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6"/>
  </p:notesMasterIdLst>
  <p:handoutMasterIdLst>
    <p:handoutMasterId r:id="rId167"/>
  </p:handoutMasterIdLst>
  <p:sldIdLst>
    <p:sldId id="256" r:id="rId2"/>
    <p:sldId id="618" r:id="rId3"/>
    <p:sldId id="260" r:id="rId4"/>
    <p:sldId id="619" r:id="rId5"/>
    <p:sldId id="261" r:id="rId6"/>
    <p:sldId id="262" r:id="rId7"/>
    <p:sldId id="264" r:id="rId8"/>
    <p:sldId id="265" r:id="rId9"/>
    <p:sldId id="504" r:id="rId10"/>
    <p:sldId id="272" r:id="rId11"/>
    <p:sldId id="273" r:id="rId12"/>
    <p:sldId id="275" r:id="rId13"/>
    <p:sldId id="276" r:id="rId14"/>
    <p:sldId id="277" r:id="rId15"/>
    <p:sldId id="278" r:id="rId16"/>
    <p:sldId id="279" r:id="rId17"/>
    <p:sldId id="280" r:id="rId18"/>
    <p:sldId id="281" r:id="rId19"/>
    <p:sldId id="282" r:id="rId20"/>
    <p:sldId id="283" r:id="rId21"/>
    <p:sldId id="285" r:id="rId22"/>
    <p:sldId id="286" r:id="rId23"/>
    <p:sldId id="288" r:id="rId24"/>
    <p:sldId id="289" r:id="rId25"/>
    <p:sldId id="290" r:id="rId26"/>
    <p:sldId id="291" r:id="rId27"/>
    <p:sldId id="634" r:id="rId28"/>
    <p:sldId id="635" r:id="rId29"/>
    <p:sldId id="636" r:id="rId30"/>
    <p:sldId id="637" r:id="rId31"/>
    <p:sldId id="451" r:id="rId32"/>
    <p:sldId id="452" r:id="rId33"/>
    <p:sldId id="568" r:id="rId34"/>
    <p:sldId id="569" r:id="rId35"/>
    <p:sldId id="503" r:id="rId36"/>
    <p:sldId id="454" r:id="rId37"/>
    <p:sldId id="455" r:id="rId38"/>
    <p:sldId id="456" r:id="rId39"/>
    <p:sldId id="457" r:id="rId40"/>
    <p:sldId id="458" r:id="rId41"/>
    <p:sldId id="459" r:id="rId42"/>
    <p:sldId id="648" r:id="rId43"/>
    <p:sldId id="649" r:id="rId44"/>
    <p:sldId id="460" r:id="rId45"/>
    <p:sldId id="463" r:id="rId46"/>
    <p:sldId id="570" r:id="rId47"/>
    <p:sldId id="464" r:id="rId48"/>
    <p:sldId id="465" r:id="rId49"/>
    <p:sldId id="466" r:id="rId50"/>
    <p:sldId id="467" r:id="rId51"/>
    <p:sldId id="468" r:id="rId52"/>
    <p:sldId id="469" r:id="rId53"/>
    <p:sldId id="470" r:id="rId54"/>
    <p:sldId id="471" r:id="rId55"/>
    <p:sldId id="498" r:id="rId56"/>
    <p:sldId id="502" r:id="rId57"/>
    <p:sldId id="501" r:id="rId58"/>
    <p:sldId id="571" r:id="rId59"/>
    <p:sldId id="572" r:id="rId60"/>
    <p:sldId id="573" r:id="rId61"/>
    <p:sldId id="650" r:id="rId62"/>
    <p:sldId id="655" r:id="rId63"/>
    <p:sldId id="641" r:id="rId64"/>
    <p:sldId id="683" r:id="rId65"/>
    <p:sldId id="643" r:id="rId66"/>
    <p:sldId id="684" r:id="rId67"/>
    <p:sldId id="651" r:id="rId68"/>
    <p:sldId id="652" r:id="rId69"/>
    <p:sldId id="669" r:id="rId70"/>
    <p:sldId id="644" r:id="rId71"/>
    <p:sldId id="645" r:id="rId72"/>
    <p:sldId id="574" r:id="rId73"/>
    <p:sldId id="575" r:id="rId74"/>
    <p:sldId id="576" r:id="rId75"/>
    <p:sldId id="588" r:id="rId76"/>
    <p:sldId id="646" r:id="rId77"/>
    <p:sldId id="647" r:id="rId78"/>
    <p:sldId id="589" r:id="rId79"/>
    <p:sldId id="590" r:id="rId80"/>
    <p:sldId id="591" r:id="rId81"/>
    <p:sldId id="592" r:id="rId82"/>
    <p:sldId id="593" r:id="rId83"/>
    <p:sldId id="594" r:id="rId84"/>
    <p:sldId id="595" r:id="rId85"/>
    <p:sldId id="596" r:id="rId86"/>
    <p:sldId id="597" r:id="rId87"/>
    <p:sldId id="598" r:id="rId88"/>
    <p:sldId id="656" r:id="rId89"/>
    <p:sldId id="657" r:id="rId90"/>
    <p:sldId id="658" r:id="rId91"/>
    <p:sldId id="659" r:id="rId92"/>
    <p:sldId id="660" r:id="rId93"/>
    <p:sldId id="661" r:id="rId94"/>
    <p:sldId id="662" r:id="rId95"/>
    <p:sldId id="663" r:id="rId96"/>
    <p:sldId id="664" r:id="rId97"/>
    <p:sldId id="665" r:id="rId98"/>
    <p:sldId id="666" r:id="rId99"/>
    <p:sldId id="667" r:id="rId100"/>
    <p:sldId id="668" r:id="rId101"/>
    <p:sldId id="599" r:id="rId102"/>
    <p:sldId id="600" r:id="rId103"/>
    <p:sldId id="602" r:id="rId104"/>
    <p:sldId id="601"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70" r:id="rId118"/>
    <p:sldId id="671" r:id="rId119"/>
    <p:sldId id="674" r:id="rId120"/>
    <p:sldId id="675" r:id="rId121"/>
    <p:sldId id="676" r:id="rId122"/>
    <p:sldId id="677" r:id="rId123"/>
    <p:sldId id="678" r:id="rId124"/>
    <p:sldId id="679" r:id="rId125"/>
    <p:sldId id="680" r:id="rId126"/>
    <p:sldId id="681" r:id="rId127"/>
    <p:sldId id="682" r:id="rId128"/>
    <p:sldId id="616" r:id="rId129"/>
    <p:sldId id="617" r:id="rId130"/>
    <p:sldId id="630" r:id="rId131"/>
    <p:sldId id="620" r:id="rId132"/>
    <p:sldId id="631" r:id="rId133"/>
    <p:sldId id="633" r:id="rId134"/>
    <p:sldId id="621" r:id="rId135"/>
    <p:sldId id="622" r:id="rId136"/>
    <p:sldId id="623" r:id="rId137"/>
    <p:sldId id="632" r:id="rId138"/>
    <p:sldId id="624" r:id="rId139"/>
    <p:sldId id="625" r:id="rId140"/>
    <p:sldId id="626" r:id="rId141"/>
    <p:sldId id="686" r:id="rId142"/>
    <p:sldId id="627" r:id="rId143"/>
    <p:sldId id="429" r:id="rId144"/>
    <p:sldId id="430" r:id="rId145"/>
    <p:sldId id="432" r:id="rId146"/>
    <p:sldId id="433" r:id="rId147"/>
    <p:sldId id="434" r:id="rId148"/>
    <p:sldId id="435" r:id="rId149"/>
    <p:sldId id="436" r:id="rId150"/>
    <p:sldId id="437" r:id="rId151"/>
    <p:sldId id="438" r:id="rId152"/>
    <p:sldId id="439" r:id="rId153"/>
    <p:sldId id="440" r:id="rId154"/>
    <p:sldId id="441" r:id="rId155"/>
    <p:sldId id="442" r:id="rId156"/>
    <p:sldId id="443" r:id="rId157"/>
    <p:sldId id="444" r:id="rId158"/>
    <p:sldId id="445" r:id="rId159"/>
    <p:sldId id="446" r:id="rId160"/>
    <p:sldId id="447" r:id="rId161"/>
    <p:sldId id="448" r:id="rId162"/>
    <p:sldId id="449" r:id="rId163"/>
    <p:sldId id="450" r:id="rId164"/>
    <p:sldId id="685" r:id="rId16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4852" autoAdjust="0"/>
  </p:normalViewPr>
  <p:slideViewPr>
    <p:cSldViewPr>
      <p:cViewPr>
        <p:scale>
          <a:sx n="100" d="100"/>
          <a:sy n="100" d="100"/>
        </p:scale>
        <p:origin x="950" y="-5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972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72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972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FF48693-7BB8-46BA-851E-4ADD4450278D}" type="slidenum">
              <a:rPr lang="zh-CN" altLang="en-US"/>
              <a:pPr>
                <a:defRPr/>
              </a:pPr>
              <a:t>‹#›</a:t>
            </a:fld>
            <a:endParaRPr lang="en-US" altLang="zh-CN"/>
          </a:p>
        </p:txBody>
      </p:sp>
    </p:spTree>
    <p:extLst>
      <p:ext uri="{BB962C8B-B14F-4D97-AF65-F5344CB8AC3E}">
        <p14:creationId xmlns:p14="http://schemas.microsoft.com/office/powerpoint/2010/main" val="420302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952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52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952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1E42A8-665C-403D-AEB3-AC6DD930C62E}" type="slidenum">
              <a:rPr lang="zh-CN" altLang="en-US"/>
              <a:pPr>
                <a:defRPr/>
              </a:pPr>
              <a:t>‹#›</a:t>
            </a:fld>
            <a:endParaRPr lang="en-US" altLang="zh-CN"/>
          </a:p>
        </p:txBody>
      </p:sp>
    </p:spTree>
    <p:extLst>
      <p:ext uri="{BB962C8B-B14F-4D97-AF65-F5344CB8AC3E}">
        <p14:creationId xmlns:p14="http://schemas.microsoft.com/office/powerpoint/2010/main" val="1992196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6" Type="http://schemas.openxmlformats.org/officeDocument/2006/relationships/hyperlink" Target="https://www.sharcnet.ca/Software/Intel/IntelICC/tbb/html/a00188.html" TargetMode="External"/><Relationship Id="rId21" Type="http://schemas.openxmlformats.org/officeDocument/2006/relationships/hyperlink" Target="https://www.sharcnet.ca/Software/Intel/IntelICC/tbb/html/a00219.html" TargetMode="External"/><Relationship Id="rId34" Type="http://schemas.openxmlformats.org/officeDocument/2006/relationships/hyperlink" Target="https://www.sharcnet.ca/Software/Intel/IntelICC/tbb/html/a00217.html" TargetMode="External"/><Relationship Id="rId42" Type="http://schemas.openxmlformats.org/officeDocument/2006/relationships/hyperlink" Target="https://www.sharcnet.ca/Software/Intel/IntelICC/tbb/html/a00258.html" TargetMode="External"/><Relationship Id="rId47" Type="http://schemas.openxmlformats.org/officeDocument/2006/relationships/hyperlink" Target="https://www.sharcnet.ca/Software/Intel/IntelICC/tbb/html/a00243.html#_details" TargetMode="External"/><Relationship Id="rId50" Type="http://schemas.openxmlformats.org/officeDocument/2006/relationships/hyperlink" Target="https://www.sharcnet.ca/Software/Intel/IntelICC/tbb/html/a00277.html" TargetMode="External"/><Relationship Id="rId55" Type="http://schemas.openxmlformats.org/officeDocument/2006/relationships/hyperlink" Target="https://www.sharcnet.ca/Software/Intel/IntelICC/tbb/html/a00278.html#_details" TargetMode="External"/><Relationship Id="rId63" Type="http://schemas.openxmlformats.org/officeDocument/2006/relationships/hyperlink" Target="https://www.sharcnet.ca/Software/Intel/IntelICC/tbb/html/a00216.html#_details" TargetMode="External"/><Relationship Id="rId68" Type="http://schemas.openxmlformats.org/officeDocument/2006/relationships/hyperlink" Target="https://www.sharcnet.ca/Software/Intel/IntelICC/tbb/html/parallel_do_body_req.html" TargetMode="External"/><Relationship Id="rId76" Type="http://schemas.openxmlformats.org/officeDocument/2006/relationships/hyperlink" Target="https://www.sharcnet.ca/Software/Intel/IntelICC/tbb/html/a00321.html#ga8" TargetMode="External"/><Relationship Id="rId84" Type="http://schemas.openxmlformats.org/officeDocument/2006/relationships/hyperlink" Target="https://www.sharcnet.ca/Software/Intel/IntelICC/tbb/html/a00321.html#ga15" TargetMode="External"/><Relationship Id="rId89" Type="http://schemas.openxmlformats.org/officeDocument/2006/relationships/hyperlink" Target="https://www.sharcnet.ca/Software/Intel/IntelICC/tbb/html/a00321.html#ga20" TargetMode="External"/><Relationship Id="rId97" Type="http://schemas.openxmlformats.org/officeDocument/2006/relationships/hyperlink" Target="https://www.sharcnet.ca/Software/Intel/IntelICC/tbb/html/a00321.html#ga27" TargetMode="External"/><Relationship Id="rId7" Type="http://schemas.openxmlformats.org/officeDocument/2006/relationships/hyperlink" Target="https://www.sharcnet.ca/Software/Intel/IntelICC/tbb/html/a00197.html" TargetMode="External"/><Relationship Id="rId71" Type="http://schemas.openxmlformats.org/officeDocument/2006/relationships/hyperlink" Target="https://www.sharcnet.ca/Software/Intel/IntelICC/tbb/html/range_req.html" TargetMode="External"/><Relationship Id="rId92" Type="http://schemas.openxmlformats.org/officeDocument/2006/relationships/hyperlink" Target="https://www.sharcnet.ca/Software/Intel/IntelICC/tbb/html/parallel_scan_body_req.html" TargetMode="External"/><Relationship Id="rId2" Type="http://schemas.openxmlformats.org/officeDocument/2006/relationships/slide" Target="../slides/slide69.xml"/><Relationship Id="rId16" Type="http://schemas.openxmlformats.org/officeDocument/2006/relationships/hyperlink" Target="https://www.sharcnet.ca/Software/Intel/IntelICC/tbb/html/a00212.html#_details" TargetMode="External"/><Relationship Id="rId29" Type="http://schemas.openxmlformats.org/officeDocument/2006/relationships/hyperlink" Target="https://www.sharcnet.ca/Software/Intel/IntelICC/tbb/html/a00257.html#_details" TargetMode="External"/><Relationship Id="rId11" Type="http://schemas.openxmlformats.org/officeDocument/2006/relationships/hyperlink" Target="https://www.sharcnet.ca/Software/Intel/IntelICC/tbb/html/a00213.html" TargetMode="External"/><Relationship Id="rId24" Type="http://schemas.openxmlformats.org/officeDocument/2006/relationships/hyperlink" Target="https://www.sharcnet.ca/Software/Intel/IntelICC/tbb/html/a00256.html#_details" TargetMode="External"/><Relationship Id="rId32" Type="http://schemas.openxmlformats.org/officeDocument/2006/relationships/hyperlink" Target="https://www.sharcnet.ca/Software/Intel/IntelICC/tbb/html/a00237.html" TargetMode="External"/><Relationship Id="rId37" Type="http://schemas.openxmlformats.org/officeDocument/2006/relationships/hyperlink" Target="https://www.sharcnet.ca/Software/Intel/IntelICC/tbb/html/a00218.html#_details" TargetMode="External"/><Relationship Id="rId40" Type="http://schemas.openxmlformats.org/officeDocument/2006/relationships/hyperlink" Target="https://www.sharcnet.ca/Software/Intel/IntelICC/tbb/html/a00221.html" TargetMode="External"/><Relationship Id="rId45" Type="http://schemas.openxmlformats.org/officeDocument/2006/relationships/hyperlink" Target="https://www.sharcnet.ca/Software/Intel/IntelICC/tbb/html/a00244.html#_details" TargetMode="External"/><Relationship Id="rId53" Type="http://schemas.openxmlformats.org/officeDocument/2006/relationships/hyperlink" Target="https://www.sharcnet.ca/Software/Intel/IntelICC/tbb/html/a00276.html#_details" TargetMode="External"/><Relationship Id="rId58" Type="http://schemas.openxmlformats.org/officeDocument/2006/relationships/hyperlink" Target="https://www.sharcnet.ca/Software/Intel/IntelICC/tbb/html/a00249.html" TargetMode="External"/><Relationship Id="rId66" Type="http://schemas.openxmlformats.org/officeDocument/2006/relationships/hyperlink" Target="https://www.sharcnet.ca/Software/Intel/IntelICC/tbb/html/a00254.html" TargetMode="External"/><Relationship Id="rId74" Type="http://schemas.openxmlformats.org/officeDocument/2006/relationships/hyperlink" Target="https://www.sharcnet.ca/Software/Intel/IntelICC/tbb/html/a00321.html#ga6" TargetMode="External"/><Relationship Id="rId79" Type="http://schemas.openxmlformats.org/officeDocument/2006/relationships/hyperlink" Target="https://www.sharcnet.ca/Software/Intel/IntelICC/tbb/html/parallel_reduce_body_req.html" TargetMode="External"/><Relationship Id="rId87" Type="http://schemas.openxmlformats.org/officeDocument/2006/relationships/hyperlink" Target="https://www.sharcnet.ca/Software/Intel/IntelICC/tbb/html/a00321.html#ga18" TargetMode="External"/><Relationship Id="rId102" Type="http://schemas.openxmlformats.org/officeDocument/2006/relationships/hyperlink" Target="https://www.sharcnet.ca/Software/Intel/IntelICC/tbb/html/a00321.html#ga25" TargetMode="External"/><Relationship Id="rId5" Type="http://schemas.openxmlformats.org/officeDocument/2006/relationships/hyperlink" Target="https://www.sharcnet.ca/Software/Intel/IntelICC/tbb/html/a00196.html" TargetMode="External"/><Relationship Id="rId61" Type="http://schemas.openxmlformats.org/officeDocument/2006/relationships/hyperlink" Target="https://www.sharcnet.ca/Software/Intel/IntelICC/tbb/html/a00193.html#_details" TargetMode="External"/><Relationship Id="rId82" Type="http://schemas.openxmlformats.org/officeDocument/2006/relationships/hyperlink" Target="https://www.sharcnet.ca/Software/Intel/IntelICC/tbb/html/a00321.html#ga13" TargetMode="External"/><Relationship Id="rId90" Type="http://schemas.openxmlformats.org/officeDocument/2006/relationships/hyperlink" Target="https://www.sharcnet.ca/Software/Intel/IntelICC/tbb/html/a00321.html#ga21" TargetMode="External"/><Relationship Id="rId95" Type="http://schemas.openxmlformats.org/officeDocument/2006/relationships/hyperlink" Target="https://www.sharcnet.ca/Software/Intel/IntelICC/tbb/html/parallel_sort_iter_req.html" TargetMode="External"/><Relationship Id="rId19" Type="http://schemas.openxmlformats.org/officeDocument/2006/relationships/hyperlink" Target="https://www.sharcnet.ca/Software/Intel/IntelICC/tbb/html/a00255.html" TargetMode="External"/><Relationship Id="rId14" Type="http://schemas.openxmlformats.org/officeDocument/2006/relationships/hyperlink" Target="https://www.sharcnet.ca/Software/Intel/IntelICC/tbb/html/a00232.html#_details" TargetMode="External"/><Relationship Id="rId22" Type="http://schemas.openxmlformats.org/officeDocument/2006/relationships/hyperlink" Target="https://www.sharcnet.ca/Software/Intel/IntelICC/tbb/html/a00219.html#_details" TargetMode="External"/><Relationship Id="rId27" Type="http://schemas.openxmlformats.org/officeDocument/2006/relationships/hyperlink" Target="https://www.sharcnet.ca/Software/Intel/IntelICC/tbb/html/a00220.html#_details" TargetMode="External"/><Relationship Id="rId30" Type="http://schemas.openxmlformats.org/officeDocument/2006/relationships/hyperlink" Target="https://www.sharcnet.ca/Software/Intel/IntelICC/tbb/html/a00225.html" TargetMode="External"/><Relationship Id="rId35" Type="http://schemas.openxmlformats.org/officeDocument/2006/relationships/hyperlink" Target="https://www.sharcnet.ca/Software/Intel/IntelICC/tbb/html/a00217.html#_details" TargetMode="External"/><Relationship Id="rId43" Type="http://schemas.openxmlformats.org/officeDocument/2006/relationships/hyperlink" Target="https://www.sharcnet.ca/Software/Intel/IntelICC/tbb/html/a00258.html#_details" TargetMode="External"/><Relationship Id="rId48" Type="http://schemas.openxmlformats.org/officeDocument/2006/relationships/hyperlink" Target="https://www.sharcnet.ca/Software/Intel/IntelICC/tbb/html/a00242.html" TargetMode="External"/><Relationship Id="rId56" Type="http://schemas.openxmlformats.org/officeDocument/2006/relationships/hyperlink" Target="https://www.sharcnet.ca/Software/Intel/IntelICC/tbb/html/a00234.html" TargetMode="External"/><Relationship Id="rId64" Type="http://schemas.openxmlformats.org/officeDocument/2006/relationships/hyperlink" Target="https://www.sharcnet.ca/Software/Intel/IntelICC/tbb/html/a00236.html" TargetMode="External"/><Relationship Id="rId69" Type="http://schemas.openxmlformats.org/officeDocument/2006/relationships/hyperlink" Target="https://www.sharcnet.ca/Software/Intel/IntelICC/tbb/html/a00321.html#ga3" TargetMode="External"/><Relationship Id="rId77" Type="http://schemas.openxmlformats.org/officeDocument/2006/relationships/hyperlink" Target="https://www.sharcnet.ca/Software/Intel/IntelICC/tbb/html/a00321.html#ga9" TargetMode="External"/><Relationship Id="rId100" Type="http://schemas.openxmlformats.org/officeDocument/2006/relationships/hyperlink" Target="https://www.sharcnet.ca/Software/Intel/IntelICC/tbb/html/a00321.html#ga1" TargetMode="External"/><Relationship Id="rId8" Type="http://schemas.openxmlformats.org/officeDocument/2006/relationships/hyperlink" Target="https://www.sharcnet.ca/Software/Intel/IntelICC/tbb/html/a00197.html#_details" TargetMode="External"/><Relationship Id="rId51" Type="http://schemas.openxmlformats.org/officeDocument/2006/relationships/hyperlink" Target="https://www.sharcnet.ca/Software/Intel/IntelICC/tbb/html/a00277.html#_details" TargetMode="External"/><Relationship Id="rId72" Type="http://schemas.openxmlformats.org/officeDocument/2006/relationships/hyperlink" Target="https://www.sharcnet.ca/Software/Intel/IntelICC/tbb/html/parallel_for_body_req.html" TargetMode="External"/><Relationship Id="rId80" Type="http://schemas.openxmlformats.org/officeDocument/2006/relationships/hyperlink" Target="https://www.sharcnet.ca/Software/Intel/IntelICC/tbb/html/a00321.html#ga11" TargetMode="External"/><Relationship Id="rId85" Type="http://schemas.openxmlformats.org/officeDocument/2006/relationships/hyperlink" Target="https://www.sharcnet.ca/Software/Intel/IntelICC/tbb/html/a00321.html#ga16" TargetMode="External"/><Relationship Id="rId93" Type="http://schemas.openxmlformats.org/officeDocument/2006/relationships/hyperlink" Target="https://www.sharcnet.ca/Software/Intel/IntelICC/tbb/html/a00321.html#ga23" TargetMode="External"/><Relationship Id="rId98" Type="http://schemas.openxmlformats.org/officeDocument/2006/relationships/hyperlink" Target="https://www.sharcnet.ca/Software/Intel/IntelICC/tbb/html/a00321.html#ga28" TargetMode="External"/><Relationship Id="rId3" Type="http://schemas.openxmlformats.org/officeDocument/2006/relationships/hyperlink" Target="https://www.sharcnet.ca/Software/Intel/IntelICC/tbb/html/a00195.html" TargetMode="External"/><Relationship Id="rId12" Type="http://schemas.openxmlformats.org/officeDocument/2006/relationships/hyperlink" Target="https://www.sharcnet.ca/Software/Intel/IntelICC/tbb/html/a00213.html#_details" TargetMode="External"/><Relationship Id="rId17" Type="http://schemas.openxmlformats.org/officeDocument/2006/relationships/hyperlink" Target="https://www.sharcnet.ca/Software/Intel/IntelICC/tbb/html/a00214.html" TargetMode="External"/><Relationship Id="rId25" Type="http://schemas.openxmlformats.org/officeDocument/2006/relationships/hyperlink" Target="https://www.sharcnet.ca/Software/Intel/IntelICC/tbb/html/a00220.html" TargetMode="External"/><Relationship Id="rId33" Type="http://schemas.openxmlformats.org/officeDocument/2006/relationships/hyperlink" Target="https://www.sharcnet.ca/Software/Intel/IntelICC/tbb/html/a00237.html#_details" TargetMode="External"/><Relationship Id="rId38" Type="http://schemas.openxmlformats.org/officeDocument/2006/relationships/hyperlink" Target="https://www.sharcnet.ca/Software/Intel/IntelICC/tbb/html/a00260.html" TargetMode="External"/><Relationship Id="rId46" Type="http://schemas.openxmlformats.org/officeDocument/2006/relationships/hyperlink" Target="https://www.sharcnet.ca/Software/Intel/IntelICC/tbb/html/a00243.html" TargetMode="External"/><Relationship Id="rId59" Type="http://schemas.openxmlformats.org/officeDocument/2006/relationships/hyperlink" Target="https://www.sharcnet.ca/Software/Intel/IntelICC/tbb/html/a00249.html#_details" TargetMode="External"/><Relationship Id="rId67" Type="http://schemas.openxmlformats.org/officeDocument/2006/relationships/hyperlink" Target="https://www.sharcnet.ca/Software/Intel/IntelICC/tbb/html/a00254.html#_details" TargetMode="External"/><Relationship Id="rId20" Type="http://schemas.openxmlformats.org/officeDocument/2006/relationships/hyperlink" Target="https://www.sharcnet.ca/Software/Intel/IntelICC/tbb/html/a00255.html#_details" TargetMode="External"/><Relationship Id="rId41" Type="http://schemas.openxmlformats.org/officeDocument/2006/relationships/hyperlink" Target="https://www.sharcnet.ca/Software/Intel/IntelICC/tbb/html/a00221.html#_details" TargetMode="External"/><Relationship Id="rId54" Type="http://schemas.openxmlformats.org/officeDocument/2006/relationships/hyperlink" Target="https://www.sharcnet.ca/Software/Intel/IntelICC/tbb/html/a00278.html" TargetMode="External"/><Relationship Id="rId62" Type="http://schemas.openxmlformats.org/officeDocument/2006/relationships/hyperlink" Target="https://www.sharcnet.ca/Software/Intel/IntelICC/tbb/html/a00216.html" TargetMode="External"/><Relationship Id="rId70" Type="http://schemas.openxmlformats.org/officeDocument/2006/relationships/hyperlink" Target="https://www.sharcnet.ca/Software/Intel/IntelICC/tbb/html/a00321.html#ga4" TargetMode="External"/><Relationship Id="rId75" Type="http://schemas.openxmlformats.org/officeDocument/2006/relationships/hyperlink" Target="https://www.sharcnet.ca/Software/Intel/IntelICC/tbb/html/a00321.html#ga7" TargetMode="External"/><Relationship Id="rId83" Type="http://schemas.openxmlformats.org/officeDocument/2006/relationships/hyperlink" Target="https://www.sharcnet.ca/Software/Intel/IntelICC/tbb/html/a00321.html#ga14" TargetMode="External"/><Relationship Id="rId88" Type="http://schemas.openxmlformats.org/officeDocument/2006/relationships/hyperlink" Target="https://www.sharcnet.ca/Software/Intel/IntelICC/tbb/html/a00321.html#ga19" TargetMode="External"/><Relationship Id="rId91" Type="http://schemas.openxmlformats.org/officeDocument/2006/relationships/hyperlink" Target="https://www.sharcnet.ca/Software/Intel/IntelICC/tbb/html/a00321.html#ga22" TargetMode="External"/><Relationship Id="rId96" Type="http://schemas.openxmlformats.org/officeDocument/2006/relationships/hyperlink" Target="https://www.sharcnet.ca/Software/Intel/IntelICC/tbb/html/a00321.html#ga26"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a00196.html#_details" TargetMode="External"/><Relationship Id="rId15" Type="http://schemas.openxmlformats.org/officeDocument/2006/relationships/hyperlink" Target="https://www.sharcnet.ca/Software/Intel/IntelICC/tbb/html/a00212.html" TargetMode="External"/><Relationship Id="rId23" Type="http://schemas.openxmlformats.org/officeDocument/2006/relationships/hyperlink" Target="https://www.sharcnet.ca/Software/Intel/IntelICC/tbb/html/a00256.html" TargetMode="External"/><Relationship Id="rId28" Type="http://schemas.openxmlformats.org/officeDocument/2006/relationships/hyperlink" Target="https://www.sharcnet.ca/Software/Intel/IntelICC/tbb/html/a00257.html" TargetMode="External"/><Relationship Id="rId36" Type="http://schemas.openxmlformats.org/officeDocument/2006/relationships/hyperlink" Target="https://www.sharcnet.ca/Software/Intel/IntelICC/tbb/html/a00218.html" TargetMode="External"/><Relationship Id="rId49" Type="http://schemas.openxmlformats.org/officeDocument/2006/relationships/hyperlink" Target="https://www.sharcnet.ca/Software/Intel/IntelICC/tbb/html/a00242.html#_details" TargetMode="External"/><Relationship Id="rId57" Type="http://schemas.openxmlformats.org/officeDocument/2006/relationships/hyperlink" Target="https://www.sharcnet.ca/Software/Intel/IntelICC/tbb/html/a00234.html#_details" TargetMode="External"/><Relationship Id="rId10" Type="http://schemas.openxmlformats.org/officeDocument/2006/relationships/hyperlink" Target="https://www.sharcnet.ca/Software/Intel/IntelICC/tbb/html/a00233.html#_details" TargetMode="External"/><Relationship Id="rId31" Type="http://schemas.openxmlformats.org/officeDocument/2006/relationships/hyperlink" Target="https://www.sharcnet.ca/Software/Intel/IntelICC/tbb/html/a00225.html#_details" TargetMode="External"/><Relationship Id="rId44" Type="http://schemas.openxmlformats.org/officeDocument/2006/relationships/hyperlink" Target="https://www.sharcnet.ca/Software/Intel/IntelICC/tbb/html/a00244.html" TargetMode="External"/><Relationship Id="rId52" Type="http://schemas.openxmlformats.org/officeDocument/2006/relationships/hyperlink" Target="https://www.sharcnet.ca/Software/Intel/IntelICC/tbb/html/a00276.html" TargetMode="External"/><Relationship Id="rId60" Type="http://schemas.openxmlformats.org/officeDocument/2006/relationships/hyperlink" Target="https://www.sharcnet.ca/Software/Intel/IntelICC/tbb/html/a00193.html" TargetMode="External"/><Relationship Id="rId65" Type="http://schemas.openxmlformats.org/officeDocument/2006/relationships/hyperlink" Target="https://www.sharcnet.ca/Software/Intel/IntelICC/tbb/html/a00236.html#_details" TargetMode="External"/><Relationship Id="rId73" Type="http://schemas.openxmlformats.org/officeDocument/2006/relationships/hyperlink" Target="https://www.sharcnet.ca/Software/Intel/IntelICC/tbb/html/a00321.html#ga5" TargetMode="External"/><Relationship Id="rId78" Type="http://schemas.openxmlformats.org/officeDocument/2006/relationships/hyperlink" Target="https://www.sharcnet.ca/Software/Intel/IntelICC/tbb/html/a00321.html#ga10" TargetMode="External"/><Relationship Id="rId81" Type="http://schemas.openxmlformats.org/officeDocument/2006/relationships/hyperlink" Target="https://www.sharcnet.ca/Software/Intel/IntelICC/tbb/html/a00321.html#ga12" TargetMode="External"/><Relationship Id="rId86" Type="http://schemas.openxmlformats.org/officeDocument/2006/relationships/hyperlink" Target="https://www.sharcnet.ca/Software/Intel/IntelICC/tbb/html/a00321.html#ga17" TargetMode="External"/><Relationship Id="rId94" Type="http://schemas.openxmlformats.org/officeDocument/2006/relationships/hyperlink" Target="https://www.sharcnet.ca/Software/Intel/IntelICC/tbb/html/a00321.html#ga24" TargetMode="External"/><Relationship Id="rId99" Type="http://schemas.openxmlformats.org/officeDocument/2006/relationships/hyperlink" Target="https://www.sharcnet.ca/Software/Intel/IntelICC/tbb/html/a00321.html#ga0" TargetMode="External"/><Relationship Id="rId101" Type="http://schemas.openxmlformats.org/officeDocument/2006/relationships/hyperlink" Target="https://www.sharcnet.ca/Software/Intel/IntelICC/tbb/html/a00321.html#ga2" TargetMode="External"/><Relationship Id="rId4" Type="http://schemas.openxmlformats.org/officeDocument/2006/relationships/hyperlink" Target="https://www.sharcnet.ca/Software/Intel/IntelICC/tbb/html/a00195.html#_details" TargetMode="External"/><Relationship Id="rId9" Type="http://schemas.openxmlformats.org/officeDocument/2006/relationships/hyperlink" Target="https://www.sharcnet.ca/Software/Intel/IntelICC/tbb/html/a00233.html" TargetMode="External"/><Relationship Id="rId13" Type="http://schemas.openxmlformats.org/officeDocument/2006/relationships/hyperlink" Target="https://www.sharcnet.ca/Software/Intel/IntelICC/tbb/html/a00232.html" TargetMode="External"/><Relationship Id="rId18" Type="http://schemas.openxmlformats.org/officeDocument/2006/relationships/hyperlink" Target="https://www.sharcnet.ca/Software/Intel/IntelICC/tbb/html/a00214.html#_details" TargetMode="External"/><Relationship Id="rId39" Type="http://schemas.openxmlformats.org/officeDocument/2006/relationships/hyperlink" Target="https://www.sharcnet.ca/Software/Intel/IntelICC/tbb/html/a00260.html#_detail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3" Type="http://schemas.openxmlformats.org/officeDocument/2006/relationships/hyperlink" Target="https://www.sharcnet.ca/Software/Intel/IntelICC/tbb/html/a00221.html" TargetMode="External"/><Relationship Id="rId18" Type="http://schemas.openxmlformats.org/officeDocument/2006/relationships/hyperlink" Target="https://www.sharcnet.ca/Software/Intel/IntelICC/tbb/html/a00260.html" TargetMode="External"/><Relationship Id="rId26" Type="http://schemas.openxmlformats.org/officeDocument/2006/relationships/hyperlink" Target="https://www.sharcnet.ca/Software/Intel/IntelICC/tbb/html/a00319.html#a11" TargetMode="External"/><Relationship Id="rId39" Type="http://schemas.openxmlformats.org/officeDocument/2006/relationships/hyperlink" Target="https://www.sharcnet.ca/Software/Intel/IntelICC/tbb/html/a00261.html#a3" TargetMode="External"/><Relationship Id="rId21" Type="http://schemas.openxmlformats.org/officeDocument/2006/relationships/hyperlink" Target="https://www.sharcnet.ca/Software/Intel/IntelICC/tbb/html/a00278.html" TargetMode="External"/><Relationship Id="rId34" Type="http://schemas.openxmlformats.org/officeDocument/2006/relationships/hyperlink" Target="https://www.sharcnet.ca/Software/Intel/IntelICC/tbb/html/a00261.html#w8w7" TargetMode="External"/><Relationship Id="rId42" Type="http://schemas.openxmlformats.org/officeDocument/2006/relationships/hyperlink" Target="https://www.sharcnet.ca/Software/Intel/IntelICC/tbb/html/a00261.html#a6" TargetMode="External"/><Relationship Id="rId47" Type="http://schemas.openxmlformats.org/officeDocument/2006/relationships/hyperlink" Target="https://www.sharcnet.ca/Software/Intel/IntelICC/tbb/html/a00261.html#a11" TargetMode="External"/><Relationship Id="rId50" Type="http://schemas.openxmlformats.org/officeDocument/2006/relationships/hyperlink" Target="https://www.sharcnet.ca/Software/Intel/IntelICC/tbb/html/a00261.html#a14" TargetMode="External"/><Relationship Id="rId55" Type="http://schemas.openxmlformats.org/officeDocument/2006/relationships/hyperlink" Target="https://www.sharcnet.ca/Software/Intel/IntelICC/tbb/html/a00261.html#a18" TargetMode="External"/><Relationship Id="rId63" Type="http://schemas.openxmlformats.org/officeDocument/2006/relationships/hyperlink" Target="https://www.sharcnet.ca/Software/Intel/IntelICC/tbb/html/a00261.html#a26" TargetMode="External"/><Relationship Id="rId68" Type="http://schemas.openxmlformats.org/officeDocument/2006/relationships/hyperlink" Target="https://www.sharcnet.ca/Software/Intel/IntelICC/tbb/html/a00262.html" TargetMode="External"/><Relationship Id="rId7" Type="http://schemas.openxmlformats.org/officeDocument/2006/relationships/hyperlink" Target="https://www.sharcnet.ca/Software/Intel/IntelICC/tbb/html/a00212.html" TargetMode="External"/><Relationship Id="rId71" Type="http://schemas.openxmlformats.org/officeDocument/2006/relationships/hyperlink" Target="https://www.sharcnet.ca/Software/Intel/IntelICC/tbb/html/a00261.html#e4" TargetMode="External"/><Relationship Id="rId2" Type="http://schemas.openxmlformats.org/officeDocument/2006/relationships/slide" Target="../slides/slide86.xml"/><Relationship Id="rId16" Type="http://schemas.openxmlformats.org/officeDocument/2006/relationships/hyperlink" Target="https://www.sharcnet.ca/Software/Intel/IntelICC/tbb/html/a00257.html" TargetMode="External"/><Relationship Id="rId29" Type="http://schemas.openxmlformats.org/officeDocument/2006/relationships/hyperlink" Target="https://www.sharcnet.ca/Software/Intel/IntelICC/tbb/html/a00261.html#w8w2"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a00215.html" TargetMode="External"/><Relationship Id="rId11" Type="http://schemas.openxmlformats.org/officeDocument/2006/relationships/hyperlink" Target="https://www.sharcnet.ca/Software/Intel/IntelICC/tbb/html/a00219.html" TargetMode="External"/><Relationship Id="rId24" Type="http://schemas.openxmlformats.org/officeDocument/2006/relationships/hyperlink" Target="https://www.sharcnet.ca/Software/Intel/IntelICC/tbb/html/a00319.html#a22" TargetMode="External"/><Relationship Id="rId32" Type="http://schemas.openxmlformats.org/officeDocument/2006/relationships/hyperlink" Target="https://www.sharcnet.ca/Software/Intel/IntelICC/tbb/html/a00261.html#w8w5" TargetMode="External"/><Relationship Id="rId37" Type="http://schemas.openxmlformats.org/officeDocument/2006/relationships/hyperlink" Target="https://www.sharcnet.ca/Software/Intel/IntelICC/tbb/html/a00261.html#a1" TargetMode="External"/><Relationship Id="rId40" Type="http://schemas.openxmlformats.org/officeDocument/2006/relationships/hyperlink" Target="https://www.sharcnet.ca/Software/Intel/IntelICC/tbb/html/a00261.html#a4" TargetMode="External"/><Relationship Id="rId45" Type="http://schemas.openxmlformats.org/officeDocument/2006/relationships/hyperlink" Target="https://www.sharcnet.ca/Software/Intel/IntelICC/tbb/html/a00261.html#a9" TargetMode="External"/><Relationship Id="rId53" Type="http://schemas.openxmlformats.org/officeDocument/2006/relationships/hyperlink" Target="https://www.sharcnet.ca/Software/Intel/IntelICC/tbb/html/a00261.html#a16" TargetMode="External"/><Relationship Id="rId58" Type="http://schemas.openxmlformats.org/officeDocument/2006/relationships/hyperlink" Target="https://www.sharcnet.ca/Software/Intel/IntelICC/tbb/html/a00261.html#a21" TargetMode="External"/><Relationship Id="rId66" Type="http://schemas.openxmlformats.org/officeDocument/2006/relationships/hyperlink" Target="https://www.sharcnet.ca/Software/Intel/IntelICC/tbb/html/a00261.html#e0" TargetMode="External"/><Relationship Id="rId5" Type="http://schemas.openxmlformats.org/officeDocument/2006/relationships/hyperlink" Target="https://www.sharcnet.ca/Software/Intel/IntelICC/tbb/html/a00230.html" TargetMode="External"/><Relationship Id="rId15" Type="http://schemas.openxmlformats.org/officeDocument/2006/relationships/hyperlink" Target="https://www.sharcnet.ca/Software/Intel/IntelICC/tbb/html/a00256.html" TargetMode="External"/><Relationship Id="rId23" Type="http://schemas.openxmlformats.org/officeDocument/2006/relationships/hyperlink" Target="https://www.sharcnet.ca/Software/Intel/IntelICC/tbb/html/a00122.html" TargetMode="External"/><Relationship Id="rId28" Type="http://schemas.openxmlformats.org/officeDocument/2006/relationships/hyperlink" Target="https://www.sharcnet.ca/Software/Intel/IntelICC/tbb/html/a00261.html#w8" TargetMode="External"/><Relationship Id="rId36" Type="http://schemas.openxmlformats.org/officeDocument/2006/relationships/hyperlink" Target="https://www.sharcnet.ca/Software/Intel/IntelICC/tbb/html/a00261.html" TargetMode="External"/><Relationship Id="rId49" Type="http://schemas.openxmlformats.org/officeDocument/2006/relationships/hyperlink" Target="https://www.sharcnet.ca/Software/Intel/IntelICC/tbb/html/a00261.html#a13" TargetMode="External"/><Relationship Id="rId57" Type="http://schemas.openxmlformats.org/officeDocument/2006/relationships/hyperlink" Target="https://www.sharcnet.ca/Software/Intel/IntelICC/tbb/html/a00261.html#a20" TargetMode="External"/><Relationship Id="rId61" Type="http://schemas.openxmlformats.org/officeDocument/2006/relationships/hyperlink" Target="https://www.sharcnet.ca/Software/Intel/IntelICC/tbb/html/a00261.html#a24" TargetMode="External"/><Relationship Id="rId10" Type="http://schemas.openxmlformats.org/officeDocument/2006/relationships/hyperlink" Target="https://www.sharcnet.ca/Software/Intel/IntelICC/tbb/html/a00218.html" TargetMode="External"/><Relationship Id="rId19" Type="http://schemas.openxmlformats.org/officeDocument/2006/relationships/hyperlink" Target="https://www.sharcnet.ca/Software/Intel/IntelICC/tbb/html/a00276.html" TargetMode="External"/><Relationship Id="rId31" Type="http://schemas.openxmlformats.org/officeDocument/2006/relationships/hyperlink" Target="https://www.sharcnet.ca/Software/Intel/IntelICC/tbb/html/a00261.html#w8w4" TargetMode="External"/><Relationship Id="rId44" Type="http://schemas.openxmlformats.org/officeDocument/2006/relationships/hyperlink" Target="https://www.sharcnet.ca/Software/Intel/IntelICC/tbb/html/a00261.html#a8" TargetMode="External"/><Relationship Id="rId52" Type="http://schemas.openxmlformats.org/officeDocument/2006/relationships/hyperlink" Target="https://www.sharcnet.ca/Software/Intel/IntelICC/tbb/html/a00263.html" TargetMode="External"/><Relationship Id="rId60" Type="http://schemas.openxmlformats.org/officeDocument/2006/relationships/hyperlink" Target="https://www.sharcnet.ca/Software/Intel/IntelICC/tbb/html/a00261.html#a23" TargetMode="External"/><Relationship Id="rId65" Type="http://schemas.openxmlformats.org/officeDocument/2006/relationships/hyperlink" Target="https://www.sharcnet.ca/Software/Intel/IntelICC/tbb/html/a00261.html#a28" TargetMode="External"/><Relationship Id="rId4" Type="http://schemas.openxmlformats.org/officeDocument/2006/relationships/hyperlink" Target="https://www.sharcnet.ca/Software/Intel/IntelICC/tbb/html/a00349.html" TargetMode="External"/><Relationship Id="rId9" Type="http://schemas.openxmlformats.org/officeDocument/2006/relationships/hyperlink" Target="https://www.sharcnet.ca/Software/Intel/IntelICC/tbb/html/a00214.html" TargetMode="External"/><Relationship Id="rId14" Type="http://schemas.openxmlformats.org/officeDocument/2006/relationships/hyperlink" Target="https://www.sharcnet.ca/Software/Intel/IntelICC/tbb/html/a00255.html" TargetMode="External"/><Relationship Id="rId22" Type="http://schemas.openxmlformats.org/officeDocument/2006/relationships/hyperlink" Target="https://www.sharcnet.ca/Software/Intel/IntelICC/tbb/html/graph_legend.html" TargetMode="External"/><Relationship Id="rId27" Type="http://schemas.openxmlformats.org/officeDocument/2006/relationships/hyperlink" Target="https://www.sharcnet.ca/Software/Intel/IntelICC/tbb/html/a00261.html#w1" TargetMode="External"/><Relationship Id="rId30" Type="http://schemas.openxmlformats.org/officeDocument/2006/relationships/hyperlink" Target="https://www.sharcnet.ca/Software/Intel/IntelICC/tbb/html/a00261.html#w8w3" TargetMode="External"/><Relationship Id="rId35" Type="http://schemas.openxmlformats.org/officeDocument/2006/relationships/hyperlink" Target="https://www.sharcnet.ca/Software/Intel/IntelICC/tbb/html/a00261.html#a0" TargetMode="External"/><Relationship Id="rId43" Type="http://schemas.openxmlformats.org/officeDocument/2006/relationships/hyperlink" Target="https://www.sharcnet.ca/Software/Intel/IntelICC/tbb/html/a00261.html#a7" TargetMode="External"/><Relationship Id="rId48" Type="http://schemas.openxmlformats.org/officeDocument/2006/relationships/hyperlink" Target="https://www.sharcnet.ca/Software/Intel/IntelICC/tbb/html/a00261.html#a12" TargetMode="External"/><Relationship Id="rId56" Type="http://schemas.openxmlformats.org/officeDocument/2006/relationships/hyperlink" Target="https://www.sharcnet.ca/Software/Intel/IntelICC/tbb/html/a00261.html#a19" TargetMode="External"/><Relationship Id="rId64" Type="http://schemas.openxmlformats.org/officeDocument/2006/relationships/hyperlink" Target="https://www.sharcnet.ca/Software/Intel/IntelICC/tbb/html/a00261.html#a27" TargetMode="External"/><Relationship Id="rId69" Type="http://schemas.openxmlformats.org/officeDocument/2006/relationships/hyperlink" Target="https://www.sharcnet.ca/Software/Intel/IntelICC/tbb/html/a00261.html#e2" TargetMode="External"/><Relationship Id="rId8" Type="http://schemas.openxmlformats.org/officeDocument/2006/relationships/hyperlink" Target="https://www.sharcnet.ca/Software/Intel/IntelICC/tbb/html/a00213.html" TargetMode="External"/><Relationship Id="rId51" Type="http://schemas.openxmlformats.org/officeDocument/2006/relationships/hyperlink" Target="https://www.sharcnet.ca/Software/Intel/IntelICC/tbb/html/a00261.html#a15" TargetMode="External"/><Relationship Id="rId72" Type="http://schemas.openxmlformats.org/officeDocument/2006/relationships/hyperlink" Target="https://www.sharcnet.ca/Software/Intel/IntelICC/tbb/html/a00261.html#b0" TargetMode="External"/><Relationship Id="rId3" Type="http://schemas.openxmlformats.org/officeDocument/2006/relationships/hyperlink" Target="https://www.sharcnet.ca/Software/Intel/IntelICC/tbb/html/a00261.html#_details" TargetMode="External"/><Relationship Id="rId12" Type="http://schemas.openxmlformats.org/officeDocument/2006/relationships/hyperlink" Target="https://www.sharcnet.ca/Software/Intel/IntelICC/tbb/html/a00220.html" TargetMode="External"/><Relationship Id="rId17" Type="http://schemas.openxmlformats.org/officeDocument/2006/relationships/hyperlink" Target="https://www.sharcnet.ca/Software/Intel/IntelICC/tbb/html/a00258.html" TargetMode="External"/><Relationship Id="rId25" Type="http://schemas.openxmlformats.org/officeDocument/2006/relationships/hyperlink" Target="https://www.sharcnet.ca/Software/Intel/IntelICC/tbb/html/a00261.html#w0" TargetMode="External"/><Relationship Id="rId33" Type="http://schemas.openxmlformats.org/officeDocument/2006/relationships/hyperlink" Target="https://www.sharcnet.ca/Software/Intel/IntelICC/tbb/html/a00261.html#w8w6" TargetMode="External"/><Relationship Id="rId38" Type="http://schemas.openxmlformats.org/officeDocument/2006/relationships/hyperlink" Target="https://www.sharcnet.ca/Software/Intel/IntelICC/tbb/html/a00261.html#a2" TargetMode="External"/><Relationship Id="rId46" Type="http://schemas.openxmlformats.org/officeDocument/2006/relationships/hyperlink" Target="https://www.sharcnet.ca/Software/Intel/IntelICC/tbb/html/a00261.html#a10" TargetMode="External"/><Relationship Id="rId59" Type="http://schemas.openxmlformats.org/officeDocument/2006/relationships/hyperlink" Target="https://www.sharcnet.ca/Software/Intel/IntelICC/tbb/html/a00261.html#a22" TargetMode="External"/><Relationship Id="rId67" Type="http://schemas.openxmlformats.org/officeDocument/2006/relationships/hyperlink" Target="https://www.sharcnet.ca/Software/Intel/IntelICC/tbb/html/a00261.html#e1" TargetMode="External"/><Relationship Id="rId20" Type="http://schemas.openxmlformats.org/officeDocument/2006/relationships/hyperlink" Target="https://www.sharcnet.ca/Software/Intel/IntelICC/tbb/html/a00277.html" TargetMode="External"/><Relationship Id="rId41" Type="http://schemas.openxmlformats.org/officeDocument/2006/relationships/hyperlink" Target="https://www.sharcnet.ca/Software/Intel/IntelICC/tbb/html/a00261.html#a5" TargetMode="External"/><Relationship Id="rId54" Type="http://schemas.openxmlformats.org/officeDocument/2006/relationships/hyperlink" Target="https://www.sharcnet.ca/Software/Intel/IntelICC/tbb/html/a00261.html#a17" TargetMode="External"/><Relationship Id="rId62" Type="http://schemas.openxmlformats.org/officeDocument/2006/relationships/hyperlink" Target="https://www.sharcnet.ca/Software/Intel/IntelICC/tbb/html/a00261.html#a25" TargetMode="External"/><Relationship Id="rId70" Type="http://schemas.openxmlformats.org/officeDocument/2006/relationships/hyperlink" Target="https://www.sharcnet.ca/Software/Intel/IntelICC/tbb/html/a00261.html#e3"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sharcnet.ca/Software/Intel/IntelICC/tbb/html/parallel_sort_iter_req.html" TargetMode="External"/><Relationship Id="rId2" Type="http://schemas.openxmlformats.org/officeDocument/2006/relationships/slide" Target="../slides/slide91.xml"/><Relationship Id="rId1" Type="http://schemas.openxmlformats.org/officeDocument/2006/relationships/notesMaster" Target="../notesMasters/notesMaster1.xml"/><Relationship Id="rId6" Type="http://schemas.openxmlformats.org/officeDocument/2006/relationships/hyperlink" Target="https://www.sharcnet.ca/Software/Intel/IntelICC/tbb/html/a00321.html#ga28" TargetMode="External"/><Relationship Id="rId5" Type="http://schemas.openxmlformats.org/officeDocument/2006/relationships/hyperlink" Target="https://www.sharcnet.ca/Software/Intel/IntelICC/tbb/html/a00321.html#ga27" TargetMode="External"/><Relationship Id="rId4" Type="http://schemas.openxmlformats.org/officeDocument/2006/relationships/hyperlink" Target="https://www.sharcnet.ca/Software/Intel/IntelICC/tbb/html/a00321.html#ga26"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8" Type="http://schemas.openxmlformats.org/officeDocument/2006/relationships/hyperlink" Target="https://www.sharcnet.ca/Software/Intel/IntelICC/tbb/html/a00204.html#w0" TargetMode="External"/><Relationship Id="rId13" Type="http://schemas.openxmlformats.org/officeDocument/2006/relationships/hyperlink" Target="https://www.sharcnet.ca/Software/Intel/IntelICC/tbb/html/a00204.html#w5" TargetMode="External"/><Relationship Id="rId18" Type="http://schemas.openxmlformats.org/officeDocument/2006/relationships/hyperlink" Target="https://www.sharcnet.ca/Software/Intel/IntelICC/tbb/html/a00204.html#a2" TargetMode="External"/><Relationship Id="rId26" Type="http://schemas.openxmlformats.org/officeDocument/2006/relationships/hyperlink" Target="https://www.sharcnet.ca/Software/Intel/IntelICC/tbb/html/a00204.html#a10" TargetMode="External"/><Relationship Id="rId3" Type="http://schemas.openxmlformats.org/officeDocument/2006/relationships/hyperlink" Target="https://www.sharcnet.ca/Software/Intel/IntelICC/tbb/html/a00204.html#_details" TargetMode="External"/><Relationship Id="rId21" Type="http://schemas.openxmlformats.org/officeDocument/2006/relationships/hyperlink" Target="https://www.sharcnet.ca/Software/Intel/IntelICC/tbb/html/a00204.html#a5" TargetMode="External"/><Relationship Id="rId7" Type="http://schemas.openxmlformats.org/officeDocument/2006/relationships/hyperlink" Target="https://www.sharcnet.ca/Software/Intel/IntelICC/tbb/html/a00037.html" TargetMode="External"/><Relationship Id="rId12" Type="http://schemas.openxmlformats.org/officeDocument/2006/relationships/hyperlink" Target="https://www.sharcnet.ca/Software/Intel/IntelICC/tbb/html/a00204.html#w4" TargetMode="External"/><Relationship Id="rId17" Type="http://schemas.openxmlformats.org/officeDocument/2006/relationships/hyperlink" Target="https://www.sharcnet.ca/Software/Intel/IntelICC/tbb/html/a00204.html#a1" TargetMode="External"/><Relationship Id="rId25" Type="http://schemas.openxmlformats.org/officeDocument/2006/relationships/hyperlink" Target="https://www.sharcnet.ca/Software/Intel/IntelICC/tbb/html/a00204.html#a9" TargetMode="External"/><Relationship Id="rId2" Type="http://schemas.openxmlformats.org/officeDocument/2006/relationships/slide" Target="../slides/slide105.xml"/><Relationship Id="rId16" Type="http://schemas.openxmlformats.org/officeDocument/2006/relationships/hyperlink" Target="https://www.sharcnet.ca/Software/Intel/IntelICC/tbb/html/a00204.html#a0" TargetMode="External"/><Relationship Id="rId20" Type="http://schemas.openxmlformats.org/officeDocument/2006/relationships/hyperlink" Target="https://www.sharcnet.ca/Software/Intel/IntelICC/tbb/html/a00204.html#a4" TargetMode="External"/><Relationship Id="rId29" Type="http://schemas.openxmlformats.org/officeDocument/2006/relationships/hyperlink" Target="https://www.sharcnet.ca/Software/Intel/IntelICC/tbb/html/a00204.html#a17"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 Id="rId11" Type="http://schemas.openxmlformats.org/officeDocument/2006/relationships/hyperlink" Target="https://www.sharcnet.ca/Software/Intel/IntelICC/tbb/html/a00204.html#w3" TargetMode="External"/><Relationship Id="rId24" Type="http://schemas.openxmlformats.org/officeDocument/2006/relationships/hyperlink" Target="https://www.sharcnet.ca/Software/Intel/IntelICC/tbb/html/a00204.html#a8" TargetMode="External"/><Relationship Id="rId5" Type="http://schemas.openxmlformats.org/officeDocument/2006/relationships/hyperlink" Target="https://www.sharcnet.ca/Software/Intel/IntelICC/tbb/html/a00205.html" TargetMode="External"/><Relationship Id="rId15" Type="http://schemas.openxmlformats.org/officeDocument/2006/relationships/hyperlink" Target="https://www.sharcnet.ca/Software/Intel/IntelICC/tbb/html/a00204.html" TargetMode="External"/><Relationship Id="rId23" Type="http://schemas.openxmlformats.org/officeDocument/2006/relationships/hyperlink" Target="https://www.sharcnet.ca/Software/Intel/IntelICC/tbb/html/a00204.html#a7" TargetMode="External"/><Relationship Id="rId28" Type="http://schemas.openxmlformats.org/officeDocument/2006/relationships/hyperlink" Target="https://www.sharcnet.ca/Software/Intel/IntelICC/tbb/html/a00204.html#a16" TargetMode="External"/><Relationship Id="rId10" Type="http://schemas.openxmlformats.org/officeDocument/2006/relationships/hyperlink" Target="https://www.sharcnet.ca/Software/Intel/IntelICC/tbb/html/a00204.html#w2" TargetMode="External"/><Relationship Id="rId19" Type="http://schemas.openxmlformats.org/officeDocument/2006/relationships/hyperlink" Target="https://www.sharcnet.ca/Software/Intel/IntelICC/tbb/html/a00204.html#a3" TargetMode="External"/><Relationship Id="rId4" Type="http://schemas.openxmlformats.org/officeDocument/2006/relationships/hyperlink" Target="https://www.sharcnet.ca/Software/Intel/IntelICC/tbb/html/a00330.html" TargetMode="External"/><Relationship Id="rId9" Type="http://schemas.openxmlformats.org/officeDocument/2006/relationships/hyperlink" Target="https://www.sharcnet.ca/Software/Intel/IntelICC/tbb/html/a00204.html#w1" TargetMode="External"/><Relationship Id="rId14" Type="http://schemas.openxmlformats.org/officeDocument/2006/relationships/hyperlink" Target="https://www.sharcnet.ca/Software/Intel/IntelICC/tbb/html/a00207.html" TargetMode="External"/><Relationship Id="rId22" Type="http://schemas.openxmlformats.org/officeDocument/2006/relationships/hyperlink" Target="https://www.sharcnet.ca/Software/Intel/IntelICC/tbb/html/a00204.html#a6" TargetMode="External"/><Relationship Id="rId27" Type="http://schemas.openxmlformats.org/officeDocument/2006/relationships/hyperlink" Target="https://www.sharcnet.ca/Software/Intel/IntelICC/tbb/html/a00204.html#a11" TargetMode="External"/></Relationships>
</file>

<file path=ppt/notesSlides/_rels/notesSlide56.xml.rels><?xml version="1.0" encoding="UTF-8" standalone="yes"?>
<Relationships xmlns="http://schemas.openxmlformats.org/package/2006/relationships"><Relationship Id="rId13" Type="http://schemas.openxmlformats.org/officeDocument/2006/relationships/hyperlink" Target="https://www.sharcnet.ca/Software/Intel/IntelICC/tbb/html/a00209.html#a3" TargetMode="External"/><Relationship Id="rId18" Type="http://schemas.openxmlformats.org/officeDocument/2006/relationships/hyperlink" Target="https://www.sharcnet.ca/Software/Intel/IntelICC/tbb/html/a00209.html#a8" TargetMode="External"/><Relationship Id="rId26" Type="http://schemas.openxmlformats.org/officeDocument/2006/relationships/hyperlink" Target="https://www.sharcnet.ca/Software/Intel/IntelICC/tbb/html/a00209.html#a16" TargetMode="External"/><Relationship Id="rId39" Type="http://schemas.openxmlformats.org/officeDocument/2006/relationships/hyperlink" Target="https://www.sharcnet.ca/Software/Intel/IntelICC/tbb/html/a00209.html#a29" TargetMode="External"/><Relationship Id="rId3" Type="http://schemas.openxmlformats.org/officeDocument/2006/relationships/hyperlink" Target="https://www.sharcnet.ca/Software/Intel/IntelICC/tbb/html/a00209.html#_details" TargetMode="External"/><Relationship Id="rId21" Type="http://schemas.openxmlformats.org/officeDocument/2006/relationships/hyperlink" Target="https://www.sharcnet.ca/Software/Intel/IntelICC/tbb/html/a00209.html#a11" TargetMode="External"/><Relationship Id="rId34" Type="http://schemas.openxmlformats.org/officeDocument/2006/relationships/hyperlink" Target="https://www.sharcnet.ca/Software/Intel/IntelICC/tbb/html/a00209.html#a24" TargetMode="External"/><Relationship Id="rId42" Type="http://schemas.openxmlformats.org/officeDocument/2006/relationships/hyperlink" Target="https://www.sharcnet.ca/Software/Intel/IntelICC/tbb/html/a00209.html#a32" TargetMode="External"/><Relationship Id="rId47" Type="http://schemas.openxmlformats.org/officeDocument/2006/relationships/hyperlink" Target="https://www.sharcnet.ca/Software/Intel/IntelICC/tbb/html/a00209.html#a37" TargetMode="External"/><Relationship Id="rId50" Type="http://schemas.openxmlformats.org/officeDocument/2006/relationships/hyperlink" Target="https://www.sharcnet.ca/Software/Intel/IntelICC/tbb/html/a00209.html#a40" TargetMode="External"/><Relationship Id="rId7" Type="http://schemas.openxmlformats.org/officeDocument/2006/relationships/hyperlink" Target="https://www.sharcnet.ca/Software/Intel/IntelICC/tbb/html/a00044.html" TargetMode="External"/><Relationship Id="rId12" Type="http://schemas.openxmlformats.org/officeDocument/2006/relationships/hyperlink" Target="https://www.sharcnet.ca/Software/Intel/IntelICC/tbb/html/a00209.html#a2" TargetMode="External"/><Relationship Id="rId17" Type="http://schemas.openxmlformats.org/officeDocument/2006/relationships/hyperlink" Target="https://www.sharcnet.ca/Software/Intel/IntelICC/tbb/html/a00209.html#a7" TargetMode="External"/><Relationship Id="rId25" Type="http://schemas.openxmlformats.org/officeDocument/2006/relationships/hyperlink" Target="https://www.sharcnet.ca/Software/Intel/IntelICC/tbb/html/a00209.html#a15" TargetMode="External"/><Relationship Id="rId33" Type="http://schemas.openxmlformats.org/officeDocument/2006/relationships/hyperlink" Target="https://www.sharcnet.ca/Software/Intel/IntelICC/tbb/html/a00209.html#a23" TargetMode="External"/><Relationship Id="rId38" Type="http://schemas.openxmlformats.org/officeDocument/2006/relationships/hyperlink" Target="https://www.sharcnet.ca/Software/Intel/IntelICC/tbb/html/a00209.html#a28" TargetMode="External"/><Relationship Id="rId46" Type="http://schemas.openxmlformats.org/officeDocument/2006/relationships/hyperlink" Target="https://www.sharcnet.ca/Software/Intel/IntelICC/tbb/html/a00209.html#a36" TargetMode="External"/><Relationship Id="rId2" Type="http://schemas.openxmlformats.org/officeDocument/2006/relationships/slide" Target="../slides/slide107.xml"/><Relationship Id="rId16" Type="http://schemas.openxmlformats.org/officeDocument/2006/relationships/hyperlink" Target="https://www.sharcnet.ca/Software/Intel/IntelICC/tbb/html/a00209.html#a6" TargetMode="External"/><Relationship Id="rId20" Type="http://schemas.openxmlformats.org/officeDocument/2006/relationships/hyperlink" Target="https://www.sharcnet.ca/Software/Intel/IntelICC/tbb/html/a00209.html#a10" TargetMode="External"/><Relationship Id="rId29" Type="http://schemas.openxmlformats.org/officeDocument/2006/relationships/hyperlink" Target="https://www.sharcnet.ca/Software/Intel/IntelICC/tbb/html/a00209.html#a19" TargetMode="External"/><Relationship Id="rId41" Type="http://schemas.openxmlformats.org/officeDocument/2006/relationships/hyperlink" Target="https://www.sharcnet.ca/Software/Intel/IntelICC/tbb/html/a00209.html#a31"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 Id="rId11" Type="http://schemas.openxmlformats.org/officeDocument/2006/relationships/hyperlink" Target="https://www.sharcnet.ca/Software/Intel/IntelICC/tbb/html/a00209.html#a1" TargetMode="External"/><Relationship Id="rId24" Type="http://schemas.openxmlformats.org/officeDocument/2006/relationships/hyperlink" Target="https://www.sharcnet.ca/Software/Intel/IntelICC/tbb/html/a00209.html#a14" TargetMode="External"/><Relationship Id="rId32" Type="http://schemas.openxmlformats.org/officeDocument/2006/relationships/hyperlink" Target="https://www.sharcnet.ca/Software/Intel/IntelICC/tbb/html/a00209.html#a22" TargetMode="External"/><Relationship Id="rId37" Type="http://schemas.openxmlformats.org/officeDocument/2006/relationships/hyperlink" Target="https://www.sharcnet.ca/Software/Intel/IntelICC/tbb/html/a00209.html#a27" TargetMode="External"/><Relationship Id="rId40" Type="http://schemas.openxmlformats.org/officeDocument/2006/relationships/hyperlink" Target="https://www.sharcnet.ca/Software/Intel/IntelICC/tbb/html/a00209.html#a30" TargetMode="External"/><Relationship Id="rId45" Type="http://schemas.openxmlformats.org/officeDocument/2006/relationships/hyperlink" Target="https://www.sharcnet.ca/Software/Intel/IntelICC/tbb/html/a00209.html#a35" TargetMode="External"/><Relationship Id="rId5" Type="http://schemas.openxmlformats.org/officeDocument/2006/relationships/hyperlink" Target="https://www.sharcnet.ca/Software/Intel/IntelICC/tbb/html/a00210.html" TargetMode="External"/><Relationship Id="rId15" Type="http://schemas.openxmlformats.org/officeDocument/2006/relationships/hyperlink" Target="https://www.sharcnet.ca/Software/Intel/IntelICC/tbb/html/a00209.html#a5" TargetMode="External"/><Relationship Id="rId23" Type="http://schemas.openxmlformats.org/officeDocument/2006/relationships/hyperlink" Target="https://www.sharcnet.ca/Software/Intel/IntelICC/tbb/html/a00209.html#a13" TargetMode="External"/><Relationship Id="rId28" Type="http://schemas.openxmlformats.org/officeDocument/2006/relationships/hyperlink" Target="https://www.sharcnet.ca/Software/Intel/IntelICC/tbb/html/a00209.html#a18" TargetMode="External"/><Relationship Id="rId36" Type="http://schemas.openxmlformats.org/officeDocument/2006/relationships/hyperlink" Target="https://www.sharcnet.ca/Software/Intel/IntelICC/tbb/html/a00209.html#a26" TargetMode="External"/><Relationship Id="rId49" Type="http://schemas.openxmlformats.org/officeDocument/2006/relationships/hyperlink" Target="https://www.sharcnet.ca/Software/Intel/IntelICC/tbb/html/a00209.html#a39" TargetMode="External"/><Relationship Id="rId10" Type="http://schemas.openxmlformats.org/officeDocument/2006/relationships/hyperlink" Target="https://www.sharcnet.ca/Software/Intel/IntelICC/tbb/html/a00209.html#a0" TargetMode="External"/><Relationship Id="rId19" Type="http://schemas.openxmlformats.org/officeDocument/2006/relationships/hyperlink" Target="https://www.sharcnet.ca/Software/Intel/IntelICC/tbb/html/a00209.html#a9" TargetMode="External"/><Relationship Id="rId31" Type="http://schemas.openxmlformats.org/officeDocument/2006/relationships/hyperlink" Target="https://www.sharcnet.ca/Software/Intel/IntelICC/tbb/html/a00209.html#a21" TargetMode="External"/><Relationship Id="rId44" Type="http://schemas.openxmlformats.org/officeDocument/2006/relationships/hyperlink" Target="https://www.sharcnet.ca/Software/Intel/IntelICC/tbb/html/a00209.html#a34" TargetMode="External"/><Relationship Id="rId4" Type="http://schemas.openxmlformats.org/officeDocument/2006/relationships/hyperlink" Target="https://www.sharcnet.ca/Software/Intel/IntelICC/tbb/html/a00331.html" TargetMode="External"/><Relationship Id="rId9" Type="http://schemas.openxmlformats.org/officeDocument/2006/relationships/hyperlink" Target="https://www.sharcnet.ca/Software/Intel/IntelICC/tbb/html/a00209.html" TargetMode="External"/><Relationship Id="rId14" Type="http://schemas.openxmlformats.org/officeDocument/2006/relationships/hyperlink" Target="https://www.sharcnet.ca/Software/Intel/IntelICC/tbb/html/a00209.html#a4" TargetMode="External"/><Relationship Id="rId22" Type="http://schemas.openxmlformats.org/officeDocument/2006/relationships/hyperlink" Target="https://www.sharcnet.ca/Software/Intel/IntelICC/tbb/html/a00209.html#a12" TargetMode="External"/><Relationship Id="rId27" Type="http://schemas.openxmlformats.org/officeDocument/2006/relationships/hyperlink" Target="https://www.sharcnet.ca/Software/Intel/IntelICC/tbb/html/a00209.html#a17" TargetMode="External"/><Relationship Id="rId30" Type="http://schemas.openxmlformats.org/officeDocument/2006/relationships/hyperlink" Target="https://www.sharcnet.ca/Software/Intel/IntelICC/tbb/html/a00209.html#a20" TargetMode="External"/><Relationship Id="rId35" Type="http://schemas.openxmlformats.org/officeDocument/2006/relationships/hyperlink" Target="https://www.sharcnet.ca/Software/Intel/IntelICC/tbb/html/a00209.html#a25" TargetMode="External"/><Relationship Id="rId43" Type="http://schemas.openxmlformats.org/officeDocument/2006/relationships/hyperlink" Target="https://www.sharcnet.ca/Software/Intel/IntelICC/tbb/html/a00209.html#a33" TargetMode="External"/><Relationship Id="rId48" Type="http://schemas.openxmlformats.org/officeDocument/2006/relationships/hyperlink" Target="https://www.sharcnet.ca/Software/Intel/IntelICC/tbb/html/a00209.html#a38" TargetMode="External"/><Relationship Id="rId8" Type="http://schemas.openxmlformats.org/officeDocument/2006/relationships/hyperlink" Target="https://www.sharcnet.ca/Software/Intel/IntelICC/tbb/html/a00274.html" TargetMode="External"/><Relationship Id="rId51" Type="http://schemas.openxmlformats.org/officeDocument/2006/relationships/hyperlink" Target="https://www.sharcnet.ca/Software/Intel/IntelICC/tbb/html/a00209.html#a41"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s://www.sharcnet.ca/Software/Intel/IntelICC/tbb/html/a00223.html" TargetMode="External"/><Relationship Id="rId13" Type="http://schemas.openxmlformats.org/officeDocument/2006/relationships/hyperlink" Target="https://www.sharcnet.ca/Software/Intel/IntelICC/tbb/html/a00201.html#a2" TargetMode="External"/><Relationship Id="rId18" Type="http://schemas.openxmlformats.org/officeDocument/2006/relationships/hyperlink" Target="https://www.sharcnet.ca/Software/Intel/IntelICC/tbb/html/a00201.html#a15" TargetMode="External"/><Relationship Id="rId26" Type="http://schemas.openxmlformats.org/officeDocument/2006/relationships/hyperlink" Target="https://www.sharcnet.ca/Software/Intel/IntelICC/tbb/html/a00202.html" TargetMode="External"/><Relationship Id="rId3" Type="http://schemas.openxmlformats.org/officeDocument/2006/relationships/hyperlink" Target="https://www.sharcnet.ca/Software/Intel/IntelICC/tbb/html/a00201.html#_details" TargetMode="External"/><Relationship Id="rId21" Type="http://schemas.openxmlformats.org/officeDocument/2006/relationships/hyperlink" Target="https://www.sharcnet.ca/Software/Intel/IntelICC/tbb/html/a00201.html#a18" TargetMode="External"/><Relationship Id="rId34" Type="http://schemas.openxmlformats.org/officeDocument/2006/relationships/hyperlink" Target="https://www.sharcnet.ca/Software/Intel/IntelICC/tbb/html/a00201.html#a29" TargetMode="External"/><Relationship Id="rId7" Type="http://schemas.openxmlformats.org/officeDocument/2006/relationships/hyperlink" Target="https://www.sharcnet.ca/Software/Intel/IntelICC/tbb/html/a00027.html" TargetMode="External"/><Relationship Id="rId12" Type="http://schemas.openxmlformats.org/officeDocument/2006/relationships/hyperlink" Target="https://www.sharcnet.ca/Software/Intel/IntelICC/tbb/html/a00201.html#a1" TargetMode="External"/><Relationship Id="rId17" Type="http://schemas.openxmlformats.org/officeDocument/2006/relationships/hyperlink" Target="https://www.sharcnet.ca/Software/Intel/IntelICC/tbb/html/a00201.html#a14" TargetMode="External"/><Relationship Id="rId25" Type="http://schemas.openxmlformats.org/officeDocument/2006/relationships/hyperlink" Target="https://www.sharcnet.ca/Software/Intel/IntelICC/tbb/html/a00201.html#a21" TargetMode="External"/><Relationship Id="rId33" Type="http://schemas.openxmlformats.org/officeDocument/2006/relationships/hyperlink" Target="https://www.sharcnet.ca/Software/Intel/IntelICC/tbb/html/a00201.html#a28" TargetMode="External"/><Relationship Id="rId2" Type="http://schemas.openxmlformats.org/officeDocument/2006/relationships/slide" Target="../slides/slide109.xml"/><Relationship Id="rId16" Type="http://schemas.openxmlformats.org/officeDocument/2006/relationships/hyperlink" Target="https://www.sharcnet.ca/Software/Intel/IntelICC/tbb/html/a00201.html#a5" TargetMode="External"/><Relationship Id="rId20" Type="http://schemas.openxmlformats.org/officeDocument/2006/relationships/hyperlink" Target="https://www.sharcnet.ca/Software/Intel/IntelICC/tbb/html/a00201.html#a17" TargetMode="External"/><Relationship Id="rId29" Type="http://schemas.openxmlformats.org/officeDocument/2006/relationships/hyperlink" Target="https://www.sharcnet.ca/Software/Intel/IntelICC/tbb/html/a00201.html#a24" TargetMode="External"/><Relationship Id="rId1" Type="http://schemas.openxmlformats.org/officeDocument/2006/relationships/notesMaster" Target="../notesMasters/notesMaster1.xml"/><Relationship Id="rId6" Type="http://schemas.openxmlformats.org/officeDocument/2006/relationships/hyperlink" Target="https://www.sharcnet.ca/Software/Intel/IntelICC/tbb/html/graph_legend.html" TargetMode="External"/><Relationship Id="rId11" Type="http://schemas.openxmlformats.org/officeDocument/2006/relationships/hyperlink" Target="https://www.sharcnet.ca/Software/Intel/IntelICC/tbb/html/a00201.html#a0" TargetMode="External"/><Relationship Id="rId24" Type="http://schemas.openxmlformats.org/officeDocument/2006/relationships/hyperlink" Target="https://www.sharcnet.ca/Software/Intel/IntelICC/tbb/html/a00203.html" TargetMode="External"/><Relationship Id="rId32" Type="http://schemas.openxmlformats.org/officeDocument/2006/relationships/hyperlink" Target="https://www.sharcnet.ca/Software/Intel/IntelICC/tbb/html/a00201.html#a27" TargetMode="External"/><Relationship Id="rId5" Type="http://schemas.openxmlformats.org/officeDocument/2006/relationships/hyperlink" Target="https://www.sharcnet.ca/Software/Intel/IntelICC/tbb/html/a00222.html" TargetMode="External"/><Relationship Id="rId15" Type="http://schemas.openxmlformats.org/officeDocument/2006/relationships/hyperlink" Target="https://www.sharcnet.ca/Software/Intel/IntelICC/tbb/html/a00201.html#a4" TargetMode="External"/><Relationship Id="rId23" Type="http://schemas.openxmlformats.org/officeDocument/2006/relationships/hyperlink" Target="https://www.sharcnet.ca/Software/Intel/IntelICC/tbb/html/a00201.html#a20" TargetMode="External"/><Relationship Id="rId28" Type="http://schemas.openxmlformats.org/officeDocument/2006/relationships/hyperlink" Target="https://www.sharcnet.ca/Software/Intel/IntelICC/tbb/html/a00201.html#a23" TargetMode="External"/><Relationship Id="rId10" Type="http://schemas.openxmlformats.org/officeDocument/2006/relationships/hyperlink" Target="https://www.sharcnet.ca/Software/Intel/IntelICC/tbb/html/a00224.html" TargetMode="External"/><Relationship Id="rId19" Type="http://schemas.openxmlformats.org/officeDocument/2006/relationships/hyperlink" Target="https://www.sharcnet.ca/Software/Intel/IntelICC/tbb/html/a00201.html#a16" TargetMode="External"/><Relationship Id="rId31" Type="http://schemas.openxmlformats.org/officeDocument/2006/relationships/hyperlink" Target="https://www.sharcnet.ca/Software/Intel/IntelICC/tbb/html/a00201.html#a26" TargetMode="External"/><Relationship Id="rId4" Type="http://schemas.openxmlformats.org/officeDocument/2006/relationships/hyperlink" Target="https://www.sharcnet.ca/Software/Intel/IntelICC/tbb/html/a00329.html" TargetMode="External"/><Relationship Id="rId9" Type="http://schemas.openxmlformats.org/officeDocument/2006/relationships/hyperlink" Target="https://www.sharcnet.ca/Software/Intel/IntelICC/tbb/html/a00201.html" TargetMode="External"/><Relationship Id="rId14" Type="http://schemas.openxmlformats.org/officeDocument/2006/relationships/hyperlink" Target="https://www.sharcnet.ca/Software/Intel/IntelICC/tbb/html/a00201.html#a3" TargetMode="External"/><Relationship Id="rId22" Type="http://schemas.openxmlformats.org/officeDocument/2006/relationships/hyperlink" Target="https://www.sharcnet.ca/Software/Intel/IntelICC/tbb/html/a00201.html#a19" TargetMode="External"/><Relationship Id="rId27" Type="http://schemas.openxmlformats.org/officeDocument/2006/relationships/hyperlink" Target="https://www.sharcnet.ca/Software/Intel/IntelICC/tbb/html/a00201.html#a22" TargetMode="External"/><Relationship Id="rId30" Type="http://schemas.openxmlformats.org/officeDocument/2006/relationships/hyperlink" Target="https://www.sharcnet.ca/Software/Intel/IntelICC/tbb/html/a00201.html#a25" TargetMode="External"/><Relationship Id="rId35" Type="http://schemas.openxmlformats.org/officeDocument/2006/relationships/hyperlink" Target="https://www.sharcnet.ca/Software/Intel/IntelICC/tbb/html/a00201.html#a30"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8" Type="http://schemas.openxmlformats.org/officeDocument/2006/relationships/hyperlink" Target="https://www.sharcnet.ca/Software/Intel/IntelICC/tbb/html/a00266.html#a5" TargetMode="External"/><Relationship Id="rId13" Type="http://schemas.openxmlformats.org/officeDocument/2006/relationships/hyperlink" Target="https://www.sharcnet.ca/Software/Intel/IntelICC/tbb/html/a00266.html#e0" TargetMode="External"/><Relationship Id="rId3" Type="http://schemas.openxmlformats.org/officeDocument/2006/relationships/hyperlink" Target="https://www.sharcnet.ca/Software/Intel/IntelICC/tbb/html/a00266.html#_details" TargetMode="External"/><Relationship Id="rId7" Type="http://schemas.openxmlformats.org/officeDocument/2006/relationships/hyperlink" Target="https://www.sharcnet.ca/Software/Intel/IntelICC/tbb/html/a00266.html" TargetMode="External"/><Relationship Id="rId12" Type="http://schemas.openxmlformats.org/officeDocument/2006/relationships/hyperlink" Target="https://www.sharcnet.ca/Software/Intel/IntelICC/tbb/html/a00266.html#a9" TargetMode="External"/><Relationship Id="rId2" Type="http://schemas.openxmlformats.org/officeDocument/2006/relationships/slide" Target="../slides/slide113.xml"/><Relationship Id="rId1" Type="http://schemas.openxmlformats.org/officeDocument/2006/relationships/notesMaster" Target="../notesMasters/notesMaster1.xml"/><Relationship Id="rId6" Type="http://schemas.openxmlformats.org/officeDocument/2006/relationships/hyperlink" Target="https://www.sharcnet.ca/Software/Intel/IntelICC/tbb/html/a00266.html#w9" TargetMode="External"/><Relationship Id="rId11" Type="http://schemas.openxmlformats.org/officeDocument/2006/relationships/hyperlink" Target="https://www.sharcnet.ca/Software/Intel/IntelICC/tbb/html/a00266.html#a8" TargetMode="External"/><Relationship Id="rId5" Type="http://schemas.openxmlformats.org/officeDocument/2006/relationships/hyperlink" Target="https://www.sharcnet.ca/Software/Intel/IntelICC/tbb/html/a00127.html" TargetMode="External"/><Relationship Id="rId10" Type="http://schemas.openxmlformats.org/officeDocument/2006/relationships/hyperlink" Target="https://www.sharcnet.ca/Software/Intel/IntelICC/tbb/html/a00266.html#a7" TargetMode="External"/><Relationship Id="rId4" Type="http://schemas.openxmlformats.org/officeDocument/2006/relationships/hyperlink" Target="https://www.sharcnet.ca/Software/Intel/IntelICC/tbb/html/a00352.html" TargetMode="External"/><Relationship Id="rId9" Type="http://schemas.openxmlformats.org/officeDocument/2006/relationships/hyperlink" Target="https://www.sharcnet.ca/Software/Intel/IntelICC/tbb/html/a00266.html#a6" TargetMode="External"/></Relationships>
</file>

<file path=ppt/notesSlides/_rels/notesSlide62.xml.rels><?xml version="1.0" encoding="UTF-8" standalone="yes"?>
<Relationships xmlns="http://schemas.openxmlformats.org/package/2006/relationships"><Relationship Id="rId8" Type="http://schemas.openxmlformats.org/officeDocument/2006/relationships/hyperlink" Target="https://www.sharcnet.ca/Software/Intel/IntelICC/tbb/html/a00253.html" TargetMode="External"/><Relationship Id="rId13" Type="http://schemas.openxmlformats.org/officeDocument/2006/relationships/hyperlink" Target="https://www.sharcnet.ca/Software/Intel/IntelICC/tbb/html/a00240.html" TargetMode="External"/><Relationship Id="rId3" Type="http://schemas.openxmlformats.org/officeDocument/2006/relationships/hyperlink" Target="https://www.sharcnet.ca/Software/Intel/IntelICC/tbb/html/a00227.html" TargetMode="External"/><Relationship Id="rId7" Type="http://schemas.openxmlformats.org/officeDocument/2006/relationships/hyperlink" Target="https://www.sharcnet.ca/Software/Intel/IntelICC/tbb/html/a00252.html" TargetMode="External"/><Relationship Id="rId12" Type="http://schemas.openxmlformats.org/officeDocument/2006/relationships/hyperlink" Target="https://www.sharcnet.ca/Software/Intel/IntelICC/tbb/html/a00239.html" TargetMode="External"/><Relationship Id="rId2" Type="http://schemas.openxmlformats.org/officeDocument/2006/relationships/slide" Target="../slides/slide117.xml"/><Relationship Id="rId1" Type="http://schemas.openxmlformats.org/officeDocument/2006/relationships/notesMaster" Target="../notesMasters/notesMaster1.xml"/><Relationship Id="rId6" Type="http://schemas.openxmlformats.org/officeDocument/2006/relationships/hyperlink" Target="https://www.sharcnet.ca/Software/Intel/IntelICC/tbb/html/a00251.html" TargetMode="External"/><Relationship Id="rId11" Type="http://schemas.openxmlformats.org/officeDocument/2006/relationships/hyperlink" Target="https://www.sharcnet.ca/Software/Intel/IntelICC/tbb/html/a00238.html" TargetMode="External"/><Relationship Id="rId5" Type="http://schemas.openxmlformats.org/officeDocument/2006/relationships/hyperlink" Target="https://www.sharcnet.ca/Software/Intel/IntelICC/tbb/html/a00250.html" TargetMode="External"/><Relationship Id="rId10" Type="http://schemas.openxmlformats.org/officeDocument/2006/relationships/hyperlink" Target="https://www.sharcnet.ca/Software/Intel/IntelICC/tbb/html/a00246.html" TargetMode="External"/><Relationship Id="rId4" Type="http://schemas.openxmlformats.org/officeDocument/2006/relationships/hyperlink" Target="https://www.sharcnet.ca/Software/Intel/IntelICC/tbb/html/a00228.html" TargetMode="External"/><Relationship Id="rId9" Type="http://schemas.openxmlformats.org/officeDocument/2006/relationships/hyperlink" Target="https://www.sharcnet.ca/Software/Intel/IntelICC/tbb/html/a00245.html" TargetMode="External"/><Relationship Id="rId14" Type="http://schemas.openxmlformats.org/officeDocument/2006/relationships/hyperlink" Target="https://www.sharcnet.ca/Software/Intel/IntelICC/tbb/html/a00241.html"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8" Type="http://schemas.openxmlformats.org/officeDocument/2006/relationships/hyperlink" Target="https://www.ibm.com/support/knowledgecenter/SSXVZZ_13.1.5/com.ibm.xlcpp1315.lelinux.doc/compiler_ref/prag_omp_distribute.html?view=kc" TargetMode="External"/><Relationship Id="rId13" Type="http://schemas.openxmlformats.org/officeDocument/2006/relationships/hyperlink" Target="https://www.ibm.com/support/knowledgecenter/SSXVZZ_13.1.5/com.ibm.xlcpp1315.lelinux.doc/compiler_ref/prag_omp_ordered.html?view=kc" TargetMode="External"/><Relationship Id="rId18" Type="http://schemas.openxmlformats.org/officeDocument/2006/relationships/hyperlink" Target="https://www.ibm.com/support/knowledgecenter/SSXVZZ_13.1.5/com.ibm.xlcpp1315.lelinux.doc/compiler_ref/prag_omp_taskyield.html?view=kc" TargetMode="External"/><Relationship Id="rId26" Type="http://schemas.openxmlformats.org/officeDocument/2006/relationships/hyperlink" Target="https://www.ibm.com/support/knowledgecenter/SSXVZZ_13.1.5/com.ibm.xlcpp1315.lelinux.doc/compiler_ref/prag_omp_threadprivate.html?view=kc" TargetMode="External"/><Relationship Id="rId3" Type="http://schemas.openxmlformats.org/officeDocument/2006/relationships/hyperlink" Target="https://www.ibm.com/support/knowledgecenter/SSXVZZ_13.1.5/com.ibm.xlcpp1315.lelinux.doc/compiler_ref/opt_smp.html?view=kc" TargetMode="External"/><Relationship Id="rId21" Type="http://schemas.openxmlformats.org/officeDocument/2006/relationships/hyperlink" Target="https://www.ibm.com/support/knowledgecenter/SSXVZZ_13.1.5/com.ibm.xlcpp1315.lelinux.doc/compiler_ref/prag_omp_target_data.html?view=kc" TargetMode="External"/><Relationship Id="rId7" Type="http://schemas.openxmlformats.org/officeDocument/2006/relationships/hyperlink" Target="https://www.ibm.com/support/knowledgecenter/SSXVZZ_13.1.5/com.ibm.xlcpp1315.lelinux.doc/compiler_ref/prag_omp_declare_target.html?view=kc" TargetMode="External"/><Relationship Id="rId12" Type="http://schemas.openxmlformats.org/officeDocument/2006/relationships/hyperlink" Target="https://www.ibm.com/support/knowledgecenter/SSXVZZ_13.1.5/com.ibm.xlcpp1315.lelinux.doc/compiler_ref/prag_omp_master.html?view=kc" TargetMode="External"/><Relationship Id="rId17" Type="http://schemas.openxmlformats.org/officeDocument/2006/relationships/hyperlink" Target="https://www.ibm.com/support/knowledgecenter/SSXVZZ_13.1.5/com.ibm.xlcpp1315.lelinux.doc/compiler_ref/prag_omp_task.html?view=kc" TargetMode="External"/><Relationship Id="rId25" Type="http://schemas.openxmlformats.org/officeDocument/2006/relationships/hyperlink" Target="https://www.ibm.com/support/knowledgecenter/SSXVZZ_13.1.5/com.ibm.xlcpp1315.lelinux.doc/compiler_ref/prag_omp_teams.html?view=kc" TargetMode="External"/><Relationship Id="rId2" Type="http://schemas.openxmlformats.org/officeDocument/2006/relationships/slide" Target="../slides/slide132.xml"/><Relationship Id="rId16" Type="http://schemas.openxmlformats.org/officeDocument/2006/relationships/hyperlink" Target="https://www.ibm.com/support/knowledgecenter/SSXVZZ_13.1.5/com.ibm.xlcpp1315.lelinux.doc/compiler_ref/prag_omp_single.html?view=kc" TargetMode="External"/><Relationship Id="rId20" Type="http://schemas.openxmlformats.org/officeDocument/2006/relationships/hyperlink" Target="https://www.ibm.com/support/knowledgecenter/SSXVZZ_13.1.5/com.ibm.xlcpp1315.lelinux.doc/compiler_ref/prag_omp_target.html?view=kc" TargetMode="External"/><Relationship Id="rId1" Type="http://schemas.openxmlformats.org/officeDocument/2006/relationships/notesMaster" Target="../notesMasters/notesMaster1.xml"/><Relationship Id="rId6" Type="http://schemas.openxmlformats.org/officeDocument/2006/relationships/hyperlink" Target="https://www.ibm.com/support/knowledgecenter/SSXVZZ_13.1.5/com.ibm.xlcpp1315.lelinux.doc/compiler_ref/prag_omp_critical.html?view=kc" TargetMode="External"/><Relationship Id="rId11" Type="http://schemas.openxmlformats.org/officeDocument/2006/relationships/hyperlink" Target="https://www.ibm.com/support/knowledgecenter/SSXVZZ_13.1.5/com.ibm.xlcpp1315.lelinux.doc/compiler_ref/prag_omp_for.html?view=kc" TargetMode="External"/><Relationship Id="rId24" Type="http://schemas.openxmlformats.org/officeDocument/2006/relationships/hyperlink" Target="https://www.ibm.com/support/knowledgecenter/SSXVZZ_13.1.5/com.ibm.xlcpp1315.lelinux.doc/compiler_ref/prag_omp_target_update.html?view=kc" TargetMode="External"/><Relationship Id="rId5" Type="http://schemas.openxmlformats.org/officeDocument/2006/relationships/hyperlink" Target="https://www.ibm.com/support/knowledgecenter/SSXVZZ_13.1.5/com.ibm.xlcpp1315.lelinux.doc/compiler_ref/prag_omp_barrier.html?view=kc" TargetMode="External"/><Relationship Id="rId15" Type="http://schemas.openxmlformats.org/officeDocument/2006/relationships/hyperlink" Target="https://www.ibm.com/support/knowledgecenter/SSXVZZ_13.1.5/com.ibm.xlcpp1315.lelinux.doc/compiler_ref/prag_omp_sections.html?view=kc" TargetMode="External"/><Relationship Id="rId23" Type="http://schemas.openxmlformats.org/officeDocument/2006/relationships/hyperlink" Target="https://www.ibm.com/support/knowledgecenter/SSXVZZ_13.1.5/com.ibm.xlcpp1315.lelinux.doc/compiler_ref/prag_omp_target_exit_data.html?view=kc" TargetMode="External"/><Relationship Id="rId10" Type="http://schemas.openxmlformats.org/officeDocument/2006/relationships/hyperlink" Target="https://www.ibm.com/support/knowledgecenter/SSXVZZ_13.1.5/com.ibm.xlcpp1315.lelinux.doc/compiler_ref/prag_omp_flush.html?view=kc" TargetMode="External"/><Relationship Id="rId19" Type="http://schemas.openxmlformats.org/officeDocument/2006/relationships/hyperlink" Target="https://www.ibm.com/support/knowledgecenter/SSXVZZ_13.1.5/com.ibm.xlcpp1315.lelinux.doc/compiler_ref/prag_omp_taskwait.html?view=kc" TargetMode="External"/><Relationship Id="rId4" Type="http://schemas.openxmlformats.org/officeDocument/2006/relationships/hyperlink" Target="https://www.ibm.com/support/knowledgecenter/SSXVZZ_13.1.5/com.ibm.xlcpp1315.lelinux.doc/compiler_ref/prag_omp_atomic.html?view=kc" TargetMode="External"/><Relationship Id="rId9" Type="http://schemas.openxmlformats.org/officeDocument/2006/relationships/hyperlink" Target="https://www.ibm.com/support/knowledgecenter/SSXVZZ_13.1.5/com.ibm.xlcpp1315.lelinux.doc/compiler_ref/prag_omp_dis_pfor.html?view=kc" TargetMode="External"/><Relationship Id="rId14" Type="http://schemas.openxmlformats.org/officeDocument/2006/relationships/hyperlink" Target="https://www.ibm.com/support/knowledgecenter/SSXVZZ_13.1.5/com.ibm.xlcpp1315.lelinux.doc/compiler_ref/prag_omp_parallel.html?view=kc" TargetMode="External"/><Relationship Id="rId22" Type="http://schemas.openxmlformats.org/officeDocument/2006/relationships/hyperlink" Target="https://www.ibm.com/support/knowledgecenter/SSXVZZ_13.1.5/com.ibm.xlcpp1315.lelinux.doc/compiler_ref/prag_omp_target_enter_data.html?view=kc" TargetMode="External"/><Relationship Id="rId27" Type="http://schemas.openxmlformats.org/officeDocument/2006/relationships/hyperlink" Target="https://www.ibm.com/support/knowledgecenter/SSXVZZ_13.1.5/com.ibm.xlcpp1315.lelinux.doc/compiler_ref/combinedconstr.html?view=kc"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7A060B9F-3C0C-4DE8-8204-45A645F4648F}" type="slidenum">
              <a:rPr lang="zh-CN" altLang="en-US" sz="1200"/>
              <a:pPr eaLnBrk="1" hangingPunct="1"/>
              <a:t>1</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E56F764-76B5-4664-8866-EFC75532E58F}" type="slidenum">
              <a:rPr lang="en-US"/>
              <a:pPr/>
              <a:t>37</a:t>
            </a:fld>
            <a:endParaRPr lang="en-U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27DFFB4C-F695-4B14-B463-3D7D8CD9F251}" type="slidenum">
              <a:rPr lang="en-US"/>
              <a:pPr/>
              <a:t>38</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CA9E14F2-CF3A-48AA-9C2E-13CC459F2B82}" type="slidenum">
              <a:rPr lang="en-US"/>
              <a:pPr/>
              <a:t>39</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04FBAD7D-C1C5-469E-8A10-23A51B479B3A}" type="slidenum">
              <a:rPr lang="en-US"/>
              <a:pPr/>
              <a:t>40</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49C0AD-C09C-4E66-A641-A665A60B8C9D}" type="slidenum">
              <a:rPr lang="en-US"/>
              <a:pPr/>
              <a:t>41</a:t>
            </a:fld>
            <a:endParaRPr 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843576-4F45-4F8C-B9B0-B75B728D4933}" type="slidenum">
              <a:rPr lang="en-US"/>
              <a:pPr/>
              <a:t>42</a:t>
            </a:fld>
            <a:endParaRPr 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843576-4F45-4F8C-B9B0-B75B728D4933}" type="slidenum">
              <a:rPr lang="en-US"/>
              <a:pPr/>
              <a:t>44</a:t>
            </a:fld>
            <a:endParaRPr 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642B9B-6E8D-417F-8A8D-D6130A6682C0}" type="slidenum">
              <a:rPr lang="en-US"/>
              <a:pPr/>
              <a:t>45</a:t>
            </a:fld>
            <a:endParaRPr lang="en-US"/>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377DB7E-CB21-4D82-A9F0-C07B48C9C869}" type="slidenum">
              <a:rPr lang="en-US"/>
              <a:pPr/>
              <a:t>47</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B858D7E-048C-4D1B-B7F7-FF787BEAA475}" type="slidenum">
              <a:rPr lang="en-US"/>
              <a:pPr/>
              <a:t>48</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DCCE3-0664-4676-A39C-925E29B94E2D}" type="slidenum">
              <a:rPr lang="en-US" altLang="en-US"/>
              <a:pPr/>
              <a:t>4</a:t>
            </a:fld>
            <a:endParaRPr lang="en-US" altLang="en-US"/>
          </a:p>
        </p:txBody>
      </p:sp>
      <p:sp>
        <p:nvSpPr>
          <p:cNvPr id="713730" name="Rectangle 2"/>
          <p:cNvSpPr>
            <a:spLocks noGrp="1" noRot="1" noChangeAspect="1" noChangeArrowheads="1" noTextEdit="1"/>
          </p:cNvSpPr>
          <p:nvPr>
            <p:ph type="sldImg"/>
          </p:nvPr>
        </p:nvSpPr>
        <p:spPr>
          <a:xfrm>
            <a:off x="1096963" y="674688"/>
            <a:ext cx="4606925" cy="3455987"/>
          </a:xfrm>
          <a:ln/>
        </p:spPr>
      </p:sp>
      <p:sp>
        <p:nvSpPr>
          <p:cNvPr id="713731" name="Rectangle 3"/>
          <p:cNvSpPr>
            <a:spLocks noGrp="1" noChangeArrowheads="1"/>
          </p:cNvSpPr>
          <p:nvPr>
            <p:ph type="body" idx="1"/>
          </p:nvPr>
        </p:nvSpPr>
        <p:spPr>
          <a:xfrm>
            <a:off x="896426" y="4354771"/>
            <a:ext cx="5081280" cy="4129417"/>
          </a:xfrm>
        </p:spPr>
        <p:txBody>
          <a:bodyPr/>
          <a:lstStyle/>
          <a:p>
            <a:r>
              <a:rPr lang="en-US" altLang="en-US"/>
              <a:t>1988 Chare Kernel [UIUC]</a:t>
            </a:r>
          </a:p>
          <a:p>
            <a:r>
              <a:rPr lang="en-US" altLang="en-US"/>
              <a:t>1994 PCM (run-time support for Threaded-C) [MIT]</a:t>
            </a:r>
          </a:p>
          <a:p>
            <a:r>
              <a:rPr lang="en-US" altLang="en-US"/>
              <a:t>1994 STL [HP]</a:t>
            </a:r>
          </a:p>
          <a:p>
            <a:r>
              <a:rPr lang="en-US" altLang="en-US"/>
              <a:t>1995 Cilk [MIT]</a:t>
            </a:r>
          </a:p>
          <a:p>
            <a:r>
              <a:rPr lang="en-US" altLang="en-US"/>
              <a:t>1997 OpenMP [consortium]</a:t>
            </a:r>
          </a:p>
          <a:p>
            <a:r>
              <a:rPr lang="en-US" altLang="en-US"/>
              <a:t>1998 OpenMP Taskqueue [KAI]</a:t>
            </a:r>
          </a:p>
          <a:p>
            <a:r>
              <a:rPr lang="en-US" altLang="en-US"/>
              <a:t>1999 FJTask [Doug Lea]</a:t>
            </a:r>
          </a:p>
          <a:p>
            <a:r>
              <a:rPr lang="en-US" altLang="en-US"/>
              <a:t>2001 STAPL [Texas A&amp;M]</a:t>
            </a:r>
          </a:p>
          <a:p>
            <a:r>
              <a:rPr lang="en-US" altLang="en-US"/>
              <a:t>2004 ECMA parallel profile [Intel]</a:t>
            </a:r>
          </a:p>
          <a:p>
            <a:r>
              <a:rPr lang="en-US" altLang="en-US"/>
              <a:t>2005 TBB [Intel]</a:t>
            </a:r>
          </a:p>
          <a:p>
            <a:endParaRPr lang="en-US" altLang="en-US"/>
          </a:p>
          <a:p>
            <a:r>
              <a:rPr lang="en-US" altLang="en-US"/>
              <a:t>Other systems studied but not really influential</a:t>
            </a:r>
          </a:p>
          <a:p>
            <a:r>
              <a:rPr lang="en-US" altLang="en-US"/>
              <a:t>NESL [CMU]  Requires major compiler support</a:t>
            </a:r>
          </a:p>
          <a:p>
            <a:r>
              <a:rPr lang="en-US" altLang="en-US"/>
              <a:t>StreamIt [MIT] Requires compiler support.</a:t>
            </a:r>
          </a:p>
          <a:p>
            <a:r>
              <a:rPr lang="en-US" altLang="en-US"/>
              <a:t>PSTL [Indiana]</a:t>
            </a:r>
          </a:p>
          <a:p>
            <a:r>
              <a:rPr lang="en-US" altLang="en-US"/>
              <a:t>Linda [Yale] Probably requries compiler support to be practical, but question is still open.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D76DC75-AAE8-49F8-A2DB-7BE1A8028F3B}" type="slidenum">
              <a:rPr lang="en-US"/>
              <a:pPr/>
              <a:t>49</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D56387-612E-4ED8-90CC-5C28A1E71623}" type="slidenum">
              <a:rPr lang="en-US"/>
              <a:pPr/>
              <a:t>50</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3C0D204-8980-4227-8BB6-8C2C861036AF}" type="slidenum">
              <a:rPr lang="en-US"/>
              <a:pPr/>
              <a:t>51</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23725F7-67FD-4F53-A358-D57385C89C50}" type="slidenum">
              <a:rPr lang="en-US"/>
              <a:pPr/>
              <a:t>52</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6C99E0-C3B9-4594-B0AD-D299292D9595}" type="slidenum">
              <a:rPr lang="en-US"/>
              <a:pPr/>
              <a:t>53</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F71B8C6-F1BC-45A6-90E2-BF262AAFE2B3}" type="slidenum">
              <a:rPr lang="en-US"/>
              <a:pPr/>
              <a:t>54</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D7D974-69EF-4CDF-9D01-11D0AF4B4D2C}" type="slidenum">
              <a:rPr lang="en-US"/>
              <a:pPr/>
              <a:t>55</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6A4087-094C-48EF-8217-36E6B90A8FB7}" type="slidenum">
              <a:rPr lang="en-US"/>
              <a:pPr/>
              <a:t>57</a:t>
            </a:fld>
            <a:endParaRPr 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06691-95F9-4C51-B627-3CD76281AA5A}" type="slidenum">
              <a:rPr lang="en-US" altLang="zh-CN"/>
              <a:pPr/>
              <a:t>61</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r>
              <a:rPr lang="en-US" altLang="zh-CN">
                <a:ea typeface="宋体" panose="02010600030101010101" pitchFamily="2" charset="-122"/>
              </a:rPr>
              <a:t>Give me six hours to chop down a tree and I will spend the first four sharpening the axe.    - Abraham Lincoln</a:t>
            </a:r>
          </a:p>
        </p:txBody>
      </p:sp>
    </p:spTree>
    <p:extLst>
      <p:ext uri="{BB962C8B-B14F-4D97-AF65-F5344CB8AC3E}">
        <p14:creationId xmlns:p14="http://schemas.microsoft.com/office/powerpoint/2010/main" val="2713620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charset="0"/>
                <a:ea typeface="+mn-ea"/>
                <a:cs typeface="Arial" charset="0"/>
              </a:rPr>
              <a:t>Algorithms</a:t>
            </a:r>
          </a:p>
          <a:p>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Classes</a:t>
            </a:r>
          </a:p>
          <a:p>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
              </a:rPr>
              <a:t>tbb</a:t>
            </a:r>
            <a:r>
              <a:rPr lang="en-US" altLang="zh-CN" sz="1200" b="1" u="none" strike="noStrike" kern="1200" dirty="0">
                <a:solidFill>
                  <a:schemeClr val="tx1"/>
                </a:solidFill>
                <a:effectLst/>
                <a:latin typeface="Arial" charset="0"/>
                <a:ea typeface="+mn-ea"/>
                <a:cs typeface="Arial" charset="0"/>
                <a:hlinkClick r:id="rId3"/>
              </a:rPr>
              <a:t>::</a:t>
            </a:r>
            <a:r>
              <a:rPr lang="en-US" altLang="zh-CN" sz="1200" b="1" u="none" strike="noStrike" kern="1200" dirty="0" err="1">
                <a:solidFill>
                  <a:schemeClr val="tx1"/>
                </a:solidFill>
                <a:effectLst/>
                <a:latin typeface="Arial" charset="0"/>
                <a:ea typeface="+mn-ea"/>
                <a:cs typeface="Arial" charset="0"/>
                <a:hlinkClick r:id="rId3"/>
              </a:rPr>
              <a:t>blocked_range</a:t>
            </a:r>
            <a:r>
              <a:rPr lang="en-US" altLang="zh-CN" sz="1200" b="1" u="none" strike="noStrike" kern="1200" dirty="0">
                <a:solidFill>
                  <a:schemeClr val="tx1"/>
                </a:solidFill>
                <a:effectLst/>
                <a:latin typeface="Arial" charset="0"/>
                <a:ea typeface="+mn-ea"/>
                <a:cs typeface="Arial" charset="0"/>
                <a:hlinkClick r:id="rId3"/>
              </a:rPr>
              <a:t>&lt; Value &gt;</a:t>
            </a:r>
            <a:r>
              <a:rPr lang="en-US" altLang="zh-CN" sz="1200" i="1" kern="1200" dirty="0">
                <a:solidFill>
                  <a:schemeClr val="tx1"/>
                </a:solidFill>
                <a:effectLst/>
                <a:latin typeface="Arial" charset="0"/>
                <a:ea typeface="+mn-ea"/>
                <a:cs typeface="Arial" charset="0"/>
              </a:rPr>
              <a:t> A range over which to iterate. </a:t>
            </a:r>
            <a:r>
              <a:rPr lang="en-US" altLang="zh-CN" sz="1200" i="1" kern="1200" dirty="0">
                <a:solidFill>
                  <a:schemeClr val="tx1"/>
                </a:solidFill>
                <a:effectLst/>
                <a:latin typeface="Arial" charset="0"/>
                <a:ea typeface="+mn-ea"/>
                <a:cs typeface="Arial" charset="0"/>
                <a:hlinkClick r:id="rId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::blocked_range2d&lt; </a:t>
            </a:r>
            <a:r>
              <a:rPr lang="en-US" altLang="zh-CN" sz="1200" b="1" u="none" strike="noStrike" kern="1200" dirty="0" err="1">
                <a:solidFill>
                  <a:schemeClr val="tx1"/>
                </a:solidFill>
                <a:effectLst/>
                <a:latin typeface="Arial" charset="0"/>
                <a:ea typeface="+mn-ea"/>
                <a:cs typeface="Arial" charset="0"/>
                <a:hlinkClick r:id="rId5"/>
              </a:rPr>
              <a:t>RowValue</a:t>
            </a:r>
            <a:r>
              <a:rPr lang="en-US" altLang="zh-CN" sz="1200" b="1" u="none" strike="noStrike" kern="1200" dirty="0">
                <a:solidFill>
                  <a:schemeClr val="tx1"/>
                </a:solidFill>
                <a:effectLst/>
                <a:latin typeface="Arial" charset="0"/>
                <a:ea typeface="+mn-ea"/>
                <a:cs typeface="Arial" charset="0"/>
                <a:hlinkClick r:id="rId5"/>
              </a:rPr>
              <a:t>, </a:t>
            </a:r>
            <a:r>
              <a:rPr lang="en-US" altLang="zh-CN" sz="1200" b="1" u="none" strike="noStrike" kern="1200" dirty="0" err="1">
                <a:solidFill>
                  <a:schemeClr val="tx1"/>
                </a:solidFill>
                <a:effectLst/>
                <a:latin typeface="Arial" charset="0"/>
                <a:ea typeface="+mn-ea"/>
                <a:cs typeface="Arial" charset="0"/>
                <a:hlinkClick r:id="rId5"/>
              </a:rPr>
              <a:t>ColValue</a:t>
            </a:r>
            <a:r>
              <a:rPr lang="en-US" altLang="zh-CN" sz="1200" b="1" u="none" strike="noStrike" kern="1200" dirty="0">
                <a:solidFill>
                  <a:schemeClr val="tx1"/>
                </a:solidFill>
                <a:effectLst/>
                <a:latin typeface="Arial" charset="0"/>
                <a:ea typeface="+mn-ea"/>
                <a:cs typeface="Arial" charset="0"/>
                <a:hlinkClick r:id="rId5"/>
              </a:rPr>
              <a:t> &gt;</a:t>
            </a:r>
            <a:r>
              <a:rPr lang="en-US" altLang="zh-CN" sz="1200" i="1" kern="1200" dirty="0">
                <a:solidFill>
                  <a:schemeClr val="tx1"/>
                </a:solidFill>
                <a:effectLst/>
                <a:latin typeface="Arial" charset="0"/>
                <a:ea typeface="+mn-ea"/>
                <a:cs typeface="Arial" charset="0"/>
              </a:rPr>
              <a:t> A 2-dimensional range that models the Range concept. </a:t>
            </a:r>
            <a:r>
              <a:rPr lang="en-US" altLang="zh-CN" sz="1200" i="1" kern="1200" dirty="0">
                <a:solidFill>
                  <a:schemeClr val="tx1"/>
                </a:solidFill>
                <a:effectLst/>
                <a:latin typeface="Arial" charset="0"/>
                <a:ea typeface="+mn-ea"/>
                <a:cs typeface="Arial" charset="0"/>
                <a:hlinkClick r:id="rId6"/>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7"/>
              </a:rPr>
              <a:t>tbb</a:t>
            </a:r>
            <a:r>
              <a:rPr lang="en-US" altLang="zh-CN" sz="1200" b="1" u="none" strike="noStrike" kern="1200" dirty="0">
                <a:solidFill>
                  <a:schemeClr val="tx1"/>
                </a:solidFill>
                <a:effectLst/>
                <a:latin typeface="Arial" charset="0"/>
                <a:ea typeface="+mn-ea"/>
                <a:cs typeface="Arial" charset="0"/>
                <a:hlinkClick r:id="rId7"/>
              </a:rPr>
              <a:t>::blocked_range3d&lt; </a:t>
            </a:r>
            <a:r>
              <a:rPr lang="en-US" altLang="zh-CN" sz="1200" b="1" u="none" strike="noStrike" kern="1200" dirty="0" err="1">
                <a:solidFill>
                  <a:schemeClr val="tx1"/>
                </a:solidFill>
                <a:effectLst/>
                <a:latin typeface="Arial" charset="0"/>
                <a:ea typeface="+mn-ea"/>
                <a:cs typeface="Arial" charset="0"/>
                <a:hlinkClick r:id="rId7"/>
              </a:rPr>
              <a:t>PageValue</a:t>
            </a:r>
            <a:r>
              <a:rPr lang="en-US" altLang="zh-CN" sz="1200" b="1" u="none" strike="noStrike" kern="1200" dirty="0">
                <a:solidFill>
                  <a:schemeClr val="tx1"/>
                </a:solidFill>
                <a:effectLst/>
                <a:latin typeface="Arial" charset="0"/>
                <a:ea typeface="+mn-ea"/>
                <a:cs typeface="Arial" charset="0"/>
                <a:hlinkClick r:id="rId7"/>
              </a:rPr>
              <a:t>, </a:t>
            </a:r>
            <a:r>
              <a:rPr lang="en-US" altLang="zh-CN" sz="1200" b="1" u="none" strike="noStrike" kern="1200" dirty="0" err="1">
                <a:solidFill>
                  <a:schemeClr val="tx1"/>
                </a:solidFill>
                <a:effectLst/>
                <a:latin typeface="Arial" charset="0"/>
                <a:ea typeface="+mn-ea"/>
                <a:cs typeface="Arial" charset="0"/>
                <a:hlinkClick r:id="rId7"/>
              </a:rPr>
              <a:t>RowValue</a:t>
            </a:r>
            <a:r>
              <a:rPr lang="en-US" altLang="zh-CN" sz="1200" b="1" u="none" strike="noStrike" kern="1200" dirty="0">
                <a:solidFill>
                  <a:schemeClr val="tx1"/>
                </a:solidFill>
                <a:effectLst/>
                <a:latin typeface="Arial" charset="0"/>
                <a:ea typeface="+mn-ea"/>
                <a:cs typeface="Arial" charset="0"/>
                <a:hlinkClick r:id="rId7"/>
              </a:rPr>
              <a:t>, </a:t>
            </a:r>
            <a:r>
              <a:rPr lang="en-US" altLang="zh-CN" sz="1200" b="1" u="none" strike="noStrike" kern="1200" dirty="0" err="1">
                <a:solidFill>
                  <a:schemeClr val="tx1"/>
                </a:solidFill>
                <a:effectLst/>
                <a:latin typeface="Arial" charset="0"/>
                <a:ea typeface="+mn-ea"/>
                <a:cs typeface="Arial" charset="0"/>
                <a:hlinkClick r:id="rId7"/>
              </a:rPr>
              <a:t>ColValue</a:t>
            </a:r>
            <a:r>
              <a:rPr lang="en-US" altLang="zh-CN" sz="1200" b="1" u="none" strike="noStrike" kern="1200" dirty="0">
                <a:solidFill>
                  <a:schemeClr val="tx1"/>
                </a:solidFill>
                <a:effectLst/>
                <a:latin typeface="Arial" charset="0"/>
                <a:ea typeface="+mn-ea"/>
                <a:cs typeface="Arial" charset="0"/>
                <a:hlinkClick r:id="rId7"/>
              </a:rPr>
              <a:t> &gt;</a:t>
            </a:r>
            <a:r>
              <a:rPr lang="en-US" altLang="zh-CN" sz="1200" i="1" kern="1200" dirty="0">
                <a:solidFill>
                  <a:schemeClr val="tx1"/>
                </a:solidFill>
                <a:effectLst/>
                <a:latin typeface="Arial" charset="0"/>
                <a:ea typeface="+mn-ea"/>
                <a:cs typeface="Arial" charset="0"/>
              </a:rPr>
              <a:t> A 3-dimensional range that models the Range concept. </a:t>
            </a:r>
            <a:r>
              <a:rPr lang="en-US" altLang="zh-CN" sz="1200" i="1" kern="1200" dirty="0">
                <a:solidFill>
                  <a:schemeClr val="tx1"/>
                </a:solidFill>
                <a:effectLst/>
                <a:latin typeface="Arial" charset="0"/>
                <a:ea typeface="+mn-ea"/>
                <a:cs typeface="Arial" charset="0"/>
                <a:hlinkClick r:id="rId8"/>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9"/>
              </a:rPr>
              <a:t>tbb</a:t>
            </a:r>
            <a:r>
              <a:rPr lang="en-US" altLang="zh-CN" sz="1200" b="1" u="none" strike="noStrike" kern="1200" dirty="0">
                <a:solidFill>
                  <a:schemeClr val="tx1"/>
                </a:solidFill>
                <a:effectLst/>
                <a:latin typeface="Arial" charset="0"/>
                <a:ea typeface="+mn-ea"/>
                <a:cs typeface="Arial" charset="0"/>
                <a:hlinkClick r:id="rId9"/>
              </a:rPr>
              <a:t>::internal::</a:t>
            </a:r>
            <a:r>
              <a:rPr lang="en-US" altLang="zh-CN" sz="1200" b="1" u="none" strike="noStrike" kern="1200" dirty="0" err="1">
                <a:solidFill>
                  <a:schemeClr val="tx1"/>
                </a:solidFill>
                <a:effectLst/>
                <a:latin typeface="Arial" charset="0"/>
                <a:ea typeface="+mn-ea"/>
                <a:cs typeface="Arial" charset="0"/>
                <a:hlinkClick r:id="rId9"/>
              </a:rPr>
              <a:t>parallel_do_operator_selector</a:t>
            </a:r>
            <a:r>
              <a:rPr lang="en-US" altLang="zh-CN" sz="1200" b="1" u="none" strike="noStrike" kern="1200" dirty="0">
                <a:solidFill>
                  <a:schemeClr val="tx1"/>
                </a:solidFill>
                <a:effectLst/>
                <a:latin typeface="Arial" charset="0"/>
                <a:ea typeface="+mn-ea"/>
                <a:cs typeface="Arial" charset="0"/>
                <a:hlinkClick r:id="rId9"/>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0"/>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1"/>
              </a:rPr>
              <a:t>tbb</a:t>
            </a:r>
            <a:r>
              <a:rPr lang="en-US" altLang="zh-CN" sz="1200" b="1" u="none" strike="noStrike" kern="1200" dirty="0">
                <a:solidFill>
                  <a:schemeClr val="tx1"/>
                </a:solidFill>
                <a:effectLst/>
                <a:latin typeface="Arial" charset="0"/>
                <a:ea typeface="+mn-ea"/>
                <a:cs typeface="Arial" charset="0"/>
                <a:hlinkClick r:id="rId11"/>
              </a:rPr>
              <a:t>::internal::</a:t>
            </a:r>
            <a:r>
              <a:rPr lang="en-US" altLang="zh-CN" sz="1200" b="1" u="none" strike="noStrike" kern="1200" dirty="0" err="1">
                <a:solidFill>
                  <a:schemeClr val="tx1"/>
                </a:solidFill>
                <a:effectLst/>
                <a:latin typeface="Arial" charset="0"/>
                <a:ea typeface="+mn-ea"/>
                <a:cs typeface="Arial" charset="0"/>
                <a:hlinkClick r:id="rId11"/>
              </a:rPr>
              <a:t>do_iteration_task</a:t>
            </a:r>
            <a:r>
              <a:rPr lang="en-US" altLang="zh-CN" sz="1200" b="1" u="none" strike="noStrike" kern="1200" dirty="0">
                <a:solidFill>
                  <a:schemeClr val="tx1"/>
                </a:solidFill>
                <a:effectLst/>
                <a:latin typeface="Arial" charset="0"/>
                <a:ea typeface="+mn-ea"/>
                <a:cs typeface="Arial" charset="0"/>
                <a:hlinkClick r:id="rId11"/>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2"/>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3"/>
              </a:rPr>
              <a:t>tbb</a:t>
            </a:r>
            <a:r>
              <a:rPr lang="en-US" altLang="zh-CN" sz="1200" b="1" u="none" strike="noStrike" kern="1200" dirty="0">
                <a:solidFill>
                  <a:schemeClr val="tx1"/>
                </a:solidFill>
                <a:effectLst/>
                <a:latin typeface="Arial" charset="0"/>
                <a:ea typeface="+mn-ea"/>
                <a:cs typeface="Arial" charset="0"/>
                <a:hlinkClick r:id="rId13"/>
              </a:rPr>
              <a:t>::internal::</a:t>
            </a:r>
            <a:r>
              <a:rPr lang="en-US" altLang="zh-CN" sz="1200" b="1" u="none" strike="noStrike" kern="1200" dirty="0" err="1">
                <a:solidFill>
                  <a:schemeClr val="tx1"/>
                </a:solidFill>
                <a:effectLst/>
                <a:latin typeface="Arial" charset="0"/>
                <a:ea typeface="+mn-ea"/>
                <a:cs typeface="Arial" charset="0"/>
                <a:hlinkClick r:id="rId13"/>
              </a:rPr>
              <a:t>parallel_do_feeder_impl</a:t>
            </a:r>
            <a:r>
              <a:rPr lang="en-US" altLang="zh-CN" sz="1200" b="1" u="none" strike="noStrike" kern="1200" dirty="0">
                <a:solidFill>
                  <a:schemeClr val="tx1"/>
                </a:solidFill>
                <a:effectLst/>
                <a:latin typeface="Arial" charset="0"/>
                <a:ea typeface="+mn-ea"/>
                <a:cs typeface="Arial" charset="0"/>
                <a:hlinkClick r:id="rId13"/>
              </a:rPr>
              <a:t>&lt;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5"/>
              </a:rPr>
              <a:t>tbb</a:t>
            </a:r>
            <a:r>
              <a:rPr lang="en-US" altLang="zh-CN" sz="1200" b="1" u="none" strike="noStrike" kern="1200" dirty="0">
                <a:solidFill>
                  <a:schemeClr val="tx1"/>
                </a:solidFill>
                <a:effectLst/>
                <a:latin typeface="Arial" charset="0"/>
                <a:ea typeface="+mn-ea"/>
                <a:cs typeface="Arial" charset="0"/>
                <a:hlinkClick r:id="rId15"/>
              </a:rPr>
              <a:t>::internal::</a:t>
            </a:r>
            <a:r>
              <a:rPr lang="en-US" altLang="zh-CN" sz="1200" b="1" u="none" strike="noStrike" kern="1200" dirty="0" err="1">
                <a:solidFill>
                  <a:schemeClr val="tx1"/>
                </a:solidFill>
                <a:effectLst/>
                <a:latin typeface="Arial" charset="0"/>
                <a:ea typeface="+mn-ea"/>
                <a:cs typeface="Arial" charset="0"/>
                <a:hlinkClick r:id="rId15"/>
              </a:rPr>
              <a:t>do_group_task_forward</a:t>
            </a:r>
            <a:r>
              <a:rPr lang="en-US" altLang="zh-CN" sz="1200" b="1" u="none" strike="noStrike" kern="1200" dirty="0">
                <a:solidFill>
                  <a:schemeClr val="tx1"/>
                </a:solidFill>
                <a:effectLst/>
                <a:latin typeface="Arial" charset="0"/>
                <a:ea typeface="+mn-ea"/>
                <a:cs typeface="Arial" charset="0"/>
                <a:hlinkClick r:id="rId15"/>
              </a:rPr>
              <a:t>&lt; Iterator,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6"/>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7"/>
              </a:rPr>
              <a:t>tbb</a:t>
            </a:r>
            <a:r>
              <a:rPr lang="en-US" altLang="zh-CN" sz="1200" b="1" u="none" strike="noStrike" kern="1200" dirty="0">
                <a:solidFill>
                  <a:schemeClr val="tx1"/>
                </a:solidFill>
                <a:effectLst/>
                <a:latin typeface="Arial" charset="0"/>
                <a:ea typeface="+mn-ea"/>
                <a:cs typeface="Arial" charset="0"/>
                <a:hlinkClick r:id="rId17"/>
              </a:rPr>
              <a:t>::internal::</a:t>
            </a:r>
            <a:r>
              <a:rPr lang="en-US" altLang="zh-CN" sz="1200" b="1" u="none" strike="noStrike" kern="1200" dirty="0" err="1">
                <a:solidFill>
                  <a:schemeClr val="tx1"/>
                </a:solidFill>
                <a:effectLst/>
                <a:latin typeface="Arial" charset="0"/>
                <a:ea typeface="+mn-ea"/>
                <a:cs typeface="Arial" charset="0"/>
                <a:hlinkClick r:id="rId17"/>
              </a:rPr>
              <a:t>do_task_iter</a:t>
            </a:r>
            <a:r>
              <a:rPr lang="en-US" altLang="zh-CN" sz="1200" b="1" u="none" strike="noStrike" kern="1200" dirty="0">
                <a:solidFill>
                  <a:schemeClr val="tx1"/>
                </a:solidFill>
                <a:effectLst/>
                <a:latin typeface="Arial" charset="0"/>
                <a:ea typeface="+mn-ea"/>
                <a:cs typeface="Arial" charset="0"/>
                <a:hlinkClick r:id="rId17"/>
              </a:rPr>
              <a:t>&lt; Iterator, Body, Item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18"/>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19"/>
              </a:rPr>
              <a:t>tbb</a:t>
            </a:r>
            <a:r>
              <a:rPr lang="en-US" altLang="zh-CN" sz="1200" b="1" u="none" strike="noStrike" kern="1200" dirty="0">
                <a:solidFill>
                  <a:schemeClr val="tx1"/>
                </a:solidFill>
                <a:effectLst/>
                <a:latin typeface="Arial" charset="0"/>
                <a:ea typeface="+mn-ea"/>
                <a:cs typeface="Arial" charset="0"/>
                <a:hlinkClick r:id="rId19"/>
              </a:rPr>
              <a:t>::internal::</a:t>
            </a:r>
            <a:r>
              <a:rPr lang="en-US" altLang="zh-CN" sz="1200" b="1" u="none" strike="noStrike" kern="1200" dirty="0" err="1">
                <a:solidFill>
                  <a:schemeClr val="tx1"/>
                </a:solidFill>
                <a:effectLst/>
                <a:latin typeface="Arial" charset="0"/>
                <a:ea typeface="+mn-ea"/>
                <a:cs typeface="Arial" charset="0"/>
                <a:hlinkClick r:id="rId19"/>
              </a:rPr>
              <a:t>start_for</a:t>
            </a:r>
            <a:r>
              <a:rPr lang="en-US" altLang="zh-CN" sz="1200" b="1" u="none" strike="noStrike" kern="1200" dirty="0">
                <a:solidFill>
                  <a:schemeClr val="tx1"/>
                </a:solidFill>
                <a:effectLst/>
                <a:latin typeface="Arial" charset="0"/>
                <a:ea typeface="+mn-ea"/>
                <a:cs typeface="Arial" charset="0"/>
                <a:hlinkClick r:id="rId19"/>
              </a:rPr>
              <a:t>&lt; Range, Body, </a:t>
            </a:r>
            <a:r>
              <a:rPr lang="en-US" altLang="zh-CN" sz="1200" b="1" u="none" strike="noStrike" kern="1200" dirty="0" err="1">
                <a:solidFill>
                  <a:schemeClr val="tx1"/>
                </a:solidFill>
                <a:effectLst/>
                <a:latin typeface="Arial" charset="0"/>
                <a:ea typeface="+mn-ea"/>
                <a:cs typeface="Arial" charset="0"/>
                <a:hlinkClick r:id="rId19"/>
              </a:rPr>
              <a:t>Partitioner</a:t>
            </a:r>
            <a:r>
              <a:rPr lang="en-US" altLang="zh-CN" sz="1200" b="1" u="none" strike="noStrike" kern="1200" dirty="0">
                <a:solidFill>
                  <a:schemeClr val="tx1"/>
                </a:solidFill>
                <a:effectLst/>
                <a:latin typeface="Arial" charset="0"/>
                <a:ea typeface="+mn-ea"/>
                <a:cs typeface="Arial" charset="0"/>
                <a:hlinkClick r:id="rId19"/>
              </a:rPr>
              <a:t> &gt;</a:t>
            </a:r>
            <a:r>
              <a:rPr lang="en-US" altLang="zh-CN" sz="1200" i="1" kern="1200" dirty="0">
                <a:solidFill>
                  <a:schemeClr val="tx1"/>
                </a:solidFill>
                <a:effectLst/>
                <a:latin typeface="Arial" charset="0"/>
                <a:ea typeface="+mn-ea"/>
                <a:cs typeface="Arial" charset="0"/>
              </a:rPr>
              <a:t> Task type used in </a:t>
            </a:r>
            <a:r>
              <a:rPr lang="en-US" altLang="zh-CN" sz="1200" i="1" kern="1200" dirty="0" err="1">
                <a:solidFill>
                  <a:schemeClr val="tx1"/>
                </a:solidFill>
                <a:effectLst/>
                <a:latin typeface="Arial" charset="0"/>
                <a:ea typeface="+mn-ea"/>
                <a:cs typeface="Arial" charset="0"/>
              </a:rPr>
              <a:t>parallel_for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0"/>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1"/>
              </a:rPr>
              <a:t>tbb</a:t>
            </a:r>
            <a:r>
              <a:rPr lang="en-US" altLang="zh-CN" sz="1200" b="1" u="none" strike="noStrike" kern="1200" dirty="0">
                <a:solidFill>
                  <a:schemeClr val="tx1"/>
                </a:solidFill>
                <a:effectLst/>
                <a:latin typeface="Arial" charset="0"/>
                <a:ea typeface="+mn-ea"/>
                <a:cs typeface="Arial" charset="0"/>
                <a:hlinkClick r:id="rId21"/>
              </a:rPr>
              <a:t>::internal::</a:t>
            </a:r>
            <a:r>
              <a:rPr lang="en-US" altLang="zh-CN" sz="1200" b="1" u="none" strike="noStrike" kern="1200" dirty="0" err="1">
                <a:solidFill>
                  <a:schemeClr val="tx1"/>
                </a:solidFill>
                <a:effectLst/>
                <a:latin typeface="Arial" charset="0"/>
                <a:ea typeface="+mn-ea"/>
                <a:cs typeface="Arial" charset="0"/>
                <a:hlinkClick r:id="rId21"/>
              </a:rPr>
              <a:t>finish_reduce</a:t>
            </a:r>
            <a:r>
              <a:rPr lang="en-US" altLang="zh-CN" sz="1200" b="1" u="none" strike="noStrike" kern="1200" dirty="0">
                <a:solidFill>
                  <a:schemeClr val="tx1"/>
                </a:solidFill>
                <a:effectLst/>
                <a:latin typeface="Arial" charset="0"/>
                <a:ea typeface="+mn-ea"/>
                <a:cs typeface="Arial" charset="0"/>
                <a:hlinkClick r:id="rId21"/>
              </a:rPr>
              <a:t>&lt; Body &gt;</a:t>
            </a:r>
            <a:r>
              <a:rPr lang="en-US" altLang="zh-CN" sz="1200" i="1" kern="1200" dirty="0">
                <a:solidFill>
                  <a:schemeClr val="tx1"/>
                </a:solidFill>
                <a:effectLst/>
                <a:latin typeface="Arial" charset="0"/>
                <a:ea typeface="+mn-ea"/>
                <a:cs typeface="Arial" charset="0"/>
              </a:rPr>
              <a:t> Task type use to combine the partial results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2"/>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3"/>
              </a:rPr>
              <a:t>tbb</a:t>
            </a:r>
            <a:r>
              <a:rPr lang="en-US" altLang="zh-CN" sz="1200" b="1" u="none" strike="noStrike" kern="1200" dirty="0">
                <a:solidFill>
                  <a:schemeClr val="tx1"/>
                </a:solidFill>
                <a:effectLst/>
                <a:latin typeface="Arial" charset="0"/>
                <a:ea typeface="+mn-ea"/>
                <a:cs typeface="Arial" charset="0"/>
                <a:hlinkClick r:id="rId23"/>
              </a:rPr>
              <a:t>::internal::</a:t>
            </a:r>
            <a:r>
              <a:rPr lang="en-US" altLang="zh-CN" sz="1200" b="1" u="none" strike="noStrike" kern="1200" dirty="0" err="1">
                <a:solidFill>
                  <a:schemeClr val="tx1"/>
                </a:solidFill>
                <a:effectLst/>
                <a:latin typeface="Arial" charset="0"/>
                <a:ea typeface="+mn-ea"/>
                <a:cs typeface="Arial" charset="0"/>
                <a:hlinkClick r:id="rId23"/>
              </a:rPr>
              <a:t>start_reduce</a:t>
            </a:r>
            <a:r>
              <a:rPr lang="en-US" altLang="zh-CN" sz="1200" b="1" u="none" strike="noStrike" kern="1200" dirty="0">
                <a:solidFill>
                  <a:schemeClr val="tx1"/>
                </a:solidFill>
                <a:effectLst/>
                <a:latin typeface="Arial" charset="0"/>
                <a:ea typeface="+mn-ea"/>
                <a:cs typeface="Arial" charset="0"/>
                <a:hlinkClick r:id="rId23"/>
              </a:rPr>
              <a:t>&lt; Range, Body, </a:t>
            </a:r>
            <a:r>
              <a:rPr lang="en-US" altLang="zh-CN" sz="1200" b="1" u="none" strike="noStrike" kern="1200" dirty="0" err="1">
                <a:solidFill>
                  <a:schemeClr val="tx1"/>
                </a:solidFill>
                <a:effectLst/>
                <a:latin typeface="Arial" charset="0"/>
                <a:ea typeface="+mn-ea"/>
                <a:cs typeface="Arial" charset="0"/>
                <a:hlinkClick r:id="rId23"/>
              </a:rPr>
              <a:t>Partitioner</a:t>
            </a:r>
            <a:r>
              <a:rPr lang="en-US" altLang="zh-CN" sz="1200" b="1" u="none" strike="noStrike" kern="1200" dirty="0">
                <a:solidFill>
                  <a:schemeClr val="tx1"/>
                </a:solidFill>
                <a:effectLst/>
                <a:latin typeface="Arial" charset="0"/>
                <a:ea typeface="+mn-ea"/>
                <a:cs typeface="Arial" charset="0"/>
                <a:hlinkClick r:id="rId23"/>
              </a:rPr>
              <a:t> &gt;</a:t>
            </a:r>
            <a:r>
              <a:rPr lang="en-US" altLang="zh-CN" sz="1200" i="1" kern="1200" dirty="0">
                <a:solidFill>
                  <a:schemeClr val="tx1"/>
                </a:solidFill>
                <a:effectLst/>
                <a:latin typeface="Arial" charset="0"/>
                <a:ea typeface="+mn-ea"/>
                <a:cs typeface="Arial" charset="0"/>
              </a:rPr>
              <a:t> Task type used to split the work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4"/>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5"/>
              </a:rPr>
              <a:t>tbb</a:t>
            </a:r>
            <a:r>
              <a:rPr lang="en-US" altLang="zh-CN" sz="1200" b="1" u="none" strike="noStrike" kern="1200" dirty="0">
                <a:solidFill>
                  <a:schemeClr val="tx1"/>
                </a:solidFill>
                <a:effectLst/>
                <a:latin typeface="Arial" charset="0"/>
                <a:ea typeface="+mn-ea"/>
                <a:cs typeface="Arial" charset="0"/>
                <a:hlinkClick r:id="rId25"/>
              </a:rPr>
              <a:t>::internal::</a:t>
            </a:r>
            <a:r>
              <a:rPr lang="en-US" altLang="zh-CN" sz="1200" b="1" u="none" strike="noStrike" kern="1200" dirty="0" err="1">
                <a:solidFill>
                  <a:schemeClr val="tx1"/>
                </a:solidFill>
                <a:effectLst/>
                <a:latin typeface="Arial" charset="0"/>
                <a:ea typeface="+mn-ea"/>
                <a:cs typeface="Arial" charset="0"/>
                <a:hlinkClick r:id="rId25"/>
              </a:rPr>
              <a:t>finish_reduce_with_affinity</a:t>
            </a:r>
            <a:r>
              <a:rPr lang="en-US" altLang="zh-CN" sz="1200" b="1" u="none" strike="noStrike" kern="1200" dirty="0">
                <a:solidFill>
                  <a:schemeClr val="tx1"/>
                </a:solidFill>
                <a:effectLst/>
                <a:latin typeface="Arial" charset="0"/>
                <a:ea typeface="+mn-ea"/>
                <a:cs typeface="Arial" charset="0"/>
                <a:hlinkClick r:id="rId25"/>
              </a:rPr>
              <a:t>&lt; Body &gt;</a:t>
            </a:r>
            <a:r>
              <a:rPr lang="en-US" altLang="zh-CN" sz="1200" i="1" kern="1200" dirty="0">
                <a:solidFill>
                  <a:schemeClr val="tx1"/>
                </a:solidFill>
                <a:effectLst/>
                <a:latin typeface="Arial" charset="0"/>
                <a:ea typeface="+mn-ea"/>
                <a:cs typeface="Arial" charset="0"/>
              </a:rPr>
              <a:t> Task type use to combine the partial results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28"/>
              </a:rPr>
              <a:t>tbb</a:t>
            </a:r>
            <a:r>
              <a:rPr lang="en-US" altLang="zh-CN" sz="1200" b="1" u="none" strike="noStrike" kern="1200" dirty="0">
                <a:solidFill>
                  <a:schemeClr val="tx1"/>
                </a:solidFill>
                <a:effectLst/>
                <a:latin typeface="Arial" charset="0"/>
                <a:ea typeface="+mn-ea"/>
                <a:cs typeface="Arial" charset="0"/>
                <a:hlinkClick r:id="rId28"/>
              </a:rPr>
              <a:t>::internal::</a:t>
            </a:r>
            <a:r>
              <a:rPr lang="en-US" altLang="zh-CN" sz="1200" b="1" u="none" strike="noStrike" kern="1200" dirty="0" err="1">
                <a:solidFill>
                  <a:schemeClr val="tx1"/>
                </a:solidFill>
                <a:effectLst/>
                <a:latin typeface="Arial" charset="0"/>
                <a:ea typeface="+mn-ea"/>
                <a:cs typeface="Arial" charset="0"/>
                <a:hlinkClick r:id="rId28"/>
              </a:rPr>
              <a:t>start_reduce_with_affinity</a:t>
            </a:r>
            <a:r>
              <a:rPr lang="en-US" altLang="zh-CN" sz="1200" b="1" u="none" strike="noStrike" kern="1200" dirty="0">
                <a:solidFill>
                  <a:schemeClr val="tx1"/>
                </a:solidFill>
                <a:effectLst/>
                <a:latin typeface="Arial" charset="0"/>
                <a:ea typeface="+mn-ea"/>
                <a:cs typeface="Arial" charset="0"/>
                <a:hlinkClick r:id="rId28"/>
              </a:rPr>
              <a:t>&lt; Range, Body &gt;</a:t>
            </a:r>
            <a:r>
              <a:rPr lang="en-US" altLang="zh-CN" sz="1200" i="1" kern="1200" dirty="0">
                <a:solidFill>
                  <a:schemeClr val="tx1"/>
                </a:solidFill>
                <a:effectLst/>
                <a:latin typeface="Arial" charset="0"/>
                <a:ea typeface="+mn-ea"/>
                <a:cs typeface="Arial" charset="0"/>
              </a:rPr>
              <a:t> Task type used to split the work of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2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0"/>
              </a:rPr>
              <a:t>tbb</a:t>
            </a:r>
            <a:r>
              <a:rPr lang="en-US" altLang="zh-CN" sz="1200" b="1" u="none" strike="noStrike" kern="1200" dirty="0">
                <a:solidFill>
                  <a:schemeClr val="tx1"/>
                </a:solidFill>
                <a:effectLst/>
                <a:latin typeface="Arial" charset="0"/>
                <a:ea typeface="+mn-ea"/>
                <a:cs typeface="Arial" charset="0"/>
                <a:hlinkClick r:id="rId30"/>
              </a:rPr>
              <a:t>::internal::</a:t>
            </a:r>
            <a:r>
              <a:rPr lang="en-US" altLang="zh-CN" sz="1200" b="1" u="none" strike="noStrike" kern="1200" dirty="0" err="1">
                <a:solidFill>
                  <a:schemeClr val="tx1"/>
                </a:solidFill>
                <a:effectLst/>
                <a:latin typeface="Arial" charset="0"/>
                <a:ea typeface="+mn-ea"/>
                <a:cs typeface="Arial" charset="0"/>
                <a:hlinkClick r:id="rId30"/>
              </a:rPr>
              <a:t>lambda_reduce_body</a:t>
            </a:r>
            <a:r>
              <a:rPr lang="en-US" altLang="zh-CN" sz="1200" b="1" u="none" strike="noStrike" kern="1200" dirty="0">
                <a:solidFill>
                  <a:schemeClr val="tx1"/>
                </a:solidFill>
                <a:effectLst/>
                <a:latin typeface="Arial" charset="0"/>
                <a:ea typeface="+mn-ea"/>
                <a:cs typeface="Arial" charset="0"/>
                <a:hlinkClick r:id="rId30"/>
              </a:rPr>
              <a:t>&lt; Range, Value, </a:t>
            </a:r>
            <a:r>
              <a:rPr lang="en-US" altLang="zh-CN" sz="1200" b="1" u="none" strike="noStrike" kern="1200" dirty="0" err="1">
                <a:solidFill>
                  <a:schemeClr val="tx1"/>
                </a:solidFill>
                <a:effectLst/>
                <a:latin typeface="Arial" charset="0"/>
                <a:ea typeface="+mn-ea"/>
                <a:cs typeface="Arial" charset="0"/>
                <a:hlinkClick r:id="rId30"/>
              </a:rPr>
              <a:t>RealBody</a:t>
            </a:r>
            <a:r>
              <a:rPr lang="en-US" altLang="zh-CN" sz="1200" b="1" u="none" strike="noStrike" kern="1200" dirty="0">
                <a:solidFill>
                  <a:schemeClr val="tx1"/>
                </a:solidFill>
                <a:effectLst/>
                <a:latin typeface="Arial" charset="0"/>
                <a:ea typeface="+mn-ea"/>
                <a:cs typeface="Arial" charset="0"/>
                <a:hlinkClick r:id="rId30"/>
              </a:rPr>
              <a:t>, Reduction &gt;</a:t>
            </a:r>
            <a:r>
              <a:rPr lang="en-US" altLang="zh-CN" sz="1200" i="1" kern="1200" dirty="0">
                <a:solidFill>
                  <a:schemeClr val="tx1"/>
                </a:solidFill>
                <a:effectLst/>
                <a:latin typeface="Arial" charset="0"/>
                <a:ea typeface="+mn-ea"/>
                <a:cs typeface="Arial" charset="0"/>
              </a:rPr>
              <a:t> Auxiliary class for </a:t>
            </a:r>
            <a:r>
              <a:rPr lang="en-US" altLang="zh-CN" sz="1200" i="1" kern="1200" dirty="0" err="1">
                <a:solidFill>
                  <a:schemeClr val="tx1"/>
                </a:solidFill>
                <a:effectLst/>
                <a:latin typeface="Arial" charset="0"/>
                <a:ea typeface="+mn-ea"/>
                <a:cs typeface="Arial" charset="0"/>
              </a:rPr>
              <a:t>parallel_reduce</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31"/>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2"/>
              </a:rPr>
              <a:t>tbb</a:t>
            </a:r>
            <a:r>
              <a:rPr lang="en-US" altLang="zh-CN" sz="1200" b="1" u="none" strike="noStrike" kern="1200" dirty="0">
                <a:solidFill>
                  <a:schemeClr val="tx1"/>
                </a:solidFill>
                <a:effectLst/>
                <a:latin typeface="Arial" charset="0"/>
                <a:ea typeface="+mn-ea"/>
                <a:cs typeface="Arial" charset="0"/>
                <a:hlinkClick r:id="rId32"/>
              </a:rPr>
              <a:t>::</a:t>
            </a:r>
            <a:r>
              <a:rPr lang="en-US" altLang="zh-CN" sz="1200" b="1" u="none" strike="noStrike" kern="1200" dirty="0" err="1">
                <a:solidFill>
                  <a:schemeClr val="tx1"/>
                </a:solidFill>
                <a:effectLst/>
                <a:latin typeface="Arial" charset="0"/>
                <a:ea typeface="+mn-ea"/>
                <a:cs typeface="Arial" charset="0"/>
                <a:hlinkClick r:id="rId32"/>
              </a:rPr>
              <a:t>pre_scan_tag</a:t>
            </a:r>
            <a:r>
              <a:rPr lang="en-US" altLang="zh-CN" sz="1200" i="1" kern="1200" dirty="0">
                <a:solidFill>
                  <a:schemeClr val="tx1"/>
                </a:solidFill>
                <a:effectLst/>
                <a:latin typeface="Arial" charset="0"/>
                <a:ea typeface="+mn-ea"/>
                <a:cs typeface="Arial" charset="0"/>
              </a:rPr>
              <a:t> Used to indicate that the initial scan is being performed. </a:t>
            </a:r>
            <a:r>
              <a:rPr lang="en-US" altLang="zh-CN" sz="1200" i="1" kern="1200" dirty="0">
                <a:solidFill>
                  <a:schemeClr val="tx1"/>
                </a:solidFill>
                <a:effectLst/>
                <a:latin typeface="Arial" charset="0"/>
                <a:ea typeface="+mn-ea"/>
                <a:cs typeface="Arial" charset="0"/>
                <a:hlinkClick r:id="rId33"/>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4"/>
              </a:rPr>
              <a:t>tbb</a:t>
            </a:r>
            <a:r>
              <a:rPr lang="en-US" altLang="zh-CN" sz="1200" b="1" u="none" strike="noStrike" kern="1200" dirty="0">
                <a:solidFill>
                  <a:schemeClr val="tx1"/>
                </a:solidFill>
                <a:effectLst/>
                <a:latin typeface="Arial" charset="0"/>
                <a:ea typeface="+mn-ea"/>
                <a:cs typeface="Arial" charset="0"/>
                <a:hlinkClick r:id="rId34"/>
              </a:rPr>
              <a:t>::</a:t>
            </a:r>
            <a:r>
              <a:rPr lang="en-US" altLang="zh-CN" sz="1200" b="1" u="none" strike="noStrike" kern="1200" dirty="0" err="1">
                <a:solidFill>
                  <a:schemeClr val="tx1"/>
                </a:solidFill>
                <a:effectLst/>
                <a:latin typeface="Arial" charset="0"/>
                <a:ea typeface="+mn-ea"/>
                <a:cs typeface="Arial" charset="0"/>
                <a:hlinkClick r:id="rId34"/>
              </a:rPr>
              <a:t>final_scan_tag</a:t>
            </a:r>
            <a:r>
              <a:rPr lang="en-US" altLang="zh-CN" sz="1200" i="1" kern="1200" dirty="0">
                <a:solidFill>
                  <a:schemeClr val="tx1"/>
                </a:solidFill>
                <a:effectLst/>
                <a:latin typeface="Arial" charset="0"/>
                <a:ea typeface="+mn-ea"/>
                <a:cs typeface="Arial" charset="0"/>
              </a:rPr>
              <a:t> Used to indicate that the final scan is being performed. </a:t>
            </a:r>
            <a:r>
              <a:rPr lang="en-US" altLang="zh-CN" sz="1200" i="1" kern="1200" dirty="0">
                <a:solidFill>
                  <a:schemeClr val="tx1"/>
                </a:solidFill>
                <a:effectLst/>
                <a:latin typeface="Arial" charset="0"/>
                <a:ea typeface="+mn-ea"/>
                <a:cs typeface="Arial" charset="0"/>
                <a:hlinkClick r:id="rId3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6"/>
              </a:rPr>
              <a:t>tbb</a:t>
            </a:r>
            <a:r>
              <a:rPr lang="en-US" altLang="zh-CN" sz="1200" b="1" u="none" strike="noStrike" kern="1200" dirty="0">
                <a:solidFill>
                  <a:schemeClr val="tx1"/>
                </a:solidFill>
                <a:effectLst/>
                <a:latin typeface="Arial" charset="0"/>
                <a:ea typeface="+mn-ea"/>
                <a:cs typeface="Arial" charset="0"/>
                <a:hlinkClick r:id="rId36"/>
              </a:rPr>
              <a:t>::internal::</a:t>
            </a:r>
            <a:r>
              <a:rPr lang="en-US" altLang="zh-CN" sz="1200" b="1" u="none" strike="noStrike" kern="1200" dirty="0" err="1">
                <a:solidFill>
                  <a:schemeClr val="tx1"/>
                </a:solidFill>
                <a:effectLst/>
                <a:latin typeface="Arial" charset="0"/>
                <a:ea typeface="+mn-ea"/>
                <a:cs typeface="Arial" charset="0"/>
                <a:hlinkClick r:id="rId36"/>
              </a:rPr>
              <a:t>final_sum</a:t>
            </a:r>
            <a:r>
              <a:rPr lang="en-US" altLang="zh-CN" sz="1200" b="1" u="none" strike="noStrike" kern="1200" dirty="0">
                <a:solidFill>
                  <a:schemeClr val="tx1"/>
                </a:solidFill>
                <a:effectLst/>
                <a:latin typeface="Arial" charset="0"/>
                <a:ea typeface="+mn-ea"/>
                <a:cs typeface="Arial" charset="0"/>
                <a:hlinkClick r:id="rId36"/>
              </a:rPr>
              <a:t>&lt; Range, Body &gt;</a:t>
            </a:r>
            <a:r>
              <a:rPr lang="en-US" altLang="zh-CN" sz="1200" i="1" kern="1200" dirty="0">
                <a:solidFill>
                  <a:schemeClr val="tx1"/>
                </a:solidFill>
                <a:effectLst/>
                <a:latin typeface="Arial" charset="0"/>
                <a:ea typeface="+mn-ea"/>
                <a:cs typeface="Arial" charset="0"/>
              </a:rPr>
              <a:t> Performs final scan for a leaf. </a:t>
            </a:r>
            <a:r>
              <a:rPr lang="en-US" altLang="zh-CN" sz="1200" i="1" kern="1200" dirty="0">
                <a:solidFill>
                  <a:schemeClr val="tx1"/>
                </a:solidFill>
                <a:effectLst/>
                <a:latin typeface="Arial" charset="0"/>
                <a:ea typeface="+mn-ea"/>
                <a:cs typeface="Arial" charset="0"/>
                <a:hlinkClick r:id="rId3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38"/>
              </a:rPr>
              <a:t>tbb</a:t>
            </a:r>
            <a:r>
              <a:rPr lang="en-US" altLang="zh-CN" sz="1200" b="1" u="none" strike="noStrike" kern="1200" dirty="0">
                <a:solidFill>
                  <a:schemeClr val="tx1"/>
                </a:solidFill>
                <a:effectLst/>
                <a:latin typeface="Arial" charset="0"/>
                <a:ea typeface="+mn-ea"/>
                <a:cs typeface="Arial" charset="0"/>
                <a:hlinkClick r:id="rId38"/>
              </a:rPr>
              <a:t>::internal::</a:t>
            </a:r>
            <a:r>
              <a:rPr lang="en-US" altLang="zh-CN" sz="1200" b="1" u="none" strike="noStrike" kern="1200" dirty="0" err="1">
                <a:solidFill>
                  <a:schemeClr val="tx1"/>
                </a:solidFill>
                <a:effectLst/>
                <a:latin typeface="Arial" charset="0"/>
                <a:ea typeface="+mn-ea"/>
                <a:cs typeface="Arial" charset="0"/>
                <a:hlinkClick r:id="rId38"/>
              </a:rPr>
              <a:t>sum_node</a:t>
            </a:r>
            <a:r>
              <a:rPr lang="en-US" altLang="zh-CN" sz="1200" b="1" u="none" strike="noStrike" kern="1200" dirty="0">
                <a:solidFill>
                  <a:schemeClr val="tx1"/>
                </a:solidFill>
                <a:effectLst/>
                <a:latin typeface="Arial" charset="0"/>
                <a:ea typeface="+mn-ea"/>
                <a:cs typeface="Arial" charset="0"/>
                <a:hlinkClick r:id="rId38"/>
              </a:rPr>
              <a:t>&lt; Range, Body &gt;</a:t>
            </a:r>
            <a:r>
              <a:rPr lang="en-US" altLang="zh-CN" sz="1200" i="1" kern="1200" dirty="0">
                <a:solidFill>
                  <a:schemeClr val="tx1"/>
                </a:solidFill>
                <a:effectLst/>
                <a:latin typeface="Arial" charset="0"/>
                <a:ea typeface="+mn-ea"/>
                <a:cs typeface="Arial" charset="0"/>
              </a:rPr>
              <a:t> Split work to be done in the scan. </a:t>
            </a:r>
            <a:r>
              <a:rPr lang="en-US" altLang="zh-CN" sz="1200" i="1" kern="1200" dirty="0">
                <a:solidFill>
                  <a:schemeClr val="tx1"/>
                </a:solidFill>
                <a:effectLst/>
                <a:latin typeface="Arial" charset="0"/>
                <a:ea typeface="+mn-ea"/>
                <a:cs typeface="Arial" charset="0"/>
                <a:hlinkClick r:id="rId3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0"/>
              </a:rPr>
              <a:t>tbb</a:t>
            </a:r>
            <a:r>
              <a:rPr lang="en-US" altLang="zh-CN" sz="1200" b="1" u="none" strike="noStrike" kern="1200" dirty="0">
                <a:solidFill>
                  <a:schemeClr val="tx1"/>
                </a:solidFill>
                <a:effectLst/>
                <a:latin typeface="Arial" charset="0"/>
                <a:ea typeface="+mn-ea"/>
                <a:cs typeface="Arial" charset="0"/>
                <a:hlinkClick r:id="rId40"/>
              </a:rPr>
              <a:t>::internal::</a:t>
            </a:r>
            <a:r>
              <a:rPr lang="en-US" altLang="zh-CN" sz="1200" b="1" u="none" strike="noStrike" kern="1200" dirty="0" err="1">
                <a:solidFill>
                  <a:schemeClr val="tx1"/>
                </a:solidFill>
                <a:effectLst/>
                <a:latin typeface="Arial" charset="0"/>
                <a:ea typeface="+mn-ea"/>
                <a:cs typeface="Arial" charset="0"/>
                <a:hlinkClick r:id="rId40"/>
              </a:rPr>
              <a:t>finish_scan</a:t>
            </a:r>
            <a:r>
              <a:rPr lang="en-US" altLang="zh-CN" sz="1200" b="1" u="none" strike="noStrike" kern="1200" dirty="0">
                <a:solidFill>
                  <a:schemeClr val="tx1"/>
                </a:solidFill>
                <a:effectLst/>
                <a:latin typeface="Arial" charset="0"/>
                <a:ea typeface="+mn-ea"/>
                <a:cs typeface="Arial" charset="0"/>
                <a:hlinkClick r:id="rId40"/>
              </a:rPr>
              <a:t>&lt; Range, Body &gt;</a:t>
            </a:r>
            <a:r>
              <a:rPr lang="en-US" altLang="zh-CN" sz="1200" i="1" kern="1200" dirty="0">
                <a:solidFill>
                  <a:schemeClr val="tx1"/>
                </a:solidFill>
                <a:effectLst/>
                <a:latin typeface="Arial" charset="0"/>
                <a:ea typeface="+mn-ea"/>
                <a:cs typeface="Arial" charset="0"/>
              </a:rPr>
              <a:t> Combine partial results. </a:t>
            </a:r>
            <a:r>
              <a:rPr lang="en-US" altLang="zh-CN" sz="1200" i="1" kern="1200" dirty="0">
                <a:solidFill>
                  <a:schemeClr val="tx1"/>
                </a:solidFill>
                <a:effectLst/>
                <a:latin typeface="Arial" charset="0"/>
                <a:ea typeface="+mn-ea"/>
                <a:cs typeface="Arial" charset="0"/>
                <a:hlinkClick r:id="rId4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2"/>
              </a:rPr>
              <a:t>tbb</a:t>
            </a:r>
            <a:r>
              <a:rPr lang="en-US" altLang="zh-CN" sz="1200" b="1" u="none" strike="noStrike" kern="1200" dirty="0">
                <a:solidFill>
                  <a:schemeClr val="tx1"/>
                </a:solidFill>
                <a:effectLst/>
                <a:latin typeface="Arial" charset="0"/>
                <a:ea typeface="+mn-ea"/>
                <a:cs typeface="Arial" charset="0"/>
                <a:hlinkClick r:id="rId42"/>
              </a:rPr>
              <a:t>::internal::</a:t>
            </a:r>
            <a:r>
              <a:rPr lang="en-US" altLang="zh-CN" sz="1200" b="1" u="none" strike="noStrike" kern="1200" dirty="0" err="1">
                <a:solidFill>
                  <a:schemeClr val="tx1"/>
                </a:solidFill>
                <a:effectLst/>
                <a:latin typeface="Arial" charset="0"/>
                <a:ea typeface="+mn-ea"/>
                <a:cs typeface="Arial" charset="0"/>
                <a:hlinkClick r:id="rId42"/>
              </a:rPr>
              <a:t>start_scan</a:t>
            </a:r>
            <a:r>
              <a:rPr lang="en-US" altLang="zh-CN" sz="1200" b="1" u="none" strike="noStrike" kern="1200" dirty="0">
                <a:solidFill>
                  <a:schemeClr val="tx1"/>
                </a:solidFill>
                <a:effectLst/>
                <a:latin typeface="Arial" charset="0"/>
                <a:ea typeface="+mn-ea"/>
                <a:cs typeface="Arial" charset="0"/>
                <a:hlinkClick r:id="rId42"/>
              </a:rPr>
              <a:t>&lt; Range, Body, </a:t>
            </a:r>
            <a:r>
              <a:rPr lang="en-US" altLang="zh-CN" sz="1200" b="1" u="none" strike="noStrike" kern="1200" dirty="0" err="1">
                <a:solidFill>
                  <a:schemeClr val="tx1"/>
                </a:solidFill>
                <a:effectLst/>
                <a:latin typeface="Arial" charset="0"/>
                <a:ea typeface="+mn-ea"/>
                <a:cs typeface="Arial" charset="0"/>
                <a:hlinkClick r:id="rId42"/>
              </a:rPr>
              <a:t>Partitioner</a:t>
            </a:r>
            <a:r>
              <a:rPr lang="en-US" altLang="zh-CN" sz="1200" b="1" u="none" strike="noStrike" kern="1200" dirty="0">
                <a:solidFill>
                  <a:schemeClr val="tx1"/>
                </a:solidFill>
                <a:effectLst/>
                <a:latin typeface="Arial" charset="0"/>
                <a:ea typeface="+mn-ea"/>
                <a:cs typeface="Arial" charset="0"/>
                <a:hlinkClick r:id="rId42"/>
              </a:rPr>
              <a:t> &gt;</a:t>
            </a:r>
            <a:r>
              <a:rPr lang="en-US" altLang="zh-CN" sz="1200" i="1" kern="1200" dirty="0">
                <a:solidFill>
                  <a:schemeClr val="tx1"/>
                </a:solidFill>
                <a:effectLst/>
                <a:latin typeface="Arial" charset="0"/>
                <a:ea typeface="+mn-ea"/>
                <a:cs typeface="Arial" charset="0"/>
              </a:rPr>
              <a:t> Initial task to split the work. </a:t>
            </a:r>
            <a:r>
              <a:rPr lang="en-US" altLang="zh-CN" sz="1200" i="1" kern="1200" dirty="0">
                <a:solidFill>
                  <a:schemeClr val="tx1"/>
                </a:solidFill>
                <a:effectLst/>
                <a:latin typeface="Arial" charset="0"/>
                <a:ea typeface="+mn-ea"/>
                <a:cs typeface="Arial" charset="0"/>
                <a:hlinkClick r:id="rId4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4"/>
              </a:rPr>
              <a:t>tbb</a:t>
            </a:r>
            <a:r>
              <a:rPr lang="en-US" altLang="zh-CN" sz="1200" b="1" u="none" strike="noStrike" kern="1200" dirty="0">
                <a:solidFill>
                  <a:schemeClr val="tx1"/>
                </a:solidFill>
                <a:effectLst/>
                <a:latin typeface="Arial" charset="0"/>
                <a:ea typeface="+mn-ea"/>
                <a:cs typeface="Arial" charset="0"/>
                <a:hlinkClick r:id="rId44"/>
              </a:rPr>
              <a:t>::internal::</a:t>
            </a:r>
            <a:r>
              <a:rPr lang="en-US" altLang="zh-CN" sz="1200" b="1" u="none" strike="noStrike" kern="1200" dirty="0" err="1">
                <a:solidFill>
                  <a:schemeClr val="tx1"/>
                </a:solidFill>
                <a:effectLst/>
                <a:latin typeface="Arial" charset="0"/>
                <a:ea typeface="+mn-ea"/>
                <a:cs typeface="Arial" charset="0"/>
                <a:hlinkClick r:id="rId44"/>
              </a:rPr>
              <a:t>quick_sort_range</a:t>
            </a:r>
            <a:r>
              <a:rPr lang="en-US" altLang="zh-CN" sz="1200" b="1" u="none" strike="noStrike" kern="1200" dirty="0">
                <a:solidFill>
                  <a:schemeClr val="tx1"/>
                </a:solidFill>
                <a:effectLst/>
                <a:latin typeface="Arial" charset="0"/>
                <a:ea typeface="+mn-ea"/>
                <a:cs typeface="Arial" charset="0"/>
                <a:hlinkClick r:id="rId44"/>
              </a:rPr>
              <a:t>&lt; </a:t>
            </a:r>
            <a:r>
              <a:rPr lang="en-US" altLang="zh-CN" sz="1200" b="1" u="none" strike="noStrike" kern="1200" dirty="0" err="1">
                <a:solidFill>
                  <a:schemeClr val="tx1"/>
                </a:solidFill>
                <a:effectLst/>
                <a:latin typeface="Arial" charset="0"/>
                <a:ea typeface="+mn-ea"/>
                <a:cs typeface="Arial" charset="0"/>
                <a:hlinkClick r:id="rId44"/>
              </a:rPr>
              <a:t>RandomAccessIterator</a:t>
            </a:r>
            <a:r>
              <a:rPr lang="en-US" altLang="zh-CN" sz="1200" b="1" u="none" strike="noStrike" kern="1200" dirty="0">
                <a:solidFill>
                  <a:schemeClr val="tx1"/>
                </a:solidFill>
                <a:effectLst/>
                <a:latin typeface="Arial" charset="0"/>
                <a:ea typeface="+mn-ea"/>
                <a:cs typeface="Arial" charset="0"/>
                <a:hlinkClick r:id="rId44"/>
              </a:rPr>
              <a:t>, Compare &gt;</a:t>
            </a:r>
            <a:r>
              <a:rPr lang="en-US" altLang="zh-CN" sz="1200" i="1" kern="1200" dirty="0">
                <a:solidFill>
                  <a:schemeClr val="tx1"/>
                </a:solidFill>
                <a:effectLst/>
                <a:latin typeface="Arial" charset="0"/>
                <a:ea typeface="+mn-ea"/>
                <a:cs typeface="Arial" charset="0"/>
              </a:rPr>
              <a:t> Range used in quicksort to split elements into subranges based on a value. </a:t>
            </a:r>
            <a:r>
              <a:rPr lang="en-US" altLang="zh-CN" sz="1200" i="1" kern="1200" dirty="0">
                <a:solidFill>
                  <a:schemeClr val="tx1"/>
                </a:solidFill>
                <a:effectLst/>
                <a:latin typeface="Arial" charset="0"/>
                <a:ea typeface="+mn-ea"/>
                <a:cs typeface="Arial" charset="0"/>
                <a:hlinkClick r:id="rId4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46"/>
              </a:rPr>
              <a:t>tbb</a:t>
            </a:r>
            <a:r>
              <a:rPr lang="en-US" altLang="zh-CN" sz="1200" b="1" u="none" strike="noStrike" kern="1200" dirty="0">
                <a:solidFill>
                  <a:schemeClr val="tx1"/>
                </a:solidFill>
                <a:effectLst/>
                <a:latin typeface="Arial" charset="0"/>
                <a:ea typeface="+mn-ea"/>
                <a:cs typeface="Arial" charset="0"/>
                <a:hlinkClick r:id="rId46"/>
              </a:rPr>
              <a:t>::internal::</a:t>
            </a:r>
            <a:r>
              <a:rPr lang="en-US" altLang="zh-CN" sz="1200" b="1" u="none" strike="noStrike" kern="1200" dirty="0" err="1">
                <a:solidFill>
                  <a:schemeClr val="tx1"/>
                </a:solidFill>
                <a:effectLst/>
                <a:latin typeface="Arial" charset="0"/>
                <a:ea typeface="+mn-ea"/>
                <a:cs typeface="Arial" charset="0"/>
                <a:hlinkClick r:id="rId46"/>
              </a:rPr>
              <a:t>quick_sort_pretest_body</a:t>
            </a:r>
            <a:r>
              <a:rPr lang="en-US" altLang="zh-CN" sz="1200" b="1" u="none" strike="noStrike" kern="1200" dirty="0">
                <a:solidFill>
                  <a:schemeClr val="tx1"/>
                </a:solidFill>
                <a:effectLst/>
                <a:latin typeface="Arial" charset="0"/>
                <a:ea typeface="+mn-ea"/>
                <a:cs typeface="Arial" charset="0"/>
                <a:hlinkClick r:id="rId46"/>
              </a:rPr>
              <a:t>&lt; </a:t>
            </a:r>
            <a:r>
              <a:rPr lang="en-US" altLang="zh-CN" sz="1200" b="1" u="none" strike="noStrike" kern="1200" dirty="0" err="1">
                <a:solidFill>
                  <a:schemeClr val="tx1"/>
                </a:solidFill>
                <a:effectLst/>
                <a:latin typeface="Arial" charset="0"/>
                <a:ea typeface="+mn-ea"/>
                <a:cs typeface="Arial" charset="0"/>
                <a:hlinkClick r:id="rId46"/>
              </a:rPr>
              <a:t>RandomAccessIterator</a:t>
            </a:r>
            <a:r>
              <a:rPr lang="en-US" altLang="zh-CN" sz="1200" b="1" u="none" strike="noStrike" kern="1200" dirty="0">
                <a:solidFill>
                  <a:schemeClr val="tx1"/>
                </a:solidFill>
                <a:effectLst/>
                <a:latin typeface="Arial" charset="0"/>
                <a:ea typeface="+mn-ea"/>
                <a:cs typeface="Arial" charset="0"/>
                <a:hlinkClick r:id="rId46"/>
              </a:rPr>
              <a:t>, Compare &gt;</a:t>
            </a:r>
            <a:r>
              <a:rPr lang="en-US" altLang="zh-CN" sz="1200" i="1" kern="1200" dirty="0">
                <a:solidFill>
                  <a:schemeClr val="tx1"/>
                </a:solidFill>
                <a:effectLst/>
                <a:latin typeface="Arial" charset="0"/>
                <a:ea typeface="+mn-ea"/>
                <a:cs typeface="Arial" charset="0"/>
              </a:rPr>
              <a:t> Body class used to test if elements in a range are presorted. </a:t>
            </a:r>
            <a:r>
              <a:rPr lang="en-US" altLang="zh-CN" sz="1200" i="1" kern="1200" dirty="0">
                <a:solidFill>
                  <a:schemeClr val="tx1"/>
                </a:solidFill>
                <a:effectLst/>
                <a:latin typeface="Arial" charset="0"/>
                <a:ea typeface="+mn-ea"/>
                <a:cs typeface="Arial" charset="0"/>
                <a:hlinkClick r:id="rId47"/>
              </a:rPr>
              <a:t>More...</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8"/>
              </a:rPr>
              <a:t>tbb</a:t>
            </a:r>
            <a:r>
              <a:rPr lang="en-US" altLang="zh-CN" sz="1200" b="1" u="none" strike="noStrike" kern="1200" dirty="0">
                <a:solidFill>
                  <a:schemeClr val="tx1"/>
                </a:solidFill>
                <a:effectLst/>
                <a:latin typeface="Arial" charset="0"/>
                <a:ea typeface="+mn-ea"/>
                <a:cs typeface="Arial" charset="0"/>
                <a:hlinkClick r:id="rId48"/>
              </a:rPr>
              <a:t>::internal::</a:t>
            </a:r>
            <a:r>
              <a:rPr lang="en-US" altLang="zh-CN" sz="1200" b="1" u="none" strike="noStrike" kern="1200" dirty="0" err="1">
                <a:solidFill>
                  <a:schemeClr val="tx1"/>
                </a:solidFill>
                <a:effectLst/>
                <a:latin typeface="Arial" charset="0"/>
                <a:ea typeface="+mn-ea"/>
                <a:cs typeface="Arial" charset="0"/>
                <a:hlinkClick r:id="rId48"/>
              </a:rPr>
              <a:t>quick_sort_body</a:t>
            </a:r>
            <a:r>
              <a:rPr lang="en-US" altLang="zh-CN" sz="1200" b="1" u="none" strike="noStrike" kern="1200" dirty="0">
                <a:solidFill>
                  <a:schemeClr val="tx1"/>
                </a:solidFill>
                <a:effectLst/>
                <a:latin typeface="Arial" charset="0"/>
                <a:ea typeface="+mn-ea"/>
                <a:cs typeface="Arial" charset="0"/>
                <a:hlinkClick r:id="rId48"/>
              </a:rPr>
              <a:t>&lt; </a:t>
            </a:r>
            <a:r>
              <a:rPr lang="en-US" altLang="zh-CN" sz="1200" b="1" u="none" strike="noStrike" kern="1200" dirty="0" err="1">
                <a:solidFill>
                  <a:schemeClr val="tx1"/>
                </a:solidFill>
                <a:effectLst/>
                <a:latin typeface="Arial" charset="0"/>
                <a:ea typeface="+mn-ea"/>
                <a:cs typeface="Arial" charset="0"/>
                <a:hlinkClick r:id="rId48"/>
              </a:rPr>
              <a:t>RandomAccessIterator</a:t>
            </a:r>
            <a:r>
              <a:rPr lang="en-US" altLang="zh-CN" sz="1200" b="1" u="none" strike="noStrike" kern="1200" dirty="0">
                <a:solidFill>
                  <a:schemeClr val="tx1"/>
                </a:solidFill>
                <a:effectLst/>
                <a:latin typeface="Arial" charset="0"/>
                <a:ea typeface="+mn-ea"/>
                <a:cs typeface="Arial" charset="0"/>
                <a:hlinkClick r:id="rId48"/>
              </a:rPr>
              <a:t>, Compare &gt;</a:t>
            </a:r>
            <a:r>
              <a:rPr lang="en-US" altLang="zh-CN" sz="1200" i="1" kern="1200" dirty="0">
                <a:solidFill>
                  <a:schemeClr val="tx1"/>
                </a:solidFill>
                <a:effectLst/>
                <a:latin typeface="Arial" charset="0"/>
                <a:ea typeface="+mn-ea"/>
                <a:cs typeface="Arial" charset="0"/>
              </a:rPr>
              <a:t> Body class used to sort elements in a range that is smaller than the grainsize. </a:t>
            </a:r>
            <a:r>
              <a:rPr lang="en-US" altLang="zh-CN" sz="1200" i="1" kern="1200" dirty="0">
                <a:solidFill>
                  <a:schemeClr val="tx1"/>
                </a:solidFill>
                <a:effectLst/>
                <a:latin typeface="Arial" charset="0"/>
                <a:ea typeface="+mn-ea"/>
                <a:cs typeface="Arial" charset="0"/>
                <a:hlinkClick r:id="rId4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0"/>
              </a:rPr>
              <a:t>tbb</a:t>
            </a:r>
            <a:r>
              <a:rPr lang="en-US" altLang="zh-CN" sz="1200" b="1" u="none" strike="noStrike" kern="1200" dirty="0">
                <a:solidFill>
                  <a:schemeClr val="tx1"/>
                </a:solidFill>
                <a:effectLst/>
                <a:latin typeface="Arial" charset="0"/>
                <a:ea typeface="+mn-ea"/>
                <a:cs typeface="Arial" charset="0"/>
                <a:hlinkClick r:id="rId50"/>
              </a:rPr>
              <a:t>::internal::</a:t>
            </a:r>
            <a:r>
              <a:rPr lang="en-US" altLang="zh-CN" sz="1200" b="1" u="none" strike="noStrike" kern="1200" dirty="0" err="1">
                <a:solidFill>
                  <a:schemeClr val="tx1"/>
                </a:solidFill>
                <a:effectLst/>
                <a:latin typeface="Arial" charset="0"/>
                <a:ea typeface="+mn-ea"/>
                <a:cs typeface="Arial" charset="0"/>
                <a:hlinkClick r:id="rId50"/>
              </a:rPr>
              <a:t>while_iteration_task</a:t>
            </a:r>
            <a:r>
              <a:rPr lang="en-US" altLang="zh-CN" sz="1200" b="1" u="none" strike="noStrike" kern="1200" dirty="0">
                <a:solidFill>
                  <a:schemeClr val="tx1"/>
                </a:solidFill>
                <a:effectLst/>
                <a:latin typeface="Arial" charset="0"/>
                <a:ea typeface="+mn-ea"/>
                <a:cs typeface="Arial" charset="0"/>
                <a:hlinkClick r:id="rId50"/>
              </a:rPr>
              <a:t>&lt;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2"/>
              </a:rPr>
              <a:t>tbb</a:t>
            </a:r>
            <a:r>
              <a:rPr lang="en-US" altLang="zh-CN" sz="1200" b="1" u="none" strike="noStrike" kern="1200" dirty="0">
                <a:solidFill>
                  <a:schemeClr val="tx1"/>
                </a:solidFill>
                <a:effectLst/>
                <a:latin typeface="Arial" charset="0"/>
                <a:ea typeface="+mn-ea"/>
                <a:cs typeface="Arial" charset="0"/>
                <a:hlinkClick r:id="rId52"/>
              </a:rPr>
              <a:t>::internal::</a:t>
            </a:r>
            <a:r>
              <a:rPr lang="en-US" altLang="zh-CN" sz="1200" b="1" u="none" strike="noStrike" kern="1200" dirty="0" err="1">
                <a:solidFill>
                  <a:schemeClr val="tx1"/>
                </a:solidFill>
                <a:effectLst/>
                <a:latin typeface="Arial" charset="0"/>
                <a:ea typeface="+mn-ea"/>
                <a:cs typeface="Arial" charset="0"/>
                <a:hlinkClick r:id="rId52"/>
              </a:rPr>
              <a:t>while_group_task</a:t>
            </a:r>
            <a:r>
              <a:rPr lang="en-US" altLang="zh-CN" sz="1200" b="1" u="none" strike="noStrike" kern="1200" dirty="0">
                <a:solidFill>
                  <a:schemeClr val="tx1"/>
                </a:solidFill>
                <a:effectLst/>
                <a:latin typeface="Arial" charset="0"/>
                <a:ea typeface="+mn-ea"/>
                <a:cs typeface="Arial" charset="0"/>
                <a:hlinkClick r:id="rId52"/>
              </a:rPr>
              <a:t>&lt;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4"/>
              </a:rPr>
              <a:t>tbb</a:t>
            </a:r>
            <a:r>
              <a:rPr lang="en-US" altLang="zh-CN" sz="1200" b="1" u="none" strike="noStrike" kern="1200" dirty="0">
                <a:solidFill>
                  <a:schemeClr val="tx1"/>
                </a:solidFill>
                <a:effectLst/>
                <a:latin typeface="Arial" charset="0"/>
                <a:ea typeface="+mn-ea"/>
                <a:cs typeface="Arial" charset="0"/>
                <a:hlinkClick r:id="rId54"/>
              </a:rPr>
              <a:t>::internal::</a:t>
            </a:r>
            <a:r>
              <a:rPr lang="en-US" altLang="zh-CN" sz="1200" b="1" u="none" strike="noStrike" kern="1200" dirty="0" err="1">
                <a:solidFill>
                  <a:schemeClr val="tx1"/>
                </a:solidFill>
                <a:effectLst/>
                <a:latin typeface="Arial" charset="0"/>
                <a:ea typeface="+mn-ea"/>
                <a:cs typeface="Arial" charset="0"/>
                <a:hlinkClick r:id="rId54"/>
              </a:rPr>
              <a:t>while_task</a:t>
            </a:r>
            <a:r>
              <a:rPr lang="en-US" altLang="zh-CN" sz="1200" b="1" u="none" strike="noStrike" kern="1200" dirty="0">
                <a:solidFill>
                  <a:schemeClr val="tx1"/>
                </a:solidFill>
                <a:effectLst/>
                <a:latin typeface="Arial" charset="0"/>
                <a:ea typeface="+mn-ea"/>
                <a:cs typeface="Arial" charset="0"/>
                <a:hlinkClick r:id="rId54"/>
              </a:rPr>
              <a:t>&lt; Stream, Body &gt;</a:t>
            </a:r>
            <a:r>
              <a:rPr lang="en-US" altLang="zh-CN" sz="1200" i="1" kern="1200" dirty="0">
                <a:solidFill>
                  <a:schemeClr val="tx1"/>
                </a:solidFill>
                <a:effectLst/>
                <a:latin typeface="Arial" charset="0"/>
                <a:ea typeface="+mn-ea"/>
                <a:cs typeface="Arial" charset="0"/>
              </a:rPr>
              <a:t> For internal use only. </a:t>
            </a:r>
            <a:r>
              <a:rPr lang="en-US" altLang="zh-CN" sz="1200" i="1" kern="1200" dirty="0">
                <a:solidFill>
                  <a:schemeClr val="tx1"/>
                </a:solidFill>
                <a:effectLst/>
                <a:latin typeface="Arial" charset="0"/>
                <a:ea typeface="+mn-ea"/>
                <a:cs typeface="Arial" charset="0"/>
                <a:hlinkClick r:id="rId5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6"/>
              </a:rPr>
              <a:t>tbb</a:t>
            </a:r>
            <a:r>
              <a:rPr lang="en-US" altLang="zh-CN" sz="1200" b="1" u="none" strike="noStrike" kern="1200" dirty="0">
                <a:solidFill>
                  <a:schemeClr val="tx1"/>
                </a:solidFill>
                <a:effectLst/>
                <a:latin typeface="Arial" charset="0"/>
                <a:ea typeface="+mn-ea"/>
                <a:cs typeface="Arial" charset="0"/>
                <a:hlinkClick r:id="rId56"/>
              </a:rPr>
              <a:t>::</a:t>
            </a:r>
            <a:r>
              <a:rPr lang="en-US" altLang="zh-CN" sz="1200" b="1" u="none" strike="noStrike" kern="1200" dirty="0" err="1">
                <a:solidFill>
                  <a:schemeClr val="tx1"/>
                </a:solidFill>
                <a:effectLst/>
                <a:latin typeface="Arial" charset="0"/>
                <a:ea typeface="+mn-ea"/>
                <a:cs typeface="Arial" charset="0"/>
                <a:hlinkClick r:id="rId56"/>
              </a:rPr>
              <a:t>parallel_while</a:t>
            </a:r>
            <a:r>
              <a:rPr lang="en-US" altLang="zh-CN" sz="1200" b="1" u="none" strike="noStrike" kern="1200" dirty="0">
                <a:solidFill>
                  <a:schemeClr val="tx1"/>
                </a:solidFill>
                <a:effectLst/>
                <a:latin typeface="Arial" charset="0"/>
                <a:ea typeface="+mn-ea"/>
                <a:cs typeface="Arial" charset="0"/>
                <a:hlinkClick r:id="rId56"/>
              </a:rPr>
              <a:t>&lt; Body &gt;</a:t>
            </a:r>
            <a:r>
              <a:rPr lang="en-US" altLang="zh-CN" sz="1200" i="1" kern="1200" dirty="0">
                <a:solidFill>
                  <a:schemeClr val="tx1"/>
                </a:solidFill>
                <a:effectLst/>
                <a:latin typeface="Arial" charset="0"/>
                <a:ea typeface="+mn-ea"/>
                <a:cs typeface="Arial" charset="0"/>
              </a:rPr>
              <a:t> Parallel iteration over a stream, with optional addition of more work. </a:t>
            </a:r>
            <a:r>
              <a:rPr lang="en-US" altLang="zh-CN" sz="1200" i="1" kern="1200" dirty="0">
                <a:solidFill>
                  <a:schemeClr val="tx1"/>
                </a:solidFill>
                <a:effectLst/>
                <a:latin typeface="Arial" charset="0"/>
                <a:ea typeface="+mn-ea"/>
                <a:cs typeface="Arial" charset="0"/>
                <a:hlinkClick r:id="rId57"/>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58"/>
              </a:rPr>
              <a:t>tbb</a:t>
            </a:r>
            <a:r>
              <a:rPr lang="en-US" altLang="zh-CN" sz="1200" b="1" u="none" strike="noStrike" kern="1200" dirty="0">
                <a:solidFill>
                  <a:schemeClr val="tx1"/>
                </a:solidFill>
                <a:effectLst/>
                <a:latin typeface="Arial" charset="0"/>
                <a:ea typeface="+mn-ea"/>
                <a:cs typeface="Arial" charset="0"/>
                <a:hlinkClick r:id="rId58"/>
              </a:rPr>
              <a:t>::</a:t>
            </a:r>
            <a:r>
              <a:rPr lang="en-US" altLang="zh-CN" sz="1200" b="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A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59"/>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0"/>
              </a:rPr>
              <a:t>tbb</a:t>
            </a:r>
            <a:r>
              <a:rPr lang="en-US" altLang="zh-CN" sz="1200" b="1" u="none" strike="noStrike" kern="1200" dirty="0">
                <a:solidFill>
                  <a:schemeClr val="tx1"/>
                </a:solidFill>
                <a:effectLst/>
                <a:latin typeface="Arial" charset="0"/>
                <a:ea typeface="+mn-ea"/>
                <a:cs typeface="Arial" charset="0"/>
                <a:hlinkClick r:id="rId60"/>
              </a:rPr>
              <a:t>::</a:t>
            </a:r>
            <a:r>
              <a:rPr lang="en-US" altLang="zh-CN" sz="1200" b="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 auto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hlinkClick r:id="rId61"/>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2"/>
              </a:rPr>
              <a:t>tbb</a:t>
            </a:r>
            <a:r>
              <a:rPr lang="en-US" altLang="zh-CN" sz="1200" b="1" u="none" strike="noStrike" kern="1200" dirty="0">
                <a:solidFill>
                  <a:schemeClr val="tx1"/>
                </a:solidFill>
                <a:effectLst/>
                <a:latin typeface="Arial" charset="0"/>
                <a:ea typeface="+mn-ea"/>
                <a:cs typeface="Arial" charset="0"/>
                <a:hlinkClick r:id="rId62"/>
              </a:rPr>
              <a:t>::filter</a:t>
            </a:r>
            <a:r>
              <a:rPr lang="en-US" altLang="zh-CN" sz="1200" i="1" kern="1200" dirty="0">
                <a:solidFill>
                  <a:schemeClr val="tx1"/>
                </a:solidFill>
                <a:effectLst/>
                <a:latin typeface="Arial" charset="0"/>
                <a:ea typeface="+mn-ea"/>
                <a:cs typeface="Arial" charset="0"/>
              </a:rPr>
              <a:t> A stage in a pipeline. </a:t>
            </a:r>
            <a:r>
              <a:rPr lang="en-US" altLang="zh-CN" sz="1200" i="1" kern="1200" dirty="0">
                <a:solidFill>
                  <a:schemeClr val="tx1"/>
                </a:solidFill>
                <a:effectLst/>
                <a:latin typeface="Arial" charset="0"/>
                <a:ea typeface="+mn-ea"/>
                <a:cs typeface="Arial" charset="0"/>
                <a:hlinkClick r:id="rId63"/>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4"/>
              </a:rPr>
              <a:t>tbb</a:t>
            </a:r>
            <a:r>
              <a:rPr lang="en-US" altLang="zh-CN" sz="1200" b="1" u="none" strike="noStrike" kern="1200" dirty="0">
                <a:solidFill>
                  <a:schemeClr val="tx1"/>
                </a:solidFill>
                <a:effectLst/>
                <a:latin typeface="Arial" charset="0"/>
                <a:ea typeface="+mn-ea"/>
                <a:cs typeface="Arial" charset="0"/>
                <a:hlinkClick r:id="rId64"/>
              </a:rPr>
              <a:t>::pipeline</a:t>
            </a:r>
            <a:r>
              <a:rPr lang="en-US" altLang="zh-CN" sz="1200" i="1" kern="1200" dirty="0">
                <a:solidFill>
                  <a:schemeClr val="tx1"/>
                </a:solidFill>
                <a:effectLst/>
                <a:latin typeface="Arial" charset="0"/>
                <a:ea typeface="+mn-ea"/>
                <a:cs typeface="Arial" charset="0"/>
              </a:rPr>
              <a:t> A processing </a:t>
            </a:r>
            <a:r>
              <a:rPr lang="en-US" altLang="zh-CN" sz="1200" i="1" kern="1200" dirty="0" err="1">
                <a:solidFill>
                  <a:schemeClr val="tx1"/>
                </a:solidFill>
                <a:effectLst/>
                <a:latin typeface="Arial" charset="0"/>
                <a:ea typeface="+mn-ea"/>
                <a:cs typeface="Arial" charset="0"/>
              </a:rPr>
              <a:t>pipeling</a:t>
            </a:r>
            <a:r>
              <a:rPr lang="en-US" altLang="zh-CN" sz="1200" i="1" kern="1200" dirty="0">
                <a:solidFill>
                  <a:schemeClr val="tx1"/>
                </a:solidFill>
                <a:effectLst/>
                <a:latin typeface="Arial" charset="0"/>
                <a:ea typeface="+mn-ea"/>
                <a:cs typeface="Arial" charset="0"/>
              </a:rPr>
              <a:t> that applies filters to items. </a:t>
            </a:r>
            <a:r>
              <a:rPr lang="en-US" altLang="zh-CN" sz="1200" i="1" kern="1200" dirty="0">
                <a:solidFill>
                  <a:schemeClr val="tx1"/>
                </a:solidFill>
                <a:effectLst/>
                <a:latin typeface="Arial" charset="0"/>
                <a:ea typeface="+mn-ea"/>
                <a:cs typeface="Arial" charset="0"/>
                <a:hlinkClick r:id="rId65"/>
              </a:rPr>
              <a:t>More...</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class  </a:t>
            </a:r>
            <a:r>
              <a:rPr lang="en-US" altLang="zh-CN" sz="1200" b="1" u="none" strike="noStrike" kern="1200" dirty="0" err="1">
                <a:solidFill>
                  <a:schemeClr val="tx1"/>
                </a:solidFill>
                <a:effectLst/>
                <a:latin typeface="Arial" charset="0"/>
                <a:ea typeface="+mn-ea"/>
                <a:cs typeface="Arial" charset="0"/>
                <a:hlinkClick r:id="rId66"/>
              </a:rPr>
              <a:t>tbb</a:t>
            </a:r>
            <a:r>
              <a:rPr lang="en-US" altLang="zh-CN" sz="1200" b="1" u="none" strike="noStrike" kern="1200" dirty="0">
                <a:solidFill>
                  <a:schemeClr val="tx1"/>
                </a:solidFill>
                <a:effectLst/>
                <a:latin typeface="Arial" charset="0"/>
                <a:ea typeface="+mn-ea"/>
                <a:cs typeface="Arial" charset="0"/>
                <a:hlinkClick r:id="rId66"/>
              </a:rPr>
              <a:t>::split</a:t>
            </a:r>
            <a:r>
              <a:rPr lang="en-US" altLang="zh-CN" sz="1200" i="1" kern="1200" dirty="0">
                <a:solidFill>
                  <a:schemeClr val="tx1"/>
                </a:solidFill>
                <a:effectLst/>
                <a:latin typeface="Arial" charset="0"/>
                <a:ea typeface="+mn-ea"/>
                <a:cs typeface="Arial" charset="0"/>
              </a:rPr>
              <a:t> Dummy type that distinguishes splitting constructor from copy constructor. </a:t>
            </a:r>
            <a:r>
              <a:rPr lang="en-US" altLang="zh-CN" sz="1200" i="1" kern="1200" dirty="0">
                <a:solidFill>
                  <a:schemeClr val="tx1"/>
                </a:solidFill>
                <a:effectLst/>
                <a:latin typeface="Arial" charset="0"/>
                <a:ea typeface="+mn-ea"/>
                <a:cs typeface="Arial" charset="0"/>
                <a:hlinkClick r:id="rId67"/>
              </a:rPr>
              <a:t>More...</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parallel_do</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err="1">
                <a:solidFill>
                  <a:schemeClr val="tx1"/>
                </a:solidFill>
                <a:effectLst/>
                <a:latin typeface="Arial" charset="0"/>
                <a:ea typeface="+mn-ea"/>
                <a:cs typeface="Arial" charset="0"/>
                <a:hlinkClick r:id="rId68"/>
              </a:rPr>
              <a:t>parallel_do</a:t>
            </a:r>
            <a:r>
              <a:rPr lang="en-US" altLang="zh-CN" sz="1200" b="1" u="none" strike="noStrike" kern="1200" dirty="0">
                <a:solidFill>
                  <a:schemeClr val="tx1"/>
                </a:solidFill>
                <a:effectLst/>
                <a:latin typeface="Arial" charset="0"/>
                <a:ea typeface="+mn-ea"/>
                <a:cs typeface="Arial" charset="0"/>
                <a:hlinkClick r:id="rId68"/>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69"/>
              </a:rPr>
              <a:t>tbb</a:t>
            </a:r>
            <a:r>
              <a:rPr lang="en-US" altLang="zh-CN" sz="1200" b="1" u="none" strike="noStrike" kern="1200" dirty="0">
                <a:solidFill>
                  <a:schemeClr val="tx1"/>
                </a:solidFill>
                <a:effectLst/>
                <a:latin typeface="Arial" charset="0"/>
                <a:ea typeface="+mn-ea"/>
                <a:cs typeface="Arial" charset="0"/>
                <a:hlinkClick r:id="rId69"/>
              </a:rPr>
              <a:t>::</a:t>
            </a:r>
            <a:r>
              <a:rPr lang="en-US" altLang="zh-CN" sz="1200" b="1" u="none" strike="noStrike" kern="1200" dirty="0" err="1">
                <a:solidFill>
                  <a:schemeClr val="tx1"/>
                </a:solidFill>
                <a:effectLst/>
                <a:latin typeface="Arial" charset="0"/>
                <a:ea typeface="+mn-ea"/>
                <a:cs typeface="Arial" charset="0"/>
                <a:hlinkClick r:id="rId69"/>
              </a:rPr>
              <a:t>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a:t>
            </a:r>
            <a:r>
              <a:rPr lang="en-US" altLang="zh-CN" sz="1200" i="1" kern="1200" dirty="0">
                <a:solidFill>
                  <a:schemeClr val="tx1"/>
                </a:solidFill>
                <a:effectLst/>
                <a:latin typeface="Arial" charset="0"/>
                <a:ea typeface="+mn-ea"/>
                <a:cs typeface="Arial" charset="0"/>
              </a:rPr>
              <a:t> Parallel iteration over a range, with optional addition of more work.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0"/>
              </a:rPr>
              <a:t>tbb</a:t>
            </a:r>
            <a:r>
              <a:rPr lang="en-US" altLang="zh-CN" sz="1200" b="1" u="none" strike="noStrike" kern="1200" dirty="0">
                <a:solidFill>
                  <a:schemeClr val="tx1"/>
                </a:solidFill>
                <a:effectLst/>
                <a:latin typeface="Arial" charset="0"/>
                <a:ea typeface="+mn-ea"/>
                <a:cs typeface="Arial" charset="0"/>
                <a:hlinkClick r:id="rId70"/>
              </a:rPr>
              <a:t>::</a:t>
            </a:r>
            <a:r>
              <a:rPr lang="en-US" altLang="zh-CN" sz="1200" b="1" u="none" strike="noStrike" kern="1200" dirty="0" err="1">
                <a:solidFill>
                  <a:schemeClr val="tx1"/>
                </a:solidFill>
                <a:effectLst/>
                <a:latin typeface="Arial" charset="0"/>
                <a:ea typeface="+mn-ea"/>
                <a:cs typeface="Arial" charset="0"/>
                <a:hlinkClick r:id="rId70"/>
              </a:rPr>
              <a:t>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a range, with optional addition of more work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parallel_for</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72"/>
              </a:rPr>
              <a:t>parallel_for</a:t>
            </a:r>
            <a:r>
              <a:rPr lang="en-US" altLang="zh-CN" sz="1200" b="1" u="none" strike="noStrike" kern="1200" dirty="0">
                <a:solidFill>
                  <a:schemeClr val="tx1"/>
                </a:solidFill>
                <a:effectLst/>
                <a:latin typeface="Arial" charset="0"/>
                <a:ea typeface="+mn-ea"/>
                <a:cs typeface="Arial" charset="0"/>
                <a:hlinkClick r:id="rId72"/>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3"/>
              </a:rPr>
              <a:t>tbb</a:t>
            </a:r>
            <a:r>
              <a:rPr lang="en-US" altLang="zh-CN" sz="1200" b="1" u="none" strike="noStrike" kern="1200" dirty="0">
                <a:solidFill>
                  <a:schemeClr val="tx1"/>
                </a:solidFill>
                <a:effectLst/>
                <a:latin typeface="Arial" charset="0"/>
                <a:ea typeface="+mn-ea"/>
                <a:cs typeface="Arial" charset="0"/>
                <a:hlinkClick r:id="rId73"/>
              </a:rPr>
              <a:t>::</a:t>
            </a:r>
            <a:r>
              <a:rPr lang="en-US" altLang="zh-CN" sz="1200" b="1" u="none" strike="noStrike" kern="1200" dirty="0" err="1">
                <a:solidFill>
                  <a:schemeClr val="tx1"/>
                </a:solidFill>
                <a:effectLst/>
                <a:latin typeface="Arial" charset="0"/>
                <a:ea typeface="+mn-ea"/>
                <a:cs typeface="Arial" charset="0"/>
                <a:hlinkClick r:id="rId73"/>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or default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if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is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4"/>
              </a:rPr>
              <a:t>tbb</a:t>
            </a:r>
            <a:r>
              <a:rPr lang="en-US" altLang="zh-CN" sz="1200" b="1" u="none" strike="noStrike" kern="1200" dirty="0">
                <a:solidFill>
                  <a:schemeClr val="tx1"/>
                </a:solidFill>
                <a:effectLst/>
                <a:latin typeface="Arial" charset="0"/>
                <a:ea typeface="+mn-ea"/>
                <a:cs typeface="Arial" charset="0"/>
                <a:hlinkClick r:id="rId74"/>
              </a:rPr>
              <a:t>::</a:t>
            </a:r>
            <a:r>
              <a:rPr lang="en-US" altLang="zh-CN" sz="1200" b="1" u="none" strike="noStrike" kern="1200" dirty="0" err="1">
                <a:solidFill>
                  <a:schemeClr val="tx1"/>
                </a:solidFill>
                <a:effectLst/>
                <a:latin typeface="Arial" charset="0"/>
                <a:ea typeface="+mn-ea"/>
                <a:cs typeface="Arial" charset="0"/>
                <a:hlinkClick r:id="rId74"/>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5"/>
              </a:rPr>
              <a:t>tbb</a:t>
            </a:r>
            <a:r>
              <a:rPr lang="en-US" altLang="zh-CN" sz="1200" b="1" u="none" strike="noStrike" kern="1200" dirty="0">
                <a:solidFill>
                  <a:schemeClr val="tx1"/>
                </a:solidFill>
                <a:effectLst/>
                <a:latin typeface="Arial" charset="0"/>
                <a:ea typeface="+mn-ea"/>
                <a:cs typeface="Arial" charset="0"/>
                <a:hlinkClick r:id="rId75"/>
              </a:rPr>
              <a:t>::</a:t>
            </a:r>
            <a:r>
              <a:rPr lang="en-US" altLang="zh-CN" sz="1200" b="1" u="none" strike="noStrike" kern="1200" dirty="0" err="1">
                <a:solidFill>
                  <a:schemeClr val="tx1"/>
                </a:solidFill>
                <a:effectLst/>
                <a:latin typeface="Arial" charset="0"/>
                <a:ea typeface="+mn-ea"/>
                <a:cs typeface="Arial" charset="0"/>
                <a:hlinkClick r:id="rId75"/>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6"/>
              </a:rPr>
              <a:t>tbb</a:t>
            </a:r>
            <a:r>
              <a:rPr lang="en-US" altLang="zh-CN" sz="1200" b="1" u="none" strike="noStrike" kern="1200" dirty="0">
                <a:solidFill>
                  <a:schemeClr val="tx1"/>
                </a:solidFill>
                <a:effectLst/>
                <a:latin typeface="Arial" charset="0"/>
                <a:ea typeface="+mn-ea"/>
                <a:cs typeface="Arial" charset="0"/>
                <a:hlinkClick r:id="rId76"/>
              </a:rPr>
              <a:t>::</a:t>
            </a:r>
            <a:r>
              <a:rPr lang="en-US" altLang="zh-CN" sz="1200" b="1" u="none" strike="noStrike" kern="1200" dirty="0" err="1">
                <a:solidFill>
                  <a:schemeClr val="tx1"/>
                </a:solidFill>
                <a:effectLst/>
                <a:latin typeface="Arial" charset="0"/>
                <a:ea typeface="+mn-ea"/>
                <a:cs typeface="Arial" charset="0"/>
                <a:hlinkClick r:id="rId76"/>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7"/>
              </a:rPr>
              <a:t>tbb</a:t>
            </a:r>
            <a:r>
              <a:rPr lang="en-US" altLang="zh-CN" sz="1200" b="1" u="none" strike="noStrike" kern="1200" dirty="0">
                <a:solidFill>
                  <a:schemeClr val="tx1"/>
                </a:solidFill>
                <a:effectLst/>
                <a:latin typeface="Arial" charset="0"/>
                <a:ea typeface="+mn-ea"/>
                <a:cs typeface="Arial" charset="0"/>
                <a:hlinkClick r:id="rId77"/>
              </a:rPr>
              <a:t>::</a:t>
            </a:r>
            <a:r>
              <a:rPr lang="en-US" altLang="zh-CN" sz="1200" b="1" u="none" strike="noStrike" kern="1200" dirty="0" err="1">
                <a:solidFill>
                  <a:schemeClr val="tx1"/>
                </a:solidFill>
                <a:effectLst/>
                <a:latin typeface="Arial" charset="0"/>
                <a:ea typeface="+mn-ea"/>
                <a:cs typeface="Arial" charset="0"/>
                <a:hlinkClick r:id="rId77"/>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78"/>
              </a:rPr>
              <a:t>tbb</a:t>
            </a:r>
            <a:r>
              <a:rPr lang="en-US" altLang="zh-CN" sz="1200" b="1" u="none" strike="noStrike" kern="1200" dirty="0">
                <a:solidFill>
                  <a:schemeClr val="tx1"/>
                </a:solidFill>
                <a:effectLst/>
                <a:latin typeface="Arial" charset="0"/>
                <a:ea typeface="+mn-ea"/>
                <a:cs typeface="Arial" charset="0"/>
                <a:hlinkClick r:id="rId78"/>
              </a:rPr>
              <a:t>::</a:t>
            </a:r>
            <a:r>
              <a:rPr lang="en-US" altLang="zh-CN" sz="1200" b="1" u="none" strike="noStrike" kern="1200" dirty="0" err="1">
                <a:solidFill>
                  <a:schemeClr val="tx1"/>
                </a:solidFill>
                <a:effectLst/>
                <a:latin typeface="Arial" charset="0"/>
                <a:ea typeface="+mn-ea"/>
                <a:cs typeface="Arial" charset="0"/>
                <a:hlinkClick r:id="rId78"/>
              </a:rPr>
              <a:t>parallel_for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over range with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parallel_reduce</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79"/>
              </a:rPr>
              <a:t>parallel_reduce</a:t>
            </a:r>
            <a:r>
              <a:rPr lang="en-US" altLang="zh-CN" sz="1200" b="1" u="none" strike="noStrike" kern="1200" dirty="0">
                <a:solidFill>
                  <a:schemeClr val="tx1"/>
                </a:solidFill>
                <a:effectLst/>
                <a:latin typeface="Arial" charset="0"/>
                <a:ea typeface="+mn-ea"/>
                <a:cs typeface="Arial" charset="0"/>
                <a:hlinkClick r:id="rId79"/>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0"/>
              </a:rPr>
              <a:t>tbb</a:t>
            </a:r>
            <a:r>
              <a:rPr lang="en-US" altLang="zh-CN" sz="1200" b="1" u="none" strike="noStrike" kern="1200" dirty="0">
                <a:solidFill>
                  <a:schemeClr val="tx1"/>
                </a:solidFill>
                <a:effectLst/>
                <a:latin typeface="Arial" charset="0"/>
                <a:ea typeface="+mn-ea"/>
                <a:cs typeface="Arial" charset="0"/>
                <a:hlinkClick r:id="rId80"/>
              </a:rPr>
              <a:t>::</a:t>
            </a:r>
            <a:r>
              <a:rPr lang="en-US" altLang="zh-CN" sz="1200" b="1" u="none" strike="noStrike" kern="1200" dirty="0" err="1">
                <a:solidFill>
                  <a:schemeClr val="tx1"/>
                </a:solidFill>
                <a:effectLst/>
                <a:latin typeface="Arial" charset="0"/>
                <a:ea typeface="+mn-ea"/>
                <a:cs typeface="Arial" charset="0"/>
                <a:hlinkClick r:id="rId80"/>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or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1"/>
              </a:rPr>
              <a:t>tbb</a:t>
            </a:r>
            <a:r>
              <a:rPr lang="en-US" altLang="zh-CN" sz="1200" b="1" u="none" strike="noStrike" kern="1200" dirty="0">
                <a:solidFill>
                  <a:schemeClr val="tx1"/>
                </a:solidFill>
                <a:effectLst/>
                <a:latin typeface="Arial" charset="0"/>
                <a:ea typeface="+mn-ea"/>
                <a:cs typeface="Arial" charset="0"/>
                <a:hlinkClick r:id="rId81"/>
              </a:rPr>
              <a:t>::</a:t>
            </a:r>
            <a:r>
              <a:rPr lang="en-US" altLang="zh-CN" sz="1200" b="1" u="none" strike="noStrike" kern="1200" dirty="0" err="1">
                <a:solidFill>
                  <a:schemeClr val="tx1"/>
                </a:solidFill>
                <a:effectLst/>
                <a:latin typeface="Arial" charset="0"/>
                <a:ea typeface="+mn-ea"/>
                <a:cs typeface="Arial" charset="0"/>
                <a:hlinkClick r:id="rId81"/>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2"/>
              </a:rPr>
              <a:t>tbb</a:t>
            </a:r>
            <a:r>
              <a:rPr lang="en-US" altLang="zh-CN" sz="1200" b="1" u="none" strike="noStrike" kern="1200" dirty="0">
                <a:solidFill>
                  <a:schemeClr val="tx1"/>
                </a:solidFill>
                <a:effectLst/>
                <a:latin typeface="Arial" charset="0"/>
                <a:ea typeface="+mn-ea"/>
                <a:cs typeface="Arial" charset="0"/>
                <a:hlinkClick r:id="rId82"/>
              </a:rPr>
              <a:t>::</a:t>
            </a:r>
            <a:r>
              <a:rPr lang="en-US" altLang="zh-CN" sz="1200" b="1" u="none" strike="noStrike" kern="1200" dirty="0" err="1">
                <a:solidFill>
                  <a:schemeClr val="tx1"/>
                </a:solidFill>
                <a:effectLst/>
                <a:latin typeface="Arial" charset="0"/>
                <a:ea typeface="+mn-ea"/>
                <a:cs typeface="Arial" charset="0"/>
                <a:hlinkClick r:id="rId82"/>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3"/>
              </a:rPr>
              <a:t>tbb</a:t>
            </a:r>
            <a:r>
              <a:rPr lang="en-US" altLang="zh-CN" sz="1200" b="1" u="none" strike="noStrike" kern="1200" dirty="0">
                <a:solidFill>
                  <a:schemeClr val="tx1"/>
                </a:solidFill>
                <a:effectLst/>
                <a:latin typeface="Arial" charset="0"/>
                <a:ea typeface="+mn-ea"/>
                <a:cs typeface="Arial" charset="0"/>
                <a:hlinkClick r:id="rId83"/>
              </a:rPr>
              <a:t>::</a:t>
            </a:r>
            <a:r>
              <a:rPr lang="en-US" altLang="zh-CN" sz="1200" b="1" u="none" strike="noStrike" kern="1200" dirty="0" err="1">
                <a:solidFill>
                  <a:schemeClr val="tx1"/>
                </a:solidFill>
                <a:effectLst/>
                <a:latin typeface="Arial" charset="0"/>
                <a:ea typeface="+mn-ea"/>
                <a:cs typeface="Arial" charset="0"/>
                <a:hlinkClick r:id="rId83"/>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4"/>
              </a:rPr>
              <a:t>tbb</a:t>
            </a:r>
            <a:r>
              <a:rPr lang="en-US" altLang="zh-CN" sz="1200" b="1" u="none" strike="noStrike" kern="1200" dirty="0">
                <a:solidFill>
                  <a:schemeClr val="tx1"/>
                </a:solidFill>
                <a:effectLst/>
                <a:latin typeface="Arial" charset="0"/>
                <a:ea typeface="+mn-ea"/>
                <a:cs typeface="Arial" charset="0"/>
                <a:hlinkClick r:id="rId84"/>
              </a:rPr>
              <a:t>::</a:t>
            </a:r>
            <a:r>
              <a:rPr lang="en-US" altLang="zh-CN" sz="1200" b="1" u="none" strike="noStrike" kern="1200" dirty="0" err="1">
                <a:solidFill>
                  <a:schemeClr val="tx1"/>
                </a:solidFill>
                <a:effectLst/>
                <a:latin typeface="Arial" charset="0"/>
                <a:ea typeface="+mn-ea"/>
                <a:cs typeface="Arial" charset="0"/>
                <a:hlinkClick r:id="rId84"/>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85"/>
              </a:rPr>
              <a:t>tbb</a:t>
            </a:r>
            <a:r>
              <a:rPr lang="en-US" altLang="zh-CN" sz="1200" b="1" u="none" strike="noStrike" kern="1200" dirty="0">
                <a:solidFill>
                  <a:schemeClr val="tx1"/>
                </a:solidFill>
                <a:effectLst/>
                <a:latin typeface="Arial" charset="0"/>
                <a:ea typeface="+mn-ea"/>
                <a:cs typeface="Arial" charset="0"/>
                <a:hlinkClick r:id="rId85"/>
              </a:rPr>
              <a:t>::</a:t>
            </a:r>
            <a:r>
              <a:rPr lang="en-US" altLang="zh-CN" sz="1200" b="1" u="none" strike="noStrike" kern="1200" dirty="0" err="1">
                <a:solidFill>
                  <a:schemeClr val="tx1"/>
                </a:solidFill>
                <a:effectLst/>
                <a:latin typeface="Arial" charset="0"/>
                <a:ea typeface="+mn-ea"/>
                <a:cs typeface="Arial" charset="0"/>
                <a:hlinkClick r:id="rId85"/>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6"/>
              </a:rPr>
              <a:t>tbb</a:t>
            </a:r>
            <a:r>
              <a:rPr lang="en-US" altLang="zh-CN" sz="1200" b="1" u="none" strike="noStrike" kern="1200" dirty="0">
                <a:solidFill>
                  <a:schemeClr val="tx1"/>
                </a:solidFill>
                <a:effectLst/>
                <a:latin typeface="Arial" charset="0"/>
                <a:ea typeface="+mn-ea"/>
                <a:cs typeface="Arial" charset="0"/>
                <a:hlinkClick r:id="rId86"/>
              </a:rPr>
              <a:t>::</a:t>
            </a:r>
            <a:r>
              <a:rPr lang="en-US" altLang="zh-CN" sz="1200" b="1" u="none" strike="noStrike" kern="1200" dirty="0" err="1">
                <a:solidFill>
                  <a:schemeClr val="tx1"/>
                </a:solidFill>
                <a:effectLst/>
                <a:latin typeface="Arial" charset="0"/>
                <a:ea typeface="+mn-ea"/>
                <a:cs typeface="Arial" charset="0"/>
                <a:hlinkClick r:id="rId86"/>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or no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specified.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7"/>
              </a:rPr>
              <a:t>tbb</a:t>
            </a:r>
            <a:r>
              <a:rPr lang="en-US" altLang="zh-CN" sz="1200" b="1" u="none" strike="noStrike" kern="1200" dirty="0">
                <a:solidFill>
                  <a:schemeClr val="tx1"/>
                </a:solidFill>
                <a:effectLst/>
                <a:latin typeface="Arial" charset="0"/>
                <a:ea typeface="+mn-ea"/>
                <a:cs typeface="Arial" charset="0"/>
                <a:hlinkClick r:id="rId87"/>
              </a:rPr>
              <a:t>::</a:t>
            </a:r>
            <a:r>
              <a:rPr lang="en-US" altLang="zh-CN" sz="1200" b="1" u="none" strike="noStrike" kern="1200" dirty="0" err="1">
                <a:solidFill>
                  <a:schemeClr val="tx1"/>
                </a:solidFill>
                <a:effectLst/>
                <a:latin typeface="Arial" charset="0"/>
                <a:ea typeface="+mn-ea"/>
                <a:cs typeface="Arial" charset="0"/>
                <a:hlinkClick r:id="rId87"/>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8"/>
              </a:rPr>
              <a:t>tbb</a:t>
            </a:r>
            <a:r>
              <a:rPr lang="en-US" altLang="zh-CN" sz="1200" b="1" u="none" strike="noStrike" kern="1200" dirty="0">
                <a:solidFill>
                  <a:schemeClr val="tx1"/>
                </a:solidFill>
                <a:effectLst/>
                <a:latin typeface="Arial" charset="0"/>
                <a:ea typeface="+mn-ea"/>
                <a:cs typeface="Arial" charset="0"/>
                <a:hlinkClick r:id="rId88"/>
              </a:rPr>
              <a:t>::</a:t>
            </a:r>
            <a:r>
              <a:rPr lang="en-US" altLang="zh-CN" sz="1200" b="1" u="none" strike="noStrike" kern="1200" dirty="0" err="1">
                <a:solidFill>
                  <a:schemeClr val="tx1"/>
                </a:solidFill>
                <a:effectLst/>
                <a:latin typeface="Arial" charset="0"/>
                <a:ea typeface="+mn-ea"/>
                <a:cs typeface="Arial" charset="0"/>
                <a:hlinkClick r:id="rId88"/>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iteration with reduction and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89"/>
              </a:rPr>
              <a:t>tbb</a:t>
            </a:r>
            <a:r>
              <a:rPr lang="en-US" altLang="zh-CN" sz="1200" b="1" u="none" strike="noStrike" kern="1200" dirty="0">
                <a:solidFill>
                  <a:schemeClr val="tx1"/>
                </a:solidFill>
                <a:effectLst/>
                <a:latin typeface="Arial" charset="0"/>
                <a:ea typeface="+mn-ea"/>
                <a:cs typeface="Arial" charset="0"/>
                <a:hlinkClick r:id="rId89"/>
              </a:rPr>
              <a:t>::</a:t>
            </a:r>
            <a:r>
              <a:rPr lang="en-US" altLang="zh-CN" sz="1200" b="1" u="none" strike="noStrike" kern="1200" dirty="0" err="1">
                <a:solidFill>
                  <a:schemeClr val="tx1"/>
                </a:solidFill>
                <a:effectLst/>
                <a:latin typeface="Arial" charset="0"/>
                <a:ea typeface="+mn-ea"/>
                <a:cs typeface="Arial" charset="0"/>
                <a:hlinkClick r:id="rId89"/>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simple </a:t>
            </a:r>
            <a:r>
              <a:rPr lang="en-US" altLang="zh-CN" sz="1200" i="1" kern="1200" dirty="0" err="1">
                <a:solidFill>
                  <a:schemeClr val="tx1"/>
                </a:solidFill>
                <a:effectLst/>
                <a:latin typeface="Arial" charset="0"/>
                <a:ea typeface="+mn-ea"/>
                <a:cs typeface="Arial" charset="0"/>
              </a:rPr>
              <a:t>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90"/>
              </a:rPr>
              <a:t>tbb</a:t>
            </a:r>
            <a:r>
              <a:rPr lang="en-US" altLang="zh-CN" sz="1200" b="1" u="none" strike="noStrike" kern="1200" dirty="0">
                <a:solidFill>
                  <a:schemeClr val="tx1"/>
                </a:solidFill>
                <a:effectLst/>
                <a:latin typeface="Arial" charset="0"/>
                <a:ea typeface="+mn-ea"/>
                <a:cs typeface="Arial" charset="0"/>
                <a:hlinkClick r:id="rId90"/>
              </a:rPr>
              <a:t>::</a:t>
            </a:r>
            <a:r>
              <a:rPr lang="en-US" altLang="zh-CN" sz="1200" b="1" u="none" strike="noStrike" kern="1200" dirty="0" err="1">
                <a:solidFill>
                  <a:schemeClr val="tx1"/>
                </a:solidFill>
                <a:effectLst/>
                <a:latin typeface="Arial" charset="0"/>
                <a:ea typeface="+mn-ea"/>
                <a:cs typeface="Arial" charset="0"/>
                <a:hlinkClick r:id="rId90"/>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Value,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Reduction&gt;Value </a:t>
            </a:r>
            <a:r>
              <a:rPr lang="en-US" altLang="zh-CN" sz="1200" b="1" u="none" strike="noStrike" kern="1200" dirty="0" err="1">
                <a:solidFill>
                  <a:schemeClr val="tx1"/>
                </a:solidFill>
                <a:effectLst/>
                <a:latin typeface="Arial" charset="0"/>
                <a:ea typeface="+mn-ea"/>
                <a:cs typeface="Arial" charset="0"/>
                <a:hlinkClick r:id="rId91"/>
              </a:rPr>
              <a:t>tbb</a:t>
            </a:r>
            <a:r>
              <a:rPr lang="en-US" altLang="zh-CN" sz="1200" b="1" u="none" strike="noStrike" kern="1200" dirty="0">
                <a:solidFill>
                  <a:schemeClr val="tx1"/>
                </a:solidFill>
                <a:effectLst/>
                <a:latin typeface="Arial" charset="0"/>
                <a:ea typeface="+mn-ea"/>
                <a:cs typeface="Arial" charset="0"/>
                <a:hlinkClick r:id="rId91"/>
              </a:rPr>
              <a:t>::</a:t>
            </a:r>
            <a:r>
              <a:rPr lang="en-US" altLang="zh-CN" sz="1200" b="1" u="none" strike="noStrike" kern="1200" dirty="0" err="1">
                <a:solidFill>
                  <a:schemeClr val="tx1"/>
                </a:solidFill>
                <a:effectLst/>
                <a:latin typeface="Arial" charset="0"/>
                <a:ea typeface="+mn-ea"/>
                <a:cs typeface="Arial" charset="0"/>
                <a:hlinkClick r:id="rId91"/>
              </a:rPr>
              <a:t>parallel_reduce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Value &amp;identity,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RealBody</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real_body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Reduction &amp;reduction, </a:t>
            </a:r>
            <a:r>
              <a:rPr lang="en-US" altLang="zh-CN" sz="1200" kern="1200" dirty="0" err="1">
                <a:solidFill>
                  <a:schemeClr val="tx1"/>
                </a:solidFill>
                <a:effectLst/>
                <a:latin typeface="Arial" charset="0"/>
                <a:ea typeface="+mn-ea"/>
                <a:cs typeface="Arial" charset="0"/>
              </a:rPr>
              <a:t>affinity_partitioner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&amp;context)</a:t>
            </a:r>
            <a:r>
              <a:rPr lang="en-US" altLang="zh-CN" sz="1200" i="1" kern="1200" dirty="0">
                <a:solidFill>
                  <a:schemeClr val="tx1"/>
                </a:solidFill>
                <a:effectLst/>
                <a:latin typeface="Arial" charset="0"/>
                <a:ea typeface="+mn-ea"/>
                <a:cs typeface="Arial" charset="0"/>
              </a:rPr>
              <a:t> Parallel iteration with reduction, </a:t>
            </a:r>
            <a:r>
              <a:rPr lang="en-US" altLang="zh-CN" sz="1200" b="1" i="1" u="none" strike="noStrike" kern="1200" dirty="0" err="1">
                <a:solidFill>
                  <a:schemeClr val="tx1"/>
                </a:solidFill>
                <a:effectLst/>
                <a:latin typeface="Arial" charset="0"/>
                <a:ea typeface="+mn-ea"/>
                <a:cs typeface="Arial" charset="0"/>
                <a:hlinkClick r:id="rId26"/>
              </a:rPr>
              <a:t>affinity_partitioner</a:t>
            </a:r>
            <a:r>
              <a:rPr lang="en-US" altLang="zh-CN" sz="1200" i="1" kern="1200" dirty="0">
                <a:solidFill>
                  <a:schemeClr val="tx1"/>
                </a:solidFill>
                <a:effectLst/>
                <a:latin typeface="Arial" charset="0"/>
                <a:ea typeface="+mn-ea"/>
                <a:cs typeface="Arial" charset="0"/>
              </a:rPr>
              <a:t> and user-supplied context.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parallel_scan</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71"/>
              </a:rPr>
              <a:t>Range</a:t>
            </a:r>
            <a:r>
              <a:rPr lang="en-US" altLang="zh-CN" sz="1200" kern="1200" dirty="0">
                <a:solidFill>
                  <a:schemeClr val="tx1"/>
                </a:solidFill>
                <a:effectLst/>
                <a:latin typeface="Arial" charset="0"/>
                <a:ea typeface="+mn-ea"/>
                <a:cs typeface="Arial" charset="0"/>
              </a:rPr>
              <a:t> and </a:t>
            </a:r>
            <a:r>
              <a:rPr lang="en-US" altLang="zh-CN" sz="1200" b="1" u="none" strike="noStrike" kern="1200" dirty="0" err="1">
                <a:solidFill>
                  <a:schemeClr val="tx1"/>
                </a:solidFill>
                <a:effectLst/>
                <a:latin typeface="Arial" charset="0"/>
                <a:ea typeface="+mn-ea"/>
                <a:cs typeface="Arial" charset="0"/>
                <a:hlinkClick r:id="rId92"/>
              </a:rPr>
              <a:t>parallel_scan</a:t>
            </a:r>
            <a:r>
              <a:rPr lang="en-US" altLang="zh-CN" sz="1200" b="1" u="none" strike="noStrike" kern="1200" dirty="0">
                <a:solidFill>
                  <a:schemeClr val="tx1"/>
                </a:solidFill>
                <a:effectLst/>
                <a:latin typeface="Arial" charset="0"/>
                <a:ea typeface="+mn-ea"/>
                <a:cs typeface="Arial" charset="0"/>
                <a:hlinkClick r:id="rId92"/>
              </a:rPr>
              <a:t> Body</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93"/>
              </a:rPr>
              <a:t>tbb</a:t>
            </a:r>
            <a:r>
              <a:rPr lang="en-US" altLang="zh-CN" sz="1200" b="1" u="none" strike="noStrike" kern="1200" dirty="0">
                <a:solidFill>
                  <a:schemeClr val="tx1"/>
                </a:solidFill>
                <a:effectLst/>
                <a:latin typeface="Arial" charset="0"/>
                <a:ea typeface="+mn-ea"/>
                <a:cs typeface="Arial" charset="0"/>
                <a:hlinkClick r:id="rId93"/>
              </a:rPr>
              <a:t>::</a:t>
            </a:r>
            <a:r>
              <a:rPr lang="en-US" altLang="zh-CN" sz="1200" b="1" u="none" strike="noStrike" kern="1200" dirty="0" err="1">
                <a:solidFill>
                  <a:schemeClr val="tx1"/>
                </a:solidFill>
                <a:effectLst/>
                <a:latin typeface="Arial" charset="0"/>
                <a:ea typeface="+mn-ea"/>
                <a:cs typeface="Arial" charset="0"/>
                <a:hlinkClick r:id="rId93"/>
              </a:rPr>
              <a:t>parallel_scan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simple_partitioner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prefix with </a:t>
            </a:r>
            <a:r>
              <a:rPr lang="en-US" altLang="zh-CN" sz="1200" b="1" i="1" u="none" strike="noStrike" kern="1200" dirty="0" err="1">
                <a:solidFill>
                  <a:schemeClr val="tx1"/>
                </a:solidFill>
                <a:effectLst/>
                <a:latin typeface="Arial" charset="0"/>
                <a:ea typeface="+mn-ea"/>
                <a:cs typeface="Arial" charset="0"/>
                <a:hlinkClick r:id="rId58"/>
              </a:rPr>
              <a:t>simple_partitioner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Range,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Body&gt;void </a:t>
            </a:r>
            <a:r>
              <a:rPr lang="en-US" altLang="zh-CN" sz="1200" b="1" u="none" strike="noStrike" kern="1200" dirty="0" err="1">
                <a:solidFill>
                  <a:schemeClr val="tx1"/>
                </a:solidFill>
                <a:effectLst/>
                <a:latin typeface="Arial" charset="0"/>
                <a:ea typeface="+mn-ea"/>
                <a:cs typeface="Arial" charset="0"/>
                <a:hlinkClick r:id="rId94"/>
              </a:rPr>
              <a:t>tbb</a:t>
            </a:r>
            <a:r>
              <a:rPr lang="en-US" altLang="zh-CN" sz="1200" b="1" u="none" strike="noStrike" kern="1200" dirty="0">
                <a:solidFill>
                  <a:schemeClr val="tx1"/>
                </a:solidFill>
                <a:effectLst/>
                <a:latin typeface="Arial" charset="0"/>
                <a:ea typeface="+mn-ea"/>
                <a:cs typeface="Arial" charset="0"/>
                <a:hlinkClick r:id="rId94"/>
              </a:rPr>
              <a:t>::</a:t>
            </a:r>
            <a:r>
              <a:rPr lang="en-US" altLang="zh-CN" sz="1200" b="1" u="none" strike="noStrike" kern="1200" dirty="0" err="1">
                <a:solidFill>
                  <a:schemeClr val="tx1"/>
                </a:solidFill>
                <a:effectLst/>
                <a:latin typeface="Arial" charset="0"/>
                <a:ea typeface="+mn-ea"/>
                <a:cs typeface="Arial" charset="0"/>
                <a:hlinkClick r:id="rId94"/>
              </a:rPr>
              <a:t>parallel_scan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Range &amp;range, Body &amp;body,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auto_partitioner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partitioner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Parallel prefix with </a:t>
            </a:r>
            <a:r>
              <a:rPr lang="en-US" altLang="zh-CN" sz="1200" b="1" i="1" u="none" strike="noStrike" kern="1200" dirty="0" err="1">
                <a:solidFill>
                  <a:schemeClr val="tx1"/>
                </a:solidFill>
                <a:effectLst/>
                <a:latin typeface="Arial" charset="0"/>
                <a:ea typeface="+mn-ea"/>
                <a:cs typeface="Arial" charset="0"/>
                <a:hlinkClick r:id="rId60"/>
              </a:rPr>
              <a:t>auto_partitioner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err="1">
                <a:solidFill>
                  <a:schemeClr val="tx1"/>
                </a:solidFill>
                <a:effectLst/>
                <a:latin typeface="Arial" charset="0"/>
                <a:ea typeface="+mn-ea"/>
                <a:cs typeface="Arial" charset="0"/>
              </a:rPr>
              <a:t>parallel_sort</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95"/>
              </a:rPr>
              <a:t>iterators for </a:t>
            </a:r>
            <a:r>
              <a:rPr lang="en-US" altLang="zh-CN" sz="1200" b="1" u="none" strike="noStrike" kern="1200" dirty="0" err="1">
                <a:solidFill>
                  <a:schemeClr val="tx1"/>
                </a:solidFill>
                <a:effectLst/>
                <a:latin typeface="Arial" charset="0"/>
                <a:ea typeface="+mn-ea"/>
                <a:cs typeface="Arial" charset="0"/>
                <a:hlinkClick r:id="rId95"/>
              </a:rPr>
              <a:t>parallel_sort</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96"/>
              </a:rPr>
              <a:t>tbb</a:t>
            </a:r>
            <a:r>
              <a:rPr lang="en-US" altLang="zh-CN" sz="1200" b="1" u="none" strike="noStrike" kern="1200" dirty="0">
                <a:solidFill>
                  <a:schemeClr val="tx1"/>
                </a:solidFill>
                <a:effectLst/>
                <a:latin typeface="Arial" charset="0"/>
                <a:ea typeface="+mn-ea"/>
                <a:cs typeface="Arial" charset="0"/>
                <a:hlinkClick r:id="rId96"/>
              </a:rPr>
              <a:t>::</a:t>
            </a:r>
            <a:r>
              <a:rPr lang="en-US" altLang="zh-CN" sz="1200" b="1" u="none" strike="noStrike" kern="1200" dirty="0" err="1">
                <a:solidFill>
                  <a:schemeClr val="tx1"/>
                </a:solidFill>
                <a:effectLst/>
                <a:latin typeface="Arial" charset="0"/>
                <a:ea typeface="+mn-ea"/>
                <a:cs typeface="Arial" charset="0"/>
                <a:hlinkClick r:id="rId96"/>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using the given comparator.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&gt;void </a:t>
            </a:r>
            <a:r>
              <a:rPr lang="en-US" altLang="zh-CN" sz="1200" b="1" u="none" strike="noStrike" kern="1200" dirty="0" err="1">
                <a:solidFill>
                  <a:schemeClr val="tx1"/>
                </a:solidFill>
                <a:effectLst/>
                <a:latin typeface="Arial" charset="0"/>
                <a:ea typeface="+mn-ea"/>
                <a:cs typeface="Arial" charset="0"/>
                <a:hlinkClick r:id="rId97"/>
              </a:rPr>
              <a:t>tbb</a:t>
            </a:r>
            <a:r>
              <a:rPr lang="en-US" altLang="zh-CN" sz="1200" b="1" u="none" strike="noStrike" kern="1200" dirty="0">
                <a:solidFill>
                  <a:schemeClr val="tx1"/>
                </a:solidFill>
                <a:effectLst/>
                <a:latin typeface="Arial" charset="0"/>
                <a:ea typeface="+mn-ea"/>
                <a:cs typeface="Arial" charset="0"/>
                <a:hlinkClick r:id="rId97"/>
              </a:rPr>
              <a:t>::</a:t>
            </a:r>
            <a:r>
              <a:rPr lang="en-US" altLang="zh-CN" sz="1200" b="1" u="none" strike="noStrike" kern="1200" dirty="0" err="1">
                <a:solidFill>
                  <a:schemeClr val="tx1"/>
                </a:solidFill>
                <a:effectLst/>
                <a:latin typeface="Arial" charset="0"/>
                <a:ea typeface="+mn-ea"/>
                <a:cs typeface="Arial" charset="0"/>
                <a:hlinkClick r:id="rId97"/>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a:t>
            </a:r>
            <a:r>
              <a:rPr lang="en-US" altLang="zh-CN" sz="1200" i="1" kern="1200" dirty="0" err="1">
                <a:solidFill>
                  <a:schemeClr val="tx1"/>
                </a:solidFill>
                <a:effectLst/>
                <a:latin typeface="Arial" charset="0"/>
                <a:ea typeface="+mn-ea"/>
                <a:cs typeface="Arial" charset="0"/>
              </a:rPr>
              <a:t>RandomAccessIterator</a:t>
            </a:r>
            <a:r>
              <a:rPr lang="en-US" altLang="zh-CN" sz="1200" i="1" kern="1200" dirty="0">
                <a:solidFill>
                  <a:schemeClr val="tx1"/>
                </a:solidFill>
                <a:effectLst/>
                <a:latin typeface="Arial" charset="0"/>
                <a:ea typeface="+mn-ea"/>
                <a:cs typeface="Arial" charset="0"/>
              </a:rPr>
              <a:t>&gt;.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T&gt;void </a:t>
            </a:r>
            <a:r>
              <a:rPr lang="en-US" altLang="zh-CN" sz="1200" b="1" u="none" strike="noStrike" kern="1200" dirty="0" err="1">
                <a:solidFill>
                  <a:schemeClr val="tx1"/>
                </a:solidFill>
                <a:effectLst/>
                <a:latin typeface="Arial" charset="0"/>
                <a:ea typeface="+mn-ea"/>
                <a:cs typeface="Arial" charset="0"/>
                <a:hlinkClick r:id="rId98"/>
              </a:rPr>
              <a:t>tbb</a:t>
            </a:r>
            <a:r>
              <a:rPr lang="en-US" altLang="zh-CN" sz="1200" b="1" u="none" strike="noStrike" kern="1200" dirty="0">
                <a:solidFill>
                  <a:schemeClr val="tx1"/>
                </a:solidFill>
                <a:effectLst/>
                <a:latin typeface="Arial" charset="0"/>
                <a:ea typeface="+mn-ea"/>
                <a:cs typeface="Arial" charset="0"/>
                <a:hlinkClick r:id="rId98"/>
              </a:rPr>
              <a:t>::</a:t>
            </a:r>
            <a:r>
              <a:rPr lang="en-US" altLang="zh-CN" sz="1200" b="1" u="none" strike="noStrike" kern="1200" dirty="0" err="1">
                <a:solidFill>
                  <a:schemeClr val="tx1"/>
                </a:solidFill>
                <a:effectLst/>
                <a:latin typeface="Arial" charset="0"/>
                <a:ea typeface="+mn-ea"/>
                <a:cs typeface="Arial" charset="0"/>
                <a:hlinkClick r:id="rId98"/>
              </a:rPr>
              <a:t>parallel_sort</a:t>
            </a:r>
            <a:r>
              <a:rPr lang="en-US" altLang="zh-CN" sz="1200" kern="1200" dirty="0">
                <a:solidFill>
                  <a:schemeClr val="tx1"/>
                </a:solidFill>
                <a:effectLst/>
                <a:latin typeface="Arial" charset="0"/>
                <a:ea typeface="+mn-ea"/>
                <a:cs typeface="Arial" charset="0"/>
              </a:rPr>
              <a:t> (T *begin, T *end)</a:t>
            </a:r>
            <a:r>
              <a:rPr lang="en-US" altLang="zh-CN" sz="1200" i="1" kern="1200" dirty="0">
                <a:solidFill>
                  <a:schemeClr val="tx1"/>
                </a:solidFill>
                <a:effectLst/>
                <a:latin typeface="Arial" charset="0"/>
                <a:ea typeface="+mn-ea"/>
                <a:cs typeface="Arial" charset="0"/>
              </a:rPr>
              <a:t> Sorts the data in the range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::less&lt;T&gt;.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Functions</a:t>
            </a:r>
          </a:p>
          <a:p>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Item&gt;void </a:t>
            </a:r>
            <a:r>
              <a:rPr lang="en-US" altLang="zh-CN" sz="1200" b="1" u="none" strike="noStrike" kern="1200" dirty="0" err="1">
                <a:solidFill>
                  <a:schemeClr val="tx1"/>
                </a:solidFill>
                <a:effectLst/>
                <a:latin typeface="Arial" charset="0"/>
                <a:ea typeface="+mn-ea"/>
                <a:cs typeface="Arial" charset="0"/>
                <a:hlinkClick r:id="rId99"/>
              </a:rPr>
              <a:t>tbb</a:t>
            </a:r>
            <a:r>
              <a:rPr lang="en-US" altLang="zh-CN" sz="1200" b="1" u="none" strike="noStrike" kern="1200" dirty="0">
                <a:solidFill>
                  <a:schemeClr val="tx1"/>
                </a:solidFill>
                <a:effectLst/>
                <a:latin typeface="Arial" charset="0"/>
                <a:ea typeface="+mn-ea"/>
                <a:cs typeface="Arial" charset="0"/>
                <a:hlinkClick r:id="rId99"/>
              </a:rPr>
              <a:t>::internal::</a:t>
            </a:r>
            <a:r>
              <a:rPr lang="en-US" altLang="zh-CN" sz="1200" b="1" u="none" strike="noStrike" kern="1200" dirty="0" err="1">
                <a:solidFill>
                  <a:schemeClr val="tx1"/>
                </a:solidFill>
                <a:effectLst/>
                <a:latin typeface="Arial" charset="0"/>
                <a:ea typeface="+mn-ea"/>
                <a:cs typeface="Arial" charset="0"/>
                <a:hlinkClick r:id="rId99"/>
              </a:rPr>
              <a:t>run_parallel_do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a:t>
            </a:r>
            <a:r>
              <a:rPr lang="en-US" altLang="zh-CN" sz="1200" kern="1200" dirty="0" err="1">
                <a:solidFill>
                  <a:schemeClr val="tx1"/>
                </a:solidFill>
                <a:effectLst/>
                <a:latin typeface="Arial" charset="0"/>
                <a:ea typeface="+mn-ea"/>
                <a:cs typeface="Arial" charset="0"/>
              </a:rPr>
              <a:t>body#if</a:t>
            </a:r>
            <a:r>
              <a:rPr lang="en-US" altLang="zh-CN" sz="1200" kern="1200" dirty="0">
                <a:solidFill>
                  <a:schemeClr val="tx1"/>
                </a:solidFill>
                <a:effectLst/>
                <a:latin typeface="Arial" charset="0"/>
                <a:ea typeface="+mn-ea"/>
                <a:cs typeface="Arial" charset="0"/>
              </a:rPr>
              <a:t>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Item&gt;void </a:t>
            </a:r>
            <a:r>
              <a:rPr lang="en-US" altLang="zh-CN" sz="1200" b="1" u="none" strike="noStrike" kern="1200" dirty="0" err="1">
                <a:solidFill>
                  <a:schemeClr val="tx1"/>
                </a:solidFill>
                <a:effectLst/>
                <a:latin typeface="Arial" charset="0"/>
                <a:ea typeface="+mn-ea"/>
                <a:cs typeface="Arial" charset="0"/>
                <a:hlinkClick r:id="rId100"/>
              </a:rPr>
              <a:t>tbb</a:t>
            </a:r>
            <a:r>
              <a:rPr lang="en-US" altLang="zh-CN" sz="1200" b="1" u="none" strike="noStrike" kern="1200" dirty="0">
                <a:solidFill>
                  <a:schemeClr val="tx1"/>
                </a:solidFill>
                <a:effectLst/>
                <a:latin typeface="Arial" charset="0"/>
                <a:ea typeface="+mn-ea"/>
                <a:cs typeface="Arial" charset="0"/>
                <a:hlinkClick r:id="rId100"/>
              </a:rPr>
              <a:t>::internal::</a:t>
            </a:r>
            <a:r>
              <a:rPr lang="en-US" altLang="zh-CN" sz="1200" b="1" u="none" strike="noStrike" kern="1200" dirty="0" err="1">
                <a:solidFill>
                  <a:schemeClr val="tx1"/>
                </a:solidFill>
                <a:effectLst/>
                <a:latin typeface="Arial" charset="0"/>
                <a:ea typeface="+mn-ea"/>
                <a:cs typeface="Arial" charset="0"/>
                <a:hlinkClick r:id="rId100"/>
              </a:rPr>
              <a:t>select_parallel_do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void(Body::*)(Item)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#if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Iterator,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Body,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Item,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_Item&gt;void </a:t>
            </a:r>
            <a:r>
              <a:rPr lang="en-US" altLang="zh-CN" sz="1200" b="1" u="none" strike="noStrike" kern="1200" dirty="0" err="1">
                <a:solidFill>
                  <a:schemeClr val="tx1"/>
                </a:solidFill>
                <a:effectLst/>
                <a:latin typeface="Arial" charset="0"/>
                <a:ea typeface="+mn-ea"/>
                <a:cs typeface="Arial" charset="0"/>
                <a:hlinkClick r:id="rId101"/>
              </a:rPr>
              <a:t>tbb</a:t>
            </a:r>
            <a:r>
              <a:rPr lang="en-US" altLang="zh-CN" sz="1200" b="1" u="none" strike="noStrike" kern="1200" dirty="0">
                <a:solidFill>
                  <a:schemeClr val="tx1"/>
                </a:solidFill>
                <a:effectLst/>
                <a:latin typeface="Arial" charset="0"/>
                <a:ea typeface="+mn-ea"/>
                <a:cs typeface="Arial" charset="0"/>
                <a:hlinkClick r:id="rId101"/>
              </a:rPr>
              <a:t>::internal::</a:t>
            </a:r>
            <a:r>
              <a:rPr lang="en-US" altLang="zh-CN" sz="1200" b="1" u="none" strike="noStrike" kern="1200" dirty="0" err="1">
                <a:solidFill>
                  <a:schemeClr val="tx1"/>
                </a:solidFill>
                <a:effectLst/>
                <a:latin typeface="Arial" charset="0"/>
                <a:ea typeface="+mn-ea"/>
                <a:cs typeface="Arial" charset="0"/>
                <a:hlinkClick r:id="rId101"/>
              </a:rPr>
              <a:t>select_parallel_do</a:t>
            </a:r>
            <a:r>
              <a:rPr lang="en-US" altLang="zh-CN" sz="1200" kern="1200" dirty="0">
                <a:solidFill>
                  <a:schemeClr val="tx1"/>
                </a:solidFill>
                <a:effectLst/>
                <a:latin typeface="Arial" charset="0"/>
                <a:ea typeface="+mn-ea"/>
                <a:cs typeface="Arial" charset="0"/>
              </a:rPr>
              <a:t> (Iterator first, Iterator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Body &amp;body, void(Body::*)(Item, </a:t>
            </a:r>
            <a:r>
              <a:rPr lang="en-US" altLang="zh-CN" sz="1200" kern="1200" dirty="0" err="1">
                <a:solidFill>
                  <a:schemeClr val="tx1"/>
                </a:solidFill>
                <a:effectLst/>
                <a:latin typeface="Arial" charset="0"/>
                <a:ea typeface="+mn-ea"/>
                <a:cs typeface="Arial" charset="0"/>
              </a:rPr>
              <a:t>parallel_do_feeder</a:t>
            </a:r>
            <a:r>
              <a:rPr lang="en-US" altLang="zh-CN" sz="1200" kern="1200" dirty="0">
                <a:solidFill>
                  <a:schemeClr val="tx1"/>
                </a:solidFill>
                <a:effectLst/>
                <a:latin typeface="Arial" charset="0"/>
                <a:ea typeface="+mn-ea"/>
                <a:cs typeface="Arial" charset="0"/>
              </a:rPr>
              <a:t>&lt; _Item &gt; &amp;)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#if __TBB_EXCEPTIONS, </a:t>
            </a:r>
            <a:r>
              <a:rPr lang="en-US" altLang="zh-CN" sz="1200" kern="1200" dirty="0" err="1">
                <a:solidFill>
                  <a:schemeClr val="tx1"/>
                </a:solidFill>
                <a:effectLst/>
                <a:latin typeface="Arial" charset="0"/>
                <a:ea typeface="+mn-ea"/>
                <a:cs typeface="Arial" charset="0"/>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context#endif</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For internal use only.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102"/>
              </a:rPr>
              <a:t>tbb</a:t>
            </a:r>
            <a:r>
              <a:rPr lang="en-US" altLang="zh-CN" sz="1200" b="1" u="none" strike="noStrike" kern="1200" dirty="0">
                <a:solidFill>
                  <a:schemeClr val="tx1"/>
                </a:solidFill>
                <a:effectLst/>
                <a:latin typeface="Arial" charset="0"/>
                <a:ea typeface="+mn-ea"/>
                <a:cs typeface="Arial" charset="0"/>
                <a:hlinkClick r:id="rId102"/>
              </a:rPr>
              <a:t>::internal::</a:t>
            </a:r>
            <a:r>
              <a:rPr lang="en-US" altLang="zh-CN" sz="1200" b="1" u="none" strike="noStrike" kern="1200" dirty="0" err="1">
                <a:solidFill>
                  <a:schemeClr val="tx1"/>
                </a:solidFill>
                <a:effectLst/>
                <a:latin typeface="Arial" charset="0"/>
                <a:ea typeface="+mn-ea"/>
                <a:cs typeface="Arial" charset="0"/>
                <a:hlinkClick r:id="rId102"/>
              </a:rPr>
              <a:t>parallel_quick_sort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Wrapper method to initiate the sort by calling </a:t>
            </a:r>
            <a:r>
              <a:rPr lang="en-US" altLang="zh-CN" sz="1200" i="1" kern="1200" dirty="0" err="1">
                <a:solidFill>
                  <a:schemeClr val="tx1"/>
                </a:solidFill>
                <a:effectLst/>
                <a:latin typeface="Arial" charset="0"/>
                <a:ea typeface="+mn-ea"/>
                <a:cs typeface="Arial" charset="0"/>
              </a:rPr>
              <a:t>parallel_for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Detailed Description</a:t>
            </a:r>
          </a:p>
          <a:p>
            <a:r>
              <a:rPr lang="en-US" altLang="zh-CN" sz="1200" b="0" i="0" kern="1200" dirty="0">
                <a:solidFill>
                  <a:schemeClr val="tx1"/>
                </a:solidFill>
                <a:effectLst/>
                <a:latin typeface="Arial" charset="0"/>
                <a:ea typeface="+mn-ea"/>
                <a:cs typeface="Arial" charset="0"/>
              </a:rPr>
              <a:t>containers </a:t>
            </a:r>
            <a:r>
              <a:rPr lang="en-US" altLang="zh-CN" sz="1200" b="0" i="0" kern="1200" dirty="0" err="1">
                <a:solidFill>
                  <a:schemeClr val="tx1"/>
                </a:solidFill>
                <a:effectLst/>
                <a:latin typeface="Arial" charset="0"/>
                <a:ea typeface="+mn-ea"/>
                <a:cs typeface="Arial" charset="0"/>
              </a:rPr>
              <a:t>Containers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memory_allocation</a:t>
            </a:r>
            <a:r>
              <a:rPr lang="en-US" altLang="zh-CN" sz="1200" b="0" i="0" kern="1200" dirty="0">
                <a:solidFill>
                  <a:schemeClr val="tx1"/>
                </a:solidFill>
                <a:effectLst/>
                <a:latin typeface="Arial" charset="0"/>
                <a:ea typeface="+mn-ea"/>
                <a:cs typeface="Arial" charset="0"/>
              </a:rPr>
              <a:t> Memory Allocation synchronization </a:t>
            </a:r>
            <a:r>
              <a:rPr lang="en-US" altLang="zh-CN" sz="1200" b="0" i="0" kern="1200" dirty="0" err="1">
                <a:solidFill>
                  <a:schemeClr val="tx1"/>
                </a:solidFill>
                <a:effectLst/>
                <a:latin typeface="Arial" charset="0"/>
                <a:ea typeface="+mn-ea"/>
                <a:cs typeface="Arial" charset="0"/>
              </a:rPr>
              <a:t>Synchronization</a:t>
            </a:r>
            <a:r>
              <a:rPr lang="en-US" altLang="zh-CN" sz="1200" b="0" i="0" kern="1200" dirty="0">
                <a:solidFill>
                  <a:schemeClr val="tx1"/>
                </a:solidFill>
                <a:effectLst/>
                <a:latin typeface="Arial" charset="0"/>
                <a:ea typeface="+mn-ea"/>
                <a:cs typeface="Arial" charset="0"/>
              </a:rPr>
              <a:t> timing </a:t>
            </a:r>
            <a:r>
              <a:rPr lang="en-US" altLang="zh-CN" sz="1200" b="0" i="0" kern="1200" dirty="0" err="1">
                <a:solidFill>
                  <a:schemeClr val="tx1"/>
                </a:solidFill>
                <a:effectLst/>
                <a:latin typeface="Arial" charset="0"/>
                <a:ea typeface="+mn-ea"/>
                <a:cs typeface="Arial" charset="0"/>
              </a:rPr>
              <a:t>Timing</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task_scheduling</a:t>
            </a:r>
            <a:r>
              <a:rPr lang="en-US" altLang="zh-CN" sz="1200" b="0" i="0" kern="1200" dirty="0">
                <a:solidFill>
                  <a:schemeClr val="tx1"/>
                </a:solidFill>
                <a:effectLst/>
                <a:latin typeface="Arial" charset="0"/>
                <a:ea typeface="+mn-ea"/>
                <a:cs typeface="Arial" charset="0"/>
              </a:rPr>
              <a:t> Task </a:t>
            </a:r>
            <a:r>
              <a:rPr lang="en-US" altLang="zh-CN" sz="1200" b="0" i="0" kern="1200" dirty="0" err="1">
                <a:solidFill>
                  <a:schemeClr val="tx1"/>
                </a:solidFill>
                <a:effectLst/>
                <a:latin typeface="Arial" charset="0"/>
                <a:ea typeface="+mn-ea"/>
                <a:cs typeface="Arial" charset="0"/>
              </a:rPr>
              <a:t>Scheduling</a:t>
            </a:r>
            <a:r>
              <a:rPr lang="en-US" altLang="zh-CN" sz="1200" b="1" i="0" kern="1200" dirty="0" err="1">
                <a:solidFill>
                  <a:schemeClr val="tx1"/>
                </a:solidFill>
                <a:effectLst/>
                <a:latin typeface="Arial" charset="0"/>
                <a:ea typeface="+mn-ea"/>
                <a:cs typeface="Arial" charset="0"/>
              </a:rPr>
              <a:t>Function</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Compare&gt;void </a:t>
            </a:r>
            <a:r>
              <a:rPr lang="en-US" altLang="zh-CN" sz="1200" b="1" i="0" kern="1200" dirty="0" err="1">
                <a:solidFill>
                  <a:schemeClr val="tx1"/>
                </a:solidFill>
                <a:effectLst/>
                <a:latin typeface="Arial" charset="0"/>
                <a:ea typeface="+mn-ea"/>
                <a:cs typeface="Arial" charset="0"/>
              </a:rPr>
              <a:t>parallel_sort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begin</a:t>
            </a:r>
            <a:r>
              <a:rPr lang="en-US" altLang="zh-CN" sz="1200" b="1" i="0" kern="1200" dirty="0" err="1">
                <a:solidFill>
                  <a:schemeClr val="tx1"/>
                </a:solidFill>
                <a:effectLst/>
                <a:latin typeface="Arial" charset="0"/>
                <a:ea typeface="+mn-ea"/>
                <a:cs typeface="Arial" charset="0"/>
              </a:rPr>
              <a:t>,RandomAccessIterator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end</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Compare &amp; </a:t>
            </a:r>
            <a:r>
              <a:rPr lang="en-US" altLang="zh-CN" sz="1200" b="1" i="1" kern="1200" dirty="0">
                <a:solidFill>
                  <a:schemeClr val="tx1"/>
                </a:solidFill>
                <a:effectLst/>
                <a:latin typeface="Arial" charset="0"/>
                <a:ea typeface="+mn-ea"/>
                <a:cs typeface="Arial" charset="0"/>
              </a:rPr>
              <a:t>comp</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Sorts the data in [</a:t>
            </a:r>
            <a:r>
              <a:rPr lang="en-US" altLang="zh-CN" sz="1200" b="0" i="0" kern="1200" dirty="0" err="1">
                <a:solidFill>
                  <a:schemeClr val="tx1"/>
                </a:solidFill>
                <a:effectLst/>
                <a:latin typeface="Arial" charset="0"/>
                <a:ea typeface="+mn-ea"/>
                <a:cs typeface="Arial" charset="0"/>
              </a:rPr>
              <a:t>begin,end</a:t>
            </a:r>
            <a:r>
              <a:rPr lang="en-US" altLang="zh-CN" sz="1200" b="0" i="0" kern="1200" dirty="0">
                <a:solidFill>
                  <a:schemeClr val="tx1"/>
                </a:solidFill>
                <a:effectLst/>
                <a:latin typeface="Arial" charset="0"/>
                <a:ea typeface="+mn-ea"/>
                <a:cs typeface="Arial" charset="0"/>
              </a:rPr>
              <a:t>) using the given comparator.</a:t>
            </a:r>
          </a:p>
          <a:p>
            <a:r>
              <a:rPr lang="en-US" altLang="zh-CN" sz="1200" b="0" i="0" kern="1200" dirty="0">
                <a:solidFill>
                  <a:schemeClr val="tx1"/>
                </a:solidFill>
                <a:effectLst/>
                <a:latin typeface="Arial" charset="0"/>
                <a:ea typeface="+mn-ea"/>
                <a:cs typeface="Arial" charset="0"/>
              </a:rPr>
              <a:t>The compare function object is used for all comparisons between elements during sorting. The compare object must define a bool operator() function.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Item&gt;void </a:t>
            </a:r>
            <a:r>
              <a:rPr lang="en-US" altLang="zh-CN" sz="1200" b="1" i="0" kern="1200" dirty="0" err="1">
                <a:solidFill>
                  <a:schemeClr val="tx1"/>
                </a:solidFill>
                <a:effectLst/>
                <a:latin typeface="Arial" charset="0"/>
                <a:ea typeface="+mn-ea"/>
                <a:cs typeface="Arial" charset="0"/>
              </a:rPr>
              <a:t>run_parallel_do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a:t>
            </a:r>
            <a:r>
              <a:rPr lang="en-US" altLang="zh-CN" sz="1200" b="1" i="0" kern="1200" dirty="0" err="1">
                <a:solidFill>
                  <a:schemeClr val="tx1"/>
                </a:solidFill>
                <a:effectLst/>
                <a:latin typeface="Arial" charset="0"/>
                <a:ea typeface="+mn-ea"/>
                <a:cs typeface="Arial" charset="0"/>
              </a:rPr>
              <a:t>body#if</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Implements parallel iteration over a range.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_Item&gt;void </a:t>
            </a:r>
            <a:r>
              <a:rPr lang="en-US" altLang="zh-CN" sz="1200" b="1" i="0" kern="1200" dirty="0" err="1">
                <a:solidFill>
                  <a:schemeClr val="tx1"/>
                </a:solidFill>
                <a:effectLst/>
                <a:latin typeface="Arial" charset="0"/>
                <a:ea typeface="+mn-ea"/>
                <a:cs typeface="Arial" charset="0"/>
              </a:rPr>
              <a:t>select_parallel_do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 </a:t>
            </a:r>
            <a:r>
              <a:rPr lang="en-US" altLang="zh-CN" sz="1200" b="1" i="1" kern="1200" dirty="0" err="1">
                <a:solidFill>
                  <a:schemeClr val="tx1"/>
                </a:solidFill>
                <a:effectLst/>
                <a:latin typeface="Arial" charset="0"/>
                <a:ea typeface="+mn-ea"/>
                <a:cs typeface="Arial" charset="0"/>
              </a:rPr>
              <a:t>body</a:t>
            </a:r>
            <a:r>
              <a:rPr lang="en-US" altLang="zh-CN" sz="1200" b="1" i="0" kern="1200" dirty="0" err="1">
                <a:solidFill>
                  <a:schemeClr val="tx1"/>
                </a:solidFill>
                <a:effectLst/>
                <a:latin typeface="Arial" charset="0"/>
                <a:ea typeface="+mn-ea"/>
                <a:cs typeface="Arial" charset="0"/>
              </a:rPr>
              <a:t>,void</a:t>
            </a:r>
            <a:r>
              <a:rPr lang="en-US" altLang="zh-CN" sz="1200" b="1" i="0" kern="1200" dirty="0">
                <a:solidFill>
                  <a:schemeClr val="tx1"/>
                </a:solidFill>
                <a:effectLst/>
                <a:latin typeface="Arial" charset="0"/>
                <a:ea typeface="+mn-ea"/>
                <a:cs typeface="Arial" charset="0"/>
              </a:rPr>
              <a:t>(Body::*)(Item, </a:t>
            </a:r>
            <a:r>
              <a:rPr lang="en-US" altLang="zh-CN" sz="1200" b="1" i="0" kern="1200" dirty="0" err="1">
                <a:solidFill>
                  <a:schemeClr val="tx1"/>
                </a:solidFill>
                <a:effectLst/>
                <a:latin typeface="Arial" charset="0"/>
                <a:ea typeface="+mn-ea"/>
                <a:cs typeface="Arial" charset="0"/>
              </a:rPr>
              <a:t>parallel_do_feeder</a:t>
            </a:r>
            <a:r>
              <a:rPr lang="en-US" altLang="zh-CN" sz="1200" b="1" i="0" kern="1200" dirty="0">
                <a:solidFill>
                  <a:schemeClr val="tx1"/>
                </a:solidFill>
                <a:effectLst/>
                <a:latin typeface="Arial" charset="0"/>
                <a:ea typeface="+mn-ea"/>
                <a:cs typeface="Arial" charset="0"/>
              </a:rPr>
              <a:t>&lt; _Item &gt; &amp;)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#if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Detects types of Body's operator function arguments.</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Iterator,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Body,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Item&gt;void </a:t>
            </a:r>
            <a:r>
              <a:rPr lang="en-US" altLang="zh-CN" sz="1200" b="1" i="0" kern="1200" dirty="0" err="1">
                <a:solidFill>
                  <a:schemeClr val="tx1"/>
                </a:solidFill>
                <a:effectLst/>
                <a:latin typeface="Arial" charset="0"/>
                <a:ea typeface="+mn-ea"/>
                <a:cs typeface="Arial" charset="0"/>
              </a:rPr>
              <a:t>select_parallel_do</a:t>
            </a:r>
            <a:r>
              <a:rPr lang="en-US" altLang="zh-CN" sz="1200" b="1" i="0" kern="1200" dirty="0">
                <a:solidFill>
                  <a:schemeClr val="tx1"/>
                </a:solidFill>
                <a:effectLst/>
                <a:latin typeface="Arial" charset="0"/>
                <a:ea typeface="+mn-ea"/>
                <a:cs typeface="Arial" charset="0"/>
              </a:rPr>
              <a:t>( Iterator </a:t>
            </a:r>
            <a:r>
              <a:rPr lang="en-US" altLang="zh-CN" sz="1200" b="1" i="1" kern="1200" dirty="0" err="1">
                <a:solidFill>
                  <a:schemeClr val="tx1"/>
                </a:solidFill>
                <a:effectLst/>
                <a:latin typeface="Arial" charset="0"/>
                <a:ea typeface="+mn-ea"/>
                <a:cs typeface="Arial" charset="0"/>
              </a:rPr>
              <a:t>first</a:t>
            </a:r>
            <a:r>
              <a:rPr lang="en-US" altLang="zh-CN" sz="1200" b="1" i="0" kern="1200" dirty="0" err="1">
                <a:solidFill>
                  <a:schemeClr val="tx1"/>
                </a:solidFill>
                <a:effectLst/>
                <a:latin typeface="Arial" charset="0"/>
                <a:ea typeface="+mn-ea"/>
                <a:cs typeface="Arial" charset="0"/>
              </a:rPr>
              <a:t>,Iterator</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last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Body &amp; </a:t>
            </a:r>
            <a:r>
              <a:rPr lang="en-US" altLang="zh-CN" sz="1200" b="1" i="1" kern="1200" dirty="0" err="1">
                <a:solidFill>
                  <a:schemeClr val="tx1"/>
                </a:solidFill>
                <a:effectLst/>
                <a:latin typeface="Arial" charset="0"/>
                <a:ea typeface="+mn-ea"/>
                <a:cs typeface="Arial" charset="0"/>
              </a:rPr>
              <a:t>body</a:t>
            </a:r>
            <a:r>
              <a:rPr lang="en-US" altLang="zh-CN" sz="1200" b="1" i="0" kern="1200" dirty="0" err="1">
                <a:solidFill>
                  <a:schemeClr val="tx1"/>
                </a:solidFill>
                <a:effectLst/>
                <a:latin typeface="Arial" charset="0"/>
                <a:ea typeface="+mn-ea"/>
                <a:cs typeface="Arial" charset="0"/>
              </a:rPr>
              <a:t>,void</a:t>
            </a:r>
            <a:r>
              <a:rPr lang="en-US" altLang="zh-CN" sz="1200" b="1" i="0" kern="1200" dirty="0">
                <a:solidFill>
                  <a:schemeClr val="tx1"/>
                </a:solidFill>
                <a:effectLst/>
                <a:latin typeface="Arial" charset="0"/>
                <a:ea typeface="+mn-ea"/>
                <a:cs typeface="Arial" charset="0"/>
              </a:rPr>
              <a:t>(Body::*)(Item)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#if </a:t>
            </a:r>
            <a:r>
              <a:rPr lang="en-US" altLang="zh-CN" sz="1200" b="1" i="1" kern="1200" dirty="0">
                <a:solidFill>
                  <a:schemeClr val="tx1"/>
                </a:solidFill>
                <a:effectLst/>
                <a:latin typeface="Arial" charset="0"/>
                <a:ea typeface="+mn-ea"/>
                <a:cs typeface="Arial" charset="0"/>
              </a:rPr>
              <a:t>__</a:t>
            </a:r>
            <a:r>
              <a:rPr lang="en-US" altLang="zh-CN" sz="1200" b="1" i="1" kern="1200" dirty="0" err="1">
                <a:solidFill>
                  <a:schemeClr val="tx1"/>
                </a:solidFill>
                <a:effectLst/>
                <a:latin typeface="Arial" charset="0"/>
                <a:ea typeface="+mn-ea"/>
                <a:cs typeface="Arial" charset="0"/>
              </a:rPr>
              <a:t>TBB_EXCEPTIONS</a:t>
            </a:r>
            <a:r>
              <a:rPr lang="en-US" altLang="zh-CN" sz="1200" b="1" i="0" kern="1200" dirty="0" err="1">
                <a:solidFill>
                  <a:schemeClr val="tx1"/>
                </a:solidFill>
                <a:effectLst/>
                <a:latin typeface="Arial" charset="0"/>
                <a:ea typeface="+mn-ea"/>
                <a:cs typeface="Arial" charset="0"/>
              </a:rPr>
              <a:t>,task_group_context</a:t>
            </a:r>
            <a:r>
              <a:rPr lang="en-US" altLang="zh-CN" sz="1200" b="1" i="0" kern="1200" dirty="0">
                <a:solidFill>
                  <a:schemeClr val="tx1"/>
                </a:solidFill>
                <a:effectLst/>
                <a:latin typeface="Arial" charset="0"/>
                <a:ea typeface="+mn-ea"/>
                <a:cs typeface="Arial" charset="0"/>
              </a:rPr>
              <a:t> &amp;context# </a:t>
            </a:r>
            <a:r>
              <a:rPr lang="en-US" altLang="zh-CN" sz="1200" b="1" i="1" kern="1200" dirty="0" err="1">
                <a:solidFill>
                  <a:schemeClr val="tx1"/>
                </a:solidFill>
                <a:effectLst/>
                <a:latin typeface="Arial" charset="0"/>
                <a:ea typeface="+mn-ea"/>
                <a:cs typeface="Arial" charset="0"/>
              </a:rPr>
              <a:t>endif</a:t>
            </a:r>
            <a:r>
              <a:rPr lang="en-US" altLang="zh-CN" sz="1200" b="1" i="0" kern="1200" dirty="0">
                <a:solidFill>
                  <a:schemeClr val="tx1"/>
                </a:solidFill>
                <a:effectLst/>
                <a:latin typeface="Arial" charset="0"/>
                <a:ea typeface="+mn-ea"/>
                <a:cs typeface="Arial" charset="0"/>
              </a:rPr>
              <a:t>) </a:t>
            </a:r>
            <a:r>
              <a:rPr lang="en-US" altLang="zh-CN" sz="1200" b="0" i="0" kern="1200" dirty="0">
                <a:solidFill>
                  <a:schemeClr val="tx1"/>
                </a:solidFill>
                <a:effectLst/>
                <a:latin typeface="Arial" charset="0"/>
                <a:ea typeface="+mn-ea"/>
                <a:cs typeface="Arial" charset="0"/>
              </a:rPr>
              <a:t> For internal use only.</a:t>
            </a:r>
          </a:p>
          <a:p>
            <a:r>
              <a:rPr lang="en-US" altLang="zh-CN" sz="1200" b="0" i="0" kern="1200" dirty="0">
                <a:solidFill>
                  <a:schemeClr val="tx1"/>
                </a:solidFill>
                <a:effectLst/>
                <a:latin typeface="Arial" charset="0"/>
                <a:ea typeface="+mn-ea"/>
                <a:cs typeface="Arial" charset="0"/>
              </a:rPr>
              <a:t>Detects types of Body's operator function arguments.</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69</a:t>
            </a:fld>
            <a:endParaRPr lang="en-US" altLang="zh-CN"/>
          </a:p>
        </p:txBody>
      </p:sp>
    </p:spTree>
    <p:extLst>
      <p:ext uri="{BB962C8B-B14F-4D97-AF65-F5344CB8AC3E}">
        <p14:creationId xmlns:p14="http://schemas.microsoft.com/office/powerpoint/2010/main" val="143964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7FA02DF-E787-4F6C-B591-9F88E40B4ACB}" type="datetime8">
              <a:rPr lang="en-US" altLang="en-US"/>
              <a:pPr/>
              <a:t>12/30/2019 9:33 PM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4EB2D89F-85EB-4C34-859A-CF1245FA515C}" type="slidenum">
              <a:rPr lang="en-US" altLang="en-US"/>
              <a:pPr/>
              <a:t>27</a:t>
            </a:fld>
            <a:endParaRPr lang="en-US" alt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CA" altLang="en-US" dirty="0"/>
              <a:t>Why this talk?</a:t>
            </a:r>
            <a:endParaRPr lang="en-US" altLang="en-US" dirty="0"/>
          </a:p>
          <a:p>
            <a:pPr lvl="1"/>
            <a:r>
              <a:rPr lang="en-CA" altLang="en-US" dirty="0"/>
              <a:t>Multi-threading is hard—to get benefit you need to plan for it, and you will hit subtle bugs.</a:t>
            </a:r>
            <a:endParaRPr lang="en-US" altLang="en-US" dirty="0"/>
          </a:p>
          <a:p>
            <a:pPr lvl="1"/>
            <a:r>
              <a:rPr lang="en-CA" altLang="en-US" dirty="0"/>
              <a:t>Effective multi-threading can be </a:t>
            </a:r>
            <a:r>
              <a:rPr lang="en-CA" altLang="en-US" i="1" dirty="0"/>
              <a:t>really</a:t>
            </a:r>
            <a:r>
              <a:rPr lang="en-CA" altLang="en-US" dirty="0"/>
              <a:t> hard. You may hit problems where threading is actually hurting performance.</a:t>
            </a:r>
          </a:p>
          <a:p>
            <a:pPr lvl="1"/>
            <a:r>
              <a:rPr lang="en-CA" altLang="en-US" dirty="0"/>
              <a:t>Done properly—huge benefits</a:t>
            </a:r>
            <a:endParaRPr lang="en-US" altLang="en-US" dirty="0"/>
          </a:p>
          <a:p>
            <a:endParaRPr lang="en-US" altLang="en-US" dirty="0"/>
          </a:p>
          <a:p>
            <a:r>
              <a:rPr lang="en-CA" altLang="en-US" dirty="0"/>
              <a:t>Good multi-threading always starts with good design.</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8AD12B30-47BA-427E-846C-8A334EFF9B76}" type="slidenum">
              <a:rPr lang="en-US" altLang="en-US" sz="1200"/>
              <a:pPr/>
              <a:t>70</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altLang="en-US"/>
              <a:t>The ParallelSort in the library uses parallel_for.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163B22E5-9A57-4D9F-849B-036A1AB0C589}" type="slidenum">
              <a:rPr lang="en-US" altLang="en-US" sz="1200"/>
              <a:pPr/>
              <a:t>71</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altLang="en-US"/>
              <a:t>The ParallelSort in the library uses parallel_for.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45C9F-66F0-4D78-92E2-0924883AA7BF}" type="slidenum">
              <a:rPr lang="en-US">
                <a:solidFill>
                  <a:prstClr val="black"/>
                </a:solidFill>
              </a:rPr>
              <a:pPr/>
              <a:t>72</a:t>
            </a:fld>
            <a:endParaRPr lang="en-US">
              <a:solidFill>
                <a:prstClr val="black"/>
              </a:solidFill>
            </a:endParaRPr>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r>
              <a:rPr lang="en-US"/>
              <a:t>High level access to concurrent functionality provided by the library is via templates.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8A677-D562-40FB-A301-215317D8F130}" type="slidenum">
              <a:rPr lang="en-US">
                <a:solidFill>
                  <a:prstClr val="black"/>
                </a:solidFill>
              </a:rPr>
              <a:pPr/>
              <a:t>73</a:t>
            </a:fld>
            <a:endParaRPr lang="en-US">
              <a:solidFill>
                <a:prstClr val="black"/>
              </a:solidFill>
            </a:endParaRPr>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n-US"/>
              <a:t>Overload the function call operator  - operator().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0F234-690B-431A-B327-CB479A5312DC}" type="slidenum">
              <a:rPr lang="en-US">
                <a:solidFill>
                  <a:prstClr val="black"/>
                </a:solidFill>
              </a:rPr>
              <a:pPr/>
              <a:t>74</a:t>
            </a:fld>
            <a:endParaRPr lang="en-US">
              <a:solidFill>
                <a:prstClr val="black"/>
              </a:solidFill>
            </a:endParaRPr>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r>
              <a:rPr lang="en-US"/>
              <a:t>You don’t have to be too precise with grainsize (bathtub curve). If you omit the grainsize argument, you include an auto_partioner() argument which chooses a grainsize for you.</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0B5A8-EF4A-445B-9927-3799D8C5E7C5}" type="slidenum">
              <a:rPr lang="en-US">
                <a:solidFill>
                  <a:prstClr val="black"/>
                </a:solidFill>
              </a:rPr>
              <a:pPr/>
              <a:t>75</a:t>
            </a:fld>
            <a:endParaRPr lang="en-US">
              <a:solidFill>
                <a:prstClr val="black"/>
              </a:solidFill>
            </a:endParaRPr>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r>
              <a:rPr lang="en-US"/>
              <a:t>The “Patterns…” books presents the pipeline pattern. TBB implements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F8F89-031F-45E3-B64F-1FF55BBEE27D}" type="slidenum">
              <a:rPr lang="en-US">
                <a:solidFill>
                  <a:prstClr val="black"/>
                </a:solidFill>
              </a:rPr>
              <a:pPr/>
              <a:t>79</a:t>
            </a:fld>
            <a:endParaRPr lang="en-US">
              <a:solidFill>
                <a:prstClr val="black"/>
              </a:solidFill>
            </a:endParaRPr>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en-US"/>
              <a:t>Note tbb:filter(serial)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14F6C-CC04-41FB-9527-2AE0B7C8156F}" type="slidenum">
              <a:rPr lang="en-US">
                <a:solidFill>
                  <a:prstClr val="black"/>
                </a:solidFill>
              </a:rPr>
              <a:pPr/>
              <a:t>80</a:t>
            </a:fld>
            <a:endParaRPr lang="en-US">
              <a:solidFill>
                <a:prstClr val="black"/>
              </a:solidFill>
            </a:endParaRP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r>
              <a:rPr lang="en-US"/>
              <a:t>Note tbb::filter(parallel)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1EA18857-4FFE-46BF-AADA-5C5223CEC07A}" type="slidenum">
              <a:rPr lang="zh-CN" altLang="en-US" sz="1200"/>
              <a:pPr/>
              <a:t>86</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task::</a:t>
            </a:r>
            <a:r>
              <a:rPr lang="en-US" altLang="zh-CN" dirty="0" err="1"/>
              <a:t>allocate_root</a:t>
            </a:r>
            <a:r>
              <a:rPr lang="en-US" altLang="zh-CN" dirty="0"/>
              <a:t>()</a:t>
            </a:r>
            <a:r>
              <a:rPr lang="zh-CN" altLang="en-US" dirty="0"/>
              <a:t>生成根任務</a:t>
            </a:r>
            <a:endParaRPr lang="en-US" altLang="zh-CN" dirty="0"/>
          </a:p>
          <a:p>
            <a:pPr eaLnBrk="1" hangingPunct="1"/>
            <a:r>
              <a:rPr lang="en-US" altLang="zh-CN" dirty="0" err="1"/>
              <a:t>allocate_continuation</a:t>
            </a:r>
            <a:r>
              <a:rPr lang="en-US" altLang="zh-CN" dirty="0"/>
              <a:t>()</a:t>
            </a:r>
            <a:r>
              <a:rPr lang="zh-CN" altLang="en-US" dirty="0"/>
              <a:t>生成一個和當前任務同級的任務，並把當前任務的父任務轉移過來。一般用於立即返回當前任務並由這個新任務代替當前任務繼續做接下去的事。</a:t>
            </a:r>
            <a:endParaRPr lang="en-US" altLang="zh-CN" dirty="0"/>
          </a:p>
          <a:p>
            <a:pPr eaLnBrk="1" hangingPunct="1"/>
            <a:r>
              <a:rPr lang="en-US" altLang="zh-CN" dirty="0" err="1"/>
              <a:t>allocate_child</a:t>
            </a:r>
            <a:r>
              <a:rPr lang="en-US" altLang="zh-CN" dirty="0"/>
              <a:t>()</a:t>
            </a:r>
            <a:r>
              <a:rPr lang="zh-CN" altLang="en-US" dirty="0"/>
              <a:t>生成當前任務的子任務</a:t>
            </a:r>
            <a:endParaRPr lang="en-US" altLang="zh-CN" dirty="0"/>
          </a:p>
          <a:p>
            <a:pPr eaLnBrk="1" hangingPunct="1"/>
            <a:r>
              <a:rPr lang="en-US" altLang="zh-CN" dirty="0" err="1"/>
              <a:t>allocate_additional_child_of</a:t>
            </a:r>
            <a:r>
              <a:rPr lang="en-US" altLang="zh-CN" dirty="0"/>
              <a:t>(parent)</a:t>
            </a:r>
            <a:r>
              <a:rPr lang="zh-CN" altLang="en-US" dirty="0"/>
              <a:t>為指定的</a:t>
            </a:r>
            <a:r>
              <a:rPr lang="en-US" altLang="zh-CN" dirty="0"/>
              <a:t>parent</a:t>
            </a:r>
            <a:r>
              <a:rPr lang="zh-CN" altLang="en-US" dirty="0"/>
              <a:t>生成一個子任務</a:t>
            </a:r>
            <a:endParaRPr lang="en-US" altLang="zh-CN" dirty="0"/>
          </a:p>
          <a:p>
            <a:pPr eaLnBrk="1" hangingPunct="1"/>
            <a:endParaRPr lang="en-US" altLang="zh-CN" dirty="0">
              <a:cs typeface="Arial" pitchFamily="34" charset="0"/>
            </a:endParaRPr>
          </a:p>
          <a:p>
            <a:pPr eaLnBrk="1" hangingPunct="1"/>
            <a:r>
              <a:rPr lang="en-US" altLang="zh-CN" dirty="0">
                <a:cs typeface="Arial" pitchFamily="34" charset="0"/>
              </a:rPr>
              <a:t>https://www.sharcnet.ca/Software/Intel/IntelICC/tbb/html/a00261.html</a:t>
            </a:r>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 Class Reference</a:t>
            </a:r>
          </a:p>
          <a:p>
            <a:r>
              <a:rPr lang="en-US" altLang="zh-CN" sz="1200" b="0" i="0" kern="1200" dirty="0">
                <a:solidFill>
                  <a:schemeClr val="tx1"/>
                </a:solidFill>
                <a:effectLst/>
                <a:latin typeface="Arial" charset="0"/>
                <a:ea typeface="+mn-ea"/>
                <a:cs typeface="Arial" charset="0"/>
              </a:rPr>
              <a:t>Base class for user-defined tasks.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task.h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a:t>
            </a:r>
            <a:r>
              <a:rPr lang="en-US" altLang="zh-CN" sz="1200" b="1" i="0" u="none" strike="noStrike" kern="1200" dirty="0" err="1">
                <a:solidFill>
                  <a:schemeClr val="tx1"/>
                </a:solidFill>
                <a:effectLst/>
                <a:latin typeface="Arial" charset="0"/>
                <a:ea typeface="+mn-ea"/>
                <a:cs typeface="Arial" charset="0"/>
                <a:hlinkClick r:id="rId5"/>
              </a:rPr>
              <a:t>no_copy</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Inherited by </a:t>
            </a:r>
            <a:r>
              <a:rPr lang="en-US" altLang="zh-CN" sz="1200" b="1" i="0" u="none" strike="noStrike" kern="1200" dirty="0" err="1">
                <a:solidFill>
                  <a:schemeClr val="tx1"/>
                </a:solidFill>
                <a:effectLst/>
                <a:latin typeface="Arial" charset="0"/>
                <a:ea typeface="+mn-ea"/>
                <a:cs typeface="Arial" charset="0"/>
                <a:hlinkClick r:id="rId6"/>
              </a:rPr>
              <a:t>tbb</a:t>
            </a:r>
            <a:r>
              <a:rPr lang="en-US" altLang="zh-CN" sz="1200" b="1" i="0" u="none" strike="noStrike" kern="1200" dirty="0">
                <a:solidFill>
                  <a:schemeClr val="tx1"/>
                </a:solidFill>
                <a:effectLst/>
                <a:latin typeface="Arial" charset="0"/>
                <a:ea typeface="+mn-ea"/>
                <a:cs typeface="Arial" charset="0"/>
                <a:hlinkClick r:id="rId6"/>
              </a:rPr>
              <a:t>::</a:t>
            </a:r>
            <a:r>
              <a:rPr lang="en-US" altLang="zh-CN" sz="1200" b="1" i="0" u="none" strike="noStrike" kern="1200" dirty="0" err="1">
                <a:solidFill>
                  <a:schemeClr val="tx1"/>
                </a:solidFill>
                <a:effectLst/>
                <a:latin typeface="Arial" charset="0"/>
                <a:ea typeface="+mn-ea"/>
                <a:cs typeface="Arial" charset="0"/>
                <a:hlinkClick r:id="rId6"/>
              </a:rPr>
              <a:t>empty_task</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a:t>
            </a:r>
            <a:r>
              <a:rPr lang="en-US" altLang="zh-CN" sz="1200" b="1" i="0" u="none" strike="noStrike" kern="1200" dirty="0">
                <a:solidFill>
                  <a:schemeClr val="tx1"/>
                </a:solidFill>
                <a:effectLst/>
                <a:latin typeface="Arial" charset="0"/>
                <a:ea typeface="+mn-ea"/>
                <a:cs typeface="Arial" charset="0"/>
                <a:hlinkClick r:id="rId7"/>
              </a:rPr>
              <a:t>::internal::</a:t>
            </a:r>
            <a:r>
              <a:rPr lang="en-US" altLang="zh-CN" sz="1200" b="1" i="0" u="none" strike="noStrike" kern="1200" dirty="0" err="1">
                <a:solidFill>
                  <a:schemeClr val="tx1"/>
                </a:solidFill>
                <a:effectLst/>
                <a:latin typeface="Arial" charset="0"/>
                <a:ea typeface="+mn-ea"/>
                <a:cs typeface="Arial" charset="0"/>
                <a:hlinkClick r:id="rId7"/>
              </a:rPr>
              <a:t>do_group_task_forward</a:t>
            </a:r>
            <a:r>
              <a:rPr lang="en-US" altLang="zh-CN" sz="1200" b="1" i="0" u="none" strike="noStrike" kern="1200" dirty="0">
                <a:solidFill>
                  <a:schemeClr val="tx1"/>
                </a:solidFill>
                <a:effectLst/>
                <a:latin typeface="Arial" charset="0"/>
                <a:ea typeface="+mn-ea"/>
                <a:cs typeface="Arial" charset="0"/>
                <a:hlinkClick r:id="rId7"/>
              </a:rPr>
              <a:t>&lt; Iterator, Body, Item &gt;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::internal::</a:t>
            </a:r>
            <a:r>
              <a:rPr lang="en-US" altLang="zh-CN" sz="1200" b="0" i="0" kern="1200" dirty="0" err="1">
                <a:solidFill>
                  <a:schemeClr val="tx1"/>
                </a:solidFill>
                <a:effectLst/>
                <a:latin typeface="Arial" charset="0"/>
                <a:ea typeface="+mn-ea"/>
                <a:cs typeface="Arial" charset="0"/>
              </a:rPr>
              <a:t>do_group_task_input</a:t>
            </a:r>
            <a:r>
              <a:rPr lang="en-US" altLang="zh-CN" sz="1200" b="0" i="0" kern="1200" dirty="0">
                <a:solidFill>
                  <a:schemeClr val="tx1"/>
                </a:solidFill>
                <a:effectLst/>
                <a:latin typeface="Arial" charset="0"/>
                <a:ea typeface="+mn-ea"/>
                <a:cs typeface="Arial" charset="0"/>
              </a:rPr>
              <a:t>&lt; Body, Item &gt;, </a:t>
            </a:r>
            <a:r>
              <a:rPr lang="en-US" altLang="zh-CN" sz="1200" b="1" i="0" u="none" strike="noStrike" kern="1200" dirty="0" err="1">
                <a:solidFill>
                  <a:schemeClr val="tx1"/>
                </a:solidFill>
                <a:effectLst/>
                <a:latin typeface="Arial" charset="0"/>
                <a:ea typeface="+mn-ea"/>
                <a:cs typeface="Arial" charset="0"/>
                <a:hlinkClick r:id="rId8"/>
              </a:rPr>
              <a:t>tbb</a:t>
            </a:r>
            <a:r>
              <a:rPr lang="en-US" altLang="zh-CN" sz="1200" b="1" i="0" u="none" strike="noStrike" kern="1200" dirty="0">
                <a:solidFill>
                  <a:schemeClr val="tx1"/>
                </a:solidFill>
                <a:effectLst/>
                <a:latin typeface="Arial" charset="0"/>
                <a:ea typeface="+mn-ea"/>
                <a:cs typeface="Arial" charset="0"/>
                <a:hlinkClick r:id="rId8"/>
              </a:rPr>
              <a:t>::internal::</a:t>
            </a:r>
            <a:r>
              <a:rPr lang="en-US" altLang="zh-CN" sz="1200" b="1" i="0" u="none" strike="noStrike" kern="1200" dirty="0" err="1">
                <a:solidFill>
                  <a:schemeClr val="tx1"/>
                </a:solidFill>
                <a:effectLst/>
                <a:latin typeface="Arial" charset="0"/>
                <a:ea typeface="+mn-ea"/>
                <a:cs typeface="Arial" charset="0"/>
                <a:hlinkClick r:id="rId8"/>
              </a:rPr>
              <a:t>do_iteration_task</a:t>
            </a:r>
            <a:r>
              <a:rPr lang="en-US" altLang="zh-CN" sz="1200" b="1" i="0" u="none" strike="noStrike" kern="1200" dirty="0">
                <a:solidFill>
                  <a:schemeClr val="tx1"/>
                </a:solidFill>
                <a:effectLst/>
                <a:latin typeface="Arial" charset="0"/>
                <a:ea typeface="+mn-ea"/>
                <a:cs typeface="Arial" charset="0"/>
                <a:hlinkClick r:id="rId8"/>
              </a:rPr>
              <a:t>&lt; Body, Item &gt;</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::internal::</a:t>
            </a:r>
            <a:r>
              <a:rPr lang="en-US" altLang="zh-CN" sz="1200" b="0" i="0" kern="1200" dirty="0" err="1">
                <a:solidFill>
                  <a:schemeClr val="tx1"/>
                </a:solidFill>
                <a:effectLst/>
                <a:latin typeface="Arial" charset="0"/>
                <a:ea typeface="+mn-ea"/>
                <a:cs typeface="Arial" charset="0"/>
              </a:rPr>
              <a:t>do_iteration_task_iter</a:t>
            </a:r>
            <a:r>
              <a:rPr lang="en-US" altLang="zh-CN" sz="1200" b="0" i="0" kern="1200" dirty="0">
                <a:solidFill>
                  <a:schemeClr val="tx1"/>
                </a:solidFill>
                <a:effectLst/>
                <a:latin typeface="Arial" charset="0"/>
                <a:ea typeface="+mn-ea"/>
                <a:cs typeface="Arial" charset="0"/>
              </a:rPr>
              <a:t>&lt; Iterator, Body, Item &gt;,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::internal::</a:t>
            </a:r>
            <a:r>
              <a:rPr lang="en-US" altLang="zh-CN" sz="1200" b="1" i="0" u="none" strike="noStrike" kern="1200" dirty="0" err="1">
                <a:solidFill>
                  <a:schemeClr val="tx1"/>
                </a:solidFill>
                <a:effectLst/>
                <a:latin typeface="Arial" charset="0"/>
                <a:ea typeface="+mn-ea"/>
                <a:cs typeface="Arial" charset="0"/>
                <a:hlinkClick r:id="rId9"/>
              </a:rPr>
              <a:t>do_task_iter</a:t>
            </a:r>
            <a:r>
              <a:rPr lang="en-US" altLang="zh-CN" sz="1200" b="1" i="0" u="none" strike="noStrike" kern="1200" dirty="0">
                <a:solidFill>
                  <a:schemeClr val="tx1"/>
                </a:solidFill>
                <a:effectLst/>
                <a:latin typeface="Arial" charset="0"/>
                <a:ea typeface="+mn-ea"/>
                <a:cs typeface="Arial" charset="0"/>
                <a:hlinkClick r:id="rId9"/>
              </a:rPr>
              <a:t>&lt; Iterator, Body, Item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0"/>
              </a:rPr>
              <a:t>tbb</a:t>
            </a:r>
            <a:r>
              <a:rPr lang="en-US" altLang="zh-CN" sz="1200" b="1" i="0" u="none" strike="noStrike" kern="1200" dirty="0">
                <a:solidFill>
                  <a:schemeClr val="tx1"/>
                </a:solidFill>
                <a:effectLst/>
                <a:latin typeface="Arial" charset="0"/>
                <a:ea typeface="+mn-ea"/>
                <a:cs typeface="Arial" charset="0"/>
                <a:hlinkClick r:id="rId10"/>
              </a:rPr>
              <a:t>::internal::</a:t>
            </a:r>
            <a:r>
              <a:rPr lang="en-US" altLang="zh-CN" sz="1200" b="1" i="0" u="none" strike="noStrike" kern="1200" dirty="0" err="1">
                <a:solidFill>
                  <a:schemeClr val="tx1"/>
                </a:solidFill>
                <a:effectLst/>
                <a:latin typeface="Arial" charset="0"/>
                <a:ea typeface="+mn-ea"/>
                <a:cs typeface="Arial" charset="0"/>
                <a:hlinkClick r:id="rId10"/>
              </a:rPr>
              <a:t>final_sum</a:t>
            </a:r>
            <a:r>
              <a:rPr lang="en-US" altLang="zh-CN" sz="1200" b="1" i="0" u="none" strike="noStrike" kern="1200" dirty="0">
                <a:solidFill>
                  <a:schemeClr val="tx1"/>
                </a:solidFill>
                <a:effectLst/>
                <a:latin typeface="Arial" charset="0"/>
                <a:ea typeface="+mn-ea"/>
                <a:cs typeface="Arial" charset="0"/>
                <a:hlinkClick r:id="rId10"/>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1"/>
              </a:rPr>
              <a:t>tbb</a:t>
            </a:r>
            <a:r>
              <a:rPr lang="en-US" altLang="zh-CN" sz="1200" b="1" i="0" u="none" strike="noStrike" kern="1200" dirty="0">
                <a:solidFill>
                  <a:schemeClr val="tx1"/>
                </a:solidFill>
                <a:effectLst/>
                <a:latin typeface="Arial" charset="0"/>
                <a:ea typeface="+mn-ea"/>
                <a:cs typeface="Arial" charset="0"/>
                <a:hlinkClick r:id="rId11"/>
              </a:rPr>
              <a:t>::internal::</a:t>
            </a:r>
            <a:r>
              <a:rPr lang="en-US" altLang="zh-CN" sz="1200" b="1" i="0" u="none" strike="noStrike" kern="1200" dirty="0" err="1">
                <a:solidFill>
                  <a:schemeClr val="tx1"/>
                </a:solidFill>
                <a:effectLst/>
                <a:latin typeface="Arial" charset="0"/>
                <a:ea typeface="+mn-ea"/>
                <a:cs typeface="Arial" charset="0"/>
                <a:hlinkClick r:id="rId11"/>
              </a:rPr>
              <a:t>finish_reduce</a:t>
            </a:r>
            <a:r>
              <a:rPr lang="en-US" altLang="zh-CN" sz="1200" b="1" i="0" u="none" strike="noStrike" kern="1200" dirty="0">
                <a:solidFill>
                  <a:schemeClr val="tx1"/>
                </a:solidFill>
                <a:effectLst/>
                <a:latin typeface="Arial" charset="0"/>
                <a:ea typeface="+mn-ea"/>
                <a:cs typeface="Arial" charset="0"/>
                <a:hlinkClick r:id="rId11"/>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2"/>
              </a:rPr>
              <a:t>tbb</a:t>
            </a:r>
            <a:r>
              <a:rPr lang="en-US" altLang="zh-CN" sz="1200" b="1" i="0" u="none" strike="noStrike" kern="1200" dirty="0">
                <a:solidFill>
                  <a:schemeClr val="tx1"/>
                </a:solidFill>
                <a:effectLst/>
                <a:latin typeface="Arial" charset="0"/>
                <a:ea typeface="+mn-ea"/>
                <a:cs typeface="Arial" charset="0"/>
                <a:hlinkClick r:id="rId12"/>
              </a:rPr>
              <a:t>::internal::</a:t>
            </a:r>
            <a:r>
              <a:rPr lang="en-US" altLang="zh-CN" sz="1200" b="1" i="0" u="none" strike="noStrike" kern="1200" dirty="0" err="1">
                <a:solidFill>
                  <a:schemeClr val="tx1"/>
                </a:solidFill>
                <a:effectLst/>
                <a:latin typeface="Arial" charset="0"/>
                <a:ea typeface="+mn-ea"/>
                <a:cs typeface="Arial" charset="0"/>
                <a:hlinkClick r:id="rId12"/>
              </a:rPr>
              <a:t>finish_reduce_with_affinity</a:t>
            </a:r>
            <a:r>
              <a:rPr lang="en-US" altLang="zh-CN" sz="1200" b="1" i="0" u="none" strike="noStrike" kern="1200" dirty="0">
                <a:solidFill>
                  <a:schemeClr val="tx1"/>
                </a:solidFill>
                <a:effectLst/>
                <a:latin typeface="Arial" charset="0"/>
                <a:ea typeface="+mn-ea"/>
                <a:cs typeface="Arial" charset="0"/>
                <a:hlinkClick r:id="rId12"/>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3"/>
              </a:rPr>
              <a:t>tbb</a:t>
            </a:r>
            <a:r>
              <a:rPr lang="en-US" altLang="zh-CN" sz="1200" b="1" i="0" u="none" strike="noStrike" kern="1200" dirty="0">
                <a:solidFill>
                  <a:schemeClr val="tx1"/>
                </a:solidFill>
                <a:effectLst/>
                <a:latin typeface="Arial" charset="0"/>
                <a:ea typeface="+mn-ea"/>
                <a:cs typeface="Arial" charset="0"/>
                <a:hlinkClick r:id="rId13"/>
              </a:rPr>
              <a:t>::internal::</a:t>
            </a:r>
            <a:r>
              <a:rPr lang="en-US" altLang="zh-CN" sz="1200" b="1" i="0" u="none" strike="noStrike" kern="1200" dirty="0" err="1">
                <a:solidFill>
                  <a:schemeClr val="tx1"/>
                </a:solidFill>
                <a:effectLst/>
                <a:latin typeface="Arial" charset="0"/>
                <a:ea typeface="+mn-ea"/>
                <a:cs typeface="Arial" charset="0"/>
                <a:hlinkClick r:id="rId13"/>
              </a:rPr>
              <a:t>finish_scan</a:t>
            </a:r>
            <a:r>
              <a:rPr lang="en-US" altLang="zh-CN" sz="1200" b="1" i="0" u="none" strike="noStrike" kern="1200" dirty="0">
                <a:solidFill>
                  <a:schemeClr val="tx1"/>
                </a:solidFill>
                <a:effectLst/>
                <a:latin typeface="Arial" charset="0"/>
                <a:ea typeface="+mn-ea"/>
                <a:cs typeface="Arial" charset="0"/>
                <a:hlinkClick r:id="rId13"/>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4"/>
              </a:rPr>
              <a:t>tbb</a:t>
            </a:r>
            <a:r>
              <a:rPr lang="en-US" altLang="zh-CN" sz="1200" b="1" i="0" u="none" strike="noStrike" kern="1200" dirty="0">
                <a:solidFill>
                  <a:schemeClr val="tx1"/>
                </a:solidFill>
                <a:effectLst/>
                <a:latin typeface="Arial" charset="0"/>
                <a:ea typeface="+mn-ea"/>
                <a:cs typeface="Arial" charset="0"/>
                <a:hlinkClick r:id="rId14"/>
              </a:rPr>
              <a:t>::internal::</a:t>
            </a:r>
            <a:r>
              <a:rPr lang="en-US" altLang="zh-CN" sz="1200" b="1" i="0" u="none" strike="noStrike" kern="1200" dirty="0" err="1">
                <a:solidFill>
                  <a:schemeClr val="tx1"/>
                </a:solidFill>
                <a:effectLst/>
                <a:latin typeface="Arial" charset="0"/>
                <a:ea typeface="+mn-ea"/>
                <a:cs typeface="Arial" charset="0"/>
                <a:hlinkClick r:id="rId14"/>
              </a:rPr>
              <a:t>start_for</a:t>
            </a:r>
            <a:r>
              <a:rPr lang="en-US" altLang="zh-CN" sz="1200" b="1" i="0" u="none" strike="noStrike" kern="1200" dirty="0">
                <a:solidFill>
                  <a:schemeClr val="tx1"/>
                </a:solidFill>
                <a:effectLst/>
                <a:latin typeface="Arial" charset="0"/>
                <a:ea typeface="+mn-ea"/>
                <a:cs typeface="Arial" charset="0"/>
                <a:hlinkClick r:id="rId14"/>
              </a:rPr>
              <a:t>&lt; Range, Body, </a:t>
            </a:r>
            <a:r>
              <a:rPr lang="en-US" altLang="zh-CN" sz="1200" b="1" i="0" u="none" strike="noStrike" kern="1200" dirty="0" err="1">
                <a:solidFill>
                  <a:schemeClr val="tx1"/>
                </a:solidFill>
                <a:effectLst/>
                <a:latin typeface="Arial" charset="0"/>
                <a:ea typeface="+mn-ea"/>
                <a:cs typeface="Arial" charset="0"/>
                <a:hlinkClick r:id="rId14"/>
              </a:rPr>
              <a:t>Partitioner</a:t>
            </a:r>
            <a:r>
              <a:rPr lang="en-US" altLang="zh-CN" sz="1200" b="1" i="0" u="none" strike="noStrike" kern="1200" dirty="0">
                <a:solidFill>
                  <a:schemeClr val="tx1"/>
                </a:solidFill>
                <a:effectLst/>
                <a:latin typeface="Arial" charset="0"/>
                <a:ea typeface="+mn-ea"/>
                <a:cs typeface="Arial" charset="0"/>
                <a:hlinkClick r:id="rId14"/>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::internal::</a:t>
            </a:r>
            <a:r>
              <a:rPr lang="en-US" altLang="zh-CN" sz="1200" b="1" i="0" u="none" strike="noStrike" kern="1200" dirty="0" err="1">
                <a:solidFill>
                  <a:schemeClr val="tx1"/>
                </a:solidFill>
                <a:effectLst/>
                <a:latin typeface="Arial" charset="0"/>
                <a:ea typeface="+mn-ea"/>
                <a:cs typeface="Arial" charset="0"/>
                <a:hlinkClick r:id="rId15"/>
              </a:rPr>
              <a:t>start_reduce</a:t>
            </a:r>
            <a:r>
              <a:rPr lang="en-US" altLang="zh-CN" sz="1200" b="1" i="0" u="none" strike="noStrike" kern="1200" dirty="0">
                <a:solidFill>
                  <a:schemeClr val="tx1"/>
                </a:solidFill>
                <a:effectLst/>
                <a:latin typeface="Arial" charset="0"/>
                <a:ea typeface="+mn-ea"/>
                <a:cs typeface="Arial" charset="0"/>
                <a:hlinkClick r:id="rId15"/>
              </a:rPr>
              <a:t>&lt; Range, Body, </a:t>
            </a:r>
            <a:r>
              <a:rPr lang="en-US" altLang="zh-CN" sz="1200" b="1" i="0" u="none" strike="noStrike" kern="1200" dirty="0" err="1">
                <a:solidFill>
                  <a:schemeClr val="tx1"/>
                </a:solidFill>
                <a:effectLst/>
                <a:latin typeface="Arial" charset="0"/>
                <a:ea typeface="+mn-ea"/>
                <a:cs typeface="Arial" charset="0"/>
                <a:hlinkClick r:id="rId15"/>
              </a:rPr>
              <a:t>Partitioner</a:t>
            </a:r>
            <a:r>
              <a:rPr lang="en-US" altLang="zh-CN" sz="1200" b="1" i="0" u="none" strike="noStrike" kern="1200" dirty="0">
                <a:solidFill>
                  <a:schemeClr val="tx1"/>
                </a:solidFill>
                <a:effectLst/>
                <a:latin typeface="Arial" charset="0"/>
                <a:ea typeface="+mn-ea"/>
                <a:cs typeface="Arial" charset="0"/>
                <a:hlinkClick r:id="rId15"/>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6"/>
              </a:rPr>
              <a:t>tbb</a:t>
            </a:r>
            <a:r>
              <a:rPr lang="en-US" altLang="zh-CN" sz="1200" b="1" i="0" u="none" strike="noStrike" kern="1200" dirty="0">
                <a:solidFill>
                  <a:schemeClr val="tx1"/>
                </a:solidFill>
                <a:effectLst/>
                <a:latin typeface="Arial" charset="0"/>
                <a:ea typeface="+mn-ea"/>
                <a:cs typeface="Arial" charset="0"/>
                <a:hlinkClick r:id="rId16"/>
              </a:rPr>
              <a:t>::internal::</a:t>
            </a:r>
            <a:r>
              <a:rPr lang="en-US" altLang="zh-CN" sz="1200" b="1" i="0" u="none" strike="noStrike" kern="1200" dirty="0" err="1">
                <a:solidFill>
                  <a:schemeClr val="tx1"/>
                </a:solidFill>
                <a:effectLst/>
                <a:latin typeface="Arial" charset="0"/>
                <a:ea typeface="+mn-ea"/>
                <a:cs typeface="Arial" charset="0"/>
                <a:hlinkClick r:id="rId16"/>
              </a:rPr>
              <a:t>start_reduce_with_affinity</a:t>
            </a:r>
            <a:r>
              <a:rPr lang="en-US" altLang="zh-CN" sz="1200" b="1" i="0" u="none" strike="noStrike" kern="1200" dirty="0">
                <a:solidFill>
                  <a:schemeClr val="tx1"/>
                </a:solidFill>
                <a:effectLst/>
                <a:latin typeface="Arial" charset="0"/>
                <a:ea typeface="+mn-ea"/>
                <a:cs typeface="Arial" charset="0"/>
                <a:hlinkClick r:id="rId16"/>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7"/>
              </a:rPr>
              <a:t>tbb</a:t>
            </a:r>
            <a:r>
              <a:rPr lang="en-US" altLang="zh-CN" sz="1200" b="1" i="0" u="none" strike="noStrike" kern="1200" dirty="0">
                <a:solidFill>
                  <a:schemeClr val="tx1"/>
                </a:solidFill>
                <a:effectLst/>
                <a:latin typeface="Arial" charset="0"/>
                <a:ea typeface="+mn-ea"/>
                <a:cs typeface="Arial" charset="0"/>
                <a:hlinkClick r:id="rId17"/>
              </a:rPr>
              <a:t>::internal::</a:t>
            </a:r>
            <a:r>
              <a:rPr lang="en-US" altLang="zh-CN" sz="1200" b="1" i="0" u="none" strike="noStrike" kern="1200" dirty="0" err="1">
                <a:solidFill>
                  <a:schemeClr val="tx1"/>
                </a:solidFill>
                <a:effectLst/>
                <a:latin typeface="Arial" charset="0"/>
                <a:ea typeface="+mn-ea"/>
                <a:cs typeface="Arial" charset="0"/>
                <a:hlinkClick r:id="rId17"/>
              </a:rPr>
              <a:t>start_scan</a:t>
            </a:r>
            <a:r>
              <a:rPr lang="en-US" altLang="zh-CN" sz="1200" b="1" i="0" u="none" strike="noStrike" kern="1200" dirty="0">
                <a:solidFill>
                  <a:schemeClr val="tx1"/>
                </a:solidFill>
                <a:effectLst/>
                <a:latin typeface="Arial" charset="0"/>
                <a:ea typeface="+mn-ea"/>
                <a:cs typeface="Arial" charset="0"/>
                <a:hlinkClick r:id="rId17"/>
              </a:rPr>
              <a:t>&lt; Range, Body, </a:t>
            </a:r>
            <a:r>
              <a:rPr lang="en-US" altLang="zh-CN" sz="1200" b="1" i="0" u="none" strike="noStrike" kern="1200" dirty="0" err="1">
                <a:solidFill>
                  <a:schemeClr val="tx1"/>
                </a:solidFill>
                <a:effectLst/>
                <a:latin typeface="Arial" charset="0"/>
                <a:ea typeface="+mn-ea"/>
                <a:cs typeface="Arial" charset="0"/>
                <a:hlinkClick r:id="rId17"/>
              </a:rPr>
              <a:t>Partitioner</a:t>
            </a:r>
            <a:r>
              <a:rPr lang="en-US" altLang="zh-CN" sz="1200" b="1" i="0" u="none" strike="noStrike" kern="1200" dirty="0">
                <a:solidFill>
                  <a:schemeClr val="tx1"/>
                </a:solidFill>
                <a:effectLst/>
                <a:latin typeface="Arial" charset="0"/>
                <a:ea typeface="+mn-ea"/>
                <a:cs typeface="Arial" charset="0"/>
                <a:hlinkClick r:id="rId17"/>
              </a:rPr>
              <a:t>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8"/>
              </a:rPr>
              <a:t>tbb</a:t>
            </a:r>
            <a:r>
              <a:rPr lang="en-US" altLang="zh-CN" sz="1200" b="1" i="0" u="none" strike="noStrike" kern="1200" dirty="0">
                <a:solidFill>
                  <a:schemeClr val="tx1"/>
                </a:solidFill>
                <a:effectLst/>
                <a:latin typeface="Arial" charset="0"/>
                <a:ea typeface="+mn-ea"/>
                <a:cs typeface="Arial" charset="0"/>
                <a:hlinkClick r:id="rId18"/>
              </a:rPr>
              <a:t>::internal::</a:t>
            </a:r>
            <a:r>
              <a:rPr lang="en-US" altLang="zh-CN" sz="1200" b="1" i="0" u="none" strike="noStrike" kern="1200" dirty="0" err="1">
                <a:solidFill>
                  <a:schemeClr val="tx1"/>
                </a:solidFill>
                <a:effectLst/>
                <a:latin typeface="Arial" charset="0"/>
                <a:ea typeface="+mn-ea"/>
                <a:cs typeface="Arial" charset="0"/>
                <a:hlinkClick r:id="rId18"/>
              </a:rPr>
              <a:t>sum_node</a:t>
            </a:r>
            <a:r>
              <a:rPr lang="en-US" altLang="zh-CN" sz="1200" b="1" i="0" u="none" strike="noStrike" kern="1200" dirty="0">
                <a:solidFill>
                  <a:schemeClr val="tx1"/>
                </a:solidFill>
                <a:effectLst/>
                <a:latin typeface="Arial" charset="0"/>
                <a:ea typeface="+mn-ea"/>
                <a:cs typeface="Arial" charset="0"/>
                <a:hlinkClick r:id="rId18"/>
              </a:rPr>
              <a:t>&lt; Range,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9"/>
              </a:rPr>
              <a:t>tbb</a:t>
            </a:r>
            <a:r>
              <a:rPr lang="en-US" altLang="zh-CN" sz="1200" b="1" i="0" u="none" strike="noStrike" kern="1200" dirty="0">
                <a:solidFill>
                  <a:schemeClr val="tx1"/>
                </a:solidFill>
                <a:effectLst/>
                <a:latin typeface="Arial" charset="0"/>
                <a:ea typeface="+mn-ea"/>
                <a:cs typeface="Arial" charset="0"/>
                <a:hlinkClick r:id="rId19"/>
              </a:rPr>
              <a:t>::internal::</a:t>
            </a:r>
            <a:r>
              <a:rPr lang="en-US" altLang="zh-CN" sz="1200" b="1" i="0" u="none" strike="noStrike" kern="1200" dirty="0" err="1">
                <a:solidFill>
                  <a:schemeClr val="tx1"/>
                </a:solidFill>
                <a:effectLst/>
                <a:latin typeface="Arial" charset="0"/>
                <a:ea typeface="+mn-ea"/>
                <a:cs typeface="Arial" charset="0"/>
                <a:hlinkClick r:id="rId19"/>
              </a:rPr>
              <a:t>while_group_task</a:t>
            </a:r>
            <a:r>
              <a:rPr lang="en-US" altLang="zh-CN" sz="1200" b="1" i="0" u="none" strike="noStrike" kern="1200" dirty="0">
                <a:solidFill>
                  <a:schemeClr val="tx1"/>
                </a:solidFill>
                <a:effectLst/>
                <a:latin typeface="Arial" charset="0"/>
                <a:ea typeface="+mn-ea"/>
                <a:cs typeface="Arial" charset="0"/>
                <a:hlinkClick r:id="rId19"/>
              </a:rPr>
              <a:t>&lt; Body &gt;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0"/>
              </a:rPr>
              <a:t>tbb</a:t>
            </a:r>
            <a:r>
              <a:rPr lang="en-US" altLang="zh-CN" sz="1200" b="1" i="0" u="none" strike="noStrike" kern="1200" dirty="0">
                <a:solidFill>
                  <a:schemeClr val="tx1"/>
                </a:solidFill>
                <a:effectLst/>
                <a:latin typeface="Arial" charset="0"/>
                <a:ea typeface="+mn-ea"/>
                <a:cs typeface="Arial" charset="0"/>
                <a:hlinkClick r:id="rId20"/>
              </a:rPr>
              <a:t>::internal::</a:t>
            </a:r>
            <a:r>
              <a:rPr lang="en-US" altLang="zh-CN" sz="1200" b="1" i="0" u="none" strike="noStrike" kern="1200" dirty="0" err="1">
                <a:solidFill>
                  <a:schemeClr val="tx1"/>
                </a:solidFill>
                <a:effectLst/>
                <a:latin typeface="Arial" charset="0"/>
                <a:ea typeface="+mn-ea"/>
                <a:cs typeface="Arial" charset="0"/>
                <a:hlinkClick r:id="rId20"/>
              </a:rPr>
              <a:t>while_iteration_task</a:t>
            </a:r>
            <a:r>
              <a:rPr lang="en-US" altLang="zh-CN" sz="1200" b="1" i="0" u="none" strike="noStrike" kern="1200" dirty="0">
                <a:solidFill>
                  <a:schemeClr val="tx1"/>
                </a:solidFill>
                <a:effectLst/>
                <a:latin typeface="Arial" charset="0"/>
                <a:ea typeface="+mn-ea"/>
                <a:cs typeface="Arial" charset="0"/>
                <a:hlinkClick r:id="rId20"/>
              </a:rPr>
              <a:t>&lt; Body &gt;</a:t>
            </a:r>
            <a:r>
              <a:rPr lang="en-US" altLang="zh-CN" sz="1200" b="0" i="0" kern="1200" dirty="0">
                <a:solidFill>
                  <a:schemeClr val="tx1"/>
                </a:solidFill>
                <a:effectLst/>
                <a:latin typeface="Arial" charset="0"/>
                <a:ea typeface="+mn-ea"/>
                <a:cs typeface="Arial" charset="0"/>
              </a:rPr>
              <a:t>, and </a:t>
            </a:r>
            <a:r>
              <a:rPr lang="en-US" altLang="zh-CN" sz="1200" b="1" i="0" u="none" strike="noStrike" kern="1200" dirty="0" err="1">
                <a:solidFill>
                  <a:schemeClr val="tx1"/>
                </a:solidFill>
                <a:effectLst/>
                <a:latin typeface="Arial" charset="0"/>
                <a:ea typeface="+mn-ea"/>
                <a:cs typeface="Arial" charset="0"/>
                <a:hlinkClick r:id="rId21"/>
              </a:rPr>
              <a:t>tbb</a:t>
            </a:r>
            <a:r>
              <a:rPr lang="en-US" altLang="zh-CN" sz="1200" b="1" i="0" u="none" strike="noStrike" kern="1200" dirty="0">
                <a:solidFill>
                  <a:schemeClr val="tx1"/>
                </a:solidFill>
                <a:effectLst/>
                <a:latin typeface="Arial" charset="0"/>
                <a:ea typeface="+mn-ea"/>
                <a:cs typeface="Arial" charset="0"/>
                <a:hlinkClick r:id="rId21"/>
              </a:rPr>
              <a:t>::internal::</a:t>
            </a:r>
            <a:r>
              <a:rPr lang="en-US" altLang="zh-CN" sz="1200" b="1" i="0" u="none" strike="noStrike" kern="1200" dirty="0" err="1">
                <a:solidFill>
                  <a:schemeClr val="tx1"/>
                </a:solidFill>
                <a:effectLst/>
                <a:latin typeface="Arial" charset="0"/>
                <a:ea typeface="+mn-ea"/>
                <a:cs typeface="Arial" charset="0"/>
                <a:hlinkClick r:id="rId21"/>
              </a:rPr>
              <a:t>while_task</a:t>
            </a:r>
            <a:r>
              <a:rPr lang="en-US" altLang="zh-CN" sz="1200" b="1" i="0" u="none" strike="noStrike" kern="1200" dirty="0">
                <a:solidFill>
                  <a:schemeClr val="tx1"/>
                </a:solidFill>
                <a:effectLst/>
                <a:latin typeface="Arial" charset="0"/>
                <a:ea typeface="+mn-ea"/>
                <a:cs typeface="Arial" charset="0"/>
                <a:hlinkClick r:id="rId21"/>
              </a:rPr>
              <a:t>&lt; Stream, Body &gt;</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::task:</a:t>
            </a:r>
          </a:p>
          <a:p>
            <a:r>
              <a:rPr lang="en-US" altLang="zh-CN" dirty="0"/>
              <a:t>[</a:t>
            </a:r>
            <a:r>
              <a:rPr lang="en-US" altLang="zh-CN" sz="1200" kern="1200" dirty="0">
                <a:solidFill>
                  <a:schemeClr val="tx1"/>
                </a:solidFill>
                <a:effectLst/>
                <a:latin typeface="Arial" charset="0"/>
                <a:ea typeface="+mn-ea"/>
                <a:cs typeface="Arial" charset="0"/>
                <a:hlinkClick r:id="rId22"/>
              </a:rPr>
              <a:t>legend</a:t>
            </a:r>
            <a:r>
              <a:rPr lang="en-US" altLang="zh-CN" dirty="0"/>
              <a:t>]</a:t>
            </a:r>
            <a:r>
              <a:rPr lang="en-US" altLang="zh-CN" sz="1200" b="0" i="0" kern="1200" dirty="0">
                <a:solidFill>
                  <a:schemeClr val="tx1"/>
                </a:solidFill>
                <a:effectLst/>
                <a:latin typeface="Arial" charset="0"/>
                <a:ea typeface="+mn-ea"/>
                <a:cs typeface="Arial" charset="0"/>
                <a:hlinkClick r:id="rId23"/>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4"/>
              </a:rPr>
              <a:t>internal::</a:t>
            </a:r>
            <a:r>
              <a:rPr lang="en-US" altLang="zh-CN" sz="1200" b="1" u="none" strike="noStrike" kern="1200" dirty="0" err="1">
                <a:solidFill>
                  <a:schemeClr val="tx1"/>
                </a:solidFill>
                <a:effectLst/>
                <a:latin typeface="Arial" charset="0"/>
                <a:ea typeface="+mn-ea"/>
                <a:cs typeface="Arial" charset="0"/>
                <a:hlinkClick r:id="rId24"/>
              </a:rPr>
              <a:t>intptr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i="1" kern="1200" dirty="0">
                <a:solidFill>
                  <a:schemeClr val="tx1"/>
                </a:solidFill>
                <a:effectLst/>
                <a:latin typeface="Arial" charset="0"/>
                <a:ea typeface="+mn-ea"/>
                <a:cs typeface="Arial" charset="0"/>
              </a:rPr>
              <a:t> A scheduling depth.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6"/>
              </a:rPr>
              <a:t>internal::</a:t>
            </a:r>
            <a:r>
              <a:rPr lang="en-US" altLang="zh-CN" sz="1200" b="1" u="none" strike="noStrike" kern="1200" dirty="0" err="1">
                <a:solidFill>
                  <a:schemeClr val="tx1"/>
                </a:solidFill>
                <a:effectLst/>
                <a:latin typeface="Arial" charset="0"/>
                <a:ea typeface="+mn-ea"/>
                <a:cs typeface="Arial" charset="0"/>
                <a:hlinkClick r:id="rId26"/>
              </a:rPr>
              <a:t>affinity_id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i="1" kern="1200" dirty="0">
                <a:solidFill>
                  <a:schemeClr val="tx1"/>
                </a:solidFill>
                <a:effectLst/>
                <a:latin typeface="Arial" charset="0"/>
                <a:ea typeface="+mn-ea"/>
                <a:cs typeface="Arial" charset="0"/>
              </a:rPr>
              <a:t> An id as used for specifying affinity.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enum</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8"/>
              </a:rPr>
              <a:t>state_type</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9"/>
              </a:rPr>
              <a:t>executing</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0"/>
              </a:rPr>
              <a:t>reexecute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1"/>
              </a:rPr>
              <a:t>ready</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2"/>
              </a:rPr>
              <a:t>allocated</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3"/>
              </a:rPr>
              <a:t>freed</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4"/>
              </a:rPr>
              <a:t>recycle</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Enumeration of task states that the scheduler considers. </a:t>
            </a:r>
            <a:r>
              <a:rPr lang="en-US" altLang="zh-CN" sz="1200" i="1" kern="1200" dirty="0">
                <a:solidFill>
                  <a:schemeClr val="tx1"/>
                </a:solidFill>
                <a:effectLst/>
                <a:latin typeface="Arial" charset="0"/>
                <a:ea typeface="+mn-ea"/>
                <a:cs typeface="Arial" charset="0"/>
                <a:hlinkClick r:id="rId28"/>
              </a:rPr>
              <a:t>More...</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virtual </a:t>
            </a:r>
            <a:r>
              <a:rPr lang="en-US" altLang="zh-CN" sz="1200" b="1" u="none" strike="noStrike" kern="1200" dirty="0">
                <a:solidFill>
                  <a:schemeClr val="tx1"/>
                </a:solidFill>
                <a:effectLst/>
                <a:latin typeface="Arial" charset="0"/>
                <a:ea typeface="+mn-ea"/>
                <a:cs typeface="Arial" charset="0"/>
                <a:hlinkClick r:id="rId35"/>
              </a:rPr>
              <a:t>~task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virtual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 </a:t>
            </a:r>
            <a:r>
              <a:rPr lang="en-US" altLang="zh-CN" sz="1200" b="1" u="none" strike="noStrike" kern="1200" dirty="0">
                <a:solidFill>
                  <a:schemeClr val="tx1"/>
                </a:solidFill>
                <a:effectLst/>
                <a:latin typeface="Arial" charset="0"/>
                <a:ea typeface="+mn-ea"/>
                <a:cs typeface="Arial" charset="0"/>
                <a:hlinkClick r:id="rId37"/>
              </a:rPr>
              <a:t>execute</a:t>
            </a:r>
            <a:r>
              <a:rPr lang="en-US" altLang="zh-CN" sz="1200" kern="1200" dirty="0">
                <a:solidFill>
                  <a:schemeClr val="tx1"/>
                </a:solidFill>
                <a:effectLst/>
                <a:latin typeface="Arial" charset="0"/>
                <a:ea typeface="+mn-ea"/>
                <a:cs typeface="Arial" charset="0"/>
              </a:rPr>
              <a:t> ()=0</a:t>
            </a:r>
            <a:r>
              <a:rPr lang="en-US" altLang="zh-CN" sz="1200" i="1" kern="1200" dirty="0">
                <a:solidFill>
                  <a:schemeClr val="tx1"/>
                </a:solidFill>
                <a:effectLst/>
                <a:latin typeface="Arial" charset="0"/>
                <a:ea typeface="+mn-ea"/>
                <a:cs typeface="Arial" charset="0"/>
              </a:rPr>
              <a:t> Should be overridden by derived classes.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allocate_continuation_proxy</a:t>
            </a:r>
            <a:r>
              <a:rPr lang="en-US" altLang="zh-CN" sz="1200" kern="1200" dirty="0">
                <a:solidFill>
                  <a:schemeClr val="tx1"/>
                </a:solidFill>
                <a:effectLst/>
                <a:latin typeface="Arial" charset="0"/>
                <a:ea typeface="+mn-ea"/>
                <a:cs typeface="Arial" charset="0"/>
              </a:rPr>
              <a:t> &amp; </a:t>
            </a:r>
            <a:r>
              <a:rPr lang="en-US" altLang="zh-CN" sz="1200" b="1" u="none" strike="noStrike" kern="1200" dirty="0" err="1">
                <a:solidFill>
                  <a:schemeClr val="tx1"/>
                </a:solidFill>
                <a:effectLst/>
                <a:latin typeface="Arial" charset="0"/>
                <a:ea typeface="+mn-ea"/>
                <a:cs typeface="Arial" charset="0"/>
                <a:hlinkClick r:id="rId38"/>
              </a:rPr>
              <a:t>allocate_continuation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continuation task of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allocate_child_proxy</a:t>
            </a:r>
            <a:r>
              <a:rPr lang="en-US" altLang="zh-CN" sz="1200" kern="1200" dirty="0">
                <a:solidFill>
                  <a:schemeClr val="tx1"/>
                </a:solidFill>
                <a:effectLst/>
                <a:latin typeface="Arial" charset="0"/>
                <a:ea typeface="+mn-ea"/>
                <a:cs typeface="Arial" charset="0"/>
              </a:rPr>
              <a:t> &amp; </a:t>
            </a:r>
            <a:r>
              <a:rPr lang="en-US" altLang="zh-CN" sz="1200" b="1" u="none" strike="noStrike" kern="1200" dirty="0" err="1">
                <a:solidFill>
                  <a:schemeClr val="tx1"/>
                </a:solidFill>
                <a:effectLst/>
                <a:latin typeface="Arial" charset="0"/>
                <a:ea typeface="+mn-ea"/>
                <a:cs typeface="Arial" charset="0"/>
                <a:hlinkClick r:id="rId39"/>
              </a:rPr>
              <a:t>allocate_child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child task of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allocate_additional_child_of_proxy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0"/>
              </a:rPr>
              <a:t>allocate_additional_child_of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&amp;t)</a:t>
            </a:r>
            <a:r>
              <a:rPr lang="en-US" altLang="zh-CN" sz="1200" i="1" kern="1200" dirty="0">
                <a:solidFill>
                  <a:schemeClr val="tx1"/>
                </a:solidFill>
                <a:effectLst/>
                <a:latin typeface="Arial" charset="0"/>
                <a:ea typeface="+mn-ea"/>
                <a:cs typeface="Arial" charset="0"/>
              </a:rPr>
              <a:t> Like </a:t>
            </a:r>
            <a:r>
              <a:rPr lang="en-US" altLang="zh-CN" sz="1200" i="1" kern="1200" dirty="0" err="1">
                <a:solidFill>
                  <a:schemeClr val="tx1"/>
                </a:solidFill>
                <a:effectLst/>
                <a:latin typeface="Arial" charset="0"/>
                <a:ea typeface="+mn-ea"/>
                <a:cs typeface="Arial" charset="0"/>
              </a:rPr>
              <a:t>allocate_child</a:t>
            </a:r>
            <a:r>
              <a:rPr lang="en-US" altLang="zh-CN" sz="1200" i="1" kern="1200" dirty="0">
                <a:solidFill>
                  <a:schemeClr val="tx1"/>
                </a:solidFill>
                <a:effectLst/>
                <a:latin typeface="Arial" charset="0"/>
                <a:ea typeface="+mn-ea"/>
                <a:cs typeface="Arial" charset="0"/>
              </a:rPr>
              <a:t>, except that task's parent becomes "t", not this.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__TBB_EXPORTED_METHOD </a:t>
            </a:r>
            <a:r>
              <a:rPr lang="en-US" altLang="zh-CN" sz="1200" b="1" u="none" strike="noStrike" kern="1200" dirty="0">
                <a:solidFill>
                  <a:schemeClr val="tx1"/>
                </a:solidFill>
                <a:effectLst/>
                <a:latin typeface="Arial" charset="0"/>
                <a:ea typeface="+mn-ea"/>
                <a:cs typeface="Arial" charset="0"/>
                <a:hlinkClick r:id="rId41"/>
              </a:rPr>
              <a:t>destroy</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&amp;victim)</a:t>
            </a:r>
            <a:r>
              <a:rPr lang="en-US" altLang="zh-CN" sz="1200" i="1" kern="1200" dirty="0">
                <a:solidFill>
                  <a:schemeClr val="tx1"/>
                </a:solidFill>
                <a:effectLst/>
                <a:latin typeface="Arial" charset="0"/>
                <a:ea typeface="+mn-ea"/>
                <a:cs typeface="Arial" charset="0"/>
              </a:rPr>
              <a:t> Destroy a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2"/>
              </a:rPr>
              <a:t>recycle_as_continuation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Change this to be a continuation of its former self.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3"/>
              </a:rPr>
              <a:t>recycle_as_safe_continuation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Recommended to use, safe variant of </a:t>
            </a:r>
            <a:r>
              <a:rPr lang="en-US" altLang="zh-CN" sz="1200" i="1" kern="1200" dirty="0" err="1">
                <a:solidFill>
                  <a:schemeClr val="tx1"/>
                </a:solidFill>
                <a:effectLst/>
                <a:latin typeface="Arial" charset="0"/>
                <a:ea typeface="+mn-ea"/>
                <a:cs typeface="Arial" charset="0"/>
              </a:rPr>
              <a:t>recycle_as_continuation</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4"/>
              </a:rPr>
              <a:t>recycle_as_child_of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new_parent</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Change this to be a child of </a:t>
            </a:r>
            <a:r>
              <a:rPr lang="en-US" altLang="zh-CN" sz="1200" i="1" kern="1200" dirty="0" err="1">
                <a:solidFill>
                  <a:schemeClr val="tx1"/>
                </a:solidFill>
                <a:effectLst/>
                <a:latin typeface="Arial" charset="0"/>
                <a:ea typeface="+mn-ea"/>
                <a:cs typeface="Arial" charset="0"/>
              </a:rPr>
              <a:t>new_parent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5"/>
              </a:rPr>
              <a:t>recycle_to_reexecute</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Schedule this for </a:t>
            </a:r>
            <a:r>
              <a:rPr lang="en-US" altLang="zh-CN" sz="1200" i="1" kern="1200" dirty="0" err="1">
                <a:solidFill>
                  <a:schemeClr val="tx1"/>
                </a:solidFill>
                <a:effectLst/>
                <a:latin typeface="Arial" charset="0"/>
                <a:ea typeface="+mn-ea"/>
                <a:cs typeface="Arial" charset="0"/>
              </a:rPr>
              <a:t>reexecution</a:t>
            </a:r>
            <a:r>
              <a:rPr lang="en-US" altLang="zh-CN" sz="1200" i="1" kern="1200" dirty="0">
                <a:solidFill>
                  <a:schemeClr val="tx1"/>
                </a:solidFill>
                <a:effectLst/>
                <a:latin typeface="Arial" charset="0"/>
                <a:ea typeface="+mn-ea"/>
                <a:cs typeface="Arial" charset="0"/>
              </a:rPr>
              <a:t> after current </a:t>
            </a:r>
            <a:r>
              <a:rPr lang="en-US" altLang="zh-CN" sz="1200" b="1" i="1" u="none" strike="noStrike" kern="1200" dirty="0">
                <a:solidFill>
                  <a:schemeClr val="tx1"/>
                </a:solidFill>
                <a:effectLst/>
                <a:latin typeface="Arial" charset="0"/>
                <a:ea typeface="+mn-ea"/>
                <a:cs typeface="Arial" charset="0"/>
                <a:hlinkClick r:id="rId37"/>
              </a:rPr>
              <a:t>execute()</a:t>
            </a:r>
            <a:r>
              <a:rPr lang="en-US" altLang="zh-CN" sz="1200" i="1" kern="1200" dirty="0">
                <a:solidFill>
                  <a:schemeClr val="tx1"/>
                </a:solidFill>
                <a:effectLst/>
                <a:latin typeface="Arial" charset="0"/>
                <a:ea typeface="+mn-ea"/>
                <a:cs typeface="Arial" charset="0"/>
              </a:rPr>
              <a:t> returns.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6"/>
              </a:rPr>
              <a:t>depth</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Scheduling depth.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7"/>
              </a:rPr>
              <a:t>set_depth</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5"/>
              </a:rPr>
              <a:t>depth_type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new_depth</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Set scheduling depth to given value.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8"/>
              </a:rPr>
              <a:t>add_to_depth</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delta)</a:t>
            </a:r>
            <a:r>
              <a:rPr lang="en-US" altLang="zh-CN" sz="1200" i="1" kern="1200" dirty="0">
                <a:solidFill>
                  <a:schemeClr val="tx1"/>
                </a:solidFill>
                <a:effectLst/>
                <a:latin typeface="Arial" charset="0"/>
                <a:ea typeface="+mn-ea"/>
                <a:cs typeface="Arial" charset="0"/>
              </a:rPr>
              <a:t> Change scheduling depth by given amount.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49"/>
              </a:rPr>
              <a:t>set_ref_count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count)</a:t>
            </a:r>
            <a:r>
              <a:rPr lang="en-US" altLang="zh-CN" sz="1200" i="1" kern="1200" dirty="0">
                <a:solidFill>
                  <a:schemeClr val="tx1"/>
                </a:solidFill>
                <a:effectLst/>
                <a:latin typeface="Arial" charset="0"/>
                <a:ea typeface="+mn-ea"/>
                <a:cs typeface="Arial" charset="0"/>
              </a:rPr>
              <a:t> Set reference count.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0"/>
              </a:rPr>
              <a:t>spawn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&amp;child)</a:t>
            </a:r>
            <a:r>
              <a:rPr lang="en-US" altLang="zh-CN" sz="1200" i="1" kern="1200" dirty="0">
                <a:solidFill>
                  <a:schemeClr val="tx1"/>
                </a:solidFill>
                <a:effectLst/>
                <a:latin typeface="Arial" charset="0"/>
                <a:ea typeface="+mn-ea"/>
                <a:cs typeface="Arial" charset="0"/>
              </a:rPr>
              <a:t> Schedule task for execution when a worker becomes available.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1"/>
              </a:rPr>
              <a:t>spawn</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&amp;list)</a:t>
            </a:r>
            <a:r>
              <a:rPr lang="en-US" altLang="zh-CN" sz="1200" i="1" kern="1200" dirty="0">
                <a:solidFill>
                  <a:schemeClr val="tx1"/>
                </a:solidFill>
                <a:effectLst/>
                <a:latin typeface="Arial" charset="0"/>
                <a:ea typeface="+mn-ea"/>
                <a:cs typeface="Arial" charset="0"/>
              </a:rPr>
              <a:t> Spawn multiple tasks and clear list.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53"/>
              </a:rPr>
              <a:t>spawn_and_wait_for_all</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&amp;child)</a:t>
            </a:r>
            <a:r>
              <a:rPr lang="en-US" altLang="zh-CN" sz="1200" i="1" kern="1200" dirty="0">
                <a:solidFill>
                  <a:schemeClr val="tx1"/>
                </a:solidFill>
                <a:effectLst/>
                <a:latin typeface="Arial" charset="0"/>
                <a:ea typeface="+mn-ea"/>
                <a:cs typeface="Arial" charset="0"/>
              </a:rPr>
              <a:t> Similar to spawn followed by </a:t>
            </a:r>
            <a:r>
              <a:rPr lang="en-US" altLang="zh-CN" sz="1200" i="1" kern="1200" dirty="0" err="1">
                <a:solidFill>
                  <a:schemeClr val="tx1"/>
                </a:solidFill>
                <a:effectLst/>
                <a:latin typeface="Arial" charset="0"/>
                <a:ea typeface="+mn-ea"/>
                <a:cs typeface="Arial" charset="0"/>
              </a:rPr>
              <a:t>wait_for_all</a:t>
            </a:r>
            <a:r>
              <a:rPr lang="en-US" altLang="zh-CN" sz="1200" i="1" kern="1200" dirty="0">
                <a:solidFill>
                  <a:schemeClr val="tx1"/>
                </a:solidFill>
                <a:effectLst/>
                <a:latin typeface="Arial" charset="0"/>
                <a:ea typeface="+mn-ea"/>
                <a:cs typeface="Arial" charset="0"/>
              </a:rPr>
              <a:t>, but more efficient.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__TBB_EXPORTED_METHOD </a:t>
            </a:r>
            <a:r>
              <a:rPr lang="en-US" altLang="zh-CN" sz="1200" b="1" u="none" strike="noStrike" kern="1200" dirty="0" err="1">
                <a:solidFill>
                  <a:schemeClr val="tx1"/>
                </a:solidFill>
                <a:effectLst/>
                <a:latin typeface="Arial" charset="0"/>
                <a:ea typeface="+mn-ea"/>
                <a:cs typeface="Arial" charset="0"/>
                <a:hlinkClick r:id="rId54"/>
              </a:rPr>
              <a:t>spawn_and_wait_for_all</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&amp;list)</a:t>
            </a:r>
            <a:r>
              <a:rPr lang="en-US" altLang="zh-CN" sz="1200" i="1" kern="1200" dirty="0">
                <a:solidFill>
                  <a:schemeClr val="tx1"/>
                </a:solidFill>
                <a:effectLst/>
                <a:latin typeface="Arial" charset="0"/>
                <a:ea typeface="+mn-ea"/>
                <a:cs typeface="Arial" charset="0"/>
              </a:rPr>
              <a:t> Similar to spawn followed by </a:t>
            </a:r>
            <a:r>
              <a:rPr lang="en-US" altLang="zh-CN" sz="1200" i="1" kern="1200" dirty="0" err="1">
                <a:solidFill>
                  <a:schemeClr val="tx1"/>
                </a:solidFill>
                <a:effectLst/>
                <a:latin typeface="Arial" charset="0"/>
                <a:ea typeface="+mn-ea"/>
                <a:cs typeface="Arial" charset="0"/>
              </a:rPr>
              <a:t>wait_for_all</a:t>
            </a:r>
            <a:r>
              <a:rPr lang="en-US" altLang="zh-CN" sz="1200" i="1" kern="1200" dirty="0">
                <a:solidFill>
                  <a:schemeClr val="tx1"/>
                </a:solidFill>
                <a:effectLst/>
                <a:latin typeface="Arial" charset="0"/>
                <a:ea typeface="+mn-ea"/>
                <a:cs typeface="Arial" charset="0"/>
              </a:rPr>
              <a:t>, but more efficient.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55"/>
              </a:rPr>
              <a:t>wait_for_all</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Wait for reference count to become one, and set reference count to zero.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 </a:t>
            </a:r>
            <a:r>
              <a:rPr lang="en-US" altLang="zh-CN" sz="1200" b="1" u="none" strike="noStrike" kern="1200" dirty="0">
                <a:solidFill>
                  <a:schemeClr val="tx1"/>
                </a:solidFill>
                <a:effectLst/>
                <a:latin typeface="Arial" charset="0"/>
                <a:ea typeface="+mn-ea"/>
                <a:cs typeface="Arial" charset="0"/>
                <a:hlinkClick r:id="rId56"/>
              </a:rPr>
              <a:t>parent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task on whose behalf this task is working, or NULL if this is a root.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57"/>
              </a:rPr>
              <a:t>is_stolen_task</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task is owned by different thread than thread that owns its parent.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8"/>
              </a:rPr>
              <a:t>state_type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8"/>
              </a:rPr>
              <a:t>state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Current execution state.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int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9"/>
              </a:rPr>
              <a:t>ref_count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internal reference count.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__TBB_EXPORTED_METHOD </a:t>
            </a:r>
            <a:r>
              <a:rPr lang="en-US" altLang="zh-CN" sz="1200" b="1" u="none" strike="noStrike" kern="1200" dirty="0" err="1">
                <a:solidFill>
                  <a:schemeClr val="tx1"/>
                </a:solidFill>
                <a:effectLst/>
                <a:latin typeface="Arial" charset="0"/>
                <a:ea typeface="+mn-ea"/>
                <a:cs typeface="Arial" charset="0"/>
                <a:hlinkClick r:id="rId60"/>
              </a:rPr>
              <a:t>is_owned_by_current_thread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this task is owned by the calling thread; false otherwise.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61"/>
              </a:rPr>
              <a:t>set_affinity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id)</a:t>
            </a:r>
            <a:r>
              <a:rPr lang="en-US" altLang="zh-CN" sz="1200" i="1" kern="1200" dirty="0">
                <a:solidFill>
                  <a:schemeClr val="tx1"/>
                </a:solidFill>
                <a:effectLst/>
                <a:latin typeface="Arial" charset="0"/>
                <a:ea typeface="+mn-ea"/>
                <a:cs typeface="Arial" charset="0"/>
              </a:rPr>
              <a:t> Set affinity for this task.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62"/>
              </a:rPr>
              <a:t>affinity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Current affinity of this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virtual void __TBB_EXPORTED_METHOD </a:t>
            </a:r>
            <a:r>
              <a:rPr lang="en-US" altLang="zh-CN" sz="1200" b="1" u="none" strike="noStrike" kern="1200" dirty="0" err="1">
                <a:solidFill>
                  <a:schemeClr val="tx1"/>
                </a:solidFill>
                <a:effectLst/>
                <a:latin typeface="Arial" charset="0"/>
                <a:ea typeface="+mn-ea"/>
                <a:cs typeface="Arial" charset="0"/>
                <a:hlinkClick r:id="rId63"/>
              </a:rPr>
              <a:t>note_affinity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7"/>
              </a:rPr>
              <a:t>affinity_id</a:t>
            </a:r>
            <a:r>
              <a:rPr lang="en-US" altLang="zh-CN" sz="1200" kern="1200" dirty="0">
                <a:solidFill>
                  <a:schemeClr val="tx1"/>
                </a:solidFill>
                <a:effectLst/>
                <a:latin typeface="Arial" charset="0"/>
                <a:ea typeface="+mn-ea"/>
                <a:cs typeface="Arial" charset="0"/>
              </a:rPr>
              <a:t> id)</a:t>
            </a:r>
            <a:r>
              <a:rPr lang="en-US" altLang="zh-CN" sz="1200" i="1" kern="1200" dirty="0">
                <a:solidFill>
                  <a:schemeClr val="tx1"/>
                </a:solidFill>
                <a:effectLst/>
                <a:latin typeface="Arial" charset="0"/>
                <a:ea typeface="+mn-ea"/>
                <a:cs typeface="Arial" charset="0"/>
              </a:rPr>
              <a:t> Invoked by scheduler to notify task that it ran on unexpected thread.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64"/>
              </a:rPr>
              <a:t>cancel_group_execution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Initiates cancellation of all tasks in this cancellation group and its subordinate groups.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65"/>
              </a:rPr>
              <a:t>is_cancelled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Returns true if the context received cancellation request.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Static Public Member Functions</a:t>
            </a:r>
          </a:p>
          <a:p>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allocate_root_proxy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6"/>
              </a:rPr>
              <a:t>allocate_root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Returns proxy for overloaded new that allocates a root task.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internal::</a:t>
            </a:r>
            <a:r>
              <a:rPr lang="en-US" altLang="zh-CN" sz="1200" kern="1200" dirty="0" err="1">
                <a:solidFill>
                  <a:schemeClr val="tx1"/>
                </a:solidFill>
                <a:effectLst/>
                <a:latin typeface="Arial" charset="0"/>
                <a:ea typeface="+mn-ea"/>
                <a:cs typeface="Arial" charset="0"/>
              </a:rPr>
              <a:t>allocate_root_with_context_proxy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7"/>
              </a:rPr>
              <a:t>allocate_root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68"/>
              </a:rPr>
              <a:t>task_group_context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ctx</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Returns proxy for overloaded new that allocates a root task associated with user supplied context.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69"/>
              </a:rPr>
              <a:t>spawn_root_and_wait</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&amp;root)</a:t>
            </a:r>
            <a:r>
              <a:rPr lang="en-US" altLang="zh-CN" sz="1200" i="1" kern="1200" dirty="0">
                <a:solidFill>
                  <a:schemeClr val="tx1"/>
                </a:solidFill>
                <a:effectLst/>
                <a:latin typeface="Arial" charset="0"/>
                <a:ea typeface="+mn-ea"/>
                <a:cs typeface="Arial" charset="0"/>
              </a:rPr>
              <a:t> Spawn task allocated by </a:t>
            </a:r>
            <a:r>
              <a:rPr lang="en-US" altLang="zh-CN" sz="1200" i="1" kern="1200" dirty="0" err="1">
                <a:solidFill>
                  <a:schemeClr val="tx1"/>
                </a:solidFill>
                <a:effectLst/>
                <a:latin typeface="Arial" charset="0"/>
                <a:ea typeface="+mn-ea"/>
                <a:cs typeface="Arial" charset="0"/>
              </a:rPr>
              <a:t>allocate_root</a:t>
            </a:r>
            <a:r>
              <a:rPr lang="en-US" altLang="zh-CN" sz="1200" i="1" kern="1200" dirty="0">
                <a:solidFill>
                  <a:schemeClr val="tx1"/>
                </a:solidFill>
                <a:effectLst/>
                <a:latin typeface="Arial" charset="0"/>
                <a:ea typeface="+mn-ea"/>
                <a:cs typeface="Arial" charset="0"/>
              </a:rPr>
              <a:t>, wait for it to complete, and deallocate it.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70"/>
              </a:rPr>
              <a:t>spawn_root_and_wait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52"/>
              </a:rPr>
              <a:t>task_list</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root_list</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Spawn root tasks on list and wait for all of them to finish.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36"/>
              </a:rPr>
              <a:t>task</a:t>
            </a:r>
            <a:r>
              <a:rPr lang="en-US" altLang="zh-CN" sz="1200" kern="1200" dirty="0">
                <a:solidFill>
                  <a:schemeClr val="tx1"/>
                </a:solidFill>
                <a:effectLst/>
                <a:latin typeface="Arial" charset="0"/>
                <a:ea typeface="+mn-ea"/>
                <a:cs typeface="Arial" charset="0"/>
              </a:rPr>
              <a:t> &amp;__TBB_EXPORTED_FUNC </a:t>
            </a:r>
            <a:r>
              <a:rPr lang="en-US" altLang="zh-CN" sz="1200" b="1" u="none" strike="noStrike" kern="1200" dirty="0">
                <a:solidFill>
                  <a:schemeClr val="tx1"/>
                </a:solidFill>
                <a:effectLst/>
                <a:latin typeface="Arial" charset="0"/>
                <a:ea typeface="+mn-ea"/>
                <a:cs typeface="Arial" charset="0"/>
                <a:hlinkClick r:id="rId71"/>
              </a:rPr>
              <a:t>self</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innermost task being executed or destroyed by the current thread at the moment.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Protected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72"/>
              </a:rPr>
              <a:t>task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Default constructor.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err="1">
                <a:solidFill>
                  <a:schemeClr val="tx1"/>
                </a:solidFill>
                <a:effectLst/>
                <a:latin typeface="Arial" charset="0"/>
                <a:ea typeface="+mn-ea"/>
                <a:cs typeface="Arial" charset="0"/>
              </a:rPr>
              <a:t>task_list</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scheduler</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allocate_root_proxy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allocate_root_with_context_proxy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allocate_continuation_proxy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allocate_child_proxy</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allocate_additional_child_of_proxy</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0" i="0" kern="1200" dirty="0">
                <a:solidFill>
                  <a:schemeClr val="tx1"/>
                </a:solidFill>
                <a:effectLst/>
                <a:latin typeface="Arial" charset="0"/>
                <a:ea typeface="+mn-ea"/>
                <a:cs typeface="Arial" charset="0"/>
              </a:rPr>
              <a:t>Base class for user-defined tasks.</a:t>
            </a:r>
          </a:p>
          <a:p>
            <a:r>
              <a:rPr lang="en-US" altLang="zh-CN" sz="1200" b="1" i="0" kern="1200" dirty="0">
                <a:solidFill>
                  <a:schemeClr val="tx1"/>
                </a:solidFill>
                <a:effectLst/>
                <a:latin typeface="Arial" charset="0"/>
                <a:ea typeface="+mn-ea"/>
                <a:cs typeface="Arial" charset="0"/>
              </a:rPr>
              <a:t>Member </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26"/>
              </a:rPr>
              <a:t>internal::</a:t>
            </a:r>
            <a:r>
              <a:rPr lang="en-US" altLang="zh-CN" sz="1200" b="1" i="0" u="none" strike="noStrike" kern="1200" dirty="0" err="1">
                <a:solidFill>
                  <a:schemeClr val="tx1"/>
                </a:solidFill>
                <a:effectLst/>
                <a:latin typeface="Arial" charset="0"/>
                <a:ea typeface="+mn-ea"/>
                <a:cs typeface="Arial" charset="0"/>
                <a:hlinkClick r:id="rId26"/>
              </a:rPr>
              <a:t>affinity_id</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7"/>
              </a:rPr>
              <a:t>tbb</a:t>
            </a:r>
            <a:r>
              <a:rPr lang="en-US" altLang="zh-CN" sz="1200" b="1" i="0" u="none" strike="noStrike" kern="1200" dirty="0">
                <a:solidFill>
                  <a:schemeClr val="tx1"/>
                </a:solidFill>
                <a:effectLst/>
                <a:latin typeface="Arial" charset="0"/>
                <a:ea typeface="+mn-ea"/>
                <a:cs typeface="Arial" charset="0"/>
                <a:hlinkClick r:id="rId27"/>
              </a:rPr>
              <a:t>::task::</a:t>
            </a:r>
            <a:r>
              <a:rPr lang="en-US" altLang="zh-CN" sz="1200" b="1" i="0" u="none" strike="noStrike" kern="1200" dirty="0" err="1">
                <a:solidFill>
                  <a:schemeClr val="tx1"/>
                </a:solidFill>
                <a:effectLst/>
                <a:latin typeface="Arial" charset="0"/>
                <a:ea typeface="+mn-ea"/>
                <a:cs typeface="Arial" charset="0"/>
                <a:hlinkClick r:id="rId27"/>
              </a:rPr>
              <a:t>affinity_id</a:t>
            </a:r>
            <a:r>
              <a:rPr lang="en-US" altLang="zh-CN" sz="1200" b="0" i="0" kern="1200" dirty="0">
                <a:solidFill>
                  <a:schemeClr val="tx1"/>
                </a:solidFill>
                <a:effectLst/>
                <a:latin typeface="Arial" charset="0"/>
                <a:ea typeface="+mn-ea"/>
                <a:cs typeface="Arial" charset="0"/>
              </a:rPr>
              <a:t> An id as used for specifying affinity.</a:t>
            </a:r>
          </a:p>
          <a:p>
            <a:r>
              <a:rPr lang="en-US" altLang="zh-CN" sz="1200" b="0" i="0" kern="1200" dirty="0">
                <a:solidFill>
                  <a:schemeClr val="tx1"/>
                </a:solidFill>
                <a:effectLst/>
                <a:latin typeface="Arial" charset="0"/>
                <a:ea typeface="+mn-ea"/>
                <a:cs typeface="Arial" charset="0"/>
              </a:rPr>
              <a:t>Guaranteed to be integral type. Value of 0 means no affinity.</a:t>
            </a:r>
          </a:p>
          <a:p>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24"/>
              </a:rPr>
              <a:t>internal::</a:t>
            </a:r>
            <a:r>
              <a:rPr lang="en-US" altLang="zh-CN" sz="1200" b="1" i="0" u="none" strike="noStrike" kern="1200" dirty="0" err="1">
                <a:solidFill>
                  <a:schemeClr val="tx1"/>
                </a:solidFill>
                <a:effectLst/>
                <a:latin typeface="Arial" charset="0"/>
                <a:ea typeface="+mn-ea"/>
                <a:cs typeface="Arial" charset="0"/>
                <a:hlinkClick r:id="rId24"/>
              </a:rPr>
              <a:t>intptr</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5"/>
              </a:rPr>
              <a:t>tbb</a:t>
            </a:r>
            <a:r>
              <a:rPr lang="en-US" altLang="zh-CN" sz="1200" b="1" i="0" u="none" strike="noStrike" kern="1200" dirty="0">
                <a:solidFill>
                  <a:schemeClr val="tx1"/>
                </a:solidFill>
                <a:effectLst/>
                <a:latin typeface="Arial" charset="0"/>
                <a:ea typeface="+mn-ea"/>
                <a:cs typeface="Arial" charset="0"/>
                <a:hlinkClick r:id="rId25"/>
              </a:rPr>
              <a:t>::task::</a:t>
            </a:r>
            <a:r>
              <a:rPr lang="en-US" altLang="zh-CN" sz="1200" b="1" i="0" u="none" strike="noStrike" kern="1200" dirty="0" err="1">
                <a:solidFill>
                  <a:schemeClr val="tx1"/>
                </a:solidFill>
                <a:effectLst/>
                <a:latin typeface="Arial" charset="0"/>
                <a:ea typeface="+mn-ea"/>
                <a:cs typeface="Arial" charset="0"/>
                <a:hlinkClick r:id="rId25"/>
              </a:rPr>
              <a:t>depth_type</a:t>
            </a:r>
            <a:r>
              <a:rPr lang="en-US" altLang="zh-CN" sz="1200" b="0" i="0" kern="1200" dirty="0">
                <a:solidFill>
                  <a:schemeClr val="tx1"/>
                </a:solidFill>
                <a:effectLst/>
                <a:latin typeface="Arial" charset="0"/>
                <a:ea typeface="+mn-ea"/>
                <a:cs typeface="Arial" charset="0"/>
              </a:rPr>
              <a:t> A scheduling depth.</a:t>
            </a:r>
          </a:p>
          <a:p>
            <a:r>
              <a:rPr lang="en-US" altLang="zh-CN" sz="1200" b="0" i="0" kern="1200" dirty="0">
                <a:solidFill>
                  <a:schemeClr val="tx1"/>
                </a:solidFill>
                <a:effectLst/>
                <a:latin typeface="Arial" charset="0"/>
                <a:ea typeface="+mn-ea"/>
                <a:cs typeface="Arial" charset="0"/>
              </a:rPr>
              <a:t>Guaranteed to be a signed integral type.</a:t>
            </a:r>
          </a:p>
          <a:p>
            <a:r>
              <a:rPr lang="en-US" altLang="zh-CN" sz="1200" b="1" i="0" kern="1200" dirty="0">
                <a:solidFill>
                  <a:schemeClr val="tx1"/>
                </a:solidFill>
                <a:effectLst/>
                <a:latin typeface="Arial" charset="0"/>
                <a:ea typeface="+mn-ea"/>
                <a:cs typeface="Arial" charset="0"/>
              </a:rPr>
              <a:t>Member Enumeration Documentation</a:t>
            </a:r>
          </a:p>
          <a:p>
            <a:r>
              <a:rPr lang="en-US" altLang="zh-CN" sz="1200" b="1" i="0" kern="1200" dirty="0" err="1">
                <a:solidFill>
                  <a:schemeClr val="tx1"/>
                </a:solidFill>
                <a:effectLst/>
                <a:latin typeface="Arial" charset="0"/>
                <a:ea typeface="+mn-ea"/>
                <a:cs typeface="Arial" charset="0"/>
              </a:rPr>
              <a:t>enum</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8"/>
              </a:rPr>
              <a:t>tbb</a:t>
            </a:r>
            <a:r>
              <a:rPr lang="en-US" altLang="zh-CN" sz="1200" b="1" i="0" u="none" strike="noStrike" kern="1200" dirty="0">
                <a:solidFill>
                  <a:schemeClr val="tx1"/>
                </a:solidFill>
                <a:effectLst/>
                <a:latin typeface="Arial" charset="0"/>
                <a:ea typeface="+mn-ea"/>
                <a:cs typeface="Arial" charset="0"/>
                <a:hlinkClick r:id="rId28"/>
              </a:rPr>
              <a:t>::task::</a:t>
            </a:r>
            <a:r>
              <a:rPr lang="en-US" altLang="zh-CN" sz="1200" b="1" i="0" u="none" strike="noStrike" kern="1200" dirty="0" err="1">
                <a:solidFill>
                  <a:schemeClr val="tx1"/>
                </a:solidFill>
                <a:effectLst/>
                <a:latin typeface="Arial" charset="0"/>
                <a:ea typeface="+mn-ea"/>
                <a:cs typeface="Arial" charset="0"/>
                <a:hlinkClick r:id="rId28"/>
              </a:rPr>
              <a:t>state_type</a:t>
            </a:r>
            <a:r>
              <a:rPr lang="en-US" altLang="zh-CN" sz="1200" b="0" i="0" kern="1200" dirty="0">
                <a:solidFill>
                  <a:schemeClr val="tx1"/>
                </a:solidFill>
                <a:effectLst/>
                <a:latin typeface="Arial" charset="0"/>
                <a:ea typeface="+mn-ea"/>
                <a:cs typeface="Arial" charset="0"/>
              </a:rPr>
              <a:t> Enumeration of task states that the scheduler considers.</a:t>
            </a:r>
          </a:p>
          <a:p>
            <a:r>
              <a:rPr lang="en-US" altLang="zh-CN" sz="1200" b="1" i="0" kern="1200" dirty="0">
                <a:solidFill>
                  <a:schemeClr val="tx1"/>
                </a:solidFill>
                <a:effectLst/>
                <a:latin typeface="Arial" charset="0"/>
                <a:ea typeface="+mn-ea"/>
                <a:cs typeface="Arial" charset="0"/>
              </a:rPr>
              <a:t>Enumeration </a:t>
            </a:r>
            <a:r>
              <a:rPr lang="en-US" altLang="zh-CN" sz="1200" b="1" i="0" kern="1200" dirty="0" err="1">
                <a:solidFill>
                  <a:schemeClr val="tx1"/>
                </a:solidFill>
                <a:effectLst/>
                <a:latin typeface="Arial" charset="0"/>
                <a:ea typeface="+mn-ea"/>
                <a:cs typeface="Arial" charset="0"/>
              </a:rPr>
              <a:t>values:</a:t>
            </a:r>
            <a:r>
              <a:rPr lang="en-US" altLang="zh-CN" sz="1200" b="0" i="1" kern="1200" dirty="0" err="1">
                <a:solidFill>
                  <a:schemeClr val="tx1"/>
                </a:solidFill>
                <a:effectLst/>
                <a:latin typeface="Arial" charset="0"/>
                <a:ea typeface="+mn-ea"/>
                <a:cs typeface="Arial" charset="0"/>
              </a:rPr>
              <a:t>executing</a:t>
            </a:r>
            <a:r>
              <a:rPr lang="en-US" altLang="zh-CN" sz="1200" b="0" i="0" kern="1200" dirty="0">
                <a:solidFill>
                  <a:schemeClr val="tx1"/>
                </a:solidFill>
                <a:effectLst/>
                <a:latin typeface="Arial" charset="0"/>
                <a:ea typeface="+mn-ea"/>
                <a:cs typeface="Arial" charset="0"/>
              </a:rPr>
              <a:t> task is running, and will be destroyed after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completes.</a:t>
            </a:r>
            <a:r>
              <a:rPr lang="en-US" altLang="zh-CN" sz="1200" b="0" i="1" kern="1200" dirty="0" err="1">
                <a:solidFill>
                  <a:schemeClr val="tx1"/>
                </a:solidFill>
                <a:effectLst/>
                <a:latin typeface="Arial" charset="0"/>
                <a:ea typeface="+mn-ea"/>
                <a:cs typeface="Arial" charset="0"/>
              </a:rPr>
              <a:t>reexecute</a:t>
            </a:r>
            <a:r>
              <a:rPr lang="en-US" altLang="zh-CN" sz="1200" b="0" i="0" kern="1200" dirty="0">
                <a:solidFill>
                  <a:schemeClr val="tx1"/>
                </a:solidFill>
                <a:effectLst/>
                <a:latin typeface="Arial" charset="0"/>
                <a:ea typeface="+mn-ea"/>
                <a:cs typeface="Arial" charset="0"/>
              </a:rPr>
              <a:t> task to be </a:t>
            </a:r>
            <a:r>
              <a:rPr lang="en-US" altLang="zh-CN" sz="1200" b="0" i="0" kern="1200" dirty="0" err="1">
                <a:solidFill>
                  <a:schemeClr val="tx1"/>
                </a:solidFill>
                <a:effectLst/>
                <a:latin typeface="Arial" charset="0"/>
                <a:ea typeface="+mn-ea"/>
                <a:cs typeface="Arial" charset="0"/>
              </a:rPr>
              <a:t>rescheduled.</a:t>
            </a:r>
            <a:r>
              <a:rPr lang="en-US" altLang="zh-CN" sz="1200" b="0" i="1" kern="1200" dirty="0" err="1">
                <a:solidFill>
                  <a:schemeClr val="tx1"/>
                </a:solidFill>
                <a:effectLst/>
                <a:latin typeface="Arial" charset="0"/>
                <a:ea typeface="+mn-ea"/>
                <a:cs typeface="Arial" charset="0"/>
              </a:rPr>
              <a:t>ready</a:t>
            </a:r>
            <a:r>
              <a:rPr lang="en-US" altLang="zh-CN" sz="1200" b="0" i="0" kern="1200" dirty="0">
                <a:solidFill>
                  <a:schemeClr val="tx1"/>
                </a:solidFill>
                <a:effectLst/>
                <a:latin typeface="Arial" charset="0"/>
                <a:ea typeface="+mn-ea"/>
                <a:cs typeface="Arial" charset="0"/>
              </a:rPr>
              <a:t> task is in ready pool, or is going to be put there, or was just taken </a:t>
            </a:r>
            <a:r>
              <a:rPr lang="en-US" altLang="zh-CN" sz="1200" b="0" i="0" kern="1200" dirty="0" err="1">
                <a:solidFill>
                  <a:schemeClr val="tx1"/>
                </a:solidFill>
                <a:effectLst/>
                <a:latin typeface="Arial" charset="0"/>
                <a:ea typeface="+mn-ea"/>
                <a:cs typeface="Arial" charset="0"/>
              </a:rPr>
              <a:t>off.</a:t>
            </a:r>
            <a:r>
              <a:rPr lang="en-US" altLang="zh-CN" sz="1200" b="0" i="1" kern="1200" dirty="0" err="1">
                <a:solidFill>
                  <a:schemeClr val="tx1"/>
                </a:solidFill>
                <a:effectLst/>
                <a:latin typeface="Arial" charset="0"/>
                <a:ea typeface="+mn-ea"/>
                <a:cs typeface="Arial" charset="0"/>
              </a:rPr>
              <a:t>allocated</a:t>
            </a:r>
            <a:r>
              <a:rPr lang="en-US" altLang="zh-CN" sz="1200" b="0" i="0" kern="1200" dirty="0">
                <a:solidFill>
                  <a:schemeClr val="tx1"/>
                </a:solidFill>
                <a:effectLst/>
                <a:latin typeface="Arial" charset="0"/>
                <a:ea typeface="+mn-ea"/>
                <a:cs typeface="Arial" charset="0"/>
              </a:rPr>
              <a:t> task object is freshly allocated or </a:t>
            </a:r>
            <a:r>
              <a:rPr lang="en-US" altLang="zh-CN" sz="1200" b="0" i="0" kern="1200" dirty="0" err="1">
                <a:solidFill>
                  <a:schemeClr val="tx1"/>
                </a:solidFill>
                <a:effectLst/>
                <a:latin typeface="Arial" charset="0"/>
                <a:ea typeface="+mn-ea"/>
                <a:cs typeface="Arial" charset="0"/>
              </a:rPr>
              <a:t>recycled.</a:t>
            </a:r>
            <a:r>
              <a:rPr lang="en-US" altLang="zh-CN" sz="1200" b="0" i="1" kern="1200" dirty="0" err="1">
                <a:solidFill>
                  <a:schemeClr val="tx1"/>
                </a:solidFill>
                <a:effectLst/>
                <a:latin typeface="Arial" charset="0"/>
                <a:ea typeface="+mn-ea"/>
                <a:cs typeface="Arial" charset="0"/>
              </a:rPr>
              <a:t>freed</a:t>
            </a:r>
            <a:r>
              <a:rPr lang="en-US" altLang="zh-CN" sz="1200" b="0" i="0" kern="1200" dirty="0">
                <a:solidFill>
                  <a:schemeClr val="tx1"/>
                </a:solidFill>
                <a:effectLst/>
                <a:latin typeface="Arial" charset="0"/>
                <a:ea typeface="+mn-ea"/>
                <a:cs typeface="Arial" charset="0"/>
              </a:rPr>
              <a:t> task object is on free list, or is going to be put there, or was just taken </a:t>
            </a:r>
            <a:r>
              <a:rPr lang="en-US" altLang="zh-CN" sz="1200" b="0" i="0" kern="1200" dirty="0" err="1">
                <a:solidFill>
                  <a:schemeClr val="tx1"/>
                </a:solidFill>
                <a:effectLst/>
                <a:latin typeface="Arial" charset="0"/>
                <a:ea typeface="+mn-ea"/>
                <a:cs typeface="Arial" charset="0"/>
              </a:rPr>
              <a:t>off.</a:t>
            </a:r>
            <a:r>
              <a:rPr lang="en-US" altLang="zh-CN" sz="1200" b="0" i="1" kern="1200" dirty="0" err="1">
                <a:solidFill>
                  <a:schemeClr val="tx1"/>
                </a:solidFill>
                <a:effectLst/>
                <a:latin typeface="Arial" charset="0"/>
                <a:ea typeface="+mn-ea"/>
                <a:cs typeface="Arial" charset="0"/>
              </a:rPr>
              <a:t>recycle</a:t>
            </a:r>
            <a:r>
              <a:rPr lang="en-US" altLang="zh-CN" sz="1200" b="0" i="0" kern="1200" dirty="0">
                <a:solidFill>
                  <a:schemeClr val="tx1"/>
                </a:solidFill>
                <a:effectLst/>
                <a:latin typeface="Arial" charset="0"/>
                <a:ea typeface="+mn-ea"/>
                <a:cs typeface="Arial" charset="0"/>
              </a:rPr>
              <a:t> task to be recycled as continuation</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add_to_depth</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int</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delta</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Change scheduling depth by given amount.</a:t>
            </a:r>
          </a:p>
          <a:p>
            <a:r>
              <a:rPr lang="en-US" altLang="zh-CN" sz="1200" b="0" i="0" kern="1200" dirty="0">
                <a:solidFill>
                  <a:schemeClr val="tx1"/>
                </a:solidFill>
                <a:effectLst/>
                <a:latin typeface="Arial" charset="0"/>
                <a:ea typeface="+mn-ea"/>
                <a:cs typeface="Arial" charset="0"/>
              </a:rPr>
              <a:t>The resulting depth must be non-negative.</a:t>
            </a:r>
          </a:p>
          <a:p>
            <a:r>
              <a:rPr lang="en-US" altLang="zh-CN" sz="1200" b="1" i="0" kern="1200" dirty="0">
                <a:solidFill>
                  <a:schemeClr val="tx1"/>
                </a:solidFill>
                <a:effectLst/>
                <a:latin typeface="Arial" charset="0"/>
                <a:ea typeface="+mn-ea"/>
                <a:cs typeface="Arial" charset="0"/>
              </a:rPr>
              <a:t>internal::</a:t>
            </a:r>
            <a:r>
              <a:rPr lang="en-US" altLang="zh-CN" sz="1200" b="1" i="0" kern="1200" dirty="0" err="1">
                <a:solidFill>
                  <a:schemeClr val="tx1"/>
                </a:solidFill>
                <a:effectLst/>
                <a:latin typeface="Arial" charset="0"/>
                <a:ea typeface="+mn-ea"/>
                <a:cs typeface="Arial" charset="0"/>
              </a:rPr>
              <a:t>allocate_additional_child_of_proxy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allocate_additional_child_of</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t</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Like </a:t>
            </a:r>
            <a:r>
              <a:rPr lang="en-US" altLang="zh-CN" sz="1200" b="0" i="0" kern="1200" dirty="0" err="1">
                <a:solidFill>
                  <a:schemeClr val="tx1"/>
                </a:solidFill>
                <a:effectLst/>
                <a:latin typeface="Arial" charset="0"/>
                <a:ea typeface="+mn-ea"/>
                <a:cs typeface="Arial" charset="0"/>
              </a:rPr>
              <a:t>allocate_child</a:t>
            </a:r>
            <a:r>
              <a:rPr lang="en-US" altLang="zh-CN" sz="1200" b="0" i="0" kern="1200" dirty="0">
                <a:solidFill>
                  <a:schemeClr val="tx1"/>
                </a:solidFill>
                <a:effectLst/>
                <a:latin typeface="Arial" charset="0"/>
                <a:ea typeface="+mn-ea"/>
                <a:cs typeface="Arial" charset="0"/>
              </a:rPr>
              <a:t>, except that task's parent becomes "t", not this.</a:t>
            </a:r>
          </a:p>
          <a:p>
            <a:r>
              <a:rPr lang="en-US" altLang="zh-CN" sz="1200" b="0" i="0" kern="1200" dirty="0">
                <a:solidFill>
                  <a:schemeClr val="tx1"/>
                </a:solidFill>
                <a:effectLst/>
                <a:latin typeface="Arial" charset="0"/>
                <a:ea typeface="+mn-ea"/>
                <a:cs typeface="Arial" charset="0"/>
              </a:rPr>
              <a:t>Typically used in conjunction with </a:t>
            </a:r>
            <a:r>
              <a:rPr lang="en-US" altLang="zh-CN" sz="1200" b="0" i="0" kern="1200" dirty="0" err="1">
                <a:solidFill>
                  <a:schemeClr val="tx1"/>
                </a:solidFill>
                <a:effectLst/>
                <a:latin typeface="Arial" charset="0"/>
                <a:ea typeface="+mn-ea"/>
                <a:cs typeface="Arial" charset="0"/>
              </a:rPr>
              <a:t>schedule_to_reexecute</a:t>
            </a:r>
            <a:r>
              <a:rPr lang="en-US" altLang="zh-CN" sz="1200" b="0" i="0" kern="1200" dirty="0">
                <a:solidFill>
                  <a:schemeClr val="tx1"/>
                </a:solidFill>
                <a:effectLst/>
                <a:latin typeface="Arial" charset="0"/>
                <a:ea typeface="+mn-ea"/>
                <a:cs typeface="Arial" charset="0"/>
              </a:rPr>
              <a:t> to implement while loops. Atomically increments the reference count of </a:t>
            </a:r>
            <a:r>
              <a:rPr lang="en-US" altLang="zh-CN" sz="1200" b="0" i="0" kern="1200" dirty="0" err="1">
                <a:solidFill>
                  <a:schemeClr val="tx1"/>
                </a:solidFill>
                <a:effectLst/>
                <a:latin typeface="Arial" charset="0"/>
                <a:ea typeface="+mn-ea"/>
                <a:cs typeface="Arial" charset="0"/>
              </a:rPr>
              <a:t>t.parent</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internal::</a:t>
            </a:r>
            <a:r>
              <a:rPr lang="en-US" altLang="zh-CN" sz="1200" b="1" i="0" kern="1200" dirty="0" err="1">
                <a:solidFill>
                  <a:schemeClr val="tx1"/>
                </a:solidFill>
                <a:effectLst/>
                <a:latin typeface="Arial" charset="0"/>
                <a:ea typeface="+mn-ea"/>
                <a:cs typeface="Arial" charset="0"/>
              </a:rPr>
              <a:t>allocate_continuation_proxy</a:t>
            </a:r>
            <a:r>
              <a:rPr lang="en-US" altLang="zh-CN" sz="1200" b="1" i="0" kern="1200" dirty="0">
                <a:solidFill>
                  <a:schemeClr val="tx1"/>
                </a:solidFill>
                <a:effectLst/>
                <a:latin typeface="Arial" charset="0"/>
                <a:ea typeface="+mn-ea"/>
                <a:cs typeface="Arial" charset="0"/>
              </a:rPr>
              <a:t>&amp;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allocate_continuation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Returns proxy for overloaded new that allocates a continuation task of *this.</a:t>
            </a:r>
          </a:p>
          <a:p>
            <a:r>
              <a:rPr lang="en-US" altLang="zh-CN" sz="1200" b="0" i="0" kern="1200" dirty="0">
                <a:solidFill>
                  <a:schemeClr val="tx1"/>
                </a:solidFill>
                <a:effectLst/>
                <a:latin typeface="Arial" charset="0"/>
                <a:ea typeface="+mn-ea"/>
                <a:cs typeface="Arial" charset="0"/>
              </a:rPr>
              <a:t>The continuation's parent becomes the parent of *this.</a:t>
            </a:r>
          </a:p>
          <a:p>
            <a:r>
              <a:rPr lang="en-US" altLang="zh-CN" sz="1200" b="1" i="0" kern="1200" dirty="0">
                <a:solidFill>
                  <a:schemeClr val="tx1"/>
                </a:solidFill>
                <a:effectLst/>
                <a:latin typeface="Arial" charset="0"/>
                <a:ea typeface="+mn-ea"/>
                <a:cs typeface="Arial" charset="0"/>
              </a:rPr>
              <a:t>bool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cancel_group_execution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Initiates cancellation of all tasks in this cancellation group and its subordinate groups.</a:t>
            </a:r>
          </a:p>
          <a:p>
            <a:r>
              <a:rPr lang="en-US" altLang="zh-CN" sz="1200" b="1" i="0" kern="1200" dirty="0" err="1">
                <a:solidFill>
                  <a:schemeClr val="tx1"/>
                </a:solidFill>
                <a:effectLst/>
                <a:latin typeface="Arial" charset="0"/>
                <a:ea typeface="+mn-ea"/>
                <a:cs typeface="Arial" charset="0"/>
              </a:rPr>
              <a:t>Returns:</a:t>
            </a:r>
            <a:r>
              <a:rPr lang="en-US" altLang="zh-CN" sz="1200" b="0" i="0" kern="1200" dirty="0" err="1">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if cancellation has already been requested, true otherwise. *</a:t>
            </a:r>
          </a:p>
          <a:p>
            <a:r>
              <a:rPr lang="en-US" altLang="zh-CN" sz="1200" b="1" i="0" kern="1200" dirty="0">
                <a:solidFill>
                  <a:schemeClr val="tx1"/>
                </a:solidFill>
                <a:effectLst/>
                <a:latin typeface="Arial" charset="0"/>
                <a:ea typeface="+mn-ea"/>
                <a:cs typeface="Arial" charset="0"/>
              </a:rPr>
              <a:t>void __TBB_EXPORTED_METHOD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::task::destroy(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victim</a:t>
            </a:r>
            <a:r>
              <a:rPr lang="en-US" altLang="zh-CN" sz="1200" b="1" i="0" kern="1200" dirty="0">
                <a:solidFill>
                  <a:schemeClr val="tx1"/>
                </a:solidFill>
                <a:effectLst/>
                <a:latin typeface="Arial" charset="0"/>
                <a:ea typeface="+mn-ea"/>
                <a:cs typeface="Arial" charset="0"/>
              </a:rPr>
              <a:t> ) </a:t>
            </a:r>
            <a:r>
              <a:rPr lang="en-US" altLang="zh-CN" sz="1200" b="0" i="0" kern="1200" dirty="0">
                <a:solidFill>
                  <a:schemeClr val="tx1"/>
                </a:solidFill>
                <a:effectLst/>
                <a:latin typeface="Arial" charset="0"/>
                <a:ea typeface="+mn-ea"/>
                <a:cs typeface="Arial" charset="0"/>
              </a:rPr>
              <a:t> Destroy a task.</a:t>
            </a:r>
          </a:p>
          <a:p>
            <a:r>
              <a:rPr lang="en-US" altLang="zh-CN" sz="1200" b="0" i="0" kern="1200" dirty="0">
                <a:solidFill>
                  <a:schemeClr val="tx1"/>
                </a:solidFill>
                <a:effectLst/>
                <a:latin typeface="Arial" charset="0"/>
                <a:ea typeface="+mn-ea"/>
                <a:cs typeface="Arial" charset="0"/>
              </a:rPr>
              <a:t>Usually, calling this method is unnecessary, because a task is implicitly deleted after its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method runs. However, sometimes a task needs to be explicitly deallocated, such as when a root task is used as the parent in </a:t>
            </a:r>
            <a:r>
              <a:rPr lang="en-US" altLang="zh-CN" sz="1200" b="0" i="0" kern="1200" dirty="0" err="1">
                <a:solidFill>
                  <a:schemeClr val="tx1"/>
                </a:solidFill>
                <a:effectLst/>
                <a:latin typeface="Arial" charset="0"/>
                <a:ea typeface="+mn-ea"/>
                <a:cs typeface="Arial" charset="0"/>
              </a:rPr>
              <a:t>spawn_and_wait_for_all</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virtual void __TBB_EXPORTED_METHOD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note_affinity</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7"/>
              </a:rPr>
              <a:t>affinity_id</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id</a:t>
            </a:r>
            <a:r>
              <a:rPr lang="en-US" altLang="zh-CN" sz="1200" b="1" i="0" kern="1200" dirty="0">
                <a:solidFill>
                  <a:schemeClr val="tx1"/>
                </a:solidFill>
                <a:effectLst/>
                <a:latin typeface="Arial" charset="0"/>
                <a:ea typeface="+mn-ea"/>
                <a:cs typeface="Arial" charset="0"/>
              </a:rPr>
              <a:t> ) [virtual]</a:t>
            </a:r>
            <a:r>
              <a:rPr lang="en-US" altLang="zh-CN" sz="1200" b="0" i="0" kern="1200" dirty="0">
                <a:solidFill>
                  <a:schemeClr val="tx1"/>
                </a:solidFill>
                <a:effectLst/>
                <a:latin typeface="Arial" charset="0"/>
                <a:ea typeface="+mn-ea"/>
                <a:cs typeface="Arial" charset="0"/>
              </a:rPr>
              <a:t> Invoked by scheduler to notify task that it ran on unexpected thread.</a:t>
            </a:r>
          </a:p>
          <a:p>
            <a:r>
              <a:rPr lang="en-US" altLang="zh-CN" sz="1200" b="0" i="0" kern="1200" dirty="0">
                <a:solidFill>
                  <a:schemeClr val="tx1"/>
                </a:solidFill>
                <a:effectLst/>
                <a:latin typeface="Arial" charset="0"/>
                <a:ea typeface="+mn-ea"/>
                <a:cs typeface="Arial" charset="0"/>
              </a:rPr>
              <a:t>Invoked before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runs, if task is stolen, or task has affinity but will be executed on another thread.</a:t>
            </a:r>
          </a:p>
          <a:p>
            <a:r>
              <a:rPr lang="en-US" altLang="zh-CN" sz="1200" b="0" i="0" kern="1200" dirty="0">
                <a:solidFill>
                  <a:schemeClr val="tx1"/>
                </a:solidFill>
                <a:effectLst/>
                <a:latin typeface="Arial" charset="0"/>
                <a:ea typeface="+mn-ea"/>
                <a:cs typeface="Arial" charset="0"/>
              </a:rPr>
              <a:t>The default action does nothing.</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recycle_as_continuation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Change this to be a continuation of its former self.</a:t>
            </a:r>
          </a:p>
          <a:p>
            <a:r>
              <a:rPr lang="en-US" altLang="zh-CN" sz="1200" b="0" i="0" kern="1200" dirty="0">
                <a:solidFill>
                  <a:schemeClr val="tx1"/>
                </a:solidFill>
                <a:effectLst/>
                <a:latin typeface="Arial" charset="0"/>
                <a:ea typeface="+mn-ea"/>
                <a:cs typeface="Arial" charset="0"/>
              </a:rPr>
              <a:t>The caller must guarantee that the task's </a:t>
            </a:r>
            <a:r>
              <a:rPr lang="en-US" altLang="zh-CN" sz="1200" b="0" i="0" kern="1200" dirty="0" err="1">
                <a:solidFill>
                  <a:schemeClr val="tx1"/>
                </a:solidFill>
                <a:effectLst/>
                <a:latin typeface="Arial" charset="0"/>
                <a:ea typeface="+mn-ea"/>
                <a:cs typeface="Arial" charset="0"/>
              </a:rPr>
              <a:t>refcount</a:t>
            </a:r>
            <a:r>
              <a:rPr lang="en-US" altLang="zh-CN" sz="1200" b="0" i="0" kern="1200" dirty="0">
                <a:solidFill>
                  <a:schemeClr val="tx1"/>
                </a:solidFill>
                <a:effectLst/>
                <a:latin typeface="Arial" charset="0"/>
                <a:ea typeface="+mn-ea"/>
                <a:cs typeface="Arial" charset="0"/>
              </a:rPr>
              <a:t> does not become zero until after the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returns. Typically, this is done by having method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return a pointer to a child of the task. If the guarantee cannot be made, use method </a:t>
            </a:r>
            <a:r>
              <a:rPr lang="en-US" altLang="zh-CN" sz="1200" b="0" i="0" kern="1200" dirty="0" err="1">
                <a:solidFill>
                  <a:schemeClr val="tx1"/>
                </a:solidFill>
                <a:effectLst/>
                <a:latin typeface="Arial" charset="0"/>
                <a:ea typeface="+mn-ea"/>
                <a:cs typeface="Arial" charset="0"/>
              </a:rPr>
              <a:t>recycle_as_safe_continuation</a:t>
            </a:r>
            <a:r>
              <a:rPr lang="en-US" altLang="zh-CN" sz="1200" b="0" i="0" kern="1200" dirty="0">
                <a:solidFill>
                  <a:schemeClr val="tx1"/>
                </a:solidFill>
                <a:effectLst/>
                <a:latin typeface="Arial" charset="0"/>
                <a:ea typeface="+mn-ea"/>
                <a:cs typeface="Arial" charset="0"/>
              </a:rPr>
              <a:t> instead.</a:t>
            </a:r>
          </a:p>
          <a:p>
            <a:r>
              <a:rPr lang="en-US" altLang="zh-CN" sz="1200" b="0" i="0" kern="1200" dirty="0">
                <a:solidFill>
                  <a:schemeClr val="tx1"/>
                </a:solidFill>
                <a:effectLst/>
                <a:latin typeface="Arial" charset="0"/>
                <a:ea typeface="+mn-ea"/>
                <a:cs typeface="Arial" charset="0"/>
              </a:rPr>
              <a:t>Because of the hazard, this method may be deprecated in the future.</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recycle_as_safe_continuation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Recommended to use, safe variant of </a:t>
            </a:r>
            <a:r>
              <a:rPr lang="en-US" altLang="zh-CN" sz="1200" b="0" i="0" kern="1200" dirty="0" err="1">
                <a:solidFill>
                  <a:schemeClr val="tx1"/>
                </a:solidFill>
                <a:effectLst/>
                <a:latin typeface="Arial" charset="0"/>
                <a:ea typeface="+mn-ea"/>
                <a:cs typeface="Arial" charset="0"/>
              </a:rPr>
              <a:t>recycle_as_continuation</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For safety, it requires additional increment of </a:t>
            </a:r>
            <a:r>
              <a:rPr lang="en-US" altLang="zh-CN" sz="1200" b="0" i="0" kern="1200" dirty="0" err="1">
                <a:solidFill>
                  <a:schemeClr val="tx1"/>
                </a:solidFill>
                <a:effectLst/>
                <a:latin typeface="Arial" charset="0"/>
                <a:ea typeface="+mn-ea"/>
                <a:cs typeface="Arial" charset="0"/>
              </a:rPr>
              <a:t>ref_count</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recycle_to_reexecute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Schedule this for </a:t>
            </a:r>
            <a:r>
              <a:rPr lang="en-US" altLang="zh-CN" sz="1200" b="0" i="0" kern="1200" dirty="0" err="1">
                <a:solidFill>
                  <a:schemeClr val="tx1"/>
                </a:solidFill>
                <a:effectLst/>
                <a:latin typeface="Arial" charset="0"/>
                <a:ea typeface="+mn-ea"/>
                <a:cs typeface="Arial" charset="0"/>
              </a:rPr>
              <a:t>reexecution</a:t>
            </a:r>
            <a:r>
              <a:rPr lang="en-US" altLang="zh-CN" sz="1200" b="0" i="0" kern="1200" dirty="0">
                <a:solidFill>
                  <a:schemeClr val="tx1"/>
                </a:solidFill>
                <a:effectLst/>
                <a:latin typeface="Arial" charset="0"/>
                <a:ea typeface="+mn-ea"/>
                <a:cs typeface="Arial" charset="0"/>
              </a:rPr>
              <a:t> after current </a:t>
            </a:r>
            <a:r>
              <a:rPr lang="en-US" altLang="zh-CN" sz="1200" b="1" i="0" u="none" strike="noStrike" kern="1200" dirty="0">
                <a:solidFill>
                  <a:schemeClr val="tx1"/>
                </a:solidFill>
                <a:effectLst/>
                <a:latin typeface="Arial" charset="0"/>
                <a:ea typeface="+mn-ea"/>
                <a:cs typeface="Arial" charset="0"/>
                <a:hlinkClick r:id="rId37"/>
              </a:rPr>
              <a:t>execute()</a:t>
            </a:r>
            <a:r>
              <a:rPr lang="en-US" altLang="zh-CN" sz="1200" b="0" i="0" kern="1200" dirty="0">
                <a:solidFill>
                  <a:schemeClr val="tx1"/>
                </a:solidFill>
                <a:effectLst/>
                <a:latin typeface="Arial" charset="0"/>
                <a:ea typeface="+mn-ea"/>
                <a:cs typeface="Arial" charset="0"/>
              </a:rPr>
              <a:t> returns.</a:t>
            </a:r>
          </a:p>
          <a:p>
            <a:r>
              <a:rPr lang="en-US" altLang="zh-CN" sz="1200" b="0" i="0" kern="1200" dirty="0">
                <a:solidFill>
                  <a:schemeClr val="tx1"/>
                </a:solidFill>
                <a:effectLst/>
                <a:latin typeface="Arial" charset="0"/>
                <a:ea typeface="+mn-ea"/>
                <a:cs typeface="Arial" charset="0"/>
              </a:rPr>
              <a:t>Requires that </a:t>
            </a:r>
            <a:r>
              <a:rPr lang="en-US" altLang="zh-CN" sz="1200" b="0" i="0" kern="1200" dirty="0" err="1">
                <a:solidFill>
                  <a:schemeClr val="tx1"/>
                </a:solidFill>
                <a:effectLst/>
                <a:latin typeface="Arial" charset="0"/>
                <a:ea typeface="+mn-ea"/>
                <a:cs typeface="Arial" charset="0"/>
              </a:rPr>
              <a:t>this.execute</a:t>
            </a:r>
            <a:r>
              <a:rPr lang="en-US" altLang="zh-CN" sz="1200" b="0" i="0" kern="1200" dirty="0">
                <a:solidFill>
                  <a:schemeClr val="tx1"/>
                </a:solidFill>
                <a:effectLst/>
                <a:latin typeface="Arial" charset="0"/>
                <a:ea typeface="+mn-ea"/>
                <a:cs typeface="Arial" charset="0"/>
              </a:rPr>
              <a:t>() be running.</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set_depth</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25"/>
              </a:rPr>
              <a:t>depth_type</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new_depth</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Set scheduling depth to given value.</a:t>
            </a:r>
          </a:p>
          <a:p>
            <a:r>
              <a:rPr lang="en-US" altLang="zh-CN" sz="1200" b="0" i="0" kern="1200" dirty="0">
                <a:solidFill>
                  <a:schemeClr val="tx1"/>
                </a:solidFill>
                <a:effectLst/>
                <a:latin typeface="Arial" charset="0"/>
                <a:ea typeface="+mn-ea"/>
                <a:cs typeface="Arial" charset="0"/>
              </a:rPr>
              <a:t>The depth must be non-negative</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::task::spawn( </a:t>
            </a:r>
            <a:r>
              <a:rPr lang="en-US" altLang="zh-CN" sz="1200" b="1" i="0" u="none" strike="noStrike" kern="1200" dirty="0" err="1">
                <a:solidFill>
                  <a:schemeClr val="tx1"/>
                </a:solidFill>
                <a:effectLst/>
                <a:latin typeface="Arial" charset="0"/>
                <a:ea typeface="+mn-ea"/>
                <a:cs typeface="Arial" charset="0"/>
                <a:hlinkClick r:id="rId52"/>
              </a:rPr>
              <a:t>task_list</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list</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Spawn multiple tasks and clear list.</a:t>
            </a:r>
          </a:p>
          <a:p>
            <a:r>
              <a:rPr lang="en-US" altLang="zh-CN" sz="1200" b="0" i="0" kern="1200" dirty="0">
                <a:solidFill>
                  <a:schemeClr val="tx1"/>
                </a:solidFill>
                <a:effectLst/>
                <a:latin typeface="Arial" charset="0"/>
                <a:ea typeface="+mn-ea"/>
                <a:cs typeface="Arial" charset="0"/>
              </a:rPr>
              <a:t>All of the tasks must be at the same depth.</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::task::spawn(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child</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Schedule task for execution when a worker becomes available.</a:t>
            </a:r>
          </a:p>
          <a:p>
            <a:r>
              <a:rPr lang="en-US" altLang="zh-CN" sz="1200" b="0" i="0" kern="1200" dirty="0">
                <a:solidFill>
                  <a:schemeClr val="tx1"/>
                </a:solidFill>
                <a:effectLst/>
                <a:latin typeface="Arial" charset="0"/>
                <a:ea typeface="+mn-ea"/>
                <a:cs typeface="Arial" charset="0"/>
              </a:rPr>
              <a:t>After all children spawned so far finish their method </a:t>
            </a:r>
            <a:r>
              <a:rPr lang="en-US" altLang="zh-CN" sz="1200" b="1" i="0" u="none" strike="noStrike" kern="1200" dirty="0">
                <a:solidFill>
                  <a:schemeClr val="tx1"/>
                </a:solidFill>
                <a:effectLst/>
                <a:latin typeface="Arial" charset="0"/>
                <a:ea typeface="+mn-ea"/>
                <a:cs typeface="Arial" charset="0"/>
                <a:hlinkClick r:id="rId37"/>
              </a:rPr>
              <a:t>task::execute</a:t>
            </a:r>
            <a:r>
              <a:rPr lang="en-US" altLang="zh-CN" sz="1200" b="0" i="0" kern="1200" dirty="0">
                <a:solidFill>
                  <a:schemeClr val="tx1"/>
                </a:solidFill>
                <a:effectLst/>
                <a:latin typeface="Arial" charset="0"/>
                <a:ea typeface="+mn-ea"/>
                <a:cs typeface="Arial" charset="0"/>
              </a:rPr>
              <a:t>, their parent's method </a:t>
            </a:r>
            <a:r>
              <a:rPr lang="en-US" altLang="zh-CN" sz="1200" b="1" i="0" u="none" strike="noStrike" kern="1200" dirty="0">
                <a:solidFill>
                  <a:schemeClr val="tx1"/>
                </a:solidFill>
                <a:effectLst/>
                <a:latin typeface="Arial" charset="0"/>
                <a:ea typeface="+mn-ea"/>
                <a:cs typeface="Arial" charset="0"/>
                <a:hlinkClick r:id="rId37"/>
              </a:rPr>
              <a:t>task::execute</a:t>
            </a:r>
            <a:r>
              <a:rPr lang="en-US" altLang="zh-CN" sz="1200" b="0" i="0" kern="1200" dirty="0">
                <a:solidFill>
                  <a:schemeClr val="tx1"/>
                </a:solidFill>
                <a:effectLst/>
                <a:latin typeface="Arial" charset="0"/>
                <a:ea typeface="+mn-ea"/>
                <a:cs typeface="Arial" charset="0"/>
              </a:rPr>
              <a:t> may start running. Therefore, it is important to ensure that at least one child has not completed until the parent is ready to run.</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spawn_root_and_wait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52"/>
              </a:rPr>
              <a:t>task_list</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root_list</a:t>
            </a:r>
            <a:r>
              <a:rPr lang="en-US" altLang="zh-CN" sz="1200" b="1" i="0" kern="1200" dirty="0">
                <a:solidFill>
                  <a:schemeClr val="tx1"/>
                </a:solidFill>
                <a:effectLst/>
                <a:latin typeface="Arial" charset="0"/>
                <a:ea typeface="+mn-ea"/>
                <a:cs typeface="Arial" charset="0"/>
              </a:rPr>
              <a:t> ) [inline, static]</a:t>
            </a:r>
            <a:r>
              <a:rPr lang="en-US" altLang="zh-CN" sz="1200" b="0" i="0" kern="1200" dirty="0">
                <a:solidFill>
                  <a:schemeClr val="tx1"/>
                </a:solidFill>
                <a:effectLst/>
                <a:latin typeface="Arial" charset="0"/>
                <a:ea typeface="+mn-ea"/>
                <a:cs typeface="Arial" charset="0"/>
              </a:rPr>
              <a:t> Spawn root tasks on list and wait for all of them to finish.</a:t>
            </a:r>
          </a:p>
          <a:p>
            <a:r>
              <a:rPr lang="en-US" altLang="zh-CN" sz="1200" b="0" i="0" kern="1200" dirty="0">
                <a:solidFill>
                  <a:schemeClr val="tx1"/>
                </a:solidFill>
                <a:effectLst/>
                <a:latin typeface="Arial" charset="0"/>
                <a:ea typeface="+mn-ea"/>
                <a:cs typeface="Arial" charset="0"/>
              </a:rPr>
              <a:t>If there are more tasks than worker threads, the tasks are spawned in order of front to back.</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spawn_root_and_wait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36"/>
              </a:rPr>
              <a:t>task</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root</a:t>
            </a:r>
            <a:r>
              <a:rPr lang="en-US" altLang="zh-CN" sz="1200" b="1" i="0" kern="1200" dirty="0">
                <a:solidFill>
                  <a:schemeClr val="tx1"/>
                </a:solidFill>
                <a:effectLst/>
                <a:latin typeface="Arial" charset="0"/>
                <a:ea typeface="+mn-ea"/>
                <a:cs typeface="Arial" charset="0"/>
              </a:rPr>
              <a:t> ) [inline, static]</a:t>
            </a:r>
            <a:r>
              <a:rPr lang="en-US" altLang="zh-CN" sz="1200" b="0" i="0" kern="1200" dirty="0">
                <a:solidFill>
                  <a:schemeClr val="tx1"/>
                </a:solidFill>
                <a:effectLst/>
                <a:latin typeface="Arial" charset="0"/>
                <a:ea typeface="+mn-ea"/>
                <a:cs typeface="Arial" charset="0"/>
              </a:rPr>
              <a:t> Spawn task allocated by </a:t>
            </a:r>
            <a:r>
              <a:rPr lang="en-US" altLang="zh-CN" sz="1200" b="0" i="0" kern="1200" dirty="0" err="1">
                <a:solidFill>
                  <a:schemeClr val="tx1"/>
                </a:solidFill>
                <a:effectLst/>
                <a:latin typeface="Arial" charset="0"/>
                <a:ea typeface="+mn-ea"/>
                <a:cs typeface="Arial" charset="0"/>
              </a:rPr>
              <a:t>allocate_root</a:t>
            </a:r>
            <a:r>
              <a:rPr lang="en-US" altLang="zh-CN" sz="1200" b="0" i="0" kern="1200" dirty="0">
                <a:solidFill>
                  <a:schemeClr val="tx1"/>
                </a:solidFill>
                <a:effectLst/>
                <a:latin typeface="Arial" charset="0"/>
                <a:ea typeface="+mn-ea"/>
                <a:cs typeface="Arial" charset="0"/>
              </a:rPr>
              <a:t>, wait for it to complete, and deallocate it.</a:t>
            </a:r>
          </a:p>
          <a:p>
            <a:r>
              <a:rPr lang="en-US" altLang="zh-CN" sz="1200" b="0" i="0" kern="1200" dirty="0">
                <a:solidFill>
                  <a:schemeClr val="tx1"/>
                </a:solidFill>
                <a:effectLst/>
                <a:latin typeface="Arial" charset="0"/>
                <a:ea typeface="+mn-ea"/>
                <a:cs typeface="Arial" charset="0"/>
              </a:rPr>
              <a:t>The thread that calls </a:t>
            </a:r>
            <a:r>
              <a:rPr lang="en-US" altLang="zh-CN" sz="1200" b="0" i="0" kern="1200" dirty="0" err="1">
                <a:solidFill>
                  <a:schemeClr val="tx1"/>
                </a:solidFill>
                <a:effectLst/>
                <a:latin typeface="Arial" charset="0"/>
                <a:ea typeface="+mn-ea"/>
                <a:cs typeface="Arial" charset="0"/>
              </a:rPr>
              <a:t>spawn_root_and_wait</a:t>
            </a:r>
            <a:r>
              <a:rPr lang="en-US" altLang="zh-CN" sz="1200" b="0" i="0" kern="1200" dirty="0">
                <a:solidFill>
                  <a:schemeClr val="tx1"/>
                </a:solidFill>
                <a:effectLst/>
                <a:latin typeface="Arial" charset="0"/>
                <a:ea typeface="+mn-ea"/>
                <a:cs typeface="Arial" charset="0"/>
              </a:rPr>
              <a:t> must be the same thread that allocated the task.</a:t>
            </a:r>
          </a:p>
          <a:p>
            <a:r>
              <a:rPr lang="en-US" altLang="zh-CN" sz="1200" b="1" i="0" kern="1200" dirty="0">
                <a:solidFill>
                  <a:schemeClr val="tx1"/>
                </a:solidFill>
                <a:effectLst/>
                <a:latin typeface="Arial" charset="0"/>
                <a:ea typeface="+mn-ea"/>
                <a:cs typeface="Arial" charset="0"/>
              </a:rPr>
              <a:t>void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::task::</a:t>
            </a:r>
            <a:r>
              <a:rPr lang="en-US" altLang="zh-CN" sz="1200" b="1" i="0" kern="1200" dirty="0" err="1">
                <a:solidFill>
                  <a:schemeClr val="tx1"/>
                </a:solidFill>
                <a:effectLst/>
                <a:latin typeface="Arial" charset="0"/>
                <a:ea typeface="+mn-ea"/>
                <a:cs typeface="Arial" charset="0"/>
              </a:rPr>
              <a:t>wait_for_all</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Wait for reference count to become one, and set reference count to zero.</a:t>
            </a:r>
          </a:p>
          <a:p>
            <a:r>
              <a:rPr lang="en-US" altLang="zh-CN" sz="1200" b="0" i="0" kern="1200" dirty="0">
                <a:solidFill>
                  <a:schemeClr val="tx1"/>
                </a:solidFill>
                <a:effectLst/>
                <a:latin typeface="Arial" charset="0"/>
                <a:ea typeface="+mn-ea"/>
                <a:cs typeface="Arial" charset="0"/>
              </a:rPr>
              <a:t>Works on tasks while waiting.</a:t>
            </a:r>
          </a:p>
          <a:p>
            <a:pPr eaLnBrk="1" hangingPunct="1"/>
            <a:endParaRPr lang="zh-CN" altLang="en-US" dirty="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57CD7C28-C13E-492D-ABD5-771E47939BF1}" type="slidenum">
              <a:rPr lang="zh-CN" altLang="en-US" sz="1200"/>
              <a:pPr/>
              <a:t>87</a:t>
            </a:fld>
            <a:endParaRPr lang="en-US" altLang="zh-CN"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cs typeface="Arial" pitchFamily="34" charset="0"/>
              </a:rPr>
              <a:t>The reference count is used to keep track of the number of tasks spawned at the current level of the task graph.  As a child (spawned) task completes, the reference count at the parent is decremented. The </a:t>
            </a:r>
            <a:r>
              <a:rPr lang="en-US" altLang="zh-CN" dirty="0" err="1">
                <a:cs typeface="Arial" pitchFamily="34" charset="0"/>
              </a:rPr>
              <a:t>spawn_and_wait_all</a:t>
            </a:r>
            <a:r>
              <a:rPr lang="en-US" altLang="zh-CN" dirty="0">
                <a:cs typeface="Arial" pitchFamily="34" charset="0"/>
              </a:rPr>
              <a:t> method (and other wait methods) requires a reference count one greater than the number of child task to be spawned. When the reference count is 1, the method decrements the count to 0 and returns.</a:t>
            </a:r>
          </a:p>
          <a:p>
            <a:pPr eaLnBrk="1" hangingPunct="1"/>
            <a:endParaRPr lang="en-US" altLang="zh-CN" dirty="0">
              <a:cs typeface="Arial" pitchFamily="34" charset="0"/>
            </a:endParaRPr>
          </a:p>
          <a:p>
            <a:pPr eaLnBrk="1" hangingPunct="1"/>
            <a:r>
              <a:rPr lang="en-US" altLang="zh-CN" sz="1200" b="0" i="0" kern="1200" dirty="0" err="1">
                <a:solidFill>
                  <a:schemeClr val="tx1"/>
                </a:solidFill>
                <a:effectLst/>
                <a:latin typeface="Arial" charset="0"/>
                <a:ea typeface="+mn-ea"/>
                <a:cs typeface="Arial" charset="0"/>
              </a:rPr>
              <a:t>spawn_and_wait_for_all</a:t>
            </a:r>
            <a:r>
              <a:rPr lang="en-US" altLang="zh-CN" sz="1200" b="0" i="0" kern="1200" dirty="0">
                <a:solidFill>
                  <a:schemeClr val="tx1"/>
                </a:solidFill>
                <a:effectLst/>
                <a:latin typeface="Arial" charset="0"/>
                <a:ea typeface="+mn-ea"/>
                <a:cs typeface="Arial" charset="0"/>
              </a:rPr>
              <a:t>(task&amp; child)</a:t>
            </a:r>
            <a:r>
              <a:rPr lang="zh-CN" altLang="en-US" sz="1200" b="0" i="0" kern="1200" dirty="0">
                <a:solidFill>
                  <a:schemeClr val="tx1"/>
                </a:solidFill>
                <a:effectLst/>
                <a:latin typeface="Arial" charset="0"/>
                <a:ea typeface="+mn-ea"/>
                <a:cs typeface="Arial" charset="0"/>
              </a:rPr>
              <a:t>方法相当于</a:t>
            </a:r>
            <a:r>
              <a:rPr lang="en-US" altLang="zh-CN" sz="1200" b="0" i="0" kern="1200" dirty="0">
                <a:solidFill>
                  <a:schemeClr val="tx1"/>
                </a:solidFill>
                <a:effectLst/>
                <a:latin typeface="Arial" charset="0"/>
                <a:ea typeface="+mn-ea"/>
                <a:cs typeface="Arial" charset="0"/>
              </a:rPr>
              <a:t>spawn(child);</a:t>
            </a:r>
            <a:r>
              <a:rPr lang="en-US" altLang="zh-CN" sz="1200" b="0" i="0" kern="1200" dirty="0" err="1">
                <a:solidFill>
                  <a:schemeClr val="tx1"/>
                </a:solidFill>
                <a:effectLst/>
                <a:latin typeface="Arial" charset="0"/>
                <a:ea typeface="+mn-ea"/>
                <a:cs typeface="Arial" charset="0"/>
              </a:rPr>
              <a:t>wait_for_all</a:t>
            </a:r>
            <a:r>
              <a:rPr lang="en-US" altLang="zh-CN" sz="1200" b="0" i="0" kern="1200" dirty="0">
                <a:solidFill>
                  <a:schemeClr val="tx1"/>
                </a:solidFill>
                <a:effectLst/>
                <a:latin typeface="Arial" charset="0"/>
                <a:ea typeface="+mn-ea"/>
                <a:cs typeface="Arial" charset="0"/>
              </a:rPr>
              <a:t>()</a:t>
            </a:r>
            <a:endParaRPr lang="en-US" altLang="zh-CN" dirty="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07BC751-7D28-427E-8E84-B0085E9DF99F}" type="datetime8">
              <a:rPr lang="en-US" altLang="en-US"/>
              <a:pPr/>
              <a:t>12/30/2019 9:33 PM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8D104500-EF8D-4709-B30E-2ED10BCF79F6}" type="slidenum">
              <a:rPr lang="en-US" altLang="en-US"/>
              <a:pPr/>
              <a:t>28</a:t>
            </a:fld>
            <a:endParaRPr lang="en-US" altLang="en-US"/>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r>
              <a:rPr lang="en-US" altLang="en-US"/>
              <a:t>Haphazard design</a:t>
            </a:r>
          </a:p>
          <a:p>
            <a:r>
              <a:rPr lang="en-US" altLang="en-US"/>
              <a:t>Start with one thread, it spawns a couple more</a:t>
            </a:r>
          </a:p>
          <a:p>
            <a:r>
              <a:rPr lang="en-US" altLang="en-US"/>
              <a:t>Then they spawn a couple more</a:t>
            </a:r>
          </a:p>
          <a:p>
            <a:r>
              <a:rPr lang="en-US" altLang="en-US"/>
              <a:t>Then you start adding communication between threads</a:t>
            </a:r>
          </a:p>
          <a:p>
            <a:r>
              <a:rPr lang="en-US" altLang="en-US"/>
              <a:t>And more communication between threads</a:t>
            </a:r>
          </a:p>
          <a:p>
            <a:r>
              <a:rPr lang="en-US" altLang="en-US"/>
              <a:t>And still more communication between threads</a:t>
            </a:r>
          </a:p>
          <a:p>
            <a:r>
              <a:rPr lang="en-US" altLang="en-US"/>
              <a:t>Then you add synchronization points, where threads need data from other threads or shared resources</a:t>
            </a:r>
          </a:p>
          <a:p>
            <a:r>
              <a:rPr lang="en-US" altLang="en-US"/>
              <a:t>End result: a lot of your threads spend a lot of time waiting, you need a lot of synchronization objects, you’re prone to resource contention and synch bugs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0FEFB3FD-A971-4767-B87F-FEE47BB3A1A8}" type="slidenum">
              <a:rPr lang="en-US" altLang="en-US" sz="1200"/>
              <a:pPr/>
              <a:t>88</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altLang="en-US" dirty="0"/>
              <a:t>Override for performance or semantics.</a:t>
            </a:r>
          </a:p>
        </p:txBody>
      </p:sp>
    </p:spTree>
    <p:extLst>
      <p:ext uri="{BB962C8B-B14F-4D97-AF65-F5344CB8AC3E}">
        <p14:creationId xmlns:p14="http://schemas.microsoft.com/office/powerpoint/2010/main" val="3419248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246A5D80-B62B-420A-9406-C7645F086C48}" type="slidenum">
              <a:rPr lang="en-US" altLang="en-US" sz="1200"/>
              <a:pPr/>
              <a:t>89</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91170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47738">
              <a:defRPr sz="1000">
                <a:solidFill>
                  <a:schemeClr val="tx1"/>
                </a:solidFill>
                <a:latin typeface="Verdana" pitchFamily="34" charset="0"/>
              </a:defRPr>
            </a:lvl1pPr>
            <a:lvl2pPr marL="742950" indent="-285750" defTabSz="947738">
              <a:defRPr sz="1000">
                <a:solidFill>
                  <a:schemeClr val="tx1"/>
                </a:solidFill>
                <a:latin typeface="Verdana" pitchFamily="34" charset="0"/>
              </a:defRPr>
            </a:lvl2pPr>
            <a:lvl3pPr marL="1143000" indent="-228600" defTabSz="947738">
              <a:defRPr sz="1000">
                <a:solidFill>
                  <a:schemeClr val="tx1"/>
                </a:solidFill>
                <a:latin typeface="Verdana" pitchFamily="34" charset="0"/>
              </a:defRPr>
            </a:lvl3pPr>
            <a:lvl4pPr marL="1600200" indent="-228600" defTabSz="947738">
              <a:defRPr sz="1000">
                <a:solidFill>
                  <a:schemeClr val="tx1"/>
                </a:solidFill>
                <a:latin typeface="Verdana" pitchFamily="34" charset="0"/>
              </a:defRPr>
            </a:lvl4pPr>
            <a:lvl5pPr marL="2057400" indent="-228600" defTabSz="947738">
              <a:defRPr sz="1000">
                <a:solidFill>
                  <a:schemeClr val="tx1"/>
                </a:solidFill>
                <a:latin typeface="Verdana" pitchFamily="34" charset="0"/>
              </a:defRPr>
            </a:lvl5pPr>
            <a:lvl6pPr marL="2514600" indent="-228600" algn="ctr" defTabSz="947738" eaLnBrk="0" fontAlgn="base" hangingPunct="0">
              <a:spcBef>
                <a:spcPct val="0"/>
              </a:spcBef>
              <a:spcAft>
                <a:spcPct val="0"/>
              </a:spcAft>
              <a:defRPr sz="1000">
                <a:solidFill>
                  <a:schemeClr val="tx1"/>
                </a:solidFill>
                <a:latin typeface="Verdana" pitchFamily="34" charset="0"/>
              </a:defRPr>
            </a:lvl6pPr>
            <a:lvl7pPr marL="2971800" indent="-228600" algn="ctr" defTabSz="947738" eaLnBrk="0" fontAlgn="base" hangingPunct="0">
              <a:spcBef>
                <a:spcPct val="0"/>
              </a:spcBef>
              <a:spcAft>
                <a:spcPct val="0"/>
              </a:spcAft>
              <a:defRPr sz="1000">
                <a:solidFill>
                  <a:schemeClr val="tx1"/>
                </a:solidFill>
                <a:latin typeface="Verdana" pitchFamily="34" charset="0"/>
              </a:defRPr>
            </a:lvl7pPr>
            <a:lvl8pPr marL="3429000" indent="-228600" algn="ctr" defTabSz="947738" eaLnBrk="0" fontAlgn="base" hangingPunct="0">
              <a:spcBef>
                <a:spcPct val="0"/>
              </a:spcBef>
              <a:spcAft>
                <a:spcPct val="0"/>
              </a:spcAft>
              <a:defRPr sz="1000">
                <a:solidFill>
                  <a:schemeClr val="tx1"/>
                </a:solidFill>
                <a:latin typeface="Verdana" pitchFamily="34" charset="0"/>
              </a:defRPr>
            </a:lvl8pPr>
            <a:lvl9pPr marL="3886200" indent="-228600" algn="ctr" defTabSz="947738" eaLnBrk="0" fontAlgn="base" hangingPunct="0">
              <a:spcBef>
                <a:spcPct val="0"/>
              </a:spcBef>
              <a:spcAft>
                <a:spcPct val="0"/>
              </a:spcAft>
              <a:defRPr sz="1000">
                <a:solidFill>
                  <a:schemeClr val="tx1"/>
                </a:solidFill>
                <a:latin typeface="Verdana" pitchFamily="34" charset="0"/>
              </a:defRPr>
            </a:lvl9pPr>
          </a:lstStyle>
          <a:p>
            <a:fld id="{5A3235CF-4E7F-4C28-9B86-EED8D094C9A8}" type="slidenum">
              <a:rPr lang="en-US" altLang="en-US" sz="1200"/>
              <a:pPr/>
              <a:t>90</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r>
              <a:rPr lang="en-US" altLang="en-US"/>
              <a:t>Good for on the fly load balancing </a:t>
            </a:r>
            <a:r>
              <a:rPr lang="en-US" altLang="en-US" i="1"/>
              <a:t>and </a:t>
            </a:r>
            <a:r>
              <a:rPr lang="en-US" altLang="en-US"/>
              <a:t>cache reuse</a:t>
            </a:r>
          </a:p>
        </p:txBody>
      </p:sp>
    </p:spTree>
    <p:extLst>
      <p:ext uri="{BB962C8B-B14F-4D97-AF65-F5344CB8AC3E}">
        <p14:creationId xmlns:p14="http://schemas.microsoft.com/office/powerpoint/2010/main" val="1832899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8B00E1CC-6242-4DCA-BC8E-D1EEB336BB5F}" type="slidenum">
              <a:rPr lang="zh-CN" altLang="en-US" sz="1200"/>
              <a:pPr/>
              <a:t>91</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kern="1200" dirty="0" err="1">
                <a:solidFill>
                  <a:schemeClr val="tx1"/>
                </a:solidFill>
                <a:effectLst/>
                <a:latin typeface="Arial" charset="0"/>
                <a:ea typeface="+mn-ea"/>
                <a:cs typeface="Arial" charset="0"/>
              </a:rPr>
              <a:t>parallel_sort</a:t>
            </a:r>
            <a:endParaRPr lang="en-US" altLang="zh-CN" sz="1200" b="1"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See also requirements on </a:t>
            </a:r>
            <a:r>
              <a:rPr lang="en-US" altLang="zh-CN" sz="1200" b="1" u="none" strike="noStrike" kern="1200" dirty="0">
                <a:solidFill>
                  <a:schemeClr val="tx1"/>
                </a:solidFill>
                <a:effectLst/>
                <a:latin typeface="Arial" charset="0"/>
                <a:ea typeface="+mn-ea"/>
                <a:cs typeface="Arial" charset="0"/>
                <a:hlinkClick r:id="rId3"/>
              </a:rPr>
              <a:t>iterators for </a:t>
            </a:r>
            <a:r>
              <a:rPr lang="en-US" altLang="zh-CN" sz="1200" b="1" u="none" strike="noStrike" kern="1200" dirty="0" err="1">
                <a:solidFill>
                  <a:schemeClr val="tx1"/>
                </a:solidFill>
                <a:effectLst/>
                <a:latin typeface="Arial" charset="0"/>
                <a:ea typeface="+mn-ea"/>
                <a:cs typeface="Arial" charset="0"/>
                <a:hlinkClick r:id="rId3"/>
              </a:rPr>
              <a:t>parallel_sort</a:t>
            </a:r>
            <a:r>
              <a:rPr lang="en-US" altLang="zh-CN" sz="1200" kern="1200" dirty="0">
                <a:solidFill>
                  <a:schemeClr val="tx1"/>
                </a:solidFill>
                <a:effectLst/>
                <a:latin typeface="Arial" charset="0"/>
                <a:ea typeface="+mn-ea"/>
                <a:cs typeface="Arial" charset="0"/>
              </a:rPr>
              <a:t>. * </a:t>
            </a:r>
            <a:br>
              <a:rPr lang="en-US" altLang="zh-CN" sz="1200"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Compare&gt;void </a:t>
            </a:r>
            <a:r>
              <a:rPr lang="en-US" altLang="zh-CN" sz="1200" b="1" u="none" strike="noStrike" kern="1200" dirty="0" err="1">
                <a:solidFill>
                  <a:schemeClr val="tx1"/>
                </a:solidFill>
                <a:effectLst/>
                <a:latin typeface="Arial" charset="0"/>
                <a:ea typeface="+mn-ea"/>
                <a:cs typeface="Arial" charset="0"/>
                <a:hlinkClick r:id="rId4"/>
              </a:rPr>
              <a:t>tbb</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Compare &amp;comp)</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using the given comparator.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&gt;void </a:t>
            </a:r>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a:t>
            </a:r>
            <a:r>
              <a:rPr lang="en-US" altLang="zh-CN" sz="1200" b="1" u="none" strike="noStrike" kern="1200" dirty="0" err="1">
                <a:solidFill>
                  <a:schemeClr val="tx1"/>
                </a:solidFill>
                <a:effectLst/>
                <a:latin typeface="Arial" charset="0"/>
                <a:ea typeface="+mn-ea"/>
                <a:cs typeface="Arial" charset="0"/>
                <a:hlinkClick r:id="rId5"/>
              </a:rPr>
              <a:t>parallel_sort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RandomAccessIterator</a:t>
            </a:r>
            <a:r>
              <a:rPr lang="en-US" altLang="zh-CN" sz="1200" kern="1200" dirty="0">
                <a:solidFill>
                  <a:schemeClr val="tx1"/>
                </a:solidFill>
                <a:effectLst/>
                <a:latin typeface="Arial" charset="0"/>
                <a:ea typeface="+mn-ea"/>
                <a:cs typeface="Arial" charset="0"/>
              </a:rPr>
              <a:t> end)</a:t>
            </a:r>
            <a:r>
              <a:rPr lang="en-US" altLang="zh-CN" sz="1200" i="1" kern="1200" dirty="0">
                <a:solidFill>
                  <a:schemeClr val="tx1"/>
                </a:solidFill>
                <a:effectLst/>
                <a:latin typeface="Arial" charset="0"/>
                <a:ea typeface="+mn-ea"/>
                <a:cs typeface="Arial" charset="0"/>
              </a:rPr>
              <a:t> Sorts the data in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a:t>
            </a:r>
            <a:r>
              <a:rPr lang="en-US" altLang="zh-CN" sz="1200" i="1" kern="1200" dirty="0" err="1">
                <a:solidFill>
                  <a:schemeClr val="tx1"/>
                </a:solidFill>
                <a:effectLst/>
                <a:latin typeface="Arial" charset="0"/>
                <a:ea typeface="+mn-ea"/>
                <a:cs typeface="Arial" charset="0"/>
              </a:rPr>
              <a:t>RandomAccessIterator</a:t>
            </a:r>
            <a:r>
              <a:rPr lang="en-US" altLang="zh-CN" sz="1200" i="1" kern="1200" dirty="0">
                <a:solidFill>
                  <a:schemeClr val="tx1"/>
                </a:solidFill>
                <a:effectLst/>
                <a:latin typeface="Arial" charset="0"/>
                <a:ea typeface="+mn-ea"/>
                <a:cs typeface="Arial" charset="0"/>
              </a:rPr>
              <a:t>&gt;.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T&gt;void </a:t>
            </a:r>
            <a:r>
              <a:rPr lang="en-US" altLang="zh-CN" sz="1200" b="1" u="none" strike="noStrike" kern="1200" dirty="0" err="1">
                <a:solidFill>
                  <a:schemeClr val="tx1"/>
                </a:solidFill>
                <a:effectLst/>
                <a:latin typeface="Arial" charset="0"/>
                <a:ea typeface="+mn-ea"/>
                <a:cs typeface="Arial" charset="0"/>
                <a:hlinkClick r:id="rId6"/>
              </a:rPr>
              <a:t>tbb</a:t>
            </a:r>
            <a:r>
              <a:rPr lang="en-US" altLang="zh-CN" sz="1200" b="1" u="none" strike="noStrike" kern="1200" dirty="0">
                <a:solidFill>
                  <a:schemeClr val="tx1"/>
                </a:solidFill>
                <a:effectLst/>
                <a:latin typeface="Arial" charset="0"/>
                <a:ea typeface="+mn-ea"/>
                <a:cs typeface="Arial" charset="0"/>
                <a:hlinkClick r:id="rId6"/>
              </a:rPr>
              <a:t>::</a:t>
            </a:r>
            <a:r>
              <a:rPr lang="en-US" altLang="zh-CN" sz="1200" b="1" u="none" strike="noStrike" kern="1200" dirty="0" err="1">
                <a:solidFill>
                  <a:schemeClr val="tx1"/>
                </a:solidFill>
                <a:effectLst/>
                <a:latin typeface="Arial" charset="0"/>
                <a:ea typeface="+mn-ea"/>
                <a:cs typeface="Arial" charset="0"/>
                <a:hlinkClick r:id="rId6"/>
              </a:rPr>
              <a:t>parallel_sort</a:t>
            </a:r>
            <a:r>
              <a:rPr lang="en-US" altLang="zh-CN" sz="1200" kern="1200" dirty="0">
                <a:solidFill>
                  <a:schemeClr val="tx1"/>
                </a:solidFill>
                <a:effectLst/>
                <a:latin typeface="Arial" charset="0"/>
                <a:ea typeface="+mn-ea"/>
                <a:cs typeface="Arial" charset="0"/>
              </a:rPr>
              <a:t> (T *begin, T *end)</a:t>
            </a:r>
            <a:r>
              <a:rPr lang="en-US" altLang="zh-CN" sz="1200" i="1" kern="1200" dirty="0">
                <a:solidFill>
                  <a:schemeClr val="tx1"/>
                </a:solidFill>
                <a:effectLst/>
                <a:latin typeface="Arial" charset="0"/>
                <a:ea typeface="+mn-ea"/>
                <a:cs typeface="Arial" charset="0"/>
              </a:rPr>
              <a:t> Sorts the data in the range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with a default comparator </a:t>
            </a:r>
            <a:r>
              <a:rPr lang="en-US" altLang="zh-CN" sz="1200" i="1" kern="1200" dirty="0" err="1">
                <a:solidFill>
                  <a:schemeClr val="tx1"/>
                </a:solidFill>
                <a:effectLst/>
                <a:latin typeface="Arial" charset="0"/>
                <a:ea typeface="+mn-ea"/>
                <a:cs typeface="Arial" charset="0"/>
              </a:rPr>
              <a:t>std</a:t>
            </a:r>
            <a:r>
              <a:rPr lang="en-US" altLang="zh-CN" sz="1200" i="1" kern="1200" dirty="0">
                <a:solidFill>
                  <a:schemeClr val="tx1"/>
                </a:solidFill>
                <a:effectLst/>
                <a:latin typeface="Arial" charset="0"/>
                <a:ea typeface="+mn-ea"/>
                <a:cs typeface="Arial" charset="0"/>
              </a:rPr>
              <a:t>::less&lt;T&gt;. </a:t>
            </a:r>
            <a:endParaRPr lang="zh-CN" altLang="en-US" dirty="0">
              <a:cs typeface="Arial" pitchFamily="34" charset="0"/>
            </a:endParaRPr>
          </a:p>
        </p:txBody>
      </p:sp>
    </p:spTree>
    <p:extLst>
      <p:ext uri="{BB962C8B-B14F-4D97-AF65-F5344CB8AC3E}">
        <p14:creationId xmlns:p14="http://schemas.microsoft.com/office/powerpoint/2010/main" val="831346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70F1998D-6DA3-4418-A4DF-01F83CC98524}" type="slidenum">
              <a:rPr lang="zh-CN" altLang="en-US" sz="1200"/>
              <a:pPr/>
              <a:t>92</a:t>
            </a:fld>
            <a:endParaRPr lang="en-US"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First thread sorts through the data and creates 2 new lists </a:t>
            </a:r>
          </a:p>
        </p:txBody>
      </p:sp>
    </p:spTree>
    <p:extLst>
      <p:ext uri="{BB962C8B-B14F-4D97-AF65-F5344CB8AC3E}">
        <p14:creationId xmlns:p14="http://schemas.microsoft.com/office/powerpoint/2010/main" val="2357763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78E3080D-DF1F-4AF0-B168-C5E6FC489B39}" type="slidenum">
              <a:rPr lang="zh-CN" altLang="en-US" sz="1200"/>
              <a:pPr/>
              <a:t>93</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cs typeface="Arial" pitchFamily="34" charset="0"/>
              </a:rPr>
              <a:t>Thread 2 is created and starts working on values &gt;37, Thread 1 focuses on values less than 37</a:t>
            </a:r>
            <a:r>
              <a:rPr lang="en-US" altLang="zh-CN">
                <a:cs typeface="Arial" pitchFamily="34" charset="0"/>
              </a:rPr>
              <a:t> </a:t>
            </a:r>
          </a:p>
          <a:p>
            <a:pPr eaLnBrk="1" hangingPunct="1"/>
            <a:endParaRPr lang="en-US" altLang="zh-CN" b="1">
              <a:solidFill>
                <a:schemeClr val="bg2"/>
              </a:solidFill>
              <a:cs typeface="Arial" pitchFamily="34" charset="0"/>
            </a:endParaRPr>
          </a:p>
          <a:p>
            <a:pPr eaLnBrk="1" hangingPunct="1"/>
            <a:r>
              <a:rPr lang="en-US" altLang="zh-CN" b="1">
                <a:solidFill>
                  <a:schemeClr val="bg2"/>
                </a:solidFill>
                <a:cs typeface="Arial" pitchFamily="34" charset="0"/>
              </a:rPr>
              <a:t>DETAILS</a:t>
            </a:r>
          </a:p>
          <a:p>
            <a:pPr eaLnBrk="1" hangingPunct="1">
              <a:buFontTx/>
              <a:buChar char="•"/>
            </a:pPr>
            <a:r>
              <a:rPr lang="en-US" altLang="zh-CN">
                <a:solidFill>
                  <a:schemeClr val="bg2"/>
                </a:solidFill>
                <a:cs typeface="Arial" pitchFamily="34" charset="0"/>
              </a:rPr>
              <a:t>“Partition/split” means that a pivot value is chosen at random (in this case, 37) and the remaining data is divided into 2 parts.  The part on the left has all the elements less than the pivot value.  The part on the right has all the elements greater than the pivot value.</a:t>
            </a:r>
          </a:p>
          <a:p>
            <a:pPr eaLnBrk="1" hangingPunct="1">
              <a:buFontTx/>
              <a:buChar char="•"/>
            </a:pPr>
            <a:r>
              <a:rPr lang="en-US" altLang="zh-CN">
                <a:solidFill>
                  <a:schemeClr val="bg2"/>
                </a:solidFill>
                <a:cs typeface="Arial" pitchFamily="34" charset="0"/>
              </a:rPr>
              <a:t>Each thread will split, over and over, in a depth-first manner (i.e., down and to the left) until it finds a small enough (“leaf”) piece of work to execute.  Those leaf pieces of work will be sorted directly and their results placed in the answer at the bottom.</a:t>
            </a:r>
          </a:p>
        </p:txBody>
      </p:sp>
    </p:spTree>
    <p:extLst>
      <p:ext uri="{BB962C8B-B14F-4D97-AF65-F5344CB8AC3E}">
        <p14:creationId xmlns:p14="http://schemas.microsoft.com/office/powerpoint/2010/main" val="296421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18C8F544-4B9D-4EC0-B251-BBB874559CDB}" type="slidenum">
              <a:rPr lang="zh-CN" altLang="en-US" sz="1200"/>
              <a:pPr/>
              <a:t>94</a:t>
            </a:fld>
            <a:endParaRPr lang="en-US"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Another pass through - 2 new pivots created - 7 and 49. </a:t>
            </a:r>
          </a:p>
        </p:txBody>
      </p:sp>
    </p:spTree>
    <p:extLst>
      <p:ext uri="{BB962C8B-B14F-4D97-AF65-F5344CB8AC3E}">
        <p14:creationId xmlns:p14="http://schemas.microsoft.com/office/powerpoint/2010/main" val="26511620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62E086A2-FC23-4B3E-AA77-CBFA5983D8CA}" type="slidenum">
              <a:rPr lang="zh-CN" altLang="en-US" sz="1200"/>
              <a:pPr/>
              <a:t>95</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Thread 3 takes on list between 7 and 37, Thread 4 is introduced and takes on sort of list of values &gt;49 </a:t>
            </a:r>
          </a:p>
        </p:txBody>
      </p:sp>
    </p:spTree>
    <p:extLst>
      <p:ext uri="{BB962C8B-B14F-4D97-AF65-F5344CB8AC3E}">
        <p14:creationId xmlns:p14="http://schemas.microsoft.com/office/powerpoint/2010/main" val="21844661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EF4C443-A139-4298-8438-8B62883149F9}" type="slidenum">
              <a:rPr lang="zh-CN" altLang="en-US" sz="1200"/>
              <a:pPr/>
              <a:t>96</a:t>
            </a:fld>
            <a:endParaRPr lang="en-US"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Thread 2 and 4 complete their sorts and push data to the bottom - all data &gt;37 is now sorted. Thread 1 does the same - all data &lt;7 is sorted and moved to bottom.  Thread 3 creates the new pivot - 18 and creates 2 new lists </a:t>
            </a:r>
          </a:p>
        </p:txBody>
      </p:sp>
    </p:spTree>
    <p:extLst>
      <p:ext uri="{BB962C8B-B14F-4D97-AF65-F5344CB8AC3E}">
        <p14:creationId xmlns:p14="http://schemas.microsoft.com/office/powerpoint/2010/main" val="2939185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E1ACD10B-2C43-48BD-AC8F-C403270D91F6}" type="slidenum">
              <a:rPr lang="zh-CN" altLang="en-US" sz="1200"/>
              <a:pPr/>
              <a:t>97</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spcBef>
                <a:spcPct val="20000"/>
              </a:spcBef>
              <a:spcAft>
                <a:spcPct val="20000"/>
              </a:spcAft>
              <a:buClr>
                <a:schemeClr val="tx1"/>
              </a:buClr>
              <a:buFont typeface="Wingdings" pitchFamily="2" charset="2"/>
              <a:buNone/>
            </a:pPr>
            <a:r>
              <a:rPr lang="en-US" altLang="zh-CN" b="1">
                <a:cs typeface="Arial" pitchFamily="34" charset="0"/>
              </a:rPr>
              <a:t>Thread 1 is back, after sorting all data &lt;7 and takes on values between 18 and 37, thread 3 focuses on sorting data between 7 and 18</a:t>
            </a:r>
            <a:r>
              <a:rPr lang="en-US" altLang="zh-CN">
                <a:cs typeface="Arial" pitchFamily="34" charset="0"/>
              </a:rPr>
              <a:t> </a:t>
            </a:r>
            <a:endParaRPr lang="en-US" altLang="zh-CN" b="1">
              <a:solidFill>
                <a:schemeClr val="bg2"/>
              </a:solidFill>
              <a:cs typeface="Arial" pitchFamily="34" charset="0"/>
            </a:endParaRPr>
          </a:p>
          <a:p>
            <a:pPr eaLnBrk="1" hangingPunct="1">
              <a:lnSpc>
                <a:spcPct val="95000"/>
              </a:lnSpc>
              <a:spcBef>
                <a:spcPct val="20000"/>
              </a:spcBef>
              <a:spcAft>
                <a:spcPct val="20000"/>
              </a:spcAft>
              <a:buClr>
                <a:schemeClr val="tx1"/>
              </a:buClr>
              <a:buFont typeface="Wingdings" pitchFamily="2" charset="2"/>
              <a:buNone/>
            </a:pPr>
            <a:endParaRPr lang="en-US" altLang="zh-CN" b="1">
              <a:solidFill>
                <a:schemeClr val="bg2"/>
              </a:solidFill>
              <a:cs typeface="Arial" pitchFamily="34" charset="0"/>
            </a:endParaRPr>
          </a:p>
          <a:p>
            <a:pPr eaLnBrk="1" hangingPunct="1">
              <a:lnSpc>
                <a:spcPct val="95000"/>
              </a:lnSpc>
              <a:spcBef>
                <a:spcPct val="20000"/>
              </a:spcBef>
              <a:spcAft>
                <a:spcPct val="20000"/>
              </a:spcAft>
              <a:buClr>
                <a:schemeClr val="tx1"/>
              </a:buClr>
              <a:buFont typeface="Wingdings" pitchFamily="2" charset="2"/>
              <a:buNone/>
            </a:pPr>
            <a:r>
              <a:rPr lang="en-US" altLang="zh-CN" b="1">
                <a:solidFill>
                  <a:schemeClr val="bg2"/>
                </a:solidFill>
                <a:cs typeface="Arial" pitchFamily="34" charset="0"/>
              </a:rPr>
              <a:t>DETAILS:</a:t>
            </a:r>
          </a:p>
          <a:p>
            <a:pPr eaLnBrk="1" hangingPunct="1">
              <a:lnSpc>
                <a:spcPct val="95000"/>
              </a:lnSpc>
              <a:spcBef>
                <a:spcPct val="20000"/>
              </a:spcBef>
              <a:spcAft>
                <a:spcPct val="20000"/>
              </a:spcAft>
              <a:buClr>
                <a:schemeClr val="tx1"/>
              </a:buClr>
              <a:buFont typeface="Wingdings" pitchFamily="2" charset="2"/>
              <a:buChar char=""/>
            </a:pPr>
            <a:r>
              <a:rPr lang="en-US" altLang="zh-CN">
                <a:solidFill>
                  <a:schemeClr val="bg2"/>
                </a:solidFill>
                <a:cs typeface="Arial" pitchFamily="34" charset="0"/>
              </a:rPr>
              <a:t>Thread 1 is looking for more work. It picks a random thread at random to steal from. Once it picks this victim thread, it picks the highest level (in the tree of tasks) of things available from that victim thread to steal. Assume Thread 1 steals from Thread 3.</a:t>
            </a:r>
          </a:p>
        </p:txBody>
      </p:sp>
    </p:spTree>
    <p:extLst>
      <p:ext uri="{BB962C8B-B14F-4D97-AF65-F5344CB8AC3E}">
        <p14:creationId xmlns:p14="http://schemas.microsoft.com/office/powerpoint/2010/main" val="330781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E0502F3-1A76-4C5D-9900-57EEF3D38004}" type="datetime8">
              <a:rPr lang="en-US" altLang="en-US"/>
              <a:pPr/>
              <a:t>12/30/2019 9:33 PM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51DD179A-9454-404A-A79E-5D7F7FC142EE}" type="slidenum">
              <a:rPr lang="en-US" altLang="en-US"/>
              <a:pPr/>
              <a:t>29</a:t>
            </a:fld>
            <a:endParaRPr lang="en-US" altLang="en-US"/>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pPr marL="228600" indent="-228600">
              <a:buFontTx/>
              <a:buAutoNum type="arabicPeriod"/>
            </a:pPr>
            <a:r>
              <a:rPr lang="en-US" altLang="en-US"/>
              <a:t>Start with main thread, look for major tasks</a:t>
            </a:r>
          </a:p>
          <a:p>
            <a:pPr marL="228600" indent="-228600">
              <a:buFontTx/>
              <a:buAutoNum type="arabicPeriod"/>
            </a:pPr>
            <a:r>
              <a:rPr lang="en-US" altLang="en-US"/>
              <a:t>Split out into Game/Rendering</a:t>
            </a:r>
          </a:p>
          <a:p>
            <a:pPr marL="228600" indent="-228600">
              <a:buFontTx/>
              <a:buAutoNum type="arabicPeriod"/>
            </a:pPr>
            <a:r>
              <a:rPr lang="en-US" altLang="en-US"/>
              <a:t>Add synch points… other than at those points, both threads can run independently</a:t>
            </a:r>
          </a:p>
          <a:p>
            <a:pPr marL="228600" indent="-228600">
              <a:buFontTx/>
              <a:buAutoNum type="arabicPeriod"/>
            </a:pPr>
            <a:r>
              <a:rPr lang="en-US" altLang="en-US"/>
              <a:t>Look for additional parallelizable tasks… physics might be a good candidate</a:t>
            </a:r>
          </a:p>
          <a:p>
            <a:pPr marL="228600" indent="-228600">
              <a:buFontTx/>
              <a:buAutoNum type="arabicPeriod"/>
            </a:pPr>
            <a:r>
              <a:rPr lang="en-US" altLang="en-US"/>
              <a:t>Synch points before and after</a:t>
            </a:r>
          </a:p>
          <a:p>
            <a:pPr marL="228600" indent="-228600">
              <a:buFontTx/>
              <a:buAutoNum type="arabicPeriod"/>
            </a:pPr>
            <a:r>
              <a:rPr lang="en-US" altLang="en-US"/>
              <a:t>Break out other parallelizable tasks</a:t>
            </a:r>
          </a:p>
          <a:p>
            <a:pPr marL="228600" indent="-228600">
              <a:buFontTx/>
              <a:buAutoNum type="arabicPeriod"/>
            </a:pPr>
            <a:r>
              <a:rPr lang="en-US" altLang="en-US"/>
              <a:t>Look for tasks that can run independently of main threads… service requests</a:t>
            </a:r>
          </a:p>
          <a:p>
            <a:pPr marL="228600" indent="-228600">
              <a:buFontTx/>
              <a:buAutoNum type="arabicPeriod"/>
            </a:pPr>
            <a:r>
              <a:rPr lang="en-US" altLang="en-US"/>
              <a:t>Add communication but keep it to a minimum</a:t>
            </a:r>
          </a:p>
          <a:p>
            <a:pPr marL="228600" indent="-228600"/>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0A9CB885-A5A3-4CEA-89C9-3F746F84394C}" type="slidenum">
              <a:rPr lang="zh-CN" altLang="en-US" sz="1200"/>
              <a:pPr/>
              <a:t>98</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All data less than 18 and greater than 37 is sorted - new pivot is created - 27 </a:t>
            </a:r>
          </a:p>
        </p:txBody>
      </p:sp>
    </p:spTree>
    <p:extLst>
      <p:ext uri="{BB962C8B-B14F-4D97-AF65-F5344CB8AC3E}">
        <p14:creationId xmlns:p14="http://schemas.microsoft.com/office/powerpoint/2010/main" val="1410247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5794835E-33B3-4397-B531-42CC66B0327A}" type="slidenum">
              <a:rPr lang="zh-CN" altLang="en-US" sz="1200"/>
              <a:pPr/>
              <a:t>99</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cs typeface="Arial" pitchFamily="34" charset="0"/>
              </a:rPr>
              <a:t>Thread 1 sorts data between 18 and 27, and back comes Thread 2 to sort the data between 27 and 37. </a:t>
            </a:r>
          </a:p>
        </p:txBody>
      </p:sp>
    </p:spTree>
    <p:extLst>
      <p:ext uri="{BB962C8B-B14F-4D97-AF65-F5344CB8AC3E}">
        <p14:creationId xmlns:p14="http://schemas.microsoft.com/office/powerpoint/2010/main" val="42517233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D76936CA-D38A-40F0-9D40-E88F15BD5E88}" type="slidenum">
              <a:rPr lang="zh-CN" altLang="en-US" sz="1200"/>
              <a:pPr/>
              <a:t>100</a:t>
            </a:fld>
            <a:endParaRPr lang="en-US"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685191" y="4343093"/>
            <a:ext cx="5487618" cy="41157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a:cs typeface="Arial" pitchFamily="34" charset="0"/>
              </a:rPr>
              <a:t>All done.  You show the simplicity - just that one statement on the top left, and how TBB created the right number of threads to use all 4 cores and get the sort done significantly faster.  Theoretical 4x speedup </a:t>
            </a:r>
          </a:p>
        </p:txBody>
      </p:sp>
    </p:spTree>
    <p:extLst>
      <p:ext uri="{BB962C8B-B14F-4D97-AF65-F5344CB8AC3E}">
        <p14:creationId xmlns:p14="http://schemas.microsoft.com/office/powerpoint/2010/main" val="10149807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102</a:t>
            </a:fld>
            <a:endParaRPr lang="en-US" altLang="zh-CN"/>
          </a:p>
        </p:txBody>
      </p:sp>
    </p:spTree>
    <p:extLst>
      <p:ext uri="{BB962C8B-B14F-4D97-AF65-F5344CB8AC3E}">
        <p14:creationId xmlns:p14="http://schemas.microsoft.com/office/powerpoint/2010/main" val="23455242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104</a:t>
            </a:fld>
            <a:endParaRPr lang="en-US" altLang="zh-CN"/>
          </a:p>
        </p:txBody>
      </p:sp>
    </p:spTree>
    <p:extLst>
      <p:ext uri="{BB962C8B-B14F-4D97-AF65-F5344CB8AC3E}">
        <p14:creationId xmlns:p14="http://schemas.microsoft.com/office/powerpoint/2010/main" val="42911106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C5DD361-9721-48CE-AA3E-47E753ABB549}" type="slidenum">
              <a:rPr lang="zh-CN" altLang="en-US" sz="1200"/>
              <a:pPr/>
              <a:t>105</a:t>
            </a:fld>
            <a:endParaRPr lang="en-US" altLang="zh-CN"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cs typeface="Arial" pitchFamily="34" charset="0"/>
              </a:rPr>
              <a:t>Optimist: queue provides buffering between concurrent tasks</a:t>
            </a:r>
          </a:p>
          <a:p>
            <a:pPr eaLnBrk="1" hangingPunct="1"/>
            <a:r>
              <a:rPr lang="en-US" altLang="zh-CN" dirty="0">
                <a:cs typeface="Arial" pitchFamily="34" charset="0"/>
              </a:rPr>
              <a:t>Realist: queue lets hot data grow cold in cache before it is consumed.  Consider using Pipeline pattern instead.</a:t>
            </a:r>
          </a:p>
          <a:p>
            <a:pPr eaLnBrk="1" hangingPunct="1"/>
            <a:endParaRPr lang="en-US" altLang="zh-CN" dirty="0">
              <a:cs typeface="Arial" pitchFamily="34" charset="0"/>
            </a:endParaRPr>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concurrent_queue</a:t>
            </a:r>
            <a:r>
              <a:rPr lang="en-US" altLang="zh-CN" sz="1200" b="1" i="0" kern="1200" dirty="0">
                <a:solidFill>
                  <a:schemeClr val="tx1"/>
                </a:solidFill>
                <a:effectLst/>
                <a:latin typeface="Arial" charset="0"/>
                <a:ea typeface="+mn-ea"/>
                <a:cs typeface="Arial" charset="0"/>
              </a:rPr>
              <a:t>&lt; T, A &gt; Class Template Reference</a:t>
            </a:r>
          </a:p>
          <a:p>
            <a:r>
              <a:rPr lang="en-US" altLang="zh-CN" sz="1200" b="0" i="0" kern="1200" dirty="0">
                <a:solidFill>
                  <a:schemeClr val="tx1"/>
                </a:solidFill>
                <a:effectLst/>
                <a:latin typeface="Arial" charset="0"/>
                <a:ea typeface="+mn-ea"/>
                <a:cs typeface="Arial" charset="0"/>
              </a:rPr>
              <a:t>A high-performance thread-safe queue.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concurrent_queue.h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::internal::concurrent_queue_base_v3</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concurrent_queue</a:t>
            </a:r>
            <a:r>
              <a:rPr lang="en-US" altLang="zh-CN" sz="1200" b="0" i="0" kern="1200" dirty="0">
                <a:solidFill>
                  <a:schemeClr val="tx1"/>
                </a:solidFill>
                <a:effectLst/>
                <a:latin typeface="Arial" charset="0"/>
                <a:ea typeface="+mn-ea"/>
                <a:cs typeface="Arial" charset="0"/>
              </a:rPr>
              <a:t>&lt; 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u="none" strike="noStrike" kern="1200" dirty="0" err="1">
                <a:solidFill>
                  <a:schemeClr val="tx1"/>
                </a:solidFill>
                <a:effectLst/>
                <a:latin typeface="Arial" charset="0"/>
                <a:ea typeface="+mn-ea"/>
                <a:cs typeface="Arial" charset="0"/>
                <a:hlinkClick r:id="rId8"/>
              </a:rPr>
              <a:t>value_type</a:t>
            </a:r>
            <a:r>
              <a:rPr lang="en-US" altLang="zh-CN" sz="1200" i="1" kern="1200" dirty="0">
                <a:solidFill>
                  <a:schemeClr val="tx1"/>
                </a:solidFill>
                <a:effectLst/>
                <a:latin typeface="Arial" charset="0"/>
                <a:ea typeface="+mn-ea"/>
                <a:cs typeface="Arial" charset="0"/>
              </a:rPr>
              <a:t> Element type in the queue.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i="1" kern="1200" dirty="0">
                <a:solidFill>
                  <a:schemeClr val="tx1"/>
                </a:solidFill>
                <a:effectLst/>
                <a:latin typeface="Arial" charset="0"/>
                <a:ea typeface="+mn-ea"/>
                <a:cs typeface="Arial" charset="0"/>
              </a:rPr>
              <a:t> Allocator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&amp; </a:t>
            </a:r>
            <a:r>
              <a:rPr lang="en-US" altLang="zh-CN" sz="1200" b="1" u="none" strike="noStrike" kern="1200" dirty="0">
                <a:solidFill>
                  <a:schemeClr val="tx1"/>
                </a:solidFill>
                <a:effectLst/>
                <a:latin typeface="Arial" charset="0"/>
                <a:ea typeface="+mn-ea"/>
                <a:cs typeface="Arial" charset="0"/>
                <a:hlinkClick r:id="rId10"/>
              </a:rPr>
              <a:t>reference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Reference</a:t>
            </a:r>
            <a:r>
              <a:rPr lang="en-US" altLang="zh-CN" sz="1200" i="1" kern="1200" dirty="0">
                <a:solidFill>
                  <a:schemeClr val="tx1"/>
                </a:solidFill>
                <a:effectLst/>
                <a:latin typeface="Arial" charset="0"/>
                <a:ea typeface="+mn-ea"/>
                <a:cs typeface="Arial" charset="0"/>
              </a:rPr>
              <a:t>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 </a:t>
            </a:r>
            <a:r>
              <a:rPr lang="en-US" altLang="zh-CN" sz="1200" b="1" u="none" strike="noStrike" kern="1200" dirty="0" err="1">
                <a:solidFill>
                  <a:schemeClr val="tx1"/>
                </a:solidFill>
                <a:effectLst/>
                <a:latin typeface="Arial" charset="0"/>
                <a:ea typeface="+mn-ea"/>
                <a:cs typeface="Arial" charset="0"/>
                <a:hlinkClick r:id="rId11"/>
              </a:rPr>
              <a:t>const_reference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i="1" kern="1200" dirty="0">
                <a:solidFill>
                  <a:schemeClr val="tx1"/>
                </a:solidFill>
                <a:effectLst/>
                <a:latin typeface="Arial" charset="0"/>
                <a:ea typeface="+mn-ea"/>
                <a:cs typeface="Arial" charset="0"/>
              </a:rPr>
              <a:t> Integral type for representing size of the queue.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3"/>
              </a:rPr>
              <a:t>difference_type</a:t>
            </a:r>
            <a:r>
              <a:rPr lang="en-US" altLang="zh-CN" sz="1200" i="1" kern="1200" dirty="0">
                <a:solidFill>
                  <a:schemeClr val="tx1"/>
                </a:solidFill>
                <a:effectLst/>
                <a:latin typeface="Arial" charset="0"/>
                <a:ea typeface="+mn-ea"/>
                <a:cs typeface="Arial" charset="0"/>
              </a:rPr>
              <a:t> Difference type for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internal::</a:t>
            </a:r>
            <a:r>
              <a:rPr lang="en-US" altLang="zh-CN" sz="1200" b="1" u="none" strike="noStrike" kern="1200" dirty="0" err="1">
                <a:solidFill>
                  <a:schemeClr val="tx1"/>
                </a:solidFill>
                <a:effectLst/>
                <a:latin typeface="Arial" charset="0"/>
                <a:ea typeface="+mn-ea"/>
                <a:cs typeface="Arial" charset="0"/>
                <a:hlinkClick r:id="rId14"/>
              </a:rPr>
              <a:t>concurrent_queue_iterator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internal::</a:t>
            </a:r>
            <a:r>
              <a:rPr lang="en-US" altLang="zh-CN" sz="1200" b="1" u="none" strike="noStrike" kern="1200" dirty="0" err="1">
                <a:solidFill>
                  <a:schemeClr val="tx1"/>
                </a:solidFill>
                <a:effectLst/>
                <a:latin typeface="Arial" charset="0"/>
                <a:ea typeface="+mn-ea"/>
                <a:cs typeface="Arial" charset="0"/>
                <a:hlinkClick r:id="rId14"/>
              </a:rPr>
              <a:t>concurrent_queue_iterator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const_iterator</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6"/>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7"/>
              </a:rPr>
              <a:t>~</a:t>
            </a:r>
            <a:r>
              <a:rPr lang="en-US" altLang="zh-CN" sz="1200" b="1" u="none" strike="noStrike" kern="1200" dirty="0" err="1">
                <a:solidFill>
                  <a:schemeClr val="tx1"/>
                </a:solidFill>
                <a:effectLst/>
                <a:latin typeface="Arial" charset="0"/>
                <a:ea typeface="+mn-ea"/>
                <a:cs typeface="Arial" charset="0"/>
                <a:hlinkClick r:id="rId17"/>
              </a:rPr>
              <a:t>concurrent_queue</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Destroy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8"/>
              </a:rPr>
              <a:t>push</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&amp;source)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Enqueue</a:t>
            </a:r>
            <a:r>
              <a:rPr lang="en-US" altLang="zh-CN" sz="1200" i="1" kern="1200" dirty="0">
                <a:solidFill>
                  <a:schemeClr val="tx1"/>
                </a:solidFill>
                <a:effectLst/>
                <a:latin typeface="Arial" charset="0"/>
                <a:ea typeface="+mn-ea"/>
                <a:cs typeface="Arial" charset="0"/>
              </a:rPr>
              <a:t> an item at tail of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9"/>
              </a:rPr>
              <a:t>pop</a:t>
            </a:r>
            <a:r>
              <a:rPr lang="en-US" altLang="zh-CN" sz="1200" kern="1200" dirty="0">
                <a:solidFill>
                  <a:schemeClr val="tx1"/>
                </a:solidFill>
                <a:effectLst/>
                <a:latin typeface="Arial" charset="0"/>
                <a:ea typeface="+mn-ea"/>
                <a:cs typeface="Arial" charset="0"/>
              </a:rPr>
              <a:t> (T &amp;destination)</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Dequeue</a:t>
            </a:r>
            <a:r>
              <a:rPr lang="en-US" altLang="zh-CN" sz="1200" i="1" kern="1200" dirty="0">
                <a:solidFill>
                  <a:schemeClr val="tx1"/>
                </a:solidFill>
                <a:effectLst/>
                <a:latin typeface="Arial" charset="0"/>
                <a:ea typeface="+mn-ea"/>
                <a:cs typeface="Arial" charset="0"/>
              </a:rPr>
              <a:t> item from head of queue.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20"/>
              </a:rPr>
              <a:t>push_if_not_full</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&amp;source)</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Enqueue</a:t>
            </a:r>
            <a:r>
              <a:rPr lang="en-US" altLang="zh-CN" sz="1200" i="1" kern="1200" dirty="0">
                <a:solidFill>
                  <a:schemeClr val="tx1"/>
                </a:solidFill>
                <a:effectLst/>
                <a:latin typeface="Arial" charset="0"/>
                <a:ea typeface="+mn-ea"/>
                <a:cs typeface="Arial" charset="0"/>
              </a:rPr>
              <a:t> an item at tail of queue if queue is not already full.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err="1">
                <a:solidFill>
                  <a:schemeClr val="tx1"/>
                </a:solidFill>
                <a:effectLst/>
                <a:latin typeface="Arial" charset="0"/>
                <a:ea typeface="+mn-ea"/>
                <a:cs typeface="Arial" charset="0"/>
                <a:hlinkClick r:id="rId21"/>
              </a:rPr>
              <a:t>pop_if_present</a:t>
            </a:r>
            <a:r>
              <a:rPr lang="en-US" altLang="zh-CN" sz="1200" kern="1200" dirty="0">
                <a:solidFill>
                  <a:schemeClr val="tx1"/>
                </a:solidFill>
                <a:effectLst/>
                <a:latin typeface="Arial" charset="0"/>
                <a:ea typeface="+mn-ea"/>
                <a:cs typeface="Arial" charset="0"/>
              </a:rPr>
              <a:t> (T &amp;destination)</a:t>
            </a:r>
            <a:r>
              <a:rPr lang="en-US" altLang="zh-CN" sz="1200" i="1" kern="1200" dirty="0">
                <a:solidFill>
                  <a:schemeClr val="tx1"/>
                </a:solidFill>
                <a:effectLst/>
                <a:latin typeface="Arial" charset="0"/>
                <a:ea typeface="+mn-ea"/>
                <a:cs typeface="Arial" charset="0"/>
              </a:rPr>
              <a:t> Attempt to </a:t>
            </a:r>
            <a:r>
              <a:rPr lang="en-US" altLang="zh-CN" sz="1200" i="1" kern="1200" dirty="0" err="1">
                <a:solidFill>
                  <a:schemeClr val="tx1"/>
                </a:solidFill>
                <a:effectLst/>
                <a:latin typeface="Arial" charset="0"/>
                <a:ea typeface="+mn-ea"/>
                <a:cs typeface="Arial" charset="0"/>
              </a:rPr>
              <a:t>dequeue</a:t>
            </a:r>
            <a:r>
              <a:rPr lang="en-US" altLang="zh-CN" sz="1200" i="1" kern="1200" dirty="0">
                <a:solidFill>
                  <a:schemeClr val="tx1"/>
                </a:solidFill>
                <a:effectLst/>
                <a:latin typeface="Arial" charset="0"/>
                <a:ea typeface="+mn-ea"/>
                <a:cs typeface="Arial" charset="0"/>
              </a:rPr>
              <a:t> an item from head of queue.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2"/>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number of pushes minus number of pops.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3"/>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Equivalent to </a:t>
            </a:r>
            <a:r>
              <a:rPr lang="en-US" altLang="zh-CN" sz="1200" b="1" i="1" u="none" strike="noStrike" kern="1200" dirty="0">
                <a:solidFill>
                  <a:schemeClr val="tx1"/>
                </a:solidFill>
                <a:effectLst/>
                <a:latin typeface="Arial" charset="0"/>
                <a:ea typeface="+mn-ea"/>
                <a:cs typeface="Arial" charset="0"/>
                <a:hlinkClick r:id="rId22"/>
              </a:rPr>
              <a:t>size()</a:t>
            </a:r>
            <a:r>
              <a:rPr lang="en-US" altLang="zh-CN" sz="1200" i="1" kern="1200" dirty="0">
                <a:solidFill>
                  <a:schemeClr val="tx1"/>
                </a:solidFill>
                <a:effectLst/>
                <a:latin typeface="Arial" charset="0"/>
                <a:ea typeface="+mn-ea"/>
                <a:cs typeface="Arial" charset="0"/>
              </a:rPr>
              <a:t>&lt;=0.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4"/>
              </a:rPr>
              <a:t>capacity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Maximum number of allowed elements.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25"/>
              </a:rPr>
              <a:t>set_capacity</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size_type</a:t>
            </a:r>
            <a:r>
              <a:rPr lang="en-US" altLang="zh-CN" sz="1200" kern="1200" dirty="0">
                <a:solidFill>
                  <a:schemeClr val="tx1"/>
                </a:solidFill>
                <a:effectLst/>
                <a:latin typeface="Arial" charset="0"/>
                <a:ea typeface="+mn-ea"/>
                <a:cs typeface="Arial" charset="0"/>
              </a:rPr>
              <a:t> capacity)</a:t>
            </a:r>
            <a:r>
              <a:rPr lang="en-US" altLang="zh-CN" sz="1200" i="1" kern="1200" dirty="0">
                <a:solidFill>
                  <a:schemeClr val="tx1"/>
                </a:solidFill>
                <a:effectLst/>
                <a:latin typeface="Arial" charset="0"/>
                <a:ea typeface="+mn-ea"/>
                <a:cs typeface="Arial" charset="0"/>
              </a:rPr>
              <a:t> Set the capacity.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27"/>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the queue. not thread-safe.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14"/>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4"/>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4"/>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14"/>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8"/>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5"/>
              </a:rPr>
              <a:t>concurrent_queue</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src</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&gt; </a:t>
            </a:r>
            <a:r>
              <a:rPr lang="en-US" altLang="zh-CN" sz="1200" b="1" u="none" strike="noStrike" kern="1200" dirty="0" err="1">
                <a:solidFill>
                  <a:schemeClr val="tx1"/>
                </a:solidFill>
                <a:effectLst/>
                <a:latin typeface="Arial" charset="0"/>
                <a:ea typeface="+mn-ea"/>
                <a:cs typeface="Arial" charset="0"/>
                <a:hlinkClick r:id="rId29"/>
              </a:rPr>
              <a:t>concurrent_queue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 begin, </a:t>
            </a:r>
            <a:r>
              <a:rPr lang="en-US" altLang="zh-CN" sz="1200" kern="1200" dirty="0" err="1">
                <a:solidFill>
                  <a:schemeClr val="tx1"/>
                </a:solidFill>
                <a:effectLst/>
                <a:latin typeface="Arial" charset="0"/>
                <a:ea typeface="+mn-ea"/>
                <a:cs typeface="Arial" charset="0"/>
              </a:rPr>
              <a:t>InputIterator</a:t>
            </a:r>
            <a:r>
              <a:rPr lang="en-US" altLang="zh-CN" sz="1200" kern="1200" dirty="0">
                <a:solidFill>
                  <a:schemeClr val="tx1"/>
                </a:solidFill>
                <a:effectLst/>
                <a:latin typeface="Arial" charset="0"/>
                <a:ea typeface="+mn-ea"/>
                <a:cs typeface="Arial" charset="0"/>
              </a:rPr>
              <a:t> end,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 &amp;a=</a:t>
            </a:r>
            <a:r>
              <a:rPr lang="en-US" altLang="zh-CN" sz="1200" b="1" u="none" strike="noStrike" kern="1200" dirty="0" err="1">
                <a:solidFill>
                  <a:schemeClr val="tx1"/>
                </a:solidFill>
                <a:effectLst/>
                <a:latin typeface="Arial" charset="0"/>
                <a:ea typeface="+mn-ea"/>
                <a:cs typeface="Arial" charset="0"/>
                <a:hlinkClick r:id="rId9"/>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a:t>
            </a:r>
            <a:r>
              <a:rPr lang="en-US" altLang="zh-CN" sz="1200" i="1" kern="1200" dirty="0" err="1">
                <a:solidFill>
                  <a:schemeClr val="tx1"/>
                </a:solidFill>
                <a:effectLst/>
                <a:latin typeface="Arial" charset="0"/>
                <a:ea typeface="+mn-ea"/>
                <a:cs typeface="Arial" charset="0"/>
              </a:rPr>
              <a:t>begin,end</a:t>
            </a:r>
            <a:r>
              <a:rPr lang="en-US" altLang="zh-CN" sz="1200" i="1" kern="1200" dirty="0">
                <a:solidFill>
                  <a:schemeClr val="tx1"/>
                </a:solidFill>
                <a:effectLst/>
                <a:latin typeface="Arial" charset="0"/>
                <a:ea typeface="+mn-ea"/>
                <a:cs typeface="Arial" charset="0"/>
              </a:rPr>
              <a:t>) constructor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concurrent_queue_iterator</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concurrent_queue</a:t>
            </a:r>
            <a:r>
              <a:rPr lang="en-US" altLang="zh-CN" sz="1200" b="1" i="0" kern="1200" dirty="0">
                <a:solidFill>
                  <a:schemeClr val="tx1"/>
                </a:solidFill>
                <a:effectLst/>
                <a:latin typeface="Arial" charset="0"/>
                <a:ea typeface="+mn-ea"/>
                <a:cs typeface="Arial" charset="0"/>
              </a:rPr>
              <a:t>&lt; T, A &gt;</a:t>
            </a:r>
          </a:p>
          <a:p>
            <a:r>
              <a:rPr lang="en-US" altLang="zh-CN" sz="1200" b="0" i="0" kern="1200" dirty="0">
                <a:solidFill>
                  <a:schemeClr val="tx1"/>
                </a:solidFill>
                <a:effectLst/>
                <a:latin typeface="Arial" charset="0"/>
                <a:ea typeface="+mn-ea"/>
                <a:cs typeface="Arial" charset="0"/>
              </a:rPr>
              <a:t>A high-performance thread-safe </a:t>
            </a:r>
            <a:r>
              <a:rPr lang="en-US" altLang="zh-CN" sz="1200" b="0" i="0" kern="1200" dirty="0" err="1">
                <a:solidFill>
                  <a:schemeClr val="tx1"/>
                </a:solidFill>
                <a:effectLst/>
                <a:latin typeface="Arial" charset="0"/>
                <a:ea typeface="+mn-ea"/>
                <a:cs typeface="Arial" charset="0"/>
              </a:rPr>
              <a:t>queue.Multiple</a:t>
            </a:r>
            <a:r>
              <a:rPr lang="en-US" altLang="zh-CN" sz="1200" b="0" i="0" kern="1200" dirty="0">
                <a:solidFill>
                  <a:schemeClr val="tx1"/>
                </a:solidFill>
                <a:effectLst/>
                <a:latin typeface="Arial" charset="0"/>
                <a:ea typeface="+mn-ea"/>
                <a:cs typeface="Arial" charset="0"/>
              </a:rPr>
              <a:t> threads may each push and pop concurrently. Assignment and copy construction are not allowed.</a:t>
            </a:r>
          </a:p>
          <a:p>
            <a:r>
              <a:rPr lang="en-US" altLang="zh-CN" sz="1200" b="1" i="0" kern="1200" dirty="0">
                <a:solidFill>
                  <a:schemeClr val="tx1"/>
                </a:solidFill>
                <a:effectLst/>
                <a:latin typeface="Arial" charset="0"/>
                <a:ea typeface="+mn-ea"/>
                <a:cs typeface="Arial" charset="0"/>
              </a:rPr>
              <a:t>Member </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typedef</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std</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ptrdiff_t</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0" i="0" kern="1200" dirty="0">
                <a:solidFill>
                  <a:schemeClr val="tx1"/>
                </a:solidFill>
                <a:effectLst/>
                <a:latin typeface="Arial" charset="0"/>
                <a:ea typeface="+mn-ea"/>
                <a:cs typeface="Arial" charset="0"/>
              </a:rPr>
              <a:t> Integral type for representing size of the queue.</a:t>
            </a:r>
          </a:p>
          <a:p>
            <a:r>
              <a:rPr lang="en-US" altLang="zh-CN" sz="1200" b="0" i="0" kern="1200" dirty="0">
                <a:solidFill>
                  <a:schemeClr val="tx1"/>
                </a:solidFill>
                <a:effectLst/>
                <a:latin typeface="Arial" charset="0"/>
                <a:ea typeface="+mn-ea"/>
                <a:cs typeface="Arial" charset="0"/>
              </a:rPr>
              <a:t>Notice that the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is a signed integral type. This is because the size can be negative if there are pending pops without corresponding pushes.</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&gt;::pop( T &amp; </a:t>
            </a:r>
            <a:r>
              <a:rPr lang="en-US" altLang="zh-CN" sz="1200" b="1" i="1" kern="1200" dirty="0">
                <a:solidFill>
                  <a:schemeClr val="tx1"/>
                </a:solidFill>
                <a:effectLst/>
                <a:latin typeface="Arial" charset="0"/>
                <a:ea typeface="+mn-ea"/>
                <a:cs typeface="Arial" charset="0"/>
              </a:rPr>
              <a:t>destination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item from head of queue.</a:t>
            </a:r>
          </a:p>
          <a:p>
            <a:r>
              <a:rPr lang="en-US" altLang="zh-CN" sz="1200" b="0" i="0" kern="1200" dirty="0">
                <a:solidFill>
                  <a:schemeClr val="tx1"/>
                </a:solidFill>
                <a:effectLst/>
                <a:latin typeface="Arial" charset="0"/>
                <a:ea typeface="+mn-ea"/>
                <a:cs typeface="Arial" charset="0"/>
              </a:rPr>
              <a:t>Block until an item becomes available, and then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it.</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A&gt;bool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pop_if_present</a:t>
            </a:r>
            <a:r>
              <a:rPr lang="en-US" altLang="zh-CN" sz="1200" b="1" i="0" kern="1200" dirty="0">
                <a:solidFill>
                  <a:schemeClr val="tx1"/>
                </a:solidFill>
                <a:effectLst/>
                <a:latin typeface="Arial" charset="0"/>
                <a:ea typeface="+mn-ea"/>
                <a:cs typeface="Arial" charset="0"/>
              </a:rPr>
              <a:t>( T &amp; </a:t>
            </a:r>
            <a:r>
              <a:rPr lang="en-US" altLang="zh-CN" sz="1200" b="1" i="1" kern="1200" dirty="0">
                <a:solidFill>
                  <a:schemeClr val="tx1"/>
                </a:solidFill>
                <a:effectLst/>
                <a:latin typeface="Arial" charset="0"/>
                <a:ea typeface="+mn-ea"/>
                <a:cs typeface="Arial" charset="0"/>
              </a:rPr>
              <a:t>destination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Attempt to </a:t>
            </a:r>
            <a:r>
              <a:rPr lang="en-US" altLang="zh-CN" sz="1200" b="0" i="0" kern="1200" dirty="0" err="1">
                <a:solidFill>
                  <a:schemeClr val="tx1"/>
                </a:solidFill>
                <a:effectLst/>
                <a:latin typeface="Arial" charset="0"/>
                <a:ea typeface="+mn-ea"/>
                <a:cs typeface="Arial" charset="0"/>
              </a:rPr>
              <a:t>dequeue</a:t>
            </a:r>
            <a:r>
              <a:rPr lang="en-US" altLang="zh-CN" sz="1200" b="0" i="0" kern="1200" dirty="0">
                <a:solidFill>
                  <a:schemeClr val="tx1"/>
                </a:solidFill>
                <a:effectLst/>
                <a:latin typeface="Arial" charset="0"/>
                <a:ea typeface="+mn-ea"/>
                <a:cs typeface="Arial" charset="0"/>
              </a:rPr>
              <a:t> an item from head of queue.</a:t>
            </a:r>
          </a:p>
          <a:p>
            <a:r>
              <a:rPr lang="en-US" altLang="zh-CN" sz="1200" b="0" i="0" kern="1200" dirty="0">
                <a:solidFill>
                  <a:schemeClr val="tx1"/>
                </a:solidFill>
                <a:effectLst/>
                <a:latin typeface="Arial" charset="0"/>
                <a:ea typeface="+mn-ea"/>
                <a:cs typeface="Arial" charset="0"/>
              </a:rPr>
              <a:t>Does not wait for item to become available. Returns true if successful;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A&gt;bool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push_if_not_full</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T &amp; </a:t>
            </a:r>
            <a:r>
              <a:rPr lang="en-US" altLang="zh-CN" sz="1200" b="1" i="1" kern="1200" dirty="0">
                <a:solidFill>
                  <a:schemeClr val="tx1"/>
                </a:solidFill>
                <a:effectLst/>
                <a:latin typeface="Arial" charset="0"/>
                <a:ea typeface="+mn-ea"/>
                <a:cs typeface="Arial" charset="0"/>
              </a:rPr>
              <a:t>source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Enqueue</a:t>
            </a:r>
            <a:r>
              <a:rPr lang="en-US" altLang="zh-CN" sz="1200" b="0" i="0" kern="1200" dirty="0">
                <a:solidFill>
                  <a:schemeClr val="tx1"/>
                </a:solidFill>
                <a:effectLst/>
                <a:latin typeface="Arial" charset="0"/>
                <a:ea typeface="+mn-ea"/>
                <a:cs typeface="Arial" charset="0"/>
              </a:rPr>
              <a:t> an item at tail of queue if queue is not already full.</a:t>
            </a:r>
          </a:p>
          <a:p>
            <a:r>
              <a:rPr lang="en-US" altLang="zh-CN" sz="1200" b="0" i="0" kern="1200" dirty="0">
                <a:solidFill>
                  <a:schemeClr val="tx1"/>
                </a:solidFill>
                <a:effectLst/>
                <a:latin typeface="Arial" charset="0"/>
                <a:ea typeface="+mn-ea"/>
                <a:cs typeface="Arial" charset="0"/>
              </a:rPr>
              <a:t>Does not wait for queue to become not full. Returns true if item is pushed; false if queue was already full.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set_capacity</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capacity</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Set the capacity.</a:t>
            </a:r>
          </a:p>
          <a:p>
            <a:r>
              <a:rPr lang="en-US" altLang="zh-CN" sz="1200" b="0" i="0" kern="1200" dirty="0">
                <a:solidFill>
                  <a:schemeClr val="tx1"/>
                </a:solidFill>
                <a:effectLst/>
                <a:latin typeface="Arial" charset="0"/>
                <a:ea typeface="+mn-ea"/>
                <a:cs typeface="Arial" charset="0"/>
              </a:rPr>
              <a:t>Setting the capacity to 0 causes subsequent </a:t>
            </a:r>
            <a:r>
              <a:rPr lang="en-US" altLang="zh-CN" sz="1200" b="0" i="0" kern="1200" dirty="0" err="1">
                <a:solidFill>
                  <a:schemeClr val="tx1"/>
                </a:solidFill>
                <a:effectLst/>
                <a:latin typeface="Arial" charset="0"/>
                <a:ea typeface="+mn-ea"/>
                <a:cs typeface="Arial" charset="0"/>
              </a:rPr>
              <a:t>push_if_not_full</a:t>
            </a:r>
            <a:r>
              <a:rPr lang="en-US" altLang="zh-CN" sz="1200" b="0" i="0" kern="1200" dirty="0">
                <a:solidFill>
                  <a:schemeClr val="tx1"/>
                </a:solidFill>
                <a:effectLst/>
                <a:latin typeface="Arial" charset="0"/>
                <a:ea typeface="+mn-ea"/>
                <a:cs typeface="Arial" charset="0"/>
              </a:rPr>
              <a:t> operations to always fail, and subsequent push operations to block forever.</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u="none" strike="noStrike" kern="1200" dirty="0" err="1">
                <a:solidFill>
                  <a:schemeClr val="tx1"/>
                </a:solidFill>
                <a:effectLst/>
                <a:latin typeface="Arial" charset="0"/>
                <a:ea typeface="+mn-ea"/>
                <a:cs typeface="Arial" charset="0"/>
                <a:hlinkClick r:id="rId12"/>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5"/>
              </a:rPr>
              <a:t>tbb</a:t>
            </a:r>
            <a:r>
              <a:rPr lang="en-US" altLang="zh-CN" sz="1200" b="1" i="0" u="none" strike="noStrike" kern="1200" dirty="0">
                <a:solidFill>
                  <a:schemeClr val="tx1"/>
                </a:solidFill>
                <a:effectLst/>
                <a:latin typeface="Arial" charset="0"/>
                <a:ea typeface="+mn-ea"/>
                <a:cs typeface="Arial" charset="0"/>
                <a:hlinkClick r:id="rId15"/>
              </a:rPr>
              <a:t>::</a:t>
            </a:r>
            <a:r>
              <a:rPr lang="en-US" altLang="zh-CN" sz="1200" b="1" i="0" u="none" strike="noStrike" kern="1200" dirty="0" err="1">
                <a:solidFill>
                  <a:schemeClr val="tx1"/>
                </a:solidFill>
                <a:effectLst/>
                <a:latin typeface="Arial" charset="0"/>
                <a:ea typeface="+mn-ea"/>
                <a:cs typeface="Arial" charset="0"/>
                <a:hlinkClick r:id="rId15"/>
              </a:rPr>
              <a:t>concurrent_queue</a:t>
            </a:r>
            <a:r>
              <a:rPr lang="en-US" altLang="zh-CN" sz="1200" b="1" i="0" kern="1200" dirty="0">
                <a:solidFill>
                  <a:schemeClr val="tx1"/>
                </a:solidFill>
                <a:effectLst/>
                <a:latin typeface="Arial" charset="0"/>
                <a:ea typeface="+mn-ea"/>
                <a:cs typeface="Arial" charset="0"/>
              </a:rPr>
              <a:t>&lt; T, A &gt;::size(  )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Return number of pushes minus number of pops.</a:t>
            </a:r>
          </a:p>
          <a:p>
            <a:r>
              <a:rPr lang="en-US" altLang="zh-CN" sz="1200" b="0" i="0" kern="1200" dirty="0">
                <a:solidFill>
                  <a:schemeClr val="tx1"/>
                </a:solidFill>
                <a:effectLst/>
                <a:latin typeface="Arial" charset="0"/>
                <a:ea typeface="+mn-ea"/>
                <a:cs typeface="Arial" charset="0"/>
              </a:rPr>
              <a:t>Note that the result can be negative if there are pops waiting for the corresponding pushes. The result can also exceed </a:t>
            </a:r>
            <a:r>
              <a:rPr lang="en-US" altLang="zh-CN" sz="1200" b="1" i="0" u="none" strike="noStrike" kern="1200" dirty="0">
                <a:solidFill>
                  <a:schemeClr val="tx1"/>
                </a:solidFill>
                <a:effectLst/>
                <a:latin typeface="Arial" charset="0"/>
                <a:ea typeface="+mn-ea"/>
                <a:cs typeface="Arial" charset="0"/>
                <a:hlinkClick r:id="rId24"/>
              </a:rPr>
              <a:t>capacity()</a:t>
            </a:r>
            <a:r>
              <a:rPr lang="en-US" altLang="zh-CN" sz="1200" b="0" i="0" kern="1200" dirty="0">
                <a:solidFill>
                  <a:schemeClr val="tx1"/>
                </a:solidFill>
                <a:effectLst/>
                <a:latin typeface="Arial" charset="0"/>
                <a:ea typeface="+mn-ea"/>
                <a:cs typeface="Arial" charset="0"/>
              </a:rPr>
              <a:t> if there are push operations in flight.</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concurrent_queue.h</a:t>
            </a:r>
            <a:endParaRPr lang="en-US" altLang="zh-CN" sz="1200" b="0" i="0" kern="1200" dirty="0">
              <a:solidFill>
                <a:schemeClr val="tx1"/>
              </a:solidFill>
              <a:effectLst/>
              <a:latin typeface="Arial" charset="0"/>
              <a:ea typeface="+mn-ea"/>
              <a:cs typeface="Arial" charset="0"/>
            </a:endParaRPr>
          </a:p>
          <a:p>
            <a:pPr eaLnBrk="1" hangingPunct="1"/>
            <a:endParaRPr lang="en-US" altLang="zh-CN" dirty="0">
              <a:cs typeface="Arial" pitchFamily="34" charset="0"/>
            </a:endParaRPr>
          </a:p>
          <a:p>
            <a:pPr eaLnBrk="1" hangingPunct="1"/>
            <a:endParaRPr lang="zh-CN" altLang="en-US" dirty="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concurrent_vector</a:t>
            </a:r>
            <a:r>
              <a:rPr lang="en-US" altLang="zh-CN" sz="1200" b="1" i="0" kern="1200" dirty="0">
                <a:solidFill>
                  <a:schemeClr val="tx1"/>
                </a:solidFill>
                <a:effectLst/>
                <a:latin typeface="Arial" charset="0"/>
                <a:ea typeface="+mn-ea"/>
                <a:cs typeface="Arial" charset="0"/>
              </a:rPr>
              <a:t>&lt; T, A &gt; Class Template Reference</a:t>
            </a:r>
          </a:p>
          <a:p>
            <a:r>
              <a:rPr lang="en-US" altLang="zh-CN" sz="1200" b="0" i="0" kern="1200" dirty="0">
                <a:solidFill>
                  <a:schemeClr val="tx1"/>
                </a:solidFill>
                <a:effectLst/>
                <a:latin typeface="Arial" charset="0"/>
                <a:ea typeface="+mn-ea"/>
                <a:cs typeface="Arial" charset="0"/>
              </a:rPr>
              <a:t>Concurrent vector container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concurrent_vector.h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::internal::concurrent_vector_base_v3</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concurrent_vector</a:t>
            </a:r>
            <a:r>
              <a:rPr lang="en-US" altLang="zh-CN" sz="1200" b="0" i="0" kern="1200" dirty="0">
                <a:solidFill>
                  <a:schemeClr val="tx1"/>
                </a:solidFill>
                <a:effectLst/>
                <a:latin typeface="Arial" charset="0"/>
                <a:ea typeface="+mn-ea"/>
                <a:cs typeface="Arial" charset="0"/>
              </a:rPr>
              <a:t>&lt; 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internal::concurrent_vector_base_v3::</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size_type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internal::</a:t>
            </a:r>
            <a:r>
              <a:rPr lang="en-US" altLang="zh-CN" sz="1200" kern="1200" dirty="0" err="1">
                <a:solidFill>
                  <a:schemeClr val="tx1"/>
                </a:solidFill>
                <a:effectLst/>
                <a:latin typeface="Arial" charset="0"/>
                <a:ea typeface="+mn-ea"/>
                <a:cs typeface="Arial" charset="0"/>
              </a:rPr>
              <a:t>allocator_base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A &gt;::</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allocator_type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kern="1200" dirty="0" err="1">
                <a:solidFill>
                  <a:schemeClr val="tx1"/>
                </a:solidFill>
                <a:effectLst/>
                <a:latin typeface="Arial" charset="0"/>
                <a:ea typeface="+mn-ea"/>
                <a:cs typeface="Arial" charset="0"/>
              </a:rPr>
              <a:t>value_type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difference_type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&amp; </a:t>
            </a:r>
            <a:r>
              <a:rPr lang="en-US" altLang="zh-CN" sz="1200" b="1" kern="1200" dirty="0" err="1">
                <a:solidFill>
                  <a:schemeClr val="tx1"/>
                </a:solidFill>
                <a:effectLst/>
                <a:latin typeface="Arial" charset="0"/>
                <a:ea typeface="+mn-ea"/>
                <a:cs typeface="Arial" charset="0"/>
              </a:rPr>
              <a:t>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&amp; </a:t>
            </a:r>
            <a:r>
              <a:rPr lang="en-US" altLang="zh-CN" sz="1200" b="1" kern="1200" dirty="0" err="1">
                <a:solidFill>
                  <a:schemeClr val="tx1"/>
                </a:solidFill>
                <a:effectLst/>
                <a:latin typeface="Arial" charset="0"/>
                <a:ea typeface="+mn-ea"/>
                <a:cs typeface="Arial" charset="0"/>
              </a:rPr>
              <a:t>const_reference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 </a:t>
            </a:r>
            <a:r>
              <a:rPr lang="en-US" altLang="zh-CN" sz="1200" b="1" kern="1200" dirty="0" err="1">
                <a:solidFill>
                  <a:schemeClr val="tx1"/>
                </a:solidFill>
                <a:effectLst/>
                <a:latin typeface="Arial" charset="0"/>
                <a:ea typeface="+mn-ea"/>
                <a:cs typeface="Arial" charset="0"/>
              </a:rPr>
              <a:t>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 </a:t>
            </a:r>
            <a:r>
              <a:rPr lang="en-US" altLang="zh-CN" sz="1200" b="1" kern="1200" dirty="0" err="1">
                <a:solidFill>
                  <a:schemeClr val="tx1"/>
                </a:solidFill>
                <a:effectLst/>
                <a:latin typeface="Arial" charset="0"/>
                <a:ea typeface="+mn-ea"/>
                <a:cs typeface="Arial" charset="0"/>
              </a:rPr>
              <a:t>const_pointer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vector_iterator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vector_iterator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&gt; </a:t>
            </a:r>
            <a:r>
              <a:rPr lang="en-US" altLang="zh-CN" sz="1200" b="1" kern="1200" dirty="0" err="1">
                <a:solidFill>
                  <a:schemeClr val="tx1"/>
                </a:solidFill>
                <a:effectLst/>
                <a:latin typeface="Arial" charset="0"/>
                <a:ea typeface="+mn-ea"/>
                <a:cs typeface="Arial" charset="0"/>
              </a:rPr>
              <a:t>const_iterator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T, T &amp;, T * &gt; </a:t>
            </a:r>
            <a:r>
              <a:rPr lang="en-US" altLang="zh-CN" sz="1200" b="1" kern="1200" dirty="0" err="1">
                <a:solidFill>
                  <a:schemeClr val="tx1"/>
                </a:solidFill>
                <a:effectLst/>
                <a:latin typeface="Arial" charset="0"/>
                <a:ea typeface="+mn-ea"/>
                <a:cs typeface="Arial" charset="0"/>
              </a:rPr>
              <a:t>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a:t>
            </a: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&amp;,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T * &gt; </a:t>
            </a:r>
            <a:r>
              <a:rPr lang="en-US" altLang="zh-CN" sz="1200" b="1" kern="1200" dirty="0" err="1">
                <a:solidFill>
                  <a:schemeClr val="tx1"/>
                </a:solidFill>
                <a:effectLst/>
                <a:latin typeface="Arial" charset="0"/>
                <a:ea typeface="+mn-ea"/>
                <a:cs typeface="Arial" charset="0"/>
              </a:rPr>
              <a:t>const_reverse_iterator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generic_range_type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generic_range_type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const_range_type</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0"/>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vector.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1"/>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Copying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M&gt; </a:t>
            </a:r>
            <a:r>
              <a:rPr lang="en-US" altLang="zh-CN" sz="1200" b="1" u="none" strike="noStrike" kern="1200" dirty="0" err="1">
                <a:solidFill>
                  <a:schemeClr val="tx1"/>
                </a:solidFill>
                <a:effectLst/>
                <a:latin typeface="Arial" charset="0"/>
                <a:ea typeface="+mn-ea"/>
                <a:cs typeface="Arial" charset="0"/>
                <a:hlinkClick r:id="rId12"/>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&lt; T, M &gt; &amp;vector,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Copying constructor for vector with different allocator type.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3"/>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Construction with initial size specified by argument n.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4"/>
              </a:rPr>
              <a:t>concurrent_vector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initial size specified by argument n, initialization by copying of t, and given allocator instance.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I&gt; </a:t>
            </a:r>
            <a:r>
              <a:rPr lang="en-US" altLang="zh-CN" sz="1200" b="1" u="none" strike="noStrike" kern="1200" dirty="0" err="1">
                <a:solidFill>
                  <a:schemeClr val="tx1"/>
                </a:solidFill>
                <a:effectLst/>
                <a:latin typeface="Arial" charset="0"/>
                <a:ea typeface="+mn-ea"/>
                <a:cs typeface="Arial" charset="0"/>
                <a:hlinkClick r:id="rId15"/>
              </a:rPr>
              <a:t>concurrent_vector</a:t>
            </a:r>
            <a:r>
              <a:rPr lang="en-US" altLang="zh-CN" sz="1200" kern="1200" dirty="0">
                <a:solidFill>
                  <a:schemeClr val="tx1"/>
                </a:solidFill>
                <a:effectLst/>
                <a:latin typeface="Arial" charset="0"/>
                <a:ea typeface="+mn-ea"/>
                <a:cs typeface="Arial" charset="0"/>
              </a:rPr>
              <a:t> (I first, I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copying iteration range and given allocator instance.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6"/>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a:t>
            </a:r>
            <a:r>
              <a:rPr lang="en-US" altLang="zh-CN" sz="1200" i="1" kern="1200" dirty="0">
                <a:solidFill>
                  <a:schemeClr val="tx1"/>
                </a:solidFill>
                <a:effectLst/>
                <a:latin typeface="Arial" charset="0"/>
                <a:ea typeface="+mn-ea"/>
                <a:cs typeface="Arial" charset="0"/>
              </a:rPr>
              <a:t> Assignment.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M&gt;</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7"/>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&lt; T, M &gt; &amp;vector)</a:t>
            </a:r>
            <a:r>
              <a:rPr lang="en-US" altLang="zh-CN" sz="1200" i="1" kern="1200" dirty="0">
                <a:solidFill>
                  <a:schemeClr val="tx1"/>
                </a:solidFill>
                <a:effectLst/>
                <a:latin typeface="Arial" charset="0"/>
                <a:ea typeface="+mn-ea"/>
                <a:cs typeface="Arial" charset="0"/>
              </a:rPr>
              <a:t> Assignment for vector with different allocator type.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8"/>
              </a:rPr>
              <a:t>grow_by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delta)</a:t>
            </a:r>
            <a:r>
              <a:rPr lang="en-US" altLang="zh-CN" sz="1200" i="1" kern="1200" dirty="0">
                <a:solidFill>
                  <a:schemeClr val="tx1"/>
                </a:solidFill>
                <a:effectLst/>
                <a:latin typeface="Arial" charset="0"/>
                <a:ea typeface="+mn-ea"/>
                <a:cs typeface="Arial" charset="0"/>
              </a:rPr>
              <a:t> Grow by "delta" elements.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9"/>
              </a:rPr>
              <a:t>grow_by</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delta,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a:t>
            </a:r>
            <a:r>
              <a:rPr lang="en-US" altLang="zh-CN" sz="1200" i="1" kern="1200" dirty="0">
                <a:solidFill>
                  <a:schemeClr val="tx1"/>
                </a:solidFill>
                <a:effectLst/>
                <a:latin typeface="Arial" charset="0"/>
                <a:ea typeface="+mn-ea"/>
                <a:cs typeface="Arial" charset="0"/>
              </a:rPr>
              <a:t> Grow by "delta" elements using copying </a:t>
            </a:r>
            <a:r>
              <a:rPr lang="en-US" altLang="zh-CN" sz="1200" i="1" kern="1200" dirty="0" err="1">
                <a:solidFill>
                  <a:schemeClr val="tx1"/>
                </a:solidFill>
                <a:effectLst/>
                <a:latin typeface="Arial" charset="0"/>
                <a:ea typeface="+mn-ea"/>
                <a:cs typeface="Arial" charset="0"/>
              </a:rPr>
              <a:t>constuctor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err="1">
                <a:solidFill>
                  <a:schemeClr val="tx1"/>
                </a:solidFill>
                <a:effectLst/>
                <a:latin typeface="Arial" charset="0"/>
                <a:ea typeface="+mn-ea"/>
                <a:cs typeface="Arial" charset="0"/>
                <a:hlinkClick r:id="rId20"/>
              </a:rPr>
              <a:t>grow_to_at_least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Grow array until it has at least n elements.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1"/>
              </a:rPr>
              <a:t>push_back</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item)</a:t>
            </a:r>
            <a:r>
              <a:rPr lang="en-US" altLang="zh-CN" sz="1200" i="1" kern="1200" dirty="0">
                <a:solidFill>
                  <a:schemeClr val="tx1"/>
                </a:solidFill>
                <a:effectLst/>
                <a:latin typeface="Arial" charset="0"/>
                <a:ea typeface="+mn-ea"/>
                <a:cs typeface="Arial" charset="0"/>
              </a:rPr>
              <a:t> Push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22"/>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a:t>
            </a:r>
            <a:r>
              <a:rPr lang="en-US" altLang="zh-CN" sz="1200" i="1" kern="1200" dirty="0">
                <a:solidFill>
                  <a:schemeClr val="tx1"/>
                </a:solidFill>
                <a:effectLst/>
                <a:latin typeface="Arial" charset="0"/>
                <a:ea typeface="+mn-ea"/>
                <a:cs typeface="Arial" charset="0"/>
              </a:rPr>
              <a:t> Get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3"/>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a:t>
            </a:r>
            <a:r>
              <a:rPr lang="en-US" altLang="zh-CN" sz="1200" i="1" kern="1200" dirty="0">
                <a:solidFill>
                  <a:schemeClr val="tx1"/>
                </a:solidFill>
                <a:effectLst/>
                <a:latin typeface="Arial" charset="0"/>
                <a:ea typeface="+mn-ea"/>
                <a:cs typeface="Arial" charset="0"/>
              </a:rPr>
              <a:t> Get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5"/>
              </a:rPr>
              <a:t>at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index)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reference to element at given index.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range_type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6"/>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grainsize=1)</a:t>
            </a:r>
            <a:r>
              <a:rPr lang="en-US" altLang="zh-CN" sz="1200" i="1" kern="1200" dirty="0">
                <a:solidFill>
                  <a:schemeClr val="tx1"/>
                </a:solidFill>
                <a:effectLst/>
                <a:latin typeface="Arial" charset="0"/>
                <a:ea typeface="+mn-ea"/>
                <a:cs typeface="Arial" charset="0"/>
              </a:rPr>
              <a:t> Get range for iterating with parallel algorithms.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const_range_type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7"/>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grainsize=1)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Get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range for iterating with parallel algorithms.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8"/>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size of vector.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9"/>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size of vector.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0"/>
              </a:rPr>
              <a:t>capacity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Maximum size to which array can grow without allocating more memory.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31"/>
              </a:rPr>
              <a:t>reserve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a:t>
            </a:r>
            <a:r>
              <a:rPr lang="en-US" altLang="zh-CN" sz="1200" i="1" kern="1200" dirty="0">
                <a:solidFill>
                  <a:schemeClr val="tx1"/>
                </a:solidFill>
                <a:effectLst/>
                <a:latin typeface="Arial" charset="0"/>
                <a:ea typeface="+mn-ea"/>
                <a:cs typeface="Arial" charset="0"/>
              </a:rPr>
              <a:t> Allocate enough space to grow to size n without having to allocate more memory later.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32"/>
              </a:rPr>
              <a:t>compact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Optimize memory usage and fragmentation. Returns true if optimization occurred.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3"/>
              </a:rPr>
              <a:t>max_size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Upper bound on argument to reserve. </a:t>
            </a:r>
            <a:br>
              <a:rPr lang="en-US" altLang="zh-CN" sz="1200" i="1"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4"/>
              </a:rPr>
              <a:t>begin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start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5"/>
              </a:rPr>
              <a:t>end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end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6"/>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start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7"/>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end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38"/>
              </a:rPr>
              <a:t>rbegin</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reverse start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39"/>
              </a:rPr>
              <a:t>rend</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reverse end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0"/>
              </a:rPr>
              <a:t>rbegin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reverse start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const_reverse_iterator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1"/>
              </a:rPr>
              <a:t>rend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reverse end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iterator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42"/>
              </a:rPr>
              <a:t>front</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first item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3"/>
              </a:rPr>
              <a:t>front</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first item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reference </a:t>
            </a:r>
            <a:r>
              <a:rPr lang="en-US" altLang="zh-CN" sz="1200" b="1" u="none" strike="noStrike" kern="1200" dirty="0">
                <a:solidFill>
                  <a:schemeClr val="tx1"/>
                </a:solidFill>
                <a:effectLst/>
                <a:latin typeface="Arial" charset="0"/>
                <a:ea typeface="+mn-ea"/>
                <a:cs typeface="Arial" charset="0"/>
                <a:hlinkClick r:id="rId44"/>
              </a:rPr>
              <a:t>back</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the last item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45"/>
              </a:rPr>
              <a:t>back</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the last item </a:t>
            </a:r>
            <a:r>
              <a:rPr lang="en-US" altLang="zh-CN" sz="1200" i="1"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46"/>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47"/>
              </a:rPr>
              <a:t>assign</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n, </a:t>
            </a:r>
            <a:r>
              <a:rPr lang="en-US" altLang="zh-CN" sz="1200" kern="1200" dirty="0" err="1">
                <a:solidFill>
                  <a:schemeClr val="tx1"/>
                </a:solidFill>
                <a:effectLst/>
                <a:latin typeface="Arial" charset="0"/>
                <a:ea typeface="+mn-ea"/>
                <a:cs typeface="Arial" charset="0"/>
              </a:rPr>
              <a:t>const_reference</a:t>
            </a:r>
            <a:r>
              <a:rPr lang="en-US" altLang="zh-CN" sz="1200" kern="1200" dirty="0">
                <a:solidFill>
                  <a:schemeClr val="tx1"/>
                </a:solidFill>
                <a:effectLst/>
                <a:latin typeface="Arial" charset="0"/>
                <a:ea typeface="+mn-ea"/>
                <a:cs typeface="Arial" charset="0"/>
              </a:rPr>
              <a:t> t)</a:t>
            </a:r>
            <a:r>
              <a:rPr lang="en-US" altLang="zh-CN" sz="1200" i="1" kern="1200" dirty="0">
                <a:solidFill>
                  <a:schemeClr val="tx1"/>
                </a:solidFill>
                <a:effectLst/>
                <a:latin typeface="Arial" charset="0"/>
                <a:ea typeface="+mn-ea"/>
                <a:cs typeface="Arial" charset="0"/>
              </a:rPr>
              <a:t> assign n items by copying t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template&lt;class I&gt;void </a:t>
            </a:r>
            <a:r>
              <a:rPr lang="en-US" altLang="zh-CN" sz="1200" b="1" u="none" strike="noStrike" kern="1200" dirty="0">
                <a:solidFill>
                  <a:schemeClr val="tx1"/>
                </a:solidFill>
                <a:effectLst/>
                <a:latin typeface="Arial" charset="0"/>
                <a:ea typeface="+mn-ea"/>
                <a:cs typeface="Arial" charset="0"/>
                <a:hlinkClick r:id="rId48"/>
              </a:rPr>
              <a:t>assign</a:t>
            </a:r>
            <a:r>
              <a:rPr lang="en-US" altLang="zh-CN" sz="1200" kern="1200" dirty="0">
                <a:solidFill>
                  <a:schemeClr val="tx1"/>
                </a:solidFill>
                <a:effectLst/>
                <a:latin typeface="Arial" charset="0"/>
                <a:ea typeface="+mn-ea"/>
                <a:cs typeface="Arial" charset="0"/>
              </a:rPr>
              <a:t> (I first, I last)</a:t>
            </a:r>
            <a:r>
              <a:rPr lang="en-US" altLang="zh-CN" sz="1200" i="1" kern="1200" dirty="0">
                <a:solidFill>
                  <a:schemeClr val="tx1"/>
                </a:solidFill>
                <a:effectLst/>
                <a:latin typeface="Arial" charset="0"/>
                <a:ea typeface="+mn-ea"/>
                <a:cs typeface="Arial" charset="0"/>
              </a:rPr>
              <a:t> assign range [first, last)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49"/>
              </a:rPr>
              <a:t>swap</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sz="1200" kern="1200" dirty="0">
                <a:solidFill>
                  <a:schemeClr val="tx1"/>
                </a:solidFill>
                <a:effectLst/>
                <a:latin typeface="Arial" charset="0"/>
                <a:ea typeface="+mn-ea"/>
                <a:cs typeface="Arial" charset="0"/>
              </a:rPr>
              <a:t> &amp;vector)</a:t>
            </a:r>
            <a:r>
              <a:rPr lang="en-US" altLang="zh-CN" sz="1200" i="1" kern="1200" dirty="0">
                <a:solidFill>
                  <a:schemeClr val="tx1"/>
                </a:solidFill>
                <a:effectLst/>
                <a:latin typeface="Arial" charset="0"/>
                <a:ea typeface="+mn-ea"/>
                <a:cs typeface="Arial" charset="0"/>
              </a:rPr>
              <a:t> swap two instances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50"/>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container while keeping memory allocated.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1"/>
              </a:rPr>
              <a:t>~</a:t>
            </a:r>
            <a:r>
              <a:rPr lang="en-US" altLang="zh-CN" sz="1200" b="1" u="none" strike="noStrike" kern="1200" dirty="0" err="1">
                <a:solidFill>
                  <a:schemeClr val="tx1"/>
                </a:solidFill>
                <a:effectLst/>
                <a:latin typeface="Arial" charset="0"/>
                <a:ea typeface="+mn-ea"/>
                <a:cs typeface="Arial" charset="0"/>
                <a:hlinkClick r:id="rId51"/>
              </a:rPr>
              <a:t>concurrent_vector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and destroy vector.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5"/>
              </a:rPr>
              <a:t>internal::concurrent_vector_base_v3</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internal_vector_base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vector_iterator</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concurrent_vector</a:t>
            </a:r>
            <a:r>
              <a:rPr lang="en-US" altLang="zh-CN" sz="1200" b="1" i="0" kern="1200" dirty="0">
                <a:solidFill>
                  <a:schemeClr val="tx1"/>
                </a:solidFill>
                <a:effectLst/>
                <a:latin typeface="Arial" charset="0"/>
                <a:ea typeface="+mn-ea"/>
                <a:cs typeface="Arial" charset="0"/>
              </a:rPr>
              <a:t>&lt; T, A &gt;</a:t>
            </a:r>
          </a:p>
          <a:p>
            <a:r>
              <a:rPr lang="en-US" altLang="zh-CN" sz="1200" b="0" i="0" kern="1200" dirty="0">
                <a:solidFill>
                  <a:schemeClr val="tx1"/>
                </a:solidFill>
                <a:effectLst/>
                <a:latin typeface="Arial" charset="0"/>
                <a:ea typeface="+mn-ea"/>
                <a:cs typeface="Arial" charset="0"/>
              </a:rPr>
              <a:t>Concurrent vector </a:t>
            </a:r>
            <a:r>
              <a:rPr lang="en-US" altLang="zh-CN" sz="1200" b="0" i="0" kern="1200" dirty="0" err="1">
                <a:solidFill>
                  <a:schemeClr val="tx1"/>
                </a:solidFill>
                <a:effectLst/>
                <a:latin typeface="Arial" charset="0"/>
                <a:ea typeface="+mn-ea"/>
                <a:cs typeface="Arial" charset="0"/>
              </a:rPr>
              <a:t>container</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0" i="0" kern="1200" dirty="0">
                <a:solidFill>
                  <a:schemeClr val="tx1"/>
                </a:solidFill>
                <a:effectLst/>
                <a:latin typeface="Arial" charset="0"/>
                <a:ea typeface="+mn-ea"/>
                <a:cs typeface="Arial" charset="0"/>
              </a:rPr>
              <a:t> is a container having the following main properties:</a:t>
            </a:r>
          </a:p>
          <a:p>
            <a:r>
              <a:rPr lang="en-US" altLang="zh-CN" sz="1200" b="0" i="0" kern="1200" dirty="0">
                <a:solidFill>
                  <a:schemeClr val="tx1"/>
                </a:solidFill>
                <a:effectLst/>
                <a:latin typeface="Arial" charset="0"/>
                <a:ea typeface="+mn-ea"/>
                <a:cs typeface="Arial" charset="0"/>
              </a:rPr>
              <a:t>It provides random indexed access to its elements. The index of the first element is 0.</a:t>
            </a:r>
          </a:p>
          <a:p>
            <a:r>
              <a:rPr lang="en-US" altLang="zh-CN" sz="1200" b="0" i="0" kern="1200" dirty="0">
                <a:solidFill>
                  <a:schemeClr val="tx1"/>
                </a:solidFill>
                <a:effectLst/>
                <a:latin typeface="Arial" charset="0"/>
                <a:ea typeface="+mn-ea"/>
                <a:cs typeface="Arial" charset="0"/>
              </a:rPr>
              <a:t>It ensures safe concurrent growing its size (different threads can safely append new elements).</a:t>
            </a:r>
          </a:p>
          <a:p>
            <a:r>
              <a:rPr lang="en-US" altLang="zh-CN" sz="1200" b="0" i="0" kern="1200" dirty="0">
                <a:solidFill>
                  <a:schemeClr val="tx1"/>
                </a:solidFill>
                <a:effectLst/>
                <a:latin typeface="Arial" charset="0"/>
                <a:ea typeface="+mn-ea"/>
                <a:cs typeface="Arial" charset="0"/>
              </a:rPr>
              <a:t>Adding new elements does not invalidate existing iterators and does not change indices of existing items.</a:t>
            </a:r>
          </a:p>
          <a:p>
            <a:r>
              <a:rPr lang="en-US" altLang="zh-CN" b="1" dirty="0" err="1"/>
              <a:t>Compatibility</a:t>
            </a:r>
            <a:r>
              <a:rPr lang="en-US" altLang="zh-CN" dirty="0" err="1"/>
              <a:t>The</a:t>
            </a:r>
            <a:r>
              <a:rPr lang="en-US" altLang="zh-CN" dirty="0"/>
              <a:t> class meets all Container Requirements and Reversible Container Requirements from C++ Standard (See ISO/IEC 14882:2003(E), clause 23.1). But it doesn't meet Sequence Requirements due to absence of insert() and erase() </a:t>
            </a:r>
            <a:r>
              <a:rPr lang="en-US" altLang="zh-CN" dirty="0" err="1"/>
              <a:t>methods.</a:t>
            </a:r>
            <a:r>
              <a:rPr lang="en-US" altLang="zh-CN" b="1" dirty="0" err="1"/>
              <a:t>Exception</a:t>
            </a:r>
            <a:r>
              <a:rPr lang="en-US" altLang="zh-CN" b="1" dirty="0"/>
              <a:t> </a:t>
            </a:r>
            <a:r>
              <a:rPr lang="en-US" altLang="zh-CN" b="1" dirty="0" err="1"/>
              <a:t>Safety</a:t>
            </a:r>
            <a:r>
              <a:rPr lang="en-US" altLang="zh-CN" dirty="0" err="1"/>
              <a:t>Methods</a:t>
            </a:r>
            <a:r>
              <a:rPr lang="en-US" altLang="zh-CN" dirty="0"/>
              <a:t> working with memory allocation and/or new elements construction can throw an exception if allocator fails to allocate memory or element's default constructor throws one. Concurrent vector's element of type T must conform to the following </a:t>
            </a:r>
            <a:r>
              <a:rPr lang="en-US" altLang="zh-CN" dirty="0" err="1"/>
              <a:t>requirements:</a:t>
            </a:r>
            <a:r>
              <a:rPr lang="en-US" altLang="zh-CN" sz="1200" kern="1200" dirty="0" err="1">
                <a:solidFill>
                  <a:schemeClr val="tx1"/>
                </a:solidFill>
                <a:effectLst/>
                <a:latin typeface="Arial" charset="0"/>
                <a:ea typeface="+mn-ea"/>
                <a:cs typeface="Arial" charset="0"/>
              </a:rPr>
              <a:t>Throwing</a:t>
            </a:r>
            <a:r>
              <a:rPr lang="en-US" altLang="zh-CN" sz="1200" kern="1200" dirty="0">
                <a:solidFill>
                  <a:schemeClr val="tx1"/>
                </a:solidFill>
                <a:effectLst/>
                <a:latin typeface="Arial" charset="0"/>
                <a:ea typeface="+mn-ea"/>
                <a:cs typeface="Arial" charset="0"/>
              </a:rPr>
              <a:t> an exception is forbidden for destructor of T.</a:t>
            </a:r>
          </a:p>
          <a:p>
            <a:r>
              <a:rPr lang="en-US" altLang="zh-CN" sz="1200" kern="1200" dirty="0">
                <a:solidFill>
                  <a:schemeClr val="tx1"/>
                </a:solidFill>
                <a:effectLst/>
                <a:latin typeface="Arial" charset="0"/>
                <a:ea typeface="+mn-ea"/>
                <a:cs typeface="Arial" charset="0"/>
              </a:rPr>
              <a:t>Default constructor of T must not throw an exception OR its non-virtual destructor must safely work when its object memory is zero-initialized.</a:t>
            </a:r>
          </a:p>
          <a:p>
            <a:r>
              <a:rPr lang="en-US" altLang="zh-CN" dirty="0"/>
              <a:t>Otherwise, the program's behavior is </a:t>
            </a:r>
            <a:r>
              <a:rPr lang="en-US" altLang="zh-CN" dirty="0" err="1"/>
              <a:t>undefined.If</a:t>
            </a:r>
            <a:r>
              <a:rPr lang="en-US" altLang="zh-CN" dirty="0"/>
              <a:t> an exception happens inside growth or assignment operation, an instance of the vector becomes invalid unless it is stated otherwise in the method documentation. Invalid state </a:t>
            </a:r>
            <a:r>
              <a:rPr lang="en-US" altLang="zh-CN" dirty="0" err="1"/>
              <a:t>means:</a:t>
            </a:r>
            <a:r>
              <a:rPr lang="en-US" altLang="zh-CN" sz="1200" kern="1200" dirty="0" err="1">
                <a:solidFill>
                  <a:schemeClr val="tx1"/>
                </a:solidFill>
                <a:effectLst/>
                <a:latin typeface="Arial" charset="0"/>
                <a:ea typeface="+mn-ea"/>
                <a:cs typeface="Arial" charset="0"/>
              </a:rPr>
              <a:t>There</a:t>
            </a:r>
            <a:r>
              <a:rPr lang="en-US" altLang="zh-CN" sz="1200" kern="1200" dirty="0">
                <a:solidFill>
                  <a:schemeClr val="tx1"/>
                </a:solidFill>
                <a:effectLst/>
                <a:latin typeface="Arial" charset="0"/>
                <a:ea typeface="+mn-ea"/>
                <a:cs typeface="Arial" charset="0"/>
              </a:rPr>
              <a:t> are no guaranties that all items were initialized by a constructor. The rest of items is zero-filled, including item where exception happens.</a:t>
            </a:r>
          </a:p>
          <a:p>
            <a:r>
              <a:rPr lang="en-US" altLang="zh-CN" sz="1200" kern="1200" dirty="0">
                <a:solidFill>
                  <a:schemeClr val="tx1"/>
                </a:solidFill>
                <a:effectLst/>
                <a:latin typeface="Arial" charset="0"/>
                <a:ea typeface="+mn-ea"/>
                <a:cs typeface="Arial" charset="0"/>
              </a:rPr>
              <a:t>An invalid vector instance cannot be repaired; it is unable to grow anymore.</a:t>
            </a:r>
          </a:p>
          <a:p>
            <a:r>
              <a:rPr lang="en-US" altLang="zh-CN" sz="1200" kern="1200" dirty="0">
                <a:solidFill>
                  <a:schemeClr val="tx1"/>
                </a:solidFill>
                <a:effectLst/>
                <a:latin typeface="Arial" charset="0"/>
                <a:ea typeface="+mn-ea"/>
                <a:cs typeface="Arial" charset="0"/>
              </a:rPr>
              <a:t>Size and capacity reported by the vector are incorrect, and calculated as if the failed operation were successful.</a:t>
            </a:r>
          </a:p>
          <a:p>
            <a:r>
              <a:rPr lang="en-US" altLang="zh-CN" sz="1200" kern="1200" dirty="0">
                <a:solidFill>
                  <a:schemeClr val="tx1"/>
                </a:solidFill>
                <a:effectLst/>
                <a:latin typeface="Arial" charset="0"/>
                <a:ea typeface="+mn-ea"/>
                <a:cs typeface="Arial" charset="0"/>
              </a:rPr>
              <a:t>Attempt to access not allocated elements using operator[] or iterators results in access violation or segmentation fault exception, and in case of using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method a C++ exception is thrown.</a:t>
            </a:r>
          </a:p>
          <a:p>
            <a:r>
              <a:rPr lang="en-US" altLang="zh-CN" dirty="0"/>
              <a:t>If a concurrent grow operation successfully completes, all the elements it has added to the vector will remain valid and accessible even if one of subsequent grow operations </a:t>
            </a:r>
            <a:r>
              <a:rPr lang="en-US" altLang="zh-CN" dirty="0" err="1"/>
              <a:t>fails.</a:t>
            </a:r>
            <a:r>
              <a:rPr lang="en-US" altLang="zh-CN" b="1" dirty="0" err="1"/>
              <a:t>Fragmentation</a:t>
            </a:r>
            <a:r>
              <a:rPr lang="en-US" altLang="zh-CN" dirty="0" err="1"/>
              <a:t>Unlike</a:t>
            </a:r>
            <a:r>
              <a:rPr lang="en-US" altLang="zh-CN" dirty="0"/>
              <a:t> an STL vector, a </a:t>
            </a:r>
            <a:r>
              <a:rPr lang="en-US" altLang="zh-CN" sz="1200" b="1" u="none" strike="noStrike" kern="1200" dirty="0" err="1">
                <a:solidFill>
                  <a:schemeClr val="tx1"/>
                </a:solidFill>
                <a:effectLst/>
                <a:latin typeface="Arial" charset="0"/>
                <a:ea typeface="+mn-ea"/>
                <a:cs typeface="Arial" charset="0"/>
                <a:hlinkClick r:id="rId9"/>
              </a:rPr>
              <a:t>concurrent_vector</a:t>
            </a:r>
            <a:r>
              <a:rPr lang="en-US" altLang="zh-CN" dirty="0"/>
              <a:t> does not move existing elements if it needs to allocate more memory. The container is divided into a series of contiguous arrays of elements. The first reservation, growth, or assignment operation determines the size of the first array. Using small number of elements as initial size incurs fragmentation that may increase element access time. Internal layout can be optimized by method </a:t>
            </a:r>
            <a:r>
              <a:rPr lang="en-US" altLang="zh-CN" sz="1200" b="1" u="none" strike="noStrike" kern="1200" dirty="0">
                <a:solidFill>
                  <a:schemeClr val="tx1"/>
                </a:solidFill>
                <a:effectLst/>
                <a:latin typeface="Arial" charset="0"/>
                <a:ea typeface="+mn-ea"/>
                <a:cs typeface="Arial" charset="0"/>
                <a:hlinkClick r:id="rId32"/>
              </a:rPr>
              <a:t>compact()</a:t>
            </a:r>
            <a:r>
              <a:rPr lang="en-US" altLang="zh-CN" dirty="0"/>
              <a:t> that merges several smaller arrays into one </a:t>
            </a:r>
            <a:r>
              <a:rPr lang="en-US" altLang="zh-CN" dirty="0" err="1"/>
              <a:t>solid.</a:t>
            </a:r>
            <a:r>
              <a:rPr lang="en-US" altLang="zh-CN" b="1" dirty="0" err="1"/>
              <a:t>Changes</a:t>
            </a:r>
            <a:r>
              <a:rPr lang="en-US" altLang="zh-CN" b="1" dirty="0"/>
              <a:t> since TBB 2.0</a:t>
            </a:r>
            <a:r>
              <a:rPr lang="en-US" altLang="zh-CN" sz="1200" kern="1200" dirty="0">
                <a:solidFill>
                  <a:schemeClr val="tx1"/>
                </a:solidFill>
                <a:effectLst/>
                <a:latin typeface="Arial" charset="0"/>
                <a:ea typeface="+mn-ea"/>
                <a:cs typeface="Arial" charset="0"/>
              </a:rPr>
              <a:t>Implemented exception-safety guaranties</a:t>
            </a:r>
          </a:p>
          <a:p>
            <a:r>
              <a:rPr lang="en-US" altLang="zh-CN" sz="1200" kern="1200" dirty="0">
                <a:solidFill>
                  <a:schemeClr val="tx1"/>
                </a:solidFill>
                <a:effectLst/>
                <a:latin typeface="Arial" charset="0"/>
                <a:ea typeface="+mn-ea"/>
                <a:cs typeface="Arial" charset="0"/>
              </a:rPr>
              <a:t>Added template argument for allocator</a:t>
            </a:r>
          </a:p>
          <a:p>
            <a:r>
              <a:rPr lang="en-US" altLang="zh-CN" sz="1200" kern="1200" dirty="0">
                <a:solidFill>
                  <a:schemeClr val="tx1"/>
                </a:solidFill>
                <a:effectLst/>
                <a:latin typeface="Arial" charset="0"/>
                <a:ea typeface="+mn-ea"/>
                <a:cs typeface="Arial" charset="0"/>
              </a:rPr>
              <a:t>Added allocator argument in constructors</a:t>
            </a:r>
          </a:p>
          <a:p>
            <a:r>
              <a:rPr lang="en-US" altLang="zh-CN" sz="1200" kern="1200" dirty="0">
                <a:solidFill>
                  <a:schemeClr val="tx1"/>
                </a:solidFill>
                <a:effectLst/>
                <a:latin typeface="Arial" charset="0"/>
                <a:ea typeface="+mn-ea"/>
                <a:cs typeface="Arial" charset="0"/>
              </a:rPr>
              <a:t>Faster index calculation</a:t>
            </a:r>
          </a:p>
          <a:p>
            <a:r>
              <a:rPr lang="en-US" altLang="zh-CN" sz="1200" kern="1200" dirty="0">
                <a:solidFill>
                  <a:schemeClr val="tx1"/>
                </a:solidFill>
                <a:effectLst/>
                <a:latin typeface="Arial" charset="0"/>
                <a:ea typeface="+mn-ea"/>
                <a:cs typeface="Arial" charset="0"/>
              </a:rPr>
              <a:t>First growth call specifies a number of segments to be merged in the first allocation.</a:t>
            </a:r>
          </a:p>
          <a:p>
            <a:r>
              <a:rPr lang="en-US" altLang="zh-CN" sz="1200" kern="1200" dirty="0">
                <a:solidFill>
                  <a:schemeClr val="tx1"/>
                </a:solidFill>
                <a:effectLst/>
                <a:latin typeface="Arial" charset="0"/>
                <a:ea typeface="+mn-ea"/>
                <a:cs typeface="Arial" charset="0"/>
              </a:rPr>
              <a:t>Fixed memory blow up for swarm of vector's instances of small size</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19"/>
              </a:rPr>
              <a:t>grow_by</a:t>
            </a:r>
            <a:r>
              <a:rPr lang="en-US" altLang="zh-CN" sz="1200" b="1" u="none" strike="noStrike" kern="1200" dirty="0">
                <a:solidFill>
                  <a:schemeClr val="tx1"/>
                </a:solidFill>
                <a:effectLst/>
                <a:latin typeface="Arial" charset="0"/>
                <a:ea typeface="+mn-ea"/>
                <a:cs typeface="Arial" charset="0"/>
                <a:hlinkClick r:id="rId19"/>
              </a:rPr>
              <a:t>(</a:t>
            </a:r>
            <a:r>
              <a:rPr lang="en-US" altLang="zh-CN" sz="1200" b="1" u="none" strike="noStrike" kern="1200" dirty="0" err="1">
                <a:solidFill>
                  <a:schemeClr val="tx1"/>
                </a:solidFill>
                <a:effectLst/>
                <a:latin typeface="Arial" charset="0"/>
                <a:ea typeface="+mn-ea"/>
                <a:cs typeface="Arial" charset="0"/>
                <a:hlinkClick r:id="rId19"/>
              </a:rPr>
              <a:t>size_type</a:t>
            </a:r>
            <a:r>
              <a:rPr lang="en-US" altLang="zh-CN" sz="1200" b="1" u="none" strike="noStrike" kern="1200" dirty="0">
                <a:solidFill>
                  <a:schemeClr val="tx1"/>
                </a:solidFill>
                <a:effectLst/>
                <a:latin typeface="Arial" charset="0"/>
                <a:ea typeface="+mn-ea"/>
                <a:cs typeface="Arial" charset="0"/>
                <a:hlinkClick r:id="rId19"/>
              </a:rPr>
              <a:t> n, </a:t>
            </a:r>
            <a:r>
              <a:rPr lang="en-US" altLang="zh-CN" sz="1200" b="1" u="none" strike="noStrike" kern="1200" dirty="0" err="1">
                <a:solidFill>
                  <a:schemeClr val="tx1"/>
                </a:solidFill>
                <a:effectLst/>
                <a:latin typeface="Arial" charset="0"/>
                <a:ea typeface="+mn-ea"/>
                <a:cs typeface="Arial" charset="0"/>
                <a:hlinkClick r:id="rId19"/>
              </a:rPr>
              <a:t>const_reference</a:t>
            </a:r>
            <a:r>
              <a:rPr lang="en-US" altLang="zh-CN" sz="1200" b="1" u="none" strike="noStrike" kern="1200" dirty="0">
                <a:solidFill>
                  <a:schemeClr val="tx1"/>
                </a:solidFill>
                <a:effectLst/>
                <a:latin typeface="Arial" charset="0"/>
                <a:ea typeface="+mn-ea"/>
                <a:cs typeface="Arial" charset="0"/>
                <a:hlinkClick r:id="rId19"/>
              </a:rPr>
              <a:t> t)</a:t>
            </a:r>
            <a:r>
              <a:rPr lang="en-US" altLang="zh-CN" sz="1200" kern="1200" dirty="0">
                <a:solidFill>
                  <a:schemeClr val="tx1"/>
                </a:solidFill>
                <a:effectLst/>
                <a:latin typeface="Arial" charset="0"/>
                <a:ea typeface="+mn-ea"/>
                <a:cs typeface="Arial" charset="0"/>
              </a:rPr>
              <a:t> growth using copying constructor to </a:t>
            </a:r>
            <a:r>
              <a:rPr lang="en-US" altLang="zh-CN" sz="1200" kern="1200" dirty="0" err="1">
                <a:solidFill>
                  <a:schemeClr val="tx1"/>
                </a:solidFill>
                <a:effectLst/>
                <a:latin typeface="Arial" charset="0"/>
                <a:ea typeface="+mn-ea"/>
                <a:cs typeface="Arial" charset="0"/>
              </a:rPr>
              <a:t>init</a:t>
            </a:r>
            <a:r>
              <a:rPr lang="en-US" altLang="zh-CN" sz="1200" kern="1200" dirty="0">
                <a:solidFill>
                  <a:schemeClr val="tx1"/>
                </a:solidFill>
                <a:effectLst/>
                <a:latin typeface="Arial" charset="0"/>
                <a:ea typeface="+mn-ea"/>
                <a:cs typeface="Arial" charset="0"/>
              </a:rPr>
              <a:t> new items.</a:t>
            </a:r>
          </a:p>
          <a:p>
            <a:r>
              <a:rPr lang="en-US" altLang="zh-CN" sz="1200" kern="1200" dirty="0">
                <a:solidFill>
                  <a:schemeClr val="tx1"/>
                </a:solidFill>
                <a:effectLst/>
                <a:latin typeface="Arial" charset="0"/>
                <a:ea typeface="+mn-ea"/>
                <a:cs typeface="Arial" charset="0"/>
              </a:rPr>
              <a:t>Added STL-like constructors.</a:t>
            </a:r>
          </a:p>
          <a:p>
            <a:r>
              <a:rPr lang="en-US" altLang="zh-CN" sz="1200" kern="1200" dirty="0">
                <a:solidFill>
                  <a:schemeClr val="tx1"/>
                </a:solidFill>
                <a:effectLst/>
                <a:latin typeface="Arial" charset="0"/>
                <a:ea typeface="+mn-ea"/>
                <a:cs typeface="Arial" charset="0"/>
              </a:rPr>
              <a:t>Added operators ==, &lt; and derivatives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4"/>
              </a:rPr>
              <a:t>at()</a:t>
            </a:r>
            <a:r>
              <a:rPr lang="en-US" altLang="zh-CN" sz="1200" kern="1200" dirty="0">
                <a:solidFill>
                  <a:schemeClr val="tx1"/>
                </a:solidFill>
                <a:effectLst/>
                <a:latin typeface="Arial" charset="0"/>
                <a:ea typeface="+mn-ea"/>
                <a:cs typeface="Arial" charset="0"/>
              </a:rPr>
              <a:t> method, approved for using after an exception was thrown inside the vector</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46"/>
              </a:rPr>
              <a:t>get_allocator</a:t>
            </a:r>
            <a:r>
              <a:rPr lang="en-US" altLang="zh-CN" sz="1200" b="1" u="none" strike="noStrike" kern="1200" dirty="0">
                <a:solidFill>
                  <a:schemeClr val="tx1"/>
                </a:solidFill>
                <a:effectLst/>
                <a:latin typeface="Arial" charset="0"/>
                <a:ea typeface="+mn-ea"/>
                <a:cs typeface="Arial" charset="0"/>
                <a:hlinkClick r:id="rId46"/>
              </a:rPr>
              <a:t>()</a:t>
            </a:r>
            <a:r>
              <a:rPr lang="en-US" altLang="zh-CN" sz="1200" kern="1200" dirty="0">
                <a:solidFill>
                  <a:schemeClr val="tx1"/>
                </a:solidFill>
                <a:effectLst/>
                <a:latin typeface="Arial" charset="0"/>
                <a:ea typeface="+mn-ea"/>
                <a:cs typeface="Arial" charset="0"/>
              </a:rPr>
              <a:t> method.</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47"/>
              </a:rPr>
              <a:t>assign()</a:t>
            </a:r>
            <a:r>
              <a:rPr lang="en-US" altLang="zh-CN" sz="1200" kern="1200" dirty="0">
                <a:solidFill>
                  <a:schemeClr val="tx1"/>
                </a:solidFill>
                <a:effectLst/>
                <a:latin typeface="Arial" charset="0"/>
                <a:ea typeface="+mn-ea"/>
                <a:cs typeface="Arial" charset="0"/>
              </a:rPr>
              <a:t> methods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32"/>
              </a:rPr>
              <a:t>compact()</a:t>
            </a:r>
            <a:r>
              <a:rPr lang="en-US" altLang="zh-CN" sz="1200" kern="1200" dirty="0">
                <a:solidFill>
                  <a:schemeClr val="tx1"/>
                </a:solidFill>
                <a:effectLst/>
                <a:latin typeface="Arial" charset="0"/>
                <a:ea typeface="+mn-ea"/>
                <a:cs typeface="Arial" charset="0"/>
              </a:rPr>
              <a:t> method to defragment first segments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49"/>
              </a:rPr>
              <a:t>swap()</a:t>
            </a:r>
            <a:r>
              <a:rPr lang="en-US" altLang="zh-CN" sz="1200" kern="1200" dirty="0">
                <a:solidFill>
                  <a:schemeClr val="tx1"/>
                </a:solidFill>
                <a:effectLst/>
                <a:latin typeface="Arial" charset="0"/>
                <a:ea typeface="+mn-ea"/>
                <a:cs typeface="Arial" charset="0"/>
              </a:rPr>
              <a:t> method</a:t>
            </a:r>
          </a:p>
          <a:p>
            <a:r>
              <a:rPr lang="en-US" altLang="zh-CN" sz="1200" b="1" u="none" strike="noStrike" kern="1200" dirty="0">
                <a:solidFill>
                  <a:schemeClr val="tx1"/>
                </a:solidFill>
                <a:effectLst/>
                <a:latin typeface="Arial" charset="0"/>
                <a:ea typeface="+mn-ea"/>
                <a:cs typeface="Arial" charset="0"/>
                <a:hlinkClick r:id="rId26"/>
              </a:rPr>
              <a:t>range()</a:t>
            </a:r>
            <a:r>
              <a:rPr lang="en-US" altLang="zh-CN" sz="1200" kern="1200" dirty="0">
                <a:solidFill>
                  <a:schemeClr val="tx1"/>
                </a:solidFill>
                <a:effectLst/>
                <a:latin typeface="Arial" charset="0"/>
                <a:ea typeface="+mn-ea"/>
                <a:cs typeface="Arial" charset="0"/>
              </a:rPr>
              <a:t> defaults on grainsize = 1 supporting auto grainsize algorithms.</a:t>
            </a: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&gt;::clear(  ) [inline]</a:t>
            </a:r>
            <a:r>
              <a:rPr lang="en-US" altLang="zh-CN" sz="1200" b="0" i="0" kern="1200" dirty="0">
                <a:solidFill>
                  <a:schemeClr val="tx1"/>
                </a:solidFill>
                <a:effectLst/>
                <a:latin typeface="Arial" charset="0"/>
                <a:ea typeface="+mn-ea"/>
                <a:cs typeface="Arial" charset="0"/>
              </a:rPr>
              <a:t> Clear container while keeping memory allocated.</a:t>
            </a:r>
          </a:p>
          <a:p>
            <a:r>
              <a:rPr lang="en-US" altLang="zh-CN" sz="1200" b="0" i="0" kern="1200" dirty="0">
                <a:solidFill>
                  <a:schemeClr val="tx1"/>
                </a:solidFill>
                <a:effectLst/>
                <a:latin typeface="Arial" charset="0"/>
                <a:ea typeface="+mn-ea"/>
                <a:cs typeface="Arial" charset="0"/>
              </a:rPr>
              <a:t>To free up the memory, use in conjunction with method </a:t>
            </a:r>
            <a:r>
              <a:rPr lang="en-US" altLang="zh-CN" sz="1200" b="1" i="0" u="none" strike="noStrike" kern="1200" dirty="0">
                <a:solidFill>
                  <a:schemeClr val="tx1"/>
                </a:solidFill>
                <a:effectLst/>
                <a:latin typeface="Arial" charset="0"/>
                <a:ea typeface="+mn-ea"/>
                <a:cs typeface="Arial" charset="0"/>
                <a:hlinkClick r:id="rId32"/>
              </a:rPr>
              <a:t>compact()</a:t>
            </a:r>
            <a:r>
              <a:rPr lang="en-US" altLang="zh-CN" sz="1200" b="0" i="0" kern="1200" dirty="0">
                <a:solidFill>
                  <a:schemeClr val="tx1"/>
                </a:solidFill>
                <a:effectLst/>
                <a:latin typeface="Arial" charset="0"/>
                <a:ea typeface="+mn-ea"/>
                <a:cs typeface="Arial" charset="0"/>
              </a:rPr>
              <a:t>. Not thread safe *</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grow_by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err="1">
                <a:solidFill>
                  <a:schemeClr val="tx1"/>
                </a:solidFill>
                <a:effectLst/>
                <a:latin typeface="Arial" charset="0"/>
                <a:ea typeface="+mn-ea"/>
                <a:cs typeface="Arial" charset="0"/>
              </a:rPr>
              <a:t>delta</a:t>
            </a:r>
            <a:r>
              <a:rPr lang="en-US" altLang="zh-CN" sz="1200" b="1" i="0" kern="1200" dirty="0" err="1">
                <a:solidFill>
                  <a:schemeClr val="tx1"/>
                </a:solidFill>
                <a:effectLst/>
                <a:latin typeface="Arial" charset="0"/>
                <a:ea typeface="+mn-ea"/>
                <a:cs typeface="Arial" charset="0"/>
              </a:rPr>
              <a:t>,const_reference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Grow by "delta" elements using copying </a:t>
            </a:r>
            <a:r>
              <a:rPr lang="en-US" altLang="zh-CN" sz="1200" b="0" i="0" kern="1200" dirty="0" err="1">
                <a:solidFill>
                  <a:schemeClr val="tx1"/>
                </a:solidFill>
                <a:effectLst/>
                <a:latin typeface="Arial" charset="0"/>
                <a:ea typeface="+mn-ea"/>
                <a:cs typeface="Arial" charset="0"/>
              </a:rPr>
              <a:t>constuctor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Returns old size.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a:t>
            </a:r>
            <a:r>
              <a:rPr lang="en-US" altLang="zh-CN" sz="1200" b="1" i="0" kern="1200" dirty="0" err="1">
                <a:solidFill>
                  <a:schemeClr val="tx1"/>
                </a:solidFill>
                <a:effectLst/>
                <a:latin typeface="Arial" charset="0"/>
                <a:ea typeface="+mn-ea"/>
                <a:cs typeface="Arial" charset="0"/>
              </a:rPr>
              <a:t>grow_by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delta</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Grow by "delta" elements.</a:t>
            </a:r>
          </a:p>
          <a:p>
            <a:r>
              <a:rPr lang="en-US" altLang="zh-CN" sz="1200" b="0" i="0" kern="1200" dirty="0">
                <a:solidFill>
                  <a:schemeClr val="tx1"/>
                </a:solidFill>
                <a:effectLst/>
                <a:latin typeface="Arial" charset="0"/>
                <a:ea typeface="+mn-ea"/>
                <a:cs typeface="Arial" charset="0"/>
              </a:rPr>
              <a:t>Returns old size.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A&gt;reference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&gt;::operator[](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index</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Get reference to element at given index.</a:t>
            </a:r>
          </a:p>
          <a:p>
            <a:r>
              <a:rPr lang="en-US" altLang="zh-CN" sz="1200" b="0" i="0" kern="1200" dirty="0">
                <a:solidFill>
                  <a:schemeClr val="tx1"/>
                </a:solidFill>
                <a:effectLst/>
                <a:latin typeface="Arial" charset="0"/>
                <a:ea typeface="+mn-ea"/>
                <a:cs typeface="Arial" charset="0"/>
              </a:rPr>
              <a:t>This method is thread-safe for concurrent reads, and also while growing the vector, as long as the calling thread has checked that index&lt;</a:t>
            </a:r>
            <a:r>
              <a:rPr lang="en-US" altLang="zh-CN" sz="1200" b="1" i="0" u="none" strike="noStrike" kern="1200" dirty="0">
                <a:solidFill>
                  <a:schemeClr val="tx1"/>
                </a:solidFill>
                <a:effectLst/>
                <a:latin typeface="Arial" charset="0"/>
                <a:ea typeface="+mn-ea"/>
                <a:cs typeface="Arial" charset="0"/>
                <a:hlinkClick r:id="rId28"/>
              </a:rPr>
              <a:t>size()</a:t>
            </a:r>
            <a:r>
              <a:rPr lang="en-US" altLang="zh-CN" sz="1200" b="0" i="0" kern="1200" dirty="0">
                <a:solidFill>
                  <a:schemeClr val="tx1"/>
                </a:solidFill>
                <a:effectLst/>
                <a:latin typeface="Arial" charset="0"/>
                <a:ea typeface="+mn-ea"/>
                <a:cs typeface="Arial" charset="0"/>
              </a:rPr>
              <a:t>.</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class A&gt;void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concurrent_vector</a:t>
            </a:r>
            <a:r>
              <a:rPr lang="en-US" altLang="zh-CN" sz="1200" b="1" i="0" kern="1200" dirty="0">
                <a:solidFill>
                  <a:schemeClr val="tx1"/>
                </a:solidFill>
                <a:effectLst/>
                <a:latin typeface="Arial" charset="0"/>
                <a:ea typeface="+mn-ea"/>
                <a:cs typeface="Arial" charset="0"/>
              </a:rPr>
              <a:t>&lt; T, A &gt;::reserve( </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1" kern="1200" dirty="0">
                <a:solidFill>
                  <a:schemeClr val="tx1"/>
                </a:solidFill>
                <a:effectLst/>
                <a:latin typeface="Arial" charset="0"/>
                <a:ea typeface="+mn-ea"/>
                <a:cs typeface="Arial" charset="0"/>
              </a:rPr>
              <a:t>n</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Allocate enough space to grow to size n without having to allocate more memory later.</a:t>
            </a:r>
          </a:p>
          <a:p>
            <a:r>
              <a:rPr lang="en-US" altLang="zh-CN" sz="1200" b="0" i="0" kern="1200" dirty="0">
                <a:solidFill>
                  <a:schemeClr val="tx1"/>
                </a:solidFill>
                <a:effectLst/>
                <a:latin typeface="Arial" charset="0"/>
                <a:ea typeface="+mn-ea"/>
                <a:cs typeface="Arial" charset="0"/>
              </a:rPr>
              <a:t>Like most of the methods provided for STL compatibility, this method is *not* thread safe. The capacity afterwards may be bigger than the requested reservation.</a:t>
            </a: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107</a:t>
            </a:fld>
            <a:endParaRPr lang="en-US" altLang="zh-CN"/>
          </a:p>
        </p:txBody>
      </p:sp>
    </p:spTree>
    <p:extLst>
      <p:ext uri="{BB962C8B-B14F-4D97-AF65-F5344CB8AC3E}">
        <p14:creationId xmlns:p14="http://schemas.microsoft.com/office/powerpoint/2010/main" val="39579765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96C4C2E3-BD20-47D1-A576-AF7A1571991F}" type="slidenum">
              <a:rPr lang="zh-CN" altLang="en-US" sz="1200"/>
              <a:pPr/>
              <a:t>109</a:t>
            </a:fld>
            <a:endParaRPr lang="en-US" altLang="zh-CN"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 Class Template Reference</a:t>
            </a:r>
          </a:p>
          <a:p>
            <a:r>
              <a:rPr lang="en-US" altLang="zh-CN" sz="1200" b="0" i="0" kern="1200" dirty="0">
                <a:solidFill>
                  <a:schemeClr val="tx1"/>
                </a:solidFill>
                <a:effectLst/>
                <a:latin typeface="Arial" charset="0"/>
                <a:ea typeface="+mn-ea"/>
                <a:cs typeface="Arial" charset="0"/>
              </a:rPr>
              <a:t>Unordered map from Key to T.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concurrent_hash_map.h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rPr>
              <a:t>Inherits </a:t>
            </a:r>
            <a:r>
              <a:rPr lang="en-US" altLang="zh-CN" sz="1200" b="1" i="0" u="none" strike="noStrike" kern="1200" dirty="0" err="1">
                <a:solidFill>
                  <a:schemeClr val="tx1"/>
                </a:solidFill>
                <a:effectLst/>
                <a:latin typeface="Arial" charset="0"/>
                <a:ea typeface="+mn-ea"/>
                <a:cs typeface="Arial" charset="0"/>
                <a:hlinkClick r:id="rId5"/>
              </a:rPr>
              <a:t>tbb</a:t>
            </a:r>
            <a:r>
              <a:rPr lang="en-US" altLang="zh-CN" sz="1200" b="1" i="0" u="none" strike="noStrike" kern="1200" dirty="0">
                <a:solidFill>
                  <a:schemeClr val="tx1"/>
                </a:solidFill>
                <a:effectLst/>
                <a:latin typeface="Arial" charset="0"/>
                <a:ea typeface="+mn-ea"/>
                <a:cs typeface="Arial" charset="0"/>
                <a:hlinkClick r:id="rId5"/>
              </a:rPr>
              <a:t>::internal::</a:t>
            </a:r>
            <a:r>
              <a:rPr lang="en-US" altLang="zh-CN" sz="1200" b="1" i="0" u="none" strike="noStrike" kern="1200" dirty="0" err="1">
                <a:solidFill>
                  <a:schemeClr val="tx1"/>
                </a:solidFill>
                <a:effectLst/>
                <a:latin typeface="Arial" charset="0"/>
                <a:ea typeface="+mn-ea"/>
                <a:cs typeface="Arial" charset="0"/>
                <a:hlinkClick r:id="rId5"/>
              </a:rPr>
              <a:t>hash_map_base</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Inheritance diagram for </a:t>
            </a:r>
            <a:r>
              <a:rPr lang="en-US" altLang="zh-CN" sz="1200" b="0" i="0" kern="1200" dirty="0" err="1">
                <a:solidFill>
                  <a:schemeClr val="tx1"/>
                </a:solidFill>
                <a:effectLst/>
                <a:latin typeface="Arial" charset="0"/>
                <a:ea typeface="+mn-ea"/>
                <a:cs typeface="Arial" charset="0"/>
              </a:rPr>
              <a:t>tbb</a:t>
            </a:r>
            <a:r>
              <a:rPr lang="en-US" altLang="zh-CN" sz="1200" b="0" i="0" kern="1200" dirty="0">
                <a:solidFill>
                  <a:schemeClr val="tx1"/>
                </a:solidFill>
                <a:effectLst/>
                <a:latin typeface="Arial" charset="0"/>
                <a:ea typeface="+mn-ea"/>
                <a:cs typeface="Arial" charset="0"/>
              </a:rPr>
              <a:t>::</a:t>
            </a:r>
            <a:r>
              <a:rPr lang="en-US" altLang="zh-CN" sz="1200" b="0" i="0" kern="1200" dirty="0" err="1">
                <a:solidFill>
                  <a:schemeClr val="tx1"/>
                </a:solidFill>
                <a:effectLst/>
                <a:latin typeface="Arial" charset="0"/>
                <a:ea typeface="+mn-ea"/>
                <a:cs typeface="Arial" charset="0"/>
              </a:rPr>
              <a:t>concurrent_hash_map</a:t>
            </a:r>
            <a:r>
              <a:rPr lang="en-US" altLang="zh-CN" sz="1200" b="0" i="0" kern="1200" dirty="0">
                <a:solidFill>
                  <a:schemeClr val="tx1"/>
                </a:solidFill>
                <a:effectLst/>
                <a:latin typeface="Arial" charset="0"/>
                <a:ea typeface="+mn-ea"/>
                <a:cs typeface="Arial" charset="0"/>
              </a:rPr>
              <a:t>&lt; Key, T, </a:t>
            </a:r>
            <a:r>
              <a:rPr lang="en-US" altLang="zh-CN" sz="1200" b="0" i="0" kern="1200" dirty="0" err="1">
                <a:solidFill>
                  <a:schemeClr val="tx1"/>
                </a:solidFill>
                <a:effectLst/>
                <a:latin typeface="Arial" charset="0"/>
                <a:ea typeface="+mn-ea"/>
                <a:cs typeface="Arial" charset="0"/>
              </a:rPr>
              <a:t>HashCompare</a:t>
            </a:r>
            <a:r>
              <a:rPr lang="en-US" altLang="zh-CN" sz="1200" b="0" i="0" kern="1200" dirty="0">
                <a:solidFill>
                  <a:schemeClr val="tx1"/>
                </a:solidFill>
                <a:effectLst/>
                <a:latin typeface="Arial" charset="0"/>
                <a:ea typeface="+mn-ea"/>
                <a:cs typeface="Arial" charset="0"/>
              </a:rPr>
              <a:t>, A &gt;:</a:t>
            </a:r>
          </a:p>
          <a:p>
            <a:r>
              <a:rPr lang="en-US" altLang="zh-CN" dirty="0"/>
              <a:t>[</a:t>
            </a:r>
            <a:r>
              <a:rPr lang="en-US" altLang="zh-CN" sz="1200" kern="1200" dirty="0">
                <a:solidFill>
                  <a:schemeClr val="tx1"/>
                </a:solidFill>
                <a:effectLst/>
                <a:latin typeface="Arial" charset="0"/>
                <a:ea typeface="+mn-ea"/>
                <a:cs typeface="Arial" charset="0"/>
                <a:hlinkClick r:id="rId6"/>
              </a:rPr>
              <a:t>legend</a:t>
            </a:r>
            <a:r>
              <a:rPr lang="en-US" altLang="zh-CN" dirty="0"/>
              <a:t>]</a:t>
            </a:r>
            <a:r>
              <a:rPr lang="en-US" altLang="zh-CN" sz="1200" b="0" i="0" kern="1200" dirty="0">
                <a:solidFill>
                  <a:schemeClr val="tx1"/>
                </a:solidFill>
                <a:effectLst/>
                <a:latin typeface="Arial" charset="0"/>
                <a:ea typeface="+mn-ea"/>
                <a:cs typeface="Arial" charset="0"/>
                <a:hlinkClick r:id="rId7"/>
              </a:rPr>
              <a:t>List of all members.</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Types</a:t>
            </a:r>
          </a:p>
          <a:p>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Key </a:t>
            </a:r>
            <a:r>
              <a:rPr lang="en-US" altLang="zh-CN" sz="1200" b="1" kern="1200" dirty="0" err="1">
                <a:solidFill>
                  <a:schemeClr val="tx1"/>
                </a:solidFill>
                <a:effectLst/>
                <a:latin typeface="Arial" charset="0"/>
                <a:ea typeface="+mn-ea"/>
                <a:cs typeface="Arial" charset="0"/>
              </a:rPr>
              <a:t>key_type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T </a:t>
            </a:r>
            <a:r>
              <a:rPr lang="en-US" altLang="zh-CN" sz="1200" b="1" kern="1200" dirty="0" err="1">
                <a:solidFill>
                  <a:schemeClr val="tx1"/>
                </a:solidFill>
                <a:effectLst/>
                <a:latin typeface="Arial" charset="0"/>
                <a:ea typeface="+mn-ea"/>
                <a:cs typeface="Arial" charset="0"/>
              </a:rPr>
              <a:t>mapped_type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a:t>
            </a:r>
            <a:br>
              <a:rPr lang="en-US" altLang="zh-CN" sz="1200"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 &gt; </a:t>
            </a:r>
            <a:r>
              <a:rPr lang="en-US" altLang="zh-CN" sz="1200" b="1" kern="1200" dirty="0" err="1">
                <a:solidFill>
                  <a:schemeClr val="tx1"/>
                </a:solidFill>
                <a:effectLst/>
                <a:latin typeface="Arial" charset="0"/>
                <a:ea typeface="+mn-ea"/>
                <a:cs typeface="Arial" charset="0"/>
              </a:rPr>
              <a:t>value_type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size_type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ptrdiff_t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difference_type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 </a:t>
            </a:r>
            <a:r>
              <a:rPr lang="en-US" altLang="zh-CN" sz="1200" b="1" kern="1200" dirty="0" err="1">
                <a:solidFill>
                  <a:schemeClr val="tx1"/>
                </a:solidFill>
                <a:effectLst/>
                <a:latin typeface="Arial" charset="0"/>
                <a:ea typeface="+mn-ea"/>
                <a:cs typeface="Arial" charset="0"/>
              </a:rPr>
              <a:t>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 </a:t>
            </a:r>
            <a:r>
              <a:rPr lang="en-US" altLang="zh-CN" sz="1200" b="1" kern="1200" dirty="0" err="1">
                <a:solidFill>
                  <a:schemeClr val="tx1"/>
                </a:solidFill>
                <a:effectLst/>
                <a:latin typeface="Arial" charset="0"/>
                <a:ea typeface="+mn-ea"/>
                <a:cs typeface="Arial" charset="0"/>
              </a:rPr>
              <a:t>const_pointer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 </a:t>
            </a:r>
            <a:r>
              <a:rPr lang="en-US" altLang="zh-CN" sz="1200" b="1" kern="1200" dirty="0" err="1">
                <a:solidFill>
                  <a:schemeClr val="tx1"/>
                </a:solidFill>
                <a:effectLst/>
                <a:latin typeface="Arial" charset="0"/>
                <a:ea typeface="+mn-ea"/>
                <a:cs typeface="Arial" charset="0"/>
              </a:rPr>
              <a:t>const_reference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hash_map_iterator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internal::</a:t>
            </a:r>
            <a:r>
              <a:rPr lang="en-US" altLang="zh-CN" sz="1200" b="1" u="none" strike="noStrike" kern="1200" dirty="0" err="1">
                <a:solidFill>
                  <a:schemeClr val="tx1"/>
                </a:solidFill>
                <a:effectLst/>
                <a:latin typeface="Arial" charset="0"/>
                <a:ea typeface="+mn-ea"/>
                <a:cs typeface="Arial" charset="0"/>
                <a:hlinkClick r:id="rId8"/>
              </a:rPr>
              <a:t>hash_map_iterator</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br>
              <a:rPr lang="en-US" altLang="zh-CN" sz="1200"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const_iterator</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0"/>
              </a:rPr>
              <a:t>internal::</a:t>
            </a:r>
            <a:r>
              <a:rPr lang="en-US" altLang="zh-CN" sz="1200" b="1" u="none" strike="noStrike" kern="1200" dirty="0" err="1">
                <a:solidFill>
                  <a:schemeClr val="tx1"/>
                </a:solidFill>
                <a:effectLst/>
                <a:latin typeface="Arial" charset="0"/>
                <a:ea typeface="+mn-ea"/>
                <a:cs typeface="Arial" charset="0"/>
                <a:hlinkClick r:id="rId10"/>
              </a:rPr>
              <a:t>hash_map_range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0"/>
              </a:rPr>
              <a:t>internal::</a:t>
            </a:r>
            <a:r>
              <a:rPr lang="en-US" altLang="zh-CN" sz="1200" b="1" u="none" strike="noStrike" kern="1200" dirty="0" err="1">
                <a:solidFill>
                  <a:schemeClr val="tx1"/>
                </a:solidFill>
                <a:effectLst/>
                <a:latin typeface="Arial" charset="0"/>
                <a:ea typeface="+mn-ea"/>
                <a:cs typeface="Arial" charset="0"/>
                <a:hlinkClick r:id="rId10"/>
              </a:rPr>
              <a:t>hash_map_range</a:t>
            </a:r>
            <a:r>
              <a:rPr lang="en-US" altLang="zh-CN" sz="1200" kern="1200" dirty="0">
                <a:solidFill>
                  <a:schemeClr val="tx1"/>
                </a:solidFill>
                <a:effectLst/>
                <a:latin typeface="Arial" charset="0"/>
                <a:ea typeface="+mn-ea"/>
                <a:cs typeface="Arial" charset="0"/>
              </a:rPr>
              <a:t>&lt;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const_range_type</a:t>
            </a:r>
            <a:r>
              <a:rPr lang="en-US" altLang="zh-CN" sz="1200" kern="1200" dirty="0" err="1">
                <a:solidFill>
                  <a:schemeClr val="tx1"/>
                </a:solidFill>
                <a:effectLst/>
                <a:latin typeface="Arial" charset="0"/>
                <a:ea typeface="+mn-ea"/>
                <a:cs typeface="Arial" charset="0"/>
              </a:rPr>
              <a:t>typedef</a:t>
            </a:r>
            <a:r>
              <a:rPr lang="en-US" altLang="zh-CN" sz="1200" kern="1200" dirty="0">
                <a:solidFill>
                  <a:schemeClr val="tx1"/>
                </a:solidFill>
                <a:effectLst/>
                <a:latin typeface="Arial" charset="0"/>
                <a:ea typeface="+mn-ea"/>
                <a:cs typeface="Arial" charset="0"/>
              </a:rPr>
              <a:t> A </a:t>
            </a:r>
            <a:r>
              <a:rPr lang="en-US" altLang="zh-CN" sz="1200" b="1" kern="1200" dirty="0" err="1">
                <a:solidFill>
                  <a:schemeClr val="tx1"/>
                </a:solidFill>
                <a:effectLst/>
                <a:latin typeface="Arial" charset="0"/>
                <a:ea typeface="+mn-ea"/>
                <a:cs typeface="Arial" charset="0"/>
              </a:rPr>
              <a:t>allocator_type</a:t>
            </a: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Public Member Functions</a:t>
            </a:r>
          </a:p>
          <a:p>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1"/>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 empty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2"/>
              </a:rPr>
              <a:t>concurrent_hash_map</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Copy constructor.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I&gt; </a:t>
            </a:r>
            <a:r>
              <a:rPr lang="en-US" altLang="zh-CN" sz="1200" b="1" u="none" strike="noStrike" kern="1200" dirty="0" err="1">
                <a:solidFill>
                  <a:schemeClr val="tx1"/>
                </a:solidFill>
                <a:effectLst/>
                <a:latin typeface="Arial" charset="0"/>
                <a:ea typeface="+mn-ea"/>
                <a:cs typeface="Arial" charset="0"/>
                <a:hlinkClick r:id="rId13"/>
              </a:rPr>
              <a:t>concurrent_hash_map</a:t>
            </a:r>
            <a:r>
              <a:rPr lang="en-US" altLang="zh-CN" sz="1200" kern="1200" dirty="0">
                <a:solidFill>
                  <a:schemeClr val="tx1"/>
                </a:solidFill>
                <a:effectLst/>
                <a:latin typeface="Arial" charset="0"/>
                <a:ea typeface="+mn-ea"/>
                <a:cs typeface="Arial" charset="0"/>
              </a:rPr>
              <a:t> (I first, I last,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&amp;a=</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Construction with copying iteration range and given allocator instance.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 </a:t>
            </a:r>
            <a:r>
              <a:rPr lang="en-US" altLang="zh-CN" sz="1200" b="1" u="none" strike="noStrike" kern="1200" dirty="0">
                <a:solidFill>
                  <a:schemeClr val="tx1"/>
                </a:solidFill>
                <a:effectLst/>
                <a:latin typeface="Arial" charset="0"/>
                <a:ea typeface="+mn-ea"/>
                <a:cs typeface="Arial" charset="0"/>
                <a:hlinkClick r:id="rId14"/>
              </a:rPr>
              <a:t>operator=</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a:t>
            </a:r>
            <a:r>
              <a:rPr lang="en-US" altLang="zh-CN" sz="1200" i="1" kern="1200" dirty="0">
                <a:solidFill>
                  <a:schemeClr val="tx1"/>
                </a:solidFill>
                <a:effectLst/>
                <a:latin typeface="Arial" charset="0"/>
                <a:ea typeface="+mn-ea"/>
                <a:cs typeface="Arial" charset="0"/>
              </a:rPr>
              <a:t> Assignment.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15"/>
              </a:rPr>
              <a:t>clear</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6"/>
              </a:rPr>
              <a:t>~</a:t>
            </a:r>
            <a:r>
              <a:rPr lang="en-US" altLang="zh-CN" sz="1200" b="1" u="none" strike="noStrike" kern="1200" dirty="0" err="1">
                <a:solidFill>
                  <a:schemeClr val="tx1"/>
                </a:solidFill>
                <a:effectLst/>
                <a:latin typeface="Arial" charset="0"/>
                <a:ea typeface="+mn-ea"/>
                <a:cs typeface="Arial" charset="0"/>
                <a:hlinkClick r:id="rId16"/>
              </a:rPr>
              <a:t>concurrent_hash_map</a:t>
            </a:r>
            <a:r>
              <a:rPr lang="en-US" altLang="zh-CN" sz="1200" kern="1200" dirty="0">
                <a:solidFill>
                  <a:schemeClr val="tx1"/>
                </a:solidFill>
                <a:effectLst/>
                <a:latin typeface="Arial" charset="0"/>
                <a:ea typeface="+mn-ea"/>
                <a:cs typeface="Arial" charset="0"/>
              </a:rPr>
              <a:t> ()</a:t>
            </a:r>
            <a:r>
              <a:rPr lang="en-US" altLang="zh-CN" sz="1200" i="1" kern="1200" dirty="0">
                <a:solidFill>
                  <a:schemeClr val="tx1"/>
                </a:solidFill>
                <a:effectLst/>
                <a:latin typeface="Arial" charset="0"/>
                <a:ea typeface="+mn-ea"/>
                <a:cs typeface="Arial" charset="0"/>
              </a:rPr>
              <a:t> Clear table and destroy it. </a:t>
            </a:r>
            <a:br>
              <a:rPr lang="en-US" altLang="zh-CN" sz="1200" i="1"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10"/>
              </a:rPr>
              <a:t>range_type</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grainsize=1)</a:t>
            </a:r>
            <a:r>
              <a:rPr lang="en-US" altLang="zh-CN" sz="1200" b="1" u="none" strike="noStrike" kern="1200" dirty="0" err="1">
                <a:solidFill>
                  <a:schemeClr val="tx1"/>
                </a:solidFill>
                <a:effectLst/>
                <a:latin typeface="Arial" charset="0"/>
                <a:ea typeface="+mn-ea"/>
                <a:cs typeface="Arial" charset="0"/>
                <a:hlinkClick r:id="rId10"/>
              </a:rPr>
              <a:t>const_range_type</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grainsize=1)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begin</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end</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conststd</a:t>
            </a:r>
            <a:r>
              <a:rPr lang="en-US" altLang="zh-CN" sz="1200" kern="1200" dirty="0">
                <a:solidFill>
                  <a:schemeClr val="tx1"/>
                </a:solidFill>
                <a:effectLst/>
                <a:latin typeface="Arial" charset="0"/>
                <a:ea typeface="+mn-ea"/>
                <a:cs typeface="Arial" charset="0"/>
              </a:rPr>
              <a:t>::pair&lt;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8"/>
              </a:rPr>
              <a:t>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kern="1200" dirty="0" err="1">
                <a:solidFill>
                  <a:schemeClr val="tx1"/>
                </a:solidFill>
                <a:effectLst/>
                <a:latin typeface="Arial" charset="0"/>
                <a:ea typeface="+mn-ea"/>
                <a:cs typeface="Arial" charset="0"/>
              </a:rPr>
              <a:t>std</a:t>
            </a:r>
            <a:r>
              <a:rPr lang="en-US" altLang="zh-CN" sz="1200" kern="1200" dirty="0">
                <a:solidFill>
                  <a:schemeClr val="tx1"/>
                </a:solidFill>
                <a:effectLst/>
                <a:latin typeface="Arial" charset="0"/>
                <a:ea typeface="+mn-ea"/>
                <a:cs typeface="Arial" charset="0"/>
              </a:rPr>
              <a:t>::pair&lt; </a:t>
            </a: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a:t>
            </a:r>
            <a:br>
              <a:rPr lang="en-US" altLang="zh-CN" sz="1200" kern="1200" dirty="0">
                <a:solidFill>
                  <a:schemeClr val="tx1"/>
                </a:solidFill>
                <a:effectLst/>
                <a:latin typeface="Arial" charset="0"/>
                <a:ea typeface="+mn-ea"/>
                <a:cs typeface="Arial" charset="0"/>
              </a:rPr>
            </a:br>
            <a:r>
              <a:rPr lang="en-US" altLang="zh-CN" sz="1200" b="1" u="none" strike="noStrike" kern="1200" dirty="0" err="1">
                <a:solidFill>
                  <a:schemeClr val="tx1"/>
                </a:solidFill>
                <a:effectLst/>
                <a:latin typeface="Arial" charset="0"/>
                <a:ea typeface="+mn-ea"/>
                <a:cs typeface="Arial" charset="0"/>
                <a:hlinkClick r:id="rId8"/>
              </a:rPr>
              <a:t>const_iterator</a:t>
            </a:r>
            <a:r>
              <a:rPr lang="en-US" altLang="zh-CN" sz="1200" kern="1200" dirty="0">
                <a:solidFill>
                  <a:schemeClr val="tx1"/>
                </a:solidFill>
                <a:effectLst/>
                <a:latin typeface="Arial" charset="0"/>
                <a:ea typeface="+mn-ea"/>
                <a:cs typeface="Arial" charset="0"/>
              </a:rPr>
              <a:t> &gt; </a:t>
            </a:r>
            <a:r>
              <a:rPr lang="en-US" altLang="zh-CN" sz="1200" b="1"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17"/>
              </a:rPr>
              <a:t>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Number of items in table.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18"/>
              </a:rPr>
              <a:t>empty</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True if </a:t>
            </a:r>
            <a:r>
              <a:rPr lang="en-US" altLang="zh-CN" sz="1200" b="1" i="1" u="none" strike="noStrike" kern="1200" dirty="0">
                <a:solidFill>
                  <a:schemeClr val="tx1"/>
                </a:solidFill>
                <a:effectLst/>
                <a:latin typeface="Arial" charset="0"/>
                <a:ea typeface="+mn-ea"/>
                <a:cs typeface="Arial" charset="0"/>
                <a:hlinkClick r:id="rId17"/>
              </a:rPr>
              <a:t>size()</a:t>
            </a:r>
            <a:r>
              <a:rPr lang="en-US" altLang="zh-CN" sz="1200" i="1" kern="1200" dirty="0">
                <a:solidFill>
                  <a:schemeClr val="tx1"/>
                </a:solidFill>
                <a:effectLst/>
                <a:latin typeface="Arial" charset="0"/>
                <a:ea typeface="+mn-ea"/>
                <a:cs typeface="Arial" charset="0"/>
              </a:rPr>
              <a:t>==0.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19"/>
              </a:rPr>
              <a:t>max_size</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Upper bound on size.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0"/>
              </a:rPr>
              <a:t>get_allocator</a:t>
            </a:r>
            <a:r>
              <a:rPr lang="en-US" altLang="zh-CN" sz="1200" kern="1200" dirty="0">
                <a:solidFill>
                  <a:schemeClr val="tx1"/>
                </a:solidFill>
                <a:effectLst/>
                <a:latin typeface="Arial" charset="0"/>
                <a:ea typeface="+mn-ea"/>
                <a:cs typeface="Arial" charset="0"/>
              </a:rPr>
              <a:t> ()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allocator object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void </a:t>
            </a:r>
            <a:r>
              <a:rPr lang="en-US" altLang="zh-CN" sz="1200" b="1" u="none" strike="noStrike" kern="1200" dirty="0">
                <a:solidFill>
                  <a:schemeClr val="tx1"/>
                </a:solidFill>
                <a:effectLst/>
                <a:latin typeface="Arial" charset="0"/>
                <a:ea typeface="+mn-ea"/>
                <a:cs typeface="Arial" charset="0"/>
                <a:hlinkClick r:id="rId21"/>
              </a:rPr>
              <a:t>swap</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9"/>
              </a:rPr>
              <a:t>concurrent_hash_map</a:t>
            </a:r>
            <a:r>
              <a:rPr lang="en-US" altLang="zh-CN" sz="1200" kern="1200" dirty="0">
                <a:solidFill>
                  <a:schemeClr val="tx1"/>
                </a:solidFill>
                <a:effectLst/>
                <a:latin typeface="Arial" charset="0"/>
                <a:ea typeface="+mn-ea"/>
                <a:cs typeface="Arial" charset="0"/>
              </a:rPr>
              <a:t> &amp;table)</a:t>
            </a:r>
            <a:r>
              <a:rPr lang="en-US" altLang="zh-CN" sz="1200" i="1" kern="1200" dirty="0">
                <a:solidFill>
                  <a:schemeClr val="tx1"/>
                </a:solidFill>
                <a:effectLst/>
                <a:latin typeface="Arial" charset="0"/>
                <a:ea typeface="+mn-ea"/>
                <a:cs typeface="Arial" charset="0"/>
              </a:rPr>
              <a:t> swap two instances </a:t>
            </a:r>
            <a:br>
              <a:rPr lang="en-US" altLang="zh-CN" sz="1200" i="1" kern="1200" dirty="0">
                <a:solidFill>
                  <a:schemeClr val="tx1"/>
                </a:solidFill>
                <a:effectLst/>
                <a:latin typeface="Arial" charset="0"/>
                <a:ea typeface="+mn-ea"/>
                <a:cs typeface="Arial" charset="0"/>
              </a:rPr>
            </a:br>
            <a:r>
              <a:rPr lang="en-US" altLang="zh-CN" sz="1200" kern="1200" dirty="0" err="1">
                <a:solidFill>
                  <a:schemeClr val="tx1"/>
                </a:solidFill>
                <a:effectLst/>
                <a:latin typeface="Arial" charset="0"/>
                <a:ea typeface="+mn-ea"/>
                <a:cs typeface="Arial" charset="0"/>
              </a:rPr>
              <a:t>size_type</a:t>
            </a:r>
            <a:r>
              <a:rPr lang="en-US" altLang="zh-CN" sz="1200" kern="1200" dirty="0">
                <a:solidFill>
                  <a:schemeClr val="tx1"/>
                </a:solidFill>
                <a:effectLst/>
                <a:latin typeface="Arial" charset="0"/>
                <a:ea typeface="+mn-ea"/>
                <a:cs typeface="Arial" charset="0"/>
              </a:rPr>
              <a:t> </a:t>
            </a:r>
            <a:r>
              <a:rPr lang="en-US" altLang="zh-CN" sz="1200" b="1" u="none" strike="noStrike" kern="1200" dirty="0">
                <a:solidFill>
                  <a:schemeClr val="tx1"/>
                </a:solidFill>
                <a:effectLst/>
                <a:latin typeface="Arial" charset="0"/>
                <a:ea typeface="+mn-ea"/>
                <a:cs typeface="Arial" charset="0"/>
                <a:hlinkClick r:id="rId22"/>
              </a:rPr>
              <a:t>count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Return count of items (0 or 1).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3"/>
              </a:rPr>
              <a:t>find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 </a:t>
            </a:r>
            <a:r>
              <a:rPr lang="en-US" altLang="zh-CN" sz="1200" kern="1200" dirty="0" err="1">
                <a:solidFill>
                  <a:schemeClr val="tx1"/>
                </a:solidFill>
                <a:effectLst/>
                <a:latin typeface="Arial" charset="0"/>
                <a:ea typeface="+mn-ea"/>
                <a:cs typeface="Arial" charset="0"/>
              </a:rPr>
              <a:t>const</a:t>
            </a:r>
            <a:r>
              <a:rPr lang="en-US" altLang="zh-CN" sz="1200" i="1" kern="1200" dirty="0">
                <a:solidFill>
                  <a:schemeClr val="tx1"/>
                </a:solidFill>
                <a:effectLst/>
                <a:latin typeface="Arial" charset="0"/>
                <a:ea typeface="+mn-ea"/>
                <a:cs typeface="Arial" charset="0"/>
              </a:rPr>
              <a:t> Find item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5"/>
              </a:rPr>
              <a:t>find</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Find item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Insert item (if not already present)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8"/>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Insert item (if not already present)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29"/>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and acquire a read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0"/>
              </a:rPr>
              <a:t>insert</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&amp;result,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and acquire a write lock on the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1"/>
              </a:rPr>
              <a:t>insert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value_type</a:t>
            </a:r>
            <a:r>
              <a:rPr lang="en-US" altLang="zh-CN" sz="1200" kern="1200" dirty="0">
                <a:solidFill>
                  <a:schemeClr val="tx1"/>
                </a:solidFill>
                <a:effectLst/>
                <a:latin typeface="Arial" charset="0"/>
                <a:ea typeface="+mn-ea"/>
                <a:cs typeface="Arial" charset="0"/>
              </a:rPr>
              <a:t> &amp;value)</a:t>
            </a:r>
            <a:r>
              <a:rPr lang="en-US" altLang="zh-CN" sz="1200" i="1" kern="1200" dirty="0">
                <a:solidFill>
                  <a:schemeClr val="tx1"/>
                </a:solidFill>
                <a:effectLst/>
                <a:latin typeface="Arial" charset="0"/>
                <a:ea typeface="+mn-ea"/>
                <a:cs typeface="Arial" charset="0"/>
              </a:rPr>
              <a:t> Insert item by copying if there is no such key present already.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template&lt;</a:t>
            </a:r>
            <a:r>
              <a:rPr lang="en-US" altLang="zh-CN" sz="1200" kern="1200" dirty="0" err="1">
                <a:solidFill>
                  <a:schemeClr val="tx1"/>
                </a:solidFill>
                <a:effectLst/>
                <a:latin typeface="Arial" charset="0"/>
                <a:ea typeface="+mn-ea"/>
                <a:cs typeface="Arial" charset="0"/>
              </a:rPr>
              <a:t>typename</a:t>
            </a:r>
            <a:r>
              <a:rPr lang="en-US" altLang="zh-CN" sz="1200" kern="1200" dirty="0">
                <a:solidFill>
                  <a:schemeClr val="tx1"/>
                </a:solidFill>
                <a:effectLst/>
                <a:latin typeface="Arial" charset="0"/>
                <a:ea typeface="+mn-ea"/>
                <a:cs typeface="Arial" charset="0"/>
              </a:rPr>
              <a:t> I&gt;void </a:t>
            </a:r>
            <a:r>
              <a:rPr lang="en-US" altLang="zh-CN" sz="1200" b="1" u="none" strike="noStrike" kern="1200" dirty="0">
                <a:solidFill>
                  <a:schemeClr val="tx1"/>
                </a:solidFill>
                <a:effectLst/>
                <a:latin typeface="Arial" charset="0"/>
                <a:ea typeface="+mn-ea"/>
                <a:cs typeface="Arial" charset="0"/>
                <a:hlinkClick r:id="rId32"/>
              </a:rPr>
              <a:t>insert</a:t>
            </a:r>
            <a:r>
              <a:rPr lang="en-US" altLang="zh-CN" sz="1200" kern="1200" dirty="0">
                <a:solidFill>
                  <a:schemeClr val="tx1"/>
                </a:solidFill>
                <a:effectLst/>
                <a:latin typeface="Arial" charset="0"/>
                <a:ea typeface="+mn-ea"/>
                <a:cs typeface="Arial" charset="0"/>
              </a:rPr>
              <a:t> (I first, I last)</a:t>
            </a:r>
            <a:r>
              <a:rPr lang="en-US" altLang="zh-CN" sz="1200" i="1" kern="1200" dirty="0">
                <a:solidFill>
                  <a:schemeClr val="tx1"/>
                </a:solidFill>
                <a:effectLst/>
                <a:latin typeface="Arial" charset="0"/>
                <a:ea typeface="+mn-ea"/>
                <a:cs typeface="Arial" charset="0"/>
              </a:rPr>
              <a:t> Insert range [first, last).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3"/>
              </a:rPr>
              <a:t>erase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 Key &amp;key)</a:t>
            </a:r>
            <a:r>
              <a:rPr lang="en-US" altLang="zh-CN" sz="1200" i="1" kern="1200" dirty="0">
                <a:solidFill>
                  <a:schemeClr val="tx1"/>
                </a:solidFill>
                <a:effectLst/>
                <a:latin typeface="Arial" charset="0"/>
                <a:ea typeface="+mn-ea"/>
                <a:cs typeface="Arial" charset="0"/>
              </a:rPr>
              <a:t> Erase item.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4"/>
              </a:rPr>
              <a:t>erase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4"/>
              </a:rPr>
              <a:t>const_accessor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item_accessor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Erase item by </a:t>
            </a:r>
            <a:r>
              <a:rPr lang="en-US" altLang="zh-CN" sz="1200" b="1" i="1" u="none" strike="noStrike" kern="1200" dirty="0" err="1">
                <a:solidFill>
                  <a:schemeClr val="tx1"/>
                </a:solidFill>
                <a:effectLst/>
                <a:latin typeface="Arial" charset="0"/>
                <a:ea typeface="+mn-ea"/>
                <a:cs typeface="Arial" charset="0"/>
                <a:hlinkClick r:id="rId24"/>
              </a:rPr>
              <a:t>const_accessor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r>
              <a:rPr lang="en-US" altLang="zh-CN" sz="1200" kern="1200" dirty="0">
                <a:solidFill>
                  <a:schemeClr val="tx1"/>
                </a:solidFill>
                <a:effectLst/>
                <a:latin typeface="Arial" charset="0"/>
                <a:ea typeface="+mn-ea"/>
                <a:cs typeface="Arial" charset="0"/>
              </a:rPr>
              <a:t>bool </a:t>
            </a:r>
            <a:r>
              <a:rPr lang="en-US" altLang="zh-CN" sz="1200" b="1" u="none" strike="noStrike" kern="1200" dirty="0">
                <a:solidFill>
                  <a:schemeClr val="tx1"/>
                </a:solidFill>
                <a:effectLst/>
                <a:latin typeface="Arial" charset="0"/>
                <a:ea typeface="+mn-ea"/>
                <a:cs typeface="Arial" charset="0"/>
                <a:hlinkClick r:id="rId35"/>
              </a:rPr>
              <a:t>erase</a:t>
            </a:r>
            <a:r>
              <a:rPr lang="en-US" altLang="zh-CN" sz="1200" kern="1200" dirty="0">
                <a:solidFill>
                  <a:schemeClr val="tx1"/>
                </a:solidFill>
                <a:effectLst/>
                <a:latin typeface="Arial" charset="0"/>
                <a:ea typeface="+mn-ea"/>
                <a:cs typeface="Arial" charset="0"/>
              </a:rPr>
              <a:t> (</a:t>
            </a:r>
            <a:r>
              <a:rPr lang="en-US" altLang="zh-CN" sz="1200" b="1" u="none" strike="noStrike" kern="1200" dirty="0" err="1">
                <a:solidFill>
                  <a:schemeClr val="tx1"/>
                </a:solidFill>
                <a:effectLst/>
                <a:latin typeface="Arial" charset="0"/>
                <a:ea typeface="+mn-ea"/>
                <a:cs typeface="Arial" charset="0"/>
                <a:hlinkClick r:id="rId26"/>
              </a:rPr>
              <a:t>accessor</a:t>
            </a:r>
            <a:r>
              <a:rPr lang="en-US" altLang="zh-CN" sz="1200" kern="1200" dirty="0">
                <a:solidFill>
                  <a:schemeClr val="tx1"/>
                </a:solidFill>
                <a:effectLst/>
                <a:latin typeface="Arial" charset="0"/>
                <a:ea typeface="+mn-ea"/>
                <a:cs typeface="Arial" charset="0"/>
              </a:rPr>
              <a:t> &amp;</a:t>
            </a:r>
            <a:r>
              <a:rPr lang="en-US" altLang="zh-CN" sz="1200" kern="1200" dirty="0" err="1">
                <a:solidFill>
                  <a:schemeClr val="tx1"/>
                </a:solidFill>
                <a:effectLst/>
                <a:latin typeface="Arial" charset="0"/>
                <a:ea typeface="+mn-ea"/>
                <a:cs typeface="Arial" charset="0"/>
              </a:rPr>
              <a:t>item_accessor</a:t>
            </a:r>
            <a:r>
              <a:rPr lang="en-US" altLang="zh-CN" sz="1200" kern="1200" dirty="0">
                <a:solidFill>
                  <a:schemeClr val="tx1"/>
                </a:solidFill>
                <a:effectLst/>
                <a:latin typeface="Arial" charset="0"/>
                <a:ea typeface="+mn-ea"/>
                <a:cs typeface="Arial" charset="0"/>
              </a:rPr>
              <a:t>)</a:t>
            </a:r>
            <a:r>
              <a:rPr lang="en-US" altLang="zh-CN" sz="1200" i="1" kern="1200" dirty="0">
                <a:solidFill>
                  <a:schemeClr val="tx1"/>
                </a:solidFill>
                <a:effectLst/>
                <a:latin typeface="Arial" charset="0"/>
                <a:ea typeface="+mn-ea"/>
                <a:cs typeface="Arial" charset="0"/>
              </a:rPr>
              <a:t> Erase item by </a:t>
            </a:r>
            <a:r>
              <a:rPr lang="en-US" altLang="zh-CN" sz="1200" i="1" kern="1200" dirty="0" err="1">
                <a:solidFill>
                  <a:schemeClr val="tx1"/>
                </a:solidFill>
                <a:effectLst/>
                <a:latin typeface="Arial" charset="0"/>
                <a:ea typeface="+mn-ea"/>
                <a:cs typeface="Arial" charset="0"/>
              </a:rPr>
              <a:t>accessor</a:t>
            </a:r>
            <a:r>
              <a:rPr lang="en-US" altLang="zh-CN" sz="1200" i="1" kern="1200" dirty="0">
                <a:solidFill>
                  <a:schemeClr val="tx1"/>
                </a:solidFill>
                <a:effectLst/>
                <a:latin typeface="Arial" charset="0"/>
                <a:ea typeface="+mn-ea"/>
                <a:cs typeface="Arial" charset="0"/>
              </a:rPr>
              <a:t>. </a:t>
            </a:r>
            <a:br>
              <a:rPr lang="en-US" altLang="zh-CN" sz="1200" i="1" kern="1200" dirty="0">
                <a:solidFill>
                  <a:schemeClr val="tx1"/>
                </a:solidFill>
                <a:effectLst/>
                <a:latin typeface="Arial" charset="0"/>
                <a:ea typeface="+mn-ea"/>
                <a:cs typeface="Arial" charset="0"/>
              </a:rPr>
            </a:br>
            <a:br>
              <a:rPr lang="en-US" altLang="zh-CN" sz="1200" kern="1200" dirty="0">
                <a:solidFill>
                  <a:schemeClr val="tx1"/>
                </a:solidFill>
                <a:effectLst/>
                <a:latin typeface="Arial" charset="0"/>
                <a:ea typeface="+mn-ea"/>
                <a:cs typeface="Arial" charset="0"/>
              </a:rPr>
            </a:br>
            <a:r>
              <a:rPr lang="en-US" altLang="zh-CN" sz="1200" b="1" kern="1200" dirty="0">
                <a:solidFill>
                  <a:schemeClr val="tx1"/>
                </a:solidFill>
                <a:effectLst/>
                <a:latin typeface="Arial" charset="0"/>
                <a:ea typeface="+mn-ea"/>
                <a:cs typeface="Arial" charset="0"/>
              </a:rPr>
              <a:t>Friends</a:t>
            </a:r>
          </a:p>
          <a:p>
            <a:r>
              <a:rPr lang="en-US" altLang="zh-CN" sz="1200" kern="1200" dirty="0">
                <a:solidFill>
                  <a:schemeClr val="tx1"/>
                </a:solidFill>
                <a:effectLst/>
                <a:latin typeface="Arial" charset="0"/>
                <a:ea typeface="+mn-ea"/>
                <a:cs typeface="Arial" charset="0"/>
              </a:rPr>
              <a:t>class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hash_map_iterator</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a:solidFill>
                  <a:schemeClr val="tx1"/>
                </a:solidFill>
                <a:effectLst/>
                <a:latin typeface="Arial" charset="0"/>
                <a:ea typeface="+mn-ea"/>
                <a:cs typeface="Arial" charset="0"/>
              </a:rPr>
              <a:t>internal::</a:t>
            </a:r>
            <a:r>
              <a:rPr lang="en-US" altLang="zh-CN" sz="1200" b="1" kern="1200" dirty="0" err="1">
                <a:solidFill>
                  <a:schemeClr val="tx1"/>
                </a:solidFill>
                <a:effectLst/>
                <a:latin typeface="Arial" charset="0"/>
                <a:ea typeface="+mn-ea"/>
                <a:cs typeface="Arial" charset="0"/>
              </a:rPr>
              <a:t>hash_map_range</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node</a:t>
            </a:r>
            <a:r>
              <a:rPr lang="en-US" altLang="zh-CN" sz="1200" kern="1200" dirty="0" err="1">
                <a:solidFill>
                  <a:schemeClr val="tx1"/>
                </a:solidFill>
                <a:effectLst/>
                <a:latin typeface="Arial" charset="0"/>
                <a:ea typeface="+mn-ea"/>
                <a:cs typeface="Arial" charset="0"/>
              </a:rPr>
              <a:t>class</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const_accessor</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chain</a:t>
            </a:r>
            <a:r>
              <a:rPr lang="en-US" altLang="zh-CN" sz="1200" kern="1200" dirty="0" err="1">
                <a:solidFill>
                  <a:schemeClr val="tx1"/>
                </a:solidFill>
                <a:effectLst/>
                <a:latin typeface="Arial" charset="0"/>
                <a:ea typeface="+mn-ea"/>
                <a:cs typeface="Arial" charset="0"/>
              </a:rPr>
              <a:t>struct</a:t>
            </a:r>
            <a:r>
              <a:rPr lang="en-US" altLang="zh-CN" sz="1200" kern="1200" dirty="0">
                <a:solidFill>
                  <a:schemeClr val="tx1"/>
                </a:solidFill>
                <a:effectLst/>
                <a:latin typeface="Arial" charset="0"/>
                <a:ea typeface="+mn-ea"/>
                <a:cs typeface="Arial" charset="0"/>
              </a:rPr>
              <a:t> </a:t>
            </a:r>
            <a:r>
              <a:rPr lang="en-US" altLang="zh-CN" sz="1200" b="1" kern="1200" dirty="0" err="1">
                <a:solidFill>
                  <a:schemeClr val="tx1"/>
                </a:solidFill>
                <a:effectLst/>
                <a:latin typeface="Arial" charset="0"/>
                <a:ea typeface="+mn-ea"/>
                <a:cs typeface="Arial" charset="0"/>
              </a:rPr>
              <a:t>segment</a:t>
            </a:r>
            <a:r>
              <a:rPr lang="en-US" altLang="zh-CN" sz="1200" b="1" i="0" kern="1200" dirty="0" err="1">
                <a:solidFill>
                  <a:schemeClr val="tx1"/>
                </a:solidFill>
                <a:effectLst/>
                <a:latin typeface="Arial" charset="0"/>
                <a:ea typeface="+mn-ea"/>
                <a:cs typeface="Arial" charset="0"/>
              </a:rPr>
              <a:t>Detailed</a:t>
            </a:r>
            <a:r>
              <a:rPr lang="en-US" altLang="zh-CN" sz="1200" b="1" i="0" kern="1200" dirty="0">
                <a:solidFill>
                  <a:schemeClr val="tx1"/>
                </a:solidFill>
                <a:effectLst/>
                <a:latin typeface="Arial" charset="0"/>
                <a:ea typeface="+mn-ea"/>
                <a:cs typeface="Arial" charset="0"/>
              </a:rPr>
              <a:t>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a:t>
            </a:r>
          </a:p>
          <a:p>
            <a:r>
              <a:rPr lang="en-US" altLang="zh-CN" sz="1200" b="0" i="0" kern="1200" dirty="0">
                <a:solidFill>
                  <a:schemeClr val="tx1"/>
                </a:solidFill>
                <a:effectLst/>
                <a:latin typeface="Arial" charset="0"/>
                <a:ea typeface="+mn-ea"/>
                <a:cs typeface="Arial" charset="0"/>
              </a:rPr>
              <a:t>Unordered map from Key to </a:t>
            </a:r>
            <a:r>
              <a:rPr lang="en-US" altLang="zh-CN" sz="1200" b="0" i="0" kern="1200" dirty="0" err="1">
                <a:solidFill>
                  <a:schemeClr val="tx1"/>
                </a:solidFill>
                <a:effectLst/>
                <a:latin typeface="Arial" charset="0"/>
                <a:ea typeface="+mn-ea"/>
                <a:cs typeface="Arial" charset="0"/>
              </a:rPr>
              <a:t>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0" i="0" kern="1200" dirty="0">
                <a:solidFill>
                  <a:schemeClr val="tx1"/>
                </a:solidFill>
                <a:effectLst/>
                <a:latin typeface="Arial" charset="0"/>
                <a:ea typeface="+mn-ea"/>
                <a:cs typeface="Arial" charset="0"/>
              </a:rPr>
              <a:t> is associative container with concurrent access.</a:t>
            </a:r>
          </a:p>
          <a:p>
            <a:r>
              <a:rPr lang="en-US" altLang="zh-CN" b="1" dirty="0" err="1"/>
              <a:t>Compatibility</a:t>
            </a:r>
            <a:r>
              <a:rPr lang="en-US" altLang="zh-CN" dirty="0" err="1"/>
              <a:t>The</a:t>
            </a:r>
            <a:r>
              <a:rPr lang="en-US" altLang="zh-CN" dirty="0"/>
              <a:t> class meets all Container Requirements from C++ Standard (See ISO/IEC 14882:2003(E), clause 23.1).</a:t>
            </a:r>
            <a:r>
              <a:rPr lang="en-US" altLang="zh-CN" b="1" dirty="0"/>
              <a:t>Exception </a:t>
            </a:r>
            <a:r>
              <a:rPr lang="en-US" altLang="zh-CN" b="1" dirty="0" err="1"/>
              <a:t>Safety</a:t>
            </a:r>
            <a:r>
              <a:rPr lang="en-US" altLang="zh-CN" sz="1200" kern="1200" dirty="0" err="1">
                <a:solidFill>
                  <a:schemeClr val="tx1"/>
                </a:solidFill>
                <a:effectLst/>
                <a:latin typeface="Arial" charset="0"/>
                <a:ea typeface="+mn-ea"/>
                <a:cs typeface="Arial" charset="0"/>
              </a:rPr>
              <a:t>Hash</a:t>
            </a:r>
            <a:r>
              <a:rPr lang="en-US" altLang="zh-CN" sz="1200" kern="1200" dirty="0">
                <a:solidFill>
                  <a:schemeClr val="tx1"/>
                </a:solidFill>
                <a:effectLst/>
                <a:latin typeface="Arial" charset="0"/>
                <a:ea typeface="+mn-ea"/>
                <a:cs typeface="Arial" charset="0"/>
              </a:rPr>
              <a:t> function is not permitted to throw an exception. User-defined types Key and T are forbidden from throwing an exception in destructors.</a:t>
            </a:r>
          </a:p>
          <a:p>
            <a:r>
              <a:rPr lang="en-US" altLang="zh-CN" sz="1200" kern="1200" dirty="0">
                <a:solidFill>
                  <a:schemeClr val="tx1"/>
                </a:solidFill>
                <a:effectLst/>
                <a:latin typeface="Arial" charset="0"/>
                <a:ea typeface="+mn-ea"/>
                <a:cs typeface="Arial" charset="0"/>
              </a:rPr>
              <a:t>If exception happens during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operations, it has no effect (unless exception raised by </a:t>
            </a:r>
            <a:r>
              <a:rPr lang="en-US" altLang="zh-CN" sz="1200" kern="1200" dirty="0" err="1">
                <a:solidFill>
                  <a:schemeClr val="tx1"/>
                </a:solidFill>
                <a:effectLst/>
                <a:latin typeface="Arial" charset="0"/>
                <a:ea typeface="+mn-ea"/>
                <a:cs typeface="Arial" charset="0"/>
              </a:rPr>
              <a:t>HashCompare</a:t>
            </a:r>
            <a:r>
              <a:rPr lang="en-US" altLang="zh-CN" sz="1200" kern="1200" dirty="0">
                <a:solidFill>
                  <a:schemeClr val="tx1"/>
                </a:solidFill>
                <a:effectLst/>
                <a:latin typeface="Arial" charset="0"/>
                <a:ea typeface="+mn-ea"/>
                <a:cs typeface="Arial" charset="0"/>
              </a:rPr>
              <a:t>::hash() function during </a:t>
            </a:r>
            <a:r>
              <a:rPr lang="en-US" altLang="zh-CN" sz="1200" kern="1200" dirty="0" err="1">
                <a:solidFill>
                  <a:schemeClr val="tx1"/>
                </a:solidFill>
                <a:effectLst/>
                <a:latin typeface="Arial" charset="0"/>
                <a:ea typeface="+mn-ea"/>
                <a:cs typeface="Arial" charset="0"/>
              </a:rPr>
              <a:t>grow_segment</a:t>
            </a:r>
            <a:r>
              <a:rPr lang="en-US" altLang="zh-CN" sz="1200" kern="1200" dirty="0">
                <a:solidFill>
                  <a:schemeClr val="tx1"/>
                </a:solidFill>
                <a:effectLst/>
                <a:latin typeface="Arial" charset="0"/>
                <a:ea typeface="+mn-ea"/>
                <a:cs typeface="Arial" charset="0"/>
              </a:rPr>
              <a:t>).</a:t>
            </a:r>
          </a:p>
          <a:p>
            <a:r>
              <a:rPr lang="en-US" altLang="zh-CN" sz="1200" kern="1200" dirty="0">
                <a:solidFill>
                  <a:schemeClr val="tx1"/>
                </a:solidFill>
                <a:effectLst/>
                <a:latin typeface="Arial" charset="0"/>
                <a:ea typeface="+mn-ea"/>
                <a:cs typeface="Arial" charset="0"/>
              </a:rPr>
              <a:t>If exception happens during </a:t>
            </a:r>
            <a:r>
              <a:rPr lang="en-US" altLang="zh-CN" sz="1200" b="1" u="none" strike="noStrike" kern="1200" dirty="0">
                <a:solidFill>
                  <a:schemeClr val="tx1"/>
                </a:solidFill>
                <a:effectLst/>
                <a:latin typeface="Arial" charset="0"/>
                <a:ea typeface="+mn-ea"/>
                <a:cs typeface="Arial" charset="0"/>
                <a:hlinkClick r:id="rId14"/>
              </a:rPr>
              <a:t>operator=()</a:t>
            </a:r>
            <a:r>
              <a:rPr lang="en-US" altLang="zh-CN" sz="1200" kern="1200" dirty="0">
                <a:solidFill>
                  <a:schemeClr val="tx1"/>
                </a:solidFill>
                <a:effectLst/>
                <a:latin typeface="Arial" charset="0"/>
                <a:ea typeface="+mn-ea"/>
                <a:cs typeface="Arial" charset="0"/>
              </a:rPr>
              <a:t> operation, the container can have a part of source items, and methods </a:t>
            </a:r>
            <a:r>
              <a:rPr lang="en-US" altLang="zh-CN" sz="1200" b="1" u="none" strike="noStrike" kern="1200" dirty="0">
                <a:solidFill>
                  <a:schemeClr val="tx1"/>
                </a:solidFill>
                <a:effectLst/>
                <a:latin typeface="Arial" charset="0"/>
                <a:ea typeface="+mn-ea"/>
                <a:cs typeface="Arial" charset="0"/>
                <a:hlinkClick r:id="rId17"/>
              </a:rPr>
              <a:t>size()</a:t>
            </a:r>
            <a:r>
              <a:rPr lang="en-US" altLang="zh-CN" sz="1200" kern="1200" dirty="0">
                <a:solidFill>
                  <a:schemeClr val="tx1"/>
                </a:solidFill>
                <a:effectLst/>
                <a:latin typeface="Arial" charset="0"/>
                <a:ea typeface="+mn-ea"/>
                <a:cs typeface="Arial" charset="0"/>
              </a:rPr>
              <a:t> and </a:t>
            </a:r>
            <a:r>
              <a:rPr lang="en-US" altLang="zh-CN" sz="1200" b="1" u="none" strike="noStrike" kern="1200" dirty="0">
                <a:solidFill>
                  <a:schemeClr val="tx1"/>
                </a:solidFill>
                <a:effectLst/>
                <a:latin typeface="Arial" charset="0"/>
                <a:ea typeface="+mn-ea"/>
                <a:cs typeface="Arial" charset="0"/>
                <a:hlinkClick r:id="rId18"/>
              </a:rPr>
              <a:t>empty()</a:t>
            </a:r>
            <a:r>
              <a:rPr lang="en-US" altLang="zh-CN" sz="1200" kern="1200" dirty="0">
                <a:solidFill>
                  <a:schemeClr val="tx1"/>
                </a:solidFill>
                <a:effectLst/>
                <a:latin typeface="Arial" charset="0"/>
                <a:ea typeface="+mn-ea"/>
                <a:cs typeface="Arial" charset="0"/>
              </a:rPr>
              <a:t> can return wrong results.</a:t>
            </a:r>
          </a:p>
          <a:p>
            <a:r>
              <a:rPr lang="en-US" altLang="zh-CN" b="1" dirty="0"/>
              <a:t>Changes since TBB 2.0</a:t>
            </a:r>
            <a:r>
              <a:rPr lang="en-US" altLang="zh-CN" sz="1200" kern="1200" dirty="0">
                <a:solidFill>
                  <a:schemeClr val="tx1"/>
                </a:solidFill>
                <a:effectLst/>
                <a:latin typeface="Arial" charset="0"/>
                <a:ea typeface="+mn-ea"/>
                <a:cs typeface="Arial" charset="0"/>
              </a:rPr>
              <a:t>Fixed exception-safety</a:t>
            </a:r>
          </a:p>
          <a:p>
            <a:r>
              <a:rPr lang="en-US" altLang="zh-CN" sz="1200" kern="1200" dirty="0">
                <a:solidFill>
                  <a:schemeClr val="tx1"/>
                </a:solidFill>
                <a:effectLst/>
                <a:latin typeface="Arial" charset="0"/>
                <a:ea typeface="+mn-ea"/>
                <a:cs typeface="Arial" charset="0"/>
              </a:rPr>
              <a:t>Added template argument for allocator</a:t>
            </a:r>
          </a:p>
          <a:p>
            <a:r>
              <a:rPr lang="en-US" altLang="zh-CN" sz="1200" kern="1200" dirty="0">
                <a:solidFill>
                  <a:schemeClr val="tx1"/>
                </a:solidFill>
                <a:effectLst/>
                <a:latin typeface="Arial" charset="0"/>
                <a:ea typeface="+mn-ea"/>
                <a:cs typeface="Arial" charset="0"/>
              </a:rPr>
              <a:t>Added allocator argument in constructors</a:t>
            </a:r>
          </a:p>
          <a:p>
            <a:r>
              <a:rPr lang="en-US" altLang="zh-CN" sz="1200" kern="1200" dirty="0">
                <a:solidFill>
                  <a:schemeClr val="tx1"/>
                </a:solidFill>
                <a:effectLst/>
                <a:latin typeface="Arial" charset="0"/>
                <a:ea typeface="+mn-ea"/>
                <a:cs typeface="Arial" charset="0"/>
              </a:rPr>
              <a:t>Added constructor from a range of iterators</a:t>
            </a:r>
          </a:p>
          <a:p>
            <a:r>
              <a:rPr lang="en-US" altLang="zh-CN" sz="1200" kern="1200" dirty="0">
                <a:solidFill>
                  <a:schemeClr val="tx1"/>
                </a:solidFill>
                <a:effectLst/>
                <a:latin typeface="Arial" charset="0"/>
                <a:ea typeface="+mn-ea"/>
                <a:cs typeface="Arial" charset="0"/>
              </a:rPr>
              <a:t>Added several new overloaded </a:t>
            </a:r>
            <a:r>
              <a:rPr lang="en-US" altLang="zh-CN" sz="1200" b="1" u="none" strike="noStrike" kern="1200" dirty="0">
                <a:solidFill>
                  <a:schemeClr val="tx1"/>
                </a:solidFill>
                <a:effectLst/>
                <a:latin typeface="Arial" charset="0"/>
                <a:ea typeface="+mn-ea"/>
                <a:cs typeface="Arial" charset="0"/>
                <a:hlinkClick r:id="rId27"/>
              </a:rPr>
              <a:t>insert()</a:t>
            </a:r>
            <a:r>
              <a:rPr lang="en-US" altLang="zh-CN" sz="1200" kern="1200" dirty="0">
                <a:solidFill>
                  <a:schemeClr val="tx1"/>
                </a:solidFill>
                <a:effectLst/>
                <a:latin typeface="Arial" charset="0"/>
                <a:ea typeface="+mn-ea"/>
                <a:cs typeface="Arial" charset="0"/>
              </a:rPr>
              <a:t> methods</a:t>
            </a: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err="1">
                <a:solidFill>
                  <a:schemeClr val="tx1"/>
                </a:solidFill>
                <a:effectLst/>
                <a:latin typeface="Arial" charset="0"/>
                <a:ea typeface="+mn-ea"/>
                <a:cs typeface="Arial" charset="0"/>
                <a:hlinkClick r:id="rId20"/>
              </a:rPr>
              <a:t>get_allocator</a:t>
            </a:r>
            <a:r>
              <a:rPr lang="en-US" altLang="zh-CN" sz="1200" b="1" u="none" strike="noStrike" kern="1200" dirty="0">
                <a:solidFill>
                  <a:schemeClr val="tx1"/>
                </a:solidFill>
                <a:effectLst/>
                <a:latin typeface="Arial" charset="0"/>
                <a:ea typeface="+mn-ea"/>
                <a:cs typeface="Arial" charset="0"/>
                <a:hlinkClick r:id="rId20"/>
              </a:rPr>
              <a:t>()</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1"/>
              </a:rPr>
              <a:t>swap()</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b="1" u="none" strike="noStrike" kern="1200" dirty="0">
                <a:solidFill>
                  <a:schemeClr val="tx1"/>
                </a:solidFill>
                <a:effectLst/>
                <a:latin typeface="Arial" charset="0"/>
                <a:ea typeface="+mn-ea"/>
                <a:cs typeface="Arial" charset="0"/>
                <a:hlinkClick r:id="rId22"/>
              </a:rPr>
              <a:t>count()</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overloaded </a:t>
            </a:r>
            <a:r>
              <a:rPr lang="en-US" altLang="zh-CN" sz="1200" b="1" u="none" strike="noStrike" kern="1200" dirty="0">
                <a:solidFill>
                  <a:schemeClr val="tx1"/>
                </a:solidFill>
                <a:effectLst/>
                <a:latin typeface="Arial" charset="0"/>
                <a:ea typeface="+mn-ea"/>
                <a:cs typeface="Arial" charset="0"/>
                <a:hlinkClick r:id="rId35"/>
              </a:rPr>
              <a:t>erase(</a:t>
            </a:r>
            <a:r>
              <a:rPr lang="en-US" altLang="zh-CN" sz="1200" b="1" u="none" strike="noStrike" kern="1200" dirty="0" err="1">
                <a:solidFill>
                  <a:schemeClr val="tx1"/>
                </a:solidFill>
                <a:effectLst/>
                <a:latin typeface="Arial" charset="0"/>
                <a:ea typeface="+mn-ea"/>
                <a:cs typeface="Arial" charset="0"/>
                <a:hlinkClick r:id="rId35"/>
              </a:rPr>
              <a:t>accessor</a:t>
            </a:r>
            <a:r>
              <a:rPr lang="en-US" altLang="zh-CN" sz="1200" b="1" u="none" strike="noStrike" kern="1200" dirty="0">
                <a:solidFill>
                  <a:schemeClr val="tx1"/>
                </a:solidFill>
                <a:effectLst/>
                <a:latin typeface="Arial" charset="0"/>
                <a:ea typeface="+mn-ea"/>
                <a:cs typeface="Arial" charset="0"/>
                <a:hlinkClick r:id="rId35"/>
              </a:rPr>
              <a:t> &amp;)</a:t>
            </a:r>
            <a:r>
              <a:rPr lang="en-US" altLang="zh-CN" sz="1200" kern="1200" dirty="0">
                <a:solidFill>
                  <a:schemeClr val="tx1"/>
                </a:solidFill>
                <a:effectLst/>
                <a:latin typeface="Arial" charset="0"/>
                <a:ea typeface="+mn-ea"/>
                <a:cs typeface="Arial" charset="0"/>
              </a:rPr>
              <a:t> and </a:t>
            </a:r>
            <a:r>
              <a:rPr lang="en-US" altLang="zh-CN" sz="1200" b="1" u="none" strike="noStrike" kern="1200" dirty="0">
                <a:solidFill>
                  <a:schemeClr val="tx1"/>
                </a:solidFill>
                <a:effectLst/>
                <a:latin typeface="Arial" charset="0"/>
                <a:ea typeface="+mn-ea"/>
                <a:cs typeface="Arial" charset="0"/>
                <a:hlinkClick r:id="rId34"/>
              </a:rPr>
              <a:t>erase(</a:t>
            </a:r>
            <a:r>
              <a:rPr lang="en-US" altLang="zh-CN" sz="1200" b="1" u="none" strike="noStrike" kern="1200" dirty="0" err="1">
                <a:solidFill>
                  <a:schemeClr val="tx1"/>
                </a:solidFill>
                <a:effectLst/>
                <a:latin typeface="Arial" charset="0"/>
                <a:ea typeface="+mn-ea"/>
                <a:cs typeface="Arial" charset="0"/>
                <a:hlinkClick r:id="rId34"/>
              </a:rPr>
              <a:t>const_accessor</a:t>
            </a:r>
            <a:r>
              <a:rPr lang="en-US" altLang="zh-CN" sz="1200" b="1" u="none" strike="noStrike" kern="1200" dirty="0">
                <a:solidFill>
                  <a:schemeClr val="tx1"/>
                </a:solidFill>
                <a:effectLst/>
                <a:latin typeface="Arial" charset="0"/>
                <a:ea typeface="+mn-ea"/>
                <a:cs typeface="Arial" charset="0"/>
                <a:hlinkClick r:id="rId34"/>
              </a:rPr>
              <a:t>&amp;)</a:t>
            </a:r>
            <a:endParaRPr lang="en-US" altLang="zh-CN" sz="1200" kern="1200" dirty="0">
              <a:solidFill>
                <a:schemeClr val="tx1"/>
              </a:solidFill>
              <a:effectLst/>
              <a:latin typeface="Arial" charset="0"/>
              <a:ea typeface="+mn-ea"/>
              <a:cs typeface="Arial" charset="0"/>
            </a:endParaRPr>
          </a:p>
          <a:p>
            <a:r>
              <a:rPr lang="en-US" altLang="zh-CN" sz="1200" kern="1200" dirty="0">
                <a:solidFill>
                  <a:schemeClr val="tx1"/>
                </a:solidFill>
                <a:effectLst/>
                <a:latin typeface="Arial" charset="0"/>
                <a:ea typeface="+mn-ea"/>
                <a:cs typeface="Arial" charset="0"/>
              </a:rPr>
              <a:t>Added </a:t>
            </a:r>
            <a:r>
              <a:rPr lang="en-US" altLang="zh-CN" sz="1200" kern="1200" dirty="0" err="1">
                <a:solidFill>
                  <a:schemeClr val="tx1"/>
                </a:solidFill>
                <a:effectLst/>
                <a:latin typeface="Arial" charset="0"/>
                <a:ea typeface="+mn-ea"/>
                <a:cs typeface="Arial" charset="0"/>
              </a:rPr>
              <a:t>equal_range</a:t>
            </a:r>
            <a:r>
              <a:rPr lang="en-US" altLang="zh-CN" sz="1200" kern="1200" dirty="0">
                <a:solidFill>
                  <a:schemeClr val="tx1"/>
                </a:solidFill>
                <a:effectLst/>
                <a:latin typeface="Arial" charset="0"/>
                <a:ea typeface="+mn-ea"/>
                <a:cs typeface="Arial" charset="0"/>
              </a:rPr>
              <a:t>()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a:t>
            </a:r>
          </a:p>
          <a:p>
            <a:r>
              <a:rPr lang="en-US" altLang="zh-CN" sz="1200" kern="1200" dirty="0">
                <a:solidFill>
                  <a:schemeClr val="tx1"/>
                </a:solidFill>
                <a:effectLst/>
                <a:latin typeface="Arial" charset="0"/>
                <a:ea typeface="+mn-ea"/>
                <a:cs typeface="Arial" charset="0"/>
              </a:rPr>
              <a:t>Added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_]pointer, [</a:t>
            </a:r>
            <a:r>
              <a:rPr lang="en-US" altLang="zh-CN" sz="1200" kern="1200" dirty="0" err="1">
                <a:solidFill>
                  <a:schemeClr val="tx1"/>
                </a:solidFill>
                <a:effectLst/>
                <a:latin typeface="Arial" charset="0"/>
                <a:ea typeface="+mn-ea"/>
                <a:cs typeface="Arial" charset="0"/>
              </a:rPr>
              <a:t>const</a:t>
            </a:r>
            <a:r>
              <a:rPr lang="en-US" altLang="zh-CN" sz="1200" kern="1200" dirty="0">
                <a:solidFill>
                  <a:schemeClr val="tx1"/>
                </a:solidFill>
                <a:effectLst/>
                <a:latin typeface="Arial" charset="0"/>
                <a:ea typeface="+mn-ea"/>
                <a:cs typeface="Arial" charset="0"/>
              </a:rPr>
              <a:t>_]reference, and </a:t>
            </a:r>
            <a:r>
              <a:rPr lang="en-US" altLang="zh-CN" sz="1200" kern="1200" dirty="0" err="1">
                <a:solidFill>
                  <a:schemeClr val="tx1"/>
                </a:solidFill>
                <a:effectLst/>
                <a:latin typeface="Arial" charset="0"/>
                <a:ea typeface="+mn-ea"/>
                <a:cs typeface="Arial" charset="0"/>
              </a:rPr>
              <a:t>allocator_type</a:t>
            </a:r>
            <a:r>
              <a:rPr lang="en-US" altLang="zh-CN" sz="1200" kern="1200" dirty="0">
                <a:solidFill>
                  <a:schemeClr val="tx1"/>
                </a:solidFill>
                <a:effectLst/>
                <a:latin typeface="Arial" charset="0"/>
                <a:ea typeface="+mn-ea"/>
                <a:cs typeface="Arial" charset="0"/>
              </a:rPr>
              <a:t> types</a:t>
            </a:r>
          </a:p>
          <a:p>
            <a:r>
              <a:rPr lang="en-US" altLang="zh-CN" sz="1200" kern="1200" dirty="0">
                <a:solidFill>
                  <a:schemeClr val="tx1"/>
                </a:solidFill>
                <a:effectLst/>
                <a:latin typeface="Arial" charset="0"/>
                <a:ea typeface="+mn-ea"/>
                <a:cs typeface="Arial" charset="0"/>
              </a:rPr>
              <a:t>Added global functions: operator==(), operator!=(), and </a:t>
            </a:r>
            <a:r>
              <a:rPr lang="en-US" altLang="zh-CN" sz="1200" b="1" u="none" strike="noStrike" kern="1200" dirty="0">
                <a:solidFill>
                  <a:schemeClr val="tx1"/>
                </a:solidFill>
                <a:effectLst/>
                <a:latin typeface="Arial" charset="0"/>
                <a:ea typeface="+mn-ea"/>
                <a:cs typeface="Arial" charset="0"/>
                <a:hlinkClick r:id="rId21"/>
              </a:rPr>
              <a:t>swap()</a:t>
            </a:r>
            <a:endParaRPr lang="en-US" altLang="zh-CN" sz="1200" kern="1200" dirty="0">
              <a:solidFill>
                <a:schemeClr val="tx1"/>
              </a:solidFill>
              <a:effectLst/>
              <a:latin typeface="Arial" charset="0"/>
              <a:ea typeface="+mn-ea"/>
              <a:cs typeface="Arial" charset="0"/>
            </a:endParaRPr>
          </a:p>
          <a:p>
            <a:r>
              <a:rPr lang="en-US" altLang="zh-CN" sz="1200" b="1" i="0" kern="1200" dirty="0">
                <a:solidFill>
                  <a:schemeClr val="tx1"/>
                </a:solidFill>
                <a:effectLst/>
                <a:latin typeface="Arial" charset="0"/>
                <a:ea typeface="+mn-ea"/>
                <a:cs typeface="Arial" charset="0"/>
              </a:rPr>
              <a:t>Member Function Documentation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item_accessor</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Erase item by </a:t>
            </a:r>
            <a:r>
              <a:rPr lang="en-US" altLang="zh-CN" sz="1200" b="0" i="0" kern="1200" dirty="0" err="1">
                <a:solidFill>
                  <a:schemeClr val="tx1"/>
                </a:solidFill>
                <a:effectLst/>
                <a:latin typeface="Arial" charset="0"/>
                <a:ea typeface="+mn-ea"/>
                <a:cs typeface="Arial" charset="0"/>
              </a:rPr>
              <a:t>accessor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item_accessor</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Erase item by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0" i="0" kern="1200" dirty="0">
                <a:solidFill>
                  <a:schemeClr val="tx1"/>
                </a:solidFill>
                <a:effectLst/>
                <a:latin typeface="Arial" charset="0"/>
                <a:ea typeface="+mn-ea"/>
                <a:cs typeface="Arial" charset="0"/>
              </a:rPr>
              <a:t>.</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&gt;::erase(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 </a:t>
            </a:r>
            <a:r>
              <a:rPr lang="en-US" altLang="zh-CN" sz="1200" b="0" i="0" kern="1200" dirty="0">
                <a:solidFill>
                  <a:schemeClr val="tx1"/>
                </a:solidFill>
                <a:effectLst/>
                <a:latin typeface="Arial" charset="0"/>
                <a:ea typeface="+mn-ea"/>
                <a:cs typeface="Arial" charset="0"/>
              </a:rPr>
              <a:t> Erase item.</a:t>
            </a:r>
          </a:p>
          <a:p>
            <a:r>
              <a:rPr lang="en-US" altLang="zh-CN" sz="1200" b="0" i="0" kern="1200" dirty="0">
                <a:solidFill>
                  <a:schemeClr val="tx1"/>
                </a:solidFill>
                <a:effectLst/>
                <a:latin typeface="Arial" charset="0"/>
                <a:ea typeface="+mn-ea"/>
                <a:cs typeface="Arial" charset="0"/>
              </a:rPr>
              <a:t>Return true if item was erased by particularly this call.</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&gt;::find(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Find item and acquire a write lock on the item.</a:t>
            </a:r>
          </a:p>
          <a:p>
            <a:r>
              <a:rPr lang="en-US" altLang="zh-CN" sz="1200" b="0" i="0" kern="1200" dirty="0">
                <a:solidFill>
                  <a:schemeClr val="tx1"/>
                </a:solidFill>
                <a:effectLst/>
                <a:latin typeface="Arial" charset="0"/>
                <a:ea typeface="+mn-ea"/>
                <a:cs typeface="Arial" charset="0"/>
              </a:rPr>
              <a:t>Return true if item is found,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&gt;::find(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Find item and acquire a read lock on the item.</a:t>
            </a:r>
          </a:p>
          <a:p>
            <a:r>
              <a:rPr lang="en-US" altLang="zh-CN" sz="1200" b="0" i="0" kern="1200" dirty="0">
                <a:solidFill>
                  <a:schemeClr val="tx1"/>
                </a:solidFill>
                <a:effectLst/>
                <a:latin typeface="Arial" charset="0"/>
                <a:ea typeface="+mn-ea"/>
                <a:cs typeface="Arial" charset="0"/>
              </a:rPr>
              <a:t>Return true if item is found, false otherwise.</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 [inline]</a:t>
            </a:r>
            <a:r>
              <a:rPr lang="en-US" altLang="zh-CN" sz="1200" b="0" i="0" kern="1200" dirty="0">
                <a:solidFill>
                  <a:schemeClr val="tx1"/>
                </a:solidFill>
                <a:effectLst/>
                <a:latin typeface="Arial" charset="0"/>
                <a:ea typeface="+mn-ea"/>
                <a:cs typeface="Arial" charset="0"/>
              </a:rPr>
              <a:t> Insert item by copying if there is no such key present already.</a:t>
            </a:r>
          </a:p>
          <a:p>
            <a:r>
              <a:rPr lang="en-US" altLang="zh-CN" sz="1200" b="0" i="0" kern="1200" dirty="0">
                <a:solidFill>
                  <a:schemeClr val="tx1"/>
                </a:solidFill>
                <a:effectLst/>
                <a:latin typeface="Arial" charset="0"/>
                <a:ea typeface="+mn-ea"/>
                <a:cs typeface="Arial" charset="0"/>
              </a:rPr>
              <a:t>Returns true if item is inserted.</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by copying if there is no such key present already and acquire a write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value_type</a:t>
            </a:r>
            <a:r>
              <a:rPr lang="en-US" altLang="zh-CN" sz="1200" b="1" i="0" kern="1200" dirty="0">
                <a:solidFill>
                  <a:schemeClr val="tx1"/>
                </a:solidFill>
                <a:effectLst/>
                <a:latin typeface="Arial" charset="0"/>
                <a:ea typeface="+mn-ea"/>
                <a:cs typeface="Arial" charset="0"/>
              </a:rPr>
              <a:t> &amp; </a:t>
            </a:r>
            <a:r>
              <a:rPr lang="en-US" altLang="zh-CN" sz="1200" b="1" i="1" kern="1200" dirty="0">
                <a:solidFill>
                  <a:schemeClr val="tx1"/>
                </a:solidFill>
                <a:effectLst/>
                <a:latin typeface="Arial" charset="0"/>
                <a:ea typeface="+mn-ea"/>
                <a:cs typeface="Arial" charset="0"/>
              </a:rPr>
              <a:t>value</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by copying if there is no such key present already and acquire a read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6"/>
              </a:rPr>
              <a:t>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(if not already present) and acquire a write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A&gt;bool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&gt;::insert( </a:t>
            </a:r>
            <a:r>
              <a:rPr lang="en-US" altLang="zh-CN" sz="1200" b="1" i="0" u="none" strike="noStrike" kern="1200" dirty="0" err="1">
                <a:solidFill>
                  <a:schemeClr val="tx1"/>
                </a:solidFill>
                <a:effectLst/>
                <a:latin typeface="Arial" charset="0"/>
                <a:ea typeface="+mn-ea"/>
                <a:cs typeface="Arial" charset="0"/>
                <a:hlinkClick r:id="rId24"/>
              </a:rPr>
              <a:t>const_accessor</a:t>
            </a:r>
            <a:r>
              <a:rPr lang="en-US" altLang="zh-CN" sz="1200" b="1" i="0" kern="1200" dirty="0">
                <a:solidFill>
                  <a:schemeClr val="tx1"/>
                </a:solidFill>
                <a:effectLst/>
                <a:latin typeface="Arial" charset="0"/>
                <a:ea typeface="+mn-ea"/>
                <a:cs typeface="Arial" charset="0"/>
              </a:rPr>
              <a:t> &amp; </a:t>
            </a:r>
            <a:r>
              <a:rPr lang="en-US" altLang="zh-CN" sz="1200" b="1" i="1" kern="1200" dirty="0" err="1">
                <a:solidFill>
                  <a:schemeClr val="tx1"/>
                </a:solidFill>
                <a:effectLst/>
                <a:latin typeface="Arial" charset="0"/>
                <a:ea typeface="+mn-ea"/>
                <a:cs typeface="Arial" charset="0"/>
              </a:rPr>
              <a:t>result</a:t>
            </a:r>
            <a:r>
              <a:rPr lang="en-US" altLang="zh-CN" sz="1200" b="1" i="0" kern="1200" dirty="0" err="1">
                <a:solidFill>
                  <a:schemeClr val="tx1"/>
                </a:solidFill>
                <a:effectLst/>
                <a:latin typeface="Arial" charset="0"/>
                <a:ea typeface="+mn-ea"/>
                <a:cs typeface="Arial" charset="0"/>
              </a:rPr>
              <a:t>,const</a:t>
            </a:r>
            <a:r>
              <a:rPr lang="en-US" altLang="zh-CN" sz="1200" b="1" i="0" kern="1200" dirty="0">
                <a:solidFill>
                  <a:schemeClr val="tx1"/>
                </a:solidFill>
                <a:effectLst/>
                <a:latin typeface="Arial" charset="0"/>
                <a:ea typeface="+mn-ea"/>
                <a:cs typeface="Arial" charset="0"/>
              </a:rPr>
              <a:t> Key &amp; </a:t>
            </a:r>
            <a:r>
              <a:rPr lang="en-US" altLang="zh-CN" sz="1200" b="1" i="1" kern="1200" dirty="0">
                <a:solidFill>
                  <a:schemeClr val="tx1"/>
                </a:solidFill>
                <a:effectLst/>
                <a:latin typeface="Arial" charset="0"/>
                <a:ea typeface="+mn-ea"/>
                <a:cs typeface="Arial" charset="0"/>
              </a:rPr>
              <a:t>key</a:t>
            </a:r>
            <a:r>
              <a:rPr lang="en-US" altLang="zh-CN" sz="1200" b="1" i="0" kern="1200" dirty="0">
                <a:solidFill>
                  <a:schemeClr val="tx1"/>
                </a:solidFill>
                <a:effectLst/>
                <a:latin typeface="Arial" charset="0"/>
                <a:ea typeface="+mn-ea"/>
                <a:cs typeface="Arial" charset="0"/>
              </a:rPr>
              <a:t>) [inline]</a:t>
            </a:r>
            <a:r>
              <a:rPr lang="en-US" altLang="zh-CN" sz="1200" b="0" i="0" kern="1200" dirty="0">
                <a:solidFill>
                  <a:schemeClr val="tx1"/>
                </a:solidFill>
                <a:effectLst/>
                <a:latin typeface="Arial" charset="0"/>
                <a:ea typeface="+mn-ea"/>
                <a:cs typeface="Arial" charset="0"/>
              </a:rPr>
              <a:t> Insert item (if not already present) and acquire a read lock on the item.</a:t>
            </a:r>
          </a:p>
          <a:p>
            <a:r>
              <a:rPr lang="en-US" altLang="zh-CN" sz="1200" b="0" i="0" kern="1200" dirty="0">
                <a:solidFill>
                  <a:schemeClr val="tx1"/>
                </a:solidFill>
                <a:effectLst/>
                <a:latin typeface="Arial" charset="0"/>
                <a:ea typeface="+mn-ea"/>
                <a:cs typeface="Arial" charset="0"/>
              </a:rPr>
              <a:t>Returns true if item is new.</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Key,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A&gt;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a:t>
            </a:r>
            <a:r>
              <a:rPr lang="en-US" altLang="zh-CN" sz="1200" b="1" i="0" kern="1200" dirty="0" err="1">
                <a:solidFill>
                  <a:schemeClr val="tx1"/>
                </a:solidFill>
                <a:effectLst/>
                <a:latin typeface="Arial" charset="0"/>
                <a:ea typeface="+mn-ea"/>
                <a:cs typeface="Arial" charset="0"/>
              </a:rPr>
              <a:t>size_type</a:t>
            </a:r>
            <a:r>
              <a:rPr lang="en-US" altLang="zh-CN" sz="1200" b="1"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9"/>
              </a:rPr>
              <a:t>tbb</a:t>
            </a:r>
            <a:r>
              <a:rPr lang="en-US" altLang="zh-CN" sz="1200" b="1" i="0" u="none" strike="noStrike" kern="1200" dirty="0">
                <a:solidFill>
                  <a:schemeClr val="tx1"/>
                </a:solidFill>
                <a:effectLst/>
                <a:latin typeface="Arial" charset="0"/>
                <a:ea typeface="+mn-ea"/>
                <a:cs typeface="Arial" charset="0"/>
                <a:hlinkClick r:id="rId9"/>
              </a:rPr>
              <a:t>::</a:t>
            </a:r>
            <a:r>
              <a:rPr lang="en-US" altLang="zh-CN" sz="1200" b="1" i="0" u="none" strike="noStrike" kern="1200" dirty="0" err="1">
                <a:solidFill>
                  <a:schemeClr val="tx1"/>
                </a:solidFill>
                <a:effectLst/>
                <a:latin typeface="Arial" charset="0"/>
                <a:ea typeface="+mn-ea"/>
                <a:cs typeface="Arial" charset="0"/>
                <a:hlinkClick r:id="rId9"/>
              </a:rPr>
              <a:t>concurrent_hash_map</a:t>
            </a:r>
            <a:r>
              <a:rPr lang="en-US" altLang="zh-CN" sz="1200" b="1" i="0" kern="1200" dirty="0">
                <a:solidFill>
                  <a:schemeClr val="tx1"/>
                </a:solidFill>
                <a:effectLst/>
                <a:latin typeface="Arial" charset="0"/>
                <a:ea typeface="+mn-ea"/>
                <a:cs typeface="Arial" charset="0"/>
              </a:rPr>
              <a:t>&lt; Key, T, </a:t>
            </a:r>
            <a:r>
              <a:rPr lang="en-US" altLang="zh-CN" sz="1200" b="1" i="0" kern="1200" dirty="0" err="1">
                <a:solidFill>
                  <a:schemeClr val="tx1"/>
                </a:solidFill>
                <a:effectLst/>
                <a:latin typeface="Arial" charset="0"/>
                <a:ea typeface="+mn-ea"/>
                <a:cs typeface="Arial" charset="0"/>
              </a:rPr>
              <a:t>HashCompare</a:t>
            </a:r>
            <a:r>
              <a:rPr lang="en-US" altLang="zh-CN" sz="1200" b="1" i="0" kern="1200" dirty="0">
                <a:solidFill>
                  <a:schemeClr val="tx1"/>
                </a:solidFill>
                <a:effectLst/>
                <a:latin typeface="Arial" charset="0"/>
                <a:ea typeface="+mn-ea"/>
                <a:cs typeface="Arial" charset="0"/>
              </a:rPr>
              <a:t>, A &gt;::size(  ) </a:t>
            </a:r>
            <a:r>
              <a:rPr lang="en-US" altLang="zh-CN" sz="1200" b="1"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Number of items in table.</a:t>
            </a:r>
          </a:p>
          <a:p>
            <a:r>
              <a:rPr lang="en-US" altLang="zh-CN" sz="1200" b="0" i="0" kern="1200" dirty="0">
                <a:solidFill>
                  <a:schemeClr val="tx1"/>
                </a:solidFill>
                <a:effectLst/>
                <a:latin typeface="Arial" charset="0"/>
                <a:ea typeface="+mn-ea"/>
                <a:cs typeface="Arial" charset="0"/>
              </a:rPr>
              <a:t>Be aware that this method is relatively slow compared to the typical </a:t>
            </a:r>
            <a:r>
              <a:rPr lang="en-US" altLang="zh-CN" sz="1200" b="1" i="0" u="none" strike="noStrike" kern="1200" dirty="0">
                <a:solidFill>
                  <a:schemeClr val="tx1"/>
                </a:solidFill>
                <a:effectLst/>
                <a:latin typeface="Arial" charset="0"/>
                <a:ea typeface="+mn-ea"/>
                <a:cs typeface="Arial" charset="0"/>
                <a:hlinkClick r:id="rId17"/>
              </a:rPr>
              <a:t>size()</a:t>
            </a:r>
            <a:r>
              <a:rPr lang="en-US" altLang="zh-CN" sz="1200" b="0" i="0" kern="1200" dirty="0">
                <a:solidFill>
                  <a:schemeClr val="tx1"/>
                </a:solidFill>
                <a:effectLst/>
                <a:latin typeface="Arial" charset="0"/>
                <a:ea typeface="+mn-ea"/>
                <a:cs typeface="Arial" charset="0"/>
              </a:rPr>
              <a:t> method for an STL container.</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concurrent_hash_map.h</a:t>
            </a:r>
            <a:endParaRPr lang="en-US" altLang="zh-CN" sz="1200" b="0" i="0" kern="1200" dirty="0">
              <a:solidFill>
                <a:schemeClr val="tx1"/>
              </a:solidFill>
              <a:effectLst/>
              <a:latin typeface="Arial" charset="0"/>
              <a:ea typeface="+mn-ea"/>
              <a:cs typeface="Arial" charset="0"/>
            </a:endParaRPr>
          </a:p>
          <a:p>
            <a:pPr eaLnBrk="1" hangingPunct="1"/>
            <a:endParaRPr lang="zh-CN" altLang="en-US" dirty="0">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95431E91-8185-4F76-A46E-69D0E815355F}" type="slidenum">
              <a:rPr lang="zh-CN" altLang="en-US" sz="1200"/>
              <a:pPr/>
              <a:t>110</a:t>
            </a:fld>
            <a:endParaRPr lang="en-US"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D128B7B2-67E5-410A-AD0E-96EE180BB607}" type="slidenum">
              <a:rPr lang="zh-CN" altLang="en-US" sz="1200"/>
              <a:pPr/>
              <a:t>111</a:t>
            </a:fld>
            <a:endParaRPr lang="en-US" altLang="zh-CN"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cs typeface="Arial" pitchFamily="34" charset="0"/>
              </a:rPr>
              <a:t>This example is trying to take strings from some source (getNextString) and put them into the hash table to later search on those strings and determine which of two strings came before the other in the original order.  Duplicate strings are ignored and only the lowest (the original) place number will be saved.</a:t>
            </a:r>
          </a:p>
          <a:p>
            <a:pPr eaLnBrk="1" hangingPunct="1"/>
            <a:r>
              <a:rPr lang="en-US" altLang="zh-CN">
                <a:cs typeface="Arial" pitchFamily="34" charset="0"/>
              </a:rPr>
              <a:t>We use the write_lock accessor to enter the place number as the value “indexed” by each key 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D137D31-C17B-43A4-A8D7-526A3A790AFD}" type="datetime8">
              <a:rPr lang="en-US" altLang="en-US"/>
              <a:pPr/>
              <a:t>12/30/2019 9:33 PM</a:t>
            </a:fld>
            <a:endParaRPr lang="en-US" altLang="en-US"/>
          </a:p>
        </p:txBody>
      </p:sp>
      <p:sp>
        <p:nvSpPr>
          <p:cNvPr id="6" name="Rectangle 6"/>
          <p:cNvSpPr>
            <a:spLocks noGrp="1" noChangeArrowheads="1"/>
          </p:cNvSpPr>
          <p:nvPr>
            <p:ph type="ftr" sz="quarter" idx="4"/>
          </p:nvPr>
        </p:nvSpPr>
        <p:spPr>
          <a:ln/>
        </p:spPr>
        <p:txBody>
          <a:bodyPr/>
          <a:lstStyle/>
          <a:p>
            <a:pPr eaLnBrk="1" hangingPunct="1"/>
            <a:r>
              <a:rPr lang="en-US" altLang="en-US"/>
              <a:t>©2004 Microsoft Corporation. All rights reserved.</a:t>
            </a:r>
          </a:p>
          <a:p>
            <a:r>
              <a:rPr lang="en-US" alt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7C66F83A-DC2D-4EE1-B986-56A47078360B}" type="slidenum">
              <a:rPr lang="en-US" altLang="en-US"/>
              <a:pPr/>
              <a:t>30</a:t>
            </a:fld>
            <a:endParaRPr lang="en-US" alt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r>
              <a:rPr lang="en-US" altLang="en-US"/>
              <a:t>Also, each chunk size must be same as largest. Probably not well-suited for games</a:t>
            </a:r>
          </a:p>
          <a:p>
            <a:r>
              <a:rPr lang="en-US" altLang="en-US"/>
              <a:t>Can work if you have very few stages. At 30Hz, intolerable latency</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3F66708E-8181-452E-A0F0-0888B895AFD2}" type="slidenum">
              <a:rPr lang="zh-CN" altLang="en-US" sz="1200"/>
              <a:pPr/>
              <a:t>112</a:t>
            </a:fld>
            <a:endParaRPr lang="en-US" altLang="zh-CN"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cs typeface="Arial" pitchFamily="34" charset="0"/>
              </a:rPr>
              <a:t>This code fragment determines which of two strings was inserted in to the hash table before the other.</a:t>
            </a:r>
          </a:p>
          <a:p>
            <a:pPr eaLnBrk="1" hangingPunct="1"/>
            <a:r>
              <a:rPr lang="en-US" altLang="zh-CN">
                <a:cs typeface="Arial" pitchFamily="34" charset="0"/>
              </a:rPr>
              <a:t>Use two read_only const_accessor objects, search the has table for the two given strings (s1 and s2), if both have been inserted in the table, then check the place values (in second field) to see which came first.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tbb_allocator</a:t>
            </a:r>
            <a:r>
              <a:rPr lang="en-US" altLang="zh-CN" sz="1200" b="1" i="0" kern="1200" dirty="0">
                <a:solidFill>
                  <a:schemeClr val="tx1"/>
                </a:solidFill>
                <a:effectLst/>
                <a:latin typeface="Arial" charset="0"/>
                <a:ea typeface="+mn-ea"/>
                <a:cs typeface="Arial" charset="0"/>
              </a:rPr>
              <a:t>&lt; T &gt; Class Template Reference</a:t>
            </a:r>
          </a:p>
          <a:p>
            <a:r>
              <a:rPr lang="en-US" altLang="zh-CN" sz="1200" b="0" i="0" kern="1200" dirty="0">
                <a:solidFill>
                  <a:schemeClr val="tx1"/>
                </a:solidFill>
                <a:effectLst/>
                <a:latin typeface="Arial" charset="0"/>
                <a:ea typeface="+mn-ea"/>
                <a:cs typeface="Arial" charset="0"/>
              </a:rPr>
              <a:t>Meets "allocator" requirements of ISO C++ Standard, Section 20.1.5. </a:t>
            </a:r>
            <a:r>
              <a:rPr lang="en-US" altLang="zh-CN" sz="1200" b="0" i="0" kern="1200" dirty="0">
                <a:solidFill>
                  <a:schemeClr val="tx1"/>
                </a:solidFill>
                <a:effectLst/>
                <a:latin typeface="Arial" charset="0"/>
                <a:ea typeface="+mn-ea"/>
                <a:cs typeface="Arial" charset="0"/>
                <a:hlinkClick r:id="rId3"/>
              </a:rPr>
              <a:t>More...</a:t>
            </a:r>
            <a:r>
              <a:rPr lang="en-US" altLang="zh-CN" sz="1200" b="0" i="0" kern="1200" dirty="0">
                <a:solidFill>
                  <a:schemeClr val="tx1"/>
                </a:solidFill>
                <a:effectLst/>
                <a:latin typeface="Arial" charset="0"/>
                <a:ea typeface="+mn-ea"/>
                <a:cs typeface="Arial" charset="0"/>
              </a:rPr>
              <a:t>#include &lt;</a:t>
            </a:r>
            <a:r>
              <a:rPr lang="en-US" altLang="zh-CN" sz="1200" b="1" i="0" u="none" strike="noStrike" kern="1200" dirty="0" err="1">
                <a:solidFill>
                  <a:schemeClr val="tx1"/>
                </a:solidFill>
                <a:effectLst/>
                <a:latin typeface="Arial" charset="0"/>
                <a:ea typeface="+mn-ea"/>
                <a:cs typeface="Arial" charset="0"/>
                <a:hlinkClick r:id="rId4"/>
              </a:rPr>
              <a:t>tbb_allocator.h</a:t>
            </a:r>
            <a:r>
              <a:rPr lang="en-US" altLang="zh-CN" sz="1200" b="0" i="0" kern="1200" dirty="0">
                <a:solidFill>
                  <a:schemeClr val="tx1"/>
                </a:solidFill>
                <a:effectLst/>
                <a:latin typeface="Arial" charset="0"/>
                <a:ea typeface="+mn-ea"/>
                <a:cs typeface="Arial" charset="0"/>
              </a:rPr>
              <a:t>&gt;</a:t>
            </a:r>
          </a:p>
          <a:p>
            <a:r>
              <a:rPr lang="en-US" altLang="zh-CN" sz="1200" b="0" i="0" kern="1200" dirty="0">
                <a:solidFill>
                  <a:schemeClr val="tx1"/>
                </a:solidFill>
                <a:effectLst/>
                <a:latin typeface="Arial" charset="0"/>
                <a:ea typeface="+mn-ea"/>
                <a:cs typeface="Arial" charset="0"/>
                <a:hlinkClick r:id="rId5"/>
              </a:rPr>
              <a:t>List of all members.</a:t>
            </a: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Public Types</a:t>
            </a:r>
          </a:p>
          <a:p>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 </a:t>
            </a:r>
            <a:r>
              <a:rPr lang="en-US" altLang="zh-CN" sz="1200" b="1" i="0" kern="1200" dirty="0" err="1">
                <a:solidFill>
                  <a:schemeClr val="tx1"/>
                </a:solidFill>
                <a:effectLst/>
                <a:latin typeface="Arial" charset="0"/>
                <a:ea typeface="+mn-ea"/>
                <a:cs typeface="Arial" charset="0"/>
              </a:rPr>
              <a:t>pointer</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 </a:t>
            </a:r>
            <a:r>
              <a:rPr lang="en-US" altLang="zh-CN" sz="1200" b="1" i="0" kern="1200" dirty="0" err="1">
                <a:solidFill>
                  <a:schemeClr val="tx1"/>
                </a:solidFill>
                <a:effectLst/>
                <a:latin typeface="Arial" charset="0"/>
                <a:ea typeface="+mn-ea"/>
                <a:cs typeface="Arial" charset="0"/>
              </a:rPr>
              <a:t>const_pointer</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&amp; </a:t>
            </a:r>
            <a:r>
              <a:rPr lang="en-US" altLang="zh-CN" sz="1200" b="1" i="0" kern="1200" dirty="0" err="1">
                <a:solidFill>
                  <a:schemeClr val="tx1"/>
                </a:solidFill>
                <a:effectLst/>
                <a:latin typeface="Arial" charset="0"/>
                <a:ea typeface="+mn-ea"/>
                <a:cs typeface="Arial" charset="0"/>
              </a:rPr>
              <a:t>reference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&amp; </a:t>
            </a:r>
            <a:r>
              <a:rPr lang="en-US" altLang="zh-CN" sz="1200" b="1" i="0" kern="1200" dirty="0" err="1">
                <a:solidFill>
                  <a:schemeClr val="tx1"/>
                </a:solidFill>
                <a:effectLst/>
                <a:latin typeface="Arial" charset="0"/>
                <a:ea typeface="+mn-ea"/>
                <a:cs typeface="Arial" charset="0"/>
              </a:rPr>
              <a:t>const_reference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T </a:t>
            </a:r>
            <a:r>
              <a:rPr lang="en-US" altLang="zh-CN" sz="1200" b="1" i="0" kern="1200" dirty="0" err="1">
                <a:solidFill>
                  <a:schemeClr val="tx1"/>
                </a:solidFill>
                <a:effectLst/>
                <a:latin typeface="Arial" charset="0"/>
                <a:ea typeface="+mn-ea"/>
                <a:cs typeface="Arial" charset="0"/>
              </a:rPr>
              <a:t>value_type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a:t>
            </a:r>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size_type</a:t>
            </a:r>
            <a:r>
              <a:rPr lang="en-US" altLang="zh-CN" sz="1200" b="0" i="0" kern="1200" dirty="0" err="1">
                <a:solidFill>
                  <a:schemeClr val="tx1"/>
                </a:solidFill>
                <a:effectLst/>
                <a:latin typeface="Arial" charset="0"/>
                <a:ea typeface="+mn-ea"/>
                <a:cs typeface="Arial" charset="0"/>
              </a:rPr>
              <a:t>typedef</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ptrdiff_t</a:t>
            </a:r>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difference_type</a:t>
            </a:r>
            <a:r>
              <a:rPr lang="en-US" altLang="zh-CN" sz="1200" b="0" i="0" kern="1200" dirty="0" err="1">
                <a:solidFill>
                  <a:schemeClr val="tx1"/>
                </a:solidFill>
                <a:effectLst/>
                <a:latin typeface="Arial" charset="0"/>
                <a:ea typeface="+mn-ea"/>
                <a:cs typeface="Arial" charset="0"/>
              </a:rPr>
              <a:t>enum</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6"/>
              </a:rPr>
              <a:t>malloc_type</a:t>
            </a:r>
            <a:r>
              <a:rPr lang="en-US" altLang="zh-CN" sz="1200" b="0" i="0" kern="1200" dirty="0">
                <a:solidFill>
                  <a:schemeClr val="tx1"/>
                </a:solidFill>
                <a:effectLst/>
                <a:latin typeface="Arial" charset="0"/>
                <a:ea typeface="+mn-ea"/>
                <a:cs typeface="Arial" charset="0"/>
              </a:rPr>
              <a:t> { </a:t>
            </a:r>
            <a:r>
              <a:rPr lang="en-US" altLang="zh-CN" sz="1200" b="1" i="0" kern="1200" dirty="0">
                <a:solidFill>
                  <a:schemeClr val="tx1"/>
                </a:solidFill>
                <a:effectLst/>
                <a:latin typeface="Arial" charset="0"/>
                <a:ea typeface="+mn-ea"/>
                <a:cs typeface="Arial" charset="0"/>
              </a:rPr>
              <a:t>scalable</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standard</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Specifies current allocator. </a:t>
            </a:r>
            <a:br>
              <a:rPr lang="en-US" altLang="zh-CN" sz="1200" b="0" i="1" kern="1200" dirty="0">
                <a:solidFill>
                  <a:schemeClr val="tx1"/>
                </a:solidFill>
                <a:effectLst/>
                <a:latin typeface="Arial" charset="0"/>
                <a:ea typeface="+mn-ea"/>
                <a:cs typeface="Arial" charset="0"/>
              </a:rPr>
            </a:b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Public Member Functions</a:t>
            </a:r>
          </a:p>
          <a:p>
            <a:r>
              <a:rPr lang="en-US" altLang="zh-CN" sz="1200" b="0" i="0" kern="1200" dirty="0">
                <a:solidFill>
                  <a:schemeClr val="tx1"/>
                </a:solidFill>
                <a:effectLst/>
                <a:latin typeface="Arial" charset="0"/>
                <a:ea typeface="+mn-ea"/>
                <a:cs typeface="Arial" charset="0"/>
              </a:rPr>
              <a:t> </a:t>
            </a:r>
            <a:r>
              <a:rPr lang="en-US" altLang="zh-CN" sz="1200" b="1" i="0" kern="1200" dirty="0" err="1">
                <a:solidFill>
                  <a:schemeClr val="tx1"/>
                </a:solidFill>
                <a:effectLst/>
                <a:latin typeface="Arial" charset="0"/>
                <a:ea typeface="+mn-ea"/>
                <a:cs typeface="Arial" charset="0"/>
              </a:rPr>
              <a:t>tbb_allocator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tbb_allocator</a:t>
            </a:r>
            <a:r>
              <a:rPr lang="en-US" altLang="zh-CN" sz="1200" b="0" i="0" kern="1200" dirty="0">
                <a:solidFill>
                  <a:schemeClr val="tx1"/>
                </a:solidFill>
                <a:effectLst/>
                <a:latin typeface="Arial" charset="0"/>
                <a:ea typeface="+mn-ea"/>
                <a:cs typeface="Arial" charset="0"/>
              </a:rPr>
              <a:t> &amp;) throw ()template&lt;</a:t>
            </a:r>
            <a:r>
              <a:rPr lang="en-US" altLang="zh-CN" sz="1200" b="0" i="0" kern="1200" dirty="0" err="1">
                <a:solidFill>
                  <a:schemeClr val="tx1"/>
                </a:solidFill>
                <a:effectLst/>
                <a:latin typeface="Arial" charset="0"/>
                <a:ea typeface="+mn-ea"/>
                <a:cs typeface="Arial" charset="0"/>
              </a:rPr>
              <a:t>typename</a:t>
            </a:r>
            <a:r>
              <a:rPr lang="en-US" altLang="zh-CN" sz="1200" b="0" i="0" kern="1200" dirty="0">
                <a:solidFill>
                  <a:schemeClr val="tx1"/>
                </a:solidFill>
                <a:effectLst/>
                <a:latin typeface="Arial" charset="0"/>
                <a:ea typeface="+mn-ea"/>
                <a:cs typeface="Arial" charset="0"/>
              </a:rPr>
              <a:t> U&gt; </a:t>
            </a:r>
            <a:r>
              <a:rPr lang="en-US" altLang="zh-CN" sz="1200" b="1" i="0" kern="1200" dirty="0" err="1">
                <a:solidFill>
                  <a:schemeClr val="tx1"/>
                </a:solidFill>
                <a:effectLst/>
                <a:latin typeface="Arial" charset="0"/>
                <a:ea typeface="+mn-ea"/>
                <a:cs typeface="Arial" charset="0"/>
              </a:rPr>
              <a:t>tbb_allocator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7"/>
              </a:rPr>
              <a:t>tbb_allocator</a:t>
            </a:r>
            <a:r>
              <a:rPr lang="en-US" altLang="zh-CN" sz="1200" b="0" i="0" kern="1200" dirty="0">
                <a:solidFill>
                  <a:schemeClr val="tx1"/>
                </a:solidFill>
                <a:effectLst/>
                <a:latin typeface="Arial" charset="0"/>
                <a:ea typeface="+mn-ea"/>
                <a:cs typeface="Arial" charset="0"/>
              </a:rPr>
              <a:t>&lt; U &gt; &amp;) throw ()pointer </a:t>
            </a:r>
            <a:r>
              <a:rPr lang="en-US" altLang="zh-CN" sz="1200" b="1" i="0" kern="1200" dirty="0">
                <a:solidFill>
                  <a:schemeClr val="tx1"/>
                </a:solidFill>
                <a:effectLst/>
                <a:latin typeface="Arial" charset="0"/>
                <a:ea typeface="+mn-ea"/>
                <a:cs typeface="Arial" charset="0"/>
              </a:rPr>
              <a:t>address</a:t>
            </a:r>
            <a:r>
              <a:rPr lang="en-US" altLang="zh-CN" sz="1200" b="0" i="0" kern="1200" dirty="0">
                <a:solidFill>
                  <a:schemeClr val="tx1"/>
                </a:solidFill>
                <a:effectLst/>
                <a:latin typeface="Arial" charset="0"/>
                <a:ea typeface="+mn-ea"/>
                <a:cs typeface="Arial" charset="0"/>
              </a:rPr>
              <a:t> (reference x) </a:t>
            </a:r>
            <a:r>
              <a:rPr lang="en-US" altLang="zh-CN" sz="1200" b="0" i="0" kern="1200" dirty="0" err="1">
                <a:solidFill>
                  <a:schemeClr val="tx1"/>
                </a:solidFill>
                <a:effectLst/>
                <a:latin typeface="Arial" charset="0"/>
                <a:ea typeface="+mn-ea"/>
                <a:cs typeface="Arial" charset="0"/>
              </a:rPr>
              <a:t>constconst_pointer</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address</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const_reference</a:t>
            </a:r>
            <a:r>
              <a:rPr lang="en-US" altLang="zh-CN" sz="1200" b="0" i="0" kern="1200" dirty="0">
                <a:solidFill>
                  <a:schemeClr val="tx1"/>
                </a:solidFill>
                <a:effectLst/>
                <a:latin typeface="Arial" charset="0"/>
                <a:ea typeface="+mn-ea"/>
                <a:cs typeface="Arial" charset="0"/>
              </a:rPr>
              <a:t> x) </a:t>
            </a:r>
            <a:r>
              <a:rPr lang="en-US" altLang="zh-CN" sz="1200" b="0" i="0" kern="1200" dirty="0" err="1">
                <a:solidFill>
                  <a:schemeClr val="tx1"/>
                </a:solidFill>
                <a:effectLst/>
                <a:latin typeface="Arial" charset="0"/>
                <a:ea typeface="+mn-ea"/>
                <a:cs typeface="Arial" charset="0"/>
              </a:rPr>
              <a:t>constpointer</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a:solidFill>
                  <a:schemeClr val="tx1"/>
                </a:solidFill>
                <a:effectLst/>
                <a:latin typeface="Arial" charset="0"/>
                <a:ea typeface="+mn-ea"/>
                <a:cs typeface="Arial" charset="0"/>
                <a:hlinkClick r:id="rId8"/>
              </a:rPr>
              <a:t>allocate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n,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void *=0)</a:t>
            </a:r>
            <a:r>
              <a:rPr lang="en-US" altLang="zh-CN" sz="1200" b="0" i="1" kern="1200" dirty="0">
                <a:solidFill>
                  <a:schemeClr val="tx1"/>
                </a:solidFill>
                <a:effectLst/>
                <a:latin typeface="Arial" charset="0"/>
                <a:ea typeface="+mn-ea"/>
                <a:cs typeface="Arial" charset="0"/>
              </a:rPr>
              <a:t> Allocate space for n objects.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9"/>
              </a:rPr>
              <a:t>deallocate</a:t>
            </a:r>
            <a:r>
              <a:rPr lang="en-US" altLang="zh-CN" sz="1200" b="0" i="0" kern="1200" dirty="0">
                <a:solidFill>
                  <a:schemeClr val="tx1"/>
                </a:solidFill>
                <a:effectLst/>
                <a:latin typeface="Arial" charset="0"/>
                <a:ea typeface="+mn-ea"/>
                <a:cs typeface="Arial" charset="0"/>
              </a:rPr>
              <a:t> (pointer p, </a:t>
            </a: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a:t>
            </a:r>
            <a:r>
              <a:rPr lang="en-US" altLang="zh-CN" sz="1200" b="0" i="1" kern="1200" dirty="0">
                <a:solidFill>
                  <a:schemeClr val="tx1"/>
                </a:solidFill>
                <a:effectLst/>
                <a:latin typeface="Arial" charset="0"/>
                <a:ea typeface="+mn-ea"/>
                <a:cs typeface="Arial" charset="0"/>
              </a:rPr>
              <a:t> Free previously allocated block of memory. </a:t>
            </a:r>
            <a:br>
              <a:rPr lang="en-US" altLang="zh-CN" sz="1200" b="0" i="1" kern="1200" dirty="0">
                <a:solidFill>
                  <a:schemeClr val="tx1"/>
                </a:solidFill>
                <a:effectLst/>
                <a:latin typeface="Arial" charset="0"/>
                <a:ea typeface="+mn-ea"/>
                <a:cs typeface="Arial" charset="0"/>
              </a:rPr>
            </a:br>
            <a:r>
              <a:rPr lang="en-US" altLang="zh-CN" sz="1200" b="0" i="0" kern="1200" dirty="0" err="1">
                <a:solidFill>
                  <a:schemeClr val="tx1"/>
                </a:solidFill>
                <a:effectLst/>
                <a:latin typeface="Arial" charset="0"/>
                <a:ea typeface="+mn-ea"/>
                <a:cs typeface="Arial" charset="0"/>
              </a:rPr>
              <a:t>size_type</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0"/>
              </a:rPr>
              <a:t>max_size</a:t>
            </a:r>
            <a:r>
              <a:rPr lang="en-US" altLang="zh-CN" sz="1200" b="0" i="0" kern="1200" dirty="0">
                <a:solidFill>
                  <a:schemeClr val="tx1"/>
                </a:solidFill>
                <a:effectLst/>
                <a:latin typeface="Arial" charset="0"/>
                <a:ea typeface="+mn-ea"/>
                <a:cs typeface="Arial" charset="0"/>
              </a:rPr>
              <a:t> ()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throw ()</a:t>
            </a:r>
            <a:r>
              <a:rPr lang="en-US" altLang="zh-CN" sz="1200" b="0" i="1" kern="1200" dirty="0">
                <a:solidFill>
                  <a:schemeClr val="tx1"/>
                </a:solidFill>
                <a:effectLst/>
                <a:latin typeface="Arial" charset="0"/>
                <a:ea typeface="+mn-ea"/>
                <a:cs typeface="Arial" charset="0"/>
              </a:rPr>
              <a:t> Largest value for which method allocate might succeed.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11"/>
              </a:rPr>
              <a:t>construct</a:t>
            </a:r>
            <a:r>
              <a:rPr lang="en-US" altLang="zh-CN" sz="1200" b="0" i="0" kern="1200" dirty="0">
                <a:solidFill>
                  <a:schemeClr val="tx1"/>
                </a:solidFill>
                <a:effectLst/>
                <a:latin typeface="Arial" charset="0"/>
                <a:ea typeface="+mn-ea"/>
                <a:cs typeface="Arial" charset="0"/>
              </a:rPr>
              <a:t> (pointer p,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 T &amp;value)</a:t>
            </a:r>
            <a:r>
              <a:rPr lang="en-US" altLang="zh-CN" sz="1200" b="0" i="1" kern="1200" dirty="0">
                <a:solidFill>
                  <a:schemeClr val="tx1"/>
                </a:solidFill>
                <a:effectLst/>
                <a:latin typeface="Arial" charset="0"/>
                <a:ea typeface="+mn-ea"/>
                <a:cs typeface="Arial" charset="0"/>
              </a:rPr>
              <a:t> Copy-construct value at location pointed to by p. </a:t>
            </a:r>
            <a:br>
              <a:rPr lang="en-US" altLang="zh-CN" sz="1200" b="0" i="1" kern="1200" dirty="0">
                <a:solidFill>
                  <a:schemeClr val="tx1"/>
                </a:solidFill>
                <a:effectLst/>
                <a:latin typeface="Arial" charset="0"/>
                <a:ea typeface="+mn-ea"/>
                <a:cs typeface="Arial" charset="0"/>
              </a:rPr>
            </a:br>
            <a:r>
              <a:rPr lang="en-US" altLang="zh-CN" sz="1200" b="0" i="0" kern="1200" dirty="0">
                <a:solidFill>
                  <a:schemeClr val="tx1"/>
                </a:solidFill>
                <a:effectLst/>
                <a:latin typeface="Arial" charset="0"/>
                <a:ea typeface="+mn-ea"/>
                <a:cs typeface="Arial" charset="0"/>
              </a:rPr>
              <a:t>void </a:t>
            </a:r>
            <a:r>
              <a:rPr lang="en-US" altLang="zh-CN" sz="1200" b="1" i="0" u="none" strike="noStrike" kern="1200" dirty="0">
                <a:solidFill>
                  <a:schemeClr val="tx1"/>
                </a:solidFill>
                <a:effectLst/>
                <a:latin typeface="Arial" charset="0"/>
                <a:ea typeface="+mn-ea"/>
                <a:cs typeface="Arial" charset="0"/>
                <a:hlinkClick r:id="rId12"/>
              </a:rPr>
              <a:t>destroy</a:t>
            </a:r>
            <a:r>
              <a:rPr lang="en-US" altLang="zh-CN" sz="1200" b="0" i="0" kern="1200" dirty="0">
                <a:solidFill>
                  <a:schemeClr val="tx1"/>
                </a:solidFill>
                <a:effectLst/>
                <a:latin typeface="Arial" charset="0"/>
                <a:ea typeface="+mn-ea"/>
                <a:cs typeface="Arial" charset="0"/>
              </a:rPr>
              <a:t> (pointer p)</a:t>
            </a:r>
            <a:r>
              <a:rPr lang="en-US" altLang="zh-CN" sz="1200" b="0" i="1" kern="1200" dirty="0">
                <a:solidFill>
                  <a:schemeClr val="tx1"/>
                </a:solidFill>
                <a:effectLst/>
                <a:latin typeface="Arial" charset="0"/>
                <a:ea typeface="+mn-ea"/>
                <a:cs typeface="Arial" charset="0"/>
              </a:rPr>
              <a:t> Destroy value at location pointed to by p. </a:t>
            </a:r>
            <a:br>
              <a:rPr lang="en-US" altLang="zh-CN" sz="1200" b="0" i="1" kern="1200" dirty="0">
                <a:solidFill>
                  <a:schemeClr val="tx1"/>
                </a:solidFill>
                <a:effectLst/>
                <a:latin typeface="Arial" charset="0"/>
                <a:ea typeface="+mn-ea"/>
                <a:cs typeface="Arial" charset="0"/>
              </a:rPr>
            </a:br>
            <a:br>
              <a:rPr lang="en-US" altLang="zh-CN" sz="1200" b="0"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Static Public Member Functions</a:t>
            </a:r>
          </a:p>
          <a:p>
            <a:r>
              <a:rPr lang="en-US" altLang="zh-CN" sz="1200" b="1" i="0" u="none" strike="noStrike" kern="1200" dirty="0" err="1">
                <a:solidFill>
                  <a:schemeClr val="tx1"/>
                </a:solidFill>
                <a:effectLst/>
                <a:latin typeface="Arial" charset="0"/>
                <a:ea typeface="+mn-ea"/>
                <a:cs typeface="Arial" charset="0"/>
                <a:hlinkClick r:id="rId6"/>
              </a:rPr>
              <a:t>malloc_type</a:t>
            </a:r>
            <a:r>
              <a:rPr lang="en-US" altLang="zh-CN" sz="1200" b="0" i="0" kern="1200" dirty="0">
                <a:solidFill>
                  <a:schemeClr val="tx1"/>
                </a:solidFill>
                <a:effectLst/>
                <a:latin typeface="Arial" charset="0"/>
                <a:ea typeface="+mn-ea"/>
                <a:cs typeface="Arial" charset="0"/>
              </a:rPr>
              <a:t> </a:t>
            </a:r>
            <a:r>
              <a:rPr lang="en-US" altLang="zh-CN" sz="1200" b="1" i="0" u="none" strike="noStrike" kern="1200" dirty="0" err="1">
                <a:solidFill>
                  <a:schemeClr val="tx1"/>
                </a:solidFill>
                <a:effectLst/>
                <a:latin typeface="Arial" charset="0"/>
                <a:ea typeface="+mn-ea"/>
                <a:cs typeface="Arial" charset="0"/>
                <a:hlinkClick r:id="rId13"/>
              </a:rPr>
              <a:t>allocator_type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Returns current allocator. </a:t>
            </a:r>
            <a:br>
              <a:rPr lang="en-US" altLang="zh-CN" sz="1200" b="0" i="1"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r>
              <a:rPr lang="en-US" altLang="zh-CN" sz="1200" b="1" i="0" kern="1200" dirty="0">
                <a:solidFill>
                  <a:schemeClr val="tx1"/>
                </a:solidFill>
                <a:effectLst/>
                <a:latin typeface="Arial" charset="0"/>
                <a:ea typeface="+mn-ea"/>
                <a:cs typeface="Arial" charset="0"/>
              </a:rPr>
              <a:t>Detailed Description</a:t>
            </a:r>
          </a:p>
          <a:p>
            <a:r>
              <a:rPr lang="en-US" altLang="zh-CN" sz="1200" b="1" i="0" kern="1200" dirty="0">
                <a:solidFill>
                  <a:schemeClr val="tx1"/>
                </a:solidFill>
                <a:effectLst/>
                <a:latin typeface="Arial" charset="0"/>
                <a:ea typeface="+mn-ea"/>
                <a:cs typeface="Arial" charset="0"/>
              </a:rPr>
              <a:t>template&lt;</a:t>
            </a:r>
            <a:r>
              <a:rPr lang="en-US" altLang="zh-CN" sz="1200" b="1" i="0" kern="1200" dirty="0" err="1">
                <a:solidFill>
                  <a:schemeClr val="tx1"/>
                </a:solidFill>
                <a:effectLst/>
                <a:latin typeface="Arial" charset="0"/>
                <a:ea typeface="+mn-ea"/>
                <a:cs typeface="Arial" charset="0"/>
              </a:rPr>
              <a:t>typename</a:t>
            </a:r>
            <a:r>
              <a:rPr lang="en-US" altLang="zh-CN" sz="1200" b="1" i="0" kern="1200" dirty="0">
                <a:solidFill>
                  <a:schemeClr val="tx1"/>
                </a:solidFill>
                <a:effectLst/>
                <a:latin typeface="Arial" charset="0"/>
                <a:ea typeface="+mn-ea"/>
                <a:cs typeface="Arial" charset="0"/>
              </a:rPr>
              <a:t> T&gt;</a:t>
            </a:r>
            <a:br>
              <a:rPr lang="en-US" altLang="zh-CN" sz="1200" b="1" i="0" kern="1200" dirty="0">
                <a:solidFill>
                  <a:schemeClr val="tx1"/>
                </a:solidFill>
                <a:effectLst/>
                <a:latin typeface="Arial" charset="0"/>
                <a:ea typeface="+mn-ea"/>
                <a:cs typeface="Arial" charset="0"/>
              </a:rPr>
            </a:br>
            <a:r>
              <a:rPr lang="en-US" altLang="zh-CN" sz="1200" b="1" i="0" kern="1200" dirty="0">
                <a:solidFill>
                  <a:schemeClr val="tx1"/>
                </a:solidFill>
                <a:effectLst/>
                <a:latin typeface="Arial" charset="0"/>
                <a:ea typeface="+mn-ea"/>
                <a:cs typeface="Arial" charset="0"/>
              </a:rPr>
              <a:t>class </a:t>
            </a:r>
            <a:r>
              <a:rPr lang="en-US" altLang="zh-CN" sz="1200" b="1" i="0" kern="1200" dirty="0" err="1">
                <a:solidFill>
                  <a:schemeClr val="tx1"/>
                </a:solidFill>
                <a:effectLst/>
                <a:latin typeface="Arial" charset="0"/>
                <a:ea typeface="+mn-ea"/>
                <a:cs typeface="Arial" charset="0"/>
              </a:rPr>
              <a:t>tbb</a:t>
            </a:r>
            <a:r>
              <a:rPr lang="en-US" altLang="zh-CN" sz="1200" b="1" i="0" kern="1200" dirty="0">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tbb_allocator</a:t>
            </a:r>
            <a:r>
              <a:rPr lang="en-US" altLang="zh-CN" sz="1200" b="1" i="0" kern="1200" dirty="0">
                <a:solidFill>
                  <a:schemeClr val="tx1"/>
                </a:solidFill>
                <a:effectLst/>
                <a:latin typeface="Arial" charset="0"/>
                <a:ea typeface="+mn-ea"/>
                <a:cs typeface="Arial" charset="0"/>
              </a:rPr>
              <a:t>&lt; T &gt;</a:t>
            </a:r>
          </a:p>
          <a:p>
            <a:r>
              <a:rPr lang="en-US" altLang="zh-CN" sz="1200" b="0" i="0" kern="1200" dirty="0">
                <a:solidFill>
                  <a:schemeClr val="tx1"/>
                </a:solidFill>
                <a:effectLst/>
                <a:latin typeface="Arial" charset="0"/>
                <a:ea typeface="+mn-ea"/>
                <a:cs typeface="Arial" charset="0"/>
              </a:rPr>
              <a:t>Meets "allocator" requirements of ISO C++ Standard, Section 20.1.5.The class selects the best memory allocation mechanism available from </a:t>
            </a:r>
            <a:r>
              <a:rPr lang="en-US" altLang="zh-CN" sz="1200" b="0" i="0" kern="1200" dirty="0" err="1">
                <a:solidFill>
                  <a:schemeClr val="tx1"/>
                </a:solidFill>
                <a:effectLst/>
                <a:latin typeface="Arial" charset="0"/>
                <a:ea typeface="+mn-ea"/>
                <a:cs typeface="Arial" charset="0"/>
              </a:rPr>
              <a:t>scalable_malloc</a:t>
            </a:r>
            <a:r>
              <a:rPr lang="en-US" altLang="zh-CN" sz="1200" b="0" i="0" kern="1200" dirty="0">
                <a:solidFill>
                  <a:schemeClr val="tx1"/>
                </a:solidFill>
                <a:effectLst/>
                <a:latin typeface="Arial" charset="0"/>
                <a:ea typeface="+mn-ea"/>
                <a:cs typeface="Arial" charset="0"/>
              </a:rPr>
              <a:t> and standard </a:t>
            </a:r>
            <a:r>
              <a:rPr lang="en-US" altLang="zh-CN" sz="1200" b="0" i="0" kern="1200" dirty="0" err="1">
                <a:solidFill>
                  <a:schemeClr val="tx1"/>
                </a:solidFill>
                <a:effectLst/>
                <a:latin typeface="Arial" charset="0"/>
                <a:ea typeface="+mn-ea"/>
                <a:cs typeface="Arial" charset="0"/>
              </a:rPr>
              <a:t>malloc</a:t>
            </a:r>
            <a:r>
              <a:rPr lang="en-US" altLang="zh-CN" sz="1200" b="0" i="0" kern="1200" dirty="0">
                <a:solidFill>
                  <a:schemeClr val="tx1"/>
                </a:solidFill>
                <a:effectLst/>
                <a:latin typeface="Arial" charset="0"/>
                <a:ea typeface="+mn-ea"/>
                <a:cs typeface="Arial" charset="0"/>
              </a:rPr>
              <a:t>. The members are ordered the same way they are in section 20.4.1 of the ISO C++ standard.</a:t>
            </a:r>
          </a:p>
          <a:p>
            <a:r>
              <a:rPr lang="en-US" altLang="zh-CN" sz="1200" b="0" i="0" kern="1200" dirty="0">
                <a:solidFill>
                  <a:schemeClr val="tx1"/>
                </a:solidFill>
                <a:effectLst/>
                <a:latin typeface="Arial" charset="0"/>
                <a:ea typeface="+mn-ea"/>
                <a:cs typeface="Arial" charset="0"/>
              </a:rPr>
              <a:t>The documentation for this class was generated from the following file:</a:t>
            </a:r>
            <a:r>
              <a:rPr lang="en-US" altLang="zh-CN" sz="1200" b="1" i="0" u="none" strike="noStrike" kern="1200" dirty="0">
                <a:solidFill>
                  <a:schemeClr val="tx1"/>
                </a:solidFill>
                <a:effectLst/>
                <a:latin typeface="Arial" charset="0"/>
                <a:ea typeface="+mn-ea"/>
                <a:cs typeface="Arial" charset="0"/>
                <a:hlinkClick r:id="rId4"/>
              </a:rPr>
              <a:t>tbb_allocator.h</a:t>
            </a:r>
            <a:endParaRPr lang="en-US" altLang="zh-CN" sz="1200" b="0" i="0" kern="1200" dirty="0">
              <a:solidFill>
                <a:schemeClr val="tx1"/>
              </a:solidFill>
              <a:effectLst/>
              <a:latin typeface="Arial" charset="0"/>
              <a:ea typeface="+mn-ea"/>
              <a:cs typeface="Arial" charset="0"/>
            </a:endParaRPr>
          </a:p>
          <a:p>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113</a:t>
            </a:fld>
            <a:endParaRPr lang="en-US" altLang="zh-CN"/>
          </a:p>
        </p:txBody>
      </p:sp>
    </p:spTree>
    <p:extLst>
      <p:ext uri="{BB962C8B-B14F-4D97-AF65-F5344CB8AC3E}">
        <p14:creationId xmlns:p14="http://schemas.microsoft.com/office/powerpoint/2010/main" val="32237866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u="none" strike="noStrike" kern="1200" dirty="0">
                <a:solidFill>
                  <a:schemeClr val="tx1"/>
                </a:solidFill>
                <a:effectLst/>
                <a:latin typeface="Arial" charset="0"/>
                <a:ea typeface="+mn-ea"/>
                <a:cs typeface="Arial" charset="0"/>
                <a:hlinkClick r:id="rId3"/>
              </a:rPr>
              <a:t>https://www.sharcnet.ca/Software/Intel/IntelICC/tbb/html/annotated.html</a:t>
            </a:r>
          </a:p>
          <a:p>
            <a:r>
              <a:rPr lang="en-US" altLang="zh-CN" sz="1200" b="1" u="none" strike="noStrike" kern="1200" dirty="0" err="1">
                <a:solidFill>
                  <a:schemeClr val="tx1"/>
                </a:solidFill>
                <a:effectLst/>
                <a:latin typeface="Arial" charset="0"/>
                <a:ea typeface="+mn-ea"/>
                <a:cs typeface="Arial" charset="0"/>
                <a:hlinkClick r:id="rId3"/>
              </a:rPr>
              <a:t>tbb</a:t>
            </a:r>
            <a:r>
              <a:rPr lang="en-US" altLang="zh-CN" sz="1200" b="1" u="none" strike="noStrike" kern="1200" dirty="0">
                <a:solidFill>
                  <a:schemeClr val="tx1"/>
                </a:solidFill>
                <a:effectLst/>
                <a:latin typeface="Arial" charset="0"/>
                <a:ea typeface="+mn-ea"/>
                <a:cs typeface="Arial" charset="0"/>
                <a:hlinkClick r:id="rId3"/>
              </a:rPr>
              <a:t>::</a:t>
            </a:r>
            <a:r>
              <a:rPr lang="en-US" altLang="zh-CN" sz="1200" b="1" u="none" strike="noStrike" kern="1200" dirty="0" err="1">
                <a:solidFill>
                  <a:schemeClr val="tx1"/>
                </a:solidFill>
                <a:effectLst/>
                <a:latin typeface="Arial" charset="0"/>
                <a:ea typeface="+mn-ea"/>
                <a:cs typeface="Arial" charset="0"/>
                <a:hlinkClick r:id="rId3"/>
              </a:rPr>
              <a:t>mutex</a:t>
            </a:r>
            <a:r>
              <a:rPr lang="en-US" altLang="zh-CN" sz="1200" i="1" kern="1200" dirty="0" err="1">
                <a:solidFill>
                  <a:schemeClr val="tx1"/>
                </a:solidFill>
                <a:effectLst/>
                <a:latin typeface="Arial" charset="0"/>
                <a:ea typeface="+mn-ea"/>
                <a:cs typeface="Arial" charset="0"/>
              </a:rPr>
              <a:t>Wrapper</a:t>
            </a:r>
            <a:r>
              <a:rPr lang="en-US" altLang="zh-CN" sz="1200" i="1" kern="1200" dirty="0">
                <a:solidFill>
                  <a:schemeClr val="tx1"/>
                </a:solidFill>
                <a:effectLst/>
                <a:latin typeface="Arial" charset="0"/>
                <a:ea typeface="+mn-ea"/>
                <a:cs typeface="Arial" charset="0"/>
              </a:rPr>
              <a:t> around the platform's native reader-writer lock</a:t>
            </a:r>
          </a:p>
          <a:p>
            <a:r>
              <a:rPr lang="en-US" altLang="zh-CN" sz="1200" b="1" u="none" strike="noStrike" kern="1200" dirty="0" err="1">
                <a:solidFill>
                  <a:schemeClr val="tx1"/>
                </a:solidFill>
                <a:effectLst/>
                <a:latin typeface="Arial" charset="0"/>
                <a:ea typeface="+mn-ea"/>
                <a:cs typeface="Arial" charset="0"/>
                <a:hlinkClick r:id="rId4"/>
              </a:rPr>
              <a:t>tbb</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mutex</a:t>
            </a:r>
            <a:r>
              <a:rPr lang="en-US" altLang="zh-CN" sz="1200" b="1" u="none" strike="noStrike" kern="1200" dirty="0">
                <a:solidFill>
                  <a:schemeClr val="tx1"/>
                </a:solidFill>
                <a:effectLst/>
                <a:latin typeface="Arial" charset="0"/>
                <a:ea typeface="+mn-ea"/>
                <a:cs typeface="Arial" charset="0"/>
                <a:hlinkClick r:id="rId4"/>
              </a:rPr>
              <a:t>::</a:t>
            </a:r>
            <a:r>
              <a:rPr lang="en-US" altLang="zh-CN" sz="1200" b="1" u="none" strike="noStrike" kern="1200" dirty="0" err="1">
                <a:solidFill>
                  <a:schemeClr val="tx1"/>
                </a:solidFill>
                <a:effectLst/>
                <a:latin typeface="Arial" charset="0"/>
                <a:ea typeface="+mn-ea"/>
                <a:cs typeface="Arial" charset="0"/>
                <a:hlinkClick r:id="rId4"/>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b="1" u="none" strike="noStrike" kern="1200" dirty="0">
              <a:solidFill>
                <a:schemeClr val="tx1"/>
              </a:solidFill>
              <a:effectLst/>
              <a:latin typeface="Arial" charset="0"/>
              <a:ea typeface="+mn-ea"/>
              <a:cs typeface="Arial" charset="0"/>
              <a:hlinkClick r:id="rId5"/>
            </a:endParaRPr>
          </a:p>
          <a:p>
            <a:r>
              <a:rPr lang="en-US" altLang="zh-CN" sz="1200" b="1" u="none" strike="noStrike" kern="1200" dirty="0" err="1">
                <a:solidFill>
                  <a:schemeClr val="tx1"/>
                </a:solidFill>
                <a:effectLst/>
                <a:latin typeface="Arial" charset="0"/>
                <a:ea typeface="+mn-ea"/>
                <a:cs typeface="Arial" charset="0"/>
                <a:hlinkClick r:id="rId5"/>
              </a:rPr>
              <a:t>tbb</a:t>
            </a:r>
            <a:r>
              <a:rPr lang="en-US" altLang="zh-CN" sz="1200" b="1" u="none" strike="noStrike" kern="1200" dirty="0">
                <a:solidFill>
                  <a:schemeClr val="tx1"/>
                </a:solidFill>
                <a:effectLst/>
                <a:latin typeface="Arial" charset="0"/>
                <a:ea typeface="+mn-ea"/>
                <a:cs typeface="Arial" charset="0"/>
                <a:hlinkClick r:id="rId5"/>
              </a:rPr>
              <a:t>::</a:t>
            </a:r>
            <a:r>
              <a:rPr lang="en-US" altLang="zh-CN" sz="1200" b="1" u="none" strike="noStrike" kern="1200" dirty="0" err="1">
                <a:solidFill>
                  <a:schemeClr val="tx1"/>
                </a:solidFill>
                <a:effectLst/>
                <a:latin typeface="Arial" charset="0"/>
                <a:ea typeface="+mn-ea"/>
                <a:cs typeface="Arial" charset="0"/>
                <a:hlinkClick r:id="rId5"/>
              </a:rPr>
              <a:t>spin_mutex</a:t>
            </a:r>
            <a:r>
              <a:rPr lang="en-US" altLang="zh-CN" sz="1200" i="1" kern="1200" dirty="0" err="1">
                <a:solidFill>
                  <a:schemeClr val="tx1"/>
                </a:solidFill>
                <a:effectLst/>
                <a:latin typeface="Arial" charset="0"/>
                <a:ea typeface="+mn-ea"/>
                <a:cs typeface="Arial" charset="0"/>
              </a:rPr>
              <a:t>A</a:t>
            </a:r>
            <a:r>
              <a:rPr lang="en-US" altLang="zh-CN" sz="1200" i="1" kern="1200" dirty="0">
                <a:solidFill>
                  <a:schemeClr val="tx1"/>
                </a:solidFill>
                <a:effectLst/>
                <a:latin typeface="Arial" charset="0"/>
                <a:ea typeface="+mn-ea"/>
                <a:cs typeface="Arial" charset="0"/>
              </a:rPr>
              <a:t> lock that occupies a single </a:t>
            </a:r>
            <a:r>
              <a:rPr lang="en-US" altLang="zh-CN" sz="1200" i="1" kern="1200" dirty="0" err="1">
                <a:solidFill>
                  <a:schemeClr val="tx1"/>
                </a:solidFill>
                <a:effectLst/>
                <a:latin typeface="Arial" charset="0"/>
                <a:ea typeface="+mn-ea"/>
                <a:cs typeface="Arial" charset="0"/>
              </a:rPr>
              <a:t>byte</a:t>
            </a:r>
            <a:r>
              <a:rPr lang="en-US" altLang="zh-CN" sz="1200" b="1" u="none" strike="noStrike" kern="1200" dirty="0" err="1">
                <a:solidFill>
                  <a:schemeClr val="tx1"/>
                </a:solidFill>
                <a:effectLst/>
                <a:latin typeface="Arial" charset="0"/>
                <a:ea typeface="+mn-ea"/>
                <a:cs typeface="Arial" charset="0"/>
                <a:hlinkClick r:id="rId6"/>
              </a:rPr>
              <a:t>t</a:t>
            </a:r>
            <a:endParaRPr lang="en-US" altLang="zh-CN" sz="1200" b="1" u="none" strike="noStrike" kern="1200" dirty="0">
              <a:solidFill>
                <a:schemeClr val="tx1"/>
              </a:solidFill>
              <a:effectLst/>
              <a:latin typeface="Arial" charset="0"/>
              <a:ea typeface="+mn-ea"/>
              <a:cs typeface="Arial" charset="0"/>
              <a:hlinkClick r:id="rId6"/>
            </a:endParaRPr>
          </a:p>
          <a:p>
            <a:r>
              <a:rPr lang="en-US" altLang="zh-CN" sz="1200" b="1" u="none" strike="noStrike" kern="1200" dirty="0">
                <a:solidFill>
                  <a:schemeClr val="tx1"/>
                </a:solidFill>
                <a:effectLst/>
                <a:latin typeface="Arial" charset="0"/>
                <a:ea typeface="+mn-ea"/>
                <a:cs typeface="Arial" charset="0"/>
                <a:hlinkClick r:id="rId6"/>
              </a:rPr>
              <a:t>bb::</a:t>
            </a:r>
            <a:r>
              <a:rPr lang="en-US" altLang="zh-CN" sz="1200" b="1" u="none" strike="noStrike" kern="1200" dirty="0" err="1">
                <a:solidFill>
                  <a:schemeClr val="tx1"/>
                </a:solidFill>
                <a:effectLst/>
                <a:latin typeface="Arial" charset="0"/>
                <a:ea typeface="+mn-ea"/>
                <a:cs typeface="Arial" charset="0"/>
                <a:hlinkClick r:id="rId6"/>
              </a:rPr>
              <a:t>spin_mutex</a:t>
            </a:r>
            <a:r>
              <a:rPr lang="en-US" altLang="zh-CN" sz="1200" b="1" u="none" strike="noStrike" kern="1200" dirty="0">
                <a:solidFill>
                  <a:schemeClr val="tx1"/>
                </a:solidFill>
                <a:effectLst/>
                <a:latin typeface="Arial" charset="0"/>
                <a:ea typeface="+mn-ea"/>
                <a:cs typeface="Arial" charset="0"/>
                <a:hlinkClick r:id="rId6"/>
              </a:rPr>
              <a:t>::</a:t>
            </a:r>
            <a:r>
              <a:rPr lang="en-US" altLang="zh-CN" sz="1200" b="1" u="none" strike="noStrike" kern="1200" dirty="0" err="1">
                <a:solidFill>
                  <a:schemeClr val="tx1"/>
                </a:solidFill>
                <a:effectLst/>
                <a:latin typeface="Arial" charset="0"/>
                <a:ea typeface="+mn-ea"/>
                <a:cs typeface="Arial" charset="0"/>
                <a:hlinkClick r:id="rId6"/>
              </a:rPr>
              <a:t>scoped_lock</a:t>
            </a:r>
            <a:r>
              <a:rPr lang="en-US" altLang="zh-CN" sz="1200" i="1" kern="1200" dirty="0" err="1">
                <a:solidFill>
                  <a:schemeClr val="tx1"/>
                </a:solidFill>
                <a:effectLst/>
                <a:latin typeface="Arial" charset="0"/>
                <a:ea typeface="+mn-ea"/>
                <a:cs typeface="Arial" charset="0"/>
              </a:rPr>
              <a:t>Represents</a:t>
            </a:r>
            <a:r>
              <a:rPr lang="en-US" altLang="zh-CN" sz="1200" i="1" kern="1200" dirty="0">
                <a:solidFill>
                  <a:schemeClr val="tx1"/>
                </a:solidFill>
                <a:effectLst/>
                <a:latin typeface="Arial" charset="0"/>
                <a:ea typeface="+mn-ea"/>
                <a:cs typeface="Arial" charset="0"/>
              </a:rPr>
              <a:t> acquisition of a </a:t>
            </a:r>
            <a:r>
              <a:rPr lang="en-US" altLang="zh-CN" sz="1200" i="1" kern="1200" dirty="0" err="1">
                <a:solidFill>
                  <a:schemeClr val="tx1"/>
                </a:solidFill>
                <a:effectLst/>
                <a:latin typeface="Arial" charset="0"/>
                <a:ea typeface="+mn-ea"/>
                <a:cs typeface="Arial" charset="0"/>
              </a:rPr>
              <a:t>mutex</a:t>
            </a:r>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7"/>
              </a:rPr>
              <a:t>tbb</a:t>
            </a:r>
            <a:r>
              <a:rPr lang="en-US" altLang="zh-CN" sz="1200" b="1" u="none" strike="noStrike" kern="1200" dirty="0">
                <a:solidFill>
                  <a:schemeClr val="tx1"/>
                </a:solidFill>
                <a:effectLst/>
                <a:latin typeface="Arial" charset="0"/>
                <a:ea typeface="+mn-ea"/>
                <a:cs typeface="Arial" charset="0"/>
                <a:hlinkClick r:id="rId7"/>
              </a:rPr>
              <a:t>::spin_rw_mutex_v3</a:t>
            </a:r>
            <a:r>
              <a:rPr lang="en-US" altLang="zh-CN" sz="1200" i="1" kern="1200" dirty="0">
                <a:solidFill>
                  <a:schemeClr val="tx1"/>
                </a:solidFill>
                <a:effectLst/>
                <a:latin typeface="Arial" charset="0"/>
                <a:ea typeface="+mn-ea"/>
                <a:cs typeface="Arial" charset="0"/>
              </a:rPr>
              <a:t>Fast, unfair, spinning reader-writer lock with </a:t>
            </a:r>
            <a:r>
              <a:rPr lang="en-US" altLang="zh-CN" sz="1200" i="1" kern="1200" dirty="0" err="1">
                <a:solidFill>
                  <a:schemeClr val="tx1"/>
                </a:solidFill>
                <a:effectLst/>
                <a:latin typeface="Arial" charset="0"/>
                <a:ea typeface="+mn-ea"/>
                <a:cs typeface="Arial" charset="0"/>
              </a:rPr>
              <a:t>backoff</a:t>
            </a:r>
            <a:r>
              <a:rPr lang="en-US" altLang="zh-CN" sz="1200" i="1" kern="1200" dirty="0">
                <a:solidFill>
                  <a:schemeClr val="tx1"/>
                </a:solidFill>
                <a:effectLst/>
                <a:latin typeface="Arial" charset="0"/>
                <a:ea typeface="+mn-ea"/>
                <a:cs typeface="Arial" charset="0"/>
              </a:rPr>
              <a:t> and writer-preference</a:t>
            </a:r>
          </a:p>
          <a:p>
            <a:r>
              <a:rPr lang="en-US" altLang="zh-CN" sz="1200" b="1" u="none" strike="noStrike" kern="1200" dirty="0" err="1">
                <a:solidFill>
                  <a:schemeClr val="tx1"/>
                </a:solidFill>
                <a:effectLst/>
                <a:latin typeface="Arial" charset="0"/>
                <a:ea typeface="+mn-ea"/>
                <a:cs typeface="Arial" charset="0"/>
                <a:hlinkClick r:id="rId8"/>
              </a:rPr>
              <a:t>tbb</a:t>
            </a:r>
            <a:r>
              <a:rPr lang="en-US" altLang="zh-CN" sz="1200" b="1" u="none" strike="noStrike" kern="1200" dirty="0">
                <a:solidFill>
                  <a:schemeClr val="tx1"/>
                </a:solidFill>
                <a:effectLst/>
                <a:latin typeface="Arial" charset="0"/>
                <a:ea typeface="+mn-ea"/>
                <a:cs typeface="Arial" charset="0"/>
                <a:hlinkClick r:id="rId8"/>
              </a:rPr>
              <a:t>::spin_rw_mutex_v3::</a:t>
            </a:r>
            <a:r>
              <a:rPr lang="en-US" altLang="zh-CN" sz="1200" b="1" u="none" strike="noStrike" kern="1200" dirty="0" err="1">
                <a:solidFill>
                  <a:schemeClr val="tx1"/>
                </a:solidFill>
                <a:effectLst/>
                <a:latin typeface="Arial" charset="0"/>
                <a:ea typeface="+mn-ea"/>
                <a:cs typeface="Arial" charset="0"/>
                <a:hlinkClick r:id="rId8"/>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9"/>
              </a:rPr>
              <a:t>tbb</a:t>
            </a:r>
            <a:r>
              <a:rPr lang="en-US" altLang="zh-CN" sz="1200" b="1" u="none" strike="noStrike" kern="1200" dirty="0">
                <a:solidFill>
                  <a:schemeClr val="tx1"/>
                </a:solidFill>
                <a:effectLst/>
                <a:latin typeface="Arial" charset="0"/>
                <a:ea typeface="+mn-ea"/>
                <a:cs typeface="Arial" charset="0"/>
                <a:hlinkClick r:id="rId9"/>
              </a:rPr>
              <a:t>::</a:t>
            </a:r>
            <a:r>
              <a:rPr lang="en-US" altLang="zh-CN" sz="1200" b="1" u="none" strike="noStrike" kern="1200" dirty="0" err="1">
                <a:solidFill>
                  <a:schemeClr val="tx1"/>
                </a:solidFill>
                <a:effectLst/>
                <a:latin typeface="Arial" charset="0"/>
                <a:ea typeface="+mn-ea"/>
                <a:cs typeface="Arial" charset="0"/>
                <a:hlinkClick r:id="rId9"/>
              </a:rPr>
              <a:t>recursive_mutex</a:t>
            </a:r>
            <a:r>
              <a:rPr lang="en-US" altLang="zh-CN" sz="1200" i="1" kern="1200" dirty="0" err="1">
                <a:solidFill>
                  <a:schemeClr val="tx1"/>
                </a:solidFill>
                <a:effectLst/>
                <a:latin typeface="Arial" charset="0"/>
                <a:ea typeface="+mn-ea"/>
                <a:cs typeface="Arial" charset="0"/>
              </a:rPr>
              <a:t>Mutex</a:t>
            </a:r>
            <a:r>
              <a:rPr lang="en-US" altLang="zh-CN" sz="1200" i="1" kern="1200" dirty="0">
                <a:solidFill>
                  <a:schemeClr val="tx1"/>
                </a:solidFill>
                <a:effectLst/>
                <a:latin typeface="Arial" charset="0"/>
                <a:ea typeface="+mn-ea"/>
                <a:cs typeface="Arial" charset="0"/>
              </a:rPr>
              <a:t> that allows recursive </a:t>
            </a:r>
            <a:r>
              <a:rPr lang="en-US" altLang="zh-CN" sz="1200" i="1" kern="1200" dirty="0" err="1">
                <a:solidFill>
                  <a:schemeClr val="tx1"/>
                </a:solidFill>
                <a:effectLst/>
                <a:latin typeface="Arial" charset="0"/>
                <a:ea typeface="+mn-ea"/>
                <a:cs typeface="Arial" charset="0"/>
              </a:rPr>
              <a:t>mutex</a:t>
            </a:r>
            <a:r>
              <a:rPr lang="en-US" altLang="zh-CN" sz="1200" i="1" kern="1200" dirty="0">
                <a:solidFill>
                  <a:schemeClr val="tx1"/>
                </a:solidFill>
                <a:effectLst/>
                <a:latin typeface="Arial" charset="0"/>
                <a:ea typeface="+mn-ea"/>
                <a:cs typeface="Arial" charset="0"/>
              </a:rPr>
              <a:t> acquisition</a:t>
            </a:r>
          </a:p>
          <a:p>
            <a:r>
              <a:rPr lang="en-US" altLang="zh-CN" sz="1200" b="1" u="none" strike="noStrike" kern="1200" dirty="0" err="1">
                <a:solidFill>
                  <a:schemeClr val="tx1"/>
                </a:solidFill>
                <a:effectLst/>
                <a:latin typeface="Arial" charset="0"/>
                <a:ea typeface="+mn-ea"/>
                <a:cs typeface="Arial" charset="0"/>
                <a:hlinkClick r:id="rId10"/>
              </a:rPr>
              <a:t>tbb</a:t>
            </a:r>
            <a:r>
              <a:rPr lang="en-US" altLang="zh-CN" sz="1200" b="1" u="none" strike="noStrike" kern="1200" dirty="0">
                <a:solidFill>
                  <a:schemeClr val="tx1"/>
                </a:solidFill>
                <a:effectLst/>
                <a:latin typeface="Arial" charset="0"/>
                <a:ea typeface="+mn-ea"/>
                <a:cs typeface="Arial" charset="0"/>
                <a:hlinkClick r:id="rId10"/>
              </a:rPr>
              <a:t>::</a:t>
            </a:r>
            <a:r>
              <a:rPr lang="en-US" altLang="zh-CN" sz="1200" b="1" u="none" strike="noStrike" kern="1200" dirty="0" err="1">
                <a:solidFill>
                  <a:schemeClr val="tx1"/>
                </a:solidFill>
                <a:effectLst/>
                <a:latin typeface="Arial" charset="0"/>
                <a:ea typeface="+mn-ea"/>
                <a:cs typeface="Arial" charset="0"/>
                <a:hlinkClick r:id="rId10"/>
              </a:rPr>
              <a:t>recursive_mutex</a:t>
            </a:r>
            <a:r>
              <a:rPr lang="en-US" altLang="zh-CN" sz="1200" b="1" u="none" strike="noStrike" kern="1200" dirty="0">
                <a:solidFill>
                  <a:schemeClr val="tx1"/>
                </a:solidFill>
                <a:effectLst/>
                <a:latin typeface="Arial" charset="0"/>
                <a:ea typeface="+mn-ea"/>
                <a:cs typeface="Arial" charset="0"/>
                <a:hlinkClick r:id="rId10"/>
              </a:rPr>
              <a:t>::</a:t>
            </a:r>
            <a:r>
              <a:rPr lang="en-US" altLang="zh-CN" sz="1200" b="1" u="none" strike="noStrike" kern="1200" dirty="0" err="1">
                <a:solidFill>
                  <a:schemeClr val="tx1"/>
                </a:solidFill>
                <a:effectLst/>
                <a:latin typeface="Arial" charset="0"/>
                <a:ea typeface="+mn-ea"/>
                <a:cs typeface="Arial" charset="0"/>
                <a:hlinkClick r:id="rId10"/>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endParaRPr lang="en-US" altLang="zh-CN" sz="1200" i="1" kern="1200" dirty="0">
              <a:solidFill>
                <a:schemeClr val="tx1"/>
              </a:solidFill>
              <a:effectLst/>
              <a:latin typeface="Arial" charset="0"/>
              <a:ea typeface="+mn-ea"/>
              <a:cs typeface="Arial" charset="0"/>
            </a:endParaRPr>
          </a:p>
          <a:p>
            <a:r>
              <a:rPr lang="en-US" altLang="zh-CN" sz="1200" b="1" u="none" strike="noStrike" kern="1200" dirty="0" err="1">
                <a:solidFill>
                  <a:schemeClr val="tx1"/>
                </a:solidFill>
                <a:effectLst/>
                <a:latin typeface="Arial" charset="0"/>
                <a:ea typeface="+mn-ea"/>
                <a:cs typeface="Arial" charset="0"/>
                <a:hlinkClick r:id="rId11"/>
              </a:rPr>
              <a:t>tbb</a:t>
            </a:r>
            <a:r>
              <a:rPr lang="en-US" altLang="zh-CN" sz="1200" b="1" u="none" strike="noStrike" kern="1200" dirty="0">
                <a:solidFill>
                  <a:schemeClr val="tx1"/>
                </a:solidFill>
                <a:effectLst/>
                <a:latin typeface="Arial" charset="0"/>
                <a:ea typeface="+mn-ea"/>
                <a:cs typeface="Arial" charset="0"/>
                <a:hlinkClick r:id="rId11"/>
              </a:rPr>
              <a:t>::</a:t>
            </a:r>
            <a:r>
              <a:rPr lang="en-US" altLang="zh-CN" sz="1200" b="1" u="none" strike="noStrike" kern="1200" dirty="0" err="1">
                <a:solidFill>
                  <a:schemeClr val="tx1"/>
                </a:solidFill>
                <a:effectLst/>
                <a:latin typeface="Arial" charset="0"/>
                <a:ea typeface="+mn-ea"/>
                <a:cs typeface="Arial" charset="0"/>
                <a:hlinkClick r:id="rId11"/>
              </a:rPr>
              <a:t>queuing_mutex</a:t>
            </a:r>
            <a:r>
              <a:rPr lang="en-US" altLang="zh-CN" sz="1200" i="1" kern="1200" dirty="0" err="1">
                <a:solidFill>
                  <a:schemeClr val="tx1"/>
                </a:solidFill>
                <a:effectLst/>
                <a:latin typeface="Arial" charset="0"/>
                <a:ea typeface="+mn-ea"/>
                <a:cs typeface="Arial" charset="0"/>
              </a:rPr>
              <a:t>Queuing</a:t>
            </a:r>
            <a:r>
              <a:rPr lang="en-US" altLang="zh-CN" sz="1200" i="1" kern="1200" dirty="0">
                <a:solidFill>
                  <a:schemeClr val="tx1"/>
                </a:solidFill>
                <a:effectLst/>
                <a:latin typeface="Arial" charset="0"/>
                <a:ea typeface="+mn-ea"/>
                <a:cs typeface="Arial" charset="0"/>
              </a:rPr>
              <a:t> lock with local-only spinning</a:t>
            </a:r>
          </a:p>
          <a:p>
            <a:r>
              <a:rPr lang="en-US" altLang="zh-CN" sz="1200" b="1" u="none" strike="noStrike" kern="1200" dirty="0" err="1">
                <a:solidFill>
                  <a:schemeClr val="tx1"/>
                </a:solidFill>
                <a:effectLst/>
                <a:latin typeface="Arial" charset="0"/>
                <a:ea typeface="+mn-ea"/>
                <a:cs typeface="Arial" charset="0"/>
                <a:hlinkClick r:id="rId12"/>
              </a:rPr>
              <a:t>tbb</a:t>
            </a:r>
            <a:r>
              <a:rPr lang="en-US" altLang="zh-CN" sz="1200" b="1" u="none" strike="noStrike" kern="1200" dirty="0">
                <a:solidFill>
                  <a:schemeClr val="tx1"/>
                </a:solidFill>
                <a:effectLst/>
                <a:latin typeface="Arial" charset="0"/>
                <a:ea typeface="+mn-ea"/>
                <a:cs typeface="Arial" charset="0"/>
                <a:hlinkClick r:id="rId12"/>
              </a:rPr>
              <a:t>::</a:t>
            </a:r>
            <a:r>
              <a:rPr lang="en-US" altLang="zh-CN" sz="1200" b="1" u="none" strike="noStrike" kern="1200" dirty="0" err="1">
                <a:solidFill>
                  <a:schemeClr val="tx1"/>
                </a:solidFill>
                <a:effectLst/>
                <a:latin typeface="Arial" charset="0"/>
                <a:ea typeface="+mn-ea"/>
                <a:cs typeface="Arial" charset="0"/>
                <a:hlinkClick r:id="rId12"/>
              </a:rPr>
              <a:t>queuing_mutex</a:t>
            </a:r>
            <a:r>
              <a:rPr lang="en-US" altLang="zh-CN" sz="1200" b="1" u="none" strike="noStrike" kern="1200" dirty="0">
                <a:solidFill>
                  <a:schemeClr val="tx1"/>
                </a:solidFill>
                <a:effectLst/>
                <a:latin typeface="Arial" charset="0"/>
                <a:ea typeface="+mn-ea"/>
                <a:cs typeface="Arial" charset="0"/>
                <a:hlinkClick r:id="rId12"/>
              </a:rPr>
              <a:t>::</a:t>
            </a:r>
            <a:r>
              <a:rPr lang="en-US" altLang="zh-CN" sz="1200" b="1" u="none" strike="noStrike" kern="1200" dirty="0" err="1">
                <a:solidFill>
                  <a:schemeClr val="tx1"/>
                </a:solidFill>
                <a:effectLst/>
                <a:latin typeface="Arial" charset="0"/>
                <a:ea typeface="+mn-ea"/>
                <a:cs typeface="Arial" charset="0"/>
                <a:hlinkClick r:id="rId12"/>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p>
          <a:p>
            <a:r>
              <a:rPr lang="en-US" altLang="zh-CN" sz="1200" b="1" u="none" strike="noStrike" kern="1200" dirty="0" err="1">
                <a:solidFill>
                  <a:schemeClr val="tx1"/>
                </a:solidFill>
                <a:effectLst/>
                <a:latin typeface="Arial" charset="0"/>
                <a:ea typeface="+mn-ea"/>
                <a:cs typeface="Arial" charset="0"/>
                <a:hlinkClick r:id="rId13"/>
              </a:rPr>
              <a:t>tbb</a:t>
            </a:r>
            <a:r>
              <a:rPr lang="en-US" altLang="zh-CN" sz="1200" b="1" u="none" strike="noStrike" kern="1200" dirty="0">
                <a:solidFill>
                  <a:schemeClr val="tx1"/>
                </a:solidFill>
                <a:effectLst/>
                <a:latin typeface="Arial" charset="0"/>
                <a:ea typeface="+mn-ea"/>
                <a:cs typeface="Arial" charset="0"/>
                <a:hlinkClick r:id="rId13"/>
              </a:rPr>
              <a:t>::</a:t>
            </a:r>
            <a:r>
              <a:rPr lang="en-US" altLang="zh-CN" sz="1200" b="1" u="none" strike="noStrike" kern="1200" dirty="0" err="1">
                <a:solidFill>
                  <a:schemeClr val="tx1"/>
                </a:solidFill>
                <a:effectLst/>
                <a:latin typeface="Arial" charset="0"/>
                <a:ea typeface="+mn-ea"/>
                <a:cs typeface="Arial" charset="0"/>
                <a:hlinkClick r:id="rId13"/>
              </a:rPr>
              <a:t>queuing_rw_mutex</a:t>
            </a:r>
            <a:r>
              <a:rPr lang="en-US" altLang="zh-CN" sz="1200" i="1" kern="1200" dirty="0" err="1">
                <a:solidFill>
                  <a:schemeClr val="tx1"/>
                </a:solidFill>
                <a:effectLst/>
                <a:latin typeface="Arial" charset="0"/>
                <a:ea typeface="+mn-ea"/>
                <a:cs typeface="Arial" charset="0"/>
              </a:rPr>
              <a:t>Reader</a:t>
            </a:r>
            <a:r>
              <a:rPr lang="en-US" altLang="zh-CN" sz="1200" i="1" kern="1200" dirty="0">
                <a:solidFill>
                  <a:schemeClr val="tx1"/>
                </a:solidFill>
                <a:effectLst/>
                <a:latin typeface="Arial" charset="0"/>
                <a:ea typeface="+mn-ea"/>
                <a:cs typeface="Arial" charset="0"/>
              </a:rPr>
              <a:t>-writer lock with local-only spinning</a:t>
            </a:r>
          </a:p>
          <a:p>
            <a:r>
              <a:rPr lang="en-US" altLang="zh-CN" sz="1200" b="1" u="none" strike="noStrike" kern="1200" dirty="0" err="1">
                <a:solidFill>
                  <a:schemeClr val="tx1"/>
                </a:solidFill>
                <a:effectLst/>
                <a:latin typeface="Arial" charset="0"/>
                <a:ea typeface="+mn-ea"/>
                <a:cs typeface="Arial" charset="0"/>
                <a:hlinkClick r:id="rId14"/>
              </a:rPr>
              <a:t>tbb</a:t>
            </a:r>
            <a:r>
              <a:rPr lang="en-US" altLang="zh-CN" sz="1200" b="1" u="none" strike="noStrike" kern="1200" dirty="0">
                <a:solidFill>
                  <a:schemeClr val="tx1"/>
                </a:solidFill>
                <a:effectLst/>
                <a:latin typeface="Arial" charset="0"/>
                <a:ea typeface="+mn-ea"/>
                <a:cs typeface="Arial" charset="0"/>
                <a:hlinkClick r:id="rId14"/>
              </a:rPr>
              <a:t>::</a:t>
            </a:r>
            <a:r>
              <a:rPr lang="en-US" altLang="zh-CN" sz="1200" b="1" u="none" strike="noStrike" kern="1200" dirty="0" err="1">
                <a:solidFill>
                  <a:schemeClr val="tx1"/>
                </a:solidFill>
                <a:effectLst/>
                <a:latin typeface="Arial" charset="0"/>
                <a:ea typeface="+mn-ea"/>
                <a:cs typeface="Arial" charset="0"/>
                <a:hlinkClick r:id="rId14"/>
              </a:rPr>
              <a:t>queuing_rw_mutex</a:t>
            </a:r>
            <a:r>
              <a:rPr lang="en-US" altLang="zh-CN" sz="1200" b="1" u="none" strike="noStrike" kern="1200" dirty="0">
                <a:solidFill>
                  <a:schemeClr val="tx1"/>
                </a:solidFill>
                <a:effectLst/>
                <a:latin typeface="Arial" charset="0"/>
                <a:ea typeface="+mn-ea"/>
                <a:cs typeface="Arial" charset="0"/>
                <a:hlinkClick r:id="rId14"/>
              </a:rPr>
              <a:t>::</a:t>
            </a:r>
            <a:r>
              <a:rPr lang="en-US" altLang="zh-CN" sz="1200" b="1" u="none" strike="noStrike" kern="1200" dirty="0" err="1">
                <a:solidFill>
                  <a:schemeClr val="tx1"/>
                </a:solidFill>
                <a:effectLst/>
                <a:latin typeface="Arial" charset="0"/>
                <a:ea typeface="+mn-ea"/>
                <a:cs typeface="Arial" charset="0"/>
                <a:hlinkClick r:id="rId14"/>
              </a:rPr>
              <a:t>scoped_lock</a:t>
            </a:r>
            <a:r>
              <a:rPr lang="en-US" altLang="zh-CN" sz="1200" i="1" kern="1200" dirty="0" err="1">
                <a:solidFill>
                  <a:schemeClr val="tx1"/>
                </a:solidFill>
                <a:effectLst/>
                <a:latin typeface="Arial" charset="0"/>
                <a:ea typeface="+mn-ea"/>
                <a:cs typeface="Arial" charset="0"/>
              </a:rPr>
              <a:t>The</a:t>
            </a:r>
            <a:r>
              <a:rPr lang="en-US" altLang="zh-CN" sz="1200" i="1" kern="1200" dirty="0">
                <a:solidFill>
                  <a:schemeClr val="tx1"/>
                </a:solidFill>
                <a:effectLst/>
                <a:latin typeface="Arial" charset="0"/>
                <a:ea typeface="+mn-ea"/>
                <a:cs typeface="Arial" charset="0"/>
              </a:rPr>
              <a:t> scoped locking pattern</a:t>
            </a:r>
            <a:endParaRPr lang="zh-CN" altLang="en-US" dirty="0"/>
          </a:p>
        </p:txBody>
      </p:sp>
      <p:sp>
        <p:nvSpPr>
          <p:cNvPr id="4" name="灯片编号占位符 3"/>
          <p:cNvSpPr>
            <a:spLocks noGrp="1"/>
          </p:cNvSpPr>
          <p:nvPr>
            <p:ph type="sldNum" sz="quarter" idx="10"/>
          </p:nvPr>
        </p:nvSpPr>
        <p:spPr/>
        <p:txBody>
          <a:bodyPr/>
          <a:lstStyle/>
          <a:p>
            <a:pPr>
              <a:defRPr/>
            </a:pPr>
            <a:fld id="{B11E42A8-665C-403D-AEB3-AC6DD930C62E}" type="slidenum">
              <a:rPr lang="zh-CN" altLang="en-US" smtClean="0"/>
              <a:pPr>
                <a:defRPr/>
              </a:pPr>
              <a:t>117</a:t>
            </a:fld>
            <a:endParaRPr lang="en-US" altLang="zh-CN"/>
          </a:p>
        </p:txBody>
      </p:sp>
    </p:spTree>
    <p:extLst>
      <p:ext uri="{BB962C8B-B14F-4D97-AF65-F5344CB8AC3E}">
        <p14:creationId xmlns:p14="http://schemas.microsoft.com/office/powerpoint/2010/main" val="27993624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sz="2300">
                <a:solidFill>
                  <a:schemeClr val="tx1"/>
                </a:solidFill>
                <a:latin typeface="Verdana" pitchFamily="34" charset="0"/>
              </a:defRPr>
            </a:lvl1pPr>
            <a:lvl2pPr marL="716204" indent="-275463" defTabSz="913619">
              <a:defRPr sz="2300">
                <a:solidFill>
                  <a:schemeClr val="tx1"/>
                </a:solidFill>
                <a:latin typeface="Verdana" pitchFamily="34" charset="0"/>
              </a:defRPr>
            </a:lvl2pPr>
            <a:lvl3pPr marL="1101852" indent="-220370" defTabSz="913619">
              <a:defRPr sz="2300">
                <a:solidFill>
                  <a:schemeClr val="tx1"/>
                </a:solidFill>
                <a:latin typeface="Verdana" pitchFamily="34" charset="0"/>
              </a:defRPr>
            </a:lvl3pPr>
            <a:lvl4pPr marL="1542593" indent="-220370" defTabSz="913619">
              <a:defRPr sz="2300">
                <a:solidFill>
                  <a:schemeClr val="tx1"/>
                </a:solidFill>
                <a:latin typeface="Verdana" pitchFamily="34" charset="0"/>
              </a:defRPr>
            </a:lvl4pPr>
            <a:lvl5pPr marL="1983334" indent="-220370" defTabSz="913619">
              <a:defRPr sz="2300">
                <a:solidFill>
                  <a:schemeClr val="tx1"/>
                </a:solidFill>
                <a:latin typeface="Verdana" pitchFamily="34" charset="0"/>
              </a:defRPr>
            </a:lvl5pPr>
            <a:lvl6pPr marL="2424074" indent="-220370" algn="ctr" defTabSz="913619" eaLnBrk="0" fontAlgn="base" hangingPunct="0">
              <a:spcBef>
                <a:spcPct val="0"/>
              </a:spcBef>
              <a:spcAft>
                <a:spcPct val="0"/>
              </a:spcAft>
              <a:defRPr sz="2300">
                <a:solidFill>
                  <a:schemeClr val="tx1"/>
                </a:solidFill>
                <a:latin typeface="Verdana" pitchFamily="34" charset="0"/>
              </a:defRPr>
            </a:lvl6pPr>
            <a:lvl7pPr marL="2864815" indent="-220370" algn="ctr" defTabSz="913619" eaLnBrk="0" fontAlgn="base" hangingPunct="0">
              <a:spcBef>
                <a:spcPct val="0"/>
              </a:spcBef>
              <a:spcAft>
                <a:spcPct val="0"/>
              </a:spcAft>
              <a:defRPr sz="2300">
                <a:solidFill>
                  <a:schemeClr val="tx1"/>
                </a:solidFill>
                <a:latin typeface="Verdana" pitchFamily="34" charset="0"/>
              </a:defRPr>
            </a:lvl7pPr>
            <a:lvl8pPr marL="3305556" indent="-220370" algn="ctr" defTabSz="913619" eaLnBrk="0" fontAlgn="base" hangingPunct="0">
              <a:spcBef>
                <a:spcPct val="0"/>
              </a:spcBef>
              <a:spcAft>
                <a:spcPct val="0"/>
              </a:spcAft>
              <a:defRPr sz="2300">
                <a:solidFill>
                  <a:schemeClr val="tx1"/>
                </a:solidFill>
                <a:latin typeface="Verdana" pitchFamily="34" charset="0"/>
              </a:defRPr>
            </a:lvl8pPr>
            <a:lvl9pPr marL="3746297" indent="-220370" algn="ctr" defTabSz="913619" eaLnBrk="0" fontAlgn="base" hangingPunct="0">
              <a:spcBef>
                <a:spcPct val="0"/>
              </a:spcBef>
              <a:spcAft>
                <a:spcPct val="0"/>
              </a:spcAft>
              <a:defRPr sz="2300">
                <a:solidFill>
                  <a:schemeClr val="tx1"/>
                </a:solidFill>
                <a:latin typeface="Verdana" pitchFamily="34" charset="0"/>
              </a:defRPr>
            </a:lvl9pPr>
          </a:lstStyle>
          <a:p>
            <a:fld id="{AB445704-9710-494B-816F-3E7F71E5DC3C}" type="slidenum">
              <a:rPr lang="zh-CN" altLang="en-US" sz="1200"/>
              <a:pPr/>
              <a:t>128</a:t>
            </a:fld>
            <a:endParaRPr lang="en-US" altLang="zh-CN"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55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36716F8E-4EC7-4CAF-8842-E6944BDD49E5}" type="slidenum">
              <a:rPr lang="en-US" altLang="en-US" sz="900" b="0">
                <a:solidFill>
                  <a:schemeClr val="tx1"/>
                </a:solidFill>
                <a:latin typeface="Times New Roman" pitchFamily="18" charset="0"/>
              </a:rPr>
              <a:pPr/>
              <a:t>131</a:t>
            </a:fld>
            <a:endParaRPr lang="en-US" altLang="en-US" sz="900" b="0">
              <a:solidFill>
                <a:schemeClr val="tx1"/>
              </a:solidFill>
              <a:latin typeface="Times New Roman"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A2887C3-1E02-4266-9C0E-2A6EF5A7065F}" type="slidenum">
              <a:rPr lang="en-US" sz="1200"/>
              <a:pPr eaLnBrk="1" hangingPunct="1"/>
              <a:t>132</a:t>
            </a:fld>
            <a:endParaRPr lang="en-US" sz="1200"/>
          </a:p>
        </p:txBody>
      </p:sp>
      <p:sp>
        <p:nvSpPr>
          <p:cNvPr id="20483"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2048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r>
              <a:rPr lang="en-US" altLang="zh-CN" dirty="0">
                <a:ea typeface="SimSun" pitchFamily="2" charset="-122"/>
              </a:rPr>
              <a:t>https://www.ibm.com/support/knowledgecenter/SSXVZZ_13.1.5/com.ibm.xlcpp1315.lelinux.doc/compiler_ref/tuoptppp.html</a:t>
            </a:r>
          </a:p>
          <a:p>
            <a:pPr fontAlgn="base"/>
            <a:r>
              <a:rPr lang="en-US" altLang="zh-CN" sz="1200" b="0" i="0" kern="1200" dirty="0">
                <a:solidFill>
                  <a:schemeClr val="tx1"/>
                </a:solidFill>
                <a:effectLst/>
                <a:latin typeface="Arial" charset="0"/>
                <a:ea typeface="+mn-ea"/>
                <a:cs typeface="Arial" charset="0"/>
              </a:rPr>
              <a:t>The pragmas take effect only when parallelization is enabled with the </a:t>
            </a:r>
            <a:r>
              <a:rPr lang="en-US" altLang="zh-CN" sz="1200" b="1" i="0" u="none" strike="noStrike" kern="1200" dirty="0">
                <a:solidFill>
                  <a:schemeClr val="tx1"/>
                </a:solidFill>
                <a:effectLst/>
                <a:latin typeface="Arial" charset="0"/>
                <a:ea typeface="+mn-ea"/>
                <a:cs typeface="Arial" charset="0"/>
                <a:hlinkClick r:id="rId3"/>
              </a:rPr>
              <a:t>-</a:t>
            </a:r>
            <a:r>
              <a:rPr lang="en-US" altLang="zh-CN" sz="1200" b="1" i="0" u="none" strike="noStrike" kern="1200" dirty="0" err="1">
                <a:solidFill>
                  <a:schemeClr val="tx1"/>
                </a:solidFill>
                <a:effectLst/>
                <a:latin typeface="Arial" charset="0"/>
                <a:ea typeface="+mn-ea"/>
                <a:cs typeface="Arial" charset="0"/>
                <a:hlinkClick r:id="rId3"/>
              </a:rPr>
              <a:t>qsmp</a:t>
            </a:r>
            <a:r>
              <a:rPr lang="en-US" altLang="zh-CN" sz="1200" b="0" i="0" kern="1200" dirty="0">
                <a:solidFill>
                  <a:schemeClr val="tx1"/>
                </a:solidFill>
                <a:effectLst/>
                <a:latin typeface="Arial" charset="0"/>
                <a:ea typeface="+mn-ea"/>
                <a:cs typeface="Arial" charset="0"/>
              </a:rPr>
              <a:t> compiler option.</a:t>
            </a:r>
          </a:p>
          <a:p>
            <a:pPr fontAlgn="base"/>
            <a:r>
              <a:rPr lang="en-US" altLang="zh-CN" sz="1200" b="1" i="0" u="none" strike="noStrike" kern="1200" dirty="0">
                <a:solidFill>
                  <a:schemeClr val="tx1"/>
                </a:solidFill>
                <a:effectLst/>
                <a:latin typeface="Arial" charset="0"/>
                <a:ea typeface="+mn-ea"/>
                <a:cs typeface="Arial" charset="0"/>
                <a:hlinkClick r:id="rId4"/>
              </a:rPr>
              <a:t>#pragma </a:t>
            </a:r>
            <a:r>
              <a:rPr lang="en-US" altLang="zh-CN" sz="1200" b="1" i="0" u="none" strike="noStrike" kern="1200" dirty="0" err="1">
                <a:solidFill>
                  <a:schemeClr val="tx1"/>
                </a:solidFill>
                <a:effectLst/>
                <a:latin typeface="Arial" charset="0"/>
                <a:ea typeface="+mn-ea"/>
                <a:cs typeface="Arial" charset="0"/>
                <a:hlinkClick r:id="rId4"/>
              </a:rPr>
              <a:t>omp</a:t>
            </a:r>
            <a:r>
              <a:rPr lang="en-US" altLang="zh-CN" sz="1200" b="1" i="0" u="none" strike="noStrike" kern="1200" dirty="0">
                <a:solidFill>
                  <a:schemeClr val="tx1"/>
                </a:solidFill>
                <a:effectLst/>
                <a:latin typeface="Arial" charset="0"/>
                <a:ea typeface="+mn-ea"/>
                <a:cs typeface="Arial" charset="0"/>
                <a:hlinkClick r:id="rId4"/>
              </a:rPr>
              <a:t> atomic</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5"/>
              </a:rPr>
              <a:t>#pragma </a:t>
            </a:r>
            <a:r>
              <a:rPr lang="en-US" altLang="zh-CN" sz="1200" b="1" i="0" u="none" strike="noStrike" kern="1200" dirty="0" err="1">
                <a:solidFill>
                  <a:schemeClr val="tx1"/>
                </a:solidFill>
                <a:effectLst/>
                <a:latin typeface="Arial" charset="0"/>
                <a:ea typeface="+mn-ea"/>
                <a:cs typeface="Arial" charset="0"/>
                <a:hlinkClick r:id="rId5"/>
              </a:rPr>
              <a:t>omp</a:t>
            </a:r>
            <a:r>
              <a:rPr lang="en-US" altLang="zh-CN" sz="1200" b="1" i="0" u="none" strike="noStrike" kern="1200" dirty="0">
                <a:solidFill>
                  <a:schemeClr val="tx1"/>
                </a:solidFill>
                <a:effectLst/>
                <a:latin typeface="Arial" charset="0"/>
                <a:ea typeface="+mn-ea"/>
                <a:cs typeface="Arial" charset="0"/>
                <a:hlinkClick r:id="rId5"/>
              </a:rPr>
              <a:t> barrier</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6"/>
              </a:rPr>
              <a:t>#pragma </a:t>
            </a:r>
            <a:r>
              <a:rPr lang="en-US" altLang="zh-CN" sz="1200" b="1" i="0" u="none" strike="noStrike" kern="1200" dirty="0" err="1">
                <a:solidFill>
                  <a:schemeClr val="tx1"/>
                </a:solidFill>
                <a:effectLst/>
                <a:latin typeface="Arial" charset="0"/>
                <a:ea typeface="+mn-ea"/>
                <a:cs typeface="Arial" charset="0"/>
                <a:hlinkClick r:id="rId6"/>
              </a:rPr>
              <a:t>omp</a:t>
            </a:r>
            <a:r>
              <a:rPr lang="en-US" altLang="zh-CN" sz="1200" b="1" i="0" u="none" strike="noStrike" kern="1200" dirty="0">
                <a:solidFill>
                  <a:schemeClr val="tx1"/>
                </a:solidFill>
                <a:effectLst/>
                <a:latin typeface="Arial" charset="0"/>
                <a:ea typeface="+mn-ea"/>
                <a:cs typeface="Arial" charset="0"/>
                <a:hlinkClick r:id="rId6"/>
              </a:rPr>
              <a:t> critical</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7"/>
              </a:rPr>
              <a:t>#pragma </a:t>
            </a:r>
            <a:r>
              <a:rPr lang="en-US" altLang="zh-CN" sz="1200" b="1" i="0" u="none" strike="noStrike" kern="1200" dirty="0" err="1">
                <a:solidFill>
                  <a:schemeClr val="tx1"/>
                </a:solidFill>
                <a:effectLst/>
                <a:latin typeface="Arial" charset="0"/>
                <a:ea typeface="+mn-ea"/>
                <a:cs typeface="Arial" charset="0"/>
                <a:hlinkClick r:id="rId7"/>
              </a:rPr>
              <a:t>omp</a:t>
            </a:r>
            <a:r>
              <a:rPr lang="en-US" altLang="zh-CN" sz="1200" b="1" i="0" u="none" strike="noStrike" kern="1200" dirty="0">
                <a:solidFill>
                  <a:schemeClr val="tx1"/>
                </a:solidFill>
                <a:effectLst/>
                <a:latin typeface="Arial" charset="0"/>
                <a:ea typeface="+mn-ea"/>
                <a:cs typeface="Arial" charset="0"/>
                <a:hlinkClick r:id="rId7"/>
              </a:rPr>
              <a:t> declare target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8"/>
              </a:rPr>
              <a:t>#pragma </a:t>
            </a:r>
            <a:r>
              <a:rPr lang="en-US" altLang="zh-CN" sz="1200" b="1" i="0" u="none" strike="noStrike" kern="1200" dirty="0" err="1">
                <a:solidFill>
                  <a:schemeClr val="tx1"/>
                </a:solidFill>
                <a:effectLst/>
                <a:latin typeface="Arial" charset="0"/>
                <a:ea typeface="+mn-ea"/>
                <a:cs typeface="Arial" charset="0"/>
                <a:hlinkClick r:id="rId8"/>
              </a:rPr>
              <a:t>omp</a:t>
            </a:r>
            <a:r>
              <a:rPr lang="en-US" altLang="zh-CN" sz="1200" b="1" i="0" u="none" strike="noStrike" kern="1200" dirty="0">
                <a:solidFill>
                  <a:schemeClr val="tx1"/>
                </a:solidFill>
                <a:effectLst/>
                <a:latin typeface="Arial" charset="0"/>
                <a:ea typeface="+mn-ea"/>
                <a:cs typeface="Arial" charset="0"/>
                <a:hlinkClick r:id="rId8"/>
              </a:rPr>
              <a:t> distribute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9"/>
              </a:rPr>
              <a:t>#pragma </a:t>
            </a:r>
            <a:r>
              <a:rPr lang="en-US" altLang="zh-CN" sz="1200" b="1" i="0" u="none" strike="noStrike" kern="1200" dirty="0" err="1">
                <a:solidFill>
                  <a:schemeClr val="tx1"/>
                </a:solidFill>
                <a:effectLst/>
                <a:latin typeface="Arial" charset="0"/>
                <a:ea typeface="+mn-ea"/>
                <a:cs typeface="Arial" charset="0"/>
                <a:hlinkClick r:id="rId9"/>
              </a:rPr>
              <a:t>omp</a:t>
            </a:r>
            <a:r>
              <a:rPr lang="en-US" altLang="zh-CN" sz="1200" b="1" i="0" u="none" strike="noStrike" kern="1200" dirty="0">
                <a:solidFill>
                  <a:schemeClr val="tx1"/>
                </a:solidFill>
                <a:effectLst/>
                <a:latin typeface="Arial" charset="0"/>
                <a:ea typeface="+mn-ea"/>
                <a:cs typeface="Arial" charset="0"/>
                <a:hlinkClick r:id="rId9"/>
              </a:rPr>
              <a:t> distribute parallel for</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0"/>
              </a:rPr>
              <a:t>#pragma </a:t>
            </a:r>
            <a:r>
              <a:rPr lang="en-US" altLang="zh-CN" sz="1200" b="1" i="0" u="none" strike="noStrike" kern="1200" dirty="0" err="1">
                <a:solidFill>
                  <a:schemeClr val="tx1"/>
                </a:solidFill>
                <a:effectLst/>
                <a:latin typeface="Arial" charset="0"/>
                <a:ea typeface="+mn-ea"/>
                <a:cs typeface="Arial" charset="0"/>
                <a:hlinkClick r:id="rId10"/>
              </a:rPr>
              <a:t>omp</a:t>
            </a:r>
            <a:r>
              <a:rPr lang="en-US" altLang="zh-CN" sz="1200" b="1" i="0" u="none" strike="noStrike" kern="1200" dirty="0">
                <a:solidFill>
                  <a:schemeClr val="tx1"/>
                </a:solidFill>
                <a:effectLst/>
                <a:latin typeface="Arial" charset="0"/>
                <a:ea typeface="+mn-ea"/>
                <a:cs typeface="Arial" charset="0"/>
                <a:hlinkClick r:id="rId10"/>
              </a:rPr>
              <a:t> flush</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1"/>
              </a:rPr>
              <a:t>#pragma </a:t>
            </a:r>
            <a:r>
              <a:rPr lang="en-US" altLang="zh-CN" sz="1200" b="1" i="0" u="none" strike="noStrike" kern="1200" dirty="0" err="1">
                <a:solidFill>
                  <a:schemeClr val="tx1"/>
                </a:solidFill>
                <a:effectLst/>
                <a:latin typeface="Arial" charset="0"/>
                <a:ea typeface="+mn-ea"/>
                <a:cs typeface="Arial" charset="0"/>
                <a:hlinkClick r:id="rId11"/>
              </a:rPr>
              <a:t>omp</a:t>
            </a:r>
            <a:r>
              <a:rPr lang="en-US" altLang="zh-CN" sz="1200" b="1" i="0" u="none" strike="noStrike" kern="1200" dirty="0">
                <a:solidFill>
                  <a:schemeClr val="tx1"/>
                </a:solidFill>
                <a:effectLst/>
                <a:latin typeface="Arial" charset="0"/>
                <a:ea typeface="+mn-ea"/>
                <a:cs typeface="Arial" charset="0"/>
                <a:hlinkClick r:id="rId11"/>
              </a:rPr>
              <a:t> for</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2"/>
              </a:rPr>
              <a:t>#pragma </a:t>
            </a:r>
            <a:r>
              <a:rPr lang="en-US" altLang="zh-CN" sz="1200" b="1" i="0" u="none" strike="noStrike" kern="1200" dirty="0" err="1">
                <a:solidFill>
                  <a:schemeClr val="tx1"/>
                </a:solidFill>
                <a:effectLst/>
                <a:latin typeface="Arial" charset="0"/>
                <a:ea typeface="+mn-ea"/>
                <a:cs typeface="Arial" charset="0"/>
                <a:hlinkClick r:id="rId12"/>
              </a:rPr>
              <a:t>omp</a:t>
            </a:r>
            <a:r>
              <a:rPr lang="en-US" altLang="zh-CN" sz="1200" b="1" i="0" u="none" strike="noStrike" kern="1200" dirty="0">
                <a:solidFill>
                  <a:schemeClr val="tx1"/>
                </a:solidFill>
                <a:effectLst/>
                <a:latin typeface="Arial" charset="0"/>
                <a:ea typeface="+mn-ea"/>
                <a:cs typeface="Arial" charset="0"/>
                <a:hlinkClick r:id="rId12"/>
              </a:rPr>
              <a:t> master</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3"/>
              </a:rPr>
              <a:t>#pragma </a:t>
            </a:r>
            <a:r>
              <a:rPr lang="en-US" altLang="zh-CN" sz="1200" b="1" i="0" u="none" strike="noStrike" kern="1200" dirty="0" err="1">
                <a:solidFill>
                  <a:schemeClr val="tx1"/>
                </a:solidFill>
                <a:effectLst/>
                <a:latin typeface="Arial" charset="0"/>
                <a:ea typeface="+mn-ea"/>
                <a:cs typeface="Arial" charset="0"/>
                <a:hlinkClick r:id="rId13"/>
              </a:rPr>
              <a:t>omp</a:t>
            </a:r>
            <a:r>
              <a:rPr lang="en-US" altLang="zh-CN" sz="1200" b="1" i="0" u="none" strike="noStrike" kern="1200" dirty="0">
                <a:solidFill>
                  <a:schemeClr val="tx1"/>
                </a:solidFill>
                <a:effectLst/>
                <a:latin typeface="Arial" charset="0"/>
                <a:ea typeface="+mn-ea"/>
                <a:cs typeface="Arial" charset="0"/>
                <a:hlinkClick r:id="rId13"/>
              </a:rPr>
              <a:t> ordered</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4"/>
              </a:rPr>
              <a:t>#pragma </a:t>
            </a:r>
            <a:r>
              <a:rPr lang="en-US" altLang="zh-CN" sz="1200" b="1" i="0" u="none" strike="noStrike" kern="1200" dirty="0" err="1">
                <a:solidFill>
                  <a:schemeClr val="tx1"/>
                </a:solidFill>
                <a:effectLst/>
                <a:latin typeface="Arial" charset="0"/>
                <a:ea typeface="+mn-ea"/>
                <a:cs typeface="Arial" charset="0"/>
                <a:hlinkClick r:id="rId14"/>
              </a:rPr>
              <a:t>omp</a:t>
            </a:r>
            <a:r>
              <a:rPr lang="en-US" altLang="zh-CN" sz="1200" b="1" i="0" u="none" strike="noStrike" kern="1200" dirty="0">
                <a:solidFill>
                  <a:schemeClr val="tx1"/>
                </a:solidFill>
                <a:effectLst/>
                <a:latin typeface="Arial" charset="0"/>
                <a:ea typeface="+mn-ea"/>
                <a:cs typeface="Arial" charset="0"/>
                <a:hlinkClick r:id="rId14"/>
              </a:rPr>
              <a:t> parallel</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5"/>
              </a:rPr>
              <a:t>#pragma </a:t>
            </a:r>
            <a:r>
              <a:rPr lang="en-US" altLang="zh-CN" sz="1200" b="1" i="0" u="none" strike="noStrike" kern="1200" dirty="0" err="1">
                <a:solidFill>
                  <a:schemeClr val="tx1"/>
                </a:solidFill>
                <a:effectLst/>
                <a:latin typeface="Arial" charset="0"/>
                <a:ea typeface="+mn-ea"/>
                <a:cs typeface="Arial" charset="0"/>
                <a:hlinkClick r:id="rId15"/>
              </a:rPr>
              <a:t>omp</a:t>
            </a:r>
            <a:r>
              <a:rPr lang="en-US" altLang="zh-CN" sz="1200" b="1" i="0" u="none" strike="noStrike" kern="1200" dirty="0">
                <a:solidFill>
                  <a:schemeClr val="tx1"/>
                </a:solidFill>
                <a:effectLst/>
                <a:latin typeface="Arial" charset="0"/>
                <a:ea typeface="+mn-ea"/>
                <a:cs typeface="Arial" charset="0"/>
                <a:hlinkClick r:id="rId15"/>
              </a:rPr>
              <a:t> section, #pragma </a:t>
            </a:r>
            <a:r>
              <a:rPr lang="en-US" altLang="zh-CN" sz="1200" b="1" i="0" u="none" strike="noStrike" kern="1200" dirty="0" err="1">
                <a:solidFill>
                  <a:schemeClr val="tx1"/>
                </a:solidFill>
                <a:effectLst/>
                <a:latin typeface="Arial" charset="0"/>
                <a:ea typeface="+mn-ea"/>
                <a:cs typeface="Arial" charset="0"/>
                <a:hlinkClick r:id="rId15"/>
              </a:rPr>
              <a:t>omp</a:t>
            </a:r>
            <a:r>
              <a:rPr lang="en-US" altLang="zh-CN" sz="1200" b="1" i="0" u="none" strike="noStrike" kern="1200" dirty="0">
                <a:solidFill>
                  <a:schemeClr val="tx1"/>
                </a:solidFill>
                <a:effectLst/>
                <a:latin typeface="Arial" charset="0"/>
                <a:ea typeface="+mn-ea"/>
                <a:cs typeface="Arial" charset="0"/>
                <a:hlinkClick r:id="rId15"/>
              </a:rPr>
              <a:t> sections</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6"/>
              </a:rPr>
              <a:t>#pragma </a:t>
            </a:r>
            <a:r>
              <a:rPr lang="en-US" altLang="zh-CN" sz="1200" b="1" i="0" u="none" strike="noStrike" kern="1200" dirty="0" err="1">
                <a:solidFill>
                  <a:schemeClr val="tx1"/>
                </a:solidFill>
                <a:effectLst/>
                <a:latin typeface="Arial" charset="0"/>
                <a:ea typeface="+mn-ea"/>
                <a:cs typeface="Arial" charset="0"/>
                <a:hlinkClick r:id="rId16"/>
              </a:rPr>
              <a:t>omp</a:t>
            </a:r>
            <a:r>
              <a:rPr lang="en-US" altLang="zh-CN" sz="1200" b="1" i="0" u="none" strike="noStrike" kern="1200" dirty="0">
                <a:solidFill>
                  <a:schemeClr val="tx1"/>
                </a:solidFill>
                <a:effectLst/>
                <a:latin typeface="Arial" charset="0"/>
                <a:ea typeface="+mn-ea"/>
                <a:cs typeface="Arial" charset="0"/>
                <a:hlinkClick r:id="rId16"/>
              </a:rPr>
              <a:t> single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7"/>
              </a:rPr>
              <a:t>#pragma </a:t>
            </a:r>
            <a:r>
              <a:rPr lang="en-US" altLang="zh-CN" sz="1200" b="1" i="0" u="none" strike="noStrike" kern="1200" dirty="0" err="1">
                <a:solidFill>
                  <a:schemeClr val="tx1"/>
                </a:solidFill>
                <a:effectLst/>
                <a:latin typeface="Arial" charset="0"/>
                <a:ea typeface="+mn-ea"/>
                <a:cs typeface="Arial" charset="0"/>
                <a:hlinkClick r:id="rId17"/>
              </a:rPr>
              <a:t>omp</a:t>
            </a:r>
            <a:r>
              <a:rPr lang="en-US" altLang="zh-CN" sz="1200" b="1" i="0" u="none" strike="noStrike" kern="1200" dirty="0">
                <a:solidFill>
                  <a:schemeClr val="tx1"/>
                </a:solidFill>
                <a:effectLst/>
                <a:latin typeface="Arial" charset="0"/>
                <a:ea typeface="+mn-ea"/>
                <a:cs typeface="Arial" charset="0"/>
                <a:hlinkClick r:id="rId17"/>
              </a:rPr>
              <a:t> task</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8"/>
              </a:rPr>
              <a:t>#pragma </a:t>
            </a:r>
            <a:r>
              <a:rPr lang="en-US" altLang="zh-CN" sz="1200" b="1" i="0" u="none" strike="noStrike" kern="1200" dirty="0" err="1">
                <a:solidFill>
                  <a:schemeClr val="tx1"/>
                </a:solidFill>
                <a:effectLst/>
                <a:latin typeface="Arial" charset="0"/>
                <a:ea typeface="+mn-ea"/>
                <a:cs typeface="Arial" charset="0"/>
                <a:hlinkClick r:id="rId18"/>
              </a:rPr>
              <a:t>omp</a:t>
            </a:r>
            <a:r>
              <a:rPr lang="en-US" altLang="zh-CN" sz="1200" b="1" i="0" u="none" strike="noStrike" kern="1200" dirty="0">
                <a:solidFill>
                  <a:schemeClr val="tx1"/>
                </a:solidFill>
                <a:effectLst/>
                <a:latin typeface="Arial" charset="0"/>
                <a:ea typeface="+mn-ea"/>
                <a:cs typeface="Arial" charset="0"/>
                <a:hlinkClick r:id="rId18"/>
              </a:rPr>
              <a:t> </a:t>
            </a:r>
            <a:r>
              <a:rPr lang="en-US" altLang="zh-CN" sz="1200" b="1" i="0" u="none" strike="noStrike" kern="1200" dirty="0" err="1">
                <a:solidFill>
                  <a:schemeClr val="tx1"/>
                </a:solidFill>
                <a:effectLst/>
                <a:latin typeface="Arial" charset="0"/>
                <a:ea typeface="+mn-ea"/>
                <a:cs typeface="Arial" charset="0"/>
                <a:hlinkClick r:id="rId18"/>
              </a:rPr>
              <a:t>taskyield</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19"/>
              </a:rPr>
              <a:t>#pragma </a:t>
            </a:r>
            <a:r>
              <a:rPr lang="en-US" altLang="zh-CN" sz="1200" b="1" i="0" u="none" strike="noStrike" kern="1200" dirty="0" err="1">
                <a:solidFill>
                  <a:schemeClr val="tx1"/>
                </a:solidFill>
                <a:effectLst/>
                <a:latin typeface="Arial" charset="0"/>
                <a:ea typeface="+mn-ea"/>
                <a:cs typeface="Arial" charset="0"/>
                <a:hlinkClick r:id="rId19"/>
              </a:rPr>
              <a:t>omp</a:t>
            </a:r>
            <a:r>
              <a:rPr lang="en-US" altLang="zh-CN" sz="1200" b="1" i="0" u="none" strike="noStrike" kern="1200" dirty="0">
                <a:solidFill>
                  <a:schemeClr val="tx1"/>
                </a:solidFill>
                <a:effectLst/>
                <a:latin typeface="Arial" charset="0"/>
                <a:ea typeface="+mn-ea"/>
                <a:cs typeface="Arial" charset="0"/>
                <a:hlinkClick r:id="rId19"/>
              </a:rPr>
              <a:t> </a:t>
            </a:r>
            <a:r>
              <a:rPr lang="en-US" altLang="zh-CN" sz="1200" b="1" i="0" u="none" strike="noStrike" kern="1200" dirty="0" err="1">
                <a:solidFill>
                  <a:schemeClr val="tx1"/>
                </a:solidFill>
                <a:effectLst/>
                <a:latin typeface="Arial" charset="0"/>
                <a:ea typeface="+mn-ea"/>
                <a:cs typeface="Arial" charset="0"/>
                <a:hlinkClick r:id="rId19"/>
              </a:rPr>
              <a:t>taskwait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0"/>
              </a:rPr>
              <a:t>#pragma </a:t>
            </a:r>
            <a:r>
              <a:rPr lang="en-US" altLang="zh-CN" sz="1200" b="1" i="0" u="none" strike="noStrike" kern="1200" dirty="0" err="1">
                <a:solidFill>
                  <a:schemeClr val="tx1"/>
                </a:solidFill>
                <a:effectLst/>
                <a:latin typeface="Arial" charset="0"/>
                <a:ea typeface="+mn-ea"/>
                <a:cs typeface="Arial" charset="0"/>
                <a:hlinkClick r:id="rId20"/>
              </a:rPr>
              <a:t>omp</a:t>
            </a:r>
            <a:r>
              <a:rPr lang="en-US" altLang="zh-CN" sz="1200" b="1" i="0" u="none" strike="noStrike" kern="1200" dirty="0">
                <a:solidFill>
                  <a:schemeClr val="tx1"/>
                </a:solidFill>
                <a:effectLst/>
                <a:latin typeface="Arial" charset="0"/>
                <a:ea typeface="+mn-ea"/>
                <a:cs typeface="Arial" charset="0"/>
                <a:hlinkClick r:id="rId20"/>
              </a:rPr>
              <a:t> target</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1"/>
              </a:rPr>
              <a:t>#pragma </a:t>
            </a:r>
            <a:r>
              <a:rPr lang="en-US" altLang="zh-CN" sz="1200" b="1" i="0" u="none" strike="noStrike" kern="1200" dirty="0" err="1">
                <a:solidFill>
                  <a:schemeClr val="tx1"/>
                </a:solidFill>
                <a:effectLst/>
                <a:latin typeface="Arial" charset="0"/>
                <a:ea typeface="+mn-ea"/>
                <a:cs typeface="Arial" charset="0"/>
                <a:hlinkClick r:id="rId21"/>
              </a:rPr>
              <a:t>omp</a:t>
            </a:r>
            <a:r>
              <a:rPr lang="en-US" altLang="zh-CN" sz="1200" b="1" i="0" u="none" strike="noStrike" kern="1200" dirty="0">
                <a:solidFill>
                  <a:schemeClr val="tx1"/>
                </a:solidFill>
                <a:effectLst/>
                <a:latin typeface="Arial" charset="0"/>
                <a:ea typeface="+mn-ea"/>
                <a:cs typeface="Arial" charset="0"/>
                <a:hlinkClick r:id="rId21"/>
              </a:rPr>
              <a:t> target data</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2"/>
              </a:rPr>
              <a:t>#pragma </a:t>
            </a:r>
            <a:r>
              <a:rPr lang="en-US" altLang="zh-CN" sz="1200" b="1" i="0" u="none" strike="noStrike" kern="1200" dirty="0" err="1">
                <a:solidFill>
                  <a:schemeClr val="tx1"/>
                </a:solidFill>
                <a:effectLst/>
                <a:latin typeface="Arial" charset="0"/>
                <a:ea typeface="+mn-ea"/>
                <a:cs typeface="Arial" charset="0"/>
                <a:hlinkClick r:id="rId22"/>
              </a:rPr>
              <a:t>omp</a:t>
            </a:r>
            <a:r>
              <a:rPr lang="en-US" altLang="zh-CN" sz="1200" b="1" i="0" u="none" strike="noStrike" kern="1200" dirty="0">
                <a:solidFill>
                  <a:schemeClr val="tx1"/>
                </a:solidFill>
                <a:effectLst/>
                <a:latin typeface="Arial" charset="0"/>
                <a:ea typeface="+mn-ea"/>
                <a:cs typeface="Arial" charset="0"/>
                <a:hlinkClick r:id="rId22"/>
              </a:rPr>
              <a:t> target enter data</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3"/>
              </a:rPr>
              <a:t>#pragma </a:t>
            </a:r>
            <a:r>
              <a:rPr lang="en-US" altLang="zh-CN" sz="1200" b="1" i="0" u="none" strike="noStrike" kern="1200" dirty="0" err="1">
                <a:solidFill>
                  <a:schemeClr val="tx1"/>
                </a:solidFill>
                <a:effectLst/>
                <a:latin typeface="Arial" charset="0"/>
                <a:ea typeface="+mn-ea"/>
                <a:cs typeface="Arial" charset="0"/>
                <a:hlinkClick r:id="rId23"/>
              </a:rPr>
              <a:t>omp</a:t>
            </a:r>
            <a:r>
              <a:rPr lang="en-US" altLang="zh-CN" sz="1200" b="1" i="0" u="none" strike="noStrike" kern="1200" dirty="0">
                <a:solidFill>
                  <a:schemeClr val="tx1"/>
                </a:solidFill>
                <a:effectLst/>
                <a:latin typeface="Arial" charset="0"/>
                <a:ea typeface="+mn-ea"/>
                <a:cs typeface="Arial" charset="0"/>
                <a:hlinkClick r:id="rId23"/>
              </a:rPr>
              <a:t> target exit data</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4"/>
              </a:rPr>
              <a:t>#pragma </a:t>
            </a:r>
            <a:r>
              <a:rPr lang="en-US" altLang="zh-CN" sz="1200" b="1" i="0" u="none" strike="noStrike" kern="1200" dirty="0" err="1">
                <a:solidFill>
                  <a:schemeClr val="tx1"/>
                </a:solidFill>
                <a:effectLst/>
                <a:latin typeface="Arial" charset="0"/>
                <a:ea typeface="+mn-ea"/>
                <a:cs typeface="Arial" charset="0"/>
                <a:hlinkClick r:id="rId24"/>
              </a:rPr>
              <a:t>omp</a:t>
            </a:r>
            <a:r>
              <a:rPr lang="en-US" altLang="zh-CN" sz="1200" b="1" i="0" u="none" strike="noStrike" kern="1200" dirty="0">
                <a:solidFill>
                  <a:schemeClr val="tx1"/>
                </a:solidFill>
                <a:effectLst/>
                <a:latin typeface="Arial" charset="0"/>
                <a:ea typeface="+mn-ea"/>
                <a:cs typeface="Arial" charset="0"/>
                <a:hlinkClick r:id="rId24"/>
              </a:rPr>
              <a:t> target update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5"/>
              </a:rPr>
              <a:t>#pragma </a:t>
            </a:r>
            <a:r>
              <a:rPr lang="en-US" altLang="zh-CN" sz="1200" b="1" i="0" u="none" strike="noStrike" kern="1200" dirty="0" err="1">
                <a:solidFill>
                  <a:schemeClr val="tx1"/>
                </a:solidFill>
                <a:effectLst/>
                <a:latin typeface="Arial" charset="0"/>
                <a:ea typeface="+mn-ea"/>
                <a:cs typeface="Arial" charset="0"/>
                <a:hlinkClick r:id="rId25"/>
              </a:rPr>
              <a:t>omp</a:t>
            </a:r>
            <a:r>
              <a:rPr lang="en-US" altLang="zh-CN" sz="1200" b="1" i="0" u="none" strike="noStrike" kern="1200" dirty="0">
                <a:solidFill>
                  <a:schemeClr val="tx1"/>
                </a:solidFill>
                <a:effectLst/>
                <a:latin typeface="Arial" charset="0"/>
                <a:ea typeface="+mn-ea"/>
                <a:cs typeface="Arial" charset="0"/>
                <a:hlinkClick r:id="rId25"/>
              </a:rPr>
              <a:t> teams</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6"/>
              </a:rPr>
              <a:t>#pragma </a:t>
            </a:r>
            <a:r>
              <a:rPr lang="en-US" altLang="zh-CN" sz="1200" b="1" i="0" u="none" strike="noStrike" kern="1200" dirty="0" err="1">
                <a:solidFill>
                  <a:schemeClr val="tx1"/>
                </a:solidFill>
                <a:effectLst/>
                <a:latin typeface="Arial" charset="0"/>
                <a:ea typeface="+mn-ea"/>
                <a:cs typeface="Arial" charset="0"/>
                <a:hlinkClick r:id="rId26"/>
              </a:rPr>
              <a:t>omp</a:t>
            </a:r>
            <a:r>
              <a:rPr lang="en-US" altLang="zh-CN" sz="1200" b="1" i="0" u="none" strike="noStrike" kern="1200" dirty="0">
                <a:solidFill>
                  <a:schemeClr val="tx1"/>
                </a:solidFill>
                <a:effectLst/>
                <a:latin typeface="Arial" charset="0"/>
                <a:ea typeface="+mn-ea"/>
                <a:cs typeface="Arial" charset="0"/>
                <a:hlinkClick r:id="rId26"/>
              </a:rPr>
              <a:t> </a:t>
            </a:r>
            <a:r>
              <a:rPr lang="en-US" altLang="zh-CN" sz="1200" b="1" i="0" u="none" strike="noStrike" kern="1200" dirty="0" err="1">
                <a:solidFill>
                  <a:schemeClr val="tx1"/>
                </a:solidFill>
                <a:effectLst/>
                <a:latin typeface="Arial" charset="0"/>
                <a:ea typeface="+mn-ea"/>
                <a:cs typeface="Arial" charset="0"/>
                <a:hlinkClick r:id="rId26"/>
              </a:rPr>
              <a:t>threadprivate</a:t>
            </a:r>
            <a:br>
              <a:rPr lang="en-US" altLang="zh-CN" sz="1200" b="0" i="0" kern="1200" dirty="0">
                <a:solidFill>
                  <a:schemeClr val="tx1"/>
                </a:solidFill>
                <a:effectLst/>
                <a:latin typeface="Arial" charset="0"/>
                <a:ea typeface="+mn-ea"/>
                <a:cs typeface="Arial" charset="0"/>
              </a:rPr>
            </a:br>
            <a:endParaRPr lang="en-US" altLang="zh-CN" sz="1200" b="0" i="0" kern="1200" dirty="0">
              <a:solidFill>
                <a:schemeClr val="tx1"/>
              </a:solidFill>
              <a:effectLst/>
              <a:latin typeface="Arial" charset="0"/>
              <a:ea typeface="+mn-ea"/>
              <a:cs typeface="Arial" charset="0"/>
            </a:endParaRPr>
          </a:p>
          <a:p>
            <a:pPr fontAlgn="base"/>
            <a:r>
              <a:rPr lang="en-US" altLang="zh-CN" sz="1200" b="1" i="0" u="none" strike="noStrike" kern="1200" dirty="0">
                <a:solidFill>
                  <a:schemeClr val="tx1"/>
                </a:solidFill>
                <a:effectLst/>
                <a:latin typeface="Arial" charset="0"/>
                <a:ea typeface="+mn-ea"/>
                <a:cs typeface="Arial" charset="0"/>
                <a:hlinkClick r:id="rId27"/>
              </a:rPr>
              <a:t>Combined constructs</a:t>
            </a:r>
            <a:endParaRPr lang="en-US" altLang="zh-CN" sz="1200" b="0" i="0" kern="1200" dirty="0">
              <a:solidFill>
                <a:schemeClr val="tx1"/>
              </a:solidFill>
              <a:effectLst/>
              <a:latin typeface="Arial" charset="0"/>
              <a:ea typeface="+mn-ea"/>
              <a:cs typeface="Arial" charset="0"/>
            </a:endParaRPr>
          </a:p>
          <a:p>
            <a:pPr eaLnBrk="1" hangingPunct="1"/>
            <a:endParaRPr lang="zh-CN" altLang="en-US" dirty="0">
              <a:ea typeface="SimSun"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573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C925FD52-8722-4FA6-A00C-F6D93C34846A}" type="slidenum">
              <a:rPr lang="en-US" altLang="en-US" sz="900" b="0">
                <a:solidFill>
                  <a:schemeClr val="tx1"/>
                </a:solidFill>
                <a:latin typeface="Times New Roman" pitchFamily="18" charset="0"/>
              </a:rPr>
              <a:pPr/>
              <a:t>134</a:t>
            </a:fld>
            <a:endParaRPr lang="en-US" altLang="en-US" sz="900" b="0">
              <a:solidFill>
                <a:schemeClr val="tx1"/>
              </a:solidFill>
              <a:latin typeface="Times New Roman"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593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6821A9FC-6478-4668-A9E0-883D0F077B05}" type="slidenum">
              <a:rPr lang="en-US" altLang="en-US" sz="900" b="0">
                <a:solidFill>
                  <a:schemeClr val="tx1"/>
                </a:solidFill>
                <a:latin typeface="Times New Roman" pitchFamily="18" charset="0"/>
              </a:rPr>
              <a:pPr/>
              <a:t>135</a:t>
            </a:fld>
            <a:endParaRPr lang="en-US" altLang="en-US" sz="900" b="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614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FC63F2A1-2FD5-43AA-A56E-CF30C987D9AD}" type="slidenum">
              <a:rPr lang="en-US" altLang="en-US" sz="900" b="0">
                <a:solidFill>
                  <a:schemeClr val="tx1"/>
                </a:solidFill>
                <a:latin typeface="Times New Roman" pitchFamily="18" charset="0"/>
              </a:rPr>
              <a:pPr/>
              <a:t>136</a:t>
            </a:fld>
            <a:endParaRPr lang="en-US" altLang="en-US" sz="900" b="0">
              <a:solidFill>
                <a:schemeClr val="tx1"/>
              </a:solidFill>
              <a:latin typeface="Times New Roman"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FEE9616-1AA6-45C3-86CC-041B299C9145}" type="slidenum">
              <a:rPr lang="en-US" sz="1200"/>
              <a:pPr eaLnBrk="1" hangingPunct="1"/>
              <a:t>137</a:t>
            </a:fld>
            <a:endParaRPr lang="en-US" sz="1200"/>
          </a:p>
        </p:txBody>
      </p:sp>
      <p:sp>
        <p:nvSpPr>
          <p:cNvPr id="22531"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2253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7DB6EA49-C33F-40E9-8A76-15AB18AEFED5}" type="slidenum">
              <a:rPr lang="en-US"/>
              <a:pPr/>
              <a:t>31</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63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914325AB-F762-40C3-A790-5B31AA1F7A8D}" type="slidenum">
              <a:rPr lang="en-US" altLang="en-US" sz="900" b="0">
                <a:solidFill>
                  <a:schemeClr val="tx1"/>
                </a:solidFill>
                <a:latin typeface="Times New Roman" pitchFamily="18" charset="0"/>
              </a:rPr>
              <a:pPr/>
              <a:t>138</a:t>
            </a:fld>
            <a:endParaRPr lang="en-US" altLang="en-US" sz="900" b="0">
              <a:solidFill>
                <a:schemeClr val="tx1"/>
              </a:solidFill>
              <a:latin typeface="Times New Roman"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655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CC09C3B9-C1ED-4650-A14B-FE8307FEB072}" type="slidenum">
              <a:rPr lang="en-US" altLang="en-US" sz="900" b="0">
                <a:solidFill>
                  <a:schemeClr val="tx1"/>
                </a:solidFill>
                <a:latin typeface="Times New Roman" pitchFamily="18" charset="0"/>
              </a:rPr>
              <a:pPr/>
              <a:t>139</a:t>
            </a:fld>
            <a:endParaRPr lang="en-US" altLang="en-US" sz="900" b="0">
              <a:solidFill>
                <a:schemeClr val="tx1"/>
              </a:solidFill>
              <a:latin typeface="Times New Roman"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675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615875F9-CE88-4BF5-B1F0-A51BFFAC2E75}" type="slidenum">
              <a:rPr lang="en-US" altLang="en-US" sz="900" b="0">
                <a:solidFill>
                  <a:schemeClr val="tx1"/>
                </a:solidFill>
                <a:latin typeface="Times New Roman" pitchFamily="18" charset="0"/>
              </a:rPr>
              <a:pPr/>
              <a:t>140</a:t>
            </a:fld>
            <a:endParaRPr lang="en-US" altLang="en-US" sz="900" b="0">
              <a:solidFill>
                <a:schemeClr val="tx1"/>
              </a:solidFill>
              <a:latin typeface="Times New Roman"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r>
              <a:rPr lang="en-US" altLang="en-US" sz="900" b="0">
                <a:solidFill>
                  <a:schemeClr val="tx1"/>
                </a:solidFill>
                <a:latin typeface="Times New Roman" pitchFamily="18" charset="0"/>
              </a:rPr>
              <a:t>CS267 Lecture 2</a:t>
            </a:r>
          </a:p>
        </p:txBody>
      </p:sp>
      <p:sp>
        <p:nvSpPr>
          <p:cNvPr id="696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005">
              <a:defRPr sz="1900" b="1">
                <a:solidFill>
                  <a:schemeClr val="accent1"/>
                </a:solidFill>
                <a:latin typeface="Arial" pitchFamily="34" charset="0"/>
                <a:ea typeface="ＭＳ Ｐゴシック" pitchFamily="34" charset="-128"/>
              </a:defRPr>
            </a:lvl1pPr>
            <a:lvl2pPr marL="702756" indent="-270291" defTabSz="934005">
              <a:defRPr sz="1900" b="1">
                <a:solidFill>
                  <a:schemeClr val="accent1"/>
                </a:solidFill>
                <a:latin typeface="Arial" pitchFamily="34" charset="0"/>
                <a:ea typeface="ＭＳ Ｐゴシック" pitchFamily="34" charset="-128"/>
              </a:defRPr>
            </a:lvl2pPr>
            <a:lvl3pPr marL="1081164" indent="-216233" defTabSz="934005">
              <a:defRPr sz="1900" b="1">
                <a:solidFill>
                  <a:schemeClr val="accent1"/>
                </a:solidFill>
                <a:latin typeface="Arial" pitchFamily="34" charset="0"/>
                <a:ea typeface="ＭＳ Ｐゴシック" pitchFamily="34" charset="-128"/>
              </a:defRPr>
            </a:lvl3pPr>
            <a:lvl4pPr marL="1513629" indent="-216233" defTabSz="934005">
              <a:defRPr sz="1900" b="1">
                <a:solidFill>
                  <a:schemeClr val="accent1"/>
                </a:solidFill>
                <a:latin typeface="Arial" pitchFamily="34" charset="0"/>
                <a:ea typeface="ＭＳ Ｐゴシック" pitchFamily="34" charset="-128"/>
              </a:defRPr>
            </a:lvl4pPr>
            <a:lvl5pPr marL="1946095" indent="-216233" defTabSz="934005">
              <a:defRPr sz="1900" b="1">
                <a:solidFill>
                  <a:schemeClr val="accent1"/>
                </a:solidFill>
                <a:latin typeface="Arial" pitchFamily="34" charset="0"/>
                <a:ea typeface="ＭＳ Ｐゴシック" pitchFamily="34" charset="-128"/>
              </a:defRPr>
            </a:lvl5pPr>
            <a:lvl6pPr marL="2378560"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6pPr>
            <a:lvl7pPr marL="2811026"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7pPr>
            <a:lvl8pPr marL="3243491"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8pPr>
            <a:lvl9pPr marL="3675957" indent="-216233" algn="ctr" defTabSz="934005" eaLnBrk="0" fontAlgn="base" hangingPunct="0">
              <a:spcBef>
                <a:spcPct val="0"/>
              </a:spcBef>
              <a:spcAft>
                <a:spcPct val="0"/>
              </a:spcAft>
              <a:defRPr sz="1900" b="1">
                <a:solidFill>
                  <a:schemeClr val="accent1"/>
                </a:solidFill>
                <a:latin typeface="Arial" pitchFamily="34" charset="0"/>
                <a:ea typeface="ＭＳ Ｐゴシック" pitchFamily="34" charset="-128"/>
              </a:defRPr>
            </a:lvl9pPr>
          </a:lstStyle>
          <a:p>
            <a:fld id="{272A1477-27DB-43C7-9A02-BAC62C4F53C5}" type="slidenum">
              <a:rPr lang="en-US" altLang="en-US" sz="900" b="0">
                <a:solidFill>
                  <a:schemeClr val="tx1"/>
                </a:solidFill>
                <a:latin typeface="Times New Roman" pitchFamily="18" charset="0"/>
              </a:rPr>
              <a:pPr/>
              <a:t>142</a:t>
            </a:fld>
            <a:endParaRPr lang="en-US" altLang="en-US" sz="900" b="0">
              <a:solidFill>
                <a:schemeClr val="tx1"/>
              </a:solidFill>
              <a:latin typeface="Times New Roman"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itchFamily="34" charset="0"/>
                <a:ea typeface="ＭＳ Ｐゴシック" pitchFamily="34" charset="-128"/>
              </a:rPr>
              <a:t>Master, single: both let only thread execute indicated code:</a:t>
            </a:r>
          </a:p>
          <a:p>
            <a:r>
              <a:rPr lang="en-US" altLang="en-US">
                <a:latin typeface="Arial" pitchFamily="34" charset="0"/>
                <a:ea typeface="ＭＳ Ｐゴシック" pitchFamily="34" charset="-128"/>
              </a:rPr>
              <a:t>    Single: any thread can do it</a:t>
            </a:r>
          </a:p>
          <a:p>
            <a:r>
              <a:rPr lang="en-US" altLang="en-US">
                <a:latin typeface="Arial" pitchFamily="34" charset="0"/>
                <a:ea typeface="ＭＳ Ｐゴシック" pitchFamily="34" charset="-128"/>
              </a:rPr>
              <a:t>    Master (the one that spawns the other threads): only master can do it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9BB9455-E9DF-4AFC-A0BA-EE748F66E71D}" type="slidenum">
              <a:rPr lang="en-US" sz="1200"/>
              <a:pPr eaLnBrk="1" hangingPunct="1"/>
              <a:t>143</a:t>
            </a:fld>
            <a:endParaRPr lang="en-US" sz="1200"/>
          </a:p>
        </p:txBody>
      </p:sp>
      <p:sp>
        <p:nvSpPr>
          <p:cNvPr id="25603" name="Rectangle 2"/>
          <p:cNvSpPr>
            <a:spLocks noGrp="1" noRot="1" noChangeAspect="1" noChangeArrowheads="1" noTextEdit="1"/>
          </p:cNvSpPr>
          <p:nvPr>
            <p:ph type="sldImg"/>
          </p:nvPr>
        </p:nvSpPr>
        <p:spPr>
          <a:xfrm>
            <a:off x="422275" y="374650"/>
            <a:ext cx="5842000" cy="4381500"/>
          </a:xfrm>
          <a:ln/>
        </p:spPr>
      </p:sp>
      <p:sp>
        <p:nvSpPr>
          <p:cNvPr id="2560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520FA1A-E41F-4B03-ADBE-3F4F2175B282}" type="slidenum">
              <a:rPr lang="en-US" sz="1200"/>
              <a:pPr eaLnBrk="1" hangingPunct="1"/>
              <a:t>144</a:t>
            </a:fld>
            <a:endParaRPr lang="en-US" sz="1200"/>
          </a:p>
        </p:txBody>
      </p:sp>
      <p:sp>
        <p:nvSpPr>
          <p:cNvPr id="27651"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2765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E3C8F9B-40DD-4B4E-AC18-81A0325B1408}" type="slidenum">
              <a:rPr lang="en-US" sz="1200"/>
              <a:pPr eaLnBrk="1" hangingPunct="1"/>
              <a:t>145</a:t>
            </a:fld>
            <a:endParaRPr lang="en-US" sz="1200"/>
          </a:p>
        </p:txBody>
      </p:sp>
      <p:sp>
        <p:nvSpPr>
          <p:cNvPr id="30723"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3072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0F56D88-960B-4CA0-A98A-D46A3D5490E4}" type="slidenum">
              <a:rPr lang="en-US" sz="1200"/>
              <a:pPr eaLnBrk="1" hangingPunct="1"/>
              <a:t>146</a:t>
            </a:fld>
            <a:endParaRPr lang="en-US" sz="1200"/>
          </a:p>
        </p:txBody>
      </p:sp>
      <p:sp>
        <p:nvSpPr>
          <p:cNvPr id="32771"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3277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2E9D609-6499-4199-9D9A-10CAC37F138D}" type="slidenum">
              <a:rPr lang="en-US" sz="1200"/>
              <a:pPr eaLnBrk="1" hangingPunct="1"/>
              <a:t>147</a:t>
            </a:fld>
            <a:endParaRPr lang="en-US" sz="1200"/>
          </a:p>
        </p:txBody>
      </p:sp>
      <p:sp>
        <p:nvSpPr>
          <p:cNvPr id="34819"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34820"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E52E900-4EEB-4430-98A7-6F904938B89D}" type="slidenum">
              <a:rPr lang="en-US" sz="1200"/>
              <a:pPr eaLnBrk="1" hangingPunct="1"/>
              <a:t>148</a:t>
            </a:fld>
            <a:endParaRPr lang="en-US" sz="1200"/>
          </a:p>
        </p:txBody>
      </p:sp>
      <p:sp>
        <p:nvSpPr>
          <p:cNvPr id="36867"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36868"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121A9BC-981B-4C67-8686-74A06F0F107E}" type="slidenum">
              <a:rPr lang="en-US"/>
              <a:pPr/>
              <a:t>32</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7E2C55D-52EF-4AEA-B2CF-EE584E172226}" type="slidenum">
              <a:rPr lang="en-US" sz="1200"/>
              <a:pPr eaLnBrk="1" hangingPunct="1"/>
              <a:t>149</a:t>
            </a:fld>
            <a:endParaRPr lang="en-US" sz="1200"/>
          </a:p>
        </p:txBody>
      </p:sp>
      <p:sp>
        <p:nvSpPr>
          <p:cNvPr id="38915"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38916"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3A7181D-AFA5-47AA-84FF-2AAA2A4DC530}" type="slidenum">
              <a:rPr lang="en-US" sz="1200"/>
              <a:pPr eaLnBrk="1" hangingPunct="1"/>
              <a:t>151</a:t>
            </a:fld>
            <a:endParaRPr lang="en-US" sz="1200"/>
          </a:p>
        </p:txBody>
      </p:sp>
      <p:sp>
        <p:nvSpPr>
          <p:cNvPr id="41987"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41988"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DA158D5-305C-4EAD-B1CA-5899DDAF62A4}" type="slidenum">
              <a:rPr lang="en-US" sz="1200"/>
              <a:pPr eaLnBrk="1" hangingPunct="1"/>
              <a:t>152</a:t>
            </a:fld>
            <a:endParaRPr lang="en-US" sz="1200"/>
          </a:p>
        </p:txBody>
      </p:sp>
      <p:sp>
        <p:nvSpPr>
          <p:cNvPr id="44035"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44036"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2B41852-DF35-4E3F-84D2-C43424D9B36B}" type="slidenum">
              <a:rPr lang="en-US" sz="1200"/>
              <a:pPr eaLnBrk="1" hangingPunct="1"/>
              <a:t>153</a:t>
            </a:fld>
            <a:endParaRPr lang="en-US" sz="1200"/>
          </a:p>
        </p:txBody>
      </p:sp>
      <p:sp>
        <p:nvSpPr>
          <p:cNvPr id="46083"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4608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fontAlgn="base"/>
            <a:r>
              <a:rPr lang="en-US" altLang="zh-CN" sz="1200" b="1" i="0" kern="1200" dirty="0">
                <a:solidFill>
                  <a:schemeClr val="tx1"/>
                </a:solidFill>
                <a:effectLst/>
                <a:latin typeface="Arial" charset="0"/>
                <a:ea typeface="+mn-ea"/>
                <a:cs typeface="Arial" charset="0"/>
              </a:rPr>
              <a:t>Purpose</a:t>
            </a:r>
          </a:p>
          <a:p>
            <a:pPr fontAlgn="base"/>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a:t>
            </a:r>
            <a:r>
              <a:rPr lang="en-US" altLang="zh-CN" sz="1200" b="0" i="0" kern="1200" dirty="0">
                <a:solidFill>
                  <a:schemeClr val="tx1"/>
                </a:solidFill>
                <a:effectLst/>
                <a:latin typeface="Arial" charset="0"/>
                <a:ea typeface="+mn-ea"/>
                <a:cs typeface="Arial" charset="0"/>
              </a:rPr>
              <a:t> directive explicitly instructs the compiler to parallelize the chosen block of code.</a:t>
            </a:r>
          </a:p>
          <a:p>
            <a:pPr fontAlgn="base"/>
            <a:r>
              <a:rPr lang="en-US" altLang="zh-CN" sz="1200" b="1" i="0" kern="1200" dirty="0">
                <a:solidFill>
                  <a:schemeClr val="tx1"/>
                </a:solidFill>
                <a:effectLst/>
                <a:latin typeface="Arial" charset="0"/>
                <a:ea typeface="+mn-ea"/>
                <a:cs typeface="Arial" charset="0"/>
              </a:rPr>
              <a:t>Syntax</a:t>
            </a:r>
          </a:p>
          <a:p>
            <a:pPr fontAlgn="base"/>
            <a:r>
              <a:rPr lang="en-US" altLang="zh-CN" sz="1200" b="0" i="0" kern="1200" dirty="0">
                <a:solidFill>
                  <a:schemeClr val="tx1"/>
                </a:solidFill>
                <a:effectLst/>
                <a:latin typeface="Arial" charset="0"/>
                <a:ea typeface="+mn-ea"/>
                <a:cs typeface="Arial" charset="0"/>
              </a:rPr>
              <a:t>    .-,------.        V |    &gt;&gt;-#--pragma--</a:t>
            </a:r>
            <a:r>
              <a:rPr lang="en-US" altLang="zh-CN" sz="1200" b="0" i="0" kern="1200" dirty="0" err="1">
                <a:solidFill>
                  <a:schemeClr val="tx1"/>
                </a:solidFill>
                <a:effectLst/>
                <a:latin typeface="Arial" charset="0"/>
                <a:ea typeface="+mn-ea"/>
                <a:cs typeface="Arial" charset="0"/>
              </a:rPr>
              <a:t>omp</a:t>
            </a:r>
            <a:r>
              <a:rPr lang="en-US" altLang="zh-CN" sz="1200" b="0" i="0" kern="1200" dirty="0">
                <a:solidFill>
                  <a:schemeClr val="tx1"/>
                </a:solidFill>
                <a:effectLst/>
                <a:latin typeface="Arial" charset="0"/>
                <a:ea typeface="+mn-ea"/>
                <a:cs typeface="Arial" charset="0"/>
              </a:rPr>
              <a:t> parallel----</a:t>
            </a:r>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-+-------------------------&gt;&lt; </a:t>
            </a:r>
          </a:p>
          <a:p>
            <a:pPr fontAlgn="base"/>
            <a:r>
              <a:rPr lang="en-US" altLang="zh-CN" sz="1200" b="1" i="0" kern="1200" dirty="0">
                <a:solidFill>
                  <a:schemeClr val="tx1"/>
                </a:solidFill>
                <a:effectLst/>
                <a:latin typeface="Arial" charset="0"/>
                <a:ea typeface="+mn-ea"/>
                <a:cs typeface="Arial" charset="0"/>
              </a:rPr>
              <a:t>Parameters</a:t>
            </a:r>
          </a:p>
          <a:p>
            <a:pPr fontAlgn="base"/>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is any of the following </a:t>
            </a:r>
            <a:r>
              <a:rPr lang="en-US" altLang="zh-CN" sz="1200" b="0" i="0" kern="1200" dirty="0" err="1">
                <a:solidFill>
                  <a:schemeClr val="tx1"/>
                </a:solidFill>
                <a:effectLst/>
                <a:latin typeface="Arial" charset="0"/>
                <a:ea typeface="+mn-ea"/>
                <a:cs typeface="Arial" charset="0"/>
              </a:rPr>
              <a:t>clauses:if</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exp</a:t>
            </a:r>
            <a:r>
              <a:rPr lang="en-US" altLang="zh-CN" sz="1200" b="0" i="0" kern="1200" dirty="0">
                <a:solidFill>
                  <a:schemeClr val="tx1"/>
                </a:solidFill>
                <a:effectLst/>
                <a:latin typeface="Arial" charset="0"/>
                <a:ea typeface="+mn-ea"/>
                <a:cs typeface="Arial" charset="0"/>
              </a:rPr>
              <a:t>)When the if argument is specified, the program code executes in parallel only if the scalar expression represented by </a:t>
            </a:r>
            <a:r>
              <a:rPr lang="en-US" altLang="zh-CN" sz="1200" b="0" i="1" kern="1200" dirty="0" err="1">
                <a:solidFill>
                  <a:schemeClr val="tx1"/>
                </a:solidFill>
                <a:effectLst/>
                <a:latin typeface="Arial" charset="0"/>
                <a:ea typeface="+mn-ea"/>
                <a:cs typeface="Arial" charset="0"/>
              </a:rPr>
              <a:t>exp</a:t>
            </a:r>
            <a:r>
              <a:rPr lang="en-US" altLang="zh-CN" sz="1200" b="0" i="0" kern="1200" dirty="0">
                <a:solidFill>
                  <a:schemeClr val="tx1"/>
                </a:solidFill>
                <a:effectLst/>
                <a:latin typeface="Arial" charset="0"/>
                <a:ea typeface="+mn-ea"/>
                <a:cs typeface="Arial" charset="0"/>
              </a:rPr>
              <a:t> evaluates to a nonzero value at run time. Only one if clause can be </a:t>
            </a:r>
            <a:r>
              <a:rPr lang="en-US" altLang="zh-CN" sz="1200" b="0" i="0" kern="1200" dirty="0" err="1">
                <a:solidFill>
                  <a:schemeClr val="tx1"/>
                </a:solidFill>
                <a:effectLst/>
                <a:latin typeface="Arial" charset="0"/>
                <a:ea typeface="+mn-ea"/>
                <a:cs typeface="Arial" charset="0"/>
              </a:rPr>
              <a:t>specified.private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commas.firstprivate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Each new private object is initialized with the value of the original variable as if there was an implied declaration within the statement block.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commas.num_threads</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)The value of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 is an integer expression that specifies the number of threads to use for the parallel region. If dynamic adjustment of the number of threads is also enabled, then </a:t>
            </a:r>
            <a:r>
              <a:rPr lang="en-US" altLang="zh-CN" sz="1200" b="0" i="1" kern="1200" dirty="0" err="1">
                <a:solidFill>
                  <a:schemeClr val="tx1"/>
                </a:solidFill>
                <a:effectLst/>
                <a:latin typeface="Arial" charset="0"/>
                <a:ea typeface="+mn-ea"/>
                <a:cs typeface="Arial" charset="0"/>
              </a:rPr>
              <a:t>int_exp</a:t>
            </a:r>
            <a:r>
              <a:rPr lang="en-US" altLang="zh-CN" sz="1200" b="0" i="0" kern="1200" dirty="0">
                <a:solidFill>
                  <a:schemeClr val="tx1"/>
                </a:solidFill>
                <a:effectLst/>
                <a:latin typeface="Arial" charset="0"/>
                <a:ea typeface="+mn-ea"/>
                <a:cs typeface="Arial" charset="0"/>
              </a:rPr>
              <a:t> specifies the maximum number of threads to be </a:t>
            </a:r>
            <a:r>
              <a:rPr lang="en-US" altLang="zh-CN" sz="1200" b="0" i="0" kern="1200" dirty="0" err="1">
                <a:solidFill>
                  <a:schemeClr val="tx1"/>
                </a:solidFill>
                <a:effectLst/>
                <a:latin typeface="Arial" charset="0"/>
                <a:ea typeface="+mn-ea"/>
                <a:cs typeface="Arial" charset="0"/>
              </a:rPr>
              <a:t>used.shared</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comma-separated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shared across all </a:t>
            </a:r>
            <a:r>
              <a:rPr lang="en-US" altLang="zh-CN" sz="1200" b="0" i="0" kern="1200" dirty="0" err="1">
                <a:solidFill>
                  <a:schemeClr val="tx1"/>
                </a:solidFill>
                <a:effectLst/>
                <a:latin typeface="Arial" charset="0"/>
                <a:ea typeface="+mn-ea"/>
                <a:cs typeface="Arial" charset="0"/>
              </a:rPr>
              <a:t>threads.default</a:t>
            </a:r>
            <a:r>
              <a:rPr lang="en-US" altLang="zh-CN" sz="1200" b="0" i="0" kern="1200" dirty="0">
                <a:solidFill>
                  <a:schemeClr val="tx1"/>
                </a:solidFill>
                <a:effectLst/>
                <a:latin typeface="Arial" charset="0"/>
                <a:ea typeface="+mn-ea"/>
                <a:cs typeface="Arial" charset="0"/>
              </a:rPr>
              <a:t> (shared | none)Defines the default data scope of variables in each thread. Only one </a:t>
            </a:r>
            <a:r>
              <a:rPr lang="en-US" altLang="zh-CN" sz="1200" b="1" i="0" kern="1200" dirty="0">
                <a:solidFill>
                  <a:schemeClr val="tx1"/>
                </a:solidFill>
                <a:effectLst/>
                <a:latin typeface="Arial" charset="0"/>
                <a:ea typeface="+mn-ea"/>
                <a:cs typeface="Arial" charset="0"/>
              </a:rPr>
              <a:t>default</a:t>
            </a:r>
            <a:r>
              <a:rPr lang="en-US" altLang="zh-CN" sz="1200" b="0" i="0" kern="1200" dirty="0">
                <a:solidFill>
                  <a:schemeClr val="tx1"/>
                </a:solidFill>
                <a:effectLst/>
                <a:latin typeface="Arial" charset="0"/>
                <a:ea typeface="+mn-ea"/>
                <a:cs typeface="Arial" charset="0"/>
              </a:rPr>
              <a:t> clause can be specified on an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directive.Specifying</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default(shared)</a:t>
            </a:r>
            <a:r>
              <a:rPr lang="en-US" altLang="zh-CN" sz="1200" b="0" i="0" kern="1200" dirty="0">
                <a:solidFill>
                  <a:schemeClr val="tx1"/>
                </a:solidFill>
                <a:effectLst/>
                <a:latin typeface="Arial" charset="0"/>
                <a:ea typeface="+mn-ea"/>
                <a:cs typeface="Arial" charset="0"/>
              </a:rPr>
              <a:t> is equivalent to stating each variable in a </a:t>
            </a:r>
            <a:r>
              <a:rPr lang="en-US" altLang="zh-CN" sz="1200" b="1" i="0" kern="1200" dirty="0">
                <a:solidFill>
                  <a:schemeClr val="tx1"/>
                </a:solidFill>
                <a:effectLst/>
                <a:latin typeface="Arial" charset="0"/>
                <a:ea typeface="+mn-ea"/>
                <a:cs typeface="Arial" charset="0"/>
              </a:rPr>
              <a:t>shared(</a:t>
            </a:r>
            <a:r>
              <a:rPr lang="en-US" altLang="zh-CN" sz="1200" b="0" i="1" kern="1200" dirty="0">
                <a:solidFill>
                  <a:schemeClr val="tx1"/>
                </a:solidFill>
                <a:effectLst/>
                <a:latin typeface="Arial" charset="0"/>
                <a:ea typeface="+mn-ea"/>
                <a:cs typeface="Arial" charset="0"/>
              </a:rPr>
              <a:t>list</a:t>
            </a:r>
            <a:r>
              <a:rPr lang="en-US" altLang="zh-CN" sz="1200" b="1" i="0" kern="1200" dirty="0">
                <a:solidFill>
                  <a:schemeClr val="tx1"/>
                </a:solidFill>
                <a:effectLst/>
                <a:latin typeface="Arial" charset="0"/>
                <a:ea typeface="+mn-ea"/>
                <a:cs typeface="Arial" charset="0"/>
              </a:rPr>
              <a:t>)</a:t>
            </a:r>
            <a:r>
              <a:rPr lang="en-US" altLang="zh-CN" sz="1200" b="0" i="0" kern="1200" dirty="0">
                <a:solidFill>
                  <a:schemeClr val="tx1"/>
                </a:solidFill>
                <a:effectLst/>
                <a:latin typeface="Arial" charset="0"/>
                <a:ea typeface="+mn-ea"/>
                <a:cs typeface="Arial" charset="0"/>
              </a:rPr>
              <a:t> clause.</a:t>
            </a:r>
          </a:p>
          <a:p>
            <a:pPr fontAlgn="base"/>
            <a:r>
              <a:rPr lang="en-US" altLang="zh-CN" sz="1200" b="0" i="0" kern="1200" dirty="0">
                <a:solidFill>
                  <a:schemeClr val="tx1"/>
                </a:solidFill>
                <a:effectLst/>
                <a:latin typeface="Arial" charset="0"/>
                <a:ea typeface="+mn-ea"/>
                <a:cs typeface="Arial" charset="0"/>
              </a:rPr>
              <a:t>Specifying </a:t>
            </a:r>
            <a:r>
              <a:rPr lang="en-US" altLang="zh-CN" sz="1200" b="1" i="0" kern="1200" dirty="0">
                <a:solidFill>
                  <a:schemeClr val="tx1"/>
                </a:solidFill>
                <a:effectLst/>
                <a:latin typeface="Arial" charset="0"/>
                <a:ea typeface="+mn-ea"/>
                <a:cs typeface="Arial" charset="0"/>
              </a:rPr>
              <a:t>default(none)</a:t>
            </a:r>
            <a:r>
              <a:rPr lang="en-US" altLang="zh-CN" sz="1200" b="0" i="0" kern="1200" dirty="0">
                <a:solidFill>
                  <a:schemeClr val="tx1"/>
                </a:solidFill>
                <a:effectLst/>
                <a:latin typeface="Arial" charset="0"/>
                <a:ea typeface="+mn-ea"/>
                <a:cs typeface="Arial" charset="0"/>
              </a:rPr>
              <a:t> requires that each data variable visible to the parallelized statement block must be </a:t>
            </a:r>
            <a:r>
              <a:rPr lang="en-US" altLang="zh-CN" sz="1200" b="0" i="0" kern="1200" dirty="0" err="1">
                <a:solidFill>
                  <a:schemeClr val="tx1"/>
                </a:solidFill>
                <a:effectLst/>
                <a:latin typeface="Arial" charset="0"/>
                <a:ea typeface="+mn-ea"/>
                <a:cs typeface="Arial" charset="0"/>
              </a:rPr>
              <a:t>explcitly</a:t>
            </a:r>
            <a:r>
              <a:rPr lang="en-US" altLang="zh-CN" sz="1200" b="0" i="0" kern="1200" dirty="0">
                <a:solidFill>
                  <a:schemeClr val="tx1"/>
                </a:solidFill>
                <a:effectLst/>
                <a:latin typeface="Arial" charset="0"/>
                <a:ea typeface="+mn-ea"/>
                <a:cs typeface="Arial" charset="0"/>
              </a:rPr>
              <a:t> listed in a data scope clause, with the exception of those variables that are:</a:t>
            </a:r>
          </a:p>
          <a:p>
            <a:pPr fontAlgn="base"/>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specified in an enclosed data scope attribute clause, or,</a:t>
            </a:r>
          </a:p>
          <a:p>
            <a:pPr fontAlgn="base"/>
            <a:r>
              <a:rPr lang="en-US" altLang="zh-CN" sz="1200" b="0" i="0" kern="1200" dirty="0">
                <a:solidFill>
                  <a:schemeClr val="tx1"/>
                </a:solidFill>
                <a:effectLst/>
                <a:latin typeface="Arial" charset="0"/>
                <a:ea typeface="+mn-ea"/>
                <a:cs typeface="Arial" charset="0"/>
              </a:rPr>
              <a:t>used as a loop control variable referenced only by a corresponding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or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parallel for</a:t>
            </a:r>
            <a:r>
              <a:rPr lang="en-US" altLang="zh-CN" sz="1200" b="0" i="0" kern="1200" dirty="0">
                <a:solidFill>
                  <a:schemeClr val="tx1"/>
                </a:solidFill>
                <a:effectLst/>
                <a:latin typeface="Arial" charset="0"/>
                <a:ea typeface="+mn-ea"/>
                <a:cs typeface="Arial" charset="0"/>
              </a:rPr>
              <a:t> directive.</a:t>
            </a:r>
          </a:p>
          <a:p>
            <a:pPr fontAlgn="base"/>
            <a:r>
              <a:rPr lang="en-US" altLang="zh-CN" sz="1200" b="0" i="0" kern="1200" dirty="0" err="1">
                <a:solidFill>
                  <a:schemeClr val="tx1"/>
                </a:solidFill>
                <a:effectLst/>
                <a:latin typeface="Arial" charset="0"/>
                <a:ea typeface="+mn-ea"/>
                <a:cs typeface="Arial" charset="0"/>
              </a:rPr>
              <a:t>copyin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)For each data variable specified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the value of the data variable in the master thread is copied to the thread-private copies at the beginning of the parallel region.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commas.Each</a:t>
            </a:r>
            <a:r>
              <a:rPr lang="en-US" altLang="zh-CN" sz="1200" b="0" i="0" kern="1200" dirty="0">
                <a:solidFill>
                  <a:schemeClr val="tx1"/>
                </a:solidFill>
                <a:effectLst/>
                <a:latin typeface="Arial" charset="0"/>
                <a:ea typeface="+mn-ea"/>
                <a:cs typeface="Arial" charset="0"/>
              </a:rPr>
              <a:t> data variable specified in the </a:t>
            </a:r>
            <a:r>
              <a:rPr lang="en-US" altLang="zh-CN" sz="1200" b="1" i="0" kern="1200" dirty="0" err="1">
                <a:solidFill>
                  <a:schemeClr val="tx1"/>
                </a:solidFill>
                <a:effectLst/>
                <a:latin typeface="Arial" charset="0"/>
                <a:ea typeface="+mn-ea"/>
                <a:cs typeface="Arial" charset="0"/>
              </a:rPr>
              <a:t>copyin</a:t>
            </a:r>
            <a:r>
              <a:rPr lang="en-US" altLang="zh-CN" sz="1200" b="0" i="0" kern="1200" dirty="0">
                <a:solidFill>
                  <a:schemeClr val="tx1"/>
                </a:solidFill>
                <a:effectLst/>
                <a:latin typeface="Arial" charset="0"/>
                <a:ea typeface="+mn-ea"/>
                <a:cs typeface="Arial" charset="0"/>
              </a:rPr>
              <a:t> clause must be a </a:t>
            </a:r>
            <a:r>
              <a:rPr lang="en-US" altLang="zh-CN" sz="1200" b="1" i="0" kern="1200" dirty="0" err="1">
                <a:solidFill>
                  <a:schemeClr val="tx1"/>
                </a:solidFill>
                <a:effectLst/>
                <a:latin typeface="Arial" charset="0"/>
                <a:ea typeface="+mn-ea"/>
                <a:cs typeface="Arial" charset="0"/>
              </a:rPr>
              <a:t>threadprivate</a:t>
            </a:r>
            <a:r>
              <a:rPr lang="en-US" altLang="zh-CN" sz="1200" b="0" i="0" kern="1200" dirty="0">
                <a:solidFill>
                  <a:schemeClr val="tx1"/>
                </a:solidFill>
                <a:effectLst/>
                <a:latin typeface="Arial" charset="0"/>
                <a:ea typeface="+mn-ea"/>
                <a:cs typeface="Arial" charset="0"/>
              </a:rPr>
              <a:t> variable.</a:t>
            </a:r>
          </a:p>
          <a:p>
            <a:pPr fontAlgn="base"/>
            <a:r>
              <a:rPr lang="en-US" altLang="zh-CN" sz="1200" b="0" i="0" kern="1200" dirty="0">
                <a:solidFill>
                  <a:schemeClr val="tx1"/>
                </a:solidFill>
                <a:effectLst/>
                <a:latin typeface="Arial" charset="0"/>
                <a:ea typeface="+mn-ea"/>
                <a:cs typeface="Arial" charset="0"/>
              </a:rPr>
              <a:t>reduction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)Performs a reduction on all scalar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using the specified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Reduction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commas.A</a:t>
            </a:r>
            <a:r>
              <a:rPr lang="en-US" altLang="zh-CN" sz="1200" b="0" i="0" kern="1200" dirty="0">
                <a:solidFill>
                  <a:schemeClr val="tx1"/>
                </a:solidFill>
                <a:effectLst/>
                <a:latin typeface="Arial" charset="0"/>
                <a:ea typeface="+mn-ea"/>
                <a:cs typeface="Arial" charset="0"/>
              </a:rPr>
              <a:t> private copy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is created for each thread. At the end of the statement block, the final values of all private copies of the reduction variable are combined in a manner appropriate to the operator, and the result is placed back in the original value of the shared reduction variable. For example, when the max operator is specified, the original reduction variable value combines with the final values of the private copies by using the following </a:t>
            </a:r>
            <a:r>
              <a:rPr lang="en-US" altLang="zh-CN" sz="1200" b="0" i="0" kern="1200" dirty="0" err="1">
                <a:solidFill>
                  <a:schemeClr val="tx1"/>
                </a:solidFill>
                <a:effectLst/>
                <a:latin typeface="Arial" charset="0"/>
                <a:ea typeface="+mn-ea"/>
                <a:cs typeface="Arial" charset="0"/>
              </a:rPr>
              <a:t>expression:</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a:t>
            </a:r>
          </a:p>
          <a:p>
            <a:pPr fontAlgn="base"/>
            <a:r>
              <a:rPr lang="en-US" altLang="zh-CN" sz="1200" b="0" i="0" kern="1200" dirty="0">
                <a:solidFill>
                  <a:schemeClr val="tx1"/>
                </a:solidFill>
                <a:effectLst/>
                <a:latin typeface="Arial" charset="0"/>
                <a:ea typeface="+mn-ea"/>
                <a:cs typeface="Arial" charset="0"/>
              </a:rPr>
              <a:t>For variables specified in the </a:t>
            </a:r>
            <a:r>
              <a:rPr lang="en-US" altLang="zh-CN" sz="1200" b="1" i="0"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clause, they must satisfy the following </a:t>
            </a:r>
            <a:r>
              <a:rPr lang="en-US" altLang="zh-CN" sz="1200" b="0" i="0" kern="1200" dirty="0" err="1">
                <a:solidFill>
                  <a:schemeClr val="tx1"/>
                </a:solidFill>
                <a:effectLst/>
                <a:latin typeface="Arial" charset="0"/>
                <a:ea typeface="+mn-ea"/>
                <a:cs typeface="Arial" charset="0"/>
              </a:rPr>
              <a:t>conditions:Must</a:t>
            </a:r>
            <a:r>
              <a:rPr lang="en-US" altLang="zh-CN" sz="1200" b="0" i="0" kern="1200" dirty="0">
                <a:solidFill>
                  <a:schemeClr val="tx1"/>
                </a:solidFill>
                <a:effectLst/>
                <a:latin typeface="Arial" charset="0"/>
                <a:ea typeface="+mn-ea"/>
                <a:cs typeface="Arial" charset="0"/>
              </a:rPr>
              <a:t> be of a type appropriate to the operator. If the max or min operator is specified, the variables must be one of the following types with or without long, short, signed, or unsigned:</a:t>
            </a:r>
          </a:p>
          <a:p>
            <a:pPr lvl="1" fontAlgn="base"/>
            <a:r>
              <a:rPr lang="en-US" altLang="zh-CN" sz="1200" b="0" i="0" kern="1200" dirty="0">
                <a:solidFill>
                  <a:schemeClr val="tx1"/>
                </a:solidFill>
                <a:effectLst/>
                <a:latin typeface="Arial" charset="0"/>
                <a:ea typeface="+mn-ea"/>
                <a:cs typeface="Arial" charset="0"/>
              </a:rPr>
              <a:t>_Bool</a:t>
            </a:r>
          </a:p>
          <a:p>
            <a:pPr lvl="1" fontAlgn="base"/>
            <a:r>
              <a:rPr lang="en-US" altLang="zh-CN" sz="1200" b="0" i="0" kern="1200" dirty="0">
                <a:solidFill>
                  <a:schemeClr val="tx1"/>
                </a:solidFill>
                <a:effectLst/>
                <a:latin typeface="Arial" charset="0"/>
                <a:ea typeface="+mn-ea"/>
                <a:cs typeface="Arial" charset="0"/>
              </a:rPr>
              <a:t>bool</a:t>
            </a:r>
          </a:p>
          <a:p>
            <a:pPr lvl="1" fontAlgn="base"/>
            <a:r>
              <a:rPr lang="en-US" altLang="zh-CN" sz="1200" b="0" i="0" kern="1200" dirty="0">
                <a:solidFill>
                  <a:schemeClr val="tx1"/>
                </a:solidFill>
                <a:effectLst/>
                <a:latin typeface="Arial" charset="0"/>
                <a:ea typeface="+mn-ea"/>
                <a:cs typeface="Arial" charset="0"/>
              </a:rPr>
              <a:t>char</a:t>
            </a:r>
          </a:p>
          <a:p>
            <a:pPr lvl="1" fontAlgn="base"/>
            <a:r>
              <a:rPr lang="en-US" altLang="zh-CN" sz="1200" b="0" i="0" kern="1200" dirty="0" err="1">
                <a:solidFill>
                  <a:schemeClr val="tx1"/>
                </a:solidFill>
                <a:effectLst/>
                <a:latin typeface="Arial" charset="0"/>
                <a:ea typeface="+mn-ea"/>
                <a:cs typeface="Arial" charset="0"/>
              </a:rPr>
              <a:t>wchar_t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err="1">
                <a:solidFill>
                  <a:schemeClr val="tx1"/>
                </a:solidFill>
                <a:effectLst/>
                <a:latin typeface="Arial" charset="0"/>
                <a:ea typeface="+mn-ea"/>
                <a:cs typeface="Arial" charset="0"/>
              </a:rPr>
              <a:t>int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a:solidFill>
                  <a:schemeClr val="tx1"/>
                </a:solidFill>
                <a:effectLst/>
                <a:latin typeface="Arial" charset="0"/>
                <a:ea typeface="+mn-ea"/>
                <a:cs typeface="Arial" charset="0"/>
              </a:rPr>
              <a:t>float</a:t>
            </a:r>
          </a:p>
          <a:p>
            <a:pPr lvl="1" fontAlgn="base"/>
            <a:r>
              <a:rPr lang="en-US" altLang="zh-CN" sz="1200" b="0" i="0" kern="1200" dirty="0">
                <a:solidFill>
                  <a:schemeClr val="tx1"/>
                </a:solidFill>
                <a:effectLst/>
                <a:latin typeface="Arial" charset="0"/>
                <a:ea typeface="+mn-ea"/>
                <a:cs typeface="Arial" charset="0"/>
              </a:rPr>
              <a:t>double</a:t>
            </a:r>
          </a:p>
          <a:p>
            <a:pPr fontAlgn="base"/>
            <a:r>
              <a:rPr lang="en-US" altLang="zh-CN" sz="1200" b="0" i="0" kern="1200" dirty="0">
                <a:solidFill>
                  <a:schemeClr val="tx1"/>
                </a:solidFill>
                <a:effectLst/>
                <a:latin typeface="Arial" charset="0"/>
                <a:ea typeface="+mn-ea"/>
                <a:cs typeface="Arial" charset="0"/>
              </a:rPr>
              <a:t>Must be shared in the enclosing context.</a:t>
            </a:r>
          </a:p>
          <a:p>
            <a:pPr fontAlgn="base"/>
            <a:r>
              <a:rPr lang="en-US" altLang="zh-CN" sz="1200" b="0" i="0" kern="1200" dirty="0">
                <a:solidFill>
                  <a:schemeClr val="tx1"/>
                </a:solidFill>
                <a:effectLst/>
                <a:latin typeface="Arial" charset="0"/>
                <a:ea typeface="+mn-ea"/>
                <a:cs typeface="Arial" charset="0"/>
              </a:rPr>
              <a:t>Must not be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Must not have pointer type.</a:t>
            </a:r>
          </a:p>
          <a:p>
            <a:pPr fontAlgn="base"/>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(master | close | spread)Specifies a policy for assigning threads to places within the current place partition. At most one </a:t>
            </a:r>
            <a:r>
              <a:rPr lang="en-US" altLang="zh-CN" sz="1200" b="0" i="0" kern="1200" dirty="0" err="1">
                <a:solidFill>
                  <a:schemeClr val="tx1"/>
                </a:solidFill>
                <a:effectLst/>
                <a:latin typeface="Arial" charset="0"/>
                <a:ea typeface="+mn-ea"/>
                <a:cs typeface="Arial" charset="0"/>
              </a:rPr>
              <a:t>proc_bindclause</a:t>
            </a:r>
            <a:r>
              <a:rPr lang="en-US" altLang="zh-CN" sz="1200" b="0" i="0" kern="1200" dirty="0">
                <a:solidFill>
                  <a:schemeClr val="tx1"/>
                </a:solidFill>
                <a:effectLst/>
                <a:latin typeface="Arial" charset="0"/>
                <a:ea typeface="+mn-ea"/>
                <a:cs typeface="Arial" charset="0"/>
              </a:rPr>
              <a:t> can be specified on the parallel directive. If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is not set to </a:t>
            </a:r>
            <a:r>
              <a:rPr lang="en-US" altLang="zh-CN" sz="1200" b="1" i="0" kern="1200" dirty="0">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 clause overrides the first element in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If the </a:t>
            </a:r>
            <a:r>
              <a:rPr lang="en-US" altLang="zh-CN" sz="1200" b="1" i="0" kern="1200" dirty="0">
                <a:solidFill>
                  <a:schemeClr val="tx1"/>
                </a:solidFill>
                <a:effectLst/>
                <a:latin typeface="Arial" charset="0"/>
                <a:ea typeface="+mn-ea"/>
                <a:cs typeface="Arial" charset="0"/>
              </a:rPr>
              <a:t>OMP_PROC_BIND</a:t>
            </a:r>
            <a:r>
              <a:rPr lang="en-US" altLang="zh-CN" sz="1200" b="0" i="0" kern="1200" dirty="0">
                <a:solidFill>
                  <a:schemeClr val="tx1"/>
                </a:solidFill>
                <a:effectLst/>
                <a:latin typeface="Arial" charset="0"/>
                <a:ea typeface="+mn-ea"/>
                <a:cs typeface="Arial" charset="0"/>
              </a:rPr>
              <a:t> environment variable is set to </a:t>
            </a:r>
            <a:r>
              <a:rPr lang="en-US" altLang="zh-CN" sz="1200" b="1" i="0" kern="1200" dirty="0">
                <a:solidFill>
                  <a:schemeClr val="tx1"/>
                </a:solidFill>
                <a:effectLst/>
                <a:latin typeface="Arial" charset="0"/>
                <a:ea typeface="+mn-ea"/>
                <a:cs typeface="Arial" charset="0"/>
              </a:rPr>
              <a:t>FALSE</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proc_bind</a:t>
            </a:r>
            <a:r>
              <a:rPr lang="en-US" altLang="zh-CN" sz="1200" b="0" i="0" kern="1200" dirty="0">
                <a:solidFill>
                  <a:schemeClr val="tx1"/>
                </a:solidFill>
                <a:effectLst/>
                <a:latin typeface="Arial" charset="0"/>
                <a:ea typeface="+mn-ea"/>
                <a:cs typeface="Arial" charset="0"/>
              </a:rPr>
              <a:t> clause has no effect.</a:t>
            </a:r>
          </a:p>
          <a:p>
            <a:pPr fontAlgn="base"/>
            <a:r>
              <a:rPr lang="en-US" altLang="zh-CN" sz="1200" b="1" i="0" kern="1200" dirty="0">
                <a:solidFill>
                  <a:schemeClr val="tx1"/>
                </a:solidFill>
                <a:effectLst/>
                <a:latin typeface="Arial" charset="0"/>
                <a:ea typeface="+mn-ea"/>
                <a:cs typeface="Arial" charset="0"/>
              </a:rPr>
              <a:t>Usage</a:t>
            </a:r>
          </a:p>
          <a:p>
            <a:pPr fontAlgn="base"/>
            <a:r>
              <a:rPr lang="en-US" altLang="zh-CN" sz="1200" b="0" i="0" kern="1200" dirty="0">
                <a:solidFill>
                  <a:schemeClr val="tx1"/>
                </a:solidFill>
                <a:effectLst/>
                <a:latin typeface="Arial" charset="0"/>
                <a:ea typeface="+mn-ea"/>
                <a:cs typeface="Arial" charset="0"/>
              </a:rPr>
              <a:t>When a parallel region is encountered, a logical team of threads is formed. Each thread in the team executes all statements within a parallel region except for work-sharing constructs. Work within work-sharing constructs is distributed among the threads in a team.</a:t>
            </a:r>
          </a:p>
          <a:p>
            <a:pPr fontAlgn="base"/>
            <a:r>
              <a:rPr lang="en-US" altLang="zh-CN" sz="1200" b="0" i="0" kern="1200" dirty="0">
                <a:solidFill>
                  <a:schemeClr val="tx1"/>
                </a:solidFill>
                <a:effectLst/>
                <a:latin typeface="Arial" charset="0"/>
                <a:ea typeface="+mn-ea"/>
                <a:cs typeface="Arial" charset="0"/>
              </a:rPr>
              <a:t>Loop iterations must be independent before the loop can be parallelized. An implied barrier exists at the end of a parallelized statement block.</a:t>
            </a:r>
          </a:p>
          <a:p>
            <a:pPr fontAlgn="base"/>
            <a:r>
              <a:rPr lang="en-US" altLang="zh-CN" sz="1200" b="0" i="0" kern="1200" dirty="0">
                <a:solidFill>
                  <a:schemeClr val="tx1"/>
                </a:solidFill>
                <a:effectLst/>
                <a:latin typeface="Arial" charset="0"/>
                <a:ea typeface="+mn-ea"/>
                <a:cs typeface="Arial" charset="0"/>
              </a:rPr>
              <a:t>By default, nested parallel regions are serialized.</a:t>
            </a:r>
          </a:p>
          <a:p>
            <a:pPr eaLnBrk="1" hangingPunct="1">
              <a:lnSpc>
                <a:spcPct val="88000"/>
              </a:lnSpc>
            </a:pPr>
            <a:endParaRPr lang="zh-CN" altLang="en-US" dirty="0">
              <a:ea typeface="SimSun"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B6EA2A9-2C8C-44F1-B5FD-047F090143D3}" type="slidenum">
              <a:rPr lang="en-US" sz="1200"/>
              <a:pPr eaLnBrk="1" hangingPunct="1"/>
              <a:t>154</a:t>
            </a:fld>
            <a:endParaRPr lang="en-US" sz="1200"/>
          </a:p>
        </p:txBody>
      </p:sp>
      <p:sp>
        <p:nvSpPr>
          <p:cNvPr id="48131"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4813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directive identifies a synchronization point at which threads in a parallel region will not execute beyond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barrier</a:t>
            </a:r>
            <a:r>
              <a:rPr lang="en-US" altLang="zh-CN" sz="1200" b="0" i="0" kern="1200" dirty="0">
                <a:solidFill>
                  <a:schemeClr val="tx1"/>
                </a:solidFill>
                <a:effectLst/>
                <a:latin typeface="Arial" charset="0"/>
                <a:ea typeface="+mn-ea"/>
                <a:cs typeface="Arial" charset="0"/>
              </a:rPr>
              <a:t> until all other threads in the team complete all explicit tasks in the region.</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r>
              <a:rPr lang="en-US" altLang="zh-CN" sz="1200" b="0" i="0" kern="1200" dirty="0">
                <a:solidFill>
                  <a:schemeClr val="tx1"/>
                </a:solidFill>
                <a:effectLst/>
                <a:latin typeface="Arial" charset="0"/>
                <a:ea typeface="+mn-ea"/>
                <a:cs typeface="Arial" charset="0"/>
              </a:rPr>
              <a:t>https://www.ibm.com/support/knowledgecenter/SSXVZZ_13.1.5/com.ibm.xlcpp1315.lelinux.doc/compiler_ref/tuoptppp.html</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fontAlgn="base"/>
            <a:r>
              <a:rPr lang="en-US" altLang="zh-CN" sz="1200" b="0" i="0" kern="1200" dirty="0">
                <a:solidFill>
                  <a:schemeClr val="tx1"/>
                </a:solidFill>
                <a:effectLst/>
                <a:latin typeface="Arial" charset="0"/>
                <a:ea typeface="+mn-ea"/>
                <a:cs typeface="Arial" charset="0"/>
              </a:rPr>
              <a:t>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directive instructs the compiler to distribute loop iterations within the team of threads that encounters this work-sharing construct.</a:t>
            </a:r>
          </a:p>
          <a:p>
            <a:pPr fontAlgn="base"/>
            <a:r>
              <a:rPr lang="en-US" altLang="zh-CN" sz="1200" b="1" i="0" kern="1200" dirty="0">
                <a:solidFill>
                  <a:schemeClr val="tx1"/>
                </a:solidFill>
                <a:effectLst/>
                <a:latin typeface="Arial" charset="0"/>
                <a:ea typeface="+mn-ea"/>
                <a:cs typeface="Arial" charset="0"/>
              </a:rPr>
              <a:t>Syntax</a:t>
            </a:r>
          </a:p>
          <a:p>
            <a:pPr fontAlgn="base"/>
            <a:r>
              <a:rPr lang="en-US" altLang="zh-CN" sz="1200" b="0" i="0" kern="1200" dirty="0">
                <a:solidFill>
                  <a:schemeClr val="tx1"/>
                </a:solidFill>
                <a:effectLst/>
                <a:latin typeface="Arial" charset="0"/>
                <a:ea typeface="+mn-ea"/>
                <a:cs typeface="Arial" charset="0"/>
              </a:rPr>
              <a:t>    .-+---+------.         | '-,-' |         V |     &gt;&gt;-#--pragma--</a:t>
            </a:r>
            <a:r>
              <a:rPr lang="en-US" altLang="zh-CN" sz="1200" b="0" i="0" kern="1200" dirty="0" err="1">
                <a:solidFill>
                  <a:schemeClr val="tx1"/>
                </a:solidFill>
                <a:effectLst/>
                <a:latin typeface="Arial" charset="0"/>
                <a:ea typeface="+mn-ea"/>
                <a:cs typeface="Arial" charset="0"/>
              </a:rPr>
              <a:t>omp</a:t>
            </a:r>
            <a:r>
              <a:rPr lang="en-US" altLang="zh-CN" sz="1200" b="0" i="0" kern="1200" dirty="0">
                <a:solidFill>
                  <a:schemeClr val="tx1"/>
                </a:solidFill>
                <a:effectLst/>
                <a:latin typeface="Arial" charset="0"/>
                <a:ea typeface="+mn-ea"/>
                <a:cs typeface="Arial" charset="0"/>
              </a:rPr>
              <a:t> for----+--------+-+--</a:t>
            </a:r>
            <a:r>
              <a:rPr lang="en-US" altLang="zh-CN" sz="1200" b="0" i="1" kern="1200" dirty="0">
                <a:solidFill>
                  <a:schemeClr val="tx1"/>
                </a:solidFill>
                <a:effectLst/>
                <a:latin typeface="Arial" charset="0"/>
                <a:ea typeface="+mn-ea"/>
                <a:cs typeface="Arial" charset="0"/>
              </a:rPr>
              <a:t>for-loops</a:t>
            </a:r>
            <a:r>
              <a:rPr lang="en-US" altLang="zh-CN" sz="1200" b="0" i="0" kern="1200" dirty="0">
                <a:solidFill>
                  <a:schemeClr val="tx1"/>
                </a:solidFill>
                <a:effectLst/>
                <a:latin typeface="Arial" charset="0"/>
                <a:ea typeface="+mn-ea"/>
                <a:cs typeface="Arial" charset="0"/>
              </a:rPr>
              <a:t>---------------&gt;&lt;     '-</a:t>
            </a:r>
            <a:r>
              <a:rPr lang="en-US" altLang="zh-CN" sz="1200" b="0"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a:t>
            </a:r>
          </a:p>
          <a:p>
            <a:pPr fontAlgn="base"/>
            <a:r>
              <a:rPr lang="en-US" altLang="zh-CN" sz="1200" b="1" i="0" kern="1200" dirty="0">
                <a:solidFill>
                  <a:schemeClr val="tx1"/>
                </a:solidFill>
                <a:effectLst/>
                <a:latin typeface="Arial" charset="0"/>
                <a:ea typeface="+mn-ea"/>
                <a:cs typeface="Arial" charset="0"/>
              </a:rPr>
              <a:t>Parameters</a:t>
            </a:r>
          </a:p>
          <a:p>
            <a:pPr fontAlgn="base"/>
            <a:r>
              <a:rPr lang="en-US" altLang="zh-CN" sz="1200" b="1" i="1" kern="1200" dirty="0">
                <a:solidFill>
                  <a:schemeClr val="tx1"/>
                </a:solidFill>
                <a:effectLst/>
                <a:latin typeface="Arial" charset="0"/>
                <a:ea typeface="+mn-ea"/>
                <a:cs typeface="Arial" charset="0"/>
              </a:rPr>
              <a:t>clause</a:t>
            </a:r>
            <a:r>
              <a:rPr lang="en-US" altLang="zh-CN" sz="1200" b="0" i="0" kern="1200" dirty="0">
                <a:solidFill>
                  <a:schemeClr val="tx1"/>
                </a:solidFill>
                <a:effectLst/>
                <a:latin typeface="Arial" charset="0"/>
                <a:ea typeface="+mn-ea"/>
                <a:cs typeface="Arial" charset="0"/>
              </a:rPr>
              <a:t> is any of the following clauses:</a:t>
            </a:r>
          </a:p>
          <a:p>
            <a:pPr fontAlgn="base"/>
            <a:r>
              <a:rPr lang="en-US" altLang="zh-CN" sz="1200" b="0" i="0" kern="1200" dirty="0">
                <a:solidFill>
                  <a:schemeClr val="tx1"/>
                </a:solidFill>
                <a:effectLst/>
                <a:latin typeface="Arial" charset="0"/>
                <a:ea typeface="+mn-ea"/>
                <a:cs typeface="Arial" charset="0"/>
              </a:rPr>
              <a:t>collapse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)Allows you to parallelize multiple loops in a nest without introducing nested parallelism. &gt;&gt;-COLLAPSE--(--</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--)-------------------------------------------&gt;&lt; Only one collapse clause is allowed on a </a:t>
            </a:r>
            <a:r>
              <a:rPr lang="en-US" altLang="zh-CN" sz="1200" b="0" i="0" kern="1200" dirty="0" err="1">
                <a:solidFill>
                  <a:schemeClr val="tx1"/>
                </a:solidFill>
                <a:effectLst/>
                <a:latin typeface="Arial" charset="0"/>
                <a:ea typeface="+mn-ea"/>
                <a:cs typeface="Arial" charset="0"/>
              </a:rPr>
              <a:t>worksharing</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or </a:t>
            </a:r>
            <a:r>
              <a:rPr lang="en-US" altLang="zh-CN" sz="1200" b="1" i="0" kern="1200" dirty="0">
                <a:solidFill>
                  <a:schemeClr val="tx1"/>
                </a:solidFill>
                <a:effectLst/>
                <a:latin typeface="Arial" charset="0"/>
                <a:ea typeface="+mn-ea"/>
                <a:cs typeface="Arial" charset="0"/>
              </a:rPr>
              <a:t>parallel for</a:t>
            </a:r>
            <a:r>
              <a:rPr lang="en-US" altLang="zh-CN" sz="1200" b="0" i="0" kern="1200" dirty="0">
                <a:solidFill>
                  <a:schemeClr val="tx1"/>
                </a:solidFill>
                <a:effectLst/>
                <a:latin typeface="Arial" charset="0"/>
                <a:ea typeface="+mn-ea"/>
                <a:cs typeface="Arial" charset="0"/>
              </a:rPr>
              <a:t> pragma.</a:t>
            </a:r>
          </a:p>
          <a:p>
            <a:pPr fontAlgn="base"/>
            <a:r>
              <a:rPr lang="en-US" altLang="zh-CN" sz="1200" b="0" i="0" kern="1200" dirty="0">
                <a:solidFill>
                  <a:schemeClr val="tx1"/>
                </a:solidFill>
                <a:effectLst/>
                <a:latin typeface="Arial" charset="0"/>
                <a:ea typeface="+mn-ea"/>
                <a:cs typeface="Arial" charset="0"/>
              </a:rPr>
              <a:t>The specified number of loops must be present lexically. That is, none of the loops can be in a called subroutine.</a:t>
            </a:r>
          </a:p>
          <a:p>
            <a:pPr fontAlgn="base"/>
            <a:r>
              <a:rPr lang="en-US" altLang="zh-CN" sz="1200" b="0" i="0" kern="1200" dirty="0">
                <a:solidFill>
                  <a:schemeClr val="tx1"/>
                </a:solidFill>
                <a:effectLst/>
                <a:latin typeface="Arial" charset="0"/>
                <a:ea typeface="+mn-ea"/>
                <a:cs typeface="Arial" charset="0"/>
              </a:rPr>
              <a:t>The loops must form a rectangular iteration space and the bounds and stride of each loop must be invariant over all the loops.</a:t>
            </a:r>
          </a:p>
          <a:p>
            <a:pPr fontAlgn="base"/>
            <a:r>
              <a:rPr lang="en-US" altLang="zh-CN" sz="1200" b="0" i="0" kern="1200" dirty="0">
                <a:solidFill>
                  <a:schemeClr val="tx1"/>
                </a:solidFill>
                <a:effectLst/>
                <a:latin typeface="Arial" charset="0"/>
                <a:ea typeface="+mn-ea"/>
                <a:cs typeface="Arial" charset="0"/>
              </a:rPr>
              <a:t>If the loop indices are of different size, the index with the largest size will be used for the collapsed loop.</a:t>
            </a:r>
          </a:p>
          <a:p>
            <a:pPr fontAlgn="base"/>
            <a:r>
              <a:rPr lang="en-US" altLang="zh-CN" sz="1200" b="0" i="0" kern="1200" dirty="0">
                <a:solidFill>
                  <a:schemeClr val="tx1"/>
                </a:solidFill>
                <a:effectLst/>
                <a:latin typeface="Arial" charset="0"/>
                <a:ea typeface="+mn-ea"/>
                <a:cs typeface="Arial" charset="0"/>
              </a:rPr>
              <a:t>The loops must be perfectly nested; that is, there is no intervening code nor any </a:t>
            </a:r>
            <a:r>
              <a:rPr lang="en-US" altLang="zh-CN" sz="1200" b="0" i="0" kern="1200" dirty="0" err="1">
                <a:solidFill>
                  <a:schemeClr val="tx1"/>
                </a:solidFill>
                <a:effectLst/>
                <a:latin typeface="Arial" charset="0"/>
                <a:ea typeface="+mn-ea"/>
                <a:cs typeface="Arial" charset="0"/>
              </a:rPr>
              <a:t>OpenMP</a:t>
            </a:r>
            <a:r>
              <a:rPr lang="en-US" altLang="zh-CN" sz="1200" b="0" i="0" kern="1200" dirty="0">
                <a:solidFill>
                  <a:schemeClr val="tx1"/>
                </a:solidFill>
                <a:effectLst/>
                <a:latin typeface="Arial" charset="0"/>
                <a:ea typeface="+mn-ea"/>
                <a:cs typeface="Arial" charset="0"/>
              </a:rPr>
              <a:t> pragma between the loops which are collapsed.</a:t>
            </a:r>
          </a:p>
          <a:p>
            <a:pPr fontAlgn="base"/>
            <a:r>
              <a:rPr lang="en-US" altLang="zh-CN" sz="1200" b="0" i="0" kern="1200" dirty="0">
                <a:solidFill>
                  <a:schemeClr val="tx1"/>
                </a:solidFill>
                <a:effectLst/>
                <a:latin typeface="Arial" charset="0"/>
                <a:ea typeface="+mn-ea"/>
                <a:cs typeface="Arial" charset="0"/>
              </a:rPr>
              <a:t>The associated do-loops must be structured blocks. Their execution must not be terminated by an </a:t>
            </a:r>
            <a:r>
              <a:rPr lang="en-US" altLang="zh-CN" sz="1200" b="1" i="0" kern="1200" dirty="0" err="1">
                <a:solidFill>
                  <a:schemeClr val="tx1"/>
                </a:solidFill>
                <a:effectLst/>
                <a:latin typeface="Arial" charset="0"/>
                <a:ea typeface="+mn-ea"/>
                <a:cs typeface="Arial" charset="0"/>
              </a:rPr>
              <a:t>break</a:t>
            </a:r>
            <a:r>
              <a:rPr lang="en-US" altLang="zh-CN" sz="1200" b="0" i="0" kern="1200" dirty="0" err="1">
                <a:solidFill>
                  <a:schemeClr val="tx1"/>
                </a:solidFill>
                <a:effectLst/>
                <a:latin typeface="Arial" charset="0"/>
                <a:ea typeface="+mn-ea"/>
                <a:cs typeface="Arial" charset="0"/>
              </a:rPr>
              <a:t>statement</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a:solidFill>
                  <a:schemeClr val="tx1"/>
                </a:solidFill>
                <a:effectLst/>
                <a:latin typeface="Arial" charset="0"/>
                <a:ea typeface="+mn-ea"/>
                <a:cs typeface="Arial" charset="0"/>
              </a:rPr>
              <a:t>If multiple loops are associated to the loop construct, only an iteration of the innermost associated loop may be curtailed by a </a:t>
            </a:r>
            <a:r>
              <a:rPr lang="en-US" altLang="zh-CN" sz="1200" b="1" i="0" kern="1200" dirty="0">
                <a:solidFill>
                  <a:schemeClr val="tx1"/>
                </a:solidFill>
                <a:effectLst/>
                <a:latin typeface="Arial" charset="0"/>
                <a:ea typeface="+mn-ea"/>
                <a:cs typeface="Arial" charset="0"/>
              </a:rPr>
              <a:t>continue</a:t>
            </a:r>
            <a:r>
              <a:rPr lang="en-US" altLang="zh-CN" sz="1200" b="0" i="0" kern="1200" dirty="0">
                <a:solidFill>
                  <a:schemeClr val="tx1"/>
                </a:solidFill>
                <a:effectLst/>
                <a:latin typeface="Arial" charset="0"/>
                <a:ea typeface="+mn-ea"/>
                <a:cs typeface="Arial" charset="0"/>
              </a:rPr>
              <a:t> statement. If multiple loops are associated to the loop construct, there must be no branches to any of the loop termination statements except for the innermost associated loop.</a:t>
            </a:r>
          </a:p>
          <a:p>
            <a:pPr fontAlgn="base"/>
            <a:r>
              <a:rPr lang="en-US" altLang="zh-CN" sz="1200" b="0" i="0" kern="1200" dirty="0">
                <a:solidFill>
                  <a:schemeClr val="tx1"/>
                </a:solidFill>
                <a:effectLst/>
                <a:latin typeface="Arial" charset="0"/>
                <a:ea typeface="+mn-ea"/>
                <a:cs typeface="Arial" charset="0"/>
              </a:rPr>
              <a:t>Ordered </a:t>
            </a:r>
            <a:r>
              <a:rPr lang="en-US" altLang="zh-CN" sz="1200" b="0" i="0" kern="1200" dirty="0" err="1">
                <a:solidFill>
                  <a:schemeClr val="tx1"/>
                </a:solidFill>
                <a:effectLst/>
                <a:latin typeface="Arial" charset="0"/>
                <a:ea typeface="+mn-ea"/>
                <a:cs typeface="Arial" charset="0"/>
              </a:rPr>
              <a:t>constructDuring</a:t>
            </a:r>
            <a:r>
              <a:rPr lang="en-US" altLang="zh-CN" sz="1200" b="0" i="0" kern="1200" dirty="0">
                <a:solidFill>
                  <a:schemeClr val="tx1"/>
                </a:solidFill>
                <a:effectLst/>
                <a:latin typeface="Arial" charset="0"/>
                <a:ea typeface="+mn-ea"/>
                <a:cs typeface="Arial" charset="0"/>
              </a:rPr>
              <a:t> execution of an iteration of a loop or a loop nest within a loop region, the executing thread must not execute more than one ordered region which binds to the same loop region. As a consequence, if multiple loops are associated to the loop construct by a collapse clause, the ordered construct has to be located inside all associated </a:t>
            </a:r>
            <a:r>
              <a:rPr lang="en-US" altLang="zh-CN" sz="1200" b="0" i="0" kern="1200" dirty="0" err="1">
                <a:solidFill>
                  <a:schemeClr val="tx1"/>
                </a:solidFill>
                <a:effectLst/>
                <a:latin typeface="Arial" charset="0"/>
                <a:ea typeface="+mn-ea"/>
                <a:cs typeface="Arial" charset="0"/>
              </a:rPr>
              <a:t>loops.Lastprivate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clauseWhen</a:t>
            </a:r>
            <a:r>
              <a:rPr lang="en-US" altLang="zh-CN" sz="1200" b="0" i="0" kern="1200" dirty="0">
                <a:solidFill>
                  <a:schemeClr val="tx1"/>
                </a:solidFill>
                <a:effectLst/>
                <a:latin typeface="Arial" charset="0"/>
                <a:ea typeface="+mn-ea"/>
                <a:cs typeface="Arial" charset="0"/>
              </a:rPr>
              <a:t> a </a:t>
            </a:r>
            <a:r>
              <a:rPr lang="en-US" altLang="zh-CN" sz="1200" b="0"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 clause appears on the pragma that identifies a work-sharing construct, the value of each new list item from the sequentially last iteration of the associated loops, is assigned to the original list item even if a collapse clause is associated with the </a:t>
            </a:r>
            <a:r>
              <a:rPr lang="en-US" altLang="zh-CN" sz="1200" b="0" i="0" kern="1200" dirty="0" err="1">
                <a:solidFill>
                  <a:schemeClr val="tx1"/>
                </a:solidFill>
                <a:effectLst/>
                <a:latin typeface="Arial" charset="0"/>
                <a:ea typeface="+mn-ea"/>
                <a:cs typeface="Arial" charset="0"/>
              </a:rPr>
              <a:t>loopOther</a:t>
            </a:r>
            <a:r>
              <a:rPr lang="en-US" altLang="zh-CN" sz="1200" b="0" i="0" kern="1200" dirty="0">
                <a:solidFill>
                  <a:schemeClr val="tx1"/>
                </a:solidFill>
                <a:effectLst/>
                <a:latin typeface="Arial" charset="0"/>
                <a:ea typeface="+mn-ea"/>
                <a:cs typeface="Arial" charset="0"/>
              </a:rPr>
              <a:t> SMP and performance </a:t>
            </a:r>
            <a:r>
              <a:rPr lang="en-US" altLang="zh-CN" sz="1200" b="0" i="0" kern="1200" dirty="0" err="1">
                <a:solidFill>
                  <a:schemeClr val="tx1"/>
                </a:solidFill>
                <a:effectLst/>
                <a:latin typeface="Arial" charset="0"/>
                <a:ea typeface="+mn-ea"/>
                <a:cs typeface="Arial" charset="0"/>
              </a:rPr>
              <a:t>pragmas</a:t>
            </a:r>
            <a:r>
              <a:rPr lang="en-US" altLang="zh-CN" sz="1200" b="1" i="0" kern="1200" dirty="0" err="1">
                <a:solidFill>
                  <a:schemeClr val="tx1"/>
                </a:solidFill>
                <a:effectLst/>
                <a:latin typeface="Arial" charset="0"/>
                <a:ea typeface="+mn-ea"/>
                <a:cs typeface="Arial" charset="0"/>
              </a:rPr>
              <a:t>stream_unroll</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unroll</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unrollandfuse</a:t>
            </a:r>
            <a:r>
              <a:rPr lang="en-US" altLang="zh-CN" sz="1200" b="0" i="0" kern="1200" dirty="0" err="1">
                <a:solidFill>
                  <a:schemeClr val="tx1"/>
                </a:solidFill>
                <a:effectLst/>
                <a:latin typeface="Arial" charset="0"/>
                <a:ea typeface="+mn-ea"/>
                <a:cs typeface="Arial" charset="0"/>
              </a:rPr>
              <a:t>,</a:t>
            </a:r>
            <a:r>
              <a:rPr lang="en-US" altLang="zh-CN" sz="1200" b="1" i="0" kern="1200" dirty="0" err="1">
                <a:solidFill>
                  <a:schemeClr val="tx1"/>
                </a:solidFill>
                <a:effectLst/>
                <a:latin typeface="Arial" charset="0"/>
                <a:ea typeface="+mn-ea"/>
                <a:cs typeface="Arial" charset="0"/>
              </a:rPr>
              <a:t>nounrollandfuse</a:t>
            </a:r>
            <a:r>
              <a:rPr lang="en-US" altLang="zh-CN" sz="1200" b="0" i="0" kern="1200" dirty="0">
                <a:solidFill>
                  <a:schemeClr val="tx1"/>
                </a:solidFill>
                <a:effectLst/>
                <a:latin typeface="Arial" charset="0"/>
                <a:ea typeface="+mn-ea"/>
                <a:cs typeface="Arial" charset="0"/>
              </a:rPr>
              <a:t> pragmas cannot be used for any of the loops associated with the </a:t>
            </a:r>
            <a:r>
              <a:rPr lang="en-US" altLang="zh-CN" sz="1200" b="1" i="0" kern="1200" dirty="0">
                <a:solidFill>
                  <a:schemeClr val="tx1"/>
                </a:solidFill>
                <a:effectLst/>
                <a:latin typeface="Arial" charset="0"/>
                <a:ea typeface="+mn-ea"/>
                <a:cs typeface="Arial" charset="0"/>
              </a:rPr>
              <a:t>collapse</a:t>
            </a:r>
            <a:r>
              <a:rPr lang="en-US" altLang="zh-CN" sz="1200" b="0" i="0" kern="1200" dirty="0">
                <a:solidFill>
                  <a:schemeClr val="tx1"/>
                </a:solidFill>
                <a:effectLst/>
                <a:latin typeface="Arial" charset="0"/>
                <a:ea typeface="+mn-ea"/>
                <a:cs typeface="Arial" charset="0"/>
              </a:rPr>
              <a:t> clause loop </a:t>
            </a:r>
            <a:r>
              <a:rPr lang="en-US" altLang="zh-CN" sz="1200" b="0" i="0" kern="1200" dirty="0" err="1">
                <a:solidFill>
                  <a:schemeClr val="tx1"/>
                </a:solidFill>
                <a:effectLst/>
                <a:latin typeface="Arial" charset="0"/>
                <a:ea typeface="+mn-ea"/>
                <a:cs typeface="Arial" charset="0"/>
              </a:rPr>
              <a:t>nest.private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commas.firstprivate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Each new private object is initialized as if there was an implied declaration within the statement block.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commas.lastprivate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)Declares the scope of the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to be private to each thread. The final value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if assigned, will be the value assigned to that variable in the last iteration. Variables not assigned a value will have an indeterminate value. Data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commas.reduction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)Performs a reduction on all scalar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using the specified </a:t>
            </a:r>
            <a:r>
              <a:rPr lang="en-US" altLang="zh-CN" sz="1200" b="0" i="1" kern="1200" dirty="0">
                <a:solidFill>
                  <a:schemeClr val="tx1"/>
                </a:solidFill>
                <a:effectLst/>
                <a:latin typeface="Arial" charset="0"/>
                <a:ea typeface="+mn-ea"/>
                <a:cs typeface="Arial" charset="0"/>
              </a:rPr>
              <a:t>operator</a:t>
            </a:r>
            <a:r>
              <a:rPr lang="en-US" altLang="zh-CN" sz="1200" b="0" i="0" kern="1200" dirty="0">
                <a:solidFill>
                  <a:schemeClr val="tx1"/>
                </a:solidFill>
                <a:effectLst/>
                <a:latin typeface="Arial" charset="0"/>
                <a:ea typeface="+mn-ea"/>
                <a:cs typeface="Arial" charset="0"/>
              </a:rPr>
              <a:t>. Reduction variables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are separated by </a:t>
            </a:r>
            <a:r>
              <a:rPr lang="en-US" altLang="zh-CN" sz="1200" b="0" i="0" kern="1200" dirty="0" err="1">
                <a:solidFill>
                  <a:schemeClr val="tx1"/>
                </a:solidFill>
                <a:effectLst/>
                <a:latin typeface="Arial" charset="0"/>
                <a:ea typeface="+mn-ea"/>
                <a:cs typeface="Arial" charset="0"/>
              </a:rPr>
              <a:t>commas.A</a:t>
            </a:r>
            <a:r>
              <a:rPr lang="en-US" altLang="zh-CN" sz="1200" b="0" i="0" kern="1200" dirty="0">
                <a:solidFill>
                  <a:schemeClr val="tx1"/>
                </a:solidFill>
                <a:effectLst/>
                <a:latin typeface="Arial" charset="0"/>
                <a:ea typeface="+mn-ea"/>
                <a:cs typeface="Arial" charset="0"/>
              </a:rPr>
              <a:t> private copy of each variable in </a:t>
            </a:r>
            <a:r>
              <a:rPr lang="en-US" altLang="zh-CN" sz="1200" b="0" i="1" kern="1200" dirty="0">
                <a:solidFill>
                  <a:schemeClr val="tx1"/>
                </a:solidFill>
                <a:effectLst/>
                <a:latin typeface="Arial" charset="0"/>
                <a:ea typeface="+mn-ea"/>
                <a:cs typeface="Arial" charset="0"/>
              </a:rPr>
              <a:t>list</a:t>
            </a:r>
            <a:r>
              <a:rPr lang="en-US" altLang="zh-CN" sz="1200" b="0" i="0" kern="1200" dirty="0">
                <a:solidFill>
                  <a:schemeClr val="tx1"/>
                </a:solidFill>
                <a:effectLst/>
                <a:latin typeface="Arial" charset="0"/>
                <a:ea typeface="+mn-ea"/>
                <a:cs typeface="Arial" charset="0"/>
              </a:rPr>
              <a:t> is created for each thread. At the end of the statement block, the final values of all private copies of the reduction variable are combined in a manner appropriate to the operator, and the result is placed back in the original value of the shared reduction variable. For example, when the max operator is specified, the original reduction variable value combines with the final values of the private copies by using the following </a:t>
            </a:r>
            <a:r>
              <a:rPr lang="en-US" altLang="zh-CN" sz="1200" b="0" i="0" kern="1200" dirty="0" err="1">
                <a:solidFill>
                  <a:schemeClr val="tx1"/>
                </a:solidFill>
                <a:effectLst/>
                <a:latin typeface="Arial" charset="0"/>
                <a:ea typeface="+mn-ea"/>
                <a:cs typeface="Arial" charset="0"/>
              </a:rPr>
              <a:t>expression:</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private_copy</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original_reduction_variable</a:t>
            </a:r>
            <a:r>
              <a:rPr lang="en-US" altLang="zh-CN" sz="1200" b="0" i="0" kern="1200" dirty="0">
                <a:solidFill>
                  <a:schemeClr val="tx1"/>
                </a:solidFill>
                <a:effectLst/>
                <a:latin typeface="Arial" charset="0"/>
                <a:ea typeface="+mn-ea"/>
                <a:cs typeface="Arial" charset="0"/>
              </a:rPr>
              <a:t>; </a:t>
            </a:r>
          </a:p>
          <a:p>
            <a:pPr fontAlgn="base"/>
            <a:r>
              <a:rPr lang="en-US" altLang="zh-CN" sz="1200" b="0" i="0" kern="1200" dirty="0">
                <a:solidFill>
                  <a:schemeClr val="tx1"/>
                </a:solidFill>
                <a:effectLst/>
                <a:latin typeface="Arial" charset="0"/>
                <a:ea typeface="+mn-ea"/>
                <a:cs typeface="Arial" charset="0"/>
              </a:rPr>
              <a:t>For variables specified in the </a:t>
            </a:r>
            <a:r>
              <a:rPr lang="en-US" altLang="zh-CN" sz="1200" b="1" i="0" kern="1200" dirty="0">
                <a:solidFill>
                  <a:schemeClr val="tx1"/>
                </a:solidFill>
                <a:effectLst/>
                <a:latin typeface="Arial" charset="0"/>
                <a:ea typeface="+mn-ea"/>
                <a:cs typeface="Arial" charset="0"/>
              </a:rPr>
              <a:t>reduction</a:t>
            </a:r>
            <a:r>
              <a:rPr lang="en-US" altLang="zh-CN" sz="1200" b="0" i="0" kern="1200" dirty="0">
                <a:solidFill>
                  <a:schemeClr val="tx1"/>
                </a:solidFill>
                <a:effectLst/>
                <a:latin typeface="Arial" charset="0"/>
                <a:ea typeface="+mn-ea"/>
                <a:cs typeface="Arial" charset="0"/>
              </a:rPr>
              <a:t> clause, they must satisfy the following </a:t>
            </a:r>
            <a:r>
              <a:rPr lang="en-US" altLang="zh-CN" sz="1200" b="0" i="0" kern="1200" dirty="0" err="1">
                <a:solidFill>
                  <a:schemeClr val="tx1"/>
                </a:solidFill>
                <a:effectLst/>
                <a:latin typeface="Arial" charset="0"/>
                <a:ea typeface="+mn-ea"/>
                <a:cs typeface="Arial" charset="0"/>
              </a:rPr>
              <a:t>conditions:Must</a:t>
            </a:r>
            <a:r>
              <a:rPr lang="en-US" altLang="zh-CN" sz="1200" b="0" i="0" kern="1200" dirty="0">
                <a:solidFill>
                  <a:schemeClr val="tx1"/>
                </a:solidFill>
                <a:effectLst/>
                <a:latin typeface="Arial" charset="0"/>
                <a:ea typeface="+mn-ea"/>
                <a:cs typeface="Arial" charset="0"/>
              </a:rPr>
              <a:t> be of a type appropriate to the operator. If the max or min operator is specified, the variables must be one of the following types with or without long, short, signed, or unsigned:</a:t>
            </a:r>
          </a:p>
          <a:p>
            <a:pPr lvl="1" fontAlgn="base"/>
            <a:r>
              <a:rPr lang="en-US" altLang="zh-CN" sz="1200" b="0" i="0" kern="1200" dirty="0">
                <a:solidFill>
                  <a:schemeClr val="tx1"/>
                </a:solidFill>
                <a:effectLst/>
                <a:latin typeface="Arial" charset="0"/>
                <a:ea typeface="+mn-ea"/>
                <a:cs typeface="Arial" charset="0"/>
              </a:rPr>
              <a:t>_Bool</a:t>
            </a:r>
          </a:p>
          <a:p>
            <a:pPr lvl="1" fontAlgn="base"/>
            <a:r>
              <a:rPr lang="en-US" altLang="zh-CN" sz="1200" b="0" i="0" kern="1200" dirty="0">
                <a:solidFill>
                  <a:schemeClr val="tx1"/>
                </a:solidFill>
                <a:effectLst/>
                <a:latin typeface="Arial" charset="0"/>
                <a:ea typeface="+mn-ea"/>
                <a:cs typeface="Arial" charset="0"/>
              </a:rPr>
              <a:t>bool</a:t>
            </a:r>
          </a:p>
          <a:p>
            <a:pPr lvl="1" fontAlgn="base"/>
            <a:r>
              <a:rPr lang="en-US" altLang="zh-CN" sz="1200" b="0" i="0" kern="1200" dirty="0">
                <a:solidFill>
                  <a:schemeClr val="tx1"/>
                </a:solidFill>
                <a:effectLst/>
                <a:latin typeface="Arial" charset="0"/>
                <a:ea typeface="+mn-ea"/>
                <a:cs typeface="Arial" charset="0"/>
              </a:rPr>
              <a:t>char</a:t>
            </a:r>
          </a:p>
          <a:p>
            <a:pPr lvl="1" fontAlgn="base"/>
            <a:r>
              <a:rPr lang="en-US" altLang="zh-CN" sz="1200" b="0" i="0" kern="1200" dirty="0" err="1">
                <a:solidFill>
                  <a:schemeClr val="tx1"/>
                </a:solidFill>
                <a:effectLst/>
                <a:latin typeface="Arial" charset="0"/>
                <a:ea typeface="+mn-ea"/>
                <a:cs typeface="Arial" charset="0"/>
              </a:rPr>
              <a:t>wchar_t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err="1">
                <a:solidFill>
                  <a:schemeClr val="tx1"/>
                </a:solidFill>
                <a:effectLst/>
                <a:latin typeface="Arial" charset="0"/>
                <a:ea typeface="+mn-ea"/>
                <a:cs typeface="Arial" charset="0"/>
              </a:rPr>
              <a:t>int</a:t>
            </a:r>
            <a:endParaRPr lang="en-US" altLang="zh-CN" sz="1200" b="0" i="0" kern="1200" dirty="0">
              <a:solidFill>
                <a:schemeClr val="tx1"/>
              </a:solidFill>
              <a:effectLst/>
              <a:latin typeface="Arial" charset="0"/>
              <a:ea typeface="+mn-ea"/>
              <a:cs typeface="Arial" charset="0"/>
            </a:endParaRPr>
          </a:p>
          <a:p>
            <a:pPr lvl="1" fontAlgn="base"/>
            <a:r>
              <a:rPr lang="en-US" altLang="zh-CN" sz="1200" b="0" i="0" kern="1200" dirty="0">
                <a:solidFill>
                  <a:schemeClr val="tx1"/>
                </a:solidFill>
                <a:effectLst/>
                <a:latin typeface="Arial" charset="0"/>
                <a:ea typeface="+mn-ea"/>
                <a:cs typeface="Arial" charset="0"/>
              </a:rPr>
              <a:t>float</a:t>
            </a:r>
          </a:p>
          <a:p>
            <a:pPr lvl="1" fontAlgn="base"/>
            <a:r>
              <a:rPr lang="en-US" altLang="zh-CN" sz="1200" b="0" i="0" kern="1200" dirty="0">
                <a:solidFill>
                  <a:schemeClr val="tx1"/>
                </a:solidFill>
                <a:effectLst/>
                <a:latin typeface="Arial" charset="0"/>
                <a:ea typeface="+mn-ea"/>
                <a:cs typeface="Arial" charset="0"/>
              </a:rPr>
              <a:t>double</a:t>
            </a:r>
          </a:p>
          <a:p>
            <a:pPr fontAlgn="base"/>
            <a:r>
              <a:rPr lang="en-US" altLang="zh-CN" sz="1200" b="0" i="0" kern="1200" dirty="0">
                <a:solidFill>
                  <a:schemeClr val="tx1"/>
                </a:solidFill>
                <a:effectLst/>
                <a:latin typeface="Arial" charset="0"/>
                <a:ea typeface="+mn-ea"/>
                <a:cs typeface="Arial" charset="0"/>
              </a:rPr>
              <a:t>Must be shared in the enclosing context.</a:t>
            </a:r>
          </a:p>
          <a:p>
            <a:pPr fontAlgn="base"/>
            <a:r>
              <a:rPr lang="en-US" altLang="zh-CN" sz="1200" b="0" i="0" kern="1200" dirty="0">
                <a:solidFill>
                  <a:schemeClr val="tx1"/>
                </a:solidFill>
                <a:effectLst/>
                <a:latin typeface="Arial" charset="0"/>
                <a:ea typeface="+mn-ea"/>
                <a:cs typeface="Arial" charset="0"/>
              </a:rPr>
              <a:t>Must not be </a:t>
            </a:r>
            <a:r>
              <a:rPr lang="en-US" altLang="zh-CN" sz="1200" b="0" i="0" kern="1200" dirty="0" err="1">
                <a:solidFill>
                  <a:schemeClr val="tx1"/>
                </a:solidFill>
                <a:effectLst/>
                <a:latin typeface="Arial" charset="0"/>
                <a:ea typeface="+mn-ea"/>
                <a:cs typeface="Arial" charset="0"/>
              </a:rPr>
              <a:t>const</a:t>
            </a:r>
            <a:r>
              <a:rPr lang="en-US" altLang="zh-CN" sz="1200" b="0" i="0" kern="1200" dirty="0">
                <a:solidFill>
                  <a:schemeClr val="tx1"/>
                </a:solidFill>
                <a:effectLst/>
                <a:latin typeface="Arial" charset="0"/>
                <a:ea typeface="+mn-ea"/>
                <a:cs typeface="Arial" charset="0"/>
              </a:rPr>
              <a:t>-qualified.</a:t>
            </a:r>
          </a:p>
          <a:p>
            <a:pPr fontAlgn="base"/>
            <a:r>
              <a:rPr lang="en-US" altLang="zh-CN" sz="1200" b="0" i="0" kern="1200" dirty="0">
                <a:solidFill>
                  <a:schemeClr val="tx1"/>
                </a:solidFill>
                <a:effectLst/>
                <a:latin typeface="Arial" charset="0"/>
                <a:ea typeface="+mn-ea"/>
                <a:cs typeface="Arial" charset="0"/>
              </a:rPr>
              <a:t>Must not have pointer type.</a:t>
            </a:r>
          </a:p>
          <a:p>
            <a:pPr fontAlgn="base"/>
            <a:r>
              <a:rPr lang="en-US" altLang="zh-CN" sz="1200" b="0" i="0" kern="1200" dirty="0" err="1">
                <a:solidFill>
                  <a:schemeClr val="tx1"/>
                </a:solidFill>
                <a:effectLst/>
                <a:latin typeface="Arial" charset="0"/>
                <a:ea typeface="+mn-ea"/>
                <a:cs typeface="Arial" charset="0"/>
              </a:rPr>
              <a:t>orderedSpecify</a:t>
            </a:r>
            <a:r>
              <a:rPr lang="en-US" altLang="zh-CN" sz="1200" b="0" i="0" kern="1200" dirty="0">
                <a:solidFill>
                  <a:schemeClr val="tx1"/>
                </a:solidFill>
                <a:effectLst/>
                <a:latin typeface="Arial" charset="0"/>
                <a:ea typeface="+mn-ea"/>
                <a:cs typeface="Arial" charset="0"/>
              </a:rPr>
              <a:t> this clause if an ordered construct is present within the dynamic extent of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directive.schedule</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type</a:t>
            </a:r>
            <a:r>
              <a:rPr lang="en-US" altLang="zh-CN" sz="1200" b="0" i="0" kern="1200" dirty="0">
                <a:solidFill>
                  <a:schemeClr val="tx1"/>
                </a:solidFill>
                <a:effectLst/>
                <a:latin typeface="Arial" charset="0"/>
                <a:ea typeface="+mn-ea"/>
                <a:cs typeface="Arial" charset="0"/>
              </a:rPr>
              <a:t>)Specifies how iterations of the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loop are divided among available threads. Acceptable values for </a:t>
            </a:r>
            <a:r>
              <a:rPr lang="en-US" altLang="zh-CN" sz="1200" b="0" i="1" kern="1200" dirty="0">
                <a:solidFill>
                  <a:schemeClr val="tx1"/>
                </a:solidFill>
                <a:effectLst/>
                <a:latin typeface="Arial" charset="0"/>
                <a:ea typeface="+mn-ea"/>
                <a:cs typeface="Arial" charset="0"/>
              </a:rPr>
              <a:t>type</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are:autoWith</a:t>
            </a:r>
            <a:r>
              <a:rPr lang="en-US" altLang="zh-CN" sz="1200" b="0" i="0" kern="1200" dirty="0">
                <a:solidFill>
                  <a:schemeClr val="tx1"/>
                </a:solidFill>
                <a:effectLst/>
                <a:latin typeface="Arial" charset="0"/>
                <a:ea typeface="+mn-ea"/>
                <a:cs typeface="Arial" charset="0"/>
              </a:rPr>
              <a:t> </a:t>
            </a:r>
            <a:r>
              <a:rPr lang="en-US" altLang="zh-CN" sz="1200" b="1" i="0" kern="1200" dirty="0">
                <a:solidFill>
                  <a:schemeClr val="tx1"/>
                </a:solidFill>
                <a:effectLst/>
                <a:latin typeface="Arial" charset="0"/>
                <a:ea typeface="+mn-ea"/>
                <a:cs typeface="Arial" charset="0"/>
              </a:rPr>
              <a:t>auto</a:t>
            </a:r>
            <a:r>
              <a:rPr lang="en-US" altLang="zh-CN" sz="1200" b="0" i="0" kern="1200" dirty="0">
                <a:solidFill>
                  <a:schemeClr val="tx1"/>
                </a:solidFill>
                <a:effectLst/>
                <a:latin typeface="Arial" charset="0"/>
                <a:ea typeface="+mn-ea"/>
                <a:cs typeface="Arial" charset="0"/>
              </a:rPr>
              <a:t>, scheduling is delegated to the compiler and runtime system. The compiler and runtime system can choose any possible mapping of iterations to threads (including all possible valid schedules) and these may be different in different </a:t>
            </a:r>
            <a:r>
              <a:rPr lang="en-US" altLang="zh-CN" sz="1200" b="0" i="0" kern="1200" dirty="0" err="1">
                <a:solidFill>
                  <a:schemeClr val="tx1"/>
                </a:solidFill>
                <a:effectLst/>
                <a:latin typeface="Arial" charset="0"/>
                <a:ea typeface="+mn-ea"/>
                <a:cs typeface="Arial" charset="0"/>
              </a:rPr>
              <a:t>loops.dynamicIterations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).Chunks are dynamically assigned to active threads on a "first-come, first-do" basis until all work has been assigned.</a:t>
            </a:r>
          </a:p>
          <a:p>
            <a:pPr fontAlgn="base"/>
            <a:r>
              <a:rPr lang="en-US" altLang="zh-CN" sz="1200" b="0" i="0" kern="1200" dirty="0" err="1">
                <a:solidFill>
                  <a:schemeClr val="tx1"/>
                </a:solidFill>
                <a:effectLst/>
                <a:latin typeface="Arial" charset="0"/>
                <a:ea typeface="+mn-ea"/>
                <a:cs typeface="Arial" charset="0"/>
              </a:rPr>
              <a:t>dynamic,</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As</a:t>
            </a:r>
            <a:r>
              <a:rPr lang="en-US" altLang="zh-CN" sz="1200" b="0" i="0" kern="1200" dirty="0">
                <a:solidFill>
                  <a:schemeClr val="tx1"/>
                </a:solidFill>
                <a:effectLst/>
                <a:latin typeface="Arial" charset="0"/>
                <a:ea typeface="+mn-ea"/>
                <a:cs typeface="Arial" charset="0"/>
              </a:rPr>
              <a:t> above, except chunks are set to size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a:t>
            </a:r>
            <a:r>
              <a:rPr lang="en-US" altLang="zh-CN" sz="1200" b="0" i="0" kern="1200" dirty="0" err="1">
                <a:solidFill>
                  <a:schemeClr val="tx1"/>
                </a:solidFill>
                <a:effectLst/>
                <a:latin typeface="Arial" charset="0"/>
                <a:ea typeface="+mn-ea"/>
                <a:cs typeface="Arial" charset="0"/>
              </a:rPr>
              <a:t>greater.guidedChunks</a:t>
            </a:r>
            <a:r>
              <a:rPr lang="en-US" altLang="zh-CN" sz="1200" b="0" i="0" kern="1200" dirty="0">
                <a:solidFill>
                  <a:schemeClr val="tx1"/>
                </a:solidFill>
                <a:effectLst/>
                <a:latin typeface="Arial" charset="0"/>
                <a:ea typeface="+mn-ea"/>
                <a:cs typeface="Arial" charset="0"/>
              </a:rPr>
              <a:t> are made progressively smaller until the default minimum chunk size is reached. The first chunk is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 Remaining chunks are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number_of_iterations_left</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).The minimum chunk size is 1.</a:t>
            </a:r>
          </a:p>
          <a:p>
            <a:pPr fontAlgn="base"/>
            <a:r>
              <a:rPr lang="en-US" altLang="zh-CN" sz="1200" b="0" i="0" kern="1200" dirty="0">
                <a:solidFill>
                  <a:schemeClr val="tx1"/>
                </a:solidFill>
                <a:effectLst/>
                <a:latin typeface="Arial" charset="0"/>
                <a:ea typeface="+mn-ea"/>
                <a:cs typeface="Arial" charset="0"/>
              </a:rPr>
              <a:t>Chunks are assigned to active threads on a "first-come, first-do" basis until all work has been assigned.</a:t>
            </a:r>
          </a:p>
          <a:p>
            <a:pPr fontAlgn="base"/>
            <a:r>
              <a:rPr lang="en-US" altLang="zh-CN" sz="1200" b="0" i="0" kern="1200" dirty="0" err="1">
                <a:solidFill>
                  <a:schemeClr val="tx1"/>
                </a:solidFill>
                <a:effectLst/>
                <a:latin typeface="Arial" charset="0"/>
                <a:ea typeface="+mn-ea"/>
                <a:cs typeface="Arial" charset="0"/>
              </a:rPr>
              <a:t>guided,</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As</a:t>
            </a:r>
            <a:r>
              <a:rPr lang="en-US" altLang="zh-CN" sz="1200" b="0" i="0" kern="1200" dirty="0">
                <a:solidFill>
                  <a:schemeClr val="tx1"/>
                </a:solidFill>
                <a:effectLst/>
                <a:latin typeface="Arial" charset="0"/>
                <a:ea typeface="+mn-ea"/>
                <a:cs typeface="Arial" charset="0"/>
              </a:rPr>
              <a:t> above, except the minimum chunk size is set to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a:t>
            </a:r>
            <a:r>
              <a:rPr lang="en-US" altLang="zh-CN" sz="1200" b="0" i="0" kern="1200" dirty="0" err="1">
                <a:solidFill>
                  <a:schemeClr val="tx1"/>
                </a:solidFill>
                <a:effectLst/>
                <a:latin typeface="Arial" charset="0"/>
                <a:ea typeface="+mn-ea"/>
                <a:cs typeface="Arial" charset="0"/>
              </a:rPr>
              <a:t>greater.runtimeScheduling</a:t>
            </a:r>
            <a:r>
              <a:rPr lang="en-US" altLang="zh-CN" sz="1200" b="0" i="0" kern="1200" dirty="0">
                <a:solidFill>
                  <a:schemeClr val="tx1"/>
                </a:solidFill>
                <a:effectLst/>
                <a:latin typeface="Arial" charset="0"/>
                <a:ea typeface="+mn-ea"/>
                <a:cs typeface="Arial" charset="0"/>
              </a:rPr>
              <a:t> policy is determined at run time. Use the OMP_SCHEDULE environment variable to set the scheduling type and chunk </a:t>
            </a:r>
            <a:r>
              <a:rPr lang="en-US" altLang="zh-CN" sz="1200" b="0" i="0" kern="1200" dirty="0" err="1">
                <a:solidFill>
                  <a:schemeClr val="tx1"/>
                </a:solidFill>
                <a:effectLst/>
                <a:latin typeface="Arial" charset="0"/>
                <a:ea typeface="+mn-ea"/>
                <a:cs typeface="Arial" charset="0"/>
              </a:rPr>
              <a:t>size.staticIterations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1" i="0" kern="1200" dirty="0">
                <a:solidFill>
                  <a:schemeClr val="tx1"/>
                </a:solidFill>
                <a:effectLst/>
                <a:latin typeface="Arial" charset="0"/>
                <a:ea typeface="+mn-ea"/>
                <a:cs typeface="Arial" charset="0"/>
              </a:rPr>
              <a:t>ceiling</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number_of_iterations</a:t>
            </a:r>
            <a:r>
              <a:rPr lang="en-US" altLang="zh-CN" sz="1200" b="0" i="0" kern="1200" dirty="0">
                <a:solidFill>
                  <a:schemeClr val="tx1"/>
                </a:solidFill>
                <a:effectLst/>
                <a:latin typeface="Arial" charset="0"/>
                <a:ea typeface="+mn-ea"/>
                <a:cs typeface="Arial" charset="0"/>
              </a:rPr>
              <a:t>/</a:t>
            </a:r>
            <a:r>
              <a:rPr lang="en-US" altLang="zh-CN" sz="1200" b="0" i="1" kern="1200" dirty="0" err="1">
                <a:solidFill>
                  <a:schemeClr val="tx1"/>
                </a:solidFill>
                <a:effectLst/>
                <a:latin typeface="Arial" charset="0"/>
                <a:ea typeface="+mn-ea"/>
                <a:cs typeface="Arial" charset="0"/>
              </a:rPr>
              <a:t>number_of_threads</a:t>
            </a:r>
            <a:r>
              <a:rPr lang="en-US" altLang="zh-CN" sz="1200" b="0" i="0" kern="1200" dirty="0">
                <a:solidFill>
                  <a:schemeClr val="tx1"/>
                </a:solidFill>
                <a:effectLst/>
                <a:latin typeface="Arial" charset="0"/>
                <a:ea typeface="+mn-ea"/>
                <a:cs typeface="Arial" charset="0"/>
              </a:rPr>
              <a:t>). Each thread is assigned a separate </a:t>
            </a:r>
            <a:r>
              <a:rPr lang="en-US" altLang="zh-CN" sz="1200" b="0" i="0" kern="1200" dirty="0" err="1">
                <a:solidFill>
                  <a:schemeClr val="tx1"/>
                </a:solidFill>
                <a:effectLst/>
                <a:latin typeface="Arial" charset="0"/>
                <a:ea typeface="+mn-ea"/>
                <a:cs typeface="Arial" charset="0"/>
              </a:rPr>
              <a:t>chunk.This</a:t>
            </a:r>
            <a:r>
              <a:rPr lang="en-US" altLang="zh-CN" sz="1200" b="0" i="0" kern="1200" dirty="0">
                <a:solidFill>
                  <a:schemeClr val="tx1"/>
                </a:solidFill>
                <a:effectLst/>
                <a:latin typeface="Arial" charset="0"/>
                <a:ea typeface="+mn-ea"/>
                <a:cs typeface="Arial" charset="0"/>
              </a:rPr>
              <a:t> scheduling policy is also known as </a:t>
            </a:r>
            <a:r>
              <a:rPr lang="en-US" altLang="zh-CN" sz="1200" b="0" i="1" kern="1200" dirty="0">
                <a:solidFill>
                  <a:schemeClr val="tx1"/>
                </a:solidFill>
                <a:effectLst/>
                <a:latin typeface="Arial" charset="0"/>
                <a:ea typeface="+mn-ea"/>
                <a:cs typeface="Arial" charset="0"/>
              </a:rPr>
              <a:t>block scheduling</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err="1">
                <a:solidFill>
                  <a:schemeClr val="tx1"/>
                </a:solidFill>
                <a:effectLst/>
                <a:latin typeface="Arial" charset="0"/>
                <a:ea typeface="+mn-ea"/>
                <a:cs typeface="Arial" charset="0"/>
              </a:rPr>
              <a:t>static,</a:t>
            </a:r>
            <a:r>
              <a:rPr lang="en-US" altLang="zh-CN" sz="1200" b="0" i="1" kern="1200" dirty="0" err="1">
                <a:solidFill>
                  <a:schemeClr val="tx1"/>
                </a:solidFill>
                <a:effectLst/>
                <a:latin typeface="Arial" charset="0"/>
                <a:ea typeface="+mn-ea"/>
                <a:cs typeface="Arial" charset="0"/>
              </a:rPr>
              <a:t>n</a:t>
            </a:r>
            <a:r>
              <a:rPr lang="en-US" altLang="zh-CN" sz="1200" b="0" i="0" kern="1200" dirty="0" err="1">
                <a:solidFill>
                  <a:schemeClr val="tx1"/>
                </a:solidFill>
                <a:effectLst/>
                <a:latin typeface="Arial" charset="0"/>
                <a:ea typeface="+mn-ea"/>
                <a:cs typeface="Arial" charset="0"/>
              </a:rPr>
              <a:t>Iterations</a:t>
            </a:r>
            <a:r>
              <a:rPr lang="en-US" altLang="zh-CN" sz="1200" b="0" i="0" kern="1200" dirty="0">
                <a:solidFill>
                  <a:schemeClr val="tx1"/>
                </a:solidFill>
                <a:effectLst/>
                <a:latin typeface="Arial" charset="0"/>
                <a:ea typeface="+mn-ea"/>
                <a:cs typeface="Arial" charset="0"/>
              </a:rPr>
              <a:t> of a loop are divided into chunks of size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Each chunk is assigned to a thread in </a:t>
            </a:r>
            <a:r>
              <a:rPr lang="en-US" altLang="zh-CN" sz="1200" b="0" i="1" kern="1200" dirty="0">
                <a:solidFill>
                  <a:schemeClr val="tx1"/>
                </a:solidFill>
                <a:effectLst/>
                <a:latin typeface="Arial" charset="0"/>
                <a:ea typeface="+mn-ea"/>
                <a:cs typeface="Arial" charset="0"/>
              </a:rPr>
              <a:t>round-</a:t>
            </a:r>
            <a:r>
              <a:rPr lang="en-US" altLang="zh-CN" sz="1200" b="0" i="1" kern="1200" dirty="0" err="1">
                <a:solidFill>
                  <a:schemeClr val="tx1"/>
                </a:solidFill>
                <a:effectLst/>
                <a:latin typeface="Arial" charset="0"/>
                <a:ea typeface="+mn-ea"/>
                <a:cs typeface="Arial" charset="0"/>
              </a:rPr>
              <a:t>robin</a:t>
            </a:r>
            <a:r>
              <a:rPr lang="en-US" altLang="zh-CN" sz="1200" b="0" i="0" kern="1200" dirty="0" err="1">
                <a:solidFill>
                  <a:schemeClr val="tx1"/>
                </a:solidFill>
                <a:effectLst/>
                <a:latin typeface="Arial" charset="0"/>
                <a:ea typeface="+mn-ea"/>
                <a:cs typeface="Arial" charset="0"/>
              </a:rPr>
              <a:t>fashion.</a:t>
            </a:r>
            <a:r>
              <a:rPr lang="en-US" altLang="zh-CN" sz="1200" b="0" i="1" kern="1200" dirty="0" err="1">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 must be an integral assignment expression of value 1 or greater.</a:t>
            </a:r>
          </a:p>
          <a:p>
            <a:pPr fontAlgn="base"/>
            <a:r>
              <a:rPr lang="en-US" altLang="zh-CN" sz="1200" b="0" i="0" kern="1200" dirty="0">
                <a:solidFill>
                  <a:schemeClr val="tx1"/>
                </a:solidFill>
                <a:effectLst/>
                <a:latin typeface="Arial" charset="0"/>
                <a:ea typeface="+mn-ea"/>
                <a:cs typeface="Arial" charset="0"/>
              </a:rPr>
              <a:t>This scheduling policy is also known as </a:t>
            </a:r>
            <a:r>
              <a:rPr lang="en-US" altLang="zh-CN" sz="1200" b="0" i="1" kern="1200" dirty="0">
                <a:solidFill>
                  <a:schemeClr val="tx1"/>
                </a:solidFill>
                <a:effectLst/>
                <a:latin typeface="Arial" charset="0"/>
                <a:ea typeface="+mn-ea"/>
                <a:cs typeface="Arial" charset="0"/>
              </a:rPr>
              <a:t>block cyclic scheduling</a:t>
            </a:r>
            <a:r>
              <a:rPr lang="en-US" altLang="zh-CN" sz="1200" b="0" i="0" kern="1200" dirty="0">
                <a:solidFill>
                  <a:schemeClr val="tx1"/>
                </a:solidFill>
                <a:effectLst/>
                <a:latin typeface="Arial" charset="0"/>
                <a:ea typeface="+mn-ea"/>
                <a:cs typeface="Arial" charset="0"/>
              </a:rPr>
              <a:t>.</a:t>
            </a:r>
          </a:p>
          <a:p>
            <a:pPr fontAlgn="base"/>
            <a:r>
              <a:rPr lang="en-US" altLang="zh-CN" sz="1200" b="1" i="0" kern="1200" dirty="0" err="1">
                <a:solidFill>
                  <a:schemeClr val="tx1"/>
                </a:solidFill>
                <a:effectLst/>
                <a:latin typeface="Arial" charset="0"/>
                <a:ea typeface="+mn-ea"/>
                <a:cs typeface="Arial" charset="0"/>
              </a:rPr>
              <a:t>Note</a:t>
            </a:r>
            <a:r>
              <a:rPr lang="en-US" altLang="zh-CN" sz="1200" b="0" i="0" kern="1200" dirty="0" err="1">
                <a:solidFill>
                  <a:schemeClr val="tx1"/>
                </a:solidFill>
                <a:effectLst/>
                <a:latin typeface="Arial" charset="0"/>
                <a:ea typeface="+mn-ea"/>
                <a:cs typeface="Arial" charset="0"/>
              </a:rPr>
              <a:t>if</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n</a:t>
            </a:r>
            <a:r>
              <a:rPr lang="en-US" altLang="zh-CN" sz="1200" b="0" i="0" kern="1200" dirty="0">
                <a:solidFill>
                  <a:schemeClr val="tx1"/>
                </a:solidFill>
                <a:effectLst/>
                <a:latin typeface="Arial" charset="0"/>
                <a:ea typeface="+mn-ea"/>
                <a:cs typeface="Arial" charset="0"/>
              </a:rPr>
              <a:t>=1, iterations of a loop are divided into chunks of size 1 and each chunk is assigned to a thread in </a:t>
            </a:r>
            <a:r>
              <a:rPr lang="en-US" altLang="zh-CN" sz="1200" b="0" i="1" kern="1200" dirty="0">
                <a:solidFill>
                  <a:schemeClr val="tx1"/>
                </a:solidFill>
                <a:effectLst/>
                <a:latin typeface="Arial" charset="0"/>
                <a:ea typeface="+mn-ea"/>
                <a:cs typeface="Arial" charset="0"/>
              </a:rPr>
              <a:t>round-robin</a:t>
            </a:r>
            <a:r>
              <a:rPr lang="en-US" altLang="zh-CN" sz="1200" b="0" i="0" kern="1200" dirty="0">
                <a:solidFill>
                  <a:schemeClr val="tx1"/>
                </a:solidFill>
                <a:effectLst/>
                <a:latin typeface="Arial" charset="0"/>
                <a:ea typeface="+mn-ea"/>
                <a:cs typeface="Arial" charset="0"/>
              </a:rPr>
              <a:t> fashion. This scheduling policy is also known as </a:t>
            </a:r>
            <a:r>
              <a:rPr lang="en-US" altLang="zh-CN" sz="1200" b="0" i="1" kern="1200" dirty="0">
                <a:solidFill>
                  <a:schemeClr val="tx1"/>
                </a:solidFill>
                <a:effectLst/>
                <a:latin typeface="Arial" charset="0"/>
                <a:ea typeface="+mn-ea"/>
                <a:cs typeface="Arial" charset="0"/>
              </a:rPr>
              <a:t>block cyclic scheduling</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err="1">
                <a:solidFill>
                  <a:schemeClr val="tx1"/>
                </a:solidFill>
                <a:effectLst/>
                <a:latin typeface="Arial" charset="0"/>
                <a:ea typeface="+mn-ea"/>
                <a:cs typeface="Arial" charset="0"/>
              </a:rPr>
              <a:t>nowaitUse</a:t>
            </a:r>
            <a:r>
              <a:rPr lang="en-US" altLang="zh-CN" sz="1200" b="0" i="0" kern="1200" dirty="0">
                <a:solidFill>
                  <a:schemeClr val="tx1"/>
                </a:solidFill>
                <a:effectLst/>
                <a:latin typeface="Arial" charset="0"/>
                <a:ea typeface="+mn-ea"/>
                <a:cs typeface="Arial" charset="0"/>
              </a:rPr>
              <a:t> this clause to avoid the implied </a:t>
            </a:r>
            <a:r>
              <a:rPr lang="en-US" altLang="zh-CN" sz="1200" b="1" i="0" kern="1200" dirty="0">
                <a:solidFill>
                  <a:schemeClr val="tx1"/>
                </a:solidFill>
                <a:effectLst/>
                <a:latin typeface="Arial" charset="0"/>
                <a:ea typeface="+mn-ea"/>
                <a:cs typeface="Arial" charset="0"/>
              </a:rPr>
              <a:t>barrier</a:t>
            </a:r>
            <a:r>
              <a:rPr lang="en-US" altLang="zh-CN" sz="1200" b="0" i="0" kern="1200" dirty="0">
                <a:solidFill>
                  <a:schemeClr val="tx1"/>
                </a:solidFill>
                <a:effectLst/>
                <a:latin typeface="Arial" charset="0"/>
                <a:ea typeface="+mn-ea"/>
                <a:cs typeface="Arial" charset="0"/>
              </a:rPr>
              <a:t> at the end of the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directive. This is useful if you have multiple independent work-sharing sections or iterative loops within a given parallel region. Only one </a:t>
            </a:r>
            <a:r>
              <a:rPr lang="en-US" altLang="zh-CN" sz="1200" b="1" i="0" kern="1200" dirty="0" err="1">
                <a:solidFill>
                  <a:schemeClr val="tx1"/>
                </a:solidFill>
                <a:effectLst/>
                <a:latin typeface="Arial" charset="0"/>
                <a:ea typeface="+mn-ea"/>
                <a:cs typeface="Arial" charset="0"/>
              </a:rPr>
              <a:t>nowait</a:t>
            </a:r>
            <a:r>
              <a:rPr lang="en-US" altLang="zh-CN" sz="1200" b="0" i="0" kern="1200" dirty="0">
                <a:solidFill>
                  <a:schemeClr val="tx1"/>
                </a:solidFill>
                <a:effectLst/>
                <a:latin typeface="Arial" charset="0"/>
                <a:ea typeface="+mn-ea"/>
                <a:cs typeface="Arial" charset="0"/>
              </a:rPr>
              <a:t> clause can appear on a given </a:t>
            </a:r>
            <a:r>
              <a:rPr lang="en-US" altLang="zh-CN" sz="1200" b="1" i="0" kern="1200" dirty="0">
                <a:solidFill>
                  <a:schemeClr val="tx1"/>
                </a:solidFill>
                <a:effectLst/>
                <a:latin typeface="Arial" charset="0"/>
                <a:ea typeface="+mn-ea"/>
                <a:cs typeface="Arial" charset="0"/>
              </a:rPr>
              <a:t>for</a:t>
            </a:r>
            <a:r>
              <a:rPr lang="en-US" altLang="zh-CN" sz="1200" b="0" i="0" kern="1200" dirty="0">
                <a:solidFill>
                  <a:schemeClr val="tx1"/>
                </a:solidFill>
                <a:effectLst/>
                <a:latin typeface="Arial" charset="0"/>
                <a:ea typeface="+mn-ea"/>
                <a:cs typeface="Arial" charset="0"/>
              </a:rPr>
              <a:t> </a:t>
            </a:r>
            <a:r>
              <a:rPr lang="en-US" altLang="zh-CN" sz="1200" b="0" i="0" kern="1200" dirty="0" err="1">
                <a:solidFill>
                  <a:schemeClr val="tx1"/>
                </a:solidFill>
                <a:effectLst/>
                <a:latin typeface="Arial" charset="0"/>
                <a:ea typeface="+mn-ea"/>
                <a:cs typeface="Arial" charset="0"/>
              </a:rPr>
              <a:t>directive.and</a:t>
            </a:r>
            <a:r>
              <a:rPr lang="en-US" altLang="zh-CN" sz="1200" b="0" i="0" kern="1200" dirty="0">
                <a:solidFill>
                  <a:schemeClr val="tx1"/>
                </a:solidFill>
                <a:effectLst/>
                <a:latin typeface="Arial" charset="0"/>
                <a:ea typeface="+mn-ea"/>
                <a:cs typeface="Arial" charset="0"/>
              </a:rPr>
              <a:t> where </a:t>
            </a:r>
            <a:r>
              <a:rPr lang="en-US" altLang="zh-CN" sz="1200" b="0" i="1" kern="1200" dirty="0" err="1">
                <a:solidFill>
                  <a:schemeClr val="tx1"/>
                </a:solidFill>
                <a:effectLst/>
                <a:latin typeface="Arial" charset="0"/>
                <a:ea typeface="+mn-ea"/>
                <a:cs typeface="Arial" charset="0"/>
              </a:rPr>
              <a:t>for_loop</a:t>
            </a:r>
            <a:r>
              <a:rPr lang="en-US" altLang="zh-CN" sz="1200" b="0" i="0" kern="1200" dirty="0">
                <a:solidFill>
                  <a:schemeClr val="tx1"/>
                </a:solidFill>
                <a:effectLst/>
                <a:latin typeface="Arial" charset="0"/>
                <a:ea typeface="+mn-ea"/>
                <a:cs typeface="Arial" charset="0"/>
              </a:rPr>
              <a:t> is a for loop construct with the following canonical </a:t>
            </a:r>
            <a:r>
              <a:rPr lang="en-US" altLang="zh-CN" sz="1200" b="0" i="0" kern="1200" dirty="0" err="1">
                <a:solidFill>
                  <a:schemeClr val="tx1"/>
                </a:solidFill>
                <a:effectLst/>
                <a:latin typeface="Arial" charset="0"/>
                <a:ea typeface="+mn-ea"/>
                <a:cs typeface="Arial" charset="0"/>
              </a:rPr>
              <a:t>shape:for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init_expr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exit_cond</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incr_expr</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statement</a:t>
            </a:r>
            <a:r>
              <a:rPr lang="en-US" altLang="zh-CN" sz="1200" b="0" i="0" kern="1200" dirty="0" err="1">
                <a:solidFill>
                  <a:schemeClr val="tx1"/>
                </a:solidFill>
                <a:effectLst/>
                <a:latin typeface="Arial" charset="0"/>
                <a:ea typeface="+mn-ea"/>
                <a:cs typeface="Arial" charset="0"/>
              </a:rPr>
              <a:t>where</a:t>
            </a:r>
            <a:r>
              <a:rPr lang="en-US" altLang="zh-CN" sz="1200" b="0" i="0" kern="1200" dirty="0">
                <a:solidFill>
                  <a:schemeClr val="tx1"/>
                </a:solidFill>
                <a:effectLst/>
                <a:latin typeface="Arial" charset="0"/>
                <a:ea typeface="+mn-ea"/>
                <a:cs typeface="Arial" charset="0"/>
              </a:rPr>
              <a:t>:</a:t>
            </a:r>
          </a:p>
          <a:p>
            <a:pPr fontAlgn="base"/>
            <a:r>
              <a:rPr lang="en-US" altLang="zh-CN" sz="1200" b="0" i="1" kern="1200" dirty="0" err="1">
                <a:solidFill>
                  <a:schemeClr val="tx1"/>
                </a:solidFill>
                <a:effectLst/>
                <a:latin typeface="Arial" charset="0"/>
                <a:ea typeface="+mn-ea"/>
                <a:cs typeface="Arial" charset="0"/>
              </a:rPr>
              <a:t>init_expr</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form:</a:t>
            </a:r>
            <a:r>
              <a:rPr lang="en-US" altLang="zh-CN" sz="1200" b="0" i="1" kern="1200" dirty="0" err="1">
                <a:solidFill>
                  <a:schemeClr val="tx1"/>
                </a:solidFill>
                <a:effectLst/>
                <a:latin typeface="Arial" charset="0"/>
                <a:ea typeface="+mn-ea"/>
                <a:cs typeface="Arial" charset="0"/>
              </a:rPr>
              <a:t>iv</a:t>
            </a:r>
            <a:r>
              <a:rPr lang="en-US" altLang="zh-CN" sz="1200" b="0" i="1" kern="1200" dirty="0">
                <a:solidFill>
                  <a:schemeClr val="tx1"/>
                </a:solidFill>
                <a:effectLst/>
                <a:latin typeface="Arial" charset="0"/>
                <a:ea typeface="+mn-ea"/>
                <a:cs typeface="Arial" charset="0"/>
              </a:rPr>
              <a:t> = b</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integer-type iv = </a:t>
            </a:r>
            <a:r>
              <a:rPr lang="en-US" altLang="zh-CN" sz="1200" b="0" i="1" kern="1200" dirty="0" err="1">
                <a:solidFill>
                  <a:schemeClr val="tx1"/>
                </a:solidFill>
                <a:effectLst/>
                <a:latin typeface="Arial" charset="0"/>
                <a:ea typeface="+mn-ea"/>
                <a:cs typeface="Arial" charset="0"/>
              </a:rPr>
              <a:t>bexit_cond</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a:t>
            </a:r>
            <a:r>
              <a:rPr lang="en-US" altLang="zh-CN" sz="1200" b="0" i="0" kern="1200" dirty="0" err="1">
                <a:solidFill>
                  <a:schemeClr val="tx1"/>
                </a:solidFill>
                <a:effectLst/>
                <a:latin typeface="Arial" charset="0"/>
                <a:ea typeface="+mn-ea"/>
                <a:cs typeface="Arial" charset="0"/>
              </a:rPr>
              <a:t>form:</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&lt;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&gt;= </a:t>
            </a:r>
            <a:r>
              <a:rPr lang="en-US" altLang="zh-CN" sz="1200" b="0" i="1" kern="1200" dirty="0" err="1">
                <a:solidFill>
                  <a:schemeClr val="tx1"/>
                </a:solidFill>
                <a:effectLst/>
                <a:latin typeface="Arial" charset="0"/>
                <a:ea typeface="+mn-ea"/>
                <a:cs typeface="Arial" charset="0"/>
              </a:rPr>
              <a:t>ub</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&gt; </a:t>
            </a:r>
            <a:r>
              <a:rPr lang="en-US" altLang="zh-CN" sz="1200" b="0" i="1" kern="1200" dirty="0" err="1">
                <a:solidFill>
                  <a:schemeClr val="tx1"/>
                </a:solidFill>
                <a:effectLst/>
                <a:latin typeface="Arial" charset="0"/>
                <a:ea typeface="+mn-ea"/>
                <a:cs typeface="Arial" charset="0"/>
              </a:rPr>
              <a:t>ubincr_expr</a:t>
            </a:r>
            <a:r>
              <a:rPr lang="en-US" altLang="zh-CN" sz="1200" b="0" i="0" kern="1200" dirty="0" err="1">
                <a:solidFill>
                  <a:schemeClr val="tx1"/>
                </a:solidFill>
                <a:effectLst/>
                <a:latin typeface="Arial" charset="0"/>
                <a:ea typeface="+mn-ea"/>
                <a:cs typeface="Arial" charset="0"/>
              </a:rPr>
              <a:t>takes</a:t>
            </a:r>
            <a:r>
              <a:rPr lang="en-US" altLang="zh-CN" sz="1200" b="0" i="0" kern="1200" dirty="0">
                <a:solidFill>
                  <a:schemeClr val="tx1"/>
                </a:solidFill>
                <a:effectLst/>
                <a:latin typeface="Arial" charset="0"/>
                <a:ea typeface="+mn-ea"/>
                <a:cs typeface="Arial" charset="0"/>
              </a:rPr>
              <a:t> the form:++</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r>
              <a:rPr lang="en-US" altLang="zh-CN" sz="1200" b="0" i="0" kern="1200" dirty="0">
                <a:solidFill>
                  <a:schemeClr val="tx1"/>
                </a:solidFill>
                <a:effectLst/>
                <a:latin typeface="Arial" charset="0"/>
                <a:ea typeface="+mn-ea"/>
                <a:cs typeface="Arial" charset="0"/>
              </a:rPr>
              <a:t> + </a:t>
            </a:r>
            <a:r>
              <a:rPr lang="en-US" altLang="zh-CN" sz="1200" b="0" i="1" kern="1200" dirty="0">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iv</a:t>
            </a:r>
            <a:r>
              <a:rPr lang="en-US" altLang="zh-CN" sz="1200" b="0" i="0" kern="1200" dirty="0">
                <a:solidFill>
                  <a:schemeClr val="tx1"/>
                </a:solidFill>
                <a:effectLst/>
                <a:latin typeface="Arial" charset="0"/>
                <a:ea typeface="+mn-ea"/>
                <a:cs typeface="Arial" charset="0"/>
              </a:rPr>
              <a:t> =</a:t>
            </a:r>
            <a:r>
              <a:rPr lang="en-US" altLang="zh-CN" sz="1200" b="0" i="1" kern="1200" dirty="0">
                <a:solidFill>
                  <a:schemeClr val="tx1"/>
                </a:solidFill>
                <a:effectLst/>
                <a:latin typeface="Arial" charset="0"/>
                <a:ea typeface="+mn-ea"/>
                <a:cs typeface="Arial" charset="0"/>
              </a:rPr>
              <a:t> iv</a:t>
            </a:r>
            <a:r>
              <a:rPr lang="en-US" altLang="zh-CN" sz="1200" b="0" i="0" kern="1200" dirty="0">
                <a:solidFill>
                  <a:schemeClr val="tx1"/>
                </a:solidFill>
                <a:effectLst/>
                <a:latin typeface="Arial" charset="0"/>
                <a:ea typeface="+mn-ea"/>
                <a:cs typeface="Arial" charset="0"/>
              </a:rPr>
              <a:t> - </a:t>
            </a:r>
            <a:r>
              <a:rPr lang="en-US" altLang="zh-CN" sz="1200" b="0" i="1" kern="1200" dirty="0" err="1">
                <a:solidFill>
                  <a:schemeClr val="tx1"/>
                </a:solidFill>
                <a:effectLst/>
                <a:latin typeface="Arial" charset="0"/>
                <a:ea typeface="+mn-ea"/>
                <a:cs typeface="Arial" charset="0"/>
              </a:rPr>
              <a:t>incr</a:t>
            </a:r>
            <a:endParaRPr lang="en-US" altLang="zh-CN" sz="1200" b="0" i="0" kern="1200" dirty="0">
              <a:solidFill>
                <a:schemeClr val="tx1"/>
              </a:solidFill>
              <a:effectLst/>
              <a:latin typeface="Arial" charset="0"/>
              <a:ea typeface="+mn-ea"/>
              <a:cs typeface="Arial" charset="0"/>
            </a:endParaRPr>
          </a:p>
          <a:p>
            <a:pPr fontAlgn="base"/>
            <a:r>
              <a:rPr lang="en-US" altLang="zh-CN" sz="1200" b="0" i="0" kern="1200" dirty="0">
                <a:solidFill>
                  <a:schemeClr val="tx1"/>
                </a:solidFill>
                <a:effectLst/>
                <a:latin typeface="Arial" charset="0"/>
                <a:ea typeface="+mn-ea"/>
                <a:cs typeface="Arial" charset="0"/>
              </a:rPr>
              <a:t>and </a:t>
            </a:r>
            <a:r>
              <a:rPr lang="en-US" altLang="zh-CN" sz="1200" b="0" i="0" kern="1200" dirty="0" err="1">
                <a:solidFill>
                  <a:schemeClr val="tx1"/>
                </a:solidFill>
                <a:effectLst/>
                <a:latin typeface="Arial" charset="0"/>
                <a:ea typeface="+mn-ea"/>
                <a:cs typeface="Arial" charset="0"/>
              </a:rPr>
              <a:t>where:</a:t>
            </a:r>
            <a:r>
              <a:rPr lang="en-US" altLang="zh-CN" sz="1200" b="0" i="1" kern="1200" dirty="0" err="1">
                <a:solidFill>
                  <a:schemeClr val="tx1"/>
                </a:solidFill>
                <a:effectLst/>
                <a:latin typeface="Arial" charset="0"/>
                <a:ea typeface="+mn-ea"/>
                <a:cs typeface="Arial" charset="0"/>
              </a:rPr>
              <a:t>iv</a:t>
            </a:r>
            <a:r>
              <a:rPr lang="en-US" altLang="zh-CN" sz="1200" b="0" i="0" kern="1200" dirty="0" err="1">
                <a:solidFill>
                  <a:schemeClr val="tx1"/>
                </a:solidFill>
                <a:effectLst/>
                <a:latin typeface="Arial" charset="0"/>
                <a:ea typeface="+mn-ea"/>
                <a:cs typeface="Arial" charset="0"/>
              </a:rPr>
              <a:t>Iteration</a:t>
            </a:r>
            <a:r>
              <a:rPr lang="en-US" altLang="zh-CN" sz="1200" b="0" i="0" kern="1200" dirty="0">
                <a:solidFill>
                  <a:schemeClr val="tx1"/>
                </a:solidFill>
                <a:effectLst/>
                <a:latin typeface="Arial" charset="0"/>
                <a:ea typeface="+mn-ea"/>
                <a:cs typeface="Arial" charset="0"/>
              </a:rPr>
              <a:t> variable. The iteration variable must be a signed integer not modified anywhere within the for loop. It is implicitly made private for the duration of the for operation. If not specified as </a:t>
            </a:r>
            <a:r>
              <a:rPr lang="en-US" altLang="zh-CN" sz="1200" b="1"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 the iteration variable will have an indeterminate value after the operation </a:t>
            </a:r>
            <a:r>
              <a:rPr lang="en-US" altLang="zh-CN" sz="1200" b="0" i="0" kern="1200" dirty="0" err="1">
                <a:solidFill>
                  <a:schemeClr val="tx1"/>
                </a:solidFill>
                <a:effectLst/>
                <a:latin typeface="Arial" charset="0"/>
                <a:ea typeface="+mn-ea"/>
                <a:cs typeface="Arial" charset="0"/>
              </a:rPr>
              <a:t>completes.</a:t>
            </a:r>
            <a:r>
              <a:rPr lang="en-US" altLang="zh-CN" sz="1200" b="0" i="1" kern="1200" dirty="0" err="1">
                <a:solidFill>
                  <a:schemeClr val="tx1"/>
                </a:solidFill>
                <a:effectLst/>
                <a:latin typeface="Arial" charset="0"/>
                <a:ea typeface="+mn-ea"/>
                <a:cs typeface="Arial" charset="0"/>
              </a:rPr>
              <a:t>b</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ub</a:t>
            </a:r>
            <a:r>
              <a:rPr lang="en-US" altLang="zh-CN" sz="1200" b="0" i="0" kern="1200" dirty="0">
                <a:solidFill>
                  <a:schemeClr val="tx1"/>
                </a:solidFill>
                <a:effectLst/>
                <a:latin typeface="Arial" charset="0"/>
                <a:ea typeface="+mn-ea"/>
                <a:cs typeface="Arial" charset="0"/>
              </a:rPr>
              <a:t>, </a:t>
            </a:r>
            <a:r>
              <a:rPr lang="en-US" altLang="zh-CN" sz="1200" b="0" i="1" kern="1200" dirty="0" err="1">
                <a:solidFill>
                  <a:schemeClr val="tx1"/>
                </a:solidFill>
                <a:effectLst/>
                <a:latin typeface="Arial" charset="0"/>
                <a:ea typeface="+mn-ea"/>
                <a:cs typeface="Arial" charset="0"/>
              </a:rPr>
              <a:t>incr</a:t>
            </a:r>
            <a:r>
              <a:rPr lang="en-US" altLang="zh-CN" sz="1200" b="0" i="0" kern="1200" dirty="0" err="1">
                <a:solidFill>
                  <a:schemeClr val="tx1"/>
                </a:solidFill>
                <a:effectLst/>
                <a:latin typeface="Arial" charset="0"/>
                <a:ea typeface="+mn-ea"/>
                <a:cs typeface="Arial" charset="0"/>
              </a:rPr>
              <a:t>Loop</a:t>
            </a:r>
            <a:r>
              <a:rPr lang="en-US" altLang="zh-CN" sz="1200" b="0" i="0" kern="1200" dirty="0">
                <a:solidFill>
                  <a:schemeClr val="tx1"/>
                </a:solidFill>
                <a:effectLst/>
                <a:latin typeface="Arial" charset="0"/>
                <a:ea typeface="+mn-ea"/>
                <a:cs typeface="Arial" charset="0"/>
              </a:rPr>
              <a:t> invariant signed integer expressions. No synchronization is performed when evaluating these expressions and evaluated side effects may result in indeterminate values.</a:t>
            </a:r>
          </a:p>
          <a:p>
            <a:pPr fontAlgn="base"/>
            <a:r>
              <a:rPr lang="en-US" altLang="zh-CN" sz="1200" b="1" i="0" kern="1200" dirty="0">
                <a:solidFill>
                  <a:schemeClr val="tx1"/>
                </a:solidFill>
                <a:effectLst/>
                <a:latin typeface="Arial" charset="0"/>
                <a:ea typeface="+mn-ea"/>
                <a:cs typeface="Arial" charset="0"/>
              </a:rPr>
              <a:t>Usage</a:t>
            </a:r>
          </a:p>
          <a:p>
            <a:pPr fontAlgn="base"/>
            <a:r>
              <a:rPr lang="en-US" altLang="zh-CN" sz="1200" b="0" i="0" kern="1200" dirty="0">
                <a:solidFill>
                  <a:schemeClr val="tx1"/>
                </a:solidFill>
                <a:effectLst/>
                <a:latin typeface="Arial" charset="0"/>
                <a:ea typeface="+mn-ea"/>
                <a:cs typeface="Arial" charset="0"/>
              </a:rPr>
              <a:t>This pragma must appear immediately before the loop or loop block directive to be affected.</a:t>
            </a:r>
          </a:p>
          <a:p>
            <a:pPr fontAlgn="base"/>
            <a:r>
              <a:rPr lang="en-US" altLang="zh-CN" sz="1200" b="0" i="0" kern="1200" dirty="0">
                <a:solidFill>
                  <a:schemeClr val="tx1"/>
                </a:solidFill>
                <a:effectLst/>
                <a:latin typeface="Arial" charset="0"/>
                <a:ea typeface="+mn-ea"/>
                <a:cs typeface="Arial" charset="0"/>
              </a:rPr>
              <a:t>Program sections using the </a:t>
            </a:r>
            <a:r>
              <a:rPr lang="en-US" altLang="zh-CN" sz="1200" b="1" i="0" kern="1200" dirty="0" err="1">
                <a:solidFill>
                  <a:schemeClr val="tx1"/>
                </a:solidFill>
                <a:effectLst/>
                <a:latin typeface="Arial" charset="0"/>
                <a:ea typeface="+mn-ea"/>
                <a:cs typeface="Arial" charset="0"/>
              </a:rPr>
              <a:t>omp</a:t>
            </a:r>
            <a:r>
              <a:rPr lang="en-US" altLang="zh-CN" sz="1200" b="1" i="0" kern="1200" dirty="0">
                <a:solidFill>
                  <a:schemeClr val="tx1"/>
                </a:solidFill>
                <a:effectLst/>
                <a:latin typeface="Arial" charset="0"/>
                <a:ea typeface="+mn-ea"/>
                <a:cs typeface="Arial" charset="0"/>
              </a:rPr>
              <a:t> for</a:t>
            </a:r>
            <a:r>
              <a:rPr lang="en-US" altLang="zh-CN" sz="1200" b="0" i="0" kern="1200" dirty="0">
                <a:solidFill>
                  <a:schemeClr val="tx1"/>
                </a:solidFill>
                <a:effectLst/>
                <a:latin typeface="Arial" charset="0"/>
                <a:ea typeface="+mn-ea"/>
                <a:cs typeface="Arial" charset="0"/>
              </a:rPr>
              <a:t> pragma must be able to produce a correct result regardless of which thread executes a particular iteration. Similarly, program correctness must not rely on using a particular scheduling algorithm.</a:t>
            </a:r>
          </a:p>
          <a:p>
            <a:pPr fontAlgn="base"/>
            <a:r>
              <a:rPr lang="en-US" altLang="zh-CN" sz="1200" b="0" i="0" kern="1200" dirty="0">
                <a:solidFill>
                  <a:schemeClr val="tx1"/>
                </a:solidFill>
                <a:effectLst/>
                <a:latin typeface="Arial" charset="0"/>
                <a:ea typeface="+mn-ea"/>
                <a:cs typeface="Arial" charset="0"/>
              </a:rPr>
              <a:t>The for loop iteration variable is implicitly made private in scope for the duration of loop execution. This variable must not be modified within the body of the for loop. The value of the increment variable is indeterminate unless the variable is specified as having a data scope of </a:t>
            </a:r>
            <a:r>
              <a:rPr lang="en-US" altLang="zh-CN" sz="1200" b="1" i="0" kern="1200" dirty="0" err="1">
                <a:solidFill>
                  <a:schemeClr val="tx1"/>
                </a:solidFill>
                <a:effectLst/>
                <a:latin typeface="Arial" charset="0"/>
                <a:ea typeface="+mn-ea"/>
                <a:cs typeface="Arial" charset="0"/>
              </a:rPr>
              <a:t>lastprivate</a:t>
            </a:r>
            <a:r>
              <a:rPr lang="en-US" altLang="zh-CN" sz="1200" b="0" i="0" kern="1200" dirty="0">
                <a:solidFill>
                  <a:schemeClr val="tx1"/>
                </a:solidFill>
                <a:effectLst/>
                <a:latin typeface="Arial" charset="0"/>
                <a:ea typeface="+mn-ea"/>
                <a:cs typeface="Arial" charset="0"/>
              </a:rPr>
              <a:t>.</a:t>
            </a:r>
          </a:p>
          <a:p>
            <a:pPr fontAlgn="base"/>
            <a:r>
              <a:rPr lang="en-US" altLang="zh-CN" sz="1200" b="0" i="0" kern="1200" dirty="0">
                <a:solidFill>
                  <a:schemeClr val="tx1"/>
                </a:solidFill>
                <a:effectLst/>
                <a:latin typeface="Arial" charset="0"/>
                <a:ea typeface="+mn-ea"/>
                <a:cs typeface="Arial" charset="0"/>
              </a:rPr>
              <a:t>An implicit barrier exists at the end of the for loop unless the </a:t>
            </a:r>
            <a:r>
              <a:rPr lang="en-US" altLang="zh-CN" sz="1200" b="1" i="0" kern="1200" dirty="0" err="1">
                <a:solidFill>
                  <a:schemeClr val="tx1"/>
                </a:solidFill>
                <a:effectLst/>
                <a:latin typeface="Arial" charset="0"/>
                <a:ea typeface="+mn-ea"/>
                <a:cs typeface="Arial" charset="0"/>
              </a:rPr>
              <a:t>nowait</a:t>
            </a:r>
            <a:r>
              <a:rPr lang="en-US" altLang="zh-CN" sz="1200" b="0" i="0" kern="1200" dirty="0">
                <a:solidFill>
                  <a:schemeClr val="tx1"/>
                </a:solidFill>
                <a:effectLst/>
                <a:latin typeface="Arial" charset="0"/>
                <a:ea typeface="+mn-ea"/>
                <a:cs typeface="Arial" charset="0"/>
              </a:rPr>
              <a:t> clause is specified.</a:t>
            </a: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endParaRPr lang="en-US" altLang="zh-CN" sz="1200" b="0" i="0" kern="1200" dirty="0">
              <a:solidFill>
                <a:schemeClr val="tx1"/>
              </a:solidFill>
              <a:effectLst/>
              <a:latin typeface="Arial" charset="0"/>
              <a:ea typeface="+mn-ea"/>
              <a:cs typeface="Arial" charset="0"/>
            </a:endParaRPr>
          </a:p>
          <a:p>
            <a:pPr eaLnBrk="1" hangingPunct="1">
              <a:lnSpc>
                <a:spcPct val="88000"/>
              </a:lnSpc>
            </a:pPr>
            <a:endParaRPr lang="zh-CN" altLang="en-US" dirty="0">
              <a:ea typeface="SimSun"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2FEDE54-9080-4D14-B45E-1293C11D339A}" type="slidenum">
              <a:rPr lang="en-US" sz="1200"/>
              <a:pPr eaLnBrk="1" hangingPunct="1"/>
              <a:t>155</a:t>
            </a:fld>
            <a:endParaRPr lang="en-US" sz="1200"/>
          </a:p>
        </p:txBody>
      </p:sp>
      <p:sp>
        <p:nvSpPr>
          <p:cNvPr id="50179"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50180"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a:ea typeface="SimSun"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A7C1E6F-267B-4C4E-A4DB-37615B84BA55}" type="slidenum">
              <a:rPr lang="en-US" sz="1200"/>
              <a:pPr eaLnBrk="1" hangingPunct="1"/>
              <a:t>156</a:t>
            </a:fld>
            <a:endParaRPr lang="en-US" sz="1200"/>
          </a:p>
        </p:txBody>
      </p:sp>
      <p:sp>
        <p:nvSpPr>
          <p:cNvPr id="52227"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52228"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a:ea typeface="SimSun"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6683095-BDAD-4A39-AE7C-68AA52C60972}" type="slidenum">
              <a:rPr lang="en-US" sz="1200"/>
              <a:pPr eaLnBrk="1" hangingPunct="1"/>
              <a:t>157</a:t>
            </a:fld>
            <a:endParaRPr lang="en-US" sz="1200"/>
          </a:p>
        </p:txBody>
      </p:sp>
      <p:sp>
        <p:nvSpPr>
          <p:cNvPr id="54275"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54276"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ABC847B-B348-44AD-BB09-F0D73736BDB0}" type="slidenum">
              <a:rPr lang="en-US" sz="1200"/>
              <a:pPr eaLnBrk="1" hangingPunct="1"/>
              <a:t>158</a:t>
            </a:fld>
            <a:endParaRPr lang="en-US" sz="1200"/>
          </a:p>
        </p:txBody>
      </p:sp>
      <p:sp>
        <p:nvSpPr>
          <p:cNvPr id="56323"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56324"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a:ea typeface="SimSun"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D8B0D32-CC9A-4B7C-A14A-7FB0148CD739}" type="slidenum">
              <a:rPr lang="en-US" sz="1200"/>
              <a:pPr eaLnBrk="1" hangingPunct="1"/>
              <a:t>159</a:t>
            </a:fld>
            <a:endParaRPr lang="en-US" sz="1200"/>
          </a:p>
        </p:txBody>
      </p:sp>
      <p:sp>
        <p:nvSpPr>
          <p:cNvPr id="58371"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58372"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lnSpc>
                <a:spcPct val="88000"/>
              </a:lnSpc>
            </a:pPr>
            <a:endParaRPr lang="zh-CN" altLang="en-US">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F8A924A9-3CC7-474F-A086-1EC1D6DB34DE}" type="slidenum">
              <a:rPr lang="en-US"/>
              <a:pPr/>
              <a:t>36</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1297802-FEC4-4231-BB89-57C23B81DFE9}" type="slidenum">
              <a:rPr lang="en-US" sz="1200"/>
              <a:pPr eaLnBrk="1" hangingPunct="1"/>
              <a:t>160</a:t>
            </a:fld>
            <a:endParaRPr lang="en-US" sz="1200"/>
          </a:p>
        </p:txBody>
      </p:sp>
      <p:sp>
        <p:nvSpPr>
          <p:cNvPr id="60419" name="Rectangle 2"/>
          <p:cNvSpPr>
            <a:spLocks noGrp="1" noRot="1" noChangeAspect="1" noChangeArrowheads="1" noTextEdit="1"/>
          </p:cNvSpPr>
          <p:nvPr>
            <p:ph type="sldImg"/>
          </p:nvPr>
        </p:nvSpPr>
        <p:spPr>
          <a:xfrm>
            <a:off x="422275" y="374650"/>
            <a:ext cx="5842000" cy="4381500"/>
          </a:xfrm>
          <a:ln/>
        </p:spPr>
      </p:sp>
      <p:sp>
        <p:nvSpPr>
          <p:cNvPr id="60420"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itchFamily="2" charset="-122"/>
            </a:endParaRPr>
          </a:p>
          <a:p>
            <a:pPr eaLnBrk="1" hangingPunct="1"/>
            <a:r>
              <a:rPr lang="en-US" altLang="zh-CN">
                <a:solidFill>
                  <a:srgbClr val="800000"/>
                </a:solidFill>
                <a:ea typeface="SimSun" pitchFamily="2" charset="-122"/>
              </a:rPr>
              <a:t>First off, I would add "static,1" to table.  In my experience, many users expect that "static" will make each thread get at least 1 iteration if you have p threads and &gt;p iterations.  This guarantee is only present for "static,1" and we should add that here.  "static" tries to divide the work evenly, but does not guarantee that each thread will get something.  Most static scheduling algorithms use the formula (n+p)/p for each thread, remainder for 1 thread, and 0 for remaining thread.</a:t>
            </a:r>
          </a:p>
          <a:p>
            <a:pPr eaLnBrk="1" hangingPunct="1"/>
            <a:endParaRPr lang="en-US" altLang="zh-CN">
              <a:solidFill>
                <a:srgbClr val="800000"/>
              </a:solidFill>
              <a:ea typeface="SimSun" pitchFamily="2" charset="-122"/>
            </a:endParaRPr>
          </a:p>
          <a:p>
            <a:pPr eaLnBrk="1" hangingPunct="1"/>
            <a:r>
              <a:rPr lang="en-US" altLang="zh-CN">
                <a:solidFill>
                  <a:srgbClr val="800000"/>
                </a:solidFill>
                <a:ea typeface="SimSun" pitchFamily="2" charset="-122"/>
              </a:rPr>
              <a:t>Also, I think adding "pre-determined" to the static descriptions is important.</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ABEA7C2-82C9-4C0B-B90B-C8415616AD70}" type="slidenum">
              <a:rPr lang="en-US" sz="1200"/>
              <a:pPr eaLnBrk="1" hangingPunct="1"/>
              <a:t>161</a:t>
            </a:fld>
            <a:endParaRPr lang="en-US" sz="1200"/>
          </a:p>
        </p:txBody>
      </p:sp>
      <p:sp>
        <p:nvSpPr>
          <p:cNvPr id="62467"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62468"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a:ea typeface="SimSun"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614DA9B-B3F9-49C4-A9AD-6C0167DC8D30}" type="slidenum">
              <a:rPr lang="en-US" sz="1200"/>
              <a:pPr eaLnBrk="1" hangingPunct="1"/>
              <a:t>162</a:t>
            </a:fld>
            <a:endParaRPr lang="en-US" sz="1200"/>
          </a:p>
        </p:txBody>
      </p:sp>
      <p:sp>
        <p:nvSpPr>
          <p:cNvPr id="64515" name="Rectangle 2"/>
          <p:cNvSpPr>
            <a:spLocks noGrp="1" noRot="1" noChangeAspect="1" noChangeArrowheads="1" noTextEdit="1"/>
          </p:cNvSpPr>
          <p:nvPr>
            <p:ph type="sldImg"/>
          </p:nvPr>
        </p:nvSpPr>
        <p:spPr>
          <a:xfrm>
            <a:off x="422275" y="374650"/>
            <a:ext cx="5842000" cy="4381500"/>
          </a:xfrm>
          <a:ln w="12700" cap="flat">
            <a:solidFill>
              <a:schemeClr val="tx1"/>
            </a:solidFill>
          </a:ln>
        </p:spPr>
      </p:sp>
      <p:sp>
        <p:nvSpPr>
          <p:cNvPr id="64516" name="Rectangle 3"/>
          <p:cNvSpPr>
            <a:spLocks noGrp="1" noChangeArrowheads="1"/>
          </p:cNvSpPr>
          <p:nvPr>
            <p:ph type="body" idx="1"/>
          </p:nvPr>
        </p:nvSpPr>
        <p:spPr>
          <a:xfrm>
            <a:off x="225425" y="4872038"/>
            <a:ext cx="6416675" cy="3897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9" tIns="46769" rIns="91979" bIns="46769"/>
          <a:lstStyle/>
          <a:p>
            <a:pPr eaLnBrk="1" hangingPunct="1"/>
            <a:endParaRPr lang="zh-CN" altLang="en-US">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BAD55D0-34FA-43D2-BF30-18DDE4B6F704}" type="datetime4">
              <a:rPr lang="en-US" altLang="zh-CN" smtClean="0"/>
              <a:t>December 30, 2019</a:t>
            </a:fld>
            <a:endParaRPr lang="en-US" dirty="0"/>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pPr>
              <a:defRPr/>
            </a:pPr>
            <a:fld id="{86D66475-D67E-4EA1-B928-7826EB291CFE}"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049F07F-858C-485D-BF5D-67E0933A43F2}" type="datetime4">
              <a:rPr lang="en-US" altLang="zh-CN" smtClean="0"/>
              <a:t>December 30, 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pPr>
              <a:defRPr/>
            </a:pPr>
            <a:fld id="{0CB3B213-B2E8-4AF3-A549-797376739665}"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EF5520D-65CE-47BB-8D2B-B33FC37DB4E7}" type="datetime4">
              <a:rPr lang="en-US" altLang="zh-CN" smtClean="0"/>
              <a:t>December 30, 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pPr>
              <a:defRPr/>
            </a:pPr>
            <a:fld id="{B038E845-8DFF-4E00-9FFC-6800BA886CCA}"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639762"/>
          </a:xfrm>
        </p:spPr>
        <p:txBody>
          <a:bodyPr/>
          <a:lstStyle/>
          <a:p>
            <a:r>
              <a:rPr lang="en-US"/>
              <a:t>Click to edit Master title style</a:t>
            </a:r>
          </a:p>
        </p:txBody>
      </p:sp>
      <p:sp>
        <p:nvSpPr>
          <p:cNvPr id="3" name="Text Placeholder 2"/>
          <p:cNvSpPr>
            <a:spLocks noGrp="1"/>
          </p:cNvSpPr>
          <p:nvPr>
            <p:ph type="body" sz="half" idx="1"/>
          </p:nvPr>
        </p:nvSpPr>
        <p:spPr>
          <a:xfrm>
            <a:off x="304800" y="1066800"/>
            <a:ext cx="41910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1910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71888"/>
            <a:ext cx="41910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ltLang="en-US"/>
          </a:p>
        </p:txBody>
      </p:sp>
      <p:sp>
        <p:nvSpPr>
          <p:cNvPr id="7" name="Rectangle 6"/>
          <p:cNvSpPr>
            <a:spLocks noGrp="1" noChangeArrowheads="1"/>
          </p:cNvSpPr>
          <p:nvPr>
            <p:ph type="sldNum" sz="quarter" idx="11"/>
          </p:nvPr>
        </p:nvSpPr>
        <p:spPr>
          <a:ln/>
        </p:spPr>
        <p:txBody>
          <a:bodyPr/>
          <a:lstStyle>
            <a:lvl1pPr>
              <a:defRPr/>
            </a:lvl1pPr>
          </a:lstStyle>
          <a:p>
            <a:fld id="{506CEFFD-1BAD-4C54-8EC9-5568246408F4}" type="slidenum">
              <a:rPr lang="en-US" altLang="en-US"/>
              <a:pPr/>
              <a:t>‹#›</a:t>
            </a:fld>
            <a:endParaRPr lang="en-US" altLang="en-US"/>
          </a:p>
        </p:txBody>
      </p:sp>
    </p:spTree>
    <p:extLst>
      <p:ext uri="{BB962C8B-B14F-4D97-AF65-F5344CB8AC3E}">
        <p14:creationId xmlns:p14="http://schemas.microsoft.com/office/powerpoint/2010/main" val="249104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8513" y="306388"/>
            <a:ext cx="7812087" cy="422275"/>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924300" cy="1812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14400"/>
            <a:ext cx="3924300" cy="1812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fld id="{23EDBA00-F854-4A86-A066-EF312BA8EC4B}" type="slidenum">
              <a:rPr lang="en-US" altLang="en-US"/>
              <a:pPr/>
              <a:t>‹#›</a:t>
            </a:fld>
            <a:endParaRPr lang="en-US" altLang="en-US"/>
          </a:p>
        </p:txBody>
      </p:sp>
    </p:spTree>
    <p:extLst>
      <p:ext uri="{BB962C8B-B14F-4D97-AF65-F5344CB8AC3E}">
        <p14:creationId xmlns:p14="http://schemas.microsoft.com/office/powerpoint/2010/main" val="332230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DB6897C6-FB96-47A6-9B9F-B7A26A17E10C}" type="datetime4">
              <a:rPr lang="en-US" altLang="zh-CN" smtClean="0"/>
              <a:t>December 30, 2019</a:t>
            </a:fld>
            <a:endParaRPr lang="en-US"/>
          </a:p>
        </p:txBody>
      </p:sp>
      <p:sp>
        <p:nvSpPr>
          <p:cNvPr id="9" name="灯片编号占位符 8"/>
          <p:cNvSpPr>
            <a:spLocks noGrp="1"/>
          </p:cNvSpPr>
          <p:nvPr>
            <p:ph type="sldNum" sz="quarter" idx="15"/>
          </p:nvPr>
        </p:nvSpPr>
        <p:spPr/>
        <p:txBody>
          <a:bodyPr rtlCol="0"/>
          <a:lstStyle/>
          <a:p>
            <a:pPr>
              <a:defRPr/>
            </a:pPr>
            <a:fld id="{2F5038D2-A417-4597-B5C6-423C7950CD98}" type="slidenum">
              <a:rPr lang="zh-CN" altLang="en-US" smtClean="0"/>
              <a:pPr>
                <a:defRPr/>
              </a:pPr>
              <a:t>‹#›</a:t>
            </a:fld>
            <a:endParaRPr lang="en-US" altLang="zh-CN"/>
          </a:p>
        </p:txBody>
      </p:sp>
      <p:sp>
        <p:nvSpPr>
          <p:cNvPr id="10" name="页脚占位符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A82BE05E-D00C-4038-AD3F-7747A0DD0090}" type="datetime4">
              <a:rPr lang="en-US" altLang="zh-CN" smtClean="0"/>
              <a:t>December 30, 2019</a:t>
            </a:fld>
            <a:endParaRPr 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pPr>
              <a:defRPr/>
            </a:pPr>
            <a:fld id="{D597CD9B-75C7-4DF6-9D4D-1137E291A738}" type="slidenum">
              <a:rPr lang="zh-CN" altLang="en-US"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7E95B819-FC88-498B-AD75-5C1811D0A527}" type="datetime4">
              <a:rPr lang="en-US" altLang="zh-CN" smtClean="0"/>
              <a:t>December 30, 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pPr>
              <a:defRPr/>
            </a:pPr>
            <a:fld id="{9EA7E7EE-415A-41F1-9035-D91E03C0E8D9}" type="slidenum">
              <a:rPr lang="zh-CN" altLang="en-US" smtClean="0"/>
              <a:pPr>
                <a:defRPr/>
              </a:pPr>
              <a:t>‹#›</a:t>
            </a:fld>
            <a:endParaRPr lang="en-US" altLang="zh-CN"/>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C8B5483A-55C3-45A6-A2AE-FAF7106E2F63}" type="datetime4">
              <a:rPr lang="en-US" altLang="zh-CN" smtClean="0"/>
              <a:t>December 30, 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pPr>
              <a:defRPr/>
            </a:pPr>
            <a:fld id="{4F89AEBB-90BC-462D-8053-36513CA7344B}" type="slidenum">
              <a:rPr lang="zh-CN" altLang="en-US" smtClean="0"/>
              <a:pPr>
                <a:defRPr/>
              </a:pPr>
              <a:t>‹#›</a:t>
            </a:fld>
            <a:endParaRPr lang="en-US" altLang="zh-CN"/>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88E29796-8E7C-4239-AE11-FBB42ACE03D2}" type="datetime4">
              <a:rPr lang="en-US" altLang="zh-CN" smtClean="0"/>
              <a:t>December 30, 2019</a:t>
            </a:fld>
            <a:endParaRPr lang="en-US"/>
          </a:p>
        </p:txBody>
      </p:sp>
      <p:sp>
        <p:nvSpPr>
          <p:cNvPr id="7" name="灯片编号占位符 6"/>
          <p:cNvSpPr>
            <a:spLocks noGrp="1"/>
          </p:cNvSpPr>
          <p:nvPr>
            <p:ph type="sldNum" sz="quarter" idx="11"/>
          </p:nvPr>
        </p:nvSpPr>
        <p:spPr/>
        <p:txBody>
          <a:bodyPr rtlCol="0"/>
          <a:lstStyle/>
          <a:p>
            <a:pPr>
              <a:defRPr/>
            </a:pPr>
            <a:fld id="{53994017-305A-43D6-ABA2-B40357ED2C54}" type="slidenum">
              <a:rPr lang="zh-CN" altLang="en-US" smtClean="0"/>
              <a:pPr>
                <a:defRPr/>
              </a:pPr>
              <a:t>‹#›</a:t>
            </a:fld>
            <a:endParaRPr lang="en-US" altLang="zh-CN"/>
          </a:p>
        </p:txBody>
      </p:sp>
      <p:sp>
        <p:nvSpPr>
          <p:cNvPr id="8" name="页脚占位符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554633-E7FA-4CB2-8886-EE6EF8F33F4B}" type="datetime4">
              <a:rPr lang="en-US" altLang="zh-CN" smtClean="0"/>
              <a:t>December 30, 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pPr>
              <a:defRPr/>
            </a:pPr>
            <a:fld id="{02A991FC-0805-42C1-862E-078D886F431A}"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67CA9279-09D2-4F5B-84C6-CFB71FAA06FE}" type="datetime4">
              <a:rPr lang="en-US" altLang="zh-CN" smtClean="0"/>
              <a:t>December 30, 2019</a:t>
            </a:fld>
            <a:endParaRPr lang="en-US"/>
          </a:p>
        </p:txBody>
      </p:sp>
      <p:sp>
        <p:nvSpPr>
          <p:cNvPr id="22" name="灯片编号占位符 21"/>
          <p:cNvSpPr>
            <a:spLocks noGrp="1"/>
          </p:cNvSpPr>
          <p:nvPr>
            <p:ph type="sldNum" sz="quarter" idx="15"/>
          </p:nvPr>
        </p:nvSpPr>
        <p:spPr/>
        <p:txBody>
          <a:bodyPr rtlCol="0"/>
          <a:lstStyle/>
          <a:p>
            <a:pPr>
              <a:defRPr/>
            </a:pPr>
            <a:fld id="{4D7A9397-0583-44DE-88BC-D5DB9A462734}" type="slidenum">
              <a:rPr lang="zh-CN" altLang="en-US" smtClean="0"/>
              <a:pPr>
                <a:defRPr/>
              </a:pPr>
              <a:t>‹#›</a:t>
            </a:fld>
            <a:endParaRPr lang="en-US" altLang="zh-CN"/>
          </a:p>
        </p:txBody>
      </p:sp>
      <p:sp>
        <p:nvSpPr>
          <p:cNvPr id="23" name="页脚占位符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E8135139-0D7B-481D-8FA9-152EEF7A7589}" type="datetime4">
              <a:rPr lang="en-US" altLang="zh-CN" smtClean="0"/>
              <a:t>December 30, 2019</a:t>
            </a:fld>
            <a:endParaRPr lang="en-US"/>
          </a:p>
        </p:txBody>
      </p:sp>
      <p:sp>
        <p:nvSpPr>
          <p:cNvPr id="18" name="灯片编号占位符 17"/>
          <p:cNvSpPr>
            <a:spLocks noGrp="1"/>
          </p:cNvSpPr>
          <p:nvPr>
            <p:ph type="sldNum" sz="quarter" idx="11"/>
          </p:nvPr>
        </p:nvSpPr>
        <p:spPr/>
        <p:txBody>
          <a:bodyPr rtlCol="0"/>
          <a:lstStyle/>
          <a:p>
            <a:pPr>
              <a:defRPr/>
            </a:pPr>
            <a:fld id="{2A64BF25-FEE0-44A7-8402-609A9EFF4AD4}" type="slidenum">
              <a:rPr lang="zh-CN" altLang="en-US" smtClean="0"/>
              <a:pPr>
                <a:defRPr/>
              </a:pPr>
              <a:t>‹#›</a:t>
            </a:fld>
            <a:endParaRPr lang="en-US" altLang="zh-CN"/>
          </a:p>
        </p:txBody>
      </p:sp>
      <p:sp>
        <p:nvSpPr>
          <p:cNvPr id="21" name="页脚占位符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B6828B-ED24-4146-954B-8A99360C5F4B}" type="datetime4">
              <a:rPr lang="en-US" altLang="zh-CN" smtClean="0"/>
              <a:t>December 30, 2019</a:t>
            </a:fld>
            <a:endParaRPr 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FAF18220-CABF-42D2-87B0-EB7841B10077}"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hyperlink" Target="http://www.openmp.or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slide" Target="slide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a:solidFill>
                  <a:schemeClr val="accent2"/>
                </a:solidFill>
                <a:ea typeface="宋体" pitchFamily="2" charset="-122"/>
              </a:rPr>
              <a:t>Programming with Shared Memory</a:t>
            </a:r>
            <a:br>
              <a:rPr lang="en-US" altLang="zh-CN" sz="3200">
                <a:solidFill>
                  <a:schemeClr val="accent2"/>
                </a:solidFill>
                <a:ea typeface="宋体" pitchFamily="2" charset="-122"/>
              </a:rPr>
            </a:br>
            <a:endParaRPr lang="zh-CN" altLang="en-US" dirty="0"/>
          </a:p>
        </p:txBody>
      </p:sp>
      <p:sp>
        <p:nvSpPr>
          <p:cNvPr id="3" name="副标题 2"/>
          <p:cNvSpPr>
            <a:spLocks noGrp="1"/>
          </p:cNvSpPr>
          <p:nvPr>
            <p:ph type="subTitle" idx="1"/>
          </p:nvPr>
        </p:nvSpPr>
        <p:spPr/>
        <p:txBody>
          <a:bodyPr/>
          <a:lstStyle/>
          <a:p>
            <a:r>
              <a:rPr lang="en-US" altLang="zh-CN" dirty="0" err="1"/>
              <a:t>Pingpeng</a:t>
            </a:r>
            <a:r>
              <a:rPr lang="en-US" altLang="zh-CN"/>
              <a:t> Yuan</a:t>
            </a:r>
            <a:endParaRPr lang="zh-CN" altLang="en-US" dirty="0"/>
          </a:p>
        </p:txBody>
      </p:sp>
      <p:sp>
        <p:nvSpPr>
          <p:cNvPr id="205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1BCC0095-F423-45C3-AB60-CDEE9764DC4C}" type="slidenum">
              <a:rPr lang="zh-CN" altLang="en-US" sz="1400"/>
              <a:pPr eaLnBrk="1" hangingPunct="1"/>
              <a:t>1</a:t>
            </a:fld>
            <a:endParaRPr lang="en-US" altLang="zh-CN" sz="1400"/>
          </a:p>
        </p:txBody>
      </p:sp>
      <p:sp>
        <p:nvSpPr>
          <p:cNvPr id="2051" name="Rectangle 4"/>
          <p:cNvSpPr>
            <a:spLocks noChangeArrowheads="1"/>
          </p:cNvSpPr>
          <p:nvPr/>
        </p:nvSpPr>
        <p:spPr bwMode="auto">
          <a:xfrm>
            <a:off x="0" y="3108325"/>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3600" b="1" dirty="0">
              <a:solidFill>
                <a:schemeClr val="accent2"/>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E519E76-A2B2-4E8C-B037-0E0D153CF502}" type="slidenum">
              <a:rPr lang="zh-CN" altLang="en-US" sz="1400"/>
              <a:pPr eaLnBrk="1" hangingPunct="1"/>
              <a:t>10</a:t>
            </a:fld>
            <a:endParaRPr lang="en-US" altLang="zh-CN" sz="1400"/>
          </a:p>
        </p:txBody>
      </p:sp>
      <p:sp>
        <p:nvSpPr>
          <p:cNvPr id="18435" name="Rectangle 4"/>
          <p:cNvSpPr>
            <a:spLocks noChangeArrowheads="1"/>
          </p:cNvSpPr>
          <p:nvPr/>
        </p:nvSpPr>
        <p:spPr bwMode="auto">
          <a:xfrm>
            <a:off x="457200" y="1676400"/>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dirty="0">
                <a:solidFill>
                  <a:srgbClr val="FF0000"/>
                </a:solidFill>
                <a:ea typeface="宋体" pitchFamily="2" charset="-122"/>
              </a:rPr>
              <a:t>线程安全（</a:t>
            </a:r>
            <a:r>
              <a:rPr lang="en-US" altLang="zh-CN" i="1" dirty="0">
                <a:solidFill>
                  <a:srgbClr val="FF0000"/>
                </a:solidFill>
                <a:ea typeface="宋体" pitchFamily="2" charset="-122"/>
              </a:rPr>
              <a:t>Thread safe</a:t>
            </a:r>
            <a:r>
              <a:rPr lang="zh-CN" altLang="en-US" i="1" dirty="0">
                <a:solidFill>
                  <a:srgbClr val="FF0000"/>
                </a:solidFill>
                <a:ea typeface="宋体" pitchFamily="2" charset="-122"/>
              </a:rPr>
              <a:t>）</a:t>
            </a:r>
            <a:r>
              <a:rPr lang="en-US" altLang="zh-CN" i="1" dirty="0">
                <a:ea typeface="宋体" pitchFamily="2" charset="-122"/>
              </a:rPr>
              <a:t> </a:t>
            </a:r>
            <a:r>
              <a:rPr lang="zh-CN" altLang="en-US" dirty="0">
                <a:ea typeface="宋体" pitchFamily="2" charset="-122"/>
              </a:rPr>
              <a:t>是指某线程可由多个线程同时调用，并且能够产生正确的结果</a:t>
            </a:r>
            <a:r>
              <a:rPr lang="en-US" altLang="zh-CN" dirty="0">
                <a:ea typeface="宋体" pitchFamily="2" charset="-122"/>
              </a:rPr>
              <a:t>.</a:t>
            </a:r>
          </a:p>
          <a:p>
            <a:endParaRPr lang="en-US" altLang="zh-CN" dirty="0">
              <a:ea typeface="宋体" pitchFamily="2" charset="-122"/>
            </a:endParaRPr>
          </a:p>
          <a:p>
            <a:r>
              <a:rPr lang="zh-CN" altLang="en-US" dirty="0">
                <a:solidFill>
                  <a:srgbClr val="FF0000"/>
                </a:solidFill>
                <a:ea typeface="宋体" pitchFamily="2" charset="-122"/>
              </a:rPr>
              <a:t>标准的</a:t>
            </a:r>
            <a:r>
              <a:rPr lang="en-US" altLang="zh-CN" dirty="0">
                <a:solidFill>
                  <a:srgbClr val="FF0000"/>
                </a:solidFill>
                <a:ea typeface="宋体" pitchFamily="2" charset="-122"/>
              </a:rPr>
              <a:t>I/O</a:t>
            </a:r>
            <a:r>
              <a:rPr lang="zh-CN" altLang="en-US" dirty="0">
                <a:solidFill>
                  <a:srgbClr val="FF0000"/>
                </a:solidFill>
                <a:ea typeface="宋体" pitchFamily="2" charset="-122"/>
              </a:rPr>
              <a:t>线程安全：输出消息时不会产生字符交错情况</a:t>
            </a:r>
            <a:r>
              <a:rPr lang="en-US" altLang="zh-CN" dirty="0">
                <a:solidFill>
                  <a:srgbClr val="FF0000"/>
                </a:solidFill>
                <a:ea typeface="宋体" pitchFamily="2" charset="-122"/>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访问共享数据的例程需要特别设计以确保是线程安全的</a:t>
            </a:r>
            <a:r>
              <a:rPr lang="en-US" altLang="zh-CN" dirty="0">
                <a:ea typeface="宋体" pitchFamily="2" charset="-122"/>
              </a:rPr>
              <a:t>.</a:t>
            </a:r>
          </a:p>
        </p:txBody>
      </p:sp>
      <p:sp>
        <p:nvSpPr>
          <p:cNvPr id="2" name="矩形 1"/>
          <p:cNvSpPr/>
          <p:nvPr/>
        </p:nvSpPr>
        <p:spPr>
          <a:xfrm>
            <a:off x="457200" y="344269"/>
            <a:ext cx="4955203" cy="646331"/>
          </a:xfrm>
          <a:prstGeom prst="rect">
            <a:avLst/>
          </a:prstGeom>
        </p:spPr>
        <p:txBody>
          <a:bodyPr wrap="none">
            <a:spAutoFit/>
          </a:bodyPr>
          <a:lstStyle/>
          <a:p>
            <a:pPr algn="ctr"/>
            <a:r>
              <a:rPr lang="en-US" altLang="zh-CN" sz="3600" b="1" dirty="0">
                <a:ea typeface="宋体" pitchFamily="2" charset="-122"/>
              </a:rPr>
              <a:t>Thread-Safe Routines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D9342EF-7FA1-4B9A-8C25-3A9ADC738ACF}" type="slidenum">
              <a:rPr lang="zh-CN" altLang="en-US" sz="800">
                <a:solidFill>
                  <a:schemeClr val="bg1"/>
                </a:solidFill>
              </a:rPr>
              <a:pPr/>
              <a:t>100</a:t>
            </a:fld>
            <a:endParaRPr lang="en-US" altLang="zh-CN" sz="800">
              <a:solidFill>
                <a:schemeClr val="bg1"/>
              </a:solidFill>
            </a:endParaRPr>
          </a:p>
        </p:txBody>
      </p:sp>
      <p:sp>
        <p:nvSpPr>
          <p:cNvPr id="46083" name="AutoShape 55"/>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grpSp>
        <p:nvGrpSpPr>
          <p:cNvPr id="46084" name="Group 2"/>
          <p:cNvGrpSpPr>
            <a:grpSpLocks/>
          </p:cNvGrpSpPr>
          <p:nvPr/>
        </p:nvGrpSpPr>
        <p:grpSpPr bwMode="auto">
          <a:xfrm>
            <a:off x="374650" y="2225675"/>
            <a:ext cx="7785100" cy="457200"/>
            <a:chOff x="236" y="1537"/>
            <a:chExt cx="4904" cy="288"/>
          </a:xfrm>
        </p:grpSpPr>
        <p:sp>
          <p:nvSpPr>
            <p:cNvPr id="46133" name="Text Box 3"/>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6134" name="Text Box 4"/>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6135" name="Text Box 5"/>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6085" name="Text Box 6"/>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6086" name="Group 7"/>
          <p:cNvGrpSpPr>
            <a:grpSpLocks/>
          </p:cNvGrpSpPr>
          <p:nvPr/>
        </p:nvGrpSpPr>
        <p:grpSpPr bwMode="auto">
          <a:xfrm>
            <a:off x="257175" y="2987675"/>
            <a:ext cx="8175625" cy="457200"/>
            <a:chOff x="162" y="2017"/>
            <a:chExt cx="5150" cy="288"/>
          </a:xfrm>
        </p:grpSpPr>
        <p:sp>
          <p:nvSpPr>
            <p:cNvPr id="46127" name="Text Box 8"/>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6128" name="Text Box 9"/>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6129" name="Text Box 10"/>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6130" name="Text Box 11"/>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6131" name="Text Box 12"/>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6132" name="Text Box 13"/>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6087" name="Text Box 14"/>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6088" name="Text Box 15"/>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6089" name="Text Box 16"/>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6090" name="Group 17"/>
          <p:cNvGrpSpPr>
            <a:grpSpLocks/>
          </p:cNvGrpSpPr>
          <p:nvPr/>
        </p:nvGrpSpPr>
        <p:grpSpPr bwMode="auto">
          <a:xfrm>
            <a:off x="1376363" y="3749675"/>
            <a:ext cx="3086100" cy="457200"/>
            <a:chOff x="867" y="2497"/>
            <a:chExt cx="1944" cy="288"/>
          </a:xfrm>
        </p:grpSpPr>
        <p:sp>
          <p:nvSpPr>
            <p:cNvPr id="46124" name="Text Box 18"/>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6125" name="Text Box 19"/>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6126" name="Text Box 20"/>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6091" name="Text Box 21"/>
          <p:cNvSpPr txBox="1">
            <a:spLocks noChangeArrowheads="1"/>
          </p:cNvSpPr>
          <p:nvPr/>
        </p:nvSpPr>
        <p:spPr bwMode="auto">
          <a:xfrm>
            <a:off x="2652713" y="4511675"/>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6092" name="Text Box 22"/>
          <p:cNvSpPr txBox="1">
            <a:spLocks noChangeArrowheads="1"/>
          </p:cNvSpPr>
          <p:nvPr/>
        </p:nvSpPr>
        <p:spPr bwMode="auto">
          <a:xfrm>
            <a:off x="3565525" y="4511675"/>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6093" name="Text Box 23"/>
          <p:cNvSpPr txBox="1">
            <a:spLocks noChangeArrowheads="1"/>
          </p:cNvSpPr>
          <p:nvPr/>
        </p:nvSpPr>
        <p:spPr bwMode="auto">
          <a:xfrm>
            <a:off x="4067175" y="4511675"/>
            <a:ext cx="9144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sp>
        <p:nvSpPr>
          <p:cNvPr id="964632" name="Text Box 24"/>
          <p:cNvSpPr txBox="1">
            <a:spLocks noChangeArrowheads="1"/>
          </p:cNvSpPr>
          <p:nvPr/>
        </p:nvSpPr>
        <p:spPr bwMode="auto">
          <a:xfrm>
            <a:off x="374650" y="55705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0 1 2 3 4 5 6 7 8 9 10 11 12 13 14 15 16 17 18 19 20 21 22 23 24 25 26 27 28 29 30 31 32 33 34 35 36 37 38 39 40 41 42 43 44 45 46 47 48 49 50 51 52 53 54 55 56 57 58 59 60 61 62 63</a:t>
            </a:r>
          </a:p>
        </p:txBody>
      </p:sp>
      <p:grpSp>
        <p:nvGrpSpPr>
          <p:cNvPr id="46095" name="Group 25"/>
          <p:cNvGrpSpPr>
            <a:grpSpLocks/>
          </p:cNvGrpSpPr>
          <p:nvPr/>
        </p:nvGrpSpPr>
        <p:grpSpPr bwMode="auto">
          <a:xfrm>
            <a:off x="2397125" y="1870075"/>
            <a:ext cx="4156075" cy="354013"/>
            <a:chOff x="1510" y="1313"/>
            <a:chExt cx="2618" cy="223"/>
          </a:xfrm>
        </p:grpSpPr>
        <p:sp>
          <p:nvSpPr>
            <p:cNvPr id="46122"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3"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6" name="Group 28"/>
          <p:cNvGrpSpPr>
            <a:grpSpLocks/>
          </p:cNvGrpSpPr>
          <p:nvPr/>
        </p:nvGrpSpPr>
        <p:grpSpPr bwMode="auto">
          <a:xfrm>
            <a:off x="609600" y="2681288"/>
            <a:ext cx="2362200" cy="304800"/>
            <a:chOff x="384" y="1824"/>
            <a:chExt cx="1488" cy="192"/>
          </a:xfrm>
        </p:grpSpPr>
        <p:sp>
          <p:nvSpPr>
            <p:cNvPr id="46120"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1"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7" name="Group 31"/>
          <p:cNvGrpSpPr>
            <a:grpSpLocks/>
          </p:cNvGrpSpPr>
          <p:nvPr/>
        </p:nvGrpSpPr>
        <p:grpSpPr bwMode="auto">
          <a:xfrm>
            <a:off x="5867400" y="2681288"/>
            <a:ext cx="1905000" cy="304800"/>
            <a:chOff x="3696" y="1824"/>
            <a:chExt cx="1200" cy="192"/>
          </a:xfrm>
        </p:grpSpPr>
        <p:sp>
          <p:nvSpPr>
            <p:cNvPr id="46118"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9"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6098" name="Group 34"/>
          <p:cNvGrpSpPr>
            <a:grpSpLocks/>
          </p:cNvGrpSpPr>
          <p:nvPr/>
        </p:nvGrpSpPr>
        <p:grpSpPr bwMode="auto">
          <a:xfrm>
            <a:off x="1905000" y="3443288"/>
            <a:ext cx="1828800" cy="304800"/>
            <a:chOff x="1200" y="2304"/>
            <a:chExt cx="1152" cy="192"/>
          </a:xfrm>
        </p:grpSpPr>
        <p:sp>
          <p:nvSpPr>
            <p:cNvPr id="46116"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6099" name="Line 37"/>
          <p:cNvSpPr>
            <a:spLocks noChangeShapeType="1"/>
          </p:cNvSpPr>
          <p:nvPr/>
        </p:nvSpPr>
        <p:spPr bwMode="auto">
          <a:xfrm>
            <a:off x="3810000" y="4205288"/>
            <a:ext cx="0" cy="3048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Freeform 38"/>
          <p:cNvSpPr>
            <a:spLocks/>
          </p:cNvSpPr>
          <p:nvPr/>
        </p:nvSpPr>
        <p:spPr bwMode="auto">
          <a:xfrm>
            <a:off x="3124200" y="4318000"/>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6101" name="Freeform 39"/>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2" name="Freeform 40"/>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3" name="Line 41"/>
          <p:cNvSpPr>
            <a:spLocks noChangeShapeType="1"/>
          </p:cNvSpPr>
          <p:nvPr/>
        </p:nvSpPr>
        <p:spPr bwMode="auto">
          <a:xfrm>
            <a:off x="609600" y="3443288"/>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Freeform 42"/>
          <p:cNvSpPr>
            <a:spLocks/>
          </p:cNvSpPr>
          <p:nvPr/>
        </p:nvSpPr>
        <p:spPr bwMode="auto">
          <a:xfrm>
            <a:off x="2559050" y="420528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6105" name="Line 43"/>
          <p:cNvSpPr>
            <a:spLocks noChangeShapeType="1"/>
          </p:cNvSpPr>
          <p:nvPr/>
        </p:nvSpPr>
        <p:spPr bwMode="auto">
          <a:xfrm>
            <a:off x="1900238" y="4200525"/>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44"/>
          <p:cNvSpPr>
            <a:spLocks noChangeShapeType="1"/>
          </p:cNvSpPr>
          <p:nvPr/>
        </p:nvSpPr>
        <p:spPr bwMode="auto">
          <a:xfrm>
            <a:off x="3802063" y="4964113"/>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45"/>
          <p:cNvSpPr>
            <a:spLocks noChangeShapeType="1"/>
          </p:cNvSpPr>
          <p:nvPr/>
        </p:nvSpPr>
        <p:spPr bwMode="auto">
          <a:xfrm>
            <a:off x="3119438" y="4964113"/>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46"/>
          <p:cNvSpPr>
            <a:spLocks noChangeShapeType="1"/>
          </p:cNvSpPr>
          <p:nvPr/>
        </p:nvSpPr>
        <p:spPr bwMode="auto">
          <a:xfrm>
            <a:off x="4495800" y="4964113"/>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47"/>
          <p:cNvSpPr>
            <a:spLocks noChangeShapeType="1"/>
          </p:cNvSpPr>
          <p:nvPr/>
        </p:nvSpPr>
        <p:spPr bwMode="auto">
          <a:xfrm>
            <a:off x="682625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48"/>
          <p:cNvSpPr>
            <a:spLocks noChangeShapeType="1"/>
          </p:cNvSpPr>
          <p:nvPr/>
        </p:nvSpPr>
        <p:spPr bwMode="auto">
          <a:xfrm>
            <a:off x="585470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1" name="Line 49"/>
          <p:cNvSpPr>
            <a:spLocks noChangeShapeType="1"/>
          </p:cNvSpPr>
          <p:nvPr/>
        </p:nvSpPr>
        <p:spPr bwMode="auto">
          <a:xfrm>
            <a:off x="7764463"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4658" name="Text Box 50"/>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6113" name="Rectangle 51"/>
          <p:cNvSpPr>
            <a:spLocks noChangeArrowheads="1"/>
          </p:cNvSpPr>
          <p:nvPr/>
        </p:nvSpPr>
        <p:spPr bwMode="auto">
          <a:xfrm>
            <a:off x="5056188" y="4911725"/>
            <a:ext cx="1865312" cy="438150"/>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sorts the rest of its data</a:t>
            </a:r>
          </a:p>
        </p:txBody>
      </p:sp>
      <p:sp>
        <p:nvSpPr>
          <p:cNvPr id="46114" name="AutoShape 52"/>
          <p:cNvSpPr>
            <a:spLocks noChangeArrowheads="1"/>
          </p:cNvSpPr>
          <p:nvPr/>
        </p:nvSpPr>
        <p:spPr bwMode="auto">
          <a:xfrm>
            <a:off x="3605213" y="5864225"/>
            <a:ext cx="1697037" cy="333375"/>
          </a:xfrm>
          <a:prstGeom prst="roundRect">
            <a:avLst>
              <a:gd name="adj" fmla="val 4333"/>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00" tIns="45702" rIns="91400" bIns="45702" anchorCtr="1"/>
          <a:lstStyle/>
          <a:p>
            <a:pPr algn="l" eaLnBrk="1" hangingPunct="1">
              <a:lnSpc>
                <a:spcPct val="95000"/>
              </a:lnSpc>
              <a:spcBef>
                <a:spcPct val="20000"/>
              </a:spcBef>
              <a:spcAft>
                <a:spcPct val="20000"/>
              </a:spcAft>
              <a:buClr>
                <a:schemeClr val="tx1"/>
              </a:buClr>
              <a:buFont typeface="Wingdings" pitchFamily="2" charset="2"/>
              <a:buNone/>
            </a:pPr>
            <a:r>
              <a:rPr lang="en-US" altLang="zh-CN" sz="1400" b="1">
                <a:solidFill>
                  <a:schemeClr val="bg1"/>
                </a:solidFill>
                <a:ea typeface="SimSun" pitchFamily="2" charset="-122"/>
                <a:cs typeface="Arial" pitchFamily="34" charset="0"/>
              </a:rPr>
              <a:t>DONE</a:t>
            </a:r>
            <a:endParaRPr lang="en-US" altLang="zh-CN" sz="1400">
              <a:solidFill>
                <a:schemeClr val="bg1"/>
              </a:solidFill>
              <a:ea typeface="SimSun" pitchFamily="2" charset="-122"/>
              <a:cs typeface="Arial" pitchFamily="34" charset="0"/>
            </a:endParaRPr>
          </a:p>
        </p:txBody>
      </p:sp>
      <p:sp>
        <p:nvSpPr>
          <p:cNvPr id="56"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100</a:t>
            </a:fld>
            <a:endParaRPr lang="en-US" sz="1400" b="1" dirty="0">
              <a:solidFill>
                <a:srgbClr val="FFFFFF"/>
              </a:solidFill>
            </a:endParaRPr>
          </a:p>
        </p:txBody>
      </p:sp>
      <p:sp>
        <p:nvSpPr>
          <p:cNvPr id="58"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7</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1747092680"/>
      </p:ext>
    </p:extLst>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FC2DB29-E03B-47ED-AF6F-F20ABE84459E}" type="slidenum">
              <a:rPr lang="zh-CN" altLang="en-US" sz="800">
                <a:solidFill>
                  <a:schemeClr val="bg1"/>
                </a:solidFill>
              </a:rPr>
              <a:pPr/>
              <a:t>101</a:t>
            </a:fld>
            <a:endParaRPr lang="en-US" altLang="zh-CN" sz="800">
              <a:solidFill>
                <a:schemeClr val="bg1"/>
              </a:solidFill>
            </a:endParaRPr>
          </a:p>
        </p:txBody>
      </p:sp>
      <p:sp>
        <p:nvSpPr>
          <p:cNvPr id="53251" name="Rectangle 2"/>
          <p:cNvSpPr>
            <a:spLocks noGrp="1" noChangeArrowheads="1"/>
          </p:cNvSpPr>
          <p:nvPr>
            <p:ph type="title"/>
          </p:nvPr>
        </p:nvSpPr>
        <p:spPr>
          <a:xfrm>
            <a:off x="457200" y="76200"/>
            <a:ext cx="8610600" cy="1143000"/>
          </a:xfrm>
        </p:spPr>
        <p:txBody>
          <a:bodyPr/>
          <a:lstStyle/>
          <a:p>
            <a:pPr eaLnBrk="1" hangingPunct="1"/>
            <a:r>
              <a:rPr lang="en-US" altLang="zh-CN" dirty="0">
                <a:ea typeface="SimSun" pitchFamily="2" charset="-122"/>
              </a:rPr>
              <a:t>Further Optimizations Enabled by Scheduler</a:t>
            </a:r>
          </a:p>
        </p:txBody>
      </p:sp>
      <p:sp>
        <p:nvSpPr>
          <p:cNvPr id="53252" name="Rectangle 3"/>
          <p:cNvSpPr>
            <a:spLocks noGrp="1" noChangeArrowheads="1"/>
          </p:cNvSpPr>
          <p:nvPr>
            <p:ph type="body" idx="1"/>
          </p:nvPr>
        </p:nvSpPr>
        <p:spPr/>
        <p:txBody>
          <a:bodyPr>
            <a:normAutofit lnSpcReduction="10000"/>
          </a:bodyPr>
          <a:lstStyle/>
          <a:p>
            <a:pPr eaLnBrk="1" hangingPunct="1"/>
            <a:r>
              <a:rPr lang="en-US" altLang="zh-CN">
                <a:ea typeface="SimSun" pitchFamily="2" charset="-122"/>
              </a:rPr>
              <a:t>Recycle tasks</a:t>
            </a:r>
          </a:p>
          <a:p>
            <a:pPr lvl="1" eaLnBrk="1" hangingPunct="1"/>
            <a:r>
              <a:rPr lang="en-US" altLang="zh-CN">
                <a:ea typeface="SimSun" pitchFamily="2" charset="-122"/>
              </a:rPr>
              <a:t>Avoid overhead of allocating/freeing Task </a:t>
            </a:r>
          </a:p>
          <a:p>
            <a:pPr lvl="1" eaLnBrk="1" hangingPunct="1"/>
            <a:r>
              <a:rPr lang="en-US" altLang="zh-CN">
                <a:ea typeface="SimSun" pitchFamily="2" charset="-122"/>
              </a:rPr>
              <a:t>Avoid copying data and rerunning constructors/destructors</a:t>
            </a:r>
          </a:p>
          <a:p>
            <a:pPr eaLnBrk="1" hangingPunct="1"/>
            <a:r>
              <a:rPr lang="en-US" altLang="zh-CN">
                <a:ea typeface="SimSun" pitchFamily="2" charset="-122"/>
              </a:rPr>
              <a:t>Continuation passing</a:t>
            </a:r>
          </a:p>
          <a:p>
            <a:pPr lvl="1" eaLnBrk="1" hangingPunct="1"/>
            <a:r>
              <a:rPr lang="en-US" altLang="zh-CN">
                <a:ea typeface="SimSun" pitchFamily="2" charset="-122"/>
              </a:rPr>
              <a:t>Instead of blocking, parent specifies another Task that will continue its work when children are done.</a:t>
            </a:r>
          </a:p>
          <a:p>
            <a:pPr lvl="1" eaLnBrk="1" hangingPunct="1"/>
            <a:r>
              <a:rPr lang="en-US" altLang="zh-CN">
                <a:ea typeface="SimSun" pitchFamily="2" charset="-122"/>
              </a:rPr>
              <a:t>Further reduces stack space and enables bypassing scheduler</a:t>
            </a:r>
          </a:p>
          <a:p>
            <a:pPr eaLnBrk="1" hangingPunct="1"/>
            <a:r>
              <a:rPr lang="en-US" altLang="zh-CN">
                <a:ea typeface="SimSun" pitchFamily="2" charset="-122"/>
              </a:rPr>
              <a:t>Bypassing scheduler</a:t>
            </a:r>
          </a:p>
          <a:p>
            <a:pPr lvl="1" eaLnBrk="1" hangingPunct="1"/>
            <a:r>
              <a:rPr lang="en-US" altLang="zh-CN">
                <a:ea typeface="SimSun" pitchFamily="2" charset="-122"/>
              </a:rPr>
              <a:t>Task can return pointer to next Task to execute</a:t>
            </a:r>
          </a:p>
          <a:p>
            <a:pPr lvl="2" eaLnBrk="1" hangingPunct="1"/>
            <a:r>
              <a:rPr lang="en-US" altLang="zh-CN">
                <a:ea typeface="SimSun" pitchFamily="2" charset="-122"/>
              </a:rPr>
              <a:t>For example, parent returns pointer to its left child</a:t>
            </a:r>
          </a:p>
          <a:p>
            <a:pPr lvl="2" eaLnBrk="1" hangingPunct="1"/>
            <a:r>
              <a:rPr lang="en-US" altLang="zh-CN">
                <a:ea typeface="SimSun" pitchFamily="2" charset="-122"/>
              </a:rPr>
              <a:t>See </a:t>
            </a:r>
            <a:r>
              <a:rPr lang="en-US" altLang="zh-CN">
                <a:solidFill>
                  <a:srgbClr val="006600"/>
                </a:solidFill>
                <a:ea typeface="SimSun" pitchFamily="2" charset="-122"/>
              </a:rPr>
              <a:t>include/tbb/parallel_for.h</a:t>
            </a:r>
            <a:r>
              <a:rPr lang="en-US" altLang="zh-CN">
                <a:ea typeface="SimSun" pitchFamily="2" charset="-122"/>
              </a:rPr>
              <a:t> for example</a:t>
            </a:r>
          </a:p>
          <a:p>
            <a:pPr lvl="1" eaLnBrk="1" hangingPunct="1"/>
            <a:r>
              <a:rPr lang="en-US" altLang="zh-CN">
                <a:ea typeface="SimSun" pitchFamily="2" charset="-122"/>
              </a:rPr>
              <a:t>Saves push/pop on deque (and locking/unlocking it)</a:t>
            </a:r>
          </a:p>
          <a:p>
            <a:pPr lvl="2" eaLnBrk="1" hangingPunct="1"/>
            <a:endParaRPr lang="en-US" altLang="zh-CN">
              <a:ea typeface="SimSun" pitchFamily="2" charset="-122"/>
            </a:endParaRP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101</a:t>
            </a:fld>
            <a:endParaRPr lang="en-US" sz="1400" b="1" dirty="0">
              <a:solidFill>
                <a:schemeClr val="bg1"/>
              </a:solidFill>
            </a:endParaRPr>
          </a:p>
        </p:txBody>
      </p:sp>
    </p:spTree>
    <p:extLst>
      <p:ext uri="{BB962C8B-B14F-4D97-AF65-F5344CB8AC3E}">
        <p14:creationId xmlns:p14="http://schemas.microsoft.com/office/powerpoint/2010/main" val="22385309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7B19155B-8850-4DD5-B43C-1F23D60EBA91}" type="slidenum">
              <a:rPr lang="zh-CN" altLang="en-US" sz="800">
                <a:solidFill>
                  <a:schemeClr val="bg1"/>
                </a:solidFill>
              </a:rPr>
              <a:pPr/>
              <a:t>102</a:t>
            </a:fld>
            <a:endParaRPr lang="en-US" altLang="zh-CN" sz="8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dirty="0">
                <a:ea typeface="SimSun" pitchFamily="2" charset="-122"/>
              </a:rPr>
              <a:t>Concurrent Containers</a:t>
            </a:r>
            <a:endParaRPr lang="ru-RU" altLang="zh-CN" dirty="0"/>
          </a:p>
        </p:txBody>
      </p:sp>
      <p:sp>
        <p:nvSpPr>
          <p:cNvPr id="57348" name="Rectangle 3"/>
          <p:cNvSpPr>
            <a:spLocks noGrp="1" noChangeArrowheads="1"/>
          </p:cNvSpPr>
          <p:nvPr>
            <p:ph type="body" idx="1"/>
          </p:nvPr>
        </p:nvSpPr>
        <p:spPr/>
        <p:txBody>
          <a:bodyPr/>
          <a:lstStyle/>
          <a:p>
            <a:pPr eaLnBrk="1" hangingPunct="1"/>
            <a:r>
              <a:rPr lang="en-US" altLang="zh-CN" dirty="0">
                <a:ea typeface="SimSun" pitchFamily="2" charset="-122"/>
              </a:rPr>
              <a:t>TBB Library </a:t>
            </a:r>
            <a:r>
              <a:rPr lang="zh-CN" altLang="en-US" dirty="0">
                <a:ea typeface="SimSun" pitchFamily="2" charset="-122"/>
              </a:rPr>
              <a:t>提供了高度并发的</a:t>
            </a:r>
            <a:r>
              <a:rPr lang="en-US" altLang="zh-CN" dirty="0">
                <a:ea typeface="SimSun" pitchFamily="2" charset="-122"/>
              </a:rPr>
              <a:t>containers </a:t>
            </a:r>
          </a:p>
          <a:p>
            <a:pPr lvl="1" eaLnBrk="1" hangingPunct="1"/>
            <a:r>
              <a:rPr lang="en-US" altLang="zh-CN" dirty="0">
                <a:ea typeface="SimSun" pitchFamily="2" charset="-122"/>
              </a:rPr>
              <a:t>STL</a:t>
            </a:r>
            <a:r>
              <a:rPr lang="zh-CN" altLang="en-US" dirty="0">
                <a:ea typeface="SimSun" pitchFamily="2" charset="-122"/>
              </a:rPr>
              <a:t>的</a:t>
            </a:r>
            <a:r>
              <a:rPr lang="en-US" altLang="zh-CN" dirty="0">
                <a:ea typeface="SimSun" pitchFamily="2" charset="-122"/>
              </a:rPr>
              <a:t>containers</a:t>
            </a:r>
            <a:r>
              <a:rPr lang="zh-CN" altLang="en-US" dirty="0">
                <a:ea typeface="SimSun" pitchFamily="2" charset="-122"/>
              </a:rPr>
              <a:t>并发不友好</a:t>
            </a:r>
            <a:r>
              <a:rPr lang="en-US" altLang="zh-CN" dirty="0">
                <a:ea typeface="SimSun" pitchFamily="2" charset="-122"/>
              </a:rPr>
              <a:t>: </a:t>
            </a:r>
            <a:r>
              <a:rPr lang="zh-CN" altLang="en-US" dirty="0">
                <a:ea typeface="SimSun" pitchFamily="2" charset="-122"/>
              </a:rPr>
              <a:t>并发修改可能导致容器错误</a:t>
            </a:r>
            <a:endParaRPr lang="en-US" altLang="zh-CN" dirty="0">
              <a:ea typeface="SimSun" pitchFamily="2" charset="-122"/>
            </a:endParaRPr>
          </a:p>
          <a:p>
            <a:pPr lvl="1" eaLnBrk="1" hangingPunct="1"/>
            <a:r>
              <a:rPr lang="zh-CN" altLang="en-US" dirty="0">
                <a:ea typeface="SimSun" pitchFamily="2" charset="-122"/>
              </a:rPr>
              <a:t>通常是在</a:t>
            </a:r>
            <a:r>
              <a:rPr lang="en-US" altLang="zh-CN" dirty="0">
                <a:ea typeface="SimSun" pitchFamily="2" charset="-122"/>
              </a:rPr>
              <a:t>STL containers</a:t>
            </a:r>
            <a:r>
              <a:rPr lang="zh-CN" altLang="en-US" dirty="0">
                <a:ea typeface="SimSun" pitchFamily="2" charset="-122"/>
              </a:rPr>
              <a:t>上再封装一锁</a:t>
            </a:r>
            <a:endParaRPr lang="en-US" altLang="zh-CN" dirty="0">
              <a:ea typeface="SimSun" pitchFamily="2" charset="-122"/>
            </a:endParaRPr>
          </a:p>
          <a:p>
            <a:pPr lvl="2" eaLnBrk="1" hangingPunct="1"/>
            <a:r>
              <a:rPr lang="en-US" altLang="zh-CN" dirty="0">
                <a:ea typeface="SimSun" pitchFamily="2" charset="-122"/>
              </a:rPr>
              <a:t>Turns container into serial bottleneck </a:t>
            </a:r>
          </a:p>
          <a:p>
            <a:pPr eaLnBrk="1" hangingPunct="1"/>
            <a:r>
              <a:rPr lang="en-US" altLang="zh-CN" dirty="0">
                <a:ea typeface="SimSun" pitchFamily="2" charset="-122"/>
              </a:rPr>
              <a:t>TBB</a:t>
            </a:r>
            <a:r>
              <a:rPr lang="zh-CN" altLang="en-US" dirty="0">
                <a:ea typeface="SimSun" pitchFamily="2" charset="-122"/>
              </a:rPr>
              <a:t>提供了细粒度的锁和无锁实现</a:t>
            </a:r>
            <a:endParaRPr lang="en-US" altLang="zh-CN" dirty="0">
              <a:ea typeface="SimSun" pitchFamily="2" charset="-122"/>
            </a:endParaRPr>
          </a:p>
          <a:p>
            <a:pPr lvl="1" eaLnBrk="1" hangingPunct="1"/>
            <a:r>
              <a:rPr lang="zh-CN" altLang="en-US" dirty="0">
                <a:ea typeface="SimSun" pitchFamily="2" charset="-122"/>
              </a:rPr>
              <a:t>单线程性能变差</a:t>
            </a:r>
            <a:r>
              <a:rPr lang="en-US" altLang="zh-CN" dirty="0">
                <a:ea typeface="SimSun" pitchFamily="2" charset="-122"/>
              </a:rPr>
              <a:t>, </a:t>
            </a:r>
            <a:r>
              <a:rPr lang="zh-CN" altLang="en-US" dirty="0">
                <a:ea typeface="SimSun" pitchFamily="2" charset="-122"/>
              </a:rPr>
              <a:t>但扩展性好</a:t>
            </a:r>
            <a:r>
              <a:rPr lang="en-US" altLang="zh-CN" dirty="0">
                <a:ea typeface="SimSun" pitchFamily="2" charset="-122"/>
              </a:rPr>
              <a:t>.</a:t>
            </a:r>
          </a:p>
          <a:p>
            <a:pPr lvl="1" eaLnBrk="1" hangingPunct="1"/>
            <a:r>
              <a:rPr lang="zh-CN" altLang="en-US" dirty="0">
                <a:ea typeface="SimSun" pitchFamily="2" charset="-122"/>
              </a:rPr>
              <a:t>可以用于</a:t>
            </a:r>
            <a:r>
              <a:rPr lang="en-US" altLang="zh-CN" dirty="0" err="1">
                <a:ea typeface="SimSun" pitchFamily="2" charset="-122"/>
              </a:rPr>
              <a:t>OpenMP</a:t>
            </a:r>
            <a:r>
              <a:rPr lang="zh-CN" altLang="en-US" dirty="0">
                <a:ea typeface="SimSun" pitchFamily="2" charset="-122"/>
              </a:rPr>
              <a:t>或线程编程</a:t>
            </a:r>
            <a:endParaRPr lang="en-US" altLang="zh-CN" dirty="0">
              <a:ea typeface="SimSun" pitchFamily="2" charset="-122"/>
            </a:endParaRP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102</a:t>
            </a:fld>
            <a:endParaRPr lang="en-US" sz="1400" b="1" dirty="0">
              <a:solidFill>
                <a:schemeClr val="bg1"/>
              </a:solidFill>
            </a:endParaRPr>
          </a:p>
        </p:txBody>
      </p:sp>
    </p:spTree>
    <p:extLst>
      <p:ext uri="{BB962C8B-B14F-4D97-AF65-F5344CB8AC3E}">
        <p14:creationId xmlns:p14="http://schemas.microsoft.com/office/powerpoint/2010/main" val="1944896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2062C0FC-7A9E-4DB5-8341-039B606CFFF7}" type="slidenum">
              <a:rPr lang="zh-CN" altLang="en-US" sz="800">
                <a:solidFill>
                  <a:schemeClr val="bg1"/>
                </a:solidFill>
              </a:rPr>
              <a:pPr/>
              <a:t>103</a:t>
            </a:fld>
            <a:endParaRPr lang="en-US" altLang="zh-CN" sz="800">
              <a:solidFill>
                <a:schemeClr val="bg1"/>
              </a:solidFill>
            </a:endParaRPr>
          </a:p>
        </p:txBody>
      </p:sp>
      <p:sp>
        <p:nvSpPr>
          <p:cNvPr id="58371" name="Rectangle 2"/>
          <p:cNvSpPr>
            <a:spLocks noGrp="1" noChangeArrowheads="1"/>
          </p:cNvSpPr>
          <p:nvPr>
            <p:ph type="title"/>
          </p:nvPr>
        </p:nvSpPr>
        <p:spPr/>
        <p:txBody>
          <a:bodyPr/>
          <a:lstStyle/>
          <a:p>
            <a:pPr eaLnBrk="1" hangingPunct="1"/>
            <a:r>
              <a:rPr lang="en-US" altLang="zh-CN">
                <a:ea typeface="SimSun" pitchFamily="2" charset="-122"/>
              </a:rPr>
              <a:t>Concurrency-Friendly Interfaces</a:t>
            </a:r>
          </a:p>
        </p:txBody>
      </p:sp>
      <p:sp>
        <p:nvSpPr>
          <p:cNvPr id="58372" name="Rectangle 3"/>
          <p:cNvSpPr>
            <a:spLocks noGrp="1" noChangeArrowheads="1"/>
          </p:cNvSpPr>
          <p:nvPr>
            <p:ph type="body" idx="1"/>
          </p:nvPr>
        </p:nvSpPr>
        <p:spPr/>
        <p:txBody>
          <a:bodyPr>
            <a:normAutofit/>
          </a:bodyPr>
          <a:lstStyle/>
          <a:p>
            <a:pPr eaLnBrk="1" hangingPunct="1"/>
            <a:r>
              <a:rPr lang="zh-CN" altLang="en-US" dirty="0">
                <a:ea typeface="SimSun" pitchFamily="2" charset="-122"/>
              </a:rPr>
              <a:t>一些</a:t>
            </a:r>
            <a:r>
              <a:rPr lang="en-US" altLang="zh-CN" dirty="0">
                <a:ea typeface="SimSun" pitchFamily="2" charset="-122"/>
              </a:rPr>
              <a:t>STL</a:t>
            </a:r>
            <a:r>
              <a:rPr lang="zh-CN" altLang="en-US" dirty="0">
                <a:ea typeface="SimSun" pitchFamily="2" charset="-122"/>
              </a:rPr>
              <a:t>接口对并发不友好</a:t>
            </a:r>
            <a:endParaRPr lang="en-US" altLang="zh-CN" dirty="0">
              <a:ea typeface="SimSun" pitchFamily="2" charset="-122"/>
            </a:endParaRPr>
          </a:p>
          <a:p>
            <a:pPr lvl="1" eaLnBrk="1" hangingPunct="1"/>
            <a:endParaRPr lang="en-US" altLang="zh-CN" dirty="0">
              <a:ea typeface="SimSun" pitchFamily="2" charset="-122"/>
            </a:endParaRPr>
          </a:p>
          <a:p>
            <a:pPr eaLnBrk="1" hangingPunct="1"/>
            <a:r>
              <a:rPr lang="zh-CN" altLang="en-US" dirty="0">
                <a:ea typeface="SimSun" pitchFamily="2" charset="-122"/>
              </a:rPr>
              <a:t>例如，考虑两线程都执行如下语句</a:t>
            </a:r>
            <a:r>
              <a:rPr lang="en-US" altLang="zh-CN" dirty="0">
                <a:ea typeface="SimSun" pitchFamily="2" charset="-122"/>
              </a:rPr>
              <a:t>:</a:t>
            </a:r>
          </a:p>
          <a:p>
            <a:pPr lvl="2" eaLnBrk="1" hangingPunct="1"/>
            <a:endParaRPr lang="en-US" altLang="zh-CN" dirty="0">
              <a:ea typeface="SimSun" pitchFamily="2" charset="-122"/>
            </a:endParaRPr>
          </a:p>
          <a:p>
            <a:pPr lvl="2"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eaLnBrk="1" hangingPunct="1"/>
            <a:r>
              <a:rPr lang="en-US" altLang="zh-CN" dirty="0">
                <a:ea typeface="SimSun" pitchFamily="2" charset="-122"/>
              </a:rPr>
              <a:t>Solution: </a:t>
            </a:r>
            <a:r>
              <a:rPr lang="en-US" altLang="zh-CN" dirty="0" err="1">
                <a:solidFill>
                  <a:srgbClr val="006600"/>
                </a:solidFill>
                <a:ea typeface="SimSun" pitchFamily="2" charset="-122"/>
              </a:rPr>
              <a:t>concurrent_queue</a:t>
            </a:r>
            <a:r>
              <a:rPr lang="en-US" altLang="zh-CN" dirty="0">
                <a:ea typeface="SimSun" pitchFamily="2" charset="-122"/>
              </a:rPr>
              <a:t> has </a:t>
            </a:r>
            <a:r>
              <a:rPr lang="en-US" altLang="zh-CN" dirty="0" err="1">
                <a:solidFill>
                  <a:srgbClr val="006600"/>
                </a:solidFill>
                <a:ea typeface="SimSun" pitchFamily="2" charset="-122"/>
              </a:rPr>
              <a:t>pop_if_present</a:t>
            </a:r>
            <a:endParaRPr lang="en-US" altLang="zh-CN" dirty="0">
              <a:solidFill>
                <a:srgbClr val="006600"/>
              </a:solidFill>
              <a:ea typeface="SimSun" pitchFamily="2" charset="-122"/>
            </a:endParaRPr>
          </a:p>
          <a:p>
            <a:pPr eaLnBrk="1" hangingPunct="1"/>
            <a:endParaRPr lang="zh-CN" altLang="en-US" dirty="0">
              <a:solidFill>
                <a:srgbClr val="008000"/>
              </a:solidFill>
              <a:ea typeface="SimSun" pitchFamily="2" charset="-122"/>
            </a:endParaRPr>
          </a:p>
        </p:txBody>
      </p:sp>
      <p:sp>
        <p:nvSpPr>
          <p:cNvPr id="58373" name="Text Box 4"/>
          <p:cNvSpPr txBox="1">
            <a:spLocks noChangeArrowheads="1"/>
          </p:cNvSpPr>
          <p:nvPr/>
        </p:nvSpPr>
        <p:spPr bwMode="auto">
          <a:xfrm>
            <a:off x="612775" y="3462337"/>
            <a:ext cx="4049713" cy="2024063"/>
          </a:xfrm>
          <a:prstGeom prst="rect">
            <a:avLst/>
          </a:prstGeom>
          <a:noFill/>
          <a:ln w="635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a:spcBef>
                <a:spcPct val="50000"/>
              </a:spcBef>
            </a:pPr>
            <a:r>
              <a:rPr lang="en-US" altLang="zh-CN" sz="1800" b="1">
                <a:solidFill>
                  <a:srgbClr val="0660A8"/>
                </a:solidFill>
                <a:latin typeface="Courier New" pitchFamily="49" charset="0"/>
                <a:ea typeface="SimSun" pitchFamily="2" charset="-122"/>
              </a:rPr>
              <a:t>extern std::queue q;</a:t>
            </a:r>
          </a:p>
          <a:p>
            <a:pPr algn="l">
              <a:spcBef>
                <a:spcPct val="50000"/>
              </a:spcBef>
            </a:pPr>
            <a:r>
              <a:rPr lang="en-US" altLang="zh-CN" sz="1800" b="1">
                <a:solidFill>
                  <a:srgbClr val="0660A8"/>
                </a:solidFill>
                <a:latin typeface="Courier New" pitchFamily="49" charset="0"/>
                <a:ea typeface="SimSun" pitchFamily="2" charset="-122"/>
              </a:rPr>
              <a:t>if(!q.empty()) {</a:t>
            </a:r>
          </a:p>
          <a:p>
            <a:pPr algn="l">
              <a:spcBef>
                <a:spcPct val="50000"/>
              </a:spcBef>
            </a:pPr>
            <a:r>
              <a:rPr lang="en-US" altLang="zh-CN" sz="1800" b="1">
                <a:solidFill>
                  <a:srgbClr val="0660A8"/>
                </a:solidFill>
                <a:latin typeface="Courier New" pitchFamily="49" charset="0"/>
                <a:ea typeface="SimSun" pitchFamily="2" charset="-122"/>
              </a:rPr>
              <a:t>    item=q.front(); </a:t>
            </a:r>
          </a:p>
          <a:p>
            <a:pPr algn="l">
              <a:spcBef>
                <a:spcPct val="50000"/>
              </a:spcBef>
            </a:pPr>
            <a:r>
              <a:rPr lang="en-US" altLang="zh-CN" sz="1800" b="1">
                <a:solidFill>
                  <a:srgbClr val="0660A8"/>
                </a:solidFill>
                <a:latin typeface="Courier New" pitchFamily="49" charset="0"/>
                <a:ea typeface="SimSun" pitchFamily="2" charset="-122"/>
              </a:rPr>
              <a:t>    q.pop();</a:t>
            </a:r>
          </a:p>
          <a:p>
            <a:pPr algn="l">
              <a:spcBef>
                <a:spcPct val="50000"/>
              </a:spcBef>
            </a:pPr>
            <a:r>
              <a:rPr lang="en-US" altLang="zh-CN" sz="1800" b="1">
                <a:solidFill>
                  <a:srgbClr val="0660A8"/>
                </a:solidFill>
                <a:latin typeface="Courier New" pitchFamily="49" charset="0"/>
                <a:ea typeface="SimSun" pitchFamily="2" charset="-122"/>
              </a:rPr>
              <a:t>}</a:t>
            </a:r>
          </a:p>
        </p:txBody>
      </p:sp>
      <p:grpSp>
        <p:nvGrpSpPr>
          <p:cNvPr id="58374" name="Group 7"/>
          <p:cNvGrpSpPr>
            <a:grpSpLocks/>
          </p:cNvGrpSpPr>
          <p:nvPr/>
        </p:nvGrpSpPr>
        <p:grpSpPr bwMode="auto">
          <a:xfrm>
            <a:off x="2808288" y="3935413"/>
            <a:ext cx="5930899" cy="788987"/>
            <a:chOff x="1769" y="1910"/>
            <a:chExt cx="3736" cy="497"/>
          </a:xfrm>
        </p:grpSpPr>
        <p:sp>
          <p:nvSpPr>
            <p:cNvPr id="58375" name="Line 5"/>
            <p:cNvSpPr>
              <a:spLocks noChangeShapeType="1"/>
            </p:cNvSpPr>
            <p:nvPr/>
          </p:nvSpPr>
          <p:spPr bwMode="auto">
            <a:xfrm flipH="1">
              <a:off x="1769" y="2160"/>
              <a:ext cx="1226" cy="4"/>
            </a:xfrm>
            <a:prstGeom prst="line">
              <a:avLst/>
            </a:prstGeom>
            <a:noFill/>
            <a:ln w="50800">
              <a:solidFill>
                <a:srgbClr val="AA014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6" name="AutoShape 6"/>
            <p:cNvSpPr>
              <a:spLocks noChangeArrowheads="1"/>
            </p:cNvSpPr>
            <p:nvPr/>
          </p:nvSpPr>
          <p:spPr bwMode="auto">
            <a:xfrm>
              <a:off x="2995" y="1910"/>
              <a:ext cx="2510" cy="497"/>
            </a:xfrm>
            <a:prstGeom prst="roundRect">
              <a:avLst>
                <a:gd name="adj" fmla="val 16667"/>
              </a:avLst>
            </a:prstGeom>
            <a:solidFill>
              <a:schemeClr val="bg1"/>
            </a:solidFill>
            <a:ln w="50800" algn="ctr">
              <a:solidFill>
                <a:srgbClr val="AA014C"/>
              </a:solidFill>
              <a:round/>
              <a:headEnd/>
              <a:tailEnd/>
            </a:ln>
          </p:spPr>
          <p:txBody>
            <a:bodyPr wrap="none" anchor="ctr"/>
            <a:lstStyle/>
            <a:p>
              <a:r>
                <a:rPr lang="zh-CN" altLang="en-US" sz="1600" dirty="0">
                  <a:solidFill>
                    <a:srgbClr val="000000"/>
                  </a:solidFill>
                  <a:ea typeface="SimSun" pitchFamily="2" charset="-122"/>
                </a:rPr>
                <a:t>在这个时刻</a:t>
              </a:r>
              <a:r>
                <a:rPr lang="en-US" altLang="zh-CN" sz="1600" dirty="0">
                  <a:solidFill>
                    <a:srgbClr val="000000"/>
                  </a:solidFill>
                  <a:ea typeface="SimSun" pitchFamily="2" charset="-122"/>
                </a:rPr>
                <a:t>, </a:t>
              </a:r>
              <a:r>
                <a:rPr lang="zh-CN" altLang="en-US" sz="1600" dirty="0">
                  <a:solidFill>
                    <a:srgbClr val="000000"/>
                  </a:solidFill>
                  <a:ea typeface="SimSun" pitchFamily="2" charset="-122"/>
                </a:rPr>
                <a:t>另一线程可能</a:t>
              </a:r>
              <a:r>
                <a:rPr lang="en-US" altLang="zh-CN" sz="1600" dirty="0">
                  <a:solidFill>
                    <a:srgbClr val="000000"/>
                  </a:solidFill>
                  <a:ea typeface="SimSun" pitchFamily="2" charset="-122"/>
                </a:rPr>
                <a:t>pop</a:t>
              </a:r>
              <a:r>
                <a:rPr lang="zh-CN" altLang="en-US" sz="1600" dirty="0">
                  <a:solidFill>
                    <a:srgbClr val="000000"/>
                  </a:solidFill>
                  <a:ea typeface="SimSun" pitchFamily="2" charset="-122"/>
                </a:rPr>
                <a:t>最后一元素</a:t>
              </a:r>
              <a:endParaRPr lang="en-US" altLang="zh-CN" sz="1600" dirty="0">
                <a:solidFill>
                  <a:srgbClr val="000000"/>
                </a:solidFill>
                <a:ea typeface="SimSun" pitchFamily="2" charset="-122"/>
              </a:endParaRPr>
            </a:p>
          </p:txBody>
        </p:sp>
      </p:grpSp>
      <p:sp>
        <p:nvSpPr>
          <p:cNvPr id="9"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103</a:t>
            </a:fld>
            <a:endParaRPr lang="en-US" sz="1400" b="1" dirty="0">
              <a:solidFill>
                <a:schemeClr val="bg1"/>
              </a:solidFill>
            </a:endParaRPr>
          </a:p>
        </p:txBody>
      </p:sp>
    </p:spTree>
    <p:extLst>
      <p:ext uri="{BB962C8B-B14F-4D97-AF65-F5344CB8AC3E}">
        <p14:creationId xmlns:p14="http://schemas.microsoft.com/office/powerpoint/2010/main" val="313441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t>TBB - Containers</a:t>
            </a:r>
          </a:p>
        </p:txBody>
      </p:sp>
      <p:sp>
        <p:nvSpPr>
          <p:cNvPr id="657411" name="Rectangle 3"/>
          <p:cNvSpPr>
            <a:spLocks noGrp="1" noChangeArrowheads="1"/>
          </p:cNvSpPr>
          <p:nvPr>
            <p:ph sz="quarter" idx="1"/>
          </p:nvPr>
        </p:nvSpPr>
        <p:spPr/>
        <p:txBody>
          <a:bodyPr/>
          <a:lstStyle/>
          <a:p>
            <a:r>
              <a:rPr lang="en-US" dirty="0" err="1"/>
              <a:t>concurrent_hash_map</a:t>
            </a:r>
            <a:r>
              <a:rPr lang="en-US" dirty="0"/>
              <a:t>&lt;</a:t>
            </a:r>
            <a:r>
              <a:rPr lang="en-US" dirty="0" err="1"/>
              <a:t>Key,T,HashCompare</a:t>
            </a:r>
            <a:r>
              <a:rPr lang="en-US" dirty="0"/>
              <a:t>&gt;</a:t>
            </a:r>
          </a:p>
          <a:p>
            <a:r>
              <a:rPr lang="en-US" dirty="0" err="1"/>
              <a:t>concurrent_queue</a:t>
            </a:r>
            <a:r>
              <a:rPr lang="en-US" dirty="0"/>
              <a:t>&lt;</a:t>
            </a:r>
            <a:r>
              <a:rPr lang="en-US" dirty="0" err="1"/>
              <a:t>T,Allocator</a:t>
            </a:r>
            <a:r>
              <a:rPr lang="en-US" dirty="0"/>
              <a:t>&gt;</a:t>
            </a:r>
          </a:p>
          <a:p>
            <a:r>
              <a:rPr lang="en-US" dirty="0" err="1"/>
              <a:t>concurrent_vector</a:t>
            </a:r>
            <a:r>
              <a:rPr lang="en-US" dirty="0"/>
              <a:t>&lt;</a:t>
            </a:r>
            <a:r>
              <a:rPr lang="en-US" dirty="0" err="1"/>
              <a:t>T,Allocator</a:t>
            </a:r>
            <a:r>
              <a:rPr lang="en-US" dirty="0"/>
              <a:t>&gt;</a:t>
            </a:r>
          </a:p>
          <a:p>
            <a:r>
              <a:rPr lang="zh-CN" altLang="en-US" dirty="0"/>
              <a:t>支持并发访问、操作和并行迭代</a:t>
            </a:r>
            <a:r>
              <a:rPr lang="en-US" altLang="zh-CN" dirty="0"/>
              <a:t>/</a:t>
            </a:r>
            <a:r>
              <a:rPr lang="zh-CN" altLang="en-US" dirty="0"/>
              <a:t>遍历</a:t>
            </a:r>
            <a:endParaRPr lang="en-US" dirty="0"/>
          </a:p>
        </p:txBody>
      </p:sp>
      <p:sp>
        <p:nvSpPr>
          <p:cNvPr id="4" name="灯片编号占位符 3"/>
          <p:cNvSpPr>
            <a:spLocks noGrp="1"/>
          </p:cNvSpPr>
          <p:nvPr>
            <p:ph type="sldNum" sz="quarter" idx="15"/>
          </p:nvPr>
        </p:nvSpPr>
        <p:spPr/>
        <p:txBody>
          <a:bodyPr/>
          <a:lstStyle/>
          <a:p>
            <a:fld id="{164E8FC0-F099-4B4B-B7EE-940AF8CAC5C3}" type="slidenum">
              <a:rPr lang="en-US">
                <a:solidFill>
                  <a:srgbClr val="FFFFFF"/>
                </a:solidFill>
              </a:rPr>
              <a:pPr/>
              <a:t>104</a:t>
            </a:fld>
            <a:endParaRPr lang="en-US">
              <a:solidFill>
                <a:srgbClr val="FFFFFF"/>
              </a:solidFill>
            </a:endParaRPr>
          </a:p>
        </p:txBody>
      </p:sp>
    </p:spTree>
    <p:extLst>
      <p:ext uri="{BB962C8B-B14F-4D97-AF65-F5344CB8AC3E}">
        <p14:creationId xmlns:p14="http://schemas.microsoft.com/office/powerpoint/2010/main" val="15797784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D79DAF61-69F4-42AE-A040-930D58E8E46B}" type="slidenum">
              <a:rPr lang="zh-CN" altLang="en-US" sz="800">
                <a:solidFill>
                  <a:schemeClr val="bg1"/>
                </a:solidFill>
              </a:rPr>
              <a:pPr/>
              <a:t>105</a:t>
            </a:fld>
            <a:endParaRPr lang="en-US" altLang="zh-CN" sz="8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a:ea typeface="SimSun" pitchFamily="2" charset="-122"/>
              </a:rPr>
              <a:t>Concurrent Queue Container</a:t>
            </a:r>
          </a:p>
        </p:txBody>
      </p:sp>
      <p:sp>
        <p:nvSpPr>
          <p:cNvPr id="59396" name="Rectangle 3"/>
          <p:cNvSpPr>
            <a:spLocks noGrp="1" noChangeArrowheads="1"/>
          </p:cNvSpPr>
          <p:nvPr>
            <p:ph type="body" idx="1"/>
          </p:nvPr>
        </p:nvSpPr>
        <p:spPr/>
        <p:txBody>
          <a:bodyPr>
            <a:normAutofit/>
          </a:bodyPr>
          <a:lstStyle/>
          <a:p>
            <a:pPr eaLnBrk="1" hangingPunct="1"/>
            <a:r>
              <a:rPr lang="en-US" altLang="zh-CN" dirty="0" err="1">
                <a:solidFill>
                  <a:srgbClr val="006600"/>
                </a:solidFill>
                <a:ea typeface="SimSun" pitchFamily="2" charset="-122"/>
              </a:rPr>
              <a:t>concurrent_queue</a:t>
            </a:r>
            <a:r>
              <a:rPr lang="en-US" altLang="zh-CN" dirty="0">
                <a:ea typeface="SimSun" pitchFamily="2" charset="-122"/>
              </a:rPr>
              <a:t>&lt;T&gt;</a:t>
            </a:r>
          </a:p>
          <a:p>
            <a:pPr lvl="1" eaLnBrk="1" hangingPunct="1"/>
            <a:r>
              <a:rPr lang="zh-CN" altLang="en-US" dirty="0">
                <a:ea typeface="SimSun" pitchFamily="2" charset="-122"/>
              </a:rPr>
              <a:t>保持局部</a:t>
            </a:r>
            <a:r>
              <a:rPr lang="en-US" altLang="zh-CN" dirty="0">
                <a:ea typeface="SimSun" pitchFamily="2" charset="-122"/>
              </a:rPr>
              <a:t>FIFO</a:t>
            </a:r>
          </a:p>
          <a:p>
            <a:pPr lvl="2" eaLnBrk="1" hangingPunct="1"/>
            <a:r>
              <a:rPr lang="zh-CN" altLang="en-US" dirty="0">
                <a:ea typeface="SimSun" pitchFamily="2" charset="-122"/>
              </a:rPr>
              <a:t>若两线程分别加数据进入队列（压栈）或从队列取数据（出栈）</a:t>
            </a:r>
            <a:r>
              <a:rPr lang="en-US" altLang="zh-CN" dirty="0">
                <a:ea typeface="SimSun" pitchFamily="2" charset="-122"/>
              </a:rPr>
              <a:t>, </a:t>
            </a:r>
            <a:r>
              <a:rPr lang="zh-CN" altLang="en-US" dirty="0">
                <a:ea typeface="SimSun" pitchFamily="2" charset="-122"/>
              </a:rPr>
              <a:t>它们出去与进来的顺序一致</a:t>
            </a:r>
            <a:endParaRPr lang="en-US" altLang="zh-CN" dirty="0">
              <a:ea typeface="SimSun" pitchFamily="2" charset="-122"/>
            </a:endParaRPr>
          </a:p>
          <a:p>
            <a:pPr lvl="1" eaLnBrk="1" hangingPunct="1"/>
            <a:r>
              <a:rPr lang="en-US" altLang="zh-CN" dirty="0">
                <a:ea typeface="SimSun" pitchFamily="2" charset="-122"/>
              </a:rPr>
              <a:t>Method </a:t>
            </a:r>
            <a:r>
              <a:rPr lang="en-US" altLang="zh-CN" dirty="0">
                <a:solidFill>
                  <a:srgbClr val="006600"/>
                </a:solidFill>
                <a:ea typeface="SimSun" pitchFamily="2" charset="-122"/>
              </a:rPr>
              <a:t>push(</a:t>
            </a:r>
            <a:r>
              <a:rPr lang="en-US" altLang="zh-CN" dirty="0" err="1">
                <a:solidFill>
                  <a:srgbClr val="006600"/>
                </a:solidFill>
                <a:ea typeface="SimSun" pitchFamily="2" charset="-122"/>
              </a:rPr>
              <a:t>const</a:t>
            </a:r>
            <a:r>
              <a:rPr lang="en-US" altLang="zh-CN" dirty="0">
                <a:solidFill>
                  <a:srgbClr val="006600"/>
                </a:solidFill>
                <a:ea typeface="SimSun" pitchFamily="2" charset="-122"/>
              </a:rPr>
              <a:t> T&amp;)</a:t>
            </a:r>
            <a:r>
              <a:rPr lang="en-US" altLang="zh-CN" dirty="0">
                <a:ea typeface="SimSun" pitchFamily="2" charset="-122"/>
              </a:rPr>
              <a:t> </a:t>
            </a:r>
            <a:r>
              <a:rPr lang="zh-CN" altLang="en-US" dirty="0">
                <a:ea typeface="SimSun" pitchFamily="2" charset="-122"/>
              </a:rPr>
              <a:t>将数据项放入队列的尾部</a:t>
            </a:r>
            <a:endParaRPr lang="en-US" altLang="zh-CN" dirty="0">
              <a:ea typeface="SimSun" pitchFamily="2" charset="-122"/>
            </a:endParaRPr>
          </a:p>
          <a:p>
            <a:pPr lvl="1" eaLnBrk="1" hangingPunct="1"/>
            <a:r>
              <a:rPr lang="zh-CN" altLang="en-US" dirty="0">
                <a:ea typeface="SimSun" pitchFamily="2" charset="-122"/>
              </a:rPr>
              <a:t>两种</a:t>
            </a:r>
            <a:r>
              <a:rPr lang="en-US" altLang="zh-CN" dirty="0">
                <a:ea typeface="SimSun" pitchFamily="2" charset="-122"/>
              </a:rPr>
              <a:t>pops</a:t>
            </a:r>
          </a:p>
          <a:p>
            <a:pPr lvl="2" eaLnBrk="1" hangingPunct="1"/>
            <a:r>
              <a:rPr lang="zh-CN" altLang="en-US" dirty="0">
                <a:ea typeface="SimSun" pitchFamily="2" charset="-122"/>
              </a:rPr>
              <a:t>阻塞 </a:t>
            </a:r>
            <a:r>
              <a:rPr lang="en-US" altLang="zh-CN" dirty="0">
                <a:ea typeface="SimSun" pitchFamily="2" charset="-122"/>
              </a:rPr>
              <a:t>– </a:t>
            </a:r>
            <a:r>
              <a:rPr lang="en-US" altLang="zh-CN" dirty="0">
                <a:solidFill>
                  <a:srgbClr val="006600"/>
                </a:solidFill>
                <a:ea typeface="SimSun" pitchFamily="2" charset="-122"/>
              </a:rPr>
              <a:t>pop(T&amp;)</a:t>
            </a:r>
          </a:p>
          <a:p>
            <a:pPr lvl="2" eaLnBrk="1" hangingPunct="1"/>
            <a:r>
              <a:rPr lang="zh-CN" altLang="en-US" dirty="0">
                <a:ea typeface="SimSun" pitchFamily="2" charset="-122"/>
              </a:rPr>
              <a:t>非阻塞 </a:t>
            </a:r>
            <a:r>
              <a:rPr lang="en-US" altLang="zh-CN" dirty="0">
                <a:ea typeface="SimSun" pitchFamily="2" charset="-122"/>
              </a:rPr>
              <a:t>– </a:t>
            </a:r>
            <a:r>
              <a:rPr lang="en-US" altLang="zh-CN" dirty="0" err="1">
                <a:solidFill>
                  <a:srgbClr val="006600"/>
                </a:solidFill>
                <a:ea typeface="SimSun" pitchFamily="2" charset="-122"/>
              </a:rPr>
              <a:t>pop_if_present</a:t>
            </a:r>
            <a:r>
              <a:rPr lang="en-US" altLang="zh-CN" dirty="0">
                <a:solidFill>
                  <a:srgbClr val="006600"/>
                </a:solidFill>
                <a:ea typeface="SimSun" pitchFamily="2" charset="-122"/>
              </a:rPr>
              <a:t>(T&amp;)</a:t>
            </a:r>
          </a:p>
          <a:p>
            <a:pPr lvl="1" eaLnBrk="1" hangingPunct="1"/>
            <a:r>
              <a:rPr lang="en-US" altLang="zh-CN" dirty="0">
                <a:ea typeface="SimSun" pitchFamily="2" charset="-122"/>
              </a:rPr>
              <a:t>Method </a:t>
            </a:r>
            <a:r>
              <a:rPr lang="en-US" altLang="zh-CN" dirty="0">
                <a:solidFill>
                  <a:srgbClr val="006600"/>
                </a:solidFill>
                <a:ea typeface="SimSun" pitchFamily="2" charset="-122"/>
              </a:rPr>
              <a:t>size()</a:t>
            </a:r>
            <a:r>
              <a:rPr lang="en-US" altLang="zh-CN" dirty="0">
                <a:ea typeface="SimSun" pitchFamily="2" charset="-122"/>
              </a:rPr>
              <a:t> </a:t>
            </a:r>
            <a:r>
              <a:rPr lang="zh-CN" altLang="en-US" dirty="0">
                <a:ea typeface="SimSun" pitchFamily="2" charset="-122"/>
              </a:rPr>
              <a:t>返回符号整数</a:t>
            </a:r>
            <a:endParaRPr lang="en-US" altLang="zh-CN" dirty="0">
              <a:ea typeface="SimSun" pitchFamily="2" charset="-122"/>
            </a:endParaRPr>
          </a:p>
          <a:p>
            <a:pPr lvl="1" eaLnBrk="1" hangingPunct="1"/>
            <a:r>
              <a:rPr lang="en-US" altLang="zh-CN" dirty="0">
                <a:ea typeface="SimSun" pitchFamily="2" charset="-122"/>
              </a:rPr>
              <a:t>Method </a:t>
            </a:r>
            <a:r>
              <a:rPr lang="en-US" altLang="zh-CN" dirty="0">
                <a:solidFill>
                  <a:srgbClr val="006600"/>
                </a:solidFill>
                <a:ea typeface="SimSun" pitchFamily="2" charset="-122"/>
              </a:rPr>
              <a:t>empty()</a:t>
            </a:r>
            <a:r>
              <a:rPr lang="en-US" altLang="zh-CN" dirty="0">
                <a:ea typeface="SimSun" pitchFamily="2" charset="-122"/>
              </a:rPr>
              <a:t> returns </a:t>
            </a:r>
            <a:r>
              <a:rPr lang="en-US" altLang="zh-CN" dirty="0">
                <a:solidFill>
                  <a:srgbClr val="006600"/>
                </a:solidFill>
                <a:ea typeface="SimSun" pitchFamily="2" charset="-122"/>
              </a:rPr>
              <a:t>size()</a:t>
            </a:r>
            <a:r>
              <a:rPr lang="en-US" altLang="zh-CN" dirty="0">
                <a:ea typeface="SimSun" pitchFamily="2" charset="-122"/>
              </a:rPr>
              <a:t> == 0</a:t>
            </a:r>
          </a:p>
          <a:p>
            <a:pPr lvl="2" eaLnBrk="1" hangingPunct="1"/>
            <a:r>
              <a:rPr lang="zh-CN" altLang="en-US" dirty="0">
                <a:ea typeface="SimSun" pitchFamily="2" charset="-122"/>
              </a:rPr>
              <a:t>如果队列为空，可返回</a:t>
            </a:r>
            <a:r>
              <a:rPr lang="en-US" altLang="zh-CN" dirty="0">
                <a:ea typeface="SimSun" pitchFamily="2" charset="-122"/>
              </a:rPr>
              <a:t>true, </a:t>
            </a:r>
            <a:r>
              <a:rPr lang="zh-CN" altLang="en-US" dirty="0">
                <a:ea typeface="SimSun" pitchFamily="2" charset="-122"/>
              </a:rPr>
              <a:t>但可能存在挂起的</a:t>
            </a:r>
            <a:r>
              <a:rPr lang="en-US" altLang="zh-CN" dirty="0">
                <a:solidFill>
                  <a:srgbClr val="006600"/>
                </a:solidFill>
                <a:ea typeface="SimSun" pitchFamily="2" charset="-122"/>
              </a:rPr>
              <a:t>pop()</a:t>
            </a: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105</a:t>
            </a:fld>
            <a:endParaRPr lang="en-US" sz="1400" b="1" dirty="0">
              <a:solidFill>
                <a:schemeClr val="bg1"/>
              </a:solidFill>
            </a:endParaRPr>
          </a:p>
        </p:txBody>
      </p:sp>
    </p:spTree>
    <p:extLst>
      <p:ext uri="{BB962C8B-B14F-4D97-AF65-F5344CB8AC3E}">
        <p14:creationId xmlns:p14="http://schemas.microsoft.com/office/powerpoint/2010/main" val="19498051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6785F39-015C-444B-9D14-A20B171B510D}" type="slidenum">
              <a:rPr lang="zh-CN" altLang="en-US" sz="800">
                <a:solidFill>
                  <a:schemeClr val="bg1"/>
                </a:solidFill>
              </a:rPr>
              <a:pPr/>
              <a:t>106</a:t>
            </a:fld>
            <a:endParaRPr lang="en-US" altLang="zh-CN" sz="800">
              <a:solidFill>
                <a:schemeClr val="bg1"/>
              </a:solidFill>
            </a:endParaRPr>
          </a:p>
        </p:txBody>
      </p:sp>
      <p:sp>
        <p:nvSpPr>
          <p:cNvPr id="60419" name="Rectangle 2"/>
          <p:cNvSpPr>
            <a:spLocks noGrp="1" noChangeArrowheads="1"/>
          </p:cNvSpPr>
          <p:nvPr>
            <p:ph type="title"/>
          </p:nvPr>
        </p:nvSpPr>
        <p:spPr/>
        <p:txBody>
          <a:bodyPr/>
          <a:lstStyle/>
          <a:p>
            <a:pPr eaLnBrk="1" hangingPunct="1"/>
            <a:r>
              <a:rPr lang="zh-CN" altLang="en-US" dirty="0">
                <a:ea typeface="SimSun" pitchFamily="2" charset="-122"/>
              </a:rPr>
              <a:t>例子：</a:t>
            </a:r>
            <a:r>
              <a:rPr lang="en-US" altLang="zh-CN" dirty="0">
                <a:ea typeface="SimSun" pitchFamily="2" charset="-122"/>
              </a:rPr>
              <a:t>Concurrent Queue Container</a:t>
            </a:r>
          </a:p>
        </p:txBody>
      </p:sp>
      <p:sp>
        <p:nvSpPr>
          <p:cNvPr id="60420" name="Rectangle 3"/>
          <p:cNvSpPr>
            <a:spLocks noGrp="1" noChangeArrowheads="1"/>
          </p:cNvSpPr>
          <p:nvPr>
            <p:ph type="body" sz="half" idx="2"/>
          </p:nvPr>
        </p:nvSpPr>
        <p:spPr>
          <a:xfrm>
            <a:off x="4646613" y="1370013"/>
            <a:ext cx="4064000" cy="4351337"/>
          </a:xfrm>
        </p:spPr>
        <p:txBody>
          <a:bodyPr/>
          <a:lstStyle/>
          <a:p>
            <a:pPr marL="0" indent="0" eaLnBrk="1" hangingPunct="1"/>
            <a:r>
              <a:rPr lang="en-US" altLang="zh-CN" sz="1600">
                <a:ea typeface="SimSun" pitchFamily="2" charset="-122"/>
              </a:rPr>
              <a:t>Simple example to enqueue and print integers</a:t>
            </a:r>
          </a:p>
          <a:p>
            <a:pPr marL="0" indent="0" eaLnBrk="1" hangingPunct="1"/>
            <a:endParaRPr lang="en-US" altLang="zh-CN" sz="1600">
              <a:ea typeface="SimSun" pitchFamily="2" charset="-122"/>
            </a:endParaRPr>
          </a:p>
          <a:p>
            <a:pPr marL="0" indent="0" eaLnBrk="1" hangingPunct="1"/>
            <a:endParaRPr lang="en-US" altLang="zh-CN" sz="1600">
              <a:ea typeface="SimSun" pitchFamily="2" charset="-122"/>
            </a:endParaRPr>
          </a:p>
          <a:p>
            <a:pPr marL="0" indent="0" eaLnBrk="1" hangingPunct="1"/>
            <a:r>
              <a:rPr lang="en-US" altLang="zh-CN" sz="1600">
                <a:ea typeface="SimSun" pitchFamily="2" charset="-122"/>
              </a:rPr>
              <a:t>Constructor for queue</a:t>
            </a:r>
          </a:p>
          <a:p>
            <a:pPr marL="0" indent="0" eaLnBrk="1" hangingPunct="1"/>
            <a:endParaRPr lang="en-US" altLang="zh-CN" sz="1600">
              <a:ea typeface="SimSun" pitchFamily="2" charset="-122"/>
            </a:endParaRPr>
          </a:p>
          <a:p>
            <a:pPr marL="0" indent="0" eaLnBrk="1" hangingPunct="1"/>
            <a:endParaRPr lang="en-US" altLang="zh-CN" sz="900">
              <a:ea typeface="SimSun" pitchFamily="2" charset="-122"/>
            </a:endParaRPr>
          </a:p>
          <a:p>
            <a:pPr marL="0" indent="0" eaLnBrk="1" hangingPunct="1"/>
            <a:r>
              <a:rPr lang="en-US" altLang="zh-CN" sz="1600">
                <a:ea typeface="SimSun" pitchFamily="2" charset="-122"/>
              </a:rPr>
              <a:t>Push items onto queue</a:t>
            </a:r>
          </a:p>
          <a:p>
            <a:pPr marL="0" indent="0" eaLnBrk="1" hangingPunct="1"/>
            <a:endParaRPr lang="en-US" altLang="zh-CN" sz="1600">
              <a:ea typeface="SimSun" pitchFamily="2" charset="-122"/>
            </a:endParaRPr>
          </a:p>
          <a:p>
            <a:pPr marL="0" indent="0" eaLnBrk="1" hangingPunct="1"/>
            <a:r>
              <a:rPr lang="en-US" altLang="zh-CN" sz="1600">
                <a:ea typeface="SimSun" pitchFamily="2" charset="-122"/>
              </a:rPr>
              <a:t>While more things on queue</a:t>
            </a:r>
          </a:p>
          <a:p>
            <a:pPr lvl="1" eaLnBrk="1" hangingPunct="1"/>
            <a:r>
              <a:rPr lang="en-US" altLang="zh-CN" sz="1400">
                <a:ea typeface="SimSun" pitchFamily="2" charset="-122"/>
              </a:rPr>
              <a:t>Pop item off</a:t>
            </a:r>
          </a:p>
          <a:p>
            <a:pPr lvl="1" eaLnBrk="1" hangingPunct="1"/>
            <a:r>
              <a:rPr lang="en-US" altLang="zh-CN" sz="1400">
                <a:ea typeface="SimSun" pitchFamily="2" charset="-122"/>
              </a:rPr>
              <a:t>Print item</a:t>
            </a:r>
          </a:p>
          <a:p>
            <a:pPr lvl="1" eaLnBrk="1" hangingPunct="1"/>
            <a:endParaRPr lang="zh-CN" altLang="en-US" sz="1400">
              <a:ea typeface="SimSun" pitchFamily="2" charset="-122"/>
            </a:endParaRPr>
          </a:p>
        </p:txBody>
      </p:sp>
      <p:sp>
        <p:nvSpPr>
          <p:cNvPr id="60421" name="Rectangle 4"/>
          <p:cNvSpPr>
            <a:spLocks noChangeArrowheads="1"/>
          </p:cNvSpPr>
          <p:nvPr/>
        </p:nvSpPr>
        <p:spPr bwMode="auto">
          <a:xfrm>
            <a:off x="439738" y="1368425"/>
            <a:ext cx="3900487" cy="3738563"/>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300" b="1">
                <a:solidFill>
                  <a:srgbClr val="006600"/>
                </a:solidFill>
                <a:latin typeface="Courier New" pitchFamily="49" charset="0"/>
                <a:ea typeface="SimSun" pitchFamily="2" charset="-122"/>
              </a:rPr>
              <a:t>#include “tbb/concurrent_queue.h”</a:t>
            </a:r>
          </a:p>
          <a:p>
            <a:pPr algn="l"/>
            <a:r>
              <a:rPr lang="en-US" altLang="zh-CN" sz="1300" b="1">
                <a:solidFill>
                  <a:srgbClr val="0660A8"/>
                </a:solidFill>
                <a:latin typeface="Courier New" pitchFamily="49" charset="0"/>
                <a:ea typeface="SimSun" pitchFamily="2" charset="-122"/>
              </a:rPr>
              <a:t>#include &lt;stdio.h&gt;</a:t>
            </a:r>
          </a:p>
          <a:p>
            <a:pPr algn="l"/>
            <a:r>
              <a:rPr lang="en-US" altLang="zh-CN" sz="1300" b="1">
                <a:solidFill>
                  <a:srgbClr val="AA014C"/>
                </a:solidFill>
                <a:latin typeface="Courier New" pitchFamily="49" charset="0"/>
                <a:ea typeface="SimSun" pitchFamily="2" charset="-122"/>
              </a:rPr>
              <a:t>using namespace</a:t>
            </a:r>
            <a:r>
              <a:rPr lang="en-US" altLang="zh-CN" sz="1300" b="1">
                <a:solidFill>
                  <a:srgbClr val="0660A8"/>
                </a:solidFill>
                <a:latin typeface="Courier New" pitchFamily="49" charset="0"/>
                <a:ea typeface="SimSun" pitchFamily="2" charset="-122"/>
              </a:rPr>
              <a:t> </a:t>
            </a:r>
            <a:r>
              <a:rPr lang="en-US" altLang="zh-CN" sz="1300" b="1">
                <a:solidFill>
                  <a:srgbClr val="006600"/>
                </a:solidFill>
                <a:latin typeface="Courier New" pitchFamily="49" charset="0"/>
                <a:ea typeface="SimSun" pitchFamily="2" charset="-122"/>
              </a:rPr>
              <a:t>tbb;</a:t>
            </a:r>
          </a:p>
          <a:p>
            <a:pPr algn="l"/>
            <a:endParaRPr lang="en-US" altLang="zh-CN" sz="1300" b="1">
              <a:solidFill>
                <a:srgbClr val="0660A8"/>
              </a:solidFill>
              <a:latin typeface="Courier New" pitchFamily="49" charset="0"/>
              <a:ea typeface="SimSun" pitchFamily="2" charset="-122"/>
            </a:endParaRPr>
          </a:p>
          <a:p>
            <a:pPr algn="l"/>
            <a:r>
              <a:rPr lang="en-US" altLang="zh-CN" sz="1300" b="1">
                <a:solidFill>
                  <a:srgbClr val="0660A8"/>
                </a:solidFill>
                <a:latin typeface="Courier New" pitchFamily="49" charset="0"/>
                <a:ea typeface="SimSun" pitchFamily="2" charset="-122"/>
              </a:rPr>
              <a:t>int main ()</a:t>
            </a:r>
          </a:p>
          <a:p>
            <a:pPr algn="l"/>
            <a:r>
              <a:rPr lang="en-US" altLang="zh-CN" sz="1300" b="1">
                <a:solidFill>
                  <a:srgbClr val="0660A8"/>
                </a:solidFill>
                <a:latin typeface="Courier New" pitchFamily="49" charset="0"/>
                <a:ea typeface="SimSun" pitchFamily="2" charset="-122"/>
              </a:rPr>
              <a:t>{</a:t>
            </a:r>
          </a:p>
          <a:p>
            <a:pPr algn="l"/>
            <a:r>
              <a:rPr lang="en-US" altLang="zh-CN" sz="1300" b="1">
                <a:solidFill>
                  <a:srgbClr val="0660A8"/>
                </a:solidFill>
                <a:latin typeface="Courier New" pitchFamily="49" charset="0"/>
                <a:ea typeface="SimSun" pitchFamily="2" charset="-122"/>
              </a:rPr>
              <a:t>   </a:t>
            </a:r>
            <a:r>
              <a:rPr lang="en-US" altLang="zh-CN" sz="1300" b="1">
                <a:solidFill>
                  <a:srgbClr val="006600"/>
                </a:solidFill>
                <a:latin typeface="Courier New" pitchFamily="49" charset="0"/>
                <a:ea typeface="SimSun" pitchFamily="2" charset="-122"/>
              </a:rPr>
              <a:t>concurrent_queue</a:t>
            </a:r>
            <a:r>
              <a:rPr lang="en-US" altLang="zh-CN" sz="1300" b="1">
                <a:solidFill>
                  <a:srgbClr val="0660A8"/>
                </a:solidFill>
                <a:latin typeface="Courier New" pitchFamily="49" charset="0"/>
                <a:ea typeface="SimSun" pitchFamily="2" charset="-122"/>
              </a:rPr>
              <a:t>&lt;int&gt; queue;</a:t>
            </a:r>
          </a:p>
          <a:p>
            <a:pPr algn="l"/>
            <a:r>
              <a:rPr lang="en-US" altLang="zh-CN" sz="1300" b="1">
                <a:solidFill>
                  <a:srgbClr val="0660A8"/>
                </a:solidFill>
                <a:latin typeface="Courier New" pitchFamily="49" charset="0"/>
                <a:ea typeface="SimSun" pitchFamily="2" charset="-122"/>
              </a:rPr>
              <a:t>   int j;</a:t>
            </a:r>
          </a:p>
          <a:p>
            <a:pPr algn="l"/>
            <a:endParaRPr lang="en-US" altLang="zh-CN" sz="1300" b="1">
              <a:solidFill>
                <a:srgbClr val="0660A8"/>
              </a:solidFill>
              <a:latin typeface="Courier New" pitchFamily="49" charset="0"/>
              <a:ea typeface="SimSun" pitchFamily="2" charset="-122"/>
            </a:endParaRPr>
          </a:p>
          <a:p>
            <a:pPr algn="l"/>
            <a:r>
              <a:rPr lang="en-US" altLang="zh-CN" sz="1300" b="1">
                <a:solidFill>
                  <a:srgbClr val="0660A8"/>
                </a:solidFill>
                <a:latin typeface="Courier New" pitchFamily="49" charset="0"/>
                <a:ea typeface="SimSun" pitchFamily="2" charset="-122"/>
              </a:rPr>
              <a:t>   for (int i = 0; i &lt; 10; i++)</a:t>
            </a:r>
          </a:p>
          <a:p>
            <a:pPr algn="l"/>
            <a:r>
              <a:rPr lang="en-US" altLang="zh-CN" sz="1300" b="1">
                <a:solidFill>
                  <a:srgbClr val="0660A8"/>
                </a:solidFill>
                <a:latin typeface="Courier New" pitchFamily="49" charset="0"/>
                <a:ea typeface="SimSun" pitchFamily="2" charset="-122"/>
              </a:rPr>
              <a:t>      queue.</a:t>
            </a:r>
            <a:r>
              <a:rPr lang="en-US" altLang="zh-CN" sz="1300" b="1">
                <a:solidFill>
                  <a:srgbClr val="006600"/>
                </a:solidFill>
                <a:latin typeface="Courier New" pitchFamily="49" charset="0"/>
                <a:ea typeface="SimSun" pitchFamily="2" charset="-122"/>
              </a:rPr>
              <a:t>push</a:t>
            </a:r>
            <a:r>
              <a:rPr lang="en-US" altLang="zh-CN" sz="1300" b="1">
                <a:solidFill>
                  <a:srgbClr val="0660A8"/>
                </a:solidFill>
                <a:latin typeface="Courier New" pitchFamily="49" charset="0"/>
                <a:ea typeface="SimSun" pitchFamily="2" charset="-122"/>
              </a:rPr>
              <a:t>(i);</a:t>
            </a:r>
          </a:p>
          <a:p>
            <a:pPr algn="l"/>
            <a:endParaRPr lang="en-US" altLang="zh-CN" sz="1300" b="1">
              <a:solidFill>
                <a:srgbClr val="0660A8"/>
              </a:solidFill>
              <a:latin typeface="Courier New" pitchFamily="49" charset="0"/>
              <a:ea typeface="SimSun" pitchFamily="2" charset="-122"/>
            </a:endParaRPr>
          </a:p>
          <a:p>
            <a:pPr algn="l"/>
            <a:r>
              <a:rPr lang="en-US" altLang="zh-CN" sz="1300" b="1">
                <a:solidFill>
                  <a:srgbClr val="0660A8"/>
                </a:solidFill>
                <a:latin typeface="Courier New" pitchFamily="49" charset="0"/>
                <a:ea typeface="SimSun" pitchFamily="2" charset="-122"/>
              </a:rPr>
              <a:t>   while (!queue.</a:t>
            </a:r>
            <a:r>
              <a:rPr lang="en-US" altLang="zh-CN" sz="1300" b="1">
                <a:solidFill>
                  <a:srgbClr val="006600"/>
                </a:solidFill>
                <a:latin typeface="Courier New" pitchFamily="49" charset="0"/>
                <a:ea typeface="SimSun" pitchFamily="2" charset="-122"/>
              </a:rPr>
              <a:t>empty</a:t>
            </a:r>
            <a:r>
              <a:rPr lang="en-US" altLang="zh-CN" sz="1300" b="1">
                <a:solidFill>
                  <a:srgbClr val="0660A8"/>
                </a:solidFill>
                <a:latin typeface="Courier New" pitchFamily="49" charset="0"/>
                <a:ea typeface="SimSun" pitchFamily="2" charset="-122"/>
              </a:rPr>
              <a:t>()) {</a:t>
            </a:r>
          </a:p>
          <a:p>
            <a:pPr algn="l"/>
            <a:r>
              <a:rPr lang="en-US" altLang="zh-CN" sz="1300" b="1">
                <a:solidFill>
                  <a:srgbClr val="0660A8"/>
                </a:solidFill>
                <a:latin typeface="Courier New" pitchFamily="49" charset="0"/>
                <a:ea typeface="SimSun" pitchFamily="2" charset="-122"/>
              </a:rPr>
              <a:t>      queue.</a:t>
            </a:r>
            <a:r>
              <a:rPr lang="en-US" altLang="zh-CN" sz="1300" b="1">
                <a:solidFill>
                  <a:srgbClr val="006600"/>
                </a:solidFill>
                <a:latin typeface="Courier New" pitchFamily="49" charset="0"/>
                <a:ea typeface="SimSun" pitchFamily="2" charset="-122"/>
              </a:rPr>
              <a:t>pop</a:t>
            </a:r>
            <a:r>
              <a:rPr lang="en-US" altLang="zh-CN" sz="1300" b="1">
                <a:solidFill>
                  <a:srgbClr val="0660A8"/>
                </a:solidFill>
                <a:latin typeface="Courier New" pitchFamily="49" charset="0"/>
                <a:ea typeface="SimSun" pitchFamily="2" charset="-122"/>
              </a:rPr>
              <a:t>(&amp;j);</a:t>
            </a:r>
          </a:p>
          <a:p>
            <a:pPr algn="l"/>
            <a:r>
              <a:rPr lang="en-US" altLang="zh-CN" sz="1300" b="1">
                <a:solidFill>
                  <a:srgbClr val="0660A8"/>
                </a:solidFill>
                <a:latin typeface="Courier New" pitchFamily="49" charset="0"/>
                <a:ea typeface="SimSun" pitchFamily="2" charset="-122"/>
              </a:rPr>
              <a:t>      printf(“from queue: %d\n”, j);</a:t>
            </a:r>
          </a:p>
          <a:p>
            <a:pPr algn="l"/>
            <a:r>
              <a:rPr lang="en-US" altLang="zh-CN" sz="1300" b="1">
                <a:solidFill>
                  <a:srgbClr val="0660A8"/>
                </a:solidFill>
                <a:latin typeface="Courier New" pitchFamily="49" charset="0"/>
                <a:ea typeface="SimSun" pitchFamily="2" charset="-122"/>
              </a:rPr>
              <a:t>   }</a:t>
            </a:r>
          </a:p>
          <a:p>
            <a:pPr algn="l"/>
            <a:r>
              <a:rPr lang="en-US" altLang="zh-CN" sz="1300" b="1">
                <a:solidFill>
                  <a:srgbClr val="0660A8"/>
                </a:solidFill>
                <a:latin typeface="Courier New" pitchFamily="49" charset="0"/>
                <a:ea typeface="SimSun" pitchFamily="2" charset="-122"/>
              </a:rPr>
              <a:t>   return 0;</a:t>
            </a:r>
          </a:p>
          <a:p>
            <a:pPr algn="l"/>
            <a:r>
              <a:rPr lang="en-US" altLang="zh-CN" sz="1300" b="1">
                <a:solidFill>
                  <a:srgbClr val="0660A8"/>
                </a:solidFill>
                <a:latin typeface="Courier New" pitchFamily="49" charset="0"/>
                <a:ea typeface="SimSun" pitchFamily="2" charset="-122"/>
              </a:rPr>
              <a:t>}</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106</a:t>
            </a:fld>
            <a:endParaRPr lang="en-US" sz="1400" b="1" dirty="0">
              <a:solidFill>
                <a:schemeClr val="bg1"/>
              </a:solidFill>
            </a:endParaRPr>
          </a:p>
        </p:txBody>
      </p:sp>
    </p:spTree>
    <p:extLst>
      <p:ext uri="{BB962C8B-B14F-4D97-AF65-F5344CB8AC3E}">
        <p14:creationId xmlns:p14="http://schemas.microsoft.com/office/powerpoint/2010/main" val="13574213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250FB4FB-68EC-4818-A708-924D0E59F9E7}" type="slidenum">
              <a:rPr lang="zh-CN" altLang="en-US" sz="800">
                <a:solidFill>
                  <a:schemeClr val="bg1"/>
                </a:solidFill>
              </a:rPr>
              <a:pPr/>
              <a:t>107</a:t>
            </a:fld>
            <a:endParaRPr lang="en-US" altLang="zh-CN" sz="80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a:ea typeface="SimSun" pitchFamily="2" charset="-122"/>
              </a:rPr>
              <a:t>Concurrent Vector Container</a:t>
            </a:r>
          </a:p>
        </p:txBody>
      </p:sp>
      <p:sp>
        <p:nvSpPr>
          <p:cNvPr id="61444" name="Rectangle 3"/>
          <p:cNvSpPr>
            <a:spLocks noGrp="1" noChangeArrowheads="1"/>
          </p:cNvSpPr>
          <p:nvPr>
            <p:ph type="body" idx="1"/>
          </p:nvPr>
        </p:nvSpPr>
        <p:spPr/>
        <p:txBody>
          <a:bodyPr/>
          <a:lstStyle/>
          <a:p>
            <a:pPr eaLnBrk="1" hangingPunct="1"/>
            <a:r>
              <a:rPr lang="en-US" altLang="zh-CN" dirty="0" err="1">
                <a:solidFill>
                  <a:srgbClr val="006600"/>
                </a:solidFill>
                <a:ea typeface="SimSun" pitchFamily="2" charset="-122"/>
              </a:rPr>
              <a:t>concurrent_vector</a:t>
            </a:r>
            <a:r>
              <a:rPr lang="en-US" altLang="zh-CN" dirty="0">
                <a:ea typeface="SimSun" pitchFamily="2" charset="-122"/>
              </a:rPr>
              <a:t>&lt;T&gt; </a:t>
            </a:r>
          </a:p>
          <a:p>
            <a:pPr lvl="1" eaLnBrk="1" hangingPunct="1"/>
            <a:r>
              <a:rPr lang="en-US" altLang="zh-CN" dirty="0">
                <a:ea typeface="SimSun" pitchFamily="2" charset="-122"/>
              </a:rPr>
              <a:t>Dynamically </a:t>
            </a:r>
            <a:r>
              <a:rPr lang="en-US" altLang="zh-CN" dirty="0" err="1">
                <a:ea typeface="SimSun" pitchFamily="2" charset="-122"/>
              </a:rPr>
              <a:t>growable</a:t>
            </a:r>
            <a:r>
              <a:rPr lang="en-US" altLang="zh-CN" dirty="0">
                <a:ea typeface="SimSun" pitchFamily="2" charset="-122"/>
              </a:rPr>
              <a:t> array of T</a:t>
            </a:r>
          </a:p>
          <a:p>
            <a:pPr lvl="2" eaLnBrk="1" hangingPunct="1"/>
            <a:r>
              <a:rPr lang="zh-CN" altLang="en-US" dirty="0">
                <a:ea typeface="SimSun" pitchFamily="2" charset="-122"/>
              </a:rPr>
              <a:t>方法</a:t>
            </a:r>
            <a:r>
              <a:rPr lang="en-US" altLang="zh-CN" dirty="0">
                <a:ea typeface="SimSun" pitchFamily="2" charset="-122"/>
              </a:rPr>
              <a:t> </a:t>
            </a:r>
            <a:r>
              <a:rPr lang="en-US" altLang="zh-CN" dirty="0" err="1">
                <a:solidFill>
                  <a:srgbClr val="006600"/>
                </a:solidFill>
                <a:ea typeface="SimSun" pitchFamily="2" charset="-122"/>
              </a:rPr>
              <a:t>grow_by</a:t>
            </a:r>
            <a:r>
              <a:rPr lang="en-US" altLang="zh-CN" dirty="0">
                <a:ea typeface="SimSun" pitchFamily="2" charset="-122"/>
              </a:rPr>
              <a:t>(</a:t>
            </a:r>
            <a:r>
              <a:rPr lang="en-US" altLang="zh-CN" dirty="0" err="1">
                <a:ea typeface="SimSun" pitchFamily="2" charset="-122"/>
              </a:rPr>
              <a:t>size_type</a:t>
            </a:r>
            <a:r>
              <a:rPr lang="en-US" altLang="zh-CN" dirty="0">
                <a:solidFill>
                  <a:srgbClr val="FFFF00"/>
                </a:solidFill>
                <a:ea typeface="SimSun" pitchFamily="2" charset="-122"/>
              </a:rPr>
              <a:t> </a:t>
            </a:r>
            <a:r>
              <a:rPr lang="en-US" altLang="zh-CN" dirty="0">
                <a:ea typeface="SimSun" pitchFamily="2" charset="-122"/>
              </a:rPr>
              <a:t>delta)</a:t>
            </a:r>
            <a:r>
              <a:rPr lang="zh-CN" altLang="en-US" dirty="0">
                <a:ea typeface="SimSun" pitchFamily="2" charset="-122"/>
              </a:rPr>
              <a:t>附加</a:t>
            </a:r>
            <a:r>
              <a:rPr lang="en-US" altLang="zh-CN" i="1" dirty="0">
                <a:ea typeface="SimSun" pitchFamily="2" charset="-122"/>
              </a:rPr>
              <a:t>delta</a:t>
            </a:r>
            <a:r>
              <a:rPr lang="en-US" altLang="zh-CN" dirty="0">
                <a:ea typeface="SimSun" pitchFamily="2" charset="-122"/>
              </a:rPr>
              <a:t> </a:t>
            </a:r>
            <a:r>
              <a:rPr lang="zh-CN" altLang="en-US" dirty="0">
                <a:ea typeface="SimSun" pitchFamily="2" charset="-122"/>
              </a:rPr>
              <a:t>个元素到</a:t>
            </a:r>
            <a:r>
              <a:rPr lang="en-US" altLang="zh-CN" dirty="0">
                <a:ea typeface="SimSun" pitchFamily="2" charset="-122"/>
              </a:rPr>
              <a:t>vector</a:t>
            </a:r>
            <a:r>
              <a:rPr lang="zh-CN" altLang="en-US" dirty="0">
                <a:ea typeface="SimSun" pitchFamily="2" charset="-122"/>
              </a:rPr>
              <a:t>的末尾</a:t>
            </a:r>
            <a:endParaRPr lang="en-US" altLang="zh-CN" dirty="0">
              <a:ea typeface="SimSun" pitchFamily="2" charset="-122"/>
            </a:endParaRPr>
          </a:p>
          <a:p>
            <a:pPr lvl="2" eaLnBrk="1" hangingPunct="1"/>
            <a:r>
              <a:rPr lang="zh-CN" altLang="en-US" dirty="0">
                <a:ea typeface="SimSun" pitchFamily="2" charset="-122"/>
              </a:rPr>
              <a:t>方法</a:t>
            </a:r>
            <a:r>
              <a:rPr lang="en-US" altLang="zh-CN" dirty="0" err="1">
                <a:solidFill>
                  <a:srgbClr val="006600"/>
                </a:solidFill>
                <a:ea typeface="SimSun" pitchFamily="2" charset="-122"/>
              </a:rPr>
              <a:t>grow_to_at_least</a:t>
            </a:r>
            <a:r>
              <a:rPr lang="en-US" altLang="zh-CN" dirty="0">
                <a:ea typeface="SimSun" pitchFamily="2" charset="-122"/>
              </a:rPr>
              <a:t>(</a:t>
            </a:r>
            <a:r>
              <a:rPr lang="en-US" altLang="zh-CN" dirty="0" err="1">
                <a:ea typeface="SimSun" pitchFamily="2" charset="-122"/>
              </a:rPr>
              <a:t>size_type</a:t>
            </a:r>
            <a:r>
              <a:rPr lang="en-US" altLang="zh-CN" dirty="0">
                <a:solidFill>
                  <a:srgbClr val="FFFF00"/>
                </a:solidFill>
                <a:ea typeface="SimSun" pitchFamily="2" charset="-122"/>
              </a:rPr>
              <a:t> </a:t>
            </a:r>
            <a:r>
              <a:rPr lang="en-US" altLang="zh-CN" dirty="0">
                <a:ea typeface="SimSun" pitchFamily="2" charset="-122"/>
              </a:rPr>
              <a:t>n) </a:t>
            </a:r>
            <a:r>
              <a:rPr lang="zh-CN" altLang="en-US" dirty="0">
                <a:ea typeface="SimSun" pitchFamily="2" charset="-122"/>
              </a:rPr>
              <a:t>增加元素直到</a:t>
            </a:r>
            <a:r>
              <a:rPr lang="en-US" altLang="zh-CN" dirty="0">
                <a:ea typeface="SimSun" pitchFamily="2" charset="-122"/>
              </a:rPr>
              <a:t>vector</a:t>
            </a:r>
            <a:r>
              <a:rPr lang="zh-CN" altLang="en-US" dirty="0">
                <a:ea typeface="SimSun" pitchFamily="2" charset="-122"/>
              </a:rPr>
              <a:t>至少有</a:t>
            </a:r>
            <a:r>
              <a:rPr lang="en-US" altLang="zh-CN" i="1" dirty="0">
                <a:ea typeface="SimSun" pitchFamily="2" charset="-122"/>
              </a:rPr>
              <a:t>n</a:t>
            </a:r>
            <a:r>
              <a:rPr lang="en-US" altLang="zh-CN" dirty="0">
                <a:ea typeface="SimSun" pitchFamily="2" charset="-122"/>
              </a:rPr>
              <a:t> </a:t>
            </a:r>
            <a:r>
              <a:rPr lang="zh-CN" altLang="en-US" dirty="0">
                <a:ea typeface="SimSun" pitchFamily="2" charset="-122"/>
              </a:rPr>
              <a:t>个元素</a:t>
            </a:r>
            <a:endParaRPr lang="en-US" altLang="zh-CN" dirty="0">
              <a:ea typeface="SimSun" pitchFamily="2" charset="-122"/>
            </a:endParaRPr>
          </a:p>
          <a:p>
            <a:pPr lvl="2" eaLnBrk="1" hangingPunct="1"/>
            <a:r>
              <a:rPr lang="zh-CN" altLang="en-US" dirty="0">
                <a:ea typeface="SimSun" pitchFamily="2" charset="-122"/>
              </a:rPr>
              <a:t>方法</a:t>
            </a:r>
            <a:r>
              <a:rPr lang="en-US" altLang="zh-CN" dirty="0">
                <a:solidFill>
                  <a:srgbClr val="006600"/>
                </a:solidFill>
                <a:ea typeface="SimSun" pitchFamily="2" charset="-122"/>
              </a:rPr>
              <a:t>size()</a:t>
            </a:r>
            <a:r>
              <a:rPr lang="en-US" altLang="zh-CN" dirty="0">
                <a:ea typeface="SimSun" pitchFamily="2" charset="-122"/>
              </a:rPr>
              <a:t> </a:t>
            </a:r>
            <a:r>
              <a:rPr lang="zh-CN" altLang="en-US" dirty="0">
                <a:ea typeface="SimSun" pitchFamily="2" charset="-122"/>
              </a:rPr>
              <a:t>返回</a:t>
            </a:r>
            <a:r>
              <a:rPr lang="en-US" altLang="zh-CN" dirty="0">
                <a:ea typeface="SimSun" pitchFamily="2" charset="-122"/>
              </a:rPr>
              <a:t>vector</a:t>
            </a:r>
            <a:r>
              <a:rPr lang="zh-CN" altLang="en-US" dirty="0">
                <a:ea typeface="SimSun" pitchFamily="2" charset="-122"/>
              </a:rPr>
              <a:t>中的元素个数</a:t>
            </a:r>
            <a:endParaRPr lang="en-US" altLang="zh-CN" dirty="0">
              <a:ea typeface="SimSun" pitchFamily="2" charset="-122"/>
            </a:endParaRPr>
          </a:p>
          <a:p>
            <a:pPr lvl="2" eaLnBrk="1" hangingPunct="1"/>
            <a:r>
              <a:rPr lang="zh-CN" altLang="en-US" dirty="0">
                <a:ea typeface="SimSun" pitchFamily="2" charset="-122"/>
              </a:rPr>
              <a:t>方法</a:t>
            </a:r>
            <a:r>
              <a:rPr lang="en-US" altLang="zh-CN" dirty="0">
                <a:solidFill>
                  <a:srgbClr val="006600"/>
                </a:solidFill>
                <a:ea typeface="SimSun" pitchFamily="2" charset="-122"/>
              </a:rPr>
              <a:t>empty()</a:t>
            </a:r>
            <a:r>
              <a:rPr lang="en-US" altLang="zh-CN" dirty="0">
                <a:ea typeface="SimSun" pitchFamily="2" charset="-122"/>
              </a:rPr>
              <a:t> </a:t>
            </a:r>
            <a:r>
              <a:rPr lang="zh-CN" altLang="en-US" dirty="0">
                <a:ea typeface="SimSun" pitchFamily="2" charset="-122"/>
              </a:rPr>
              <a:t>返回</a:t>
            </a:r>
            <a:r>
              <a:rPr lang="en-US" altLang="zh-CN" dirty="0">
                <a:ea typeface="SimSun" pitchFamily="2" charset="-122"/>
              </a:rPr>
              <a:t> </a:t>
            </a:r>
            <a:r>
              <a:rPr lang="en-US" altLang="zh-CN" dirty="0">
                <a:solidFill>
                  <a:srgbClr val="006600"/>
                </a:solidFill>
                <a:ea typeface="SimSun" pitchFamily="2" charset="-122"/>
              </a:rPr>
              <a:t>size()</a:t>
            </a:r>
            <a:r>
              <a:rPr lang="en-US" altLang="zh-CN" dirty="0">
                <a:ea typeface="SimSun" pitchFamily="2" charset="-122"/>
              </a:rPr>
              <a:t> == 0</a:t>
            </a:r>
          </a:p>
          <a:p>
            <a:pPr lvl="2" eaLnBrk="1" hangingPunct="1"/>
            <a:r>
              <a:rPr lang="zh-CN" altLang="en-US" dirty="0">
                <a:ea typeface="SimSun" pitchFamily="2" charset="-122"/>
              </a:rPr>
              <a:t>能够并发存取或扩大</a:t>
            </a:r>
            <a:r>
              <a:rPr lang="en-US" altLang="zh-CN" dirty="0">
                <a:ea typeface="SimSun" pitchFamily="2" charset="-122"/>
              </a:rPr>
              <a:t>vector</a:t>
            </a:r>
            <a:r>
              <a:rPr lang="zh-CN" altLang="en-US" dirty="0">
                <a:ea typeface="SimSun" pitchFamily="2" charset="-122"/>
              </a:rPr>
              <a:t>大小</a:t>
            </a:r>
            <a:endParaRPr lang="en-US" altLang="zh-CN" dirty="0">
              <a:ea typeface="SimSun" pitchFamily="2" charset="-122"/>
            </a:endParaRPr>
          </a:p>
          <a:p>
            <a:pPr lvl="2" eaLnBrk="1" hangingPunct="1"/>
            <a:r>
              <a:rPr lang="zh-CN" altLang="en-US" dirty="0">
                <a:ea typeface="SimSun" pitchFamily="2" charset="-122"/>
              </a:rPr>
              <a:t>当存取或改变</a:t>
            </a:r>
            <a:r>
              <a:rPr lang="en-US" altLang="zh-CN" dirty="0">
                <a:ea typeface="SimSun" pitchFamily="2" charset="-122"/>
              </a:rPr>
              <a:t>vector</a:t>
            </a:r>
            <a:r>
              <a:rPr lang="zh-CN" altLang="en-US" dirty="0">
                <a:ea typeface="SimSun" pitchFamily="2" charset="-122"/>
              </a:rPr>
              <a:t>大小时，方法</a:t>
            </a:r>
            <a:r>
              <a:rPr lang="en-US" altLang="zh-CN" dirty="0">
                <a:solidFill>
                  <a:srgbClr val="006600"/>
                </a:solidFill>
                <a:ea typeface="SimSun" pitchFamily="2" charset="-122"/>
              </a:rPr>
              <a:t>clear()</a:t>
            </a:r>
            <a:r>
              <a:rPr lang="en-US" altLang="zh-CN" dirty="0">
                <a:ea typeface="SimSun" pitchFamily="2" charset="-122"/>
              </a:rPr>
              <a:t> </a:t>
            </a:r>
            <a:r>
              <a:rPr lang="zh-CN" altLang="en-US" dirty="0">
                <a:ea typeface="SimSun" pitchFamily="2" charset="-122"/>
              </a:rPr>
              <a:t>不是线程安全</a:t>
            </a:r>
            <a:endParaRPr lang="en-US" altLang="zh-CN" dirty="0">
              <a:ea typeface="SimSun" pitchFamily="2" charset="-122"/>
            </a:endParaRP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107</a:t>
            </a:fld>
            <a:endParaRPr lang="en-US" sz="1400" b="1" dirty="0">
              <a:solidFill>
                <a:schemeClr val="bg1"/>
              </a:solidFill>
            </a:endParaRPr>
          </a:p>
        </p:txBody>
      </p:sp>
    </p:spTree>
    <p:extLst>
      <p:ext uri="{BB962C8B-B14F-4D97-AF65-F5344CB8AC3E}">
        <p14:creationId xmlns:p14="http://schemas.microsoft.com/office/powerpoint/2010/main" val="1743269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4ACCB4AE-073A-4F67-A86C-BB1D7161B336}" type="slidenum">
              <a:rPr lang="zh-CN" altLang="en-US" sz="800">
                <a:solidFill>
                  <a:schemeClr val="bg1"/>
                </a:solidFill>
              </a:rPr>
              <a:pPr/>
              <a:t>108</a:t>
            </a:fld>
            <a:endParaRPr lang="en-US" altLang="zh-CN" sz="800">
              <a:solidFill>
                <a:schemeClr val="bg1"/>
              </a:solidFill>
            </a:endParaRPr>
          </a:p>
        </p:txBody>
      </p:sp>
      <p:sp>
        <p:nvSpPr>
          <p:cNvPr id="62467" name="Rectangle 2"/>
          <p:cNvSpPr>
            <a:spLocks noGrp="1" noChangeArrowheads="1"/>
          </p:cNvSpPr>
          <p:nvPr>
            <p:ph type="title"/>
          </p:nvPr>
        </p:nvSpPr>
        <p:spPr/>
        <p:txBody>
          <a:bodyPr/>
          <a:lstStyle/>
          <a:p>
            <a:pPr eaLnBrk="1" hangingPunct="1"/>
            <a:r>
              <a:rPr lang="zh-CN" altLang="en-US" dirty="0">
                <a:ea typeface="SimSun" pitchFamily="2" charset="-122"/>
              </a:rPr>
              <a:t>例子：</a:t>
            </a:r>
            <a:r>
              <a:rPr lang="en-US" altLang="zh-CN" dirty="0">
                <a:ea typeface="SimSun" pitchFamily="2" charset="-122"/>
              </a:rPr>
              <a:t>Concurrent Vector Container </a:t>
            </a:r>
          </a:p>
        </p:txBody>
      </p:sp>
      <p:sp>
        <p:nvSpPr>
          <p:cNvPr id="62468" name="Rectangle 3"/>
          <p:cNvSpPr>
            <a:spLocks noGrp="1" noChangeArrowheads="1"/>
          </p:cNvSpPr>
          <p:nvPr>
            <p:ph type="body" idx="1"/>
          </p:nvPr>
        </p:nvSpPr>
        <p:spPr>
          <a:xfrm>
            <a:off x="428625" y="3243263"/>
            <a:ext cx="8281988" cy="2478087"/>
          </a:xfrm>
        </p:spPr>
        <p:txBody>
          <a:bodyPr/>
          <a:lstStyle/>
          <a:p>
            <a:pPr eaLnBrk="1" hangingPunct="1"/>
            <a:r>
              <a:rPr lang="zh-CN" altLang="en-US" dirty="0">
                <a:ea typeface="SimSun" pitchFamily="2" charset="-122"/>
              </a:rPr>
              <a:t>附加字符串到字符数组</a:t>
            </a:r>
            <a:endParaRPr lang="en-US" altLang="zh-CN" dirty="0">
              <a:ea typeface="SimSun" pitchFamily="2" charset="-122"/>
            </a:endParaRPr>
          </a:p>
          <a:p>
            <a:pPr eaLnBrk="1" hangingPunct="1"/>
            <a:r>
              <a:rPr lang="zh-CN" altLang="en-US" dirty="0">
                <a:ea typeface="SimSun" pitchFamily="2" charset="-122"/>
              </a:rPr>
              <a:t>扩大</a:t>
            </a:r>
            <a:r>
              <a:rPr lang="en-US" altLang="zh-CN" dirty="0">
                <a:ea typeface="SimSun" pitchFamily="2" charset="-122"/>
              </a:rPr>
              <a:t>vector</a:t>
            </a:r>
            <a:r>
              <a:rPr lang="zh-CN" altLang="en-US" dirty="0">
                <a:ea typeface="SimSun" pitchFamily="2" charset="-122"/>
              </a:rPr>
              <a:t>的大小以容纳新字符串</a:t>
            </a:r>
            <a:endParaRPr lang="en-US" altLang="zh-CN" dirty="0">
              <a:ea typeface="SimSun" pitchFamily="2" charset="-122"/>
            </a:endParaRPr>
          </a:p>
          <a:p>
            <a:pPr lvl="1" eaLnBrk="1" hangingPunct="1"/>
            <a:r>
              <a:rPr lang="en-US" altLang="zh-CN" dirty="0" err="1">
                <a:ea typeface="SimSun" pitchFamily="2" charset="-122"/>
              </a:rPr>
              <a:t>grow_by</a:t>
            </a:r>
            <a:r>
              <a:rPr lang="en-US" altLang="zh-CN" dirty="0">
                <a:ea typeface="SimSun" pitchFamily="2" charset="-122"/>
              </a:rPr>
              <a:t>() returns old size of vector (first index of new element)</a:t>
            </a:r>
          </a:p>
          <a:p>
            <a:pPr eaLnBrk="1" hangingPunct="1"/>
            <a:r>
              <a:rPr lang="zh-CN" altLang="en-US" dirty="0">
                <a:ea typeface="SimSun" pitchFamily="2" charset="-122"/>
              </a:rPr>
              <a:t>拷贝新串到</a:t>
            </a:r>
            <a:r>
              <a:rPr lang="en-US" altLang="zh-CN" dirty="0">
                <a:ea typeface="SimSun" pitchFamily="2" charset="-122"/>
              </a:rPr>
              <a:t>vector</a:t>
            </a:r>
          </a:p>
        </p:txBody>
      </p:sp>
      <p:sp>
        <p:nvSpPr>
          <p:cNvPr id="62469" name="Text Box 4"/>
          <p:cNvSpPr txBox="1">
            <a:spLocks noChangeArrowheads="1"/>
          </p:cNvSpPr>
          <p:nvPr/>
        </p:nvSpPr>
        <p:spPr bwMode="auto">
          <a:xfrm>
            <a:off x="514350" y="1651000"/>
            <a:ext cx="7639050" cy="1320800"/>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a:r>
              <a:rPr lang="en-US" altLang="zh-CN" sz="1600" b="1" dirty="0">
                <a:solidFill>
                  <a:srgbClr val="0660A8"/>
                </a:solidFill>
                <a:latin typeface="Courier New" pitchFamily="49" charset="0"/>
                <a:ea typeface="SimSun" pitchFamily="2" charset="-122"/>
              </a:rPr>
              <a:t>void Append( </a:t>
            </a:r>
            <a:r>
              <a:rPr lang="en-US" altLang="zh-CN" sz="1600" b="1" dirty="0" err="1">
                <a:solidFill>
                  <a:srgbClr val="006600"/>
                </a:solidFill>
                <a:latin typeface="Courier New" pitchFamily="49" charset="0"/>
                <a:ea typeface="SimSun" pitchFamily="2" charset="-122"/>
              </a:rPr>
              <a:t>concurrent_vector</a:t>
            </a:r>
            <a:r>
              <a:rPr lang="en-US" altLang="zh-CN" sz="1600" b="1" dirty="0">
                <a:solidFill>
                  <a:srgbClr val="0660A8"/>
                </a:solidFill>
                <a:latin typeface="Courier New" pitchFamily="49" charset="0"/>
                <a:ea typeface="SimSun" pitchFamily="2" charset="-122"/>
              </a:rPr>
              <a:t>&lt;char&gt;&amp; V, </a:t>
            </a:r>
            <a:r>
              <a:rPr lang="en-US" altLang="zh-CN" sz="1600" b="1" dirty="0" err="1">
                <a:solidFill>
                  <a:srgbClr val="0660A8"/>
                </a:solidFill>
                <a:latin typeface="Courier New" pitchFamily="49" charset="0"/>
                <a:ea typeface="SimSun" pitchFamily="2" charset="-122"/>
              </a:rPr>
              <a:t>const</a:t>
            </a:r>
            <a:r>
              <a:rPr lang="en-US" altLang="zh-CN" sz="1600" b="1" dirty="0">
                <a:solidFill>
                  <a:srgbClr val="0660A8"/>
                </a:solidFill>
                <a:latin typeface="Courier New" pitchFamily="49" charset="0"/>
                <a:ea typeface="SimSun" pitchFamily="2" charset="-122"/>
              </a:rPr>
              <a:t> char* string) {</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size_type</a:t>
            </a:r>
            <a:r>
              <a:rPr lang="en-US" altLang="zh-CN" sz="1600" b="1" dirty="0">
                <a:solidFill>
                  <a:srgbClr val="0660A8"/>
                </a:solidFill>
                <a:latin typeface="Courier New" pitchFamily="49" charset="0"/>
                <a:ea typeface="SimSun" pitchFamily="2" charset="-122"/>
              </a:rPr>
              <a:t> n = </a:t>
            </a:r>
            <a:r>
              <a:rPr lang="en-US" altLang="zh-CN" sz="1600" b="1" dirty="0" err="1">
                <a:solidFill>
                  <a:srgbClr val="0660A8"/>
                </a:solidFill>
                <a:latin typeface="Courier New" pitchFamily="49" charset="0"/>
                <a:ea typeface="SimSun" pitchFamily="2" charset="-122"/>
              </a:rPr>
              <a:t>strlen</a:t>
            </a:r>
            <a:r>
              <a:rPr lang="en-US" altLang="zh-CN" sz="1600" b="1" dirty="0">
                <a:solidFill>
                  <a:srgbClr val="0660A8"/>
                </a:solidFill>
                <a:latin typeface="Courier New" pitchFamily="49" charset="0"/>
                <a:ea typeface="SimSun" pitchFamily="2" charset="-122"/>
              </a:rPr>
              <a:t>(string)+1;</a:t>
            </a:r>
          </a:p>
          <a:p>
            <a:pPr algn="l"/>
            <a:r>
              <a:rPr lang="en-US" altLang="zh-CN" sz="1600" b="1" dirty="0">
                <a:solidFill>
                  <a:srgbClr val="0660A8"/>
                </a:solidFill>
                <a:latin typeface="Courier New" pitchFamily="49" charset="0"/>
                <a:ea typeface="SimSun" pitchFamily="2" charset="-122"/>
              </a:rPr>
              <a:t>   </a:t>
            </a:r>
            <a:r>
              <a:rPr lang="en-US" altLang="zh-CN" sz="1600" b="1" dirty="0" err="1">
                <a:solidFill>
                  <a:srgbClr val="0660A8"/>
                </a:solidFill>
                <a:latin typeface="Courier New" pitchFamily="49" charset="0"/>
                <a:ea typeface="SimSun" pitchFamily="2" charset="-122"/>
              </a:rPr>
              <a:t>memcpy</a:t>
            </a:r>
            <a:r>
              <a:rPr lang="en-US" altLang="zh-CN" sz="1600" b="1" dirty="0">
                <a:solidFill>
                  <a:srgbClr val="0660A8"/>
                </a:solidFill>
                <a:latin typeface="Courier New" pitchFamily="49" charset="0"/>
                <a:ea typeface="SimSun" pitchFamily="2" charset="-122"/>
              </a:rPr>
              <a:t>( &amp;V[</a:t>
            </a:r>
            <a:r>
              <a:rPr lang="en-US" altLang="zh-CN" sz="1600" b="1" dirty="0" err="1">
                <a:solidFill>
                  <a:srgbClr val="0660A8"/>
                </a:solidFill>
                <a:latin typeface="Courier New" pitchFamily="49" charset="0"/>
                <a:ea typeface="SimSun" pitchFamily="2" charset="-122"/>
              </a:rPr>
              <a:t>V.</a:t>
            </a:r>
            <a:r>
              <a:rPr lang="en-US" altLang="zh-CN" sz="1600" b="1" dirty="0" err="1">
                <a:solidFill>
                  <a:srgbClr val="006600"/>
                </a:solidFill>
                <a:latin typeface="Courier New" pitchFamily="49" charset="0"/>
                <a:ea typeface="SimSun" pitchFamily="2" charset="-122"/>
              </a:rPr>
              <a:t>grow_by</a:t>
            </a:r>
            <a:r>
              <a:rPr lang="en-US" altLang="zh-CN" sz="1600" b="1" dirty="0">
                <a:solidFill>
                  <a:srgbClr val="006600"/>
                </a:solidFill>
                <a:latin typeface="Courier New" pitchFamily="49" charset="0"/>
                <a:ea typeface="SimSun" pitchFamily="2" charset="-122"/>
              </a:rPr>
              <a:t>(n)</a:t>
            </a:r>
            <a:r>
              <a:rPr lang="en-US" altLang="zh-CN" sz="1600" b="1" dirty="0">
                <a:solidFill>
                  <a:srgbClr val="0660A8"/>
                </a:solidFill>
                <a:latin typeface="Courier New" pitchFamily="49" charset="0"/>
                <a:ea typeface="SimSun" pitchFamily="2" charset="-122"/>
              </a:rPr>
              <a:t>], string, n+1 );</a:t>
            </a:r>
          </a:p>
          <a:p>
            <a:pPr algn="l"/>
            <a:r>
              <a:rPr lang="en-US" altLang="zh-CN" sz="1600" b="1" dirty="0">
                <a:solidFill>
                  <a:srgbClr val="0660A8"/>
                </a:solidFill>
                <a:latin typeface="Courier New" pitchFamily="49" charset="0"/>
                <a:ea typeface="SimSun" pitchFamily="2" charset="-122"/>
              </a:rPr>
              <a:t>}</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108</a:t>
            </a:fld>
            <a:endParaRPr lang="en-US" sz="1400" b="1" dirty="0">
              <a:solidFill>
                <a:schemeClr val="bg1"/>
              </a:solidFill>
            </a:endParaRPr>
          </a:p>
        </p:txBody>
      </p:sp>
    </p:spTree>
    <p:extLst>
      <p:ext uri="{BB962C8B-B14F-4D97-AF65-F5344CB8AC3E}">
        <p14:creationId xmlns:p14="http://schemas.microsoft.com/office/powerpoint/2010/main" val="2411173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9CFEC9DF-DE8C-46AA-B13A-AF371ECC6661}" type="slidenum">
              <a:rPr lang="zh-CN" altLang="en-US" sz="800">
                <a:solidFill>
                  <a:schemeClr val="bg1"/>
                </a:solidFill>
              </a:rPr>
              <a:pPr/>
              <a:t>109</a:t>
            </a:fld>
            <a:endParaRPr lang="en-US" altLang="zh-CN" sz="800">
              <a:solidFill>
                <a:schemeClr val="bg1"/>
              </a:solidFill>
            </a:endParaRPr>
          </a:p>
        </p:txBody>
      </p:sp>
      <p:sp>
        <p:nvSpPr>
          <p:cNvPr id="63491" name="Rectangle 2"/>
          <p:cNvSpPr>
            <a:spLocks noGrp="1" noChangeArrowheads="1"/>
          </p:cNvSpPr>
          <p:nvPr>
            <p:ph type="title"/>
          </p:nvPr>
        </p:nvSpPr>
        <p:spPr>
          <a:xfrm>
            <a:off x="457200" y="0"/>
            <a:ext cx="8305800" cy="960438"/>
          </a:xfrm>
        </p:spPr>
        <p:txBody>
          <a:bodyPr>
            <a:noAutofit/>
          </a:bodyPr>
          <a:lstStyle/>
          <a:p>
            <a:pPr eaLnBrk="1" hangingPunct="1"/>
            <a:r>
              <a:rPr lang="en-US" altLang="zh-CN" sz="3600" dirty="0">
                <a:ea typeface="SimSun" pitchFamily="2" charset="-122"/>
              </a:rPr>
              <a:t>Concurrent Hash Table Container</a:t>
            </a:r>
            <a:endParaRPr lang="ru-RU" altLang="zh-CN" sz="3600" dirty="0"/>
          </a:p>
        </p:txBody>
      </p:sp>
      <p:sp>
        <p:nvSpPr>
          <p:cNvPr id="63492" name="Rectangle 3"/>
          <p:cNvSpPr>
            <a:spLocks noGrp="1" noChangeArrowheads="1"/>
          </p:cNvSpPr>
          <p:nvPr>
            <p:ph type="body" idx="1"/>
          </p:nvPr>
        </p:nvSpPr>
        <p:spPr/>
        <p:txBody>
          <a:bodyPr/>
          <a:lstStyle/>
          <a:p>
            <a:pPr eaLnBrk="1" hangingPunct="1"/>
            <a:r>
              <a:rPr lang="en-US" altLang="zh-CN" dirty="0" err="1">
                <a:solidFill>
                  <a:srgbClr val="006600"/>
                </a:solidFill>
                <a:ea typeface="SimSun" pitchFamily="2" charset="-122"/>
              </a:rPr>
              <a:t>concurrent_hash_map</a:t>
            </a:r>
            <a:r>
              <a:rPr lang="en-US" altLang="zh-CN" dirty="0">
                <a:ea typeface="SimSun" pitchFamily="2" charset="-122"/>
              </a:rPr>
              <a:t>&lt;</a:t>
            </a:r>
            <a:r>
              <a:rPr lang="en-US" altLang="zh-CN" dirty="0" err="1">
                <a:ea typeface="SimSun" pitchFamily="2" charset="-122"/>
              </a:rPr>
              <a:t>Key,T,HashCompare</a:t>
            </a:r>
            <a:r>
              <a:rPr lang="en-US" altLang="zh-CN" dirty="0">
                <a:ea typeface="SimSun" pitchFamily="2" charset="-122"/>
              </a:rPr>
              <a:t>&gt; </a:t>
            </a:r>
          </a:p>
          <a:p>
            <a:pPr lvl="1" eaLnBrk="1" hangingPunct="1"/>
            <a:r>
              <a:rPr lang="en-US" altLang="zh-CN" dirty="0">
                <a:ea typeface="SimSun" pitchFamily="2" charset="-122"/>
              </a:rPr>
              <a:t>Maps </a:t>
            </a:r>
            <a:r>
              <a:rPr lang="en-US" altLang="zh-CN" i="1" dirty="0">
                <a:ea typeface="SimSun" pitchFamily="2" charset="-122"/>
              </a:rPr>
              <a:t>Key</a:t>
            </a:r>
            <a:r>
              <a:rPr lang="en-US" altLang="zh-CN" dirty="0">
                <a:ea typeface="SimSun" pitchFamily="2" charset="-122"/>
              </a:rPr>
              <a:t> to element of type </a:t>
            </a:r>
            <a:r>
              <a:rPr lang="en-US" altLang="zh-CN" i="1" dirty="0">
                <a:ea typeface="SimSun" pitchFamily="2" charset="-122"/>
              </a:rPr>
              <a:t>T</a:t>
            </a:r>
          </a:p>
          <a:p>
            <a:pPr lvl="1" eaLnBrk="1" hangingPunct="1"/>
            <a:r>
              <a:rPr lang="zh-CN" altLang="en-US" dirty="0">
                <a:ea typeface="SimSun" pitchFamily="2" charset="-122"/>
              </a:rPr>
              <a:t>类</a:t>
            </a:r>
            <a:r>
              <a:rPr lang="en-US" altLang="zh-CN" i="1" dirty="0" err="1">
                <a:ea typeface="SimSun" pitchFamily="2" charset="-122"/>
              </a:rPr>
              <a:t>HashCompare</a:t>
            </a:r>
            <a:r>
              <a:rPr lang="en-US" altLang="zh-CN" dirty="0">
                <a:ea typeface="SimSun" pitchFamily="2" charset="-122"/>
              </a:rPr>
              <a:t> </a:t>
            </a:r>
            <a:r>
              <a:rPr lang="zh-CN" altLang="en-US" dirty="0">
                <a:ea typeface="SimSun" pitchFamily="2" charset="-122"/>
              </a:rPr>
              <a:t>包含两成员函数</a:t>
            </a:r>
            <a:endParaRPr lang="en-US" altLang="zh-CN" dirty="0">
              <a:ea typeface="SimSun" pitchFamily="2" charset="-122"/>
            </a:endParaRPr>
          </a:p>
          <a:p>
            <a:pPr lvl="2" eaLnBrk="1" hangingPunct="1"/>
            <a:r>
              <a:rPr lang="en-US" altLang="zh-CN" dirty="0">
                <a:solidFill>
                  <a:srgbClr val="006600"/>
                </a:solidFill>
                <a:ea typeface="SimSun" pitchFamily="2" charset="-122"/>
              </a:rPr>
              <a:t>hash()</a:t>
            </a:r>
            <a:r>
              <a:rPr lang="en-US" altLang="zh-CN" dirty="0">
                <a:ea typeface="SimSun" pitchFamily="2" charset="-122"/>
              </a:rPr>
              <a:t> </a:t>
            </a:r>
            <a:r>
              <a:rPr lang="zh-CN" altLang="en-US" dirty="0">
                <a:ea typeface="SimSun" pitchFamily="2" charset="-122"/>
              </a:rPr>
              <a:t>映射</a:t>
            </a:r>
            <a:r>
              <a:rPr lang="en-US" altLang="zh-CN" dirty="0">
                <a:ea typeface="SimSun" pitchFamily="2" charset="-122"/>
              </a:rPr>
              <a:t>Key</a:t>
            </a:r>
            <a:r>
              <a:rPr lang="zh-CN" altLang="en-US" dirty="0">
                <a:ea typeface="SimSun" pitchFamily="2" charset="-122"/>
              </a:rPr>
              <a:t>到</a:t>
            </a:r>
            <a:r>
              <a:rPr lang="en-US" altLang="zh-CN" dirty="0" err="1">
                <a:ea typeface="SimSun" pitchFamily="2" charset="-122"/>
              </a:rPr>
              <a:t>hashcode</a:t>
            </a:r>
            <a:endParaRPr lang="en-US" altLang="zh-CN" dirty="0">
              <a:ea typeface="SimSun" pitchFamily="2" charset="-122"/>
            </a:endParaRPr>
          </a:p>
          <a:p>
            <a:pPr lvl="2" eaLnBrk="1" hangingPunct="1"/>
            <a:r>
              <a:rPr lang="en-US" altLang="zh-CN" dirty="0">
                <a:solidFill>
                  <a:srgbClr val="006600"/>
                </a:solidFill>
                <a:ea typeface="SimSun" pitchFamily="2" charset="-122"/>
              </a:rPr>
              <a:t>equal()</a:t>
            </a:r>
            <a:r>
              <a:rPr lang="en-US" altLang="zh-CN" dirty="0">
                <a:ea typeface="SimSun" pitchFamily="2" charset="-122"/>
              </a:rPr>
              <a:t> </a:t>
            </a:r>
            <a:r>
              <a:rPr lang="zh-CN" altLang="en-US" dirty="0">
                <a:ea typeface="SimSun" pitchFamily="2" charset="-122"/>
              </a:rPr>
              <a:t>返回</a:t>
            </a:r>
            <a:r>
              <a:rPr lang="en-US" altLang="zh-CN" dirty="0">
                <a:ea typeface="SimSun" pitchFamily="2" charset="-122"/>
              </a:rPr>
              <a:t>true/false</a:t>
            </a:r>
            <a:r>
              <a:rPr lang="zh-CN" altLang="en-US" dirty="0">
                <a:ea typeface="SimSun" pitchFamily="2" charset="-122"/>
              </a:rPr>
              <a:t>（根据</a:t>
            </a:r>
            <a:r>
              <a:rPr lang="en-US" altLang="zh-CN" dirty="0">
                <a:ea typeface="SimSun" pitchFamily="2" charset="-122"/>
              </a:rPr>
              <a:t>Keys</a:t>
            </a:r>
            <a:r>
              <a:rPr lang="zh-CN" altLang="en-US" dirty="0">
                <a:ea typeface="SimSun" pitchFamily="2" charset="-122"/>
              </a:rPr>
              <a:t>是否相等）</a:t>
            </a:r>
            <a:endParaRPr lang="en-US" altLang="zh-CN" dirty="0">
              <a:ea typeface="SimSun" pitchFamily="2" charset="-122"/>
            </a:endParaRPr>
          </a:p>
          <a:p>
            <a:pPr lvl="1" eaLnBrk="1" hangingPunct="1"/>
            <a:r>
              <a:rPr lang="en-US" altLang="zh-CN" dirty="0">
                <a:ea typeface="SimSun" pitchFamily="2" charset="-122"/>
              </a:rPr>
              <a:t>Enables concurrent </a:t>
            </a:r>
            <a:r>
              <a:rPr lang="en-US" altLang="zh-CN" dirty="0">
                <a:solidFill>
                  <a:srgbClr val="006600"/>
                </a:solidFill>
                <a:ea typeface="SimSun" pitchFamily="2" charset="-122"/>
              </a:rPr>
              <a:t>find()</a:t>
            </a:r>
            <a:r>
              <a:rPr lang="en-US" altLang="zh-CN" dirty="0">
                <a:ea typeface="SimSun" pitchFamily="2" charset="-122"/>
              </a:rPr>
              <a:t>,</a:t>
            </a:r>
            <a:r>
              <a:rPr lang="en-US" altLang="zh-CN" dirty="0">
                <a:solidFill>
                  <a:srgbClr val="008000"/>
                </a:solidFill>
                <a:ea typeface="SimSun" pitchFamily="2" charset="-122"/>
              </a:rPr>
              <a:t> </a:t>
            </a:r>
            <a:r>
              <a:rPr lang="en-US" altLang="zh-CN" dirty="0">
                <a:solidFill>
                  <a:srgbClr val="006600"/>
                </a:solidFill>
                <a:ea typeface="SimSun" pitchFamily="2" charset="-122"/>
              </a:rPr>
              <a:t>insert()</a:t>
            </a:r>
            <a:r>
              <a:rPr lang="en-US" altLang="zh-CN" dirty="0">
                <a:ea typeface="SimSun" pitchFamily="2" charset="-122"/>
              </a:rPr>
              <a:t>,</a:t>
            </a:r>
            <a:r>
              <a:rPr lang="en-US" altLang="zh-CN" dirty="0">
                <a:solidFill>
                  <a:srgbClr val="008000"/>
                </a:solidFill>
                <a:ea typeface="SimSun" pitchFamily="2" charset="-122"/>
              </a:rPr>
              <a:t> </a:t>
            </a:r>
            <a:r>
              <a:rPr lang="en-US" altLang="zh-CN" dirty="0">
                <a:ea typeface="SimSun" pitchFamily="2" charset="-122"/>
              </a:rPr>
              <a:t>and</a:t>
            </a:r>
            <a:r>
              <a:rPr lang="en-US" altLang="zh-CN" dirty="0">
                <a:solidFill>
                  <a:srgbClr val="008000"/>
                </a:solidFill>
                <a:ea typeface="SimSun" pitchFamily="2" charset="-122"/>
              </a:rPr>
              <a:t> </a:t>
            </a:r>
            <a:r>
              <a:rPr lang="en-US" altLang="zh-CN" dirty="0">
                <a:solidFill>
                  <a:srgbClr val="006600"/>
                </a:solidFill>
                <a:ea typeface="SimSun" pitchFamily="2" charset="-122"/>
              </a:rPr>
              <a:t>erase()</a:t>
            </a:r>
            <a:r>
              <a:rPr lang="en-US" altLang="zh-CN" dirty="0">
                <a:ea typeface="SimSun" pitchFamily="2" charset="-122"/>
              </a:rPr>
              <a:t> operations</a:t>
            </a:r>
          </a:p>
          <a:p>
            <a:pPr lvl="2" eaLnBrk="1" hangingPunct="1"/>
            <a:r>
              <a:rPr lang="en-US" altLang="zh-CN" dirty="0">
                <a:solidFill>
                  <a:srgbClr val="006600"/>
                </a:solidFill>
                <a:ea typeface="SimSun" pitchFamily="2" charset="-122"/>
              </a:rPr>
              <a:t>find()</a:t>
            </a:r>
            <a:r>
              <a:rPr lang="en-US" altLang="zh-CN" dirty="0">
                <a:ea typeface="SimSun" pitchFamily="2" charset="-122"/>
              </a:rPr>
              <a:t> and </a:t>
            </a:r>
            <a:r>
              <a:rPr lang="en-US" altLang="zh-CN" dirty="0">
                <a:solidFill>
                  <a:srgbClr val="006600"/>
                </a:solidFill>
                <a:ea typeface="SimSun" pitchFamily="2" charset="-122"/>
              </a:rPr>
              <a:t>insert()</a:t>
            </a:r>
            <a:r>
              <a:rPr lang="en-US" altLang="zh-CN" dirty="0">
                <a:ea typeface="SimSun" pitchFamily="2" charset="-122"/>
              </a:rPr>
              <a:t> set “smart pointer” that acts as lock on item</a:t>
            </a:r>
          </a:p>
          <a:p>
            <a:pPr lvl="3" eaLnBrk="1" hangingPunct="1"/>
            <a:r>
              <a:rPr lang="en-US" altLang="zh-CN" b="1" dirty="0" err="1">
                <a:solidFill>
                  <a:srgbClr val="006600"/>
                </a:solidFill>
                <a:ea typeface="SimSun" pitchFamily="2" charset="-122"/>
              </a:rPr>
              <a:t>accessor</a:t>
            </a:r>
            <a:r>
              <a:rPr lang="en-US" altLang="zh-CN" dirty="0">
                <a:ea typeface="SimSun" pitchFamily="2" charset="-122"/>
              </a:rPr>
              <a:t> grants read-write access</a:t>
            </a:r>
          </a:p>
          <a:p>
            <a:pPr lvl="3" eaLnBrk="1" hangingPunct="1"/>
            <a:r>
              <a:rPr lang="en-US" altLang="zh-CN" b="1" dirty="0" err="1">
                <a:solidFill>
                  <a:srgbClr val="006600"/>
                </a:solidFill>
                <a:ea typeface="SimSun" pitchFamily="2" charset="-122"/>
              </a:rPr>
              <a:t>const_accessor</a:t>
            </a:r>
            <a:r>
              <a:rPr lang="en-US" altLang="zh-CN" dirty="0">
                <a:ea typeface="SimSun" pitchFamily="2" charset="-122"/>
              </a:rPr>
              <a:t> grants read-only access</a:t>
            </a:r>
          </a:p>
          <a:p>
            <a:pPr lvl="2" eaLnBrk="1" hangingPunct="1"/>
            <a:r>
              <a:rPr lang="en-US" altLang="zh-CN" dirty="0">
                <a:ea typeface="SimSun" pitchFamily="2" charset="-122"/>
              </a:rPr>
              <a:t>lock released when smart pointer is destroyed</a:t>
            </a: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109</a:t>
            </a:fld>
            <a:endParaRPr lang="en-US" sz="1400" b="1" dirty="0">
              <a:solidFill>
                <a:schemeClr val="bg1"/>
              </a:solidFill>
            </a:endParaRPr>
          </a:p>
        </p:txBody>
      </p:sp>
    </p:spTree>
    <p:extLst>
      <p:ext uri="{BB962C8B-B14F-4D97-AF65-F5344CB8AC3E}">
        <p14:creationId xmlns:p14="http://schemas.microsoft.com/office/powerpoint/2010/main" val="59728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F6540B2-C121-479C-8A3B-07B28826685C}" type="slidenum">
              <a:rPr lang="zh-CN" altLang="en-US" sz="1400"/>
              <a:pPr eaLnBrk="1" hangingPunct="1"/>
              <a:t>11</a:t>
            </a:fld>
            <a:endParaRPr lang="en-US" altLang="zh-CN" sz="1400"/>
          </a:p>
        </p:txBody>
      </p:sp>
      <p:sp>
        <p:nvSpPr>
          <p:cNvPr id="19459" name="Rectangle 4"/>
          <p:cNvSpPr>
            <a:spLocks noChangeArrowheads="1"/>
          </p:cNvSpPr>
          <p:nvPr/>
        </p:nvSpPr>
        <p:spPr bwMode="auto">
          <a:xfrm>
            <a:off x="304800" y="1129954"/>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ea typeface="宋体" pitchFamily="2" charset="-122"/>
              </a:rPr>
              <a:t>考虑进程</a:t>
            </a:r>
            <a:r>
              <a:rPr lang="en-US" altLang="zh-CN" sz="2800" b="1" dirty="0"/>
              <a:t>P</a:t>
            </a:r>
            <a:r>
              <a:rPr lang="en-US" altLang="zh-CN" sz="2800" b="1" baseline="-25000" dirty="0"/>
              <a:t>1</a:t>
            </a:r>
            <a:r>
              <a:rPr lang="zh-CN" altLang="en-US" sz="2800" dirty="0">
                <a:ea typeface="宋体" pitchFamily="2" charset="-122"/>
              </a:rPr>
              <a:t>，</a:t>
            </a:r>
            <a:r>
              <a:rPr lang="en-US" altLang="zh-CN" sz="2800" b="1" dirty="0"/>
              <a:t>P</a:t>
            </a:r>
            <a:r>
              <a:rPr lang="en-US" altLang="zh-CN" sz="2800" b="1" baseline="-25000" dirty="0"/>
              <a:t>2</a:t>
            </a:r>
            <a:r>
              <a:rPr lang="zh-CN" altLang="en-US" sz="2800" dirty="0">
                <a:ea typeface="宋体" pitchFamily="2" charset="-122"/>
              </a:rPr>
              <a:t>分别将共享变量</a:t>
            </a:r>
            <a:r>
              <a:rPr lang="en-US" altLang="zh-CN" sz="2800" dirty="0">
                <a:ea typeface="宋体" pitchFamily="2" charset="-122"/>
              </a:rPr>
              <a:t>A</a:t>
            </a:r>
            <a:r>
              <a:rPr lang="zh-CN" altLang="en-US" sz="2800" dirty="0">
                <a:ea typeface="宋体" pitchFamily="2" charset="-122"/>
              </a:rPr>
              <a:t>（</a:t>
            </a:r>
            <a:r>
              <a:rPr lang="en-US" altLang="zh-CN" sz="2800" dirty="0"/>
              <a:t>=16</a:t>
            </a:r>
            <a:r>
              <a:rPr lang="zh-CN" altLang="en-US" sz="2800" dirty="0">
                <a:ea typeface="宋体" pitchFamily="2" charset="-122"/>
              </a:rPr>
              <a:t>）减</a:t>
            </a:r>
            <a:r>
              <a:rPr lang="en-US" altLang="zh-CN" sz="2800" dirty="0">
                <a:ea typeface="宋体" pitchFamily="2" charset="-122"/>
              </a:rPr>
              <a:t>1</a:t>
            </a:r>
            <a:r>
              <a:rPr lang="zh-CN" altLang="en-US" sz="2800" dirty="0">
                <a:ea typeface="宋体" pitchFamily="2" charset="-122"/>
              </a:rPr>
              <a:t>：首先读</a:t>
            </a:r>
            <a:r>
              <a:rPr lang="en-US" altLang="zh-CN" sz="2800" dirty="0"/>
              <a:t>A</a:t>
            </a:r>
            <a:r>
              <a:rPr lang="zh-CN" altLang="en-US" sz="2800" dirty="0">
                <a:ea typeface="宋体" pitchFamily="2" charset="-122"/>
              </a:rPr>
              <a:t>，然后减</a:t>
            </a:r>
            <a:r>
              <a:rPr lang="en-US" altLang="zh-CN" sz="2800" dirty="0">
                <a:ea typeface="宋体" pitchFamily="2" charset="-122"/>
              </a:rPr>
              <a:t>1</a:t>
            </a:r>
            <a:r>
              <a:rPr lang="zh-CN" altLang="en-US" sz="2800" dirty="0">
                <a:ea typeface="宋体" pitchFamily="2" charset="-122"/>
              </a:rPr>
              <a:t>，最后结果写回去。最终结果应</a:t>
            </a:r>
            <a:r>
              <a:rPr lang="en-US" altLang="zh-CN" sz="2800" dirty="0">
                <a:ea typeface="宋体" pitchFamily="2" charset="-122"/>
              </a:rPr>
              <a:t>A=14</a:t>
            </a:r>
          </a:p>
        </p:txBody>
      </p:sp>
      <p:sp>
        <p:nvSpPr>
          <p:cNvPr id="2" name="矩形 1"/>
          <p:cNvSpPr/>
          <p:nvPr/>
        </p:nvSpPr>
        <p:spPr>
          <a:xfrm>
            <a:off x="476925" y="344269"/>
            <a:ext cx="5314275" cy="646331"/>
          </a:xfrm>
          <a:prstGeom prst="rect">
            <a:avLst/>
          </a:prstGeom>
        </p:spPr>
        <p:txBody>
          <a:bodyPr wrap="none">
            <a:spAutoFit/>
          </a:bodyPr>
          <a:lstStyle/>
          <a:p>
            <a:pPr algn="ctr"/>
            <a:r>
              <a:rPr lang="en-US" altLang="zh-CN" sz="3600" b="1" dirty="0">
                <a:ea typeface="宋体" pitchFamily="2" charset="-122"/>
              </a:rPr>
              <a:t>Accessing Shared Data</a:t>
            </a:r>
          </a:p>
        </p:txBody>
      </p:sp>
      <p:grpSp>
        <p:nvGrpSpPr>
          <p:cNvPr id="3" name="组合 2"/>
          <p:cNvGrpSpPr/>
          <p:nvPr/>
        </p:nvGrpSpPr>
        <p:grpSpPr>
          <a:xfrm>
            <a:off x="2483768" y="2057400"/>
            <a:ext cx="3600400" cy="4733925"/>
            <a:chOff x="2483768" y="2133600"/>
            <a:chExt cx="3600400" cy="4733925"/>
          </a:xfrm>
        </p:grpSpPr>
        <p:grpSp>
          <p:nvGrpSpPr>
            <p:cNvPr id="6" name="Group 8"/>
            <p:cNvGrpSpPr>
              <a:grpSpLocks/>
            </p:cNvGrpSpPr>
            <p:nvPr/>
          </p:nvGrpSpPr>
          <p:grpSpPr bwMode="auto">
            <a:xfrm>
              <a:off x="5618782" y="2209800"/>
              <a:ext cx="33338" cy="4657725"/>
              <a:chOff x="2112" y="864"/>
              <a:chExt cx="21" cy="2934"/>
            </a:xfrm>
          </p:grpSpPr>
          <p:sp>
            <p:nvSpPr>
              <p:cNvPr id="7" name="Line 5"/>
              <p:cNvSpPr>
                <a:spLocks noChangeShapeType="1"/>
              </p:cNvSpPr>
              <p:nvPr/>
            </p:nvSpPr>
            <p:spPr bwMode="auto">
              <a:xfrm>
                <a:off x="2112" y="864"/>
                <a:ext cx="0" cy="29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a:off x="2133" y="870"/>
                <a:ext cx="0" cy="29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Line 10"/>
            <p:cNvSpPr>
              <a:spLocks noChangeShapeType="1"/>
            </p:cNvSpPr>
            <p:nvPr/>
          </p:nvSpPr>
          <p:spPr bwMode="auto">
            <a:xfrm>
              <a:off x="4323382" y="2209800"/>
              <a:ext cx="0" cy="464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5"/>
            <p:cNvSpPr txBox="1">
              <a:spLocks noChangeArrowheads="1"/>
            </p:cNvSpPr>
            <p:nvPr/>
          </p:nvSpPr>
          <p:spPr bwMode="auto">
            <a:xfrm>
              <a:off x="3485182" y="21336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eaLnBrk="1" hangingPunct="1">
                <a:spcBef>
                  <a:spcPct val="50000"/>
                </a:spcBef>
              </a:pPr>
              <a:r>
                <a:rPr lang="en-US" altLang="zh-CN" b="1" dirty="0"/>
                <a:t>P</a:t>
              </a:r>
              <a:r>
                <a:rPr lang="en-US" altLang="zh-CN" b="1" baseline="-25000" dirty="0"/>
                <a:t>1</a:t>
              </a:r>
              <a:endParaRPr lang="en-US" altLang="zh-CN" b="1" dirty="0"/>
            </a:p>
          </p:txBody>
        </p:sp>
        <p:sp>
          <p:nvSpPr>
            <p:cNvPr id="11" name="Text Box 16"/>
            <p:cNvSpPr txBox="1">
              <a:spLocks noChangeArrowheads="1"/>
            </p:cNvSpPr>
            <p:nvPr/>
          </p:nvSpPr>
          <p:spPr bwMode="auto">
            <a:xfrm>
              <a:off x="4704382" y="21336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eaLnBrk="1" hangingPunct="1">
                <a:spcBef>
                  <a:spcPct val="50000"/>
                </a:spcBef>
              </a:pPr>
              <a:r>
                <a:rPr lang="en-US" altLang="zh-CN" b="1" dirty="0"/>
                <a:t>P</a:t>
              </a:r>
              <a:r>
                <a:rPr lang="en-US" altLang="zh-CN" b="1" baseline="-25000" dirty="0"/>
                <a:t>2</a:t>
              </a:r>
              <a:endParaRPr lang="en-US" altLang="zh-CN" b="1" dirty="0"/>
            </a:p>
          </p:txBody>
        </p:sp>
        <p:sp>
          <p:nvSpPr>
            <p:cNvPr id="12" name="Text Box 21"/>
            <p:cNvSpPr txBox="1">
              <a:spLocks noChangeArrowheads="1"/>
            </p:cNvSpPr>
            <p:nvPr/>
          </p:nvSpPr>
          <p:spPr bwMode="auto">
            <a:xfrm>
              <a:off x="3023220" y="2667000"/>
              <a:ext cx="13716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algn="l" eaLnBrk="1" hangingPunct="1"/>
              <a:r>
                <a:rPr lang="en-US" altLang="zh-CN" b="1" dirty="0">
                  <a:solidFill>
                    <a:srgbClr val="C00000"/>
                  </a:solidFill>
                  <a:sym typeface="Monotype Sorts" pitchFamily="2" charset="2"/>
                </a:rPr>
                <a:t>1</a:t>
              </a:r>
              <a:r>
                <a:rPr lang="en-US" altLang="zh-CN" b="1" dirty="0">
                  <a:sym typeface="Monotype Sorts" pitchFamily="2" charset="2"/>
                </a:rPr>
                <a:t> </a:t>
              </a:r>
              <a:r>
                <a:rPr lang="zh-CN" altLang="en-US" b="1" dirty="0"/>
                <a:t>读</a:t>
              </a:r>
              <a:r>
                <a:rPr lang="en-US" altLang="zh-CN" b="1" dirty="0"/>
                <a:t>A=16</a:t>
              </a:r>
            </a:p>
            <a:p>
              <a:pPr algn="l" eaLnBrk="1" hangingPunct="1"/>
              <a:endParaRPr lang="en-US" altLang="zh-CN" b="1" dirty="0"/>
            </a:p>
            <a:p>
              <a:pPr algn="l" eaLnBrk="1" hangingPunct="1"/>
              <a:r>
                <a:rPr lang="en-US" altLang="zh-CN" b="1" dirty="0">
                  <a:solidFill>
                    <a:srgbClr val="C00000"/>
                  </a:solidFill>
                  <a:sym typeface="Monotype Sorts" pitchFamily="2" charset="2"/>
                </a:rPr>
                <a:t>2</a:t>
              </a:r>
            </a:p>
            <a:p>
              <a:pPr algn="l" eaLnBrk="1" hangingPunct="1"/>
              <a:endParaRPr lang="en-US" altLang="zh-CN" b="1" dirty="0"/>
            </a:p>
            <a:p>
              <a:pPr algn="l" eaLnBrk="1" hangingPunct="1"/>
              <a:r>
                <a:rPr lang="en-US" altLang="zh-CN" b="1" dirty="0">
                  <a:solidFill>
                    <a:srgbClr val="C00000"/>
                  </a:solidFill>
                  <a:sym typeface="Monotype Sorts" pitchFamily="2" charset="2"/>
                </a:rPr>
                <a:t>3</a:t>
              </a:r>
              <a:r>
                <a:rPr lang="en-US" altLang="zh-CN" b="1" dirty="0">
                  <a:sym typeface="Monotype Sorts" pitchFamily="2" charset="2"/>
                </a:rPr>
                <a:t> </a:t>
              </a:r>
              <a:r>
                <a:rPr lang="en-US" altLang="zh-CN" b="1" dirty="0"/>
                <a:t>A=A-1</a:t>
              </a:r>
            </a:p>
            <a:p>
              <a:pPr algn="l" eaLnBrk="1" hangingPunct="1"/>
              <a:r>
                <a:rPr lang="zh-CN" altLang="en-US" b="1" dirty="0"/>
                <a:t>写回：</a:t>
              </a:r>
              <a:r>
                <a:rPr lang="en-US" altLang="zh-CN" b="1" dirty="0"/>
                <a:t>A=15</a:t>
              </a:r>
            </a:p>
            <a:p>
              <a:pPr algn="l" eaLnBrk="1" hangingPunct="1"/>
              <a:endParaRPr lang="en-US" altLang="zh-CN" b="1" dirty="0"/>
            </a:p>
            <a:p>
              <a:pPr algn="l" eaLnBrk="1" hangingPunct="1"/>
              <a:r>
                <a:rPr lang="en-US" altLang="zh-CN" b="1" dirty="0">
                  <a:solidFill>
                    <a:srgbClr val="C00000"/>
                  </a:solidFill>
                  <a:sym typeface="Monotype Sorts" pitchFamily="2" charset="2"/>
                </a:rPr>
                <a:t>4</a:t>
              </a:r>
            </a:p>
          </p:txBody>
        </p:sp>
        <p:sp>
          <p:nvSpPr>
            <p:cNvPr id="13" name="Text Box 22"/>
            <p:cNvSpPr txBox="1">
              <a:spLocks noChangeArrowheads="1"/>
            </p:cNvSpPr>
            <p:nvPr/>
          </p:nvSpPr>
          <p:spPr bwMode="auto">
            <a:xfrm>
              <a:off x="4323382" y="3276600"/>
              <a:ext cx="1219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SimSun" pitchFamily="2" charset="-122"/>
                </a:defRPr>
              </a:lvl1pPr>
              <a:lvl2pPr marL="742950" indent="-285750" eaLnBrk="0" hangingPunct="0">
                <a:defRPr kumimoji="1" sz="2400">
                  <a:solidFill>
                    <a:schemeClr val="tx1"/>
                  </a:solidFill>
                  <a:latin typeface="Times New Roman" pitchFamily="18" charset="0"/>
                  <a:ea typeface="SimSun" pitchFamily="2" charset="-122"/>
                </a:defRPr>
              </a:lvl2pPr>
              <a:lvl3pPr marL="1143000" indent="-228600" eaLnBrk="0" hangingPunct="0">
                <a:defRPr kumimoji="1" sz="2400">
                  <a:solidFill>
                    <a:schemeClr val="tx1"/>
                  </a:solidFill>
                  <a:latin typeface="Times New Roman" pitchFamily="18" charset="0"/>
                  <a:ea typeface="SimSun" pitchFamily="2" charset="-122"/>
                </a:defRPr>
              </a:lvl3pPr>
              <a:lvl4pPr marL="1600200" indent="-228600" eaLnBrk="0" hangingPunct="0">
                <a:defRPr kumimoji="1" sz="2400">
                  <a:solidFill>
                    <a:schemeClr val="tx1"/>
                  </a:solidFill>
                  <a:latin typeface="Times New Roman" pitchFamily="18" charset="0"/>
                  <a:ea typeface="SimSun" pitchFamily="2" charset="-122"/>
                </a:defRPr>
              </a:lvl4pPr>
              <a:lvl5pPr marL="2057400" indent="-228600" eaLnBrk="0" hangingPunct="0">
                <a:defRPr kumimoji="1"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SimSun" pitchFamily="2" charset="-122"/>
                </a:defRPr>
              </a:lvl9pPr>
            </a:lstStyle>
            <a:p>
              <a:pPr algn="l" eaLnBrk="1" hangingPunct="1"/>
              <a:r>
                <a:rPr lang="zh-CN" altLang="en-US" b="1" dirty="0"/>
                <a:t>读</a:t>
              </a:r>
              <a:r>
                <a:rPr lang="en-US" altLang="zh-CN" b="1" dirty="0"/>
                <a:t>A=16</a:t>
              </a:r>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endParaRPr lang="en-US" altLang="zh-CN" b="1" dirty="0"/>
            </a:p>
            <a:p>
              <a:pPr algn="l" eaLnBrk="1" hangingPunct="1"/>
              <a:r>
                <a:rPr lang="en-US" altLang="zh-CN" b="1" dirty="0"/>
                <a:t>A=A-1</a:t>
              </a:r>
            </a:p>
            <a:p>
              <a:pPr algn="l" eaLnBrk="1" hangingPunct="1"/>
              <a:r>
                <a:rPr lang="zh-CN" altLang="en-US" b="1" dirty="0"/>
                <a:t>写回：</a:t>
              </a:r>
              <a:r>
                <a:rPr lang="en-US" altLang="zh-CN" b="1" dirty="0"/>
                <a:t>A=15</a:t>
              </a:r>
            </a:p>
          </p:txBody>
        </p:sp>
        <p:sp>
          <p:nvSpPr>
            <p:cNvPr id="15" name="Line 4"/>
            <p:cNvSpPr>
              <a:spLocks noChangeShapeType="1"/>
            </p:cNvSpPr>
            <p:nvPr/>
          </p:nvSpPr>
          <p:spPr bwMode="auto">
            <a:xfrm>
              <a:off x="2483768" y="2590800"/>
              <a:ext cx="3600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76FC9180-E283-4D99-9B80-4F94895D3995}" type="slidenum">
              <a:rPr lang="zh-CN" altLang="en-US" sz="800">
                <a:solidFill>
                  <a:schemeClr val="bg1"/>
                </a:solidFill>
              </a:rPr>
              <a:pPr/>
              <a:t>110</a:t>
            </a:fld>
            <a:endParaRPr lang="en-US" altLang="zh-CN" sz="800">
              <a:solidFill>
                <a:schemeClr val="bg1"/>
              </a:solidFill>
            </a:endParaRPr>
          </a:p>
        </p:txBody>
      </p:sp>
      <p:sp>
        <p:nvSpPr>
          <p:cNvPr id="64515" name="Rectangle 2"/>
          <p:cNvSpPr>
            <a:spLocks noGrp="1" noChangeArrowheads="1"/>
          </p:cNvSpPr>
          <p:nvPr>
            <p:ph type="title"/>
          </p:nvPr>
        </p:nvSpPr>
        <p:spPr>
          <a:xfrm>
            <a:off x="457200" y="285750"/>
            <a:ext cx="8305800" cy="781050"/>
          </a:xfrm>
        </p:spPr>
        <p:txBody>
          <a:bodyPr>
            <a:noAutofit/>
          </a:bodyPr>
          <a:lstStyle/>
          <a:p>
            <a:pPr eaLnBrk="1" hangingPunct="1"/>
            <a:r>
              <a:rPr lang="zh-CN" altLang="en-US" sz="3600" dirty="0">
                <a:ea typeface="SimSun" pitchFamily="2" charset="-122"/>
              </a:rPr>
              <a:t>例子：</a:t>
            </a:r>
            <a:r>
              <a:rPr lang="en-US" altLang="zh-CN" sz="3600" dirty="0">
                <a:ea typeface="SimSun" pitchFamily="2" charset="-122"/>
              </a:rPr>
              <a:t>Concurrent Hash Table</a:t>
            </a:r>
            <a:endParaRPr lang="ru-RU" altLang="zh-CN" sz="3600" dirty="0"/>
          </a:p>
        </p:txBody>
      </p:sp>
      <p:sp>
        <p:nvSpPr>
          <p:cNvPr id="64516" name="Rectangle 3"/>
          <p:cNvSpPr>
            <a:spLocks noGrp="1" noChangeArrowheads="1"/>
          </p:cNvSpPr>
          <p:nvPr>
            <p:ph type="body" idx="1"/>
          </p:nvPr>
        </p:nvSpPr>
        <p:spPr>
          <a:xfrm>
            <a:off x="428625" y="1370013"/>
            <a:ext cx="8281988" cy="1747837"/>
          </a:xfrm>
        </p:spPr>
        <p:txBody>
          <a:bodyPr/>
          <a:lstStyle/>
          <a:p>
            <a:pPr eaLnBrk="1" hangingPunct="1"/>
            <a:r>
              <a:rPr lang="en-US" altLang="zh-CN" dirty="0">
                <a:solidFill>
                  <a:srgbClr val="006600"/>
                </a:solidFill>
                <a:ea typeface="SimSun" pitchFamily="2" charset="-122"/>
              </a:rPr>
              <a:t>hash()</a:t>
            </a:r>
            <a:r>
              <a:rPr lang="en-US" altLang="zh-CN" dirty="0">
                <a:ea typeface="SimSun" pitchFamily="2" charset="-122"/>
              </a:rPr>
              <a:t> </a:t>
            </a:r>
            <a:r>
              <a:rPr lang="zh-CN" altLang="en-US" dirty="0">
                <a:ea typeface="SimSun" pitchFamily="2" charset="-122"/>
              </a:rPr>
              <a:t>将字符串作为</a:t>
            </a:r>
            <a:r>
              <a:rPr lang="en-US" altLang="zh-CN" dirty="0">
                <a:ea typeface="SimSun" pitchFamily="2" charset="-122"/>
              </a:rPr>
              <a:t>key</a:t>
            </a:r>
            <a:r>
              <a:rPr lang="zh-CN" altLang="en-US" dirty="0">
                <a:ea typeface="SimSun" pitchFamily="2" charset="-122"/>
              </a:rPr>
              <a:t>映射到一整数</a:t>
            </a:r>
            <a:endParaRPr lang="en-US" altLang="zh-CN" dirty="0">
              <a:ea typeface="SimSun" pitchFamily="2" charset="-122"/>
            </a:endParaRPr>
          </a:p>
          <a:p>
            <a:pPr eaLnBrk="1" hangingPunct="1"/>
            <a:r>
              <a:rPr lang="en-US" altLang="zh-CN" dirty="0">
                <a:solidFill>
                  <a:srgbClr val="006600"/>
                </a:solidFill>
                <a:ea typeface="SimSun" pitchFamily="2" charset="-122"/>
              </a:rPr>
              <a:t>equal()</a:t>
            </a:r>
            <a:r>
              <a:rPr lang="en-US" altLang="zh-CN" dirty="0">
                <a:ea typeface="SimSun" pitchFamily="2" charset="-122"/>
              </a:rPr>
              <a:t> returns </a:t>
            </a:r>
            <a:r>
              <a:rPr lang="en-US" altLang="zh-CN" i="1" dirty="0">
                <a:ea typeface="SimSun" pitchFamily="2" charset="-122"/>
              </a:rPr>
              <a:t>true</a:t>
            </a:r>
            <a:r>
              <a:rPr lang="en-US" altLang="zh-CN" dirty="0">
                <a:ea typeface="SimSun" pitchFamily="2" charset="-122"/>
              </a:rPr>
              <a:t> if two strings are equal</a:t>
            </a:r>
          </a:p>
        </p:txBody>
      </p:sp>
      <p:sp>
        <p:nvSpPr>
          <p:cNvPr id="64517" name="Rectangle 4"/>
          <p:cNvSpPr>
            <a:spLocks noChangeArrowheads="1"/>
          </p:cNvSpPr>
          <p:nvPr/>
        </p:nvSpPr>
        <p:spPr bwMode="auto">
          <a:xfrm>
            <a:off x="842963" y="3167062"/>
            <a:ext cx="7386637" cy="2776538"/>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r>
              <a:rPr lang="en-US" altLang="zh-CN" sz="1600" b="1">
                <a:solidFill>
                  <a:srgbClr val="AA014C"/>
                </a:solidFill>
                <a:latin typeface="Courier New" pitchFamily="49" charset="0"/>
                <a:ea typeface="SimSun" pitchFamily="2" charset="-122"/>
              </a:rPr>
              <a:t>struct MyHashCompare {</a:t>
            </a:r>
          </a:p>
          <a:p>
            <a:pPr algn="l"/>
            <a:r>
              <a:rPr lang="en-US" altLang="zh-CN" sz="1600" b="1">
                <a:solidFill>
                  <a:srgbClr val="AA014C"/>
                </a:solidFill>
                <a:latin typeface="Courier New" pitchFamily="49" charset="0"/>
                <a:ea typeface="SimSun" pitchFamily="2" charset="-122"/>
              </a:rPr>
              <a:t>  static size_t hash( const string&amp; x ) {</a:t>
            </a:r>
          </a:p>
          <a:p>
            <a:pPr algn="l"/>
            <a:r>
              <a:rPr lang="en-US" altLang="zh-CN" sz="1600" b="1">
                <a:solidFill>
                  <a:srgbClr val="AA014C"/>
                </a:solidFill>
                <a:latin typeface="Courier New" pitchFamily="49" charset="0"/>
                <a:ea typeface="SimSun" pitchFamily="2" charset="-122"/>
              </a:rPr>
              <a:t>    size_t h = 0;</a:t>
            </a:r>
          </a:p>
          <a:p>
            <a:pPr algn="l"/>
            <a:r>
              <a:rPr lang="en-US" altLang="zh-CN" sz="1600" b="1">
                <a:solidFill>
                  <a:srgbClr val="AA014C"/>
                </a:solidFill>
                <a:latin typeface="Courier New" pitchFamily="49" charset="0"/>
                <a:ea typeface="SimSun" pitchFamily="2" charset="-122"/>
              </a:rPr>
              <a:t>    for( const char* s = x.c_str(); *s; s++ ) </a:t>
            </a:r>
          </a:p>
          <a:p>
            <a:pPr algn="l"/>
            <a:r>
              <a:rPr lang="en-US" altLang="zh-CN" sz="1600" b="1">
                <a:solidFill>
                  <a:srgbClr val="AA014C"/>
                </a:solidFill>
                <a:latin typeface="Courier New" pitchFamily="49" charset="0"/>
                <a:ea typeface="SimSun" pitchFamily="2" charset="-122"/>
              </a:rPr>
              <a:t>      h = (h*157)^*s;</a:t>
            </a:r>
          </a:p>
          <a:p>
            <a:pPr algn="l"/>
            <a:r>
              <a:rPr lang="en-US" altLang="zh-CN" sz="1600" b="1">
                <a:solidFill>
                  <a:srgbClr val="AA014C"/>
                </a:solidFill>
                <a:latin typeface="Courier New" pitchFamily="49" charset="0"/>
                <a:ea typeface="SimSun" pitchFamily="2" charset="-122"/>
              </a:rPr>
              <a:t>    return h;</a:t>
            </a:r>
          </a:p>
          <a:p>
            <a:pPr algn="l"/>
            <a:r>
              <a:rPr lang="en-US" altLang="zh-CN" sz="1600" b="1">
                <a:solidFill>
                  <a:srgbClr val="AA014C"/>
                </a:solidFill>
                <a:latin typeface="Courier New" pitchFamily="49" charset="0"/>
                <a:ea typeface="SimSun" pitchFamily="2" charset="-122"/>
              </a:rPr>
              <a:t>  }</a:t>
            </a:r>
          </a:p>
          <a:p>
            <a:pPr algn="l"/>
            <a:r>
              <a:rPr lang="en-US" altLang="zh-CN" sz="1600" b="1">
                <a:solidFill>
                  <a:srgbClr val="AA014C"/>
                </a:solidFill>
                <a:latin typeface="Courier New" pitchFamily="49" charset="0"/>
                <a:ea typeface="SimSun" pitchFamily="2" charset="-122"/>
              </a:rPr>
              <a:t>  static bool equal( const string&amp; x, const string&amp; y ) { </a:t>
            </a:r>
          </a:p>
          <a:p>
            <a:pPr algn="l"/>
            <a:r>
              <a:rPr lang="en-US" altLang="zh-CN" sz="1600" b="1">
                <a:solidFill>
                  <a:srgbClr val="AA014C"/>
                </a:solidFill>
                <a:latin typeface="Courier New" pitchFamily="49" charset="0"/>
                <a:ea typeface="SimSun" pitchFamily="2" charset="-122"/>
              </a:rPr>
              <a:t>     return strcmp(x, y) == 0;</a:t>
            </a:r>
            <a:endParaRPr lang="en-US" altLang="zh-CN" sz="1200" b="1">
              <a:solidFill>
                <a:srgbClr val="AA014C"/>
              </a:solidFill>
              <a:latin typeface="Courier New" pitchFamily="49" charset="0"/>
              <a:ea typeface="SimSun" pitchFamily="2" charset="-122"/>
            </a:endParaRPr>
          </a:p>
          <a:p>
            <a:pPr algn="l"/>
            <a:r>
              <a:rPr lang="en-US" altLang="zh-CN" sz="1600" b="1">
                <a:solidFill>
                  <a:srgbClr val="AA014C"/>
                </a:solidFill>
                <a:latin typeface="Courier New" pitchFamily="49" charset="0"/>
                <a:ea typeface="SimSun" pitchFamily="2" charset="-122"/>
              </a:rPr>
              <a:t>  }</a:t>
            </a:r>
          </a:p>
          <a:p>
            <a:pPr algn="l"/>
            <a:r>
              <a:rPr lang="en-US" altLang="zh-CN" sz="1600" b="1">
                <a:solidFill>
                  <a:srgbClr val="AA014C"/>
                </a:solidFill>
                <a:latin typeface="Courier New" pitchFamily="49" charset="0"/>
                <a:ea typeface="SimSun" pitchFamily="2" charset="-122"/>
              </a:rPr>
              <a:t>};</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110</a:t>
            </a:fld>
            <a:endParaRPr lang="en-US" sz="1400" b="1" dirty="0">
              <a:solidFill>
                <a:schemeClr val="bg1"/>
              </a:solidFill>
            </a:endParaRPr>
          </a:p>
        </p:txBody>
      </p:sp>
    </p:spTree>
    <p:extLst>
      <p:ext uri="{BB962C8B-B14F-4D97-AF65-F5344CB8AC3E}">
        <p14:creationId xmlns:p14="http://schemas.microsoft.com/office/powerpoint/2010/main" val="1284323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146FA5E4-598D-4F4C-9549-8C71CDE6BEF7}" type="slidenum">
              <a:rPr lang="zh-CN" altLang="en-US" sz="800">
                <a:solidFill>
                  <a:schemeClr val="bg1"/>
                </a:solidFill>
              </a:rPr>
              <a:pPr/>
              <a:t>111</a:t>
            </a:fld>
            <a:endParaRPr lang="en-US" altLang="zh-CN" sz="800">
              <a:solidFill>
                <a:schemeClr val="bg1"/>
              </a:solidFill>
            </a:endParaRPr>
          </a:p>
        </p:txBody>
      </p:sp>
      <p:sp>
        <p:nvSpPr>
          <p:cNvPr id="65539" name="Rectangle 2"/>
          <p:cNvSpPr>
            <a:spLocks noGrp="1" noChangeArrowheads="1"/>
          </p:cNvSpPr>
          <p:nvPr>
            <p:ph type="title"/>
          </p:nvPr>
        </p:nvSpPr>
        <p:spPr>
          <a:xfrm>
            <a:off x="428625" y="403225"/>
            <a:ext cx="8281988" cy="438150"/>
          </a:xfrm>
        </p:spPr>
        <p:txBody>
          <a:bodyPr/>
          <a:lstStyle/>
          <a:p>
            <a:pPr eaLnBrk="1" hangingPunct="1"/>
            <a:r>
              <a:rPr lang="en-US" altLang="zh-CN" sz="2000">
                <a:ea typeface="SimSun" pitchFamily="2" charset="-122"/>
              </a:rPr>
              <a:t>Concurrent Hash Table Container Example Key Insert</a:t>
            </a:r>
            <a:endParaRPr lang="ru-RU" altLang="zh-CN" sz="2000"/>
          </a:p>
        </p:txBody>
      </p:sp>
      <p:sp>
        <p:nvSpPr>
          <p:cNvPr id="65540" name="Rectangle 3"/>
          <p:cNvSpPr>
            <a:spLocks noGrp="1" noChangeArrowheads="1"/>
          </p:cNvSpPr>
          <p:nvPr>
            <p:ph type="body" idx="1"/>
          </p:nvPr>
        </p:nvSpPr>
        <p:spPr>
          <a:xfrm>
            <a:off x="428625" y="4494213"/>
            <a:ext cx="8281988" cy="1227137"/>
          </a:xfrm>
        </p:spPr>
        <p:txBody>
          <a:bodyPr>
            <a:normAutofit fontScale="92500"/>
          </a:bodyPr>
          <a:lstStyle/>
          <a:p>
            <a:pPr eaLnBrk="1" hangingPunct="1">
              <a:lnSpc>
                <a:spcPct val="90000"/>
              </a:lnSpc>
            </a:pPr>
            <a:r>
              <a:rPr lang="en-US" altLang="zh-CN">
                <a:ea typeface="SimSun" pitchFamily="2" charset="-122"/>
              </a:rPr>
              <a:t>If </a:t>
            </a:r>
            <a:r>
              <a:rPr lang="en-US" altLang="zh-CN">
                <a:solidFill>
                  <a:srgbClr val="006600"/>
                </a:solidFill>
                <a:ea typeface="SimSun" pitchFamily="2" charset="-122"/>
              </a:rPr>
              <a:t>insert()</a:t>
            </a:r>
            <a:r>
              <a:rPr lang="en-US" altLang="zh-CN">
                <a:ea typeface="SimSun" pitchFamily="2" charset="-122"/>
              </a:rPr>
              <a:t> returns </a:t>
            </a:r>
            <a:r>
              <a:rPr lang="en-US" altLang="zh-CN" i="1">
                <a:ea typeface="SimSun" pitchFamily="2" charset="-122"/>
              </a:rPr>
              <a:t>true</a:t>
            </a:r>
            <a:r>
              <a:rPr lang="en-US" altLang="zh-CN">
                <a:ea typeface="SimSun" pitchFamily="2" charset="-122"/>
              </a:rPr>
              <a:t>, new string insertion</a:t>
            </a:r>
          </a:p>
          <a:p>
            <a:pPr lvl="1" eaLnBrk="1" hangingPunct="1">
              <a:lnSpc>
                <a:spcPct val="90000"/>
              </a:lnSpc>
            </a:pPr>
            <a:r>
              <a:rPr lang="en-US" altLang="zh-CN">
                <a:ea typeface="SimSun" pitchFamily="2" charset="-122"/>
              </a:rPr>
              <a:t>Value is key’s place within sequence of strings from getNextString()</a:t>
            </a:r>
          </a:p>
          <a:p>
            <a:pPr eaLnBrk="1" hangingPunct="1">
              <a:lnSpc>
                <a:spcPct val="90000"/>
              </a:lnSpc>
            </a:pPr>
            <a:r>
              <a:rPr lang="en-US" altLang="zh-CN">
                <a:ea typeface="SimSun" pitchFamily="2" charset="-122"/>
              </a:rPr>
              <a:t>Otherwise, string has been previously seen</a:t>
            </a:r>
          </a:p>
        </p:txBody>
      </p:sp>
      <p:sp>
        <p:nvSpPr>
          <p:cNvPr id="65541" name="Rectangle 4"/>
          <p:cNvSpPr>
            <a:spLocks noChangeArrowheads="1"/>
          </p:cNvSpPr>
          <p:nvPr/>
        </p:nvSpPr>
        <p:spPr bwMode="auto">
          <a:xfrm>
            <a:off x="754063" y="1368425"/>
            <a:ext cx="8085137" cy="2947988"/>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600" b="1">
                <a:solidFill>
                  <a:srgbClr val="0660A8"/>
                </a:solidFill>
                <a:latin typeface="Courier New" pitchFamily="49" charset="0"/>
                <a:ea typeface="SimSun" pitchFamily="2" charset="-122"/>
              </a:rPr>
              <a:t>typedef </a:t>
            </a:r>
            <a:r>
              <a:rPr lang="en-US" altLang="zh-CN" sz="1600" b="1">
                <a:solidFill>
                  <a:srgbClr val="006600"/>
                </a:solidFill>
                <a:latin typeface="Courier New" pitchFamily="49" charset="0"/>
                <a:ea typeface="SimSun" pitchFamily="2" charset="-122"/>
              </a:rPr>
              <a:t>concurrent_hash_map</a:t>
            </a:r>
            <a:r>
              <a:rPr lang="en-US" altLang="zh-CN" sz="1600" b="1">
                <a:solidFill>
                  <a:srgbClr val="0660A8"/>
                </a:solidFill>
                <a:latin typeface="Courier New" pitchFamily="49" charset="0"/>
                <a:ea typeface="SimSun" pitchFamily="2" charset="-122"/>
              </a:rPr>
              <a:t>&lt;string,int,MyHashCompare&gt; </a:t>
            </a:r>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a:t>
            </a:r>
          </a:p>
          <a:p>
            <a:pPr algn="l"/>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 table;</a:t>
            </a:r>
          </a:p>
          <a:p>
            <a:pPr algn="l"/>
            <a:r>
              <a:rPr lang="en-US" altLang="zh-CN" sz="1600" b="1">
                <a:solidFill>
                  <a:srgbClr val="0660A8"/>
                </a:solidFill>
                <a:latin typeface="Courier New" pitchFamily="49" charset="0"/>
                <a:ea typeface="SimSun" pitchFamily="2" charset="-122"/>
              </a:rPr>
              <a:t>string newstring;</a:t>
            </a:r>
          </a:p>
          <a:p>
            <a:pPr algn="l"/>
            <a:r>
              <a:rPr lang="en-US" altLang="zh-CN" sz="1600" b="1">
                <a:solidFill>
                  <a:srgbClr val="0660A8"/>
                </a:solidFill>
                <a:latin typeface="Courier New" pitchFamily="49" charset="0"/>
                <a:ea typeface="SimSun" pitchFamily="2" charset="-122"/>
              </a:rPr>
              <a:t>int place = 0;</a:t>
            </a:r>
          </a:p>
          <a:p>
            <a:pPr algn="l"/>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while (getNextString(&amp;newString)) {</a:t>
            </a:r>
          </a:p>
          <a:p>
            <a:pPr algn="l"/>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accessor</a:t>
            </a:r>
            <a:r>
              <a:rPr lang="en-US" altLang="zh-CN" sz="1600" b="1">
                <a:solidFill>
                  <a:srgbClr val="0660A8"/>
                </a:solidFill>
                <a:latin typeface="Courier New" pitchFamily="49" charset="0"/>
                <a:ea typeface="SimSun" pitchFamily="2" charset="-122"/>
              </a:rPr>
              <a:t> a;</a:t>
            </a:r>
          </a:p>
          <a:p>
            <a:pPr algn="l"/>
            <a:r>
              <a:rPr lang="en-US" altLang="zh-CN" sz="1600" b="1">
                <a:solidFill>
                  <a:srgbClr val="0660A8"/>
                </a:solidFill>
                <a:latin typeface="Courier New" pitchFamily="49" charset="0"/>
                <a:ea typeface="SimSun" pitchFamily="2" charset="-122"/>
              </a:rPr>
              <a:t>    if (table.</a:t>
            </a:r>
            <a:r>
              <a:rPr lang="en-US" altLang="zh-CN" sz="1600" b="1">
                <a:solidFill>
                  <a:srgbClr val="006600"/>
                </a:solidFill>
                <a:latin typeface="Courier New" pitchFamily="49" charset="0"/>
                <a:ea typeface="SimSun" pitchFamily="2" charset="-122"/>
              </a:rPr>
              <a:t>insert</a:t>
            </a:r>
            <a:r>
              <a:rPr lang="en-US" altLang="zh-CN" sz="1600" b="1">
                <a:solidFill>
                  <a:srgbClr val="0660A8"/>
                </a:solidFill>
                <a:latin typeface="Courier New" pitchFamily="49" charset="0"/>
                <a:ea typeface="SimSun" pitchFamily="2" charset="-122"/>
              </a:rPr>
              <a:t>( a, newString ))  // new string inserted</a:t>
            </a:r>
          </a:p>
          <a:p>
            <a:pPr algn="l"/>
            <a:r>
              <a:rPr lang="en-US" altLang="zh-CN" sz="1600" b="1">
                <a:solidFill>
                  <a:srgbClr val="0660A8"/>
                </a:solidFill>
                <a:latin typeface="Courier New" pitchFamily="49" charset="0"/>
                <a:ea typeface="SimSun" pitchFamily="2" charset="-122"/>
              </a:rPr>
              <a:t>       a-&gt;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 = ++place;</a:t>
            </a:r>
          </a:p>
          <a:p>
            <a:pPr algn="l"/>
            <a:r>
              <a:rPr lang="en-US" altLang="zh-CN" sz="1600" b="1">
                <a:solidFill>
                  <a:srgbClr val="0660A8"/>
                </a:solidFill>
                <a:latin typeface="Courier New" pitchFamily="49" charset="0"/>
                <a:ea typeface="SimSun" pitchFamily="2" charset="-122"/>
              </a:rPr>
              <a:t>  }</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111</a:t>
            </a:fld>
            <a:endParaRPr lang="en-US" sz="1400" b="1" dirty="0">
              <a:solidFill>
                <a:schemeClr val="bg1"/>
              </a:solidFill>
            </a:endParaRPr>
          </a:p>
        </p:txBody>
      </p:sp>
    </p:spTree>
    <p:extLst>
      <p:ext uri="{BB962C8B-B14F-4D97-AF65-F5344CB8AC3E}">
        <p14:creationId xmlns:p14="http://schemas.microsoft.com/office/powerpoint/2010/main" val="35000711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E4DAC24B-121F-4E1D-B503-F599CC86547A}" type="slidenum">
              <a:rPr lang="zh-CN" altLang="en-US" sz="800">
                <a:solidFill>
                  <a:schemeClr val="bg1"/>
                </a:solidFill>
              </a:rPr>
              <a:pPr/>
              <a:t>112</a:t>
            </a:fld>
            <a:endParaRPr lang="en-US" altLang="zh-CN" sz="800">
              <a:solidFill>
                <a:schemeClr val="bg1"/>
              </a:solidFill>
            </a:endParaRPr>
          </a:p>
        </p:txBody>
      </p:sp>
      <p:sp>
        <p:nvSpPr>
          <p:cNvPr id="66563" name="Rectangle 2"/>
          <p:cNvSpPr>
            <a:spLocks noGrp="1" noChangeArrowheads="1"/>
          </p:cNvSpPr>
          <p:nvPr>
            <p:ph type="title"/>
          </p:nvPr>
        </p:nvSpPr>
        <p:spPr>
          <a:xfrm>
            <a:off x="428625" y="431800"/>
            <a:ext cx="8529638" cy="438150"/>
          </a:xfrm>
        </p:spPr>
        <p:txBody>
          <a:bodyPr/>
          <a:lstStyle/>
          <a:p>
            <a:pPr eaLnBrk="1" hangingPunct="1"/>
            <a:r>
              <a:rPr lang="en-US" altLang="zh-CN" sz="2000">
                <a:ea typeface="SimSun" pitchFamily="2" charset="-122"/>
              </a:rPr>
              <a:t>Concurrent Hash Table Container Example Key Find</a:t>
            </a:r>
            <a:endParaRPr lang="ru-RU" altLang="zh-CN" sz="2000"/>
          </a:p>
        </p:txBody>
      </p:sp>
      <p:sp>
        <p:nvSpPr>
          <p:cNvPr id="66564" name="Rectangle 3"/>
          <p:cNvSpPr>
            <a:spLocks noGrp="1" noChangeArrowheads="1"/>
          </p:cNvSpPr>
          <p:nvPr>
            <p:ph type="body" idx="1"/>
          </p:nvPr>
        </p:nvSpPr>
        <p:spPr>
          <a:xfrm>
            <a:off x="447675" y="5421313"/>
            <a:ext cx="8229600" cy="461962"/>
          </a:xfrm>
        </p:spPr>
        <p:txBody>
          <a:bodyPr/>
          <a:lstStyle/>
          <a:p>
            <a:pPr eaLnBrk="1" hangingPunct="1"/>
            <a:r>
              <a:rPr lang="en-US" altLang="zh-CN">
                <a:ea typeface="SimSun" pitchFamily="2" charset="-122"/>
              </a:rPr>
              <a:t>If </a:t>
            </a:r>
            <a:r>
              <a:rPr lang="en-US" altLang="zh-CN">
                <a:solidFill>
                  <a:srgbClr val="006600"/>
                </a:solidFill>
                <a:ea typeface="SimSun" pitchFamily="2" charset="-122"/>
              </a:rPr>
              <a:t>find()</a:t>
            </a:r>
            <a:r>
              <a:rPr lang="en-US" altLang="zh-CN">
                <a:ea typeface="SimSun" pitchFamily="2" charset="-122"/>
              </a:rPr>
              <a:t> returns </a:t>
            </a:r>
            <a:r>
              <a:rPr lang="en-US" altLang="zh-CN" i="1">
                <a:ea typeface="SimSun" pitchFamily="2" charset="-122"/>
              </a:rPr>
              <a:t>true</a:t>
            </a:r>
            <a:r>
              <a:rPr lang="en-US" altLang="zh-CN">
                <a:ea typeface="SimSun" pitchFamily="2" charset="-122"/>
              </a:rPr>
              <a:t>, key was found within hash table</a:t>
            </a:r>
          </a:p>
        </p:txBody>
      </p:sp>
      <p:sp>
        <p:nvSpPr>
          <p:cNvPr id="66565" name="Rectangle 4"/>
          <p:cNvSpPr>
            <a:spLocks noChangeArrowheads="1"/>
          </p:cNvSpPr>
          <p:nvPr/>
        </p:nvSpPr>
        <p:spPr bwMode="auto">
          <a:xfrm>
            <a:off x="830263" y="1368425"/>
            <a:ext cx="8085137" cy="3832225"/>
          </a:xfrm>
          <a:prstGeom prst="rect">
            <a:avLst/>
          </a:prstGeom>
          <a:noFill/>
          <a:ln w="63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a:r>
              <a:rPr lang="en-US" altLang="zh-CN" sz="1600" b="1">
                <a:solidFill>
                  <a:srgbClr val="AA014C"/>
                </a:solidFill>
                <a:latin typeface="Courier New" pitchFamily="49" charset="0"/>
                <a:ea typeface="SimSun" pitchFamily="2" charset="-122"/>
              </a:rPr>
              <a:t>myHash</a:t>
            </a:r>
            <a:r>
              <a:rPr lang="en-US" altLang="zh-CN" sz="1600" b="1">
                <a:solidFill>
                  <a:srgbClr val="0660A8"/>
                </a:solidFill>
                <a:latin typeface="Courier New" pitchFamily="49" charset="0"/>
                <a:ea typeface="SimSun" pitchFamily="2" charset="-122"/>
              </a:rPr>
              <a:t> table;</a:t>
            </a:r>
          </a:p>
          <a:p>
            <a:pPr algn="l"/>
            <a:r>
              <a:rPr lang="en-US" altLang="zh-CN" sz="1600" b="1">
                <a:solidFill>
                  <a:srgbClr val="0660A8"/>
                </a:solidFill>
                <a:latin typeface="Courier New" pitchFamily="49" charset="0"/>
                <a:ea typeface="SimSun" pitchFamily="2" charset="-122"/>
              </a:rPr>
              <a:t>string s1, s2;</a:t>
            </a:r>
          </a:p>
          <a:p>
            <a:pPr algn="l"/>
            <a:r>
              <a:rPr lang="en-US" altLang="zh-CN" sz="1600" b="1">
                <a:solidFill>
                  <a:srgbClr val="0660A8"/>
                </a:solidFill>
                <a:latin typeface="Courier New" pitchFamily="49" charset="0"/>
                <a:ea typeface="SimSun" pitchFamily="2" charset="-122"/>
              </a:rPr>
              <a:t>int p1, p2;</a:t>
            </a:r>
          </a:p>
          <a:p>
            <a:pPr algn="l"/>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const_accessor</a:t>
            </a:r>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a</a:t>
            </a:r>
            <a:r>
              <a:rPr lang="en-US" altLang="zh-CN" sz="1600" b="1">
                <a:solidFill>
                  <a:srgbClr val="0660A8"/>
                </a:solidFill>
                <a:latin typeface="Courier New" pitchFamily="49" charset="0"/>
                <a:ea typeface="SimSun" pitchFamily="2" charset="-122"/>
              </a:rPr>
              <a:t>;  // read_lock</a:t>
            </a:r>
          </a:p>
          <a:p>
            <a:pPr algn="l"/>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myHash::</a:t>
            </a:r>
            <a:r>
              <a:rPr lang="en-US" altLang="zh-CN" sz="1600" b="1">
                <a:solidFill>
                  <a:srgbClr val="006600"/>
                </a:solidFill>
                <a:latin typeface="Courier New" pitchFamily="49" charset="0"/>
                <a:ea typeface="SimSun" pitchFamily="2" charset="-122"/>
              </a:rPr>
              <a:t>const_accessor</a:t>
            </a:r>
            <a:r>
              <a:rPr lang="en-US" altLang="zh-CN" sz="1600" b="1">
                <a:solidFill>
                  <a:srgbClr val="0660A8"/>
                </a:solidFill>
                <a:latin typeface="Courier New" pitchFamily="49" charset="0"/>
                <a:ea typeface="SimSun" pitchFamily="2" charset="-122"/>
              </a:rPr>
              <a:t> </a:t>
            </a:r>
            <a:r>
              <a:rPr lang="en-US" altLang="zh-CN" sz="1600" b="1">
                <a:solidFill>
                  <a:srgbClr val="AA014C"/>
                </a:solidFill>
                <a:latin typeface="Courier New" pitchFamily="49" charset="0"/>
                <a:ea typeface="SimSun" pitchFamily="2" charset="-122"/>
              </a:rPr>
              <a:t>b</a:t>
            </a:r>
            <a:r>
              <a:rPr lang="en-US" altLang="zh-CN" sz="1600" b="1">
                <a:solidFill>
                  <a:srgbClr val="0660A8"/>
                </a:solidFill>
                <a:latin typeface="Courier New" pitchFamily="49" charset="0"/>
                <a:ea typeface="SimSun" pitchFamily="2" charset="-122"/>
              </a:rPr>
              <a:t>; </a:t>
            </a:r>
          </a:p>
          <a:p>
            <a:pPr algn="l"/>
            <a:r>
              <a:rPr lang="en-US" altLang="zh-CN" sz="1600" b="1">
                <a:solidFill>
                  <a:srgbClr val="0660A8"/>
                </a:solidFill>
                <a:latin typeface="Courier New" pitchFamily="49" charset="0"/>
                <a:ea typeface="SimSun" pitchFamily="2" charset="-122"/>
              </a:rPr>
              <a:t>   if (table.</a:t>
            </a:r>
            <a:r>
              <a:rPr lang="en-US" altLang="zh-CN" sz="1600" b="1">
                <a:solidFill>
                  <a:srgbClr val="006600"/>
                </a:solidFill>
                <a:latin typeface="Courier New" pitchFamily="49" charset="0"/>
                <a:ea typeface="SimSun" pitchFamily="2" charset="-122"/>
              </a:rPr>
              <a:t>find</a:t>
            </a:r>
            <a:r>
              <a:rPr lang="en-US" altLang="zh-CN" sz="1600" b="1">
                <a:solidFill>
                  <a:srgbClr val="0660A8"/>
                </a:solidFill>
                <a:latin typeface="Courier New" pitchFamily="49" charset="0"/>
                <a:ea typeface="SimSun" pitchFamily="2" charset="-122"/>
              </a:rPr>
              <a:t>(</a:t>
            </a:r>
            <a:r>
              <a:rPr lang="en-US" altLang="zh-CN" sz="1600" b="1">
                <a:solidFill>
                  <a:srgbClr val="AA014C"/>
                </a:solidFill>
                <a:latin typeface="Courier New" pitchFamily="49" charset="0"/>
                <a:ea typeface="SimSun" pitchFamily="2" charset="-122"/>
              </a:rPr>
              <a:t>a</a:t>
            </a:r>
            <a:r>
              <a:rPr lang="en-US" altLang="zh-CN" sz="1600" b="1">
                <a:solidFill>
                  <a:srgbClr val="0660A8"/>
                </a:solidFill>
                <a:latin typeface="Courier New" pitchFamily="49" charset="0"/>
                <a:ea typeface="SimSun" pitchFamily="2" charset="-122"/>
              </a:rPr>
              <a:t>,s1) &amp;&amp; table.</a:t>
            </a:r>
            <a:r>
              <a:rPr lang="en-US" altLang="zh-CN" sz="1600" b="1">
                <a:solidFill>
                  <a:srgbClr val="006600"/>
                </a:solidFill>
                <a:latin typeface="Courier New" pitchFamily="49" charset="0"/>
                <a:ea typeface="SimSun" pitchFamily="2" charset="-122"/>
              </a:rPr>
              <a:t>find</a:t>
            </a:r>
            <a:r>
              <a:rPr lang="en-US" altLang="zh-CN" sz="1600" b="1">
                <a:solidFill>
                  <a:srgbClr val="0660A8"/>
                </a:solidFill>
                <a:latin typeface="Courier New" pitchFamily="49" charset="0"/>
                <a:ea typeface="SimSun" pitchFamily="2" charset="-122"/>
              </a:rPr>
              <a:t>(</a:t>
            </a:r>
            <a:r>
              <a:rPr lang="en-US" altLang="zh-CN" sz="1600" b="1">
                <a:solidFill>
                  <a:srgbClr val="AA014C"/>
                </a:solidFill>
                <a:latin typeface="Courier New" pitchFamily="49" charset="0"/>
                <a:ea typeface="SimSun" pitchFamily="2" charset="-122"/>
              </a:rPr>
              <a:t>b</a:t>
            </a:r>
            <a:r>
              <a:rPr lang="en-US" altLang="zh-CN" sz="1600" b="1">
                <a:solidFill>
                  <a:srgbClr val="0660A8"/>
                </a:solidFill>
                <a:latin typeface="Courier New" pitchFamily="49" charset="0"/>
                <a:ea typeface="SimSun" pitchFamily="2" charset="-122"/>
              </a:rPr>
              <a:t>,s2)) {  // find strings</a:t>
            </a:r>
          </a:p>
          <a:p>
            <a:pPr algn="l"/>
            <a:r>
              <a:rPr lang="en-US" altLang="zh-CN" sz="1600" b="1">
                <a:solidFill>
                  <a:srgbClr val="0660A8"/>
                </a:solidFill>
                <a:latin typeface="Courier New" pitchFamily="49" charset="0"/>
                <a:ea typeface="SimSun" pitchFamily="2" charset="-122"/>
              </a:rPr>
              <a:t>       p1 = a-&gt;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 p2 = b-&gt;</a:t>
            </a:r>
            <a:r>
              <a:rPr lang="en-US" altLang="zh-CN" sz="1600" b="1">
                <a:solidFill>
                  <a:srgbClr val="AA014C"/>
                </a:solidFill>
                <a:latin typeface="Courier New" pitchFamily="49" charset="0"/>
                <a:ea typeface="SimSun" pitchFamily="2" charset="-122"/>
              </a:rPr>
              <a:t>second</a:t>
            </a:r>
            <a:r>
              <a:rPr lang="en-US" altLang="zh-CN" sz="1600" b="1">
                <a:solidFill>
                  <a:srgbClr val="0660A8"/>
                </a:solidFill>
                <a:latin typeface="Courier New" pitchFamily="49" charset="0"/>
                <a:ea typeface="SimSun" pitchFamily="2" charset="-122"/>
              </a:rPr>
              <a:t>;</a:t>
            </a:r>
          </a:p>
          <a:p>
            <a:pPr algn="l"/>
            <a:r>
              <a:rPr lang="en-US" altLang="zh-CN" sz="1600" b="1">
                <a:solidFill>
                  <a:srgbClr val="0660A8"/>
                </a:solidFill>
                <a:latin typeface="Courier New" pitchFamily="49" charset="0"/>
                <a:ea typeface="SimSun" pitchFamily="2" charset="-122"/>
              </a:rPr>
              <a:t>       if (p1 &lt; p2) </a:t>
            </a:r>
          </a:p>
          <a:p>
            <a:pPr algn="l"/>
            <a:r>
              <a:rPr lang="en-US" altLang="zh-CN" sz="1600" b="1">
                <a:solidFill>
                  <a:srgbClr val="0660A8"/>
                </a:solidFill>
                <a:latin typeface="Courier New" pitchFamily="49" charset="0"/>
                <a:ea typeface="SimSun" pitchFamily="2" charset="-122"/>
              </a:rPr>
              <a:t>          printf(“%s came before %s\n”,s1,s2);</a:t>
            </a:r>
          </a:p>
          <a:p>
            <a:pPr algn="l"/>
            <a:r>
              <a:rPr lang="en-US" altLang="zh-CN" sz="1600" b="1">
                <a:solidFill>
                  <a:srgbClr val="0660A8"/>
                </a:solidFill>
                <a:latin typeface="Courier New" pitchFamily="49" charset="0"/>
                <a:ea typeface="SimSun" pitchFamily="2" charset="-122"/>
              </a:rPr>
              <a:t>       else</a:t>
            </a:r>
          </a:p>
          <a:p>
            <a:pPr algn="l"/>
            <a:r>
              <a:rPr lang="en-US" altLang="zh-CN" sz="1600" b="1">
                <a:solidFill>
                  <a:srgbClr val="0660A8"/>
                </a:solidFill>
                <a:latin typeface="Courier New" pitchFamily="49" charset="0"/>
                <a:ea typeface="SimSun" pitchFamily="2" charset="-122"/>
              </a:rPr>
              <a:t>          printf(“%s came before %s\n”,s2,s1);</a:t>
            </a:r>
          </a:p>
          <a:p>
            <a:pPr algn="l"/>
            <a:r>
              <a:rPr lang="en-US" altLang="zh-CN" sz="1600" b="1">
                <a:solidFill>
                  <a:srgbClr val="0660A8"/>
                </a:solidFill>
                <a:latin typeface="Courier New" pitchFamily="49" charset="0"/>
                <a:ea typeface="SimSun" pitchFamily="2" charset="-122"/>
              </a:rPr>
              <a:t>   }</a:t>
            </a:r>
          </a:p>
          <a:p>
            <a:pPr algn="l"/>
            <a:r>
              <a:rPr lang="en-US" altLang="zh-CN" sz="1600" b="1">
                <a:solidFill>
                  <a:srgbClr val="0660A8"/>
                </a:solidFill>
                <a:latin typeface="Courier New" pitchFamily="49" charset="0"/>
                <a:ea typeface="SimSun" pitchFamily="2" charset="-122"/>
              </a:rPr>
              <a:t>   else printf(“One or both strings not seen before\n”);</a:t>
            </a:r>
          </a:p>
          <a:p>
            <a:pPr algn="l"/>
            <a:r>
              <a:rPr lang="en-US" altLang="zh-CN" sz="1600" b="1">
                <a:solidFill>
                  <a:srgbClr val="0660A8"/>
                </a:solidFill>
                <a:latin typeface="Courier New" pitchFamily="49" charset="0"/>
                <a:ea typeface="SimSun" pitchFamily="2" charset="-122"/>
              </a:rPr>
              <a:t> }</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112</a:t>
            </a:fld>
            <a:endParaRPr lang="en-US" sz="1400" b="1" dirty="0">
              <a:solidFill>
                <a:schemeClr val="bg1"/>
              </a:solidFill>
            </a:endParaRPr>
          </a:p>
        </p:txBody>
      </p:sp>
    </p:spTree>
    <p:extLst>
      <p:ext uri="{BB962C8B-B14F-4D97-AF65-F5344CB8AC3E}">
        <p14:creationId xmlns:p14="http://schemas.microsoft.com/office/powerpoint/2010/main" val="30687191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a:t>TBB - Allocation</a:t>
            </a:r>
          </a:p>
        </p:txBody>
      </p:sp>
      <p:sp>
        <p:nvSpPr>
          <p:cNvPr id="660483" name="Rectangle 3"/>
          <p:cNvSpPr>
            <a:spLocks noGrp="1" noChangeArrowheads="1"/>
          </p:cNvSpPr>
          <p:nvPr>
            <p:ph sz="quarter" idx="1"/>
          </p:nvPr>
        </p:nvSpPr>
        <p:spPr/>
        <p:txBody>
          <a:bodyPr/>
          <a:lstStyle/>
          <a:p>
            <a:r>
              <a:rPr lang="en-US" dirty="0" err="1"/>
              <a:t>tbb_allocator</a:t>
            </a:r>
            <a:r>
              <a:rPr lang="en-US" dirty="0"/>
              <a:t>&lt;T&gt;: allocates and frees memory via the TBB </a:t>
            </a:r>
            <a:r>
              <a:rPr lang="en-US" dirty="0" err="1"/>
              <a:t>malloc</a:t>
            </a:r>
            <a:r>
              <a:rPr lang="en-US" dirty="0"/>
              <a:t> library if available, otherwise it reverts to using </a:t>
            </a:r>
            <a:r>
              <a:rPr lang="en-US" dirty="0" err="1"/>
              <a:t>malloc</a:t>
            </a:r>
            <a:r>
              <a:rPr lang="en-US" dirty="0"/>
              <a:t> and free.</a:t>
            </a:r>
          </a:p>
          <a:p>
            <a:r>
              <a:rPr lang="en-US" dirty="0" err="1"/>
              <a:t>scalable_allocator</a:t>
            </a:r>
            <a:r>
              <a:rPr lang="en-US" dirty="0"/>
              <a:t>&lt;T&gt;: allocates and frees</a:t>
            </a:r>
            <a:r>
              <a:rPr lang="zh-CN" altLang="en-US" dirty="0"/>
              <a:t>内存的大小取决于处理器的数量。</a:t>
            </a:r>
            <a:endParaRPr lang="en-US" altLang="zh-CN" dirty="0"/>
          </a:p>
          <a:p>
            <a:r>
              <a:rPr lang="zh-CN" altLang="en-US" dirty="0"/>
              <a:t> </a:t>
            </a:r>
            <a:r>
              <a:rPr lang="en-US" dirty="0"/>
              <a:t>others…</a:t>
            </a:r>
          </a:p>
        </p:txBody>
      </p:sp>
      <p:sp>
        <p:nvSpPr>
          <p:cNvPr id="4" name="灯片编号占位符 3"/>
          <p:cNvSpPr>
            <a:spLocks noGrp="1"/>
          </p:cNvSpPr>
          <p:nvPr>
            <p:ph type="sldNum" sz="quarter" idx="15"/>
          </p:nvPr>
        </p:nvSpPr>
        <p:spPr/>
        <p:txBody>
          <a:bodyPr/>
          <a:lstStyle/>
          <a:p>
            <a:fld id="{423479D2-9647-488C-9507-9F1B0B85E4AB}" type="slidenum">
              <a:rPr lang="en-US">
                <a:solidFill>
                  <a:srgbClr val="FFFFFF"/>
                </a:solidFill>
              </a:rPr>
              <a:pPr/>
              <a:t>113</a:t>
            </a:fld>
            <a:endParaRPr lang="en-US">
              <a:solidFill>
                <a:srgbClr val="FFFFFF"/>
              </a:solidFill>
            </a:endParaRPr>
          </a:p>
        </p:txBody>
      </p:sp>
    </p:spTree>
    <p:extLst>
      <p:ext uri="{BB962C8B-B14F-4D97-AF65-F5344CB8AC3E}">
        <p14:creationId xmlns:p14="http://schemas.microsoft.com/office/powerpoint/2010/main" val="38109432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2427517B-8A3A-4647-BA7A-203EEDDA8C48}" type="slidenum">
              <a:rPr lang="zh-CN" altLang="en-US" sz="800">
                <a:solidFill>
                  <a:schemeClr val="bg1"/>
                </a:solidFill>
              </a:rPr>
              <a:pPr/>
              <a:t>114</a:t>
            </a:fld>
            <a:endParaRPr lang="en-US" altLang="zh-CN" sz="80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a:ea typeface="SimSun" pitchFamily="2" charset="-122"/>
              </a:rPr>
              <a:t>Scalable Memory Allocators</a:t>
            </a:r>
          </a:p>
        </p:txBody>
      </p:sp>
      <p:sp>
        <p:nvSpPr>
          <p:cNvPr id="69636" name="Rectangle 3"/>
          <p:cNvSpPr>
            <a:spLocks noGrp="1" noChangeArrowheads="1"/>
          </p:cNvSpPr>
          <p:nvPr>
            <p:ph type="body" idx="1"/>
          </p:nvPr>
        </p:nvSpPr>
        <p:spPr/>
        <p:txBody>
          <a:bodyPr>
            <a:normAutofit/>
          </a:bodyPr>
          <a:lstStyle/>
          <a:p>
            <a:pPr eaLnBrk="1" hangingPunct="1">
              <a:lnSpc>
                <a:spcPct val="90000"/>
              </a:lnSpc>
            </a:pPr>
            <a:r>
              <a:rPr lang="en-US" altLang="zh-CN" dirty="0">
                <a:ea typeface="SimSun" pitchFamily="2" charset="-122"/>
              </a:rPr>
              <a:t>Serial memory allocation can easily become a bottleneck in multithreaded applications</a:t>
            </a:r>
          </a:p>
          <a:p>
            <a:pPr lvl="1" eaLnBrk="1" hangingPunct="1">
              <a:lnSpc>
                <a:spcPct val="90000"/>
              </a:lnSpc>
            </a:pPr>
            <a:r>
              <a:rPr lang="en-US" altLang="zh-CN" dirty="0">
                <a:ea typeface="SimSun" pitchFamily="2" charset="-122"/>
              </a:rPr>
              <a:t>Threads require mutual exclusion into shared heap</a:t>
            </a:r>
          </a:p>
          <a:p>
            <a:pPr eaLnBrk="1" hangingPunct="1">
              <a:lnSpc>
                <a:spcPct val="90000"/>
              </a:lnSpc>
            </a:pPr>
            <a:r>
              <a:rPr lang="en-US" altLang="zh-CN" dirty="0">
                <a:ea typeface="SimSun" pitchFamily="2" charset="-122"/>
              </a:rPr>
              <a:t>TBB offers two choices for scalable memory allocation</a:t>
            </a:r>
          </a:p>
          <a:p>
            <a:pPr lvl="1" eaLnBrk="1" hangingPunct="1">
              <a:lnSpc>
                <a:spcPct val="90000"/>
              </a:lnSpc>
            </a:pPr>
            <a:r>
              <a:rPr lang="en-US" altLang="zh-CN" dirty="0">
                <a:ea typeface="SimSun" pitchFamily="2" charset="-122"/>
              </a:rPr>
              <a:t>Similar to the STL template class </a:t>
            </a:r>
            <a:r>
              <a:rPr lang="en-US" altLang="zh-CN" b="1" dirty="0" err="1">
                <a:latin typeface="Courier New" pitchFamily="49" charset="0"/>
                <a:ea typeface="SimSun" pitchFamily="2" charset="-122"/>
              </a:rPr>
              <a:t>std</a:t>
            </a:r>
            <a:r>
              <a:rPr lang="en-US" altLang="zh-CN" b="1" dirty="0">
                <a:latin typeface="Courier New" pitchFamily="49" charset="0"/>
                <a:ea typeface="SimSun" pitchFamily="2" charset="-122"/>
              </a:rPr>
              <a:t>::allocator</a:t>
            </a:r>
          </a:p>
          <a:p>
            <a:pPr lvl="1" eaLnBrk="1" hangingPunct="1">
              <a:lnSpc>
                <a:spcPct val="90000"/>
              </a:lnSpc>
            </a:pPr>
            <a:r>
              <a:rPr lang="en-US" altLang="zh-CN" b="1" dirty="0" err="1">
                <a:solidFill>
                  <a:srgbClr val="006600"/>
                </a:solidFill>
                <a:latin typeface="Courier New" pitchFamily="49" charset="0"/>
                <a:ea typeface="SimSun" pitchFamily="2" charset="-122"/>
              </a:rPr>
              <a:t>scalable_allocator</a:t>
            </a:r>
            <a:endParaRPr lang="en-US" altLang="zh-CN" b="1" dirty="0">
              <a:solidFill>
                <a:srgbClr val="006600"/>
              </a:solidFill>
              <a:latin typeface="Courier New" pitchFamily="49" charset="0"/>
              <a:ea typeface="SimSun" pitchFamily="2" charset="-122"/>
            </a:endParaRPr>
          </a:p>
          <a:p>
            <a:pPr lvl="2" eaLnBrk="1" hangingPunct="1">
              <a:lnSpc>
                <a:spcPct val="90000"/>
              </a:lnSpc>
            </a:pPr>
            <a:r>
              <a:rPr lang="en-US" altLang="zh-CN" dirty="0">
                <a:ea typeface="SimSun" pitchFamily="2" charset="-122"/>
              </a:rPr>
              <a:t>Offers scalability, but not protection from false sharing</a:t>
            </a:r>
          </a:p>
          <a:p>
            <a:pPr lvl="2" eaLnBrk="1" hangingPunct="1">
              <a:lnSpc>
                <a:spcPct val="90000"/>
              </a:lnSpc>
            </a:pPr>
            <a:r>
              <a:rPr lang="en-US" altLang="zh-CN" dirty="0">
                <a:ea typeface="SimSun" pitchFamily="2" charset="-122"/>
              </a:rPr>
              <a:t>Memory is returned to each thread from a separate pool</a:t>
            </a:r>
          </a:p>
          <a:p>
            <a:pPr lvl="1" eaLnBrk="1" hangingPunct="1">
              <a:lnSpc>
                <a:spcPct val="90000"/>
              </a:lnSpc>
            </a:pPr>
            <a:r>
              <a:rPr lang="en-US" altLang="zh-CN" b="1" dirty="0" err="1">
                <a:solidFill>
                  <a:srgbClr val="006600"/>
                </a:solidFill>
                <a:latin typeface="Courier New" pitchFamily="49" charset="0"/>
                <a:ea typeface="SimSun" pitchFamily="2" charset="-122"/>
              </a:rPr>
              <a:t>cache_aligned_allocator</a:t>
            </a:r>
            <a:endParaRPr lang="en-US" altLang="zh-CN" b="1" dirty="0">
              <a:solidFill>
                <a:srgbClr val="006600"/>
              </a:solidFill>
              <a:latin typeface="Courier New" pitchFamily="49" charset="0"/>
              <a:ea typeface="SimSun" pitchFamily="2" charset="-122"/>
            </a:endParaRPr>
          </a:p>
          <a:p>
            <a:pPr lvl="2" eaLnBrk="1" hangingPunct="1">
              <a:lnSpc>
                <a:spcPct val="90000"/>
              </a:lnSpc>
            </a:pPr>
            <a:r>
              <a:rPr lang="en-US" altLang="zh-CN" dirty="0">
                <a:ea typeface="SimSun" pitchFamily="2" charset="-122"/>
              </a:rPr>
              <a:t>Offers both scalability and false sharing protection</a:t>
            </a: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114</a:t>
            </a:fld>
            <a:endParaRPr lang="en-US" sz="1400" b="1" dirty="0">
              <a:solidFill>
                <a:schemeClr val="bg1"/>
              </a:solidFill>
            </a:endParaRPr>
          </a:p>
        </p:txBody>
      </p:sp>
    </p:spTree>
    <p:extLst>
      <p:ext uri="{BB962C8B-B14F-4D97-AF65-F5344CB8AC3E}">
        <p14:creationId xmlns:p14="http://schemas.microsoft.com/office/powerpoint/2010/main" val="37083510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662CB5DC-AF22-466C-8EF1-EA5AE9F3BF90}" type="slidenum">
              <a:rPr lang="zh-CN" altLang="en-US" sz="800">
                <a:solidFill>
                  <a:schemeClr val="bg1"/>
                </a:solidFill>
              </a:rPr>
              <a:pPr/>
              <a:t>115</a:t>
            </a:fld>
            <a:endParaRPr lang="en-US" altLang="zh-CN" sz="80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a:ea typeface="SimSun" pitchFamily="2" charset="-122"/>
              </a:rPr>
              <a:t>Methods for </a:t>
            </a:r>
            <a:r>
              <a:rPr lang="en-US" altLang="zh-CN">
                <a:latin typeface="Courier New" pitchFamily="49" charset="0"/>
                <a:ea typeface="SimSun" pitchFamily="2" charset="-122"/>
              </a:rPr>
              <a:t>scalable_allocator </a:t>
            </a:r>
          </a:p>
        </p:txBody>
      </p:sp>
      <p:sp>
        <p:nvSpPr>
          <p:cNvPr id="70660" name="Rectangle 3"/>
          <p:cNvSpPr>
            <a:spLocks noGrp="1" noChangeArrowheads="1"/>
          </p:cNvSpPr>
          <p:nvPr>
            <p:ph type="body" idx="1"/>
          </p:nvPr>
        </p:nvSpPr>
        <p:spPr/>
        <p:txBody>
          <a:bodyPr>
            <a:normAutofit lnSpcReduction="10000"/>
          </a:bodyPr>
          <a:lstStyle/>
          <a:p>
            <a:pPr eaLnBrk="1" hangingPunct="1">
              <a:lnSpc>
                <a:spcPct val="90000"/>
              </a:lnSpc>
            </a:pPr>
            <a:r>
              <a:rPr lang="en-US" altLang="zh-CN" b="1">
                <a:latin typeface="Courier New" pitchFamily="49" charset="0"/>
                <a:ea typeface="SimSun" pitchFamily="2" charset="-122"/>
              </a:rPr>
              <a:t>#include “tbb/scalable_allocator.h”</a:t>
            </a:r>
          </a:p>
          <a:p>
            <a:pPr eaLnBrk="1" hangingPunct="1">
              <a:lnSpc>
                <a:spcPct val="90000"/>
              </a:lnSpc>
            </a:pPr>
            <a:r>
              <a:rPr lang="en-US" altLang="zh-CN" b="1">
                <a:latin typeface="Courier New" pitchFamily="49" charset="0"/>
                <a:ea typeface="SimSun" pitchFamily="2" charset="-122"/>
              </a:rPr>
              <a:t>template&lt;typename T&gt; class scalable_allocator;</a:t>
            </a:r>
          </a:p>
          <a:p>
            <a:pPr eaLnBrk="1" hangingPunct="1">
              <a:lnSpc>
                <a:spcPct val="90000"/>
              </a:lnSpc>
            </a:pPr>
            <a:endParaRPr lang="en-US" altLang="zh-CN" sz="900" b="1">
              <a:ea typeface="SimSun" pitchFamily="2" charset="-122"/>
            </a:endParaRPr>
          </a:p>
          <a:p>
            <a:pPr eaLnBrk="1" hangingPunct="1">
              <a:lnSpc>
                <a:spcPct val="90000"/>
              </a:lnSpc>
            </a:pPr>
            <a:r>
              <a:rPr lang="en-US" altLang="zh-CN">
                <a:ea typeface="SimSun" pitchFamily="2" charset="-122"/>
              </a:rPr>
              <a:t>Scalable versions of malloc, free, realloc, calloc</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*scalable_malloc</a:t>
            </a:r>
            <a:r>
              <a:rPr lang="en-US" altLang="zh-CN" sz="1200" b="1">
                <a:latin typeface="Courier New" pitchFamily="49" charset="0"/>
                <a:ea typeface="SimSun" pitchFamily="2" charset="-122"/>
              </a:rPr>
              <a:t>( size_t size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scalable_free</a:t>
            </a:r>
            <a:r>
              <a:rPr lang="en-US" altLang="zh-CN" sz="1200" b="1">
                <a:latin typeface="Courier New" pitchFamily="49" charset="0"/>
                <a:ea typeface="SimSun" pitchFamily="2" charset="-122"/>
              </a:rPr>
              <a:t>( void *ptr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*scalable_realloc</a:t>
            </a:r>
            <a:r>
              <a:rPr lang="en-US" altLang="zh-CN" sz="1200" b="1">
                <a:latin typeface="Courier New" pitchFamily="49" charset="0"/>
                <a:ea typeface="SimSun" pitchFamily="2" charset="-122"/>
              </a:rPr>
              <a:t>(</a:t>
            </a:r>
            <a:r>
              <a:rPr lang="en-US" altLang="zh-CN" sz="1200" b="1">
                <a:solidFill>
                  <a:srgbClr val="FFFF00"/>
                </a:solidFill>
                <a:latin typeface="Courier New" pitchFamily="49" charset="0"/>
                <a:ea typeface="SimSun" pitchFamily="2" charset="-122"/>
              </a:rPr>
              <a:t> </a:t>
            </a:r>
            <a:r>
              <a:rPr lang="en-US" altLang="zh-CN" sz="1200" b="1">
                <a:latin typeface="Courier New" pitchFamily="49" charset="0"/>
                <a:ea typeface="SimSun" pitchFamily="2" charset="-122"/>
              </a:rPr>
              <a:t>void *ptr, size_t size );</a:t>
            </a:r>
          </a:p>
          <a:p>
            <a:pPr lvl="1" eaLnBrk="1" hangingPunct="1">
              <a:lnSpc>
                <a:spcPct val="90000"/>
              </a:lnSpc>
            </a:pPr>
            <a:r>
              <a:rPr lang="en-US" altLang="zh-CN" sz="1200" b="1">
                <a:latin typeface="Courier New" pitchFamily="49" charset="0"/>
                <a:ea typeface="SimSun" pitchFamily="2" charset="-122"/>
              </a:rPr>
              <a:t>void</a:t>
            </a:r>
            <a:r>
              <a:rPr lang="en-US" altLang="zh-CN" sz="1200" b="1">
                <a:solidFill>
                  <a:srgbClr val="FFFF00"/>
                </a:solidFill>
                <a:latin typeface="Courier New" pitchFamily="49" charset="0"/>
                <a:ea typeface="SimSun" pitchFamily="2" charset="-122"/>
              </a:rPr>
              <a:t> </a:t>
            </a:r>
            <a:r>
              <a:rPr lang="en-US" altLang="zh-CN" sz="1200" b="1">
                <a:solidFill>
                  <a:srgbClr val="006600"/>
                </a:solidFill>
                <a:latin typeface="Courier New" pitchFamily="49" charset="0"/>
                <a:ea typeface="SimSun" pitchFamily="2" charset="-122"/>
              </a:rPr>
              <a:t>*scalable_calloc</a:t>
            </a:r>
            <a:r>
              <a:rPr lang="en-US" altLang="zh-CN" sz="1200" b="1">
                <a:latin typeface="Courier New" pitchFamily="49" charset="0"/>
                <a:ea typeface="SimSun" pitchFamily="2" charset="-122"/>
              </a:rPr>
              <a:t>( size_t nobj, size_t size );</a:t>
            </a:r>
          </a:p>
          <a:p>
            <a:pPr lvl="1" eaLnBrk="1" hangingPunct="1">
              <a:lnSpc>
                <a:spcPct val="90000"/>
              </a:lnSpc>
            </a:pPr>
            <a:endParaRPr lang="en-US" altLang="zh-CN" sz="1200" b="1">
              <a:latin typeface="Courier New" pitchFamily="49" charset="0"/>
              <a:ea typeface="SimSun" pitchFamily="2" charset="-122"/>
            </a:endParaRPr>
          </a:p>
          <a:p>
            <a:pPr eaLnBrk="1" hangingPunct="1">
              <a:lnSpc>
                <a:spcPct val="90000"/>
              </a:lnSpc>
            </a:pPr>
            <a:r>
              <a:rPr lang="en-US" altLang="zh-CN">
                <a:ea typeface="SimSun" pitchFamily="2" charset="-122"/>
              </a:rPr>
              <a:t>STL allocator functionality</a:t>
            </a:r>
          </a:p>
          <a:p>
            <a:pPr lvl="1" eaLnBrk="1" hangingPunct="1">
              <a:lnSpc>
                <a:spcPct val="90000"/>
              </a:lnSpc>
            </a:pPr>
            <a:r>
              <a:rPr lang="en-US" altLang="zh-CN" b="1">
                <a:latin typeface="Courier New" pitchFamily="49" charset="0"/>
                <a:ea typeface="SimSun" pitchFamily="2" charset="-122"/>
              </a:rPr>
              <a:t>T* A::</a:t>
            </a:r>
            <a:r>
              <a:rPr lang="en-US" altLang="zh-CN" b="1">
                <a:solidFill>
                  <a:srgbClr val="006600"/>
                </a:solidFill>
                <a:latin typeface="Courier New" pitchFamily="49" charset="0"/>
                <a:ea typeface="SimSun" pitchFamily="2" charset="-122"/>
              </a:rPr>
              <a:t>allocate</a:t>
            </a:r>
            <a:r>
              <a:rPr lang="en-US" altLang="zh-CN" b="1">
                <a:latin typeface="Courier New" pitchFamily="49" charset="0"/>
                <a:ea typeface="SimSun" pitchFamily="2" charset="-122"/>
              </a:rPr>
              <a:t>( size_type n, void* hint=0 )</a:t>
            </a:r>
          </a:p>
          <a:p>
            <a:pPr lvl="2" eaLnBrk="1" hangingPunct="1">
              <a:lnSpc>
                <a:spcPct val="90000"/>
              </a:lnSpc>
            </a:pPr>
            <a:r>
              <a:rPr lang="en-US" altLang="zh-CN" sz="1400">
                <a:ea typeface="SimSun" pitchFamily="2" charset="-122"/>
              </a:rPr>
              <a:t>Allocate space for </a:t>
            </a:r>
            <a:r>
              <a:rPr lang="en-US" altLang="zh-CN" sz="1400" i="1">
                <a:ea typeface="SimSun" pitchFamily="2" charset="-122"/>
              </a:rPr>
              <a:t>n</a:t>
            </a:r>
            <a:r>
              <a:rPr lang="en-US" altLang="zh-CN" sz="1400">
                <a:ea typeface="SimSun" pitchFamily="2" charset="-122"/>
              </a:rPr>
              <a:t> values</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deallocate</a:t>
            </a:r>
            <a:r>
              <a:rPr lang="en-US" altLang="zh-CN" b="1">
                <a:latin typeface="Courier New" pitchFamily="49" charset="0"/>
                <a:ea typeface="SimSun" pitchFamily="2" charset="-122"/>
              </a:rPr>
              <a:t>( T* p, size_t n )</a:t>
            </a:r>
          </a:p>
          <a:p>
            <a:pPr lvl="2" eaLnBrk="1" hangingPunct="1">
              <a:lnSpc>
                <a:spcPct val="90000"/>
              </a:lnSpc>
            </a:pPr>
            <a:r>
              <a:rPr lang="en-US" altLang="zh-CN" sz="1400">
                <a:ea typeface="SimSun" pitchFamily="2" charset="-122"/>
              </a:rPr>
              <a:t>Deallocate </a:t>
            </a:r>
            <a:r>
              <a:rPr lang="en-US" altLang="zh-CN" sz="1400" i="1">
                <a:ea typeface="SimSun" pitchFamily="2" charset="-122"/>
              </a:rPr>
              <a:t>n</a:t>
            </a:r>
            <a:r>
              <a:rPr lang="en-US" altLang="zh-CN" sz="1400">
                <a:ea typeface="SimSun" pitchFamily="2" charset="-122"/>
              </a:rPr>
              <a:t> values from </a:t>
            </a:r>
            <a:r>
              <a:rPr lang="en-US" altLang="zh-CN" sz="1400" i="1">
                <a:ea typeface="SimSun" pitchFamily="2" charset="-122"/>
              </a:rPr>
              <a:t>p</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construct</a:t>
            </a:r>
            <a:r>
              <a:rPr lang="en-US" altLang="zh-CN" b="1">
                <a:latin typeface="Courier New" pitchFamily="49" charset="0"/>
                <a:ea typeface="SimSun" pitchFamily="2" charset="-122"/>
              </a:rPr>
              <a:t>( T* p, const T&amp; value )</a:t>
            </a:r>
          </a:p>
          <a:p>
            <a:pPr lvl="1" eaLnBrk="1" hangingPunct="1">
              <a:lnSpc>
                <a:spcPct val="90000"/>
              </a:lnSpc>
            </a:pPr>
            <a:r>
              <a:rPr lang="en-US" altLang="zh-CN" b="1">
                <a:latin typeface="Courier New" pitchFamily="49" charset="0"/>
                <a:ea typeface="SimSun" pitchFamily="2" charset="-122"/>
              </a:rPr>
              <a:t>void A::</a:t>
            </a:r>
            <a:r>
              <a:rPr lang="en-US" altLang="zh-CN" b="1">
                <a:solidFill>
                  <a:srgbClr val="006600"/>
                </a:solidFill>
                <a:latin typeface="Courier New" pitchFamily="49" charset="0"/>
                <a:ea typeface="SimSun" pitchFamily="2" charset="-122"/>
              </a:rPr>
              <a:t>destroy</a:t>
            </a:r>
            <a:r>
              <a:rPr lang="en-US" altLang="zh-CN" b="1">
                <a:latin typeface="Courier New" pitchFamily="49" charset="0"/>
                <a:ea typeface="SimSun" pitchFamily="2" charset="-122"/>
              </a:rPr>
              <a:t>( T* p )</a:t>
            </a: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115</a:t>
            </a:fld>
            <a:endParaRPr lang="en-US" sz="1400" b="1" dirty="0">
              <a:solidFill>
                <a:schemeClr val="bg1"/>
              </a:solidFill>
            </a:endParaRPr>
          </a:p>
        </p:txBody>
      </p:sp>
    </p:spTree>
    <p:extLst>
      <p:ext uri="{BB962C8B-B14F-4D97-AF65-F5344CB8AC3E}">
        <p14:creationId xmlns:p14="http://schemas.microsoft.com/office/powerpoint/2010/main" val="29451858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30F32BAF-6508-45C4-8713-6B36F0193B54}" type="slidenum">
              <a:rPr lang="zh-CN" altLang="en-US" sz="800">
                <a:solidFill>
                  <a:schemeClr val="bg1"/>
                </a:solidFill>
              </a:rPr>
              <a:pPr/>
              <a:t>116</a:t>
            </a:fld>
            <a:endParaRPr lang="en-US" altLang="zh-CN" sz="800">
              <a:solidFill>
                <a:schemeClr val="bg1"/>
              </a:solidFill>
            </a:endParaRPr>
          </a:p>
        </p:txBody>
      </p:sp>
      <p:sp>
        <p:nvSpPr>
          <p:cNvPr id="71683" name="Rectangle 2"/>
          <p:cNvSpPr>
            <a:spLocks noGrp="1" noChangeArrowheads="1"/>
          </p:cNvSpPr>
          <p:nvPr>
            <p:ph type="title"/>
          </p:nvPr>
        </p:nvSpPr>
        <p:spPr>
          <a:xfrm>
            <a:off x="452438" y="0"/>
            <a:ext cx="7467600" cy="863600"/>
          </a:xfrm>
        </p:spPr>
        <p:txBody>
          <a:bodyPr/>
          <a:lstStyle/>
          <a:p>
            <a:pPr eaLnBrk="1" hangingPunct="1"/>
            <a:r>
              <a:rPr lang="en-US" altLang="zh-CN" dirty="0">
                <a:ea typeface="SimSun" pitchFamily="2" charset="-122"/>
              </a:rPr>
              <a:t>Scalable Allocators Example</a:t>
            </a:r>
          </a:p>
        </p:txBody>
      </p:sp>
      <p:sp>
        <p:nvSpPr>
          <p:cNvPr id="71684" name="Rectangle 3"/>
          <p:cNvSpPr>
            <a:spLocks noChangeArrowheads="1"/>
          </p:cNvSpPr>
          <p:nvPr/>
        </p:nvSpPr>
        <p:spPr bwMode="auto">
          <a:xfrm>
            <a:off x="439738" y="1368425"/>
            <a:ext cx="7442200" cy="4046538"/>
          </a:xfrm>
          <a:prstGeom prst="rect">
            <a:avLst/>
          </a:prstGeom>
          <a:solidFill>
            <a:schemeClr val="bg1"/>
          </a:solidFill>
          <a:ln w="50800" algn="ctr">
            <a:solidFill>
              <a:schemeClr val="bg1"/>
            </a:solidFill>
            <a:miter lim="800000"/>
            <a:headEnd/>
            <a:tailEnd/>
          </a:ln>
        </p:spPr>
        <p:txBody>
          <a:bodyPr lIns="0" tIns="0" rIns="0" bIns="0"/>
          <a:lstStyle/>
          <a:p>
            <a:pPr marL="342900" indent="-342900" algn="l">
              <a:lnSpc>
                <a:spcPct val="90000"/>
              </a:lnSpc>
            </a:pPr>
            <a:r>
              <a:rPr lang="en-US" altLang="zh-CN" sz="1400" b="1">
                <a:solidFill>
                  <a:srgbClr val="0660A8"/>
                </a:solidFill>
                <a:latin typeface="Courier New" pitchFamily="49" charset="0"/>
                <a:ea typeface="SimSun" pitchFamily="2" charset="-122"/>
              </a:rPr>
              <a:t>#include “</a:t>
            </a:r>
            <a:r>
              <a:rPr lang="en-US" altLang="zh-CN" sz="1400" b="1">
                <a:solidFill>
                  <a:srgbClr val="008000"/>
                </a:solidFill>
                <a:latin typeface="Courier New" pitchFamily="49" charset="0"/>
                <a:ea typeface="SimSun" pitchFamily="2" charset="-122"/>
              </a:rPr>
              <a:t>tbb/scalable_allocator.h</a:t>
            </a:r>
            <a:r>
              <a:rPr lang="en-US" altLang="zh-CN" sz="1400" b="1">
                <a:solidFill>
                  <a:srgbClr val="0660A8"/>
                </a:solidFill>
                <a:latin typeface="Courier New" pitchFamily="49" charset="0"/>
                <a:ea typeface="SimSun" pitchFamily="2" charset="-122"/>
              </a:rPr>
              <a:t>”</a:t>
            </a:r>
          </a:p>
          <a:p>
            <a:pPr marL="342900" indent="-342900" algn="l">
              <a:lnSpc>
                <a:spcPct val="90000"/>
              </a:lnSpc>
            </a:pPr>
            <a:r>
              <a:rPr lang="en-US" altLang="zh-CN" sz="1400" b="1" noProof="1">
                <a:solidFill>
                  <a:srgbClr val="0660A8"/>
                </a:solidFill>
                <a:latin typeface="Courier New" pitchFamily="49" charset="0"/>
              </a:rPr>
              <a:t>typedef char _Elem;</a:t>
            </a:r>
            <a:endParaRPr lang="en-US" altLang="zh-CN" sz="1400" b="1">
              <a:solidFill>
                <a:srgbClr val="0660A8"/>
              </a:solidFill>
              <a:latin typeface="Courier New" pitchFamily="49" charset="0"/>
              <a:ea typeface="SimSun" pitchFamily="2" charset="-122"/>
            </a:endParaRPr>
          </a:p>
          <a:p>
            <a:pPr marL="342900" indent="-342900" algn="l" eaLnBrk="1" hangingPunct="1">
              <a:spcBef>
                <a:spcPct val="20000"/>
              </a:spcBef>
            </a:pPr>
            <a:r>
              <a:rPr lang="en-US" altLang="zh-CN" sz="1400" b="1" noProof="1">
                <a:solidFill>
                  <a:srgbClr val="0660A8"/>
                </a:solidFill>
                <a:latin typeface="Courier New" pitchFamily="49" charset="0"/>
              </a:rPr>
              <a:t>typedef std::basic_string&lt;_Elem, </a:t>
            </a:r>
            <a:endParaRPr lang="en-US" altLang="zh-CN" sz="1400" b="1">
              <a:solidFill>
                <a:srgbClr val="0660A8"/>
              </a:solidFill>
              <a:latin typeface="Courier New" pitchFamily="49" charset="0"/>
              <a:ea typeface="SimSun" pitchFamily="2" charset="-122"/>
            </a:endParaRP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a:t>
            </a:r>
            <a:r>
              <a:rPr lang="en-US" altLang="zh-CN" sz="1400" b="1" noProof="1">
                <a:solidFill>
                  <a:srgbClr val="0660A8"/>
                </a:solidFill>
                <a:latin typeface="Courier New" pitchFamily="49" charset="0"/>
              </a:rPr>
              <a:t>std::char_traits&lt;_Elem&gt;, </a:t>
            </a:r>
            <a:endParaRPr lang="en-US" altLang="zh-CN" sz="1400" b="1">
              <a:solidFill>
                <a:srgbClr val="0660A8"/>
              </a:solidFill>
              <a:latin typeface="Courier New" pitchFamily="49" charset="0"/>
              <a:ea typeface="SimSun" pitchFamily="2" charset="-122"/>
            </a:endParaRP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a:t>
            </a:r>
            <a:r>
              <a:rPr lang="en-US" altLang="zh-CN" sz="1400" b="1" noProof="1">
                <a:solidFill>
                  <a:srgbClr val="008000"/>
                </a:solidFill>
                <a:latin typeface="Courier New" pitchFamily="49" charset="0"/>
              </a:rPr>
              <a:t>tbb::scalable_allocator</a:t>
            </a:r>
            <a:r>
              <a:rPr lang="en-US" altLang="zh-CN" sz="1400" b="1" noProof="1">
                <a:solidFill>
                  <a:srgbClr val="0660A8"/>
                </a:solidFill>
                <a:latin typeface="Courier New" pitchFamily="49" charset="0"/>
              </a:rPr>
              <a:t>&lt;_Elem</a:t>
            </a:r>
            <a:r>
              <a:rPr lang="en-US" altLang="zh-CN" sz="1400" b="1">
                <a:solidFill>
                  <a:srgbClr val="0660A8"/>
                </a:solidFill>
                <a:latin typeface="Courier New" pitchFamily="49" charset="0"/>
                <a:ea typeface="SimSun" pitchFamily="2" charset="-122"/>
              </a:rPr>
              <a:t>&gt;</a:t>
            </a:r>
            <a:r>
              <a:rPr lang="en-US" altLang="zh-CN" sz="1400" b="1" noProof="1">
                <a:solidFill>
                  <a:srgbClr val="0660A8"/>
                </a:solidFill>
                <a:latin typeface="Courier New" pitchFamily="49" charset="0"/>
              </a:rPr>
              <a:t>&gt; MyString; </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 .</a:t>
            </a:r>
            <a:endParaRPr lang="en-US" altLang="zh-CN" sz="1400" b="1" noProof="1">
              <a:solidFill>
                <a:srgbClr val="0660A8"/>
              </a:solidFill>
              <a:latin typeface="Courier New" pitchFamily="49" charset="0"/>
            </a:endParaRP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 .</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int *p;</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a:t>
            </a:r>
            <a:r>
              <a:rPr lang="en-US" altLang="zh-CN" sz="1400" b="1" noProof="1">
                <a:solidFill>
                  <a:srgbClr val="0660A8"/>
                </a:solidFill>
                <a:latin typeface="Courier New" pitchFamily="49" charset="0"/>
              </a:rPr>
              <a:t>MyString str1 = "qwertyuiopasdfghjkl";</a:t>
            </a:r>
          </a:p>
          <a:p>
            <a:pPr marL="342900" indent="-342900" algn="l" eaLnBrk="1" hangingPunct="1">
              <a:spcBef>
                <a:spcPct val="20000"/>
              </a:spcBef>
            </a:pPr>
            <a:r>
              <a:rPr lang="en-US" altLang="zh-CN" sz="1400" b="1" noProof="1">
                <a:solidFill>
                  <a:srgbClr val="0660A8"/>
                </a:solidFill>
                <a:latin typeface="Courier New" pitchFamily="49" charset="0"/>
              </a:rPr>
              <a:t>	MyString str2 = "asdfghjklasdfghjkl";</a:t>
            </a:r>
            <a:endParaRPr lang="en-US" altLang="zh-CN" sz="1400" b="1">
              <a:solidFill>
                <a:srgbClr val="0660A8"/>
              </a:solidFill>
              <a:latin typeface="Courier New" pitchFamily="49" charset="0"/>
              <a:ea typeface="SimSun" pitchFamily="2" charset="-122"/>
            </a:endParaRP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p = </a:t>
            </a:r>
            <a:r>
              <a:rPr lang="en-US" altLang="zh-CN" sz="1400" b="1" noProof="1">
                <a:solidFill>
                  <a:srgbClr val="0660A8"/>
                </a:solidFill>
                <a:latin typeface="Courier New" pitchFamily="49" charset="0"/>
              </a:rPr>
              <a:t>tbb::</a:t>
            </a:r>
            <a:r>
              <a:rPr lang="en-US" altLang="zh-CN" sz="1400" b="1" noProof="1">
                <a:solidFill>
                  <a:srgbClr val="008000"/>
                </a:solidFill>
                <a:latin typeface="Courier New" pitchFamily="49" charset="0"/>
              </a:rPr>
              <a:t>scalable_allocator</a:t>
            </a:r>
            <a:r>
              <a:rPr lang="en-US" altLang="zh-CN" sz="1400" b="1">
                <a:solidFill>
                  <a:srgbClr val="0660A8"/>
                </a:solidFill>
                <a:latin typeface="Courier New" pitchFamily="49" charset="0"/>
                <a:ea typeface="SimSun" pitchFamily="2" charset="-122"/>
              </a:rPr>
              <a:t>&lt;int&gt;().</a:t>
            </a:r>
            <a:r>
              <a:rPr lang="en-US" altLang="zh-CN" sz="1400" b="1">
                <a:solidFill>
                  <a:srgbClr val="008000"/>
                </a:solidFill>
                <a:latin typeface="Courier New" pitchFamily="49" charset="0"/>
                <a:ea typeface="SimSun" pitchFamily="2" charset="-122"/>
              </a:rPr>
              <a:t>allocate</a:t>
            </a:r>
            <a:r>
              <a:rPr lang="en-US" altLang="zh-CN" sz="1400" b="1">
                <a:solidFill>
                  <a:srgbClr val="0660A8"/>
                </a:solidFill>
                <a:latin typeface="Courier New" pitchFamily="49" charset="0"/>
                <a:ea typeface="SimSun" pitchFamily="2" charset="-122"/>
              </a:rPr>
              <a:t>(24);</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 . .</a:t>
            </a:r>
          </a:p>
          <a:p>
            <a:pPr marL="342900" indent="-342900" algn="l" eaLnBrk="1" hangingPunct="1">
              <a:spcBef>
                <a:spcPct val="20000"/>
              </a:spcBef>
            </a:pPr>
            <a:r>
              <a:rPr lang="en-US" altLang="zh-CN" sz="1400" b="1">
                <a:solidFill>
                  <a:srgbClr val="0660A8"/>
                </a:solidFill>
                <a:latin typeface="Courier New" pitchFamily="49" charset="0"/>
                <a:ea typeface="SimSun" pitchFamily="2" charset="-122"/>
              </a:rPr>
              <a:t>}</a:t>
            </a:r>
            <a:endParaRPr lang="en-US" altLang="zh-CN" sz="1400" b="1" noProof="1">
              <a:solidFill>
                <a:srgbClr val="0660A8"/>
              </a:solidFill>
              <a:latin typeface="Courier New" pitchFamily="49" charset="0"/>
            </a:endParaRPr>
          </a:p>
        </p:txBody>
      </p:sp>
      <p:grpSp>
        <p:nvGrpSpPr>
          <p:cNvPr id="2" name="Group 4"/>
          <p:cNvGrpSpPr>
            <a:grpSpLocks/>
          </p:cNvGrpSpPr>
          <p:nvPr/>
        </p:nvGrpSpPr>
        <p:grpSpPr bwMode="auto">
          <a:xfrm>
            <a:off x="4144963" y="1230313"/>
            <a:ext cx="4305300" cy="1106487"/>
            <a:chOff x="2855" y="868"/>
            <a:chExt cx="2712" cy="697"/>
          </a:xfrm>
        </p:grpSpPr>
        <p:sp>
          <p:nvSpPr>
            <p:cNvPr id="71689" name="Freeform 5"/>
            <p:cNvSpPr>
              <a:spLocks/>
            </p:cNvSpPr>
            <p:nvPr/>
          </p:nvSpPr>
          <p:spPr bwMode="blackWhite">
            <a:xfrm>
              <a:off x="2855" y="1309"/>
              <a:ext cx="669" cy="256"/>
            </a:xfrm>
            <a:custGeom>
              <a:avLst/>
              <a:gdLst>
                <a:gd name="T0" fmla="*/ 264 w 264"/>
                <a:gd name="T1" fmla="*/ 0 h 238"/>
                <a:gd name="T2" fmla="*/ 0 w 264"/>
                <a:gd name="T3" fmla="*/ 238 h 238"/>
                <a:gd name="T4" fmla="*/ 0 60000 65536"/>
                <a:gd name="T5" fmla="*/ 0 60000 65536"/>
                <a:gd name="T6" fmla="*/ 0 w 264"/>
                <a:gd name="T7" fmla="*/ 0 h 238"/>
                <a:gd name="T8" fmla="*/ 264 w 264"/>
                <a:gd name="T9" fmla="*/ 238 h 238"/>
              </a:gdLst>
              <a:ahLst/>
              <a:cxnLst>
                <a:cxn ang="T4">
                  <a:pos x="T0" y="T1"/>
                </a:cxn>
                <a:cxn ang="T5">
                  <a:pos x="T2" y="T3"/>
                </a:cxn>
              </a:cxnLst>
              <a:rect l="T6" t="T7" r="T8" b="T9"/>
              <a:pathLst>
                <a:path w="264" h="238">
                  <a:moveTo>
                    <a:pt x="264" y="0"/>
                  </a:moveTo>
                  <a:lnTo>
                    <a:pt x="0" y="238"/>
                  </a:lnTo>
                </a:path>
              </a:pathLst>
            </a:custGeom>
            <a:noFill/>
            <a:ln w="50800">
              <a:solidFill>
                <a:srgbClr val="F20017"/>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ea typeface="SimSun" pitchFamily="2" charset="-122"/>
              </a:endParaRPr>
            </a:p>
          </p:txBody>
        </p:sp>
        <p:sp>
          <p:nvSpPr>
            <p:cNvPr id="71690" name="AutoShape 6"/>
            <p:cNvSpPr>
              <a:spLocks noChangeArrowheads="1"/>
            </p:cNvSpPr>
            <p:nvPr/>
          </p:nvSpPr>
          <p:spPr bwMode="auto">
            <a:xfrm>
              <a:off x="3442" y="868"/>
              <a:ext cx="2125" cy="491"/>
            </a:xfrm>
            <a:prstGeom prst="roundRect">
              <a:avLst>
                <a:gd name="adj" fmla="val 16667"/>
              </a:avLst>
            </a:prstGeom>
            <a:solidFill>
              <a:schemeClr val="bg1"/>
            </a:solidFill>
            <a:ln w="50800" algn="ctr">
              <a:solidFill>
                <a:srgbClr val="F20017"/>
              </a:solidFill>
              <a:round/>
              <a:headEnd/>
              <a:tailEnd/>
            </a:ln>
          </p:spPr>
          <p:txBody>
            <a:bodyPr wrap="none" anchor="ctr"/>
            <a:lstStyle/>
            <a:p>
              <a:r>
                <a:rPr lang="en-US" altLang="zh-CN" sz="1600">
                  <a:solidFill>
                    <a:srgbClr val="000000"/>
                  </a:solidFill>
                  <a:ea typeface="SimSun" pitchFamily="2" charset="-122"/>
                </a:rPr>
                <a:t>Use TBB scalable allocator </a:t>
              </a:r>
            </a:p>
            <a:p>
              <a:r>
                <a:rPr lang="en-US" altLang="zh-CN" sz="1600">
                  <a:solidFill>
                    <a:srgbClr val="000000"/>
                  </a:solidFill>
                  <a:ea typeface="SimSun" pitchFamily="2" charset="-122"/>
                </a:rPr>
                <a:t>for STL basic_string class</a:t>
              </a:r>
            </a:p>
          </p:txBody>
        </p:sp>
      </p:grpSp>
      <p:grpSp>
        <p:nvGrpSpPr>
          <p:cNvPr id="3" name="Group 7"/>
          <p:cNvGrpSpPr>
            <a:grpSpLocks/>
          </p:cNvGrpSpPr>
          <p:nvPr/>
        </p:nvGrpSpPr>
        <p:grpSpPr bwMode="auto">
          <a:xfrm>
            <a:off x="1638300" y="2640013"/>
            <a:ext cx="3373438" cy="1463675"/>
            <a:chOff x="1447" y="1928"/>
            <a:chExt cx="2125" cy="922"/>
          </a:xfrm>
        </p:grpSpPr>
        <p:sp>
          <p:nvSpPr>
            <p:cNvPr id="71687" name="Freeform 8"/>
            <p:cNvSpPr>
              <a:spLocks/>
            </p:cNvSpPr>
            <p:nvPr/>
          </p:nvSpPr>
          <p:spPr bwMode="blackWhite">
            <a:xfrm flipH="1">
              <a:off x="2506" y="2370"/>
              <a:ext cx="990" cy="480"/>
            </a:xfrm>
            <a:custGeom>
              <a:avLst/>
              <a:gdLst>
                <a:gd name="T0" fmla="*/ 264 w 264"/>
                <a:gd name="T1" fmla="*/ 0 h 238"/>
                <a:gd name="T2" fmla="*/ 0 w 264"/>
                <a:gd name="T3" fmla="*/ 238 h 238"/>
                <a:gd name="T4" fmla="*/ 0 60000 65536"/>
                <a:gd name="T5" fmla="*/ 0 60000 65536"/>
                <a:gd name="T6" fmla="*/ 0 w 264"/>
                <a:gd name="T7" fmla="*/ 0 h 238"/>
                <a:gd name="T8" fmla="*/ 264 w 264"/>
                <a:gd name="T9" fmla="*/ 238 h 238"/>
              </a:gdLst>
              <a:ahLst/>
              <a:cxnLst>
                <a:cxn ang="T4">
                  <a:pos x="T0" y="T1"/>
                </a:cxn>
                <a:cxn ang="T5">
                  <a:pos x="T2" y="T3"/>
                </a:cxn>
              </a:cxnLst>
              <a:rect l="T6" t="T7" r="T8" b="T9"/>
              <a:pathLst>
                <a:path w="264" h="238">
                  <a:moveTo>
                    <a:pt x="264" y="0"/>
                  </a:moveTo>
                  <a:lnTo>
                    <a:pt x="0" y="238"/>
                  </a:lnTo>
                </a:path>
              </a:pathLst>
            </a:custGeom>
            <a:noFill/>
            <a:ln w="50800">
              <a:solidFill>
                <a:srgbClr val="F20017"/>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ea typeface="SimSun" pitchFamily="2" charset="-122"/>
              </a:endParaRPr>
            </a:p>
          </p:txBody>
        </p:sp>
        <p:sp>
          <p:nvSpPr>
            <p:cNvPr id="71688" name="AutoShape 9"/>
            <p:cNvSpPr>
              <a:spLocks noChangeArrowheads="1"/>
            </p:cNvSpPr>
            <p:nvPr/>
          </p:nvSpPr>
          <p:spPr bwMode="auto">
            <a:xfrm>
              <a:off x="1447" y="1928"/>
              <a:ext cx="2125" cy="491"/>
            </a:xfrm>
            <a:prstGeom prst="roundRect">
              <a:avLst>
                <a:gd name="adj" fmla="val 16667"/>
              </a:avLst>
            </a:prstGeom>
            <a:solidFill>
              <a:schemeClr val="bg1"/>
            </a:solidFill>
            <a:ln w="50800" algn="ctr">
              <a:solidFill>
                <a:srgbClr val="F20017"/>
              </a:solidFill>
              <a:round/>
              <a:headEnd/>
              <a:tailEnd/>
            </a:ln>
          </p:spPr>
          <p:txBody>
            <a:bodyPr wrap="none" anchor="ctr"/>
            <a:lstStyle/>
            <a:p>
              <a:r>
                <a:rPr lang="en-US" altLang="zh-CN" sz="1600">
                  <a:solidFill>
                    <a:srgbClr val="000000"/>
                  </a:solidFill>
                  <a:ea typeface="SimSun" pitchFamily="2" charset="-122"/>
                </a:rPr>
                <a:t>Use TBB scalable allocator </a:t>
              </a:r>
            </a:p>
            <a:p>
              <a:r>
                <a:rPr lang="en-US" altLang="zh-CN" sz="1600">
                  <a:solidFill>
                    <a:srgbClr val="000000"/>
                  </a:solidFill>
                  <a:ea typeface="SimSun" pitchFamily="2" charset="-122"/>
                </a:rPr>
                <a:t>to allocate 24 integers</a:t>
              </a:r>
            </a:p>
          </p:txBody>
        </p:sp>
      </p:grpSp>
      <p:sp>
        <p:nvSpPr>
          <p:cNvPr id="11"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116</a:t>
            </a:fld>
            <a:endParaRPr lang="en-US" sz="1400" b="1" dirty="0">
              <a:solidFill>
                <a:schemeClr val="bg1"/>
              </a:solidFill>
            </a:endParaRPr>
          </a:p>
        </p:txBody>
      </p:sp>
    </p:spTree>
    <p:extLst>
      <p:ext uri="{BB962C8B-B14F-4D97-AF65-F5344CB8AC3E}">
        <p14:creationId xmlns:p14="http://schemas.microsoft.com/office/powerpoint/2010/main" val="41306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nodeType="clickEffect">
                                  <p:stCondLst>
                                    <p:cond delay="0"/>
                                  </p:stCondLst>
                                  <p:childTnLst>
                                    <p:anim calcmode="lin" valueType="num">
                                      <p:cBhvr>
                                        <p:cTn id="13" dur="500"/>
                                        <p:tgtEl>
                                          <p:spTgt spid="2"/>
                                        </p:tgtEl>
                                        <p:attrNameLst>
                                          <p:attrName>ppt_w</p:attrName>
                                        </p:attrNameLst>
                                      </p:cBhvr>
                                      <p:tavLst>
                                        <p:tav tm="0">
                                          <p:val>
                                            <p:strVal val="ppt_w"/>
                                          </p:val>
                                        </p:tav>
                                        <p:tav tm="100000">
                                          <p:val>
                                            <p:fltVal val="0"/>
                                          </p:val>
                                        </p:tav>
                                      </p:tavLst>
                                    </p:anim>
                                    <p:anim calcmode="lin" valueType="num">
                                      <p:cBhvr>
                                        <p:cTn id="14" dur="500"/>
                                        <p:tgtEl>
                                          <p:spTgt spid="2"/>
                                        </p:tgtEl>
                                        <p:attrNameLst>
                                          <p:attrName>ppt_h</p:attrName>
                                        </p:attrNameLst>
                                      </p:cBhvr>
                                      <p:tavLst>
                                        <p:tav tm="0">
                                          <p:val>
                                            <p:strVal val="ppt_h"/>
                                          </p:val>
                                        </p:tav>
                                        <p:tav tm="100000">
                                          <p:val>
                                            <p:fltVal val="0"/>
                                          </p:val>
                                        </p:tav>
                                      </p:tavLst>
                                    </p:anim>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nodeType="afterGroup">
                            <p:stCondLst>
                              <p:cond delay="500"/>
                            </p:stCondLst>
                            <p:childTnLst>
                              <p:par>
                                <p:cTn id="18" presetID="53"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tr-TR" altLang="en-US" sz="3200" dirty="0"/>
              <a:t>TBB</a:t>
            </a:r>
            <a:r>
              <a:rPr lang="zh-CN" altLang="en-US" sz="3200" dirty="0"/>
              <a:t>中的互斥</a:t>
            </a:r>
            <a:endParaRPr lang="zh-CN" altLang="en-US" dirty="0"/>
          </a:p>
        </p:txBody>
      </p:sp>
      <p:sp>
        <p:nvSpPr>
          <p:cNvPr id="5" name="内容占位符 4"/>
          <p:cNvSpPr>
            <a:spLocks noGrp="1"/>
          </p:cNvSpPr>
          <p:nvPr>
            <p:ph sz="quarter" idx="1"/>
          </p:nvPr>
        </p:nvSpPr>
        <p:spPr/>
        <p:txBody>
          <a:bodyPr>
            <a:normAutofit/>
          </a:bodyPr>
          <a:lstStyle/>
          <a:p>
            <a:r>
              <a:rPr lang="en-US" altLang="zh-CN" dirty="0"/>
              <a:t>TBB offers two kinds of mutual exclusion:</a:t>
            </a:r>
          </a:p>
          <a:p>
            <a:pPr lvl="1"/>
            <a:r>
              <a:rPr lang="en-US" altLang="zh-CN" dirty="0" err="1"/>
              <a:t>Mutexes</a:t>
            </a:r>
            <a:r>
              <a:rPr lang="en-US" altLang="zh-CN" dirty="0"/>
              <a:t> </a:t>
            </a:r>
          </a:p>
          <a:p>
            <a:pPr lvl="1"/>
            <a:r>
              <a:rPr lang="zh-CN" altLang="en-US" dirty="0"/>
              <a:t>原子操作</a:t>
            </a:r>
            <a:r>
              <a:rPr lang="en-US" altLang="zh-CN" dirty="0"/>
              <a:t>Atomic operations</a:t>
            </a:r>
            <a:endParaRPr lang="zh-CN" altLang="en-US" dirty="0"/>
          </a:p>
        </p:txBody>
      </p:sp>
    </p:spTree>
    <p:extLst>
      <p:ext uri="{BB962C8B-B14F-4D97-AF65-F5344CB8AC3E}">
        <p14:creationId xmlns:p14="http://schemas.microsoft.com/office/powerpoint/2010/main" val="34226279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747963" y="5476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p>
        </p:txBody>
      </p:sp>
      <p:sp>
        <p:nvSpPr>
          <p:cNvPr id="2" name="标题 1"/>
          <p:cNvSpPr>
            <a:spLocks noGrp="1"/>
          </p:cNvSpPr>
          <p:nvPr>
            <p:ph type="title"/>
          </p:nvPr>
        </p:nvSpPr>
        <p:spPr/>
        <p:txBody>
          <a:bodyPr/>
          <a:lstStyle/>
          <a:p>
            <a:r>
              <a:rPr lang="en-US" altLang="zh-CN" dirty="0"/>
              <a:t>MUTEXES</a:t>
            </a:r>
            <a:endParaRPr lang="zh-CN" altLang="en-US" dirty="0"/>
          </a:p>
        </p:txBody>
      </p:sp>
      <p:sp>
        <p:nvSpPr>
          <p:cNvPr id="3" name="内容占位符 2"/>
          <p:cNvSpPr>
            <a:spLocks noGrp="1"/>
          </p:cNvSpPr>
          <p:nvPr>
            <p:ph sz="quarter" idx="1"/>
          </p:nvPr>
        </p:nvSpPr>
        <p:spPr/>
        <p:txBody>
          <a:bodyPr/>
          <a:lstStyle/>
          <a:p>
            <a:pPr>
              <a:spcBef>
                <a:spcPct val="0"/>
              </a:spcBef>
            </a:pPr>
            <a:r>
              <a:rPr lang="tr-TR" altLang="en-US" dirty="0"/>
              <a:t>In TBB, mutual exclusion is implemented by classes known as</a:t>
            </a:r>
            <a:r>
              <a:rPr lang="tr-TR" altLang="en-US" i="1" dirty="0"/>
              <a:t> mutexes </a:t>
            </a:r>
            <a:r>
              <a:rPr lang="tr-TR" altLang="en-US" dirty="0"/>
              <a:t>and </a:t>
            </a:r>
            <a:r>
              <a:rPr lang="tr-TR" altLang="en-US" i="1" dirty="0"/>
              <a:t>locks</a:t>
            </a:r>
            <a:r>
              <a:rPr lang="tr-TR" altLang="en-US" dirty="0"/>
              <a:t>. </a:t>
            </a:r>
          </a:p>
          <a:p>
            <a:pPr>
              <a:spcBef>
                <a:spcPct val="0"/>
              </a:spcBef>
            </a:pPr>
            <a:r>
              <a:rPr lang="tr-TR" altLang="en-US" dirty="0"/>
              <a:t>A mutex is an object on which a task can acquire a lock. Only one task at a time can have a lock on a mutex; other tasks have to wait their turn.</a:t>
            </a:r>
          </a:p>
          <a:p>
            <a:endParaRPr lang="zh-CN" alt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42" y="3483077"/>
            <a:ext cx="4038600" cy="334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479095"/>
            <a:ext cx="4115707" cy="355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6452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27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733800"/>
            <a:ext cx="8988425"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FLAVORS of MUTEXES</a:t>
            </a:r>
            <a:endParaRPr lang="zh-CN" altLang="en-US" dirty="0"/>
          </a:p>
        </p:txBody>
      </p:sp>
      <p:sp>
        <p:nvSpPr>
          <p:cNvPr id="3" name="内容占位符 2"/>
          <p:cNvSpPr>
            <a:spLocks noGrp="1"/>
          </p:cNvSpPr>
          <p:nvPr>
            <p:ph sz="quarter" idx="1"/>
          </p:nvPr>
        </p:nvSpPr>
        <p:spPr/>
        <p:txBody>
          <a:bodyPr/>
          <a:lstStyle/>
          <a:p>
            <a:pPr algn="just"/>
            <a:r>
              <a:rPr lang="en-US" altLang="zh-CN" dirty="0"/>
              <a:t>The simplest </a:t>
            </a:r>
            <a:r>
              <a:rPr lang="en-US" altLang="zh-CN" dirty="0" err="1"/>
              <a:t>mutex</a:t>
            </a:r>
            <a:r>
              <a:rPr lang="en-US" altLang="zh-CN" dirty="0"/>
              <a:t> is the </a:t>
            </a:r>
            <a:r>
              <a:rPr lang="en-US" altLang="zh-CN" dirty="0" err="1"/>
              <a:t>spin_mutex</a:t>
            </a:r>
            <a:r>
              <a:rPr lang="en-US" altLang="zh-CN" dirty="0"/>
              <a:t>. A task trying to acquire a lock on a  busy </a:t>
            </a:r>
            <a:r>
              <a:rPr lang="en-US" altLang="zh-CN" dirty="0" err="1"/>
              <a:t>spin_mutex</a:t>
            </a:r>
            <a:r>
              <a:rPr lang="en-US" altLang="zh-CN" dirty="0"/>
              <a:t> waits until it can acquire the lock. A </a:t>
            </a:r>
            <a:r>
              <a:rPr lang="en-US" altLang="zh-CN" dirty="0" err="1"/>
              <a:t>spin_mutex</a:t>
            </a:r>
            <a:r>
              <a:rPr lang="en-US" altLang="zh-CN" dirty="0"/>
              <a:t> is appropriate when the lock is held for only a few instructions.</a:t>
            </a:r>
          </a:p>
          <a:p>
            <a:endParaRPr lang="zh-CN" altLang="en-US" dirty="0"/>
          </a:p>
        </p:txBody>
      </p:sp>
    </p:spTree>
    <p:extLst>
      <p:ext uri="{BB962C8B-B14F-4D97-AF65-F5344CB8AC3E}">
        <p14:creationId xmlns:p14="http://schemas.microsoft.com/office/powerpoint/2010/main" val="188679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DA9FA690-5B4F-4459-94C3-282813CCD1AE}" type="slidenum">
              <a:rPr lang="zh-CN" altLang="en-US" sz="1400"/>
              <a:pPr eaLnBrk="1" hangingPunct="1"/>
              <a:t>12</a:t>
            </a:fld>
            <a:endParaRPr lang="en-US" altLang="zh-CN" sz="1400"/>
          </a:p>
        </p:txBody>
      </p:sp>
      <p:sp>
        <p:nvSpPr>
          <p:cNvPr id="21507" name="Rectangle 4"/>
          <p:cNvSpPr>
            <a:spLocks noChangeArrowheads="1"/>
          </p:cNvSpPr>
          <p:nvPr/>
        </p:nvSpPr>
        <p:spPr bwMode="auto">
          <a:xfrm>
            <a:off x="533400" y="2286000"/>
            <a:ext cx="7848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ea typeface="宋体" pitchFamily="2" charset="-122"/>
              </a:rPr>
              <a:t>临界区包含代码以及所涉及的资源。</a:t>
            </a:r>
            <a:endParaRPr lang="en-US" altLang="zh-CN" sz="2800" dirty="0">
              <a:ea typeface="宋体" pitchFamily="2" charset="-122"/>
            </a:endParaRPr>
          </a:p>
          <a:p>
            <a:r>
              <a:rPr lang="zh-CN" altLang="en-US" sz="2800" dirty="0">
                <a:ea typeface="宋体" pitchFamily="2" charset="-122"/>
              </a:rPr>
              <a:t>建立临界区是确保在任何时刻只有一个进程访问特定资源。</a:t>
            </a:r>
            <a:endParaRPr lang="en-US" altLang="zh-CN" sz="2800" dirty="0">
              <a:ea typeface="宋体" pitchFamily="2" charset="-122"/>
            </a:endParaRPr>
          </a:p>
          <a:p>
            <a:endParaRPr lang="en-US" altLang="zh-CN" sz="2800" dirty="0">
              <a:ea typeface="宋体" pitchFamily="2" charset="-122"/>
            </a:endParaRPr>
          </a:p>
          <a:p>
            <a:endParaRPr lang="en-US" altLang="zh-CN" sz="2800" dirty="0">
              <a:ea typeface="宋体" pitchFamily="2" charset="-122"/>
            </a:endParaRPr>
          </a:p>
          <a:p>
            <a:r>
              <a:rPr lang="zh-CN" altLang="en-US" sz="2800" dirty="0">
                <a:ea typeface="宋体" pitchFamily="2" charset="-122"/>
              </a:rPr>
              <a:t>这种机制也称之为互斥（</a:t>
            </a:r>
            <a:r>
              <a:rPr lang="en-US" altLang="zh-CN" sz="2800" i="1" dirty="0">
                <a:solidFill>
                  <a:srgbClr val="FF0000"/>
                </a:solidFill>
                <a:ea typeface="宋体" pitchFamily="2" charset="-122"/>
              </a:rPr>
              <a:t>mutual exclusion</a:t>
            </a:r>
            <a:r>
              <a:rPr lang="zh-CN" altLang="en-US" sz="2800" dirty="0">
                <a:ea typeface="宋体" pitchFamily="2" charset="-122"/>
              </a:rPr>
              <a:t>）</a:t>
            </a:r>
            <a:endParaRPr lang="en-US" altLang="zh-CN" dirty="0">
              <a:ea typeface="宋体" pitchFamily="2" charset="-122"/>
            </a:endParaRPr>
          </a:p>
        </p:txBody>
      </p:sp>
      <p:sp>
        <p:nvSpPr>
          <p:cNvPr id="2" name="矩形 1"/>
          <p:cNvSpPr/>
          <p:nvPr/>
        </p:nvSpPr>
        <p:spPr>
          <a:xfrm>
            <a:off x="494040" y="381000"/>
            <a:ext cx="3544560" cy="646331"/>
          </a:xfrm>
          <a:prstGeom prst="rect">
            <a:avLst/>
          </a:prstGeom>
        </p:spPr>
        <p:txBody>
          <a:bodyPr wrap="none">
            <a:spAutoFit/>
          </a:bodyPr>
          <a:lstStyle/>
          <a:p>
            <a:pPr algn="ctr"/>
            <a:r>
              <a:rPr lang="en-US" altLang="zh-CN" sz="3600" b="1" dirty="0">
                <a:ea typeface="宋体" pitchFamily="2" charset="-122"/>
              </a:rPr>
              <a:t>Critical Section</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SCALABLE MUTEX</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a:t>Some </a:t>
            </a:r>
            <a:r>
              <a:rPr lang="en-US" altLang="zh-CN" dirty="0" err="1"/>
              <a:t>mutexes</a:t>
            </a:r>
            <a:r>
              <a:rPr lang="en-US" altLang="zh-CN" dirty="0"/>
              <a:t> are called scalable. In a strict sense, this is not an accurate name because a </a:t>
            </a:r>
            <a:r>
              <a:rPr lang="en-US" altLang="zh-CN" dirty="0" err="1"/>
              <a:t>mutex</a:t>
            </a:r>
            <a:r>
              <a:rPr lang="en-US" altLang="zh-CN" dirty="0"/>
              <a:t> limits execution to one task at a time and is therefore necessarily a drag on scalability. </a:t>
            </a:r>
          </a:p>
          <a:p>
            <a:r>
              <a:rPr lang="en-US" altLang="zh-CN" dirty="0"/>
              <a:t>A scalable </a:t>
            </a:r>
            <a:r>
              <a:rPr lang="en-US" altLang="zh-CN" dirty="0" err="1"/>
              <a:t>mutex</a:t>
            </a:r>
            <a:r>
              <a:rPr lang="en-US" altLang="zh-CN" dirty="0"/>
              <a:t> is rather one that does no worse than forcing single- threaded performance. </a:t>
            </a:r>
          </a:p>
          <a:p>
            <a:r>
              <a:rPr lang="en-US" altLang="zh-CN" dirty="0"/>
              <a:t>A </a:t>
            </a:r>
            <a:r>
              <a:rPr lang="en-US" altLang="zh-CN" dirty="0" err="1"/>
              <a:t>mutex</a:t>
            </a:r>
            <a:r>
              <a:rPr lang="en-US" altLang="zh-CN" dirty="0"/>
              <a:t> actually can do worse than serialize execution if the waiting tasks  consume excessive processor cycles and memory bandwidth, reducing the  speed of tasks trying to do real work. </a:t>
            </a:r>
          </a:p>
          <a:p>
            <a:r>
              <a:rPr lang="en-US" altLang="zh-CN" dirty="0"/>
              <a:t>Scalable </a:t>
            </a:r>
            <a:r>
              <a:rPr lang="en-US" altLang="zh-CN" dirty="0" err="1"/>
              <a:t>mutexes</a:t>
            </a:r>
            <a:r>
              <a:rPr lang="en-US" altLang="zh-CN" dirty="0"/>
              <a:t> are often slower than </a:t>
            </a:r>
            <a:r>
              <a:rPr lang="en-US" altLang="zh-CN" dirty="0" err="1"/>
              <a:t>nonscalable</a:t>
            </a:r>
            <a:r>
              <a:rPr lang="en-US" altLang="zh-CN" dirty="0"/>
              <a:t> </a:t>
            </a:r>
            <a:r>
              <a:rPr lang="en-US" altLang="zh-CN" dirty="0" err="1"/>
              <a:t>mutexes</a:t>
            </a:r>
            <a:r>
              <a:rPr lang="en-US" altLang="zh-CN" dirty="0"/>
              <a:t> under light   contention, so a </a:t>
            </a:r>
            <a:r>
              <a:rPr lang="en-US" altLang="zh-CN" dirty="0" err="1"/>
              <a:t>nonscalable</a:t>
            </a:r>
            <a:r>
              <a:rPr lang="en-US" altLang="zh-CN" dirty="0"/>
              <a:t> </a:t>
            </a:r>
            <a:r>
              <a:rPr lang="en-US" altLang="zh-CN" dirty="0" err="1"/>
              <a:t>mutex</a:t>
            </a:r>
            <a:r>
              <a:rPr lang="en-US" altLang="zh-CN" dirty="0"/>
              <a:t> may be better. When in doubt, use a scalable </a:t>
            </a:r>
            <a:r>
              <a:rPr lang="en-US" altLang="zh-CN" dirty="0" err="1"/>
              <a:t>mutex</a:t>
            </a:r>
            <a:r>
              <a:rPr lang="en-US" altLang="zh-CN" dirty="0"/>
              <a:t>.</a:t>
            </a:r>
          </a:p>
          <a:p>
            <a:endParaRPr lang="zh-CN" altLang="en-US" dirty="0"/>
          </a:p>
        </p:txBody>
      </p:sp>
    </p:spTree>
    <p:extLst>
      <p:ext uri="{BB962C8B-B14F-4D97-AF65-F5344CB8AC3E}">
        <p14:creationId xmlns:p14="http://schemas.microsoft.com/office/powerpoint/2010/main" val="37012600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FAIR MUTEX</a:t>
            </a:r>
            <a:endParaRPr lang="zh-CN" altLang="en-US" dirty="0"/>
          </a:p>
        </p:txBody>
      </p:sp>
      <p:sp>
        <p:nvSpPr>
          <p:cNvPr id="3" name="内容占位符 2"/>
          <p:cNvSpPr>
            <a:spLocks noGrp="1"/>
          </p:cNvSpPr>
          <p:nvPr>
            <p:ph sz="quarter" idx="1"/>
          </p:nvPr>
        </p:nvSpPr>
        <p:spPr/>
        <p:txBody>
          <a:bodyPr>
            <a:normAutofit/>
          </a:bodyPr>
          <a:lstStyle/>
          <a:p>
            <a:endParaRPr lang="en-US" altLang="zh-CN" dirty="0"/>
          </a:p>
          <a:p>
            <a:r>
              <a:rPr lang="en-US" altLang="zh-CN" dirty="0" err="1"/>
              <a:t>Mutexes</a:t>
            </a:r>
            <a:r>
              <a:rPr lang="en-US" altLang="zh-CN" dirty="0"/>
              <a:t> can be fair or unfair. </a:t>
            </a:r>
          </a:p>
          <a:p>
            <a:r>
              <a:rPr lang="en-US" altLang="zh-CN" dirty="0"/>
              <a:t>A fair </a:t>
            </a:r>
            <a:r>
              <a:rPr lang="en-US" altLang="zh-CN" dirty="0" err="1"/>
              <a:t>mutex</a:t>
            </a:r>
            <a:r>
              <a:rPr lang="en-US" altLang="zh-CN" dirty="0"/>
              <a:t> lets tasks through in the order they arrive. </a:t>
            </a:r>
          </a:p>
          <a:p>
            <a:r>
              <a:rPr lang="en-US" altLang="zh-CN" dirty="0"/>
              <a:t>Fair </a:t>
            </a:r>
            <a:r>
              <a:rPr lang="en-US" altLang="zh-CN" dirty="0" err="1"/>
              <a:t>mutexes</a:t>
            </a:r>
            <a:r>
              <a:rPr lang="en-US" altLang="zh-CN" dirty="0"/>
              <a:t> avoid starving tasks. Each task gets its turn. </a:t>
            </a:r>
          </a:p>
          <a:p>
            <a:r>
              <a:rPr lang="en-US" altLang="zh-CN" dirty="0"/>
              <a:t>However, unfair </a:t>
            </a:r>
            <a:r>
              <a:rPr lang="en-US" altLang="zh-CN" dirty="0" err="1"/>
              <a:t>mutexes</a:t>
            </a:r>
            <a:r>
              <a:rPr lang="en-US" altLang="zh-CN" dirty="0"/>
              <a:t> can be faster because they let tasks that are running go through first, instead of the task that is next in line, which may be sleeping because of an interrupt.</a:t>
            </a:r>
          </a:p>
          <a:p>
            <a:endParaRPr lang="zh-CN" altLang="en-US" dirty="0"/>
          </a:p>
        </p:txBody>
      </p:sp>
    </p:spTree>
    <p:extLst>
      <p:ext uri="{BB962C8B-B14F-4D97-AF65-F5344CB8AC3E}">
        <p14:creationId xmlns:p14="http://schemas.microsoft.com/office/powerpoint/2010/main" val="14547065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tr-TR" altLang="en-US" sz="3200" dirty="0"/>
              <a:t>REENTRANT MUTEX</a:t>
            </a:r>
            <a:endParaRPr lang="zh-CN" altLang="en-US" dirty="0"/>
          </a:p>
        </p:txBody>
      </p:sp>
      <p:sp>
        <p:nvSpPr>
          <p:cNvPr id="3" name="内容占位符 2"/>
          <p:cNvSpPr>
            <a:spLocks noGrp="1"/>
          </p:cNvSpPr>
          <p:nvPr>
            <p:ph sz="quarter" idx="1"/>
          </p:nvPr>
        </p:nvSpPr>
        <p:spPr/>
        <p:txBody>
          <a:bodyPr/>
          <a:lstStyle/>
          <a:p>
            <a:pPr>
              <a:spcBef>
                <a:spcPct val="0"/>
              </a:spcBef>
            </a:pPr>
            <a:r>
              <a:rPr lang="tr-TR" altLang="en-US" dirty="0"/>
              <a:t>Mutexes can be </a:t>
            </a:r>
            <a:r>
              <a:rPr lang="tr-TR" altLang="en-US" i="1" dirty="0"/>
              <a:t>reentrant </a:t>
            </a:r>
            <a:r>
              <a:rPr lang="tr-TR" altLang="en-US" dirty="0"/>
              <a:t>or </a:t>
            </a:r>
            <a:r>
              <a:rPr lang="tr-TR" altLang="en-US" i="1" dirty="0"/>
              <a:t>nonreentrant</a:t>
            </a:r>
            <a:r>
              <a:rPr lang="tr-TR" altLang="en-US" dirty="0"/>
              <a:t>. </a:t>
            </a:r>
          </a:p>
          <a:p>
            <a:pPr>
              <a:spcBef>
                <a:spcPct val="0"/>
              </a:spcBef>
            </a:pPr>
            <a:r>
              <a:rPr lang="tr-TR" altLang="en-US" dirty="0"/>
              <a:t>A reentrant mutex allows a task that is already holding a lock on the mutex to acquire another lock on it. </a:t>
            </a:r>
          </a:p>
          <a:p>
            <a:pPr>
              <a:spcBef>
                <a:spcPct val="0"/>
              </a:spcBef>
            </a:pPr>
            <a:r>
              <a:rPr lang="tr-TR" altLang="en-US" dirty="0"/>
              <a:t>This is useful in some recursive algorithms, but it typically adds overhead to the lock implementation.</a:t>
            </a:r>
          </a:p>
          <a:p>
            <a:endParaRPr lang="zh-CN" altLang="en-US" dirty="0"/>
          </a:p>
        </p:txBody>
      </p:sp>
    </p:spTree>
    <p:extLst>
      <p:ext uri="{BB962C8B-B14F-4D97-AF65-F5344CB8AC3E}">
        <p14:creationId xmlns:p14="http://schemas.microsoft.com/office/powerpoint/2010/main" val="18035601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SLEEP or SPIN MUTEX</a:t>
            </a:r>
            <a:endParaRPr lang="zh-CN" altLang="en-US" dirty="0"/>
          </a:p>
        </p:txBody>
      </p:sp>
      <p:sp>
        <p:nvSpPr>
          <p:cNvPr id="3" name="内容占位符 2"/>
          <p:cNvSpPr>
            <a:spLocks noGrp="1"/>
          </p:cNvSpPr>
          <p:nvPr>
            <p:ph sz="quarter" idx="1"/>
          </p:nvPr>
        </p:nvSpPr>
        <p:spPr/>
        <p:txBody>
          <a:bodyPr>
            <a:normAutofit/>
          </a:bodyPr>
          <a:lstStyle/>
          <a:p>
            <a:pPr algn="just">
              <a:spcBef>
                <a:spcPct val="0"/>
              </a:spcBef>
            </a:pPr>
            <a:r>
              <a:rPr lang="tr-TR" altLang="en-US" dirty="0"/>
              <a:t>Mutexes can cause a task to </a:t>
            </a:r>
            <a:r>
              <a:rPr lang="tr-TR" altLang="en-US" i="1" dirty="0"/>
              <a:t>spin in user space </a:t>
            </a:r>
            <a:r>
              <a:rPr lang="tr-TR" altLang="en-US" dirty="0"/>
              <a:t>or </a:t>
            </a:r>
            <a:r>
              <a:rPr lang="tr-TR" altLang="en-US" i="1" dirty="0"/>
              <a:t>sleep </a:t>
            </a:r>
            <a:r>
              <a:rPr lang="tr-TR" altLang="en-US" dirty="0"/>
              <a:t>while it is waiting. </a:t>
            </a:r>
          </a:p>
          <a:p>
            <a:pPr algn="just">
              <a:spcBef>
                <a:spcPct val="0"/>
              </a:spcBef>
            </a:pPr>
            <a:r>
              <a:rPr lang="tr-TR" altLang="en-US" dirty="0"/>
              <a:t>For short waits, spinning in user space is fastest because putting a task to  sleep takes cycles. </a:t>
            </a:r>
          </a:p>
          <a:p>
            <a:pPr algn="just">
              <a:spcBef>
                <a:spcPct val="0"/>
              </a:spcBef>
            </a:pPr>
            <a:r>
              <a:rPr lang="tr-TR" altLang="en-US" dirty="0"/>
              <a:t>For long waits, sleeping is better because it causes the task to give up</a:t>
            </a:r>
            <a:r>
              <a:rPr lang="en-US" altLang="en-US" dirty="0"/>
              <a:t> </a:t>
            </a:r>
            <a:r>
              <a:rPr lang="tr-TR" altLang="en-US" dirty="0"/>
              <a:t> its processor to some task that needs it. Spinning is also undesirable in  processors with multiple-task support in a single core, such as Intel processors with</a:t>
            </a:r>
            <a:r>
              <a:rPr lang="en-US" altLang="en-US" dirty="0"/>
              <a:t> </a:t>
            </a:r>
            <a:r>
              <a:rPr lang="tr-TR" altLang="en-US" dirty="0"/>
              <a:t>hyperthreading technology.</a:t>
            </a:r>
          </a:p>
          <a:p>
            <a:endParaRPr lang="zh-CN" altLang="en-US" dirty="0"/>
          </a:p>
        </p:txBody>
      </p:sp>
    </p:spTree>
    <p:extLst>
      <p:ext uri="{BB962C8B-B14F-4D97-AF65-F5344CB8AC3E}">
        <p14:creationId xmlns:p14="http://schemas.microsoft.com/office/powerpoint/2010/main" val="14179858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MUTEX TYPES</a:t>
            </a:r>
            <a:endParaRPr lang="zh-CN" altLang="en-US" dirty="0"/>
          </a:p>
        </p:txBody>
      </p:sp>
      <p:sp>
        <p:nvSpPr>
          <p:cNvPr id="3" name="内容占位符 2"/>
          <p:cNvSpPr>
            <a:spLocks noGrp="1"/>
          </p:cNvSpPr>
          <p:nvPr>
            <p:ph sz="quarter" idx="1"/>
          </p:nvPr>
        </p:nvSpPr>
        <p:spPr/>
        <p:txBody>
          <a:bodyPr>
            <a:normAutofit fontScale="77500" lnSpcReduction="20000"/>
          </a:bodyPr>
          <a:lstStyle/>
          <a:p>
            <a:pPr algn="just"/>
            <a:r>
              <a:rPr lang="en-US" altLang="zh-CN" dirty="0"/>
              <a:t>A </a:t>
            </a:r>
            <a:r>
              <a:rPr lang="en-US" altLang="zh-CN" dirty="0" err="1"/>
              <a:t>spin_mutex</a:t>
            </a:r>
            <a:r>
              <a:rPr lang="en-US" altLang="zh-CN" dirty="0"/>
              <a:t> is </a:t>
            </a:r>
            <a:r>
              <a:rPr lang="en-US" altLang="zh-CN" dirty="0" err="1"/>
              <a:t>nonscalable</a:t>
            </a:r>
            <a:r>
              <a:rPr lang="en-US" altLang="zh-CN" dirty="0"/>
              <a:t>, unfair, </a:t>
            </a:r>
            <a:r>
              <a:rPr lang="en-US" altLang="zh-CN" dirty="0" err="1"/>
              <a:t>nonreentrant</a:t>
            </a:r>
            <a:r>
              <a:rPr lang="en-US" altLang="zh-CN" dirty="0"/>
              <a:t>, and spins in user space. It  would seem to be the worst of all possible worlds, except that it is very fast in  lightly contended situations. If you can design your program so that contention is  somehow spread out among many spin </a:t>
            </a:r>
            <a:r>
              <a:rPr lang="en-US" altLang="zh-CN" dirty="0" err="1"/>
              <a:t>mutexes</a:t>
            </a:r>
            <a:r>
              <a:rPr lang="en-US" altLang="zh-CN" dirty="0"/>
              <a:t>, you can improve performance  over other kinds of </a:t>
            </a:r>
            <a:r>
              <a:rPr lang="en-US" altLang="zh-CN" dirty="0" err="1"/>
              <a:t>mutexes</a:t>
            </a:r>
            <a:r>
              <a:rPr lang="en-US" altLang="zh-CN" dirty="0"/>
              <a:t>. If a </a:t>
            </a:r>
            <a:r>
              <a:rPr lang="en-US" altLang="zh-CN" dirty="0" err="1"/>
              <a:t>mutex</a:t>
            </a:r>
            <a:r>
              <a:rPr lang="en-US" altLang="zh-CN" dirty="0"/>
              <a:t> is heavily contended, your algorithm will not scale anyway. Consider redesigning the algorithm instead of looking for a  more efficient lock.</a:t>
            </a:r>
          </a:p>
          <a:p>
            <a:r>
              <a:rPr lang="en-US" altLang="zh-CN" dirty="0"/>
              <a:t>A </a:t>
            </a:r>
            <a:r>
              <a:rPr lang="en-US" altLang="zh-CN" dirty="0" err="1"/>
              <a:t>queuing_mutex</a:t>
            </a:r>
            <a:r>
              <a:rPr lang="en-US" altLang="zh-CN" dirty="0"/>
              <a:t> is scalable, fair, </a:t>
            </a:r>
            <a:r>
              <a:rPr lang="en-US" altLang="zh-CN" dirty="0" err="1"/>
              <a:t>nonreentrant</a:t>
            </a:r>
            <a:r>
              <a:rPr lang="en-US" altLang="zh-CN" dirty="0"/>
              <a:t>, and spins in user space. Use it   when scalability and fairness are important.</a:t>
            </a:r>
          </a:p>
          <a:p>
            <a:r>
              <a:rPr lang="en-US" altLang="zh-CN" dirty="0"/>
              <a:t>• A </a:t>
            </a:r>
            <a:r>
              <a:rPr lang="en-US" altLang="zh-CN" dirty="0" err="1"/>
              <a:t>spin_rw_mutex</a:t>
            </a:r>
            <a:r>
              <a:rPr lang="en-US" altLang="zh-CN" dirty="0"/>
              <a:t> and a </a:t>
            </a:r>
            <a:r>
              <a:rPr lang="en-US" altLang="zh-CN" dirty="0" err="1"/>
              <a:t>queuing_rw_mutex</a:t>
            </a:r>
            <a:r>
              <a:rPr lang="en-US" altLang="zh-CN" dirty="0"/>
              <a:t> are similar to </a:t>
            </a:r>
            <a:r>
              <a:rPr lang="en-US" altLang="zh-CN" dirty="0" err="1"/>
              <a:t>spin_mutex</a:t>
            </a:r>
            <a:r>
              <a:rPr lang="en-US" altLang="zh-CN" dirty="0"/>
              <a:t> and   </a:t>
            </a:r>
            <a:r>
              <a:rPr lang="en-US" altLang="zh-CN" dirty="0" err="1"/>
              <a:t>queuing_mutex</a:t>
            </a:r>
            <a:r>
              <a:rPr lang="en-US" altLang="zh-CN" dirty="0"/>
              <a:t>, but they additionally support reader locks.</a:t>
            </a:r>
          </a:p>
          <a:p>
            <a:r>
              <a:rPr lang="en-US" altLang="zh-CN" dirty="0"/>
              <a:t>A </a:t>
            </a:r>
            <a:r>
              <a:rPr lang="en-US" altLang="zh-CN" dirty="0" err="1"/>
              <a:t>mutex</a:t>
            </a:r>
            <a:r>
              <a:rPr lang="en-US" altLang="zh-CN" dirty="0"/>
              <a:t> is a wrapper around the system’s native mutual exclusion mechanism. On Windows systems, it is implemented on top of a CRITICAL_SECTION. On Linux systems, it is implemented on top of a </a:t>
            </a:r>
            <a:r>
              <a:rPr lang="en-US" altLang="zh-CN" dirty="0" err="1"/>
              <a:t>pthread</a:t>
            </a:r>
            <a:r>
              <a:rPr lang="en-US" altLang="zh-CN" dirty="0"/>
              <a:t> </a:t>
            </a:r>
            <a:r>
              <a:rPr lang="en-US" altLang="zh-CN" dirty="0" err="1"/>
              <a:t>mutex</a:t>
            </a:r>
            <a:r>
              <a:rPr lang="en-US" altLang="zh-CN" dirty="0"/>
              <a:t>.</a:t>
            </a:r>
          </a:p>
          <a:p>
            <a:endParaRPr lang="zh-CN" altLang="en-US" dirty="0"/>
          </a:p>
        </p:txBody>
      </p:sp>
    </p:spTree>
    <p:extLst>
      <p:ext uri="{BB962C8B-B14F-4D97-AF65-F5344CB8AC3E}">
        <p14:creationId xmlns:p14="http://schemas.microsoft.com/office/powerpoint/2010/main" val="41698473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Reader/Writer, Upgrade/Downgrade</a:t>
            </a:r>
            <a:endParaRPr lang="zh-CN" altLang="en-US" dirty="0"/>
          </a:p>
        </p:txBody>
      </p:sp>
      <p:sp>
        <p:nvSpPr>
          <p:cNvPr id="3" name="内容占位符 2"/>
          <p:cNvSpPr>
            <a:spLocks noGrp="1"/>
          </p:cNvSpPr>
          <p:nvPr>
            <p:ph sz="quarter" idx="1"/>
          </p:nvPr>
        </p:nvSpPr>
        <p:spPr/>
        <p:txBody>
          <a:bodyPr/>
          <a:lstStyle/>
          <a:p>
            <a:pPr>
              <a:spcBef>
                <a:spcPct val="0"/>
              </a:spcBef>
            </a:pPr>
            <a:r>
              <a:rPr lang="tr-TR" altLang="en-US" dirty="0"/>
              <a:t>Requests for a reader lock are distinguished from requests for a writer lock via  an extra Boolean parameter in the constructor for scoped_lock. The </a:t>
            </a:r>
          </a:p>
          <a:p>
            <a:pPr>
              <a:spcBef>
                <a:spcPct val="0"/>
              </a:spcBef>
              <a:buNone/>
            </a:pPr>
            <a:r>
              <a:rPr lang="tr-TR" altLang="en-US" dirty="0"/>
              <a:t>  parameter is false to request a reader lock and true to request a writer lock. It defaults to true when it is omitted</a:t>
            </a:r>
          </a:p>
          <a:p>
            <a:pPr>
              <a:spcBef>
                <a:spcPct val="0"/>
              </a:spcBef>
              <a:buNone/>
            </a:pPr>
            <a:endParaRPr lang="tr-TR" altLang="en-US" dirty="0"/>
          </a:p>
          <a:p>
            <a:pPr>
              <a:spcBef>
                <a:spcPct val="0"/>
              </a:spcBef>
            </a:pPr>
            <a:r>
              <a:rPr lang="tr-TR" altLang="en-US" dirty="0"/>
              <a:t>It is also possible to upgrade a reader lock to a writer lock by using the method upgrade_to_writer.</a:t>
            </a:r>
          </a:p>
          <a:p>
            <a:endParaRPr lang="zh-CN" altLang="en-US" dirty="0"/>
          </a:p>
        </p:txBody>
      </p:sp>
    </p:spTree>
    <p:extLst>
      <p:ext uri="{BB962C8B-B14F-4D97-AF65-F5344CB8AC3E}">
        <p14:creationId xmlns:p14="http://schemas.microsoft.com/office/powerpoint/2010/main" val="4426003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723232"/>
            <a:ext cx="78692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Reader Writer </a:t>
            </a:r>
            <a:r>
              <a:rPr lang="en-US" altLang="zh-CN" dirty="0" err="1"/>
              <a:t>Mutex</a:t>
            </a:r>
            <a:r>
              <a:rPr lang="en-US" altLang="zh-CN" dirty="0"/>
              <a:t> Example</a:t>
            </a:r>
            <a:endParaRPr lang="zh-CN" altLang="en-US" dirty="0"/>
          </a:p>
        </p:txBody>
      </p:sp>
    </p:spTree>
    <p:extLst>
      <p:ext uri="{BB962C8B-B14F-4D97-AF65-F5344CB8AC3E}">
        <p14:creationId xmlns:p14="http://schemas.microsoft.com/office/powerpoint/2010/main" val="23378302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tr-TR" altLang="en-US" sz="3200" dirty="0"/>
              <a:t>ATOMIC OPERATIONS</a:t>
            </a:r>
            <a:endParaRPr lang="zh-CN" altLang="en-US" dirty="0"/>
          </a:p>
        </p:txBody>
      </p:sp>
      <p:sp>
        <p:nvSpPr>
          <p:cNvPr id="3" name="内容占位符 2"/>
          <p:cNvSpPr>
            <a:spLocks noGrp="1"/>
          </p:cNvSpPr>
          <p:nvPr>
            <p:ph sz="quarter" idx="1"/>
          </p:nvPr>
        </p:nvSpPr>
        <p:spPr/>
        <p:txBody>
          <a:bodyPr>
            <a:normAutofit fontScale="85000" lnSpcReduction="10000"/>
          </a:bodyPr>
          <a:lstStyle/>
          <a:p>
            <a:pPr>
              <a:spcBef>
                <a:spcPct val="0"/>
              </a:spcBef>
            </a:pPr>
            <a:r>
              <a:rPr lang="tr-TR" altLang="en-US" dirty="0"/>
              <a:t>Atomic operations are a fast and relatively easy alternative to mutexes. </a:t>
            </a:r>
          </a:p>
          <a:p>
            <a:pPr>
              <a:spcBef>
                <a:spcPct val="0"/>
              </a:spcBef>
              <a:buNone/>
            </a:pPr>
            <a:endParaRPr lang="tr-TR" altLang="en-US" dirty="0"/>
          </a:p>
          <a:p>
            <a:pPr>
              <a:spcBef>
                <a:spcPct val="0"/>
              </a:spcBef>
            </a:pPr>
            <a:r>
              <a:rPr lang="tr-TR" altLang="en-US" dirty="0"/>
              <a:t>They do not suffer from the deadlock and convoying problems </a:t>
            </a:r>
          </a:p>
          <a:p>
            <a:pPr>
              <a:spcBef>
                <a:spcPct val="0"/>
              </a:spcBef>
              <a:buNone/>
            </a:pPr>
            <a:endParaRPr lang="tr-TR" altLang="en-US" dirty="0"/>
          </a:p>
          <a:p>
            <a:pPr>
              <a:spcBef>
                <a:spcPct val="0"/>
              </a:spcBef>
            </a:pPr>
            <a:r>
              <a:rPr lang="tr-TR" altLang="en-US" dirty="0"/>
              <a:t>The main limitation of atomic operations is that they are limited</a:t>
            </a:r>
            <a:r>
              <a:rPr lang="en-US" altLang="en-US" dirty="0"/>
              <a:t> </a:t>
            </a:r>
            <a:r>
              <a:rPr lang="tr-TR" altLang="en-US" dirty="0"/>
              <a:t>  in current computer systems to fairly small data sizes: the largest is usually</a:t>
            </a:r>
            <a:r>
              <a:rPr lang="en-US" altLang="en-US" dirty="0"/>
              <a:t> </a:t>
            </a:r>
            <a:r>
              <a:rPr lang="tr-TR" altLang="en-US" dirty="0"/>
              <a:t>the size of the largest scalar, often a double-precision floating-point number.</a:t>
            </a:r>
          </a:p>
          <a:p>
            <a:pPr>
              <a:spcBef>
                <a:spcPct val="0"/>
              </a:spcBef>
              <a:buNone/>
            </a:pPr>
            <a:endParaRPr lang="tr-TR" altLang="en-US" dirty="0"/>
          </a:p>
          <a:p>
            <a:pPr>
              <a:spcBef>
                <a:spcPct val="0"/>
              </a:spcBef>
            </a:pPr>
            <a:r>
              <a:rPr lang="tr-TR" altLang="en-US" dirty="0"/>
              <a:t>Atomic operations are also limited to a small set of operations supported by  the underlying hardware processor.</a:t>
            </a:r>
          </a:p>
          <a:p>
            <a:pPr>
              <a:spcBef>
                <a:spcPct val="0"/>
              </a:spcBef>
              <a:buNone/>
            </a:pPr>
            <a:endParaRPr lang="tr-TR" altLang="en-US" dirty="0"/>
          </a:p>
          <a:p>
            <a:pPr>
              <a:spcBef>
                <a:spcPct val="0"/>
              </a:spcBef>
            </a:pPr>
            <a:r>
              <a:rPr lang="tr-TR" altLang="en-US" dirty="0"/>
              <a:t>The class atomic&lt;T&gt; implements atomic operations with C++ style.</a:t>
            </a:r>
          </a:p>
          <a:p>
            <a:endParaRPr lang="zh-CN" altLang="en-US" dirty="0"/>
          </a:p>
        </p:txBody>
      </p:sp>
    </p:spTree>
    <p:extLst>
      <p:ext uri="{BB962C8B-B14F-4D97-AF65-F5344CB8AC3E}">
        <p14:creationId xmlns:p14="http://schemas.microsoft.com/office/powerpoint/2010/main" val="25637637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80" name="Rectangle 3"/>
          <p:cNvSpPr>
            <a:spLocks noGrp="1" noChangeArrowheads="1"/>
          </p:cNvSpPr>
          <p:nvPr>
            <p:ph type="body" idx="1"/>
          </p:nvPr>
        </p:nvSpPr>
        <p:spPr/>
        <p:txBody>
          <a:bodyPr/>
          <a:lstStyle/>
          <a:p>
            <a:pPr eaLnBrk="1" hangingPunct="1"/>
            <a:r>
              <a:rPr lang="en-US" altLang="zh-CN" sz="2000" dirty="0">
                <a:solidFill>
                  <a:srgbClr val="006600"/>
                </a:solidFill>
                <a:ea typeface="SimSun" pitchFamily="2" charset="-122"/>
              </a:rPr>
              <a:t>atomic</a:t>
            </a:r>
            <a:r>
              <a:rPr lang="en-US" altLang="zh-CN" sz="2000" dirty="0">
                <a:ea typeface="SimSun" pitchFamily="2" charset="-122"/>
              </a:rPr>
              <a:t>&lt;T&gt;</a:t>
            </a:r>
          </a:p>
          <a:p>
            <a:pPr lvl="1" eaLnBrk="1" hangingPunct="1"/>
            <a:r>
              <a:rPr lang="en-US" altLang="zh-CN" sz="1800" dirty="0">
                <a:ea typeface="SimSun" pitchFamily="2" charset="-122"/>
              </a:rPr>
              <a:t>T should be integral type or pointer type</a:t>
            </a:r>
          </a:p>
          <a:p>
            <a:pPr lvl="1" eaLnBrk="1" hangingPunct="1"/>
            <a:r>
              <a:rPr lang="en-US" altLang="zh-CN" sz="1800" dirty="0">
                <a:ea typeface="SimSun" pitchFamily="2" charset="-122"/>
              </a:rPr>
              <a:t>Full type-safe support for 8, 16, 32, and 64-bit integers</a:t>
            </a:r>
          </a:p>
          <a:p>
            <a:pPr lvl="1"/>
            <a:r>
              <a:rPr lang="en-US" altLang="zh-CN" sz="1800" dirty="0">
                <a:ea typeface="SimSun" pitchFamily="2" charset="-122"/>
              </a:rPr>
              <a:t>Fundamental methods for an atomic&lt;T&gt; x:</a:t>
            </a:r>
          </a:p>
          <a:p>
            <a:pPr lvl="2"/>
            <a:r>
              <a:rPr lang="en-US" altLang="zh-CN" sz="1500" dirty="0" err="1">
                <a:ea typeface="SimSun" pitchFamily="2" charset="-122"/>
              </a:rPr>
              <a:t>old_value</a:t>
            </a:r>
            <a:r>
              <a:rPr lang="en-US" altLang="zh-CN" sz="1500" dirty="0">
                <a:ea typeface="SimSun" pitchFamily="2" charset="-122"/>
              </a:rPr>
              <a:t> = </a:t>
            </a:r>
            <a:r>
              <a:rPr lang="en-US" altLang="zh-CN" sz="1500" dirty="0" err="1">
                <a:ea typeface="SimSun" pitchFamily="2" charset="-122"/>
              </a:rPr>
              <a:t>x.compare_and_swap</a:t>
            </a:r>
            <a:r>
              <a:rPr lang="en-US" altLang="zh-CN" sz="1500" dirty="0">
                <a:ea typeface="SimSun" pitchFamily="2" charset="-122"/>
              </a:rPr>
              <a:t>(</a:t>
            </a:r>
            <a:r>
              <a:rPr lang="en-US" altLang="zh-CN" sz="1500" dirty="0" err="1">
                <a:ea typeface="SimSun" pitchFamily="2" charset="-122"/>
              </a:rPr>
              <a:t>new_value,comparand</a:t>
            </a:r>
            <a:r>
              <a:rPr lang="en-US" altLang="zh-CN" sz="1500" dirty="0">
                <a:ea typeface="SimSun" pitchFamily="2" charset="-122"/>
              </a:rPr>
              <a:t>) </a:t>
            </a:r>
          </a:p>
          <a:p>
            <a:pPr lvl="2"/>
            <a:r>
              <a:rPr lang="en-US" altLang="zh-CN" sz="1500" dirty="0" err="1">
                <a:ea typeface="SimSun" pitchFamily="2" charset="-122"/>
              </a:rPr>
              <a:t>old_value</a:t>
            </a:r>
            <a:r>
              <a:rPr lang="en-US" altLang="zh-CN" sz="1500" dirty="0">
                <a:ea typeface="SimSun" pitchFamily="2" charset="-122"/>
              </a:rPr>
              <a:t> = </a:t>
            </a:r>
            <a:r>
              <a:rPr lang="en-US" altLang="zh-CN" sz="1500" dirty="0" err="1">
                <a:ea typeface="SimSun" pitchFamily="2" charset="-122"/>
              </a:rPr>
              <a:t>x.fetch_and_add</a:t>
            </a:r>
            <a:r>
              <a:rPr lang="en-US" altLang="zh-CN" sz="1500" dirty="0">
                <a:ea typeface="SimSun" pitchFamily="2" charset="-122"/>
              </a:rPr>
              <a:t>(addend)</a:t>
            </a:r>
          </a:p>
          <a:p>
            <a:pPr lvl="2"/>
            <a:r>
              <a:rPr lang="en-US" altLang="zh-CN" sz="1500" dirty="0" err="1">
                <a:ea typeface="SimSun" pitchFamily="2" charset="-122"/>
              </a:rPr>
              <a:t>old_value</a:t>
            </a:r>
            <a:r>
              <a:rPr lang="en-US" altLang="zh-CN" sz="1500" dirty="0">
                <a:ea typeface="SimSun" pitchFamily="2" charset="-122"/>
              </a:rPr>
              <a:t> = </a:t>
            </a:r>
            <a:r>
              <a:rPr lang="en-US" altLang="zh-CN" sz="1500" dirty="0" err="1">
                <a:ea typeface="SimSun" pitchFamily="2" charset="-122"/>
              </a:rPr>
              <a:t>x.fetch_and_store</a:t>
            </a:r>
            <a:r>
              <a:rPr lang="en-US" altLang="zh-CN" sz="1500" dirty="0">
                <a:ea typeface="SimSun" pitchFamily="2" charset="-122"/>
              </a:rPr>
              <a:t>(</a:t>
            </a:r>
            <a:r>
              <a:rPr lang="en-US" altLang="zh-CN" sz="1500" dirty="0" err="1">
                <a:ea typeface="SimSun" pitchFamily="2" charset="-122"/>
              </a:rPr>
              <a:t>new_value</a:t>
            </a:r>
            <a:endParaRPr lang="en-US" altLang="zh-CN" sz="1500" dirty="0">
              <a:ea typeface="SimSun" pitchFamily="2" charset="-122"/>
            </a:endParaRPr>
          </a:p>
          <a:p>
            <a:pPr lvl="2"/>
            <a:r>
              <a:rPr lang="en-US" altLang="zh-CN" sz="1500" dirty="0"/>
              <a:t>Also supports atomic read, write, =, ++, </a:t>
            </a:r>
            <a:r>
              <a:rPr lang="en-US" altLang="zh-CN" sz="1500" dirty="0">
                <a:sym typeface="Symbol" panose="05050102010706020507" pitchFamily="18" charset="2"/>
              </a:rPr>
              <a:t>--</a:t>
            </a:r>
            <a:r>
              <a:rPr lang="en-US" altLang="zh-CN" sz="1500" dirty="0"/>
              <a:t>, +=, -=</a:t>
            </a:r>
          </a:p>
          <a:p>
            <a:pPr lvl="1"/>
            <a:endParaRPr lang="en-US" altLang="zh-CN" sz="1800" dirty="0">
              <a:ea typeface="SimSun" pitchFamily="2" charset="-122"/>
            </a:endParaRPr>
          </a:p>
          <a:p>
            <a:pPr lvl="2" eaLnBrk="1" hangingPunct="1"/>
            <a:endParaRPr lang="en-US" altLang="zh-CN" sz="1800" dirty="0">
              <a:ea typeface="SimSun" pitchFamily="2" charset="-122"/>
            </a:endParaRPr>
          </a:p>
          <a:p>
            <a:pPr lvl="2" eaLnBrk="1" hangingPunct="1"/>
            <a:endParaRPr lang="en-US" altLang="zh-CN" sz="1800" dirty="0">
              <a:ea typeface="SimSun" pitchFamily="2" charset="-122"/>
            </a:endParaRPr>
          </a:p>
          <a:p>
            <a:pPr lvl="2" eaLnBrk="1" hangingPunct="1"/>
            <a:endParaRPr lang="en-US" altLang="zh-CN" sz="1800" dirty="0">
              <a:ea typeface="SimSun" pitchFamily="2" charset="-122"/>
            </a:endParaRPr>
          </a:p>
          <a:p>
            <a:pPr lvl="2" eaLnBrk="1" hangingPunct="1"/>
            <a:endParaRPr lang="zh-CN" altLang="en-US" dirty="0">
              <a:ea typeface="SimSun" pitchFamily="2" charset="-122"/>
            </a:endParaRPr>
          </a:p>
        </p:txBody>
      </p:sp>
      <p:sp>
        <p:nvSpPr>
          <p:cNvPr id="75778"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2B4525B-F2A5-482E-BF97-BA0C388750FB}" type="slidenum">
              <a:rPr lang="zh-CN" altLang="en-US" sz="800">
                <a:solidFill>
                  <a:schemeClr val="bg1"/>
                </a:solidFill>
              </a:rPr>
              <a:pPr/>
              <a:t>128</a:t>
            </a:fld>
            <a:endParaRPr lang="en-US" altLang="zh-CN" sz="80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a:ea typeface="SimSun" pitchFamily="2" charset="-122"/>
              </a:rPr>
              <a:t>Atomic Execution</a:t>
            </a:r>
          </a:p>
        </p:txBody>
      </p:sp>
      <p:sp>
        <p:nvSpPr>
          <p:cNvPr id="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128</a:t>
            </a:fld>
            <a:endParaRPr lang="en-US" sz="1400" b="1" dirty="0">
              <a:solidFill>
                <a:schemeClr val="bg1"/>
              </a:solidFill>
            </a:endParaRPr>
          </a:p>
        </p:txBody>
      </p:sp>
      <p:sp>
        <p:nvSpPr>
          <p:cNvPr id="8" name="Rectangle 5"/>
          <p:cNvSpPr>
            <a:spLocks noChangeArrowheads="1"/>
          </p:cNvSpPr>
          <p:nvPr/>
        </p:nvSpPr>
        <p:spPr bwMode="auto">
          <a:xfrm>
            <a:off x="685800" y="4124325"/>
            <a:ext cx="3373437"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a:spcBef>
                <a:spcPct val="60000"/>
              </a:spcBef>
              <a:defRPr sz="2000">
                <a:solidFill>
                  <a:schemeClr val="tx1"/>
                </a:solidFill>
                <a:latin typeface="Verdana" panose="020B0604030504040204" pitchFamily="34" charset="0"/>
              </a:defRPr>
            </a:lvl1pPr>
            <a:lvl2pPr marL="246063" indent="-244475" algn="l">
              <a:spcBef>
                <a:spcPct val="40000"/>
              </a:spcBef>
              <a:buSzPct val="125000"/>
              <a:buFont typeface="Times" panose="02020603050405020304" pitchFamily="18" charset="0"/>
              <a:buChar char="•"/>
              <a:defRPr sz="2000">
                <a:solidFill>
                  <a:schemeClr val="tx1"/>
                </a:solidFill>
                <a:latin typeface="Verdana" panose="020B0604030504040204" pitchFamily="34" charset="0"/>
              </a:defRPr>
            </a:lvl2pPr>
            <a:lvl3pPr marL="571500" indent="-323850" algn="l">
              <a:spcBef>
                <a:spcPct val="20000"/>
              </a:spcBef>
              <a:buChar char="–"/>
              <a:defRPr>
                <a:solidFill>
                  <a:schemeClr val="tx1"/>
                </a:solidFill>
                <a:latin typeface="Verdana" panose="020B0604030504040204" pitchFamily="34" charset="0"/>
              </a:defRPr>
            </a:lvl3pPr>
            <a:lvl4pPr marL="725488" indent="-152400" algn="l">
              <a:spcBef>
                <a:spcPct val="20000"/>
              </a:spcBef>
              <a:buFont typeface="Times" panose="02020603050405020304" pitchFamily="18" charset="0"/>
              <a:buChar char="•"/>
              <a:defRPr>
                <a:solidFill>
                  <a:schemeClr val="tx1"/>
                </a:solidFill>
                <a:latin typeface="Verdana" panose="020B0604030504040204" pitchFamily="34" charset="0"/>
              </a:defRPr>
            </a:lvl4pPr>
            <a:lvl5pPr marL="1136650" indent="-409575" algn="l">
              <a:spcBef>
                <a:spcPct val="20000"/>
              </a:spcBef>
              <a:buChar char="–"/>
              <a:defRPr>
                <a:solidFill>
                  <a:schemeClr val="tx1"/>
                </a:solidFill>
                <a:latin typeface="Verdana" panose="020B0604030504040204" pitchFamily="34" charset="0"/>
              </a:defRPr>
            </a:lvl5pPr>
            <a:lvl6pPr marL="1593850" indent="-409575" fontAlgn="base">
              <a:spcBef>
                <a:spcPct val="20000"/>
              </a:spcBef>
              <a:spcAft>
                <a:spcPct val="0"/>
              </a:spcAft>
              <a:buChar char="–"/>
              <a:defRPr>
                <a:solidFill>
                  <a:schemeClr val="tx1"/>
                </a:solidFill>
                <a:latin typeface="Verdana" panose="020B0604030504040204" pitchFamily="34" charset="0"/>
              </a:defRPr>
            </a:lvl6pPr>
            <a:lvl7pPr marL="2051050" indent="-409575" fontAlgn="base">
              <a:spcBef>
                <a:spcPct val="20000"/>
              </a:spcBef>
              <a:spcAft>
                <a:spcPct val="0"/>
              </a:spcAft>
              <a:buChar char="–"/>
              <a:defRPr>
                <a:solidFill>
                  <a:schemeClr val="tx1"/>
                </a:solidFill>
                <a:latin typeface="Verdana" panose="020B0604030504040204" pitchFamily="34" charset="0"/>
              </a:defRPr>
            </a:lvl7pPr>
            <a:lvl8pPr marL="2508250" indent="-409575" fontAlgn="base">
              <a:spcBef>
                <a:spcPct val="20000"/>
              </a:spcBef>
              <a:spcAft>
                <a:spcPct val="0"/>
              </a:spcAft>
              <a:buChar char="–"/>
              <a:defRPr>
                <a:solidFill>
                  <a:schemeClr val="tx1"/>
                </a:solidFill>
                <a:latin typeface="Verdana" panose="020B0604030504040204" pitchFamily="34" charset="0"/>
              </a:defRPr>
            </a:lvl8pPr>
            <a:lvl9pPr marL="2965450" indent="-409575" fontAlgn="base">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pPr>
            <a:r>
              <a:rPr lang="en-US" altLang="zh-CN" sz="1800" dirty="0" err="1">
                <a:ea typeface="宋体" panose="02010600030101010101" pitchFamily="2" charset="-122"/>
              </a:rPr>
              <a:t>struct</a:t>
            </a:r>
            <a:r>
              <a:rPr lang="en-US" altLang="zh-CN" sz="1800" dirty="0">
                <a:ea typeface="宋体" panose="02010600030101010101" pitchFamily="2" charset="-122"/>
              </a:rPr>
              <a:t> Foo {</a:t>
            </a:r>
          </a:p>
          <a:p>
            <a:pPr eaLnBrk="1" hangingPunct="1">
              <a:spcBef>
                <a:spcPct val="0"/>
              </a:spcBef>
            </a:pPr>
            <a:r>
              <a:rPr lang="en-US" altLang="zh-CN" sz="1800" dirty="0">
                <a:ea typeface="宋体" panose="02010600030101010101" pitchFamily="2" charset="-122"/>
              </a:rPr>
              <a:t>    </a:t>
            </a:r>
            <a:r>
              <a:rPr lang="en-US" altLang="zh-CN" sz="1800" dirty="0">
                <a:solidFill>
                  <a:schemeClr val="folHlink"/>
                </a:solidFill>
                <a:ea typeface="宋体" panose="02010600030101010101" pitchFamily="2" charset="-122"/>
              </a:rPr>
              <a:t>atomic</a:t>
            </a:r>
            <a:r>
              <a:rPr lang="en-US" altLang="zh-CN" sz="1800" dirty="0">
                <a:ea typeface="宋体" panose="02010600030101010101" pitchFamily="2" charset="-122"/>
              </a:rPr>
              <a:t>&lt;</a:t>
            </a:r>
            <a:r>
              <a:rPr lang="en-US" altLang="zh-CN" sz="1800" dirty="0" err="1">
                <a:ea typeface="宋体" panose="02010600030101010101" pitchFamily="2" charset="-122"/>
              </a:rPr>
              <a:t>int</a:t>
            </a:r>
            <a:r>
              <a:rPr lang="en-US" altLang="zh-CN" sz="1800" dirty="0">
                <a:ea typeface="宋体" panose="02010600030101010101" pitchFamily="2" charset="-122"/>
              </a:rPr>
              <a:t>&gt; </a:t>
            </a:r>
            <a:r>
              <a:rPr lang="en-US" altLang="zh-CN" sz="1800" dirty="0" err="1">
                <a:ea typeface="宋体" panose="02010600030101010101" pitchFamily="2" charset="-122"/>
              </a:rPr>
              <a:t>refcount</a:t>
            </a:r>
            <a:r>
              <a:rPr lang="en-US" altLang="zh-CN" sz="1800" dirty="0">
                <a:ea typeface="宋体" panose="02010600030101010101" pitchFamily="2" charset="-122"/>
              </a:rPr>
              <a:t>;</a:t>
            </a:r>
          </a:p>
          <a:p>
            <a:pPr eaLnBrk="1" hangingPunct="1">
              <a:spcBef>
                <a:spcPct val="0"/>
              </a:spcBef>
            </a:pPr>
            <a:r>
              <a:rPr lang="en-US" altLang="zh-CN" sz="1800" dirty="0">
                <a:ea typeface="宋体" panose="02010600030101010101" pitchFamily="2" charset="-122"/>
              </a:rPr>
              <a:t>};</a:t>
            </a:r>
          </a:p>
          <a:p>
            <a:pPr lvl="1" eaLnBrk="1" hangingPunct="1">
              <a:spcBef>
                <a:spcPct val="0"/>
              </a:spcBef>
              <a:buFont typeface="Times" panose="02020603050405020304" pitchFamily="18" charset="0"/>
              <a:buNone/>
            </a:pPr>
            <a:endParaRPr lang="en-US" altLang="zh-CN" sz="1800" dirty="0">
              <a:ea typeface="宋体" panose="02010600030101010101" pitchFamily="2" charset="-122"/>
            </a:endParaRPr>
          </a:p>
          <a:p>
            <a:pPr eaLnBrk="1" hangingPunct="1">
              <a:spcBef>
                <a:spcPct val="0"/>
              </a:spcBef>
            </a:pPr>
            <a:r>
              <a:rPr lang="en-US" altLang="zh-CN" sz="1800" dirty="0">
                <a:ea typeface="宋体" panose="02010600030101010101" pitchFamily="2" charset="-122"/>
              </a:rPr>
              <a:t>void </a:t>
            </a:r>
            <a:r>
              <a:rPr lang="en-US" altLang="zh-CN" sz="1800" dirty="0" err="1">
                <a:ea typeface="宋体" panose="02010600030101010101" pitchFamily="2" charset="-122"/>
              </a:rPr>
              <a:t>RemoveRef</a:t>
            </a:r>
            <a:r>
              <a:rPr lang="en-US" altLang="zh-CN" sz="1800" dirty="0">
                <a:ea typeface="宋体" panose="02010600030101010101" pitchFamily="2" charset="-122"/>
              </a:rPr>
              <a:t> (Foo* p) {</a:t>
            </a:r>
          </a:p>
          <a:p>
            <a:pPr lvl="1" eaLnBrk="1" hangingPunct="1">
              <a:spcBef>
                <a:spcPct val="0"/>
              </a:spcBef>
              <a:buFont typeface="Times" panose="02020603050405020304" pitchFamily="18" charset="0"/>
              <a:buNone/>
            </a:pPr>
            <a:r>
              <a:rPr lang="en-US" altLang="zh-CN" sz="1800" dirty="0">
                <a:ea typeface="宋体" panose="02010600030101010101" pitchFamily="2" charset="-122"/>
              </a:rPr>
              <a:t>    if (</a:t>
            </a:r>
            <a:r>
              <a:rPr lang="en-US" altLang="zh-CN" sz="1800" dirty="0">
                <a:solidFill>
                  <a:schemeClr val="folHlink"/>
                </a:solidFill>
                <a:ea typeface="宋体" panose="02010600030101010101" pitchFamily="2" charset="-122"/>
              </a:rPr>
              <a:t>--</a:t>
            </a:r>
            <a:r>
              <a:rPr lang="en-US" altLang="zh-CN" sz="1800" dirty="0">
                <a:ea typeface="宋体" panose="02010600030101010101" pitchFamily="2" charset="-122"/>
              </a:rPr>
              <a:t>p-&gt;</a:t>
            </a:r>
            <a:r>
              <a:rPr lang="en-US" altLang="zh-CN" sz="1800" dirty="0" err="1">
                <a:ea typeface="宋体" panose="02010600030101010101" pitchFamily="2" charset="-122"/>
              </a:rPr>
              <a:t>refcount</a:t>
            </a:r>
            <a:r>
              <a:rPr lang="en-US" altLang="zh-CN" sz="1800" dirty="0">
                <a:ea typeface="宋体" panose="02010600030101010101" pitchFamily="2" charset="-122"/>
              </a:rPr>
              <a:t>==0) </a:t>
            </a:r>
          </a:p>
          <a:p>
            <a:pPr lvl="1" eaLnBrk="1" hangingPunct="1">
              <a:spcBef>
                <a:spcPct val="0"/>
              </a:spcBef>
              <a:buFont typeface="Times" panose="02020603050405020304" pitchFamily="18" charset="0"/>
              <a:buNone/>
            </a:pPr>
            <a:r>
              <a:rPr lang="en-US" altLang="zh-CN" sz="1800" dirty="0">
                <a:ea typeface="宋体" panose="02010600030101010101" pitchFamily="2" charset="-122"/>
              </a:rPr>
              <a:t>        delete &amp;p;</a:t>
            </a:r>
          </a:p>
          <a:p>
            <a:pPr lvl="1" eaLnBrk="1" hangingPunct="1">
              <a:spcBef>
                <a:spcPct val="0"/>
              </a:spcBef>
              <a:buFont typeface="Times" panose="02020603050405020304" pitchFamily="18" charset="0"/>
              <a:buNone/>
            </a:pPr>
            <a:r>
              <a:rPr lang="en-US" altLang="zh-CN" sz="1800" dirty="0">
                <a:ea typeface="宋体" panose="02010600030101010101" pitchFamily="2" charset="-122"/>
              </a:rPr>
              <a:t>}</a:t>
            </a:r>
          </a:p>
        </p:txBody>
      </p:sp>
      <p:sp>
        <p:nvSpPr>
          <p:cNvPr id="9" name="Text Box 7"/>
          <p:cNvSpPr txBox="1">
            <a:spLocks noChangeArrowheads="1"/>
          </p:cNvSpPr>
          <p:nvPr/>
        </p:nvSpPr>
        <p:spPr bwMode="auto">
          <a:xfrm>
            <a:off x="4667250" y="4572000"/>
            <a:ext cx="34861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dirty="0">
                <a:ea typeface="宋体" panose="02010600030101010101" pitchFamily="2" charset="-122"/>
              </a:rPr>
              <a:t>//</a:t>
            </a:r>
            <a:r>
              <a:rPr lang="en-US" altLang="zh-CN" sz="1800" dirty="0">
                <a:ea typeface="宋体" panose="02010600030101010101" pitchFamily="2" charset="-122"/>
              </a:rPr>
              <a:t> </a:t>
            </a:r>
            <a:r>
              <a:rPr lang="en-US" altLang="zh-CN" sz="1800" b="1" dirty="0">
                <a:ea typeface="宋体" panose="02010600030101010101" pitchFamily="2" charset="-122"/>
              </a:rPr>
              <a:t>WRONG (Has race!)</a:t>
            </a:r>
          </a:p>
          <a:p>
            <a:pPr algn="l"/>
            <a:r>
              <a:rPr lang="en-US" altLang="zh-CN" sz="1800" dirty="0">
                <a:ea typeface="宋体" panose="02010600030101010101" pitchFamily="2" charset="-122"/>
              </a:rPr>
              <a:t>void </a:t>
            </a:r>
            <a:r>
              <a:rPr lang="en-US" altLang="zh-CN" sz="1800" dirty="0" err="1">
                <a:ea typeface="宋体" panose="02010600030101010101" pitchFamily="2" charset="-122"/>
              </a:rPr>
              <a:t>RemoveRef</a:t>
            </a:r>
            <a:r>
              <a:rPr lang="en-US" altLang="zh-CN" sz="1800" dirty="0">
                <a:ea typeface="宋体" panose="02010600030101010101" pitchFamily="2" charset="-122"/>
              </a:rPr>
              <a:t>( Foo&amp; p ) {</a:t>
            </a:r>
          </a:p>
          <a:p>
            <a:pPr algn="l"/>
            <a:r>
              <a:rPr lang="en-US" altLang="zh-CN" sz="1800" dirty="0">
                <a:ea typeface="宋体" panose="02010600030101010101" pitchFamily="2" charset="-122"/>
              </a:rPr>
              <a:t>    </a:t>
            </a:r>
            <a:r>
              <a:rPr lang="en-US" altLang="zh-CN" sz="1800" dirty="0">
                <a:solidFill>
                  <a:schemeClr val="folHlink"/>
                </a:solidFill>
                <a:ea typeface="宋体" panose="02010600030101010101" pitchFamily="2" charset="-122"/>
              </a:rPr>
              <a:t>--</a:t>
            </a:r>
            <a:r>
              <a:rPr lang="en-US" altLang="zh-CN" sz="1800" dirty="0">
                <a:ea typeface="宋体" panose="02010600030101010101" pitchFamily="2" charset="-122"/>
              </a:rPr>
              <a:t>p. </a:t>
            </a:r>
            <a:r>
              <a:rPr lang="en-US" altLang="zh-CN" sz="1800" dirty="0" err="1">
                <a:ea typeface="宋体" panose="02010600030101010101" pitchFamily="2" charset="-122"/>
              </a:rPr>
              <a:t>refcount</a:t>
            </a:r>
            <a:r>
              <a:rPr lang="en-US" altLang="zh-CN" sz="1800" dirty="0">
                <a:ea typeface="宋体" panose="02010600030101010101" pitchFamily="2" charset="-122"/>
              </a:rPr>
              <a:t>;</a:t>
            </a:r>
          </a:p>
          <a:p>
            <a:pPr algn="l"/>
            <a:r>
              <a:rPr lang="en-US" altLang="zh-CN" sz="1800" dirty="0">
                <a:ea typeface="宋体" panose="02010600030101010101" pitchFamily="2" charset="-122"/>
              </a:rPr>
              <a:t>    if (p. </a:t>
            </a:r>
            <a:r>
              <a:rPr lang="en-US" altLang="zh-CN" sz="1800" dirty="0" err="1">
                <a:ea typeface="宋体" panose="02010600030101010101" pitchFamily="2" charset="-122"/>
              </a:rPr>
              <a:t>refcount</a:t>
            </a:r>
            <a:r>
              <a:rPr lang="en-US" altLang="zh-CN" sz="1800" dirty="0">
                <a:ea typeface="宋体" panose="02010600030101010101" pitchFamily="2" charset="-122"/>
              </a:rPr>
              <a:t> ==0)</a:t>
            </a:r>
          </a:p>
          <a:p>
            <a:pPr algn="l"/>
            <a:r>
              <a:rPr lang="en-US" altLang="zh-CN" sz="1800" dirty="0">
                <a:ea typeface="宋体" panose="02010600030101010101" pitchFamily="2" charset="-122"/>
              </a:rPr>
              <a:t>        delete &amp;p;</a:t>
            </a:r>
          </a:p>
          <a:p>
            <a:pPr lvl="1" algn="l"/>
            <a:r>
              <a:rPr lang="en-US" altLang="zh-CN" sz="1800" dirty="0">
                <a:ea typeface="宋体" panose="02010600030101010101" pitchFamily="2" charset="-122"/>
              </a:rPr>
              <a:t>}</a:t>
            </a:r>
          </a:p>
          <a:p>
            <a:pPr>
              <a:spcBef>
                <a:spcPct val="50000"/>
              </a:spcBef>
            </a:pPr>
            <a:endParaRPr lang="en-US" altLang="zh-CN" sz="1800" dirty="0">
              <a:ea typeface="宋体" panose="02010600030101010101" pitchFamily="2" charset="-122"/>
            </a:endParaRPr>
          </a:p>
        </p:txBody>
      </p:sp>
    </p:spTree>
    <p:extLst>
      <p:ext uri="{BB962C8B-B14F-4D97-AF65-F5344CB8AC3E}">
        <p14:creationId xmlns:p14="http://schemas.microsoft.com/office/powerpoint/2010/main" val="9944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A121BDEB-2602-4F16-AF66-D7FB27B95270}" type="slidenum">
              <a:rPr lang="zh-CN" altLang="en-US" sz="800">
                <a:solidFill>
                  <a:schemeClr val="bg1"/>
                </a:solidFill>
              </a:rPr>
              <a:pPr/>
              <a:t>129</a:t>
            </a:fld>
            <a:endParaRPr lang="en-US" altLang="zh-CN" sz="800">
              <a:solidFill>
                <a:schemeClr val="bg1"/>
              </a:solidFill>
            </a:endParaRPr>
          </a:p>
        </p:txBody>
      </p:sp>
      <p:sp>
        <p:nvSpPr>
          <p:cNvPr id="80899" name="Rectangle 2"/>
          <p:cNvSpPr>
            <a:spLocks noGrp="1" noChangeArrowheads="1"/>
          </p:cNvSpPr>
          <p:nvPr>
            <p:ph type="title"/>
          </p:nvPr>
        </p:nvSpPr>
        <p:spPr/>
        <p:txBody>
          <a:bodyPr/>
          <a:lstStyle/>
          <a:p>
            <a:pPr eaLnBrk="1" hangingPunct="1"/>
            <a:r>
              <a:rPr lang="en-US" altLang="zh-CN" dirty="0">
                <a:ea typeface="SimSun" pitchFamily="2" charset="-122"/>
              </a:rPr>
              <a:t>summary</a:t>
            </a:r>
          </a:p>
        </p:txBody>
      </p:sp>
      <p:sp>
        <p:nvSpPr>
          <p:cNvPr id="80900" name="Rectangle 3"/>
          <p:cNvSpPr>
            <a:spLocks noGrp="1" noChangeArrowheads="1"/>
          </p:cNvSpPr>
          <p:nvPr>
            <p:ph type="body" idx="1"/>
          </p:nvPr>
        </p:nvSpPr>
        <p:spPr/>
        <p:txBody>
          <a:bodyPr/>
          <a:lstStyle/>
          <a:p>
            <a:pPr eaLnBrk="1" hangingPunct="1"/>
            <a:r>
              <a:rPr lang="en-US" altLang="zh-CN" dirty="0">
                <a:ea typeface="SimSun" pitchFamily="2" charset="-122"/>
              </a:rPr>
              <a:t>Intel® Threading Building Blocks is a parallel programming model for C++ applications</a:t>
            </a:r>
          </a:p>
          <a:p>
            <a:pPr lvl="2" eaLnBrk="1" hangingPunct="1"/>
            <a:r>
              <a:rPr lang="zh-CN" altLang="en-US" dirty="0">
                <a:ea typeface="SimSun" pitchFamily="2" charset="-122"/>
              </a:rPr>
              <a:t>用于计算密集型代码</a:t>
            </a:r>
            <a:endParaRPr lang="en-US" altLang="zh-CN" dirty="0">
              <a:ea typeface="SimSun" pitchFamily="2" charset="-122"/>
            </a:endParaRPr>
          </a:p>
          <a:p>
            <a:pPr lvl="2" eaLnBrk="1" hangingPunct="1"/>
            <a:r>
              <a:rPr lang="zh-CN" altLang="en-US" dirty="0">
                <a:ea typeface="SimSun" pitchFamily="2" charset="-122"/>
              </a:rPr>
              <a:t>集中于数据并行程序设计</a:t>
            </a:r>
            <a:endParaRPr lang="en-US" altLang="zh-CN" dirty="0">
              <a:ea typeface="SimSun" pitchFamily="2" charset="-122"/>
            </a:endParaRPr>
          </a:p>
          <a:p>
            <a:pPr lvl="1" eaLnBrk="1" hangingPunct="1"/>
            <a:r>
              <a:rPr lang="en-US" altLang="zh-CN" dirty="0">
                <a:ea typeface="SimSun" pitchFamily="2" charset="-122"/>
              </a:rPr>
              <a:t>Intel® Threading Building Blocks provides</a:t>
            </a:r>
          </a:p>
          <a:p>
            <a:pPr lvl="2" eaLnBrk="1" hangingPunct="1"/>
            <a:r>
              <a:rPr lang="en-US" altLang="zh-CN" dirty="0">
                <a:ea typeface="SimSun" pitchFamily="2" charset="-122"/>
              </a:rPr>
              <a:t>Generic parallel algorithms</a:t>
            </a:r>
          </a:p>
          <a:p>
            <a:pPr lvl="2" eaLnBrk="1" hangingPunct="1"/>
            <a:r>
              <a:rPr lang="en-US" altLang="zh-CN" dirty="0">
                <a:ea typeface="SimSun" pitchFamily="2" charset="-122"/>
              </a:rPr>
              <a:t>Highly concurrent containers</a:t>
            </a:r>
          </a:p>
          <a:p>
            <a:pPr lvl="2" eaLnBrk="1" hangingPunct="1"/>
            <a:r>
              <a:rPr lang="en-US" altLang="zh-CN" dirty="0">
                <a:ea typeface="SimSun" pitchFamily="2" charset="-122"/>
              </a:rPr>
              <a:t>Low-level synchronization primitives</a:t>
            </a:r>
          </a:p>
          <a:p>
            <a:pPr lvl="2" eaLnBrk="1" hangingPunct="1"/>
            <a:r>
              <a:rPr lang="en-US" altLang="zh-CN" dirty="0">
                <a:ea typeface="SimSun" pitchFamily="2" charset="-122"/>
              </a:rPr>
              <a:t>A task scheduler that can be used directly</a:t>
            </a:r>
          </a:p>
          <a:p>
            <a:pPr eaLnBrk="1" hangingPunct="1"/>
            <a:endParaRPr lang="zh-CN" altLang="en-US" dirty="0">
              <a:ea typeface="SimSun" pitchFamily="2" charset="-122"/>
            </a:endParaRPr>
          </a:p>
        </p:txBody>
      </p:sp>
      <p:sp>
        <p:nvSpPr>
          <p:cNvPr id="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129</a:t>
            </a:fld>
            <a:endParaRPr lang="en-US" sz="1400" b="1" dirty="0">
              <a:solidFill>
                <a:schemeClr val="bg1"/>
              </a:solidFill>
            </a:endParaRPr>
          </a:p>
        </p:txBody>
      </p:sp>
    </p:spTree>
    <p:extLst>
      <p:ext uri="{BB962C8B-B14F-4D97-AF65-F5344CB8AC3E}">
        <p14:creationId xmlns:p14="http://schemas.microsoft.com/office/powerpoint/2010/main" val="300517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B586174-1AD3-41CB-8FC2-4A3459C924F2}" type="slidenum">
              <a:rPr lang="zh-CN" altLang="en-US" sz="1400"/>
              <a:pPr eaLnBrk="1" hangingPunct="1"/>
              <a:t>13</a:t>
            </a:fld>
            <a:endParaRPr lang="en-US" altLang="zh-CN" sz="1400"/>
          </a:p>
        </p:txBody>
      </p:sp>
      <p:sp>
        <p:nvSpPr>
          <p:cNvPr id="22531" name="Rectangle 4"/>
          <p:cNvSpPr>
            <a:spLocks noChangeArrowheads="1"/>
          </p:cNvSpPr>
          <p:nvPr/>
        </p:nvSpPr>
        <p:spPr bwMode="auto">
          <a:xfrm>
            <a:off x="228600" y="13716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宋体" pitchFamily="2" charset="-122"/>
              </a:rPr>
              <a:t>最简单的互斥机制是锁。一种锁是位变量：</a:t>
            </a:r>
            <a:r>
              <a:rPr lang="en-US" altLang="zh-CN" dirty="0">
                <a:ea typeface="宋体" pitchFamily="2" charset="-122"/>
              </a:rPr>
              <a:t>1 </a:t>
            </a:r>
            <a:r>
              <a:rPr lang="zh-CN" altLang="en-US" dirty="0">
                <a:ea typeface="宋体" pitchFamily="2" charset="-122"/>
              </a:rPr>
              <a:t>指示一个进程进入了临界区；</a:t>
            </a:r>
            <a:r>
              <a:rPr lang="en-US" altLang="zh-CN" dirty="0">
                <a:ea typeface="宋体" pitchFamily="2" charset="-122"/>
              </a:rPr>
              <a:t>0</a:t>
            </a:r>
            <a:r>
              <a:rPr lang="zh-CN" altLang="en-US" dirty="0">
                <a:ea typeface="宋体" pitchFamily="2" charset="-122"/>
              </a:rPr>
              <a:t>指示没有进程在临界区</a:t>
            </a:r>
            <a:r>
              <a:rPr lang="en-US" altLang="zh-CN" dirty="0">
                <a:ea typeface="宋体" pitchFamily="2" charset="-122"/>
              </a:rPr>
              <a:t>.</a:t>
            </a:r>
          </a:p>
          <a:p>
            <a:endParaRPr lang="en-US" altLang="zh-CN" dirty="0">
              <a:ea typeface="宋体" pitchFamily="2" charset="-122"/>
            </a:endParaRPr>
          </a:p>
          <a:p>
            <a:r>
              <a:rPr lang="zh-CN" altLang="en-US" dirty="0">
                <a:ea typeface="宋体" pitchFamily="2" charset="-122"/>
              </a:rPr>
              <a:t>类似于门锁</a:t>
            </a:r>
            <a:r>
              <a:rPr lang="en-US" altLang="zh-CN" dirty="0">
                <a:ea typeface="宋体" pitchFamily="2" charset="-122"/>
              </a:rPr>
              <a:t>: </a:t>
            </a:r>
            <a:r>
              <a:rPr lang="zh-CN" altLang="en-US" dirty="0">
                <a:ea typeface="宋体" pitchFamily="2" charset="-122"/>
              </a:rPr>
              <a:t>进程来到临界区的“门口”，如果发现门是开着，它进去并锁上门。如果它完成操作，打开门离开临界区</a:t>
            </a:r>
            <a:endParaRPr lang="en-US" altLang="zh-CN" dirty="0">
              <a:ea typeface="宋体" pitchFamily="2" charset="-122"/>
            </a:endParaRPr>
          </a:p>
        </p:txBody>
      </p:sp>
      <p:sp>
        <p:nvSpPr>
          <p:cNvPr id="2" name="矩形 1"/>
          <p:cNvSpPr/>
          <p:nvPr/>
        </p:nvSpPr>
        <p:spPr>
          <a:xfrm>
            <a:off x="482600" y="380999"/>
            <a:ext cx="2717800" cy="646331"/>
          </a:xfrm>
          <a:prstGeom prst="rect">
            <a:avLst/>
          </a:prstGeom>
        </p:spPr>
        <p:txBody>
          <a:bodyPr wrap="square">
            <a:spAutoFit/>
          </a:bodyPr>
          <a:lstStyle/>
          <a:p>
            <a:r>
              <a:rPr lang="en-US" altLang="zh-CN" sz="3600" b="1" dirty="0">
                <a:ea typeface="宋体" pitchFamily="2" charset="-122"/>
              </a:rPr>
              <a:t>Locks</a:t>
            </a:r>
          </a:p>
        </p:txBody>
      </p:sp>
      <p:pic>
        <p:nvPicPr>
          <p:cNvPr id="1028" name="Picture 4" descr="Image result for Lock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831" y="74988"/>
            <a:ext cx="3601801" cy="12583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41394469143&amp;di=d6588ee3c69975adaeda8981e4ddc95f&amp;imgtype=0&amp;src=http%3A%2F%2Fuploads.xuexila.com%2Fallimg%2F1710%2F883-1G009123G7-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54862"/>
            <a:ext cx="4887172" cy="3177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en-US" dirty="0">
                <a:latin typeface="Helvetica" charset="0"/>
                <a:ea typeface="ＭＳ Ｐゴシック" pitchFamily="34" charset="-128"/>
              </a:rPr>
              <a:t>Shared Memory Programming with </a:t>
            </a:r>
            <a:r>
              <a:rPr lang="en-US" altLang="en-US" dirty="0" err="1">
                <a:latin typeface="Helvetica" charset="0"/>
                <a:ea typeface="ＭＳ Ｐゴシック" pitchFamily="34" charset="-128"/>
              </a:rPr>
              <a:t>OpenMP</a:t>
            </a:r>
            <a:endParaRPr lang="en-US" dirty="0"/>
          </a:p>
        </p:txBody>
      </p:sp>
      <p:sp>
        <p:nvSpPr>
          <p:cNvPr id="6" name="副标题 5"/>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pPr>
              <a:defRPr/>
            </a:pPr>
            <a:fld id="{2F5038D2-A417-4597-B5C6-423C7950CD98}" type="slidenum">
              <a:rPr lang="zh-CN" altLang="en-US" smtClean="0"/>
              <a:pPr>
                <a:defRPr/>
              </a:pPr>
              <a:t>130</a:t>
            </a:fld>
            <a:endParaRPr lang="en-US" altLang="zh-CN"/>
          </a:p>
        </p:txBody>
      </p:sp>
    </p:spTree>
    <p:extLst>
      <p:ext uri="{BB962C8B-B14F-4D97-AF65-F5344CB8AC3E}">
        <p14:creationId xmlns:p14="http://schemas.microsoft.com/office/powerpoint/2010/main" val="34104079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4294967295"/>
          </p:nvPr>
        </p:nvSpPr>
        <p:spPr>
          <a:xfrm>
            <a:off x="8077200" y="5762624"/>
            <a:ext cx="609600" cy="409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9CFE07E8-E7F1-4677-816B-9BD8D8383724}" type="slidenum">
              <a:rPr lang="en-US" altLang="en-US" sz="1400" b="0">
                <a:solidFill>
                  <a:schemeClr val="tx1"/>
                </a:solidFill>
                <a:latin typeface="Helvetica" charset="0"/>
              </a:rPr>
              <a:pPr/>
              <a:t>131</a:t>
            </a:fld>
            <a:endParaRPr lang="en-US" altLang="en-US" sz="1400" b="0">
              <a:solidFill>
                <a:schemeClr val="tx1"/>
              </a:solidFill>
              <a:latin typeface="Helvetica" charset="0"/>
            </a:endParaRPr>
          </a:p>
        </p:txBody>
      </p:sp>
      <p:sp>
        <p:nvSpPr>
          <p:cNvPr id="54275" name="Rectangle 2"/>
          <p:cNvSpPr>
            <a:spLocks noGrp="1" noChangeArrowheads="1"/>
          </p:cNvSpPr>
          <p:nvPr>
            <p:ph type="title"/>
          </p:nvPr>
        </p:nvSpPr>
        <p:spPr>
          <a:xfrm>
            <a:off x="457200" y="0"/>
            <a:ext cx="7467600" cy="990600"/>
          </a:xfrm>
        </p:spPr>
        <p:txBody>
          <a:bodyPr/>
          <a:lstStyle/>
          <a:p>
            <a:r>
              <a:rPr lang="en-US" altLang="en-US" dirty="0">
                <a:ea typeface="ＭＳ Ｐゴシック" pitchFamily="34" charset="-128"/>
              </a:rPr>
              <a:t>Introduction to </a:t>
            </a:r>
            <a:r>
              <a:rPr lang="en-US" altLang="en-US" dirty="0" err="1">
                <a:ea typeface="ＭＳ Ｐゴシック" pitchFamily="34" charset="-128"/>
              </a:rPr>
              <a:t>OpenMP</a:t>
            </a:r>
            <a:endParaRPr lang="en-US" altLang="en-US" dirty="0">
              <a:ea typeface="ＭＳ Ｐゴシック" pitchFamily="34" charset="-128"/>
            </a:endParaRPr>
          </a:p>
        </p:txBody>
      </p:sp>
      <p:sp>
        <p:nvSpPr>
          <p:cNvPr id="54276" name="Rectangle 3"/>
          <p:cNvSpPr>
            <a:spLocks noGrp="1" noChangeArrowheads="1"/>
          </p:cNvSpPr>
          <p:nvPr>
            <p:ph type="body" idx="1"/>
          </p:nvPr>
        </p:nvSpPr>
        <p:spPr>
          <a:xfrm>
            <a:off x="609600" y="914400"/>
            <a:ext cx="8001000" cy="4017963"/>
          </a:xfrm>
        </p:spPr>
        <p:txBody>
          <a:bodyPr/>
          <a:lstStyle/>
          <a:p>
            <a:r>
              <a:rPr lang="en-US" altLang="en-US" dirty="0">
                <a:ea typeface="ＭＳ Ｐゴシック" pitchFamily="34" charset="-128"/>
              </a:rPr>
              <a:t>What is </a:t>
            </a:r>
            <a:r>
              <a:rPr lang="en-US" altLang="en-US" dirty="0" err="1">
                <a:ea typeface="ＭＳ Ｐゴシック" pitchFamily="34" charset="-128"/>
              </a:rPr>
              <a:t>OpenMP</a:t>
            </a:r>
            <a:r>
              <a:rPr lang="en-US" altLang="en-US" dirty="0">
                <a:ea typeface="ＭＳ Ｐゴシック" pitchFamily="34" charset="-128"/>
              </a:rPr>
              <a:t>?</a:t>
            </a:r>
          </a:p>
          <a:p>
            <a:pPr lvl="1"/>
            <a:r>
              <a:rPr lang="en-US" altLang="en-US" dirty="0">
                <a:ea typeface="ＭＳ Ｐゴシック" pitchFamily="34" charset="-128"/>
              </a:rPr>
              <a:t>Open specification for Multi-Processing</a:t>
            </a:r>
          </a:p>
          <a:p>
            <a:pPr lvl="1"/>
            <a:r>
              <a:rPr lang="ja-JP" altLang="en-US" dirty="0">
                <a:ea typeface="ＭＳ Ｐゴシック" pitchFamily="34" charset="-128"/>
              </a:rPr>
              <a:t>“</a:t>
            </a:r>
            <a:r>
              <a:rPr lang="en-US" altLang="ja-JP" dirty="0">
                <a:ea typeface="ＭＳ Ｐゴシック" pitchFamily="34" charset="-128"/>
              </a:rPr>
              <a:t>Standard</a:t>
            </a:r>
            <a:r>
              <a:rPr lang="ja-JP" altLang="en-US" dirty="0">
                <a:ea typeface="ＭＳ Ｐゴシック" pitchFamily="34" charset="-128"/>
              </a:rPr>
              <a:t>”</a:t>
            </a:r>
            <a:r>
              <a:rPr lang="en-US" altLang="ja-JP" dirty="0">
                <a:ea typeface="ＭＳ Ｐゴシック" pitchFamily="34" charset="-128"/>
              </a:rPr>
              <a:t> API for defining multi-threaded shared-memory programs</a:t>
            </a:r>
          </a:p>
          <a:p>
            <a:pPr lvl="1"/>
            <a:r>
              <a:rPr lang="en-US" altLang="en-US" dirty="0">
                <a:ea typeface="ＭＳ Ｐゴシック" pitchFamily="34" charset="-128"/>
                <a:hlinkClick r:id="rId3"/>
              </a:rPr>
              <a:t>openmp.org</a:t>
            </a:r>
            <a:r>
              <a:rPr lang="en-US" altLang="en-US" dirty="0">
                <a:ea typeface="ＭＳ Ｐゴシック" pitchFamily="34" charset="-128"/>
              </a:rPr>
              <a:t> – Talks, examples, forums, etc.</a:t>
            </a:r>
          </a:p>
          <a:p>
            <a:endParaRPr lang="en-US" altLang="en-US" dirty="0">
              <a:ea typeface="ＭＳ Ｐゴシック" pitchFamily="34" charset="-128"/>
            </a:endParaRPr>
          </a:p>
          <a:p>
            <a:r>
              <a:rPr lang="en-US" altLang="en-US" dirty="0">
                <a:ea typeface="ＭＳ Ｐゴシック" pitchFamily="34" charset="-128"/>
              </a:rPr>
              <a:t>High-level API</a:t>
            </a:r>
          </a:p>
          <a:p>
            <a:pPr lvl="1"/>
            <a:r>
              <a:rPr lang="en-US" altLang="en-US" dirty="0">
                <a:ea typeface="ＭＳ Ｐゴシック" pitchFamily="34" charset="-128"/>
              </a:rPr>
              <a:t>Preprocessor (compiler) directives  ( ~ 80% )</a:t>
            </a:r>
          </a:p>
          <a:p>
            <a:pPr lvl="1"/>
            <a:r>
              <a:rPr lang="en-US" altLang="en-US" dirty="0">
                <a:ea typeface="ＭＳ Ｐゴシック" pitchFamily="34" charset="-128"/>
              </a:rPr>
              <a:t>Library Calls ( ~ 19% )</a:t>
            </a:r>
          </a:p>
          <a:p>
            <a:pPr lvl="1"/>
            <a:r>
              <a:rPr lang="en-US" altLang="en-US" dirty="0">
                <a:ea typeface="ＭＳ Ｐゴシック" pitchFamily="34" charset="-128"/>
              </a:rPr>
              <a:t>Environment Variables (  ~ 1% )</a:t>
            </a:r>
          </a:p>
          <a:p>
            <a:pPr lvl="1">
              <a:buFontTx/>
              <a:buNone/>
            </a:pPr>
            <a:endParaRPr lang="en-US" altLang="en-US" dirty="0">
              <a:ea typeface="ＭＳ Ｐゴシック" pitchFamily="34" charset="-128"/>
            </a:endParaRPr>
          </a:p>
        </p:txBody>
      </p:sp>
    </p:spTree>
    <p:extLst>
      <p:ext uri="{BB962C8B-B14F-4D97-AF65-F5344CB8AC3E}">
        <p14:creationId xmlns:p14="http://schemas.microsoft.com/office/powerpoint/2010/main" val="9229939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05CBC8E-9F0C-4A65-BFEA-6B2EFB63B4D9}" type="slidenum">
              <a:rPr lang="en-US" sz="1400"/>
              <a:pPr eaLnBrk="1" hangingPunct="1"/>
              <a:t>132</a:t>
            </a:fld>
            <a:endParaRPr lang="en-US" sz="1400"/>
          </a:p>
        </p:txBody>
      </p:sp>
      <p:sp>
        <p:nvSpPr>
          <p:cNvPr id="19460" name="Rectangle 2"/>
          <p:cNvSpPr>
            <a:spLocks noGrp="1" noChangeArrowheads="1"/>
          </p:cNvSpPr>
          <p:nvPr>
            <p:ph type="title"/>
          </p:nvPr>
        </p:nvSpPr>
        <p:spPr>
          <a:noFill/>
        </p:spPr>
        <p:txBody>
          <a:bodyPr lIns="92075" tIns="46038" rIns="92075" bIns="46038"/>
          <a:lstStyle/>
          <a:p>
            <a:pPr eaLnBrk="1" hangingPunct="1">
              <a:lnSpc>
                <a:spcPct val="89000"/>
              </a:lnSpc>
            </a:pPr>
            <a:r>
              <a:rPr lang="en-US" altLang="zh-CN">
                <a:ea typeface="SimSun" pitchFamily="2" charset="-122"/>
              </a:rPr>
              <a:t>OpenMP</a:t>
            </a:r>
            <a:r>
              <a:rPr lang="en-US" altLang="zh-CN" baseline="30000">
                <a:ea typeface="SimSun" pitchFamily="2" charset="-122"/>
              </a:rPr>
              <a:t>*</a:t>
            </a:r>
            <a:r>
              <a:rPr lang="en-US" altLang="zh-CN">
                <a:ea typeface="SimSun" pitchFamily="2" charset="-122"/>
              </a:rPr>
              <a:t> Overview:</a:t>
            </a:r>
            <a:endParaRPr lang="en-US" altLang="zh-CN" sz="2800">
              <a:solidFill>
                <a:schemeClr val="accent1"/>
              </a:solidFill>
              <a:ea typeface="SimSun" pitchFamily="2" charset="-122"/>
            </a:endParaRPr>
          </a:p>
        </p:txBody>
      </p:sp>
      <p:sp>
        <p:nvSpPr>
          <p:cNvPr id="19461" name="Rectangle 3"/>
          <p:cNvSpPr>
            <a:spLocks noChangeArrowheads="1"/>
          </p:cNvSpPr>
          <p:nvPr/>
        </p:nvSpPr>
        <p:spPr bwMode="auto">
          <a:xfrm>
            <a:off x="5513388" y="6132513"/>
            <a:ext cx="2593975" cy="831639"/>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omp_set_lock(lck)</a:t>
            </a:r>
          </a:p>
        </p:txBody>
      </p:sp>
      <p:sp>
        <p:nvSpPr>
          <p:cNvPr id="19462" name="Rectangle 4"/>
          <p:cNvSpPr>
            <a:spLocks noChangeArrowheads="1"/>
          </p:cNvSpPr>
          <p:nvPr/>
        </p:nvSpPr>
        <p:spPr bwMode="auto">
          <a:xfrm>
            <a:off x="274638" y="4999038"/>
            <a:ext cx="5441950" cy="831639"/>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#pragma omp parallel for private(A, B)</a:t>
            </a:r>
          </a:p>
        </p:txBody>
      </p:sp>
      <p:sp>
        <p:nvSpPr>
          <p:cNvPr id="19463" name="Rectangle 5"/>
          <p:cNvSpPr>
            <a:spLocks noChangeArrowheads="1"/>
          </p:cNvSpPr>
          <p:nvPr/>
        </p:nvSpPr>
        <p:spPr bwMode="auto">
          <a:xfrm>
            <a:off x="4694238" y="1370013"/>
            <a:ext cx="3013075" cy="831639"/>
          </a:xfrm>
          <a:prstGeom prst="rect">
            <a:avLst/>
          </a:prstGeom>
          <a:solidFill>
            <a:srgbClr val="CCFF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#pragma omp critical</a:t>
            </a:r>
          </a:p>
        </p:txBody>
      </p:sp>
      <p:sp>
        <p:nvSpPr>
          <p:cNvPr id="19464" name="Rectangle 6"/>
          <p:cNvSpPr>
            <a:spLocks noChangeArrowheads="1"/>
          </p:cNvSpPr>
          <p:nvPr/>
        </p:nvSpPr>
        <p:spPr bwMode="auto">
          <a:xfrm>
            <a:off x="112713" y="2303463"/>
            <a:ext cx="4746625" cy="831639"/>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do shared(a, b, c)</a:t>
            </a:r>
          </a:p>
        </p:txBody>
      </p:sp>
      <p:sp>
        <p:nvSpPr>
          <p:cNvPr id="19465" name="Rectangle 7"/>
          <p:cNvSpPr>
            <a:spLocks noChangeArrowheads="1"/>
          </p:cNvSpPr>
          <p:nvPr/>
        </p:nvSpPr>
        <p:spPr bwMode="auto">
          <a:xfrm>
            <a:off x="436563" y="4465638"/>
            <a:ext cx="5049837" cy="831639"/>
          </a:xfrm>
          <a:prstGeom prst="rect">
            <a:avLst/>
          </a:prstGeom>
          <a:solidFill>
            <a:srgbClr val="FFCC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REDUCTION (+: A, B)</a:t>
            </a:r>
          </a:p>
        </p:txBody>
      </p:sp>
      <p:sp>
        <p:nvSpPr>
          <p:cNvPr id="19466" name="Rectangle 8"/>
          <p:cNvSpPr>
            <a:spLocks noChangeArrowheads="1"/>
          </p:cNvSpPr>
          <p:nvPr/>
        </p:nvSpPr>
        <p:spPr bwMode="auto">
          <a:xfrm>
            <a:off x="579438" y="2808288"/>
            <a:ext cx="3727450" cy="831639"/>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call OMP_INIT_LOCK (ilok)</a:t>
            </a:r>
          </a:p>
        </p:txBody>
      </p:sp>
      <p:sp>
        <p:nvSpPr>
          <p:cNvPr id="19467" name="Rectangle 9"/>
          <p:cNvSpPr>
            <a:spLocks noChangeArrowheads="1"/>
          </p:cNvSpPr>
          <p:nvPr/>
        </p:nvSpPr>
        <p:spPr bwMode="auto">
          <a:xfrm>
            <a:off x="5046663" y="2417763"/>
            <a:ext cx="3527425" cy="1200971"/>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call omp_test_lock(jlok) </a:t>
            </a:r>
          </a:p>
        </p:txBody>
      </p:sp>
      <p:sp>
        <p:nvSpPr>
          <p:cNvPr id="19468" name="Rectangle 10"/>
          <p:cNvSpPr>
            <a:spLocks noChangeArrowheads="1"/>
          </p:cNvSpPr>
          <p:nvPr/>
        </p:nvSpPr>
        <p:spPr bwMode="auto">
          <a:xfrm>
            <a:off x="3808413" y="3465513"/>
            <a:ext cx="4213225" cy="831639"/>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setenv OMP_SCHEDULE “dynamic”</a:t>
            </a:r>
          </a:p>
        </p:txBody>
      </p:sp>
      <p:sp>
        <p:nvSpPr>
          <p:cNvPr id="19469" name="Rectangle 11"/>
          <p:cNvSpPr>
            <a:spLocks noChangeArrowheads="1"/>
          </p:cNvSpPr>
          <p:nvPr/>
        </p:nvSpPr>
        <p:spPr bwMode="auto">
          <a:xfrm>
            <a:off x="4875213" y="1865313"/>
            <a:ext cx="4070350" cy="1200971"/>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CALL OMP_SET_NUM_THREADS(10)</a:t>
            </a:r>
          </a:p>
        </p:txBody>
      </p:sp>
      <p:sp>
        <p:nvSpPr>
          <p:cNvPr id="19470" name="Rectangle 12"/>
          <p:cNvSpPr>
            <a:spLocks noChangeArrowheads="1"/>
          </p:cNvSpPr>
          <p:nvPr/>
        </p:nvSpPr>
        <p:spPr bwMode="auto">
          <a:xfrm>
            <a:off x="4818063" y="5580063"/>
            <a:ext cx="3498850" cy="831639"/>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DO lastprivate(XX)</a:t>
            </a:r>
          </a:p>
        </p:txBody>
      </p:sp>
      <p:sp>
        <p:nvSpPr>
          <p:cNvPr id="19471" name="Rectangle 13"/>
          <p:cNvSpPr>
            <a:spLocks noChangeArrowheads="1"/>
          </p:cNvSpPr>
          <p:nvPr/>
        </p:nvSpPr>
        <p:spPr bwMode="auto">
          <a:xfrm>
            <a:off x="6884988" y="4046538"/>
            <a:ext cx="2070100" cy="831639"/>
          </a:xfrm>
          <a:prstGeom prst="rect">
            <a:avLst/>
          </a:prstGeom>
          <a:solidFill>
            <a:srgbClr val="FFCC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ORDERED</a:t>
            </a:r>
          </a:p>
        </p:txBody>
      </p:sp>
      <p:sp>
        <p:nvSpPr>
          <p:cNvPr id="19472" name="Rectangle 14"/>
          <p:cNvSpPr>
            <a:spLocks noChangeArrowheads="1"/>
          </p:cNvSpPr>
          <p:nvPr/>
        </p:nvSpPr>
        <p:spPr bwMode="auto">
          <a:xfrm>
            <a:off x="122238" y="3351213"/>
            <a:ext cx="3575050" cy="831639"/>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SINGLE PRIVATE(X)</a:t>
            </a:r>
          </a:p>
        </p:txBody>
      </p:sp>
      <p:sp>
        <p:nvSpPr>
          <p:cNvPr id="19473" name="Rectangle 15"/>
          <p:cNvSpPr>
            <a:spLocks noChangeArrowheads="1"/>
          </p:cNvSpPr>
          <p:nvPr/>
        </p:nvSpPr>
        <p:spPr bwMode="auto">
          <a:xfrm>
            <a:off x="6172200" y="4572000"/>
            <a:ext cx="2108200" cy="831639"/>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SECTIONS </a:t>
            </a:r>
          </a:p>
        </p:txBody>
      </p:sp>
      <p:sp>
        <p:nvSpPr>
          <p:cNvPr id="19474" name="Rectangle 16"/>
          <p:cNvSpPr>
            <a:spLocks noChangeArrowheads="1"/>
          </p:cNvSpPr>
          <p:nvPr/>
        </p:nvSpPr>
        <p:spPr bwMode="auto">
          <a:xfrm>
            <a:off x="6523038" y="2874963"/>
            <a:ext cx="1860550" cy="831639"/>
          </a:xfrm>
          <a:prstGeom prst="rect">
            <a:avLst/>
          </a:prstGeom>
          <a:solidFill>
            <a:srgbClr val="FF99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MASTER</a:t>
            </a:r>
          </a:p>
        </p:txBody>
      </p:sp>
      <p:sp>
        <p:nvSpPr>
          <p:cNvPr id="19475" name="Rectangle 17"/>
          <p:cNvSpPr>
            <a:spLocks noChangeArrowheads="1"/>
          </p:cNvSpPr>
          <p:nvPr/>
        </p:nvSpPr>
        <p:spPr bwMode="auto">
          <a:xfrm>
            <a:off x="4446588" y="2989263"/>
            <a:ext cx="1870075" cy="831639"/>
          </a:xfrm>
          <a:prstGeom prst="rect">
            <a:avLst/>
          </a:prstGeom>
          <a:solidFill>
            <a:srgbClr val="CCFF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ATOMIC</a:t>
            </a:r>
          </a:p>
        </p:txBody>
      </p:sp>
      <p:sp>
        <p:nvSpPr>
          <p:cNvPr id="19476" name="Rectangle 18"/>
          <p:cNvSpPr>
            <a:spLocks noChangeArrowheads="1"/>
          </p:cNvSpPr>
          <p:nvPr/>
        </p:nvSpPr>
        <p:spPr bwMode="auto">
          <a:xfrm>
            <a:off x="2532063" y="1350963"/>
            <a:ext cx="1736725" cy="831639"/>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FLUSH</a:t>
            </a:r>
          </a:p>
        </p:txBody>
      </p:sp>
      <p:sp>
        <p:nvSpPr>
          <p:cNvPr id="19477" name="Rectangle 19"/>
          <p:cNvSpPr>
            <a:spLocks noChangeArrowheads="1"/>
          </p:cNvSpPr>
          <p:nvPr/>
        </p:nvSpPr>
        <p:spPr bwMode="auto">
          <a:xfrm>
            <a:off x="274638" y="3951288"/>
            <a:ext cx="6194425" cy="831639"/>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DO ORDERED PRIVATE (A, B, C)</a:t>
            </a:r>
          </a:p>
        </p:txBody>
      </p:sp>
      <p:sp>
        <p:nvSpPr>
          <p:cNvPr id="19478" name="Rectangle 20"/>
          <p:cNvSpPr>
            <a:spLocks noChangeArrowheads="1"/>
          </p:cNvSpPr>
          <p:nvPr/>
        </p:nvSpPr>
        <p:spPr bwMode="auto">
          <a:xfrm>
            <a:off x="617538" y="1808163"/>
            <a:ext cx="3822700" cy="1200971"/>
          </a:xfrm>
          <a:prstGeom prst="rect">
            <a:avLst/>
          </a:prstGeom>
          <a:solidFill>
            <a:srgbClr val="FFC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THREADPRIVATE(/ABC/)</a:t>
            </a:r>
          </a:p>
        </p:txBody>
      </p:sp>
      <p:sp>
        <p:nvSpPr>
          <p:cNvPr id="19479" name="Rectangle 21"/>
          <p:cNvSpPr>
            <a:spLocks noChangeArrowheads="1"/>
          </p:cNvSpPr>
          <p:nvPr/>
        </p:nvSpPr>
        <p:spPr bwMode="auto">
          <a:xfrm>
            <a:off x="331788" y="5503863"/>
            <a:ext cx="4079875" cy="831639"/>
          </a:xfrm>
          <a:prstGeom prst="rect">
            <a:avLst/>
          </a:prstGeom>
          <a:solidFill>
            <a:srgbClr val="CC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C$OMP PARALLEL COPYIN(/blk/)</a:t>
            </a:r>
          </a:p>
        </p:txBody>
      </p:sp>
      <p:sp>
        <p:nvSpPr>
          <p:cNvPr id="19480" name="Rectangle 22"/>
          <p:cNvSpPr>
            <a:spLocks noChangeArrowheads="1"/>
          </p:cNvSpPr>
          <p:nvPr/>
        </p:nvSpPr>
        <p:spPr bwMode="auto">
          <a:xfrm>
            <a:off x="1093788" y="6094413"/>
            <a:ext cx="4051300" cy="831639"/>
          </a:xfrm>
          <a:prstGeom prst="rect">
            <a:avLst/>
          </a:prstGeom>
          <a:solidFill>
            <a:srgbClr val="CCECFF"/>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Nthrds = OMP_GET_NUM_PROCS()</a:t>
            </a:r>
          </a:p>
        </p:txBody>
      </p:sp>
      <p:sp>
        <p:nvSpPr>
          <p:cNvPr id="19481" name="Rectangle 23"/>
          <p:cNvSpPr>
            <a:spLocks noChangeArrowheads="1"/>
          </p:cNvSpPr>
          <p:nvPr/>
        </p:nvSpPr>
        <p:spPr bwMode="auto">
          <a:xfrm>
            <a:off x="5903913" y="5103813"/>
            <a:ext cx="2232025" cy="831639"/>
          </a:xfrm>
          <a:prstGeom prst="rect">
            <a:avLst/>
          </a:prstGeom>
          <a:solidFill>
            <a:srgbClr val="FFFFCC"/>
          </a:solidFill>
          <a:ln w="12700">
            <a:solidFill>
              <a:srgbClr val="66FF33"/>
            </a:solidFill>
            <a:miter lim="800000"/>
            <a:headEnd/>
            <a:tailEnd/>
          </a:ln>
        </p:spPr>
        <p:txBody>
          <a:bodyPr lIns="92075" tIns="46038" rIns="92075" bIns="46038">
            <a:spAutoFit/>
          </a:bodyPr>
          <a:lstStyle/>
          <a:p>
            <a:pPr eaLnBrk="0" hangingPunct="0">
              <a:spcBef>
                <a:spcPct val="50000"/>
              </a:spcBef>
            </a:pPr>
            <a:r>
              <a:rPr lang="en-US" altLang="zh-CN" b="1">
                <a:latin typeface="Courier New" charset="0"/>
                <a:ea typeface="SimSun" pitchFamily="2" charset="-122"/>
              </a:rPr>
              <a:t>!$OMP  BARRIER</a:t>
            </a:r>
          </a:p>
        </p:txBody>
      </p:sp>
      <p:sp>
        <p:nvSpPr>
          <p:cNvPr id="88088" name="Text Box 24"/>
          <p:cNvSpPr txBox="1">
            <a:spLocks noChangeArrowheads="1"/>
          </p:cNvSpPr>
          <p:nvPr/>
        </p:nvSpPr>
        <p:spPr bwMode="auto">
          <a:xfrm>
            <a:off x="685800" y="2133600"/>
            <a:ext cx="7848600" cy="3294063"/>
          </a:xfrm>
          <a:prstGeom prst="rect">
            <a:avLst/>
          </a:prstGeom>
          <a:solidFill>
            <a:srgbClr val="EFF3FF"/>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4000"/>
              </a:lnSpc>
              <a:spcBef>
                <a:spcPct val="30000"/>
              </a:spcBef>
              <a:buClr>
                <a:schemeClr val="tx2"/>
              </a:buClr>
              <a:buSzPct val="75000"/>
              <a:buFont typeface="Wingdings" charset="2"/>
              <a:buNone/>
            </a:pPr>
            <a:r>
              <a:rPr lang="en-US" altLang="zh-CN" sz="2800" b="1" i="1">
                <a:latin typeface="Trebuchet MS" charset="0"/>
                <a:ea typeface="SimSun" pitchFamily="2" charset="-122"/>
              </a:rPr>
              <a:t>OpenMP:  An API for Writing Multithreaded Applications</a:t>
            </a:r>
            <a:br>
              <a:rPr lang="en-US" altLang="zh-CN" sz="2800" b="1" i="1">
                <a:latin typeface="Trebuchet MS" charset="0"/>
                <a:ea typeface="SimSun" pitchFamily="2" charset="-122"/>
              </a:rPr>
            </a:br>
            <a:endParaRPr lang="en-US" altLang="zh-CN" b="1">
              <a:latin typeface="Trebuchet MS" charset="0"/>
              <a:ea typeface="SimSun" pitchFamily="2" charset="-122"/>
            </a:endParaRPr>
          </a:p>
          <a:p>
            <a:pPr lvl="2" eaLnBrk="1" hangingPunct="1">
              <a:lnSpc>
                <a:spcPct val="94000"/>
              </a:lnSpc>
              <a:spcBef>
                <a:spcPct val="30000"/>
              </a:spcBef>
              <a:buClr>
                <a:schemeClr val="tx2"/>
              </a:buClr>
              <a:buFont typeface="Wingdings" charset="2"/>
              <a:buChar char="§"/>
            </a:pPr>
            <a:r>
              <a:rPr lang="en-US" altLang="zh-CN" b="1">
                <a:latin typeface="Trebuchet MS" charset="0"/>
                <a:ea typeface="SimSun" pitchFamily="2" charset="-122"/>
              </a:rPr>
              <a:t>A set of compiler directives and library routines  for parallel application programmers</a:t>
            </a:r>
          </a:p>
          <a:p>
            <a:pPr lvl="2" eaLnBrk="1" hangingPunct="1">
              <a:lnSpc>
                <a:spcPct val="94000"/>
              </a:lnSpc>
              <a:spcBef>
                <a:spcPct val="30000"/>
              </a:spcBef>
              <a:buClr>
                <a:schemeClr val="tx2"/>
              </a:buClr>
              <a:buFont typeface="Wingdings" charset="2"/>
              <a:buChar char="§"/>
            </a:pPr>
            <a:r>
              <a:rPr lang="en-US" altLang="zh-CN" b="1">
                <a:latin typeface="Trebuchet MS" charset="0"/>
                <a:ea typeface="SimSun" pitchFamily="2" charset="-122"/>
              </a:rPr>
              <a:t>Makes writing multi-threaded applications in Fortran, C and C++ as easy as we can make it.</a:t>
            </a:r>
          </a:p>
          <a:p>
            <a:pPr lvl="2" eaLnBrk="1" hangingPunct="1">
              <a:lnSpc>
                <a:spcPct val="94000"/>
              </a:lnSpc>
              <a:spcBef>
                <a:spcPct val="30000"/>
              </a:spcBef>
              <a:buClr>
                <a:schemeClr val="tx2"/>
              </a:buClr>
              <a:buFont typeface="Wingdings" charset="2"/>
              <a:buChar char="§"/>
            </a:pPr>
            <a:r>
              <a:rPr lang="en-US" altLang="zh-CN" b="1">
                <a:latin typeface="Trebuchet MS" charset="0"/>
                <a:ea typeface="SimSun" pitchFamily="2" charset="-122"/>
              </a:rPr>
              <a:t>Standardizes last 20 years of SMP practice</a:t>
            </a:r>
            <a:endParaRPr lang="en-US" altLang="zh-CN" sz="2800" b="1">
              <a:ea typeface="SimSun" pitchFamily="2" charset="-122"/>
            </a:endParaRPr>
          </a:p>
        </p:txBody>
      </p:sp>
      <p:sp>
        <p:nvSpPr>
          <p:cNvPr id="19483" name="Text Box 25"/>
          <p:cNvSpPr txBox="1">
            <a:spLocks noChangeArrowheads="1"/>
          </p:cNvSpPr>
          <p:nvPr/>
        </p:nvSpPr>
        <p:spPr bwMode="auto">
          <a:xfrm>
            <a:off x="4800600" y="6477000"/>
            <a:ext cx="434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zh-CN" altLang="en-US" sz="800">
                <a:ea typeface="SimSun" pitchFamily="2" charset="-122"/>
              </a:rPr>
              <a:t>* </a:t>
            </a:r>
            <a:r>
              <a:rPr lang="en-US" altLang="zh-CN" sz="800">
                <a:ea typeface="SimSun" pitchFamily="2" charset="-122"/>
              </a:rPr>
              <a:t>The name “OpenMP” is the property of the OpenMP Architecture Review Board.</a:t>
            </a:r>
          </a:p>
        </p:txBody>
      </p:sp>
      <p:sp>
        <p:nvSpPr>
          <p:cNvPr id="28" name="Slide Number Placeholder 3"/>
          <p:cNvSpPr>
            <a:spLocks noGrp="1"/>
          </p:cNvSpPr>
          <p:nvPr>
            <p:ph type="sldNum" sz="quarter" idx="4294967295"/>
          </p:nvPr>
        </p:nvSpPr>
        <p:spPr>
          <a:xfrm>
            <a:off x="8229600" y="5803392"/>
            <a:ext cx="457200" cy="3291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pPr eaLnBrk="1" hangingPunct="1"/>
              <a:t>132</a:t>
            </a:fld>
            <a:endParaRPr lang="en-US" sz="1400" b="1" dirty="0"/>
          </a:p>
        </p:txBody>
      </p:sp>
    </p:spTree>
    <p:extLst>
      <p:ext uri="{BB962C8B-B14F-4D97-AF65-F5344CB8AC3E}">
        <p14:creationId xmlns:p14="http://schemas.microsoft.com/office/powerpoint/2010/main" val="105092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8" grpId="0" animBg="1"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BE9474A-F34C-451C-B1F4-B30635DEDEF5}" type="slidenum">
              <a:rPr lang="en-US" sz="1400">
                <a:solidFill>
                  <a:schemeClr val="bg1"/>
                </a:solidFill>
              </a:rPr>
              <a:pPr eaLnBrk="1" hangingPunct="1"/>
              <a:t>133</a:t>
            </a:fld>
            <a:endParaRPr lang="en-US" sz="1400">
              <a:solidFill>
                <a:schemeClr val="bg1"/>
              </a:solidFill>
            </a:endParaRPr>
          </a:p>
        </p:txBody>
      </p:sp>
      <p:sp>
        <p:nvSpPr>
          <p:cNvPr id="23556" name="Rectangle 2"/>
          <p:cNvSpPr>
            <a:spLocks noGrp="1" noChangeArrowheads="1"/>
          </p:cNvSpPr>
          <p:nvPr>
            <p:ph type="title"/>
          </p:nvPr>
        </p:nvSpPr>
        <p:spPr>
          <a:xfrm>
            <a:off x="152400" y="0"/>
            <a:ext cx="7467600" cy="762000"/>
          </a:xfrm>
        </p:spPr>
        <p:txBody>
          <a:bodyPr>
            <a:normAutofit/>
          </a:bodyPr>
          <a:lstStyle/>
          <a:p>
            <a:pPr eaLnBrk="1" hangingPunct="1"/>
            <a:r>
              <a:rPr lang="en-US" sz="3600" dirty="0"/>
              <a:t>The essence of </a:t>
            </a:r>
            <a:r>
              <a:rPr lang="en-US" sz="3600" dirty="0" err="1"/>
              <a:t>OpenMP</a:t>
            </a:r>
            <a:endParaRPr lang="en-US" sz="3600" dirty="0"/>
          </a:p>
        </p:txBody>
      </p:sp>
      <p:sp>
        <p:nvSpPr>
          <p:cNvPr id="23557" name="Rectangle 3"/>
          <p:cNvSpPr>
            <a:spLocks noGrp="1" noChangeArrowheads="1"/>
          </p:cNvSpPr>
          <p:nvPr>
            <p:ph type="body" idx="1"/>
          </p:nvPr>
        </p:nvSpPr>
        <p:spPr>
          <a:xfrm>
            <a:off x="228600" y="914400"/>
            <a:ext cx="8610600" cy="5200650"/>
          </a:xfrm>
        </p:spPr>
        <p:txBody>
          <a:bodyPr>
            <a:normAutofit lnSpcReduction="10000"/>
          </a:bodyPr>
          <a:lstStyle/>
          <a:p>
            <a:pPr eaLnBrk="1" hangingPunct="1">
              <a:lnSpc>
                <a:spcPct val="83000"/>
              </a:lnSpc>
            </a:pPr>
            <a:r>
              <a:rPr lang="en-US" sz="2400" b="1" dirty="0">
                <a:solidFill>
                  <a:srgbClr val="FF0000"/>
                </a:solidFill>
              </a:rPr>
              <a:t>Create threads </a:t>
            </a:r>
            <a:r>
              <a:rPr lang="en-US" sz="2400" b="1" dirty="0"/>
              <a:t>that execute in a shared address space:</a:t>
            </a:r>
          </a:p>
          <a:p>
            <a:pPr lvl="1" eaLnBrk="1" hangingPunct="1">
              <a:lnSpc>
                <a:spcPct val="83000"/>
              </a:lnSpc>
            </a:pPr>
            <a:r>
              <a:rPr lang="en-US" sz="2000" dirty="0"/>
              <a:t>The only way to create threads is with the “</a:t>
            </a:r>
            <a:r>
              <a:rPr lang="en-US" sz="2000" dirty="0">
                <a:solidFill>
                  <a:srgbClr val="0332B7"/>
                </a:solidFill>
              </a:rPr>
              <a:t>parallel</a:t>
            </a:r>
            <a:r>
              <a:rPr lang="en-US" sz="2000" dirty="0"/>
              <a:t> construct”</a:t>
            </a:r>
          </a:p>
          <a:p>
            <a:pPr lvl="1" eaLnBrk="1" hangingPunct="1">
              <a:lnSpc>
                <a:spcPct val="83000"/>
              </a:lnSpc>
            </a:pPr>
            <a:r>
              <a:rPr lang="en-US" sz="2000" dirty="0"/>
              <a:t>Once created, all threads execute the code inside the construct.</a:t>
            </a:r>
          </a:p>
          <a:p>
            <a:pPr lvl="1" eaLnBrk="1" hangingPunct="1">
              <a:lnSpc>
                <a:spcPct val="83000"/>
              </a:lnSpc>
            </a:pPr>
            <a:endParaRPr lang="en-US" sz="2000" dirty="0"/>
          </a:p>
          <a:p>
            <a:pPr eaLnBrk="1" hangingPunct="1">
              <a:lnSpc>
                <a:spcPct val="83000"/>
              </a:lnSpc>
            </a:pPr>
            <a:r>
              <a:rPr lang="en-US" sz="2400" b="1" dirty="0">
                <a:solidFill>
                  <a:srgbClr val="FF0000"/>
                </a:solidFill>
              </a:rPr>
              <a:t>Split up the work </a:t>
            </a:r>
            <a:r>
              <a:rPr lang="en-US" sz="2400" b="1" dirty="0"/>
              <a:t>between threads by one of two means:</a:t>
            </a:r>
          </a:p>
          <a:p>
            <a:pPr lvl="1" eaLnBrk="1" hangingPunct="1">
              <a:lnSpc>
                <a:spcPct val="83000"/>
              </a:lnSpc>
            </a:pPr>
            <a:r>
              <a:rPr lang="en-US" sz="2000" dirty="0">
                <a:solidFill>
                  <a:srgbClr val="FF0000"/>
                </a:solidFill>
              </a:rPr>
              <a:t>SPMD</a:t>
            </a:r>
            <a:r>
              <a:rPr lang="en-US" sz="2000" dirty="0"/>
              <a:t> (Single program Multiple Data) … all threads execute the same code and you use the thread ID to assign work to a thread.</a:t>
            </a:r>
          </a:p>
          <a:p>
            <a:pPr lvl="1" eaLnBrk="1" hangingPunct="1">
              <a:lnSpc>
                <a:spcPct val="83000"/>
              </a:lnSpc>
            </a:pPr>
            <a:r>
              <a:rPr lang="en-US" sz="2000" dirty="0" err="1">
                <a:solidFill>
                  <a:srgbClr val="FF0000"/>
                </a:solidFill>
              </a:rPr>
              <a:t>Workshare</a:t>
            </a:r>
            <a:r>
              <a:rPr lang="en-US" sz="2000" dirty="0">
                <a:solidFill>
                  <a:srgbClr val="FF0000"/>
                </a:solidFill>
              </a:rPr>
              <a:t> constructs </a:t>
            </a:r>
            <a:r>
              <a:rPr lang="en-US" sz="2000" dirty="0"/>
              <a:t>split up loops and tasks between threads.</a:t>
            </a:r>
          </a:p>
          <a:p>
            <a:pPr lvl="1" eaLnBrk="1" hangingPunct="1">
              <a:lnSpc>
                <a:spcPct val="83000"/>
              </a:lnSpc>
            </a:pPr>
            <a:endParaRPr lang="en-US" sz="2000" dirty="0"/>
          </a:p>
          <a:p>
            <a:pPr eaLnBrk="1" hangingPunct="1">
              <a:lnSpc>
                <a:spcPct val="83000"/>
              </a:lnSpc>
            </a:pPr>
            <a:r>
              <a:rPr lang="en-US" sz="2400" b="1" dirty="0">
                <a:solidFill>
                  <a:srgbClr val="FF0000"/>
                </a:solidFill>
              </a:rPr>
              <a:t>Manage data</a:t>
            </a:r>
            <a:r>
              <a:rPr lang="en-US" sz="2400" b="1" dirty="0"/>
              <a:t> environment to avoid data access conflicts</a:t>
            </a:r>
          </a:p>
          <a:p>
            <a:pPr lvl="1" eaLnBrk="1" hangingPunct="1">
              <a:lnSpc>
                <a:spcPct val="83000"/>
              </a:lnSpc>
            </a:pPr>
            <a:r>
              <a:rPr lang="en-US" sz="2000" dirty="0">
                <a:solidFill>
                  <a:srgbClr val="FF0000"/>
                </a:solidFill>
              </a:rPr>
              <a:t>Synchronization</a:t>
            </a:r>
            <a:r>
              <a:rPr lang="en-US" sz="2000" dirty="0"/>
              <a:t> so correct results are produced regardless of how threads are scheduled.</a:t>
            </a:r>
          </a:p>
          <a:p>
            <a:pPr lvl="1" eaLnBrk="1" hangingPunct="1">
              <a:lnSpc>
                <a:spcPct val="83000"/>
              </a:lnSpc>
            </a:pPr>
            <a:r>
              <a:rPr lang="en-US" sz="2000" dirty="0">
                <a:solidFill>
                  <a:srgbClr val="FF0000"/>
                </a:solidFill>
              </a:rPr>
              <a:t>Carefully manage </a:t>
            </a:r>
            <a:r>
              <a:rPr lang="en-US" sz="2000" dirty="0"/>
              <a:t>which data can be private (local to each thread) and shared.</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fld id="{D635D4E0-B9E5-4366-8BA5-BF21B123B588}" type="slidenum">
              <a:rPr lang="en-US" sz="1400" b="1">
                <a:solidFill>
                  <a:schemeClr val="bg1"/>
                </a:solidFill>
              </a:rPr>
              <a:pPr algn="ctr" eaLnBrk="1" hangingPunct="1"/>
              <a:t>133</a:t>
            </a:fld>
            <a:endParaRPr lang="en-US" sz="1400" b="1" dirty="0">
              <a:solidFill>
                <a:schemeClr val="bg1"/>
              </a:solidFill>
            </a:endParaRPr>
          </a:p>
        </p:txBody>
      </p:sp>
    </p:spTree>
    <p:extLst>
      <p:ext uri="{BB962C8B-B14F-4D97-AF65-F5344CB8AC3E}">
        <p14:creationId xmlns:p14="http://schemas.microsoft.com/office/powerpoint/2010/main" val="964895706"/>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en-US" dirty="0">
                <a:ea typeface="ＭＳ Ｐゴシック" pitchFamily="34" charset="-128"/>
              </a:rPr>
              <a:t>A Programmer</a:t>
            </a:r>
            <a:r>
              <a:rPr lang="ja-JP" altLang="en-US" dirty="0">
                <a:ea typeface="ＭＳ Ｐゴシック" pitchFamily="34" charset="-128"/>
              </a:rPr>
              <a:t>’</a:t>
            </a:r>
            <a:r>
              <a:rPr lang="en-US" altLang="ja-JP" dirty="0">
                <a:ea typeface="ＭＳ Ｐゴシック" pitchFamily="34" charset="-128"/>
              </a:rPr>
              <a:t>s View of </a:t>
            </a:r>
            <a:r>
              <a:rPr lang="en-US" altLang="ja-JP" dirty="0" err="1">
                <a:ea typeface="ＭＳ Ｐゴシック" pitchFamily="34" charset="-128"/>
              </a:rPr>
              <a:t>OpenMP</a:t>
            </a:r>
            <a:endParaRPr lang="en-US" altLang="en-US" dirty="0">
              <a:ea typeface="ＭＳ Ｐゴシック" pitchFamily="34" charset="-128"/>
            </a:endParaRPr>
          </a:p>
        </p:txBody>
      </p:sp>
      <p:sp>
        <p:nvSpPr>
          <p:cNvPr id="56324" name="Rectangle 3"/>
          <p:cNvSpPr>
            <a:spLocks noGrp="1" noChangeArrowheads="1"/>
          </p:cNvSpPr>
          <p:nvPr>
            <p:ph sz="quarter" idx="1"/>
          </p:nvPr>
        </p:nvSpPr>
        <p:spPr/>
        <p:txBody>
          <a:bodyPr>
            <a:normAutofit fontScale="92500"/>
          </a:bodyPr>
          <a:lstStyle/>
          <a:p>
            <a:pPr>
              <a:lnSpc>
                <a:spcPct val="80000"/>
              </a:lnSpc>
            </a:pPr>
            <a:r>
              <a:rPr lang="en-US" altLang="en-US" dirty="0" err="1">
                <a:ea typeface="ＭＳ Ｐゴシック" pitchFamily="34" charset="-128"/>
              </a:rPr>
              <a:t>OpenMP</a:t>
            </a:r>
            <a:r>
              <a:rPr lang="en-US" altLang="en-US" dirty="0">
                <a:ea typeface="ＭＳ Ｐゴシック" pitchFamily="34" charset="-128"/>
              </a:rPr>
              <a:t> is a </a:t>
            </a:r>
            <a:r>
              <a:rPr lang="en-US" altLang="en-US" b="1" dirty="0">
                <a:solidFill>
                  <a:srgbClr val="00B050"/>
                </a:solidFill>
                <a:ea typeface="ＭＳ Ｐゴシック" pitchFamily="34" charset="-128"/>
              </a:rPr>
              <a:t>portable, threaded, shared-memory programming </a:t>
            </a:r>
            <a:r>
              <a:rPr lang="en-US" altLang="en-US" b="1" i="1" dirty="0">
                <a:solidFill>
                  <a:srgbClr val="00B050"/>
                </a:solidFill>
                <a:ea typeface="ＭＳ Ｐゴシック" pitchFamily="34" charset="-128"/>
              </a:rPr>
              <a:t>specification</a:t>
            </a:r>
            <a:r>
              <a:rPr lang="en-US" altLang="en-US" b="1" dirty="0">
                <a:solidFill>
                  <a:srgbClr val="00B050"/>
                </a:solidFill>
                <a:ea typeface="ＭＳ Ｐゴシック" pitchFamily="34" charset="-128"/>
              </a:rPr>
              <a:t> </a:t>
            </a:r>
            <a:r>
              <a:rPr lang="en-US" altLang="en-US" dirty="0">
                <a:ea typeface="ＭＳ Ｐゴシック" pitchFamily="34" charset="-128"/>
              </a:rPr>
              <a:t>with </a:t>
            </a:r>
            <a:r>
              <a:rPr lang="ja-JP" altLang="en-US" dirty="0">
                <a:ea typeface="ＭＳ Ｐゴシック" pitchFamily="34" charset="-128"/>
              </a:rPr>
              <a:t>“</a:t>
            </a:r>
            <a:r>
              <a:rPr lang="en-US" altLang="ja-JP" dirty="0">
                <a:ea typeface="ＭＳ Ｐゴシック" pitchFamily="34" charset="-128"/>
              </a:rPr>
              <a:t>light</a:t>
            </a:r>
            <a:r>
              <a:rPr lang="ja-JP" altLang="en-US" dirty="0">
                <a:ea typeface="ＭＳ Ｐゴシック" pitchFamily="34" charset="-128"/>
              </a:rPr>
              <a:t>”</a:t>
            </a:r>
            <a:r>
              <a:rPr lang="en-US" altLang="ja-JP" dirty="0">
                <a:ea typeface="ＭＳ Ｐゴシック" pitchFamily="34" charset="-128"/>
              </a:rPr>
              <a:t> syntax</a:t>
            </a:r>
          </a:p>
          <a:p>
            <a:pPr lvl="1">
              <a:lnSpc>
                <a:spcPct val="80000"/>
              </a:lnSpc>
            </a:pPr>
            <a:r>
              <a:rPr lang="en-US" altLang="en-US" dirty="0">
                <a:ea typeface="ＭＳ Ｐゴシック" pitchFamily="34" charset="-128"/>
              </a:rPr>
              <a:t>Exact behavior depends on </a:t>
            </a:r>
            <a:r>
              <a:rPr lang="en-US" altLang="en-US" dirty="0" err="1">
                <a:ea typeface="ＭＳ Ｐゴシック" pitchFamily="34" charset="-128"/>
              </a:rPr>
              <a:t>OpenMP</a:t>
            </a:r>
            <a:r>
              <a:rPr lang="en-US" altLang="en-US" dirty="0">
                <a:ea typeface="ＭＳ Ｐゴシック" pitchFamily="34" charset="-128"/>
              </a:rPr>
              <a:t> </a:t>
            </a:r>
            <a:r>
              <a:rPr lang="en-US" altLang="en-US" i="1" dirty="0">
                <a:ea typeface="ＭＳ Ｐゴシック" pitchFamily="34" charset="-128"/>
              </a:rPr>
              <a:t>implementation</a:t>
            </a:r>
            <a:r>
              <a:rPr lang="en-US" altLang="en-US" dirty="0">
                <a:ea typeface="ＭＳ Ｐゴシック" pitchFamily="34" charset="-128"/>
              </a:rPr>
              <a:t>!</a:t>
            </a:r>
          </a:p>
          <a:p>
            <a:pPr lvl="1">
              <a:lnSpc>
                <a:spcPct val="80000"/>
              </a:lnSpc>
            </a:pPr>
            <a:r>
              <a:rPr lang="en-US" altLang="en-US" dirty="0">
                <a:ea typeface="ＭＳ Ｐゴシック" pitchFamily="34" charset="-128"/>
              </a:rPr>
              <a:t>Requires compiler support (</a:t>
            </a:r>
            <a:r>
              <a:rPr lang="en-US" altLang="en-US" u="sng" dirty="0">
                <a:ea typeface="ＭＳ Ｐゴシック" pitchFamily="34" charset="-128"/>
              </a:rPr>
              <a:t>C</a:t>
            </a:r>
            <a:r>
              <a:rPr lang="en-US" altLang="en-US" dirty="0">
                <a:ea typeface="ＭＳ Ｐゴシック" pitchFamily="34" charset="-128"/>
              </a:rPr>
              <a:t> or Fortran)</a:t>
            </a:r>
          </a:p>
          <a:p>
            <a:pPr>
              <a:lnSpc>
                <a:spcPct val="80000"/>
              </a:lnSpc>
            </a:pPr>
            <a:endParaRPr lang="en-US" altLang="en-US" dirty="0">
              <a:ea typeface="ＭＳ Ｐゴシック" pitchFamily="34" charset="-128"/>
            </a:endParaRPr>
          </a:p>
          <a:p>
            <a:pPr>
              <a:lnSpc>
                <a:spcPct val="80000"/>
              </a:lnSpc>
            </a:pPr>
            <a:r>
              <a:rPr lang="en-US" altLang="en-US" dirty="0" err="1">
                <a:ea typeface="ＭＳ Ｐゴシック" pitchFamily="34" charset="-128"/>
              </a:rPr>
              <a:t>OpenMP</a:t>
            </a:r>
            <a:r>
              <a:rPr lang="en-US" altLang="en-US" dirty="0">
                <a:ea typeface="ＭＳ Ｐゴシック" pitchFamily="34" charset="-128"/>
              </a:rPr>
              <a:t> will:</a:t>
            </a:r>
          </a:p>
          <a:p>
            <a:pPr lvl="1">
              <a:lnSpc>
                <a:spcPct val="80000"/>
              </a:lnSpc>
            </a:pPr>
            <a:r>
              <a:rPr lang="en-US" altLang="en-US" dirty="0">
                <a:ea typeface="ＭＳ Ｐゴシック" pitchFamily="34" charset="-128"/>
              </a:rPr>
              <a:t>Allow a programmer </a:t>
            </a:r>
            <a:r>
              <a:rPr lang="en-US" altLang="en-US" dirty="0">
                <a:solidFill>
                  <a:srgbClr val="00B050"/>
                </a:solidFill>
                <a:ea typeface="ＭＳ Ｐゴシック" pitchFamily="34" charset="-128"/>
              </a:rPr>
              <a:t>to separate a program into </a:t>
            </a:r>
            <a:r>
              <a:rPr lang="en-US" altLang="en-US" i="1" dirty="0">
                <a:solidFill>
                  <a:srgbClr val="00B050"/>
                </a:solidFill>
                <a:ea typeface="ＭＳ Ｐゴシック" pitchFamily="34" charset="-128"/>
              </a:rPr>
              <a:t>serial regions</a:t>
            </a:r>
            <a:r>
              <a:rPr lang="en-US" altLang="en-US" dirty="0">
                <a:solidFill>
                  <a:srgbClr val="00B050"/>
                </a:solidFill>
                <a:ea typeface="ＭＳ Ｐゴシック" pitchFamily="34" charset="-128"/>
              </a:rPr>
              <a:t> and </a:t>
            </a:r>
            <a:r>
              <a:rPr lang="en-US" altLang="en-US" i="1" dirty="0">
                <a:solidFill>
                  <a:srgbClr val="00B050"/>
                </a:solidFill>
                <a:ea typeface="ＭＳ Ｐゴシック" pitchFamily="34" charset="-128"/>
              </a:rPr>
              <a:t>parallel regions</a:t>
            </a:r>
            <a:r>
              <a:rPr lang="en-US" altLang="en-US" i="1" dirty="0">
                <a:ea typeface="ＭＳ Ｐゴシック" pitchFamily="34" charset="-128"/>
              </a:rPr>
              <a:t>, </a:t>
            </a:r>
            <a:r>
              <a:rPr lang="en-US" altLang="en-US" dirty="0">
                <a:ea typeface="ＭＳ Ｐゴシック" pitchFamily="34" charset="-128"/>
              </a:rPr>
              <a:t>rather than T concurrently-executing threads</a:t>
            </a:r>
            <a:r>
              <a:rPr lang="en-US" altLang="en-US" i="1" dirty="0">
                <a:ea typeface="ＭＳ Ｐゴシック" pitchFamily="34" charset="-128"/>
              </a:rPr>
              <a:t>.</a:t>
            </a:r>
          </a:p>
          <a:p>
            <a:pPr lvl="1">
              <a:lnSpc>
                <a:spcPct val="80000"/>
              </a:lnSpc>
            </a:pPr>
            <a:r>
              <a:rPr lang="en-US" altLang="en-US" dirty="0">
                <a:solidFill>
                  <a:srgbClr val="00B050"/>
                </a:solidFill>
                <a:ea typeface="ＭＳ Ｐゴシック" pitchFamily="34" charset="-128"/>
              </a:rPr>
              <a:t>Hide stack management</a:t>
            </a:r>
          </a:p>
          <a:p>
            <a:pPr lvl="1">
              <a:lnSpc>
                <a:spcPct val="80000"/>
              </a:lnSpc>
            </a:pPr>
            <a:r>
              <a:rPr lang="en-US" altLang="en-US" dirty="0">
                <a:ea typeface="ＭＳ Ｐゴシック" pitchFamily="34" charset="-128"/>
              </a:rPr>
              <a:t>Provide </a:t>
            </a:r>
            <a:r>
              <a:rPr lang="en-US" altLang="en-US" dirty="0">
                <a:solidFill>
                  <a:srgbClr val="00B050"/>
                </a:solidFill>
                <a:ea typeface="ＭＳ Ｐゴシック" pitchFamily="34" charset="-128"/>
              </a:rPr>
              <a:t>synchronization</a:t>
            </a:r>
            <a:r>
              <a:rPr lang="en-US" altLang="en-US" dirty="0">
                <a:ea typeface="ＭＳ Ｐゴシック" pitchFamily="34" charset="-128"/>
              </a:rPr>
              <a:t> constructs</a:t>
            </a:r>
          </a:p>
          <a:p>
            <a:pPr lvl="1">
              <a:lnSpc>
                <a:spcPct val="80000"/>
              </a:lnSpc>
            </a:pPr>
            <a:endParaRPr lang="en-US" altLang="en-US" dirty="0">
              <a:ea typeface="ＭＳ Ｐゴシック" pitchFamily="34" charset="-128"/>
            </a:endParaRPr>
          </a:p>
          <a:p>
            <a:pPr>
              <a:lnSpc>
                <a:spcPct val="80000"/>
              </a:lnSpc>
            </a:pPr>
            <a:r>
              <a:rPr lang="en-US" altLang="en-US" dirty="0" err="1">
                <a:ea typeface="ＭＳ Ｐゴシック" pitchFamily="34" charset="-128"/>
              </a:rPr>
              <a:t>OpenMP</a:t>
            </a:r>
            <a:r>
              <a:rPr lang="en-US" altLang="en-US" dirty="0">
                <a:ea typeface="ＭＳ Ｐゴシック" pitchFamily="34" charset="-128"/>
              </a:rPr>
              <a:t> will </a:t>
            </a:r>
            <a:r>
              <a:rPr lang="en-US" altLang="en-US" dirty="0">
                <a:solidFill>
                  <a:srgbClr val="FF0000"/>
                </a:solidFill>
                <a:ea typeface="ＭＳ Ｐゴシック" pitchFamily="34" charset="-128"/>
              </a:rPr>
              <a:t>not</a:t>
            </a:r>
            <a:r>
              <a:rPr lang="en-US" altLang="en-US" dirty="0">
                <a:ea typeface="ＭＳ Ｐゴシック" pitchFamily="34" charset="-128"/>
              </a:rPr>
              <a:t>:</a:t>
            </a:r>
          </a:p>
          <a:p>
            <a:pPr lvl="1">
              <a:lnSpc>
                <a:spcPct val="80000"/>
              </a:lnSpc>
            </a:pPr>
            <a:r>
              <a:rPr lang="en-US" altLang="en-US" dirty="0">
                <a:ea typeface="ＭＳ Ｐゴシック" pitchFamily="34" charset="-128"/>
              </a:rPr>
              <a:t>Parallelize automatically</a:t>
            </a:r>
          </a:p>
          <a:p>
            <a:pPr lvl="1">
              <a:lnSpc>
                <a:spcPct val="80000"/>
              </a:lnSpc>
            </a:pPr>
            <a:r>
              <a:rPr lang="en-US" altLang="en-US" dirty="0">
                <a:ea typeface="ＭＳ Ｐゴシック" pitchFamily="34" charset="-128"/>
              </a:rPr>
              <a:t>Guarantee speedup</a:t>
            </a:r>
          </a:p>
          <a:p>
            <a:pPr lvl="1">
              <a:lnSpc>
                <a:spcPct val="80000"/>
              </a:lnSpc>
            </a:pPr>
            <a:r>
              <a:rPr lang="en-US" altLang="en-US" dirty="0">
                <a:ea typeface="ＭＳ Ｐゴシック" pitchFamily="34" charset="-128"/>
              </a:rPr>
              <a:t>Provide freedom from data races</a:t>
            </a:r>
          </a:p>
        </p:txBody>
      </p:sp>
      <p:sp>
        <p:nvSpPr>
          <p:cNvPr id="56322" name="Slide Number Placeholder 4"/>
          <p:cNvSpPr>
            <a:spLocks noGrp="1"/>
          </p:cNvSpPr>
          <p:nvPr>
            <p:ph type="sldNum" sz="quarter" idx="15"/>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E4F62520-C3DC-461E-ADE0-0AB37550C8F8}" type="slidenum">
              <a:rPr lang="en-US" altLang="en-US" sz="1400" b="0">
                <a:solidFill>
                  <a:schemeClr val="tx1"/>
                </a:solidFill>
                <a:latin typeface="Helvetica" charset="0"/>
              </a:rPr>
              <a:pPr/>
              <a:t>134</a:t>
            </a:fld>
            <a:endParaRPr lang="en-US" altLang="en-US" sz="1400" b="0">
              <a:solidFill>
                <a:schemeClr val="tx1"/>
              </a:solidFill>
              <a:latin typeface="Helvetica" charset="0"/>
            </a:endParaRPr>
          </a:p>
        </p:txBody>
      </p:sp>
    </p:spTree>
    <p:extLst>
      <p:ext uri="{BB962C8B-B14F-4D97-AF65-F5344CB8AC3E}">
        <p14:creationId xmlns:p14="http://schemas.microsoft.com/office/powerpoint/2010/main" val="1407589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FCE0F48F-910A-4551-810F-402DA5C77136}" type="slidenum">
              <a:rPr lang="en-US" altLang="en-US" sz="1400" b="0">
                <a:solidFill>
                  <a:schemeClr val="tx1"/>
                </a:solidFill>
                <a:latin typeface="Helvetica" charset="0"/>
              </a:rPr>
              <a:pPr/>
              <a:t>135</a:t>
            </a:fld>
            <a:endParaRPr lang="en-US" altLang="en-US" sz="1400" b="0">
              <a:solidFill>
                <a:schemeClr val="tx1"/>
              </a:solidFill>
              <a:latin typeface="Helvetica" charset="0"/>
            </a:endParaRPr>
          </a:p>
        </p:txBody>
      </p:sp>
      <p:sp>
        <p:nvSpPr>
          <p:cNvPr id="58371" name="Rectangle 2"/>
          <p:cNvSpPr>
            <a:spLocks noGrp="1" noChangeArrowheads="1"/>
          </p:cNvSpPr>
          <p:nvPr>
            <p:ph type="title"/>
          </p:nvPr>
        </p:nvSpPr>
        <p:spPr/>
        <p:txBody>
          <a:bodyPr/>
          <a:lstStyle/>
          <a:p>
            <a:r>
              <a:rPr lang="en-US" altLang="en-US">
                <a:ea typeface="ＭＳ Ｐゴシック" pitchFamily="34" charset="-128"/>
              </a:rPr>
              <a:t>Motivation – OpenMP</a:t>
            </a:r>
          </a:p>
        </p:txBody>
      </p:sp>
      <p:sp>
        <p:nvSpPr>
          <p:cNvPr id="58372" name="Rectangle 3"/>
          <p:cNvSpPr>
            <a:spLocks noGrp="1" noChangeArrowheads="1"/>
          </p:cNvSpPr>
          <p:nvPr>
            <p:ph type="body" idx="1"/>
          </p:nvPr>
        </p:nvSpPr>
        <p:spPr>
          <a:xfrm>
            <a:off x="609600" y="914400"/>
            <a:ext cx="8001000" cy="4983163"/>
          </a:xfrm>
          <a:noFill/>
        </p:spPr>
        <p:txBody>
          <a:bodyPr lIns="92075" tIns="46038" rIns="92075" bIns="46038"/>
          <a:lstStyle/>
          <a:p>
            <a:pPr>
              <a:lnSpc>
                <a:spcPct val="70000"/>
              </a:lnSpc>
            </a:pPr>
            <a:endParaRPr lang="en-US" altLang="en-US" sz="1400" b="1">
              <a:latin typeface="Courier New" pitchFamily="49" charset="0"/>
              <a:ea typeface="ＭＳ Ｐゴシック" pitchFamily="34" charset="-128"/>
              <a:cs typeface="Courier New" pitchFamily="49" charset="0"/>
            </a:endParaRPr>
          </a:p>
          <a:p>
            <a:pPr>
              <a:lnSpc>
                <a:spcPct val="70000"/>
              </a:lnSpc>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70000"/>
              </a:lnSpc>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solidFill>
                  <a:schemeClr val="accent2"/>
                </a:solidFill>
                <a:latin typeface="Courier New" pitchFamily="49" charset="0"/>
                <a:ea typeface="ＭＳ Ｐゴシック" pitchFamily="34" charset="-128"/>
                <a:cs typeface="Courier New" pitchFamily="49" charset="0"/>
              </a:rPr>
              <a:t>int</a:t>
            </a: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latin typeface="Courier New" pitchFamily="49" charset="0"/>
                <a:ea typeface="ＭＳ Ｐゴシック" pitchFamily="34" charset="-128"/>
                <a:cs typeface="Courier New" pitchFamily="49" charset="0"/>
              </a:rPr>
              <a:t>main() {</a:t>
            </a:r>
          </a:p>
          <a:p>
            <a:pPr>
              <a:lnSpc>
                <a:spcPct val="95000"/>
              </a:lnSpc>
              <a:spcBef>
                <a:spcPct val="10000"/>
              </a:spcBef>
              <a:buFontTx/>
              <a:buNone/>
            </a:pPr>
            <a:endParaRPr lang="en-US" altLang="en-US" sz="1600" b="1">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p>
          <a:p>
            <a:pPr>
              <a:lnSpc>
                <a:spcPct val="95000"/>
              </a:lnSpc>
              <a:spcBef>
                <a:spcPct val="10000"/>
              </a:spcBef>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accent2"/>
                </a:solidFill>
                <a:latin typeface="Courier New" pitchFamily="49" charset="0"/>
                <a:ea typeface="ＭＳ Ｐゴシック" pitchFamily="34" charset="-128"/>
                <a:cs typeface="Courier New" pitchFamily="49" charset="0"/>
              </a:rPr>
              <a:t>    // Do this part in parallel</a:t>
            </a: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endParaRPr lang="en-US" altLang="en-US" sz="1600" b="1">
              <a:solidFill>
                <a:srgbClr val="FF3399"/>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latin typeface="Courier New" pitchFamily="49" charset="0"/>
                <a:ea typeface="ＭＳ Ｐゴシック" pitchFamily="34" charset="-128"/>
                <a:cs typeface="Courier New" pitchFamily="49" charset="0"/>
              </a:rPr>
              <a:t>printf(</a:t>
            </a: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solidFill>
                  <a:srgbClr val="FF3399"/>
                </a:solidFill>
                <a:latin typeface="Courier New" pitchFamily="49" charset="0"/>
                <a:ea typeface="ＭＳ Ｐゴシック" pitchFamily="34" charset="-128"/>
                <a:cs typeface="Courier New" pitchFamily="49" charset="0"/>
              </a:rPr>
              <a:t>"Hello, World!\n"</a:t>
            </a: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latin typeface="Courier New" pitchFamily="49" charset="0"/>
                <a:ea typeface="ＭＳ Ｐゴシック" pitchFamily="34" charset="-128"/>
                <a:cs typeface="Courier New" pitchFamily="49" charset="0"/>
              </a:rPr>
              <a:t>);</a:t>
            </a: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p>
          <a:p>
            <a:pPr>
              <a:lnSpc>
                <a:spcPct val="95000"/>
              </a:lnSpc>
              <a:spcBef>
                <a:spcPct val="10000"/>
              </a:spcBef>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return</a:t>
            </a: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solidFill>
                  <a:srgbClr val="FF3399"/>
                </a:solidFill>
                <a:latin typeface="Courier New" pitchFamily="49" charset="0"/>
                <a:ea typeface="ＭＳ Ｐゴシック" pitchFamily="34" charset="-128"/>
                <a:cs typeface="Courier New" pitchFamily="49" charset="0"/>
              </a:rPr>
              <a:t>0</a:t>
            </a:r>
            <a:r>
              <a:rPr lang="en-US" altLang="en-US" sz="1600" b="1">
                <a:latin typeface="Courier New" pitchFamily="49" charset="0"/>
                <a:ea typeface="ＭＳ Ｐゴシック" pitchFamily="34" charset="-128"/>
                <a:cs typeface="Courier New" pitchFamily="49" charset="0"/>
              </a:rPr>
              <a:t>;</a:t>
            </a: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a:t>
            </a:r>
          </a:p>
        </p:txBody>
      </p:sp>
    </p:spTree>
    <p:extLst>
      <p:ext uri="{BB962C8B-B14F-4D97-AF65-F5344CB8AC3E}">
        <p14:creationId xmlns:p14="http://schemas.microsoft.com/office/powerpoint/2010/main" val="556043405"/>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949EDF27-B1E1-417E-8CA5-0BC3665E0FB9}" type="slidenum">
              <a:rPr lang="en-US" altLang="en-US" sz="1400" b="0">
                <a:solidFill>
                  <a:schemeClr val="tx1"/>
                </a:solidFill>
                <a:latin typeface="Helvetica" charset="0"/>
              </a:rPr>
              <a:pPr/>
              <a:t>136</a:t>
            </a:fld>
            <a:endParaRPr lang="en-US" altLang="en-US" sz="1400" b="0">
              <a:solidFill>
                <a:schemeClr val="tx1"/>
              </a:solidFill>
              <a:latin typeface="Helvetica" charset="0"/>
            </a:endParaRPr>
          </a:p>
        </p:txBody>
      </p:sp>
      <p:sp>
        <p:nvSpPr>
          <p:cNvPr id="60419" name="Rectangle 2"/>
          <p:cNvSpPr>
            <a:spLocks noGrp="1" noChangeArrowheads="1"/>
          </p:cNvSpPr>
          <p:nvPr>
            <p:ph type="title"/>
          </p:nvPr>
        </p:nvSpPr>
        <p:spPr/>
        <p:txBody>
          <a:bodyPr/>
          <a:lstStyle/>
          <a:p>
            <a:r>
              <a:rPr lang="en-US" altLang="en-US">
                <a:ea typeface="ＭＳ Ｐゴシック" pitchFamily="34" charset="-128"/>
              </a:rPr>
              <a:t>Motivation – OpenMP</a:t>
            </a:r>
          </a:p>
        </p:txBody>
      </p:sp>
      <p:sp>
        <p:nvSpPr>
          <p:cNvPr id="60420" name="Rectangle 3"/>
          <p:cNvSpPr>
            <a:spLocks noGrp="1" noChangeArrowheads="1"/>
          </p:cNvSpPr>
          <p:nvPr>
            <p:ph type="body" idx="1"/>
          </p:nvPr>
        </p:nvSpPr>
        <p:spPr>
          <a:xfrm>
            <a:off x="609600" y="914400"/>
            <a:ext cx="8001000" cy="4999038"/>
          </a:xfrm>
          <a:noFill/>
        </p:spPr>
        <p:txBody>
          <a:bodyPr lIns="92075" tIns="46038" rIns="92075" bIns="46038"/>
          <a:lstStyle/>
          <a:p>
            <a:pPr>
              <a:lnSpc>
                <a:spcPct val="70000"/>
              </a:lnSpc>
            </a:pPr>
            <a:endParaRPr lang="en-US" altLang="en-US" sz="1400" b="1">
              <a:latin typeface="Courier New" pitchFamily="49" charset="0"/>
              <a:ea typeface="ＭＳ Ｐゴシック" pitchFamily="34" charset="-128"/>
              <a:cs typeface="Courier New" pitchFamily="49" charset="0"/>
            </a:endParaRPr>
          </a:p>
          <a:p>
            <a:pPr>
              <a:lnSpc>
                <a:spcPct val="70000"/>
              </a:lnSpc>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endParaRPr lang="en-US" altLang="en-US" sz="1600" b="1">
              <a:solidFill>
                <a:schemeClr val="folHlink"/>
              </a:solidFill>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accent2"/>
                </a:solidFill>
                <a:latin typeface="Courier New" pitchFamily="49" charset="0"/>
                <a:ea typeface="ＭＳ Ｐゴシック" pitchFamily="34" charset="-128"/>
                <a:cs typeface="Courier New" pitchFamily="49" charset="0"/>
              </a:rPr>
              <a:t>  int</a:t>
            </a:r>
            <a:r>
              <a:rPr lang="en-US" altLang="en-US" sz="1600" b="1">
                <a:latin typeface="Courier New" pitchFamily="49" charset="0"/>
                <a:ea typeface="ＭＳ Ｐゴシック" pitchFamily="34" charset="-128"/>
                <a:cs typeface="Courier New" pitchFamily="49" charset="0"/>
              </a:rPr>
              <a:t> main() {</a:t>
            </a:r>
          </a:p>
          <a:p>
            <a:pPr>
              <a:lnSpc>
                <a:spcPct val="95000"/>
              </a:lnSpc>
              <a:spcBef>
                <a:spcPct val="10000"/>
              </a:spcBef>
              <a:buFontTx/>
              <a:buNone/>
            </a:pPr>
            <a:endParaRPr lang="en-US" altLang="en-US" sz="1600" b="1">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omp_set_num_threads(</a:t>
            </a:r>
            <a:r>
              <a:rPr lang="en-US" altLang="en-US" sz="1600" b="1">
                <a:solidFill>
                  <a:schemeClr val="accent1"/>
                </a:solidFill>
                <a:latin typeface="Courier New" pitchFamily="49" charset="0"/>
                <a:ea typeface="ＭＳ Ｐゴシック" pitchFamily="34" charset="-128"/>
                <a:cs typeface="Courier New" pitchFamily="49" charset="0"/>
              </a:rPr>
              <a:t>16</a:t>
            </a:r>
            <a:r>
              <a:rPr lang="en-US" altLang="en-US" sz="1600" b="1">
                <a:latin typeface="Courier New" pitchFamily="49" charset="0"/>
                <a:ea typeface="ＭＳ Ｐゴシック" pitchFamily="34" charset="-128"/>
                <a:cs typeface="Courier New" pitchFamily="49" charset="0"/>
              </a:rPr>
              <a:t>);</a:t>
            </a:r>
          </a:p>
          <a:p>
            <a:pPr>
              <a:lnSpc>
                <a:spcPct val="95000"/>
              </a:lnSpc>
              <a:spcBef>
                <a:spcPct val="10000"/>
              </a:spcBef>
              <a:buFontTx/>
              <a:buNone/>
            </a:pPr>
            <a:endParaRPr lang="en-US" altLang="en-US" sz="1600" b="1">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solidFill>
                  <a:schemeClr val="accent2"/>
                </a:solidFill>
                <a:latin typeface="Courier New" pitchFamily="49" charset="0"/>
                <a:ea typeface="ＭＳ Ｐゴシック" pitchFamily="34" charset="-128"/>
                <a:cs typeface="Courier New" pitchFamily="49" charset="0"/>
              </a:rPr>
              <a:t>// Do this part in parallel</a:t>
            </a:r>
          </a:p>
          <a:p>
            <a:pPr>
              <a:lnSpc>
                <a:spcPct val="95000"/>
              </a:lnSpc>
              <a:spcBef>
                <a:spcPct val="10000"/>
              </a:spcBef>
              <a:buFontTx/>
              <a:buNone/>
            </a:pPr>
            <a:r>
              <a:rPr lang="en-US" altLang="en-US" sz="1600" b="1">
                <a:solidFill>
                  <a:schemeClr val="folHlink"/>
                </a:solidFill>
                <a:latin typeface="Courier New" pitchFamily="49" charset="0"/>
                <a:ea typeface="ＭＳ Ｐゴシック" pitchFamily="34" charset="-128"/>
                <a:cs typeface="Courier New" pitchFamily="49" charset="0"/>
              </a:rPr>
              <a:t>    </a:t>
            </a:r>
            <a:r>
              <a:rPr lang="en-US" altLang="en-US" sz="1600" b="1">
                <a:latin typeface="Courier New" pitchFamily="49" charset="0"/>
                <a:ea typeface="ＭＳ Ｐゴシック" pitchFamily="34" charset="-128"/>
                <a:cs typeface="Courier New" pitchFamily="49" charset="0"/>
              </a:rPr>
              <a:t>#pragma omp parallel</a:t>
            </a: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a:t>
            </a: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printf( </a:t>
            </a:r>
            <a:r>
              <a:rPr lang="en-US" altLang="en-US" sz="1600" b="1">
                <a:solidFill>
                  <a:schemeClr val="accent1"/>
                </a:solidFill>
                <a:latin typeface="Courier New" pitchFamily="49" charset="0"/>
                <a:ea typeface="ＭＳ Ｐゴシック" pitchFamily="34" charset="-128"/>
                <a:cs typeface="Courier New" pitchFamily="49" charset="0"/>
              </a:rPr>
              <a:t>"Hello, World!\n"</a:t>
            </a:r>
            <a:r>
              <a:rPr lang="en-US" altLang="en-US" sz="1600" b="1">
                <a:latin typeface="Courier New" pitchFamily="49" charset="0"/>
                <a:ea typeface="ＭＳ Ｐゴシック" pitchFamily="34" charset="-128"/>
                <a:cs typeface="Courier New" pitchFamily="49" charset="0"/>
              </a:rPr>
              <a:t> );</a:t>
            </a: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a:t>
            </a:r>
          </a:p>
          <a:p>
            <a:pPr>
              <a:lnSpc>
                <a:spcPct val="95000"/>
              </a:lnSpc>
              <a:spcBef>
                <a:spcPct val="10000"/>
              </a:spcBef>
              <a:buFontTx/>
              <a:buNone/>
            </a:pPr>
            <a:endParaRPr lang="en-US" altLang="en-US" sz="1600" b="1">
              <a:latin typeface="Courier New" pitchFamily="49" charset="0"/>
              <a:ea typeface="ＭＳ Ｐゴシック" pitchFamily="34" charset="-128"/>
              <a:cs typeface="Courier New" pitchFamily="49" charset="0"/>
            </a:endParaRP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return </a:t>
            </a:r>
            <a:r>
              <a:rPr lang="en-US" altLang="en-US" sz="1600" b="1">
                <a:solidFill>
                  <a:schemeClr val="accent1"/>
                </a:solidFill>
                <a:latin typeface="Courier New" pitchFamily="49" charset="0"/>
                <a:ea typeface="ＭＳ Ｐゴシック" pitchFamily="34" charset="-128"/>
                <a:cs typeface="Courier New" pitchFamily="49" charset="0"/>
              </a:rPr>
              <a:t>0</a:t>
            </a:r>
            <a:r>
              <a:rPr lang="en-US" altLang="en-US" sz="1600" b="1">
                <a:latin typeface="Courier New" pitchFamily="49" charset="0"/>
                <a:ea typeface="ＭＳ Ｐゴシック" pitchFamily="34" charset="-128"/>
                <a:cs typeface="Courier New" pitchFamily="49" charset="0"/>
              </a:rPr>
              <a:t>;</a:t>
            </a:r>
          </a:p>
          <a:p>
            <a:pPr>
              <a:lnSpc>
                <a:spcPct val="95000"/>
              </a:lnSpc>
              <a:spcBef>
                <a:spcPct val="10000"/>
              </a:spcBef>
              <a:buFontTx/>
              <a:buNone/>
            </a:pPr>
            <a:r>
              <a:rPr lang="en-US" altLang="en-US" sz="1600" b="1">
                <a:latin typeface="Courier New" pitchFamily="49" charset="0"/>
                <a:ea typeface="ＭＳ Ｐゴシック" pitchFamily="34" charset="-128"/>
                <a:cs typeface="Courier New" pitchFamily="49" charset="0"/>
              </a:rPr>
              <a:t>  }</a:t>
            </a:r>
          </a:p>
        </p:txBody>
      </p:sp>
    </p:spTree>
    <p:extLst>
      <p:ext uri="{BB962C8B-B14F-4D97-AF65-F5344CB8AC3E}">
        <p14:creationId xmlns:p14="http://schemas.microsoft.com/office/powerpoint/2010/main" val="4026895560"/>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5BE9FE8-FAB2-46A0-9CCB-38C888656FA7}" type="slidenum">
              <a:rPr lang="en-US" sz="1400">
                <a:solidFill>
                  <a:schemeClr val="bg1"/>
                </a:solidFill>
              </a:rPr>
              <a:pPr eaLnBrk="1" hangingPunct="1"/>
              <a:t>137</a:t>
            </a:fld>
            <a:endParaRPr lang="en-US" sz="1400">
              <a:solidFill>
                <a:schemeClr val="bg1"/>
              </a:solidFill>
            </a:endParaRPr>
          </a:p>
        </p:txBody>
      </p:sp>
      <p:sp>
        <p:nvSpPr>
          <p:cNvPr id="21508" name="Rectangle 2"/>
          <p:cNvSpPr>
            <a:spLocks noGrp="1" noChangeArrowheads="1"/>
          </p:cNvSpPr>
          <p:nvPr>
            <p:ph type="title"/>
          </p:nvPr>
        </p:nvSpPr>
        <p:spPr>
          <a:xfrm>
            <a:off x="374650" y="152400"/>
            <a:ext cx="8496300" cy="609600"/>
          </a:xfrm>
          <a:noFill/>
        </p:spPr>
        <p:txBody>
          <a:bodyPr lIns="92075" tIns="46038" rIns="92075" bIns="46038"/>
          <a:lstStyle/>
          <a:p>
            <a:pPr eaLnBrk="1" hangingPunct="1">
              <a:lnSpc>
                <a:spcPct val="89000"/>
              </a:lnSpc>
            </a:pPr>
            <a:r>
              <a:rPr lang="en-US" altLang="zh-CN">
                <a:ea typeface="SimSun" pitchFamily="2" charset="-122"/>
              </a:rPr>
              <a:t>OpenMP Execution Model: </a:t>
            </a:r>
            <a:endParaRPr lang="en-US" altLang="zh-CN" sz="2800">
              <a:solidFill>
                <a:schemeClr val="accent1"/>
              </a:solidFill>
              <a:ea typeface="SimSun" pitchFamily="2" charset="-122"/>
            </a:endParaRPr>
          </a:p>
        </p:txBody>
      </p:sp>
      <p:sp>
        <p:nvSpPr>
          <p:cNvPr id="21509" name="Rectangle 3"/>
          <p:cNvSpPr>
            <a:spLocks noChangeArrowheads="1"/>
          </p:cNvSpPr>
          <p:nvPr/>
        </p:nvSpPr>
        <p:spPr bwMode="auto">
          <a:xfrm>
            <a:off x="228600" y="1121570"/>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4000"/>
              </a:lnSpc>
              <a:spcBef>
                <a:spcPct val="30000"/>
              </a:spcBef>
            </a:pPr>
            <a:r>
              <a:rPr lang="en-US" altLang="zh-CN" sz="3200" dirty="0">
                <a:ea typeface="SimSun" pitchFamily="2" charset="-122"/>
              </a:rPr>
              <a:t>Fork-Join Parallelism: </a:t>
            </a:r>
          </a:p>
          <a:p>
            <a:pPr marL="685800" lvl="1" indent="-228600">
              <a:lnSpc>
                <a:spcPct val="94000"/>
              </a:lnSpc>
              <a:spcBef>
                <a:spcPct val="30000"/>
              </a:spcBef>
              <a:buClr>
                <a:schemeClr val="tx2"/>
              </a:buClr>
              <a:buSzPct val="75000"/>
              <a:buFont typeface="Wingdings" charset="2"/>
              <a:buChar char="u"/>
            </a:pPr>
            <a:r>
              <a:rPr lang="en-US" altLang="zh-CN" sz="2400" b="1" dirty="0">
                <a:solidFill>
                  <a:srgbClr val="0332B7"/>
                </a:solidFill>
                <a:ea typeface="SimSun" pitchFamily="2" charset="-122"/>
              </a:rPr>
              <a:t>Master thread</a:t>
            </a:r>
            <a:r>
              <a:rPr lang="en-US" altLang="zh-CN" sz="2400" dirty="0">
                <a:ea typeface="SimSun" pitchFamily="2" charset="-122"/>
              </a:rPr>
              <a:t> spawns a </a:t>
            </a:r>
            <a:r>
              <a:rPr lang="en-US" altLang="zh-CN" sz="2400" b="1" dirty="0">
                <a:solidFill>
                  <a:srgbClr val="0332B7"/>
                </a:solidFill>
                <a:ea typeface="SimSun" pitchFamily="2" charset="-122"/>
              </a:rPr>
              <a:t>team of threads</a:t>
            </a:r>
            <a:r>
              <a:rPr lang="en-US" altLang="zh-CN" sz="2400" dirty="0">
                <a:ea typeface="SimSun" pitchFamily="2" charset="-122"/>
              </a:rPr>
              <a:t> as needed.</a:t>
            </a:r>
          </a:p>
          <a:p>
            <a:pPr marL="685800" lvl="1" indent="-228600">
              <a:lnSpc>
                <a:spcPct val="94000"/>
              </a:lnSpc>
              <a:spcBef>
                <a:spcPct val="50000"/>
              </a:spcBef>
              <a:buClr>
                <a:schemeClr val="tx2"/>
              </a:buClr>
              <a:buSzPct val="75000"/>
              <a:buFont typeface="Wingdings" charset="2"/>
              <a:buChar char="u"/>
            </a:pPr>
            <a:r>
              <a:rPr lang="en-US" altLang="zh-CN" sz="2400" dirty="0">
                <a:ea typeface="SimSun" pitchFamily="2" charset="-122"/>
              </a:rPr>
              <a:t>Parallelism added incrementally until performance are met: i.e. the sequential program evolves into a parallel program.</a:t>
            </a:r>
          </a:p>
        </p:txBody>
      </p:sp>
      <p:sp>
        <p:nvSpPr>
          <p:cNvPr id="21510" name="Rectangle 4"/>
          <p:cNvSpPr>
            <a:spLocks noChangeArrowheads="1"/>
          </p:cNvSpPr>
          <p:nvPr/>
        </p:nvSpPr>
        <p:spPr bwMode="auto">
          <a:xfrm>
            <a:off x="6197600" y="3810000"/>
            <a:ext cx="1524000" cy="1981200"/>
          </a:xfrm>
          <a:prstGeom prst="rect">
            <a:avLst/>
          </a:prstGeom>
          <a:solidFill>
            <a:srgbClr val="F3F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11" name="Rectangle 5"/>
          <p:cNvSpPr>
            <a:spLocks noChangeArrowheads="1"/>
          </p:cNvSpPr>
          <p:nvPr/>
        </p:nvSpPr>
        <p:spPr bwMode="auto">
          <a:xfrm>
            <a:off x="3911600" y="3810000"/>
            <a:ext cx="1600200" cy="1981200"/>
          </a:xfrm>
          <a:prstGeom prst="rect">
            <a:avLst/>
          </a:prstGeom>
          <a:solidFill>
            <a:srgbClr val="F3F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12" name="Rectangle 6"/>
          <p:cNvSpPr>
            <a:spLocks noChangeArrowheads="1"/>
          </p:cNvSpPr>
          <p:nvPr/>
        </p:nvSpPr>
        <p:spPr bwMode="auto">
          <a:xfrm>
            <a:off x="1549400" y="3810000"/>
            <a:ext cx="1600200" cy="1981200"/>
          </a:xfrm>
          <a:prstGeom prst="rect">
            <a:avLst/>
          </a:prstGeom>
          <a:solidFill>
            <a:srgbClr val="F3F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13" name="Line 7"/>
          <p:cNvSpPr>
            <a:spLocks noChangeShapeType="1"/>
          </p:cNvSpPr>
          <p:nvPr/>
        </p:nvSpPr>
        <p:spPr bwMode="auto">
          <a:xfrm>
            <a:off x="869950" y="47291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8"/>
          <p:cNvSpPr>
            <a:spLocks noChangeShapeType="1"/>
          </p:cNvSpPr>
          <p:nvPr/>
        </p:nvSpPr>
        <p:spPr bwMode="auto">
          <a:xfrm>
            <a:off x="2012950" y="42973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9"/>
          <p:cNvSpPr>
            <a:spLocks noChangeShapeType="1"/>
          </p:cNvSpPr>
          <p:nvPr/>
        </p:nvSpPr>
        <p:spPr bwMode="auto">
          <a:xfrm>
            <a:off x="2012950" y="45561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0"/>
          <p:cNvSpPr>
            <a:spLocks noChangeShapeType="1"/>
          </p:cNvSpPr>
          <p:nvPr/>
        </p:nvSpPr>
        <p:spPr bwMode="auto">
          <a:xfrm>
            <a:off x="2012950" y="48164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1"/>
          <p:cNvSpPr>
            <a:spLocks noChangeShapeType="1"/>
          </p:cNvSpPr>
          <p:nvPr/>
        </p:nvSpPr>
        <p:spPr bwMode="auto">
          <a:xfrm>
            <a:off x="2012950" y="50752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2"/>
          <p:cNvSpPr>
            <a:spLocks noChangeShapeType="1"/>
          </p:cNvSpPr>
          <p:nvPr/>
        </p:nvSpPr>
        <p:spPr bwMode="auto">
          <a:xfrm flipV="1">
            <a:off x="1628775" y="4300538"/>
            <a:ext cx="374650" cy="425450"/>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3"/>
          <p:cNvSpPr>
            <a:spLocks noChangeShapeType="1"/>
          </p:cNvSpPr>
          <p:nvPr/>
        </p:nvSpPr>
        <p:spPr bwMode="auto">
          <a:xfrm flipV="1">
            <a:off x="1628775" y="45593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4"/>
          <p:cNvSpPr>
            <a:spLocks noChangeShapeType="1"/>
          </p:cNvSpPr>
          <p:nvPr/>
        </p:nvSpPr>
        <p:spPr bwMode="auto">
          <a:xfrm>
            <a:off x="1631950" y="47355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5"/>
          <p:cNvSpPr>
            <a:spLocks noChangeShapeType="1"/>
          </p:cNvSpPr>
          <p:nvPr/>
        </p:nvSpPr>
        <p:spPr bwMode="auto">
          <a:xfrm>
            <a:off x="1631950" y="47355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2" name="Line 16"/>
          <p:cNvSpPr>
            <a:spLocks noChangeShapeType="1"/>
          </p:cNvSpPr>
          <p:nvPr/>
        </p:nvSpPr>
        <p:spPr bwMode="auto">
          <a:xfrm>
            <a:off x="2774950" y="4303713"/>
            <a:ext cx="374650" cy="425450"/>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7"/>
          <p:cNvSpPr>
            <a:spLocks noChangeShapeType="1"/>
          </p:cNvSpPr>
          <p:nvPr/>
        </p:nvSpPr>
        <p:spPr bwMode="auto">
          <a:xfrm>
            <a:off x="2774950" y="45624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8"/>
          <p:cNvSpPr>
            <a:spLocks noChangeShapeType="1"/>
          </p:cNvSpPr>
          <p:nvPr/>
        </p:nvSpPr>
        <p:spPr bwMode="auto">
          <a:xfrm flipV="1">
            <a:off x="2771775" y="47323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9"/>
          <p:cNvSpPr>
            <a:spLocks noChangeShapeType="1"/>
          </p:cNvSpPr>
          <p:nvPr/>
        </p:nvSpPr>
        <p:spPr bwMode="auto">
          <a:xfrm flipV="1">
            <a:off x="2771775" y="47323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0"/>
          <p:cNvSpPr>
            <a:spLocks noChangeShapeType="1"/>
          </p:cNvSpPr>
          <p:nvPr/>
        </p:nvSpPr>
        <p:spPr bwMode="auto">
          <a:xfrm>
            <a:off x="3155950" y="47291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1"/>
          <p:cNvSpPr>
            <a:spLocks noChangeShapeType="1"/>
          </p:cNvSpPr>
          <p:nvPr/>
        </p:nvSpPr>
        <p:spPr bwMode="auto">
          <a:xfrm>
            <a:off x="4298950" y="4297363"/>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8" name="Line 22"/>
          <p:cNvSpPr>
            <a:spLocks noChangeShapeType="1"/>
          </p:cNvSpPr>
          <p:nvPr/>
        </p:nvSpPr>
        <p:spPr bwMode="auto">
          <a:xfrm>
            <a:off x="4298950" y="45561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29" name="Line 23"/>
          <p:cNvSpPr>
            <a:spLocks noChangeShapeType="1"/>
          </p:cNvSpPr>
          <p:nvPr/>
        </p:nvSpPr>
        <p:spPr bwMode="auto">
          <a:xfrm>
            <a:off x="4298950" y="48164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24"/>
          <p:cNvSpPr>
            <a:spLocks noChangeShapeType="1"/>
          </p:cNvSpPr>
          <p:nvPr/>
        </p:nvSpPr>
        <p:spPr bwMode="auto">
          <a:xfrm>
            <a:off x="4298950" y="50752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25"/>
          <p:cNvSpPr>
            <a:spLocks noChangeShapeType="1"/>
          </p:cNvSpPr>
          <p:nvPr/>
        </p:nvSpPr>
        <p:spPr bwMode="auto">
          <a:xfrm flipV="1">
            <a:off x="3914775" y="4300538"/>
            <a:ext cx="374650" cy="4254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26"/>
          <p:cNvSpPr>
            <a:spLocks noChangeShapeType="1"/>
          </p:cNvSpPr>
          <p:nvPr/>
        </p:nvSpPr>
        <p:spPr bwMode="auto">
          <a:xfrm flipV="1">
            <a:off x="3914775" y="45593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27"/>
          <p:cNvSpPr>
            <a:spLocks noChangeShapeType="1"/>
          </p:cNvSpPr>
          <p:nvPr/>
        </p:nvSpPr>
        <p:spPr bwMode="auto">
          <a:xfrm>
            <a:off x="3917950" y="47355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4" name="Line 28"/>
          <p:cNvSpPr>
            <a:spLocks noChangeShapeType="1"/>
          </p:cNvSpPr>
          <p:nvPr/>
        </p:nvSpPr>
        <p:spPr bwMode="auto">
          <a:xfrm>
            <a:off x="3917950" y="47355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29"/>
          <p:cNvSpPr>
            <a:spLocks noChangeShapeType="1"/>
          </p:cNvSpPr>
          <p:nvPr/>
        </p:nvSpPr>
        <p:spPr bwMode="auto">
          <a:xfrm>
            <a:off x="5060950" y="4303713"/>
            <a:ext cx="374650" cy="4254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0"/>
          <p:cNvSpPr>
            <a:spLocks noChangeShapeType="1"/>
          </p:cNvSpPr>
          <p:nvPr/>
        </p:nvSpPr>
        <p:spPr bwMode="auto">
          <a:xfrm>
            <a:off x="5060950" y="45624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1"/>
          <p:cNvSpPr>
            <a:spLocks noChangeShapeType="1"/>
          </p:cNvSpPr>
          <p:nvPr/>
        </p:nvSpPr>
        <p:spPr bwMode="auto">
          <a:xfrm flipV="1">
            <a:off x="5057775" y="47323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32"/>
          <p:cNvSpPr>
            <a:spLocks noChangeShapeType="1"/>
          </p:cNvSpPr>
          <p:nvPr/>
        </p:nvSpPr>
        <p:spPr bwMode="auto">
          <a:xfrm flipV="1">
            <a:off x="5057775" y="47323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9" name="Line 33"/>
          <p:cNvSpPr>
            <a:spLocks noChangeShapeType="1"/>
          </p:cNvSpPr>
          <p:nvPr/>
        </p:nvSpPr>
        <p:spPr bwMode="auto">
          <a:xfrm>
            <a:off x="5441950" y="47291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0" name="Line 34"/>
          <p:cNvSpPr>
            <a:spLocks noChangeShapeType="1"/>
          </p:cNvSpPr>
          <p:nvPr/>
        </p:nvSpPr>
        <p:spPr bwMode="auto">
          <a:xfrm>
            <a:off x="6584950" y="42973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1" name="Line 35"/>
          <p:cNvSpPr>
            <a:spLocks noChangeShapeType="1"/>
          </p:cNvSpPr>
          <p:nvPr/>
        </p:nvSpPr>
        <p:spPr bwMode="auto">
          <a:xfrm>
            <a:off x="6584950" y="45561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2" name="Line 36"/>
          <p:cNvSpPr>
            <a:spLocks noChangeShapeType="1"/>
          </p:cNvSpPr>
          <p:nvPr/>
        </p:nvSpPr>
        <p:spPr bwMode="auto">
          <a:xfrm>
            <a:off x="6584950" y="48164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3" name="Line 37"/>
          <p:cNvSpPr>
            <a:spLocks noChangeShapeType="1"/>
          </p:cNvSpPr>
          <p:nvPr/>
        </p:nvSpPr>
        <p:spPr bwMode="auto">
          <a:xfrm>
            <a:off x="6584950" y="50752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4" name="Line 38"/>
          <p:cNvSpPr>
            <a:spLocks noChangeShapeType="1"/>
          </p:cNvSpPr>
          <p:nvPr/>
        </p:nvSpPr>
        <p:spPr bwMode="auto">
          <a:xfrm flipV="1">
            <a:off x="6200775" y="4300538"/>
            <a:ext cx="374650" cy="425450"/>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39"/>
          <p:cNvSpPr>
            <a:spLocks noChangeShapeType="1"/>
          </p:cNvSpPr>
          <p:nvPr/>
        </p:nvSpPr>
        <p:spPr bwMode="auto">
          <a:xfrm flipV="1">
            <a:off x="6200775" y="45593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6" name="Line 40"/>
          <p:cNvSpPr>
            <a:spLocks noChangeShapeType="1"/>
          </p:cNvSpPr>
          <p:nvPr/>
        </p:nvSpPr>
        <p:spPr bwMode="auto">
          <a:xfrm>
            <a:off x="6203950" y="47355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7" name="Line 41"/>
          <p:cNvSpPr>
            <a:spLocks noChangeShapeType="1"/>
          </p:cNvSpPr>
          <p:nvPr/>
        </p:nvSpPr>
        <p:spPr bwMode="auto">
          <a:xfrm>
            <a:off x="6203950" y="47355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42"/>
          <p:cNvSpPr>
            <a:spLocks noChangeShapeType="1"/>
          </p:cNvSpPr>
          <p:nvPr/>
        </p:nvSpPr>
        <p:spPr bwMode="auto">
          <a:xfrm>
            <a:off x="7346950" y="4303713"/>
            <a:ext cx="374650" cy="425450"/>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43"/>
          <p:cNvSpPr>
            <a:spLocks noChangeShapeType="1"/>
          </p:cNvSpPr>
          <p:nvPr/>
        </p:nvSpPr>
        <p:spPr bwMode="auto">
          <a:xfrm>
            <a:off x="7346950" y="45624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44"/>
          <p:cNvSpPr>
            <a:spLocks noChangeShapeType="1"/>
          </p:cNvSpPr>
          <p:nvPr/>
        </p:nvSpPr>
        <p:spPr bwMode="auto">
          <a:xfrm flipV="1">
            <a:off x="7343775" y="47323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45"/>
          <p:cNvSpPr>
            <a:spLocks noChangeShapeType="1"/>
          </p:cNvSpPr>
          <p:nvPr/>
        </p:nvSpPr>
        <p:spPr bwMode="auto">
          <a:xfrm flipV="1">
            <a:off x="7343775" y="47323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2" name="Line 46"/>
          <p:cNvSpPr>
            <a:spLocks noChangeShapeType="1"/>
          </p:cNvSpPr>
          <p:nvPr/>
        </p:nvSpPr>
        <p:spPr bwMode="auto">
          <a:xfrm>
            <a:off x="4298950" y="4038600"/>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47"/>
          <p:cNvSpPr>
            <a:spLocks noChangeShapeType="1"/>
          </p:cNvSpPr>
          <p:nvPr/>
        </p:nvSpPr>
        <p:spPr bwMode="auto">
          <a:xfrm>
            <a:off x="4298950" y="5334000"/>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48"/>
          <p:cNvSpPr>
            <a:spLocks noChangeShapeType="1"/>
          </p:cNvSpPr>
          <p:nvPr/>
        </p:nvSpPr>
        <p:spPr bwMode="auto">
          <a:xfrm flipV="1">
            <a:off x="3914775" y="4041775"/>
            <a:ext cx="374650" cy="684213"/>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49"/>
          <p:cNvSpPr>
            <a:spLocks noChangeShapeType="1"/>
          </p:cNvSpPr>
          <p:nvPr/>
        </p:nvSpPr>
        <p:spPr bwMode="auto">
          <a:xfrm>
            <a:off x="3917950" y="4735513"/>
            <a:ext cx="374650" cy="59848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6" name="Line 50"/>
          <p:cNvSpPr>
            <a:spLocks noChangeShapeType="1"/>
          </p:cNvSpPr>
          <p:nvPr/>
        </p:nvSpPr>
        <p:spPr bwMode="auto">
          <a:xfrm>
            <a:off x="5060950" y="4044950"/>
            <a:ext cx="374650" cy="684213"/>
          </a:xfrm>
          <a:prstGeom prst="line">
            <a:avLst/>
          </a:prstGeom>
          <a:noFill/>
          <a:ln w="50800">
            <a:solidFill>
              <a:srgbClr val="9E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7" name="Line 51"/>
          <p:cNvSpPr>
            <a:spLocks noChangeShapeType="1"/>
          </p:cNvSpPr>
          <p:nvPr/>
        </p:nvSpPr>
        <p:spPr bwMode="auto">
          <a:xfrm flipV="1">
            <a:off x="5057775" y="4732338"/>
            <a:ext cx="374650" cy="59848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58" name="Line 52"/>
          <p:cNvSpPr>
            <a:spLocks noChangeShapeType="1"/>
          </p:cNvSpPr>
          <p:nvPr/>
        </p:nvSpPr>
        <p:spPr bwMode="auto">
          <a:xfrm>
            <a:off x="7727950" y="4729163"/>
            <a:ext cx="755650" cy="0"/>
          </a:xfrm>
          <a:prstGeom prst="line">
            <a:avLst/>
          </a:prstGeom>
          <a:noFill/>
          <a:ln w="50800">
            <a:solidFill>
              <a:srgbClr val="9E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53"/>
          <p:cNvGrpSpPr>
            <a:grpSpLocks/>
          </p:cNvGrpSpPr>
          <p:nvPr/>
        </p:nvGrpSpPr>
        <p:grpSpPr bwMode="auto">
          <a:xfrm>
            <a:off x="2438400" y="3048000"/>
            <a:ext cx="4572000" cy="762000"/>
            <a:chOff x="1632" y="1920"/>
            <a:chExt cx="2880" cy="480"/>
          </a:xfrm>
        </p:grpSpPr>
        <p:sp>
          <p:nvSpPr>
            <p:cNvPr id="21577" name="Rectangle 54"/>
            <p:cNvSpPr>
              <a:spLocks noChangeArrowheads="1"/>
            </p:cNvSpPr>
            <p:nvPr/>
          </p:nvSpPr>
          <p:spPr bwMode="auto">
            <a:xfrm>
              <a:off x="1920" y="1920"/>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altLang="zh-CN" sz="2800" b="1">
                  <a:ea typeface="SimSun" pitchFamily="2" charset="-122"/>
                </a:rPr>
                <a:t>Parallel Regions</a:t>
              </a:r>
            </a:p>
          </p:txBody>
        </p:sp>
        <p:sp>
          <p:nvSpPr>
            <p:cNvPr id="21578" name="Line 55"/>
            <p:cNvSpPr>
              <a:spLocks noChangeShapeType="1"/>
            </p:cNvSpPr>
            <p:nvPr/>
          </p:nvSpPr>
          <p:spPr bwMode="auto">
            <a:xfrm>
              <a:off x="4080" y="2108"/>
              <a:ext cx="432" cy="29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79" name="Line 56"/>
            <p:cNvSpPr>
              <a:spLocks noChangeShapeType="1"/>
            </p:cNvSpPr>
            <p:nvPr/>
          </p:nvSpPr>
          <p:spPr bwMode="auto">
            <a:xfrm flipH="1">
              <a:off x="1632" y="2112"/>
              <a:ext cx="576"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80" name="Line 57"/>
            <p:cNvSpPr>
              <a:spLocks noChangeShapeType="1"/>
            </p:cNvSpPr>
            <p:nvPr/>
          </p:nvSpPr>
          <p:spPr bwMode="auto">
            <a:xfrm>
              <a:off x="3120" y="2208"/>
              <a:ext cx="0" cy="14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1560" name="Rectangle 58"/>
          <p:cNvSpPr>
            <a:spLocks noChangeArrowheads="1"/>
          </p:cNvSpPr>
          <p:nvPr/>
        </p:nvSpPr>
        <p:spPr bwMode="auto">
          <a:xfrm>
            <a:off x="76200" y="3429000"/>
            <a:ext cx="1206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altLang="zh-CN" sz="2000" b="1">
                <a:ea typeface="SimSun" pitchFamily="2" charset="-122"/>
              </a:rPr>
              <a:t>Master Thread in red</a:t>
            </a:r>
          </a:p>
        </p:txBody>
      </p:sp>
      <p:sp>
        <p:nvSpPr>
          <p:cNvPr id="21561" name="Line 59"/>
          <p:cNvSpPr>
            <a:spLocks noChangeShapeType="1"/>
          </p:cNvSpPr>
          <p:nvPr/>
        </p:nvSpPr>
        <p:spPr bwMode="auto">
          <a:xfrm>
            <a:off x="762000" y="4419600"/>
            <a:ext cx="457200" cy="2286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60"/>
          <p:cNvGrpSpPr>
            <a:grpSpLocks/>
          </p:cNvGrpSpPr>
          <p:nvPr/>
        </p:nvGrpSpPr>
        <p:grpSpPr bwMode="auto">
          <a:xfrm>
            <a:off x="6705600" y="3200400"/>
            <a:ext cx="2057400" cy="1981200"/>
            <a:chOff x="4320" y="2016"/>
            <a:chExt cx="1296" cy="1248"/>
          </a:xfrm>
        </p:grpSpPr>
        <p:sp>
          <p:nvSpPr>
            <p:cNvPr id="21569" name="Line 61"/>
            <p:cNvSpPr>
              <a:spLocks noChangeShapeType="1"/>
            </p:cNvSpPr>
            <p:nvPr/>
          </p:nvSpPr>
          <p:spPr bwMode="auto">
            <a:xfrm>
              <a:off x="4368" y="3264"/>
              <a:ext cx="2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70" name="Line 62"/>
            <p:cNvSpPr>
              <a:spLocks noChangeShapeType="1"/>
            </p:cNvSpPr>
            <p:nvPr/>
          </p:nvSpPr>
          <p:spPr bwMode="auto">
            <a:xfrm>
              <a:off x="4368" y="3120"/>
              <a:ext cx="240" cy="0"/>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71" name="Line 63"/>
            <p:cNvSpPr>
              <a:spLocks noChangeShapeType="1"/>
            </p:cNvSpPr>
            <p:nvPr/>
          </p:nvSpPr>
          <p:spPr bwMode="auto">
            <a:xfrm flipV="1">
              <a:off x="4320" y="3120"/>
              <a:ext cx="48" cy="48"/>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72" name="Line 64"/>
            <p:cNvSpPr>
              <a:spLocks noChangeShapeType="1"/>
            </p:cNvSpPr>
            <p:nvPr/>
          </p:nvSpPr>
          <p:spPr bwMode="auto">
            <a:xfrm>
              <a:off x="4608" y="3120"/>
              <a:ext cx="48" cy="48"/>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73" name="Line 65"/>
            <p:cNvSpPr>
              <a:spLocks noChangeShapeType="1"/>
            </p:cNvSpPr>
            <p:nvPr/>
          </p:nvSpPr>
          <p:spPr bwMode="auto">
            <a:xfrm>
              <a:off x="4320" y="3216"/>
              <a:ext cx="48" cy="48"/>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74" name="Line 66"/>
            <p:cNvSpPr>
              <a:spLocks noChangeShapeType="1"/>
            </p:cNvSpPr>
            <p:nvPr/>
          </p:nvSpPr>
          <p:spPr bwMode="auto">
            <a:xfrm flipV="1">
              <a:off x="4608" y="3216"/>
              <a:ext cx="48" cy="48"/>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6323" name="Text Box 67"/>
            <p:cNvSpPr txBox="1">
              <a:spLocks noChangeArrowheads="1"/>
            </p:cNvSpPr>
            <p:nvPr/>
          </p:nvSpPr>
          <p:spPr bwMode="auto">
            <a:xfrm>
              <a:off x="4798" y="2016"/>
              <a:ext cx="818" cy="640"/>
            </a:xfrm>
            <a:prstGeom prst="rect">
              <a:avLst/>
            </a:prstGeom>
            <a:solidFill>
              <a:schemeClr val="bg1"/>
            </a:solidFill>
            <a:ln w="12700">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a:spAutoFit/>
            </a:bodyPr>
            <a:lstStyle/>
            <a:p>
              <a:pPr algn="ctr">
                <a:spcBef>
                  <a:spcPct val="50000"/>
                </a:spcBef>
                <a:defRPr/>
              </a:pPr>
              <a:r>
                <a:rPr lang="en-US" altLang="zh-CN" sz="2000" b="1" dirty="0">
                  <a:ea typeface="SimSun" pitchFamily="2" charset="-122"/>
                  <a:cs typeface="SimSun" pitchFamily="2" charset="-122"/>
                </a:rPr>
                <a:t>A Nested Parallel region</a:t>
              </a:r>
            </a:p>
          </p:txBody>
        </p:sp>
        <p:sp>
          <p:nvSpPr>
            <p:cNvPr id="21576" name="Line 68"/>
            <p:cNvSpPr>
              <a:spLocks noChangeShapeType="1"/>
            </p:cNvSpPr>
            <p:nvPr/>
          </p:nvSpPr>
          <p:spPr bwMode="auto">
            <a:xfrm flipH="1">
              <a:off x="4656" y="2592"/>
              <a:ext cx="576" cy="48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grpSp>
        <p:nvGrpSpPr>
          <p:cNvPr id="4" name="Group 69"/>
          <p:cNvGrpSpPr>
            <a:grpSpLocks/>
          </p:cNvGrpSpPr>
          <p:nvPr/>
        </p:nvGrpSpPr>
        <p:grpSpPr bwMode="auto">
          <a:xfrm>
            <a:off x="1295400" y="4876800"/>
            <a:ext cx="6858000" cy="1814513"/>
            <a:chOff x="912" y="3072"/>
            <a:chExt cx="4320" cy="1143"/>
          </a:xfrm>
        </p:grpSpPr>
        <p:sp>
          <p:nvSpPr>
            <p:cNvPr id="21564" name="Text Box 70"/>
            <p:cNvSpPr txBox="1">
              <a:spLocks noChangeArrowheads="1"/>
            </p:cNvSpPr>
            <p:nvPr/>
          </p:nvSpPr>
          <p:spPr bwMode="auto">
            <a:xfrm>
              <a:off x="2016" y="3888"/>
              <a:ext cx="2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800" b="1">
                  <a:latin typeface="Arial Unicode MS" charset="0"/>
                </a:rPr>
                <a:t>Sequential Parts</a:t>
              </a:r>
            </a:p>
          </p:txBody>
        </p:sp>
        <p:sp>
          <p:nvSpPr>
            <p:cNvPr id="21565" name="Line 71"/>
            <p:cNvSpPr>
              <a:spLocks noChangeShapeType="1"/>
            </p:cNvSpPr>
            <p:nvPr/>
          </p:nvSpPr>
          <p:spPr bwMode="auto">
            <a:xfrm flipV="1">
              <a:off x="4080" y="3120"/>
              <a:ext cx="1152" cy="90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66" name="Line 72"/>
            <p:cNvSpPr>
              <a:spLocks noChangeShapeType="1"/>
            </p:cNvSpPr>
            <p:nvPr/>
          </p:nvSpPr>
          <p:spPr bwMode="auto">
            <a:xfrm flipV="1">
              <a:off x="3504" y="3120"/>
              <a:ext cx="288" cy="76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67" name="Line 73"/>
            <p:cNvSpPr>
              <a:spLocks noChangeShapeType="1"/>
            </p:cNvSpPr>
            <p:nvPr/>
          </p:nvSpPr>
          <p:spPr bwMode="auto">
            <a:xfrm flipH="1" flipV="1">
              <a:off x="912" y="3072"/>
              <a:ext cx="1392" cy="96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68" name="Line 74"/>
            <p:cNvSpPr>
              <a:spLocks noChangeShapeType="1"/>
            </p:cNvSpPr>
            <p:nvPr/>
          </p:nvSpPr>
          <p:spPr bwMode="auto">
            <a:xfrm flipH="1" flipV="1">
              <a:off x="2352" y="3120"/>
              <a:ext cx="240" cy="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223597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A4A6C9E4-18EC-48BB-AD4D-67456C21EA89}" type="slidenum">
              <a:rPr lang="en-US" altLang="en-US" sz="1400" b="0">
                <a:solidFill>
                  <a:schemeClr val="tx1"/>
                </a:solidFill>
                <a:latin typeface="Helvetica" charset="0"/>
              </a:rPr>
              <a:pPr/>
              <a:t>138</a:t>
            </a:fld>
            <a:endParaRPr lang="en-US" altLang="en-US" sz="1400" b="0">
              <a:solidFill>
                <a:schemeClr val="tx1"/>
              </a:solidFill>
              <a:latin typeface="Helvetica" charset="0"/>
            </a:endParaRPr>
          </a:p>
        </p:txBody>
      </p:sp>
      <p:sp>
        <p:nvSpPr>
          <p:cNvPr id="62467" name="Rectangle 2"/>
          <p:cNvSpPr>
            <a:spLocks noGrp="1" noChangeArrowheads="1"/>
          </p:cNvSpPr>
          <p:nvPr>
            <p:ph type="title"/>
          </p:nvPr>
        </p:nvSpPr>
        <p:spPr/>
        <p:txBody>
          <a:bodyPr>
            <a:normAutofit fontScale="90000"/>
          </a:bodyPr>
          <a:lstStyle/>
          <a:p>
            <a:r>
              <a:rPr lang="en-US" altLang="en-US">
                <a:ea typeface="ＭＳ Ｐゴシック" pitchFamily="34" charset="-128"/>
              </a:rPr>
              <a:t>Programming Model – Concurrent Loops</a:t>
            </a:r>
          </a:p>
        </p:txBody>
      </p:sp>
      <p:sp>
        <p:nvSpPr>
          <p:cNvPr id="62468" name="Rectangle 3"/>
          <p:cNvSpPr>
            <a:spLocks noGrp="1" noChangeArrowheads="1"/>
          </p:cNvSpPr>
          <p:nvPr>
            <p:ph type="body" sz="half" idx="1"/>
          </p:nvPr>
        </p:nvSpPr>
        <p:spPr>
          <a:xfrm>
            <a:off x="152400" y="914400"/>
            <a:ext cx="4652962" cy="3327400"/>
          </a:xfrm>
        </p:spPr>
        <p:txBody>
          <a:bodyPr>
            <a:normAutofit/>
          </a:bodyPr>
          <a:lstStyle/>
          <a:p>
            <a:r>
              <a:rPr lang="en-US" altLang="en-US" dirty="0" err="1">
                <a:ea typeface="ＭＳ Ｐゴシック" pitchFamily="34" charset="-128"/>
              </a:rPr>
              <a:t>OpenMP</a:t>
            </a:r>
            <a:r>
              <a:rPr lang="en-US" altLang="en-US" dirty="0">
                <a:ea typeface="ＭＳ Ｐゴシック" pitchFamily="34" charset="-128"/>
              </a:rPr>
              <a:t> easily parallelizes loops</a:t>
            </a:r>
          </a:p>
          <a:p>
            <a:pPr lvl="1"/>
            <a:r>
              <a:rPr lang="en-US" altLang="en-US" sz="2000" dirty="0">
                <a:ea typeface="ＭＳ Ｐゴシック" pitchFamily="34" charset="-128"/>
              </a:rPr>
              <a:t>Requires: No data dependencies (reads/write or write/write pairs) between iterations!</a:t>
            </a:r>
          </a:p>
          <a:p>
            <a:r>
              <a:rPr lang="en-US" altLang="en-US" dirty="0">
                <a:ea typeface="ＭＳ Ｐゴシック" pitchFamily="34" charset="-128"/>
              </a:rPr>
              <a:t>Preprocessor calculates loop bounds for each thread directly from </a:t>
            </a:r>
            <a:r>
              <a:rPr lang="en-US" altLang="en-US" i="1" dirty="0">
                <a:ea typeface="ＭＳ Ｐゴシック" pitchFamily="34" charset="-128"/>
              </a:rPr>
              <a:t>serial</a:t>
            </a:r>
            <a:r>
              <a:rPr lang="en-US" altLang="en-US" dirty="0">
                <a:ea typeface="ＭＳ Ｐゴシック" pitchFamily="34" charset="-128"/>
              </a:rPr>
              <a:t> source</a:t>
            </a:r>
          </a:p>
        </p:txBody>
      </p:sp>
      <p:grpSp>
        <p:nvGrpSpPr>
          <p:cNvPr id="2" name="Group 4"/>
          <p:cNvGrpSpPr>
            <a:grpSpLocks/>
          </p:cNvGrpSpPr>
          <p:nvPr/>
        </p:nvGrpSpPr>
        <p:grpSpPr bwMode="auto">
          <a:xfrm>
            <a:off x="5880100" y="2273300"/>
            <a:ext cx="1701800" cy="2171700"/>
            <a:chOff x="3816" y="1072"/>
            <a:chExt cx="1072" cy="1368"/>
          </a:xfrm>
        </p:grpSpPr>
        <p:sp>
          <p:nvSpPr>
            <p:cNvPr id="62502" name="Rectangle 5"/>
            <p:cNvSpPr>
              <a:spLocks noChangeArrowheads="1"/>
            </p:cNvSpPr>
            <p:nvPr/>
          </p:nvSpPr>
          <p:spPr bwMode="auto">
            <a:xfrm>
              <a:off x="3816" y="1288"/>
              <a:ext cx="872" cy="296"/>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grpSp>
          <p:nvGrpSpPr>
            <p:cNvPr id="62503" name="Group 6"/>
            <p:cNvGrpSpPr>
              <a:grpSpLocks/>
            </p:cNvGrpSpPr>
            <p:nvPr/>
          </p:nvGrpSpPr>
          <p:grpSpPr bwMode="auto">
            <a:xfrm>
              <a:off x="3880" y="1816"/>
              <a:ext cx="736" cy="400"/>
              <a:chOff x="4080" y="1856"/>
              <a:chExt cx="736" cy="400"/>
            </a:xfrm>
          </p:grpSpPr>
          <p:sp>
            <p:nvSpPr>
              <p:cNvPr id="62511" name="AutoShape 7"/>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512" name="Text Box 8"/>
              <p:cNvSpPr txBox="1">
                <a:spLocks noChangeArrowheads="1"/>
              </p:cNvSpPr>
              <p:nvPr/>
            </p:nvSpPr>
            <p:spPr bwMode="auto">
              <a:xfrm>
                <a:off x="4352" y="1928"/>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r>
                  <a:rPr lang="en-US" altLang="en-US" sz="1800" b="0">
                    <a:solidFill>
                      <a:schemeClr val="tx1"/>
                    </a:solidFill>
                  </a:rPr>
                  <a:t>?</a:t>
                </a:r>
              </a:p>
            </p:txBody>
          </p:sp>
        </p:grpSp>
        <p:sp>
          <p:nvSpPr>
            <p:cNvPr id="62504" name="Line 9"/>
            <p:cNvSpPr>
              <a:spLocks noChangeShapeType="1"/>
            </p:cNvSpPr>
            <p:nvPr/>
          </p:nvSpPr>
          <p:spPr bwMode="auto">
            <a:xfrm>
              <a:off x="4248" y="1592"/>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62505" name="Group 10"/>
            <p:cNvGrpSpPr>
              <a:grpSpLocks/>
            </p:cNvGrpSpPr>
            <p:nvPr/>
          </p:nvGrpSpPr>
          <p:grpSpPr bwMode="auto">
            <a:xfrm>
              <a:off x="4232" y="1072"/>
              <a:ext cx="656" cy="952"/>
              <a:chOff x="4232" y="1072"/>
              <a:chExt cx="656" cy="952"/>
            </a:xfrm>
          </p:grpSpPr>
          <p:sp>
            <p:nvSpPr>
              <p:cNvPr id="62507" name="Line 11"/>
              <p:cNvSpPr>
                <a:spLocks noChangeShapeType="1"/>
              </p:cNvSpPr>
              <p:nvPr/>
            </p:nvSpPr>
            <p:spPr bwMode="auto">
              <a:xfrm>
                <a:off x="4240" y="108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8" name="Line 12"/>
              <p:cNvSpPr>
                <a:spLocks noChangeShapeType="1"/>
              </p:cNvSpPr>
              <p:nvPr/>
            </p:nvSpPr>
            <p:spPr bwMode="auto">
              <a:xfrm>
                <a:off x="4232" y="1072"/>
                <a:ext cx="640" cy="0"/>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9" name="Line 13"/>
              <p:cNvSpPr>
                <a:spLocks noChangeShapeType="1"/>
              </p:cNvSpPr>
              <p:nvPr/>
            </p:nvSpPr>
            <p:spPr bwMode="auto">
              <a:xfrm>
                <a:off x="4872" y="1072"/>
                <a:ext cx="0" cy="952"/>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10" name="Line 14"/>
              <p:cNvSpPr>
                <a:spLocks noChangeShapeType="1"/>
              </p:cNvSpPr>
              <p:nvPr/>
            </p:nvSpPr>
            <p:spPr bwMode="auto">
              <a:xfrm>
                <a:off x="4640" y="2016"/>
                <a:ext cx="248" cy="0"/>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2506" name="Line 15"/>
            <p:cNvSpPr>
              <a:spLocks noChangeShapeType="1"/>
            </p:cNvSpPr>
            <p:nvPr/>
          </p:nvSpPr>
          <p:spPr bwMode="auto">
            <a:xfrm>
              <a:off x="4240" y="2232"/>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grpSp>
        <p:nvGrpSpPr>
          <p:cNvPr id="5" name="Group 16"/>
          <p:cNvGrpSpPr>
            <a:grpSpLocks/>
          </p:cNvGrpSpPr>
          <p:nvPr/>
        </p:nvGrpSpPr>
        <p:grpSpPr bwMode="auto">
          <a:xfrm>
            <a:off x="5168900" y="1663700"/>
            <a:ext cx="3048000" cy="3314700"/>
            <a:chOff x="3680" y="1040"/>
            <a:chExt cx="1920" cy="2088"/>
          </a:xfrm>
        </p:grpSpPr>
        <p:grpSp>
          <p:nvGrpSpPr>
            <p:cNvPr id="62473" name="Group 17"/>
            <p:cNvGrpSpPr>
              <a:grpSpLocks/>
            </p:cNvGrpSpPr>
            <p:nvPr/>
          </p:nvGrpSpPr>
          <p:grpSpPr bwMode="auto">
            <a:xfrm>
              <a:off x="4160" y="2504"/>
              <a:ext cx="736" cy="400"/>
              <a:chOff x="4080" y="1856"/>
              <a:chExt cx="736" cy="400"/>
            </a:xfrm>
          </p:grpSpPr>
          <p:sp>
            <p:nvSpPr>
              <p:cNvPr id="62500" name="AutoShape 18"/>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501" name="Text Box 19"/>
              <p:cNvSpPr txBox="1">
                <a:spLocks noChangeArrowheads="1"/>
              </p:cNvSpPr>
              <p:nvPr/>
            </p:nvSpPr>
            <p:spPr bwMode="auto">
              <a:xfrm>
                <a:off x="4352" y="1928"/>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r>
                  <a:rPr lang="en-US" altLang="en-US" sz="1800" b="0">
                    <a:solidFill>
                      <a:schemeClr val="tx1"/>
                    </a:solidFill>
                  </a:rPr>
                  <a:t>?</a:t>
                </a:r>
              </a:p>
            </p:txBody>
          </p:sp>
        </p:grpSp>
        <p:grpSp>
          <p:nvGrpSpPr>
            <p:cNvPr id="62474" name="Group 20"/>
            <p:cNvGrpSpPr>
              <a:grpSpLocks/>
            </p:cNvGrpSpPr>
            <p:nvPr/>
          </p:nvGrpSpPr>
          <p:grpSpPr bwMode="auto">
            <a:xfrm>
              <a:off x="4512" y="1040"/>
              <a:ext cx="1088" cy="1680"/>
              <a:chOff x="4512" y="1040"/>
              <a:chExt cx="1088" cy="1680"/>
            </a:xfrm>
          </p:grpSpPr>
          <p:sp>
            <p:nvSpPr>
              <p:cNvPr id="62496" name="Line 21"/>
              <p:cNvSpPr>
                <a:spLocks noChangeShapeType="1"/>
              </p:cNvSpPr>
              <p:nvPr/>
            </p:nvSpPr>
            <p:spPr bwMode="auto">
              <a:xfrm>
                <a:off x="4525" y="1054"/>
                <a:ext cx="0" cy="367"/>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97" name="Line 22"/>
              <p:cNvSpPr>
                <a:spLocks noChangeShapeType="1"/>
              </p:cNvSpPr>
              <p:nvPr/>
            </p:nvSpPr>
            <p:spPr bwMode="auto">
              <a:xfrm>
                <a:off x="4512" y="1040"/>
                <a:ext cx="1061" cy="0"/>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8" name="Line 23"/>
              <p:cNvSpPr>
                <a:spLocks noChangeShapeType="1"/>
              </p:cNvSpPr>
              <p:nvPr/>
            </p:nvSpPr>
            <p:spPr bwMode="auto">
              <a:xfrm>
                <a:off x="5573" y="1040"/>
                <a:ext cx="0" cy="1680"/>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9" name="Line 24"/>
              <p:cNvSpPr>
                <a:spLocks noChangeShapeType="1"/>
              </p:cNvSpPr>
              <p:nvPr/>
            </p:nvSpPr>
            <p:spPr bwMode="auto">
              <a:xfrm>
                <a:off x="4901" y="2698"/>
                <a:ext cx="699" cy="8"/>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2475" name="Line 25"/>
            <p:cNvSpPr>
              <a:spLocks noChangeShapeType="1"/>
            </p:cNvSpPr>
            <p:nvPr/>
          </p:nvSpPr>
          <p:spPr bwMode="auto">
            <a:xfrm>
              <a:off x="4520" y="292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62476" name="Group 26"/>
            <p:cNvGrpSpPr>
              <a:grpSpLocks/>
            </p:cNvGrpSpPr>
            <p:nvPr/>
          </p:nvGrpSpPr>
          <p:grpSpPr bwMode="auto">
            <a:xfrm>
              <a:off x="3680" y="1424"/>
              <a:ext cx="1792" cy="728"/>
              <a:chOff x="3368" y="1560"/>
              <a:chExt cx="1792" cy="728"/>
            </a:xfrm>
          </p:grpSpPr>
          <p:grpSp>
            <p:nvGrpSpPr>
              <p:cNvPr id="62478" name="Group 27"/>
              <p:cNvGrpSpPr>
                <a:grpSpLocks/>
              </p:cNvGrpSpPr>
              <p:nvPr/>
            </p:nvGrpSpPr>
            <p:grpSpPr bwMode="auto">
              <a:xfrm>
                <a:off x="3824" y="1568"/>
                <a:ext cx="400" cy="720"/>
                <a:chOff x="3960" y="1248"/>
                <a:chExt cx="400" cy="720"/>
              </a:xfrm>
            </p:grpSpPr>
            <p:sp>
              <p:nvSpPr>
                <p:cNvPr id="62493" name="Rectangle 28"/>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494" name="Line 29"/>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95" name="Line 30"/>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grpSp>
            <p:nvGrpSpPr>
              <p:cNvPr id="62479" name="Group 31"/>
              <p:cNvGrpSpPr>
                <a:grpSpLocks/>
              </p:cNvGrpSpPr>
              <p:nvPr/>
            </p:nvGrpSpPr>
            <p:grpSpPr bwMode="auto">
              <a:xfrm>
                <a:off x="4296" y="1568"/>
                <a:ext cx="400" cy="720"/>
                <a:chOff x="3960" y="1248"/>
                <a:chExt cx="400" cy="720"/>
              </a:xfrm>
            </p:grpSpPr>
            <p:sp>
              <p:nvSpPr>
                <p:cNvPr id="62490" name="Rectangle 32"/>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491" name="Line 33"/>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92" name="Line 34"/>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grpSp>
            <p:nvGrpSpPr>
              <p:cNvPr id="62480" name="Group 35"/>
              <p:cNvGrpSpPr>
                <a:grpSpLocks/>
              </p:cNvGrpSpPr>
              <p:nvPr/>
            </p:nvGrpSpPr>
            <p:grpSpPr bwMode="auto">
              <a:xfrm>
                <a:off x="4760" y="1568"/>
                <a:ext cx="400" cy="720"/>
                <a:chOff x="3960" y="1248"/>
                <a:chExt cx="400" cy="720"/>
              </a:xfrm>
            </p:grpSpPr>
            <p:sp>
              <p:nvSpPr>
                <p:cNvPr id="62487" name="Rectangle 36"/>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488" name="Line 37"/>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9" name="Line 38"/>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grpSp>
            <p:nvGrpSpPr>
              <p:cNvPr id="62481" name="Group 39"/>
              <p:cNvGrpSpPr>
                <a:grpSpLocks/>
              </p:cNvGrpSpPr>
              <p:nvPr/>
            </p:nvGrpSpPr>
            <p:grpSpPr bwMode="auto">
              <a:xfrm>
                <a:off x="3368" y="1568"/>
                <a:ext cx="400" cy="720"/>
                <a:chOff x="3960" y="1248"/>
                <a:chExt cx="400" cy="720"/>
              </a:xfrm>
            </p:grpSpPr>
            <p:sp>
              <p:nvSpPr>
                <p:cNvPr id="62484" name="Rectangle 40"/>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endParaRPr lang="en-US" altLang="en-US"/>
                </a:p>
              </p:txBody>
            </p:sp>
            <p:sp>
              <p:nvSpPr>
                <p:cNvPr id="62485" name="Line 41"/>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6" name="Line 42"/>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62482" name="Line 43"/>
              <p:cNvSpPr>
                <a:spLocks noChangeShapeType="1"/>
              </p:cNvSpPr>
              <p:nvPr/>
            </p:nvSpPr>
            <p:spPr bwMode="auto">
              <a:xfrm flipH="1">
                <a:off x="3560" y="1560"/>
                <a:ext cx="1416" cy="8"/>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3" name="Line 44"/>
              <p:cNvSpPr>
                <a:spLocks noChangeShapeType="1"/>
              </p:cNvSpPr>
              <p:nvPr/>
            </p:nvSpPr>
            <p:spPr bwMode="auto">
              <a:xfrm flipH="1">
                <a:off x="3552" y="2280"/>
                <a:ext cx="1416" cy="8"/>
              </a:xfrm>
              <a:prstGeom prst="line">
                <a:avLst/>
              </a:prstGeom>
              <a:noFill/>
              <a:ln w="5715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2477" name="Line 45"/>
            <p:cNvSpPr>
              <a:spLocks noChangeShapeType="1"/>
            </p:cNvSpPr>
            <p:nvPr/>
          </p:nvSpPr>
          <p:spPr bwMode="auto">
            <a:xfrm>
              <a:off x="4536" y="2168"/>
              <a:ext cx="0" cy="336"/>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62471" name="Text Box 46"/>
          <p:cNvSpPr txBox="1">
            <a:spLocks noChangeArrowheads="1"/>
          </p:cNvSpPr>
          <p:nvPr/>
        </p:nvSpPr>
        <p:spPr bwMode="auto">
          <a:xfrm>
            <a:off x="965200" y="4322763"/>
            <a:ext cx="39878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endParaRPr lang="en-US" altLang="en-US" dirty="0">
              <a:solidFill>
                <a:schemeClr val="tx1"/>
              </a:solidFill>
              <a:latin typeface="Courier New" pitchFamily="49" charset="0"/>
              <a:cs typeface="Courier New" pitchFamily="49" charset="0"/>
            </a:endParaRPr>
          </a:p>
          <a:p>
            <a:pPr algn="l">
              <a:spcBef>
                <a:spcPct val="50000"/>
              </a:spcBef>
            </a:pPr>
            <a:r>
              <a:rPr lang="en-US" altLang="en-US" dirty="0">
                <a:solidFill>
                  <a:schemeClr val="tx1"/>
                </a:solidFill>
                <a:latin typeface="Courier New" pitchFamily="49" charset="0"/>
                <a:cs typeface="Courier New" pitchFamily="49" charset="0"/>
              </a:rPr>
              <a:t>for( </a:t>
            </a:r>
            <a:r>
              <a:rPr lang="en-US" altLang="en-US" dirty="0" err="1">
                <a:solidFill>
                  <a:schemeClr val="tx1"/>
                </a:solidFill>
                <a:latin typeface="Courier New" pitchFamily="49" charset="0"/>
                <a:cs typeface="Courier New" pitchFamily="49" charset="0"/>
              </a:rPr>
              <a:t>i</a:t>
            </a:r>
            <a:r>
              <a:rPr lang="en-US" altLang="en-US" dirty="0">
                <a:solidFill>
                  <a:schemeClr val="tx1"/>
                </a:solidFill>
                <a:latin typeface="Courier New" pitchFamily="49" charset="0"/>
                <a:cs typeface="Courier New" pitchFamily="49" charset="0"/>
              </a:rPr>
              <a:t>=0; </a:t>
            </a:r>
            <a:r>
              <a:rPr lang="en-US" altLang="en-US" dirty="0" err="1">
                <a:solidFill>
                  <a:schemeClr val="tx1"/>
                </a:solidFill>
                <a:latin typeface="Courier New" pitchFamily="49" charset="0"/>
                <a:cs typeface="Courier New" pitchFamily="49" charset="0"/>
              </a:rPr>
              <a:t>i</a:t>
            </a:r>
            <a:r>
              <a:rPr lang="en-US" altLang="en-US" dirty="0">
                <a:solidFill>
                  <a:schemeClr val="tx1"/>
                </a:solidFill>
                <a:latin typeface="Courier New" pitchFamily="49" charset="0"/>
                <a:cs typeface="Courier New" pitchFamily="49" charset="0"/>
              </a:rPr>
              <a:t> &lt; 25; </a:t>
            </a:r>
            <a:r>
              <a:rPr lang="en-US" altLang="en-US" dirty="0" err="1">
                <a:solidFill>
                  <a:schemeClr val="tx1"/>
                </a:solidFill>
                <a:latin typeface="Courier New" pitchFamily="49" charset="0"/>
                <a:cs typeface="Courier New" pitchFamily="49" charset="0"/>
              </a:rPr>
              <a:t>i</a:t>
            </a:r>
            <a:r>
              <a:rPr lang="en-US" altLang="en-US" dirty="0">
                <a:solidFill>
                  <a:schemeClr val="tx1"/>
                </a:solidFill>
                <a:latin typeface="Courier New" pitchFamily="49" charset="0"/>
                <a:cs typeface="Courier New" pitchFamily="49" charset="0"/>
              </a:rPr>
              <a:t>++ ) {</a:t>
            </a:r>
          </a:p>
          <a:p>
            <a:pPr algn="l">
              <a:spcBef>
                <a:spcPct val="50000"/>
              </a:spcBef>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printf</a:t>
            </a:r>
            <a:r>
              <a:rPr lang="en-US" altLang="en-US" dirty="0">
                <a:solidFill>
                  <a:schemeClr val="tx1"/>
                </a:solidFill>
                <a:latin typeface="Courier New" pitchFamily="49" charset="0"/>
                <a:cs typeface="Courier New" pitchFamily="49" charset="0"/>
              </a:rPr>
              <a:t>(</a:t>
            </a:r>
            <a:r>
              <a:rPr lang="ja-JP" altLang="en-US" dirty="0">
                <a:solidFill>
                  <a:schemeClr val="tx1"/>
                </a:solidFill>
                <a:latin typeface="Courier New" pitchFamily="49" charset="0"/>
                <a:cs typeface="Courier New" pitchFamily="49" charset="0"/>
              </a:rPr>
              <a:t>“</a:t>
            </a:r>
            <a:r>
              <a:rPr lang="en-US" altLang="ja-JP" dirty="0">
                <a:solidFill>
                  <a:schemeClr val="tx1"/>
                </a:solidFill>
                <a:latin typeface="Courier New" pitchFamily="49" charset="0"/>
                <a:cs typeface="Courier New" pitchFamily="49" charset="0"/>
              </a:rPr>
              <a:t>Foo</a:t>
            </a:r>
            <a:r>
              <a:rPr lang="ja-JP" altLang="en-US" dirty="0">
                <a:solidFill>
                  <a:schemeClr val="tx1"/>
                </a:solidFill>
                <a:latin typeface="Courier New" pitchFamily="49" charset="0"/>
                <a:cs typeface="Courier New" pitchFamily="49" charset="0"/>
              </a:rPr>
              <a:t>”</a:t>
            </a:r>
            <a:r>
              <a:rPr lang="en-US" altLang="ja-JP" dirty="0">
                <a:solidFill>
                  <a:schemeClr val="tx1"/>
                </a:solidFill>
                <a:latin typeface="Courier New" pitchFamily="49" charset="0"/>
                <a:cs typeface="Courier New" pitchFamily="49" charset="0"/>
              </a:rPr>
              <a:t>);</a:t>
            </a:r>
          </a:p>
          <a:p>
            <a:pPr algn="l">
              <a:spcBef>
                <a:spcPct val="50000"/>
              </a:spcBef>
            </a:pPr>
            <a:r>
              <a:rPr lang="en-US" altLang="en-US" dirty="0">
                <a:solidFill>
                  <a:schemeClr val="tx1"/>
                </a:solidFill>
                <a:latin typeface="Courier New" pitchFamily="49" charset="0"/>
                <a:cs typeface="Courier New" pitchFamily="49" charset="0"/>
              </a:rPr>
              <a:t>}</a:t>
            </a:r>
          </a:p>
        </p:txBody>
      </p:sp>
      <p:sp>
        <p:nvSpPr>
          <p:cNvPr id="460847" name="Text Box 47"/>
          <p:cNvSpPr txBox="1">
            <a:spLocks noChangeArrowheads="1"/>
          </p:cNvSpPr>
          <p:nvPr/>
        </p:nvSpPr>
        <p:spPr bwMode="auto">
          <a:xfrm>
            <a:off x="901700" y="4241800"/>
            <a:ext cx="4000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r>
              <a:rPr lang="en-US" altLang="en-US" dirty="0">
                <a:solidFill>
                  <a:schemeClr val="tx1"/>
                </a:solidFill>
                <a:latin typeface="Courier New" pitchFamily="49" charset="0"/>
                <a:cs typeface="Courier New" pitchFamily="49" charset="0"/>
              </a:rPr>
              <a:t>#pragma </a:t>
            </a:r>
            <a:r>
              <a:rPr lang="en-US" altLang="en-US" dirty="0" err="1">
                <a:solidFill>
                  <a:schemeClr val="tx1"/>
                </a:solidFill>
                <a:latin typeface="Courier New" pitchFamily="49" charset="0"/>
                <a:cs typeface="Courier New" pitchFamily="49" charset="0"/>
              </a:rPr>
              <a:t>omp</a:t>
            </a:r>
            <a:r>
              <a:rPr lang="en-US" altLang="en-US" dirty="0">
                <a:solidFill>
                  <a:schemeClr val="tx1"/>
                </a:solidFill>
                <a:latin typeface="Courier New" pitchFamily="49" charset="0"/>
                <a:cs typeface="Courier New" pitchFamily="49" charset="0"/>
              </a:rPr>
              <a:t> parallel for</a:t>
            </a:r>
          </a:p>
        </p:txBody>
      </p:sp>
    </p:spTree>
    <p:extLst>
      <p:ext uri="{BB962C8B-B14F-4D97-AF65-F5344CB8AC3E}">
        <p14:creationId xmlns:p14="http://schemas.microsoft.com/office/powerpoint/2010/main" val="4289245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E12BF465-24AB-4400-B5DE-F49673C35BE7}" type="slidenum">
              <a:rPr lang="en-US" altLang="en-US" sz="1400" b="0">
                <a:solidFill>
                  <a:schemeClr val="tx1"/>
                </a:solidFill>
                <a:latin typeface="Helvetica" charset="0"/>
              </a:rPr>
              <a:pPr/>
              <a:t>139</a:t>
            </a:fld>
            <a:endParaRPr lang="en-US" altLang="en-US" sz="1400" b="0">
              <a:solidFill>
                <a:schemeClr val="tx1"/>
              </a:solidFill>
              <a:latin typeface="Helvetica" charset="0"/>
            </a:endParaRPr>
          </a:p>
        </p:txBody>
      </p:sp>
      <p:sp>
        <p:nvSpPr>
          <p:cNvPr id="64515" name="Rectangle 2"/>
          <p:cNvSpPr>
            <a:spLocks noGrp="1" noChangeArrowheads="1"/>
          </p:cNvSpPr>
          <p:nvPr>
            <p:ph type="title"/>
          </p:nvPr>
        </p:nvSpPr>
        <p:spPr>
          <a:xfrm>
            <a:off x="457200" y="0"/>
            <a:ext cx="8153400" cy="914400"/>
          </a:xfrm>
        </p:spPr>
        <p:txBody>
          <a:bodyPr/>
          <a:lstStyle/>
          <a:p>
            <a:r>
              <a:rPr lang="en-US" altLang="en-US" dirty="0">
                <a:ea typeface="ＭＳ Ｐゴシック" pitchFamily="34" charset="-128"/>
              </a:rPr>
              <a:t>Programming Model – Loop Scheduling</a:t>
            </a:r>
          </a:p>
        </p:txBody>
      </p:sp>
      <p:sp>
        <p:nvSpPr>
          <p:cNvPr id="64516" name="Rectangle 3"/>
          <p:cNvSpPr>
            <a:spLocks noGrp="1" noChangeArrowheads="1"/>
          </p:cNvSpPr>
          <p:nvPr>
            <p:ph type="body" idx="1"/>
          </p:nvPr>
        </p:nvSpPr>
        <p:spPr>
          <a:xfrm>
            <a:off x="609600" y="914400"/>
            <a:ext cx="8001000" cy="4591050"/>
          </a:xfrm>
        </p:spPr>
        <p:txBody>
          <a:bodyPr>
            <a:normAutofit lnSpcReduction="10000"/>
          </a:bodyPr>
          <a:lstStyle/>
          <a:p>
            <a:r>
              <a:rPr lang="en-US" altLang="en-US">
                <a:latin typeface="Courier" charset="0"/>
                <a:ea typeface="ＭＳ Ｐゴシック" pitchFamily="34" charset="-128"/>
              </a:rPr>
              <a:t>schedule</a:t>
            </a:r>
            <a:r>
              <a:rPr lang="en-US" altLang="en-US">
                <a:ea typeface="ＭＳ Ｐゴシック" pitchFamily="34" charset="-128"/>
              </a:rPr>
              <a:t> clause determines how loop iterations are divided among the thread team</a:t>
            </a:r>
          </a:p>
          <a:p>
            <a:pPr lvl="1"/>
            <a:r>
              <a:rPr lang="en-US" altLang="en-US" b="1">
                <a:latin typeface="Courier New" pitchFamily="49" charset="0"/>
                <a:ea typeface="ＭＳ Ｐゴシック" pitchFamily="34" charset="-128"/>
                <a:cs typeface="Courier New" pitchFamily="49" charset="0"/>
              </a:rPr>
              <a:t>static([chunk])</a:t>
            </a:r>
            <a:r>
              <a:rPr lang="en-US" altLang="en-US">
                <a:ea typeface="ＭＳ Ｐゴシック" pitchFamily="34" charset="-128"/>
              </a:rPr>
              <a:t> divides iterations statically between threads</a:t>
            </a:r>
          </a:p>
          <a:p>
            <a:pPr lvl="2"/>
            <a:r>
              <a:rPr lang="en-US" altLang="en-US">
                <a:ea typeface="ＭＳ Ｐゴシック" pitchFamily="34" charset="-128"/>
              </a:rPr>
              <a:t>Each thread receives </a:t>
            </a:r>
            <a:r>
              <a:rPr lang="en-US" altLang="en-US">
                <a:latin typeface="Courier" charset="0"/>
                <a:ea typeface="ＭＳ Ｐゴシック" pitchFamily="34" charset="-128"/>
              </a:rPr>
              <a:t>[chunk]</a:t>
            </a:r>
            <a:r>
              <a:rPr lang="en-US" altLang="en-US">
                <a:ea typeface="ＭＳ Ｐゴシック" pitchFamily="34" charset="-128"/>
              </a:rPr>
              <a:t> iterations, rounding as necessary to account for all iterations</a:t>
            </a:r>
          </a:p>
          <a:p>
            <a:pPr lvl="2"/>
            <a:r>
              <a:rPr lang="en-US" altLang="en-US">
                <a:ea typeface="ＭＳ Ｐゴシック" pitchFamily="34" charset="-128"/>
              </a:rPr>
              <a:t>Default </a:t>
            </a:r>
            <a:r>
              <a:rPr lang="en-US" altLang="en-US" b="1">
                <a:latin typeface="Courier New" pitchFamily="49" charset="0"/>
                <a:ea typeface="ＭＳ Ｐゴシック" pitchFamily="34" charset="-128"/>
                <a:cs typeface="Courier New" pitchFamily="49" charset="0"/>
              </a:rPr>
              <a:t>[chunk]</a:t>
            </a:r>
            <a:r>
              <a:rPr lang="en-US" altLang="en-US">
                <a:ea typeface="ＭＳ Ｐゴシック" pitchFamily="34" charset="-128"/>
              </a:rPr>
              <a:t> is </a:t>
            </a:r>
            <a:r>
              <a:rPr lang="en-US" altLang="en-US" b="1">
                <a:latin typeface="Courier New" pitchFamily="49" charset="0"/>
                <a:ea typeface="ＭＳ Ｐゴシック" pitchFamily="34" charset="-128"/>
                <a:cs typeface="Courier New" pitchFamily="49" charset="0"/>
              </a:rPr>
              <a:t>ceil( # iterations / # threads )</a:t>
            </a:r>
          </a:p>
          <a:p>
            <a:pPr lvl="1"/>
            <a:r>
              <a:rPr lang="en-US" altLang="en-US" b="1">
                <a:latin typeface="Courier New" pitchFamily="49" charset="0"/>
                <a:ea typeface="ＭＳ Ｐゴシック" pitchFamily="34" charset="-128"/>
                <a:cs typeface="Courier New" pitchFamily="49" charset="0"/>
              </a:rPr>
              <a:t>dynamic([chunk])</a:t>
            </a:r>
            <a:r>
              <a:rPr lang="en-US" altLang="en-US">
                <a:ea typeface="ＭＳ Ｐゴシック" pitchFamily="34" charset="-128"/>
                <a:cs typeface="Arial" pitchFamily="34" charset="0"/>
              </a:rPr>
              <a:t> allocates </a:t>
            </a:r>
            <a:r>
              <a:rPr lang="en-US" altLang="en-US" b="1">
                <a:latin typeface="Courier New" pitchFamily="49" charset="0"/>
                <a:ea typeface="ＭＳ Ｐゴシック" pitchFamily="34" charset="-128"/>
                <a:cs typeface="Courier New" pitchFamily="49" charset="0"/>
              </a:rPr>
              <a:t>[chunk]</a:t>
            </a:r>
            <a:r>
              <a:rPr lang="en-US" altLang="en-US">
                <a:ea typeface="ＭＳ Ｐゴシック" pitchFamily="34" charset="-128"/>
                <a:cs typeface="Arial" pitchFamily="34" charset="0"/>
              </a:rPr>
              <a:t> iterations per thread, allocating an additional </a:t>
            </a:r>
            <a:r>
              <a:rPr lang="en-US" altLang="en-US" b="1">
                <a:latin typeface="Courier New" pitchFamily="49" charset="0"/>
                <a:ea typeface="ＭＳ Ｐゴシック" pitchFamily="34" charset="-128"/>
                <a:cs typeface="Courier New" pitchFamily="49" charset="0"/>
              </a:rPr>
              <a:t>[chunk]</a:t>
            </a:r>
            <a:r>
              <a:rPr lang="en-US" altLang="en-US">
                <a:ea typeface="ＭＳ Ｐゴシック" pitchFamily="34" charset="-128"/>
                <a:cs typeface="Arial" pitchFamily="34" charset="0"/>
              </a:rPr>
              <a:t> iterations when a thread finishes</a:t>
            </a:r>
          </a:p>
          <a:p>
            <a:pPr lvl="2"/>
            <a:r>
              <a:rPr lang="en-US" altLang="en-US">
                <a:ea typeface="ＭＳ Ｐゴシック" pitchFamily="34" charset="-128"/>
                <a:cs typeface="Arial" pitchFamily="34" charset="0"/>
              </a:rPr>
              <a:t>Forms a logical work queue, consisting of all loop iterations </a:t>
            </a:r>
          </a:p>
          <a:p>
            <a:pPr lvl="2"/>
            <a:r>
              <a:rPr lang="en-US" altLang="en-US">
                <a:ea typeface="ＭＳ Ｐゴシック" pitchFamily="34" charset="-128"/>
                <a:cs typeface="Arial" pitchFamily="34" charset="0"/>
              </a:rPr>
              <a:t>Default </a:t>
            </a:r>
            <a:r>
              <a:rPr lang="en-US" altLang="en-US" b="1">
                <a:latin typeface="Courier New" pitchFamily="49" charset="0"/>
                <a:ea typeface="ＭＳ Ｐゴシック" pitchFamily="34" charset="-128"/>
                <a:cs typeface="Courier New" pitchFamily="49" charset="0"/>
              </a:rPr>
              <a:t>[chunk]</a:t>
            </a:r>
            <a:r>
              <a:rPr lang="en-US" altLang="en-US">
                <a:ea typeface="ＭＳ Ｐゴシック" pitchFamily="34" charset="-128"/>
                <a:cs typeface="Arial" pitchFamily="34" charset="0"/>
              </a:rPr>
              <a:t> is 1</a:t>
            </a:r>
          </a:p>
          <a:p>
            <a:pPr lvl="1"/>
            <a:r>
              <a:rPr lang="en-US" altLang="en-US" b="1">
                <a:latin typeface="Courier New" pitchFamily="49" charset="0"/>
                <a:ea typeface="ＭＳ Ｐゴシック" pitchFamily="34" charset="-128"/>
                <a:cs typeface="Courier New" pitchFamily="49" charset="0"/>
              </a:rPr>
              <a:t>guided([chunk])</a:t>
            </a:r>
            <a:r>
              <a:rPr lang="en-US" altLang="en-US">
                <a:ea typeface="ＭＳ Ｐゴシック" pitchFamily="34" charset="-128"/>
                <a:cs typeface="Arial" pitchFamily="34" charset="0"/>
              </a:rPr>
              <a:t> allocates dynamically, but </a:t>
            </a:r>
            <a:r>
              <a:rPr lang="en-US" altLang="en-US" b="1">
                <a:latin typeface="Courier New" pitchFamily="49" charset="0"/>
                <a:ea typeface="ＭＳ Ｐゴシック" pitchFamily="34" charset="-128"/>
                <a:cs typeface="Courier New" pitchFamily="49" charset="0"/>
              </a:rPr>
              <a:t>[chunk]</a:t>
            </a:r>
            <a:r>
              <a:rPr lang="en-US" altLang="en-US">
                <a:ea typeface="ＭＳ Ｐゴシック" pitchFamily="34" charset="-128"/>
                <a:cs typeface="Arial" pitchFamily="34" charset="0"/>
              </a:rPr>
              <a:t> is exponentially reduced with each allocation</a:t>
            </a:r>
          </a:p>
        </p:txBody>
      </p:sp>
    </p:spTree>
    <p:extLst>
      <p:ext uri="{BB962C8B-B14F-4D97-AF65-F5344CB8AC3E}">
        <p14:creationId xmlns:p14="http://schemas.microsoft.com/office/powerpoint/2010/main" val="330199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997E1321-F8CF-46CA-8110-CCD21505E3E4}" type="slidenum">
              <a:rPr lang="zh-CN" altLang="en-US" sz="1400"/>
              <a:pPr eaLnBrk="1" hangingPunct="1"/>
              <a:t>14</a:t>
            </a:fld>
            <a:endParaRPr lang="en-US" altLang="zh-CN" sz="1400"/>
          </a:p>
        </p:txBody>
      </p:sp>
      <p:sp>
        <p:nvSpPr>
          <p:cNvPr id="23555" name="Rectangle 4"/>
          <p:cNvSpPr>
            <a:spLocks noChangeArrowheads="1"/>
          </p:cNvSpPr>
          <p:nvPr/>
        </p:nvSpPr>
        <p:spPr bwMode="auto">
          <a:xfrm>
            <a:off x="457200" y="304800"/>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ea typeface="宋体" pitchFamily="2" charset="-122"/>
              </a:rPr>
              <a:t>忙等（</a:t>
            </a:r>
            <a:r>
              <a:rPr lang="en-US" altLang="zh-CN" sz="3600" b="1" dirty="0">
                <a:ea typeface="宋体" pitchFamily="2" charset="-122"/>
              </a:rPr>
              <a:t>busy waiting</a:t>
            </a:r>
            <a:r>
              <a:rPr lang="zh-CN" altLang="en-US" sz="3600" b="1" dirty="0">
                <a:ea typeface="宋体" pitchFamily="2" charset="-122"/>
              </a:rPr>
              <a:t>）访问临界区</a:t>
            </a:r>
            <a:endParaRPr lang="en-US" altLang="zh-CN" sz="3600" b="1" dirty="0">
              <a:ea typeface="宋体" pitchFamily="2" charset="-122"/>
            </a:endParaRPr>
          </a:p>
        </p:txBody>
      </p:sp>
      <p:pic>
        <p:nvPicPr>
          <p:cNvPr id="23556"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33400" y="938213"/>
            <a:ext cx="78295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Busy Wai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2971800" cy="29718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s1.bdstatic.com/70cFvXSh_Q1YnxGkpoWK1HF6hhy/it/u=392283716,3837554537&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733800"/>
            <a:ext cx="4067175"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09D36B7-63A3-4349-AB21-5A6A1F33E356}"/>
              </a:ext>
            </a:extLst>
          </p:cNvPr>
          <p:cNvSpPr txBox="1"/>
          <p:nvPr/>
        </p:nvSpPr>
        <p:spPr>
          <a:xfrm>
            <a:off x="6934200" y="3276600"/>
            <a:ext cx="1504950" cy="830997"/>
          </a:xfrm>
          <a:prstGeom prst="rect">
            <a:avLst/>
          </a:prstGeom>
          <a:noFill/>
        </p:spPr>
        <p:txBody>
          <a:bodyPr wrap="square" rtlCol="0">
            <a:spAutoFit/>
          </a:bodyPr>
          <a:lstStyle/>
          <a:p>
            <a:r>
              <a:rPr lang="zh-CN" altLang="en-US" dirty="0"/>
              <a:t>最好取消进程调度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E27E3C1D-D9C6-4B01-B80A-1756A4AFB57A}" type="slidenum">
              <a:rPr lang="en-US" altLang="en-US" sz="1400" b="0">
                <a:solidFill>
                  <a:schemeClr val="tx1"/>
                </a:solidFill>
                <a:latin typeface="Helvetica" charset="0"/>
              </a:rPr>
              <a:pPr/>
              <a:t>140</a:t>
            </a:fld>
            <a:endParaRPr lang="en-US" altLang="en-US" sz="1400" b="0">
              <a:solidFill>
                <a:schemeClr val="tx1"/>
              </a:solidFill>
              <a:latin typeface="Helvetica" charset="0"/>
            </a:endParaRPr>
          </a:p>
        </p:txBody>
      </p:sp>
      <p:sp>
        <p:nvSpPr>
          <p:cNvPr id="66563" name="Rectangle 2"/>
          <p:cNvSpPr>
            <a:spLocks noGrp="1" noChangeArrowheads="1"/>
          </p:cNvSpPr>
          <p:nvPr>
            <p:ph type="title"/>
          </p:nvPr>
        </p:nvSpPr>
        <p:spPr/>
        <p:txBody>
          <a:bodyPr>
            <a:normAutofit fontScale="90000"/>
          </a:bodyPr>
          <a:lstStyle/>
          <a:p>
            <a:r>
              <a:rPr lang="en-US" altLang="en-US">
                <a:ea typeface="ＭＳ Ｐゴシック" pitchFamily="34" charset="-128"/>
              </a:rPr>
              <a:t>Programming Model – Data Sharing</a:t>
            </a:r>
          </a:p>
        </p:txBody>
      </p:sp>
      <p:sp>
        <p:nvSpPr>
          <p:cNvPr id="66564" name="Rectangle 3"/>
          <p:cNvSpPr>
            <a:spLocks noGrp="1" noChangeArrowheads="1"/>
          </p:cNvSpPr>
          <p:nvPr>
            <p:ph type="body" sz="half" idx="1"/>
          </p:nvPr>
        </p:nvSpPr>
        <p:spPr>
          <a:xfrm>
            <a:off x="609600" y="914400"/>
            <a:ext cx="3927475" cy="2824163"/>
          </a:xfrm>
        </p:spPr>
        <p:txBody>
          <a:bodyPr/>
          <a:lstStyle/>
          <a:p>
            <a:r>
              <a:rPr lang="en-US" altLang="en-US" sz="2000" dirty="0">
                <a:ea typeface="ＭＳ Ｐゴシック" pitchFamily="34" charset="-128"/>
              </a:rPr>
              <a:t>Parallel programs often employ two types of data</a:t>
            </a:r>
          </a:p>
          <a:p>
            <a:pPr lvl="1"/>
            <a:r>
              <a:rPr lang="en-US" altLang="en-US" sz="1800" dirty="0">
                <a:ea typeface="ＭＳ Ｐゴシック" pitchFamily="34" charset="-128"/>
              </a:rPr>
              <a:t>Shared data, visible to all threads, similarly named</a:t>
            </a:r>
          </a:p>
          <a:p>
            <a:pPr lvl="1"/>
            <a:r>
              <a:rPr lang="en-US" altLang="en-US" sz="1800" dirty="0">
                <a:ea typeface="ＭＳ Ｐゴシック" pitchFamily="34" charset="-128"/>
              </a:rPr>
              <a:t>Private data, visible to a single thread (often stack-allocated)</a:t>
            </a:r>
          </a:p>
          <a:p>
            <a:pPr lvl="1"/>
            <a:endParaRPr lang="en-US" altLang="en-US" sz="1800" dirty="0">
              <a:ea typeface="ＭＳ Ｐゴシック" pitchFamily="34" charset="-128"/>
            </a:endParaRPr>
          </a:p>
          <a:p>
            <a:endParaRPr lang="en-US" altLang="en-US" sz="2000" dirty="0">
              <a:ea typeface="ＭＳ Ｐゴシック" pitchFamily="34" charset="-128"/>
            </a:endParaRPr>
          </a:p>
          <a:p>
            <a:pPr lvl="1"/>
            <a:endParaRPr lang="en-US" altLang="en-US" sz="1800" dirty="0">
              <a:ea typeface="ＭＳ Ｐゴシック" pitchFamily="34" charset="-128"/>
            </a:endParaRPr>
          </a:p>
        </p:txBody>
      </p:sp>
      <p:sp>
        <p:nvSpPr>
          <p:cNvPr id="464900" name="Rectangle 4"/>
          <p:cNvSpPr>
            <a:spLocks noChangeArrowheads="1"/>
          </p:cNvSpPr>
          <p:nvPr/>
        </p:nvSpPr>
        <p:spPr bwMode="auto">
          <a:xfrm>
            <a:off x="495300" y="4673600"/>
            <a:ext cx="40767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buSzPct val="100000"/>
              <a:buFontTx/>
              <a:buChar char="•"/>
            </a:pPr>
            <a:r>
              <a:rPr lang="en-US" altLang="en-US" b="0">
                <a:solidFill>
                  <a:schemeClr val="tx1"/>
                </a:solidFill>
              </a:rPr>
              <a:t>OpenMP:</a:t>
            </a:r>
          </a:p>
          <a:p>
            <a:pPr lvl="1" algn="l">
              <a:spcBef>
                <a:spcPct val="15000"/>
              </a:spcBef>
              <a:buSzPct val="100000"/>
              <a:buFontTx/>
              <a:buChar char="•"/>
            </a:pPr>
            <a:r>
              <a:rPr lang="en-US" altLang="en-US" sz="1800">
                <a:solidFill>
                  <a:srgbClr val="000099"/>
                </a:solidFill>
                <a:latin typeface="Courier New" pitchFamily="49" charset="0"/>
                <a:cs typeface="Courier New" pitchFamily="49" charset="0"/>
              </a:rPr>
              <a:t>shared</a:t>
            </a:r>
            <a:r>
              <a:rPr lang="en-US" altLang="en-US" sz="1800" b="0">
                <a:solidFill>
                  <a:srgbClr val="000099"/>
                </a:solidFill>
                <a:cs typeface="Courier New" pitchFamily="49" charset="0"/>
              </a:rPr>
              <a:t> variables are shared</a:t>
            </a:r>
          </a:p>
          <a:p>
            <a:pPr lvl="1" algn="l">
              <a:spcBef>
                <a:spcPct val="15000"/>
              </a:spcBef>
              <a:buSzPct val="100000"/>
              <a:buFontTx/>
              <a:buChar char="•"/>
            </a:pPr>
            <a:r>
              <a:rPr lang="en-US" altLang="en-US" sz="1800">
                <a:solidFill>
                  <a:srgbClr val="000099"/>
                </a:solidFill>
                <a:latin typeface="Courier New" pitchFamily="49" charset="0"/>
                <a:cs typeface="Courier New" pitchFamily="49" charset="0"/>
              </a:rPr>
              <a:t>private</a:t>
            </a:r>
            <a:r>
              <a:rPr lang="en-US" altLang="en-US" sz="1800" b="0">
                <a:solidFill>
                  <a:srgbClr val="000099"/>
                </a:solidFill>
                <a:cs typeface="Courier New" pitchFamily="49" charset="0"/>
              </a:rPr>
              <a:t> variables are private</a:t>
            </a:r>
          </a:p>
          <a:p>
            <a:pPr lvl="1" algn="l">
              <a:spcBef>
                <a:spcPct val="15000"/>
              </a:spcBef>
              <a:buSzPct val="100000"/>
              <a:buFontTx/>
              <a:buChar char="•"/>
            </a:pPr>
            <a:endParaRPr lang="en-US" altLang="en-US" sz="1800" b="0">
              <a:solidFill>
                <a:srgbClr val="000099"/>
              </a:solidFill>
              <a:cs typeface="Courier New" pitchFamily="49" charset="0"/>
            </a:endParaRPr>
          </a:p>
        </p:txBody>
      </p:sp>
      <p:sp>
        <p:nvSpPr>
          <p:cNvPr id="464901" name="Rectangle 5"/>
          <p:cNvSpPr>
            <a:spLocks noChangeArrowheads="1"/>
          </p:cNvSpPr>
          <p:nvPr/>
        </p:nvSpPr>
        <p:spPr bwMode="auto">
          <a:xfrm>
            <a:off x="444500" y="3035300"/>
            <a:ext cx="40767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buSzPct val="100000"/>
              <a:buFontTx/>
              <a:buChar char="•"/>
            </a:pPr>
            <a:r>
              <a:rPr lang="en-US" altLang="en-US" b="0" dirty="0" err="1">
                <a:solidFill>
                  <a:schemeClr val="tx1"/>
                </a:solidFill>
              </a:rPr>
              <a:t>PThreads</a:t>
            </a:r>
            <a:r>
              <a:rPr lang="en-US" altLang="en-US" b="0" dirty="0">
                <a:solidFill>
                  <a:schemeClr val="tx1"/>
                </a:solidFill>
              </a:rPr>
              <a:t>:</a:t>
            </a:r>
          </a:p>
          <a:p>
            <a:pPr lvl="1" algn="l">
              <a:spcBef>
                <a:spcPct val="15000"/>
              </a:spcBef>
              <a:buSzPct val="100000"/>
              <a:buFontTx/>
              <a:buChar char="•"/>
            </a:pPr>
            <a:r>
              <a:rPr lang="en-US" altLang="en-US" sz="1800" b="0" dirty="0">
                <a:solidFill>
                  <a:srgbClr val="000099"/>
                </a:solidFill>
              </a:rPr>
              <a:t>Global-scoped variables are shared</a:t>
            </a:r>
          </a:p>
          <a:p>
            <a:pPr lvl="1" algn="l">
              <a:spcBef>
                <a:spcPct val="15000"/>
              </a:spcBef>
              <a:buSzPct val="100000"/>
              <a:buFontTx/>
              <a:buChar char="•"/>
            </a:pPr>
            <a:r>
              <a:rPr lang="en-US" altLang="en-US" sz="1800" b="0" dirty="0">
                <a:solidFill>
                  <a:srgbClr val="000099"/>
                </a:solidFill>
              </a:rPr>
              <a:t>Stack-allocated variables are private</a:t>
            </a:r>
          </a:p>
          <a:p>
            <a:pPr lvl="1" algn="l">
              <a:spcBef>
                <a:spcPct val="15000"/>
              </a:spcBef>
              <a:buSzPct val="100000"/>
              <a:buFontTx/>
              <a:buChar char="•"/>
            </a:pPr>
            <a:endParaRPr lang="en-US" altLang="en-US" sz="1800" b="0" dirty="0">
              <a:solidFill>
                <a:srgbClr val="000099"/>
              </a:solidFill>
            </a:endParaRPr>
          </a:p>
          <a:p>
            <a:pPr algn="l">
              <a:spcBef>
                <a:spcPct val="15000"/>
              </a:spcBef>
              <a:buSzPct val="100000"/>
              <a:buFontTx/>
              <a:buChar char="•"/>
            </a:pPr>
            <a:endParaRPr lang="en-US" altLang="en-US" b="0" dirty="0">
              <a:solidFill>
                <a:schemeClr val="tx1"/>
              </a:solidFill>
            </a:endParaRPr>
          </a:p>
          <a:p>
            <a:pPr lvl="1" algn="l">
              <a:spcBef>
                <a:spcPct val="15000"/>
              </a:spcBef>
              <a:buSzPct val="100000"/>
              <a:buFontTx/>
              <a:buChar char="•"/>
            </a:pPr>
            <a:endParaRPr lang="en-US" altLang="en-US" sz="1800" b="0" dirty="0">
              <a:solidFill>
                <a:srgbClr val="000099"/>
              </a:solidFill>
            </a:endParaRPr>
          </a:p>
        </p:txBody>
      </p:sp>
      <p:sp>
        <p:nvSpPr>
          <p:cNvPr id="464902" name="Text Box 6"/>
          <p:cNvSpPr txBox="1">
            <a:spLocks noChangeArrowheads="1"/>
          </p:cNvSpPr>
          <p:nvPr/>
        </p:nvSpPr>
        <p:spPr bwMode="auto">
          <a:xfrm>
            <a:off x="4559300" y="1041400"/>
            <a:ext cx="42545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r>
              <a:rPr lang="en-US" altLang="en-US" sz="1800">
                <a:solidFill>
                  <a:schemeClr val="tx1"/>
                </a:solidFill>
                <a:latin typeface="Courier New" pitchFamily="49" charset="0"/>
                <a:cs typeface="Courier New" pitchFamily="49" charset="0"/>
              </a:rPr>
              <a:t>// shared, globals</a:t>
            </a:r>
          </a:p>
          <a:p>
            <a:pPr algn="l">
              <a:spcBef>
                <a:spcPct val="50000"/>
              </a:spcBef>
            </a:pPr>
            <a:r>
              <a:rPr lang="en-US" altLang="en-US" sz="1800">
                <a:solidFill>
                  <a:schemeClr val="tx1"/>
                </a:solidFill>
                <a:latin typeface="Courier New" pitchFamily="49" charset="0"/>
                <a:cs typeface="Courier New" pitchFamily="49" charset="0"/>
              </a:rPr>
              <a:t>int bigdata[1024];</a:t>
            </a:r>
          </a:p>
          <a:p>
            <a:pPr algn="l">
              <a:spcBef>
                <a:spcPct val="50000"/>
              </a:spcBef>
            </a:pPr>
            <a:endParaRPr lang="en-US" altLang="en-US" sz="1800">
              <a:solidFill>
                <a:schemeClr val="tx1"/>
              </a:solidFill>
              <a:latin typeface="Courier New" pitchFamily="49" charset="0"/>
              <a:cs typeface="Courier New" pitchFamily="49" charset="0"/>
            </a:endParaRPr>
          </a:p>
          <a:p>
            <a:pPr algn="l">
              <a:spcBef>
                <a:spcPct val="50000"/>
              </a:spcBef>
            </a:pPr>
            <a:r>
              <a:rPr lang="en-US" altLang="en-US" sz="1800">
                <a:solidFill>
                  <a:schemeClr val="tx1"/>
                </a:solidFill>
                <a:latin typeface="Courier New" pitchFamily="49" charset="0"/>
                <a:cs typeface="Courier New" pitchFamily="49" charset="0"/>
              </a:rPr>
              <a:t>void* foo(void* bar) {</a:t>
            </a:r>
          </a:p>
          <a:p>
            <a:pPr algn="l">
              <a:spcBef>
                <a:spcPct val="50000"/>
              </a:spcBef>
            </a:pPr>
            <a:r>
              <a:rPr lang="en-US" altLang="en-US" sz="1800">
                <a:solidFill>
                  <a:schemeClr val="tx1"/>
                </a:solidFill>
                <a:latin typeface="Courier New" pitchFamily="49" charset="0"/>
                <a:cs typeface="Courier New" pitchFamily="49" charset="0"/>
              </a:rPr>
              <a:t>  // private, stack</a:t>
            </a:r>
          </a:p>
          <a:p>
            <a:pPr algn="l">
              <a:spcBef>
                <a:spcPct val="50000"/>
              </a:spcBef>
            </a:pPr>
            <a:r>
              <a:rPr lang="en-US" altLang="en-US" sz="1800">
                <a:solidFill>
                  <a:schemeClr val="tx1"/>
                </a:solidFill>
                <a:latin typeface="Courier New" pitchFamily="49" charset="0"/>
                <a:cs typeface="Courier New" pitchFamily="49" charset="0"/>
              </a:rPr>
              <a:t>  int tid;</a:t>
            </a:r>
          </a:p>
          <a:p>
            <a:pPr algn="l">
              <a:spcBef>
                <a:spcPct val="50000"/>
              </a:spcBef>
            </a:pPr>
            <a:endParaRPr lang="en-US" altLang="en-US" sz="1800">
              <a:solidFill>
                <a:schemeClr val="tx1"/>
              </a:solidFill>
              <a:latin typeface="Courier New" pitchFamily="49" charset="0"/>
              <a:cs typeface="Courier New" pitchFamily="49" charset="0"/>
            </a:endParaRPr>
          </a:p>
          <a:p>
            <a:pPr algn="l">
              <a:spcBef>
                <a:spcPct val="50000"/>
              </a:spcBef>
            </a:pPr>
            <a:r>
              <a:rPr lang="en-US" altLang="en-US" sz="1800">
                <a:solidFill>
                  <a:schemeClr val="tx1"/>
                </a:solidFill>
                <a:latin typeface="Courier New" pitchFamily="49" charset="0"/>
                <a:cs typeface="Courier New" pitchFamily="49" charset="0"/>
              </a:rPr>
              <a:t>  /* Calculation goes</a:t>
            </a:r>
          </a:p>
          <a:p>
            <a:pPr algn="l">
              <a:spcBef>
                <a:spcPct val="50000"/>
              </a:spcBef>
            </a:pPr>
            <a:r>
              <a:rPr lang="en-US" altLang="en-US" sz="1800">
                <a:solidFill>
                  <a:schemeClr val="tx1"/>
                </a:solidFill>
                <a:latin typeface="Courier New" pitchFamily="49" charset="0"/>
                <a:cs typeface="Courier New" pitchFamily="49" charset="0"/>
              </a:rPr>
              <a:t>     here */</a:t>
            </a:r>
          </a:p>
          <a:p>
            <a:pPr algn="l">
              <a:spcBef>
                <a:spcPct val="50000"/>
              </a:spcBef>
            </a:pPr>
            <a:r>
              <a:rPr lang="en-US" altLang="en-US" sz="180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193032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901"/>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4649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4900"/>
                                        </p:tgtEl>
                                        <p:attrNameLst>
                                          <p:attrName>style.visibility</p:attrName>
                                        </p:attrNameLst>
                                      </p:cBhvr>
                                      <p:to>
                                        <p:strVal val="visible"/>
                                      </p:to>
                                    </p:set>
                                  </p:childTnLst>
                                </p:cTn>
                              </p:par>
                              <p:par>
                                <p:cTn id="13" presetID="9" presetClass="exit" presetSubtype="0" fill="hold" grpId="1" nodeType="withEffect">
                                  <p:stCondLst>
                                    <p:cond delay="0"/>
                                  </p:stCondLst>
                                  <p:iterate type="lt">
                                    <p:tmPct val="0"/>
                                  </p:iterate>
                                  <p:childTnLst>
                                    <p:animEffect transition="out" filter="dissolve">
                                      <p:cBhvr>
                                        <p:cTn id="14" dur="500"/>
                                        <p:tgtEl>
                                          <p:spTgt spid="464902"/>
                                        </p:tgtEl>
                                      </p:cBhvr>
                                    </p:animEffect>
                                    <p:set>
                                      <p:cBhvr>
                                        <p:cTn id="15" dur="1" fill="hold">
                                          <p:stCondLst>
                                            <p:cond delay="499"/>
                                          </p:stCondLst>
                                        </p:cTn>
                                        <p:tgtEl>
                                          <p:spTgt spid="4649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p:bldP spid="464901" grpId="0"/>
      <p:bldP spid="464902" grpId="0"/>
      <p:bldP spid="46490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D70F62-A040-425F-BB66-2C620D25D177}"/>
              </a:ext>
            </a:extLst>
          </p:cNvPr>
          <p:cNvSpPr>
            <a:spLocks noGrp="1"/>
          </p:cNvSpPr>
          <p:nvPr>
            <p:ph type="sldNum" sz="quarter" idx="12"/>
          </p:nvPr>
        </p:nvSpPr>
        <p:spPr/>
        <p:txBody>
          <a:bodyPr/>
          <a:lstStyle/>
          <a:p>
            <a:pPr>
              <a:defRPr/>
            </a:pPr>
            <a:fld id="{02A991FC-0805-42C1-862E-078D886F431A}" type="slidenum">
              <a:rPr lang="zh-CN" altLang="en-US" smtClean="0"/>
              <a:pPr>
                <a:defRPr/>
              </a:pPr>
              <a:t>141</a:t>
            </a:fld>
            <a:endParaRPr lang="en-US" altLang="zh-CN"/>
          </a:p>
        </p:txBody>
      </p:sp>
      <p:sp>
        <p:nvSpPr>
          <p:cNvPr id="3" name="Text Box 7">
            <a:extLst>
              <a:ext uri="{FF2B5EF4-FFF2-40B4-BE49-F238E27FC236}">
                <a16:creationId xmlns:a16="http://schemas.microsoft.com/office/drawing/2014/main" id="{B5652B61-6F42-4482-A99E-01A3D38ECC96}"/>
              </a:ext>
            </a:extLst>
          </p:cNvPr>
          <p:cNvSpPr txBox="1">
            <a:spLocks noChangeArrowheads="1"/>
          </p:cNvSpPr>
          <p:nvPr/>
        </p:nvSpPr>
        <p:spPr bwMode="auto">
          <a:xfrm>
            <a:off x="2362200" y="304800"/>
            <a:ext cx="508635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50000"/>
              </a:spcBef>
            </a:pPr>
            <a:r>
              <a:rPr lang="en-US" altLang="en-US" sz="1800" dirty="0">
                <a:solidFill>
                  <a:schemeClr val="tx1"/>
                </a:solidFill>
                <a:latin typeface="Courier New" pitchFamily="49" charset="0"/>
                <a:cs typeface="Courier New" pitchFamily="49" charset="0"/>
              </a:rPr>
              <a:t>int bigdata[1024];</a:t>
            </a:r>
          </a:p>
          <a:p>
            <a:pPr algn="l">
              <a:spcBef>
                <a:spcPct val="50000"/>
              </a:spcBef>
            </a:pPr>
            <a:endParaRPr lang="en-US" altLang="en-US" sz="1800" dirty="0">
              <a:solidFill>
                <a:schemeClr val="tx1"/>
              </a:solidFill>
              <a:latin typeface="Courier New" pitchFamily="49" charset="0"/>
              <a:cs typeface="Courier New" pitchFamily="49" charset="0"/>
            </a:endParaRPr>
          </a:p>
          <a:p>
            <a:pPr algn="l">
              <a:spcBef>
                <a:spcPct val="50000"/>
              </a:spcBef>
            </a:pPr>
            <a:r>
              <a:rPr lang="en-US" altLang="en-US" sz="1800" dirty="0">
                <a:solidFill>
                  <a:schemeClr val="tx1"/>
                </a:solidFill>
                <a:latin typeface="Courier New" pitchFamily="49" charset="0"/>
                <a:cs typeface="Courier New" pitchFamily="49" charset="0"/>
              </a:rPr>
              <a:t>void* foo(void* bar) {</a:t>
            </a:r>
          </a:p>
          <a:p>
            <a:pPr algn="l">
              <a:spcBef>
                <a:spcPct val="50000"/>
              </a:spcBef>
            </a:pPr>
            <a:r>
              <a:rPr lang="en-US" altLang="en-US" sz="1800" dirty="0">
                <a:solidFill>
                  <a:schemeClr val="tx1"/>
                </a:solidFill>
                <a:latin typeface="Courier New" pitchFamily="49" charset="0"/>
                <a:cs typeface="Courier New" pitchFamily="49" charset="0"/>
              </a:rPr>
              <a:t>  int </a:t>
            </a:r>
            <a:r>
              <a:rPr lang="en-US" altLang="en-US" sz="1800" dirty="0" err="1">
                <a:solidFill>
                  <a:schemeClr val="tx1"/>
                </a:solidFill>
                <a:latin typeface="Courier New" pitchFamily="49" charset="0"/>
                <a:cs typeface="Courier New" pitchFamily="49" charset="0"/>
              </a:rPr>
              <a:t>tid</a:t>
            </a:r>
            <a:r>
              <a:rPr lang="en-US" altLang="en-US" sz="1800" dirty="0">
                <a:solidFill>
                  <a:schemeClr val="tx1"/>
                </a:solidFill>
                <a:latin typeface="Courier New" pitchFamily="49" charset="0"/>
                <a:cs typeface="Courier New" pitchFamily="49" charset="0"/>
              </a:rPr>
              <a:t>;</a:t>
            </a:r>
          </a:p>
          <a:p>
            <a:pPr algn="l">
              <a:spcBef>
                <a:spcPct val="50000"/>
              </a:spcBef>
            </a:pPr>
            <a:endParaRPr lang="en-US" altLang="en-US" sz="1800" dirty="0">
              <a:solidFill>
                <a:schemeClr val="tx1"/>
              </a:solidFill>
              <a:latin typeface="Courier New" pitchFamily="49" charset="0"/>
              <a:cs typeface="Courier New" pitchFamily="49" charset="0"/>
            </a:endParaRPr>
          </a:p>
          <a:p>
            <a:pPr algn="l">
              <a:spcBef>
                <a:spcPct val="50000"/>
              </a:spcBef>
            </a:pPr>
            <a:r>
              <a:rPr lang="en-US" altLang="en-US" sz="1800" dirty="0">
                <a:solidFill>
                  <a:schemeClr val="tx1"/>
                </a:solidFill>
                <a:latin typeface="Courier New" pitchFamily="49" charset="0"/>
                <a:cs typeface="Courier New" pitchFamily="49" charset="0"/>
              </a:rPr>
              <a:t>  #pragma </a:t>
            </a:r>
            <a:r>
              <a:rPr lang="en-US" altLang="en-US" sz="1800" dirty="0" err="1">
                <a:solidFill>
                  <a:schemeClr val="tx1"/>
                </a:solidFill>
                <a:latin typeface="Courier New" pitchFamily="49" charset="0"/>
                <a:cs typeface="Courier New" pitchFamily="49" charset="0"/>
              </a:rPr>
              <a:t>omp</a:t>
            </a:r>
            <a:r>
              <a:rPr lang="en-US" altLang="en-US" sz="1800" dirty="0">
                <a:solidFill>
                  <a:schemeClr val="tx1"/>
                </a:solidFill>
                <a:latin typeface="Courier New" pitchFamily="49" charset="0"/>
                <a:cs typeface="Courier New" pitchFamily="49" charset="0"/>
              </a:rPr>
              <a:t> parallel \</a:t>
            </a:r>
          </a:p>
          <a:p>
            <a:pPr algn="l">
              <a:spcBef>
                <a:spcPct val="50000"/>
              </a:spcBef>
            </a:pPr>
            <a:r>
              <a:rPr lang="en-US" altLang="en-US" sz="1800" dirty="0">
                <a:solidFill>
                  <a:schemeClr val="tx1"/>
                </a:solidFill>
                <a:latin typeface="Courier New" pitchFamily="49" charset="0"/>
                <a:cs typeface="Courier New" pitchFamily="49" charset="0"/>
              </a:rPr>
              <a:t>   </a:t>
            </a:r>
            <a:r>
              <a:rPr lang="en-US" altLang="en-US" sz="1800" dirty="0">
                <a:latin typeface="Courier New" pitchFamily="49" charset="0"/>
                <a:cs typeface="Courier New" pitchFamily="49" charset="0"/>
              </a:rPr>
              <a:t>shared ( bigdata )</a:t>
            </a:r>
            <a:r>
              <a:rPr lang="en-US" altLang="en-US" sz="1800" dirty="0">
                <a:solidFill>
                  <a:schemeClr val="tx1"/>
                </a:solidFill>
                <a:latin typeface="Courier New" pitchFamily="49" charset="0"/>
                <a:cs typeface="Courier New" pitchFamily="49" charset="0"/>
              </a:rPr>
              <a:t> \</a:t>
            </a:r>
          </a:p>
          <a:p>
            <a:pPr algn="l">
              <a:spcBef>
                <a:spcPct val="50000"/>
              </a:spcBef>
            </a:pPr>
            <a:r>
              <a:rPr lang="en-US" altLang="en-US" sz="1800" dirty="0">
                <a:solidFill>
                  <a:schemeClr val="tx1"/>
                </a:solidFill>
                <a:latin typeface="Courier New" pitchFamily="49" charset="0"/>
                <a:cs typeface="Courier New" pitchFamily="49" charset="0"/>
              </a:rPr>
              <a:t>   </a:t>
            </a:r>
            <a:r>
              <a:rPr lang="en-US" altLang="en-US" sz="1800" dirty="0">
                <a:solidFill>
                  <a:schemeClr val="accent2"/>
                </a:solidFill>
                <a:latin typeface="Courier New" pitchFamily="49" charset="0"/>
                <a:cs typeface="Courier New" pitchFamily="49" charset="0"/>
              </a:rPr>
              <a:t>private ( </a:t>
            </a:r>
            <a:r>
              <a:rPr lang="en-US" altLang="en-US" sz="1800" dirty="0" err="1">
                <a:solidFill>
                  <a:schemeClr val="accent2"/>
                </a:solidFill>
                <a:latin typeface="Courier New" pitchFamily="49" charset="0"/>
                <a:cs typeface="Courier New" pitchFamily="49" charset="0"/>
              </a:rPr>
              <a:t>tid</a:t>
            </a:r>
            <a:r>
              <a:rPr lang="en-US" altLang="en-US" sz="1800" dirty="0">
                <a:solidFill>
                  <a:schemeClr val="accent2"/>
                </a:solidFill>
                <a:latin typeface="Courier New" pitchFamily="49" charset="0"/>
                <a:cs typeface="Courier New" pitchFamily="49" charset="0"/>
              </a:rPr>
              <a:t> )</a:t>
            </a:r>
          </a:p>
          <a:p>
            <a:pPr algn="l">
              <a:spcBef>
                <a:spcPct val="50000"/>
              </a:spcBef>
            </a:pPr>
            <a:r>
              <a:rPr lang="en-US" altLang="en-US" sz="1800" dirty="0">
                <a:solidFill>
                  <a:schemeClr val="tx1"/>
                </a:solidFill>
                <a:latin typeface="Courier New" pitchFamily="49" charset="0"/>
                <a:cs typeface="Courier New" pitchFamily="49" charset="0"/>
              </a:rPr>
              <a:t>  {</a:t>
            </a:r>
          </a:p>
          <a:p>
            <a:pPr algn="l">
              <a:spcBef>
                <a:spcPct val="50000"/>
              </a:spcBef>
            </a:pPr>
            <a:r>
              <a:rPr lang="en-US" altLang="en-US" sz="1800" dirty="0">
                <a:solidFill>
                  <a:schemeClr val="tx1"/>
                </a:solidFill>
                <a:latin typeface="Courier New" pitchFamily="49" charset="0"/>
                <a:cs typeface="Courier New" pitchFamily="49" charset="0"/>
              </a:rPr>
              <a:t>    /* Calc. here */</a:t>
            </a:r>
          </a:p>
          <a:p>
            <a:pPr algn="l">
              <a:spcBef>
                <a:spcPct val="50000"/>
              </a:spcBef>
            </a:pPr>
            <a:r>
              <a:rPr lang="en-US" altLang="en-US" sz="1800" dirty="0">
                <a:solidFill>
                  <a:schemeClr val="tx1"/>
                </a:solidFill>
                <a:latin typeface="Courier New" pitchFamily="49" charset="0"/>
                <a:cs typeface="Courier New" pitchFamily="49" charset="0"/>
              </a:rPr>
              <a:t>  } </a:t>
            </a:r>
          </a:p>
          <a:p>
            <a:pPr algn="l">
              <a:spcBef>
                <a:spcPct val="50000"/>
              </a:spcBef>
            </a:pPr>
            <a:r>
              <a:rPr lang="en-US" altLang="en-US" sz="1800"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160936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fld id="{C9D44883-14F0-44E8-8CF5-F1949D08C7BA}" type="slidenum">
              <a:rPr lang="en-US" altLang="en-US" sz="1400" b="0">
                <a:solidFill>
                  <a:schemeClr val="tx1"/>
                </a:solidFill>
                <a:latin typeface="Helvetica" charset="0"/>
              </a:rPr>
              <a:pPr/>
              <a:t>142</a:t>
            </a:fld>
            <a:endParaRPr lang="en-US" altLang="en-US" sz="1400" b="0">
              <a:solidFill>
                <a:schemeClr val="tx1"/>
              </a:solidFill>
              <a:latin typeface="Helvetica" charset="0"/>
            </a:endParaRPr>
          </a:p>
        </p:txBody>
      </p:sp>
      <p:sp>
        <p:nvSpPr>
          <p:cNvPr id="68611" name="Rectangle 2"/>
          <p:cNvSpPr>
            <a:spLocks noGrp="1" noChangeArrowheads="1"/>
          </p:cNvSpPr>
          <p:nvPr>
            <p:ph type="title"/>
          </p:nvPr>
        </p:nvSpPr>
        <p:spPr>
          <a:xfrm>
            <a:off x="457200" y="152400"/>
            <a:ext cx="8001000" cy="731838"/>
          </a:xfrm>
        </p:spPr>
        <p:txBody>
          <a:bodyPr/>
          <a:lstStyle/>
          <a:p>
            <a:r>
              <a:rPr lang="en-US" altLang="en-US" dirty="0">
                <a:ea typeface="ＭＳ Ｐゴシック" pitchFamily="34" charset="-128"/>
              </a:rPr>
              <a:t>Programming Model - Synchronization</a:t>
            </a:r>
          </a:p>
        </p:txBody>
      </p:sp>
      <p:sp>
        <p:nvSpPr>
          <p:cNvPr id="102405" name="Rectangle 3"/>
          <p:cNvSpPr>
            <a:spLocks noGrp="1" noChangeArrowheads="1"/>
          </p:cNvSpPr>
          <p:nvPr>
            <p:ph type="body" idx="1"/>
          </p:nvPr>
        </p:nvSpPr>
        <p:spPr>
          <a:xfrm>
            <a:off x="609600" y="914400"/>
            <a:ext cx="4364038" cy="4645025"/>
          </a:xfrm>
        </p:spPr>
        <p:txBody>
          <a:bodyPr>
            <a:normAutofit lnSpcReduction="10000"/>
          </a:bodyPr>
          <a:lstStyle/>
          <a:p>
            <a:r>
              <a:rPr lang="en-US" altLang="en-US">
                <a:ea typeface="ＭＳ Ｐゴシック" pitchFamily="34" charset="-128"/>
              </a:rPr>
              <a:t>OpenMP Synchronization</a:t>
            </a:r>
          </a:p>
          <a:p>
            <a:pPr lvl="1"/>
            <a:r>
              <a:rPr lang="en-US" altLang="en-US">
                <a:ea typeface="ＭＳ Ｐゴシック" pitchFamily="34" charset="-128"/>
              </a:rPr>
              <a:t>OpenMP Critical Sections</a:t>
            </a:r>
          </a:p>
          <a:p>
            <a:pPr lvl="2"/>
            <a:r>
              <a:rPr lang="en-US" altLang="en-US">
                <a:ea typeface="ＭＳ Ｐゴシック" pitchFamily="34" charset="-128"/>
              </a:rPr>
              <a:t>Named or unnamed </a:t>
            </a:r>
          </a:p>
          <a:p>
            <a:pPr lvl="2"/>
            <a:r>
              <a:rPr lang="en-US" altLang="en-US">
                <a:ea typeface="ＭＳ Ｐゴシック" pitchFamily="34" charset="-128"/>
              </a:rPr>
              <a:t>No </a:t>
            </a:r>
            <a:r>
              <a:rPr lang="en-US" altLang="en-US" i="1">
                <a:ea typeface="ＭＳ Ｐゴシック" pitchFamily="34" charset="-128"/>
              </a:rPr>
              <a:t>explicit</a:t>
            </a:r>
            <a:r>
              <a:rPr lang="en-US" altLang="en-US">
                <a:ea typeface="ＭＳ Ｐゴシック" pitchFamily="34" charset="-128"/>
              </a:rPr>
              <a:t> locks / mutexes</a:t>
            </a:r>
          </a:p>
          <a:p>
            <a:pPr lvl="2"/>
            <a:endParaRPr lang="en-US" altLang="en-US">
              <a:ea typeface="ＭＳ Ｐゴシック" pitchFamily="34" charset="-128"/>
            </a:endParaRPr>
          </a:p>
          <a:p>
            <a:pPr lvl="1"/>
            <a:r>
              <a:rPr lang="en-US" altLang="en-US">
                <a:ea typeface="ＭＳ Ｐゴシック" pitchFamily="34" charset="-128"/>
              </a:rPr>
              <a:t>Barrier directives</a:t>
            </a:r>
          </a:p>
          <a:p>
            <a:pPr lvl="1"/>
            <a:endParaRPr lang="en-US" altLang="en-US">
              <a:ea typeface="ＭＳ Ｐゴシック" pitchFamily="34" charset="-128"/>
            </a:endParaRPr>
          </a:p>
          <a:p>
            <a:pPr lvl="1"/>
            <a:r>
              <a:rPr lang="en-US" altLang="en-US">
                <a:ea typeface="ＭＳ Ｐゴシック" pitchFamily="34" charset="-128"/>
              </a:rPr>
              <a:t>Explicit Lock functions</a:t>
            </a:r>
          </a:p>
          <a:p>
            <a:pPr lvl="2"/>
            <a:r>
              <a:rPr lang="en-US" altLang="en-US">
                <a:ea typeface="ＭＳ Ｐゴシック" pitchFamily="34" charset="-128"/>
              </a:rPr>
              <a:t>When all else fails – may require </a:t>
            </a:r>
            <a:r>
              <a:rPr lang="en-US" altLang="en-US">
                <a:latin typeface="Courier" charset="0"/>
                <a:ea typeface="ＭＳ Ｐゴシック" pitchFamily="34" charset="-128"/>
              </a:rPr>
              <a:t>flush</a:t>
            </a:r>
            <a:r>
              <a:rPr lang="en-US" altLang="en-US">
                <a:ea typeface="ＭＳ Ｐゴシック" pitchFamily="34" charset="-128"/>
              </a:rPr>
              <a:t> directive</a:t>
            </a:r>
          </a:p>
          <a:p>
            <a:pPr lvl="2"/>
            <a:endParaRPr lang="en-US" altLang="en-US">
              <a:ea typeface="ＭＳ Ｐゴシック" pitchFamily="34" charset="-128"/>
            </a:endParaRPr>
          </a:p>
          <a:p>
            <a:pPr lvl="1"/>
            <a:r>
              <a:rPr lang="en-US" altLang="en-US">
                <a:ea typeface="ＭＳ Ｐゴシック" pitchFamily="34" charset="-128"/>
              </a:rPr>
              <a:t>Single-thread regions </a:t>
            </a:r>
            <a:r>
              <a:rPr lang="en-US" altLang="en-US" i="1">
                <a:ea typeface="ＭＳ Ｐゴシック" pitchFamily="34" charset="-128"/>
              </a:rPr>
              <a:t>within</a:t>
            </a:r>
            <a:r>
              <a:rPr lang="en-US" altLang="en-US">
                <a:ea typeface="ＭＳ Ｐゴシック" pitchFamily="34" charset="-128"/>
              </a:rPr>
              <a:t> parallel regions</a:t>
            </a:r>
          </a:p>
          <a:p>
            <a:pPr lvl="2"/>
            <a:r>
              <a:rPr lang="en-US" altLang="en-US" b="1">
                <a:latin typeface="Courier New" pitchFamily="49" charset="0"/>
                <a:ea typeface="ＭＳ Ｐゴシック" pitchFamily="34" charset="-128"/>
                <a:cs typeface="Courier New" pitchFamily="49" charset="0"/>
              </a:rPr>
              <a:t>master, single</a:t>
            </a:r>
            <a:r>
              <a:rPr lang="en-US" altLang="en-US">
                <a:ea typeface="ＭＳ Ｐゴシック" pitchFamily="34" charset="-128"/>
              </a:rPr>
              <a:t> directives</a:t>
            </a:r>
          </a:p>
        </p:txBody>
      </p:sp>
      <p:sp>
        <p:nvSpPr>
          <p:cNvPr id="465924" name="Text Box 4"/>
          <p:cNvSpPr txBox="1">
            <a:spLocks noChangeArrowheads="1"/>
          </p:cNvSpPr>
          <p:nvPr/>
        </p:nvSpPr>
        <p:spPr bwMode="auto">
          <a:xfrm>
            <a:off x="4871244" y="1028700"/>
            <a:ext cx="39243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pPr>
            <a:r>
              <a:rPr lang="en-US" altLang="en-US" sz="1800" dirty="0">
                <a:solidFill>
                  <a:schemeClr val="tx1"/>
                </a:solidFill>
                <a:latin typeface="Courier New" pitchFamily="49" charset="0"/>
                <a:cs typeface="Courier New" pitchFamily="49" charset="0"/>
              </a:rPr>
              <a:t>#pragma </a:t>
            </a:r>
            <a:r>
              <a:rPr lang="en-US" altLang="en-US" sz="1800" dirty="0" err="1">
                <a:solidFill>
                  <a:schemeClr val="tx1"/>
                </a:solidFill>
                <a:latin typeface="Courier New" pitchFamily="49" charset="0"/>
                <a:cs typeface="Courier New" pitchFamily="49" charset="0"/>
              </a:rPr>
              <a:t>omp</a:t>
            </a:r>
            <a:r>
              <a:rPr lang="en-US" altLang="en-US" sz="1800" dirty="0">
                <a:solidFill>
                  <a:schemeClr val="tx1"/>
                </a:solidFill>
                <a:latin typeface="Courier New" pitchFamily="49" charset="0"/>
                <a:cs typeface="Courier New" pitchFamily="49" charset="0"/>
              </a:rPr>
              <a:t> critical</a:t>
            </a:r>
          </a:p>
          <a:p>
            <a:pPr algn="l">
              <a:spcBef>
                <a:spcPct val="15000"/>
              </a:spcBef>
            </a:pPr>
            <a:r>
              <a:rPr lang="en-US" altLang="en-US" sz="1800" dirty="0">
                <a:solidFill>
                  <a:schemeClr val="tx1"/>
                </a:solidFill>
                <a:latin typeface="Courier New" pitchFamily="49" charset="0"/>
                <a:cs typeface="Courier New" pitchFamily="49" charset="0"/>
              </a:rPr>
              <a:t>{</a:t>
            </a:r>
          </a:p>
          <a:p>
            <a:pPr algn="l">
              <a:spcBef>
                <a:spcPct val="15000"/>
              </a:spcBef>
            </a:pPr>
            <a:r>
              <a:rPr lang="en-US" altLang="en-US" sz="1800" dirty="0">
                <a:solidFill>
                  <a:schemeClr val="tx1"/>
                </a:solidFill>
                <a:latin typeface="Courier New" pitchFamily="49" charset="0"/>
                <a:cs typeface="Courier New" pitchFamily="49" charset="0"/>
              </a:rPr>
              <a:t>  /* Critical code here */</a:t>
            </a:r>
          </a:p>
          <a:p>
            <a:pPr algn="l">
              <a:spcBef>
                <a:spcPct val="15000"/>
              </a:spcBef>
            </a:pPr>
            <a:r>
              <a:rPr lang="en-US" altLang="en-US" sz="1800" dirty="0">
                <a:solidFill>
                  <a:schemeClr val="tx1"/>
                </a:solidFill>
                <a:latin typeface="Courier New" pitchFamily="49" charset="0"/>
                <a:cs typeface="Courier New" pitchFamily="49" charset="0"/>
              </a:rPr>
              <a:t>}</a:t>
            </a:r>
          </a:p>
        </p:txBody>
      </p:sp>
      <p:sp>
        <p:nvSpPr>
          <p:cNvPr id="465925" name="Text Box 5"/>
          <p:cNvSpPr txBox="1">
            <a:spLocks noChangeArrowheads="1"/>
          </p:cNvSpPr>
          <p:nvPr/>
        </p:nvSpPr>
        <p:spPr bwMode="auto">
          <a:xfrm>
            <a:off x="4819650" y="2601911"/>
            <a:ext cx="392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pPr>
            <a:r>
              <a:rPr lang="en-US" altLang="en-US" sz="1800" dirty="0">
                <a:solidFill>
                  <a:schemeClr val="tx1"/>
                </a:solidFill>
                <a:latin typeface="Courier New" pitchFamily="49" charset="0"/>
                <a:cs typeface="Courier New" pitchFamily="49" charset="0"/>
              </a:rPr>
              <a:t>#pragma </a:t>
            </a:r>
            <a:r>
              <a:rPr lang="en-US" altLang="en-US" sz="1800" dirty="0" err="1">
                <a:solidFill>
                  <a:schemeClr val="tx1"/>
                </a:solidFill>
                <a:latin typeface="Courier New" pitchFamily="49" charset="0"/>
                <a:cs typeface="Courier New" pitchFamily="49" charset="0"/>
              </a:rPr>
              <a:t>omp</a:t>
            </a:r>
            <a:r>
              <a:rPr lang="en-US" altLang="en-US" sz="1800" dirty="0">
                <a:solidFill>
                  <a:schemeClr val="tx1"/>
                </a:solidFill>
                <a:latin typeface="Courier New" pitchFamily="49" charset="0"/>
                <a:cs typeface="Courier New" pitchFamily="49" charset="0"/>
              </a:rPr>
              <a:t> barrier</a:t>
            </a:r>
          </a:p>
        </p:txBody>
      </p:sp>
      <p:sp>
        <p:nvSpPr>
          <p:cNvPr id="465926" name="Text Box 6"/>
          <p:cNvSpPr txBox="1">
            <a:spLocks noChangeArrowheads="1"/>
          </p:cNvSpPr>
          <p:nvPr/>
        </p:nvSpPr>
        <p:spPr bwMode="auto">
          <a:xfrm>
            <a:off x="4800600" y="3340100"/>
            <a:ext cx="39243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pPr>
            <a:r>
              <a:rPr lang="en-US" altLang="en-US" sz="1800" dirty="0" err="1">
                <a:solidFill>
                  <a:schemeClr val="tx1"/>
                </a:solidFill>
                <a:latin typeface="Courier New" pitchFamily="49" charset="0"/>
                <a:cs typeface="Courier New" pitchFamily="49" charset="0"/>
              </a:rPr>
              <a:t>omp_set_lock</a:t>
            </a:r>
            <a:r>
              <a:rPr lang="en-US" altLang="en-US" sz="1800" dirty="0">
                <a:solidFill>
                  <a:schemeClr val="tx1"/>
                </a:solidFill>
                <a:latin typeface="Courier New" pitchFamily="49" charset="0"/>
                <a:cs typeface="Courier New" pitchFamily="49" charset="0"/>
              </a:rPr>
              <a:t>( lock l );</a:t>
            </a:r>
          </a:p>
          <a:p>
            <a:pPr algn="l">
              <a:spcBef>
                <a:spcPct val="15000"/>
              </a:spcBef>
            </a:pPr>
            <a:r>
              <a:rPr lang="en-US" altLang="en-US" sz="1800" dirty="0">
                <a:solidFill>
                  <a:schemeClr val="tx1"/>
                </a:solidFill>
                <a:latin typeface="Courier New" pitchFamily="49" charset="0"/>
                <a:cs typeface="Courier New" pitchFamily="49" charset="0"/>
              </a:rPr>
              <a:t>/* Code goes here */</a:t>
            </a:r>
          </a:p>
          <a:p>
            <a:pPr algn="l">
              <a:spcBef>
                <a:spcPct val="15000"/>
              </a:spcBef>
            </a:pPr>
            <a:r>
              <a:rPr lang="en-US" altLang="en-US" sz="1800" dirty="0" err="1">
                <a:solidFill>
                  <a:schemeClr val="tx1"/>
                </a:solidFill>
                <a:latin typeface="Courier New" pitchFamily="49" charset="0"/>
                <a:cs typeface="Courier New" pitchFamily="49" charset="0"/>
              </a:rPr>
              <a:t>omp_unset_lock</a:t>
            </a:r>
            <a:r>
              <a:rPr lang="en-US" altLang="en-US" sz="1800" dirty="0">
                <a:solidFill>
                  <a:schemeClr val="tx1"/>
                </a:solidFill>
                <a:latin typeface="Courier New" pitchFamily="49" charset="0"/>
                <a:cs typeface="Courier New" pitchFamily="49" charset="0"/>
              </a:rPr>
              <a:t>( lock l );</a:t>
            </a:r>
          </a:p>
        </p:txBody>
      </p:sp>
      <p:sp>
        <p:nvSpPr>
          <p:cNvPr id="465927" name="Text Box 7"/>
          <p:cNvSpPr txBox="1">
            <a:spLocks noChangeArrowheads="1"/>
          </p:cNvSpPr>
          <p:nvPr/>
        </p:nvSpPr>
        <p:spPr bwMode="auto">
          <a:xfrm>
            <a:off x="4787900" y="4483100"/>
            <a:ext cx="39243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accent1"/>
                </a:solidFill>
                <a:latin typeface="Arial" pitchFamily="34" charset="0"/>
                <a:ea typeface="ＭＳ Ｐゴシック" pitchFamily="34" charset="-128"/>
              </a:defRPr>
            </a:lvl1pPr>
            <a:lvl2pPr marL="742950" indent="-285750">
              <a:defRPr sz="2000" b="1">
                <a:solidFill>
                  <a:schemeClr val="accent1"/>
                </a:solidFill>
                <a:latin typeface="Arial" pitchFamily="34" charset="0"/>
                <a:ea typeface="ＭＳ Ｐゴシック" pitchFamily="34" charset="-128"/>
              </a:defRPr>
            </a:lvl2pPr>
            <a:lvl3pPr marL="1143000" indent="-228600">
              <a:defRPr sz="2000" b="1">
                <a:solidFill>
                  <a:schemeClr val="accent1"/>
                </a:solidFill>
                <a:latin typeface="Arial" pitchFamily="34" charset="0"/>
                <a:ea typeface="ＭＳ Ｐゴシック" pitchFamily="34" charset="-128"/>
              </a:defRPr>
            </a:lvl3pPr>
            <a:lvl4pPr marL="1600200" indent="-228600">
              <a:defRPr sz="2000" b="1">
                <a:solidFill>
                  <a:schemeClr val="accent1"/>
                </a:solidFill>
                <a:latin typeface="Arial" pitchFamily="34" charset="0"/>
                <a:ea typeface="ＭＳ Ｐゴシック" pitchFamily="34" charset="-128"/>
              </a:defRPr>
            </a:lvl4pPr>
            <a:lvl5pPr marL="2057400" indent="-228600">
              <a:defRPr sz="2000" b="1">
                <a:solidFill>
                  <a:schemeClr val="accent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000" b="1">
                <a:solidFill>
                  <a:schemeClr val="accent1"/>
                </a:solidFill>
                <a:latin typeface="Arial" pitchFamily="34" charset="0"/>
                <a:ea typeface="ＭＳ Ｐゴシック" pitchFamily="34" charset="-128"/>
              </a:defRPr>
            </a:lvl9pPr>
          </a:lstStyle>
          <a:p>
            <a:pPr algn="l">
              <a:spcBef>
                <a:spcPct val="15000"/>
              </a:spcBef>
            </a:pPr>
            <a:r>
              <a:rPr lang="en-US" altLang="en-US" sz="1800">
                <a:solidFill>
                  <a:schemeClr val="tx1"/>
                </a:solidFill>
                <a:latin typeface="Courier New" pitchFamily="49" charset="0"/>
                <a:cs typeface="Courier New" pitchFamily="49" charset="0"/>
              </a:rPr>
              <a:t>#pragma omp single</a:t>
            </a:r>
          </a:p>
          <a:p>
            <a:pPr algn="l">
              <a:spcBef>
                <a:spcPct val="15000"/>
              </a:spcBef>
            </a:pPr>
            <a:r>
              <a:rPr lang="en-US" altLang="en-US" sz="1800">
                <a:solidFill>
                  <a:schemeClr val="tx1"/>
                </a:solidFill>
                <a:latin typeface="Courier New" pitchFamily="49" charset="0"/>
                <a:cs typeface="Courier New" pitchFamily="49" charset="0"/>
              </a:rPr>
              <a:t>{</a:t>
            </a:r>
          </a:p>
          <a:p>
            <a:pPr algn="l">
              <a:spcBef>
                <a:spcPct val="15000"/>
              </a:spcBef>
            </a:pPr>
            <a:r>
              <a:rPr lang="en-US" altLang="en-US" sz="1800">
                <a:solidFill>
                  <a:schemeClr val="tx1"/>
                </a:solidFill>
                <a:latin typeface="Courier New" pitchFamily="49" charset="0"/>
                <a:cs typeface="Courier New" pitchFamily="49" charset="0"/>
              </a:rPr>
              <a:t>  /* Only executed once */</a:t>
            </a:r>
          </a:p>
          <a:p>
            <a:pPr algn="l">
              <a:spcBef>
                <a:spcPct val="15000"/>
              </a:spcBef>
            </a:pPr>
            <a:r>
              <a:rPr lang="en-US" altLang="en-US" sz="180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048588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59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0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0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59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59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0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0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build="p" bldLvl="2"/>
      <p:bldP spid="465924" grpId="0"/>
      <p:bldP spid="465925" grpId="0"/>
      <p:bldP spid="465926" grpId="0"/>
      <p:bldP spid="46592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F744321-51AC-4841-AFA2-93D8345CBD4B}" type="slidenum">
              <a:rPr lang="en-US" sz="1400">
                <a:solidFill>
                  <a:schemeClr val="bg1"/>
                </a:solidFill>
              </a:rPr>
              <a:pPr eaLnBrk="1" hangingPunct="1"/>
              <a:t>143</a:t>
            </a:fld>
            <a:endParaRPr lang="en-US" sz="1400">
              <a:solidFill>
                <a:schemeClr val="bg1"/>
              </a:solidFill>
            </a:endParaRPr>
          </a:p>
        </p:txBody>
      </p:sp>
      <p:sp>
        <p:nvSpPr>
          <p:cNvPr id="24580" name="Rectangle 2"/>
          <p:cNvSpPr>
            <a:spLocks noGrp="1" noChangeArrowheads="1"/>
          </p:cNvSpPr>
          <p:nvPr>
            <p:ph type="title"/>
          </p:nvPr>
        </p:nvSpPr>
        <p:spPr>
          <a:xfrm>
            <a:off x="139700" y="25400"/>
            <a:ext cx="8724900" cy="1041400"/>
          </a:xfrm>
        </p:spPr>
        <p:txBody>
          <a:bodyPr>
            <a:noAutofit/>
          </a:bodyPr>
          <a:lstStyle/>
          <a:p>
            <a:pPr eaLnBrk="1" hangingPunct="1"/>
            <a:r>
              <a:rPr lang="en-US" altLang="zh-CN" sz="3600" dirty="0">
                <a:ea typeface="SimSun" pitchFamily="2" charset="-122"/>
              </a:rPr>
              <a:t>Example Problem:  Numerical Integration</a:t>
            </a:r>
          </a:p>
        </p:txBody>
      </p:sp>
      <p:grpSp>
        <p:nvGrpSpPr>
          <p:cNvPr id="24581" name="Group 3"/>
          <p:cNvGrpSpPr>
            <a:grpSpLocks/>
          </p:cNvGrpSpPr>
          <p:nvPr/>
        </p:nvGrpSpPr>
        <p:grpSpPr bwMode="auto">
          <a:xfrm>
            <a:off x="4648200" y="990600"/>
            <a:ext cx="4267200" cy="5454650"/>
            <a:chOff x="2880" y="720"/>
            <a:chExt cx="2688" cy="3436"/>
          </a:xfrm>
        </p:grpSpPr>
        <p:grpSp>
          <p:nvGrpSpPr>
            <p:cNvPr id="24604" name="Group 4"/>
            <p:cNvGrpSpPr>
              <a:grpSpLocks/>
            </p:cNvGrpSpPr>
            <p:nvPr/>
          </p:nvGrpSpPr>
          <p:grpSpPr bwMode="auto">
            <a:xfrm>
              <a:off x="3408" y="1056"/>
              <a:ext cx="1872" cy="768"/>
              <a:chOff x="3408" y="672"/>
              <a:chExt cx="1872" cy="768"/>
            </a:xfrm>
          </p:grpSpPr>
          <p:sp>
            <p:nvSpPr>
              <p:cNvPr id="24613" name="Text Box 5"/>
              <p:cNvSpPr txBox="1">
                <a:spLocks noChangeArrowheads="1"/>
              </p:cNvSpPr>
              <p:nvPr/>
            </p:nvSpPr>
            <p:spPr bwMode="auto">
              <a:xfrm>
                <a:off x="3408" y="796"/>
                <a:ext cx="2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zh-CN" altLang="en-US" sz="4800">
                    <a:ea typeface="SimSun" pitchFamily="2" charset="-122"/>
                    <a:sym typeface="Symbol" charset="2"/>
                  </a:rPr>
                  <a:t></a:t>
                </a:r>
                <a:r>
                  <a:rPr lang="zh-CN" altLang="en-US" sz="4000" b="1">
                    <a:ea typeface="SimSun" pitchFamily="2" charset="-122"/>
                    <a:sym typeface="Symbol" charset="2"/>
                  </a:rPr>
                  <a:t> </a:t>
                </a:r>
                <a:endParaRPr lang="zh-CN" altLang="en-US" sz="4000" b="1">
                  <a:ea typeface="SimSun" pitchFamily="2" charset="-122"/>
                </a:endParaRPr>
              </a:p>
            </p:txBody>
          </p:sp>
          <p:sp>
            <p:nvSpPr>
              <p:cNvPr id="24614" name="Text Box 6"/>
              <p:cNvSpPr txBox="1">
                <a:spLocks noChangeArrowheads="1"/>
              </p:cNvSpPr>
              <p:nvPr/>
            </p:nvSpPr>
            <p:spPr bwMode="auto">
              <a:xfrm>
                <a:off x="3576" y="80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altLang="zh-CN" sz="2000">
                    <a:ea typeface="SimSun" pitchFamily="2" charset="-122"/>
                  </a:rPr>
                  <a:t>4.0</a:t>
                </a:r>
              </a:p>
            </p:txBody>
          </p:sp>
          <p:sp>
            <p:nvSpPr>
              <p:cNvPr id="24615" name="Text Box 7"/>
              <p:cNvSpPr txBox="1">
                <a:spLocks noChangeArrowheads="1"/>
              </p:cNvSpPr>
              <p:nvPr/>
            </p:nvSpPr>
            <p:spPr bwMode="auto">
              <a:xfrm>
                <a:off x="3528" y="105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altLang="zh-CN" sz="2000">
                    <a:ea typeface="SimSun" pitchFamily="2" charset="-122"/>
                  </a:rPr>
                  <a:t>(1+x</a:t>
                </a:r>
                <a:r>
                  <a:rPr lang="en-US" altLang="zh-CN" sz="2000" baseline="30000">
                    <a:ea typeface="SimSun" pitchFamily="2" charset="-122"/>
                  </a:rPr>
                  <a:t>2</a:t>
                </a:r>
                <a:r>
                  <a:rPr lang="en-US" altLang="zh-CN" sz="2000">
                    <a:ea typeface="SimSun" pitchFamily="2" charset="-122"/>
                  </a:rPr>
                  <a:t>)</a:t>
                </a:r>
              </a:p>
            </p:txBody>
          </p:sp>
          <p:sp>
            <p:nvSpPr>
              <p:cNvPr id="24616" name="Line 8"/>
              <p:cNvSpPr>
                <a:spLocks noChangeShapeType="1"/>
              </p:cNvSpPr>
              <p:nvPr/>
            </p:nvSpPr>
            <p:spPr bwMode="auto">
              <a:xfrm>
                <a:off x="3696" y="1056"/>
                <a:ext cx="52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617" name="Text Box 9"/>
              <p:cNvSpPr txBox="1">
                <a:spLocks noChangeArrowheads="1"/>
              </p:cNvSpPr>
              <p:nvPr/>
            </p:nvSpPr>
            <p:spPr bwMode="auto">
              <a:xfrm>
                <a:off x="4272" y="912"/>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a:ea typeface="SimSun" pitchFamily="2" charset="-122"/>
                  </a:rPr>
                  <a:t>dx = </a:t>
                </a:r>
                <a:r>
                  <a:rPr lang="en-US" altLang="zh-CN" sz="2800">
                    <a:ea typeface="SimSun" pitchFamily="2" charset="-122"/>
                    <a:sym typeface="Symbol" charset="2"/>
                  </a:rPr>
                  <a:t></a:t>
                </a:r>
                <a:endParaRPr lang="en-US" altLang="zh-CN" sz="2800">
                  <a:ea typeface="SimSun" pitchFamily="2" charset="-122"/>
                </a:endParaRPr>
              </a:p>
            </p:txBody>
          </p:sp>
          <p:sp>
            <p:nvSpPr>
              <p:cNvPr id="24618" name="Text Box 10"/>
              <p:cNvSpPr txBox="1">
                <a:spLocks noChangeArrowheads="1"/>
              </p:cNvSpPr>
              <p:nvPr/>
            </p:nvSpPr>
            <p:spPr bwMode="auto">
              <a:xfrm>
                <a:off x="3408" y="124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a:ea typeface="SimSun" pitchFamily="2" charset="-122"/>
                  </a:rPr>
                  <a:t>0</a:t>
                </a:r>
              </a:p>
            </p:txBody>
          </p:sp>
          <p:sp>
            <p:nvSpPr>
              <p:cNvPr id="24619" name="Text Box 11"/>
              <p:cNvSpPr txBox="1">
                <a:spLocks noChangeArrowheads="1"/>
              </p:cNvSpPr>
              <p:nvPr/>
            </p:nvSpPr>
            <p:spPr bwMode="auto">
              <a:xfrm>
                <a:off x="3408" y="6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a:ea typeface="SimSun" pitchFamily="2" charset="-122"/>
                  </a:rPr>
                  <a:t>1</a:t>
                </a:r>
              </a:p>
            </p:txBody>
          </p:sp>
        </p:grpSp>
        <p:grpSp>
          <p:nvGrpSpPr>
            <p:cNvPr id="24605" name="Group 12"/>
            <p:cNvGrpSpPr>
              <a:grpSpLocks/>
            </p:cNvGrpSpPr>
            <p:nvPr/>
          </p:nvGrpSpPr>
          <p:grpSpPr bwMode="auto">
            <a:xfrm>
              <a:off x="3456" y="2688"/>
              <a:ext cx="2064" cy="672"/>
              <a:chOff x="3456" y="2688"/>
              <a:chExt cx="2064" cy="672"/>
            </a:xfrm>
          </p:grpSpPr>
          <p:sp>
            <p:nvSpPr>
              <p:cNvPr id="24609" name="Line 13"/>
              <p:cNvSpPr>
                <a:spLocks noChangeShapeType="1"/>
              </p:cNvSpPr>
              <p:nvPr/>
            </p:nvSpPr>
            <p:spPr bwMode="auto">
              <a:xfrm>
                <a:off x="3456" y="302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610" name="Text Box 14"/>
              <p:cNvSpPr txBox="1">
                <a:spLocks noChangeArrowheads="1"/>
              </p:cNvSpPr>
              <p:nvPr/>
            </p:nvSpPr>
            <p:spPr bwMode="auto">
              <a:xfrm>
                <a:off x="3456" y="2784"/>
                <a:ext cx="20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zh-CN" altLang="en-US" sz="4000" b="1">
                    <a:ea typeface="SimSun" pitchFamily="2" charset="-122"/>
                    <a:sym typeface="Symbol" charset="2"/>
                  </a:rPr>
                  <a:t></a:t>
                </a:r>
                <a:r>
                  <a:rPr lang="zh-CN" altLang="en-US" sz="2800" b="1">
                    <a:ea typeface="SimSun" pitchFamily="2" charset="-122"/>
                    <a:sym typeface="Symbol" charset="2"/>
                  </a:rPr>
                  <a:t> </a:t>
                </a:r>
                <a:r>
                  <a:rPr lang="en-US" altLang="zh-CN" sz="2000">
                    <a:ea typeface="SimSun" pitchFamily="2" charset="-122"/>
                    <a:sym typeface="Symbol" charset="2"/>
                  </a:rPr>
                  <a:t>F(x</a:t>
                </a:r>
                <a:r>
                  <a:rPr lang="en-US" altLang="zh-CN" sz="2000" baseline="-25000">
                    <a:ea typeface="SimSun" pitchFamily="2" charset="-122"/>
                    <a:sym typeface="Symbol" charset="2"/>
                  </a:rPr>
                  <a:t>i</a:t>
                </a:r>
                <a:r>
                  <a:rPr lang="en-US" altLang="zh-CN" sz="2000">
                    <a:ea typeface="SimSun" pitchFamily="2" charset="-122"/>
                    <a:sym typeface="Symbol" charset="2"/>
                  </a:rPr>
                  <a:t>)x</a:t>
                </a:r>
                <a:r>
                  <a:rPr lang="en-US" altLang="zh-CN" sz="2800" b="1">
                    <a:ea typeface="SimSun" pitchFamily="2" charset="-122"/>
                    <a:sym typeface="Symbol" charset="2"/>
                  </a:rPr>
                  <a:t>  </a:t>
                </a:r>
              </a:p>
            </p:txBody>
          </p:sp>
          <p:sp>
            <p:nvSpPr>
              <p:cNvPr id="24611" name="Text Box 15"/>
              <p:cNvSpPr txBox="1">
                <a:spLocks noChangeArrowheads="1"/>
              </p:cNvSpPr>
              <p:nvPr/>
            </p:nvSpPr>
            <p:spPr bwMode="auto">
              <a:xfrm>
                <a:off x="3456" y="3168"/>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altLang="zh-CN" sz="1400">
                    <a:ea typeface="SimSun" pitchFamily="2" charset="-122"/>
                  </a:rPr>
                  <a:t>i = 0</a:t>
                </a:r>
              </a:p>
            </p:txBody>
          </p:sp>
          <p:sp>
            <p:nvSpPr>
              <p:cNvPr id="24612" name="Text Box 16"/>
              <p:cNvSpPr txBox="1">
                <a:spLocks noChangeArrowheads="1"/>
              </p:cNvSpPr>
              <p:nvPr/>
            </p:nvSpPr>
            <p:spPr bwMode="auto">
              <a:xfrm>
                <a:off x="3456" y="2688"/>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altLang="zh-CN" sz="1400">
                    <a:ea typeface="SimSun" pitchFamily="2" charset="-122"/>
                  </a:rPr>
                  <a:t>N</a:t>
                </a:r>
              </a:p>
            </p:txBody>
          </p:sp>
        </p:grpSp>
        <p:sp>
          <p:nvSpPr>
            <p:cNvPr id="24606" name="Text Box 17"/>
            <p:cNvSpPr txBox="1">
              <a:spLocks noChangeArrowheads="1"/>
            </p:cNvSpPr>
            <p:nvPr/>
          </p:nvSpPr>
          <p:spPr bwMode="auto">
            <a:xfrm>
              <a:off x="2880" y="720"/>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a:ea typeface="SimSun" pitchFamily="2" charset="-122"/>
                </a:rPr>
                <a:t>Mathematically, we know that:</a:t>
              </a:r>
            </a:p>
          </p:txBody>
        </p:sp>
        <p:sp>
          <p:nvSpPr>
            <p:cNvPr id="24607" name="Text Box 18"/>
            <p:cNvSpPr txBox="1">
              <a:spLocks noChangeArrowheads="1"/>
            </p:cNvSpPr>
            <p:nvPr/>
          </p:nvSpPr>
          <p:spPr bwMode="auto">
            <a:xfrm>
              <a:off x="2880" y="1872"/>
              <a:ext cx="26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a:ea typeface="SimSun" pitchFamily="2" charset="-122"/>
                </a:rPr>
                <a:t>We can approximate the integral as a sum of rectangles:</a:t>
              </a:r>
            </a:p>
          </p:txBody>
        </p:sp>
        <p:sp>
          <p:nvSpPr>
            <p:cNvPr id="24608" name="Text Box 19"/>
            <p:cNvSpPr txBox="1">
              <a:spLocks noChangeArrowheads="1"/>
            </p:cNvSpPr>
            <p:nvPr/>
          </p:nvSpPr>
          <p:spPr bwMode="auto">
            <a:xfrm>
              <a:off x="2880" y="3408"/>
              <a:ext cx="26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dirty="0">
                  <a:ea typeface="SimSun" pitchFamily="2" charset="-122"/>
                </a:rPr>
                <a:t>Where each rectangle has width </a:t>
              </a:r>
              <a:r>
                <a:rPr lang="en-US" altLang="zh-CN" dirty="0">
                  <a:ea typeface="SimSun" pitchFamily="2" charset="-122"/>
                  <a:sym typeface="Symbol" charset="2"/>
                </a:rPr>
                <a:t></a:t>
              </a:r>
              <a:r>
                <a:rPr lang="en-US" altLang="zh-CN" dirty="0">
                  <a:ea typeface="SimSun" pitchFamily="2" charset="-122"/>
                </a:rPr>
                <a:t>x and height F(x</a:t>
              </a:r>
              <a:r>
                <a:rPr lang="en-US" altLang="zh-CN" baseline="-25000" dirty="0">
                  <a:ea typeface="SimSun" pitchFamily="2" charset="-122"/>
                </a:rPr>
                <a:t>i</a:t>
              </a:r>
              <a:r>
                <a:rPr lang="en-US" altLang="zh-CN" dirty="0">
                  <a:ea typeface="SimSun" pitchFamily="2" charset="-122"/>
                </a:rPr>
                <a:t>) at the middle of interval </a:t>
              </a:r>
              <a:r>
                <a:rPr lang="en-US" altLang="zh-CN" dirty="0" err="1">
                  <a:ea typeface="SimSun" pitchFamily="2" charset="-122"/>
                </a:rPr>
                <a:t>i</a:t>
              </a:r>
              <a:r>
                <a:rPr lang="en-US" altLang="zh-CN" dirty="0">
                  <a:ea typeface="SimSun" pitchFamily="2" charset="-122"/>
                </a:rPr>
                <a:t>.</a:t>
              </a:r>
            </a:p>
          </p:txBody>
        </p:sp>
      </p:grpSp>
      <p:grpSp>
        <p:nvGrpSpPr>
          <p:cNvPr id="24582" name="Group 20"/>
          <p:cNvGrpSpPr>
            <a:grpSpLocks/>
          </p:cNvGrpSpPr>
          <p:nvPr/>
        </p:nvGrpSpPr>
        <p:grpSpPr bwMode="auto">
          <a:xfrm>
            <a:off x="304800" y="1600200"/>
            <a:ext cx="4038600" cy="4876800"/>
            <a:chOff x="192" y="1008"/>
            <a:chExt cx="2544" cy="3072"/>
          </a:xfrm>
        </p:grpSpPr>
        <p:sp>
          <p:nvSpPr>
            <p:cNvPr id="24583" name="Freeform 21"/>
            <p:cNvSpPr>
              <a:spLocks/>
            </p:cNvSpPr>
            <p:nvPr/>
          </p:nvSpPr>
          <p:spPr bwMode="auto">
            <a:xfrm>
              <a:off x="1152" y="1200"/>
              <a:ext cx="1248" cy="1536"/>
            </a:xfrm>
            <a:custGeom>
              <a:avLst/>
              <a:gdLst>
                <a:gd name="T0" fmla="*/ 0 w 1104"/>
                <a:gd name="T1" fmla="*/ 0 h 1344"/>
                <a:gd name="T2" fmla="*/ 192 w 1104"/>
                <a:gd name="T3" fmla="*/ 48 h 1344"/>
                <a:gd name="T4" fmla="*/ 384 w 1104"/>
                <a:gd name="T5" fmla="*/ 144 h 1344"/>
                <a:gd name="T6" fmla="*/ 528 w 1104"/>
                <a:gd name="T7" fmla="*/ 240 h 1344"/>
                <a:gd name="T8" fmla="*/ 720 w 1104"/>
                <a:gd name="T9" fmla="*/ 432 h 1344"/>
                <a:gd name="T10" fmla="*/ 864 w 1104"/>
                <a:gd name="T11" fmla="*/ 672 h 1344"/>
                <a:gd name="T12" fmla="*/ 1008 w 1104"/>
                <a:gd name="T13" fmla="*/ 960 h 1344"/>
                <a:gd name="T14" fmla="*/ 1104 w 1104"/>
                <a:gd name="T15" fmla="*/ 1344 h 1344"/>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1344"/>
                <a:gd name="T26" fmla="*/ 1104 w 1104"/>
                <a:gd name="T27" fmla="*/ 1344 h 13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1344">
                  <a:moveTo>
                    <a:pt x="0" y="0"/>
                  </a:moveTo>
                  <a:cubicBezTo>
                    <a:pt x="64" y="12"/>
                    <a:pt x="128" y="24"/>
                    <a:pt x="192" y="48"/>
                  </a:cubicBezTo>
                  <a:cubicBezTo>
                    <a:pt x="256" y="72"/>
                    <a:pt x="328" y="112"/>
                    <a:pt x="384" y="144"/>
                  </a:cubicBezTo>
                  <a:cubicBezTo>
                    <a:pt x="440" y="176"/>
                    <a:pt x="472" y="192"/>
                    <a:pt x="528" y="240"/>
                  </a:cubicBezTo>
                  <a:cubicBezTo>
                    <a:pt x="584" y="288"/>
                    <a:pt x="664" y="360"/>
                    <a:pt x="720" y="432"/>
                  </a:cubicBezTo>
                  <a:cubicBezTo>
                    <a:pt x="776" y="504"/>
                    <a:pt x="816" y="584"/>
                    <a:pt x="864" y="672"/>
                  </a:cubicBezTo>
                  <a:cubicBezTo>
                    <a:pt x="912" y="760"/>
                    <a:pt x="968" y="848"/>
                    <a:pt x="1008" y="960"/>
                  </a:cubicBezTo>
                  <a:cubicBezTo>
                    <a:pt x="1048" y="1072"/>
                    <a:pt x="1080" y="1288"/>
                    <a:pt x="1104" y="1344"/>
                  </a:cubicBezTo>
                </a:path>
              </a:pathLst>
            </a:custGeom>
            <a:solidFill>
              <a:schemeClr val="bg1"/>
            </a:solidFill>
            <a:ln w="28575">
              <a:solidFill>
                <a:schemeClr val="tx1"/>
              </a:solidFill>
              <a:round/>
              <a:headEnd type="none" w="sm" len="sm"/>
              <a:tailEnd type="none" w="sm" len="sm"/>
            </a:ln>
          </p:spPr>
          <p:txBody>
            <a:bodyPr/>
            <a:lstStyle/>
            <a:p>
              <a:endParaRPr lang="en-US"/>
            </a:p>
          </p:txBody>
        </p:sp>
        <p:sp>
          <p:nvSpPr>
            <p:cNvPr id="24584" name="Rectangle 22"/>
            <p:cNvSpPr>
              <a:spLocks noChangeArrowheads="1"/>
            </p:cNvSpPr>
            <p:nvPr/>
          </p:nvSpPr>
          <p:spPr bwMode="auto">
            <a:xfrm>
              <a:off x="192" y="1008"/>
              <a:ext cx="254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4585" name="Rectangle 23"/>
            <p:cNvSpPr>
              <a:spLocks noChangeArrowheads="1"/>
            </p:cNvSpPr>
            <p:nvPr/>
          </p:nvSpPr>
          <p:spPr bwMode="auto">
            <a:xfrm>
              <a:off x="1152" y="1200"/>
              <a:ext cx="144" cy="23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6" name="Rectangle 24"/>
            <p:cNvSpPr>
              <a:spLocks noChangeArrowheads="1"/>
            </p:cNvSpPr>
            <p:nvPr/>
          </p:nvSpPr>
          <p:spPr bwMode="auto">
            <a:xfrm>
              <a:off x="1296" y="1248"/>
              <a:ext cx="144" cy="225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7" name="Rectangle 25"/>
            <p:cNvSpPr>
              <a:spLocks noChangeArrowheads="1"/>
            </p:cNvSpPr>
            <p:nvPr/>
          </p:nvSpPr>
          <p:spPr bwMode="auto">
            <a:xfrm>
              <a:off x="1440" y="1344"/>
              <a:ext cx="144" cy="216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8" name="Rectangle 26"/>
            <p:cNvSpPr>
              <a:spLocks noChangeArrowheads="1"/>
            </p:cNvSpPr>
            <p:nvPr/>
          </p:nvSpPr>
          <p:spPr bwMode="auto">
            <a:xfrm>
              <a:off x="1584" y="1440"/>
              <a:ext cx="144" cy="206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9" name="Rectangle 27"/>
            <p:cNvSpPr>
              <a:spLocks noChangeArrowheads="1"/>
            </p:cNvSpPr>
            <p:nvPr/>
          </p:nvSpPr>
          <p:spPr bwMode="auto">
            <a:xfrm>
              <a:off x="1728" y="1536"/>
              <a:ext cx="144" cy="196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ea typeface="SimSun" pitchFamily="2" charset="-122"/>
              </a:endParaRPr>
            </a:p>
          </p:txBody>
        </p:sp>
        <p:sp>
          <p:nvSpPr>
            <p:cNvPr id="24590" name="Rectangle 28"/>
            <p:cNvSpPr>
              <a:spLocks noChangeArrowheads="1"/>
            </p:cNvSpPr>
            <p:nvPr/>
          </p:nvSpPr>
          <p:spPr bwMode="auto">
            <a:xfrm>
              <a:off x="1872" y="1680"/>
              <a:ext cx="144" cy="182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ea typeface="SimSun" pitchFamily="2" charset="-122"/>
              </a:endParaRPr>
            </a:p>
          </p:txBody>
        </p:sp>
        <p:sp>
          <p:nvSpPr>
            <p:cNvPr id="24591" name="Rectangle 29"/>
            <p:cNvSpPr>
              <a:spLocks noChangeArrowheads="1"/>
            </p:cNvSpPr>
            <p:nvPr/>
          </p:nvSpPr>
          <p:spPr bwMode="auto">
            <a:xfrm>
              <a:off x="2016" y="1920"/>
              <a:ext cx="144" cy="15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ea typeface="SimSun" pitchFamily="2" charset="-122"/>
              </a:endParaRPr>
            </a:p>
          </p:txBody>
        </p:sp>
        <p:sp>
          <p:nvSpPr>
            <p:cNvPr id="24592" name="Rectangle 30"/>
            <p:cNvSpPr>
              <a:spLocks noChangeArrowheads="1"/>
            </p:cNvSpPr>
            <p:nvPr/>
          </p:nvSpPr>
          <p:spPr bwMode="auto">
            <a:xfrm>
              <a:off x="2160" y="2208"/>
              <a:ext cx="144" cy="129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ea typeface="SimSun" pitchFamily="2" charset="-122"/>
              </a:endParaRPr>
            </a:p>
          </p:txBody>
        </p:sp>
        <p:sp>
          <p:nvSpPr>
            <p:cNvPr id="24593" name="Line 31"/>
            <p:cNvSpPr>
              <a:spLocks noChangeShapeType="1"/>
            </p:cNvSpPr>
            <p:nvPr/>
          </p:nvSpPr>
          <p:spPr bwMode="auto">
            <a:xfrm>
              <a:off x="1152" y="1056"/>
              <a:ext cx="0" cy="244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4" name="Line 32"/>
            <p:cNvSpPr>
              <a:spLocks noChangeShapeType="1"/>
            </p:cNvSpPr>
            <p:nvPr/>
          </p:nvSpPr>
          <p:spPr bwMode="auto">
            <a:xfrm>
              <a:off x="1104" y="120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5" name="Line 33"/>
            <p:cNvSpPr>
              <a:spLocks noChangeShapeType="1"/>
            </p:cNvSpPr>
            <p:nvPr/>
          </p:nvSpPr>
          <p:spPr bwMode="auto">
            <a:xfrm>
              <a:off x="1104" y="236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6" name="Line 34"/>
            <p:cNvSpPr>
              <a:spLocks noChangeShapeType="1"/>
            </p:cNvSpPr>
            <p:nvPr/>
          </p:nvSpPr>
          <p:spPr bwMode="auto">
            <a:xfrm flipH="1">
              <a:off x="1104" y="3504"/>
              <a:ext cx="15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7" name="Line 35"/>
            <p:cNvSpPr>
              <a:spLocks noChangeShapeType="1"/>
            </p:cNvSpPr>
            <p:nvPr/>
          </p:nvSpPr>
          <p:spPr bwMode="auto">
            <a:xfrm>
              <a:off x="2304" y="3456"/>
              <a:ext cx="0"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8" name="Text Box 36"/>
            <p:cNvSpPr txBox="1">
              <a:spLocks noChangeArrowheads="1"/>
            </p:cNvSpPr>
            <p:nvPr/>
          </p:nvSpPr>
          <p:spPr bwMode="auto">
            <a:xfrm rot="-5368534">
              <a:off x="-19" y="2371"/>
              <a:ext cx="1344" cy="2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b="1">
                  <a:ea typeface="SimSun" pitchFamily="2" charset="-122"/>
                </a:rPr>
                <a:t>F(x) = 4.0/(1+x</a:t>
              </a:r>
              <a:r>
                <a:rPr lang="en-US" altLang="zh-CN" sz="2000" b="1" baseline="30000">
                  <a:ea typeface="SimSun" pitchFamily="2" charset="-122"/>
                </a:rPr>
                <a:t>2</a:t>
              </a:r>
              <a:r>
                <a:rPr lang="en-US" altLang="zh-CN" sz="2000" b="1">
                  <a:ea typeface="SimSun" pitchFamily="2" charset="-122"/>
                </a:rPr>
                <a:t>)</a:t>
              </a:r>
            </a:p>
          </p:txBody>
        </p:sp>
        <p:sp>
          <p:nvSpPr>
            <p:cNvPr id="24599" name="Text Box 37"/>
            <p:cNvSpPr txBox="1">
              <a:spLocks noChangeArrowheads="1"/>
            </p:cNvSpPr>
            <p:nvPr/>
          </p:nvSpPr>
          <p:spPr bwMode="auto">
            <a:xfrm>
              <a:off x="816" y="1104"/>
              <a:ext cx="288" cy="1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b="1">
                  <a:ea typeface="SimSun" pitchFamily="2" charset="-122"/>
                </a:rPr>
                <a:t>4.0</a:t>
              </a:r>
            </a:p>
          </p:txBody>
        </p:sp>
        <p:sp>
          <p:nvSpPr>
            <p:cNvPr id="24600" name="Text Box 38"/>
            <p:cNvSpPr txBox="1">
              <a:spLocks noChangeArrowheads="1"/>
            </p:cNvSpPr>
            <p:nvPr/>
          </p:nvSpPr>
          <p:spPr bwMode="auto">
            <a:xfrm>
              <a:off x="828" y="2265"/>
              <a:ext cx="288" cy="1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b="1">
                  <a:ea typeface="SimSun" pitchFamily="2" charset="-122"/>
                </a:rPr>
                <a:t>2.0</a:t>
              </a:r>
            </a:p>
          </p:txBody>
        </p:sp>
        <p:sp>
          <p:nvSpPr>
            <p:cNvPr id="24601" name="Text Box 39"/>
            <p:cNvSpPr txBox="1">
              <a:spLocks noChangeArrowheads="1"/>
            </p:cNvSpPr>
            <p:nvPr/>
          </p:nvSpPr>
          <p:spPr bwMode="auto">
            <a:xfrm>
              <a:off x="2160" y="3513"/>
              <a:ext cx="288" cy="1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b="1">
                  <a:ea typeface="SimSun" pitchFamily="2" charset="-122"/>
                </a:rPr>
                <a:t>1.0</a:t>
              </a:r>
            </a:p>
          </p:txBody>
        </p:sp>
        <p:sp>
          <p:nvSpPr>
            <p:cNvPr id="24602" name="Text Box 40"/>
            <p:cNvSpPr txBox="1">
              <a:spLocks noChangeArrowheads="1"/>
            </p:cNvSpPr>
            <p:nvPr/>
          </p:nvSpPr>
          <p:spPr bwMode="auto">
            <a:xfrm>
              <a:off x="1632" y="3600"/>
              <a:ext cx="288" cy="2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b="1">
                  <a:ea typeface="SimSun" pitchFamily="2" charset="-122"/>
                </a:rPr>
                <a:t>X</a:t>
              </a:r>
            </a:p>
          </p:txBody>
        </p:sp>
        <p:sp>
          <p:nvSpPr>
            <p:cNvPr id="24603" name="Text Box 41"/>
            <p:cNvSpPr txBox="1">
              <a:spLocks noChangeArrowheads="1"/>
            </p:cNvSpPr>
            <p:nvPr/>
          </p:nvSpPr>
          <p:spPr bwMode="auto">
            <a:xfrm>
              <a:off x="960" y="3552"/>
              <a:ext cx="288" cy="1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1400" b="1">
                  <a:ea typeface="SimSun" pitchFamily="2" charset="-122"/>
                </a:rPr>
                <a:t>0.0</a:t>
              </a:r>
            </a:p>
          </p:txBody>
        </p:sp>
      </p:grpSp>
    </p:spTree>
    <p:extLst>
      <p:ext uri="{BB962C8B-B14F-4D97-AF65-F5344CB8AC3E}">
        <p14:creationId xmlns:p14="http://schemas.microsoft.com/office/powerpoint/2010/main" val="1849050043"/>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C28F2EB-7BA4-4A18-9054-45BA79549F80}" type="slidenum">
              <a:rPr lang="en-US" sz="1400">
                <a:solidFill>
                  <a:schemeClr val="bg1"/>
                </a:solidFill>
              </a:rPr>
              <a:pPr eaLnBrk="1" hangingPunct="1"/>
              <a:t>144</a:t>
            </a:fld>
            <a:endParaRPr lang="en-US" sz="1400">
              <a:solidFill>
                <a:schemeClr val="bg1"/>
              </a:solidFill>
            </a:endParaRPr>
          </a:p>
        </p:txBody>
      </p:sp>
      <p:sp>
        <p:nvSpPr>
          <p:cNvPr id="26628" name="Rectangle 2"/>
          <p:cNvSpPr>
            <a:spLocks noGrp="1" noChangeArrowheads="1"/>
          </p:cNvSpPr>
          <p:nvPr>
            <p:ph type="title"/>
          </p:nvPr>
        </p:nvSpPr>
        <p:spPr>
          <a:xfrm>
            <a:off x="152400" y="0"/>
            <a:ext cx="7467600" cy="990600"/>
          </a:xfrm>
          <a:noFill/>
        </p:spPr>
        <p:txBody>
          <a:bodyPr lIns="92075" tIns="46038" rIns="92075" bIns="46038">
            <a:normAutofit/>
          </a:bodyPr>
          <a:lstStyle/>
          <a:p>
            <a:pPr eaLnBrk="1" hangingPunct="1">
              <a:lnSpc>
                <a:spcPct val="89000"/>
              </a:lnSpc>
            </a:pPr>
            <a:r>
              <a:rPr lang="en-US" altLang="zh-CN" sz="3600" dirty="0">
                <a:ea typeface="SimSun" pitchFamily="2" charset="-122"/>
              </a:rPr>
              <a:t>PI Program: an example</a:t>
            </a:r>
          </a:p>
        </p:txBody>
      </p:sp>
      <p:sp>
        <p:nvSpPr>
          <p:cNvPr id="26629" name="Rectangle 3"/>
          <p:cNvSpPr>
            <a:spLocks noChangeArrowheads="1"/>
          </p:cNvSpPr>
          <p:nvPr/>
        </p:nvSpPr>
        <p:spPr bwMode="auto">
          <a:xfrm>
            <a:off x="914400" y="2057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02404" name="Rectangle 4"/>
          <p:cNvSpPr>
            <a:spLocks noChangeArrowheads="1"/>
          </p:cNvSpPr>
          <p:nvPr/>
        </p:nvSpPr>
        <p:spPr bwMode="auto">
          <a:xfrm>
            <a:off x="1676400" y="1600200"/>
            <a:ext cx="6629400" cy="4894290"/>
          </a:xfrm>
          <a:prstGeom prst="rect">
            <a:avLst/>
          </a:prstGeom>
          <a:noFill/>
          <a:ln w="9525">
            <a:noFill/>
            <a:miter lim="800000"/>
            <a:headEnd/>
            <a:tailEnd/>
          </a:ln>
          <a:effectLst/>
        </p:spPr>
        <p:txBody>
          <a:bodyPr lIns="92075" tIns="46038" rIns="92075" bIns="46038">
            <a:spAutoFit/>
          </a:bodyPr>
          <a:lstStyle/>
          <a:p>
            <a:pPr eaLnBrk="0" hangingPunct="0"/>
            <a:r>
              <a:rPr lang="en-US" altLang="zh-CN" sz="2400" b="1" dirty="0">
                <a:ea typeface="SimSun" pitchFamily="2" charset="-122"/>
              </a:rPr>
              <a:t>static long </a:t>
            </a:r>
            <a:r>
              <a:rPr lang="en-US" altLang="zh-CN" sz="2400" b="1" dirty="0" err="1">
                <a:ea typeface="SimSun" pitchFamily="2" charset="-122"/>
              </a:rPr>
              <a:t>num_steps</a:t>
            </a:r>
            <a:r>
              <a:rPr lang="en-US" altLang="zh-CN" sz="2400" b="1" dirty="0">
                <a:ea typeface="SimSun" pitchFamily="2" charset="-122"/>
              </a:rPr>
              <a:t> = 100000;</a:t>
            </a:r>
          </a:p>
          <a:p>
            <a:pPr eaLnBrk="0" hangingPunct="0"/>
            <a:r>
              <a:rPr lang="en-US" altLang="zh-CN" sz="2400" b="1" dirty="0">
                <a:ea typeface="SimSun" pitchFamily="2" charset="-122"/>
              </a:rPr>
              <a:t>double step;</a:t>
            </a:r>
          </a:p>
          <a:p>
            <a:pPr eaLnBrk="0" hangingPunct="0"/>
            <a:r>
              <a:rPr lang="en-US" altLang="zh-CN" sz="2400" b="1" dirty="0">
                <a:ea typeface="SimSun" pitchFamily="2" charset="-122"/>
              </a:rPr>
              <a:t>void main ()</a:t>
            </a:r>
          </a:p>
          <a:p>
            <a:pPr eaLnBrk="0" hangingPunct="0"/>
            <a:r>
              <a:rPr lang="en-US" altLang="zh-CN" sz="2400" b="1" dirty="0">
                <a:ea typeface="SimSun" pitchFamily="2" charset="-122"/>
              </a:rPr>
              <a:t>{	  </a:t>
            </a:r>
            <a:r>
              <a:rPr lang="en-US" altLang="zh-CN" sz="2400" b="1" dirty="0" err="1">
                <a:ea typeface="SimSun" pitchFamily="2" charset="-122"/>
              </a:rPr>
              <a:t>int</a:t>
            </a:r>
            <a:r>
              <a:rPr lang="en-US" altLang="zh-CN" sz="2400" b="1" dirty="0">
                <a:ea typeface="SimSun" pitchFamily="2" charset="-122"/>
              </a:rPr>
              <a:t> </a:t>
            </a:r>
            <a:r>
              <a:rPr lang="en-US" altLang="zh-CN" sz="2400" b="1" dirty="0" err="1">
                <a:ea typeface="SimSun" pitchFamily="2" charset="-122"/>
              </a:rPr>
              <a:t>i</a:t>
            </a:r>
            <a:r>
              <a:rPr lang="en-US" altLang="zh-CN" sz="2400" b="1" dirty="0">
                <a:ea typeface="SimSun" pitchFamily="2" charset="-122"/>
              </a:rPr>
              <a:t>; 	  double x, pi, sum = 0.0;</a:t>
            </a:r>
          </a:p>
          <a:p>
            <a:pPr eaLnBrk="0" hangingPunct="0"/>
            <a:endParaRPr lang="en-US" altLang="zh-CN" sz="2400" b="1" dirty="0">
              <a:ea typeface="SimSun" pitchFamily="2" charset="-122"/>
            </a:endParaRPr>
          </a:p>
          <a:p>
            <a:pPr eaLnBrk="0" hangingPunct="0"/>
            <a:r>
              <a:rPr lang="en-US" altLang="zh-CN" sz="2400" b="1" dirty="0">
                <a:ea typeface="SimSun" pitchFamily="2" charset="-122"/>
              </a:rPr>
              <a:t>	  step = 1.0/(double) </a:t>
            </a:r>
            <a:r>
              <a:rPr lang="en-US" altLang="zh-CN" sz="2400" b="1" dirty="0" err="1">
                <a:ea typeface="SimSun" pitchFamily="2" charset="-122"/>
              </a:rPr>
              <a:t>num_steps</a:t>
            </a:r>
            <a:r>
              <a:rPr lang="en-US" altLang="zh-CN" sz="2400" b="1" dirty="0">
                <a:ea typeface="SimSun" pitchFamily="2" charset="-122"/>
              </a:rPr>
              <a:t>;</a:t>
            </a:r>
          </a:p>
          <a:p>
            <a:pPr eaLnBrk="0" hangingPunct="0"/>
            <a:r>
              <a:rPr lang="en-US" altLang="zh-CN" sz="2400" b="1" dirty="0">
                <a:ea typeface="SimSun" pitchFamily="2" charset="-122"/>
              </a:rPr>
              <a:t>             x = 0.5 * step;</a:t>
            </a:r>
          </a:p>
          <a:p>
            <a:pPr eaLnBrk="0" hangingPunct="0"/>
            <a:r>
              <a:rPr lang="en-US" altLang="zh-CN" sz="2400" b="1" dirty="0">
                <a:ea typeface="SimSun" pitchFamily="2" charset="-122"/>
              </a:rPr>
              <a:t>	  for (</a:t>
            </a:r>
            <a:r>
              <a:rPr lang="en-US" altLang="zh-CN" sz="2400" b="1" dirty="0" err="1">
                <a:ea typeface="SimSun" pitchFamily="2" charset="-122"/>
              </a:rPr>
              <a:t>i</a:t>
            </a:r>
            <a:r>
              <a:rPr lang="en-US" altLang="zh-CN" sz="2400" b="1" dirty="0">
                <a:ea typeface="SimSun" pitchFamily="2" charset="-122"/>
              </a:rPr>
              <a:t>=0;i&lt;= </a:t>
            </a:r>
            <a:r>
              <a:rPr lang="en-US" altLang="zh-CN" sz="2400" b="1" dirty="0" err="1">
                <a:ea typeface="SimSun" pitchFamily="2" charset="-122"/>
              </a:rPr>
              <a:t>num_steps</a:t>
            </a:r>
            <a:r>
              <a:rPr lang="en-US" altLang="zh-CN" sz="2400" b="1" dirty="0">
                <a:ea typeface="SimSun" pitchFamily="2" charset="-122"/>
              </a:rPr>
              <a:t>; </a:t>
            </a:r>
            <a:r>
              <a:rPr lang="en-US" altLang="zh-CN" sz="2400" b="1" dirty="0" err="1">
                <a:ea typeface="SimSun" pitchFamily="2" charset="-122"/>
              </a:rPr>
              <a:t>i</a:t>
            </a:r>
            <a:r>
              <a:rPr lang="en-US" altLang="zh-CN" sz="2400" b="1" dirty="0">
                <a:ea typeface="SimSun" pitchFamily="2" charset="-122"/>
              </a:rPr>
              <a:t>++){</a:t>
            </a:r>
          </a:p>
          <a:p>
            <a:pPr eaLnBrk="0" hangingPunct="0"/>
            <a:r>
              <a:rPr lang="en-US" altLang="zh-CN" sz="2400" b="1" dirty="0">
                <a:ea typeface="SimSun" pitchFamily="2" charset="-122"/>
              </a:rPr>
              <a:t>		  sum += 4.0/(1.0+x*x);</a:t>
            </a:r>
          </a:p>
          <a:p>
            <a:pPr eaLnBrk="0" hangingPunct="0"/>
            <a:r>
              <a:rPr lang="en-US" altLang="zh-CN" b="1" dirty="0">
                <a:ea typeface="SimSun" pitchFamily="2" charset="-122"/>
              </a:rPr>
              <a:t>                        x+=step;</a:t>
            </a:r>
            <a:endParaRPr lang="en-US" altLang="zh-CN" sz="2400" b="1" dirty="0">
              <a:ea typeface="SimSun" pitchFamily="2" charset="-122"/>
            </a:endParaRPr>
          </a:p>
          <a:p>
            <a:pPr eaLnBrk="0" hangingPunct="0"/>
            <a:r>
              <a:rPr lang="en-US" altLang="zh-CN" sz="2400" b="1" dirty="0">
                <a:ea typeface="SimSun" pitchFamily="2" charset="-122"/>
              </a:rPr>
              <a:t>	  }</a:t>
            </a:r>
          </a:p>
          <a:p>
            <a:pPr eaLnBrk="0" hangingPunct="0"/>
            <a:r>
              <a:rPr lang="en-US" altLang="zh-CN" sz="2400" b="1" dirty="0">
                <a:ea typeface="SimSun" pitchFamily="2" charset="-122"/>
              </a:rPr>
              <a:t>	  pi = step * sum;</a:t>
            </a:r>
          </a:p>
          <a:p>
            <a:pPr eaLnBrk="0" hangingPunct="0"/>
            <a:r>
              <a:rPr lang="en-US" altLang="zh-CN" sz="2400" b="1" dirty="0">
                <a:effectLst>
                  <a:outerShdw blurRad="38100" dist="38100" dir="2700000" algn="tl">
                    <a:srgbClr val="C0C0C0"/>
                  </a:outerShdw>
                </a:effectLst>
                <a:latin typeface="Times New Roman" charset="0"/>
                <a:ea typeface="SimSun" pitchFamily="2" charset="-122"/>
              </a:rPr>
              <a:t>}</a:t>
            </a:r>
          </a:p>
        </p:txBody>
      </p:sp>
      <p:sp>
        <p:nvSpPr>
          <p:cNvPr id="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144</a:t>
            </a:fld>
            <a:endParaRPr lang="en-US" sz="1400" b="1" dirty="0">
              <a:solidFill>
                <a:schemeClr val="bg1"/>
              </a:solidFill>
            </a:endParaRPr>
          </a:p>
        </p:txBody>
      </p:sp>
    </p:spTree>
    <p:extLst>
      <p:ext uri="{BB962C8B-B14F-4D97-AF65-F5344CB8AC3E}">
        <p14:creationId xmlns:p14="http://schemas.microsoft.com/office/powerpoint/2010/main" val="3736572948"/>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B7E149D-3CC7-477F-8349-C64BC86B303F}" type="slidenum">
              <a:rPr lang="en-US" sz="1400">
                <a:solidFill>
                  <a:schemeClr val="bg1"/>
                </a:solidFill>
              </a:rPr>
              <a:pPr eaLnBrk="1" hangingPunct="1"/>
              <a:t>145</a:t>
            </a:fld>
            <a:endParaRPr lang="en-US" sz="1400">
              <a:solidFill>
                <a:schemeClr val="bg1"/>
              </a:solidFill>
            </a:endParaRPr>
          </a:p>
        </p:txBody>
      </p:sp>
      <p:sp>
        <p:nvSpPr>
          <p:cNvPr id="29700" name="Rectangle 2"/>
          <p:cNvSpPr>
            <a:spLocks noGrp="1" noChangeArrowheads="1"/>
          </p:cNvSpPr>
          <p:nvPr>
            <p:ph type="title"/>
          </p:nvPr>
        </p:nvSpPr>
        <p:spPr>
          <a:xfrm>
            <a:off x="76200" y="-12700"/>
            <a:ext cx="7467600" cy="1016000"/>
          </a:xfrm>
          <a:noFill/>
        </p:spPr>
        <p:txBody>
          <a:bodyPr lIns="92075" tIns="46038" rIns="92075" bIns="46038">
            <a:noAutofit/>
          </a:bodyPr>
          <a:lstStyle/>
          <a:p>
            <a:pPr eaLnBrk="1" hangingPunct="1">
              <a:lnSpc>
                <a:spcPct val="89000"/>
              </a:lnSpc>
            </a:pPr>
            <a:r>
              <a:rPr lang="en-US" altLang="zh-CN" sz="3600" dirty="0">
                <a:ea typeface="SimSun" pitchFamily="2" charset="-122"/>
              </a:rPr>
              <a:t>PI Program: identify Concurrency</a:t>
            </a:r>
          </a:p>
        </p:txBody>
      </p:sp>
      <p:sp>
        <p:nvSpPr>
          <p:cNvPr id="29701" name="Rectangle 3"/>
          <p:cNvSpPr>
            <a:spLocks noChangeArrowheads="1"/>
          </p:cNvSpPr>
          <p:nvPr/>
        </p:nvSpPr>
        <p:spPr bwMode="auto">
          <a:xfrm>
            <a:off x="685800" y="1524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05476" name="Rectangle 4"/>
          <p:cNvSpPr>
            <a:spLocks noChangeArrowheads="1"/>
          </p:cNvSpPr>
          <p:nvPr/>
        </p:nvSpPr>
        <p:spPr bwMode="auto">
          <a:xfrm>
            <a:off x="1447800" y="1066800"/>
            <a:ext cx="6629400" cy="4894290"/>
          </a:xfrm>
          <a:prstGeom prst="rect">
            <a:avLst/>
          </a:prstGeom>
          <a:noFill/>
          <a:ln w="9525">
            <a:noFill/>
            <a:miter lim="800000"/>
            <a:headEnd/>
            <a:tailEnd/>
          </a:ln>
          <a:effectLst/>
        </p:spPr>
        <p:txBody>
          <a:bodyPr lIns="92075" tIns="46038" rIns="92075" bIns="46038">
            <a:spAutoFit/>
          </a:bodyPr>
          <a:lstStyle/>
          <a:p>
            <a:pPr eaLnBrk="0" hangingPunct="0"/>
            <a:r>
              <a:rPr lang="en-US" altLang="zh-CN" sz="2400" b="1" dirty="0">
                <a:ea typeface="SimSun" pitchFamily="2" charset="-122"/>
              </a:rPr>
              <a:t>static long </a:t>
            </a:r>
            <a:r>
              <a:rPr lang="en-US" altLang="zh-CN" sz="2400" b="1" dirty="0" err="1">
                <a:ea typeface="SimSun" pitchFamily="2" charset="-122"/>
              </a:rPr>
              <a:t>num_steps</a:t>
            </a:r>
            <a:r>
              <a:rPr lang="en-US" altLang="zh-CN" sz="2400" b="1" dirty="0">
                <a:ea typeface="SimSun" pitchFamily="2" charset="-122"/>
              </a:rPr>
              <a:t> = 100000;</a:t>
            </a:r>
          </a:p>
          <a:p>
            <a:pPr eaLnBrk="0" hangingPunct="0"/>
            <a:r>
              <a:rPr lang="en-US" altLang="zh-CN" sz="2400" b="1" dirty="0">
                <a:ea typeface="SimSun" pitchFamily="2" charset="-122"/>
              </a:rPr>
              <a:t>double step;</a:t>
            </a:r>
          </a:p>
          <a:p>
            <a:pPr eaLnBrk="0" hangingPunct="0"/>
            <a:r>
              <a:rPr lang="en-US" altLang="zh-CN" sz="2400" b="1" dirty="0">
                <a:ea typeface="SimSun" pitchFamily="2" charset="-122"/>
              </a:rPr>
              <a:t>void main ()</a:t>
            </a:r>
          </a:p>
          <a:p>
            <a:pPr eaLnBrk="0" hangingPunct="0"/>
            <a:r>
              <a:rPr lang="en-US" altLang="zh-CN" sz="2400" b="1" dirty="0">
                <a:ea typeface="SimSun" pitchFamily="2" charset="-122"/>
              </a:rPr>
              <a:t>{	  </a:t>
            </a:r>
            <a:r>
              <a:rPr lang="en-US" altLang="zh-CN" sz="2400" b="1" dirty="0" err="1">
                <a:ea typeface="SimSun" pitchFamily="2" charset="-122"/>
              </a:rPr>
              <a:t>int</a:t>
            </a:r>
            <a:r>
              <a:rPr lang="en-US" altLang="zh-CN" sz="2400" b="1" dirty="0">
                <a:ea typeface="SimSun" pitchFamily="2" charset="-122"/>
              </a:rPr>
              <a:t> </a:t>
            </a:r>
            <a:r>
              <a:rPr lang="en-US" altLang="zh-CN" sz="2400" b="1" dirty="0" err="1">
                <a:ea typeface="SimSun" pitchFamily="2" charset="-122"/>
              </a:rPr>
              <a:t>i</a:t>
            </a:r>
            <a:r>
              <a:rPr lang="en-US" altLang="zh-CN" sz="2400" b="1" dirty="0">
                <a:ea typeface="SimSun" pitchFamily="2" charset="-122"/>
              </a:rPr>
              <a:t>; 	  double x, pi, sum = 0.0;</a:t>
            </a:r>
          </a:p>
          <a:p>
            <a:pPr eaLnBrk="0" hangingPunct="0"/>
            <a:endParaRPr lang="en-US" altLang="zh-CN" sz="2400" b="1" dirty="0">
              <a:ea typeface="SimSun" pitchFamily="2" charset="-122"/>
            </a:endParaRPr>
          </a:p>
          <a:p>
            <a:pPr eaLnBrk="0" hangingPunct="0"/>
            <a:r>
              <a:rPr lang="en-US" altLang="zh-CN" sz="2400" b="1" dirty="0">
                <a:ea typeface="SimSun" pitchFamily="2" charset="-122"/>
              </a:rPr>
              <a:t>	  step = 1.0/(double) </a:t>
            </a:r>
            <a:r>
              <a:rPr lang="en-US" altLang="zh-CN" sz="2400" b="1" dirty="0" err="1">
                <a:ea typeface="SimSun" pitchFamily="2" charset="-122"/>
              </a:rPr>
              <a:t>num_steps</a:t>
            </a:r>
            <a:r>
              <a:rPr lang="en-US" altLang="zh-CN" sz="2400" b="1" dirty="0">
                <a:ea typeface="SimSun" pitchFamily="2" charset="-122"/>
              </a:rPr>
              <a:t>;</a:t>
            </a:r>
          </a:p>
          <a:p>
            <a:pPr eaLnBrk="0" hangingPunct="0"/>
            <a:r>
              <a:rPr lang="en-US" altLang="zh-CN" sz="2400" b="1" dirty="0">
                <a:ea typeface="SimSun" pitchFamily="2" charset="-122"/>
              </a:rPr>
              <a:t>             x = 0.5 * step;</a:t>
            </a:r>
          </a:p>
          <a:p>
            <a:pPr eaLnBrk="0" hangingPunct="0"/>
            <a:r>
              <a:rPr lang="en-US" altLang="zh-CN" sz="2400" b="1" dirty="0">
                <a:ea typeface="SimSun" pitchFamily="2" charset="-122"/>
              </a:rPr>
              <a:t>	  for (</a:t>
            </a:r>
            <a:r>
              <a:rPr lang="en-US" altLang="zh-CN" sz="2400" b="1" dirty="0" err="1">
                <a:ea typeface="SimSun" pitchFamily="2" charset="-122"/>
              </a:rPr>
              <a:t>i</a:t>
            </a:r>
            <a:r>
              <a:rPr lang="en-US" altLang="zh-CN" sz="2400" b="1" dirty="0">
                <a:ea typeface="SimSun" pitchFamily="2" charset="-122"/>
              </a:rPr>
              <a:t>=0;i&lt;= </a:t>
            </a:r>
            <a:r>
              <a:rPr lang="en-US" altLang="zh-CN" sz="2400" b="1" dirty="0" err="1">
                <a:ea typeface="SimSun" pitchFamily="2" charset="-122"/>
              </a:rPr>
              <a:t>num_steps</a:t>
            </a:r>
            <a:r>
              <a:rPr lang="en-US" altLang="zh-CN" sz="2400" b="1" dirty="0">
                <a:ea typeface="SimSun" pitchFamily="2" charset="-122"/>
              </a:rPr>
              <a:t>; </a:t>
            </a:r>
            <a:r>
              <a:rPr lang="en-US" altLang="zh-CN" sz="2400" b="1" dirty="0" err="1">
                <a:ea typeface="SimSun" pitchFamily="2" charset="-122"/>
              </a:rPr>
              <a:t>i</a:t>
            </a:r>
            <a:r>
              <a:rPr lang="en-US" altLang="zh-CN" sz="2400" b="1" dirty="0">
                <a:ea typeface="SimSun" pitchFamily="2" charset="-122"/>
              </a:rPr>
              <a:t>++){</a:t>
            </a:r>
          </a:p>
          <a:p>
            <a:pPr eaLnBrk="0" hangingPunct="0"/>
            <a:r>
              <a:rPr lang="en-US" altLang="zh-CN" sz="2400" b="1" dirty="0">
                <a:ea typeface="SimSun" pitchFamily="2" charset="-122"/>
              </a:rPr>
              <a:t>	        sum += 4.0/(1.0+x*x);</a:t>
            </a:r>
          </a:p>
          <a:p>
            <a:pPr eaLnBrk="0" hangingPunct="0"/>
            <a:r>
              <a:rPr lang="en-US" altLang="zh-CN" b="1" dirty="0">
                <a:ea typeface="SimSun" pitchFamily="2" charset="-122"/>
              </a:rPr>
              <a:t>                   x+=step;</a:t>
            </a:r>
            <a:endParaRPr lang="en-US" altLang="zh-CN" sz="2400" b="1" dirty="0">
              <a:ea typeface="SimSun" pitchFamily="2" charset="-122"/>
            </a:endParaRPr>
          </a:p>
          <a:p>
            <a:pPr eaLnBrk="0" hangingPunct="0"/>
            <a:r>
              <a:rPr lang="en-US" altLang="zh-CN" sz="2400" b="1" dirty="0">
                <a:ea typeface="SimSun" pitchFamily="2" charset="-122"/>
              </a:rPr>
              <a:t>	  }</a:t>
            </a:r>
          </a:p>
          <a:p>
            <a:pPr eaLnBrk="0" hangingPunct="0"/>
            <a:r>
              <a:rPr lang="en-US" altLang="zh-CN" sz="2400" b="1" dirty="0">
                <a:ea typeface="SimSun" pitchFamily="2" charset="-122"/>
              </a:rPr>
              <a:t>	  pi = step * sum;</a:t>
            </a:r>
          </a:p>
          <a:p>
            <a:pPr eaLnBrk="0" hangingPunct="0"/>
            <a:r>
              <a:rPr lang="en-US" altLang="zh-CN" sz="2400" b="1" dirty="0">
                <a:effectLst>
                  <a:outerShdw blurRad="38100" dist="38100" dir="2700000" algn="tl">
                    <a:srgbClr val="C0C0C0"/>
                  </a:outerShdw>
                </a:effectLst>
                <a:latin typeface="Times New Roman" charset="0"/>
                <a:ea typeface="SimSun" pitchFamily="2" charset="-122"/>
              </a:rPr>
              <a:t>}</a:t>
            </a:r>
          </a:p>
        </p:txBody>
      </p:sp>
      <p:sp>
        <p:nvSpPr>
          <p:cNvPr id="29703" name="Rectangle 5"/>
          <p:cNvSpPr>
            <a:spLocks noChangeArrowheads="1"/>
          </p:cNvSpPr>
          <p:nvPr/>
        </p:nvSpPr>
        <p:spPr bwMode="auto">
          <a:xfrm>
            <a:off x="2295525" y="3646488"/>
            <a:ext cx="4892675" cy="14954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4" name="Text Box 6"/>
          <p:cNvSpPr txBox="1">
            <a:spLocks noChangeArrowheads="1"/>
          </p:cNvSpPr>
          <p:nvPr/>
        </p:nvSpPr>
        <p:spPr bwMode="auto">
          <a:xfrm>
            <a:off x="406400" y="3657600"/>
            <a:ext cx="1812925" cy="1477963"/>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Loop iterations can in principle be executed concurrently</a:t>
            </a:r>
          </a:p>
        </p:txBody>
      </p:sp>
      <p:sp>
        <p:nvSpPr>
          <p:cNvPr id="9"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145</a:t>
            </a:fld>
            <a:endParaRPr lang="en-US" sz="1400" b="1" dirty="0">
              <a:solidFill>
                <a:schemeClr val="bg1"/>
              </a:solidFill>
            </a:endParaRPr>
          </a:p>
        </p:txBody>
      </p:sp>
    </p:spTree>
    <p:extLst>
      <p:ext uri="{BB962C8B-B14F-4D97-AF65-F5344CB8AC3E}">
        <p14:creationId xmlns:p14="http://schemas.microsoft.com/office/powerpoint/2010/main" val="2892627370"/>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EEFF0A7-6D90-4384-916D-D221BEC2ED51}" type="slidenum">
              <a:rPr lang="en-US" sz="1400">
                <a:solidFill>
                  <a:schemeClr val="bg1"/>
                </a:solidFill>
              </a:rPr>
              <a:pPr eaLnBrk="1" hangingPunct="1"/>
              <a:t>146</a:t>
            </a:fld>
            <a:endParaRPr lang="en-US" sz="1400">
              <a:solidFill>
                <a:schemeClr val="bg1"/>
              </a:solidFill>
            </a:endParaRPr>
          </a:p>
        </p:txBody>
      </p:sp>
      <p:sp>
        <p:nvSpPr>
          <p:cNvPr id="31748" name="Rectangle 2"/>
          <p:cNvSpPr>
            <a:spLocks noGrp="1" noChangeArrowheads="1"/>
          </p:cNvSpPr>
          <p:nvPr>
            <p:ph type="title"/>
          </p:nvPr>
        </p:nvSpPr>
        <p:spPr>
          <a:xfrm>
            <a:off x="114300" y="76200"/>
            <a:ext cx="8496300" cy="863600"/>
          </a:xfrm>
          <a:noFill/>
        </p:spPr>
        <p:txBody>
          <a:bodyPr lIns="92075" tIns="46038" rIns="92075" bIns="46038">
            <a:noAutofit/>
          </a:bodyPr>
          <a:lstStyle/>
          <a:p>
            <a:pPr eaLnBrk="1" hangingPunct="1">
              <a:lnSpc>
                <a:spcPct val="89000"/>
              </a:lnSpc>
            </a:pPr>
            <a:r>
              <a:rPr lang="en-US" altLang="zh-CN" sz="3600" dirty="0">
                <a:ea typeface="SimSun" pitchFamily="2" charset="-122"/>
              </a:rPr>
              <a:t>PI Program: Expose Concurrency, part 1</a:t>
            </a:r>
          </a:p>
        </p:txBody>
      </p:sp>
      <p:sp>
        <p:nvSpPr>
          <p:cNvPr id="31749" name="Rectangle 3"/>
          <p:cNvSpPr>
            <a:spLocks noChangeArrowheads="1"/>
          </p:cNvSpPr>
          <p:nvPr/>
        </p:nvSpPr>
        <p:spPr bwMode="auto">
          <a:xfrm>
            <a:off x="714375" y="1639888"/>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07524" name="Rectangle 4"/>
          <p:cNvSpPr>
            <a:spLocks noChangeArrowheads="1"/>
          </p:cNvSpPr>
          <p:nvPr/>
        </p:nvSpPr>
        <p:spPr bwMode="auto">
          <a:xfrm>
            <a:off x="881063" y="1066800"/>
            <a:ext cx="6629400" cy="4838700"/>
          </a:xfrm>
          <a:prstGeom prst="rect">
            <a:avLst/>
          </a:prstGeom>
          <a:noFill/>
          <a:ln w="9525">
            <a:noFill/>
            <a:miter lim="800000"/>
            <a:headEnd/>
            <a:tailEnd/>
          </a:ln>
          <a:effectLst/>
        </p:spPr>
        <p:txBody>
          <a:bodyPr lIns="92075" tIns="46038" rIns="92075" bIns="46038">
            <a:spAutoFit/>
          </a:bodyPr>
          <a:lstStyle/>
          <a:p>
            <a:pPr eaLnBrk="0" hangingPunct="0"/>
            <a:r>
              <a:rPr lang="en-US" altLang="zh-CN" sz="2400" b="1">
                <a:ea typeface="SimSun" pitchFamily="2" charset="-122"/>
              </a:rPr>
              <a:t>static long num_steps = 100000;</a:t>
            </a:r>
          </a:p>
          <a:p>
            <a:pPr eaLnBrk="0" hangingPunct="0"/>
            <a:r>
              <a:rPr lang="en-US" altLang="zh-CN" sz="2400" b="1">
                <a:ea typeface="SimSun" pitchFamily="2" charset="-122"/>
              </a:rPr>
              <a:t>double step;</a:t>
            </a:r>
          </a:p>
          <a:p>
            <a:pPr eaLnBrk="0" hangingPunct="0"/>
            <a:r>
              <a:rPr lang="en-US" altLang="zh-CN" sz="2400" b="1">
                <a:ea typeface="SimSun" pitchFamily="2" charset="-122"/>
              </a:rPr>
              <a:t>void main ()</a:t>
            </a:r>
          </a:p>
          <a:p>
            <a:pPr eaLnBrk="0" hangingPunct="0"/>
            <a:r>
              <a:rPr lang="en-US" altLang="zh-CN" sz="2400" b="1">
                <a:ea typeface="SimSun" pitchFamily="2" charset="-122"/>
              </a:rPr>
              <a:t>{	  double pi, sum = 0.0; </a:t>
            </a:r>
          </a:p>
          <a:p>
            <a:pPr eaLnBrk="0" hangingPunct="0"/>
            <a:r>
              <a:rPr lang="en-US" altLang="zh-CN" sz="2400" b="1">
                <a:ea typeface="SimSun" pitchFamily="2" charset="-122"/>
              </a:rPr>
              <a:t>	  step = 1.0/(double) num_steps;</a:t>
            </a:r>
          </a:p>
          <a:p>
            <a:pPr eaLnBrk="0" hangingPunct="0"/>
            <a:endParaRPr lang="en-US" altLang="zh-CN" sz="2400" b="1">
              <a:ea typeface="SimSun" pitchFamily="2" charset="-122"/>
            </a:endParaRPr>
          </a:p>
          <a:p>
            <a:pPr eaLnBrk="0" hangingPunct="0"/>
            <a:r>
              <a:rPr lang="en-US" altLang="zh-CN" sz="2400" b="1">
                <a:ea typeface="SimSun" pitchFamily="2" charset="-122"/>
              </a:rPr>
              <a:t>             int i; 	  double x; </a:t>
            </a:r>
          </a:p>
          <a:p>
            <a:pPr eaLnBrk="0" hangingPunct="0"/>
            <a:r>
              <a:rPr lang="en-US" altLang="zh-CN" sz="2400" b="1">
                <a:ea typeface="SimSun" pitchFamily="2" charset="-122"/>
              </a:rPr>
              <a:t>	  for (i=0;i&lt;= num_steps; i++){</a:t>
            </a:r>
          </a:p>
          <a:p>
            <a:pPr eaLnBrk="0" hangingPunct="0"/>
            <a:r>
              <a:rPr lang="en-US" altLang="zh-CN" sz="2400" b="1">
                <a:ea typeface="SimSun" pitchFamily="2" charset="-122"/>
              </a:rPr>
              <a:t>		  x = (i+0.5)*step;</a:t>
            </a:r>
          </a:p>
          <a:p>
            <a:pPr eaLnBrk="0" hangingPunct="0"/>
            <a:r>
              <a:rPr lang="en-US" altLang="zh-CN" sz="2400" b="1">
                <a:ea typeface="SimSun" pitchFamily="2" charset="-122"/>
              </a:rPr>
              <a:t>		  sum += 4.0/(1.0+x*x);</a:t>
            </a:r>
          </a:p>
          <a:p>
            <a:pPr eaLnBrk="0" hangingPunct="0"/>
            <a:r>
              <a:rPr lang="en-US" altLang="zh-CN" sz="2400" b="1">
                <a:ea typeface="SimSun" pitchFamily="2" charset="-122"/>
              </a:rPr>
              <a:t>	  }</a:t>
            </a:r>
          </a:p>
          <a:p>
            <a:pPr eaLnBrk="0" hangingPunct="0"/>
            <a:r>
              <a:rPr lang="en-US" altLang="zh-CN" sz="2400" b="1">
                <a:ea typeface="SimSun" pitchFamily="2" charset="-122"/>
              </a:rPr>
              <a:t>	  pi = step * sum;</a:t>
            </a:r>
          </a:p>
          <a:p>
            <a:pPr eaLnBrk="0" hangingPunct="0"/>
            <a:r>
              <a:rPr lang="en-US" altLang="zh-CN" sz="2400" b="1">
                <a:effectLst>
                  <a:outerShdw blurRad="38100" dist="38100" dir="2700000" algn="tl">
                    <a:srgbClr val="C0C0C0"/>
                  </a:outerShdw>
                </a:effectLst>
                <a:latin typeface="Times New Roman" charset="0"/>
                <a:ea typeface="SimSun" pitchFamily="2" charset="-122"/>
              </a:rPr>
              <a:t>}</a:t>
            </a:r>
          </a:p>
        </p:txBody>
      </p:sp>
      <p:sp>
        <p:nvSpPr>
          <p:cNvPr id="31751" name="Text Box 5"/>
          <p:cNvSpPr txBox="1">
            <a:spLocks noChangeArrowheads="1"/>
          </p:cNvSpPr>
          <p:nvPr/>
        </p:nvSpPr>
        <p:spPr bwMode="auto">
          <a:xfrm>
            <a:off x="7762875" y="346392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31752" name="Text Box 6"/>
          <p:cNvSpPr txBox="1">
            <a:spLocks noChangeArrowheads="1"/>
          </p:cNvSpPr>
          <p:nvPr/>
        </p:nvSpPr>
        <p:spPr bwMode="auto">
          <a:xfrm>
            <a:off x="76200" y="2760663"/>
            <a:ext cx="1581150" cy="1327150"/>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600" b="1">
                <a:latin typeface="Arial Unicode MS" charset="0"/>
              </a:rPr>
              <a:t>Isolate data that must be shared from data local to a task</a:t>
            </a:r>
          </a:p>
        </p:txBody>
      </p:sp>
      <p:sp>
        <p:nvSpPr>
          <p:cNvPr id="31753" name="Line 7"/>
          <p:cNvSpPr>
            <a:spLocks noChangeShapeType="1"/>
          </p:cNvSpPr>
          <p:nvPr/>
        </p:nvSpPr>
        <p:spPr bwMode="auto">
          <a:xfrm flipV="1">
            <a:off x="1671638" y="2644775"/>
            <a:ext cx="334962" cy="5953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1754" name="Line 8"/>
          <p:cNvSpPr>
            <a:spLocks noChangeShapeType="1"/>
          </p:cNvSpPr>
          <p:nvPr/>
        </p:nvSpPr>
        <p:spPr bwMode="auto">
          <a:xfrm>
            <a:off x="1687513" y="3225800"/>
            <a:ext cx="274637" cy="31908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1755" name="Text Box 9"/>
          <p:cNvSpPr txBox="1">
            <a:spLocks noChangeArrowheads="1"/>
          </p:cNvSpPr>
          <p:nvPr/>
        </p:nvSpPr>
        <p:spPr bwMode="auto">
          <a:xfrm>
            <a:off x="7027863" y="3559175"/>
            <a:ext cx="1916112" cy="120332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Redefine x to remove loop carried dependence</a:t>
            </a:r>
          </a:p>
        </p:txBody>
      </p:sp>
      <p:sp>
        <p:nvSpPr>
          <p:cNvPr id="31756" name="Line 10"/>
          <p:cNvSpPr>
            <a:spLocks noChangeShapeType="1"/>
          </p:cNvSpPr>
          <p:nvPr/>
        </p:nvSpPr>
        <p:spPr bwMode="auto">
          <a:xfrm flipH="1">
            <a:off x="5765800" y="4140200"/>
            <a:ext cx="1204913" cy="873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1757" name="Text Box 11"/>
          <p:cNvSpPr txBox="1">
            <a:spLocks noChangeArrowheads="1"/>
          </p:cNvSpPr>
          <p:nvPr/>
        </p:nvSpPr>
        <p:spPr bwMode="auto">
          <a:xfrm>
            <a:off x="5238750" y="5060950"/>
            <a:ext cx="3425825" cy="120332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This is called a reduction … results from each iteration accumulated into a single global. </a:t>
            </a:r>
          </a:p>
        </p:txBody>
      </p:sp>
      <p:sp>
        <p:nvSpPr>
          <p:cNvPr id="31758" name="Line 12"/>
          <p:cNvSpPr>
            <a:spLocks noChangeShapeType="1"/>
          </p:cNvSpPr>
          <p:nvPr/>
        </p:nvSpPr>
        <p:spPr bwMode="auto">
          <a:xfrm flipH="1" flipV="1">
            <a:off x="4546600" y="4851400"/>
            <a:ext cx="623888" cy="812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146</a:t>
            </a:fld>
            <a:endParaRPr lang="en-US" sz="1400" b="1" dirty="0">
              <a:solidFill>
                <a:schemeClr val="bg1"/>
              </a:solidFill>
            </a:endParaRPr>
          </a:p>
        </p:txBody>
      </p:sp>
    </p:spTree>
    <p:extLst>
      <p:ext uri="{BB962C8B-B14F-4D97-AF65-F5344CB8AC3E}">
        <p14:creationId xmlns:p14="http://schemas.microsoft.com/office/powerpoint/2010/main" val="376514017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F1D514B-ED84-4555-A4AD-948FBE43ADB0}" type="slidenum">
              <a:rPr lang="en-US" sz="1400">
                <a:solidFill>
                  <a:schemeClr val="bg1"/>
                </a:solidFill>
              </a:rPr>
              <a:pPr eaLnBrk="1" hangingPunct="1"/>
              <a:t>147</a:t>
            </a:fld>
            <a:endParaRPr lang="en-US" sz="1400">
              <a:solidFill>
                <a:schemeClr val="bg1"/>
              </a:solidFill>
            </a:endParaRPr>
          </a:p>
        </p:txBody>
      </p:sp>
      <p:sp>
        <p:nvSpPr>
          <p:cNvPr id="33796" name="Rectangle 2"/>
          <p:cNvSpPr>
            <a:spLocks noGrp="1" noChangeArrowheads="1"/>
          </p:cNvSpPr>
          <p:nvPr>
            <p:ph type="title"/>
          </p:nvPr>
        </p:nvSpPr>
        <p:spPr>
          <a:xfrm>
            <a:off x="152401" y="0"/>
            <a:ext cx="8469312" cy="868363"/>
          </a:xfrm>
          <a:noFill/>
        </p:spPr>
        <p:txBody>
          <a:bodyPr lIns="92075" tIns="46038" rIns="92075" bIns="46038">
            <a:noAutofit/>
          </a:bodyPr>
          <a:lstStyle/>
          <a:p>
            <a:pPr eaLnBrk="1" hangingPunct="1">
              <a:lnSpc>
                <a:spcPct val="89000"/>
              </a:lnSpc>
            </a:pPr>
            <a:r>
              <a:rPr lang="en-US" altLang="zh-CN" sz="2800" dirty="0">
                <a:ea typeface="SimSun" pitchFamily="2" charset="-122"/>
              </a:rPr>
              <a:t>PI Program: Expose Concurrency, part 2</a:t>
            </a:r>
            <a:br>
              <a:rPr lang="en-US" altLang="zh-CN" sz="2800" dirty="0">
                <a:ea typeface="SimSun" pitchFamily="2" charset="-122"/>
              </a:rPr>
            </a:br>
            <a:r>
              <a:rPr lang="en-US" altLang="zh-CN" sz="2800" dirty="0">
                <a:ea typeface="SimSun" pitchFamily="2" charset="-122"/>
              </a:rPr>
              <a:t>Deal with the reduction</a:t>
            </a:r>
          </a:p>
        </p:txBody>
      </p:sp>
      <p:sp>
        <p:nvSpPr>
          <p:cNvPr id="33797" name="Rectangle 3"/>
          <p:cNvSpPr>
            <a:spLocks noChangeArrowheads="1"/>
          </p:cNvSpPr>
          <p:nvPr/>
        </p:nvSpPr>
        <p:spPr bwMode="auto">
          <a:xfrm>
            <a:off x="925513" y="173196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09572" name="Rectangle 4"/>
          <p:cNvSpPr>
            <a:spLocks noChangeArrowheads="1"/>
          </p:cNvSpPr>
          <p:nvPr/>
        </p:nvSpPr>
        <p:spPr bwMode="auto">
          <a:xfrm>
            <a:off x="1120775" y="963613"/>
            <a:ext cx="6629400" cy="5568950"/>
          </a:xfrm>
          <a:prstGeom prst="rect">
            <a:avLst/>
          </a:prstGeom>
          <a:noFill/>
          <a:ln w="9525">
            <a:noFill/>
            <a:miter lim="800000"/>
            <a:headEnd/>
            <a:tailEnd/>
          </a:ln>
          <a:effectLst/>
        </p:spPr>
        <p:txBody>
          <a:bodyPr lIns="92075" tIns="46038" rIns="92075" bIns="46038">
            <a:spAutoFit/>
          </a:bodyPr>
          <a:lstStyle/>
          <a:p>
            <a:pPr eaLnBrk="0" hangingPunct="0"/>
            <a:r>
              <a:rPr lang="en-US" altLang="zh-CN" sz="2400" b="1">
                <a:ea typeface="SimSun" pitchFamily="2" charset="-122"/>
              </a:rPr>
              <a:t>static long num_steps = 100000;</a:t>
            </a:r>
          </a:p>
          <a:p>
            <a:pPr eaLnBrk="0" hangingPunct="0"/>
            <a:r>
              <a:rPr lang="en-US" altLang="zh-CN" sz="2400" b="1">
                <a:solidFill>
                  <a:srgbClr val="0332B7"/>
                </a:solidFill>
                <a:ea typeface="SimSun" pitchFamily="2" charset="-122"/>
              </a:rPr>
              <a:t>#define NUM 4</a:t>
            </a:r>
            <a:r>
              <a:rPr lang="en-US" altLang="zh-CN" sz="2400" b="1">
                <a:solidFill>
                  <a:schemeClr val="accent1"/>
                </a:solidFill>
                <a:ea typeface="SimSun" pitchFamily="2" charset="-122"/>
              </a:rPr>
              <a:t>  </a:t>
            </a:r>
            <a:r>
              <a:rPr lang="en-US" altLang="zh-CN" sz="1400" b="1">
                <a:ea typeface="SimSun" pitchFamily="2" charset="-122"/>
              </a:rPr>
              <a:t>//expected max thread count</a:t>
            </a:r>
          </a:p>
          <a:p>
            <a:pPr eaLnBrk="0" hangingPunct="0"/>
            <a:r>
              <a:rPr lang="en-US" altLang="zh-CN" sz="2400" b="1">
                <a:ea typeface="SimSun" pitchFamily="2" charset="-122"/>
              </a:rPr>
              <a:t>double step;</a:t>
            </a:r>
          </a:p>
          <a:p>
            <a:pPr eaLnBrk="0" hangingPunct="0"/>
            <a:r>
              <a:rPr lang="en-US" altLang="zh-CN" sz="2400" b="1">
                <a:ea typeface="SimSun" pitchFamily="2" charset="-122"/>
              </a:rPr>
              <a:t>void main ()</a:t>
            </a:r>
          </a:p>
          <a:p>
            <a:pPr eaLnBrk="0" hangingPunct="0"/>
            <a:r>
              <a:rPr lang="en-US" altLang="zh-CN" sz="2400" b="1">
                <a:ea typeface="SimSun" pitchFamily="2" charset="-122"/>
              </a:rPr>
              <a:t>{	  double pi, sum</a:t>
            </a:r>
            <a:r>
              <a:rPr lang="en-US" altLang="zh-CN" sz="2400" b="1">
                <a:solidFill>
                  <a:srgbClr val="0332B7"/>
                </a:solidFill>
                <a:ea typeface="SimSun" pitchFamily="2" charset="-122"/>
              </a:rPr>
              <a:t>[NUM] = {0.0};</a:t>
            </a:r>
            <a:r>
              <a:rPr lang="en-US" altLang="zh-CN" sz="2400" b="1">
                <a:ea typeface="SimSun" pitchFamily="2" charset="-122"/>
              </a:rPr>
              <a:t> </a:t>
            </a:r>
          </a:p>
          <a:p>
            <a:pPr eaLnBrk="0" hangingPunct="0"/>
            <a:r>
              <a:rPr lang="en-US" altLang="zh-CN" sz="2400" b="1">
                <a:ea typeface="SimSun" pitchFamily="2" charset="-122"/>
              </a:rPr>
              <a:t>	  step = 1.0/(double) num_steps;</a:t>
            </a:r>
          </a:p>
          <a:p>
            <a:pPr eaLnBrk="0" hangingPunct="0"/>
            <a:endParaRPr lang="en-US" altLang="zh-CN" sz="2400" b="1">
              <a:ea typeface="SimSun" pitchFamily="2" charset="-122"/>
            </a:endParaRPr>
          </a:p>
          <a:p>
            <a:pPr eaLnBrk="0" hangingPunct="0"/>
            <a:r>
              <a:rPr lang="en-US" altLang="zh-CN" sz="2400" b="1">
                <a:ea typeface="SimSun" pitchFamily="2" charset="-122"/>
              </a:rPr>
              <a:t>             int i, </a:t>
            </a:r>
            <a:r>
              <a:rPr lang="en-US" altLang="zh-CN" sz="2400" b="1">
                <a:solidFill>
                  <a:srgbClr val="0332B7"/>
                </a:solidFill>
                <a:ea typeface="SimSun" pitchFamily="2" charset="-122"/>
              </a:rPr>
              <a:t>ID=0</a:t>
            </a:r>
            <a:r>
              <a:rPr lang="en-US" altLang="zh-CN" sz="2400" b="1">
                <a:ea typeface="SimSun" pitchFamily="2" charset="-122"/>
              </a:rPr>
              <a:t>; 	  double x; </a:t>
            </a:r>
          </a:p>
          <a:p>
            <a:pPr eaLnBrk="0" hangingPunct="0"/>
            <a:r>
              <a:rPr lang="en-US" altLang="zh-CN" sz="2400" b="1">
                <a:ea typeface="SimSun" pitchFamily="2" charset="-122"/>
              </a:rPr>
              <a:t>	  for (i=0;i&lt;= num_steps; i++){</a:t>
            </a:r>
          </a:p>
          <a:p>
            <a:pPr eaLnBrk="0" hangingPunct="0"/>
            <a:r>
              <a:rPr lang="en-US" altLang="zh-CN" sz="2400" b="1">
                <a:ea typeface="SimSun" pitchFamily="2" charset="-122"/>
              </a:rPr>
              <a:t>		  x = (i+0.5)*step;</a:t>
            </a:r>
          </a:p>
          <a:p>
            <a:pPr eaLnBrk="0" hangingPunct="0"/>
            <a:r>
              <a:rPr lang="en-US" altLang="zh-CN" sz="2400" b="1">
                <a:ea typeface="SimSun" pitchFamily="2" charset="-122"/>
              </a:rPr>
              <a:t>		  sum</a:t>
            </a:r>
            <a:r>
              <a:rPr lang="en-US" altLang="zh-CN" sz="2400" b="1">
                <a:solidFill>
                  <a:srgbClr val="0332B7"/>
                </a:solidFill>
                <a:ea typeface="SimSun" pitchFamily="2" charset="-122"/>
              </a:rPr>
              <a:t>[ID]</a:t>
            </a:r>
            <a:r>
              <a:rPr lang="en-US" altLang="zh-CN" sz="2400" b="1">
                <a:ea typeface="SimSun" pitchFamily="2" charset="-122"/>
              </a:rPr>
              <a:t> += 4.0/(1.0+x*x);</a:t>
            </a:r>
          </a:p>
          <a:p>
            <a:pPr eaLnBrk="0" hangingPunct="0"/>
            <a:r>
              <a:rPr lang="en-US" altLang="zh-CN" sz="2400" b="1">
                <a:ea typeface="SimSun" pitchFamily="2" charset="-122"/>
              </a:rPr>
              <a:t>	  }</a:t>
            </a:r>
          </a:p>
          <a:p>
            <a:pPr eaLnBrk="0" hangingPunct="0"/>
            <a:r>
              <a:rPr lang="en-US" altLang="zh-CN" sz="2400" b="1">
                <a:ea typeface="SimSun" pitchFamily="2" charset="-122"/>
              </a:rPr>
              <a:t>	  for(int i=0, pi=0.0;i&lt;NUM;i++) </a:t>
            </a:r>
          </a:p>
          <a:p>
            <a:pPr eaLnBrk="0" hangingPunct="0"/>
            <a:r>
              <a:rPr lang="en-US" altLang="zh-CN" sz="2400" b="1">
                <a:ea typeface="SimSun" pitchFamily="2" charset="-122"/>
              </a:rPr>
              <a:t>                          pi += step * sum[i];</a:t>
            </a:r>
          </a:p>
          <a:p>
            <a:pPr eaLnBrk="0" hangingPunct="0"/>
            <a:r>
              <a:rPr lang="en-US" altLang="zh-CN" sz="2400" b="1">
                <a:effectLst>
                  <a:outerShdw blurRad="38100" dist="38100" dir="2700000" algn="tl">
                    <a:srgbClr val="C0C0C0"/>
                  </a:outerShdw>
                </a:effectLst>
                <a:latin typeface="Times New Roman" charset="0"/>
                <a:ea typeface="SimSun" pitchFamily="2" charset="-122"/>
              </a:rPr>
              <a:t>}</a:t>
            </a:r>
          </a:p>
        </p:txBody>
      </p:sp>
      <p:sp>
        <p:nvSpPr>
          <p:cNvPr id="33799" name="Text Box 5"/>
          <p:cNvSpPr txBox="1">
            <a:spLocks noChangeArrowheads="1"/>
          </p:cNvSpPr>
          <p:nvPr/>
        </p:nvSpPr>
        <p:spPr bwMode="auto">
          <a:xfrm>
            <a:off x="7974013" y="35560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33800" name="Text Box 6"/>
          <p:cNvSpPr txBox="1">
            <a:spLocks noChangeArrowheads="1"/>
          </p:cNvSpPr>
          <p:nvPr/>
        </p:nvSpPr>
        <p:spPr bwMode="auto">
          <a:xfrm>
            <a:off x="6858000" y="1066800"/>
            <a:ext cx="2017713" cy="2576513"/>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Common Trick: promote scalar “sum” to an array indexed by the number of threads to create thread local copies of shared data.</a:t>
            </a:r>
          </a:p>
        </p:txBody>
      </p:sp>
      <p:sp>
        <p:nvSpPr>
          <p:cNvPr id="33801" name="Line 7"/>
          <p:cNvSpPr>
            <a:spLocks noChangeShapeType="1"/>
          </p:cNvSpPr>
          <p:nvPr/>
        </p:nvSpPr>
        <p:spPr bwMode="auto">
          <a:xfrm flipH="1">
            <a:off x="4989513" y="2039938"/>
            <a:ext cx="1814512" cy="3778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147</a:t>
            </a:fld>
            <a:endParaRPr lang="en-US" sz="1400" b="1" dirty="0">
              <a:solidFill>
                <a:schemeClr val="bg1"/>
              </a:solidFill>
            </a:endParaRPr>
          </a:p>
        </p:txBody>
      </p:sp>
    </p:spTree>
    <p:extLst>
      <p:ext uri="{BB962C8B-B14F-4D97-AF65-F5344CB8AC3E}">
        <p14:creationId xmlns:p14="http://schemas.microsoft.com/office/powerpoint/2010/main" val="3902212312"/>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69EB59D-ADC3-4E75-BBE9-3FB1199E8D52}" type="slidenum">
              <a:rPr lang="en-US" sz="1400">
                <a:solidFill>
                  <a:schemeClr val="bg1"/>
                </a:solidFill>
              </a:rPr>
              <a:pPr eaLnBrk="1" hangingPunct="1"/>
              <a:t>148</a:t>
            </a:fld>
            <a:endParaRPr lang="en-US" sz="1400">
              <a:solidFill>
                <a:schemeClr val="bg1"/>
              </a:solidFill>
            </a:endParaRPr>
          </a:p>
        </p:txBody>
      </p:sp>
      <p:sp>
        <p:nvSpPr>
          <p:cNvPr id="35844" name="Rectangle 2"/>
          <p:cNvSpPr>
            <a:spLocks noGrp="1" noChangeArrowheads="1"/>
          </p:cNvSpPr>
          <p:nvPr>
            <p:ph type="title"/>
          </p:nvPr>
        </p:nvSpPr>
        <p:spPr>
          <a:xfrm>
            <a:off x="460375" y="0"/>
            <a:ext cx="8683625" cy="476250"/>
          </a:xfrm>
          <a:noFill/>
        </p:spPr>
        <p:txBody>
          <a:bodyPr lIns="92075" tIns="46038" rIns="92075" bIns="46038"/>
          <a:lstStyle/>
          <a:p>
            <a:pPr eaLnBrk="1" hangingPunct="1">
              <a:lnSpc>
                <a:spcPct val="89000"/>
              </a:lnSpc>
            </a:pPr>
            <a:r>
              <a:rPr lang="en-US" altLang="zh-CN" sz="2400" dirty="0">
                <a:ea typeface="SimSun" pitchFamily="2" charset="-122"/>
              </a:rPr>
              <a:t>PI Program: Express Concurrency using </a:t>
            </a:r>
            <a:r>
              <a:rPr lang="en-US" altLang="zh-CN" sz="2400" dirty="0" err="1">
                <a:ea typeface="SimSun" pitchFamily="2" charset="-122"/>
              </a:rPr>
              <a:t>OpenMP</a:t>
            </a:r>
            <a:endParaRPr lang="en-US" altLang="zh-CN" sz="2400" dirty="0">
              <a:ea typeface="SimSun" pitchFamily="2" charset="-122"/>
            </a:endParaRPr>
          </a:p>
        </p:txBody>
      </p:sp>
      <p:sp>
        <p:nvSpPr>
          <p:cNvPr id="35845" name="Rectangle 3"/>
          <p:cNvSpPr>
            <a:spLocks noChangeArrowheads="1"/>
          </p:cNvSpPr>
          <p:nvPr/>
        </p:nvSpPr>
        <p:spPr bwMode="auto">
          <a:xfrm>
            <a:off x="914400" y="1679575"/>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11620" name="Rectangle 4"/>
          <p:cNvSpPr>
            <a:spLocks noChangeArrowheads="1"/>
          </p:cNvSpPr>
          <p:nvPr/>
        </p:nvSpPr>
        <p:spPr bwMode="auto">
          <a:xfrm>
            <a:off x="1052513" y="379413"/>
            <a:ext cx="6629400" cy="5940730"/>
          </a:xfrm>
          <a:prstGeom prst="rect">
            <a:avLst/>
          </a:prstGeom>
          <a:noFill/>
          <a:ln w="9525">
            <a:noFill/>
            <a:miter lim="800000"/>
            <a:headEnd/>
            <a:tailEnd/>
          </a:ln>
          <a:effectLst/>
        </p:spPr>
        <p:txBody>
          <a:bodyPr lIns="92075" tIns="46038" rIns="92075" bIns="46038">
            <a:spAutoFit/>
          </a:bodyPr>
          <a:lstStyle/>
          <a:p>
            <a:pPr eaLnBrk="0" hangingPunct="0">
              <a:defRPr/>
            </a:pPr>
            <a:r>
              <a:rPr lang="en-US" altLang="zh-CN" sz="2000" b="1" dirty="0">
                <a:solidFill>
                  <a:srgbClr val="0332B7"/>
                </a:solidFill>
                <a:ea typeface="SimSun" pitchFamily="2" charset="-122"/>
                <a:cs typeface="SimSun" pitchFamily="2" charset="-122"/>
              </a:rPr>
              <a:t>#include &lt;</a:t>
            </a:r>
            <a:r>
              <a:rPr lang="en-US" altLang="zh-CN" sz="2000" b="1" dirty="0" err="1">
                <a:solidFill>
                  <a:srgbClr val="0332B7"/>
                </a:solidFill>
                <a:ea typeface="SimSun" pitchFamily="2" charset="-122"/>
                <a:cs typeface="SimSun" pitchFamily="2" charset="-122"/>
              </a:rPr>
              <a:t>omp.h</a:t>
            </a:r>
            <a:r>
              <a:rPr lang="en-US" altLang="zh-CN" sz="2000" b="1" dirty="0">
                <a:solidFill>
                  <a:srgbClr val="0332B7"/>
                </a:solidFill>
                <a:ea typeface="SimSun" pitchFamily="2" charset="-122"/>
                <a:cs typeface="SimSun" pitchFamily="2" charset="-122"/>
              </a:rPr>
              <a:t>&gt;</a:t>
            </a:r>
          </a:p>
          <a:p>
            <a:pPr eaLnBrk="0" hangingPunct="0">
              <a:defRPr/>
            </a:pPr>
            <a:r>
              <a:rPr lang="en-US" altLang="zh-CN" sz="2000" b="1" dirty="0">
                <a:ea typeface="SimSun" pitchFamily="2" charset="-122"/>
                <a:cs typeface="SimSun" pitchFamily="2" charset="-122"/>
              </a:rPr>
              <a:t>static long </a:t>
            </a:r>
            <a:r>
              <a:rPr lang="en-US" altLang="zh-CN" sz="2000" b="1" dirty="0" err="1">
                <a:ea typeface="SimSun" pitchFamily="2" charset="-122"/>
                <a:cs typeface="SimSun" pitchFamily="2" charset="-122"/>
              </a:rPr>
              <a:t>num_steps</a:t>
            </a:r>
            <a:r>
              <a:rPr lang="en-US" altLang="zh-CN" sz="2000" b="1" dirty="0">
                <a:ea typeface="SimSun" pitchFamily="2" charset="-122"/>
                <a:cs typeface="SimSun" pitchFamily="2" charset="-122"/>
              </a:rPr>
              <a:t> = 100000;</a:t>
            </a:r>
          </a:p>
          <a:p>
            <a:pPr eaLnBrk="0" hangingPunct="0">
              <a:defRPr/>
            </a:pPr>
            <a:r>
              <a:rPr lang="en-US" altLang="zh-CN" sz="2000" b="1" dirty="0">
                <a:solidFill>
                  <a:srgbClr val="0332B7"/>
                </a:solidFill>
                <a:ea typeface="SimSun" pitchFamily="2" charset="-122"/>
                <a:cs typeface="SimSun" pitchFamily="2" charset="-122"/>
              </a:rPr>
              <a:t>#define NUM 4</a:t>
            </a:r>
          </a:p>
          <a:p>
            <a:pPr eaLnBrk="0" hangingPunct="0">
              <a:defRPr/>
            </a:pPr>
            <a:r>
              <a:rPr lang="en-US" altLang="zh-CN" sz="2000" b="1" dirty="0">
                <a:ea typeface="SimSun" pitchFamily="2" charset="-122"/>
                <a:cs typeface="SimSun" pitchFamily="2" charset="-122"/>
              </a:rPr>
              <a:t>double step;</a:t>
            </a:r>
          </a:p>
          <a:p>
            <a:pPr eaLnBrk="0" hangingPunct="0">
              <a:defRPr/>
            </a:pPr>
            <a:r>
              <a:rPr lang="en-US" altLang="zh-CN" sz="2000" b="1" dirty="0">
                <a:ea typeface="SimSun" pitchFamily="2" charset="-122"/>
                <a:cs typeface="SimSun" pitchFamily="2" charset="-122"/>
              </a:rPr>
              <a:t>void main ()</a:t>
            </a:r>
          </a:p>
          <a:p>
            <a:pPr eaLnBrk="0" hangingPunct="0">
              <a:defRPr/>
            </a:pPr>
            <a:r>
              <a:rPr lang="en-US" altLang="zh-CN" sz="2000" b="1" dirty="0">
                <a:ea typeface="SimSun" pitchFamily="2" charset="-122"/>
                <a:cs typeface="SimSun" pitchFamily="2" charset="-122"/>
              </a:rPr>
              <a:t>{	  double pi, sum[NUM] = {0.0}; </a:t>
            </a:r>
          </a:p>
          <a:p>
            <a:pPr eaLnBrk="0" hangingPunct="0">
              <a:defRPr/>
            </a:pPr>
            <a:r>
              <a:rPr lang="en-US" altLang="zh-CN" sz="2000" b="1" dirty="0">
                <a:ea typeface="SimSun" pitchFamily="2" charset="-122"/>
                <a:cs typeface="SimSun" pitchFamily="2" charset="-122"/>
              </a:rPr>
              <a:t>	  step = 1.0/(double) </a:t>
            </a:r>
            <a:r>
              <a:rPr lang="en-US" altLang="zh-CN" sz="2000" b="1" dirty="0" err="1">
                <a:ea typeface="SimSun" pitchFamily="2" charset="-122"/>
                <a:cs typeface="SimSun" pitchFamily="2" charset="-122"/>
              </a:rPr>
              <a:t>num_steps</a:t>
            </a:r>
            <a:r>
              <a:rPr lang="en-US" altLang="zh-CN" sz="2000" b="1" dirty="0">
                <a:ea typeface="SimSun" pitchFamily="2" charset="-122"/>
                <a:cs typeface="SimSun" pitchFamily="2" charset="-122"/>
              </a:rPr>
              <a:t>;</a:t>
            </a:r>
          </a:p>
          <a:p>
            <a:pPr eaLnBrk="0" hangingPunct="0">
              <a:defRPr/>
            </a:pPr>
            <a:r>
              <a:rPr lang="en-US" altLang="zh-CN" sz="2000" b="1" dirty="0">
                <a:solidFill>
                  <a:srgbClr val="0332B7"/>
                </a:solidFill>
                <a:ea typeface="SimSun" pitchFamily="2" charset="-122"/>
                <a:cs typeface="SimSun" pitchFamily="2" charset="-122"/>
              </a:rPr>
              <a:t>#pragma </a:t>
            </a:r>
            <a:r>
              <a:rPr lang="en-US" altLang="zh-CN" sz="2000" b="1" dirty="0" err="1">
                <a:solidFill>
                  <a:srgbClr val="0332B7"/>
                </a:solidFill>
                <a:ea typeface="SimSun" pitchFamily="2" charset="-122"/>
                <a:cs typeface="SimSun" pitchFamily="2" charset="-122"/>
              </a:rPr>
              <a:t>omp</a:t>
            </a:r>
            <a:r>
              <a:rPr lang="en-US" altLang="zh-CN" sz="2000" b="1" dirty="0">
                <a:solidFill>
                  <a:srgbClr val="0332B7"/>
                </a:solidFill>
                <a:ea typeface="SimSun" pitchFamily="2" charset="-122"/>
                <a:cs typeface="SimSun" pitchFamily="2" charset="-122"/>
              </a:rPr>
              <a:t> parallel </a:t>
            </a:r>
            <a:r>
              <a:rPr lang="en-US" altLang="zh-CN" sz="2000" b="1" dirty="0" err="1">
                <a:solidFill>
                  <a:srgbClr val="0332B7"/>
                </a:solidFill>
                <a:ea typeface="SimSun" pitchFamily="2" charset="-122"/>
                <a:cs typeface="SimSun" pitchFamily="2" charset="-122"/>
              </a:rPr>
              <a:t>num_threads</a:t>
            </a:r>
            <a:r>
              <a:rPr lang="en-US" altLang="zh-CN" sz="2000" b="1" dirty="0">
                <a:solidFill>
                  <a:srgbClr val="0332B7"/>
                </a:solidFill>
                <a:ea typeface="SimSun" pitchFamily="2" charset="-122"/>
                <a:cs typeface="SimSun" pitchFamily="2" charset="-122"/>
              </a:rPr>
              <a:t>(NUM)</a:t>
            </a:r>
          </a:p>
          <a:p>
            <a:pPr eaLnBrk="0" hangingPunct="0">
              <a:defRPr/>
            </a:pPr>
            <a:r>
              <a:rPr lang="en-US" altLang="zh-CN" sz="2000" b="1" dirty="0">
                <a:solidFill>
                  <a:srgbClr val="0332B7"/>
                </a:solidFill>
                <a:ea typeface="SimSun" pitchFamily="2" charset="-122"/>
                <a:cs typeface="SimSun" pitchFamily="2" charset="-122"/>
              </a:rPr>
              <a:t>{</a:t>
            </a:r>
          </a:p>
          <a:p>
            <a:pPr eaLnBrk="0" hangingPunct="0">
              <a:defRPr/>
            </a:pPr>
            <a:r>
              <a:rPr lang="en-US" altLang="zh-CN" sz="2000" b="1" dirty="0">
                <a:ea typeface="SimSun" pitchFamily="2" charset="-122"/>
                <a:cs typeface="SimSun" pitchFamily="2" charset="-122"/>
              </a:rPr>
              <a:t>             </a:t>
            </a:r>
            <a:r>
              <a:rPr lang="en-US" altLang="zh-CN" sz="2000" b="1" dirty="0" err="1">
                <a:ea typeface="SimSun" pitchFamily="2" charset="-122"/>
                <a:cs typeface="SimSun" pitchFamily="2" charset="-122"/>
              </a:rPr>
              <a:t>int</a:t>
            </a:r>
            <a:r>
              <a:rPr lang="en-US" altLang="zh-CN" sz="2000" b="1" dirty="0">
                <a:ea typeface="SimSun" pitchFamily="2" charset="-122"/>
                <a:cs typeface="SimSun" pitchFamily="2" charset="-122"/>
              </a:rPr>
              <a:t> </a:t>
            </a:r>
            <a:r>
              <a:rPr lang="en-US" altLang="zh-CN" sz="2000" b="1" dirty="0" err="1">
                <a:ea typeface="SimSun" pitchFamily="2" charset="-122"/>
                <a:cs typeface="SimSun" pitchFamily="2" charset="-122"/>
              </a:rPr>
              <a:t>i</a:t>
            </a:r>
            <a:r>
              <a:rPr lang="en-US" altLang="zh-CN" sz="2000" b="1" dirty="0">
                <a:ea typeface="SimSun" pitchFamily="2" charset="-122"/>
                <a:cs typeface="SimSun" pitchFamily="2" charset="-122"/>
              </a:rPr>
              <a:t>, ID; 	  double x; </a:t>
            </a:r>
          </a:p>
          <a:p>
            <a:pPr eaLnBrk="0" hangingPunct="0">
              <a:defRPr/>
            </a:pPr>
            <a:r>
              <a:rPr lang="en-US" altLang="zh-CN" sz="2000" b="1" dirty="0">
                <a:ea typeface="SimSun" pitchFamily="2" charset="-122"/>
                <a:cs typeface="SimSun" pitchFamily="2" charset="-122"/>
              </a:rPr>
              <a:t>             ID = </a:t>
            </a:r>
            <a:r>
              <a:rPr lang="en-US" altLang="zh-CN" sz="2000" b="1" dirty="0" err="1">
                <a:solidFill>
                  <a:srgbClr val="0332B7"/>
                </a:solidFill>
                <a:ea typeface="SimSun" pitchFamily="2" charset="-122"/>
                <a:cs typeface="SimSun" pitchFamily="2" charset="-122"/>
              </a:rPr>
              <a:t>omp_get_thread_num</a:t>
            </a:r>
            <a:r>
              <a:rPr lang="en-US" altLang="zh-CN" sz="2000" b="1" dirty="0">
                <a:solidFill>
                  <a:srgbClr val="0332B7"/>
                </a:solidFill>
                <a:ea typeface="SimSun" pitchFamily="2" charset="-122"/>
                <a:cs typeface="SimSun" pitchFamily="2" charset="-122"/>
              </a:rPr>
              <a:t>();</a:t>
            </a:r>
          </a:p>
          <a:p>
            <a:pPr eaLnBrk="0" hangingPunct="0">
              <a:defRPr/>
            </a:pPr>
            <a:r>
              <a:rPr lang="en-US" altLang="zh-CN" sz="2000" b="1" dirty="0">
                <a:ea typeface="SimSun" pitchFamily="2" charset="-122"/>
                <a:cs typeface="SimSun" pitchFamily="2" charset="-122"/>
              </a:rPr>
              <a:t>	for (</a:t>
            </a:r>
            <a:r>
              <a:rPr lang="en-US" altLang="zh-CN" sz="2000" b="1" dirty="0" err="1">
                <a:solidFill>
                  <a:srgbClr val="0332B7"/>
                </a:solidFill>
                <a:ea typeface="SimSun" pitchFamily="2" charset="-122"/>
                <a:cs typeface="SimSun" pitchFamily="2" charset="-122"/>
              </a:rPr>
              <a:t>i</a:t>
            </a:r>
            <a:r>
              <a:rPr lang="en-US" altLang="zh-CN" sz="2000" b="1" dirty="0">
                <a:solidFill>
                  <a:srgbClr val="0332B7"/>
                </a:solidFill>
                <a:ea typeface="SimSun" pitchFamily="2" charset="-122"/>
                <a:cs typeface="SimSun" pitchFamily="2" charset="-122"/>
              </a:rPr>
              <a:t>=</a:t>
            </a:r>
            <a:r>
              <a:rPr lang="en-US" altLang="zh-CN" sz="2000" b="1" dirty="0" err="1">
                <a:solidFill>
                  <a:srgbClr val="0332B7"/>
                </a:solidFill>
                <a:ea typeface="SimSun" pitchFamily="2" charset="-122"/>
                <a:cs typeface="SimSun" pitchFamily="2" charset="-122"/>
              </a:rPr>
              <a:t>ID</a:t>
            </a:r>
            <a:r>
              <a:rPr lang="en-US" altLang="zh-CN" sz="2000" b="1" dirty="0" err="1">
                <a:ea typeface="SimSun" pitchFamily="2" charset="-122"/>
                <a:cs typeface="SimSun" pitchFamily="2" charset="-122"/>
              </a:rPr>
              <a:t>;i</a:t>
            </a:r>
            <a:r>
              <a:rPr lang="en-US" altLang="zh-CN" sz="2000" b="1" dirty="0">
                <a:ea typeface="SimSun" pitchFamily="2" charset="-122"/>
                <a:cs typeface="SimSun" pitchFamily="2" charset="-122"/>
              </a:rPr>
              <a:t>&lt;= </a:t>
            </a:r>
            <a:r>
              <a:rPr lang="en-US" altLang="zh-CN" sz="2000" b="1" dirty="0" err="1">
                <a:ea typeface="SimSun" pitchFamily="2" charset="-122"/>
                <a:cs typeface="SimSun" pitchFamily="2" charset="-122"/>
              </a:rPr>
              <a:t>num_steps</a:t>
            </a:r>
            <a:r>
              <a:rPr lang="en-US" altLang="zh-CN" sz="2000" b="1" dirty="0">
                <a:ea typeface="SimSun" pitchFamily="2" charset="-122"/>
                <a:cs typeface="SimSun" pitchFamily="2" charset="-122"/>
              </a:rPr>
              <a:t>; </a:t>
            </a:r>
            <a:r>
              <a:rPr lang="en-US" altLang="zh-CN" sz="2000" b="1" dirty="0" err="1">
                <a:solidFill>
                  <a:srgbClr val="0332B7"/>
                </a:solidFill>
                <a:ea typeface="SimSun" pitchFamily="2" charset="-122"/>
                <a:cs typeface="SimSun" pitchFamily="2" charset="-122"/>
              </a:rPr>
              <a:t>i</a:t>
            </a:r>
            <a:r>
              <a:rPr lang="en-US" altLang="zh-CN" sz="2000" b="1" dirty="0">
                <a:solidFill>
                  <a:srgbClr val="0332B7"/>
                </a:solidFill>
                <a:ea typeface="SimSun" pitchFamily="2" charset="-122"/>
                <a:cs typeface="SimSun" pitchFamily="2" charset="-122"/>
              </a:rPr>
              <a:t>+=NUM</a:t>
            </a:r>
            <a:r>
              <a:rPr lang="en-US" altLang="zh-CN" sz="2000" b="1" dirty="0">
                <a:ea typeface="SimSun" pitchFamily="2" charset="-122"/>
                <a:cs typeface="SimSun" pitchFamily="2" charset="-122"/>
              </a:rPr>
              <a:t>){</a:t>
            </a:r>
          </a:p>
          <a:p>
            <a:pPr eaLnBrk="0" hangingPunct="0">
              <a:defRPr/>
            </a:pPr>
            <a:r>
              <a:rPr lang="en-US" altLang="zh-CN" sz="2000" b="1" dirty="0">
                <a:ea typeface="SimSun" pitchFamily="2" charset="-122"/>
                <a:cs typeface="SimSun" pitchFamily="2" charset="-122"/>
              </a:rPr>
              <a:t>		  x = (i+0.5)*step;</a:t>
            </a:r>
          </a:p>
          <a:p>
            <a:pPr eaLnBrk="0" hangingPunct="0">
              <a:defRPr/>
            </a:pPr>
            <a:r>
              <a:rPr lang="en-US" altLang="zh-CN" sz="2000" b="1" dirty="0">
                <a:ea typeface="SimSun" pitchFamily="2" charset="-122"/>
                <a:cs typeface="SimSun" pitchFamily="2" charset="-122"/>
              </a:rPr>
              <a:t>		  sum[ID] += 4.0/(1.0+x*x);</a:t>
            </a:r>
          </a:p>
          <a:p>
            <a:pPr eaLnBrk="0" hangingPunct="0">
              <a:defRPr/>
            </a:pPr>
            <a:r>
              <a:rPr lang="en-US" altLang="zh-CN" sz="2000" b="1" dirty="0">
                <a:ea typeface="SimSun" pitchFamily="2" charset="-122"/>
                <a:cs typeface="SimSun" pitchFamily="2" charset="-122"/>
              </a:rPr>
              <a:t>	}</a:t>
            </a:r>
          </a:p>
          <a:p>
            <a:pPr eaLnBrk="0" hangingPunct="0">
              <a:defRPr/>
            </a:pPr>
            <a:r>
              <a:rPr lang="en-US" altLang="zh-CN" sz="2000" b="1" dirty="0">
                <a:solidFill>
                  <a:srgbClr val="0332B7"/>
                </a:solidFill>
                <a:ea typeface="SimSun" pitchFamily="2" charset="-122"/>
                <a:cs typeface="SimSun" pitchFamily="2" charset="-122"/>
              </a:rPr>
              <a:t>}</a:t>
            </a:r>
          </a:p>
          <a:p>
            <a:pPr eaLnBrk="0" hangingPunct="0">
              <a:defRPr/>
            </a:pPr>
            <a:r>
              <a:rPr lang="en-US" altLang="zh-CN" sz="2000" b="1" dirty="0">
                <a:ea typeface="SimSun" pitchFamily="2" charset="-122"/>
                <a:cs typeface="SimSun" pitchFamily="2" charset="-122"/>
              </a:rPr>
              <a:t>	for(</a:t>
            </a:r>
            <a:r>
              <a:rPr lang="en-US" altLang="zh-CN" sz="2000" b="1" dirty="0" err="1">
                <a:ea typeface="SimSun" pitchFamily="2" charset="-122"/>
                <a:cs typeface="SimSun" pitchFamily="2" charset="-122"/>
              </a:rPr>
              <a:t>int</a:t>
            </a:r>
            <a:r>
              <a:rPr lang="en-US" altLang="zh-CN" sz="2000" b="1" dirty="0">
                <a:ea typeface="SimSun" pitchFamily="2" charset="-122"/>
                <a:cs typeface="SimSun" pitchFamily="2" charset="-122"/>
              </a:rPr>
              <a:t> </a:t>
            </a:r>
            <a:r>
              <a:rPr lang="en-US" altLang="zh-CN" sz="2000" b="1" dirty="0" err="1">
                <a:ea typeface="SimSun" pitchFamily="2" charset="-122"/>
                <a:cs typeface="SimSun" pitchFamily="2" charset="-122"/>
              </a:rPr>
              <a:t>i</a:t>
            </a:r>
            <a:r>
              <a:rPr lang="en-US" altLang="zh-CN" sz="2000" b="1" dirty="0">
                <a:ea typeface="SimSun" pitchFamily="2" charset="-122"/>
                <a:cs typeface="SimSun" pitchFamily="2" charset="-122"/>
              </a:rPr>
              <a:t>=0, pi=0.0;i&lt;</a:t>
            </a:r>
            <a:r>
              <a:rPr lang="en-US" altLang="zh-CN" sz="2000" b="1" dirty="0" err="1">
                <a:ea typeface="SimSun" pitchFamily="2" charset="-122"/>
                <a:cs typeface="SimSun" pitchFamily="2" charset="-122"/>
              </a:rPr>
              <a:t>NUM;i</a:t>
            </a:r>
            <a:r>
              <a:rPr lang="en-US" altLang="zh-CN" sz="2000" b="1" dirty="0">
                <a:ea typeface="SimSun" pitchFamily="2" charset="-122"/>
                <a:cs typeface="SimSun" pitchFamily="2" charset="-122"/>
              </a:rPr>
              <a:t>++) </a:t>
            </a:r>
          </a:p>
          <a:p>
            <a:pPr eaLnBrk="0" hangingPunct="0">
              <a:defRPr/>
            </a:pPr>
            <a:r>
              <a:rPr lang="en-US" altLang="zh-CN" sz="2000" b="1" dirty="0">
                <a:ea typeface="SimSun" pitchFamily="2" charset="-122"/>
                <a:cs typeface="SimSun" pitchFamily="2" charset="-122"/>
              </a:rPr>
              <a:t>                          pi += step * sum[</a:t>
            </a:r>
            <a:r>
              <a:rPr lang="en-US" altLang="zh-CN" sz="2000" b="1" dirty="0" err="1">
                <a:ea typeface="SimSun" pitchFamily="2" charset="-122"/>
                <a:cs typeface="SimSun" pitchFamily="2" charset="-122"/>
              </a:rPr>
              <a:t>i</a:t>
            </a:r>
            <a:r>
              <a:rPr lang="en-US" altLang="zh-CN" sz="2000" b="1" dirty="0">
                <a:ea typeface="SimSun" pitchFamily="2" charset="-122"/>
                <a:cs typeface="SimSun" pitchFamily="2" charset="-122"/>
              </a:rPr>
              <a:t>];</a:t>
            </a:r>
          </a:p>
          <a:p>
            <a:pPr eaLnBrk="0" hangingPunct="0">
              <a:defRPr/>
            </a:pPr>
            <a:r>
              <a:rPr lang="en-US" altLang="zh-CN" sz="2000" b="1" dirty="0">
                <a:effectLst>
                  <a:outerShdw blurRad="38100" dist="38100" dir="2700000" algn="tl">
                    <a:srgbClr val="DDDDDD"/>
                  </a:outerShdw>
                </a:effectLst>
                <a:latin typeface="Times New Roman" charset="0"/>
                <a:ea typeface="SimSun" pitchFamily="2" charset="-122"/>
                <a:cs typeface="SimSun" pitchFamily="2" charset="-122"/>
              </a:rPr>
              <a:t>}</a:t>
            </a:r>
          </a:p>
        </p:txBody>
      </p:sp>
      <p:sp>
        <p:nvSpPr>
          <p:cNvPr id="35847" name="Text Box 5"/>
          <p:cNvSpPr txBox="1">
            <a:spLocks noChangeArrowheads="1"/>
          </p:cNvSpPr>
          <p:nvPr/>
        </p:nvSpPr>
        <p:spPr bwMode="auto">
          <a:xfrm>
            <a:off x="7962900" y="35036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35848" name="Text Box 6"/>
          <p:cNvSpPr txBox="1">
            <a:spLocks noChangeArrowheads="1"/>
          </p:cNvSpPr>
          <p:nvPr/>
        </p:nvSpPr>
        <p:spPr bwMode="auto">
          <a:xfrm>
            <a:off x="6464300" y="2516188"/>
            <a:ext cx="2362200" cy="345757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000" b="1">
                <a:latin typeface="Arial Unicode MS" charset="0"/>
              </a:rPr>
              <a:t>Create NUM threads</a:t>
            </a:r>
          </a:p>
          <a:p>
            <a:pPr algn="ctr" eaLnBrk="1" hangingPunct="1">
              <a:spcBef>
                <a:spcPct val="50000"/>
              </a:spcBef>
            </a:pPr>
            <a:r>
              <a:rPr lang="en-US" sz="2000" b="1">
                <a:latin typeface="Arial Unicode MS" charset="0"/>
              </a:rPr>
              <a:t>Each thread executes code in the parallel block</a:t>
            </a:r>
          </a:p>
          <a:p>
            <a:pPr algn="ctr" eaLnBrk="1" hangingPunct="1">
              <a:spcBef>
                <a:spcPct val="50000"/>
              </a:spcBef>
            </a:pPr>
            <a:r>
              <a:rPr lang="en-US" sz="2000" b="1">
                <a:latin typeface="Arial Unicode MS" charset="0"/>
              </a:rPr>
              <a:t>Simple mod to loop to deal out iterations to threads</a:t>
            </a:r>
          </a:p>
        </p:txBody>
      </p:sp>
      <p:sp>
        <p:nvSpPr>
          <p:cNvPr id="35849" name="Text Box 7"/>
          <p:cNvSpPr txBox="1">
            <a:spLocks noChangeArrowheads="1"/>
          </p:cNvSpPr>
          <p:nvPr/>
        </p:nvSpPr>
        <p:spPr bwMode="auto">
          <a:xfrm>
            <a:off x="0" y="3317875"/>
            <a:ext cx="1638300" cy="1752600"/>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variables defined inside a thread are private to that thread</a:t>
            </a:r>
          </a:p>
        </p:txBody>
      </p:sp>
      <p:sp>
        <p:nvSpPr>
          <p:cNvPr id="35850" name="Line 8"/>
          <p:cNvSpPr>
            <a:spLocks noChangeShapeType="1"/>
          </p:cNvSpPr>
          <p:nvPr/>
        </p:nvSpPr>
        <p:spPr bwMode="auto">
          <a:xfrm flipV="1">
            <a:off x="1663700" y="3660775"/>
            <a:ext cx="292100" cy="558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5851" name="Text Box 9"/>
          <p:cNvSpPr txBox="1">
            <a:spLocks noChangeArrowheads="1"/>
          </p:cNvSpPr>
          <p:nvPr/>
        </p:nvSpPr>
        <p:spPr bwMode="auto">
          <a:xfrm>
            <a:off x="6197600" y="688975"/>
            <a:ext cx="2616200" cy="1477963"/>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automatic variables defined outside a parallel region are  shared between threads</a:t>
            </a:r>
          </a:p>
        </p:txBody>
      </p:sp>
      <p:sp>
        <p:nvSpPr>
          <p:cNvPr id="35852" name="Line 10"/>
          <p:cNvSpPr>
            <a:spLocks noChangeShapeType="1"/>
          </p:cNvSpPr>
          <p:nvPr/>
        </p:nvSpPr>
        <p:spPr bwMode="auto">
          <a:xfrm flipH="1">
            <a:off x="5308600" y="1387475"/>
            <a:ext cx="812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148</a:t>
            </a:fld>
            <a:endParaRPr lang="en-US" sz="1400" b="1" dirty="0">
              <a:solidFill>
                <a:schemeClr val="bg1"/>
              </a:solidFill>
            </a:endParaRPr>
          </a:p>
        </p:txBody>
      </p:sp>
    </p:spTree>
    <p:extLst>
      <p:ext uri="{BB962C8B-B14F-4D97-AF65-F5344CB8AC3E}">
        <p14:creationId xmlns:p14="http://schemas.microsoft.com/office/powerpoint/2010/main" val="241024822"/>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BDAA68D-2767-4696-AD38-10B1220D3DF1}" type="slidenum">
              <a:rPr lang="en-US" sz="1400">
                <a:solidFill>
                  <a:schemeClr val="bg1"/>
                </a:solidFill>
              </a:rPr>
              <a:pPr eaLnBrk="1" hangingPunct="1"/>
              <a:t>149</a:t>
            </a:fld>
            <a:endParaRPr lang="en-US" sz="1400">
              <a:solidFill>
                <a:schemeClr val="bg1"/>
              </a:solidFill>
            </a:endParaRPr>
          </a:p>
        </p:txBody>
      </p:sp>
      <p:sp>
        <p:nvSpPr>
          <p:cNvPr id="37892" name="Rectangle 2"/>
          <p:cNvSpPr>
            <a:spLocks noGrp="1" noChangeArrowheads="1"/>
          </p:cNvSpPr>
          <p:nvPr>
            <p:ph type="title"/>
          </p:nvPr>
        </p:nvSpPr>
        <p:spPr>
          <a:xfrm>
            <a:off x="460375" y="152400"/>
            <a:ext cx="8683625" cy="476250"/>
          </a:xfrm>
          <a:noFill/>
        </p:spPr>
        <p:txBody>
          <a:bodyPr lIns="92075" tIns="46038" rIns="92075" bIns="46038"/>
          <a:lstStyle/>
          <a:p>
            <a:pPr eaLnBrk="1" hangingPunct="1">
              <a:lnSpc>
                <a:spcPct val="89000"/>
              </a:lnSpc>
            </a:pPr>
            <a:r>
              <a:rPr lang="en-US" altLang="zh-CN" sz="2400">
                <a:ea typeface="SimSun" pitchFamily="2" charset="-122"/>
              </a:rPr>
              <a:t>PI Program: Fixing the NUM threads bug</a:t>
            </a:r>
          </a:p>
        </p:txBody>
      </p:sp>
      <p:sp>
        <p:nvSpPr>
          <p:cNvPr id="37893" name="Rectangle 3"/>
          <p:cNvSpPr>
            <a:spLocks noChangeArrowheads="1"/>
          </p:cNvSpPr>
          <p:nvPr/>
        </p:nvSpPr>
        <p:spPr bwMode="auto">
          <a:xfrm>
            <a:off x="914400" y="18288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13668" name="Rectangle 4"/>
          <p:cNvSpPr>
            <a:spLocks noChangeArrowheads="1"/>
          </p:cNvSpPr>
          <p:nvPr/>
        </p:nvSpPr>
        <p:spPr bwMode="auto">
          <a:xfrm>
            <a:off x="1052513" y="528638"/>
            <a:ext cx="6629400" cy="5883275"/>
          </a:xfrm>
          <a:prstGeom prst="rect">
            <a:avLst/>
          </a:prstGeom>
          <a:noFill/>
          <a:ln w="9525">
            <a:noFill/>
            <a:miter lim="800000"/>
            <a:headEnd/>
            <a:tailEnd/>
          </a:ln>
          <a:effectLst/>
        </p:spPr>
        <p:txBody>
          <a:bodyPr lIns="92075" tIns="46038" rIns="92075" bIns="46038">
            <a:spAutoFit/>
          </a:bodyPr>
          <a:lstStyle/>
          <a:p>
            <a:pPr eaLnBrk="0" hangingPunct="0">
              <a:defRPr/>
            </a:pPr>
            <a:r>
              <a:rPr lang="en-US" altLang="zh-CN" sz="2000" b="1">
                <a:solidFill>
                  <a:srgbClr val="0332B7"/>
                </a:solidFill>
                <a:ea typeface="SimSun" pitchFamily="2" charset="-122"/>
                <a:cs typeface="SimSun" pitchFamily="2" charset="-122"/>
              </a:rPr>
              <a:t>#include &lt;omp.h&gt;</a:t>
            </a:r>
          </a:p>
          <a:p>
            <a:pPr eaLnBrk="0" hangingPunct="0">
              <a:defRPr/>
            </a:pPr>
            <a:r>
              <a:rPr lang="en-US" altLang="zh-CN" sz="2000" b="1">
                <a:ea typeface="SimSun" pitchFamily="2" charset="-122"/>
                <a:cs typeface="SimSun" pitchFamily="2" charset="-122"/>
              </a:rPr>
              <a:t>static long num_steps = 100000;</a:t>
            </a:r>
          </a:p>
          <a:p>
            <a:pPr eaLnBrk="0" hangingPunct="0">
              <a:defRPr/>
            </a:pPr>
            <a:r>
              <a:rPr lang="en-US" altLang="zh-CN" sz="2000" b="1">
                <a:solidFill>
                  <a:srgbClr val="0332B7"/>
                </a:solidFill>
                <a:ea typeface="SimSun" pitchFamily="2" charset="-122"/>
                <a:cs typeface="SimSun" pitchFamily="2" charset="-122"/>
              </a:rPr>
              <a:t>#define NUM 4</a:t>
            </a:r>
            <a:r>
              <a:rPr lang="en-US" altLang="zh-CN" sz="2000" b="1">
                <a:solidFill>
                  <a:schemeClr val="accent1"/>
                </a:solidFill>
                <a:ea typeface="SimSun" pitchFamily="2" charset="-122"/>
                <a:cs typeface="SimSun" pitchFamily="2" charset="-122"/>
              </a:rPr>
              <a:t>  </a:t>
            </a:r>
          </a:p>
          <a:p>
            <a:pPr eaLnBrk="0" hangingPunct="0">
              <a:defRPr/>
            </a:pPr>
            <a:r>
              <a:rPr lang="en-US" altLang="zh-CN" sz="2000" b="1">
                <a:ea typeface="SimSun" pitchFamily="2" charset="-122"/>
                <a:cs typeface="SimSun" pitchFamily="2" charset="-122"/>
              </a:rPr>
              <a:t>double step;</a:t>
            </a:r>
          </a:p>
          <a:p>
            <a:pPr eaLnBrk="0" hangingPunct="0">
              <a:defRPr/>
            </a:pPr>
            <a:r>
              <a:rPr lang="en-US" altLang="zh-CN" sz="2000" b="1">
                <a:ea typeface="SimSun" pitchFamily="2" charset="-122"/>
                <a:cs typeface="SimSun" pitchFamily="2" charset="-122"/>
              </a:rPr>
              <a:t>void main ()</a:t>
            </a:r>
          </a:p>
          <a:p>
            <a:pPr eaLnBrk="0" hangingPunct="0">
              <a:defRPr/>
            </a:pPr>
            <a:r>
              <a:rPr lang="en-US" altLang="zh-CN" sz="2000" b="1">
                <a:ea typeface="SimSun" pitchFamily="2" charset="-122"/>
                <a:cs typeface="SimSun" pitchFamily="2" charset="-122"/>
              </a:rPr>
              <a:t>{	  double pi, sum[NUM] = {0.0}; </a:t>
            </a:r>
          </a:p>
          <a:p>
            <a:pPr eaLnBrk="0" hangingPunct="0">
              <a:defRPr/>
            </a:pPr>
            <a:r>
              <a:rPr lang="en-US" altLang="zh-CN" sz="2000" b="1">
                <a:ea typeface="SimSun" pitchFamily="2" charset="-122"/>
                <a:cs typeface="SimSun" pitchFamily="2" charset="-122"/>
              </a:rPr>
              <a:t>	  step = 1.0/(double) num_steps;</a:t>
            </a:r>
          </a:p>
          <a:p>
            <a:pPr eaLnBrk="0" hangingPunct="0">
              <a:defRPr/>
            </a:pPr>
            <a:r>
              <a:rPr lang="en-US" altLang="zh-CN" sz="2000" b="1">
                <a:solidFill>
                  <a:srgbClr val="0332B7"/>
                </a:solidFill>
                <a:ea typeface="SimSun" pitchFamily="2" charset="-122"/>
                <a:cs typeface="SimSun" pitchFamily="2" charset="-122"/>
              </a:rPr>
              <a:t>#pragma omp parallel num_threads(NUM)</a:t>
            </a:r>
          </a:p>
          <a:p>
            <a:pPr eaLnBrk="0" hangingPunct="0">
              <a:defRPr/>
            </a:pPr>
            <a:r>
              <a:rPr lang="en-US" altLang="zh-CN" sz="2000" b="1">
                <a:solidFill>
                  <a:srgbClr val="0332B7"/>
                </a:solidFill>
                <a:ea typeface="SimSun" pitchFamily="2" charset="-122"/>
                <a:cs typeface="SimSun" pitchFamily="2" charset="-122"/>
              </a:rPr>
              <a:t>{            int nthreads = omp_get_num_threads();</a:t>
            </a:r>
          </a:p>
          <a:p>
            <a:pPr eaLnBrk="0" hangingPunct="0">
              <a:defRPr/>
            </a:pPr>
            <a:r>
              <a:rPr lang="en-US" altLang="zh-CN" sz="2000" b="1">
                <a:ea typeface="SimSun" pitchFamily="2" charset="-122"/>
                <a:cs typeface="SimSun" pitchFamily="2" charset="-122"/>
              </a:rPr>
              <a:t>             int i, ID; 	  double x; </a:t>
            </a:r>
          </a:p>
          <a:p>
            <a:pPr eaLnBrk="0" hangingPunct="0">
              <a:defRPr/>
            </a:pPr>
            <a:r>
              <a:rPr lang="en-US" altLang="zh-CN" sz="2000" b="1">
                <a:ea typeface="SimSun" pitchFamily="2" charset="-122"/>
                <a:cs typeface="SimSun" pitchFamily="2" charset="-122"/>
              </a:rPr>
              <a:t>             ID = </a:t>
            </a:r>
            <a:r>
              <a:rPr lang="en-US" altLang="zh-CN" sz="2000" b="1">
                <a:solidFill>
                  <a:srgbClr val="0332B7"/>
                </a:solidFill>
                <a:ea typeface="SimSun" pitchFamily="2" charset="-122"/>
                <a:cs typeface="SimSun" pitchFamily="2" charset="-122"/>
              </a:rPr>
              <a:t>omp_get_thread_num();</a:t>
            </a:r>
          </a:p>
          <a:p>
            <a:pPr eaLnBrk="0" hangingPunct="0">
              <a:defRPr/>
            </a:pPr>
            <a:r>
              <a:rPr lang="en-US" altLang="zh-CN" sz="2000" b="1">
                <a:ea typeface="SimSun" pitchFamily="2" charset="-122"/>
                <a:cs typeface="SimSun" pitchFamily="2" charset="-122"/>
              </a:rPr>
              <a:t>	 for (</a:t>
            </a:r>
            <a:r>
              <a:rPr lang="en-US" altLang="zh-CN" sz="2000" b="1">
                <a:solidFill>
                  <a:srgbClr val="0332B7"/>
                </a:solidFill>
                <a:ea typeface="SimSun" pitchFamily="2" charset="-122"/>
                <a:cs typeface="SimSun" pitchFamily="2" charset="-122"/>
              </a:rPr>
              <a:t>i=ID</a:t>
            </a:r>
            <a:r>
              <a:rPr lang="en-US" altLang="zh-CN" sz="2000" b="1">
                <a:ea typeface="SimSun" pitchFamily="2" charset="-122"/>
                <a:cs typeface="SimSun" pitchFamily="2" charset="-122"/>
              </a:rPr>
              <a:t>;i&lt;= num_steps; </a:t>
            </a:r>
            <a:r>
              <a:rPr lang="en-US" altLang="zh-CN" sz="2000" b="1">
                <a:solidFill>
                  <a:srgbClr val="0332B7"/>
                </a:solidFill>
                <a:ea typeface="SimSun" pitchFamily="2" charset="-122"/>
                <a:cs typeface="SimSun" pitchFamily="2" charset="-122"/>
              </a:rPr>
              <a:t>i+=nthreads</a:t>
            </a:r>
            <a:r>
              <a:rPr lang="en-US" altLang="zh-CN" sz="2000" b="1">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x = (i+0.5)*step;</a:t>
            </a:r>
          </a:p>
          <a:p>
            <a:pPr eaLnBrk="0" hangingPunct="0">
              <a:defRPr/>
            </a:pPr>
            <a:r>
              <a:rPr lang="en-US" altLang="zh-CN" sz="2000" b="1">
                <a:ea typeface="SimSun" pitchFamily="2" charset="-122"/>
                <a:cs typeface="SimSun" pitchFamily="2" charset="-122"/>
              </a:rPr>
              <a:t>		  sum[ID] += 4.0/(1.0+x*x);</a:t>
            </a:r>
          </a:p>
          <a:p>
            <a:pPr eaLnBrk="0" hangingPunct="0">
              <a:defRPr/>
            </a:pPr>
            <a:r>
              <a:rPr lang="en-US" altLang="zh-CN" sz="2000" b="1">
                <a:ea typeface="SimSun" pitchFamily="2" charset="-122"/>
                <a:cs typeface="SimSun" pitchFamily="2" charset="-122"/>
              </a:rPr>
              <a:t>	  }</a:t>
            </a:r>
          </a:p>
          <a:p>
            <a:pPr eaLnBrk="0" hangingPunct="0">
              <a:defRPr/>
            </a:pPr>
            <a:r>
              <a:rPr lang="en-US" altLang="zh-CN" sz="2000" b="1">
                <a:solidFill>
                  <a:srgbClr val="000099"/>
                </a:solidFill>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for(int i=0, pi=0.0;i&lt;NUM;i++) </a:t>
            </a:r>
          </a:p>
          <a:p>
            <a:pPr eaLnBrk="0" hangingPunct="0">
              <a:defRPr/>
            </a:pPr>
            <a:r>
              <a:rPr lang="en-US" altLang="zh-CN" sz="2000" b="1">
                <a:ea typeface="SimSun" pitchFamily="2" charset="-122"/>
                <a:cs typeface="SimSun" pitchFamily="2" charset="-122"/>
              </a:rPr>
              <a:t>                          pi += step * sum[i];</a:t>
            </a:r>
          </a:p>
          <a:p>
            <a:pPr eaLnBrk="0" hangingPunct="0">
              <a:defRPr/>
            </a:pPr>
            <a:r>
              <a:rPr lang="en-US" altLang="zh-CN" sz="2000" b="1">
                <a:effectLst>
                  <a:outerShdw blurRad="38100" dist="38100" dir="2700000" algn="tl">
                    <a:srgbClr val="DDDDDD"/>
                  </a:outerShdw>
                </a:effectLst>
                <a:latin typeface="Times New Roman" charset="0"/>
                <a:ea typeface="SimSun" pitchFamily="2" charset="-122"/>
                <a:cs typeface="SimSun" pitchFamily="2" charset="-122"/>
              </a:rPr>
              <a:t>}</a:t>
            </a:r>
          </a:p>
        </p:txBody>
      </p:sp>
      <p:sp>
        <p:nvSpPr>
          <p:cNvPr id="37895" name="Text Box 5"/>
          <p:cNvSpPr txBox="1">
            <a:spLocks noChangeArrowheads="1"/>
          </p:cNvSpPr>
          <p:nvPr/>
        </p:nvSpPr>
        <p:spPr bwMode="auto">
          <a:xfrm>
            <a:off x="7962900" y="36528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37896" name="Text Box 6"/>
          <p:cNvSpPr txBox="1">
            <a:spLocks noChangeArrowheads="1"/>
          </p:cNvSpPr>
          <p:nvPr/>
        </p:nvSpPr>
        <p:spPr bwMode="auto">
          <a:xfrm>
            <a:off x="7048500" y="3143250"/>
            <a:ext cx="1927225" cy="2238375"/>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000" b="1">
                <a:latin typeface="Arial Unicode MS" charset="0"/>
              </a:rPr>
              <a:t>Hence, you need to add a bit of code to get the actual number of threads</a:t>
            </a:r>
          </a:p>
        </p:txBody>
      </p:sp>
      <p:sp>
        <p:nvSpPr>
          <p:cNvPr id="37897" name="Line 7"/>
          <p:cNvSpPr>
            <a:spLocks noChangeShapeType="1"/>
          </p:cNvSpPr>
          <p:nvPr/>
        </p:nvSpPr>
        <p:spPr bwMode="auto">
          <a:xfrm flipH="1">
            <a:off x="6170613" y="1528763"/>
            <a:ext cx="700087" cy="1074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8" name="Text Box 8"/>
          <p:cNvSpPr txBox="1">
            <a:spLocks noChangeArrowheads="1"/>
          </p:cNvSpPr>
          <p:nvPr/>
        </p:nvSpPr>
        <p:spPr bwMode="auto">
          <a:xfrm>
            <a:off x="6870700" y="577850"/>
            <a:ext cx="2079625" cy="2238375"/>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000" b="1">
                <a:latin typeface="Arial Unicode MS" charset="0"/>
              </a:rPr>
              <a:t>NUM is a requested number of threads, but an OS can choose to give you fewer.</a:t>
            </a:r>
          </a:p>
        </p:txBody>
      </p:sp>
      <p:sp>
        <p:nvSpPr>
          <p:cNvPr id="37899" name="Line 9"/>
          <p:cNvSpPr>
            <a:spLocks noChangeShapeType="1"/>
          </p:cNvSpPr>
          <p:nvPr/>
        </p:nvSpPr>
        <p:spPr bwMode="auto">
          <a:xfrm flipH="1" flipV="1">
            <a:off x="6375400" y="3378200"/>
            <a:ext cx="64770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149</a:t>
            </a:fld>
            <a:endParaRPr lang="en-US" sz="1400" b="1" dirty="0">
              <a:solidFill>
                <a:schemeClr val="bg1"/>
              </a:solidFill>
            </a:endParaRPr>
          </a:p>
        </p:txBody>
      </p:sp>
    </p:spTree>
    <p:extLst>
      <p:ext uri="{BB962C8B-B14F-4D97-AF65-F5344CB8AC3E}">
        <p14:creationId xmlns:p14="http://schemas.microsoft.com/office/powerpoint/2010/main" val="11426375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80789BCB-2EE5-470E-9ED9-8F36AFF4454E}" type="slidenum">
              <a:rPr lang="zh-CN" altLang="en-US" sz="1400"/>
              <a:pPr eaLnBrk="1" hangingPunct="1"/>
              <a:t>15</a:t>
            </a:fld>
            <a:endParaRPr lang="en-US" altLang="zh-CN" sz="1400"/>
          </a:p>
        </p:txBody>
      </p:sp>
      <p:sp>
        <p:nvSpPr>
          <p:cNvPr id="24579" name="Rectangle 4"/>
          <p:cNvSpPr>
            <a:spLocks noChangeArrowheads="1"/>
          </p:cNvSpPr>
          <p:nvPr/>
        </p:nvSpPr>
        <p:spPr bwMode="auto">
          <a:xfrm>
            <a:off x="381000" y="1295400"/>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宋体" pitchFamily="2" charset="-122"/>
              </a:rPr>
              <a:t>锁在</a:t>
            </a:r>
            <a:r>
              <a:rPr lang="en-US" altLang="zh-CN" dirty="0" err="1">
                <a:ea typeface="宋体" pitchFamily="2" charset="-122"/>
              </a:rPr>
              <a:t>Pthreads</a:t>
            </a:r>
            <a:r>
              <a:rPr lang="zh-CN" altLang="en-US" dirty="0">
                <a:ea typeface="宋体" pitchFamily="2" charset="-122"/>
              </a:rPr>
              <a:t>里实现成互斥锁变量（</a:t>
            </a:r>
            <a:r>
              <a:rPr lang="en-US" altLang="zh-CN" i="1" dirty="0">
                <a:solidFill>
                  <a:srgbClr val="FF0000"/>
                </a:solidFill>
                <a:ea typeface="宋体" pitchFamily="2" charset="-122"/>
              </a:rPr>
              <a:t>mutually exclusive</a:t>
            </a:r>
            <a:r>
              <a:rPr lang="en-US" altLang="zh-CN" i="1" dirty="0">
                <a:ea typeface="宋体" pitchFamily="2" charset="-122"/>
              </a:rPr>
              <a:t> </a:t>
            </a:r>
            <a:r>
              <a:rPr lang="en-US" altLang="zh-CN" i="1" dirty="0">
                <a:solidFill>
                  <a:srgbClr val="FF0000"/>
                </a:solidFill>
                <a:ea typeface="宋体" pitchFamily="2" charset="-122"/>
              </a:rPr>
              <a:t>lock </a:t>
            </a:r>
            <a:r>
              <a:rPr lang="en-US" altLang="zh-CN" dirty="0">
                <a:solidFill>
                  <a:srgbClr val="FF0000"/>
                </a:solidFill>
                <a:ea typeface="宋体" pitchFamily="2" charset="-122"/>
              </a:rPr>
              <a:t>variables</a:t>
            </a:r>
            <a:r>
              <a:rPr lang="zh-CN" altLang="en-US" dirty="0">
                <a:ea typeface="宋体" pitchFamily="2" charset="-122"/>
              </a:rPr>
              <a:t>），或</a:t>
            </a:r>
            <a:r>
              <a:rPr lang="en-US" altLang="zh-CN" dirty="0">
                <a:solidFill>
                  <a:srgbClr val="FF0000"/>
                </a:solidFill>
                <a:ea typeface="宋体" pitchFamily="2" charset="-122"/>
              </a:rPr>
              <a:t>“</a:t>
            </a:r>
            <a:r>
              <a:rPr lang="en-US" altLang="zh-CN" dirty="0" err="1">
                <a:solidFill>
                  <a:srgbClr val="FF0000"/>
                </a:solidFill>
                <a:ea typeface="宋体" pitchFamily="2" charset="-122"/>
              </a:rPr>
              <a:t>mutex</a:t>
            </a:r>
            <a:r>
              <a:rPr lang="en-US" altLang="zh-CN" dirty="0">
                <a:solidFill>
                  <a:srgbClr val="FF0000"/>
                </a:solidFill>
                <a:ea typeface="宋体" pitchFamily="2" charset="-122"/>
              </a:rPr>
              <a:t>”</a:t>
            </a:r>
            <a:r>
              <a:rPr lang="en-US" altLang="zh-CN" dirty="0">
                <a:ea typeface="宋体" pitchFamily="2" charset="-122"/>
              </a:rPr>
              <a:t> </a:t>
            </a:r>
            <a:r>
              <a:rPr lang="zh-CN" altLang="en-US" dirty="0">
                <a:ea typeface="宋体" pitchFamily="2" charset="-122"/>
              </a:rPr>
              <a:t>变量</a:t>
            </a:r>
            <a:r>
              <a:rPr lang="en-US" altLang="zh-CN" dirty="0">
                <a:ea typeface="宋体" pitchFamily="2" charset="-122"/>
              </a:rPr>
              <a:t>:</a:t>
            </a:r>
            <a:r>
              <a:rPr lang="en-US" altLang="zh-CN" b="1" dirty="0">
                <a:ea typeface="宋体" pitchFamily="2" charset="-122"/>
              </a:rPr>
              <a:t>		</a:t>
            </a:r>
            <a:r>
              <a:rPr lang="en-US" altLang="zh-CN" b="1" dirty="0">
                <a:solidFill>
                  <a:srgbClr val="FF0000"/>
                </a:solidFill>
                <a:ea typeface="宋体" pitchFamily="2" charset="-122"/>
              </a:rPr>
              <a:t>	</a:t>
            </a:r>
          </a:p>
          <a:p>
            <a:r>
              <a:rPr lang="en-US" altLang="zh-CN" b="1" dirty="0">
                <a:solidFill>
                  <a:srgbClr val="FF0000"/>
                </a:solidFill>
                <a:ea typeface="宋体" pitchFamily="2" charset="-122"/>
              </a:rPr>
              <a:t>					.</a:t>
            </a:r>
          </a:p>
          <a:p>
            <a:r>
              <a:rPr lang="en-US" altLang="zh-CN" b="1" dirty="0">
                <a:solidFill>
                  <a:srgbClr val="FF0000"/>
                </a:solidFill>
                <a:ea typeface="宋体" pitchFamily="2" charset="-122"/>
              </a:rPr>
              <a:t>			</a:t>
            </a:r>
            <a:r>
              <a:rPr lang="en-US" altLang="zh-CN" b="1" dirty="0" err="1">
                <a:solidFill>
                  <a:srgbClr val="FF0000"/>
                </a:solidFill>
                <a:ea typeface="宋体" pitchFamily="2" charset="-122"/>
              </a:rPr>
              <a:t>pthread_mutex_lock</a:t>
            </a:r>
            <a:r>
              <a:rPr lang="en-US" altLang="zh-CN" b="1" dirty="0">
                <a:solidFill>
                  <a:srgbClr val="FF0000"/>
                </a:solidFill>
                <a:ea typeface="宋体" pitchFamily="2" charset="-122"/>
              </a:rPr>
              <a:t>(&amp;mutex1);</a:t>
            </a:r>
          </a:p>
          <a:p>
            <a:r>
              <a:rPr lang="en-US" altLang="zh-CN" b="1" dirty="0">
                <a:solidFill>
                  <a:srgbClr val="FF0000"/>
                </a:solidFill>
                <a:ea typeface="宋体" pitchFamily="2" charset="-122"/>
              </a:rPr>
              <a:t>				</a:t>
            </a:r>
            <a:r>
              <a:rPr lang="en-US" altLang="zh-CN" b="1" dirty="0">
                <a:ea typeface="宋体" pitchFamily="2" charset="-122"/>
              </a:rPr>
              <a:t>critical section</a:t>
            </a:r>
          </a:p>
          <a:p>
            <a:r>
              <a:rPr lang="en-US" altLang="zh-CN" b="1" dirty="0">
                <a:solidFill>
                  <a:srgbClr val="FF0000"/>
                </a:solidFill>
                <a:ea typeface="宋体" pitchFamily="2" charset="-122"/>
              </a:rPr>
              <a:t>			</a:t>
            </a:r>
            <a:r>
              <a:rPr lang="en-US" altLang="zh-CN" b="1" dirty="0" err="1">
                <a:solidFill>
                  <a:srgbClr val="FF0000"/>
                </a:solidFill>
                <a:ea typeface="宋体" pitchFamily="2" charset="-122"/>
              </a:rPr>
              <a:t>pthread_mutex_unlock</a:t>
            </a:r>
            <a:r>
              <a:rPr lang="en-US" altLang="zh-CN" b="1" dirty="0">
                <a:solidFill>
                  <a:srgbClr val="FF0000"/>
                </a:solidFill>
                <a:ea typeface="宋体" pitchFamily="2" charset="-122"/>
              </a:rPr>
              <a:t>(&amp;mutex1);				            	.</a:t>
            </a:r>
          </a:p>
          <a:p>
            <a:endParaRPr lang="en-US" altLang="zh-CN" b="1" dirty="0">
              <a:solidFill>
                <a:srgbClr val="FF0000"/>
              </a:solidFill>
              <a:ea typeface="宋体" pitchFamily="2" charset="-122"/>
            </a:endParaRPr>
          </a:p>
          <a:p>
            <a:r>
              <a:rPr lang="zh-CN" altLang="en-US" dirty="0">
                <a:ea typeface="宋体" pitchFamily="2" charset="-122"/>
              </a:rPr>
              <a:t>如果一线程执行到互斥锁，发现锁被锁住了，线程将等待锁释放。如果还有其它线程等待锁释放，系统将选择一线程继续执行，其它线程继续等待锁释放。只有加锁的线程才能释放锁</a:t>
            </a:r>
            <a:endParaRPr lang="en-US" altLang="zh-CN" dirty="0">
              <a:ea typeface="宋体" pitchFamily="2" charset="-122"/>
            </a:endParaRPr>
          </a:p>
        </p:txBody>
      </p:sp>
      <p:sp>
        <p:nvSpPr>
          <p:cNvPr id="2" name="矩形 1"/>
          <p:cNvSpPr/>
          <p:nvPr/>
        </p:nvSpPr>
        <p:spPr>
          <a:xfrm>
            <a:off x="503317" y="355600"/>
            <a:ext cx="5211683" cy="646331"/>
          </a:xfrm>
          <a:prstGeom prst="rect">
            <a:avLst/>
          </a:prstGeom>
        </p:spPr>
        <p:txBody>
          <a:bodyPr wrap="none">
            <a:spAutoFit/>
          </a:bodyPr>
          <a:lstStyle/>
          <a:p>
            <a:pPr algn="ctr"/>
            <a:r>
              <a:rPr lang="en-US" altLang="zh-CN" sz="3600" b="1" dirty="0" err="1">
                <a:ea typeface="宋体" pitchFamily="2" charset="-122"/>
              </a:rPr>
              <a:t>Pthread</a:t>
            </a:r>
            <a:r>
              <a:rPr lang="en-US" altLang="zh-CN" sz="3600" b="1" dirty="0">
                <a:ea typeface="宋体" pitchFamily="2" charset="-122"/>
              </a:rPr>
              <a:t> Lock Routines</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A721CA8-583E-4BF2-9F55-6046B144B481}" type="slidenum">
              <a:rPr lang="en-US" sz="1400">
                <a:solidFill>
                  <a:schemeClr val="bg1"/>
                </a:solidFill>
              </a:rPr>
              <a:pPr eaLnBrk="1" hangingPunct="1"/>
              <a:t>150</a:t>
            </a:fld>
            <a:endParaRPr lang="en-US" sz="1400">
              <a:solidFill>
                <a:schemeClr val="bg1"/>
              </a:solidFill>
            </a:endParaRPr>
          </a:p>
        </p:txBody>
      </p:sp>
      <p:sp>
        <p:nvSpPr>
          <p:cNvPr id="39940" name="Rectangle 2"/>
          <p:cNvSpPr>
            <a:spLocks noGrp="1" noChangeArrowheads="1"/>
          </p:cNvSpPr>
          <p:nvPr>
            <p:ph type="title"/>
          </p:nvPr>
        </p:nvSpPr>
        <p:spPr>
          <a:xfrm>
            <a:off x="457200" y="274638"/>
            <a:ext cx="6400800" cy="487362"/>
          </a:xfrm>
        </p:spPr>
        <p:txBody>
          <a:bodyPr>
            <a:normAutofit fontScale="90000"/>
          </a:bodyPr>
          <a:lstStyle/>
          <a:p>
            <a:pPr eaLnBrk="1" hangingPunct="1"/>
            <a:r>
              <a:rPr lang="en-US" dirty="0"/>
              <a:t>Incremental Parallelism</a:t>
            </a:r>
          </a:p>
        </p:txBody>
      </p:sp>
      <p:sp>
        <p:nvSpPr>
          <p:cNvPr id="39941" name="Rectangle 3"/>
          <p:cNvSpPr>
            <a:spLocks noGrp="1" noChangeArrowheads="1"/>
          </p:cNvSpPr>
          <p:nvPr>
            <p:ph type="body" idx="1"/>
          </p:nvPr>
        </p:nvSpPr>
        <p:spPr>
          <a:xfrm>
            <a:off x="304800" y="860298"/>
            <a:ext cx="7467600" cy="4873752"/>
          </a:xfrm>
        </p:spPr>
        <p:txBody>
          <a:bodyPr>
            <a:normAutofit fontScale="92500" lnSpcReduction="20000"/>
          </a:bodyPr>
          <a:lstStyle/>
          <a:p>
            <a:pPr eaLnBrk="1" hangingPunct="1"/>
            <a:r>
              <a:rPr lang="en-US" sz="3200" dirty="0"/>
              <a:t>Software development with incremental Parallelism:</a:t>
            </a:r>
          </a:p>
          <a:p>
            <a:pPr lvl="1" eaLnBrk="1" hangingPunct="1"/>
            <a:r>
              <a:rPr lang="en-US" sz="2800" dirty="0"/>
              <a:t>Behavior preserving transformations to expose concurrency.</a:t>
            </a:r>
          </a:p>
          <a:p>
            <a:pPr lvl="1" eaLnBrk="1" hangingPunct="1"/>
            <a:r>
              <a:rPr lang="en-US" sz="2800" dirty="0"/>
              <a:t>Express concurrency incrementally by adding OpenMP directives… in a large program I can do this loop by loop to evolve my original program into a parallel OpenMP program.</a:t>
            </a:r>
          </a:p>
          <a:p>
            <a:pPr lvl="1" eaLnBrk="1" hangingPunct="1"/>
            <a:r>
              <a:rPr lang="en-US" sz="2800" dirty="0"/>
              <a:t>Build and time program, optimize as needed with behavior preserving transformations until you reach the desired performance.</a:t>
            </a:r>
          </a:p>
          <a:p>
            <a:pPr lvl="1" eaLnBrk="1" hangingPunct="1"/>
            <a:endParaRPr lang="en-US" sz="2800" dirty="0"/>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150</a:t>
            </a:fld>
            <a:endParaRPr lang="en-US" sz="1400" b="1" dirty="0">
              <a:solidFill>
                <a:schemeClr val="bg1"/>
              </a:solidFill>
            </a:endParaRPr>
          </a:p>
        </p:txBody>
      </p:sp>
    </p:spTree>
    <p:extLst>
      <p:ext uri="{BB962C8B-B14F-4D97-AF65-F5344CB8AC3E}">
        <p14:creationId xmlns:p14="http://schemas.microsoft.com/office/powerpoint/2010/main" val="1611528117"/>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5C4A423-0EE1-4E36-B4AE-CC316D4CC17C}" type="slidenum">
              <a:rPr lang="en-US" sz="1400">
                <a:solidFill>
                  <a:schemeClr val="bg1"/>
                </a:solidFill>
              </a:rPr>
              <a:pPr eaLnBrk="1" hangingPunct="1"/>
              <a:t>151</a:t>
            </a:fld>
            <a:endParaRPr lang="en-US" sz="1400">
              <a:solidFill>
                <a:schemeClr val="bg1"/>
              </a:solidFill>
            </a:endParaRPr>
          </a:p>
        </p:txBody>
      </p:sp>
      <p:sp>
        <p:nvSpPr>
          <p:cNvPr id="40964" name="Rectangle 3"/>
          <p:cNvSpPr>
            <a:spLocks noGrp="1" noChangeArrowheads="1"/>
          </p:cNvSpPr>
          <p:nvPr>
            <p:ph type="title"/>
          </p:nvPr>
        </p:nvSpPr>
        <p:spPr>
          <a:xfrm>
            <a:off x="307975" y="228600"/>
            <a:ext cx="8683625" cy="476250"/>
          </a:xfrm>
          <a:noFill/>
        </p:spPr>
        <p:txBody>
          <a:bodyPr lIns="92075" tIns="46038" rIns="92075" bIns="46038"/>
          <a:lstStyle/>
          <a:p>
            <a:pPr eaLnBrk="1" hangingPunct="1">
              <a:lnSpc>
                <a:spcPct val="89000"/>
              </a:lnSpc>
            </a:pPr>
            <a:r>
              <a:rPr lang="en-US" altLang="zh-CN" sz="2400">
                <a:ea typeface="SimSun" pitchFamily="2" charset="-122"/>
              </a:rPr>
              <a:t>PI Program: Execute Concurrency</a:t>
            </a:r>
          </a:p>
        </p:txBody>
      </p:sp>
      <p:sp>
        <p:nvSpPr>
          <p:cNvPr id="40965" name="Rectangle 4"/>
          <p:cNvSpPr>
            <a:spLocks noChangeArrowheads="1"/>
          </p:cNvSpPr>
          <p:nvPr/>
        </p:nvSpPr>
        <p:spPr bwMode="auto">
          <a:xfrm>
            <a:off x="762000" y="18288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16741" name="Rectangle 5"/>
          <p:cNvSpPr>
            <a:spLocks noChangeArrowheads="1"/>
          </p:cNvSpPr>
          <p:nvPr/>
        </p:nvSpPr>
        <p:spPr bwMode="auto">
          <a:xfrm>
            <a:off x="609600" y="533400"/>
            <a:ext cx="6629400" cy="5883275"/>
          </a:xfrm>
          <a:prstGeom prst="rect">
            <a:avLst/>
          </a:prstGeom>
          <a:noFill/>
          <a:ln w="9525">
            <a:noFill/>
            <a:miter lim="800000"/>
            <a:headEnd/>
            <a:tailEnd/>
          </a:ln>
          <a:effectLst/>
        </p:spPr>
        <p:txBody>
          <a:bodyPr lIns="92075" tIns="46038" rIns="92075" bIns="46038">
            <a:spAutoFit/>
          </a:bodyPr>
          <a:lstStyle/>
          <a:p>
            <a:pPr eaLnBrk="0" hangingPunct="0">
              <a:defRPr/>
            </a:pPr>
            <a:r>
              <a:rPr lang="en-US" altLang="zh-CN" sz="2000" b="1">
                <a:solidFill>
                  <a:srgbClr val="0332B7"/>
                </a:solidFill>
                <a:ea typeface="SimSun" pitchFamily="2" charset="-122"/>
                <a:cs typeface="SimSun" pitchFamily="2" charset="-122"/>
              </a:rPr>
              <a:t>#include &lt;omp.h&gt;</a:t>
            </a:r>
          </a:p>
          <a:p>
            <a:pPr eaLnBrk="0" hangingPunct="0">
              <a:defRPr/>
            </a:pPr>
            <a:r>
              <a:rPr lang="en-US" altLang="zh-CN" sz="2000" b="1">
                <a:ea typeface="SimSun" pitchFamily="2" charset="-122"/>
                <a:cs typeface="SimSun" pitchFamily="2" charset="-122"/>
              </a:rPr>
              <a:t>static long num_steps = 100000;</a:t>
            </a:r>
          </a:p>
          <a:p>
            <a:pPr eaLnBrk="0" hangingPunct="0">
              <a:defRPr/>
            </a:pPr>
            <a:r>
              <a:rPr lang="en-US" altLang="zh-CN" sz="2000" b="1">
                <a:solidFill>
                  <a:srgbClr val="0332B7"/>
                </a:solidFill>
                <a:ea typeface="SimSun" pitchFamily="2" charset="-122"/>
                <a:cs typeface="SimSun" pitchFamily="2" charset="-122"/>
              </a:rPr>
              <a:t>#define NUM 4  </a:t>
            </a:r>
          </a:p>
          <a:p>
            <a:pPr eaLnBrk="0" hangingPunct="0">
              <a:defRPr/>
            </a:pPr>
            <a:r>
              <a:rPr lang="en-US" altLang="zh-CN" sz="2000" b="1">
                <a:ea typeface="SimSun" pitchFamily="2" charset="-122"/>
                <a:cs typeface="SimSun" pitchFamily="2" charset="-122"/>
              </a:rPr>
              <a:t>double step;</a:t>
            </a:r>
          </a:p>
          <a:p>
            <a:pPr eaLnBrk="0" hangingPunct="0">
              <a:defRPr/>
            </a:pPr>
            <a:r>
              <a:rPr lang="en-US" altLang="zh-CN" sz="2000" b="1">
                <a:ea typeface="SimSun" pitchFamily="2" charset="-122"/>
                <a:cs typeface="SimSun" pitchFamily="2" charset="-122"/>
              </a:rPr>
              <a:t>void main ()</a:t>
            </a:r>
          </a:p>
          <a:p>
            <a:pPr eaLnBrk="0" hangingPunct="0">
              <a:defRPr/>
            </a:pPr>
            <a:r>
              <a:rPr lang="en-US" altLang="zh-CN" sz="2000" b="1">
                <a:ea typeface="SimSun" pitchFamily="2" charset="-122"/>
                <a:cs typeface="SimSun" pitchFamily="2" charset="-122"/>
              </a:rPr>
              <a:t>{	  double pi, sum[NUM] = {0.0}; </a:t>
            </a:r>
          </a:p>
          <a:p>
            <a:pPr eaLnBrk="0" hangingPunct="0">
              <a:defRPr/>
            </a:pPr>
            <a:r>
              <a:rPr lang="en-US" altLang="zh-CN" sz="2000" b="1">
                <a:ea typeface="SimSun" pitchFamily="2" charset="-122"/>
                <a:cs typeface="SimSun" pitchFamily="2" charset="-122"/>
              </a:rPr>
              <a:t>	  step = 1.0/(double) num_steps;</a:t>
            </a:r>
          </a:p>
          <a:p>
            <a:pPr eaLnBrk="0" hangingPunct="0">
              <a:defRPr/>
            </a:pPr>
            <a:r>
              <a:rPr lang="en-US" altLang="zh-CN" sz="2000" b="1">
                <a:solidFill>
                  <a:srgbClr val="0332B7"/>
                </a:solidFill>
                <a:ea typeface="SimSun" pitchFamily="2" charset="-122"/>
                <a:cs typeface="SimSun" pitchFamily="2" charset="-122"/>
              </a:rPr>
              <a:t>#pragma omp parallel num_threads(NUM)</a:t>
            </a:r>
          </a:p>
          <a:p>
            <a:pPr eaLnBrk="0" hangingPunct="0">
              <a:defRPr/>
            </a:pPr>
            <a:r>
              <a:rPr lang="en-US" altLang="zh-CN" sz="2000" b="1">
                <a:solidFill>
                  <a:srgbClr val="0332B7"/>
                </a:solidFill>
                <a:ea typeface="SimSun" pitchFamily="2" charset="-122"/>
                <a:cs typeface="SimSun" pitchFamily="2" charset="-122"/>
              </a:rPr>
              <a:t>{            int nthreads = omp_get_num_threads();</a:t>
            </a:r>
          </a:p>
          <a:p>
            <a:pPr eaLnBrk="0" hangingPunct="0">
              <a:defRPr/>
            </a:pPr>
            <a:r>
              <a:rPr lang="en-US" altLang="zh-CN" sz="2000" b="1">
                <a:ea typeface="SimSun" pitchFamily="2" charset="-122"/>
                <a:cs typeface="SimSun" pitchFamily="2" charset="-122"/>
              </a:rPr>
              <a:t>             int i, ID; 	  double x; </a:t>
            </a:r>
          </a:p>
          <a:p>
            <a:pPr eaLnBrk="0" hangingPunct="0">
              <a:defRPr/>
            </a:pPr>
            <a:r>
              <a:rPr lang="en-US" altLang="zh-CN" sz="2000" b="1">
                <a:ea typeface="SimSun" pitchFamily="2" charset="-122"/>
                <a:cs typeface="SimSun" pitchFamily="2" charset="-122"/>
              </a:rPr>
              <a:t>             ID = </a:t>
            </a:r>
            <a:r>
              <a:rPr lang="en-US" altLang="zh-CN" sz="2000" b="1">
                <a:solidFill>
                  <a:srgbClr val="0332B7"/>
                </a:solidFill>
                <a:ea typeface="SimSun" pitchFamily="2" charset="-122"/>
                <a:cs typeface="SimSun" pitchFamily="2" charset="-122"/>
              </a:rPr>
              <a:t>omp_get_thread_num();</a:t>
            </a:r>
          </a:p>
          <a:p>
            <a:pPr eaLnBrk="0" hangingPunct="0">
              <a:defRPr/>
            </a:pPr>
            <a:r>
              <a:rPr lang="en-US" altLang="zh-CN" sz="2000" b="1">
                <a:ea typeface="SimSun" pitchFamily="2" charset="-122"/>
                <a:cs typeface="SimSun" pitchFamily="2" charset="-122"/>
              </a:rPr>
              <a:t>	 for (</a:t>
            </a:r>
            <a:r>
              <a:rPr lang="en-US" altLang="zh-CN" sz="2000" b="1">
                <a:solidFill>
                  <a:srgbClr val="0332B7"/>
                </a:solidFill>
                <a:ea typeface="SimSun" pitchFamily="2" charset="-122"/>
                <a:cs typeface="SimSun" pitchFamily="2" charset="-122"/>
              </a:rPr>
              <a:t>i=ID</a:t>
            </a:r>
            <a:r>
              <a:rPr lang="en-US" altLang="zh-CN" sz="2000" b="1">
                <a:ea typeface="SimSun" pitchFamily="2" charset="-122"/>
                <a:cs typeface="SimSun" pitchFamily="2" charset="-122"/>
              </a:rPr>
              <a:t>;i&lt;= num_steps; </a:t>
            </a:r>
            <a:r>
              <a:rPr lang="en-US" altLang="zh-CN" sz="2000" b="1">
                <a:solidFill>
                  <a:srgbClr val="0332B7"/>
                </a:solidFill>
                <a:ea typeface="SimSun" pitchFamily="2" charset="-122"/>
                <a:cs typeface="SimSun" pitchFamily="2" charset="-122"/>
              </a:rPr>
              <a:t>i+=nthreads</a:t>
            </a:r>
            <a:r>
              <a:rPr lang="en-US" altLang="zh-CN" sz="2000" b="1">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x = (i+0.5)*step;</a:t>
            </a:r>
          </a:p>
          <a:p>
            <a:pPr eaLnBrk="0" hangingPunct="0">
              <a:defRPr/>
            </a:pPr>
            <a:r>
              <a:rPr lang="en-US" altLang="zh-CN" sz="2000" b="1">
                <a:ea typeface="SimSun" pitchFamily="2" charset="-122"/>
                <a:cs typeface="SimSun" pitchFamily="2" charset="-122"/>
              </a:rPr>
              <a:t>		  sum[ID] += 4.0/(1.0+x*x);</a:t>
            </a:r>
          </a:p>
          <a:p>
            <a:pPr eaLnBrk="0" hangingPunct="0">
              <a:defRPr/>
            </a:pPr>
            <a:r>
              <a:rPr lang="en-US" altLang="zh-CN" sz="2000" b="1">
                <a:ea typeface="SimSun" pitchFamily="2" charset="-122"/>
                <a:cs typeface="SimSun" pitchFamily="2" charset="-122"/>
              </a:rPr>
              <a:t>	  }</a:t>
            </a:r>
          </a:p>
          <a:p>
            <a:pPr eaLnBrk="0" hangingPunct="0">
              <a:defRPr/>
            </a:pPr>
            <a:r>
              <a:rPr lang="en-US" altLang="zh-CN" sz="2000" b="1">
                <a:solidFill>
                  <a:srgbClr val="0332B7"/>
                </a:solidFill>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for(int i=0, pi=0.0;i&lt;NUM;i++) </a:t>
            </a:r>
          </a:p>
          <a:p>
            <a:pPr eaLnBrk="0" hangingPunct="0">
              <a:defRPr/>
            </a:pPr>
            <a:r>
              <a:rPr lang="en-US" altLang="zh-CN" sz="2000" b="1">
                <a:ea typeface="SimSun" pitchFamily="2" charset="-122"/>
                <a:cs typeface="SimSun" pitchFamily="2" charset="-122"/>
              </a:rPr>
              <a:t>                          pi += step * sum[i];</a:t>
            </a:r>
          </a:p>
          <a:p>
            <a:pPr eaLnBrk="0" hangingPunct="0">
              <a:defRPr/>
            </a:pPr>
            <a:r>
              <a:rPr lang="en-US" altLang="zh-CN" sz="2000" b="1">
                <a:effectLst>
                  <a:outerShdw blurRad="38100" dist="38100" dir="2700000" algn="tl">
                    <a:srgbClr val="DDDDDD"/>
                  </a:outerShdw>
                </a:effectLst>
                <a:latin typeface="Times New Roman" charset="0"/>
                <a:ea typeface="SimSun" pitchFamily="2" charset="-122"/>
                <a:cs typeface="SimSun" pitchFamily="2" charset="-122"/>
              </a:rPr>
              <a:t>}</a:t>
            </a:r>
          </a:p>
        </p:txBody>
      </p:sp>
      <p:sp>
        <p:nvSpPr>
          <p:cNvPr id="40967" name="Text Box 6"/>
          <p:cNvSpPr txBox="1">
            <a:spLocks noChangeArrowheads="1"/>
          </p:cNvSpPr>
          <p:nvPr/>
        </p:nvSpPr>
        <p:spPr bwMode="auto">
          <a:xfrm>
            <a:off x="7810500" y="36528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40968" name="Text Box 7"/>
          <p:cNvSpPr txBox="1">
            <a:spLocks noChangeArrowheads="1"/>
          </p:cNvSpPr>
          <p:nvPr/>
        </p:nvSpPr>
        <p:spPr bwMode="auto">
          <a:xfrm>
            <a:off x="6524625" y="2286000"/>
            <a:ext cx="2466975" cy="3675063"/>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The performance can suffer on some systems due to false sharing of sum[ID] … i.e. independent elements of the sum array share a cache line and hence every update requires a cache line transfer between threads.</a:t>
            </a:r>
          </a:p>
        </p:txBody>
      </p:sp>
      <p:sp>
        <p:nvSpPr>
          <p:cNvPr id="40969" name="Text Box 8"/>
          <p:cNvSpPr txBox="1">
            <a:spLocks noChangeArrowheads="1"/>
          </p:cNvSpPr>
          <p:nvPr/>
        </p:nvSpPr>
        <p:spPr bwMode="auto">
          <a:xfrm>
            <a:off x="5483225" y="785813"/>
            <a:ext cx="3165475" cy="101917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000" b="1">
                <a:latin typeface="Arial Unicode MS" charset="0"/>
              </a:rPr>
              <a:t>Build this program and execute on parallel hardware.</a:t>
            </a:r>
          </a:p>
        </p:txBody>
      </p:sp>
      <p:sp>
        <p:nvSpPr>
          <p:cNvPr id="10"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151</a:t>
            </a:fld>
            <a:endParaRPr lang="en-US" sz="1400" b="1" dirty="0">
              <a:solidFill>
                <a:schemeClr val="bg1"/>
              </a:solidFill>
            </a:endParaRPr>
          </a:p>
        </p:txBody>
      </p:sp>
    </p:spTree>
    <p:extLst>
      <p:ext uri="{BB962C8B-B14F-4D97-AF65-F5344CB8AC3E}">
        <p14:creationId xmlns:p14="http://schemas.microsoft.com/office/powerpoint/2010/main" val="4281362693"/>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CEE9414-EAA0-461E-ABF4-A63195D48A7F}" type="slidenum">
              <a:rPr lang="en-US" sz="1400">
                <a:solidFill>
                  <a:schemeClr val="bg1"/>
                </a:solidFill>
              </a:rPr>
              <a:pPr eaLnBrk="1" hangingPunct="1"/>
              <a:t>152</a:t>
            </a:fld>
            <a:endParaRPr lang="en-US" sz="1400">
              <a:solidFill>
                <a:schemeClr val="bg1"/>
              </a:solidFill>
            </a:endParaRPr>
          </a:p>
        </p:txBody>
      </p:sp>
      <p:sp>
        <p:nvSpPr>
          <p:cNvPr id="43012" name="Rectangle 2"/>
          <p:cNvSpPr>
            <a:spLocks noGrp="1" noChangeArrowheads="1"/>
          </p:cNvSpPr>
          <p:nvPr>
            <p:ph type="title"/>
          </p:nvPr>
        </p:nvSpPr>
        <p:spPr>
          <a:xfrm>
            <a:off x="382588" y="168275"/>
            <a:ext cx="7292975" cy="306388"/>
          </a:xfrm>
          <a:noFill/>
        </p:spPr>
        <p:txBody>
          <a:bodyPr lIns="92075" tIns="46038" rIns="92075" bIns="46038">
            <a:normAutofit fontScale="90000"/>
          </a:bodyPr>
          <a:lstStyle/>
          <a:p>
            <a:pPr eaLnBrk="1" hangingPunct="1">
              <a:lnSpc>
                <a:spcPct val="89000"/>
              </a:lnSpc>
            </a:pPr>
            <a:r>
              <a:rPr lang="en-US" altLang="zh-CN" sz="2400">
                <a:ea typeface="SimSun" pitchFamily="2" charset="-122"/>
              </a:rPr>
              <a:t>PI Program: Safe update of shared data</a:t>
            </a:r>
          </a:p>
        </p:txBody>
      </p:sp>
      <p:sp>
        <p:nvSpPr>
          <p:cNvPr id="43013" name="Rectangle 3"/>
          <p:cNvSpPr>
            <a:spLocks noChangeArrowheads="1"/>
          </p:cNvSpPr>
          <p:nvPr/>
        </p:nvSpPr>
        <p:spPr bwMode="auto">
          <a:xfrm>
            <a:off x="915988" y="1768475"/>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zh-CN" altLang="en-US" sz="2400">
              <a:ea typeface="SimSun" pitchFamily="2" charset="-122"/>
            </a:endParaRPr>
          </a:p>
        </p:txBody>
      </p:sp>
      <p:sp>
        <p:nvSpPr>
          <p:cNvPr id="118788" name="Rectangle 4"/>
          <p:cNvSpPr>
            <a:spLocks noChangeArrowheads="1"/>
          </p:cNvSpPr>
          <p:nvPr/>
        </p:nvSpPr>
        <p:spPr bwMode="auto">
          <a:xfrm>
            <a:off x="1066800" y="381000"/>
            <a:ext cx="6629400" cy="6188075"/>
          </a:xfrm>
          <a:prstGeom prst="rect">
            <a:avLst/>
          </a:prstGeom>
          <a:noFill/>
          <a:ln w="9525">
            <a:noFill/>
            <a:miter lim="800000"/>
            <a:headEnd/>
            <a:tailEnd/>
          </a:ln>
          <a:effectLst/>
        </p:spPr>
        <p:txBody>
          <a:bodyPr lIns="92075" tIns="46038" rIns="92075" bIns="46038">
            <a:spAutoFit/>
          </a:bodyPr>
          <a:lstStyle/>
          <a:p>
            <a:pPr eaLnBrk="0" hangingPunct="0">
              <a:defRPr/>
            </a:pPr>
            <a:r>
              <a:rPr lang="en-US" altLang="zh-CN" sz="2000" b="1">
                <a:ea typeface="SimSun" pitchFamily="2" charset="-122"/>
                <a:cs typeface="SimSun" pitchFamily="2" charset="-122"/>
              </a:rPr>
              <a:t>#include &lt;omp.h&gt;</a:t>
            </a:r>
          </a:p>
          <a:p>
            <a:pPr eaLnBrk="0" hangingPunct="0">
              <a:defRPr/>
            </a:pPr>
            <a:r>
              <a:rPr lang="en-US" altLang="zh-CN" sz="2000" b="1">
                <a:ea typeface="SimSun" pitchFamily="2" charset="-122"/>
                <a:cs typeface="SimSun" pitchFamily="2" charset="-122"/>
              </a:rPr>
              <a:t>static long num_steps = 100000;</a:t>
            </a:r>
          </a:p>
          <a:p>
            <a:pPr eaLnBrk="0" hangingPunct="0">
              <a:defRPr/>
            </a:pPr>
            <a:r>
              <a:rPr lang="en-US" altLang="zh-CN" sz="2000" b="1">
                <a:ea typeface="SimSun" pitchFamily="2" charset="-122"/>
                <a:cs typeface="SimSun" pitchFamily="2" charset="-122"/>
              </a:rPr>
              <a:t>#define NUM 4</a:t>
            </a:r>
          </a:p>
          <a:p>
            <a:pPr eaLnBrk="0" hangingPunct="0">
              <a:defRPr/>
            </a:pPr>
            <a:r>
              <a:rPr lang="en-US" altLang="zh-CN" sz="2000" b="1">
                <a:ea typeface="SimSun" pitchFamily="2" charset="-122"/>
                <a:cs typeface="SimSun" pitchFamily="2" charset="-122"/>
              </a:rPr>
              <a:t>double step;</a:t>
            </a:r>
          </a:p>
          <a:p>
            <a:pPr eaLnBrk="0" hangingPunct="0">
              <a:defRPr/>
            </a:pPr>
            <a:r>
              <a:rPr lang="en-US" altLang="zh-CN" sz="2000" b="1">
                <a:ea typeface="SimSun" pitchFamily="2" charset="-122"/>
                <a:cs typeface="SimSun" pitchFamily="2" charset="-122"/>
              </a:rPr>
              <a:t>int main ()</a:t>
            </a:r>
          </a:p>
          <a:p>
            <a:pPr eaLnBrk="0" hangingPunct="0">
              <a:defRPr/>
            </a:pPr>
            <a:r>
              <a:rPr lang="en-US" altLang="zh-CN" sz="2000" b="1">
                <a:ea typeface="SimSun" pitchFamily="2" charset="-122"/>
                <a:cs typeface="SimSun" pitchFamily="2" charset="-122"/>
              </a:rPr>
              <a:t>{	  double pi, </a:t>
            </a:r>
            <a:r>
              <a:rPr lang="en-US" altLang="zh-CN" sz="2000" b="1">
                <a:solidFill>
                  <a:srgbClr val="000099"/>
                </a:solidFill>
                <a:ea typeface="SimSun" pitchFamily="2" charset="-122"/>
                <a:cs typeface="SimSun" pitchFamily="2" charset="-122"/>
              </a:rPr>
              <a:t>sum=0.0</a:t>
            </a:r>
            <a:r>
              <a:rPr lang="en-US" altLang="zh-CN" sz="2000" b="1">
                <a:ea typeface="SimSun" pitchFamily="2" charset="-122"/>
                <a:cs typeface="SimSun" pitchFamily="2" charset="-122"/>
              </a:rPr>
              <a:t>; </a:t>
            </a:r>
          </a:p>
          <a:p>
            <a:pPr eaLnBrk="0" hangingPunct="0">
              <a:defRPr/>
            </a:pPr>
            <a:r>
              <a:rPr lang="en-US" altLang="zh-CN" sz="2000" b="1">
                <a:ea typeface="SimSun" pitchFamily="2" charset="-122"/>
                <a:cs typeface="SimSun" pitchFamily="2" charset="-122"/>
              </a:rPr>
              <a:t>	  step = 1.0/(double) num_steps;</a:t>
            </a:r>
          </a:p>
          <a:p>
            <a:pPr eaLnBrk="0" hangingPunct="0">
              <a:defRPr/>
            </a:pPr>
            <a:r>
              <a:rPr lang="en-US" altLang="zh-CN" sz="2000" b="1">
                <a:ea typeface="SimSun" pitchFamily="2" charset="-122"/>
                <a:cs typeface="SimSun" pitchFamily="2" charset="-122"/>
              </a:rPr>
              <a:t>#pragma omp parallel num_threads(NUM)</a:t>
            </a:r>
          </a:p>
          <a:p>
            <a:pPr eaLnBrk="0" hangingPunct="0">
              <a:defRPr/>
            </a:pPr>
            <a:r>
              <a:rPr lang="en-US" altLang="zh-CN" sz="2000" b="1">
                <a:ea typeface="SimSun" pitchFamily="2" charset="-122"/>
                <a:cs typeface="SimSun" pitchFamily="2" charset="-122"/>
              </a:rPr>
              <a:t>{           int i, ID; 	  double x, </a:t>
            </a:r>
            <a:r>
              <a:rPr lang="en-US" altLang="zh-CN" sz="2000" b="1">
                <a:solidFill>
                  <a:srgbClr val="000099"/>
                </a:solidFill>
                <a:ea typeface="SimSun" pitchFamily="2" charset="-122"/>
                <a:cs typeface="SimSun" pitchFamily="2" charset="-122"/>
              </a:rPr>
              <a:t>psum= 0.0</a:t>
            </a:r>
            <a:r>
              <a:rPr lang="en-US" altLang="zh-CN" sz="2000" b="1">
                <a:ea typeface="SimSun" pitchFamily="2" charset="-122"/>
                <a:cs typeface="SimSun" pitchFamily="2" charset="-122"/>
              </a:rPr>
              <a:t>; </a:t>
            </a:r>
          </a:p>
          <a:p>
            <a:pPr eaLnBrk="0" hangingPunct="0">
              <a:defRPr/>
            </a:pPr>
            <a:r>
              <a:rPr lang="en-US" altLang="zh-CN" sz="2000" b="1">
                <a:ea typeface="SimSun" pitchFamily="2" charset="-122"/>
                <a:cs typeface="SimSun" pitchFamily="2" charset="-122"/>
              </a:rPr>
              <a:t>             int nthreads = omp_get_num_threads();</a:t>
            </a:r>
            <a:br>
              <a:rPr lang="en-US" altLang="zh-CN" sz="2000" b="1">
                <a:ea typeface="SimSun" pitchFamily="2" charset="-122"/>
                <a:cs typeface="SimSun" pitchFamily="2" charset="-122"/>
              </a:rPr>
            </a:br>
            <a:r>
              <a:rPr lang="en-US" altLang="zh-CN" sz="2000" b="1">
                <a:ea typeface="SimSun" pitchFamily="2" charset="-122"/>
                <a:cs typeface="SimSun" pitchFamily="2" charset="-122"/>
              </a:rPr>
              <a:t>            </a:t>
            </a:r>
            <a:r>
              <a:rPr lang="en-US" altLang="zh-CN" sz="2000">
                <a:latin typeface="Comic Sans MS" charset="0"/>
                <a:ea typeface="SimSun" pitchFamily="2" charset="-122"/>
                <a:cs typeface="SimSun" pitchFamily="2" charset="-122"/>
              </a:rPr>
              <a:t> </a:t>
            </a:r>
            <a:r>
              <a:rPr lang="en-US" altLang="zh-CN" sz="2000" b="1">
                <a:latin typeface="Comic Sans MS" charset="0"/>
                <a:ea typeface="SimSun" pitchFamily="2" charset="-122"/>
                <a:cs typeface="SimSun" pitchFamily="2" charset="-122"/>
              </a:rPr>
              <a:t>ID = omp_get_thread_num();</a:t>
            </a:r>
            <a:br>
              <a:rPr lang="en-US" altLang="zh-CN" sz="2000" b="1">
                <a:solidFill>
                  <a:schemeClr val="accent1"/>
                </a:solidFill>
                <a:latin typeface="Comic Sans MS" charset="0"/>
                <a:ea typeface="SimSun" pitchFamily="2" charset="-122"/>
                <a:cs typeface="SimSun" pitchFamily="2" charset="-122"/>
              </a:rPr>
            </a:br>
            <a:r>
              <a:rPr lang="en-US" altLang="zh-CN" sz="2000" b="1">
                <a:solidFill>
                  <a:schemeClr val="accent1"/>
                </a:solidFill>
                <a:latin typeface="Comic Sans MS" charset="0"/>
                <a:ea typeface="SimSun" pitchFamily="2" charset="-122"/>
                <a:cs typeface="SimSun" pitchFamily="2" charset="-122"/>
              </a:rPr>
              <a:t>        </a:t>
            </a:r>
            <a:r>
              <a:rPr lang="en-US" altLang="zh-CN" sz="2000" b="1">
                <a:latin typeface="Comic Sans MS" charset="0"/>
                <a:ea typeface="SimSun" pitchFamily="2" charset="-122"/>
                <a:cs typeface="SimSun" pitchFamily="2" charset="-122"/>
              </a:rPr>
              <a:t>for (</a:t>
            </a:r>
            <a:r>
              <a:rPr lang="en-US" altLang="zh-CN" sz="2000" b="1">
                <a:solidFill>
                  <a:srgbClr val="000099"/>
                </a:solidFill>
                <a:latin typeface="Comic Sans MS" charset="0"/>
                <a:ea typeface="SimSun" pitchFamily="2" charset="-122"/>
                <a:cs typeface="SimSun" pitchFamily="2" charset="-122"/>
              </a:rPr>
              <a:t>i=ID</a:t>
            </a:r>
            <a:r>
              <a:rPr lang="en-US" altLang="zh-CN" sz="2000" b="1">
                <a:latin typeface="Comic Sans MS" charset="0"/>
                <a:ea typeface="SimSun" pitchFamily="2" charset="-122"/>
                <a:cs typeface="SimSun" pitchFamily="2" charset="-122"/>
              </a:rPr>
              <a:t>;i&lt;= num_steps; </a:t>
            </a:r>
            <a:r>
              <a:rPr lang="en-US" altLang="zh-CN" sz="2000" b="1">
                <a:solidFill>
                  <a:srgbClr val="000099"/>
                </a:solidFill>
                <a:latin typeface="Comic Sans MS" charset="0"/>
                <a:ea typeface="SimSun" pitchFamily="2" charset="-122"/>
                <a:cs typeface="SimSun" pitchFamily="2" charset="-122"/>
              </a:rPr>
              <a:t>i+=nthreads</a:t>
            </a:r>
            <a:r>
              <a:rPr lang="en-US" altLang="zh-CN" sz="2000" b="1">
                <a:latin typeface="Comic Sans MS" charset="0"/>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x = (i+0.5)*step;</a:t>
            </a:r>
          </a:p>
          <a:p>
            <a:pPr eaLnBrk="0" hangingPunct="0">
              <a:defRPr/>
            </a:pPr>
            <a:r>
              <a:rPr lang="en-US" altLang="zh-CN" sz="2000" b="1">
                <a:ea typeface="SimSun" pitchFamily="2" charset="-122"/>
                <a:cs typeface="SimSun" pitchFamily="2" charset="-122"/>
              </a:rPr>
              <a:t>	</a:t>
            </a:r>
            <a:r>
              <a:rPr lang="en-US" altLang="zh-CN" sz="2000" b="1">
                <a:solidFill>
                  <a:schemeClr val="accent1"/>
                </a:solidFill>
                <a:ea typeface="SimSun" pitchFamily="2" charset="-122"/>
                <a:cs typeface="SimSun" pitchFamily="2" charset="-122"/>
              </a:rPr>
              <a:t>	  </a:t>
            </a:r>
            <a:r>
              <a:rPr lang="en-US" altLang="zh-CN" sz="2000" b="1">
                <a:solidFill>
                  <a:srgbClr val="000099"/>
                </a:solidFill>
                <a:ea typeface="SimSun" pitchFamily="2" charset="-122"/>
                <a:cs typeface="SimSun" pitchFamily="2" charset="-122"/>
              </a:rPr>
              <a:t>psum</a:t>
            </a:r>
            <a:r>
              <a:rPr lang="en-US" altLang="zh-CN" sz="2000" b="1">
                <a:ea typeface="SimSun" pitchFamily="2" charset="-122"/>
                <a:cs typeface="SimSun" pitchFamily="2" charset="-122"/>
              </a:rPr>
              <a:t> += 4.0/(1.0+x*x);</a:t>
            </a:r>
          </a:p>
          <a:p>
            <a:pPr eaLnBrk="0" hangingPunct="0">
              <a:defRPr/>
            </a:pPr>
            <a:r>
              <a:rPr lang="en-US" altLang="zh-CN" sz="2000" b="1">
                <a:ea typeface="SimSun" pitchFamily="2" charset="-122"/>
                <a:cs typeface="SimSun" pitchFamily="2" charset="-122"/>
              </a:rPr>
              <a:t>	  }</a:t>
            </a:r>
          </a:p>
          <a:p>
            <a:pPr eaLnBrk="0" hangingPunct="0">
              <a:defRPr/>
            </a:pPr>
            <a:r>
              <a:rPr lang="en-US" altLang="zh-CN" sz="2000" b="1">
                <a:solidFill>
                  <a:srgbClr val="0332B7"/>
                </a:solidFill>
                <a:ea typeface="SimSun" pitchFamily="2" charset="-122"/>
                <a:cs typeface="SimSun" pitchFamily="2" charset="-122"/>
              </a:rPr>
              <a:t>               #pragma omp critical</a:t>
            </a:r>
          </a:p>
          <a:p>
            <a:pPr eaLnBrk="0" hangingPunct="0">
              <a:defRPr/>
            </a:pPr>
            <a:r>
              <a:rPr lang="en-US" altLang="zh-CN" sz="2000" b="1">
                <a:solidFill>
                  <a:srgbClr val="0332B7"/>
                </a:solidFill>
                <a:ea typeface="SimSun" pitchFamily="2" charset="-122"/>
                <a:cs typeface="SimSun" pitchFamily="2" charset="-122"/>
              </a:rPr>
              <a:t>                          sum += psum;</a:t>
            </a:r>
          </a:p>
          <a:p>
            <a:pPr eaLnBrk="0" hangingPunct="0">
              <a:defRPr/>
            </a:pPr>
            <a:r>
              <a:rPr lang="en-US" altLang="zh-CN" sz="2000" b="1">
                <a:ea typeface="SimSun" pitchFamily="2" charset="-122"/>
                <a:cs typeface="SimSun" pitchFamily="2" charset="-122"/>
              </a:rPr>
              <a:t>}</a:t>
            </a:r>
          </a:p>
          <a:p>
            <a:pPr eaLnBrk="0" hangingPunct="0">
              <a:defRPr/>
            </a:pPr>
            <a:r>
              <a:rPr lang="en-US" altLang="zh-CN" sz="2000" b="1">
                <a:ea typeface="SimSun" pitchFamily="2" charset="-122"/>
                <a:cs typeface="SimSun" pitchFamily="2" charset="-122"/>
              </a:rPr>
              <a:t>     pi = step * sum; </a:t>
            </a:r>
          </a:p>
          <a:p>
            <a:pPr eaLnBrk="0" hangingPunct="0">
              <a:defRPr/>
            </a:pPr>
            <a:r>
              <a:rPr lang="en-US" altLang="zh-CN" sz="2000" b="1">
                <a:effectLst>
                  <a:outerShdw blurRad="38100" dist="38100" dir="2700000" algn="tl">
                    <a:srgbClr val="DDDDDD"/>
                  </a:outerShdw>
                </a:effectLst>
                <a:latin typeface="Times New Roman" charset="0"/>
                <a:ea typeface="SimSun" pitchFamily="2" charset="-122"/>
                <a:cs typeface="SimSun" pitchFamily="2" charset="-122"/>
              </a:rPr>
              <a:t>}</a:t>
            </a:r>
          </a:p>
        </p:txBody>
      </p:sp>
      <p:sp>
        <p:nvSpPr>
          <p:cNvPr id="43015" name="Text Box 5"/>
          <p:cNvSpPr txBox="1">
            <a:spLocks noChangeArrowheads="1"/>
          </p:cNvSpPr>
          <p:nvPr/>
        </p:nvSpPr>
        <p:spPr bwMode="auto">
          <a:xfrm>
            <a:off x="7964488" y="35925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2800" b="1">
              <a:latin typeface="Arial Unicode MS" charset="0"/>
            </a:endParaRPr>
          </a:p>
        </p:txBody>
      </p:sp>
      <p:sp>
        <p:nvSpPr>
          <p:cNvPr id="43016" name="Text Box 6"/>
          <p:cNvSpPr txBox="1">
            <a:spLocks noChangeArrowheads="1"/>
          </p:cNvSpPr>
          <p:nvPr/>
        </p:nvSpPr>
        <p:spPr bwMode="auto">
          <a:xfrm>
            <a:off x="6326188" y="549275"/>
            <a:ext cx="2466975" cy="223837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2000" b="1">
                <a:latin typeface="Arial Unicode MS" charset="0"/>
              </a:rPr>
              <a:t>Replace array for sum with a local/private version of sum (psum) … no more false sharing</a:t>
            </a:r>
          </a:p>
        </p:txBody>
      </p:sp>
      <p:sp>
        <p:nvSpPr>
          <p:cNvPr id="43017" name="Text Box 7"/>
          <p:cNvSpPr txBox="1">
            <a:spLocks noChangeArrowheads="1"/>
          </p:cNvSpPr>
          <p:nvPr/>
        </p:nvSpPr>
        <p:spPr bwMode="auto">
          <a:xfrm>
            <a:off x="5945188" y="4511675"/>
            <a:ext cx="2946400" cy="1477963"/>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a:latin typeface="Arial Unicode MS" charset="0"/>
              </a:rPr>
              <a:t>Use a critical section so only one thread at a time can update sum, i.e. you can safely combine psum values</a:t>
            </a:r>
          </a:p>
        </p:txBody>
      </p:sp>
      <p:sp>
        <p:nvSpPr>
          <p:cNvPr id="10"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152</a:t>
            </a:fld>
            <a:endParaRPr lang="en-US" sz="1400" b="1" dirty="0">
              <a:solidFill>
                <a:schemeClr val="bg1"/>
              </a:solidFill>
            </a:endParaRPr>
          </a:p>
        </p:txBody>
      </p:sp>
    </p:spTree>
    <p:extLst>
      <p:ext uri="{BB962C8B-B14F-4D97-AF65-F5344CB8AC3E}">
        <p14:creationId xmlns:p14="http://schemas.microsoft.com/office/powerpoint/2010/main" val="118454056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a:solidFill>
                  <a:schemeClr val="bg1"/>
                </a:solidFill>
              </a:rPr>
              <a:pPr eaLnBrk="1" hangingPunct="1"/>
              <a:t>153</a:t>
            </a:fld>
            <a:endParaRPr lang="en-US" sz="1400" dirty="0">
              <a:solidFill>
                <a:schemeClr val="bg1"/>
              </a:solidFill>
            </a:endParaRPr>
          </a:p>
        </p:txBody>
      </p:sp>
      <p:sp>
        <p:nvSpPr>
          <p:cNvPr id="45060" name="Rectangle 2"/>
          <p:cNvSpPr>
            <a:spLocks noGrp="1" noChangeArrowheads="1"/>
          </p:cNvSpPr>
          <p:nvPr>
            <p:ph type="title"/>
          </p:nvPr>
        </p:nvSpPr>
        <p:spPr>
          <a:xfrm>
            <a:off x="704215" y="50800"/>
            <a:ext cx="6435725" cy="1143000"/>
          </a:xfrm>
          <a:noFill/>
        </p:spPr>
        <p:txBody>
          <a:bodyPr lIns="92075" tIns="46038" rIns="92075" bIns="46038">
            <a:normAutofit fontScale="90000"/>
          </a:bodyPr>
          <a:lstStyle/>
          <a:p>
            <a:pPr eaLnBrk="1" hangingPunct="1">
              <a:lnSpc>
                <a:spcPct val="89000"/>
              </a:lnSpc>
            </a:pPr>
            <a:r>
              <a:rPr lang="en-US" altLang="zh-CN" sz="2800" dirty="0">
                <a:ea typeface="SimSun" pitchFamily="2" charset="-122"/>
              </a:rPr>
              <a:t>Pi program:  </a:t>
            </a:r>
            <a:br>
              <a:rPr lang="en-US" altLang="zh-CN" sz="2800" dirty="0">
                <a:ea typeface="SimSun" pitchFamily="2" charset="-122"/>
              </a:rPr>
            </a:br>
            <a:r>
              <a:rPr lang="en-US" altLang="zh-CN" sz="2800" dirty="0">
                <a:ea typeface="SimSun" pitchFamily="2" charset="-122"/>
              </a:rPr>
              <a:t>making loop-splitting and reductions even easier  </a:t>
            </a:r>
          </a:p>
        </p:txBody>
      </p:sp>
      <p:sp>
        <p:nvSpPr>
          <p:cNvPr id="45061" name="Rectangle 3"/>
          <p:cNvSpPr>
            <a:spLocks noChangeArrowheads="1"/>
          </p:cNvSpPr>
          <p:nvPr/>
        </p:nvSpPr>
        <p:spPr bwMode="auto">
          <a:xfrm>
            <a:off x="749300" y="1411287"/>
            <a:ext cx="7645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CN" sz="2000" b="1" dirty="0">
                <a:solidFill>
                  <a:srgbClr val="000099"/>
                </a:solidFill>
                <a:ea typeface="SimSun" pitchFamily="2" charset="-122"/>
              </a:rPr>
              <a:t>#include &lt;</a:t>
            </a:r>
            <a:r>
              <a:rPr lang="en-US" altLang="zh-CN" sz="2000" b="1" dirty="0" err="1">
                <a:solidFill>
                  <a:srgbClr val="000099"/>
                </a:solidFill>
                <a:ea typeface="SimSun" pitchFamily="2" charset="-122"/>
              </a:rPr>
              <a:t>omp.h</a:t>
            </a:r>
            <a:r>
              <a:rPr lang="en-US" altLang="zh-CN" sz="2000" b="1" dirty="0">
                <a:solidFill>
                  <a:srgbClr val="000099"/>
                </a:solidFill>
                <a:ea typeface="SimSun" pitchFamily="2" charset="-122"/>
              </a:rPr>
              <a:t>&gt;</a:t>
            </a:r>
          </a:p>
          <a:p>
            <a:pPr eaLnBrk="0" hangingPunct="0"/>
            <a:r>
              <a:rPr lang="en-US" altLang="zh-CN" sz="2000" b="1" dirty="0">
                <a:ea typeface="SimSun" pitchFamily="2" charset="-122"/>
              </a:rPr>
              <a:t>static long </a:t>
            </a:r>
            <a:r>
              <a:rPr lang="en-US" altLang="zh-CN" sz="2000" b="1" dirty="0" err="1">
                <a:ea typeface="SimSun" pitchFamily="2" charset="-122"/>
              </a:rPr>
              <a:t>num_steps</a:t>
            </a:r>
            <a:r>
              <a:rPr lang="en-US" altLang="zh-CN" sz="2000" b="1" dirty="0">
                <a:ea typeface="SimSun" pitchFamily="2" charset="-122"/>
              </a:rPr>
              <a:t> = 100000;         double step;</a:t>
            </a:r>
          </a:p>
          <a:p>
            <a:pPr eaLnBrk="0" hangingPunct="0"/>
            <a:r>
              <a:rPr lang="en-US" altLang="zh-CN" sz="2000" b="1" dirty="0">
                <a:ea typeface="SimSun" pitchFamily="2" charset="-122"/>
              </a:rPr>
              <a:t>void main ()</a:t>
            </a:r>
          </a:p>
          <a:p>
            <a:pPr eaLnBrk="0" hangingPunct="0"/>
            <a:r>
              <a:rPr lang="en-US" altLang="zh-CN" sz="2000" b="1" dirty="0">
                <a:ea typeface="SimSun" pitchFamily="2" charset="-122"/>
              </a:rPr>
              <a:t>{     </a:t>
            </a:r>
            <a:r>
              <a:rPr lang="en-US" altLang="zh-CN" sz="2000" b="1" dirty="0" err="1">
                <a:ea typeface="SimSun" pitchFamily="2" charset="-122"/>
              </a:rPr>
              <a:t>int</a:t>
            </a:r>
            <a:r>
              <a:rPr lang="en-US" altLang="zh-CN" sz="2000" b="1" dirty="0">
                <a:ea typeface="SimSun" pitchFamily="2" charset="-122"/>
              </a:rPr>
              <a:t> </a:t>
            </a:r>
            <a:r>
              <a:rPr lang="en-US" altLang="zh-CN" sz="2000" b="1" dirty="0" err="1">
                <a:ea typeface="SimSun" pitchFamily="2" charset="-122"/>
              </a:rPr>
              <a:t>i</a:t>
            </a:r>
            <a:r>
              <a:rPr lang="en-US" altLang="zh-CN" sz="2000" b="1" dirty="0">
                <a:ea typeface="SimSun" pitchFamily="2" charset="-122"/>
              </a:rPr>
              <a:t>; 	  double x, pi, sum = 0.0;</a:t>
            </a:r>
          </a:p>
          <a:p>
            <a:pPr eaLnBrk="0" hangingPunct="0"/>
            <a:r>
              <a:rPr lang="en-US" altLang="zh-CN" sz="2000" b="1" dirty="0">
                <a:ea typeface="SimSun" pitchFamily="2" charset="-122"/>
              </a:rPr>
              <a:t>       step = 1.0/(double) </a:t>
            </a:r>
            <a:r>
              <a:rPr lang="en-US" altLang="zh-CN" sz="2000" b="1" dirty="0" err="1">
                <a:ea typeface="SimSun" pitchFamily="2" charset="-122"/>
              </a:rPr>
              <a:t>num_steps</a:t>
            </a:r>
            <a:r>
              <a:rPr lang="en-US" altLang="zh-CN" sz="2000" b="1" dirty="0">
                <a:ea typeface="SimSun" pitchFamily="2" charset="-122"/>
              </a:rPr>
              <a:t>;</a:t>
            </a:r>
          </a:p>
          <a:p>
            <a:pPr eaLnBrk="0" hangingPunct="0"/>
            <a:r>
              <a:rPr lang="en-US" altLang="zh-CN" sz="2000" b="1" dirty="0">
                <a:solidFill>
                  <a:srgbClr val="0332B7"/>
                </a:solidFill>
                <a:ea typeface="SimSun" pitchFamily="2" charset="-122"/>
              </a:rPr>
              <a:t>#pragma </a:t>
            </a:r>
            <a:r>
              <a:rPr lang="en-US" altLang="zh-CN" sz="2000" b="1" dirty="0" err="1">
                <a:solidFill>
                  <a:srgbClr val="0332B7"/>
                </a:solidFill>
                <a:ea typeface="SimSun" pitchFamily="2" charset="-122"/>
              </a:rPr>
              <a:t>omp</a:t>
            </a:r>
            <a:r>
              <a:rPr lang="en-US" altLang="zh-CN" sz="2000" b="1" dirty="0">
                <a:solidFill>
                  <a:srgbClr val="0332B7"/>
                </a:solidFill>
                <a:ea typeface="SimSun" pitchFamily="2" charset="-122"/>
              </a:rPr>
              <a:t>   parallel    for    private(</a:t>
            </a:r>
            <a:r>
              <a:rPr lang="en-US" altLang="zh-CN" sz="2000" b="1" dirty="0" err="1">
                <a:solidFill>
                  <a:srgbClr val="0332B7"/>
                </a:solidFill>
                <a:ea typeface="SimSun" pitchFamily="2" charset="-122"/>
              </a:rPr>
              <a:t>i</a:t>
            </a:r>
            <a:r>
              <a:rPr lang="en-US" altLang="zh-CN" sz="2000" b="1" dirty="0">
                <a:solidFill>
                  <a:srgbClr val="0332B7"/>
                </a:solidFill>
                <a:ea typeface="SimSun" pitchFamily="2" charset="-122"/>
              </a:rPr>
              <a:t>, x) reduction(+:sum)</a:t>
            </a:r>
            <a:r>
              <a:rPr lang="en-US" altLang="zh-CN" sz="2000" b="1" dirty="0">
                <a:ea typeface="SimSun" pitchFamily="2" charset="-122"/>
              </a:rPr>
              <a:t> </a:t>
            </a:r>
          </a:p>
          <a:p>
            <a:pPr eaLnBrk="0" hangingPunct="0"/>
            <a:r>
              <a:rPr lang="en-US" altLang="zh-CN" sz="2000" b="1" dirty="0">
                <a:ea typeface="SimSun" pitchFamily="2" charset="-122"/>
              </a:rPr>
              <a:t>       for (</a:t>
            </a:r>
            <a:r>
              <a:rPr lang="en-US" altLang="zh-CN" sz="2000" b="1" dirty="0" err="1">
                <a:ea typeface="SimSun" pitchFamily="2" charset="-122"/>
              </a:rPr>
              <a:t>i</a:t>
            </a:r>
            <a:r>
              <a:rPr lang="en-US" altLang="zh-CN" sz="2000" b="1" dirty="0">
                <a:ea typeface="SimSun" pitchFamily="2" charset="-122"/>
              </a:rPr>
              <a:t>=0;i&lt;= </a:t>
            </a:r>
            <a:r>
              <a:rPr lang="en-US" altLang="zh-CN" sz="2000" b="1" dirty="0" err="1">
                <a:ea typeface="SimSun" pitchFamily="2" charset="-122"/>
              </a:rPr>
              <a:t>num_steps</a:t>
            </a:r>
            <a:r>
              <a:rPr lang="en-US" altLang="zh-CN" sz="2000" b="1" dirty="0">
                <a:ea typeface="SimSun" pitchFamily="2" charset="-122"/>
              </a:rPr>
              <a:t>; </a:t>
            </a:r>
            <a:r>
              <a:rPr lang="en-US" altLang="zh-CN" sz="2000" b="1" dirty="0" err="1">
                <a:ea typeface="SimSun" pitchFamily="2" charset="-122"/>
              </a:rPr>
              <a:t>i</a:t>
            </a:r>
            <a:r>
              <a:rPr lang="en-US" altLang="zh-CN" sz="2000" b="1" dirty="0">
                <a:ea typeface="SimSun" pitchFamily="2" charset="-122"/>
              </a:rPr>
              <a:t>++){</a:t>
            </a:r>
          </a:p>
          <a:p>
            <a:pPr eaLnBrk="0" hangingPunct="0"/>
            <a:r>
              <a:rPr lang="en-US" altLang="zh-CN" sz="2000" b="1" dirty="0">
                <a:ea typeface="SimSun" pitchFamily="2" charset="-122"/>
              </a:rPr>
              <a:t>	  x = (i+0.5)*step;</a:t>
            </a:r>
          </a:p>
          <a:p>
            <a:pPr eaLnBrk="0" hangingPunct="0"/>
            <a:r>
              <a:rPr lang="en-US" altLang="zh-CN" sz="2000" b="1" dirty="0">
                <a:ea typeface="SimSun" pitchFamily="2" charset="-122"/>
              </a:rPr>
              <a:t>	  sum = sum + 4.0/(1.0+x*x);</a:t>
            </a:r>
          </a:p>
          <a:p>
            <a:pPr eaLnBrk="0" hangingPunct="0"/>
            <a:r>
              <a:rPr lang="en-US" altLang="zh-CN" sz="2000" b="1" dirty="0">
                <a:ea typeface="SimSun" pitchFamily="2" charset="-122"/>
              </a:rPr>
              <a:t>       }</a:t>
            </a:r>
          </a:p>
          <a:p>
            <a:pPr eaLnBrk="0" hangingPunct="0"/>
            <a:r>
              <a:rPr lang="en-US" altLang="zh-CN" sz="2000" b="1" dirty="0">
                <a:ea typeface="SimSun" pitchFamily="2" charset="-122"/>
              </a:rPr>
              <a:t>       pi = step * sum;</a:t>
            </a:r>
          </a:p>
          <a:p>
            <a:pPr eaLnBrk="0" hangingPunct="0"/>
            <a:r>
              <a:rPr lang="en-US" altLang="zh-CN" sz="2000" b="1" dirty="0">
                <a:ea typeface="SimSun" pitchFamily="2" charset="-122"/>
              </a:rPr>
              <a:t>}</a:t>
            </a:r>
          </a:p>
        </p:txBody>
      </p:sp>
      <p:grpSp>
        <p:nvGrpSpPr>
          <p:cNvPr id="2" name="Group 4"/>
          <p:cNvGrpSpPr>
            <a:grpSpLocks/>
          </p:cNvGrpSpPr>
          <p:nvPr/>
        </p:nvGrpSpPr>
        <p:grpSpPr bwMode="auto">
          <a:xfrm>
            <a:off x="6019800" y="3657600"/>
            <a:ext cx="2286000" cy="2147888"/>
            <a:chOff x="4032" y="2256"/>
            <a:chExt cx="1440" cy="1353"/>
          </a:xfrm>
        </p:grpSpPr>
        <p:sp>
          <p:nvSpPr>
            <p:cNvPr id="45066" name="Text Box 5"/>
            <p:cNvSpPr txBox="1">
              <a:spLocks noChangeArrowheads="1"/>
            </p:cNvSpPr>
            <p:nvPr/>
          </p:nvSpPr>
          <p:spPr bwMode="auto">
            <a:xfrm>
              <a:off x="4032" y="3024"/>
              <a:ext cx="1440" cy="585"/>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1800" b="1" i="1">
                  <a:latin typeface="Arial Unicode MS" charset="0"/>
                </a:rPr>
                <a:t>Reduction</a:t>
              </a:r>
              <a:r>
                <a:rPr lang="en-US" sz="1800" b="1">
                  <a:latin typeface="Arial Unicode MS" charset="0"/>
                </a:rPr>
                <a:t> used to manage dependencies</a:t>
              </a:r>
            </a:p>
          </p:txBody>
        </p:sp>
        <p:sp>
          <p:nvSpPr>
            <p:cNvPr id="45067" name="Line 6"/>
            <p:cNvSpPr>
              <a:spLocks noChangeShapeType="1"/>
            </p:cNvSpPr>
            <p:nvPr/>
          </p:nvSpPr>
          <p:spPr bwMode="auto">
            <a:xfrm flipH="1" flipV="1">
              <a:off x="4224" y="2256"/>
              <a:ext cx="528" cy="768"/>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5803900" y="2447925"/>
            <a:ext cx="2773363" cy="963613"/>
            <a:chOff x="3712" y="1386"/>
            <a:chExt cx="1747" cy="607"/>
          </a:xfrm>
        </p:grpSpPr>
        <p:sp>
          <p:nvSpPr>
            <p:cNvPr id="45064" name="Text Box 8"/>
            <p:cNvSpPr txBox="1">
              <a:spLocks noChangeArrowheads="1"/>
            </p:cNvSpPr>
            <p:nvPr/>
          </p:nvSpPr>
          <p:spPr bwMode="auto">
            <a:xfrm>
              <a:off x="4165" y="1386"/>
              <a:ext cx="1294" cy="528"/>
            </a:xfrm>
            <a:prstGeom prst="rect">
              <a:avLst/>
            </a:prstGeom>
            <a:solidFill>
              <a:schemeClr val="bg1"/>
            </a:solidFill>
            <a:ln w="12700">
              <a:solidFill>
                <a:schemeClr val="bg2"/>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600" b="1">
                  <a:latin typeface="Arial Unicode MS" charset="0"/>
                </a:rPr>
                <a:t>Private clause creates data local to a thread</a:t>
              </a:r>
            </a:p>
          </p:txBody>
        </p:sp>
        <p:sp>
          <p:nvSpPr>
            <p:cNvPr id="45065" name="Line 9"/>
            <p:cNvSpPr>
              <a:spLocks noChangeShapeType="1"/>
            </p:cNvSpPr>
            <p:nvPr/>
          </p:nvSpPr>
          <p:spPr bwMode="auto">
            <a:xfrm flipH="1">
              <a:off x="3712" y="1646"/>
              <a:ext cx="439" cy="347"/>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76422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C81AF21-DF5B-408D-ADC9-043C38C6C33C}" type="slidenum">
              <a:rPr lang="en-US" sz="1400">
                <a:solidFill>
                  <a:schemeClr val="bg1"/>
                </a:solidFill>
              </a:rPr>
              <a:pPr eaLnBrk="1" hangingPunct="1"/>
              <a:t>154</a:t>
            </a:fld>
            <a:endParaRPr lang="en-US" sz="1400">
              <a:solidFill>
                <a:schemeClr val="bg1"/>
              </a:solidFill>
            </a:endParaRPr>
          </a:p>
        </p:txBody>
      </p:sp>
      <p:sp>
        <p:nvSpPr>
          <p:cNvPr id="47108" name="Rectangle 2"/>
          <p:cNvSpPr>
            <a:spLocks noGrp="1" noChangeArrowheads="1"/>
          </p:cNvSpPr>
          <p:nvPr>
            <p:ph type="title"/>
          </p:nvPr>
        </p:nvSpPr>
        <p:spPr>
          <a:xfrm>
            <a:off x="784225" y="217805"/>
            <a:ext cx="7292975" cy="736600"/>
          </a:xfrm>
          <a:noFill/>
        </p:spPr>
        <p:txBody>
          <a:bodyPr lIns="92075" tIns="46038" rIns="92075" bIns="46038"/>
          <a:lstStyle/>
          <a:p>
            <a:pPr eaLnBrk="1" hangingPunct="1">
              <a:lnSpc>
                <a:spcPct val="89000"/>
              </a:lnSpc>
            </a:pPr>
            <a:r>
              <a:rPr lang="en-US" altLang="zh-CN" dirty="0">
                <a:ea typeface="SimSun" pitchFamily="2" charset="-122"/>
              </a:rPr>
              <a:t>Synchronization: Barrier</a:t>
            </a:r>
            <a:endParaRPr lang="en-US" altLang="zh-CN" sz="2800" dirty="0">
              <a:solidFill>
                <a:schemeClr val="accent1"/>
              </a:solidFill>
              <a:ea typeface="SimSun" pitchFamily="2" charset="-122"/>
            </a:endParaRPr>
          </a:p>
        </p:txBody>
      </p:sp>
      <p:sp>
        <p:nvSpPr>
          <p:cNvPr id="47109" name="Rectangle 3"/>
          <p:cNvSpPr>
            <a:spLocks noGrp="1" noChangeArrowheads="1"/>
          </p:cNvSpPr>
          <p:nvPr>
            <p:ph type="body" idx="1"/>
          </p:nvPr>
        </p:nvSpPr>
        <p:spPr>
          <a:xfrm>
            <a:off x="323850" y="1181100"/>
            <a:ext cx="8566150" cy="1041400"/>
          </a:xfrm>
          <a:noFill/>
        </p:spPr>
        <p:txBody>
          <a:bodyPr lIns="92075" tIns="46038" rIns="92075" bIns="46038"/>
          <a:lstStyle/>
          <a:p>
            <a:pPr eaLnBrk="1" hangingPunct="1">
              <a:lnSpc>
                <a:spcPct val="94000"/>
              </a:lnSpc>
            </a:pPr>
            <a:r>
              <a:rPr lang="en-US" altLang="zh-CN">
                <a:solidFill>
                  <a:srgbClr val="0332B7"/>
                </a:solidFill>
                <a:ea typeface="SimSun" pitchFamily="2" charset="-122"/>
              </a:rPr>
              <a:t>Barrier</a:t>
            </a:r>
            <a:r>
              <a:rPr lang="en-US" altLang="zh-CN" b="1">
                <a:ea typeface="SimSun" pitchFamily="2" charset="-122"/>
              </a:rPr>
              <a:t>: Each thread waits until all threads arrive.</a:t>
            </a:r>
          </a:p>
        </p:txBody>
      </p:sp>
      <p:sp>
        <p:nvSpPr>
          <p:cNvPr id="47110" name="Rectangle 4"/>
          <p:cNvSpPr>
            <a:spLocks noChangeArrowheads="1"/>
          </p:cNvSpPr>
          <p:nvPr/>
        </p:nvSpPr>
        <p:spPr bwMode="auto">
          <a:xfrm>
            <a:off x="431800" y="1835150"/>
            <a:ext cx="8001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parallel shared (A, B, C) private(id)</a:t>
            </a:r>
            <a:br>
              <a:rPr lang="en-US" altLang="zh-CN" sz="2400" b="1" dirty="0">
                <a:ea typeface="SimSun" pitchFamily="2" charset="-122"/>
              </a:rPr>
            </a:b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	id=</a:t>
            </a:r>
            <a:r>
              <a:rPr lang="en-US" altLang="zh-CN" sz="2400" b="1" dirty="0" err="1">
                <a:ea typeface="SimSun" pitchFamily="2" charset="-122"/>
              </a:rPr>
              <a:t>omp_get_thread_num</a:t>
            </a: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	A[id] = big_calc1(id);</a:t>
            </a:r>
            <a:br>
              <a:rPr lang="en-US" altLang="zh-CN" sz="2400" b="1" dirty="0">
                <a:ea typeface="SimSun" pitchFamily="2" charset="-122"/>
              </a:rPr>
            </a:br>
            <a:r>
              <a:rPr lang="en-US" altLang="zh-CN" sz="2400" b="1" dirty="0">
                <a:solidFill>
                  <a:srgbClr val="0332B7"/>
                </a:solidFill>
                <a:ea typeface="SimSun" pitchFamily="2" charset="-122"/>
              </a:rPr>
              <a:t>#pragma </a:t>
            </a:r>
            <a:r>
              <a:rPr lang="en-US" altLang="zh-CN" sz="2400" b="1" dirty="0" err="1">
                <a:solidFill>
                  <a:srgbClr val="0332B7"/>
                </a:solidFill>
                <a:ea typeface="SimSun" pitchFamily="2" charset="-122"/>
              </a:rPr>
              <a:t>omp</a:t>
            </a:r>
            <a:r>
              <a:rPr lang="en-US" altLang="zh-CN" sz="2400" b="1" dirty="0">
                <a:solidFill>
                  <a:srgbClr val="0332B7"/>
                </a:solidFill>
                <a:ea typeface="SimSun" pitchFamily="2" charset="-122"/>
              </a:rPr>
              <a:t> barrier</a:t>
            </a:r>
            <a:r>
              <a:rPr lang="en-US" altLang="zh-CN" sz="2400" b="1" dirty="0">
                <a:solidFill>
                  <a:schemeClr val="accent1"/>
                </a:solidFill>
                <a:ea typeface="SimSun" pitchFamily="2" charset="-122"/>
              </a:rPr>
              <a:t> </a:t>
            </a:r>
            <a:br>
              <a:rPr lang="en-US" altLang="zh-CN" sz="2400" b="1" dirty="0">
                <a:solidFill>
                  <a:schemeClr val="accent1"/>
                </a:solidFill>
                <a:ea typeface="SimSun" pitchFamily="2" charset="-122"/>
              </a:rPr>
            </a:b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for </a:t>
            </a:r>
            <a:br>
              <a:rPr lang="en-US" altLang="zh-CN" sz="2400" b="1" dirty="0">
                <a:ea typeface="SimSun" pitchFamily="2" charset="-122"/>
              </a:rPr>
            </a:br>
            <a:r>
              <a:rPr lang="en-US" altLang="zh-CN" sz="2400" b="1" dirty="0">
                <a:ea typeface="SimSun" pitchFamily="2" charset="-122"/>
              </a:rPr>
              <a:t>	for(</a:t>
            </a:r>
            <a:r>
              <a:rPr lang="en-US" altLang="zh-CN" sz="2400" b="1" dirty="0" err="1">
                <a:ea typeface="SimSun" pitchFamily="2" charset="-122"/>
              </a:rPr>
              <a:t>i</a:t>
            </a:r>
            <a:r>
              <a:rPr lang="en-US" altLang="zh-CN" sz="2400" b="1" dirty="0">
                <a:ea typeface="SimSun" pitchFamily="2" charset="-122"/>
              </a:rPr>
              <a:t>=0;i&lt;</a:t>
            </a:r>
            <a:r>
              <a:rPr lang="en-US" altLang="zh-CN" sz="2400" b="1" dirty="0" err="1">
                <a:ea typeface="SimSun" pitchFamily="2" charset="-122"/>
              </a:rPr>
              <a:t>N;i</a:t>
            </a:r>
            <a:r>
              <a:rPr lang="en-US" altLang="zh-CN" sz="2400" b="1" dirty="0">
                <a:ea typeface="SimSun" pitchFamily="2" charset="-122"/>
              </a:rPr>
              <a:t>++){C[</a:t>
            </a:r>
            <a:r>
              <a:rPr lang="en-US" altLang="zh-CN" sz="2400" b="1" dirty="0" err="1">
                <a:ea typeface="SimSun" pitchFamily="2" charset="-122"/>
              </a:rPr>
              <a:t>i</a:t>
            </a:r>
            <a:r>
              <a:rPr lang="en-US" altLang="zh-CN" sz="2400" b="1" dirty="0">
                <a:ea typeface="SimSun" pitchFamily="2" charset="-122"/>
              </a:rPr>
              <a:t>]=big_calc3(</a:t>
            </a:r>
            <a:r>
              <a:rPr lang="en-US" altLang="zh-CN" sz="2400" b="1" dirty="0" err="1">
                <a:ea typeface="SimSun" pitchFamily="2" charset="-122"/>
              </a:rPr>
              <a:t>i,A</a:t>
            </a:r>
            <a:r>
              <a:rPr lang="en-US" altLang="zh-CN" sz="2400" b="1" dirty="0">
                <a:ea typeface="SimSun" pitchFamily="2" charset="-122"/>
              </a:rPr>
              <a:t>);}</a:t>
            </a:r>
            <a:br>
              <a:rPr lang="en-US" altLang="zh-CN" sz="2400" b="1" dirty="0">
                <a:ea typeface="SimSun" pitchFamily="2" charset="-122"/>
              </a:rPr>
            </a:br>
            <a:r>
              <a:rPr lang="en-US" altLang="zh-CN" sz="2400" b="1" dirty="0">
                <a:ea typeface="SimSun" pitchFamily="2" charset="-122"/>
              </a:rPr>
              <a:t>#pragma </a:t>
            </a:r>
            <a:r>
              <a:rPr lang="en-US" altLang="zh-CN" sz="2400" b="1" dirty="0" err="1">
                <a:ea typeface="SimSun" pitchFamily="2" charset="-122"/>
              </a:rPr>
              <a:t>omp</a:t>
            </a:r>
            <a:r>
              <a:rPr lang="en-US" altLang="zh-CN" sz="2400" b="1" dirty="0">
                <a:ea typeface="SimSun" pitchFamily="2" charset="-122"/>
              </a:rPr>
              <a:t> for </a:t>
            </a:r>
            <a:r>
              <a:rPr lang="en-US" altLang="zh-CN" sz="2400" b="1" dirty="0" err="1">
                <a:solidFill>
                  <a:srgbClr val="0332B7"/>
                </a:solidFill>
                <a:ea typeface="SimSun" pitchFamily="2" charset="-122"/>
              </a:rPr>
              <a:t>nowait</a:t>
            </a:r>
            <a:br>
              <a:rPr lang="en-US" altLang="zh-CN" sz="2400" b="1" dirty="0">
                <a:solidFill>
                  <a:srgbClr val="0332B7"/>
                </a:solidFill>
                <a:ea typeface="SimSun" pitchFamily="2" charset="-122"/>
              </a:rPr>
            </a:br>
            <a:r>
              <a:rPr lang="en-US" altLang="zh-CN" sz="2400" b="1" dirty="0">
                <a:ea typeface="SimSun" pitchFamily="2" charset="-122"/>
              </a:rPr>
              <a:t>	for(</a:t>
            </a:r>
            <a:r>
              <a:rPr lang="en-US" altLang="zh-CN" sz="2400" b="1" dirty="0" err="1">
                <a:ea typeface="SimSun" pitchFamily="2" charset="-122"/>
              </a:rPr>
              <a:t>i</a:t>
            </a:r>
            <a:r>
              <a:rPr lang="en-US" altLang="zh-CN" sz="2400" b="1" dirty="0">
                <a:ea typeface="SimSun" pitchFamily="2" charset="-122"/>
              </a:rPr>
              <a:t>=0;i&lt;</a:t>
            </a:r>
            <a:r>
              <a:rPr lang="en-US" altLang="zh-CN" sz="2400" b="1" dirty="0" err="1">
                <a:ea typeface="SimSun" pitchFamily="2" charset="-122"/>
              </a:rPr>
              <a:t>N;i</a:t>
            </a:r>
            <a:r>
              <a:rPr lang="en-US" altLang="zh-CN" sz="2400" b="1" dirty="0">
                <a:ea typeface="SimSun" pitchFamily="2" charset="-122"/>
              </a:rPr>
              <a:t>++){ B[</a:t>
            </a:r>
            <a:r>
              <a:rPr lang="en-US" altLang="zh-CN" sz="2400" b="1" dirty="0" err="1">
                <a:ea typeface="SimSun" pitchFamily="2" charset="-122"/>
              </a:rPr>
              <a:t>i</a:t>
            </a:r>
            <a:r>
              <a:rPr lang="en-US" altLang="zh-CN" sz="2400" b="1" dirty="0">
                <a:ea typeface="SimSun" pitchFamily="2" charset="-122"/>
              </a:rPr>
              <a:t>]=big_calc2(C,  </a:t>
            </a:r>
            <a:r>
              <a:rPr lang="en-US" altLang="zh-CN" sz="2400" b="1" dirty="0" err="1">
                <a:ea typeface="SimSun" pitchFamily="2" charset="-122"/>
              </a:rPr>
              <a:t>i</a:t>
            </a:r>
            <a:r>
              <a:rPr lang="en-US" altLang="zh-CN" sz="2400" b="1" dirty="0">
                <a:ea typeface="SimSun" pitchFamily="2" charset="-122"/>
              </a:rPr>
              <a:t>); }</a:t>
            </a:r>
            <a:br>
              <a:rPr lang="en-US" altLang="zh-CN" sz="2400" b="1" dirty="0">
                <a:ea typeface="SimSun" pitchFamily="2" charset="-122"/>
              </a:rPr>
            </a:br>
            <a:r>
              <a:rPr lang="en-US" altLang="zh-CN" sz="2400" b="1" dirty="0">
                <a:ea typeface="SimSun" pitchFamily="2" charset="-122"/>
              </a:rPr>
              <a:t>	A[id] = big_calc4(id);</a:t>
            </a:r>
            <a:br>
              <a:rPr lang="en-US" altLang="zh-CN" sz="2400" b="1" dirty="0">
                <a:ea typeface="SimSun" pitchFamily="2" charset="-122"/>
              </a:rPr>
            </a:br>
            <a:r>
              <a:rPr lang="en-US" altLang="zh-CN" sz="2400" b="1" dirty="0">
                <a:ea typeface="SimSun" pitchFamily="2" charset="-122"/>
              </a:rPr>
              <a:t>}</a:t>
            </a:r>
          </a:p>
        </p:txBody>
      </p:sp>
      <p:sp>
        <p:nvSpPr>
          <p:cNvPr id="123909" name="Rectangle 5"/>
          <p:cNvSpPr>
            <a:spLocks noChangeArrowheads="1"/>
          </p:cNvSpPr>
          <p:nvPr/>
        </p:nvSpPr>
        <p:spPr bwMode="auto">
          <a:xfrm>
            <a:off x="1974850" y="5664200"/>
            <a:ext cx="3676650"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implicit barrier at the end of a parallel region</a:t>
            </a:r>
          </a:p>
        </p:txBody>
      </p:sp>
      <p:sp>
        <p:nvSpPr>
          <p:cNvPr id="47112" name="Line 6"/>
          <p:cNvSpPr>
            <a:spLocks noChangeShapeType="1"/>
          </p:cNvSpPr>
          <p:nvPr/>
        </p:nvSpPr>
        <p:spPr bwMode="auto">
          <a:xfrm flipH="1" flipV="1">
            <a:off x="700088" y="5799138"/>
            <a:ext cx="1217612" cy="2270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911" name="Rectangle 7"/>
          <p:cNvSpPr>
            <a:spLocks noChangeArrowheads="1"/>
          </p:cNvSpPr>
          <p:nvPr/>
        </p:nvSpPr>
        <p:spPr bwMode="auto">
          <a:xfrm>
            <a:off x="4760913" y="3133725"/>
            <a:ext cx="4300537"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implicit barrier at the end of a for worksharing construct</a:t>
            </a:r>
          </a:p>
        </p:txBody>
      </p:sp>
      <p:sp>
        <p:nvSpPr>
          <p:cNvPr id="47114" name="Line 8"/>
          <p:cNvSpPr>
            <a:spLocks noChangeShapeType="1"/>
          </p:cNvSpPr>
          <p:nvPr/>
        </p:nvSpPr>
        <p:spPr bwMode="auto">
          <a:xfrm flipH="1" flipV="1">
            <a:off x="6986588" y="5075238"/>
            <a:ext cx="665162" cy="43656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913" name="Rectangle 9"/>
          <p:cNvSpPr>
            <a:spLocks noChangeArrowheads="1"/>
          </p:cNvSpPr>
          <p:nvPr/>
        </p:nvSpPr>
        <p:spPr bwMode="auto">
          <a:xfrm>
            <a:off x="6297613" y="5572125"/>
            <a:ext cx="2611437" cy="831850"/>
          </a:xfrm>
          <a:prstGeom prst="rect">
            <a:avLst/>
          </a:prstGeom>
          <a:solidFill>
            <a:schemeClr val="bg1"/>
          </a:solidFill>
          <a:ln w="9525">
            <a:solidFill>
              <a:schemeClr val="tx1"/>
            </a:solidFill>
            <a:miter lim="800000"/>
            <a:headEnd/>
            <a:tailEnd/>
          </a:ln>
          <a:effectLst>
            <a:outerShdw blurRad="63500" dist="107763" dir="2700000" algn="ctr" rotWithShape="0">
              <a:srgbClr val="000000">
                <a:alpha val="74998"/>
              </a:srgbClr>
            </a:outerShdw>
          </a:effectLst>
        </p:spPr>
        <p:txBody>
          <a:bodyPr lIns="92075" tIns="46038" rIns="92075" bIns="46038">
            <a:spAutoFit/>
          </a:bodyPr>
          <a:lstStyle/>
          <a:p>
            <a:pPr>
              <a:spcBef>
                <a:spcPct val="50000"/>
              </a:spcBef>
              <a:defRPr/>
            </a:pPr>
            <a:r>
              <a:rPr lang="en-US" altLang="zh-CN" sz="2400">
                <a:ea typeface="SimSun" pitchFamily="2" charset="-122"/>
                <a:cs typeface="SimSun" pitchFamily="2" charset="-122"/>
              </a:rPr>
              <a:t>no implicit barrier due to nowait</a:t>
            </a:r>
          </a:p>
        </p:txBody>
      </p:sp>
      <p:sp>
        <p:nvSpPr>
          <p:cNvPr id="47116" name="Line 10"/>
          <p:cNvSpPr>
            <a:spLocks noChangeShapeType="1"/>
          </p:cNvSpPr>
          <p:nvPr/>
        </p:nvSpPr>
        <p:spPr bwMode="auto">
          <a:xfrm flipH="1">
            <a:off x="6700838" y="3983038"/>
            <a:ext cx="347662" cy="23336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154</a:t>
            </a:fld>
            <a:endParaRPr lang="en-US" sz="1400" b="1" dirty="0">
              <a:solidFill>
                <a:schemeClr val="bg1"/>
              </a:solidFill>
            </a:endParaRPr>
          </a:p>
        </p:txBody>
      </p:sp>
    </p:spTree>
    <p:extLst>
      <p:ext uri="{BB962C8B-B14F-4D97-AF65-F5344CB8AC3E}">
        <p14:creationId xmlns:p14="http://schemas.microsoft.com/office/powerpoint/2010/main" val="1837651208"/>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F345D1B-9C19-42BD-A03E-E96E0A5E6EBC}" type="slidenum">
              <a:rPr lang="en-US" sz="1400">
                <a:solidFill>
                  <a:schemeClr val="bg1"/>
                </a:solidFill>
              </a:rPr>
              <a:pPr eaLnBrk="1" hangingPunct="1"/>
              <a:t>155</a:t>
            </a:fld>
            <a:endParaRPr lang="en-US" sz="1400">
              <a:solidFill>
                <a:schemeClr val="bg1"/>
              </a:solidFill>
            </a:endParaRPr>
          </a:p>
        </p:txBody>
      </p:sp>
      <p:sp>
        <p:nvSpPr>
          <p:cNvPr id="49156" name="Rectangle 2"/>
          <p:cNvSpPr>
            <a:spLocks noGrp="1" noChangeArrowheads="1"/>
          </p:cNvSpPr>
          <p:nvPr>
            <p:ph type="title"/>
          </p:nvPr>
        </p:nvSpPr>
        <p:spPr>
          <a:xfrm>
            <a:off x="152400" y="0"/>
            <a:ext cx="8509000" cy="990600"/>
          </a:xfrm>
          <a:noFill/>
        </p:spPr>
        <p:txBody>
          <a:bodyPr lIns="92075" tIns="46038" rIns="92075" bIns="46038">
            <a:normAutofit/>
          </a:bodyPr>
          <a:lstStyle/>
          <a:p>
            <a:pPr eaLnBrk="1" hangingPunct="1">
              <a:lnSpc>
                <a:spcPct val="89000"/>
              </a:lnSpc>
            </a:pPr>
            <a:r>
              <a:rPr lang="en-US" altLang="zh-CN" sz="3600" dirty="0">
                <a:ea typeface="SimSun" pitchFamily="2" charset="-122"/>
              </a:rPr>
              <a:t>Putting the master thread to work</a:t>
            </a:r>
            <a:endParaRPr lang="en-US" altLang="zh-CN" sz="3600" dirty="0">
              <a:solidFill>
                <a:schemeClr val="accent1"/>
              </a:solidFill>
              <a:ea typeface="SimSun" pitchFamily="2" charset="-122"/>
            </a:endParaRPr>
          </a:p>
        </p:txBody>
      </p:sp>
      <p:sp>
        <p:nvSpPr>
          <p:cNvPr id="49157" name="Rectangle 3"/>
          <p:cNvSpPr>
            <a:spLocks noGrp="1" noChangeArrowheads="1"/>
          </p:cNvSpPr>
          <p:nvPr>
            <p:ph type="body" idx="1"/>
          </p:nvPr>
        </p:nvSpPr>
        <p:spPr>
          <a:xfrm>
            <a:off x="304800" y="1066800"/>
            <a:ext cx="8316913" cy="1685925"/>
          </a:xfrm>
          <a:noFill/>
        </p:spPr>
        <p:txBody>
          <a:bodyPr lIns="92075" tIns="46038" rIns="92075" bIns="46038"/>
          <a:lstStyle/>
          <a:p>
            <a:pPr eaLnBrk="1" hangingPunct="1">
              <a:lnSpc>
                <a:spcPct val="94000"/>
              </a:lnSpc>
            </a:pPr>
            <a:r>
              <a:rPr lang="en-US" altLang="zh-CN">
                <a:ea typeface="SimSun" pitchFamily="2" charset="-122"/>
              </a:rPr>
              <a:t>The </a:t>
            </a:r>
            <a:r>
              <a:rPr lang="en-US" altLang="zh-CN" b="1">
                <a:solidFill>
                  <a:srgbClr val="0332B7"/>
                </a:solidFill>
                <a:ea typeface="SimSun" pitchFamily="2" charset="-122"/>
              </a:rPr>
              <a:t>master</a:t>
            </a:r>
            <a:r>
              <a:rPr lang="en-US" altLang="zh-CN">
                <a:ea typeface="SimSun" pitchFamily="2" charset="-122"/>
              </a:rPr>
              <a:t> construct denotes a structured block  that is only executed by the master thread. The other threads just skip it (no synchronization is implied).</a:t>
            </a:r>
          </a:p>
        </p:txBody>
      </p:sp>
      <p:sp>
        <p:nvSpPr>
          <p:cNvPr id="49158" name="Rectangle 4"/>
          <p:cNvSpPr>
            <a:spLocks noChangeArrowheads="1"/>
          </p:cNvSpPr>
          <p:nvPr/>
        </p:nvSpPr>
        <p:spPr bwMode="auto">
          <a:xfrm>
            <a:off x="914400" y="2895600"/>
            <a:ext cx="7493000" cy="3074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400" b="1">
                <a:solidFill>
                  <a:srgbClr val="0332B7"/>
                </a:solidFill>
                <a:ea typeface="SimSun" pitchFamily="2" charset="-122"/>
              </a:rPr>
              <a:t>#pragma omp parallel</a:t>
            </a:r>
            <a:r>
              <a:rPr lang="en-US" altLang="zh-CN" sz="2400">
                <a:ea typeface="SimSun" pitchFamily="2" charset="-122"/>
              </a:rPr>
              <a:t>  </a:t>
            </a:r>
            <a:br>
              <a:rPr lang="en-US" altLang="zh-CN" sz="2400">
                <a:ea typeface="SimSun" pitchFamily="2" charset="-122"/>
              </a:rPr>
            </a:br>
            <a:r>
              <a:rPr lang="en-US" altLang="zh-CN" sz="2400">
                <a:ea typeface="SimSun" pitchFamily="2" charset="-122"/>
              </a:rPr>
              <a:t>{	</a:t>
            </a:r>
            <a:br>
              <a:rPr lang="en-US" altLang="zh-CN" sz="2400">
                <a:ea typeface="SimSun" pitchFamily="2" charset="-122"/>
              </a:rPr>
            </a:br>
            <a:r>
              <a:rPr lang="en-US" altLang="zh-CN" sz="2400">
                <a:ea typeface="SimSun" pitchFamily="2" charset="-122"/>
              </a:rPr>
              <a:t>	do_many_things();</a:t>
            </a:r>
            <a:br>
              <a:rPr lang="en-US" altLang="zh-CN" sz="2400">
                <a:ea typeface="SimSun" pitchFamily="2" charset="-122"/>
              </a:rPr>
            </a:br>
            <a:r>
              <a:rPr lang="en-US" altLang="zh-CN" sz="2400" b="1">
                <a:solidFill>
                  <a:srgbClr val="0332B7"/>
                </a:solidFill>
                <a:ea typeface="SimSun" pitchFamily="2" charset="-122"/>
              </a:rPr>
              <a:t>#pragma omp master</a:t>
            </a:r>
            <a:br>
              <a:rPr lang="en-US" altLang="zh-CN" sz="2400" b="1">
                <a:solidFill>
                  <a:srgbClr val="0332B7"/>
                </a:solidFill>
                <a:ea typeface="SimSun" pitchFamily="2" charset="-122"/>
              </a:rPr>
            </a:br>
            <a:r>
              <a:rPr lang="en-US" altLang="zh-CN" sz="2400">
                <a:ea typeface="SimSun" pitchFamily="2" charset="-122"/>
              </a:rPr>
              <a:t>	{     exchange_boundaries();   }</a:t>
            </a:r>
            <a:br>
              <a:rPr lang="en-US" altLang="zh-CN" sz="2400">
                <a:ea typeface="SimSun" pitchFamily="2" charset="-122"/>
              </a:rPr>
            </a:br>
            <a:r>
              <a:rPr lang="en-US" altLang="zh-CN" sz="2400" b="1">
                <a:solidFill>
                  <a:srgbClr val="0332B7"/>
                </a:solidFill>
                <a:ea typeface="SimSun" pitchFamily="2" charset="-122"/>
              </a:rPr>
              <a:t>#pragma omp  barrier</a:t>
            </a:r>
            <a:br>
              <a:rPr lang="en-US" altLang="zh-CN" sz="2400">
                <a:ea typeface="SimSun" pitchFamily="2" charset="-122"/>
              </a:rPr>
            </a:br>
            <a:r>
              <a:rPr lang="en-US" altLang="zh-CN" sz="2400">
                <a:ea typeface="SimSun" pitchFamily="2" charset="-122"/>
              </a:rPr>
              <a:t>	do_many_other_things();</a:t>
            </a:r>
            <a:br>
              <a:rPr lang="en-US" altLang="zh-CN" sz="2400">
                <a:ea typeface="SimSun" pitchFamily="2" charset="-122"/>
              </a:rPr>
            </a:br>
            <a:r>
              <a:rPr lang="en-US" altLang="zh-CN" sz="2400">
                <a:ea typeface="SimSun" pitchFamily="2" charset="-122"/>
              </a:rPr>
              <a:t>}</a:t>
            </a:r>
            <a:r>
              <a:rPr lang="en-US" altLang="zh-CN" sz="2800" b="1">
                <a:ea typeface="SimSun" pitchFamily="2" charset="-122"/>
              </a:rPr>
              <a:t> </a:t>
            </a:r>
          </a:p>
        </p:txBody>
      </p:sp>
      <p:sp>
        <p:nvSpPr>
          <p:cNvPr id="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155</a:t>
            </a:fld>
            <a:endParaRPr lang="en-US" sz="1400" b="1" dirty="0">
              <a:solidFill>
                <a:schemeClr val="bg1"/>
              </a:solidFill>
            </a:endParaRPr>
          </a:p>
        </p:txBody>
      </p:sp>
    </p:spTree>
    <p:extLst>
      <p:ext uri="{BB962C8B-B14F-4D97-AF65-F5344CB8AC3E}">
        <p14:creationId xmlns:p14="http://schemas.microsoft.com/office/powerpoint/2010/main" val="2140848517"/>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72E2335-009C-4101-8B56-3EA9CC248AB3}" type="slidenum">
              <a:rPr lang="en-US" sz="1400">
                <a:solidFill>
                  <a:schemeClr val="bg1"/>
                </a:solidFill>
              </a:rPr>
              <a:pPr eaLnBrk="1" hangingPunct="1"/>
              <a:t>156</a:t>
            </a:fld>
            <a:endParaRPr lang="en-US" sz="1400">
              <a:solidFill>
                <a:schemeClr val="bg1"/>
              </a:solidFill>
            </a:endParaRPr>
          </a:p>
        </p:txBody>
      </p:sp>
      <p:sp>
        <p:nvSpPr>
          <p:cNvPr id="51204" name="Rectangle 2"/>
          <p:cNvSpPr>
            <a:spLocks noGrp="1" noChangeArrowheads="1"/>
          </p:cNvSpPr>
          <p:nvPr>
            <p:ph type="title"/>
          </p:nvPr>
        </p:nvSpPr>
        <p:spPr>
          <a:xfrm>
            <a:off x="152400" y="25400"/>
            <a:ext cx="8496300" cy="914400"/>
          </a:xfrm>
          <a:noFill/>
        </p:spPr>
        <p:txBody>
          <a:bodyPr lIns="92075" tIns="46038" rIns="92075" bIns="46038">
            <a:normAutofit/>
          </a:bodyPr>
          <a:lstStyle/>
          <a:p>
            <a:pPr eaLnBrk="1" hangingPunct="1">
              <a:lnSpc>
                <a:spcPct val="89000"/>
              </a:lnSpc>
            </a:pPr>
            <a:r>
              <a:rPr lang="en-US" altLang="zh-CN" sz="3600" dirty="0">
                <a:ea typeface="SimSun" pitchFamily="2" charset="-122"/>
              </a:rPr>
              <a:t>Runtime Library routines and ICVs</a:t>
            </a:r>
            <a:endParaRPr lang="en-US" altLang="zh-CN" sz="3600" dirty="0">
              <a:solidFill>
                <a:schemeClr val="accent1"/>
              </a:solidFill>
              <a:ea typeface="SimSun" pitchFamily="2" charset="-122"/>
            </a:endParaRPr>
          </a:p>
        </p:txBody>
      </p:sp>
      <p:sp>
        <p:nvSpPr>
          <p:cNvPr id="51205" name="Rectangle 3"/>
          <p:cNvSpPr>
            <a:spLocks noGrp="1" noChangeArrowheads="1"/>
          </p:cNvSpPr>
          <p:nvPr>
            <p:ph type="body" idx="1"/>
          </p:nvPr>
        </p:nvSpPr>
        <p:spPr>
          <a:xfrm>
            <a:off x="533400" y="962025"/>
            <a:ext cx="8229600" cy="1276350"/>
          </a:xfrm>
          <a:noFill/>
        </p:spPr>
        <p:txBody>
          <a:bodyPr lIns="92075" tIns="46038" rIns="92075" bIns="46038"/>
          <a:lstStyle/>
          <a:p>
            <a:pPr eaLnBrk="1" hangingPunct="1">
              <a:lnSpc>
                <a:spcPct val="94000"/>
              </a:lnSpc>
            </a:pPr>
            <a:r>
              <a:rPr lang="en-US" altLang="zh-CN" sz="2000" dirty="0">
                <a:ea typeface="SimSun" pitchFamily="2" charset="-122"/>
              </a:rPr>
              <a:t>To use a known, fixed number of threads in a program, </a:t>
            </a:r>
            <a:br>
              <a:rPr lang="en-US" altLang="zh-CN" sz="2000" dirty="0">
                <a:ea typeface="SimSun" pitchFamily="2" charset="-122"/>
              </a:rPr>
            </a:br>
            <a:r>
              <a:rPr lang="en-US" altLang="zh-CN" sz="2000" dirty="0">
                <a:ea typeface="SimSun" pitchFamily="2" charset="-122"/>
              </a:rPr>
              <a:t>(1) tell the system that you don’t want dynamic adjustment of the number of threads,  (2) set the number of threads, then (3) save the number you got.</a:t>
            </a:r>
          </a:p>
        </p:txBody>
      </p:sp>
      <p:sp>
        <p:nvSpPr>
          <p:cNvPr id="51206" name="Rectangle 4"/>
          <p:cNvSpPr>
            <a:spLocks noChangeArrowheads="1"/>
          </p:cNvSpPr>
          <p:nvPr/>
        </p:nvSpPr>
        <p:spPr bwMode="auto">
          <a:xfrm>
            <a:off x="304800" y="2384425"/>
            <a:ext cx="6553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ea typeface="SimSun" pitchFamily="2" charset="-122"/>
              </a:rPr>
              <a:t>#include &lt;omp.h&gt;</a:t>
            </a:r>
            <a:br>
              <a:rPr lang="en-US" altLang="zh-CN" sz="2000">
                <a:ea typeface="SimSun" pitchFamily="2" charset="-122"/>
              </a:rPr>
            </a:br>
            <a:r>
              <a:rPr lang="en-US" altLang="zh-CN" sz="2000">
                <a:ea typeface="SimSun" pitchFamily="2" charset="-122"/>
              </a:rPr>
              <a:t>void main()</a:t>
            </a:r>
            <a:br>
              <a:rPr lang="en-US" altLang="zh-CN" sz="2000">
                <a:ea typeface="SimSun" pitchFamily="2" charset="-122"/>
              </a:rPr>
            </a:br>
            <a:r>
              <a:rPr lang="en-US" altLang="zh-CN" sz="2000">
                <a:ea typeface="SimSun" pitchFamily="2" charset="-122"/>
              </a:rPr>
              <a:t>{   int num_threads;</a:t>
            </a:r>
            <a:br>
              <a:rPr lang="en-US" altLang="zh-CN" sz="2000">
                <a:ea typeface="SimSun" pitchFamily="2" charset="-122"/>
              </a:rPr>
            </a:br>
            <a:r>
              <a:rPr lang="en-US" altLang="zh-CN" sz="2000">
                <a:ea typeface="SimSun" pitchFamily="2" charset="-122"/>
              </a:rPr>
              <a:t>      </a:t>
            </a:r>
            <a:r>
              <a:rPr lang="en-US" altLang="zh-CN" sz="2000" b="1">
                <a:solidFill>
                  <a:srgbClr val="0332B7"/>
                </a:solidFill>
                <a:ea typeface="SimSun" pitchFamily="2" charset="-122"/>
              </a:rPr>
              <a:t>omp_set_dynamic( 0 );</a:t>
            </a:r>
            <a:br>
              <a:rPr lang="en-US" altLang="zh-CN" sz="2000" b="1">
                <a:solidFill>
                  <a:srgbClr val="0332B7"/>
                </a:solidFill>
                <a:ea typeface="SimSun" pitchFamily="2" charset="-122"/>
              </a:rPr>
            </a:br>
            <a:r>
              <a:rPr lang="en-US" altLang="zh-CN" sz="2000" b="1">
                <a:solidFill>
                  <a:srgbClr val="0332B7"/>
                </a:solidFill>
                <a:ea typeface="SimSun" pitchFamily="2" charset="-122"/>
              </a:rPr>
              <a:t>      omp_set_num_threads( omp_num_procs() );</a:t>
            </a:r>
            <a:br>
              <a:rPr lang="en-US" altLang="zh-CN" sz="2000">
                <a:solidFill>
                  <a:schemeClr val="accent1"/>
                </a:solidFill>
                <a:ea typeface="SimSun" pitchFamily="2" charset="-122"/>
              </a:rPr>
            </a:br>
            <a:r>
              <a:rPr lang="en-US" altLang="zh-CN" sz="2000">
                <a:ea typeface="SimSun" pitchFamily="2" charset="-122"/>
              </a:rPr>
              <a:t>#pragma omp parallel</a:t>
            </a:r>
            <a:br>
              <a:rPr lang="en-US" altLang="zh-CN" sz="2000">
                <a:ea typeface="SimSun" pitchFamily="2" charset="-122"/>
              </a:rPr>
            </a:br>
            <a:r>
              <a:rPr lang="en-US" altLang="zh-CN" sz="2000">
                <a:ea typeface="SimSun" pitchFamily="2" charset="-122"/>
              </a:rPr>
              <a:t>    {     int </a:t>
            </a:r>
            <a:r>
              <a:rPr lang="en-US" altLang="zh-CN" sz="2000" b="1">
                <a:solidFill>
                  <a:srgbClr val="0332B7"/>
                </a:solidFill>
                <a:ea typeface="SimSun" pitchFamily="2" charset="-122"/>
              </a:rPr>
              <a:t>id=omp_get_thread_num();</a:t>
            </a:r>
            <a:br>
              <a:rPr lang="en-US" altLang="zh-CN" sz="2000" b="1">
                <a:solidFill>
                  <a:schemeClr val="accent1"/>
                </a:solidFill>
                <a:ea typeface="SimSun" pitchFamily="2" charset="-122"/>
              </a:rPr>
            </a:br>
            <a:r>
              <a:rPr lang="en-US" altLang="zh-CN" sz="2000">
                <a:ea typeface="SimSun" pitchFamily="2" charset="-122"/>
              </a:rPr>
              <a:t>#pragma omp single   </a:t>
            </a:r>
            <a:br>
              <a:rPr lang="en-US" altLang="zh-CN" sz="2000">
                <a:ea typeface="SimSun" pitchFamily="2" charset="-122"/>
              </a:rPr>
            </a:br>
            <a:r>
              <a:rPr lang="en-US" altLang="zh-CN" sz="2000">
                <a:ea typeface="SimSun" pitchFamily="2" charset="-122"/>
              </a:rPr>
              <a:t>              num_threads = </a:t>
            </a:r>
            <a:r>
              <a:rPr lang="en-US" altLang="zh-CN" sz="2000" b="1">
                <a:solidFill>
                  <a:srgbClr val="0332B7"/>
                </a:solidFill>
                <a:ea typeface="SimSun" pitchFamily="2" charset="-122"/>
              </a:rPr>
              <a:t>omp_get_num_threads();</a:t>
            </a:r>
            <a:r>
              <a:rPr lang="en-US" altLang="zh-CN" sz="2000">
                <a:ea typeface="SimSun" pitchFamily="2" charset="-122"/>
              </a:rPr>
              <a:t>   </a:t>
            </a:r>
            <a:br>
              <a:rPr lang="en-US" altLang="zh-CN" sz="2000">
                <a:ea typeface="SimSun" pitchFamily="2" charset="-122"/>
              </a:rPr>
            </a:br>
            <a:r>
              <a:rPr lang="en-US" altLang="zh-CN" sz="2000">
                <a:ea typeface="SimSun" pitchFamily="2" charset="-122"/>
              </a:rPr>
              <a:t>           do_lots_of_stuff(id); </a:t>
            </a:r>
            <a:br>
              <a:rPr lang="en-US" altLang="zh-CN" sz="2000">
                <a:ea typeface="SimSun" pitchFamily="2" charset="-122"/>
              </a:rPr>
            </a:br>
            <a:r>
              <a:rPr lang="en-US" altLang="zh-CN" sz="2000">
                <a:ea typeface="SimSun" pitchFamily="2" charset="-122"/>
              </a:rPr>
              <a:t>     }</a:t>
            </a:r>
            <a:br>
              <a:rPr lang="en-US" altLang="zh-CN" sz="2000">
                <a:ea typeface="SimSun" pitchFamily="2" charset="-122"/>
              </a:rPr>
            </a:br>
            <a:r>
              <a:rPr lang="en-US" altLang="zh-CN" sz="2000">
                <a:ea typeface="SimSun" pitchFamily="2" charset="-122"/>
              </a:rPr>
              <a:t>}</a:t>
            </a:r>
            <a:endParaRPr lang="en-US" altLang="zh-CN" sz="2000">
              <a:latin typeface="Times New Roman" charset="0"/>
              <a:ea typeface="SimSun" pitchFamily="2" charset="-122"/>
            </a:endParaRPr>
          </a:p>
        </p:txBody>
      </p:sp>
      <p:grpSp>
        <p:nvGrpSpPr>
          <p:cNvPr id="2" name="Group 5"/>
          <p:cNvGrpSpPr>
            <a:grpSpLocks/>
          </p:cNvGrpSpPr>
          <p:nvPr/>
        </p:nvGrpSpPr>
        <p:grpSpPr bwMode="auto">
          <a:xfrm>
            <a:off x="4114800" y="4038600"/>
            <a:ext cx="4800600" cy="762000"/>
            <a:chOff x="2592" y="2544"/>
            <a:chExt cx="3024" cy="480"/>
          </a:xfrm>
        </p:grpSpPr>
        <p:sp>
          <p:nvSpPr>
            <p:cNvPr id="51215" name="Text Box 6"/>
            <p:cNvSpPr txBox="1">
              <a:spLocks noChangeArrowheads="1"/>
            </p:cNvSpPr>
            <p:nvPr/>
          </p:nvSpPr>
          <p:spPr bwMode="auto">
            <a:xfrm>
              <a:off x="3120" y="2544"/>
              <a:ext cx="2496" cy="450"/>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a:ea typeface="SimSun" pitchFamily="2" charset="-122"/>
                </a:rPr>
                <a:t>Protect this op since Memory stores are not atomic</a:t>
              </a:r>
            </a:p>
          </p:txBody>
        </p:sp>
        <p:sp>
          <p:nvSpPr>
            <p:cNvPr id="51216" name="Line 7"/>
            <p:cNvSpPr>
              <a:spLocks noChangeShapeType="1"/>
            </p:cNvSpPr>
            <p:nvPr/>
          </p:nvSpPr>
          <p:spPr bwMode="auto">
            <a:xfrm flipH="1">
              <a:off x="2592" y="2784"/>
              <a:ext cx="528" cy="24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8"/>
          <p:cNvGrpSpPr>
            <a:grpSpLocks/>
          </p:cNvGrpSpPr>
          <p:nvPr/>
        </p:nvGrpSpPr>
        <p:grpSpPr bwMode="auto">
          <a:xfrm>
            <a:off x="4279900" y="2933700"/>
            <a:ext cx="4864100" cy="714375"/>
            <a:chOff x="2696" y="1848"/>
            <a:chExt cx="3064" cy="450"/>
          </a:xfrm>
        </p:grpSpPr>
        <p:sp>
          <p:nvSpPr>
            <p:cNvPr id="51213" name="Text Box 9"/>
            <p:cNvSpPr txBox="1">
              <a:spLocks noChangeArrowheads="1"/>
            </p:cNvSpPr>
            <p:nvPr/>
          </p:nvSpPr>
          <p:spPr bwMode="auto">
            <a:xfrm>
              <a:off x="3408" y="1848"/>
              <a:ext cx="2352" cy="450"/>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a:ea typeface="SimSun" pitchFamily="2" charset="-122"/>
                </a:rPr>
                <a:t>Request as many threads as you have processors.</a:t>
              </a:r>
            </a:p>
          </p:txBody>
        </p:sp>
        <p:sp>
          <p:nvSpPr>
            <p:cNvPr id="51214" name="Line 10"/>
            <p:cNvSpPr>
              <a:spLocks noChangeShapeType="1"/>
            </p:cNvSpPr>
            <p:nvPr/>
          </p:nvSpPr>
          <p:spPr bwMode="auto">
            <a:xfrm flipH="1">
              <a:off x="2696" y="2088"/>
              <a:ext cx="712" cy="2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1"/>
          <p:cNvGrpSpPr>
            <a:grpSpLocks/>
          </p:cNvGrpSpPr>
          <p:nvPr/>
        </p:nvGrpSpPr>
        <p:grpSpPr bwMode="auto">
          <a:xfrm>
            <a:off x="2971800" y="2057400"/>
            <a:ext cx="6019800" cy="1219200"/>
            <a:chOff x="1872" y="1296"/>
            <a:chExt cx="3792" cy="768"/>
          </a:xfrm>
        </p:grpSpPr>
        <p:sp>
          <p:nvSpPr>
            <p:cNvPr id="51211" name="Text Box 12"/>
            <p:cNvSpPr txBox="1">
              <a:spLocks noChangeArrowheads="1"/>
            </p:cNvSpPr>
            <p:nvPr/>
          </p:nvSpPr>
          <p:spPr bwMode="auto">
            <a:xfrm>
              <a:off x="2592" y="1296"/>
              <a:ext cx="3072" cy="450"/>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a:ea typeface="SimSun" pitchFamily="2" charset="-122"/>
                </a:rPr>
                <a:t>Disable dynamic adjustment of the number of threads.</a:t>
              </a:r>
            </a:p>
          </p:txBody>
        </p:sp>
        <p:sp>
          <p:nvSpPr>
            <p:cNvPr id="51212" name="Line 13"/>
            <p:cNvSpPr>
              <a:spLocks noChangeShapeType="1"/>
            </p:cNvSpPr>
            <p:nvPr/>
          </p:nvSpPr>
          <p:spPr bwMode="auto">
            <a:xfrm flipH="1">
              <a:off x="1872" y="1584"/>
              <a:ext cx="720" cy="48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28014" name="Text Box 14"/>
          <p:cNvSpPr txBox="1">
            <a:spLocks noChangeArrowheads="1"/>
          </p:cNvSpPr>
          <p:nvPr/>
        </p:nvSpPr>
        <p:spPr bwMode="auto">
          <a:xfrm>
            <a:off x="1295400" y="5562600"/>
            <a:ext cx="7188200" cy="928688"/>
          </a:xfrm>
          <a:prstGeom prst="rect">
            <a:avLst/>
          </a:prstGeom>
          <a:solidFill>
            <a:schemeClr val="bg1"/>
          </a:solidFill>
          <a:ln w="12700">
            <a:solidFill>
              <a:schemeClr val="tx1"/>
            </a:solidFill>
            <a:miter lim="800000"/>
            <a:headEnd type="none" w="sm" len="sm"/>
            <a:tailEnd type="none" w="sm" len="sm"/>
          </a:ln>
          <a:effectLst>
            <a:outerShdw blurRad="63500" dist="107763" dir="2700000" algn="ctr" rotWithShape="0">
              <a:schemeClr val="bg2">
                <a:alpha val="50000"/>
              </a:schemeClr>
            </a:outerShdw>
          </a:effec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sz="1800" b="1">
                <a:latin typeface="Arial Unicode MS" charset="0"/>
              </a:rPr>
              <a:t>Internal Control Variables (ICVs) … define state of runtime system to a thread.  Consistent pattern: set with “omp_set” or an environment variable, read with “omp_get”</a:t>
            </a:r>
          </a:p>
        </p:txBody>
      </p:sp>
      <p:sp>
        <p:nvSpPr>
          <p:cNvPr id="1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156</a:t>
            </a:fld>
            <a:endParaRPr lang="en-US" sz="1400" b="1" dirty="0">
              <a:solidFill>
                <a:schemeClr val="bg1"/>
              </a:solidFill>
            </a:endParaRPr>
          </a:p>
        </p:txBody>
      </p:sp>
    </p:spTree>
    <p:extLst>
      <p:ext uri="{BB962C8B-B14F-4D97-AF65-F5344CB8AC3E}">
        <p14:creationId xmlns:p14="http://schemas.microsoft.com/office/powerpoint/2010/main" val="9800689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B3ACD41-51F2-45ED-9D06-2F98676DF4FD}" type="slidenum">
              <a:rPr lang="en-US" sz="1400">
                <a:solidFill>
                  <a:schemeClr val="bg1"/>
                </a:solidFill>
              </a:rPr>
              <a:pPr eaLnBrk="1" hangingPunct="1"/>
              <a:t>157</a:t>
            </a:fld>
            <a:endParaRPr lang="en-US" sz="1400">
              <a:solidFill>
                <a:schemeClr val="bg1"/>
              </a:solidFill>
            </a:endParaRPr>
          </a:p>
        </p:txBody>
      </p:sp>
      <p:sp>
        <p:nvSpPr>
          <p:cNvPr id="53252" name="Rectangle 2"/>
          <p:cNvSpPr>
            <a:spLocks noGrp="1" noChangeArrowheads="1"/>
          </p:cNvSpPr>
          <p:nvPr>
            <p:ph type="title"/>
          </p:nvPr>
        </p:nvSpPr>
        <p:spPr>
          <a:xfrm>
            <a:off x="101600" y="0"/>
            <a:ext cx="8610600" cy="838200"/>
          </a:xfrm>
          <a:noFill/>
        </p:spPr>
        <p:txBody>
          <a:bodyPr lIns="92075" tIns="46038" rIns="92075" bIns="46038">
            <a:normAutofit/>
          </a:bodyPr>
          <a:lstStyle/>
          <a:p>
            <a:pPr eaLnBrk="1" hangingPunct="1">
              <a:lnSpc>
                <a:spcPct val="89000"/>
              </a:lnSpc>
            </a:pPr>
            <a:r>
              <a:rPr lang="en-US" altLang="zh-CN" sz="3600" dirty="0">
                <a:ea typeface="SimSun" pitchFamily="2" charset="-122"/>
              </a:rPr>
              <a:t>Optimizing loop parallel programs  </a:t>
            </a:r>
          </a:p>
        </p:txBody>
      </p:sp>
      <p:sp>
        <p:nvSpPr>
          <p:cNvPr id="53253" name="Rectangle 3"/>
          <p:cNvSpPr>
            <a:spLocks noChangeArrowheads="1"/>
          </p:cNvSpPr>
          <p:nvPr/>
        </p:nvSpPr>
        <p:spPr bwMode="auto">
          <a:xfrm>
            <a:off x="76200" y="1279525"/>
            <a:ext cx="7645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CN" sz="2000" b="1">
                <a:solidFill>
                  <a:srgbClr val="0332B7"/>
                </a:solidFill>
                <a:ea typeface="SimSun" pitchFamily="2" charset="-122"/>
              </a:rPr>
              <a:t>#include &lt;omp.h&gt;</a:t>
            </a:r>
            <a:br>
              <a:rPr lang="en-US" altLang="zh-CN" sz="2000" b="1">
                <a:solidFill>
                  <a:srgbClr val="0332B7"/>
                </a:solidFill>
                <a:ea typeface="SimSun" pitchFamily="2" charset="-122"/>
              </a:rPr>
            </a:br>
            <a:r>
              <a:rPr lang="en-US" altLang="zh-CN" sz="2000" b="1">
                <a:solidFill>
                  <a:srgbClr val="0332B7"/>
                </a:solidFill>
                <a:latin typeface="Comic Sans MS" charset="0"/>
                <a:ea typeface="SimSun" pitchFamily="2" charset="-122"/>
              </a:rPr>
              <a:t>#pragma omp parallel</a:t>
            </a:r>
            <a:br>
              <a:rPr lang="en-US" altLang="zh-CN" sz="2000">
                <a:solidFill>
                  <a:srgbClr val="0332B7"/>
                </a:solidFill>
                <a:latin typeface="Comic Sans MS" charset="0"/>
                <a:ea typeface="SimSun" pitchFamily="2" charset="-122"/>
              </a:rPr>
            </a:br>
            <a:r>
              <a:rPr lang="en-US" altLang="zh-CN" sz="2000" b="1">
                <a:latin typeface="Comic Sans MS" charset="0"/>
                <a:ea typeface="SimSun" pitchFamily="2" charset="-122"/>
              </a:rPr>
              <a:t>{</a:t>
            </a:r>
          </a:p>
          <a:p>
            <a:pPr eaLnBrk="0" hangingPunct="0"/>
            <a:r>
              <a:rPr lang="en-US" altLang="zh-CN" sz="2000" b="1">
                <a:latin typeface="Comic Sans MS" charset="0"/>
                <a:ea typeface="SimSun" pitchFamily="2" charset="-122"/>
              </a:rPr>
              <a:t>// define neighborhood as the num_neighbors particles</a:t>
            </a:r>
            <a:br>
              <a:rPr lang="en-US" altLang="zh-CN" sz="2000" b="1">
                <a:latin typeface="Comic Sans MS" charset="0"/>
                <a:ea typeface="SimSun" pitchFamily="2" charset="-122"/>
              </a:rPr>
            </a:br>
            <a:r>
              <a:rPr lang="en-US" altLang="zh-CN" sz="2000" b="1">
                <a:latin typeface="Comic Sans MS" charset="0"/>
                <a:ea typeface="SimSun" pitchFamily="2" charset="-122"/>
              </a:rPr>
              <a:t>// within “cutoff” of each particle “i”.  </a:t>
            </a:r>
          </a:p>
          <a:p>
            <a:pPr eaLnBrk="0" hangingPunct="0"/>
            <a:r>
              <a:rPr lang="en-US" altLang="zh-CN" sz="2000" b="1">
                <a:solidFill>
                  <a:srgbClr val="0332B7"/>
                </a:solidFill>
                <a:latin typeface="Comic Sans MS" charset="0"/>
                <a:ea typeface="SimSun" pitchFamily="2" charset="-122"/>
              </a:rPr>
              <a:t>#pragma omp for</a:t>
            </a:r>
            <a:br>
              <a:rPr lang="en-US" altLang="zh-CN" sz="2000" b="1">
                <a:solidFill>
                  <a:srgbClr val="0332B7"/>
                </a:solidFill>
                <a:latin typeface="Comic Sans MS" charset="0"/>
                <a:ea typeface="SimSun" pitchFamily="2" charset="-122"/>
              </a:rPr>
            </a:br>
            <a:r>
              <a:rPr lang="en-US" altLang="zh-CN" sz="2000" b="1">
                <a:latin typeface="Comic Sans MS" charset="0"/>
                <a:ea typeface="SimSun" pitchFamily="2" charset="-122"/>
              </a:rPr>
              <a:t>        for( int i = 0; i &lt; n; i++ )</a:t>
            </a:r>
            <a:br>
              <a:rPr lang="en-US" altLang="zh-CN" sz="2000" b="1">
                <a:latin typeface="Comic Sans MS" charset="0"/>
                <a:ea typeface="SimSun" pitchFamily="2" charset="-122"/>
              </a:rPr>
            </a:br>
            <a:r>
              <a:rPr lang="en-US" altLang="zh-CN" sz="2000" b="1">
                <a:latin typeface="Comic Sans MS" charset="0"/>
                <a:ea typeface="SimSun" pitchFamily="2" charset="-122"/>
              </a:rPr>
              <a:t>        {</a:t>
            </a:r>
            <a:br>
              <a:rPr lang="en-US" altLang="zh-CN" sz="2000" b="1">
                <a:latin typeface="Comic Sans MS" charset="0"/>
                <a:ea typeface="SimSun" pitchFamily="2" charset="-122"/>
              </a:rPr>
            </a:br>
            <a:r>
              <a:rPr lang="en-US" altLang="zh-CN" sz="2000" b="1">
                <a:latin typeface="Comic Sans MS" charset="0"/>
                <a:ea typeface="SimSun" pitchFamily="2" charset="-122"/>
              </a:rPr>
              <a:t>            Fx[i]=0.0;  Fy[i]=0.0;</a:t>
            </a:r>
            <a:br>
              <a:rPr lang="en-US" altLang="zh-CN" sz="2000" b="1">
                <a:latin typeface="Comic Sans MS" charset="0"/>
                <a:ea typeface="SimSun" pitchFamily="2" charset="-122"/>
              </a:rPr>
            </a:br>
            <a:r>
              <a:rPr lang="en-US" altLang="zh-CN" sz="2000" b="1">
                <a:latin typeface="Comic Sans MS" charset="0"/>
                <a:ea typeface="SimSun" pitchFamily="2" charset="-122"/>
              </a:rPr>
              <a:t>            for (int j = 0; j &lt; num_neigh[i]; j++)</a:t>
            </a:r>
            <a:br>
              <a:rPr lang="en-US" altLang="zh-CN" sz="2000" b="1">
                <a:latin typeface="Comic Sans MS" charset="0"/>
                <a:ea typeface="SimSun" pitchFamily="2" charset="-122"/>
              </a:rPr>
            </a:br>
            <a:r>
              <a:rPr lang="en-US" altLang="zh-CN" sz="2000" b="1">
                <a:latin typeface="Comic Sans MS" charset="0"/>
                <a:ea typeface="SimSun" pitchFamily="2" charset="-122"/>
              </a:rPr>
              <a:t>                neigh_ind = neigh[i][j];</a:t>
            </a:r>
            <a:br>
              <a:rPr lang="en-US" altLang="zh-CN" sz="2000" b="1">
                <a:latin typeface="Comic Sans MS" charset="0"/>
                <a:ea typeface="SimSun" pitchFamily="2" charset="-122"/>
              </a:rPr>
            </a:br>
            <a:r>
              <a:rPr lang="en-US" altLang="zh-CN" sz="2000" b="1">
                <a:latin typeface="Comic Sans MS" charset="0"/>
                <a:ea typeface="SimSun" pitchFamily="2" charset="-122"/>
              </a:rPr>
              <a:t>                Fx[i] += forceX(i, neigh_ind); </a:t>
            </a:r>
            <a:br>
              <a:rPr lang="en-US" altLang="zh-CN" sz="2000" b="1">
                <a:latin typeface="Comic Sans MS" charset="0"/>
                <a:ea typeface="SimSun" pitchFamily="2" charset="-122"/>
              </a:rPr>
            </a:br>
            <a:r>
              <a:rPr lang="en-US" altLang="zh-CN" sz="2000" b="1">
                <a:latin typeface="Comic Sans MS" charset="0"/>
                <a:ea typeface="SimSun" pitchFamily="2" charset="-122"/>
              </a:rPr>
              <a:t>                FY[i] += forceY(i, neigh_ind);</a:t>
            </a:r>
          </a:p>
          <a:p>
            <a:pPr eaLnBrk="0" hangingPunct="0"/>
            <a:r>
              <a:rPr lang="en-US" altLang="zh-CN" sz="2000" b="1">
                <a:latin typeface="Comic Sans MS" charset="0"/>
                <a:ea typeface="SimSun" pitchFamily="2" charset="-122"/>
              </a:rPr>
              <a:t>             }</a:t>
            </a:r>
          </a:p>
          <a:p>
            <a:pPr eaLnBrk="0" hangingPunct="0"/>
            <a:r>
              <a:rPr lang="en-US" altLang="zh-CN" sz="2000" b="1">
                <a:latin typeface="Comic Sans MS" charset="0"/>
                <a:ea typeface="SimSun" pitchFamily="2" charset="-122"/>
              </a:rPr>
              <a:t>        }</a:t>
            </a:r>
          </a:p>
          <a:p>
            <a:pPr eaLnBrk="0" hangingPunct="0"/>
            <a:r>
              <a:rPr lang="en-US" altLang="zh-CN" sz="2000" b="1">
                <a:latin typeface="Comic Sans MS" charset="0"/>
                <a:ea typeface="SimSun" pitchFamily="2" charset="-122"/>
              </a:rPr>
              <a:t>}</a:t>
            </a:r>
          </a:p>
          <a:p>
            <a:pPr eaLnBrk="0" hangingPunct="0"/>
            <a:r>
              <a:rPr lang="en-US" altLang="zh-CN" sz="2000">
                <a:latin typeface="Comic Sans MS" charset="0"/>
                <a:ea typeface="SimSun" pitchFamily="2" charset="-122"/>
              </a:rPr>
              <a:t>        </a:t>
            </a:r>
          </a:p>
        </p:txBody>
      </p:sp>
      <p:sp>
        <p:nvSpPr>
          <p:cNvPr id="53254" name="Text Box 4"/>
          <p:cNvSpPr txBox="1">
            <a:spLocks noChangeArrowheads="1"/>
          </p:cNvSpPr>
          <p:nvPr/>
        </p:nvSpPr>
        <p:spPr bwMode="auto">
          <a:xfrm>
            <a:off x="6172200" y="2590800"/>
            <a:ext cx="2743200" cy="3951288"/>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spcBef>
                <a:spcPct val="50000"/>
              </a:spcBef>
            </a:pPr>
            <a:r>
              <a:rPr lang="en-US" sz="1800">
                <a:latin typeface="Comic Sans MS" charset="0"/>
              </a:rPr>
              <a:t>Particles may be unevenly distributed … i.e. different particles have different numbers of neighbors.</a:t>
            </a:r>
          </a:p>
          <a:p>
            <a:pPr>
              <a:spcBef>
                <a:spcPct val="50000"/>
              </a:spcBef>
            </a:pPr>
            <a:r>
              <a:rPr lang="en-US" sz="1800">
                <a:latin typeface="Comic Sans MS" charset="0"/>
              </a:rPr>
              <a:t>Evenly spreading out loop iterations may fail to balance the load among threads</a:t>
            </a:r>
          </a:p>
          <a:p>
            <a:pPr>
              <a:spcBef>
                <a:spcPct val="50000"/>
              </a:spcBef>
            </a:pPr>
            <a:r>
              <a:rPr lang="en-US" sz="1800">
                <a:latin typeface="Comic Sans MS" charset="0"/>
              </a:rPr>
              <a:t>We need a way to tell the compiler how to best distribute the load.</a:t>
            </a:r>
          </a:p>
        </p:txBody>
      </p:sp>
      <p:sp>
        <p:nvSpPr>
          <p:cNvPr id="53255" name="Text Box 5"/>
          <p:cNvSpPr txBox="1">
            <a:spLocks noChangeArrowheads="1"/>
          </p:cNvSpPr>
          <p:nvPr/>
        </p:nvSpPr>
        <p:spPr bwMode="auto">
          <a:xfrm>
            <a:off x="3048000" y="1143000"/>
            <a:ext cx="57150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spcBef>
                <a:spcPct val="50000"/>
              </a:spcBef>
            </a:pPr>
            <a:r>
              <a:rPr lang="en-US" sz="2000">
                <a:latin typeface="Comic Sans MS" charset="0"/>
              </a:rPr>
              <a:t>Short range force computation for a particle system using the cut-off method</a:t>
            </a:r>
          </a:p>
        </p:txBody>
      </p:sp>
      <p:sp>
        <p:nvSpPr>
          <p:cNvPr id="8" name="Slide Number Placeholder 3"/>
          <p:cNvSpPr txBox="1">
            <a:spLocks/>
          </p:cNvSpPr>
          <p:nvPr/>
        </p:nvSpPr>
        <p:spPr>
          <a:xfrm>
            <a:off x="8281416" y="58864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chor="ctr" anchorCtr="1"/>
          <a:lstStyle>
            <a:defPPr>
              <a:defRPr lang="en-US"/>
            </a:defPPr>
            <a:lvl1pPr algn="ctr" rtl="0" eaLnBrk="0" fontAlgn="base" latinLnBrk="0" hangingPunct="0">
              <a:spcBef>
                <a:spcPct val="0"/>
              </a:spcBef>
              <a:spcAft>
                <a:spcPct val="0"/>
              </a:spcAft>
              <a:defRPr kumimoji="0" sz="2400" b="1" kern="1200">
                <a:solidFill>
                  <a:schemeClr val="tx1"/>
                </a:solidFill>
                <a:latin typeface="Arial" charset="0"/>
                <a:ea typeface="+mn-ea"/>
                <a:cs typeface="Arial" charset="0"/>
              </a:defRPr>
            </a:lvl1pPr>
            <a:lvl2pPr marL="37931725" indent="-37474525"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4572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6pPr>
            <a:lvl7pPr marL="9144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7pPr>
            <a:lvl8pPr marL="1371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8pPr>
            <a:lvl9pPr marL="18288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9pPr>
          </a:lstStyle>
          <a:p>
            <a:pPr eaLnBrk="1" hangingPunct="1"/>
            <a:fld id="{D635D4E0-B9E5-4366-8BA5-BF21B123B588}" type="slidenum">
              <a:rPr lang="en-US" sz="1400" smtClean="0">
                <a:solidFill>
                  <a:schemeClr val="bg1"/>
                </a:solidFill>
              </a:rPr>
              <a:pPr eaLnBrk="1" hangingPunct="1"/>
              <a:t>157</a:t>
            </a:fld>
            <a:endParaRPr lang="en-US" sz="1400" dirty="0">
              <a:solidFill>
                <a:schemeClr val="bg1"/>
              </a:solidFill>
            </a:endParaRPr>
          </a:p>
        </p:txBody>
      </p:sp>
    </p:spTree>
    <p:extLst>
      <p:ext uri="{BB962C8B-B14F-4D97-AF65-F5344CB8AC3E}">
        <p14:creationId xmlns:p14="http://schemas.microsoft.com/office/powerpoint/2010/main" val="3194734205"/>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BD176E-919F-4453-B38C-61FAE7EFF670}" type="slidenum">
              <a:rPr lang="en-US" sz="1400">
                <a:solidFill>
                  <a:schemeClr val="bg1"/>
                </a:solidFill>
              </a:rPr>
              <a:pPr eaLnBrk="1" hangingPunct="1"/>
              <a:t>158</a:t>
            </a:fld>
            <a:endParaRPr lang="en-US" sz="1400">
              <a:solidFill>
                <a:schemeClr val="bg1"/>
              </a:solidFill>
            </a:endParaRPr>
          </a:p>
        </p:txBody>
      </p:sp>
      <p:sp>
        <p:nvSpPr>
          <p:cNvPr id="55300" name="Rectangle 2"/>
          <p:cNvSpPr>
            <a:spLocks noGrp="1" noChangeArrowheads="1"/>
          </p:cNvSpPr>
          <p:nvPr>
            <p:ph type="title"/>
          </p:nvPr>
        </p:nvSpPr>
        <p:spPr>
          <a:xfrm>
            <a:off x="76200" y="0"/>
            <a:ext cx="8077200" cy="762000"/>
          </a:xfrm>
          <a:noFill/>
        </p:spPr>
        <p:txBody>
          <a:bodyPr lIns="92075" tIns="46038" rIns="92075" bIns="46038">
            <a:normAutofit/>
          </a:bodyPr>
          <a:lstStyle/>
          <a:p>
            <a:pPr eaLnBrk="1" hangingPunct="1">
              <a:lnSpc>
                <a:spcPct val="88000"/>
              </a:lnSpc>
            </a:pPr>
            <a:r>
              <a:rPr lang="en-US" altLang="zh-CN" sz="3600" dirty="0">
                <a:ea typeface="SimSun" pitchFamily="2" charset="-122"/>
              </a:rPr>
              <a:t>The schedule clause</a:t>
            </a:r>
          </a:p>
        </p:txBody>
      </p:sp>
      <p:sp>
        <p:nvSpPr>
          <p:cNvPr id="55301" name="Rectangle 3"/>
          <p:cNvSpPr>
            <a:spLocks noGrp="1" noChangeArrowheads="1"/>
          </p:cNvSpPr>
          <p:nvPr>
            <p:ph type="body" idx="1"/>
          </p:nvPr>
        </p:nvSpPr>
        <p:spPr>
          <a:xfrm>
            <a:off x="238125" y="908050"/>
            <a:ext cx="8905875" cy="5454650"/>
          </a:xfrm>
          <a:noFill/>
        </p:spPr>
        <p:txBody>
          <a:bodyPr lIns="92075" tIns="46038" rIns="92075" bIns="46038"/>
          <a:lstStyle/>
          <a:p>
            <a:pPr eaLnBrk="1" hangingPunct="1"/>
            <a:r>
              <a:rPr lang="en-US" altLang="zh-CN" sz="2000">
                <a:ea typeface="SimSun" pitchFamily="2" charset="-122"/>
              </a:rPr>
              <a:t>The schedule clause affects how loop iterations are mapped onto threads</a:t>
            </a:r>
          </a:p>
          <a:p>
            <a:pPr lvl="1" eaLnBrk="1" hangingPunct="1"/>
            <a:r>
              <a:rPr lang="en-US" altLang="zh-CN" sz="2000" b="1">
                <a:ea typeface="SimSun" pitchFamily="2" charset="-122"/>
              </a:rPr>
              <a:t>schedule(static [,chunk])</a:t>
            </a:r>
            <a:endParaRPr lang="en-US" altLang="zh-CN" sz="2000">
              <a:ea typeface="SimSun" pitchFamily="2" charset="-122"/>
            </a:endParaRPr>
          </a:p>
          <a:p>
            <a:pPr lvl="3" eaLnBrk="1" hangingPunct="1">
              <a:lnSpc>
                <a:spcPct val="93000"/>
              </a:lnSpc>
              <a:buClr>
                <a:schemeClr val="tx2"/>
              </a:buClr>
            </a:pPr>
            <a:r>
              <a:rPr lang="en-US" altLang="zh-CN" sz="2000">
                <a:ea typeface="SimSun" pitchFamily="2" charset="-122"/>
              </a:rPr>
              <a:t>Deal-out blocks of iterations of size “chunk” to each thread.</a:t>
            </a:r>
          </a:p>
          <a:p>
            <a:pPr lvl="1" eaLnBrk="1" hangingPunct="1"/>
            <a:r>
              <a:rPr lang="en-US" altLang="zh-CN" sz="2000" b="1">
                <a:ea typeface="SimSun" pitchFamily="2" charset="-122"/>
              </a:rPr>
              <a:t>schedule(dynamic[,chunk])</a:t>
            </a:r>
            <a:endParaRPr lang="en-US" altLang="zh-CN" sz="2000">
              <a:ea typeface="SimSun" pitchFamily="2" charset="-122"/>
            </a:endParaRPr>
          </a:p>
          <a:p>
            <a:pPr lvl="3" eaLnBrk="1" hangingPunct="1">
              <a:lnSpc>
                <a:spcPct val="93000"/>
              </a:lnSpc>
              <a:buClr>
                <a:schemeClr val="tx2"/>
              </a:buClr>
            </a:pPr>
            <a:r>
              <a:rPr lang="en-US" altLang="zh-CN" sz="2000">
                <a:ea typeface="SimSun" pitchFamily="2" charset="-122"/>
              </a:rPr>
              <a:t>Each thread grabs “chunk” iterations off a queue until all iterations have been handled.</a:t>
            </a:r>
          </a:p>
          <a:p>
            <a:pPr lvl="1" eaLnBrk="1" hangingPunct="1"/>
            <a:r>
              <a:rPr lang="en-US" altLang="zh-CN" sz="2000" b="1">
                <a:ea typeface="SimSun" pitchFamily="2" charset="-122"/>
              </a:rPr>
              <a:t>schedule(guided[,chunk])</a:t>
            </a:r>
            <a:endParaRPr lang="en-US" altLang="zh-CN" sz="2000">
              <a:ea typeface="SimSun" pitchFamily="2" charset="-122"/>
            </a:endParaRPr>
          </a:p>
          <a:p>
            <a:pPr lvl="3" eaLnBrk="1" hangingPunct="1">
              <a:lnSpc>
                <a:spcPct val="93000"/>
              </a:lnSpc>
              <a:buClr>
                <a:schemeClr val="tx2"/>
              </a:buClr>
            </a:pPr>
            <a:r>
              <a:rPr lang="en-US" altLang="zh-CN" sz="2000">
                <a:ea typeface="SimSun" pitchFamily="2" charset="-122"/>
              </a:rPr>
              <a:t>Threads dynamically grab blocks of iterations. The size of the block starts large and shrinks down to size “chunk” as the calculation proceeds.</a:t>
            </a:r>
          </a:p>
          <a:p>
            <a:pPr lvl="1" eaLnBrk="1" hangingPunct="1"/>
            <a:r>
              <a:rPr lang="en-US" altLang="zh-CN" sz="2000" b="1">
                <a:ea typeface="SimSun" pitchFamily="2" charset="-122"/>
              </a:rPr>
              <a:t>schedule(runtime)</a:t>
            </a:r>
          </a:p>
          <a:p>
            <a:pPr lvl="3" eaLnBrk="1" hangingPunct="1">
              <a:lnSpc>
                <a:spcPct val="93000"/>
              </a:lnSpc>
              <a:buClr>
                <a:schemeClr val="tx2"/>
              </a:buClr>
            </a:pPr>
            <a:r>
              <a:rPr lang="en-US" altLang="zh-CN" sz="2000">
                <a:ea typeface="SimSun" pitchFamily="2" charset="-122"/>
              </a:rPr>
              <a:t>Schedule  and chunk size taken from the OMP_SCHEDULE environment variable (or the runtime library … for OpenMP 3.0).</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158</a:t>
            </a:fld>
            <a:endParaRPr lang="en-US" sz="1400" b="1" dirty="0">
              <a:solidFill>
                <a:schemeClr val="bg1"/>
              </a:solidFill>
            </a:endParaRPr>
          </a:p>
        </p:txBody>
      </p:sp>
    </p:spTree>
    <p:extLst>
      <p:ext uri="{BB962C8B-B14F-4D97-AF65-F5344CB8AC3E}">
        <p14:creationId xmlns:p14="http://schemas.microsoft.com/office/powerpoint/2010/main" val="3464650963"/>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E2A977D-83D0-4324-8D36-1620C8AC044D}" type="slidenum">
              <a:rPr lang="en-US" sz="1400">
                <a:solidFill>
                  <a:schemeClr val="bg1"/>
                </a:solidFill>
              </a:rPr>
              <a:pPr eaLnBrk="1" hangingPunct="1"/>
              <a:t>159</a:t>
            </a:fld>
            <a:endParaRPr lang="en-US" sz="1400">
              <a:solidFill>
                <a:schemeClr val="bg1"/>
              </a:solidFill>
            </a:endParaRPr>
          </a:p>
        </p:txBody>
      </p:sp>
      <p:sp>
        <p:nvSpPr>
          <p:cNvPr id="57348" name="Rectangle 2"/>
          <p:cNvSpPr>
            <a:spLocks noGrp="1" noChangeArrowheads="1"/>
          </p:cNvSpPr>
          <p:nvPr>
            <p:ph type="title"/>
          </p:nvPr>
        </p:nvSpPr>
        <p:spPr>
          <a:xfrm>
            <a:off x="76200" y="0"/>
            <a:ext cx="8534400" cy="838200"/>
          </a:xfrm>
          <a:noFill/>
        </p:spPr>
        <p:txBody>
          <a:bodyPr lIns="92075" tIns="46038" rIns="92075" bIns="46038">
            <a:normAutofit/>
          </a:bodyPr>
          <a:lstStyle/>
          <a:p>
            <a:pPr eaLnBrk="1" hangingPunct="1">
              <a:lnSpc>
                <a:spcPct val="89000"/>
              </a:lnSpc>
            </a:pPr>
            <a:r>
              <a:rPr lang="en-US" altLang="zh-CN" sz="3600" dirty="0">
                <a:ea typeface="SimSun" pitchFamily="2" charset="-122"/>
              </a:rPr>
              <a:t>Optimizing loop parallel programs  </a:t>
            </a:r>
          </a:p>
        </p:txBody>
      </p:sp>
      <p:sp>
        <p:nvSpPr>
          <p:cNvPr id="57349" name="Rectangle 3"/>
          <p:cNvSpPr>
            <a:spLocks noChangeArrowheads="1"/>
          </p:cNvSpPr>
          <p:nvPr/>
        </p:nvSpPr>
        <p:spPr bwMode="auto">
          <a:xfrm>
            <a:off x="76200" y="1066800"/>
            <a:ext cx="8915400" cy="532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r>
              <a:rPr lang="en-US" altLang="zh-CN" sz="2000" b="1" dirty="0">
                <a:solidFill>
                  <a:srgbClr val="0332B7"/>
                </a:solidFill>
                <a:ea typeface="SimSun" pitchFamily="2" charset="-122"/>
              </a:rPr>
              <a:t>#include &lt;</a:t>
            </a:r>
            <a:r>
              <a:rPr lang="en-US" altLang="zh-CN" sz="2000" b="1" dirty="0" err="1">
                <a:solidFill>
                  <a:srgbClr val="0332B7"/>
                </a:solidFill>
                <a:ea typeface="SimSun" pitchFamily="2" charset="-122"/>
              </a:rPr>
              <a:t>omp.h</a:t>
            </a:r>
            <a:r>
              <a:rPr lang="en-US" altLang="zh-CN" sz="2000" b="1" dirty="0">
                <a:solidFill>
                  <a:srgbClr val="0332B7"/>
                </a:solidFill>
                <a:ea typeface="SimSun" pitchFamily="2" charset="-122"/>
              </a:rPr>
              <a:t>&gt;</a:t>
            </a:r>
            <a:br>
              <a:rPr lang="en-US" altLang="zh-CN" sz="2000" b="1" dirty="0">
                <a:solidFill>
                  <a:srgbClr val="0332B7"/>
                </a:solidFill>
                <a:ea typeface="SimSun" pitchFamily="2" charset="-122"/>
              </a:rPr>
            </a:br>
            <a:r>
              <a:rPr lang="en-US" altLang="zh-CN" sz="2000" b="1" dirty="0">
                <a:solidFill>
                  <a:srgbClr val="0332B7"/>
                </a:solidFill>
                <a:latin typeface="Comic Sans MS" charset="0"/>
                <a:ea typeface="SimSun" pitchFamily="2" charset="-122"/>
              </a:rPr>
              <a:t>#pragma </a:t>
            </a:r>
            <a:r>
              <a:rPr lang="en-US" altLang="zh-CN" sz="2000" b="1" dirty="0" err="1">
                <a:solidFill>
                  <a:srgbClr val="0332B7"/>
                </a:solidFill>
                <a:latin typeface="Comic Sans MS" charset="0"/>
                <a:ea typeface="SimSun" pitchFamily="2" charset="-122"/>
              </a:rPr>
              <a:t>omp</a:t>
            </a:r>
            <a:r>
              <a:rPr lang="en-US" altLang="zh-CN" sz="2000" b="1" dirty="0">
                <a:solidFill>
                  <a:srgbClr val="0332B7"/>
                </a:solidFill>
                <a:latin typeface="Comic Sans MS" charset="0"/>
                <a:ea typeface="SimSun" pitchFamily="2" charset="-122"/>
              </a:rPr>
              <a:t> parallel</a:t>
            </a:r>
            <a:br>
              <a:rPr lang="en-US" altLang="zh-CN" sz="2000" dirty="0">
                <a:solidFill>
                  <a:srgbClr val="0332B7"/>
                </a:solidFill>
                <a:latin typeface="Comic Sans MS" charset="0"/>
                <a:ea typeface="SimSun" pitchFamily="2" charset="-122"/>
              </a:rPr>
            </a:br>
            <a:r>
              <a:rPr lang="en-US" altLang="zh-CN" sz="2000" b="1" dirty="0">
                <a:latin typeface="Comic Sans MS" charset="0"/>
                <a:ea typeface="SimSun" pitchFamily="2" charset="-122"/>
              </a:rPr>
              <a:t>{</a:t>
            </a:r>
          </a:p>
          <a:p>
            <a:pPr eaLnBrk="0" hangingPunct="0"/>
            <a:r>
              <a:rPr lang="en-US" altLang="zh-CN" sz="2000" b="1" dirty="0">
                <a:latin typeface="Comic Sans MS" charset="0"/>
                <a:ea typeface="SimSun" pitchFamily="2" charset="-122"/>
              </a:rPr>
              <a:t>// define neighborhood as the </a:t>
            </a:r>
            <a:r>
              <a:rPr lang="en-US" altLang="zh-CN" sz="2000" b="1" dirty="0" err="1">
                <a:latin typeface="Comic Sans MS" charset="0"/>
                <a:ea typeface="SimSun" pitchFamily="2" charset="-122"/>
              </a:rPr>
              <a:t>num_neigh</a:t>
            </a:r>
            <a:r>
              <a:rPr lang="en-US" altLang="zh-CN" sz="2000" b="1" dirty="0">
                <a:latin typeface="Comic Sans MS" charset="0"/>
                <a:ea typeface="SimSun" pitchFamily="2" charset="-122"/>
              </a:rPr>
              <a:t> particles</a:t>
            </a:r>
            <a:br>
              <a:rPr lang="en-US" altLang="zh-CN" sz="2000" b="1" dirty="0">
                <a:latin typeface="Comic Sans MS" charset="0"/>
                <a:ea typeface="SimSun" pitchFamily="2" charset="-122"/>
              </a:rPr>
            </a:br>
            <a:r>
              <a:rPr lang="en-US" altLang="zh-CN" sz="2000" b="1" dirty="0">
                <a:latin typeface="Comic Sans MS" charset="0"/>
                <a:ea typeface="SimSun" pitchFamily="2" charset="-122"/>
              </a:rPr>
              <a:t>// within “cutoff” of each particle “</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a:t>
            </a:r>
          </a:p>
          <a:p>
            <a:pPr eaLnBrk="0" hangingPunct="0"/>
            <a:r>
              <a:rPr lang="en-US" altLang="zh-CN" sz="2000" b="1" dirty="0">
                <a:solidFill>
                  <a:srgbClr val="0332B7"/>
                </a:solidFill>
                <a:latin typeface="Comic Sans MS" charset="0"/>
                <a:ea typeface="SimSun" pitchFamily="2" charset="-122"/>
              </a:rPr>
              <a:t>#pragma </a:t>
            </a:r>
            <a:r>
              <a:rPr lang="en-US" altLang="zh-CN" sz="2000" b="1" dirty="0" err="1">
                <a:solidFill>
                  <a:srgbClr val="0332B7"/>
                </a:solidFill>
                <a:latin typeface="Comic Sans MS" charset="0"/>
                <a:ea typeface="SimSun" pitchFamily="2" charset="-122"/>
              </a:rPr>
              <a:t>omp</a:t>
            </a:r>
            <a:r>
              <a:rPr lang="en-US" altLang="zh-CN" sz="2000" b="1" dirty="0">
                <a:solidFill>
                  <a:srgbClr val="0332B7"/>
                </a:solidFill>
                <a:latin typeface="Comic Sans MS" charset="0"/>
                <a:ea typeface="SimSun" pitchFamily="2" charset="-122"/>
              </a:rPr>
              <a:t> for schedule(dynamic, 10)</a:t>
            </a:r>
            <a:br>
              <a:rPr lang="en-US" altLang="zh-CN" sz="2000" b="1" dirty="0">
                <a:solidFill>
                  <a:srgbClr val="0332B7"/>
                </a:solidFill>
                <a:latin typeface="Comic Sans MS" charset="0"/>
                <a:ea typeface="SimSun" pitchFamily="2" charset="-122"/>
              </a:rPr>
            </a:br>
            <a:r>
              <a:rPr lang="en-US" altLang="zh-CN" sz="2000" b="1" dirty="0">
                <a:latin typeface="Comic Sans MS" charset="0"/>
                <a:ea typeface="SimSun" pitchFamily="2" charset="-122"/>
              </a:rPr>
              <a:t>        for( </a:t>
            </a:r>
            <a:r>
              <a:rPr lang="en-US" altLang="zh-CN" sz="2000" b="1" dirty="0" err="1">
                <a:latin typeface="Comic Sans MS" charset="0"/>
                <a:ea typeface="SimSun" pitchFamily="2" charset="-122"/>
              </a:rPr>
              <a:t>int</a:t>
            </a: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 0; </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&lt; n; </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a:t>
            </a:r>
            <a:br>
              <a:rPr lang="en-US" altLang="zh-CN" sz="2000" b="1" dirty="0">
                <a:latin typeface="Comic Sans MS" charset="0"/>
                <a:ea typeface="SimSun" pitchFamily="2" charset="-122"/>
              </a:rPr>
            </a:br>
            <a:r>
              <a:rPr lang="en-US" altLang="zh-CN" sz="2000" b="1" dirty="0">
                <a:latin typeface="Comic Sans MS" charset="0"/>
                <a:ea typeface="SimSun" pitchFamily="2" charset="-122"/>
              </a:rPr>
              <a:t>        {</a:t>
            </a:r>
            <a:br>
              <a:rPr lang="en-US" altLang="zh-CN" sz="2000" b="1" dirty="0">
                <a:latin typeface="Comic Sans MS" charset="0"/>
                <a:ea typeface="SimSun" pitchFamily="2" charset="-122"/>
              </a:rPr>
            </a:b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Fx</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]=0.0;  </a:t>
            </a:r>
            <a:r>
              <a:rPr lang="en-US" altLang="zh-CN" sz="2000" b="1" dirty="0" err="1">
                <a:latin typeface="Comic Sans MS" charset="0"/>
                <a:ea typeface="SimSun" pitchFamily="2" charset="-122"/>
              </a:rPr>
              <a:t>Fy</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]=0.0;</a:t>
            </a:r>
            <a:br>
              <a:rPr lang="en-US" altLang="zh-CN" sz="2000" b="1" dirty="0">
                <a:latin typeface="Comic Sans MS" charset="0"/>
                <a:ea typeface="SimSun" pitchFamily="2" charset="-122"/>
              </a:rPr>
            </a:br>
            <a:r>
              <a:rPr lang="en-US" altLang="zh-CN" sz="2000" b="1" dirty="0">
                <a:latin typeface="Comic Sans MS" charset="0"/>
                <a:ea typeface="SimSun" pitchFamily="2" charset="-122"/>
              </a:rPr>
              <a:t>            for (</a:t>
            </a:r>
            <a:r>
              <a:rPr lang="en-US" altLang="zh-CN" sz="2000" b="1" dirty="0" err="1">
                <a:latin typeface="Comic Sans MS" charset="0"/>
                <a:ea typeface="SimSun" pitchFamily="2" charset="-122"/>
              </a:rPr>
              <a:t>int</a:t>
            </a:r>
            <a:r>
              <a:rPr lang="en-US" altLang="zh-CN" sz="2000" b="1" dirty="0">
                <a:latin typeface="Comic Sans MS" charset="0"/>
                <a:ea typeface="SimSun" pitchFamily="2" charset="-122"/>
              </a:rPr>
              <a:t> j = 0; j &lt; </a:t>
            </a:r>
            <a:r>
              <a:rPr lang="en-US" altLang="zh-CN" sz="2000" b="1" dirty="0" err="1">
                <a:latin typeface="Comic Sans MS" charset="0"/>
                <a:ea typeface="SimSun" pitchFamily="2" charset="-122"/>
              </a:rPr>
              <a:t>num_neigh</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j++)</a:t>
            </a:r>
            <a:br>
              <a:rPr lang="en-US" altLang="zh-CN" sz="2000" b="1" dirty="0">
                <a:latin typeface="Comic Sans MS" charset="0"/>
                <a:ea typeface="SimSun" pitchFamily="2" charset="-122"/>
              </a:rPr>
            </a:b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neigh_ind</a:t>
            </a:r>
            <a:r>
              <a:rPr lang="en-US" altLang="zh-CN" sz="2000" b="1" dirty="0">
                <a:latin typeface="Comic Sans MS" charset="0"/>
                <a:ea typeface="SimSun" pitchFamily="2" charset="-122"/>
              </a:rPr>
              <a:t> = neigh[</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][j];</a:t>
            </a:r>
            <a:br>
              <a:rPr lang="en-US" altLang="zh-CN" sz="2000" b="1" dirty="0">
                <a:latin typeface="Comic Sans MS" charset="0"/>
                <a:ea typeface="SimSun" pitchFamily="2" charset="-122"/>
              </a:rPr>
            </a:b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Fx</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 </a:t>
            </a:r>
            <a:r>
              <a:rPr lang="en-US" altLang="zh-CN" sz="2000" b="1" dirty="0" err="1">
                <a:latin typeface="Comic Sans MS" charset="0"/>
                <a:ea typeface="SimSun" pitchFamily="2" charset="-122"/>
              </a:rPr>
              <a:t>forceX</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neigh_ind</a:t>
            </a:r>
            <a:r>
              <a:rPr lang="en-US" altLang="zh-CN" sz="2000" b="1" dirty="0">
                <a:latin typeface="Comic Sans MS" charset="0"/>
                <a:ea typeface="SimSun" pitchFamily="2" charset="-122"/>
              </a:rPr>
              <a:t>); </a:t>
            </a:r>
            <a:br>
              <a:rPr lang="en-US" altLang="zh-CN" sz="2000" b="1" dirty="0">
                <a:latin typeface="Comic Sans MS" charset="0"/>
                <a:ea typeface="SimSun" pitchFamily="2" charset="-122"/>
              </a:rPr>
            </a:br>
            <a:r>
              <a:rPr lang="en-US" altLang="zh-CN" sz="2000" b="1" dirty="0">
                <a:latin typeface="Comic Sans MS" charset="0"/>
                <a:ea typeface="SimSun" pitchFamily="2" charset="-122"/>
              </a:rPr>
              <a:t>                FY[</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 </a:t>
            </a:r>
            <a:r>
              <a:rPr lang="en-US" altLang="zh-CN" sz="2000" b="1" dirty="0" err="1">
                <a:latin typeface="Comic Sans MS" charset="0"/>
                <a:ea typeface="SimSun" pitchFamily="2" charset="-122"/>
              </a:rPr>
              <a:t>forceY</a:t>
            </a:r>
            <a:r>
              <a:rPr lang="en-US" altLang="zh-CN" sz="2000" b="1" dirty="0">
                <a:latin typeface="Comic Sans MS" charset="0"/>
                <a:ea typeface="SimSun" pitchFamily="2" charset="-122"/>
              </a:rPr>
              <a:t>(</a:t>
            </a:r>
            <a:r>
              <a:rPr lang="en-US" altLang="zh-CN" sz="2000" b="1" dirty="0" err="1">
                <a:latin typeface="Comic Sans MS" charset="0"/>
                <a:ea typeface="SimSun" pitchFamily="2" charset="-122"/>
              </a:rPr>
              <a:t>i</a:t>
            </a:r>
            <a:r>
              <a:rPr lang="en-US" altLang="zh-CN" sz="2000" b="1" dirty="0">
                <a:latin typeface="Comic Sans MS" charset="0"/>
                <a:ea typeface="SimSun" pitchFamily="2" charset="-122"/>
              </a:rPr>
              <a:t>, </a:t>
            </a:r>
            <a:r>
              <a:rPr lang="en-US" altLang="zh-CN" sz="2000" b="1" dirty="0" err="1">
                <a:latin typeface="Comic Sans MS" charset="0"/>
                <a:ea typeface="SimSun" pitchFamily="2" charset="-122"/>
              </a:rPr>
              <a:t>neigh_ind</a:t>
            </a:r>
            <a:r>
              <a:rPr lang="en-US" altLang="zh-CN" sz="2000" b="1" dirty="0">
                <a:latin typeface="Comic Sans MS" charset="0"/>
                <a:ea typeface="SimSun" pitchFamily="2" charset="-122"/>
              </a:rPr>
              <a:t>);</a:t>
            </a:r>
          </a:p>
          <a:p>
            <a:pPr eaLnBrk="0" hangingPunct="0"/>
            <a:r>
              <a:rPr lang="en-US" altLang="zh-CN" sz="2000" b="1" dirty="0">
                <a:latin typeface="Comic Sans MS" charset="0"/>
                <a:ea typeface="SimSun" pitchFamily="2" charset="-122"/>
              </a:rPr>
              <a:t>             }</a:t>
            </a:r>
          </a:p>
          <a:p>
            <a:pPr eaLnBrk="0" hangingPunct="0"/>
            <a:r>
              <a:rPr lang="en-US" altLang="zh-CN" sz="2000" b="1" dirty="0">
                <a:latin typeface="Comic Sans MS" charset="0"/>
                <a:ea typeface="SimSun" pitchFamily="2" charset="-122"/>
              </a:rPr>
              <a:t>        }</a:t>
            </a:r>
          </a:p>
          <a:p>
            <a:pPr eaLnBrk="0" hangingPunct="0"/>
            <a:r>
              <a:rPr lang="en-US" altLang="zh-CN" sz="2000" b="1" dirty="0">
                <a:latin typeface="Comic Sans MS" charset="0"/>
                <a:ea typeface="SimSun" pitchFamily="2" charset="-122"/>
              </a:rPr>
              <a:t>}</a:t>
            </a:r>
          </a:p>
          <a:p>
            <a:pPr eaLnBrk="0" hangingPunct="0"/>
            <a:r>
              <a:rPr lang="en-US" altLang="zh-CN" sz="2000" dirty="0">
                <a:latin typeface="Comic Sans MS" charset="0"/>
                <a:ea typeface="SimSun" pitchFamily="2" charset="-122"/>
              </a:rPr>
              <a:t>        </a:t>
            </a:r>
          </a:p>
        </p:txBody>
      </p:sp>
      <p:sp>
        <p:nvSpPr>
          <p:cNvPr id="57350" name="Text Box 4"/>
          <p:cNvSpPr txBox="1">
            <a:spLocks noChangeArrowheads="1"/>
          </p:cNvSpPr>
          <p:nvPr/>
        </p:nvSpPr>
        <p:spPr bwMode="auto">
          <a:xfrm>
            <a:off x="6248400" y="2438400"/>
            <a:ext cx="2743200" cy="28527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spcBef>
                <a:spcPct val="50000"/>
              </a:spcBef>
            </a:pPr>
            <a:r>
              <a:rPr lang="en-US" sz="1800">
                <a:latin typeface="Comic Sans MS" charset="0"/>
              </a:rPr>
              <a:t>Divide range of n into chunks of size 10.</a:t>
            </a:r>
          </a:p>
          <a:p>
            <a:pPr>
              <a:spcBef>
                <a:spcPct val="50000"/>
              </a:spcBef>
            </a:pPr>
            <a:r>
              <a:rPr lang="en-US" sz="1800">
                <a:latin typeface="Comic Sans MS" charset="0"/>
              </a:rPr>
              <a:t>Each thread computes a chunk then goes back to get its next chunk of 10 iterations.</a:t>
            </a:r>
          </a:p>
          <a:p>
            <a:pPr>
              <a:spcBef>
                <a:spcPct val="50000"/>
              </a:spcBef>
            </a:pPr>
            <a:r>
              <a:rPr lang="en-US" sz="1800">
                <a:latin typeface="Comic Sans MS" charset="0"/>
              </a:rPr>
              <a:t>Dynamically balances the load between threads.</a:t>
            </a:r>
          </a:p>
        </p:txBody>
      </p:sp>
      <p:sp>
        <p:nvSpPr>
          <p:cNvPr id="57351" name="Text Box 5"/>
          <p:cNvSpPr txBox="1">
            <a:spLocks noChangeArrowheads="1"/>
          </p:cNvSpPr>
          <p:nvPr/>
        </p:nvSpPr>
        <p:spPr bwMode="auto">
          <a:xfrm>
            <a:off x="3124200" y="990600"/>
            <a:ext cx="57150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spcBef>
                <a:spcPct val="50000"/>
              </a:spcBef>
            </a:pPr>
            <a:r>
              <a:rPr lang="en-US" sz="2000">
                <a:latin typeface="Comic Sans MS" charset="0"/>
              </a:rPr>
              <a:t>Short range force computation for a particle system using the cut-off method</a:t>
            </a:r>
          </a:p>
        </p:txBody>
      </p:sp>
    </p:spTree>
    <p:extLst>
      <p:ext uri="{BB962C8B-B14F-4D97-AF65-F5344CB8AC3E}">
        <p14:creationId xmlns:p14="http://schemas.microsoft.com/office/powerpoint/2010/main" val="13490440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7BD5538B-2DB0-4161-A526-2D6968542D35}" type="slidenum">
              <a:rPr lang="zh-CN" altLang="en-US" sz="1400"/>
              <a:pPr eaLnBrk="1" hangingPunct="1"/>
              <a:t>16</a:t>
            </a:fld>
            <a:endParaRPr lang="en-US" altLang="zh-CN" sz="1400"/>
          </a:p>
        </p:txBody>
      </p:sp>
      <p:sp>
        <p:nvSpPr>
          <p:cNvPr id="25603" name="Rectangle 4"/>
          <p:cNvSpPr>
            <a:spLocks noChangeArrowheads="1"/>
          </p:cNvSpPr>
          <p:nvPr/>
        </p:nvSpPr>
        <p:spPr bwMode="auto">
          <a:xfrm>
            <a:off x="533400" y="2000071"/>
            <a:ext cx="8153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ea typeface="宋体" pitchFamily="2" charset="-122"/>
              </a:rPr>
              <a:t>当进程</a:t>
            </a:r>
            <a:r>
              <a:rPr lang="en-US" altLang="zh-CN" sz="2800" dirty="0">
                <a:ea typeface="宋体" pitchFamily="2" charset="-122"/>
              </a:rPr>
              <a:t>P1</a:t>
            </a:r>
            <a:r>
              <a:rPr lang="zh-CN" altLang="en-US" sz="2800" dirty="0">
                <a:ea typeface="宋体" pitchFamily="2" charset="-122"/>
              </a:rPr>
              <a:t>锁定资源</a:t>
            </a:r>
            <a:r>
              <a:rPr lang="en-US" altLang="zh-CN" sz="2800" dirty="0">
                <a:ea typeface="宋体" pitchFamily="2" charset="-122"/>
              </a:rPr>
              <a:t>R1</a:t>
            </a:r>
            <a:r>
              <a:rPr lang="zh-CN" altLang="en-US" sz="2800" dirty="0">
                <a:ea typeface="宋体" pitchFamily="2" charset="-122"/>
              </a:rPr>
              <a:t>后，然后申请被</a:t>
            </a:r>
            <a:r>
              <a:rPr lang="en-US" altLang="zh-CN" sz="2800" dirty="0">
                <a:ea typeface="宋体" pitchFamily="2" charset="-122"/>
              </a:rPr>
              <a:t>P2</a:t>
            </a:r>
            <a:r>
              <a:rPr lang="zh-CN" altLang="en-US" sz="2800" dirty="0">
                <a:ea typeface="宋体" pitchFamily="2" charset="-122"/>
              </a:rPr>
              <a:t>锁定的资源</a:t>
            </a:r>
            <a:r>
              <a:rPr lang="en-US" altLang="zh-CN" sz="2800" dirty="0">
                <a:ea typeface="宋体" pitchFamily="2" charset="-122"/>
              </a:rPr>
              <a:t>R2</a:t>
            </a:r>
            <a:r>
              <a:rPr lang="zh-CN" altLang="en-US" sz="2800" dirty="0">
                <a:ea typeface="宋体" pitchFamily="2" charset="-122"/>
              </a:rPr>
              <a:t>，同时</a:t>
            </a:r>
            <a:r>
              <a:rPr lang="en-US" altLang="zh-CN" sz="2800" dirty="0">
                <a:ea typeface="宋体" pitchFamily="2" charset="-122"/>
              </a:rPr>
              <a:t>P2</a:t>
            </a:r>
            <a:r>
              <a:rPr lang="zh-CN" altLang="en-US" sz="2800" dirty="0">
                <a:ea typeface="宋体" pitchFamily="2" charset="-122"/>
              </a:rPr>
              <a:t>申请资源</a:t>
            </a:r>
            <a:r>
              <a:rPr lang="en-US" altLang="zh-CN" sz="2800" dirty="0">
                <a:ea typeface="宋体" pitchFamily="2" charset="-122"/>
              </a:rPr>
              <a:t>R1</a:t>
            </a:r>
          </a:p>
        </p:txBody>
      </p:sp>
      <p:pic>
        <p:nvPicPr>
          <p:cNvPr id="2560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52400" y="3124200"/>
            <a:ext cx="81534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3400" y="380999"/>
            <a:ext cx="2236510" cy="646331"/>
          </a:xfrm>
          <a:prstGeom prst="rect">
            <a:avLst/>
          </a:prstGeom>
        </p:spPr>
        <p:txBody>
          <a:bodyPr wrap="none">
            <a:spAutoFit/>
          </a:bodyPr>
          <a:lstStyle/>
          <a:p>
            <a:pPr algn="ctr"/>
            <a:r>
              <a:rPr lang="en-US" altLang="zh-CN" sz="3600" b="1" dirty="0">
                <a:ea typeface="宋体" pitchFamily="2" charset="-122"/>
              </a:rPr>
              <a:t>Deadlock</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B6EA2AB-DB71-4BC4-BBFC-B1E227C18415}" type="slidenum">
              <a:rPr lang="en-US" sz="1400">
                <a:solidFill>
                  <a:schemeClr val="bg1"/>
                </a:solidFill>
              </a:rPr>
              <a:pPr eaLnBrk="1" hangingPunct="1"/>
              <a:t>160</a:t>
            </a:fld>
            <a:endParaRPr lang="en-US" sz="1400">
              <a:solidFill>
                <a:schemeClr val="bg1"/>
              </a:solidFill>
            </a:endParaRPr>
          </a:p>
        </p:txBody>
      </p:sp>
      <p:graphicFrame>
        <p:nvGraphicFramePr>
          <p:cNvPr id="136194" name="Group 2"/>
          <p:cNvGraphicFramePr>
            <a:graphicFrameLocks noGrp="1"/>
          </p:cNvGraphicFramePr>
          <p:nvPr/>
        </p:nvGraphicFramePr>
        <p:xfrm>
          <a:off x="228600" y="1752600"/>
          <a:ext cx="6477000" cy="3835400"/>
        </p:xfrm>
        <a:graphic>
          <a:graphicData uri="http://schemas.openxmlformats.org/drawingml/2006/table">
            <a:tbl>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787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SimSun" pitchFamily="2" charset="-122"/>
                          <a:cs typeface="SimSun" pitchFamily="2" charset="-122"/>
                        </a:rPr>
                        <a:t>Schedule Clause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SimSun" pitchFamily="2" charset="-122"/>
                          <a:cs typeface="SimSun" pitchFamily="2" charset="-122"/>
                        </a:rPr>
                        <a:t>When To 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SimSun" pitchFamily="2" charset="-122"/>
                          <a:cs typeface="SimSun" pitchFamily="2" charset="-122"/>
                        </a:rPr>
                        <a:t>STATIC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cs typeface="SimSun" pitchFamily="2" charset="-122"/>
                        </a:rPr>
                        <a:t>Pre-determined and predictable by the programmer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SimSun" pitchFamily="2" charset="-122"/>
                          <a:cs typeface="SimSun" pitchFamily="2" charset="-122"/>
                        </a:rPr>
                        <a:t>DYNAMIC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cs typeface="SimSun" pitchFamily="2" charset="-122"/>
                        </a:rPr>
                        <a:t>Unpredictable, highly variable work per iteration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SimSun" pitchFamily="2" charset="-122"/>
                          <a:cs typeface="SimSun" pitchFamily="2" charset="-122"/>
                        </a:rPr>
                        <a:t>GUIDED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cs typeface="SimSun" pitchFamily="2" charset="-122"/>
                        </a:rPr>
                        <a:t>Special case of dynamic to reduce scheduling overhead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36211" name="Rectangle 19"/>
          <p:cNvSpPr>
            <a:spLocks noChangeArrowheads="1"/>
          </p:cNvSpPr>
          <p:nvPr/>
        </p:nvSpPr>
        <p:spPr bwMode="auto">
          <a:xfrm>
            <a:off x="381000" y="457200"/>
            <a:ext cx="7988300" cy="1143000"/>
          </a:xfrm>
          <a:prstGeom prst="rect">
            <a:avLst/>
          </a:prstGeom>
          <a:noFill/>
          <a:ln w="9525">
            <a:noFill/>
            <a:miter lim="800000"/>
            <a:headEnd/>
            <a:tailEnd/>
          </a:ln>
          <a:effectLst/>
        </p:spPr>
        <p:txBody>
          <a:bodyPr lIns="92075" tIns="46038" rIns="92075" bIns="46038" anchor="ctr"/>
          <a:lstStyle/>
          <a:p>
            <a:pPr eaLnBrk="0" hangingPunct="0">
              <a:lnSpc>
                <a:spcPct val="88000"/>
              </a:lnSpc>
              <a:defRPr/>
            </a:pPr>
            <a:r>
              <a:rPr lang="en-US" altLang="zh-CN" sz="3200" b="1" dirty="0">
                <a:latin typeface="Arial Unicode MS" charset="0"/>
                <a:ea typeface="SimSun" pitchFamily="2" charset="-122"/>
                <a:cs typeface="SimSun" pitchFamily="2" charset="-122"/>
              </a:rPr>
              <a:t>loop work-sharing constructs:</a:t>
            </a:r>
            <a:br>
              <a:rPr lang="en-US" altLang="zh-CN" sz="3200" b="1" dirty="0">
                <a:latin typeface="Arial Unicode MS" charset="0"/>
                <a:ea typeface="SimSun" pitchFamily="2" charset="-122"/>
                <a:cs typeface="SimSun" pitchFamily="2" charset="-122"/>
              </a:rPr>
            </a:br>
            <a:r>
              <a:rPr lang="en-US" altLang="zh-CN" sz="2800" b="1" dirty="0">
                <a:effectLst>
                  <a:outerShdw blurRad="38100" dist="38100" dir="2700000" algn="tl">
                    <a:srgbClr val="DDDDDD"/>
                  </a:outerShdw>
                </a:effectLst>
                <a:ea typeface="SimSun" pitchFamily="2" charset="-122"/>
                <a:cs typeface="SimSun" pitchFamily="2" charset="-122"/>
              </a:rPr>
              <a:t>The schedule clause</a:t>
            </a:r>
          </a:p>
        </p:txBody>
      </p:sp>
      <p:sp>
        <p:nvSpPr>
          <p:cNvPr id="136212" name="Text Box 20"/>
          <p:cNvSpPr txBox="1">
            <a:spLocks noChangeArrowheads="1"/>
          </p:cNvSpPr>
          <p:nvPr/>
        </p:nvSpPr>
        <p:spPr bwMode="auto">
          <a:xfrm>
            <a:off x="7086600" y="1828800"/>
            <a:ext cx="1905000" cy="1631216"/>
          </a:xfrm>
          <a:prstGeom prst="rect">
            <a:avLst/>
          </a:prstGeom>
          <a:solidFill>
            <a:schemeClr val="bg1"/>
          </a:solidFill>
          <a:ln w="12700">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a:spAutoFit/>
          </a:bodyPr>
          <a:lstStyle/>
          <a:p>
            <a:pPr>
              <a:spcBef>
                <a:spcPct val="50000"/>
              </a:spcBef>
              <a:defRPr/>
            </a:pPr>
            <a:r>
              <a:rPr lang="en-US" altLang="zh-CN" sz="2000" b="1" dirty="0">
                <a:ea typeface="SimSun" pitchFamily="2" charset="-122"/>
                <a:cs typeface="SimSun" pitchFamily="2" charset="-122"/>
              </a:rPr>
              <a:t>Least work at runtime : scheduling done at compile-time</a:t>
            </a:r>
          </a:p>
        </p:txBody>
      </p:sp>
      <p:sp>
        <p:nvSpPr>
          <p:cNvPr id="136213" name="Text Box 21"/>
          <p:cNvSpPr txBox="1">
            <a:spLocks noChangeArrowheads="1"/>
          </p:cNvSpPr>
          <p:nvPr/>
        </p:nvSpPr>
        <p:spPr bwMode="auto">
          <a:xfrm>
            <a:off x="7086600" y="3886200"/>
            <a:ext cx="1905000" cy="1938992"/>
          </a:xfrm>
          <a:prstGeom prst="rect">
            <a:avLst/>
          </a:prstGeom>
          <a:solidFill>
            <a:schemeClr val="bg1"/>
          </a:solidFill>
          <a:ln w="12700">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a:spAutoFit/>
          </a:bodyPr>
          <a:lstStyle/>
          <a:p>
            <a:pPr>
              <a:spcBef>
                <a:spcPct val="50000"/>
              </a:spcBef>
              <a:defRPr/>
            </a:pPr>
            <a:r>
              <a:rPr lang="en-US" altLang="zh-CN" sz="2000" b="1" dirty="0">
                <a:ea typeface="SimSun" pitchFamily="2" charset="-122"/>
                <a:cs typeface="SimSun" pitchFamily="2" charset="-122"/>
              </a:rPr>
              <a:t>Most work at runtime : complex scheduling logic used at run-time</a:t>
            </a:r>
          </a:p>
        </p:txBody>
      </p:sp>
      <p:sp>
        <p:nvSpPr>
          <p:cNvPr id="59416" name="Line 22"/>
          <p:cNvSpPr>
            <a:spLocks noChangeShapeType="1"/>
          </p:cNvSpPr>
          <p:nvPr/>
        </p:nvSpPr>
        <p:spPr bwMode="auto">
          <a:xfrm flipH="1" flipV="1">
            <a:off x="6324600" y="4191000"/>
            <a:ext cx="762000" cy="4572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9417" name="Line 23"/>
          <p:cNvSpPr>
            <a:spLocks noChangeShapeType="1"/>
          </p:cNvSpPr>
          <p:nvPr/>
        </p:nvSpPr>
        <p:spPr bwMode="auto">
          <a:xfrm flipH="1">
            <a:off x="6477000" y="2514600"/>
            <a:ext cx="609600" cy="4572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160</a:t>
            </a:fld>
            <a:endParaRPr lang="en-US" sz="1400" b="1" dirty="0">
              <a:solidFill>
                <a:schemeClr val="bg1"/>
              </a:solidFill>
            </a:endParaRPr>
          </a:p>
        </p:txBody>
      </p:sp>
    </p:spTree>
    <p:extLst>
      <p:ext uri="{BB962C8B-B14F-4D97-AF65-F5344CB8AC3E}">
        <p14:creationId xmlns:p14="http://schemas.microsoft.com/office/powerpoint/2010/main" val="493799723"/>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0F07BC4-D310-40C3-8893-0AC4D7B807FB}" type="slidenum">
              <a:rPr lang="en-US" sz="1400">
                <a:solidFill>
                  <a:schemeClr val="bg1"/>
                </a:solidFill>
              </a:rPr>
              <a:pPr eaLnBrk="1" hangingPunct="1"/>
              <a:t>161</a:t>
            </a:fld>
            <a:endParaRPr lang="en-US" sz="1400">
              <a:solidFill>
                <a:schemeClr val="bg1"/>
              </a:solidFill>
            </a:endParaRPr>
          </a:p>
        </p:txBody>
      </p:sp>
      <p:sp>
        <p:nvSpPr>
          <p:cNvPr id="61444" name="Rectangle 2"/>
          <p:cNvSpPr>
            <a:spLocks noGrp="1" noChangeArrowheads="1"/>
          </p:cNvSpPr>
          <p:nvPr>
            <p:ph type="title"/>
          </p:nvPr>
        </p:nvSpPr>
        <p:spPr>
          <a:xfrm>
            <a:off x="304800" y="0"/>
            <a:ext cx="8534400" cy="639763"/>
          </a:xfrm>
          <a:noFill/>
        </p:spPr>
        <p:txBody>
          <a:bodyPr lIns="92075" tIns="46038" rIns="92075" bIns="46038"/>
          <a:lstStyle/>
          <a:p>
            <a:pPr eaLnBrk="1" hangingPunct="1">
              <a:lnSpc>
                <a:spcPct val="89000"/>
              </a:lnSpc>
            </a:pPr>
            <a:r>
              <a:rPr lang="en-US" altLang="zh-CN" sz="3200">
                <a:ea typeface="SimSun" pitchFamily="2" charset="-122"/>
              </a:rPr>
              <a:t>Sections Work-Sharing Construct</a:t>
            </a:r>
          </a:p>
        </p:txBody>
      </p:sp>
      <p:sp>
        <p:nvSpPr>
          <p:cNvPr id="61445" name="Rectangle 3"/>
          <p:cNvSpPr>
            <a:spLocks noGrp="1" noChangeArrowheads="1"/>
          </p:cNvSpPr>
          <p:nvPr>
            <p:ph type="body" idx="1"/>
          </p:nvPr>
        </p:nvSpPr>
        <p:spPr>
          <a:xfrm>
            <a:off x="533400" y="792163"/>
            <a:ext cx="8112125" cy="1522412"/>
          </a:xfrm>
          <a:noFill/>
        </p:spPr>
        <p:txBody>
          <a:bodyPr lIns="92075" tIns="46038" rIns="92075" bIns="46038"/>
          <a:lstStyle/>
          <a:p>
            <a:pPr eaLnBrk="1" hangingPunct="1">
              <a:lnSpc>
                <a:spcPct val="94000"/>
              </a:lnSpc>
            </a:pPr>
            <a:r>
              <a:rPr lang="en-US" altLang="zh-CN">
                <a:ea typeface="SimSun" pitchFamily="2" charset="-122"/>
              </a:rPr>
              <a:t>The </a:t>
            </a:r>
            <a:r>
              <a:rPr lang="en-US" altLang="zh-CN" i="1">
                <a:solidFill>
                  <a:srgbClr val="000099"/>
                </a:solidFill>
                <a:ea typeface="SimSun" pitchFamily="2" charset="-122"/>
              </a:rPr>
              <a:t>Sections</a:t>
            </a:r>
            <a:r>
              <a:rPr lang="en-US" altLang="zh-CN">
                <a:ea typeface="SimSun" pitchFamily="2" charset="-122"/>
              </a:rPr>
              <a:t> work-sharing construct gives a different structured block to each thread.  </a:t>
            </a:r>
          </a:p>
        </p:txBody>
      </p:sp>
      <p:sp>
        <p:nvSpPr>
          <p:cNvPr id="138244" name="Rectangle 4"/>
          <p:cNvSpPr>
            <a:spLocks noChangeArrowheads="1"/>
          </p:cNvSpPr>
          <p:nvPr/>
        </p:nvSpPr>
        <p:spPr bwMode="auto">
          <a:xfrm>
            <a:off x="2209800" y="1706563"/>
            <a:ext cx="4953000" cy="4054475"/>
          </a:xfrm>
          <a:prstGeom prst="rect">
            <a:avLst/>
          </a:prstGeom>
          <a:solidFill>
            <a:srgbClr val="FFFFC5"/>
          </a:solidFill>
          <a:ln w="9525">
            <a:noFill/>
            <a:miter lim="800000"/>
            <a:headEnd/>
            <a:tailEnd/>
          </a:ln>
          <a:effectLst>
            <a:outerShdw blurRad="63500" dist="107763" dir="2700000" algn="ctr" rotWithShape="0">
              <a:schemeClr val="bg2">
                <a:alpha val="74998"/>
              </a:schemeClr>
            </a:outerShdw>
          </a:effectLst>
        </p:spPr>
        <p:txBody>
          <a:bodyPr lIns="92075" tIns="46038" rIns="92075" bIns="46038">
            <a:spAutoFit/>
          </a:bodyPr>
          <a:lstStyle/>
          <a:p>
            <a:pPr>
              <a:spcBef>
                <a:spcPct val="50000"/>
              </a:spcBef>
              <a:defRPr/>
            </a:pPr>
            <a:r>
              <a:rPr lang="en-US" altLang="zh-CN" sz="2000" b="1">
                <a:ea typeface="SimSun" pitchFamily="2" charset="-122"/>
                <a:cs typeface="SimSun" pitchFamily="2" charset="-122"/>
              </a:rPr>
              <a:t>#pragma omp parallel</a:t>
            </a:r>
            <a:br>
              <a:rPr lang="en-US" altLang="zh-CN" sz="2000" b="1">
                <a:ea typeface="SimSun" pitchFamily="2" charset="-122"/>
                <a:cs typeface="SimSun" pitchFamily="2" charset="-122"/>
              </a:rPr>
            </a:br>
            <a:r>
              <a:rPr lang="en-US" altLang="zh-CN" sz="2000" b="1">
                <a:ea typeface="SimSun" pitchFamily="2" charset="-122"/>
                <a:cs typeface="SimSun" pitchFamily="2" charset="-122"/>
              </a:rPr>
              <a:t>{</a:t>
            </a:r>
          </a:p>
          <a:p>
            <a:pPr>
              <a:spcBef>
                <a:spcPct val="50000"/>
              </a:spcBef>
              <a:defRPr/>
            </a:pPr>
            <a:r>
              <a:rPr lang="en-US" altLang="zh-CN" sz="2000" b="1">
                <a:ea typeface="SimSun" pitchFamily="2" charset="-122"/>
                <a:cs typeface="SimSun" pitchFamily="2" charset="-122"/>
              </a:rPr>
              <a:t>   #pragma omp sections</a:t>
            </a:r>
            <a:br>
              <a:rPr lang="en-US" altLang="zh-CN" sz="2000" b="1">
                <a:ea typeface="SimSun" pitchFamily="2" charset="-122"/>
                <a:cs typeface="SimSun" pitchFamily="2" charset="-122"/>
              </a:rPr>
            </a:br>
            <a:r>
              <a:rPr lang="en-US" altLang="zh-CN" sz="2000" b="1">
                <a:ea typeface="SimSun" pitchFamily="2" charset="-122"/>
                <a:cs typeface="SimSun" pitchFamily="2" charset="-122"/>
              </a:rPr>
              <a:t>   {</a:t>
            </a:r>
            <a:br>
              <a:rPr lang="en-US" altLang="zh-CN" sz="2000" b="1">
                <a:ea typeface="SimSun" pitchFamily="2" charset="-122"/>
                <a:cs typeface="SimSun" pitchFamily="2" charset="-122"/>
              </a:rPr>
            </a:br>
            <a:r>
              <a:rPr lang="en-US" altLang="zh-CN" sz="2000" b="1">
                <a:ea typeface="SimSun" pitchFamily="2" charset="-122"/>
                <a:cs typeface="SimSun" pitchFamily="2" charset="-122"/>
              </a:rPr>
              <a:t>   #pragma omp section</a:t>
            </a:r>
            <a:br>
              <a:rPr lang="en-US" altLang="zh-CN" sz="2000" b="1">
                <a:ea typeface="SimSun" pitchFamily="2" charset="-122"/>
                <a:cs typeface="SimSun" pitchFamily="2" charset="-122"/>
              </a:rPr>
            </a:br>
            <a:r>
              <a:rPr lang="en-US" altLang="zh-CN" sz="2000" b="1">
                <a:ea typeface="SimSun" pitchFamily="2" charset="-122"/>
                <a:cs typeface="SimSun" pitchFamily="2" charset="-122"/>
              </a:rPr>
              <a:t>            X_calculation();</a:t>
            </a:r>
            <a:br>
              <a:rPr lang="en-US" altLang="zh-CN" sz="2000" b="1">
                <a:ea typeface="SimSun" pitchFamily="2" charset="-122"/>
                <a:cs typeface="SimSun" pitchFamily="2" charset="-122"/>
              </a:rPr>
            </a:br>
            <a:r>
              <a:rPr lang="en-US" altLang="zh-CN" sz="2000" b="1">
                <a:ea typeface="SimSun" pitchFamily="2" charset="-122"/>
                <a:cs typeface="SimSun" pitchFamily="2" charset="-122"/>
              </a:rPr>
              <a:t>   #pragma omp section</a:t>
            </a:r>
            <a:br>
              <a:rPr lang="en-US" altLang="zh-CN" sz="2000" b="1">
                <a:ea typeface="SimSun" pitchFamily="2" charset="-122"/>
                <a:cs typeface="SimSun" pitchFamily="2" charset="-122"/>
              </a:rPr>
            </a:br>
            <a:r>
              <a:rPr lang="en-US" altLang="zh-CN" sz="2000" b="1">
                <a:ea typeface="SimSun" pitchFamily="2" charset="-122"/>
                <a:cs typeface="SimSun" pitchFamily="2" charset="-122"/>
              </a:rPr>
              <a:t>	y_calculation();</a:t>
            </a:r>
            <a:br>
              <a:rPr lang="en-US" altLang="zh-CN" sz="2000" b="1">
                <a:ea typeface="SimSun" pitchFamily="2" charset="-122"/>
                <a:cs typeface="SimSun" pitchFamily="2" charset="-122"/>
              </a:rPr>
            </a:br>
            <a:r>
              <a:rPr lang="en-US" altLang="zh-CN" sz="2000" b="1">
                <a:ea typeface="SimSun" pitchFamily="2" charset="-122"/>
                <a:cs typeface="SimSun" pitchFamily="2" charset="-122"/>
              </a:rPr>
              <a:t>   #pragma omp section</a:t>
            </a:r>
            <a:br>
              <a:rPr lang="en-US" altLang="zh-CN" sz="2000" b="1">
                <a:ea typeface="SimSun" pitchFamily="2" charset="-122"/>
                <a:cs typeface="SimSun" pitchFamily="2" charset="-122"/>
              </a:rPr>
            </a:br>
            <a:r>
              <a:rPr lang="en-US" altLang="zh-CN" sz="2000" b="1">
                <a:ea typeface="SimSun" pitchFamily="2" charset="-122"/>
                <a:cs typeface="SimSun" pitchFamily="2" charset="-122"/>
              </a:rPr>
              <a:t>	z_calculation();</a:t>
            </a:r>
            <a:br>
              <a:rPr lang="en-US" altLang="zh-CN" sz="2000" b="1">
                <a:ea typeface="SimSun" pitchFamily="2" charset="-122"/>
                <a:cs typeface="SimSun" pitchFamily="2" charset="-122"/>
              </a:rPr>
            </a:br>
            <a:r>
              <a:rPr lang="en-US" altLang="zh-CN" sz="2000" b="1">
                <a:ea typeface="SimSun" pitchFamily="2" charset="-122"/>
                <a:cs typeface="SimSun" pitchFamily="2" charset="-122"/>
              </a:rPr>
              <a:t>   }</a:t>
            </a:r>
          </a:p>
          <a:p>
            <a:pPr>
              <a:spcBef>
                <a:spcPct val="50000"/>
              </a:spcBef>
              <a:defRPr/>
            </a:pPr>
            <a:r>
              <a:rPr lang="en-US" altLang="zh-CN" sz="2000" b="1">
                <a:ea typeface="SimSun" pitchFamily="2" charset="-122"/>
                <a:cs typeface="SimSun" pitchFamily="2" charset="-122"/>
              </a:rPr>
              <a:t>}</a:t>
            </a:r>
          </a:p>
        </p:txBody>
      </p:sp>
      <p:sp>
        <p:nvSpPr>
          <p:cNvPr id="61447" name="Text Box 5"/>
          <p:cNvSpPr txBox="1">
            <a:spLocks noChangeArrowheads="1"/>
          </p:cNvSpPr>
          <p:nvPr/>
        </p:nvSpPr>
        <p:spPr bwMode="auto">
          <a:xfrm>
            <a:off x="990600" y="5881688"/>
            <a:ext cx="7391400" cy="7016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ltLang="zh-CN" sz="2000" b="1">
                <a:ea typeface="SimSun" pitchFamily="2" charset="-122"/>
              </a:rPr>
              <a:t>By default, there is a barrier at the end of the “omp sections”.  Use the “nowait” clause to turn off the barrier.</a:t>
            </a:r>
            <a:endParaRPr lang="en-US" altLang="zh-CN" sz="2800" b="1">
              <a:ea typeface="SimSun" pitchFamily="2" charset="-122"/>
            </a:endParaRPr>
          </a:p>
        </p:txBody>
      </p:sp>
      <p:sp>
        <p:nvSpPr>
          <p:cNvPr id="8"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161</a:t>
            </a:fld>
            <a:endParaRPr lang="en-US" sz="1400" b="1" dirty="0">
              <a:solidFill>
                <a:schemeClr val="bg1"/>
              </a:solidFill>
            </a:endParaRPr>
          </a:p>
        </p:txBody>
      </p:sp>
    </p:spTree>
    <p:extLst>
      <p:ext uri="{BB962C8B-B14F-4D97-AF65-F5344CB8AC3E}">
        <p14:creationId xmlns:p14="http://schemas.microsoft.com/office/powerpoint/2010/main" val="3953492693"/>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CFA1C09-5AF7-4E3A-B13E-2C6A6E2B0B1C}" type="slidenum">
              <a:rPr lang="en-US" sz="1400">
                <a:solidFill>
                  <a:schemeClr val="bg1"/>
                </a:solidFill>
              </a:rPr>
              <a:pPr eaLnBrk="1" hangingPunct="1"/>
              <a:t>162</a:t>
            </a:fld>
            <a:endParaRPr lang="en-US" sz="1400">
              <a:solidFill>
                <a:schemeClr val="bg1"/>
              </a:solidFill>
            </a:endParaRPr>
          </a:p>
        </p:txBody>
      </p:sp>
      <p:sp>
        <p:nvSpPr>
          <p:cNvPr id="63492" name="Rectangle 2"/>
          <p:cNvSpPr>
            <a:spLocks noGrp="1" noChangeArrowheads="1"/>
          </p:cNvSpPr>
          <p:nvPr>
            <p:ph type="title"/>
          </p:nvPr>
        </p:nvSpPr>
        <p:spPr>
          <a:xfrm>
            <a:off x="76200" y="0"/>
            <a:ext cx="8534400" cy="838200"/>
          </a:xfrm>
          <a:noFill/>
        </p:spPr>
        <p:txBody>
          <a:bodyPr lIns="92075" tIns="46038" rIns="92075" bIns="46038">
            <a:noAutofit/>
          </a:bodyPr>
          <a:lstStyle/>
          <a:p>
            <a:pPr eaLnBrk="1" hangingPunct="1">
              <a:lnSpc>
                <a:spcPct val="89000"/>
              </a:lnSpc>
            </a:pPr>
            <a:r>
              <a:rPr lang="en-US" altLang="zh-CN" sz="3600" dirty="0">
                <a:ea typeface="SimSun" pitchFamily="2" charset="-122"/>
              </a:rPr>
              <a:t>Single Work-Sharing Construct</a:t>
            </a:r>
          </a:p>
        </p:txBody>
      </p:sp>
      <p:sp>
        <p:nvSpPr>
          <p:cNvPr id="63493" name="Rectangle 3"/>
          <p:cNvSpPr>
            <a:spLocks noGrp="1" noChangeArrowheads="1"/>
          </p:cNvSpPr>
          <p:nvPr>
            <p:ph type="body" idx="1"/>
          </p:nvPr>
        </p:nvSpPr>
        <p:spPr>
          <a:xfrm>
            <a:off x="304800" y="1066800"/>
            <a:ext cx="8394700" cy="2006600"/>
          </a:xfrm>
          <a:noFill/>
        </p:spPr>
        <p:txBody>
          <a:bodyPr lIns="92075" tIns="46038" rIns="92075" bIns="46038"/>
          <a:lstStyle/>
          <a:p>
            <a:pPr eaLnBrk="1" hangingPunct="1">
              <a:lnSpc>
                <a:spcPct val="94000"/>
              </a:lnSpc>
            </a:pPr>
            <a:r>
              <a:rPr lang="en-US" altLang="zh-CN">
                <a:ea typeface="SimSun" pitchFamily="2" charset="-122"/>
              </a:rPr>
              <a:t>The </a:t>
            </a:r>
            <a:r>
              <a:rPr lang="en-US" altLang="zh-CN">
                <a:solidFill>
                  <a:srgbClr val="000099"/>
                </a:solidFill>
                <a:ea typeface="SimSun" pitchFamily="2" charset="-122"/>
              </a:rPr>
              <a:t>single</a:t>
            </a:r>
            <a:r>
              <a:rPr lang="en-US" altLang="zh-CN">
                <a:ea typeface="SimSun" pitchFamily="2" charset="-122"/>
              </a:rPr>
              <a:t> construct denotes a block of code that is executed by only one thread.</a:t>
            </a:r>
          </a:p>
          <a:p>
            <a:pPr eaLnBrk="1" hangingPunct="1">
              <a:lnSpc>
                <a:spcPct val="94000"/>
              </a:lnSpc>
            </a:pPr>
            <a:r>
              <a:rPr lang="en-US" altLang="zh-CN">
                <a:ea typeface="SimSun" pitchFamily="2" charset="-122"/>
              </a:rPr>
              <a:t>A barrier is implied at the end of the single block.</a:t>
            </a:r>
          </a:p>
        </p:txBody>
      </p:sp>
      <p:sp>
        <p:nvSpPr>
          <p:cNvPr id="63494" name="Rectangle 4"/>
          <p:cNvSpPr>
            <a:spLocks noChangeArrowheads="1"/>
          </p:cNvSpPr>
          <p:nvPr/>
        </p:nvSpPr>
        <p:spPr bwMode="auto">
          <a:xfrm>
            <a:off x="838200" y="2971800"/>
            <a:ext cx="7493000" cy="270986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400">
                <a:ea typeface="SimSun" pitchFamily="2" charset="-122"/>
              </a:rPr>
              <a:t>#pragma omp parallel  </a:t>
            </a:r>
            <a:br>
              <a:rPr lang="en-US" altLang="zh-CN" sz="2400">
                <a:ea typeface="SimSun" pitchFamily="2" charset="-122"/>
              </a:rPr>
            </a:br>
            <a:r>
              <a:rPr lang="en-US" altLang="zh-CN" sz="2400">
                <a:ea typeface="SimSun" pitchFamily="2" charset="-122"/>
              </a:rPr>
              <a:t>{	</a:t>
            </a:r>
            <a:br>
              <a:rPr lang="en-US" altLang="zh-CN" sz="2400">
                <a:ea typeface="SimSun" pitchFamily="2" charset="-122"/>
              </a:rPr>
            </a:br>
            <a:r>
              <a:rPr lang="en-US" altLang="zh-CN" sz="2400">
                <a:ea typeface="SimSun" pitchFamily="2" charset="-122"/>
              </a:rPr>
              <a:t>	do_many_things();</a:t>
            </a:r>
            <a:br>
              <a:rPr lang="en-US" altLang="zh-CN" sz="2400">
                <a:ea typeface="SimSun" pitchFamily="2" charset="-122"/>
              </a:rPr>
            </a:br>
            <a:r>
              <a:rPr lang="en-US" altLang="zh-CN" sz="2400">
                <a:ea typeface="SimSun" pitchFamily="2" charset="-122"/>
              </a:rPr>
              <a:t>#pragma omp single</a:t>
            </a:r>
            <a:br>
              <a:rPr lang="en-US" altLang="zh-CN" sz="2400">
                <a:ea typeface="SimSun" pitchFamily="2" charset="-122"/>
              </a:rPr>
            </a:br>
            <a:r>
              <a:rPr lang="en-US" altLang="zh-CN" sz="2400">
                <a:ea typeface="SimSun" pitchFamily="2" charset="-122"/>
              </a:rPr>
              <a:t>	{     exchange_boundaries();   }</a:t>
            </a:r>
            <a:br>
              <a:rPr lang="en-US" altLang="zh-CN" sz="2400">
                <a:ea typeface="SimSun" pitchFamily="2" charset="-122"/>
              </a:rPr>
            </a:br>
            <a:r>
              <a:rPr lang="en-US" altLang="zh-CN" sz="2400">
                <a:ea typeface="SimSun" pitchFamily="2" charset="-122"/>
              </a:rPr>
              <a:t>	do_many_other_things();</a:t>
            </a:r>
            <a:br>
              <a:rPr lang="en-US" altLang="zh-CN" sz="2400">
                <a:ea typeface="SimSun" pitchFamily="2" charset="-122"/>
              </a:rPr>
            </a:br>
            <a:r>
              <a:rPr lang="en-US" altLang="zh-CN" sz="2400">
                <a:ea typeface="SimSun" pitchFamily="2" charset="-122"/>
              </a:rPr>
              <a:t>}</a:t>
            </a:r>
            <a:r>
              <a:rPr lang="en-US" altLang="zh-CN" sz="2800" b="1">
                <a:ea typeface="SimSun" pitchFamily="2" charset="-122"/>
              </a:rPr>
              <a:t> </a:t>
            </a:r>
          </a:p>
        </p:txBody>
      </p:sp>
      <p:sp>
        <p:nvSpPr>
          <p:cNvPr id="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162</a:t>
            </a:fld>
            <a:endParaRPr lang="en-US" sz="1400" b="1" dirty="0">
              <a:solidFill>
                <a:schemeClr val="bg1"/>
              </a:solidFill>
            </a:endParaRPr>
          </a:p>
        </p:txBody>
      </p:sp>
    </p:spTree>
    <p:extLst>
      <p:ext uri="{BB962C8B-B14F-4D97-AF65-F5344CB8AC3E}">
        <p14:creationId xmlns:p14="http://schemas.microsoft.com/office/powerpoint/2010/main" val="3542178580"/>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749BA70-BA8B-48C8-8CBE-EB41D247B294}" type="slidenum">
              <a:rPr lang="en-US" sz="1400">
                <a:solidFill>
                  <a:schemeClr val="bg1"/>
                </a:solidFill>
              </a:rPr>
              <a:pPr eaLnBrk="1" hangingPunct="1"/>
              <a:t>163</a:t>
            </a:fld>
            <a:endParaRPr lang="en-US" sz="1400">
              <a:solidFill>
                <a:schemeClr val="bg1"/>
              </a:solidFill>
            </a:endParaRPr>
          </a:p>
        </p:txBody>
      </p:sp>
      <p:sp>
        <p:nvSpPr>
          <p:cNvPr id="65540" name="Rectangle 2"/>
          <p:cNvSpPr>
            <a:spLocks noGrp="1" noChangeArrowheads="1"/>
          </p:cNvSpPr>
          <p:nvPr>
            <p:ph type="title"/>
          </p:nvPr>
        </p:nvSpPr>
        <p:spPr>
          <a:xfrm>
            <a:off x="152400" y="0"/>
            <a:ext cx="8534400" cy="1143000"/>
          </a:xfrm>
        </p:spPr>
        <p:txBody>
          <a:bodyPr>
            <a:noAutofit/>
          </a:bodyPr>
          <a:lstStyle/>
          <a:p>
            <a:pPr eaLnBrk="1" hangingPunct="1"/>
            <a:r>
              <a:rPr lang="en-US" sz="3600" dirty="0"/>
              <a:t>Summary of </a:t>
            </a:r>
            <a:r>
              <a:rPr lang="en-US" sz="3600" dirty="0" err="1"/>
              <a:t>OpenMP’s</a:t>
            </a:r>
            <a:r>
              <a:rPr lang="en-US" sz="3600" dirty="0"/>
              <a:t> key constructs</a:t>
            </a:r>
          </a:p>
        </p:txBody>
      </p:sp>
      <p:sp>
        <p:nvSpPr>
          <p:cNvPr id="65541" name="Rectangle 3"/>
          <p:cNvSpPr>
            <a:spLocks noGrp="1" noChangeArrowheads="1"/>
          </p:cNvSpPr>
          <p:nvPr>
            <p:ph type="body" idx="1"/>
          </p:nvPr>
        </p:nvSpPr>
        <p:spPr>
          <a:xfrm>
            <a:off x="457200" y="1066800"/>
            <a:ext cx="8534400" cy="5435600"/>
          </a:xfrm>
        </p:spPr>
        <p:txBody>
          <a:bodyPr/>
          <a:lstStyle/>
          <a:p>
            <a:pPr eaLnBrk="1" hangingPunct="1"/>
            <a:r>
              <a:rPr lang="en-US" sz="2000"/>
              <a:t>The only way to create threads is with the parallel construct:</a:t>
            </a:r>
          </a:p>
          <a:p>
            <a:pPr lvl="1" eaLnBrk="1" hangingPunct="1">
              <a:buFontTx/>
              <a:buNone/>
            </a:pPr>
            <a:r>
              <a:rPr lang="en-US" sz="2000" b="1">
                <a:solidFill>
                  <a:srgbClr val="0332B7"/>
                </a:solidFill>
              </a:rPr>
              <a:t>	#pragma omp parallel</a:t>
            </a:r>
          </a:p>
          <a:p>
            <a:pPr eaLnBrk="1" hangingPunct="1"/>
            <a:r>
              <a:rPr lang="en-US" sz="2000"/>
              <a:t>All thread execute the instructions in a parallel construct.</a:t>
            </a:r>
          </a:p>
          <a:p>
            <a:pPr eaLnBrk="1" hangingPunct="1"/>
            <a:r>
              <a:rPr lang="en-US" sz="2000"/>
              <a:t>Split work between threads by:</a:t>
            </a:r>
          </a:p>
          <a:p>
            <a:pPr lvl="1" eaLnBrk="1" hangingPunct="1"/>
            <a:r>
              <a:rPr lang="en-US" sz="2000"/>
              <a:t>SPMD:  use thread ID to control execution</a:t>
            </a:r>
          </a:p>
          <a:p>
            <a:pPr lvl="1" eaLnBrk="1" hangingPunct="1"/>
            <a:r>
              <a:rPr lang="en-US" sz="2000"/>
              <a:t>Worksharing constructs to split loops (simple loops only)</a:t>
            </a:r>
          </a:p>
          <a:p>
            <a:pPr lvl="2" eaLnBrk="1" hangingPunct="1">
              <a:buFontTx/>
              <a:buNone/>
            </a:pPr>
            <a:r>
              <a:rPr lang="en-US" b="1">
                <a:solidFill>
                  <a:srgbClr val="0332B7"/>
                </a:solidFill>
              </a:rPr>
              <a:t>#pragma omp for</a:t>
            </a:r>
          </a:p>
          <a:p>
            <a:pPr eaLnBrk="1" hangingPunct="1"/>
            <a:r>
              <a:rPr lang="en-US" sz="2000"/>
              <a:t>Combined parallel/workshare as a shorthand</a:t>
            </a:r>
          </a:p>
          <a:p>
            <a:pPr lvl="1" eaLnBrk="1" hangingPunct="1">
              <a:buFontTx/>
              <a:buNone/>
            </a:pPr>
            <a:r>
              <a:rPr lang="en-US" sz="2000" b="1">
                <a:solidFill>
                  <a:srgbClr val="0332B7"/>
                </a:solidFill>
              </a:rPr>
              <a:t>	#pragma omp parallel for</a:t>
            </a:r>
          </a:p>
          <a:p>
            <a:pPr eaLnBrk="1" hangingPunct="1"/>
            <a:r>
              <a:rPr lang="en-US" sz="2000"/>
              <a:t>High level synchronization is safest</a:t>
            </a:r>
          </a:p>
          <a:p>
            <a:pPr lvl="1" eaLnBrk="1" hangingPunct="1">
              <a:buFontTx/>
              <a:buNone/>
            </a:pPr>
            <a:r>
              <a:rPr lang="en-US" sz="2000" b="1">
                <a:solidFill>
                  <a:srgbClr val="0332B7"/>
                </a:solidFill>
              </a:rPr>
              <a:t>	#pragma critical</a:t>
            </a:r>
          </a:p>
          <a:p>
            <a:pPr lvl="1" eaLnBrk="1" hangingPunct="1">
              <a:buFontTx/>
              <a:buNone/>
            </a:pPr>
            <a:r>
              <a:rPr lang="en-US" sz="2000" b="1">
                <a:solidFill>
                  <a:srgbClr val="0332B7"/>
                </a:solidFill>
              </a:rPr>
              <a:t>	#pragma barrier </a:t>
            </a:r>
          </a:p>
          <a:p>
            <a:pPr eaLnBrk="1" hangingPunct="1">
              <a:buFontTx/>
              <a:buNone/>
            </a:pPr>
            <a:endParaRPr lang="en-US" sz="2000"/>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163</a:t>
            </a:fld>
            <a:endParaRPr lang="en-US" sz="1400" b="1" dirty="0">
              <a:solidFill>
                <a:schemeClr val="bg1"/>
              </a:solidFill>
            </a:endParaRPr>
          </a:p>
        </p:txBody>
      </p:sp>
    </p:spTree>
    <p:extLst>
      <p:ext uri="{BB962C8B-B14F-4D97-AF65-F5344CB8AC3E}">
        <p14:creationId xmlns:p14="http://schemas.microsoft.com/office/powerpoint/2010/main" val="3953505178"/>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sz="quarter" idx="1"/>
          </p:nvPr>
        </p:nvSpPr>
        <p:spPr/>
        <p:txBody>
          <a:bodyPr/>
          <a:lstStyle/>
          <a:p>
            <a:r>
              <a:rPr lang="en-US" altLang="zh-CN" dirty="0" err="1"/>
              <a:t>Cilk</a:t>
            </a:r>
            <a:r>
              <a:rPr lang="zh-CN" altLang="en-US" dirty="0"/>
              <a:t>、</a:t>
            </a:r>
            <a:r>
              <a:rPr lang="en-US" altLang="zh-CN" dirty="0"/>
              <a:t>TBB</a:t>
            </a:r>
            <a:r>
              <a:rPr lang="zh-CN" altLang="en-US" dirty="0"/>
              <a:t>和</a:t>
            </a:r>
            <a:r>
              <a:rPr lang="en-US" altLang="zh-CN" dirty="0" err="1"/>
              <a:t>OpenMP</a:t>
            </a:r>
            <a:r>
              <a:rPr lang="zh-CN" altLang="en-US" dirty="0"/>
              <a:t>比较</a:t>
            </a:r>
            <a:endParaRPr lang="en-US" altLang="zh-CN" dirty="0"/>
          </a:p>
          <a:p>
            <a:pPr lvl="1"/>
            <a:r>
              <a:rPr lang="zh-CN" altLang="en-US" dirty="0"/>
              <a:t>语言</a:t>
            </a:r>
            <a:endParaRPr lang="en-US" altLang="zh-CN" dirty="0"/>
          </a:p>
          <a:p>
            <a:pPr lvl="1"/>
            <a:r>
              <a:rPr lang="zh-CN" altLang="en-US" dirty="0"/>
              <a:t>执行模型</a:t>
            </a:r>
            <a:endParaRPr lang="en-US" altLang="zh-CN" dirty="0"/>
          </a:p>
          <a:p>
            <a:pPr lvl="1"/>
            <a:r>
              <a:rPr lang="zh-CN" altLang="en-US" dirty="0"/>
              <a:t>数据访问：临界区</a:t>
            </a:r>
            <a:endParaRPr lang="en-US" altLang="zh-CN" dirty="0"/>
          </a:p>
          <a:p>
            <a:pPr lvl="1"/>
            <a:r>
              <a:rPr lang="zh-CN" altLang="en-US" dirty="0"/>
              <a:t>任务创建</a:t>
            </a:r>
            <a:endParaRPr lang="en-US" altLang="zh-CN" dirty="0"/>
          </a:p>
          <a:p>
            <a:pPr lvl="1"/>
            <a:r>
              <a:rPr lang="zh-CN" altLang="en-US" dirty="0"/>
              <a:t>负载平衡</a:t>
            </a:r>
            <a:endParaRPr lang="en-US" altLang="zh-CN" dirty="0"/>
          </a:p>
          <a:p>
            <a:pPr lvl="1"/>
            <a:r>
              <a:rPr lang="en-US" altLang="zh-CN" dirty="0"/>
              <a:t>…</a:t>
            </a:r>
          </a:p>
          <a:p>
            <a:pPr lvl="1"/>
            <a:endParaRPr lang="zh-CN" altLang="en-US" dirty="0"/>
          </a:p>
        </p:txBody>
      </p:sp>
      <p:sp>
        <p:nvSpPr>
          <p:cNvPr id="4" name="灯片编号占位符 3"/>
          <p:cNvSpPr>
            <a:spLocks noGrp="1"/>
          </p:cNvSpPr>
          <p:nvPr>
            <p:ph type="sldNum" sz="quarter" idx="15"/>
          </p:nvPr>
        </p:nvSpPr>
        <p:spPr/>
        <p:txBody>
          <a:bodyPr/>
          <a:lstStyle/>
          <a:p>
            <a:pPr>
              <a:defRPr/>
            </a:pPr>
            <a:fld id="{2F5038D2-A417-4597-B5C6-423C7950CD98}" type="slidenum">
              <a:rPr lang="zh-CN" altLang="en-US" smtClean="0"/>
              <a:pPr>
                <a:defRPr/>
              </a:pPr>
              <a:t>164</a:t>
            </a:fld>
            <a:endParaRPr lang="en-US" altLang="zh-CN"/>
          </a:p>
        </p:txBody>
      </p:sp>
    </p:spTree>
    <p:extLst>
      <p:ext uri="{BB962C8B-B14F-4D97-AF65-F5344CB8AC3E}">
        <p14:creationId xmlns:p14="http://schemas.microsoft.com/office/powerpoint/2010/main" val="127305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480B9996-8220-42A3-A10A-464659EF8D4C}" type="slidenum">
              <a:rPr lang="zh-CN" altLang="en-US" sz="1400"/>
              <a:pPr eaLnBrk="1" hangingPunct="1"/>
              <a:t>17</a:t>
            </a:fld>
            <a:endParaRPr lang="en-US" altLang="zh-CN" sz="1400"/>
          </a:p>
        </p:txBody>
      </p:sp>
      <p:pic>
        <p:nvPicPr>
          <p:cNvPr id="2662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219200" y="2713037"/>
            <a:ext cx="6938963"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Rectangle 5"/>
          <p:cNvSpPr>
            <a:spLocks noChangeArrowheads="1"/>
          </p:cNvSpPr>
          <p:nvPr/>
        </p:nvSpPr>
        <p:spPr bwMode="auto">
          <a:xfrm>
            <a:off x="457200" y="1600200"/>
            <a:ext cx="868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宋体" pitchFamily="2" charset="-122"/>
              </a:rPr>
              <a:t>死锁也可以发生在如下的循环锁中</a:t>
            </a:r>
            <a:endParaRPr lang="en-US" altLang="zh-CN" dirty="0">
              <a:ea typeface="宋体" pitchFamily="2" charset="-122"/>
            </a:endParaRPr>
          </a:p>
        </p:txBody>
      </p:sp>
      <p:sp>
        <p:nvSpPr>
          <p:cNvPr id="2" name="矩形 1"/>
          <p:cNvSpPr/>
          <p:nvPr/>
        </p:nvSpPr>
        <p:spPr>
          <a:xfrm>
            <a:off x="482600" y="380999"/>
            <a:ext cx="6160661" cy="646331"/>
          </a:xfrm>
          <a:prstGeom prst="rect">
            <a:avLst/>
          </a:prstGeom>
        </p:spPr>
        <p:txBody>
          <a:bodyPr wrap="none">
            <a:spAutoFit/>
          </a:bodyPr>
          <a:lstStyle/>
          <a:p>
            <a:pPr algn="ctr"/>
            <a:r>
              <a:rPr lang="en-US" altLang="zh-CN" sz="3600" b="1" dirty="0">
                <a:ea typeface="宋体" pitchFamily="2" charset="-122"/>
              </a:rPr>
              <a:t>Deadlock (deadly embrace)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471ED2E0-834B-4F55-9748-A5E09ABCC60F}" type="slidenum">
              <a:rPr lang="zh-CN" altLang="en-US" sz="1400"/>
              <a:pPr eaLnBrk="1" hangingPunct="1"/>
              <a:t>18</a:t>
            </a:fld>
            <a:endParaRPr lang="en-US" altLang="zh-CN" sz="1400"/>
          </a:p>
        </p:txBody>
      </p:sp>
      <p:sp>
        <p:nvSpPr>
          <p:cNvPr id="27651" name="Rectangle 4"/>
          <p:cNvSpPr>
            <a:spLocks noChangeArrowheads="1"/>
          </p:cNvSpPr>
          <p:nvPr/>
        </p:nvSpPr>
        <p:spPr bwMode="auto">
          <a:xfrm>
            <a:off x="228600" y="1676400"/>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宋体" pitchFamily="2" charset="-122"/>
              </a:rPr>
              <a:t>提供接口测试一锁是否已加上，而不需要阻塞调用线程</a:t>
            </a:r>
            <a:r>
              <a:rPr lang="en-US" altLang="zh-CN" dirty="0">
                <a:ea typeface="宋体" pitchFamily="2" charset="-122"/>
              </a:rPr>
              <a:t>:</a:t>
            </a:r>
          </a:p>
          <a:p>
            <a:endParaRPr lang="en-US" altLang="zh-CN" dirty="0">
              <a:ea typeface="宋体" pitchFamily="2" charset="-122"/>
            </a:endParaRPr>
          </a:p>
          <a:p>
            <a:endParaRPr lang="en-US" altLang="zh-CN" dirty="0">
              <a:ea typeface="宋体" pitchFamily="2" charset="-122"/>
            </a:endParaRPr>
          </a:p>
          <a:p>
            <a:pPr algn="ctr"/>
            <a:r>
              <a:rPr lang="en-US" altLang="zh-CN" b="1" dirty="0" err="1">
                <a:solidFill>
                  <a:schemeClr val="accent2"/>
                </a:solidFill>
                <a:ea typeface="宋体" pitchFamily="2" charset="-122"/>
              </a:rPr>
              <a:t>int</a:t>
            </a:r>
            <a:r>
              <a:rPr lang="en-US" altLang="zh-CN" b="1" dirty="0">
                <a:solidFill>
                  <a:schemeClr val="accent2"/>
                </a:solidFill>
                <a:ea typeface="宋体" pitchFamily="2" charset="-122"/>
              </a:rPr>
              <a:t> </a:t>
            </a:r>
            <a:r>
              <a:rPr lang="en-US" altLang="zh-CN" b="1" dirty="0" err="1">
                <a:solidFill>
                  <a:schemeClr val="accent2"/>
                </a:solidFill>
                <a:ea typeface="宋体" pitchFamily="2" charset="-122"/>
              </a:rPr>
              <a:t>pthread_mutex_trylock</a:t>
            </a:r>
            <a:r>
              <a:rPr lang="en-US" altLang="zh-CN" b="1" dirty="0">
                <a:solidFill>
                  <a:schemeClr val="accent2"/>
                </a:solidFill>
                <a:ea typeface="宋体" pitchFamily="2" charset="-122"/>
              </a:rPr>
              <a:t>(</a:t>
            </a:r>
            <a:r>
              <a:rPr lang="en-US" altLang="zh-CN" b="1" dirty="0" err="1">
                <a:solidFill>
                  <a:schemeClr val="accent2"/>
                </a:solidFill>
                <a:ea typeface="宋体" pitchFamily="2" charset="-122"/>
              </a:rPr>
              <a:t>pthread_mutex_t</a:t>
            </a:r>
            <a:r>
              <a:rPr lang="en-US" altLang="zh-CN" b="1" dirty="0">
                <a:solidFill>
                  <a:schemeClr val="accent2"/>
                </a:solidFill>
                <a:ea typeface="宋体" pitchFamily="2" charset="-122"/>
              </a:rPr>
              <a:t> *</a:t>
            </a:r>
            <a:r>
              <a:rPr lang="en-US" altLang="zh-CN" b="1" dirty="0" err="1">
                <a:solidFill>
                  <a:schemeClr val="accent2"/>
                </a:solidFill>
                <a:ea typeface="宋体" pitchFamily="2" charset="-122"/>
              </a:rPr>
              <a:t>mutex</a:t>
            </a:r>
            <a:r>
              <a:rPr lang="en-US" altLang="zh-CN" b="1" dirty="0">
                <a:solidFill>
                  <a:schemeClr val="accent2"/>
                </a:solidFill>
                <a:ea typeface="宋体" pitchFamily="2" charset="-122"/>
              </a:rPr>
              <a:t>);</a:t>
            </a:r>
            <a:endParaRPr lang="zh-CN" altLang="en-US" b="1" dirty="0">
              <a:solidFill>
                <a:schemeClr val="accent2"/>
              </a:solidFill>
              <a:ea typeface="宋体" pitchFamily="2" charset="-122"/>
            </a:endParaRPr>
          </a:p>
          <a:p>
            <a:pPr algn="ctr"/>
            <a:endParaRPr lang="en-US" altLang="zh-CN" b="1" dirty="0">
              <a:solidFill>
                <a:schemeClr val="accent2"/>
              </a:solidFill>
              <a:ea typeface="宋体" pitchFamily="2" charset="-122"/>
            </a:endParaRPr>
          </a:p>
          <a:p>
            <a:r>
              <a:rPr lang="zh-CN" altLang="en-US" dirty="0">
                <a:ea typeface="宋体" pitchFamily="2" charset="-122"/>
              </a:rPr>
              <a:t>将锁上一个未加锁的互斥变量；否则显示该锁已经加上</a:t>
            </a:r>
            <a:r>
              <a:rPr lang="en-US" altLang="zh-CN" dirty="0">
                <a:ea typeface="宋体" pitchFamily="2" charset="-122"/>
              </a:rPr>
              <a:t> – </a:t>
            </a:r>
            <a:r>
              <a:rPr lang="zh-CN" altLang="en-US" dirty="0">
                <a:ea typeface="宋体" pitchFamily="2" charset="-122"/>
              </a:rPr>
              <a:t>可用于解决死锁问题</a:t>
            </a:r>
            <a:endParaRPr lang="en-US" altLang="zh-CN" dirty="0">
              <a:ea typeface="宋体" pitchFamily="2" charset="-122"/>
            </a:endParaRPr>
          </a:p>
        </p:txBody>
      </p:sp>
      <p:sp>
        <p:nvSpPr>
          <p:cNvPr id="2" name="矩形 1"/>
          <p:cNvSpPr/>
          <p:nvPr/>
        </p:nvSpPr>
        <p:spPr>
          <a:xfrm>
            <a:off x="457200" y="380999"/>
            <a:ext cx="4267200" cy="646331"/>
          </a:xfrm>
          <a:prstGeom prst="rect">
            <a:avLst/>
          </a:prstGeom>
        </p:spPr>
        <p:txBody>
          <a:bodyPr wrap="square">
            <a:spAutoFit/>
          </a:bodyPr>
          <a:lstStyle/>
          <a:p>
            <a:r>
              <a:rPr lang="en-US" altLang="zh-CN" sz="3600" b="1" dirty="0">
                <a:ea typeface="宋体" pitchFamily="2" charset="-122"/>
              </a:rPr>
              <a:t>Try to lock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emaphore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351" y="45525"/>
            <a:ext cx="2857500" cy="3829051"/>
          </a:xfrm>
          <a:prstGeom prst="rect">
            <a:avLst/>
          </a:prstGeom>
          <a:noFill/>
          <a:extLst>
            <a:ext uri="{909E8E84-426E-40DD-AFC4-6F175D3DCCD1}">
              <a14:hiddenFill xmlns:a14="http://schemas.microsoft.com/office/drawing/2010/main">
                <a:solidFill>
                  <a:srgbClr val="FFFFFF"/>
                </a:solidFill>
              </a14:hiddenFill>
            </a:ext>
          </a:extLst>
        </p:spPr>
      </p:pic>
      <p:sp>
        <p:nvSpPr>
          <p:cNvPr id="2867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7DFBAAC5-3986-41B9-8A40-0BB7AF8CE293}" type="slidenum">
              <a:rPr lang="zh-CN" altLang="en-US" sz="1400"/>
              <a:pPr eaLnBrk="1" hangingPunct="1"/>
              <a:t>19</a:t>
            </a:fld>
            <a:endParaRPr lang="en-US" altLang="zh-CN" sz="1400"/>
          </a:p>
        </p:txBody>
      </p:sp>
      <p:sp>
        <p:nvSpPr>
          <p:cNvPr id="28675" name="Rectangle 4"/>
          <p:cNvSpPr>
            <a:spLocks noChangeArrowheads="1"/>
          </p:cNvSpPr>
          <p:nvPr/>
        </p:nvSpPr>
        <p:spPr bwMode="auto">
          <a:xfrm>
            <a:off x="381000" y="119692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ea typeface="宋体" pitchFamily="2" charset="-122"/>
              </a:rPr>
              <a:t>信号量是一非负整数，包含两操作</a:t>
            </a:r>
            <a:r>
              <a:rPr lang="en-US" altLang="zh-CN" dirty="0">
                <a:ea typeface="宋体" pitchFamily="2" charset="-122"/>
              </a:rPr>
              <a:t>:</a:t>
            </a:r>
          </a:p>
          <a:p>
            <a:endParaRPr lang="en-US" altLang="zh-CN" dirty="0">
              <a:ea typeface="宋体" pitchFamily="2" charset="-122"/>
            </a:endParaRPr>
          </a:p>
          <a:p>
            <a:pPr algn="ctr"/>
            <a:r>
              <a:rPr lang="en-US" altLang="zh-CN" b="1" dirty="0">
                <a:ea typeface="宋体" pitchFamily="2" charset="-122"/>
              </a:rPr>
              <a:t>P operation on semaphore </a:t>
            </a:r>
            <a:r>
              <a:rPr lang="en-US" altLang="zh-CN" b="1" i="1" dirty="0">
                <a:ea typeface="宋体" pitchFamily="2" charset="-122"/>
              </a:rPr>
              <a:t>s</a:t>
            </a:r>
          </a:p>
          <a:p>
            <a:r>
              <a:rPr lang="zh-CN" altLang="en-US" dirty="0">
                <a:ea typeface="宋体" pitchFamily="2" charset="-122"/>
              </a:rPr>
              <a:t>一直等待，直到</a:t>
            </a:r>
            <a:r>
              <a:rPr lang="en-US" altLang="zh-CN" i="1" dirty="0">
                <a:ea typeface="宋体" pitchFamily="2" charset="-122"/>
              </a:rPr>
              <a:t>s</a:t>
            </a:r>
            <a:r>
              <a:rPr lang="en-US" altLang="zh-CN" dirty="0">
                <a:ea typeface="宋体" pitchFamily="2" charset="-122"/>
              </a:rPr>
              <a:t>&gt;0</a:t>
            </a:r>
            <a:r>
              <a:rPr lang="zh-CN" altLang="en-US" dirty="0">
                <a:ea typeface="宋体" pitchFamily="2" charset="-122"/>
              </a:rPr>
              <a:t>，然后减</a:t>
            </a:r>
            <a:r>
              <a:rPr lang="en-US" altLang="zh-CN" dirty="0">
                <a:ea typeface="宋体" pitchFamily="2" charset="-122"/>
              </a:rPr>
              <a:t>1</a:t>
            </a:r>
            <a:r>
              <a:rPr lang="zh-CN" altLang="en-US" dirty="0">
                <a:ea typeface="宋体" pitchFamily="2" charset="-122"/>
              </a:rPr>
              <a:t>，进程继续执行</a:t>
            </a:r>
            <a:r>
              <a:rPr lang="en-US" altLang="zh-CN" dirty="0">
                <a:ea typeface="宋体" pitchFamily="2" charset="-122"/>
              </a:rPr>
              <a:t>.</a:t>
            </a:r>
          </a:p>
          <a:p>
            <a:endParaRPr lang="en-US" altLang="zh-CN" b="1" dirty="0">
              <a:ea typeface="宋体" pitchFamily="2" charset="-122"/>
            </a:endParaRPr>
          </a:p>
          <a:p>
            <a:pPr algn="ctr"/>
            <a:r>
              <a:rPr lang="en-US" altLang="zh-CN" b="1" dirty="0">
                <a:ea typeface="宋体" pitchFamily="2" charset="-122"/>
              </a:rPr>
              <a:t>V </a:t>
            </a:r>
            <a:r>
              <a:rPr lang="en-US" altLang="zh-CN" dirty="0">
                <a:ea typeface="宋体" pitchFamily="2" charset="-122"/>
              </a:rPr>
              <a:t>operation </a:t>
            </a:r>
            <a:r>
              <a:rPr lang="en-US" altLang="zh-CN" b="1" dirty="0">
                <a:ea typeface="宋体" pitchFamily="2" charset="-122"/>
              </a:rPr>
              <a:t>on semaphore </a:t>
            </a:r>
            <a:r>
              <a:rPr lang="en-US" altLang="zh-CN" b="1" i="1" dirty="0">
                <a:ea typeface="宋体" pitchFamily="2" charset="-122"/>
              </a:rPr>
              <a:t>s</a:t>
            </a:r>
          </a:p>
          <a:p>
            <a:r>
              <a:rPr lang="en-US" altLang="zh-CN" i="1" dirty="0">
                <a:ea typeface="宋体" pitchFamily="2" charset="-122"/>
              </a:rPr>
              <a:t>s</a:t>
            </a:r>
            <a:r>
              <a:rPr lang="zh-CN" altLang="en-US" dirty="0">
                <a:ea typeface="宋体" pitchFamily="2" charset="-122"/>
              </a:rPr>
              <a:t>增加</a:t>
            </a:r>
            <a:r>
              <a:rPr lang="en-US" altLang="zh-CN" dirty="0">
                <a:ea typeface="宋体" pitchFamily="2" charset="-122"/>
              </a:rPr>
              <a:t>1</a:t>
            </a:r>
            <a:r>
              <a:rPr lang="zh-CN" altLang="en-US" dirty="0">
                <a:ea typeface="宋体" pitchFamily="2" charset="-122"/>
              </a:rPr>
              <a:t>，并解除一进程的等待（如果有进程等待）</a:t>
            </a:r>
            <a:r>
              <a:rPr lang="en-US" altLang="zh-CN" dirty="0">
                <a:ea typeface="宋体" pitchFamily="2" charset="-122"/>
              </a:rPr>
              <a:t>.</a:t>
            </a:r>
          </a:p>
        </p:txBody>
      </p:sp>
      <p:sp>
        <p:nvSpPr>
          <p:cNvPr id="2" name="矩形 1"/>
          <p:cNvSpPr/>
          <p:nvPr/>
        </p:nvSpPr>
        <p:spPr>
          <a:xfrm>
            <a:off x="457200" y="304800"/>
            <a:ext cx="2954656" cy="646331"/>
          </a:xfrm>
          <a:prstGeom prst="rect">
            <a:avLst/>
          </a:prstGeom>
        </p:spPr>
        <p:txBody>
          <a:bodyPr wrap="none">
            <a:spAutoFit/>
          </a:bodyPr>
          <a:lstStyle/>
          <a:p>
            <a:pPr algn="ctr"/>
            <a:r>
              <a:rPr lang="en-US" altLang="zh-CN" sz="3600" b="1" dirty="0">
                <a:ea typeface="宋体" pitchFamily="2" charset="-122"/>
              </a:rPr>
              <a:t>Semaphores</a:t>
            </a:r>
          </a:p>
        </p:txBody>
      </p:sp>
      <p:pic>
        <p:nvPicPr>
          <p:cNvPr id="1028" name="Picture 4" descr="https://timgsa.baidu.com/timg?image&amp;quality=80&amp;size=b9999_10000&amp;sec=1541397230169&amp;di=206428e8cfa15b8eab25e119654b7509&amp;imgtype=0&amp;src=http%3A%2F%2Fimgsrc.baidu.com%2Fimgad%2Fpic%2Fitem%2Ff636afc379310a55e1a476cdbc4543a9822610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4111711"/>
            <a:ext cx="4867653" cy="2733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Content</a:t>
            </a:r>
          </a:p>
        </p:txBody>
      </p:sp>
      <p:sp>
        <p:nvSpPr>
          <p:cNvPr id="4" name="内容占位符 3"/>
          <p:cNvSpPr>
            <a:spLocks noGrp="1"/>
          </p:cNvSpPr>
          <p:nvPr>
            <p:ph sz="quarter" idx="1"/>
          </p:nvPr>
        </p:nvSpPr>
        <p:spPr/>
        <p:txBody>
          <a:bodyPr/>
          <a:lstStyle/>
          <a:p>
            <a:r>
              <a:rPr lang="en-US" dirty="0"/>
              <a:t>Introduction</a:t>
            </a:r>
          </a:p>
          <a:p>
            <a:r>
              <a:rPr lang="en-US" dirty="0" err="1"/>
              <a:t>Cilk</a:t>
            </a:r>
            <a:endParaRPr lang="en-US" dirty="0"/>
          </a:p>
          <a:p>
            <a:r>
              <a:rPr lang="en-US" dirty="0"/>
              <a:t>TBB</a:t>
            </a:r>
          </a:p>
          <a:p>
            <a:r>
              <a:rPr lang="en-US" dirty="0" err="1"/>
              <a:t>OpenMP</a:t>
            </a:r>
            <a:endParaRPr lang="en-US" dirty="0"/>
          </a:p>
        </p:txBody>
      </p:sp>
      <p:sp>
        <p:nvSpPr>
          <p:cNvPr id="2" name="灯片编号占位符 1"/>
          <p:cNvSpPr>
            <a:spLocks noGrp="1"/>
          </p:cNvSpPr>
          <p:nvPr>
            <p:ph type="sldNum" sz="quarter" idx="15"/>
          </p:nvPr>
        </p:nvSpPr>
        <p:spPr/>
        <p:txBody>
          <a:bodyPr/>
          <a:lstStyle/>
          <a:p>
            <a:pPr>
              <a:defRPr/>
            </a:pPr>
            <a:fld id="{02A991FC-0805-42C1-862E-078D886F431A}" type="slidenum">
              <a:rPr lang="zh-CN" altLang="en-US" smtClean="0"/>
              <a:pPr>
                <a:defRPr/>
              </a:pPr>
              <a:t>2</a:t>
            </a:fld>
            <a:endParaRPr lang="en-US" altLang="zh-CN"/>
          </a:p>
        </p:txBody>
      </p:sp>
    </p:spTree>
    <p:extLst>
      <p:ext uri="{BB962C8B-B14F-4D97-AF65-F5344CB8AC3E}">
        <p14:creationId xmlns:p14="http://schemas.microsoft.com/office/powerpoint/2010/main" val="185449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650E659-DC22-4090-9955-396AB96157A7}" type="slidenum">
              <a:rPr lang="zh-CN" altLang="en-US" sz="1400"/>
              <a:pPr eaLnBrk="1" hangingPunct="1"/>
              <a:t>20</a:t>
            </a:fld>
            <a:endParaRPr lang="en-US" altLang="zh-CN" sz="1400"/>
          </a:p>
        </p:txBody>
      </p:sp>
      <p:sp>
        <p:nvSpPr>
          <p:cNvPr id="30723" name="Rectangle 4"/>
          <p:cNvSpPr>
            <a:spLocks noChangeArrowheads="1"/>
          </p:cNvSpPr>
          <p:nvPr/>
        </p:nvSpPr>
        <p:spPr bwMode="auto">
          <a:xfrm>
            <a:off x="457200" y="967800"/>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200" dirty="0">
                <a:ea typeface="宋体" pitchFamily="2" charset="-122"/>
              </a:rPr>
              <a:t>临界区的互斥可通过信号量实现（</a:t>
            </a:r>
            <a:r>
              <a:rPr lang="en-US" altLang="zh-CN" sz="2200" dirty="0">
                <a:ea typeface="宋体" pitchFamily="2" charset="-122"/>
              </a:rPr>
              <a:t>binary semaphore</a:t>
            </a:r>
            <a:r>
              <a:rPr lang="zh-CN" altLang="en-US" sz="2200" dirty="0">
                <a:ea typeface="宋体" pitchFamily="2" charset="-122"/>
              </a:rPr>
              <a:t>，取值</a:t>
            </a:r>
            <a:r>
              <a:rPr lang="en-US" altLang="zh-CN" sz="2200" dirty="0">
                <a:ea typeface="宋体" pitchFamily="2" charset="-122"/>
              </a:rPr>
              <a:t>0</a:t>
            </a:r>
            <a:r>
              <a:rPr lang="zh-CN" altLang="en-US" sz="2200" dirty="0">
                <a:ea typeface="宋体" pitchFamily="2" charset="-122"/>
              </a:rPr>
              <a:t>或</a:t>
            </a:r>
            <a:r>
              <a:rPr lang="en-US" altLang="zh-CN" sz="2200" dirty="0">
                <a:ea typeface="宋体" pitchFamily="2" charset="-122"/>
              </a:rPr>
              <a:t>1), </a:t>
            </a:r>
          </a:p>
          <a:p>
            <a:endParaRPr lang="en-US" altLang="zh-CN" sz="2200" dirty="0">
              <a:ea typeface="宋体" pitchFamily="2" charset="-122"/>
            </a:endParaRPr>
          </a:p>
          <a:p>
            <a:r>
              <a:rPr lang="en-US" altLang="zh-CN" sz="2200" dirty="0">
                <a:ea typeface="宋体" pitchFamily="2" charset="-122"/>
              </a:rPr>
              <a:t>Process 1 		Process 2 		Process 3</a:t>
            </a:r>
          </a:p>
          <a:p>
            <a:r>
              <a:rPr lang="en-US" altLang="zh-CN" sz="2200" dirty="0">
                <a:ea typeface="宋体" pitchFamily="2" charset="-122"/>
              </a:rPr>
              <a:t>Noncritical section 	Noncritical section 	Noncritical section</a:t>
            </a:r>
          </a:p>
          <a:p>
            <a:r>
              <a:rPr lang="en-US" altLang="zh-CN" sz="2200" dirty="0">
                <a:ea typeface="宋体" pitchFamily="2" charset="-122"/>
              </a:rPr>
              <a:t>	. 			. 			. </a:t>
            </a:r>
          </a:p>
          <a:p>
            <a:r>
              <a:rPr lang="en-US" altLang="zh-CN" sz="2200" dirty="0">
                <a:ea typeface="宋体" pitchFamily="2" charset="-122"/>
              </a:rPr>
              <a:t>	. 			. 			. </a:t>
            </a:r>
          </a:p>
          <a:p>
            <a:r>
              <a:rPr lang="en-US" altLang="zh-CN" sz="2200" dirty="0">
                <a:ea typeface="宋体" pitchFamily="2" charset="-122"/>
              </a:rPr>
              <a:t>	.			. 			.</a:t>
            </a:r>
          </a:p>
          <a:p>
            <a:r>
              <a:rPr lang="en-US" altLang="zh-CN" sz="2200" dirty="0">
                <a:solidFill>
                  <a:schemeClr val="accent2"/>
                </a:solidFill>
                <a:ea typeface="宋体" pitchFamily="2" charset="-122"/>
              </a:rPr>
              <a:t>P(s) 			P(s) 			P(s)</a:t>
            </a:r>
          </a:p>
          <a:p>
            <a:r>
              <a:rPr lang="en-US" altLang="zh-CN" sz="2200" dirty="0">
                <a:ea typeface="宋体" pitchFamily="2" charset="-122"/>
              </a:rPr>
              <a:t>     Critical section 	    Critical section 	     Critical section</a:t>
            </a:r>
          </a:p>
          <a:p>
            <a:r>
              <a:rPr lang="en-US" altLang="zh-CN" sz="2200" dirty="0">
                <a:solidFill>
                  <a:schemeClr val="accent2"/>
                </a:solidFill>
                <a:ea typeface="宋体" pitchFamily="2" charset="-122"/>
              </a:rPr>
              <a:t>V(s) 			V(s) 			V(s)</a:t>
            </a:r>
          </a:p>
          <a:p>
            <a:r>
              <a:rPr lang="en-US" altLang="zh-CN" sz="2200" dirty="0">
                <a:ea typeface="宋体" pitchFamily="2" charset="-122"/>
              </a:rPr>
              <a:t>	. 			. 			. </a:t>
            </a:r>
          </a:p>
          <a:p>
            <a:r>
              <a:rPr lang="en-US" altLang="zh-CN" sz="2200" dirty="0">
                <a:ea typeface="宋体" pitchFamily="2" charset="-122"/>
              </a:rPr>
              <a:t>	. 			. 			. </a:t>
            </a:r>
          </a:p>
          <a:p>
            <a:r>
              <a:rPr lang="en-US" altLang="zh-CN" sz="2200" dirty="0">
                <a:ea typeface="宋体" pitchFamily="2" charset="-122"/>
              </a:rPr>
              <a:t>	. 			. 			.</a:t>
            </a:r>
          </a:p>
          <a:p>
            <a:r>
              <a:rPr lang="en-US" altLang="zh-CN" sz="2200" dirty="0">
                <a:ea typeface="宋体" pitchFamily="2" charset="-122"/>
              </a:rPr>
              <a:t>Noncritical section 	Noncritical section 	Noncritical section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E5C70FA3-0B66-4D8D-B33C-54F4587CFBED}" type="slidenum">
              <a:rPr lang="zh-CN" altLang="en-US" sz="1400"/>
              <a:pPr eaLnBrk="1" hangingPunct="1"/>
              <a:t>21</a:t>
            </a:fld>
            <a:endParaRPr lang="en-US" altLang="zh-CN" sz="1400"/>
          </a:p>
        </p:txBody>
      </p:sp>
      <p:sp>
        <p:nvSpPr>
          <p:cNvPr id="32771" name="Rectangle 4"/>
          <p:cNvSpPr>
            <a:spLocks noChangeArrowheads="1"/>
          </p:cNvSpPr>
          <p:nvPr/>
        </p:nvSpPr>
        <p:spPr bwMode="auto">
          <a:xfrm>
            <a:off x="457200" y="990600"/>
            <a:ext cx="85344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1000" b="1" dirty="0">
              <a:ea typeface="宋体" pitchFamily="2" charset="-122"/>
            </a:endParaRPr>
          </a:p>
          <a:p>
            <a:r>
              <a:rPr lang="zh-CN" altLang="en-US" sz="2600" dirty="0">
                <a:ea typeface="宋体" pitchFamily="2" charset="-122"/>
              </a:rPr>
              <a:t>提供存取共享资源的一组过程</a:t>
            </a:r>
            <a:r>
              <a:rPr lang="en-US" altLang="zh-CN" sz="2600" dirty="0">
                <a:ea typeface="宋体" pitchFamily="2" charset="-122"/>
              </a:rPr>
              <a:t>. </a:t>
            </a:r>
            <a:r>
              <a:rPr lang="zh-CN" altLang="en-US" sz="2600" dirty="0">
                <a:ea typeface="宋体" pitchFamily="2" charset="-122"/>
              </a:rPr>
              <a:t>在任何时刻只有一个</a:t>
            </a:r>
            <a:r>
              <a:rPr lang="en-US" altLang="zh-CN" sz="2600" dirty="0">
                <a:ea typeface="宋体" pitchFamily="2" charset="-122"/>
              </a:rPr>
              <a:t>monitor procedure</a:t>
            </a:r>
            <a:r>
              <a:rPr lang="zh-CN" altLang="en-US" sz="2600" dirty="0">
                <a:ea typeface="宋体" pitchFamily="2" charset="-122"/>
              </a:rPr>
              <a:t>能访问共享资源</a:t>
            </a:r>
            <a:r>
              <a:rPr lang="en-US" altLang="zh-CN" sz="2600" dirty="0">
                <a:ea typeface="宋体" pitchFamily="2" charset="-122"/>
              </a:rPr>
              <a:t>.</a:t>
            </a:r>
          </a:p>
          <a:p>
            <a:r>
              <a:rPr lang="zh-CN" altLang="en-US" sz="2600" dirty="0">
                <a:ea typeface="宋体" pitchFamily="2" charset="-122"/>
              </a:rPr>
              <a:t>可用信号量或锁实现</a:t>
            </a:r>
            <a:r>
              <a:rPr lang="en-US" altLang="zh-CN" sz="2600" dirty="0">
                <a:ea typeface="宋体" pitchFamily="2" charset="-122"/>
              </a:rPr>
              <a:t>, i.e.,</a:t>
            </a:r>
          </a:p>
          <a:p>
            <a:r>
              <a:rPr lang="en-US" altLang="zh-CN" b="1" dirty="0">
                <a:ea typeface="宋体" pitchFamily="2" charset="-122"/>
              </a:rPr>
              <a:t>		</a:t>
            </a:r>
            <a:r>
              <a:rPr lang="en-US" altLang="zh-CN" b="1" dirty="0">
                <a:solidFill>
                  <a:schemeClr val="accent2"/>
                </a:solidFill>
                <a:ea typeface="宋体" pitchFamily="2" charset="-122"/>
              </a:rPr>
              <a:t>monitor_proc1()</a:t>
            </a:r>
          </a:p>
          <a:p>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lock(x);</a:t>
            </a:r>
          </a:p>
          <a:p>
            <a:r>
              <a:rPr lang="en-US" altLang="zh-CN" b="1" dirty="0">
                <a:solidFill>
                  <a:schemeClr val="accent2"/>
                </a:solidFill>
                <a:ea typeface="宋体" pitchFamily="2" charset="-122"/>
              </a:rPr>
              <a:t>			</a:t>
            </a:r>
            <a:r>
              <a:rPr lang="en-US" altLang="zh-CN" b="1" dirty="0">
                <a:ea typeface="宋体" pitchFamily="2" charset="-122"/>
              </a:rPr>
              <a:t>.</a:t>
            </a:r>
          </a:p>
          <a:p>
            <a:r>
              <a:rPr lang="en-US" altLang="zh-CN" b="1" dirty="0">
                <a:ea typeface="宋体" pitchFamily="2" charset="-122"/>
              </a:rPr>
              <a:t>		monitor body</a:t>
            </a:r>
          </a:p>
          <a:p>
            <a:r>
              <a:rPr lang="en-US" altLang="zh-CN" b="1" dirty="0">
                <a:ea typeface="宋体" pitchFamily="2" charset="-122"/>
              </a:rPr>
              <a:t>			.</a:t>
            </a:r>
          </a:p>
          <a:p>
            <a:r>
              <a:rPr lang="en-US" altLang="zh-CN" b="1" dirty="0">
                <a:solidFill>
                  <a:schemeClr val="accent2"/>
                </a:solidFill>
                <a:ea typeface="宋体" pitchFamily="2" charset="-122"/>
              </a:rPr>
              <a:t>		unlock(x);</a:t>
            </a:r>
          </a:p>
          <a:p>
            <a:r>
              <a:rPr lang="en-US" altLang="zh-CN" b="1" dirty="0">
                <a:solidFill>
                  <a:schemeClr val="accent2"/>
                </a:solidFill>
                <a:ea typeface="宋体" pitchFamily="2" charset="-122"/>
              </a:rPr>
              <a:t>		return;</a:t>
            </a:r>
          </a:p>
          <a:p>
            <a:r>
              <a:rPr lang="en-US" altLang="zh-CN" b="1" dirty="0">
                <a:solidFill>
                  <a:schemeClr val="accent2"/>
                </a:solidFill>
                <a:ea typeface="宋体" pitchFamily="2" charset="-122"/>
              </a:rPr>
              <a:t>		}</a:t>
            </a:r>
          </a:p>
        </p:txBody>
      </p:sp>
      <p:sp>
        <p:nvSpPr>
          <p:cNvPr id="2" name="矩形 1"/>
          <p:cNvSpPr/>
          <p:nvPr/>
        </p:nvSpPr>
        <p:spPr>
          <a:xfrm>
            <a:off x="457200" y="330200"/>
            <a:ext cx="4038600" cy="646331"/>
          </a:xfrm>
          <a:prstGeom prst="rect">
            <a:avLst/>
          </a:prstGeom>
        </p:spPr>
        <p:txBody>
          <a:bodyPr wrap="square">
            <a:spAutoFit/>
          </a:bodyPr>
          <a:lstStyle/>
          <a:p>
            <a:r>
              <a:rPr lang="en-US" altLang="zh-CN" sz="3600" b="1" dirty="0">
                <a:ea typeface="宋体" pitchFamily="2" charset="-122"/>
              </a:rPr>
              <a:t>Monitor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DE32D0FC-6BB2-48E8-B974-BD4E987BC1F2}" type="slidenum">
              <a:rPr lang="zh-CN" altLang="en-US" sz="1400"/>
              <a:pPr eaLnBrk="1" hangingPunct="1"/>
              <a:t>22</a:t>
            </a:fld>
            <a:endParaRPr lang="en-US" altLang="zh-CN" sz="1400"/>
          </a:p>
        </p:txBody>
      </p:sp>
      <p:sp>
        <p:nvSpPr>
          <p:cNvPr id="33795" name="Rectangle 4"/>
          <p:cNvSpPr>
            <a:spLocks noChangeArrowheads="1"/>
          </p:cNvSpPr>
          <p:nvPr/>
        </p:nvSpPr>
        <p:spPr bwMode="auto">
          <a:xfrm>
            <a:off x="459269" y="1905000"/>
            <a:ext cx="815133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ea typeface="宋体" pitchFamily="2" charset="-122"/>
              </a:rPr>
              <a:t>Often, a critical section is to be executed if a specific global</a:t>
            </a:r>
          </a:p>
          <a:p>
            <a:r>
              <a:rPr lang="en-US" altLang="zh-CN" dirty="0">
                <a:ea typeface="宋体" pitchFamily="2" charset="-122"/>
              </a:rPr>
              <a:t>condition exists; for example, if a certain value of a variable has been reached.</a:t>
            </a:r>
          </a:p>
          <a:p>
            <a:endParaRPr lang="en-US" altLang="zh-CN" dirty="0">
              <a:ea typeface="宋体" pitchFamily="2" charset="-122"/>
            </a:endParaRPr>
          </a:p>
          <a:p>
            <a:r>
              <a:rPr lang="en-US" altLang="zh-CN" dirty="0">
                <a:ea typeface="宋体" pitchFamily="2" charset="-122"/>
              </a:rPr>
              <a:t>With locks, the global variable would need to be examined at frequent intervals (“polled”) within a critical section.</a:t>
            </a:r>
          </a:p>
          <a:p>
            <a:endParaRPr lang="en-US" altLang="zh-CN" dirty="0">
              <a:ea typeface="宋体" pitchFamily="2" charset="-122"/>
            </a:endParaRPr>
          </a:p>
          <a:p>
            <a:r>
              <a:rPr lang="en-US" altLang="zh-CN" dirty="0">
                <a:ea typeface="宋体" pitchFamily="2" charset="-122"/>
              </a:rPr>
              <a:t>Very time-consuming and unproductive exercise.</a:t>
            </a:r>
          </a:p>
          <a:p>
            <a:endParaRPr lang="en-US" altLang="zh-CN" dirty="0">
              <a:ea typeface="宋体" pitchFamily="2" charset="-122"/>
            </a:endParaRPr>
          </a:p>
          <a:p>
            <a:r>
              <a:rPr lang="en-US" altLang="zh-CN" dirty="0">
                <a:ea typeface="宋体" pitchFamily="2" charset="-122"/>
              </a:rPr>
              <a:t>Can be overcome by introducing so-called </a:t>
            </a:r>
            <a:r>
              <a:rPr lang="en-US" altLang="zh-CN" i="1" dirty="0">
                <a:solidFill>
                  <a:srgbClr val="FF0000"/>
                </a:solidFill>
                <a:ea typeface="宋体" pitchFamily="2" charset="-122"/>
              </a:rPr>
              <a:t>condition variables</a:t>
            </a:r>
            <a:r>
              <a:rPr lang="en-US" altLang="zh-CN" dirty="0">
                <a:ea typeface="宋体" pitchFamily="2" charset="-122"/>
              </a:rPr>
              <a:t>.</a:t>
            </a:r>
          </a:p>
        </p:txBody>
      </p:sp>
      <p:sp>
        <p:nvSpPr>
          <p:cNvPr id="2" name="矩形 1"/>
          <p:cNvSpPr/>
          <p:nvPr/>
        </p:nvSpPr>
        <p:spPr>
          <a:xfrm>
            <a:off x="459269" y="355600"/>
            <a:ext cx="4493731" cy="646331"/>
          </a:xfrm>
          <a:prstGeom prst="rect">
            <a:avLst/>
          </a:prstGeom>
        </p:spPr>
        <p:txBody>
          <a:bodyPr wrap="none">
            <a:spAutoFit/>
          </a:bodyPr>
          <a:lstStyle/>
          <a:p>
            <a:pPr algn="ctr"/>
            <a:r>
              <a:rPr lang="en-US" altLang="zh-CN" sz="3600" b="1" dirty="0">
                <a:ea typeface="宋体" pitchFamily="2" charset="-122"/>
              </a:rPr>
              <a:t>Condition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2497A5C-1D79-4DD5-97B9-6FEC074C34E7}" type="slidenum">
              <a:rPr lang="zh-CN" altLang="en-US" sz="1400"/>
              <a:pPr eaLnBrk="1" hangingPunct="1"/>
              <a:t>23</a:t>
            </a:fld>
            <a:endParaRPr lang="en-US" altLang="zh-CN" sz="1400"/>
          </a:p>
        </p:txBody>
      </p:sp>
      <p:sp>
        <p:nvSpPr>
          <p:cNvPr id="35843" name="Rectangle 4"/>
          <p:cNvSpPr>
            <a:spLocks noChangeArrowheads="1"/>
          </p:cNvSpPr>
          <p:nvPr/>
        </p:nvSpPr>
        <p:spPr bwMode="auto">
          <a:xfrm>
            <a:off x="457200" y="1295400"/>
            <a:ext cx="8305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dirty="0">
                <a:ea typeface="宋体" pitchFamily="2" charset="-122"/>
              </a:rPr>
              <a:t>Language Constructs </a:t>
            </a:r>
          </a:p>
          <a:p>
            <a:pPr algn="ctr"/>
            <a:r>
              <a:rPr lang="en-US" altLang="zh-CN" sz="3600" b="1" dirty="0">
                <a:ea typeface="宋体" pitchFamily="2" charset="-122"/>
              </a:rPr>
              <a:t>for Parallelism Shared Data</a:t>
            </a:r>
          </a:p>
          <a:p>
            <a:pPr algn="ctr"/>
            <a:endParaRPr lang="en-US" altLang="zh-CN" sz="3600" b="1" dirty="0">
              <a:ea typeface="宋体" pitchFamily="2" charset="-122"/>
            </a:endParaRPr>
          </a:p>
          <a:p>
            <a:pPr algn="ctr"/>
            <a:endParaRPr lang="en-US" altLang="zh-CN" sz="3600" b="1" dirty="0">
              <a:ea typeface="宋体" pitchFamily="2" charset="-122"/>
            </a:endParaRPr>
          </a:p>
          <a:p>
            <a:r>
              <a:rPr lang="zh-CN" altLang="en-US" dirty="0">
                <a:ea typeface="宋体" pitchFamily="2" charset="-122"/>
              </a:rPr>
              <a:t>共享变量可以用如下方式声明：</a:t>
            </a:r>
            <a:endParaRPr lang="en-US" altLang="zh-CN" dirty="0">
              <a:ea typeface="宋体" pitchFamily="2" charset="-122"/>
            </a:endParaRPr>
          </a:p>
          <a:p>
            <a:r>
              <a:rPr lang="en-US" altLang="zh-CN" dirty="0">
                <a:ea typeface="宋体" pitchFamily="2" charset="-122"/>
              </a:rPr>
              <a:t>		</a:t>
            </a:r>
          </a:p>
          <a:p>
            <a:r>
              <a:rPr lang="en-US" altLang="zh-CN" dirty="0">
                <a:ea typeface="宋体" pitchFamily="2" charset="-122"/>
              </a:rPr>
              <a:t>			</a:t>
            </a:r>
            <a:r>
              <a:rPr lang="en-US" altLang="zh-CN" b="1" dirty="0">
                <a:solidFill>
                  <a:schemeClr val="accent2"/>
                </a:solidFill>
                <a:ea typeface="宋体" pitchFamily="2" charset="-122"/>
              </a:rPr>
              <a:t>shared </a:t>
            </a:r>
            <a:r>
              <a:rPr lang="en-US" altLang="zh-CN" b="1" dirty="0" err="1">
                <a:solidFill>
                  <a:schemeClr val="accent2"/>
                </a:solidFill>
                <a:ea typeface="宋体" pitchFamily="2" charset="-122"/>
              </a:rPr>
              <a:t>int</a:t>
            </a:r>
            <a:r>
              <a:rPr lang="en-US" altLang="zh-CN" b="1" dirty="0">
                <a:solidFill>
                  <a:schemeClr val="accent2"/>
                </a:solidFill>
                <a:ea typeface="宋体" pitchFamily="2" charset="-122"/>
              </a:rPr>
              <a:t> 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49A4FFA2-AB6A-4B6A-908B-31B6E49454E4}" type="slidenum">
              <a:rPr lang="zh-CN" altLang="en-US" sz="1400"/>
              <a:pPr eaLnBrk="1" hangingPunct="1"/>
              <a:t>24</a:t>
            </a:fld>
            <a:endParaRPr lang="en-US" altLang="zh-CN" sz="1400"/>
          </a:p>
        </p:txBody>
      </p:sp>
      <p:sp>
        <p:nvSpPr>
          <p:cNvPr id="36867" name="Rectangle 4"/>
          <p:cNvSpPr>
            <a:spLocks noChangeArrowheads="1"/>
          </p:cNvSpPr>
          <p:nvPr/>
        </p:nvSpPr>
        <p:spPr bwMode="auto">
          <a:xfrm>
            <a:off x="533400" y="1066800"/>
            <a:ext cx="822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dirty="0">
                <a:ea typeface="宋体" pitchFamily="2" charset="-122"/>
              </a:rPr>
              <a:t>par Construct</a:t>
            </a:r>
          </a:p>
          <a:p>
            <a:pPr algn="ctr"/>
            <a:endParaRPr lang="en-US" altLang="zh-CN" sz="3600" b="1" dirty="0">
              <a:ea typeface="宋体" pitchFamily="2" charset="-122"/>
            </a:endParaRPr>
          </a:p>
          <a:p>
            <a:r>
              <a:rPr lang="zh-CN" altLang="en-US" dirty="0">
                <a:ea typeface="宋体" pitchFamily="2" charset="-122"/>
              </a:rPr>
              <a:t>指定并发语句</a:t>
            </a:r>
            <a:r>
              <a:rPr lang="en-US" altLang="zh-CN" dirty="0">
                <a:ea typeface="宋体" pitchFamily="2" charset="-122"/>
              </a:rPr>
              <a:t>:</a:t>
            </a:r>
          </a:p>
          <a:p>
            <a:endParaRPr lang="en-US" altLang="zh-CN" dirty="0">
              <a:solidFill>
                <a:schemeClr val="accent2"/>
              </a:solidFill>
              <a:ea typeface="宋体" pitchFamily="2" charset="-122"/>
            </a:endParaRPr>
          </a:p>
          <a:p>
            <a:r>
              <a:rPr lang="en-US" altLang="zh-CN" b="1" dirty="0">
                <a:solidFill>
                  <a:schemeClr val="accent2"/>
                </a:solidFill>
                <a:ea typeface="宋体" pitchFamily="2" charset="-122"/>
              </a:rPr>
              <a:t>	par {</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1</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2</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n</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a:t>
            </a:r>
          </a:p>
        </p:txBody>
      </p:sp>
      <p:sp>
        <p:nvSpPr>
          <p:cNvPr id="36" name="Rectangle 37"/>
          <p:cNvSpPr/>
          <p:nvPr/>
        </p:nvSpPr>
        <p:spPr>
          <a:xfrm>
            <a:off x="4905375" y="2670175"/>
            <a:ext cx="381000" cy="517525"/>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cxnSp>
        <p:nvCxnSpPr>
          <p:cNvPr id="37" name="Straight Arrow Connector 38"/>
          <p:cNvCxnSpPr/>
          <p:nvPr/>
        </p:nvCxnSpPr>
        <p:spPr>
          <a:xfrm>
            <a:off x="4241800" y="3155950"/>
            <a:ext cx="0" cy="5016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9"/>
          <p:cNvSpPr txBox="1">
            <a:spLocks noChangeArrowheads="1"/>
          </p:cNvSpPr>
          <p:nvPr/>
        </p:nvSpPr>
        <p:spPr bwMode="auto">
          <a:xfrm rot="-5400000">
            <a:off x="4040187" y="2820988"/>
            <a:ext cx="390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Time</a:t>
            </a:r>
          </a:p>
        </p:txBody>
      </p:sp>
      <p:sp>
        <p:nvSpPr>
          <p:cNvPr id="39" name="Rectangle 40"/>
          <p:cNvSpPr/>
          <p:nvPr/>
        </p:nvSpPr>
        <p:spPr>
          <a:xfrm>
            <a:off x="4903788" y="3444875"/>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S1</a:t>
            </a:r>
          </a:p>
        </p:txBody>
      </p:sp>
      <p:sp>
        <p:nvSpPr>
          <p:cNvPr id="40" name="Rectangle 41"/>
          <p:cNvSpPr/>
          <p:nvPr/>
        </p:nvSpPr>
        <p:spPr>
          <a:xfrm>
            <a:off x="5715000" y="3444875"/>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S2</a:t>
            </a:r>
          </a:p>
        </p:txBody>
      </p:sp>
      <p:sp>
        <p:nvSpPr>
          <p:cNvPr id="41" name="Rectangle 42"/>
          <p:cNvSpPr/>
          <p:nvPr/>
        </p:nvSpPr>
        <p:spPr>
          <a:xfrm>
            <a:off x="6508750" y="3443288"/>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sp>
        <p:nvSpPr>
          <p:cNvPr id="42" name="Rectangle 43"/>
          <p:cNvSpPr/>
          <p:nvPr/>
        </p:nvSpPr>
        <p:spPr>
          <a:xfrm>
            <a:off x="7315200" y="3444875"/>
            <a:ext cx="381000" cy="517525"/>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Sn</a:t>
            </a:r>
          </a:p>
        </p:txBody>
      </p:sp>
      <p:sp>
        <p:nvSpPr>
          <p:cNvPr id="43" name="Isosceles Triangle 44"/>
          <p:cNvSpPr/>
          <p:nvPr/>
        </p:nvSpPr>
        <p:spPr>
          <a:xfrm rot="10800000">
            <a:off x="4905375" y="4800600"/>
            <a:ext cx="381000" cy="533400"/>
          </a:xfrm>
          <a:prstGeom prst="triangl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44" name="Rectangle 45"/>
          <p:cNvSpPr/>
          <p:nvPr/>
        </p:nvSpPr>
        <p:spPr>
          <a:xfrm>
            <a:off x="4905375" y="4283075"/>
            <a:ext cx="381000" cy="517525"/>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dirty="0"/>
              <a:t>…</a:t>
            </a:r>
          </a:p>
        </p:txBody>
      </p:sp>
      <p:cxnSp>
        <p:nvCxnSpPr>
          <p:cNvPr id="45" name="Straight Arrow Connector 33"/>
          <p:cNvCxnSpPr>
            <a:stCxn id="36" idx="2"/>
            <a:endCxn id="39" idx="0"/>
          </p:cNvCxnSpPr>
          <p:nvPr/>
        </p:nvCxnSpPr>
        <p:spPr>
          <a:xfrm flipH="1">
            <a:off x="5094288" y="3187700"/>
            <a:ext cx="1587" cy="257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7"/>
          <p:cNvCxnSpPr>
            <a:stCxn id="36" idx="2"/>
          </p:cNvCxnSpPr>
          <p:nvPr/>
        </p:nvCxnSpPr>
        <p:spPr>
          <a:xfrm>
            <a:off x="5095875" y="3187700"/>
            <a:ext cx="809625" cy="255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9"/>
          <p:cNvCxnSpPr>
            <a:stCxn id="36" idx="2"/>
            <a:endCxn id="41" idx="0"/>
          </p:cNvCxnSpPr>
          <p:nvPr/>
        </p:nvCxnSpPr>
        <p:spPr>
          <a:xfrm>
            <a:off x="5095875" y="3187700"/>
            <a:ext cx="1603375" cy="255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51"/>
          <p:cNvCxnSpPr>
            <a:stCxn id="36" idx="2"/>
            <a:endCxn id="42" idx="0"/>
          </p:cNvCxnSpPr>
          <p:nvPr/>
        </p:nvCxnSpPr>
        <p:spPr>
          <a:xfrm>
            <a:off x="5095875" y="3187700"/>
            <a:ext cx="2409825" cy="257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55"/>
          <p:cNvCxnSpPr>
            <a:stCxn id="39" idx="2"/>
            <a:endCxn id="44" idx="0"/>
          </p:cNvCxnSpPr>
          <p:nvPr/>
        </p:nvCxnSpPr>
        <p:spPr>
          <a:xfrm>
            <a:off x="5094288" y="3962400"/>
            <a:ext cx="1587" cy="320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58"/>
          <p:cNvCxnSpPr>
            <a:stCxn id="42" idx="2"/>
          </p:cNvCxnSpPr>
          <p:nvPr/>
        </p:nvCxnSpPr>
        <p:spPr>
          <a:xfrm flipH="1">
            <a:off x="5094288" y="3962400"/>
            <a:ext cx="2411412" cy="320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60"/>
          <p:cNvCxnSpPr>
            <a:stCxn id="41" idx="2"/>
          </p:cNvCxnSpPr>
          <p:nvPr/>
        </p:nvCxnSpPr>
        <p:spPr>
          <a:xfrm flipH="1">
            <a:off x="5095875" y="3960813"/>
            <a:ext cx="1603375" cy="322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62"/>
          <p:cNvCxnSpPr>
            <a:endCxn id="44" idx="0"/>
          </p:cNvCxnSpPr>
          <p:nvPr/>
        </p:nvCxnSpPr>
        <p:spPr>
          <a:xfrm flipH="1">
            <a:off x="5095875" y="3967163"/>
            <a:ext cx="801688"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4095"/>
          <p:cNvSpPr/>
          <p:nvPr/>
        </p:nvSpPr>
        <p:spPr>
          <a:xfrm>
            <a:off x="5410200" y="4487863"/>
            <a:ext cx="2667000" cy="239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Shared Address Space</a:t>
            </a:r>
          </a:p>
        </p:txBody>
      </p:sp>
      <p:cxnSp>
        <p:nvCxnSpPr>
          <p:cNvPr id="54" name="Straight Arrow Connector 4110"/>
          <p:cNvCxnSpPr>
            <a:endCxn id="39" idx="3"/>
          </p:cNvCxnSpPr>
          <p:nvPr/>
        </p:nvCxnSpPr>
        <p:spPr>
          <a:xfrm flipH="1">
            <a:off x="5284788" y="370205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4112"/>
          <p:cNvCxnSpPr/>
          <p:nvPr/>
        </p:nvCxnSpPr>
        <p:spPr>
          <a:xfrm>
            <a:off x="5497513" y="3708400"/>
            <a:ext cx="0" cy="779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84"/>
          <p:cNvCxnSpPr/>
          <p:nvPr/>
        </p:nvCxnSpPr>
        <p:spPr>
          <a:xfrm flipH="1">
            <a:off x="60960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85"/>
          <p:cNvCxnSpPr/>
          <p:nvPr/>
        </p:nvCxnSpPr>
        <p:spPr>
          <a:xfrm>
            <a:off x="63087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86"/>
          <p:cNvCxnSpPr/>
          <p:nvPr/>
        </p:nvCxnSpPr>
        <p:spPr>
          <a:xfrm flipH="1">
            <a:off x="68707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87"/>
          <p:cNvCxnSpPr/>
          <p:nvPr/>
        </p:nvCxnSpPr>
        <p:spPr>
          <a:xfrm>
            <a:off x="70834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88"/>
          <p:cNvCxnSpPr/>
          <p:nvPr/>
        </p:nvCxnSpPr>
        <p:spPr>
          <a:xfrm flipH="1">
            <a:off x="7696200" y="3708400"/>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89"/>
          <p:cNvCxnSpPr/>
          <p:nvPr/>
        </p:nvCxnSpPr>
        <p:spPr>
          <a:xfrm>
            <a:off x="7908925" y="3714750"/>
            <a:ext cx="0"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106"/>
          <p:cNvSpPr txBox="1">
            <a:spLocks noChangeArrowheads="1"/>
          </p:cNvSpPr>
          <p:nvPr/>
        </p:nvSpPr>
        <p:spPr bwMode="auto">
          <a:xfrm>
            <a:off x="5408613" y="2840038"/>
            <a:ext cx="5476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Spawn</a:t>
            </a:r>
          </a:p>
        </p:txBody>
      </p:sp>
      <p:sp>
        <p:nvSpPr>
          <p:cNvPr id="65" name="TextBox 107"/>
          <p:cNvSpPr txBox="1">
            <a:spLocks noChangeArrowheads="1"/>
          </p:cNvSpPr>
          <p:nvPr/>
        </p:nvSpPr>
        <p:spPr bwMode="auto">
          <a:xfrm>
            <a:off x="4503738" y="4165600"/>
            <a:ext cx="328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ea typeface="宋体" panose="02010600030101010101" pitchFamily="2" charset="-122"/>
              </a:rPr>
              <a:t>Join</a:t>
            </a:r>
          </a:p>
        </p:txBody>
      </p:sp>
      <p:sp>
        <p:nvSpPr>
          <p:cNvPr id="66" name="Rectangle 54"/>
          <p:cNvSpPr/>
          <p:nvPr/>
        </p:nvSpPr>
        <p:spPr>
          <a:xfrm>
            <a:off x="4421188" y="2578100"/>
            <a:ext cx="3884612" cy="2927350"/>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animBg="1"/>
      <p:bldP spid="40" grpId="0" animBg="1"/>
      <p:bldP spid="41" grpId="0" animBg="1"/>
      <p:bldP spid="42" grpId="0" animBg="1"/>
      <p:bldP spid="43" grpId="0" animBg="1"/>
      <p:bldP spid="44" grpId="0" animBg="1"/>
      <p:bldP spid="53" grpId="0" animBg="1"/>
      <p:bldP spid="64" grpId="0"/>
      <p:bldP spid="65" grpId="0"/>
      <p:bldP spid="6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7CB620CE-FF83-421F-8690-C756F14BCAC8}" type="slidenum">
              <a:rPr lang="zh-CN" altLang="en-US" sz="1400"/>
              <a:pPr eaLnBrk="1" hangingPunct="1"/>
              <a:t>25</a:t>
            </a:fld>
            <a:endParaRPr lang="en-US" altLang="zh-CN" sz="1400"/>
          </a:p>
        </p:txBody>
      </p:sp>
      <p:sp>
        <p:nvSpPr>
          <p:cNvPr id="37891" name="Rectangle 4"/>
          <p:cNvSpPr>
            <a:spLocks noChangeArrowheads="1"/>
          </p:cNvSpPr>
          <p:nvPr/>
        </p:nvSpPr>
        <p:spPr bwMode="auto">
          <a:xfrm>
            <a:off x="457200" y="228600"/>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dirty="0" err="1">
                <a:ea typeface="宋体" pitchFamily="2" charset="-122"/>
              </a:rPr>
              <a:t>forall</a:t>
            </a:r>
            <a:r>
              <a:rPr lang="en-US" altLang="zh-CN" sz="3600" b="1" dirty="0">
                <a:ea typeface="宋体" pitchFamily="2" charset="-122"/>
              </a:rPr>
              <a:t> Construct</a:t>
            </a:r>
          </a:p>
          <a:p>
            <a:pPr algn="ctr"/>
            <a:endParaRPr lang="en-US" altLang="zh-CN" sz="3600" b="1" dirty="0">
              <a:ea typeface="宋体" pitchFamily="2" charset="-122"/>
            </a:endParaRPr>
          </a:p>
          <a:p>
            <a:r>
              <a:rPr lang="zh-CN" altLang="en-US" dirty="0">
                <a:ea typeface="宋体" pitchFamily="2" charset="-122"/>
              </a:rPr>
              <a:t>启动多个相似进程</a:t>
            </a:r>
            <a:r>
              <a:rPr lang="en-US" altLang="zh-CN" dirty="0">
                <a:ea typeface="宋体" pitchFamily="2" charset="-122"/>
              </a:rPr>
              <a:t>:</a:t>
            </a:r>
          </a:p>
          <a:p>
            <a:endParaRPr lang="en-US" altLang="zh-CN" dirty="0">
              <a:ea typeface="宋体" pitchFamily="2" charset="-122"/>
            </a:endParaRPr>
          </a:p>
          <a:p>
            <a:r>
              <a:rPr lang="en-US" altLang="zh-CN" b="1" dirty="0">
                <a:solidFill>
                  <a:schemeClr val="accent2"/>
                </a:solidFill>
                <a:ea typeface="宋体" pitchFamily="2" charset="-122"/>
              </a:rPr>
              <a:t>		</a:t>
            </a:r>
            <a:r>
              <a:rPr lang="en-US" altLang="zh-CN" b="1" dirty="0" err="1">
                <a:solidFill>
                  <a:schemeClr val="accent2"/>
                </a:solidFill>
                <a:ea typeface="宋体" pitchFamily="2" charset="-122"/>
              </a:rPr>
              <a:t>forall</a:t>
            </a:r>
            <a:r>
              <a:rPr lang="en-US" altLang="zh-CN" b="1" dirty="0">
                <a:solidFill>
                  <a:schemeClr val="accent2"/>
                </a:solidFill>
                <a:ea typeface="宋体" pitchFamily="2" charset="-122"/>
              </a:rPr>
              <a:t> (</a:t>
            </a:r>
            <a:r>
              <a:rPr lang="en-US" altLang="zh-CN" b="1" dirty="0" err="1">
                <a:solidFill>
                  <a:schemeClr val="accent2"/>
                </a:solidFill>
                <a:ea typeface="宋体" pitchFamily="2" charset="-122"/>
              </a:rPr>
              <a:t>i</a:t>
            </a:r>
            <a:r>
              <a:rPr lang="en-US" altLang="zh-CN" b="1" dirty="0">
                <a:solidFill>
                  <a:schemeClr val="accent2"/>
                </a:solidFill>
                <a:ea typeface="宋体" pitchFamily="2" charset="-122"/>
              </a:rPr>
              <a:t> = 0; </a:t>
            </a:r>
            <a:r>
              <a:rPr lang="en-US" altLang="zh-CN" b="1" dirty="0" err="1">
                <a:solidFill>
                  <a:schemeClr val="accent2"/>
                </a:solidFill>
                <a:ea typeface="宋体" pitchFamily="2" charset="-122"/>
              </a:rPr>
              <a:t>i</a:t>
            </a:r>
            <a:r>
              <a:rPr lang="en-US" altLang="zh-CN" b="1" dirty="0">
                <a:solidFill>
                  <a:schemeClr val="accent2"/>
                </a:solidFill>
                <a:ea typeface="宋体" pitchFamily="2" charset="-122"/>
              </a:rPr>
              <a:t> &lt; n; </a:t>
            </a:r>
            <a:r>
              <a:rPr lang="en-US" altLang="zh-CN" b="1" dirty="0" err="1">
                <a:solidFill>
                  <a:schemeClr val="accent2"/>
                </a:solidFill>
                <a:ea typeface="宋体" pitchFamily="2" charset="-122"/>
              </a:rPr>
              <a:t>i</a:t>
            </a:r>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1</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2</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a:t>
            </a:r>
          </a:p>
          <a:p>
            <a:r>
              <a:rPr lang="en-US" altLang="zh-CN" b="1" dirty="0">
                <a:solidFill>
                  <a:schemeClr val="accent2"/>
                </a:solidFill>
                <a:ea typeface="宋体" pitchFamily="2" charset="-122"/>
              </a:rPr>
              <a:t>			S</a:t>
            </a:r>
            <a:r>
              <a:rPr lang="en-US" altLang="zh-CN" b="1" baseline="-25000" dirty="0">
                <a:solidFill>
                  <a:schemeClr val="accent2"/>
                </a:solidFill>
                <a:ea typeface="宋体" pitchFamily="2" charset="-122"/>
              </a:rPr>
              <a:t>m</a:t>
            </a:r>
            <a:r>
              <a:rPr lang="en-US" altLang="zh-CN" b="1" dirty="0">
                <a:solidFill>
                  <a:schemeClr val="accent2"/>
                </a:solidFill>
                <a:ea typeface="宋体" pitchFamily="2" charset="-122"/>
              </a:rPr>
              <a:t>;</a:t>
            </a:r>
          </a:p>
          <a:p>
            <a:r>
              <a:rPr lang="en-US" altLang="zh-CN" b="1" dirty="0">
                <a:solidFill>
                  <a:schemeClr val="accent2"/>
                </a:solidFill>
                <a:ea typeface="宋体" pitchFamily="2" charset="-122"/>
              </a:rPr>
              <a:t>		}</a:t>
            </a:r>
          </a:p>
          <a:p>
            <a:endParaRPr lang="en-US" altLang="zh-CN" b="1" dirty="0">
              <a:solidFill>
                <a:schemeClr val="accent2"/>
              </a:solidFill>
              <a:ea typeface="宋体" pitchFamily="2" charset="-122"/>
            </a:endParaRPr>
          </a:p>
          <a:p>
            <a:r>
              <a:rPr lang="zh-CN" altLang="en-US" dirty="0">
                <a:ea typeface="宋体" pitchFamily="2" charset="-122"/>
              </a:rPr>
              <a:t>代码产生</a:t>
            </a:r>
            <a:r>
              <a:rPr lang="en-US" altLang="zh-CN" i="1" dirty="0">
                <a:ea typeface="宋体" pitchFamily="2" charset="-122"/>
              </a:rPr>
              <a:t>n</a:t>
            </a:r>
            <a:r>
              <a:rPr lang="zh-CN" altLang="en-US" dirty="0">
                <a:ea typeface="宋体" pitchFamily="2" charset="-122"/>
              </a:rPr>
              <a:t>个进程，每一进程执行循环体中语句</a:t>
            </a:r>
            <a:r>
              <a:rPr lang="en-US" altLang="zh-CN" dirty="0">
                <a:ea typeface="宋体" pitchFamily="2" charset="-122"/>
              </a:rPr>
              <a:t>S1, S2, …, Sm. </a:t>
            </a:r>
            <a:r>
              <a:rPr lang="zh-CN" altLang="en-US" dirty="0">
                <a:ea typeface="宋体" pitchFamily="2" charset="-122"/>
              </a:rPr>
              <a:t>每一进程使用不同的</a:t>
            </a:r>
            <a:r>
              <a:rPr lang="en-US" altLang="zh-CN" i="1" dirty="0" err="1">
                <a:ea typeface="宋体" pitchFamily="2" charset="-122"/>
              </a:rPr>
              <a:t>i</a:t>
            </a:r>
            <a:r>
              <a:rPr lang="en-US" altLang="zh-CN" dirty="0">
                <a:ea typeface="宋体" pitchFamily="2"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672B716-37EA-4D05-A318-9A0EA5645F13}" type="slidenum">
              <a:rPr lang="zh-CN" altLang="en-US" sz="1400"/>
              <a:pPr eaLnBrk="1" hangingPunct="1"/>
              <a:t>26</a:t>
            </a:fld>
            <a:endParaRPr lang="en-US" altLang="zh-CN" sz="1400" dirty="0"/>
          </a:p>
        </p:txBody>
      </p:sp>
      <p:sp>
        <p:nvSpPr>
          <p:cNvPr id="38915" name="Rectangle 4"/>
          <p:cNvSpPr>
            <a:spLocks noChangeArrowheads="1"/>
          </p:cNvSpPr>
          <p:nvPr/>
        </p:nvSpPr>
        <p:spPr bwMode="auto">
          <a:xfrm>
            <a:off x="304800" y="533400"/>
            <a:ext cx="86106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a:ea typeface="宋体" pitchFamily="2" charset="-122"/>
              </a:rPr>
              <a:t>Example</a:t>
            </a:r>
          </a:p>
          <a:p>
            <a:pPr algn="ctr"/>
            <a:endParaRPr lang="en-US" altLang="zh-CN" sz="3600" b="1">
              <a:ea typeface="宋体" pitchFamily="2" charset="-122"/>
            </a:endParaRPr>
          </a:p>
          <a:p>
            <a:pPr algn="ctr"/>
            <a:endParaRPr lang="en-US" altLang="zh-CN" sz="3600" b="1">
              <a:ea typeface="宋体" pitchFamily="2" charset="-122"/>
            </a:endParaRPr>
          </a:p>
          <a:p>
            <a:r>
              <a:rPr lang="en-US" altLang="zh-CN" b="1">
                <a:ea typeface="宋体" pitchFamily="2" charset="-122"/>
              </a:rPr>
              <a:t>	</a:t>
            </a:r>
            <a:r>
              <a:rPr lang="en-US" altLang="zh-CN" b="1">
                <a:solidFill>
                  <a:schemeClr val="accent2"/>
                </a:solidFill>
                <a:ea typeface="宋体" pitchFamily="2" charset="-122"/>
              </a:rPr>
              <a:t>forall (i = 0; i &lt; 5; i++)</a:t>
            </a:r>
          </a:p>
          <a:p>
            <a:r>
              <a:rPr lang="en-US" altLang="zh-CN" b="1">
                <a:solidFill>
                  <a:schemeClr val="accent2"/>
                </a:solidFill>
                <a:ea typeface="宋体" pitchFamily="2" charset="-122"/>
              </a:rPr>
              <a:t>		a[i] = 0;</a:t>
            </a:r>
          </a:p>
          <a:p>
            <a:endParaRPr lang="en-US" altLang="zh-CN" b="1">
              <a:solidFill>
                <a:schemeClr val="accent2"/>
              </a:solidFill>
              <a:ea typeface="宋体" pitchFamily="2" charset="-122"/>
            </a:endParaRPr>
          </a:p>
          <a:p>
            <a:endParaRPr lang="en-US" altLang="zh-CN" b="1">
              <a:solidFill>
                <a:schemeClr val="accent2"/>
              </a:solidFill>
              <a:ea typeface="宋体" pitchFamily="2" charset="-122"/>
            </a:endParaRPr>
          </a:p>
          <a:p>
            <a:r>
              <a:rPr lang="en-US" altLang="zh-CN">
                <a:ea typeface="宋体" pitchFamily="2" charset="-122"/>
              </a:rPr>
              <a:t>clears </a:t>
            </a:r>
            <a:r>
              <a:rPr lang="en-US" altLang="zh-CN" b="1">
                <a:ea typeface="宋体" pitchFamily="2" charset="-122"/>
              </a:rPr>
              <a:t>a[0]</a:t>
            </a:r>
            <a:r>
              <a:rPr lang="en-US" altLang="zh-CN">
                <a:ea typeface="宋体" pitchFamily="2" charset="-122"/>
              </a:rPr>
              <a:t>, </a:t>
            </a:r>
            <a:r>
              <a:rPr lang="en-US" altLang="zh-CN" b="1">
                <a:ea typeface="宋体" pitchFamily="2" charset="-122"/>
              </a:rPr>
              <a:t>a[1]</a:t>
            </a:r>
            <a:r>
              <a:rPr lang="en-US" altLang="zh-CN">
                <a:ea typeface="宋体" pitchFamily="2" charset="-122"/>
              </a:rPr>
              <a:t>, </a:t>
            </a:r>
            <a:r>
              <a:rPr lang="en-US" altLang="zh-CN" b="1">
                <a:ea typeface="宋体" pitchFamily="2" charset="-122"/>
              </a:rPr>
              <a:t>a[2]</a:t>
            </a:r>
            <a:r>
              <a:rPr lang="en-US" altLang="zh-CN">
                <a:ea typeface="宋体" pitchFamily="2" charset="-122"/>
              </a:rPr>
              <a:t>, </a:t>
            </a:r>
            <a:r>
              <a:rPr lang="en-US" altLang="zh-CN" b="1">
                <a:ea typeface="宋体" pitchFamily="2" charset="-122"/>
              </a:rPr>
              <a:t>a[3]</a:t>
            </a:r>
            <a:r>
              <a:rPr lang="en-US" altLang="zh-CN">
                <a:ea typeface="宋体" pitchFamily="2" charset="-122"/>
              </a:rPr>
              <a:t>, and </a:t>
            </a:r>
            <a:r>
              <a:rPr lang="en-US" altLang="zh-CN" b="1">
                <a:ea typeface="宋体" pitchFamily="2" charset="-122"/>
              </a:rPr>
              <a:t>a[4] </a:t>
            </a:r>
            <a:r>
              <a:rPr lang="en-US" altLang="zh-CN">
                <a:ea typeface="宋体" pitchFamily="2" charset="-122"/>
              </a:rPr>
              <a:t>to zero concurrently.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en-US" dirty="0"/>
              <a:t>Design for Multithreading</a:t>
            </a:r>
          </a:p>
        </p:txBody>
      </p:sp>
      <p:sp>
        <p:nvSpPr>
          <p:cNvPr id="423939" name="Rectangle 3"/>
          <p:cNvSpPr>
            <a:spLocks noGrp="1" noChangeArrowheads="1"/>
          </p:cNvSpPr>
          <p:nvPr>
            <p:ph type="body" idx="1"/>
          </p:nvPr>
        </p:nvSpPr>
        <p:spPr>
          <a:xfrm>
            <a:off x="382588" y="1735138"/>
            <a:ext cx="8380412" cy="4894262"/>
          </a:xfrm>
        </p:spPr>
        <p:txBody>
          <a:bodyPr/>
          <a:lstStyle/>
          <a:p>
            <a:r>
              <a:rPr lang="zh-CN" altLang="en-US" dirty="0"/>
              <a:t>良好的代码非常重要</a:t>
            </a:r>
            <a:endParaRPr lang="en-US" altLang="zh-CN" dirty="0"/>
          </a:p>
          <a:p>
            <a:r>
              <a:rPr lang="zh-CN" altLang="en-US" dirty="0"/>
              <a:t>程序设计不好的多线程程序甚至比不用多线程的程序要差</a:t>
            </a:r>
            <a:endParaRPr lang="en-US" altLang="en-US" dirty="0"/>
          </a:p>
          <a:p>
            <a:pPr lvl="1"/>
            <a:r>
              <a:rPr lang="zh-CN" altLang="en-US" dirty="0"/>
              <a:t>死锁（</a:t>
            </a:r>
            <a:r>
              <a:rPr lang="en-CA" altLang="en-US" dirty="0"/>
              <a:t>Deadlocks</a:t>
            </a:r>
            <a:r>
              <a:rPr lang="zh-CN" altLang="en-US" dirty="0"/>
              <a:t>）</a:t>
            </a:r>
            <a:endParaRPr lang="en-US" altLang="zh-CN" dirty="0"/>
          </a:p>
          <a:p>
            <a:pPr lvl="1"/>
            <a:r>
              <a:rPr lang="zh-CN" altLang="en-US" dirty="0"/>
              <a:t>同步错误（</a:t>
            </a:r>
            <a:r>
              <a:rPr lang="en-CA" altLang="en-US" dirty="0"/>
              <a:t>synchronization bugs</a:t>
            </a:r>
            <a:r>
              <a:rPr lang="zh-CN" altLang="en-US" dirty="0"/>
              <a:t>）</a:t>
            </a:r>
            <a:endParaRPr lang="en-US" altLang="zh-CN" dirty="0"/>
          </a:p>
          <a:p>
            <a:pPr lvl="1"/>
            <a:r>
              <a:rPr lang="zh-CN" altLang="en-US" dirty="0"/>
              <a:t>差的性能</a:t>
            </a:r>
            <a:r>
              <a:rPr lang="en-CA" altLang="en-US" dirty="0"/>
              <a:t>, etc.</a:t>
            </a:r>
            <a:endParaRPr lang="en-US" altLang="en-US" dirty="0"/>
          </a:p>
        </p:txBody>
      </p:sp>
      <p:sp>
        <p:nvSpPr>
          <p:cNvPr id="2" name="灯片编号占位符 1"/>
          <p:cNvSpPr>
            <a:spLocks noGrp="1"/>
          </p:cNvSpPr>
          <p:nvPr>
            <p:ph type="sldNum" sz="quarter" idx="15"/>
          </p:nvPr>
        </p:nvSpPr>
        <p:spPr/>
        <p:txBody>
          <a:bodyPr/>
          <a:lstStyle/>
          <a:p>
            <a:pPr>
              <a:defRPr/>
            </a:pPr>
            <a:fld id="{2F5038D2-A417-4597-B5C6-423C7950CD98}" type="slidenum">
              <a:rPr lang="zh-CN" altLang="en-US" smtClean="0"/>
              <a:pPr>
                <a:defRPr/>
              </a:pPr>
              <a:t>27</a:t>
            </a:fld>
            <a:endParaRPr lang="en-US" altLang="zh-CN"/>
          </a:p>
        </p:txBody>
      </p:sp>
    </p:spTree>
    <p:extLst>
      <p:ext uri="{BB962C8B-B14F-4D97-AF65-F5344CB8AC3E}">
        <p14:creationId xmlns:p14="http://schemas.microsoft.com/office/powerpoint/2010/main" val="1050433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a:t>Bad Multithreading</a:t>
            </a:r>
          </a:p>
        </p:txBody>
      </p:sp>
      <p:sp>
        <p:nvSpPr>
          <p:cNvPr id="446467" name="AutoShape 3"/>
          <p:cNvSpPr>
            <a:spLocks noChangeArrowheads="1"/>
          </p:cNvSpPr>
          <p:nvPr/>
        </p:nvSpPr>
        <p:spPr bwMode="auto">
          <a:xfrm>
            <a:off x="533400" y="20574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1</a:t>
            </a:r>
          </a:p>
        </p:txBody>
      </p:sp>
      <p:sp>
        <p:nvSpPr>
          <p:cNvPr id="446468" name="AutoShape 4"/>
          <p:cNvSpPr>
            <a:spLocks noChangeArrowheads="1"/>
          </p:cNvSpPr>
          <p:nvPr/>
        </p:nvSpPr>
        <p:spPr bwMode="auto">
          <a:xfrm>
            <a:off x="1143000" y="2819400"/>
            <a:ext cx="7543800" cy="304800"/>
          </a:xfrm>
          <a:prstGeom prst="rightArrow">
            <a:avLst>
              <a:gd name="adj1" fmla="val 30204"/>
              <a:gd name="adj2" fmla="val 1387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2</a:t>
            </a:r>
          </a:p>
        </p:txBody>
      </p:sp>
      <p:sp>
        <p:nvSpPr>
          <p:cNvPr id="446469" name="AutoShape 5"/>
          <p:cNvSpPr>
            <a:spLocks noChangeArrowheads="1"/>
          </p:cNvSpPr>
          <p:nvPr/>
        </p:nvSpPr>
        <p:spPr bwMode="auto">
          <a:xfrm>
            <a:off x="1143000" y="3581400"/>
            <a:ext cx="7543800" cy="304800"/>
          </a:xfrm>
          <a:prstGeom prst="rightArrow">
            <a:avLst>
              <a:gd name="adj1" fmla="val 30204"/>
              <a:gd name="adj2" fmla="val 1387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3</a:t>
            </a:r>
          </a:p>
        </p:txBody>
      </p:sp>
      <p:sp>
        <p:nvSpPr>
          <p:cNvPr id="446470" name="AutoShape 6"/>
          <p:cNvSpPr>
            <a:spLocks noChangeArrowheads="1"/>
          </p:cNvSpPr>
          <p:nvPr/>
        </p:nvSpPr>
        <p:spPr bwMode="auto">
          <a:xfrm>
            <a:off x="1828800" y="4343400"/>
            <a:ext cx="6858000" cy="304800"/>
          </a:xfrm>
          <a:prstGeom prst="rightArrow">
            <a:avLst>
              <a:gd name="adj1" fmla="val 30204"/>
              <a:gd name="adj2" fmla="val 1261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4</a:t>
            </a:r>
          </a:p>
        </p:txBody>
      </p:sp>
      <p:sp>
        <p:nvSpPr>
          <p:cNvPr id="446471" name="AutoShape 7"/>
          <p:cNvSpPr>
            <a:spLocks noChangeArrowheads="1"/>
          </p:cNvSpPr>
          <p:nvPr/>
        </p:nvSpPr>
        <p:spPr bwMode="auto">
          <a:xfrm>
            <a:off x="2438400" y="5105400"/>
            <a:ext cx="6248400" cy="304800"/>
          </a:xfrm>
          <a:prstGeom prst="rightArrow">
            <a:avLst>
              <a:gd name="adj1" fmla="val 30204"/>
              <a:gd name="adj2" fmla="val 1149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5</a:t>
            </a:r>
          </a:p>
        </p:txBody>
      </p:sp>
      <p:sp>
        <p:nvSpPr>
          <p:cNvPr id="446472" name="AutoShape 8"/>
          <p:cNvSpPr>
            <a:spLocks noChangeArrowheads="1"/>
          </p:cNvSpPr>
          <p:nvPr/>
        </p:nvSpPr>
        <p:spPr bwMode="auto">
          <a:xfrm rot="3142905">
            <a:off x="342900" y="2530475"/>
            <a:ext cx="990600" cy="152400"/>
          </a:xfrm>
          <a:prstGeom prst="rightArrow">
            <a:avLst>
              <a:gd name="adj1" fmla="val 50000"/>
              <a:gd name="adj2" fmla="val 1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3" name="AutoShape 9"/>
          <p:cNvSpPr>
            <a:spLocks noChangeArrowheads="1"/>
          </p:cNvSpPr>
          <p:nvPr/>
        </p:nvSpPr>
        <p:spPr bwMode="auto">
          <a:xfrm rot="4033596">
            <a:off x="38100" y="2933700"/>
            <a:ext cx="1600200" cy="152400"/>
          </a:xfrm>
          <a:prstGeom prst="rightArrow">
            <a:avLst>
              <a:gd name="adj1" fmla="val 50000"/>
              <a:gd name="adj2" fmla="val 2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4" name="AutoShape 10"/>
          <p:cNvSpPr>
            <a:spLocks noChangeArrowheads="1"/>
          </p:cNvSpPr>
          <p:nvPr/>
        </p:nvSpPr>
        <p:spPr bwMode="auto">
          <a:xfrm rot="5400000">
            <a:off x="1028700" y="3695700"/>
            <a:ext cx="1600200" cy="152400"/>
          </a:xfrm>
          <a:prstGeom prst="rightArrow">
            <a:avLst>
              <a:gd name="adj1" fmla="val 50000"/>
              <a:gd name="adj2" fmla="val 2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5" name="AutoShape 11"/>
          <p:cNvSpPr>
            <a:spLocks noChangeArrowheads="1"/>
          </p:cNvSpPr>
          <p:nvPr/>
        </p:nvSpPr>
        <p:spPr bwMode="auto">
          <a:xfrm rot="5400000">
            <a:off x="1981200" y="4800600"/>
            <a:ext cx="914400" cy="152400"/>
          </a:xfrm>
          <a:prstGeom prst="rightArrow">
            <a:avLst>
              <a:gd name="adj1" fmla="val 50000"/>
              <a:gd name="adj2" fmla="val 1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6" name="AutoShape 12"/>
          <p:cNvSpPr>
            <a:spLocks noChangeArrowheads="1"/>
          </p:cNvSpPr>
          <p:nvPr/>
        </p:nvSpPr>
        <p:spPr bwMode="auto">
          <a:xfrm rot="-3962250">
            <a:off x="27432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7" name="AutoShape 13"/>
          <p:cNvSpPr>
            <a:spLocks noChangeArrowheads="1"/>
          </p:cNvSpPr>
          <p:nvPr/>
        </p:nvSpPr>
        <p:spPr bwMode="auto">
          <a:xfrm rot="-17541497">
            <a:off x="36576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8" name="AutoShape 14"/>
          <p:cNvSpPr>
            <a:spLocks noChangeArrowheads="1"/>
          </p:cNvSpPr>
          <p:nvPr/>
        </p:nvSpPr>
        <p:spPr bwMode="auto">
          <a:xfrm rot="-3962250">
            <a:off x="64008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9" name="AutoShape 15"/>
          <p:cNvSpPr>
            <a:spLocks noChangeArrowheads="1"/>
          </p:cNvSpPr>
          <p:nvPr/>
        </p:nvSpPr>
        <p:spPr bwMode="auto">
          <a:xfrm rot="-17541497">
            <a:off x="7315200" y="4800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0" name="AutoShape 16"/>
          <p:cNvSpPr>
            <a:spLocks noChangeArrowheads="1"/>
          </p:cNvSpPr>
          <p:nvPr/>
        </p:nvSpPr>
        <p:spPr bwMode="auto">
          <a:xfrm rot="-3962250">
            <a:off x="2287588" y="361315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1" name="AutoShape 17"/>
          <p:cNvSpPr>
            <a:spLocks noChangeArrowheads="1"/>
          </p:cNvSpPr>
          <p:nvPr/>
        </p:nvSpPr>
        <p:spPr bwMode="auto">
          <a:xfrm rot="-3962250">
            <a:off x="30480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2" name="AutoShape 18"/>
          <p:cNvSpPr>
            <a:spLocks noChangeArrowheads="1"/>
          </p:cNvSpPr>
          <p:nvPr/>
        </p:nvSpPr>
        <p:spPr bwMode="auto">
          <a:xfrm rot="-3962250">
            <a:off x="46482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3" name="AutoShape 19"/>
          <p:cNvSpPr>
            <a:spLocks noChangeArrowheads="1"/>
          </p:cNvSpPr>
          <p:nvPr/>
        </p:nvSpPr>
        <p:spPr bwMode="auto">
          <a:xfrm rot="-3962250">
            <a:off x="55626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4" name="AutoShape 20"/>
          <p:cNvSpPr>
            <a:spLocks noChangeArrowheads="1"/>
          </p:cNvSpPr>
          <p:nvPr/>
        </p:nvSpPr>
        <p:spPr bwMode="auto">
          <a:xfrm rot="-3962250">
            <a:off x="6324600" y="3657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5" name="AutoShape 21"/>
          <p:cNvSpPr>
            <a:spLocks noChangeArrowheads="1"/>
          </p:cNvSpPr>
          <p:nvPr/>
        </p:nvSpPr>
        <p:spPr bwMode="auto">
          <a:xfrm rot="-17260263">
            <a:off x="22860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6" name="AutoShape 22"/>
          <p:cNvSpPr>
            <a:spLocks noChangeArrowheads="1"/>
          </p:cNvSpPr>
          <p:nvPr/>
        </p:nvSpPr>
        <p:spPr bwMode="auto">
          <a:xfrm rot="-17260263">
            <a:off x="48006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7" name="AutoShape 23"/>
          <p:cNvSpPr>
            <a:spLocks noChangeArrowheads="1"/>
          </p:cNvSpPr>
          <p:nvPr/>
        </p:nvSpPr>
        <p:spPr bwMode="auto">
          <a:xfrm rot="-17260263">
            <a:off x="5943600" y="2895600"/>
            <a:ext cx="1676400" cy="152400"/>
          </a:xfrm>
          <a:prstGeom prst="rightArrow">
            <a:avLst>
              <a:gd name="adj1" fmla="val 50000"/>
              <a:gd name="adj2" fmla="val 2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8" name="AutoShape 24"/>
          <p:cNvSpPr>
            <a:spLocks noChangeArrowheads="1"/>
          </p:cNvSpPr>
          <p:nvPr/>
        </p:nvSpPr>
        <p:spPr bwMode="auto">
          <a:xfrm rot="-17541497">
            <a:off x="29718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9" name="AutoShape 25"/>
          <p:cNvSpPr>
            <a:spLocks noChangeArrowheads="1"/>
          </p:cNvSpPr>
          <p:nvPr/>
        </p:nvSpPr>
        <p:spPr bwMode="auto">
          <a:xfrm rot="-17541497">
            <a:off x="3429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0" name="AutoShape 26"/>
          <p:cNvSpPr>
            <a:spLocks noChangeArrowheads="1"/>
          </p:cNvSpPr>
          <p:nvPr/>
        </p:nvSpPr>
        <p:spPr bwMode="auto">
          <a:xfrm rot="-17541497">
            <a:off x="5334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1" name="AutoShape 27"/>
          <p:cNvSpPr>
            <a:spLocks noChangeArrowheads="1"/>
          </p:cNvSpPr>
          <p:nvPr/>
        </p:nvSpPr>
        <p:spPr bwMode="auto">
          <a:xfrm rot="-17541497">
            <a:off x="65532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2" name="AutoShape 28"/>
          <p:cNvSpPr>
            <a:spLocks noChangeArrowheads="1"/>
          </p:cNvSpPr>
          <p:nvPr/>
        </p:nvSpPr>
        <p:spPr bwMode="auto">
          <a:xfrm rot="-3962250">
            <a:off x="3429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3" name="AutoShape 29"/>
          <p:cNvSpPr>
            <a:spLocks noChangeArrowheads="1"/>
          </p:cNvSpPr>
          <p:nvPr/>
        </p:nvSpPr>
        <p:spPr bwMode="auto">
          <a:xfrm rot="-3962250">
            <a:off x="5715000" y="2514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4" name="AutoShape 30"/>
          <p:cNvSpPr>
            <a:spLocks noChangeArrowheads="1"/>
          </p:cNvSpPr>
          <p:nvPr/>
        </p:nvSpPr>
        <p:spPr bwMode="auto">
          <a:xfrm rot="-3962250">
            <a:off x="3962400" y="3276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5" name="AutoShape 31"/>
          <p:cNvSpPr>
            <a:spLocks noChangeArrowheads="1"/>
          </p:cNvSpPr>
          <p:nvPr/>
        </p:nvSpPr>
        <p:spPr bwMode="auto">
          <a:xfrm rot="-3962250">
            <a:off x="4114800" y="4038600"/>
            <a:ext cx="914400" cy="152400"/>
          </a:xfrm>
          <a:prstGeom prst="rightArrow">
            <a:avLst>
              <a:gd name="adj1" fmla="val 50000"/>
              <a:gd name="adj2" fmla="val 1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6" name="AutoShape 32"/>
          <p:cNvSpPr>
            <a:spLocks noChangeArrowheads="1"/>
          </p:cNvSpPr>
          <p:nvPr/>
        </p:nvSpPr>
        <p:spPr bwMode="auto">
          <a:xfrm>
            <a:off x="5867400" y="2133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7" name="AutoShape 33"/>
          <p:cNvSpPr>
            <a:spLocks noChangeArrowheads="1"/>
          </p:cNvSpPr>
          <p:nvPr/>
        </p:nvSpPr>
        <p:spPr bwMode="auto">
          <a:xfrm>
            <a:off x="3200400" y="5181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8" name="AutoShape 34"/>
          <p:cNvSpPr>
            <a:spLocks noChangeArrowheads="1"/>
          </p:cNvSpPr>
          <p:nvPr/>
        </p:nvSpPr>
        <p:spPr bwMode="auto">
          <a:xfrm>
            <a:off x="6858000" y="5181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9" name="AutoShape 35"/>
          <p:cNvSpPr>
            <a:spLocks noChangeArrowheads="1"/>
          </p:cNvSpPr>
          <p:nvPr/>
        </p:nvSpPr>
        <p:spPr bwMode="auto">
          <a:xfrm>
            <a:off x="3810000" y="2133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0" name="AutoShape 36"/>
          <p:cNvSpPr>
            <a:spLocks noChangeArrowheads="1"/>
          </p:cNvSpPr>
          <p:nvPr/>
        </p:nvSpPr>
        <p:spPr bwMode="auto">
          <a:xfrm>
            <a:off x="27432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1" name="AutoShape 37"/>
          <p:cNvSpPr>
            <a:spLocks noChangeArrowheads="1"/>
          </p:cNvSpPr>
          <p:nvPr/>
        </p:nvSpPr>
        <p:spPr bwMode="auto">
          <a:xfrm>
            <a:off x="4267200" y="2895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2" name="AutoShape 38"/>
          <p:cNvSpPr>
            <a:spLocks noChangeArrowheads="1"/>
          </p:cNvSpPr>
          <p:nvPr/>
        </p:nvSpPr>
        <p:spPr bwMode="auto">
          <a:xfrm>
            <a:off x="35052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3" name="AutoShape 39"/>
          <p:cNvSpPr>
            <a:spLocks noChangeArrowheads="1"/>
          </p:cNvSpPr>
          <p:nvPr/>
        </p:nvSpPr>
        <p:spPr bwMode="auto">
          <a:xfrm>
            <a:off x="4419600" y="3657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4" name="AutoShape 40"/>
          <p:cNvSpPr>
            <a:spLocks noChangeArrowheads="1"/>
          </p:cNvSpPr>
          <p:nvPr/>
        </p:nvSpPr>
        <p:spPr bwMode="auto">
          <a:xfrm>
            <a:off x="3200400" y="2895600"/>
            <a:ext cx="152400" cy="1524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灯片编号占位符 1"/>
          <p:cNvSpPr>
            <a:spLocks noGrp="1"/>
          </p:cNvSpPr>
          <p:nvPr>
            <p:ph type="sldNum" sz="quarter" idx="15"/>
          </p:nvPr>
        </p:nvSpPr>
        <p:spPr/>
        <p:txBody>
          <a:bodyPr/>
          <a:lstStyle/>
          <a:p>
            <a:pPr>
              <a:defRPr/>
            </a:pPr>
            <a:fld id="{2F5038D2-A417-4597-B5C6-423C7950CD98}" type="slidenum">
              <a:rPr lang="zh-CN" altLang="en-US" smtClean="0"/>
              <a:pPr>
                <a:defRPr/>
              </a:pPr>
              <a:t>28</a:t>
            </a:fld>
            <a:endParaRPr lang="en-US" altLang="zh-CN"/>
          </a:p>
        </p:txBody>
      </p:sp>
    </p:spTree>
    <p:extLst>
      <p:ext uri="{BB962C8B-B14F-4D97-AF65-F5344CB8AC3E}">
        <p14:creationId xmlns:p14="http://schemas.microsoft.com/office/powerpoint/2010/main" val="1239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dissolve">
                                      <p:cBhvr>
                                        <p:cTn id="7" dur="500"/>
                                        <p:tgtEl>
                                          <p:spTgt spid="4464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6469"/>
                                        </p:tgtEl>
                                        <p:attrNameLst>
                                          <p:attrName>style.visibility</p:attrName>
                                        </p:attrNameLst>
                                      </p:cBhvr>
                                      <p:to>
                                        <p:strVal val="visible"/>
                                      </p:to>
                                    </p:set>
                                    <p:animEffect transition="in" filter="dissolve">
                                      <p:cBhvr>
                                        <p:cTn id="10" dur="500"/>
                                        <p:tgtEl>
                                          <p:spTgt spid="44646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6472"/>
                                        </p:tgtEl>
                                        <p:attrNameLst>
                                          <p:attrName>style.visibility</p:attrName>
                                        </p:attrNameLst>
                                      </p:cBhvr>
                                      <p:to>
                                        <p:strVal val="visible"/>
                                      </p:to>
                                    </p:set>
                                    <p:animEffect transition="in" filter="dissolve">
                                      <p:cBhvr>
                                        <p:cTn id="13" dur="500"/>
                                        <p:tgtEl>
                                          <p:spTgt spid="44647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6473"/>
                                        </p:tgtEl>
                                        <p:attrNameLst>
                                          <p:attrName>style.visibility</p:attrName>
                                        </p:attrNameLst>
                                      </p:cBhvr>
                                      <p:to>
                                        <p:strVal val="visible"/>
                                      </p:to>
                                    </p:set>
                                    <p:animEffect transition="in" filter="dissolve">
                                      <p:cBhvr>
                                        <p:cTn id="16" dur="500"/>
                                        <p:tgtEl>
                                          <p:spTgt spid="4464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46474"/>
                                        </p:tgtEl>
                                        <p:attrNameLst>
                                          <p:attrName>style.visibility</p:attrName>
                                        </p:attrNameLst>
                                      </p:cBhvr>
                                      <p:to>
                                        <p:strVal val="visible"/>
                                      </p:to>
                                    </p:set>
                                    <p:animEffect transition="in" filter="dissolve">
                                      <p:cBhvr>
                                        <p:cTn id="21" dur="500"/>
                                        <p:tgtEl>
                                          <p:spTgt spid="44647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6470"/>
                                        </p:tgtEl>
                                        <p:attrNameLst>
                                          <p:attrName>style.visibility</p:attrName>
                                        </p:attrNameLst>
                                      </p:cBhvr>
                                      <p:to>
                                        <p:strVal val="visible"/>
                                      </p:to>
                                    </p:set>
                                    <p:animEffect transition="in" filter="dissolve">
                                      <p:cBhvr>
                                        <p:cTn id="24" dur="500"/>
                                        <p:tgtEl>
                                          <p:spTgt spid="4464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46475"/>
                                        </p:tgtEl>
                                        <p:attrNameLst>
                                          <p:attrName>style.visibility</p:attrName>
                                        </p:attrNameLst>
                                      </p:cBhvr>
                                      <p:to>
                                        <p:strVal val="visible"/>
                                      </p:to>
                                    </p:set>
                                    <p:animEffect transition="in" filter="dissolve">
                                      <p:cBhvr>
                                        <p:cTn id="27" dur="500"/>
                                        <p:tgtEl>
                                          <p:spTgt spid="44647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46471"/>
                                        </p:tgtEl>
                                        <p:attrNameLst>
                                          <p:attrName>style.visibility</p:attrName>
                                        </p:attrNameLst>
                                      </p:cBhvr>
                                      <p:to>
                                        <p:strVal val="visible"/>
                                      </p:to>
                                    </p:set>
                                    <p:animEffect transition="in" filter="dissolve">
                                      <p:cBhvr>
                                        <p:cTn id="30" dur="500"/>
                                        <p:tgtEl>
                                          <p:spTgt spid="4464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46476"/>
                                        </p:tgtEl>
                                        <p:attrNameLst>
                                          <p:attrName>style.visibility</p:attrName>
                                        </p:attrNameLst>
                                      </p:cBhvr>
                                      <p:to>
                                        <p:strVal val="visible"/>
                                      </p:to>
                                    </p:set>
                                    <p:animEffect transition="in" filter="dissolve">
                                      <p:cBhvr>
                                        <p:cTn id="35" dur="500"/>
                                        <p:tgtEl>
                                          <p:spTgt spid="44647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6477"/>
                                        </p:tgtEl>
                                        <p:attrNameLst>
                                          <p:attrName>style.visibility</p:attrName>
                                        </p:attrNameLst>
                                      </p:cBhvr>
                                      <p:to>
                                        <p:strVal val="visible"/>
                                      </p:to>
                                    </p:set>
                                    <p:animEffect transition="in" filter="dissolve">
                                      <p:cBhvr>
                                        <p:cTn id="38" dur="500"/>
                                        <p:tgtEl>
                                          <p:spTgt spid="44647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46478"/>
                                        </p:tgtEl>
                                        <p:attrNameLst>
                                          <p:attrName>style.visibility</p:attrName>
                                        </p:attrNameLst>
                                      </p:cBhvr>
                                      <p:to>
                                        <p:strVal val="visible"/>
                                      </p:to>
                                    </p:set>
                                    <p:animEffect transition="in" filter="dissolve">
                                      <p:cBhvr>
                                        <p:cTn id="41" dur="500"/>
                                        <p:tgtEl>
                                          <p:spTgt spid="44647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46479"/>
                                        </p:tgtEl>
                                        <p:attrNameLst>
                                          <p:attrName>style.visibility</p:attrName>
                                        </p:attrNameLst>
                                      </p:cBhvr>
                                      <p:to>
                                        <p:strVal val="visible"/>
                                      </p:to>
                                    </p:set>
                                    <p:animEffect transition="in" filter="dissolve">
                                      <p:cBhvr>
                                        <p:cTn id="44" dur="500"/>
                                        <p:tgtEl>
                                          <p:spTgt spid="4464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46480"/>
                                        </p:tgtEl>
                                        <p:attrNameLst>
                                          <p:attrName>style.visibility</p:attrName>
                                        </p:attrNameLst>
                                      </p:cBhvr>
                                      <p:to>
                                        <p:strVal val="visible"/>
                                      </p:to>
                                    </p:set>
                                    <p:animEffect transition="in" filter="dissolve">
                                      <p:cBhvr>
                                        <p:cTn id="49" dur="500"/>
                                        <p:tgtEl>
                                          <p:spTgt spid="44648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46481"/>
                                        </p:tgtEl>
                                        <p:attrNameLst>
                                          <p:attrName>style.visibility</p:attrName>
                                        </p:attrNameLst>
                                      </p:cBhvr>
                                      <p:to>
                                        <p:strVal val="visible"/>
                                      </p:to>
                                    </p:set>
                                    <p:animEffect transition="in" filter="dissolve">
                                      <p:cBhvr>
                                        <p:cTn id="52" dur="500"/>
                                        <p:tgtEl>
                                          <p:spTgt spid="44648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46495"/>
                                        </p:tgtEl>
                                        <p:attrNameLst>
                                          <p:attrName>style.visibility</p:attrName>
                                        </p:attrNameLst>
                                      </p:cBhvr>
                                      <p:to>
                                        <p:strVal val="visible"/>
                                      </p:to>
                                    </p:set>
                                    <p:animEffect transition="in" filter="dissolve">
                                      <p:cBhvr>
                                        <p:cTn id="55" dur="500"/>
                                        <p:tgtEl>
                                          <p:spTgt spid="44649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46482"/>
                                        </p:tgtEl>
                                        <p:attrNameLst>
                                          <p:attrName>style.visibility</p:attrName>
                                        </p:attrNameLst>
                                      </p:cBhvr>
                                      <p:to>
                                        <p:strVal val="visible"/>
                                      </p:to>
                                    </p:set>
                                    <p:animEffect transition="in" filter="dissolve">
                                      <p:cBhvr>
                                        <p:cTn id="58" dur="500"/>
                                        <p:tgtEl>
                                          <p:spTgt spid="44648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46483"/>
                                        </p:tgtEl>
                                        <p:attrNameLst>
                                          <p:attrName>style.visibility</p:attrName>
                                        </p:attrNameLst>
                                      </p:cBhvr>
                                      <p:to>
                                        <p:strVal val="visible"/>
                                      </p:to>
                                    </p:set>
                                    <p:animEffect transition="in" filter="dissolve">
                                      <p:cBhvr>
                                        <p:cTn id="61" dur="500"/>
                                        <p:tgtEl>
                                          <p:spTgt spid="44648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46484"/>
                                        </p:tgtEl>
                                        <p:attrNameLst>
                                          <p:attrName>style.visibility</p:attrName>
                                        </p:attrNameLst>
                                      </p:cBhvr>
                                      <p:to>
                                        <p:strVal val="visible"/>
                                      </p:to>
                                    </p:set>
                                    <p:animEffect transition="in" filter="dissolve">
                                      <p:cBhvr>
                                        <p:cTn id="64" dur="500"/>
                                        <p:tgtEl>
                                          <p:spTgt spid="44648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46485"/>
                                        </p:tgtEl>
                                        <p:attrNameLst>
                                          <p:attrName>style.visibility</p:attrName>
                                        </p:attrNameLst>
                                      </p:cBhvr>
                                      <p:to>
                                        <p:strVal val="visible"/>
                                      </p:to>
                                    </p:set>
                                    <p:animEffect transition="in" filter="dissolve">
                                      <p:cBhvr>
                                        <p:cTn id="69" dur="500"/>
                                        <p:tgtEl>
                                          <p:spTgt spid="44648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46488"/>
                                        </p:tgtEl>
                                        <p:attrNameLst>
                                          <p:attrName>style.visibility</p:attrName>
                                        </p:attrNameLst>
                                      </p:cBhvr>
                                      <p:to>
                                        <p:strVal val="visible"/>
                                      </p:to>
                                    </p:set>
                                    <p:animEffect transition="in" filter="dissolve">
                                      <p:cBhvr>
                                        <p:cTn id="72" dur="500"/>
                                        <p:tgtEl>
                                          <p:spTgt spid="44648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46489"/>
                                        </p:tgtEl>
                                        <p:attrNameLst>
                                          <p:attrName>style.visibility</p:attrName>
                                        </p:attrNameLst>
                                      </p:cBhvr>
                                      <p:to>
                                        <p:strVal val="visible"/>
                                      </p:to>
                                    </p:set>
                                    <p:animEffect transition="in" filter="dissolve">
                                      <p:cBhvr>
                                        <p:cTn id="75" dur="500"/>
                                        <p:tgtEl>
                                          <p:spTgt spid="44648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46492"/>
                                        </p:tgtEl>
                                        <p:attrNameLst>
                                          <p:attrName>style.visibility</p:attrName>
                                        </p:attrNameLst>
                                      </p:cBhvr>
                                      <p:to>
                                        <p:strVal val="visible"/>
                                      </p:to>
                                    </p:set>
                                    <p:animEffect transition="in" filter="dissolve">
                                      <p:cBhvr>
                                        <p:cTn id="78" dur="500"/>
                                        <p:tgtEl>
                                          <p:spTgt spid="44649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46486"/>
                                        </p:tgtEl>
                                        <p:attrNameLst>
                                          <p:attrName>style.visibility</p:attrName>
                                        </p:attrNameLst>
                                      </p:cBhvr>
                                      <p:to>
                                        <p:strVal val="visible"/>
                                      </p:to>
                                    </p:set>
                                    <p:animEffect transition="in" filter="dissolve">
                                      <p:cBhvr>
                                        <p:cTn id="81" dur="500"/>
                                        <p:tgtEl>
                                          <p:spTgt spid="44648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6490"/>
                                        </p:tgtEl>
                                        <p:attrNameLst>
                                          <p:attrName>style.visibility</p:attrName>
                                        </p:attrNameLst>
                                      </p:cBhvr>
                                      <p:to>
                                        <p:strVal val="visible"/>
                                      </p:to>
                                    </p:set>
                                    <p:animEffect transition="in" filter="dissolve">
                                      <p:cBhvr>
                                        <p:cTn id="84" dur="500"/>
                                        <p:tgtEl>
                                          <p:spTgt spid="446490"/>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46493"/>
                                        </p:tgtEl>
                                        <p:attrNameLst>
                                          <p:attrName>style.visibility</p:attrName>
                                        </p:attrNameLst>
                                      </p:cBhvr>
                                      <p:to>
                                        <p:strVal val="visible"/>
                                      </p:to>
                                    </p:set>
                                    <p:animEffect transition="in" filter="dissolve">
                                      <p:cBhvr>
                                        <p:cTn id="87" dur="500"/>
                                        <p:tgtEl>
                                          <p:spTgt spid="446493"/>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46487"/>
                                        </p:tgtEl>
                                        <p:attrNameLst>
                                          <p:attrName>style.visibility</p:attrName>
                                        </p:attrNameLst>
                                      </p:cBhvr>
                                      <p:to>
                                        <p:strVal val="visible"/>
                                      </p:to>
                                    </p:set>
                                    <p:animEffect transition="in" filter="dissolve">
                                      <p:cBhvr>
                                        <p:cTn id="90" dur="500"/>
                                        <p:tgtEl>
                                          <p:spTgt spid="44648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46491"/>
                                        </p:tgtEl>
                                        <p:attrNameLst>
                                          <p:attrName>style.visibility</p:attrName>
                                        </p:attrNameLst>
                                      </p:cBhvr>
                                      <p:to>
                                        <p:strVal val="visible"/>
                                      </p:to>
                                    </p:set>
                                    <p:animEffect transition="in" filter="dissolve">
                                      <p:cBhvr>
                                        <p:cTn id="93" dur="500"/>
                                        <p:tgtEl>
                                          <p:spTgt spid="44649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46494"/>
                                        </p:tgtEl>
                                        <p:attrNameLst>
                                          <p:attrName>style.visibility</p:attrName>
                                        </p:attrNameLst>
                                      </p:cBhvr>
                                      <p:to>
                                        <p:strVal val="visible"/>
                                      </p:to>
                                    </p:set>
                                    <p:animEffect transition="in" filter="dissolve">
                                      <p:cBhvr>
                                        <p:cTn id="96" dur="500"/>
                                        <p:tgtEl>
                                          <p:spTgt spid="44649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46499"/>
                                        </p:tgtEl>
                                        <p:attrNameLst>
                                          <p:attrName>style.visibility</p:attrName>
                                        </p:attrNameLst>
                                      </p:cBhvr>
                                      <p:to>
                                        <p:strVal val="visible"/>
                                      </p:to>
                                    </p:set>
                                    <p:animEffect transition="in" filter="dissolve">
                                      <p:cBhvr>
                                        <p:cTn id="101" dur="500"/>
                                        <p:tgtEl>
                                          <p:spTgt spid="44649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46501"/>
                                        </p:tgtEl>
                                        <p:attrNameLst>
                                          <p:attrName>style.visibility</p:attrName>
                                        </p:attrNameLst>
                                      </p:cBhvr>
                                      <p:to>
                                        <p:strVal val="visible"/>
                                      </p:to>
                                    </p:set>
                                    <p:animEffect transition="in" filter="dissolve">
                                      <p:cBhvr>
                                        <p:cTn id="104" dur="500"/>
                                        <p:tgtEl>
                                          <p:spTgt spid="44650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446503"/>
                                        </p:tgtEl>
                                        <p:attrNameLst>
                                          <p:attrName>style.visibility</p:attrName>
                                        </p:attrNameLst>
                                      </p:cBhvr>
                                      <p:to>
                                        <p:strVal val="visible"/>
                                      </p:to>
                                    </p:set>
                                    <p:animEffect transition="in" filter="dissolve">
                                      <p:cBhvr>
                                        <p:cTn id="107" dur="500"/>
                                        <p:tgtEl>
                                          <p:spTgt spid="4465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446502"/>
                                        </p:tgtEl>
                                        <p:attrNameLst>
                                          <p:attrName>style.visibility</p:attrName>
                                        </p:attrNameLst>
                                      </p:cBhvr>
                                      <p:to>
                                        <p:strVal val="visible"/>
                                      </p:to>
                                    </p:set>
                                    <p:animEffect transition="in" filter="dissolve">
                                      <p:cBhvr>
                                        <p:cTn id="110" dur="500"/>
                                        <p:tgtEl>
                                          <p:spTgt spid="44650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446500"/>
                                        </p:tgtEl>
                                        <p:attrNameLst>
                                          <p:attrName>style.visibility</p:attrName>
                                        </p:attrNameLst>
                                      </p:cBhvr>
                                      <p:to>
                                        <p:strVal val="visible"/>
                                      </p:to>
                                    </p:set>
                                    <p:animEffect transition="in" filter="dissolve">
                                      <p:cBhvr>
                                        <p:cTn id="113" dur="500"/>
                                        <p:tgtEl>
                                          <p:spTgt spid="446500"/>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446497"/>
                                        </p:tgtEl>
                                        <p:attrNameLst>
                                          <p:attrName>style.visibility</p:attrName>
                                        </p:attrNameLst>
                                      </p:cBhvr>
                                      <p:to>
                                        <p:strVal val="visible"/>
                                      </p:to>
                                    </p:set>
                                    <p:animEffect transition="in" filter="dissolve">
                                      <p:cBhvr>
                                        <p:cTn id="116" dur="500"/>
                                        <p:tgtEl>
                                          <p:spTgt spid="446497"/>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446498"/>
                                        </p:tgtEl>
                                        <p:attrNameLst>
                                          <p:attrName>style.visibility</p:attrName>
                                        </p:attrNameLst>
                                      </p:cBhvr>
                                      <p:to>
                                        <p:strVal val="visible"/>
                                      </p:to>
                                    </p:set>
                                    <p:animEffect transition="in" filter="dissolve">
                                      <p:cBhvr>
                                        <p:cTn id="119" dur="500"/>
                                        <p:tgtEl>
                                          <p:spTgt spid="44649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46496"/>
                                        </p:tgtEl>
                                        <p:attrNameLst>
                                          <p:attrName>style.visibility</p:attrName>
                                        </p:attrNameLst>
                                      </p:cBhvr>
                                      <p:to>
                                        <p:strVal val="visible"/>
                                      </p:to>
                                    </p:set>
                                    <p:animEffect transition="in" filter="dissolve">
                                      <p:cBhvr>
                                        <p:cTn id="122" dur="500"/>
                                        <p:tgtEl>
                                          <p:spTgt spid="446496"/>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46504"/>
                                        </p:tgtEl>
                                        <p:attrNameLst>
                                          <p:attrName>style.visibility</p:attrName>
                                        </p:attrNameLst>
                                      </p:cBhvr>
                                      <p:to>
                                        <p:strVal val="visible"/>
                                      </p:to>
                                    </p:set>
                                    <p:animEffect transition="in" filter="dissolve">
                                      <p:cBhvr>
                                        <p:cTn id="125" dur="500"/>
                                        <p:tgtEl>
                                          <p:spTgt spid="44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P spid="446469" grpId="0" animBg="1"/>
      <p:bldP spid="446470" grpId="0" animBg="1"/>
      <p:bldP spid="446471" grpId="0" animBg="1"/>
      <p:bldP spid="446472" grpId="0" animBg="1"/>
      <p:bldP spid="446473" grpId="0" animBg="1"/>
      <p:bldP spid="446474" grpId="0" animBg="1"/>
      <p:bldP spid="446475" grpId="0" animBg="1"/>
      <p:bldP spid="446476" grpId="0" animBg="1"/>
      <p:bldP spid="446477" grpId="0" animBg="1"/>
      <p:bldP spid="446478" grpId="0" animBg="1"/>
      <p:bldP spid="446479" grpId="0" animBg="1"/>
      <p:bldP spid="446480" grpId="0" animBg="1"/>
      <p:bldP spid="446481" grpId="0" animBg="1"/>
      <p:bldP spid="446482" grpId="0" animBg="1"/>
      <p:bldP spid="446483" grpId="0" animBg="1"/>
      <p:bldP spid="446484" grpId="0" animBg="1"/>
      <p:bldP spid="446485" grpId="0" animBg="1"/>
      <p:bldP spid="446486" grpId="0" animBg="1"/>
      <p:bldP spid="446487" grpId="0" animBg="1"/>
      <p:bldP spid="446488" grpId="0" animBg="1"/>
      <p:bldP spid="446489" grpId="0" animBg="1"/>
      <p:bldP spid="446490" grpId="0" animBg="1"/>
      <p:bldP spid="446491" grpId="0" animBg="1"/>
      <p:bldP spid="446492" grpId="0" animBg="1"/>
      <p:bldP spid="446493" grpId="0" animBg="1"/>
      <p:bldP spid="446494" grpId="0" animBg="1"/>
      <p:bldP spid="446495" grpId="0" animBg="1"/>
      <p:bldP spid="446496" grpId="0" animBg="1"/>
      <p:bldP spid="446497" grpId="0" animBg="1"/>
      <p:bldP spid="446498" grpId="0" animBg="1"/>
      <p:bldP spid="446499" grpId="0" animBg="1"/>
      <p:bldP spid="446500" grpId="0" animBg="1"/>
      <p:bldP spid="446501" grpId="0" animBg="1"/>
      <p:bldP spid="446502" grpId="0" animBg="1"/>
      <p:bldP spid="446503" grpId="0" animBg="1"/>
      <p:bldP spid="4465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AutoShape 2"/>
          <p:cNvSpPr>
            <a:spLocks noChangeArrowheads="1"/>
          </p:cNvSpPr>
          <p:nvPr/>
        </p:nvSpPr>
        <p:spPr bwMode="auto">
          <a:xfrm flipV="1">
            <a:off x="457200" y="1600200"/>
            <a:ext cx="7848600" cy="2590800"/>
          </a:xfrm>
          <a:custGeom>
            <a:avLst/>
            <a:gdLst>
              <a:gd name="G0" fmla="+- -1382779 0 0"/>
              <a:gd name="G1" fmla="+- -11769506 0 0"/>
              <a:gd name="G2" fmla="+- -1382779 0 -11769506"/>
              <a:gd name="G3" fmla="+- 10800 0 0"/>
              <a:gd name="G4" fmla="+- 0 0 -1382779"/>
              <a:gd name="T0" fmla="*/ 360 256 1"/>
              <a:gd name="T1" fmla="*/ 0 256 1"/>
              <a:gd name="G5" fmla="+- G2 T0 T1"/>
              <a:gd name="G6" fmla="?: G2 G2 G5"/>
              <a:gd name="G7" fmla="+- 0 0 G6"/>
              <a:gd name="G8" fmla="+- 8822 0 0"/>
              <a:gd name="G9" fmla="+- 0 0 -1176950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11769506"/>
              <a:gd name="G36" fmla="sin G34 -11769506"/>
              <a:gd name="G37" fmla="+/ -1176950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8860 w 21600"/>
              <a:gd name="T5" fmla="*/ 175 h 21600"/>
              <a:gd name="T6" fmla="*/ 989 w 21600"/>
              <a:gd name="T7" fmla="*/ 10729 h 21600"/>
              <a:gd name="T8" fmla="*/ 9215 w 21600"/>
              <a:gd name="T9" fmla="*/ 2121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5952" y="1977"/>
                  <a:pt x="2013" y="5889"/>
                  <a:pt x="1978" y="10736"/>
                </a:cubicBezTo>
                <a:lnTo>
                  <a:pt x="0" y="10722"/>
                </a:lnTo>
                <a:cubicBezTo>
                  <a:pt x="42" y="4788"/>
                  <a:pt x="4865"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b="0">
                <a:solidFill>
                  <a:srgbClr val="080808"/>
                </a:solidFill>
                <a:latin typeface="Arial" pitchFamily="34" charset="0"/>
              </a:rPr>
              <a:t>Rendering Thread</a:t>
            </a:r>
          </a:p>
        </p:txBody>
      </p:sp>
      <p:grpSp>
        <p:nvGrpSpPr>
          <p:cNvPr id="448515" name="Group 3"/>
          <p:cNvGrpSpPr>
            <a:grpSpLocks/>
          </p:cNvGrpSpPr>
          <p:nvPr/>
        </p:nvGrpSpPr>
        <p:grpSpPr bwMode="auto">
          <a:xfrm rot="720596">
            <a:off x="2286000" y="3505200"/>
            <a:ext cx="1905000" cy="1052513"/>
            <a:chOff x="1584" y="816"/>
            <a:chExt cx="1200" cy="663"/>
          </a:xfrm>
        </p:grpSpPr>
        <p:sp>
          <p:nvSpPr>
            <p:cNvPr id="448516" name="AutoShape 4"/>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7" name="AutoShape 5"/>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8" name="AutoShape 6"/>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19" name="AutoShape 7"/>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20" name="AutoShape 8"/>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21" name="AutoShape 9"/>
          <p:cNvSpPr>
            <a:spLocks noChangeArrowheads="1"/>
          </p:cNvSpPr>
          <p:nvPr/>
        </p:nvSpPr>
        <p:spPr bwMode="auto">
          <a:xfrm flipV="1">
            <a:off x="457200" y="1600200"/>
            <a:ext cx="7848600" cy="2590800"/>
          </a:xfrm>
          <a:custGeom>
            <a:avLst/>
            <a:gdLst>
              <a:gd name="G0" fmla="+- -9427177 0 0"/>
              <a:gd name="G1" fmla="+- -11769506 0 0"/>
              <a:gd name="G2" fmla="+- -9427177 0 -11769506"/>
              <a:gd name="G3" fmla="+- 10800 0 0"/>
              <a:gd name="G4" fmla="+- 0 0 -9427177"/>
              <a:gd name="T0" fmla="*/ 360 256 1"/>
              <a:gd name="T1" fmla="*/ 0 256 1"/>
              <a:gd name="G5" fmla="+- G2 T0 T1"/>
              <a:gd name="G6" fmla="?: G2 G2 G5"/>
              <a:gd name="G7" fmla="+- 0 0 G6"/>
              <a:gd name="G8" fmla="+- 8772 0 0"/>
              <a:gd name="G9" fmla="+- 0 0 -11769506"/>
              <a:gd name="G10" fmla="+- 8772 0 2700"/>
              <a:gd name="G11" fmla="cos G10 -9427177"/>
              <a:gd name="G12" fmla="sin G10 -9427177"/>
              <a:gd name="G13" fmla="cos 13500 -9427177"/>
              <a:gd name="G14" fmla="sin 13500 -9427177"/>
              <a:gd name="G15" fmla="+- G11 10800 0"/>
              <a:gd name="G16" fmla="+- G12 10800 0"/>
              <a:gd name="G17" fmla="+- G13 10800 0"/>
              <a:gd name="G18" fmla="+- G14 10800 0"/>
              <a:gd name="G19" fmla="*/ 8772 1 2"/>
              <a:gd name="G20" fmla="+- G19 5400 0"/>
              <a:gd name="G21" fmla="cos G20 -9427177"/>
              <a:gd name="G22" fmla="sin G20 -9427177"/>
              <a:gd name="G23" fmla="+- G21 10800 0"/>
              <a:gd name="G24" fmla="+- G12 G23 G22"/>
              <a:gd name="G25" fmla="+- G22 G23 G11"/>
              <a:gd name="G26" fmla="cos 10800 -9427177"/>
              <a:gd name="G27" fmla="sin 10800 -9427177"/>
              <a:gd name="G28" fmla="cos 8772 -9427177"/>
              <a:gd name="G29" fmla="sin 8772 -9427177"/>
              <a:gd name="G30" fmla="+- G26 10800 0"/>
              <a:gd name="G31" fmla="+- G27 10800 0"/>
              <a:gd name="G32" fmla="+- G28 10800 0"/>
              <a:gd name="G33" fmla="+- G29 10800 0"/>
              <a:gd name="G34" fmla="+- G19 5400 0"/>
              <a:gd name="G35" fmla="cos G34 -11769506"/>
              <a:gd name="G36" fmla="sin G34 -11769506"/>
              <a:gd name="G37" fmla="+/ -11769506 -9427177 2"/>
              <a:gd name="T2" fmla="*/ 180 256 1"/>
              <a:gd name="T3" fmla="*/ 0 256 1"/>
              <a:gd name="G38" fmla="+- G37 T2 T3"/>
              <a:gd name="G39" fmla="?: G2 G37 G38"/>
              <a:gd name="G40" fmla="cos 10800 G39"/>
              <a:gd name="G41" fmla="sin 10800 G39"/>
              <a:gd name="G42" fmla="cos 8772 G39"/>
              <a:gd name="G43" fmla="sin 8772 G39"/>
              <a:gd name="G44" fmla="+- G40 10800 0"/>
              <a:gd name="G45" fmla="+- G41 10800 0"/>
              <a:gd name="G46" fmla="+- G42 10800 0"/>
              <a:gd name="G47" fmla="+- G43 10800 0"/>
              <a:gd name="G48" fmla="+- G35 10800 0"/>
              <a:gd name="G49" fmla="+- G36 10800 0"/>
              <a:gd name="T4" fmla="*/ 545 w 21600"/>
              <a:gd name="T5" fmla="*/ 7412 h 21600"/>
              <a:gd name="T6" fmla="*/ 1014 w 21600"/>
              <a:gd name="T7" fmla="*/ 10729 h 21600"/>
              <a:gd name="T8" fmla="*/ 2470 w 21600"/>
              <a:gd name="T9" fmla="*/ 8048 h 21600"/>
              <a:gd name="T10" fmla="*/ -101 w 21600"/>
              <a:gd name="T11" fmla="*/ 2835 h 21600"/>
              <a:gd name="T12" fmla="*/ 5089 w 21600"/>
              <a:gd name="T13" fmla="*/ 2027 h 21600"/>
              <a:gd name="T14" fmla="*/ 5897 w 21600"/>
              <a:gd name="T15" fmla="*/ 721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717" y="5625"/>
                </a:moveTo>
                <a:cubicBezTo>
                  <a:pt x="2632" y="7109"/>
                  <a:pt x="2041" y="8898"/>
                  <a:pt x="2028" y="10736"/>
                </a:cubicBezTo>
                <a:lnTo>
                  <a:pt x="0" y="10722"/>
                </a:lnTo>
                <a:cubicBezTo>
                  <a:pt x="16" y="8458"/>
                  <a:pt x="743" y="6256"/>
                  <a:pt x="2079" y="4428"/>
                </a:cubicBezTo>
                <a:lnTo>
                  <a:pt x="-101" y="2835"/>
                </a:lnTo>
                <a:lnTo>
                  <a:pt x="5089" y="2027"/>
                </a:lnTo>
                <a:lnTo>
                  <a:pt x="5897" y="7217"/>
                </a:lnTo>
                <a:lnTo>
                  <a:pt x="3717" y="56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b="0">
                <a:solidFill>
                  <a:srgbClr val="080808"/>
                </a:solidFill>
                <a:latin typeface="Arial" pitchFamily="34" charset="0"/>
              </a:rPr>
              <a:t>Rendering Thread</a:t>
            </a:r>
          </a:p>
        </p:txBody>
      </p:sp>
      <p:sp>
        <p:nvSpPr>
          <p:cNvPr id="448522" name="AutoShape 10"/>
          <p:cNvSpPr>
            <a:spLocks noChangeArrowheads="1"/>
          </p:cNvSpPr>
          <p:nvPr/>
        </p:nvSpPr>
        <p:spPr bwMode="auto">
          <a:xfrm flipV="1">
            <a:off x="457200" y="1600200"/>
            <a:ext cx="7848600" cy="2590800"/>
          </a:xfrm>
          <a:custGeom>
            <a:avLst/>
            <a:gdLst>
              <a:gd name="G0" fmla="+- -1382779 0 0"/>
              <a:gd name="G1" fmla="+- -2095476 0 0"/>
              <a:gd name="G2" fmla="+- -1382779 0 -2095476"/>
              <a:gd name="G3" fmla="+- 10800 0 0"/>
              <a:gd name="G4" fmla="+- 0 0 -1382779"/>
              <a:gd name="T0" fmla="*/ 360 256 1"/>
              <a:gd name="T1" fmla="*/ 0 256 1"/>
              <a:gd name="G5" fmla="+- G2 T0 T1"/>
              <a:gd name="G6" fmla="?: G2 G2 G5"/>
              <a:gd name="G7" fmla="+- 0 0 G6"/>
              <a:gd name="G8" fmla="+- 8822 0 0"/>
              <a:gd name="G9" fmla="+- 0 0 -209547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2095476"/>
              <a:gd name="G36" fmla="sin G34 -2095476"/>
              <a:gd name="G37" fmla="+/ -209547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20462 w 21600"/>
              <a:gd name="T5" fmla="*/ 5974 h 21600"/>
              <a:gd name="T6" fmla="*/ 19122 w 21600"/>
              <a:gd name="T7" fmla="*/ 5604 h 21600"/>
              <a:gd name="T8" fmla="*/ 18692 w 21600"/>
              <a:gd name="T9" fmla="*/ 6858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8829" y="7103"/>
                  <a:pt x="18579" y="6602"/>
                  <a:pt x="18283" y="6128"/>
                </a:cubicBezTo>
                <a:lnTo>
                  <a:pt x="19961" y="5080"/>
                </a:lnTo>
                <a:cubicBezTo>
                  <a:pt x="20323" y="5661"/>
                  <a:pt x="20629" y="6274"/>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b="0">
                <a:solidFill>
                  <a:srgbClr val="080808"/>
                </a:solidFill>
                <a:latin typeface="Arial" pitchFamily="34" charset="0"/>
              </a:rPr>
              <a:t>Rendering Thread</a:t>
            </a:r>
          </a:p>
        </p:txBody>
      </p:sp>
      <p:sp>
        <p:nvSpPr>
          <p:cNvPr id="448523" name="AutoShape 11"/>
          <p:cNvSpPr>
            <a:spLocks noChangeArrowheads="1"/>
          </p:cNvSpPr>
          <p:nvPr/>
        </p:nvSpPr>
        <p:spPr bwMode="auto">
          <a:xfrm>
            <a:off x="457200" y="1600200"/>
            <a:ext cx="7848600" cy="2590800"/>
          </a:xfrm>
          <a:custGeom>
            <a:avLst/>
            <a:gdLst>
              <a:gd name="G0" fmla="+- -1382779 0 0"/>
              <a:gd name="G1" fmla="+- -11769506 0 0"/>
              <a:gd name="G2" fmla="+- -1382779 0 -11769506"/>
              <a:gd name="G3" fmla="+- 10800 0 0"/>
              <a:gd name="G4" fmla="+- 0 0 -1382779"/>
              <a:gd name="T0" fmla="*/ 360 256 1"/>
              <a:gd name="T1" fmla="*/ 0 256 1"/>
              <a:gd name="G5" fmla="+- G2 T0 T1"/>
              <a:gd name="G6" fmla="?: G2 G2 G5"/>
              <a:gd name="G7" fmla="+- 0 0 G6"/>
              <a:gd name="G8" fmla="+- 8822 0 0"/>
              <a:gd name="G9" fmla="+- 0 0 -11769506"/>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11769506"/>
              <a:gd name="G36" fmla="sin G34 -11769506"/>
              <a:gd name="G37" fmla="+/ -11769506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8860 w 21600"/>
              <a:gd name="T5" fmla="*/ 175 h 21600"/>
              <a:gd name="T6" fmla="*/ 989 w 21600"/>
              <a:gd name="T7" fmla="*/ 10729 h 21600"/>
              <a:gd name="T8" fmla="*/ 9215 w 21600"/>
              <a:gd name="T9" fmla="*/ 2121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5952" y="1977"/>
                  <a:pt x="2013" y="5889"/>
                  <a:pt x="1978" y="10736"/>
                </a:cubicBezTo>
                <a:lnTo>
                  <a:pt x="0" y="10722"/>
                </a:lnTo>
                <a:cubicBezTo>
                  <a:pt x="42" y="4788"/>
                  <a:pt x="4865"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b="0">
                <a:solidFill>
                  <a:srgbClr val="080808"/>
                </a:solidFill>
                <a:latin typeface="Arial" pitchFamily="34" charset="0"/>
              </a:rPr>
              <a:t>Game Thread</a:t>
            </a:r>
          </a:p>
        </p:txBody>
      </p:sp>
      <p:sp>
        <p:nvSpPr>
          <p:cNvPr id="448525" name="Rectangle 13"/>
          <p:cNvSpPr>
            <a:spLocks noGrp="1" noChangeArrowheads="1"/>
          </p:cNvSpPr>
          <p:nvPr>
            <p:ph type="title"/>
          </p:nvPr>
        </p:nvSpPr>
        <p:spPr>
          <a:xfrm>
            <a:off x="457200" y="25400"/>
            <a:ext cx="7467600" cy="990600"/>
          </a:xfrm>
        </p:spPr>
        <p:txBody>
          <a:bodyPr/>
          <a:lstStyle/>
          <a:p>
            <a:r>
              <a:rPr lang="en-US" altLang="en-US" dirty="0"/>
              <a:t>Good Multithreading</a:t>
            </a:r>
          </a:p>
        </p:txBody>
      </p:sp>
      <p:sp>
        <p:nvSpPr>
          <p:cNvPr id="448526" name="AutoShape 14"/>
          <p:cNvSpPr>
            <a:spLocks noChangeArrowheads="1"/>
          </p:cNvSpPr>
          <p:nvPr/>
        </p:nvSpPr>
        <p:spPr bwMode="auto">
          <a:xfrm>
            <a:off x="381000" y="2438400"/>
            <a:ext cx="8153400" cy="990600"/>
          </a:xfrm>
          <a:prstGeom prst="rightArrow">
            <a:avLst>
              <a:gd name="adj1" fmla="val 30204"/>
              <a:gd name="adj2" fmla="val 461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Arial" pitchFamily="34" charset="0"/>
              </a:rPr>
              <a:t>Main Thread</a:t>
            </a:r>
          </a:p>
        </p:txBody>
      </p:sp>
      <p:sp>
        <p:nvSpPr>
          <p:cNvPr id="448527" name="AutoShape 15"/>
          <p:cNvSpPr>
            <a:spLocks noChangeArrowheads="1"/>
          </p:cNvSpPr>
          <p:nvPr/>
        </p:nvSpPr>
        <p:spPr bwMode="auto">
          <a:xfrm>
            <a:off x="457200" y="1600200"/>
            <a:ext cx="7848600" cy="2590800"/>
          </a:xfrm>
          <a:custGeom>
            <a:avLst/>
            <a:gdLst>
              <a:gd name="G0" fmla="+- -1382779 0 0"/>
              <a:gd name="G1" fmla="+- -5954487 0 0"/>
              <a:gd name="G2" fmla="+- -1382779 0 -5954487"/>
              <a:gd name="G3" fmla="+- 10800 0 0"/>
              <a:gd name="G4" fmla="+- 0 0 -1382779"/>
              <a:gd name="T0" fmla="*/ 360 256 1"/>
              <a:gd name="T1" fmla="*/ 0 256 1"/>
              <a:gd name="G5" fmla="+- G2 T0 T1"/>
              <a:gd name="G6" fmla="?: G2 G2 G5"/>
              <a:gd name="G7" fmla="+- 0 0 G6"/>
              <a:gd name="G8" fmla="+- 8822 0 0"/>
              <a:gd name="G9" fmla="+- 0 0 -5954487"/>
              <a:gd name="G10" fmla="+- 8822 0 2700"/>
              <a:gd name="G11" fmla="cos G10 -1382779"/>
              <a:gd name="G12" fmla="sin G10 -1382779"/>
              <a:gd name="G13" fmla="cos 13500 -1382779"/>
              <a:gd name="G14" fmla="sin 13500 -1382779"/>
              <a:gd name="G15" fmla="+- G11 10800 0"/>
              <a:gd name="G16" fmla="+- G12 10800 0"/>
              <a:gd name="G17" fmla="+- G13 10800 0"/>
              <a:gd name="G18" fmla="+- G14 10800 0"/>
              <a:gd name="G19" fmla="*/ 8822 1 2"/>
              <a:gd name="G20" fmla="+- G19 5400 0"/>
              <a:gd name="G21" fmla="cos G20 -1382779"/>
              <a:gd name="G22" fmla="sin G20 -1382779"/>
              <a:gd name="G23" fmla="+- G21 10800 0"/>
              <a:gd name="G24" fmla="+- G12 G23 G22"/>
              <a:gd name="G25" fmla="+- G22 G23 G11"/>
              <a:gd name="G26" fmla="cos 10800 -1382779"/>
              <a:gd name="G27" fmla="sin 10800 -1382779"/>
              <a:gd name="G28" fmla="cos 8822 -1382779"/>
              <a:gd name="G29" fmla="sin 8822 -1382779"/>
              <a:gd name="G30" fmla="+- G26 10800 0"/>
              <a:gd name="G31" fmla="+- G27 10800 0"/>
              <a:gd name="G32" fmla="+- G28 10800 0"/>
              <a:gd name="G33" fmla="+- G29 10800 0"/>
              <a:gd name="G34" fmla="+- G19 5400 0"/>
              <a:gd name="G35" fmla="cos G34 -5954487"/>
              <a:gd name="G36" fmla="sin G34 -5954487"/>
              <a:gd name="G37" fmla="+/ -5954487 -1382779 2"/>
              <a:gd name="T2" fmla="*/ 180 256 1"/>
              <a:gd name="T3" fmla="*/ 0 256 1"/>
              <a:gd name="G38" fmla="+- G37 T2 T3"/>
              <a:gd name="G39" fmla="?: G2 G37 G38"/>
              <a:gd name="G40" fmla="cos 10800 G39"/>
              <a:gd name="G41" fmla="sin 10800 G39"/>
              <a:gd name="G42" fmla="cos 8822 G39"/>
              <a:gd name="G43" fmla="sin 8822 G39"/>
              <a:gd name="G44" fmla="+- G40 10800 0"/>
              <a:gd name="G45" fmla="+- G41 10800 0"/>
              <a:gd name="G46" fmla="+- G42 10800 0"/>
              <a:gd name="G47" fmla="+- G43 10800 0"/>
              <a:gd name="G48" fmla="+- G35 10800 0"/>
              <a:gd name="G49" fmla="+- G36 10800 0"/>
              <a:gd name="T4" fmla="*/ 16842 w 21600"/>
              <a:gd name="T5" fmla="*/ 1848 h 21600"/>
              <a:gd name="T6" fmla="*/ 10653 w 21600"/>
              <a:gd name="T7" fmla="*/ 990 h 21600"/>
              <a:gd name="T8" fmla="*/ 15735 w 21600"/>
              <a:gd name="T9" fmla="*/ 3488 h 21600"/>
              <a:gd name="T10" fmla="*/ 23394 w 21600"/>
              <a:gd name="T11" fmla="*/ 5940 h 21600"/>
              <a:gd name="T12" fmla="*/ 21281 w 21600"/>
              <a:gd name="T13" fmla="*/ 10710 h 21600"/>
              <a:gd name="T14" fmla="*/ 16511 w 21600"/>
              <a:gd name="T15" fmla="*/ 859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30" y="7624"/>
                </a:moveTo>
                <a:cubicBezTo>
                  <a:pt x="17717" y="4221"/>
                  <a:pt x="14446" y="1978"/>
                  <a:pt x="10800" y="1978"/>
                </a:cubicBezTo>
                <a:cubicBezTo>
                  <a:pt x="10755" y="1977"/>
                  <a:pt x="10711" y="1978"/>
                  <a:pt x="10667" y="1978"/>
                </a:cubicBezTo>
                <a:lnTo>
                  <a:pt x="10638" y="1"/>
                </a:lnTo>
                <a:cubicBezTo>
                  <a:pt x="10692" y="0"/>
                  <a:pt x="10746" y="-1"/>
                  <a:pt x="10800" y="0"/>
                </a:cubicBezTo>
                <a:cubicBezTo>
                  <a:pt x="15264" y="0"/>
                  <a:pt x="19268" y="2746"/>
                  <a:pt x="20875" y="6912"/>
                </a:cubicBezTo>
                <a:lnTo>
                  <a:pt x="23394" y="5940"/>
                </a:lnTo>
                <a:lnTo>
                  <a:pt x="21281" y="10710"/>
                </a:lnTo>
                <a:lnTo>
                  <a:pt x="16511" y="8596"/>
                </a:lnTo>
                <a:lnTo>
                  <a:pt x="19030" y="762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endParaRPr lang="en-US" altLang="en-US" b="0">
              <a:solidFill>
                <a:srgbClr val="080808"/>
              </a:solidFill>
              <a:latin typeface="Arial" pitchFamily="34" charset="0"/>
            </a:endParaRPr>
          </a:p>
        </p:txBody>
      </p:sp>
      <p:grpSp>
        <p:nvGrpSpPr>
          <p:cNvPr id="448528" name="Group 16"/>
          <p:cNvGrpSpPr>
            <a:grpSpLocks/>
          </p:cNvGrpSpPr>
          <p:nvPr/>
        </p:nvGrpSpPr>
        <p:grpSpPr bwMode="auto">
          <a:xfrm>
            <a:off x="2514600" y="1295400"/>
            <a:ext cx="1905000" cy="1052513"/>
            <a:chOff x="1584" y="816"/>
            <a:chExt cx="1200" cy="663"/>
          </a:xfrm>
        </p:grpSpPr>
        <p:sp>
          <p:nvSpPr>
            <p:cNvPr id="448529" name="AutoShape 17"/>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0" name="AutoShape 18"/>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1" name="AutoShape 19"/>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2" name="AutoShape 20"/>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3" name="AutoShape 21"/>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34" name="Text Box 22"/>
          <p:cNvSpPr txBox="1">
            <a:spLocks noChangeArrowheads="1"/>
          </p:cNvSpPr>
          <p:nvPr/>
        </p:nvSpPr>
        <p:spPr bwMode="auto">
          <a:xfrm>
            <a:off x="1981200" y="1219200"/>
            <a:ext cx="796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solidFill>
                  <a:srgbClr val="080808"/>
                </a:solidFill>
                <a:latin typeface="Arial" pitchFamily="34" charset="0"/>
              </a:rPr>
              <a:t>Physics</a:t>
            </a:r>
          </a:p>
        </p:txBody>
      </p:sp>
      <p:sp>
        <p:nvSpPr>
          <p:cNvPr id="448536" name="AutoShape 24"/>
          <p:cNvSpPr>
            <a:spLocks noChangeArrowheads="1"/>
          </p:cNvSpPr>
          <p:nvPr/>
        </p:nvSpPr>
        <p:spPr bwMode="auto">
          <a:xfrm>
            <a:off x="4191000" y="15240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7" name="AutoShape 25"/>
          <p:cNvSpPr>
            <a:spLocks noChangeArrowheads="1"/>
          </p:cNvSpPr>
          <p:nvPr/>
        </p:nvSpPr>
        <p:spPr bwMode="auto">
          <a:xfrm flipV="1">
            <a:off x="457200" y="1600200"/>
            <a:ext cx="7848600" cy="2590800"/>
          </a:xfrm>
          <a:custGeom>
            <a:avLst/>
            <a:gdLst>
              <a:gd name="G0" fmla="+- -5562025 0 0"/>
              <a:gd name="G1" fmla="+- -6253619 0 0"/>
              <a:gd name="G2" fmla="+- -5562025 0 -6253619"/>
              <a:gd name="G3" fmla="+- 10800 0 0"/>
              <a:gd name="G4" fmla="+- 0 0 -5562025"/>
              <a:gd name="T0" fmla="*/ 360 256 1"/>
              <a:gd name="T1" fmla="*/ 0 256 1"/>
              <a:gd name="G5" fmla="+- G2 T0 T1"/>
              <a:gd name="G6" fmla="?: G2 G2 G5"/>
              <a:gd name="G7" fmla="+- 0 0 G6"/>
              <a:gd name="G8" fmla="+- 8890 0 0"/>
              <a:gd name="G9" fmla="+- 0 0 -6253619"/>
              <a:gd name="G10" fmla="+- 8890 0 2700"/>
              <a:gd name="G11" fmla="cos G10 -5562025"/>
              <a:gd name="G12" fmla="sin G10 -5562025"/>
              <a:gd name="G13" fmla="cos 13500 -5562025"/>
              <a:gd name="G14" fmla="sin 13500 -5562025"/>
              <a:gd name="G15" fmla="+- G11 10800 0"/>
              <a:gd name="G16" fmla="+- G12 10800 0"/>
              <a:gd name="G17" fmla="+- G13 10800 0"/>
              <a:gd name="G18" fmla="+- G14 10800 0"/>
              <a:gd name="G19" fmla="*/ 8890 1 2"/>
              <a:gd name="G20" fmla="+- G19 5400 0"/>
              <a:gd name="G21" fmla="cos G20 -5562025"/>
              <a:gd name="G22" fmla="sin G20 -5562025"/>
              <a:gd name="G23" fmla="+- G21 10800 0"/>
              <a:gd name="G24" fmla="+- G12 G23 G22"/>
              <a:gd name="G25" fmla="+- G22 G23 G11"/>
              <a:gd name="G26" fmla="cos 10800 -5562025"/>
              <a:gd name="G27" fmla="sin 10800 -5562025"/>
              <a:gd name="G28" fmla="cos 8890 -5562025"/>
              <a:gd name="G29" fmla="sin 8890 -5562025"/>
              <a:gd name="G30" fmla="+- G26 10800 0"/>
              <a:gd name="G31" fmla="+- G27 10800 0"/>
              <a:gd name="G32" fmla="+- G28 10800 0"/>
              <a:gd name="G33" fmla="+- G29 10800 0"/>
              <a:gd name="G34" fmla="+- G19 5400 0"/>
              <a:gd name="G35" fmla="cos G34 -6253619"/>
              <a:gd name="G36" fmla="sin G34 -6253619"/>
              <a:gd name="G37" fmla="+/ -6253619 -5562025 2"/>
              <a:gd name="T2" fmla="*/ 180 256 1"/>
              <a:gd name="T3" fmla="*/ 0 256 1"/>
              <a:gd name="G38" fmla="+- G37 T2 T3"/>
              <a:gd name="G39" fmla="?: G2 G37 G38"/>
              <a:gd name="G40" fmla="cos 10800 G39"/>
              <a:gd name="G41" fmla="sin 10800 G39"/>
              <a:gd name="G42" fmla="cos 8890 G39"/>
              <a:gd name="G43" fmla="sin 8890 G39"/>
              <a:gd name="G44" fmla="+- G40 10800 0"/>
              <a:gd name="G45" fmla="+- G41 10800 0"/>
              <a:gd name="G46" fmla="+- G42 10800 0"/>
              <a:gd name="G47" fmla="+- G43 10800 0"/>
              <a:gd name="G48" fmla="+- G35 10800 0"/>
              <a:gd name="G49" fmla="+- G36 10800 0"/>
              <a:gd name="T4" fmla="*/ 10772 w 21600"/>
              <a:gd name="T5" fmla="*/ 0 h 21600"/>
              <a:gd name="T6" fmla="*/ 9869 w 21600"/>
              <a:gd name="T7" fmla="*/ 999 h 21600"/>
              <a:gd name="T8" fmla="*/ 10777 w 21600"/>
              <a:gd name="T9" fmla="*/ 1910 h 21600"/>
              <a:gd name="T10" fmla="*/ 12007 w 21600"/>
              <a:gd name="T11" fmla="*/ -2646 h 21600"/>
              <a:gd name="T12" fmla="*/ 15320 w 21600"/>
              <a:gd name="T13" fmla="*/ 1321 h 21600"/>
              <a:gd name="T14" fmla="*/ 11353 w 21600"/>
              <a:gd name="T15" fmla="*/ 463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594" y="1945"/>
                </a:moveTo>
                <a:cubicBezTo>
                  <a:pt x="11330" y="1921"/>
                  <a:pt x="11065" y="1910"/>
                  <a:pt x="10800" y="1910"/>
                </a:cubicBezTo>
                <a:cubicBezTo>
                  <a:pt x="10519" y="1909"/>
                  <a:pt x="10239" y="1923"/>
                  <a:pt x="9959" y="1949"/>
                </a:cubicBezTo>
                <a:lnTo>
                  <a:pt x="9779" y="48"/>
                </a:lnTo>
                <a:cubicBezTo>
                  <a:pt x="10118" y="16"/>
                  <a:pt x="10459" y="-1"/>
                  <a:pt x="10800" y="0"/>
                </a:cubicBezTo>
                <a:cubicBezTo>
                  <a:pt x="11122" y="0"/>
                  <a:pt x="11444" y="14"/>
                  <a:pt x="11765" y="43"/>
                </a:cubicBezTo>
                <a:lnTo>
                  <a:pt x="12007" y="-2646"/>
                </a:lnTo>
                <a:lnTo>
                  <a:pt x="15320" y="1321"/>
                </a:lnTo>
                <a:lnTo>
                  <a:pt x="11353" y="4634"/>
                </a:lnTo>
                <a:lnTo>
                  <a:pt x="11594" y="194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nchorCtr="1"/>
          <a:lstStyle/>
          <a:p>
            <a:pPr algn="ctr"/>
            <a:r>
              <a:rPr lang="en-US" altLang="en-US" b="0">
                <a:solidFill>
                  <a:srgbClr val="080808"/>
                </a:solidFill>
                <a:latin typeface="Arial" pitchFamily="34" charset="0"/>
              </a:rPr>
              <a:t>Rendering Thread</a:t>
            </a:r>
          </a:p>
        </p:txBody>
      </p:sp>
      <p:grpSp>
        <p:nvGrpSpPr>
          <p:cNvPr id="448538" name="Group 26"/>
          <p:cNvGrpSpPr>
            <a:grpSpLocks/>
          </p:cNvGrpSpPr>
          <p:nvPr/>
        </p:nvGrpSpPr>
        <p:grpSpPr bwMode="auto">
          <a:xfrm rot="-601674">
            <a:off x="5815013" y="3427413"/>
            <a:ext cx="1905000" cy="760412"/>
            <a:chOff x="1584" y="816"/>
            <a:chExt cx="1200" cy="663"/>
          </a:xfrm>
        </p:grpSpPr>
        <p:sp>
          <p:nvSpPr>
            <p:cNvPr id="448539" name="AutoShape 27"/>
            <p:cNvSpPr>
              <a:spLocks noChangeArrowheads="1"/>
            </p:cNvSpPr>
            <p:nvPr/>
          </p:nvSpPr>
          <p:spPr bwMode="auto">
            <a:xfrm>
              <a:off x="1584" y="816"/>
              <a:ext cx="1152" cy="615"/>
            </a:xfrm>
            <a:custGeom>
              <a:avLst/>
              <a:gdLst>
                <a:gd name="G0" fmla="+- -2266253 0 0"/>
                <a:gd name="G1" fmla="+- 10966348 0 0"/>
                <a:gd name="G2" fmla="+- -2266253 0 10966348"/>
                <a:gd name="G3" fmla="+- 10800 0 0"/>
                <a:gd name="G4" fmla="+- 0 0 -2266253"/>
                <a:gd name="T0" fmla="*/ 360 256 1"/>
                <a:gd name="T1" fmla="*/ 0 256 1"/>
                <a:gd name="G5" fmla="+- G2 T0 T1"/>
                <a:gd name="G6" fmla="?: G2 G2 G5"/>
                <a:gd name="G7" fmla="+- 0 0 G6"/>
                <a:gd name="G8" fmla="+- 9746 0 0"/>
                <a:gd name="G9" fmla="+- 0 0 10966348"/>
                <a:gd name="G10" fmla="+- 9746 0 2700"/>
                <a:gd name="G11" fmla="cos G10 -2266253"/>
                <a:gd name="G12" fmla="sin G10 -2266253"/>
                <a:gd name="G13" fmla="cos 13500 -2266253"/>
                <a:gd name="G14" fmla="sin 13500 -2266253"/>
                <a:gd name="G15" fmla="+- G11 10800 0"/>
                <a:gd name="G16" fmla="+- G12 10800 0"/>
                <a:gd name="G17" fmla="+- G13 10800 0"/>
                <a:gd name="G18" fmla="+- G14 10800 0"/>
                <a:gd name="G19" fmla="*/ 9746 1 2"/>
                <a:gd name="G20" fmla="+- G19 5400 0"/>
                <a:gd name="G21" fmla="cos G20 -2266253"/>
                <a:gd name="G22" fmla="sin G20 -2266253"/>
                <a:gd name="G23" fmla="+- G21 10800 0"/>
                <a:gd name="G24" fmla="+- G12 G23 G22"/>
                <a:gd name="G25" fmla="+- G22 G23 G11"/>
                <a:gd name="G26" fmla="cos 10800 -2266253"/>
                <a:gd name="G27" fmla="sin 10800 -2266253"/>
                <a:gd name="G28" fmla="cos 9746 -2266253"/>
                <a:gd name="G29" fmla="sin 9746 -2266253"/>
                <a:gd name="G30" fmla="+- G26 10800 0"/>
                <a:gd name="G31" fmla="+- G27 10800 0"/>
                <a:gd name="G32" fmla="+- G28 10800 0"/>
                <a:gd name="G33" fmla="+- G29 10800 0"/>
                <a:gd name="G34" fmla="+- G19 5400 0"/>
                <a:gd name="G35" fmla="cos G34 10966348"/>
                <a:gd name="G36" fmla="sin G34 10966348"/>
                <a:gd name="G37" fmla="+/ 10966348 -2266253 2"/>
                <a:gd name="T2" fmla="*/ 180 256 1"/>
                <a:gd name="T3" fmla="*/ 0 256 1"/>
                <a:gd name="G38" fmla="+- G37 T2 T3"/>
                <a:gd name="G39" fmla="?: G2 G37 G38"/>
                <a:gd name="G40" fmla="cos 10800 G39"/>
                <a:gd name="G41" fmla="sin 10800 G39"/>
                <a:gd name="G42" fmla="cos 9746 G39"/>
                <a:gd name="G43" fmla="sin 9746 G39"/>
                <a:gd name="G44" fmla="+- G40 10800 0"/>
                <a:gd name="G45" fmla="+- G41 10800 0"/>
                <a:gd name="G46" fmla="+- G42 10800 0"/>
                <a:gd name="G47" fmla="+- G43 10800 0"/>
                <a:gd name="G48" fmla="+- G35 10800 0"/>
                <a:gd name="G49" fmla="+- G36 10800 0"/>
                <a:gd name="T4" fmla="*/ 6472 w 21600"/>
                <a:gd name="T5" fmla="*/ 905 h 21600"/>
                <a:gd name="T6" fmla="*/ 777 w 21600"/>
                <a:gd name="T7" fmla="*/ 13052 h 21600"/>
                <a:gd name="T8" fmla="*/ 6894 w 21600"/>
                <a:gd name="T9" fmla="*/ 1870 h 21600"/>
                <a:gd name="T10" fmla="*/ 21914 w 21600"/>
                <a:gd name="T11" fmla="*/ 3137 h 21600"/>
                <a:gd name="T12" fmla="*/ 21089 w 21600"/>
                <a:gd name="T13" fmla="*/ 7626 h 21600"/>
                <a:gd name="T14" fmla="*/ 16601 w 21600"/>
                <a:gd name="T15" fmla="*/ 6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824" y="5268"/>
                  </a:moveTo>
                  <a:cubicBezTo>
                    <a:pt x="17005" y="2629"/>
                    <a:pt x="14005" y="1054"/>
                    <a:pt x="10800" y="1054"/>
                  </a:cubicBezTo>
                  <a:cubicBezTo>
                    <a:pt x="5417" y="1054"/>
                    <a:pt x="1054" y="5417"/>
                    <a:pt x="1054" y="10800"/>
                  </a:cubicBezTo>
                  <a:cubicBezTo>
                    <a:pt x="1053" y="11518"/>
                    <a:pt x="1133" y="12235"/>
                    <a:pt x="1291" y="12937"/>
                  </a:cubicBezTo>
                  <a:lnTo>
                    <a:pt x="262" y="13168"/>
                  </a:lnTo>
                  <a:cubicBezTo>
                    <a:pt x="88" y="12390"/>
                    <a:pt x="0" y="11596"/>
                    <a:pt x="0" y="10800"/>
                  </a:cubicBezTo>
                  <a:cubicBezTo>
                    <a:pt x="0" y="4835"/>
                    <a:pt x="4835" y="0"/>
                    <a:pt x="10800" y="0"/>
                  </a:cubicBezTo>
                  <a:cubicBezTo>
                    <a:pt x="14351" y="-1"/>
                    <a:pt x="17676" y="1746"/>
                    <a:pt x="19691" y="4670"/>
                  </a:cubicBezTo>
                  <a:lnTo>
                    <a:pt x="21914" y="3137"/>
                  </a:lnTo>
                  <a:lnTo>
                    <a:pt x="21089" y="7626"/>
                  </a:lnTo>
                  <a:lnTo>
                    <a:pt x="16601" y="6800"/>
                  </a:lnTo>
                  <a:lnTo>
                    <a:pt x="18824" y="526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0" name="AutoShape 28"/>
            <p:cNvSpPr>
              <a:spLocks noChangeArrowheads="1"/>
            </p:cNvSpPr>
            <p:nvPr/>
          </p:nvSpPr>
          <p:spPr bwMode="auto">
            <a:xfrm flipV="1">
              <a:off x="1584" y="864"/>
              <a:ext cx="1152" cy="615"/>
            </a:xfrm>
            <a:custGeom>
              <a:avLst/>
              <a:gdLst>
                <a:gd name="G0" fmla="+- -643365 0 0"/>
                <a:gd name="G1" fmla="+- -11717698 0 0"/>
                <a:gd name="G2" fmla="+- -643365 0 -11717698"/>
                <a:gd name="G3" fmla="+- 10800 0 0"/>
                <a:gd name="G4" fmla="+- 0 0 -643365"/>
                <a:gd name="T0" fmla="*/ 360 256 1"/>
                <a:gd name="T1" fmla="*/ 0 256 1"/>
                <a:gd name="G5" fmla="+- G2 T0 T1"/>
                <a:gd name="G6" fmla="?: G2 G2 G5"/>
                <a:gd name="G7" fmla="+- 0 0 G6"/>
                <a:gd name="G8" fmla="+- 10199 0 0"/>
                <a:gd name="G9" fmla="+- 0 0 -11717698"/>
                <a:gd name="G10" fmla="+- 10199 0 2700"/>
                <a:gd name="G11" fmla="cos G10 -643365"/>
                <a:gd name="G12" fmla="sin G10 -643365"/>
                <a:gd name="G13" fmla="cos 13500 -643365"/>
                <a:gd name="G14" fmla="sin 13500 -643365"/>
                <a:gd name="G15" fmla="+- G11 10800 0"/>
                <a:gd name="G16" fmla="+- G12 10800 0"/>
                <a:gd name="G17" fmla="+- G13 10800 0"/>
                <a:gd name="G18" fmla="+- G14 10800 0"/>
                <a:gd name="G19" fmla="*/ 10199 1 2"/>
                <a:gd name="G20" fmla="+- G19 5400 0"/>
                <a:gd name="G21" fmla="cos G20 -643365"/>
                <a:gd name="G22" fmla="sin G20 -643365"/>
                <a:gd name="G23" fmla="+- G21 10800 0"/>
                <a:gd name="G24" fmla="+- G12 G23 G22"/>
                <a:gd name="G25" fmla="+- G22 G23 G11"/>
                <a:gd name="G26" fmla="cos 10800 -643365"/>
                <a:gd name="G27" fmla="sin 10800 -643365"/>
                <a:gd name="G28" fmla="cos 10199 -643365"/>
                <a:gd name="G29" fmla="sin 10199 -643365"/>
                <a:gd name="G30" fmla="+- G26 10800 0"/>
                <a:gd name="G31" fmla="+- G27 10800 0"/>
                <a:gd name="G32" fmla="+- G28 10800 0"/>
                <a:gd name="G33" fmla="+- G29 10800 0"/>
                <a:gd name="G34" fmla="+- G19 5400 0"/>
                <a:gd name="G35" fmla="cos G34 -11717698"/>
                <a:gd name="G36" fmla="sin G34 -11717698"/>
                <a:gd name="G37" fmla="+/ -11717698 -643365 2"/>
                <a:gd name="T2" fmla="*/ 180 256 1"/>
                <a:gd name="T3" fmla="*/ 0 256 1"/>
                <a:gd name="G38" fmla="+- G37 T2 T3"/>
                <a:gd name="G39" fmla="?: G2 G37 G38"/>
                <a:gd name="G40" fmla="cos 10800 G39"/>
                <a:gd name="G41" fmla="sin 10800 G39"/>
                <a:gd name="G42" fmla="cos 10199 G39"/>
                <a:gd name="G43" fmla="sin 10199 G39"/>
                <a:gd name="G44" fmla="+- G40 10800 0"/>
                <a:gd name="G45" fmla="+- G41 10800 0"/>
                <a:gd name="G46" fmla="+- G42 10800 0"/>
                <a:gd name="G47" fmla="+- G43 10800 0"/>
                <a:gd name="G48" fmla="+- G35 10800 0"/>
                <a:gd name="G49" fmla="+- G36 10800 0"/>
                <a:gd name="T4" fmla="*/ 9988 w 21600"/>
                <a:gd name="T5" fmla="*/ 30 h 21600"/>
                <a:gd name="T6" fmla="*/ 302 w 21600"/>
                <a:gd name="T7" fmla="*/ 10579 h 21600"/>
                <a:gd name="T8" fmla="*/ 10033 w 21600"/>
                <a:gd name="T9" fmla="*/ 629 h 21600"/>
                <a:gd name="T10" fmla="*/ 24102 w 21600"/>
                <a:gd name="T11" fmla="*/ 8498 h 21600"/>
                <a:gd name="T12" fmla="*/ 21658 w 21600"/>
                <a:gd name="T13" fmla="*/ 11966 h 21600"/>
                <a:gd name="T14" fmla="*/ 18189 w 21600"/>
                <a:gd name="T15" fmla="*/ 95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849" y="9061"/>
                  </a:moveTo>
                  <a:cubicBezTo>
                    <a:pt x="20003" y="4171"/>
                    <a:pt x="15761" y="601"/>
                    <a:pt x="10800" y="601"/>
                  </a:cubicBezTo>
                  <a:cubicBezTo>
                    <a:pt x="5250" y="600"/>
                    <a:pt x="719" y="5037"/>
                    <a:pt x="603" y="10586"/>
                  </a:cubicBezTo>
                  <a:lnTo>
                    <a:pt x="2" y="10573"/>
                  </a:lnTo>
                  <a:cubicBezTo>
                    <a:pt x="125" y="4698"/>
                    <a:pt x="4923" y="-1"/>
                    <a:pt x="10800" y="0"/>
                  </a:cubicBezTo>
                  <a:cubicBezTo>
                    <a:pt x="16054" y="0"/>
                    <a:pt x="20546" y="3781"/>
                    <a:pt x="21441" y="8958"/>
                  </a:cubicBezTo>
                  <a:lnTo>
                    <a:pt x="24102" y="8498"/>
                  </a:lnTo>
                  <a:lnTo>
                    <a:pt x="21658" y="11966"/>
                  </a:lnTo>
                  <a:lnTo>
                    <a:pt x="18189" y="9521"/>
                  </a:lnTo>
                  <a:lnTo>
                    <a:pt x="20849" y="90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1" name="AutoShape 29"/>
            <p:cNvSpPr>
              <a:spLocks noChangeArrowheads="1"/>
            </p:cNvSpPr>
            <p:nvPr/>
          </p:nvSpPr>
          <p:spPr bwMode="auto">
            <a:xfrm>
              <a:off x="1584" y="960"/>
              <a:ext cx="1152" cy="519"/>
            </a:xfrm>
            <a:custGeom>
              <a:avLst/>
              <a:gdLst>
                <a:gd name="G0" fmla="+- -2285154 0 0"/>
                <a:gd name="G1" fmla="+- 10966348 0 0"/>
                <a:gd name="G2" fmla="+- -2285154 0 10966348"/>
                <a:gd name="G3" fmla="+- 10800 0 0"/>
                <a:gd name="G4" fmla="+- 0 0 -2285154"/>
                <a:gd name="T0" fmla="*/ 360 256 1"/>
                <a:gd name="T1" fmla="*/ 0 256 1"/>
                <a:gd name="G5" fmla="+- G2 T0 T1"/>
                <a:gd name="G6" fmla="?: G2 G2 G5"/>
                <a:gd name="G7" fmla="+- 0 0 G6"/>
                <a:gd name="G8" fmla="+- 9209 0 0"/>
                <a:gd name="G9" fmla="+- 0 0 10966348"/>
                <a:gd name="G10" fmla="+- 9209 0 2700"/>
                <a:gd name="G11" fmla="cos G10 -2285154"/>
                <a:gd name="G12" fmla="sin G10 -2285154"/>
                <a:gd name="G13" fmla="cos 13500 -2285154"/>
                <a:gd name="G14" fmla="sin 13500 -2285154"/>
                <a:gd name="G15" fmla="+- G11 10800 0"/>
                <a:gd name="G16" fmla="+- G12 10800 0"/>
                <a:gd name="G17" fmla="+- G13 10800 0"/>
                <a:gd name="G18" fmla="+- G14 10800 0"/>
                <a:gd name="G19" fmla="*/ 9209 1 2"/>
                <a:gd name="G20" fmla="+- G19 5400 0"/>
                <a:gd name="G21" fmla="cos G20 -2285154"/>
                <a:gd name="G22" fmla="sin G20 -2285154"/>
                <a:gd name="G23" fmla="+- G21 10800 0"/>
                <a:gd name="G24" fmla="+- G12 G23 G22"/>
                <a:gd name="G25" fmla="+- G22 G23 G11"/>
                <a:gd name="G26" fmla="cos 10800 -2285154"/>
                <a:gd name="G27" fmla="sin 10800 -2285154"/>
                <a:gd name="G28" fmla="cos 9209 -2285154"/>
                <a:gd name="G29" fmla="sin 9209 -2285154"/>
                <a:gd name="G30" fmla="+- G26 10800 0"/>
                <a:gd name="G31" fmla="+- G27 10800 0"/>
                <a:gd name="G32" fmla="+- G28 10800 0"/>
                <a:gd name="G33" fmla="+- G29 10800 0"/>
                <a:gd name="G34" fmla="+- G19 5400 0"/>
                <a:gd name="G35" fmla="cos G34 10966348"/>
                <a:gd name="G36" fmla="sin G34 10966348"/>
                <a:gd name="G37" fmla="+/ 10966348 -2285154 2"/>
                <a:gd name="T2" fmla="*/ 180 256 1"/>
                <a:gd name="T3" fmla="*/ 0 256 1"/>
                <a:gd name="G38" fmla="+- G37 T2 T3"/>
                <a:gd name="G39" fmla="?: G2 G37 G38"/>
                <a:gd name="G40" fmla="cos 10800 G39"/>
                <a:gd name="G41" fmla="sin 10800 G39"/>
                <a:gd name="G42" fmla="cos 9209 G39"/>
                <a:gd name="G43" fmla="sin 9209 G39"/>
                <a:gd name="G44" fmla="+- G40 10800 0"/>
                <a:gd name="G45" fmla="+- G41 10800 0"/>
                <a:gd name="G46" fmla="+- G42 10800 0"/>
                <a:gd name="G47" fmla="+- G43 10800 0"/>
                <a:gd name="G48" fmla="+- G35 10800 0"/>
                <a:gd name="G49" fmla="+- G36 10800 0"/>
                <a:gd name="T4" fmla="*/ 6447 w 21600"/>
                <a:gd name="T5" fmla="*/ 915 h 21600"/>
                <a:gd name="T6" fmla="*/ 1038 w 21600"/>
                <a:gd name="T7" fmla="*/ 12993 h 21600"/>
                <a:gd name="T8" fmla="*/ 7088 w 21600"/>
                <a:gd name="T9" fmla="*/ 2372 h 21600"/>
                <a:gd name="T10" fmla="*/ 21876 w 21600"/>
                <a:gd name="T11" fmla="*/ 3082 h 21600"/>
                <a:gd name="T12" fmla="*/ 21006 w 21600"/>
                <a:gd name="T13" fmla="*/ 7948 h 21600"/>
                <a:gd name="T14" fmla="*/ 16140 w 21600"/>
                <a:gd name="T15" fmla="*/ 707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55" y="5535"/>
                  </a:moveTo>
                  <a:cubicBezTo>
                    <a:pt x="16633" y="3063"/>
                    <a:pt x="13812" y="1591"/>
                    <a:pt x="10800" y="1591"/>
                  </a:cubicBezTo>
                  <a:cubicBezTo>
                    <a:pt x="5714" y="1591"/>
                    <a:pt x="1591" y="5714"/>
                    <a:pt x="1591" y="10800"/>
                  </a:cubicBezTo>
                  <a:cubicBezTo>
                    <a:pt x="1590" y="11479"/>
                    <a:pt x="1666" y="12156"/>
                    <a:pt x="1815" y="12819"/>
                  </a:cubicBezTo>
                  <a:lnTo>
                    <a:pt x="262" y="13168"/>
                  </a:lnTo>
                  <a:cubicBezTo>
                    <a:pt x="88" y="12390"/>
                    <a:pt x="0" y="11596"/>
                    <a:pt x="0" y="10800"/>
                  </a:cubicBezTo>
                  <a:cubicBezTo>
                    <a:pt x="0" y="4835"/>
                    <a:pt x="4835" y="0"/>
                    <a:pt x="10800" y="0"/>
                  </a:cubicBezTo>
                  <a:cubicBezTo>
                    <a:pt x="14332" y="-1"/>
                    <a:pt x="17641" y="1727"/>
                    <a:pt x="19661" y="4625"/>
                  </a:cubicBezTo>
                  <a:lnTo>
                    <a:pt x="21876" y="3082"/>
                  </a:lnTo>
                  <a:lnTo>
                    <a:pt x="21006" y="7948"/>
                  </a:lnTo>
                  <a:lnTo>
                    <a:pt x="16140" y="7078"/>
                  </a:lnTo>
                  <a:lnTo>
                    <a:pt x="18355" y="553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2" name="AutoShape 30"/>
            <p:cNvSpPr>
              <a:spLocks noChangeArrowheads="1"/>
            </p:cNvSpPr>
            <p:nvPr/>
          </p:nvSpPr>
          <p:spPr bwMode="auto">
            <a:xfrm rot="20668553" flipV="1">
              <a:off x="1632" y="960"/>
              <a:ext cx="1152" cy="375"/>
            </a:xfrm>
            <a:custGeom>
              <a:avLst/>
              <a:gdLst>
                <a:gd name="G0" fmla="+- -3200674 0 0"/>
                <a:gd name="G1" fmla="+- 11438232 0 0"/>
                <a:gd name="G2" fmla="+- -3200674 0 11438232"/>
                <a:gd name="G3" fmla="+- 10800 0 0"/>
                <a:gd name="G4" fmla="+- 0 0 -3200674"/>
                <a:gd name="T0" fmla="*/ 360 256 1"/>
                <a:gd name="T1" fmla="*/ 0 256 1"/>
                <a:gd name="G5" fmla="+- G2 T0 T1"/>
                <a:gd name="G6" fmla="?: G2 G2 G5"/>
                <a:gd name="G7" fmla="+- 0 0 G6"/>
                <a:gd name="G8" fmla="+- 8862 0 0"/>
                <a:gd name="G9" fmla="+- 0 0 11438232"/>
                <a:gd name="G10" fmla="+- 8862 0 2700"/>
                <a:gd name="G11" fmla="cos G10 -3200674"/>
                <a:gd name="G12" fmla="sin G10 -3200674"/>
                <a:gd name="G13" fmla="cos 13500 -3200674"/>
                <a:gd name="G14" fmla="sin 13500 -3200674"/>
                <a:gd name="G15" fmla="+- G11 10800 0"/>
                <a:gd name="G16" fmla="+- G12 10800 0"/>
                <a:gd name="G17" fmla="+- G13 10800 0"/>
                <a:gd name="G18" fmla="+- G14 10800 0"/>
                <a:gd name="G19" fmla="*/ 8862 1 2"/>
                <a:gd name="G20" fmla="+- G19 5400 0"/>
                <a:gd name="G21" fmla="cos G20 -3200674"/>
                <a:gd name="G22" fmla="sin G20 -3200674"/>
                <a:gd name="G23" fmla="+- G21 10800 0"/>
                <a:gd name="G24" fmla="+- G12 G23 G22"/>
                <a:gd name="G25" fmla="+- G22 G23 G11"/>
                <a:gd name="G26" fmla="cos 10800 -3200674"/>
                <a:gd name="G27" fmla="sin 10800 -3200674"/>
                <a:gd name="G28" fmla="cos 8862 -3200674"/>
                <a:gd name="G29" fmla="sin 8862 -3200674"/>
                <a:gd name="G30" fmla="+- G26 10800 0"/>
                <a:gd name="G31" fmla="+- G27 10800 0"/>
                <a:gd name="G32" fmla="+- G28 10800 0"/>
                <a:gd name="G33" fmla="+- G29 10800 0"/>
                <a:gd name="G34" fmla="+- G19 5400 0"/>
                <a:gd name="G35" fmla="cos G34 11438232"/>
                <a:gd name="G36" fmla="sin G34 11438232"/>
                <a:gd name="G37" fmla="+/ 11438232 -3200674 2"/>
                <a:gd name="T2" fmla="*/ 180 256 1"/>
                <a:gd name="T3" fmla="*/ 0 256 1"/>
                <a:gd name="G38" fmla="+- G37 T2 T3"/>
                <a:gd name="G39" fmla="?: G2 G37 G38"/>
                <a:gd name="G40" fmla="cos 10800 G39"/>
                <a:gd name="G41" fmla="sin 10800 G39"/>
                <a:gd name="G42" fmla="cos 8862 G39"/>
                <a:gd name="G43" fmla="sin 8862 G39"/>
                <a:gd name="G44" fmla="+- G40 10800 0"/>
                <a:gd name="G45" fmla="+- G41 10800 0"/>
                <a:gd name="G46" fmla="+- G42 10800 0"/>
                <a:gd name="G47" fmla="+- G43 10800 0"/>
                <a:gd name="G48" fmla="+- G35 10800 0"/>
                <a:gd name="G49" fmla="+- G36 10800 0"/>
                <a:gd name="T4" fmla="*/ 5871 w 21600"/>
                <a:gd name="T5" fmla="*/ 1190 h 21600"/>
                <a:gd name="T6" fmla="*/ 1013 w 21600"/>
                <a:gd name="T7" fmla="*/ 11736 h 21600"/>
                <a:gd name="T8" fmla="*/ 6755 w 21600"/>
                <a:gd name="T9" fmla="*/ 2914 h 21600"/>
                <a:gd name="T10" fmla="*/ 19685 w 21600"/>
                <a:gd name="T11" fmla="*/ 636 h 21600"/>
                <a:gd name="T12" fmla="*/ 20032 w 21600"/>
                <a:gd name="T13" fmla="*/ 5813 h 21600"/>
                <a:gd name="T14" fmla="*/ 14855 w 21600"/>
                <a:gd name="T15" fmla="*/ 616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32" y="4128"/>
                  </a:moveTo>
                  <a:cubicBezTo>
                    <a:pt x="15017" y="2716"/>
                    <a:pt x="12945" y="1938"/>
                    <a:pt x="10800" y="1938"/>
                  </a:cubicBezTo>
                  <a:cubicBezTo>
                    <a:pt x="5905" y="1938"/>
                    <a:pt x="1938" y="5905"/>
                    <a:pt x="1938" y="10800"/>
                  </a:cubicBezTo>
                  <a:cubicBezTo>
                    <a:pt x="1937" y="11081"/>
                    <a:pt x="1951" y="11363"/>
                    <a:pt x="1978" y="11644"/>
                  </a:cubicBezTo>
                  <a:lnTo>
                    <a:pt x="49" y="11828"/>
                  </a:lnTo>
                  <a:cubicBezTo>
                    <a:pt x="16" y="11486"/>
                    <a:pt x="0" y="11143"/>
                    <a:pt x="0" y="10800"/>
                  </a:cubicBezTo>
                  <a:cubicBezTo>
                    <a:pt x="0" y="4835"/>
                    <a:pt x="4835" y="0"/>
                    <a:pt x="10800" y="0"/>
                  </a:cubicBezTo>
                  <a:cubicBezTo>
                    <a:pt x="13414" y="-1"/>
                    <a:pt x="15940" y="948"/>
                    <a:pt x="17908" y="2669"/>
                  </a:cubicBezTo>
                  <a:lnTo>
                    <a:pt x="19685" y="636"/>
                  </a:lnTo>
                  <a:lnTo>
                    <a:pt x="20032" y="5813"/>
                  </a:lnTo>
                  <a:lnTo>
                    <a:pt x="14855" y="6160"/>
                  </a:lnTo>
                  <a:lnTo>
                    <a:pt x="16632" y="412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3" name="AutoShape 31"/>
            <p:cNvSpPr>
              <a:spLocks noChangeArrowheads="1"/>
            </p:cNvSpPr>
            <p:nvPr/>
          </p:nvSpPr>
          <p:spPr bwMode="auto">
            <a:xfrm rot="-558497">
              <a:off x="1632" y="1056"/>
              <a:ext cx="1104" cy="154"/>
            </a:xfrm>
            <a:prstGeom prst="rightArrow">
              <a:avLst>
                <a:gd name="adj1" fmla="val 32222"/>
                <a:gd name="adj2" fmla="val 1697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8544" name="Text Box 32"/>
          <p:cNvSpPr txBox="1">
            <a:spLocks noChangeArrowheads="1"/>
          </p:cNvSpPr>
          <p:nvPr/>
        </p:nvSpPr>
        <p:spPr bwMode="auto">
          <a:xfrm>
            <a:off x="1676400" y="4419600"/>
            <a:ext cx="1022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solidFill>
                  <a:srgbClr val="080808"/>
                </a:solidFill>
                <a:latin typeface="Arial" pitchFamily="34" charset="0"/>
              </a:rPr>
              <a:t>Animation/</a:t>
            </a:r>
          </a:p>
          <a:p>
            <a:r>
              <a:rPr lang="en-US" altLang="en-US" sz="1400" b="0">
                <a:solidFill>
                  <a:srgbClr val="080808"/>
                </a:solidFill>
                <a:latin typeface="Arial" pitchFamily="34" charset="0"/>
              </a:rPr>
              <a:t>Skinning</a:t>
            </a:r>
          </a:p>
        </p:txBody>
      </p:sp>
      <p:sp>
        <p:nvSpPr>
          <p:cNvPr id="448545" name="Text Box 33"/>
          <p:cNvSpPr txBox="1">
            <a:spLocks noChangeArrowheads="1"/>
          </p:cNvSpPr>
          <p:nvPr/>
        </p:nvSpPr>
        <p:spPr bwMode="auto">
          <a:xfrm>
            <a:off x="6448425" y="4267200"/>
            <a:ext cx="150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solidFill>
                  <a:srgbClr val="080808"/>
                </a:solidFill>
                <a:latin typeface="Arial" pitchFamily="34" charset="0"/>
              </a:rPr>
              <a:t>Particle Systems</a:t>
            </a:r>
          </a:p>
        </p:txBody>
      </p:sp>
      <p:sp>
        <p:nvSpPr>
          <p:cNvPr id="448546" name="AutoShape 34"/>
          <p:cNvSpPr>
            <a:spLocks noChangeArrowheads="1"/>
          </p:cNvSpPr>
          <p:nvPr/>
        </p:nvSpPr>
        <p:spPr bwMode="auto">
          <a:xfrm>
            <a:off x="2133600" y="38100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7" name="AutoShape 35"/>
          <p:cNvSpPr>
            <a:spLocks noChangeArrowheads="1"/>
          </p:cNvSpPr>
          <p:nvPr/>
        </p:nvSpPr>
        <p:spPr bwMode="auto">
          <a:xfrm>
            <a:off x="3886200" y="39624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8" name="AutoShape 36"/>
          <p:cNvSpPr>
            <a:spLocks noChangeArrowheads="1"/>
          </p:cNvSpPr>
          <p:nvPr/>
        </p:nvSpPr>
        <p:spPr bwMode="auto">
          <a:xfrm>
            <a:off x="5715000" y="38862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9" name="AutoShape 37"/>
          <p:cNvSpPr>
            <a:spLocks noChangeArrowheads="1"/>
          </p:cNvSpPr>
          <p:nvPr/>
        </p:nvSpPr>
        <p:spPr bwMode="auto">
          <a:xfrm>
            <a:off x="7315200" y="33528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50" name="AutoShape 38"/>
          <p:cNvSpPr>
            <a:spLocks noChangeArrowheads="1"/>
          </p:cNvSpPr>
          <p:nvPr/>
        </p:nvSpPr>
        <p:spPr bwMode="auto">
          <a:xfrm>
            <a:off x="457200" y="52578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Networking</a:t>
            </a:r>
          </a:p>
        </p:txBody>
      </p:sp>
      <p:sp>
        <p:nvSpPr>
          <p:cNvPr id="448551" name="AutoShape 39"/>
          <p:cNvSpPr>
            <a:spLocks noChangeArrowheads="1"/>
          </p:cNvSpPr>
          <p:nvPr/>
        </p:nvSpPr>
        <p:spPr bwMode="auto">
          <a:xfrm>
            <a:off x="457200" y="609600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File I/O</a:t>
            </a:r>
          </a:p>
        </p:txBody>
      </p:sp>
      <p:sp>
        <p:nvSpPr>
          <p:cNvPr id="448552" name="AutoShape 40"/>
          <p:cNvSpPr>
            <a:spLocks noChangeArrowheads="1"/>
          </p:cNvSpPr>
          <p:nvPr/>
        </p:nvSpPr>
        <p:spPr bwMode="auto">
          <a:xfrm>
            <a:off x="914400" y="2895600"/>
            <a:ext cx="152400" cy="2509838"/>
          </a:xfrm>
          <a:prstGeom prst="upDownArrow">
            <a:avLst>
              <a:gd name="adj1" fmla="val 50000"/>
              <a:gd name="adj2" fmla="val 329375"/>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3" name="AutoShape 41"/>
          <p:cNvSpPr>
            <a:spLocks noChangeArrowheads="1"/>
          </p:cNvSpPr>
          <p:nvPr/>
        </p:nvSpPr>
        <p:spPr bwMode="auto">
          <a:xfrm>
            <a:off x="685800" y="2895600"/>
            <a:ext cx="152400" cy="3276600"/>
          </a:xfrm>
          <a:prstGeom prst="upDownArrow">
            <a:avLst>
              <a:gd name="adj1" fmla="val 50000"/>
              <a:gd name="adj2" fmla="val 4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5" name="AutoShape 43"/>
          <p:cNvSpPr>
            <a:spLocks noChangeArrowheads="1"/>
          </p:cNvSpPr>
          <p:nvPr/>
        </p:nvSpPr>
        <p:spPr bwMode="auto">
          <a:xfrm>
            <a:off x="7924800" y="2971800"/>
            <a:ext cx="152400" cy="2509838"/>
          </a:xfrm>
          <a:prstGeom prst="upDownArrow">
            <a:avLst>
              <a:gd name="adj1" fmla="val 50000"/>
              <a:gd name="adj2" fmla="val 329375"/>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6" name="AutoShape 44"/>
          <p:cNvSpPr>
            <a:spLocks noChangeArrowheads="1"/>
          </p:cNvSpPr>
          <p:nvPr/>
        </p:nvSpPr>
        <p:spPr bwMode="auto">
          <a:xfrm>
            <a:off x="8153400" y="2971800"/>
            <a:ext cx="152400" cy="3276600"/>
          </a:xfrm>
          <a:prstGeom prst="upDownArrow">
            <a:avLst>
              <a:gd name="adj1" fmla="val 50000"/>
              <a:gd name="adj2" fmla="val 4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8557" name="AutoShape 45"/>
          <p:cNvSpPr>
            <a:spLocks noChangeArrowheads="1"/>
          </p:cNvSpPr>
          <p:nvPr/>
        </p:nvSpPr>
        <p:spPr bwMode="auto">
          <a:xfrm>
            <a:off x="7924800" y="2667000"/>
            <a:ext cx="457200" cy="4572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24" name="AutoShape 12"/>
          <p:cNvSpPr>
            <a:spLocks noChangeArrowheads="1"/>
          </p:cNvSpPr>
          <p:nvPr/>
        </p:nvSpPr>
        <p:spPr bwMode="auto">
          <a:xfrm>
            <a:off x="457200" y="1600200"/>
            <a:ext cx="7848600" cy="2590800"/>
          </a:xfrm>
          <a:custGeom>
            <a:avLst/>
            <a:gdLst>
              <a:gd name="G0" fmla="+- -9217781 0 0"/>
              <a:gd name="G1" fmla="+- -11769506 0 0"/>
              <a:gd name="G2" fmla="+- -9217781 0 -11769506"/>
              <a:gd name="G3" fmla="+- 10800 0 0"/>
              <a:gd name="G4" fmla="+- 0 0 -9217781"/>
              <a:gd name="T0" fmla="*/ 360 256 1"/>
              <a:gd name="T1" fmla="*/ 0 256 1"/>
              <a:gd name="G5" fmla="+- G2 T0 T1"/>
              <a:gd name="G6" fmla="?: G2 G2 G5"/>
              <a:gd name="G7" fmla="+- 0 0 G6"/>
              <a:gd name="G8" fmla="+- 8830 0 0"/>
              <a:gd name="G9" fmla="+- 0 0 -11769506"/>
              <a:gd name="G10" fmla="+- 8830 0 2700"/>
              <a:gd name="G11" fmla="cos G10 -9217781"/>
              <a:gd name="G12" fmla="sin G10 -9217781"/>
              <a:gd name="G13" fmla="cos 13500 -9217781"/>
              <a:gd name="G14" fmla="sin 13500 -9217781"/>
              <a:gd name="G15" fmla="+- G11 10800 0"/>
              <a:gd name="G16" fmla="+- G12 10800 0"/>
              <a:gd name="G17" fmla="+- G13 10800 0"/>
              <a:gd name="G18" fmla="+- G14 10800 0"/>
              <a:gd name="G19" fmla="*/ 8830 1 2"/>
              <a:gd name="G20" fmla="+- G19 5400 0"/>
              <a:gd name="G21" fmla="cos G20 -9217781"/>
              <a:gd name="G22" fmla="sin G20 -9217781"/>
              <a:gd name="G23" fmla="+- G21 10800 0"/>
              <a:gd name="G24" fmla="+- G12 G23 G22"/>
              <a:gd name="G25" fmla="+- G22 G23 G11"/>
              <a:gd name="G26" fmla="cos 10800 -9217781"/>
              <a:gd name="G27" fmla="sin 10800 -9217781"/>
              <a:gd name="G28" fmla="cos 8830 -9217781"/>
              <a:gd name="G29" fmla="sin 8830 -9217781"/>
              <a:gd name="G30" fmla="+- G26 10800 0"/>
              <a:gd name="G31" fmla="+- G27 10800 0"/>
              <a:gd name="G32" fmla="+- G28 10800 0"/>
              <a:gd name="G33" fmla="+- G29 10800 0"/>
              <a:gd name="G34" fmla="+- G19 5400 0"/>
              <a:gd name="G35" fmla="cos G34 -11769506"/>
              <a:gd name="G36" fmla="sin G34 -11769506"/>
              <a:gd name="G37" fmla="+/ -11769506 -9217781 2"/>
              <a:gd name="T2" fmla="*/ 180 256 1"/>
              <a:gd name="T3" fmla="*/ 0 256 1"/>
              <a:gd name="G38" fmla="+- G37 T2 T3"/>
              <a:gd name="G39" fmla="?: G2 G37 G38"/>
              <a:gd name="G40" fmla="cos 10800 G39"/>
              <a:gd name="G41" fmla="sin 10800 G39"/>
              <a:gd name="G42" fmla="cos 8830 G39"/>
              <a:gd name="G43" fmla="sin 8830 G39"/>
              <a:gd name="G44" fmla="+- G40 10800 0"/>
              <a:gd name="G45" fmla="+- G41 10800 0"/>
              <a:gd name="G46" fmla="+- G42 10800 0"/>
              <a:gd name="G47" fmla="+- G43 10800 0"/>
              <a:gd name="G48" fmla="+- G35 10800 0"/>
              <a:gd name="G49" fmla="+- G36 10800 0"/>
              <a:gd name="T4" fmla="*/ 643 w 21600"/>
              <a:gd name="T5" fmla="*/ 7127 h 21600"/>
              <a:gd name="T6" fmla="*/ 985 w 21600"/>
              <a:gd name="T7" fmla="*/ 10729 h 21600"/>
              <a:gd name="T8" fmla="*/ 2496 w 21600"/>
              <a:gd name="T9" fmla="*/ 7797 h 21600"/>
              <a:gd name="T10" fmla="*/ 360 w 21600"/>
              <a:gd name="T11" fmla="*/ 2240 h 21600"/>
              <a:gd name="T12" fmla="*/ 5545 w 21600"/>
              <a:gd name="T13" fmla="*/ 1727 h 21600"/>
              <a:gd name="T14" fmla="*/ 6059 w 21600"/>
              <a:gd name="T15" fmla="*/ 69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971" y="5201"/>
                </a:moveTo>
                <a:cubicBezTo>
                  <a:pt x="2691" y="6763"/>
                  <a:pt x="1984" y="8716"/>
                  <a:pt x="1970" y="10736"/>
                </a:cubicBezTo>
                <a:lnTo>
                  <a:pt x="0" y="10722"/>
                </a:lnTo>
                <a:cubicBezTo>
                  <a:pt x="18" y="8252"/>
                  <a:pt x="882" y="5862"/>
                  <a:pt x="2448" y="3952"/>
                </a:cubicBezTo>
                <a:lnTo>
                  <a:pt x="360" y="2240"/>
                </a:lnTo>
                <a:lnTo>
                  <a:pt x="5545" y="1727"/>
                </a:lnTo>
                <a:lnTo>
                  <a:pt x="6059" y="6913"/>
                </a:lnTo>
                <a:lnTo>
                  <a:pt x="3971" y="520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b="0">
                <a:solidFill>
                  <a:srgbClr val="080808"/>
                </a:solidFill>
                <a:latin typeface="Arial" pitchFamily="34" charset="0"/>
              </a:rPr>
              <a:t>Game Thread</a:t>
            </a:r>
          </a:p>
        </p:txBody>
      </p:sp>
      <p:sp>
        <p:nvSpPr>
          <p:cNvPr id="448554" name="AutoShape 42"/>
          <p:cNvSpPr>
            <a:spLocks noChangeArrowheads="1"/>
          </p:cNvSpPr>
          <p:nvPr/>
        </p:nvSpPr>
        <p:spPr bwMode="auto">
          <a:xfrm>
            <a:off x="609600" y="2667000"/>
            <a:ext cx="457200" cy="4572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5" name="AutoShape 23"/>
          <p:cNvSpPr>
            <a:spLocks noChangeArrowheads="1"/>
          </p:cNvSpPr>
          <p:nvPr/>
        </p:nvSpPr>
        <p:spPr bwMode="auto">
          <a:xfrm>
            <a:off x="2362200" y="1752600"/>
            <a:ext cx="304800" cy="304800"/>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灯片编号占位符 1"/>
          <p:cNvSpPr>
            <a:spLocks noGrp="1"/>
          </p:cNvSpPr>
          <p:nvPr>
            <p:ph type="sldNum" sz="quarter" idx="15"/>
          </p:nvPr>
        </p:nvSpPr>
        <p:spPr/>
        <p:txBody>
          <a:bodyPr/>
          <a:lstStyle/>
          <a:p>
            <a:pPr>
              <a:defRPr/>
            </a:pPr>
            <a:fld id="{2F5038D2-A417-4597-B5C6-423C7950CD98}" type="slidenum">
              <a:rPr lang="zh-CN" altLang="en-US" smtClean="0"/>
              <a:pPr>
                <a:defRPr/>
              </a:pPr>
              <a:t>29</a:t>
            </a:fld>
            <a:endParaRPr lang="en-US" altLang="zh-CN"/>
          </a:p>
        </p:txBody>
      </p:sp>
    </p:spTree>
    <p:extLst>
      <p:ext uri="{BB962C8B-B14F-4D97-AF65-F5344CB8AC3E}">
        <p14:creationId xmlns:p14="http://schemas.microsoft.com/office/powerpoint/2010/main" val="3632274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8526"/>
                                        </p:tgtEl>
                                      </p:cBhvr>
                                    </p:animEffect>
                                    <p:set>
                                      <p:cBhvr>
                                        <p:cTn id="7" dur="1" fill="hold">
                                          <p:stCondLst>
                                            <p:cond delay="499"/>
                                          </p:stCondLst>
                                        </p:cTn>
                                        <p:tgtEl>
                                          <p:spTgt spid="448526"/>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48523"/>
                                        </p:tgtEl>
                                        <p:attrNameLst>
                                          <p:attrName>style.visibility</p:attrName>
                                        </p:attrNameLst>
                                      </p:cBhvr>
                                      <p:to>
                                        <p:strVal val="visible"/>
                                      </p:to>
                                    </p:set>
                                    <p:animEffect transition="in" filter="dissolve">
                                      <p:cBhvr>
                                        <p:cTn id="10" dur="500"/>
                                        <p:tgtEl>
                                          <p:spTgt spid="4485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8514"/>
                                        </p:tgtEl>
                                        <p:attrNameLst>
                                          <p:attrName>style.visibility</p:attrName>
                                        </p:attrNameLst>
                                      </p:cBhvr>
                                      <p:to>
                                        <p:strVal val="visible"/>
                                      </p:to>
                                    </p:set>
                                    <p:animEffect transition="in" filter="dissolve">
                                      <p:cBhvr>
                                        <p:cTn id="13" dur="500"/>
                                        <p:tgtEl>
                                          <p:spTgt spid="4485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8557"/>
                                        </p:tgtEl>
                                        <p:attrNameLst>
                                          <p:attrName>style.visibility</p:attrName>
                                        </p:attrNameLst>
                                      </p:cBhvr>
                                      <p:to>
                                        <p:strVal val="visible"/>
                                      </p:to>
                                    </p:set>
                                    <p:animEffect transition="in" filter="dissolve">
                                      <p:cBhvr>
                                        <p:cTn id="18" dur="500"/>
                                        <p:tgtEl>
                                          <p:spTgt spid="44855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48554"/>
                                        </p:tgtEl>
                                        <p:attrNameLst>
                                          <p:attrName>style.visibility</p:attrName>
                                        </p:attrNameLst>
                                      </p:cBhvr>
                                      <p:to>
                                        <p:strVal val="visible"/>
                                      </p:to>
                                    </p:set>
                                    <p:animEffect transition="in" filter="dissolve">
                                      <p:cBhvr>
                                        <p:cTn id="21" dur="500"/>
                                        <p:tgtEl>
                                          <p:spTgt spid="4485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448523"/>
                                        </p:tgtEl>
                                      </p:cBhvr>
                                    </p:animEffect>
                                    <p:set>
                                      <p:cBhvr>
                                        <p:cTn id="26" dur="1" fill="hold">
                                          <p:stCondLst>
                                            <p:cond delay="499"/>
                                          </p:stCondLst>
                                        </p:cTn>
                                        <p:tgtEl>
                                          <p:spTgt spid="448523"/>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448524"/>
                                        </p:tgtEl>
                                        <p:attrNameLst>
                                          <p:attrName>style.visibility</p:attrName>
                                        </p:attrNameLst>
                                      </p:cBhvr>
                                      <p:to>
                                        <p:strVal val="visible"/>
                                      </p:to>
                                    </p:set>
                                    <p:animEffect transition="in" filter="dissolve">
                                      <p:cBhvr>
                                        <p:cTn id="29" dur="500"/>
                                        <p:tgtEl>
                                          <p:spTgt spid="44852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48527"/>
                                        </p:tgtEl>
                                        <p:attrNameLst>
                                          <p:attrName>style.visibility</p:attrName>
                                        </p:attrNameLst>
                                      </p:cBhvr>
                                      <p:to>
                                        <p:strVal val="visible"/>
                                      </p:to>
                                    </p:set>
                                    <p:animEffect transition="in" filter="dissolve">
                                      <p:cBhvr>
                                        <p:cTn id="32" dur="500"/>
                                        <p:tgtEl>
                                          <p:spTgt spid="44852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48534"/>
                                        </p:tgtEl>
                                        <p:attrNameLst>
                                          <p:attrName>style.visibility</p:attrName>
                                        </p:attrNameLst>
                                      </p:cBhvr>
                                      <p:to>
                                        <p:strVal val="visible"/>
                                      </p:to>
                                    </p:set>
                                    <p:animEffect transition="in" filter="dissolve">
                                      <p:cBhvr>
                                        <p:cTn id="35" dur="500"/>
                                        <p:tgtEl>
                                          <p:spTgt spid="448534"/>
                                        </p:tgtEl>
                                      </p:cBhvr>
                                    </p:animEffect>
                                  </p:childTnLst>
                                </p:cTn>
                              </p:par>
                              <p:par>
                                <p:cTn id="36" presetID="9" presetClass="entr" presetSubtype="0" fill="hold" nodeType="withEffect">
                                  <p:stCondLst>
                                    <p:cond delay="0"/>
                                  </p:stCondLst>
                                  <p:childTnLst>
                                    <p:set>
                                      <p:cBhvr>
                                        <p:cTn id="37" dur="1" fill="hold">
                                          <p:stCondLst>
                                            <p:cond delay="0"/>
                                          </p:stCondLst>
                                        </p:cTn>
                                        <p:tgtEl>
                                          <p:spTgt spid="448528"/>
                                        </p:tgtEl>
                                        <p:attrNameLst>
                                          <p:attrName>style.visibility</p:attrName>
                                        </p:attrNameLst>
                                      </p:cBhvr>
                                      <p:to>
                                        <p:strVal val="visible"/>
                                      </p:to>
                                    </p:set>
                                    <p:animEffect transition="in" filter="dissolve">
                                      <p:cBhvr>
                                        <p:cTn id="38" dur="500"/>
                                        <p:tgtEl>
                                          <p:spTgt spid="4485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48536"/>
                                        </p:tgtEl>
                                        <p:attrNameLst>
                                          <p:attrName>style.visibility</p:attrName>
                                        </p:attrNameLst>
                                      </p:cBhvr>
                                      <p:to>
                                        <p:strVal val="visible"/>
                                      </p:to>
                                    </p:set>
                                    <p:animEffect transition="in" filter="dissolve">
                                      <p:cBhvr>
                                        <p:cTn id="43" dur="500"/>
                                        <p:tgtEl>
                                          <p:spTgt spid="44853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8535"/>
                                        </p:tgtEl>
                                        <p:attrNameLst>
                                          <p:attrName>style.visibility</p:attrName>
                                        </p:attrNameLst>
                                      </p:cBhvr>
                                      <p:to>
                                        <p:strVal val="visible"/>
                                      </p:to>
                                    </p:set>
                                    <p:animEffect transition="in" filter="dissolve">
                                      <p:cBhvr>
                                        <p:cTn id="46" dur="500"/>
                                        <p:tgtEl>
                                          <p:spTgt spid="4485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48521"/>
                                        </p:tgtEl>
                                        <p:attrNameLst>
                                          <p:attrName>style.visibility</p:attrName>
                                        </p:attrNameLst>
                                      </p:cBhvr>
                                      <p:to>
                                        <p:strVal val="visible"/>
                                      </p:to>
                                    </p:set>
                                    <p:animEffect transition="in" filter="dissolve">
                                      <p:cBhvr>
                                        <p:cTn id="51" dur="500"/>
                                        <p:tgtEl>
                                          <p:spTgt spid="448521"/>
                                        </p:tgtEl>
                                      </p:cBhvr>
                                    </p:animEffect>
                                  </p:childTnLst>
                                </p:cTn>
                              </p:par>
                              <p:par>
                                <p:cTn id="52" presetID="9" presetClass="exit" presetSubtype="0" fill="hold" grpId="1" nodeType="withEffect">
                                  <p:stCondLst>
                                    <p:cond delay="0"/>
                                  </p:stCondLst>
                                  <p:childTnLst>
                                    <p:animEffect transition="out" filter="dissolve">
                                      <p:cBhvr>
                                        <p:cTn id="53" dur="500"/>
                                        <p:tgtEl>
                                          <p:spTgt spid="448514"/>
                                        </p:tgtEl>
                                      </p:cBhvr>
                                    </p:animEffect>
                                    <p:set>
                                      <p:cBhvr>
                                        <p:cTn id="54" dur="1" fill="hold">
                                          <p:stCondLst>
                                            <p:cond delay="499"/>
                                          </p:stCondLst>
                                        </p:cTn>
                                        <p:tgtEl>
                                          <p:spTgt spid="448514"/>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448522"/>
                                        </p:tgtEl>
                                        <p:attrNameLst>
                                          <p:attrName>style.visibility</p:attrName>
                                        </p:attrNameLst>
                                      </p:cBhvr>
                                      <p:to>
                                        <p:strVal val="visible"/>
                                      </p:to>
                                    </p:set>
                                    <p:animEffect transition="in" filter="dissolve">
                                      <p:cBhvr>
                                        <p:cTn id="57" dur="500"/>
                                        <p:tgtEl>
                                          <p:spTgt spid="448522"/>
                                        </p:tgtEl>
                                      </p:cBhvr>
                                    </p:animEffect>
                                  </p:childTnLst>
                                </p:cTn>
                              </p:par>
                              <p:par>
                                <p:cTn id="58" presetID="9" presetClass="entr" presetSubtype="0" fill="hold" nodeType="withEffect">
                                  <p:stCondLst>
                                    <p:cond delay="0"/>
                                  </p:stCondLst>
                                  <p:childTnLst>
                                    <p:set>
                                      <p:cBhvr>
                                        <p:cTn id="59" dur="1" fill="hold">
                                          <p:stCondLst>
                                            <p:cond delay="0"/>
                                          </p:stCondLst>
                                        </p:cTn>
                                        <p:tgtEl>
                                          <p:spTgt spid="448515"/>
                                        </p:tgtEl>
                                        <p:attrNameLst>
                                          <p:attrName>style.visibility</p:attrName>
                                        </p:attrNameLst>
                                      </p:cBhvr>
                                      <p:to>
                                        <p:strVal val="visible"/>
                                      </p:to>
                                    </p:set>
                                    <p:animEffect transition="in" filter="dissolve">
                                      <p:cBhvr>
                                        <p:cTn id="60" dur="500"/>
                                        <p:tgtEl>
                                          <p:spTgt spid="448515"/>
                                        </p:tgtEl>
                                      </p:cBhvr>
                                    </p:animEffect>
                                  </p:childTnLst>
                                </p:cTn>
                              </p:par>
                              <p:par>
                                <p:cTn id="61" presetID="9" presetClass="entr" presetSubtype="0" fill="hold" nodeType="withEffect">
                                  <p:stCondLst>
                                    <p:cond delay="0"/>
                                  </p:stCondLst>
                                  <p:childTnLst>
                                    <p:set>
                                      <p:cBhvr>
                                        <p:cTn id="62" dur="1" fill="hold">
                                          <p:stCondLst>
                                            <p:cond delay="0"/>
                                          </p:stCondLst>
                                        </p:cTn>
                                        <p:tgtEl>
                                          <p:spTgt spid="448538"/>
                                        </p:tgtEl>
                                        <p:attrNameLst>
                                          <p:attrName>style.visibility</p:attrName>
                                        </p:attrNameLst>
                                      </p:cBhvr>
                                      <p:to>
                                        <p:strVal val="visible"/>
                                      </p:to>
                                    </p:set>
                                    <p:animEffect transition="in" filter="dissolve">
                                      <p:cBhvr>
                                        <p:cTn id="63" dur="500"/>
                                        <p:tgtEl>
                                          <p:spTgt spid="4485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8537"/>
                                        </p:tgtEl>
                                        <p:attrNameLst>
                                          <p:attrName>style.visibility</p:attrName>
                                        </p:attrNameLst>
                                      </p:cBhvr>
                                      <p:to>
                                        <p:strVal val="visible"/>
                                      </p:to>
                                    </p:set>
                                    <p:animEffect transition="in" filter="dissolve">
                                      <p:cBhvr>
                                        <p:cTn id="66" dur="500"/>
                                        <p:tgtEl>
                                          <p:spTgt spid="4485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48544"/>
                                        </p:tgtEl>
                                        <p:attrNameLst>
                                          <p:attrName>style.visibility</p:attrName>
                                        </p:attrNameLst>
                                      </p:cBhvr>
                                      <p:to>
                                        <p:strVal val="visible"/>
                                      </p:to>
                                    </p:set>
                                    <p:animEffect transition="in" filter="dissolve">
                                      <p:cBhvr>
                                        <p:cTn id="69" dur="500"/>
                                        <p:tgtEl>
                                          <p:spTgt spid="44854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48545"/>
                                        </p:tgtEl>
                                        <p:attrNameLst>
                                          <p:attrName>style.visibility</p:attrName>
                                        </p:attrNameLst>
                                      </p:cBhvr>
                                      <p:to>
                                        <p:strVal val="visible"/>
                                      </p:to>
                                    </p:set>
                                    <p:animEffect transition="in" filter="dissolve">
                                      <p:cBhvr>
                                        <p:cTn id="72" dur="500"/>
                                        <p:tgtEl>
                                          <p:spTgt spid="44854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48546"/>
                                        </p:tgtEl>
                                        <p:attrNameLst>
                                          <p:attrName>style.visibility</p:attrName>
                                        </p:attrNameLst>
                                      </p:cBhvr>
                                      <p:to>
                                        <p:strVal val="visible"/>
                                      </p:to>
                                    </p:set>
                                    <p:animEffect transition="in" filter="dissolve">
                                      <p:cBhvr>
                                        <p:cTn id="75" dur="500"/>
                                        <p:tgtEl>
                                          <p:spTgt spid="44854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48547"/>
                                        </p:tgtEl>
                                        <p:attrNameLst>
                                          <p:attrName>style.visibility</p:attrName>
                                        </p:attrNameLst>
                                      </p:cBhvr>
                                      <p:to>
                                        <p:strVal val="visible"/>
                                      </p:to>
                                    </p:set>
                                    <p:animEffect transition="in" filter="dissolve">
                                      <p:cBhvr>
                                        <p:cTn id="78" dur="500"/>
                                        <p:tgtEl>
                                          <p:spTgt spid="44854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48548"/>
                                        </p:tgtEl>
                                        <p:attrNameLst>
                                          <p:attrName>style.visibility</p:attrName>
                                        </p:attrNameLst>
                                      </p:cBhvr>
                                      <p:to>
                                        <p:strVal val="visible"/>
                                      </p:to>
                                    </p:set>
                                    <p:animEffect transition="in" filter="dissolve">
                                      <p:cBhvr>
                                        <p:cTn id="81" dur="500"/>
                                        <p:tgtEl>
                                          <p:spTgt spid="4485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8549"/>
                                        </p:tgtEl>
                                        <p:attrNameLst>
                                          <p:attrName>style.visibility</p:attrName>
                                        </p:attrNameLst>
                                      </p:cBhvr>
                                      <p:to>
                                        <p:strVal val="visible"/>
                                      </p:to>
                                    </p:set>
                                    <p:animEffect transition="in" filter="dissolve">
                                      <p:cBhvr>
                                        <p:cTn id="84" dur="500"/>
                                        <p:tgtEl>
                                          <p:spTgt spid="44854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48550"/>
                                        </p:tgtEl>
                                        <p:attrNameLst>
                                          <p:attrName>style.visibility</p:attrName>
                                        </p:attrNameLst>
                                      </p:cBhvr>
                                      <p:to>
                                        <p:strVal val="visible"/>
                                      </p:to>
                                    </p:set>
                                    <p:animEffect transition="in" filter="dissolve">
                                      <p:cBhvr>
                                        <p:cTn id="89" dur="500"/>
                                        <p:tgtEl>
                                          <p:spTgt spid="44855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48551"/>
                                        </p:tgtEl>
                                        <p:attrNameLst>
                                          <p:attrName>style.visibility</p:attrName>
                                        </p:attrNameLst>
                                      </p:cBhvr>
                                      <p:to>
                                        <p:strVal val="visible"/>
                                      </p:to>
                                    </p:set>
                                    <p:animEffect transition="in" filter="dissolve">
                                      <p:cBhvr>
                                        <p:cTn id="92" dur="500"/>
                                        <p:tgtEl>
                                          <p:spTgt spid="44855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48552"/>
                                        </p:tgtEl>
                                        <p:attrNameLst>
                                          <p:attrName>style.visibility</p:attrName>
                                        </p:attrNameLst>
                                      </p:cBhvr>
                                      <p:to>
                                        <p:strVal val="visible"/>
                                      </p:to>
                                    </p:set>
                                    <p:animEffect transition="in" filter="dissolve">
                                      <p:cBhvr>
                                        <p:cTn id="97" dur="500"/>
                                        <p:tgtEl>
                                          <p:spTgt spid="44855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48553"/>
                                        </p:tgtEl>
                                        <p:attrNameLst>
                                          <p:attrName>style.visibility</p:attrName>
                                        </p:attrNameLst>
                                      </p:cBhvr>
                                      <p:to>
                                        <p:strVal val="visible"/>
                                      </p:to>
                                    </p:set>
                                    <p:animEffect transition="in" filter="dissolve">
                                      <p:cBhvr>
                                        <p:cTn id="100" dur="500"/>
                                        <p:tgtEl>
                                          <p:spTgt spid="448553"/>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48555"/>
                                        </p:tgtEl>
                                        <p:attrNameLst>
                                          <p:attrName>style.visibility</p:attrName>
                                        </p:attrNameLst>
                                      </p:cBhvr>
                                      <p:to>
                                        <p:strVal val="visible"/>
                                      </p:to>
                                    </p:set>
                                    <p:animEffect transition="in" filter="dissolve">
                                      <p:cBhvr>
                                        <p:cTn id="103" dur="500"/>
                                        <p:tgtEl>
                                          <p:spTgt spid="44855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48556"/>
                                        </p:tgtEl>
                                        <p:attrNameLst>
                                          <p:attrName>style.visibility</p:attrName>
                                        </p:attrNameLst>
                                      </p:cBhvr>
                                      <p:to>
                                        <p:strVal val="visible"/>
                                      </p:to>
                                    </p:set>
                                    <p:animEffect transition="in" filter="dissolve">
                                      <p:cBhvr>
                                        <p:cTn id="106" dur="500"/>
                                        <p:tgtEl>
                                          <p:spTgt spid="448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nimBg="1"/>
      <p:bldP spid="448514" grpId="1" animBg="1"/>
      <p:bldP spid="448521" grpId="0" animBg="1"/>
      <p:bldP spid="448522" grpId="0" animBg="1"/>
      <p:bldP spid="448523" grpId="0" animBg="1"/>
      <p:bldP spid="448523" grpId="1" animBg="1"/>
      <p:bldP spid="448526" grpId="0" animBg="1"/>
      <p:bldP spid="448527" grpId="0" animBg="1"/>
      <p:bldP spid="448534" grpId="0"/>
      <p:bldP spid="448536" grpId="0" animBg="1"/>
      <p:bldP spid="448537" grpId="0" animBg="1"/>
      <p:bldP spid="448544" grpId="0"/>
      <p:bldP spid="448545" grpId="0"/>
      <p:bldP spid="448546" grpId="0" animBg="1"/>
      <p:bldP spid="448547" grpId="0" animBg="1"/>
      <p:bldP spid="448548" grpId="0" animBg="1"/>
      <p:bldP spid="448549" grpId="0" animBg="1"/>
      <p:bldP spid="448550" grpId="0" animBg="1"/>
      <p:bldP spid="448551" grpId="0" animBg="1"/>
      <p:bldP spid="448552" grpId="0" animBg="1"/>
      <p:bldP spid="448553" grpId="0" animBg="1"/>
      <p:bldP spid="448555" grpId="0" animBg="1"/>
      <p:bldP spid="448556" grpId="0" animBg="1"/>
      <p:bldP spid="448557" grpId="0" animBg="1"/>
      <p:bldP spid="448524" grpId="0" animBg="1"/>
      <p:bldP spid="448554" grpId="0" animBg="1"/>
      <p:bldP spid="4485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4D8A26E0-2D8A-4516-8B08-C879749010D8}" type="slidenum">
              <a:rPr lang="zh-CN" altLang="en-US" sz="1400"/>
              <a:pPr eaLnBrk="1" hangingPunct="1"/>
              <a:t>3</a:t>
            </a:fld>
            <a:endParaRPr lang="en-US" altLang="zh-CN" sz="1400"/>
          </a:p>
        </p:txBody>
      </p:sp>
      <p:sp>
        <p:nvSpPr>
          <p:cNvPr id="6147" name="Rectangle 4"/>
          <p:cNvSpPr>
            <a:spLocks noChangeArrowheads="1"/>
          </p:cNvSpPr>
          <p:nvPr/>
        </p:nvSpPr>
        <p:spPr bwMode="auto">
          <a:xfrm>
            <a:off x="533400" y="1876485"/>
            <a:ext cx="8077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ea typeface="宋体" pitchFamily="2" charset="-122"/>
              </a:rPr>
              <a:t>• </a:t>
            </a:r>
            <a:r>
              <a:rPr lang="zh-CN" altLang="en-US" dirty="0">
                <a:ea typeface="宋体" pitchFamily="2" charset="-122"/>
              </a:rPr>
              <a:t>采用重量级进程</a:t>
            </a:r>
            <a:endParaRPr lang="en-US" altLang="zh-CN" dirty="0">
              <a:ea typeface="宋体" pitchFamily="2" charset="-122"/>
            </a:endParaRPr>
          </a:p>
          <a:p>
            <a:r>
              <a:rPr lang="en-US" altLang="zh-CN" dirty="0">
                <a:ea typeface="宋体" pitchFamily="2" charset="-122"/>
              </a:rPr>
              <a:t>• </a:t>
            </a:r>
            <a:r>
              <a:rPr lang="zh-CN" altLang="en-US" dirty="0">
                <a:ea typeface="宋体" pitchFamily="2" charset="-122"/>
              </a:rPr>
              <a:t>采用线程（</a:t>
            </a:r>
            <a:r>
              <a:rPr lang="en-US" altLang="zh-CN" dirty="0">
                <a:ea typeface="宋体" pitchFamily="2" charset="-122"/>
              </a:rPr>
              <a:t>thread</a:t>
            </a:r>
            <a:r>
              <a:rPr lang="zh-CN" altLang="en-US" dirty="0">
                <a:ea typeface="宋体" pitchFamily="2" charset="-122"/>
              </a:rPr>
              <a:t>）</a:t>
            </a:r>
            <a:r>
              <a:rPr lang="en-US" altLang="zh-CN" dirty="0">
                <a:ea typeface="宋体" pitchFamily="2" charset="-122"/>
              </a:rPr>
              <a:t>. </a:t>
            </a:r>
            <a:r>
              <a:rPr lang="zh-CN" altLang="en-US" dirty="0">
                <a:ea typeface="宋体" pitchFamily="2" charset="-122"/>
              </a:rPr>
              <a:t>例如：</a:t>
            </a:r>
            <a:r>
              <a:rPr lang="en-US" altLang="zh-CN" dirty="0" err="1">
                <a:ea typeface="宋体" pitchFamily="2" charset="-122"/>
              </a:rPr>
              <a:t>Pthreads</a:t>
            </a:r>
            <a:endParaRPr lang="en-US" altLang="zh-CN" dirty="0">
              <a:ea typeface="宋体" pitchFamily="2" charset="-122"/>
            </a:endParaRPr>
          </a:p>
          <a:p>
            <a:r>
              <a:rPr lang="en-US" altLang="zh-CN" dirty="0">
                <a:ea typeface="宋体" pitchFamily="2" charset="-122"/>
              </a:rPr>
              <a:t>• </a:t>
            </a:r>
            <a:r>
              <a:rPr lang="zh-CN" altLang="en-US" dirty="0">
                <a:ea typeface="宋体" pitchFamily="2" charset="-122"/>
              </a:rPr>
              <a:t>采用全新的用于并行程序设计的语言</a:t>
            </a:r>
            <a:r>
              <a:rPr lang="en-US" altLang="zh-CN" dirty="0">
                <a:ea typeface="宋体" pitchFamily="2" charset="-122"/>
              </a:rPr>
              <a:t>—</a:t>
            </a:r>
            <a:r>
              <a:rPr lang="zh-CN" altLang="en-US" dirty="0">
                <a:ea typeface="宋体" pitchFamily="2" charset="-122"/>
              </a:rPr>
              <a:t>接受度低</a:t>
            </a:r>
            <a:r>
              <a:rPr lang="en-US" altLang="zh-CN" dirty="0">
                <a:ea typeface="宋体" pitchFamily="2" charset="-122"/>
              </a:rPr>
              <a:t>. </a:t>
            </a:r>
            <a:r>
              <a:rPr lang="zh-CN" altLang="en-US" dirty="0">
                <a:ea typeface="宋体" pitchFamily="2" charset="-122"/>
              </a:rPr>
              <a:t>例如：</a:t>
            </a:r>
            <a:r>
              <a:rPr lang="en-US" altLang="zh-CN" dirty="0">
                <a:ea typeface="宋体" pitchFamily="2" charset="-122"/>
              </a:rPr>
              <a:t>Ada</a:t>
            </a:r>
          </a:p>
          <a:p>
            <a:r>
              <a:rPr lang="en-US" altLang="zh-CN" dirty="0">
                <a:ea typeface="宋体" pitchFamily="2" charset="-122"/>
              </a:rPr>
              <a:t>• </a:t>
            </a:r>
            <a:r>
              <a:rPr lang="zh-CN" altLang="en-US" dirty="0">
                <a:ea typeface="宋体" pitchFamily="2" charset="-122"/>
              </a:rPr>
              <a:t>在已有的顺序程序设计语言里引入库函数</a:t>
            </a:r>
            <a:endParaRPr lang="en-US" altLang="zh-CN" dirty="0">
              <a:ea typeface="宋体" pitchFamily="2" charset="-122"/>
            </a:endParaRPr>
          </a:p>
          <a:p>
            <a:r>
              <a:rPr lang="en-US" altLang="zh-CN" dirty="0">
                <a:ea typeface="宋体" pitchFamily="2" charset="-122"/>
              </a:rPr>
              <a:t>• </a:t>
            </a:r>
            <a:r>
              <a:rPr lang="zh-CN" altLang="en-US" dirty="0">
                <a:ea typeface="宋体" pitchFamily="2" charset="-122"/>
              </a:rPr>
              <a:t>修改现有的顺序程序设计语言语法，形成支持并行程序设计的语言</a:t>
            </a:r>
            <a:r>
              <a:rPr lang="en-US" altLang="zh-CN" dirty="0">
                <a:ea typeface="宋体" pitchFamily="2" charset="-122"/>
              </a:rPr>
              <a:t> </a:t>
            </a:r>
          </a:p>
          <a:p>
            <a:r>
              <a:rPr lang="en-US" altLang="zh-CN" dirty="0">
                <a:ea typeface="宋体" pitchFamily="2" charset="-122"/>
              </a:rPr>
              <a:t>• </a:t>
            </a:r>
            <a:r>
              <a:rPr lang="zh-CN" altLang="en-US" dirty="0">
                <a:ea typeface="宋体" pitchFamily="2" charset="-122"/>
              </a:rPr>
              <a:t>在已有的顺序程序设计语言补充指定并行的编译指示。</a:t>
            </a:r>
            <a:r>
              <a:rPr lang="en-US" altLang="zh-CN" dirty="0">
                <a:ea typeface="宋体" pitchFamily="2" charset="-122"/>
              </a:rPr>
              <a:t> </a:t>
            </a:r>
            <a:r>
              <a:rPr lang="zh-CN" altLang="en-US" dirty="0">
                <a:ea typeface="宋体" pitchFamily="2" charset="-122"/>
              </a:rPr>
              <a:t>例如：</a:t>
            </a:r>
            <a:r>
              <a:rPr lang="en-US" altLang="zh-CN" dirty="0" err="1">
                <a:ea typeface="宋体" pitchFamily="2" charset="-122"/>
              </a:rPr>
              <a:t>OpenMP</a:t>
            </a:r>
            <a:endParaRPr lang="en-US" altLang="zh-CN" dirty="0">
              <a:ea typeface="宋体" pitchFamily="2" charset="-122"/>
            </a:endParaRPr>
          </a:p>
        </p:txBody>
      </p:sp>
      <p:sp>
        <p:nvSpPr>
          <p:cNvPr id="2" name="矩形 1"/>
          <p:cNvSpPr/>
          <p:nvPr/>
        </p:nvSpPr>
        <p:spPr>
          <a:xfrm>
            <a:off x="457200" y="323671"/>
            <a:ext cx="8153400" cy="584775"/>
          </a:xfrm>
          <a:prstGeom prst="rect">
            <a:avLst/>
          </a:prstGeom>
        </p:spPr>
        <p:txBody>
          <a:bodyPr wrap="square">
            <a:spAutoFit/>
          </a:bodyPr>
          <a:lstStyle/>
          <a:p>
            <a:r>
              <a:rPr lang="zh-CN" altLang="en-US" sz="3200" b="1" dirty="0">
                <a:ea typeface="宋体" pitchFamily="2" charset="-122"/>
              </a:rPr>
              <a:t>共享内存环境下并行程序设计方法</a:t>
            </a:r>
            <a:endParaRPr lang="en-US" altLang="zh-CN" sz="3200" dirty="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2" name="AutoShape 12"/>
          <p:cNvSpPr>
            <a:spLocks noChangeArrowheads="1"/>
          </p:cNvSpPr>
          <p:nvPr/>
        </p:nvSpPr>
        <p:spPr bwMode="auto">
          <a:xfrm>
            <a:off x="552450" y="442912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Present</a:t>
            </a:r>
          </a:p>
        </p:txBody>
      </p:sp>
      <p:sp>
        <p:nvSpPr>
          <p:cNvPr id="450571" name="AutoShape 11"/>
          <p:cNvSpPr>
            <a:spLocks noChangeArrowheads="1"/>
          </p:cNvSpPr>
          <p:nvPr/>
        </p:nvSpPr>
        <p:spPr bwMode="auto">
          <a:xfrm>
            <a:off x="552450" y="3668713"/>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Rendering</a:t>
            </a:r>
          </a:p>
        </p:txBody>
      </p:sp>
      <p:sp>
        <p:nvSpPr>
          <p:cNvPr id="450570" name="AutoShape 10"/>
          <p:cNvSpPr>
            <a:spLocks noChangeArrowheads="1"/>
          </p:cNvSpPr>
          <p:nvPr/>
        </p:nvSpPr>
        <p:spPr bwMode="auto">
          <a:xfrm>
            <a:off x="552450" y="2909888"/>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AI</a:t>
            </a:r>
          </a:p>
        </p:txBody>
      </p:sp>
      <p:sp>
        <p:nvSpPr>
          <p:cNvPr id="450569" name="AutoShape 9"/>
          <p:cNvSpPr>
            <a:spLocks noChangeArrowheads="1"/>
          </p:cNvSpPr>
          <p:nvPr/>
        </p:nvSpPr>
        <p:spPr bwMode="auto">
          <a:xfrm>
            <a:off x="552450" y="214947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Physics</a:t>
            </a:r>
          </a:p>
        </p:txBody>
      </p:sp>
      <p:sp>
        <p:nvSpPr>
          <p:cNvPr id="450568" name="AutoShape 8"/>
          <p:cNvSpPr>
            <a:spLocks noChangeArrowheads="1"/>
          </p:cNvSpPr>
          <p:nvPr/>
        </p:nvSpPr>
        <p:spPr bwMode="auto">
          <a:xfrm>
            <a:off x="552450" y="139065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Input</a:t>
            </a:r>
          </a:p>
        </p:txBody>
      </p:sp>
      <p:sp>
        <p:nvSpPr>
          <p:cNvPr id="450574" name="Rectangle 14"/>
          <p:cNvSpPr>
            <a:spLocks noChangeArrowheads="1"/>
          </p:cNvSpPr>
          <p:nvPr/>
        </p:nvSpPr>
        <p:spPr bwMode="auto">
          <a:xfrm>
            <a:off x="781050" y="1285875"/>
            <a:ext cx="1171575" cy="523875"/>
          </a:xfrm>
          <a:prstGeom prst="rect">
            <a:avLst/>
          </a:prstGeom>
          <a:gradFill rotWithShape="0">
            <a:gsLst>
              <a:gs pos="0">
                <a:schemeClr val="accent4"/>
              </a:gs>
              <a:gs pos="50000">
                <a:schemeClr val="folHlink"/>
              </a:gs>
              <a:gs pos="100000">
                <a:schemeClr val="folHlink">
                  <a:gamma/>
                  <a:shade val="54118"/>
                  <a:invGamma/>
                </a:schemeClr>
              </a:gs>
            </a:gsLst>
            <a:lin ang="2700000" scaled="1"/>
          </a:gradFill>
          <a:ln w="12700">
            <a:solidFill>
              <a:schemeClr val="folHlink"/>
            </a:solidFill>
            <a:miter lim="800000"/>
            <a:headEnd/>
            <a:tailEnd/>
          </a:ln>
          <a:effectLst/>
        </p:spPr>
        <p:txBody>
          <a:bodyPr wrap="none" anchor="ctr"/>
          <a:lstStyle/>
          <a:p>
            <a:pPr algn="ctr"/>
            <a:r>
              <a:rPr lang="en-US" altLang="en-US" dirty="0">
                <a:latin typeface="Verdana" pitchFamily="34" charset="0"/>
              </a:rPr>
              <a:t>Frame 2</a:t>
            </a:r>
          </a:p>
        </p:txBody>
      </p:sp>
      <p:sp>
        <p:nvSpPr>
          <p:cNvPr id="450575" name="Rectangle 15"/>
          <p:cNvSpPr>
            <a:spLocks noChangeArrowheads="1"/>
          </p:cNvSpPr>
          <p:nvPr/>
        </p:nvSpPr>
        <p:spPr bwMode="auto">
          <a:xfrm>
            <a:off x="790575" y="1285875"/>
            <a:ext cx="1171575" cy="523875"/>
          </a:xfrm>
          <a:prstGeom prst="rect">
            <a:avLst/>
          </a:prstGeom>
          <a:gradFill rotWithShape="0">
            <a:gsLst>
              <a:gs pos="0">
                <a:schemeClr val="accent4"/>
              </a:gs>
              <a:gs pos="50000">
                <a:schemeClr val="folHlink"/>
              </a:gs>
              <a:gs pos="100000">
                <a:schemeClr val="folHlink">
                  <a:gamma/>
                  <a:shade val="54118"/>
                  <a:invGamma/>
                </a:schemeClr>
              </a:gs>
            </a:gsLst>
            <a:lin ang="2700000" scaled="1"/>
          </a:gradFill>
          <a:ln w="12700">
            <a:solidFill>
              <a:schemeClr val="folHlink"/>
            </a:solidFill>
            <a:miter lim="800000"/>
            <a:headEnd/>
            <a:tailEnd/>
          </a:ln>
          <a:effectLst/>
        </p:spPr>
        <p:txBody>
          <a:bodyPr wrap="none" anchor="ctr"/>
          <a:lstStyle/>
          <a:p>
            <a:pPr algn="ctr"/>
            <a:r>
              <a:rPr lang="en-US" altLang="en-US" dirty="0">
                <a:latin typeface="Verdana" pitchFamily="34" charset="0"/>
              </a:rPr>
              <a:t>Frame 3</a:t>
            </a:r>
          </a:p>
        </p:txBody>
      </p:sp>
      <p:sp>
        <p:nvSpPr>
          <p:cNvPr id="450576" name="Rectangle 16"/>
          <p:cNvSpPr>
            <a:spLocks noChangeArrowheads="1"/>
          </p:cNvSpPr>
          <p:nvPr/>
        </p:nvSpPr>
        <p:spPr bwMode="auto">
          <a:xfrm>
            <a:off x="781050" y="1285875"/>
            <a:ext cx="1171575" cy="523875"/>
          </a:xfrm>
          <a:prstGeom prst="rect">
            <a:avLst/>
          </a:prstGeom>
          <a:gradFill rotWithShape="0">
            <a:gsLst>
              <a:gs pos="0">
                <a:schemeClr val="accent4"/>
              </a:gs>
              <a:gs pos="48000">
                <a:schemeClr val="accent4"/>
              </a:gs>
              <a:gs pos="100000">
                <a:schemeClr val="folHlink">
                  <a:gamma/>
                  <a:shade val="54118"/>
                  <a:invGamma/>
                </a:schemeClr>
              </a:gs>
            </a:gsLst>
            <a:lin ang="2700000" scaled="1"/>
          </a:gradFill>
          <a:ln w="12700">
            <a:solidFill>
              <a:schemeClr val="folHlink"/>
            </a:solidFill>
            <a:miter lim="800000"/>
            <a:headEnd/>
            <a:tailEnd/>
          </a:ln>
          <a:effectLst/>
        </p:spPr>
        <p:txBody>
          <a:bodyPr wrap="none" anchor="ctr"/>
          <a:lstStyle/>
          <a:p>
            <a:pPr algn="ctr"/>
            <a:r>
              <a:rPr lang="en-US" altLang="en-US">
                <a:latin typeface="Verdana" pitchFamily="34" charset="0"/>
              </a:rPr>
              <a:t>Frame 4</a:t>
            </a:r>
          </a:p>
        </p:txBody>
      </p:sp>
      <p:sp>
        <p:nvSpPr>
          <p:cNvPr id="450562" name="Rectangle 2"/>
          <p:cNvSpPr>
            <a:spLocks noGrp="1" noChangeArrowheads="1"/>
          </p:cNvSpPr>
          <p:nvPr>
            <p:ph type="title"/>
          </p:nvPr>
        </p:nvSpPr>
        <p:spPr>
          <a:xfrm>
            <a:off x="552450" y="152400"/>
            <a:ext cx="7467600" cy="884238"/>
          </a:xfrm>
        </p:spPr>
        <p:txBody>
          <a:bodyPr/>
          <a:lstStyle/>
          <a:p>
            <a:r>
              <a:rPr lang="en-US" altLang="en-US" dirty="0"/>
              <a:t>Another Paradigm: Cascades</a:t>
            </a:r>
          </a:p>
        </p:txBody>
      </p:sp>
      <p:sp>
        <p:nvSpPr>
          <p:cNvPr id="450563" name="AutoShape 3"/>
          <p:cNvSpPr>
            <a:spLocks noChangeArrowheads="1"/>
          </p:cNvSpPr>
          <p:nvPr/>
        </p:nvSpPr>
        <p:spPr bwMode="auto">
          <a:xfrm>
            <a:off x="552450" y="1390650"/>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1</a:t>
            </a:r>
          </a:p>
        </p:txBody>
      </p:sp>
      <p:sp>
        <p:nvSpPr>
          <p:cNvPr id="450564" name="AutoShape 4"/>
          <p:cNvSpPr>
            <a:spLocks noChangeArrowheads="1"/>
          </p:cNvSpPr>
          <p:nvPr/>
        </p:nvSpPr>
        <p:spPr bwMode="auto">
          <a:xfrm>
            <a:off x="552450" y="214947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2</a:t>
            </a:r>
          </a:p>
        </p:txBody>
      </p:sp>
      <p:sp>
        <p:nvSpPr>
          <p:cNvPr id="450565" name="AutoShape 5"/>
          <p:cNvSpPr>
            <a:spLocks noChangeArrowheads="1"/>
          </p:cNvSpPr>
          <p:nvPr/>
        </p:nvSpPr>
        <p:spPr bwMode="auto">
          <a:xfrm>
            <a:off x="552450" y="2909888"/>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3</a:t>
            </a:r>
          </a:p>
        </p:txBody>
      </p:sp>
      <p:sp>
        <p:nvSpPr>
          <p:cNvPr id="450566" name="AutoShape 6"/>
          <p:cNvSpPr>
            <a:spLocks noChangeArrowheads="1"/>
          </p:cNvSpPr>
          <p:nvPr/>
        </p:nvSpPr>
        <p:spPr bwMode="auto">
          <a:xfrm>
            <a:off x="552450" y="3668713"/>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4</a:t>
            </a:r>
          </a:p>
        </p:txBody>
      </p:sp>
      <p:sp>
        <p:nvSpPr>
          <p:cNvPr id="450567" name="AutoShape 7"/>
          <p:cNvSpPr>
            <a:spLocks noChangeArrowheads="1"/>
          </p:cNvSpPr>
          <p:nvPr/>
        </p:nvSpPr>
        <p:spPr bwMode="auto">
          <a:xfrm>
            <a:off x="552450" y="4429125"/>
            <a:ext cx="8153400" cy="304800"/>
          </a:xfrm>
          <a:prstGeom prst="rightArrow">
            <a:avLst>
              <a:gd name="adj1" fmla="val 30204"/>
              <a:gd name="adj2" fmla="val 1499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228600" anchor="b"/>
          <a:lstStyle/>
          <a:p>
            <a:pPr algn="ctr"/>
            <a:r>
              <a:rPr lang="en-US" altLang="en-US" b="0">
                <a:solidFill>
                  <a:srgbClr val="080808"/>
                </a:solidFill>
                <a:latin typeface="Arial" pitchFamily="34" charset="0"/>
              </a:rPr>
              <a:t>Thread 5</a:t>
            </a:r>
          </a:p>
        </p:txBody>
      </p:sp>
      <p:sp>
        <p:nvSpPr>
          <p:cNvPr id="450573" name="Rectangle 13"/>
          <p:cNvSpPr>
            <a:spLocks noChangeArrowheads="1"/>
          </p:cNvSpPr>
          <p:nvPr/>
        </p:nvSpPr>
        <p:spPr bwMode="auto">
          <a:xfrm>
            <a:off x="771525" y="1276350"/>
            <a:ext cx="1171575" cy="523875"/>
          </a:xfrm>
          <a:prstGeom prst="rect">
            <a:avLst/>
          </a:prstGeom>
          <a:gradFill>
            <a:gsLst>
              <a:gs pos="36679">
                <a:srgbClr val="6C684F"/>
              </a:gs>
              <a:gs pos="13900">
                <a:srgbClr val="FFC000"/>
              </a:gs>
              <a:gs pos="0">
                <a:schemeClr val="accent4"/>
              </a:gs>
              <a:gs pos="50000">
                <a:schemeClr val="folHlink"/>
              </a:gs>
              <a:gs pos="100000">
                <a:schemeClr val="folHlink">
                  <a:gamma/>
                  <a:shade val="54118"/>
                  <a:invGamma/>
                </a:schemeClr>
              </a:gs>
            </a:gsLst>
            <a:lin ang="2700000" scaled="1"/>
          </a:gradFill>
          <a:ln w="12700">
            <a:solidFill>
              <a:schemeClr val="folHlink"/>
            </a:solidFill>
            <a:miter lim="800000"/>
            <a:headEnd/>
            <a:tailEnd/>
          </a:ln>
          <a:effectLst/>
        </p:spPr>
        <p:txBody>
          <a:bodyPr wrap="none" anchor="ctr"/>
          <a:lstStyle/>
          <a:p>
            <a:pPr algn="ctr"/>
            <a:r>
              <a:rPr lang="en-US" altLang="en-US" dirty="0">
                <a:latin typeface="Verdana" pitchFamily="34" charset="0"/>
              </a:rPr>
              <a:t>Frame 1</a:t>
            </a:r>
          </a:p>
        </p:txBody>
      </p:sp>
      <p:sp>
        <p:nvSpPr>
          <p:cNvPr id="450577" name="Rectangle 17"/>
          <p:cNvSpPr>
            <a:spLocks noGrp="1" noChangeArrowheads="1"/>
          </p:cNvSpPr>
          <p:nvPr>
            <p:ph type="body" idx="1"/>
          </p:nvPr>
        </p:nvSpPr>
        <p:spPr>
          <a:xfrm>
            <a:off x="250825" y="4652963"/>
            <a:ext cx="8380413" cy="2015936"/>
          </a:xfrm>
          <a:noFill/>
          <a:ln/>
        </p:spPr>
        <p:txBody>
          <a:bodyPr>
            <a:spAutoFit/>
          </a:bodyPr>
          <a:lstStyle/>
          <a:p>
            <a:r>
              <a:rPr lang="en-US" altLang="en-US" sz="2400" dirty="0"/>
              <a:t>Advantages:</a:t>
            </a:r>
          </a:p>
          <a:p>
            <a:pPr lvl="1"/>
            <a:r>
              <a:rPr lang="zh-CN" altLang="en-US" sz="2000" dirty="0"/>
              <a:t>同步点少并且经过良好设计</a:t>
            </a:r>
            <a:endParaRPr lang="en-US" altLang="en-US" sz="2000" dirty="0"/>
          </a:p>
          <a:p>
            <a:r>
              <a:rPr lang="en-US" altLang="en-US" sz="2400" dirty="0"/>
              <a:t>Disadvantages:</a:t>
            </a:r>
          </a:p>
          <a:p>
            <a:pPr lvl="1"/>
            <a:r>
              <a:rPr lang="zh-CN" altLang="en-US" sz="2000" dirty="0"/>
              <a:t>增加延迟</a:t>
            </a:r>
            <a:r>
              <a:rPr lang="en-US" altLang="en-US" sz="2000" dirty="0"/>
              <a:t> (for constant frame rate)</a:t>
            </a:r>
          </a:p>
          <a:p>
            <a:pPr lvl="1"/>
            <a:r>
              <a:rPr lang="zh-CN" altLang="en-US" sz="2000" dirty="0"/>
              <a:t>需要简单的数据流</a:t>
            </a:r>
            <a:endParaRPr lang="en-US" altLang="en-US" sz="2000" dirty="0"/>
          </a:p>
        </p:txBody>
      </p:sp>
      <p:sp>
        <p:nvSpPr>
          <p:cNvPr id="2" name="灯片编号占位符 1"/>
          <p:cNvSpPr>
            <a:spLocks noGrp="1"/>
          </p:cNvSpPr>
          <p:nvPr>
            <p:ph type="sldNum" sz="quarter" idx="15"/>
          </p:nvPr>
        </p:nvSpPr>
        <p:spPr/>
        <p:txBody>
          <a:bodyPr/>
          <a:lstStyle/>
          <a:p>
            <a:pPr>
              <a:defRPr/>
            </a:pPr>
            <a:fld id="{2F5038D2-A417-4597-B5C6-423C7950CD98}" type="slidenum">
              <a:rPr lang="zh-CN" altLang="en-US" smtClean="0"/>
              <a:pPr>
                <a:defRPr/>
              </a:pPr>
              <a:t>30</a:t>
            </a:fld>
            <a:endParaRPr lang="en-US" altLang="zh-CN"/>
          </a:p>
        </p:txBody>
      </p:sp>
    </p:spTree>
    <p:extLst>
      <p:ext uri="{BB962C8B-B14F-4D97-AF65-F5344CB8AC3E}">
        <p14:creationId xmlns:p14="http://schemas.microsoft.com/office/powerpoint/2010/main" val="3031144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68"/>
                                        </p:tgtEl>
                                        <p:attrNameLst>
                                          <p:attrName>style.visibility</p:attrName>
                                        </p:attrNameLst>
                                      </p:cBhvr>
                                      <p:to>
                                        <p:strVal val="visible"/>
                                      </p:to>
                                    </p:set>
                                    <p:animEffect transition="in" filter="dissolve">
                                      <p:cBhvr>
                                        <p:cTn id="7" dur="500"/>
                                        <p:tgtEl>
                                          <p:spTgt spid="4505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0569"/>
                                        </p:tgtEl>
                                        <p:attrNameLst>
                                          <p:attrName>style.visibility</p:attrName>
                                        </p:attrNameLst>
                                      </p:cBhvr>
                                      <p:to>
                                        <p:strVal val="visible"/>
                                      </p:to>
                                    </p:set>
                                    <p:animEffect transition="in" filter="dissolve">
                                      <p:cBhvr>
                                        <p:cTn id="10" dur="500"/>
                                        <p:tgtEl>
                                          <p:spTgt spid="45056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50570"/>
                                        </p:tgtEl>
                                        <p:attrNameLst>
                                          <p:attrName>style.visibility</p:attrName>
                                        </p:attrNameLst>
                                      </p:cBhvr>
                                      <p:to>
                                        <p:strVal val="visible"/>
                                      </p:to>
                                    </p:set>
                                    <p:animEffect transition="in" filter="dissolve">
                                      <p:cBhvr>
                                        <p:cTn id="13" dur="500"/>
                                        <p:tgtEl>
                                          <p:spTgt spid="45057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0571"/>
                                        </p:tgtEl>
                                        <p:attrNameLst>
                                          <p:attrName>style.visibility</p:attrName>
                                        </p:attrNameLst>
                                      </p:cBhvr>
                                      <p:to>
                                        <p:strVal val="visible"/>
                                      </p:to>
                                    </p:set>
                                    <p:animEffect transition="in" filter="dissolve">
                                      <p:cBhvr>
                                        <p:cTn id="16" dur="500"/>
                                        <p:tgtEl>
                                          <p:spTgt spid="45057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0572"/>
                                        </p:tgtEl>
                                        <p:attrNameLst>
                                          <p:attrName>style.visibility</p:attrName>
                                        </p:attrNameLst>
                                      </p:cBhvr>
                                      <p:to>
                                        <p:strVal val="visible"/>
                                      </p:to>
                                    </p:set>
                                    <p:animEffect transition="in" filter="dissolve">
                                      <p:cBhvr>
                                        <p:cTn id="19" dur="500"/>
                                        <p:tgtEl>
                                          <p:spTgt spid="450572"/>
                                        </p:tgtEl>
                                      </p:cBhvr>
                                    </p:animEffect>
                                  </p:childTnLst>
                                </p:cTn>
                              </p:par>
                            </p:childTnLst>
                          </p:cTn>
                        </p:par>
                        <p:par>
                          <p:cTn id="20" fill="hold" nodeType="afterGroup">
                            <p:stCondLst>
                              <p:cond delay="500"/>
                            </p:stCondLst>
                            <p:childTnLst>
                              <p:par>
                                <p:cTn id="21" presetID="9" presetClass="exit" presetSubtype="0" fill="hold" grpId="0" nodeType="afterEffect">
                                  <p:stCondLst>
                                    <p:cond delay="0"/>
                                  </p:stCondLst>
                                  <p:childTnLst>
                                    <p:animEffect transition="out" filter="dissolve">
                                      <p:cBhvr>
                                        <p:cTn id="22" dur="500"/>
                                        <p:tgtEl>
                                          <p:spTgt spid="450563"/>
                                        </p:tgtEl>
                                      </p:cBhvr>
                                    </p:animEffect>
                                    <p:set>
                                      <p:cBhvr>
                                        <p:cTn id="23" dur="1" fill="hold">
                                          <p:stCondLst>
                                            <p:cond delay="499"/>
                                          </p:stCondLst>
                                        </p:cTn>
                                        <p:tgtEl>
                                          <p:spTgt spid="450563"/>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450564"/>
                                        </p:tgtEl>
                                      </p:cBhvr>
                                    </p:animEffect>
                                    <p:set>
                                      <p:cBhvr>
                                        <p:cTn id="26" dur="1" fill="hold">
                                          <p:stCondLst>
                                            <p:cond delay="499"/>
                                          </p:stCondLst>
                                        </p:cTn>
                                        <p:tgtEl>
                                          <p:spTgt spid="450564"/>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450565"/>
                                        </p:tgtEl>
                                      </p:cBhvr>
                                    </p:animEffect>
                                    <p:set>
                                      <p:cBhvr>
                                        <p:cTn id="29" dur="1" fill="hold">
                                          <p:stCondLst>
                                            <p:cond delay="499"/>
                                          </p:stCondLst>
                                        </p:cTn>
                                        <p:tgtEl>
                                          <p:spTgt spid="450565"/>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450566"/>
                                        </p:tgtEl>
                                      </p:cBhvr>
                                    </p:animEffect>
                                    <p:set>
                                      <p:cBhvr>
                                        <p:cTn id="32" dur="1" fill="hold">
                                          <p:stCondLst>
                                            <p:cond delay="499"/>
                                          </p:stCondLst>
                                        </p:cTn>
                                        <p:tgtEl>
                                          <p:spTgt spid="450566"/>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450567"/>
                                        </p:tgtEl>
                                      </p:cBhvr>
                                    </p:animEffect>
                                    <p:set>
                                      <p:cBhvr>
                                        <p:cTn id="35" dur="1" fill="hold">
                                          <p:stCondLst>
                                            <p:cond delay="499"/>
                                          </p:stCondLst>
                                        </p:cTn>
                                        <p:tgtEl>
                                          <p:spTgt spid="450567"/>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50573"/>
                                        </p:tgtEl>
                                        <p:attrNameLst>
                                          <p:attrName>style.visibility</p:attrName>
                                        </p:attrNameLst>
                                      </p:cBhvr>
                                      <p:to>
                                        <p:strVal val="visible"/>
                                      </p:to>
                                    </p:set>
                                    <p:anim calcmode="lin" valueType="num">
                                      <p:cBhvr additive="base">
                                        <p:cTn id="40" dur="500" fill="hold"/>
                                        <p:tgtEl>
                                          <p:spTgt spid="450573"/>
                                        </p:tgtEl>
                                        <p:attrNameLst>
                                          <p:attrName>ppt_x</p:attrName>
                                        </p:attrNameLst>
                                      </p:cBhvr>
                                      <p:tavLst>
                                        <p:tav tm="0">
                                          <p:val>
                                            <p:strVal val="0-#ppt_w/2"/>
                                          </p:val>
                                        </p:tav>
                                        <p:tav tm="100000">
                                          <p:val>
                                            <p:strVal val="#ppt_x"/>
                                          </p:val>
                                        </p:tav>
                                      </p:tavLst>
                                    </p:anim>
                                    <p:anim calcmode="lin" valueType="num">
                                      <p:cBhvr additive="base">
                                        <p:cTn id="41" dur="500" fill="hold"/>
                                        <p:tgtEl>
                                          <p:spTgt spid="45057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0 0 L 0.09375 0 " pathEditMode="relative" ptsTypes="AA">
                                      <p:cBhvr>
                                        <p:cTn id="45" dur="1000" fill="hold"/>
                                        <p:tgtEl>
                                          <p:spTgt spid="450573"/>
                                        </p:tgtEl>
                                        <p:attrNameLst>
                                          <p:attrName>ppt_x</p:attrName>
                                          <p:attrName>ppt_y</p:attrName>
                                        </p:attrNameLst>
                                      </p:cBhvr>
                                    </p:animMotion>
                                  </p:childTnLst>
                                </p:cTn>
                              </p:par>
                            </p:childTnLst>
                          </p:cTn>
                        </p:par>
                        <p:par>
                          <p:cTn id="46" fill="hold" nodeType="afterGroup">
                            <p:stCondLst>
                              <p:cond delay="1000"/>
                            </p:stCondLst>
                            <p:childTnLst>
                              <p:par>
                                <p:cTn id="47" presetID="0" presetClass="path" presetSubtype="0" accel="50000" decel="50000" fill="hold" grpId="2" nodeType="afterEffect">
                                  <p:stCondLst>
                                    <p:cond delay="0"/>
                                  </p:stCondLst>
                                  <p:childTnLst>
                                    <p:animMotion origin="layout" path="M 0.09375 4.44444E-6 L 0.09375 0.10833 " pathEditMode="relative" rAng="0" ptsTypes="AA">
                                      <p:cBhvr>
                                        <p:cTn id="48" dur="1000" fill="hold"/>
                                        <p:tgtEl>
                                          <p:spTgt spid="450573"/>
                                        </p:tgtEl>
                                        <p:attrNameLst>
                                          <p:attrName>ppt_x</p:attrName>
                                          <p:attrName>ppt_y</p:attrName>
                                        </p:attrNameLst>
                                      </p:cBhvr>
                                      <p:rCtr x="0" y="5417"/>
                                    </p:animMotion>
                                  </p:childTnLst>
                                </p:cTn>
                              </p:par>
                              <p:par>
                                <p:cTn id="49" presetID="2" presetClass="entr" presetSubtype="8" fill="hold" grpId="0" nodeType="withEffect">
                                  <p:stCondLst>
                                    <p:cond delay="0"/>
                                  </p:stCondLst>
                                  <p:childTnLst>
                                    <p:set>
                                      <p:cBhvr>
                                        <p:cTn id="50" dur="1" fill="hold">
                                          <p:stCondLst>
                                            <p:cond delay="0"/>
                                          </p:stCondLst>
                                        </p:cTn>
                                        <p:tgtEl>
                                          <p:spTgt spid="450574"/>
                                        </p:tgtEl>
                                        <p:attrNameLst>
                                          <p:attrName>style.visibility</p:attrName>
                                        </p:attrNameLst>
                                      </p:cBhvr>
                                      <p:to>
                                        <p:strVal val="visible"/>
                                      </p:to>
                                    </p:set>
                                    <p:anim calcmode="lin" valueType="num">
                                      <p:cBhvr additive="base">
                                        <p:cTn id="51" dur="500" fill="hold"/>
                                        <p:tgtEl>
                                          <p:spTgt spid="450574"/>
                                        </p:tgtEl>
                                        <p:attrNameLst>
                                          <p:attrName>ppt_x</p:attrName>
                                        </p:attrNameLst>
                                      </p:cBhvr>
                                      <p:tavLst>
                                        <p:tav tm="0">
                                          <p:val>
                                            <p:strVal val="0-#ppt_w/2"/>
                                          </p:val>
                                        </p:tav>
                                        <p:tav tm="100000">
                                          <p:val>
                                            <p:strVal val="#ppt_x"/>
                                          </p:val>
                                        </p:tav>
                                      </p:tavLst>
                                    </p:anim>
                                    <p:anim calcmode="lin" valueType="num">
                                      <p:cBhvr additive="base">
                                        <p:cTn id="52" dur="500" fill="hold"/>
                                        <p:tgtEl>
                                          <p:spTgt spid="450574"/>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grpId="3" nodeType="clickEffect">
                                  <p:stCondLst>
                                    <p:cond delay="0"/>
                                  </p:stCondLst>
                                  <p:childTnLst>
                                    <p:animMotion origin="layout" path="M 0.09375 0.10833 L 0.18646 0.10833 " pathEditMode="relative" rAng="0" ptsTypes="AA">
                                      <p:cBhvr>
                                        <p:cTn id="56" dur="1000" fill="hold"/>
                                        <p:tgtEl>
                                          <p:spTgt spid="450573"/>
                                        </p:tgtEl>
                                        <p:attrNameLst>
                                          <p:attrName>ppt_x</p:attrName>
                                          <p:attrName>ppt_y</p:attrName>
                                        </p:attrNameLst>
                                      </p:cBhvr>
                                      <p:rCtr x="4635" y="0"/>
                                    </p:animMotion>
                                  </p:childTnLst>
                                </p:cTn>
                              </p:par>
                              <p:par>
                                <p:cTn id="57" presetID="0" presetClass="path" presetSubtype="0" accel="50000" decel="50000" fill="hold" grpId="1" nodeType="withEffect">
                                  <p:stCondLst>
                                    <p:cond delay="0"/>
                                  </p:stCondLst>
                                  <p:childTnLst>
                                    <p:animMotion origin="layout" path="M 0 0 L 0.09375 0 " pathEditMode="relative" ptsTypes="AA">
                                      <p:cBhvr>
                                        <p:cTn id="58" dur="1000" fill="hold"/>
                                        <p:tgtEl>
                                          <p:spTgt spid="450574"/>
                                        </p:tgtEl>
                                        <p:attrNameLst>
                                          <p:attrName>ppt_x</p:attrName>
                                          <p:attrName>ppt_y</p:attrName>
                                        </p:attrNameLst>
                                      </p:cBhvr>
                                    </p:animMotion>
                                  </p:childTnLst>
                                </p:cTn>
                              </p:par>
                            </p:childTnLst>
                          </p:cTn>
                        </p:par>
                        <p:par>
                          <p:cTn id="59" fill="hold" nodeType="afterGroup">
                            <p:stCondLst>
                              <p:cond delay="1000"/>
                            </p:stCondLst>
                            <p:childTnLst>
                              <p:par>
                                <p:cTn id="60" presetID="0" presetClass="path" presetSubtype="0" accel="50000" decel="50000" fill="hold" grpId="2" nodeType="afterEffect">
                                  <p:stCondLst>
                                    <p:cond delay="0"/>
                                  </p:stCondLst>
                                  <p:childTnLst>
                                    <p:animMotion origin="layout" path="M 0.09375 4.44444E-6 L 0.09375 0.10833 " pathEditMode="relative" rAng="0" ptsTypes="AA">
                                      <p:cBhvr>
                                        <p:cTn id="61" dur="1000" fill="hold"/>
                                        <p:tgtEl>
                                          <p:spTgt spid="450574"/>
                                        </p:tgtEl>
                                        <p:attrNameLst>
                                          <p:attrName>ppt_x</p:attrName>
                                          <p:attrName>ppt_y</p:attrName>
                                        </p:attrNameLst>
                                      </p:cBhvr>
                                      <p:rCtr x="0" y="5417"/>
                                    </p:animMotion>
                                  </p:childTnLst>
                                </p:cTn>
                              </p:par>
                              <p:par>
                                <p:cTn id="62" presetID="0" presetClass="path" presetSubtype="0" accel="50000" decel="50000" fill="hold" grpId="4" nodeType="withEffect">
                                  <p:stCondLst>
                                    <p:cond delay="0"/>
                                  </p:stCondLst>
                                  <p:childTnLst>
                                    <p:animMotion origin="layout" path="M 0.18645 0.10834 L 0.18645 0.21806 " pathEditMode="relative" rAng="0" ptsTypes="AA">
                                      <p:cBhvr>
                                        <p:cTn id="63" dur="1000" fill="hold"/>
                                        <p:tgtEl>
                                          <p:spTgt spid="450573"/>
                                        </p:tgtEl>
                                        <p:attrNameLst>
                                          <p:attrName>ppt_x</p:attrName>
                                          <p:attrName>ppt_y</p:attrName>
                                        </p:attrNameLst>
                                      </p:cBhvr>
                                      <p:rCtr x="0" y="5486"/>
                                    </p:animMotion>
                                  </p:childTnLst>
                                </p:cTn>
                              </p:par>
                              <p:par>
                                <p:cTn id="64" presetID="2" presetClass="entr" presetSubtype="8" fill="hold" grpId="0" nodeType="withEffect">
                                  <p:stCondLst>
                                    <p:cond delay="0"/>
                                  </p:stCondLst>
                                  <p:childTnLst>
                                    <p:set>
                                      <p:cBhvr>
                                        <p:cTn id="65" dur="1" fill="hold">
                                          <p:stCondLst>
                                            <p:cond delay="0"/>
                                          </p:stCondLst>
                                        </p:cTn>
                                        <p:tgtEl>
                                          <p:spTgt spid="450575"/>
                                        </p:tgtEl>
                                        <p:attrNameLst>
                                          <p:attrName>style.visibility</p:attrName>
                                        </p:attrNameLst>
                                      </p:cBhvr>
                                      <p:to>
                                        <p:strVal val="visible"/>
                                      </p:to>
                                    </p:set>
                                    <p:anim calcmode="lin" valueType="num">
                                      <p:cBhvr additive="base">
                                        <p:cTn id="66" dur="500" fill="hold"/>
                                        <p:tgtEl>
                                          <p:spTgt spid="450575"/>
                                        </p:tgtEl>
                                        <p:attrNameLst>
                                          <p:attrName>ppt_x</p:attrName>
                                        </p:attrNameLst>
                                      </p:cBhvr>
                                      <p:tavLst>
                                        <p:tav tm="0">
                                          <p:val>
                                            <p:strVal val="0-#ppt_w/2"/>
                                          </p:val>
                                        </p:tav>
                                        <p:tav tm="100000">
                                          <p:val>
                                            <p:strVal val="#ppt_x"/>
                                          </p:val>
                                        </p:tav>
                                      </p:tavLst>
                                    </p:anim>
                                    <p:anim calcmode="lin" valueType="num">
                                      <p:cBhvr additive="base">
                                        <p:cTn id="67" dur="500" fill="hold"/>
                                        <p:tgtEl>
                                          <p:spTgt spid="450575"/>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0" presetClass="path" presetSubtype="0" accel="50000" decel="50000" fill="hold" grpId="5" nodeType="clickEffect">
                                  <p:stCondLst>
                                    <p:cond delay="0"/>
                                  </p:stCondLst>
                                  <p:childTnLst>
                                    <p:animMotion origin="layout" path="M 0.18645 0.21806 L 0.28125 0.21806 " pathEditMode="relative" rAng="0" ptsTypes="AA">
                                      <p:cBhvr>
                                        <p:cTn id="71" dur="1000" fill="hold"/>
                                        <p:tgtEl>
                                          <p:spTgt spid="450573"/>
                                        </p:tgtEl>
                                        <p:attrNameLst>
                                          <p:attrName>ppt_x</p:attrName>
                                          <p:attrName>ppt_y</p:attrName>
                                        </p:attrNameLst>
                                      </p:cBhvr>
                                      <p:rCtr x="4740" y="0"/>
                                    </p:animMotion>
                                  </p:childTnLst>
                                </p:cTn>
                              </p:par>
                              <p:par>
                                <p:cTn id="72" presetID="0" presetClass="path" presetSubtype="0" accel="50000" decel="50000" fill="hold" grpId="3" nodeType="withEffect">
                                  <p:stCondLst>
                                    <p:cond delay="0"/>
                                  </p:stCondLst>
                                  <p:childTnLst>
                                    <p:animMotion origin="layout" path="M 0.09375 0.10833 L 0.18646 0.10833 " pathEditMode="relative" rAng="0" ptsTypes="AA">
                                      <p:cBhvr>
                                        <p:cTn id="73" dur="1000" fill="hold"/>
                                        <p:tgtEl>
                                          <p:spTgt spid="450574"/>
                                        </p:tgtEl>
                                        <p:attrNameLst>
                                          <p:attrName>ppt_x</p:attrName>
                                          <p:attrName>ppt_y</p:attrName>
                                        </p:attrNameLst>
                                      </p:cBhvr>
                                      <p:rCtr x="4635" y="0"/>
                                    </p:animMotion>
                                  </p:childTnLst>
                                </p:cTn>
                              </p:par>
                              <p:par>
                                <p:cTn id="74" presetID="0" presetClass="path" presetSubtype="0" accel="50000" decel="50000" fill="hold" grpId="1" nodeType="withEffect">
                                  <p:stCondLst>
                                    <p:cond delay="0"/>
                                  </p:stCondLst>
                                  <p:childTnLst>
                                    <p:animMotion origin="layout" path="M 0 0 L 0.09375 0 " pathEditMode="relative" ptsTypes="AA">
                                      <p:cBhvr>
                                        <p:cTn id="75" dur="1000" fill="hold"/>
                                        <p:tgtEl>
                                          <p:spTgt spid="450575"/>
                                        </p:tgtEl>
                                        <p:attrNameLst>
                                          <p:attrName>ppt_x</p:attrName>
                                          <p:attrName>ppt_y</p:attrName>
                                        </p:attrNameLst>
                                      </p:cBhvr>
                                    </p:animMotion>
                                  </p:childTnLst>
                                </p:cTn>
                              </p:par>
                            </p:childTnLst>
                          </p:cTn>
                        </p:par>
                        <p:par>
                          <p:cTn id="76" fill="hold" nodeType="afterGroup">
                            <p:stCondLst>
                              <p:cond delay="1000"/>
                            </p:stCondLst>
                            <p:childTnLst>
                              <p:par>
                                <p:cTn id="77" presetID="0" presetClass="path" presetSubtype="0" accel="50000" decel="50000" fill="hold" grpId="4" nodeType="afterEffect">
                                  <p:stCondLst>
                                    <p:cond delay="0"/>
                                  </p:stCondLst>
                                  <p:childTnLst>
                                    <p:animMotion origin="layout" path="M 0.18645 0.10834 L 0.18645 0.21806 " pathEditMode="relative" rAng="0" ptsTypes="AA">
                                      <p:cBhvr>
                                        <p:cTn id="78" dur="1000" fill="hold"/>
                                        <p:tgtEl>
                                          <p:spTgt spid="450574"/>
                                        </p:tgtEl>
                                        <p:attrNameLst>
                                          <p:attrName>ppt_x</p:attrName>
                                          <p:attrName>ppt_y</p:attrName>
                                        </p:attrNameLst>
                                      </p:cBhvr>
                                      <p:rCtr x="0" y="5486"/>
                                    </p:animMotion>
                                  </p:childTnLst>
                                </p:cTn>
                              </p:par>
                              <p:par>
                                <p:cTn id="79" presetID="0" presetClass="path" presetSubtype="0" accel="50000" decel="50000" fill="hold" grpId="6" nodeType="withEffect">
                                  <p:stCondLst>
                                    <p:cond delay="0"/>
                                  </p:stCondLst>
                                  <p:childTnLst>
                                    <p:animMotion origin="layout" path="M 0.28125 0.21806 L 0.28125 0.32361 " pathEditMode="relative" rAng="0" ptsTypes="AA">
                                      <p:cBhvr>
                                        <p:cTn id="80" dur="1000" fill="hold"/>
                                        <p:tgtEl>
                                          <p:spTgt spid="450573"/>
                                        </p:tgtEl>
                                        <p:attrNameLst>
                                          <p:attrName>ppt_x</p:attrName>
                                          <p:attrName>ppt_y</p:attrName>
                                        </p:attrNameLst>
                                      </p:cBhvr>
                                      <p:rCtr x="0" y="5278"/>
                                    </p:animMotion>
                                  </p:childTnLst>
                                </p:cTn>
                              </p:par>
                              <p:par>
                                <p:cTn id="81" presetID="0" presetClass="path" presetSubtype="0" accel="50000" decel="50000" fill="hold" grpId="2" nodeType="withEffect">
                                  <p:stCondLst>
                                    <p:cond delay="0"/>
                                  </p:stCondLst>
                                  <p:childTnLst>
                                    <p:animMotion origin="layout" path="M 0.09375 4.44444E-6 L 0.09375 0.10833 " pathEditMode="relative" rAng="0" ptsTypes="AA">
                                      <p:cBhvr>
                                        <p:cTn id="82" dur="1000" fill="hold"/>
                                        <p:tgtEl>
                                          <p:spTgt spid="450575"/>
                                        </p:tgtEl>
                                        <p:attrNameLst>
                                          <p:attrName>ppt_x</p:attrName>
                                          <p:attrName>ppt_y</p:attrName>
                                        </p:attrNameLst>
                                      </p:cBhvr>
                                      <p:rCtr x="0" y="5417"/>
                                    </p:animMotion>
                                  </p:childTnLst>
                                </p:cTn>
                              </p:par>
                              <p:par>
                                <p:cTn id="83" presetID="2" presetClass="entr" presetSubtype="8" fill="hold" grpId="0" nodeType="withEffect">
                                  <p:stCondLst>
                                    <p:cond delay="0"/>
                                  </p:stCondLst>
                                  <p:childTnLst>
                                    <p:set>
                                      <p:cBhvr>
                                        <p:cTn id="84" dur="1" fill="hold">
                                          <p:stCondLst>
                                            <p:cond delay="0"/>
                                          </p:stCondLst>
                                        </p:cTn>
                                        <p:tgtEl>
                                          <p:spTgt spid="450576"/>
                                        </p:tgtEl>
                                        <p:attrNameLst>
                                          <p:attrName>style.visibility</p:attrName>
                                        </p:attrNameLst>
                                      </p:cBhvr>
                                      <p:to>
                                        <p:strVal val="visible"/>
                                      </p:to>
                                    </p:set>
                                    <p:anim calcmode="lin" valueType="num">
                                      <p:cBhvr additive="base">
                                        <p:cTn id="85" dur="500" fill="hold"/>
                                        <p:tgtEl>
                                          <p:spTgt spid="450576"/>
                                        </p:tgtEl>
                                        <p:attrNameLst>
                                          <p:attrName>ppt_x</p:attrName>
                                        </p:attrNameLst>
                                      </p:cBhvr>
                                      <p:tavLst>
                                        <p:tav tm="0">
                                          <p:val>
                                            <p:strVal val="0-#ppt_w/2"/>
                                          </p:val>
                                        </p:tav>
                                        <p:tav tm="100000">
                                          <p:val>
                                            <p:strVal val="#ppt_x"/>
                                          </p:val>
                                        </p:tav>
                                      </p:tavLst>
                                    </p:anim>
                                    <p:anim calcmode="lin" valueType="num">
                                      <p:cBhvr additive="base">
                                        <p:cTn id="86" dur="500" fill="hold"/>
                                        <p:tgtEl>
                                          <p:spTgt spid="45057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grpId="7" nodeType="clickEffect">
                                  <p:stCondLst>
                                    <p:cond delay="0"/>
                                  </p:stCondLst>
                                  <p:childTnLst>
                                    <p:animMotion origin="layout" path="M 0.28125 0.32361 L 0.37396 0.32361 " pathEditMode="relative" rAng="0" ptsTypes="AA">
                                      <p:cBhvr>
                                        <p:cTn id="90" dur="1000" fill="hold"/>
                                        <p:tgtEl>
                                          <p:spTgt spid="450573"/>
                                        </p:tgtEl>
                                        <p:attrNameLst>
                                          <p:attrName>ppt_x</p:attrName>
                                          <p:attrName>ppt_y</p:attrName>
                                        </p:attrNameLst>
                                      </p:cBhvr>
                                      <p:rCtr x="4635" y="0"/>
                                    </p:animMotion>
                                  </p:childTnLst>
                                </p:cTn>
                              </p:par>
                              <p:par>
                                <p:cTn id="91" presetID="0" presetClass="path" presetSubtype="0" accel="50000" decel="50000" fill="hold" grpId="5" nodeType="withEffect">
                                  <p:stCondLst>
                                    <p:cond delay="0"/>
                                  </p:stCondLst>
                                  <p:childTnLst>
                                    <p:animMotion origin="layout" path="M 0.18645 0.21806 L 0.28125 0.21806 " pathEditMode="relative" rAng="0" ptsTypes="AA">
                                      <p:cBhvr>
                                        <p:cTn id="92" dur="1000" fill="hold"/>
                                        <p:tgtEl>
                                          <p:spTgt spid="450574"/>
                                        </p:tgtEl>
                                        <p:attrNameLst>
                                          <p:attrName>ppt_x</p:attrName>
                                          <p:attrName>ppt_y</p:attrName>
                                        </p:attrNameLst>
                                      </p:cBhvr>
                                      <p:rCtr x="4740" y="0"/>
                                    </p:animMotion>
                                  </p:childTnLst>
                                </p:cTn>
                              </p:par>
                              <p:par>
                                <p:cTn id="93" presetID="0" presetClass="path" presetSubtype="0" accel="50000" decel="50000" fill="hold" grpId="3" nodeType="withEffect">
                                  <p:stCondLst>
                                    <p:cond delay="0"/>
                                  </p:stCondLst>
                                  <p:childTnLst>
                                    <p:animMotion origin="layout" path="M 0.09375 0.10833 L 0.18646 0.10833 " pathEditMode="relative" rAng="0" ptsTypes="AA">
                                      <p:cBhvr>
                                        <p:cTn id="94" dur="1000" fill="hold"/>
                                        <p:tgtEl>
                                          <p:spTgt spid="450575"/>
                                        </p:tgtEl>
                                        <p:attrNameLst>
                                          <p:attrName>ppt_x</p:attrName>
                                          <p:attrName>ppt_y</p:attrName>
                                        </p:attrNameLst>
                                      </p:cBhvr>
                                      <p:rCtr x="4635" y="0"/>
                                    </p:animMotion>
                                  </p:childTnLst>
                                </p:cTn>
                              </p:par>
                              <p:par>
                                <p:cTn id="95" presetID="0" presetClass="path" presetSubtype="0" accel="50000" decel="50000" fill="hold" grpId="1" nodeType="withEffect">
                                  <p:stCondLst>
                                    <p:cond delay="0"/>
                                  </p:stCondLst>
                                  <p:childTnLst>
                                    <p:animMotion origin="layout" path="M 0 0 L 0.09375 0 " pathEditMode="relative" ptsTypes="AA">
                                      <p:cBhvr>
                                        <p:cTn id="96" dur="1000" fill="hold"/>
                                        <p:tgtEl>
                                          <p:spTgt spid="450576"/>
                                        </p:tgtEl>
                                        <p:attrNameLst>
                                          <p:attrName>ppt_x</p:attrName>
                                          <p:attrName>ppt_y</p:attrName>
                                        </p:attrNameLst>
                                      </p:cBhvr>
                                    </p:animMotion>
                                  </p:childTnLst>
                                </p:cTn>
                              </p:par>
                            </p:childTnLst>
                          </p:cTn>
                        </p:par>
                        <p:par>
                          <p:cTn id="97" fill="hold" nodeType="afterGroup">
                            <p:stCondLst>
                              <p:cond delay="1000"/>
                            </p:stCondLst>
                            <p:childTnLst>
                              <p:par>
                                <p:cTn id="98" presetID="0" presetClass="path" presetSubtype="0" accel="50000" decel="50000" fill="hold" grpId="6" nodeType="afterEffect">
                                  <p:stCondLst>
                                    <p:cond delay="0"/>
                                  </p:stCondLst>
                                  <p:childTnLst>
                                    <p:animMotion origin="layout" path="M 0.28125 0.21806 L 0.28125 0.32361 " pathEditMode="relative" rAng="0" ptsTypes="AA">
                                      <p:cBhvr>
                                        <p:cTn id="99" dur="1000" fill="hold"/>
                                        <p:tgtEl>
                                          <p:spTgt spid="450574"/>
                                        </p:tgtEl>
                                        <p:attrNameLst>
                                          <p:attrName>ppt_x</p:attrName>
                                          <p:attrName>ppt_y</p:attrName>
                                        </p:attrNameLst>
                                      </p:cBhvr>
                                      <p:rCtr x="0" y="5278"/>
                                    </p:animMotion>
                                  </p:childTnLst>
                                </p:cTn>
                              </p:par>
                              <p:par>
                                <p:cTn id="100" presetID="0" presetClass="path" presetSubtype="0" accel="50000" decel="50000" fill="hold" grpId="8" nodeType="withEffect">
                                  <p:stCondLst>
                                    <p:cond delay="0"/>
                                  </p:stCondLst>
                                  <p:childTnLst>
                                    <p:animMotion origin="layout" path="M 0.37396 0.32361 L 0.37396 0.43055 " pathEditMode="relative" rAng="0" ptsTypes="AA">
                                      <p:cBhvr>
                                        <p:cTn id="101" dur="1000" fill="hold"/>
                                        <p:tgtEl>
                                          <p:spTgt spid="450573"/>
                                        </p:tgtEl>
                                        <p:attrNameLst>
                                          <p:attrName>ppt_x</p:attrName>
                                          <p:attrName>ppt_y</p:attrName>
                                        </p:attrNameLst>
                                      </p:cBhvr>
                                      <p:rCtr x="0" y="5347"/>
                                    </p:animMotion>
                                  </p:childTnLst>
                                </p:cTn>
                              </p:par>
                              <p:par>
                                <p:cTn id="102" presetID="0" presetClass="path" presetSubtype="0" accel="50000" decel="50000" fill="hold" grpId="4" nodeType="withEffect">
                                  <p:stCondLst>
                                    <p:cond delay="0"/>
                                  </p:stCondLst>
                                  <p:childTnLst>
                                    <p:animMotion origin="layout" path="M 0.18645 0.10834 L 0.18645 0.21806 " pathEditMode="relative" rAng="0" ptsTypes="AA">
                                      <p:cBhvr>
                                        <p:cTn id="103" dur="1000" fill="hold"/>
                                        <p:tgtEl>
                                          <p:spTgt spid="450575"/>
                                        </p:tgtEl>
                                        <p:attrNameLst>
                                          <p:attrName>ppt_x</p:attrName>
                                          <p:attrName>ppt_y</p:attrName>
                                        </p:attrNameLst>
                                      </p:cBhvr>
                                      <p:rCtr x="0" y="5486"/>
                                    </p:animMotion>
                                  </p:childTnLst>
                                </p:cTn>
                              </p:par>
                              <p:par>
                                <p:cTn id="104" presetID="0" presetClass="path" presetSubtype="0" accel="50000" decel="50000" fill="hold" grpId="2" nodeType="withEffect">
                                  <p:stCondLst>
                                    <p:cond delay="0"/>
                                  </p:stCondLst>
                                  <p:childTnLst>
                                    <p:animMotion origin="layout" path="M 0.09375 4.44444E-6 L 0.09375 0.10833 " pathEditMode="relative" rAng="0" ptsTypes="AA">
                                      <p:cBhvr>
                                        <p:cTn id="105" dur="1000" fill="hold"/>
                                        <p:tgtEl>
                                          <p:spTgt spid="450576"/>
                                        </p:tgtEl>
                                        <p:attrNameLst>
                                          <p:attrName>ppt_x</p:attrName>
                                          <p:attrName>ppt_y</p:attrName>
                                        </p:attrNameLst>
                                      </p:cBhvr>
                                      <p:rCtr x="0" y="5417"/>
                                    </p:animMotion>
                                  </p:childTnLst>
                                </p:cTn>
                              </p:par>
                            </p:childTnLst>
                          </p:cTn>
                        </p:par>
                        <p:par>
                          <p:cTn id="106" fill="hold" nodeType="afterGroup">
                            <p:stCondLst>
                              <p:cond delay="2000"/>
                            </p:stCondLst>
                            <p:childTnLst>
                              <p:par>
                                <p:cTn id="107" presetID="2" presetClass="exit" presetSubtype="2" fill="hold" grpId="9" nodeType="afterEffect">
                                  <p:stCondLst>
                                    <p:cond delay="0"/>
                                  </p:stCondLst>
                                  <p:childTnLst>
                                    <p:anim calcmode="lin" valueType="num">
                                      <p:cBhvr additive="base">
                                        <p:cTn id="108" dur="500"/>
                                        <p:tgtEl>
                                          <p:spTgt spid="450573"/>
                                        </p:tgtEl>
                                        <p:attrNameLst>
                                          <p:attrName>ppt_x</p:attrName>
                                        </p:attrNameLst>
                                      </p:cBhvr>
                                      <p:tavLst>
                                        <p:tav tm="0">
                                          <p:val>
                                            <p:strVal val="ppt_x"/>
                                          </p:val>
                                        </p:tav>
                                        <p:tav tm="100000">
                                          <p:val>
                                            <p:strVal val="1+ppt_w/2"/>
                                          </p:val>
                                        </p:tav>
                                      </p:tavLst>
                                    </p:anim>
                                    <p:anim calcmode="lin" valueType="num">
                                      <p:cBhvr additive="base">
                                        <p:cTn id="109" dur="500"/>
                                        <p:tgtEl>
                                          <p:spTgt spid="450573"/>
                                        </p:tgtEl>
                                        <p:attrNameLst>
                                          <p:attrName>ppt_y</p:attrName>
                                        </p:attrNameLst>
                                      </p:cBhvr>
                                      <p:tavLst>
                                        <p:tav tm="0">
                                          <p:val>
                                            <p:strVal val="ppt_y"/>
                                          </p:val>
                                        </p:tav>
                                        <p:tav tm="100000">
                                          <p:val>
                                            <p:strVal val="ppt_y"/>
                                          </p:val>
                                        </p:tav>
                                      </p:tavLst>
                                    </p:anim>
                                    <p:set>
                                      <p:cBhvr>
                                        <p:cTn id="110" dur="1" fill="hold">
                                          <p:stCondLst>
                                            <p:cond delay="499"/>
                                          </p:stCondLst>
                                        </p:cTn>
                                        <p:tgtEl>
                                          <p:spTgt spid="450573"/>
                                        </p:tgtEl>
                                        <p:attrNameLst>
                                          <p:attrName>style.visibility</p:attrName>
                                        </p:attrNameLst>
                                      </p:cBhvr>
                                      <p:to>
                                        <p:strVal val="hidden"/>
                                      </p:to>
                                    </p:set>
                                  </p:childTnLst>
                                </p:cTn>
                              </p:par>
                              <p:par>
                                <p:cTn id="111" presetID="0" presetClass="path" presetSubtype="0" accel="50000" decel="50000" fill="hold" grpId="7" nodeType="withEffect">
                                  <p:stCondLst>
                                    <p:cond delay="0"/>
                                  </p:stCondLst>
                                  <p:childTnLst>
                                    <p:animMotion origin="layout" path="M 0.28125 0.32361 L 0.37396 0.32361 " pathEditMode="relative" rAng="0" ptsTypes="AA">
                                      <p:cBhvr>
                                        <p:cTn id="112" dur="1000" fill="hold"/>
                                        <p:tgtEl>
                                          <p:spTgt spid="450574"/>
                                        </p:tgtEl>
                                        <p:attrNameLst>
                                          <p:attrName>ppt_x</p:attrName>
                                          <p:attrName>ppt_y</p:attrName>
                                        </p:attrNameLst>
                                      </p:cBhvr>
                                      <p:rCtr x="4635" y="0"/>
                                    </p:animMotion>
                                  </p:childTnLst>
                                </p:cTn>
                              </p:par>
                              <p:par>
                                <p:cTn id="113" presetID="0" presetClass="path" presetSubtype="0" accel="50000" decel="50000" fill="hold" grpId="5" nodeType="withEffect">
                                  <p:stCondLst>
                                    <p:cond delay="0"/>
                                  </p:stCondLst>
                                  <p:childTnLst>
                                    <p:animMotion origin="layout" path="M 0.18645 0.21806 L 0.28125 0.21806 " pathEditMode="relative" rAng="0" ptsTypes="AA">
                                      <p:cBhvr>
                                        <p:cTn id="114" dur="1000" fill="hold"/>
                                        <p:tgtEl>
                                          <p:spTgt spid="450575"/>
                                        </p:tgtEl>
                                        <p:attrNameLst>
                                          <p:attrName>ppt_x</p:attrName>
                                          <p:attrName>ppt_y</p:attrName>
                                        </p:attrNameLst>
                                      </p:cBhvr>
                                      <p:rCtr x="4740" y="0"/>
                                    </p:animMotion>
                                  </p:childTnLst>
                                </p:cTn>
                              </p:par>
                              <p:par>
                                <p:cTn id="115" presetID="0" presetClass="path" presetSubtype="0" accel="50000" decel="50000" fill="hold" grpId="3" nodeType="withEffect">
                                  <p:stCondLst>
                                    <p:cond delay="0"/>
                                  </p:stCondLst>
                                  <p:childTnLst>
                                    <p:animMotion origin="layout" path="M 0.09375 0.10833 L 0.18646 0.10833 " pathEditMode="relative" rAng="0" ptsTypes="AA">
                                      <p:cBhvr>
                                        <p:cTn id="116" dur="1000" fill="hold"/>
                                        <p:tgtEl>
                                          <p:spTgt spid="450576"/>
                                        </p:tgtEl>
                                        <p:attrNameLst>
                                          <p:attrName>ppt_x</p:attrName>
                                          <p:attrName>ppt_y</p:attrName>
                                        </p:attrNameLst>
                                      </p:cBhvr>
                                      <p:rCtr x="4635" y="0"/>
                                    </p:animMotion>
                                  </p:childTnLst>
                                </p:cTn>
                              </p:par>
                            </p:childTnLst>
                          </p:cTn>
                        </p:par>
                        <p:par>
                          <p:cTn id="117" fill="hold" nodeType="afterGroup">
                            <p:stCondLst>
                              <p:cond delay="3000"/>
                            </p:stCondLst>
                            <p:childTnLst>
                              <p:par>
                                <p:cTn id="118" presetID="0" presetClass="path" presetSubtype="0" accel="50000" decel="50000" fill="hold" grpId="8" nodeType="afterEffect">
                                  <p:stCondLst>
                                    <p:cond delay="0"/>
                                  </p:stCondLst>
                                  <p:childTnLst>
                                    <p:animMotion origin="layout" path="M 0.37396 0.32361 L 0.37396 0.43055 " pathEditMode="relative" rAng="0" ptsTypes="AA">
                                      <p:cBhvr>
                                        <p:cTn id="119" dur="1000" fill="hold"/>
                                        <p:tgtEl>
                                          <p:spTgt spid="450574"/>
                                        </p:tgtEl>
                                        <p:attrNameLst>
                                          <p:attrName>ppt_x</p:attrName>
                                          <p:attrName>ppt_y</p:attrName>
                                        </p:attrNameLst>
                                      </p:cBhvr>
                                      <p:rCtr x="0" y="5347"/>
                                    </p:animMotion>
                                  </p:childTnLst>
                                </p:cTn>
                              </p:par>
                              <p:par>
                                <p:cTn id="120" presetID="0" presetClass="path" presetSubtype="0" accel="50000" decel="50000" fill="hold" grpId="6" nodeType="withEffect">
                                  <p:stCondLst>
                                    <p:cond delay="0"/>
                                  </p:stCondLst>
                                  <p:childTnLst>
                                    <p:animMotion origin="layout" path="M 0.28125 0.21806 L 0.28125 0.32361 " pathEditMode="relative" rAng="0" ptsTypes="AA">
                                      <p:cBhvr>
                                        <p:cTn id="121" dur="1000" fill="hold"/>
                                        <p:tgtEl>
                                          <p:spTgt spid="450575"/>
                                        </p:tgtEl>
                                        <p:attrNameLst>
                                          <p:attrName>ppt_x</p:attrName>
                                          <p:attrName>ppt_y</p:attrName>
                                        </p:attrNameLst>
                                      </p:cBhvr>
                                      <p:rCtr x="0" y="5278"/>
                                    </p:animMotion>
                                  </p:childTnLst>
                                </p:cTn>
                              </p:par>
                              <p:par>
                                <p:cTn id="122" presetID="0" presetClass="path" presetSubtype="0" accel="50000" decel="50000" fill="hold" grpId="4" nodeType="withEffect">
                                  <p:stCondLst>
                                    <p:cond delay="0"/>
                                  </p:stCondLst>
                                  <p:childTnLst>
                                    <p:animMotion origin="layout" path="M 0.18645 0.10834 L 0.18645 0.21806 " pathEditMode="relative" rAng="0" ptsTypes="AA">
                                      <p:cBhvr>
                                        <p:cTn id="123" dur="1000" fill="hold"/>
                                        <p:tgtEl>
                                          <p:spTgt spid="450576"/>
                                        </p:tgtEl>
                                        <p:attrNameLst>
                                          <p:attrName>ppt_x</p:attrName>
                                          <p:attrName>ppt_y</p:attrName>
                                        </p:attrNameLst>
                                      </p:cBhvr>
                                      <p:rCtr x="0" y="5486"/>
                                    </p:animMotion>
                                  </p:childTnLst>
                                </p:cTn>
                              </p:par>
                            </p:childTnLst>
                          </p:cTn>
                        </p:par>
                        <p:par>
                          <p:cTn id="124" fill="hold" nodeType="afterGroup">
                            <p:stCondLst>
                              <p:cond delay="4000"/>
                            </p:stCondLst>
                            <p:childTnLst>
                              <p:par>
                                <p:cTn id="125" presetID="2" presetClass="exit" presetSubtype="2" fill="hold" grpId="9" nodeType="afterEffect">
                                  <p:stCondLst>
                                    <p:cond delay="0"/>
                                  </p:stCondLst>
                                  <p:childTnLst>
                                    <p:anim calcmode="lin" valueType="num">
                                      <p:cBhvr additive="base">
                                        <p:cTn id="126" dur="500"/>
                                        <p:tgtEl>
                                          <p:spTgt spid="450574"/>
                                        </p:tgtEl>
                                        <p:attrNameLst>
                                          <p:attrName>ppt_x</p:attrName>
                                        </p:attrNameLst>
                                      </p:cBhvr>
                                      <p:tavLst>
                                        <p:tav tm="0">
                                          <p:val>
                                            <p:strVal val="ppt_x"/>
                                          </p:val>
                                        </p:tav>
                                        <p:tav tm="100000">
                                          <p:val>
                                            <p:strVal val="1+ppt_w/2"/>
                                          </p:val>
                                        </p:tav>
                                      </p:tavLst>
                                    </p:anim>
                                    <p:anim calcmode="lin" valueType="num">
                                      <p:cBhvr additive="base">
                                        <p:cTn id="127" dur="500"/>
                                        <p:tgtEl>
                                          <p:spTgt spid="450574"/>
                                        </p:tgtEl>
                                        <p:attrNameLst>
                                          <p:attrName>ppt_y</p:attrName>
                                        </p:attrNameLst>
                                      </p:cBhvr>
                                      <p:tavLst>
                                        <p:tav tm="0">
                                          <p:val>
                                            <p:strVal val="ppt_y"/>
                                          </p:val>
                                        </p:tav>
                                        <p:tav tm="100000">
                                          <p:val>
                                            <p:strVal val="ppt_y"/>
                                          </p:val>
                                        </p:tav>
                                      </p:tavLst>
                                    </p:anim>
                                    <p:set>
                                      <p:cBhvr>
                                        <p:cTn id="128" dur="1" fill="hold">
                                          <p:stCondLst>
                                            <p:cond delay="499"/>
                                          </p:stCondLst>
                                        </p:cTn>
                                        <p:tgtEl>
                                          <p:spTgt spid="450574"/>
                                        </p:tgtEl>
                                        <p:attrNameLst>
                                          <p:attrName>style.visibility</p:attrName>
                                        </p:attrNameLst>
                                      </p:cBhvr>
                                      <p:to>
                                        <p:strVal val="hidden"/>
                                      </p:to>
                                    </p:set>
                                  </p:childTnLst>
                                </p:cTn>
                              </p:par>
                              <p:par>
                                <p:cTn id="129" presetID="0" presetClass="path" presetSubtype="0" accel="50000" decel="50000" fill="hold" grpId="7" nodeType="withEffect">
                                  <p:stCondLst>
                                    <p:cond delay="0"/>
                                  </p:stCondLst>
                                  <p:childTnLst>
                                    <p:animMotion origin="layout" path="M 0.28125 0.32361 L 0.37396 0.32361 " pathEditMode="relative" rAng="0" ptsTypes="AA">
                                      <p:cBhvr>
                                        <p:cTn id="130" dur="1000" fill="hold"/>
                                        <p:tgtEl>
                                          <p:spTgt spid="450575"/>
                                        </p:tgtEl>
                                        <p:attrNameLst>
                                          <p:attrName>ppt_x</p:attrName>
                                          <p:attrName>ppt_y</p:attrName>
                                        </p:attrNameLst>
                                      </p:cBhvr>
                                      <p:rCtr x="4635" y="0"/>
                                    </p:animMotion>
                                  </p:childTnLst>
                                </p:cTn>
                              </p:par>
                              <p:par>
                                <p:cTn id="131" presetID="0" presetClass="path" presetSubtype="0" accel="50000" decel="50000" fill="hold" grpId="5" nodeType="withEffect">
                                  <p:stCondLst>
                                    <p:cond delay="0"/>
                                  </p:stCondLst>
                                  <p:childTnLst>
                                    <p:animMotion origin="layout" path="M 0.18645 0.21806 L 0.28125 0.21806 " pathEditMode="relative" rAng="0" ptsTypes="AA">
                                      <p:cBhvr>
                                        <p:cTn id="132" dur="1000" fill="hold"/>
                                        <p:tgtEl>
                                          <p:spTgt spid="450576"/>
                                        </p:tgtEl>
                                        <p:attrNameLst>
                                          <p:attrName>ppt_x</p:attrName>
                                          <p:attrName>ppt_y</p:attrName>
                                        </p:attrNameLst>
                                      </p:cBhvr>
                                      <p:rCtr x="4740" y="0"/>
                                    </p:animMotion>
                                  </p:childTnLst>
                                </p:cTn>
                              </p:par>
                            </p:childTnLst>
                          </p:cTn>
                        </p:par>
                        <p:par>
                          <p:cTn id="133" fill="hold" nodeType="afterGroup">
                            <p:stCondLst>
                              <p:cond delay="5000"/>
                            </p:stCondLst>
                            <p:childTnLst>
                              <p:par>
                                <p:cTn id="134" presetID="0" presetClass="path" presetSubtype="0" accel="50000" decel="50000" fill="hold" grpId="8" nodeType="afterEffect">
                                  <p:stCondLst>
                                    <p:cond delay="0"/>
                                  </p:stCondLst>
                                  <p:childTnLst>
                                    <p:animMotion origin="layout" path="M 0.37396 0.32361 L 0.37396 0.43055 " pathEditMode="relative" rAng="0" ptsTypes="AA">
                                      <p:cBhvr>
                                        <p:cTn id="135" dur="1000" fill="hold"/>
                                        <p:tgtEl>
                                          <p:spTgt spid="450575"/>
                                        </p:tgtEl>
                                        <p:attrNameLst>
                                          <p:attrName>ppt_x</p:attrName>
                                          <p:attrName>ppt_y</p:attrName>
                                        </p:attrNameLst>
                                      </p:cBhvr>
                                      <p:rCtr x="0" y="5347"/>
                                    </p:animMotion>
                                  </p:childTnLst>
                                </p:cTn>
                              </p:par>
                              <p:par>
                                <p:cTn id="136" presetID="0" presetClass="path" presetSubtype="0" accel="50000" decel="50000" fill="hold" grpId="6" nodeType="withEffect">
                                  <p:stCondLst>
                                    <p:cond delay="0"/>
                                  </p:stCondLst>
                                  <p:childTnLst>
                                    <p:animMotion origin="layout" path="M 0.28125 0.21806 L 0.28125 0.32361 " pathEditMode="relative" rAng="0" ptsTypes="AA">
                                      <p:cBhvr>
                                        <p:cTn id="137" dur="1000" fill="hold"/>
                                        <p:tgtEl>
                                          <p:spTgt spid="450576"/>
                                        </p:tgtEl>
                                        <p:attrNameLst>
                                          <p:attrName>ppt_x</p:attrName>
                                          <p:attrName>ppt_y</p:attrName>
                                        </p:attrNameLst>
                                      </p:cBhvr>
                                      <p:rCtr x="0" y="5278"/>
                                    </p:animMotion>
                                  </p:childTnLst>
                                </p:cTn>
                              </p:par>
                            </p:childTnLst>
                          </p:cTn>
                        </p:par>
                        <p:par>
                          <p:cTn id="138" fill="hold" nodeType="afterGroup">
                            <p:stCondLst>
                              <p:cond delay="6000"/>
                            </p:stCondLst>
                            <p:childTnLst>
                              <p:par>
                                <p:cTn id="139" presetID="2" presetClass="exit" presetSubtype="2" fill="hold" grpId="9" nodeType="afterEffect">
                                  <p:stCondLst>
                                    <p:cond delay="0"/>
                                  </p:stCondLst>
                                  <p:childTnLst>
                                    <p:anim calcmode="lin" valueType="num">
                                      <p:cBhvr additive="base">
                                        <p:cTn id="140" dur="500"/>
                                        <p:tgtEl>
                                          <p:spTgt spid="450575"/>
                                        </p:tgtEl>
                                        <p:attrNameLst>
                                          <p:attrName>ppt_x</p:attrName>
                                        </p:attrNameLst>
                                      </p:cBhvr>
                                      <p:tavLst>
                                        <p:tav tm="0">
                                          <p:val>
                                            <p:strVal val="ppt_x"/>
                                          </p:val>
                                        </p:tav>
                                        <p:tav tm="100000">
                                          <p:val>
                                            <p:strVal val="1+ppt_w/2"/>
                                          </p:val>
                                        </p:tav>
                                      </p:tavLst>
                                    </p:anim>
                                    <p:anim calcmode="lin" valueType="num">
                                      <p:cBhvr additive="base">
                                        <p:cTn id="141" dur="500"/>
                                        <p:tgtEl>
                                          <p:spTgt spid="450575"/>
                                        </p:tgtEl>
                                        <p:attrNameLst>
                                          <p:attrName>ppt_y</p:attrName>
                                        </p:attrNameLst>
                                      </p:cBhvr>
                                      <p:tavLst>
                                        <p:tav tm="0">
                                          <p:val>
                                            <p:strVal val="ppt_y"/>
                                          </p:val>
                                        </p:tav>
                                        <p:tav tm="100000">
                                          <p:val>
                                            <p:strVal val="ppt_y"/>
                                          </p:val>
                                        </p:tav>
                                      </p:tavLst>
                                    </p:anim>
                                    <p:set>
                                      <p:cBhvr>
                                        <p:cTn id="142" dur="1" fill="hold">
                                          <p:stCondLst>
                                            <p:cond delay="499"/>
                                          </p:stCondLst>
                                        </p:cTn>
                                        <p:tgtEl>
                                          <p:spTgt spid="450575"/>
                                        </p:tgtEl>
                                        <p:attrNameLst>
                                          <p:attrName>style.visibility</p:attrName>
                                        </p:attrNameLst>
                                      </p:cBhvr>
                                      <p:to>
                                        <p:strVal val="hidden"/>
                                      </p:to>
                                    </p:set>
                                  </p:childTnLst>
                                </p:cTn>
                              </p:par>
                              <p:par>
                                <p:cTn id="143" presetID="0" presetClass="path" presetSubtype="0" accel="50000" decel="50000" fill="hold" grpId="7" nodeType="withEffect">
                                  <p:stCondLst>
                                    <p:cond delay="0"/>
                                  </p:stCondLst>
                                  <p:childTnLst>
                                    <p:animMotion origin="layout" path="M 0.28125 0.32361 L 0.37396 0.32361 " pathEditMode="relative" rAng="0" ptsTypes="AA">
                                      <p:cBhvr>
                                        <p:cTn id="144" dur="1000" fill="hold"/>
                                        <p:tgtEl>
                                          <p:spTgt spid="450576"/>
                                        </p:tgtEl>
                                        <p:attrNameLst>
                                          <p:attrName>ppt_x</p:attrName>
                                          <p:attrName>ppt_y</p:attrName>
                                        </p:attrNameLst>
                                      </p:cBhvr>
                                      <p:rCtr x="4635" y="0"/>
                                    </p:animMotion>
                                  </p:childTnLst>
                                </p:cTn>
                              </p:par>
                            </p:childTnLst>
                          </p:cTn>
                        </p:par>
                        <p:par>
                          <p:cTn id="145" fill="hold" nodeType="afterGroup">
                            <p:stCondLst>
                              <p:cond delay="7000"/>
                            </p:stCondLst>
                            <p:childTnLst>
                              <p:par>
                                <p:cTn id="146" presetID="0" presetClass="path" presetSubtype="0" accel="50000" decel="50000" fill="hold" grpId="8" nodeType="afterEffect">
                                  <p:stCondLst>
                                    <p:cond delay="0"/>
                                  </p:stCondLst>
                                  <p:childTnLst>
                                    <p:animMotion origin="layout" path="M 0.37396 0.32361 L 0.37396 0.43055 " pathEditMode="relative" rAng="0" ptsTypes="AA">
                                      <p:cBhvr>
                                        <p:cTn id="147" dur="1000" fill="hold"/>
                                        <p:tgtEl>
                                          <p:spTgt spid="450576"/>
                                        </p:tgtEl>
                                        <p:attrNameLst>
                                          <p:attrName>ppt_x</p:attrName>
                                          <p:attrName>ppt_y</p:attrName>
                                        </p:attrNameLst>
                                      </p:cBhvr>
                                      <p:rCtr x="0" y="5347"/>
                                    </p:animMotion>
                                  </p:childTnLst>
                                </p:cTn>
                              </p:par>
                            </p:childTnLst>
                          </p:cTn>
                        </p:par>
                        <p:par>
                          <p:cTn id="148" fill="hold" nodeType="afterGroup">
                            <p:stCondLst>
                              <p:cond delay="8000"/>
                            </p:stCondLst>
                            <p:childTnLst>
                              <p:par>
                                <p:cTn id="149" presetID="2" presetClass="exit" presetSubtype="2" fill="hold" grpId="9" nodeType="afterEffect">
                                  <p:stCondLst>
                                    <p:cond delay="0"/>
                                  </p:stCondLst>
                                  <p:childTnLst>
                                    <p:anim calcmode="lin" valueType="num">
                                      <p:cBhvr additive="base">
                                        <p:cTn id="150" dur="500"/>
                                        <p:tgtEl>
                                          <p:spTgt spid="450576"/>
                                        </p:tgtEl>
                                        <p:attrNameLst>
                                          <p:attrName>ppt_x</p:attrName>
                                        </p:attrNameLst>
                                      </p:cBhvr>
                                      <p:tavLst>
                                        <p:tav tm="0">
                                          <p:val>
                                            <p:strVal val="ppt_x"/>
                                          </p:val>
                                        </p:tav>
                                        <p:tav tm="100000">
                                          <p:val>
                                            <p:strVal val="1+ppt_w/2"/>
                                          </p:val>
                                        </p:tav>
                                      </p:tavLst>
                                    </p:anim>
                                    <p:anim calcmode="lin" valueType="num">
                                      <p:cBhvr additive="base">
                                        <p:cTn id="151" dur="500"/>
                                        <p:tgtEl>
                                          <p:spTgt spid="450576"/>
                                        </p:tgtEl>
                                        <p:attrNameLst>
                                          <p:attrName>ppt_y</p:attrName>
                                        </p:attrNameLst>
                                      </p:cBhvr>
                                      <p:tavLst>
                                        <p:tav tm="0">
                                          <p:val>
                                            <p:strVal val="ppt_y"/>
                                          </p:val>
                                        </p:tav>
                                        <p:tav tm="100000">
                                          <p:val>
                                            <p:strVal val="ppt_y"/>
                                          </p:val>
                                        </p:tav>
                                      </p:tavLst>
                                    </p:anim>
                                    <p:set>
                                      <p:cBhvr>
                                        <p:cTn id="152" dur="1" fill="hold">
                                          <p:stCondLst>
                                            <p:cond delay="499"/>
                                          </p:stCondLst>
                                        </p:cTn>
                                        <p:tgtEl>
                                          <p:spTgt spid="450576"/>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450577"/>
                                        </p:tgtEl>
                                        <p:attrNameLst>
                                          <p:attrName>style.visibility</p:attrName>
                                        </p:attrNameLst>
                                      </p:cBhvr>
                                      <p:to>
                                        <p:strVal val="visible"/>
                                      </p:to>
                                    </p:set>
                                    <p:animEffect transition="in" filter="dissolve">
                                      <p:cBhvr>
                                        <p:cTn id="157" dur="500"/>
                                        <p:tgtEl>
                                          <p:spTgt spid="450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2" grpId="0" animBg="1"/>
      <p:bldP spid="450571" grpId="0" animBg="1"/>
      <p:bldP spid="450570" grpId="0" animBg="1"/>
      <p:bldP spid="450569" grpId="0" animBg="1"/>
      <p:bldP spid="450568" grpId="0" animBg="1"/>
      <p:bldP spid="450574" grpId="0" animBg="1"/>
      <p:bldP spid="450574" grpId="1" animBg="1"/>
      <p:bldP spid="450574" grpId="2" animBg="1"/>
      <p:bldP spid="450574" grpId="3" animBg="1"/>
      <p:bldP spid="450574" grpId="4" animBg="1"/>
      <p:bldP spid="450574" grpId="5" animBg="1"/>
      <p:bldP spid="450574" grpId="6" animBg="1"/>
      <p:bldP spid="450574" grpId="7" animBg="1"/>
      <p:bldP spid="450574" grpId="8" animBg="1"/>
      <p:bldP spid="450574" grpId="9" animBg="1"/>
      <p:bldP spid="450575" grpId="0" animBg="1"/>
      <p:bldP spid="450575" grpId="1" animBg="1"/>
      <p:bldP spid="450575" grpId="2" animBg="1"/>
      <p:bldP spid="450575" grpId="3" animBg="1"/>
      <p:bldP spid="450575" grpId="4" animBg="1"/>
      <p:bldP spid="450575" grpId="5" animBg="1"/>
      <p:bldP spid="450575" grpId="6" animBg="1"/>
      <p:bldP spid="450575" grpId="7" animBg="1"/>
      <p:bldP spid="450575" grpId="8" animBg="1"/>
      <p:bldP spid="450575" grpId="9" animBg="1"/>
      <p:bldP spid="450576" grpId="0" animBg="1"/>
      <p:bldP spid="450576" grpId="1" animBg="1"/>
      <p:bldP spid="450576" grpId="2" animBg="1"/>
      <p:bldP spid="450576" grpId="3" animBg="1"/>
      <p:bldP spid="450576" grpId="4" animBg="1"/>
      <p:bldP spid="450576" grpId="5" animBg="1"/>
      <p:bldP spid="450576" grpId="6" animBg="1"/>
      <p:bldP spid="450576" grpId="7" animBg="1"/>
      <p:bldP spid="450576" grpId="8" animBg="1"/>
      <p:bldP spid="450576" grpId="9" animBg="1"/>
      <p:bldP spid="450563" grpId="0" animBg="1"/>
      <p:bldP spid="450564" grpId="0" animBg="1"/>
      <p:bldP spid="450565" grpId="0" animBg="1"/>
      <p:bldP spid="450566" grpId="0" animBg="1"/>
      <p:bldP spid="450567" grpId="0" animBg="1"/>
      <p:bldP spid="450573" grpId="0" animBg="1"/>
      <p:bldP spid="450573" grpId="1" animBg="1"/>
      <p:bldP spid="450573" grpId="2" animBg="1"/>
      <p:bldP spid="450573" grpId="3" animBg="1"/>
      <p:bldP spid="450573" grpId="4" animBg="1"/>
      <p:bldP spid="450573" grpId="5" animBg="1"/>
      <p:bldP spid="450573" grpId="6" animBg="1"/>
      <p:bldP spid="450573" grpId="7" animBg="1"/>
      <p:bldP spid="450573" grpId="8" animBg="1"/>
      <p:bldP spid="450573" grpId="9" animBg="1"/>
      <p:bldP spid="45057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3264236"/>
            <a:ext cx="6172200" cy="1754326"/>
          </a:xfrm>
          <a:ln/>
          <a:effectLst>
            <a:outerShdw dist="35921" dir="2700000" algn="ctr" rotWithShape="0">
              <a:schemeClr val="bg2"/>
            </a:outerShdw>
          </a:effectLst>
          <a:extLst>
            <a:ext uri="{91240B29-F687-4F45-9708-019B960494DF}">
              <a14:hiddenLine xmlns:a14="http://schemas.microsoft.com/office/drawing/2010/main" w="9525">
                <a:solidFill>
                  <a:schemeClr val="accent2"/>
                </a:solidFill>
                <a:miter lim="800000"/>
                <a:headEnd/>
                <a:tailEnd/>
              </a14:hiddenLine>
            </a:ext>
          </a:extLst>
        </p:spPr>
        <p:txBody>
          <a:bodyPr wrap="square">
            <a:spAutoFit/>
          </a:bodyPr>
          <a:lstStyle/>
          <a:p>
            <a:r>
              <a:rPr lang="en-US" sz="3600" dirty="0">
                <a:solidFill>
                  <a:schemeClr val="accent2"/>
                </a:solidFill>
              </a:rPr>
              <a:t>Multithreaded Programming in</a:t>
            </a:r>
            <a:br>
              <a:rPr lang="en-US" sz="3600" dirty="0">
                <a:solidFill>
                  <a:schemeClr val="accent2"/>
                </a:solidFill>
              </a:rPr>
            </a:br>
            <a:r>
              <a:rPr lang="en-US" sz="3600" i="1" dirty="0" err="1">
                <a:solidFill>
                  <a:schemeClr val="accent2"/>
                </a:solidFill>
              </a:rPr>
              <a:t>Cilk</a:t>
            </a:r>
            <a:endParaRPr lang="en-US" sz="3600" i="1" dirty="0">
              <a:solidFill>
                <a:schemeClr val="accent2"/>
              </a:solidFill>
            </a:endParaRPr>
          </a:p>
        </p:txBody>
      </p:sp>
      <p:sp>
        <p:nvSpPr>
          <p:cNvPr id="2" name="副标题 1"/>
          <p:cNvSpPr>
            <a:spLocks noGrp="1"/>
          </p:cNvSpPr>
          <p:nvPr>
            <p:ph type="subTitle" idx="1"/>
          </p:nvPr>
        </p:nvSpPr>
        <p:spPr/>
        <p:txBody>
          <a:bodyPr/>
          <a:lstStyle/>
          <a:p>
            <a:endParaRPr lang="en-US"/>
          </a:p>
        </p:txBody>
      </p:sp>
      <p:sp>
        <p:nvSpPr>
          <p:cNvPr id="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672B716-37EA-4D05-A318-9A0EA5645F13}" type="slidenum">
              <a:rPr lang="zh-CN" altLang="en-US" sz="1400"/>
              <a:pPr eaLnBrk="1" hangingPunct="1"/>
              <a:t>31</a:t>
            </a:fld>
            <a:endParaRPr lang="en-US" altLang="zh-CN" sz="1400" dirty="0"/>
          </a:p>
        </p:txBody>
      </p:sp>
    </p:spTree>
    <p:extLst>
      <p:ext uri="{BB962C8B-B14F-4D97-AF65-F5344CB8AC3E}">
        <p14:creationId xmlns:p14="http://schemas.microsoft.com/office/powerpoint/2010/main" val="17267683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90" name="Rectangle 6">
            <a:hlinkClick r:id="rId3" action="ppaction://hlinksldjump"/>
          </p:cNvPr>
          <p:cNvSpPr>
            <a:spLocks noChangeArrowheads="1"/>
          </p:cNvSpPr>
          <p:nvPr/>
        </p:nvSpPr>
        <p:spPr bwMode="auto">
          <a:xfrm>
            <a:off x="1909779" y="1752600"/>
            <a:ext cx="3155916"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341313" indent="-341313">
              <a:buClr>
                <a:srgbClr val="3366FF"/>
              </a:buClr>
              <a:buFontTx/>
              <a:buChar char="•"/>
              <a:tabLst>
                <a:tab pos="341313" algn="l"/>
              </a:tabLst>
            </a:pPr>
            <a:r>
              <a:rPr lang="en-US" b="1" dirty="0"/>
              <a:t>Introduction</a:t>
            </a:r>
          </a:p>
        </p:txBody>
      </p:sp>
      <p:sp>
        <p:nvSpPr>
          <p:cNvPr id="1014792" name="Rectangle 8">
            <a:hlinkClick r:id="rId4" action="ppaction://hlinksldjump"/>
          </p:cNvPr>
          <p:cNvSpPr>
            <a:spLocks noChangeArrowheads="1"/>
          </p:cNvSpPr>
          <p:nvPr/>
        </p:nvSpPr>
        <p:spPr bwMode="auto">
          <a:xfrm>
            <a:off x="1905000" y="2452687"/>
            <a:ext cx="5305425"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341313" indent="-341313">
              <a:buClr>
                <a:schemeClr val="bg2"/>
              </a:buClr>
              <a:buFontTx/>
              <a:buChar char="•"/>
              <a:tabLst>
                <a:tab pos="341313" algn="l"/>
              </a:tabLst>
            </a:pPr>
            <a:r>
              <a:rPr lang="en-US" b="1" dirty="0"/>
              <a:t>Inlets</a:t>
            </a:r>
          </a:p>
        </p:txBody>
      </p:sp>
      <p:sp>
        <p:nvSpPr>
          <p:cNvPr id="1014793" name="Rectangle 9">
            <a:hlinkClick r:id="rId4" action="ppaction://hlinksldjump"/>
          </p:cNvPr>
          <p:cNvSpPr>
            <a:spLocks noChangeArrowheads="1"/>
          </p:cNvSpPr>
          <p:nvPr/>
        </p:nvSpPr>
        <p:spPr bwMode="auto">
          <a:xfrm>
            <a:off x="1905000" y="3125787"/>
            <a:ext cx="5305425"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341313" indent="-341313">
              <a:buClr>
                <a:schemeClr val="bg2"/>
              </a:buClr>
              <a:buFontTx/>
              <a:buChar char="•"/>
              <a:tabLst>
                <a:tab pos="341313" algn="l"/>
              </a:tabLst>
            </a:pPr>
            <a:r>
              <a:rPr lang="en-US" b="1" dirty="0"/>
              <a:t>Abort</a:t>
            </a:r>
          </a:p>
        </p:txBody>
      </p:sp>
      <p:sp>
        <p:nvSpPr>
          <p:cNvPr id="2" name="标题 1"/>
          <p:cNvSpPr>
            <a:spLocks noGrp="1"/>
          </p:cNvSpPr>
          <p:nvPr>
            <p:ph type="title"/>
          </p:nvPr>
        </p:nvSpPr>
        <p:spPr>
          <a:xfrm>
            <a:off x="76200" y="0"/>
            <a:ext cx="7467600" cy="960438"/>
          </a:xfrm>
        </p:spPr>
        <p:txBody>
          <a:bodyPr>
            <a:normAutofit/>
          </a:bodyPr>
          <a:lstStyle/>
          <a:p>
            <a:r>
              <a:rPr lang="en-US" sz="3600" dirty="0"/>
              <a:t>Content</a:t>
            </a:r>
          </a:p>
        </p:txBody>
      </p:sp>
      <p:sp>
        <p:nvSpPr>
          <p:cNvPr id="11" name="灯片编号占位符 1"/>
          <p:cNvSpPr txBox="1">
            <a:spLocks/>
          </p:cNvSpPr>
          <p:nvPr/>
        </p:nvSpPr>
        <p:spPr>
          <a:xfrm>
            <a:off x="8153400" y="5715000"/>
            <a:ext cx="609600" cy="521208"/>
          </a:xfrm>
          <a:prstGeom prst="rect">
            <a:avLst/>
          </a:prstGeom>
          <a:noFill/>
        </p:spPr>
        <p:txBody>
          <a:bodyPr vert="horz" rtlCol="0" anchor="ctr" anchorCtr="0"/>
          <a:lstStyle>
            <a:defPPr>
              <a:defRPr lang="en-US"/>
            </a:defPPr>
            <a:lvl1pPr algn="l" rtl="0" eaLnBrk="0" fontAlgn="base" latinLnBrk="0" hangingPunct="0">
              <a:spcBef>
                <a:spcPct val="0"/>
              </a:spcBef>
              <a:spcAft>
                <a:spcPct val="0"/>
              </a:spcAft>
              <a:defRPr kumimoji="0" sz="2400" kern="1200">
                <a:solidFill>
                  <a:schemeClr val="tx1"/>
                </a:solidFill>
                <a:latin typeface="Arial" charset="0"/>
                <a:ea typeface="+mn-ea"/>
                <a:cs typeface="Arial" charset="0"/>
              </a:defRPr>
            </a:lvl1pPr>
            <a:lvl2pPr marL="742950" indent="-285750" algn="l" rtl="0" eaLnBrk="0" fontAlgn="base" hangingPunct="0">
              <a:spcBef>
                <a:spcPct val="0"/>
              </a:spcBef>
              <a:spcAft>
                <a:spcPct val="0"/>
              </a:spcAft>
              <a:defRPr sz="2400" kern="1200">
                <a:solidFill>
                  <a:schemeClr val="tx1"/>
                </a:solidFill>
                <a:latin typeface="Arial" charset="0"/>
                <a:ea typeface="+mn-ea"/>
                <a:cs typeface="Arial" charset="0"/>
              </a:defRPr>
            </a:lvl2pPr>
            <a:lvl3pPr marL="1143000" indent="-228600" algn="l" rtl="0" eaLnBrk="0" fontAlgn="base" hangingPunct="0">
              <a:spcBef>
                <a:spcPct val="0"/>
              </a:spcBef>
              <a:spcAft>
                <a:spcPct val="0"/>
              </a:spcAft>
              <a:defRPr sz="2400" kern="1200">
                <a:solidFill>
                  <a:schemeClr val="tx1"/>
                </a:solidFill>
                <a:latin typeface="Arial" charset="0"/>
                <a:ea typeface="+mn-ea"/>
                <a:cs typeface="Arial" charset="0"/>
              </a:defRPr>
            </a:lvl3pPr>
            <a:lvl4pPr marL="1600200" indent="-228600" algn="l" rtl="0" eaLnBrk="0" fontAlgn="base" hangingPunct="0">
              <a:spcBef>
                <a:spcPct val="0"/>
              </a:spcBef>
              <a:spcAft>
                <a:spcPct val="0"/>
              </a:spcAft>
              <a:defRPr sz="2400" kern="1200">
                <a:solidFill>
                  <a:schemeClr val="tx1"/>
                </a:solidFill>
                <a:latin typeface="Arial" charset="0"/>
                <a:ea typeface="+mn-ea"/>
                <a:cs typeface="Arial" charset="0"/>
              </a:defRPr>
            </a:lvl4pPr>
            <a:lvl5pPr marL="2057400" indent="-228600" algn="l" rtl="0" eaLnBrk="0" fontAlgn="base" hangingPunct="0">
              <a:spcBef>
                <a:spcPct val="0"/>
              </a:spcBef>
              <a:spcAft>
                <a:spcPct val="0"/>
              </a:spcAft>
              <a:defRPr sz="24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9pPr>
          </a:lstStyle>
          <a:p>
            <a:pPr eaLnBrk="1" hangingPunct="1"/>
            <a:r>
              <a:rPr lang="zh-CN" altLang="en-US" sz="1400" dirty="0"/>
              <a:t>  </a:t>
            </a:r>
            <a:fld id="{3672B716-37EA-4D05-A318-9A0EA5645F13}" type="slidenum">
              <a:rPr lang="zh-CN" altLang="en-US" sz="1400" smtClean="0"/>
              <a:pPr eaLnBrk="1" hangingPunct="1"/>
              <a:t>32</a:t>
            </a:fld>
            <a:endParaRPr lang="en-US" altLang="zh-CN" sz="1400" dirty="0"/>
          </a:p>
        </p:txBody>
      </p:sp>
      <p:sp>
        <p:nvSpPr>
          <p:cNvPr id="3" name="灯片编号占位符 2"/>
          <p:cNvSpPr>
            <a:spLocks noGrp="1"/>
          </p:cNvSpPr>
          <p:nvPr>
            <p:ph type="sldNum" sz="quarter" idx="11"/>
          </p:nvPr>
        </p:nvSpPr>
        <p:spPr/>
        <p:txBody>
          <a:bodyPr/>
          <a:lstStyle/>
          <a:p>
            <a:pPr>
              <a:defRPr/>
            </a:pPr>
            <a:fld id="{53994017-305A-43D6-ABA2-B40357ED2C54}" type="slidenum">
              <a:rPr lang="zh-CN" altLang="en-US" smtClean="0"/>
              <a:pPr>
                <a:defRPr/>
              </a:pPr>
              <a:t>32</a:t>
            </a:fld>
            <a:endParaRPr lang="en-US" altLang="zh-CN"/>
          </a:p>
        </p:txBody>
      </p:sp>
    </p:spTree>
    <p:extLst>
      <p:ext uri="{BB962C8B-B14F-4D97-AF65-F5344CB8AC3E}">
        <p14:creationId xmlns:p14="http://schemas.microsoft.com/office/powerpoint/2010/main" val="39078238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1B8E698-C872-4E1E-ADEE-8F92C6D2526E}" type="slidenum">
              <a:rPr lang="en-US" altLang="en-US" sz="1400">
                <a:solidFill>
                  <a:schemeClr val="bg1"/>
                </a:solidFill>
              </a:rPr>
              <a:pPr eaLnBrk="1" hangingPunct="1"/>
              <a:t>33</a:t>
            </a:fld>
            <a:endParaRPr lang="en-US" altLang="en-US" sz="1400">
              <a:solidFill>
                <a:schemeClr val="bg1"/>
              </a:solidFill>
            </a:endParaRPr>
          </a:p>
        </p:txBody>
      </p:sp>
      <p:sp>
        <p:nvSpPr>
          <p:cNvPr id="109572" name="Rectangle 2"/>
          <p:cNvSpPr>
            <a:spLocks noGrp="1" noChangeArrowheads="1"/>
          </p:cNvSpPr>
          <p:nvPr>
            <p:ph type="title"/>
          </p:nvPr>
        </p:nvSpPr>
        <p:spPr>
          <a:xfrm>
            <a:off x="304800" y="274638"/>
            <a:ext cx="8534400" cy="388937"/>
          </a:xfrm>
        </p:spPr>
        <p:txBody>
          <a:bodyPr>
            <a:normAutofit fontScale="90000"/>
          </a:bodyPr>
          <a:lstStyle/>
          <a:p>
            <a:pPr eaLnBrk="1" hangingPunct="1"/>
            <a:r>
              <a:rPr lang="en-US" altLang="en-US" sz="3200"/>
              <a:t>Cilk in one slide</a:t>
            </a:r>
          </a:p>
        </p:txBody>
      </p:sp>
      <p:sp>
        <p:nvSpPr>
          <p:cNvPr id="109573" name="Rectangle 3"/>
          <p:cNvSpPr>
            <a:spLocks noGrp="1" noChangeArrowheads="1"/>
          </p:cNvSpPr>
          <p:nvPr>
            <p:ph type="body" sz="half" idx="1"/>
          </p:nvPr>
        </p:nvSpPr>
        <p:spPr>
          <a:xfrm>
            <a:off x="173038" y="762000"/>
            <a:ext cx="8650287" cy="1574800"/>
          </a:xfrm>
        </p:spPr>
        <p:txBody>
          <a:bodyPr>
            <a:normAutofit/>
          </a:bodyPr>
          <a:lstStyle/>
          <a:p>
            <a:pPr eaLnBrk="1" hangingPunct="1">
              <a:lnSpc>
                <a:spcPct val="90000"/>
              </a:lnSpc>
            </a:pPr>
            <a:r>
              <a:rPr lang="zh-CN" altLang="en-US" sz="2000" dirty="0"/>
              <a:t>扩展</a:t>
            </a:r>
            <a:r>
              <a:rPr lang="en-US" altLang="en-US" sz="2000" dirty="0"/>
              <a:t>C</a:t>
            </a:r>
            <a:r>
              <a:rPr lang="zh-CN" altLang="en-US" sz="2000" dirty="0"/>
              <a:t>语言支持并行，同时不改变原来的串行语义</a:t>
            </a:r>
            <a:r>
              <a:rPr lang="en-US" altLang="en-US" sz="2000" dirty="0"/>
              <a:t>.</a:t>
            </a:r>
          </a:p>
          <a:p>
            <a:pPr eaLnBrk="1" hangingPunct="1">
              <a:lnSpc>
                <a:spcPct val="90000"/>
              </a:lnSpc>
            </a:pPr>
            <a:r>
              <a:rPr lang="zh-CN" altLang="en-US" sz="2000" dirty="0"/>
              <a:t>面向</a:t>
            </a:r>
            <a:r>
              <a:rPr lang="en-US" altLang="en-US" sz="2000" dirty="0"/>
              <a:t>fork-join</a:t>
            </a:r>
            <a:r>
              <a:rPr lang="zh-CN" altLang="en-US" sz="2000" dirty="0"/>
              <a:t>方式任务产生的编程模型非常适合递归算法</a:t>
            </a:r>
            <a:r>
              <a:rPr lang="en-US" altLang="en-US" sz="2000" dirty="0"/>
              <a:t> (e.g. branch-and-bound)</a:t>
            </a:r>
          </a:p>
          <a:p>
            <a:pPr eaLnBrk="1" hangingPunct="1">
              <a:lnSpc>
                <a:spcPct val="90000"/>
              </a:lnSpc>
            </a:pPr>
            <a:r>
              <a:rPr lang="zh-CN" altLang="en-US" sz="2000" dirty="0"/>
              <a:t>有着坚实的理论基础</a:t>
            </a:r>
            <a:r>
              <a:rPr lang="en-US" altLang="en-US" sz="2000" dirty="0"/>
              <a:t> … </a:t>
            </a:r>
            <a:r>
              <a:rPr lang="zh-CN" altLang="en-US" sz="2000" dirty="0"/>
              <a:t>能够证明性能</a:t>
            </a:r>
            <a:r>
              <a:rPr lang="en-US" altLang="en-US" sz="2000" dirty="0"/>
              <a:t> </a:t>
            </a:r>
          </a:p>
        </p:txBody>
      </p:sp>
      <p:graphicFrame>
        <p:nvGraphicFramePr>
          <p:cNvPr id="161796" name="Group 4"/>
          <p:cNvGraphicFramePr>
            <a:graphicFrameLocks noGrp="1"/>
          </p:cNvGraphicFramePr>
          <p:nvPr>
            <p:ph sz="quarter" idx="2"/>
          </p:nvPr>
        </p:nvGraphicFramePr>
        <p:xfrm>
          <a:off x="76200" y="2057400"/>
          <a:ext cx="8710613" cy="1790066"/>
        </p:xfrm>
        <a:graphic>
          <a:graphicData uri="http://schemas.openxmlformats.org/drawingml/2006/table">
            <a:tbl>
              <a:tblPr/>
              <a:tblGrid>
                <a:gridCol w="1122363">
                  <a:extLst>
                    <a:ext uri="{9D8B030D-6E8A-4147-A177-3AD203B41FA5}">
                      <a16:colId xmlns:a16="http://schemas.microsoft.com/office/drawing/2014/main" val="20000"/>
                    </a:ext>
                  </a:extLst>
                </a:gridCol>
                <a:gridCol w="7588250">
                  <a:extLst>
                    <a:ext uri="{9D8B030D-6E8A-4147-A177-3AD203B41FA5}">
                      <a16:colId xmlns:a16="http://schemas.microsoft.com/office/drawing/2014/main" val="20001"/>
                    </a:ext>
                  </a:extLst>
                </a:gridCol>
              </a:tblGrid>
              <a:tr h="544513">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charset="0"/>
                          <a:cs typeface="Arial" charset="0"/>
                        </a:rPr>
                        <a:t>cilk</a:t>
                      </a:r>
                      <a:endParaRPr kumimoji="0" lang="en-US" altLang="en-US" sz="20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Marks a function as a “cilk” function that can be spawned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46100">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spawn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Spawns a cilk function … only 2 to 5 times the cost of a regular function call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44513">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sync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400">
                          <a:solidFill>
                            <a:schemeClr val="tx1"/>
                          </a:solidFill>
                          <a:latin typeface="Arial" charset="0"/>
                          <a:cs typeface="Arial" charset="0"/>
                        </a:defRPr>
                      </a:lvl1pPr>
                      <a:lvl2pPr marL="37931725" indent="-37474525" eaLnBrk="0" hangingPunct="0">
                        <a:spcBef>
                          <a:spcPct val="20000"/>
                        </a:spcBef>
                        <a:defRPr sz="2000">
                          <a:solidFill>
                            <a:schemeClr val="tx1"/>
                          </a:solidFill>
                          <a:latin typeface="Arial" charset="0"/>
                          <a:cs typeface="Arial" charset="0"/>
                        </a:defRPr>
                      </a:lvl2pPr>
                      <a:lvl3pPr eaLnBrk="0" hangingPunct="0">
                        <a:spcBef>
                          <a:spcPct val="20000"/>
                        </a:spcBef>
                        <a:defRPr>
                          <a:solidFill>
                            <a:schemeClr val="tx1"/>
                          </a:solidFill>
                          <a:latin typeface="Arial" charset="0"/>
                          <a:cs typeface="Arial" charset="0"/>
                        </a:defRPr>
                      </a:lvl3pPr>
                      <a:lvl4pPr eaLnBrk="0" hangingPunct="0">
                        <a:spcBef>
                          <a:spcPct val="20000"/>
                        </a:spcBef>
                        <a:defRPr sz="1600">
                          <a:solidFill>
                            <a:schemeClr val="tx1"/>
                          </a:solidFill>
                          <a:latin typeface="Arial" charset="0"/>
                          <a:cs typeface="Arial" charset="0"/>
                        </a:defRPr>
                      </a:lvl4pPr>
                      <a:lvl5pPr eaLnBrk="0" hangingPunct="0">
                        <a:spcBef>
                          <a:spcPct val="20000"/>
                        </a:spcBef>
                        <a:defRPr sz="1600">
                          <a:solidFill>
                            <a:schemeClr val="tx1"/>
                          </a:solidFill>
                          <a:latin typeface="Arial" charset="0"/>
                          <a:cs typeface="Arial" charset="0"/>
                        </a:defRPr>
                      </a:lvl5pPr>
                      <a:lvl6pPr marL="457200" eaLnBrk="0" fontAlgn="base" hangingPunct="0">
                        <a:spcBef>
                          <a:spcPct val="20000"/>
                        </a:spcBef>
                        <a:spcAft>
                          <a:spcPct val="0"/>
                        </a:spcAft>
                        <a:defRPr sz="1600">
                          <a:solidFill>
                            <a:schemeClr val="tx1"/>
                          </a:solidFill>
                          <a:latin typeface="Arial" charset="0"/>
                          <a:cs typeface="Arial" charset="0"/>
                        </a:defRPr>
                      </a:lvl6pPr>
                      <a:lvl7pPr marL="914400" eaLnBrk="0" fontAlgn="base" hangingPunct="0">
                        <a:spcBef>
                          <a:spcPct val="20000"/>
                        </a:spcBef>
                        <a:spcAft>
                          <a:spcPct val="0"/>
                        </a:spcAft>
                        <a:defRPr sz="1600">
                          <a:solidFill>
                            <a:schemeClr val="tx1"/>
                          </a:solidFill>
                          <a:latin typeface="Arial" charset="0"/>
                          <a:cs typeface="Arial" charset="0"/>
                        </a:defRPr>
                      </a:lvl7pPr>
                      <a:lvl8pPr marL="1371600" eaLnBrk="0" fontAlgn="base" hangingPunct="0">
                        <a:spcBef>
                          <a:spcPct val="20000"/>
                        </a:spcBef>
                        <a:spcAft>
                          <a:spcPct val="0"/>
                        </a:spcAft>
                        <a:defRPr sz="1600">
                          <a:solidFill>
                            <a:schemeClr val="tx1"/>
                          </a:solidFill>
                          <a:latin typeface="Arial" charset="0"/>
                          <a:cs typeface="Arial" charset="0"/>
                        </a:defRPr>
                      </a:lvl8pPr>
                      <a:lvl9pPr marL="1828800" eaLnBrk="0" fontAlgn="base" hangingPunct="0">
                        <a:spcBef>
                          <a:spcPct val="20000"/>
                        </a:spcBef>
                        <a:spcAft>
                          <a:spcPct val="0"/>
                        </a:spcAft>
                        <a:defRPr sz="16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cs typeface="Arial" charset="0"/>
                        </a:rPr>
                        <a:t>Wait until immediate children spawned functions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
        <p:nvSpPr>
          <p:cNvPr id="109588" name="Rectangle 18"/>
          <p:cNvSpPr>
            <a:spLocks noChangeArrowheads="1"/>
          </p:cNvSpPr>
          <p:nvPr/>
        </p:nvSpPr>
        <p:spPr bwMode="auto">
          <a:xfrm>
            <a:off x="76200" y="3810000"/>
            <a:ext cx="8301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Tx/>
              <a:buChar char="•"/>
            </a:pPr>
            <a:r>
              <a:rPr lang="zh-CN" altLang="en-US" sz="2000" dirty="0"/>
              <a:t>高级关键字</a:t>
            </a:r>
            <a:endParaRPr lang="en-US" altLang="en-US" sz="2000" dirty="0"/>
          </a:p>
        </p:txBody>
      </p:sp>
      <p:graphicFrame>
        <p:nvGraphicFramePr>
          <p:cNvPr id="161826" name="Group 34"/>
          <p:cNvGraphicFramePr>
            <a:graphicFrameLocks noGrp="1"/>
          </p:cNvGraphicFramePr>
          <p:nvPr>
            <p:ph sz="quarter" idx="3"/>
          </p:nvPr>
        </p:nvGraphicFramePr>
        <p:xfrm>
          <a:off x="76200" y="4267200"/>
          <a:ext cx="8736013" cy="1368426"/>
        </p:xfrm>
        <a:graphic>
          <a:graphicData uri="http://schemas.openxmlformats.org/drawingml/2006/table">
            <a:tbl>
              <a:tblPr/>
              <a:tblGrid>
                <a:gridCol w="1528763">
                  <a:extLst>
                    <a:ext uri="{9D8B030D-6E8A-4147-A177-3AD203B41FA5}">
                      <a16:colId xmlns:a16="http://schemas.microsoft.com/office/drawing/2014/main" val="20000"/>
                    </a:ext>
                  </a:extLst>
                </a:gridCol>
                <a:gridCol w="7207250">
                  <a:extLst>
                    <a:ext uri="{9D8B030D-6E8A-4147-A177-3AD203B41FA5}">
                      <a16:colId xmlns:a16="http://schemas.microsoft.com/office/drawing/2014/main" val="20001"/>
                    </a:ext>
                  </a:extLst>
                </a:gridCol>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inlet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Define a function to handle return values from a cilk 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cilk_fence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A portable memory fence.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Arial" charset="0"/>
                          <a:cs typeface="Arial" charset="0"/>
                        </a:rPr>
                        <a:t>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Arial" charset="0"/>
                          <a:cs typeface="Arial" charset="0"/>
                        </a:rPr>
                        <a:t>Terminate all currently existing spawned tasks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51362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C9BE6C8-BB68-4D6C-ADE0-A9D492BD6810}" type="slidenum">
              <a:rPr lang="en-US" altLang="en-US" sz="1400">
                <a:solidFill>
                  <a:schemeClr val="bg1"/>
                </a:solidFill>
              </a:rPr>
              <a:pPr eaLnBrk="1" hangingPunct="1"/>
              <a:t>34</a:t>
            </a:fld>
            <a:endParaRPr lang="en-US" altLang="en-US" sz="1400">
              <a:solidFill>
                <a:schemeClr val="bg1"/>
              </a:solidFill>
            </a:endParaRPr>
          </a:p>
        </p:txBody>
      </p:sp>
      <p:sp>
        <p:nvSpPr>
          <p:cNvPr id="110596" name="Rectangle 2"/>
          <p:cNvSpPr>
            <a:spLocks noGrp="1" noChangeArrowheads="1"/>
          </p:cNvSpPr>
          <p:nvPr>
            <p:ph type="title"/>
          </p:nvPr>
        </p:nvSpPr>
        <p:spPr>
          <a:xfrm>
            <a:off x="457200" y="0"/>
            <a:ext cx="7467600" cy="1143000"/>
          </a:xfrm>
        </p:spPr>
        <p:txBody>
          <a:bodyPr/>
          <a:lstStyle/>
          <a:p>
            <a:pPr eaLnBrk="1" hangingPunct="1"/>
            <a:r>
              <a:rPr lang="en-US" altLang="en-US" dirty="0"/>
              <a:t>Recursion is at the heart of </a:t>
            </a:r>
            <a:r>
              <a:rPr lang="en-US" altLang="en-US" dirty="0" err="1"/>
              <a:t>cilk</a:t>
            </a:r>
            <a:endParaRPr lang="en-US" altLang="en-US" dirty="0"/>
          </a:p>
        </p:txBody>
      </p:sp>
      <p:sp>
        <p:nvSpPr>
          <p:cNvPr id="110597" name="Rectangle 3"/>
          <p:cNvSpPr>
            <a:spLocks noGrp="1" noChangeArrowheads="1"/>
          </p:cNvSpPr>
          <p:nvPr>
            <p:ph type="body" idx="1"/>
          </p:nvPr>
        </p:nvSpPr>
        <p:spPr>
          <a:xfrm>
            <a:off x="304800" y="1066800"/>
            <a:ext cx="8534400" cy="2384425"/>
          </a:xfrm>
        </p:spPr>
        <p:txBody>
          <a:bodyPr>
            <a:normAutofit/>
          </a:bodyPr>
          <a:lstStyle/>
          <a:p>
            <a:pPr eaLnBrk="1" hangingPunct="1"/>
            <a:r>
              <a:rPr lang="en-US" altLang="en-US" sz="2800" dirty="0" err="1"/>
              <a:t>Cilk</a:t>
            </a:r>
            <a:r>
              <a:rPr lang="en-US" altLang="en-US" sz="2800" dirty="0"/>
              <a:t> </a:t>
            </a:r>
            <a:r>
              <a:rPr lang="zh-CN" altLang="en-US" sz="2800" dirty="0"/>
              <a:t>中派生新任务非常方便</a:t>
            </a:r>
            <a:r>
              <a:rPr lang="en-US" altLang="en-US" sz="2800" dirty="0"/>
              <a:t>.</a:t>
            </a:r>
          </a:p>
          <a:p>
            <a:pPr eaLnBrk="1" hangingPunct="1"/>
            <a:r>
              <a:rPr lang="zh-CN" altLang="en-US" sz="2800" dirty="0"/>
              <a:t>不是采用循环，而是递归地产生很多任务</a:t>
            </a:r>
            <a:r>
              <a:rPr lang="en-US" altLang="en-US" sz="2800" dirty="0"/>
              <a:t>.</a:t>
            </a:r>
          </a:p>
          <a:p>
            <a:pPr eaLnBrk="1" hangingPunct="1"/>
            <a:r>
              <a:rPr lang="zh-CN" altLang="en-US" sz="2800" dirty="0"/>
              <a:t>创建任务嵌套队列，调度器采用</a:t>
            </a:r>
            <a:r>
              <a:rPr lang="en-US" altLang="en-US" sz="2800" dirty="0"/>
              <a:t>work stealing</a:t>
            </a:r>
            <a:r>
              <a:rPr lang="zh-CN" altLang="en-US" sz="2800" dirty="0"/>
              <a:t>确保所有的核都忙</a:t>
            </a:r>
            <a:endParaRPr lang="en-US" altLang="en-US" sz="2800" dirty="0"/>
          </a:p>
        </p:txBody>
      </p:sp>
      <p:sp>
        <p:nvSpPr>
          <p:cNvPr id="162820" name="Text Box 4"/>
          <p:cNvSpPr txBox="1">
            <a:spLocks noChangeArrowheads="1"/>
          </p:cNvSpPr>
          <p:nvPr/>
        </p:nvSpPr>
        <p:spPr bwMode="auto">
          <a:xfrm>
            <a:off x="774700" y="4292600"/>
            <a:ext cx="7150100" cy="1563688"/>
          </a:xfrm>
          <a:prstGeom prst="rect">
            <a:avLst/>
          </a:prstGeom>
          <a:solidFill>
            <a:srgbClr val="FFFFCD"/>
          </a:solidFill>
          <a:ln w="9525">
            <a:solidFill>
              <a:schemeClr val="tx1"/>
            </a:solidFill>
            <a:miter lim="800000"/>
            <a:headEnd/>
            <a:tailEnd/>
          </a:ln>
          <a:effectLst>
            <a:outerShdw blurRad="63500" dist="107763" dir="2700000" algn="ctr" rotWithShape="0">
              <a:schemeClr val="bg2">
                <a:alpha val="50000"/>
              </a:schemeClr>
            </a:outerShdw>
          </a:effectLst>
        </p:spPr>
        <p:txBody>
          <a:bodyPr>
            <a:spAutoFit/>
          </a:bodyPr>
          <a:lstStyle/>
          <a:p>
            <a:pPr algn="ctr" eaLnBrk="0" hangingPunct="0">
              <a:spcBef>
                <a:spcPct val="50000"/>
              </a:spcBef>
              <a:defRPr/>
            </a:pPr>
            <a:r>
              <a:rPr lang="en-US" sz="3200">
                <a:effectLst>
                  <a:outerShdw blurRad="38100" dist="38100" dir="2700000" algn="tl">
                    <a:srgbClr val="FFFFFF"/>
                  </a:outerShdw>
                </a:effectLst>
                <a:latin typeface="Times" charset="0"/>
              </a:rPr>
              <a:t>With Cilk, the programmer worries about expressing concurrency, not the details of how it is implemented</a:t>
            </a:r>
          </a:p>
        </p:txBody>
      </p:sp>
    </p:spTree>
    <p:extLst>
      <p:ext uri="{BB962C8B-B14F-4D97-AF65-F5344CB8AC3E}">
        <p14:creationId xmlns:p14="http://schemas.microsoft.com/office/powerpoint/2010/main" val="13025197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3600" dirty="0"/>
              <a:t>Introduction ...</a:t>
            </a:r>
          </a:p>
        </p:txBody>
      </p:sp>
      <p:sp>
        <p:nvSpPr>
          <p:cNvPr id="8195" name="Rectangle 3"/>
          <p:cNvSpPr>
            <a:spLocks noGrp="1" noChangeArrowheads="1"/>
          </p:cNvSpPr>
          <p:nvPr>
            <p:ph type="body" idx="1"/>
          </p:nvPr>
        </p:nvSpPr>
        <p:spPr>
          <a:xfrm>
            <a:off x="685800" y="1828800"/>
            <a:ext cx="7772400" cy="4114800"/>
          </a:xfrm>
        </p:spPr>
        <p:txBody>
          <a:bodyPr>
            <a:normAutofit/>
          </a:bodyPr>
          <a:lstStyle/>
          <a:p>
            <a:pPr>
              <a:lnSpc>
                <a:spcPct val="160000"/>
              </a:lnSpc>
            </a:pPr>
            <a:r>
              <a:rPr lang="en-US" sz="2800" dirty="0" err="1"/>
              <a:t>Cilk</a:t>
            </a:r>
            <a:r>
              <a:rPr lang="en-US" sz="2800" dirty="0"/>
              <a:t> </a:t>
            </a:r>
            <a:r>
              <a:rPr lang="en-US" sz="2800" i="1" dirty="0">
                <a:solidFill>
                  <a:srgbClr val="C80000"/>
                </a:solidFill>
              </a:rPr>
              <a:t>program</a:t>
            </a:r>
            <a:r>
              <a:rPr lang="en-US" sz="2800" dirty="0"/>
              <a:t> </a:t>
            </a:r>
            <a:r>
              <a:rPr lang="zh-CN" altLang="en-US" sz="2800" dirty="0"/>
              <a:t>是一组</a:t>
            </a:r>
            <a:r>
              <a:rPr lang="en-US" sz="2800" dirty="0"/>
              <a:t> </a:t>
            </a:r>
            <a:r>
              <a:rPr lang="en-US" sz="2800" dirty="0">
                <a:solidFill>
                  <a:srgbClr val="C80000"/>
                </a:solidFill>
              </a:rPr>
              <a:t>procedures</a:t>
            </a:r>
          </a:p>
          <a:p>
            <a:pPr>
              <a:lnSpc>
                <a:spcPct val="160000"/>
              </a:lnSpc>
            </a:pPr>
            <a:r>
              <a:rPr lang="en-US" sz="2800" i="1" dirty="0">
                <a:solidFill>
                  <a:srgbClr val="C80000"/>
                </a:solidFill>
              </a:rPr>
              <a:t>procedure</a:t>
            </a:r>
            <a:r>
              <a:rPr lang="en-US" sz="2800" dirty="0">
                <a:solidFill>
                  <a:srgbClr val="C80000"/>
                </a:solidFill>
              </a:rPr>
              <a:t> </a:t>
            </a:r>
            <a:r>
              <a:rPr lang="zh-CN" altLang="en-US" sz="2800" dirty="0"/>
              <a:t>是一系列</a:t>
            </a:r>
            <a:r>
              <a:rPr lang="en-US" sz="2800" dirty="0"/>
              <a:t> </a:t>
            </a:r>
            <a:r>
              <a:rPr lang="en-US" sz="2800" dirty="0">
                <a:solidFill>
                  <a:srgbClr val="C80000"/>
                </a:solidFill>
              </a:rPr>
              <a:t>threads</a:t>
            </a:r>
          </a:p>
          <a:p>
            <a:pPr>
              <a:lnSpc>
                <a:spcPct val="160000"/>
              </a:lnSpc>
            </a:pPr>
            <a:r>
              <a:rPr lang="en-US" sz="2800" dirty="0" err="1"/>
              <a:t>Cilk</a:t>
            </a:r>
            <a:r>
              <a:rPr lang="en-US" sz="2800" dirty="0"/>
              <a:t> </a:t>
            </a:r>
            <a:r>
              <a:rPr lang="en-US" sz="2800" i="1" dirty="0">
                <a:solidFill>
                  <a:srgbClr val="C80000"/>
                </a:solidFill>
              </a:rPr>
              <a:t>threads</a:t>
            </a:r>
            <a:r>
              <a:rPr lang="en-US" sz="2800" dirty="0"/>
              <a:t> are:</a:t>
            </a:r>
            <a:endParaRPr lang="en-US" sz="2800" i="1" dirty="0"/>
          </a:p>
          <a:p>
            <a:pPr lvl="1">
              <a:lnSpc>
                <a:spcPct val="160000"/>
              </a:lnSpc>
            </a:pPr>
            <a:r>
              <a:rPr lang="en-US" sz="2400" dirty="0"/>
              <a:t>represented by nodes in the </a:t>
            </a:r>
            <a:r>
              <a:rPr lang="en-US" altLang="zh-CN" sz="2400" dirty="0"/>
              <a:t>DAG</a:t>
            </a:r>
            <a:endParaRPr lang="en-US" sz="2400" dirty="0"/>
          </a:p>
        </p:txBody>
      </p:sp>
      <p:sp>
        <p:nvSpPr>
          <p:cNvPr id="4" name="灯片编号占位符 1"/>
          <p:cNvSpPr>
            <a:spLocks noGrp="1"/>
          </p:cNvSpPr>
          <p:nvPr>
            <p:ph type="sldNum" sz="quarter" idx="4294967295"/>
          </p:nvPr>
        </p:nvSpPr>
        <p:spPr>
          <a:xfrm>
            <a:off x="8229600" y="5803392"/>
            <a:ext cx="457200" cy="445008"/>
          </a:xfrm>
          <a:prstGeom prst="rect">
            <a:avLst/>
          </a:prstGeom>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672B716-37EA-4D05-A318-9A0EA5645F13}" type="slidenum">
              <a:rPr lang="zh-CN" altLang="en-US" sz="1400"/>
              <a:pPr eaLnBrk="1" hangingPunct="1"/>
              <a:t>35</a:t>
            </a:fld>
            <a:endParaRPr lang="en-US" altLang="zh-CN" sz="1400" dirty="0"/>
          </a:p>
        </p:txBody>
      </p:sp>
    </p:spTree>
    <p:extLst>
      <p:ext uri="{BB962C8B-B14F-4D97-AF65-F5344CB8AC3E}">
        <p14:creationId xmlns:p14="http://schemas.microsoft.com/office/powerpoint/2010/main" val="139748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80975"/>
            <a:ext cx="9144000" cy="487363"/>
          </a:xfrm>
        </p:spPr>
        <p:txBody>
          <a:bodyPr>
            <a:normAutofit fontScale="90000"/>
          </a:bodyPr>
          <a:lstStyle/>
          <a:p>
            <a:r>
              <a:rPr lang="en-US" dirty="0"/>
              <a:t>Fibonacci </a:t>
            </a:r>
            <a:r>
              <a:rPr lang="en-US" altLang="zh-CN" dirty="0"/>
              <a:t>– an example</a:t>
            </a:r>
            <a:endParaRPr lang="en-US" dirty="0"/>
          </a:p>
        </p:txBody>
      </p:sp>
      <p:sp>
        <p:nvSpPr>
          <p:cNvPr id="9" name="灯片编号占位符 2"/>
          <p:cNvSpPr>
            <a:spLocks noGrp="1"/>
          </p:cNvSpPr>
          <p:nvPr>
            <p:ph type="sldNum" sz="quarter" idx="11"/>
          </p:nvPr>
        </p:nvSpPr>
        <p:spPr/>
        <p:txBody>
          <a:bodyPr/>
          <a:lstStyle/>
          <a:p>
            <a:fld id="{C4BB7EEE-F041-4EF2-B331-9E00AECCD0A4}" type="slidenum">
              <a:rPr lang="en-US" smtClean="0"/>
              <a:pPr/>
              <a:t>36</a:t>
            </a:fld>
            <a:endParaRPr lang="en-US" dirty="0"/>
          </a:p>
        </p:txBody>
      </p:sp>
      <p:grpSp>
        <p:nvGrpSpPr>
          <p:cNvPr id="11280" name="Group 16"/>
          <p:cNvGrpSpPr>
            <a:grpSpLocks/>
          </p:cNvGrpSpPr>
          <p:nvPr/>
        </p:nvGrpSpPr>
        <p:grpSpPr bwMode="auto">
          <a:xfrm>
            <a:off x="342900" y="942975"/>
            <a:ext cx="8458200" cy="4010025"/>
            <a:chOff x="240" y="480"/>
            <a:chExt cx="5328" cy="2526"/>
          </a:xfrm>
        </p:grpSpPr>
        <p:sp>
          <p:nvSpPr>
            <p:cNvPr id="11269" name="Rectangle 5"/>
            <p:cNvSpPr>
              <a:spLocks noChangeArrowheads="1"/>
            </p:cNvSpPr>
            <p:nvPr/>
          </p:nvSpPr>
          <p:spPr bwMode="auto">
            <a:xfrm>
              <a:off x="240" y="480"/>
              <a:ext cx="2578" cy="1718"/>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1">
              <a:spAutoFit/>
            </a:bodyPr>
            <a:lstStyle/>
            <a:p>
              <a:pPr defTabSz="455613">
                <a:lnSpc>
                  <a:spcPct val="80000"/>
                </a:lnSpc>
                <a:spcBef>
                  <a:spcPct val="0"/>
                </a:spcBef>
              </a:pPr>
              <a:r>
                <a:rPr lang="en-US" sz="2400" b="1">
                  <a:latin typeface="Courier New" pitchFamily="49" charset="0"/>
                </a:rPr>
                <a:t>int fib (int n) {</a:t>
              </a:r>
            </a:p>
            <a:p>
              <a:pPr defTabSz="455613">
                <a:lnSpc>
                  <a:spcPct val="80000"/>
                </a:lnSpc>
                <a:spcBef>
                  <a:spcPct val="0"/>
                </a:spcBef>
              </a:pPr>
              <a:r>
                <a:rPr lang="en-US" sz="2400" b="1">
                  <a:latin typeface="Courier New" pitchFamily="49" charset="0"/>
                </a:rPr>
                <a:t>if (n&lt;2) return (n);</a:t>
              </a:r>
            </a:p>
            <a:p>
              <a:pPr defTabSz="455613">
                <a:lnSpc>
                  <a:spcPct val="80000"/>
                </a:lnSpc>
                <a:spcBef>
                  <a:spcPct val="0"/>
                </a:spcBef>
              </a:pPr>
              <a:r>
                <a:rPr lang="en-US" sz="2400" b="1">
                  <a:latin typeface="Courier New" pitchFamily="49" charset="0"/>
                </a:rPr>
                <a:t>  else {</a:t>
              </a:r>
            </a:p>
            <a:p>
              <a:pPr defTabSz="455613">
                <a:lnSpc>
                  <a:spcPct val="80000"/>
                </a:lnSpc>
                <a:spcBef>
                  <a:spcPct val="0"/>
                </a:spcBef>
              </a:pPr>
              <a:r>
                <a:rPr lang="en-US" sz="2400" b="1">
                  <a:latin typeface="Courier New" pitchFamily="49" charset="0"/>
                </a:rPr>
                <a:t>    int x,y;</a:t>
              </a:r>
            </a:p>
            <a:p>
              <a:pPr defTabSz="455613">
                <a:lnSpc>
                  <a:spcPct val="80000"/>
                </a:lnSpc>
                <a:spcBef>
                  <a:spcPct val="0"/>
                </a:spcBef>
              </a:pPr>
              <a:r>
                <a:rPr lang="en-US" sz="2400" b="1">
                  <a:latin typeface="Courier New" pitchFamily="49" charset="0"/>
                </a:rPr>
                <a:t>    x = fib(n-1);</a:t>
              </a:r>
            </a:p>
            <a:p>
              <a:pPr defTabSz="455613">
                <a:lnSpc>
                  <a:spcPct val="80000"/>
                </a:lnSpc>
                <a:spcBef>
                  <a:spcPct val="0"/>
                </a:spcBef>
              </a:pPr>
              <a:r>
                <a:rPr lang="en-US" sz="2400" b="1">
                  <a:latin typeface="Courier New" pitchFamily="49" charset="0"/>
                </a:rPr>
                <a:t>    y = fib(n-2);</a:t>
              </a:r>
            </a:p>
            <a:p>
              <a:pPr defTabSz="455613">
                <a:lnSpc>
                  <a:spcPct val="80000"/>
                </a:lnSpc>
                <a:spcBef>
                  <a:spcPct val="0"/>
                </a:spcBef>
              </a:pPr>
              <a:r>
                <a:rPr lang="en-US" sz="2400" b="1">
                  <a:latin typeface="Courier New" pitchFamily="49" charset="0"/>
                </a:rPr>
                <a:t>    return (x+y);</a:t>
              </a:r>
            </a:p>
            <a:p>
              <a:pPr defTabSz="455613">
                <a:lnSpc>
                  <a:spcPct val="80000"/>
                </a:lnSpc>
                <a:spcBef>
                  <a:spcPct val="0"/>
                </a:spcBef>
              </a:pPr>
              <a:r>
                <a:rPr lang="en-US" sz="2400" b="1">
                  <a:latin typeface="Courier New" pitchFamily="49" charset="0"/>
                </a:rPr>
                <a:t>  }</a:t>
              </a:r>
            </a:p>
            <a:p>
              <a:pPr defTabSz="455613">
                <a:lnSpc>
                  <a:spcPct val="80000"/>
                </a:lnSpc>
                <a:spcBef>
                  <a:spcPct val="0"/>
                </a:spcBef>
              </a:pPr>
              <a:r>
                <a:rPr lang="en-US" sz="2400" b="1">
                  <a:latin typeface="Courier New" pitchFamily="49" charset="0"/>
                </a:rPr>
                <a:t>}</a:t>
              </a:r>
            </a:p>
          </p:txBody>
        </p:sp>
        <p:sp>
          <p:nvSpPr>
            <p:cNvPr id="11275" name="Text Box 11"/>
            <p:cNvSpPr txBox="1">
              <a:spLocks noChangeArrowheads="1"/>
            </p:cNvSpPr>
            <p:nvPr/>
          </p:nvSpPr>
          <p:spPr bwMode="auto">
            <a:xfrm>
              <a:off x="1326" y="2206"/>
              <a:ext cx="407" cy="407"/>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Lst>
          </p:spPr>
          <p:txBody>
            <a:bodyPr wrap="none" anchor="ctr">
              <a:spAutoFit/>
            </a:bodyPr>
            <a:lstStyle/>
            <a:p>
              <a:pPr algn="ctr">
                <a:lnSpc>
                  <a:spcPct val="100000"/>
                </a:lnSpc>
                <a:spcBef>
                  <a:spcPct val="0"/>
                </a:spcBef>
              </a:pPr>
              <a:r>
                <a:rPr lang="en-US" sz="3600" b="1" i="1" dirty="0">
                  <a:solidFill>
                    <a:srgbClr val="D765FF"/>
                  </a:solidFill>
                </a:rPr>
                <a:t>C </a:t>
              </a:r>
            </a:p>
          </p:txBody>
        </p:sp>
        <p:sp>
          <p:nvSpPr>
            <p:cNvPr id="11272" name="Rectangle 8"/>
            <p:cNvSpPr>
              <a:spLocks noChangeArrowheads="1"/>
            </p:cNvSpPr>
            <p:nvPr/>
          </p:nvSpPr>
          <p:spPr bwMode="auto">
            <a:xfrm>
              <a:off x="2640" y="1104"/>
              <a:ext cx="2928" cy="1902"/>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1">
              <a:spAutoFit/>
            </a:bodyPr>
            <a:lstStyle/>
            <a:p>
              <a:pPr defTabSz="455613">
                <a:lnSpc>
                  <a:spcPct val="80000"/>
                </a:lnSpc>
                <a:spcBef>
                  <a:spcPct val="0"/>
                </a:spcBef>
              </a:pPr>
              <a:r>
                <a:rPr lang="en-US" sz="2400" b="1">
                  <a:solidFill>
                    <a:srgbClr val="FF3300"/>
                  </a:solidFill>
                  <a:latin typeface="Courier New" pitchFamily="49" charset="0"/>
                </a:rPr>
                <a:t>cilk </a:t>
              </a:r>
              <a:r>
                <a:rPr lang="en-US" sz="2400" b="1">
                  <a:latin typeface="Courier New" pitchFamily="49" charset="0"/>
                </a:rPr>
                <a:t>int fib (int n) {</a:t>
              </a:r>
            </a:p>
            <a:p>
              <a:pPr defTabSz="455613">
                <a:lnSpc>
                  <a:spcPct val="80000"/>
                </a:lnSpc>
                <a:spcBef>
                  <a:spcPct val="0"/>
                </a:spcBef>
              </a:pPr>
              <a:r>
                <a:rPr lang="en-US" sz="2400" b="1">
                  <a:latin typeface="Courier New" pitchFamily="49" charset="0"/>
                </a:rPr>
                <a:t>  if (n&lt;2) return (n);</a:t>
              </a:r>
            </a:p>
            <a:p>
              <a:pPr defTabSz="455613">
                <a:lnSpc>
                  <a:spcPct val="80000"/>
                </a:lnSpc>
                <a:spcBef>
                  <a:spcPct val="0"/>
                </a:spcBef>
              </a:pPr>
              <a:r>
                <a:rPr lang="en-US" sz="2400" b="1">
                  <a:latin typeface="Courier New" pitchFamily="49" charset="0"/>
                </a:rPr>
                <a:t>  else {</a:t>
              </a:r>
            </a:p>
            <a:p>
              <a:pPr defTabSz="455613">
                <a:lnSpc>
                  <a:spcPct val="80000"/>
                </a:lnSpc>
                <a:spcBef>
                  <a:spcPct val="0"/>
                </a:spcBef>
              </a:pPr>
              <a:r>
                <a:rPr lang="en-US" sz="2400" b="1">
                  <a:latin typeface="Courier New" pitchFamily="49" charset="0"/>
                </a:rPr>
                <a:t>    int x,y;</a:t>
              </a:r>
            </a:p>
            <a:p>
              <a:pPr defTabSz="455613">
                <a:lnSpc>
                  <a:spcPct val="80000"/>
                </a:lnSpc>
                <a:spcBef>
                  <a:spcPct val="0"/>
                </a:spcBef>
              </a:pPr>
              <a:r>
                <a:rPr lang="en-US" sz="2400" b="1">
                  <a:latin typeface="Courier New" pitchFamily="49" charset="0"/>
                </a:rPr>
                <a:t>    x = </a:t>
              </a:r>
              <a:r>
                <a:rPr lang="en-US" sz="2400" b="1">
                  <a:solidFill>
                    <a:srgbClr val="FF3300"/>
                  </a:solidFill>
                  <a:latin typeface="Courier New" pitchFamily="49" charset="0"/>
                </a:rPr>
                <a:t>spawn</a:t>
              </a:r>
              <a:r>
                <a:rPr lang="en-US" sz="2400" b="1">
                  <a:latin typeface="Courier New" pitchFamily="49" charset="0"/>
                </a:rPr>
                <a:t> fib(n-1);</a:t>
              </a:r>
            </a:p>
            <a:p>
              <a:pPr defTabSz="455613">
                <a:lnSpc>
                  <a:spcPct val="80000"/>
                </a:lnSpc>
                <a:spcBef>
                  <a:spcPct val="0"/>
                </a:spcBef>
              </a:pPr>
              <a:r>
                <a:rPr lang="en-US" sz="2400" b="1">
                  <a:latin typeface="Courier New" pitchFamily="49" charset="0"/>
                </a:rPr>
                <a:t>    y = </a:t>
              </a:r>
              <a:r>
                <a:rPr lang="en-US" sz="2400" b="1">
                  <a:solidFill>
                    <a:srgbClr val="FF3300"/>
                  </a:solidFill>
                  <a:latin typeface="Courier New" pitchFamily="49" charset="0"/>
                </a:rPr>
                <a:t>spawn</a:t>
              </a:r>
              <a:r>
                <a:rPr lang="en-US" sz="2400" b="1">
                  <a:latin typeface="Courier New" pitchFamily="49" charset="0"/>
                </a:rPr>
                <a:t> fib(n-2);</a:t>
              </a:r>
            </a:p>
            <a:p>
              <a:pPr defTabSz="455613">
                <a:lnSpc>
                  <a:spcPct val="80000"/>
                </a:lnSpc>
                <a:spcBef>
                  <a:spcPct val="0"/>
                </a:spcBef>
              </a:pPr>
              <a:r>
                <a:rPr lang="en-US" sz="2400" b="1">
                  <a:latin typeface="Courier New" pitchFamily="49" charset="0"/>
                </a:rPr>
                <a:t>    </a:t>
              </a:r>
              <a:r>
                <a:rPr lang="en-US" sz="2400" b="1">
                  <a:solidFill>
                    <a:srgbClr val="FF3300"/>
                  </a:solidFill>
                  <a:latin typeface="Courier New" pitchFamily="49" charset="0"/>
                </a:rPr>
                <a:t>sync;</a:t>
              </a:r>
              <a:endParaRPr lang="en-US" sz="2400" b="1">
                <a:latin typeface="Courier New" pitchFamily="49" charset="0"/>
              </a:endParaRPr>
            </a:p>
            <a:p>
              <a:pPr defTabSz="455613">
                <a:lnSpc>
                  <a:spcPct val="80000"/>
                </a:lnSpc>
                <a:spcBef>
                  <a:spcPct val="0"/>
                </a:spcBef>
              </a:pPr>
              <a:r>
                <a:rPr lang="en-US" sz="2400" b="1">
                  <a:latin typeface="Courier New" pitchFamily="49" charset="0"/>
                </a:rPr>
                <a:t>    return (x+y);</a:t>
              </a:r>
            </a:p>
            <a:p>
              <a:pPr defTabSz="455613">
                <a:lnSpc>
                  <a:spcPct val="80000"/>
                </a:lnSpc>
                <a:spcBef>
                  <a:spcPct val="0"/>
                </a:spcBef>
              </a:pPr>
              <a:r>
                <a:rPr lang="en-US" sz="2400" b="1">
                  <a:latin typeface="Courier New" pitchFamily="49" charset="0"/>
                </a:rPr>
                <a:t>  }</a:t>
              </a:r>
            </a:p>
            <a:p>
              <a:pPr defTabSz="455613">
                <a:lnSpc>
                  <a:spcPct val="80000"/>
                </a:lnSpc>
                <a:spcBef>
                  <a:spcPct val="0"/>
                </a:spcBef>
              </a:pPr>
              <a:r>
                <a:rPr lang="en-US" sz="2400" b="1">
                  <a:latin typeface="Courier New" pitchFamily="49" charset="0"/>
                </a:rPr>
                <a:t>}</a:t>
              </a:r>
            </a:p>
          </p:txBody>
        </p:sp>
        <p:sp>
          <p:nvSpPr>
            <p:cNvPr id="11274" name="Text Box 10"/>
            <p:cNvSpPr txBox="1">
              <a:spLocks noChangeArrowheads="1"/>
            </p:cNvSpPr>
            <p:nvPr/>
          </p:nvSpPr>
          <p:spPr bwMode="auto">
            <a:xfrm>
              <a:off x="3490" y="720"/>
              <a:ext cx="1228" cy="404"/>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Lst>
          </p:spPr>
          <p:txBody>
            <a:bodyPr wrap="none" anchor="ctr">
              <a:spAutoFit/>
            </a:bodyPr>
            <a:lstStyle/>
            <a:p>
              <a:pPr algn="ctr">
                <a:lnSpc>
                  <a:spcPct val="100000"/>
                </a:lnSpc>
                <a:spcBef>
                  <a:spcPct val="0"/>
                </a:spcBef>
              </a:pPr>
              <a:r>
                <a:rPr lang="en-US" sz="3600" b="1" i="1">
                  <a:solidFill>
                    <a:srgbClr val="D765FF"/>
                  </a:solidFill>
                </a:rPr>
                <a:t>Cilk code</a:t>
              </a:r>
            </a:p>
          </p:txBody>
        </p:sp>
      </p:grpSp>
      <p:sp>
        <p:nvSpPr>
          <p:cNvPr id="11279" name="Text Box 15"/>
          <p:cNvSpPr txBox="1">
            <a:spLocks noChangeArrowheads="1"/>
          </p:cNvSpPr>
          <p:nvPr/>
        </p:nvSpPr>
        <p:spPr bwMode="auto">
          <a:xfrm>
            <a:off x="515938" y="5578194"/>
            <a:ext cx="8112125" cy="48474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85000"/>
              </a:lnSpc>
            </a:pPr>
            <a:r>
              <a:rPr lang="en-US" sz="3000" dirty="0" err="1"/>
              <a:t>Cilk</a:t>
            </a:r>
            <a:r>
              <a:rPr lang="en-US" sz="3000" dirty="0"/>
              <a:t> provides </a:t>
            </a:r>
            <a:r>
              <a:rPr lang="en-US" sz="3000" i="1" dirty="0">
                <a:solidFill>
                  <a:schemeClr val="accent2"/>
                </a:solidFill>
              </a:rPr>
              <a:t>no</a:t>
            </a:r>
            <a:r>
              <a:rPr lang="en-US" sz="3000" i="1" dirty="0"/>
              <a:t> </a:t>
            </a:r>
            <a:r>
              <a:rPr lang="en-US" sz="3000" dirty="0"/>
              <a:t>new data types.</a:t>
            </a:r>
          </a:p>
        </p:txBody>
      </p:sp>
    </p:spTree>
    <p:extLst>
      <p:ext uri="{BB962C8B-B14F-4D97-AF65-F5344CB8AC3E}">
        <p14:creationId xmlns:p14="http://schemas.microsoft.com/office/powerpoint/2010/main" val="145451980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0" y="180975"/>
            <a:ext cx="9144000" cy="487363"/>
          </a:xfrm>
        </p:spPr>
        <p:txBody>
          <a:bodyPr>
            <a:normAutofit fontScale="90000"/>
          </a:bodyPr>
          <a:lstStyle/>
          <a:p>
            <a:r>
              <a:rPr lang="en-US"/>
              <a:t>Basic Cilk Keywords</a:t>
            </a:r>
          </a:p>
        </p:txBody>
      </p:sp>
      <p:sp>
        <p:nvSpPr>
          <p:cNvPr id="11" name="灯片编号占位符 2"/>
          <p:cNvSpPr>
            <a:spLocks noGrp="1"/>
          </p:cNvSpPr>
          <p:nvPr>
            <p:ph type="sldNum" sz="quarter" idx="11"/>
          </p:nvPr>
        </p:nvSpPr>
        <p:spPr/>
        <p:txBody>
          <a:bodyPr/>
          <a:lstStyle/>
          <a:p>
            <a:fld id="{D1AA40C0-AE44-4600-B475-F7D392AB559B}" type="slidenum">
              <a:rPr lang="en-US" smtClean="0"/>
              <a:pPr/>
              <a:t>37</a:t>
            </a:fld>
            <a:endParaRPr lang="en-US" dirty="0"/>
          </a:p>
        </p:txBody>
      </p:sp>
      <p:sp>
        <p:nvSpPr>
          <p:cNvPr id="612355" name="Rectangle 3"/>
          <p:cNvSpPr>
            <a:spLocks noChangeArrowheads="1"/>
          </p:cNvSpPr>
          <p:nvPr/>
        </p:nvSpPr>
        <p:spPr bwMode="auto">
          <a:xfrm>
            <a:off x="228600" y="1524000"/>
            <a:ext cx="4648200" cy="3019425"/>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1">
            <a:spAutoFit/>
          </a:bodyPr>
          <a:lstStyle/>
          <a:p>
            <a:pPr defTabSz="455613">
              <a:lnSpc>
                <a:spcPct val="80000"/>
              </a:lnSpc>
              <a:spcBef>
                <a:spcPct val="0"/>
              </a:spcBef>
            </a:pPr>
            <a:r>
              <a:rPr lang="en-US" sz="2400" b="1">
                <a:solidFill>
                  <a:srgbClr val="FF3300"/>
                </a:solidFill>
                <a:latin typeface="Courier New" pitchFamily="49" charset="0"/>
              </a:rPr>
              <a:t>cilk </a:t>
            </a:r>
            <a:r>
              <a:rPr lang="en-US" sz="2400" b="1">
                <a:latin typeface="Courier New" pitchFamily="49" charset="0"/>
              </a:rPr>
              <a:t>int fib (int n) {</a:t>
            </a:r>
          </a:p>
          <a:p>
            <a:pPr defTabSz="455613">
              <a:lnSpc>
                <a:spcPct val="80000"/>
              </a:lnSpc>
              <a:spcBef>
                <a:spcPct val="0"/>
              </a:spcBef>
            </a:pPr>
            <a:r>
              <a:rPr lang="en-US" sz="2400" b="1">
                <a:latin typeface="Courier New" pitchFamily="49" charset="0"/>
              </a:rPr>
              <a:t>  if (n&lt;2) return (n);</a:t>
            </a:r>
          </a:p>
          <a:p>
            <a:pPr defTabSz="455613">
              <a:lnSpc>
                <a:spcPct val="80000"/>
              </a:lnSpc>
              <a:spcBef>
                <a:spcPct val="0"/>
              </a:spcBef>
            </a:pPr>
            <a:r>
              <a:rPr lang="en-US" sz="2400" b="1">
                <a:latin typeface="Courier New" pitchFamily="49" charset="0"/>
              </a:rPr>
              <a:t>  else {</a:t>
            </a:r>
          </a:p>
          <a:p>
            <a:pPr defTabSz="455613">
              <a:lnSpc>
                <a:spcPct val="80000"/>
              </a:lnSpc>
              <a:spcBef>
                <a:spcPct val="0"/>
              </a:spcBef>
            </a:pPr>
            <a:r>
              <a:rPr lang="en-US" sz="2400" b="1">
                <a:latin typeface="Courier New" pitchFamily="49" charset="0"/>
              </a:rPr>
              <a:t>    int x,y;</a:t>
            </a:r>
          </a:p>
          <a:p>
            <a:pPr defTabSz="455613">
              <a:lnSpc>
                <a:spcPct val="80000"/>
              </a:lnSpc>
              <a:spcBef>
                <a:spcPct val="0"/>
              </a:spcBef>
            </a:pPr>
            <a:r>
              <a:rPr lang="en-US" sz="2400" b="1">
                <a:latin typeface="Courier New" pitchFamily="49" charset="0"/>
              </a:rPr>
              <a:t>    x = </a:t>
            </a:r>
            <a:r>
              <a:rPr lang="en-US" sz="2400" b="1">
                <a:solidFill>
                  <a:srgbClr val="FF3300"/>
                </a:solidFill>
                <a:latin typeface="Courier New" pitchFamily="49" charset="0"/>
              </a:rPr>
              <a:t>spawn</a:t>
            </a:r>
            <a:r>
              <a:rPr lang="en-US" sz="2400" b="1">
                <a:latin typeface="Courier New" pitchFamily="49" charset="0"/>
              </a:rPr>
              <a:t> fib(n-1);</a:t>
            </a:r>
          </a:p>
          <a:p>
            <a:pPr defTabSz="455613">
              <a:lnSpc>
                <a:spcPct val="80000"/>
              </a:lnSpc>
              <a:spcBef>
                <a:spcPct val="0"/>
              </a:spcBef>
            </a:pPr>
            <a:r>
              <a:rPr lang="en-US" sz="2400" b="1">
                <a:latin typeface="Courier New" pitchFamily="49" charset="0"/>
              </a:rPr>
              <a:t>    y = </a:t>
            </a:r>
            <a:r>
              <a:rPr lang="en-US" sz="2400" b="1">
                <a:solidFill>
                  <a:srgbClr val="FF3300"/>
                </a:solidFill>
                <a:latin typeface="Courier New" pitchFamily="49" charset="0"/>
              </a:rPr>
              <a:t>spawn</a:t>
            </a:r>
            <a:r>
              <a:rPr lang="en-US" sz="2400" b="1">
                <a:latin typeface="Courier New" pitchFamily="49" charset="0"/>
              </a:rPr>
              <a:t> fib(n-2);</a:t>
            </a:r>
          </a:p>
          <a:p>
            <a:pPr defTabSz="455613">
              <a:lnSpc>
                <a:spcPct val="80000"/>
              </a:lnSpc>
              <a:spcBef>
                <a:spcPct val="0"/>
              </a:spcBef>
            </a:pPr>
            <a:r>
              <a:rPr lang="en-US" sz="2400" b="1">
                <a:latin typeface="Courier New" pitchFamily="49" charset="0"/>
              </a:rPr>
              <a:t>    </a:t>
            </a:r>
            <a:r>
              <a:rPr lang="en-US" sz="2400" b="1">
                <a:solidFill>
                  <a:srgbClr val="FF3300"/>
                </a:solidFill>
                <a:latin typeface="Courier New" pitchFamily="49" charset="0"/>
              </a:rPr>
              <a:t>sync;</a:t>
            </a:r>
            <a:endParaRPr lang="en-US" sz="2400" b="1">
              <a:latin typeface="Courier New" pitchFamily="49" charset="0"/>
            </a:endParaRPr>
          </a:p>
          <a:p>
            <a:pPr defTabSz="455613">
              <a:lnSpc>
                <a:spcPct val="80000"/>
              </a:lnSpc>
              <a:spcBef>
                <a:spcPct val="0"/>
              </a:spcBef>
            </a:pPr>
            <a:r>
              <a:rPr lang="en-US" sz="2400" b="1">
                <a:latin typeface="Courier New" pitchFamily="49" charset="0"/>
              </a:rPr>
              <a:t>    return (x+y);</a:t>
            </a:r>
          </a:p>
          <a:p>
            <a:pPr defTabSz="455613">
              <a:lnSpc>
                <a:spcPct val="80000"/>
              </a:lnSpc>
              <a:spcBef>
                <a:spcPct val="0"/>
              </a:spcBef>
            </a:pPr>
            <a:r>
              <a:rPr lang="en-US" sz="2400" b="1">
                <a:latin typeface="Courier New" pitchFamily="49" charset="0"/>
              </a:rPr>
              <a:t>  }</a:t>
            </a:r>
          </a:p>
          <a:p>
            <a:pPr defTabSz="455613">
              <a:lnSpc>
                <a:spcPct val="80000"/>
              </a:lnSpc>
              <a:spcBef>
                <a:spcPct val="0"/>
              </a:spcBef>
            </a:pPr>
            <a:r>
              <a:rPr lang="en-US" sz="2400" b="1">
                <a:latin typeface="Courier New" pitchFamily="49" charset="0"/>
              </a:rPr>
              <a:t>}</a:t>
            </a:r>
          </a:p>
        </p:txBody>
      </p:sp>
      <p:sp>
        <p:nvSpPr>
          <p:cNvPr id="612357" name="AutoShape 5"/>
          <p:cNvSpPr>
            <a:spLocks noChangeArrowheads="1"/>
          </p:cNvSpPr>
          <p:nvPr/>
        </p:nvSpPr>
        <p:spPr bwMode="auto">
          <a:xfrm>
            <a:off x="5108575" y="960438"/>
            <a:ext cx="3806825" cy="796814"/>
          </a:xfrm>
          <a:prstGeom prst="roundRect">
            <a:avLst>
              <a:gd name="adj" fmla="val 16667"/>
            </a:avLst>
          </a:prstGeom>
          <a:solidFill>
            <a:schemeClr val="hlink"/>
          </a:solidFill>
          <a:ln w="6350" algn="ctr">
            <a:solidFill>
              <a:schemeClr val="tx1"/>
            </a:solidFill>
            <a:round/>
            <a:headEnd/>
            <a:tailEnd/>
          </a:ln>
          <a:effectLst>
            <a:outerShdw dist="107763" dir="2700000" algn="ctr" rotWithShape="0">
              <a:schemeClr val="bg2">
                <a:alpha val="50000"/>
              </a:schemeClr>
            </a:outerShdw>
          </a:effectLst>
        </p:spPr>
        <p:txBody>
          <a:bodyPr>
            <a:spAutoFit/>
          </a:bodyPr>
          <a:lstStyle/>
          <a:p>
            <a:pPr>
              <a:lnSpc>
                <a:spcPct val="85000"/>
              </a:lnSpc>
              <a:buClr>
                <a:schemeClr val="accent2"/>
              </a:buClr>
            </a:pPr>
            <a:r>
              <a:rPr lang="zh-CN" altLang="en-US" dirty="0"/>
              <a:t>声明一</a:t>
            </a:r>
            <a:r>
              <a:rPr lang="en-US" b="1" i="1" dirty="0" err="1">
                <a:solidFill>
                  <a:schemeClr val="accent1"/>
                </a:solidFill>
              </a:rPr>
              <a:t>Cilk</a:t>
            </a:r>
            <a:r>
              <a:rPr lang="zh-CN" altLang="en-US" dirty="0"/>
              <a:t>函数或过程。该过程可以并行</a:t>
            </a:r>
            <a:r>
              <a:rPr lang="en-US" dirty="0"/>
              <a:t>spawn.</a:t>
            </a:r>
          </a:p>
        </p:txBody>
      </p:sp>
      <p:sp>
        <p:nvSpPr>
          <p:cNvPr id="612358" name="AutoShape 6"/>
          <p:cNvSpPr>
            <a:spLocks noChangeArrowheads="1"/>
          </p:cNvSpPr>
          <p:nvPr/>
        </p:nvSpPr>
        <p:spPr bwMode="auto">
          <a:xfrm>
            <a:off x="5410200" y="3397250"/>
            <a:ext cx="3267075" cy="1144143"/>
          </a:xfrm>
          <a:prstGeom prst="roundRect">
            <a:avLst>
              <a:gd name="adj" fmla="val 16667"/>
            </a:avLst>
          </a:prstGeom>
          <a:solidFill>
            <a:schemeClr val="hlink"/>
          </a:solidFill>
          <a:ln w="6350" algn="ctr">
            <a:solidFill>
              <a:schemeClr val="tx1"/>
            </a:solidFill>
            <a:round/>
            <a:headEnd/>
            <a:tailEnd/>
          </a:ln>
          <a:effectLst>
            <a:outerShdw dist="107763" dir="2700000" algn="ctr" rotWithShape="0">
              <a:schemeClr val="bg2">
                <a:alpha val="50000"/>
              </a:schemeClr>
            </a:outerShdw>
          </a:effectLst>
        </p:spPr>
        <p:txBody>
          <a:bodyPr>
            <a:spAutoFit/>
          </a:bodyPr>
          <a:lstStyle/>
          <a:p>
            <a:pPr>
              <a:lnSpc>
                <a:spcPct val="85000"/>
              </a:lnSpc>
              <a:buClr>
                <a:schemeClr val="accent2"/>
              </a:buClr>
            </a:pPr>
            <a:r>
              <a:rPr lang="zh-CN" altLang="en-US" dirty="0"/>
              <a:t>派生子线程。子线程可以与父进程并行执行</a:t>
            </a:r>
            <a:endParaRPr lang="en-US" dirty="0"/>
          </a:p>
        </p:txBody>
      </p:sp>
      <p:sp>
        <p:nvSpPr>
          <p:cNvPr id="612359" name="AutoShape 7"/>
          <p:cNvSpPr>
            <a:spLocks noChangeArrowheads="1"/>
          </p:cNvSpPr>
          <p:nvPr/>
        </p:nvSpPr>
        <p:spPr bwMode="auto">
          <a:xfrm>
            <a:off x="379413" y="4951413"/>
            <a:ext cx="4381500" cy="1485900"/>
          </a:xfrm>
          <a:prstGeom prst="roundRect">
            <a:avLst>
              <a:gd name="adj" fmla="val 17741"/>
            </a:avLst>
          </a:prstGeom>
          <a:solidFill>
            <a:schemeClr val="hlink"/>
          </a:solidFill>
          <a:ln w="6350" algn="ctr">
            <a:solidFill>
              <a:schemeClr val="tx1"/>
            </a:solidFill>
            <a:round/>
            <a:headEnd/>
            <a:tailEnd/>
          </a:ln>
          <a:effectLst>
            <a:outerShdw dist="107763" dir="2700000" algn="ctr" rotWithShape="0">
              <a:schemeClr val="bg2">
                <a:alpha val="50000"/>
              </a:schemeClr>
            </a:outerShdw>
          </a:effectLst>
        </p:spPr>
        <p:txBody>
          <a:bodyPr>
            <a:spAutoFit/>
          </a:bodyPr>
          <a:lstStyle/>
          <a:p>
            <a:pPr>
              <a:lnSpc>
                <a:spcPct val="85000"/>
              </a:lnSpc>
              <a:buClr>
                <a:schemeClr val="accent2"/>
              </a:buClr>
            </a:pPr>
            <a:r>
              <a:rPr lang="en-US"/>
              <a:t>Control cannot pass this point until all spawned children have returned.</a:t>
            </a:r>
          </a:p>
        </p:txBody>
      </p:sp>
      <p:sp>
        <p:nvSpPr>
          <p:cNvPr id="612364" name="Arc 12"/>
          <p:cNvSpPr>
            <a:spLocks/>
          </p:cNvSpPr>
          <p:nvPr/>
        </p:nvSpPr>
        <p:spPr bwMode="auto">
          <a:xfrm rot="10800000" flipV="1">
            <a:off x="974725" y="838200"/>
            <a:ext cx="4111625" cy="763588"/>
          </a:xfrm>
          <a:custGeom>
            <a:avLst/>
            <a:gdLst>
              <a:gd name="G0" fmla="+- 17407 0 0"/>
              <a:gd name="G1" fmla="+- 21600 0 0"/>
              <a:gd name="G2" fmla="+- 21600 0 0"/>
              <a:gd name="T0" fmla="*/ 0 w 38834"/>
              <a:gd name="T1" fmla="*/ 8811 h 21600"/>
              <a:gd name="T2" fmla="*/ 38834 w 38834"/>
              <a:gd name="T3" fmla="*/ 18872 h 21600"/>
              <a:gd name="T4" fmla="*/ 17407 w 38834"/>
              <a:gd name="T5" fmla="*/ 21600 h 21600"/>
            </a:gdLst>
            <a:ahLst/>
            <a:cxnLst>
              <a:cxn ang="0">
                <a:pos x="T0" y="T1"/>
              </a:cxn>
              <a:cxn ang="0">
                <a:pos x="T2" y="T3"/>
              </a:cxn>
              <a:cxn ang="0">
                <a:pos x="T4" y="T5"/>
              </a:cxn>
            </a:cxnLst>
            <a:rect l="0" t="0" r="r" b="b"/>
            <a:pathLst>
              <a:path w="38834" h="21600" fill="none" extrusionOk="0">
                <a:moveTo>
                  <a:pt x="0" y="8811"/>
                </a:moveTo>
                <a:cubicBezTo>
                  <a:pt x="4069" y="3271"/>
                  <a:pt x="10533" y="-1"/>
                  <a:pt x="17407" y="0"/>
                </a:cubicBezTo>
                <a:cubicBezTo>
                  <a:pt x="28281" y="0"/>
                  <a:pt x="37460" y="8084"/>
                  <a:pt x="38834" y="18871"/>
                </a:cubicBezTo>
              </a:path>
              <a:path w="38834" h="21600" stroke="0" extrusionOk="0">
                <a:moveTo>
                  <a:pt x="0" y="8811"/>
                </a:moveTo>
                <a:cubicBezTo>
                  <a:pt x="4069" y="3271"/>
                  <a:pt x="10533" y="-1"/>
                  <a:pt x="17407" y="0"/>
                </a:cubicBezTo>
                <a:cubicBezTo>
                  <a:pt x="28281" y="0"/>
                  <a:pt x="37460" y="8084"/>
                  <a:pt x="38834" y="18871"/>
                </a:cubicBezTo>
                <a:lnTo>
                  <a:pt x="17407" y="21600"/>
                </a:lnTo>
                <a:close/>
              </a:path>
            </a:pathLst>
          </a:custGeom>
          <a:noFill/>
          <a:ln w="57150">
            <a:solidFill>
              <a:srgbClr val="FF0000"/>
            </a:solidFill>
            <a:round/>
            <a:headEnd type="stealth" w="lg" len="lg"/>
            <a:tailEnd type="none" w="lg"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12365" name="Arc 13"/>
          <p:cNvSpPr>
            <a:spLocks/>
          </p:cNvSpPr>
          <p:nvPr/>
        </p:nvSpPr>
        <p:spPr bwMode="auto">
          <a:xfrm rot="10800000" flipV="1">
            <a:off x="2590800" y="2517775"/>
            <a:ext cx="2970213" cy="2057400"/>
          </a:xfrm>
          <a:custGeom>
            <a:avLst/>
            <a:gdLst>
              <a:gd name="G0" fmla="+- 17900 0 0"/>
              <a:gd name="G1" fmla="+- 21600 0 0"/>
              <a:gd name="G2" fmla="+- 21600 0 0"/>
              <a:gd name="T0" fmla="*/ 0 w 27625"/>
              <a:gd name="T1" fmla="*/ 9511 h 21600"/>
              <a:gd name="T2" fmla="*/ 27625 w 27625"/>
              <a:gd name="T3" fmla="*/ 2313 h 21600"/>
              <a:gd name="T4" fmla="*/ 17900 w 27625"/>
              <a:gd name="T5" fmla="*/ 21600 h 21600"/>
            </a:gdLst>
            <a:ahLst/>
            <a:cxnLst>
              <a:cxn ang="0">
                <a:pos x="T0" y="T1"/>
              </a:cxn>
              <a:cxn ang="0">
                <a:pos x="T2" y="T3"/>
              </a:cxn>
              <a:cxn ang="0">
                <a:pos x="T4" y="T5"/>
              </a:cxn>
            </a:cxnLst>
            <a:rect l="0" t="0" r="r" b="b"/>
            <a:pathLst>
              <a:path w="27625" h="21600" fill="none" extrusionOk="0">
                <a:moveTo>
                  <a:pt x="-1" y="9510"/>
                </a:moveTo>
                <a:cubicBezTo>
                  <a:pt x="4016" y="3563"/>
                  <a:pt x="10723" y="-1"/>
                  <a:pt x="17900" y="0"/>
                </a:cubicBezTo>
                <a:cubicBezTo>
                  <a:pt x="21277" y="0"/>
                  <a:pt x="24608" y="792"/>
                  <a:pt x="27624" y="2313"/>
                </a:cubicBezTo>
              </a:path>
              <a:path w="27625" h="21600" stroke="0" extrusionOk="0">
                <a:moveTo>
                  <a:pt x="-1" y="9510"/>
                </a:moveTo>
                <a:cubicBezTo>
                  <a:pt x="4016" y="3563"/>
                  <a:pt x="10723" y="-1"/>
                  <a:pt x="17900" y="0"/>
                </a:cubicBezTo>
                <a:cubicBezTo>
                  <a:pt x="21277" y="0"/>
                  <a:pt x="24608" y="792"/>
                  <a:pt x="27624" y="2313"/>
                </a:cubicBezTo>
                <a:lnTo>
                  <a:pt x="17900" y="21600"/>
                </a:lnTo>
                <a:close/>
              </a:path>
            </a:pathLst>
          </a:custGeom>
          <a:noFill/>
          <a:ln w="57150">
            <a:solidFill>
              <a:srgbClr val="FF0000"/>
            </a:solidFill>
            <a:round/>
            <a:headEnd type="stealth" w="lg" len="lg"/>
            <a:tailEnd type="none" w="lg"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12366" name="Arc 14"/>
          <p:cNvSpPr>
            <a:spLocks/>
          </p:cNvSpPr>
          <p:nvPr/>
        </p:nvSpPr>
        <p:spPr bwMode="auto">
          <a:xfrm rot="10800000" flipH="1" flipV="1">
            <a:off x="228600" y="3446463"/>
            <a:ext cx="1335088" cy="1562100"/>
          </a:xfrm>
          <a:custGeom>
            <a:avLst/>
            <a:gdLst>
              <a:gd name="G0" fmla="+- 21600 0 0"/>
              <a:gd name="G1" fmla="+- 20035 0 0"/>
              <a:gd name="G2" fmla="+- 21600 0 0"/>
              <a:gd name="T0" fmla="*/ 3025 w 21600"/>
              <a:gd name="T1" fmla="*/ 31059 h 31059"/>
              <a:gd name="T2" fmla="*/ 13529 w 21600"/>
              <a:gd name="T3" fmla="*/ 0 h 31059"/>
              <a:gd name="T4" fmla="*/ 21600 w 21600"/>
              <a:gd name="T5" fmla="*/ 20035 h 31059"/>
            </a:gdLst>
            <a:ahLst/>
            <a:cxnLst>
              <a:cxn ang="0">
                <a:pos x="T0" y="T1"/>
              </a:cxn>
              <a:cxn ang="0">
                <a:pos x="T2" y="T3"/>
              </a:cxn>
              <a:cxn ang="0">
                <a:pos x="T4" y="T5"/>
              </a:cxn>
            </a:cxnLst>
            <a:rect l="0" t="0" r="r" b="b"/>
            <a:pathLst>
              <a:path w="21600" h="31059" fill="none" extrusionOk="0">
                <a:moveTo>
                  <a:pt x="3024" y="31059"/>
                </a:moveTo>
                <a:cubicBezTo>
                  <a:pt x="1044" y="27722"/>
                  <a:pt x="0" y="23914"/>
                  <a:pt x="0" y="20035"/>
                </a:cubicBezTo>
                <a:cubicBezTo>
                  <a:pt x="-1" y="11221"/>
                  <a:pt x="5354" y="3292"/>
                  <a:pt x="13528" y="-1"/>
                </a:cubicBezTo>
              </a:path>
              <a:path w="21600" h="31059" stroke="0" extrusionOk="0">
                <a:moveTo>
                  <a:pt x="3024" y="31059"/>
                </a:moveTo>
                <a:cubicBezTo>
                  <a:pt x="1044" y="27722"/>
                  <a:pt x="0" y="23914"/>
                  <a:pt x="0" y="20035"/>
                </a:cubicBezTo>
                <a:cubicBezTo>
                  <a:pt x="-1" y="11221"/>
                  <a:pt x="5354" y="3292"/>
                  <a:pt x="13528" y="-1"/>
                </a:cubicBezTo>
                <a:lnTo>
                  <a:pt x="21600" y="20035"/>
                </a:lnTo>
                <a:close/>
              </a:path>
            </a:pathLst>
          </a:custGeom>
          <a:noFill/>
          <a:ln w="57150">
            <a:solidFill>
              <a:srgbClr val="FF0000"/>
            </a:solidFill>
            <a:round/>
            <a:headEnd type="stealth" w="lg" len="lg"/>
            <a:tailEnd type="none" w="lg"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12367" name="Arc 15"/>
          <p:cNvSpPr>
            <a:spLocks/>
          </p:cNvSpPr>
          <p:nvPr/>
        </p:nvSpPr>
        <p:spPr bwMode="auto">
          <a:xfrm rot="10800000">
            <a:off x="2492375" y="3125788"/>
            <a:ext cx="2879725" cy="609600"/>
          </a:xfrm>
          <a:custGeom>
            <a:avLst/>
            <a:gdLst>
              <a:gd name="G0" fmla="+- 5981 0 0"/>
              <a:gd name="G1" fmla="+- 21600 0 0"/>
              <a:gd name="G2" fmla="+- 21600 0 0"/>
              <a:gd name="T0" fmla="*/ 0 w 26773"/>
              <a:gd name="T1" fmla="*/ 845 h 21600"/>
              <a:gd name="T2" fmla="*/ 26773 w 26773"/>
              <a:gd name="T3" fmla="*/ 15746 h 21600"/>
              <a:gd name="T4" fmla="*/ 5981 w 26773"/>
              <a:gd name="T5" fmla="*/ 21600 h 21600"/>
            </a:gdLst>
            <a:ahLst/>
            <a:cxnLst>
              <a:cxn ang="0">
                <a:pos x="T0" y="T1"/>
              </a:cxn>
              <a:cxn ang="0">
                <a:pos x="T2" y="T3"/>
              </a:cxn>
              <a:cxn ang="0">
                <a:pos x="T4" y="T5"/>
              </a:cxn>
            </a:cxnLst>
            <a:rect l="0" t="0" r="r" b="b"/>
            <a:pathLst>
              <a:path w="26773" h="21600" fill="none" extrusionOk="0">
                <a:moveTo>
                  <a:pt x="-1" y="844"/>
                </a:moveTo>
                <a:cubicBezTo>
                  <a:pt x="1944" y="284"/>
                  <a:pt x="3957" y="-1"/>
                  <a:pt x="5981" y="0"/>
                </a:cubicBezTo>
                <a:cubicBezTo>
                  <a:pt x="15655" y="0"/>
                  <a:pt x="24150" y="6433"/>
                  <a:pt x="26772" y="15746"/>
                </a:cubicBezTo>
              </a:path>
              <a:path w="26773" h="21600" stroke="0" extrusionOk="0">
                <a:moveTo>
                  <a:pt x="-1" y="844"/>
                </a:moveTo>
                <a:cubicBezTo>
                  <a:pt x="1944" y="284"/>
                  <a:pt x="3957" y="-1"/>
                  <a:pt x="5981" y="0"/>
                </a:cubicBezTo>
                <a:cubicBezTo>
                  <a:pt x="15655" y="0"/>
                  <a:pt x="24150" y="6433"/>
                  <a:pt x="26772" y="15746"/>
                </a:cubicBezTo>
                <a:lnTo>
                  <a:pt x="5981" y="21600"/>
                </a:lnTo>
                <a:close/>
              </a:path>
            </a:pathLst>
          </a:custGeom>
          <a:noFill/>
          <a:ln w="57150">
            <a:solidFill>
              <a:srgbClr val="FF0000"/>
            </a:solidFill>
            <a:round/>
            <a:headEnd type="stealth" w="lg" len="lg"/>
            <a:tailEnd type="none" w="lg"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873233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364"/>
                                        </p:tgtEl>
                                        <p:attrNameLst>
                                          <p:attrName>style.visibility</p:attrName>
                                        </p:attrNameLst>
                                      </p:cBhvr>
                                      <p:to>
                                        <p:strVal val="visible"/>
                                      </p:to>
                                    </p:set>
                                    <p:animEffect transition="in" filter="wipe(left)">
                                      <p:cBhvr>
                                        <p:cTn id="7" dur="500"/>
                                        <p:tgtEl>
                                          <p:spTgt spid="61236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123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2365"/>
                                        </p:tgtEl>
                                        <p:attrNameLst>
                                          <p:attrName>style.visibility</p:attrName>
                                        </p:attrNameLst>
                                      </p:cBhvr>
                                      <p:to>
                                        <p:strVal val="visible"/>
                                      </p:to>
                                    </p:set>
                                    <p:animEffect transition="in" filter="wipe(left)">
                                      <p:cBhvr>
                                        <p:cTn id="15" dur="500"/>
                                        <p:tgtEl>
                                          <p:spTgt spid="61236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12367"/>
                                        </p:tgtEl>
                                        <p:attrNameLst>
                                          <p:attrName>style.visibility</p:attrName>
                                        </p:attrNameLst>
                                      </p:cBhvr>
                                      <p:to>
                                        <p:strVal val="visible"/>
                                      </p:to>
                                    </p:set>
                                    <p:animEffect transition="in" filter="wipe(left)">
                                      <p:cBhvr>
                                        <p:cTn id="18" dur="500"/>
                                        <p:tgtEl>
                                          <p:spTgt spid="612367"/>
                                        </p:tgtEl>
                                      </p:cBhvr>
                                    </p:animEffec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61235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12366"/>
                                        </p:tgtEl>
                                        <p:attrNameLst>
                                          <p:attrName>style.visibility</p:attrName>
                                        </p:attrNameLst>
                                      </p:cBhvr>
                                      <p:to>
                                        <p:strVal val="visible"/>
                                      </p:to>
                                    </p:set>
                                    <p:animEffect transition="in" filter="wipe(up)">
                                      <p:cBhvr>
                                        <p:cTn id="26" dur="500"/>
                                        <p:tgtEl>
                                          <p:spTgt spid="612366"/>
                                        </p:tgtEl>
                                      </p:cBhvr>
                                    </p:animEffec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612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nimBg="1"/>
      <p:bldP spid="612358" grpId="0" animBg="1"/>
      <p:bldP spid="612359" grpId="0" animBg="1"/>
      <p:bldP spid="612364" grpId="0" animBg="1"/>
      <p:bldP spid="612365" grpId="0" animBg="1"/>
      <p:bldP spid="612366" grpId="0" animBg="1"/>
      <p:bldP spid="61236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05" name="Rectangle 33"/>
          <p:cNvSpPr>
            <a:spLocks noGrp="1" noChangeArrowheads="1"/>
          </p:cNvSpPr>
          <p:nvPr>
            <p:ph type="title"/>
          </p:nvPr>
        </p:nvSpPr>
        <p:spPr>
          <a:xfrm>
            <a:off x="76200" y="0"/>
            <a:ext cx="8686800" cy="838200"/>
          </a:xfrm>
        </p:spPr>
        <p:txBody>
          <a:bodyPr>
            <a:normAutofit/>
          </a:bodyPr>
          <a:lstStyle/>
          <a:p>
            <a:r>
              <a:rPr lang="en-US" sz="3600" dirty="0"/>
              <a:t>Dynamic Multithreading</a:t>
            </a:r>
          </a:p>
        </p:txBody>
      </p:sp>
      <p:sp>
        <p:nvSpPr>
          <p:cNvPr id="66" name="灯片编号占位符 2"/>
          <p:cNvSpPr>
            <a:spLocks noGrp="1"/>
          </p:cNvSpPr>
          <p:nvPr>
            <p:ph type="sldNum" sz="quarter" idx="11"/>
          </p:nvPr>
        </p:nvSpPr>
        <p:spPr/>
        <p:txBody>
          <a:bodyPr/>
          <a:lstStyle/>
          <a:p>
            <a:fld id="{C0C28682-0427-46A9-91C2-26F7A638114F}" type="slidenum">
              <a:rPr lang="en-US" smtClean="0"/>
              <a:pPr/>
              <a:t>38</a:t>
            </a:fld>
            <a:endParaRPr lang="en-US" dirty="0"/>
          </a:p>
        </p:txBody>
      </p:sp>
      <p:sp>
        <p:nvSpPr>
          <p:cNvPr id="489474" name="AutoShape 2"/>
          <p:cNvSpPr>
            <a:spLocks noChangeArrowheads="1"/>
          </p:cNvSpPr>
          <p:nvPr/>
        </p:nvSpPr>
        <p:spPr bwMode="auto">
          <a:xfrm>
            <a:off x="7620000" y="4648200"/>
            <a:ext cx="8382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5" name="AutoShape 3"/>
          <p:cNvSpPr>
            <a:spLocks noChangeArrowheads="1"/>
          </p:cNvSpPr>
          <p:nvPr/>
        </p:nvSpPr>
        <p:spPr bwMode="auto">
          <a:xfrm>
            <a:off x="6324600" y="4648200"/>
            <a:ext cx="8382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6" name="AutoShape 4"/>
          <p:cNvSpPr>
            <a:spLocks noChangeArrowheads="1"/>
          </p:cNvSpPr>
          <p:nvPr/>
        </p:nvSpPr>
        <p:spPr bwMode="auto">
          <a:xfrm>
            <a:off x="4953000" y="4648200"/>
            <a:ext cx="8382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7" name="AutoShape 5"/>
          <p:cNvSpPr>
            <a:spLocks noChangeArrowheads="1"/>
          </p:cNvSpPr>
          <p:nvPr/>
        </p:nvSpPr>
        <p:spPr bwMode="auto">
          <a:xfrm>
            <a:off x="3419475" y="5715000"/>
            <a:ext cx="914400" cy="76200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8" name="AutoShape 6"/>
          <p:cNvSpPr>
            <a:spLocks noChangeArrowheads="1"/>
          </p:cNvSpPr>
          <p:nvPr/>
        </p:nvSpPr>
        <p:spPr bwMode="auto">
          <a:xfrm>
            <a:off x="2133600" y="5715000"/>
            <a:ext cx="914400" cy="76200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79" name="AutoShape 7"/>
          <p:cNvSpPr>
            <a:spLocks noChangeArrowheads="1"/>
          </p:cNvSpPr>
          <p:nvPr/>
        </p:nvSpPr>
        <p:spPr bwMode="auto">
          <a:xfrm>
            <a:off x="2286000" y="4648200"/>
            <a:ext cx="22860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80" name="Oval 8"/>
          <p:cNvSpPr>
            <a:spLocks noChangeArrowheads="1"/>
          </p:cNvSpPr>
          <p:nvPr/>
        </p:nvSpPr>
        <p:spPr bwMode="auto">
          <a:xfrm>
            <a:off x="2514600" y="4808538"/>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81" name="Oval 9"/>
          <p:cNvSpPr>
            <a:spLocks noChangeArrowheads="1"/>
          </p:cNvSpPr>
          <p:nvPr/>
        </p:nvSpPr>
        <p:spPr bwMode="auto">
          <a:xfrm>
            <a:off x="2352675" y="58293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82" name="Oval 10"/>
          <p:cNvSpPr>
            <a:spLocks noChangeArrowheads="1"/>
          </p:cNvSpPr>
          <p:nvPr/>
        </p:nvSpPr>
        <p:spPr bwMode="auto">
          <a:xfrm>
            <a:off x="3200400" y="4808538"/>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3" name="AutoShape 11"/>
          <p:cNvCxnSpPr>
            <a:cxnSpLocks noChangeShapeType="1"/>
            <a:stCxn id="489480" idx="6"/>
            <a:endCxn id="489482" idx="2"/>
          </p:cNvCxnSpPr>
          <p:nvPr/>
        </p:nvCxnSpPr>
        <p:spPr bwMode="auto">
          <a:xfrm>
            <a:off x="2971800" y="5037138"/>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84" name="AutoShape 12"/>
          <p:cNvCxnSpPr>
            <a:cxnSpLocks noChangeShapeType="1"/>
            <a:stCxn id="489480" idx="4"/>
            <a:endCxn id="489481" idx="0"/>
          </p:cNvCxnSpPr>
          <p:nvPr/>
        </p:nvCxnSpPr>
        <p:spPr bwMode="auto">
          <a:xfrm flipH="1">
            <a:off x="2581275" y="5265738"/>
            <a:ext cx="161925" cy="5635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85" name="Oval 13"/>
          <p:cNvSpPr>
            <a:spLocks noChangeArrowheads="1"/>
          </p:cNvSpPr>
          <p:nvPr/>
        </p:nvSpPr>
        <p:spPr bwMode="auto">
          <a:xfrm>
            <a:off x="3648075" y="58293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6" name="AutoShape 14"/>
          <p:cNvCxnSpPr>
            <a:cxnSpLocks noChangeShapeType="1"/>
            <a:stCxn id="489482" idx="4"/>
            <a:endCxn id="489485" idx="1"/>
          </p:cNvCxnSpPr>
          <p:nvPr/>
        </p:nvCxnSpPr>
        <p:spPr bwMode="auto">
          <a:xfrm>
            <a:off x="3429000" y="5265738"/>
            <a:ext cx="285750" cy="6302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87" name="Oval 15"/>
          <p:cNvSpPr>
            <a:spLocks noChangeArrowheads="1"/>
          </p:cNvSpPr>
          <p:nvPr/>
        </p:nvSpPr>
        <p:spPr bwMode="auto">
          <a:xfrm>
            <a:off x="3886200" y="4808538"/>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88" name="AutoShape 16"/>
          <p:cNvCxnSpPr>
            <a:cxnSpLocks noChangeShapeType="1"/>
            <a:stCxn id="489482" idx="6"/>
            <a:endCxn id="489487" idx="2"/>
          </p:cNvCxnSpPr>
          <p:nvPr/>
        </p:nvCxnSpPr>
        <p:spPr bwMode="auto">
          <a:xfrm>
            <a:off x="3657600" y="5037138"/>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89" name="AutoShape 17"/>
          <p:cNvCxnSpPr>
            <a:cxnSpLocks noChangeShapeType="1"/>
            <a:stCxn id="489481" idx="7"/>
            <a:endCxn id="489487" idx="3"/>
          </p:cNvCxnSpPr>
          <p:nvPr/>
        </p:nvCxnSpPr>
        <p:spPr bwMode="auto">
          <a:xfrm flipV="1">
            <a:off x="2743200" y="5199063"/>
            <a:ext cx="1209675" cy="69691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490" name="AutoShape 18"/>
          <p:cNvCxnSpPr>
            <a:cxnSpLocks noChangeShapeType="1"/>
            <a:stCxn id="489485" idx="0"/>
            <a:endCxn id="489487" idx="4"/>
          </p:cNvCxnSpPr>
          <p:nvPr/>
        </p:nvCxnSpPr>
        <p:spPr bwMode="auto">
          <a:xfrm flipV="1">
            <a:off x="3876675" y="5265738"/>
            <a:ext cx="238125" cy="5635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1" name="Rectangle 19"/>
          <p:cNvSpPr>
            <a:spLocks noChangeArrowheads="1"/>
          </p:cNvSpPr>
          <p:nvPr/>
        </p:nvSpPr>
        <p:spPr bwMode="auto">
          <a:xfrm>
            <a:off x="471488" y="1143000"/>
            <a:ext cx="4389437" cy="3019425"/>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wrap="none">
            <a:spAutoFit/>
          </a:bodyPr>
          <a:lstStyle/>
          <a:p>
            <a:pPr>
              <a:lnSpc>
                <a:spcPct val="80000"/>
              </a:lnSpc>
              <a:spcBef>
                <a:spcPct val="50000"/>
              </a:spcBef>
            </a:pPr>
            <a:r>
              <a:rPr lang="en-US" sz="2400" b="1">
                <a:solidFill>
                  <a:srgbClr val="FF0000"/>
                </a:solidFill>
                <a:latin typeface="Courier New" pitchFamily="49" charset="0"/>
              </a:rPr>
              <a:t>cilk</a:t>
            </a:r>
            <a:r>
              <a:rPr lang="en-US" sz="2400" b="1">
                <a:solidFill>
                  <a:srgbClr val="FF3300"/>
                </a:solidFill>
                <a:latin typeface="Courier New" pitchFamily="49" charset="0"/>
              </a:rPr>
              <a:t> </a:t>
            </a:r>
            <a:r>
              <a:rPr lang="en-US" sz="2400" b="1">
                <a:solidFill>
                  <a:srgbClr val="FF00FF"/>
                </a:solidFill>
                <a:latin typeface="Courier New" pitchFamily="49" charset="0"/>
              </a:rPr>
              <a:t>int fib (int n) {</a:t>
            </a:r>
          </a:p>
          <a:p>
            <a:pPr>
              <a:lnSpc>
                <a:spcPct val="80000"/>
              </a:lnSpc>
              <a:spcBef>
                <a:spcPct val="0"/>
              </a:spcBef>
            </a:pPr>
            <a:r>
              <a:rPr lang="en-US" sz="2400" b="1">
                <a:solidFill>
                  <a:srgbClr val="FF00FF"/>
                </a:solidFill>
                <a:latin typeface="Courier New" pitchFamily="49" charset="0"/>
              </a:rPr>
              <a:t>  if (n&lt;2) return (n);</a:t>
            </a:r>
            <a:endParaRPr lang="en-US" sz="2400" b="1">
              <a:latin typeface="Courier New" pitchFamily="49" charset="0"/>
            </a:endParaRPr>
          </a:p>
          <a:p>
            <a:pPr>
              <a:lnSpc>
                <a:spcPct val="80000"/>
              </a:lnSpc>
              <a:spcBef>
                <a:spcPct val="0"/>
              </a:spcBef>
            </a:pPr>
            <a:r>
              <a:rPr lang="en-US" sz="2400" b="1">
                <a:latin typeface="Courier New" pitchFamily="49" charset="0"/>
              </a:rPr>
              <a:t>  </a:t>
            </a:r>
            <a:r>
              <a:rPr lang="en-US" sz="2400" b="1">
                <a:solidFill>
                  <a:srgbClr val="FF00FF"/>
                </a:solidFill>
                <a:latin typeface="Courier New" pitchFamily="49" charset="0"/>
              </a:rPr>
              <a:t>else {</a:t>
            </a:r>
          </a:p>
          <a:p>
            <a:pPr>
              <a:lnSpc>
                <a:spcPct val="80000"/>
              </a:lnSpc>
              <a:spcBef>
                <a:spcPct val="0"/>
              </a:spcBef>
            </a:pPr>
            <a:r>
              <a:rPr lang="en-US" sz="2400" b="1">
                <a:solidFill>
                  <a:srgbClr val="FF00FF"/>
                </a:solidFill>
                <a:latin typeface="Courier New" pitchFamily="49" charset="0"/>
              </a:rPr>
              <a:t>    int x,y;</a:t>
            </a:r>
          </a:p>
          <a:p>
            <a:pPr>
              <a:lnSpc>
                <a:spcPct val="80000"/>
              </a:lnSpc>
              <a:spcBef>
                <a:spcPct val="0"/>
              </a:spcBef>
            </a:pPr>
            <a:r>
              <a:rPr lang="en-US" sz="2400" b="1">
                <a:solidFill>
                  <a:srgbClr val="FF00FF"/>
                </a:solidFill>
                <a:latin typeface="Courier New" pitchFamily="49" charset="0"/>
              </a:rPr>
              <a:t>    x = </a:t>
            </a:r>
            <a:r>
              <a:rPr lang="en-US" sz="2400" b="1">
                <a:solidFill>
                  <a:srgbClr val="FF0000"/>
                </a:solidFill>
                <a:latin typeface="Courier New" pitchFamily="49" charset="0"/>
              </a:rPr>
              <a:t>spawn</a:t>
            </a:r>
            <a:r>
              <a:rPr lang="en-US" sz="2400" b="1">
                <a:solidFill>
                  <a:srgbClr val="FF00FF"/>
                </a:solidFill>
                <a:latin typeface="Courier New" pitchFamily="49" charset="0"/>
              </a:rPr>
              <a:t> fib(n-1);</a:t>
            </a:r>
            <a:endParaRPr lang="en-US" sz="2400" b="1">
              <a:latin typeface="Courier New" pitchFamily="49" charset="0"/>
            </a:endParaRPr>
          </a:p>
          <a:p>
            <a:pPr>
              <a:lnSpc>
                <a:spcPct val="80000"/>
              </a:lnSpc>
              <a:spcBef>
                <a:spcPct val="0"/>
              </a:spcBef>
            </a:pPr>
            <a:r>
              <a:rPr lang="en-US" sz="2400" b="1">
                <a:latin typeface="Courier New" pitchFamily="49" charset="0"/>
              </a:rPr>
              <a:t>    </a:t>
            </a:r>
            <a:r>
              <a:rPr lang="en-US" sz="2400" b="1">
                <a:solidFill>
                  <a:schemeClr val="accent1"/>
                </a:solidFill>
                <a:latin typeface="Courier New" pitchFamily="49" charset="0"/>
              </a:rPr>
              <a:t>y = </a:t>
            </a:r>
            <a:r>
              <a:rPr lang="en-US" sz="2400" b="1">
                <a:solidFill>
                  <a:srgbClr val="FF0000"/>
                </a:solidFill>
                <a:latin typeface="Courier New" pitchFamily="49" charset="0"/>
              </a:rPr>
              <a:t>spawn</a:t>
            </a:r>
            <a:r>
              <a:rPr lang="en-US" sz="2400" b="1">
                <a:solidFill>
                  <a:schemeClr val="accent1"/>
                </a:solidFill>
                <a:latin typeface="Courier New" pitchFamily="49" charset="0"/>
              </a:rPr>
              <a:t> fib(n-2);</a:t>
            </a:r>
            <a:endParaRPr lang="en-US" sz="2400" b="1">
              <a:latin typeface="Courier New" pitchFamily="49" charset="0"/>
            </a:endParaRPr>
          </a:p>
          <a:p>
            <a:pPr>
              <a:lnSpc>
                <a:spcPct val="80000"/>
              </a:lnSpc>
              <a:spcBef>
                <a:spcPct val="0"/>
              </a:spcBef>
            </a:pPr>
            <a:r>
              <a:rPr lang="en-US" sz="2400" b="1">
                <a:latin typeface="Courier New" pitchFamily="49" charset="0"/>
              </a:rPr>
              <a:t>    </a:t>
            </a:r>
            <a:r>
              <a:rPr lang="en-US" sz="2400" b="1">
                <a:solidFill>
                  <a:srgbClr val="FF0000"/>
                </a:solidFill>
                <a:latin typeface="Courier New" pitchFamily="49" charset="0"/>
              </a:rPr>
              <a:t>sync</a:t>
            </a:r>
            <a:r>
              <a:rPr lang="en-US" sz="2400" b="1">
                <a:solidFill>
                  <a:schemeClr val="accent2"/>
                </a:solidFill>
                <a:latin typeface="Courier New" pitchFamily="49" charset="0"/>
              </a:rPr>
              <a:t>;</a:t>
            </a:r>
          </a:p>
          <a:p>
            <a:pPr>
              <a:lnSpc>
                <a:spcPct val="80000"/>
              </a:lnSpc>
              <a:spcBef>
                <a:spcPct val="0"/>
              </a:spcBef>
            </a:pPr>
            <a:r>
              <a:rPr lang="en-US" sz="2400" b="1">
                <a:latin typeface="Courier New" pitchFamily="49" charset="0"/>
              </a:rPr>
              <a:t>    </a:t>
            </a:r>
            <a:r>
              <a:rPr lang="en-US" sz="2400" b="1">
                <a:solidFill>
                  <a:schemeClr val="accent2"/>
                </a:solidFill>
                <a:latin typeface="Courier New" pitchFamily="49" charset="0"/>
              </a:rPr>
              <a:t>return (x+y);</a:t>
            </a:r>
            <a:endParaRPr lang="en-US" sz="2400" b="1">
              <a:latin typeface="Courier New" pitchFamily="49" charset="0"/>
            </a:endParaRPr>
          </a:p>
          <a:p>
            <a:pPr>
              <a:lnSpc>
                <a:spcPct val="80000"/>
              </a:lnSpc>
              <a:spcBef>
                <a:spcPct val="0"/>
              </a:spcBef>
            </a:pPr>
            <a:r>
              <a:rPr lang="en-US" sz="2400" b="1">
                <a:latin typeface="Courier New" pitchFamily="49" charset="0"/>
              </a:rPr>
              <a:t>  </a:t>
            </a:r>
            <a:r>
              <a:rPr lang="en-US" sz="2400" b="1">
                <a:solidFill>
                  <a:schemeClr val="accent2"/>
                </a:solidFill>
                <a:latin typeface="Courier New" pitchFamily="49" charset="0"/>
              </a:rPr>
              <a:t>}</a:t>
            </a:r>
          </a:p>
          <a:p>
            <a:pPr>
              <a:lnSpc>
                <a:spcPct val="80000"/>
              </a:lnSpc>
              <a:spcBef>
                <a:spcPct val="0"/>
              </a:spcBef>
            </a:pPr>
            <a:r>
              <a:rPr lang="en-US" sz="2400" b="1">
                <a:latin typeface="Courier New" pitchFamily="49" charset="0"/>
              </a:rPr>
              <a:t>}</a:t>
            </a:r>
          </a:p>
        </p:txBody>
      </p:sp>
      <p:sp>
        <p:nvSpPr>
          <p:cNvPr id="489492" name="AutoShape 20"/>
          <p:cNvSpPr>
            <a:spLocks noChangeArrowheads="1"/>
          </p:cNvSpPr>
          <p:nvPr/>
        </p:nvSpPr>
        <p:spPr bwMode="auto">
          <a:xfrm>
            <a:off x="5715000" y="2514600"/>
            <a:ext cx="22860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93" name="Oval 21"/>
          <p:cNvSpPr>
            <a:spLocks noChangeArrowheads="1"/>
          </p:cNvSpPr>
          <p:nvPr/>
        </p:nvSpPr>
        <p:spPr bwMode="auto">
          <a:xfrm>
            <a:off x="5943600" y="2674938"/>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494" name="Oval 22"/>
          <p:cNvSpPr>
            <a:spLocks noChangeArrowheads="1"/>
          </p:cNvSpPr>
          <p:nvPr/>
        </p:nvSpPr>
        <p:spPr bwMode="auto">
          <a:xfrm>
            <a:off x="6629400" y="2674938"/>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95" name="AutoShape 23"/>
          <p:cNvCxnSpPr>
            <a:cxnSpLocks noChangeShapeType="1"/>
            <a:stCxn id="489493" idx="6"/>
            <a:endCxn id="489494" idx="2"/>
          </p:cNvCxnSpPr>
          <p:nvPr/>
        </p:nvCxnSpPr>
        <p:spPr bwMode="auto">
          <a:xfrm>
            <a:off x="6400800" y="2903538"/>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6" name="AutoShape 24"/>
          <p:cNvSpPr>
            <a:spLocks noChangeArrowheads="1"/>
          </p:cNvSpPr>
          <p:nvPr/>
        </p:nvSpPr>
        <p:spPr bwMode="auto">
          <a:xfrm>
            <a:off x="3733800" y="3581400"/>
            <a:ext cx="2286000" cy="779463"/>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497" name="Oval 25"/>
          <p:cNvSpPr>
            <a:spLocks noChangeArrowheads="1"/>
          </p:cNvSpPr>
          <p:nvPr/>
        </p:nvSpPr>
        <p:spPr bwMode="auto">
          <a:xfrm>
            <a:off x="3962400" y="374332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498" name="AutoShape 26"/>
          <p:cNvCxnSpPr>
            <a:cxnSpLocks noChangeShapeType="1"/>
            <a:stCxn id="489493" idx="3"/>
            <a:endCxn id="489497" idx="7"/>
          </p:cNvCxnSpPr>
          <p:nvPr/>
        </p:nvCxnSpPr>
        <p:spPr bwMode="auto">
          <a:xfrm flipH="1">
            <a:off x="4352925" y="3065463"/>
            <a:ext cx="1657350" cy="7445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499" name="Oval 27"/>
          <p:cNvSpPr>
            <a:spLocks noChangeArrowheads="1"/>
          </p:cNvSpPr>
          <p:nvPr/>
        </p:nvSpPr>
        <p:spPr bwMode="auto">
          <a:xfrm>
            <a:off x="4648200" y="3743325"/>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0" name="AutoShape 28"/>
          <p:cNvCxnSpPr>
            <a:cxnSpLocks noChangeShapeType="1"/>
            <a:stCxn id="489497" idx="6"/>
            <a:endCxn id="489499" idx="2"/>
          </p:cNvCxnSpPr>
          <p:nvPr/>
        </p:nvCxnSpPr>
        <p:spPr bwMode="auto">
          <a:xfrm>
            <a:off x="4419600" y="3971925"/>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1" name="AutoShape 29"/>
          <p:cNvSpPr>
            <a:spLocks noChangeArrowheads="1"/>
          </p:cNvSpPr>
          <p:nvPr/>
        </p:nvSpPr>
        <p:spPr bwMode="auto">
          <a:xfrm>
            <a:off x="6477000" y="3598863"/>
            <a:ext cx="2286000" cy="779462"/>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89502" name="Oval 30"/>
          <p:cNvSpPr>
            <a:spLocks noChangeArrowheads="1"/>
          </p:cNvSpPr>
          <p:nvPr/>
        </p:nvSpPr>
        <p:spPr bwMode="auto">
          <a:xfrm>
            <a:off x="6705600" y="3759200"/>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3" name="AutoShape 31"/>
          <p:cNvCxnSpPr>
            <a:cxnSpLocks noChangeShapeType="1"/>
            <a:stCxn id="489494" idx="4"/>
            <a:endCxn id="489502" idx="0"/>
          </p:cNvCxnSpPr>
          <p:nvPr/>
        </p:nvCxnSpPr>
        <p:spPr bwMode="auto">
          <a:xfrm>
            <a:off x="6858000" y="3132138"/>
            <a:ext cx="76200" cy="627062"/>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04" name="AutoShape 32"/>
          <p:cNvCxnSpPr>
            <a:cxnSpLocks noChangeShapeType="1"/>
            <a:stCxn id="489497" idx="3"/>
            <a:endCxn id="489480" idx="7"/>
          </p:cNvCxnSpPr>
          <p:nvPr/>
        </p:nvCxnSpPr>
        <p:spPr bwMode="auto">
          <a:xfrm flipH="1">
            <a:off x="2905125" y="4133850"/>
            <a:ext cx="1123950" cy="74136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6" name="Text Box 34"/>
          <p:cNvSpPr txBox="1">
            <a:spLocks noChangeArrowheads="1"/>
          </p:cNvSpPr>
          <p:nvPr/>
        </p:nvSpPr>
        <p:spPr bwMode="auto">
          <a:xfrm>
            <a:off x="4327525" y="5751776"/>
            <a:ext cx="3902075" cy="720197"/>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5000"/>
              </a:lnSpc>
              <a:spcBef>
                <a:spcPct val="0"/>
              </a:spcBef>
            </a:pPr>
            <a:r>
              <a:rPr lang="en-US" i="1" dirty="0"/>
              <a:t>The </a:t>
            </a:r>
            <a:r>
              <a:rPr lang="en-US" b="1" i="1" dirty="0">
                <a:solidFill>
                  <a:schemeClr val="accent1"/>
                </a:solidFill>
              </a:rPr>
              <a:t>computation </a:t>
            </a:r>
            <a:r>
              <a:rPr lang="en-US" altLang="zh-CN" b="1" i="1" dirty="0">
                <a:solidFill>
                  <a:schemeClr val="accent1"/>
                </a:solidFill>
              </a:rPr>
              <a:t>DAG</a:t>
            </a:r>
            <a:r>
              <a:rPr lang="en-US" i="1" dirty="0"/>
              <a:t> unfolds dynamically.</a:t>
            </a:r>
          </a:p>
        </p:txBody>
      </p:sp>
      <p:sp>
        <p:nvSpPr>
          <p:cNvPr id="489507" name="Oval 35"/>
          <p:cNvSpPr>
            <a:spLocks noChangeArrowheads="1"/>
          </p:cNvSpPr>
          <p:nvPr/>
        </p:nvSpPr>
        <p:spPr bwMode="auto">
          <a:xfrm>
            <a:off x="7391400" y="3759200"/>
            <a:ext cx="457200" cy="457200"/>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08" name="AutoShape 36"/>
          <p:cNvCxnSpPr>
            <a:cxnSpLocks noChangeShapeType="1"/>
            <a:stCxn id="489502" idx="6"/>
            <a:endCxn id="489507" idx="2"/>
          </p:cNvCxnSpPr>
          <p:nvPr/>
        </p:nvCxnSpPr>
        <p:spPr bwMode="auto">
          <a:xfrm>
            <a:off x="7162800" y="3987800"/>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09" name="Oval 37"/>
          <p:cNvSpPr>
            <a:spLocks noChangeArrowheads="1"/>
          </p:cNvSpPr>
          <p:nvPr/>
        </p:nvSpPr>
        <p:spPr bwMode="auto">
          <a:xfrm>
            <a:off x="5143500" y="4808538"/>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89510" name="Oval 38"/>
          <p:cNvSpPr>
            <a:spLocks noChangeArrowheads="1"/>
          </p:cNvSpPr>
          <p:nvPr/>
        </p:nvSpPr>
        <p:spPr bwMode="auto">
          <a:xfrm>
            <a:off x="6515100" y="481012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1" name="AutoShape 39"/>
          <p:cNvCxnSpPr>
            <a:cxnSpLocks noChangeShapeType="1"/>
            <a:stCxn id="489499" idx="4"/>
            <a:endCxn id="489509" idx="1"/>
          </p:cNvCxnSpPr>
          <p:nvPr/>
        </p:nvCxnSpPr>
        <p:spPr bwMode="auto">
          <a:xfrm>
            <a:off x="4876800" y="4200525"/>
            <a:ext cx="333375" cy="674688"/>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2" name="AutoShape 40"/>
          <p:cNvCxnSpPr>
            <a:cxnSpLocks noChangeShapeType="1"/>
            <a:stCxn id="489502" idx="4"/>
            <a:endCxn id="489510" idx="0"/>
          </p:cNvCxnSpPr>
          <p:nvPr/>
        </p:nvCxnSpPr>
        <p:spPr bwMode="auto">
          <a:xfrm flipH="1">
            <a:off x="6743700" y="4216400"/>
            <a:ext cx="190500" cy="5937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3" name="Oval 41"/>
          <p:cNvSpPr>
            <a:spLocks noChangeArrowheads="1"/>
          </p:cNvSpPr>
          <p:nvPr/>
        </p:nvSpPr>
        <p:spPr bwMode="auto">
          <a:xfrm>
            <a:off x="5334000" y="3743325"/>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4" name="AutoShape 42"/>
          <p:cNvCxnSpPr>
            <a:cxnSpLocks noChangeShapeType="1"/>
            <a:stCxn id="489499" idx="6"/>
            <a:endCxn id="489513" idx="2"/>
          </p:cNvCxnSpPr>
          <p:nvPr/>
        </p:nvCxnSpPr>
        <p:spPr bwMode="auto">
          <a:xfrm>
            <a:off x="5105400" y="3971925"/>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5" name="Oval 43"/>
          <p:cNvSpPr>
            <a:spLocks noChangeArrowheads="1"/>
          </p:cNvSpPr>
          <p:nvPr/>
        </p:nvSpPr>
        <p:spPr bwMode="auto">
          <a:xfrm>
            <a:off x="7810500" y="4810125"/>
            <a:ext cx="457200" cy="457200"/>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16" name="AutoShape 44"/>
          <p:cNvCxnSpPr>
            <a:cxnSpLocks noChangeShapeType="1"/>
            <a:stCxn id="489487" idx="7"/>
            <a:endCxn id="489513" idx="3"/>
          </p:cNvCxnSpPr>
          <p:nvPr/>
        </p:nvCxnSpPr>
        <p:spPr bwMode="auto">
          <a:xfrm flipV="1">
            <a:off x="4276725" y="4133850"/>
            <a:ext cx="1123950" cy="74136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7" name="AutoShape 45"/>
          <p:cNvCxnSpPr>
            <a:cxnSpLocks noChangeShapeType="1"/>
            <a:stCxn id="489509" idx="0"/>
            <a:endCxn id="489513" idx="4"/>
          </p:cNvCxnSpPr>
          <p:nvPr/>
        </p:nvCxnSpPr>
        <p:spPr bwMode="auto">
          <a:xfrm flipV="1">
            <a:off x="5372100" y="4200525"/>
            <a:ext cx="190500" cy="60801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18" name="AutoShape 46"/>
          <p:cNvCxnSpPr>
            <a:cxnSpLocks noChangeShapeType="1"/>
            <a:stCxn id="489507" idx="4"/>
            <a:endCxn id="489515" idx="1"/>
          </p:cNvCxnSpPr>
          <p:nvPr/>
        </p:nvCxnSpPr>
        <p:spPr bwMode="auto">
          <a:xfrm>
            <a:off x="7620000" y="4216400"/>
            <a:ext cx="257175" cy="66040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19" name="Oval 47"/>
          <p:cNvSpPr>
            <a:spLocks noChangeArrowheads="1"/>
          </p:cNvSpPr>
          <p:nvPr/>
        </p:nvSpPr>
        <p:spPr bwMode="auto">
          <a:xfrm>
            <a:off x="8077200" y="3759200"/>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20" name="AutoShape 48"/>
          <p:cNvCxnSpPr>
            <a:cxnSpLocks noChangeShapeType="1"/>
            <a:stCxn id="489507" idx="6"/>
            <a:endCxn id="489519" idx="2"/>
          </p:cNvCxnSpPr>
          <p:nvPr/>
        </p:nvCxnSpPr>
        <p:spPr bwMode="auto">
          <a:xfrm>
            <a:off x="7848600" y="3987800"/>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1" name="AutoShape 49"/>
          <p:cNvCxnSpPr>
            <a:cxnSpLocks noChangeShapeType="1"/>
            <a:stCxn id="489510" idx="7"/>
            <a:endCxn id="489519" idx="3"/>
          </p:cNvCxnSpPr>
          <p:nvPr/>
        </p:nvCxnSpPr>
        <p:spPr bwMode="auto">
          <a:xfrm flipV="1">
            <a:off x="6905625" y="4149725"/>
            <a:ext cx="1238250" cy="72707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2" name="AutoShape 50"/>
          <p:cNvCxnSpPr>
            <a:cxnSpLocks noChangeShapeType="1"/>
            <a:stCxn id="489515" idx="0"/>
            <a:endCxn id="489519" idx="4"/>
          </p:cNvCxnSpPr>
          <p:nvPr/>
        </p:nvCxnSpPr>
        <p:spPr bwMode="auto">
          <a:xfrm flipV="1">
            <a:off x="8039100" y="4216400"/>
            <a:ext cx="266700" cy="5937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23" name="Oval 51"/>
          <p:cNvSpPr>
            <a:spLocks noChangeArrowheads="1"/>
          </p:cNvSpPr>
          <p:nvPr/>
        </p:nvSpPr>
        <p:spPr bwMode="auto">
          <a:xfrm>
            <a:off x="7315200" y="2674938"/>
            <a:ext cx="457200" cy="457200"/>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89524" name="AutoShape 52"/>
          <p:cNvCxnSpPr>
            <a:cxnSpLocks noChangeShapeType="1"/>
            <a:stCxn id="489494" idx="6"/>
            <a:endCxn id="489523" idx="2"/>
          </p:cNvCxnSpPr>
          <p:nvPr/>
        </p:nvCxnSpPr>
        <p:spPr bwMode="auto">
          <a:xfrm>
            <a:off x="7086600" y="2903538"/>
            <a:ext cx="228600"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5" name="AutoShape 53"/>
          <p:cNvCxnSpPr>
            <a:cxnSpLocks noChangeShapeType="1"/>
            <a:stCxn id="489513" idx="7"/>
            <a:endCxn id="489523" idx="3"/>
          </p:cNvCxnSpPr>
          <p:nvPr/>
        </p:nvCxnSpPr>
        <p:spPr bwMode="auto">
          <a:xfrm flipV="1">
            <a:off x="5724525" y="3065463"/>
            <a:ext cx="1657350" cy="7445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526" name="AutoShape 54"/>
          <p:cNvCxnSpPr>
            <a:cxnSpLocks noChangeShapeType="1"/>
            <a:stCxn id="489519" idx="0"/>
            <a:endCxn id="489523" idx="5"/>
          </p:cNvCxnSpPr>
          <p:nvPr/>
        </p:nvCxnSpPr>
        <p:spPr bwMode="auto">
          <a:xfrm flipH="1" flipV="1">
            <a:off x="7705725" y="3065463"/>
            <a:ext cx="600075" cy="6937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527" name="Text Box 55"/>
          <p:cNvSpPr txBox="1">
            <a:spLocks noChangeArrowheads="1"/>
          </p:cNvSpPr>
          <p:nvPr/>
        </p:nvSpPr>
        <p:spPr bwMode="auto">
          <a:xfrm>
            <a:off x="5181600" y="1527175"/>
            <a:ext cx="3422650" cy="53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accent2"/>
                </a:solidFill>
              </a:rPr>
              <a:t>Example:</a:t>
            </a:r>
            <a:r>
              <a:rPr lang="en-US"/>
              <a:t> </a:t>
            </a:r>
            <a:r>
              <a:rPr lang="en-US" b="1">
                <a:solidFill>
                  <a:srgbClr val="FF0000"/>
                </a:solidFill>
                <a:latin typeface="Courier New" pitchFamily="49" charset="0"/>
              </a:rPr>
              <a:t>fib(4)</a:t>
            </a:r>
          </a:p>
        </p:txBody>
      </p:sp>
      <p:sp>
        <p:nvSpPr>
          <p:cNvPr id="489530" name="Text Box 58"/>
          <p:cNvSpPr txBox="1">
            <a:spLocks noChangeArrowheads="1"/>
          </p:cNvSpPr>
          <p:nvPr/>
        </p:nvSpPr>
        <p:spPr bwMode="auto">
          <a:xfrm>
            <a:off x="5715000" y="25146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4</a:t>
            </a:r>
          </a:p>
        </p:txBody>
      </p:sp>
      <p:sp>
        <p:nvSpPr>
          <p:cNvPr id="489531" name="Text Box 59"/>
          <p:cNvSpPr txBox="1">
            <a:spLocks noChangeArrowheads="1"/>
          </p:cNvSpPr>
          <p:nvPr/>
        </p:nvSpPr>
        <p:spPr bwMode="auto">
          <a:xfrm>
            <a:off x="3733800" y="35814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3</a:t>
            </a:r>
          </a:p>
        </p:txBody>
      </p:sp>
      <p:sp>
        <p:nvSpPr>
          <p:cNvPr id="489532" name="Text Box 60"/>
          <p:cNvSpPr txBox="1">
            <a:spLocks noChangeArrowheads="1"/>
          </p:cNvSpPr>
          <p:nvPr/>
        </p:nvSpPr>
        <p:spPr bwMode="auto">
          <a:xfrm>
            <a:off x="2286000" y="46482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2</a:t>
            </a:r>
          </a:p>
        </p:txBody>
      </p:sp>
      <p:sp>
        <p:nvSpPr>
          <p:cNvPr id="489533" name="Text Box 61"/>
          <p:cNvSpPr txBox="1">
            <a:spLocks noChangeArrowheads="1"/>
          </p:cNvSpPr>
          <p:nvPr/>
        </p:nvSpPr>
        <p:spPr bwMode="auto">
          <a:xfrm>
            <a:off x="6477000" y="3598863"/>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2</a:t>
            </a:r>
          </a:p>
        </p:txBody>
      </p:sp>
      <p:sp>
        <p:nvSpPr>
          <p:cNvPr id="489534" name="Text Box 62"/>
          <p:cNvSpPr txBox="1">
            <a:spLocks noChangeArrowheads="1"/>
          </p:cNvSpPr>
          <p:nvPr/>
        </p:nvSpPr>
        <p:spPr bwMode="auto">
          <a:xfrm>
            <a:off x="2133600" y="57150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1</a:t>
            </a:r>
          </a:p>
        </p:txBody>
      </p:sp>
      <p:sp>
        <p:nvSpPr>
          <p:cNvPr id="489535" name="Text Box 63"/>
          <p:cNvSpPr txBox="1">
            <a:spLocks noChangeArrowheads="1"/>
          </p:cNvSpPr>
          <p:nvPr/>
        </p:nvSpPr>
        <p:spPr bwMode="auto">
          <a:xfrm>
            <a:off x="4953000" y="46482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1</a:t>
            </a:r>
          </a:p>
        </p:txBody>
      </p:sp>
      <p:sp>
        <p:nvSpPr>
          <p:cNvPr id="489536" name="Text Box 64"/>
          <p:cNvSpPr txBox="1">
            <a:spLocks noChangeArrowheads="1"/>
          </p:cNvSpPr>
          <p:nvPr/>
        </p:nvSpPr>
        <p:spPr bwMode="auto">
          <a:xfrm>
            <a:off x="6324600" y="46482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1</a:t>
            </a:r>
          </a:p>
        </p:txBody>
      </p:sp>
      <p:sp>
        <p:nvSpPr>
          <p:cNvPr id="489537" name="Text Box 65"/>
          <p:cNvSpPr txBox="1">
            <a:spLocks noChangeArrowheads="1"/>
          </p:cNvSpPr>
          <p:nvPr/>
        </p:nvSpPr>
        <p:spPr bwMode="auto">
          <a:xfrm>
            <a:off x="7620000" y="46482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dirty="0">
                <a:solidFill>
                  <a:srgbClr val="FFFF00"/>
                </a:solidFill>
                <a:latin typeface="Courier New" pitchFamily="49" charset="0"/>
              </a:rPr>
              <a:t>0</a:t>
            </a:r>
          </a:p>
        </p:txBody>
      </p:sp>
      <p:sp>
        <p:nvSpPr>
          <p:cNvPr id="489538" name="Text Box 66"/>
          <p:cNvSpPr txBox="1">
            <a:spLocks noChangeArrowheads="1"/>
          </p:cNvSpPr>
          <p:nvPr/>
        </p:nvSpPr>
        <p:spPr bwMode="auto">
          <a:xfrm>
            <a:off x="3419475" y="5715000"/>
            <a:ext cx="295275" cy="3231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rIns="0" bIns="0">
            <a:spAutoFit/>
          </a:bodyPr>
          <a:lstStyle/>
          <a:p>
            <a:pPr>
              <a:spcBef>
                <a:spcPct val="50000"/>
              </a:spcBef>
            </a:pPr>
            <a:r>
              <a:rPr lang="en-US" sz="1800" b="1">
                <a:solidFill>
                  <a:srgbClr val="FFFF00"/>
                </a:solidFill>
                <a:latin typeface="Courier New" pitchFamily="49" charset="0"/>
              </a:rPr>
              <a:t>0</a:t>
            </a:r>
          </a:p>
        </p:txBody>
      </p:sp>
    </p:spTree>
    <p:extLst>
      <p:ext uri="{BB962C8B-B14F-4D97-AF65-F5344CB8AC3E}">
        <p14:creationId xmlns:p14="http://schemas.microsoft.com/office/powerpoint/2010/main" val="22386852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895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94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95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489498"/>
                                        </p:tgtEl>
                                        <p:attrNameLst>
                                          <p:attrName>style.visibility</p:attrName>
                                        </p:attrNameLst>
                                      </p:cBhvr>
                                      <p:to>
                                        <p:strVal val="visible"/>
                                      </p:to>
                                    </p:set>
                                    <p:animEffect transition="in" filter="wipe(right)">
                                      <p:cBhvr>
                                        <p:cTn id="19" dur="500"/>
                                        <p:tgtEl>
                                          <p:spTgt spid="489498"/>
                                        </p:tgtEl>
                                      </p:cBhvr>
                                    </p:animEffect>
                                  </p:childTnLst>
                                </p:cTn>
                              </p:par>
                              <p:par>
                                <p:cTn id="20" presetID="22" presetClass="entr" presetSubtype="8" fill="hold" nodeType="withEffect">
                                  <p:stCondLst>
                                    <p:cond delay="0"/>
                                  </p:stCondLst>
                                  <p:childTnLst>
                                    <p:set>
                                      <p:cBhvr>
                                        <p:cTn id="21" dur="1" fill="hold">
                                          <p:stCondLst>
                                            <p:cond delay="0"/>
                                          </p:stCondLst>
                                        </p:cTn>
                                        <p:tgtEl>
                                          <p:spTgt spid="489495"/>
                                        </p:tgtEl>
                                        <p:attrNameLst>
                                          <p:attrName>style.visibility</p:attrName>
                                        </p:attrNameLst>
                                      </p:cBhvr>
                                      <p:to>
                                        <p:strVal val="visible"/>
                                      </p:to>
                                    </p:set>
                                    <p:animEffect transition="in" filter="wipe(left)">
                                      <p:cBhvr>
                                        <p:cTn id="22" dur="500"/>
                                        <p:tgtEl>
                                          <p:spTgt spid="489495"/>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8949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895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8949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89494"/>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895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89504"/>
                                        </p:tgtEl>
                                        <p:attrNameLst>
                                          <p:attrName>style.visibility</p:attrName>
                                        </p:attrNameLst>
                                      </p:cBhvr>
                                      <p:to>
                                        <p:strVal val="visible"/>
                                      </p:to>
                                    </p:set>
                                    <p:animEffect transition="in" filter="wipe(right)">
                                      <p:cBhvr>
                                        <p:cTn id="39" dur="500"/>
                                        <p:tgtEl>
                                          <p:spTgt spid="489504"/>
                                        </p:tgtEl>
                                      </p:cBhvr>
                                    </p:animEffect>
                                  </p:childTnLst>
                                </p:cTn>
                              </p:par>
                              <p:par>
                                <p:cTn id="40" presetID="22" presetClass="entr" presetSubtype="8" fill="hold" nodeType="withEffect">
                                  <p:stCondLst>
                                    <p:cond delay="0"/>
                                  </p:stCondLst>
                                  <p:childTnLst>
                                    <p:set>
                                      <p:cBhvr>
                                        <p:cTn id="41" dur="1" fill="hold">
                                          <p:stCondLst>
                                            <p:cond delay="0"/>
                                          </p:stCondLst>
                                        </p:cTn>
                                        <p:tgtEl>
                                          <p:spTgt spid="489500"/>
                                        </p:tgtEl>
                                        <p:attrNameLst>
                                          <p:attrName>style.visibility</p:attrName>
                                        </p:attrNameLst>
                                      </p:cBhvr>
                                      <p:to>
                                        <p:strVal val="visible"/>
                                      </p:to>
                                    </p:set>
                                    <p:animEffect transition="in" filter="wipe(left)">
                                      <p:cBhvr>
                                        <p:cTn id="42" dur="500"/>
                                        <p:tgtEl>
                                          <p:spTgt spid="489500"/>
                                        </p:tgtEl>
                                      </p:cBhvr>
                                    </p:animEffect>
                                  </p:childTnLst>
                                </p:cTn>
                              </p:par>
                              <p:par>
                                <p:cTn id="43" presetID="22" presetClass="entr" presetSubtype="8" fill="hold" nodeType="withEffect">
                                  <p:stCondLst>
                                    <p:cond delay="0"/>
                                  </p:stCondLst>
                                  <p:childTnLst>
                                    <p:set>
                                      <p:cBhvr>
                                        <p:cTn id="44" dur="1" fill="hold">
                                          <p:stCondLst>
                                            <p:cond delay="0"/>
                                          </p:stCondLst>
                                        </p:cTn>
                                        <p:tgtEl>
                                          <p:spTgt spid="489524"/>
                                        </p:tgtEl>
                                        <p:attrNameLst>
                                          <p:attrName>style.visibility</p:attrName>
                                        </p:attrNameLst>
                                      </p:cBhvr>
                                      <p:to>
                                        <p:strVal val="visible"/>
                                      </p:to>
                                    </p:set>
                                    <p:animEffect transition="in" filter="wipe(left)">
                                      <p:cBhvr>
                                        <p:cTn id="45" dur="500"/>
                                        <p:tgtEl>
                                          <p:spTgt spid="489524"/>
                                        </p:tgtEl>
                                      </p:cBhvr>
                                    </p:animEffect>
                                  </p:childTnLst>
                                </p:cTn>
                              </p:par>
                              <p:par>
                                <p:cTn id="46" presetID="22" presetClass="entr" presetSubtype="1" fill="hold" nodeType="withEffect">
                                  <p:stCondLst>
                                    <p:cond delay="0"/>
                                  </p:stCondLst>
                                  <p:childTnLst>
                                    <p:set>
                                      <p:cBhvr>
                                        <p:cTn id="47" dur="1" fill="hold">
                                          <p:stCondLst>
                                            <p:cond delay="0"/>
                                          </p:stCondLst>
                                        </p:cTn>
                                        <p:tgtEl>
                                          <p:spTgt spid="489503"/>
                                        </p:tgtEl>
                                        <p:attrNameLst>
                                          <p:attrName>style.visibility</p:attrName>
                                        </p:attrNameLst>
                                      </p:cBhvr>
                                      <p:to>
                                        <p:strVal val="visible"/>
                                      </p:to>
                                    </p:set>
                                    <p:animEffect transition="in" filter="wipe(up)">
                                      <p:cBhvr>
                                        <p:cTn id="48" dur="500"/>
                                        <p:tgtEl>
                                          <p:spTgt spid="489503"/>
                                        </p:tgtEl>
                                      </p:cBhvr>
                                    </p:animEffec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48950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8950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8948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947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8953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8953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949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489484"/>
                                        </p:tgtEl>
                                        <p:attrNameLst>
                                          <p:attrName>style.visibility</p:attrName>
                                        </p:attrNameLst>
                                      </p:cBhvr>
                                      <p:to>
                                        <p:strVal val="visible"/>
                                      </p:to>
                                    </p:set>
                                    <p:animEffect transition="in" filter="wipe(up)">
                                      <p:cBhvr>
                                        <p:cTn id="68" dur="500"/>
                                        <p:tgtEl>
                                          <p:spTgt spid="489484"/>
                                        </p:tgtEl>
                                      </p:cBhvr>
                                    </p:animEffect>
                                  </p:childTnLst>
                                </p:cTn>
                              </p:par>
                              <p:par>
                                <p:cTn id="69" presetID="22" presetClass="entr" presetSubtype="8" fill="hold" nodeType="withEffect">
                                  <p:stCondLst>
                                    <p:cond delay="0"/>
                                  </p:stCondLst>
                                  <p:childTnLst>
                                    <p:set>
                                      <p:cBhvr>
                                        <p:cTn id="70" dur="1" fill="hold">
                                          <p:stCondLst>
                                            <p:cond delay="0"/>
                                          </p:stCondLst>
                                        </p:cTn>
                                        <p:tgtEl>
                                          <p:spTgt spid="489483"/>
                                        </p:tgtEl>
                                        <p:attrNameLst>
                                          <p:attrName>style.visibility</p:attrName>
                                        </p:attrNameLst>
                                      </p:cBhvr>
                                      <p:to>
                                        <p:strVal val="visible"/>
                                      </p:to>
                                    </p:set>
                                    <p:animEffect transition="in" filter="wipe(left)">
                                      <p:cBhvr>
                                        <p:cTn id="71" dur="500"/>
                                        <p:tgtEl>
                                          <p:spTgt spid="489483"/>
                                        </p:tgtEl>
                                      </p:cBhvr>
                                    </p:animEffect>
                                  </p:childTnLst>
                                </p:cTn>
                              </p:par>
                              <p:par>
                                <p:cTn id="72" presetID="22" presetClass="entr" presetSubtype="4" fill="hold" nodeType="withEffect">
                                  <p:stCondLst>
                                    <p:cond delay="0"/>
                                  </p:stCondLst>
                                  <p:childTnLst>
                                    <p:set>
                                      <p:cBhvr>
                                        <p:cTn id="73" dur="1" fill="hold">
                                          <p:stCondLst>
                                            <p:cond delay="0"/>
                                          </p:stCondLst>
                                        </p:cTn>
                                        <p:tgtEl>
                                          <p:spTgt spid="489514"/>
                                        </p:tgtEl>
                                        <p:attrNameLst>
                                          <p:attrName>style.visibility</p:attrName>
                                        </p:attrNameLst>
                                      </p:cBhvr>
                                      <p:to>
                                        <p:strVal val="visible"/>
                                      </p:to>
                                    </p:set>
                                    <p:animEffect transition="in" filter="wipe(down)">
                                      <p:cBhvr>
                                        <p:cTn id="74" dur="500"/>
                                        <p:tgtEl>
                                          <p:spTgt spid="489514"/>
                                        </p:tgtEl>
                                      </p:cBhvr>
                                    </p:animEffect>
                                  </p:childTnLst>
                                </p:cTn>
                              </p:par>
                              <p:par>
                                <p:cTn id="75" presetID="22" presetClass="entr" presetSubtype="8" fill="hold" nodeType="withEffect">
                                  <p:stCondLst>
                                    <p:cond delay="0"/>
                                  </p:stCondLst>
                                  <p:childTnLst>
                                    <p:set>
                                      <p:cBhvr>
                                        <p:cTn id="76" dur="1" fill="hold">
                                          <p:stCondLst>
                                            <p:cond delay="0"/>
                                          </p:stCondLst>
                                        </p:cTn>
                                        <p:tgtEl>
                                          <p:spTgt spid="489508"/>
                                        </p:tgtEl>
                                        <p:attrNameLst>
                                          <p:attrName>style.visibility</p:attrName>
                                        </p:attrNameLst>
                                      </p:cBhvr>
                                      <p:to>
                                        <p:strVal val="visible"/>
                                      </p:to>
                                    </p:set>
                                    <p:animEffect transition="in" filter="wipe(left)">
                                      <p:cBhvr>
                                        <p:cTn id="77" dur="500"/>
                                        <p:tgtEl>
                                          <p:spTgt spid="489508"/>
                                        </p:tgtEl>
                                      </p:cBhvr>
                                    </p:animEffect>
                                  </p:childTnLst>
                                </p:cTn>
                              </p:par>
                              <p:par>
                                <p:cTn id="78" presetID="22" presetClass="entr" presetSubtype="1" fill="hold" nodeType="withEffect">
                                  <p:stCondLst>
                                    <p:cond delay="0"/>
                                  </p:stCondLst>
                                  <p:childTnLst>
                                    <p:set>
                                      <p:cBhvr>
                                        <p:cTn id="79" dur="1" fill="hold">
                                          <p:stCondLst>
                                            <p:cond delay="0"/>
                                          </p:stCondLst>
                                        </p:cTn>
                                        <p:tgtEl>
                                          <p:spTgt spid="489512"/>
                                        </p:tgtEl>
                                        <p:attrNameLst>
                                          <p:attrName>style.visibility</p:attrName>
                                        </p:attrNameLst>
                                      </p:cBhvr>
                                      <p:to>
                                        <p:strVal val="visible"/>
                                      </p:to>
                                    </p:set>
                                    <p:animEffect transition="in" filter="wipe(up)">
                                      <p:cBhvr>
                                        <p:cTn id="80" dur="500"/>
                                        <p:tgtEl>
                                          <p:spTgt spid="489512"/>
                                        </p:tgtEl>
                                      </p:cBhvr>
                                    </p:animEffect>
                                  </p:childTnLst>
                                </p:cTn>
                              </p:par>
                              <p:par>
                                <p:cTn id="81" presetID="22" presetClass="entr" presetSubtype="1" fill="hold" nodeType="withEffect">
                                  <p:stCondLst>
                                    <p:cond delay="0"/>
                                  </p:stCondLst>
                                  <p:childTnLst>
                                    <p:set>
                                      <p:cBhvr>
                                        <p:cTn id="82" dur="1" fill="hold">
                                          <p:stCondLst>
                                            <p:cond delay="0"/>
                                          </p:stCondLst>
                                        </p:cTn>
                                        <p:tgtEl>
                                          <p:spTgt spid="489511"/>
                                        </p:tgtEl>
                                        <p:attrNameLst>
                                          <p:attrName>style.visibility</p:attrName>
                                        </p:attrNameLst>
                                      </p:cBhvr>
                                      <p:to>
                                        <p:strVal val="visible"/>
                                      </p:to>
                                    </p:set>
                                    <p:animEffect transition="in" filter="wipe(up)">
                                      <p:cBhvr>
                                        <p:cTn id="83" dur="500"/>
                                        <p:tgtEl>
                                          <p:spTgt spid="489511"/>
                                        </p:tgtEl>
                                      </p:cBhvr>
                                    </p:animEffect>
                                  </p:childTnLst>
                                </p:cTn>
                              </p:par>
                            </p:childTnLst>
                          </p:cTn>
                        </p:par>
                        <p:par>
                          <p:cTn id="84" fill="hold" nodeType="afterGroup">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4894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95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947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95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895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95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951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94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94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950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nodeType="clickEffect">
                                  <p:stCondLst>
                                    <p:cond delay="0"/>
                                  </p:stCondLst>
                                  <p:childTnLst>
                                    <p:set>
                                      <p:cBhvr>
                                        <p:cTn id="110" dur="1" fill="hold">
                                          <p:stCondLst>
                                            <p:cond delay="0"/>
                                          </p:stCondLst>
                                        </p:cTn>
                                        <p:tgtEl>
                                          <p:spTgt spid="489489"/>
                                        </p:tgtEl>
                                        <p:attrNameLst>
                                          <p:attrName>style.visibility</p:attrName>
                                        </p:attrNameLst>
                                      </p:cBhvr>
                                      <p:to>
                                        <p:strVal val="visible"/>
                                      </p:to>
                                    </p:set>
                                    <p:animEffect transition="in" filter="wipe(down)">
                                      <p:cBhvr>
                                        <p:cTn id="111" dur="500"/>
                                        <p:tgtEl>
                                          <p:spTgt spid="489489"/>
                                        </p:tgtEl>
                                      </p:cBhvr>
                                    </p:animEffect>
                                  </p:childTnLst>
                                </p:cTn>
                              </p:par>
                              <p:par>
                                <p:cTn id="112" presetID="22" presetClass="entr" presetSubtype="1" fill="hold" nodeType="withEffect">
                                  <p:stCondLst>
                                    <p:cond delay="0"/>
                                  </p:stCondLst>
                                  <p:childTnLst>
                                    <p:set>
                                      <p:cBhvr>
                                        <p:cTn id="113" dur="1" fill="hold">
                                          <p:stCondLst>
                                            <p:cond delay="0"/>
                                          </p:stCondLst>
                                        </p:cTn>
                                        <p:tgtEl>
                                          <p:spTgt spid="489486"/>
                                        </p:tgtEl>
                                        <p:attrNameLst>
                                          <p:attrName>style.visibility</p:attrName>
                                        </p:attrNameLst>
                                      </p:cBhvr>
                                      <p:to>
                                        <p:strVal val="visible"/>
                                      </p:to>
                                    </p:set>
                                    <p:animEffect transition="in" filter="wipe(up)">
                                      <p:cBhvr>
                                        <p:cTn id="114" dur="500"/>
                                        <p:tgtEl>
                                          <p:spTgt spid="489486"/>
                                        </p:tgtEl>
                                      </p:cBhvr>
                                    </p:animEffect>
                                  </p:childTnLst>
                                </p:cTn>
                              </p:par>
                              <p:par>
                                <p:cTn id="115" presetID="22" presetClass="entr" presetSubtype="4" fill="hold" nodeType="withEffect">
                                  <p:stCondLst>
                                    <p:cond delay="0"/>
                                  </p:stCondLst>
                                  <p:childTnLst>
                                    <p:set>
                                      <p:cBhvr>
                                        <p:cTn id="116" dur="1" fill="hold">
                                          <p:stCondLst>
                                            <p:cond delay="0"/>
                                          </p:stCondLst>
                                        </p:cTn>
                                        <p:tgtEl>
                                          <p:spTgt spid="489517"/>
                                        </p:tgtEl>
                                        <p:attrNameLst>
                                          <p:attrName>style.visibility</p:attrName>
                                        </p:attrNameLst>
                                      </p:cBhvr>
                                      <p:to>
                                        <p:strVal val="visible"/>
                                      </p:to>
                                    </p:set>
                                    <p:animEffect transition="in" filter="wipe(down)">
                                      <p:cBhvr>
                                        <p:cTn id="117" dur="500"/>
                                        <p:tgtEl>
                                          <p:spTgt spid="489517"/>
                                        </p:tgtEl>
                                      </p:cBhvr>
                                    </p:animEffect>
                                  </p:childTnLst>
                                </p:cTn>
                              </p:par>
                              <p:par>
                                <p:cTn id="118" presetID="22" presetClass="entr" presetSubtype="4" fill="hold" nodeType="withEffect">
                                  <p:stCondLst>
                                    <p:cond delay="0"/>
                                  </p:stCondLst>
                                  <p:childTnLst>
                                    <p:set>
                                      <p:cBhvr>
                                        <p:cTn id="119" dur="1" fill="hold">
                                          <p:stCondLst>
                                            <p:cond delay="0"/>
                                          </p:stCondLst>
                                        </p:cTn>
                                        <p:tgtEl>
                                          <p:spTgt spid="489521"/>
                                        </p:tgtEl>
                                        <p:attrNameLst>
                                          <p:attrName>style.visibility</p:attrName>
                                        </p:attrNameLst>
                                      </p:cBhvr>
                                      <p:to>
                                        <p:strVal val="visible"/>
                                      </p:to>
                                    </p:set>
                                    <p:animEffect transition="in" filter="wipe(down)">
                                      <p:cBhvr>
                                        <p:cTn id="120" dur="500"/>
                                        <p:tgtEl>
                                          <p:spTgt spid="489521"/>
                                        </p:tgtEl>
                                      </p:cBhvr>
                                    </p:animEffect>
                                  </p:childTnLst>
                                </p:cTn>
                              </p:par>
                              <p:par>
                                <p:cTn id="121" presetID="22" presetClass="entr" presetSubtype="1" fill="hold" nodeType="withEffect">
                                  <p:stCondLst>
                                    <p:cond delay="0"/>
                                  </p:stCondLst>
                                  <p:childTnLst>
                                    <p:set>
                                      <p:cBhvr>
                                        <p:cTn id="122" dur="1" fill="hold">
                                          <p:stCondLst>
                                            <p:cond delay="0"/>
                                          </p:stCondLst>
                                        </p:cTn>
                                        <p:tgtEl>
                                          <p:spTgt spid="489518"/>
                                        </p:tgtEl>
                                        <p:attrNameLst>
                                          <p:attrName>style.visibility</p:attrName>
                                        </p:attrNameLst>
                                      </p:cBhvr>
                                      <p:to>
                                        <p:strVal val="visible"/>
                                      </p:to>
                                    </p:set>
                                    <p:animEffect transition="in" filter="wipe(up)">
                                      <p:cBhvr>
                                        <p:cTn id="123" dur="500"/>
                                        <p:tgtEl>
                                          <p:spTgt spid="489518"/>
                                        </p:tgtEl>
                                      </p:cBhvr>
                                    </p:animEffect>
                                  </p:childTnLst>
                                </p:cTn>
                              </p:par>
                              <p:par>
                                <p:cTn id="124" presetID="22" presetClass="entr" presetSubtype="4" fill="hold" nodeType="withEffect">
                                  <p:stCondLst>
                                    <p:cond delay="0"/>
                                  </p:stCondLst>
                                  <p:childTnLst>
                                    <p:set>
                                      <p:cBhvr>
                                        <p:cTn id="125" dur="1" fill="hold">
                                          <p:stCondLst>
                                            <p:cond delay="0"/>
                                          </p:stCondLst>
                                        </p:cTn>
                                        <p:tgtEl>
                                          <p:spTgt spid="489520"/>
                                        </p:tgtEl>
                                        <p:attrNameLst>
                                          <p:attrName>style.visibility</p:attrName>
                                        </p:attrNameLst>
                                      </p:cBhvr>
                                      <p:to>
                                        <p:strVal val="visible"/>
                                      </p:to>
                                    </p:set>
                                    <p:animEffect transition="in" filter="wipe(down)">
                                      <p:cBhvr>
                                        <p:cTn id="126" dur="500"/>
                                        <p:tgtEl>
                                          <p:spTgt spid="489520"/>
                                        </p:tgtEl>
                                      </p:cBhvr>
                                    </p:animEffect>
                                  </p:childTnLst>
                                </p:cTn>
                              </p:par>
                              <p:par>
                                <p:cTn id="127" presetID="22" presetClass="entr" presetSubtype="8" fill="hold" nodeType="withEffect">
                                  <p:stCondLst>
                                    <p:cond delay="0"/>
                                  </p:stCondLst>
                                  <p:childTnLst>
                                    <p:set>
                                      <p:cBhvr>
                                        <p:cTn id="128" dur="1" fill="hold">
                                          <p:stCondLst>
                                            <p:cond delay="0"/>
                                          </p:stCondLst>
                                        </p:cTn>
                                        <p:tgtEl>
                                          <p:spTgt spid="489488"/>
                                        </p:tgtEl>
                                        <p:attrNameLst>
                                          <p:attrName>style.visibility</p:attrName>
                                        </p:attrNameLst>
                                      </p:cBhvr>
                                      <p:to>
                                        <p:strVal val="visible"/>
                                      </p:to>
                                    </p:set>
                                    <p:animEffect transition="in" filter="wipe(left)">
                                      <p:cBhvr>
                                        <p:cTn id="129" dur="500"/>
                                        <p:tgtEl>
                                          <p:spTgt spid="489488"/>
                                        </p:tgtEl>
                                      </p:cBhvr>
                                    </p:animEffect>
                                  </p:childTnLst>
                                </p:cTn>
                              </p:par>
                            </p:childTnLst>
                          </p:cTn>
                        </p:par>
                        <p:par>
                          <p:cTn id="130" fill="hold" nodeType="afterGroup">
                            <p:stCondLst>
                              <p:cond delay="500"/>
                            </p:stCondLst>
                            <p:childTnLst>
                              <p:par>
                                <p:cTn id="131" presetID="1" presetClass="entr" presetSubtype="0" fill="hold" grpId="0" nodeType="afterEffect">
                                  <p:stCondLst>
                                    <p:cond delay="0"/>
                                  </p:stCondLst>
                                  <p:childTnLst>
                                    <p:set>
                                      <p:cBhvr>
                                        <p:cTn id="132" dur="1" fill="hold">
                                          <p:stCondLst>
                                            <p:cond delay="0"/>
                                          </p:stCondLst>
                                        </p:cTn>
                                        <p:tgtEl>
                                          <p:spTgt spid="48951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894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8947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8953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8953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8948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489490"/>
                                        </p:tgtEl>
                                        <p:attrNameLst>
                                          <p:attrName>style.visibility</p:attrName>
                                        </p:attrNameLst>
                                      </p:cBhvr>
                                      <p:to>
                                        <p:strVal val="visible"/>
                                      </p:to>
                                    </p:set>
                                    <p:animEffect transition="in" filter="wipe(down)">
                                      <p:cBhvr>
                                        <p:cTn id="147" dur="500"/>
                                        <p:tgtEl>
                                          <p:spTgt spid="489490"/>
                                        </p:tgtEl>
                                      </p:cBhvr>
                                    </p:animEffect>
                                  </p:childTnLst>
                                </p:cTn>
                              </p:par>
                              <p:par>
                                <p:cTn id="148" presetID="22" presetClass="entr" presetSubtype="4" fill="hold" nodeType="withEffect">
                                  <p:stCondLst>
                                    <p:cond delay="0"/>
                                  </p:stCondLst>
                                  <p:childTnLst>
                                    <p:set>
                                      <p:cBhvr>
                                        <p:cTn id="149" dur="1" fill="hold">
                                          <p:stCondLst>
                                            <p:cond delay="0"/>
                                          </p:stCondLst>
                                        </p:cTn>
                                        <p:tgtEl>
                                          <p:spTgt spid="489522"/>
                                        </p:tgtEl>
                                        <p:attrNameLst>
                                          <p:attrName>style.visibility</p:attrName>
                                        </p:attrNameLst>
                                      </p:cBhvr>
                                      <p:to>
                                        <p:strVal val="visible"/>
                                      </p:to>
                                    </p:set>
                                    <p:animEffect transition="in" filter="wipe(down)">
                                      <p:cBhvr>
                                        <p:cTn id="150" dur="500"/>
                                        <p:tgtEl>
                                          <p:spTgt spid="489522"/>
                                        </p:tgtEl>
                                      </p:cBhvr>
                                    </p:animEffect>
                                  </p:childTnLst>
                                </p:cTn>
                              </p:par>
                            </p:childTnLst>
                          </p:cTn>
                        </p:par>
                        <p:par>
                          <p:cTn id="151" fill="hold" nodeType="afterGroup">
                            <p:stCondLst>
                              <p:cond delay="500"/>
                            </p:stCondLst>
                            <p:childTnLst>
                              <p:par>
                                <p:cTn id="152" presetID="1" presetClass="entr" presetSubtype="0" fill="hold" grpId="0" nodeType="afterEffect">
                                  <p:stCondLst>
                                    <p:cond delay="0"/>
                                  </p:stCondLst>
                                  <p:childTnLst>
                                    <p:set>
                                      <p:cBhvr>
                                        <p:cTn id="153" dur="1" fill="hold">
                                          <p:stCondLst>
                                            <p:cond delay="0"/>
                                          </p:stCondLst>
                                        </p:cTn>
                                        <p:tgtEl>
                                          <p:spTgt spid="48948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489519"/>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489516"/>
                                        </p:tgtEl>
                                        <p:attrNameLst>
                                          <p:attrName>style.visibility</p:attrName>
                                        </p:attrNameLst>
                                      </p:cBhvr>
                                      <p:to>
                                        <p:strVal val="visible"/>
                                      </p:to>
                                    </p:set>
                                    <p:animEffect transition="in" filter="wipe(down)">
                                      <p:cBhvr>
                                        <p:cTn id="160" dur="500"/>
                                        <p:tgtEl>
                                          <p:spTgt spid="489516"/>
                                        </p:tgtEl>
                                      </p:cBhvr>
                                    </p:animEffect>
                                  </p:childTnLst>
                                </p:cTn>
                              </p:par>
                              <p:par>
                                <p:cTn id="161" presetID="22" presetClass="entr" presetSubtype="4" fill="hold" nodeType="withEffect">
                                  <p:stCondLst>
                                    <p:cond delay="0"/>
                                  </p:stCondLst>
                                  <p:childTnLst>
                                    <p:set>
                                      <p:cBhvr>
                                        <p:cTn id="162" dur="1" fill="hold">
                                          <p:stCondLst>
                                            <p:cond delay="0"/>
                                          </p:stCondLst>
                                        </p:cTn>
                                        <p:tgtEl>
                                          <p:spTgt spid="489526"/>
                                        </p:tgtEl>
                                        <p:attrNameLst>
                                          <p:attrName>style.visibility</p:attrName>
                                        </p:attrNameLst>
                                      </p:cBhvr>
                                      <p:to>
                                        <p:strVal val="visible"/>
                                      </p:to>
                                    </p:set>
                                    <p:animEffect transition="in" filter="wipe(down)">
                                      <p:cBhvr>
                                        <p:cTn id="163" dur="500"/>
                                        <p:tgtEl>
                                          <p:spTgt spid="489526"/>
                                        </p:tgtEl>
                                      </p:cBhvr>
                                    </p:animEffect>
                                  </p:childTnLst>
                                </p:cTn>
                              </p:par>
                            </p:childTnLst>
                          </p:cTn>
                        </p:par>
                        <p:par>
                          <p:cTn id="164" fill="hold" nodeType="afterGroup">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489513"/>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nodeType="clickEffect">
                                  <p:stCondLst>
                                    <p:cond delay="0"/>
                                  </p:stCondLst>
                                  <p:childTnLst>
                                    <p:set>
                                      <p:cBhvr>
                                        <p:cTn id="170" dur="1" fill="hold">
                                          <p:stCondLst>
                                            <p:cond delay="0"/>
                                          </p:stCondLst>
                                        </p:cTn>
                                        <p:tgtEl>
                                          <p:spTgt spid="489525"/>
                                        </p:tgtEl>
                                        <p:attrNameLst>
                                          <p:attrName>style.visibility</p:attrName>
                                        </p:attrNameLst>
                                      </p:cBhvr>
                                      <p:to>
                                        <p:strVal val="visible"/>
                                      </p:to>
                                    </p:set>
                                    <p:animEffect transition="in" filter="wipe(down)">
                                      <p:cBhvr>
                                        <p:cTn id="171" dur="500"/>
                                        <p:tgtEl>
                                          <p:spTgt spid="489525"/>
                                        </p:tgtEl>
                                      </p:cBhvr>
                                    </p:animEffect>
                                  </p:childTnLst>
                                </p:cTn>
                              </p:par>
                            </p:childTnLst>
                          </p:cTn>
                        </p:par>
                        <p:par>
                          <p:cTn id="172" fill="hold" nodeType="afterGroup">
                            <p:stCondLst>
                              <p:cond delay="500"/>
                            </p:stCondLst>
                            <p:childTnLst>
                              <p:par>
                                <p:cTn id="173" presetID="1" presetClass="entr" presetSubtype="0" fill="hold" grpId="0" nodeType="afterEffect">
                                  <p:stCondLst>
                                    <p:cond delay="0"/>
                                  </p:stCondLst>
                                  <p:childTnLst>
                                    <p:set>
                                      <p:cBhvr>
                                        <p:cTn id="174" dur="1" fill="hold">
                                          <p:stCondLst>
                                            <p:cond delay="0"/>
                                          </p:stCondLst>
                                        </p:cTn>
                                        <p:tgtEl>
                                          <p:spTgt spid="489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5" grpId="0" animBg="1"/>
      <p:bldP spid="489476" grpId="0" animBg="1"/>
      <p:bldP spid="489477" grpId="0" animBg="1"/>
      <p:bldP spid="489478" grpId="0" animBg="1"/>
      <p:bldP spid="489479" grpId="0" animBg="1"/>
      <p:bldP spid="489480" grpId="0" animBg="1"/>
      <p:bldP spid="489481" grpId="0" animBg="1"/>
      <p:bldP spid="489482" grpId="0" animBg="1"/>
      <p:bldP spid="489485" grpId="0" animBg="1"/>
      <p:bldP spid="489487" grpId="0" animBg="1"/>
      <p:bldP spid="489492" grpId="0" animBg="1"/>
      <p:bldP spid="489493" grpId="0" animBg="1"/>
      <p:bldP spid="489494" grpId="0" animBg="1"/>
      <p:bldP spid="489496" grpId="0" animBg="1"/>
      <p:bldP spid="489497" grpId="0" animBg="1"/>
      <p:bldP spid="489499" grpId="0" animBg="1"/>
      <p:bldP spid="489501" grpId="0" animBg="1"/>
      <p:bldP spid="489502" grpId="0" animBg="1"/>
      <p:bldP spid="489506" grpId="0"/>
      <p:bldP spid="489507" grpId="0" animBg="1"/>
      <p:bldP spid="489509" grpId="0" animBg="1"/>
      <p:bldP spid="489510" grpId="0" animBg="1"/>
      <p:bldP spid="489513" grpId="0" animBg="1"/>
      <p:bldP spid="489515" grpId="0" animBg="1"/>
      <p:bldP spid="489519" grpId="0" animBg="1"/>
      <p:bldP spid="489523" grpId="0" animBg="1"/>
      <p:bldP spid="489527" grpId="0"/>
      <p:bldP spid="489527" grpId="1"/>
      <p:bldP spid="489530" grpId="0"/>
      <p:bldP spid="489531" grpId="0"/>
      <p:bldP spid="489532" grpId="0"/>
      <p:bldP spid="489533" grpId="0"/>
      <p:bldP spid="489534" grpId="0"/>
      <p:bldP spid="489535" grpId="0"/>
      <p:bldP spid="489536" grpId="0"/>
      <p:bldP spid="489537" grpId="0"/>
      <p:bldP spid="4895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41" name="Rectangle 21"/>
          <p:cNvSpPr>
            <a:spLocks noGrp="1" noChangeArrowheads="1"/>
          </p:cNvSpPr>
          <p:nvPr>
            <p:ph type="title"/>
          </p:nvPr>
        </p:nvSpPr>
        <p:spPr>
          <a:xfrm>
            <a:off x="0" y="228600"/>
            <a:ext cx="9144000" cy="533400"/>
          </a:xfrm>
        </p:spPr>
        <p:txBody>
          <a:bodyPr>
            <a:normAutofit fontScale="90000"/>
          </a:bodyPr>
          <a:lstStyle/>
          <a:p>
            <a:r>
              <a:rPr lang="en-US" sz="4400"/>
              <a:t>Multithreaded Computation</a:t>
            </a:r>
          </a:p>
        </p:txBody>
      </p:sp>
      <p:sp>
        <p:nvSpPr>
          <p:cNvPr id="66" name="灯片编号占位符 2"/>
          <p:cNvSpPr>
            <a:spLocks noGrp="1"/>
          </p:cNvSpPr>
          <p:nvPr>
            <p:ph type="sldNum" sz="quarter" idx="11"/>
          </p:nvPr>
        </p:nvSpPr>
        <p:spPr/>
        <p:txBody>
          <a:bodyPr/>
          <a:lstStyle/>
          <a:p>
            <a:fld id="{D4F4D25D-C833-47A3-92BB-77654AAFF421}" type="slidenum">
              <a:rPr lang="en-US" smtClean="0"/>
              <a:pPr/>
              <a:t>39</a:t>
            </a:fld>
            <a:endParaRPr lang="en-US" dirty="0"/>
          </a:p>
        </p:txBody>
      </p:sp>
      <p:grpSp>
        <p:nvGrpSpPr>
          <p:cNvPr id="465989" name="Group 69"/>
          <p:cNvGrpSpPr>
            <a:grpSpLocks/>
          </p:cNvGrpSpPr>
          <p:nvPr/>
        </p:nvGrpSpPr>
        <p:grpSpPr bwMode="auto">
          <a:xfrm>
            <a:off x="2559050" y="1143000"/>
            <a:ext cx="4343400" cy="2597150"/>
            <a:chOff x="1344" y="1584"/>
            <a:chExt cx="4176" cy="2496"/>
          </a:xfrm>
        </p:grpSpPr>
        <p:sp>
          <p:nvSpPr>
            <p:cNvPr id="465990" name="AutoShape 70"/>
            <p:cNvSpPr>
              <a:spLocks noChangeArrowheads="1"/>
            </p:cNvSpPr>
            <p:nvPr/>
          </p:nvSpPr>
          <p:spPr bwMode="auto">
            <a:xfrm>
              <a:off x="4800"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1" name="AutoShape 71"/>
            <p:cNvSpPr>
              <a:spLocks noChangeArrowheads="1"/>
            </p:cNvSpPr>
            <p:nvPr/>
          </p:nvSpPr>
          <p:spPr bwMode="auto">
            <a:xfrm>
              <a:off x="3984"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2" name="AutoShape 72"/>
            <p:cNvSpPr>
              <a:spLocks noChangeArrowheads="1"/>
            </p:cNvSpPr>
            <p:nvPr/>
          </p:nvSpPr>
          <p:spPr bwMode="auto">
            <a:xfrm>
              <a:off x="3120"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3" name="AutoShape 73"/>
            <p:cNvSpPr>
              <a:spLocks noChangeArrowheads="1"/>
            </p:cNvSpPr>
            <p:nvPr/>
          </p:nvSpPr>
          <p:spPr bwMode="auto">
            <a:xfrm>
              <a:off x="2154" y="3600"/>
              <a:ext cx="576" cy="48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4" name="AutoShape 74"/>
            <p:cNvSpPr>
              <a:spLocks noChangeArrowheads="1"/>
            </p:cNvSpPr>
            <p:nvPr/>
          </p:nvSpPr>
          <p:spPr bwMode="auto">
            <a:xfrm>
              <a:off x="1344" y="3600"/>
              <a:ext cx="576" cy="48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5" name="AutoShape 75"/>
            <p:cNvSpPr>
              <a:spLocks noChangeArrowheads="1"/>
            </p:cNvSpPr>
            <p:nvPr/>
          </p:nvSpPr>
          <p:spPr bwMode="auto">
            <a:xfrm>
              <a:off x="1440" y="2928"/>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5996" name="Oval 76"/>
            <p:cNvSpPr>
              <a:spLocks noChangeArrowheads="1"/>
            </p:cNvSpPr>
            <p:nvPr/>
          </p:nvSpPr>
          <p:spPr bwMode="auto">
            <a:xfrm>
              <a:off x="1584"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65997" name="Oval 77"/>
            <p:cNvSpPr>
              <a:spLocks noChangeArrowheads="1"/>
            </p:cNvSpPr>
            <p:nvPr/>
          </p:nvSpPr>
          <p:spPr bwMode="auto">
            <a:xfrm>
              <a:off x="1482"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65998" name="Oval 78"/>
            <p:cNvSpPr>
              <a:spLocks noChangeArrowheads="1"/>
            </p:cNvSpPr>
            <p:nvPr/>
          </p:nvSpPr>
          <p:spPr bwMode="auto">
            <a:xfrm>
              <a:off x="2016" y="3029"/>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5999" name="AutoShape 79"/>
            <p:cNvCxnSpPr>
              <a:cxnSpLocks noChangeShapeType="1"/>
              <a:stCxn id="465996" idx="6"/>
              <a:endCxn id="465998" idx="2"/>
            </p:cNvCxnSpPr>
            <p:nvPr/>
          </p:nvCxnSpPr>
          <p:spPr bwMode="auto">
            <a:xfrm>
              <a:off x="1872"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00" name="AutoShape 80"/>
            <p:cNvCxnSpPr>
              <a:cxnSpLocks noChangeShapeType="1"/>
              <a:stCxn id="465996" idx="4"/>
              <a:endCxn id="465997" idx="0"/>
            </p:cNvCxnSpPr>
            <p:nvPr/>
          </p:nvCxnSpPr>
          <p:spPr bwMode="auto">
            <a:xfrm flipH="1">
              <a:off x="1626" y="3317"/>
              <a:ext cx="102"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01" name="Oval 81"/>
            <p:cNvSpPr>
              <a:spLocks noChangeArrowheads="1"/>
            </p:cNvSpPr>
            <p:nvPr/>
          </p:nvSpPr>
          <p:spPr bwMode="auto">
            <a:xfrm>
              <a:off x="2298"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02" name="AutoShape 82"/>
            <p:cNvCxnSpPr>
              <a:cxnSpLocks noChangeShapeType="1"/>
              <a:stCxn id="465998" idx="4"/>
              <a:endCxn id="466001" idx="1"/>
            </p:cNvCxnSpPr>
            <p:nvPr/>
          </p:nvCxnSpPr>
          <p:spPr bwMode="auto">
            <a:xfrm>
              <a:off x="2160" y="3317"/>
              <a:ext cx="180" cy="39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03" name="Oval 83"/>
            <p:cNvSpPr>
              <a:spLocks noChangeArrowheads="1"/>
            </p:cNvSpPr>
            <p:nvPr/>
          </p:nvSpPr>
          <p:spPr bwMode="auto">
            <a:xfrm>
              <a:off x="2448" y="3029"/>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04" name="AutoShape 84"/>
            <p:cNvCxnSpPr>
              <a:cxnSpLocks noChangeShapeType="1"/>
              <a:stCxn id="465998" idx="6"/>
              <a:endCxn id="466003" idx="2"/>
            </p:cNvCxnSpPr>
            <p:nvPr/>
          </p:nvCxnSpPr>
          <p:spPr bwMode="auto">
            <a:xfrm>
              <a:off x="2304"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05" name="AutoShape 85"/>
            <p:cNvCxnSpPr>
              <a:cxnSpLocks noChangeShapeType="1"/>
              <a:stCxn id="465997" idx="7"/>
              <a:endCxn id="466003" idx="3"/>
            </p:cNvCxnSpPr>
            <p:nvPr/>
          </p:nvCxnSpPr>
          <p:spPr bwMode="auto">
            <a:xfrm flipV="1">
              <a:off x="1728" y="3275"/>
              <a:ext cx="762" cy="43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06" name="AutoShape 86"/>
            <p:cNvCxnSpPr>
              <a:cxnSpLocks noChangeShapeType="1"/>
              <a:stCxn id="466001" idx="0"/>
              <a:endCxn id="466003" idx="4"/>
            </p:cNvCxnSpPr>
            <p:nvPr/>
          </p:nvCxnSpPr>
          <p:spPr bwMode="auto">
            <a:xfrm flipV="1">
              <a:off x="2442" y="3317"/>
              <a:ext cx="150"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07" name="AutoShape 87"/>
            <p:cNvSpPr>
              <a:spLocks noChangeArrowheads="1"/>
            </p:cNvSpPr>
            <p:nvPr/>
          </p:nvSpPr>
          <p:spPr bwMode="auto">
            <a:xfrm>
              <a:off x="3600" y="1584"/>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6008" name="Oval 88"/>
            <p:cNvSpPr>
              <a:spLocks noChangeArrowheads="1"/>
            </p:cNvSpPr>
            <p:nvPr/>
          </p:nvSpPr>
          <p:spPr bwMode="auto">
            <a:xfrm>
              <a:off x="3744" y="1685"/>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66009" name="Oval 89"/>
            <p:cNvSpPr>
              <a:spLocks noChangeArrowheads="1"/>
            </p:cNvSpPr>
            <p:nvPr/>
          </p:nvSpPr>
          <p:spPr bwMode="auto">
            <a:xfrm>
              <a:off x="4176" y="1685"/>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10" name="AutoShape 90"/>
            <p:cNvCxnSpPr>
              <a:cxnSpLocks noChangeShapeType="1"/>
              <a:stCxn id="466008" idx="6"/>
              <a:endCxn id="466009" idx="2"/>
            </p:cNvCxnSpPr>
            <p:nvPr/>
          </p:nvCxnSpPr>
          <p:spPr bwMode="auto">
            <a:xfrm>
              <a:off x="4032"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11" name="AutoShape 91"/>
            <p:cNvSpPr>
              <a:spLocks noChangeArrowheads="1"/>
            </p:cNvSpPr>
            <p:nvPr/>
          </p:nvSpPr>
          <p:spPr bwMode="auto">
            <a:xfrm>
              <a:off x="2352" y="2256"/>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6012" name="Oval 92"/>
            <p:cNvSpPr>
              <a:spLocks noChangeArrowheads="1"/>
            </p:cNvSpPr>
            <p:nvPr/>
          </p:nvSpPr>
          <p:spPr bwMode="auto">
            <a:xfrm>
              <a:off x="2496" y="235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13" name="AutoShape 93"/>
            <p:cNvCxnSpPr>
              <a:cxnSpLocks noChangeShapeType="1"/>
              <a:stCxn id="466008" idx="3"/>
              <a:endCxn id="466012" idx="7"/>
            </p:cNvCxnSpPr>
            <p:nvPr/>
          </p:nvCxnSpPr>
          <p:spPr bwMode="auto">
            <a:xfrm flipH="1">
              <a:off x="2742"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14" name="Oval 94"/>
            <p:cNvSpPr>
              <a:spLocks noChangeArrowheads="1"/>
            </p:cNvSpPr>
            <p:nvPr/>
          </p:nvSpPr>
          <p:spPr bwMode="auto">
            <a:xfrm>
              <a:off x="2928" y="235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15" name="AutoShape 95"/>
            <p:cNvCxnSpPr>
              <a:cxnSpLocks noChangeShapeType="1"/>
              <a:stCxn id="466012" idx="6"/>
              <a:endCxn id="466014" idx="2"/>
            </p:cNvCxnSpPr>
            <p:nvPr/>
          </p:nvCxnSpPr>
          <p:spPr bwMode="auto">
            <a:xfrm>
              <a:off x="2784"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16" name="AutoShape 96"/>
            <p:cNvSpPr>
              <a:spLocks noChangeArrowheads="1"/>
            </p:cNvSpPr>
            <p:nvPr/>
          </p:nvSpPr>
          <p:spPr bwMode="auto">
            <a:xfrm>
              <a:off x="4080" y="2267"/>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6017" name="Oval 97"/>
            <p:cNvSpPr>
              <a:spLocks noChangeArrowheads="1"/>
            </p:cNvSpPr>
            <p:nvPr/>
          </p:nvSpPr>
          <p:spPr bwMode="auto">
            <a:xfrm>
              <a:off x="4224" y="236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18" name="AutoShape 98"/>
            <p:cNvCxnSpPr>
              <a:cxnSpLocks noChangeShapeType="1"/>
              <a:stCxn id="466009" idx="4"/>
              <a:endCxn id="466017" idx="0"/>
            </p:cNvCxnSpPr>
            <p:nvPr/>
          </p:nvCxnSpPr>
          <p:spPr bwMode="auto">
            <a:xfrm>
              <a:off x="4320" y="1973"/>
              <a:ext cx="48" cy="39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19" name="AutoShape 99"/>
            <p:cNvCxnSpPr>
              <a:cxnSpLocks noChangeShapeType="1"/>
              <a:stCxn id="466012" idx="3"/>
              <a:endCxn id="465996" idx="7"/>
            </p:cNvCxnSpPr>
            <p:nvPr/>
          </p:nvCxnSpPr>
          <p:spPr bwMode="auto">
            <a:xfrm flipH="1">
              <a:off x="1830"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20" name="Oval 100"/>
            <p:cNvSpPr>
              <a:spLocks noChangeArrowheads="1"/>
            </p:cNvSpPr>
            <p:nvPr/>
          </p:nvSpPr>
          <p:spPr bwMode="auto">
            <a:xfrm>
              <a:off x="4656" y="236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21" name="AutoShape 101"/>
            <p:cNvCxnSpPr>
              <a:cxnSpLocks noChangeShapeType="1"/>
              <a:stCxn id="466017" idx="6"/>
              <a:endCxn id="466020" idx="2"/>
            </p:cNvCxnSpPr>
            <p:nvPr/>
          </p:nvCxnSpPr>
          <p:spPr bwMode="auto">
            <a:xfrm>
              <a:off x="4512"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22" name="Oval 102"/>
            <p:cNvSpPr>
              <a:spLocks noChangeArrowheads="1"/>
            </p:cNvSpPr>
            <p:nvPr/>
          </p:nvSpPr>
          <p:spPr bwMode="auto">
            <a:xfrm>
              <a:off x="3240"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66023" name="Oval 103"/>
            <p:cNvSpPr>
              <a:spLocks noChangeArrowheads="1"/>
            </p:cNvSpPr>
            <p:nvPr/>
          </p:nvSpPr>
          <p:spPr bwMode="auto">
            <a:xfrm>
              <a:off x="4104"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24" name="AutoShape 104"/>
            <p:cNvCxnSpPr>
              <a:cxnSpLocks noChangeShapeType="1"/>
              <a:stCxn id="466014" idx="4"/>
              <a:endCxn id="466022" idx="1"/>
            </p:cNvCxnSpPr>
            <p:nvPr/>
          </p:nvCxnSpPr>
          <p:spPr bwMode="auto">
            <a:xfrm>
              <a:off x="3072" y="2646"/>
              <a:ext cx="210" cy="4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25" name="AutoShape 105"/>
            <p:cNvCxnSpPr>
              <a:cxnSpLocks noChangeShapeType="1"/>
              <a:stCxn id="466017" idx="4"/>
              <a:endCxn id="466023" idx="0"/>
            </p:cNvCxnSpPr>
            <p:nvPr/>
          </p:nvCxnSpPr>
          <p:spPr bwMode="auto">
            <a:xfrm flipH="1">
              <a:off x="4248" y="2656"/>
              <a:ext cx="120"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26" name="Oval 106"/>
            <p:cNvSpPr>
              <a:spLocks noChangeArrowheads="1"/>
            </p:cNvSpPr>
            <p:nvPr/>
          </p:nvSpPr>
          <p:spPr bwMode="auto">
            <a:xfrm>
              <a:off x="3360" y="235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27" name="AutoShape 107"/>
            <p:cNvCxnSpPr>
              <a:cxnSpLocks noChangeShapeType="1"/>
              <a:stCxn id="466014" idx="6"/>
              <a:endCxn id="466026" idx="2"/>
            </p:cNvCxnSpPr>
            <p:nvPr/>
          </p:nvCxnSpPr>
          <p:spPr bwMode="auto">
            <a:xfrm>
              <a:off x="3216"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28" name="Oval 108"/>
            <p:cNvSpPr>
              <a:spLocks noChangeArrowheads="1"/>
            </p:cNvSpPr>
            <p:nvPr/>
          </p:nvSpPr>
          <p:spPr bwMode="auto">
            <a:xfrm>
              <a:off x="4920"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29" name="AutoShape 109"/>
            <p:cNvCxnSpPr>
              <a:cxnSpLocks noChangeShapeType="1"/>
              <a:stCxn id="466003" idx="7"/>
              <a:endCxn id="466026" idx="3"/>
            </p:cNvCxnSpPr>
            <p:nvPr/>
          </p:nvCxnSpPr>
          <p:spPr bwMode="auto">
            <a:xfrm flipV="1">
              <a:off x="2694"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0" name="AutoShape 110"/>
            <p:cNvCxnSpPr>
              <a:cxnSpLocks noChangeShapeType="1"/>
              <a:stCxn id="466022" idx="0"/>
              <a:endCxn id="466026" idx="4"/>
            </p:cNvCxnSpPr>
            <p:nvPr/>
          </p:nvCxnSpPr>
          <p:spPr bwMode="auto">
            <a:xfrm flipV="1">
              <a:off x="3384" y="2646"/>
              <a:ext cx="120" cy="38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1" name="AutoShape 111"/>
            <p:cNvCxnSpPr>
              <a:cxnSpLocks noChangeShapeType="1"/>
              <a:stCxn id="466020" idx="4"/>
              <a:endCxn id="466028" idx="1"/>
            </p:cNvCxnSpPr>
            <p:nvPr/>
          </p:nvCxnSpPr>
          <p:spPr bwMode="auto">
            <a:xfrm>
              <a:off x="4800" y="2656"/>
              <a:ext cx="162" cy="416"/>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32" name="Oval 112"/>
            <p:cNvSpPr>
              <a:spLocks noChangeArrowheads="1"/>
            </p:cNvSpPr>
            <p:nvPr/>
          </p:nvSpPr>
          <p:spPr bwMode="auto">
            <a:xfrm>
              <a:off x="5088" y="236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33" name="AutoShape 113"/>
            <p:cNvCxnSpPr>
              <a:cxnSpLocks noChangeShapeType="1"/>
              <a:stCxn id="466020" idx="6"/>
              <a:endCxn id="466032" idx="2"/>
            </p:cNvCxnSpPr>
            <p:nvPr/>
          </p:nvCxnSpPr>
          <p:spPr bwMode="auto">
            <a:xfrm>
              <a:off x="4944"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4" name="AutoShape 114"/>
            <p:cNvCxnSpPr>
              <a:cxnSpLocks noChangeShapeType="1"/>
              <a:stCxn id="466023" idx="7"/>
              <a:endCxn id="466032" idx="3"/>
            </p:cNvCxnSpPr>
            <p:nvPr/>
          </p:nvCxnSpPr>
          <p:spPr bwMode="auto">
            <a:xfrm flipV="1">
              <a:off x="4350" y="2614"/>
              <a:ext cx="780" cy="458"/>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5" name="AutoShape 115"/>
            <p:cNvCxnSpPr>
              <a:cxnSpLocks noChangeShapeType="1"/>
              <a:stCxn id="466028" idx="0"/>
              <a:endCxn id="466032" idx="4"/>
            </p:cNvCxnSpPr>
            <p:nvPr/>
          </p:nvCxnSpPr>
          <p:spPr bwMode="auto">
            <a:xfrm flipV="1">
              <a:off x="5064" y="2656"/>
              <a:ext cx="168"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6036" name="Oval 116"/>
            <p:cNvSpPr>
              <a:spLocks noChangeArrowheads="1"/>
            </p:cNvSpPr>
            <p:nvPr/>
          </p:nvSpPr>
          <p:spPr bwMode="auto">
            <a:xfrm>
              <a:off x="4608" y="1685"/>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466037" name="AutoShape 117"/>
            <p:cNvCxnSpPr>
              <a:cxnSpLocks noChangeShapeType="1"/>
              <a:stCxn id="466009" idx="6"/>
              <a:endCxn id="466036" idx="2"/>
            </p:cNvCxnSpPr>
            <p:nvPr/>
          </p:nvCxnSpPr>
          <p:spPr bwMode="auto">
            <a:xfrm>
              <a:off x="4464"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8" name="AutoShape 118"/>
            <p:cNvCxnSpPr>
              <a:cxnSpLocks noChangeShapeType="1"/>
              <a:stCxn id="466026" idx="7"/>
              <a:endCxn id="466036" idx="3"/>
            </p:cNvCxnSpPr>
            <p:nvPr/>
          </p:nvCxnSpPr>
          <p:spPr bwMode="auto">
            <a:xfrm flipV="1">
              <a:off x="3606"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6039" name="AutoShape 119"/>
            <p:cNvCxnSpPr>
              <a:cxnSpLocks noChangeShapeType="1"/>
              <a:stCxn id="466032" idx="0"/>
              <a:endCxn id="466036" idx="5"/>
            </p:cNvCxnSpPr>
            <p:nvPr/>
          </p:nvCxnSpPr>
          <p:spPr bwMode="auto">
            <a:xfrm flipH="1" flipV="1">
              <a:off x="4854" y="1931"/>
              <a:ext cx="378" cy="4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5973" name="Text Box 53"/>
          <p:cNvSpPr txBox="1">
            <a:spLocks noChangeArrowheads="1"/>
          </p:cNvSpPr>
          <p:nvPr/>
        </p:nvSpPr>
        <p:spPr bwMode="auto">
          <a:xfrm>
            <a:off x="65088" y="3943350"/>
            <a:ext cx="8926512" cy="19882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FontTx/>
              <a:buChar char="•"/>
            </a:pPr>
            <a:r>
              <a:rPr lang="zh-CN" altLang="en-US" sz="2800" dirty="0"/>
              <a:t>有向无环图</a:t>
            </a:r>
            <a:r>
              <a:rPr lang="en-US" sz="2800" i="1" dirty="0">
                <a:solidFill>
                  <a:srgbClr val="9900CC"/>
                </a:solidFill>
              </a:rPr>
              <a:t>G</a:t>
            </a:r>
            <a:r>
              <a:rPr lang="en-US" sz="2800" dirty="0">
                <a:solidFill>
                  <a:srgbClr val="9900CC"/>
                </a:solidFill>
              </a:rPr>
              <a:t> = (</a:t>
            </a:r>
            <a:r>
              <a:rPr lang="en-US" sz="2800" i="1" dirty="0">
                <a:solidFill>
                  <a:srgbClr val="9900CC"/>
                </a:solidFill>
              </a:rPr>
              <a:t>V</a:t>
            </a:r>
            <a:r>
              <a:rPr lang="en-US" sz="2800" dirty="0">
                <a:solidFill>
                  <a:srgbClr val="9900CC"/>
                </a:solidFill>
              </a:rPr>
              <a:t>, </a:t>
            </a:r>
            <a:r>
              <a:rPr lang="en-US" sz="2800" i="1" dirty="0">
                <a:solidFill>
                  <a:srgbClr val="9900CC"/>
                </a:solidFill>
              </a:rPr>
              <a:t>E</a:t>
            </a:r>
            <a:r>
              <a:rPr lang="en-US" sz="2800" dirty="0">
                <a:solidFill>
                  <a:srgbClr val="9900CC"/>
                </a:solidFill>
              </a:rPr>
              <a:t>)</a:t>
            </a:r>
            <a:r>
              <a:rPr lang="en-US" sz="2800" dirty="0"/>
              <a:t> </a:t>
            </a:r>
            <a:r>
              <a:rPr lang="zh-CN" altLang="en-US" sz="2800" dirty="0"/>
              <a:t>代表了并行指令流</a:t>
            </a:r>
            <a:r>
              <a:rPr lang="en-US" sz="2800" dirty="0"/>
              <a:t>.</a:t>
            </a:r>
          </a:p>
          <a:p>
            <a:pPr>
              <a:spcBef>
                <a:spcPct val="20000"/>
              </a:spcBef>
              <a:buClr>
                <a:schemeClr val="accent2"/>
              </a:buClr>
              <a:buFontTx/>
              <a:buChar char="•"/>
            </a:pPr>
            <a:r>
              <a:rPr lang="zh-CN" altLang="en-US" sz="2800" dirty="0"/>
              <a:t>每一顶点</a:t>
            </a:r>
            <a:r>
              <a:rPr lang="en-US" sz="2800" i="1" dirty="0">
                <a:solidFill>
                  <a:srgbClr val="9900CC"/>
                </a:solidFill>
              </a:rPr>
              <a:t>v</a:t>
            </a:r>
            <a:r>
              <a:rPr lang="zh-CN" altLang="en-US" sz="2800" dirty="0"/>
              <a:t>代表一</a:t>
            </a:r>
            <a:r>
              <a:rPr lang="en-US" sz="2800" b="1" i="1" dirty="0">
                <a:solidFill>
                  <a:schemeClr val="accent1"/>
                </a:solidFill>
              </a:rPr>
              <a:t>(</a:t>
            </a:r>
            <a:r>
              <a:rPr lang="en-US" sz="2800" b="1" i="1" dirty="0" err="1">
                <a:solidFill>
                  <a:schemeClr val="accent1"/>
                </a:solidFill>
              </a:rPr>
              <a:t>Cilk</a:t>
            </a:r>
            <a:r>
              <a:rPr lang="en-US" sz="2800" b="1" i="1" dirty="0">
                <a:solidFill>
                  <a:schemeClr val="accent1"/>
                </a:solidFill>
              </a:rPr>
              <a:t>) thread</a:t>
            </a:r>
            <a:r>
              <a:rPr lang="en-US" sz="2800" dirty="0"/>
              <a:t>: </a:t>
            </a:r>
            <a:r>
              <a:rPr lang="zh-CN" altLang="en-US" sz="2800" dirty="0"/>
              <a:t>最大指令序列，不包含并行控制指令</a:t>
            </a:r>
            <a:r>
              <a:rPr lang="en-US" sz="2800" dirty="0"/>
              <a:t> (</a:t>
            </a:r>
            <a:r>
              <a:rPr lang="en-US" sz="2800" b="1" dirty="0">
                <a:solidFill>
                  <a:srgbClr val="FF0000"/>
                </a:solidFill>
                <a:latin typeface="Courier New" pitchFamily="49" charset="0"/>
              </a:rPr>
              <a:t>spawn</a:t>
            </a:r>
            <a:r>
              <a:rPr lang="en-US" sz="2800" dirty="0"/>
              <a:t>, </a:t>
            </a:r>
            <a:r>
              <a:rPr lang="en-US" sz="2800" b="1" dirty="0">
                <a:solidFill>
                  <a:srgbClr val="FF0000"/>
                </a:solidFill>
                <a:latin typeface="Courier New" pitchFamily="49" charset="0"/>
              </a:rPr>
              <a:t>sync</a:t>
            </a:r>
            <a:r>
              <a:rPr lang="en-US" sz="2800" dirty="0"/>
              <a:t>, </a:t>
            </a:r>
            <a:r>
              <a:rPr lang="en-US" sz="2800" b="1" dirty="0">
                <a:solidFill>
                  <a:srgbClr val="FF0000"/>
                </a:solidFill>
                <a:latin typeface="Courier New" pitchFamily="49" charset="0"/>
              </a:rPr>
              <a:t>return</a:t>
            </a:r>
            <a:r>
              <a:rPr lang="en-US" sz="2800" dirty="0"/>
              <a:t>).</a:t>
            </a:r>
          </a:p>
          <a:p>
            <a:pPr>
              <a:spcBef>
                <a:spcPct val="20000"/>
              </a:spcBef>
              <a:buClr>
                <a:schemeClr val="accent2"/>
              </a:buClr>
              <a:buFontTx/>
              <a:buChar char="•"/>
            </a:pPr>
            <a:r>
              <a:rPr lang="zh-CN" altLang="en-US" sz="2800" dirty="0"/>
              <a:t>每一边</a:t>
            </a:r>
            <a:r>
              <a:rPr lang="en-US" sz="2800" i="1" dirty="0">
                <a:solidFill>
                  <a:srgbClr val="9900CC"/>
                </a:solidFill>
              </a:rPr>
              <a:t>e</a:t>
            </a:r>
            <a:r>
              <a:rPr lang="zh-CN" altLang="en-US" sz="2800" dirty="0"/>
              <a:t>可以是一</a:t>
            </a:r>
            <a:r>
              <a:rPr lang="en-US" sz="2800" b="1" i="1" dirty="0">
                <a:solidFill>
                  <a:schemeClr val="accent1"/>
                </a:solidFill>
              </a:rPr>
              <a:t>spawn</a:t>
            </a:r>
            <a:r>
              <a:rPr lang="zh-CN" altLang="en-US" sz="2800" dirty="0"/>
              <a:t>边</a:t>
            </a:r>
            <a:r>
              <a:rPr lang="en-US" sz="2800" dirty="0"/>
              <a:t>, </a:t>
            </a:r>
            <a:r>
              <a:rPr lang="en-US" sz="2800" b="1" i="1" dirty="0">
                <a:solidFill>
                  <a:schemeClr val="accent1"/>
                </a:solidFill>
              </a:rPr>
              <a:t>return</a:t>
            </a:r>
            <a:r>
              <a:rPr lang="zh-CN" altLang="en-US" sz="2800" dirty="0"/>
              <a:t>边</a:t>
            </a:r>
            <a:r>
              <a:rPr lang="en-US" sz="2800" dirty="0"/>
              <a:t>, </a:t>
            </a:r>
            <a:r>
              <a:rPr lang="zh-CN" altLang="en-US" sz="2800" dirty="0"/>
              <a:t>或</a:t>
            </a:r>
            <a:r>
              <a:rPr lang="en-US" sz="2800" b="1" i="1" dirty="0">
                <a:solidFill>
                  <a:schemeClr val="accent1"/>
                </a:solidFill>
              </a:rPr>
              <a:t>continue</a:t>
            </a:r>
            <a:r>
              <a:rPr lang="zh-CN" altLang="en-US" sz="2800" dirty="0"/>
              <a:t>边</a:t>
            </a:r>
            <a:r>
              <a:rPr lang="en-US" sz="2800" dirty="0"/>
              <a:t>.</a:t>
            </a:r>
          </a:p>
        </p:txBody>
      </p:sp>
      <p:sp>
        <p:nvSpPr>
          <p:cNvPr id="465974" name="Text Box 54"/>
          <p:cNvSpPr txBox="1">
            <a:spLocks noChangeArrowheads="1"/>
          </p:cNvSpPr>
          <p:nvPr/>
        </p:nvSpPr>
        <p:spPr bwMode="auto">
          <a:xfrm>
            <a:off x="1050925" y="1138238"/>
            <a:ext cx="184150" cy="53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i="1">
              <a:solidFill>
                <a:schemeClr val="accent2"/>
              </a:solidFill>
            </a:endParaRPr>
          </a:p>
        </p:txBody>
      </p:sp>
      <p:sp>
        <p:nvSpPr>
          <p:cNvPr id="465978" name="Text Box 58"/>
          <p:cNvSpPr txBox="1">
            <a:spLocks noChangeArrowheads="1"/>
          </p:cNvSpPr>
          <p:nvPr/>
        </p:nvSpPr>
        <p:spPr bwMode="auto">
          <a:xfrm>
            <a:off x="381000" y="2720975"/>
            <a:ext cx="1631950" cy="420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solidFill>
                  <a:schemeClr val="accent2"/>
                </a:solidFill>
              </a:rPr>
              <a:t>spawn edge</a:t>
            </a:r>
          </a:p>
        </p:txBody>
      </p:sp>
      <p:sp>
        <p:nvSpPr>
          <p:cNvPr id="465979" name="Text Box 59"/>
          <p:cNvSpPr txBox="1">
            <a:spLocks noChangeArrowheads="1"/>
          </p:cNvSpPr>
          <p:nvPr/>
        </p:nvSpPr>
        <p:spPr bwMode="auto">
          <a:xfrm>
            <a:off x="7283450" y="2525713"/>
            <a:ext cx="1631950"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solidFill>
                  <a:schemeClr val="accent2"/>
                </a:solidFill>
              </a:rPr>
              <a:t>return edge</a:t>
            </a:r>
          </a:p>
        </p:txBody>
      </p:sp>
      <p:sp>
        <p:nvSpPr>
          <p:cNvPr id="465980" name="Text Box 60"/>
          <p:cNvSpPr txBox="1">
            <a:spLocks noChangeArrowheads="1"/>
          </p:cNvSpPr>
          <p:nvPr/>
        </p:nvSpPr>
        <p:spPr bwMode="auto">
          <a:xfrm>
            <a:off x="342900" y="2027238"/>
            <a:ext cx="20859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chemeClr val="accent2"/>
                </a:solidFill>
              </a:rPr>
              <a:t>continue edge</a:t>
            </a:r>
          </a:p>
        </p:txBody>
      </p:sp>
      <p:sp>
        <p:nvSpPr>
          <p:cNvPr id="465981" name="Text Box 61"/>
          <p:cNvSpPr txBox="1">
            <a:spLocks noChangeArrowheads="1"/>
          </p:cNvSpPr>
          <p:nvPr/>
        </p:nvSpPr>
        <p:spPr bwMode="auto">
          <a:xfrm>
            <a:off x="2293938" y="1195388"/>
            <a:ext cx="1912937"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chemeClr val="accent2"/>
                </a:solidFill>
              </a:rPr>
              <a:t>initial thread</a:t>
            </a:r>
          </a:p>
        </p:txBody>
      </p:sp>
      <p:sp>
        <p:nvSpPr>
          <p:cNvPr id="465982" name="Text Box 62"/>
          <p:cNvSpPr txBox="1">
            <a:spLocks noChangeArrowheads="1"/>
          </p:cNvSpPr>
          <p:nvPr/>
        </p:nvSpPr>
        <p:spPr bwMode="auto">
          <a:xfrm>
            <a:off x="6886575" y="1195388"/>
            <a:ext cx="1814513"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chemeClr val="accent2"/>
                </a:solidFill>
              </a:rPr>
              <a:t>final thread</a:t>
            </a:r>
          </a:p>
        </p:txBody>
      </p:sp>
      <p:cxnSp>
        <p:nvCxnSpPr>
          <p:cNvPr id="465984" name="AutoShape 64"/>
          <p:cNvCxnSpPr>
            <a:cxnSpLocks noChangeShapeType="1"/>
            <a:stCxn id="465981" idx="3"/>
            <a:endCxn id="466008" idx="2"/>
          </p:cNvCxnSpPr>
          <p:nvPr/>
        </p:nvCxnSpPr>
        <p:spPr bwMode="auto">
          <a:xfrm flipV="1">
            <a:off x="4206875" y="1398588"/>
            <a:ext cx="847725" cy="7937"/>
          </a:xfrm>
          <a:prstGeom prst="straightConnector1">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5985" name="AutoShape 65"/>
          <p:cNvCxnSpPr>
            <a:cxnSpLocks noChangeShapeType="1"/>
            <a:stCxn id="465978" idx="3"/>
          </p:cNvCxnSpPr>
          <p:nvPr/>
        </p:nvCxnSpPr>
        <p:spPr bwMode="auto">
          <a:xfrm>
            <a:off x="2012950" y="2932113"/>
            <a:ext cx="863600" cy="161925"/>
          </a:xfrm>
          <a:prstGeom prst="straightConnector1">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5986" name="AutoShape 66"/>
          <p:cNvCxnSpPr>
            <a:cxnSpLocks noChangeShapeType="1"/>
            <a:stCxn id="465982" idx="1"/>
            <a:endCxn id="466036" idx="6"/>
          </p:cNvCxnSpPr>
          <p:nvPr/>
        </p:nvCxnSpPr>
        <p:spPr bwMode="auto">
          <a:xfrm flipH="1" flipV="1">
            <a:off x="6253163" y="1398588"/>
            <a:ext cx="633412" cy="7937"/>
          </a:xfrm>
          <a:prstGeom prst="straightConnector1">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5987" name="AutoShape 67"/>
          <p:cNvCxnSpPr>
            <a:cxnSpLocks noChangeShapeType="1"/>
            <a:stCxn id="465979" idx="1"/>
          </p:cNvCxnSpPr>
          <p:nvPr/>
        </p:nvCxnSpPr>
        <p:spPr bwMode="auto">
          <a:xfrm flipH="1" flipV="1">
            <a:off x="6548438" y="2460625"/>
            <a:ext cx="735012" cy="276225"/>
          </a:xfrm>
          <a:prstGeom prst="straightConnector1">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5988" name="Arc 68"/>
          <p:cNvSpPr>
            <a:spLocks/>
          </p:cNvSpPr>
          <p:nvPr/>
        </p:nvSpPr>
        <p:spPr bwMode="auto">
          <a:xfrm>
            <a:off x="2428875" y="2265363"/>
            <a:ext cx="738188" cy="4778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type="stealth" w="lg"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5558849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59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597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5981"/>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465984"/>
                                        </p:tgtEl>
                                        <p:attrNameLst>
                                          <p:attrName>style.visibility</p:attrName>
                                        </p:attrNameLst>
                                      </p:cBhvr>
                                      <p:to>
                                        <p:strVal val="visible"/>
                                      </p:to>
                                    </p:set>
                                    <p:animEffect transition="in" filter="wipe(left)">
                                      <p:cBhvr>
                                        <p:cTn id="15" dur="500"/>
                                        <p:tgtEl>
                                          <p:spTgt spid="465984"/>
                                        </p:tgtEl>
                                      </p:cBhvr>
                                    </p:animEffect>
                                  </p:childTnLst>
                                </p:cTn>
                              </p:par>
                              <p:par>
                                <p:cTn id="16" presetID="22" presetClass="entr" presetSubtype="2" fill="hold" nodeType="withEffect">
                                  <p:stCondLst>
                                    <p:cond delay="0"/>
                                  </p:stCondLst>
                                  <p:childTnLst>
                                    <p:set>
                                      <p:cBhvr>
                                        <p:cTn id="17" dur="1" fill="hold">
                                          <p:stCondLst>
                                            <p:cond delay="0"/>
                                          </p:stCondLst>
                                        </p:cTn>
                                        <p:tgtEl>
                                          <p:spTgt spid="465986"/>
                                        </p:tgtEl>
                                        <p:attrNameLst>
                                          <p:attrName>style.visibility</p:attrName>
                                        </p:attrNameLst>
                                      </p:cBhvr>
                                      <p:to>
                                        <p:strVal val="visible"/>
                                      </p:to>
                                    </p:set>
                                    <p:animEffect transition="in" filter="wipe(right)">
                                      <p:cBhvr>
                                        <p:cTn id="18" dur="500"/>
                                        <p:tgtEl>
                                          <p:spTgt spid="465986"/>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4659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597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5980"/>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465988"/>
                                        </p:tgtEl>
                                        <p:attrNameLst>
                                          <p:attrName>style.visibility</p:attrName>
                                        </p:attrNameLst>
                                      </p:cBhvr>
                                      <p:to>
                                        <p:strVal val="visible"/>
                                      </p:to>
                                    </p:set>
                                    <p:animEffect transition="in" filter="wipe(left)">
                                      <p:cBhvr>
                                        <p:cTn id="29" dur="500"/>
                                        <p:tgtEl>
                                          <p:spTgt spid="465988"/>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465978"/>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465985"/>
                                        </p:tgtEl>
                                        <p:attrNameLst>
                                          <p:attrName>style.visibility</p:attrName>
                                        </p:attrNameLst>
                                      </p:cBhvr>
                                      <p:to>
                                        <p:strVal val="visible"/>
                                      </p:to>
                                    </p:set>
                                    <p:animEffect transition="in" filter="wipe(left)">
                                      <p:cBhvr>
                                        <p:cTn id="34" dur="500"/>
                                        <p:tgtEl>
                                          <p:spTgt spid="465985"/>
                                        </p:tgtEl>
                                      </p:cBhvr>
                                    </p:animEffect>
                                  </p:childTnLst>
                                </p:cTn>
                              </p:par>
                              <p:par>
                                <p:cTn id="35" presetID="22" presetClass="entr" presetSubtype="2" fill="hold" nodeType="withEffect">
                                  <p:stCondLst>
                                    <p:cond delay="0"/>
                                  </p:stCondLst>
                                  <p:childTnLst>
                                    <p:set>
                                      <p:cBhvr>
                                        <p:cTn id="36" dur="1" fill="hold">
                                          <p:stCondLst>
                                            <p:cond delay="0"/>
                                          </p:stCondLst>
                                        </p:cTn>
                                        <p:tgtEl>
                                          <p:spTgt spid="465987"/>
                                        </p:tgtEl>
                                        <p:attrNameLst>
                                          <p:attrName>style.visibility</p:attrName>
                                        </p:attrNameLst>
                                      </p:cBhvr>
                                      <p:to>
                                        <p:strVal val="visible"/>
                                      </p:to>
                                    </p:set>
                                    <p:animEffect transition="in" filter="wipe(right)">
                                      <p:cBhvr>
                                        <p:cTn id="37" dur="500"/>
                                        <p:tgtEl>
                                          <p:spTgt spid="465987"/>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465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73" grpId="0" build="p"/>
      <p:bldP spid="465978" grpId="0"/>
      <p:bldP spid="465979" grpId="0"/>
      <p:bldP spid="465980" grpId="0"/>
      <p:bldP spid="465981" grpId="0"/>
      <p:bldP spid="465982" grpId="0"/>
      <p:bldP spid="4659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4294967295"/>
          </p:nvPr>
        </p:nvSpPr>
        <p:spPr>
          <a:xfrm>
            <a:off x="0" y="6553200"/>
            <a:ext cx="415925" cy="304800"/>
          </a:xfrm>
          <a:prstGeom prst="rect">
            <a:avLst/>
          </a:prstGeom>
        </p:spPr>
        <p:txBody>
          <a:bodyPr/>
          <a:lstStyle/>
          <a:p>
            <a:fld id="{28995652-734E-40BA-B8F0-83AD4FA1D37D}" type="slidenum">
              <a:rPr lang="en-US" altLang="en-US"/>
              <a:pPr/>
              <a:t>4</a:t>
            </a:fld>
            <a:endParaRPr lang="en-US" altLang="en-US"/>
          </a:p>
        </p:txBody>
      </p:sp>
      <p:sp>
        <p:nvSpPr>
          <p:cNvPr id="712706" name="Rectangle 2"/>
          <p:cNvSpPr>
            <a:spLocks noGrp="1" noChangeArrowheads="1"/>
          </p:cNvSpPr>
          <p:nvPr>
            <p:ph type="title"/>
          </p:nvPr>
        </p:nvSpPr>
        <p:spPr>
          <a:xfrm>
            <a:off x="457200" y="76200"/>
            <a:ext cx="7467600" cy="609600"/>
          </a:xfrm>
        </p:spPr>
        <p:txBody>
          <a:bodyPr/>
          <a:lstStyle/>
          <a:p>
            <a:r>
              <a:rPr lang="en-US" altLang="en-US" dirty="0"/>
              <a:t>Family Tree </a:t>
            </a:r>
          </a:p>
        </p:txBody>
      </p:sp>
      <p:sp>
        <p:nvSpPr>
          <p:cNvPr id="712707" name="Freeform 3"/>
          <p:cNvSpPr>
            <a:spLocks/>
          </p:cNvSpPr>
          <p:nvPr/>
        </p:nvSpPr>
        <p:spPr bwMode="auto">
          <a:xfrm>
            <a:off x="1344613" y="863600"/>
            <a:ext cx="5629275" cy="3327400"/>
          </a:xfrm>
          <a:custGeom>
            <a:avLst/>
            <a:gdLst>
              <a:gd name="T0" fmla="*/ 1995 w 3546"/>
              <a:gd name="T1" fmla="*/ 1970 h 2096"/>
              <a:gd name="T2" fmla="*/ 219 w 3546"/>
              <a:gd name="T3" fmla="*/ 752 h 2096"/>
              <a:gd name="T4" fmla="*/ 681 w 3546"/>
              <a:gd name="T5" fmla="*/ 158 h 2096"/>
              <a:gd name="T6" fmla="*/ 3327 w 3546"/>
              <a:gd name="T7" fmla="*/ 302 h 2096"/>
              <a:gd name="T8" fmla="*/ 1995 w 3546"/>
              <a:gd name="T9" fmla="*/ 1970 h 2096"/>
            </a:gdLst>
            <a:ahLst/>
            <a:cxnLst>
              <a:cxn ang="0">
                <a:pos x="T0" y="T1"/>
              </a:cxn>
              <a:cxn ang="0">
                <a:pos x="T2" y="T3"/>
              </a:cxn>
              <a:cxn ang="0">
                <a:pos x="T4" y="T5"/>
              </a:cxn>
              <a:cxn ang="0">
                <a:pos x="T6" y="T7"/>
              </a:cxn>
              <a:cxn ang="0">
                <a:pos x="T8" y="T9"/>
              </a:cxn>
            </a:cxnLst>
            <a:rect l="0" t="0" r="r" b="b"/>
            <a:pathLst>
              <a:path w="3546" h="2096">
                <a:moveTo>
                  <a:pt x="1995" y="1970"/>
                </a:moveTo>
                <a:cubicBezTo>
                  <a:pt x="1491" y="2096"/>
                  <a:pt x="438" y="1054"/>
                  <a:pt x="219" y="752"/>
                </a:cubicBezTo>
                <a:cubicBezTo>
                  <a:pt x="0" y="450"/>
                  <a:pt x="163" y="233"/>
                  <a:pt x="681" y="158"/>
                </a:cubicBezTo>
                <a:cubicBezTo>
                  <a:pt x="1199" y="83"/>
                  <a:pt x="3108" y="0"/>
                  <a:pt x="3327" y="302"/>
                </a:cubicBezTo>
                <a:cubicBezTo>
                  <a:pt x="3546" y="604"/>
                  <a:pt x="2272" y="1623"/>
                  <a:pt x="1995" y="1970"/>
                </a:cubicBezTo>
                <a:close/>
              </a:path>
            </a:pathLst>
          </a:custGeom>
          <a:solidFill>
            <a:srgbClr val="FF99CC"/>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08" name="Freeform 4"/>
          <p:cNvSpPr>
            <a:spLocks/>
          </p:cNvSpPr>
          <p:nvPr/>
        </p:nvSpPr>
        <p:spPr bwMode="auto">
          <a:xfrm>
            <a:off x="809625" y="1936750"/>
            <a:ext cx="4484688" cy="2960688"/>
          </a:xfrm>
          <a:custGeom>
            <a:avLst/>
            <a:gdLst>
              <a:gd name="T0" fmla="*/ 2314 w 2825"/>
              <a:gd name="T1" fmla="*/ 838 h 1865"/>
              <a:gd name="T2" fmla="*/ 1234 w 2825"/>
              <a:gd name="T3" fmla="*/ 516 h 1865"/>
              <a:gd name="T4" fmla="*/ 880 w 2825"/>
              <a:gd name="T5" fmla="*/ 88 h 1865"/>
              <a:gd name="T6" fmla="*/ 196 w 2825"/>
              <a:gd name="T7" fmla="*/ 106 h 1865"/>
              <a:gd name="T8" fmla="*/ 76 w 2825"/>
              <a:gd name="T9" fmla="*/ 724 h 1865"/>
              <a:gd name="T10" fmla="*/ 652 w 2825"/>
              <a:gd name="T11" fmla="*/ 1354 h 1865"/>
              <a:gd name="T12" fmla="*/ 1554 w 2825"/>
              <a:gd name="T13" fmla="*/ 1820 h 1865"/>
              <a:gd name="T14" fmla="*/ 2698 w 2825"/>
              <a:gd name="T15" fmla="*/ 1084 h 1865"/>
              <a:gd name="T16" fmla="*/ 2314 w 2825"/>
              <a:gd name="T17" fmla="*/ 838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1865">
                <a:moveTo>
                  <a:pt x="2314" y="838"/>
                </a:moveTo>
                <a:cubicBezTo>
                  <a:pt x="2108" y="710"/>
                  <a:pt x="1473" y="641"/>
                  <a:pt x="1234" y="516"/>
                </a:cubicBezTo>
                <a:cubicBezTo>
                  <a:pt x="995" y="391"/>
                  <a:pt x="1053" y="156"/>
                  <a:pt x="880" y="88"/>
                </a:cubicBezTo>
                <a:cubicBezTo>
                  <a:pt x="707" y="20"/>
                  <a:pt x="330" y="0"/>
                  <a:pt x="196" y="106"/>
                </a:cubicBezTo>
                <a:cubicBezTo>
                  <a:pt x="62" y="212"/>
                  <a:pt x="0" y="516"/>
                  <a:pt x="76" y="724"/>
                </a:cubicBezTo>
                <a:cubicBezTo>
                  <a:pt x="152" y="932"/>
                  <a:pt x="406" y="1171"/>
                  <a:pt x="652" y="1354"/>
                </a:cubicBezTo>
                <a:cubicBezTo>
                  <a:pt x="898" y="1537"/>
                  <a:pt x="1213" y="1865"/>
                  <a:pt x="1554" y="1820"/>
                </a:cubicBezTo>
                <a:cubicBezTo>
                  <a:pt x="1895" y="1775"/>
                  <a:pt x="2571" y="1248"/>
                  <a:pt x="2698" y="1084"/>
                </a:cubicBezTo>
                <a:cubicBezTo>
                  <a:pt x="2825" y="920"/>
                  <a:pt x="2394" y="889"/>
                  <a:pt x="2314" y="838"/>
                </a:cubicBezTo>
                <a:close/>
              </a:path>
            </a:pathLst>
          </a:custGeom>
          <a:solidFill>
            <a:srgbClr val="CCFFFF"/>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09" name="Freeform 5"/>
          <p:cNvSpPr>
            <a:spLocks/>
          </p:cNvSpPr>
          <p:nvPr/>
        </p:nvSpPr>
        <p:spPr bwMode="auto">
          <a:xfrm>
            <a:off x="2711450" y="758825"/>
            <a:ext cx="6196013" cy="4849813"/>
          </a:xfrm>
          <a:custGeom>
            <a:avLst/>
            <a:gdLst>
              <a:gd name="T0" fmla="*/ 1266 w 3903"/>
              <a:gd name="T1" fmla="*/ 2990 h 3055"/>
              <a:gd name="T2" fmla="*/ 3084 w 3903"/>
              <a:gd name="T3" fmla="*/ 2946 h 3055"/>
              <a:gd name="T4" fmla="*/ 3660 w 3903"/>
              <a:gd name="T5" fmla="*/ 2338 h 3055"/>
              <a:gd name="T6" fmla="*/ 3816 w 3903"/>
              <a:gd name="T7" fmla="*/ 992 h 3055"/>
              <a:gd name="T8" fmla="*/ 3744 w 3903"/>
              <a:gd name="T9" fmla="*/ 152 h 3055"/>
              <a:gd name="T10" fmla="*/ 2862 w 3903"/>
              <a:gd name="T11" fmla="*/ 80 h 3055"/>
              <a:gd name="T12" fmla="*/ 2276 w 3903"/>
              <a:gd name="T13" fmla="*/ 442 h 3055"/>
              <a:gd name="T14" fmla="*/ 1916 w 3903"/>
              <a:gd name="T15" fmla="*/ 986 h 3055"/>
              <a:gd name="T16" fmla="*/ 1332 w 3903"/>
              <a:gd name="T17" fmla="*/ 1490 h 3055"/>
              <a:gd name="T18" fmla="*/ 844 w 3903"/>
              <a:gd name="T19" fmla="*/ 2034 h 3055"/>
              <a:gd name="T20" fmla="*/ 102 w 3903"/>
              <a:gd name="T21" fmla="*/ 2318 h 3055"/>
              <a:gd name="T22" fmla="*/ 234 w 3903"/>
              <a:gd name="T23" fmla="*/ 2840 h 3055"/>
              <a:gd name="T24" fmla="*/ 1266 w 3903"/>
              <a:gd name="T25" fmla="*/ 2990 h 3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3" h="3055">
                <a:moveTo>
                  <a:pt x="1266" y="2990"/>
                </a:moveTo>
                <a:cubicBezTo>
                  <a:pt x="1741" y="3008"/>
                  <a:pt x="2685" y="3055"/>
                  <a:pt x="3084" y="2946"/>
                </a:cubicBezTo>
                <a:cubicBezTo>
                  <a:pt x="3483" y="2837"/>
                  <a:pt x="3538" y="2664"/>
                  <a:pt x="3660" y="2338"/>
                </a:cubicBezTo>
                <a:cubicBezTo>
                  <a:pt x="3782" y="2012"/>
                  <a:pt x="3802" y="1356"/>
                  <a:pt x="3816" y="992"/>
                </a:cubicBezTo>
                <a:cubicBezTo>
                  <a:pt x="3830" y="628"/>
                  <a:pt x="3903" y="304"/>
                  <a:pt x="3744" y="152"/>
                </a:cubicBezTo>
                <a:cubicBezTo>
                  <a:pt x="3585" y="0"/>
                  <a:pt x="3107" y="32"/>
                  <a:pt x="2862" y="80"/>
                </a:cubicBezTo>
                <a:cubicBezTo>
                  <a:pt x="2617" y="128"/>
                  <a:pt x="2434" y="291"/>
                  <a:pt x="2276" y="442"/>
                </a:cubicBezTo>
                <a:cubicBezTo>
                  <a:pt x="2118" y="593"/>
                  <a:pt x="2073" y="811"/>
                  <a:pt x="1916" y="986"/>
                </a:cubicBezTo>
                <a:cubicBezTo>
                  <a:pt x="1759" y="1161"/>
                  <a:pt x="1484" y="1282"/>
                  <a:pt x="1332" y="1490"/>
                </a:cubicBezTo>
                <a:cubicBezTo>
                  <a:pt x="1180" y="1698"/>
                  <a:pt x="1049" y="1896"/>
                  <a:pt x="844" y="2034"/>
                </a:cubicBezTo>
                <a:cubicBezTo>
                  <a:pt x="639" y="2172"/>
                  <a:pt x="204" y="2184"/>
                  <a:pt x="102" y="2318"/>
                </a:cubicBezTo>
                <a:cubicBezTo>
                  <a:pt x="0" y="2452"/>
                  <a:pt x="40" y="2728"/>
                  <a:pt x="234" y="2840"/>
                </a:cubicBezTo>
                <a:cubicBezTo>
                  <a:pt x="428" y="2952"/>
                  <a:pt x="838" y="2992"/>
                  <a:pt x="1266" y="2990"/>
                </a:cubicBezTo>
                <a:close/>
              </a:path>
            </a:pathLst>
          </a:custGeom>
          <a:solidFill>
            <a:srgbClr val="CCFFCC"/>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10" name="Text Box 6"/>
          <p:cNvSpPr txBox="1">
            <a:spLocks noChangeArrowheads="1"/>
          </p:cNvSpPr>
          <p:nvPr/>
        </p:nvSpPr>
        <p:spPr bwMode="auto">
          <a:xfrm>
            <a:off x="7086600" y="893763"/>
            <a:ext cx="1639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Chare Kernel</a:t>
            </a:r>
          </a:p>
          <a:p>
            <a:r>
              <a:rPr lang="en-US" altLang="en-US" sz="1400">
                <a:solidFill>
                  <a:srgbClr val="000000"/>
                </a:solidFill>
              </a:rPr>
              <a:t>small tasks</a:t>
            </a:r>
          </a:p>
        </p:txBody>
      </p:sp>
      <p:sp>
        <p:nvSpPr>
          <p:cNvPr id="712711" name="Text Box 7"/>
          <p:cNvSpPr txBox="1">
            <a:spLocks noChangeArrowheads="1"/>
          </p:cNvSpPr>
          <p:nvPr/>
        </p:nvSpPr>
        <p:spPr bwMode="auto">
          <a:xfrm>
            <a:off x="2509838" y="1825625"/>
            <a:ext cx="27828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182880">
            <a:spAutoFit/>
          </a:bodyPr>
          <a:lstStyle/>
          <a:p>
            <a:r>
              <a:rPr lang="en-US" altLang="en-US" sz="1600">
                <a:solidFill>
                  <a:srgbClr val="000000"/>
                </a:solidFill>
              </a:rPr>
              <a:t>Cilk </a:t>
            </a:r>
          </a:p>
          <a:p>
            <a:r>
              <a:rPr lang="en-US" altLang="en-US" sz="1400">
                <a:solidFill>
                  <a:srgbClr val="000000"/>
                </a:solidFill>
              </a:rPr>
              <a:t>space efficient scheduler</a:t>
            </a:r>
          </a:p>
          <a:p>
            <a:r>
              <a:rPr lang="en-US" altLang="en-US" sz="1400">
                <a:solidFill>
                  <a:srgbClr val="000000"/>
                </a:solidFill>
              </a:rPr>
              <a:t>cache-oblivious algorithms</a:t>
            </a:r>
          </a:p>
        </p:txBody>
      </p:sp>
      <p:sp>
        <p:nvSpPr>
          <p:cNvPr id="712712" name="Text Box 8"/>
          <p:cNvSpPr txBox="1">
            <a:spLocks noChangeArrowheads="1"/>
          </p:cNvSpPr>
          <p:nvPr/>
        </p:nvSpPr>
        <p:spPr bwMode="auto">
          <a:xfrm>
            <a:off x="955675" y="2751138"/>
            <a:ext cx="13636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OpenMP*</a:t>
            </a:r>
          </a:p>
          <a:p>
            <a:r>
              <a:rPr lang="en-US" altLang="en-US" sz="1400">
                <a:solidFill>
                  <a:srgbClr val="000000"/>
                </a:solidFill>
              </a:rPr>
              <a:t>fork/join tasks</a:t>
            </a:r>
          </a:p>
        </p:txBody>
      </p:sp>
      <p:sp>
        <p:nvSpPr>
          <p:cNvPr id="712713" name="Text Box 9"/>
          <p:cNvSpPr txBox="1">
            <a:spLocks noChangeArrowheads="1"/>
          </p:cNvSpPr>
          <p:nvPr/>
        </p:nvSpPr>
        <p:spPr bwMode="auto">
          <a:xfrm>
            <a:off x="4905375" y="3395663"/>
            <a:ext cx="1127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JSR-166</a:t>
            </a:r>
          </a:p>
          <a:p>
            <a:r>
              <a:rPr lang="en-US" altLang="en-US" sz="1400">
                <a:solidFill>
                  <a:srgbClr val="000000"/>
                </a:solidFill>
              </a:rPr>
              <a:t>(FJTask)</a:t>
            </a:r>
          </a:p>
          <a:p>
            <a:r>
              <a:rPr lang="en-US" altLang="en-US" sz="1400">
                <a:solidFill>
                  <a:srgbClr val="000000"/>
                </a:solidFill>
              </a:rPr>
              <a:t>containers</a:t>
            </a:r>
          </a:p>
        </p:txBody>
      </p:sp>
      <p:sp>
        <p:nvSpPr>
          <p:cNvPr id="712714" name="Text Box 10"/>
          <p:cNvSpPr txBox="1">
            <a:spLocks noChangeArrowheads="1"/>
          </p:cNvSpPr>
          <p:nvPr/>
        </p:nvSpPr>
        <p:spPr bwMode="auto">
          <a:xfrm>
            <a:off x="2286000" y="3160713"/>
            <a:ext cx="2217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OpenMP taskqueue</a:t>
            </a:r>
          </a:p>
          <a:p>
            <a:r>
              <a:rPr lang="en-US" altLang="en-US" sz="1400">
                <a:solidFill>
                  <a:srgbClr val="000000"/>
                </a:solidFill>
              </a:rPr>
              <a:t>while &amp; recursion</a:t>
            </a:r>
          </a:p>
        </p:txBody>
      </p:sp>
      <p:sp>
        <p:nvSpPr>
          <p:cNvPr id="712715" name="Text Box 11"/>
          <p:cNvSpPr txBox="1">
            <a:spLocks noChangeArrowheads="1"/>
          </p:cNvSpPr>
          <p:nvPr/>
        </p:nvSpPr>
        <p:spPr bwMode="auto">
          <a:xfrm>
            <a:off x="4364038" y="5095875"/>
            <a:ext cx="2913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Intel® TBB</a:t>
            </a:r>
            <a:r>
              <a:rPr lang="en-US" altLang="en-US" sz="1600" b="1">
                <a:solidFill>
                  <a:srgbClr val="000000"/>
                </a:solidFill>
              </a:rPr>
              <a:t> </a:t>
            </a:r>
          </a:p>
        </p:txBody>
      </p:sp>
      <p:sp>
        <p:nvSpPr>
          <p:cNvPr id="712716" name="Text Box 12"/>
          <p:cNvSpPr txBox="1">
            <a:spLocks noChangeArrowheads="1"/>
          </p:cNvSpPr>
          <p:nvPr/>
        </p:nvSpPr>
        <p:spPr bwMode="auto">
          <a:xfrm>
            <a:off x="5951538" y="1331913"/>
            <a:ext cx="20272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STL</a:t>
            </a:r>
          </a:p>
          <a:p>
            <a:r>
              <a:rPr lang="en-US" altLang="en-US" sz="1400">
                <a:solidFill>
                  <a:srgbClr val="000000"/>
                </a:solidFill>
              </a:rPr>
              <a:t>generic programming</a:t>
            </a:r>
          </a:p>
        </p:txBody>
      </p:sp>
      <p:sp>
        <p:nvSpPr>
          <p:cNvPr id="712717" name="Text Box 13"/>
          <p:cNvSpPr txBox="1">
            <a:spLocks noChangeArrowheads="1"/>
          </p:cNvSpPr>
          <p:nvPr/>
        </p:nvSpPr>
        <p:spPr bwMode="auto">
          <a:xfrm>
            <a:off x="6126163" y="3636963"/>
            <a:ext cx="15954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en-US" sz="1600">
                <a:solidFill>
                  <a:srgbClr val="000000"/>
                </a:solidFill>
              </a:rPr>
              <a:t>STAPL</a:t>
            </a:r>
          </a:p>
          <a:p>
            <a:r>
              <a:rPr lang="en-US" altLang="en-US" sz="1400">
                <a:solidFill>
                  <a:srgbClr val="000000"/>
                </a:solidFill>
              </a:rPr>
              <a:t>recursive ranges</a:t>
            </a:r>
          </a:p>
        </p:txBody>
      </p:sp>
      <p:sp>
        <p:nvSpPr>
          <p:cNvPr id="712718" name="Text Box 14"/>
          <p:cNvSpPr txBox="1">
            <a:spLocks noChangeArrowheads="1"/>
          </p:cNvSpPr>
          <p:nvPr/>
        </p:nvSpPr>
        <p:spPr bwMode="auto">
          <a:xfrm>
            <a:off x="4129088" y="1230313"/>
            <a:ext cx="19415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Threaded-C</a:t>
            </a:r>
          </a:p>
          <a:p>
            <a:r>
              <a:rPr lang="en-US" altLang="en-US" sz="1400">
                <a:solidFill>
                  <a:srgbClr val="000000"/>
                </a:solidFill>
              </a:rPr>
              <a:t> continuation tasks</a:t>
            </a:r>
          </a:p>
          <a:p>
            <a:r>
              <a:rPr lang="en-US" altLang="en-US" sz="1400">
                <a:solidFill>
                  <a:srgbClr val="000000"/>
                </a:solidFill>
              </a:rPr>
              <a:t>task stealing</a:t>
            </a:r>
          </a:p>
        </p:txBody>
      </p:sp>
      <p:sp>
        <p:nvSpPr>
          <p:cNvPr id="712719" name="Freeform 15"/>
          <p:cNvSpPr>
            <a:spLocks/>
          </p:cNvSpPr>
          <p:nvPr/>
        </p:nvSpPr>
        <p:spPr bwMode="auto">
          <a:xfrm>
            <a:off x="2057400" y="3181350"/>
            <a:ext cx="342900" cy="104775"/>
          </a:xfrm>
          <a:custGeom>
            <a:avLst/>
            <a:gdLst>
              <a:gd name="T0" fmla="*/ 0 w 216"/>
              <a:gd name="T1" fmla="*/ 0 h 66"/>
              <a:gd name="T2" fmla="*/ 216 w 216"/>
              <a:gd name="T3" fmla="*/ 66 h 66"/>
            </a:gdLst>
            <a:ahLst/>
            <a:cxnLst>
              <a:cxn ang="0">
                <a:pos x="T0" y="T1"/>
              </a:cxn>
              <a:cxn ang="0">
                <a:pos x="T2" y="T3"/>
              </a:cxn>
            </a:cxnLst>
            <a:rect l="0" t="0" r="r" b="b"/>
            <a:pathLst>
              <a:path w="216" h="66">
                <a:moveTo>
                  <a:pt x="0" y="0"/>
                </a:moveTo>
                <a:lnTo>
                  <a:pt x="216" y="6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0" name="Freeform 16"/>
          <p:cNvSpPr>
            <a:spLocks/>
          </p:cNvSpPr>
          <p:nvPr/>
        </p:nvSpPr>
        <p:spPr bwMode="auto">
          <a:xfrm>
            <a:off x="4016375" y="1781175"/>
            <a:ext cx="419100" cy="133350"/>
          </a:xfrm>
          <a:custGeom>
            <a:avLst/>
            <a:gdLst>
              <a:gd name="T0" fmla="*/ 264 w 264"/>
              <a:gd name="T1" fmla="*/ 0 h 84"/>
              <a:gd name="T2" fmla="*/ 0 w 264"/>
              <a:gd name="T3" fmla="*/ 84 h 84"/>
            </a:gdLst>
            <a:ahLst/>
            <a:cxnLst>
              <a:cxn ang="0">
                <a:pos x="T0" y="T1"/>
              </a:cxn>
              <a:cxn ang="0">
                <a:pos x="T2" y="T3"/>
              </a:cxn>
            </a:cxnLst>
            <a:rect l="0" t="0" r="r" b="b"/>
            <a:pathLst>
              <a:path w="264" h="84">
                <a:moveTo>
                  <a:pt x="264" y="0"/>
                </a:moveTo>
                <a:lnTo>
                  <a:pt x="0" y="84"/>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1" name="Freeform 17"/>
          <p:cNvSpPr>
            <a:spLocks/>
          </p:cNvSpPr>
          <p:nvPr/>
        </p:nvSpPr>
        <p:spPr bwMode="auto">
          <a:xfrm>
            <a:off x="3168650" y="2571750"/>
            <a:ext cx="266700" cy="600075"/>
          </a:xfrm>
          <a:custGeom>
            <a:avLst/>
            <a:gdLst>
              <a:gd name="T0" fmla="*/ 168 w 168"/>
              <a:gd name="T1" fmla="*/ 0 h 378"/>
              <a:gd name="T2" fmla="*/ 0 w 168"/>
              <a:gd name="T3" fmla="*/ 378 h 378"/>
            </a:gdLst>
            <a:ahLst/>
            <a:cxnLst>
              <a:cxn ang="0">
                <a:pos x="T0" y="T1"/>
              </a:cxn>
              <a:cxn ang="0">
                <a:pos x="T2" y="T3"/>
              </a:cxn>
            </a:cxnLst>
            <a:rect l="0" t="0" r="r" b="b"/>
            <a:pathLst>
              <a:path w="168" h="378">
                <a:moveTo>
                  <a:pt x="168" y="0"/>
                </a:moveTo>
                <a:lnTo>
                  <a:pt x="0" y="378"/>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2" name="Freeform 18"/>
          <p:cNvSpPr>
            <a:spLocks/>
          </p:cNvSpPr>
          <p:nvPr/>
        </p:nvSpPr>
        <p:spPr bwMode="auto">
          <a:xfrm>
            <a:off x="6950075" y="2057400"/>
            <a:ext cx="31750" cy="1581150"/>
          </a:xfrm>
          <a:custGeom>
            <a:avLst/>
            <a:gdLst>
              <a:gd name="T0" fmla="*/ 20 w 20"/>
              <a:gd name="T1" fmla="*/ 0 h 996"/>
              <a:gd name="T2" fmla="*/ 0 w 20"/>
              <a:gd name="T3" fmla="*/ 996 h 996"/>
            </a:gdLst>
            <a:ahLst/>
            <a:cxnLst>
              <a:cxn ang="0">
                <a:pos x="T0" y="T1"/>
              </a:cxn>
              <a:cxn ang="0">
                <a:pos x="T2" y="T3"/>
              </a:cxn>
            </a:cxnLst>
            <a:rect l="0" t="0" r="r" b="b"/>
            <a:pathLst>
              <a:path w="20" h="996">
                <a:moveTo>
                  <a:pt x="20" y="0"/>
                </a:moveTo>
                <a:lnTo>
                  <a:pt x="0" y="99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3" name="Freeform 19"/>
          <p:cNvSpPr>
            <a:spLocks/>
          </p:cNvSpPr>
          <p:nvPr/>
        </p:nvSpPr>
        <p:spPr bwMode="auto">
          <a:xfrm>
            <a:off x="5816600" y="4203700"/>
            <a:ext cx="1014413" cy="854075"/>
          </a:xfrm>
          <a:custGeom>
            <a:avLst/>
            <a:gdLst>
              <a:gd name="T0" fmla="*/ 639 w 639"/>
              <a:gd name="T1" fmla="*/ 0 h 538"/>
              <a:gd name="T2" fmla="*/ 0 w 639"/>
              <a:gd name="T3" fmla="*/ 538 h 538"/>
            </a:gdLst>
            <a:ahLst/>
            <a:cxnLst>
              <a:cxn ang="0">
                <a:pos x="T0" y="T1"/>
              </a:cxn>
              <a:cxn ang="0">
                <a:pos x="T2" y="T3"/>
              </a:cxn>
            </a:cxnLst>
            <a:rect l="0" t="0" r="r" b="b"/>
            <a:pathLst>
              <a:path w="639" h="538">
                <a:moveTo>
                  <a:pt x="639" y="0"/>
                </a:moveTo>
                <a:lnTo>
                  <a:pt x="0" y="538"/>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4" name="Freeform 20"/>
          <p:cNvSpPr>
            <a:spLocks/>
          </p:cNvSpPr>
          <p:nvPr/>
        </p:nvSpPr>
        <p:spPr bwMode="auto">
          <a:xfrm>
            <a:off x="5454650" y="4162425"/>
            <a:ext cx="269875" cy="857250"/>
          </a:xfrm>
          <a:custGeom>
            <a:avLst/>
            <a:gdLst>
              <a:gd name="T0" fmla="*/ 0 w 170"/>
              <a:gd name="T1" fmla="*/ 0 h 540"/>
              <a:gd name="T2" fmla="*/ 170 w 170"/>
              <a:gd name="T3" fmla="*/ 540 h 540"/>
            </a:gdLst>
            <a:ahLst/>
            <a:cxnLst>
              <a:cxn ang="0">
                <a:pos x="T0" y="T1"/>
              </a:cxn>
              <a:cxn ang="0">
                <a:pos x="T2" y="T3"/>
              </a:cxn>
            </a:cxnLst>
            <a:rect l="0" t="0" r="r" b="b"/>
            <a:pathLst>
              <a:path w="170" h="540">
                <a:moveTo>
                  <a:pt x="0" y="0"/>
                </a:moveTo>
                <a:lnTo>
                  <a:pt x="170" y="540"/>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5" name="Freeform 21"/>
          <p:cNvSpPr>
            <a:spLocks/>
          </p:cNvSpPr>
          <p:nvPr/>
        </p:nvSpPr>
        <p:spPr bwMode="auto">
          <a:xfrm>
            <a:off x="5038725" y="4933950"/>
            <a:ext cx="495300" cy="152400"/>
          </a:xfrm>
          <a:custGeom>
            <a:avLst/>
            <a:gdLst>
              <a:gd name="T0" fmla="*/ 0 w 312"/>
              <a:gd name="T1" fmla="*/ 0 h 96"/>
              <a:gd name="T2" fmla="*/ 312 w 312"/>
              <a:gd name="T3" fmla="*/ 96 h 96"/>
            </a:gdLst>
            <a:ahLst/>
            <a:cxnLst>
              <a:cxn ang="0">
                <a:pos x="T0" y="T1"/>
              </a:cxn>
              <a:cxn ang="0">
                <a:pos x="T2" y="T3"/>
              </a:cxn>
            </a:cxnLst>
            <a:rect l="0" t="0" r="r" b="b"/>
            <a:pathLst>
              <a:path w="312" h="96">
                <a:moveTo>
                  <a:pt x="0" y="0"/>
                </a:moveTo>
                <a:lnTo>
                  <a:pt x="312" y="96"/>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6" name="Freeform 22"/>
          <p:cNvSpPr>
            <a:spLocks/>
          </p:cNvSpPr>
          <p:nvPr/>
        </p:nvSpPr>
        <p:spPr bwMode="auto">
          <a:xfrm>
            <a:off x="3244850" y="3724275"/>
            <a:ext cx="390525" cy="752475"/>
          </a:xfrm>
          <a:custGeom>
            <a:avLst/>
            <a:gdLst>
              <a:gd name="T0" fmla="*/ 0 w 246"/>
              <a:gd name="T1" fmla="*/ 0 h 474"/>
              <a:gd name="T2" fmla="*/ 246 w 246"/>
              <a:gd name="T3" fmla="*/ 474 h 474"/>
            </a:gdLst>
            <a:ahLst/>
            <a:cxnLst>
              <a:cxn ang="0">
                <a:pos x="T0" y="T1"/>
              </a:cxn>
              <a:cxn ang="0">
                <a:pos x="T2" y="T3"/>
              </a:cxn>
            </a:cxnLst>
            <a:rect l="0" t="0" r="r" b="b"/>
            <a:pathLst>
              <a:path w="246" h="474">
                <a:moveTo>
                  <a:pt x="0" y="0"/>
                </a:moveTo>
                <a:lnTo>
                  <a:pt x="246" y="474"/>
                </a:ln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7" name="Text Box 23"/>
          <p:cNvSpPr txBox="1">
            <a:spLocks noChangeArrowheads="1"/>
          </p:cNvSpPr>
          <p:nvPr/>
        </p:nvSpPr>
        <p:spPr bwMode="auto">
          <a:xfrm>
            <a:off x="2717800" y="4494213"/>
            <a:ext cx="242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rPr>
              <a:t>ECMA .NET*</a:t>
            </a:r>
          </a:p>
          <a:p>
            <a:r>
              <a:rPr lang="en-US" altLang="en-US" sz="1400">
                <a:solidFill>
                  <a:srgbClr val="000000"/>
                </a:solidFill>
              </a:rPr>
              <a:t>parallel iteration classes</a:t>
            </a:r>
          </a:p>
        </p:txBody>
      </p:sp>
      <p:sp>
        <p:nvSpPr>
          <p:cNvPr id="712728" name="Freeform 24"/>
          <p:cNvSpPr>
            <a:spLocks/>
          </p:cNvSpPr>
          <p:nvPr/>
        </p:nvSpPr>
        <p:spPr bwMode="auto">
          <a:xfrm>
            <a:off x="6035675" y="1457325"/>
            <a:ext cx="2208213" cy="3676650"/>
          </a:xfrm>
          <a:custGeom>
            <a:avLst/>
            <a:gdLst>
              <a:gd name="T0" fmla="*/ 1220 w 1391"/>
              <a:gd name="T1" fmla="*/ 0 h 2316"/>
              <a:gd name="T2" fmla="*/ 1188 w 1391"/>
              <a:gd name="T3" fmla="*/ 1626 h 2316"/>
              <a:gd name="T4" fmla="*/ 0 w 1391"/>
              <a:gd name="T5" fmla="*/ 2316 h 2316"/>
            </a:gdLst>
            <a:ahLst/>
            <a:cxnLst>
              <a:cxn ang="0">
                <a:pos x="T0" y="T1"/>
              </a:cxn>
              <a:cxn ang="0">
                <a:pos x="T2" y="T3"/>
              </a:cxn>
              <a:cxn ang="0">
                <a:pos x="T4" y="T5"/>
              </a:cxn>
            </a:cxnLst>
            <a:rect l="0" t="0" r="r" b="b"/>
            <a:pathLst>
              <a:path w="1391" h="2316">
                <a:moveTo>
                  <a:pt x="1220" y="0"/>
                </a:moveTo>
                <a:cubicBezTo>
                  <a:pt x="1215" y="270"/>
                  <a:pt x="1391" y="1240"/>
                  <a:pt x="1188" y="1626"/>
                </a:cubicBezTo>
                <a:cubicBezTo>
                  <a:pt x="985" y="2012"/>
                  <a:pt x="248" y="2172"/>
                  <a:pt x="0" y="2316"/>
                </a:cubicBez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29" name="Text Box 25"/>
          <p:cNvSpPr txBox="1">
            <a:spLocks noChangeArrowheads="1"/>
          </p:cNvSpPr>
          <p:nvPr/>
        </p:nvSpPr>
        <p:spPr bwMode="auto">
          <a:xfrm>
            <a:off x="5368925" y="2667000"/>
            <a:ext cx="1524000" cy="4616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0000"/>
                </a:solidFill>
              </a:rPr>
              <a:t>Libraries</a:t>
            </a:r>
          </a:p>
        </p:txBody>
      </p:sp>
      <p:sp>
        <p:nvSpPr>
          <p:cNvPr id="712730" name="Freeform 26"/>
          <p:cNvSpPr>
            <a:spLocks/>
          </p:cNvSpPr>
          <p:nvPr/>
        </p:nvSpPr>
        <p:spPr bwMode="auto">
          <a:xfrm>
            <a:off x="4378325" y="2571750"/>
            <a:ext cx="704850" cy="838200"/>
          </a:xfrm>
          <a:custGeom>
            <a:avLst/>
            <a:gdLst>
              <a:gd name="T0" fmla="*/ 0 w 444"/>
              <a:gd name="T1" fmla="*/ 0 h 528"/>
              <a:gd name="T2" fmla="*/ 444 w 444"/>
              <a:gd name="T3" fmla="*/ 528 h 528"/>
            </a:gdLst>
            <a:ahLst/>
            <a:cxnLst>
              <a:cxn ang="0">
                <a:pos x="T0" y="T1"/>
              </a:cxn>
              <a:cxn ang="0">
                <a:pos x="T2" y="T3"/>
              </a:cxn>
            </a:cxnLst>
            <a:rect l="0" t="0" r="r" b="b"/>
            <a:pathLst>
              <a:path w="444" h="528">
                <a:moveTo>
                  <a:pt x="0" y="0"/>
                </a:moveTo>
                <a:cubicBezTo>
                  <a:pt x="73" y="87"/>
                  <a:pt x="352" y="418"/>
                  <a:pt x="444" y="528"/>
                </a:cubicBezTo>
              </a:path>
            </a:pathLst>
          </a:custGeom>
          <a:noFill/>
          <a:ln w="12700" cap="flat" cmpd="sng">
            <a:solidFill>
              <a:schemeClr val="tx1"/>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31" name="Line 27"/>
          <p:cNvSpPr>
            <a:spLocks noChangeShapeType="1"/>
          </p:cNvSpPr>
          <p:nvPr/>
        </p:nvSpPr>
        <p:spPr bwMode="auto">
          <a:xfrm>
            <a:off x="844550" y="762000"/>
            <a:ext cx="0" cy="4886325"/>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732" name="Text Box 28"/>
          <p:cNvSpPr txBox="1">
            <a:spLocks noChangeArrowheads="1"/>
          </p:cNvSpPr>
          <p:nvPr/>
        </p:nvSpPr>
        <p:spPr bwMode="auto">
          <a:xfrm>
            <a:off x="311150" y="99060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1988</a:t>
            </a:r>
          </a:p>
        </p:txBody>
      </p:sp>
      <p:sp>
        <p:nvSpPr>
          <p:cNvPr id="712733" name="Text Box 29"/>
          <p:cNvSpPr txBox="1">
            <a:spLocks noChangeArrowheads="1"/>
          </p:cNvSpPr>
          <p:nvPr/>
        </p:nvSpPr>
        <p:spPr bwMode="auto">
          <a:xfrm>
            <a:off x="311150" y="3865563"/>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2001</a:t>
            </a:r>
          </a:p>
        </p:txBody>
      </p:sp>
      <p:sp>
        <p:nvSpPr>
          <p:cNvPr id="712734" name="Text Box 30"/>
          <p:cNvSpPr txBox="1">
            <a:spLocks noChangeArrowheads="1"/>
          </p:cNvSpPr>
          <p:nvPr/>
        </p:nvSpPr>
        <p:spPr bwMode="auto">
          <a:xfrm>
            <a:off x="311150" y="510540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dirty="0"/>
              <a:t>2006</a:t>
            </a:r>
          </a:p>
        </p:txBody>
      </p:sp>
      <p:sp>
        <p:nvSpPr>
          <p:cNvPr id="712735" name="Text Box 31"/>
          <p:cNvSpPr txBox="1">
            <a:spLocks noChangeArrowheads="1"/>
          </p:cNvSpPr>
          <p:nvPr/>
        </p:nvSpPr>
        <p:spPr bwMode="auto">
          <a:xfrm>
            <a:off x="311150" y="1873250"/>
            <a:ext cx="49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1400"/>
              <a:t>1995</a:t>
            </a:r>
          </a:p>
        </p:txBody>
      </p:sp>
      <p:sp>
        <p:nvSpPr>
          <p:cNvPr id="712736" name="Text Box 32"/>
          <p:cNvSpPr txBox="1">
            <a:spLocks noChangeArrowheads="1"/>
          </p:cNvSpPr>
          <p:nvPr/>
        </p:nvSpPr>
        <p:spPr bwMode="auto">
          <a:xfrm>
            <a:off x="2211388" y="1244180"/>
            <a:ext cx="1714500" cy="4616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b="1" dirty="0">
                <a:solidFill>
                  <a:srgbClr val="000000"/>
                </a:solidFill>
              </a:rPr>
              <a:t>Languages</a:t>
            </a:r>
          </a:p>
        </p:txBody>
      </p:sp>
      <p:sp>
        <p:nvSpPr>
          <p:cNvPr id="712737" name="Text Box 33"/>
          <p:cNvSpPr txBox="1">
            <a:spLocks noChangeArrowheads="1"/>
          </p:cNvSpPr>
          <p:nvPr/>
        </p:nvSpPr>
        <p:spPr bwMode="auto">
          <a:xfrm>
            <a:off x="882650" y="2247900"/>
            <a:ext cx="1714500" cy="4616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b="1" dirty="0">
                <a:solidFill>
                  <a:srgbClr val="000000"/>
                </a:solidFill>
              </a:rPr>
              <a:t>Pragmas</a:t>
            </a:r>
          </a:p>
        </p:txBody>
      </p:sp>
    </p:spTree>
    <p:extLst>
      <p:ext uri="{BB962C8B-B14F-4D97-AF65-F5344CB8AC3E}">
        <p14:creationId xmlns:p14="http://schemas.microsoft.com/office/powerpoint/2010/main" val="357733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0"/>
            <a:ext cx="9144000" cy="731838"/>
          </a:xfrm>
        </p:spPr>
        <p:txBody>
          <a:bodyPr/>
          <a:lstStyle/>
          <a:p>
            <a:r>
              <a:rPr lang="en-US" dirty="0"/>
              <a:t>Cactus Stack</a:t>
            </a:r>
          </a:p>
        </p:txBody>
      </p:sp>
      <p:sp>
        <p:nvSpPr>
          <p:cNvPr id="34" name="灯片编号占位符 2"/>
          <p:cNvSpPr>
            <a:spLocks noGrp="1"/>
          </p:cNvSpPr>
          <p:nvPr>
            <p:ph type="sldNum" sz="quarter" idx="11"/>
          </p:nvPr>
        </p:nvSpPr>
        <p:spPr/>
        <p:txBody>
          <a:bodyPr/>
          <a:lstStyle/>
          <a:p>
            <a:r>
              <a:rPr lang="en-US" dirty="0"/>
              <a:t>     </a:t>
            </a:r>
            <a:fld id="{90D50BFE-C5B0-481C-BC8F-3090A6454D72}" type="slidenum">
              <a:rPr lang="en-US"/>
              <a:pPr/>
              <a:t>40</a:t>
            </a:fld>
            <a:endParaRPr lang="en-US" dirty="0"/>
          </a:p>
        </p:txBody>
      </p:sp>
      <p:grpSp>
        <p:nvGrpSpPr>
          <p:cNvPr id="577539" name="Group 3"/>
          <p:cNvGrpSpPr>
            <a:grpSpLocks/>
          </p:cNvGrpSpPr>
          <p:nvPr/>
        </p:nvGrpSpPr>
        <p:grpSpPr bwMode="auto">
          <a:xfrm>
            <a:off x="419100" y="3028950"/>
            <a:ext cx="3619500" cy="2171700"/>
            <a:chOff x="360" y="1104"/>
            <a:chExt cx="2616" cy="1617"/>
          </a:xfrm>
        </p:grpSpPr>
        <p:cxnSp>
          <p:nvCxnSpPr>
            <p:cNvPr id="577540" name="AutoShape 4"/>
            <p:cNvCxnSpPr>
              <a:cxnSpLocks noChangeShapeType="1"/>
              <a:stCxn id="577545" idx="0"/>
              <a:endCxn id="577544" idx="0"/>
            </p:cNvCxnSpPr>
            <p:nvPr/>
          </p:nvCxnSpPr>
          <p:spPr bwMode="auto">
            <a:xfrm flipH="1">
              <a:off x="804" y="1104"/>
              <a:ext cx="600" cy="639"/>
            </a:xfrm>
            <a:prstGeom prst="straightConnector1">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7541" name="AutoShape 5"/>
            <p:cNvCxnSpPr>
              <a:cxnSpLocks noChangeShapeType="1"/>
              <a:stCxn id="577545" idx="0"/>
              <a:endCxn id="577546" idx="0"/>
            </p:cNvCxnSpPr>
            <p:nvPr/>
          </p:nvCxnSpPr>
          <p:spPr bwMode="auto">
            <a:xfrm>
              <a:off x="1404" y="1104"/>
              <a:ext cx="552" cy="624"/>
            </a:xfrm>
            <a:prstGeom prst="straightConnector1">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7542" name="AutoShape 6"/>
            <p:cNvCxnSpPr>
              <a:cxnSpLocks noChangeShapeType="1"/>
              <a:stCxn id="577546" idx="0"/>
              <a:endCxn id="577548" idx="0"/>
            </p:cNvCxnSpPr>
            <p:nvPr/>
          </p:nvCxnSpPr>
          <p:spPr bwMode="auto">
            <a:xfrm flipH="1">
              <a:off x="1380" y="1728"/>
              <a:ext cx="576" cy="624"/>
            </a:xfrm>
            <a:prstGeom prst="straightConnector1">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7543" name="AutoShape 7"/>
            <p:cNvCxnSpPr>
              <a:cxnSpLocks noChangeShapeType="1"/>
              <a:stCxn id="577546" idx="0"/>
              <a:endCxn id="577547" idx="0"/>
            </p:cNvCxnSpPr>
            <p:nvPr/>
          </p:nvCxnSpPr>
          <p:spPr bwMode="auto">
            <a:xfrm>
              <a:off x="1956" y="1728"/>
              <a:ext cx="576" cy="624"/>
            </a:xfrm>
            <a:prstGeom prst="straightConnector1">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7544" name="AutoShape 8"/>
            <p:cNvSpPr>
              <a:spLocks noChangeArrowheads="1"/>
            </p:cNvSpPr>
            <p:nvPr/>
          </p:nvSpPr>
          <p:spPr bwMode="auto">
            <a:xfrm>
              <a:off x="360" y="1743"/>
              <a:ext cx="888" cy="369"/>
            </a:xfrm>
            <a:prstGeom prst="roundRect">
              <a:avLst>
                <a:gd name="adj" fmla="val 16667"/>
              </a:avLst>
            </a:prstGeom>
            <a:solidFill>
              <a:srgbClr val="FF9900"/>
            </a:solidFill>
            <a:ln w="6350">
              <a:solidFill>
                <a:schemeClr val="tx1"/>
              </a:solidFill>
              <a:round/>
              <a:headEnd/>
              <a:tailEnd/>
            </a:ln>
            <a:effectLst>
              <a:outerShdw dist="107763" dir="2700000" algn="ctr" rotWithShape="0">
                <a:schemeClr val="bg2"/>
              </a:outerShdw>
            </a:effectLst>
          </p:spPr>
          <p:txBody>
            <a:bodyPr wrap="none" anchor="ctr"/>
            <a:lstStyle/>
            <a:p>
              <a:pPr algn="ctr">
                <a:lnSpc>
                  <a:spcPct val="80000"/>
                </a:lnSpc>
                <a:spcBef>
                  <a:spcPct val="0"/>
                </a:spcBef>
              </a:pPr>
              <a:r>
                <a:rPr lang="en-US" sz="3600"/>
                <a:t>B</a:t>
              </a:r>
            </a:p>
          </p:txBody>
        </p:sp>
        <p:sp>
          <p:nvSpPr>
            <p:cNvPr id="577545" name="AutoShape 9"/>
            <p:cNvSpPr>
              <a:spLocks noChangeArrowheads="1"/>
            </p:cNvSpPr>
            <p:nvPr/>
          </p:nvSpPr>
          <p:spPr bwMode="auto">
            <a:xfrm>
              <a:off x="960" y="1104"/>
              <a:ext cx="888" cy="369"/>
            </a:xfrm>
            <a:prstGeom prst="roundRect">
              <a:avLst>
                <a:gd name="adj" fmla="val 16667"/>
              </a:avLst>
            </a:prstGeom>
            <a:solidFill>
              <a:schemeClr val="accent1"/>
            </a:solidFill>
            <a:ln w="6350">
              <a:solidFill>
                <a:schemeClr val="tx1"/>
              </a:solidFill>
              <a:round/>
              <a:headEnd/>
              <a:tailEnd/>
            </a:ln>
            <a:effectLst>
              <a:outerShdw dist="107763" dir="2700000" algn="ctr" rotWithShape="0">
                <a:schemeClr val="bg2"/>
              </a:outerShdw>
            </a:effectLst>
          </p:spPr>
          <p:txBody>
            <a:bodyPr wrap="none" anchor="ctr"/>
            <a:lstStyle/>
            <a:p>
              <a:pPr algn="ctr">
                <a:lnSpc>
                  <a:spcPct val="80000"/>
                </a:lnSpc>
                <a:spcBef>
                  <a:spcPct val="0"/>
                </a:spcBef>
              </a:pPr>
              <a:r>
                <a:rPr lang="en-US" sz="3600"/>
                <a:t>A</a:t>
              </a:r>
            </a:p>
          </p:txBody>
        </p:sp>
        <p:sp>
          <p:nvSpPr>
            <p:cNvPr id="577546" name="AutoShape 10"/>
            <p:cNvSpPr>
              <a:spLocks noChangeArrowheads="1"/>
            </p:cNvSpPr>
            <p:nvPr/>
          </p:nvSpPr>
          <p:spPr bwMode="auto">
            <a:xfrm>
              <a:off x="1512" y="1728"/>
              <a:ext cx="888" cy="369"/>
            </a:xfrm>
            <a:prstGeom prst="roundRect">
              <a:avLst>
                <a:gd name="adj" fmla="val 16667"/>
              </a:avLst>
            </a:prstGeom>
            <a:solidFill>
              <a:srgbClr val="9900CC"/>
            </a:solidFill>
            <a:ln w="6350">
              <a:solidFill>
                <a:schemeClr val="tx1"/>
              </a:solidFill>
              <a:round/>
              <a:headEnd/>
              <a:tailEnd/>
            </a:ln>
            <a:effectLst>
              <a:outerShdw dist="107763" dir="2700000" algn="ctr" rotWithShape="0">
                <a:schemeClr val="bg2"/>
              </a:outerShdw>
            </a:effectLst>
          </p:spPr>
          <p:txBody>
            <a:bodyPr wrap="none" anchor="ctr"/>
            <a:lstStyle/>
            <a:p>
              <a:pPr algn="ctr">
                <a:lnSpc>
                  <a:spcPct val="80000"/>
                </a:lnSpc>
                <a:spcBef>
                  <a:spcPct val="0"/>
                </a:spcBef>
              </a:pPr>
              <a:r>
                <a:rPr lang="en-US" sz="3600"/>
                <a:t>C</a:t>
              </a:r>
            </a:p>
          </p:txBody>
        </p:sp>
        <p:sp>
          <p:nvSpPr>
            <p:cNvPr id="577547" name="AutoShape 11"/>
            <p:cNvSpPr>
              <a:spLocks noChangeArrowheads="1"/>
            </p:cNvSpPr>
            <p:nvPr/>
          </p:nvSpPr>
          <p:spPr bwMode="auto">
            <a:xfrm>
              <a:off x="2088" y="2352"/>
              <a:ext cx="888" cy="369"/>
            </a:xfrm>
            <a:prstGeom prst="roundRect">
              <a:avLst>
                <a:gd name="adj" fmla="val 16667"/>
              </a:avLst>
            </a:prstGeom>
            <a:solidFill>
              <a:schemeClr val="folHlink"/>
            </a:solidFill>
            <a:ln w="6350">
              <a:solidFill>
                <a:schemeClr val="tx1"/>
              </a:solidFill>
              <a:round/>
              <a:headEnd/>
              <a:tailEnd/>
            </a:ln>
            <a:effectLst>
              <a:outerShdw dist="107763" dir="2700000" algn="ctr" rotWithShape="0">
                <a:schemeClr val="bg2"/>
              </a:outerShdw>
            </a:effectLst>
          </p:spPr>
          <p:txBody>
            <a:bodyPr wrap="none" anchor="ctr"/>
            <a:lstStyle/>
            <a:p>
              <a:pPr algn="ctr">
                <a:lnSpc>
                  <a:spcPct val="80000"/>
                </a:lnSpc>
                <a:spcBef>
                  <a:spcPct val="0"/>
                </a:spcBef>
              </a:pPr>
              <a:r>
                <a:rPr lang="en-US" sz="3600"/>
                <a:t>E</a:t>
              </a:r>
            </a:p>
          </p:txBody>
        </p:sp>
        <p:sp>
          <p:nvSpPr>
            <p:cNvPr id="577548" name="AutoShape 12"/>
            <p:cNvSpPr>
              <a:spLocks noChangeArrowheads="1"/>
            </p:cNvSpPr>
            <p:nvPr/>
          </p:nvSpPr>
          <p:spPr bwMode="auto">
            <a:xfrm>
              <a:off x="936" y="2352"/>
              <a:ext cx="888" cy="369"/>
            </a:xfrm>
            <a:prstGeom prst="roundRect">
              <a:avLst>
                <a:gd name="adj" fmla="val 16667"/>
              </a:avLst>
            </a:prstGeom>
            <a:solidFill>
              <a:srgbClr val="FF0066"/>
            </a:solidFill>
            <a:ln w="6350">
              <a:solidFill>
                <a:schemeClr val="tx1"/>
              </a:solidFill>
              <a:round/>
              <a:headEnd/>
              <a:tailEnd/>
            </a:ln>
            <a:effectLst>
              <a:outerShdw dist="107763" dir="2700000" algn="ctr" rotWithShape="0">
                <a:schemeClr val="bg2"/>
              </a:outerShdw>
            </a:effectLst>
          </p:spPr>
          <p:txBody>
            <a:bodyPr wrap="none" anchor="ctr"/>
            <a:lstStyle/>
            <a:p>
              <a:pPr algn="ctr">
                <a:lnSpc>
                  <a:spcPct val="80000"/>
                </a:lnSpc>
                <a:spcBef>
                  <a:spcPct val="0"/>
                </a:spcBef>
              </a:pPr>
              <a:r>
                <a:rPr lang="en-US" sz="3600"/>
                <a:t>D</a:t>
              </a:r>
            </a:p>
          </p:txBody>
        </p:sp>
      </p:grpSp>
      <p:grpSp>
        <p:nvGrpSpPr>
          <p:cNvPr id="577549" name="Group 13"/>
          <p:cNvGrpSpPr>
            <a:grpSpLocks/>
          </p:cNvGrpSpPr>
          <p:nvPr/>
        </p:nvGrpSpPr>
        <p:grpSpPr bwMode="auto">
          <a:xfrm>
            <a:off x="4695825" y="2438400"/>
            <a:ext cx="3990975" cy="3352800"/>
            <a:chOff x="2958" y="1536"/>
            <a:chExt cx="2514" cy="2112"/>
          </a:xfrm>
        </p:grpSpPr>
        <p:sp>
          <p:nvSpPr>
            <p:cNvPr id="577550" name="Rectangle 14"/>
            <p:cNvSpPr>
              <a:spLocks noChangeArrowheads="1"/>
            </p:cNvSpPr>
            <p:nvPr/>
          </p:nvSpPr>
          <p:spPr bwMode="auto">
            <a:xfrm>
              <a:off x="3096" y="1852"/>
              <a:ext cx="328" cy="478"/>
            </a:xfrm>
            <a:prstGeom prst="rect">
              <a:avLst/>
            </a:prstGeom>
            <a:solidFill>
              <a:schemeClr val="accent1"/>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A</a:t>
              </a:r>
            </a:p>
          </p:txBody>
        </p:sp>
        <p:grpSp>
          <p:nvGrpSpPr>
            <p:cNvPr id="577551" name="Group 15"/>
            <p:cNvGrpSpPr>
              <a:grpSpLocks/>
            </p:cNvGrpSpPr>
            <p:nvPr/>
          </p:nvGrpSpPr>
          <p:grpSpPr bwMode="auto">
            <a:xfrm>
              <a:off x="3607" y="1852"/>
              <a:ext cx="328" cy="1376"/>
              <a:chOff x="3800" y="1056"/>
              <a:chExt cx="328" cy="1944"/>
            </a:xfrm>
          </p:grpSpPr>
          <p:sp>
            <p:nvSpPr>
              <p:cNvPr id="577552" name="Rectangle 16"/>
              <p:cNvSpPr>
                <a:spLocks noChangeArrowheads="1"/>
              </p:cNvSpPr>
              <p:nvPr/>
            </p:nvSpPr>
            <p:spPr bwMode="auto">
              <a:xfrm>
                <a:off x="3800" y="1056"/>
                <a:ext cx="328" cy="675"/>
              </a:xfrm>
              <a:prstGeom prst="rect">
                <a:avLst/>
              </a:prstGeom>
              <a:solidFill>
                <a:schemeClr val="accent1"/>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A</a:t>
                </a:r>
              </a:p>
            </p:txBody>
          </p:sp>
          <p:sp>
            <p:nvSpPr>
              <p:cNvPr id="577553" name="Rectangle 17"/>
              <p:cNvSpPr>
                <a:spLocks noChangeArrowheads="1"/>
              </p:cNvSpPr>
              <p:nvPr/>
            </p:nvSpPr>
            <p:spPr bwMode="auto">
              <a:xfrm>
                <a:off x="3800" y="1728"/>
                <a:ext cx="328" cy="1272"/>
              </a:xfrm>
              <a:prstGeom prst="rect">
                <a:avLst/>
              </a:prstGeom>
              <a:solidFill>
                <a:srgbClr val="FF9900"/>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B</a:t>
                </a:r>
              </a:p>
            </p:txBody>
          </p:sp>
        </p:grpSp>
        <p:sp>
          <p:nvSpPr>
            <p:cNvPr id="577554" name="Rectangle 18"/>
            <p:cNvSpPr>
              <a:spLocks noChangeArrowheads="1"/>
            </p:cNvSpPr>
            <p:nvPr/>
          </p:nvSpPr>
          <p:spPr bwMode="auto">
            <a:xfrm>
              <a:off x="4118" y="1852"/>
              <a:ext cx="328" cy="478"/>
            </a:xfrm>
            <a:prstGeom prst="rect">
              <a:avLst/>
            </a:prstGeom>
            <a:solidFill>
              <a:schemeClr val="accent1"/>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A</a:t>
              </a:r>
            </a:p>
          </p:txBody>
        </p:sp>
        <p:sp>
          <p:nvSpPr>
            <p:cNvPr id="577555" name="Rectangle 19"/>
            <p:cNvSpPr>
              <a:spLocks noChangeArrowheads="1"/>
            </p:cNvSpPr>
            <p:nvPr/>
          </p:nvSpPr>
          <p:spPr bwMode="auto">
            <a:xfrm>
              <a:off x="4118" y="2320"/>
              <a:ext cx="328" cy="368"/>
            </a:xfrm>
            <a:prstGeom prst="rect">
              <a:avLst/>
            </a:prstGeom>
            <a:solidFill>
              <a:srgbClr val="9900CC"/>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C</a:t>
              </a:r>
            </a:p>
          </p:txBody>
        </p:sp>
        <p:sp>
          <p:nvSpPr>
            <p:cNvPr id="577556" name="Rectangle 20"/>
            <p:cNvSpPr>
              <a:spLocks noChangeArrowheads="1"/>
            </p:cNvSpPr>
            <p:nvPr/>
          </p:nvSpPr>
          <p:spPr bwMode="auto">
            <a:xfrm>
              <a:off x="4629" y="1852"/>
              <a:ext cx="328" cy="478"/>
            </a:xfrm>
            <a:prstGeom prst="rect">
              <a:avLst/>
            </a:prstGeom>
            <a:solidFill>
              <a:schemeClr val="accent1"/>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A</a:t>
              </a:r>
            </a:p>
          </p:txBody>
        </p:sp>
        <p:sp>
          <p:nvSpPr>
            <p:cNvPr id="577557" name="Rectangle 21"/>
            <p:cNvSpPr>
              <a:spLocks noChangeArrowheads="1"/>
            </p:cNvSpPr>
            <p:nvPr/>
          </p:nvSpPr>
          <p:spPr bwMode="auto">
            <a:xfrm>
              <a:off x="4629" y="2320"/>
              <a:ext cx="328" cy="368"/>
            </a:xfrm>
            <a:prstGeom prst="rect">
              <a:avLst/>
            </a:prstGeom>
            <a:solidFill>
              <a:srgbClr val="9900CC"/>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C</a:t>
              </a:r>
            </a:p>
          </p:txBody>
        </p:sp>
        <p:sp>
          <p:nvSpPr>
            <p:cNvPr id="577558" name="Rectangle 22"/>
            <p:cNvSpPr>
              <a:spLocks noChangeArrowheads="1"/>
            </p:cNvSpPr>
            <p:nvPr/>
          </p:nvSpPr>
          <p:spPr bwMode="auto">
            <a:xfrm>
              <a:off x="4629" y="2688"/>
              <a:ext cx="328" cy="816"/>
            </a:xfrm>
            <a:prstGeom prst="rect">
              <a:avLst/>
            </a:prstGeom>
            <a:solidFill>
              <a:srgbClr val="FF0066"/>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D</a:t>
              </a:r>
            </a:p>
          </p:txBody>
        </p:sp>
        <p:sp>
          <p:nvSpPr>
            <p:cNvPr id="577559" name="Rectangle 23"/>
            <p:cNvSpPr>
              <a:spLocks noChangeArrowheads="1"/>
            </p:cNvSpPr>
            <p:nvPr/>
          </p:nvSpPr>
          <p:spPr bwMode="auto">
            <a:xfrm>
              <a:off x="5144" y="1852"/>
              <a:ext cx="328" cy="478"/>
            </a:xfrm>
            <a:prstGeom prst="rect">
              <a:avLst/>
            </a:prstGeom>
            <a:solidFill>
              <a:schemeClr val="accent1"/>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A</a:t>
              </a:r>
            </a:p>
          </p:txBody>
        </p:sp>
        <p:sp>
          <p:nvSpPr>
            <p:cNvPr id="577560" name="Rectangle 24"/>
            <p:cNvSpPr>
              <a:spLocks noChangeArrowheads="1"/>
            </p:cNvSpPr>
            <p:nvPr/>
          </p:nvSpPr>
          <p:spPr bwMode="auto">
            <a:xfrm>
              <a:off x="5144" y="2320"/>
              <a:ext cx="328" cy="368"/>
            </a:xfrm>
            <a:prstGeom prst="rect">
              <a:avLst/>
            </a:prstGeom>
            <a:solidFill>
              <a:srgbClr val="9900CC"/>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C</a:t>
              </a:r>
            </a:p>
          </p:txBody>
        </p:sp>
        <p:sp>
          <p:nvSpPr>
            <p:cNvPr id="577561" name="Rectangle 25"/>
            <p:cNvSpPr>
              <a:spLocks noChangeArrowheads="1"/>
            </p:cNvSpPr>
            <p:nvPr/>
          </p:nvSpPr>
          <p:spPr bwMode="auto">
            <a:xfrm>
              <a:off x="5144" y="2688"/>
              <a:ext cx="328" cy="428"/>
            </a:xfrm>
            <a:prstGeom prst="rect">
              <a:avLst/>
            </a:prstGeom>
            <a:solidFill>
              <a:schemeClr val="folHlink"/>
            </a:solidFill>
            <a:ln w="6350">
              <a:solidFill>
                <a:schemeClr val="tx1"/>
              </a:solidFill>
              <a:miter lim="800000"/>
              <a:headEnd/>
              <a:tailEnd/>
            </a:ln>
            <a:effectLst>
              <a:outerShdw dist="107763" dir="2700000" algn="ctr" rotWithShape="0">
                <a:schemeClr val="bg2"/>
              </a:outerShdw>
            </a:effectLst>
          </p:spPr>
          <p:txBody>
            <a:bodyPr wrap="none" anchor="ctr"/>
            <a:lstStyle/>
            <a:p>
              <a:pPr algn="r">
                <a:lnSpc>
                  <a:spcPct val="80000"/>
                </a:lnSpc>
                <a:spcBef>
                  <a:spcPct val="0"/>
                </a:spcBef>
              </a:pPr>
              <a:r>
                <a:rPr lang="en-US" sz="3600"/>
                <a:t>E</a:t>
              </a:r>
            </a:p>
          </p:txBody>
        </p:sp>
        <p:sp>
          <p:nvSpPr>
            <p:cNvPr id="577562" name="Text Box 26"/>
            <p:cNvSpPr txBox="1">
              <a:spLocks noChangeArrowheads="1"/>
            </p:cNvSpPr>
            <p:nvPr/>
          </p:nvSpPr>
          <p:spPr bwMode="auto">
            <a:xfrm>
              <a:off x="2958" y="3360"/>
              <a:ext cx="153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000" b="1" i="1">
                  <a:solidFill>
                    <a:schemeClr val="accent2"/>
                  </a:solidFill>
                </a:rPr>
                <a:t>Views of stack</a:t>
              </a:r>
              <a:endParaRPr lang="en-US" sz="3000" i="1"/>
            </a:p>
          </p:txBody>
        </p:sp>
        <p:sp>
          <p:nvSpPr>
            <p:cNvPr id="577563" name="Text Box 27"/>
            <p:cNvSpPr txBox="1">
              <a:spLocks noChangeArrowheads="1"/>
            </p:cNvSpPr>
            <p:nvPr/>
          </p:nvSpPr>
          <p:spPr bwMode="auto">
            <a:xfrm>
              <a:off x="4121" y="1536"/>
              <a:ext cx="308" cy="33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600"/>
                <a:t>C</a:t>
              </a:r>
            </a:p>
          </p:txBody>
        </p:sp>
        <p:sp>
          <p:nvSpPr>
            <p:cNvPr id="577564" name="Text Box 28"/>
            <p:cNvSpPr txBox="1">
              <a:spLocks noChangeArrowheads="1"/>
            </p:cNvSpPr>
            <p:nvPr/>
          </p:nvSpPr>
          <p:spPr bwMode="auto">
            <a:xfrm>
              <a:off x="3609" y="1536"/>
              <a:ext cx="308" cy="33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600"/>
                <a:t>B</a:t>
              </a:r>
            </a:p>
          </p:txBody>
        </p:sp>
        <p:sp>
          <p:nvSpPr>
            <p:cNvPr id="577565" name="Text Box 29"/>
            <p:cNvSpPr txBox="1">
              <a:spLocks noChangeArrowheads="1"/>
            </p:cNvSpPr>
            <p:nvPr/>
          </p:nvSpPr>
          <p:spPr bwMode="auto">
            <a:xfrm>
              <a:off x="3098" y="1536"/>
              <a:ext cx="324" cy="33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600"/>
                <a:t>A</a:t>
              </a:r>
            </a:p>
          </p:txBody>
        </p:sp>
        <p:sp>
          <p:nvSpPr>
            <p:cNvPr id="577566" name="Text Box 30"/>
            <p:cNvSpPr txBox="1">
              <a:spLocks noChangeArrowheads="1"/>
            </p:cNvSpPr>
            <p:nvPr/>
          </p:nvSpPr>
          <p:spPr bwMode="auto">
            <a:xfrm>
              <a:off x="4633" y="1545"/>
              <a:ext cx="324" cy="33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600"/>
                <a:t>D</a:t>
              </a:r>
            </a:p>
          </p:txBody>
        </p:sp>
        <p:sp>
          <p:nvSpPr>
            <p:cNvPr id="577567" name="Text Box 31"/>
            <p:cNvSpPr txBox="1">
              <a:spLocks noChangeArrowheads="1"/>
            </p:cNvSpPr>
            <p:nvPr/>
          </p:nvSpPr>
          <p:spPr bwMode="auto">
            <a:xfrm>
              <a:off x="5145" y="1554"/>
              <a:ext cx="292" cy="33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0"/>
                </a:spcBef>
              </a:pPr>
              <a:r>
                <a:rPr lang="en-US" sz="3600"/>
                <a:t>E</a:t>
              </a:r>
            </a:p>
          </p:txBody>
        </p:sp>
      </p:grpSp>
      <p:sp>
        <p:nvSpPr>
          <p:cNvPr id="577568" name="Text Box 32"/>
          <p:cNvSpPr txBox="1">
            <a:spLocks noChangeArrowheads="1"/>
          </p:cNvSpPr>
          <p:nvPr/>
        </p:nvSpPr>
        <p:spPr bwMode="auto">
          <a:xfrm>
            <a:off x="152400" y="914400"/>
            <a:ext cx="8821738" cy="147732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000" b="1" i="1" dirty="0" err="1">
                <a:solidFill>
                  <a:srgbClr val="FF0000"/>
                </a:solidFill>
              </a:rPr>
              <a:t>Cilk</a:t>
            </a:r>
            <a:r>
              <a:rPr lang="en-US" sz="3000" b="1" i="1" dirty="0">
                <a:solidFill>
                  <a:srgbClr val="FF0000"/>
                </a:solidFill>
              </a:rPr>
              <a:t> supports C’s rule for pointers:</a:t>
            </a:r>
            <a:r>
              <a:rPr lang="en-US" sz="3000" dirty="0">
                <a:solidFill>
                  <a:srgbClr val="FF0000"/>
                </a:solidFill>
              </a:rPr>
              <a:t> </a:t>
            </a:r>
            <a:r>
              <a:rPr lang="en-US" sz="3000" dirty="0"/>
              <a:t> </a:t>
            </a:r>
            <a:r>
              <a:rPr lang="zh-CN" altLang="en-US" sz="3000" dirty="0"/>
              <a:t>指向堆栈的指针可以从父线程传递给子线程，但不能反向传递</a:t>
            </a:r>
            <a:r>
              <a:rPr lang="en-US" sz="3000" dirty="0"/>
              <a:t>.  (</a:t>
            </a:r>
            <a:r>
              <a:rPr lang="en-US" sz="3000" dirty="0" err="1"/>
              <a:t>Cilk</a:t>
            </a:r>
            <a:r>
              <a:rPr lang="en-US" sz="3000" dirty="0"/>
              <a:t> also supports </a:t>
            </a:r>
            <a:r>
              <a:rPr lang="en-US" sz="3000" b="1" dirty="0" err="1">
                <a:latin typeface="Courier New" pitchFamily="49" charset="0"/>
              </a:rPr>
              <a:t>malloc</a:t>
            </a:r>
            <a:r>
              <a:rPr lang="en-US" sz="3000" dirty="0"/>
              <a:t>.)</a:t>
            </a:r>
          </a:p>
        </p:txBody>
      </p:sp>
      <p:sp>
        <p:nvSpPr>
          <p:cNvPr id="577569" name="AutoShape 33"/>
          <p:cNvSpPr>
            <a:spLocks noChangeArrowheads="1"/>
          </p:cNvSpPr>
          <p:nvPr/>
        </p:nvSpPr>
        <p:spPr bwMode="auto">
          <a:xfrm>
            <a:off x="152400" y="5773864"/>
            <a:ext cx="8458200" cy="973884"/>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anchor="ctr">
            <a:spAutoFit/>
          </a:bodyPr>
          <a:lstStyle/>
          <a:p>
            <a:pPr algn="ctr">
              <a:lnSpc>
                <a:spcPct val="80000"/>
              </a:lnSpc>
              <a:spcBef>
                <a:spcPct val="0"/>
              </a:spcBef>
            </a:pPr>
            <a:r>
              <a:rPr lang="en-US" sz="2800" dirty="0" err="1"/>
              <a:t>Cilk’s</a:t>
            </a:r>
            <a:r>
              <a:rPr lang="en-US" sz="2800" dirty="0"/>
              <a:t> </a:t>
            </a:r>
            <a:r>
              <a:rPr lang="en-US" sz="2800" b="1" i="1" dirty="0">
                <a:solidFill>
                  <a:srgbClr val="FFFF00"/>
                </a:solidFill>
              </a:rPr>
              <a:t>cactus stack</a:t>
            </a:r>
            <a:r>
              <a:rPr lang="en-US" sz="2800" dirty="0">
                <a:solidFill>
                  <a:srgbClr val="FFFF00"/>
                </a:solidFill>
              </a:rPr>
              <a:t> </a:t>
            </a:r>
            <a:r>
              <a:rPr lang="en-US" sz="2800" dirty="0"/>
              <a:t>supports several views in parallel.</a:t>
            </a:r>
          </a:p>
          <a:p>
            <a:pPr algn="ctr">
              <a:lnSpc>
                <a:spcPct val="80000"/>
              </a:lnSpc>
              <a:spcBef>
                <a:spcPct val="0"/>
              </a:spcBef>
            </a:pPr>
            <a:endParaRPr lang="en-US" sz="800" dirty="0"/>
          </a:p>
        </p:txBody>
      </p:sp>
    </p:spTree>
    <p:extLst>
      <p:ext uri="{BB962C8B-B14F-4D97-AF65-F5344CB8AC3E}">
        <p14:creationId xmlns:p14="http://schemas.microsoft.com/office/powerpoint/2010/main" val="3433788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6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a:xfrm>
            <a:off x="457200" y="342900"/>
            <a:ext cx="7024744" cy="723900"/>
          </a:xfrm>
        </p:spPr>
        <p:txBody>
          <a:bodyPr>
            <a:normAutofit/>
          </a:bodyPr>
          <a:lstStyle/>
          <a:p>
            <a:r>
              <a:rPr lang="en-US" dirty="0"/>
              <a:t>Operating on Returned Values</a:t>
            </a:r>
          </a:p>
        </p:txBody>
      </p:sp>
      <p:sp>
        <p:nvSpPr>
          <p:cNvPr id="7" name="灯片编号占位符 2"/>
          <p:cNvSpPr>
            <a:spLocks noGrp="1"/>
          </p:cNvSpPr>
          <p:nvPr>
            <p:ph type="sldNum" sz="quarter" idx="11"/>
          </p:nvPr>
        </p:nvSpPr>
        <p:spPr/>
        <p:txBody>
          <a:bodyPr/>
          <a:lstStyle/>
          <a:p>
            <a:fld id="{A35194D2-480F-4E02-8932-7CD134ABEE90}" type="slidenum">
              <a:rPr lang="en-US" smtClean="0"/>
              <a:pPr/>
              <a:t>41</a:t>
            </a:fld>
            <a:endParaRPr lang="en-US" dirty="0"/>
          </a:p>
        </p:txBody>
      </p:sp>
      <p:sp>
        <p:nvSpPr>
          <p:cNvPr id="890886" name="Text Box 6"/>
          <p:cNvSpPr txBox="1">
            <a:spLocks noChangeArrowheads="1"/>
          </p:cNvSpPr>
          <p:nvPr/>
        </p:nvSpPr>
        <p:spPr bwMode="auto">
          <a:xfrm>
            <a:off x="152400" y="2644676"/>
            <a:ext cx="8458200" cy="308392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0"/>
              </a:spcBef>
              <a:defRPr sz="2400">
                <a:solidFill>
                  <a:schemeClr val="tx1"/>
                </a:solidFill>
                <a:latin typeface="Times New Roman" pitchFamily="18" charset="0"/>
              </a:defRPr>
            </a:lvl1pPr>
            <a:lvl2pPr marL="403225" indent="-288925">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571500" indent="-571500">
              <a:spcBef>
                <a:spcPct val="20000"/>
              </a:spcBef>
              <a:buFont typeface="Arial" panose="020B0604020202020204" pitchFamily="34" charset="0"/>
              <a:buChar char="•"/>
            </a:pPr>
            <a:r>
              <a:rPr lang="en-US" sz="3600" dirty="0" err="1"/>
              <a:t>Cilk</a:t>
            </a:r>
            <a:r>
              <a:rPr lang="zh-CN" altLang="en-US" sz="3600" dirty="0"/>
              <a:t>通过内部函数（</a:t>
            </a:r>
            <a:r>
              <a:rPr lang="en-US" sz="3600" b="1" i="1" dirty="0">
                <a:solidFill>
                  <a:schemeClr val="accent1"/>
                </a:solidFill>
              </a:rPr>
              <a:t> inlet </a:t>
            </a:r>
            <a:r>
              <a:rPr lang="zh-CN" altLang="en-US" sz="3600" dirty="0"/>
              <a:t>）实现这功能。</a:t>
            </a:r>
            <a:r>
              <a:rPr lang="en-US" sz="3600" b="1" i="1" dirty="0">
                <a:solidFill>
                  <a:schemeClr val="accent1"/>
                </a:solidFill>
              </a:rPr>
              <a:t> inlet </a:t>
            </a:r>
            <a:r>
              <a:rPr lang="en-US" sz="3600" dirty="0"/>
              <a:t> </a:t>
            </a:r>
            <a:r>
              <a:rPr lang="zh-CN" altLang="en-US" sz="3600" dirty="0"/>
              <a:t>函数作为一辅助线程执行</a:t>
            </a:r>
            <a:r>
              <a:rPr lang="en-US" sz="3600" dirty="0"/>
              <a:t>.</a:t>
            </a:r>
          </a:p>
          <a:p>
            <a:pPr marL="571500" indent="-571500">
              <a:spcBef>
                <a:spcPct val="20000"/>
              </a:spcBef>
              <a:buFont typeface="Arial" panose="020B0604020202020204" pitchFamily="34" charset="0"/>
              <a:buChar char="•"/>
            </a:pPr>
            <a:r>
              <a:rPr lang="en-US" sz="3600" b="1" dirty="0">
                <a:solidFill>
                  <a:srgbClr val="FF0000"/>
                </a:solidFill>
                <a:latin typeface="Courier New" pitchFamily="49" charset="0"/>
              </a:rPr>
              <a:t>inlet</a:t>
            </a:r>
            <a:r>
              <a:rPr lang="zh-CN" altLang="en-US" sz="3600" dirty="0"/>
              <a:t>关键字定义一个返回值为空的</a:t>
            </a:r>
            <a:r>
              <a:rPr lang="en-US" sz="3600" dirty="0"/>
              <a:t> </a:t>
            </a:r>
            <a:r>
              <a:rPr lang="zh-CN" altLang="en-US" sz="3600" dirty="0"/>
              <a:t>内部函数</a:t>
            </a:r>
            <a:r>
              <a:rPr lang="en-US" sz="3600" dirty="0"/>
              <a:t>.</a:t>
            </a:r>
          </a:p>
          <a:p>
            <a:pPr>
              <a:spcBef>
                <a:spcPct val="20000"/>
              </a:spcBef>
            </a:pPr>
            <a:endParaRPr lang="en-US" sz="3600" dirty="0"/>
          </a:p>
        </p:txBody>
      </p:sp>
      <p:sp>
        <p:nvSpPr>
          <p:cNvPr id="890885" name="Rectangle 5"/>
          <p:cNvSpPr>
            <a:spLocks noChangeArrowheads="1"/>
          </p:cNvSpPr>
          <p:nvPr/>
        </p:nvSpPr>
        <p:spPr bwMode="auto">
          <a:xfrm>
            <a:off x="3448050" y="1492150"/>
            <a:ext cx="4479925" cy="922338"/>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
            <a:spAutoFit/>
          </a:bodyPr>
          <a:lstStyle/>
          <a:p>
            <a:pPr>
              <a:lnSpc>
                <a:spcPct val="75000"/>
              </a:lnSpc>
              <a:spcBef>
                <a:spcPct val="0"/>
              </a:spcBef>
            </a:pPr>
            <a:endParaRPr lang="en-US" sz="2400" b="1" dirty="0">
              <a:latin typeface="Courier New" pitchFamily="49" charset="0"/>
            </a:endParaRPr>
          </a:p>
          <a:p>
            <a:pPr>
              <a:lnSpc>
                <a:spcPct val="75000"/>
              </a:lnSpc>
              <a:spcBef>
                <a:spcPct val="0"/>
              </a:spcBef>
            </a:pPr>
            <a:r>
              <a:rPr lang="en-US" sz="2400" b="1" dirty="0">
                <a:latin typeface="Courier New" pitchFamily="49" charset="0"/>
              </a:rPr>
              <a:t> x += </a:t>
            </a:r>
            <a:r>
              <a:rPr lang="en-US" sz="2400" b="1" dirty="0">
                <a:solidFill>
                  <a:srgbClr val="FF0000"/>
                </a:solidFill>
                <a:latin typeface="Courier New" pitchFamily="49" charset="0"/>
              </a:rPr>
              <a:t>spawn</a:t>
            </a:r>
            <a:r>
              <a:rPr lang="en-US" sz="2400" b="1" dirty="0">
                <a:latin typeface="Courier New" pitchFamily="49" charset="0"/>
              </a:rPr>
              <a:t> foo(</a:t>
            </a:r>
            <a:r>
              <a:rPr lang="en-US" sz="2400" b="1" dirty="0" err="1">
                <a:latin typeface="Courier New" pitchFamily="49" charset="0"/>
              </a:rPr>
              <a:t>a,b,c</a:t>
            </a:r>
            <a:r>
              <a:rPr lang="en-US" sz="2400" b="1" dirty="0">
                <a:latin typeface="Courier New" pitchFamily="49" charset="0"/>
              </a:rPr>
              <a:t>);</a:t>
            </a:r>
          </a:p>
          <a:p>
            <a:pPr>
              <a:lnSpc>
                <a:spcPct val="75000"/>
              </a:lnSpc>
              <a:spcBef>
                <a:spcPct val="0"/>
              </a:spcBef>
            </a:pPr>
            <a:endParaRPr lang="en-US" sz="2400" b="1" dirty="0">
              <a:latin typeface="Courier New" pitchFamily="49" charset="0"/>
            </a:endParaRPr>
          </a:p>
        </p:txBody>
      </p:sp>
    </p:spTree>
    <p:extLst>
      <p:ext uri="{BB962C8B-B14F-4D97-AF65-F5344CB8AC3E}">
        <p14:creationId xmlns:p14="http://schemas.microsoft.com/office/powerpoint/2010/main" val="4090525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57200" y="325437"/>
            <a:ext cx="9144000" cy="487363"/>
          </a:xfrm>
        </p:spPr>
        <p:txBody>
          <a:bodyPr>
            <a:noAutofit/>
          </a:bodyPr>
          <a:lstStyle/>
          <a:p>
            <a:r>
              <a:rPr lang="en-US" sz="3600" dirty="0"/>
              <a:t>Semantics of Inlets</a:t>
            </a:r>
          </a:p>
        </p:txBody>
      </p:sp>
      <p:sp>
        <p:nvSpPr>
          <p:cNvPr id="8" name="灯片编号占位符 2"/>
          <p:cNvSpPr>
            <a:spLocks noGrp="1"/>
          </p:cNvSpPr>
          <p:nvPr>
            <p:ph type="sldNum" sz="quarter" idx="11"/>
          </p:nvPr>
        </p:nvSpPr>
        <p:spPr/>
        <p:txBody>
          <a:bodyPr/>
          <a:lstStyle/>
          <a:p>
            <a:fld id="{9FA92A56-73B9-4E61-BEF3-E813B61CA4F3}" type="slidenum">
              <a:rPr lang="en-US" smtClean="0"/>
              <a:pPr/>
              <a:t>42</a:t>
            </a:fld>
            <a:endParaRPr lang="en-US" dirty="0"/>
          </a:p>
        </p:txBody>
      </p:sp>
      <p:sp>
        <p:nvSpPr>
          <p:cNvPr id="819204" name="Rectangle 4"/>
          <p:cNvSpPr>
            <a:spLocks noChangeArrowheads="1"/>
          </p:cNvSpPr>
          <p:nvPr/>
        </p:nvSpPr>
        <p:spPr bwMode="auto">
          <a:xfrm>
            <a:off x="139700" y="837426"/>
            <a:ext cx="8629650" cy="5639574"/>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wrap="none"/>
          <a:lstStyle/>
          <a:p>
            <a:pPr>
              <a:lnSpc>
                <a:spcPct val="80000"/>
              </a:lnSpc>
            </a:pPr>
            <a:r>
              <a:rPr lang="en-US" b="1" dirty="0" err="1">
                <a:latin typeface="Courier New" pitchFamily="49" charset="0"/>
              </a:rPr>
              <a:t>cilk</a:t>
            </a:r>
            <a:r>
              <a:rPr lang="en-US" b="1" dirty="0">
                <a:latin typeface="Courier New" pitchFamily="49" charset="0"/>
              </a:rPr>
              <a:t> </a:t>
            </a:r>
            <a:r>
              <a:rPr lang="en-US" b="1" dirty="0" err="1">
                <a:latin typeface="Courier New" pitchFamily="49" charset="0"/>
              </a:rPr>
              <a:t>int</a:t>
            </a:r>
            <a:r>
              <a:rPr lang="en-US" b="1" dirty="0">
                <a:latin typeface="Courier New" pitchFamily="49" charset="0"/>
              </a:rPr>
              <a:t> fib (</a:t>
            </a:r>
            <a:r>
              <a:rPr lang="en-US" b="1" dirty="0" err="1">
                <a:latin typeface="Courier New" pitchFamily="49" charset="0"/>
              </a:rPr>
              <a:t>int</a:t>
            </a:r>
            <a:r>
              <a:rPr lang="en-US" b="1" dirty="0">
                <a:latin typeface="Courier New" pitchFamily="49" charset="0"/>
              </a:rPr>
              <a:t> n)</a:t>
            </a:r>
          </a:p>
          <a:p>
            <a:pPr>
              <a:lnSpc>
                <a:spcPct val="80000"/>
              </a:lnSpc>
            </a:pPr>
            <a:r>
              <a:rPr lang="en-US" b="1" dirty="0">
                <a:latin typeface="Courier New" pitchFamily="49" charset="0"/>
              </a:rPr>
              <a:t>{</a:t>
            </a:r>
          </a:p>
          <a:p>
            <a:pPr>
              <a:lnSpc>
                <a:spcPct val="80000"/>
              </a:lnSpc>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x = 0; </a:t>
            </a:r>
          </a:p>
          <a:p>
            <a:pPr>
              <a:lnSpc>
                <a:spcPct val="80000"/>
              </a:lnSpc>
            </a:pPr>
            <a:endParaRPr lang="en-US" sz="2400" b="1" dirty="0">
              <a:latin typeface="Courier New" pitchFamily="49" charset="0"/>
            </a:endParaRPr>
          </a:p>
          <a:p>
            <a:pPr>
              <a:lnSpc>
                <a:spcPct val="80000"/>
              </a:lnSpc>
            </a:pPr>
            <a:endParaRPr lang="en-US" b="1" dirty="0">
              <a:latin typeface="Courier New" pitchFamily="49" charset="0"/>
            </a:endParaRPr>
          </a:p>
          <a:p>
            <a:pPr>
              <a:lnSpc>
                <a:spcPct val="80000"/>
              </a:lnSpc>
            </a:pPr>
            <a:endParaRPr lang="en-US" b="1" dirty="0">
              <a:latin typeface="Courier New" pitchFamily="49" charset="0"/>
            </a:endParaRPr>
          </a:p>
          <a:p>
            <a:pPr>
              <a:lnSpc>
                <a:spcPct val="80000"/>
              </a:lnSpc>
            </a:pPr>
            <a:endParaRPr lang="en-US" b="1" dirty="0">
              <a:latin typeface="Courier New" pitchFamily="49" charset="0"/>
            </a:endParaRPr>
          </a:p>
          <a:p>
            <a:pPr>
              <a:lnSpc>
                <a:spcPct val="80000"/>
              </a:lnSpc>
            </a:pPr>
            <a:endParaRPr lang="en-US" b="1" dirty="0">
              <a:latin typeface="Courier New" pitchFamily="49" charset="0"/>
            </a:endParaRPr>
          </a:p>
          <a:p>
            <a:endParaRPr lang="en-US" b="1" dirty="0">
              <a:latin typeface="Courier New" pitchFamily="49" charset="0"/>
            </a:endParaRPr>
          </a:p>
          <a:p>
            <a:pPr lvl="1"/>
            <a:r>
              <a:rPr lang="en-US" b="1" dirty="0">
                <a:latin typeface="Courier New" pitchFamily="49" charset="0"/>
              </a:rPr>
              <a:t>if (n&lt;2) return n;</a:t>
            </a:r>
          </a:p>
          <a:p>
            <a:pPr lvl="1"/>
            <a:r>
              <a:rPr lang="en-US" b="1" dirty="0">
                <a:latin typeface="Courier New" pitchFamily="49" charset="0"/>
              </a:rPr>
              <a:t>else {</a:t>
            </a:r>
          </a:p>
          <a:p>
            <a:pPr lvl="1"/>
            <a:r>
              <a:rPr lang="en-US" b="1" dirty="0">
                <a:latin typeface="Courier New" pitchFamily="49" charset="0"/>
              </a:rPr>
              <a:t>  summer(spawn fib (n-1));</a:t>
            </a:r>
          </a:p>
          <a:p>
            <a:pPr lvl="1"/>
            <a:r>
              <a:rPr lang="en-US" b="1" dirty="0">
                <a:latin typeface="Courier New" pitchFamily="49" charset="0"/>
              </a:rPr>
              <a:t>  summer(spawn fib (n-2));</a:t>
            </a:r>
          </a:p>
          <a:p>
            <a:pPr lvl="1"/>
            <a:r>
              <a:rPr lang="en-US" b="1" dirty="0">
                <a:latin typeface="Courier New" pitchFamily="49" charset="0"/>
              </a:rPr>
              <a:t>  sync;</a:t>
            </a:r>
          </a:p>
          <a:p>
            <a:pPr lvl="1"/>
            <a:r>
              <a:rPr lang="en-US" b="1" dirty="0">
                <a:latin typeface="Courier New" pitchFamily="49" charset="0"/>
              </a:rPr>
              <a:t>  return (x);</a:t>
            </a:r>
          </a:p>
          <a:p>
            <a:pPr lvl="1"/>
            <a:r>
              <a:rPr lang="en-US" altLang="zh-CN" b="1" dirty="0">
                <a:latin typeface="Courier New" pitchFamily="49" charset="0"/>
                <a:sym typeface="MT Extra" pitchFamily="18" charset="2"/>
              </a:rPr>
              <a:t>}</a:t>
            </a:r>
          </a:p>
          <a:p>
            <a:pPr>
              <a:lnSpc>
                <a:spcPct val="80000"/>
              </a:lnSpc>
            </a:pPr>
            <a:r>
              <a:rPr lang="en-US" altLang="zh-CN" sz="2400" b="1" dirty="0">
                <a:latin typeface="Courier New" pitchFamily="49" charset="0"/>
                <a:sym typeface="MT Extra" pitchFamily="18" charset="2"/>
              </a:rPr>
              <a:t>}</a:t>
            </a:r>
            <a:endParaRPr lang="en-US" sz="2400" b="1" dirty="0">
              <a:latin typeface="MT Extra" pitchFamily="18" charset="2"/>
              <a:sym typeface="MT Extra" pitchFamily="18" charset="2"/>
            </a:endParaRPr>
          </a:p>
        </p:txBody>
      </p:sp>
      <p:grpSp>
        <p:nvGrpSpPr>
          <p:cNvPr id="4" name="组合 3"/>
          <p:cNvGrpSpPr/>
          <p:nvPr/>
        </p:nvGrpSpPr>
        <p:grpSpPr>
          <a:xfrm>
            <a:off x="228600" y="1621607"/>
            <a:ext cx="8077200" cy="1883593"/>
            <a:chOff x="228600" y="1447800"/>
            <a:chExt cx="8077200" cy="1883593"/>
          </a:xfrm>
        </p:grpSpPr>
        <p:sp>
          <p:nvSpPr>
            <p:cNvPr id="819221" name="AutoShape 21"/>
            <p:cNvSpPr>
              <a:spLocks noChangeArrowheads="1"/>
            </p:cNvSpPr>
            <p:nvPr/>
          </p:nvSpPr>
          <p:spPr bwMode="auto">
            <a:xfrm>
              <a:off x="228600" y="1736725"/>
              <a:ext cx="7893050" cy="1539875"/>
            </a:xfrm>
            <a:prstGeom prst="roundRect">
              <a:avLst>
                <a:gd name="adj" fmla="val 12458"/>
              </a:avLst>
            </a:prstGeom>
            <a:solidFill>
              <a:srgbClr val="66FFFF"/>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0"/>
                </a:spcBef>
              </a:pPr>
              <a:endParaRPr lang="en-US" sz="2400" b="1">
                <a:latin typeface="Courier New" pitchFamily="49" charset="0"/>
              </a:endParaRPr>
            </a:p>
          </p:txBody>
        </p:sp>
        <p:sp>
          <p:nvSpPr>
            <p:cNvPr id="819220" name="Rectangle 20"/>
            <p:cNvSpPr>
              <a:spLocks noChangeArrowheads="1"/>
            </p:cNvSpPr>
            <p:nvPr/>
          </p:nvSpPr>
          <p:spPr bwMode="auto">
            <a:xfrm>
              <a:off x="228600" y="1447800"/>
              <a:ext cx="8077200" cy="188359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endParaRPr lang="en-US" sz="2400" b="1" dirty="0">
                <a:solidFill>
                  <a:srgbClr val="FF0000"/>
                </a:solidFill>
                <a:latin typeface="Courier New" pitchFamily="49" charset="0"/>
              </a:endParaRPr>
            </a:p>
            <a:p>
              <a:pPr lvl="1">
                <a:lnSpc>
                  <a:spcPct val="80000"/>
                </a:lnSpc>
              </a:pPr>
              <a:r>
                <a:rPr lang="en-US" b="1" dirty="0">
                  <a:solidFill>
                    <a:srgbClr val="FF0000"/>
                  </a:solidFill>
                  <a:latin typeface="Courier New" pitchFamily="49" charset="0"/>
                </a:rPr>
                <a:t>inlet void summer (</a:t>
              </a:r>
              <a:r>
                <a:rPr lang="en-US" b="1" dirty="0" err="1">
                  <a:solidFill>
                    <a:srgbClr val="FF0000"/>
                  </a:solidFill>
                  <a:latin typeface="Courier New" pitchFamily="49" charset="0"/>
                </a:rPr>
                <a:t>int</a:t>
              </a:r>
              <a:r>
                <a:rPr lang="en-US" b="1" dirty="0">
                  <a:solidFill>
                    <a:srgbClr val="FF0000"/>
                  </a:solidFill>
                  <a:latin typeface="Courier New" pitchFamily="49" charset="0"/>
                </a:rPr>
                <a:t> result)</a:t>
              </a:r>
            </a:p>
            <a:p>
              <a:pPr lvl="1">
                <a:lnSpc>
                  <a:spcPct val="80000"/>
                </a:lnSpc>
              </a:pPr>
              <a:r>
                <a:rPr lang="en-US" b="1" dirty="0">
                  <a:solidFill>
                    <a:srgbClr val="FF0000"/>
                  </a:solidFill>
                  <a:latin typeface="Courier New" pitchFamily="49" charset="0"/>
                </a:rPr>
                <a:t>{</a:t>
              </a:r>
            </a:p>
            <a:p>
              <a:pPr lvl="1">
                <a:lnSpc>
                  <a:spcPct val="80000"/>
                </a:lnSpc>
              </a:pPr>
              <a:r>
                <a:rPr lang="en-US" b="1" dirty="0">
                  <a:solidFill>
                    <a:srgbClr val="FF0000"/>
                  </a:solidFill>
                  <a:latin typeface="Courier New" pitchFamily="49" charset="0"/>
                </a:rPr>
                <a:t>  x += result;</a:t>
              </a:r>
            </a:p>
            <a:p>
              <a:pPr lvl="1">
                <a:lnSpc>
                  <a:spcPct val="80000"/>
                </a:lnSpc>
              </a:pPr>
              <a:r>
                <a:rPr lang="en-US" b="1" dirty="0">
                  <a:solidFill>
                    <a:srgbClr val="FF0000"/>
                  </a:solidFill>
                  <a:latin typeface="Courier New" pitchFamily="49" charset="0"/>
                </a:rPr>
                <a:t>  return;</a:t>
              </a:r>
            </a:p>
            <a:p>
              <a:pPr lvl="1">
                <a:lnSpc>
                  <a:spcPct val="80000"/>
                </a:lnSpc>
              </a:pPr>
              <a:r>
                <a:rPr lang="en-US" b="1" dirty="0">
                  <a:solidFill>
                    <a:srgbClr val="FF0000"/>
                  </a:solidFill>
                  <a:latin typeface="Courier New" pitchFamily="49" charset="0"/>
                </a:rPr>
                <a:t>}</a:t>
              </a:r>
              <a:endParaRPr lang="en-US" b="1" dirty="0">
                <a:latin typeface="Courier New" pitchFamily="49" charset="0"/>
              </a:endParaRPr>
            </a:p>
          </p:txBody>
        </p:sp>
      </p:grpSp>
    </p:spTree>
    <p:extLst>
      <p:ext uri="{BB962C8B-B14F-4D97-AF65-F5344CB8AC3E}">
        <p14:creationId xmlns:p14="http://schemas.microsoft.com/office/powerpoint/2010/main" val="35383763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en-US"/>
          </a:p>
        </p:txBody>
      </p:sp>
      <p:sp>
        <p:nvSpPr>
          <p:cNvPr id="5" name="内容占位符 4"/>
          <p:cNvSpPr>
            <a:spLocks noGrp="1"/>
          </p:cNvSpPr>
          <p:nvPr>
            <p:ph sz="quarter" idx="1"/>
          </p:nvPr>
        </p:nvSpPr>
        <p:spPr/>
        <p:txBody>
          <a:bodyPr>
            <a:normAutofit/>
          </a:bodyPr>
          <a:lstStyle/>
          <a:p>
            <a:pPr marL="457200" indent="-457200">
              <a:spcBef>
                <a:spcPct val="0"/>
              </a:spcBef>
              <a:buFontTx/>
              <a:buAutoNum type="arabicPeriod"/>
            </a:pPr>
            <a:r>
              <a:rPr lang="en-US" sz="3200"/>
              <a:t>The </a:t>
            </a:r>
            <a:r>
              <a:rPr lang="en-US" sz="3200" dirty="0" err="1"/>
              <a:t>Cilk</a:t>
            </a:r>
            <a:r>
              <a:rPr lang="en-US" sz="3200" dirty="0"/>
              <a:t> procedure </a:t>
            </a:r>
            <a:r>
              <a:rPr lang="en-US" sz="3200" b="1" dirty="0">
                <a:latin typeface="Courier New" pitchFamily="49" charset="0"/>
              </a:rPr>
              <a:t>fib(</a:t>
            </a:r>
            <a:r>
              <a:rPr lang="en-US" sz="3200" b="1" dirty="0" err="1">
                <a:latin typeface="Courier New" pitchFamily="49" charset="0"/>
              </a:rPr>
              <a:t>i</a:t>
            </a:r>
            <a:r>
              <a:rPr lang="en-US" sz="3200" b="1" dirty="0">
                <a:latin typeface="Courier New" pitchFamily="49" charset="0"/>
              </a:rPr>
              <a:t>)</a:t>
            </a:r>
            <a:r>
              <a:rPr lang="en-US" sz="3200" dirty="0"/>
              <a:t> is spawned.</a:t>
            </a:r>
          </a:p>
          <a:p>
            <a:pPr marL="457200" indent="-457200">
              <a:spcBef>
                <a:spcPct val="0"/>
              </a:spcBef>
              <a:buFontTx/>
              <a:buAutoNum type="arabicPeriod"/>
            </a:pPr>
            <a:r>
              <a:rPr lang="en-US" sz="3200" dirty="0"/>
              <a:t>Control passes to the next statement.</a:t>
            </a:r>
          </a:p>
          <a:p>
            <a:pPr marL="457200" indent="-457200">
              <a:spcBef>
                <a:spcPct val="0"/>
              </a:spcBef>
              <a:buFontTx/>
              <a:buAutoNum type="arabicPeriod"/>
            </a:pPr>
            <a:r>
              <a:rPr lang="en-US" sz="3200" dirty="0"/>
              <a:t>When </a:t>
            </a:r>
            <a:r>
              <a:rPr lang="en-US" sz="3200" b="1" dirty="0"/>
              <a:t>fib</a:t>
            </a:r>
            <a:r>
              <a:rPr lang="en-US" sz="3200" b="1" dirty="0">
                <a:latin typeface="Courier New" pitchFamily="49" charset="0"/>
              </a:rPr>
              <a:t>(</a:t>
            </a:r>
            <a:r>
              <a:rPr lang="en-US" sz="3200" b="1" dirty="0" err="1">
                <a:latin typeface="Courier New" pitchFamily="49" charset="0"/>
              </a:rPr>
              <a:t>i</a:t>
            </a:r>
            <a:r>
              <a:rPr lang="en-US" sz="3200" b="1" dirty="0">
                <a:latin typeface="Courier New" pitchFamily="49" charset="0"/>
              </a:rPr>
              <a:t>)</a:t>
            </a:r>
            <a:r>
              <a:rPr lang="en-US" sz="3200" dirty="0"/>
              <a:t> returns, </a:t>
            </a:r>
            <a:r>
              <a:rPr lang="en-US" sz="3200" b="1" dirty="0"/>
              <a:t>summer</a:t>
            </a:r>
            <a:r>
              <a:rPr lang="en-US" sz="3200" b="1" dirty="0">
                <a:latin typeface="Courier New" pitchFamily="49" charset="0"/>
              </a:rPr>
              <a:t>()</a:t>
            </a:r>
            <a:r>
              <a:rPr lang="en-US" sz="3200" dirty="0"/>
              <a:t> is invoked</a:t>
            </a:r>
          </a:p>
        </p:txBody>
      </p:sp>
      <p:sp>
        <p:nvSpPr>
          <p:cNvPr id="3" name="灯片编号占位符 2"/>
          <p:cNvSpPr>
            <a:spLocks noGrp="1"/>
          </p:cNvSpPr>
          <p:nvPr>
            <p:ph type="sldNum" sz="quarter" idx="15"/>
          </p:nvPr>
        </p:nvSpPr>
        <p:spPr/>
        <p:txBody>
          <a:bodyPr/>
          <a:lstStyle/>
          <a:p>
            <a:pPr>
              <a:defRPr/>
            </a:pPr>
            <a:fld id="{53994017-305A-43D6-ABA2-B40357ED2C54}" type="slidenum">
              <a:rPr lang="zh-CN" altLang="en-US" smtClean="0"/>
              <a:pPr>
                <a:defRPr/>
              </a:pPr>
              <a:t>43</a:t>
            </a:fld>
            <a:endParaRPr lang="en-US" altLang="zh-CN"/>
          </a:p>
        </p:txBody>
      </p:sp>
    </p:spTree>
    <p:extLst>
      <p:ext uri="{BB962C8B-B14F-4D97-AF65-F5344CB8AC3E}">
        <p14:creationId xmlns:p14="http://schemas.microsoft.com/office/powerpoint/2010/main" val="688674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noAutofit/>
          </a:bodyPr>
          <a:lstStyle/>
          <a:p>
            <a:r>
              <a:rPr lang="en-US" sz="3600" dirty="0"/>
              <a:t>Semantics of Inlets</a:t>
            </a:r>
          </a:p>
        </p:txBody>
      </p:sp>
      <p:sp>
        <p:nvSpPr>
          <p:cNvPr id="3" name="内容占位符 2"/>
          <p:cNvSpPr>
            <a:spLocks noGrp="1"/>
          </p:cNvSpPr>
          <p:nvPr>
            <p:ph sz="quarter" idx="1"/>
          </p:nvPr>
        </p:nvSpPr>
        <p:spPr/>
        <p:txBody>
          <a:bodyPr/>
          <a:lstStyle/>
          <a:p>
            <a:pPr marL="279400" indent="-279400">
              <a:spcBef>
                <a:spcPct val="0"/>
              </a:spcBef>
              <a:buClr>
                <a:schemeClr val="accent2"/>
              </a:buClr>
              <a:buFontTx/>
              <a:buChar char="•"/>
            </a:pPr>
            <a:r>
              <a:rPr lang="en-US" sz="3200" dirty="0"/>
              <a:t>In the current implementation of </a:t>
            </a:r>
            <a:r>
              <a:rPr lang="en-US" sz="3200" dirty="0" err="1"/>
              <a:t>Cilk</a:t>
            </a:r>
            <a:r>
              <a:rPr lang="en-US" sz="3200" dirty="0"/>
              <a:t>, the inlet definition may not contain a </a:t>
            </a:r>
            <a:r>
              <a:rPr lang="en-US" sz="3200" b="1" dirty="0">
                <a:solidFill>
                  <a:srgbClr val="FF0000"/>
                </a:solidFill>
                <a:latin typeface="Courier New" pitchFamily="49" charset="0"/>
              </a:rPr>
              <a:t>spawn</a:t>
            </a:r>
            <a:r>
              <a:rPr lang="en-US" sz="3200" dirty="0"/>
              <a:t>, </a:t>
            </a:r>
          </a:p>
          <a:p>
            <a:pPr marL="279400" indent="-279400">
              <a:spcBef>
                <a:spcPct val="0"/>
              </a:spcBef>
              <a:buClr>
                <a:schemeClr val="accent2"/>
              </a:buClr>
              <a:buFontTx/>
              <a:buChar char="•"/>
            </a:pPr>
            <a:r>
              <a:rPr lang="en-US" sz="3200" dirty="0"/>
              <a:t>and only the first argument of the inlet may be spawned at the call site.</a:t>
            </a:r>
          </a:p>
          <a:p>
            <a:endParaRPr lang="en-US" dirty="0"/>
          </a:p>
        </p:txBody>
      </p:sp>
      <p:sp>
        <p:nvSpPr>
          <p:cNvPr id="8" name="灯片编号占位符 2"/>
          <p:cNvSpPr>
            <a:spLocks noGrp="1"/>
          </p:cNvSpPr>
          <p:nvPr>
            <p:ph type="sldNum" sz="quarter" idx="15"/>
          </p:nvPr>
        </p:nvSpPr>
        <p:spPr/>
        <p:txBody>
          <a:bodyPr/>
          <a:lstStyle/>
          <a:p>
            <a:fld id="{9FA92A56-73B9-4E61-BEF3-E813B61CA4F3}" type="slidenum">
              <a:rPr lang="en-US" smtClean="0"/>
              <a:pPr/>
              <a:t>44</a:t>
            </a:fld>
            <a:endParaRPr lang="en-US" dirty="0"/>
          </a:p>
        </p:txBody>
      </p:sp>
    </p:spTree>
    <p:extLst>
      <p:ext uri="{BB962C8B-B14F-4D97-AF65-F5344CB8AC3E}">
        <p14:creationId xmlns:p14="http://schemas.microsoft.com/office/powerpoint/2010/main" val="46764383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5" name="Rectangle 7"/>
          <p:cNvSpPr>
            <a:spLocks noGrp="1" noChangeArrowheads="1"/>
          </p:cNvSpPr>
          <p:nvPr>
            <p:ph type="title"/>
          </p:nvPr>
        </p:nvSpPr>
        <p:spPr>
          <a:xfrm>
            <a:off x="152400" y="25400"/>
            <a:ext cx="7024744" cy="685800"/>
          </a:xfrm>
        </p:spPr>
        <p:txBody>
          <a:bodyPr>
            <a:normAutofit/>
          </a:bodyPr>
          <a:lstStyle/>
          <a:p>
            <a:r>
              <a:rPr lang="en-US" sz="3600" dirty="0"/>
              <a:t>Implicit Inlets</a:t>
            </a:r>
          </a:p>
        </p:txBody>
      </p:sp>
      <p:sp>
        <p:nvSpPr>
          <p:cNvPr id="5" name="灯片编号占位符 2"/>
          <p:cNvSpPr>
            <a:spLocks noGrp="1"/>
          </p:cNvSpPr>
          <p:nvPr>
            <p:ph type="sldNum" sz="quarter" idx="11"/>
          </p:nvPr>
        </p:nvSpPr>
        <p:spPr/>
        <p:txBody>
          <a:bodyPr/>
          <a:lstStyle/>
          <a:p>
            <a:fld id="{0073DC31-603B-487F-B38E-25DFFEB0F477}" type="slidenum">
              <a:rPr lang="en-US" smtClean="0"/>
              <a:pPr/>
              <a:t>45</a:t>
            </a:fld>
            <a:endParaRPr lang="en-US" dirty="0"/>
          </a:p>
        </p:txBody>
      </p:sp>
      <p:sp>
        <p:nvSpPr>
          <p:cNvPr id="892936" name="Rectangle 8"/>
          <p:cNvSpPr>
            <a:spLocks noChangeArrowheads="1"/>
          </p:cNvSpPr>
          <p:nvPr/>
        </p:nvSpPr>
        <p:spPr bwMode="auto">
          <a:xfrm>
            <a:off x="1749425" y="1052513"/>
            <a:ext cx="5641975" cy="3603625"/>
          </a:xfrm>
          <a:prstGeom prst="rect">
            <a:avLst/>
          </a:prstGeom>
          <a:solidFill>
            <a:srgbClr val="FFFFCC"/>
          </a:solidFill>
          <a:ln w="6350">
            <a:solidFill>
              <a:schemeClr val="folHlink"/>
            </a:solidFill>
            <a:miter lim="800000"/>
            <a:headEnd/>
            <a:tailEnd/>
          </a:ln>
          <a:effectLst>
            <a:outerShdw dist="107763" dir="2700000" algn="ctr" rotWithShape="0">
              <a:schemeClr val="bg2"/>
            </a:outerShdw>
          </a:effectLst>
        </p:spPr>
        <p:txBody>
          <a:bodyPr anchor="ctr">
            <a:spAutoFit/>
          </a:bodyPr>
          <a:lstStyle/>
          <a:p>
            <a:pPr>
              <a:lnSpc>
                <a:spcPct val="80000"/>
              </a:lnSpc>
              <a:spcBef>
                <a:spcPct val="0"/>
              </a:spcBef>
            </a:pPr>
            <a:r>
              <a:rPr lang="en-US" sz="2400" b="1">
                <a:solidFill>
                  <a:srgbClr val="FF0000"/>
                </a:solidFill>
                <a:latin typeface="Courier New" pitchFamily="49" charset="0"/>
              </a:rPr>
              <a:t>cilk</a:t>
            </a:r>
            <a:r>
              <a:rPr lang="en-US" sz="2400" b="1">
                <a:latin typeface="Courier New" pitchFamily="49" charset="0"/>
              </a:rPr>
              <a:t> int wfib(int n) {</a:t>
            </a:r>
          </a:p>
          <a:p>
            <a:pPr>
              <a:lnSpc>
                <a:spcPct val="80000"/>
              </a:lnSpc>
              <a:spcBef>
                <a:spcPct val="0"/>
              </a:spcBef>
            </a:pPr>
            <a:r>
              <a:rPr lang="en-US" sz="2400" b="1">
                <a:latin typeface="Courier New" pitchFamily="49" charset="0"/>
              </a:rPr>
              <a:t>  if (n == 0) {</a:t>
            </a:r>
          </a:p>
          <a:p>
            <a:pPr>
              <a:lnSpc>
                <a:spcPct val="80000"/>
              </a:lnSpc>
              <a:spcBef>
                <a:spcPct val="0"/>
              </a:spcBef>
            </a:pPr>
            <a:r>
              <a:rPr lang="en-US" sz="2400" b="1">
                <a:latin typeface="Courier New" pitchFamily="49" charset="0"/>
              </a:rPr>
              <a:t>    return 0;</a:t>
            </a:r>
          </a:p>
          <a:p>
            <a:pPr>
              <a:lnSpc>
                <a:spcPct val="80000"/>
              </a:lnSpc>
              <a:spcBef>
                <a:spcPct val="0"/>
              </a:spcBef>
            </a:pPr>
            <a:r>
              <a:rPr lang="en-US" sz="2400" b="1">
                <a:latin typeface="Courier New" pitchFamily="49" charset="0"/>
              </a:rPr>
              <a:t>  } else {</a:t>
            </a:r>
          </a:p>
          <a:p>
            <a:pPr>
              <a:lnSpc>
                <a:spcPct val="80000"/>
              </a:lnSpc>
              <a:spcBef>
                <a:spcPct val="0"/>
              </a:spcBef>
            </a:pPr>
            <a:r>
              <a:rPr lang="en-US" sz="2400" b="1">
                <a:latin typeface="Courier New" pitchFamily="49" charset="0"/>
              </a:rPr>
              <a:t>    int i, x = 1;</a:t>
            </a:r>
          </a:p>
          <a:p>
            <a:pPr>
              <a:lnSpc>
                <a:spcPct val="80000"/>
              </a:lnSpc>
              <a:spcBef>
                <a:spcPct val="0"/>
              </a:spcBef>
            </a:pPr>
            <a:r>
              <a:rPr lang="en-US" sz="2400" b="1">
                <a:latin typeface="Courier New" pitchFamily="49" charset="0"/>
              </a:rPr>
              <a:t>    for (i=0; i&lt;=n-2; i++) {</a:t>
            </a:r>
          </a:p>
          <a:p>
            <a:pPr>
              <a:lnSpc>
                <a:spcPct val="80000"/>
              </a:lnSpc>
              <a:spcBef>
                <a:spcPct val="0"/>
              </a:spcBef>
            </a:pPr>
            <a:r>
              <a:rPr lang="en-US" sz="2400" b="1">
                <a:latin typeface="Courier New" pitchFamily="49" charset="0"/>
              </a:rPr>
              <a:t>      x += </a:t>
            </a:r>
            <a:r>
              <a:rPr lang="en-US" sz="2400" b="1">
                <a:solidFill>
                  <a:srgbClr val="FF0000"/>
                </a:solidFill>
                <a:latin typeface="Courier New" pitchFamily="49" charset="0"/>
              </a:rPr>
              <a:t>spawn</a:t>
            </a:r>
            <a:r>
              <a:rPr lang="en-US" sz="2400" b="1">
                <a:latin typeface="Courier New" pitchFamily="49" charset="0"/>
              </a:rPr>
              <a:t> wfib(i);</a:t>
            </a:r>
          </a:p>
          <a:p>
            <a:pPr>
              <a:lnSpc>
                <a:spcPct val="80000"/>
              </a:lnSpc>
              <a:spcBef>
                <a:spcPct val="0"/>
              </a:spcBef>
            </a:pPr>
            <a:r>
              <a:rPr lang="en-US" sz="2400" b="1">
                <a:latin typeface="Courier New" pitchFamily="49" charset="0"/>
              </a:rPr>
              <a:t>    }</a:t>
            </a:r>
          </a:p>
          <a:p>
            <a:pPr>
              <a:lnSpc>
                <a:spcPct val="80000"/>
              </a:lnSpc>
              <a:spcBef>
                <a:spcPct val="0"/>
              </a:spcBef>
            </a:pPr>
            <a:r>
              <a:rPr lang="en-US" sz="2400" b="1">
                <a:latin typeface="Courier New" pitchFamily="49" charset="0"/>
              </a:rPr>
              <a:t>    </a:t>
            </a:r>
            <a:r>
              <a:rPr lang="en-US" sz="2400" b="1">
                <a:solidFill>
                  <a:srgbClr val="FF0000"/>
                </a:solidFill>
                <a:latin typeface="Courier New" pitchFamily="49" charset="0"/>
              </a:rPr>
              <a:t>sync</a:t>
            </a:r>
            <a:r>
              <a:rPr lang="en-US" sz="2400" b="1">
                <a:latin typeface="Courier New" pitchFamily="49" charset="0"/>
              </a:rPr>
              <a:t>;</a:t>
            </a:r>
          </a:p>
          <a:p>
            <a:pPr>
              <a:lnSpc>
                <a:spcPct val="80000"/>
              </a:lnSpc>
              <a:spcBef>
                <a:spcPct val="0"/>
              </a:spcBef>
            </a:pPr>
            <a:r>
              <a:rPr lang="en-US" sz="2400" b="1">
                <a:latin typeface="Courier New" pitchFamily="49" charset="0"/>
              </a:rPr>
              <a:t>    return x;</a:t>
            </a:r>
          </a:p>
          <a:p>
            <a:pPr>
              <a:lnSpc>
                <a:spcPct val="80000"/>
              </a:lnSpc>
              <a:spcBef>
                <a:spcPct val="0"/>
              </a:spcBef>
            </a:pPr>
            <a:r>
              <a:rPr lang="en-US" sz="2400" b="1">
                <a:latin typeface="Courier New" pitchFamily="49" charset="0"/>
              </a:rPr>
              <a:t>  }</a:t>
            </a:r>
          </a:p>
          <a:p>
            <a:pPr>
              <a:lnSpc>
                <a:spcPct val="80000"/>
              </a:lnSpc>
              <a:spcBef>
                <a:spcPct val="0"/>
              </a:spcBef>
            </a:pPr>
            <a:r>
              <a:rPr lang="en-US" sz="2400" b="1">
                <a:latin typeface="Courier New" pitchFamily="49" charset="0"/>
              </a:rPr>
              <a:t>}</a:t>
            </a:r>
          </a:p>
        </p:txBody>
      </p:sp>
      <p:sp>
        <p:nvSpPr>
          <p:cNvPr id="892939" name="Text Box 11"/>
          <p:cNvSpPr txBox="1">
            <a:spLocks noChangeArrowheads="1"/>
          </p:cNvSpPr>
          <p:nvPr/>
        </p:nvSpPr>
        <p:spPr bwMode="auto">
          <a:xfrm>
            <a:off x="798512" y="4902200"/>
            <a:ext cx="7543800" cy="107721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对于赋值运算</a:t>
            </a:r>
            <a:r>
              <a:rPr lang="en-US" sz="3200" dirty="0"/>
              <a:t>, </a:t>
            </a:r>
            <a:r>
              <a:rPr lang="en-US" sz="3200" dirty="0" err="1"/>
              <a:t>Cilk</a:t>
            </a:r>
            <a:r>
              <a:rPr lang="zh-CN" altLang="en-US" sz="3200" dirty="0"/>
              <a:t>编译器自动产生一个不明确的</a:t>
            </a:r>
            <a:r>
              <a:rPr lang="en-US" sz="3200" b="1" i="1" dirty="0">
                <a:solidFill>
                  <a:schemeClr val="accent1"/>
                </a:solidFill>
              </a:rPr>
              <a:t>inlet</a:t>
            </a:r>
            <a:endParaRPr lang="en-US" sz="3200" dirty="0"/>
          </a:p>
        </p:txBody>
      </p:sp>
    </p:spTree>
    <p:extLst>
      <p:ext uri="{BB962C8B-B14F-4D97-AF65-F5344CB8AC3E}">
        <p14:creationId xmlns:p14="http://schemas.microsoft.com/office/powerpoint/2010/main" val="942873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4"/>
          <p:cNvSpPr>
            <a:spLocks noGrp="1"/>
          </p:cNvSpPr>
          <p:nvPr>
            <p:ph type="sldNum" sz="quarter" idx="4294967295"/>
          </p:nvPr>
        </p:nvSpPr>
        <p:spPr>
          <a:xfrm>
            <a:off x="7010400" y="6553200"/>
            <a:ext cx="21336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75005E6-FBC4-4DFD-8B4C-9CF1C7237CCB}" type="slidenum">
              <a:rPr lang="en-US" altLang="en-US" sz="1400">
                <a:solidFill>
                  <a:schemeClr val="bg1"/>
                </a:solidFill>
              </a:rPr>
              <a:pPr eaLnBrk="1" hangingPunct="1"/>
              <a:t>46</a:t>
            </a:fld>
            <a:endParaRPr lang="en-US" altLang="en-US" sz="1400">
              <a:solidFill>
                <a:schemeClr val="bg1"/>
              </a:solidFill>
            </a:endParaRPr>
          </a:p>
        </p:txBody>
      </p:sp>
      <p:sp>
        <p:nvSpPr>
          <p:cNvPr id="113668" name="Rectangle 2"/>
          <p:cNvSpPr>
            <a:spLocks noChangeArrowheads="1"/>
          </p:cNvSpPr>
          <p:nvPr/>
        </p:nvSpPr>
        <p:spPr bwMode="auto">
          <a:xfrm>
            <a:off x="3454400" y="1371600"/>
            <a:ext cx="5080000" cy="1143000"/>
          </a:xfrm>
          <a:prstGeom prst="rect">
            <a:avLst/>
          </a:prstGeom>
          <a:solidFill>
            <a:srgbClr val="FFFF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altLang="en-US" sz="1800"/>
          </a:p>
        </p:txBody>
      </p:sp>
      <p:sp>
        <p:nvSpPr>
          <p:cNvPr id="113669" name="Rectangle 3"/>
          <p:cNvSpPr>
            <a:spLocks noChangeArrowheads="1"/>
          </p:cNvSpPr>
          <p:nvPr/>
        </p:nvSpPr>
        <p:spPr bwMode="auto">
          <a:xfrm>
            <a:off x="3390900" y="3182938"/>
            <a:ext cx="5372100" cy="3112166"/>
          </a:xfrm>
          <a:prstGeom prst="rect">
            <a:avLst/>
          </a:prstGeom>
          <a:solidFill>
            <a:srgbClr val="FFFF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altLang="en-US" sz="1800"/>
          </a:p>
        </p:txBody>
      </p:sp>
      <p:sp>
        <p:nvSpPr>
          <p:cNvPr id="113670" name="Rectangle 4"/>
          <p:cNvSpPr>
            <a:spLocks noGrp="1" noChangeArrowheads="1"/>
          </p:cNvSpPr>
          <p:nvPr>
            <p:ph type="title"/>
          </p:nvPr>
        </p:nvSpPr>
        <p:spPr/>
        <p:txBody>
          <a:bodyPr/>
          <a:lstStyle/>
          <a:p>
            <a:pPr eaLnBrk="1" hangingPunct="1"/>
            <a:r>
              <a:rPr lang="en-US" altLang="en-US"/>
              <a:t>Common pattern for Cilk</a:t>
            </a:r>
          </a:p>
        </p:txBody>
      </p:sp>
      <p:sp>
        <p:nvSpPr>
          <p:cNvPr id="113671" name="Rectangle 5"/>
          <p:cNvSpPr>
            <a:spLocks noGrp="1" noChangeArrowheads="1"/>
          </p:cNvSpPr>
          <p:nvPr>
            <p:ph type="body" idx="1"/>
          </p:nvPr>
        </p:nvSpPr>
        <p:spPr>
          <a:xfrm>
            <a:off x="173038" y="1416050"/>
            <a:ext cx="2852737" cy="857250"/>
          </a:xfrm>
        </p:spPr>
        <p:txBody>
          <a:bodyPr>
            <a:normAutofit/>
          </a:bodyPr>
          <a:lstStyle/>
          <a:p>
            <a:pPr eaLnBrk="1" hangingPunct="1"/>
            <a:r>
              <a:rPr lang="zh-CN" altLang="en-US" sz="2000" dirty="0"/>
              <a:t>考虑包含循环的程序</a:t>
            </a:r>
            <a:endParaRPr lang="en-US" altLang="en-US" sz="2000" dirty="0"/>
          </a:p>
        </p:txBody>
      </p:sp>
      <p:sp>
        <p:nvSpPr>
          <p:cNvPr id="113672" name="Rectangle 6"/>
          <p:cNvSpPr>
            <a:spLocks noChangeArrowheads="1"/>
          </p:cNvSpPr>
          <p:nvPr/>
        </p:nvSpPr>
        <p:spPr bwMode="auto">
          <a:xfrm>
            <a:off x="173038" y="3305175"/>
            <a:ext cx="32591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Tx/>
              <a:buChar char="•"/>
            </a:pPr>
            <a:r>
              <a:rPr lang="zh-CN" altLang="en-US" sz="2000" dirty="0"/>
              <a:t>将其转换为递归结构</a:t>
            </a:r>
            <a:r>
              <a:rPr lang="en-US" altLang="en-US" sz="2000" dirty="0"/>
              <a:t>… </a:t>
            </a:r>
            <a:r>
              <a:rPr lang="zh-CN" altLang="en-US" sz="2000" dirty="0"/>
              <a:t>将范围分割为两半直到每一块足够小</a:t>
            </a:r>
            <a:endParaRPr lang="en-US" altLang="en-US" sz="2000" dirty="0"/>
          </a:p>
        </p:txBody>
      </p:sp>
      <p:sp>
        <p:nvSpPr>
          <p:cNvPr id="165895" name="Text Box 7"/>
          <p:cNvSpPr txBox="1">
            <a:spLocks noChangeArrowheads="1"/>
          </p:cNvSpPr>
          <p:nvPr/>
        </p:nvSpPr>
        <p:spPr bwMode="auto">
          <a:xfrm>
            <a:off x="4038600" y="1447800"/>
            <a:ext cx="4521200" cy="1006475"/>
          </a:xfrm>
          <a:prstGeom prst="rect">
            <a:avLst/>
          </a:prstGeom>
          <a:noFill/>
          <a:ln w="9525">
            <a:noFill/>
            <a:miter lim="800000"/>
            <a:headEnd/>
            <a:tailEnd/>
          </a:ln>
          <a:effectLst/>
        </p:spPr>
        <p:txBody>
          <a:bodyPr>
            <a:spAutoFit/>
          </a:bodyPr>
          <a:lstStyle/>
          <a:p>
            <a:pPr eaLnBrk="0" hangingPunct="0">
              <a:spcBef>
                <a:spcPct val="50000"/>
              </a:spcBef>
              <a:defRPr/>
            </a:pPr>
            <a:r>
              <a:rPr lang="en-US" sz="2000">
                <a:effectLst>
                  <a:outerShdw blurRad="38100" dist="38100" dir="2700000" algn="tl">
                    <a:srgbClr val="DDDDDD"/>
                  </a:outerShdw>
                </a:effectLst>
                <a:latin typeface="Times" charset="0"/>
              </a:rPr>
              <a:t>void vadd (real *A, real *B, int n){</a:t>
            </a:r>
            <a:br>
              <a:rPr lang="en-US" sz="2000">
                <a:effectLst>
                  <a:outerShdw blurRad="38100" dist="38100" dir="2700000" algn="tl">
                    <a:srgbClr val="DDDDDD"/>
                  </a:outerShdw>
                </a:effectLst>
                <a:latin typeface="Times" charset="0"/>
              </a:rPr>
            </a:br>
            <a:r>
              <a:rPr lang="en-US" sz="2000">
                <a:effectLst>
                  <a:outerShdw blurRad="38100" dist="38100" dir="2700000" algn="tl">
                    <a:srgbClr val="DDDDDD"/>
                  </a:outerShdw>
                </a:effectLst>
                <a:latin typeface="Times" charset="0"/>
              </a:rPr>
              <a:t>     int i; for(i=0; i&lt;n; i++) A[i] += B[i];</a:t>
            </a:r>
            <a:br>
              <a:rPr lang="en-US" sz="2000">
                <a:effectLst>
                  <a:outerShdw blurRad="38100" dist="38100" dir="2700000" algn="tl">
                    <a:srgbClr val="DDDDDD"/>
                  </a:outerShdw>
                </a:effectLst>
                <a:latin typeface="Times" charset="0"/>
              </a:rPr>
            </a:br>
            <a:r>
              <a:rPr lang="en-US" sz="2000">
                <a:effectLst>
                  <a:outerShdw blurRad="38100" dist="38100" dir="2700000" algn="tl">
                    <a:srgbClr val="DDDDDD"/>
                  </a:outerShdw>
                </a:effectLst>
                <a:latin typeface="Times" charset="0"/>
              </a:rPr>
              <a:t>}</a:t>
            </a:r>
          </a:p>
        </p:txBody>
      </p:sp>
      <p:sp>
        <p:nvSpPr>
          <p:cNvPr id="165896" name="Text Box 8"/>
          <p:cNvSpPr txBox="1">
            <a:spLocks noChangeArrowheads="1"/>
          </p:cNvSpPr>
          <p:nvPr/>
        </p:nvSpPr>
        <p:spPr bwMode="auto">
          <a:xfrm>
            <a:off x="3810000" y="3278894"/>
            <a:ext cx="5067300" cy="3016210"/>
          </a:xfrm>
          <a:prstGeom prst="rect">
            <a:avLst/>
          </a:prstGeom>
          <a:noFill/>
          <a:ln w="9525">
            <a:noFill/>
            <a:miter lim="800000"/>
            <a:headEnd/>
            <a:tailEnd/>
          </a:ln>
          <a:effectLst/>
        </p:spPr>
        <p:txBody>
          <a:bodyPr>
            <a:spAutoFit/>
          </a:bodyPr>
          <a:lstStyle/>
          <a:p>
            <a:pPr eaLnBrk="0" hangingPunct="0">
              <a:spcBef>
                <a:spcPct val="50000"/>
              </a:spcBef>
              <a:defRPr/>
            </a:pPr>
            <a:r>
              <a:rPr lang="en-US" sz="2000" dirty="0">
                <a:effectLst>
                  <a:outerShdw blurRad="38100" dist="38100" dir="2700000" algn="tl">
                    <a:srgbClr val="DDDDDD"/>
                  </a:outerShdw>
                </a:effectLst>
                <a:latin typeface="Times" charset="0"/>
              </a:rPr>
              <a:t>     void </a:t>
            </a:r>
            <a:r>
              <a:rPr lang="en-US" sz="2000" dirty="0" err="1">
                <a:effectLst>
                  <a:outerShdw blurRad="38100" dist="38100" dir="2700000" algn="tl">
                    <a:srgbClr val="DDDDDD"/>
                  </a:outerShdw>
                </a:effectLst>
                <a:latin typeface="Times" charset="0"/>
              </a:rPr>
              <a:t>vadd</a:t>
            </a:r>
            <a:r>
              <a:rPr lang="en-US" sz="2000" dirty="0">
                <a:effectLst>
                  <a:outerShdw blurRad="38100" dist="38100" dir="2700000" algn="tl">
                    <a:srgbClr val="DDDDDD"/>
                  </a:outerShdw>
                </a:effectLst>
                <a:latin typeface="Times" charset="0"/>
              </a:rPr>
              <a:t> (real *A, real *B, </a:t>
            </a:r>
            <a:r>
              <a:rPr lang="en-US" sz="2000" dirty="0" err="1">
                <a:effectLst>
                  <a:outerShdw blurRad="38100" dist="38100" dir="2700000" algn="tl">
                    <a:srgbClr val="DDDDDD"/>
                  </a:outerShdw>
                </a:effectLst>
                <a:latin typeface="Times" charset="0"/>
              </a:rPr>
              <a:t>int</a:t>
            </a:r>
            <a:r>
              <a:rPr lang="en-US" sz="2000" dirty="0">
                <a:effectLst>
                  <a:outerShdw blurRad="38100" dist="38100" dir="2700000" algn="tl">
                    <a:srgbClr val="DDDDDD"/>
                  </a:outerShdw>
                </a:effectLst>
                <a:latin typeface="Times" charset="0"/>
              </a:rPr>
              <a:t> n){ </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if (n&lt;MIN) {</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a:t>
            </a:r>
            <a:r>
              <a:rPr lang="en-US" sz="2000" dirty="0" err="1">
                <a:effectLst>
                  <a:outerShdw blurRad="38100" dist="38100" dir="2700000" algn="tl">
                    <a:srgbClr val="DDDDDD"/>
                  </a:outerShdw>
                </a:effectLst>
                <a:latin typeface="Times" charset="0"/>
              </a:rPr>
              <a:t>int</a:t>
            </a:r>
            <a:r>
              <a:rPr lang="en-US" sz="2000" dirty="0">
                <a:effectLst>
                  <a:outerShdw blurRad="38100" dist="38100" dir="2700000" algn="tl">
                    <a:srgbClr val="DDDDDD"/>
                  </a:outerShdw>
                </a:effectLst>
                <a:latin typeface="Times" charset="0"/>
              </a:rPr>
              <a:t> </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 for(</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=0; </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&lt;n; </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 A[</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 += B[</a:t>
            </a:r>
            <a:r>
              <a:rPr lang="en-US" sz="2000" dirty="0" err="1">
                <a:effectLst>
                  <a:outerShdw blurRad="38100" dist="38100" dir="2700000" algn="tl">
                    <a:srgbClr val="DDDDDD"/>
                  </a:outerShdw>
                </a:effectLst>
                <a:latin typeface="Times" charset="0"/>
              </a:rPr>
              <a:t>i</a:t>
            </a:r>
            <a:r>
              <a:rPr lang="en-US" sz="2000" dirty="0">
                <a:effectLst>
                  <a:outerShdw blurRad="38100" dist="38100" dir="2700000" algn="tl">
                    <a:srgbClr val="DDDDDD"/>
                  </a:outerShdw>
                </a:effectLst>
                <a:latin typeface="Times" charset="0"/>
              </a:rPr>
              <a:t>];     </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 else {</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a:t>
            </a:r>
            <a:r>
              <a:rPr lang="en-US" sz="2000" dirty="0" err="1">
                <a:effectLst>
                  <a:outerShdw blurRad="38100" dist="38100" dir="2700000" algn="tl">
                    <a:srgbClr val="DDDDDD"/>
                  </a:outerShdw>
                </a:effectLst>
                <a:latin typeface="Times" charset="0"/>
              </a:rPr>
              <a:t>vadd</a:t>
            </a:r>
            <a:r>
              <a:rPr lang="en-US" sz="2000" dirty="0">
                <a:effectLst>
                  <a:outerShdw blurRad="38100" dist="38100" dir="2700000" algn="tl">
                    <a:srgbClr val="DDDDDD"/>
                  </a:outerShdw>
                </a:effectLst>
                <a:latin typeface="Times" charset="0"/>
              </a:rPr>
              <a:t>(A, B, n/2);</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a:t>
            </a:r>
            <a:r>
              <a:rPr lang="en-US" sz="2000" dirty="0" err="1">
                <a:effectLst>
                  <a:outerShdw blurRad="38100" dist="38100" dir="2700000" algn="tl">
                    <a:srgbClr val="DDDDDD"/>
                  </a:outerShdw>
                </a:effectLst>
                <a:latin typeface="Times" charset="0"/>
              </a:rPr>
              <a:t>vadd</a:t>
            </a:r>
            <a:r>
              <a:rPr lang="en-US" sz="2000" dirty="0">
                <a:effectLst>
                  <a:outerShdw blurRad="38100" dist="38100" dir="2700000" algn="tl">
                    <a:srgbClr val="DDDDDD"/>
                  </a:outerShdw>
                </a:effectLst>
                <a:latin typeface="Times" charset="0"/>
              </a:rPr>
              <a:t>(</a:t>
            </a:r>
            <a:r>
              <a:rPr lang="en-US" sz="2000" dirty="0" err="1">
                <a:effectLst>
                  <a:outerShdw blurRad="38100" dist="38100" dir="2700000" algn="tl">
                    <a:srgbClr val="DDDDDD"/>
                  </a:outerShdw>
                </a:effectLst>
                <a:latin typeface="Times" charset="0"/>
              </a:rPr>
              <a:t>A+n</a:t>
            </a:r>
            <a:r>
              <a:rPr lang="en-US" sz="2000" dirty="0">
                <a:effectLst>
                  <a:outerShdw blurRad="38100" dist="38100" dir="2700000" algn="tl">
                    <a:srgbClr val="DDDDDD"/>
                  </a:outerShdw>
                </a:effectLst>
                <a:latin typeface="Times" charset="0"/>
              </a:rPr>
              <a:t>/2, </a:t>
            </a:r>
            <a:r>
              <a:rPr lang="en-US" sz="2000" dirty="0" err="1">
                <a:effectLst>
                  <a:outerShdw blurRad="38100" dist="38100" dir="2700000" algn="tl">
                    <a:srgbClr val="DDDDDD"/>
                  </a:outerShdw>
                </a:effectLst>
                <a:latin typeface="Times" charset="0"/>
              </a:rPr>
              <a:t>B+n</a:t>
            </a:r>
            <a:r>
              <a:rPr lang="en-US" sz="2000" dirty="0">
                <a:effectLst>
                  <a:outerShdw blurRad="38100" dist="38100" dir="2700000" algn="tl">
                    <a:srgbClr val="DDDDDD"/>
                  </a:outerShdw>
                </a:effectLst>
                <a:latin typeface="Times" charset="0"/>
              </a:rPr>
              <a:t>/2, n-n/2);</a:t>
            </a:r>
          </a:p>
          <a:p>
            <a:pPr eaLnBrk="0" hangingPunct="0">
              <a:spcBef>
                <a:spcPct val="50000"/>
              </a:spcBef>
              <a:defRPr/>
            </a:pP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a:t>
            </a:r>
            <a:br>
              <a:rPr lang="en-US" sz="2000" dirty="0">
                <a:effectLst>
                  <a:outerShdw blurRad="38100" dist="38100" dir="2700000" algn="tl">
                    <a:srgbClr val="DDDDDD"/>
                  </a:outerShdw>
                </a:effectLst>
                <a:latin typeface="Times" charset="0"/>
              </a:rPr>
            </a:br>
            <a:r>
              <a:rPr lang="en-US" sz="2000" dirty="0">
                <a:effectLst>
                  <a:outerShdw blurRad="38100" dist="38100" dir="2700000" algn="tl">
                    <a:srgbClr val="DDDDDD"/>
                  </a:outerShdw>
                </a:effectLst>
                <a:latin typeface="Times" charset="0"/>
              </a:rPr>
              <a:t>     }</a:t>
            </a:r>
          </a:p>
        </p:txBody>
      </p:sp>
      <p:grpSp>
        <p:nvGrpSpPr>
          <p:cNvPr id="2" name="Group 10"/>
          <p:cNvGrpSpPr>
            <a:grpSpLocks/>
          </p:cNvGrpSpPr>
          <p:nvPr/>
        </p:nvGrpSpPr>
        <p:grpSpPr bwMode="auto">
          <a:xfrm>
            <a:off x="173038" y="3271838"/>
            <a:ext cx="5465762" cy="2808287"/>
            <a:chOff x="109" y="1704"/>
            <a:chExt cx="3387" cy="1769"/>
          </a:xfrm>
        </p:grpSpPr>
        <p:sp>
          <p:nvSpPr>
            <p:cNvPr id="113677" name="Rectangle 11"/>
            <p:cNvSpPr>
              <a:spLocks noChangeArrowheads="1"/>
            </p:cNvSpPr>
            <p:nvPr/>
          </p:nvSpPr>
          <p:spPr bwMode="auto">
            <a:xfrm>
              <a:off x="109" y="3149"/>
              <a:ext cx="180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Tx/>
                <a:buChar char="•"/>
              </a:pPr>
              <a:r>
                <a:rPr lang="zh-CN" altLang="en-US" sz="2000" dirty="0"/>
                <a:t>加入</a:t>
              </a:r>
              <a:r>
                <a:rPr lang="en-US" altLang="en-US" sz="2000" dirty="0" err="1"/>
                <a:t>Cilk</a:t>
              </a:r>
              <a:r>
                <a:rPr lang="zh-CN" altLang="en-US" sz="2000" dirty="0"/>
                <a:t>关键词</a:t>
              </a:r>
              <a:endParaRPr lang="en-US" altLang="en-US" sz="2000" dirty="0"/>
            </a:p>
          </p:txBody>
        </p:sp>
        <p:sp>
          <p:nvSpPr>
            <p:cNvPr id="165900" name="Text Box 12"/>
            <p:cNvSpPr txBox="1">
              <a:spLocks noChangeArrowheads="1"/>
            </p:cNvSpPr>
            <p:nvPr/>
          </p:nvSpPr>
          <p:spPr bwMode="auto">
            <a:xfrm>
              <a:off x="2288" y="2656"/>
              <a:ext cx="640" cy="250"/>
            </a:xfrm>
            <a:prstGeom prst="rect">
              <a:avLst/>
            </a:prstGeom>
            <a:noFill/>
            <a:ln w="9525">
              <a:noFill/>
              <a:miter lim="800000"/>
              <a:headEnd/>
              <a:tailEnd/>
            </a:ln>
            <a:effectLst/>
          </p:spPr>
          <p:txBody>
            <a:bodyPr>
              <a:spAutoFit/>
            </a:bodyPr>
            <a:lstStyle/>
            <a:p>
              <a:pPr eaLnBrk="0" hangingPunct="0">
                <a:spcBef>
                  <a:spcPct val="50000"/>
                </a:spcBef>
                <a:defRPr/>
              </a:pPr>
              <a:r>
                <a:rPr lang="en-US" sz="2000" b="1">
                  <a:solidFill>
                    <a:srgbClr val="000099"/>
                  </a:solidFill>
                  <a:effectLst>
                    <a:outerShdw blurRad="38100" dist="38100" dir="2700000" algn="tl">
                      <a:srgbClr val="DDDDDD"/>
                    </a:outerShdw>
                  </a:effectLst>
                  <a:latin typeface="Times" charset="0"/>
                </a:rPr>
                <a:t>spawn</a:t>
              </a:r>
            </a:p>
          </p:txBody>
        </p:sp>
        <p:sp>
          <p:nvSpPr>
            <p:cNvPr id="165901" name="Text Box 13"/>
            <p:cNvSpPr txBox="1">
              <a:spLocks noChangeArrowheads="1"/>
            </p:cNvSpPr>
            <p:nvPr/>
          </p:nvSpPr>
          <p:spPr bwMode="auto">
            <a:xfrm>
              <a:off x="2296" y="2488"/>
              <a:ext cx="640" cy="250"/>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solidFill>
                    <a:srgbClr val="000099"/>
                  </a:solidFill>
                  <a:effectLst>
                    <a:outerShdw blurRad="38100" dist="38100" dir="2700000" algn="tl">
                      <a:srgbClr val="DDDDDD"/>
                    </a:outerShdw>
                  </a:effectLst>
                  <a:latin typeface="Times" charset="0"/>
                </a:rPr>
                <a:t>spawn</a:t>
              </a:r>
            </a:p>
          </p:txBody>
        </p:sp>
        <p:sp>
          <p:nvSpPr>
            <p:cNvPr id="165902" name="Text Box 14"/>
            <p:cNvSpPr txBox="1">
              <a:spLocks noChangeArrowheads="1"/>
            </p:cNvSpPr>
            <p:nvPr/>
          </p:nvSpPr>
          <p:spPr bwMode="auto">
            <a:xfrm>
              <a:off x="2856" y="2872"/>
              <a:ext cx="640" cy="250"/>
            </a:xfrm>
            <a:prstGeom prst="rect">
              <a:avLst/>
            </a:prstGeom>
            <a:noFill/>
            <a:ln w="9525">
              <a:noFill/>
              <a:miter lim="800000"/>
              <a:headEnd/>
              <a:tailEnd/>
            </a:ln>
            <a:effectLst/>
          </p:spPr>
          <p:txBody>
            <a:bodyPr>
              <a:spAutoFit/>
            </a:bodyPr>
            <a:lstStyle/>
            <a:p>
              <a:pPr eaLnBrk="0" hangingPunct="0">
                <a:spcBef>
                  <a:spcPct val="50000"/>
                </a:spcBef>
                <a:defRPr/>
              </a:pPr>
              <a:r>
                <a:rPr lang="en-US" sz="2000" b="1">
                  <a:solidFill>
                    <a:srgbClr val="000099"/>
                  </a:solidFill>
                  <a:effectLst>
                    <a:outerShdw blurRad="38100" dist="38100" dir="2700000" algn="tl">
                      <a:srgbClr val="DDDDDD"/>
                    </a:outerShdw>
                  </a:effectLst>
                  <a:latin typeface="Times" charset="0"/>
                </a:rPr>
                <a:t>sync</a:t>
              </a:r>
              <a:r>
                <a:rPr lang="en-US" sz="2000" b="1">
                  <a:solidFill>
                    <a:schemeClr val="accent1"/>
                  </a:solidFill>
                  <a:effectLst>
                    <a:outerShdw blurRad="38100" dist="38100" dir="2700000" algn="tl">
                      <a:srgbClr val="DDDDDD"/>
                    </a:outerShdw>
                  </a:effectLst>
                  <a:latin typeface="Times" charset="0"/>
                </a:rPr>
                <a:t>;</a:t>
              </a:r>
            </a:p>
          </p:txBody>
        </p:sp>
        <p:sp>
          <p:nvSpPr>
            <p:cNvPr id="165903" name="Text Box 15"/>
            <p:cNvSpPr txBox="1">
              <a:spLocks noChangeArrowheads="1"/>
            </p:cNvSpPr>
            <p:nvPr/>
          </p:nvSpPr>
          <p:spPr bwMode="auto">
            <a:xfrm>
              <a:off x="2264" y="1704"/>
              <a:ext cx="640" cy="250"/>
            </a:xfrm>
            <a:prstGeom prst="rect">
              <a:avLst/>
            </a:prstGeom>
            <a:noFill/>
            <a:ln w="9525">
              <a:noFill/>
              <a:miter lim="800000"/>
              <a:headEnd/>
              <a:tailEnd/>
            </a:ln>
            <a:effectLst/>
          </p:spPr>
          <p:txBody>
            <a:bodyPr>
              <a:spAutoFit/>
            </a:bodyPr>
            <a:lstStyle/>
            <a:p>
              <a:pPr eaLnBrk="0" hangingPunct="0">
                <a:spcBef>
                  <a:spcPct val="50000"/>
                </a:spcBef>
                <a:defRPr/>
              </a:pPr>
              <a:r>
                <a:rPr lang="en-US" sz="2000" b="1">
                  <a:solidFill>
                    <a:srgbClr val="000099"/>
                  </a:solidFill>
                  <a:effectLst>
                    <a:outerShdw blurRad="38100" dist="38100" dir="2700000" algn="tl">
                      <a:srgbClr val="DDDDDD"/>
                    </a:outerShdw>
                  </a:effectLst>
                  <a:latin typeface="Times" charset="0"/>
                </a:rPr>
                <a:t>cilk</a:t>
              </a:r>
            </a:p>
          </p:txBody>
        </p:sp>
      </p:grpSp>
    </p:spTree>
    <p:extLst>
      <p:ext uri="{BB962C8B-B14F-4D97-AF65-F5344CB8AC3E}">
        <p14:creationId xmlns:p14="http://schemas.microsoft.com/office/powerpoint/2010/main" val="542291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8" name="Rectangle 4"/>
          <p:cNvSpPr>
            <a:spLocks noGrp="1" noChangeArrowheads="1"/>
          </p:cNvSpPr>
          <p:nvPr>
            <p:ph type="title"/>
          </p:nvPr>
        </p:nvSpPr>
        <p:spPr>
          <a:xfrm>
            <a:off x="457200" y="341312"/>
            <a:ext cx="7024744" cy="649288"/>
          </a:xfrm>
        </p:spPr>
        <p:txBody>
          <a:bodyPr>
            <a:normAutofit/>
          </a:bodyPr>
          <a:lstStyle/>
          <a:p>
            <a:r>
              <a:rPr lang="en-US" dirty="0"/>
              <a:t>Computing a Product</a:t>
            </a:r>
          </a:p>
        </p:txBody>
      </p:sp>
      <p:sp>
        <p:nvSpPr>
          <p:cNvPr id="18" name="灯片编号占位符 2"/>
          <p:cNvSpPr>
            <a:spLocks noGrp="1"/>
          </p:cNvSpPr>
          <p:nvPr>
            <p:ph type="sldNum" sz="quarter" idx="11"/>
          </p:nvPr>
        </p:nvSpPr>
        <p:spPr/>
        <p:txBody>
          <a:bodyPr/>
          <a:lstStyle/>
          <a:p>
            <a:fld id="{E7F48800-6C67-42D2-9CE3-286B0B503A6B}" type="slidenum">
              <a:rPr lang="en-US" smtClean="0"/>
              <a:pPr/>
              <a:t>47</a:t>
            </a:fld>
            <a:endParaRPr lang="en-US" dirty="0"/>
          </a:p>
        </p:txBody>
      </p:sp>
      <p:grpSp>
        <p:nvGrpSpPr>
          <p:cNvPr id="937993" name="Group 9"/>
          <p:cNvGrpSpPr>
            <a:grpSpLocks/>
          </p:cNvGrpSpPr>
          <p:nvPr/>
        </p:nvGrpSpPr>
        <p:grpSpPr bwMode="auto">
          <a:xfrm>
            <a:off x="3600450" y="1066800"/>
            <a:ext cx="1836738" cy="1204913"/>
            <a:chOff x="2302" y="716"/>
            <a:chExt cx="1157" cy="759"/>
          </a:xfrm>
        </p:grpSpPr>
        <p:sp>
          <p:nvSpPr>
            <p:cNvPr id="937990" name="Text Box 6"/>
            <p:cNvSpPr txBox="1">
              <a:spLocks noChangeArrowheads="1"/>
            </p:cNvSpPr>
            <p:nvPr/>
          </p:nvSpPr>
          <p:spPr bwMode="auto">
            <a:xfrm>
              <a:off x="2302" y="859"/>
              <a:ext cx="1157" cy="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i="1">
                  <a:solidFill>
                    <a:srgbClr val="9900CC"/>
                  </a:solidFill>
                </a:rPr>
                <a:t>p</a:t>
              </a:r>
              <a:r>
                <a:rPr lang="en-US">
                  <a:solidFill>
                    <a:srgbClr val="9900CC"/>
                  </a:solidFill>
                </a:rPr>
                <a:t> = </a:t>
              </a:r>
              <a:r>
                <a:rPr lang="en-US" sz="4400">
                  <a:solidFill>
                    <a:srgbClr val="9900CC"/>
                  </a:solidFill>
                  <a:latin typeface="Symbol" pitchFamily="18" charset="2"/>
                  <a:sym typeface="Symbol" pitchFamily="18" charset="2"/>
                </a:rPr>
                <a:t></a:t>
              </a:r>
              <a:r>
                <a:rPr lang="en-US">
                  <a:solidFill>
                    <a:srgbClr val="9900CC"/>
                  </a:solidFill>
                </a:rPr>
                <a:t> </a:t>
              </a:r>
              <a:r>
                <a:rPr lang="en-US" i="1">
                  <a:solidFill>
                    <a:srgbClr val="9900CC"/>
                  </a:solidFill>
                </a:rPr>
                <a:t>A</a:t>
              </a:r>
              <a:r>
                <a:rPr lang="en-US" i="1" baseline="-25000">
                  <a:solidFill>
                    <a:srgbClr val="9900CC"/>
                  </a:solidFill>
                </a:rPr>
                <a:t>i</a:t>
              </a:r>
            </a:p>
          </p:txBody>
        </p:sp>
        <p:sp>
          <p:nvSpPr>
            <p:cNvPr id="937991" name="Text Box 7"/>
            <p:cNvSpPr txBox="1">
              <a:spLocks noChangeArrowheads="1"/>
            </p:cNvSpPr>
            <p:nvPr/>
          </p:nvSpPr>
          <p:spPr bwMode="auto">
            <a:xfrm>
              <a:off x="2729" y="1210"/>
              <a:ext cx="469"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i </a:t>
              </a:r>
              <a:r>
                <a:rPr lang="en-US" sz="2400">
                  <a:solidFill>
                    <a:srgbClr val="9900CC"/>
                  </a:solidFill>
                </a:rPr>
                <a:t>= 0</a:t>
              </a:r>
            </a:p>
          </p:txBody>
        </p:sp>
        <p:sp>
          <p:nvSpPr>
            <p:cNvPr id="937992" name="Text Box 8"/>
            <p:cNvSpPr txBox="1">
              <a:spLocks noChangeArrowheads="1"/>
            </p:cNvSpPr>
            <p:nvPr/>
          </p:nvSpPr>
          <p:spPr bwMode="auto">
            <a:xfrm>
              <a:off x="2847" y="716"/>
              <a:ext cx="212"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n</a:t>
              </a:r>
              <a:endParaRPr lang="en-US" sz="2400">
                <a:solidFill>
                  <a:srgbClr val="9900CC"/>
                </a:solidFill>
              </a:endParaRPr>
            </a:p>
          </p:txBody>
        </p:sp>
      </p:grpSp>
      <p:grpSp>
        <p:nvGrpSpPr>
          <p:cNvPr id="938006" name="Group 22"/>
          <p:cNvGrpSpPr>
            <a:grpSpLocks/>
          </p:cNvGrpSpPr>
          <p:nvPr/>
        </p:nvGrpSpPr>
        <p:grpSpPr bwMode="auto">
          <a:xfrm>
            <a:off x="2298700" y="2533650"/>
            <a:ext cx="4559300" cy="1593850"/>
            <a:chOff x="1448" y="1596"/>
            <a:chExt cx="2872" cy="1004"/>
          </a:xfrm>
        </p:grpSpPr>
        <p:sp>
          <p:nvSpPr>
            <p:cNvPr id="937989" name="Rectangle 5"/>
            <p:cNvSpPr>
              <a:spLocks noChangeArrowheads="1"/>
            </p:cNvSpPr>
            <p:nvPr/>
          </p:nvSpPr>
          <p:spPr bwMode="auto">
            <a:xfrm>
              <a:off x="1448" y="1596"/>
              <a:ext cx="2872" cy="982"/>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6350" algn="ctr">
                  <a:solidFill>
                    <a:schemeClr val="tx1"/>
                  </a:solidFill>
                  <a:miter lim="800000"/>
                  <a:headEnd/>
                  <a:tailEnd/>
                </a14:hiddenLine>
              </a:ext>
            </a:extLst>
          </p:spPr>
          <p:txBody>
            <a:bodyPr>
              <a:spAutoFit/>
            </a:bodyPr>
            <a:lstStyle/>
            <a:p>
              <a:pPr>
                <a:lnSpc>
                  <a:spcPct val="80000"/>
                </a:lnSpc>
                <a:spcBef>
                  <a:spcPct val="0"/>
                </a:spcBef>
              </a:pPr>
              <a:r>
                <a:rPr lang="en-US" sz="2000" b="1">
                  <a:latin typeface="Courier New" pitchFamily="49" charset="0"/>
                </a:rPr>
                <a:t>int product(int *A, int n) {</a:t>
              </a:r>
            </a:p>
            <a:p>
              <a:pPr>
                <a:lnSpc>
                  <a:spcPct val="80000"/>
                </a:lnSpc>
                <a:spcBef>
                  <a:spcPct val="0"/>
                </a:spcBef>
              </a:pPr>
              <a:r>
                <a:rPr lang="en-US" sz="2000" b="1">
                  <a:latin typeface="Courier New" pitchFamily="49" charset="0"/>
                </a:rPr>
                <a:t>  int i, p=1;</a:t>
              </a:r>
            </a:p>
            <a:p>
              <a:pPr>
                <a:lnSpc>
                  <a:spcPct val="80000"/>
                </a:lnSpc>
                <a:spcBef>
                  <a:spcPct val="0"/>
                </a:spcBef>
              </a:pPr>
              <a:r>
                <a:rPr lang="en-US" sz="2000" b="1">
                  <a:latin typeface="Courier New" pitchFamily="49" charset="0"/>
                </a:rPr>
                <a:t>  for (i=0; i&lt;n; i++) {</a:t>
              </a:r>
            </a:p>
            <a:p>
              <a:pPr>
                <a:lnSpc>
                  <a:spcPct val="80000"/>
                </a:lnSpc>
                <a:spcBef>
                  <a:spcPct val="0"/>
                </a:spcBef>
              </a:pPr>
              <a:r>
                <a:rPr lang="en-US" sz="2000" b="1">
                  <a:latin typeface="Courier New" pitchFamily="49" charset="0"/>
                </a:rPr>
                <a:t>    p *= A[i];</a:t>
              </a:r>
            </a:p>
            <a:p>
              <a:pPr>
                <a:lnSpc>
                  <a:spcPct val="80000"/>
                </a:lnSpc>
                <a:spcBef>
                  <a:spcPct val="0"/>
                </a:spcBef>
              </a:pPr>
              <a:endParaRPr lang="en-US" sz="2000" b="1">
                <a:latin typeface="Courier New" pitchFamily="49" charset="0"/>
              </a:endParaRPr>
            </a:p>
            <a:p>
              <a:pPr>
                <a:lnSpc>
                  <a:spcPct val="80000"/>
                </a:lnSpc>
                <a:spcBef>
                  <a:spcPct val="0"/>
                </a:spcBef>
              </a:pPr>
              <a:endParaRPr lang="en-US" sz="2000" b="1">
                <a:latin typeface="Courier New" pitchFamily="49" charset="0"/>
              </a:endParaRPr>
            </a:p>
          </p:txBody>
        </p:sp>
        <p:sp>
          <p:nvSpPr>
            <p:cNvPr id="937996" name="Line 12"/>
            <p:cNvSpPr>
              <a:spLocks noChangeShapeType="1"/>
            </p:cNvSpPr>
            <p:nvPr/>
          </p:nvSpPr>
          <p:spPr bwMode="auto">
            <a:xfrm flipV="1">
              <a:off x="1448" y="1596"/>
              <a:ext cx="0" cy="100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37997" name="Line 13"/>
            <p:cNvSpPr>
              <a:spLocks noChangeShapeType="1"/>
            </p:cNvSpPr>
            <p:nvPr/>
          </p:nvSpPr>
          <p:spPr bwMode="auto">
            <a:xfrm>
              <a:off x="1448" y="1596"/>
              <a:ext cx="287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37998" name="Line 14"/>
            <p:cNvSpPr>
              <a:spLocks noChangeShapeType="1"/>
            </p:cNvSpPr>
            <p:nvPr/>
          </p:nvSpPr>
          <p:spPr bwMode="auto">
            <a:xfrm>
              <a:off x="4320" y="1596"/>
              <a:ext cx="0" cy="100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938008" name="Group 24"/>
          <p:cNvGrpSpPr>
            <a:grpSpLocks/>
          </p:cNvGrpSpPr>
          <p:nvPr/>
        </p:nvGrpSpPr>
        <p:grpSpPr bwMode="auto">
          <a:xfrm>
            <a:off x="2298700" y="3581400"/>
            <a:ext cx="4559300" cy="825500"/>
            <a:chOff x="1448" y="2256"/>
            <a:chExt cx="2872" cy="520"/>
          </a:xfrm>
        </p:grpSpPr>
        <p:sp>
          <p:nvSpPr>
            <p:cNvPr id="937999" name="Rectangle 15"/>
            <p:cNvSpPr>
              <a:spLocks noChangeArrowheads="1"/>
            </p:cNvSpPr>
            <p:nvPr/>
          </p:nvSpPr>
          <p:spPr bwMode="auto">
            <a:xfrm>
              <a:off x="1448" y="2256"/>
              <a:ext cx="2872" cy="520"/>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6350" algn="ctr">
                  <a:solidFill>
                    <a:schemeClr val="tx1"/>
                  </a:solidFill>
                  <a:miter lim="800000"/>
                  <a:headEnd/>
                  <a:tailEnd/>
                </a14:hiddenLine>
              </a:ext>
            </a:extLst>
          </p:spPr>
          <p:txBody>
            <a:bodyPr>
              <a:spAutoFit/>
            </a:bodyPr>
            <a:lstStyle/>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a:t>
              </a:r>
            </a:p>
          </p:txBody>
        </p:sp>
        <p:sp>
          <p:nvSpPr>
            <p:cNvPr id="938001" name="Line 17"/>
            <p:cNvSpPr>
              <a:spLocks noChangeShapeType="1"/>
            </p:cNvSpPr>
            <p:nvPr/>
          </p:nvSpPr>
          <p:spPr bwMode="auto">
            <a:xfrm flipV="1">
              <a:off x="1448" y="2256"/>
              <a:ext cx="0" cy="51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38002" name="Line 18"/>
            <p:cNvSpPr>
              <a:spLocks noChangeShapeType="1"/>
            </p:cNvSpPr>
            <p:nvPr/>
          </p:nvSpPr>
          <p:spPr bwMode="auto">
            <a:xfrm>
              <a:off x="1448" y="2773"/>
              <a:ext cx="287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38003" name="Line 19"/>
            <p:cNvSpPr>
              <a:spLocks noChangeShapeType="1"/>
            </p:cNvSpPr>
            <p:nvPr/>
          </p:nvSpPr>
          <p:spPr bwMode="auto">
            <a:xfrm flipV="1">
              <a:off x="4320" y="2256"/>
              <a:ext cx="0" cy="52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938010" name="Text Box 26"/>
          <p:cNvSpPr txBox="1">
            <a:spLocks noChangeArrowheads="1"/>
          </p:cNvSpPr>
          <p:nvPr/>
        </p:nvSpPr>
        <p:spPr bwMode="auto">
          <a:xfrm>
            <a:off x="1516063" y="4953000"/>
            <a:ext cx="611187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1" dirty="0">
                <a:solidFill>
                  <a:schemeClr val="accent2"/>
                </a:solidFill>
              </a:rPr>
              <a:t>优化</a:t>
            </a:r>
            <a:r>
              <a:rPr lang="en-US" b="1" i="1" dirty="0">
                <a:solidFill>
                  <a:schemeClr val="accent2"/>
                </a:solidFill>
              </a:rPr>
              <a:t>:</a:t>
            </a:r>
            <a:r>
              <a:rPr lang="en-US" dirty="0"/>
              <a:t> </a:t>
            </a:r>
            <a:r>
              <a:rPr lang="zh-CN" altLang="en-US" dirty="0"/>
              <a:t>如果部分结果为</a:t>
            </a:r>
            <a:r>
              <a:rPr lang="en-US" altLang="zh-CN" dirty="0"/>
              <a:t>0</a:t>
            </a:r>
            <a:r>
              <a:rPr lang="zh-CN" altLang="en-US" dirty="0"/>
              <a:t>，终止计算</a:t>
            </a:r>
            <a:endParaRPr lang="en-US" dirty="0"/>
          </a:p>
        </p:txBody>
      </p:sp>
    </p:spTree>
    <p:extLst>
      <p:ext uri="{BB962C8B-B14F-4D97-AF65-F5344CB8AC3E}">
        <p14:creationId xmlns:p14="http://schemas.microsoft.com/office/powerpoint/2010/main" val="1191888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8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4.44444E-6 -4.10405E-6 L -4.44444E-6 0.05295 " pathEditMode="relative" rAng="0" ptsTypes="AA">
                                      <p:cBhvr>
                                        <p:cTn id="10" dur="2000" fill="hold"/>
                                        <p:tgtEl>
                                          <p:spTgt spid="938008"/>
                                        </p:tgtEl>
                                        <p:attrNameLst>
                                          <p:attrName>ppt_x</p:attrName>
                                          <p:attrName>ppt_y</p:attrName>
                                        </p:attrNameLst>
                                      </p:cBhvr>
                                      <p:rCtr x="0" y="26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xfrm>
            <a:off x="138056" y="43656"/>
            <a:ext cx="7024744" cy="794544"/>
          </a:xfrm>
        </p:spPr>
        <p:txBody>
          <a:bodyPr>
            <a:normAutofit/>
          </a:bodyPr>
          <a:lstStyle/>
          <a:p>
            <a:r>
              <a:rPr lang="en-US" sz="3600" dirty="0"/>
              <a:t>Computing a Product</a:t>
            </a:r>
          </a:p>
        </p:txBody>
      </p:sp>
      <p:grpSp>
        <p:nvGrpSpPr>
          <p:cNvPr id="946179" name="Group 3"/>
          <p:cNvGrpSpPr>
            <a:grpSpLocks/>
          </p:cNvGrpSpPr>
          <p:nvPr/>
        </p:nvGrpSpPr>
        <p:grpSpPr bwMode="auto">
          <a:xfrm>
            <a:off x="3600450" y="1066800"/>
            <a:ext cx="1836738" cy="1204913"/>
            <a:chOff x="2302" y="716"/>
            <a:chExt cx="1157" cy="759"/>
          </a:xfrm>
        </p:grpSpPr>
        <p:sp>
          <p:nvSpPr>
            <p:cNvPr id="946180" name="Text Box 4"/>
            <p:cNvSpPr txBox="1">
              <a:spLocks noChangeArrowheads="1"/>
            </p:cNvSpPr>
            <p:nvPr/>
          </p:nvSpPr>
          <p:spPr bwMode="auto">
            <a:xfrm>
              <a:off x="2302" y="859"/>
              <a:ext cx="1157" cy="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i="1">
                  <a:solidFill>
                    <a:srgbClr val="9900CC"/>
                  </a:solidFill>
                </a:rPr>
                <a:t>p</a:t>
              </a:r>
              <a:r>
                <a:rPr lang="en-US">
                  <a:solidFill>
                    <a:srgbClr val="9900CC"/>
                  </a:solidFill>
                </a:rPr>
                <a:t> = </a:t>
              </a:r>
              <a:r>
                <a:rPr lang="en-US" sz="4400">
                  <a:solidFill>
                    <a:srgbClr val="9900CC"/>
                  </a:solidFill>
                  <a:latin typeface="Symbol" pitchFamily="18" charset="2"/>
                  <a:sym typeface="Symbol" pitchFamily="18" charset="2"/>
                </a:rPr>
                <a:t></a:t>
              </a:r>
              <a:r>
                <a:rPr lang="en-US">
                  <a:solidFill>
                    <a:srgbClr val="9900CC"/>
                  </a:solidFill>
                </a:rPr>
                <a:t> </a:t>
              </a:r>
              <a:r>
                <a:rPr lang="en-US" i="1">
                  <a:solidFill>
                    <a:srgbClr val="9900CC"/>
                  </a:solidFill>
                </a:rPr>
                <a:t>A</a:t>
              </a:r>
              <a:r>
                <a:rPr lang="en-US" i="1" baseline="-25000">
                  <a:solidFill>
                    <a:srgbClr val="9900CC"/>
                  </a:solidFill>
                </a:rPr>
                <a:t>i</a:t>
              </a:r>
            </a:p>
          </p:txBody>
        </p:sp>
        <p:sp>
          <p:nvSpPr>
            <p:cNvPr id="946181" name="Text Box 5"/>
            <p:cNvSpPr txBox="1">
              <a:spLocks noChangeArrowheads="1"/>
            </p:cNvSpPr>
            <p:nvPr/>
          </p:nvSpPr>
          <p:spPr bwMode="auto">
            <a:xfrm>
              <a:off x="2729" y="1210"/>
              <a:ext cx="469"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i </a:t>
              </a:r>
              <a:r>
                <a:rPr lang="en-US" sz="2400">
                  <a:solidFill>
                    <a:srgbClr val="9900CC"/>
                  </a:solidFill>
                </a:rPr>
                <a:t>= 0</a:t>
              </a:r>
            </a:p>
          </p:txBody>
        </p:sp>
        <p:sp>
          <p:nvSpPr>
            <p:cNvPr id="946182" name="Text Box 6"/>
            <p:cNvSpPr txBox="1">
              <a:spLocks noChangeArrowheads="1"/>
            </p:cNvSpPr>
            <p:nvPr/>
          </p:nvSpPr>
          <p:spPr bwMode="auto">
            <a:xfrm>
              <a:off x="2847" y="716"/>
              <a:ext cx="212"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n</a:t>
              </a:r>
              <a:endParaRPr lang="en-US" sz="2400">
                <a:solidFill>
                  <a:srgbClr val="9900CC"/>
                </a:solidFill>
              </a:endParaRPr>
            </a:p>
          </p:txBody>
        </p:sp>
      </p:grpSp>
      <p:grpSp>
        <p:nvGrpSpPr>
          <p:cNvPr id="946183" name="Group 7"/>
          <p:cNvGrpSpPr>
            <a:grpSpLocks/>
          </p:cNvGrpSpPr>
          <p:nvPr/>
        </p:nvGrpSpPr>
        <p:grpSpPr bwMode="auto">
          <a:xfrm>
            <a:off x="2298700" y="2533650"/>
            <a:ext cx="4559300" cy="1593850"/>
            <a:chOff x="1448" y="1596"/>
            <a:chExt cx="2872" cy="1004"/>
          </a:xfrm>
        </p:grpSpPr>
        <p:sp>
          <p:nvSpPr>
            <p:cNvPr id="946184" name="Rectangle 8"/>
            <p:cNvSpPr>
              <a:spLocks noChangeArrowheads="1"/>
            </p:cNvSpPr>
            <p:nvPr/>
          </p:nvSpPr>
          <p:spPr bwMode="auto">
            <a:xfrm>
              <a:off x="1448" y="1596"/>
              <a:ext cx="2872" cy="982"/>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6350" algn="ctr">
                  <a:solidFill>
                    <a:schemeClr val="tx1"/>
                  </a:solidFill>
                  <a:miter lim="800000"/>
                  <a:headEnd/>
                  <a:tailEnd/>
                </a14:hiddenLine>
              </a:ext>
            </a:extLst>
          </p:spPr>
          <p:txBody>
            <a:bodyPr>
              <a:spAutoFit/>
            </a:bodyPr>
            <a:lstStyle/>
            <a:p>
              <a:pPr>
                <a:lnSpc>
                  <a:spcPct val="80000"/>
                </a:lnSpc>
                <a:spcBef>
                  <a:spcPct val="0"/>
                </a:spcBef>
              </a:pPr>
              <a:r>
                <a:rPr lang="en-US" sz="2000" b="1">
                  <a:latin typeface="Courier New" pitchFamily="49" charset="0"/>
                </a:rPr>
                <a:t>int product(int *A, int n) {</a:t>
              </a:r>
            </a:p>
            <a:p>
              <a:pPr>
                <a:lnSpc>
                  <a:spcPct val="80000"/>
                </a:lnSpc>
                <a:spcBef>
                  <a:spcPct val="0"/>
                </a:spcBef>
              </a:pPr>
              <a:r>
                <a:rPr lang="en-US" sz="2000" b="1">
                  <a:latin typeface="Courier New" pitchFamily="49" charset="0"/>
                </a:rPr>
                <a:t>  int i, p=1;</a:t>
              </a:r>
            </a:p>
            <a:p>
              <a:pPr>
                <a:lnSpc>
                  <a:spcPct val="80000"/>
                </a:lnSpc>
                <a:spcBef>
                  <a:spcPct val="0"/>
                </a:spcBef>
              </a:pPr>
              <a:r>
                <a:rPr lang="en-US" sz="2000" b="1">
                  <a:latin typeface="Courier New" pitchFamily="49" charset="0"/>
                </a:rPr>
                <a:t>  for (i=0; i&lt;n; i++) {</a:t>
              </a:r>
            </a:p>
            <a:p>
              <a:pPr>
                <a:lnSpc>
                  <a:spcPct val="80000"/>
                </a:lnSpc>
                <a:spcBef>
                  <a:spcPct val="0"/>
                </a:spcBef>
              </a:pPr>
              <a:r>
                <a:rPr lang="en-US" sz="2000" b="1">
                  <a:latin typeface="Courier New" pitchFamily="49" charset="0"/>
                </a:rPr>
                <a:t>    p *= A[i];</a:t>
              </a:r>
            </a:p>
            <a:p>
              <a:pPr>
                <a:lnSpc>
                  <a:spcPct val="80000"/>
                </a:lnSpc>
                <a:spcBef>
                  <a:spcPct val="0"/>
                </a:spcBef>
              </a:pPr>
              <a:endParaRPr lang="en-US" sz="2000" b="1">
                <a:latin typeface="Courier New" pitchFamily="49" charset="0"/>
              </a:endParaRPr>
            </a:p>
            <a:p>
              <a:pPr>
                <a:lnSpc>
                  <a:spcPct val="80000"/>
                </a:lnSpc>
                <a:spcBef>
                  <a:spcPct val="0"/>
                </a:spcBef>
              </a:pPr>
              <a:endParaRPr lang="en-US" sz="2000" b="1">
                <a:latin typeface="Courier New" pitchFamily="49" charset="0"/>
              </a:endParaRPr>
            </a:p>
          </p:txBody>
        </p:sp>
        <p:sp>
          <p:nvSpPr>
            <p:cNvPr id="946185" name="Line 9"/>
            <p:cNvSpPr>
              <a:spLocks noChangeShapeType="1"/>
            </p:cNvSpPr>
            <p:nvPr/>
          </p:nvSpPr>
          <p:spPr bwMode="auto">
            <a:xfrm flipV="1">
              <a:off x="1448" y="1596"/>
              <a:ext cx="0" cy="100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6186" name="Line 10"/>
            <p:cNvSpPr>
              <a:spLocks noChangeShapeType="1"/>
            </p:cNvSpPr>
            <p:nvPr/>
          </p:nvSpPr>
          <p:spPr bwMode="auto">
            <a:xfrm>
              <a:off x="1448" y="1596"/>
              <a:ext cx="287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6187" name="Line 11"/>
            <p:cNvSpPr>
              <a:spLocks noChangeShapeType="1"/>
            </p:cNvSpPr>
            <p:nvPr/>
          </p:nvSpPr>
          <p:spPr bwMode="auto">
            <a:xfrm>
              <a:off x="4320" y="1596"/>
              <a:ext cx="0" cy="100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946188" name="Group 12"/>
          <p:cNvGrpSpPr>
            <a:grpSpLocks/>
          </p:cNvGrpSpPr>
          <p:nvPr/>
        </p:nvGrpSpPr>
        <p:grpSpPr bwMode="auto">
          <a:xfrm>
            <a:off x="2298700" y="3867150"/>
            <a:ext cx="4559300" cy="825500"/>
            <a:chOff x="1448" y="2256"/>
            <a:chExt cx="2872" cy="520"/>
          </a:xfrm>
        </p:grpSpPr>
        <p:sp>
          <p:nvSpPr>
            <p:cNvPr id="946189" name="Rectangle 13"/>
            <p:cNvSpPr>
              <a:spLocks noChangeArrowheads="1"/>
            </p:cNvSpPr>
            <p:nvPr/>
          </p:nvSpPr>
          <p:spPr bwMode="auto">
            <a:xfrm>
              <a:off x="1448" y="2256"/>
              <a:ext cx="2872" cy="520"/>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6350" algn="ctr">
                  <a:solidFill>
                    <a:schemeClr val="tx1"/>
                  </a:solidFill>
                  <a:miter lim="800000"/>
                  <a:headEnd/>
                  <a:tailEnd/>
                </a14:hiddenLine>
              </a:ext>
            </a:extLst>
          </p:spPr>
          <p:txBody>
            <a:bodyPr>
              <a:spAutoFit/>
            </a:bodyPr>
            <a:lstStyle/>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a:t>
              </a:r>
            </a:p>
          </p:txBody>
        </p:sp>
        <p:sp>
          <p:nvSpPr>
            <p:cNvPr id="946190" name="Line 14"/>
            <p:cNvSpPr>
              <a:spLocks noChangeShapeType="1"/>
            </p:cNvSpPr>
            <p:nvPr/>
          </p:nvSpPr>
          <p:spPr bwMode="auto">
            <a:xfrm flipV="1">
              <a:off x="1448" y="2256"/>
              <a:ext cx="0" cy="51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6191" name="Line 15"/>
            <p:cNvSpPr>
              <a:spLocks noChangeShapeType="1"/>
            </p:cNvSpPr>
            <p:nvPr/>
          </p:nvSpPr>
          <p:spPr bwMode="auto">
            <a:xfrm>
              <a:off x="1448" y="2773"/>
              <a:ext cx="287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6192" name="Line 16"/>
            <p:cNvSpPr>
              <a:spLocks noChangeShapeType="1"/>
            </p:cNvSpPr>
            <p:nvPr/>
          </p:nvSpPr>
          <p:spPr bwMode="auto">
            <a:xfrm flipV="1">
              <a:off x="4320" y="2256"/>
              <a:ext cx="0" cy="52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946193" name="Rectangle 17"/>
          <p:cNvSpPr>
            <a:spLocks noChangeArrowheads="1"/>
          </p:cNvSpPr>
          <p:nvPr/>
        </p:nvSpPr>
        <p:spPr bwMode="auto">
          <a:xfrm>
            <a:off x="2419350" y="3581400"/>
            <a:ext cx="3400425"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nSpc>
                <a:spcPct val="80000"/>
              </a:lnSpc>
              <a:spcBef>
                <a:spcPct val="0"/>
              </a:spcBef>
            </a:pPr>
            <a:r>
              <a:rPr lang="en-US" sz="2000" b="1">
                <a:latin typeface="Courier New" pitchFamily="49" charset="0"/>
              </a:rPr>
              <a:t>   if (p == 0) break;</a:t>
            </a:r>
          </a:p>
        </p:txBody>
      </p:sp>
      <p:sp>
        <p:nvSpPr>
          <p:cNvPr id="946194" name="Text Box 18"/>
          <p:cNvSpPr txBox="1">
            <a:spLocks noChangeArrowheads="1"/>
          </p:cNvSpPr>
          <p:nvPr/>
        </p:nvSpPr>
        <p:spPr bwMode="auto">
          <a:xfrm>
            <a:off x="1516063" y="4953000"/>
            <a:ext cx="611187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1" dirty="0">
                <a:solidFill>
                  <a:schemeClr val="accent2"/>
                </a:solidFill>
              </a:rPr>
              <a:t>优化</a:t>
            </a:r>
            <a:r>
              <a:rPr lang="en-US" b="1" i="1" dirty="0">
                <a:solidFill>
                  <a:schemeClr val="accent2"/>
                </a:solidFill>
              </a:rPr>
              <a:t>:</a:t>
            </a:r>
            <a:r>
              <a:rPr lang="en-US" dirty="0"/>
              <a:t> </a:t>
            </a:r>
            <a:r>
              <a:rPr lang="zh-CN" altLang="en-US" dirty="0"/>
              <a:t>如果部分结果为</a:t>
            </a:r>
            <a:r>
              <a:rPr lang="en-US" altLang="zh-CN" dirty="0"/>
              <a:t>0</a:t>
            </a:r>
            <a:r>
              <a:rPr lang="zh-CN" altLang="en-US" dirty="0"/>
              <a:t>，终止计算</a:t>
            </a:r>
            <a:endParaRPr lang="en-US" dirty="0"/>
          </a:p>
        </p:txBody>
      </p:sp>
      <p:sp>
        <p:nvSpPr>
          <p:cNvPr id="19"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48</a:t>
            </a:fld>
            <a:endParaRPr lang="en-US" dirty="0"/>
          </a:p>
        </p:txBody>
      </p:sp>
    </p:spTree>
    <p:extLst>
      <p:ext uri="{BB962C8B-B14F-4D97-AF65-F5344CB8AC3E}">
        <p14:creationId xmlns:p14="http://schemas.microsoft.com/office/powerpoint/2010/main" val="5920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76200" y="0"/>
            <a:ext cx="8248650" cy="685800"/>
          </a:xfrm>
        </p:spPr>
        <p:txBody>
          <a:bodyPr>
            <a:normAutofit/>
          </a:bodyPr>
          <a:lstStyle/>
          <a:p>
            <a:r>
              <a:rPr lang="en-US" sz="3600" dirty="0"/>
              <a:t>Computing a Product in Parallel</a:t>
            </a:r>
          </a:p>
        </p:txBody>
      </p:sp>
      <p:grpSp>
        <p:nvGrpSpPr>
          <p:cNvPr id="950275" name="Group 3"/>
          <p:cNvGrpSpPr>
            <a:grpSpLocks/>
          </p:cNvGrpSpPr>
          <p:nvPr/>
        </p:nvGrpSpPr>
        <p:grpSpPr bwMode="auto">
          <a:xfrm>
            <a:off x="3600450" y="1066800"/>
            <a:ext cx="1836738" cy="1204913"/>
            <a:chOff x="2302" y="716"/>
            <a:chExt cx="1157" cy="759"/>
          </a:xfrm>
        </p:grpSpPr>
        <p:sp>
          <p:nvSpPr>
            <p:cNvPr id="950276" name="Text Box 4"/>
            <p:cNvSpPr txBox="1">
              <a:spLocks noChangeArrowheads="1"/>
            </p:cNvSpPr>
            <p:nvPr/>
          </p:nvSpPr>
          <p:spPr bwMode="auto">
            <a:xfrm>
              <a:off x="2302" y="859"/>
              <a:ext cx="1157" cy="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i="1">
                  <a:solidFill>
                    <a:srgbClr val="9900CC"/>
                  </a:solidFill>
                </a:rPr>
                <a:t>p</a:t>
              </a:r>
              <a:r>
                <a:rPr lang="en-US">
                  <a:solidFill>
                    <a:srgbClr val="9900CC"/>
                  </a:solidFill>
                </a:rPr>
                <a:t> = </a:t>
              </a:r>
              <a:r>
                <a:rPr lang="en-US" sz="4400">
                  <a:solidFill>
                    <a:srgbClr val="9900CC"/>
                  </a:solidFill>
                  <a:latin typeface="Symbol" pitchFamily="18" charset="2"/>
                  <a:sym typeface="Symbol" pitchFamily="18" charset="2"/>
                </a:rPr>
                <a:t></a:t>
              </a:r>
              <a:r>
                <a:rPr lang="en-US">
                  <a:solidFill>
                    <a:srgbClr val="9900CC"/>
                  </a:solidFill>
                </a:rPr>
                <a:t> </a:t>
              </a:r>
              <a:r>
                <a:rPr lang="en-US" i="1">
                  <a:solidFill>
                    <a:srgbClr val="9900CC"/>
                  </a:solidFill>
                </a:rPr>
                <a:t>A</a:t>
              </a:r>
              <a:r>
                <a:rPr lang="en-US" i="1" baseline="-25000">
                  <a:solidFill>
                    <a:srgbClr val="9900CC"/>
                  </a:solidFill>
                </a:rPr>
                <a:t>i</a:t>
              </a:r>
            </a:p>
          </p:txBody>
        </p:sp>
        <p:sp>
          <p:nvSpPr>
            <p:cNvPr id="950277" name="Text Box 5"/>
            <p:cNvSpPr txBox="1">
              <a:spLocks noChangeArrowheads="1"/>
            </p:cNvSpPr>
            <p:nvPr/>
          </p:nvSpPr>
          <p:spPr bwMode="auto">
            <a:xfrm>
              <a:off x="2729" y="1210"/>
              <a:ext cx="469"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i </a:t>
              </a:r>
              <a:r>
                <a:rPr lang="en-US" sz="2400">
                  <a:solidFill>
                    <a:srgbClr val="9900CC"/>
                  </a:solidFill>
                </a:rPr>
                <a:t>= 0</a:t>
              </a:r>
            </a:p>
          </p:txBody>
        </p:sp>
        <p:sp>
          <p:nvSpPr>
            <p:cNvPr id="950278" name="Text Box 6"/>
            <p:cNvSpPr txBox="1">
              <a:spLocks noChangeArrowheads="1"/>
            </p:cNvSpPr>
            <p:nvPr/>
          </p:nvSpPr>
          <p:spPr bwMode="auto">
            <a:xfrm>
              <a:off x="2847" y="716"/>
              <a:ext cx="212" cy="2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1">
                  <a:solidFill>
                    <a:srgbClr val="9900CC"/>
                  </a:solidFill>
                </a:rPr>
                <a:t>n</a:t>
              </a:r>
              <a:endParaRPr lang="en-US" sz="2400">
                <a:solidFill>
                  <a:srgbClr val="9900CC"/>
                </a:solidFill>
              </a:endParaRPr>
            </a:p>
          </p:txBody>
        </p:sp>
      </p:grpSp>
      <p:sp>
        <p:nvSpPr>
          <p:cNvPr id="950280" name="Rectangle 8"/>
          <p:cNvSpPr>
            <a:spLocks noChangeArrowheads="1"/>
          </p:cNvSpPr>
          <p:nvPr/>
        </p:nvSpPr>
        <p:spPr bwMode="auto">
          <a:xfrm>
            <a:off x="1524000" y="2533650"/>
            <a:ext cx="6099175" cy="2816156"/>
          </a:xfrm>
          <a:prstGeom prst="rect">
            <a:avLst/>
          </a:prstGeom>
          <a:solidFill>
            <a:srgbClr val="FFFFCC"/>
          </a:solidFill>
          <a:ln w="6350" algn="ctr">
            <a:solidFill>
              <a:schemeClr val="tx1"/>
            </a:solidFill>
            <a:miter lim="800000"/>
            <a:headEnd/>
            <a:tailEnd/>
          </a:ln>
          <a:effectLst>
            <a:outerShdw dist="107763" dir="2700000" algn="ctr" rotWithShape="0">
              <a:schemeClr val="bg2"/>
            </a:outerShdw>
          </a:effectLst>
        </p:spPr>
        <p:txBody>
          <a:bodyPr>
            <a:spAutoFit/>
          </a:bodyPr>
          <a:lstStyle/>
          <a:p>
            <a:pPr>
              <a:lnSpc>
                <a:spcPct val="80000"/>
              </a:lnSpc>
              <a:spcBef>
                <a:spcPct val="0"/>
              </a:spcBef>
            </a:pPr>
            <a:r>
              <a:rPr lang="en-US" sz="2000" b="1" dirty="0" err="1">
                <a:solidFill>
                  <a:srgbClr val="FF0000"/>
                </a:solidFill>
                <a:latin typeface="Courier New" pitchFamily="49" charset="0"/>
              </a:rPr>
              <a:t>cilk</a:t>
            </a:r>
            <a:r>
              <a:rPr lang="en-US" sz="2000" b="1" dirty="0">
                <a:latin typeface="Courier New" pitchFamily="49" charset="0"/>
              </a:rPr>
              <a:t> </a:t>
            </a:r>
            <a:r>
              <a:rPr lang="en-US" sz="2000" b="1" dirty="0" err="1">
                <a:latin typeface="Courier New" pitchFamily="49" charset="0"/>
              </a:rPr>
              <a:t>int</a:t>
            </a:r>
            <a:r>
              <a:rPr lang="en-US" sz="2000" b="1">
                <a:latin typeface="Courier New" pitchFamily="49" charset="0"/>
              </a:rPr>
              <a:t> product(</a:t>
            </a:r>
            <a:r>
              <a:rPr lang="en-US" sz="2000" b="1" dirty="0" err="1">
                <a:latin typeface="Courier New" pitchFamily="49" charset="0"/>
              </a:rPr>
              <a:t>int</a:t>
            </a:r>
            <a:r>
              <a:rPr lang="en-US" sz="2000" b="1" dirty="0">
                <a:latin typeface="Courier New" pitchFamily="49" charset="0"/>
              </a:rPr>
              <a:t> *A, </a:t>
            </a:r>
            <a:r>
              <a:rPr lang="en-US" sz="2000" b="1" dirty="0" err="1">
                <a:latin typeface="Courier New" pitchFamily="49" charset="0"/>
              </a:rPr>
              <a:t>int</a:t>
            </a:r>
            <a:r>
              <a:rPr lang="en-US" sz="2000" b="1" dirty="0">
                <a:latin typeface="Courier New" pitchFamily="49" charset="0"/>
              </a:rPr>
              <a:t> n) {</a:t>
            </a:r>
          </a:p>
          <a:p>
            <a:pPr>
              <a:lnSpc>
                <a:spcPct val="80000"/>
              </a:lnSpc>
              <a:spcBef>
                <a:spcPct val="0"/>
              </a:spcBef>
            </a:pP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p = 1;</a:t>
            </a:r>
          </a:p>
          <a:p>
            <a:pPr>
              <a:lnSpc>
                <a:spcPct val="80000"/>
              </a:lnSpc>
              <a:spcBef>
                <a:spcPct val="0"/>
              </a:spcBef>
            </a:pPr>
            <a:r>
              <a:rPr lang="en-US" sz="2000" b="1" dirty="0">
                <a:latin typeface="Courier New" pitchFamily="49" charset="0"/>
              </a:rPr>
              <a:t>  if (n == 1) {</a:t>
            </a:r>
          </a:p>
          <a:p>
            <a:pPr>
              <a:lnSpc>
                <a:spcPct val="80000"/>
              </a:lnSpc>
              <a:spcBef>
                <a:spcPct val="0"/>
              </a:spcBef>
            </a:pPr>
            <a:r>
              <a:rPr lang="en-US" sz="2000" b="1" dirty="0">
                <a:latin typeface="Courier New" pitchFamily="49" charset="0"/>
              </a:rPr>
              <a:t>    return A[0];</a:t>
            </a:r>
          </a:p>
          <a:p>
            <a:pPr>
              <a:lnSpc>
                <a:spcPct val="80000"/>
              </a:lnSpc>
              <a:spcBef>
                <a:spcPct val="0"/>
              </a:spcBef>
            </a:pPr>
            <a:r>
              <a:rPr lang="en-US" sz="2000" b="1" dirty="0">
                <a:latin typeface="Courier New" pitchFamily="49" charset="0"/>
              </a:rPr>
              <a:t>  } else {</a:t>
            </a:r>
          </a:p>
          <a:p>
            <a:pPr>
              <a:lnSpc>
                <a:spcPct val="80000"/>
              </a:lnSpc>
              <a:spcBef>
                <a:spcPct val="0"/>
              </a:spcBef>
            </a:pPr>
            <a:r>
              <a:rPr lang="en-US" sz="2000" b="1" dirty="0">
                <a:latin typeface="Courier New" pitchFamily="49" charset="0"/>
              </a:rPr>
              <a:t>    p *= </a:t>
            </a:r>
            <a:r>
              <a:rPr lang="en-US" sz="2000" b="1" dirty="0">
                <a:solidFill>
                  <a:srgbClr val="FF0000"/>
                </a:solidFill>
                <a:latin typeface="Courier New" pitchFamily="49" charset="0"/>
              </a:rPr>
              <a:t>spawn</a:t>
            </a:r>
            <a:r>
              <a:rPr lang="en-US" sz="2000" b="1" dirty="0">
                <a:latin typeface="Courier New" pitchFamily="49" charset="0"/>
              </a:rPr>
              <a:t> product(A, n/2);</a:t>
            </a:r>
          </a:p>
          <a:p>
            <a:pPr>
              <a:lnSpc>
                <a:spcPct val="80000"/>
              </a:lnSpc>
              <a:spcBef>
                <a:spcPct val="0"/>
              </a:spcBef>
            </a:pPr>
            <a:r>
              <a:rPr lang="en-US" sz="2000" b="1" dirty="0">
                <a:latin typeface="Courier New" pitchFamily="49" charset="0"/>
              </a:rPr>
              <a:t>    p *= </a:t>
            </a:r>
            <a:r>
              <a:rPr lang="en-US" sz="2000" b="1" dirty="0">
                <a:solidFill>
                  <a:srgbClr val="FF0000"/>
                </a:solidFill>
                <a:latin typeface="Courier New" pitchFamily="49" charset="0"/>
              </a:rPr>
              <a:t>spawn</a:t>
            </a:r>
            <a:r>
              <a:rPr lang="en-US" sz="2000" b="1" dirty="0">
                <a:latin typeface="Courier New" pitchFamily="49" charset="0"/>
              </a:rPr>
              <a:t> product(</a:t>
            </a:r>
            <a:r>
              <a:rPr lang="en-US" sz="2000" b="1" dirty="0" err="1">
                <a:latin typeface="Courier New" pitchFamily="49" charset="0"/>
              </a:rPr>
              <a:t>A+n</a:t>
            </a:r>
            <a:r>
              <a:rPr lang="en-US" sz="2000" b="1" dirty="0">
                <a:latin typeface="Courier New" pitchFamily="49" charset="0"/>
              </a:rPr>
              <a:t>/2, n-n/2);</a:t>
            </a:r>
          </a:p>
          <a:p>
            <a:pPr>
              <a:lnSpc>
                <a:spcPct val="80000"/>
              </a:lnSpc>
              <a:spcBef>
                <a:spcPct val="0"/>
              </a:spcBef>
            </a:pPr>
            <a:r>
              <a:rPr lang="en-US" sz="2000" b="1" dirty="0">
                <a:latin typeface="Courier New" pitchFamily="49" charset="0"/>
              </a:rPr>
              <a:t>    </a:t>
            </a:r>
            <a:r>
              <a:rPr lang="en-US" sz="2000" b="1" dirty="0">
                <a:solidFill>
                  <a:srgbClr val="FF0000"/>
                </a:solidFill>
                <a:latin typeface="Courier New" pitchFamily="49" charset="0"/>
              </a:rPr>
              <a:t>sync</a:t>
            </a:r>
            <a:r>
              <a:rPr lang="en-US" sz="2000" b="1" dirty="0">
                <a:latin typeface="Courier New" pitchFamily="49" charset="0"/>
              </a:rPr>
              <a:t>;</a:t>
            </a:r>
          </a:p>
          <a:p>
            <a:pPr>
              <a:lnSpc>
                <a:spcPct val="80000"/>
              </a:lnSpc>
              <a:spcBef>
                <a:spcPct val="0"/>
              </a:spcBef>
            </a:pPr>
            <a:r>
              <a:rPr lang="en-US" sz="2000" b="1" dirty="0">
                <a:latin typeface="Courier New" pitchFamily="49" charset="0"/>
              </a:rPr>
              <a:t>    return p;</a:t>
            </a:r>
          </a:p>
          <a:p>
            <a:pPr>
              <a:lnSpc>
                <a:spcPct val="80000"/>
              </a:lnSpc>
              <a:spcBef>
                <a:spcPct val="0"/>
              </a:spcBef>
            </a:pPr>
            <a:r>
              <a:rPr lang="en-US" sz="2000" b="1" dirty="0">
                <a:latin typeface="Courier New" pitchFamily="49" charset="0"/>
              </a:rPr>
              <a:t>  }</a:t>
            </a:r>
          </a:p>
          <a:p>
            <a:pPr>
              <a:lnSpc>
                <a:spcPct val="80000"/>
              </a:lnSpc>
              <a:spcBef>
                <a:spcPct val="0"/>
              </a:spcBef>
            </a:pPr>
            <a:r>
              <a:rPr lang="en-US" sz="2000" b="1" dirty="0">
                <a:latin typeface="Courier New" pitchFamily="49" charset="0"/>
              </a:rPr>
              <a:t>}</a:t>
            </a:r>
          </a:p>
        </p:txBody>
      </p:sp>
      <p:sp>
        <p:nvSpPr>
          <p:cNvPr id="950291" name="Text Box 19"/>
          <p:cNvSpPr txBox="1">
            <a:spLocks noChangeArrowheads="1"/>
          </p:cNvSpPr>
          <p:nvPr/>
        </p:nvSpPr>
        <p:spPr bwMode="auto">
          <a:xfrm>
            <a:off x="3778347" y="5651500"/>
            <a:ext cx="1587294"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i="1" dirty="0"/>
              <a:t>怎样终止</a:t>
            </a:r>
            <a:r>
              <a:rPr lang="en-US" i="1" dirty="0"/>
              <a:t>?</a:t>
            </a:r>
          </a:p>
        </p:txBody>
      </p:sp>
      <p:sp>
        <p:nvSpPr>
          <p:cNvPr id="9"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49</a:t>
            </a:fld>
            <a:endParaRPr lang="en-US" dirty="0"/>
          </a:p>
        </p:txBody>
      </p:sp>
    </p:spTree>
    <p:extLst>
      <p:ext uri="{BB962C8B-B14F-4D97-AF65-F5344CB8AC3E}">
        <p14:creationId xmlns:p14="http://schemas.microsoft.com/office/powerpoint/2010/main" val="176697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E196D410-74CC-4C30-8022-F1BD6FC26F58}" type="slidenum">
              <a:rPr lang="zh-CN" altLang="en-US" sz="1400"/>
              <a:pPr eaLnBrk="1" hangingPunct="1"/>
              <a:t>5</a:t>
            </a:fld>
            <a:endParaRPr lang="en-US" altLang="zh-CN" sz="1400"/>
          </a:p>
        </p:txBody>
      </p:sp>
      <p:sp>
        <p:nvSpPr>
          <p:cNvPr id="7171" name="Rectangle 4"/>
          <p:cNvSpPr>
            <a:spLocks noChangeArrowheads="1"/>
          </p:cNvSpPr>
          <p:nvPr/>
        </p:nvSpPr>
        <p:spPr bwMode="auto">
          <a:xfrm>
            <a:off x="457200" y="1600200"/>
            <a:ext cx="8305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ea typeface="宋体" pitchFamily="2" charset="-122"/>
              </a:rPr>
              <a:t>操作系统中一个基本概念是进程</a:t>
            </a:r>
            <a:r>
              <a:rPr lang="en-US" altLang="zh-CN" dirty="0">
                <a:ea typeface="宋体" pitchFamily="2" charset="-122"/>
              </a:rPr>
              <a:t>.</a:t>
            </a:r>
          </a:p>
          <a:p>
            <a:endParaRPr lang="en-US" altLang="zh-CN" dirty="0">
              <a:ea typeface="宋体" pitchFamily="2" charset="-122"/>
            </a:endParaRPr>
          </a:p>
          <a:p>
            <a:r>
              <a:rPr lang="zh-CN" altLang="en-US" b="1" dirty="0">
                <a:solidFill>
                  <a:srgbClr val="FF0000"/>
                </a:solidFill>
                <a:ea typeface="宋体" pitchFamily="2" charset="-122"/>
              </a:rPr>
              <a:t>处理器时间由进程共享</a:t>
            </a:r>
            <a:r>
              <a:rPr lang="zh-CN" altLang="en-US" dirty="0">
                <a:ea typeface="宋体" pitchFamily="2" charset="-122"/>
              </a:rPr>
              <a:t>，操作系统在进程间切换，确保每一进程得到相应的处理器时间。切换的时机可以是固定时间间隔，也可以是活跃进程被阻塞</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进程可以用于并行程序设计。主要开销是</a:t>
            </a:r>
            <a:r>
              <a:rPr lang="en-US" altLang="zh-CN" dirty="0">
                <a:ea typeface="宋体" pitchFamily="2" charset="-122"/>
              </a:rPr>
              <a:t>fork/join</a:t>
            </a:r>
          </a:p>
        </p:txBody>
      </p:sp>
      <p:sp>
        <p:nvSpPr>
          <p:cNvPr id="2" name="矩形 1"/>
          <p:cNvSpPr/>
          <p:nvPr/>
        </p:nvSpPr>
        <p:spPr>
          <a:xfrm>
            <a:off x="457200" y="344269"/>
            <a:ext cx="8077200" cy="646331"/>
          </a:xfrm>
          <a:prstGeom prst="rect">
            <a:avLst/>
          </a:prstGeom>
        </p:spPr>
        <p:txBody>
          <a:bodyPr wrap="square">
            <a:spAutoFit/>
          </a:bodyPr>
          <a:lstStyle/>
          <a:p>
            <a:r>
              <a:rPr lang="en-US" altLang="zh-CN" sz="3600" b="1" dirty="0">
                <a:ea typeface="宋体" pitchFamily="2" charset="-122"/>
              </a:rPr>
              <a:t>Using Heavyweight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t>Cilk’s Abort Feature</a:t>
            </a:r>
          </a:p>
        </p:txBody>
      </p:sp>
      <p:sp>
        <p:nvSpPr>
          <p:cNvPr id="941059" name="Text Box 3"/>
          <p:cNvSpPr txBox="1">
            <a:spLocks noChangeArrowheads="1"/>
          </p:cNvSpPr>
          <p:nvPr/>
        </p:nvSpPr>
        <p:spPr bwMode="auto">
          <a:xfrm>
            <a:off x="647700" y="1476375"/>
            <a:ext cx="7848600" cy="4010025"/>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941060" name="Text Box 4"/>
          <p:cNvSpPr txBox="1">
            <a:spLocks noChangeArrowheads="1"/>
          </p:cNvSpPr>
          <p:nvPr/>
        </p:nvSpPr>
        <p:spPr bwMode="auto">
          <a:xfrm>
            <a:off x="555625" y="5468938"/>
            <a:ext cx="7748588" cy="53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1. Recode the implicit inlet to make it explicit.</a:t>
            </a:r>
          </a:p>
        </p:txBody>
      </p:sp>
      <p:sp>
        <p:nvSpPr>
          <p:cNvPr id="6"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50</a:t>
            </a:fld>
            <a:endParaRPr lang="en-US" dirty="0"/>
          </a:p>
        </p:txBody>
      </p:sp>
    </p:spTree>
    <p:extLst>
      <p:ext uri="{BB962C8B-B14F-4D97-AF65-F5344CB8AC3E}">
        <p14:creationId xmlns:p14="http://schemas.microsoft.com/office/powerpoint/2010/main" val="702820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76200" y="0"/>
            <a:ext cx="7467600" cy="838200"/>
          </a:xfrm>
        </p:spPr>
        <p:txBody>
          <a:bodyPr>
            <a:normAutofit/>
          </a:bodyPr>
          <a:lstStyle/>
          <a:p>
            <a:r>
              <a:rPr lang="en-US" sz="3600" dirty="0" err="1"/>
              <a:t>Cilk’s</a:t>
            </a:r>
            <a:r>
              <a:rPr lang="en-US" sz="3600" dirty="0"/>
              <a:t> Abort Feature</a:t>
            </a:r>
          </a:p>
        </p:txBody>
      </p:sp>
      <p:sp>
        <p:nvSpPr>
          <p:cNvPr id="954375" name="Text Box 7"/>
          <p:cNvSpPr txBox="1">
            <a:spLocks noChangeArrowheads="1"/>
          </p:cNvSpPr>
          <p:nvPr/>
        </p:nvSpPr>
        <p:spPr bwMode="auto">
          <a:xfrm>
            <a:off x="647700" y="1000125"/>
            <a:ext cx="7848600" cy="4743450"/>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endParaRPr lang="en-US" sz="2000" b="1">
              <a:latin typeface="Courier New" pitchFamily="49" charset="0"/>
            </a:endParaRP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954376" name="Text Box 8"/>
          <p:cNvSpPr txBox="1">
            <a:spLocks noChangeArrowheads="1"/>
          </p:cNvSpPr>
          <p:nvPr/>
        </p:nvSpPr>
        <p:spPr bwMode="auto">
          <a:xfrm>
            <a:off x="555625" y="5870575"/>
            <a:ext cx="5173663" cy="53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2. Check for </a:t>
            </a:r>
            <a:r>
              <a:rPr lang="en-US" sz="3200">
                <a:solidFill>
                  <a:srgbClr val="9900CC"/>
                </a:solidFill>
              </a:rPr>
              <a:t>0</a:t>
            </a:r>
            <a:r>
              <a:rPr lang="en-US" sz="3200"/>
              <a:t> within the inlet.</a:t>
            </a:r>
          </a:p>
        </p:txBody>
      </p:sp>
      <p:sp>
        <p:nvSpPr>
          <p:cNvPr id="6"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51</a:t>
            </a:fld>
            <a:endParaRPr lang="en-US" dirty="0"/>
          </a:p>
        </p:txBody>
      </p:sp>
    </p:spTree>
    <p:extLst>
      <p:ext uri="{BB962C8B-B14F-4D97-AF65-F5344CB8AC3E}">
        <p14:creationId xmlns:p14="http://schemas.microsoft.com/office/powerpoint/2010/main" val="1453984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152400" y="0"/>
            <a:ext cx="7467600" cy="762000"/>
          </a:xfrm>
        </p:spPr>
        <p:txBody>
          <a:bodyPr>
            <a:normAutofit/>
          </a:bodyPr>
          <a:lstStyle/>
          <a:p>
            <a:r>
              <a:rPr lang="en-US" sz="3600" dirty="0" err="1"/>
              <a:t>Cilk’s</a:t>
            </a:r>
            <a:r>
              <a:rPr lang="en-US" sz="3600" dirty="0"/>
              <a:t> Abort Feature</a:t>
            </a:r>
          </a:p>
        </p:txBody>
      </p:sp>
      <p:sp>
        <p:nvSpPr>
          <p:cNvPr id="956419" name="Text Box 3"/>
          <p:cNvSpPr txBox="1">
            <a:spLocks noChangeArrowheads="1"/>
          </p:cNvSpPr>
          <p:nvPr/>
        </p:nvSpPr>
        <p:spPr bwMode="auto">
          <a:xfrm>
            <a:off x="647700" y="1000125"/>
            <a:ext cx="7848600" cy="4010025"/>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956422" name="Text Box 6"/>
          <p:cNvSpPr txBox="1">
            <a:spLocks noChangeArrowheads="1"/>
          </p:cNvSpPr>
          <p:nvPr/>
        </p:nvSpPr>
        <p:spPr bwMode="auto">
          <a:xfrm>
            <a:off x="647700" y="1000125"/>
            <a:ext cx="7848600" cy="4743450"/>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if (p == 0)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abort</a:t>
            </a:r>
            <a:r>
              <a:rPr lang="en-US" sz="2000" b="1">
                <a:latin typeface="Courier New" pitchFamily="49" charset="0"/>
              </a:rPr>
              <a:t>; </a:t>
            </a:r>
            <a:r>
              <a:rPr lang="en-US" sz="2000" b="1" i="1">
                <a:solidFill>
                  <a:schemeClr val="accent2"/>
                </a:solidFill>
                <a:latin typeface="Courier New" pitchFamily="49" charset="0"/>
              </a:rPr>
              <a:t>/* Aborts existing children, */</a:t>
            </a:r>
          </a:p>
          <a:p>
            <a:pPr>
              <a:lnSpc>
                <a:spcPct val="80000"/>
              </a:lnSpc>
              <a:spcBef>
                <a:spcPct val="0"/>
              </a:spcBef>
            </a:pPr>
            <a:r>
              <a:rPr lang="en-US" sz="2000" b="1" i="1">
                <a:solidFill>
                  <a:schemeClr val="accent2"/>
                </a:solidFill>
                <a:latin typeface="Courier New" pitchFamily="49" charset="0"/>
              </a:rPr>
              <a:t>    </a:t>
            </a:r>
            <a:r>
              <a:rPr lang="en-US" sz="2000" b="1">
                <a:latin typeface="Courier New" pitchFamily="49" charset="0"/>
              </a:rPr>
              <a:t>}</a:t>
            </a:r>
            <a:r>
              <a:rPr lang="en-US" sz="2000" b="1" i="1">
                <a:solidFill>
                  <a:schemeClr val="accent2"/>
                </a:solidFill>
                <a:latin typeface="Courier New" pitchFamily="49" charset="0"/>
              </a:rPr>
              <a:t>        /* but not future ones.      */</a:t>
            </a:r>
            <a:r>
              <a:rPr lang="en-US" sz="2000" b="1">
                <a:latin typeface="Courier New" pitchFamily="49" charset="0"/>
              </a:rPr>
              <a:t>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956423" name="Text Box 7"/>
          <p:cNvSpPr txBox="1">
            <a:spLocks noChangeArrowheads="1"/>
          </p:cNvSpPr>
          <p:nvPr/>
        </p:nvSpPr>
        <p:spPr bwMode="auto">
          <a:xfrm>
            <a:off x="555625" y="5870575"/>
            <a:ext cx="5173663" cy="53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2. Check for </a:t>
            </a:r>
            <a:r>
              <a:rPr lang="en-US" sz="3200">
                <a:solidFill>
                  <a:srgbClr val="9900CC"/>
                </a:solidFill>
              </a:rPr>
              <a:t>0</a:t>
            </a:r>
            <a:r>
              <a:rPr lang="en-US" sz="3200"/>
              <a:t> within the inlet.</a:t>
            </a:r>
          </a:p>
        </p:txBody>
      </p:sp>
      <p:sp>
        <p:nvSpPr>
          <p:cNvPr id="7"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52</a:t>
            </a:fld>
            <a:endParaRPr lang="en-US" dirty="0"/>
          </a:p>
        </p:txBody>
      </p:sp>
    </p:spTree>
    <p:extLst>
      <p:ext uri="{BB962C8B-B14F-4D97-AF65-F5344CB8AC3E}">
        <p14:creationId xmlns:p14="http://schemas.microsoft.com/office/powerpoint/2010/main" val="871615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8" name="Rectangle 4"/>
          <p:cNvSpPr>
            <a:spLocks noGrp="1" noChangeArrowheads="1"/>
          </p:cNvSpPr>
          <p:nvPr>
            <p:ph type="title"/>
          </p:nvPr>
        </p:nvSpPr>
        <p:spPr>
          <a:xfrm>
            <a:off x="152400" y="0"/>
            <a:ext cx="7467600" cy="685800"/>
          </a:xfrm>
        </p:spPr>
        <p:txBody>
          <a:bodyPr>
            <a:normAutofit/>
          </a:bodyPr>
          <a:lstStyle/>
          <a:p>
            <a:r>
              <a:rPr lang="en-US" sz="3600" dirty="0" err="1"/>
              <a:t>Cilk’s</a:t>
            </a:r>
            <a:r>
              <a:rPr lang="en-US" sz="3600" dirty="0"/>
              <a:t> Abort Feature</a:t>
            </a:r>
          </a:p>
        </p:txBody>
      </p:sp>
      <p:sp>
        <p:nvSpPr>
          <p:cNvPr id="958467" name="Text Box 3"/>
          <p:cNvSpPr txBox="1">
            <a:spLocks noChangeArrowheads="1"/>
          </p:cNvSpPr>
          <p:nvPr/>
        </p:nvSpPr>
        <p:spPr bwMode="auto">
          <a:xfrm>
            <a:off x="647700" y="1000125"/>
            <a:ext cx="7848600" cy="5476875"/>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if (p == 0)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abort</a:t>
            </a:r>
            <a:r>
              <a:rPr lang="en-US" sz="2000" b="1">
                <a:latin typeface="Courier New" pitchFamily="49" charset="0"/>
              </a:rPr>
              <a:t>; </a:t>
            </a:r>
            <a:r>
              <a:rPr lang="en-US" sz="2000" b="1" i="1">
                <a:solidFill>
                  <a:schemeClr val="accent2"/>
                </a:solidFill>
                <a:latin typeface="Courier New" pitchFamily="49" charset="0"/>
              </a:rPr>
              <a:t>/* Aborts existing children, */</a:t>
            </a:r>
          </a:p>
          <a:p>
            <a:pPr>
              <a:lnSpc>
                <a:spcPct val="80000"/>
              </a:lnSpc>
              <a:spcBef>
                <a:spcPct val="0"/>
              </a:spcBef>
            </a:pPr>
            <a:r>
              <a:rPr lang="en-US" sz="2000" b="1" i="1">
                <a:solidFill>
                  <a:schemeClr val="accent2"/>
                </a:solidFill>
                <a:latin typeface="Courier New" pitchFamily="49" charset="0"/>
              </a:rPr>
              <a:t>    </a:t>
            </a:r>
            <a:r>
              <a:rPr lang="en-US" sz="2000" b="1">
                <a:latin typeface="Courier New" pitchFamily="49" charset="0"/>
              </a:rPr>
              <a:t>}</a:t>
            </a:r>
            <a:r>
              <a:rPr lang="en-US" sz="2000" b="1" i="1">
                <a:solidFill>
                  <a:schemeClr val="accent2"/>
                </a:solidFill>
                <a:latin typeface="Courier New" pitchFamily="49" charset="0"/>
              </a:rPr>
              <a:t>        /* but not future ones.      */</a:t>
            </a:r>
            <a:r>
              <a:rPr lang="en-US" sz="2000" b="1">
                <a:latin typeface="Courier New" pitchFamily="49" charset="0"/>
              </a:rPr>
              <a:t>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endParaRPr lang="en-US" sz="2000" b="1">
              <a:latin typeface="Courier New" pitchFamily="49" charset="0"/>
            </a:endParaRPr>
          </a:p>
          <a:p>
            <a:pPr>
              <a:lnSpc>
                <a:spcPct val="80000"/>
              </a:lnSpc>
              <a:spcBef>
                <a:spcPct val="0"/>
              </a:spcBef>
            </a:pPr>
            <a:endParaRPr lang="en-US" sz="2000" b="1">
              <a:latin typeface="Courier New" pitchFamily="49" charset="0"/>
            </a:endParaRP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5"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53</a:t>
            </a:fld>
            <a:endParaRPr lang="en-US" dirty="0"/>
          </a:p>
        </p:txBody>
      </p:sp>
    </p:spTree>
    <p:extLst>
      <p:ext uri="{BB962C8B-B14F-4D97-AF65-F5344CB8AC3E}">
        <p14:creationId xmlns:p14="http://schemas.microsoft.com/office/powerpoint/2010/main" val="1888109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4" name="Rectangle 4"/>
          <p:cNvSpPr>
            <a:spLocks noGrp="1" noChangeArrowheads="1"/>
          </p:cNvSpPr>
          <p:nvPr>
            <p:ph type="title"/>
          </p:nvPr>
        </p:nvSpPr>
        <p:spPr>
          <a:xfrm>
            <a:off x="25400" y="0"/>
            <a:ext cx="7467600" cy="876300"/>
          </a:xfrm>
        </p:spPr>
        <p:txBody>
          <a:bodyPr>
            <a:normAutofit/>
          </a:bodyPr>
          <a:lstStyle/>
          <a:p>
            <a:r>
              <a:rPr lang="en-US" sz="3600" dirty="0" err="1"/>
              <a:t>Cilk’s</a:t>
            </a:r>
            <a:r>
              <a:rPr lang="en-US" sz="3600" dirty="0"/>
              <a:t> Abort Feature</a:t>
            </a:r>
          </a:p>
        </p:txBody>
      </p:sp>
      <p:sp>
        <p:nvSpPr>
          <p:cNvPr id="962562" name="Text Box 2"/>
          <p:cNvSpPr txBox="1">
            <a:spLocks noChangeArrowheads="1"/>
          </p:cNvSpPr>
          <p:nvPr/>
        </p:nvSpPr>
        <p:spPr bwMode="auto">
          <a:xfrm>
            <a:off x="647700" y="1000125"/>
            <a:ext cx="7848600" cy="4010025"/>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962563" name="Text Box 3"/>
          <p:cNvSpPr txBox="1">
            <a:spLocks noChangeArrowheads="1"/>
          </p:cNvSpPr>
          <p:nvPr/>
        </p:nvSpPr>
        <p:spPr bwMode="auto">
          <a:xfrm>
            <a:off x="647700" y="1000125"/>
            <a:ext cx="7848600" cy="5476875"/>
          </a:xfrm>
          <a:prstGeom prst="rect">
            <a:avLst/>
          </a:prstGeom>
          <a:solidFill>
            <a:srgbClr val="FFFFCC"/>
          </a:solidFill>
          <a:ln w="63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80000"/>
              </a:lnSpc>
              <a:spcBef>
                <a:spcPct val="0"/>
              </a:spcBef>
            </a:pPr>
            <a:r>
              <a:rPr lang="en-US" sz="2000" b="1">
                <a:solidFill>
                  <a:srgbClr val="FF0000"/>
                </a:solidFill>
                <a:latin typeface="Courier New" pitchFamily="49" charset="0"/>
              </a:rPr>
              <a:t>cilk</a:t>
            </a:r>
            <a:r>
              <a:rPr lang="en-US" sz="2000" b="1">
                <a:latin typeface="Courier New" pitchFamily="49" charset="0"/>
              </a:rPr>
              <a:t> int product(int *A, int n) {</a:t>
            </a:r>
          </a:p>
          <a:p>
            <a:pPr>
              <a:lnSpc>
                <a:spcPct val="80000"/>
              </a:lnSpc>
              <a:spcBef>
                <a:spcPct val="0"/>
              </a:spcBef>
            </a:pPr>
            <a:r>
              <a:rPr lang="en-US" sz="2000" b="1">
                <a:latin typeface="Courier New" pitchFamily="49" charset="0"/>
              </a:rPr>
              <a:t>  int p = 1;</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inlet</a:t>
            </a:r>
            <a:r>
              <a:rPr lang="en-US" sz="2000" b="1">
                <a:latin typeface="Courier New" pitchFamily="49" charset="0"/>
              </a:rPr>
              <a:t> void mult(int x) {</a:t>
            </a:r>
          </a:p>
          <a:p>
            <a:pPr>
              <a:lnSpc>
                <a:spcPct val="80000"/>
              </a:lnSpc>
              <a:spcBef>
                <a:spcPct val="0"/>
              </a:spcBef>
            </a:pPr>
            <a:r>
              <a:rPr lang="en-US" sz="2000" b="1">
                <a:latin typeface="Courier New" pitchFamily="49" charset="0"/>
              </a:rPr>
              <a:t>    p *= x; </a:t>
            </a:r>
          </a:p>
          <a:p>
            <a:pPr>
              <a:lnSpc>
                <a:spcPct val="80000"/>
              </a:lnSpc>
              <a:spcBef>
                <a:spcPct val="0"/>
              </a:spcBef>
            </a:pPr>
            <a:r>
              <a:rPr lang="en-US" sz="2000" b="1">
                <a:latin typeface="Courier New" pitchFamily="49" charset="0"/>
              </a:rPr>
              <a:t>    if (p == 0)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abort</a:t>
            </a:r>
            <a:r>
              <a:rPr lang="en-US" sz="2000" b="1">
                <a:latin typeface="Courier New" pitchFamily="49" charset="0"/>
              </a:rPr>
              <a:t>; </a:t>
            </a:r>
            <a:r>
              <a:rPr lang="en-US" sz="2000" b="1" i="1">
                <a:solidFill>
                  <a:schemeClr val="accent2"/>
                </a:solidFill>
                <a:latin typeface="Courier New" pitchFamily="49" charset="0"/>
              </a:rPr>
              <a:t>/* Aborts existing children, */</a:t>
            </a:r>
          </a:p>
          <a:p>
            <a:pPr>
              <a:lnSpc>
                <a:spcPct val="80000"/>
              </a:lnSpc>
              <a:spcBef>
                <a:spcPct val="0"/>
              </a:spcBef>
            </a:pPr>
            <a:r>
              <a:rPr lang="en-US" sz="2000" b="1" i="1">
                <a:solidFill>
                  <a:schemeClr val="accent2"/>
                </a:solidFill>
                <a:latin typeface="Courier New" pitchFamily="49" charset="0"/>
              </a:rPr>
              <a:t>    </a:t>
            </a:r>
            <a:r>
              <a:rPr lang="en-US" sz="2000" b="1">
                <a:latin typeface="Courier New" pitchFamily="49" charset="0"/>
              </a:rPr>
              <a:t>}</a:t>
            </a:r>
            <a:r>
              <a:rPr lang="en-US" sz="2000" b="1" i="1">
                <a:solidFill>
                  <a:schemeClr val="accent2"/>
                </a:solidFill>
                <a:latin typeface="Courier New" pitchFamily="49" charset="0"/>
              </a:rPr>
              <a:t>        /* but not future ones.      */</a:t>
            </a:r>
            <a:r>
              <a:rPr lang="en-US" sz="2000" b="1">
                <a:latin typeface="Courier New" pitchFamily="49" charset="0"/>
              </a:rPr>
              <a:t>      </a:t>
            </a:r>
          </a:p>
          <a:p>
            <a:pPr>
              <a:lnSpc>
                <a:spcPct val="80000"/>
              </a:lnSpc>
              <a:spcBef>
                <a:spcPct val="0"/>
              </a:spcBef>
            </a:pPr>
            <a:r>
              <a:rPr lang="en-US" sz="2000" b="1">
                <a:latin typeface="Courier New" pitchFamily="49" charset="0"/>
              </a:rPr>
              <a:t>    return;</a:t>
            </a:r>
          </a:p>
          <a:p>
            <a:pPr>
              <a:lnSpc>
                <a:spcPct val="80000"/>
              </a:lnSpc>
              <a:spcBef>
                <a:spcPct val="0"/>
              </a:spcBef>
            </a:pPr>
            <a:r>
              <a:rPr lang="en-US" sz="2000" b="1">
                <a:latin typeface="Courier New" pitchFamily="49" charset="0"/>
              </a:rPr>
              <a:t>  }</a:t>
            </a:r>
          </a:p>
          <a:p>
            <a:pPr>
              <a:lnSpc>
                <a:spcPct val="80000"/>
              </a:lnSpc>
              <a:spcBef>
                <a:spcPct val="0"/>
              </a:spcBef>
            </a:pPr>
            <a:endParaRPr lang="en-US" sz="2000" b="1">
              <a:latin typeface="Courier New" pitchFamily="49" charset="0"/>
            </a:endParaRPr>
          </a:p>
          <a:p>
            <a:pPr>
              <a:lnSpc>
                <a:spcPct val="80000"/>
              </a:lnSpc>
              <a:spcBef>
                <a:spcPct val="0"/>
              </a:spcBef>
            </a:pPr>
            <a:r>
              <a:rPr lang="en-US" sz="2000" b="1">
                <a:latin typeface="Courier New" pitchFamily="49" charset="0"/>
              </a:rPr>
              <a:t>  if (n == 1) {</a:t>
            </a:r>
          </a:p>
          <a:p>
            <a:pPr>
              <a:lnSpc>
                <a:spcPct val="80000"/>
              </a:lnSpc>
              <a:spcBef>
                <a:spcPct val="0"/>
              </a:spcBef>
            </a:pPr>
            <a:r>
              <a:rPr lang="en-US" sz="2000" b="1">
                <a:latin typeface="Courier New" pitchFamily="49" charset="0"/>
              </a:rPr>
              <a:t>    return A[0];</a:t>
            </a:r>
          </a:p>
          <a:p>
            <a:pPr>
              <a:lnSpc>
                <a:spcPct val="80000"/>
              </a:lnSpc>
              <a:spcBef>
                <a:spcPct val="0"/>
              </a:spcBef>
            </a:pPr>
            <a:r>
              <a:rPr lang="en-US" sz="2000" b="1">
                <a:latin typeface="Courier New" pitchFamily="49" charset="0"/>
              </a:rPr>
              <a:t>  } else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 n/2) );</a:t>
            </a:r>
          </a:p>
          <a:p>
            <a:pPr>
              <a:lnSpc>
                <a:spcPct val="80000"/>
              </a:lnSpc>
              <a:spcBef>
                <a:spcPct val="0"/>
              </a:spcBef>
            </a:pPr>
            <a:r>
              <a:rPr lang="en-US" sz="2000" b="1">
                <a:latin typeface="Courier New" pitchFamily="49" charset="0"/>
              </a:rPr>
              <a:t>    if (p == 0) { </a:t>
            </a:r>
            <a:r>
              <a:rPr lang="en-US" sz="2000" b="1" i="1">
                <a:solidFill>
                  <a:schemeClr val="accent2"/>
                </a:solidFill>
                <a:latin typeface="Courier New" pitchFamily="49" charset="0"/>
              </a:rPr>
              <a:t>/* Don’t spawn if we’ve */</a:t>
            </a:r>
          </a:p>
          <a:p>
            <a:pPr>
              <a:lnSpc>
                <a:spcPct val="80000"/>
              </a:lnSpc>
              <a:spcBef>
                <a:spcPct val="0"/>
              </a:spcBef>
            </a:pPr>
            <a:r>
              <a:rPr lang="en-US" sz="2000" b="1">
                <a:latin typeface="Courier New" pitchFamily="49" charset="0"/>
              </a:rPr>
              <a:t>      return 0;   </a:t>
            </a:r>
            <a:r>
              <a:rPr lang="en-US" sz="2000" b="1" i="1">
                <a:solidFill>
                  <a:schemeClr val="accent2"/>
                </a:solidFill>
                <a:latin typeface="Courier New" pitchFamily="49" charset="0"/>
              </a:rPr>
              <a:t>/* already aborted!     */</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    mult( </a:t>
            </a:r>
            <a:r>
              <a:rPr lang="en-US" sz="2000" b="1">
                <a:solidFill>
                  <a:srgbClr val="FF0000"/>
                </a:solidFill>
                <a:latin typeface="Courier New" pitchFamily="49" charset="0"/>
              </a:rPr>
              <a:t>spawn</a:t>
            </a:r>
            <a:r>
              <a:rPr lang="en-US" sz="2000" b="1">
                <a:latin typeface="Courier New" pitchFamily="49" charset="0"/>
              </a:rPr>
              <a:t> product(A+n/2, n-n/2) );</a:t>
            </a:r>
          </a:p>
          <a:p>
            <a:pPr>
              <a:lnSpc>
                <a:spcPct val="80000"/>
              </a:lnSpc>
              <a:spcBef>
                <a:spcPct val="0"/>
              </a:spcBef>
            </a:pPr>
            <a:r>
              <a:rPr lang="en-US" sz="2000" b="1">
                <a:latin typeface="Courier New" pitchFamily="49" charset="0"/>
              </a:rPr>
              <a:t>    </a:t>
            </a:r>
            <a:r>
              <a:rPr lang="en-US" sz="2000" b="1">
                <a:solidFill>
                  <a:srgbClr val="FF0000"/>
                </a:solidFill>
                <a:latin typeface="Courier New" pitchFamily="49" charset="0"/>
              </a:rPr>
              <a:t>sync</a:t>
            </a:r>
            <a:r>
              <a:rPr lang="en-US" sz="2000" b="1">
                <a:latin typeface="Courier New" pitchFamily="49" charset="0"/>
              </a:rPr>
              <a:t>;</a:t>
            </a:r>
          </a:p>
          <a:p>
            <a:pPr>
              <a:lnSpc>
                <a:spcPct val="80000"/>
              </a:lnSpc>
              <a:spcBef>
                <a:spcPct val="0"/>
              </a:spcBef>
            </a:pPr>
            <a:r>
              <a:rPr lang="en-US" sz="2000" b="1">
                <a:latin typeface="Courier New" pitchFamily="49" charset="0"/>
              </a:rPr>
              <a:t>    return p;</a:t>
            </a:r>
          </a:p>
          <a:p>
            <a:pPr>
              <a:lnSpc>
                <a:spcPct val="80000"/>
              </a:lnSpc>
              <a:spcBef>
                <a:spcPct val="0"/>
              </a:spcBef>
            </a:pPr>
            <a:r>
              <a:rPr lang="en-US" sz="2000" b="1">
                <a:latin typeface="Courier New" pitchFamily="49" charset="0"/>
              </a:rPr>
              <a:t>  }</a:t>
            </a:r>
          </a:p>
          <a:p>
            <a:pPr>
              <a:lnSpc>
                <a:spcPct val="80000"/>
              </a:lnSpc>
              <a:spcBef>
                <a:spcPct val="0"/>
              </a:spcBef>
            </a:pPr>
            <a:r>
              <a:rPr lang="en-US" sz="2000" b="1">
                <a:latin typeface="Courier New" pitchFamily="49" charset="0"/>
              </a:rPr>
              <a:t>}</a:t>
            </a:r>
          </a:p>
        </p:txBody>
      </p:sp>
      <p:sp>
        <p:nvSpPr>
          <p:cNvPr id="7" name="灯片编号占位符 2"/>
          <p:cNvSpPr>
            <a:spLocks noGrp="1"/>
          </p:cNvSpPr>
          <p:nvPr>
            <p:ph type="sldNum" sz="quarter" idx="11"/>
          </p:nvPr>
        </p:nvSpPr>
        <p:spPr>
          <a:xfrm>
            <a:off x="8129016" y="5734050"/>
            <a:ext cx="609600" cy="521208"/>
          </a:xfrm>
        </p:spPr>
        <p:txBody>
          <a:bodyPr/>
          <a:lstStyle/>
          <a:p>
            <a:fld id="{E7F48800-6C67-42D2-9CE3-286B0B503A6B}" type="slidenum">
              <a:rPr lang="en-US" smtClean="0"/>
              <a:pPr/>
              <a:t>54</a:t>
            </a:fld>
            <a:endParaRPr lang="en-US" dirty="0"/>
          </a:p>
        </p:txBody>
      </p:sp>
    </p:spTree>
    <p:extLst>
      <p:ext uri="{BB962C8B-B14F-4D97-AF65-F5344CB8AC3E}">
        <p14:creationId xmlns:p14="http://schemas.microsoft.com/office/powerpoint/2010/main" val="4123845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152400" y="0"/>
            <a:ext cx="7024744" cy="914400"/>
          </a:xfrm>
        </p:spPr>
        <p:txBody>
          <a:bodyPr/>
          <a:lstStyle/>
          <a:p>
            <a:r>
              <a:rPr lang="en-US" dirty="0"/>
              <a:t>Mutual Exclusion</a:t>
            </a:r>
          </a:p>
        </p:txBody>
      </p:sp>
      <p:sp>
        <p:nvSpPr>
          <p:cNvPr id="4" name="灯片编号占位符 3"/>
          <p:cNvSpPr>
            <a:spLocks noGrp="1"/>
          </p:cNvSpPr>
          <p:nvPr>
            <p:ph type="sldNum" sz="quarter" idx="15"/>
          </p:nvPr>
        </p:nvSpPr>
        <p:spPr/>
        <p:txBody>
          <a:bodyPr/>
          <a:lstStyle/>
          <a:p>
            <a:fld id="{0683A003-20EB-4B25-80B5-2DE3D52D6356}" type="slidenum">
              <a:rPr lang="en-US" smtClean="0"/>
              <a:pPr/>
              <a:t>55</a:t>
            </a:fld>
            <a:endParaRPr lang="en-US" dirty="0"/>
          </a:p>
        </p:txBody>
      </p:sp>
      <p:sp>
        <p:nvSpPr>
          <p:cNvPr id="969732" name="Text Box 4"/>
          <p:cNvSpPr txBox="1">
            <a:spLocks noChangeArrowheads="1"/>
          </p:cNvSpPr>
          <p:nvPr/>
        </p:nvSpPr>
        <p:spPr bwMode="auto">
          <a:xfrm>
            <a:off x="136525" y="990600"/>
            <a:ext cx="8321675" cy="287463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New Roman" pitchFamily="18" charset="0"/>
              </a:defRPr>
            </a:lvl1pPr>
            <a:lvl2pPr marL="341313" indent="-227013">
              <a:spcBef>
                <a:spcPct val="0"/>
              </a:spcBef>
              <a:defRPr sz="2400">
                <a:solidFill>
                  <a:schemeClr val="tx1"/>
                </a:solidFill>
                <a:latin typeface="Times New Roman" pitchFamily="18" charset="0"/>
              </a:defRPr>
            </a:lvl2pPr>
            <a:lvl3pPr marL="682625" indent="-217488">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sz="3600" dirty="0" err="1"/>
              <a:t>Cilk</a:t>
            </a:r>
            <a:r>
              <a:rPr lang="zh-CN" altLang="en-US" sz="3600" dirty="0"/>
              <a:t>提供支持锁的函数库，但锁需声明为</a:t>
            </a:r>
            <a:r>
              <a:rPr lang="en-US" sz="3600" dirty="0"/>
              <a:t> </a:t>
            </a:r>
            <a:r>
              <a:rPr lang="en-US" sz="3600" b="1" dirty="0" err="1">
                <a:solidFill>
                  <a:schemeClr val="accent2"/>
                </a:solidFill>
                <a:latin typeface="Courier New" pitchFamily="49" charset="0"/>
              </a:rPr>
              <a:t>Cilk_lockvar</a:t>
            </a:r>
            <a:r>
              <a:rPr lang="en-US" sz="3600" dirty="0"/>
              <a:t>.  </a:t>
            </a:r>
          </a:p>
          <a:p>
            <a:pPr lvl="1">
              <a:spcBef>
                <a:spcPct val="20000"/>
              </a:spcBef>
              <a:buClr>
                <a:schemeClr val="accent2"/>
              </a:buClr>
              <a:buFontTx/>
              <a:buChar char="•"/>
            </a:pPr>
            <a:r>
              <a:rPr lang="zh-CN" altLang="en-US" sz="3200" dirty="0"/>
              <a:t>为了避免在</a:t>
            </a:r>
            <a:r>
              <a:rPr lang="en-US" sz="3200" dirty="0" err="1"/>
              <a:t>Cilk</a:t>
            </a:r>
            <a:r>
              <a:rPr lang="zh-CN" altLang="en-US" sz="3200" dirty="0"/>
              <a:t>调度器中造成死锁，锁应当只由一</a:t>
            </a:r>
            <a:r>
              <a:rPr lang="en-US" sz="3200" dirty="0" err="1"/>
              <a:t>Cilk</a:t>
            </a:r>
            <a:r>
              <a:rPr lang="zh-CN" altLang="en-US" sz="3200" dirty="0"/>
              <a:t>线程持有</a:t>
            </a:r>
            <a:r>
              <a:rPr lang="en-US" sz="3200" dirty="0"/>
              <a:t>.</a:t>
            </a:r>
          </a:p>
          <a:p>
            <a:pPr lvl="1">
              <a:spcBef>
                <a:spcPct val="20000"/>
              </a:spcBef>
              <a:buClr>
                <a:schemeClr val="accent2"/>
              </a:buClr>
              <a:buFontTx/>
              <a:buChar char="•"/>
            </a:pPr>
            <a:r>
              <a:rPr lang="en-US" altLang="zh-CN" sz="3200" i="1" dirty="0"/>
              <a:t>i</a:t>
            </a:r>
            <a:r>
              <a:rPr lang="en-US" sz="3200" i="1" dirty="0"/>
              <a:t>.e.</a:t>
            </a:r>
            <a:r>
              <a:rPr lang="en-US" sz="3200" dirty="0"/>
              <a:t>, </a:t>
            </a:r>
            <a:r>
              <a:rPr lang="en-US" sz="3200" b="1" dirty="0">
                <a:solidFill>
                  <a:srgbClr val="FF0000"/>
                </a:solidFill>
                <a:latin typeface="Courier New" pitchFamily="49" charset="0"/>
              </a:rPr>
              <a:t>spawn</a:t>
            </a:r>
            <a:r>
              <a:rPr lang="zh-CN" altLang="en-US" sz="3200" dirty="0"/>
              <a:t>和</a:t>
            </a:r>
            <a:r>
              <a:rPr lang="en-US" sz="3200" b="1" dirty="0">
                <a:solidFill>
                  <a:srgbClr val="FF0000"/>
                </a:solidFill>
                <a:latin typeface="Courier New" pitchFamily="49" charset="0"/>
              </a:rPr>
              <a:t>sync</a:t>
            </a:r>
            <a:r>
              <a:rPr lang="zh-CN" altLang="en-US" sz="3200" dirty="0"/>
              <a:t>不应当在加锁时执行</a:t>
            </a:r>
            <a:r>
              <a:rPr lang="en-US" sz="3200" dirty="0"/>
              <a:t>.</a:t>
            </a:r>
          </a:p>
        </p:txBody>
      </p:sp>
    </p:spTree>
    <p:extLst>
      <p:ext uri="{BB962C8B-B14F-4D97-AF65-F5344CB8AC3E}">
        <p14:creationId xmlns:p14="http://schemas.microsoft.com/office/powerpoint/2010/main" val="1446964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25400"/>
            <a:ext cx="7467600" cy="808038"/>
          </a:xfrm>
        </p:spPr>
        <p:txBody>
          <a:bodyPr>
            <a:normAutofit/>
          </a:bodyPr>
          <a:lstStyle/>
          <a:p>
            <a:r>
              <a:rPr lang="en-US" sz="3600" dirty="0"/>
              <a:t>Locking</a:t>
            </a:r>
          </a:p>
        </p:txBody>
      </p:sp>
      <p:sp>
        <p:nvSpPr>
          <p:cNvPr id="50179" name="Rectangle 3"/>
          <p:cNvSpPr>
            <a:spLocks noGrp="1" noChangeArrowheads="1"/>
          </p:cNvSpPr>
          <p:nvPr>
            <p:ph type="body" idx="1"/>
          </p:nvPr>
        </p:nvSpPr>
        <p:spPr>
          <a:xfrm>
            <a:off x="457200" y="1143000"/>
            <a:ext cx="8229600" cy="5257800"/>
          </a:xfrm>
        </p:spPr>
        <p:txBody>
          <a:bodyPr>
            <a:normAutofit fontScale="92500" lnSpcReduction="10000"/>
          </a:bodyPr>
          <a:lstStyle/>
          <a:p>
            <a:pPr>
              <a:lnSpc>
                <a:spcPct val="80000"/>
              </a:lnSpc>
            </a:pPr>
            <a:r>
              <a:rPr lang="en-US" sz="3500" dirty="0" err="1"/>
              <a:t>Cilk_lockvar</a:t>
            </a:r>
            <a:r>
              <a:rPr lang="en-US" sz="3500" dirty="0"/>
              <a:t> data type </a:t>
            </a:r>
          </a:p>
          <a:p>
            <a:pPr>
              <a:lnSpc>
                <a:spcPct val="80000"/>
              </a:lnSpc>
              <a:buFont typeface="Wingdings" charset="2"/>
              <a:buNone/>
            </a:pPr>
            <a:endParaRPr lang="en-US" sz="2000" dirty="0"/>
          </a:p>
          <a:p>
            <a:pPr>
              <a:lnSpc>
                <a:spcPct val="80000"/>
              </a:lnSpc>
              <a:buFont typeface="Wingdings" charset="2"/>
              <a:buNone/>
            </a:pPr>
            <a:endParaRPr lang="en-US" sz="2000" dirty="0"/>
          </a:p>
          <a:p>
            <a:pPr lvl="1">
              <a:lnSpc>
                <a:spcPct val="80000"/>
              </a:lnSpc>
              <a:buFont typeface="Wingdings" charset="2"/>
              <a:buNone/>
            </a:pPr>
            <a:r>
              <a:rPr lang="en-US" sz="2400" dirty="0">
                <a:latin typeface="Courier New" charset="0"/>
              </a:rPr>
              <a:t>#include &lt;</a:t>
            </a:r>
            <a:r>
              <a:rPr lang="en-US" sz="2400" dirty="0" err="1">
                <a:latin typeface="Courier New" charset="0"/>
              </a:rPr>
              <a:t>cilk-lib.h</a:t>
            </a:r>
            <a:r>
              <a:rPr lang="en-US" sz="2400" dirty="0">
                <a:latin typeface="Courier New" charset="0"/>
              </a:rPr>
              <a:t>&gt;</a:t>
            </a:r>
          </a:p>
          <a:p>
            <a:pPr lvl="1">
              <a:lnSpc>
                <a:spcPct val="80000"/>
              </a:lnSpc>
              <a:buFont typeface="Wingdings" charset="2"/>
              <a:buNone/>
            </a:pPr>
            <a:r>
              <a:rPr lang="en-US" sz="2400" b="1" dirty="0">
                <a:latin typeface="Courier New" charset="0"/>
              </a:rPr>
              <a:t>:</a:t>
            </a:r>
          </a:p>
          <a:p>
            <a:pPr lvl="1">
              <a:lnSpc>
                <a:spcPct val="80000"/>
              </a:lnSpc>
              <a:buFont typeface="Wingdings" charset="2"/>
              <a:buNone/>
            </a:pPr>
            <a:r>
              <a:rPr lang="en-US" sz="2400" b="1" dirty="0">
                <a:latin typeface="Courier New" charset="0"/>
              </a:rPr>
              <a:t>:</a:t>
            </a:r>
            <a:r>
              <a:rPr lang="en-US" sz="2400" b="1" dirty="0" err="1">
                <a:latin typeface="Courier New" charset="0"/>
              </a:rPr>
              <a:t>Cilk_lockvar</a:t>
            </a:r>
            <a:r>
              <a:rPr lang="en-US" sz="2400" b="1" dirty="0">
                <a:latin typeface="Courier New" charset="0"/>
              </a:rPr>
              <a:t> </a:t>
            </a:r>
            <a:r>
              <a:rPr lang="en-US" sz="2400" b="1" dirty="0" err="1">
                <a:latin typeface="Courier New" charset="0"/>
              </a:rPr>
              <a:t>mylock</a:t>
            </a:r>
            <a:r>
              <a:rPr lang="en-US" sz="2400" b="1" dirty="0">
                <a:latin typeface="Courier New" charset="0"/>
              </a:rPr>
              <a:t>;</a:t>
            </a:r>
          </a:p>
          <a:p>
            <a:pPr lvl="1">
              <a:lnSpc>
                <a:spcPct val="80000"/>
              </a:lnSpc>
              <a:buFont typeface="Wingdings" charset="2"/>
              <a:buNone/>
            </a:pPr>
            <a:r>
              <a:rPr lang="en-US" sz="2400" dirty="0">
                <a:latin typeface="Courier New" charset="0"/>
              </a:rPr>
              <a:t>:</a:t>
            </a:r>
          </a:p>
          <a:p>
            <a:pPr lvl="1">
              <a:lnSpc>
                <a:spcPct val="80000"/>
              </a:lnSpc>
              <a:buFont typeface="Wingdings" charset="2"/>
              <a:buNone/>
            </a:pPr>
            <a:r>
              <a:rPr lang="en-US" sz="2400" dirty="0">
                <a:latin typeface="Courier New" charset="0"/>
              </a:rPr>
              <a:t>{</a:t>
            </a:r>
          </a:p>
          <a:p>
            <a:pPr lvl="1">
              <a:lnSpc>
                <a:spcPct val="80000"/>
              </a:lnSpc>
              <a:buFont typeface="Wingdings" charset="2"/>
              <a:buNone/>
            </a:pPr>
            <a:r>
              <a:rPr lang="en-US" sz="2400" b="1" dirty="0" err="1">
                <a:latin typeface="Courier New" charset="0"/>
              </a:rPr>
              <a:t>Cilk_lock_init</a:t>
            </a:r>
            <a:r>
              <a:rPr lang="en-US" sz="2400" b="1" dirty="0">
                <a:latin typeface="Courier New" charset="0"/>
              </a:rPr>
              <a:t>(</a:t>
            </a:r>
            <a:r>
              <a:rPr lang="en-US" sz="2400" b="1" dirty="0" err="1">
                <a:latin typeface="Courier New" charset="0"/>
              </a:rPr>
              <a:t>mylock</a:t>
            </a:r>
            <a:r>
              <a:rPr lang="en-US" sz="2400" b="1" dirty="0">
                <a:latin typeface="Courier New" charset="0"/>
              </a:rPr>
              <a:t>);</a:t>
            </a:r>
          </a:p>
          <a:p>
            <a:pPr lvl="1">
              <a:lnSpc>
                <a:spcPct val="80000"/>
              </a:lnSpc>
              <a:buFont typeface="Wingdings" charset="2"/>
              <a:buNone/>
            </a:pPr>
            <a:r>
              <a:rPr lang="en-US" sz="2400" b="1" dirty="0">
                <a:latin typeface="Courier New" charset="0"/>
              </a:rPr>
              <a:t>:</a:t>
            </a:r>
          </a:p>
          <a:p>
            <a:pPr lvl="1">
              <a:lnSpc>
                <a:spcPct val="80000"/>
              </a:lnSpc>
              <a:buFont typeface="Wingdings" charset="2"/>
              <a:buNone/>
            </a:pPr>
            <a:r>
              <a:rPr lang="en-US" sz="2400" b="1" dirty="0" err="1">
                <a:latin typeface="Courier New" charset="0"/>
              </a:rPr>
              <a:t>Cilk_lock</a:t>
            </a:r>
            <a:r>
              <a:rPr lang="en-US" sz="2400" b="1" dirty="0">
                <a:latin typeface="Courier New" charset="0"/>
              </a:rPr>
              <a:t>(</a:t>
            </a:r>
            <a:r>
              <a:rPr lang="en-US" sz="2400" b="1" dirty="0" err="1">
                <a:latin typeface="Courier New" charset="0"/>
              </a:rPr>
              <a:t>mylock</a:t>
            </a:r>
            <a:r>
              <a:rPr lang="en-US" sz="2400" b="1" dirty="0">
                <a:latin typeface="Courier New" charset="0"/>
              </a:rPr>
              <a:t>); /* begin critical section */</a:t>
            </a:r>
          </a:p>
          <a:p>
            <a:pPr lvl="1">
              <a:lnSpc>
                <a:spcPct val="80000"/>
              </a:lnSpc>
              <a:buFont typeface="Wingdings" charset="2"/>
              <a:buNone/>
            </a:pPr>
            <a:r>
              <a:rPr lang="en-US" sz="2400" b="1" dirty="0">
                <a:latin typeface="Courier New" charset="0"/>
              </a:rPr>
              <a:t>:</a:t>
            </a:r>
          </a:p>
          <a:p>
            <a:pPr lvl="1">
              <a:lnSpc>
                <a:spcPct val="80000"/>
              </a:lnSpc>
              <a:buFont typeface="Wingdings" charset="2"/>
              <a:buNone/>
            </a:pPr>
            <a:r>
              <a:rPr lang="en-US" sz="2400" b="1" dirty="0" err="1">
                <a:latin typeface="Courier New" charset="0"/>
              </a:rPr>
              <a:t>Cilk_unlock</a:t>
            </a:r>
            <a:r>
              <a:rPr lang="en-US" sz="2400" b="1" dirty="0">
                <a:latin typeface="Courier New" charset="0"/>
              </a:rPr>
              <a:t>(</a:t>
            </a:r>
            <a:r>
              <a:rPr lang="en-US" sz="2400" b="1" dirty="0" err="1">
                <a:latin typeface="Courier New" charset="0"/>
              </a:rPr>
              <a:t>mylock</a:t>
            </a:r>
            <a:r>
              <a:rPr lang="en-US" sz="2400" b="1" dirty="0">
                <a:latin typeface="Courier New" charset="0"/>
              </a:rPr>
              <a:t>); /* end critical section */</a:t>
            </a:r>
          </a:p>
          <a:p>
            <a:pPr lvl="1">
              <a:lnSpc>
                <a:spcPct val="80000"/>
              </a:lnSpc>
              <a:buFont typeface="Wingdings" charset="2"/>
              <a:buNone/>
            </a:pPr>
            <a:r>
              <a:rPr lang="en-US" sz="2400" dirty="0">
                <a:latin typeface="Courier New" charset="0"/>
              </a:rPr>
              <a:t>}</a:t>
            </a:r>
          </a:p>
        </p:txBody>
      </p:sp>
      <p:sp>
        <p:nvSpPr>
          <p:cNvPr id="2" name="灯片编号占位符 1"/>
          <p:cNvSpPr>
            <a:spLocks noGrp="1"/>
          </p:cNvSpPr>
          <p:nvPr>
            <p:ph type="sldNum" sz="quarter" idx="15"/>
          </p:nvPr>
        </p:nvSpPr>
        <p:spPr/>
        <p:txBody>
          <a:bodyPr/>
          <a:lstStyle/>
          <a:p>
            <a:pPr>
              <a:defRPr/>
            </a:pPr>
            <a:fld id="{2F5038D2-A417-4597-B5C6-423C7950CD98}" type="slidenum">
              <a:rPr lang="zh-CN" altLang="en-US" smtClean="0"/>
              <a:pPr>
                <a:defRPr/>
              </a:pPr>
              <a:t>56</a:t>
            </a:fld>
            <a:endParaRPr lang="en-US" altLang="zh-CN"/>
          </a:p>
        </p:txBody>
      </p:sp>
    </p:spTree>
    <p:extLst>
      <p:ext uri="{BB962C8B-B14F-4D97-AF65-F5344CB8AC3E}">
        <p14:creationId xmlns:p14="http://schemas.microsoft.com/office/powerpoint/2010/main" val="787429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457200" y="304800"/>
            <a:ext cx="7024744" cy="762000"/>
          </a:xfrm>
        </p:spPr>
        <p:txBody>
          <a:bodyPr/>
          <a:lstStyle/>
          <a:p>
            <a:r>
              <a:rPr lang="en-US" dirty="0"/>
              <a:t>Key Ideas</a:t>
            </a:r>
          </a:p>
        </p:txBody>
      </p:sp>
      <p:sp>
        <p:nvSpPr>
          <p:cNvPr id="1009667" name="Rectangle 3"/>
          <p:cNvSpPr>
            <a:spLocks noGrp="1" noChangeArrowheads="1"/>
          </p:cNvSpPr>
          <p:nvPr>
            <p:ph sz="quarter" idx="1"/>
          </p:nvPr>
        </p:nvSpPr>
        <p:spPr>
          <a:xfrm>
            <a:off x="486760" y="1109795"/>
            <a:ext cx="7772400" cy="5713412"/>
          </a:xfrm>
        </p:spPr>
        <p:txBody>
          <a:bodyPr>
            <a:normAutofit lnSpcReduction="10000"/>
          </a:bodyPr>
          <a:lstStyle/>
          <a:p>
            <a:pPr marL="233363" indent="-233363">
              <a:buClr>
                <a:schemeClr val="accent2"/>
              </a:buClr>
            </a:pPr>
            <a:r>
              <a:rPr lang="en-US" dirty="0" err="1"/>
              <a:t>Cilk</a:t>
            </a:r>
            <a:r>
              <a:rPr lang="en-US" dirty="0"/>
              <a:t> is simple: </a:t>
            </a:r>
            <a:r>
              <a:rPr lang="en-US" b="1" dirty="0" err="1">
                <a:solidFill>
                  <a:srgbClr val="FF0000"/>
                </a:solidFill>
                <a:latin typeface="Courier New" pitchFamily="49" charset="0"/>
              </a:rPr>
              <a:t>cilk</a:t>
            </a:r>
            <a:r>
              <a:rPr lang="en-US" dirty="0"/>
              <a:t>, </a:t>
            </a:r>
            <a:r>
              <a:rPr lang="en-US" b="1" dirty="0">
                <a:solidFill>
                  <a:srgbClr val="FF0000"/>
                </a:solidFill>
                <a:latin typeface="Courier New" pitchFamily="49" charset="0"/>
              </a:rPr>
              <a:t>spawn</a:t>
            </a:r>
            <a:r>
              <a:rPr lang="en-US" dirty="0"/>
              <a:t>, </a:t>
            </a:r>
            <a:r>
              <a:rPr lang="en-US" b="1" dirty="0">
                <a:solidFill>
                  <a:srgbClr val="FF0000"/>
                </a:solidFill>
                <a:latin typeface="Courier New" pitchFamily="49" charset="0"/>
              </a:rPr>
              <a:t>sync</a:t>
            </a:r>
            <a:r>
              <a:rPr lang="en-US" dirty="0"/>
              <a:t>,</a:t>
            </a:r>
            <a:r>
              <a:rPr lang="en-US" b="1" dirty="0">
                <a:solidFill>
                  <a:srgbClr val="FF0000"/>
                </a:solidFill>
                <a:latin typeface="Courier New" pitchFamily="49" charset="0"/>
              </a:rPr>
              <a:t> SYNCHED</a:t>
            </a:r>
            <a:r>
              <a:rPr lang="en-US" dirty="0"/>
              <a:t>,</a:t>
            </a:r>
            <a:r>
              <a:rPr lang="en-US" b="1" dirty="0">
                <a:solidFill>
                  <a:srgbClr val="FF0000"/>
                </a:solidFill>
                <a:latin typeface="Courier New" pitchFamily="49" charset="0"/>
              </a:rPr>
              <a:t> inlet</a:t>
            </a:r>
            <a:r>
              <a:rPr lang="en-US" dirty="0"/>
              <a:t>,</a:t>
            </a:r>
            <a:r>
              <a:rPr lang="en-US" b="1" dirty="0">
                <a:solidFill>
                  <a:srgbClr val="FF0000"/>
                </a:solidFill>
                <a:latin typeface="Courier New" pitchFamily="49" charset="0"/>
              </a:rPr>
              <a:t> abort</a:t>
            </a:r>
          </a:p>
          <a:p>
            <a:pPr marL="233363" indent="-233363">
              <a:spcBef>
                <a:spcPct val="0"/>
              </a:spcBef>
              <a:buClr>
                <a:schemeClr val="accent2"/>
              </a:buClr>
            </a:pPr>
            <a:r>
              <a:rPr lang="en-US" dirty="0" err="1"/>
              <a:t>JCilk</a:t>
            </a:r>
            <a:r>
              <a:rPr lang="en-US" dirty="0"/>
              <a:t> is simpler</a:t>
            </a:r>
          </a:p>
          <a:p>
            <a:pPr marL="233363" indent="-233363">
              <a:buClr>
                <a:schemeClr val="accent2"/>
              </a:buClr>
            </a:pPr>
            <a:r>
              <a:rPr lang="en-US" dirty="0"/>
              <a:t>Work &amp; span</a:t>
            </a:r>
          </a:p>
          <a:p>
            <a:pPr marL="233363" indent="-233363">
              <a:buClr>
                <a:schemeClr val="accent2"/>
              </a:buClr>
            </a:pPr>
            <a:r>
              <a:rPr lang="en-US" sz="3200" dirty="0"/>
              <a:t>Work &amp; span</a:t>
            </a:r>
          </a:p>
          <a:p>
            <a:pPr marL="233363" indent="-233363">
              <a:buClr>
                <a:schemeClr val="accent2"/>
              </a:buClr>
            </a:pPr>
            <a:r>
              <a:rPr lang="en-US" sz="2800" dirty="0"/>
              <a:t>Work &amp; span</a:t>
            </a:r>
          </a:p>
          <a:p>
            <a:pPr marL="233363" indent="-233363">
              <a:buClr>
                <a:schemeClr val="accent2"/>
              </a:buClr>
            </a:pPr>
            <a:r>
              <a:rPr lang="en-US" sz="2400" dirty="0"/>
              <a:t>Work &amp; span</a:t>
            </a:r>
          </a:p>
          <a:p>
            <a:pPr marL="233363" indent="-233363">
              <a:buClr>
                <a:schemeClr val="accent2"/>
              </a:buClr>
            </a:pPr>
            <a:r>
              <a:rPr lang="en-US" sz="2000" dirty="0"/>
              <a:t>Work &amp; span</a:t>
            </a:r>
          </a:p>
          <a:p>
            <a:pPr marL="233363" indent="-233363">
              <a:buClr>
                <a:schemeClr val="accent2"/>
              </a:buClr>
            </a:pPr>
            <a:r>
              <a:rPr lang="en-US" sz="1800" dirty="0"/>
              <a:t>Work &amp; span</a:t>
            </a:r>
          </a:p>
          <a:p>
            <a:pPr marL="233363" indent="-233363">
              <a:buClr>
                <a:schemeClr val="accent2"/>
              </a:buClr>
            </a:pPr>
            <a:r>
              <a:rPr lang="en-US" sz="1600" dirty="0"/>
              <a:t>Work &amp; span</a:t>
            </a:r>
          </a:p>
          <a:p>
            <a:pPr marL="233363" indent="-233363">
              <a:buClr>
                <a:schemeClr val="accent2"/>
              </a:buClr>
            </a:pPr>
            <a:r>
              <a:rPr lang="en-US" sz="1400" dirty="0"/>
              <a:t>Work &amp; span</a:t>
            </a:r>
          </a:p>
          <a:p>
            <a:pPr marL="233363" indent="-233363">
              <a:buClr>
                <a:schemeClr val="accent2"/>
              </a:buClr>
            </a:pPr>
            <a:r>
              <a:rPr lang="en-US" sz="1200" dirty="0"/>
              <a:t>Work &amp; span</a:t>
            </a:r>
          </a:p>
          <a:p>
            <a:pPr marL="233363" indent="-233363">
              <a:buClr>
                <a:schemeClr val="accent2"/>
              </a:buClr>
            </a:pPr>
            <a:r>
              <a:rPr lang="en-US" sz="1000" dirty="0"/>
              <a:t>Work &amp; span</a:t>
            </a:r>
          </a:p>
          <a:p>
            <a:pPr marL="233363" indent="-233363">
              <a:buClr>
                <a:schemeClr val="accent2"/>
              </a:buClr>
            </a:pPr>
            <a:r>
              <a:rPr lang="en-US" sz="900" dirty="0"/>
              <a:t>Work &amp; span</a:t>
            </a:r>
          </a:p>
          <a:p>
            <a:pPr marL="233363" indent="-233363">
              <a:buClr>
                <a:schemeClr val="accent2"/>
              </a:buClr>
            </a:pPr>
            <a:r>
              <a:rPr lang="en-US" sz="800" dirty="0"/>
              <a:t>Work &amp; span</a:t>
            </a:r>
          </a:p>
          <a:p>
            <a:pPr marL="233363" indent="-233363">
              <a:buClr>
                <a:schemeClr val="accent2"/>
              </a:buClr>
            </a:pPr>
            <a:r>
              <a:rPr lang="en-US" sz="600" dirty="0"/>
              <a:t>Work &amp; span</a:t>
            </a:r>
          </a:p>
          <a:p>
            <a:pPr marL="233363" indent="-233363">
              <a:buClr>
                <a:schemeClr val="accent2"/>
              </a:buClr>
            </a:pPr>
            <a:r>
              <a:rPr lang="en-US" sz="500" dirty="0"/>
              <a:t>Work &amp; span</a:t>
            </a:r>
            <a:endParaRPr lang="en-US" sz="400" dirty="0"/>
          </a:p>
          <a:p>
            <a:pPr marL="233363" indent="-233363">
              <a:buClr>
                <a:schemeClr val="accent2"/>
              </a:buClr>
            </a:pPr>
            <a:r>
              <a:rPr lang="en-US" sz="400" dirty="0"/>
              <a:t>Work &amp; span</a:t>
            </a:r>
            <a:endParaRPr lang="en-US" sz="500" dirty="0"/>
          </a:p>
          <a:p>
            <a:pPr marL="233363" indent="-233363">
              <a:buClr>
                <a:schemeClr val="accent2"/>
              </a:buClr>
            </a:pPr>
            <a:endParaRPr lang="en-US" sz="500" dirty="0"/>
          </a:p>
        </p:txBody>
      </p:sp>
      <p:sp>
        <p:nvSpPr>
          <p:cNvPr id="55" name="灯片编号占位符 3"/>
          <p:cNvSpPr>
            <a:spLocks noGrp="1"/>
          </p:cNvSpPr>
          <p:nvPr>
            <p:ph type="sldNum" sz="quarter" idx="15"/>
          </p:nvPr>
        </p:nvSpPr>
        <p:spPr/>
        <p:txBody>
          <a:bodyPr/>
          <a:lstStyle/>
          <a:p>
            <a:fld id="{6C1FCC88-DD1C-4A6E-BDA0-5505C948F5A6}" type="slidenum">
              <a:rPr lang="en-US" smtClean="0"/>
              <a:pPr/>
              <a:t>57</a:t>
            </a:fld>
            <a:endParaRPr lang="en-US" dirty="0"/>
          </a:p>
        </p:txBody>
      </p:sp>
      <p:grpSp>
        <p:nvGrpSpPr>
          <p:cNvPr id="1009668" name="Group 4"/>
          <p:cNvGrpSpPr>
            <a:grpSpLocks/>
          </p:cNvGrpSpPr>
          <p:nvPr/>
        </p:nvGrpSpPr>
        <p:grpSpPr bwMode="auto">
          <a:xfrm>
            <a:off x="2514600" y="2362200"/>
            <a:ext cx="6248400" cy="3735388"/>
            <a:chOff x="1344" y="1584"/>
            <a:chExt cx="4176" cy="2496"/>
          </a:xfrm>
        </p:grpSpPr>
        <p:sp>
          <p:nvSpPr>
            <p:cNvPr id="1009669" name="AutoShape 5"/>
            <p:cNvSpPr>
              <a:spLocks noChangeArrowheads="1"/>
            </p:cNvSpPr>
            <p:nvPr/>
          </p:nvSpPr>
          <p:spPr bwMode="auto">
            <a:xfrm>
              <a:off x="4800"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0" name="AutoShape 6"/>
            <p:cNvSpPr>
              <a:spLocks noChangeArrowheads="1"/>
            </p:cNvSpPr>
            <p:nvPr/>
          </p:nvSpPr>
          <p:spPr bwMode="auto">
            <a:xfrm>
              <a:off x="3984"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1" name="AutoShape 7"/>
            <p:cNvSpPr>
              <a:spLocks noChangeArrowheads="1"/>
            </p:cNvSpPr>
            <p:nvPr/>
          </p:nvSpPr>
          <p:spPr bwMode="auto">
            <a:xfrm>
              <a:off x="3120" y="2928"/>
              <a:ext cx="528"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2" name="AutoShape 8"/>
            <p:cNvSpPr>
              <a:spLocks noChangeArrowheads="1"/>
            </p:cNvSpPr>
            <p:nvPr/>
          </p:nvSpPr>
          <p:spPr bwMode="auto">
            <a:xfrm>
              <a:off x="2154" y="3600"/>
              <a:ext cx="576" cy="48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3" name="AutoShape 9"/>
            <p:cNvSpPr>
              <a:spLocks noChangeArrowheads="1"/>
            </p:cNvSpPr>
            <p:nvPr/>
          </p:nvSpPr>
          <p:spPr bwMode="auto">
            <a:xfrm>
              <a:off x="1344" y="3600"/>
              <a:ext cx="576" cy="480"/>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4" name="AutoShape 10"/>
            <p:cNvSpPr>
              <a:spLocks noChangeArrowheads="1"/>
            </p:cNvSpPr>
            <p:nvPr/>
          </p:nvSpPr>
          <p:spPr bwMode="auto">
            <a:xfrm>
              <a:off x="1440" y="2928"/>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75" name="Oval 11"/>
            <p:cNvSpPr>
              <a:spLocks noChangeArrowheads="1"/>
            </p:cNvSpPr>
            <p:nvPr/>
          </p:nvSpPr>
          <p:spPr bwMode="auto">
            <a:xfrm>
              <a:off x="1584"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76" name="Oval 12"/>
            <p:cNvSpPr>
              <a:spLocks noChangeArrowheads="1"/>
            </p:cNvSpPr>
            <p:nvPr/>
          </p:nvSpPr>
          <p:spPr bwMode="auto">
            <a:xfrm>
              <a:off x="1482"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77" name="Oval 13"/>
            <p:cNvSpPr>
              <a:spLocks noChangeArrowheads="1"/>
            </p:cNvSpPr>
            <p:nvPr/>
          </p:nvSpPr>
          <p:spPr bwMode="auto">
            <a:xfrm>
              <a:off x="2016" y="3029"/>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78" name="AutoShape 14"/>
            <p:cNvCxnSpPr>
              <a:cxnSpLocks noChangeShapeType="1"/>
              <a:stCxn id="1009675" idx="6"/>
              <a:endCxn id="1009677" idx="2"/>
            </p:cNvCxnSpPr>
            <p:nvPr/>
          </p:nvCxnSpPr>
          <p:spPr bwMode="auto">
            <a:xfrm>
              <a:off x="1872"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79" name="AutoShape 15"/>
            <p:cNvCxnSpPr>
              <a:cxnSpLocks noChangeShapeType="1"/>
              <a:stCxn id="1009675" idx="4"/>
              <a:endCxn id="1009676" idx="0"/>
            </p:cNvCxnSpPr>
            <p:nvPr/>
          </p:nvCxnSpPr>
          <p:spPr bwMode="auto">
            <a:xfrm flipH="1">
              <a:off x="1626" y="3317"/>
              <a:ext cx="102"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0" name="Oval 16"/>
            <p:cNvSpPr>
              <a:spLocks noChangeArrowheads="1"/>
            </p:cNvSpPr>
            <p:nvPr/>
          </p:nvSpPr>
          <p:spPr bwMode="auto">
            <a:xfrm>
              <a:off x="2298" y="3672"/>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1" name="AutoShape 17"/>
            <p:cNvCxnSpPr>
              <a:cxnSpLocks noChangeShapeType="1"/>
              <a:stCxn id="1009677" idx="4"/>
              <a:endCxn id="1009680" idx="1"/>
            </p:cNvCxnSpPr>
            <p:nvPr/>
          </p:nvCxnSpPr>
          <p:spPr bwMode="auto">
            <a:xfrm>
              <a:off x="2160" y="3317"/>
              <a:ext cx="180" cy="39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2" name="Oval 18"/>
            <p:cNvSpPr>
              <a:spLocks noChangeArrowheads="1"/>
            </p:cNvSpPr>
            <p:nvPr/>
          </p:nvSpPr>
          <p:spPr bwMode="auto">
            <a:xfrm>
              <a:off x="2448" y="3029"/>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3" name="AutoShape 19"/>
            <p:cNvCxnSpPr>
              <a:cxnSpLocks noChangeShapeType="1"/>
              <a:stCxn id="1009677" idx="6"/>
              <a:endCxn id="1009682" idx="2"/>
            </p:cNvCxnSpPr>
            <p:nvPr/>
          </p:nvCxnSpPr>
          <p:spPr bwMode="auto">
            <a:xfrm>
              <a:off x="2304" y="3173"/>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84" name="AutoShape 20"/>
            <p:cNvCxnSpPr>
              <a:cxnSpLocks noChangeShapeType="1"/>
              <a:stCxn id="1009676" idx="7"/>
              <a:endCxn id="1009682" idx="3"/>
            </p:cNvCxnSpPr>
            <p:nvPr/>
          </p:nvCxnSpPr>
          <p:spPr bwMode="auto">
            <a:xfrm flipV="1">
              <a:off x="1728" y="3275"/>
              <a:ext cx="762" cy="43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85" name="AutoShape 21"/>
            <p:cNvCxnSpPr>
              <a:cxnSpLocks noChangeShapeType="1"/>
              <a:stCxn id="1009680" idx="0"/>
              <a:endCxn id="1009682" idx="4"/>
            </p:cNvCxnSpPr>
            <p:nvPr/>
          </p:nvCxnSpPr>
          <p:spPr bwMode="auto">
            <a:xfrm flipV="1">
              <a:off x="2442" y="3317"/>
              <a:ext cx="150" cy="35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86" name="AutoShape 22"/>
            <p:cNvSpPr>
              <a:spLocks noChangeArrowheads="1"/>
            </p:cNvSpPr>
            <p:nvPr/>
          </p:nvSpPr>
          <p:spPr bwMode="auto">
            <a:xfrm>
              <a:off x="3600" y="1584"/>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87" name="Oval 23"/>
            <p:cNvSpPr>
              <a:spLocks noChangeArrowheads="1"/>
            </p:cNvSpPr>
            <p:nvPr/>
          </p:nvSpPr>
          <p:spPr bwMode="auto">
            <a:xfrm>
              <a:off x="3744" y="1685"/>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688" name="Oval 24"/>
            <p:cNvSpPr>
              <a:spLocks noChangeArrowheads="1"/>
            </p:cNvSpPr>
            <p:nvPr/>
          </p:nvSpPr>
          <p:spPr bwMode="auto">
            <a:xfrm>
              <a:off x="4176" y="1685"/>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89" name="AutoShape 25"/>
            <p:cNvCxnSpPr>
              <a:cxnSpLocks noChangeShapeType="1"/>
              <a:stCxn id="1009687" idx="6"/>
              <a:endCxn id="1009688" idx="2"/>
            </p:cNvCxnSpPr>
            <p:nvPr/>
          </p:nvCxnSpPr>
          <p:spPr bwMode="auto">
            <a:xfrm>
              <a:off x="4032"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0" name="AutoShape 26"/>
            <p:cNvSpPr>
              <a:spLocks noChangeArrowheads="1"/>
            </p:cNvSpPr>
            <p:nvPr/>
          </p:nvSpPr>
          <p:spPr bwMode="auto">
            <a:xfrm>
              <a:off x="2352" y="2256"/>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91" name="Oval 27"/>
            <p:cNvSpPr>
              <a:spLocks noChangeArrowheads="1"/>
            </p:cNvSpPr>
            <p:nvPr/>
          </p:nvSpPr>
          <p:spPr bwMode="auto">
            <a:xfrm>
              <a:off x="2496" y="235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2" name="AutoShape 28"/>
            <p:cNvCxnSpPr>
              <a:cxnSpLocks noChangeShapeType="1"/>
              <a:stCxn id="1009687" idx="3"/>
              <a:endCxn id="1009691" idx="7"/>
            </p:cNvCxnSpPr>
            <p:nvPr/>
          </p:nvCxnSpPr>
          <p:spPr bwMode="auto">
            <a:xfrm flipH="1">
              <a:off x="2742"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3" name="Oval 29"/>
            <p:cNvSpPr>
              <a:spLocks noChangeArrowheads="1"/>
            </p:cNvSpPr>
            <p:nvPr/>
          </p:nvSpPr>
          <p:spPr bwMode="auto">
            <a:xfrm>
              <a:off x="2928" y="235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4" name="AutoShape 30"/>
            <p:cNvCxnSpPr>
              <a:cxnSpLocks noChangeShapeType="1"/>
              <a:stCxn id="1009691" idx="6"/>
              <a:endCxn id="1009693" idx="2"/>
            </p:cNvCxnSpPr>
            <p:nvPr/>
          </p:nvCxnSpPr>
          <p:spPr bwMode="auto">
            <a:xfrm>
              <a:off x="2784"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5" name="AutoShape 31"/>
            <p:cNvSpPr>
              <a:spLocks noChangeArrowheads="1"/>
            </p:cNvSpPr>
            <p:nvPr/>
          </p:nvSpPr>
          <p:spPr bwMode="auto">
            <a:xfrm>
              <a:off x="4080" y="2267"/>
              <a:ext cx="1440" cy="491"/>
            </a:xfrm>
            <a:prstGeom prst="roundRect">
              <a:avLst>
                <a:gd name="adj" fmla="val 16667"/>
              </a:avLst>
            </a:prstGeom>
            <a:solidFill>
              <a:schemeClr val="hlink"/>
            </a:solidFill>
            <a:ln w="63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009696" name="Oval 32"/>
            <p:cNvSpPr>
              <a:spLocks noChangeArrowheads="1"/>
            </p:cNvSpPr>
            <p:nvPr/>
          </p:nvSpPr>
          <p:spPr bwMode="auto">
            <a:xfrm>
              <a:off x="4224" y="2368"/>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697" name="AutoShape 33"/>
            <p:cNvCxnSpPr>
              <a:cxnSpLocks noChangeShapeType="1"/>
              <a:stCxn id="1009688" idx="4"/>
              <a:endCxn id="1009696" idx="0"/>
            </p:cNvCxnSpPr>
            <p:nvPr/>
          </p:nvCxnSpPr>
          <p:spPr bwMode="auto">
            <a:xfrm>
              <a:off x="4320" y="1973"/>
              <a:ext cx="48" cy="39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698" name="AutoShape 34"/>
            <p:cNvCxnSpPr>
              <a:cxnSpLocks noChangeShapeType="1"/>
              <a:stCxn id="1009691" idx="3"/>
              <a:endCxn id="1009675" idx="7"/>
            </p:cNvCxnSpPr>
            <p:nvPr/>
          </p:nvCxnSpPr>
          <p:spPr bwMode="auto">
            <a:xfrm flipH="1">
              <a:off x="1830"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699" name="Oval 35"/>
            <p:cNvSpPr>
              <a:spLocks noChangeArrowheads="1"/>
            </p:cNvSpPr>
            <p:nvPr/>
          </p:nvSpPr>
          <p:spPr bwMode="auto">
            <a:xfrm>
              <a:off x="4656" y="2368"/>
              <a:ext cx="288" cy="288"/>
            </a:xfrm>
            <a:prstGeom prst="ellipse">
              <a:avLst/>
            </a:prstGeom>
            <a:solidFill>
              <a:schemeClr val="accent1"/>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0" name="AutoShape 36"/>
            <p:cNvCxnSpPr>
              <a:cxnSpLocks noChangeShapeType="1"/>
              <a:stCxn id="1009696" idx="6"/>
              <a:endCxn id="1009699" idx="2"/>
            </p:cNvCxnSpPr>
            <p:nvPr/>
          </p:nvCxnSpPr>
          <p:spPr bwMode="auto">
            <a:xfrm>
              <a:off x="4512"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1" name="Oval 37"/>
            <p:cNvSpPr>
              <a:spLocks noChangeArrowheads="1"/>
            </p:cNvSpPr>
            <p:nvPr/>
          </p:nvSpPr>
          <p:spPr bwMode="auto">
            <a:xfrm>
              <a:off x="3240" y="3029"/>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1009702" name="Oval 38"/>
            <p:cNvSpPr>
              <a:spLocks noChangeArrowheads="1"/>
            </p:cNvSpPr>
            <p:nvPr/>
          </p:nvSpPr>
          <p:spPr bwMode="auto">
            <a:xfrm>
              <a:off x="4104"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3" name="AutoShape 39"/>
            <p:cNvCxnSpPr>
              <a:cxnSpLocks noChangeShapeType="1"/>
              <a:stCxn id="1009693" idx="4"/>
              <a:endCxn id="1009701" idx="1"/>
            </p:cNvCxnSpPr>
            <p:nvPr/>
          </p:nvCxnSpPr>
          <p:spPr bwMode="auto">
            <a:xfrm>
              <a:off x="3072" y="2646"/>
              <a:ext cx="210" cy="425"/>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04" name="AutoShape 40"/>
            <p:cNvCxnSpPr>
              <a:cxnSpLocks noChangeShapeType="1"/>
              <a:stCxn id="1009696" idx="4"/>
              <a:endCxn id="1009702" idx="0"/>
            </p:cNvCxnSpPr>
            <p:nvPr/>
          </p:nvCxnSpPr>
          <p:spPr bwMode="auto">
            <a:xfrm flipH="1">
              <a:off x="4248" y="2656"/>
              <a:ext cx="120"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5" name="Oval 41"/>
            <p:cNvSpPr>
              <a:spLocks noChangeArrowheads="1"/>
            </p:cNvSpPr>
            <p:nvPr/>
          </p:nvSpPr>
          <p:spPr bwMode="auto">
            <a:xfrm>
              <a:off x="3360" y="235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6" name="AutoShape 42"/>
            <p:cNvCxnSpPr>
              <a:cxnSpLocks noChangeShapeType="1"/>
              <a:stCxn id="1009693" idx="6"/>
              <a:endCxn id="1009705" idx="2"/>
            </p:cNvCxnSpPr>
            <p:nvPr/>
          </p:nvCxnSpPr>
          <p:spPr bwMode="auto">
            <a:xfrm>
              <a:off x="3216" y="250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07" name="Oval 43"/>
            <p:cNvSpPr>
              <a:spLocks noChangeArrowheads="1"/>
            </p:cNvSpPr>
            <p:nvPr/>
          </p:nvSpPr>
          <p:spPr bwMode="auto">
            <a:xfrm>
              <a:off x="4920" y="3030"/>
              <a:ext cx="288" cy="288"/>
            </a:xfrm>
            <a:prstGeom prst="ellipse">
              <a:avLst/>
            </a:prstGeom>
            <a:solidFill>
              <a:srgbClr val="FF00FF"/>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08" name="AutoShape 44"/>
            <p:cNvCxnSpPr>
              <a:cxnSpLocks noChangeShapeType="1"/>
              <a:stCxn id="1009682" idx="7"/>
              <a:endCxn id="1009705" idx="3"/>
            </p:cNvCxnSpPr>
            <p:nvPr/>
          </p:nvCxnSpPr>
          <p:spPr bwMode="auto">
            <a:xfrm flipV="1">
              <a:off x="2694" y="2604"/>
              <a:ext cx="708" cy="46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09" name="AutoShape 45"/>
            <p:cNvCxnSpPr>
              <a:cxnSpLocks noChangeShapeType="1"/>
              <a:stCxn id="1009701" idx="0"/>
              <a:endCxn id="1009705" idx="4"/>
            </p:cNvCxnSpPr>
            <p:nvPr/>
          </p:nvCxnSpPr>
          <p:spPr bwMode="auto">
            <a:xfrm flipV="1">
              <a:off x="3384" y="2646"/>
              <a:ext cx="120" cy="383"/>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0" name="AutoShape 46"/>
            <p:cNvCxnSpPr>
              <a:cxnSpLocks noChangeShapeType="1"/>
              <a:stCxn id="1009699" idx="4"/>
              <a:endCxn id="1009707" idx="1"/>
            </p:cNvCxnSpPr>
            <p:nvPr/>
          </p:nvCxnSpPr>
          <p:spPr bwMode="auto">
            <a:xfrm>
              <a:off x="4800" y="2656"/>
              <a:ext cx="162" cy="416"/>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11" name="Oval 47"/>
            <p:cNvSpPr>
              <a:spLocks noChangeArrowheads="1"/>
            </p:cNvSpPr>
            <p:nvPr/>
          </p:nvSpPr>
          <p:spPr bwMode="auto">
            <a:xfrm>
              <a:off x="5088" y="2368"/>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12" name="AutoShape 48"/>
            <p:cNvCxnSpPr>
              <a:cxnSpLocks noChangeShapeType="1"/>
              <a:stCxn id="1009699" idx="6"/>
              <a:endCxn id="1009711" idx="2"/>
            </p:cNvCxnSpPr>
            <p:nvPr/>
          </p:nvCxnSpPr>
          <p:spPr bwMode="auto">
            <a:xfrm>
              <a:off x="4944" y="2512"/>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3" name="AutoShape 49"/>
            <p:cNvCxnSpPr>
              <a:cxnSpLocks noChangeShapeType="1"/>
              <a:stCxn id="1009702" idx="7"/>
              <a:endCxn id="1009711" idx="3"/>
            </p:cNvCxnSpPr>
            <p:nvPr/>
          </p:nvCxnSpPr>
          <p:spPr bwMode="auto">
            <a:xfrm flipV="1">
              <a:off x="4350" y="2614"/>
              <a:ext cx="780" cy="458"/>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4" name="AutoShape 50"/>
            <p:cNvCxnSpPr>
              <a:cxnSpLocks noChangeShapeType="1"/>
              <a:stCxn id="1009707" idx="0"/>
              <a:endCxn id="1009711" idx="4"/>
            </p:cNvCxnSpPr>
            <p:nvPr/>
          </p:nvCxnSpPr>
          <p:spPr bwMode="auto">
            <a:xfrm flipV="1">
              <a:off x="5064" y="2656"/>
              <a:ext cx="168" cy="374"/>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9715" name="Oval 51"/>
            <p:cNvSpPr>
              <a:spLocks noChangeArrowheads="1"/>
            </p:cNvSpPr>
            <p:nvPr/>
          </p:nvSpPr>
          <p:spPr bwMode="auto">
            <a:xfrm>
              <a:off x="4608" y="1685"/>
              <a:ext cx="288" cy="288"/>
            </a:xfrm>
            <a:prstGeom prst="ellipse">
              <a:avLst/>
            </a:prstGeom>
            <a:solidFill>
              <a:schemeClr val="accent2"/>
            </a:solidFill>
            <a:ln w="6350">
              <a:solidFill>
                <a:schemeClr val="tx1"/>
              </a:solidFill>
              <a:round/>
              <a:headEnd/>
              <a:tailEnd/>
            </a:ln>
            <a:effectLst>
              <a:outerShdw dist="35921" dir="2700000" algn="ctr" rotWithShape="0">
                <a:schemeClr val="bg2"/>
              </a:outerShdw>
            </a:effectLst>
          </p:spPr>
          <p:txBody>
            <a:bodyPr wrap="none" anchor="ctr"/>
            <a:lstStyle/>
            <a:p>
              <a:endParaRPr lang="en-US"/>
            </a:p>
          </p:txBody>
        </p:sp>
        <p:cxnSp>
          <p:nvCxnSpPr>
            <p:cNvPr id="1009716" name="AutoShape 52"/>
            <p:cNvCxnSpPr>
              <a:cxnSpLocks noChangeShapeType="1"/>
              <a:stCxn id="1009688" idx="6"/>
              <a:endCxn id="1009715" idx="2"/>
            </p:cNvCxnSpPr>
            <p:nvPr/>
          </p:nvCxnSpPr>
          <p:spPr bwMode="auto">
            <a:xfrm>
              <a:off x="4464" y="1829"/>
              <a:ext cx="144" cy="0"/>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7" name="AutoShape 53"/>
            <p:cNvCxnSpPr>
              <a:cxnSpLocks noChangeShapeType="1"/>
              <a:stCxn id="1009705" idx="7"/>
              <a:endCxn id="1009715" idx="3"/>
            </p:cNvCxnSpPr>
            <p:nvPr/>
          </p:nvCxnSpPr>
          <p:spPr bwMode="auto">
            <a:xfrm flipV="1">
              <a:off x="3606" y="1931"/>
              <a:ext cx="1044" cy="469"/>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9718" name="AutoShape 54"/>
            <p:cNvCxnSpPr>
              <a:cxnSpLocks noChangeShapeType="1"/>
              <a:stCxn id="1009711" idx="0"/>
              <a:endCxn id="1009715" idx="5"/>
            </p:cNvCxnSpPr>
            <p:nvPr/>
          </p:nvCxnSpPr>
          <p:spPr bwMode="auto">
            <a:xfrm flipH="1" flipV="1">
              <a:off x="4854" y="1931"/>
              <a:ext cx="378" cy="437"/>
            </a:xfrm>
            <a:prstGeom prst="straightConnector1">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25188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9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9667">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009667">
                                            <p:txEl>
                                              <p:pRg st="4" end="4"/>
                                            </p:txEl>
                                          </p:spTgt>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1009667">
                                            <p:txEl>
                                              <p:pRg st="5" end="5"/>
                                            </p:txEl>
                                          </p:spTgt>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1009667">
                                            <p:txEl>
                                              <p:pRg st="6" end="6"/>
                                            </p:txEl>
                                          </p:spTgt>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1009667">
                                            <p:txEl>
                                              <p:pRg st="7" end="7"/>
                                            </p:txEl>
                                          </p:spTgt>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grpId="0" nodeType="afterEffect">
                                  <p:stCondLst>
                                    <p:cond delay="500"/>
                                  </p:stCondLst>
                                  <p:childTnLst>
                                    <p:set>
                                      <p:cBhvr>
                                        <p:cTn id="33" dur="1" fill="hold">
                                          <p:stCondLst>
                                            <p:cond delay="0"/>
                                          </p:stCondLst>
                                        </p:cTn>
                                        <p:tgtEl>
                                          <p:spTgt spid="1009667">
                                            <p:txEl>
                                              <p:pRg st="8" end="8"/>
                                            </p:txEl>
                                          </p:spTgt>
                                        </p:tgtEl>
                                        <p:attrNameLst>
                                          <p:attrName>style.visibility</p:attrName>
                                        </p:attrNameLst>
                                      </p:cBhvr>
                                      <p:to>
                                        <p:strVal val="visible"/>
                                      </p:to>
                                    </p:set>
                                  </p:childTnLst>
                                </p:cTn>
                              </p:par>
                            </p:childTnLst>
                          </p:cTn>
                        </p:par>
                        <p:par>
                          <p:cTn id="34" fill="hold" nodeType="afterGroup">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1009667">
                                            <p:txEl>
                                              <p:pRg st="9" end="9"/>
                                            </p:txEl>
                                          </p:spTgt>
                                        </p:tgtEl>
                                        <p:attrNameLst>
                                          <p:attrName>style.visibility</p:attrName>
                                        </p:attrNameLst>
                                      </p:cBhvr>
                                      <p:to>
                                        <p:strVal val="visible"/>
                                      </p:to>
                                    </p:set>
                                  </p:childTnLst>
                                </p:cTn>
                              </p:par>
                            </p:childTnLst>
                          </p:cTn>
                        </p:par>
                        <p:par>
                          <p:cTn id="37" fill="hold" nodeType="afterGroup">
                            <p:stCondLst>
                              <p:cond delay="3000"/>
                            </p:stCondLst>
                            <p:childTnLst>
                              <p:par>
                                <p:cTn id="38" presetID="1" presetClass="entr" presetSubtype="0" fill="hold" grpId="0" nodeType="afterEffect">
                                  <p:stCondLst>
                                    <p:cond delay="500"/>
                                  </p:stCondLst>
                                  <p:childTnLst>
                                    <p:set>
                                      <p:cBhvr>
                                        <p:cTn id="39" dur="1" fill="hold">
                                          <p:stCondLst>
                                            <p:cond delay="0"/>
                                          </p:stCondLst>
                                        </p:cTn>
                                        <p:tgtEl>
                                          <p:spTgt spid="1009667">
                                            <p:txEl>
                                              <p:pRg st="10" end="10"/>
                                            </p:txEl>
                                          </p:spTgt>
                                        </p:tgtEl>
                                        <p:attrNameLst>
                                          <p:attrName>style.visibility</p:attrName>
                                        </p:attrNameLst>
                                      </p:cBhvr>
                                      <p:to>
                                        <p:strVal val="visible"/>
                                      </p:to>
                                    </p:set>
                                  </p:childTnLst>
                                </p:cTn>
                              </p:par>
                            </p:childTnLst>
                          </p:cTn>
                        </p:par>
                        <p:par>
                          <p:cTn id="40" fill="hold" nodeType="afterGroup">
                            <p:stCondLst>
                              <p:cond delay="3500"/>
                            </p:stCondLst>
                            <p:childTnLst>
                              <p:par>
                                <p:cTn id="41" presetID="1" presetClass="entr" presetSubtype="0" fill="hold" grpId="0" nodeType="afterEffect">
                                  <p:stCondLst>
                                    <p:cond delay="500"/>
                                  </p:stCondLst>
                                  <p:childTnLst>
                                    <p:set>
                                      <p:cBhvr>
                                        <p:cTn id="42" dur="1" fill="hold">
                                          <p:stCondLst>
                                            <p:cond delay="0"/>
                                          </p:stCondLst>
                                        </p:cTn>
                                        <p:tgtEl>
                                          <p:spTgt spid="1009667">
                                            <p:txEl>
                                              <p:pRg st="11" end="11"/>
                                            </p:txEl>
                                          </p:spTgt>
                                        </p:tgtEl>
                                        <p:attrNameLst>
                                          <p:attrName>style.visibility</p:attrName>
                                        </p:attrNameLst>
                                      </p:cBhvr>
                                      <p:to>
                                        <p:strVal val="visible"/>
                                      </p:to>
                                    </p:set>
                                  </p:childTnLst>
                                </p:cTn>
                              </p:par>
                            </p:childTnLst>
                          </p:cTn>
                        </p:par>
                        <p:par>
                          <p:cTn id="43" fill="hold" nodeType="afterGroup">
                            <p:stCondLst>
                              <p:cond delay="4000"/>
                            </p:stCondLst>
                            <p:childTnLst>
                              <p:par>
                                <p:cTn id="44" presetID="1" presetClass="entr" presetSubtype="0" fill="hold" grpId="0" nodeType="afterEffect">
                                  <p:stCondLst>
                                    <p:cond delay="500"/>
                                  </p:stCondLst>
                                  <p:childTnLst>
                                    <p:set>
                                      <p:cBhvr>
                                        <p:cTn id="45" dur="1" fill="hold">
                                          <p:stCondLst>
                                            <p:cond delay="0"/>
                                          </p:stCondLst>
                                        </p:cTn>
                                        <p:tgtEl>
                                          <p:spTgt spid="1009667">
                                            <p:txEl>
                                              <p:pRg st="12" end="12"/>
                                            </p:txEl>
                                          </p:spTgt>
                                        </p:tgtEl>
                                        <p:attrNameLst>
                                          <p:attrName>style.visibility</p:attrName>
                                        </p:attrNameLst>
                                      </p:cBhvr>
                                      <p:to>
                                        <p:strVal val="visible"/>
                                      </p:to>
                                    </p:set>
                                  </p:childTnLst>
                                </p:cTn>
                              </p:par>
                            </p:childTnLst>
                          </p:cTn>
                        </p:par>
                        <p:par>
                          <p:cTn id="46" fill="hold" nodeType="afterGroup">
                            <p:stCondLst>
                              <p:cond delay="4500"/>
                            </p:stCondLst>
                            <p:childTnLst>
                              <p:par>
                                <p:cTn id="47" presetID="1" presetClass="entr" presetSubtype="0" fill="hold" grpId="0" nodeType="afterEffect">
                                  <p:stCondLst>
                                    <p:cond delay="500"/>
                                  </p:stCondLst>
                                  <p:childTnLst>
                                    <p:set>
                                      <p:cBhvr>
                                        <p:cTn id="48" dur="1" fill="hold">
                                          <p:stCondLst>
                                            <p:cond delay="0"/>
                                          </p:stCondLst>
                                        </p:cTn>
                                        <p:tgtEl>
                                          <p:spTgt spid="1009667">
                                            <p:txEl>
                                              <p:pRg st="13" end="13"/>
                                            </p:txEl>
                                          </p:spTgt>
                                        </p:tgtEl>
                                        <p:attrNameLst>
                                          <p:attrName>style.visibility</p:attrName>
                                        </p:attrNameLst>
                                      </p:cBhvr>
                                      <p:to>
                                        <p:strVal val="visible"/>
                                      </p:to>
                                    </p:set>
                                  </p:childTnLst>
                                </p:cTn>
                              </p:par>
                            </p:childTnLst>
                          </p:cTn>
                        </p:par>
                        <p:par>
                          <p:cTn id="49" fill="hold" nodeType="afterGroup">
                            <p:stCondLst>
                              <p:cond delay="5000"/>
                            </p:stCondLst>
                            <p:childTnLst>
                              <p:par>
                                <p:cTn id="50" presetID="1" presetClass="entr" presetSubtype="0" fill="hold" grpId="0" nodeType="afterEffect">
                                  <p:stCondLst>
                                    <p:cond delay="500"/>
                                  </p:stCondLst>
                                  <p:childTnLst>
                                    <p:set>
                                      <p:cBhvr>
                                        <p:cTn id="51" dur="1" fill="hold">
                                          <p:stCondLst>
                                            <p:cond delay="0"/>
                                          </p:stCondLst>
                                        </p:cTn>
                                        <p:tgtEl>
                                          <p:spTgt spid="1009667">
                                            <p:txEl>
                                              <p:pRg st="14" end="14"/>
                                            </p:txEl>
                                          </p:spTgt>
                                        </p:tgtEl>
                                        <p:attrNameLst>
                                          <p:attrName>style.visibility</p:attrName>
                                        </p:attrNameLst>
                                      </p:cBhvr>
                                      <p:to>
                                        <p:strVal val="visible"/>
                                      </p:to>
                                    </p:set>
                                  </p:childTnLst>
                                </p:cTn>
                              </p:par>
                            </p:childTnLst>
                          </p:cTn>
                        </p:par>
                        <p:par>
                          <p:cTn id="52" fill="hold" nodeType="afterGroup">
                            <p:stCondLst>
                              <p:cond delay="5500"/>
                            </p:stCondLst>
                            <p:childTnLst>
                              <p:par>
                                <p:cTn id="53" presetID="1" presetClass="entr" presetSubtype="0" fill="hold" grpId="0" nodeType="afterEffect">
                                  <p:stCondLst>
                                    <p:cond delay="500"/>
                                  </p:stCondLst>
                                  <p:childTnLst>
                                    <p:set>
                                      <p:cBhvr>
                                        <p:cTn id="54" dur="1" fill="hold">
                                          <p:stCondLst>
                                            <p:cond delay="0"/>
                                          </p:stCondLst>
                                        </p:cTn>
                                        <p:tgtEl>
                                          <p:spTgt spid="1009667">
                                            <p:txEl>
                                              <p:pRg st="15" end="15"/>
                                            </p:txEl>
                                          </p:spTgt>
                                        </p:tgtEl>
                                        <p:attrNameLst>
                                          <p:attrName>style.visibility</p:attrName>
                                        </p:attrNameLst>
                                      </p:cBhvr>
                                      <p:to>
                                        <p:strVal val="visible"/>
                                      </p:to>
                                    </p:set>
                                  </p:childTnLst>
                                </p:cTn>
                              </p:par>
                            </p:childTnLst>
                          </p:cTn>
                        </p:par>
                        <p:par>
                          <p:cTn id="55" fill="hold" nodeType="afterGroup">
                            <p:stCondLst>
                              <p:cond delay="6000"/>
                            </p:stCondLst>
                            <p:childTnLst>
                              <p:par>
                                <p:cTn id="56" presetID="1" presetClass="entr" presetSubtype="0" fill="hold" grpId="0" nodeType="afterEffect">
                                  <p:stCondLst>
                                    <p:cond delay="500"/>
                                  </p:stCondLst>
                                  <p:childTnLst>
                                    <p:set>
                                      <p:cBhvr>
                                        <p:cTn id="57" dur="1" fill="hold">
                                          <p:stCondLst>
                                            <p:cond delay="0"/>
                                          </p:stCondLst>
                                        </p:cTn>
                                        <p:tgtEl>
                                          <p:spTgt spid="100966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dirty="0"/>
              <a:t>Intel’s Threading Building Blocks</a:t>
            </a:r>
          </a:p>
        </p:txBody>
      </p:sp>
      <p:sp>
        <p:nvSpPr>
          <p:cNvPr id="4" name="灯片编号占位符 3"/>
          <p:cNvSpPr>
            <a:spLocks noGrp="1"/>
          </p:cNvSpPr>
          <p:nvPr>
            <p:ph type="sldNum" sz="quarter" idx="12"/>
          </p:nvPr>
        </p:nvSpPr>
        <p:spPr/>
        <p:txBody>
          <a:bodyPr/>
          <a:lstStyle/>
          <a:p>
            <a:pPr>
              <a:defRPr/>
            </a:pPr>
            <a:fld id="{2F5038D2-A417-4597-B5C6-423C7950CD98}" type="slidenum">
              <a:rPr lang="zh-CN" altLang="en-US" smtClean="0"/>
              <a:pPr>
                <a:defRPr/>
              </a:pPr>
              <a:t>58</a:t>
            </a:fld>
            <a:endParaRPr lang="en-US" altLang="zh-CN"/>
          </a:p>
        </p:txBody>
      </p:sp>
    </p:spTree>
    <p:extLst>
      <p:ext uri="{BB962C8B-B14F-4D97-AF65-F5344CB8AC3E}">
        <p14:creationId xmlns:p14="http://schemas.microsoft.com/office/powerpoint/2010/main" val="3353159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57200" y="152400"/>
            <a:ext cx="7467600" cy="1143000"/>
          </a:xfrm>
        </p:spPr>
        <p:txBody>
          <a:bodyPr/>
          <a:lstStyle/>
          <a:p>
            <a:r>
              <a:rPr lang="en-US" dirty="0"/>
              <a:t>Threading Building Blocks Library </a:t>
            </a:r>
            <a:r>
              <a:rPr lang="zh-CN" altLang="en-US" dirty="0"/>
              <a:t>特性</a:t>
            </a:r>
            <a:endParaRPr lang="en-US" dirty="0"/>
          </a:p>
        </p:txBody>
      </p:sp>
      <p:sp>
        <p:nvSpPr>
          <p:cNvPr id="628739" name="Rectangle 3"/>
          <p:cNvSpPr>
            <a:spLocks noGrp="1" noChangeArrowheads="1"/>
          </p:cNvSpPr>
          <p:nvPr>
            <p:ph sz="quarter" idx="1"/>
          </p:nvPr>
        </p:nvSpPr>
        <p:spPr>
          <a:xfrm>
            <a:off x="609600" y="1219200"/>
            <a:ext cx="7772400" cy="4724400"/>
          </a:xfrm>
        </p:spPr>
        <p:txBody>
          <a:bodyPr/>
          <a:lstStyle/>
          <a:p>
            <a:r>
              <a:rPr lang="en-US" dirty="0">
                <a:solidFill>
                  <a:srgbClr val="FF0000"/>
                </a:solidFill>
              </a:rPr>
              <a:t>C++ Library</a:t>
            </a:r>
            <a:r>
              <a:rPr lang="en-US" dirty="0"/>
              <a:t>.</a:t>
            </a:r>
          </a:p>
          <a:p>
            <a:r>
              <a:rPr lang="zh-CN" altLang="en-US" dirty="0"/>
              <a:t>与其它线程包兼容</a:t>
            </a:r>
            <a:r>
              <a:rPr lang="en-US" dirty="0"/>
              <a:t>.</a:t>
            </a:r>
          </a:p>
          <a:p>
            <a:r>
              <a:rPr lang="zh-CN" altLang="en-US" dirty="0"/>
              <a:t>可扩展的数据并行程序设计</a:t>
            </a:r>
            <a:r>
              <a:rPr lang="en-US" dirty="0"/>
              <a:t>.</a:t>
            </a:r>
          </a:p>
          <a:p>
            <a:r>
              <a:rPr lang="zh-CN" altLang="en-US" dirty="0"/>
              <a:t>指定模板和任务，而不是线程</a:t>
            </a:r>
            <a:r>
              <a:rPr lang="en-US" altLang="zh-CN" dirty="0"/>
              <a:t>—TBB</a:t>
            </a:r>
            <a:r>
              <a:rPr lang="zh-CN" altLang="en-US" dirty="0"/>
              <a:t>将任务分配到线程，并负责负载平衡</a:t>
            </a:r>
            <a:endParaRPr lang="en-US" dirty="0"/>
          </a:p>
        </p:txBody>
      </p:sp>
      <p:sp>
        <p:nvSpPr>
          <p:cNvPr id="4" name="灯片编号占位符 3"/>
          <p:cNvSpPr>
            <a:spLocks noGrp="1"/>
          </p:cNvSpPr>
          <p:nvPr>
            <p:ph type="sldNum" sz="quarter" idx="15"/>
          </p:nvPr>
        </p:nvSpPr>
        <p:spPr/>
        <p:txBody>
          <a:bodyPr/>
          <a:lstStyle/>
          <a:p>
            <a:fld id="{A6D64DDA-3C9F-4D10-A607-BF640F100210}" type="slidenum">
              <a:rPr lang="en-US">
                <a:solidFill>
                  <a:srgbClr val="FFFFFF"/>
                </a:solidFill>
              </a:rPr>
              <a:pPr/>
              <a:t>59</a:t>
            </a:fld>
            <a:endParaRPr lang="en-US">
              <a:solidFill>
                <a:srgbClr val="FFFFFF"/>
              </a:solidFill>
            </a:endParaRPr>
          </a:p>
        </p:txBody>
      </p:sp>
    </p:spTree>
    <p:extLst>
      <p:ext uri="{BB962C8B-B14F-4D97-AF65-F5344CB8AC3E}">
        <p14:creationId xmlns:p14="http://schemas.microsoft.com/office/powerpoint/2010/main" val="345183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94C5E761-DB0B-4246-BE99-D045C7B5D801}" type="slidenum">
              <a:rPr lang="zh-CN" altLang="en-US" sz="1400"/>
              <a:pPr eaLnBrk="1" hangingPunct="1"/>
              <a:t>6</a:t>
            </a:fld>
            <a:endParaRPr lang="en-US" altLang="zh-CN" sz="1400"/>
          </a:p>
        </p:txBody>
      </p:sp>
      <p:sp>
        <p:nvSpPr>
          <p:cNvPr id="8195" name="Rectangle 4"/>
          <p:cNvSpPr>
            <a:spLocks noChangeArrowheads="1"/>
          </p:cNvSpPr>
          <p:nvPr/>
        </p:nvSpPr>
        <p:spPr bwMode="auto">
          <a:xfrm>
            <a:off x="457200" y="349250"/>
            <a:ext cx="490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ea typeface="宋体" pitchFamily="2" charset="-122"/>
              </a:rPr>
              <a:t>FORK-JOIN construct</a:t>
            </a:r>
          </a:p>
        </p:txBody>
      </p:sp>
      <p:pic>
        <p:nvPicPr>
          <p:cNvPr id="8196"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514600" y="1524000"/>
            <a:ext cx="43449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A6AE27B-5220-443D-8C70-06228CC98B64}" type="slidenum">
              <a:rPr lang="zh-CN" altLang="en-US" sz="800">
                <a:solidFill>
                  <a:schemeClr val="bg1"/>
                </a:solidFill>
              </a:rPr>
              <a:pPr/>
              <a:t>60</a:t>
            </a:fld>
            <a:endParaRPr lang="en-US" altLang="zh-CN" sz="800">
              <a:solidFill>
                <a:schemeClr val="bg1"/>
              </a:solidFill>
            </a:endParaRPr>
          </a:p>
        </p:txBody>
      </p:sp>
      <p:sp>
        <p:nvSpPr>
          <p:cNvPr id="13315" name="Rectangle 2"/>
          <p:cNvSpPr>
            <a:spLocks noGrp="1" noChangeArrowheads="1"/>
          </p:cNvSpPr>
          <p:nvPr>
            <p:ph type="title"/>
          </p:nvPr>
        </p:nvSpPr>
        <p:spPr>
          <a:xfrm>
            <a:off x="365125" y="320675"/>
            <a:ext cx="8477250" cy="735013"/>
          </a:xfrm>
        </p:spPr>
        <p:txBody>
          <a:bodyPr/>
          <a:lstStyle/>
          <a:p>
            <a:pPr eaLnBrk="1" hangingPunct="1"/>
            <a:r>
              <a:rPr lang="en-US" altLang="zh-CN" sz="3000">
                <a:ea typeface="SimSun" pitchFamily="2" charset="-122"/>
              </a:rPr>
              <a:t>Components of TBB</a:t>
            </a:r>
            <a:r>
              <a:rPr lang="en-US" altLang="zh-CN">
                <a:ea typeface="SimSun" pitchFamily="2" charset="-122"/>
              </a:rPr>
              <a:t> </a:t>
            </a:r>
            <a:r>
              <a:rPr lang="en-US" altLang="zh-CN" i="1">
                <a:ea typeface="SimSun" pitchFamily="2" charset="-122"/>
              </a:rPr>
              <a:t>(version 2.1)</a:t>
            </a:r>
            <a:endParaRPr lang="ru-RU" altLang="zh-CN" i="1"/>
          </a:p>
        </p:txBody>
      </p:sp>
      <p:sp>
        <p:nvSpPr>
          <p:cNvPr id="13316" name="AutoShape 3"/>
          <p:cNvSpPr>
            <a:spLocks noChangeArrowheads="1"/>
          </p:cNvSpPr>
          <p:nvPr/>
        </p:nvSpPr>
        <p:spPr bwMode="auto">
          <a:xfrm>
            <a:off x="549275" y="4081462"/>
            <a:ext cx="5761038" cy="925513"/>
          </a:xfrm>
          <a:prstGeom prst="roundRect">
            <a:avLst>
              <a:gd name="adj" fmla="val 16667"/>
            </a:avLst>
          </a:prstGeom>
          <a:solidFill>
            <a:srgbClr val="FF99CC"/>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Synchronization primitives</a:t>
            </a:r>
          </a:p>
          <a:p>
            <a:r>
              <a:rPr lang="en-US" altLang="zh-CN" sz="1800">
                <a:solidFill>
                  <a:srgbClr val="000000"/>
                </a:solidFill>
                <a:ea typeface="SimSun" pitchFamily="2" charset="-122"/>
              </a:rPr>
              <a:t>atomic operations</a:t>
            </a:r>
          </a:p>
          <a:p>
            <a:r>
              <a:rPr lang="en-US" altLang="zh-CN" sz="1800">
                <a:solidFill>
                  <a:srgbClr val="000000"/>
                </a:solidFill>
                <a:ea typeface="SimSun" pitchFamily="2" charset="-122"/>
              </a:rPr>
              <a:t>various flavors of mutexes </a:t>
            </a:r>
            <a:r>
              <a:rPr lang="en-US" altLang="zh-CN" sz="1800" i="1">
                <a:solidFill>
                  <a:srgbClr val="000000"/>
                </a:solidFill>
                <a:ea typeface="SimSun" pitchFamily="2" charset="-122"/>
              </a:rPr>
              <a:t>(improved)</a:t>
            </a:r>
          </a:p>
        </p:txBody>
      </p:sp>
      <p:sp>
        <p:nvSpPr>
          <p:cNvPr id="13317" name="AutoShape 4"/>
          <p:cNvSpPr>
            <a:spLocks noChangeArrowheads="1"/>
          </p:cNvSpPr>
          <p:nvPr/>
        </p:nvSpPr>
        <p:spPr bwMode="auto">
          <a:xfrm>
            <a:off x="549275" y="1155700"/>
            <a:ext cx="4205288" cy="2062162"/>
          </a:xfrm>
          <a:prstGeom prst="roundRect">
            <a:avLst>
              <a:gd name="adj" fmla="val 16667"/>
            </a:avLst>
          </a:prstGeom>
          <a:solidFill>
            <a:srgbClr val="CCFFFF"/>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Parallel algorithms</a:t>
            </a:r>
          </a:p>
          <a:p>
            <a:r>
              <a:rPr lang="en-US" altLang="zh-CN" sz="1800">
                <a:solidFill>
                  <a:srgbClr val="000000"/>
                </a:solidFill>
                <a:ea typeface="SimSun" pitchFamily="2" charset="-122"/>
              </a:rPr>
              <a:t>parallel_for </a:t>
            </a:r>
            <a:r>
              <a:rPr lang="en-US" altLang="zh-CN" sz="1800" i="1">
                <a:solidFill>
                  <a:srgbClr val="000000"/>
                </a:solidFill>
                <a:ea typeface="SimSun" pitchFamily="2" charset="-122"/>
              </a:rPr>
              <a:t>(improved)</a:t>
            </a:r>
            <a:endParaRPr lang="en-US" altLang="zh-CN" sz="1800">
              <a:solidFill>
                <a:srgbClr val="000000"/>
              </a:solidFill>
              <a:ea typeface="SimSun" pitchFamily="2" charset="-122"/>
            </a:endParaRPr>
          </a:p>
          <a:p>
            <a:r>
              <a:rPr lang="en-US" altLang="zh-CN" sz="1800">
                <a:solidFill>
                  <a:srgbClr val="000000"/>
                </a:solidFill>
                <a:ea typeface="SimSun" pitchFamily="2" charset="-122"/>
              </a:rPr>
              <a:t>parallel_reduce </a:t>
            </a:r>
            <a:r>
              <a:rPr lang="en-US" altLang="zh-CN" sz="1800" i="1">
                <a:solidFill>
                  <a:srgbClr val="000000"/>
                </a:solidFill>
                <a:ea typeface="SimSun" pitchFamily="2" charset="-122"/>
              </a:rPr>
              <a:t>(improved)</a:t>
            </a:r>
            <a:endParaRPr lang="en-US" altLang="zh-CN" sz="1800">
              <a:solidFill>
                <a:srgbClr val="000000"/>
              </a:solidFill>
              <a:ea typeface="SimSun" pitchFamily="2" charset="-122"/>
            </a:endParaRPr>
          </a:p>
          <a:p>
            <a:r>
              <a:rPr lang="en-US" altLang="zh-CN" sz="1800">
                <a:solidFill>
                  <a:srgbClr val="000000"/>
                </a:solidFill>
                <a:ea typeface="SimSun" pitchFamily="2" charset="-122"/>
              </a:rPr>
              <a:t>parallel_do </a:t>
            </a:r>
            <a:r>
              <a:rPr lang="en-US" altLang="zh-CN" sz="1800" i="1">
                <a:solidFill>
                  <a:srgbClr val="000000"/>
                </a:solidFill>
                <a:ea typeface="SimSun" pitchFamily="2" charset="-122"/>
              </a:rPr>
              <a:t>(new)</a:t>
            </a:r>
          </a:p>
          <a:p>
            <a:r>
              <a:rPr lang="en-US" altLang="zh-CN" sz="1800">
                <a:solidFill>
                  <a:srgbClr val="000000"/>
                </a:solidFill>
                <a:ea typeface="SimSun" pitchFamily="2" charset="-122"/>
              </a:rPr>
              <a:t>pipeline </a:t>
            </a:r>
            <a:r>
              <a:rPr lang="en-US" altLang="zh-CN" sz="1800" i="1">
                <a:solidFill>
                  <a:srgbClr val="000000"/>
                </a:solidFill>
                <a:ea typeface="SimSun" pitchFamily="2" charset="-122"/>
              </a:rPr>
              <a:t>(improved)</a:t>
            </a:r>
          </a:p>
          <a:p>
            <a:r>
              <a:rPr lang="en-US" altLang="zh-CN" sz="1800">
                <a:solidFill>
                  <a:srgbClr val="000000"/>
                </a:solidFill>
                <a:ea typeface="SimSun" pitchFamily="2" charset="-122"/>
              </a:rPr>
              <a:t>parallel_sort</a:t>
            </a:r>
          </a:p>
          <a:p>
            <a:r>
              <a:rPr lang="en-US" altLang="zh-CN" sz="1800">
                <a:solidFill>
                  <a:srgbClr val="000000"/>
                </a:solidFill>
                <a:ea typeface="SimSun" pitchFamily="2" charset="-122"/>
              </a:rPr>
              <a:t>parallel_scan</a:t>
            </a:r>
          </a:p>
        </p:txBody>
      </p:sp>
      <p:sp>
        <p:nvSpPr>
          <p:cNvPr id="13318" name="AutoShape 5"/>
          <p:cNvSpPr>
            <a:spLocks noChangeArrowheads="1"/>
          </p:cNvSpPr>
          <p:nvPr/>
        </p:nvSpPr>
        <p:spPr bwMode="auto">
          <a:xfrm>
            <a:off x="4846638" y="1155700"/>
            <a:ext cx="3857625" cy="2828925"/>
          </a:xfrm>
          <a:prstGeom prst="roundRect">
            <a:avLst>
              <a:gd name="adj" fmla="val 16667"/>
            </a:avLst>
          </a:prstGeom>
          <a:solidFill>
            <a:srgbClr val="CCFFCC"/>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Concurrent containers</a:t>
            </a:r>
          </a:p>
          <a:p>
            <a:r>
              <a:rPr lang="en-US" altLang="zh-CN" sz="1800">
                <a:solidFill>
                  <a:srgbClr val="000000"/>
                </a:solidFill>
                <a:ea typeface="SimSun" pitchFamily="2" charset="-122"/>
              </a:rPr>
              <a:t>concurrent_hash_map</a:t>
            </a:r>
          </a:p>
          <a:p>
            <a:r>
              <a:rPr lang="en-US" altLang="zh-CN" sz="1800">
                <a:solidFill>
                  <a:srgbClr val="000000"/>
                </a:solidFill>
                <a:ea typeface="SimSun" pitchFamily="2" charset="-122"/>
              </a:rPr>
              <a:t>concurrent_queue</a:t>
            </a:r>
          </a:p>
          <a:p>
            <a:r>
              <a:rPr lang="en-US" altLang="zh-CN" sz="1800">
                <a:solidFill>
                  <a:srgbClr val="000000"/>
                </a:solidFill>
                <a:ea typeface="SimSun" pitchFamily="2" charset="-122"/>
              </a:rPr>
              <a:t>concurrent_vector</a:t>
            </a:r>
          </a:p>
          <a:p>
            <a:r>
              <a:rPr lang="en-US" altLang="zh-CN" sz="1800" i="1">
                <a:solidFill>
                  <a:srgbClr val="000000"/>
                </a:solidFill>
                <a:ea typeface="SimSun" pitchFamily="2" charset="-122"/>
              </a:rPr>
              <a:t>(all improved)</a:t>
            </a:r>
          </a:p>
        </p:txBody>
      </p:sp>
      <p:sp>
        <p:nvSpPr>
          <p:cNvPr id="13319" name="AutoShape 6"/>
          <p:cNvSpPr>
            <a:spLocks noChangeArrowheads="1"/>
          </p:cNvSpPr>
          <p:nvPr/>
        </p:nvSpPr>
        <p:spPr bwMode="auto">
          <a:xfrm>
            <a:off x="549275" y="3351212"/>
            <a:ext cx="4205288" cy="617538"/>
          </a:xfrm>
          <a:prstGeom prst="roundRect">
            <a:avLst>
              <a:gd name="adj" fmla="val 16667"/>
            </a:avLst>
          </a:prstGeom>
          <a:solidFill>
            <a:srgbClr val="FFFF99"/>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Task scheduler</a:t>
            </a:r>
            <a:endParaRPr lang="en-US" altLang="zh-CN" sz="2000" i="1" u="sng">
              <a:solidFill>
                <a:srgbClr val="000000"/>
              </a:solidFill>
              <a:ea typeface="SimSun" pitchFamily="2" charset="-122"/>
            </a:endParaRPr>
          </a:p>
          <a:p>
            <a:r>
              <a:rPr lang="en-US" altLang="zh-CN" sz="1800" i="1">
                <a:solidFill>
                  <a:srgbClr val="000000"/>
                </a:solidFill>
                <a:ea typeface="SimSun" pitchFamily="2" charset="-122"/>
              </a:rPr>
              <a:t>With new functionality</a:t>
            </a:r>
          </a:p>
        </p:txBody>
      </p:sp>
      <p:sp>
        <p:nvSpPr>
          <p:cNvPr id="13320" name="AutoShape 7"/>
          <p:cNvSpPr>
            <a:spLocks noChangeArrowheads="1"/>
          </p:cNvSpPr>
          <p:nvPr/>
        </p:nvSpPr>
        <p:spPr bwMode="auto">
          <a:xfrm>
            <a:off x="573088" y="5110162"/>
            <a:ext cx="8145462" cy="681038"/>
          </a:xfrm>
          <a:prstGeom prst="roundRect">
            <a:avLst>
              <a:gd name="adj" fmla="val 16667"/>
            </a:avLst>
          </a:prstGeom>
          <a:solidFill>
            <a:srgbClr val="99CCFF"/>
          </a:solidFill>
          <a:ln w="50800" algn="ctr">
            <a:solidFill>
              <a:schemeClr val="tx1"/>
            </a:solidFill>
            <a:round/>
            <a:headEnd/>
            <a:tailEnd/>
          </a:ln>
        </p:spPr>
        <p:txBody>
          <a:bodyPr wrap="none" lIns="91402" tIns="45702" rIns="91402" bIns="45702" anchor="ctr"/>
          <a:lstStyle/>
          <a:p>
            <a:pPr>
              <a:spcBef>
                <a:spcPct val="50000"/>
              </a:spcBef>
            </a:pPr>
            <a:r>
              <a:rPr lang="en-US" altLang="zh-CN" sz="2000" u="sng">
                <a:solidFill>
                  <a:srgbClr val="000000"/>
                </a:solidFill>
                <a:ea typeface="SimSun" pitchFamily="2" charset="-122"/>
              </a:rPr>
              <a:t>Memory allocators</a:t>
            </a:r>
          </a:p>
          <a:p>
            <a:r>
              <a:rPr lang="en-US" altLang="zh-CN" sz="1800">
                <a:solidFill>
                  <a:srgbClr val="000000"/>
                </a:solidFill>
                <a:ea typeface="SimSun" pitchFamily="2" charset="-122"/>
              </a:rPr>
              <a:t>tbb_allocator </a:t>
            </a:r>
            <a:r>
              <a:rPr lang="en-US" altLang="zh-CN" sz="1800" i="1">
                <a:solidFill>
                  <a:srgbClr val="000000"/>
                </a:solidFill>
                <a:ea typeface="SimSun" pitchFamily="2" charset="-122"/>
              </a:rPr>
              <a:t>(new)</a:t>
            </a:r>
            <a:r>
              <a:rPr lang="en-US" altLang="zh-CN" sz="1800">
                <a:solidFill>
                  <a:srgbClr val="000000"/>
                </a:solidFill>
                <a:ea typeface="SimSun" pitchFamily="2" charset="-122"/>
              </a:rPr>
              <a:t>, cache_aligned_allocator, scalable_allocator</a:t>
            </a:r>
          </a:p>
        </p:txBody>
      </p:sp>
      <p:sp>
        <p:nvSpPr>
          <p:cNvPr id="13321" name="AutoShape 8"/>
          <p:cNvSpPr>
            <a:spLocks noChangeArrowheads="1"/>
          </p:cNvSpPr>
          <p:nvPr/>
        </p:nvSpPr>
        <p:spPr bwMode="auto">
          <a:xfrm>
            <a:off x="6492875" y="4081462"/>
            <a:ext cx="2193925" cy="914400"/>
          </a:xfrm>
          <a:prstGeom prst="roundRect">
            <a:avLst>
              <a:gd name="adj" fmla="val 16667"/>
            </a:avLst>
          </a:prstGeom>
          <a:solidFill>
            <a:srgbClr val="C0C0C0"/>
          </a:solidFill>
          <a:ln w="50800" algn="ctr">
            <a:solidFill>
              <a:schemeClr val="tx1"/>
            </a:solidFill>
            <a:round/>
            <a:headEnd/>
            <a:tailEnd/>
          </a:ln>
        </p:spPr>
        <p:txBody>
          <a:bodyPr wrap="none" lIns="91402" tIns="45702" rIns="91402" bIns="45702" anchor="ctr"/>
          <a:lstStyle/>
          <a:p>
            <a:r>
              <a:rPr lang="en-US" altLang="zh-CN" sz="2000" u="sng">
                <a:solidFill>
                  <a:srgbClr val="000000"/>
                </a:solidFill>
                <a:ea typeface="SimSun" pitchFamily="2" charset="-122"/>
              </a:rPr>
              <a:t>Utilities</a:t>
            </a:r>
          </a:p>
          <a:p>
            <a:r>
              <a:rPr lang="en-US" altLang="zh-CN" sz="1800">
                <a:solidFill>
                  <a:srgbClr val="000000"/>
                </a:solidFill>
                <a:ea typeface="SimSun" pitchFamily="2" charset="-122"/>
              </a:rPr>
              <a:t>tick_count</a:t>
            </a:r>
          </a:p>
          <a:p>
            <a:r>
              <a:rPr lang="en-US" altLang="zh-CN" sz="1800">
                <a:solidFill>
                  <a:srgbClr val="000000"/>
                </a:solidFill>
                <a:ea typeface="SimSun" pitchFamily="2" charset="-122"/>
              </a:rPr>
              <a:t>tbb_thread </a:t>
            </a:r>
            <a:r>
              <a:rPr lang="en-US" altLang="zh-CN" sz="1800" i="1">
                <a:solidFill>
                  <a:srgbClr val="000000"/>
                </a:solidFill>
                <a:ea typeface="SimSun" pitchFamily="2" charset="-122"/>
              </a:rPr>
              <a:t>(new)</a:t>
            </a:r>
          </a:p>
        </p:txBody>
      </p:sp>
    </p:spTree>
    <p:extLst>
      <p:ext uri="{BB962C8B-B14F-4D97-AF65-F5344CB8AC3E}">
        <p14:creationId xmlns:p14="http://schemas.microsoft.com/office/powerpoint/2010/main" val="182724762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p:txBody>
          <a:bodyPr/>
          <a:lstStyle/>
          <a:p>
            <a:endParaRPr lang="en-US" altLang="zh-CN" dirty="0"/>
          </a:p>
        </p:txBody>
      </p:sp>
      <p:sp>
        <p:nvSpPr>
          <p:cNvPr id="716802" name="Rectangle 2"/>
          <p:cNvSpPr>
            <a:spLocks noGrp="1" noChangeArrowheads="1"/>
          </p:cNvSpPr>
          <p:nvPr>
            <p:ph type="title"/>
          </p:nvPr>
        </p:nvSpPr>
        <p:spPr/>
        <p:txBody>
          <a:bodyPr/>
          <a:lstStyle/>
          <a:p>
            <a:r>
              <a:rPr lang="en-US" altLang="zh-CN" dirty="0">
                <a:ea typeface="宋体" panose="02010600030101010101" pitchFamily="2" charset="-122"/>
              </a:rPr>
              <a:t>C++ Review: Half Open Intervals</a:t>
            </a:r>
          </a:p>
        </p:txBody>
      </p:sp>
      <p:sp>
        <p:nvSpPr>
          <p:cNvPr id="716803" name="Rectangle 3"/>
          <p:cNvSpPr>
            <a:spLocks noGrp="1" noChangeArrowheads="1"/>
          </p:cNvSpPr>
          <p:nvPr>
            <p:ph type="body" idx="1"/>
          </p:nvPr>
        </p:nvSpPr>
        <p:spPr>
          <a:xfrm>
            <a:off x="428625" y="1371600"/>
            <a:ext cx="8145463" cy="2970213"/>
          </a:xfrm>
        </p:spPr>
        <p:txBody>
          <a:bodyPr>
            <a:normAutofit lnSpcReduction="10000"/>
          </a:bodyPr>
          <a:lstStyle/>
          <a:p>
            <a:r>
              <a:rPr lang="en-US" altLang="zh-CN" dirty="0">
                <a:ea typeface="宋体" panose="02010600030101010101" pitchFamily="2" charset="-122"/>
              </a:rPr>
              <a:t>STL </a:t>
            </a:r>
            <a:r>
              <a:rPr lang="zh-CN" altLang="en-US" dirty="0">
                <a:ea typeface="宋体" panose="02010600030101010101" pitchFamily="2" charset="-122"/>
              </a:rPr>
              <a:t>（定义</a:t>
            </a:r>
            <a:r>
              <a:rPr lang="en-US" altLang="zh-CN" dirty="0">
                <a:ea typeface="宋体" panose="02010600030101010101" pitchFamily="2" charset="-122"/>
              </a:rPr>
              <a:t>containers</a:t>
            </a:r>
            <a:r>
              <a:rPr lang="zh-CN" altLang="en-US" dirty="0">
                <a:ea typeface="宋体" panose="02010600030101010101" pitchFamily="2" charset="-122"/>
              </a:rPr>
              <a:t>、</a:t>
            </a:r>
            <a:r>
              <a:rPr lang="en-US" altLang="zh-CN" dirty="0">
                <a:ea typeface="宋体" panose="02010600030101010101" pitchFamily="2" charset="-122"/>
              </a:rPr>
              <a:t>iterators</a:t>
            </a:r>
            <a:r>
              <a:rPr lang="zh-CN" altLang="en-US" dirty="0">
                <a:ea typeface="宋体" panose="02010600030101010101" pitchFamily="2" charset="-122"/>
              </a:rPr>
              <a:t>、</a:t>
            </a:r>
            <a:r>
              <a:rPr lang="en-US" altLang="zh-CN" dirty="0">
                <a:ea typeface="宋体" panose="02010600030101010101" pitchFamily="2" charset="-122"/>
              </a:rPr>
              <a:t>algorithms</a:t>
            </a:r>
            <a:r>
              <a:rPr lang="zh-CN" altLang="en-US" dirty="0">
                <a:ea typeface="宋体" panose="02010600030101010101" pitchFamily="2" charset="-122"/>
              </a:rPr>
              <a:t>）</a:t>
            </a:r>
            <a:r>
              <a:rPr lang="en-US" altLang="zh-CN" dirty="0">
                <a:ea typeface="宋体" panose="02010600030101010101" pitchFamily="2" charset="-122"/>
              </a:rPr>
              <a:t>usually specifies sequence as half-open interval [</a:t>
            </a:r>
            <a:r>
              <a:rPr lang="en-US" altLang="zh-CN" i="1" dirty="0" err="1">
                <a:ea typeface="宋体" panose="02010600030101010101" pitchFamily="2" charset="-122"/>
              </a:rPr>
              <a:t>first</a:t>
            </a:r>
            <a:r>
              <a:rPr lang="en-US" altLang="zh-CN" dirty="0" err="1">
                <a:ea typeface="宋体" panose="02010600030101010101" pitchFamily="2" charset="-122"/>
              </a:rPr>
              <a:t>,</a:t>
            </a:r>
            <a:r>
              <a:rPr lang="en-US" altLang="zh-CN" i="1" dirty="0" err="1">
                <a:ea typeface="宋体" panose="02010600030101010101" pitchFamily="2" charset="-122"/>
              </a:rPr>
              <a:t>last</a:t>
            </a:r>
            <a:r>
              <a:rPr lang="en-US" altLang="zh-CN" dirty="0">
                <a:ea typeface="宋体" panose="02010600030101010101" pitchFamily="2" charset="-122"/>
              </a:rPr>
              <a:t>)</a:t>
            </a:r>
          </a:p>
          <a:p>
            <a:pPr lvl="1"/>
            <a:r>
              <a:rPr lang="en-US" altLang="zh-CN" i="1" dirty="0">
                <a:ea typeface="宋体" panose="02010600030101010101" pitchFamily="2" charset="-122"/>
              </a:rPr>
              <a:t>first</a:t>
            </a:r>
            <a:r>
              <a:rPr lang="en-US" altLang="zh-CN" dirty="0">
                <a:ea typeface="宋体" panose="02010600030101010101" pitchFamily="2" charset="-122"/>
              </a:rPr>
              <a:t>==</a:t>
            </a:r>
            <a:r>
              <a:rPr lang="en-US" altLang="zh-CN" i="1" dirty="0">
                <a:ea typeface="宋体" panose="02010600030101010101" pitchFamily="2" charset="-122"/>
              </a:rPr>
              <a:t>last</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interval</a:t>
            </a:r>
            <a:r>
              <a:rPr lang="zh-CN" altLang="en-US" dirty="0">
                <a:ea typeface="宋体" panose="02010600030101010101" pitchFamily="2" charset="-122"/>
              </a:rPr>
              <a:t>为空</a:t>
            </a:r>
            <a:endParaRPr lang="en-US" altLang="zh-CN" dirty="0">
              <a:ea typeface="宋体" panose="02010600030101010101" pitchFamily="2" charset="-122"/>
            </a:endParaRPr>
          </a:p>
          <a:p>
            <a:pPr lvl="1"/>
            <a:r>
              <a:rPr lang="en-US" altLang="zh-CN" i="1" dirty="0" err="1">
                <a:ea typeface="宋体" panose="02010600030101010101" pitchFamily="2" charset="-122"/>
              </a:rPr>
              <a:t>last</a:t>
            </a:r>
            <a:r>
              <a:rPr lang="en-US" altLang="zh-CN" dirty="0" err="1">
                <a:ea typeface="宋体" panose="02010600030101010101" pitchFamily="2" charset="-122"/>
                <a:sym typeface="Symbol" panose="05050102010706020507" pitchFamily="18" charset="2"/>
              </a:rPr>
              <a:t></a:t>
            </a:r>
            <a:r>
              <a:rPr lang="en-US" altLang="zh-CN" i="1" dirty="0" err="1">
                <a:ea typeface="宋体" panose="02010600030101010101" pitchFamily="2" charset="-122"/>
              </a:rPr>
              <a:t>first</a:t>
            </a:r>
            <a:r>
              <a:rPr lang="en-US" altLang="zh-CN" dirty="0">
                <a:ea typeface="宋体" panose="02010600030101010101" pitchFamily="2" charset="-122"/>
              </a:rPr>
              <a:t> </a:t>
            </a:r>
            <a:r>
              <a:rPr lang="zh-CN" altLang="en-US" dirty="0">
                <a:ea typeface="宋体" panose="02010600030101010101" pitchFamily="2" charset="-122"/>
              </a:rPr>
              <a:t>是间隔的大小</a:t>
            </a:r>
            <a:endParaRPr lang="en-US" altLang="zh-CN" dirty="0">
              <a:ea typeface="宋体" panose="02010600030101010101" pitchFamily="2" charset="-122"/>
            </a:endParaRPr>
          </a:p>
          <a:p>
            <a:r>
              <a:rPr lang="zh-CN" altLang="en-US" dirty="0">
                <a:ea typeface="宋体" panose="02010600030101010101" pitchFamily="2" charset="-122"/>
              </a:rPr>
              <a:t>对象</a:t>
            </a:r>
            <a:r>
              <a:rPr lang="en-US" altLang="zh-CN" dirty="0">
                <a:ea typeface="宋体" panose="02010600030101010101" pitchFamily="2" charset="-122"/>
              </a:rPr>
              <a:t>x</a:t>
            </a:r>
            <a:r>
              <a:rPr lang="zh-CN" altLang="en-US" dirty="0">
                <a:ea typeface="宋体" panose="02010600030101010101" pitchFamily="2" charset="-122"/>
              </a:rPr>
              <a:t>包含一序列</a:t>
            </a:r>
            <a:endParaRPr lang="en-US" altLang="zh-CN" dirty="0">
              <a:ea typeface="宋体" panose="02010600030101010101" pitchFamily="2" charset="-122"/>
            </a:endParaRPr>
          </a:p>
          <a:p>
            <a:pPr lvl="1"/>
            <a:r>
              <a:rPr lang="en-US" altLang="zh-CN" dirty="0" err="1">
                <a:ea typeface="宋体" panose="02010600030101010101" pitchFamily="2" charset="-122"/>
              </a:rPr>
              <a:t>x.begin</a:t>
            </a:r>
            <a:r>
              <a:rPr lang="en-US" altLang="zh-CN" dirty="0">
                <a:ea typeface="宋体" panose="02010600030101010101" pitchFamily="2" charset="-122"/>
              </a:rPr>
              <a:t>()</a:t>
            </a:r>
            <a:r>
              <a:rPr lang="zh-CN" altLang="en-US" dirty="0">
                <a:ea typeface="宋体" panose="02010600030101010101" pitchFamily="2" charset="-122"/>
              </a:rPr>
              <a:t>指示第一元素</a:t>
            </a:r>
            <a:r>
              <a:rPr lang="en-US" altLang="zh-CN" dirty="0">
                <a:ea typeface="宋体" panose="02010600030101010101" pitchFamily="2" charset="-122"/>
              </a:rPr>
              <a:t>.</a:t>
            </a:r>
          </a:p>
          <a:p>
            <a:pPr lvl="1"/>
            <a:r>
              <a:rPr lang="en-US" altLang="zh-CN" dirty="0" err="1">
                <a:ea typeface="宋体" panose="02010600030101010101" pitchFamily="2" charset="-122"/>
              </a:rPr>
              <a:t>x.end</a:t>
            </a:r>
            <a:r>
              <a:rPr lang="en-US" altLang="zh-CN" dirty="0">
                <a:ea typeface="宋体" panose="02010600030101010101" pitchFamily="2" charset="-122"/>
              </a:rPr>
              <a:t>()</a:t>
            </a:r>
            <a:r>
              <a:rPr lang="zh-CN" altLang="en-US" dirty="0">
                <a:ea typeface="宋体" panose="02010600030101010101" pitchFamily="2" charset="-122"/>
              </a:rPr>
              <a:t>表示最后一元素</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716804" name="Text Box 4"/>
          <p:cNvSpPr txBox="1">
            <a:spLocks noChangeArrowheads="1"/>
          </p:cNvSpPr>
          <p:nvPr/>
        </p:nvSpPr>
        <p:spPr bwMode="auto">
          <a:xfrm>
            <a:off x="1282700" y="4518025"/>
            <a:ext cx="6661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ct val="50000"/>
              </a:spcAft>
            </a:pPr>
            <a:r>
              <a:rPr lang="zh-CN" altLang="en-US" sz="1800" b="1" dirty="0">
                <a:ea typeface="宋体" panose="02010600030101010101" pitchFamily="2" charset="-122"/>
              </a:rPr>
              <a:t>例子</a:t>
            </a:r>
            <a:endParaRPr lang="en-US" altLang="zh-CN" sz="1800" b="1" dirty="0">
              <a:ea typeface="宋体" panose="02010600030101010101" pitchFamily="2" charset="-122"/>
            </a:endParaRPr>
          </a:p>
          <a:p>
            <a:pPr algn="l"/>
            <a:r>
              <a:rPr lang="en-US" altLang="zh-CN" sz="1800" dirty="0">
                <a:ea typeface="宋体" panose="02010600030101010101" pitchFamily="2" charset="-122"/>
              </a:rPr>
              <a:t>void </a:t>
            </a:r>
            <a:r>
              <a:rPr lang="en-US" altLang="zh-CN" sz="1800" dirty="0" err="1">
                <a:ea typeface="宋体" panose="02010600030101010101" pitchFamily="2" charset="-122"/>
              </a:rPr>
              <a:t>PrintContainerOfTypeX</a:t>
            </a:r>
            <a:r>
              <a:rPr lang="en-US" altLang="zh-CN" sz="1800" dirty="0">
                <a:ea typeface="宋体" panose="02010600030101010101" pitchFamily="2" charset="-122"/>
              </a:rPr>
              <a:t>( </a:t>
            </a:r>
            <a:r>
              <a:rPr lang="en-US" altLang="zh-CN" sz="1800" dirty="0" err="1">
                <a:ea typeface="宋体" panose="02010600030101010101" pitchFamily="2" charset="-122"/>
              </a:rPr>
              <a:t>const</a:t>
            </a:r>
            <a:r>
              <a:rPr lang="en-US" altLang="zh-CN" sz="1800" dirty="0">
                <a:ea typeface="宋体" panose="02010600030101010101" pitchFamily="2" charset="-122"/>
              </a:rPr>
              <a:t> X&amp; x ) {</a:t>
            </a:r>
          </a:p>
          <a:p>
            <a:pPr algn="l"/>
            <a:r>
              <a:rPr lang="en-US" altLang="zh-CN" sz="1800" dirty="0">
                <a:ea typeface="宋体" panose="02010600030101010101" pitchFamily="2" charset="-122"/>
              </a:rPr>
              <a:t>    for( X::iterator </a:t>
            </a:r>
            <a:r>
              <a:rPr lang="en-US" altLang="zh-CN" sz="1800" dirty="0" err="1">
                <a:ea typeface="宋体" panose="02010600030101010101" pitchFamily="2" charset="-122"/>
              </a:rPr>
              <a:t>i</a:t>
            </a:r>
            <a:r>
              <a:rPr lang="en-US" altLang="zh-CN" sz="1800" dirty="0">
                <a:ea typeface="宋体" panose="02010600030101010101" pitchFamily="2" charset="-122"/>
              </a:rPr>
              <a:t>=</a:t>
            </a:r>
            <a:r>
              <a:rPr lang="en-US" altLang="zh-CN" sz="1800" dirty="0" err="1">
                <a:ea typeface="宋体" panose="02010600030101010101" pitchFamily="2" charset="-122"/>
              </a:rPr>
              <a:t>x.begin</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a:t>
            </a:r>
            <a:r>
              <a:rPr lang="en-US" altLang="zh-CN" sz="1800" dirty="0" err="1">
                <a:ea typeface="宋体" panose="02010600030101010101" pitchFamily="2" charset="-122"/>
              </a:rPr>
              <a:t>x.end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p>
          <a:p>
            <a:pPr algn="l"/>
            <a:r>
              <a:rPr lang="en-US" altLang="zh-CN" sz="1800" dirty="0">
                <a:ea typeface="宋体" panose="02010600030101010101" pitchFamily="2" charset="-122"/>
              </a:rPr>
              <a:t>        </a:t>
            </a:r>
            <a:r>
              <a:rPr lang="en-US" altLang="zh-CN" sz="1800" dirty="0" err="1">
                <a:ea typeface="宋体" panose="02010600030101010101" pitchFamily="2" charset="-122"/>
              </a:rPr>
              <a:t>cout</a:t>
            </a:r>
            <a:r>
              <a:rPr lang="en-US" altLang="zh-CN" sz="1800" dirty="0">
                <a:ea typeface="宋体" panose="02010600030101010101" pitchFamily="2" charset="-122"/>
              </a:rPr>
              <a:t> &lt;&lt; *</a:t>
            </a:r>
            <a:r>
              <a:rPr lang="en-US" altLang="zh-CN" sz="1800" dirty="0" err="1">
                <a:ea typeface="宋体" panose="02010600030101010101" pitchFamily="2" charset="-122"/>
              </a:rPr>
              <a:t>i</a:t>
            </a:r>
            <a:r>
              <a:rPr lang="en-US" altLang="zh-CN" sz="1800" dirty="0">
                <a:ea typeface="宋体" panose="02010600030101010101" pitchFamily="2" charset="-122"/>
              </a:rPr>
              <a:t> &lt;&lt; </a:t>
            </a:r>
            <a:r>
              <a:rPr lang="en-US" altLang="zh-CN" sz="1800" dirty="0" err="1">
                <a:ea typeface="宋体" panose="02010600030101010101" pitchFamily="2" charset="-122"/>
              </a:rPr>
              <a:t>endl</a:t>
            </a:r>
            <a:r>
              <a:rPr lang="en-US" altLang="zh-CN" sz="1800" dirty="0">
                <a:ea typeface="宋体" panose="02010600030101010101" pitchFamily="2" charset="-122"/>
              </a:rPr>
              <a:t>;</a:t>
            </a:r>
          </a:p>
          <a:p>
            <a:pPr algn="l"/>
            <a:r>
              <a:rPr lang="en-US" altLang="zh-CN" sz="1800" dirty="0">
                <a:ea typeface="宋体" panose="02010600030101010101" pitchFamily="2" charset="-122"/>
              </a:rPr>
              <a:t>}</a:t>
            </a:r>
          </a:p>
        </p:txBody>
      </p:sp>
      <p:sp>
        <p:nvSpPr>
          <p:cNvPr id="2" name="矩形 1"/>
          <p:cNvSpPr/>
          <p:nvPr/>
        </p:nvSpPr>
        <p:spPr>
          <a:xfrm>
            <a:off x="8153400" y="5715000"/>
            <a:ext cx="527709" cy="461665"/>
          </a:xfrm>
          <a:prstGeom prst="rect">
            <a:avLst/>
          </a:prstGeom>
        </p:spPr>
        <p:txBody>
          <a:bodyPr wrap="none">
            <a:spAutoFit/>
          </a:bodyPr>
          <a:lstStyle/>
          <a:p>
            <a:fld id="{BF371775-2D2E-4DFB-AB9E-E083C84C9161}" type="slidenum">
              <a:rPr lang="en-US" altLang="zh-CN"/>
              <a:pPr/>
              <a:t>61</a:t>
            </a:fld>
            <a:endParaRPr lang="zh-CN" altLang="en-US" dirty="0"/>
          </a:p>
        </p:txBody>
      </p:sp>
    </p:spTree>
    <p:extLst>
      <p:ext uri="{BB962C8B-B14F-4D97-AF65-F5344CB8AC3E}">
        <p14:creationId xmlns:p14="http://schemas.microsoft.com/office/powerpoint/2010/main" val="3290253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C++ Review: </a:t>
            </a:r>
            <a:r>
              <a:rPr lang="zh-CN" altLang="en-US" dirty="0"/>
              <a:t>函数模板（</a:t>
            </a:r>
            <a:r>
              <a:rPr lang="en-US" altLang="en-US" dirty="0"/>
              <a:t>Function Template</a:t>
            </a:r>
            <a:r>
              <a:rPr lang="zh-CN" altLang="en-US" dirty="0"/>
              <a:t>）</a:t>
            </a:r>
          </a:p>
        </p:txBody>
      </p:sp>
      <p:sp>
        <p:nvSpPr>
          <p:cNvPr id="3" name="内容占位符 2"/>
          <p:cNvSpPr>
            <a:spLocks noGrp="1"/>
          </p:cNvSpPr>
          <p:nvPr>
            <p:ph sz="quarter" idx="1"/>
          </p:nvPr>
        </p:nvSpPr>
        <p:spPr/>
        <p:txBody>
          <a:bodyPr>
            <a:normAutofit/>
          </a:bodyPr>
          <a:lstStyle/>
          <a:p>
            <a:r>
              <a:rPr lang="en-US" altLang="zh-CN" dirty="0">
                <a:solidFill>
                  <a:srgbClr val="FF0000"/>
                </a:solidFill>
              </a:rPr>
              <a:t>template </a:t>
            </a:r>
            <a:r>
              <a:rPr lang="en-US" altLang="zh-CN" dirty="0">
                <a:solidFill>
                  <a:srgbClr val="00B050"/>
                </a:solidFill>
              </a:rPr>
              <a:t>&lt;class </a:t>
            </a:r>
            <a:r>
              <a:rPr lang="zh-CN" altLang="en-US" dirty="0">
                <a:solidFill>
                  <a:srgbClr val="00B050"/>
                </a:solidFill>
              </a:rPr>
              <a:t>数据类型参数标识符</a:t>
            </a:r>
            <a:r>
              <a:rPr lang="en-US" altLang="zh-CN" dirty="0">
                <a:solidFill>
                  <a:srgbClr val="00B050"/>
                </a:solidFill>
              </a:rPr>
              <a:t>1</a:t>
            </a:r>
            <a:r>
              <a:rPr lang="zh-CN" altLang="en-US" dirty="0">
                <a:solidFill>
                  <a:srgbClr val="00B050"/>
                </a:solidFill>
              </a:rPr>
              <a:t>，</a:t>
            </a:r>
            <a:r>
              <a:rPr lang="en-US" altLang="zh-CN" dirty="0">
                <a:solidFill>
                  <a:srgbClr val="00B050"/>
                </a:solidFill>
              </a:rPr>
              <a:t>…</a:t>
            </a:r>
            <a:r>
              <a:rPr lang="zh-CN" altLang="en-US" dirty="0">
                <a:solidFill>
                  <a:srgbClr val="00B050"/>
                </a:solidFill>
              </a:rPr>
              <a:t>，</a:t>
            </a:r>
            <a:r>
              <a:rPr lang="en-US" altLang="zh-CN" dirty="0">
                <a:solidFill>
                  <a:srgbClr val="00B050"/>
                </a:solidFill>
              </a:rPr>
              <a:t>class </a:t>
            </a:r>
            <a:r>
              <a:rPr lang="zh-CN" altLang="en-US" dirty="0">
                <a:solidFill>
                  <a:srgbClr val="00B050"/>
                </a:solidFill>
              </a:rPr>
              <a:t>数据类型参数标识符</a:t>
            </a:r>
            <a:r>
              <a:rPr lang="en-US" altLang="zh-CN" dirty="0">
                <a:solidFill>
                  <a:srgbClr val="00B050"/>
                </a:solidFill>
              </a:rPr>
              <a:t>n&gt;</a:t>
            </a:r>
            <a:br>
              <a:rPr lang="en-US" altLang="zh-CN" dirty="0"/>
            </a:br>
            <a:r>
              <a:rPr lang="en-US" altLang="zh-CN" dirty="0"/>
              <a:t>&lt;</a:t>
            </a:r>
            <a:r>
              <a:rPr lang="zh-CN" altLang="en-US" dirty="0"/>
              <a:t>返回类型</a:t>
            </a:r>
            <a:r>
              <a:rPr lang="en-US" altLang="zh-CN" dirty="0"/>
              <a:t>&gt; &lt;</a:t>
            </a:r>
            <a:r>
              <a:rPr lang="zh-CN" altLang="en-US" dirty="0"/>
              <a:t>函数名</a:t>
            </a:r>
            <a:r>
              <a:rPr lang="en-US" altLang="zh-CN" dirty="0"/>
              <a:t>&gt; (</a:t>
            </a:r>
            <a:r>
              <a:rPr lang="zh-CN" altLang="en-US" dirty="0"/>
              <a:t>参数表</a:t>
            </a:r>
            <a:r>
              <a:rPr lang="en-US" altLang="zh-CN" dirty="0"/>
              <a:t>)</a:t>
            </a:r>
            <a:br>
              <a:rPr lang="en-US" altLang="zh-CN" dirty="0"/>
            </a:br>
            <a:r>
              <a:rPr lang="en-US" altLang="zh-CN" dirty="0"/>
              <a:t>{</a:t>
            </a:r>
            <a:br>
              <a:rPr lang="en-US" altLang="zh-CN" dirty="0"/>
            </a:br>
            <a:r>
              <a:rPr lang="en-US" altLang="zh-CN" dirty="0"/>
              <a:t>     </a:t>
            </a:r>
            <a:r>
              <a:rPr lang="zh-CN" altLang="en-US" dirty="0"/>
              <a:t>函数体</a:t>
            </a:r>
            <a:br>
              <a:rPr lang="zh-CN" altLang="en-US" dirty="0"/>
            </a:br>
            <a:r>
              <a:rPr lang="en-US" altLang="zh-CN" dirty="0"/>
              <a:t>} </a:t>
            </a:r>
          </a:p>
          <a:p>
            <a:pPr>
              <a:lnSpc>
                <a:spcPct val="90000"/>
              </a:lnSpc>
            </a:pPr>
            <a:r>
              <a:rPr lang="en-US" altLang="en-US" dirty="0"/>
              <a:t>Type-parameterized function.</a:t>
            </a:r>
          </a:p>
          <a:p>
            <a:pPr lvl="1">
              <a:lnSpc>
                <a:spcPct val="90000"/>
              </a:lnSpc>
            </a:pPr>
            <a:r>
              <a:rPr lang="en-US" altLang="en-US" dirty="0"/>
              <a:t>Strongly typed.</a:t>
            </a:r>
          </a:p>
          <a:p>
            <a:pPr lvl="1">
              <a:lnSpc>
                <a:spcPct val="90000"/>
              </a:lnSpc>
            </a:pPr>
            <a:r>
              <a:rPr lang="en-US" altLang="en-US" dirty="0"/>
              <a:t>Obeys scope rules.</a:t>
            </a:r>
          </a:p>
          <a:p>
            <a:pPr lvl="1">
              <a:lnSpc>
                <a:spcPct val="90000"/>
              </a:lnSpc>
            </a:pPr>
            <a:r>
              <a:rPr lang="en-US" altLang="en-US" dirty="0"/>
              <a:t>Actual arguments evaluated exactly once.</a:t>
            </a:r>
          </a:p>
          <a:p>
            <a:pPr lvl="1">
              <a:lnSpc>
                <a:spcPct val="90000"/>
              </a:lnSpc>
            </a:pPr>
            <a:r>
              <a:rPr lang="en-US" altLang="en-US" dirty="0"/>
              <a:t>Not redundantly instantiated.</a:t>
            </a:r>
          </a:p>
          <a:p>
            <a:endParaRPr lang="zh-CN" altLang="en-US" dirty="0"/>
          </a:p>
        </p:txBody>
      </p:sp>
      <p:sp>
        <p:nvSpPr>
          <p:cNvPr id="4" name="灯片编号占位符 3"/>
          <p:cNvSpPr>
            <a:spLocks noGrp="1"/>
          </p:cNvSpPr>
          <p:nvPr>
            <p:ph type="sldNum" sz="quarter" idx="15"/>
          </p:nvPr>
        </p:nvSpPr>
        <p:spPr/>
        <p:txBody>
          <a:bodyPr/>
          <a:lstStyle/>
          <a:p>
            <a:pPr>
              <a:defRPr/>
            </a:pPr>
            <a:fld id="{2F5038D2-A417-4597-B5C6-423C7950CD98}" type="slidenum">
              <a:rPr lang="zh-CN" altLang="en-US" smtClean="0"/>
              <a:pPr>
                <a:defRPr/>
              </a:pPr>
              <a:t>62</a:t>
            </a:fld>
            <a:endParaRPr lang="en-US" altLang="zh-CN"/>
          </a:p>
        </p:txBody>
      </p:sp>
    </p:spTree>
    <p:extLst>
      <p:ext uri="{BB962C8B-B14F-4D97-AF65-F5344CB8AC3E}">
        <p14:creationId xmlns:p14="http://schemas.microsoft.com/office/powerpoint/2010/main" val="2532890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a:xfrm>
            <a:off x="8238919" y="5801034"/>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78EBFE3B-06EB-4725-B79D-85D6E879F670}" type="slidenum">
              <a:rPr lang="en-US" altLang="en-US" sz="1200">
                <a:solidFill>
                  <a:srgbClr val="000000"/>
                </a:solidFill>
                <a:latin typeface="Neo Sans Intel" pitchFamily="34" charset="0"/>
              </a:rPr>
              <a:pPr/>
              <a:t>63</a:t>
            </a:fld>
            <a:endParaRPr lang="en-US" altLang="en-US" sz="1200" dirty="0">
              <a:solidFill>
                <a:srgbClr val="000000"/>
              </a:solidFill>
              <a:latin typeface="Neo Sans Intel" pitchFamily="34" charset="0"/>
            </a:endParaRPr>
          </a:p>
        </p:txBody>
      </p:sp>
      <p:sp>
        <p:nvSpPr>
          <p:cNvPr id="18435" name="Rectangle 2"/>
          <p:cNvSpPr>
            <a:spLocks noGrp="1" noChangeArrowheads="1"/>
          </p:cNvSpPr>
          <p:nvPr>
            <p:ph type="title"/>
          </p:nvPr>
        </p:nvSpPr>
        <p:spPr>
          <a:xfrm>
            <a:off x="457200" y="0"/>
            <a:ext cx="7467600" cy="876300"/>
          </a:xfrm>
        </p:spPr>
        <p:txBody>
          <a:bodyPr>
            <a:normAutofit fontScale="90000"/>
          </a:bodyPr>
          <a:lstStyle/>
          <a:p>
            <a:pPr eaLnBrk="1" hangingPunct="1"/>
            <a:r>
              <a:rPr lang="en-US" altLang="en-US" dirty="0"/>
              <a:t>C++ Review: </a:t>
            </a:r>
            <a:r>
              <a:rPr lang="zh-CN" altLang="en-US" dirty="0"/>
              <a:t>函数模板（</a:t>
            </a:r>
            <a:r>
              <a:rPr lang="en-US" altLang="en-US" dirty="0"/>
              <a:t>Function Template</a:t>
            </a:r>
            <a:r>
              <a:rPr lang="zh-CN" altLang="en-US" dirty="0"/>
              <a:t>）</a:t>
            </a:r>
            <a:endParaRPr lang="en-US" altLang="en-US" dirty="0"/>
          </a:p>
        </p:txBody>
      </p:sp>
      <p:graphicFrame>
        <p:nvGraphicFramePr>
          <p:cNvPr id="10" name="Group 23"/>
          <p:cNvGraphicFramePr>
            <a:graphicFrameLocks noGrp="1"/>
          </p:cNvGraphicFramePr>
          <p:nvPr/>
        </p:nvGraphicFramePr>
        <p:xfrm>
          <a:off x="1006475" y="4983163"/>
          <a:ext cx="6858000" cy="1097202"/>
        </p:xfrm>
        <a:graphic>
          <a:graphicData uri="http://schemas.openxmlformats.org/drawingml/2006/table">
            <a:tbl>
              <a:tblPr/>
              <a:tblGrid>
                <a:gridCol w="3657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T(const  T&amp;)</a:t>
                      </a:r>
                    </a:p>
                  </a:txBody>
                  <a:tcPr marT="45707" marB="45707"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Copy constructor</a:t>
                      </a:r>
                    </a:p>
                  </a:txBody>
                  <a:tcPr marT="45707" marB="45707"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void T::operator=(const T&amp;);</a:t>
                      </a:r>
                    </a:p>
                  </a:txBody>
                  <a:tcPr marT="45707" marB="45707"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Assignment</a:t>
                      </a:r>
                    </a:p>
                  </a:txBody>
                  <a:tcPr marT="45707" marB="4570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~T()</a:t>
                      </a:r>
                    </a:p>
                  </a:txBody>
                  <a:tcPr marT="45707" marB="45707"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Destructor</a:t>
                      </a:r>
                    </a:p>
                  </a:txBody>
                  <a:tcPr marT="45707" marB="45707"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 name="Text Box 19"/>
          <p:cNvSpPr txBox="1">
            <a:spLocks noChangeArrowheads="1"/>
          </p:cNvSpPr>
          <p:nvPr/>
        </p:nvSpPr>
        <p:spPr bwMode="auto">
          <a:xfrm>
            <a:off x="1676400" y="1828800"/>
            <a:ext cx="347503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20000"/>
              </a:spcBef>
            </a:pPr>
            <a:r>
              <a:rPr lang="en-US" altLang="en-US" sz="1800" dirty="0"/>
              <a:t>template&lt;</a:t>
            </a:r>
            <a:r>
              <a:rPr lang="en-US" altLang="en-US" sz="1800" dirty="0" err="1"/>
              <a:t>typename</a:t>
            </a:r>
            <a:r>
              <a:rPr lang="en-US" altLang="en-US" sz="1800" dirty="0"/>
              <a:t> T&gt;</a:t>
            </a:r>
          </a:p>
          <a:p>
            <a:pPr algn="l">
              <a:spcBef>
                <a:spcPct val="20000"/>
              </a:spcBef>
            </a:pPr>
            <a:r>
              <a:rPr lang="en-US" altLang="en-US" sz="1800" dirty="0"/>
              <a:t>void swap( T&amp; x, T&amp; y ) {</a:t>
            </a:r>
          </a:p>
          <a:p>
            <a:pPr algn="l">
              <a:spcBef>
                <a:spcPct val="20000"/>
              </a:spcBef>
            </a:pPr>
            <a:r>
              <a:rPr lang="en-US" altLang="en-US" sz="1800" dirty="0"/>
              <a:t>    T z = x;</a:t>
            </a:r>
          </a:p>
          <a:p>
            <a:pPr algn="l">
              <a:spcBef>
                <a:spcPct val="20000"/>
              </a:spcBef>
            </a:pPr>
            <a:r>
              <a:rPr lang="en-US" altLang="en-US" sz="1800" dirty="0"/>
              <a:t>    x = y;</a:t>
            </a:r>
          </a:p>
          <a:p>
            <a:pPr algn="l">
              <a:spcBef>
                <a:spcPct val="20000"/>
              </a:spcBef>
            </a:pPr>
            <a:r>
              <a:rPr lang="en-US" altLang="en-US" sz="1800" dirty="0"/>
              <a:t>    y = z; </a:t>
            </a:r>
          </a:p>
          <a:p>
            <a:pPr algn="l">
              <a:spcBef>
                <a:spcPct val="20000"/>
              </a:spcBef>
            </a:pPr>
            <a:r>
              <a:rPr lang="en-US" altLang="en-US" sz="1800" dirty="0"/>
              <a:t>}				</a:t>
            </a:r>
          </a:p>
        </p:txBody>
      </p:sp>
      <p:sp>
        <p:nvSpPr>
          <p:cNvPr id="12" name="Text Box 24"/>
          <p:cNvSpPr txBox="1">
            <a:spLocks noChangeArrowheads="1"/>
          </p:cNvSpPr>
          <p:nvPr/>
        </p:nvSpPr>
        <p:spPr bwMode="auto">
          <a:xfrm>
            <a:off x="5060950" y="2468562"/>
            <a:ext cx="2103438"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20000"/>
              </a:spcBef>
            </a:pPr>
            <a:r>
              <a:rPr lang="en-US" altLang="en-US" sz="1800"/>
              <a:t>// Construct z</a:t>
            </a:r>
          </a:p>
          <a:p>
            <a:pPr algn="l">
              <a:spcBef>
                <a:spcPct val="20000"/>
              </a:spcBef>
            </a:pPr>
            <a:r>
              <a:rPr lang="en-US" altLang="en-US" sz="1800"/>
              <a:t>// Assignment</a:t>
            </a:r>
          </a:p>
          <a:p>
            <a:pPr algn="l">
              <a:spcBef>
                <a:spcPct val="20000"/>
              </a:spcBef>
            </a:pPr>
            <a:r>
              <a:rPr lang="en-US" altLang="en-US" sz="1800"/>
              <a:t>// Assignment</a:t>
            </a:r>
          </a:p>
          <a:p>
            <a:pPr algn="l">
              <a:spcBef>
                <a:spcPct val="20000"/>
              </a:spcBef>
            </a:pPr>
            <a:r>
              <a:rPr lang="en-US" altLang="en-US" sz="1800"/>
              <a:t>// Destroy z</a:t>
            </a:r>
          </a:p>
        </p:txBody>
      </p:sp>
      <p:sp>
        <p:nvSpPr>
          <p:cNvPr id="13" name="Text Box 25"/>
          <p:cNvSpPr txBox="1">
            <a:spLocks noChangeArrowheads="1"/>
          </p:cNvSpPr>
          <p:nvPr/>
        </p:nvSpPr>
        <p:spPr bwMode="auto">
          <a:xfrm>
            <a:off x="914400" y="4435475"/>
            <a:ext cx="4022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800" b="1" dirty="0"/>
              <a:t>对</a:t>
            </a:r>
            <a:r>
              <a:rPr lang="en-US" altLang="en-US" sz="1800" b="1" dirty="0"/>
              <a:t>T</a:t>
            </a:r>
            <a:r>
              <a:rPr lang="zh-CN" altLang="en-US" sz="1800" b="1" dirty="0"/>
              <a:t>的要求</a:t>
            </a:r>
            <a:endParaRPr lang="en-US" altLang="en-US" sz="1800" b="1" dirty="0"/>
          </a:p>
        </p:txBody>
      </p:sp>
    </p:spTree>
    <p:extLst>
      <p:ext uri="{BB962C8B-B14F-4D97-AF65-F5344CB8AC3E}">
        <p14:creationId xmlns:p14="http://schemas.microsoft.com/office/powerpoint/2010/main" val="13163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a:xfrm>
            <a:off x="8238919" y="5801034"/>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78EBFE3B-06EB-4725-B79D-85D6E879F670}" type="slidenum">
              <a:rPr lang="en-US" altLang="en-US" sz="1200">
                <a:solidFill>
                  <a:srgbClr val="000000"/>
                </a:solidFill>
                <a:latin typeface="Neo Sans Intel" pitchFamily="34" charset="0"/>
              </a:rPr>
              <a:pPr/>
              <a:t>64</a:t>
            </a:fld>
            <a:endParaRPr lang="en-US" altLang="en-US" sz="1200" dirty="0">
              <a:solidFill>
                <a:srgbClr val="000000"/>
              </a:solidFill>
              <a:latin typeface="Neo Sans Intel" pitchFamily="34" charset="0"/>
            </a:endParaRPr>
          </a:p>
        </p:txBody>
      </p:sp>
      <p:sp>
        <p:nvSpPr>
          <p:cNvPr id="18435" name="Rectangle 2"/>
          <p:cNvSpPr>
            <a:spLocks noGrp="1" noChangeArrowheads="1"/>
          </p:cNvSpPr>
          <p:nvPr>
            <p:ph type="title"/>
          </p:nvPr>
        </p:nvSpPr>
        <p:spPr>
          <a:xfrm>
            <a:off x="457200" y="0"/>
            <a:ext cx="7467600" cy="876300"/>
          </a:xfrm>
        </p:spPr>
        <p:txBody>
          <a:bodyPr>
            <a:normAutofit fontScale="90000"/>
          </a:bodyPr>
          <a:lstStyle/>
          <a:p>
            <a:pPr eaLnBrk="1" hangingPunct="1"/>
            <a:r>
              <a:rPr lang="en-US" altLang="en-US" dirty="0"/>
              <a:t>C++ Review: </a:t>
            </a:r>
            <a:r>
              <a:rPr lang="zh-CN" altLang="en-US" dirty="0"/>
              <a:t>函数模板（</a:t>
            </a:r>
            <a:r>
              <a:rPr lang="en-US" altLang="en-US" dirty="0"/>
              <a:t>Function Template</a:t>
            </a:r>
            <a:r>
              <a:rPr lang="zh-CN" altLang="en-US" dirty="0"/>
              <a:t>）</a:t>
            </a:r>
            <a:endParaRPr lang="en-US" altLang="en-US" dirty="0"/>
          </a:p>
        </p:txBody>
      </p:sp>
      <p:sp>
        <p:nvSpPr>
          <p:cNvPr id="18436" name="Rectangle 3"/>
          <p:cNvSpPr>
            <a:spLocks noGrp="1" noChangeArrowheads="1"/>
          </p:cNvSpPr>
          <p:nvPr>
            <p:ph type="body" idx="1"/>
          </p:nvPr>
        </p:nvSpPr>
        <p:spPr>
          <a:xfrm>
            <a:off x="506923" y="1066799"/>
            <a:ext cx="8145463" cy="3962401"/>
          </a:xfrm>
        </p:spPr>
        <p:txBody>
          <a:bodyPr>
            <a:normAutofit fontScale="92500" lnSpcReduction="20000"/>
          </a:bodyPr>
          <a:lstStyle/>
          <a:p>
            <a:pPr>
              <a:lnSpc>
                <a:spcPct val="90000"/>
              </a:lnSpc>
            </a:pPr>
            <a:r>
              <a:rPr lang="zh-CN" altLang="en-US" sz="2800" dirty="0"/>
              <a:t>例：将一浮点数列里面的数位置两两对调：头尾对调，第二个和倒数第二个数对调，</a:t>
            </a:r>
            <a:r>
              <a:rPr lang="en-US" altLang="zh-CN" sz="2800" dirty="0"/>
              <a:t>……</a:t>
            </a:r>
          </a:p>
          <a:p>
            <a:pPr marL="0" indent="0">
              <a:buNone/>
            </a:pPr>
            <a:r>
              <a:rPr lang="en-US" altLang="en-US" sz="2800" dirty="0"/>
              <a:t>void reverse( float* first, float* last ) {</a:t>
            </a:r>
          </a:p>
          <a:p>
            <a:pPr marL="0" indent="0">
              <a:buNone/>
            </a:pPr>
            <a:r>
              <a:rPr lang="en-US" altLang="en-US" sz="2800" dirty="0"/>
              <a:t>    while( first&lt;last-1 )  {</a:t>
            </a:r>
          </a:p>
          <a:p>
            <a:pPr marL="0" indent="0">
              <a:buNone/>
            </a:pPr>
            <a:r>
              <a:rPr lang="en-US" altLang="en-US" sz="2800" dirty="0"/>
              <a:t>         float t=</a:t>
            </a:r>
            <a:r>
              <a:rPr lang="en-US" altLang="en-US" sz="2800" b="1" dirty="0">
                <a:solidFill>
                  <a:srgbClr val="FF0000"/>
                </a:solidFill>
              </a:rPr>
              <a:t>*first;</a:t>
            </a:r>
          </a:p>
          <a:p>
            <a:pPr marL="0" indent="0">
              <a:buNone/>
            </a:pPr>
            <a:r>
              <a:rPr lang="en-US" altLang="en-US" sz="2800" b="1" dirty="0">
                <a:solidFill>
                  <a:srgbClr val="FF0000"/>
                </a:solidFill>
              </a:rPr>
              <a:t>         *first++= *--last</a:t>
            </a:r>
            <a:r>
              <a:rPr lang="en-US" altLang="en-US" sz="2800" dirty="0"/>
              <a:t> </a:t>
            </a:r>
            <a:r>
              <a:rPr lang="en-US" altLang="en-US" sz="2800" b="1" dirty="0">
                <a:solidFill>
                  <a:srgbClr val="FF0000"/>
                </a:solidFill>
              </a:rPr>
              <a:t>; *last=t;         </a:t>
            </a:r>
            <a:endParaRPr lang="en-US" altLang="en-US" sz="2800" dirty="0"/>
          </a:p>
          <a:p>
            <a:pPr marL="0" indent="0">
              <a:buNone/>
            </a:pPr>
            <a:r>
              <a:rPr lang="en-US" altLang="en-US" sz="2800" b="1" dirty="0"/>
              <a:t>    }</a:t>
            </a:r>
          </a:p>
          <a:p>
            <a:pPr marL="0" indent="0">
              <a:buNone/>
            </a:pPr>
            <a:r>
              <a:rPr lang="en-US" altLang="en-US" sz="2800" dirty="0"/>
              <a:t>}</a:t>
            </a:r>
            <a:endParaRPr lang="en-US" altLang="zh-CN" sz="2800" dirty="0"/>
          </a:p>
          <a:p>
            <a:pPr>
              <a:lnSpc>
                <a:spcPct val="90000"/>
              </a:lnSpc>
            </a:pPr>
            <a:r>
              <a:rPr lang="zh-CN" altLang="en-US" sz="2800" dirty="0"/>
              <a:t>可用</a:t>
            </a:r>
            <a:r>
              <a:rPr lang="en-US" altLang="zh-CN" sz="2800" dirty="0"/>
              <a:t>swap</a:t>
            </a:r>
            <a:r>
              <a:rPr lang="zh-CN" altLang="en-US" sz="2800" dirty="0"/>
              <a:t>实现</a:t>
            </a:r>
            <a:endParaRPr lang="en-US" altLang="zh-CN" sz="2800" dirty="0"/>
          </a:p>
          <a:p>
            <a:pPr lvl="1">
              <a:lnSpc>
                <a:spcPct val="90000"/>
              </a:lnSpc>
            </a:pPr>
            <a:r>
              <a:rPr lang="zh-CN" altLang="en-US" sz="2400" dirty="0"/>
              <a:t>用实参</a:t>
            </a:r>
            <a:r>
              <a:rPr lang="en-US" altLang="zh-CN" sz="2400" dirty="0"/>
              <a:t>d</a:t>
            </a:r>
            <a:r>
              <a:rPr lang="zh-CN" altLang="en-US" sz="2400" dirty="0"/>
              <a:t>的数据类型</a:t>
            </a:r>
            <a:r>
              <a:rPr lang="en-US" altLang="zh-CN" sz="2400" dirty="0"/>
              <a:t>float</a:t>
            </a:r>
            <a:r>
              <a:rPr lang="zh-CN" altLang="en-US" sz="2400" dirty="0"/>
              <a:t>去代替函数模板中的</a:t>
            </a:r>
            <a:r>
              <a:rPr lang="en-US" altLang="zh-CN" sz="2400" dirty="0"/>
              <a:t>T</a:t>
            </a:r>
            <a:r>
              <a:rPr lang="zh-CN" altLang="en-US" sz="2400" dirty="0"/>
              <a:t>生成函数</a:t>
            </a:r>
            <a:endParaRPr lang="en-US" altLang="en-US" sz="2400" dirty="0"/>
          </a:p>
        </p:txBody>
      </p:sp>
      <p:sp>
        <p:nvSpPr>
          <p:cNvPr id="698373" name="Text Box 5"/>
          <p:cNvSpPr txBox="1">
            <a:spLocks noChangeArrowheads="1"/>
          </p:cNvSpPr>
          <p:nvPr/>
        </p:nvSpPr>
        <p:spPr bwMode="auto">
          <a:xfrm>
            <a:off x="838200" y="4921526"/>
            <a:ext cx="5851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800" dirty="0"/>
              <a:t>void reverse( float* first, float* last ) {</a:t>
            </a:r>
          </a:p>
          <a:p>
            <a:pPr algn="l"/>
            <a:r>
              <a:rPr lang="en-US" altLang="en-US" sz="1800" dirty="0"/>
              <a:t>    while( first&lt;last-1 )  </a:t>
            </a:r>
          </a:p>
          <a:p>
            <a:pPr algn="l"/>
            <a:r>
              <a:rPr lang="en-US" altLang="en-US" sz="1800" b="1" dirty="0">
                <a:solidFill>
                  <a:srgbClr val="FF0000"/>
                </a:solidFill>
              </a:rPr>
              <a:t>        swap( *first++, *--last );</a:t>
            </a:r>
          </a:p>
          <a:p>
            <a:pPr algn="l"/>
            <a:r>
              <a:rPr lang="en-US" altLang="en-US" sz="1800" dirty="0"/>
              <a:t>}</a:t>
            </a:r>
          </a:p>
        </p:txBody>
      </p:sp>
      <p:sp>
        <p:nvSpPr>
          <p:cNvPr id="698374" name="AutoShape 6"/>
          <p:cNvSpPr>
            <a:spLocks noChangeArrowheads="1"/>
          </p:cNvSpPr>
          <p:nvPr/>
        </p:nvSpPr>
        <p:spPr bwMode="auto">
          <a:xfrm>
            <a:off x="4800600" y="5704019"/>
            <a:ext cx="3292475" cy="5492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en-US" altLang="en-US" sz="1600">
                <a:solidFill>
                  <a:srgbClr val="000000"/>
                </a:solidFill>
              </a:rPr>
              <a:t>Compiler instantiates template </a:t>
            </a:r>
            <a:r>
              <a:rPr lang="en-US" altLang="en-US" sz="1600" b="1">
                <a:solidFill>
                  <a:srgbClr val="000000"/>
                </a:solidFill>
                <a:latin typeface="Courier New" pitchFamily="49" charset="0"/>
              </a:rPr>
              <a:t>swap</a:t>
            </a:r>
            <a:r>
              <a:rPr lang="en-US" altLang="en-US" sz="1600">
                <a:solidFill>
                  <a:srgbClr val="000000"/>
                </a:solidFill>
              </a:rPr>
              <a:t> with T=float.</a:t>
            </a:r>
          </a:p>
        </p:txBody>
      </p:sp>
      <p:sp>
        <p:nvSpPr>
          <p:cNvPr id="698375" name="AutoShape 7"/>
          <p:cNvSpPr>
            <a:spLocks noChangeArrowheads="1"/>
          </p:cNvSpPr>
          <p:nvPr/>
        </p:nvSpPr>
        <p:spPr bwMode="auto">
          <a:xfrm>
            <a:off x="5201161" y="4789641"/>
            <a:ext cx="3942839" cy="6254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en-US" altLang="en-US" sz="1600" dirty="0">
                <a:solidFill>
                  <a:srgbClr val="000000"/>
                </a:solidFill>
              </a:rPr>
              <a:t>[</a:t>
            </a:r>
            <a:r>
              <a:rPr lang="en-US" altLang="en-US" sz="1600" dirty="0" err="1">
                <a:solidFill>
                  <a:srgbClr val="000000"/>
                </a:solidFill>
              </a:rPr>
              <a:t>first,last</a:t>
            </a:r>
            <a:r>
              <a:rPr lang="en-US" altLang="en-US" sz="1600" dirty="0">
                <a:solidFill>
                  <a:srgbClr val="000000"/>
                </a:solidFill>
              </a:rPr>
              <a:t>) define half-open interval</a:t>
            </a:r>
          </a:p>
        </p:txBody>
      </p:sp>
    </p:spTree>
    <p:extLst>
      <p:ext uri="{BB962C8B-B14F-4D97-AF65-F5344CB8AC3E}">
        <p14:creationId xmlns:p14="http://schemas.microsoft.com/office/powerpoint/2010/main" val="39592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43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8436">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8436">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436">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983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983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9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P spid="698373" grpId="0"/>
      <p:bldP spid="698374" grpId="0" animBg="1"/>
      <p:bldP spid="69837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a:xfrm>
            <a:off x="8194675" y="5791200"/>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043BDB99-0C64-4C1A-9571-65FA18A93ABE}" type="slidenum">
              <a:rPr lang="en-US" altLang="en-US" sz="1200">
                <a:solidFill>
                  <a:srgbClr val="000000"/>
                </a:solidFill>
                <a:latin typeface="Neo Sans Intel" pitchFamily="34" charset="0"/>
              </a:rPr>
              <a:pPr/>
              <a:t>65</a:t>
            </a:fld>
            <a:endParaRPr lang="en-US" altLang="en-US" sz="1200" dirty="0">
              <a:solidFill>
                <a:srgbClr val="000000"/>
              </a:solidFill>
              <a:latin typeface="Neo Sans Intel" pitchFamily="34" charset="0"/>
            </a:endParaRPr>
          </a:p>
        </p:txBody>
      </p:sp>
      <p:sp>
        <p:nvSpPr>
          <p:cNvPr id="20483" name="Rectangle 2"/>
          <p:cNvSpPr>
            <a:spLocks noGrp="1" noChangeArrowheads="1"/>
          </p:cNvSpPr>
          <p:nvPr>
            <p:ph type="title"/>
          </p:nvPr>
        </p:nvSpPr>
        <p:spPr/>
        <p:txBody>
          <a:bodyPr/>
          <a:lstStyle/>
          <a:p>
            <a:pPr eaLnBrk="1" hangingPunct="1"/>
            <a:r>
              <a:rPr lang="en-US" altLang="en-US" dirty="0"/>
              <a:t>C++ Review: </a:t>
            </a:r>
            <a:r>
              <a:rPr lang="zh-CN" altLang="en-US" dirty="0"/>
              <a:t>模板类</a:t>
            </a:r>
            <a:endParaRPr lang="en-US" altLang="en-US" dirty="0"/>
          </a:p>
        </p:txBody>
      </p:sp>
      <p:sp>
        <p:nvSpPr>
          <p:cNvPr id="20484" name="Rectangle 3"/>
          <p:cNvSpPr>
            <a:spLocks noGrp="1" noChangeArrowheads="1"/>
          </p:cNvSpPr>
          <p:nvPr>
            <p:ph type="body" idx="1"/>
          </p:nvPr>
        </p:nvSpPr>
        <p:spPr>
          <a:xfrm>
            <a:off x="428624" y="1371600"/>
            <a:ext cx="7343775" cy="4191000"/>
          </a:xfrm>
        </p:spPr>
        <p:txBody>
          <a:bodyPr>
            <a:normAutofit/>
          </a:bodyPr>
          <a:lstStyle/>
          <a:p>
            <a:pPr eaLnBrk="1" hangingPunct="1"/>
            <a:r>
              <a:rPr lang="zh-CN" altLang="en-US" dirty="0"/>
              <a:t>类型参数化的类（</a:t>
            </a:r>
            <a:r>
              <a:rPr lang="en-US" altLang="en-US" dirty="0"/>
              <a:t>Type-parameterized  class</a:t>
            </a:r>
            <a:r>
              <a:rPr lang="zh-CN" altLang="en-US" dirty="0"/>
              <a:t>）</a:t>
            </a:r>
            <a:endParaRPr lang="en-US" altLang="zh-CN" dirty="0"/>
          </a:p>
          <a:p>
            <a:pPr eaLnBrk="1" hangingPunct="1"/>
            <a:r>
              <a:rPr lang="zh-CN" altLang="en-US" dirty="0"/>
              <a:t>例如：定义数对类</a:t>
            </a:r>
            <a:r>
              <a:rPr lang="en-US" altLang="zh-CN" dirty="0"/>
              <a:t>Pair</a:t>
            </a:r>
          </a:p>
          <a:p>
            <a:pPr marL="0" indent="0">
              <a:buNone/>
            </a:pPr>
            <a:r>
              <a:rPr lang="en-US" altLang="en-US" sz="2000" dirty="0"/>
              <a:t>class pair {</a:t>
            </a:r>
          </a:p>
          <a:p>
            <a:pPr marL="0" indent="0">
              <a:buNone/>
            </a:pPr>
            <a:r>
              <a:rPr lang="en-US" altLang="en-US" sz="2000" dirty="0"/>
              <a:t>public:</a:t>
            </a:r>
          </a:p>
          <a:p>
            <a:pPr marL="0" indent="0">
              <a:buNone/>
            </a:pPr>
            <a:r>
              <a:rPr lang="en-US" altLang="en-US" sz="2000" dirty="0"/>
              <a:t>    </a:t>
            </a:r>
            <a:r>
              <a:rPr lang="en-US" altLang="zh-CN" sz="2000" dirty="0" err="1"/>
              <a:t>int</a:t>
            </a:r>
            <a:r>
              <a:rPr lang="en-US" altLang="en-US" sz="2000" dirty="0"/>
              <a:t> first;  </a:t>
            </a:r>
          </a:p>
          <a:p>
            <a:pPr marL="0" indent="0">
              <a:buNone/>
            </a:pPr>
            <a:r>
              <a:rPr lang="en-US" altLang="en-US" sz="2000" dirty="0"/>
              <a:t>    </a:t>
            </a:r>
            <a:r>
              <a:rPr lang="en-US" altLang="zh-CN" sz="2000" dirty="0" err="1"/>
              <a:t>int</a:t>
            </a:r>
            <a:r>
              <a:rPr lang="en-US" altLang="en-US" sz="2000" dirty="0"/>
              <a:t> second;</a:t>
            </a:r>
          </a:p>
          <a:p>
            <a:pPr marL="0" indent="0">
              <a:buNone/>
            </a:pPr>
            <a:r>
              <a:rPr lang="en-US" altLang="en-US" sz="2000" dirty="0"/>
              <a:t>    pair( </a:t>
            </a:r>
            <a:r>
              <a:rPr lang="en-US" altLang="en-US" sz="2000" dirty="0" err="1"/>
              <a:t>const</a:t>
            </a:r>
            <a:r>
              <a:rPr lang="en-US" altLang="en-US" sz="2000" dirty="0"/>
              <a:t> </a:t>
            </a:r>
            <a:r>
              <a:rPr lang="en-US" altLang="zh-CN" sz="2000" dirty="0" err="1"/>
              <a:t>int</a:t>
            </a:r>
            <a:r>
              <a:rPr lang="en-US" altLang="zh-CN" sz="2000" dirty="0"/>
              <a:t> </a:t>
            </a:r>
            <a:r>
              <a:rPr lang="en-US" altLang="en-US" sz="2000" dirty="0"/>
              <a:t>&amp; x, </a:t>
            </a:r>
            <a:r>
              <a:rPr lang="en-US" altLang="en-US" sz="2000" dirty="0" err="1"/>
              <a:t>const</a:t>
            </a:r>
            <a:r>
              <a:rPr lang="en-US" altLang="en-US" sz="2000" dirty="0"/>
              <a:t> </a:t>
            </a:r>
            <a:r>
              <a:rPr lang="en-US" altLang="zh-CN" sz="2000" dirty="0" err="1"/>
              <a:t>int</a:t>
            </a:r>
            <a:r>
              <a:rPr lang="en-US" altLang="zh-CN" sz="2000" dirty="0"/>
              <a:t> </a:t>
            </a:r>
            <a:r>
              <a:rPr lang="en-US" altLang="en-US" sz="2000" dirty="0"/>
              <a:t>&amp; y ) : first(x), second(y) {}</a:t>
            </a:r>
          </a:p>
          <a:p>
            <a:pPr marL="0" indent="0">
              <a:buNone/>
            </a:pPr>
            <a:r>
              <a:rPr lang="en-US" altLang="en-US" sz="2000" dirty="0"/>
              <a:t>};</a:t>
            </a:r>
          </a:p>
          <a:p>
            <a:pPr eaLnBrk="1" hangingPunct="1"/>
            <a:endParaRPr lang="en-US" altLang="en-US" dirty="0"/>
          </a:p>
        </p:txBody>
      </p:sp>
      <p:sp>
        <p:nvSpPr>
          <p:cNvPr id="8" name="AutoShape 7"/>
          <p:cNvSpPr>
            <a:spLocks noChangeArrowheads="1"/>
          </p:cNvSpPr>
          <p:nvPr/>
        </p:nvSpPr>
        <p:spPr bwMode="auto">
          <a:xfrm>
            <a:off x="2362200" y="2864643"/>
            <a:ext cx="5410199" cy="6254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en-US" altLang="zh-CN" sz="2000" dirty="0">
                <a:solidFill>
                  <a:srgbClr val="000000"/>
                </a:solidFill>
              </a:rPr>
              <a:t>float first; double first; char[] first; …</a:t>
            </a:r>
            <a:endParaRPr lang="en-US" altLang="en-US" sz="2000" dirty="0">
              <a:solidFill>
                <a:srgbClr val="000000"/>
              </a:solidFill>
            </a:endParaRPr>
          </a:p>
        </p:txBody>
      </p:sp>
    </p:spTree>
    <p:extLst>
      <p:ext uri="{BB962C8B-B14F-4D97-AF65-F5344CB8AC3E}">
        <p14:creationId xmlns:p14="http://schemas.microsoft.com/office/powerpoint/2010/main" val="26291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a:xfrm>
            <a:off x="8194675" y="5791200"/>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043BDB99-0C64-4C1A-9571-65FA18A93ABE}" type="slidenum">
              <a:rPr lang="en-US" altLang="en-US" sz="1200">
                <a:solidFill>
                  <a:srgbClr val="000000"/>
                </a:solidFill>
                <a:latin typeface="Neo Sans Intel" pitchFamily="34" charset="0"/>
              </a:rPr>
              <a:pPr/>
              <a:t>66</a:t>
            </a:fld>
            <a:endParaRPr lang="en-US" altLang="en-US" sz="1200" dirty="0">
              <a:solidFill>
                <a:srgbClr val="000000"/>
              </a:solidFill>
              <a:latin typeface="Neo Sans Intel" pitchFamily="34" charset="0"/>
            </a:endParaRPr>
          </a:p>
        </p:txBody>
      </p:sp>
      <p:sp>
        <p:nvSpPr>
          <p:cNvPr id="20483" name="Rectangle 2"/>
          <p:cNvSpPr>
            <a:spLocks noGrp="1" noChangeArrowheads="1"/>
          </p:cNvSpPr>
          <p:nvPr>
            <p:ph type="title"/>
          </p:nvPr>
        </p:nvSpPr>
        <p:spPr/>
        <p:txBody>
          <a:bodyPr/>
          <a:lstStyle/>
          <a:p>
            <a:pPr eaLnBrk="1" hangingPunct="1"/>
            <a:r>
              <a:rPr lang="en-US" altLang="en-US" dirty="0"/>
              <a:t>C++ Review: </a:t>
            </a:r>
            <a:r>
              <a:rPr lang="zh-CN" altLang="en-US" dirty="0"/>
              <a:t>模板类</a:t>
            </a:r>
            <a:endParaRPr lang="en-US" altLang="en-US" dirty="0"/>
          </a:p>
        </p:txBody>
      </p:sp>
      <p:sp>
        <p:nvSpPr>
          <p:cNvPr id="715780" name="Text Box 4"/>
          <p:cNvSpPr txBox="1">
            <a:spLocks noChangeArrowheads="1"/>
          </p:cNvSpPr>
          <p:nvPr/>
        </p:nvSpPr>
        <p:spPr bwMode="auto">
          <a:xfrm>
            <a:off x="609600" y="1534051"/>
            <a:ext cx="7696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2000" dirty="0">
                <a:solidFill>
                  <a:srgbClr val="FF0000"/>
                </a:solidFill>
              </a:rPr>
              <a:t>template&lt;</a:t>
            </a:r>
            <a:r>
              <a:rPr lang="en-US" altLang="en-US" sz="2000" dirty="0" err="1">
                <a:solidFill>
                  <a:srgbClr val="FF0000"/>
                </a:solidFill>
              </a:rPr>
              <a:t>typename</a:t>
            </a:r>
            <a:r>
              <a:rPr lang="en-US" altLang="en-US" sz="2000" dirty="0">
                <a:solidFill>
                  <a:srgbClr val="FF0000"/>
                </a:solidFill>
              </a:rPr>
              <a:t> T, </a:t>
            </a:r>
            <a:r>
              <a:rPr lang="en-US" altLang="en-US" sz="2000" dirty="0" err="1">
                <a:solidFill>
                  <a:srgbClr val="FF0000"/>
                </a:solidFill>
              </a:rPr>
              <a:t>typename</a:t>
            </a:r>
            <a:r>
              <a:rPr lang="en-US" altLang="en-US" sz="2000" dirty="0">
                <a:solidFill>
                  <a:srgbClr val="FF0000"/>
                </a:solidFill>
              </a:rPr>
              <a:t> U&gt;</a:t>
            </a:r>
          </a:p>
          <a:p>
            <a:pPr algn="l"/>
            <a:r>
              <a:rPr lang="en-US" altLang="en-US" sz="2000" dirty="0"/>
              <a:t>class pair {</a:t>
            </a:r>
          </a:p>
          <a:p>
            <a:pPr algn="l"/>
            <a:r>
              <a:rPr lang="en-US" altLang="en-US" sz="2000" dirty="0"/>
              <a:t>public:</a:t>
            </a:r>
          </a:p>
          <a:p>
            <a:pPr algn="l"/>
            <a:r>
              <a:rPr lang="en-US" altLang="en-US" sz="2000" dirty="0"/>
              <a:t>    T first;</a:t>
            </a:r>
          </a:p>
          <a:p>
            <a:pPr algn="l"/>
            <a:r>
              <a:rPr lang="en-US" altLang="en-US" sz="2000" dirty="0"/>
              <a:t>    U second;</a:t>
            </a:r>
          </a:p>
          <a:p>
            <a:pPr algn="l"/>
            <a:r>
              <a:rPr lang="en-US" altLang="en-US" sz="2000" dirty="0"/>
              <a:t>    pair( </a:t>
            </a:r>
            <a:r>
              <a:rPr lang="en-US" altLang="en-US" sz="2000" dirty="0" err="1"/>
              <a:t>const</a:t>
            </a:r>
            <a:r>
              <a:rPr lang="en-US" altLang="en-US" sz="2000" dirty="0"/>
              <a:t> T&amp; x, </a:t>
            </a:r>
            <a:r>
              <a:rPr lang="en-US" altLang="en-US" sz="2000" dirty="0" err="1"/>
              <a:t>const</a:t>
            </a:r>
            <a:r>
              <a:rPr lang="en-US" altLang="en-US" sz="2000" dirty="0"/>
              <a:t> U&amp; y ) : first(x), second(y) {}</a:t>
            </a:r>
          </a:p>
          <a:p>
            <a:pPr algn="l"/>
            <a:r>
              <a:rPr lang="en-US" altLang="en-US" sz="2000" dirty="0"/>
              <a:t>};</a:t>
            </a:r>
          </a:p>
        </p:txBody>
      </p:sp>
      <p:sp>
        <p:nvSpPr>
          <p:cNvPr id="715781" name="Text Box 5"/>
          <p:cNvSpPr txBox="1">
            <a:spLocks noChangeArrowheads="1"/>
          </p:cNvSpPr>
          <p:nvPr/>
        </p:nvSpPr>
        <p:spPr bwMode="auto">
          <a:xfrm>
            <a:off x="533400" y="4179708"/>
            <a:ext cx="3429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2000" dirty="0"/>
              <a:t>pair&lt;</a:t>
            </a:r>
            <a:r>
              <a:rPr lang="en-US" altLang="en-US" sz="2000" dirty="0" err="1"/>
              <a:t>string,int</a:t>
            </a:r>
            <a:r>
              <a:rPr lang="en-US" altLang="en-US" sz="2000" dirty="0"/>
              <a:t>&gt; x;</a:t>
            </a:r>
          </a:p>
          <a:p>
            <a:pPr algn="l"/>
            <a:r>
              <a:rPr lang="en-US" altLang="en-US" sz="2000" dirty="0" err="1"/>
              <a:t>x.first</a:t>
            </a:r>
            <a:r>
              <a:rPr lang="en-US" altLang="en-US" sz="2000" dirty="0"/>
              <a:t> = “</a:t>
            </a:r>
            <a:r>
              <a:rPr lang="en-US" altLang="en-US" sz="2000" dirty="0" err="1"/>
              <a:t>abc</a:t>
            </a:r>
            <a:r>
              <a:rPr lang="en-US" altLang="en-US" sz="2000" dirty="0"/>
              <a:t>”;</a:t>
            </a:r>
          </a:p>
          <a:p>
            <a:pPr algn="l"/>
            <a:r>
              <a:rPr lang="en-US" altLang="en-US" sz="2000" dirty="0" err="1"/>
              <a:t>x.second</a:t>
            </a:r>
            <a:r>
              <a:rPr lang="en-US" altLang="en-US" sz="2000" dirty="0"/>
              <a:t> = 42;</a:t>
            </a:r>
          </a:p>
        </p:txBody>
      </p:sp>
      <p:sp>
        <p:nvSpPr>
          <p:cNvPr id="715782" name="AutoShape 6"/>
          <p:cNvSpPr>
            <a:spLocks noChangeArrowheads="1"/>
          </p:cNvSpPr>
          <p:nvPr/>
        </p:nvSpPr>
        <p:spPr bwMode="auto">
          <a:xfrm>
            <a:off x="4365420" y="4511372"/>
            <a:ext cx="3527425" cy="549275"/>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zh-CN" altLang="en-US" sz="1600" dirty="0">
                <a:solidFill>
                  <a:srgbClr val="000000"/>
                </a:solidFill>
              </a:rPr>
              <a:t>编译器实例化模板类</a:t>
            </a:r>
            <a:r>
              <a:rPr lang="en-US" altLang="en-US" sz="1600" b="1" dirty="0">
                <a:solidFill>
                  <a:srgbClr val="000000"/>
                </a:solidFill>
                <a:latin typeface="Courier New" pitchFamily="49" charset="0"/>
              </a:rPr>
              <a:t>pair</a:t>
            </a:r>
            <a:r>
              <a:rPr lang="zh-CN" altLang="en-US" sz="1600" dirty="0">
                <a:solidFill>
                  <a:srgbClr val="000000"/>
                </a:solidFill>
              </a:rPr>
              <a:t>成</a:t>
            </a:r>
            <a:r>
              <a:rPr lang="en-US" altLang="en-US" sz="1600" dirty="0">
                <a:solidFill>
                  <a:srgbClr val="000000"/>
                </a:solidFill>
              </a:rPr>
              <a:t> T=string </a:t>
            </a:r>
            <a:r>
              <a:rPr lang="zh-CN" altLang="en-US" sz="1600" dirty="0">
                <a:solidFill>
                  <a:srgbClr val="000000"/>
                </a:solidFill>
              </a:rPr>
              <a:t>和</a:t>
            </a:r>
            <a:r>
              <a:rPr lang="en-US" altLang="en-US" sz="1600" dirty="0">
                <a:solidFill>
                  <a:srgbClr val="000000"/>
                </a:solidFill>
              </a:rPr>
              <a:t>U=int.</a:t>
            </a:r>
          </a:p>
        </p:txBody>
      </p:sp>
    </p:spTree>
    <p:extLst>
      <p:ext uri="{BB962C8B-B14F-4D97-AF65-F5344CB8AC3E}">
        <p14:creationId xmlns:p14="http://schemas.microsoft.com/office/powerpoint/2010/main" val="587139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p:bldP spid="715781" grpId="0"/>
      <p:bldP spid="71578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endParaRPr lang="en-US" altLang="zh-CN" dirty="0"/>
          </a:p>
        </p:txBody>
      </p:sp>
      <p:sp>
        <p:nvSpPr>
          <p:cNvPr id="719874" name="Rectangle 2"/>
          <p:cNvSpPr>
            <a:spLocks noGrp="1" noChangeArrowheads="1"/>
          </p:cNvSpPr>
          <p:nvPr>
            <p:ph type="title"/>
          </p:nvPr>
        </p:nvSpPr>
        <p:spPr/>
        <p:txBody>
          <a:bodyPr/>
          <a:lstStyle/>
          <a:p>
            <a:r>
              <a:rPr lang="en-US" altLang="zh-CN">
                <a:ea typeface="宋体" panose="02010600030101010101" pitchFamily="2" charset="-122"/>
              </a:rPr>
              <a:t>C++ Function Object</a:t>
            </a:r>
          </a:p>
        </p:txBody>
      </p:sp>
      <p:sp>
        <p:nvSpPr>
          <p:cNvPr id="719875" name="Rectangle 3"/>
          <p:cNvSpPr>
            <a:spLocks noGrp="1" noChangeArrowheads="1"/>
          </p:cNvSpPr>
          <p:nvPr>
            <p:ph type="body" idx="1"/>
          </p:nvPr>
        </p:nvSpPr>
        <p:spPr/>
        <p:txBody>
          <a:bodyPr/>
          <a:lstStyle/>
          <a:p>
            <a:r>
              <a:rPr lang="zh-CN" altLang="en-US" dirty="0">
                <a:ea typeface="宋体" panose="02010600030101010101" pitchFamily="2" charset="-122"/>
              </a:rPr>
              <a:t>又称为</a:t>
            </a:r>
            <a:r>
              <a:rPr lang="en-US" altLang="zh-CN" dirty="0">
                <a:ea typeface="宋体" panose="02010600030101010101" pitchFamily="2" charset="-122"/>
              </a:rPr>
              <a:t>“</a:t>
            </a:r>
            <a:r>
              <a:rPr lang="en-US" altLang="zh-CN" dirty="0" err="1">
                <a:ea typeface="宋体" panose="02010600030101010101" pitchFamily="2" charset="-122"/>
              </a:rPr>
              <a:t>functor</a:t>
            </a:r>
            <a:r>
              <a:rPr lang="en-US" altLang="zh-CN" dirty="0">
                <a:ea typeface="宋体" panose="02010600030101010101" pitchFamily="2" charset="-122"/>
              </a:rPr>
              <a:t>”</a:t>
            </a:r>
            <a:r>
              <a:rPr lang="zh-CN" altLang="en-US" dirty="0">
                <a:ea typeface="宋体" panose="02010600030101010101" pitchFamily="2" charset="-122"/>
              </a:rPr>
              <a:t>（仿函数，函子）</a:t>
            </a:r>
            <a:endParaRPr lang="en-US" altLang="zh-CN" dirty="0">
              <a:ea typeface="宋体" panose="02010600030101010101" pitchFamily="2" charset="-122"/>
            </a:endParaRPr>
          </a:p>
          <a:p>
            <a:r>
              <a:rPr lang="zh-CN" altLang="en-US" dirty="0">
                <a:ea typeface="宋体" panose="02010600030101010101" pitchFamily="2" charset="-122"/>
              </a:rPr>
              <a:t>包含成员函数</a:t>
            </a:r>
            <a:r>
              <a:rPr lang="en-US" altLang="zh-CN" dirty="0">
                <a:ea typeface="宋体" panose="02010600030101010101" pitchFamily="2" charset="-122"/>
              </a:rPr>
              <a:t>operator()</a:t>
            </a:r>
            <a:r>
              <a:rPr lang="zh-CN" altLang="en-US" dirty="0">
                <a:ea typeface="宋体" panose="02010600030101010101" pitchFamily="2" charset="-122"/>
              </a:rPr>
              <a:t>的对象</a:t>
            </a:r>
            <a:r>
              <a:rPr lang="en-US" altLang="zh-CN" dirty="0">
                <a:ea typeface="宋体" panose="02010600030101010101" pitchFamily="2" charset="-122"/>
              </a:rPr>
              <a:t>.</a:t>
            </a: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719876" name="Text Box 4"/>
          <p:cNvSpPr txBox="1">
            <a:spLocks noChangeArrowheads="1"/>
          </p:cNvSpPr>
          <p:nvPr/>
        </p:nvSpPr>
        <p:spPr bwMode="auto">
          <a:xfrm>
            <a:off x="1281113" y="2697163"/>
            <a:ext cx="73136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a:ea typeface="宋体" panose="02010600030101010101" pitchFamily="2" charset="-122"/>
              </a:rPr>
              <a:t>class LinearOp {</a:t>
            </a:r>
          </a:p>
          <a:p>
            <a:pPr algn="l"/>
            <a:r>
              <a:rPr lang="en-US" altLang="zh-CN" sz="1800">
                <a:ea typeface="宋体" panose="02010600030101010101" pitchFamily="2" charset="-122"/>
              </a:rPr>
              <a:t>    float a, b;</a:t>
            </a:r>
          </a:p>
          <a:p>
            <a:pPr algn="l"/>
            <a:r>
              <a:rPr lang="en-US" altLang="zh-CN" sz="1800">
                <a:ea typeface="宋体" panose="02010600030101010101" pitchFamily="2" charset="-122"/>
              </a:rPr>
              <a:t>public:</a:t>
            </a:r>
          </a:p>
          <a:p>
            <a:pPr algn="l"/>
            <a:r>
              <a:rPr lang="en-US" altLang="zh-CN" sz="1800">
                <a:ea typeface="宋体" panose="02010600030101010101" pitchFamily="2" charset="-122"/>
              </a:rPr>
              <a:t>    float operator() ( float x ) const {return a*x+b;}</a:t>
            </a:r>
          </a:p>
          <a:p>
            <a:pPr algn="l"/>
            <a:r>
              <a:rPr lang="en-US" altLang="zh-CN" sz="1800">
                <a:ea typeface="宋体" panose="02010600030101010101" pitchFamily="2" charset="-122"/>
              </a:rPr>
              <a:t>    Linear( float a_, float b_ ) : a(a_), b(b_) {}</a:t>
            </a:r>
          </a:p>
          <a:p>
            <a:pPr algn="l"/>
            <a:r>
              <a:rPr lang="en-US" altLang="zh-CN" sz="1800">
                <a:ea typeface="宋体" panose="02010600030101010101" pitchFamily="2" charset="-122"/>
              </a:rPr>
              <a:t>};</a:t>
            </a:r>
          </a:p>
        </p:txBody>
      </p:sp>
      <p:sp>
        <p:nvSpPr>
          <p:cNvPr id="719877" name="Text Box 5"/>
          <p:cNvSpPr txBox="1">
            <a:spLocks noChangeArrowheads="1"/>
          </p:cNvSpPr>
          <p:nvPr/>
        </p:nvSpPr>
        <p:spPr bwMode="auto">
          <a:xfrm>
            <a:off x="1281113" y="5073650"/>
            <a:ext cx="283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a:ea typeface="宋体" panose="02010600030101010101" pitchFamily="2" charset="-122"/>
              </a:rPr>
              <a:t>LinearOp f(2,5);</a:t>
            </a:r>
          </a:p>
          <a:p>
            <a:pPr algn="l"/>
            <a:r>
              <a:rPr lang="en-US" altLang="zh-CN" sz="1800">
                <a:ea typeface="宋体" panose="02010600030101010101" pitchFamily="2" charset="-122"/>
              </a:rPr>
              <a:t>y = f(3);</a:t>
            </a:r>
          </a:p>
        </p:txBody>
      </p:sp>
      <p:grpSp>
        <p:nvGrpSpPr>
          <p:cNvPr id="719882" name="Group 10"/>
          <p:cNvGrpSpPr>
            <a:grpSpLocks/>
          </p:cNvGrpSpPr>
          <p:nvPr/>
        </p:nvGrpSpPr>
        <p:grpSpPr bwMode="auto">
          <a:xfrm>
            <a:off x="2505075" y="5283200"/>
            <a:ext cx="4027488" cy="639763"/>
            <a:chOff x="1728" y="3370"/>
            <a:chExt cx="2765" cy="403"/>
          </a:xfrm>
        </p:grpSpPr>
        <p:sp>
          <p:nvSpPr>
            <p:cNvPr id="719880" name="AutoShape 8"/>
            <p:cNvSpPr>
              <a:spLocks noChangeArrowheads="1"/>
            </p:cNvSpPr>
            <p:nvPr/>
          </p:nvSpPr>
          <p:spPr bwMode="auto">
            <a:xfrm>
              <a:off x="2477" y="3370"/>
              <a:ext cx="2016"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800">
                  <a:solidFill>
                    <a:srgbClr val="000000"/>
                  </a:solidFill>
                  <a:ea typeface="宋体" panose="02010600030101010101" pitchFamily="2" charset="-122"/>
                </a:rPr>
                <a:t>Could write this line as </a:t>
              </a:r>
            </a:p>
            <a:p>
              <a:r>
                <a:rPr lang="en-US" altLang="zh-CN" sz="1800">
                  <a:solidFill>
                    <a:srgbClr val="000000"/>
                  </a:solidFill>
                  <a:ea typeface="宋体" panose="02010600030101010101" pitchFamily="2" charset="-122"/>
                </a:rPr>
                <a:t>y = f.operator()(3);</a:t>
              </a:r>
            </a:p>
          </p:txBody>
        </p:sp>
        <p:sp>
          <p:nvSpPr>
            <p:cNvPr id="719881" name="Line 9"/>
            <p:cNvSpPr>
              <a:spLocks noChangeShapeType="1"/>
            </p:cNvSpPr>
            <p:nvPr/>
          </p:nvSpPr>
          <p:spPr bwMode="auto">
            <a:xfrm flipH="1">
              <a:off x="1728" y="3542"/>
              <a:ext cx="749"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矩形 1"/>
          <p:cNvSpPr/>
          <p:nvPr/>
        </p:nvSpPr>
        <p:spPr>
          <a:xfrm>
            <a:off x="8153400" y="5724832"/>
            <a:ext cx="527709" cy="461665"/>
          </a:xfrm>
          <a:prstGeom prst="rect">
            <a:avLst/>
          </a:prstGeom>
        </p:spPr>
        <p:txBody>
          <a:bodyPr wrap="none">
            <a:spAutoFit/>
          </a:bodyPr>
          <a:lstStyle/>
          <a:p>
            <a:fld id="{47A9DC5F-E08B-43B8-8EB0-F17A73936F83}" type="slidenum">
              <a:rPr lang="en-US" altLang="zh-CN"/>
              <a:pPr/>
              <a:t>67</a:t>
            </a:fld>
            <a:endParaRPr lang="zh-CN" altLang="en-US" dirty="0"/>
          </a:p>
        </p:txBody>
      </p:sp>
    </p:spTree>
    <p:extLst>
      <p:ext uri="{BB962C8B-B14F-4D97-AF65-F5344CB8AC3E}">
        <p14:creationId xmlns:p14="http://schemas.microsoft.com/office/powerpoint/2010/main" val="299756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8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8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987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987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98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987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mph" presetSubtype="1" nodeType="clickEffect">
                                  <p:stCondLst>
                                    <p:cond delay="0"/>
                                  </p:stCondLst>
                                  <p:endCondLst>
                                    <p:cond evt="onNext" delay="0">
                                      <p:tgtEl>
                                        <p:sldTgt/>
                                      </p:tgtEl>
                                    </p:cond>
                                  </p:endCondLst>
                                  <p:childTnLst>
                                    <p:set>
                                      <p:cBhvr override="childStyle">
                                        <p:cTn id="20" dur="indefinite"/>
                                        <p:tgtEl>
                                          <p:spTgt spid="719876">
                                            <p:txEl>
                                              <p:pRg st="3" end="3"/>
                                            </p:txEl>
                                          </p:spTgt>
                                        </p:tgtEl>
                                        <p:attrNameLst>
                                          <p:attrName>style.fontStyle</p:attrName>
                                        </p:attrNameLst>
                                      </p:cBhvr>
                                      <p:to>
                                        <p:strVal val="normal"/>
                                      </p:to>
                                    </p:set>
                                    <p:set>
                                      <p:cBhvr override="childStyle">
                                        <p:cTn id="21" dur="indefinite"/>
                                        <p:tgtEl>
                                          <p:spTgt spid="719876">
                                            <p:txEl>
                                              <p:pRg st="3" end="3"/>
                                            </p:txEl>
                                          </p:spTgt>
                                        </p:tgtEl>
                                        <p:attrNameLst>
                                          <p:attrName>style.fontWeight</p:attrName>
                                        </p:attrNameLst>
                                      </p:cBhvr>
                                      <p:to>
                                        <p:strVal val="bold"/>
                                      </p:to>
                                    </p:set>
                                    <p:set>
                                      <p:cBhvr override="childStyle">
                                        <p:cTn id="22" dur="indefinite"/>
                                        <p:tgtEl>
                                          <p:spTgt spid="719876">
                                            <p:txEl>
                                              <p:pRg st="3" end="3"/>
                                            </p:txEl>
                                          </p:spTgt>
                                        </p:tgtEl>
                                        <p:attrNameLst>
                                          <p:attrName>style.textDecorationUnderline</p:attrName>
                                        </p:attrNameLst>
                                      </p:cBhvr>
                                      <p:to>
                                        <p:strVal val="fals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98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6" grpId="0" build="allAtOnce"/>
      <p:bldP spid="7198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4294967295"/>
          </p:nvPr>
        </p:nvSpPr>
        <p:spPr/>
        <p:txBody>
          <a:bodyPr/>
          <a:lstStyle/>
          <a:p>
            <a:endParaRPr lang="en-US" altLang="zh-CN" dirty="0"/>
          </a:p>
        </p:txBody>
      </p:sp>
      <p:sp>
        <p:nvSpPr>
          <p:cNvPr id="722946" name="Rectangle 2"/>
          <p:cNvSpPr>
            <a:spLocks noGrp="1" noChangeArrowheads="1"/>
          </p:cNvSpPr>
          <p:nvPr>
            <p:ph type="title"/>
          </p:nvPr>
        </p:nvSpPr>
        <p:spPr>
          <a:xfrm>
            <a:off x="457200" y="274638"/>
            <a:ext cx="8229600" cy="1143000"/>
          </a:xfrm>
        </p:spPr>
        <p:txBody>
          <a:bodyPr>
            <a:normAutofit/>
          </a:bodyPr>
          <a:lstStyle/>
          <a:p>
            <a:r>
              <a:rPr lang="zh-CN" altLang="en-US" sz="2700" dirty="0">
                <a:ea typeface="宋体" panose="02010600030101010101" pitchFamily="2" charset="-122"/>
              </a:rPr>
              <a:t>函数模板</a:t>
            </a:r>
            <a:r>
              <a:rPr lang="en-US" altLang="zh-CN" sz="2700" dirty="0">
                <a:ea typeface="宋体" panose="02010600030101010101" pitchFamily="2" charset="-122"/>
              </a:rPr>
              <a:t> + </a:t>
            </a:r>
            <a:r>
              <a:rPr lang="en-US" altLang="zh-CN" sz="2700" dirty="0" err="1">
                <a:ea typeface="宋体" panose="02010600030101010101" pitchFamily="2" charset="-122"/>
              </a:rPr>
              <a:t>Functor</a:t>
            </a:r>
            <a:r>
              <a:rPr lang="en-US" altLang="zh-CN" sz="2700" dirty="0">
                <a:ea typeface="宋体" panose="02010600030101010101" pitchFamily="2" charset="-122"/>
              </a:rPr>
              <a:t> = Flow Control</a:t>
            </a:r>
          </a:p>
        </p:txBody>
      </p:sp>
      <p:grpSp>
        <p:nvGrpSpPr>
          <p:cNvPr id="722963" name="Group 19"/>
          <p:cNvGrpSpPr>
            <a:grpSpLocks/>
          </p:cNvGrpSpPr>
          <p:nvPr/>
        </p:nvGrpSpPr>
        <p:grpSpPr bwMode="auto">
          <a:xfrm>
            <a:off x="639763" y="1597025"/>
            <a:ext cx="7772400" cy="1374775"/>
            <a:chOff x="403" y="778"/>
            <a:chExt cx="4896" cy="866"/>
          </a:xfrm>
        </p:grpSpPr>
        <p:sp>
          <p:nvSpPr>
            <p:cNvPr id="722948" name="Text Box 4"/>
            <p:cNvSpPr txBox="1">
              <a:spLocks noChangeArrowheads="1"/>
            </p:cNvSpPr>
            <p:nvPr/>
          </p:nvSpPr>
          <p:spPr bwMode="auto">
            <a:xfrm>
              <a:off x="403" y="816"/>
              <a:ext cx="345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noProof="1"/>
                <a:t>template&lt;</a:t>
              </a:r>
              <a:r>
                <a:rPr lang="en-US" altLang="zh-CN" sz="1600" b="1" noProof="1">
                  <a:solidFill>
                    <a:srgbClr val="00B050"/>
                  </a:solidFill>
                </a:rPr>
                <a:t>typename I</a:t>
              </a:r>
              <a:r>
                <a:rPr lang="en-US" altLang="zh-CN" sz="1600" noProof="1"/>
                <a:t>, </a:t>
              </a:r>
              <a:r>
                <a:rPr lang="en-US" altLang="zh-CN" sz="1600" b="1" noProof="1">
                  <a:solidFill>
                    <a:srgbClr val="FF0000"/>
                  </a:solidFill>
                </a:rPr>
                <a:t>typename Functor</a:t>
              </a:r>
              <a:r>
                <a:rPr lang="en-US" altLang="zh-CN" sz="1600" noProof="1"/>
                <a:t>&gt;</a:t>
              </a:r>
            </a:p>
            <a:p>
              <a:pPr algn="l"/>
              <a:r>
                <a:rPr lang="en-US" altLang="zh-CN" sz="1600" noProof="1"/>
                <a:t>void ForEach( </a:t>
              </a:r>
              <a:r>
                <a:rPr lang="en-US" altLang="zh-CN" sz="1600" b="1" noProof="1"/>
                <a:t>I lower, I upper, const Functor&amp; </a:t>
              </a:r>
              <a:r>
                <a:rPr lang="en-US" altLang="zh-CN" sz="1600" b="1" i="1" noProof="1">
                  <a:solidFill>
                    <a:srgbClr val="FF0000"/>
                  </a:solidFill>
                </a:rPr>
                <a:t>f</a:t>
              </a:r>
              <a:r>
                <a:rPr lang="en-US" altLang="zh-CN" sz="1600" b="1" noProof="1"/>
                <a:t> </a:t>
              </a:r>
              <a:r>
                <a:rPr lang="en-US" altLang="zh-CN" sz="1600" noProof="1"/>
                <a:t>) {</a:t>
              </a:r>
            </a:p>
            <a:p>
              <a:pPr algn="l"/>
              <a:r>
                <a:rPr lang="en-US" altLang="zh-CN" sz="1600" noProof="1"/>
                <a:t>    for( I i=lower; i&lt;upper; ++i )</a:t>
              </a:r>
            </a:p>
            <a:p>
              <a:pPr algn="l"/>
              <a:r>
                <a:rPr lang="en-US" altLang="zh-CN" sz="1600" noProof="1"/>
                <a:t>        </a:t>
              </a:r>
              <a:r>
                <a:rPr lang="en-US" altLang="zh-CN" sz="1600" b="1" i="1" noProof="1">
                  <a:solidFill>
                    <a:srgbClr val="FF0000"/>
                  </a:solidFill>
                </a:rPr>
                <a:t>f</a:t>
              </a:r>
              <a:r>
                <a:rPr lang="en-US" altLang="zh-CN" sz="1600" noProof="1"/>
                <a:t>(i);</a:t>
              </a:r>
            </a:p>
            <a:p>
              <a:pPr algn="l"/>
              <a:r>
                <a:rPr lang="en-US" altLang="zh-CN" sz="1600" noProof="1"/>
                <a:t>}</a:t>
              </a:r>
            </a:p>
          </p:txBody>
        </p:sp>
        <p:sp>
          <p:nvSpPr>
            <p:cNvPr id="722956" name="AutoShape 12"/>
            <p:cNvSpPr>
              <a:spLocks noChangeArrowheads="1"/>
            </p:cNvSpPr>
            <p:nvPr/>
          </p:nvSpPr>
          <p:spPr bwMode="auto">
            <a:xfrm>
              <a:off x="3974" y="778"/>
              <a:ext cx="1325"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solidFill>
                    <a:srgbClr val="000000"/>
                  </a:solidFill>
                  <a:ea typeface="宋体" panose="02010600030101010101" pitchFamily="2" charset="-122"/>
                </a:rPr>
                <a:t>Template function for iteration</a:t>
              </a:r>
            </a:p>
          </p:txBody>
        </p:sp>
      </p:grpSp>
      <p:grpSp>
        <p:nvGrpSpPr>
          <p:cNvPr id="722961" name="Group 17"/>
          <p:cNvGrpSpPr>
            <a:grpSpLocks/>
          </p:cNvGrpSpPr>
          <p:nvPr/>
        </p:nvGrpSpPr>
        <p:grpSpPr bwMode="auto">
          <a:xfrm>
            <a:off x="639763" y="2997200"/>
            <a:ext cx="6989762" cy="1803400"/>
            <a:chOff x="403" y="1888"/>
            <a:chExt cx="4403" cy="1136"/>
          </a:xfrm>
        </p:grpSpPr>
        <p:sp>
          <p:nvSpPr>
            <p:cNvPr id="722953" name="Text Box 9"/>
            <p:cNvSpPr txBox="1">
              <a:spLocks noChangeArrowheads="1"/>
            </p:cNvSpPr>
            <p:nvPr/>
          </p:nvSpPr>
          <p:spPr bwMode="auto">
            <a:xfrm>
              <a:off x="403" y="1888"/>
              <a:ext cx="4403"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noProof="1"/>
                <a:t>class Accumulate {</a:t>
              </a:r>
            </a:p>
            <a:p>
              <a:pPr algn="l"/>
              <a:r>
                <a:rPr lang="en-US" altLang="zh-CN" sz="1600" noProof="1"/>
                <a:t>    float&amp; </a:t>
              </a:r>
              <a:r>
                <a:rPr lang="en-US" altLang="zh-CN" sz="1600" dirty="0" err="1">
                  <a:ea typeface="宋体" panose="02010600030101010101" pitchFamily="2" charset="-122"/>
                </a:rPr>
                <a:t>acc</a:t>
              </a:r>
              <a:r>
                <a:rPr lang="en-US" altLang="zh-CN" sz="1600" noProof="1"/>
                <a:t>;</a:t>
              </a:r>
            </a:p>
            <a:p>
              <a:pPr algn="l"/>
              <a:r>
                <a:rPr lang="en-US" altLang="zh-CN" sz="1600" noProof="1"/>
                <a:t>    float* src;</a:t>
              </a:r>
            </a:p>
            <a:p>
              <a:pPr algn="l"/>
              <a:r>
                <a:rPr lang="en-US" altLang="zh-CN" sz="1600" noProof="1"/>
                <a:t>public:</a:t>
              </a:r>
            </a:p>
            <a:p>
              <a:pPr algn="l"/>
              <a:r>
                <a:rPr lang="en-US" altLang="zh-CN" sz="1600" noProof="1"/>
                <a:t>    Accumulate( float&amp; </a:t>
              </a:r>
              <a:r>
                <a:rPr lang="en-US" altLang="zh-CN" sz="1600" dirty="0" err="1">
                  <a:ea typeface="宋体" panose="02010600030101010101" pitchFamily="2" charset="-122"/>
                </a:rPr>
                <a:t>acc</a:t>
              </a:r>
              <a:r>
                <a:rPr lang="en-US" altLang="zh-CN" sz="1600" noProof="1"/>
                <a:t>_, float* src_ ) : </a:t>
              </a:r>
              <a:r>
                <a:rPr lang="en-US" altLang="zh-CN" sz="1600" dirty="0" err="1">
                  <a:ea typeface="宋体" panose="02010600030101010101" pitchFamily="2" charset="-122"/>
                </a:rPr>
                <a:t>acc</a:t>
              </a:r>
              <a:r>
                <a:rPr lang="en-US" altLang="zh-CN" sz="1600" noProof="1"/>
                <a:t>(</a:t>
              </a:r>
              <a:r>
                <a:rPr lang="en-US" altLang="zh-CN" sz="1600" dirty="0" err="1">
                  <a:ea typeface="宋体" panose="02010600030101010101" pitchFamily="2" charset="-122"/>
                </a:rPr>
                <a:t>acc</a:t>
              </a:r>
              <a:r>
                <a:rPr lang="en-US" altLang="zh-CN" sz="1600" noProof="1"/>
                <a:t>_), src(src_) {}</a:t>
              </a:r>
            </a:p>
            <a:p>
              <a:pPr algn="l"/>
              <a:r>
                <a:rPr lang="en-US" altLang="zh-CN" sz="1600" noProof="1"/>
                <a:t>    void </a:t>
              </a:r>
              <a:r>
                <a:rPr lang="en-US" altLang="zh-CN" sz="1600" b="1" noProof="1">
                  <a:solidFill>
                    <a:srgbClr val="FF0000"/>
                  </a:solidFill>
                </a:rPr>
                <a:t>operator()</a:t>
              </a:r>
              <a:r>
                <a:rPr lang="en-US" altLang="zh-CN" sz="1600" noProof="1"/>
                <a:t>( int i ) const {</a:t>
              </a:r>
              <a:r>
                <a:rPr lang="en-US" altLang="zh-CN" sz="1600" dirty="0" err="1">
                  <a:ea typeface="宋体" panose="02010600030101010101" pitchFamily="2" charset="-122"/>
                </a:rPr>
                <a:t>acc</a:t>
              </a:r>
              <a:r>
                <a:rPr lang="en-US" altLang="zh-CN" sz="1600" noProof="1"/>
                <a:t> += src[i];}</a:t>
              </a:r>
            </a:p>
            <a:p>
              <a:pPr algn="l"/>
              <a:r>
                <a:rPr lang="en-US" altLang="zh-CN" sz="1600" noProof="1"/>
                <a:t>};</a:t>
              </a:r>
            </a:p>
          </p:txBody>
        </p:sp>
        <p:sp>
          <p:nvSpPr>
            <p:cNvPr id="722957" name="AutoShape 13"/>
            <p:cNvSpPr>
              <a:spLocks noChangeArrowheads="1"/>
            </p:cNvSpPr>
            <p:nvPr/>
          </p:nvSpPr>
          <p:spPr bwMode="auto">
            <a:xfrm>
              <a:off x="3974" y="2016"/>
              <a:ext cx="749" cy="288"/>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err="1">
                  <a:solidFill>
                    <a:srgbClr val="000000"/>
                  </a:solidFill>
                  <a:ea typeface="宋体" panose="02010600030101010101" pitchFamily="2" charset="-122"/>
                </a:rPr>
                <a:t>Functor</a:t>
              </a:r>
              <a:endParaRPr lang="en-US" altLang="zh-CN" sz="1600" dirty="0">
                <a:solidFill>
                  <a:srgbClr val="000000"/>
                </a:solidFill>
                <a:ea typeface="宋体" panose="02010600030101010101" pitchFamily="2" charset="-122"/>
              </a:endParaRPr>
            </a:p>
          </p:txBody>
        </p:sp>
      </p:grpSp>
      <p:grpSp>
        <p:nvGrpSpPr>
          <p:cNvPr id="722962" name="Group 18"/>
          <p:cNvGrpSpPr>
            <a:grpSpLocks/>
          </p:cNvGrpSpPr>
          <p:nvPr/>
        </p:nvGrpSpPr>
        <p:grpSpPr bwMode="auto">
          <a:xfrm>
            <a:off x="639763" y="4891088"/>
            <a:ext cx="6356350" cy="1558925"/>
            <a:chOff x="403" y="3081"/>
            <a:chExt cx="4004" cy="982"/>
          </a:xfrm>
        </p:grpSpPr>
        <p:sp>
          <p:nvSpPr>
            <p:cNvPr id="722955" name="Text Box 11"/>
            <p:cNvSpPr txBox="1">
              <a:spLocks noChangeArrowheads="1"/>
            </p:cNvSpPr>
            <p:nvPr/>
          </p:nvSpPr>
          <p:spPr bwMode="auto">
            <a:xfrm>
              <a:off x="403" y="3081"/>
              <a:ext cx="2823"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ea typeface="宋体" panose="02010600030101010101" pitchFamily="2" charset="-122"/>
                </a:rPr>
                <a:t>float</a:t>
              </a:r>
              <a:r>
                <a:rPr lang="en-US" altLang="zh-CN" sz="1600" noProof="1"/>
                <a:t> Example() {</a:t>
              </a:r>
            </a:p>
            <a:p>
              <a:pPr algn="l"/>
              <a:r>
                <a:rPr lang="en-US" altLang="zh-CN" sz="1600" noProof="1"/>
                <a:t>    float a[4] = {1,3,9,27};</a:t>
              </a:r>
            </a:p>
            <a:p>
              <a:pPr algn="l"/>
              <a:r>
                <a:rPr lang="en-US" altLang="zh-CN" sz="1600" noProof="1"/>
                <a:t>    float sum = 0;</a:t>
              </a:r>
            </a:p>
            <a:p>
              <a:pPr algn="l"/>
              <a:r>
                <a:rPr lang="en-US" altLang="zh-CN" sz="1600" noProof="1"/>
                <a:t>    </a:t>
              </a:r>
              <a:r>
                <a:rPr lang="en-US" altLang="zh-CN" sz="1600" b="1" noProof="1">
                  <a:solidFill>
                    <a:srgbClr val="FF0000"/>
                  </a:solidFill>
                </a:rPr>
                <a:t>ForEach( 0, 4, Accumulate(sum,a) );</a:t>
              </a:r>
              <a:endParaRPr lang="en-US" altLang="zh-CN" sz="1600" b="1" dirty="0">
                <a:solidFill>
                  <a:srgbClr val="FF0000"/>
                </a:solidFill>
                <a:ea typeface="宋体" panose="02010600030101010101" pitchFamily="2" charset="-122"/>
              </a:endParaRPr>
            </a:p>
            <a:p>
              <a:pPr algn="l"/>
              <a:r>
                <a:rPr lang="en-US" altLang="zh-CN" sz="1600" dirty="0">
                  <a:ea typeface="宋体" panose="02010600030101010101" pitchFamily="2" charset="-122"/>
                </a:rPr>
                <a:t>    return sum;</a:t>
              </a:r>
              <a:endParaRPr lang="en-US" altLang="zh-CN" sz="1600" noProof="1"/>
            </a:p>
            <a:p>
              <a:pPr algn="l"/>
              <a:r>
                <a:rPr lang="en-US" altLang="zh-CN" sz="1600" noProof="1"/>
                <a:t>}</a:t>
              </a:r>
            </a:p>
          </p:txBody>
        </p:sp>
        <p:sp>
          <p:nvSpPr>
            <p:cNvPr id="722958" name="AutoShape 14"/>
            <p:cNvSpPr>
              <a:spLocks noChangeArrowheads="1"/>
            </p:cNvSpPr>
            <p:nvPr/>
          </p:nvSpPr>
          <p:spPr bwMode="auto">
            <a:xfrm>
              <a:off x="3024" y="3447"/>
              <a:ext cx="1383" cy="403"/>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a:solidFill>
                    <a:srgbClr val="000000"/>
                  </a:solidFill>
                  <a:ea typeface="宋体" panose="02010600030101010101" pitchFamily="2" charset="-122"/>
                </a:rPr>
                <a:t>Pass </a:t>
              </a:r>
              <a:r>
                <a:rPr lang="en-US" altLang="zh-CN" sz="1600" dirty="0" err="1">
                  <a:solidFill>
                    <a:srgbClr val="000000"/>
                  </a:solidFill>
                  <a:ea typeface="宋体" panose="02010600030101010101" pitchFamily="2" charset="-122"/>
                </a:rPr>
                <a:t>functor</a:t>
              </a:r>
              <a:r>
                <a:rPr lang="en-US" altLang="zh-CN" sz="1600" dirty="0">
                  <a:solidFill>
                    <a:srgbClr val="000000"/>
                  </a:solidFill>
                  <a:ea typeface="宋体" panose="02010600030101010101" pitchFamily="2" charset="-122"/>
                </a:rPr>
                <a:t> to template function.</a:t>
              </a:r>
            </a:p>
          </p:txBody>
        </p:sp>
      </p:grpSp>
      <p:sp>
        <p:nvSpPr>
          <p:cNvPr id="2" name="矩形 1"/>
          <p:cNvSpPr/>
          <p:nvPr/>
        </p:nvSpPr>
        <p:spPr>
          <a:xfrm>
            <a:off x="8159091" y="5710535"/>
            <a:ext cx="527709" cy="461665"/>
          </a:xfrm>
          <a:prstGeom prst="rect">
            <a:avLst/>
          </a:prstGeom>
        </p:spPr>
        <p:txBody>
          <a:bodyPr wrap="none">
            <a:spAutoFit/>
          </a:bodyPr>
          <a:lstStyle/>
          <a:p>
            <a:fld id="{F1B3E0C7-7C72-42F6-A30A-459A727D0286}" type="slidenum">
              <a:rPr lang="en-US" altLang="zh-CN"/>
              <a:pPr/>
              <a:t>68</a:t>
            </a:fld>
            <a:endParaRPr lang="zh-CN" altLang="en-US" dirty="0"/>
          </a:p>
        </p:txBody>
      </p:sp>
    </p:spTree>
    <p:extLst>
      <p:ext uri="{BB962C8B-B14F-4D97-AF65-F5344CB8AC3E}">
        <p14:creationId xmlns:p14="http://schemas.microsoft.com/office/powerpoint/2010/main" val="38411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2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2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57200" y="76200"/>
            <a:ext cx="7467600" cy="939800"/>
          </a:xfrm>
        </p:spPr>
        <p:txBody>
          <a:bodyPr/>
          <a:lstStyle/>
          <a:p>
            <a:r>
              <a:rPr lang="en-US" dirty="0"/>
              <a:t>TBB Library - Algorithms</a:t>
            </a:r>
          </a:p>
        </p:txBody>
      </p:sp>
      <p:sp>
        <p:nvSpPr>
          <p:cNvPr id="652291" name="Rectangle 3"/>
          <p:cNvSpPr>
            <a:spLocks noGrp="1" noChangeArrowheads="1"/>
          </p:cNvSpPr>
          <p:nvPr>
            <p:ph sz="quarter" idx="1"/>
          </p:nvPr>
        </p:nvSpPr>
        <p:spPr>
          <a:xfrm>
            <a:off x="304800" y="1143000"/>
            <a:ext cx="8458200" cy="5334000"/>
          </a:xfrm>
        </p:spPr>
        <p:txBody>
          <a:bodyPr/>
          <a:lstStyle/>
          <a:p>
            <a:r>
              <a:rPr lang="en-US" altLang="zh-CN" dirty="0" err="1"/>
              <a:t>parallel_for</a:t>
            </a:r>
            <a:endParaRPr lang="en-US" dirty="0"/>
          </a:p>
          <a:p>
            <a:r>
              <a:rPr lang="en-US" dirty="0" err="1"/>
              <a:t>parallel_reduce</a:t>
            </a:r>
            <a:r>
              <a:rPr lang="en-US" dirty="0"/>
              <a:t> – math ops with elements of an array in parallel</a:t>
            </a:r>
          </a:p>
          <a:p>
            <a:r>
              <a:rPr lang="en-US" altLang="zh-CN" dirty="0" err="1"/>
              <a:t>parallel_do</a:t>
            </a:r>
            <a:r>
              <a:rPr lang="en-US" altLang="zh-CN" dirty="0"/>
              <a:t>(</a:t>
            </a:r>
            <a:r>
              <a:rPr lang="en-US" altLang="zh-CN" i="1" dirty="0" err="1"/>
              <a:t>first,last,functor</a:t>
            </a:r>
            <a:r>
              <a:rPr lang="en-US" altLang="zh-CN" dirty="0"/>
              <a:t>) – </a:t>
            </a:r>
            <a:r>
              <a:rPr lang="zh-CN" altLang="en-US" dirty="0"/>
              <a:t>循环次数不确定</a:t>
            </a:r>
            <a:endParaRPr lang="en-US" altLang="zh-CN" dirty="0"/>
          </a:p>
          <a:p>
            <a:r>
              <a:rPr lang="en-US" altLang="zh-CN" dirty="0" err="1"/>
              <a:t>parallel_scan</a:t>
            </a:r>
            <a:r>
              <a:rPr lang="en-US" altLang="zh-CN" dirty="0"/>
              <a:t>(</a:t>
            </a:r>
            <a:r>
              <a:rPr lang="en-US" altLang="zh-CN" i="1" dirty="0" err="1"/>
              <a:t>range,body</a:t>
            </a:r>
            <a:r>
              <a:rPr lang="en-US" altLang="zh-CN" dirty="0"/>
              <a:t>)</a:t>
            </a:r>
          </a:p>
          <a:p>
            <a:r>
              <a:rPr lang="en-US" altLang="zh-CN" dirty="0" err="1"/>
              <a:t>parallel_sort</a:t>
            </a:r>
            <a:r>
              <a:rPr lang="en-US" altLang="zh-CN" dirty="0"/>
              <a:t>(</a:t>
            </a:r>
            <a:r>
              <a:rPr lang="en-US" altLang="zh-CN" i="1" dirty="0" err="1"/>
              <a:t>first,last,compare</a:t>
            </a:r>
            <a:r>
              <a:rPr lang="en-US" altLang="zh-CN" dirty="0"/>
              <a:t>)</a:t>
            </a:r>
          </a:p>
          <a:p>
            <a:r>
              <a:rPr lang="en-US" altLang="zh-CN" dirty="0" err="1"/>
              <a:t>parallel_invoke</a:t>
            </a:r>
            <a:r>
              <a:rPr lang="en-US" altLang="zh-CN" dirty="0"/>
              <a:t>(</a:t>
            </a:r>
            <a:r>
              <a:rPr lang="en-US" altLang="zh-CN" i="1" dirty="0"/>
              <a:t>functor</a:t>
            </a:r>
            <a:r>
              <a:rPr lang="en-US" altLang="zh-CN" baseline="-25000" dirty="0"/>
              <a:t>1</a:t>
            </a:r>
            <a:r>
              <a:rPr lang="en-US" altLang="zh-CN" dirty="0"/>
              <a:t>, </a:t>
            </a:r>
            <a:r>
              <a:rPr lang="en-US" altLang="zh-CN" i="1" dirty="0"/>
              <a:t>functor</a:t>
            </a:r>
            <a:r>
              <a:rPr lang="en-US" altLang="zh-CN" baseline="-25000" dirty="0"/>
              <a:t>2</a:t>
            </a:r>
            <a:r>
              <a:rPr lang="en-US" altLang="zh-CN" dirty="0"/>
              <a:t>, </a:t>
            </a:r>
            <a:r>
              <a:rPr lang="en-US" altLang="zh-CN" i="1" dirty="0"/>
              <a:t>functor</a:t>
            </a:r>
            <a:r>
              <a:rPr lang="en-US" altLang="zh-CN" baseline="-25000" dirty="0"/>
              <a:t>3</a:t>
            </a:r>
            <a:r>
              <a:rPr lang="en-US" altLang="zh-CN" dirty="0"/>
              <a:t>, ...)*</a:t>
            </a:r>
          </a:p>
          <a:p>
            <a:r>
              <a:rPr lang="en-US" altLang="zh-CN" dirty="0"/>
              <a:t>pipeline</a:t>
            </a:r>
            <a:endParaRPr lang="en-US" dirty="0"/>
          </a:p>
          <a:p>
            <a:r>
              <a:rPr lang="en-US" dirty="0"/>
              <a:t>parallel_* - several others…</a:t>
            </a:r>
          </a:p>
        </p:txBody>
      </p:sp>
      <p:sp>
        <p:nvSpPr>
          <p:cNvPr id="4" name="灯片编号占位符 3"/>
          <p:cNvSpPr>
            <a:spLocks noGrp="1"/>
          </p:cNvSpPr>
          <p:nvPr>
            <p:ph type="sldNum" sz="quarter" idx="15"/>
          </p:nvPr>
        </p:nvSpPr>
        <p:spPr/>
        <p:txBody>
          <a:bodyPr/>
          <a:lstStyle/>
          <a:p>
            <a:fld id="{2414A0C2-B303-424A-9692-E9795A89A00E}" type="slidenum">
              <a:rPr lang="en-US">
                <a:solidFill>
                  <a:srgbClr val="FFFFFF"/>
                </a:solidFill>
              </a:rPr>
              <a:pPr/>
              <a:t>69</a:t>
            </a:fld>
            <a:endParaRPr lang="en-US" dirty="0">
              <a:solidFill>
                <a:srgbClr val="FFFFFF"/>
              </a:solidFill>
            </a:endParaRPr>
          </a:p>
        </p:txBody>
      </p:sp>
    </p:spTree>
    <p:extLst>
      <p:ext uri="{BB962C8B-B14F-4D97-AF65-F5344CB8AC3E}">
        <p14:creationId xmlns:p14="http://schemas.microsoft.com/office/powerpoint/2010/main" val="333765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84C6E71-4458-404D-85DD-3A741E075C28}" type="slidenum">
              <a:rPr lang="zh-CN" altLang="en-US" sz="1400"/>
              <a:pPr eaLnBrk="1" hangingPunct="1"/>
              <a:t>7</a:t>
            </a:fld>
            <a:endParaRPr lang="en-US" altLang="zh-CN" sz="1400"/>
          </a:p>
        </p:txBody>
      </p:sp>
      <p:sp>
        <p:nvSpPr>
          <p:cNvPr id="10243" name="Rectangle 4"/>
          <p:cNvSpPr>
            <a:spLocks noChangeArrowheads="1"/>
          </p:cNvSpPr>
          <p:nvPr/>
        </p:nvSpPr>
        <p:spPr bwMode="auto">
          <a:xfrm>
            <a:off x="342900" y="2286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dirty="0">
                <a:ea typeface="宋体" pitchFamily="2" charset="-122"/>
              </a:rPr>
              <a:t>UNIX System Calls</a:t>
            </a:r>
          </a:p>
          <a:p>
            <a:pPr algn="ctr"/>
            <a:endParaRPr lang="en-US" altLang="zh-CN" sz="3600" b="1" dirty="0">
              <a:ea typeface="宋体" pitchFamily="2" charset="-122"/>
            </a:endParaRPr>
          </a:p>
          <a:p>
            <a:r>
              <a:rPr lang="en-US" altLang="zh-CN" dirty="0"/>
              <a:t>SPMD</a:t>
            </a:r>
            <a:r>
              <a:rPr lang="zh-CN" altLang="en-US" dirty="0"/>
              <a:t>模型中，</a:t>
            </a:r>
            <a:r>
              <a:rPr lang="zh-CN" altLang="en-US" dirty="0">
                <a:ea typeface="宋体" pitchFamily="2" charset="-122"/>
              </a:rPr>
              <a:t>父进程（主进程）和子进程（从进程）执行不同代码</a:t>
            </a:r>
            <a:endParaRPr lang="en-US" altLang="zh-CN" dirty="0">
              <a:ea typeface="宋体" pitchFamily="2" charset="-122"/>
            </a:endParaRPr>
          </a:p>
        </p:txBody>
      </p:sp>
      <p:pic>
        <p:nvPicPr>
          <p:cNvPr id="1024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33400" y="2209800"/>
            <a:ext cx="71628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4294967295"/>
          </p:nvPr>
        </p:nvSpPr>
        <p:spPr>
          <a:xfrm>
            <a:off x="8194675" y="5867400"/>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26C63577-7026-4A25-86E8-64AC3C677D4C}" type="slidenum">
              <a:rPr lang="en-US" altLang="en-US" sz="1200">
                <a:solidFill>
                  <a:srgbClr val="000000"/>
                </a:solidFill>
                <a:latin typeface="Neo Sans Intel" pitchFamily="34" charset="0"/>
              </a:rPr>
              <a:pPr/>
              <a:t>70</a:t>
            </a:fld>
            <a:endParaRPr lang="en-US" altLang="en-US" sz="1200">
              <a:solidFill>
                <a:srgbClr val="000000"/>
              </a:solidFill>
              <a:latin typeface="Neo Sans Intel" pitchFamily="34" charset="0"/>
            </a:endParaRPr>
          </a:p>
        </p:txBody>
      </p:sp>
      <p:sp>
        <p:nvSpPr>
          <p:cNvPr id="37891" name="Rectangle 2"/>
          <p:cNvSpPr>
            <a:spLocks noGrp="1" noChangeArrowheads="1"/>
          </p:cNvSpPr>
          <p:nvPr>
            <p:ph type="title"/>
          </p:nvPr>
        </p:nvSpPr>
        <p:spPr>
          <a:xfrm>
            <a:off x="457200" y="76200"/>
            <a:ext cx="7848600" cy="1143000"/>
          </a:xfrm>
        </p:spPr>
        <p:txBody>
          <a:bodyPr/>
          <a:lstStyle/>
          <a:p>
            <a:r>
              <a:rPr lang="en-US" dirty="0"/>
              <a:t>TBB Library Algorithm – </a:t>
            </a:r>
            <a:r>
              <a:rPr lang="en-US" dirty="0" err="1"/>
              <a:t>parallel_for</a:t>
            </a:r>
            <a:endParaRPr lang="en-US" altLang="en-US" i="1" dirty="0"/>
          </a:p>
        </p:txBody>
      </p:sp>
      <p:sp>
        <p:nvSpPr>
          <p:cNvPr id="37892" name="Rectangle 3"/>
          <p:cNvSpPr>
            <a:spLocks noGrp="1" noChangeArrowheads="1"/>
          </p:cNvSpPr>
          <p:nvPr>
            <p:ph type="body" idx="1"/>
          </p:nvPr>
        </p:nvSpPr>
        <p:spPr>
          <a:xfrm>
            <a:off x="428625" y="1171575"/>
            <a:ext cx="8350250" cy="5000625"/>
          </a:xfrm>
        </p:spPr>
        <p:txBody>
          <a:bodyPr/>
          <a:lstStyle/>
          <a:p>
            <a:pPr>
              <a:spcBef>
                <a:spcPct val="0"/>
              </a:spcBef>
            </a:pPr>
            <a:r>
              <a:rPr lang="en-US" sz="1800" dirty="0" err="1">
                <a:latin typeface="Arial" pitchFamily="34" charset="0"/>
              </a:rPr>
              <a:t>parallel_for</a:t>
            </a:r>
            <a:r>
              <a:rPr lang="zh-CN" altLang="en-US" sz="1800" dirty="0">
                <a:latin typeface="Arial" pitchFamily="34" charset="0"/>
              </a:rPr>
              <a:t>是一模板函数</a:t>
            </a:r>
            <a:r>
              <a:rPr lang="en-US" sz="1800" dirty="0">
                <a:latin typeface="Arial" pitchFamily="34" charset="0"/>
              </a:rPr>
              <a:t>.</a:t>
            </a:r>
            <a:endParaRPr lang="en-US" altLang="en-US" sz="1800" dirty="0"/>
          </a:p>
          <a:p>
            <a:pPr>
              <a:spcBef>
                <a:spcPct val="0"/>
              </a:spcBef>
            </a:pPr>
            <a:r>
              <a:rPr lang="en-US" altLang="en-US" sz="1800" dirty="0"/>
              <a:t>template &lt;</a:t>
            </a:r>
            <a:r>
              <a:rPr lang="en-US" altLang="en-US" sz="1800" dirty="0" err="1"/>
              <a:t>typename</a:t>
            </a:r>
            <a:r>
              <a:rPr lang="en-US" altLang="en-US" sz="1800" dirty="0"/>
              <a:t> Range, </a:t>
            </a:r>
            <a:r>
              <a:rPr lang="en-US" altLang="en-US" sz="1800" dirty="0" err="1"/>
              <a:t>typename</a:t>
            </a:r>
            <a:r>
              <a:rPr lang="en-US" altLang="en-US" sz="1800" dirty="0"/>
              <a:t> </a:t>
            </a:r>
            <a:r>
              <a:rPr lang="en-US" altLang="en-US" sz="1800" dirty="0" err="1"/>
              <a:t>Functor</a:t>
            </a:r>
            <a:r>
              <a:rPr lang="en-US" altLang="en-US" sz="1800" dirty="0"/>
              <a:t> &gt;</a:t>
            </a:r>
            <a:br>
              <a:rPr lang="en-US" altLang="en-US" sz="1800" dirty="0"/>
            </a:br>
            <a:r>
              <a:rPr lang="en-US" altLang="en-US" sz="1800" dirty="0"/>
              <a:t>void </a:t>
            </a:r>
            <a:r>
              <a:rPr lang="en-US" altLang="en-US" sz="1800" b="1" dirty="0" err="1">
                <a:solidFill>
                  <a:srgbClr val="FF0000"/>
                </a:solidFill>
              </a:rPr>
              <a:t>parallel_for</a:t>
            </a:r>
            <a:r>
              <a:rPr lang="en-US" altLang="en-US" sz="1800" dirty="0"/>
              <a:t>(</a:t>
            </a:r>
            <a:r>
              <a:rPr lang="en-US" altLang="en-US" sz="1800" dirty="0" err="1"/>
              <a:t>const</a:t>
            </a:r>
            <a:r>
              <a:rPr lang="en-US" altLang="en-US" sz="1800" dirty="0"/>
              <a:t> Range&amp; </a:t>
            </a:r>
            <a:r>
              <a:rPr lang="en-US" altLang="en-US" sz="1800" i="1" dirty="0"/>
              <a:t>range</a:t>
            </a:r>
            <a:r>
              <a:rPr lang="en-US" altLang="en-US" sz="1800" dirty="0"/>
              <a:t>, </a:t>
            </a:r>
            <a:r>
              <a:rPr lang="en-US" altLang="en-US" sz="1800" dirty="0" err="1"/>
              <a:t>Functor</a:t>
            </a:r>
            <a:r>
              <a:rPr lang="en-US" altLang="en-US" sz="1800" dirty="0"/>
              <a:t>&amp; </a:t>
            </a:r>
            <a:r>
              <a:rPr lang="en-US" altLang="en-US" sz="1800" i="1" dirty="0" err="1"/>
              <a:t>func</a:t>
            </a:r>
            <a:r>
              <a:rPr lang="en-US" altLang="en-US" sz="1800" dirty="0"/>
              <a:t>);</a:t>
            </a:r>
          </a:p>
          <a:p>
            <a:pPr>
              <a:spcBef>
                <a:spcPct val="0"/>
              </a:spcBef>
            </a:pPr>
            <a:r>
              <a:rPr lang="en-US" altLang="en-US" sz="1800" dirty="0"/>
              <a:t>template &lt;</a:t>
            </a:r>
            <a:r>
              <a:rPr lang="en-US" altLang="en-US" sz="1800" dirty="0" err="1"/>
              <a:t>typename</a:t>
            </a:r>
            <a:r>
              <a:rPr lang="en-US" altLang="en-US" sz="1800" dirty="0"/>
              <a:t> Range, </a:t>
            </a:r>
            <a:r>
              <a:rPr lang="en-US" altLang="en-US" sz="1800" dirty="0" err="1"/>
              <a:t>typename</a:t>
            </a:r>
            <a:r>
              <a:rPr lang="en-US" altLang="en-US" sz="1800" dirty="0"/>
              <a:t> </a:t>
            </a:r>
            <a:r>
              <a:rPr lang="en-US" altLang="en-US" sz="1800" dirty="0" err="1"/>
              <a:t>Functor</a:t>
            </a:r>
            <a:r>
              <a:rPr lang="en-US" altLang="en-US" sz="1800" dirty="0"/>
              <a:t> &gt;</a:t>
            </a:r>
            <a:br>
              <a:rPr lang="en-US" altLang="en-US" sz="1800" dirty="0"/>
            </a:br>
            <a:r>
              <a:rPr lang="en-US" altLang="en-US" sz="1800" dirty="0"/>
              <a:t>void </a:t>
            </a:r>
            <a:r>
              <a:rPr lang="en-US" altLang="en-US" sz="1800" b="1" dirty="0" err="1">
                <a:solidFill>
                  <a:srgbClr val="FF0000"/>
                </a:solidFill>
              </a:rPr>
              <a:t>parallel_for</a:t>
            </a:r>
            <a:r>
              <a:rPr lang="en-US" altLang="en-US" sz="1800" dirty="0"/>
              <a:t>(</a:t>
            </a:r>
            <a:r>
              <a:rPr lang="en-US" altLang="en-US" sz="1800" dirty="0" err="1"/>
              <a:t>const</a:t>
            </a:r>
            <a:r>
              <a:rPr lang="en-US" altLang="en-US" sz="1800" dirty="0"/>
              <a:t> Range&amp; </a:t>
            </a:r>
            <a:r>
              <a:rPr lang="en-US" altLang="en-US" sz="1800" i="1" dirty="0"/>
              <a:t>range</a:t>
            </a:r>
            <a:r>
              <a:rPr lang="en-US" altLang="en-US" sz="1800" dirty="0"/>
              <a:t>, </a:t>
            </a:r>
            <a:r>
              <a:rPr lang="en-US" altLang="en-US" sz="1800" dirty="0" err="1"/>
              <a:t>Functor</a:t>
            </a:r>
            <a:r>
              <a:rPr lang="en-US" altLang="en-US" sz="1800" dirty="0"/>
              <a:t>&amp; </a:t>
            </a:r>
            <a:r>
              <a:rPr lang="en-US" altLang="en-US" sz="1800" i="1" dirty="0" err="1"/>
              <a:t>func</a:t>
            </a:r>
            <a:r>
              <a:rPr lang="en-US" altLang="en-US" sz="1800" i="1" dirty="0"/>
              <a:t>, </a:t>
            </a:r>
            <a:r>
              <a:rPr lang="en-US" altLang="en-US" sz="1800" i="1" dirty="0" err="1"/>
              <a:t>partitioner</a:t>
            </a:r>
            <a:r>
              <a:rPr lang="en-US" altLang="en-US" sz="1800" i="1" dirty="0"/>
              <a:t> </a:t>
            </a:r>
            <a:r>
              <a:rPr lang="en-US" altLang="en-US" sz="1800" dirty="0"/>
              <a:t>);</a:t>
            </a:r>
          </a:p>
          <a:p>
            <a:pPr eaLnBrk="1" hangingPunct="1">
              <a:spcBef>
                <a:spcPct val="0"/>
              </a:spcBef>
            </a:pPr>
            <a:endParaRPr lang="en-US" altLang="en-US" sz="1800" dirty="0"/>
          </a:p>
          <a:p>
            <a:pPr eaLnBrk="1" hangingPunct="1">
              <a:spcBef>
                <a:spcPct val="0"/>
              </a:spcBef>
            </a:pPr>
            <a:r>
              <a:rPr lang="zh-CN" altLang="en-US" sz="1800" dirty="0"/>
              <a:t>对</a:t>
            </a:r>
            <a:r>
              <a:rPr lang="en-US" altLang="en-US" sz="1800" dirty="0"/>
              <a:t>Range R</a:t>
            </a:r>
            <a:r>
              <a:rPr lang="zh-CN" altLang="en-US" sz="1800" dirty="0"/>
              <a:t>的要求</a:t>
            </a:r>
            <a:r>
              <a:rPr lang="en-US" altLang="en-US" sz="1800" dirty="0"/>
              <a:t>:</a:t>
            </a:r>
          </a:p>
          <a:p>
            <a:pPr eaLnBrk="1" hangingPunct="1"/>
            <a:endParaRPr lang="en-US" altLang="en-US" sz="1800"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800" dirty="0"/>
              <a:t>Library provides </a:t>
            </a:r>
            <a:r>
              <a:rPr lang="en-US" altLang="en-US" sz="1800" dirty="0" err="1">
                <a:solidFill>
                  <a:schemeClr val="folHlink"/>
                </a:solidFill>
              </a:rPr>
              <a:t>blocked_range</a:t>
            </a:r>
            <a:r>
              <a:rPr lang="en-US" altLang="en-US" sz="1800" dirty="0"/>
              <a:t>, </a:t>
            </a:r>
            <a:r>
              <a:rPr lang="en-US" altLang="en-US" sz="1800" dirty="0">
                <a:solidFill>
                  <a:schemeClr val="folHlink"/>
                </a:solidFill>
              </a:rPr>
              <a:t>blocked_range2d, blocked_range3d</a:t>
            </a:r>
          </a:p>
          <a:p>
            <a:pPr eaLnBrk="1" hangingPunct="1"/>
            <a:r>
              <a:rPr lang="en-US" altLang="en-US" sz="1800" dirty="0"/>
              <a:t>Programmer can define new kinds of ranges</a:t>
            </a:r>
          </a:p>
        </p:txBody>
      </p:sp>
      <p:graphicFrame>
        <p:nvGraphicFramePr>
          <p:cNvPr id="737284" name="Group 4"/>
          <p:cNvGraphicFramePr>
            <a:graphicFrameLocks noGrp="1"/>
          </p:cNvGraphicFramePr>
          <p:nvPr>
            <p:extLst>
              <p:ext uri="{D42A27DB-BD31-4B8C-83A1-F6EECF244321}">
                <p14:modId xmlns:p14="http://schemas.microsoft.com/office/powerpoint/2010/main" val="3766176942"/>
              </p:ext>
            </p:extLst>
          </p:nvPr>
        </p:nvGraphicFramePr>
        <p:xfrm>
          <a:off x="914400" y="3276600"/>
          <a:ext cx="6858000" cy="1828800"/>
        </p:xfrm>
        <a:graphic>
          <a:graphicData uri="http://schemas.openxmlformats.org/drawingml/2006/table">
            <a:tbl>
              <a:tblPr/>
              <a:tblGrid>
                <a:gridCol w="3475038">
                  <a:extLst>
                    <a:ext uri="{9D8B030D-6E8A-4147-A177-3AD203B41FA5}">
                      <a16:colId xmlns:a16="http://schemas.microsoft.com/office/drawing/2014/main" val="20000"/>
                    </a:ext>
                  </a:extLst>
                </a:gridCol>
                <a:gridCol w="3382962">
                  <a:extLst>
                    <a:ext uri="{9D8B030D-6E8A-4147-A177-3AD203B41FA5}">
                      <a16:colId xmlns:a16="http://schemas.microsoft.com/office/drawing/2014/main" val="20001"/>
                    </a:ext>
                  </a:extLst>
                </a:gridCol>
              </a:tblGrid>
              <a:tr h="288925">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R(</a:t>
                      </a:r>
                      <a:r>
                        <a:rPr kumimoji="0" lang="en-US" altLang="en-US" sz="1800" b="0" i="0" u="none" strike="noStrike" cap="none" normalizeH="0" baseline="0" dirty="0" err="1">
                          <a:ln>
                            <a:noFill/>
                          </a:ln>
                          <a:solidFill>
                            <a:schemeClr val="tx1"/>
                          </a:solidFill>
                          <a:effectLst/>
                          <a:latin typeface="Verdana" pitchFamily="34" charset="0"/>
                        </a:rPr>
                        <a:t>const</a:t>
                      </a:r>
                      <a:r>
                        <a:rPr kumimoji="0" lang="en-US" altLang="en-US" sz="1800" b="0" i="0" u="none" strike="noStrike" cap="none" normalizeH="0" baseline="0" dirty="0">
                          <a:ln>
                            <a:noFill/>
                          </a:ln>
                          <a:solidFill>
                            <a:schemeClr val="tx1"/>
                          </a:solidFill>
                          <a:effectLst/>
                          <a:latin typeface="Verdana" pitchFamily="34" charset="0"/>
                        </a:rPr>
                        <a:t>  R&amp;)</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Copy a range</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90513">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R::~R()</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Destroy a range</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Verdana" pitchFamily="34" charset="0"/>
                        </a:rPr>
                        <a:t>bool</a:t>
                      </a:r>
                      <a:r>
                        <a:rPr kumimoji="0" lang="en-US" altLang="en-US" sz="1800" b="0" i="0" u="none" strike="noStrike" cap="none" normalizeH="0" baseline="0" dirty="0">
                          <a:ln>
                            <a:noFill/>
                          </a:ln>
                          <a:solidFill>
                            <a:schemeClr val="tx1"/>
                          </a:solidFill>
                          <a:effectLst/>
                          <a:latin typeface="Verdana" pitchFamily="34" charset="0"/>
                        </a:rPr>
                        <a:t> R::empty() </a:t>
                      </a:r>
                      <a:r>
                        <a:rPr kumimoji="0" lang="en-US" altLang="en-US" sz="1800" b="0" i="0" u="none" strike="noStrike" cap="none" normalizeH="0" baseline="0" dirty="0" err="1">
                          <a:ln>
                            <a:noFill/>
                          </a:ln>
                          <a:solidFill>
                            <a:schemeClr val="tx1"/>
                          </a:solidFill>
                          <a:effectLst/>
                          <a:latin typeface="Verdana" pitchFamily="34" charset="0"/>
                        </a:rPr>
                        <a:t>const</a:t>
                      </a:r>
                      <a:endParaRPr kumimoji="0" lang="en-US" altLang="en-US" sz="18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Is range empty?</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bool R::is_divisible() const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Can range be split?</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R::R (R&amp; r, </a:t>
                      </a:r>
                      <a:r>
                        <a:rPr kumimoji="0" lang="en-US" altLang="en-US" sz="1800" b="0" i="0" u="none" strike="noStrike" cap="none" normalizeH="0" baseline="0" dirty="0">
                          <a:ln>
                            <a:noFill/>
                          </a:ln>
                          <a:solidFill>
                            <a:schemeClr val="folHlink"/>
                          </a:solidFill>
                          <a:effectLst/>
                          <a:latin typeface="Verdana" pitchFamily="34" charset="0"/>
                        </a:rPr>
                        <a:t>split</a:t>
                      </a:r>
                      <a:r>
                        <a:rPr kumimoji="0" lang="en-US" altLang="en-US" sz="1800" b="0" i="0" u="none" strike="noStrike" cap="none" normalizeH="0" baseline="0" dirty="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itchFamily="34" charset="0"/>
                        </a:rPr>
                        <a:t>Split r into two subranges</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95826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0"/>
          </p:nvPr>
        </p:nvSpPr>
        <p:spPr>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E104125F-990D-4861-A6F2-664BC6ED7365}" type="slidenum">
              <a:rPr lang="en-US" altLang="en-US" sz="1200">
                <a:solidFill>
                  <a:srgbClr val="000000"/>
                </a:solidFill>
                <a:latin typeface="Neo Sans Intel" pitchFamily="34" charset="0"/>
              </a:rPr>
              <a:pPr/>
              <a:t>71</a:t>
            </a:fld>
            <a:endParaRPr lang="en-US" altLang="en-US" sz="1200">
              <a:solidFill>
                <a:srgbClr val="000000"/>
              </a:solidFill>
              <a:latin typeface="Neo Sans Intel" pitchFamily="34" charset="0"/>
            </a:endParaRPr>
          </a:p>
        </p:txBody>
      </p:sp>
      <p:sp>
        <p:nvSpPr>
          <p:cNvPr id="38915" name="Rectangle 2"/>
          <p:cNvSpPr>
            <a:spLocks noGrp="1" noChangeArrowheads="1"/>
          </p:cNvSpPr>
          <p:nvPr>
            <p:ph type="title"/>
          </p:nvPr>
        </p:nvSpPr>
        <p:spPr/>
        <p:txBody>
          <a:bodyPr>
            <a:normAutofit fontScale="90000"/>
          </a:bodyPr>
          <a:lstStyle/>
          <a:p>
            <a:pPr eaLnBrk="1" hangingPunct="1"/>
            <a:r>
              <a:rPr lang="zh-CN" altLang="en-US" dirty="0"/>
              <a:t>对</a:t>
            </a:r>
            <a:r>
              <a:rPr lang="en-US" altLang="en-US" i="1" dirty="0" err="1"/>
              <a:t>Functor</a:t>
            </a:r>
            <a:r>
              <a:rPr lang="zh-CN" altLang="en-US" dirty="0"/>
              <a:t>的要求</a:t>
            </a:r>
            <a:endParaRPr lang="en-US" altLang="en-US" dirty="0"/>
          </a:p>
        </p:txBody>
      </p:sp>
      <p:sp>
        <p:nvSpPr>
          <p:cNvPr id="38916" name="Rectangle 3"/>
          <p:cNvSpPr>
            <a:spLocks noGrp="1" noChangeArrowheads="1"/>
          </p:cNvSpPr>
          <p:nvPr>
            <p:ph type="body" sz="half" idx="1"/>
          </p:nvPr>
        </p:nvSpPr>
        <p:spPr>
          <a:xfrm>
            <a:off x="428625" y="1143000"/>
            <a:ext cx="8258175" cy="4665663"/>
          </a:xfrm>
        </p:spPr>
        <p:txBody>
          <a:bodyPr/>
          <a:lstStyle/>
          <a:p>
            <a:pPr eaLnBrk="1" hangingPunct="1">
              <a:spcBef>
                <a:spcPct val="0"/>
              </a:spcBef>
            </a:pPr>
            <a:r>
              <a:rPr lang="en-US" altLang="en-US" sz="1800" dirty="0"/>
              <a:t>template &lt;</a:t>
            </a:r>
            <a:r>
              <a:rPr lang="en-US" altLang="en-US" sz="1800" dirty="0" err="1"/>
              <a:t>typename</a:t>
            </a:r>
            <a:r>
              <a:rPr lang="en-US" altLang="en-US" sz="1800" dirty="0"/>
              <a:t> Range, </a:t>
            </a:r>
            <a:r>
              <a:rPr lang="en-US" altLang="en-US" sz="1800" dirty="0" err="1"/>
              <a:t>typename</a:t>
            </a:r>
            <a:r>
              <a:rPr lang="en-US" altLang="en-US" sz="1800" dirty="0"/>
              <a:t> </a:t>
            </a:r>
            <a:r>
              <a:rPr lang="en-US" altLang="en-US" sz="1800" dirty="0" err="1"/>
              <a:t>Functor</a:t>
            </a:r>
            <a:r>
              <a:rPr lang="en-US" altLang="en-US" sz="1800" dirty="0"/>
              <a:t>&gt;</a:t>
            </a:r>
            <a:br>
              <a:rPr lang="en-US" altLang="en-US" sz="1800" dirty="0"/>
            </a:br>
            <a:r>
              <a:rPr lang="en-US" altLang="en-US" sz="1800" dirty="0"/>
              <a:t>void </a:t>
            </a:r>
            <a:r>
              <a:rPr lang="en-US" altLang="en-US" sz="1800" b="1" dirty="0" err="1">
                <a:solidFill>
                  <a:srgbClr val="FF0000"/>
                </a:solidFill>
              </a:rPr>
              <a:t>parallel_for</a:t>
            </a:r>
            <a:r>
              <a:rPr lang="en-US" altLang="en-US" sz="1800" dirty="0"/>
              <a:t>(</a:t>
            </a:r>
            <a:r>
              <a:rPr lang="en-US" altLang="en-US" sz="1800" dirty="0" err="1"/>
              <a:t>const</a:t>
            </a:r>
            <a:r>
              <a:rPr lang="en-US" altLang="en-US" sz="1800" dirty="0"/>
              <a:t> Range&amp; </a:t>
            </a:r>
            <a:r>
              <a:rPr lang="en-US" altLang="en-US" sz="1800" i="1" dirty="0"/>
              <a:t>range</a:t>
            </a:r>
            <a:r>
              <a:rPr lang="en-US" altLang="en-US" sz="1800" dirty="0"/>
              <a:t>, </a:t>
            </a:r>
            <a:r>
              <a:rPr lang="en-US" altLang="en-US" sz="1800" dirty="0" err="1"/>
              <a:t>Functor</a:t>
            </a:r>
            <a:r>
              <a:rPr lang="en-US" altLang="en-US" sz="1800" dirty="0"/>
              <a:t>&amp; </a:t>
            </a:r>
            <a:r>
              <a:rPr lang="en-US" altLang="en-US" sz="1800" i="1" dirty="0" err="1"/>
              <a:t>func</a:t>
            </a:r>
            <a:r>
              <a:rPr lang="en-US" altLang="en-US" sz="1800" i="1" dirty="0"/>
              <a:t>, </a:t>
            </a:r>
            <a:r>
              <a:rPr lang="en-US" altLang="en-US" sz="1800" i="1" dirty="0" err="1"/>
              <a:t>partitioner</a:t>
            </a:r>
            <a:r>
              <a:rPr lang="en-US" altLang="en-US" sz="1800" i="1" dirty="0"/>
              <a:t> </a:t>
            </a:r>
            <a:r>
              <a:rPr lang="en-US" altLang="en-US" sz="1800" dirty="0"/>
              <a:t>);</a:t>
            </a:r>
          </a:p>
          <a:p>
            <a:pPr eaLnBrk="1" hangingPunct="1">
              <a:spcBef>
                <a:spcPct val="0"/>
              </a:spcBef>
            </a:pPr>
            <a:endParaRPr lang="en-US" altLang="en-US" sz="1800" dirty="0"/>
          </a:p>
          <a:p>
            <a:pPr>
              <a:spcBef>
                <a:spcPct val="0"/>
              </a:spcBef>
            </a:pPr>
            <a:r>
              <a:rPr lang="zh-CN" altLang="en-US" sz="1800" dirty="0"/>
              <a:t>对</a:t>
            </a:r>
            <a:r>
              <a:rPr lang="en-US" altLang="en-US" sz="1800" dirty="0" err="1"/>
              <a:t>Functor</a:t>
            </a:r>
            <a:r>
              <a:rPr lang="en-US" altLang="en-US" sz="1800" dirty="0"/>
              <a:t> </a:t>
            </a:r>
            <a:r>
              <a:rPr lang="en-US" altLang="en-US" sz="1800" i="1" dirty="0" err="1"/>
              <a:t>func</a:t>
            </a:r>
            <a:r>
              <a:rPr lang="zh-CN" altLang="en-US" sz="1800" dirty="0"/>
              <a:t>的要求</a:t>
            </a:r>
            <a:r>
              <a:rPr lang="en-US" altLang="en-US" sz="1800"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spcBef>
                <a:spcPct val="30000"/>
              </a:spcBef>
            </a:pPr>
            <a:endParaRPr lang="en-US" altLang="en-US" dirty="0"/>
          </a:p>
          <a:p>
            <a:pPr eaLnBrk="1" hangingPunct="1">
              <a:spcBef>
                <a:spcPct val="30000"/>
              </a:spcBef>
            </a:pPr>
            <a:endParaRPr lang="en-US" altLang="en-US" sz="1800" dirty="0"/>
          </a:p>
        </p:txBody>
      </p:sp>
      <p:graphicFrame>
        <p:nvGraphicFramePr>
          <p:cNvPr id="739347" name="Group 19"/>
          <p:cNvGraphicFramePr>
            <a:graphicFrameLocks noGrp="1"/>
          </p:cNvGraphicFramePr>
          <p:nvPr>
            <p:ph sz="half" idx="2"/>
          </p:nvPr>
        </p:nvGraphicFramePr>
        <p:xfrm>
          <a:off x="639763" y="2606675"/>
          <a:ext cx="7842250" cy="1481138"/>
        </p:xfrm>
        <a:graphic>
          <a:graphicData uri="http://schemas.openxmlformats.org/drawingml/2006/table">
            <a:tbl>
              <a:tblPr/>
              <a:tblGrid>
                <a:gridCol w="4754562">
                  <a:extLst>
                    <a:ext uri="{9D8B030D-6E8A-4147-A177-3AD203B41FA5}">
                      <a16:colId xmlns:a16="http://schemas.microsoft.com/office/drawing/2014/main" val="20000"/>
                    </a:ext>
                  </a:extLst>
                </a:gridCol>
                <a:gridCol w="3087688">
                  <a:extLst>
                    <a:ext uri="{9D8B030D-6E8A-4147-A177-3AD203B41FA5}">
                      <a16:colId xmlns:a16="http://schemas.microsoft.com/office/drawing/2014/main" val="20001"/>
                    </a:ext>
                  </a:extLst>
                </a:gridCol>
              </a:tblGrid>
              <a:tr h="422275">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F::F( const F&amp; )</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Copy constructor</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60375">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F::~F()</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Destructor</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void F::operator() (Range&amp; </a:t>
                      </a:r>
                      <a:r>
                        <a:rPr kumimoji="0" lang="en-US" altLang="en-US" sz="1800" b="0" i="1" u="none" strike="noStrike" cap="none" normalizeH="0" baseline="0">
                          <a:ln>
                            <a:noFill/>
                          </a:ln>
                          <a:solidFill>
                            <a:schemeClr val="tx1"/>
                          </a:solidFill>
                          <a:effectLst/>
                          <a:latin typeface="Verdana" pitchFamily="34" charset="0"/>
                        </a:rPr>
                        <a:t>subrange</a:t>
                      </a:r>
                      <a:r>
                        <a:rPr kumimoji="0" lang="en-US" altLang="en-US" sz="1800" b="0" i="0" u="none" strike="noStrike" cap="none" normalizeH="0" baseline="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60000"/>
                        </a:spcBef>
                        <a:defRPr>
                          <a:solidFill>
                            <a:schemeClr val="tx1"/>
                          </a:solidFill>
                          <a:latin typeface="Verdana" pitchFamily="34" charset="0"/>
                        </a:defRPr>
                      </a:lvl1pPr>
                      <a:lvl2pPr marL="1588" algn="l">
                        <a:spcBef>
                          <a:spcPct val="40000"/>
                        </a:spcBef>
                        <a:buSzPct val="125000"/>
                        <a:buFont typeface="Times" pitchFamily="18" charset="0"/>
                        <a:defRPr>
                          <a:solidFill>
                            <a:schemeClr val="tx1"/>
                          </a:solidFill>
                          <a:latin typeface="Verdana" pitchFamily="34" charset="0"/>
                        </a:defRPr>
                      </a:lvl2pPr>
                      <a:lvl3pPr marL="247650" algn="l">
                        <a:spcBef>
                          <a:spcPct val="20000"/>
                        </a:spcBef>
                        <a:defRPr sz="1600">
                          <a:solidFill>
                            <a:schemeClr val="tx1"/>
                          </a:solidFill>
                          <a:latin typeface="Verdana" pitchFamily="34" charset="0"/>
                        </a:defRPr>
                      </a:lvl3pPr>
                      <a:lvl4pPr marL="573088" algn="l">
                        <a:spcBef>
                          <a:spcPct val="20000"/>
                        </a:spcBef>
                        <a:buFont typeface="Times" pitchFamily="18" charset="0"/>
                        <a:defRPr sz="1600">
                          <a:solidFill>
                            <a:schemeClr val="tx1"/>
                          </a:solidFill>
                          <a:latin typeface="Verdana" pitchFamily="34" charset="0"/>
                        </a:defRPr>
                      </a:lvl4pPr>
                      <a:lvl5pPr marL="727075" algn="l">
                        <a:spcBef>
                          <a:spcPct val="20000"/>
                        </a:spcBef>
                        <a:defRPr sz="1600">
                          <a:solidFill>
                            <a:schemeClr val="tx1"/>
                          </a:solidFill>
                          <a:latin typeface="Verdana" pitchFamily="34" charset="0"/>
                        </a:defRPr>
                      </a:lvl5pPr>
                      <a:lvl6pPr marL="1184275" fontAlgn="base">
                        <a:spcBef>
                          <a:spcPct val="20000"/>
                        </a:spcBef>
                        <a:spcAft>
                          <a:spcPct val="0"/>
                        </a:spcAft>
                        <a:defRPr sz="1600">
                          <a:solidFill>
                            <a:schemeClr val="tx1"/>
                          </a:solidFill>
                          <a:latin typeface="Verdana" pitchFamily="34" charset="0"/>
                        </a:defRPr>
                      </a:lvl6pPr>
                      <a:lvl7pPr marL="1641475" fontAlgn="base">
                        <a:spcBef>
                          <a:spcPct val="20000"/>
                        </a:spcBef>
                        <a:spcAft>
                          <a:spcPct val="0"/>
                        </a:spcAft>
                        <a:defRPr sz="1600">
                          <a:solidFill>
                            <a:schemeClr val="tx1"/>
                          </a:solidFill>
                          <a:latin typeface="Verdana" pitchFamily="34" charset="0"/>
                        </a:defRPr>
                      </a:lvl7pPr>
                      <a:lvl8pPr marL="2098675" fontAlgn="base">
                        <a:spcBef>
                          <a:spcPct val="20000"/>
                        </a:spcBef>
                        <a:spcAft>
                          <a:spcPct val="0"/>
                        </a:spcAft>
                        <a:defRPr sz="1600">
                          <a:solidFill>
                            <a:schemeClr val="tx1"/>
                          </a:solidFill>
                          <a:latin typeface="Verdana" pitchFamily="34" charset="0"/>
                        </a:defRPr>
                      </a:lvl8pPr>
                      <a:lvl9pPr marL="2555875" fontAlgn="base">
                        <a:spcBef>
                          <a:spcPct val="20000"/>
                        </a:spcBef>
                        <a:spcAft>
                          <a:spcPct val="0"/>
                        </a:spcAft>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altLang="en-US" sz="1800" b="0" i="0" u="none" strike="noStrike" cap="none" normalizeH="0" baseline="0">
                          <a:ln>
                            <a:noFill/>
                          </a:ln>
                          <a:solidFill>
                            <a:schemeClr val="tx1"/>
                          </a:solidFill>
                          <a:effectLst/>
                          <a:latin typeface="Verdana" pitchFamily="34" charset="0"/>
                        </a:rPr>
                        <a:t>Apply F to subrange </a:t>
                      </a:r>
                      <a:endParaRPr kumimoji="0" lang="en-US" altLang="en-US" sz="1800" b="0" i="1" u="none" strike="noStrike" cap="none" normalizeH="0" baseline="0">
                        <a:ln>
                          <a:noFill/>
                        </a:ln>
                        <a:solidFill>
                          <a:schemeClr val="tx1"/>
                        </a:solidFill>
                        <a:effectLst/>
                        <a:latin typeface="Verdan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27044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457200" y="0"/>
            <a:ext cx="7772400" cy="1112838"/>
          </a:xfrm>
        </p:spPr>
        <p:txBody>
          <a:bodyPr/>
          <a:lstStyle/>
          <a:p>
            <a:r>
              <a:rPr lang="zh-CN" altLang="en-US" dirty="0"/>
              <a:t>例子</a:t>
            </a:r>
            <a:r>
              <a:rPr lang="en-US" dirty="0"/>
              <a:t> – </a:t>
            </a:r>
            <a:r>
              <a:rPr lang="en-US" dirty="0" err="1"/>
              <a:t>parallel_for</a:t>
            </a:r>
            <a:endParaRPr lang="en-US" dirty="0"/>
          </a:p>
        </p:txBody>
      </p:sp>
      <p:sp>
        <p:nvSpPr>
          <p:cNvPr id="640003" name="Rectangle 3"/>
          <p:cNvSpPr>
            <a:spLocks noGrp="1" noChangeArrowheads="1"/>
          </p:cNvSpPr>
          <p:nvPr>
            <p:ph sz="quarter" idx="1"/>
          </p:nvPr>
        </p:nvSpPr>
        <p:spPr>
          <a:xfrm>
            <a:off x="533400" y="1752600"/>
            <a:ext cx="7772400" cy="4114800"/>
          </a:xfrm>
        </p:spPr>
        <p:txBody>
          <a:bodyPr/>
          <a:lstStyle/>
          <a:p>
            <a:endParaRPr lang="en-US" dirty="0"/>
          </a:p>
          <a:p>
            <a:endParaRPr lang="en-US" dirty="0"/>
          </a:p>
        </p:txBody>
      </p:sp>
      <p:sp>
        <p:nvSpPr>
          <p:cNvPr id="7" name="灯片编号占位符 3"/>
          <p:cNvSpPr>
            <a:spLocks noGrp="1"/>
          </p:cNvSpPr>
          <p:nvPr>
            <p:ph type="sldNum" sz="quarter" idx="15"/>
          </p:nvPr>
        </p:nvSpPr>
        <p:spPr/>
        <p:txBody>
          <a:bodyPr/>
          <a:lstStyle/>
          <a:p>
            <a:fld id="{E416AF8E-D3C7-4BCD-A430-3509B6C5E1EE}" type="slidenum">
              <a:rPr lang="en-US">
                <a:solidFill>
                  <a:srgbClr val="FFFFFF"/>
                </a:solidFill>
              </a:rPr>
              <a:pPr/>
              <a:t>72</a:t>
            </a:fld>
            <a:endParaRPr lang="en-US">
              <a:solidFill>
                <a:srgbClr val="FFFFFF"/>
              </a:solidFill>
            </a:endParaRPr>
          </a:p>
        </p:txBody>
      </p:sp>
      <p:sp>
        <p:nvSpPr>
          <p:cNvPr id="640004" name="Rectangle 4"/>
          <p:cNvSpPr>
            <a:spLocks noChangeArrowheads="1"/>
          </p:cNvSpPr>
          <p:nvPr/>
        </p:nvSpPr>
        <p:spPr bwMode="auto">
          <a:xfrm>
            <a:off x="381000" y="1371600"/>
            <a:ext cx="8496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FontTx/>
              <a:buChar char="•"/>
            </a:pPr>
            <a:r>
              <a:rPr lang="zh-CN" altLang="en-US" dirty="0">
                <a:latin typeface="Arial" pitchFamily="34" charset="0"/>
                <a:cs typeface="+mn-cs"/>
              </a:rPr>
              <a:t>并行地对数组每一元素执行操作</a:t>
            </a:r>
            <a:r>
              <a:rPr lang="en-US" dirty="0">
                <a:latin typeface="Arial" pitchFamily="34" charset="0"/>
                <a:cs typeface="+mn-cs"/>
              </a:rPr>
              <a:t>.</a:t>
            </a:r>
          </a:p>
          <a:p>
            <a:pPr marL="342900" indent="-342900">
              <a:spcBef>
                <a:spcPct val="20000"/>
              </a:spcBef>
              <a:buFontTx/>
              <a:buChar char="•"/>
            </a:pPr>
            <a:r>
              <a:rPr lang="zh-CN" altLang="en-US" dirty="0">
                <a:latin typeface="Arial" pitchFamily="34" charset="0"/>
                <a:cs typeface="+mn-cs"/>
              </a:rPr>
              <a:t>串行版本</a:t>
            </a:r>
            <a:r>
              <a:rPr lang="en-US" dirty="0">
                <a:latin typeface="Arial" pitchFamily="34" charset="0"/>
                <a:cs typeface="+mn-cs"/>
              </a:rPr>
              <a:t>:</a:t>
            </a:r>
          </a:p>
        </p:txBody>
      </p:sp>
      <p:sp>
        <p:nvSpPr>
          <p:cNvPr id="640005" name="Rectangle 5"/>
          <p:cNvSpPr>
            <a:spLocks noChangeArrowheads="1"/>
          </p:cNvSpPr>
          <p:nvPr/>
        </p:nvSpPr>
        <p:spPr bwMode="auto">
          <a:xfrm>
            <a:off x="457200" y="2362200"/>
            <a:ext cx="5257800" cy="16160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dirty="0">
              <a:latin typeface="Arial" pitchFamily="34" charset="0"/>
              <a:cs typeface="+mn-cs"/>
            </a:endParaRPr>
          </a:p>
          <a:p>
            <a:r>
              <a:rPr lang="en-US" sz="2000" dirty="0">
                <a:latin typeface="Arial" pitchFamily="34" charset="0"/>
                <a:cs typeface="+mn-cs"/>
              </a:rPr>
              <a:t>void </a:t>
            </a:r>
            <a:r>
              <a:rPr lang="en-US" sz="2000" dirty="0" err="1">
                <a:latin typeface="Arial" pitchFamily="34" charset="0"/>
                <a:cs typeface="+mn-cs"/>
              </a:rPr>
              <a:t>SerialApplyOper</a:t>
            </a:r>
            <a:r>
              <a:rPr lang="en-US" sz="2000" dirty="0">
                <a:latin typeface="Arial" pitchFamily="34" charset="0"/>
                <a:cs typeface="+mn-cs"/>
              </a:rPr>
              <a:t>( float a[], </a:t>
            </a:r>
            <a:r>
              <a:rPr lang="en-US" sz="2000" dirty="0" err="1">
                <a:latin typeface="Arial" pitchFamily="34" charset="0"/>
                <a:cs typeface="+mn-cs"/>
              </a:rPr>
              <a:t>size_t</a:t>
            </a:r>
            <a:r>
              <a:rPr lang="en-US" sz="2000" dirty="0">
                <a:latin typeface="Arial" pitchFamily="34" charset="0"/>
                <a:cs typeface="+mn-cs"/>
              </a:rPr>
              <a:t> n ) { </a:t>
            </a:r>
          </a:p>
          <a:p>
            <a:r>
              <a:rPr lang="en-US" sz="2000" dirty="0">
                <a:latin typeface="Arial" pitchFamily="34" charset="0"/>
                <a:cs typeface="+mn-cs"/>
              </a:rPr>
              <a:t>   for( </a:t>
            </a:r>
            <a:r>
              <a:rPr lang="en-US" sz="2000" dirty="0" err="1">
                <a:latin typeface="Arial" pitchFamily="34" charset="0"/>
                <a:cs typeface="+mn-cs"/>
              </a:rPr>
              <a:t>size_t</a:t>
            </a:r>
            <a:r>
              <a:rPr lang="en-US" sz="2000" dirty="0">
                <a:latin typeface="Arial" pitchFamily="34" charset="0"/>
                <a:cs typeface="+mn-cs"/>
              </a:rPr>
              <a:t> </a:t>
            </a:r>
            <a:r>
              <a:rPr lang="en-US" sz="2000" dirty="0" err="1">
                <a:latin typeface="Arial" pitchFamily="34" charset="0"/>
                <a:cs typeface="+mn-cs"/>
              </a:rPr>
              <a:t>i</a:t>
            </a:r>
            <a:r>
              <a:rPr lang="en-US" sz="2000" dirty="0">
                <a:latin typeface="Arial" pitchFamily="34" charset="0"/>
                <a:cs typeface="+mn-cs"/>
              </a:rPr>
              <a:t>=0; </a:t>
            </a:r>
            <a:r>
              <a:rPr lang="en-US" sz="2000" dirty="0" err="1">
                <a:latin typeface="Arial" pitchFamily="34" charset="0"/>
                <a:cs typeface="+mn-cs"/>
              </a:rPr>
              <a:t>i</a:t>
            </a:r>
            <a:r>
              <a:rPr lang="en-US" sz="2000" dirty="0">
                <a:latin typeface="Arial" pitchFamily="34" charset="0"/>
                <a:cs typeface="+mn-cs"/>
              </a:rPr>
              <a:t>&lt;n; ++</a:t>
            </a:r>
            <a:r>
              <a:rPr lang="en-US" sz="2000" dirty="0" err="1">
                <a:latin typeface="Arial" pitchFamily="34" charset="0"/>
                <a:cs typeface="+mn-cs"/>
              </a:rPr>
              <a:t>i</a:t>
            </a:r>
            <a:r>
              <a:rPr lang="en-US" sz="2000" dirty="0">
                <a:latin typeface="Arial" pitchFamily="34" charset="0"/>
                <a:cs typeface="+mn-cs"/>
              </a:rPr>
              <a:t> ) </a:t>
            </a:r>
          </a:p>
          <a:p>
            <a:r>
              <a:rPr lang="en-US" sz="2000" dirty="0">
                <a:latin typeface="Arial" pitchFamily="34" charset="0"/>
                <a:cs typeface="+mn-cs"/>
              </a:rPr>
              <a:t>      </a:t>
            </a:r>
            <a:r>
              <a:rPr lang="en-US" sz="2000" dirty="0" err="1">
                <a:latin typeface="Arial" pitchFamily="34" charset="0"/>
                <a:cs typeface="+mn-cs"/>
              </a:rPr>
              <a:t>Oper</a:t>
            </a:r>
            <a:r>
              <a:rPr lang="en-US" sz="2000" dirty="0">
                <a:latin typeface="Arial" pitchFamily="34" charset="0"/>
                <a:cs typeface="+mn-cs"/>
              </a:rPr>
              <a:t>(a[</a:t>
            </a:r>
            <a:r>
              <a:rPr lang="en-US" sz="2000" dirty="0" err="1">
                <a:latin typeface="Arial" pitchFamily="34" charset="0"/>
                <a:cs typeface="+mn-cs"/>
              </a:rPr>
              <a:t>i</a:t>
            </a:r>
            <a:r>
              <a:rPr lang="en-US" sz="2000" dirty="0">
                <a:latin typeface="Arial" pitchFamily="34" charset="0"/>
                <a:cs typeface="+mn-cs"/>
              </a:rPr>
              <a:t>]); </a:t>
            </a:r>
          </a:p>
          <a:p>
            <a:r>
              <a:rPr lang="en-US" sz="2000" dirty="0">
                <a:latin typeface="Arial" pitchFamily="34" charset="0"/>
                <a:cs typeface="+mn-cs"/>
              </a:rPr>
              <a:t>} </a:t>
            </a:r>
          </a:p>
        </p:txBody>
      </p:sp>
      <p:sp>
        <p:nvSpPr>
          <p:cNvPr id="640007" name="Rectangle 7"/>
          <p:cNvSpPr>
            <a:spLocks noChangeArrowheads="1"/>
          </p:cNvSpPr>
          <p:nvPr/>
        </p:nvSpPr>
        <p:spPr bwMode="auto">
          <a:xfrm>
            <a:off x="381000" y="4572000"/>
            <a:ext cx="8496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FontTx/>
              <a:buChar char="•"/>
            </a:pPr>
            <a:r>
              <a:rPr lang="en-US" dirty="0">
                <a:latin typeface="Arial" pitchFamily="34" charset="0"/>
                <a:cs typeface="+mn-cs"/>
              </a:rPr>
              <a:t>Iteration space is 0…(n-1).</a:t>
            </a:r>
          </a:p>
        </p:txBody>
      </p:sp>
    </p:spTree>
    <p:extLst>
      <p:ext uri="{BB962C8B-B14F-4D97-AF65-F5344CB8AC3E}">
        <p14:creationId xmlns:p14="http://schemas.microsoft.com/office/powerpoint/2010/main" val="18026396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228600" y="25400"/>
            <a:ext cx="8534400" cy="1143000"/>
          </a:xfrm>
        </p:spPr>
        <p:txBody>
          <a:bodyPr/>
          <a:lstStyle/>
          <a:p>
            <a:r>
              <a:rPr lang="en-US" dirty="0"/>
              <a:t> TBB Library Algorithm – </a:t>
            </a:r>
            <a:r>
              <a:rPr lang="en-US" dirty="0" err="1"/>
              <a:t>parallel_for</a:t>
            </a:r>
            <a:endParaRPr lang="en-US" dirty="0"/>
          </a:p>
        </p:txBody>
      </p:sp>
      <p:sp>
        <p:nvSpPr>
          <p:cNvPr id="630787" name="Rectangle 3"/>
          <p:cNvSpPr>
            <a:spLocks noGrp="1" noChangeArrowheads="1"/>
          </p:cNvSpPr>
          <p:nvPr>
            <p:ph sz="quarter" idx="1"/>
          </p:nvPr>
        </p:nvSpPr>
        <p:spPr>
          <a:xfrm>
            <a:off x="356616" y="1206500"/>
            <a:ext cx="7772400" cy="482600"/>
          </a:xfrm>
        </p:spPr>
        <p:txBody>
          <a:bodyPr/>
          <a:lstStyle/>
          <a:p>
            <a:r>
              <a:rPr lang="zh-CN" altLang="en-US" dirty="0"/>
              <a:t>并行版本</a:t>
            </a:r>
            <a:r>
              <a:rPr lang="en-US" dirty="0"/>
              <a:t>:</a:t>
            </a:r>
          </a:p>
        </p:txBody>
      </p:sp>
      <p:sp>
        <p:nvSpPr>
          <p:cNvPr id="5" name="灯片编号占位符 3"/>
          <p:cNvSpPr>
            <a:spLocks noGrp="1"/>
          </p:cNvSpPr>
          <p:nvPr>
            <p:ph type="sldNum" sz="quarter" idx="15"/>
          </p:nvPr>
        </p:nvSpPr>
        <p:spPr/>
        <p:txBody>
          <a:bodyPr/>
          <a:lstStyle/>
          <a:p>
            <a:fld id="{0F88BAAC-653F-48F6-9D2A-516E45F787B7}" type="slidenum">
              <a:rPr lang="en-US">
                <a:solidFill>
                  <a:srgbClr val="FFFFFF"/>
                </a:solidFill>
              </a:rPr>
              <a:pPr/>
              <a:t>73</a:t>
            </a:fld>
            <a:endParaRPr lang="en-US">
              <a:solidFill>
                <a:srgbClr val="FFFFFF"/>
              </a:solidFill>
            </a:endParaRPr>
          </a:p>
        </p:txBody>
      </p:sp>
      <p:sp>
        <p:nvSpPr>
          <p:cNvPr id="630788" name="Rectangle 4"/>
          <p:cNvSpPr>
            <a:spLocks noChangeArrowheads="1"/>
          </p:cNvSpPr>
          <p:nvPr/>
        </p:nvSpPr>
        <p:spPr bwMode="auto">
          <a:xfrm>
            <a:off x="228600" y="1447800"/>
            <a:ext cx="8077200" cy="52736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sz="2000" dirty="0">
              <a:latin typeface="Arial" pitchFamily="34" charset="0"/>
              <a:cs typeface="+mn-cs"/>
            </a:endParaRPr>
          </a:p>
          <a:p>
            <a:r>
              <a:rPr lang="en-US" sz="2000" dirty="0">
                <a:latin typeface="Arial" pitchFamily="34" charset="0"/>
                <a:cs typeface="+mn-cs"/>
              </a:rPr>
              <a:t>#include "</a:t>
            </a:r>
            <a:r>
              <a:rPr lang="en-US" sz="2000" dirty="0" err="1">
                <a:latin typeface="Arial" pitchFamily="34" charset="0"/>
                <a:cs typeface="+mn-cs"/>
              </a:rPr>
              <a:t>tbb</a:t>
            </a:r>
            <a:r>
              <a:rPr lang="en-US" sz="2000" dirty="0">
                <a:latin typeface="Arial" pitchFamily="34" charset="0"/>
                <a:cs typeface="+mn-cs"/>
              </a:rPr>
              <a:t>/</a:t>
            </a:r>
            <a:r>
              <a:rPr lang="en-US" sz="2000" dirty="0" err="1">
                <a:latin typeface="Arial" pitchFamily="34" charset="0"/>
                <a:cs typeface="+mn-cs"/>
              </a:rPr>
              <a:t>blocked_range.h</a:t>
            </a:r>
            <a:r>
              <a:rPr lang="en-US" sz="2000" dirty="0">
                <a:latin typeface="Arial" pitchFamily="34" charset="0"/>
                <a:cs typeface="+mn-cs"/>
              </a:rPr>
              <a:t>" </a:t>
            </a:r>
          </a:p>
          <a:p>
            <a:endParaRPr lang="en-US" sz="2000" dirty="0">
              <a:latin typeface="Arial" pitchFamily="34" charset="0"/>
              <a:cs typeface="+mn-cs"/>
            </a:endParaRPr>
          </a:p>
          <a:p>
            <a:r>
              <a:rPr lang="en-US" sz="2000" dirty="0">
                <a:latin typeface="Arial" pitchFamily="34" charset="0"/>
                <a:cs typeface="+mn-cs"/>
              </a:rPr>
              <a:t>class </a:t>
            </a:r>
            <a:r>
              <a:rPr lang="en-US" sz="2000" dirty="0" err="1">
                <a:latin typeface="Arial" pitchFamily="34" charset="0"/>
                <a:cs typeface="+mn-cs"/>
              </a:rPr>
              <a:t>ApplyOper</a:t>
            </a:r>
            <a:r>
              <a:rPr lang="en-US" sz="2000" dirty="0">
                <a:latin typeface="Arial" pitchFamily="34" charset="0"/>
                <a:cs typeface="+mn-cs"/>
              </a:rPr>
              <a:t> { </a:t>
            </a:r>
          </a:p>
          <a:p>
            <a:endParaRPr lang="en-US" sz="2000" dirty="0">
              <a:latin typeface="Arial" pitchFamily="34" charset="0"/>
              <a:cs typeface="+mn-cs"/>
            </a:endParaRPr>
          </a:p>
          <a:p>
            <a:r>
              <a:rPr lang="en-US" sz="2000" dirty="0">
                <a:latin typeface="Arial" pitchFamily="34" charset="0"/>
                <a:cs typeface="+mn-cs"/>
              </a:rPr>
              <a:t>   float *</a:t>
            </a:r>
            <a:r>
              <a:rPr lang="en-US" sz="2000" dirty="0" err="1">
                <a:latin typeface="Arial" pitchFamily="34" charset="0"/>
                <a:cs typeface="+mn-cs"/>
              </a:rPr>
              <a:t>const</a:t>
            </a:r>
            <a:r>
              <a:rPr lang="en-US" sz="2000" dirty="0">
                <a:latin typeface="Arial" pitchFamily="34" charset="0"/>
                <a:cs typeface="+mn-cs"/>
              </a:rPr>
              <a:t> </a:t>
            </a:r>
            <a:r>
              <a:rPr lang="en-US" sz="2000" dirty="0" err="1">
                <a:latin typeface="Arial" pitchFamily="34" charset="0"/>
                <a:cs typeface="+mn-cs"/>
              </a:rPr>
              <a:t>my_a</a:t>
            </a:r>
            <a:r>
              <a:rPr lang="en-US" sz="2000" dirty="0">
                <a:latin typeface="Arial" pitchFamily="34" charset="0"/>
                <a:cs typeface="+mn-cs"/>
              </a:rPr>
              <a:t>; </a:t>
            </a:r>
          </a:p>
          <a:p>
            <a:endParaRPr lang="en-US" sz="2000" dirty="0">
              <a:latin typeface="Arial" pitchFamily="34" charset="0"/>
              <a:cs typeface="+mn-cs"/>
            </a:endParaRPr>
          </a:p>
          <a:p>
            <a:r>
              <a:rPr lang="en-US" sz="2000" dirty="0">
                <a:latin typeface="Arial" pitchFamily="34" charset="0"/>
                <a:cs typeface="+mn-cs"/>
              </a:rPr>
              <a:t>   public:</a:t>
            </a:r>
          </a:p>
          <a:p>
            <a:r>
              <a:rPr lang="en-US" sz="2000" dirty="0">
                <a:latin typeface="Arial" pitchFamily="34" charset="0"/>
                <a:cs typeface="+mn-cs"/>
              </a:rPr>
              <a:t> </a:t>
            </a:r>
          </a:p>
          <a:p>
            <a:r>
              <a:rPr lang="en-US" sz="2000" dirty="0">
                <a:latin typeface="Arial" pitchFamily="34" charset="0"/>
                <a:cs typeface="+mn-cs"/>
              </a:rPr>
              <a:t>      </a:t>
            </a:r>
            <a:r>
              <a:rPr lang="en-US" sz="2000" dirty="0" err="1">
                <a:latin typeface="Arial" pitchFamily="34" charset="0"/>
                <a:cs typeface="+mn-cs"/>
              </a:rPr>
              <a:t>ApplyOper</a:t>
            </a:r>
            <a:r>
              <a:rPr lang="en-US" sz="2000" dirty="0">
                <a:latin typeface="Arial" pitchFamily="34" charset="0"/>
                <a:cs typeface="+mn-cs"/>
              </a:rPr>
              <a:t>( float a[] ) : </a:t>
            </a:r>
            <a:r>
              <a:rPr lang="en-US" sz="2000" dirty="0" err="1">
                <a:latin typeface="Arial" pitchFamily="34" charset="0"/>
                <a:cs typeface="+mn-cs"/>
              </a:rPr>
              <a:t>my_a</a:t>
            </a:r>
            <a:r>
              <a:rPr lang="en-US" sz="2000" dirty="0">
                <a:latin typeface="Arial" pitchFamily="34" charset="0"/>
                <a:cs typeface="+mn-cs"/>
              </a:rPr>
              <a:t>(a)   {}</a:t>
            </a:r>
          </a:p>
          <a:p>
            <a:endParaRPr lang="en-US" sz="2000" dirty="0">
              <a:latin typeface="Arial" pitchFamily="34" charset="0"/>
              <a:cs typeface="+mn-cs"/>
            </a:endParaRPr>
          </a:p>
          <a:p>
            <a:r>
              <a:rPr lang="en-US" sz="2000" dirty="0">
                <a:latin typeface="Arial" pitchFamily="34" charset="0"/>
                <a:cs typeface="+mn-cs"/>
              </a:rPr>
              <a:t>      void operator()( </a:t>
            </a:r>
            <a:r>
              <a:rPr lang="en-US" sz="2000" dirty="0" err="1">
                <a:solidFill>
                  <a:srgbClr val="FF0000"/>
                </a:solidFill>
                <a:latin typeface="Arial" pitchFamily="34" charset="0"/>
                <a:cs typeface="+mn-cs"/>
              </a:rPr>
              <a:t>const</a:t>
            </a:r>
            <a:r>
              <a:rPr lang="en-US" sz="2000" dirty="0">
                <a:solidFill>
                  <a:srgbClr val="FF0000"/>
                </a:solidFill>
                <a:latin typeface="Arial" pitchFamily="34" charset="0"/>
                <a:cs typeface="+mn-cs"/>
              </a:rPr>
              <a:t> </a:t>
            </a:r>
            <a:r>
              <a:rPr lang="en-US" sz="2000" dirty="0" err="1">
                <a:solidFill>
                  <a:srgbClr val="FF0000"/>
                </a:solidFill>
                <a:latin typeface="Arial" pitchFamily="34" charset="0"/>
                <a:cs typeface="+mn-cs"/>
              </a:rPr>
              <a:t>blocked_range</a:t>
            </a:r>
            <a:r>
              <a:rPr lang="en-US" sz="2000" dirty="0">
                <a:solidFill>
                  <a:srgbClr val="FF0000"/>
                </a:solidFill>
                <a:latin typeface="Arial" pitchFamily="34" charset="0"/>
                <a:cs typeface="+mn-cs"/>
              </a:rPr>
              <a:t>&lt;</a:t>
            </a:r>
            <a:r>
              <a:rPr lang="en-US" sz="2000" dirty="0" err="1">
                <a:solidFill>
                  <a:srgbClr val="FF0000"/>
                </a:solidFill>
                <a:latin typeface="Arial" pitchFamily="34" charset="0"/>
                <a:cs typeface="+mn-cs"/>
              </a:rPr>
              <a:t>size_t</a:t>
            </a:r>
            <a:r>
              <a:rPr lang="en-US" sz="2000" dirty="0">
                <a:solidFill>
                  <a:srgbClr val="FF0000"/>
                </a:solidFill>
                <a:latin typeface="Arial" pitchFamily="34" charset="0"/>
                <a:cs typeface="+mn-cs"/>
              </a:rPr>
              <a:t>&gt;&amp; r </a:t>
            </a:r>
            <a:r>
              <a:rPr lang="en-US" sz="2000" dirty="0">
                <a:latin typeface="Arial" pitchFamily="34" charset="0"/>
                <a:cs typeface="+mn-cs"/>
              </a:rPr>
              <a:t>) </a:t>
            </a:r>
            <a:r>
              <a:rPr lang="en-US" sz="2000" dirty="0" err="1">
                <a:latin typeface="Arial" pitchFamily="34" charset="0"/>
                <a:cs typeface="+mn-cs"/>
              </a:rPr>
              <a:t>const</a:t>
            </a:r>
            <a:r>
              <a:rPr lang="en-US" sz="2000" dirty="0">
                <a:latin typeface="Arial" pitchFamily="34" charset="0"/>
                <a:cs typeface="+mn-cs"/>
              </a:rPr>
              <a:t> { </a:t>
            </a:r>
          </a:p>
          <a:p>
            <a:r>
              <a:rPr lang="en-US" sz="2000" dirty="0">
                <a:latin typeface="Arial" pitchFamily="34" charset="0"/>
                <a:cs typeface="+mn-cs"/>
              </a:rPr>
              <a:t>         float *a = </a:t>
            </a:r>
            <a:r>
              <a:rPr lang="en-US" sz="2000" dirty="0" err="1">
                <a:latin typeface="Arial" pitchFamily="34" charset="0"/>
                <a:cs typeface="+mn-cs"/>
              </a:rPr>
              <a:t>my_a</a:t>
            </a:r>
            <a:r>
              <a:rPr lang="en-US" sz="2000" dirty="0">
                <a:latin typeface="Arial" pitchFamily="34" charset="0"/>
                <a:cs typeface="+mn-cs"/>
              </a:rPr>
              <a:t>; </a:t>
            </a:r>
          </a:p>
          <a:p>
            <a:r>
              <a:rPr lang="en-US" sz="2000" dirty="0">
                <a:latin typeface="Arial" pitchFamily="34" charset="0"/>
                <a:cs typeface="+mn-cs"/>
              </a:rPr>
              <a:t>         for( </a:t>
            </a:r>
            <a:r>
              <a:rPr lang="en-US" sz="2000" dirty="0" err="1">
                <a:latin typeface="Arial" pitchFamily="34" charset="0"/>
                <a:cs typeface="+mn-cs"/>
              </a:rPr>
              <a:t>size_t</a:t>
            </a:r>
            <a:r>
              <a:rPr lang="en-US" sz="2000" dirty="0">
                <a:latin typeface="Arial" pitchFamily="34" charset="0"/>
                <a:cs typeface="+mn-cs"/>
              </a:rPr>
              <a:t> </a:t>
            </a:r>
            <a:r>
              <a:rPr lang="en-US" sz="2000" dirty="0" err="1">
                <a:latin typeface="Arial" pitchFamily="34" charset="0"/>
                <a:cs typeface="+mn-cs"/>
              </a:rPr>
              <a:t>i</a:t>
            </a:r>
            <a:r>
              <a:rPr lang="en-US" sz="2000" dirty="0">
                <a:latin typeface="Arial" pitchFamily="34" charset="0"/>
                <a:cs typeface="+mn-cs"/>
              </a:rPr>
              <a:t>=</a:t>
            </a:r>
            <a:r>
              <a:rPr lang="en-US" sz="2000" dirty="0" err="1">
                <a:latin typeface="Arial" pitchFamily="34" charset="0"/>
                <a:cs typeface="+mn-cs"/>
              </a:rPr>
              <a:t>r.begin</a:t>
            </a:r>
            <a:r>
              <a:rPr lang="en-US" sz="2000" dirty="0">
                <a:latin typeface="Arial" pitchFamily="34" charset="0"/>
                <a:cs typeface="+mn-cs"/>
              </a:rPr>
              <a:t>(); </a:t>
            </a:r>
            <a:r>
              <a:rPr lang="en-US" sz="2000" dirty="0" err="1">
                <a:latin typeface="Arial" pitchFamily="34" charset="0"/>
                <a:cs typeface="+mn-cs"/>
              </a:rPr>
              <a:t>i</a:t>
            </a:r>
            <a:r>
              <a:rPr lang="en-US" sz="2000" dirty="0">
                <a:latin typeface="Arial" pitchFamily="34" charset="0"/>
                <a:cs typeface="+mn-cs"/>
              </a:rPr>
              <a:t>!=</a:t>
            </a:r>
            <a:r>
              <a:rPr lang="en-US" sz="2000" dirty="0" err="1">
                <a:latin typeface="Arial" pitchFamily="34" charset="0"/>
                <a:cs typeface="+mn-cs"/>
              </a:rPr>
              <a:t>r.end</a:t>
            </a:r>
            <a:r>
              <a:rPr lang="en-US" sz="2000" dirty="0">
                <a:latin typeface="Arial" pitchFamily="34" charset="0"/>
                <a:cs typeface="+mn-cs"/>
              </a:rPr>
              <a:t>(); ++</a:t>
            </a:r>
            <a:r>
              <a:rPr lang="en-US" sz="2000" dirty="0" err="1">
                <a:latin typeface="Arial" pitchFamily="34" charset="0"/>
                <a:cs typeface="+mn-cs"/>
              </a:rPr>
              <a:t>i</a:t>
            </a:r>
            <a:r>
              <a:rPr lang="en-US" sz="2000" dirty="0">
                <a:latin typeface="Arial" pitchFamily="34" charset="0"/>
                <a:cs typeface="+mn-cs"/>
              </a:rPr>
              <a:t> ) </a:t>
            </a:r>
          </a:p>
          <a:p>
            <a:r>
              <a:rPr lang="en-US" sz="2000" dirty="0">
                <a:latin typeface="Arial" pitchFamily="34" charset="0"/>
                <a:cs typeface="+mn-cs"/>
              </a:rPr>
              <a:t>            </a:t>
            </a:r>
            <a:r>
              <a:rPr lang="en-US" sz="2000" dirty="0" err="1">
                <a:latin typeface="Arial" pitchFamily="34" charset="0"/>
                <a:cs typeface="+mn-cs"/>
              </a:rPr>
              <a:t>Oper</a:t>
            </a:r>
            <a:r>
              <a:rPr lang="en-US" sz="2000" dirty="0">
                <a:latin typeface="Arial" pitchFamily="34" charset="0"/>
                <a:cs typeface="+mn-cs"/>
              </a:rPr>
              <a:t>(a[</a:t>
            </a:r>
            <a:r>
              <a:rPr lang="en-US" sz="2000" dirty="0" err="1">
                <a:latin typeface="Arial" pitchFamily="34" charset="0"/>
                <a:cs typeface="+mn-cs"/>
              </a:rPr>
              <a:t>i</a:t>
            </a:r>
            <a:r>
              <a:rPr lang="en-US" sz="2000" dirty="0">
                <a:latin typeface="Arial" pitchFamily="34" charset="0"/>
                <a:cs typeface="+mn-cs"/>
              </a:rPr>
              <a:t>]); </a:t>
            </a:r>
          </a:p>
          <a:p>
            <a:r>
              <a:rPr lang="en-US" sz="2000" dirty="0">
                <a:latin typeface="Arial" pitchFamily="34" charset="0"/>
                <a:cs typeface="+mn-cs"/>
              </a:rPr>
              <a:t>       } </a:t>
            </a:r>
          </a:p>
          <a:p>
            <a:r>
              <a:rPr lang="en-US" sz="2000" dirty="0">
                <a:latin typeface="Arial" pitchFamily="34" charset="0"/>
                <a:cs typeface="+mn-cs"/>
              </a:rPr>
              <a:t>}; </a:t>
            </a:r>
          </a:p>
        </p:txBody>
      </p:sp>
    </p:spTree>
    <p:extLst>
      <p:ext uri="{BB962C8B-B14F-4D97-AF65-F5344CB8AC3E}">
        <p14:creationId xmlns:p14="http://schemas.microsoft.com/office/powerpoint/2010/main" val="3324010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152400" y="0"/>
            <a:ext cx="8458200" cy="1143000"/>
          </a:xfrm>
        </p:spPr>
        <p:txBody>
          <a:bodyPr/>
          <a:lstStyle/>
          <a:p>
            <a:r>
              <a:rPr lang="en-US" dirty="0"/>
              <a:t>TBB Library Algorithm – </a:t>
            </a:r>
            <a:r>
              <a:rPr lang="en-US" dirty="0" err="1"/>
              <a:t>parallel_for</a:t>
            </a:r>
            <a:r>
              <a:rPr lang="en-US" dirty="0"/>
              <a:t>, continued</a:t>
            </a:r>
          </a:p>
        </p:txBody>
      </p:sp>
      <p:sp>
        <p:nvSpPr>
          <p:cNvPr id="631811" name="Rectangle 3"/>
          <p:cNvSpPr>
            <a:spLocks noGrp="1" noChangeArrowheads="1"/>
          </p:cNvSpPr>
          <p:nvPr>
            <p:ph sz="quarter" idx="1"/>
          </p:nvPr>
        </p:nvSpPr>
        <p:spPr>
          <a:xfrm>
            <a:off x="304800" y="3124200"/>
            <a:ext cx="8382000" cy="3403600"/>
          </a:xfrm>
        </p:spPr>
        <p:txBody>
          <a:bodyPr>
            <a:normAutofit/>
          </a:bodyPr>
          <a:lstStyle/>
          <a:p>
            <a:r>
              <a:rPr lang="en-US" sz="2000" dirty="0" err="1"/>
              <a:t>parallel_for</a:t>
            </a:r>
            <a:r>
              <a:rPr lang="en-US" sz="2000" dirty="0"/>
              <a:t> </a:t>
            </a:r>
            <a:r>
              <a:rPr lang="zh-CN" altLang="en-US" sz="2000" dirty="0"/>
              <a:t>将循环区间分成</a:t>
            </a:r>
            <a:r>
              <a:rPr lang="en-US" sz="2000" dirty="0"/>
              <a:t>chunks</a:t>
            </a:r>
            <a:r>
              <a:rPr lang="zh-CN" altLang="en-US" sz="2000" dirty="0"/>
              <a:t>。每一</a:t>
            </a:r>
            <a:r>
              <a:rPr lang="en-US" altLang="zh-CN" sz="2000" dirty="0"/>
              <a:t>chunk</a:t>
            </a:r>
            <a:r>
              <a:rPr lang="zh-CN" altLang="en-US" sz="2000" dirty="0"/>
              <a:t>由不同的线程处理</a:t>
            </a:r>
            <a:endParaRPr lang="en-US" sz="2000" dirty="0"/>
          </a:p>
          <a:p>
            <a:r>
              <a:rPr lang="en-US" sz="2000" dirty="0" err="1">
                <a:solidFill>
                  <a:srgbClr val="FF0000"/>
                </a:solidFill>
              </a:rPr>
              <a:t>blocked_range</a:t>
            </a:r>
            <a:r>
              <a:rPr lang="en-US" sz="2000" dirty="0">
                <a:solidFill>
                  <a:srgbClr val="FF0000"/>
                </a:solidFill>
              </a:rPr>
              <a:t>&lt;T&gt;(</a:t>
            </a:r>
            <a:r>
              <a:rPr lang="en-US" sz="2000" i="1" dirty="0" err="1">
                <a:solidFill>
                  <a:srgbClr val="FF0000"/>
                </a:solidFill>
              </a:rPr>
              <a:t>begin</a:t>
            </a:r>
            <a:r>
              <a:rPr lang="en-US" sz="2000" dirty="0" err="1">
                <a:solidFill>
                  <a:srgbClr val="FF0000"/>
                </a:solidFill>
              </a:rPr>
              <a:t>,</a:t>
            </a:r>
            <a:r>
              <a:rPr lang="en-US" sz="2000" i="1" dirty="0" err="1">
                <a:solidFill>
                  <a:srgbClr val="FF0000"/>
                </a:solidFill>
              </a:rPr>
              <a:t>end</a:t>
            </a:r>
            <a:r>
              <a:rPr lang="en-US" sz="2000" dirty="0" err="1">
                <a:solidFill>
                  <a:srgbClr val="FF0000"/>
                </a:solidFill>
              </a:rPr>
              <a:t>,</a:t>
            </a:r>
            <a:r>
              <a:rPr lang="en-US" sz="2000" i="1" dirty="0" err="1">
                <a:solidFill>
                  <a:srgbClr val="FF0000"/>
                </a:solidFill>
              </a:rPr>
              <a:t>grainsize</a:t>
            </a:r>
            <a:r>
              <a:rPr lang="en-US" sz="2000" dirty="0">
                <a:solidFill>
                  <a:srgbClr val="FF0000"/>
                </a:solidFill>
              </a:rPr>
              <a:t>)  </a:t>
            </a:r>
            <a:r>
              <a:rPr lang="en-US" sz="2000" dirty="0"/>
              <a:t>- </a:t>
            </a:r>
            <a:r>
              <a:rPr lang="zh-CN" altLang="en-US" sz="2000" dirty="0"/>
              <a:t>递归可分的结构</a:t>
            </a:r>
            <a:r>
              <a:rPr lang="en-US" sz="2000" dirty="0"/>
              <a:t>.</a:t>
            </a:r>
          </a:p>
          <a:p>
            <a:r>
              <a:rPr lang="en-US" sz="2000" i="1" dirty="0">
                <a:solidFill>
                  <a:srgbClr val="FF0000"/>
                </a:solidFill>
              </a:rPr>
              <a:t>grainsize</a:t>
            </a:r>
            <a:r>
              <a:rPr lang="en-US" sz="2000" dirty="0"/>
              <a:t>, </a:t>
            </a:r>
            <a:r>
              <a:rPr lang="zh-CN" altLang="en-US" sz="2000" dirty="0"/>
              <a:t>指定处理</a:t>
            </a:r>
            <a:r>
              <a:rPr lang="en-US" altLang="zh-CN" sz="2000" dirty="0"/>
              <a:t>chunk</a:t>
            </a:r>
            <a:r>
              <a:rPr lang="zh-CN" altLang="en-US" sz="2000" dirty="0"/>
              <a:t>的循环次数</a:t>
            </a:r>
            <a:r>
              <a:rPr lang="en-US" sz="2000" dirty="0"/>
              <a:t>. </a:t>
            </a:r>
            <a:r>
              <a:rPr lang="zh-CN" altLang="en-US" sz="2000" dirty="0"/>
              <a:t>如果整个循环空间大于</a:t>
            </a:r>
            <a:r>
              <a:rPr lang="en-US" altLang="zh-CN" sz="2000" i="1" dirty="0">
                <a:solidFill>
                  <a:srgbClr val="FF0000"/>
                </a:solidFill>
              </a:rPr>
              <a:t>grainsize</a:t>
            </a:r>
            <a:r>
              <a:rPr lang="zh-CN" altLang="en-US" sz="2000" i="1" dirty="0">
                <a:solidFill>
                  <a:srgbClr val="FF0000"/>
                </a:solidFill>
              </a:rPr>
              <a:t>，</a:t>
            </a:r>
            <a:r>
              <a:rPr lang="en-US" sz="2000" dirty="0" err="1"/>
              <a:t>parallel_for</a:t>
            </a:r>
            <a:r>
              <a:rPr lang="zh-CN" altLang="en-US" sz="2000" dirty="0"/>
              <a:t>将空间分解为子区间用于调度处理</a:t>
            </a:r>
            <a:r>
              <a:rPr lang="en-US" sz="2000" dirty="0"/>
              <a:t>. </a:t>
            </a:r>
          </a:p>
          <a:p>
            <a:r>
              <a:rPr lang="en-US" sz="2000" dirty="0">
                <a:solidFill>
                  <a:srgbClr val="FF0000"/>
                </a:solidFill>
              </a:rPr>
              <a:t>operator () </a:t>
            </a:r>
            <a:r>
              <a:rPr lang="zh-CN" altLang="en-US" sz="2000" dirty="0"/>
              <a:t>处理</a:t>
            </a:r>
            <a:r>
              <a:rPr lang="en-US" altLang="zh-CN" sz="2000" dirty="0"/>
              <a:t>chunk</a:t>
            </a:r>
            <a:r>
              <a:rPr lang="zh-CN" altLang="en-US" sz="2000" dirty="0"/>
              <a:t>的操作</a:t>
            </a:r>
            <a:endParaRPr lang="en-US" sz="2000" dirty="0"/>
          </a:p>
          <a:p>
            <a:pPr>
              <a:buFontTx/>
              <a:buNone/>
            </a:pPr>
            <a:endParaRPr lang="en-US" sz="2000" dirty="0"/>
          </a:p>
          <a:p>
            <a:endParaRPr lang="en-US" sz="2000" dirty="0"/>
          </a:p>
        </p:txBody>
      </p:sp>
      <p:sp>
        <p:nvSpPr>
          <p:cNvPr id="5" name="灯片编号占位符 3"/>
          <p:cNvSpPr>
            <a:spLocks noGrp="1"/>
          </p:cNvSpPr>
          <p:nvPr>
            <p:ph type="sldNum" sz="quarter" idx="15"/>
          </p:nvPr>
        </p:nvSpPr>
        <p:spPr/>
        <p:txBody>
          <a:bodyPr/>
          <a:lstStyle/>
          <a:p>
            <a:fld id="{355032A2-1132-4092-9239-5D9377934B20}" type="slidenum">
              <a:rPr lang="en-US">
                <a:solidFill>
                  <a:srgbClr val="FFFFFF"/>
                </a:solidFill>
              </a:rPr>
              <a:pPr/>
              <a:t>74</a:t>
            </a:fld>
            <a:endParaRPr lang="en-US">
              <a:solidFill>
                <a:srgbClr val="FFFFFF"/>
              </a:solidFill>
            </a:endParaRPr>
          </a:p>
        </p:txBody>
      </p:sp>
      <p:sp>
        <p:nvSpPr>
          <p:cNvPr id="631812" name="Rectangle 4"/>
          <p:cNvSpPr>
            <a:spLocks noChangeArrowheads="1"/>
          </p:cNvSpPr>
          <p:nvPr/>
        </p:nvSpPr>
        <p:spPr bwMode="auto">
          <a:xfrm>
            <a:off x="304800" y="914400"/>
            <a:ext cx="8610600" cy="193899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sz="2000" dirty="0">
              <a:latin typeface="Arial" pitchFamily="34" charset="0"/>
              <a:cs typeface="+mn-cs"/>
            </a:endParaRPr>
          </a:p>
          <a:p>
            <a:r>
              <a:rPr lang="en-US" sz="2000" dirty="0">
                <a:latin typeface="Arial" pitchFamily="34" charset="0"/>
                <a:cs typeface="+mn-cs"/>
              </a:rPr>
              <a:t>#include "</a:t>
            </a:r>
            <a:r>
              <a:rPr lang="en-US" sz="2000" dirty="0" err="1">
                <a:latin typeface="Arial" pitchFamily="34" charset="0"/>
                <a:cs typeface="+mn-cs"/>
              </a:rPr>
              <a:t>tbb</a:t>
            </a:r>
            <a:r>
              <a:rPr lang="en-US" sz="2000" dirty="0">
                <a:latin typeface="Arial" pitchFamily="34" charset="0"/>
                <a:cs typeface="+mn-cs"/>
              </a:rPr>
              <a:t>/</a:t>
            </a:r>
            <a:r>
              <a:rPr lang="en-US" sz="2000" dirty="0" err="1">
                <a:latin typeface="Arial" pitchFamily="34" charset="0"/>
                <a:cs typeface="+mn-cs"/>
              </a:rPr>
              <a:t>parallel_for.h</a:t>
            </a:r>
            <a:r>
              <a:rPr lang="en-US" sz="2000" dirty="0">
                <a:latin typeface="Arial" pitchFamily="34" charset="0"/>
                <a:cs typeface="+mn-cs"/>
              </a:rPr>
              <a:t>" </a:t>
            </a:r>
          </a:p>
          <a:p>
            <a:endParaRPr lang="en-US" sz="2000" dirty="0">
              <a:latin typeface="Arial" pitchFamily="34" charset="0"/>
              <a:cs typeface="+mn-cs"/>
            </a:endParaRPr>
          </a:p>
          <a:p>
            <a:r>
              <a:rPr lang="en-US" sz="2000" dirty="0">
                <a:latin typeface="Arial" pitchFamily="34" charset="0"/>
                <a:cs typeface="+mn-cs"/>
              </a:rPr>
              <a:t>void </a:t>
            </a:r>
            <a:r>
              <a:rPr lang="en-US" sz="2000" dirty="0" err="1">
                <a:latin typeface="Arial" pitchFamily="34" charset="0"/>
                <a:cs typeface="+mn-cs"/>
              </a:rPr>
              <a:t>ParallelApplyOper</a:t>
            </a:r>
            <a:r>
              <a:rPr lang="en-US" sz="2000" dirty="0">
                <a:latin typeface="Arial" pitchFamily="34" charset="0"/>
                <a:cs typeface="+mn-cs"/>
              </a:rPr>
              <a:t>( float a[], </a:t>
            </a:r>
            <a:r>
              <a:rPr lang="en-US" sz="2000" dirty="0" err="1">
                <a:latin typeface="Arial" pitchFamily="34" charset="0"/>
                <a:cs typeface="+mn-cs"/>
              </a:rPr>
              <a:t>size_t</a:t>
            </a:r>
            <a:r>
              <a:rPr lang="en-US" sz="2000" dirty="0">
                <a:latin typeface="Arial" pitchFamily="34" charset="0"/>
                <a:cs typeface="+mn-cs"/>
              </a:rPr>
              <a:t> n ) { </a:t>
            </a:r>
          </a:p>
          <a:p>
            <a:r>
              <a:rPr lang="en-US" sz="2000" dirty="0">
                <a:latin typeface="Arial" pitchFamily="34" charset="0"/>
                <a:cs typeface="+mn-cs"/>
              </a:rPr>
              <a:t>   </a:t>
            </a:r>
            <a:r>
              <a:rPr lang="en-US" sz="2000" dirty="0" err="1">
                <a:latin typeface="Arial" pitchFamily="34" charset="0"/>
                <a:cs typeface="+mn-cs"/>
              </a:rPr>
              <a:t>parallel_for</a:t>
            </a:r>
            <a:r>
              <a:rPr lang="en-US" sz="2000" dirty="0">
                <a:latin typeface="Arial" pitchFamily="34" charset="0"/>
                <a:cs typeface="+mn-cs"/>
              </a:rPr>
              <a:t>(</a:t>
            </a:r>
            <a:r>
              <a:rPr lang="en-US" sz="2000" dirty="0" err="1">
                <a:latin typeface="Arial" pitchFamily="34" charset="0"/>
                <a:cs typeface="+mn-cs"/>
              </a:rPr>
              <a:t>blocked_range</a:t>
            </a:r>
            <a:r>
              <a:rPr lang="en-US" sz="2000" dirty="0">
                <a:latin typeface="Arial" pitchFamily="34" charset="0"/>
                <a:cs typeface="+mn-cs"/>
              </a:rPr>
              <a:t>&lt;</a:t>
            </a:r>
            <a:r>
              <a:rPr lang="en-US" sz="2000" dirty="0" err="1">
                <a:latin typeface="Arial" pitchFamily="34" charset="0"/>
                <a:cs typeface="+mn-cs"/>
              </a:rPr>
              <a:t>size_t</a:t>
            </a:r>
            <a:r>
              <a:rPr lang="en-US" sz="2000" dirty="0">
                <a:latin typeface="Arial" pitchFamily="34" charset="0"/>
                <a:cs typeface="+mn-cs"/>
              </a:rPr>
              <a:t>&gt;(0,n,IdealGrainSize), </a:t>
            </a:r>
            <a:r>
              <a:rPr lang="en-US" sz="2000" dirty="0" err="1">
                <a:latin typeface="Arial" pitchFamily="34" charset="0"/>
                <a:cs typeface="+mn-cs"/>
              </a:rPr>
              <a:t>ApplyOper</a:t>
            </a:r>
            <a:r>
              <a:rPr lang="en-US" sz="2000" dirty="0">
                <a:latin typeface="Arial" pitchFamily="34" charset="0"/>
                <a:cs typeface="+mn-cs"/>
              </a:rPr>
              <a:t>(a) ); </a:t>
            </a:r>
          </a:p>
          <a:p>
            <a:r>
              <a:rPr lang="en-US" sz="2000" dirty="0">
                <a:latin typeface="Arial" pitchFamily="34" charset="0"/>
                <a:cs typeface="+mn-cs"/>
              </a:rPr>
              <a:t>} </a:t>
            </a:r>
          </a:p>
        </p:txBody>
      </p:sp>
    </p:spTree>
    <p:extLst>
      <p:ext uri="{BB962C8B-B14F-4D97-AF65-F5344CB8AC3E}">
        <p14:creationId xmlns:p14="http://schemas.microsoft.com/office/powerpoint/2010/main" val="30083447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381000" y="76200"/>
            <a:ext cx="7467600" cy="960438"/>
          </a:xfrm>
        </p:spPr>
        <p:txBody>
          <a:bodyPr/>
          <a:lstStyle/>
          <a:p>
            <a:r>
              <a:rPr lang="en-US" dirty="0"/>
              <a:t>TBB Library - Pipeline</a:t>
            </a:r>
          </a:p>
        </p:txBody>
      </p:sp>
      <p:sp>
        <p:nvSpPr>
          <p:cNvPr id="653315" name="Rectangle 3"/>
          <p:cNvSpPr>
            <a:spLocks noGrp="1" noChangeArrowheads="1"/>
          </p:cNvSpPr>
          <p:nvPr>
            <p:ph sz="quarter" idx="1"/>
          </p:nvPr>
        </p:nvSpPr>
        <p:spPr>
          <a:xfrm>
            <a:off x="457200" y="1219200"/>
            <a:ext cx="7772400" cy="3886200"/>
          </a:xfrm>
        </p:spPr>
        <p:txBody>
          <a:bodyPr/>
          <a:lstStyle/>
          <a:p>
            <a:pPr>
              <a:lnSpc>
                <a:spcPct val="150000"/>
              </a:lnSpc>
            </a:pPr>
            <a:r>
              <a:rPr lang="en-US" dirty="0"/>
              <a:t>TBB</a:t>
            </a:r>
            <a:r>
              <a:rPr lang="zh-CN" altLang="en-US" dirty="0"/>
              <a:t>实现了</a:t>
            </a:r>
            <a:r>
              <a:rPr lang="en-US" dirty="0"/>
              <a:t>pipeline</a:t>
            </a:r>
            <a:r>
              <a:rPr lang="zh-CN" altLang="en-US" dirty="0"/>
              <a:t>模式</a:t>
            </a:r>
            <a:r>
              <a:rPr lang="en-US" dirty="0"/>
              <a:t>.</a:t>
            </a:r>
          </a:p>
          <a:p>
            <a:pPr>
              <a:lnSpc>
                <a:spcPct val="150000"/>
              </a:lnSpc>
            </a:pPr>
            <a:r>
              <a:rPr lang="zh-CN" altLang="en-US" dirty="0"/>
              <a:t>数据流过一系列</a:t>
            </a:r>
            <a:r>
              <a:rPr lang="en-US" dirty="0"/>
              <a:t>pipeline</a:t>
            </a:r>
            <a:r>
              <a:rPr lang="zh-CN" altLang="en-US" dirty="0"/>
              <a:t>阶段，每一阶段以某种方式处理数据</a:t>
            </a:r>
            <a:endParaRPr lang="en-US" dirty="0"/>
          </a:p>
        </p:txBody>
      </p:sp>
      <p:sp>
        <p:nvSpPr>
          <p:cNvPr id="4" name="灯片编号占位符 3"/>
          <p:cNvSpPr>
            <a:spLocks noGrp="1"/>
          </p:cNvSpPr>
          <p:nvPr>
            <p:ph type="sldNum" sz="quarter" idx="15"/>
          </p:nvPr>
        </p:nvSpPr>
        <p:spPr/>
        <p:txBody>
          <a:bodyPr/>
          <a:lstStyle/>
          <a:p>
            <a:fld id="{0D378B81-977E-4C52-B795-74A11A955CB8}" type="slidenum">
              <a:rPr lang="en-US">
                <a:solidFill>
                  <a:srgbClr val="FFFFFF"/>
                </a:solidFill>
              </a:rPr>
              <a:pPr/>
              <a:t>75</a:t>
            </a:fld>
            <a:endParaRPr lang="en-US">
              <a:solidFill>
                <a:srgbClr val="FFFFFF"/>
              </a:solidFill>
            </a:endParaRPr>
          </a:p>
        </p:txBody>
      </p:sp>
    </p:spTree>
    <p:extLst>
      <p:ext uri="{BB962C8B-B14F-4D97-AF65-F5344CB8AC3E}">
        <p14:creationId xmlns:p14="http://schemas.microsoft.com/office/powerpoint/2010/main" val="3411890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4294967295"/>
          </p:nvPr>
        </p:nvSpPr>
        <p:spPr>
          <a:xfrm>
            <a:off x="8222226" y="5798574"/>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AD9B7DF8-D288-4A0A-A0F3-3940BD15515A}" type="slidenum">
              <a:rPr lang="en-US" altLang="en-US" sz="1200">
                <a:solidFill>
                  <a:srgbClr val="000000"/>
                </a:solidFill>
                <a:latin typeface="Neo Sans Intel" pitchFamily="34" charset="0"/>
              </a:rPr>
              <a:pPr/>
              <a:t>76</a:t>
            </a:fld>
            <a:endParaRPr lang="en-US" altLang="en-US" sz="1200" dirty="0">
              <a:solidFill>
                <a:srgbClr val="000000"/>
              </a:solidFill>
              <a:latin typeface="Neo Sans Intel" pitchFamily="34" charset="0"/>
            </a:endParaRPr>
          </a:p>
        </p:txBody>
      </p:sp>
      <p:sp>
        <p:nvSpPr>
          <p:cNvPr id="50179" name="Rectangle 2"/>
          <p:cNvSpPr>
            <a:spLocks noChangeArrowheads="1"/>
          </p:cNvSpPr>
          <p:nvPr/>
        </p:nvSpPr>
        <p:spPr bwMode="auto">
          <a:xfrm>
            <a:off x="2771775" y="2830513"/>
            <a:ext cx="449263" cy="1354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80" name="Rectangle 3"/>
          <p:cNvSpPr>
            <a:spLocks noChangeArrowheads="1"/>
          </p:cNvSpPr>
          <p:nvPr/>
        </p:nvSpPr>
        <p:spPr bwMode="auto">
          <a:xfrm>
            <a:off x="4400550" y="1546225"/>
            <a:ext cx="449263" cy="39243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81" name="Rectangle 4"/>
          <p:cNvSpPr>
            <a:spLocks noChangeArrowheads="1"/>
          </p:cNvSpPr>
          <p:nvPr/>
        </p:nvSpPr>
        <p:spPr bwMode="auto">
          <a:xfrm>
            <a:off x="7038975" y="2830513"/>
            <a:ext cx="449263" cy="1354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773125" name="Text Box 5"/>
          <p:cNvSpPr txBox="1">
            <a:spLocks noChangeArrowheads="1"/>
          </p:cNvSpPr>
          <p:nvPr/>
        </p:nvSpPr>
        <p:spPr bwMode="auto">
          <a:xfrm>
            <a:off x="3471863" y="704067"/>
            <a:ext cx="2917825" cy="584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并行阶段可并行或乱序处理数据项，因此可扩展</a:t>
            </a:r>
            <a:endParaRPr lang="en-US" altLang="en-US" sz="1600" dirty="0">
              <a:latin typeface="Arial" charset="0"/>
            </a:endParaRPr>
          </a:p>
        </p:txBody>
      </p:sp>
      <p:sp>
        <p:nvSpPr>
          <p:cNvPr id="773126" name="Text Box 6"/>
          <p:cNvSpPr txBox="1">
            <a:spLocks noChangeArrowheads="1"/>
          </p:cNvSpPr>
          <p:nvPr/>
        </p:nvSpPr>
        <p:spPr bwMode="auto">
          <a:xfrm>
            <a:off x="1447800" y="2136775"/>
            <a:ext cx="2695575" cy="33855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串行阶段依次处理数据项</a:t>
            </a:r>
            <a:endParaRPr lang="en-US" altLang="en-US" sz="1600" dirty="0">
              <a:latin typeface="Arial" charset="0"/>
            </a:endParaRPr>
          </a:p>
        </p:txBody>
      </p:sp>
      <p:sp>
        <p:nvSpPr>
          <p:cNvPr id="773127" name="Text Box 7"/>
          <p:cNvSpPr txBox="1">
            <a:spLocks noChangeArrowheads="1"/>
          </p:cNvSpPr>
          <p:nvPr/>
        </p:nvSpPr>
        <p:spPr bwMode="auto">
          <a:xfrm>
            <a:off x="6278563" y="2378075"/>
            <a:ext cx="2097087" cy="3365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ctr">
              <a:spcBef>
                <a:spcPct val="50000"/>
              </a:spcBef>
            </a:pPr>
            <a:r>
              <a:rPr lang="zh-CN" altLang="en-US" sz="1600" dirty="0">
                <a:latin typeface="Arial" charset="0"/>
              </a:rPr>
              <a:t>其它串行阶段</a:t>
            </a:r>
            <a:r>
              <a:rPr lang="en-US" altLang="en-US" sz="1600" dirty="0">
                <a:latin typeface="Arial" charset="0"/>
              </a:rPr>
              <a:t>.</a:t>
            </a:r>
          </a:p>
        </p:txBody>
      </p:sp>
      <p:sp>
        <p:nvSpPr>
          <p:cNvPr id="50185" name="Line 9"/>
          <p:cNvSpPr>
            <a:spLocks noChangeShapeType="1"/>
          </p:cNvSpPr>
          <p:nvPr/>
        </p:nvSpPr>
        <p:spPr bwMode="auto">
          <a:xfrm>
            <a:off x="3446463" y="3541713"/>
            <a:ext cx="74771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1" name="Text Box 11"/>
          <p:cNvSpPr txBox="1">
            <a:spLocks noChangeArrowheads="1"/>
          </p:cNvSpPr>
          <p:nvPr/>
        </p:nvSpPr>
        <p:spPr bwMode="auto">
          <a:xfrm>
            <a:off x="825500" y="3711575"/>
            <a:ext cx="1871663" cy="584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数据项依次等待处理</a:t>
            </a:r>
            <a:endParaRPr lang="en-US" altLang="en-US" sz="1600" dirty="0">
              <a:latin typeface="Arial" charset="0"/>
            </a:endParaRPr>
          </a:p>
        </p:txBody>
      </p:sp>
      <p:sp>
        <p:nvSpPr>
          <p:cNvPr id="50187" name="Line 12"/>
          <p:cNvSpPr>
            <a:spLocks noChangeShapeType="1"/>
          </p:cNvSpPr>
          <p:nvPr/>
        </p:nvSpPr>
        <p:spPr bwMode="auto">
          <a:xfrm>
            <a:off x="5027613" y="3541713"/>
            <a:ext cx="74771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3"/>
          <p:cNvSpPr>
            <a:spLocks noChangeShapeType="1"/>
          </p:cNvSpPr>
          <p:nvPr/>
        </p:nvSpPr>
        <p:spPr bwMode="auto">
          <a:xfrm>
            <a:off x="7562850" y="3508375"/>
            <a:ext cx="74771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4" name="Text Box 14"/>
          <p:cNvSpPr txBox="1">
            <a:spLocks noChangeArrowheads="1"/>
          </p:cNvSpPr>
          <p:nvPr/>
        </p:nvSpPr>
        <p:spPr bwMode="auto">
          <a:xfrm>
            <a:off x="5092700" y="5612606"/>
            <a:ext cx="314325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可以通过限制通过流水线的数据项的数量来控制并行规模</a:t>
            </a:r>
            <a:endParaRPr lang="en-US" altLang="en-US" sz="1600" dirty="0">
              <a:latin typeface="Arial" charset="0"/>
            </a:endParaRPr>
          </a:p>
        </p:txBody>
      </p:sp>
      <p:sp>
        <p:nvSpPr>
          <p:cNvPr id="773137" name="Text Box 17"/>
          <p:cNvSpPr txBox="1">
            <a:spLocks noChangeArrowheads="1"/>
          </p:cNvSpPr>
          <p:nvPr/>
        </p:nvSpPr>
        <p:spPr bwMode="auto">
          <a:xfrm>
            <a:off x="5467350" y="4252913"/>
            <a:ext cx="2020888" cy="33855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spcBef>
                <a:spcPct val="50000"/>
              </a:spcBef>
            </a:pPr>
            <a:r>
              <a:rPr lang="zh-CN" altLang="en-US" sz="1600" dirty="0">
                <a:latin typeface="Arial" charset="0"/>
              </a:rPr>
              <a:t>采用序号恢复数据项</a:t>
            </a:r>
            <a:endParaRPr lang="en-US" altLang="en-US" sz="1600" dirty="0">
              <a:latin typeface="Arial" charset="0"/>
            </a:endParaRPr>
          </a:p>
        </p:txBody>
      </p:sp>
      <p:sp>
        <p:nvSpPr>
          <p:cNvPr id="773138" name="Text Box 18"/>
          <p:cNvSpPr txBox="1">
            <a:spLocks noChangeArrowheads="1"/>
          </p:cNvSpPr>
          <p:nvPr/>
        </p:nvSpPr>
        <p:spPr bwMode="auto">
          <a:xfrm>
            <a:off x="152400" y="2744788"/>
            <a:ext cx="2246313"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ctr">
              <a:spcBef>
                <a:spcPct val="50000"/>
              </a:spcBef>
            </a:pPr>
            <a:r>
              <a:rPr lang="zh-CN" altLang="en-US" sz="1600" dirty="0">
                <a:latin typeface="Arial" charset="0"/>
              </a:rPr>
              <a:t>对输入数据项赋予序号</a:t>
            </a:r>
            <a:endParaRPr lang="en-US" altLang="en-US" sz="1600" dirty="0">
              <a:latin typeface="Arial" charset="0"/>
            </a:endParaRPr>
          </a:p>
        </p:txBody>
      </p:sp>
      <p:sp>
        <p:nvSpPr>
          <p:cNvPr id="50192" name="Oval 28"/>
          <p:cNvSpPr>
            <a:spLocks noChangeArrowheads="1"/>
          </p:cNvSpPr>
          <p:nvPr/>
        </p:nvSpPr>
        <p:spPr bwMode="auto">
          <a:xfrm>
            <a:off x="6515100" y="3371850"/>
            <a:ext cx="298450" cy="27146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CCFFCC">
                    <a:alpha val="2509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193" name="Line 56"/>
          <p:cNvSpPr>
            <a:spLocks noChangeShapeType="1"/>
          </p:cNvSpPr>
          <p:nvPr/>
        </p:nvSpPr>
        <p:spPr bwMode="auto">
          <a:xfrm>
            <a:off x="750888" y="3508375"/>
            <a:ext cx="7493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AutoShape 57"/>
          <p:cNvSpPr>
            <a:spLocks/>
          </p:cNvSpPr>
          <p:nvPr/>
        </p:nvSpPr>
        <p:spPr bwMode="auto">
          <a:xfrm rot="-5400000">
            <a:off x="6161882" y="3532981"/>
            <a:ext cx="406400" cy="896937"/>
          </a:xfrm>
          <a:prstGeom prst="leftBrace">
            <a:avLst>
              <a:gd name="adj1" fmla="val 183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773178" name="AutoShape 58"/>
          <p:cNvSpPr>
            <a:spLocks noChangeArrowheads="1"/>
          </p:cNvSpPr>
          <p:nvPr/>
        </p:nvSpPr>
        <p:spPr bwMode="auto">
          <a:xfrm>
            <a:off x="342900" y="5370513"/>
            <a:ext cx="3808413" cy="671512"/>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r>
              <a:rPr lang="zh-CN" altLang="en-US" sz="1600" dirty="0">
                <a:solidFill>
                  <a:srgbClr val="000000"/>
                </a:solidFill>
              </a:rPr>
              <a:t>吞吐量受限于最慢的串行阶段</a:t>
            </a:r>
            <a:endParaRPr lang="en-US" altLang="en-US" sz="1600" dirty="0">
              <a:solidFill>
                <a:srgbClr val="000000"/>
              </a:solidFill>
            </a:endParaRPr>
          </a:p>
        </p:txBody>
      </p:sp>
      <p:sp>
        <p:nvSpPr>
          <p:cNvPr id="50196" name="Rectangle 59"/>
          <p:cNvSpPr>
            <a:spLocks noGrp="1" noChangeArrowheads="1"/>
          </p:cNvSpPr>
          <p:nvPr>
            <p:ph type="title"/>
          </p:nvPr>
        </p:nvSpPr>
        <p:spPr>
          <a:xfrm>
            <a:off x="425450" y="441325"/>
            <a:ext cx="3046413" cy="669925"/>
          </a:xfrm>
          <a:noFill/>
        </p:spPr>
        <p:txBody>
          <a:bodyPr>
            <a:normAutofit fontScale="90000"/>
          </a:bodyPr>
          <a:lstStyle/>
          <a:p>
            <a:pPr eaLnBrk="1" hangingPunct="1"/>
            <a:r>
              <a:rPr lang="en-US" altLang="en-US"/>
              <a:t>Parallel </a:t>
            </a:r>
            <a:r>
              <a:rPr lang="en-US" altLang="en-US">
                <a:solidFill>
                  <a:schemeClr val="folHlink"/>
                </a:solidFill>
              </a:rPr>
              <a:t>pipeline</a:t>
            </a:r>
          </a:p>
        </p:txBody>
      </p:sp>
      <p:grpSp>
        <p:nvGrpSpPr>
          <p:cNvPr id="50197" name="Group 65"/>
          <p:cNvGrpSpPr>
            <a:grpSpLocks/>
          </p:cNvGrpSpPr>
          <p:nvPr/>
        </p:nvGrpSpPr>
        <p:grpSpPr bwMode="auto">
          <a:xfrm>
            <a:off x="2822575" y="3340100"/>
            <a:ext cx="360363" cy="327025"/>
            <a:chOff x="4580" y="390"/>
            <a:chExt cx="227" cy="206"/>
          </a:xfrm>
        </p:grpSpPr>
        <p:sp>
          <p:nvSpPr>
            <p:cNvPr id="50228" name="Oval 61"/>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9" name="Rectangle 63"/>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8</a:t>
              </a:r>
            </a:p>
          </p:txBody>
        </p:sp>
      </p:grpSp>
      <p:grpSp>
        <p:nvGrpSpPr>
          <p:cNvPr id="50198" name="Group 72"/>
          <p:cNvGrpSpPr>
            <a:grpSpLocks/>
          </p:cNvGrpSpPr>
          <p:nvPr/>
        </p:nvGrpSpPr>
        <p:grpSpPr bwMode="auto">
          <a:xfrm>
            <a:off x="1652588" y="3338513"/>
            <a:ext cx="360362" cy="327025"/>
            <a:chOff x="4580" y="390"/>
            <a:chExt cx="227" cy="206"/>
          </a:xfrm>
        </p:grpSpPr>
        <p:sp>
          <p:nvSpPr>
            <p:cNvPr id="50226" name="Oval 73"/>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7" name="Rectangle 74"/>
            <p:cNvSpPr>
              <a:spLocks noChangeArrowheads="1"/>
            </p:cNvSpPr>
            <p:nvPr/>
          </p:nvSpPr>
          <p:spPr bwMode="auto">
            <a:xfrm>
              <a:off x="4622" y="426"/>
              <a:ext cx="14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10</a:t>
              </a:r>
            </a:p>
          </p:txBody>
        </p:sp>
      </p:grpSp>
      <p:grpSp>
        <p:nvGrpSpPr>
          <p:cNvPr id="50199" name="Group 75"/>
          <p:cNvGrpSpPr>
            <a:grpSpLocks/>
          </p:cNvGrpSpPr>
          <p:nvPr/>
        </p:nvGrpSpPr>
        <p:grpSpPr bwMode="auto">
          <a:xfrm>
            <a:off x="2236788" y="3338513"/>
            <a:ext cx="360362" cy="327025"/>
            <a:chOff x="4580" y="390"/>
            <a:chExt cx="227" cy="206"/>
          </a:xfrm>
        </p:grpSpPr>
        <p:sp>
          <p:nvSpPr>
            <p:cNvPr id="50224" name="Oval 76"/>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5" name="Rectangle 77"/>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9</a:t>
              </a:r>
            </a:p>
          </p:txBody>
        </p:sp>
      </p:grpSp>
      <p:grpSp>
        <p:nvGrpSpPr>
          <p:cNvPr id="50200" name="Group 78"/>
          <p:cNvGrpSpPr>
            <a:grpSpLocks/>
          </p:cNvGrpSpPr>
          <p:nvPr/>
        </p:nvGrpSpPr>
        <p:grpSpPr bwMode="auto">
          <a:xfrm>
            <a:off x="5910263" y="3344863"/>
            <a:ext cx="360362" cy="327025"/>
            <a:chOff x="4580" y="390"/>
            <a:chExt cx="227" cy="206"/>
          </a:xfrm>
        </p:grpSpPr>
        <p:sp>
          <p:nvSpPr>
            <p:cNvPr id="50222" name="Oval 79"/>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3" name="Rectangle 80"/>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3</a:t>
              </a:r>
            </a:p>
          </p:txBody>
        </p:sp>
      </p:grpSp>
      <p:grpSp>
        <p:nvGrpSpPr>
          <p:cNvPr id="50201" name="Group 84"/>
          <p:cNvGrpSpPr>
            <a:grpSpLocks/>
          </p:cNvGrpSpPr>
          <p:nvPr/>
        </p:nvGrpSpPr>
        <p:grpSpPr bwMode="auto">
          <a:xfrm>
            <a:off x="7092950" y="3327400"/>
            <a:ext cx="360363" cy="327025"/>
            <a:chOff x="4580" y="390"/>
            <a:chExt cx="227" cy="206"/>
          </a:xfrm>
        </p:grpSpPr>
        <p:sp>
          <p:nvSpPr>
            <p:cNvPr id="50220" name="Oval 85"/>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21" name="Rectangle 86"/>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1</a:t>
              </a:r>
            </a:p>
          </p:txBody>
        </p:sp>
      </p:grpSp>
      <p:grpSp>
        <p:nvGrpSpPr>
          <p:cNvPr id="50202" name="Group 87"/>
          <p:cNvGrpSpPr>
            <a:grpSpLocks/>
          </p:cNvGrpSpPr>
          <p:nvPr/>
        </p:nvGrpSpPr>
        <p:grpSpPr bwMode="auto">
          <a:xfrm>
            <a:off x="4437063" y="1622425"/>
            <a:ext cx="360362" cy="327025"/>
            <a:chOff x="4580" y="390"/>
            <a:chExt cx="227" cy="206"/>
          </a:xfrm>
        </p:grpSpPr>
        <p:sp>
          <p:nvSpPr>
            <p:cNvPr id="50218" name="Oval 88"/>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9" name="Rectangle 89"/>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3</a:t>
              </a:r>
            </a:p>
          </p:txBody>
        </p:sp>
      </p:grpSp>
      <p:grpSp>
        <p:nvGrpSpPr>
          <p:cNvPr id="50203" name="Group 90"/>
          <p:cNvGrpSpPr>
            <a:grpSpLocks/>
          </p:cNvGrpSpPr>
          <p:nvPr/>
        </p:nvGrpSpPr>
        <p:grpSpPr bwMode="auto">
          <a:xfrm>
            <a:off x="4437063" y="2292350"/>
            <a:ext cx="360362" cy="327025"/>
            <a:chOff x="4580" y="390"/>
            <a:chExt cx="227" cy="206"/>
          </a:xfrm>
        </p:grpSpPr>
        <p:sp>
          <p:nvSpPr>
            <p:cNvPr id="50216" name="Oval 91"/>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7" name="Rectangle 92"/>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4</a:t>
              </a:r>
            </a:p>
          </p:txBody>
        </p:sp>
      </p:grpSp>
      <p:grpSp>
        <p:nvGrpSpPr>
          <p:cNvPr id="50204" name="Group 93"/>
          <p:cNvGrpSpPr>
            <a:grpSpLocks/>
          </p:cNvGrpSpPr>
          <p:nvPr/>
        </p:nvGrpSpPr>
        <p:grpSpPr bwMode="auto">
          <a:xfrm>
            <a:off x="4437063" y="4978400"/>
            <a:ext cx="360362" cy="327025"/>
            <a:chOff x="4580" y="390"/>
            <a:chExt cx="227" cy="206"/>
          </a:xfrm>
        </p:grpSpPr>
        <p:sp>
          <p:nvSpPr>
            <p:cNvPr id="50214" name="Oval 94"/>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5" name="Rectangle 95"/>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2</a:t>
              </a:r>
            </a:p>
          </p:txBody>
        </p:sp>
      </p:grpSp>
      <p:grpSp>
        <p:nvGrpSpPr>
          <p:cNvPr id="50205" name="Group 96"/>
          <p:cNvGrpSpPr>
            <a:grpSpLocks/>
          </p:cNvGrpSpPr>
          <p:nvPr/>
        </p:nvGrpSpPr>
        <p:grpSpPr bwMode="auto">
          <a:xfrm>
            <a:off x="4437063" y="2963863"/>
            <a:ext cx="360362" cy="327025"/>
            <a:chOff x="4580" y="390"/>
            <a:chExt cx="227" cy="206"/>
          </a:xfrm>
        </p:grpSpPr>
        <p:sp>
          <p:nvSpPr>
            <p:cNvPr id="50212" name="Oval 97"/>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3" name="Rectangle 98"/>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5</a:t>
              </a:r>
            </a:p>
          </p:txBody>
        </p:sp>
      </p:grpSp>
      <p:grpSp>
        <p:nvGrpSpPr>
          <p:cNvPr id="50206" name="Group 99"/>
          <p:cNvGrpSpPr>
            <a:grpSpLocks/>
          </p:cNvGrpSpPr>
          <p:nvPr/>
        </p:nvGrpSpPr>
        <p:grpSpPr bwMode="auto">
          <a:xfrm>
            <a:off x="4437063" y="3635375"/>
            <a:ext cx="360362" cy="327025"/>
            <a:chOff x="4580" y="390"/>
            <a:chExt cx="227" cy="206"/>
          </a:xfrm>
        </p:grpSpPr>
        <p:sp>
          <p:nvSpPr>
            <p:cNvPr id="50210" name="Oval 100"/>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11" name="Rectangle 101"/>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6</a:t>
              </a:r>
            </a:p>
          </p:txBody>
        </p:sp>
      </p:grpSp>
      <p:grpSp>
        <p:nvGrpSpPr>
          <p:cNvPr id="50207" name="Group 102"/>
          <p:cNvGrpSpPr>
            <a:grpSpLocks/>
          </p:cNvGrpSpPr>
          <p:nvPr/>
        </p:nvGrpSpPr>
        <p:grpSpPr bwMode="auto">
          <a:xfrm>
            <a:off x="4437063" y="4306888"/>
            <a:ext cx="360362" cy="327025"/>
            <a:chOff x="4580" y="390"/>
            <a:chExt cx="227" cy="206"/>
          </a:xfrm>
        </p:grpSpPr>
        <p:sp>
          <p:nvSpPr>
            <p:cNvPr id="50208" name="Oval 103"/>
            <p:cNvSpPr>
              <a:spLocks noChangeArrowheads="1"/>
            </p:cNvSpPr>
            <p:nvPr/>
          </p:nvSpPr>
          <p:spPr bwMode="auto">
            <a:xfrm>
              <a:off x="4580" y="390"/>
              <a:ext cx="227" cy="206"/>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50209" name="Rectangle 104"/>
            <p:cNvSpPr>
              <a:spLocks noChangeArrowheads="1"/>
            </p:cNvSpPr>
            <p:nvPr/>
          </p:nvSpPr>
          <p:spPr bwMode="auto">
            <a:xfrm>
              <a:off x="4657" y="426"/>
              <a:ext cx="7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400"/>
                <a:t>7</a:t>
              </a:r>
            </a:p>
          </p:txBody>
        </p:sp>
      </p:grpSp>
    </p:spTree>
    <p:extLst>
      <p:ext uri="{BB962C8B-B14F-4D97-AF65-F5344CB8AC3E}">
        <p14:creationId xmlns:p14="http://schemas.microsoft.com/office/powerpoint/2010/main" val="3764380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3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3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31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313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3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5" grpId="0" animBg="1"/>
      <p:bldP spid="773126" grpId="0" animBg="1"/>
      <p:bldP spid="773127" grpId="0" animBg="1"/>
      <p:bldP spid="773131" grpId="0" animBg="1"/>
      <p:bldP spid="773134" grpId="0"/>
      <p:bldP spid="773137" grpId="0" animBg="1"/>
      <p:bldP spid="773138" grpId="0"/>
      <p:bldP spid="77317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endParaRPr lang="en-US" dirty="0"/>
          </a:p>
        </p:txBody>
      </p:sp>
      <p:sp>
        <p:nvSpPr>
          <p:cNvPr id="3" name="内容占位符 2"/>
          <p:cNvSpPr>
            <a:spLocks noGrp="1"/>
          </p:cNvSpPr>
          <p:nvPr>
            <p:ph sz="quarter" idx="1"/>
          </p:nvPr>
        </p:nvSpPr>
        <p:spPr/>
        <p:txBody>
          <a:bodyPr/>
          <a:lstStyle/>
          <a:p>
            <a:pPr>
              <a:lnSpc>
                <a:spcPct val="150000"/>
              </a:lnSpc>
            </a:pPr>
            <a:r>
              <a:rPr lang="zh-CN" altLang="en-US" dirty="0"/>
              <a:t>读取一文本文件</a:t>
            </a:r>
            <a:r>
              <a:rPr lang="en-US" dirty="0"/>
              <a:t>(</a:t>
            </a:r>
            <a:r>
              <a:rPr lang="en-US" altLang="zh-CN" dirty="0"/>
              <a:t>sequential</a:t>
            </a:r>
            <a:r>
              <a:rPr lang="en-US" dirty="0"/>
              <a:t>), </a:t>
            </a:r>
            <a:r>
              <a:rPr lang="zh-CN" altLang="en-US" dirty="0"/>
              <a:t>将每一单词的首字母改成大写</a:t>
            </a:r>
            <a:r>
              <a:rPr lang="en-US" dirty="0"/>
              <a:t> (parallel), </a:t>
            </a:r>
            <a:r>
              <a:rPr lang="zh-CN" altLang="en-US" dirty="0"/>
              <a:t>将修改后的文本写入到新文件</a:t>
            </a:r>
            <a:r>
              <a:rPr lang="en-US" dirty="0"/>
              <a:t> (sequential). </a:t>
            </a:r>
          </a:p>
          <a:p>
            <a:endParaRPr lang="en-US" dirty="0"/>
          </a:p>
        </p:txBody>
      </p:sp>
      <p:sp>
        <p:nvSpPr>
          <p:cNvPr id="4" name="灯片编号占位符 3"/>
          <p:cNvSpPr>
            <a:spLocks noGrp="1"/>
          </p:cNvSpPr>
          <p:nvPr>
            <p:ph type="sldNum" sz="quarter" idx="15"/>
          </p:nvPr>
        </p:nvSpPr>
        <p:spPr/>
        <p:txBody>
          <a:bodyPr/>
          <a:lstStyle/>
          <a:p>
            <a:pPr>
              <a:defRPr/>
            </a:pPr>
            <a:fld id="{2F5038D2-A417-4597-B5C6-423C7950CD98}" type="slidenum">
              <a:rPr lang="zh-CN" altLang="en-US" smtClean="0"/>
              <a:pPr>
                <a:defRPr/>
              </a:pPr>
              <a:t>77</a:t>
            </a:fld>
            <a:endParaRPr lang="en-US" altLang="zh-CN"/>
          </a:p>
        </p:txBody>
      </p:sp>
    </p:spTree>
    <p:extLst>
      <p:ext uri="{BB962C8B-B14F-4D97-AF65-F5344CB8AC3E}">
        <p14:creationId xmlns:p14="http://schemas.microsoft.com/office/powerpoint/2010/main" val="35295601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04800" y="25400"/>
            <a:ext cx="7467600" cy="850900"/>
          </a:xfrm>
        </p:spPr>
        <p:txBody>
          <a:bodyPr/>
          <a:lstStyle/>
          <a:p>
            <a:r>
              <a:rPr lang="en-US" dirty="0"/>
              <a:t>TBB Library – Pipeline, continued</a:t>
            </a:r>
          </a:p>
        </p:txBody>
      </p:sp>
      <p:sp>
        <p:nvSpPr>
          <p:cNvPr id="4" name="灯片编号占位符 3"/>
          <p:cNvSpPr>
            <a:spLocks noGrp="1"/>
          </p:cNvSpPr>
          <p:nvPr>
            <p:ph type="sldNum" sz="quarter" idx="15"/>
          </p:nvPr>
        </p:nvSpPr>
        <p:spPr/>
        <p:txBody>
          <a:bodyPr/>
          <a:lstStyle/>
          <a:p>
            <a:fld id="{BA35B388-DA85-4F9D-9313-DF8E3080B63E}" type="slidenum">
              <a:rPr lang="en-US">
                <a:solidFill>
                  <a:srgbClr val="FFFFFF"/>
                </a:solidFill>
              </a:rPr>
              <a:pPr/>
              <a:t>78</a:t>
            </a:fld>
            <a:endParaRPr lang="en-US">
              <a:solidFill>
                <a:srgbClr val="FFFFFF"/>
              </a:solidFill>
            </a:endParaRPr>
          </a:p>
        </p:txBody>
      </p:sp>
      <p:sp>
        <p:nvSpPr>
          <p:cNvPr id="654340" name="Rectangle 4"/>
          <p:cNvSpPr>
            <a:spLocks noChangeArrowheads="1"/>
          </p:cNvSpPr>
          <p:nvPr/>
        </p:nvSpPr>
        <p:spPr bwMode="auto">
          <a:xfrm>
            <a:off x="228600" y="1066800"/>
            <a:ext cx="8305800" cy="55848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a:latin typeface="Arial" pitchFamily="34" charset="0"/>
                <a:cs typeface="+mn-cs"/>
              </a:rPr>
              <a:t>// Create the pipeline </a:t>
            </a:r>
          </a:p>
          <a:p>
            <a:r>
              <a:rPr lang="en-US" sz="1800" dirty="0" err="1">
                <a:latin typeface="Arial" pitchFamily="34" charset="0"/>
                <a:cs typeface="+mn-cs"/>
              </a:rPr>
              <a:t>tbb</a:t>
            </a:r>
            <a:r>
              <a:rPr lang="en-US" sz="1800" dirty="0">
                <a:latin typeface="Arial" pitchFamily="34" charset="0"/>
                <a:cs typeface="+mn-cs"/>
              </a:rPr>
              <a:t>::pipeline </a:t>
            </a:r>
            <a:r>
              <a:rPr lang="en-US" sz="1800" dirty="0" err="1">
                <a:latin typeface="Arial" pitchFamily="34" charset="0"/>
                <a:cs typeface="+mn-cs"/>
              </a:rPr>
              <a:t>pipeline</a:t>
            </a:r>
            <a:r>
              <a:rPr lang="en-US" sz="1800" dirty="0">
                <a:latin typeface="Arial" pitchFamily="34" charset="0"/>
                <a:cs typeface="+mn-cs"/>
              </a:rPr>
              <a:t>; </a:t>
            </a:r>
          </a:p>
          <a:p>
            <a:endParaRPr lang="en-US" sz="1800" dirty="0">
              <a:latin typeface="Arial" pitchFamily="34" charset="0"/>
              <a:cs typeface="+mn-cs"/>
            </a:endParaRPr>
          </a:p>
          <a:p>
            <a:r>
              <a:rPr lang="en-US" sz="1800" dirty="0">
                <a:latin typeface="Arial" pitchFamily="34" charset="0"/>
                <a:cs typeface="+mn-cs"/>
              </a:rPr>
              <a:t>// Create file-reading writing stage and add it to the pipeline </a:t>
            </a:r>
          </a:p>
          <a:p>
            <a:r>
              <a:rPr lang="en-US" sz="1800" dirty="0" err="1">
                <a:latin typeface="Arial" pitchFamily="34" charset="0"/>
                <a:cs typeface="+mn-cs"/>
              </a:rPr>
              <a:t>MyInputFilter</a:t>
            </a:r>
            <a:r>
              <a:rPr lang="en-US" sz="1800" dirty="0">
                <a:latin typeface="Arial" pitchFamily="34" charset="0"/>
                <a:cs typeface="+mn-cs"/>
              </a:rPr>
              <a:t> </a:t>
            </a:r>
            <a:r>
              <a:rPr lang="en-US" sz="1800" dirty="0" err="1">
                <a:latin typeface="Arial" pitchFamily="34" charset="0"/>
                <a:cs typeface="+mn-cs"/>
              </a:rPr>
              <a:t>input_filter</a:t>
            </a:r>
            <a:r>
              <a:rPr lang="en-US" sz="1800" dirty="0">
                <a:latin typeface="Arial" pitchFamily="34" charset="0"/>
                <a:cs typeface="+mn-cs"/>
              </a:rPr>
              <a:t>( </a:t>
            </a:r>
            <a:r>
              <a:rPr lang="en-US" sz="1800" dirty="0" err="1">
                <a:latin typeface="Arial" pitchFamily="34" charset="0"/>
                <a:cs typeface="+mn-cs"/>
              </a:rPr>
              <a:t>input_file</a:t>
            </a:r>
            <a:r>
              <a:rPr lang="en-US" sz="1800" dirty="0">
                <a:latin typeface="Arial" pitchFamily="34" charset="0"/>
                <a:cs typeface="+mn-cs"/>
              </a:rPr>
              <a:t> ); </a:t>
            </a:r>
          </a:p>
          <a:p>
            <a:r>
              <a:rPr lang="en-US" sz="1800" dirty="0" err="1">
                <a:latin typeface="Arial" pitchFamily="34" charset="0"/>
                <a:cs typeface="+mn-cs"/>
              </a:rPr>
              <a:t>pipeline.add_filter</a:t>
            </a:r>
            <a:r>
              <a:rPr lang="en-US" sz="1800" dirty="0">
                <a:latin typeface="Arial" pitchFamily="34" charset="0"/>
                <a:cs typeface="+mn-cs"/>
              </a:rPr>
              <a:t>( </a:t>
            </a:r>
            <a:r>
              <a:rPr lang="en-US" sz="1800" dirty="0" err="1">
                <a:latin typeface="Arial" pitchFamily="34" charset="0"/>
                <a:cs typeface="+mn-cs"/>
              </a:rPr>
              <a:t>input_filter</a:t>
            </a:r>
            <a:r>
              <a:rPr lang="en-US" sz="1800" dirty="0">
                <a:latin typeface="Arial" pitchFamily="34" charset="0"/>
                <a:cs typeface="+mn-cs"/>
              </a:rPr>
              <a:t> ); </a:t>
            </a:r>
          </a:p>
          <a:p>
            <a:endParaRPr lang="en-US" sz="1800" dirty="0">
              <a:latin typeface="Arial" pitchFamily="34" charset="0"/>
              <a:cs typeface="+mn-cs"/>
            </a:endParaRPr>
          </a:p>
          <a:p>
            <a:r>
              <a:rPr lang="en-US" sz="1800" dirty="0">
                <a:latin typeface="Arial" pitchFamily="34" charset="0"/>
                <a:cs typeface="+mn-cs"/>
              </a:rPr>
              <a:t>// Create capitalization stage and add it to the pipeline </a:t>
            </a:r>
          </a:p>
          <a:p>
            <a:r>
              <a:rPr lang="en-US" sz="1800" dirty="0" err="1">
                <a:latin typeface="Arial" pitchFamily="34" charset="0"/>
                <a:cs typeface="+mn-cs"/>
              </a:rPr>
              <a:t>MyTransformFilter</a:t>
            </a:r>
            <a:r>
              <a:rPr lang="en-US" sz="1800" dirty="0">
                <a:latin typeface="Arial" pitchFamily="34" charset="0"/>
                <a:cs typeface="+mn-cs"/>
              </a:rPr>
              <a:t> </a:t>
            </a:r>
            <a:r>
              <a:rPr lang="en-US" sz="1800" dirty="0" err="1">
                <a:latin typeface="Arial" pitchFamily="34" charset="0"/>
                <a:cs typeface="+mn-cs"/>
              </a:rPr>
              <a:t>transform_filter</a:t>
            </a:r>
            <a:r>
              <a:rPr lang="en-US" sz="1800" dirty="0">
                <a:latin typeface="Arial" pitchFamily="34" charset="0"/>
                <a:cs typeface="+mn-cs"/>
              </a:rPr>
              <a:t>; </a:t>
            </a:r>
          </a:p>
          <a:p>
            <a:r>
              <a:rPr lang="en-US" sz="1800" dirty="0" err="1">
                <a:latin typeface="Arial" pitchFamily="34" charset="0"/>
                <a:cs typeface="+mn-cs"/>
              </a:rPr>
              <a:t>pipeline.add_filter</a:t>
            </a:r>
            <a:r>
              <a:rPr lang="en-US" sz="1800" dirty="0">
                <a:latin typeface="Arial" pitchFamily="34" charset="0"/>
                <a:cs typeface="+mn-cs"/>
              </a:rPr>
              <a:t>( </a:t>
            </a:r>
            <a:r>
              <a:rPr lang="en-US" sz="1800" dirty="0" err="1">
                <a:latin typeface="Arial" pitchFamily="34" charset="0"/>
                <a:cs typeface="+mn-cs"/>
              </a:rPr>
              <a:t>transform_filter</a:t>
            </a:r>
            <a:r>
              <a:rPr lang="en-US" sz="1800" dirty="0">
                <a:latin typeface="Arial" pitchFamily="34" charset="0"/>
                <a:cs typeface="+mn-cs"/>
              </a:rPr>
              <a:t> );</a:t>
            </a:r>
          </a:p>
          <a:p>
            <a:r>
              <a:rPr lang="en-US" sz="1800" dirty="0">
                <a:latin typeface="Arial" pitchFamily="34" charset="0"/>
                <a:cs typeface="+mn-cs"/>
              </a:rPr>
              <a:t> </a:t>
            </a:r>
          </a:p>
          <a:p>
            <a:r>
              <a:rPr lang="en-US" sz="1800" dirty="0">
                <a:latin typeface="Arial" pitchFamily="34" charset="0"/>
                <a:cs typeface="+mn-cs"/>
              </a:rPr>
              <a:t>// Create file-writing stage and add it to the pipeline </a:t>
            </a:r>
          </a:p>
          <a:p>
            <a:r>
              <a:rPr lang="en-US" sz="1800" dirty="0" err="1">
                <a:latin typeface="Arial" pitchFamily="34" charset="0"/>
                <a:cs typeface="+mn-cs"/>
              </a:rPr>
              <a:t>MyOutputFilter</a:t>
            </a:r>
            <a:r>
              <a:rPr lang="en-US" sz="1800" dirty="0">
                <a:latin typeface="Arial" pitchFamily="34" charset="0"/>
                <a:cs typeface="+mn-cs"/>
              </a:rPr>
              <a:t> </a:t>
            </a:r>
            <a:r>
              <a:rPr lang="en-US" sz="1800" dirty="0" err="1">
                <a:latin typeface="Arial" pitchFamily="34" charset="0"/>
                <a:cs typeface="+mn-cs"/>
              </a:rPr>
              <a:t>output_filter</a:t>
            </a:r>
            <a:r>
              <a:rPr lang="en-US" sz="1800" dirty="0">
                <a:latin typeface="Arial" pitchFamily="34" charset="0"/>
                <a:cs typeface="+mn-cs"/>
              </a:rPr>
              <a:t>( </a:t>
            </a:r>
            <a:r>
              <a:rPr lang="en-US" sz="1800" dirty="0" err="1">
                <a:latin typeface="Arial" pitchFamily="34" charset="0"/>
                <a:cs typeface="+mn-cs"/>
              </a:rPr>
              <a:t>output_file</a:t>
            </a:r>
            <a:r>
              <a:rPr lang="en-US" sz="1800" dirty="0">
                <a:latin typeface="Arial" pitchFamily="34" charset="0"/>
                <a:cs typeface="+mn-cs"/>
              </a:rPr>
              <a:t> ); </a:t>
            </a:r>
          </a:p>
          <a:p>
            <a:r>
              <a:rPr lang="en-US" sz="1800" dirty="0" err="1">
                <a:latin typeface="Arial" pitchFamily="34" charset="0"/>
                <a:cs typeface="+mn-cs"/>
              </a:rPr>
              <a:t>pipeline.add_filter</a:t>
            </a:r>
            <a:r>
              <a:rPr lang="en-US" sz="1800" dirty="0">
                <a:latin typeface="Arial" pitchFamily="34" charset="0"/>
                <a:cs typeface="+mn-cs"/>
              </a:rPr>
              <a:t>( </a:t>
            </a:r>
            <a:r>
              <a:rPr lang="en-US" sz="1800" dirty="0" err="1">
                <a:latin typeface="Arial" pitchFamily="34" charset="0"/>
                <a:cs typeface="+mn-cs"/>
              </a:rPr>
              <a:t>output_filter</a:t>
            </a:r>
            <a:r>
              <a:rPr lang="en-US" sz="1800" dirty="0">
                <a:latin typeface="Arial" pitchFamily="34" charset="0"/>
                <a:cs typeface="+mn-cs"/>
              </a:rPr>
              <a:t> ); </a:t>
            </a:r>
          </a:p>
          <a:p>
            <a:endParaRPr lang="en-US" sz="1800" dirty="0">
              <a:latin typeface="Arial" pitchFamily="34" charset="0"/>
              <a:cs typeface="+mn-cs"/>
            </a:endParaRPr>
          </a:p>
          <a:p>
            <a:r>
              <a:rPr lang="en-US" sz="1800" dirty="0">
                <a:latin typeface="Arial" pitchFamily="34" charset="0"/>
                <a:cs typeface="+mn-cs"/>
              </a:rPr>
              <a:t>// Run the pipeline </a:t>
            </a:r>
          </a:p>
          <a:p>
            <a:r>
              <a:rPr lang="en-US" sz="1800" dirty="0" err="1">
                <a:latin typeface="Arial" pitchFamily="34" charset="0"/>
                <a:cs typeface="+mn-cs"/>
              </a:rPr>
              <a:t>pipeline.run</a:t>
            </a:r>
            <a:r>
              <a:rPr lang="en-US" sz="1800" dirty="0">
                <a:latin typeface="Arial" pitchFamily="34" charset="0"/>
                <a:cs typeface="+mn-cs"/>
              </a:rPr>
              <a:t>( </a:t>
            </a:r>
            <a:r>
              <a:rPr lang="en-US" sz="1800" dirty="0" err="1">
                <a:latin typeface="Arial" pitchFamily="34" charset="0"/>
                <a:cs typeface="+mn-cs"/>
              </a:rPr>
              <a:t>MyInputFilter</a:t>
            </a:r>
            <a:r>
              <a:rPr lang="en-US" sz="1800" dirty="0">
                <a:latin typeface="Arial" pitchFamily="34" charset="0"/>
                <a:cs typeface="+mn-cs"/>
              </a:rPr>
              <a:t>::</a:t>
            </a:r>
            <a:r>
              <a:rPr lang="en-US" sz="1800" dirty="0" err="1">
                <a:latin typeface="Arial" pitchFamily="34" charset="0"/>
                <a:cs typeface="+mn-cs"/>
              </a:rPr>
              <a:t>n_buffer</a:t>
            </a:r>
            <a:r>
              <a:rPr lang="en-US" sz="1800" dirty="0">
                <a:latin typeface="Arial" pitchFamily="34" charset="0"/>
                <a:cs typeface="+mn-cs"/>
              </a:rPr>
              <a:t> ); </a:t>
            </a:r>
          </a:p>
          <a:p>
            <a:endParaRPr lang="en-US" sz="1800" dirty="0">
              <a:latin typeface="Arial" pitchFamily="34" charset="0"/>
              <a:cs typeface="+mn-cs"/>
            </a:endParaRPr>
          </a:p>
          <a:p>
            <a:r>
              <a:rPr lang="en-US" sz="1800" dirty="0">
                <a:latin typeface="Arial" pitchFamily="34" charset="0"/>
                <a:cs typeface="+mn-cs"/>
              </a:rPr>
              <a:t>// Must remove filters from pipeline before they are implicitly destroyed. </a:t>
            </a:r>
          </a:p>
          <a:p>
            <a:r>
              <a:rPr lang="en-US" sz="1800" dirty="0" err="1">
                <a:latin typeface="Arial" pitchFamily="34" charset="0"/>
                <a:cs typeface="+mn-cs"/>
              </a:rPr>
              <a:t>pipeline.clear</a:t>
            </a:r>
            <a:r>
              <a:rPr lang="en-US" sz="1800" dirty="0">
                <a:latin typeface="Arial" pitchFamily="34" charset="0"/>
                <a:cs typeface="+mn-cs"/>
              </a:rPr>
              <a:t>(); </a:t>
            </a:r>
          </a:p>
        </p:txBody>
      </p:sp>
    </p:spTree>
    <p:extLst>
      <p:ext uri="{BB962C8B-B14F-4D97-AF65-F5344CB8AC3E}">
        <p14:creationId xmlns:p14="http://schemas.microsoft.com/office/powerpoint/2010/main" val="193553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81000" y="76200"/>
            <a:ext cx="7467600" cy="939800"/>
          </a:xfrm>
        </p:spPr>
        <p:txBody>
          <a:bodyPr/>
          <a:lstStyle/>
          <a:p>
            <a:r>
              <a:rPr lang="en-US" dirty="0"/>
              <a:t>TBB – Pipeline, continued</a:t>
            </a:r>
          </a:p>
        </p:txBody>
      </p:sp>
      <p:sp>
        <p:nvSpPr>
          <p:cNvPr id="4" name="灯片编号占位符 3"/>
          <p:cNvSpPr>
            <a:spLocks noGrp="1"/>
          </p:cNvSpPr>
          <p:nvPr>
            <p:ph type="sldNum" sz="quarter" idx="15"/>
          </p:nvPr>
        </p:nvSpPr>
        <p:spPr/>
        <p:txBody>
          <a:bodyPr/>
          <a:lstStyle/>
          <a:p>
            <a:fld id="{D7B150CB-CFDD-45E7-A1C4-0E4E82B57658}" type="slidenum">
              <a:rPr lang="en-US">
                <a:solidFill>
                  <a:srgbClr val="FFFFFF"/>
                </a:solidFill>
              </a:rPr>
              <a:pPr/>
              <a:t>79</a:t>
            </a:fld>
            <a:endParaRPr lang="en-US">
              <a:solidFill>
                <a:srgbClr val="FFFFFF"/>
              </a:solidFill>
            </a:endParaRPr>
          </a:p>
        </p:txBody>
      </p:sp>
      <p:sp>
        <p:nvSpPr>
          <p:cNvPr id="655364" name="Rectangle 4"/>
          <p:cNvSpPr>
            <a:spLocks noChangeArrowheads="1"/>
          </p:cNvSpPr>
          <p:nvPr/>
        </p:nvSpPr>
        <p:spPr bwMode="auto">
          <a:xfrm>
            <a:off x="228600" y="1143000"/>
            <a:ext cx="8686800" cy="5578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cs typeface="+mn-cs"/>
              </a:rPr>
              <a:t>// Filter that writes each buffer to a file. </a:t>
            </a:r>
          </a:p>
          <a:p>
            <a:r>
              <a:rPr lang="en-US" sz="2000" dirty="0">
                <a:latin typeface="Arial" pitchFamily="34" charset="0"/>
                <a:cs typeface="+mn-cs"/>
              </a:rPr>
              <a:t>class </a:t>
            </a:r>
            <a:r>
              <a:rPr lang="en-US" sz="2000" dirty="0" err="1">
                <a:latin typeface="Arial" pitchFamily="34" charset="0"/>
                <a:cs typeface="+mn-cs"/>
              </a:rPr>
              <a:t>MyOutputFilter</a:t>
            </a:r>
            <a:r>
              <a:rPr lang="en-US" sz="2000" dirty="0">
                <a:latin typeface="Arial" pitchFamily="34" charset="0"/>
                <a:cs typeface="+mn-cs"/>
              </a:rPr>
              <a:t>: </a:t>
            </a:r>
            <a:r>
              <a:rPr lang="en-US" sz="2000" b="1" dirty="0">
                <a:solidFill>
                  <a:srgbClr val="00B050"/>
                </a:solidFill>
                <a:latin typeface="Arial" pitchFamily="34" charset="0"/>
                <a:cs typeface="+mn-cs"/>
              </a:rPr>
              <a:t>public </a:t>
            </a:r>
            <a:r>
              <a:rPr lang="en-US" sz="2000" b="1" dirty="0" err="1">
                <a:solidFill>
                  <a:srgbClr val="00B050"/>
                </a:solidFill>
                <a:latin typeface="Arial" pitchFamily="34" charset="0"/>
                <a:cs typeface="+mn-cs"/>
              </a:rPr>
              <a:t>tbb</a:t>
            </a:r>
            <a:r>
              <a:rPr lang="en-US" sz="2000" b="1" dirty="0">
                <a:solidFill>
                  <a:srgbClr val="00B050"/>
                </a:solidFill>
                <a:latin typeface="Arial" pitchFamily="34" charset="0"/>
                <a:cs typeface="+mn-cs"/>
              </a:rPr>
              <a:t>::filter </a:t>
            </a:r>
            <a:r>
              <a:rPr lang="en-US" sz="2000" dirty="0">
                <a:latin typeface="Arial" pitchFamily="34" charset="0"/>
                <a:cs typeface="+mn-cs"/>
              </a:rPr>
              <a:t>{ </a:t>
            </a:r>
          </a:p>
          <a:p>
            <a:r>
              <a:rPr lang="en-US" sz="2000" dirty="0">
                <a:latin typeface="Arial" pitchFamily="34" charset="0"/>
                <a:cs typeface="+mn-cs"/>
              </a:rPr>
              <a:t>      FILE* </a:t>
            </a:r>
            <a:r>
              <a:rPr lang="en-US" sz="2000" dirty="0" err="1">
                <a:latin typeface="Arial" pitchFamily="34" charset="0"/>
                <a:cs typeface="+mn-cs"/>
              </a:rPr>
              <a:t>my_output_file</a:t>
            </a:r>
            <a:r>
              <a:rPr lang="en-US" sz="2000" dirty="0">
                <a:latin typeface="Arial" pitchFamily="34" charset="0"/>
                <a:cs typeface="+mn-cs"/>
              </a:rPr>
              <a:t>; </a:t>
            </a:r>
          </a:p>
          <a:p>
            <a:r>
              <a:rPr lang="en-US" sz="2000" dirty="0">
                <a:latin typeface="Arial" pitchFamily="34" charset="0"/>
                <a:cs typeface="+mn-cs"/>
              </a:rPr>
              <a:t>   public: </a:t>
            </a:r>
          </a:p>
          <a:p>
            <a:r>
              <a:rPr lang="en-US" sz="2000" dirty="0">
                <a:latin typeface="Arial" pitchFamily="34" charset="0"/>
                <a:cs typeface="+mn-cs"/>
              </a:rPr>
              <a:t>      </a:t>
            </a:r>
            <a:r>
              <a:rPr lang="en-US" sz="2000" dirty="0" err="1">
                <a:latin typeface="Arial" pitchFamily="34" charset="0"/>
                <a:cs typeface="+mn-cs"/>
              </a:rPr>
              <a:t>MyOutputFilter</a:t>
            </a:r>
            <a:r>
              <a:rPr lang="en-US" sz="2000" dirty="0">
                <a:latin typeface="Arial" pitchFamily="34" charset="0"/>
                <a:cs typeface="+mn-cs"/>
              </a:rPr>
              <a:t>( FILE* </a:t>
            </a:r>
            <a:r>
              <a:rPr lang="en-US" sz="2000" dirty="0" err="1">
                <a:latin typeface="Arial" pitchFamily="34" charset="0"/>
                <a:cs typeface="+mn-cs"/>
              </a:rPr>
              <a:t>output_file</a:t>
            </a:r>
            <a:r>
              <a:rPr lang="en-US" sz="2000" dirty="0">
                <a:latin typeface="Arial" pitchFamily="34" charset="0"/>
                <a:cs typeface="+mn-cs"/>
              </a:rPr>
              <a:t> ); </a:t>
            </a:r>
          </a:p>
          <a:p>
            <a:r>
              <a:rPr lang="en-US" sz="2000" dirty="0">
                <a:latin typeface="Arial" pitchFamily="34" charset="0"/>
                <a:cs typeface="+mn-cs"/>
              </a:rPr>
              <a:t>      /*override*/void* </a:t>
            </a:r>
            <a:r>
              <a:rPr lang="en-US" sz="2000" b="1" dirty="0">
                <a:solidFill>
                  <a:srgbClr val="FF0000"/>
                </a:solidFill>
                <a:latin typeface="Arial" pitchFamily="34" charset="0"/>
                <a:cs typeface="+mn-cs"/>
              </a:rPr>
              <a:t>operator()</a:t>
            </a:r>
            <a:r>
              <a:rPr lang="en-US" sz="2000" dirty="0">
                <a:latin typeface="Arial" pitchFamily="34" charset="0"/>
                <a:cs typeface="+mn-cs"/>
              </a:rPr>
              <a:t>( void* item ); </a:t>
            </a:r>
          </a:p>
          <a:p>
            <a:r>
              <a:rPr lang="en-US" sz="2000" dirty="0">
                <a:latin typeface="Arial" pitchFamily="34" charset="0"/>
                <a:cs typeface="+mn-cs"/>
              </a:rPr>
              <a:t>};</a:t>
            </a:r>
          </a:p>
          <a:p>
            <a:r>
              <a:rPr lang="en-US" sz="2000" dirty="0">
                <a:latin typeface="Arial" pitchFamily="34" charset="0"/>
                <a:cs typeface="+mn-cs"/>
              </a:rPr>
              <a:t> </a:t>
            </a:r>
          </a:p>
          <a:p>
            <a:r>
              <a:rPr lang="en-US" sz="2000" dirty="0" err="1">
                <a:latin typeface="Arial" pitchFamily="34" charset="0"/>
                <a:cs typeface="+mn-cs"/>
              </a:rPr>
              <a:t>MyOutputFilter</a:t>
            </a:r>
            <a:r>
              <a:rPr lang="en-US" sz="2000" dirty="0">
                <a:latin typeface="Arial" pitchFamily="34" charset="0"/>
                <a:cs typeface="+mn-cs"/>
              </a:rPr>
              <a:t>::</a:t>
            </a:r>
            <a:r>
              <a:rPr lang="en-US" sz="2000" dirty="0" err="1">
                <a:latin typeface="Arial" pitchFamily="34" charset="0"/>
                <a:cs typeface="+mn-cs"/>
              </a:rPr>
              <a:t>MyOutputFilter</a:t>
            </a:r>
            <a:r>
              <a:rPr lang="en-US" sz="2000" dirty="0">
                <a:latin typeface="Arial" pitchFamily="34" charset="0"/>
                <a:cs typeface="+mn-cs"/>
              </a:rPr>
              <a:t>( FILE* </a:t>
            </a:r>
            <a:r>
              <a:rPr lang="en-US" sz="2000" dirty="0" err="1">
                <a:latin typeface="Arial" pitchFamily="34" charset="0"/>
                <a:cs typeface="+mn-cs"/>
              </a:rPr>
              <a:t>output_file</a:t>
            </a:r>
            <a:r>
              <a:rPr lang="en-US" sz="2000" dirty="0">
                <a:latin typeface="Arial" pitchFamily="34" charset="0"/>
                <a:cs typeface="+mn-cs"/>
              </a:rPr>
              <a:t> ) : </a:t>
            </a:r>
            <a:r>
              <a:rPr lang="en-US" sz="2000" dirty="0" err="1">
                <a:latin typeface="Arial" pitchFamily="34" charset="0"/>
                <a:cs typeface="+mn-cs"/>
              </a:rPr>
              <a:t>tbb</a:t>
            </a:r>
            <a:r>
              <a:rPr lang="en-US" sz="2000" dirty="0">
                <a:latin typeface="Arial" pitchFamily="34" charset="0"/>
                <a:cs typeface="+mn-cs"/>
              </a:rPr>
              <a:t>::filter(serial), </a:t>
            </a:r>
          </a:p>
          <a:p>
            <a:r>
              <a:rPr lang="en-US" sz="2000" dirty="0" err="1">
                <a:latin typeface="Arial" pitchFamily="34" charset="0"/>
                <a:cs typeface="+mn-cs"/>
              </a:rPr>
              <a:t>my_output_file</a:t>
            </a:r>
            <a:r>
              <a:rPr lang="en-US" sz="2000" dirty="0">
                <a:latin typeface="Arial" pitchFamily="34" charset="0"/>
                <a:cs typeface="+mn-cs"/>
              </a:rPr>
              <a:t>(</a:t>
            </a:r>
            <a:r>
              <a:rPr lang="en-US" sz="2000" dirty="0" err="1">
                <a:latin typeface="Arial" pitchFamily="34" charset="0"/>
                <a:cs typeface="+mn-cs"/>
              </a:rPr>
              <a:t>output_file</a:t>
            </a:r>
            <a:r>
              <a:rPr lang="en-US" sz="2000" dirty="0">
                <a:latin typeface="Arial" pitchFamily="34" charset="0"/>
                <a:cs typeface="+mn-cs"/>
              </a:rPr>
              <a:t>) </a:t>
            </a:r>
          </a:p>
          <a:p>
            <a:r>
              <a:rPr lang="en-US" sz="2000" dirty="0">
                <a:latin typeface="Arial" pitchFamily="34" charset="0"/>
                <a:cs typeface="+mn-cs"/>
              </a:rPr>
              <a:t>{ </a:t>
            </a:r>
          </a:p>
          <a:p>
            <a:r>
              <a:rPr lang="en-US" sz="2000" dirty="0">
                <a:latin typeface="Arial" pitchFamily="34" charset="0"/>
                <a:cs typeface="+mn-cs"/>
              </a:rPr>
              <a:t>} </a:t>
            </a:r>
          </a:p>
          <a:p>
            <a:endParaRPr lang="en-US" sz="2000" dirty="0">
              <a:latin typeface="Arial" pitchFamily="34" charset="0"/>
              <a:cs typeface="+mn-cs"/>
            </a:endParaRPr>
          </a:p>
          <a:p>
            <a:r>
              <a:rPr lang="en-US" sz="2000" dirty="0">
                <a:latin typeface="Arial" pitchFamily="34" charset="0"/>
                <a:cs typeface="+mn-cs"/>
              </a:rPr>
              <a:t>void* </a:t>
            </a:r>
            <a:r>
              <a:rPr lang="en-US" sz="2000" dirty="0" err="1">
                <a:latin typeface="Arial" pitchFamily="34" charset="0"/>
                <a:cs typeface="+mn-cs"/>
              </a:rPr>
              <a:t>MyOutputFilter</a:t>
            </a:r>
            <a:r>
              <a:rPr lang="en-US" sz="2000" dirty="0">
                <a:latin typeface="Arial" pitchFamily="34" charset="0"/>
                <a:cs typeface="+mn-cs"/>
              </a:rPr>
              <a:t>::operator()( void* item ) { </a:t>
            </a:r>
          </a:p>
          <a:p>
            <a:r>
              <a:rPr lang="en-US" sz="2000" dirty="0">
                <a:latin typeface="Arial" pitchFamily="34" charset="0"/>
                <a:cs typeface="+mn-cs"/>
              </a:rPr>
              <a:t>   </a:t>
            </a:r>
            <a:r>
              <a:rPr lang="en-US" sz="2000" dirty="0" err="1">
                <a:latin typeface="Arial" pitchFamily="34" charset="0"/>
                <a:cs typeface="+mn-cs"/>
              </a:rPr>
              <a:t>MyBuffer</a:t>
            </a:r>
            <a:r>
              <a:rPr lang="en-US" sz="2000" dirty="0">
                <a:latin typeface="Arial" pitchFamily="34" charset="0"/>
                <a:cs typeface="+mn-cs"/>
              </a:rPr>
              <a:t>&amp; b = *</a:t>
            </a:r>
            <a:r>
              <a:rPr lang="en-US" sz="2000" dirty="0" err="1">
                <a:latin typeface="Arial" pitchFamily="34" charset="0"/>
                <a:cs typeface="+mn-cs"/>
              </a:rPr>
              <a:t>static_cast</a:t>
            </a:r>
            <a:r>
              <a:rPr lang="en-US" sz="2000" dirty="0">
                <a:latin typeface="Arial" pitchFamily="34" charset="0"/>
                <a:cs typeface="+mn-cs"/>
              </a:rPr>
              <a:t>&lt;</a:t>
            </a:r>
            <a:r>
              <a:rPr lang="en-US" sz="2000" dirty="0" err="1">
                <a:latin typeface="Arial" pitchFamily="34" charset="0"/>
                <a:cs typeface="+mn-cs"/>
              </a:rPr>
              <a:t>MyBuffer</a:t>
            </a:r>
            <a:r>
              <a:rPr lang="en-US" sz="2000" dirty="0">
                <a:latin typeface="Arial" pitchFamily="34" charset="0"/>
                <a:cs typeface="+mn-cs"/>
              </a:rPr>
              <a:t>*&gt;(item); </a:t>
            </a:r>
          </a:p>
          <a:p>
            <a:r>
              <a:rPr lang="en-US" sz="2000" dirty="0">
                <a:latin typeface="Arial" pitchFamily="34" charset="0"/>
                <a:cs typeface="+mn-cs"/>
              </a:rPr>
              <a:t>   </a:t>
            </a:r>
            <a:r>
              <a:rPr lang="en-US" sz="2000" dirty="0" err="1">
                <a:latin typeface="Arial" pitchFamily="34" charset="0"/>
                <a:cs typeface="+mn-cs"/>
              </a:rPr>
              <a:t>fwrite</a:t>
            </a:r>
            <a:r>
              <a:rPr lang="en-US" sz="2000" dirty="0">
                <a:latin typeface="Arial" pitchFamily="34" charset="0"/>
                <a:cs typeface="+mn-cs"/>
              </a:rPr>
              <a:t>( </a:t>
            </a:r>
            <a:r>
              <a:rPr lang="en-US" sz="2000" dirty="0" err="1">
                <a:latin typeface="Arial" pitchFamily="34" charset="0"/>
                <a:cs typeface="+mn-cs"/>
              </a:rPr>
              <a:t>b.begin</a:t>
            </a:r>
            <a:r>
              <a:rPr lang="en-US" sz="2000" dirty="0">
                <a:latin typeface="Arial" pitchFamily="34" charset="0"/>
                <a:cs typeface="+mn-cs"/>
              </a:rPr>
              <a:t>(), 1, </a:t>
            </a:r>
            <a:r>
              <a:rPr lang="en-US" sz="2000" dirty="0" err="1">
                <a:latin typeface="Arial" pitchFamily="34" charset="0"/>
                <a:cs typeface="+mn-cs"/>
              </a:rPr>
              <a:t>b.size</a:t>
            </a:r>
            <a:r>
              <a:rPr lang="en-US" sz="2000" dirty="0">
                <a:latin typeface="Arial" pitchFamily="34" charset="0"/>
                <a:cs typeface="+mn-cs"/>
              </a:rPr>
              <a:t>(), </a:t>
            </a:r>
            <a:r>
              <a:rPr lang="en-US" sz="2000" dirty="0" err="1">
                <a:latin typeface="Arial" pitchFamily="34" charset="0"/>
                <a:cs typeface="+mn-cs"/>
              </a:rPr>
              <a:t>my_output_file</a:t>
            </a:r>
            <a:r>
              <a:rPr lang="en-US" sz="2000" dirty="0">
                <a:latin typeface="Arial" pitchFamily="34" charset="0"/>
                <a:cs typeface="+mn-cs"/>
              </a:rPr>
              <a:t> ); </a:t>
            </a:r>
          </a:p>
          <a:p>
            <a:r>
              <a:rPr lang="en-US" sz="2000" dirty="0">
                <a:latin typeface="Arial" pitchFamily="34" charset="0"/>
                <a:cs typeface="+mn-cs"/>
              </a:rPr>
              <a:t>   return NULL; </a:t>
            </a:r>
          </a:p>
          <a:p>
            <a:r>
              <a:rPr lang="en-US" sz="2000" dirty="0">
                <a:latin typeface="Arial" pitchFamily="34" charset="0"/>
                <a:cs typeface="+mn-cs"/>
              </a:rPr>
              <a:t>} </a:t>
            </a:r>
          </a:p>
        </p:txBody>
      </p:sp>
    </p:spTree>
    <p:extLst>
      <p:ext uri="{BB962C8B-B14F-4D97-AF65-F5344CB8AC3E}">
        <p14:creationId xmlns:p14="http://schemas.microsoft.com/office/powerpoint/2010/main" val="4748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2"/>
          </p:nvPr>
        </p:nvSpPr>
        <p:spPr>
          <a:noFill/>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DAA20246-5C37-4177-BCFB-7C5B53C37FAB}" type="slidenum">
              <a:rPr lang="zh-CN" altLang="en-US" sz="1400"/>
              <a:pPr eaLnBrk="1" hangingPunct="1"/>
              <a:t>8</a:t>
            </a:fld>
            <a:endParaRPr lang="en-US" altLang="zh-CN" sz="1400"/>
          </a:p>
        </p:txBody>
      </p:sp>
      <p:pic>
        <p:nvPicPr>
          <p:cNvPr id="1126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06148" y="944880"/>
            <a:ext cx="876259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Rectangle 5"/>
          <p:cNvSpPr>
            <a:spLocks noChangeArrowheads="1"/>
          </p:cNvSpPr>
          <p:nvPr/>
        </p:nvSpPr>
        <p:spPr bwMode="auto">
          <a:xfrm>
            <a:off x="457201" y="344269"/>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ea typeface="宋体" pitchFamily="2" charset="-122"/>
              </a:rPr>
              <a:t>进程和线程区别</a:t>
            </a:r>
            <a:endParaRPr lang="en-US" altLang="zh-CN" sz="3600" b="1" dirty="0">
              <a:ea typeface="宋体" pitchFamily="2" charset="-122"/>
            </a:endParaRPr>
          </a:p>
        </p:txBody>
      </p:sp>
      <p:sp>
        <p:nvSpPr>
          <p:cNvPr id="3" name="圆角矩形 2"/>
          <p:cNvSpPr/>
          <p:nvPr/>
        </p:nvSpPr>
        <p:spPr>
          <a:xfrm>
            <a:off x="6477000" y="3733800"/>
            <a:ext cx="2437992" cy="2971800"/>
          </a:xfrm>
          <a:prstGeom prst="round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0A926AC-A7F8-42AF-923F-A3F60386682D}"/>
              </a:ext>
            </a:extLst>
          </p:cNvPr>
          <p:cNvSpPr/>
          <p:nvPr/>
        </p:nvSpPr>
        <p:spPr>
          <a:xfrm>
            <a:off x="179070" y="3133635"/>
            <a:ext cx="3535476" cy="1200329"/>
          </a:xfrm>
          <a:prstGeom prst="rect">
            <a:avLst/>
          </a:prstGeom>
        </p:spPr>
        <p:txBody>
          <a:bodyPr wrap="square">
            <a:spAutoFit/>
          </a:bodyPr>
          <a:lstStyle/>
          <a:p>
            <a:r>
              <a:rPr lang="zh-CN" altLang="en-US" dirty="0"/>
              <a:t>完全“重量级”的过程使用自己的变量、堆栈和内存分配来分隔程序。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457200" y="38100"/>
            <a:ext cx="7467600" cy="1143000"/>
          </a:xfrm>
        </p:spPr>
        <p:txBody>
          <a:bodyPr/>
          <a:lstStyle/>
          <a:p>
            <a:r>
              <a:rPr lang="en-US" dirty="0"/>
              <a:t>TBB – Pipeline, continued </a:t>
            </a:r>
          </a:p>
        </p:txBody>
      </p:sp>
      <p:sp>
        <p:nvSpPr>
          <p:cNvPr id="4" name="灯片编号占位符 3"/>
          <p:cNvSpPr>
            <a:spLocks noGrp="1"/>
          </p:cNvSpPr>
          <p:nvPr>
            <p:ph type="sldNum" sz="quarter" idx="15"/>
          </p:nvPr>
        </p:nvSpPr>
        <p:spPr/>
        <p:txBody>
          <a:bodyPr/>
          <a:lstStyle/>
          <a:p>
            <a:fld id="{1274C7A1-FA8D-445C-94A8-52C63F4DA6A0}" type="slidenum">
              <a:rPr lang="en-US">
                <a:solidFill>
                  <a:srgbClr val="FFFFFF"/>
                </a:solidFill>
              </a:rPr>
              <a:pPr/>
              <a:t>80</a:t>
            </a:fld>
            <a:endParaRPr lang="en-US">
              <a:solidFill>
                <a:srgbClr val="FFFFFF"/>
              </a:solidFill>
            </a:endParaRPr>
          </a:p>
        </p:txBody>
      </p:sp>
      <p:sp>
        <p:nvSpPr>
          <p:cNvPr id="656388" name="Rectangle 4"/>
          <p:cNvSpPr>
            <a:spLocks noChangeArrowheads="1"/>
          </p:cNvSpPr>
          <p:nvPr/>
        </p:nvSpPr>
        <p:spPr bwMode="auto">
          <a:xfrm>
            <a:off x="292100" y="1524000"/>
            <a:ext cx="8610600" cy="4054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cs typeface="+mn-cs"/>
              </a:rPr>
              <a:t>// Changes the first letter of each word  from lower case to upper case. </a:t>
            </a:r>
          </a:p>
          <a:p>
            <a:r>
              <a:rPr lang="en-US" sz="2000" dirty="0">
                <a:latin typeface="Arial" pitchFamily="34" charset="0"/>
                <a:cs typeface="+mn-cs"/>
              </a:rPr>
              <a:t>class </a:t>
            </a:r>
            <a:r>
              <a:rPr lang="en-US" sz="2000" dirty="0" err="1">
                <a:latin typeface="Arial" pitchFamily="34" charset="0"/>
                <a:cs typeface="+mn-cs"/>
              </a:rPr>
              <a:t>MyTransformFilter</a:t>
            </a:r>
            <a:r>
              <a:rPr lang="en-US" sz="2000" dirty="0">
                <a:latin typeface="Arial" pitchFamily="34" charset="0"/>
                <a:cs typeface="+mn-cs"/>
              </a:rPr>
              <a:t>: </a:t>
            </a:r>
            <a:r>
              <a:rPr lang="en-US" sz="2000" b="1" dirty="0">
                <a:solidFill>
                  <a:srgbClr val="00B050"/>
                </a:solidFill>
                <a:latin typeface="Arial" pitchFamily="34" charset="0"/>
                <a:cs typeface="+mn-cs"/>
              </a:rPr>
              <a:t>public </a:t>
            </a:r>
            <a:r>
              <a:rPr lang="en-US" sz="2000" b="1" dirty="0" err="1">
                <a:solidFill>
                  <a:srgbClr val="00B050"/>
                </a:solidFill>
                <a:latin typeface="Arial" pitchFamily="34" charset="0"/>
                <a:cs typeface="+mn-cs"/>
              </a:rPr>
              <a:t>tbb</a:t>
            </a:r>
            <a:r>
              <a:rPr lang="en-US" sz="2000" b="1" dirty="0">
                <a:solidFill>
                  <a:srgbClr val="00B050"/>
                </a:solidFill>
                <a:latin typeface="Arial" pitchFamily="34" charset="0"/>
                <a:cs typeface="+mn-cs"/>
              </a:rPr>
              <a:t>::filter </a:t>
            </a:r>
            <a:r>
              <a:rPr lang="en-US" sz="2000" dirty="0">
                <a:latin typeface="Arial" pitchFamily="34" charset="0"/>
                <a:cs typeface="+mn-cs"/>
              </a:rPr>
              <a:t>{ </a:t>
            </a:r>
          </a:p>
          <a:p>
            <a:r>
              <a:rPr lang="en-US" sz="2000" dirty="0">
                <a:latin typeface="Arial" pitchFamily="34" charset="0"/>
                <a:cs typeface="+mn-cs"/>
              </a:rPr>
              <a:t>   public: </a:t>
            </a:r>
          </a:p>
          <a:p>
            <a:r>
              <a:rPr lang="en-US" sz="2000" dirty="0">
                <a:latin typeface="Arial" pitchFamily="34" charset="0"/>
                <a:cs typeface="+mn-cs"/>
              </a:rPr>
              <a:t>      </a:t>
            </a:r>
            <a:r>
              <a:rPr lang="en-US" sz="2000" dirty="0" err="1">
                <a:latin typeface="Arial" pitchFamily="34" charset="0"/>
                <a:cs typeface="+mn-cs"/>
              </a:rPr>
              <a:t>MyTransformFilter</a:t>
            </a:r>
            <a:r>
              <a:rPr lang="en-US" sz="2000" dirty="0">
                <a:latin typeface="Arial" pitchFamily="34" charset="0"/>
                <a:cs typeface="+mn-cs"/>
              </a:rPr>
              <a:t>(); </a:t>
            </a:r>
          </a:p>
          <a:p>
            <a:r>
              <a:rPr lang="en-US" sz="2000" dirty="0">
                <a:latin typeface="Arial" pitchFamily="34" charset="0"/>
                <a:cs typeface="+mn-cs"/>
              </a:rPr>
              <a:t>      /*override*/void* </a:t>
            </a:r>
            <a:r>
              <a:rPr lang="en-US" sz="2000" b="1" dirty="0">
                <a:solidFill>
                  <a:srgbClr val="FF0000"/>
                </a:solidFill>
                <a:latin typeface="Arial" pitchFamily="34" charset="0"/>
                <a:cs typeface="+mn-cs"/>
              </a:rPr>
              <a:t>operator()</a:t>
            </a:r>
            <a:r>
              <a:rPr lang="en-US" sz="2000" dirty="0">
                <a:latin typeface="Arial" pitchFamily="34" charset="0"/>
                <a:cs typeface="+mn-cs"/>
              </a:rPr>
              <a:t>( void* item ); </a:t>
            </a:r>
          </a:p>
          <a:p>
            <a:r>
              <a:rPr lang="en-US" sz="2000" dirty="0">
                <a:latin typeface="Arial" pitchFamily="34" charset="0"/>
                <a:cs typeface="+mn-cs"/>
              </a:rPr>
              <a:t>};</a:t>
            </a:r>
          </a:p>
          <a:p>
            <a:r>
              <a:rPr lang="en-US" sz="2000" dirty="0">
                <a:latin typeface="Arial" pitchFamily="34" charset="0"/>
                <a:cs typeface="+mn-cs"/>
              </a:rPr>
              <a:t> </a:t>
            </a:r>
          </a:p>
          <a:p>
            <a:r>
              <a:rPr lang="en-US" sz="2000" dirty="0" err="1">
                <a:latin typeface="Arial" pitchFamily="34" charset="0"/>
                <a:cs typeface="+mn-cs"/>
              </a:rPr>
              <a:t>MyTransformFilter</a:t>
            </a:r>
            <a:r>
              <a:rPr lang="en-US" sz="2000" dirty="0">
                <a:latin typeface="Arial" pitchFamily="34" charset="0"/>
                <a:cs typeface="+mn-cs"/>
              </a:rPr>
              <a:t>::</a:t>
            </a:r>
            <a:r>
              <a:rPr lang="en-US" sz="2000" dirty="0" err="1">
                <a:latin typeface="Arial" pitchFamily="34" charset="0"/>
                <a:cs typeface="+mn-cs"/>
              </a:rPr>
              <a:t>MyTransformFilter</a:t>
            </a:r>
            <a:r>
              <a:rPr lang="en-US" sz="2000" dirty="0">
                <a:latin typeface="Arial" pitchFamily="34" charset="0"/>
                <a:cs typeface="+mn-cs"/>
              </a:rPr>
              <a:t>() : </a:t>
            </a:r>
            <a:r>
              <a:rPr lang="en-US" sz="2000" dirty="0" err="1">
                <a:latin typeface="Arial" pitchFamily="34" charset="0"/>
                <a:cs typeface="+mn-cs"/>
              </a:rPr>
              <a:t>tbb</a:t>
            </a:r>
            <a:r>
              <a:rPr lang="en-US" sz="2000" dirty="0">
                <a:latin typeface="Arial" pitchFamily="34" charset="0"/>
                <a:cs typeface="+mn-cs"/>
              </a:rPr>
              <a:t>::filter(parallel) </a:t>
            </a:r>
          </a:p>
          <a:p>
            <a:r>
              <a:rPr lang="en-US" sz="2000" dirty="0">
                <a:latin typeface="Arial" pitchFamily="34" charset="0"/>
                <a:cs typeface="+mn-cs"/>
              </a:rPr>
              <a:t>{} </a:t>
            </a:r>
          </a:p>
          <a:p>
            <a:endParaRPr lang="en-US" sz="2000" dirty="0">
              <a:latin typeface="Arial" pitchFamily="34" charset="0"/>
              <a:cs typeface="+mn-cs"/>
            </a:endParaRPr>
          </a:p>
          <a:p>
            <a:r>
              <a:rPr lang="en-US" sz="2000" dirty="0">
                <a:latin typeface="Arial" pitchFamily="34" charset="0"/>
                <a:cs typeface="+mn-cs"/>
              </a:rPr>
              <a:t>/*override*/void* </a:t>
            </a:r>
            <a:r>
              <a:rPr lang="en-US" sz="2000" dirty="0" err="1">
                <a:latin typeface="Arial" pitchFamily="34" charset="0"/>
                <a:cs typeface="+mn-cs"/>
              </a:rPr>
              <a:t>MyTransformFilter</a:t>
            </a:r>
            <a:r>
              <a:rPr lang="en-US" sz="2000" dirty="0">
                <a:latin typeface="Arial" pitchFamily="34" charset="0"/>
                <a:cs typeface="+mn-cs"/>
              </a:rPr>
              <a:t>::operator()( void* item ) { </a:t>
            </a:r>
          </a:p>
          <a:p>
            <a:r>
              <a:rPr lang="en-US" sz="2000" dirty="0">
                <a:latin typeface="Arial" pitchFamily="34" charset="0"/>
                <a:cs typeface="+mn-cs"/>
              </a:rPr>
              <a:t>   // a for loop and ‘</a:t>
            </a:r>
            <a:r>
              <a:rPr lang="en-US" sz="2000" dirty="0" err="1">
                <a:latin typeface="Arial" pitchFamily="34" charset="0"/>
                <a:cs typeface="+mn-cs"/>
              </a:rPr>
              <a:t>toupper</a:t>
            </a:r>
            <a:r>
              <a:rPr lang="en-US" sz="2000" dirty="0">
                <a:latin typeface="Arial" pitchFamily="34" charset="0"/>
                <a:cs typeface="+mn-cs"/>
              </a:rPr>
              <a:t>()’ go here… </a:t>
            </a:r>
          </a:p>
          <a:p>
            <a:r>
              <a:rPr lang="en-US" sz="2000" dirty="0">
                <a:latin typeface="Arial" pitchFamily="34" charset="0"/>
                <a:cs typeface="+mn-cs"/>
              </a:rPr>
              <a:t>} </a:t>
            </a:r>
          </a:p>
        </p:txBody>
      </p:sp>
    </p:spTree>
    <p:extLst>
      <p:ext uri="{BB962C8B-B14F-4D97-AF65-F5344CB8AC3E}">
        <p14:creationId xmlns:p14="http://schemas.microsoft.com/office/powerpoint/2010/main" val="35348413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TBB - Timing</a:t>
            </a:r>
          </a:p>
        </p:txBody>
      </p:sp>
      <p:sp>
        <p:nvSpPr>
          <p:cNvPr id="662531" name="Rectangle 3"/>
          <p:cNvSpPr>
            <a:spLocks noGrp="1" noChangeArrowheads="1"/>
          </p:cNvSpPr>
          <p:nvPr>
            <p:ph sz="quarter" idx="1"/>
          </p:nvPr>
        </p:nvSpPr>
        <p:spPr>
          <a:xfrm>
            <a:off x="647700" y="1498600"/>
            <a:ext cx="7772400" cy="482600"/>
          </a:xfrm>
        </p:spPr>
        <p:txBody>
          <a:bodyPr/>
          <a:lstStyle/>
          <a:p>
            <a:r>
              <a:rPr lang="en-US"/>
              <a:t>tick_count class</a:t>
            </a:r>
          </a:p>
        </p:txBody>
      </p:sp>
      <p:sp>
        <p:nvSpPr>
          <p:cNvPr id="5" name="灯片编号占位符 3"/>
          <p:cNvSpPr>
            <a:spLocks noGrp="1"/>
          </p:cNvSpPr>
          <p:nvPr>
            <p:ph type="sldNum" sz="quarter" idx="15"/>
          </p:nvPr>
        </p:nvSpPr>
        <p:spPr/>
        <p:txBody>
          <a:bodyPr/>
          <a:lstStyle/>
          <a:p>
            <a:fld id="{8318143E-D451-4C22-B3CC-060F5FA07869}" type="slidenum">
              <a:rPr lang="en-US">
                <a:solidFill>
                  <a:srgbClr val="FFFFFF"/>
                </a:solidFill>
              </a:rPr>
              <a:pPr/>
              <a:t>81</a:t>
            </a:fld>
            <a:endParaRPr lang="en-US">
              <a:solidFill>
                <a:srgbClr val="FFFFFF"/>
              </a:solidFill>
            </a:endParaRPr>
          </a:p>
        </p:txBody>
      </p:sp>
      <p:sp>
        <p:nvSpPr>
          <p:cNvPr id="662532" name="Rectangle 4"/>
          <p:cNvSpPr>
            <a:spLocks noChangeArrowheads="1"/>
          </p:cNvSpPr>
          <p:nvPr/>
        </p:nvSpPr>
        <p:spPr bwMode="auto">
          <a:xfrm>
            <a:off x="838200" y="2133600"/>
            <a:ext cx="7924800" cy="2530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cs typeface="+mn-cs"/>
              </a:rPr>
              <a:t>using namespace </a:t>
            </a:r>
            <a:r>
              <a:rPr lang="en-US" sz="2000" dirty="0" err="1">
                <a:latin typeface="Arial" pitchFamily="34" charset="0"/>
                <a:cs typeface="+mn-cs"/>
              </a:rPr>
              <a:t>tbb</a:t>
            </a:r>
            <a:r>
              <a:rPr lang="en-US" sz="2000" dirty="0">
                <a:latin typeface="Arial" pitchFamily="34" charset="0"/>
                <a:cs typeface="+mn-cs"/>
              </a:rPr>
              <a:t>;</a:t>
            </a:r>
          </a:p>
          <a:p>
            <a:endParaRPr lang="en-US" sz="2000" dirty="0">
              <a:latin typeface="Arial" pitchFamily="34" charset="0"/>
              <a:cs typeface="+mn-cs"/>
            </a:endParaRPr>
          </a:p>
          <a:p>
            <a:r>
              <a:rPr lang="en-US" sz="2000" dirty="0">
                <a:latin typeface="Arial" pitchFamily="34" charset="0"/>
                <a:cs typeface="+mn-cs"/>
              </a:rPr>
              <a:t>void Foo() {</a:t>
            </a:r>
          </a:p>
          <a:p>
            <a:r>
              <a:rPr lang="en-US" sz="2000" dirty="0">
                <a:latin typeface="Arial" pitchFamily="34" charset="0"/>
                <a:cs typeface="+mn-cs"/>
              </a:rPr>
              <a:t>   </a:t>
            </a:r>
            <a:r>
              <a:rPr lang="en-US" sz="2000" dirty="0" err="1">
                <a:latin typeface="Arial" pitchFamily="34" charset="0"/>
                <a:cs typeface="+mn-cs"/>
              </a:rPr>
              <a:t>tick_count</a:t>
            </a:r>
            <a:r>
              <a:rPr lang="en-US" sz="2000" dirty="0">
                <a:latin typeface="Arial" pitchFamily="34" charset="0"/>
                <a:cs typeface="+mn-cs"/>
              </a:rPr>
              <a:t> t0 = </a:t>
            </a:r>
            <a:r>
              <a:rPr lang="en-US" sz="2000" dirty="0" err="1">
                <a:latin typeface="Arial" pitchFamily="34" charset="0"/>
                <a:cs typeface="+mn-cs"/>
              </a:rPr>
              <a:t>tick_count</a:t>
            </a:r>
            <a:r>
              <a:rPr lang="en-US" sz="2000" dirty="0">
                <a:latin typeface="Arial" pitchFamily="34" charset="0"/>
                <a:cs typeface="+mn-cs"/>
              </a:rPr>
              <a:t>::now();</a:t>
            </a:r>
          </a:p>
          <a:p>
            <a:r>
              <a:rPr lang="en-US" sz="2000" dirty="0">
                <a:latin typeface="Arial" pitchFamily="34" charset="0"/>
                <a:cs typeface="+mn-cs"/>
              </a:rPr>
              <a:t>   ...</a:t>
            </a:r>
            <a:r>
              <a:rPr lang="en-US" sz="2000" i="1" dirty="0">
                <a:latin typeface="Arial" pitchFamily="34" charset="0"/>
                <a:cs typeface="+mn-cs"/>
              </a:rPr>
              <a:t>action being timed...</a:t>
            </a:r>
          </a:p>
          <a:p>
            <a:r>
              <a:rPr lang="en-US" sz="2000" dirty="0">
                <a:latin typeface="Arial" pitchFamily="34" charset="0"/>
                <a:cs typeface="+mn-cs"/>
              </a:rPr>
              <a:t>   </a:t>
            </a:r>
            <a:r>
              <a:rPr lang="en-US" sz="2000" dirty="0" err="1">
                <a:latin typeface="Arial" pitchFamily="34" charset="0"/>
                <a:cs typeface="+mn-cs"/>
              </a:rPr>
              <a:t>tick_count</a:t>
            </a:r>
            <a:r>
              <a:rPr lang="en-US" sz="2000" dirty="0">
                <a:latin typeface="Arial" pitchFamily="34" charset="0"/>
                <a:cs typeface="+mn-cs"/>
              </a:rPr>
              <a:t> t1 = </a:t>
            </a:r>
            <a:r>
              <a:rPr lang="en-US" sz="2000" dirty="0" err="1">
                <a:latin typeface="Arial" pitchFamily="34" charset="0"/>
                <a:cs typeface="+mn-cs"/>
              </a:rPr>
              <a:t>tick_count</a:t>
            </a:r>
            <a:r>
              <a:rPr lang="en-US" sz="2000" dirty="0">
                <a:latin typeface="Arial" pitchFamily="34" charset="0"/>
                <a:cs typeface="+mn-cs"/>
              </a:rPr>
              <a:t>::now();</a:t>
            </a:r>
          </a:p>
          <a:p>
            <a:r>
              <a:rPr lang="en-US" sz="2000" dirty="0">
                <a:latin typeface="Arial" pitchFamily="34" charset="0"/>
                <a:cs typeface="+mn-cs"/>
              </a:rPr>
              <a:t>   </a:t>
            </a:r>
            <a:r>
              <a:rPr lang="en-US" sz="2000" dirty="0" err="1">
                <a:latin typeface="Arial" pitchFamily="34" charset="0"/>
                <a:cs typeface="+mn-cs"/>
              </a:rPr>
              <a:t>printf</a:t>
            </a:r>
            <a:r>
              <a:rPr lang="en-US" sz="2000" dirty="0">
                <a:latin typeface="Arial" pitchFamily="34" charset="0"/>
                <a:cs typeface="+mn-cs"/>
              </a:rPr>
              <a:t>("time for action = %g seconds\n", (t1-t0).seconds() );</a:t>
            </a:r>
          </a:p>
          <a:p>
            <a:r>
              <a:rPr lang="en-US" sz="2000" dirty="0">
                <a:latin typeface="Arial" pitchFamily="34" charset="0"/>
                <a:cs typeface="+mn-cs"/>
              </a:rPr>
              <a:t>}</a:t>
            </a:r>
          </a:p>
        </p:txBody>
      </p:sp>
    </p:spTree>
    <p:extLst>
      <p:ext uri="{BB962C8B-B14F-4D97-AF65-F5344CB8AC3E}">
        <p14:creationId xmlns:p14="http://schemas.microsoft.com/office/powerpoint/2010/main" val="24722592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381000" y="76200"/>
            <a:ext cx="7467600" cy="1143000"/>
          </a:xfrm>
        </p:spPr>
        <p:txBody>
          <a:bodyPr/>
          <a:lstStyle/>
          <a:p>
            <a:r>
              <a:rPr lang="en-US" dirty="0"/>
              <a:t>TBB: Task Scheduler</a:t>
            </a:r>
          </a:p>
        </p:txBody>
      </p:sp>
      <p:sp>
        <p:nvSpPr>
          <p:cNvPr id="663555" name="Rectangle 3"/>
          <p:cNvSpPr>
            <a:spLocks noGrp="1" noChangeArrowheads="1"/>
          </p:cNvSpPr>
          <p:nvPr>
            <p:ph sz="quarter" idx="1"/>
          </p:nvPr>
        </p:nvSpPr>
        <p:spPr>
          <a:xfrm>
            <a:off x="609600" y="1219200"/>
            <a:ext cx="7772400" cy="5029200"/>
          </a:xfrm>
        </p:spPr>
        <p:txBody>
          <a:bodyPr/>
          <a:lstStyle/>
          <a:p>
            <a:pPr>
              <a:lnSpc>
                <a:spcPct val="150000"/>
              </a:lnSpc>
            </a:pPr>
            <a:r>
              <a:rPr lang="en-US" dirty="0"/>
              <a:t>task scheduler</a:t>
            </a:r>
            <a:r>
              <a:rPr lang="zh-CN" altLang="en-US" dirty="0"/>
              <a:t>是用于循环模板（</a:t>
            </a:r>
            <a:r>
              <a:rPr lang="en-US" altLang="zh-CN" dirty="0"/>
              <a:t> loop templates</a:t>
            </a:r>
            <a:r>
              <a:rPr lang="zh-CN" altLang="en-US" dirty="0"/>
              <a:t>）</a:t>
            </a:r>
            <a:r>
              <a:rPr lang="en-US" dirty="0"/>
              <a:t>. </a:t>
            </a:r>
          </a:p>
          <a:p>
            <a:pPr>
              <a:lnSpc>
                <a:spcPct val="150000"/>
              </a:lnSpc>
            </a:pPr>
            <a:r>
              <a:rPr lang="zh-CN" altLang="en-US" dirty="0"/>
              <a:t>实际中由于循环模板隐藏了调度器的复杂性，用</a:t>
            </a:r>
            <a:r>
              <a:rPr lang="en-US" dirty="0"/>
              <a:t>loop templates</a:t>
            </a:r>
            <a:r>
              <a:rPr lang="zh-CN" altLang="en-US" dirty="0"/>
              <a:t>，不需要用</a:t>
            </a:r>
            <a:r>
              <a:rPr lang="en-US" dirty="0"/>
              <a:t>task scheduler. </a:t>
            </a:r>
          </a:p>
          <a:p>
            <a:pPr>
              <a:lnSpc>
                <a:spcPct val="90000"/>
              </a:lnSpc>
            </a:pPr>
            <a:endParaRPr lang="en-US" dirty="0"/>
          </a:p>
        </p:txBody>
      </p:sp>
      <p:sp>
        <p:nvSpPr>
          <p:cNvPr id="4" name="灯片编号占位符 3"/>
          <p:cNvSpPr>
            <a:spLocks noGrp="1"/>
          </p:cNvSpPr>
          <p:nvPr>
            <p:ph type="sldNum" sz="quarter" idx="15"/>
          </p:nvPr>
        </p:nvSpPr>
        <p:spPr/>
        <p:txBody>
          <a:bodyPr/>
          <a:lstStyle/>
          <a:p>
            <a:fld id="{D585C0A3-7E9A-4C81-B362-3B61D548EC5F}" type="slidenum">
              <a:rPr lang="en-US">
                <a:solidFill>
                  <a:srgbClr val="FFFFFF"/>
                </a:solidFill>
              </a:rPr>
              <a:pPr/>
              <a:t>82</a:t>
            </a:fld>
            <a:endParaRPr lang="en-US">
              <a:solidFill>
                <a:srgbClr val="FFFFFF"/>
              </a:solidFill>
            </a:endParaRPr>
          </a:p>
        </p:txBody>
      </p:sp>
    </p:spTree>
    <p:extLst>
      <p:ext uri="{BB962C8B-B14F-4D97-AF65-F5344CB8AC3E}">
        <p14:creationId xmlns:p14="http://schemas.microsoft.com/office/powerpoint/2010/main" val="2826502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t>TBB – Task Scheduler</a:t>
            </a:r>
          </a:p>
        </p:txBody>
      </p:sp>
      <p:sp>
        <p:nvSpPr>
          <p:cNvPr id="667651" name="Rectangle 3"/>
          <p:cNvSpPr>
            <a:spLocks noGrp="1" noChangeArrowheads="1"/>
          </p:cNvSpPr>
          <p:nvPr>
            <p:ph sz="quarter" idx="1"/>
          </p:nvPr>
        </p:nvSpPr>
        <p:spPr>
          <a:xfrm>
            <a:off x="647700" y="1498600"/>
            <a:ext cx="7772400" cy="2616200"/>
          </a:xfrm>
        </p:spPr>
        <p:txBody>
          <a:bodyPr/>
          <a:lstStyle/>
          <a:p>
            <a:r>
              <a:rPr lang="zh-CN" altLang="en-US" sz="2000" dirty="0"/>
              <a:t>将任务映射到</a:t>
            </a:r>
            <a:r>
              <a:rPr lang="en-US" sz="2000" dirty="0"/>
              <a:t>threads.</a:t>
            </a:r>
          </a:p>
          <a:p>
            <a:r>
              <a:rPr lang="zh-CN" altLang="en-US" sz="2000" dirty="0"/>
              <a:t>处理负载平衡和调度</a:t>
            </a:r>
            <a:r>
              <a:rPr lang="en-US" sz="2000" dirty="0"/>
              <a:t>.</a:t>
            </a:r>
          </a:p>
          <a:p>
            <a:r>
              <a:rPr lang="zh-CN" altLang="en-US" sz="2000" dirty="0"/>
              <a:t>隐藏线程的细节，只考虑任务</a:t>
            </a:r>
            <a:r>
              <a:rPr lang="en-US" sz="2000" dirty="0"/>
              <a:t>. </a:t>
            </a:r>
          </a:p>
          <a:p>
            <a:r>
              <a:rPr lang="zh-CN" altLang="en-US" sz="2000" dirty="0"/>
              <a:t>使用</a:t>
            </a:r>
            <a:r>
              <a:rPr lang="en-US" sz="2000" dirty="0"/>
              <a:t>task scheduler</a:t>
            </a:r>
            <a:r>
              <a:rPr lang="zh-CN" altLang="en-US" sz="2000" dirty="0"/>
              <a:t>必须初始化一个</a:t>
            </a:r>
            <a:r>
              <a:rPr lang="en-US" sz="2000" dirty="0" err="1"/>
              <a:t>tbb</a:t>
            </a:r>
            <a:r>
              <a:rPr lang="en-US" sz="2000" dirty="0"/>
              <a:t>::</a:t>
            </a:r>
            <a:r>
              <a:rPr lang="en-US" sz="2000" dirty="0" err="1"/>
              <a:t>task_scheduler_init</a:t>
            </a:r>
            <a:r>
              <a:rPr lang="zh-CN" altLang="en-US" sz="2000" dirty="0"/>
              <a:t>对象</a:t>
            </a:r>
            <a:r>
              <a:rPr lang="en-US" sz="2000" dirty="0"/>
              <a:t>.</a:t>
            </a:r>
          </a:p>
          <a:p>
            <a:endParaRPr lang="en-US" sz="2000" dirty="0"/>
          </a:p>
          <a:p>
            <a:endParaRPr lang="en-US" sz="2000" dirty="0"/>
          </a:p>
        </p:txBody>
      </p:sp>
      <p:sp>
        <p:nvSpPr>
          <p:cNvPr id="5" name="灯片编号占位符 3"/>
          <p:cNvSpPr>
            <a:spLocks noGrp="1"/>
          </p:cNvSpPr>
          <p:nvPr>
            <p:ph type="sldNum" sz="quarter" idx="15"/>
          </p:nvPr>
        </p:nvSpPr>
        <p:spPr/>
        <p:txBody>
          <a:bodyPr/>
          <a:lstStyle/>
          <a:p>
            <a:fld id="{830887EF-C2BB-4984-A060-FC6CBCCDD4D9}" type="slidenum">
              <a:rPr lang="en-US">
                <a:solidFill>
                  <a:srgbClr val="FFFFFF"/>
                </a:solidFill>
              </a:rPr>
              <a:pPr/>
              <a:t>83</a:t>
            </a:fld>
            <a:endParaRPr lang="en-US">
              <a:solidFill>
                <a:srgbClr val="FFFFFF"/>
              </a:solidFill>
            </a:endParaRPr>
          </a:p>
        </p:txBody>
      </p:sp>
      <p:sp>
        <p:nvSpPr>
          <p:cNvPr id="667653" name="Rectangle 5"/>
          <p:cNvSpPr>
            <a:spLocks noChangeArrowheads="1"/>
          </p:cNvSpPr>
          <p:nvPr/>
        </p:nvSpPr>
        <p:spPr bwMode="auto">
          <a:xfrm>
            <a:off x="685800" y="3352800"/>
            <a:ext cx="5867400" cy="298543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dirty="0">
              <a:latin typeface="Arial" pitchFamily="34" charset="0"/>
              <a:cs typeface="+mn-cs"/>
            </a:endParaRPr>
          </a:p>
          <a:p>
            <a:r>
              <a:rPr lang="en-US" dirty="0">
                <a:latin typeface="Arial" pitchFamily="34" charset="0"/>
                <a:cs typeface="+mn-cs"/>
              </a:rPr>
              <a:t>#include "</a:t>
            </a:r>
            <a:r>
              <a:rPr lang="en-US" dirty="0" err="1">
                <a:latin typeface="Arial" pitchFamily="34" charset="0"/>
                <a:cs typeface="+mn-cs"/>
              </a:rPr>
              <a:t>tbb</a:t>
            </a:r>
            <a:r>
              <a:rPr lang="en-US" dirty="0">
                <a:latin typeface="Arial" pitchFamily="34" charset="0"/>
                <a:cs typeface="+mn-cs"/>
              </a:rPr>
              <a:t>/</a:t>
            </a:r>
            <a:r>
              <a:rPr lang="en-US" dirty="0" err="1">
                <a:latin typeface="Arial" pitchFamily="34" charset="0"/>
                <a:cs typeface="+mn-cs"/>
              </a:rPr>
              <a:t>task_scheduler_init.h</a:t>
            </a:r>
            <a:r>
              <a:rPr lang="en-US" dirty="0">
                <a:latin typeface="Arial" pitchFamily="34" charset="0"/>
                <a:cs typeface="+mn-cs"/>
              </a:rPr>
              <a:t>" </a:t>
            </a:r>
          </a:p>
          <a:p>
            <a:r>
              <a:rPr lang="en-US" dirty="0">
                <a:latin typeface="Arial" pitchFamily="34" charset="0"/>
                <a:cs typeface="+mn-cs"/>
              </a:rPr>
              <a:t>using namespace </a:t>
            </a:r>
            <a:r>
              <a:rPr lang="en-US" dirty="0" err="1">
                <a:latin typeface="Arial" pitchFamily="34" charset="0"/>
                <a:cs typeface="+mn-cs"/>
              </a:rPr>
              <a:t>tbb</a:t>
            </a:r>
            <a:r>
              <a:rPr lang="en-US" dirty="0">
                <a:latin typeface="Arial" pitchFamily="34" charset="0"/>
                <a:cs typeface="+mn-cs"/>
              </a:rPr>
              <a:t>; </a:t>
            </a:r>
          </a:p>
          <a:p>
            <a:r>
              <a:rPr lang="en-US" dirty="0" err="1">
                <a:latin typeface="Arial" pitchFamily="34" charset="0"/>
                <a:cs typeface="+mn-cs"/>
              </a:rPr>
              <a:t>int</a:t>
            </a:r>
            <a:r>
              <a:rPr lang="en-US" dirty="0">
                <a:latin typeface="Arial" pitchFamily="34" charset="0"/>
                <a:cs typeface="+mn-cs"/>
              </a:rPr>
              <a:t> main() { </a:t>
            </a:r>
          </a:p>
          <a:p>
            <a:r>
              <a:rPr lang="en-US" dirty="0">
                <a:latin typeface="Arial" pitchFamily="34" charset="0"/>
                <a:cs typeface="+mn-cs"/>
              </a:rPr>
              <a:t>   </a:t>
            </a:r>
            <a:r>
              <a:rPr lang="en-US" dirty="0" err="1">
                <a:latin typeface="Arial" pitchFamily="34" charset="0"/>
                <a:cs typeface="+mn-cs"/>
              </a:rPr>
              <a:t>task_scheduler_init</a:t>
            </a:r>
            <a:r>
              <a:rPr lang="en-US" dirty="0">
                <a:latin typeface="Arial" pitchFamily="34" charset="0"/>
                <a:cs typeface="+mn-cs"/>
              </a:rPr>
              <a:t> </a:t>
            </a:r>
            <a:r>
              <a:rPr lang="en-US" dirty="0" err="1">
                <a:latin typeface="Arial" pitchFamily="34" charset="0"/>
                <a:cs typeface="+mn-cs"/>
              </a:rPr>
              <a:t>init</a:t>
            </a:r>
            <a:r>
              <a:rPr lang="en-US" dirty="0">
                <a:latin typeface="Arial" pitchFamily="34" charset="0"/>
                <a:cs typeface="+mn-cs"/>
              </a:rPr>
              <a:t>; </a:t>
            </a:r>
          </a:p>
          <a:p>
            <a:r>
              <a:rPr lang="en-US" dirty="0">
                <a:latin typeface="Arial" pitchFamily="34" charset="0"/>
                <a:cs typeface="+mn-cs"/>
              </a:rPr>
              <a:t>   ... </a:t>
            </a:r>
          </a:p>
          <a:p>
            <a:r>
              <a:rPr lang="en-US" dirty="0">
                <a:latin typeface="Arial" pitchFamily="34" charset="0"/>
                <a:cs typeface="+mn-cs"/>
              </a:rPr>
              <a:t>   return 0; </a:t>
            </a:r>
          </a:p>
          <a:p>
            <a:r>
              <a:rPr lang="en-US" dirty="0">
                <a:latin typeface="Arial" pitchFamily="34" charset="0"/>
                <a:cs typeface="+mn-cs"/>
              </a:rPr>
              <a:t>} </a:t>
            </a:r>
          </a:p>
        </p:txBody>
      </p:sp>
    </p:spTree>
    <p:extLst>
      <p:ext uri="{BB962C8B-B14F-4D97-AF65-F5344CB8AC3E}">
        <p14:creationId xmlns:p14="http://schemas.microsoft.com/office/powerpoint/2010/main" val="40427833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AB54BE7F-90B6-4933-B007-6D488E1D4DCC}" type="slidenum">
              <a:rPr lang="zh-CN" altLang="en-US" sz="800">
                <a:solidFill>
                  <a:schemeClr val="bg1"/>
                </a:solidFill>
              </a:rPr>
              <a:pPr/>
              <a:t>84</a:t>
            </a:fld>
            <a:endParaRPr lang="en-US" altLang="zh-CN" sz="800">
              <a:solidFill>
                <a:schemeClr val="bg1"/>
              </a:solidFill>
            </a:endParaRPr>
          </a:p>
        </p:txBody>
      </p:sp>
      <p:sp>
        <p:nvSpPr>
          <p:cNvPr id="49155" name="Rectangle 2"/>
          <p:cNvSpPr>
            <a:spLocks noGrp="1" noChangeArrowheads="1"/>
          </p:cNvSpPr>
          <p:nvPr>
            <p:ph type="title"/>
          </p:nvPr>
        </p:nvSpPr>
        <p:spPr/>
        <p:txBody>
          <a:bodyPr/>
          <a:lstStyle/>
          <a:p>
            <a:pPr eaLnBrk="1" hangingPunct="1"/>
            <a:r>
              <a:rPr lang="zh-CN" altLang="en-US" dirty="0">
                <a:ea typeface="SimSun" pitchFamily="2" charset="-122"/>
              </a:rPr>
              <a:t>例子</a:t>
            </a:r>
            <a:r>
              <a:rPr lang="en-US" altLang="zh-CN" dirty="0">
                <a:ea typeface="SimSun" pitchFamily="2" charset="-122"/>
              </a:rPr>
              <a:t>: Naive Fibonacci Calculation</a:t>
            </a:r>
          </a:p>
        </p:txBody>
      </p:sp>
      <p:sp>
        <p:nvSpPr>
          <p:cNvPr id="49156" name="Rectangle 3"/>
          <p:cNvSpPr>
            <a:spLocks noGrp="1" noChangeArrowheads="1"/>
          </p:cNvSpPr>
          <p:nvPr>
            <p:ph type="body" idx="1"/>
          </p:nvPr>
        </p:nvSpPr>
        <p:spPr/>
        <p:txBody>
          <a:bodyPr/>
          <a:lstStyle/>
          <a:p>
            <a:pPr eaLnBrk="1" hangingPunct="1"/>
            <a:r>
              <a:rPr lang="zh-CN" altLang="en-US" dirty="0">
                <a:ea typeface="SimSun" pitchFamily="2" charset="-122"/>
              </a:rPr>
              <a:t>递归计算</a:t>
            </a:r>
            <a:r>
              <a:rPr lang="en-US" altLang="zh-CN" dirty="0">
                <a:ea typeface="SimSun" pitchFamily="2" charset="-122"/>
              </a:rPr>
              <a:t>Fibonacci</a:t>
            </a:r>
            <a:r>
              <a:rPr lang="zh-CN" altLang="en-US" dirty="0">
                <a:ea typeface="SimSun" pitchFamily="2" charset="-122"/>
              </a:rPr>
              <a:t>数</a:t>
            </a:r>
            <a:endParaRPr lang="en-US" altLang="zh-CN" dirty="0">
              <a:ea typeface="SimSun" pitchFamily="2" charset="-122"/>
            </a:endParaRPr>
          </a:p>
          <a:p>
            <a:pPr lvl="1" eaLnBrk="1" hangingPunct="1"/>
            <a:r>
              <a:rPr lang="en-US" altLang="zh-CN" dirty="0">
                <a:ea typeface="SimSun" pitchFamily="2" charset="-122"/>
              </a:rPr>
              <a:t>F(n)=F(n-1)+F(n-2)</a:t>
            </a:r>
          </a:p>
        </p:txBody>
      </p:sp>
      <p:sp>
        <p:nvSpPr>
          <p:cNvPr id="49157" name="Rectangle 4"/>
          <p:cNvSpPr>
            <a:spLocks noChangeArrowheads="1"/>
          </p:cNvSpPr>
          <p:nvPr/>
        </p:nvSpPr>
        <p:spPr bwMode="auto">
          <a:xfrm>
            <a:off x="838200" y="2667000"/>
            <a:ext cx="6011862" cy="1565275"/>
          </a:xfrm>
          <a:prstGeom prst="rect">
            <a:avLst/>
          </a:prstGeom>
          <a:noFill/>
          <a:ln w="635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sz="1600" b="1">
                <a:solidFill>
                  <a:srgbClr val="0660A8"/>
                </a:solidFill>
                <a:latin typeface="Courier New" pitchFamily="49" charset="0"/>
                <a:ea typeface="SimSun" pitchFamily="2" charset="-122"/>
              </a:rPr>
              <a:t>long SerialFib( long n ) {</a:t>
            </a:r>
          </a:p>
          <a:p>
            <a:pPr algn="l"/>
            <a:r>
              <a:rPr lang="en-US" altLang="zh-CN" sz="1600" b="1">
                <a:solidFill>
                  <a:srgbClr val="0660A8"/>
                </a:solidFill>
                <a:latin typeface="Courier New" pitchFamily="49" charset="0"/>
                <a:ea typeface="SimSun" pitchFamily="2" charset="-122"/>
              </a:rPr>
              <a:t>    if( n&lt;2 ) </a:t>
            </a:r>
          </a:p>
          <a:p>
            <a:pPr algn="l"/>
            <a:r>
              <a:rPr lang="en-US" altLang="zh-CN" sz="1600" b="1">
                <a:solidFill>
                  <a:srgbClr val="0660A8"/>
                </a:solidFill>
                <a:latin typeface="Courier New" pitchFamily="49" charset="0"/>
                <a:ea typeface="SimSun" pitchFamily="2" charset="-122"/>
              </a:rPr>
              <a:t>        return n;</a:t>
            </a:r>
          </a:p>
          <a:p>
            <a:pPr algn="l"/>
            <a:r>
              <a:rPr lang="en-US" altLang="zh-CN" sz="1600" b="1">
                <a:solidFill>
                  <a:srgbClr val="0660A8"/>
                </a:solidFill>
                <a:latin typeface="Courier New" pitchFamily="49" charset="0"/>
                <a:ea typeface="SimSun" pitchFamily="2" charset="-122"/>
              </a:rPr>
              <a:t>    else</a:t>
            </a:r>
          </a:p>
          <a:p>
            <a:pPr algn="l"/>
            <a:r>
              <a:rPr lang="en-US" altLang="zh-CN" sz="1600" b="1">
                <a:solidFill>
                  <a:srgbClr val="0660A8"/>
                </a:solidFill>
                <a:latin typeface="Courier New" pitchFamily="49" charset="0"/>
                <a:ea typeface="SimSun" pitchFamily="2" charset="-122"/>
              </a:rPr>
              <a:t>        return SerialFib(n-1) + SerialFib(n-2);</a:t>
            </a:r>
          </a:p>
          <a:p>
            <a:pPr algn="l"/>
            <a:r>
              <a:rPr lang="en-US" altLang="zh-CN" sz="1600" b="1">
                <a:solidFill>
                  <a:srgbClr val="0660A8"/>
                </a:solidFill>
                <a:latin typeface="Courier New" pitchFamily="49" charset="0"/>
                <a:ea typeface="SimSun" pitchFamily="2" charset="-122"/>
              </a:rPr>
              <a:t>}</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84</a:t>
            </a:fld>
            <a:endParaRPr lang="en-US" sz="1400" b="1" dirty="0">
              <a:solidFill>
                <a:schemeClr val="bg1"/>
              </a:solidFill>
            </a:endParaRPr>
          </a:p>
        </p:txBody>
      </p:sp>
    </p:spTree>
    <p:extLst>
      <p:ext uri="{BB962C8B-B14F-4D97-AF65-F5344CB8AC3E}">
        <p14:creationId xmlns:p14="http://schemas.microsoft.com/office/powerpoint/2010/main" val="3007201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E7E5C643-990E-4272-8585-7BD9E4524B98}" type="slidenum">
              <a:rPr lang="zh-CN" altLang="en-US" sz="800">
                <a:solidFill>
                  <a:schemeClr val="bg1"/>
                </a:solidFill>
              </a:rPr>
              <a:pPr/>
              <a:t>85</a:t>
            </a:fld>
            <a:endParaRPr lang="en-US" altLang="zh-CN" sz="800">
              <a:solidFill>
                <a:schemeClr val="bg1"/>
              </a:solidFill>
            </a:endParaRPr>
          </a:p>
        </p:txBody>
      </p:sp>
      <p:sp>
        <p:nvSpPr>
          <p:cNvPr id="50179" name="Rectangle 10"/>
          <p:cNvSpPr>
            <a:spLocks noGrp="1" noChangeArrowheads="1"/>
          </p:cNvSpPr>
          <p:nvPr>
            <p:ph type="title"/>
          </p:nvPr>
        </p:nvSpPr>
        <p:spPr>
          <a:xfrm>
            <a:off x="374650" y="152400"/>
            <a:ext cx="8035926" cy="808038"/>
          </a:xfrm>
        </p:spPr>
        <p:txBody>
          <a:bodyPr/>
          <a:lstStyle/>
          <a:p>
            <a:pPr eaLnBrk="1" hangingPunct="1"/>
            <a:r>
              <a:rPr lang="zh-CN" altLang="en-US" dirty="0">
                <a:ea typeface="SimSun" pitchFamily="2" charset="-122"/>
              </a:rPr>
              <a:t>例子</a:t>
            </a:r>
            <a:r>
              <a:rPr lang="en-US" altLang="zh-CN" dirty="0">
                <a:ea typeface="SimSun" pitchFamily="2" charset="-122"/>
              </a:rPr>
              <a:t>: Naive Fibonacci Calculation</a:t>
            </a:r>
          </a:p>
        </p:txBody>
      </p:sp>
      <p:sp>
        <p:nvSpPr>
          <p:cNvPr id="50180" name="Rectangle 11"/>
          <p:cNvSpPr>
            <a:spLocks noGrp="1" noChangeArrowheads="1"/>
          </p:cNvSpPr>
          <p:nvPr>
            <p:ph type="body" idx="1"/>
          </p:nvPr>
        </p:nvSpPr>
        <p:spPr>
          <a:xfrm>
            <a:off x="428625" y="1370013"/>
            <a:ext cx="8281988" cy="584200"/>
          </a:xfrm>
        </p:spPr>
        <p:txBody>
          <a:bodyPr>
            <a:normAutofit/>
          </a:bodyPr>
          <a:lstStyle/>
          <a:p>
            <a:pPr eaLnBrk="1" hangingPunct="1"/>
            <a:r>
              <a:rPr lang="zh-CN" altLang="en-US" dirty="0">
                <a:ea typeface="SimSun" pitchFamily="2" charset="-122"/>
              </a:rPr>
              <a:t>计算</a:t>
            </a:r>
            <a:r>
              <a:rPr lang="en-US" altLang="zh-CN" dirty="0">
                <a:ea typeface="SimSun" pitchFamily="2" charset="-122"/>
              </a:rPr>
              <a:t>Fibonacci</a:t>
            </a:r>
            <a:r>
              <a:rPr lang="zh-CN" altLang="en-US" dirty="0">
                <a:ea typeface="SimSun" pitchFamily="2" charset="-122"/>
              </a:rPr>
              <a:t>形成一任务图</a:t>
            </a:r>
            <a:endParaRPr lang="en-US" altLang="zh-CN" dirty="0">
              <a:ea typeface="SimSun" pitchFamily="2" charset="-122"/>
            </a:endParaRPr>
          </a:p>
        </p:txBody>
      </p:sp>
      <p:grpSp>
        <p:nvGrpSpPr>
          <p:cNvPr id="50181" name="Group 55"/>
          <p:cNvGrpSpPr>
            <a:grpSpLocks/>
          </p:cNvGrpSpPr>
          <p:nvPr/>
        </p:nvGrpSpPr>
        <p:grpSpPr bwMode="auto">
          <a:xfrm>
            <a:off x="628650" y="2098675"/>
            <a:ext cx="7864475" cy="3373438"/>
            <a:chOff x="68" y="1540"/>
            <a:chExt cx="4954" cy="2125"/>
          </a:xfrm>
        </p:grpSpPr>
        <p:sp>
          <p:nvSpPr>
            <p:cNvPr id="50182" name="Line 2"/>
            <p:cNvSpPr>
              <a:spLocks noChangeShapeType="1"/>
            </p:cNvSpPr>
            <p:nvPr/>
          </p:nvSpPr>
          <p:spPr bwMode="auto">
            <a:xfrm flipH="1">
              <a:off x="521" y="2999"/>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3"/>
            <p:cNvSpPr>
              <a:spLocks noChangeShapeType="1"/>
            </p:cNvSpPr>
            <p:nvPr/>
          </p:nvSpPr>
          <p:spPr bwMode="auto">
            <a:xfrm>
              <a:off x="1083" y="3001"/>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Line 4"/>
            <p:cNvSpPr>
              <a:spLocks noChangeShapeType="1"/>
            </p:cNvSpPr>
            <p:nvPr/>
          </p:nvSpPr>
          <p:spPr bwMode="auto">
            <a:xfrm flipH="1">
              <a:off x="3333" y="2382"/>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5"/>
            <p:cNvSpPr>
              <a:spLocks noChangeShapeType="1"/>
            </p:cNvSpPr>
            <p:nvPr/>
          </p:nvSpPr>
          <p:spPr bwMode="auto">
            <a:xfrm>
              <a:off x="3961" y="2384"/>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6"/>
            <p:cNvSpPr>
              <a:spLocks noChangeShapeType="1"/>
            </p:cNvSpPr>
            <p:nvPr/>
          </p:nvSpPr>
          <p:spPr bwMode="auto">
            <a:xfrm flipH="1">
              <a:off x="1154" y="2382"/>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7"/>
            <p:cNvSpPr>
              <a:spLocks noChangeShapeType="1"/>
            </p:cNvSpPr>
            <p:nvPr/>
          </p:nvSpPr>
          <p:spPr bwMode="auto">
            <a:xfrm>
              <a:off x="1782" y="2384"/>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8" name="Line 8"/>
            <p:cNvSpPr>
              <a:spLocks noChangeShapeType="1"/>
            </p:cNvSpPr>
            <p:nvPr/>
          </p:nvSpPr>
          <p:spPr bwMode="auto">
            <a:xfrm flipH="1">
              <a:off x="2254" y="1753"/>
              <a:ext cx="628" cy="42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9" name="Line 9"/>
            <p:cNvSpPr>
              <a:spLocks noChangeShapeType="1"/>
            </p:cNvSpPr>
            <p:nvPr/>
          </p:nvSpPr>
          <p:spPr bwMode="auto">
            <a:xfrm>
              <a:off x="2882" y="1755"/>
              <a:ext cx="620" cy="42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90" name="Group 12"/>
            <p:cNvGrpSpPr>
              <a:grpSpLocks/>
            </p:cNvGrpSpPr>
            <p:nvPr/>
          </p:nvGrpSpPr>
          <p:grpSpPr bwMode="auto">
            <a:xfrm>
              <a:off x="2430" y="1540"/>
              <a:ext cx="895" cy="463"/>
              <a:chOff x="2430" y="1540"/>
              <a:chExt cx="895" cy="463"/>
            </a:xfrm>
          </p:grpSpPr>
          <p:sp>
            <p:nvSpPr>
              <p:cNvPr id="50227" name="Rectangle 13"/>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8" name="Text Box 14"/>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SerialFib(4)</a:t>
                </a:r>
              </a:p>
            </p:txBody>
          </p:sp>
          <p:sp>
            <p:nvSpPr>
              <p:cNvPr id="50229" name="Line 15"/>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0" name="Line 16"/>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1" name="Text Box 17"/>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SerialFib(3)</a:t>
                </a:r>
              </a:p>
            </p:txBody>
          </p:sp>
          <p:sp>
            <p:nvSpPr>
              <p:cNvPr id="50232" name="Text Box 18"/>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SerialFib(2)</a:t>
                </a:r>
              </a:p>
            </p:txBody>
          </p:sp>
        </p:grpSp>
        <p:grpSp>
          <p:nvGrpSpPr>
            <p:cNvPr id="50191" name="Group 19"/>
            <p:cNvGrpSpPr>
              <a:grpSpLocks/>
            </p:cNvGrpSpPr>
            <p:nvPr/>
          </p:nvGrpSpPr>
          <p:grpSpPr bwMode="auto">
            <a:xfrm>
              <a:off x="1952" y="2833"/>
              <a:ext cx="889" cy="217"/>
              <a:chOff x="1802" y="2833"/>
              <a:chExt cx="889" cy="217"/>
            </a:xfrm>
          </p:grpSpPr>
          <p:sp>
            <p:nvSpPr>
              <p:cNvPr id="50225" name="Rectangle 20"/>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6" name="Text Box 21"/>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2" name="Group 22"/>
            <p:cNvGrpSpPr>
              <a:grpSpLocks/>
            </p:cNvGrpSpPr>
            <p:nvPr/>
          </p:nvGrpSpPr>
          <p:grpSpPr bwMode="auto">
            <a:xfrm>
              <a:off x="3514" y="2201"/>
              <a:ext cx="895" cy="463"/>
              <a:chOff x="2430" y="1540"/>
              <a:chExt cx="895" cy="463"/>
            </a:xfrm>
          </p:grpSpPr>
          <p:sp>
            <p:nvSpPr>
              <p:cNvPr id="50219" name="Rectangle 23"/>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20" name="Text Box 24"/>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SerialFib(2)</a:t>
                </a:r>
              </a:p>
            </p:txBody>
          </p:sp>
          <p:sp>
            <p:nvSpPr>
              <p:cNvPr id="50221" name="Line 25"/>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2" name="Line 26"/>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3" name="Text Box 27"/>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sp>
            <p:nvSpPr>
              <p:cNvPr id="50224" name="Text Box 28"/>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SerialFib(0)</a:t>
                </a:r>
              </a:p>
            </p:txBody>
          </p:sp>
        </p:grpSp>
        <p:grpSp>
          <p:nvGrpSpPr>
            <p:cNvPr id="50193" name="Group 29"/>
            <p:cNvGrpSpPr>
              <a:grpSpLocks/>
            </p:cNvGrpSpPr>
            <p:nvPr/>
          </p:nvGrpSpPr>
          <p:grpSpPr bwMode="auto">
            <a:xfrm>
              <a:off x="705" y="2833"/>
              <a:ext cx="895" cy="463"/>
              <a:chOff x="2430" y="1540"/>
              <a:chExt cx="895" cy="463"/>
            </a:xfrm>
          </p:grpSpPr>
          <p:sp>
            <p:nvSpPr>
              <p:cNvPr id="50213" name="Rectangle 30"/>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14" name="Text Box 31"/>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SerialFib(2)</a:t>
                </a:r>
              </a:p>
            </p:txBody>
          </p:sp>
          <p:sp>
            <p:nvSpPr>
              <p:cNvPr id="50215" name="Line 32"/>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6" name="Line 33"/>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7" name="Text Box 34"/>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sp>
            <p:nvSpPr>
              <p:cNvPr id="50218" name="Text Box 35"/>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SerialFib(0)</a:t>
                </a:r>
              </a:p>
            </p:txBody>
          </p:sp>
        </p:grpSp>
        <p:grpSp>
          <p:nvGrpSpPr>
            <p:cNvPr id="50194" name="Group 36"/>
            <p:cNvGrpSpPr>
              <a:grpSpLocks/>
            </p:cNvGrpSpPr>
            <p:nvPr/>
          </p:nvGrpSpPr>
          <p:grpSpPr bwMode="auto">
            <a:xfrm>
              <a:off x="1336" y="2201"/>
              <a:ext cx="895" cy="463"/>
              <a:chOff x="2430" y="1540"/>
              <a:chExt cx="895" cy="463"/>
            </a:xfrm>
          </p:grpSpPr>
          <p:sp>
            <p:nvSpPr>
              <p:cNvPr id="50207" name="Rectangle 37"/>
              <p:cNvSpPr>
                <a:spLocks noChangeArrowheads="1"/>
              </p:cNvSpPr>
              <p:nvPr/>
            </p:nvSpPr>
            <p:spPr bwMode="auto">
              <a:xfrm>
                <a:off x="2430" y="1540"/>
                <a:ext cx="889" cy="463"/>
              </a:xfrm>
              <a:prstGeom prst="rect">
                <a:avLst/>
              </a:prstGeom>
              <a:solidFill>
                <a:schemeClr val="accent1"/>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8" name="Text Box 38"/>
              <p:cNvSpPr txBox="1">
                <a:spLocks noChangeArrowheads="1"/>
              </p:cNvSpPr>
              <p:nvPr/>
            </p:nvSpPr>
            <p:spPr bwMode="auto">
              <a:xfrm>
                <a:off x="2470" y="1571"/>
                <a:ext cx="7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SerialFib(3)</a:t>
                </a:r>
              </a:p>
            </p:txBody>
          </p:sp>
          <p:sp>
            <p:nvSpPr>
              <p:cNvPr id="50209" name="Line 39"/>
              <p:cNvSpPr>
                <a:spLocks noChangeShapeType="1"/>
              </p:cNvSpPr>
              <p:nvPr/>
            </p:nvSpPr>
            <p:spPr bwMode="auto">
              <a:xfrm>
                <a:off x="2435" y="1753"/>
                <a:ext cx="89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0" name="Line 40"/>
              <p:cNvSpPr>
                <a:spLocks noChangeShapeType="1"/>
              </p:cNvSpPr>
              <p:nvPr/>
            </p:nvSpPr>
            <p:spPr bwMode="auto">
              <a:xfrm>
                <a:off x="2882" y="1753"/>
                <a:ext cx="0" cy="2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1" name="Text Box 41"/>
              <p:cNvSpPr txBox="1">
                <a:spLocks noChangeArrowheads="1"/>
              </p:cNvSpPr>
              <p:nvPr/>
            </p:nvSpPr>
            <p:spPr bwMode="auto">
              <a:xfrm>
                <a:off x="2439" y="1816"/>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SerialFib(2)</a:t>
                </a:r>
              </a:p>
            </p:txBody>
          </p:sp>
          <p:sp>
            <p:nvSpPr>
              <p:cNvPr id="50212" name="Text Box 42"/>
              <p:cNvSpPr txBox="1">
                <a:spLocks noChangeArrowheads="1"/>
              </p:cNvSpPr>
              <p:nvPr/>
            </p:nvSpPr>
            <p:spPr bwMode="auto">
              <a:xfrm>
                <a:off x="2882" y="1817"/>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600" b="1">
                    <a:ea typeface="SimSun" pitchFamily="2" charset="-122"/>
                  </a:rPr>
                  <a:t>SerialFib(1)</a:t>
                </a:r>
              </a:p>
            </p:txBody>
          </p:sp>
        </p:grpSp>
        <p:grpSp>
          <p:nvGrpSpPr>
            <p:cNvPr id="50195" name="Group 43"/>
            <p:cNvGrpSpPr>
              <a:grpSpLocks/>
            </p:cNvGrpSpPr>
            <p:nvPr/>
          </p:nvGrpSpPr>
          <p:grpSpPr bwMode="auto">
            <a:xfrm>
              <a:off x="68" y="3442"/>
              <a:ext cx="889" cy="217"/>
              <a:chOff x="1802" y="2833"/>
              <a:chExt cx="889" cy="217"/>
            </a:xfrm>
          </p:grpSpPr>
          <p:sp>
            <p:nvSpPr>
              <p:cNvPr id="50205" name="Rectangle 44"/>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6" name="Text Box 45"/>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6" name="Group 46"/>
            <p:cNvGrpSpPr>
              <a:grpSpLocks/>
            </p:cNvGrpSpPr>
            <p:nvPr/>
          </p:nvGrpSpPr>
          <p:grpSpPr bwMode="auto">
            <a:xfrm>
              <a:off x="4133" y="2833"/>
              <a:ext cx="889" cy="217"/>
              <a:chOff x="1802" y="2833"/>
              <a:chExt cx="889" cy="217"/>
            </a:xfrm>
          </p:grpSpPr>
          <p:sp>
            <p:nvSpPr>
              <p:cNvPr id="50203" name="Rectangle 47"/>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4" name="Text Box 48"/>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SerialFib(0)</a:t>
                </a:r>
              </a:p>
            </p:txBody>
          </p:sp>
        </p:grpSp>
        <p:grpSp>
          <p:nvGrpSpPr>
            <p:cNvPr id="50197" name="Group 49"/>
            <p:cNvGrpSpPr>
              <a:grpSpLocks/>
            </p:cNvGrpSpPr>
            <p:nvPr/>
          </p:nvGrpSpPr>
          <p:grpSpPr bwMode="auto">
            <a:xfrm>
              <a:off x="2894" y="2839"/>
              <a:ext cx="889" cy="217"/>
              <a:chOff x="1802" y="2833"/>
              <a:chExt cx="889" cy="217"/>
            </a:xfrm>
          </p:grpSpPr>
          <p:sp>
            <p:nvSpPr>
              <p:cNvPr id="50201" name="Rectangle 50"/>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2" name="Text Box 51"/>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SerialFib(1)</a:t>
                </a:r>
              </a:p>
            </p:txBody>
          </p:sp>
        </p:grpSp>
        <p:grpSp>
          <p:nvGrpSpPr>
            <p:cNvPr id="50198" name="Group 52"/>
            <p:cNvGrpSpPr>
              <a:grpSpLocks/>
            </p:cNvGrpSpPr>
            <p:nvPr/>
          </p:nvGrpSpPr>
          <p:grpSpPr bwMode="auto">
            <a:xfrm>
              <a:off x="1265" y="3448"/>
              <a:ext cx="889" cy="217"/>
              <a:chOff x="1802" y="2833"/>
              <a:chExt cx="889" cy="217"/>
            </a:xfrm>
          </p:grpSpPr>
          <p:sp>
            <p:nvSpPr>
              <p:cNvPr id="50199" name="Rectangle 53"/>
              <p:cNvSpPr>
                <a:spLocks noChangeArrowheads="1"/>
              </p:cNvSpPr>
              <p:nvPr/>
            </p:nvSpPr>
            <p:spPr bwMode="auto">
              <a:xfrm>
                <a:off x="1802" y="2833"/>
                <a:ext cx="889" cy="217"/>
              </a:xfrm>
              <a:prstGeom prst="rect">
                <a:avLst/>
              </a:prstGeom>
              <a:solidFill>
                <a:srgbClr val="FFA16D"/>
              </a:solidFill>
              <a:ln w="50800" algn="ctr">
                <a:solidFill>
                  <a:schemeClr val="tx1"/>
                </a:solidFill>
                <a:miter lim="800000"/>
                <a:headEnd/>
                <a:tailEnd/>
              </a:ln>
            </p:spPr>
            <p:txBody>
              <a:bodyPr wrap="none" anchor="ctr"/>
              <a:lstStyle/>
              <a:p>
                <a:endParaRPr lang="zh-CN" altLang="en-US">
                  <a:ea typeface="SimSun" pitchFamily="2" charset="-122"/>
                </a:endParaRPr>
              </a:p>
            </p:txBody>
          </p:sp>
          <p:sp>
            <p:nvSpPr>
              <p:cNvPr id="50200" name="Text Box 54"/>
              <p:cNvSpPr txBox="1">
                <a:spLocks noChangeArrowheads="1"/>
              </p:cNvSpPr>
              <p:nvPr/>
            </p:nvSpPr>
            <p:spPr bwMode="auto">
              <a:xfrm>
                <a:off x="1842" y="2864"/>
                <a:ext cx="794" cy="154"/>
              </a:xfrm>
              <a:prstGeom prst="rect">
                <a:avLst/>
              </a:prstGeom>
              <a:solidFill>
                <a:srgbClr val="FFA16D"/>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000" b="1">
                    <a:ea typeface="SimSun" pitchFamily="2" charset="-122"/>
                  </a:rPr>
                  <a:t>SerialFib(0)</a:t>
                </a:r>
              </a:p>
            </p:txBody>
          </p:sp>
        </p:grpSp>
      </p:grpSp>
      <p:sp>
        <p:nvSpPr>
          <p:cNvPr id="5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85</a:t>
            </a:fld>
            <a:endParaRPr lang="en-US" sz="1400" b="1" dirty="0">
              <a:solidFill>
                <a:schemeClr val="bg1"/>
              </a:solidFill>
            </a:endParaRPr>
          </a:p>
        </p:txBody>
      </p:sp>
    </p:spTree>
    <p:extLst>
      <p:ext uri="{BB962C8B-B14F-4D97-AF65-F5344CB8AC3E}">
        <p14:creationId xmlns:p14="http://schemas.microsoft.com/office/powerpoint/2010/main" val="3682022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4294967295"/>
          </p:nvPr>
        </p:nvSpPr>
        <p:spPr>
          <a:xfrm>
            <a:off x="7356475" y="6307138"/>
            <a:ext cx="420688" cy="30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6FE35122-5839-487C-83EC-E6A9DF736C10}" type="slidenum">
              <a:rPr lang="zh-CN" altLang="en-US" sz="800">
                <a:solidFill>
                  <a:schemeClr val="bg1"/>
                </a:solidFill>
              </a:rPr>
              <a:pPr/>
              <a:t>86</a:t>
            </a:fld>
            <a:endParaRPr lang="en-US" altLang="zh-CN" sz="800">
              <a:solidFill>
                <a:schemeClr val="bg1"/>
              </a:solidFill>
            </a:endParaRPr>
          </a:p>
        </p:txBody>
      </p:sp>
      <p:sp>
        <p:nvSpPr>
          <p:cNvPr id="51203" name="Rectangle 2"/>
          <p:cNvSpPr>
            <a:spLocks noGrp="1" noChangeArrowheads="1"/>
          </p:cNvSpPr>
          <p:nvPr>
            <p:ph type="title"/>
          </p:nvPr>
        </p:nvSpPr>
        <p:spPr>
          <a:xfrm>
            <a:off x="457200" y="152400"/>
            <a:ext cx="7467600" cy="808038"/>
          </a:xfrm>
        </p:spPr>
        <p:txBody>
          <a:bodyPr/>
          <a:lstStyle/>
          <a:p>
            <a:pPr eaLnBrk="1" hangingPunct="1"/>
            <a:r>
              <a:rPr lang="en-US" altLang="zh-CN" dirty="0">
                <a:ea typeface="SimSun" pitchFamily="2" charset="-122"/>
              </a:rPr>
              <a:t>Fibonacci - Task Spawning Solution</a:t>
            </a:r>
          </a:p>
        </p:txBody>
      </p:sp>
      <p:sp>
        <p:nvSpPr>
          <p:cNvPr id="51204" name="Rectangle 3"/>
          <p:cNvSpPr>
            <a:spLocks noGrp="1" noChangeArrowheads="1"/>
          </p:cNvSpPr>
          <p:nvPr>
            <p:ph type="body" idx="1"/>
          </p:nvPr>
        </p:nvSpPr>
        <p:spPr/>
        <p:txBody>
          <a:bodyPr/>
          <a:lstStyle/>
          <a:p>
            <a:pPr eaLnBrk="1" hangingPunct="1"/>
            <a:r>
              <a:rPr lang="zh-CN" altLang="en-US" dirty="0">
                <a:ea typeface="SimSun" pitchFamily="2" charset="-122"/>
              </a:rPr>
              <a:t>将</a:t>
            </a:r>
            <a:r>
              <a:rPr lang="en-US" altLang="zh-CN" dirty="0">
                <a:ea typeface="SimSun" pitchFamily="2" charset="-122"/>
              </a:rPr>
              <a:t>TBB</a:t>
            </a:r>
            <a:r>
              <a:rPr lang="zh-CN" altLang="en-US" dirty="0">
                <a:ea typeface="SimSun" pitchFamily="2" charset="-122"/>
              </a:rPr>
              <a:t>任务用于线程创建以及执行任务图</a:t>
            </a:r>
            <a:endParaRPr lang="en-US" altLang="zh-CN" dirty="0">
              <a:ea typeface="SimSun" pitchFamily="2" charset="-122"/>
            </a:endParaRPr>
          </a:p>
          <a:p>
            <a:pPr eaLnBrk="1" hangingPunct="1"/>
            <a:r>
              <a:rPr lang="zh-CN" altLang="en-US" dirty="0">
                <a:ea typeface="SimSun" pitchFamily="2" charset="-122"/>
              </a:rPr>
              <a:t>创建一新的根任务</a:t>
            </a:r>
            <a:endParaRPr lang="en-US" altLang="zh-CN" dirty="0">
              <a:ea typeface="SimSun" pitchFamily="2" charset="-122"/>
            </a:endParaRPr>
          </a:p>
          <a:p>
            <a:pPr lvl="1" eaLnBrk="1" hangingPunct="1"/>
            <a:r>
              <a:rPr lang="zh-CN" altLang="en-US" dirty="0">
                <a:ea typeface="SimSun" pitchFamily="2" charset="-122"/>
              </a:rPr>
              <a:t>分配任务对象</a:t>
            </a:r>
            <a:endParaRPr lang="en-US" altLang="zh-CN" dirty="0">
              <a:ea typeface="SimSun" pitchFamily="2" charset="-122"/>
            </a:endParaRPr>
          </a:p>
          <a:p>
            <a:pPr lvl="1" eaLnBrk="1" hangingPunct="1"/>
            <a:r>
              <a:rPr lang="zh-CN" altLang="en-US" dirty="0">
                <a:ea typeface="SimSun" pitchFamily="2" charset="-122"/>
              </a:rPr>
              <a:t>构造任务</a:t>
            </a:r>
            <a:endParaRPr lang="en-US" altLang="zh-CN" dirty="0">
              <a:ea typeface="SimSun" pitchFamily="2" charset="-122"/>
            </a:endParaRPr>
          </a:p>
          <a:p>
            <a:pPr eaLnBrk="1" hangingPunct="1"/>
            <a:r>
              <a:rPr lang="en-US" altLang="zh-CN" dirty="0">
                <a:ea typeface="SimSun" pitchFamily="2" charset="-122"/>
              </a:rPr>
              <a:t>Spawn (execute) </a:t>
            </a:r>
            <a:r>
              <a:rPr lang="zh-CN" altLang="en-US" dirty="0">
                <a:ea typeface="SimSun" pitchFamily="2" charset="-122"/>
              </a:rPr>
              <a:t>任务</a:t>
            </a:r>
            <a:r>
              <a:rPr lang="en-US" altLang="zh-CN" dirty="0">
                <a:ea typeface="SimSun" pitchFamily="2" charset="-122"/>
              </a:rPr>
              <a:t>, </a:t>
            </a:r>
            <a:r>
              <a:rPr lang="zh-CN" altLang="en-US" dirty="0">
                <a:ea typeface="SimSun" pitchFamily="2" charset="-122"/>
              </a:rPr>
              <a:t>等待完成</a:t>
            </a:r>
            <a:endParaRPr lang="en-US" altLang="zh-CN" dirty="0">
              <a:ea typeface="SimSun" pitchFamily="2" charset="-122"/>
            </a:endParaRPr>
          </a:p>
        </p:txBody>
      </p:sp>
      <p:sp>
        <p:nvSpPr>
          <p:cNvPr id="51205" name="Rectangle 4"/>
          <p:cNvSpPr>
            <a:spLocks noChangeArrowheads="1"/>
          </p:cNvSpPr>
          <p:nvPr/>
        </p:nvSpPr>
        <p:spPr bwMode="auto">
          <a:xfrm>
            <a:off x="422787" y="3778251"/>
            <a:ext cx="8161755" cy="1889125"/>
          </a:xfrm>
          <a:prstGeom prst="rect">
            <a:avLst/>
          </a:prstGeom>
          <a:solidFill>
            <a:schemeClr val="bg1"/>
          </a:solidFill>
          <a:ln w="38100">
            <a:solidFill>
              <a:schemeClr val="bg1"/>
            </a:solidFill>
            <a:miter lim="800000"/>
            <a:headEnd/>
            <a:tailEnd/>
          </a:ln>
        </p:spPr>
        <p:txBody>
          <a:bodyPr lIns="0" tIns="0" rIns="0" bIns="0"/>
          <a:lstStyle/>
          <a:p>
            <a:pPr marL="342900" indent="-342900" algn="l" eaLnBrk="1" hangingPunct="1"/>
            <a:r>
              <a:rPr lang="en-US" altLang="zh-CN" sz="1800" b="1" dirty="0">
                <a:solidFill>
                  <a:srgbClr val="0660A8"/>
                </a:solidFill>
                <a:latin typeface="Courier New" pitchFamily="49" charset="0"/>
                <a:ea typeface="SimSun" pitchFamily="2" charset="-122"/>
              </a:rPr>
              <a:t>long </a:t>
            </a:r>
            <a:r>
              <a:rPr lang="en-US" altLang="zh-CN" sz="1800" b="1" dirty="0" err="1">
                <a:solidFill>
                  <a:srgbClr val="0660A8"/>
                </a:solidFill>
                <a:latin typeface="Courier New" pitchFamily="49" charset="0"/>
                <a:ea typeface="SimSun" pitchFamily="2" charset="-122"/>
              </a:rPr>
              <a:t>ParallelFib</a:t>
            </a:r>
            <a:r>
              <a:rPr lang="en-US" altLang="zh-CN" sz="1800" b="1" dirty="0">
                <a:solidFill>
                  <a:srgbClr val="0660A8"/>
                </a:solidFill>
                <a:latin typeface="Courier New" pitchFamily="49" charset="0"/>
                <a:ea typeface="SimSun" pitchFamily="2" charset="-122"/>
              </a:rPr>
              <a:t>( long n ) {</a:t>
            </a:r>
          </a:p>
          <a:p>
            <a:pPr marL="342900" indent="-342900" algn="l" eaLnBrk="1" hangingPunct="1"/>
            <a:r>
              <a:rPr lang="en-US" altLang="zh-CN" sz="1800" b="1" dirty="0">
                <a:solidFill>
                  <a:srgbClr val="0660A8"/>
                </a:solidFill>
                <a:latin typeface="Courier New" pitchFamily="49" charset="0"/>
                <a:ea typeface="SimSun" pitchFamily="2" charset="-122"/>
              </a:rPr>
              <a:t>  long sum;</a:t>
            </a:r>
          </a:p>
          <a:p>
            <a:pPr marL="342900" indent="-342900" algn="l" eaLnBrk="1" hangingPunct="1"/>
            <a:r>
              <a:rPr lang="en-US" altLang="zh-CN" sz="1800" b="1" dirty="0">
                <a:solidFill>
                  <a:srgbClr val="0660A8"/>
                </a:solidFill>
                <a:latin typeface="Courier New" pitchFamily="49" charset="0"/>
                <a:ea typeface="SimSun" pitchFamily="2" charset="-122"/>
              </a:rPr>
              <a:t>  </a:t>
            </a:r>
            <a:r>
              <a:rPr lang="en-US" altLang="zh-CN" sz="1800" b="1" dirty="0" err="1">
                <a:solidFill>
                  <a:srgbClr val="0660A8"/>
                </a:solidFill>
                <a:latin typeface="Courier New" pitchFamily="49" charset="0"/>
                <a:ea typeface="SimSun" pitchFamily="2" charset="-122"/>
              </a:rPr>
              <a:t>FibTask</a:t>
            </a:r>
            <a:r>
              <a:rPr lang="en-US" altLang="zh-CN" sz="1800" b="1" dirty="0">
                <a:solidFill>
                  <a:srgbClr val="0660A8"/>
                </a:solidFill>
                <a:latin typeface="Courier New" pitchFamily="49" charset="0"/>
                <a:ea typeface="SimSun" pitchFamily="2" charset="-122"/>
              </a:rPr>
              <a:t>&amp; a = *new(</a:t>
            </a:r>
            <a:r>
              <a:rPr lang="en-US" altLang="zh-CN" sz="1800" b="1" dirty="0">
                <a:solidFill>
                  <a:srgbClr val="008000"/>
                </a:solidFill>
                <a:latin typeface="Courier New" pitchFamily="49" charset="0"/>
                <a:ea typeface="SimSun" pitchFamily="2" charset="-122"/>
              </a:rPr>
              <a:t>Task::</a:t>
            </a:r>
            <a:r>
              <a:rPr lang="en-US" altLang="zh-CN" sz="1800" b="1" dirty="0" err="1">
                <a:solidFill>
                  <a:srgbClr val="008000"/>
                </a:solidFill>
                <a:latin typeface="Courier New" pitchFamily="49" charset="0"/>
                <a:ea typeface="SimSun" pitchFamily="2" charset="-122"/>
              </a:rPr>
              <a:t>allocate_root</a:t>
            </a:r>
            <a:r>
              <a:rPr lang="en-US" altLang="zh-CN" sz="1800" b="1" dirty="0">
                <a:solidFill>
                  <a:srgbClr val="0660A8"/>
                </a:solidFill>
                <a:latin typeface="Courier New" pitchFamily="49" charset="0"/>
                <a:ea typeface="SimSun" pitchFamily="2" charset="-122"/>
              </a:rPr>
              <a:t>()) </a:t>
            </a:r>
            <a:r>
              <a:rPr lang="en-US" altLang="zh-CN" sz="1800" b="1" dirty="0" err="1">
                <a:solidFill>
                  <a:srgbClr val="0660A8"/>
                </a:solidFill>
                <a:latin typeface="Courier New" pitchFamily="49" charset="0"/>
                <a:ea typeface="SimSun" pitchFamily="2" charset="-122"/>
              </a:rPr>
              <a:t>FibTask</a:t>
            </a:r>
            <a:r>
              <a:rPr lang="en-US" altLang="zh-CN" sz="1800" b="1" dirty="0">
                <a:solidFill>
                  <a:srgbClr val="0660A8"/>
                </a:solidFill>
                <a:latin typeface="Courier New" pitchFamily="49" charset="0"/>
                <a:ea typeface="SimSun" pitchFamily="2" charset="-122"/>
              </a:rPr>
              <a:t>(</a:t>
            </a:r>
            <a:r>
              <a:rPr lang="en-US" altLang="zh-CN" sz="1800" b="1" dirty="0" err="1">
                <a:solidFill>
                  <a:srgbClr val="0660A8"/>
                </a:solidFill>
                <a:latin typeface="Courier New" pitchFamily="49" charset="0"/>
                <a:ea typeface="SimSun" pitchFamily="2" charset="-122"/>
              </a:rPr>
              <a:t>n,&amp;sum</a:t>
            </a:r>
            <a:r>
              <a:rPr lang="en-US" altLang="zh-CN" sz="1800" b="1" dirty="0">
                <a:solidFill>
                  <a:srgbClr val="0660A8"/>
                </a:solidFill>
                <a:latin typeface="Courier New" pitchFamily="49" charset="0"/>
                <a:ea typeface="SimSun" pitchFamily="2" charset="-122"/>
              </a:rPr>
              <a:t>);</a:t>
            </a:r>
          </a:p>
          <a:p>
            <a:pPr marL="342900" indent="-342900" algn="l" eaLnBrk="1" hangingPunct="1"/>
            <a:r>
              <a:rPr lang="en-US" altLang="zh-CN" sz="1800" b="1" dirty="0">
                <a:solidFill>
                  <a:srgbClr val="000000"/>
                </a:solidFill>
                <a:latin typeface="Courier New" pitchFamily="49" charset="0"/>
                <a:ea typeface="SimSun" pitchFamily="2" charset="-122"/>
              </a:rPr>
              <a:t>  </a:t>
            </a:r>
            <a:r>
              <a:rPr lang="en-US" altLang="zh-CN" sz="1800" b="1" dirty="0">
                <a:solidFill>
                  <a:srgbClr val="008000"/>
                </a:solidFill>
                <a:latin typeface="Courier New" pitchFamily="49" charset="0"/>
                <a:ea typeface="SimSun" pitchFamily="2" charset="-122"/>
              </a:rPr>
              <a:t>Task</a:t>
            </a:r>
            <a:r>
              <a:rPr lang="en-US" altLang="zh-CN" sz="1800" b="1" dirty="0">
                <a:solidFill>
                  <a:srgbClr val="0660A8"/>
                </a:solidFill>
                <a:latin typeface="Courier New" pitchFamily="49" charset="0"/>
                <a:ea typeface="SimSun" pitchFamily="2" charset="-122"/>
              </a:rPr>
              <a:t>::</a:t>
            </a:r>
            <a:r>
              <a:rPr lang="en-US" altLang="zh-CN" sz="1800" b="1" dirty="0" err="1">
                <a:solidFill>
                  <a:srgbClr val="008000"/>
                </a:solidFill>
                <a:latin typeface="Courier New" pitchFamily="49" charset="0"/>
                <a:ea typeface="SimSun" pitchFamily="2" charset="-122"/>
              </a:rPr>
              <a:t>spawn_root_and_wait</a:t>
            </a:r>
            <a:r>
              <a:rPr lang="en-US" altLang="zh-CN" sz="1800" b="1" dirty="0">
                <a:solidFill>
                  <a:srgbClr val="0660A8"/>
                </a:solidFill>
                <a:latin typeface="Courier New" pitchFamily="49" charset="0"/>
                <a:ea typeface="SimSun" pitchFamily="2" charset="-122"/>
              </a:rPr>
              <a:t>(a);</a:t>
            </a:r>
          </a:p>
          <a:p>
            <a:pPr marL="342900" indent="-342900" algn="l" eaLnBrk="1" hangingPunct="1"/>
            <a:r>
              <a:rPr lang="en-US" altLang="zh-CN" sz="1800" b="1" dirty="0">
                <a:solidFill>
                  <a:srgbClr val="0660A8"/>
                </a:solidFill>
                <a:latin typeface="Courier New" pitchFamily="49" charset="0"/>
                <a:ea typeface="SimSun" pitchFamily="2" charset="-122"/>
              </a:rPr>
              <a:t>  return sum;</a:t>
            </a:r>
          </a:p>
          <a:p>
            <a:pPr marL="342900" indent="-342900" algn="l" eaLnBrk="1" hangingPunct="1"/>
            <a:r>
              <a:rPr lang="en-US" altLang="zh-CN" sz="1800" b="1" dirty="0">
                <a:solidFill>
                  <a:srgbClr val="0660A8"/>
                </a:solidFill>
                <a:latin typeface="Courier New" pitchFamily="49" charset="0"/>
                <a:ea typeface="SimSun" pitchFamily="2" charset="-122"/>
              </a:rPr>
              <a:t>} </a:t>
            </a:r>
          </a:p>
        </p:txBody>
      </p:sp>
      <p:sp>
        <p:nvSpPr>
          <p:cNvPr id="6"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86</a:t>
            </a:fld>
            <a:endParaRPr lang="en-US" sz="1400" b="1" dirty="0">
              <a:solidFill>
                <a:schemeClr val="bg1"/>
              </a:solidFill>
            </a:endParaRPr>
          </a:p>
        </p:txBody>
      </p:sp>
    </p:spTree>
    <p:extLst>
      <p:ext uri="{BB962C8B-B14F-4D97-AF65-F5344CB8AC3E}">
        <p14:creationId xmlns:p14="http://schemas.microsoft.com/office/powerpoint/2010/main" val="582955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5DFE9DA2-FDDE-43ED-B784-70B285391BCB}" type="slidenum">
              <a:rPr lang="zh-CN" altLang="en-US" sz="800">
                <a:solidFill>
                  <a:schemeClr val="bg1"/>
                </a:solidFill>
              </a:rPr>
              <a:pPr/>
              <a:t>87</a:t>
            </a:fld>
            <a:endParaRPr lang="en-US" altLang="zh-CN" sz="800">
              <a:solidFill>
                <a:schemeClr val="bg1"/>
              </a:solidFill>
            </a:endParaRPr>
          </a:p>
        </p:txBody>
      </p:sp>
      <p:sp>
        <p:nvSpPr>
          <p:cNvPr id="52227" name="Rectangle 2"/>
          <p:cNvSpPr>
            <a:spLocks noChangeArrowheads="1"/>
          </p:cNvSpPr>
          <p:nvPr/>
        </p:nvSpPr>
        <p:spPr bwMode="auto">
          <a:xfrm>
            <a:off x="439738" y="1201738"/>
            <a:ext cx="6843712"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nchor="ctr"/>
          <a:lstStyle/>
          <a:p>
            <a:pPr algn="l"/>
            <a:r>
              <a:rPr lang="en-US" altLang="zh-CN" sz="1300" b="1">
                <a:solidFill>
                  <a:srgbClr val="0660A8"/>
                </a:solidFill>
                <a:latin typeface="Courier New" pitchFamily="49" charset="0"/>
                <a:ea typeface="SimSun" pitchFamily="2" charset="-122"/>
              </a:rPr>
              <a:t>class FibTask: public</a:t>
            </a:r>
            <a:r>
              <a:rPr lang="en-US" altLang="zh-CN" sz="1300" b="1">
                <a:solidFill>
                  <a:schemeClr val="bg1"/>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task</a:t>
            </a:r>
            <a:r>
              <a:rPr lang="en-US" altLang="zh-CN" sz="1300" b="1">
                <a:solidFill>
                  <a:schemeClr val="bg1"/>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a:t>
            </a:r>
          </a:p>
          <a:p>
            <a:pPr algn="l"/>
            <a:r>
              <a:rPr lang="en-US" altLang="zh-CN" sz="1300" b="1">
                <a:solidFill>
                  <a:srgbClr val="0660A8"/>
                </a:solidFill>
                <a:latin typeface="Courier New" pitchFamily="49" charset="0"/>
                <a:ea typeface="SimSun" pitchFamily="2" charset="-122"/>
              </a:rPr>
              <a:t>public:</a:t>
            </a:r>
          </a:p>
          <a:p>
            <a:pPr algn="l"/>
            <a:r>
              <a:rPr lang="en-US" altLang="zh-CN" sz="1300" b="1">
                <a:solidFill>
                  <a:srgbClr val="0660A8"/>
                </a:solidFill>
                <a:latin typeface="Courier New" pitchFamily="49" charset="0"/>
                <a:ea typeface="SimSun" pitchFamily="2" charset="-122"/>
              </a:rPr>
              <a:t>  const long n;</a:t>
            </a:r>
          </a:p>
          <a:p>
            <a:pPr algn="l"/>
            <a:r>
              <a:rPr lang="en-US" altLang="zh-CN" sz="1300" b="1">
                <a:solidFill>
                  <a:srgbClr val="0660A8"/>
                </a:solidFill>
                <a:latin typeface="Courier New" pitchFamily="49" charset="0"/>
                <a:ea typeface="SimSun" pitchFamily="2" charset="-122"/>
              </a:rPr>
              <a:t>  long* const sum;</a:t>
            </a:r>
          </a:p>
          <a:p>
            <a:pPr algn="l"/>
            <a:r>
              <a:rPr lang="en-US" altLang="zh-CN" sz="1300" b="1">
                <a:solidFill>
                  <a:srgbClr val="0660A8"/>
                </a:solidFill>
                <a:latin typeface="Courier New" pitchFamily="49" charset="0"/>
                <a:ea typeface="SimSun" pitchFamily="2" charset="-122"/>
              </a:rPr>
              <a:t>  FibTask( long n_, long* sum_ ) :</a:t>
            </a:r>
          </a:p>
          <a:p>
            <a:pPr algn="l"/>
            <a:r>
              <a:rPr lang="en-US" altLang="zh-CN" sz="1300" b="1">
                <a:solidFill>
                  <a:srgbClr val="0660A8"/>
                </a:solidFill>
                <a:latin typeface="Courier New" pitchFamily="49" charset="0"/>
                <a:ea typeface="SimSun" pitchFamily="2" charset="-122"/>
              </a:rPr>
              <a:t>      n(n_), sum(sum_)</a:t>
            </a:r>
          </a:p>
          <a:p>
            <a:pPr algn="l"/>
            <a:r>
              <a:rPr lang="en-US" altLang="zh-CN" sz="1300" b="1">
                <a:solidFill>
                  <a:srgbClr val="0660A8"/>
                </a:solidFill>
                <a:latin typeface="Courier New" pitchFamily="49" charset="0"/>
                <a:ea typeface="SimSun" pitchFamily="2" charset="-122"/>
              </a:rPr>
              <a:t>  {}</a:t>
            </a:r>
          </a:p>
          <a:p>
            <a:pPr algn="l"/>
            <a:r>
              <a:rPr lang="en-US" altLang="zh-CN" sz="1300" b="1">
                <a:solidFill>
                  <a:srgbClr val="0660A8"/>
                </a:solidFill>
                <a:latin typeface="Courier New" pitchFamily="49" charset="0"/>
                <a:ea typeface="SimSun" pitchFamily="2" charset="-122"/>
              </a:rPr>
              <a:t>  task* execute() {     // Overrides virtual function</a:t>
            </a:r>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task::execute</a:t>
            </a:r>
          </a:p>
          <a:p>
            <a:pPr algn="l"/>
            <a:r>
              <a:rPr lang="en-US" altLang="zh-CN" sz="1300" b="1">
                <a:solidFill>
                  <a:srgbClr val="000000"/>
                </a:solidFill>
                <a:latin typeface="Courier New" pitchFamily="49" charset="0"/>
                <a:ea typeface="SimSun" pitchFamily="2" charset="-122"/>
              </a:rPr>
              <a:t>    </a:t>
            </a:r>
            <a:r>
              <a:rPr lang="pt-BR" altLang="zh-CN" sz="1300" b="1">
                <a:solidFill>
                  <a:srgbClr val="0660A8"/>
                </a:solidFill>
                <a:latin typeface="Courier New" pitchFamily="49" charset="0"/>
                <a:ea typeface="SimSun" pitchFamily="2" charset="-122"/>
              </a:rPr>
              <a:t>if( n&lt;CutOff ) {</a:t>
            </a:r>
          </a:p>
          <a:p>
            <a:pPr algn="l"/>
            <a:r>
              <a:rPr lang="pt-BR" altLang="zh-CN" sz="1300" b="1">
                <a:solidFill>
                  <a:srgbClr val="0660A8"/>
                </a:solidFill>
                <a:latin typeface="Courier New" pitchFamily="49" charset="0"/>
                <a:ea typeface="SimSun" pitchFamily="2" charset="-122"/>
              </a:rPr>
              <a:t>        *sum = SerialFib(n);</a:t>
            </a:r>
            <a:endParaRPr lang="en-US" altLang="zh-CN" sz="1300" b="1">
              <a:solidFill>
                <a:srgbClr val="0660A8"/>
              </a:solidFill>
              <a:latin typeface="Courier New" pitchFamily="49" charset="0"/>
              <a:ea typeface="SimSun" pitchFamily="2" charset="-122"/>
            </a:endParaRPr>
          </a:p>
          <a:p>
            <a:pPr algn="l"/>
            <a:r>
              <a:rPr lang="en-US" altLang="zh-CN" sz="1300" b="1">
                <a:solidFill>
                  <a:srgbClr val="0660A8"/>
                </a:solidFill>
                <a:latin typeface="Courier New" pitchFamily="49" charset="0"/>
                <a:ea typeface="SimSun" pitchFamily="2" charset="-122"/>
              </a:rPr>
              <a:t>    } else {</a:t>
            </a:r>
          </a:p>
          <a:p>
            <a:pPr algn="l"/>
            <a:r>
              <a:rPr lang="en-US" altLang="zh-CN" sz="1300" b="1">
                <a:solidFill>
                  <a:srgbClr val="0660A8"/>
                </a:solidFill>
                <a:latin typeface="Courier New" pitchFamily="49" charset="0"/>
                <a:ea typeface="SimSun" pitchFamily="2" charset="-122"/>
              </a:rPr>
              <a:t>        long x, y;</a:t>
            </a:r>
          </a:p>
          <a:p>
            <a:pPr algn="l"/>
            <a:r>
              <a:rPr lang="en-US" altLang="zh-CN" sz="1300" b="1">
                <a:solidFill>
                  <a:schemeClr val="bg1"/>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FibTask&amp; a = *new(</a:t>
            </a:r>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allocate_child()</a:t>
            </a:r>
            <a:r>
              <a:rPr lang="en-US" altLang="zh-CN" sz="1300" b="1">
                <a:solidFill>
                  <a:schemeClr val="bg1"/>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 FibTask(n-1,&amp;x);</a:t>
            </a:r>
          </a:p>
          <a:p>
            <a:pPr algn="l"/>
            <a:r>
              <a:rPr lang="en-US" altLang="zh-CN" sz="1300" b="1">
                <a:solidFill>
                  <a:srgbClr val="000000"/>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FibTask&amp; b = *new(</a:t>
            </a:r>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allocate_child()</a:t>
            </a:r>
            <a:r>
              <a:rPr lang="en-US" altLang="zh-CN" sz="1300" b="1">
                <a:solidFill>
                  <a:schemeClr val="bg1"/>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 FibTask(n-2,&amp;y);</a:t>
            </a:r>
          </a:p>
          <a:p>
            <a:pPr algn="l"/>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set_ref_count</a:t>
            </a:r>
            <a:r>
              <a:rPr lang="en-US" altLang="zh-CN" sz="1300" b="1">
                <a:solidFill>
                  <a:srgbClr val="0660A8"/>
                </a:solidFill>
                <a:latin typeface="Courier New" pitchFamily="49" charset="0"/>
                <a:ea typeface="SimSun" pitchFamily="2" charset="-122"/>
              </a:rPr>
              <a:t>(3); // 3 = 2 children + 1 for wait</a:t>
            </a:r>
          </a:p>
          <a:p>
            <a:pPr algn="l"/>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spawn</a:t>
            </a:r>
            <a:r>
              <a:rPr lang="en-US" altLang="zh-CN" sz="1300" b="1">
                <a:solidFill>
                  <a:srgbClr val="0660A8"/>
                </a:solidFill>
                <a:latin typeface="Courier New" pitchFamily="49" charset="0"/>
                <a:ea typeface="SimSun" pitchFamily="2" charset="-122"/>
              </a:rPr>
              <a:t>( b );</a:t>
            </a:r>
            <a:r>
              <a:rPr lang="en-US" altLang="zh-CN" sz="1300" b="1">
                <a:solidFill>
                  <a:srgbClr val="000000"/>
                </a:solidFill>
                <a:latin typeface="Courier New" pitchFamily="49" charset="0"/>
                <a:ea typeface="SimSun" pitchFamily="2" charset="-122"/>
              </a:rPr>
              <a:t> </a:t>
            </a:r>
          </a:p>
          <a:p>
            <a:pPr algn="l"/>
            <a:r>
              <a:rPr lang="en-US" altLang="zh-CN" sz="1300" b="1">
                <a:solidFill>
                  <a:srgbClr val="000000"/>
                </a:solidFill>
                <a:latin typeface="Courier New" pitchFamily="49" charset="0"/>
                <a:ea typeface="SimSun" pitchFamily="2" charset="-122"/>
              </a:rPr>
              <a:t>        </a:t>
            </a:r>
            <a:r>
              <a:rPr lang="en-US" altLang="zh-CN" sz="1300" b="1">
                <a:solidFill>
                  <a:srgbClr val="008000"/>
                </a:solidFill>
                <a:latin typeface="Courier New" pitchFamily="49" charset="0"/>
                <a:ea typeface="SimSun" pitchFamily="2" charset="-122"/>
              </a:rPr>
              <a:t>spawn_and_wait_for_all</a:t>
            </a:r>
            <a:r>
              <a:rPr lang="en-US" altLang="zh-CN" sz="1300" b="1">
                <a:solidFill>
                  <a:srgbClr val="0660A8"/>
                </a:solidFill>
                <a:latin typeface="Courier New" pitchFamily="49" charset="0"/>
                <a:ea typeface="SimSun" pitchFamily="2" charset="-122"/>
              </a:rPr>
              <a:t>(</a:t>
            </a:r>
            <a:r>
              <a:rPr lang="en-US" altLang="zh-CN" sz="1300" b="1">
                <a:solidFill>
                  <a:schemeClr val="bg1"/>
                </a:solidFill>
                <a:latin typeface="Courier New" pitchFamily="49" charset="0"/>
                <a:ea typeface="SimSun" pitchFamily="2" charset="-122"/>
              </a:rPr>
              <a:t> </a:t>
            </a:r>
            <a:r>
              <a:rPr lang="en-US" altLang="zh-CN" sz="1300" b="1">
                <a:solidFill>
                  <a:srgbClr val="0660A8"/>
                </a:solidFill>
                <a:latin typeface="Courier New" pitchFamily="49" charset="0"/>
                <a:ea typeface="SimSun" pitchFamily="2" charset="-122"/>
              </a:rPr>
              <a:t>a ); </a:t>
            </a:r>
          </a:p>
          <a:p>
            <a:pPr algn="l"/>
            <a:r>
              <a:rPr lang="en-US" altLang="zh-CN" sz="1300" b="1">
                <a:solidFill>
                  <a:srgbClr val="0660A8"/>
                </a:solidFill>
                <a:latin typeface="Courier New" pitchFamily="49" charset="0"/>
                <a:ea typeface="SimSun" pitchFamily="2" charset="-122"/>
              </a:rPr>
              <a:t>        *sum = x+y;	</a:t>
            </a:r>
          </a:p>
          <a:p>
            <a:pPr algn="l"/>
            <a:r>
              <a:rPr lang="en-US" altLang="zh-CN" sz="1300" b="1">
                <a:solidFill>
                  <a:srgbClr val="0660A8"/>
                </a:solidFill>
                <a:latin typeface="Courier New" pitchFamily="49" charset="0"/>
                <a:ea typeface="SimSun" pitchFamily="2" charset="-122"/>
              </a:rPr>
              <a:t>    }</a:t>
            </a:r>
          </a:p>
          <a:p>
            <a:pPr algn="l"/>
            <a:r>
              <a:rPr lang="en-US" altLang="zh-CN" sz="1300" b="1">
                <a:solidFill>
                  <a:srgbClr val="0660A8"/>
                </a:solidFill>
                <a:latin typeface="Courier New" pitchFamily="49" charset="0"/>
                <a:ea typeface="SimSun" pitchFamily="2" charset="-122"/>
              </a:rPr>
              <a:t>    return NULL;</a:t>
            </a:r>
          </a:p>
          <a:p>
            <a:pPr algn="l"/>
            <a:r>
              <a:rPr lang="en-US" altLang="zh-CN" sz="1300" b="1">
                <a:solidFill>
                  <a:srgbClr val="0660A8"/>
                </a:solidFill>
                <a:latin typeface="Courier New" pitchFamily="49" charset="0"/>
                <a:ea typeface="SimSun" pitchFamily="2" charset="-122"/>
              </a:rPr>
              <a:t>  }</a:t>
            </a:r>
          </a:p>
          <a:p>
            <a:pPr algn="l"/>
            <a:r>
              <a:rPr lang="en-US" altLang="zh-CN" sz="1300" b="1">
                <a:solidFill>
                  <a:srgbClr val="0660A8"/>
                </a:solidFill>
                <a:latin typeface="Courier New" pitchFamily="49" charset="0"/>
                <a:ea typeface="SimSun" pitchFamily="2" charset="-122"/>
              </a:rPr>
              <a:t>};</a:t>
            </a:r>
          </a:p>
        </p:txBody>
      </p:sp>
      <p:sp>
        <p:nvSpPr>
          <p:cNvPr id="52228" name="Rectangle 3"/>
          <p:cNvSpPr>
            <a:spLocks noGrp="1" noChangeArrowheads="1"/>
          </p:cNvSpPr>
          <p:nvPr>
            <p:ph type="title"/>
          </p:nvPr>
        </p:nvSpPr>
        <p:spPr>
          <a:xfrm>
            <a:off x="457200" y="76200"/>
            <a:ext cx="7467600" cy="685800"/>
          </a:xfrm>
        </p:spPr>
        <p:txBody>
          <a:bodyPr/>
          <a:lstStyle/>
          <a:p>
            <a:pPr eaLnBrk="1" hangingPunct="1"/>
            <a:r>
              <a:rPr lang="en-US" altLang="zh-CN" dirty="0">
                <a:ea typeface="SimSun" pitchFamily="2" charset="-122"/>
              </a:rPr>
              <a:t>Fibonacci - Task Spawning Solution</a:t>
            </a:r>
          </a:p>
        </p:txBody>
      </p:sp>
      <p:sp>
        <p:nvSpPr>
          <p:cNvPr id="974852" name="Text Box 4"/>
          <p:cNvSpPr txBox="1">
            <a:spLocks noChangeArrowheads="1"/>
          </p:cNvSpPr>
          <p:nvPr/>
        </p:nvSpPr>
        <p:spPr bwMode="auto">
          <a:xfrm>
            <a:off x="3398838" y="1023938"/>
            <a:ext cx="3368675" cy="355600"/>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Derived from TBB </a:t>
            </a:r>
            <a:r>
              <a:rPr lang="en-US" altLang="zh-CN" sz="1400" b="1">
                <a:latin typeface="Courier New" pitchFamily="49" charset="0"/>
                <a:ea typeface="SimSun" pitchFamily="2" charset="-122"/>
              </a:rPr>
              <a:t>task</a:t>
            </a:r>
            <a:r>
              <a:rPr lang="en-US" altLang="zh-CN" sz="1400" b="1">
                <a:ea typeface="SimSun" pitchFamily="2" charset="-122"/>
              </a:rPr>
              <a:t> class</a:t>
            </a:r>
          </a:p>
        </p:txBody>
      </p:sp>
      <p:sp>
        <p:nvSpPr>
          <p:cNvPr id="974853" name="Text Box 5"/>
          <p:cNvSpPr txBox="1">
            <a:spLocks noChangeArrowheads="1"/>
          </p:cNvSpPr>
          <p:nvPr/>
        </p:nvSpPr>
        <p:spPr bwMode="auto">
          <a:xfrm>
            <a:off x="3783013" y="3017838"/>
            <a:ext cx="4570412" cy="568325"/>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Create new child tasks to compute (n-1)</a:t>
            </a:r>
            <a:r>
              <a:rPr lang="en-US" altLang="zh-CN" sz="1400" b="1" baseline="30000">
                <a:ea typeface="SimSun" pitchFamily="2" charset="-122"/>
              </a:rPr>
              <a:t>th</a:t>
            </a:r>
            <a:r>
              <a:rPr lang="en-US" altLang="zh-CN" sz="1400" b="1">
                <a:ea typeface="SimSun" pitchFamily="2" charset="-122"/>
              </a:rPr>
              <a:t> and (n-2)</a:t>
            </a:r>
            <a:r>
              <a:rPr lang="en-US" altLang="zh-CN" sz="1400" b="1" baseline="30000">
                <a:ea typeface="SimSun" pitchFamily="2" charset="-122"/>
              </a:rPr>
              <a:t>th</a:t>
            </a:r>
            <a:r>
              <a:rPr lang="en-US" altLang="zh-CN" sz="1400" b="1">
                <a:ea typeface="SimSun" pitchFamily="2" charset="-122"/>
              </a:rPr>
              <a:t> Fibonacci numbers</a:t>
            </a:r>
          </a:p>
        </p:txBody>
      </p:sp>
      <p:sp>
        <p:nvSpPr>
          <p:cNvPr id="974854" name="Text Box 6"/>
          <p:cNvSpPr txBox="1">
            <a:spLocks noChangeArrowheads="1"/>
          </p:cNvSpPr>
          <p:nvPr/>
        </p:nvSpPr>
        <p:spPr bwMode="auto">
          <a:xfrm>
            <a:off x="3687763" y="4292600"/>
            <a:ext cx="4173537" cy="887413"/>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Reference count is used to know when spawned tasks have completed</a:t>
            </a:r>
          </a:p>
          <a:p>
            <a:pPr>
              <a:spcBef>
                <a:spcPct val="50000"/>
              </a:spcBef>
            </a:pPr>
            <a:r>
              <a:rPr lang="en-US" altLang="zh-CN" sz="1400" b="1">
                <a:ea typeface="SimSun" pitchFamily="2" charset="-122"/>
              </a:rPr>
              <a:t>Set before spawning any children</a:t>
            </a:r>
          </a:p>
        </p:txBody>
      </p:sp>
      <p:sp>
        <p:nvSpPr>
          <p:cNvPr id="974855" name="Text Box 7"/>
          <p:cNvSpPr txBox="1">
            <a:spLocks noChangeArrowheads="1"/>
          </p:cNvSpPr>
          <p:nvPr/>
        </p:nvSpPr>
        <p:spPr bwMode="auto">
          <a:xfrm>
            <a:off x="342900" y="3525838"/>
            <a:ext cx="3497263" cy="674687"/>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Spawn task; return immediately</a:t>
            </a:r>
          </a:p>
          <a:p>
            <a:pPr>
              <a:spcBef>
                <a:spcPct val="50000"/>
              </a:spcBef>
            </a:pPr>
            <a:r>
              <a:rPr lang="en-US" altLang="zh-CN" sz="1400" b="1">
                <a:ea typeface="SimSun" pitchFamily="2" charset="-122"/>
              </a:rPr>
              <a:t>Can be scheduled at any time</a:t>
            </a:r>
          </a:p>
        </p:txBody>
      </p:sp>
      <p:sp>
        <p:nvSpPr>
          <p:cNvPr id="974856" name="Text Box 8"/>
          <p:cNvSpPr txBox="1">
            <a:spLocks noChangeArrowheads="1"/>
          </p:cNvSpPr>
          <p:nvPr/>
        </p:nvSpPr>
        <p:spPr bwMode="auto">
          <a:xfrm>
            <a:off x="873125" y="4811713"/>
            <a:ext cx="3754438" cy="568325"/>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Spawn task; block until all children have completed execution</a:t>
            </a:r>
          </a:p>
        </p:txBody>
      </p:sp>
      <p:sp>
        <p:nvSpPr>
          <p:cNvPr id="974857" name="Oval 9"/>
          <p:cNvSpPr>
            <a:spLocks noChangeArrowheads="1"/>
          </p:cNvSpPr>
          <p:nvPr/>
        </p:nvSpPr>
        <p:spPr bwMode="auto">
          <a:xfrm>
            <a:off x="2673350" y="1193800"/>
            <a:ext cx="498475"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58" name="Oval 10"/>
          <p:cNvSpPr>
            <a:spLocks noChangeArrowheads="1"/>
          </p:cNvSpPr>
          <p:nvPr/>
        </p:nvSpPr>
        <p:spPr bwMode="auto">
          <a:xfrm>
            <a:off x="1204913" y="2598738"/>
            <a:ext cx="1263650"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59" name="Text Box 11"/>
          <p:cNvSpPr txBox="1">
            <a:spLocks noChangeArrowheads="1"/>
          </p:cNvSpPr>
          <p:nvPr/>
        </p:nvSpPr>
        <p:spPr bwMode="auto">
          <a:xfrm>
            <a:off x="1911350" y="2090738"/>
            <a:ext cx="3000375" cy="568325"/>
          </a:xfrm>
          <a:prstGeom prst="rect">
            <a:avLst/>
          </a:prstGeom>
          <a:solidFill>
            <a:schemeClr val="bg1"/>
          </a:solidFill>
          <a:ln w="50800" algn="ctr">
            <a:solidFill>
              <a:srgbClr val="AA014C"/>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altLang="zh-CN" sz="1400" b="1">
                <a:ea typeface="SimSun" pitchFamily="2" charset="-122"/>
              </a:rPr>
              <a:t>The </a:t>
            </a:r>
            <a:r>
              <a:rPr lang="en-US" altLang="zh-CN" sz="1400" b="1">
                <a:latin typeface="Courier New" pitchFamily="49" charset="0"/>
                <a:ea typeface="SimSun" pitchFamily="2" charset="-122"/>
              </a:rPr>
              <a:t>execute</a:t>
            </a:r>
            <a:r>
              <a:rPr lang="en-US" altLang="zh-CN" sz="1400" b="1">
                <a:ea typeface="SimSun" pitchFamily="2" charset="-122"/>
              </a:rPr>
              <a:t> method does the computation of a task</a:t>
            </a:r>
          </a:p>
        </p:txBody>
      </p:sp>
      <p:sp>
        <p:nvSpPr>
          <p:cNvPr id="974860" name="Oval 12"/>
          <p:cNvSpPr>
            <a:spLocks noChangeArrowheads="1"/>
          </p:cNvSpPr>
          <p:nvPr/>
        </p:nvSpPr>
        <p:spPr bwMode="auto">
          <a:xfrm>
            <a:off x="2936875" y="3609975"/>
            <a:ext cx="2066925" cy="53657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1" name="Oval 13"/>
          <p:cNvSpPr>
            <a:spLocks noChangeArrowheads="1"/>
          </p:cNvSpPr>
          <p:nvPr/>
        </p:nvSpPr>
        <p:spPr bwMode="auto">
          <a:xfrm>
            <a:off x="1100138" y="4210050"/>
            <a:ext cx="1382712" cy="338138"/>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2" name="Oval 14"/>
          <p:cNvSpPr>
            <a:spLocks noChangeArrowheads="1"/>
          </p:cNvSpPr>
          <p:nvPr/>
        </p:nvSpPr>
        <p:spPr bwMode="auto">
          <a:xfrm>
            <a:off x="1158875" y="3983038"/>
            <a:ext cx="1928813"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74863" name="Oval 15"/>
          <p:cNvSpPr>
            <a:spLocks noChangeArrowheads="1"/>
          </p:cNvSpPr>
          <p:nvPr/>
        </p:nvSpPr>
        <p:spPr bwMode="auto">
          <a:xfrm>
            <a:off x="1089025" y="4379913"/>
            <a:ext cx="3271838" cy="377825"/>
          </a:xfrm>
          <a:prstGeom prst="ellipse">
            <a:avLst/>
          </a:prstGeom>
          <a:noFill/>
          <a:ln w="50800" algn="ctr">
            <a:solidFill>
              <a:srgbClr val="AA014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17" name="Slide Number Placeholder 3"/>
          <p:cNvSpPr>
            <a:spLocks noGrp="1"/>
          </p:cNvSpPr>
          <p:nvPr>
            <p:ph type="sldNum" sz="quarter" idx="4294967295"/>
          </p:nvPr>
        </p:nvSpPr>
        <p:spPr>
          <a:xfrm>
            <a:off x="8129016" y="5734050"/>
            <a:ext cx="609600" cy="521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635D4E0-B9E5-4366-8BA5-BF21B123B588}" type="slidenum">
              <a:rPr lang="en-US" sz="1400" b="1">
                <a:solidFill>
                  <a:schemeClr val="bg1"/>
                </a:solidFill>
              </a:rPr>
              <a:pPr eaLnBrk="1" hangingPunct="1"/>
              <a:t>87</a:t>
            </a:fld>
            <a:endParaRPr lang="en-US" sz="1400" b="1" dirty="0">
              <a:solidFill>
                <a:schemeClr val="bg1"/>
              </a:solidFill>
            </a:endParaRPr>
          </a:p>
        </p:txBody>
      </p:sp>
    </p:spTree>
    <p:extLst>
      <p:ext uri="{BB962C8B-B14F-4D97-AF65-F5344CB8AC3E}">
        <p14:creationId xmlns:p14="http://schemas.microsoft.com/office/powerpoint/2010/main" val="278696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74852"/>
                                        </p:tgtEl>
                                        <p:attrNameLst>
                                          <p:attrName>style.visibility</p:attrName>
                                        </p:attrNameLst>
                                      </p:cBhvr>
                                      <p:to>
                                        <p:strVal val="visible"/>
                                      </p:to>
                                    </p:set>
                                    <p:anim calcmode="lin" valueType="num">
                                      <p:cBhvr>
                                        <p:cTn id="7" dur="500" fill="hold"/>
                                        <p:tgtEl>
                                          <p:spTgt spid="974852"/>
                                        </p:tgtEl>
                                        <p:attrNameLst>
                                          <p:attrName>ppt_w</p:attrName>
                                        </p:attrNameLst>
                                      </p:cBhvr>
                                      <p:tavLst>
                                        <p:tav tm="0">
                                          <p:val>
                                            <p:fltVal val="0"/>
                                          </p:val>
                                        </p:tav>
                                        <p:tav tm="100000">
                                          <p:val>
                                            <p:strVal val="#ppt_w"/>
                                          </p:val>
                                        </p:tav>
                                      </p:tavLst>
                                    </p:anim>
                                    <p:anim calcmode="lin" valueType="num">
                                      <p:cBhvr>
                                        <p:cTn id="8" dur="500" fill="hold"/>
                                        <p:tgtEl>
                                          <p:spTgt spid="974852"/>
                                        </p:tgtEl>
                                        <p:attrNameLst>
                                          <p:attrName>ppt_h</p:attrName>
                                        </p:attrNameLst>
                                      </p:cBhvr>
                                      <p:tavLst>
                                        <p:tav tm="0">
                                          <p:val>
                                            <p:fltVal val="0"/>
                                          </p:val>
                                        </p:tav>
                                        <p:tav tm="100000">
                                          <p:val>
                                            <p:strVal val="#ppt_h"/>
                                          </p:val>
                                        </p:tav>
                                      </p:tavLst>
                                    </p:anim>
                                    <p:animEffect transition="in" filter="fade">
                                      <p:cBhvr>
                                        <p:cTn id="9" dur="500"/>
                                        <p:tgtEl>
                                          <p:spTgt spid="97485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74857"/>
                                        </p:tgtEl>
                                        <p:attrNameLst>
                                          <p:attrName>style.visibility</p:attrName>
                                        </p:attrNameLst>
                                      </p:cBhvr>
                                      <p:to>
                                        <p:strVal val="visible"/>
                                      </p:to>
                                    </p:set>
                                    <p:anim calcmode="lin" valueType="num">
                                      <p:cBhvr>
                                        <p:cTn id="12" dur="500" fill="hold"/>
                                        <p:tgtEl>
                                          <p:spTgt spid="974857"/>
                                        </p:tgtEl>
                                        <p:attrNameLst>
                                          <p:attrName>ppt_w</p:attrName>
                                        </p:attrNameLst>
                                      </p:cBhvr>
                                      <p:tavLst>
                                        <p:tav tm="0">
                                          <p:val>
                                            <p:fltVal val="0"/>
                                          </p:val>
                                        </p:tav>
                                        <p:tav tm="100000">
                                          <p:val>
                                            <p:strVal val="#ppt_w"/>
                                          </p:val>
                                        </p:tav>
                                      </p:tavLst>
                                    </p:anim>
                                    <p:anim calcmode="lin" valueType="num">
                                      <p:cBhvr>
                                        <p:cTn id="13" dur="500" fill="hold"/>
                                        <p:tgtEl>
                                          <p:spTgt spid="974857"/>
                                        </p:tgtEl>
                                        <p:attrNameLst>
                                          <p:attrName>ppt_h</p:attrName>
                                        </p:attrNameLst>
                                      </p:cBhvr>
                                      <p:tavLst>
                                        <p:tav tm="0">
                                          <p:val>
                                            <p:fltVal val="0"/>
                                          </p:val>
                                        </p:tav>
                                        <p:tav tm="100000">
                                          <p:val>
                                            <p:strVal val="#ppt_h"/>
                                          </p:val>
                                        </p:tav>
                                      </p:tavLst>
                                    </p:anim>
                                    <p:animEffect transition="in" filter="fade">
                                      <p:cBhvr>
                                        <p:cTn id="14" dur="500"/>
                                        <p:tgtEl>
                                          <p:spTgt spid="9748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xit" presetSubtype="0" fill="hold" grpId="1" nodeType="clickEffect">
                                  <p:stCondLst>
                                    <p:cond delay="0"/>
                                  </p:stCondLst>
                                  <p:childTnLst>
                                    <p:anim calcmode="lin" valueType="num">
                                      <p:cBhvr>
                                        <p:cTn id="18" dur="500"/>
                                        <p:tgtEl>
                                          <p:spTgt spid="974852"/>
                                        </p:tgtEl>
                                        <p:attrNameLst>
                                          <p:attrName>ppt_w</p:attrName>
                                        </p:attrNameLst>
                                      </p:cBhvr>
                                      <p:tavLst>
                                        <p:tav tm="0">
                                          <p:val>
                                            <p:strVal val="ppt_w"/>
                                          </p:val>
                                        </p:tav>
                                        <p:tav tm="100000">
                                          <p:val>
                                            <p:fltVal val="0"/>
                                          </p:val>
                                        </p:tav>
                                      </p:tavLst>
                                    </p:anim>
                                    <p:anim calcmode="lin" valueType="num">
                                      <p:cBhvr>
                                        <p:cTn id="19" dur="500"/>
                                        <p:tgtEl>
                                          <p:spTgt spid="974852"/>
                                        </p:tgtEl>
                                        <p:attrNameLst>
                                          <p:attrName>ppt_h</p:attrName>
                                        </p:attrNameLst>
                                      </p:cBhvr>
                                      <p:tavLst>
                                        <p:tav tm="0">
                                          <p:val>
                                            <p:strVal val="ppt_h"/>
                                          </p:val>
                                        </p:tav>
                                        <p:tav tm="100000">
                                          <p:val>
                                            <p:fltVal val="0"/>
                                          </p:val>
                                        </p:tav>
                                      </p:tavLst>
                                    </p:anim>
                                    <p:animEffect transition="out" filter="fade">
                                      <p:cBhvr>
                                        <p:cTn id="20" dur="500"/>
                                        <p:tgtEl>
                                          <p:spTgt spid="974852"/>
                                        </p:tgtEl>
                                      </p:cBhvr>
                                    </p:animEffect>
                                    <p:set>
                                      <p:cBhvr>
                                        <p:cTn id="21" dur="1" fill="hold">
                                          <p:stCondLst>
                                            <p:cond delay="499"/>
                                          </p:stCondLst>
                                        </p:cTn>
                                        <p:tgtEl>
                                          <p:spTgt spid="974852"/>
                                        </p:tgtEl>
                                        <p:attrNameLst>
                                          <p:attrName>style.visibility</p:attrName>
                                        </p:attrNameLst>
                                      </p:cBhvr>
                                      <p:to>
                                        <p:strVal val="hidden"/>
                                      </p:to>
                                    </p:set>
                                  </p:childTnLst>
                                </p:cTn>
                              </p:par>
                              <p:par>
                                <p:cTn id="22" presetID="53" presetClass="exit" presetSubtype="0" fill="hold" grpId="1" nodeType="withEffect">
                                  <p:stCondLst>
                                    <p:cond delay="0"/>
                                  </p:stCondLst>
                                  <p:childTnLst>
                                    <p:anim calcmode="lin" valueType="num">
                                      <p:cBhvr>
                                        <p:cTn id="23" dur="500"/>
                                        <p:tgtEl>
                                          <p:spTgt spid="974857"/>
                                        </p:tgtEl>
                                        <p:attrNameLst>
                                          <p:attrName>ppt_w</p:attrName>
                                        </p:attrNameLst>
                                      </p:cBhvr>
                                      <p:tavLst>
                                        <p:tav tm="0">
                                          <p:val>
                                            <p:strVal val="ppt_w"/>
                                          </p:val>
                                        </p:tav>
                                        <p:tav tm="100000">
                                          <p:val>
                                            <p:fltVal val="0"/>
                                          </p:val>
                                        </p:tav>
                                      </p:tavLst>
                                    </p:anim>
                                    <p:anim calcmode="lin" valueType="num">
                                      <p:cBhvr>
                                        <p:cTn id="24" dur="500"/>
                                        <p:tgtEl>
                                          <p:spTgt spid="974857"/>
                                        </p:tgtEl>
                                        <p:attrNameLst>
                                          <p:attrName>ppt_h</p:attrName>
                                        </p:attrNameLst>
                                      </p:cBhvr>
                                      <p:tavLst>
                                        <p:tav tm="0">
                                          <p:val>
                                            <p:strVal val="ppt_h"/>
                                          </p:val>
                                        </p:tav>
                                        <p:tav tm="100000">
                                          <p:val>
                                            <p:fltVal val="0"/>
                                          </p:val>
                                        </p:tav>
                                      </p:tavLst>
                                    </p:anim>
                                    <p:animEffect transition="out" filter="fade">
                                      <p:cBhvr>
                                        <p:cTn id="25" dur="500"/>
                                        <p:tgtEl>
                                          <p:spTgt spid="974857"/>
                                        </p:tgtEl>
                                      </p:cBhvr>
                                    </p:animEffect>
                                    <p:set>
                                      <p:cBhvr>
                                        <p:cTn id="26" dur="1" fill="hold">
                                          <p:stCondLst>
                                            <p:cond delay="499"/>
                                          </p:stCondLst>
                                        </p:cTn>
                                        <p:tgtEl>
                                          <p:spTgt spid="974857"/>
                                        </p:tgtEl>
                                        <p:attrNameLst>
                                          <p:attrName>style.visibility</p:attrName>
                                        </p:attrNameLst>
                                      </p:cBhvr>
                                      <p:to>
                                        <p:strVal val="hidden"/>
                                      </p:to>
                                    </p:set>
                                  </p:childTnLst>
                                </p:cTn>
                              </p:par>
                              <p:par>
                                <p:cTn id="27" presetID="53" presetClass="entr" presetSubtype="0" fill="hold" grpId="0" nodeType="withEffect">
                                  <p:stCondLst>
                                    <p:cond delay="0"/>
                                  </p:stCondLst>
                                  <p:childTnLst>
                                    <p:set>
                                      <p:cBhvr>
                                        <p:cTn id="28" dur="1" fill="hold">
                                          <p:stCondLst>
                                            <p:cond delay="0"/>
                                          </p:stCondLst>
                                        </p:cTn>
                                        <p:tgtEl>
                                          <p:spTgt spid="974859"/>
                                        </p:tgtEl>
                                        <p:attrNameLst>
                                          <p:attrName>style.visibility</p:attrName>
                                        </p:attrNameLst>
                                      </p:cBhvr>
                                      <p:to>
                                        <p:strVal val="visible"/>
                                      </p:to>
                                    </p:set>
                                    <p:anim calcmode="lin" valueType="num">
                                      <p:cBhvr>
                                        <p:cTn id="29" dur="500" fill="hold"/>
                                        <p:tgtEl>
                                          <p:spTgt spid="974859"/>
                                        </p:tgtEl>
                                        <p:attrNameLst>
                                          <p:attrName>ppt_w</p:attrName>
                                        </p:attrNameLst>
                                      </p:cBhvr>
                                      <p:tavLst>
                                        <p:tav tm="0">
                                          <p:val>
                                            <p:fltVal val="0"/>
                                          </p:val>
                                        </p:tav>
                                        <p:tav tm="100000">
                                          <p:val>
                                            <p:strVal val="#ppt_w"/>
                                          </p:val>
                                        </p:tav>
                                      </p:tavLst>
                                    </p:anim>
                                    <p:anim calcmode="lin" valueType="num">
                                      <p:cBhvr>
                                        <p:cTn id="30" dur="500" fill="hold"/>
                                        <p:tgtEl>
                                          <p:spTgt spid="974859"/>
                                        </p:tgtEl>
                                        <p:attrNameLst>
                                          <p:attrName>ppt_h</p:attrName>
                                        </p:attrNameLst>
                                      </p:cBhvr>
                                      <p:tavLst>
                                        <p:tav tm="0">
                                          <p:val>
                                            <p:fltVal val="0"/>
                                          </p:val>
                                        </p:tav>
                                        <p:tav tm="100000">
                                          <p:val>
                                            <p:strVal val="#ppt_h"/>
                                          </p:val>
                                        </p:tav>
                                      </p:tavLst>
                                    </p:anim>
                                    <p:animEffect transition="in" filter="fade">
                                      <p:cBhvr>
                                        <p:cTn id="31" dur="500"/>
                                        <p:tgtEl>
                                          <p:spTgt spid="974859"/>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974858"/>
                                        </p:tgtEl>
                                        <p:attrNameLst>
                                          <p:attrName>style.visibility</p:attrName>
                                        </p:attrNameLst>
                                      </p:cBhvr>
                                      <p:to>
                                        <p:strVal val="visible"/>
                                      </p:to>
                                    </p:set>
                                    <p:anim calcmode="lin" valueType="num">
                                      <p:cBhvr>
                                        <p:cTn id="34" dur="500" fill="hold"/>
                                        <p:tgtEl>
                                          <p:spTgt spid="974858"/>
                                        </p:tgtEl>
                                        <p:attrNameLst>
                                          <p:attrName>ppt_w</p:attrName>
                                        </p:attrNameLst>
                                      </p:cBhvr>
                                      <p:tavLst>
                                        <p:tav tm="0">
                                          <p:val>
                                            <p:fltVal val="0"/>
                                          </p:val>
                                        </p:tav>
                                        <p:tav tm="100000">
                                          <p:val>
                                            <p:strVal val="#ppt_w"/>
                                          </p:val>
                                        </p:tav>
                                      </p:tavLst>
                                    </p:anim>
                                    <p:anim calcmode="lin" valueType="num">
                                      <p:cBhvr>
                                        <p:cTn id="35" dur="500" fill="hold"/>
                                        <p:tgtEl>
                                          <p:spTgt spid="974858"/>
                                        </p:tgtEl>
                                        <p:attrNameLst>
                                          <p:attrName>ppt_h</p:attrName>
                                        </p:attrNameLst>
                                      </p:cBhvr>
                                      <p:tavLst>
                                        <p:tav tm="0">
                                          <p:val>
                                            <p:fltVal val="0"/>
                                          </p:val>
                                        </p:tav>
                                        <p:tav tm="100000">
                                          <p:val>
                                            <p:strVal val="#ppt_h"/>
                                          </p:val>
                                        </p:tav>
                                      </p:tavLst>
                                    </p:anim>
                                    <p:animEffect transition="in" filter="fade">
                                      <p:cBhvr>
                                        <p:cTn id="36" dur="500"/>
                                        <p:tgtEl>
                                          <p:spTgt spid="9748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xit" presetSubtype="0" fill="hold" grpId="1" nodeType="clickEffect">
                                  <p:stCondLst>
                                    <p:cond delay="0"/>
                                  </p:stCondLst>
                                  <p:childTnLst>
                                    <p:anim calcmode="lin" valueType="num">
                                      <p:cBhvr>
                                        <p:cTn id="40" dur="500"/>
                                        <p:tgtEl>
                                          <p:spTgt spid="974859"/>
                                        </p:tgtEl>
                                        <p:attrNameLst>
                                          <p:attrName>ppt_w</p:attrName>
                                        </p:attrNameLst>
                                      </p:cBhvr>
                                      <p:tavLst>
                                        <p:tav tm="0">
                                          <p:val>
                                            <p:strVal val="ppt_w"/>
                                          </p:val>
                                        </p:tav>
                                        <p:tav tm="100000">
                                          <p:val>
                                            <p:fltVal val="0"/>
                                          </p:val>
                                        </p:tav>
                                      </p:tavLst>
                                    </p:anim>
                                    <p:anim calcmode="lin" valueType="num">
                                      <p:cBhvr>
                                        <p:cTn id="41" dur="500"/>
                                        <p:tgtEl>
                                          <p:spTgt spid="974859"/>
                                        </p:tgtEl>
                                        <p:attrNameLst>
                                          <p:attrName>ppt_h</p:attrName>
                                        </p:attrNameLst>
                                      </p:cBhvr>
                                      <p:tavLst>
                                        <p:tav tm="0">
                                          <p:val>
                                            <p:strVal val="ppt_h"/>
                                          </p:val>
                                        </p:tav>
                                        <p:tav tm="100000">
                                          <p:val>
                                            <p:fltVal val="0"/>
                                          </p:val>
                                        </p:tav>
                                      </p:tavLst>
                                    </p:anim>
                                    <p:animEffect transition="out" filter="fade">
                                      <p:cBhvr>
                                        <p:cTn id="42" dur="500"/>
                                        <p:tgtEl>
                                          <p:spTgt spid="974859"/>
                                        </p:tgtEl>
                                      </p:cBhvr>
                                    </p:animEffect>
                                    <p:set>
                                      <p:cBhvr>
                                        <p:cTn id="43" dur="1" fill="hold">
                                          <p:stCondLst>
                                            <p:cond delay="499"/>
                                          </p:stCondLst>
                                        </p:cTn>
                                        <p:tgtEl>
                                          <p:spTgt spid="974859"/>
                                        </p:tgtEl>
                                        <p:attrNameLst>
                                          <p:attrName>style.visibility</p:attrName>
                                        </p:attrNameLst>
                                      </p:cBhvr>
                                      <p:to>
                                        <p:strVal val="hidden"/>
                                      </p:to>
                                    </p:set>
                                  </p:childTnLst>
                                </p:cTn>
                              </p:par>
                              <p:par>
                                <p:cTn id="44" presetID="53" presetClass="exit" presetSubtype="0" fill="hold" grpId="1" nodeType="withEffect">
                                  <p:stCondLst>
                                    <p:cond delay="0"/>
                                  </p:stCondLst>
                                  <p:childTnLst>
                                    <p:anim calcmode="lin" valueType="num">
                                      <p:cBhvr>
                                        <p:cTn id="45" dur="500"/>
                                        <p:tgtEl>
                                          <p:spTgt spid="974858"/>
                                        </p:tgtEl>
                                        <p:attrNameLst>
                                          <p:attrName>ppt_w</p:attrName>
                                        </p:attrNameLst>
                                      </p:cBhvr>
                                      <p:tavLst>
                                        <p:tav tm="0">
                                          <p:val>
                                            <p:strVal val="ppt_w"/>
                                          </p:val>
                                        </p:tav>
                                        <p:tav tm="100000">
                                          <p:val>
                                            <p:fltVal val="0"/>
                                          </p:val>
                                        </p:tav>
                                      </p:tavLst>
                                    </p:anim>
                                    <p:anim calcmode="lin" valueType="num">
                                      <p:cBhvr>
                                        <p:cTn id="46" dur="500"/>
                                        <p:tgtEl>
                                          <p:spTgt spid="974858"/>
                                        </p:tgtEl>
                                        <p:attrNameLst>
                                          <p:attrName>ppt_h</p:attrName>
                                        </p:attrNameLst>
                                      </p:cBhvr>
                                      <p:tavLst>
                                        <p:tav tm="0">
                                          <p:val>
                                            <p:strVal val="ppt_h"/>
                                          </p:val>
                                        </p:tav>
                                        <p:tav tm="100000">
                                          <p:val>
                                            <p:fltVal val="0"/>
                                          </p:val>
                                        </p:tav>
                                      </p:tavLst>
                                    </p:anim>
                                    <p:animEffect transition="out" filter="fade">
                                      <p:cBhvr>
                                        <p:cTn id="47" dur="500"/>
                                        <p:tgtEl>
                                          <p:spTgt spid="974858"/>
                                        </p:tgtEl>
                                      </p:cBhvr>
                                    </p:animEffect>
                                    <p:set>
                                      <p:cBhvr>
                                        <p:cTn id="48" dur="1" fill="hold">
                                          <p:stCondLst>
                                            <p:cond delay="499"/>
                                          </p:stCondLst>
                                        </p:cTn>
                                        <p:tgtEl>
                                          <p:spTgt spid="974858"/>
                                        </p:tgtEl>
                                        <p:attrNameLst>
                                          <p:attrName>style.visibility</p:attrName>
                                        </p:attrNameLst>
                                      </p:cBhvr>
                                      <p:to>
                                        <p:strVal val="hidden"/>
                                      </p:to>
                                    </p:set>
                                  </p:childTnLst>
                                </p:cTn>
                              </p:par>
                              <p:par>
                                <p:cTn id="49" presetID="53" presetClass="entr" presetSubtype="0" fill="hold" grpId="0" nodeType="withEffect">
                                  <p:stCondLst>
                                    <p:cond delay="0"/>
                                  </p:stCondLst>
                                  <p:childTnLst>
                                    <p:set>
                                      <p:cBhvr>
                                        <p:cTn id="50" dur="1" fill="hold">
                                          <p:stCondLst>
                                            <p:cond delay="0"/>
                                          </p:stCondLst>
                                        </p:cTn>
                                        <p:tgtEl>
                                          <p:spTgt spid="974853"/>
                                        </p:tgtEl>
                                        <p:attrNameLst>
                                          <p:attrName>style.visibility</p:attrName>
                                        </p:attrNameLst>
                                      </p:cBhvr>
                                      <p:to>
                                        <p:strVal val="visible"/>
                                      </p:to>
                                    </p:set>
                                    <p:anim calcmode="lin" valueType="num">
                                      <p:cBhvr>
                                        <p:cTn id="51" dur="500" fill="hold"/>
                                        <p:tgtEl>
                                          <p:spTgt spid="974853"/>
                                        </p:tgtEl>
                                        <p:attrNameLst>
                                          <p:attrName>ppt_w</p:attrName>
                                        </p:attrNameLst>
                                      </p:cBhvr>
                                      <p:tavLst>
                                        <p:tav tm="0">
                                          <p:val>
                                            <p:fltVal val="0"/>
                                          </p:val>
                                        </p:tav>
                                        <p:tav tm="100000">
                                          <p:val>
                                            <p:strVal val="#ppt_w"/>
                                          </p:val>
                                        </p:tav>
                                      </p:tavLst>
                                    </p:anim>
                                    <p:anim calcmode="lin" valueType="num">
                                      <p:cBhvr>
                                        <p:cTn id="52" dur="500" fill="hold"/>
                                        <p:tgtEl>
                                          <p:spTgt spid="974853"/>
                                        </p:tgtEl>
                                        <p:attrNameLst>
                                          <p:attrName>ppt_h</p:attrName>
                                        </p:attrNameLst>
                                      </p:cBhvr>
                                      <p:tavLst>
                                        <p:tav tm="0">
                                          <p:val>
                                            <p:fltVal val="0"/>
                                          </p:val>
                                        </p:tav>
                                        <p:tav tm="100000">
                                          <p:val>
                                            <p:strVal val="#ppt_h"/>
                                          </p:val>
                                        </p:tav>
                                      </p:tavLst>
                                    </p:anim>
                                    <p:animEffect transition="in" filter="fade">
                                      <p:cBhvr>
                                        <p:cTn id="53" dur="500"/>
                                        <p:tgtEl>
                                          <p:spTgt spid="974853"/>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974860"/>
                                        </p:tgtEl>
                                        <p:attrNameLst>
                                          <p:attrName>style.visibility</p:attrName>
                                        </p:attrNameLst>
                                      </p:cBhvr>
                                      <p:to>
                                        <p:strVal val="visible"/>
                                      </p:to>
                                    </p:set>
                                    <p:anim calcmode="lin" valueType="num">
                                      <p:cBhvr>
                                        <p:cTn id="56" dur="500" fill="hold"/>
                                        <p:tgtEl>
                                          <p:spTgt spid="974860"/>
                                        </p:tgtEl>
                                        <p:attrNameLst>
                                          <p:attrName>ppt_w</p:attrName>
                                        </p:attrNameLst>
                                      </p:cBhvr>
                                      <p:tavLst>
                                        <p:tav tm="0">
                                          <p:val>
                                            <p:fltVal val="0"/>
                                          </p:val>
                                        </p:tav>
                                        <p:tav tm="100000">
                                          <p:val>
                                            <p:strVal val="#ppt_w"/>
                                          </p:val>
                                        </p:tav>
                                      </p:tavLst>
                                    </p:anim>
                                    <p:anim calcmode="lin" valueType="num">
                                      <p:cBhvr>
                                        <p:cTn id="57" dur="500" fill="hold"/>
                                        <p:tgtEl>
                                          <p:spTgt spid="974860"/>
                                        </p:tgtEl>
                                        <p:attrNameLst>
                                          <p:attrName>ppt_h</p:attrName>
                                        </p:attrNameLst>
                                      </p:cBhvr>
                                      <p:tavLst>
                                        <p:tav tm="0">
                                          <p:val>
                                            <p:fltVal val="0"/>
                                          </p:val>
                                        </p:tav>
                                        <p:tav tm="100000">
                                          <p:val>
                                            <p:strVal val="#ppt_h"/>
                                          </p:val>
                                        </p:tav>
                                      </p:tavLst>
                                    </p:anim>
                                    <p:animEffect transition="in" filter="fade">
                                      <p:cBhvr>
                                        <p:cTn id="58" dur="500"/>
                                        <p:tgtEl>
                                          <p:spTgt spid="9748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xit" presetSubtype="0" fill="hold" grpId="1" nodeType="clickEffect">
                                  <p:stCondLst>
                                    <p:cond delay="0"/>
                                  </p:stCondLst>
                                  <p:childTnLst>
                                    <p:anim calcmode="lin" valueType="num">
                                      <p:cBhvr>
                                        <p:cTn id="62" dur="500"/>
                                        <p:tgtEl>
                                          <p:spTgt spid="974853"/>
                                        </p:tgtEl>
                                        <p:attrNameLst>
                                          <p:attrName>ppt_w</p:attrName>
                                        </p:attrNameLst>
                                      </p:cBhvr>
                                      <p:tavLst>
                                        <p:tav tm="0">
                                          <p:val>
                                            <p:strVal val="ppt_w"/>
                                          </p:val>
                                        </p:tav>
                                        <p:tav tm="100000">
                                          <p:val>
                                            <p:fltVal val="0"/>
                                          </p:val>
                                        </p:tav>
                                      </p:tavLst>
                                    </p:anim>
                                    <p:anim calcmode="lin" valueType="num">
                                      <p:cBhvr>
                                        <p:cTn id="63" dur="500"/>
                                        <p:tgtEl>
                                          <p:spTgt spid="974853"/>
                                        </p:tgtEl>
                                        <p:attrNameLst>
                                          <p:attrName>ppt_h</p:attrName>
                                        </p:attrNameLst>
                                      </p:cBhvr>
                                      <p:tavLst>
                                        <p:tav tm="0">
                                          <p:val>
                                            <p:strVal val="ppt_h"/>
                                          </p:val>
                                        </p:tav>
                                        <p:tav tm="100000">
                                          <p:val>
                                            <p:fltVal val="0"/>
                                          </p:val>
                                        </p:tav>
                                      </p:tavLst>
                                    </p:anim>
                                    <p:animEffect transition="out" filter="fade">
                                      <p:cBhvr>
                                        <p:cTn id="64" dur="500"/>
                                        <p:tgtEl>
                                          <p:spTgt spid="974853"/>
                                        </p:tgtEl>
                                      </p:cBhvr>
                                    </p:animEffect>
                                    <p:set>
                                      <p:cBhvr>
                                        <p:cTn id="65" dur="1" fill="hold">
                                          <p:stCondLst>
                                            <p:cond delay="499"/>
                                          </p:stCondLst>
                                        </p:cTn>
                                        <p:tgtEl>
                                          <p:spTgt spid="974853"/>
                                        </p:tgtEl>
                                        <p:attrNameLst>
                                          <p:attrName>style.visibility</p:attrName>
                                        </p:attrNameLst>
                                      </p:cBhvr>
                                      <p:to>
                                        <p:strVal val="hidden"/>
                                      </p:to>
                                    </p:set>
                                  </p:childTnLst>
                                </p:cTn>
                              </p:par>
                              <p:par>
                                <p:cTn id="66" presetID="53" presetClass="exit" presetSubtype="0" fill="hold" grpId="1" nodeType="withEffect">
                                  <p:stCondLst>
                                    <p:cond delay="0"/>
                                  </p:stCondLst>
                                  <p:childTnLst>
                                    <p:anim calcmode="lin" valueType="num">
                                      <p:cBhvr>
                                        <p:cTn id="67" dur="500"/>
                                        <p:tgtEl>
                                          <p:spTgt spid="974860"/>
                                        </p:tgtEl>
                                        <p:attrNameLst>
                                          <p:attrName>ppt_w</p:attrName>
                                        </p:attrNameLst>
                                      </p:cBhvr>
                                      <p:tavLst>
                                        <p:tav tm="0">
                                          <p:val>
                                            <p:strVal val="ppt_w"/>
                                          </p:val>
                                        </p:tav>
                                        <p:tav tm="100000">
                                          <p:val>
                                            <p:fltVal val="0"/>
                                          </p:val>
                                        </p:tav>
                                      </p:tavLst>
                                    </p:anim>
                                    <p:anim calcmode="lin" valueType="num">
                                      <p:cBhvr>
                                        <p:cTn id="68" dur="500"/>
                                        <p:tgtEl>
                                          <p:spTgt spid="974860"/>
                                        </p:tgtEl>
                                        <p:attrNameLst>
                                          <p:attrName>ppt_h</p:attrName>
                                        </p:attrNameLst>
                                      </p:cBhvr>
                                      <p:tavLst>
                                        <p:tav tm="0">
                                          <p:val>
                                            <p:strVal val="ppt_h"/>
                                          </p:val>
                                        </p:tav>
                                        <p:tav tm="100000">
                                          <p:val>
                                            <p:fltVal val="0"/>
                                          </p:val>
                                        </p:tav>
                                      </p:tavLst>
                                    </p:anim>
                                    <p:animEffect transition="out" filter="fade">
                                      <p:cBhvr>
                                        <p:cTn id="69" dur="500"/>
                                        <p:tgtEl>
                                          <p:spTgt spid="974860"/>
                                        </p:tgtEl>
                                      </p:cBhvr>
                                    </p:animEffect>
                                    <p:set>
                                      <p:cBhvr>
                                        <p:cTn id="70" dur="1" fill="hold">
                                          <p:stCondLst>
                                            <p:cond delay="499"/>
                                          </p:stCondLst>
                                        </p:cTn>
                                        <p:tgtEl>
                                          <p:spTgt spid="974860"/>
                                        </p:tgtEl>
                                        <p:attrNameLst>
                                          <p:attrName>style.visibility</p:attrName>
                                        </p:attrNameLst>
                                      </p:cBhvr>
                                      <p:to>
                                        <p:strVal val="hidden"/>
                                      </p:to>
                                    </p:set>
                                  </p:childTnLst>
                                </p:cTn>
                              </p:par>
                              <p:par>
                                <p:cTn id="71" presetID="53" presetClass="entr" presetSubtype="0" fill="hold" grpId="0" nodeType="withEffect">
                                  <p:stCondLst>
                                    <p:cond delay="0"/>
                                  </p:stCondLst>
                                  <p:childTnLst>
                                    <p:set>
                                      <p:cBhvr>
                                        <p:cTn id="72" dur="1" fill="hold">
                                          <p:stCondLst>
                                            <p:cond delay="0"/>
                                          </p:stCondLst>
                                        </p:cTn>
                                        <p:tgtEl>
                                          <p:spTgt spid="974854"/>
                                        </p:tgtEl>
                                        <p:attrNameLst>
                                          <p:attrName>style.visibility</p:attrName>
                                        </p:attrNameLst>
                                      </p:cBhvr>
                                      <p:to>
                                        <p:strVal val="visible"/>
                                      </p:to>
                                    </p:set>
                                    <p:anim calcmode="lin" valueType="num">
                                      <p:cBhvr>
                                        <p:cTn id="73" dur="500" fill="hold"/>
                                        <p:tgtEl>
                                          <p:spTgt spid="974854"/>
                                        </p:tgtEl>
                                        <p:attrNameLst>
                                          <p:attrName>ppt_w</p:attrName>
                                        </p:attrNameLst>
                                      </p:cBhvr>
                                      <p:tavLst>
                                        <p:tav tm="0">
                                          <p:val>
                                            <p:fltVal val="0"/>
                                          </p:val>
                                        </p:tav>
                                        <p:tav tm="100000">
                                          <p:val>
                                            <p:strVal val="#ppt_w"/>
                                          </p:val>
                                        </p:tav>
                                      </p:tavLst>
                                    </p:anim>
                                    <p:anim calcmode="lin" valueType="num">
                                      <p:cBhvr>
                                        <p:cTn id="74" dur="500" fill="hold"/>
                                        <p:tgtEl>
                                          <p:spTgt spid="974854"/>
                                        </p:tgtEl>
                                        <p:attrNameLst>
                                          <p:attrName>ppt_h</p:attrName>
                                        </p:attrNameLst>
                                      </p:cBhvr>
                                      <p:tavLst>
                                        <p:tav tm="0">
                                          <p:val>
                                            <p:fltVal val="0"/>
                                          </p:val>
                                        </p:tav>
                                        <p:tav tm="100000">
                                          <p:val>
                                            <p:strVal val="#ppt_h"/>
                                          </p:val>
                                        </p:tav>
                                      </p:tavLst>
                                    </p:anim>
                                    <p:animEffect transition="in" filter="fade">
                                      <p:cBhvr>
                                        <p:cTn id="75" dur="500"/>
                                        <p:tgtEl>
                                          <p:spTgt spid="974854"/>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974862"/>
                                        </p:tgtEl>
                                        <p:attrNameLst>
                                          <p:attrName>style.visibility</p:attrName>
                                        </p:attrNameLst>
                                      </p:cBhvr>
                                      <p:to>
                                        <p:strVal val="visible"/>
                                      </p:to>
                                    </p:set>
                                    <p:anim calcmode="lin" valueType="num">
                                      <p:cBhvr>
                                        <p:cTn id="78" dur="500" fill="hold"/>
                                        <p:tgtEl>
                                          <p:spTgt spid="974862"/>
                                        </p:tgtEl>
                                        <p:attrNameLst>
                                          <p:attrName>ppt_w</p:attrName>
                                        </p:attrNameLst>
                                      </p:cBhvr>
                                      <p:tavLst>
                                        <p:tav tm="0">
                                          <p:val>
                                            <p:fltVal val="0"/>
                                          </p:val>
                                        </p:tav>
                                        <p:tav tm="100000">
                                          <p:val>
                                            <p:strVal val="#ppt_w"/>
                                          </p:val>
                                        </p:tav>
                                      </p:tavLst>
                                    </p:anim>
                                    <p:anim calcmode="lin" valueType="num">
                                      <p:cBhvr>
                                        <p:cTn id="79" dur="500" fill="hold"/>
                                        <p:tgtEl>
                                          <p:spTgt spid="974862"/>
                                        </p:tgtEl>
                                        <p:attrNameLst>
                                          <p:attrName>ppt_h</p:attrName>
                                        </p:attrNameLst>
                                      </p:cBhvr>
                                      <p:tavLst>
                                        <p:tav tm="0">
                                          <p:val>
                                            <p:fltVal val="0"/>
                                          </p:val>
                                        </p:tav>
                                        <p:tav tm="100000">
                                          <p:val>
                                            <p:strVal val="#ppt_h"/>
                                          </p:val>
                                        </p:tav>
                                      </p:tavLst>
                                    </p:anim>
                                    <p:animEffect transition="in" filter="fade">
                                      <p:cBhvr>
                                        <p:cTn id="80" dur="500"/>
                                        <p:tgtEl>
                                          <p:spTgt spid="97486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xit" presetSubtype="0" fill="hold" grpId="1" nodeType="clickEffect">
                                  <p:stCondLst>
                                    <p:cond delay="0"/>
                                  </p:stCondLst>
                                  <p:childTnLst>
                                    <p:anim calcmode="lin" valueType="num">
                                      <p:cBhvr>
                                        <p:cTn id="84" dur="500"/>
                                        <p:tgtEl>
                                          <p:spTgt spid="974854"/>
                                        </p:tgtEl>
                                        <p:attrNameLst>
                                          <p:attrName>ppt_w</p:attrName>
                                        </p:attrNameLst>
                                      </p:cBhvr>
                                      <p:tavLst>
                                        <p:tav tm="0">
                                          <p:val>
                                            <p:strVal val="ppt_w"/>
                                          </p:val>
                                        </p:tav>
                                        <p:tav tm="100000">
                                          <p:val>
                                            <p:fltVal val="0"/>
                                          </p:val>
                                        </p:tav>
                                      </p:tavLst>
                                    </p:anim>
                                    <p:anim calcmode="lin" valueType="num">
                                      <p:cBhvr>
                                        <p:cTn id="85" dur="500"/>
                                        <p:tgtEl>
                                          <p:spTgt spid="974854"/>
                                        </p:tgtEl>
                                        <p:attrNameLst>
                                          <p:attrName>ppt_h</p:attrName>
                                        </p:attrNameLst>
                                      </p:cBhvr>
                                      <p:tavLst>
                                        <p:tav tm="0">
                                          <p:val>
                                            <p:strVal val="ppt_h"/>
                                          </p:val>
                                        </p:tav>
                                        <p:tav tm="100000">
                                          <p:val>
                                            <p:fltVal val="0"/>
                                          </p:val>
                                        </p:tav>
                                      </p:tavLst>
                                    </p:anim>
                                    <p:animEffect transition="out" filter="fade">
                                      <p:cBhvr>
                                        <p:cTn id="86" dur="500"/>
                                        <p:tgtEl>
                                          <p:spTgt spid="974854"/>
                                        </p:tgtEl>
                                      </p:cBhvr>
                                    </p:animEffect>
                                    <p:set>
                                      <p:cBhvr>
                                        <p:cTn id="87" dur="1" fill="hold">
                                          <p:stCondLst>
                                            <p:cond delay="499"/>
                                          </p:stCondLst>
                                        </p:cTn>
                                        <p:tgtEl>
                                          <p:spTgt spid="974854"/>
                                        </p:tgtEl>
                                        <p:attrNameLst>
                                          <p:attrName>style.visibility</p:attrName>
                                        </p:attrNameLst>
                                      </p:cBhvr>
                                      <p:to>
                                        <p:strVal val="hidden"/>
                                      </p:to>
                                    </p:set>
                                  </p:childTnLst>
                                </p:cTn>
                              </p:par>
                              <p:par>
                                <p:cTn id="88" presetID="53" presetClass="exit" presetSubtype="0" fill="hold" grpId="1" nodeType="withEffect">
                                  <p:stCondLst>
                                    <p:cond delay="0"/>
                                  </p:stCondLst>
                                  <p:childTnLst>
                                    <p:anim calcmode="lin" valueType="num">
                                      <p:cBhvr>
                                        <p:cTn id="89" dur="500"/>
                                        <p:tgtEl>
                                          <p:spTgt spid="974862"/>
                                        </p:tgtEl>
                                        <p:attrNameLst>
                                          <p:attrName>ppt_w</p:attrName>
                                        </p:attrNameLst>
                                      </p:cBhvr>
                                      <p:tavLst>
                                        <p:tav tm="0">
                                          <p:val>
                                            <p:strVal val="ppt_w"/>
                                          </p:val>
                                        </p:tav>
                                        <p:tav tm="100000">
                                          <p:val>
                                            <p:fltVal val="0"/>
                                          </p:val>
                                        </p:tav>
                                      </p:tavLst>
                                    </p:anim>
                                    <p:anim calcmode="lin" valueType="num">
                                      <p:cBhvr>
                                        <p:cTn id="90" dur="500"/>
                                        <p:tgtEl>
                                          <p:spTgt spid="974862"/>
                                        </p:tgtEl>
                                        <p:attrNameLst>
                                          <p:attrName>ppt_h</p:attrName>
                                        </p:attrNameLst>
                                      </p:cBhvr>
                                      <p:tavLst>
                                        <p:tav tm="0">
                                          <p:val>
                                            <p:strVal val="ppt_h"/>
                                          </p:val>
                                        </p:tav>
                                        <p:tav tm="100000">
                                          <p:val>
                                            <p:fltVal val="0"/>
                                          </p:val>
                                        </p:tav>
                                      </p:tavLst>
                                    </p:anim>
                                    <p:animEffect transition="out" filter="fade">
                                      <p:cBhvr>
                                        <p:cTn id="91" dur="500"/>
                                        <p:tgtEl>
                                          <p:spTgt spid="974862"/>
                                        </p:tgtEl>
                                      </p:cBhvr>
                                    </p:animEffect>
                                    <p:set>
                                      <p:cBhvr>
                                        <p:cTn id="92" dur="1" fill="hold">
                                          <p:stCondLst>
                                            <p:cond delay="499"/>
                                          </p:stCondLst>
                                        </p:cTn>
                                        <p:tgtEl>
                                          <p:spTgt spid="974862"/>
                                        </p:tgtEl>
                                        <p:attrNameLst>
                                          <p:attrName>style.visibility</p:attrName>
                                        </p:attrNameLst>
                                      </p:cBhvr>
                                      <p:to>
                                        <p:strVal val="hidden"/>
                                      </p:to>
                                    </p:set>
                                  </p:childTnLst>
                                </p:cTn>
                              </p:par>
                              <p:par>
                                <p:cTn id="93" presetID="53" presetClass="entr" presetSubtype="0" fill="hold" grpId="0" nodeType="withEffect">
                                  <p:stCondLst>
                                    <p:cond delay="0"/>
                                  </p:stCondLst>
                                  <p:childTnLst>
                                    <p:set>
                                      <p:cBhvr>
                                        <p:cTn id="94" dur="1" fill="hold">
                                          <p:stCondLst>
                                            <p:cond delay="0"/>
                                          </p:stCondLst>
                                        </p:cTn>
                                        <p:tgtEl>
                                          <p:spTgt spid="974855"/>
                                        </p:tgtEl>
                                        <p:attrNameLst>
                                          <p:attrName>style.visibility</p:attrName>
                                        </p:attrNameLst>
                                      </p:cBhvr>
                                      <p:to>
                                        <p:strVal val="visible"/>
                                      </p:to>
                                    </p:set>
                                    <p:anim calcmode="lin" valueType="num">
                                      <p:cBhvr>
                                        <p:cTn id="95" dur="500" fill="hold"/>
                                        <p:tgtEl>
                                          <p:spTgt spid="974855"/>
                                        </p:tgtEl>
                                        <p:attrNameLst>
                                          <p:attrName>ppt_w</p:attrName>
                                        </p:attrNameLst>
                                      </p:cBhvr>
                                      <p:tavLst>
                                        <p:tav tm="0">
                                          <p:val>
                                            <p:fltVal val="0"/>
                                          </p:val>
                                        </p:tav>
                                        <p:tav tm="100000">
                                          <p:val>
                                            <p:strVal val="#ppt_w"/>
                                          </p:val>
                                        </p:tav>
                                      </p:tavLst>
                                    </p:anim>
                                    <p:anim calcmode="lin" valueType="num">
                                      <p:cBhvr>
                                        <p:cTn id="96" dur="500" fill="hold"/>
                                        <p:tgtEl>
                                          <p:spTgt spid="974855"/>
                                        </p:tgtEl>
                                        <p:attrNameLst>
                                          <p:attrName>ppt_h</p:attrName>
                                        </p:attrNameLst>
                                      </p:cBhvr>
                                      <p:tavLst>
                                        <p:tav tm="0">
                                          <p:val>
                                            <p:fltVal val="0"/>
                                          </p:val>
                                        </p:tav>
                                        <p:tav tm="100000">
                                          <p:val>
                                            <p:strVal val="#ppt_h"/>
                                          </p:val>
                                        </p:tav>
                                      </p:tavLst>
                                    </p:anim>
                                    <p:animEffect transition="in" filter="fade">
                                      <p:cBhvr>
                                        <p:cTn id="97" dur="500"/>
                                        <p:tgtEl>
                                          <p:spTgt spid="974855"/>
                                        </p:tgtEl>
                                      </p:cBhvr>
                                    </p:animEffect>
                                  </p:childTnLst>
                                </p:cTn>
                              </p:par>
                              <p:par>
                                <p:cTn id="98" presetID="53" presetClass="entr" presetSubtype="0" fill="hold" grpId="0" nodeType="withEffect">
                                  <p:stCondLst>
                                    <p:cond delay="0"/>
                                  </p:stCondLst>
                                  <p:childTnLst>
                                    <p:set>
                                      <p:cBhvr>
                                        <p:cTn id="99" dur="1" fill="hold">
                                          <p:stCondLst>
                                            <p:cond delay="0"/>
                                          </p:stCondLst>
                                        </p:cTn>
                                        <p:tgtEl>
                                          <p:spTgt spid="974861"/>
                                        </p:tgtEl>
                                        <p:attrNameLst>
                                          <p:attrName>style.visibility</p:attrName>
                                        </p:attrNameLst>
                                      </p:cBhvr>
                                      <p:to>
                                        <p:strVal val="visible"/>
                                      </p:to>
                                    </p:set>
                                    <p:anim calcmode="lin" valueType="num">
                                      <p:cBhvr>
                                        <p:cTn id="100" dur="500" fill="hold"/>
                                        <p:tgtEl>
                                          <p:spTgt spid="974861"/>
                                        </p:tgtEl>
                                        <p:attrNameLst>
                                          <p:attrName>ppt_w</p:attrName>
                                        </p:attrNameLst>
                                      </p:cBhvr>
                                      <p:tavLst>
                                        <p:tav tm="0">
                                          <p:val>
                                            <p:fltVal val="0"/>
                                          </p:val>
                                        </p:tav>
                                        <p:tav tm="100000">
                                          <p:val>
                                            <p:strVal val="#ppt_w"/>
                                          </p:val>
                                        </p:tav>
                                      </p:tavLst>
                                    </p:anim>
                                    <p:anim calcmode="lin" valueType="num">
                                      <p:cBhvr>
                                        <p:cTn id="101" dur="500" fill="hold"/>
                                        <p:tgtEl>
                                          <p:spTgt spid="974861"/>
                                        </p:tgtEl>
                                        <p:attrNameLst>
                                          <p:attrName>ppt_h</p:attrName>
                                        </p:attrNameLst>
                                      </p:cBhvr>
                                      <p:tavLst>
                                        <p:tav tm="0">
                                          <p:val>
                                            <p:fltVal val="0"/>
                                          </p:val>
                                        </p:tav>
                                        <p:tav tm="100000">
                                          <p:val>
                                            <p:strVal val="#ppt_h"/>
                                          </p:val>
                                        </p:tav>
                                      </p:tavLst>
                                    </p:anim>
                                    <p:animEffect transition="in" filter="fade">
                                      <p:cBhvr>
                                        <p:cTn id="102" dur="500"/>
                                        <p:tgtEl>
                                          <p:spTgt spid="97486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3" presetClass="exit" presetSubtype="0" fill="hold" grpId="1" nodeType="clickEffect">
                                  <p:stCondLst>
                                    <p:cond delay="0"/>
                                  </p:stCondLst>
                                  <p:childTnLst>
                                    <p:anim calcmode="lin" valueType="num">
                                      <p:cBhvr>
                                        <p:cTn id="106" dur="500"/>
                                        <p:tgtEl>
                                          <p:spTgt spid="974855"/>
                                        </p:tgtEl>
                                        <p:attrNameLst>
                                          <p:attrName>ppt_w</p:attrName>
                                        </p:attrNameLst>
                                      </p:cBhvr>
                                      <p:tavLst>
                                        <p:tav tm="0">
                                          <p:val>
                                            <p:strVal val="ppt_w"/>
                                          </p:val>
                                        </p:tav>
                                        <p:tav tm="100000">
                                          <p:val>
                                            <p:fltVal val="0"/>
                                          </p:val>
                                        </p:tav>
                                      </p:tavLst>
                                    </p:anim>
                                    <p:anim calcmode="lin" valueType="num">
                                      <p:cBhvr>
                                        <p:cTn id="107" dur="500"/>
                                        <p:tgtEl>
                                          <p:spTgt spid="974855"/>
                                        </p:tgtEl>
                                        <p:attrNameLst>
                                          <p:attrName>ppt_h</p:attrName>
                                        </p:attrNameLst>
                                      </p:cBhvr>
                                      <p:tavLst>
                                        <p:tav tm="0">
                                          <p:val>
                                            <p:strVal val="ppt_h"/>
                                          </p:val>
                                        </p:tav>
                                        <p:tav tm="100000">
                                          <p:val>
                                            <p:fltVal val="0"/>
                                          </p:val>
                                        </p:tav>
                                      </p:tavLst>
                                    </p:anim>
                                    <p:animEffect transition="out" filter="fade">
                                      <p:cBhvr>
                                        <p:cTn id="108" dur="500"/>
                                        <p:tgtEl>
                                          <p:spTgt spid="974855"/>
                                        </p:tgtEl>
                                      </p:cBhvr>
                                    </p:animEffect>
                                    <p:set>
                                      <p:cBhvr>
                                        <p:cTn id="109" dur="1" fill="hold">
                                          <p:stCondLst>
                                            <p:cond delay="499"/>
                                          </p:stCondLst>
                                        </p:cTn>
                                        <p:tgtEl>
                                          <p:spTgt spid="974855"/>
                                        </p:tgtEl>
                                        <p:attrNameLst>
                                          <p:attrName>style.visibility</p:attrName>
                                        </p:attrNameLst>
                                      </p:cBhvr>
                                      <p:to>
                                        <p:strVal val="hidden"/>
                                      </p:to>
                                    </p:set>
                                  </p:childTnLst>
                                </p:cTn>
                              </p:par>
                              <p:par>
                                <p:cTn id="110" presetID="53" presetClass="exit" presetSubtype="0" fill="hold" grpId="1" nodeType="withEffect">
                                  <p:stCondLst>
                                    <p:cond delay="0"/>
                                  </p:stCondLst>
                                  <p:childTnLst>
                                    <p:anim calcmode="lin" valueType="num">
                                      <p:cBhvr>
                                        <p:cTn id="111" dur="500"/>
                                        <p:tgtEl>
                                          <p:spTgt spid="974861"/>
                                        </p:tgtEl>
                                        <p:attrNameLst>
                                          <p:attrName>ppt_w</p:attrName>
                                        </p:attrNameLst>
                                      </p:cBhvr>
                                      <p:tavLst>
                                        <p:tav tm="0">
                                          <p:val>
                                            <p:strVal val="ppt_w"/>
                                          </p:val>
                                        </p:tav>
                                        <p:tav tm="100000">
                                          <p:val>
                                            <p:fltVal val="0"/>
                                          </p:val>
                                        </p:tav>
                                      </p:tavLst>
                                    </p:anim>
                                    <p:anim calcmode="lin" valueType="num">
                                      <p:cBhvr>
                                        <p:cTn id="112" dur="500"/>
                                        <p:tgtEl>
                                          <p:spTgt spid="974861"/>
                                        </p:tgtEl>
                                        <p:attrNameLst>
                                          <p:attrName>ppt_h</p:attrName>
                                        </p:attrNameLst>
                                      </p:cBhvr>
                                      <p:tavLst>
                                        <p:tav tm="0">
                                          <p:val>
                                            <p:strVal val="ppt_h"/>
                                          </p:val>
                                        </p:tav>
                                        <p:tav tm="100000">
                                          <p:val>
                                            <p:fltVal val="0"/>
                                          </p:val>
                                        </p:tav>
                                      </p:tavLst>
                                    </p:anim>
                                    <p:animEffect transition="out" filter="fade">
                                      <p:cBhvr>
                                        <p:cTn id="113" dur="500"/>
                                        <p:tgtEl>
                                          <p:spTgt spid="974861"/>
                                        </p:tgtEl>
                                      </p:cBhvr>
                                    </p:animEffect>
                                    <p:set>
                                      <p:cBhvr>
                                        <p:cTn id="114" dur="1" fill="hold">
                                          <p:stCondLst>
                                            <p:cond delay="499"/>
                                          </p:stCondLst>
                                        </p:cTn>
                                        <p:tgtEl>
                                          <p:spTgt spid="974861"/>
                                        </p:tgtEl>
                                        <p:attrNameLst>
                                          <p:attrName>style.visibility</p:attrName>
                                        </p:attrNameLst>
                                      </p:cBhvr>
                                      <p:to>
                                        <p:strVal val="hidden"/>
                                      </p:to>
                                    </p:set>
                                  </p:childTnLst>
                                </p:cTn>
                              </p:par>
                              <p:par>
                                <p:cTn id="115" presetID="53" presetClass="entr" presetSubtype="0" fill="hold" grpId="0" nodeType="withEffect">
                                  <p:stCondLst>
                                    <p:cond delay="0"/>
                                  </p:stCondLst>
                                  <p:childTnLst>
                                    <p:set>
                                      <p:cBhvr>
                                        <p:cTn id="116" dur="1" fill="hold">
                                          <p:stCondLst>
                                            <p:cond delay="0"/>
                                          </p:stCondLst>
                                        </p:cTn>
                                        <p:tgtEl>
                                          <p:spTgt spid="974856"/>
                                        </p:tgtEl>
                                        <p:attrNameLst>
                                          <p:attrName>style.visibility</p:attrName>
                                        </p:attrNameLst>
                                      </p:cBhvr>
                                      <p:to>
                                        <p:strVal val="visible"/>
                                      </p:to>
                                    </p:set>
                                    <p:anim calcmode="lin" valueType="num">
                                      <p:cBhvr>
                                        <p:cTn id="117" dur="500" fill="hold"/>
                                        <p:tgtEl>
                                          <p:spTgt spid="974856"/>
                                        </p:tgtEl>
                                        <p:attrNameLst>
                                          <p:attrName>ppt_w</p:attrName>
                                        </p:attrNameLst>
                                      </p:cBhvr>
                                      <p:tavLst>
                                        <p:tav tm="0">
                                          <p:val>
                                            <p:fltVal val="0"/>
                                          </p:val>
                                        </p:tav>
                                        <p:tav tm="100000">
                                          <p:val>
                                            <p:strVal val="#ppt_w"/>
                                          </p:val>
                                        </p:tav>
                                      </p:tavLst>
                                    </p:anim>
                                    <p:anim calcmode="lin" valueType="num">
                                      <p:cBhvr>
                                        <p:cTn id="118" dur="500" fill="hold"/>
                                        <p:tgtEl>
                                          <p:spTgt spid="974856"/>
                                        </p:tgtEl>
                                        <p:attrNameLst>
                                          <p:attrName>ppt_h</p:attrName>
                                        </p:attrNameLst>
                                      </p:cBhvr>
                                      <p:tavLst>
                                        <p:tav tm="0">
                                          <p:val>
                                            <p:fltVal val="0"/>
                                          </p:val>
                                        </p:tav>
                                        <p:tav tm="100000">
                                          <p:val>
                                            <p:strVal val="#ppt_h"/>
                                          </p:val>
                                        </p:tav>
                                      </p:tavLst>
                                    </p:anim>
                                    <p:animEffect transition="in" filter="fade">
                                      <p:cBhvr>
                                        <p:cTn id="119" dur="500"/>
                                        <p:tgtEl>
                                          <p:spTgt spid="974856"/>
                                        </p:tgtEl>
                                      </p:cBhvr>
                                    </p:animEffect>
                                  </p:childTnLst>
                                </p:cTn>
                              </p:par>
                              <p:par>
                                <p:cTn id="120" presetID="53" presetClass="entr" presetSubtype="0" fill="hold" grpId="0" nodeType="withEffect">
                                  <p:stCondLst>
                                    <p:cond delay="0"/>
                                  </p:stCondLst>
                                  <p:childTnLst>
                                    <p:set>
                                      <p:cBhvr>
                                        <p:cTn id="121" dur="1" fill="hold">
                                          <p:stCondLst>
                                            <p:cond delay="0"/>
                                          </p:stCondLst>
                                        </p:cTn>
                                        <p:tgtEl>
                                          <p:spTgt spid="974863"/>
                                        </p:tgtEl>
                                        <p:attrNameLst>
                                          <p:attrName>style.visibility</p:attrName>
                                        </p:attrNameLst>
                                      </p:cBhvr>
                                      <p:to>
                                        <p:strVal val="visible"/>
                                      </p:to>
                                    </p:set>
                                    <p:anim calcmode="lin" valueType="num">
                                      <p:cBhvr>
                                        <p:cTn id="122" dur="500" fill="hold"/>
                                        <p:tgtEl>
                                          <p:spTgt spid="974863"/>
                                        </p:tgtEl>
                                        <p:attrNameLst>
                                          <p:attrName>ppt_w</p:attrName>
                                        </p:attrNameLst>
                                      </p:cBhvr>
                                      <p:tavLst>
                                        <p:tav tm="0">
                                          <p:val>
                                            <p:fltVal val="0"/>
                                          </p:val>
                                        </p:tav>
                                        <p:tav tm="100000">
                                          <p:val>
                                            <p:strVal val="#ppt_w"/>
                                          </p:val>
                                        </p:tav>
                                      </p:tavLst>
                                    </p:anim>
                                    <p:anim calcmode="lin" valueType="num">
                                      <p:cBhvr>
                                        <p:cTn id="123" dur="500" fill="hold"/>
                                        <p:tgtEl>
                                          <p:spTgt spid="974863"/>
                                        </p:tgtEl>
                                        <p:attrNameLst>
                                          <p:attrName>ppt_h</p:attrName>
                                        </p:attrNameLst>
                                      </p:cBhvr>
                                      <p:tavLst>
                                        <p:tav tm="0">
                                          <p:val>
                                            <p:fltVal val="0"/>
                                          </p:val>
                                        </p:tav>
                                        <p:tav tm="100000">
                                          <p:val>
                                            <p:strVal val="#ppt_h"/>
                                          </p:val>
                                        </p:tav>
                                      </p:tavLst>
                                    </p:anim>
                                    <p:animEffect transition="in" filter="fade">
                                      <p:cBhvr>
                                        <p:cTn id="124" dur="500"/>
                                        <p:tgtEl>
                                          <p:spTgt spid="97486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xit" presetSubtype="0" fill="hold" grpId="1" nodeType="clickEffect">
                                  <p:stCondLst>
                                    <p:cond delay="0"/>
                                  </p:stCondLst>
                                  <p:childTnLst>
                                    <p:anim calcmode="lin" valueType="num">
                                      <p:cBhvr>
                                        <p:cTn id="128" dur="500"/>
                                        <p:tgtEl>
                                          <p:spTgt spid="974856"/>
                                        </p:tgtEl>
                                        <p:attrNameLst>
                                          <p:attrName>ppt_w</p:attrName>
                                        </p:attrNameLst>
                                      </p:cBhvr>
                                      <p:tavLst>
                                        <p:tav tm="0">
                                          <p:val>
                                            <p:strVal val="ppt_w"/>
                                          </p:val>
                                        </p:tav>
                                        <p:tav tm="100000">
                                          <p:val>
                                            <p:fltVal val="0"/>
                                          </p:val>
                                        </p:tav>
                                      </p:tavLst>
                                    </p:anim>
                                    <p:anim calcmode="lin" valueType="num">
                                      <p:cBhvr>
                                        <p:cTn id="129" dur="500"/>
                                        <p:tgtEl>
                                          <p:spTgt spid="974856"/>
                                        </p:tgtEl>
                                        <p:attrNameLst>
                                          <p:attrName>ppt_h</p:attrName>
                                        </p:attrNameLst>
                                      </p:cBhvr>
                                      <p:tavLst>
                                        <p:tav tm="0">
                                          <p:val>
                                            <p:strVal val="ppt_h"/>
                                          </p:val>
                                        </p:tav>
                                        <p:tav tm="100000">
                                          <p:val>
                                            <p:fltVal val="0"/>
                                          </p:val>
                                        </p:tav>
                                      </p:tavLst>
                                    </p:anim>
                                    <p:animEffect transition="out" filter="fade">
                                      <p:cBhvr>
                                        <p:cTn id="130" dur="500"/>
                                        <p:tgtEl>
                                          <p:spTgt spid="974856"/>
                                        </p:tgtEl>
                                      </p:cBhvr>
                                    </p:animEffect>
                                    <p:set>
                                      <p:cBhvr>
                                        <p:cTn id="131" dur="1" fill="hold">
                                          <p:stCondLst>
                                            <p:cond delay="499"/>
                                          </p:stCondLst>
                                        </p:cTn>
                                        <p:tgtEl>
                                          <p:spTgt spid="974856"/>
                                        </p:tgtEl>
                                        <p:attrNameLst>
                                          <p:attrName>style.visibility</p:attrName>
                                        </p:attrNameLst>
                                      </p:cBhvr>
                                      <p:to>
                                        <p:strVal val="hidden"/>
                                      </p:to>
                                    </p:set>
                                  </p:childTnLst>
                                </p:cTn>
                              </p:par>
                              <p:par>
                                <p:cTn id="132" presetID="53" presetClass="exit" presetSubtype="0" fill="hold" grpId="1" nodeType="withEffect">
                                  <p:stCondLst>
                                    <p:cond delay="0"/>
                                  </p:stCondLst>
                                  <p:childTnLst>
                                    <p:anim calcmode="lin" valueType="num">
                                      <p:cBhvr>
                                        <p:cTn id="133" dur="500"/>
                                        <p:tgtEl>
                                          <p:spTgt spid="974863"/>
                                        </p:tgtEl>
                                        <p:attrNameLst>
                                          <p:attrName>ppt_w</p:attrName>
                                        </p:attrNameLst>
                                      </p:cBhvr>
                                      <p:tavLst>
                                        <p:tav tm="0">
                                          <p:val>
                                            <p:strVal val="ppt_w"/>
                                          </p:val>
                                        </p:tav>
                                        <p:tav tm="100000">
                                          <p:val>
                                            <p:fltVal val="0"/>
                                          </p:val>
                                        </p:tav>
                                      </p:tavLst>
                                    </p:anim>
                                    <p:anim calcmode="lin" valueType="num">
                                      <p:cBhvr>
                                        <p:cTn id="134" dur="500"/>
                                        <p:tgtEl>
                                          <p:spTgt spid="974863"/>
                                        </p:tgtEl>
                                        <p:attrNameLst>
                                          <p:attrName>ppt_h</p:attrName>
                                        </p:attrNameLst>
                                      </p:cBhvr>
                                      <p:tavLst>
                                        <p:tav tm="0">
                                          <p:val>
                                            <p:strVal val="ppt_h"/>
                                          </p:val>
                                        </p:tav>
                                        <p:tav tm="100000">
                                          <p:val>
                                            <p:fltVal val="0"/>
                                          </p:val>
                                        </p:tav>
                                      </p:tavLst>
                                    </p:anim>
                                    <p:animEffect transition="out" filter="fade">
                                      <p:cBhvr>
                                        <p:cTn id="135" dur="500"/>
                                        <p:tgtEl>
                                          <p:spTgt spid="974863"/>
                                        </p:tgtEl>
                                      </p:cBhvr>
                                    </p:animEffect>
                                    <p:set>
                                      <p:cBhvr>
                                        <p:cTn id="136" dur="1" fill="hold">
                                          <p:stCondLst>
                                            <p:cond delay="499"/>
                                          </p:stCondLst>
                                        </p:cTn>
                                        <p:tgtEl>
                                          <p:spTgt spid="9748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2" grpId="0" animBg="1"/>
      <p:bldP spid="974852" grpId="1" animBg="1"/>
      <p:bldP spid="974853" grpId="0" animBg="1"/>
      <p:bldP spid="974853" grpId="1" animBg="1"/>
      <p:bldP spid="974854" grpId="0" animBg="1"/>
      <p:bldP spid="974854" grpId="1" animBg="1"/>
      <p:bldP spid="974855" grpId="0" animBg="1"/>
      <p:bldP spid="974855" grpId="1" animBg="1"/>
      <p:bldP spid="974856" grpId="0" animBg="1"/>
      <p:bldP spid="974856" grpId="1" animBg="1"/>
      <p:bldP spid="974857" grpId="0" animBg="1"/>
      <p:bldP spid="974857" grpId="1" animBg="1"/>
      <p:bldP spid="974858" grpId="0" animBg="1"/>
      <p:bldP spid="974858" grpId="1" animBg="1"/>
      <p:bldP spid="974859" grpId="0" animBg="1"/>
      <p:bldP spid="974859" grpId="1" animBg="1"/>
      <p:bldP spid="974860" grpId="0" animBg="1"/>
      <p:bldP spid="974860" grpId="1" animBg="1"/>
      <p:bldP spid="974861" grpId="0" animBg="1"/>
      <p:bldP spid="974861" grpId="1" animBg="1"/>
      <p:bldP spid="974862" grpId="0" animBg="1"/>
      <p:bldP spid="974862" grpId="1" animBg="1"/>
      <p:bldP spid="974863" grpId="0" animBg="1"/>
      <p:bldP spid="974863"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4294967295"/>
          </p:nvPr>
        </p:nvSpPr>
        <p:spPr>
          <a:xfrm>
            <a:off x="0" y="6553200"/>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917FC0D9-A189-4583-84AA-3A83D731ECF3}" type="slidenum">
              <a:rPr lang="en-US" altLang="en-US" sz="1200">
                <a:solidFill>
                  <a:srgbClr val="000000"/>
                </a:solidFill>
                <a:latin typeface="Neo Sans Intel" pitchFamily="34" charset="0"/>
              </a:rPr>
              <a:pPr/>
              <a:t>88</a:t>
            </a:fld>
            <a:endParaRPr lang="en-US" altLang="en-US" sz="1200">
              <a:solidFill>
                <a:srgbClr val="000000"/>
              </a:solidFill>
              <a:latin typeface="Neo Sans Intel" pitchFamily="34" charset="0"/>
            </a:endParaRPr>
          </a:p>
        </p:txBody>
      </p:sp>
      <p:sp>
        <p:nvSpPr>
          <p:cNvPr id="44035" name="Rectangle 2"/>
          <p:cNvSpPr>
            <a:spLocks noGrp="1" noChangeArrowheads="1"/>
          </p:cNvSpPr>
          <p:nvPr>
            <p:ph type="title"/>
          </p:nvPr>
        </p:nvSpPr>
        <p:spPr/>
        <p:txBody>
          <a:bodyPr/>
          <a:lstStyle/>
          <a:p>
            <a:pPr eaLnBrk="1" hangingPunct="1"/>
            <a:r>
              <a:rPr lang="zh-CN" altLang="en-US" dirty="0"/>
              <a:t>负载平衡策略：任务窃取</a:t>
            </a:r>
            <a:r>
              <a:rPr lang="en-US" altLang="en-US" dirty="0"/>
              <a:t>Work Stealing</a:t>
            </a:r>
          </a:p>
        </p:txBody>
      </p:sp>
      <p:grpSp>
        <p:nvGrpSpPr>
          <p:cNvPr id="44036" name="Group 3"/>
          <p:cNvGrpSpPr>
            <a:grpSpLocks/>
          </p:cNvGrpSpPr>
          <p:nvPr/>
        </p:nvGrpSpPr>
        <p:grpSpPr bwMode="auto">
          <a:xfrm>
            <a:off x="914400" y="1600200"/>
            <a:ext cx="1096963" cy="1463675"/>
            <a:chOff x="634" y="1296"/>
            <a:chExt cx="691" cy="922"/>
          </a:xfrm>
        </p:grpSpPr>
        <p:sp>
          <p:nvSpPr>
            <p:cNvPr id="44062" name="Text Box 4"/>
            <p:cNvSpPr txBox="1">
              <a:spLocks noChangeArrowheads="1"/>
            </p:cNvSpPr>
            <p:nvPr/>
          </p:nvSpPr>
          <p:spPr bwMode="auto">
            <a:xfrm>
              <a:off x="634" y="1296"/>
              <a:ext cx="691" cy="922"/>
            </a:xfrm>
            <a:prstGeom prst="rect">
              <a:avLst/>
            </a:prstGeom>
            <a:solidFill>
              <a:srgbClr val="FFCC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63" name="Text Box 5"/>
            <p:cNvSpPr txBox="1">
              <a:spLocks noChangeArrowheads="1"/>
            </p:cNvSpPr>
            <p:nvPr/>
          </p:nvSpPr>
          <p:spPr bwMode="auto">
            <a:xfrm>
              <a:off x="692" y="1584"/>
              <a:ext cx="576" cy="220"/>
            </a:xfrm>
            <a:prstGeom prst="rect">
              <a:avLst/>
            </a:prstGeom>
            <a:solidFill>
              <a:srgbClr val="FFCC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64" name="Text Box 6"/>
            <p:cNvSpPr txBox="1">
              <a:spLocks noChangeArrowheads="1"/>
            </p:cNvSpPr>
            <p:nvPr/>
          </p:nvSpPr>
          <p:spPr bwMode="auto">
            <a:xfrm>
              <a:off x="692" y="1930"/>
              <a:ext cx="576" cy="220"/>
            </a:xfrm>
            <a:prstGeom prst="rect">
              <a:avLst/>
            </a:prstGeom>
            <a:solidFill>
              <a:srgbClr val="FFCC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7" name="Group 7"/>
          <p:cNvGrpSpPr>
            <a:grpSpLocks/>
          </p:cNvGrpSpPr>
          <p:nvPr/>
        </p:nvGrpSpPr>
        <p:grpSpPr bwMode="auto">
          <a:xfrm>
            <a:off x="2743200" y="1600200"/>
            <a:ext cx="1096963" cy="1463675"/>
            <a:chOff x="634" y="1296"/>
            <a:chExt cx="691" cy="922"/>
          </a:xfrm>
        </p:grpSpPr>
        <p:sp>
          <p:nvSpPr>
            <p:cNvPr id="44059" name="Text Box 8"/>
            <p:cNvSpPr txBox="1">
              <a:spLocks noChangeArrowheads="1"/>
            </p:cNvSpPr>
            <p:nvPr/>
          </p:nvSpPr>
          <p:spPr bwMode="auto">
            <a:xfrm>
              <a:off x="634" y="1296"/>
              <a:ext cx="691" cy="922"/>
            </a:xfrm>
            <a:prstGeom prst="rect">
              <a:avLst/>
            </a:prstGeom>
            <a:solidFill>
              <a:srgbClr val="FFFF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60" name="Text Box 9"/>
            <p:cNvSpPr txBox="1">
              <a:spLocks noChangeArrowheads="1"/>
            </p:cNvSpPr>
            <p:nvPr/>
          </p:nvSpPr>
          <p:spPr bwMode="auto">
            <a:xfrm>
              <a:off x="692" y="1584"/>
              <a:ext cx="576" cy="220"/>
            </a:xfrm>
            <a:prstGeom prst="rect">
              <a:avLst/>
            </a:prstGeom>
            <a:solidFill>
              <a:srgbClr val="FF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61" name="Text Box 10"/>
            <p:cNvSpPr txBox="1">
              <a:spLocks noChangeArrowheads="1"/>
            </p:cNvSpPr>
            <p:nvPr/>
          </p:nvSpPr>
          <p:spPr bwMode="auto">
            <a:xfrm>
              <a:off x="692" y="1930"/>
              <a:ext cx="576" cy="220"/>
            </a:xfrm>
            <a:prstGeom prst="rect">
              <a:avLst/>
            </a:prstGeom>
            <a:solidFill>
              <a:srgbClr val="FF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8" name="Group 11"/>
          <p:cNvGrpSpPr>
            <a:grpSpLocks/>
          </p:cNvGrpSpPr>
          <p:nvPr/>
        </p:nvGrpSpPr>
        <p:grpSpPr bwMode="auto">
          <a:xfrm>
            <a:off x="4572000" y="1600200"/>
            <a:ext cx="1096963" cy="1463675"/>
            <a:chOff x="634" y="1296"/>
            <a:chExt cx="691" cy="922"/>
          </a:xfrm>
        </p:grpSpPr>
        <p:sp>
          <p:nvSpPr>
            <p:cNvPr id="44056" name="Text Box 12"/>
            <p:cNvSpPr txBox="1">
              <a:spLocks noChangeArrowheads="1"/>
            </p:cNvSpPr>
            <p:nvPr/>
          </p:nvSpPr>
          <p:spPr bwMode="auto">
            <a:xfrm>
              <a:off x="634" y="1296"/>
              <a:ext cx="691" cy="922"/>
            </a:xfrm>
            <a:prstGeom prst="rect">
              <a:avLst/>
            </a:prstGeom>
            <a:solidFill>
              <a:srgbClr val="00FF00"/>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57" name="Text Box 13"/>
            <p:cNvSpPr txBox="1">
              <a:spLocks noChangeArrowheads="1"/>
            </p:cNvSpPr>
            <p:nvPr/>
          </p:nvSpPr>
          <p:spPr bwMode="auto">
            <a:xfrm>
              <a:off x="692" y="1584"/>
              <a:ext cx="576" cy="220"/>
            </a:xfrm>
            <a:prstGeom prst="rect">
              <a:avLst/>
            </a:prstGeom>
            <a:solidFill>
              <a:srgbClr val="00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58" name="Text Box 14"/>
            <p:cNvSpPr txBox="1">
              <a:spLocks noChangeArrowheads="1"/>
            </p:cNvSpPr>
            <p:nvPr/>
          </p:nvSpPr>
          <p:spPr bwMode="auto">
            <a:xfrm>
              <a:off x="692" y="1930"/>
              <a:ext cx="576" cy="220"/>
            </a:xfrm>
            <a:prstGeom prst="rect">
              <a:avLst/>
            </a:prstGeom>
            <a:solidFill>
              <a:srgbClr val="00FF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44039" name="Group 15"/>
          <p:cNvGrpSpPr>
            <a:grpSpLocks/>
          </p:cNvGrpSpPr>
          <p:nvPr/>
        </p:nvGrpSpPr>
        <p:grpSpPr bwMode="auto">
          <a:xfrm>
            <a:off x="6400800" y="1600200"/>
            <a:ext cx="1096963" cy="1463675"/>
            <a:chOff x="634" y="1296"/>
            <a:chExt cx="691" cy="922"/>
          </a:xfrm>
        </p:grpSpPr>
        <p:sp>
          <p:nvSpPr>
            <p:cNvPr id="44053" name="Text Box 16"/>
            <p:cNvSpPr txBox="1">
              <a:spLocks noChangeArrowheads="1"/>
            </p:cNvSpPr>
            <p:nvPr/>
          </p:nvSpPr>
          <p:spPr bwMode="auto">
            <a:xfrm>
              <a:off x="634" y="1296"/>
              <a:ext cx="691" cy="922"/>
            </a:xfrm>
            <a:prstGeom prst="rect">
              <a:avLst/>
            </a:prstGeom>
            <a:solidFill>
              <a:srgbClr val="00FFFF"/>
            </a:solidFill>
            <a:ln w="12700"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Thread</a:t>
              </a:r>
            </a:p>
          </p:txBody>
        </p:sp>
        <p:sp>
          <p:nvSpPr>
            <p:cNvPr id="44054" name="Text Box 17"/>
            <p:cNvSpPr txBox="1">
              <a:spLocks noChangeArrowheads="1"/>
            </p:cNvSpPr>
            <p:nvPr/>
          </p:nvSpPr>
          <p:spPr bwMode="auto">
            <a:xfrm>
              <a:off x="692" y="1584"/>
              <a:ext cx="576" cy="22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deque</a:t>
              </a:r>
            </a:p>
          </p:txBody>
        </p:sp>
        <p:sp>
          <p:nvSpPr>
            <p:cNvPr id="44055" name="Text Box 18"/>
            <p:cNvSpPr txBox="1">
              <a:spLocks noChangeArrowheads="1"/>
            </p:cNvSpPr>
            <p:nvPr/>
          </p:nvSpPr>
          <p:spPr bwMode="auto">
            <a:xfrm>
              <a:off x="692" y="1930"/>
              <a:ext cx="576" cy="22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0000"/>
                  </a:solidFill>
                </a:rPr>
                <a:t>mailbox</a:t>
              </a:r>
            </a:p>
          </p:txBody>
        </p:sp>
      </p:grpSp>
      <p:grpSp>
        <p:nvGrpSpPr>
          <p:cNvPr id="804884" name="Group 20"/>
          <p:cNvGrpSpPr>
            <a:grpSpLocks/>
          </p:cNvGrpSpPr>
          <p:nvPr/>
        </p:nvGrpSpPr>
        <p:grpSpPr bwMode="auto">
          <a:xfrm>
            <a:off x="731838" y="4945062"/>
            <a:ext cx="7708900" cy="457200"/>
            <a:chOff x="461" y="2837"/>
            <a:chExt cx="4856" cy="288"/>
          </a:xfrm>
        </p:grpSpPr>
        <p:sp>
          <p:nvSpPr>
            <p:cNvPr id="44051" name="Text Box 21"/>
            <p:cNvSpPr txBox="1">
              <a:spLocks noChangeArrowheads="1"/>
            </p:cNvSpPr>
            <p:nvPr/>
          </p:nvSpPr>
          <p:spPr bwMode="auto">
            <a:xfrm>
              <a:off x="3927" y="2837"/>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Cache Affinity</a:t>
              </a:r>
            </a:p>
          </p:txBody>
        </p:sp>
        <p:sp>
          <p:nvSpPr>
            <p:cNvPr id="44052" name="Rectangle 22"/>
            <p:cNvSpPr>
              <a:spLocks noChangeArrowheads="1"/>
            </p:cNvSpPr>
            <p:nvPr/>
          </p:nvSpPr>
          <p:spPr bwMode="auto">
            <a:xfrm>
              <a:off x="461" y="2837"/>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a:t>2. Steal task advertised in mailbox</a:t>
              </a:r>
            </a:p>
          </p:txBody>
        </p:sp>
      </p:grpSp>
      <p:grpSp>
        <p:nvGrpSpPr>
          <p:cNvPr id="804887" name="Group 23"/>
          <p:cNvGrpSpPr>
            <a:grpSpLocks/>
          </p:cNvGrpSpPr>
          <p:nvPr/>
        </p:nvGrpSpPr>
        <p:grpSpPr bwMode="auto">
          <a:xfrm>
            <a:off x="731838" y="5562600"/>
            <a:ext cx="7708900" cy="457200"/>
            <a:chOff x="461" y="3226"/>
            <a:chExt cx="4856" cy="288"/>
          </a:xfrm>
        </p:grpSpPr>
        <p:sp>
          <p:nvSpPr>
            <p:cNvPr id="44049" name="Text Box 24"/>
            <p:cNvSpPr txBox="1">
              <a:spLocks noChangeArrowheads="1"/>
            </p:cNvSpPr>
            <p:nvPr/>
          </p:nvSpPr>
          <p:spPr bwMode="auto">
            <a:xfrm>
              <a:off x="4019" y="3226"/>
              <a:ext cx="1298"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Load balance</a:t>
              </a:r>
            </a:p>
          </p:txBody>
        </p:sp>
        <p:sp>
          <p:nvSpPr>
            <p:cNvPr id="44050" name="Rectangle 25"/>
            <p:cNvSpPr>
              <a:spLocks noChangeArrowheads="1"/>
            </p:cNvSpPr>
            <p:nvPr/>
          </p:nvSpPr>
          <p:spPr bwMode="auto">
            <a:xfrm>
              <a:off x="461" y="3226"/>
              <a:ext cx="3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3. Steal oldest task from random victim</a:t>
              </a:r>
            </a:p>
          </p:txBody>
        </p:sp>
      </p:grpSp>
      <p:grpSp>
        <p:nvGrpSpPr>
          <p:cNvPr id="804890" name="Group 26"/>
          <p:cNvGrpSpPr>
            <a:grpSpLocks/>
          </p:cNvGrpSpPr>
          <p:nvPr/>
        </p:nvGrpSpPr>
        <p:grpSpPr bwMode="auto">
          <a:xfrm>
            <a:off x="731838" y="4327525"/>
            <a:ext cx="7708900" cy="457200"/>
            <a:chOff x="461" y="2448"/>
            <a:chExt cx="4856" cy="288"/>
          </a:xfrm>
        </p:grpSpPr>
        <p:sp>
          <p:nvSpPr>
            <p:cNvPr id="44047" name="Text Box 27"/>
            <p:cNvSpPr txBox="1">
              <a:spLocks noChangeArrowheads="1"/>
            </p:cNvSpPr>
            <p:nvPr/>
          </p:nvSpPr>
          <p:spPr bwMode="auto">
            <a:xfrm>
              <a:off x="3927" y="2448"/>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Locality</a:t>
              </a:r>
            </a:p>
          </p:txBody>
        </p:sp>
        <p:sp>
          <p:nvSpPr>
            <p:cNvPr id="44048" name="Rectangle 28"/>
            <p:cNvSpPr>
              <a:spLocks noChangeArrowheads="1"/>
            </p:cNvSpPr>
            <p:nvPr/>
          </p:nvSpPr>
          <p:spPr bwMode="auto">
            <a:xfrm>
              <a:off x="461" y="2448"/>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1. Take youngest task from my </a:t>
              </a:r>
              <a:r>
                <a:rPr lang="en-US" altLang="en-US" dirty="0" err="1"/>
                <a:t>deque</a:t>
              </a:r>
              <a:endParaRPr lang="en-US" altLang="en-US" dirty="0"/>
            </a:p>
          </p:txBody>
        </p:sp>
      </p:grpSp>
      <p:grpSp>
        <p:nvGrpSpPr>
          <p:cNvPr id="804893" name="Group 29"/>
          <p:cNvGrpSpPr>
            <a:grpSpLocks/>
          </p:cNvGrpSpPr>
          <p:nvPr/>
        </p:nvGrpSpPr>
        <p:grpSpPr bwMode="auto">
          <a:xfrm>
            <a:off x="731838" y="3733800"/>
            <a:ext cx="7708900" cy="457200"/>
            <a:chOff x="461" y="2448"/>
            <a:chExt cx="4856" cy="288"/>
          </a:xfrm>
        </p:grpSpPr>
        <p:sp>
          <p:nvSpPr>
            <p:cNvPr id="44045" name="Text Box 30"/>
            <p:cNvSpPr txBox="1">
              <a:spLocks noChangeArrowheads="1"/>
            </p:cNvSpPr>
            <p:nvPr/>
          </p:nvSpPr>
          <p:spPr bwMode="auto">
            <a:xfrm>
              <a:off x="3927" y="2448"/>
              <a:ext cx="1390" cy="288"/>
            </a:xfrm>
            <a:prstGeom prst="rect">
              <a:avLst/>
            </a:prstGeom>
            <a:solidFill>
              <a:srgbClr val="FFFFFF"/>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r">
                <a:spcBef>
                  <a:spcPct val="50000"/>
                </a:spcBef>
              </a:pPr>
              <a:r>
                <a:rPr lang="en-US" altLang="en-US" sz="2000" b="1">
                  <a:solidFill>
                    <a:schemeClr val="folHlink"/>
                  </a:solidFill>
                </a:rPr>
                <a:t>Override</a:t>
              </a:r>
            </a:p>
          </p:txBody>
        </p:sp>
        <p:sp>
          <p:nvSpPr>
            <p:cNvPr id="44046" name="Rectangle 31"/>
            <p:cNvSpPr>
              <a:spLocks noChangeArrowheads="1"/>
            </p:cNvSpPr>
            <p:nvPr/>
          </p:nvSpPr>
          <p:spPr bwMode="auto">
            <a:xfrm>
              <a:off x="461" y="2448"/>
              <a:ext cx="3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pPr eaLnBrk="1" hangingPunct="1"/>
              <a:r>
                <a:rPr lang="en-US" altLang="en-US" dirty="0"/>
                <a:t>0. Do explicitly specified task</a:t>
              </a:r>
            </a:p>
          </p:txBody>
        </p:sp>
      </p:grpSp>
      <p:pic>
        <p:nvPicPr>
          <p:cNvPr id="1025" name="Picture 1" descr="C:\Users\Yuan\Documents\Tencent Files\42463762\Image\C2C\VLFO)PKEHLQ5%FM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12366"/>
            <a:ext cx="6132830" cy="222163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5"/>
          <p:cNvSpPr>
            <a:spLocks noChangeArrowheads="1"/>
          </p:cNvSpPr>
          <p:nvPr/>
        </p:nvSpPr>
        <p:spPr bwMode="auto">
          <a:xfrm>
            <a:off x="1920875" y="3200400"/>
            <a:ext cx="521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1000" indent="-381000" algn="l">
              <a:spcBef>
                <a:spcPct val="60000"/>
              </a:spcBef>
              <a:defRPr sz="2000">
                <a:solidFill>
                  <a:schemeClr val="tx1"/>
                </a:solidFill>
                <a:latin typeface="Verdana" pitchFamily="34" charset="0"/>
              </a:defRPr>
            </a:lvl1pPr>
            <a:lvl2pPr marL="382588" indent="-381000" algn="l">
              <a:spcBef>
                <a:spcPct val="40000"/>
              </a:spcBef>
              <a:buSzPct val="125000"/>
              <a:buFont typeface="Times" pitchFamily="18" charset="0"/>
              <a:buChar char="•"/>
              <a:defRPr sz="2000">
                <a:solidFill>
                  <a:schemeClr val="tx1"/>
                </a:solidFill>
                <a:latin typeface="Verdana" pitchFamily="34" charset="0"/>
              </a:defRPr>
            </a:lvl2pPr>
            <a:lvl3pPr marL="590550" indent="-342900" algn="l">
              <a:spcBef>
                <a:spcPct val="20000"/>
              </a:spcBef>
              <a:buChar char="–"/>
              <a:defRPr>
                <a:solidFill>
                  <a:schemeClr val="tx1"/>
                </a:solidFill>
                <a:latin typeface="Verdana" pitchFamily="34" charset="0"/>
              </a:defRPr>
            </a:lvl3pPr>
            <a:lvl4pPr marL="915988" indent="-342900" algn="l">
              <a:spcBef>
                <a:spcPct val="20000"/>
              </a:spcBef>
              <a:buFont typeface="Times" pitchFamily="18" charset="0"/>
              <a:buChar char="•"/>
              <a:defRPr>
                <a:solidFill>
                  <a:schemeClr val="tx1"/>
                </a:solidFill>
                <a:latin typeface="Verdana" pitchFamily="34" charset="0"/>
              </a:defRPr>
            </a:lvl4pPr>
            <a:lvl5pPr marL="1136650" indent="-409575" algn="l">
              <a:spcBef>
                <a:spcPct val="20000"/>
              </a:spcBef>
              <a:buChar char="–"/>
              <a:defRPr>
                <a:solidFill>
                  <a:schemeClr val="tx1"/>
                </a:solidFill>
                <a:latin typeface="Verdana" pitchFamily="34" charset="0"/>
              </a:defRPr>
            </a:lvl5pPr>
            <a:lvl6pPr marL="1593850" indent="-409575" eaLnBrk="0" fontAlgn="base" hangingPunct="0">
              <a:spcBef>
                <a:spcPct val="20000"/>
              </a:spcBef>
              <a:spcAft>
                <a:spcPct val="0"/>
              </a:spcAft>
              <a:buChar char="–"/>
              <a:defRPr>
                <a:solidFill>
                  <a:schemeClr val="tx1"/>
                </a:solidFill>
                <a:latin typeface="Verdana" pitchFamily="34" charset="0"/>
              </a:defRPr>
            </a:lvl6pPr>
            <a:lvl7pPr marL="2051050" indent="-409575" eaLnBrk="0" fontAlgn="base" hangingPunct="0">
              <a:spcBef>
                <a:spcPct val="20000"/>
              </a:spcBef>
              <a:spcAft>
                <a:spcPct val="0"/>
              </a:spcAft>
              <a:buChar char="–"/>
              <a:defRPr>
                <a:solidFill>
                  <a:schemeClr val="tx1"/>
                </a:solidFill>
                <a:latin typeface="Verdana" pitchFamily="34" charset="0"/>
              </a:defRPr>
            </a:lvl7pPr>
            <a:lvl8pPr marL="2508250" indent="-409575" eaLnBrk="0" fontAlgn="base" hangingPunct="0">
              <a:spcBef>
                <a:spcPct val="20000"/>
              </a:spcBef>
              <a:spcAft>
                <a:spcPct val="0"/>
              </a:spcAft>
              <a:buChar char="–"/>
              <a:defRPr>
                <a:solidFill>
                  <a:schemeClr val="tx1"/>
                </a:solidFill>
                <a:latin typeface="Verdana" pitchFamily="34" charset="0"/>
              </a:defRPr>
            </a:lvl8pPr>
            <a:lvl9pPr marL="2965450" indent="-409575" eaLnBrk="0" fontAlgn="base" hangingPunct="0">
              <a:spcBef>
                <a:spcPct val="20000"/>
              </a:spcBef>
              <a:spcAft>
                <a:spcPct val="0"/>
              </a:spcAft>
              <a:buChar char="–"/>
              <a:defRPr>
                <a:solidFill>
                  <a:schemeClr val="tx1"/>
                </a:solidFill>
                <a:latin typeface="Verdana" pitchFamily="34" charset="0"/>
              </a:defRPr>
            </a:lvl9pPr>
          </a:lstStyle>
          <a:p>
            <a:r>
              <a:rPr lang="en-US" altLang="zh-CN" b="1" dirty="0" err="1">
                <a:solidFill>
                  <a:srgbClr val="FF0000"/>
                </a:solidFill>
              </a:rPr>
              <a:t>Deque</a:t>
            </a:r>
            <a:r>
              <a:rPr lang="en-US" altLang="zh-CN" b="1" dirty="0">
                <a:solidFill>
                  <a:srgbClr val="FF0000"/>
                </a:solidFill>
              </a:rPr>
              <a:t> </a:t>
            </a:r>
            <a:r>
              <a:rPr lang="zh-CN" altLang="en-US" b="1" dirty="0">
                <a:solidFill>
                  <a:srgbClr val="FF0000"/>
                </a:solidFill>
              </a:rPr>
              <a:t>（</a:t>
            </a:r>
            <a:r>
              <a:rPr lang="en-US" altLang="zh-CN" b="1" dirty="0">
                <a:solidFill>
                  <a:srgbClr val="FF0000"/>
                </a:solidFill>
              </a:rPr>
              <a:t>Double ended queue</a:t>
            </a:r>
            <a:r>
              <a:rPr lang="zh-CN" altLang="en-US" b="1" dirty="0">
                <a:solidFill>
                  <a:srgbClr val="FF0000"/>
                </a:solidFill>
              </a:rPr>
              <a:t>）</a:t>
            </a:r>
            <a:endParaRPr lang="en-US" altLang="zh-CN" b="1" dirty="0">
              <a:solidFill>
                <a:srgbClr val="FF0000"/>
              </a:solidFill>
            </a:endParaRPr>
          </a:p>
        </p:txBody>
      </p:sp>
    </p:spTree>
    <p:extLst>
      <p:ext uri="{BB962C8B-B14F-4D97-AF65-F5344CB8AC3E}">
        <p14:creationId xmlns:p14="http://schemas.microsoft.com/office/powerpoint/2010/main" val="2612791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25"/>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804893"/>
                                        </p:tgtEl>
                                        <p:attrNameLst>
                                          <p:attrName>style.visibility</p:attrName>
                                        </p:attrNameLst>
                                      </p:cBhvr>
                                      <p:to>
                                        <p:strVal val="visible"/>
                                      </p:to>
                                    </p:set>
                                    <p:animEffect transition="in" filter="wipe(up)">
                                      <p:cBhvr>
                                        <p:cTn id="20" dur="500"/>
                                        <p:tgtEl>
                                          <p:spTgt spid="80489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804890"/>
                                        </p:tgtEl>
                                        <p:attrNameLst>
                                          <p:attrName>style.visibility</p:attrName>
                                        </p:attrNameLst>
                                      </p:cBhvr>
                                      <p:to>
                                        <p:strVal val="visible"/>
                                      </p:to>
                                    </p:set>
                                    <p:animEffect transition="in" filter="wipe(up)">
                                      <p:cBhvr>
                                        <p:cTn id="24" dur="500"/>
                                        <p:tgtEl>
                                          <p:spTgt spid="804890"/>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804884"/>
                                        </p:tgtEl>
                                        <p:attrNameLst>
                                          <p:attrName>style.visibility</p:attrName>
                                        </p:attrNameLst>
                                      </p:cBhvr>
                                      <p:to>
                                        <p:strVal val="visible"/>
                                      </p:to>
                                    </p:set>
                                    <p:animEffect transition="in" filter="wipe(up)">
                                      <p:cBhvr>
                                        <p:cTn id="28" dur="500"/>
                                        <p:tgtEl>
                                          <p:spTgt spid="804884"/>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804887"/>
                                        </p:tgtEl>
                                        <p:attrNameLst>
                                          <p:attrName>style.visibility</p:attrName>
                                        </p:attrNameLst>
                                      </p:cBhvr>
                                      <p:to>
                                        <p:strVal val="visible"/>
                                      </p:to>
                                    </p:set>
                                    <p:animEffect transition="in" filter="wipe(up)">
                                      <p:cBhvr>
                                        <p:cTn id="32" dur="500"/>
                                        <p:tgtEl>
                                          <p:spTgt spid="80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4294967295"/>
          </p:nvPr>
        </p:nvSpPr>
        <p:spPr>
          <a:xfrm>
            <a:off x="0" y="6553200"/>
            <a:ext cx="415925" cy="304800"/>
          </a:xfrm>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07360A08-3BD8-40D6-A949-CB0B226256AE}" type="slidenum">
              <a:rPr lang="en-US" altLang="en-US" sz="1200">
                <a:solidFill>
                  <a:srgbClr val="000000"/>
                </a:solidFill>
                <a:latin typeface="Neo Sans Intel" pitchFamily="34" charset="0"/>
              </a:rPr>
              <a:pPr/>
              <a:t>89</a:t>
            </a:fld>
            <a:endParaRPr lang="en-US" altLang="en-US" sz="1200">
              <a:solidFill>
                <a:srgbClr val="000000"/>
              </a:solidFill>
              <a:latin typeface="Neo Sans Intel" pitchFamily="34" charset="0"/>
            </a:endParaRPr>
          </a:p>
        </p:txBody>
      </p:sp>
      <p:sp>
        <p:nvSpPr>
          <p:cNvPr id="45059" name="Freeform 2"/>
          <p:cNvSpPr>
            <a:spLocks/>
          </p:cNvSpPr>
          <p:nvPr/>
        </p:nvSpPr>
        <p:spPr bwMode="blackWhite">
          <a:xfrm>
            <a:off x="2797175" y="825500"/>
            <a:ext cx="6900863" cy="5384800"/>
          </a:xfrm>
          <a:custGeom>
            <a:avLst/>
            <a:gdLst>
              <a:gd name="T0" fmla="*/ 495300 w 4347"/>
              <a:gd name="T1" fmla="*/ 5280025 h 3392"/>
              <a:gd name="T2" fmla="*/ 317500 w 4347"/>
              <a:gd name="T3" fmla="*/ 4446588 h 3392"/>
              <a:gd name="T4" fmla="*/ 860425 w 4347"/>
              <a:gd name="T5" fmla="*/ 3646488 h 3392"/>
              <a:gd name="T6" fmla="*/ 327025 w 4347"/>
              <a:gd name="T7" fmla="*/ 3189288 h 3392"/>
              <a:gd name="T8" fmla="*/ 1346200 w 4347"/>
              <a:gd name="T9" fmla="*/ 2170113 h 3392"/>
              <a:gd name="T10" fmla="*/ 5972175 w 4347"/>
              <a:gd name="T11" fmla="*/ 498475 h 3392"/>
              <a:gd name="T12" fmla="*/ 5895975 w 4347"/>
              <a:gd name="T13" fmla="*/ 5165725 h 3392"/>
              <a:gd name="T14" fmla="*/ 3571875 w 4347"/>
              <a:gd name="T15" fmla="*/ 5232400 h 3392"/>
              <a:gd name="T16" fmla="*/ 495300 w 4347"/>
              <a:gd name="T17" fmla="*/ 5280025 h 3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47" h="3392">
                <a:moveTo>
                  <a:pt x="312" y="3326"/>
                </a:moveTo>
                <a:cubicBezTo>
                  <a:pt x="0" y="3260"/>
                  <a:pt x="104" y="2993"/>
                  <a:pt x="200" y="2801"/>
                </a:cubicBezTo>
                <a:cubicBezTo>
                  <a:pt x="296" y="2609"/>
                  <a:pt x="541" y="2429"/>
                  <a:pt x="542" y="2297"/>
                </a:cubicBezTo>
                <a:cubicBezTo>
                  <a:pt x="550" y="2177"/>
                  <a:pt x="190" y="2121"/>
                  <a:pt x="206" y="2009"/>
                </a:cubicBezTo>
                <a:cubicBezTo>
                  <a:pt x="222" y="1897"/>
                  <a:pt x="199" y="1712"/>
                  <a:pt x="848" y="1367"/>
                </a:cubicBezTo>
                <a:cubicBezTo>
                  <a:pt x="1441" y="1084"/>
                  <a:pt x="3284" y="0"/>
                  <a:pt x="3762" y="314"/>
                </a:cubicBezTo>
                <a:cubicBezTo>
                  <a:pt x="3768" y="2240"/>
                  <a:pt x="4347" y="3170"/>
                  <a:pt x="3714" y="3254"/>
                </a:cubicBezTo>
                <a:cubicBezTo>
                  <a:pt x="3540" y="3278"/>
                  <a:pt x="2821" y="3271"/>
                  <a:pt x="2250" y="3296"/>
                </a:cubicBezTo>
                <a:cubicBezTo>
                  <a:pt x="1613" y="3232"/>
                  <a:pt x="624" y="3392"/>
                  <a:pt x="312" y="3326"/>
                </a:cubicBezTo>
                <a:close/>
              </a:path>
            </a:pathLst>
          </a:custGeom>
          <a:solidFill>
            <a:srgbClr val="00FFFF"/>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
        <p:nvSpPr>
          <p:cNvPr id="45060" name="Text Box 3"/>
          <p:cNvSpPr txBox="1">
            <a:spLocks noChangeArrowheads="1"/>
          </p:cNvSpPr>
          <p:nvPr/>
        </p:nvSpPr>
        <p:spPr bwMode="blackWhite">
          <a:xfrm>
            <a:off x="4405313" y="4624388"/>
            <a:ext cx="3595687"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1800">
                <a:solidFill>
                  <a:srgbClr val="000000"/>
                </a:solidFill>
              </a:rPr>
              <a:t>deque</a:t>
            </a:r>
          </a:p>
        </p:txBody>
      </p:sp>
      <p:sp>
        <p:nvSpPr>
          <p:cNvPr id="45061" name="Rectangle 4"/>
          <p:cNvSpPr>
            <a:spLocks noGrp="1" noChangeArrowheads="1"/>
          </p:cNvSpPr>
          <p:nvPr>
            <p:ph type="title"/>
          </p:nvPr>
        </p:nvSpPr>
        <p:spPr>
          <a:xfrm>
            <a:off x="457200" y="-76200"/>
            <a:ext cx="7467600" cy="1143000"/>
          </a:xfrm>
        </p:spPr>
        <p:txBody>
          <a:bodyPr/>
          <a:lstStyle/>
          <a:p>
            <a:pPr eaLnBrk="1" hangingPunct="1"/>
            <a:r>
              <a:rPr lang="en-US" altLang="en-US" dirty="0"/>
              <a:t>How this works</a:t>
            </a:r>
            <a:endParaRPr lang="en-US" altLang="en-US" dirty="0">
              <a:solidFill>
                <a:schemeClr val="folHlink"/>
              </a:solidFill>
            </a:endParaRPr>
          </a:p>
        </p:txBody>
      </p:sp>
      <p:sp>
        <p:nvSpPr>
          <p:cNvPr id="45062" name="Freeform 5"/>
          <p:cNvSpPr>
            <a:spLocks/>
          </p:cNvSpPr>
          <p:nvPr/>
        </p:nvSpPr>
        <p:spPr bwMode="blackWhite">
          <a:xfrm rot="466980">
            <a:off x="2819400" y="1119188"/>
            <a:ext cx="2613025" cy="590550"/>
          </a:xfrm>
          <a:custGeom>
            <a:avLst/>
            <a:gdLst>
              <a:gd name="T0" fmla="*/ 0 w 1646"/>
              <a:gd name="T1" fmla="*/ 590550 h 372"/>
              <a:gd name="T2" fmla="*/ 1938338 w 1646"/>
              <a:gd name="T3" fmla="*/ 587375 h 372"/>
              <a:gd name="T4" fmla="*/ 2613025 w 1646"/>
              <a:gd name="T5" fmla="*/ 0 h 372"/>
              <a:gd name="T6" fmla="*/ 866775 w 1646"/>
              <a:gd name="T7" fmla="*/ 3175 h 372"/>
              <a:gd name="T8" fmla="*/ 0 w 1646"/>
              <a:gd name="T9" fmla="*/ 590550 h 3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6" h="372">
                <a:moveTo>
                  <a:pt x="0" y="372"/>
                </a:moveTo>
                <a:lnTo>
                  <a:pt x="1221" y="370"/>
                </a:lnTo>
                <a:lnTo>
                  <a:pt x="1646" y="0"/>
                </a:lnTo>
                <a:lnTo>
                  <a:pt x="546" y="2"/>
                </a:lnTo>
                <a:lnTo>
                  <a:pt x="0" y="372"/>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806918" name="Line 6"/>
          <p:cNvSpPr>
            <a:spLocks noChangeShapeType="1"/>
          </p:cNvSpPr>
          <p:nvPr/>
        </p:nvSpPr>
        <p:spPr bwMode="blackWhite">
          <a:xfrm flipV="1">
            <a:off x="3810000" y="1195388"/>
            <a:ext cx="762000" cy="4572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grpSp>
        <p:nvGrpSpPr>
          <p:cNvPr id="806919" name="Group 7"/>
          <p:cNvGrpSpPr>
            <a:grpSpLocks/>
          </p:cNvGrpSpPr>
          <p:nvPr/>
        </p:nvGrpSpPr>
        <p:grpSpPr bwMode="auto">
          <a:xfrm>
            <a:off x="473075" y="1692275"/>
            <a:ext cx="5527675" cy="1487488"/>
            <a:chOff x="566" y="1089"/>
            <a:chExt cx="3482" cy="937"/>
          </a:xfrm>
        </p:grpSpPr>
        <p:sp>
          <p:nvSpPr>
            <p:cNvPr id="45079" name="Freeform 8"/>
            <p:cNvSpPr>
              <a:spLocks/>
            </p:cNvSpPr>
            <p:nvPr/>
          </p:nvSpPr>
          <p:spPr bwMode="blackWhite">
            <a:xfrm rot="479128">
              <a:off x="1867" y="1495"/>
              <a:ext cx="1130" cy="376"/>
            </a:xfrm>
            <a:custGeom>
              <a:avLst/>
              <a:gdLst>
                <a:gd name="T0" fmla="*/ 552 w 1130"/>
                <a:gd name="T1" fmla="*/ 4 h 376"/>
                <a:gd name="T2" fmla="*/ 1130 w 1130"/>
                <a:gd name="T3" fmla="*/ 0 h 376"/>
                <a:gd name="T4" fmla="*/ 658 w 1130"/>
                <a:gd name="T5" fmla="*/ 374 h 376"/>
                <a:gd name="T6" fmla="*/ 0 w 1130"/>
                <a:gd name="T7" fmla="*/ 376 h 376"/>
                <a:gd name="T8" fmla="*/ 552 w 1130"/>
                <a:gd name="T9" fmla="*/ 4 h 3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0" h="376">
                  <a:moveTo>
                    <a:pt x="552" y="4"/>
                  </a:moveTo>
                  <a:lnTo>
                    <a:pt x="1130" y="0"/>
                  </a:lnTo>
                  <a:lnTo>
                    <a:pt x="658" y="374"/>
                  </a:lnTo>
                  <a:lnTo>
                    <a:pt x="0" y="376"/>
                  </a:lnTo>
                  <a:lnTo>
                    <a:pt x="552" y="4"/>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80" name="Freeform 9"/>
            <p:cNvSpPr>
              <a:spLocks/>
            </p:cNvSpPr>
            <p:nvPr/>
          </p:nvSpPr>
          <p:spPr bwMode="blackWhite">
            <a:xfrm rot="479128">
              <a:off x="3056" y="1652"/>
              <a:ext cx="992" cy="374"/>
            </a:xfrm>
            <a:custGeom>
              <a:avLst/>
              <a:gdLst>
                <a:gd name="T0" fmla="*/ 478 w 992"/>
                <a:gd name="T1" fmla="*/ 2 h 374"/>
                <a:gd name="T2" fmla="*/ 992 w 992"/>
                <a:gd name="T3" fmla="*/ 0 h 374"/>
                <a:gd name="T4" fmla="*/ 564 w 992"/>
                <a:gd name="T5" fmla="*/ 368 h 374"/>
                <a:gd name="T6" fmla="*/ 0 w 992"/>
                <a:gd name="T7" fmla="*/ 374 h 374"/>
                <a:gd name="T8" fmla="*/ 472 w 992"/>
                <a:gd name="T9" fmla="*/ 0 h 374"/>
                <a:gd name="T10" fmla="*/ 478 w 992"/>
                <a:gd name="T11" fmla="*/ 2 h 3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374">
                  <a:moveTo>
                    <a:pt x="478" y="2"/>
                  </a:moveTo>
                  <a:lnTo>
                    <a:pt x="992" y="0"/>
                  </a:lnTo>
                  <a:lnTo>
                    <a:pt x="564" y="368"/>
                  </a:lnTo>
                  <a:lnTo>
                    <a:pt x="0" y="374"/>
                  </a:lnTo>
                  <a:lnTo>
                    <a:pt x="472" y="0"/>
                  </a:lnTo>
                  <a:lnTo>
                    <a:pt x="478" y="2"/>
                  </a:lnTo>
                  <a:close/>
                </a:path>
              </a:pathLst>
            </a:custGeom>
            <a:gradFill rotWithShape="1">
              <a:gsLst>
                <a:gs pos="0">
                  <a:srgbClr val="00FF00"/>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81" name="AutoShape 10"/>
            <p:cNvSpPr>
              <a:spLocks noChangeArrowheads="1"/>
            </p:cNvSpPr>
            <p:nvPr/>
          </p:nvSpPr>
          <p:spPr bwMode="blackWhite">
            <a:xfrm rot="1514052">
              <a:off x="2486" y="1089"/>
              <a:ext cx="144" cy="624"/>
            </a:xfrm>
            <a:prstGeom prst="downArrow">
              <a:avLst>
                <a:gd name="adj1" fmla="val 50000"/>
                <a:gd name="adj2" fmla="val 108333"/>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82" name="AutoShape 11"/>
            <p:cNvSpPr>
              <a:spLocks noChangeArrowheads="1"/>
            </p:cNvSpPr>
            <p:nvPr/>
          </p:nvSpPr>
          <p:spPr bwMode="blackWhite">
            <a:xfrm rot="-2724159">
              <a:off x="3176" y="1023"/>
              <a:ext cx="155" cy="960"/>
            </a:xfrm>
            <a:prstGeom prst="downArrow">
              <a:avLst>
                <a:gd name="adj1" fmla="val 50000"/>
                <a:gd name="adj2" fmla="val 154839"/>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83" name="Text Box 12"/>
            <p:cNvSpPr txBox="1">
              <a:spLocks noChangeArrowheads="1"/>
            </p:cNvSpPr>
            <p:nvPr/>
          </p:nvSpPr>
          <p:spPr bwMode="blackWhite">
            <a:xfrm>
              <a:off x="566" y="1233"/>
              <a:ext cx="1392" cy="231"/>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zh-CN" altLang="en-US" sz="1800" dirty="0">
                  <a:solidFill>
                    <a:srgbClr val="0800FF"/>
                  </a:solidFill>
                </a:rPr>
                <a:t>划分</a:t>
              </a:r>
              <a:r>
                <a:rPr lang="en-US" altLang="en-US" sz="1800" dirty="0">
                  <a:solidFill>
                    <a:srgbClr val="0800FF"/>
                  </a:solidFill>
                </a:rPr>
                <a:t>...</a:t>
              </a:r>
            </a:p>
          </p:txBody>
        </p:sp>
      </p:grpSp>
      <p:grpSp>
        <p:nvGrpSpPr>
          <p:cNvPr id="806925" name="Group 13"/>
          <p:cNvGrpSpPr>
            <a:grpSpLocks/>
          </p:cNvGrpSpPr>
          <p:nvPr/>
        </p:nvGrpSpPr>
        <p:grpSpPr bwMode="auto">
          <a:xfrm>
            <a:off x="333375" y="3082925"/>
            <a:ext cx="4233863" cy="1514475"/>
            <a:chOff x="470" y="1945"/>
            <a:chExt cx="2667" cy="954"/>
          </a:xfrm>
        </p:grpSpPr>
        <p:sp>
          <p:nvSpPr>
            <p:cNvPr id="45074" name="Freeform 14"/>
            <p:cNvSpPr>
              <a:spLocks/>
            </p:cNvSpPr>
            <p:nvPr/>
          </p:nvSpPr>
          <p:spPr bwMode="blackWhite">
            <a:xfrm rot="481908">
              <a:off x="1601" y="2679"/>
              <a:ext cx="927" cy="220"/>
            </a:xfrm>
            <a:custGeom>
              <a:avLst/>
              <a:gdLst>
                <a:gd name="T0" fmla="*/ 333 w 927"/>
                <a:gd name="T1" fmla="*/ 0 h 220"/>
                <a:gd name="T2" fmla="*/ 927 w 927"/>
                <a:gd name="T3" fmla="*/ 12 h 220"/>
                <a:gd name="T4" fmla="*/ 658 w 927"/>
                <a:gd name="T5" fmla="*/ 218 h 220"/>
                <a:gd name="T6" fmla="*/ 0 w 927"/>
                <a:gd name="T7" fmla="*/ 220 h 220"/>
                <a:gd name="T8" fmla="*/ 333 w 927"/>
                <a:gd name="T9" fmla="*/ 0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 h="220">
                  <a:moveTo>
                    <a:pt x="333" y="0"/>
                  </a:moveTo>
                  <a:lnTo>
                    <a:pt x="927" y="12"/>
                  </a:lnTo>
                  <a:lnTo>
                    <a:pt x="658" y="218"/>
                  </a:lnTo>
                  <a:lnTo>
                    <a:pt x="0" y="220"/>
                  </a:lnTo>
                  <a:lnTo>
                    <a:pt x="333"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5" name="Freeform 15"/>
            <p:cNvSpPr>
              <a:spLocks/>
            </p:cNvSpPr>
            <p:nvPr/>
          </p:nvSpPr>
          <p:spPr bwMode="blackWhite">
            <a:xfrm rot="481908">
              <a:off x="2318" y="2433"/>
              <a:ext cx="819" cy="159"/>
            </a:xfrm>
            <a:custGeom>
              <a:avLst/>
              <a:gdLst>
                <a:gd name="T0" fmla="*/ 231 w 819"/>
                <a:gd name="T1" fmla="*/ 1 h 159"/>
                <a:gd name="T2" fmla="*/ 819 w 819"/>
                <a:gd name="T3" fmla="*/ 0 h 159"/>
                <a:gd name="T4" fmla="*/ 609 w 819"/>
                <a:gd name="T5" fmla="*/ 159 h 159"/>
                <a:gd name="T6" fmla="*/ 0 w 819"/>
                <a:gd name="T7" fmla="*/ 156 h 159"/>
                <a:gd name="T8" fmla="*/ 231 w 819"/>
                <a:gd name="T9" fmla="*/ 1 h 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9" h="159">
                  <a:moveTo>
                    <a:pt x="231" y="1"/>
                  </a:moveTo>
                  <a:lnTo>
                    <a:pt x="819" y="0"/>
                  </a:lnTo>
                  <a:lnTo>
                    <a:pt x="609" y="159"/>
                  </a:lnTo>
                  <a:lnTo>
                    <a:pt x="0" y="156"/>
                  </a:lnTo>
                  <a:lnTo>
                    <a:pt x="231" y="1"/>
                  </a:lnTo>
                  <a:close/>
                </a:path>
              </a:pathLst>
            </a:custGeom>
            <a:gradFill rotWithShape="1">
              <a:gsLst>
                <a:gs pos="0">
                  <a:srgbClr val="00FF00"/>
                </a:gs>
                <a:gs pos="100000">
                  <a:srgbClr val="66FF66"/>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6" name="AutoShape 16"/>
            <p:cNvSpPr>
              <a:spLocks noChangeArrowheads="1"/>
            </p:cNvSpPr>
            <p:nvPr/>
          </p:nvSpPr>
          <p:spPr bwMode="blackWhite">
            <a:xfrm rot="850269">
              <a:off x="2102" y="2001"/>
              <a:ext cx="144" cy="816"/>
            </a:xfrm>
            <a:prstGeom prst="downArrow">
              <a:avLst>
                <a:gd name="adj1" fmla="val 50000"/>
                <a:gd name="adj2" fmla="val 141667"/>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7" name="AutoShape 17"/>
            <p:cNvSpPr>
              <a:spLocks noChangeArrowheads="1"/>
            </p:cNvSpPr>
            <p:nvPr/>
          </p:nvSpPr>
          <p:spPr bwMode="blackWhite">
            <a:xfrm rot="-1922374">
              <a:off x="2511" y="1945"/>
              <a:ext cx="155" cy="624"/>
            </a:xfrm>
            <a:prstGeom prst="downArrow">
              <a:avLst>
                <a:gd name="adj1" fmla="val 50000"/>
                <a:gd name="adj2" fmla="val 100645"/>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8" name="Text Box 18"/>
            <p:cNvSpPr txBox="1">
              <a:spLocks noChangeArrowheads="1"/>
            </p:cNvSpPr>
            <p:nvPr/>
          </p:nvSpPr>
          <p:spPr bwMode="blackWhite">
            <a:xfrm>
              <a:off x="470" y="2193"/>
              <a:ext cx="1392" cy="23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1800" dirty="0">
                  <a:solidFill>
                    <a:srgbClr val="0800FF"/>
                  </a:solidFill>
                </a:rPr>
                <a:t>.. </a:t>
              </a:r>
              <a:r>
                <a:rPr lang="zh-CN" altLang="en-US" sz="1800" dirty="0">
                  <a:solidFill>
                    <a:srgbClr val="0800FF"/>
                  </a:solidFill>
                </a:rPr>
                <a:t>递归</a:t>
              </a:r>
              <a:r>
                <a:rPr lang="en-US" altLang="en-US" sz="1800" dirty="0">
                  <a:solidFill>
                    <a:srgbClr val="0800FF"/>
                  </a:solidFill>
                </a:rPr>
                <a:t>...</a:t>
              </a:r>
            </a:p>
          </p:txBody>
        </p:sp>
      </p:grpSp>
      <p:grpSp>
        <p:nvGrpSpPr>
          <p:cNvPr id="2" name="组合 1"/>
          <p:cNvGrpSpPr/>
          <p:nvPr/>
        </p:nvGrpSpPr>
        <p:grpSpPr>
          <a:xfrm>
            <a:off x="0" y="4699000"/>
            <a:ext cx="4002088" cy="1196976"/>
            <a:chOff x="76200" y="4699000"/>
            <a:chExt cx="4002088" cy="1196976"/>
          </a:xfrm>
        </p:grpSpPr>
        <p:sp>
          <p:nvSpPr>
            <p:cNvPr id="45069" name="Freeform 20"/>
            <p:cNvSpPr>
              <a:spLocks/>
            </p:cNvSpPr>
            <p:nvPr/>
          </p:nvSpPr>
          <p:spPr bwMode="blackWhite">
            <a:xfrm rot="453871">
              <a:off x="1833563" y="5375275"/>
              <a:ext cx="1023938" cy="349250"/>
            </a:xfrm>
            <a:custGeom>
              <a:avLst/>
              <a:gdLst>
                <a:gd name="T0" fmla="*/ 333 w 645"/>
                <a:gd name="T1" fmla="*/ 0 h 220"/>
                <a:gd name="T2" fmla="*/ 645 w 645"/>
                <a:gd name="T3" fmla="*/ 9 h 220"/>
                <a:gd name="T4" fmla="*/ 351 w 645"/>
                <a:gd name="T5" fmla="*/ 219 h 220"/>
                <a:gd name="T6" fmla="*/ 0 w 645"/>
                <a:gd name="T7" fmla="*/ 220 h 220"/>
                <a:gd name="T8" fmla="*/ 333 w 645"/>
                <a:gd name="T9" fmla="*/ 0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220">
                  <a:moveTo>
                    <a:pt x="333" y="0"/>
                  </a:moveTo>
                  <a:lnTo>
                    <a:pt x="645" y="9"/>
                  </a:lnTo>
                  <a:lnTo>
                    <a:pt x="351" y="219"/>
                  </a:lnTo>
                  <a:lnTo>
                    <a:pt x="0" y="220"/>
                  </a:lnTo>
                  <a:lnTo>
                    <a:pt x="333"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0" name="Freeform 21"/>
            <p:cNvSpPr>
              <a:spLocks/>
            </p:cNvSpPr>
            <p:nvPr/>
          </p:nvSpPr>
          <p:spPr bwMode="blackWhite">
            <a:xfrm rot="453871">
              <a:off x="3116263" y="5561013"/>
              <a:ext cx="962025" cy="334963"/>
            </a:xfrm>
            <a:custGeom>
              <a:avLst/>
              <a:gdLst>
                <a:gd name="T0" fmla="*/ 306 w 606"/>
                <a:gd name="T1" fmla="*/ 0 h 211"/>
                <a:gd name="T2" fmla="*/ 606 w 606"/>
                <a:gd name="T3" fmla="*/ 6 h 211"/>
                <a:gd name="T4" fmla="*/ 327 w 606"/>
                <a:gd name="T5" fmla="*/ 207 h 211"/>
                <a:gd name="T6" fmla="*/ 0 w 606"/>
                <a:gd name="T7" fmla="*/ 211 h 211"/>
                <a:gd name="T8" fmla="*/ 306 w 606"/>
                <a:gd name="T9" fmla="*/ 0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6" h="211">
                  <a:moveTo>
                    <a:pt x="306" y="0"/>
                  </a:moveTo>
                  <a:lnTo>
                    <a:pt x="606" y="6"/>
                  </a:lnTo>
                  <a:lnTo>
                    <a:pt x="327" y="207"/>
                  </a:lnTo>
                  <a:lnTo>
                    <a:pt x="0" y="211"/>
                  </a:lnTo>
                  <a:lnTo>
                    <a:pt x="306" y="0"/>
                  </a:lnTo>
                  <a:close/>
                </a:path>
              </a:pathLst>
            </a:custGeom>
            <a:gradFill rotWithShape="1">
              <a:gsLst>
                <a:gs pos="0">
                  <a:srgbClr val="66FF66"/>
                </a:gs>
                <a:gs pos="100000">
                  <a:srgbClr val="CCFFCC"/>
                </a:gs>
              </a:gsLst>
              <a:lin ang="5400000" scaled="1"/>
            </a:gradFill>
            <a:ln w="25400" cap="flat" cmpd="sng">
              <a:solidFill>
                <a:srgbClr val="000000"/>
              </a:solidFill>
              <a:prstDash val="solid"/>
              <a:round/>
              <a:headEnd type="none" w="med" len="med"/>
              <a:tailEnd type="none" w="med" len="med"/>
            </a:ln>
            <a:effectLst>
              <a:outerShdw dist="107763" dir="2700000" algn="ctr" rotWithShape="0">
                <a:schemeClr val="bg2">
                  <a:alpha val="50000"/>
                </a:schemeClr>
              </a:outerShdw>
            </a:effectLst>
          </p:spPr>
          <p:txBody>
            <a:bodyPr>
              <a:spAutoFit/>
            </a:bodyPr>
            <a:lstStyle/>
            <a:p>
              <a:endParaRPr lang="en-US"/>
            </a:p>
          </p:txBody>
        </p:sp>
        <p:sp>
          <p:nvSpPr>
            <p:cNvPr id="45071" name="AutoShape 22"/>
            <p:cNvSpPr>
              <a:spLocks noChangeArrowheads="1"/>
            </p:cNvSpPr>
            <p:nvPr/>
          </p:nvSpPr>
          <p:spPr bwMode="blackWhite">
            <a:xfrm rot="1187969">
              <a:off x="2362200" y="4776788"/>
              <a:ext cx="228600" cy="838200"/>
            </a:xfrm>
            <a:prstGeom prst="downArrow">
              <a:avLst>
                <a:gd name="adj1" fmla="val 50000"/>
                <a:gd name="adj2" fmla="val 91667"/>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2" name="AutoShape 23"/>
            <p:cNvSpPr>
              <a:spLocks noChangeArrowheads="1"/>
            </p:cNvSpPr>
            <p:nvPr/>
          </p:nvSpPr>
          <p:spPr bwMode="blackWhite">
            <a:xfrm rot="19411105">
              <a:off x="3154363" y="4699000"/>
              <a:ext cx="246063" cy="1135063"/>
            </a:xfrm>
            <a:prstGeom prst="downArrow">
              <a:avLst>
                <a:gd name="adj1" fmla="val 50000"/>
                <a:gd name="adj2" fmla="val 115323"/>
              </a:avLst>
            </a:prstGeom>
            <a:gradFill rotWithShape="1">
              <a:gsLst>
                <a:gs pos="0">
                  <a:srgbClr val="040076"/>
                </a:gs>
                <a:gs pos="50000">
                  <a:srgbClr val="0800FF"/>
                </a:gs>
                <a:gs pos="100000">
                  <a:srgbClr val="040076"/>
                </a:gs>
              </a:gsLst>
              <a:lin ang="0" scaled="1"/>
            </a:gradFill>
            <a:ln>
              <a:noFill/>
            </a:ln>
            <a:effectLst/>
            <a:extLs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5073" name="Text Box 24"/>
            <p:cNvSpPr txBox="1">
              <a:spLocks noChangeArrowheads="1"/>
            </p:cNvSpPr>
            <p:nvPr/>
          </p:nvSpPr>
          <p:spPr bwMode="blackWhite">
            <a:xfrm>
              <a:off x="76200" y="5005388"/>
              <a:ext cx="2209800"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rIns="0">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eaLnBrk="1" hangingPunct="1">
                <a:spcBef>
                  <a:spcPct val="50000"/>
                </a:spcBef>
              </a:pPr>
              <a:r>
                <a:rPr lang="en-US" altLang="en-US" sz="1800" dirty="0">
                  <a:solidFill>
                    <a:srgbClr val="0800FF"/>
                  </a:solidFill>
                </a:rPr>
                <a:t>...until </a:t>
              </a:r>
              <a:r>
                <a:rPr lang="en-US" altLang="en-US" sz="1800" dirty="0">
                  <a:solidFill>
                    <a:srgbClr val="0800FF"/>
                  </a:solidFill>
                  <a:sym typeface="Symbol" pitchFamily="18" charset="2"/>
                </a:rPr>
                <a:t></a:t>
              </a:r>
              <a:r>
                <a:rPr lang="en-US" altLang="en-US" sz="1800" dirty="0">
                  <a:solidFill>
                    <a:srgbClr val="0800FF"/>
                  </a:solidFill>
                </a:rPr>
                <a:t> </a:t>
              </a:r>
              <a:r>
                <a:rPr lang="en-US" altLang="en-US" sz="1800" dirty="0" err="1">
                  <a:solidFill>
                    <a:srgbClr val="0800FF"/>
                  </a:solidFill>
                </a:rPr>
                <a:t>grainsize</a:t>
              </a:r>
              <a:r>
                <a:rPr lang="en-US" altLang="en-US" sz="1800" dirty="0">
                  <a:solidFill>
                    <a:srgbClr val="0800FF"/>
                  </a:solidFill>
                </a:rPr>
                <a:t>.</a:t>
              </a:r>
            </a:p>
          </p:txBody>
        </p:sp>
      </p:grpSp>
      <p:sp>
        <p:nvSpPr>
          <p:cNvPr id="806937" name="Line 25"/>
          <p:cNvSpPr>
            <a:spLocks noChangeShapeType="1"/>
          </p:cNvSpPr>
          <p:nvPr/>
        </p:nvSpPr>
        <p:spPr bwMode="blackWhite">
          <a:xfrm>
            <a:off x="3067050" y="2586038"/>
            <a:ext cx="838200" cy="152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
        <p:nvSpPr>
          <p:cNvPr id="806938" name="Line 26"/>
          <p:cNvSpPr>
            <a:spLocks noChangeShapeType="1"/>
          </p:cNvSpPr>
          <p:nvPr/>
        </p:nvSpPr>
        <p:spPr bwMode="blackWhite">
          <a:xfrm flipV="1">
            <a:off x="2667000" y="4310063"/>
            <a:ext cx="428625" cy="23812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endParaRPr lang="en-US"/>
          </a:p>
        </p:txBody>
      </p:sp>
    </p:spTree>
    <p:extLst>
      <p:ext uri="{BB962C8B-B14F-4D97-AF65-F5344CB8AC3E}">
        <p14:creationId xmlns:p14="http://schemas.microsoft.com/office/powerpoint/2010/main" val="436571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6918"/>
                                        </p:tgtEl>
                                        <p:attrNameLst>
                                          <p:attrName>style.visibility</p:attrName>
                                        </p:attrNameLst>
                                      </p:cBhvr>
                                      <p:to>
                                        <p:strVal val="visible"/>
                                      </p:to>
                                    </p:set>
                                    <p:animEffect transition="in" filter="wipe(up)">
                                      <p:cBhvr>
                                        <p:cTn id="7" dur="500"/>
                                        <p:tgtEl>
                                          <p:spTgt spid="806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06919"/>
                                        </p:tgtEl>
                                        <p:attrNameLst>
                                          <p:attrName>style.visibility</p:attrName>
                                        </p:attrNameLst>
                                      </p:cBhvr>
                                      <p:to>
                                        <p:strVal val="visible"/>
                                      </p:to>
                                    </p:set>
                                    <p:animEffect transition="in" filter="wipe(up)">
                                      <p:cBhvr>
                                        <p:cTn id="12" dur="500"/>
                                        <p:tgtEl>
                                          <p:spTgt spid="806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06937"/>
                                        </p:tgtEl>
                                        <p:attrNameLst>
                                          <p:attrName>style.visibility</p:attrName>
                                        </p:attrNameLst>
                                      </p:cBhvr>
                                      <p:to>
                                        <p:strVal val="visible"/>
                                      </p:to>
                                    </p:set>
                                    <p:animEffect transition="in" filter="wipe(up)">
                                      <p:cBhvr>
                                        <p:cTn id="17" dur="500"/>
                                        <p:tgtEl>
                                          <p:spTgt spid="806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06925"/>
                                        </p:tgtEl>
                                        <p:attrNameLst>
                                          <p:attrName>style.visibility</p:attrName>
                                        </p:attrNameLst>
                                      </p:cBhvr>
                                      <p:to>
                                        <p:strVal val="visible"/>
                                      </p:to>
                                    </p:set>
                                    <p:animEffect transition="in" filter="wipe(up)">
                                      <p:cBhvr>
                                        <p:cTn id="22" dur="500"/>
                                        <p:tgtEl>
                                          <p:spTgt spid="806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06938"/>
                                        </p:tgtEl>
                                        <p:attrNameLst>
                                          <p:attrName>style.visibility</p:attrName>
                                        </p:attrNameLst>
                                      </p:cBhvr>
                                      <p:to>
                                        <p:strVal val="visible"/>
                                      </p:to>
                                    </p:set>
                                    <p:animEffect transition="in" filter="wipe(up)">
                                      <p:cBhvr>
                                        <p:cTn id="27" dur="500"/>
                                        <p:tgtEl>
                                          <p:spTgt spid="8069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8" grpId="0" animBg="1"/>
      <p:bldP spid="806937" grpId="0" animBg="1"/>
      <p:bldP spid="8069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29040" y="332656"/>
            <a:ext cx="8103400" cy="1143000"/>
          </a:xfrm>
        </p:spPr>
        <p:txBody>
          <a:bodyPr rtlCol="0">
            <a:normAutofit/>
          </a:bodyPr>
          <a:lstStyle/>
          <a:p>
            <a:pPr eaLnBrk="1" fontAlgn="auto" hangingPunct="1">
              <a:spcAft>
                <a:spcPts val="0"/>
              </a:spcAft>
              <a:defRPr/>
            </a:pPr>
            <a:r>
              <a:rPr lang="en-US" altLang="ko-KR" dirty="0"/>
              <a:t>SAS (</a:t>
            </a:r>
            <a:r>
              <a:rPr lang="en-US" altLang="zh-CN" dirty="0"/>
              <a:t>Shared Address Space</a:t>
            </a:r>
            <a:r>
              <a:rPr lang="en-US" altLang="ko-KR" dirty="0"/>
              <a:t>) Programming Model</a:t>
            </a:r>
          </a:p>
        </p:txBody>
      </p:sp>
      <p:sp>
        <p:nvSpPr>
          <p:cNvPr id="19" name="灯片编号占位符 3"/>
          <p:cNvSpPr>
            <a:spLocks noGrp="1"/>
          </p:cNvSpPr>
          <p:nvPr>
            <p:ph type="sldNum" sz="quarter" idx="12"/>
          </p:nvPr>
        </p:nvSpPr>
        <p:spPr/>
        <p:txBody>
          <a:bodyPr/>
          <a:lstStyle/>
          <a:p>
            <a:pPr>
              <a:defRPr/>
            </a:pPr>
            <a:fld id="{A3F76CD0-802A-4EB4-9518-B610D90458AE}" type="slidenum">
              <a:rPr lang="en-US" altLang="zh-CN"/>
              <a:pPr>
                <a:defRPr/>
              </a:pPr>
              <a:t>9</a:t>
            </a:fld>
            <a:endParaRPr lang="en-US" altLang="zh-CN"/>
          </a:p>
        </p:txBody>
      </p:sp>
      <p:sp>
        <p:nvSpPr>
          <p:cNvPr id="226307" name="Rectangle 3"/>
          <p:cNvSpPr>
            <a:spLocks noChangeArrowheads="1"/>
          </p:cNvSpPr>
          <p:nvPr/>
        </p:nvSpPr>
        <p:spPr bwMode="auto">
          <a:xfrm>
            <a:off x="683568" y="2346262"/>
            <a:ext cx="7632848" cy="3673539"/>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7893" name="Oval 4"/>
          <p:cNvSpPr>
            <a:spLocks noChangeArrowheads="1"/>
          </p:cNvSpPr>
          <p:nvPr/>
        </p:nvSpPr>
        <p:spPr bwMode="auto">
          <a:xfrm>
            <a:off x="1198142" y="2571606"/>
            <a:ext cx="1886771" cy="1326556"/>
          </a:xfrm>
          <a:prstGeom prst="ellipse">
            <a:avLst/>
          </a:prstGeom>
          <a:solidFill>
            <a:srgbClr val="CC99FF"/>
          </a:solidFill>
          <a:ln>
            <a:noFill/>
          </a:ln>
          <a:effectLst>
            <a:prstShdw prst="shdw17" dist="17961" dir="2700000">
              <a:srgbClr val="7A5C99"/>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buClr>
                <a:schemeClr val="folHlink"/>
              </a:buClr>
              <a:buSzPct val="60000"/>
              <a:buFont typeface="Wingdings" pitchFamily="2" charset="2"/>
              <a:buNone/>
            </a:pPr>
            <a:r>
              <a:rPr kumimoji="1" lang="en-US" altLang="ko-KR" sz="2000">
                <a:effectLst/>
                <a:latin typeface="Georgia" pitchFamily="18" charset="0"/>
                <a:ea typeface="Gulim" pitchFamily="34" charset="-127"/>
              </a:rPr>
              <a:t>Thread</a:t>
            </a:r>
          </a:p>
          <a:p>
            <a:pPr latinLnBrk="1">
              <a:buClr>
                <a:schemeClr val="folHlink"/>
              </a:buClr>
              <a:buSzPct val="60000"/>
              <a:buFont typeface="Wingdings" pitchFamily="2" charset="2"/>
              <a:buNone/>
            </a:pPr>
            <a:r>
              <a:rPr kumimoji="1" lang="en-US" altLang="ko-KR" sz="2000">
                <a:effectLst/>
                <a:latin typeface="Georgia" pitchFamily="18" charset="0"/>
                <a:ea typeface="Gulim" pitchFamily="34" charset="-127"/>
              </a:rPr>
              <a:t>(Process)</a:t>
            </a:r>
          </a:p>
        </p:txBody>
      </p:sp>
      <p:sp>
        <p:nvSpPr>
          <p:cNvPr id="37894" name="Rectangle 5"/>
          <p:cNvSpPr>
            <a:spLocks noChangeArrowheads="1"/>
          </p:cNvSpPr>
          <p:nvPr/>
        </p:nvSpPr>
        <p:spPr bwMode="auto">
          <a:xfrm>
            <a:off x="940855" y="4387117"/>
            <a:ext cx="7118274" cy="1326556"/>
          </a:xfrm>
          <a:prstGeom prst="rect">
            <a:avLst/>
          </a:prstGeom>
          <a:solidFill>
            <a:srgbClr val="FFFF66"/>
          </a:solidFill>
          <a:ln>
            <a:noFill/>
          </a:ln>
          <a:effectLst>
            <a:prstShdw prst="shdw17" dist="17961" dir="2700000">
              <a:srgbClr val="99993D"/>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buClr>
                <a:schemeClr val="folHlink"/>
              </a:buClr>
              <a:buSzPct val="60000"/>
              <a:buFont typeface="Wingdings" pitchFamily="2" charset="2"/>
              <a:buChar char="n"/>
            </a:pPr>
            <a:endParaRPr kumimoji="1" lang="en-US" sz="2000" b="1">
              <a:effectLst/>
              <a:latin typeface="Georgia" pitchFamily="18" charset="0"/>
              <a:ea typeface="Gulim" pitchFamily="34" charset="-127"/>
            </a:endParaRPr>
          </a:p>
        </p:txBody>
      </p:sp>
      <p:sp>
        <p:nvSpPr>
          <p:cNvPr id="37895" name="Oval 6"/>
          <p:cNvSpPr>
            <a:spLocks noChangeArrowheads="1"/>
          </p:cNvSpPr>
          <p:nvPr/>
        </p:nvSpPr>
        <p:spPr bwMode="auto">
          <a:xfrm>
            <a:off x="5829308" y="2571606"/>
            <a:ext cx="1886771" cy="1326556"/>
          </a:xfrm>
          <a:prstGeom prst="ellipse">
            <a:avLst/>
          </a:prstGeom>
          <a:solidFill>
            <a:srgbClr val="CC99FF"/>
          </a:solidFill>
          <a:ln>
            <a:noFill/>
          </a:ln>
          <a:effectLst>
            <a:prstShdw prst="shdw17" dist="17961" dir="2700000">
              <a:srgbClr val="7A5C99"/>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buClr>
                <a:schemeClr val="folHlink"/>
              </a:buClr>
              <a:buSzPct val="60000"/>
              <a:buFont typeface="Wingdings" pitchFamily="2" charset="2"/>
              <a:buNone/>
            </a:pPr>
            <a:r>
              <a:rPr kumimoji="1" lang="en-US" altLang="ko-KR" sz="2000">
                <a:effectLst/>
                <a:latin typeface="Georgia" pitchFamily="18" charset="0"/>
                <a:ea typeface="Gulim" pitchFamily="34" charset="-127"/>
              </a:rPr>
              <a:t>Thread</a:t>
            </a:r>
          </a:p>
          <a:p>
            <a:pPr latinLnBrk="1">
              <a:buClr>
                <a:schemeClr val="folHlink"/>
              </a:buClr>
              <a:buSzPct val="60000"/>
              <a:buFont typeface="Wingdings" pitchFamily="2" charset="2"/>
              <a:buNone/>
            </a:pPr>
            <a:r>
              <a:rPr kumimoji="1" lang="en-US" altLang="ko-KR" sz="2000">
                <a:effectLst/>
                <a:latin typeface="Georgia" pitchFamily="18" charset="0"/>
                <a:ea typeface="Gulim" pitchFamily="34" charset="-127"/>
              </a:rPr>
              <a:t>(Process)</a:t>
            </a:r>
          </a:p>
        </p:txBody>
      </p:sp>
      <p:sp>
        <p:nvSpPr>
          <p:cNvPr id="226311" name="Line 7"/>
          <p:cNvSpPr>
            <a:spLocks noChangeShapeType="1"/>
          </p:cNvSpPr>
          <p:nvPr/>
        </p:nvSpPr>
        <p:spPr bwMode="auto">
          <a:xfrm>
            <a:off x="2141528" y="3898162"/>
            <a:ext cx="0" cy="51021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2" name="Line 8"/>
          <p:cNvSpPr>
            <a:spLocks noChangeShapeType="1"/>
          </p:cNvSpPr>
          <p:nvPr/>
        </p:nvSpPr>
        <p:spPr bwMode="auto">
          <a:xfrm>
            <a:off x="6772694" y="3898162"/>
            <a:ext cx="0" cy="51021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898" name="Text Box 9"/>
          <p:cNvSpPr txBox="1">
            <a:spLocks noChangeArrowheads="1"/>
          </p:cNvSpPr>
          <p:nvPr/>
        </p:nvSpPr>
        <p:spPr bwMode="auto">
          <a:xfrm>
            <a:off x="3913949" y="1916832"/>
            <a:ext cx="1120271" cy="531473"/>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a:solidFill>
                  <a:schemeClr val="tx1"/>
                </a:solidFill>
                <a:effectLst/>
                <a:latin typeface="Georgia" pitchFamily="18" charset="0"/>
                <a:ea typeface="Gulim" pitchFamily="34" charset="-127"/>
              </a:rPr>
              <a:t>System</a:t>
            </a:r>
          </a:p>
        </p:txBody>
      </p:sp>
      <p:sp>
        <p:nvSpPr>
          <p:cNvPr id="37899" name="AutoShape 10"/>
          <p:cNvSpPr>
            <a:spLocks noChangeArrowheads="1"/>
          </p:cNvSpPr>
          <p:nvPr/>
        </p:nvSpPr>
        <p:spPr bwMode="auto">
          <a:xfrm>
            <a:off x="3771012" y="4693245"/>
            <a:ext cx="1457960" cy="510214"/>
          </a:xfrm>
          <a:prstGeom prst="roundRect">
            <a:avLst>
              <a:gd name="adj" fmla="val 16667"/>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buClr>
                <a:schemeClr val="folHlink"/>
              </a:buClr>
              <a:buSzPct val="60000"/>
              <a:buFont typeface="Wingdings" pitchFamily="2" charset="2"/>
              <a:buNone/>
            </a:pPr>
            <a:r>
              <a:rPr kumimoji="1" lang="en-US" altLang="ko-KR" sz="2000" b="1">
                <a:effectLst/>
                <a:latin typeface="Georgia" pitchFamily="18" charset="0"/>
                <a:ea typeface="Gulim" pitchFamily="34" charset="-127"/>
              </a:rPr>
              <a:t>X</a:t>
            </a:r>
          </a:p>
        </p:txBody>
      </p:sp>
      <p:sp>
        <p:nvSpPr>
          <p:cNvPr id="37900" name="Text Box 11"/>
          <p:cNvSpPr txBox="1">
            <a:spLocks noChangeArrowheads="1"/>
          </p:cNvSpPr>
          <p:nvPr/>
        </p:nvSpPr>
        <p:spPr bwMode="auto">
          <a:xfrm>
            <a:off x="2141528" y="3876903"/>
            <a:ext cx="1361477" cy="53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folHlink"/>
                </a:solidFill>
                <a:effectLst/>
                <a:latin typeface="Georgia" pitchFamily="18" charset="0"/>
                <a:ea typeface="Gulim" pitchFamily="34" charset="-127"/>
              </a:rPr>
              <a:t>read(X)</a:t>
            </a:r>
          </a:p>
        </p:txBody>
      </p:sp>
      <p:sp>
        <p:nvSpPr>
          <p:cNvPr id="37901" name="Text Box 12"/>
          <p:cNvSpPr txBox="1">
            <a:spLocks noChangeArrowheads="1"/>
          </p:cNvSpPr>
          <p:nvPr/>
        </p:nvSpPr>
        <p:spPr bwMode="auto">
          <a:xfrm>
            <a:off x="6799495" y="3876903"/>
            <a:ext cx="1465107" cy="53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folHlink"/>
                </a:solidFill>
                <a:effectLst/>
                <a:latin typeface="Georgia" pitchFamily="18" charset="0"/>
                <a:ea typeface="Gulim" pitchFamily="34" charset="-127"/>
              </a:rPr>
              <a:t>write(X)</a:t>
            </a:r>
          </a:p>
        </p:txBody>
      </p:sp>
      <p:sp>
        <p:nvSpPr>
          <p:cNvPr id="226317" name="Line 13"/>
          <p:cNvSpPr>
            <a:spLocks noChangeShapeType="1"/>
          </p:cNvSpPr>
          <p:nvPr/>
        </p:nvSpPr>
        <p:spPr bwMode="auto">
          <a:xfrm>
            <a:off x="1884241" y="3876903"/>
            <a:ext cx="0" cy="1122470"/>
          </a:xfrm>
          <a:prstGeom prst="line">
            <a:avLst/>
          </a:prstGeom>
          <a:noFill/>
          <a:ln w="2857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8" name="Line 14"/>
          <p:cNvSpPr>
            <a:spLocks noChangeShapeType="1"/>
          </p:cNvSpPr>
          <p:nvPr/>
        </p:nvSpPr>
        <p:spPr bwMode="auto">
          <a:xfrm>
            <a:off x="1884241" y="4999373"/>
            <a:ext cx="1886771"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19" name="Line 15"/>
          <p:cNvSpPr>
            <a:spLocks noChangeShapeType="1"/>
          </p:cNvSpPr>
          <p:nvPr/>
        </p:nvSpPr>
        <p:spPr bwMode="auto">
          <a:xfrm>
            <a:off x="5228972" y="4999373"/>
            <a:ext cx="1286435" cy="0"/>
          </a:xfrm>
          <a:prstGeom prst="line">
            <a:avLst/>
          </a:prstGeom>
          <a:noFill/>
          <a:ln w="2857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6320" name="Line 16"/>
          <p:cNvSpPr>
            <a:spLocks noChangeShapeType="1"/>
          </p:cNvSpPr>
          <p:nvPr/>
        </p:nvSpPr>
        <p:spPr bwMode="auto">
          <a:xfrm>
            <a:off x="6515407" y="3876903"/>
            <a:ext cx="0" cy="112247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906" name="Text Box 21"/>
          <p:cNvSpPr txBox="1">
            <a:spLocks noChangeArrowheads="1"/>
          </p:cNvSpPr>
          <p:nvPr/>
        </p:nvSpPr>
        <p:spPr bwMode="auto">
          <a:xfrm>
            <a:off x="3256438" y="5203459"/>
            <a:ext cx="2528203" cy="53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2"/>
                </a:solidFill>
                <a:latin typeface="Comic Sans MS" pitchFamily="66" charset="0"/>
                <a:ea typeface="黑体" pitchFamily="2" charset="-122"/>
              </a:defRPr>
            </a:lvl1pPr>
            <a:lvl2pPr marL="742950" indent="-285750" eaLnBrk="0" hangingPunct="0">
              <a:defRPr sz="2400">
                <a:solidFill>
                  <a:schemeClr val="bg2"/>
                </a:solidFill>
                <a:latin typeface="Comic Sans MS" pitchFamily="66" charset="0"/>
                <a:ea typeface="黑体" pitchFamily="2" charset="-122"/>
              </a:defRPr>
            </a:lvl2pPr>
            <a:lvl3pPr marL="1143000" indent="-228600" eaLnBrk="0" hangingPunct="0">
              <a:defRPr sz="2400">
                <a:solidFill>
                  <a:schemeClr val="bg2"/>
                </a:solidFill>
                <a:latin typeface="Comic Sans MS" pitchFamily="66" charset="0"/>
                <a:ea typeface="黑体" pitchFamily="2" charset="-122"/>
              </a:defRPr>
            </a:lvl3pPr>
            <a:lvl4pPr marL="1600200" indent="-228600" eaLnBrk="0" hangingPunct="0">
              <a:defRPr sz="2400">
                <a:solidFill>
                  <a:schemeClr val="bg2"/>
                </a:solidFill>
                <a:latin typeface="Comic Sans MS" pitchFamily="66" charset="0"/>
                <a:ea typeface="黑体" pitchFamily="2" charset="-122"/>
              </a:defRPr>
            </a:lvl4pPr>
            <a:lvl5pPr marL="2057400" indent="-228600" eaLnBrk="0" hangingPunct="0">
              <a:defRPr sz="2400">
                <a:solidFill>
                  <a:schemeClr val="bg2"/>
                </a:solidFill>
                <a:latin typeface="Comic Sans MS" pitchFamily="66" charset="0"/>
                <a:ea typeface="黑体" pitchFamily="2" charset="-122"/>
              </a:defRPr>
            </a:lvl5pPr>
            <a:lvl6pPr marL="25146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6pPr>
            <a:lvl7pPr marL="29718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7pPr>
            <a:lvl8pPr marL="34290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8pPr>
            <a:lvl9pPr marL="3886200" indent="-228600" algn="ctr" eaLnBrk="0" fontAlgn="base" hangingPunct="0">
              <a:spcBef>
                <a:spcPct val="20000"/>
              </a:spcBef>
              <a:spcAft>
                <a:spcPct val="0"/>
              </a:spcAft>
              <a:defRPr sz="2400">
                <a:solidFill>
                  <a:schemeClr val="bg2"/>
                </a:solidFill>
                <a:latin typeface="Comic Sans MS" pitchFamily="66" charset="0"/>
                <a:ea typeface="黑体" pitchFamily="2" charset="-122"/>
              </a:defRPr>
            </a:lvl9pPr>
          </a:lstStyle>
          <a:p>
            <a:pPr algn="l" eaLnBrk="1" latinLnBrk="1" hangingPunct="1">
              <a:buClr>
                <a:schemeClr val="folHlink"/>
              </a:buClr>
              <a:buSzPct val="60000"/>
              <a:buFont typeface="Wingdings" pitchFamily="2" charset="2"/>
              <a:buNone/>
            </a:pPr>
            <a:r>
              <a:rPr kumimoji="1" lang="en-US" altLang="ko-KR" sz="2000" b="1">
                <a:solidFill>
                  <a:schemeClr val="tx1"/>
                </a:solidFill>
                <a:effectLst/>
                <a:latin typeface="Georgia" pitchFamily="18" charset="0"/>
                <a:ea typeface="Gulim" pitchFamily="34" charset="-127"/>
              </a:rPr>
              <a:t>Shared variable</a:t>
            </a:r>
          </a:p>
        </p:txBody>
      </p:sp>
    </p:spTree>
    <p:extLst>
      <p:ext uri="{BB962C8B-B14F-4D97-AF65-F5344CB8AC3E}">
        <p14:creationId xmlns:p14="http://schemas.microsoft.com/office/powerpoint/2010/main" val="4871493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42634" y="-19050"/>
            <a:ext cx="7924800" cy="1143000"/>
          </a:xfrm>
        </p:spPr>
        <p:txBody>
          <a:bodyPr/>
          <a:lstStyle/>
          <a:p>
            <a:pPr eaLnBrk="1" hangingPunct="1"/>
            <a:r>
              <a:rPr lang="en-US" altLang="en-US" dirty="0"/>
              <a:t>Work Depth First; Steal Breadth First</a:t>
            </a:r>
          </a:p>
        </p:txBody>
      </p:sp>
      <p:sp>
        <p:nvSpPr>
          <p:cNvPr id="46082" name="灯片编号占位符 3"/>
          <p:cNvSpPr>
            <a:spLocks noGrp="1"/>
          </p:cNvSpPr>
          <p:nvPr>
            <p:ph type="sldNum" sz="quarter" idx="11"/>
          </p:nvPr>
        </p:nvSpPr>
        <p:spPr>
          <a:prstGeom prst="rect">
            <a:avLst/>
          </a:prstGeom>
          <a:noFill/>
        </p:spPr>
        <p:txBody>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fld id="{D1D31E9F-23FA-417A-ADA5-0A57B7F0ED06}" type="slidenum">
              <a:rPr lang="en-US" altLang="en-US" sz="1200">
                <a:solidFill>
                  <a:srgbClr val="000000"/>
                </a:solidFill>
                <a:latin typeface="Neo Sans Intel" pitchFamily="34" charset="0"/>
              </a:rPr>
              <a:pPr/>
              <a:t>90</a:t>
            </a:fld>
            <a:endParaRPr lang="en-US" altLang="en-US" sz="1200">
              <a:solidFill>
                <a:srgbClr val="000000"/>
              </a:solidFill>
              <a:latin typeface="Neo Sans Intel" pitchFamily="34" charset="0"/>
            </a:endParaRPr>
          </a:p>
        </p:txBody>
      </p:sp>
      <p:sp>
        <p:nvSpPr>
          <p:cNvPr id="46084" name="Rectangle 3"/>
          <p:cNvSpPr>
            <a:spLocks noChangeArrowheads="1"/>
          </p:cNvSpPr>
          <p:nvPr/>
        </p:nvSpPr>
        <p:spPr bwMode="auto">
          <a:xfrm>
            <a:off x="541338" y="3484563"/>
            <a:ext cx="1709737" cy="2033587"/>
          </a:xfrm>
          <a:prstGeom prst="rect">
            <a:avLst/>
          </a:prstGeom>
          <a:solidFill>
            <a:srgbClr val="00FF00"/>
          </a:solidFill>
          <a:ln>
            <a:noFill/>
          </a:ln>
          <a:effectLst/>
          <a:extLst>
            <a:ext uri="{91240B29-F687-4F45-9708-019B960494DF}">
              <a14:hiddenLine xmlns:a14="http://schemas.microsoft.com/office/drawing/2010/main" w="508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6085" name="Rectangle 4"/>
          <p:cNvSpPr>
            <a:spLocks noChangeArrowheads="1"/>
          </p:cNvSpPr>
          <p:nvPr/>
        </p:nvSpPr>
        <p:spPr bwMode="auto">
          <a:xfrm>
            <a:off x="1576388" y="4332288"/>
            <a:ext cx="609600" cy="1044575"/>
          </a:xfrm>
          <a:prstGeom prst="rect">
            <a:avLst/>
          </a:prstGeom>
          <a:solidFill>
            <a:srgbClr val="FFFF00"/>
          </a:solidFill>
          <a:ln>
            <a:noFill/>
          </a:ln>
          <a:effectLst/>
          <a:extLst>
            <a:ext uri="{91240B29-F687-4F45-9708-019B960494DF}">
              <a14:hiddenLine xmlns:a14="http://schemas.microsoft.com/office/drawing/2010/main" w="508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endParaRPr lang="en-US" altLang="en-US"/>
          </a:p>
        </p:txBody>
      </p:sp>
      <p:sp>
        <p:nvSpPr>
          <p:cNvPr id="46086" name="Line 5"/>
          <p:cNvSpPr>
            <a:spLocks noChangeShapeType="1"/>
          </p:cNvSpPr>
          <p:nvPr/>
        </p:nvSpPr>
        <p:spPr bwMode="auto">
          <a:xfrm>
            <a:off x="1530350" y="3751263"/>
            <a:ext cx="538163" cy="801687"/>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6"/>
          <p:cNvSpPr>
            <a:spLocks noChangeShapeType="1"/>
          </p:cNvSpPr>
          <p:nvPr/>
        </p:nvSpPr>
        <p:spPr bwMode="auto">
          <a:xfrm flipV="1">
            <a:off x="1001713" y="3751263"/>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7"/>
          <p:cNvSpPr>
            <a:spLocks noChangeShapeType="1"/>
          </p:cNvSpPr>
          <p:nvPr/>
        </p:nvSpPr>
        <p:spPr bwMode="auto">
          <a:xfrm>
            <a:off x="990600" y="4471988"/>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8"/>
          <p:cNvSpPr>
            <a:spLocks noChangeShapeType="1"/>
          </p:cNvSpPr>
          <p:nvPr/>
        </p:nvSpPr>
        <p:spPr bwMode="auto">
          <a:xfrm flipV="1">
            <a:off x="728663" y="4471988"/>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9"/>
          <p:cNvSpPr>
            <a:spLocks noChangeShapeType="1"/>
          </p:cNvSpPr>
          <p:nvPr/>
        </p:nvSpPr>
        <p:spPr bwMode="auto">
          <a:xfrm>
            <a:off x="2058988" y="4506913"/>
            <a:ext cx="268287"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0"/>
          <p:cNvSpPr>
            <a:spLocks noChangeShapeType="1"/>
          </p:cNvSpPr>
          <p:nvPr/>
        </p:nvSpPr>
        <p:spPr bwMode="auto">
          <a:xfrm flipV="1">
            <a:off x="1792288" y="4506913"/>
            <a:ext cx="266700" cy="72390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1"/>
          <p:cNvSpPr>
            <a:spLocks noChangeShapeType="1"/>
          </p:cNvSpPr>
          <p:nvPr/>
        </p:nvSpPr>
        <p:spPr bwMode="auto">
          <a:xfrm flipH="1" flipV="1">
            <a:off x="2551113" y="3059113"/>
            <a:ext cx="1012825"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Line 12"/>
          <p:cNvSpPr>
            <a:spLocks noChangeShapeType="1"/>
          </p:cNvSpPr>
          <p:nvPr/>
        </p:nvSpPr>
        <p:spPr bwMode="auto">
          <a:xfrm>
            <a:off x="3559175" y="3779838"/>
            <a:ext cx="538163" cy="80168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Line 13"/>
          <p:cNvSpPr>
            <a:spLocks noChangeShapeType="1"/>
          </p:cNvSpPr>
          <p:nvPr/>
        </p:nvSpPr>
        <p:spPr bwMode="auto">
          <a:xfrm flipV="1">
            <a:off x="3030538" y="3779838"/>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Line 14"/>
          <p:cNvSpPr>
            <a:spLocks noChangeShapeType="1"/>
          </p:cNvSpPr>
          <p:nvPr/>
        </p:nvSpPr>
        <p:spPr bwMode="auto">
          <a:xfrm>
            <a:off x="3030538" y="4492625"/>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5"/>
          <p:cNvSpPr>
            <a:spLocks noChangeShapeType="1"/>
          </p:cNvSpPr>
          <p:nvPr/>
        </p:nvSpPr>
        <p:spPr bwMode="auto">
          <a:xfrm flipV="1">
            <a:off x="2757488" y="4506913"/>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6"/>
          <p:cNvSpPr>
            <a:spLocks noChangeShapeType="1"/>
          </p:cNvSpPr>
          <p:nvPr/>
        </p:nvSpPr>
        <p:spPr bwMode="auto">
          <a:xfrm>
            <a:off x="4087813" y="4552950"/>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Line 17"/>
          <p:cNvSpPr>
            <a:spLocks noChangeShapeType="1"/>
          </p:cNvSpPr>
          <p:nvPr/>
        </p:nvSpPr>
        <p:spPr bwMode="auto">
          <a:xfrm flipV="1">
            <a:off x="3821113" y="4552950"/>
            <a:ext cx="266700" cy="7223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Freeform 18"/>
          <p:cNvSpPr>
            <a:spLocks/>
          </p:cNvSpPr>
          <p:nvPr/>
        </p:nvSpPr>
        <p:spPr bwMode="auto">
          <a:xfrm flipH="1">
            <a:off x="1549400" y="3055938"/>
            <a:ext cx="1023938" cy="685800"/>
          </a:xfrm>
          <a:custGeom>
            <a:avLst/>
            <a:gdLst>
              <a:gd name="T0" fmla="*/ 1023938 w 528"/>
              <a:gd name="T1" fmla="*/ 685800 h 354"/>
              <a:gd name="T2" fmla="*/ 0 w 528"/>
              <a:gd name="T3" fmla="*/ 0 h 354"/>
              <a:gd name="T4" fmla="*/ 0 60000 65536"/>
              <a:gd name="T5" fmla="*/ 0 60000 65536"/>
            </a:gdLst>
            <a:ahLst/>
            <a:cxnLst>
              <a:cxn ang="T4">
                <a:pos x="T0" y="T1"/>
              </a:cxn>
              <a:cxn ang="T5">
                <a:pos x="T2" y="T3"/>
              </a:cxn>
            </a:cxnLst>
            <a:rect l="0" t="0" r="r" b="b"/>
            <a:pathLst>
              <a:path w="528" h="354">
                <a:moveTo>
                  <a:pt x="528" y="354"/>
                </a:moveTo>
                <a:lnTo>
                  <a:pt x="0" y="0"/>
                </a:lnTo>
              </a:path>
            </a:pathLst>
          </a:custGeom>
          <a:noFill/>
          <a:ln w="50800">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Line 19"/>
          <p:cNvSpPr>
            <a:spLocks noChangeShapeType="1"/>
          </p:cNvSpPr>
          <p:nvPr/>
        </p:nvSpPr>
        <p:spPr bwMode="auto">
          <a:xfrm flipH="1">
            <a:off x="7199313" y="3727450"/>
            <a:ext cx="538162" cy="8016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Line 20"/>
          <p:cNvSpPr>
            <a:spLocks noChangeShapeType="1"/>
          </p:cNvSpPr>
          <p:nvPr/>
        </p:nvSpPr>
        <p:spPr bwMode="auto">
          <a:xfrm flipH="1" flipV="1">
            <a:off x="7727950" y="3727450"/>
            <a:ext cx="538163"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Line 21"/>
          <p:cNvSpPr>
            <a:spLocks noChangeShapeType="1"/>
          </p:cNvSpPr>
          <p:nvPr/>
        </p:nvSpPr>
        <p:spPr bwMode="auto">
          <a:xfrm flipH="1">
            <a:off x="8010525" y="4448175"/>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Line 22"/>
          <p:cNvSpPr>
            <a:spLocks noChangeShapeType="1"/>
          </p:cNvSpPr>
          <p:nvPr/>
        </p:nvSpPr>
        <p:spPr bwMode="auto">
          <a:xfrm flipH="1" flipV="1">
            <a:off x="8272463" y="4448175"/>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Line 23"/>
          <p:cNvSpPr>
            <a:spLocks noChangeShapeType="1"/>
          </p:cNvSpPr>
          <p:nvPr/>
        </p:nvSpPr>
        <p:spPr bwMode="auto">
          <a:xfrm flipH="1">
            <a:off x="6940550" y="4483100"/>
            <a:ext cx="268288"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Line 24"/>
          <p:cNvSpPr>
            <a:spLocks noChangeShapeType="1"/>
          </p:cNvSpPr>
          <p:nvPr/>
        </p:nvSpPr>
        <p:spPr bwMode="auto">
          <a:xfrm flipH="1" flipV="1">
            <a:off x="7208838" y="4483100"/>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Line 25"/>
          <p:cNvSpPr>
            <a:spLocks noChangeShapeType="1"/>
          </p:cNvSpPr>
          <p:nvPr/>
        </p:nvSpPr>
        <p:spPr bwMode="auto">
          <a:xfrm flipV="1">
            <a:off x="5703888" y="3035300"/>
            <a:ext cx="1012825"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Line 26"/>
          <p:cNvSpPr>
            <a:spLocks noChangeShapeType="1"/>
          </p:cNvSpPr>
          <p:nvPr/>
        </p:nvSpPr>
        <p:spPr bwMode="auto">
          <a:xfrm>
            <a:off x="5715000" y="3756025"/>
            <a:ext cx="538163" cy="8016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Line 27"/>
          <p:cNvSpPr>
            <a:spLocks noChangeShapeType="1"/>
          </p:cNvSpPr>
          <p:nvPr/>
        </p:nvSpPr>
        <p:spPr bwMode="auto">
          <a:xfrm flipV="1">
            <a:off x="5186363" y="3756025"/>
            <a:ext cx="538162" cy="7207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Line 28"/>
          <p:cNvSpPr>
            <a:spLocks noChangeShapeType="1"/>
          </p:cNvSpPr>
          <p:nvPr/>
        </p:nvSpPr>
        <p:spPr bwMode="auto">
          <a:xfrm>
            <a:off x="5186363" y="4468813"/>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Line 29"/>
          <p:cNvSpPr>
            <a:spLocks noChangeShapeType="1"/>
          </p:cNvSpPr>
          <p:nvPr/>
        </p:nvSpPr>
        <p:spPr bwMode="auto">
          <a:xfrm flipV="1">
            <a:off x="4913313" y="4483100"/>
            <a:ext cx="266700" cy="7239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0"/>
          <p:cNvSpPr>
            <a:spLocks noChangeShapeType="1"/>
          </p:cNvSpPr>
          <p:nvPr/>
        </p:nvSpPr>
        <p:spPr bwMode="auto">
          <a:xfrm>
            <a:off x="6243638" y="4529138"/>
            <a:ext cx="266700" cy="7223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1"/>
          <p:cNvSpPr>
            <a:spLocks noChangeShapeType="1"/>
          </p:cNvSpPr>
          <p:nvPr/>
        </p:nvSpPr>
        <p:spPr bwMode="auto">
          <a:xfrm flipV="1">
            <a:off x="5976938" y="4529138"/>
            <a:ext cx="266700" cy="7223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Freeform 32"/>
          <p:cNvSpPr>
            <a:spLocks/>
          </p:cNvSpPr>
          <p:nvPr/>
        </p:nvSpPr>
        <p:spPr bwMode="auto">
          <a:xfrm>
            <a:off x="6694488" y="3032125"/>
            <a:ext cx="1023937" cy="685800"/>
          </a:xfrm>
          <a:custGeom>
            <a:avLst/>
            <a:gdLst>
              <a:gd name="T0" fmla="*/ 1023937 w 528"/>
              <a:gd name="T1" fmla="*/ 685800 h 354"/>
              <a:gd name="T2" fmla="*/ 0 w 528"/>
              <a:gd name="T3" fmla="*/ 0 h 354"/>
              <a:gd name="T4" fmla="*/ 0 60000 65536"/>
              <a:gd name="T5" fmla="*/ 0 60000 65536"/>
            </a:gdLst>
            <a:ahLst/>
            <a:cxnLst>
              <a:cxn ang="T4">
                <a:pos x="T0" y="T1"/>
              </a:cxn>
              <a:cxn ang="T5">
                <a:pos x="T2" y="T3"/>
              </a:cxn>
            </a:cxnLst>
            <a:rect l="0" t="0" r="r" b="b"/>
            <a:pathLst>
              <a:path w="528" h="354">
                <a:moveTo>
                  <a:pt x="528" y="354"/>
                </a:moveTo>
                <a:lnTo>
                  <a:pt x="0" y="0"/>
                </a:lnTo>
              </a:path>
            </a:pathLst>
          </a:custGeom>
          <a:noFill/>
          <a:ln w="508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Freeform 33"/>
          <p:cNvSpPr>
            <a:spLocks/>
          </p:cNvSpPr>
          <p:nvPr/>
        </p:nvSpPr>
        <p:spPr bwMode="auto">
          <a:xfrm>
            <a:off x="2565400" y="2066925"/>
            <a:ext cx="2084388" cy="981075"/>
          </a:xfrm>
          <a:custGeom>
            <a:avLst/>
            <a:gdLst>
              <a:gd name="T0" fmla="*/ 0 w 1004"/>
              <a:gd name="T1" fmla="*/ 981075 h 506"/>
              <a:gd name="T2" fmla="*/ 2084388 w 1004"/>
              <a:gd name="T3" fmla="*/ 0 h 506"/>
              <a:gd name="T4" fmla="*/ 0 60000 65536"/>
              <a:gd name="T5" fmla="*/ 0 60000 65536"/>
            </a:gdLst>
            <a:ahLst/>
            <a:cxnLst>
              <a:cxn ang="T4">
                <a:pos x="T0" y="T1"/>
              </a:cxn>
              <a:cxn ang="T5">
                <a:pos x="T2" y="T3"/>
              </a:cxn>
            </a:cxnLst>
            <a:rect l="0" t="0" r="r" b="b"/>
            <a:pathLst>
              <a:path w="1004" h="506">
                <a:moveTo>
                  <a:pt x="0" y="506"/>
                </a:moveTo>
                <a:lnTo>
                  <a:pt x="1004" y="0"/>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Freeform 34"/>
          <p:cNvSpPr>
            <a:spLocks/>
          </p:cNvSpPr>
          <p:nvPr/>
        </p:nvSpPr>
        <p:spPr bwMode="auto">
          <a:xfrm flipH="1">
            <a:off x="4633913" y="2055813"/>
            <a:ext cx="2084387" cy="979487"/>
          </a:xfrm>
          <a:custGeom>
            <a:avLst/>
            <a:gdLst>
              <a:gd name="T0" fmla="*/ 0 w 1004"/>
              <a:gd name="T1" fmla="*/ 979487 h 506"/>
              <a:gd name="T2" fmla="*/ 2084387 w 1004"/>
              <a:gd name="T3" fmla="*/ 0 h 506"/>
              <a:gd name="T4" fmla="*/ 0 60000 65536"/>
              <a:gd name="T5" fmla="*/ 0 60000 65536"/>
            </a:gdLst>
            <a:ahLst/>
            <a:cxnLst>
              <a:cxn ang="T4">
                <a:pos x="T0" y="T1"/>
              </a:cxn>
              <a:cxn ang="T5">
                <a:pos x="T2" y="T3"/>
              </a:cxn>
            </a:cxnLst>
            <a:rect l="0" t="0" r="r" b="b"/>
            <a:pathLst>
              <a:path w="1004" h="506">
                <a:moveTo>
                  <a:pt x="0" y="506"/>
                </a:moveTo>
                <a:lnTo>
                  <a:pt x="1004" y="0"/>
                </a:lnTo>
              </a:path>
            </a:pathLst>
          </a:custGeom>
          <a:noFill/>
          <a:ln w="508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Text Box 35"/>
          <p:cNvSpPr txBox="1">
            <a:spLocks noChangeArrowheads="1"/>
          </p:cNvSpPr>
          <p:nvPr/>
        </p:nvSpPr>
        <p:spPr bwMode="auto">
          <a:xfrm>
            <a:off x="1538288" y="4379913"/>
            <a:ext cx="522287"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t>L1</a:t>
            </a:r>
          </a:p>
        </p:txBody>
      </p:sp>
      <p:sp>
        <p:nvSpPr>
          <p:cNvPr id="46117" name="Text Box 36"/>
          <p:cNvSpPr txBox="1">
            <a:spLocks noChangeArrowheads="1"/>
          </p:cNvSpPr>
          <p:nvPr/>
        </p:nvSpPr>
        <p:spPr bwMode="auto">
          <a:xfrm>
            <a:off x="519113" y="3589338"/>
            <a:ext cx="522287"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solidFill>
                  <a:srgbClr val="006600"/>
                </a:solidFill>
              </a:rPr>
              <a:t>L2</a:t>
            </a:r>
          </a:p>
        </p:txBody>
      </p:sp>
      <p:sp>
        <p:nvSpPr>
          <p:cNvPr id="46118" name="Text Box 37"/>
          <p:cNvSpPr txBox="1">
            <a:spLocks noChangeArrowheads="1"/>
          </p:cNvSpPr>
          <p:nvPr/>
        </p:nvSpPr>
        <p:spPr bwMode="auto">
          <a:xfrm>
            <a:off x="474663" y="5646738"/>
            <a:ext cx="185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spcBef>
                <a:spcPct val="50000"/>
              </a:spcBef>
            </a:pPr>
            <a:r>
              <a:rPr lang="en-US" altLang="en-US" sz="1600"/>
              <a:t>victim thread</a:t>
            </a:r>
          </a:p>
        </p:txBody>
      </p:sp>
      <p:grpSp>
        <p:nvGrpSpPr>
          <p:cNvPr id="809002" name="Group 42"/>
          <p:cNvGrpSpPr>
            <a:grpSpLocks/>
          </p:cNvGrpSpPr>
          <p:nvPr/>
        </p:nvGrpSpPr>
        <p:grpSpPr bwMode="auto">
          <a:xfrm>
            <a:off x="5303838" y="1235075"/>
            <a:ext cx="3160712" cy="1668463"/>
            <a:chOff x="3341" y="778"/>
            <a:chExt cx="1991" cy="1051"/>
          </a:xfrm>
        </p:grpSpPr>
        <p:sp>
          <p:nvSpPr>
            <p:cNvPr id="46123" name="Line 38"/>
            <p:cNvSpPr>
              <a:spLocks noChangeShapeType="1"/>
            </p:cNvSpPr>
            <p:nvPr/>
          </p:nvSpPr>
          <p:spPr bwMode="auto">
            <a:xfrm>
              <a:off x="4241" y="1271"/>
              <a:ext cx="0" cy="55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AutoShape 40"/>
            <p:cNvSpPr>
              <a:spLocks noChangeArrowheads="1"/>
            </p:cNvSpPr>
            <p:nvPr/>
          </p:nvSpPr>
          <p:spPr bwMode="auto">
            <a:xfrm>
              <a:off x="3341" y="778"/>
              <a:ext cx="1991" cy="49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400">
                  <a:solidFill>
                    <a:srgbClr val="0C2E86"/>
                  </a:solidFill>
                </a:rPr>
                <a:t>Best choice for theft!</a:t>
              </a:r>
            </a:p>
            <a:p>
              <a:pPr algn="l">
                <a:buFontTx/>
                <a:buChar char="•"/>
              </a:pPr>
              <a:r>
                <a:rPr lang="en-US" altLang="en-US" sz="1400">
                  <a:solidFill>
                    <a:srgbClr val="0C2E86"/>
                  </a:solidFill>
                </a:rPr>
                <a:t> big piece of work</a:t>
              </a:r>
            </a:p>
            <a:p>
              <a:pPr algn="l">
                <a:buFontTx/>
                <a:buChar char="•"/>
              </a:pPr>
              <a:r>
                <a:rPr lang="en-US" altLang="en-US" sz="1400">
                  <a:solidFill>
                    <a:srgbClr val="0C2E86"/>
                  </a:solidFill>
                </a:rPr>
                <a:t> data far from victim’s hot data.</a:t>
              </a:r>
            </a:p>
          </p:txBody>
        </p:sp>
      </p:grpSp>
      <p:grpSp>
        <p:nvGrpSpPr>
          <p:cNvPr id="809003" name="Group 43"/>
          <p:cNvGrpSpPr>
            <a:grpSpLocks/>
          </p:cNvGrpSpPr>
          <p:nvPr/>
        </p:nvGrpSpPr>
        <p:grpSpPr bwMode="auto">
          <a:xfrm>
            <a:off x="3170238" y="2978150"/>
            <a:ext cx="2065337" cy="715963"/>
            <a:chOff x="1997" y="1876"/>
            <a:chExt cx="1301" cy="451"/>
          </a:xfrm>
        </p:grpSpPr>
        <p:sp>
          <p:nvSpPr>
            <p:cNvPr id="46121" name="Line 39"/>
            <p:cNvSpPr>
              <a:spLocks noChangeShapeType="1"/>
            </p:cNvSpPr>
            <p:nvPr/>
          </p:nvSpPr>
          <p:spPr bwMode="auto">
            <a:xfrm>
              <a:off x="2249" y="2069"/>
              <a:ext cx="0" cy="25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AutoShape 41"/>
            <p:cNvSpPr>
              <a:spLocks noChangeArrowheads="1"/>
            </p:cNvSpPr>
            <p:nvPr/>
          </p:nvSpPr>
          <p:spPr bwMode="auto">
            <a:xfrm>
              <a:off x="1997" y="1876"/>
              <a:ext cx="1301" cy="197"/>
            </a:xfrm>
            <a:prstGeom prst="roundRect">
              <a:avLst>
                <a:gd name="adj" fmla="val 16667"/>
              </a:avLst>
            </a:prstGeom>
            <a:solidFill>
              <a:srgbClr val="00FFFF"/>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Verdana" pitchFamily="34" charset="0"/>
                </a:defRPr>
              </a:lvl1pPr>
              <a:lvl2pPr marL="742950" indent="-285750">
                <a:defRPr sz="1000">
                  <a:solidFill>
                    <a:schemeClr val="tx1"/>
                  </a:solidFill>
                  <a:latin typeface="Verdana" pitchFamily="34" charset="0"/>
                </a:defRPr>
              </a:lvl2pPr>
              <a:lvl3pPr marL="1143000" indent="-228600">
                <a:defRPr sz="1000">
                  <a:solidFill>
                    <a:schemeClr val="tx1"/>
                  </a:solidFill>
                  <a:latin typeface="Verdana" pitchFamily="34" charset="0"/>
                </a:defRPr>
              </a:lvl3pPr>
              <a:lvl4pPr marL="1600200" indent="-228600">
                <a:defRPr sz="1000">
                  <a:solidFill>
                    <a:schemeClr val="tx1"/>
                  </a:solidFill>
                  <a:latin typeface="Verdana" pitchFamily="34" charset="0"/>
                </a:defRPr>
              </a:lvl4pPr>
              <a:lvl5pPr marL="2057400" indent="-228600">
                <a:defRPr sz="1000">
                  <a:solidFill>
                    <a:schemeClr val="tx1"/>
                  </a:solidFill>
                  <a:latin typeface="Verdana" pitchFamily="34" charset="0"/>
                </a:defRPr>
              </a:lvl5pPr>
              <a:lvl6pPr marL="2514600" indent="-228600" algn="ctr" eaLnBrk="0" fontAlgn="base" hangingPunct="0">
                <a:spcBef>
                  <a:spcPct val="0"/>
                </a:spcBef>
                <a:spcAft>
                  <a:spcPct val="0"/>
                </a:spcAft>
                <a:defRPr sz="1000">
                  <a:solidFill>
                    <a:schemeClr val="tx1"/>
                  </a:solidFill>
                  <a:latin typeface="Verdana" pitchFamily="34" charset="0"/>
                </a:defRPr>
              </a:lvl6pPr>
              <a:lvl7pPr marL="2971800" indent="-228600" algn="ctr" eaLnBrk="0" fontAlgn="base" hangingPunct="0">
                <a:spcBef>
                  <a:spcPct val="0"/>
                </a:spcBef>
                <a:spcAft>
                  <a:spcPct val="0"/>
                </a:spcAft>
                <a:defRPr sz="1000">
                  <a:solidFill>
                    <a:schemeClr val="tx1"/>
                  </a:solidFill>
                  <a:latin typeface="Verdana" pitchFamily="34" charset="0"/>
                </a:defRPr>
              </a:lvl7pPr>
              <a:lvl8pPr marL="3429000" indent="-228600" algn="ctr" eaLnBrk="0" fontAlgn="base" hangingPunct="0">
                <a:spcBef>
                  <a:spcPct val="0"/>
                </a:spcBef>
                <a:spcAft>
                  <a:spcPct val="0"/>
                </a:spcAft>
                <a:defRPr sz="1000">
                  <a:solidFill>
                    <a:schemeClr val="tx1"/>
                  </a:solidFill>
                  <a:latin typeface="Verdana" pitchFamily="34" charset="0"/>
                </a:defRPr>
              </a:lvl8pPr>
              <a:lvl9pPr marL="3886200" indent="-228600" algn="ctr" eaLnBrk="0" fontAlgn="base" hangingPunct="0">
                <a:spcBef>
                  <a:spcPct val="0"/>
                </a:spcBef>
                <a:spcAft>
                  <a:spcPct val="0"/>
                </a:spcAft>
                <a:defRPr sz="1000">
                  <a:solidFill>
                    <a:schemeClr val="tx1"/>
                  </a:solidFill>
                  <a:latin typeface="Verdana" pitchFamily="34" charset="0"/>
                </a:defRPr>
              </a:lvl9pPr>
            </a:lstStyle>
            <a:p>
              <a:pPr algn="l"/>
              <a:r>
                <a:rPr lang="en-US" altLang="en-US" sz="1400">
                  <a:solidFill>
                    <a:srgbClr val="0C2E86"/>
                  </a:solidFill>
                </a:rPr>
                <a:t>Second best choice.</a:t>
              </a:r>
            </a:p>
          </p:txBody>
        </p:sp>
      </p:grpSp>
    </p:spTree>
    <p:extLst>
      <p:ext uri="{BB962C8B-B14F-4D97-AF65-F5344CB8AC3E}">
        <p14:creationId xmlns:p14="http://schemas.microsoft.com/office/powerpoint/2010/main" val="211759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F03A9D8A-58C4-4281-A21A-5CA8DA6E17BC}" type="slidenum">
              <a:rPr lang="zh-CN" altLang="en-US" sz="800">
                <a:solidFill>
                  <a:schemeClr val="bg1"/>
                </a:solidFill>
              </a:rPr>
              <a:pPr/>
              <a:t>91</a:t>
            </a:fld>
            <a:endParaRPr lang="en-US" altLang="zh-CN" sz="800">
              <a:solidFill>
                <a:schemeClr val="bg1"/>
              </a:solidFill>
            </a:endParaRPr>
          </a:p>
        </p:txBody>
      </p:sp>
      <p:sp>
        <p:nvSpPr>
          <p:cNvPr id="36867" name="AutoShape 8"/>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6868" name="Rectangle 2"/>
          <p:cNvSpPr>
            <a:spLocks noGrp="1" noChangeArrowheads="1"/>
          </p:cNvSpPr>
          <p:nvPr>
            <p:ph type="title"/>
          </p:nvPr>
        </p:nvSpPr>
        <p:spPr>
          <a:xfrm>
            <a:off x="304800" y="120650"/>
            <a:ext cx="8229600" cy="1174750"/>
          </a:xfrm>
        </p:spPr>
        <p:txBody>
          <a:bodyPr>
            <a:normAutofit/>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 </a:t>
            </a:r>
            <a:br>
              <a:rPr lang="en-US" altLang="zh-CN" dirty="0">
                <a:ea typeface="SimSun" pitchFamily="2" charset="-122"/>
              </a:rPr>
            </a:br>
            <a:r>
              <a:rPr lang="en-US" altLang="zh-CN" dirty="0">
                <a:ea typeface="SimSun" pitchFamily="2" charset="-122"/>
              </a:rPr>
              <a:t>Quicksort – Step 1</a:t>
            </a:r>
          </a:p>
        </p:txBody>
      </p:sp>
      <p:sp>
        <p:nvSpPr>
          <p:cNvPr id="36869" name="Text Box 3"/>
          <p:cNvSpPr txBox="1">
            <a:spLocks noChangeArrowheads="1"/>
          </p:cNvSpPr>
          <p:nvPr/>
        </p:nvSpPr>
        <p:spPr bwMode="auto">
          <a:xfrm>
            <a:off x="374650" y="1255713"/>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946180" name="Text Box 4"/>
          <p:cNvSpPr txBox="1">
            <a:spLocks noChangeArrowheads="1"/>
          </p:cNvSpPr>
          <p:nvPr/>
        </p:nvSpPr>
        <p:spPr bwMode="auto">
          <a:xfrm>
            <a:off x="374650" y="1698625"/>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6871" name="Rectangle 5"/>
          <p:cNvSpPr>
            <a:spLocks noChangeArrowheads="1"/>
          </p:cNvSpPr>
          <p:nvPr/>
        </p:nvSpPr>
        <p:spPr bwMode="auto">
          <a:xfrm>
            <a:off x="439738" y="2041525"/>
            <a:ext cx="2236787"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starts with the initial data</a:t>
            </a:r>
          </a:p>
        </p:txBody>
      </p:sp>
      <p:sp>
        <p:nvSpPr>
          <p:cNvPr id="946182" name="Text Box 6"/>
          <p:cNvSpPr txBox="1">
            <a:spLocks noChangeArrowheads="1"/>
          </p:cNvSpPr>
          <p:nvPr/>
        </p:nvSpPr>
        <p:spPr bwMode="auto">
          <a:xfrm>
            <a:off x="374650" y="5588000"/>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endParaRPr lang="zh-CN" altLang="en-US" sz="600" b="1">
              <a:effectLst>
                <a:outerShdw blurRad="38100" dist="38100" dir="2700000" algn="tl">
                  <a:srgbClr val="FFFFFF"/>
                </a:outerShdw>
              </a:effectLst>
              <a:latin typeface="Courier New" pitchFamily="49" charset="0"/>
              <a:ea typeface="SimSun" pitchFamily="2" charset="-122"/>
            </a:endParaRPr>
          </a:p>
        </p:txBody>
      </p:sp>
      <p:sp>
        <p:nvSpPr>
          <p:cNvPr id="36873" name="Text Box 7"/>
          <p:cNvSpPr txBox="1">
            <a:spLocks noChangeArrowheads="1"/>
          </p:cNvSpPr>
          <p:nvPr/>
        </p:nvSpPr>
        <p:spPr bwMode="auto">
          <a:xfrm>
            <a:off x="4412226" y="888437"/>
            <a:ext cx="3513138" cy="317500"/>
          </a:xfrm>
          <a:prstGeom prst="rect">
            <a:avLst/>
          </a:prstGeom>
          <a:solidFill>
            <a:schemeClr val="bg2">
              <a:alpha val="25098"/>
            </a:schemeClr>
          </a:solidFill>
          <a:ln w="12700" algn="ctr">
            <a:solidFill>
              <a:schemeClr val="tx1"/>
            </a:solidFill>
            <a:miter lim="800000"/>
            <a:headEnd/>
            <a:tailEnd/>
          </a:ln>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400">
                <a:latin typeface="Arial" pitchFamily="34" charset="0"/>
                <a:ea typeface="SimSun" pitchFamily="2" charset="-122"/>
              </a:rPr>
              <a:t>tbb::parallel_sort (color, color+64);</a:t>
            </a:r>
          </a:p>
        </p:txBody>
      </p:sp>
      <p:sp>
        <p:nvSpPr>
          <p:cNvPr id="10"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91</a:t>
            </a:fld>
            <a:endParaRPr lang="en-US" sz="1400" b="1" dirty="0">
              <a:solidFill>
                <a:srgbClr val="FFFFFF"/>
              </a:solidFill>
            </a:endParaRPr>
          </a:p>
        </p:txBody>
      </p:sp>
    </p:spTree>
    <p:extLst>
      <p:ext uri="{BB962C8B-B14F-4D97-AF65-F5344CB8AC3E}">
        <p14:creationId xmlns:p14="http://schemas.microsoft.com/office/powerpoint/2010/main" val="1528132316"/>
      </p:ext>
    </p:extLst>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AD98CCEA-755B-4DBE-B074-5919048C33B5}" type="slidenum">
              <a:rPr lang="zh-CN" altLang="en-US" sz="800">
                <a:solidFill>
                  <a:schemeClr val="bg1"/>
                </a:solidFill>
              </a:rPr>
              <a:pPr/>
              <a:t>92</a:t>
            </a:fld>
            <a:endParaRPr lang="en-US" altLang="zh-CN" sz="800">
              <a:solidFill>
                <a:schemeClr val="bg1"/>
              </a:solidFill>
            </a:endParaRPr>
          </a:p>
        </p:txBody>
      </p:sp>
      <p:sp>
        <p:nvSpPr>
          <p:cNvPr id="37891" name="AutoShape 18"/>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48226"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37</a:t>
            </a:r>
          </a:p>
        </p:txBody>
      </p:sp>
      <p:sp>
        <p:nvSpPr>
          <p:cNvPr id="37894" name="Text Box 4"/>
          <p:cNvSpPr txBox="1">
            <a:spLocks noChangeArrowheads="1"/>
          </p:cNvSpPr>
          <p:nvPr/>
        </p:nvSpPr>
        <p:spPr bwMode="auto">
          <a:xfrm>
            <a:off x="374650" y="2225675"/>
            <a:ext cx="4033838"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7895" name="Text Box 5"/>
          <p:cNvSpPr txBox="1">
            <a:spLocks noChangeArrowheads="1"/>
          </p:cNvSpPr>
          <p:nvPr/>
        </p:nvSpPr>
        <p:spPr bwMode="auto">
          <a:xfrm>
            <a:off x="4930775" y="2225675"/>
            <a:ext cx="3228975"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7896" name="Text Box 6"/>
          <p:cNvSpPr txBox="1">
            <a:spLocks noChangeArrowheads="1"/>
          </p:cNvSpPr>
          <p:nvPr/>
        </p:nvSpPr>
        <p:spPr bwMode="auto">
          <a:xfrm>
            <a:off x="4440238" y="2225675"/>
            <a:ext cx="457200" cy="457200"/>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sp>
        <p:nvSpPr>
          <p:cNvPr id="37897"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37898" name="Group 8"/>
          <p:cNvGrpSpPr>
            <a:grpSpLocks/>
          </p:cNvGrpSpPr>
          <p:nvPr/>
        </p:nvGrpSpPr>
        <p:grpSpPr bwMode="auto">
          <a:xfrm>
            <a:off x="2397125" y="1870075"/>
            <a:ext cx="4156075" cy="354013"/>
            <a:chOff x="1510" y="1313"/>
            <a:chExt cx="2618" cy="223"/>
          </a:xfrm>
        </p:grpSpPr>
        <p:sp>
          <p:nvSpPr>
            <p:cNvPr id="37905" name="Line 9"/>
            <p:cNvSpPr>
              <a:spLocks noChangeShapeType="1"/>
            </p:cNvSpPr>
            <p:nvPr/>
          </p:nvSpPr>
          <p:spPr bwMode="auto">
            <a:xfrm>
              <a:off x="2928" y="1313"/>
              <a:ext cx="0" cy="2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Freeform 10"/>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37899" name="Freeform 11"/>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48236" name="Text Box 12"/>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7901" name="Text Box 14"/>
          <p:cNvSpPr txBox="1">
            <a:spLocks noChangeArrowheads="1"/>
          </p:cNvSpPr>
          <p:nvPr/>
        </p:nvSpPr>
        <p:spPr bwMode="auto">
          <a:xfrm>
            <a:off x="5200650" y="1241425"/>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2</a:t>
            </a:r>
          </a:p>
        </p:txBody>
      </p:sp>
      <p:sp>
        <p:nvSpPr>
          <p:cNvPr id="37902" name="Text Box 15"/>
          <p:cNvSpPr txBox="1">
            <a:spLocks noChangeArrowheads="1"/>
          </p:cNvSpPr>
          <p:nvPr/>
        </p:nvSpPr>
        <p:spPr bwMode="auto">
          <a:xfrm>
            <a:off x="2787650" y="1241425"/>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3</a:t>
            </a:r>
          </a:p>
        </p:txBody>
      </p:sp>
      <p:sp>
        <p:nvSpPr>
          <p:cNvPr id="37903" name="Text Box 16"/>
          <p:cNvSpPr txBox="1">
            <a:spLocks noChangeArrowheads="1"/>
          </p:cNvSpPr>
          <p:nvPr/>
        </p:nvSpPr>
        <p:spPr bwMode="auto">
          <a:xfrm>
            <a:off x="7613650" y="1241425"/>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4</a:t>
            </a:r>
          </a:p>
        </p:txBody>
      </p:sp>
      <p:sp>
        <p:nvSpPr>
          <p:cNvPr id="37904" name="Rectangle 17"/>
          <p:cNvSpPr>
            <a:spLocks noChangeArrowheads="1"/>
          </p:cNvSpPr>
          <p:nvPr/>
        </p:nvSpPr>
        <p:spPr bwMode="auto">
          <a:xfrm>
            <a:off x="2070100" y="2927350"/>
            <a:ext cx="2381250"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19"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92</a:t>
            </a:fld>
            <a:endParaRPr lang="en-US" sz="1400" b="1" dirty="0">
              <a:solidFill>
                <a:srgbClr val="FFFFFF"/>
              </a:solidFill>
            </a:endParaRPr>
          </a:p>
        </p:txBody>
      </p:sp>
      <p:sp>
        <p:nvSpPr>
          <p:cNvPr id="21" name="Rectangle 2"/>
          <p:cNvSpPr txBox="1">
            <a:spLocks noChangeArrowheads="1"/>
          </p:cNvSpPr>
          <p:nvPr/>
        </p:nvSpPr>
        <p:spPr>
          <a:xfrm>
            <a:off x="304800" y="120650"/>
            <a:ext cx="8229600" cy="1174750"/>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2</a:t>
            </a:r>
          </a:p>
        </p:txBody>
      </p:sp>
    </p:spTree>
    <p:extLst>
      <p:ext uri="{BB962C8B-B14F-4D97-AF65-F5344CB8AC3E}">
        <p14:creationId xmlns:p14="http://schemas.microsoft.com/office/powerpoint/2010/main" val="465557634"/>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351EF63F-3E30-4E96-A1F3-CD401512549F}" type="slidenum">
              <a:rPr lang="zh-CN" altLang="en-US" sz="800">
                <a:solidFill>
                  <a:schemeClr val="bg1"/>
                </a:solidFill>
              </a:rPr>
              <a:pPr/>
              <a:t>93</a:t>
            </a:fld>
            <a:endParaRPr lang="en-US" altLang="zh-CN" sz="800">
              <a:solidFill>
                <a:schemeClr val="bg1"/>
              </a:solidFill>
            </a:endParaRPr>
          </a:p>
        </p:txBody>
      </p:sp>
      <p:sp>
        <p:nvSpPr>
          <p:cNvPr id="38915" name="AutoShape 18"/>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0274"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37</a:t>
            </a:r>
          </a:p>
        </p:txBody>
      </p:sp>
      <p:grpSp>
        <p:nvGrpSpPr>
          <p:cNvPr id="38917" name="Group 3"/>
          <p:cNvGrpSpPr>
            <a:grpSpLocks/>
          </p:cNvGrpSpPr>
          <p:nvPr/>
        </p:nvGrpSpPr>
        <p:grpSpPr bwMode="auto">
          <a:xfrm>
            <a:off x="374650" y="2225675"/>
            <a:ext cx="7785100" cy="457200"/>
            <a:chOff x="236" y="1537"/>
            <a:chExt cx="4904" cy="288"/>
          </a:xfrm>
        </p:grpSpPr>
        <p:sp>
          <p:nvSpPr>
            <p:cNvPr id="38929"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8930"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8931"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38918"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38919" name="Text Box 8"/>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grpSp>
        <p:nvGrpSpPr>
          <p:cNvPr id="38920" name="Group 9"/>
          <p:cNvGrpSpPr>
            <a:grpSpLocks/>
          </p:cNvGrpSpPr>
          <p:nvPr/>
        </p:nvGrpSpPr>
        <p:grpSpPr bwMode="auto">
          <a:xfrm>
            <a:off x="2397125" y="1870075"/>
            <a:ext cx="4156075" cy="354013"/>
            <a:chOff x="1510" y="1313"/>
            <a:chExt cx="2618" cy="223"/>
          </a:xfrm>
        </p:grpSpPr>
        <p:sp>
          <p:nvSpPr>
            <p:cNvPr id="38927" name="Line 10"/>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8" name="Freeform 11"/>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950284" name="Text Box 12"/>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8922" name="Rectangle 13"/>
          <p:cNvSpPr>
            <a:spLocks noChangeArrowheads="1"/>
          </p:cNvSpPr>
          <p:nvPr/>
        </p:nvSpPr>
        <p:spPr bwMode="auto">
          <a:xfrm>
            <a:off x="5429250" y="2860675"/>
            <a:ext cx="2232025" cy="438150"/>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gets work by stealing from Thread 1</a:t>
            </a:r>
          </a:p>
        </p:txBody>
      </p:sp>
      <p:sp>
        <p:nvSpPr>
          <p:cNvPr id="38923" name="Text Box 14"/>
          <p:cNvSpPr txBox="1">
            <a:spLocks noChangeArrowheads="1"/>
          </p:cNvSpPr>
          <p:nvPr/>
        </p:nvSpPr>
        <p:spPr bwMode="auto">
          <a:xfrm>
            <a:off x="2787650" y="1241425"/>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3</a:t>
            </a:r>
          </a:p>
        </p:txBody>
      </p:sp>
      <p:sp>
        <p:nvSpPr>
          <p:cNvPr id="38924" name="Text Box 15"/>
          <p:cNvSpPr txBox="1">
            <a:spLocks noChangeArrowheads="1"/>
          </p:cNvSpPr>
          <p:nvPr/>
        </p:nvSpPr>
        <p:spPr bwMode="auto">
          <a:xfrm>
            <a:off x="7613650" y="1241425"/>
            <a:ext cx="1295400" cy="336550"/>
          </a:xfrm>
          <a:prstGeom prst="rect">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rgbClr val="C0C0C0"/>
                </a:solidFill>
                <a:latin typeface="Arial" pitchFamily="34" charset="0"/>
                <a:ea typeface="SimSun" pitchFamily="2" charset="-122"/>
              </a:rPr>
              <a:t>THREAD 4</a:t>
            </a:r>
          </a:p>
        </p:txBody>
      </p:sp>
      <p:sp>
        <p:nvSpPr>
          <p:cNvPr id="38926" name="Freeform 19"/>
          <p:cNvSpPr>
            <a:spLocks/>
          </p:cNvSpPr>
          <p:nvPr/>
        </p:nvSpPr>
        <p:spPr bwMode="auto">
          <a:xfrm>
            <a:off x="4645025" y="2671763"/>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20"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93</a:t>
            </a:fld>
            <a:endParaRPr lang="en-US" sz="1400" b="1" dirty="0">
              <a:solidFill>
                <a:srgbClr val="FFFFFF"/>
              </a:solidFill>
            </a:endParaRPr>
          </a:p>
        </p:txBody>
      </p:sp>
      <p:sp>
        <p:nvSpPr>
          <p:cNvPr id="22"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2</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3437489849"/>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8B99E9DD-7B9B-4F62-BB0D-B27ACE62A570}" type="slidenum">
              <a:rPr lang="zh-CN" altLang="en-US" sz="800">
                <a:solidFill>
                  <a:schemeClr val="bg1"/>
                </a:solidFill>
              </a:rPr>
              <a:pPr/>
              <a:t>94</a:t>
            </a:fld>
            <a:endParaRPr lang="en-US" altLang="zh-CN" sz="800">
              <a:solidFill>
                <a:schemeClr val="bg1"/>
              </a:solidFill>
            </a:endParaRPr>
          </a:p>
        </p:txBody>
      </p:sp>
      <p:sp>
        <p:nvSpPr>
          <p:cNvPr id="39939" name="AutoShape 31"/>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2322"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7                                                                                      37                                  49</a:t>
            </a:r>
          </a:p>
        </p:txBody>
      </p:sp>
      <p:grpSp>
        <p:nvGrpSpPr>
          <p:cNvPr id="39941" name="Group 3"/>
          <p:cNvGrpSpPr>
            <a:grpSpLocks/>
          </p:cNvGrpSpPr>
          <p:nvPr/>
        </p:nvGrpSpPr>
        <p:grpSpPr bwMode="auto">
          <a:xfrm>
            <a:off x="374650" y="2225675"/>
            <a:ext cx="7785100" cy="457200"/>
            <a:chOff x="236" y="1537"/>
            <a:chExt cx="4904" cy="288"/>
          </a:xfrm>
        </p:grpSpPr>
        <p:sp>
          <p:nvSpPr>
            <p:cNvPr id="39966"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39967"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39968"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39942"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39943" name="Text Box 8"/>
          <p:cNvSpPr txBox="1">
            <a:spLocks noChangeArrowheads="1"/>
          </p:cNvSpPr>
          <p:nvPr/>
        </p:nvSpPr>
        <p:spPr bwMode="auto">
          <a:xfrm>
            <a:off x="257175" y="2987675"/>
            <a:ext cx="727075"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39944" name="Text Box 9"/>
          <p:cNvSpPr txBox="1">
            <a:spLocks noChangeArrowheads="1"/>
          </p:cNvSpPr>
          <p:nvPr/>
        </p:nvSpPr>
        <p:spPr bwMode="auto">
          <a:xfrm>
            <a:off x="1022350" y="2987675"/>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39945" name="Text Box 10"/>
          <p:cNvSpPr txBox="1">
            <a:spLocks noChangeArrowheads="1"/>
          </p:cNvSpPr>
          <p:nvPr/>
        </p:nvSpPr>
        <p:spPr bwMode="auto">
          <a:xfrm>
            <a:off x="1516063" y="2987675"/>
            <a:ext cx="2868612"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12 29 27 19 20 30 33 31 25 21 11 15 17 26 18 16 10 9 23 13 14 8 24 36 32 28 22 34 35</a:t>
            </a:r>
          </a:p>
        </p:txBody>
      </p:sp>
      <p:sp>
        <p:nvSpPr>
          <p:cNvPr id="39946" name="Text Box 11"/>
          <p:cNvSpPr txBox="1">
            <a:spLocks noChangeArrowheads="1"/>
          </p:cNvSpPr>
          <p:nvPr/>
        </p:nvSpPr>
        <p:spPr bwMode="auto">
          <a:xfrm>
            <a:off x="5249863" y="2987675"/>
            <a:ext cx="1220787"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39947" name="Text Box 12"/>
          <p:cNvSpPr txBox="1">
            <a:spLocks noChangeArrowheads="1"/>
          </p:cNvSpPr>
          <p:nvPr/>
        </p:nvSpPr>
        <p:spPr bwMode="auto">
          <a:xfrm>
            <a:off x="6556375" y="2987675"/>
            <a:ext cx="4572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39948" name="Text Box 13"/>
          <p:cNvSpPr txBox="1">
            <a:spLocks noChangeArrowheads="1"/>
          </p:cNvSpPr>
          <p:nvPr/>
        </p:nvSpPr>
        <p:spPr bwMode="auto">
          <a:xfrm>
            <a:off x="7091363" y="2987675"/>
            <a:ext cx="1341437"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50 52 51 54 62 59 56 61 58 55 57 60 53 63</a:t>
            </a:r>
          </a:p>
        </p:txBody>
      </p:sp>
      <p:sp>
        <p:nvSpPr>
          <p:cNvPr id="39949" name="Text Box 14"/>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grpSp>
        <p:nvGrpSpPr>
          <p:cNvPr id="39950" name="Group 15"/>
          <p:cNvGrpSpPr>
            <a:grpSpLocks/>
          </p:cNvGrpSpPr>
          <p:nvPr/>
        </p:nvGrpSpPr>
        <p:grpSpPr bwMode="auto">
          <a:xfrm>
            <a:off x="2397125" y="1870075"/>
            <a:ext cx="4156075" cy="354013"/>
            <a:chOff x="1510" y="1313"/>
            <a:chExt cx="2618" cy="223"/>
          </a:xfrm>
        </p:grpSpPr>
        <p:sp>
          <p:nvSpPr>
            <p:cNvPr id="39964" name="Line 1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5" name="Freeform 1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39951" name="Group 18"/>
          <p:cNvGrpSpPr>
            <a:grpSpLocks/>
          </p:cNvGrpSpPr>
          <p:nvPr/>
        </p:nvGrpSpPr>
        <p:grpSpPr bwMode="auto">
          <a:xfrm>
            <a:off x="609600" y="2681288"/>
            <a:ext cx="2362200" cy="304800"/>
            <a:chOff x="384" y="1824"/>
            <a:chExt cx="1488" cy="192"/>
          </a:xfrm>
        </p:grpSpPr>
        <p:sp>
          <p:nvSpPr>
            <p:cNvPr id="39962" name="Line 19"/>
            <p:cNvSpPr>
              <a:spLocks noChangeShapeType="1"/>
            </p:cNvSpPr>
            <p:nvPr/>
          </p:nvSpPr>
          <p:spPr bwMode="auto">
            <a:xfrm>
              <a:off x="768" y="182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3" name="Freeform 2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39952" name="Group 21"/>
          <p:cNvGrpSpPr>
            <a:grpSpLocks/>
          </p:cNvGrpSpPr>
          <p:nvPr/>
        </p:nvGrpSpPr>
        <p:grpSpPr bwMode="auto">
          <a:xfrm>
            <a:off x="5867400" y="2681288"/>
            <a:ext cx="1905000" cy="304800"/>
            <a:chOff x="3696" y="1824"/>
            <a:chExt cx="1200" cy="192"/>
          </a:xfrm>
        </p:grpSpPr>
        <p:sp>
          <p:nvSpPr>
            <p:cNvPr id="39960" name="Line 22"/>
            <p:cNvSpPr>
              <a:spLocks noChangeShapeType="1"/>
            </p:cNvSpPr>
            <p:nvPr/>
          </p:nvSpPr>
          <p:spPr bwMode="auto">
            <a:xfrm>
              <a:off x="4272" y="182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1" name="Freeform 2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39953" name="Freeform 24"/>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9954" name="Line 25"/>
          <p:cNvSpPr>
            <a:spLocks noChangeShapeType="1"/>
          </p:cNvSpPr>
          <p:nvPr/>
        </p:nvSpPr>
        <p:spPr bwMode="auto">
          <a:xfrm>
            <a:off x="6826250" y="3444875"/>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346" name="Text Box 26"/>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39956" name="Rectangle 27"/>
          <p:cNvSpPr>
            <a:spLocks noChangeArrowheads="1"/>
          </p:cNvSpPr>
          <p:nvPr/>
        </p:nvSpPr>
        <p:spPr bwMode="auto">
          <a:xfrm>
            <a:off x="1454150" y="3752850"/>
            <a:ext cx="2328863"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39958" name="Freeform 32"/>
          <p:cNvSpPr>
            <a:spLocks/>
          </p:cNvSpPr>
          <p:nvPr/>
        </p:nvSpPr>
        <p:spPr bwMode="auto">
          <a:xfrm>
            <a:off x="4645025" y="2671763"/>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9959" name="Rectangle 28"/>
          <p:cNvSpPr>
            <a:spLocks noChangeArrowheads="1"/>
          </p:cNvSpPr>
          <p:nvPr/>
        </p:nvSpPr>
        <p:spPr bwMode="auto">
          <a:xfrm>
            <a:off x="4402138" y="3744913"/>
            <a:ext cx="2346325" cy="438150"/>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partitions/splits its data</a:t>
            </a:r>
          </a:p>
        </p:txBody>
      </p:sp>
      <p:sp>
        <p:nvSpPr>
          <p:cNvPr id="33"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94</a:t>
            </a:fld>
            <a:endParaRPr lang="en-US" sz="1400" b="1" dirty="0">
              <a:solidFill>
                <a:srgbClr val="FFFFFF"/>
              </a:solidFill>
            </a:endParaRPr>
          </a:p>
        </p:txBody>
      </p:sp>
      <p:sp>
        <p:nvSpPr>
          <p:cNvPr id="35" name="Rectangle 2"/>
          <p:cNvSpPr>
            <a:spLocks noGrp="1" noChangeArrowheads="1"/>
          </p:cNvSpPr>
          <p:nvPr>
            <p:ph type="title"/>
          </p:nvPr>
        </p:nvSpPr>
        <p:spPr>
          <a:xfrm>
            <a:off x="304800" y="120650"/>
            <a:ext cx="8229600" cy="1174750"/>
          </a:xfrm>
        </p:spPr>
        <p:txBody>
          <a:bodyPr>
            <a:normAutofit/>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 </a:t>
            </a:r>
            <a:br>
              <a:rPr lang="en-US" altLang="zh-CN" dirty="0">
                <a:ea typeface="SimSun" pitchFamily="2" charset="-122"/>
              </a:rPr>
            </a:br>
            <a:r>
              <a:rPr lang="en-US" altLang="zh-CN" dirty="0">
                <a:ea typeface="SimSun" pitchFamily="2" charset="-122"/>
              </a:rPr>
              <a:t>Quicksort – Step 3</a:t>
            </a:r>
          </a:p>
        </p:txBody>
      </p:sp>
    </p:spTree>
    <p:extLst>
      <p:ext uri="{BB962C8B-B14F-4D97-AF65-F5344CB8AC3E}">
        <p14:creationId xmlns:p14="http://schemas.microsoft.com/office/powerpoint/2010/main" val="1538782172"/>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D5E80AD5-C171-4477-BCDD-2C056C8A8C6E}" type="slidenum">
              <a:rPr lang="zh-CN" altLang="en-US" sz="800">
                <a:solidFill>
                  <a:schemeClr val="bg1"/>
                </a:solidFill>
              </a:rPr>
              <a:pPr/>
              <a:t>95</a:t>
            </a:fld>
            <a:endParaRPr lang="en-US" altLang="zh-CN" sz="800">
              <a:solidFill>
                <a:schemeClr val="bg1"/>
              </a:solidFill>
            </a:endParaRPr>
          </a:p>
        </p:txBody>
      </p:sp>
      <p:sp>
        <p:nvSpPr>
          <p:cNvPr id="40963" name="AutoShape 35"/>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4370"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lstStyle/>
          <a:p>
            <a:pPr algn="l" eaLnBrk="1" hangingPunct="1">
              <a:spcBef>
                <a:spcPct val="50000"/>
              </a:spcBef>
              <a:defRPr/>
            </a:pPr>
            <a:r>
              <a:rPr lang="zh-CN" altLang="en-US" sz="600" b="1">
                <a:solidFill>
                  <a:schemeClr val="bg1"/>
                </a:solidFill>
                <a:effectLst>
                  <a:outerShdw blurRad="38100" dist="38100" dir="2700000" algn="tl">
                    <a:srgbClr val="000000"/>
                  </a:outerShdw>
                </a:effectLst>
                <a:latin typeface="Courier New" pitchFamily="49" charset="0"/>
                <a:ea typeface="宋体" pitchFamily="2" charset="-122"/>
              </a:rPr>
              <a:t>              </a:t>
            </a: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7                                                                                      37                                  49</a:t>
            </a:r>
          </a:p>
        </p:txBody>
      </p:sp>
      <p:grpSp>
        <p:nvGrpSpPr>
          <p:cNvPr id="40965" name="Group 3"/>
          <p:cNvGrpSpPr>
            <a:grpSpLocks/>
          </p:cNvGrpSpPr>
          <p:nvPr/>
        </p:nvGrpSpPr>
        <p:grpSpPr bwMode="auto">
          <a:xfrm>
            <a:off x="374650" y="2225675"/>
            <a:ext cx="7785100" cy="457200"/>
            <a:chOff x="236" y="1537"/>
            <a:chExt cx="4904" cy="288"/>
          </a:xfrm>
        </p:grpSpPr>
        <p:sp>
          <p:nvSpPr>
            <p:cNvPr id="40993"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11 0 9 26 31 30 3 19 12 29 27 1 20 5 33 4 25 21 7 15 17 6 18 16 10 2 23 13 14 8 24 36 32 28 22 34 35</a:t>
              </a:r>
            </a:p>
          </p:txBody>
        </p:sp>
        <p:sp>
          <p:nvSpPr>
            <p:cNvPr id="40994"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0995"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0966"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0967" name="Group 8"/>
          <p:cNvGrpSpPr>
            <a:grpSpLocks/>
          </p:cNvGrpSpPr>
          <p:nvPr/>
        </p:nvGrpSpPr>
        <p:grpSpPr bwMode="auto">
          <a:xfrm>
            <a:off x="257175" y="2987675"/>
            <a:ext cx="8175625" cy="457200"/>
            <a:chOff x="162" y="2017"/>
            <a:chExt cx="5150" cy="288"/>
          </a:xfrm>
        </p:grpSpPr>
        <p:sp>
          <p:nvSpPr>
            <p:cNvPr id="40987"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1 0 2 6 4 5 3</a:t>
              </a:r>
            </a:p>
          </p:txBody>
        </p:sp>
        <p:sp>
          <p:nvSpPr>
            <p:cNvPr id="40988"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7</a:t>
              </a:r>
            </a:p>
          </p:txBody>
        </p:sp>
        <p:sp>
          <p:nvSpPr>
            <p:cNvPr id="40989"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0990"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0991"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0992"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0968" name="Text Box 15"/>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0969" name="Text Box 16"/>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0970" name="Text Box 17"/>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0971" name="Group 18"/>
          <p:cNvGrpSpPr>
            <a:grpSpLocks/>
          </p:cNvGrpSpPr>
          <p:nvPr/>
        </p:nvGrpSpPr>
        <p:grpSpPr bwMode="auto">
          <a:xfrm>
            <a:off x="2397125" y="1870075"/>
            <a:ext cx="4156075" cy="354013"/>
            <a:chOff x="1510" y="1313"/>
            <a:chExt cx="2618" cy="223"/>
          </a:xfrm>
        </p:grpSpPr>
        <p:sp>
          <p:nvSpPr>
            <p:cNvPr id="40985" name="Line 19"/>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Freeform 20"/>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0972" name="Group 21"/>
          <p:cNvGrpSpPr>
            <a:grpSpLocks/>
          </p:cNvGrpSpPr>
          <p:nvPr/>
        </p:nvGrpSpPr>
        <p:grpSpPr bwMode="auto">
          <a:xfrm>
            <a:off x="609600" y="2681288"/>
            <a:ext cx="2362200" cy="304800"/>
            <a:chOff x="384" y="1824"/>
            <a:chExt cx="1488" cy="192"/>
          </a:xfrm>
        </p:grpSpPr>
        <p:sp>
          <p:nvSpPr>
            <p:cNvPr id="40983" name="Line 22"/>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4" name="Freeform 23"/>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0973" name="Group 24"/>
          <p:cNvGrpSpPr>
            <a:grpSpLocks/>
          </p:cNvGrpSpPr>
          <p:nvPr/>
        </p:nvGrpSpPr>
        <p:grpSpPr bwMode="auto">
          <a:xfrm>
            <a:off x="5867400" y="2681288"/>
            <a:ext cx="1905000" cy="304800"/>
            <a:chOff x="3696" y="1824"/>
            <a:chExt cx="1200" cy="192"/>
          </a:xfrm>
        </p:grpSpPr>
        <p:sp>
          <p:nvSpPr>
            <p:cNvPr id="40981" name="Line 25"/>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2" name="Freeform 26"/>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954395" name="Text Box 27"/>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0975" name="Rectangle 28"/>
          <p:cNvSpPr>
            <a:spLocks noChangeArrowheads="1"/>
          </p:cNvSpPr>
          <p:nvPr/>
        </p:nvSpPr>
        <p:spPr bwMode="auto">
          <a:xfrm>
            <a:off x="1779588" y="3648075"/>
            <a:ext cx="2279650" cy="4381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gets work by stealing from Thread 1</a:t>
            </a:r>
          </a:p>
        </p:txBody>
      </p:sp>
      <p:sp>
        <p:nvSpPr>
          <p:cNvPr id="40976" name="Rectangle 29"/>
          <p:cNvSpPr>
            <a:spLocks noChangeArrowheads="1"/>
          </p:cNvSpPr>
          <p:nvPr/>
        </p:nvSpPr>
        <p:spPr bwMode="auto">
          <a:xfrm>
            <a:off x="6908800" y="3665538"/>
            <a:ext cx="2206625" cy="438150"/>
          </a:xfrm>
          <a:prstGeom prst="rect">
            <a:avLst/>
          </a:prstGeom>
          <a:solidFill>
            <a:srgbClr val="AA014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4 gets work by stealing from Thread 2</a:t>
            </a:r>
          </a:p>
        </p:txBody>
      </p:sp>
      <p:sp>
        <p:nvSpPr>
          <p:cNvPr id="40978" name="Freeform 32"/>
          <p:cNvSpPr>
            <a:spLocks/>
          </p:cNvSpPr>
          <p:nvPr/>
        </p:nvSpPr>
        <p:spPr bwMode="auto">
          <a:xfrm>
            <a:off x="4645025" y="2671763"/>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0979" name="Line 33"/>
          <p:cNvSpPr>
            <a:spLocks noChangeShapeType="1"/>
          </p:cNvSpPr>
          <p:nvPr/>
        </p:nvSpPr>
        <p:spPr bwMode="auto">
          <a:xfrm>
            <a:off x="6823075" y="3435350"/>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0" name="Freeform 34"/>
          <p:cNvSpPr>
            <a:spLocks/>
          </p:cNvSpPr>
          <p:nvPr/>
        </p:nvSpPr>
        <p:spPr bwMode="auto">
          <a:xfrm>
            <a:off x="1141413" y="344963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36"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95</a:t>
            </a:fld>
            <a:endParaRPr lang="en-US" sz="1400" b="1" dirty="0">
              <a:solidFill>
                <a:srgbClr val="FFFFFF"/>
              </a:solidFill>
            </a:endParaRPr>
          </a:p>
        </p:txBody>
      </p:sp>
      <p:sp>
        <p:nvSpPr>
          <p:cNvPr id="38" name="Rectangle 2"/>
          <p:cNvSpPr>
            <a:spLocks noGrp="1" noChangeArrowheads="1"/>
          </p:cNvSpPr>
          <p:nvPr>
            <p:ph type="title"/>
          </p:nvPr>
        </p:nvSpPr>
        <p:spPr>
          <a:xfrm>
            <a:off x="304800" y="120650"/>
            <a:ext cx="8229600" cy="1174750"/>
          </a:xfrm>
        </p:spPr>
        <p:txBody>
          <a:bodyPr>
            <a:normAutofit/>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 </a:t>
            </a:r>
            <a:br>
              <a:rPr lang="en-US" altLang="zh-CN" dirty="0">
                <a:ea typeface="SimSun" pitchFamily="2" charset="-122"/>
              </a:rPr>
            </a:br>
            <a:r>
              <a:rPr lang="en-US" altLang="zh-CN" dirty="0">
                <a:ea typeface="SimSun" pitchFamily="2" charset="-122"/>
              </a:rPr>
              <a:t>Quicksort – Step 3</a:t>
            </a:r>
          </a:p>
        </p:txBody>
      </p:sp>
    </p:spTree>
    <p:extLst>
      <p:ext uri="{BB962C8B-B14F-4D97-AF65-F5344CB8AC3E}">
        <p14:creationId xmlns:p14="http://schemas.microsoft.com/office/powerpoint/2010/main" val="1079521766"/>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CD49EB71-BB21-4165-9B53-97C5C6F6C990}" type="slidenum">
              <a:rPr lang="zh-CN" altLang="en-US" sz="800">
                <a:solidFill>
                  <a:schemeClr val="bg1"/>
                </a:solidFill>
              </a:rPr>
              <a:pPr/>
              <a:t>96</a:t>
            </a:fld>
            <a:endParaRPr lang="en-US" altLang="zh-CN" sz="800">
              <a:solidFill>
                <a:schemeClr val="bg1"/>
              </a:solidFill>
            </a:endParaRPr>
          </a:p>
        </p:txBody>
      </p:sp>
      <p:sp>
        <p:nvSpPr>
          <p:cNvPr id="41987" name="AutoShape 48"/>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grpSp>
        <p:nvGrpSpPr>
          <p:cNvPr id="41988" name="Group 3"/>
          <p:cNvGrpSpPr>
            <a:grpSpLocks/>
          </p:cNvGrpSpPr>
          <p:nvPr/>
        </p:nvGrpSpPr>
        <p:grpSpPr bwMode="auto">
          <a:xfrm>
            <a:off x="374650" y="2225675"/>
            <a:ext cx="7785100" cy="457200"/>
            <a:chOff x="236" y="1537"/>
            <a:chExt cx="4904" cy="288"/>
          </a:xfrm>
        </p:grpSpPr>
        <p:sp>
          <p:nvSpPr>
            <p:cNvPr id="42030"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2031"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2032"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grpSp>
        <p:nvGrpSpPr>
          <p:cNvPr id="41989" name="Group 8"/>
          <p:cNvGrpSpPr>
            <a:grpSpLocks/>
          </p:cNvGrpSpPr>
          <p:nvPr/>
        </p:nvGrpSpPr>
        <p:grpSpPr bwMode="auto">
          <a:xfrm>
            <a:off x="257175" y="2987675"/>
            <a:ext cx="8175625" cy="457200"/>
            <a:chOff x="162" y="2017"/>
            <a:chExt cx="5150" cy="288"/>
          </a:xfrm>
        </p:grpSpPr>
        <p:sp>
          <p:nvSpPr>
            <p:cNvPr id="42024"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2025"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2026"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2027"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2028"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2029"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grpSp>
        <p:nvGrpSpPr>
          <p:cNvPr id="41990" name="Group 18"/>
          <p:cNvGrpSpPr>
            <a:grpSpLocks/>
          </p:cNvGrpSpPr>
          <p:nvPr/>
        </p:nvGrpSpPr>
        <p:grpSpPr bwMode="auto">
          <a:xfrm>
            <a:off x="1376363" y="3749675"/>
            <a:ext cx="3086100" cy="457200"/>
            <a:chOff x="867" y="2497"/>
            <a:chExt cx="1944" cy="288"/>
          </a:xfrm>
        </p:grpSpPr>
        <p:sp>
          <p:nvSpPr>
            <p:cNvPr id="42021"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956436" name="Text Box 20"/>
            <p:cNvSpPr txBox="1">
              <a:spLocks noChangeArrowheads="1"/>
            </p:cNvSpPr>
            <p:nvPr/>
          </p:nvSpPr>
          <p:spPr bwMode="auto">
            <a:xfrm>
              <a:off x="1534" y="2497"/>
              <a:ext cx="288" cy="288"/>
            </a:xfrm>
            <a:prstGeom prst="rect">
              <a:avLst/>
            </a:prstGeom>
            <a:solidFill>
              <a:srgbClr val="009900"/>
            </a:solidFill>
            <a:ln w="12700" algn="ctr">
              <a:noFill/>
              <a:miter lim="800000"/>
              <a:headEnd/>
              <a:tailEnd/>
            </a:ln>
            <a:effectLst/>
          </p:spPr>
          <p:txBody>
            <a:bodyPr tIns="91440" bIns="91440" anchor="ctr" anchorCtr="1"/>
            <a:lstStyle/>
            <a:p>
              <a:pPr algn="l" eaLnBrk="1" hangingPunct="1">
                <a:spcBef>
                  <a:spcPct val="50000"/>
                </a:spcBef>
                <a:defRPr/>
              </a:pPr>
              <a:r>
                <a:rPr lang="en-US" altLang="zh-CN" sz="1000" b="1">
                  <a:solidFill>
                    <a:schemeClr val="bg1"/>
                  </a:solidFill>
                  <a:effectLst>
                    <a:outerShdw blurRad="38100" dist="38100" dir="2700000" algn="tl">
                      <a:srgbClr val="000000"/>
                    </a:outerShdw>
                  </a:effectLst>
                  <a:latin typeface="Courier New" pitchFamily="49" charset="0"/>
                  <a:ea typeface="宋体" pitchFamily="2" charset="-122"/>
                </a:rPr>
                <a:t>18</a:t>
              </a:r>
            </a:p>
          </p:txBody>
        </p:sp>
        <p:sp>
          <p:nvSpPr>
            <p:cNvPr id="42023" name="Text Box 21"/>
            <p:cNvSpPr txBox="1">
              <a:spLocks noChangeArrowheads="1"/>
            </p:cNvSpPr>
            <p:nvPr/>
          </p:nvSpPr>
          <p:spPr bwMode="auto">
            <a:xfrm>
              <a:off x="1851" y="2497"/>
              <a:ext cx="960"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21 25 26 31 33 30 20 23 19 27 29 24 36 32 28 22 34 35</a:t>
              </a:r>
            </a:p>
          </p:txBody>
        </p:sp>
      </p:grpSp>
      <p:grpSp>
        <p:nvGrpSpPr>
          <p:cNvPr id="41991" name="Group 22"/>
          <p:cNvGrpSpPr>
            <a:grpSpLocks/>
          </p:cNvGrpSpPr>
          <p:nvPr/>
        </p:nvGrpSpPr>
        <p:grpSpPr bwMode="auto">
          <a:xfrm>
            <a:off x="2397125" y="1870075"/>
            <a:ext cx="4156075" cy="354013"/>
            <a:chOff x="1510" y="1313"/>
            <a:chExt cx="2618" cy="223"/>
          </a:xfrm>
        </p:grpSpPr>
        <p:sp>
          <p:nvSpPr>
            <p:cNvPr id="42019" name="Line 23"/>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0" name="Freeform 24"/>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2" name="Group 25"/>
          <p:cNvGrpSpPr>
            <a:grpSpLocks/>
          </p:cNvGrpSpPr>
          <p:nvPr/>
        </p:nvGrpSpPr>
        <p:grpSpPr bwMode="auto">
          <a:xfrm>
            <a:off x="609600" y="2681288"/>
            <a:ext cx="2362200" cy="304800"/>
            <a:chOff x="384" y="1824"/>
            <a:chExt cx="1488" cy="192"/>
          </a:xfrm>
        </p:grpSpPr>
        <p:sp>
          <p:nvSpPr>
            <p:cNvPr id="42017" name="Line 26"/>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8" name="Freeform 27"/>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3" name="Group 28"/>
          <p:cNvGrpSpPr>
            <a:grpSpLocks/>
          </p:cNvGrpSpPr>
          <p:nvPr/>
        </p:nvGrpSpPr>
        <p:grpSpPr bwMode="auto">
          <a:xfrm>
            <a:off x="5867400" y="2681288"/>
            <a:ext cx="1905000" cy="304800"/>
            <a:chOff x="3696" y="1824"/>
            <a:chExt cx="1200" cy="192"/>
          </a:xfrm>
        </p:grpSpPr>
        <p:sp>
          <p:nvSpPr>
            <p:cNvPr id="42015" name="Line 29"/>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6" name="Freeform 30"/>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1994" name="Group 31"/>
          <p:cNvGrpSpPr>
            <a:grpSpLocks/>
          </p:cNvGrpSpPr>
          <p:nvPr/>
        </p:nvGrpSpPr>
        <p:grpSpPr bwMode="auto">
          <a:xfrm>
            <a:off x="1905000" y="3443288"/>
            <a:ext cx="1828800" cy="304800"/>
            <a:chOff x="1200" y="2304"/>
            <a:chExt cx="1152" cy="192"/>
          </a:xfrm>
        </p:grpSpPr>
        <p:sp>
          <p:nvSpPr>
            <p:cNvPr id="42013" name="Line 32"/>
            <p:cNvSpPr>
              <a:spLocks noChangeShapeType="1"/>
            </p:cNvSpPr>
            <p:nvPr/>
          </p:nvSpPr>
          <p:spPr bwMode="auto">
            <a:xfrm>
              <a:off x="1680" y="230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4" name="Freeform 33"/>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1996" name="Text Box 49"/>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sp>
        <p:nvSpPr>
          <p:cNvPr id="41997" name="Text Box 50"/>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1998" name="Text Box 51"/>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1999" name="Text Box 52"/>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sp>
        <p:nvSpPr>
          <p:cNvPr id="956470" name="Text Box 54"/>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2001" name="Freeform 55"/>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02" name="Line 56"/>
          <p:cNvSpPr>
            <a:spLocks noChangeShapeType="1"/>
          </p:cNvSpPr>
          <p:nvPr/>
        </p:nvSpPr>
        <p:spPr bwMode="auto">
          <a:xfrm>
            <a:off x="609600" y="3443288"/>
            <a:ext cx="0" cy="213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Rectangle 47"/>
          <p:cNvSpPr>
            <a:spLocks noChangeArrowheads="1"/>
          </p:cNvSpPr>
          <p:nvPr/>
        </p:nvSpPr>
        <p:spPr bwMode="auto">
          <a:xfrm>
            <a:off x="217488" y="4468813"/>
            <a:ext cx="1865312"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sorts the rest of its data</a:t>
            </a:r>
          </a:p>
        </p:txBody>
      </p:sp>
      <p:sp>
        <p:nvSpPr>
          <p:cNvPr id="956475" name="Text Box 59"/>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0 1 2 3 4 5 6 7                             18                                                      37 38 39 40 41 42 43 44 45 46 47 48 49 50 51 52 53 54 55 56 57 58 59 60 61 62 63</a:t>
            </a:r>
          </a:p>
        </p:txBody>
      </p:sp>
      <p:sp>
        <p:nvSpPr>
          <p:cNvPr id="42005" name="Line 60"/>
          <p:cNvSpPr>
            <a:spLocks noChangeShapeType="1"/>
          </p:cNvSpPr>
          <p:nvPr/>
        </p:nvSpPr>
        <p:spPr bwMode="auto">
          <a:xfrm>
            <a:off x="7764463" y="3444875"/>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6" name="Freeform 61"/>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07" name="Line 62"/>
          <p:cNvSpPr>
            <a:spLocks noChangeShapeType="1"/>
          </p:cNvSpPr>
          <p:nvPr/>
        </p:nvSpPr>
        <p:spPr bwMode="auto">
          <a:xfrm>
            <a:off x="682625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8" name="Line 63"/>
          <p:cNvSpPr>
            <a:spLocks noChangeShapeType="1"/>
          </p:cNvSpPr>
          <p:nvPr/>
        </p:nvSpPr>
        <p:spPr bwMode="auto">
          <a:xfrm>
            <a:off x="5854700" y="3444875"/>
            <a:ext cx="0" cy="21320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9" name="Rectangle 40"/>
          <p:cNvSpPr>
            <a:spLocks noChangeArrowheads="1"/>
          </p:cNvSpPr>
          <p:nvPr/>
        </p:nvSpPr>
        <p:spPr bwMode="auto">
          <a:xfrm>
            <a:off x="7061200" y="4468813"/>
            <a:ext cx="1865313" cy="438150"/>
          </a:xfrm>
          <a:prstGeom prst="rect">
            <a:avLst/>
          </a:prstGeom>
          <a:solidFill>
            <a:srgbClr val="AA014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4 sorts the rest of its data</a:t>
            </a:r>
          </a:p>
        </p:txBody>
      </p:sp>
      <p:sp>
        <p:nvSpPr>
          <p:cNvPr id="42010" name="Rectangle 45"/>
          <p:cNvSpPr>
            <a:spLocks noChangeArrowheads="1"/>
          </p:cNvSpPr>
          <p:nvPr/>
        </p:nvSpPr>
        <p:spPr bwMode="auto">
          <a:xfrm>
            <a:off x="4978400" y="4468813"/>
            <a:ext cx="1865313" cy="438150"/>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sorts the rest its data</a:t>
            </a:r>
          </a:p>
        </p:txBody>
      </p:sp>
      <p:sp>
        <p:nvSpPr>
          <p:cNvPr id="42011" name="Freeform 64"/>
          <p:cNvSpPr>
            <a:spLocks/>
          </p:cNvSpPr>
          <p:nvPr/>
        </p:nvSpPr>
        <p:spPr bwMode="auto">
          <a:xfrm>
            <a:off x="2559050" y="420528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2012" name="Rectangle 39"/>
          <p:cNvSpPr>
            <a:spLocks noChangeArrowheads="1"/>
          </p:cNvSpPr>
          <p:nvPr/>
        </p:nvSpPr>
        <p:spPr bwMode="auto">
          <a:xfrm>
            <a:off x="2300288" y="4468813"/>
            <a:ext cx="2460625" cy="4381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partitions/splits</a:t>
            </a:r>
            <a:br>
              <a:rPr lang="en-US" altLang="zh-CN" sz="1200" b="1">
                <a:solidFill>
                  <a:schemeClr val="bg1"/>
                </a:solidFill>
                <a:ea typeface="SimSun" pitchFamily="2" charset="-122"/>
                <a:cs typeface="Arial" pitchFamily="34" charset="0"/>
              </a:rPr>
            </a:br>
            <a:r>
              <a:rPr lang="en-US" altLang="zh-CN" sz="1200" b="1">
                <a:solidFill>
                  <a:schemeClr val="bg1"/>
                </a:solidFill>
                <a:ea typeface="SimSun" pitchFamily="2" charset="-122"/>
                <a:cs typeface="Arial" pitchFamily="34" charset="0"/>
              </a:rPr>
              <a:t>its data</a:t>
            </a:r>
          </a:p>
        </p:txBody>
      </p:sp>
      <p:sp>
        <p:nvSpPr>
          <p:cNvPr id="49"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96</a:t>
            </a:fld>
            <a:endParaRPr lang="en-US" sz="1400" b="1" dirty="0">
              <a:solidFill>
                <a:srgbClr val="FFFFFF"/>
              </a:solidFill>
            </a:endParaRPr>
          </a:p>
        </p:txBody>
      </p:sp>
      <p:sp>
        <p:nvSpPr>
          <p:cNvPr id="51"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4</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415450576"/>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93F5344B-F99D-473B-903F-FE1A88A884FC}" type="slidenum">
              <a:rPr lang="zh-CN" altLang="en-US" sz="800">
                <a:solidFill>
                  <a:schemeClr val="bg1"/>
                </a:solidFill>
              </a:rPr>
              <a:pPr/>
              <a:t>97</a:t>
            </a:fld>
            <a:endParaRPr lang="en-US" altLang="zh-CN" sz="800">
              <a:solidFill>
                <a:schemeClr val="bg1"/>
              </a:solidFill>
            </a:endParaRPr>
          </a:p>
        </p:txBody>
      </p:sp>
      <p:sp>
        <p:nvSpPr>
          <p:cNvPr id="43011" name="Freeform 48"/>
          <p:cNvSpPr>
            <a:spLocks/>
          </p:cNvSpPr>
          <p:nvPr/>
        </p:nvSpPr>
        <p:spPr bwMode="auto">
          <a:xfrm>
            <a:off x="2559050" y="420528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12" name="AutoShape 46"/>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58466"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0 1 2 3 4 5 6 7 8 9 10 11 12 13 14 15 16 17 18                                                       37 38 39 40 41 42 43 44 45 46 47 48 49 50 51 52 53 54 55 56 57 58 59 60 61 62 63</a:t>
            </a:r>
          </a:p>
        </p:txBody>
      </p:sp>
      <p:grpSp>
        <p:nvGrpSpPr>
          <p:cNvPr id="43014" name="Group 3"/>
          <p:cNvGrpSpPr>
            <a:grpSpLocks/>
          </p:cNvGrpSpPr>
          <p:nvPr/>
        </p:nvGrpSpPr>
        <p:grpSpPr bwMode="auto">
          <a:xfrm>
            <a:off x="374650" y="2225675"/>
            <a:ext cx="7785100" cy="457200"/>
            <a:chOff x="236" y="1537"/>
            <a:chExt cx="4904" cy="288"/>
          </a:xfrm>
        </p:grpSpPr>
        <p:sp>
          <p:nvSpPr>
            <p:cNvPr id="43053"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3054"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3055"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3015"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3016" name="Group 8"/>
          <p:cNvGrpSpPr>
            <a:grpSpLocks/>
          </p:cNvGrpSpPr>
          <p:nvPr/>
        </p:nvGrpSpPr>
        <p:grpSpPr bwMode="auto">
          <a:xfrm>
            <a:off x="257175" y="2987675"/>
            <a:ext cx="8175625" cy="457200"/>
            <a:chOff x="162" y="2017"/>
            <a:chExt cx="5150" cy="288"/>
          </a:xfrm>
        </p:grpSpPr>
        <p:sp>
          <p:nvSpPr>
            <p:cNvPr id="43047"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3048"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3049"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3050"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3051"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3052"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3017" name="Text Box 15"/>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3018" name="Text Box 16"/>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3019" name="Text Box 17"/>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3020" name="Group 18"/>
          <p:cNvGrpSpPr>
            <a:grpSpLocks/>
          </p:cNvGrpSpPr>
          <p:nvPr/>
        </p:nvGrpSpPr>
        <p:grpSpPr bwMode="auto">
          <a:xfrm>
            <a:off x="1376363" y="3749675"/>
            <a:ext cx="3086100" cy="457200"/>
            <a:chOff x="867" y="2497"/>
            <a:chExt cx="1944" cy="288"/>
          </a:xfrm>
        </p:grpSpPr>
        <p:sp>
          <p:nvSpPr>
            <p:cNvPr id="43044"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3045"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3046"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grpSp>
        <p:nvGrpSpPr>
          <p:cNvPr id="43021" name="Group 22"/>
          <p:cNvGrpSpPr>
            <a:grpSpLocks/>
          </p:cNvGrpSpPr>
          <p:nvPr/>
        </p:nvGrpSpPr>
        <p:grpSpPr bwMode="auto">
          <a:xfrm>
            <a:off x="2397125" y="1870075"/>
            <a:ext cx="4156075" cy="354013"/>
            <a:chOff x="1510" y="1313"/>
            <a:chExt cx="2618" cy="223"/>
          </a:xfrm>
        </p:grpSpPr>
        <p:sp>
          <p:nvSpPr>
            <p:cNvPr id="43042" name="Line 23"/>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3" name="Freeform 24"/>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2" name="Group 25"/>
          <p:cNvGrpSpPr>
            <a:grpSpLocks/>
          </p:cNvGrpSpPr>
          <p:nvPr/>
        </p:nvGrpSpPr>
        <p:grpSpPr bwMode="auto">
          <a:xfrm>
            <a:off x="609600" y="2681288"/>
            <a:ext cx="2362200" cy="304800"/>
            <a:chOff x="384" y="1824"/>
            <a:chExt cx="1488" cy="192"/>
          </a:xfrm>
        </p:grpSpPr>
        <p:sp>
          <p:nvSpPr>
            <p:cNvPr id="43040" name="Line 26"/>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1" name="Freeform 27"/>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3" name="Group 28"/>
          <p:cNvGrpSpPr>
            <a:grpSpLocks/>
          </p:cNvGrpSpPr>
          <p:nvPr/>
        </p:nvGrpSpPr>
        <p:grpSpPr bwMode="auto">
          <a:xfrm>
            <a:off x="5867400" y="2681288"/>
            <a:ext cx="1905000" cy="304800"/>
            <a:chOff x="3696" y="1824"/>
            <a:chExt cx="1200" cy="192"/>
          </a:xfrm>
        </p:grpSpPr>
        <p:sp>
          <p:nvSpPr>
            <p:cNvPr id="43038" name="Line 29"/>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9" name="Freeform 30"/>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3024" name="Group 31"/>
          <p:cNvGrpSpPr>
            <a:grpSpLocks/>
          </p:cNvGrpSpPr>
          <p:nvPr/>
        </p:nvGrpSpPr>
        <p:grpSpPr bwMode="auto">
          <a:xfrm>
            <a:off x="1905000" y="3443288"/>
            <a:ext cx="1828800" cy="304800"/>
            <a:chOff x="1200" y="2304"/>
            <a:chExt cx="1152" cy="192"/>
          </a:xfrm>
        </p:grpSpPr>
        <p:sp>
          <p:nvSpPr>
            <p:cNvPr id="43036" name="Line 32"/>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Freeform 33"/>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3025" name="Line 34"/>
          <p:cNvSpPr>
            <a:spLocks noChangeShapeType="1"/>
          </p:cNvSpPr>
          <p:nvPr/>
        </p:nvSpPr>
        <p:spPr bwMode="auto">
          <a:xfrm>
            <a:off x="1900238" y="4200525"/>
            <a:ext cx="0" cy="1376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8499" name="Text Box 35"/>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3028" name="Line 39"/>
          <p:cNvSpPr>
            <a:spLocks noChangeShapeType="1"/>
          </p:cNvSpPr>
          <p:nvPr/>
        </p:nvSpPr>
        <p:spPr bwMode="auto">
          <a:xfrm>
            <a:off x="7764463"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9" name="Freeform 40"/>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30" name="Line 41"/>
          <p:cNvSpPr>
            <a:spLocks noChangeShapeType="1"/>
          </p:cNvSpPr>
          <p:nvPr/>
        </p:nvSpPr>
        <p:spPr bwMode="auto">
          <a:xfrm>
            <a:off x="682625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42"/>
          <p:cNvSpPr>
            <a:spLocks noChangeShapeType="1"/>
          </p:cNvSpPr>
          <p:nvPr/>
        </p:nvSpPr>
        <p:spPr bwMode="auto">
          <a:xfrm>
            <a:off x="585470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Rectangle 43"/>
          <p:cNvSpPr>
            <a:spLocks noChangeArrowheads="1"/>
          </p:cNvSpPr>
          <p:nvPr/>
        </p:nvSpPr>
        <p:spPr bwMode="auto">
          <a:xfrm>
            <a:off x="4187825" y="4397375"/>
            <a:ext cx="2173288" cy="611188"/>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gets more work by stealing from Thread 3</a:t>
            </a:r>
          </a:p>
        </p:txBody>
      </p:sp>
      <p:sp>
        <p:nvSpPr>
          <p:cNvPr id="43033" name="Freeform 44"/>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3034" name="Line 45"/>
          <p:cNvSpPr>
            <a:spLocks noChangeShapeType="1"/>
          </p:cNvSpPr>
          <p:nvPr/>
        </p:nvSpPr>
        <p:spPr bwMode="auto">
          <a:xfrm>
            <a:off x="609600" y="3443288"/>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Rectangle 36"/>
          <p:cNvSpPr>
            <a:spLocks noChangeArrowheads="1"/>
          </p:cNvSpPr>
          <p:nvPr/>
        </p:nvSpPr>
        <p:spPr bwMode="auto">
          <a:xfrm>
            <a:off x="2001838" y="4468813"/>
            <a:ext cx="1863725" cy="4381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solidFill>
                  <a:schemeClr val="bg1"/>
                </a:solidFill>
                <a:ea typeface="SimSun" pitchFamily="2" charset="-122"/>
                <a:cs typeface="Arial" pitchFamily="34" charset="0"/>
              </a:rPr>
              <a:t>Thread 3 sorts the</a:t>
            </a:r>
            <a:br>
              <a:rPr lang="en-US" altLang="zh-CN" sz="1200" b="1">
                <a:solidFill>
                  <a:schemeClr val="bg1"/>
                </a:solidFill>
                <a:ea typeface="SimSun" pitchFamily="2" charset="-122"/>
                <a:cs typeface="Arial" pitchFamily="34" charset="0"/>
              </a:rPr>
            </a:br>
            <a:r>
              <a:rPr lang="en-US" altLang="zh-CN" sz="1200" b="1">
                <a:solidFill>
                  <a:schemeClr val="bg1"/>
                </a:solidFill>
                <a:ea typeface="SimSun" pitchFamily="2" charset="-122"/>
                <a:cs typeface="Arial" pitchFamily="34" charset="0"/>
              </a:rPr>
              <a:t>rest of its data</a:t>
            </a:r>
          </a:p>
        </p:txBody>
      </p:sp>
      <p:sp>
        <p:nvSpPr>
          <p:cNvPr id="48"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97</a:t>
            </a:fld>
            <a:endParaRPr lang="en-US" sz="1400" b="1" dirty="0">
              <a:solidFill>
                <a:srgbClr val="FFFFFF"/>
              </a:solidFill>
            </a:endParaRPr>
          </a:p>
        </p:txBody>
      </p:sp>
      <p:sp>
        <p:nvSpPr>
          <p:cNvPr id="50"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5</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3737712761"/>
      </p:ext>
    </p:extLst>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1E7DD652-A093-4A60-A7A2-6CF28F9855D2}" type="slidenum">
              <a:rPr lang="zh-CN" altLang="en-US" sz="800">
                <a:solidFill>
                  <a:schemeClr val="bg1"/>
                </a:solidFill>
              </a:rPr>
              <a:pPr/>
              <a:t>98</a:t>
            </a:fld>
            <a:endParaRPr lang="en-US" altLang="zh-CN" sz="800">
              <a:solidFill>
                <a:schemeClr val="bg1"/>
              </a:solidFill>
            </a:endParaRPr>
          </a:p>
        </p:txBody>
      </p:sp>
      <p:sp>
        <p:nvSpPr>
          <p:cNvPr id="44035" name="AutoShape 52"/>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60514"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0 1 2 3 4 5 6 7 8 9 10 11 12 13 14 15 16 17 18                         27                            37 38 39 40 41 42 43 44 45 46 47 48 49 50 51 52 53 54 55 56 57 58 59 60 61 62 63</a:t>
            </a:r>
          </a:p>
        </p:txBody>
      </p:sp>
      <p:grpSp>
        <p:nvGrpSpPr>
          <p:cNvPr id="44037" name="Group 3"/>
          <p:cNvGrpSpPr>
            <a:grpSpLocks/>
          </p:cNvGrpSpPr>
          <p:nvPr/>
        </p:nvGrpSpPr>
        <p:grpSpPr bwMode="auto">
          <a:xfrm>
            <a:off x="374650" y="2225675"/>
            <a:ext cx="7785100" cy="457200"/>
            <a:chOff x="236" y="1537"/>
            <a:chExt cx="4904" cy="288"/>
          </a:xfrm>
        </p:grpSpPr>
        <p:sp>
          <p:nvSpPr>
            <p:cNvPr id="44082"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4083"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4084"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4038"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4039" name="Group 8"/>
          <p:cNvGrpSpPr>
            <a:grpSpLocks/>
          </p:cNvGrpSpPr>
          <p:nvPr/>
        </p:nvGrpSpPr>
        <p:grpSpPr bwMode="auto">
          <a:xfrm>
            <a:off x="257175" y="2987675"/>
            <a:ext cx="8175625" cy="457200"/>
            <a:chOff x="162" y="2017"/>
            <a:chExt cx="5150" cy="288"/>
          </a:xfrm>
        </p:grpSpPr>
        <p:sp>
          <p:nvSpPr>
            <p:cNvPr id="44076"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4077"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7</a:t>
              </a:r>
            </a:p>
          </p:txBody>
        </p:sp>
        <p:sp>
          <p:nvSpPr>
            <p:cNvPr id="44078"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4079"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4080"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4081"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4040" name="Text Box 15"/>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4041" name="Text Box 16"/>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4042" name="Text Box 17"/>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4043" name="Group 18"/>
          <p:cNvGrpSpPr>
            <a:grpSpLocks/>
          </p:cNvGrpSpPr>
          <p:nvPr/>
        </p:nvGrpSpPr>
        <p:grpSpPr bwMode="auto">
          <a:xfrm>
            <a:off x="1376363" y="3749675"/>
            <a:ext cx="3086100" cy="457200"/>
            <a:chOff x="867" y="2497"/>
            <a:chExt cx="1944" cy="288"/>
          </a:xfrm>
        </p:grpSpPr>
        <p:sp>
          <p:nvSpPr>
            <p:cNvPr id="44073"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4074"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4075"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4044" name="Text Box 22"/>
          <p:cNvSpPr txBox="1">
            <a:spLocks noChangeArrowheads="1"/>
          </p:cNvSpPr>
          <p:nvPr/>
        </p:nvSpPr>
        <p:spPr bwMode="auto">
          <a:xfrm>
            <a:off x="2652713" y="4511675"/>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4045" name="Text Box 23"/>
          <p:cNvSpPr txBox="1">
            <a:spLocks noChangeArrowheads="1"/>
          </p:cNvSpPr>
          <p:nvPr/>
        </p:nvSpPr>
        <p:spPr bwMode="auto">
          <a:xfrm>
            <a:off x="3565525" y="4511675"/>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4046" name="Text Box 24"/>
          <p:cNvSpPr txBox="1">
            <a:spLocks noChangeArrowheads="1"/>
          </p:cNvSpPr>
          <p:nvPr/>
        </p:nvSpPr>
        <p:spPr bwMode="auto">
          <a:xfrm>
            <a:off x="4067175" y="4511675"/>
            <a:ext cx="9144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grpSp>
        <p:nvGrpSpPr>
          <p:cNvPr id="44047" name="Group 25"/>
          <p:cNvGrpSpPr>
            <a:grpSpLocks/>
          </p:cNvGrpSpPr>
          <p:nvPr/>
        </p:nvGrpSpPr>
        <p:grpSpPr bwMode="auto">
          <a:xfrm>
            <a:off x="2397125" y="1870075"/>
            <a:ext cx="4156075" cy="354013"/>
            <a:chOff x="1510" y="1313"/>
            <a:chExt cx="2618" cy="223"/>
          </a:xfrm>
        </p:grpSpPr>
        <p:sp>
          <p:nvSpPr>
            <p:cNvPr id="44071"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2"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48" name="Group 28"/>
          <p:cNvGrpSpPr>
            <a:grpSpLocks/>
          </p:cNvGrpSpPr>
          <p:nvPr/>
        </p:nvGrpSpPr>
        <p:grpSpPr bwMode="auto">
          <a:xfrm>
            <a:off x="609600" y="2681288"/>
            <a:ext cx="2362200" cy="304800"/>
            <a:chOff x="384" y="1824"/>
            <a:chExt cx="1488" cy="192"/>
          </a:xfrm>
        </p:grpSpPr>
        <p:sp>
          <p:nvSpPr>
            <p:cNvPr id="44069"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0"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49" name="Group 31"/>
          <p:cNvGrpSpPr>
            <a:grpSpLocks/>
          </p:cNvGrpSpPr>
          <p:nvPr/>
        </p:nvGrpSpPr>
        <p:grpSpPr bwMode="auto">
          <a:xfrm>
            <a:off x="5867400" y="2681288"/>
            <a:ext cx="1905000" cy="304800"/>
            <a:chOff x="3696" y="1824"/>
            <a:chExt cx="1200" cy="192"/>
          </a:xfrm>
        </p:grpSpPr>
        <p:sp>
          <p:nvSpPr>
            <p:cNvPr id="44067"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8"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4050" name="Group 34"/>
          <p:cNvGrpSpPr>
            <a:grpSpLocks/>
          </p:cNvGrpSpPr>
          <p:nvPr/>
        </p:nvGrpSpPr>
        <p:grpSpPr bwMode="auto">
          <a:xfrm>
            <a:off x="1905000" y="3443288"/>
            <a:ext cx="1828800" cy="304800"/>
            <a:chOff x="1200" y="2304"/>
            <a:chExt cx="1152" cy="192"/>
          </a:xfrm>
        </p:grpSpPr>
        <p:sp>
          <p:nvSpPr>
            <p:cNvPr id="44065"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6"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4051" name="Line 37"/>
          <p:cNvSpPr>
            <a:spLocks noChangeShapeType="1"/>
          </p:cNvSpPr>
          <p:nvPr/>
        </p:nvSpPr>
        <p:spPr bwMode="auto">
          <a:xfrm>
            <a:off x="3810000" y="4205288"/>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Freeform 38"/>
          <p:cNvSpPr>
            <a:spLocks/>
          </p:cNvSpPr>
          <p:nvPr/>
        </p:nvSpPr>
        <p:spPr bwMode="auto">
          <a:xfrm>
            <a:off x="3124200" y="4318000"/>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4053" name="Line 39"/>
          <p:cNvSpPr>
            <a:spLocks noChangeShapeType="1"/>
          </p:cNvSpPr>
          <p:nvPr/>
        </p:nvSpPr>
        <p:spPr bwMode="auto">
          <a:xfrm>
            <a:off x="3802063" y="4964113"/>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0552" name="Text Box 40"/>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4055" name="Line 42"/>
          <p:cNvSpPr>
            <a:spLocks noChangeShapeType="1"/>
          </p:cNvSpPr>
          <p:nvPr/>
        </p:nvSpPr>
        <p:spPr bwMode="auto">
          <a:xfrm>
            <a:off x="7764463"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Freeform 43"/>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57" name="Line 44"/>
          <p:cNvSpPr>
            <a:spLocks noChangeShapeType="1"/>
          </p:cNvSpPr>
          <p:nvPr/>
        </p:nvSpPr>
        <p:spPr bwMode="auto">
          <a:xfrm>
            <a:off x="682625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45"/>
          <p:cNvSpPr>
            <a:spLocks noChangeShapeType="1"/>
          </p:cNvSpPr>
          <p:nvPr/>
        </p:nvSpPr>
        <p:spPr bwMode="auto">
          <a:xfrm>
            <a:off x="585470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9" name="Freeform 46"/>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60" name="Line 47"/>
          <p:cNvSpPr>
            <a:spLocks noChangeShapeType="1"/>
          </p:cNvSpPr>
          <p:nvPr/>
        </p:nvSpPr>
        <p:spPr bwMode="auto">
          <a:xfrm>
            <a:off x="609600" y="3443288"/>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1" name="Freeform 48"/>
          <p:cNvSpPr>
            <a:spLocks/>
          </p:cNvSpPr>
          <p:nvPr/>
        </p:nvSpPr>
        <p:spPr bwMode="auto">
          <a:xfrm>
            <a:off x="2559050" y="420528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4062" name="Line 49"/>
          <p:cNvSpPr>
            <a:spLocks noChangeShapeType="1"/>
          </p:cNvSpPr>
          <p:nvPr/>
        </p:nvSpPr>
        <p:spPr bwMode="auto">
          <a:xfrm>
            <a:off x="1900238" y="4200525"/>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3" name="Rectangle 50"/>
          <p:cNvSpPr>
            <a:spLocks noChangeArrowheads="1"/>
          </p:cNvSpPr>
          <p:nvPr/>
        </p:nvSpPr>
        <p:spPr bwMode="auto">
          <a:xfrm>
            <a:off x="104775" y="4529138"/>
            <a:ext cx="2381250"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partitions/splits its data</a:t>
            </a:r>
          </a:p>
        </p:txBody>
      </p:sp>
      <p:sp>
        <p:nvSpPr>
          <p:cNvPr id="53"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98</a:t>
            </a:fld>
            <a:endParaRPr lang="en-US" sz="1400" b="1" dirty="0">
              <a:solidFill>
                <a:srgbClr val="FFFFFF"/>
              </a:solidFill>
            </a:endParaRPr>
          </a:p>
        </p:txBody>
      </p:sp>
      <p:sp>
        <p:nvSpPr>
          <p:cNvPr id="55"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6</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2946941578"/>
      </p:ext>
    </p:extLst>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fld id="{B287E187-9F58-41D5-8DDE-17653F4D8FAC}" type="slidenum">
              <a:rPr lang="zh-CN" altLang="en-US" sz="800">
                <a:solidFill>
                  <a:schemeClr val="bg1"/>
                </a:solidFill>
              </a:rPr>
              <a:pPr/>
              <a:t>99</a:t>
            </a:fld>
            <a:endParaRPr lang="en-US" altLang="zh-CN" sz="800">
              <a:solidFill>
                <a:schemeClr val="bg1"/>
              </a:solidFill>
            </a:endParaRPr>
          </a:p>
        </p:txBody>
      </p:sp>
      <p:sp>
        <p:nvSpPr>
          <p:cNvPr id="45059" name="AutoShape 54"/>
          <p:cNvSpPr>
            <a:spLocks noChangeArrowheads="1"/>
          </p:cNvSpPr>
          <p:nvPr/>
        </p:nvSpPr>
        <p:spPr bwMode="auto">
          <a:xfrm>
            <a:off x="338138" y="1196975"/>
            <a:ext cx="8494712" cy="4495800"/>
          </a:xfrm>
          <a:prstGeom prst="roundRect">
            <a:avLst>
              <a:gd name="adj" fmla="val 2259"/>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962562" name="Text Box 2"/>
          <p:cNvSpPr txBox="1">
            <a:spLocks noChangeArrowheads="1"/>
          </p:cNvSpPr>
          <p:nvPr/>
        </p:nvSpPr>
        <p:spPr bwMode="auto">
          <a:xfrm>
            <a:off x="374650" y="5573713"/>
            <a:ext cx="8534400" cy="196850"/>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0 1 2 3 4 5 6 7 8 9 10 11 12 13 14 15 16 17 18                         27                            37 38 39 40 41 42 43 44 45 46 47 48 49 50 51 52 53 54 55 56 57 58 59 60 61 62 63</a:t>
            </a:r>
          </a:p>
        </p:txBody>
      </p:sp>
      <p:grpSp>
        <p:nvGrpSpPr>
          <p:cNvPr id="45061" name="Group 3"/>
          <p:cNvGrpSpPr>
            <a:grpSpLocks/>
          </p:cNvGrpSpPr>
          <p:nvPr/>
        </p:nvGrpSpPr>
        <p:grpSpPr bwMode="auto">
          <a:xfrm>
            <a:off x="374650" y="2225675"/>
            <a:ext cx="7785100" cy="457200"/>
            <a:chOff x="236" y="1537"/>
            <a:chExt cx="4904" cy="288"/>
          </a:xfrm>
        </p:grpSpPr>
        <p:sp>
          <p:nvSpPr>
            <p:cNvPr id="45108" name="Text Box 4"/>
            <p:cNvSpPr txBox="1">
              <a:spLocks noChangeArrowheads="1"/>
            </p:cNvSpPr>
            <p:nvPr/>
          </p:nvSpPr>
          <p:spPr bwMode="auto">
            <a:xfrm>
              <a:off x="236" y="1537"/>
              <a:ext cx="2541"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11 0 9 26 31 30 3 19 12 29 27 1 20 5 33 4 25 21 7 15 17 6 18 16 10 2 23 13 14 8 24 36 32 28 22 34 35</a:t>
              </a:r>
            </a:p>
          </p:txBody>
        </p:sp>
        <p:sp>
          <p:nvSpPr>
            <p:cNvPr id="45109" name="Text Box 5"/>
            <p:cNvSpPr txBox="1">
              <a:spLocks noChangeArrowheads="1"/>
            </p:cNvSpPr>
            <p:nvPr/>
          </p:nvSpPr>
          <p:spPr bwMode="auto">
            <a:xfrm>
              <a:off x="3106" y="1537"/>
              <a:ext cx="2034"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52 47 41 43 53 60 61 38 56 48 59 54 50 49 51 45 62 39 42 40 58 55 57 44 46 63</a:t>
              </a:r>
            </a:p>
          </p:txBody>
        </p:sp>
        <p:sp>
          <p:nvSpPr>
            <p:cNvPr id="45110" name="Text Box 6"/>
            <p:cNvSpPr txBox="1">
              <a:spLocks noChangeArrowheads="1"/>
            </p:cNvSpPr>
            <p:nvPr/>
          </p:nvSpPr>
          <p:spPr bwMode="auto">
            <a:xfrm>
              <a:off x="2797" y="1537"/>
              <a:ext cx="288" cy="288"/>
            </a:xfrm>
            <a:prstGeom prst="rect">
              <a:avLst/>
            </a:prstGeom>
            <a:solidFill>
              <a:schemeClr val="accent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37</a:t>
              </a:r>
            </a:p>
          </p:txBody>
        </p:sp>
      </p:grpSp>
      <p:sp>
        <p:nvSpPr>
          <p:cNvPr id="45062" name="Text Box 7"/>
          <p:cNvSpPr txBox="1">
            <a:spLocks noChangeArrowheads="1"/>
          </p:cNvSpPr>
          <p:nvPr/>
        </p:nvSpPr>
        <p:spPr bwMode="auto">
          <a:xfrm>
            <a:off x="374650" y="1241425"/>
            <a:ext cx="1295400" cy="33655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1</a:t>
            </a:r>
          </a:p>
        </p:txBody>
      </p:sp>
      <p:grpSp>
        <p:nvGrpSpPr>
          <p:cNvPr id="45063" name="Group 8"/>
          <p:cNvGrpSpPr>
            <a:grpSpLocks/>
          </p:cNvGrpSpPr>
          <p:nvPr/>
        </p:nvGrpSpPr>
        <p:grpSpPr bwMode="auto">
          <a:xfrm>
            <a:off x="257175" y="2987675"/>
            <a:ext cx="8175625" cy="457200"/>
            <a:chOff x="162" y="2017"/>
            <a:chExt cx="5150" cy="288"/>
          </a:xfrm>
        </p:grpSpPr>
        <p:sp>
          <p:nvSpPr>
            <p:cNvPr id="45102" name="Text Box 9"/>
            <p:cNvSpPr txBox="1">
              <a:spLocks noChangeArrowheads="1"/>
            </p:cNvSpPr>
            <p:nvPr/>
          </p:nvSpPr>
          <p:spPr bwMode="auto">
            <a:xfrm>
              <a:off x="162" y="2017"/>
              <a:ext cx="45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1 0 2 6 4 5 3</a:t>
              </a:r>
            </a:p>
          </p:txBody>
        </p:sp>
        <p:sp>
          <p:nvSpPr>
            <p:cNvPr id="45103" name="Text Box 10"/>
            <p:cNvSpPr txBox="1">
              <a:spLocks noChangeArrowheads="1"/>
            </p:cNvSpPr>
            <p:nvPr/>
          </p:nvSpPr>
          <p:spPr bwMode="auto">
            <a:xfrm>
              <a:off x="644" y="2017"/>
              <a:ext cx="288"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7</a:t>
              </a:r>
            </a:p>
          </p:txBody>
        </p:sp>
        <p:sp>
          <p:nvSpPr>
            <p:cNvPr id="45104" name="Text Box 11"/>
            <p:cNvSpPr txBox="1">
              <a:spLocks noChangeArrowheads="1"/>
            </p:cNvSpPr>
            <p:nvPr/>
          </p:nvSpPr>
          <p:spPr bwMode="auto">
            <a:xfrm>
              <a:off x="955" y="2017"/>
              <a:ext cx="1807"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12 29 27 19 20 30 33 31 25 21 11 15 17 26 18 16 10 9 23 13 14 8 24 36 32 28 22 34 35</a:t>
              </a:r>
            </a:p>
          </p:txBody>
        </p:sp>
        <p:sp>
          <p:nvSpPr>
            <p:cNvPr id="45105" name="Text Box 12"/>
            <p:cNvSpPr txBox="1">
              <a:spLocks noChangeArrowheads="1"/>
            </p:cNvSpPr>
            <p:nvPr/>
          </p:nvSpPr>
          <p:spPr bwMode="auto">
            <a:xfrm>
              <a:off x="3307" y="2017"/>
              <a:ext cx="769"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45 47 41 43 46 44 40 38 42 48 39</a:t>
              </a:r>
            </a:p>
          </p:txBody>
        </p:sp>
        <p:sp>
          <p:nvSpPr>
            <p:cNvPr id="45106" name="Text Box 13"/>
            <p:cNvSpPr txBox="1">
              <a:spLocks noChangeArrowheads="1"/>
            </p:cNvSpPr>
            <p:nvPr/>
          </p:nvSpPr>
          <p:spPr bwMode="auto">
            <a:xfrm>
              <a:off x="4130" y="2017"/>
              <a:ext cx="288" cy="288"/>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49</a:t>
              </a:r>
            </a:p>
          </p:txBody>
        </p:sp>
        <p:sp>
          <p:nvSpPr>
            <p:cNvPr id="45107" name="Text Box 14"/>
            <p:cNvSpPr txBox="1">
              <a:spLocks noChangeArrowheads="1"/>
            </p:cNvSpPr>
            <p:nvPr/>
          </p:nvSpPr>
          <p:spPr bwMode="auto">
            <a:xfrm>
              <a:off x="4467" y="2017"/>
              <a:ext cx="845" cy="288"/>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50 52 51 54 62 59 56 61 58 55 57 60 53 63</a:t>
              </a:r>
            </a:p>
          </p:txBody>
        </p:sp>
      </p:grpSp>
      <p:sp>
        <p:nvSpPr>
          <p:cNvPr id="45064" name="Text Box 15"/>
          <p:cNvSpPr txBox="1">
            <a:spLocks noChangeArrowheads="1"/>
          </p:cNvSpPr>
          <p:nvPr/>
        </p:nvSpPr>
        <p:spPr bwMode="auto">
          <a:xfrm>
            <a:off x="5200650" y="1241425"/>
            <a:ext cx="1295400" cy="33655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latin typeface="Arial" pitchFamily="34" charset="0"/>
                <a:ea typeface="SimSun" pitchFamily="2" charset="-122"/>
              </a:rPr>
              <a:t>THREAD 2</a:t>
            </a:r>
          </a:p>
        </p:txBody>
      </p:sp>
      <p:sp>
        <p:nvSpPr>
          <p:cNvPr id="45065" name="Text Box 16"/>
          <p:cNvSpPr txBox="1">
            <a:spLocks noChangeArrowheads="1"/>
          </p:cNvSpPr>
          <p:nvPr/>
        </p:nvSpPr>
        <p:spPr bwMode="auto">
          <a:xfrm>
            <a:off x="2787650" y="1241425"/>
            <a:ext cx="1295400" cy="33655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3</a:t>
            </a:r>
          </a:p>
        </p:txBody>
      </p:sp>
      <p:sp>
        <p:nvSpPr>
          <p:cNvPr id="45066" name="Text Box 17"/>
          <p:cNvSpPr txBox="1">
            <a:spLocks noChangeArrowheads="1"/>
          </p:cNvSpPr>
          <p:nvPr/>
        </p:nvSpPr>
        <p:spPr bwMode="auto">
          <a:xfrm>
            <a:off x="7613650" y="1241425"/>
            <a:ext cx="1295400" cy="336550"/>
          </a:xfrm>
          <a:prstGeom prst="rect">
            <a:avLst/>
          </a:prstGeom>
          <a:solidFill>
            <a:srgbClr val="AA014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CN" sz="1600" b="1">
                <a:solidFill>
                  <a:schemeClr val="bg1"/>
                </a:solidFill>
                <a:latin typeface="Arial" pitchFamily="34" charset="0"/>
                <a:ea typeface="SimSun" pitchFamily="2" charset="-122"/>
              </a:rPr>
              <a:t>THREAD 4</a:t>
            </a:r>
          </a:p>
        </p:txBody>
      </p:sp>
      <p:grpSp>
        <p:nvGrpSpPr>
          <p:cNvPr id="45067" name="Group 18"/>
          <p:cNvGrpSpPr>
            <a:grpSpLocks/>
          </p:cNvGrpSpPr>
          <p:nvPr/>
        </p:nvGrpSpPr>
        <p:grpSpPr bwMode="auto">
          <a:xfrm>
            <a:off x="1376363" y="3749675"/>
            <a:ext cx="3086100" cy="457200"/>
            <a:chOff x="867" y="2497"/>
            <a:chExt cx="1944" cy="288"/>
          </a:xfrm>
        </p:grpSpPr>
        <p:sp>
          <p:nvSpPr>
            <p:cNvPr id="45099" name="Text Box 19"/>
            <p:cNvSpPr txBox="1">
              <a:spLocks noChangeArrowheads="1"/>
            </p:cNvSpPr>
            <p:nvPr/>
          </p:nvSpPr>
          <p:spPr bwMode="auto">
            <a:xfrm>
              <a:off x="867" y="2497"/>
              <a:ext cx="639"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11 8 14 13 9 10 16 12 17 15</a:t>
              </a:r>
            </a:p>
          </p:txBody>
        </p:sp>
        <p:sp>
          <p:nvSpPr>
            <p:cNvPr id="45100" name="Text Box 20"/>
            <p:cNvSpPr txBox="1">
              <a:spLocks noChangeArrowheads="1"/>
            </p:cNvSpPr>
            <p:nvPr/>
          </p:nvSpPr>
          <p:spPr bwMode="auto">
            <a:xfrm>
              <a:off x="1534" y="2497"/>
              <a:ext cx="288" cy="28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solidFill>
                    <a:schemeClr val="bg1"/>
                  </a:solidFill>
                  <a:latin typeface="Courier New" pitchFamily="49" charset="0"/>
                  <a:ea typeface="SimSun" pitchFamily="2" charset="-122"/>
                </a:rPr>
                <a:t>18</a:t>
              </a:r>
            </a:p>
          </p:txBody>
        </p:sp>
        <p:sp>
          <p:nvSpPr>
            <p:cNvPr id="45101" name="Text Box 21"/>
            <p:cNvSpPr txBox="1">
              <a:spLocks noChangeArrowheads="1"/>
            </p:cNvSpPr>
            <p:nvPr/>
          </p:nvSpPr>
          <p:spPr bwMode="auto">
            <a:xfrm>
              <a:off x="1851" y="2497"/>
              <a:ext cx="960" cy="288"/>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21 25 26 31 33 30 20 23 19 27 29 24 36 32 28 22 34 35</a:t>
              </a:r>
            </a:p>
          </p:txBody>
        </p:sp>
      </p:grpSp>
      <p:sp>
        <p:nvSpPr>
          <p:cNvPr id="45068" name="Text Box 22"/>
          <p:cNvSpPr txBox="1">
            <a:spLocks noChangeArrowheads="1"/>
          </p:cNvSpPr>
          <p:nvPr/>
        </p:nvSpPr>
        <p:spPr bwMode="auto">
          <a:xfrm>
            <a:off x="2652713" y="4511675"/>
            <a:ext cx="86995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19 25 26 22 24 21 20 23</a:t>
            </a:r>
          </a:p>
        </p:txBody>
      </p:sp>
      <p:sp>
        <p:nvSpPr>
          <p:cNvPr id="45069" name="Text Box 23"/>
          <p:cNvSpPr txBox="1">
            <a:spLocks noChangeArrowheads="1"/>
          </p:cNvSpPr>
          <p:nvPr/>
        </p:nvSpPr>
        <p:spPr bwMode="auto">
          <a:xfrm>
            <a:off x="3565525" y="4511675"/>
            <a:ext cx="457200" cy="457200"/>
          </a:xfrm>
          <a:prstGeom prst="rect">
            <a:avLst/>
          </a:prstGeom>
          <a:solidFill>
            <a:srgbClr val="FF5C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27</a:t>
            </a:r>
          </a:p>
        </p:txBody>
      </p:sp>
      <p:sp>
        <p:nvSpPr>
          <p:cNvPr id="45070" name="Text Box 24"/>
          <p:cNvSpPr txBox="1">
            <a:spLocks noChangeArrowheads="1"/>
          </p:cNvSpPr>
          <p:nvPr/>
        </p:nvSpPr>
        <p:spPr bwMode="auto">
          <a:xfrm>
            <a:off x="4067175" y="4511675"/>
            <a:ext cx="914400" cy="457200"/>
          </a:xfrm>
          <a:prstGeom prst="rect">
            <a:avLst/>
          </a:prstGeom>
          <a:solidFill>
            <a:srgbClr val="FDB60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91440" bIns="91440" anchor="ctr" anchorCtr="1"/>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algn="ctr" eaLnBrk="0" fontAlgn="base" hangingPunct="0">
              <a:spcBef>
                <a:spcPct val="0"/>
              </a:spcBef>
              <a:spcAft>
                <a:spcPct val="0"/>
              </a:spcAft>
              <a:defRPr sz="2400">
                <a:solidFill>
                  <a:schemeClr val="tx1"/>
                </a:solidFill>
                <a:latin typeface="Verdana" pitchFamily="34" charset="0"/>
              </a:defRPr>
            </a:lvl6pPr>
            <a:lvl7pPr marL="2971800" indent="-228600" algn="ctr" eaLnBrk="0" fontAlgn="base" hangingPunct="0">
              <a:spcBef>
                <a:spcPct val="0"/>
              </a:spcBef>
              <a:spcAft>
                <a:spcPct val="0"/>
              </a:spcAft>
              <a:defRPr sz="2400">
                <a:solidFill>
                  <a:schemeClr val="tx1"/>
                </a:solidFill>
                <a:latin typeface="Verdana" pitchFamily="34" charset="0"/>
              </a:defRPr>
            </a:lvl7pPr>
            <a:lvl8pPr marL="3429000" indent="-228600" algn="ctr" eaLnBrk="0" fontAlgn="base" hangingPunct="0">
              <a:spcBef>
                <a:spcPct val="0"/>
              </a:spcBef>
              <a:spcAft>
                <a:spcPct val="0"/>
              </a:spcAft>
              <a:defRPr sz="2400">
                <a:solidFill>
                  <a:schemeClr val="tx1"/>
                </a:solidFill>
                <a:latin typeface="Verdana" pitchFamily="34" charset="0"/>
              </a:defRPr>
            </a:lvl8pPr>
            <a:lvl9pPr marL="3886200" indent="-228600" algn="ct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altLang="zh-CN" sz="1000" b="1">
                <a:latin typeface="Courier New" pitchFamily="49" charset="0"/>
                <a:ea typeface="SimSun" pitchFamily="2" charset="-122"/>
              </a:rPr>
              <a:t>30 29 33 36 32 28 31 34 35</a:t>
            </a:r>
          </a:p>
        </p:txBody>
      </p:sp>
      <p:grpSp>
        <p:nvGrpSpPr>
          <p:cNvPr id="45071" name="Group 25"/>
          <p:cNvGrpSpPr>
            <a:grpSpLocks/>
          </p:cNvGrpSpPr>
          <p:nvPr/>
        </p:nvGrpSpPr>
        <p:grpSpPr bwMode="auto">
          <a:xfrm>
            <a:off x="2397125" y="1870075"/>
            <a:ext cx="4156075" cy="354013"/>
            <a:chOff x="1510" y="1313"/>
            <a:chExt cx="2618" cy="223"/>
          </a:xfrm>
        </p:grpSpPr>
        <p:sp>
          <p:nvSpPr>
            <p:cNvPr id="45097" name="Line 26"/>
            <p:cNvSpPr>
              <a:spLocks noChangeShapeType="1"/>
            </p:cNvSpPr>
            <p:nvPr/>
          </p:nvSpPr>
          <p:spPr bwMode="auto">
            <a:xfrm>
              <a:off x="2928" y="1313"/>
              <a:ext cx="0" cy="22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8" name="Freeform 27"/>
            <p:cNvSpPr>
              <a:spLocks/>
            </p:cNvSpPr>
            <p:nvPr/>
          </p:nvSpPr>
          <p:spPr bwMode="auto">
            <a:xfrm>
              <a:off x="1510" y="1415"/>
              <a:ext cx="261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2" name="Group 28"/>
          <p:cNvGrpSpPr>
            <a:grpSpLocks/>
          </p:cNvGrpSpPr>
          <p:nvPr/>
        </p:nvGrpSpPr>
        <p:grpSpPr bwMode="auto">
          <a:xfrm>
            <a:off x="609600" y="2681288"/>
            <a:ext cx="2362200" cy="304800"/>
            <a:chOff x="384" y="1824"/>
            <a:chExt cx="1488" cy="192"/>
          </a:xfrm>
        </p:grpSpPr>
        <p:sp>
          <p:nvSpPr>
            <p:cNvPr id="45095" name="Line 29"/>
            <p:cNvSpPr>
              <a:spLocks noChangeShapeType="1"/>
            </p:cNvSpPr>
            <p:nvPr/>
          </p:nvSpPr>
          <p:spPr bwMode="auto">
            <a:xfrm>
              <a:off x="768"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6" name="Freeform 30"/>
            <p:cNvSpPr>
              <a:spLocks/>
            </p:cNvSpPr>
            <p:nvPr/>
          </p:nvSpPr>
          <p:spPr bwMode="auto">
            <a:xfrm>
              <a:off x="384" y="1903"/>
              <a:ext cx="1488"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3" name="Group 31"/>
          <p:cNvGrpSpPr>
            <a:grpSpLocks/>
          </p:cNvGrpSpPr>
          <p:nvPr/>
        </p:nvGrpSpPr>
        <p:grpSpPr bwMode="auto">
          <a:xfrm>
            <a:off x="5867400" y="2681288"/>
            <a:ext cx="1905000" cy="304800"/>
            <a:chOff x="3696" y="1824"/>
            <a:chExt cx="1200" cy="192"/>
          </a:xfrm>
        </p:grpSpPr>
        <p:sp>
          <p:nvSpPr>
            <p:cNvPr id="45093" name="Line 32"/>
            <p:cNvSpPr>
              <a:spLocks noChangeShapeType="1"/>
            </p:cNvSpPr>
            <p:nvPr/>
          </p:nvSpPr>
          <p:spPr bwMode="auto">
            <a:xfrm>
              <a:off x="4272" y="182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4" name="Freeform 33"/>
            <p:cNvSpPr>
              <a:spLocks/>
            </p:cNvSpPr>
            <p:nvPr/>
          </p:nvSpPr>
          <p:spPr bwMode="auto">
            <a:xfrm>
              <a:off x="3696" y="1895"/>
              <a:ext cx="1200"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grpSp>
        <p:nvGrpSpPr>
          <p:cNvPr id="45074" name="Group 34"/>
          <p:cNvGrpSpPr>
            <a:grpSpLocks/>
          </p:cNvGrpSpPr>
          <p:nvPr/>
        </p:nvGrpSpPr>
        <p:grpSpPr bwMode="auto">
          <a:xfrm>
            <a:off x="1905000" y="3443288"/>
            <a:ext cx="1828800" cy="304800"/>
            <a:chOff x="1200" y="2304"/>
            <a:chExt cx="1152" cy="192"/>
          </a:xfrm>
        </p:grpSpPr>
        <p:sp>
          <p:nvSpPr>
            <p:cNvPr id="45091" name="Line 35"/>
            <p:cNvSpPr>
              <a:spLocks noChangeShapeType="1"/>
            </p:cNvSpPr>
            <p:nvPr/>
          </p:nvSpPr>
          <p:spPr bwMode="auto">
            <a:xfrm>
              <a:off x="1680" y="2304"/>
              <a:ext cx="0" cy="192"/>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Freeform 36"/>
            <p:cNvSpPr>
              <a:spLocks/>
            </p:cNvSpPr>
            <p:nvPr/>
          </p:nvSpPr>
          <p:spPr bwMode="auto">
            <a:xfrm>
              <a:off x="1200" y="2375"/>
              <a:ext cx="1152" cy="113"/>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grpSp>
      <p:sp>
        <p:nvSpPr>
          <p:cNvPr id="45075" name="Line 37"/>
          <p:cNvSpPr>
            <a:spLocks noChangeShapeType="1"/>
          </p:cNvSpPr>
          <p:nvPr/>
        </p:nvSpPr>
        <p:spPr bwMode="auto">
          <a:xfrm>
            <a:off x="3810000" y="4205288"/>
            <a:ext cx="0" cy="3048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Freeform 38"/>
          <p:cNvSpPr>
            <a:spLocks/>
          </p:cNvSpPr>
          <p:nvPr/>
        </p:nvSpPr>
        <p:spPr bwMode="auto">
          <a:xfrm>
            <a:off x="3124200" y="4318000"/>
            <a:ext cx="1371600" cy="179388"/>
          </a:xfrm>
          <a:custGeom>
            <a:avLst/>
            <a:gdLst>
              <a:gd name="T0" fmla="*/ 0 w 3370"/>
              <a:gd name="T1" fmla="*/ 113 h 113"/>
              <a:gd name="T2" fmla="*/ 0 w 3370"/>
              <a:gd name="T3" fmla="*/ 0 h 113"/>
              <a:gd name="T4" fmla="*/ 3370 w 3370"/>
              <a:gd name="T5" fmla="*/ 0 h 113"/>
              <a:gd name="T6" fmla="*/ 3370 w 3370"/>
              <a:gd name="T7" fmla="*/ 113 h 113"/>
              <a:gd name="T8" fmla="*/ 0 60000 65536"/>
              <a:gd name="T9" fmla="*/ 0 60000 65536"/>
              <a:gd name="T10" fmla="*/ 0 60000 65536"/>
              <a:gd name="T11" fmla="*/ 0 60000 65536"/>
              <a:gd name="T12" fmla="*/ 0 w 3370"/>
              <a:gd name="T13" fmla="*/ 0 h 113"/>
              <a:gd name="T14" fmla="*/ 3370 w 3370"/>
              <a:gd name="T15" fmla="*/ 113 h 113"/>
            </a:gdLst>
            <a:ahLst/>
            <a:cxnLst>
              <a:cxn ang="T8">
                <a:pos x="T0" y="T1"/>
              </a:cxn>
              <a:cxn ang="T9">
                <a:pos x="T2" y="T3"/>
              </a:cxn>
              <a:cxn ang="T10">
                <a:pos x="T4" y="T5"/>
              </a:cxn>
              <a:cxn ang="T11">
                <a:pos x="T6" y="T7"/>
              </a:cxn>
            </a:cxnLst>
            <a:rect l="T12" t="T13" r="T14" b="T15"/>
            <a:pathLst>
              <a:path w="3370" h="113">
                <a:moveTo>
                  <a:pt x="0" y="113"/>
                </a:moveTo>
                <a:lnTo>
                  <a:pt x="0" y="0"/>
                </a:lnTo>
                <a:lnTo>
                  <a:pt x="3370" y="0"/>
                </a:lnTo>
                <a:lnTo>
                  <a:pt x="3370" y="113"/>
                </a:lnTo>
              </a:path>
            </a:pathLst>
          </a:custGeom>
          <a:noFill/>
          <a:ln w="28575">
            <a:solidFill>
              <a:schemeClr val="bg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91400" tIns="45702" rIns="91400" bIns="45702"/>
          <a:lstStyle/>
          <a:p>
            <a:endParaRPr lang="zh-CN" altLang="en-US">
              <a:ea typeface="SimSun" pitchFamily="2" charset="-122"/>
            </a:endParaRPr>
          </a:p>
        </p:txBody>
      </p:sp>
      <p:sp>
        <p:nvSpPr>
          <p:cNvPr id="45077" name="Freeform 39"/>
          <p:cNvSpPr>
            <a:spLocks/>
          </p:cNvSpPr>
          <p:nvPr/>
        </p:nvSpPr>
        <p:spPr bwMode="auto">
          <a:xfrm>
            <a:off x="4648200" y="2681288"/>
            <a:ext cx="533400" cy="2895600"/>
          </a:xfrm>
          <a:custGeom>
            <a:avLst/>
            <a:gdLst>
              <a:gd name="T0" fmla="*/ 0 w 336"/>
              <a:gd name="T1" fmla="*/ 0 h 1824"/>
              <a:gd name="T2" fmla="*/ 0 w 336"/>
              <a:gd name="T3" fmla="*/ 816 h 1824"/>
              <a:gd name="T4" fmla="*/ 336 w 336"/>
              <a:gd name="T5" fmla="*/ 816 h 1824"/>
              <a:gd name="T6" fmla="*/ 336 w 336"/>
              <a:gd name="T7" fmla="*/ 1824 h 1824"/>
              <a:gd name="T8" fmla="*/ 0 60000 65536"/>
              <a:gd name="T9" fmla="*/ 0 60000 65536"/>
              <a:gd name="T10" fmla="*/ 0 60000 65536"/>
              <a:gd name="T11" fmla="*/ 0 60000 65536"/>
              <a:gd name="T12" fmla="*/ 0 w 336"/>
              <a:gd name="T13" fmla="*/ 0 h 1824"/>
              <a:gd name="T14" fmla="*/ 336 w 336"/>
              <a:gd name="T15" fmla="*/ 1824 h 1824"/>
            </a:gdLst>
            <a:ahLst/>
            <a:cxnLst>
              <a:cxn ang="T8">
                <a:pos x="T0" y="T1"/>
              </a:cxn>
              <a:cxn ang="T9">
                <a:pos x="T2" y="T3"/>
              </a:cxn>
              <a:cxn ang="T10">
                <a:pos x="T4" y="T5"/>
              </a:cxn>
              <a:cxn ang="T11">
                <a:pos x="T6" y="T7"/>
              </a:cxn>
            </a:cxnLst>
            <a:rect l="T12" t="T13" r="T14" b="T15"/>
            <a:pathLst>
              <a:path w="336" h="1824">
                <a:moveTo>
                  <a:pt x="0" y="0"/>
                </a:moveTo>
                <a:lnTo>
                  <a:pt x="0" y="816"/>
                </a:lnTo>
                <a:lnTo>
                  <a:pt x="336" y="816"/>
                </a:lnTo>
                <a:lnTo>
                  <a:pt x="336" y="182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78" name="Freeform 40"/>
          <p:cNvSpPr>
            <a:spLocks/>
          </p:cNvSpPr>
          <p:nvPr/>
        </p:nvSpPr>
        <p:spPr bwMode="auto">
          <a:xfrm>
            <a:off x="1143000" y="3443288"/>
            <a:ext cx="76200" cy="2133600"/>
          </a:xfrm>
          <a:custGeom>
            <a:avLst/>
            <a:gdLst>
              <a:gd name="T0" fmla="*/ 48 w 48"/>
              <a:gd name="T1" fmla="*/ 0 h 1296"/>
              <a:gd name="T2" fmla="*/ 48 w 48"/>
              <a:gd name="T3" fmla="*/ 672 h 1296"/>
              <a:gd name="T4" fmla="*/ 0 w 48"/>
              <a:gd name="T5" fmla="*/ 672 h 1296"/>
              <a:gd name="T6" fmla="*/ 0 w 48"/>
              <a:gd name="T7" fmla="*/ 1296 h 1296"/>
              <a:gd name="T8" fmla="*/ 0 60000 65536"/>
              <a:gd name="T9" fmla="*/ 0 60000 65536"/>
              <a:gd name="T10" fmla="*/ 0 60000 65536"/>
              <a:gd name="T11" fmla="*/ 0 60000 65536"/>
              <a:gd name="T12" fmla="*/ 0 w 48"/>
              <a:gd name="T13" fmla="*/ 0 h 1296"/>
              <a:gd name="T14" fmla="*/ 48 w 48"/>
              <a:gd name="T15" fmla="*/ 1296 h 1296"/>
            </a:gdLst>
            <a:ahLst/>
            <a:cxnLst>
              <a:cxn ang="T8">
                <a:pos x="T0" y="T1"/>
              </a:cxn>
              <a:cxn ang="T9">
                <a:pos x="T2" y="T3"/>
              </a:cxn>
              <a:cxn ang="T10">
                <a:pos x="T4" y="T5"/>
              </a:cxn>
              <a:cxn ang="T11">
                <a:pos x="T6" y="T7"/>
              </a:cxn>
            </a:cxnLst>
            <a:rect l="T12" t="T13" r="T14" b="T15"/>
            <a:pathLst>
              <a:path w="48" h="1296">
                <a:moveTo>
                  <a:pt x="48" y="0"/>
                </a:moveTo>
                <a:lnTo>
                  <a:pt x="48" y="672"/>
                </a:lnTo>
                <a:lnTo>
                  <a:pt x="0" y="672"/>
                </a:lnTo>
                <a:lnTo>
                  <a:pt x="0" y="1296"/>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79" name="Line 41"/>
          <p:cNvSpPr>
            <a:spLocks noChangeShapeType="1"/>
          </p:cNvSpPr>
          <p:nvPr/>
        </p:nvSpPr>
        <p:spPr bwMode="auto">
          <a:xfrm>
            <a:off x="609600" y="3443288"/>
            <a:ext cx="0" cy="2133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0" name="Freeform 42"/>
          <p:cNvSpPr>
            <a:spLocks/>
          </p:cNvSpPr>
          <p:nvPr/>
        </p:nvSpPr>
        <p:spPr bwMode="auto">
          <a:xfrm>
            <a:off x="2559050" y="4205288"/>
            <a:ext cx="152400" cy="1371600"/>
          </a:xfrm>
          <a:custGeom>
            <a:avLst/>
            <a:gdLst>
              <a:gd name="T0" fmla="*/ 96 w 96"/>
              <a:gd name="T1" fmla="*/ 0 h 864"/>
              <a:gd name="T2" fmla="*/ 96 w 96"/>
              <a:gd name="T3" fmla="*/ 96 h 864"/>
              <a:gd name="T4" fmla="*/ 0 w 96"/>
              <a:gd name="T5" fmla="*/ 96 h 864"/>
              <a:gd name="T6" fmla="*/ 0 w 96"/>
              <a:gd name="T7" fmla="*/ 864 h 864"/>
              <a:gd name="T8" fmla="*/ 0 60000 65536"/>
              <a:gd name="T9" fmla="*/ 0 60000 65536"/>
              <a:gd name="T10" fmla="*/ 0 60000 65536"/>
              <a:gd name="T11" fmla="*/ 0 60000 65536"/>
              <a:gd name="T12" fmla="*/ 0 w 96"/>
              <a:gd name="T13" fmla="*/ 0 h 864"/>
              <a:gd name="T14" fmla="*/ 96 w 96"/>
              <a:gd name="T15" fmla="*/ 864 h 864"/>
            </a:gdLst>
            <a:ahLst/>
            <a:cxnLst>
              <a:cxn ang="T8">
                <a:pos x="T0" y="T1"/>
              </a:cxn>
              <a:cxn ang="T9">
                <a:pos x="T2" y="T3"/>
              </a:cxn>
              <a:cxn ang="T10">
                <a:pos x="T4" y="T5"/>
              </a:cxn>
              <a:cxn ang="T11">
                <a:pos x="T6" y="T7"/>
              </a:cxn>
            </a:cxnLst>
            <a:rect l="T12" t="T13" r="T14" b="T15"/>
            <a:pathLst>
              <a:path w="96" h="864">
                <a:moveTo>
                  <a:pt x="96" y="0"/>
                </a:moveTo>
                <a:lnTo>
                  <a:pt x="96" y="96"/>
                </a:lnTo>
                <a:lnTo>
                  <a:pt x="0" y="96"/>
                </a:lnTo>
                <a:lnTo>
                  <a:pt x="0" y="864"/>
                </a:lnTo>
              </a:path>
            </a:pathLst>
          </a:custGeom>
          <a:noFill/>
          <a:ln w="2857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SimSun" pitchFamily="2" charset="-122"/>
            </a:endParaRPr>
          </a:p>
        </p:txBody>
      </p:sp>
      <p:sp>
        <p:nvSpPr>
          <p:cNvPr id="45081" name="Line 43"/>
          <p:cNvSpPr>
            <a:spLocks noChangeShapeType="1"/>
          </p:cNvSpPr>
          <p:nvPr/>
        </p:nvSpPr>
        <p:spPr bwMode="auto">
          <a:xfrm>
            <a:off x="1900238" y="4200525"/>
            <a:ext cx="0" cy="137636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44"/>
          <p:cNvSpPr>
            <a:spLocks noChangeShapeType="1"/>
          </p:cNvSpPr>
          <p:nvPr/>
        </p:nvSpPr>
        <p:spPr bwMode="auto">
          <a:xfrm>
            <a:off x="3802063" y="4964113"/>
            <a:ext cx="0" cy="61277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45"/>
          <p:cNvSpPr>
            <a:spLocks noChangeShapeType="1"/>
          </p:cNvSpPr>
          <p:nvPr/>
        </p:nvSpPr>
        <p:spPr bwMode="auto">
          <a:xfrm>
            <a:off x="682625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46"/>
          <p:cNvSpPr>
            <a:spLocks noChangeShapeType="1"/>
          </p:cNvSpPr>
          <p:nvPr/>
        </p:nvSpPr>
        <p:spPr bwMode="auto">
          <a:xfrm>
            <a:off x="5854700"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47"/>
          <p:cNvSpPr>
            <a:spLocks noChangeShapeType="1"/>
          </p:cNvSpPr>
          <p:nvPr/>
        </p:nvSpPr>
        <p:spPr bwMode="auto">
          <a:xfrm>
            <a:off x="7764463" y="3444875"/>
            <a:ext cx="0" cy="2132013"/>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2608" name="Text Box 48"/>
          <p:cNvSpPr txBox="1">
            <a:spLocks noChangeArrowheads="1"/>
          </p:cNvSpPr>
          <p:nvPr/>
        </p:nvSpPr>
        <p:spPr bwMode="auto">
          <a:xfrm>
            <a:off x="374650" y="1684338"/>
            <a:ext cx="8534400" cy="200025"/>
          </a:xfrm>
          <a:prstGeom prst="rect">
            <a:avLst/>
          </a:prstGeom>
          <a:solidFill>
            <a:srgbClr val="0034FF"/>
          </a:solidFill>
          <a:ln w="12700" algn="ctr">
            <a:solidFill>
              <a:schemeClr val="tx1"/>
            </a:solidFill>
            <a:miter lim="800000"/>
            <a:headEnd/>
            <a:tailEnd/>
          </a:ln>
          <a:effectLst/>
        </p:spPr>
        <p:txBody>
          <a:bodyPr tIns="91440" bIns="91440" anchor="ctr" anchorCtr="1"/>
          <a:lstStyle/>
          <a:p>
            <a:pPr algn="l" eaLnBrk="1" hangingPunct="1">
              <a:spcBef>
                <a:spcPct val="50000"/>
              </a:spcBef>
              <a:defRPr/>
            </a:pPr>
            <a:r>
              <a:rPr lang="en-US" altLang="zh-CN" sz="600" b="1">
                <a:solidFill>
                  <a:schemeClr val="bg1"/>
                </a:solidFill>
                <a:effectLst>
                  <a:outerShdw blurRad="38100" dist="38100" dir="2700000" algn="tl">
                    <a:srgbClr val="000000"/>
                  </a:outerShdw>
                </a:effectLst>
                <a:latin typeface="Courier New" pitchFamily="49" charset="0"/>
                <a:ea typeface="宋体" pitchFamily="2" charset="-122"/>
              </a:rPr>
              <a:t>32 44 9 26 31 57 3 19 55 29 27 1 20 5 42 62 25 51 49 15 54 6 18 48 10 2 60 41 14 47 24 36 37 52 22 34 35 11 28 8 13 43 53 23 61 38 56 16 59 17 50 7 21 45 4 39 33 40 58 12 30 0 46 63</a:t>
            </a:r>
          </a:p>
        </p:txBody>
      </p:sp>
      <p:sp>
        <p:nvSpPr>
          <p:cNvPr id="45087" name="Rectangle 49"/>
          <p:cNvSpPr>
            <a:spLocks noChangeArrowheads="1"/>
          </p:cNvSpPr>
          <p:nvPr/>
        </p:nvSpPr>
        <p:spPr bwMode="auto">
          <a:xfrm>
            <a:off x="5029200" y="5018088"/>
            <a:ext cx="2560638" cy="438150"/>
          </a:xfrm>
          <a:prstGeom prst="rect">
            <a:avLst/>
          </a:prstGeom>
          <a:solidFill>
            <a:srgbClr val="FDB60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2 gets more work by stealing from Thread 1</a:t>
            </a:r>
          </a:p>
        </p:txBody>
      </p:sp>
      <p:sp>
        <p:nvSpPr>
          <p:cNvPr id="45088" name="Rectangle 50"/>
          <p:cNvSpPr>
            <a:spLocks noChangeArrowheads="1"/>
          </p:cNvSpPr>
          <p:nvPr/>
        </p:nvSpPr>
        <p:spPr bwMode="auto">
          <a:xfrm>
            <a:off x="757238" y="5000625"/>
            <a:ext cx="1865312" cy="438150"/>
          </a:xfrm>
          <a:prstGeom prst="rect">
            <a:avLst/>
          </a:prstGeom>
          <a:solidFill>
            <a:srgbClr val="FF5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91400" tIns="45702" rIns="91400" bIns="45702" anchor="b" anchorCtr="1">
            <a:spAutoFit/>
          </a:bodyPr>
          <a:lstStyle/>
          <a:p>
            <a:pPr eaLnBrk="1" hangingPunct="1">
              <a:lnSpc>
                <a:spcPct val="95000"/>
              </a:lnSpc>
              <a:buClr>
                <a:schemeClr val="tx1"/>
              </a:buClr>
              <a:buFont typeface="Wingdings" pitchFamily="2" charset="2"/>
              <a:buNone/>
            </a:pPr>
            <a:r>
              <a:rPr lang="en-US" altLang="zh-CN" sz="1200" b="1">
                <a:ea typeface="SimSun" pitchFamily="2" charset="-122"/>
                <a:cs typeface="Arial" pitchFamily="34" charset="0"/>
              </a:rPr>
              <a:t>Thread 1 sorts the rest of its data</a:t>
            </a:r>
          </a:p>
        </p:txBody>
      </p:sp>
      <p:sp>
        <p:nvSpPr>
          <p:cNvPr id="45089" name="Line 51"/>
          <p:cNvSpPr>
            <a:spLocks noChangeShapeType="1"/>
          </p:cNvSpPr>
          <p:nvPr/>
        </p:nvSpPr>
        <p:spPr bwMode="auto">
          <a:xfrm>
            <a:off x="3119438" y="4964113"/>
            <a:ext cx="0" cy="612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 name="灯片编号占位符 3"/>
          <p:cNvSpPr>
            <a:spLocks noGrp="1"/>
          </p:cNvSpPr>
          <p:nvPr>
            <p:ph type="sldNum" sz="quarter" idx="4294967295"/>
          </p:nvPr>
        </p:nvSpPr>
        <p:spPr>
          <a:xfrm>
            <a:off x="8129016" y="5734050"/>
            <a:ext cx="609600" cy="521208"/>
          </a:xfrm>
          <a:prstGeom prst="rect">
            <a:avLst/>
          </a:prstGeom>
        </p:spPr>
        <p:txBody>
          <a:bodyPr anchor="ctr" anchorCtr="1"/>
          <a:lstStyle/>
          <a:p>
            <a:fld id="{2414A0C2-B303-424A-9692-E9795A89A00E}" type="slidenum">
              <a:rPr lang="en-US" sz="1400" b="1">
                <a:solidFill>
                  <a:srgbClr val="FFFFFF"/>
                </a:solidFill>
              </a:rPr>
              <a:pPr/>
              <a:t>99</a:t>
            </a:fld>
            <a:endParaRPr lang="en-US" sz="1400" b="1" dirty="0">
              <a:solidFill>
                <a:srgbClr val="FFFFFF"/>
              </a:solidFill>
            </a:endParaRPr>
          </a:p>
        </p:txBody>
      </p:sp>
      <p:sp>
        <p:nvSpPr>
          <p:cNvPr id="57" name="Rectangle 2"/>
          <p:cNvSpPr>
            <a:spLocks noGrp="1" noChangeArrowheads="1"/>
          </p:cNvSpPr>
          <p:nvPr>
            <p:ph type="title"/>
          </p:nvPr>
        </p:nvSpPr>
        <p:spPr>
          <a:xfrm>
            <a:off x="304800" y="120650"/>
            <a:ext cx="8229600" cy="1174750"/>
          </a:xfrm>
        </p:spPr>
        <p:txBody>
          <a:bodyPr>
            <a:normAutofit fontScale="90000"/>
          </a:bodyPr>
          <a:lstStyle/>
          <a:p>
            <a:r>
              <a:rPr lang="zh-CN" altLang="en-US" dirty="0">
                <a:ea typeface="SimSun" pitchFamily="2" charset="-122"/>
              </a:rPr>
              <a:t>例子：并行排序</a:t>
            </a:r>
            <a:r>
              <a:rPr lang="en-US" altLang="zh-CN" dirty="0">
                <a:ea typeface="SimSun" pitchFamily="2" charset="-122"/>
              </a:rPr>
              <a:t>(</a:t>
            </a:r>
            <a:r>
              <a:rPr lang="zh-CN" altLang="en-US" dirty="0">
                <a:ea typeface="SimSun" pitchFamily="2" charset="-122"/>
              </a:rPr>
              <a:t>任务窃取</a:t>
            </a:r>
            <a:r>
              <a:rPr lang="en-US" altLang="zh-CN" dirty="0">
                <a:ea typeface="SimSun" pitchFamily="2" charset="-122"/>
              </a:rPr>
              <a:t>)</a:t>
            </a:r>
            <a:br>
              <a:rPr lang="en-US" altLang="zh-CN" dirty="0">
                <a:ea typeface="SimSun" pitchFamily="2" charset="-122"/>
              </a:rPr>
            </a:br>
            <a:r>
              <a:rPr lang="en-US" altLang="zh-CN" dirty="0">
                <a:ea typeface="SimSun" pitchFamily="2" charset="-122"/>
              </a:rPr>
              <a:t>Quicksort – Step 6</a:t>
            </a:r>
            <a:br>
              <a:rPr lang="en-US" altLang="zh-CN" dirty="0">
                <a:ea typeface="SimSun" pitchFamily="2" charset="-122"/>
              </a:rPr>
            </a:br>
            <a:endParaRPr lang="en-US" altLang="zh-CN" dirty="0">
              <a:ea typeface="SimSun" pitchFamily="2" charset="-122"/>
            </a:endParaRPr>
          </a:p>
        </p:txBody>
      </p:sp>
    </p:spTree>
    <p:extLst>
      <p:ext uri="{BB962C8B-B14F-4D97-AF65-F5344CB8AC3E}">
        <p14:creationId xmlns:p14="http://schemas.microsoft.com/office/powerpoint/2010/main" val="3306903647"/>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19998</TotalTime>
  <Words>30186</Words>
  <Application>Microsoft Office PowerPoint</Application>
  <PresentationFormat>全屏显示(4:3)</PresentationFormat>
  <Paragraphs>2770</Paragraphs>
  <Slides>164</Slides>
  <Notes>92</Notes>
  <HiddenSlides>14</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164</vt:i4>
      </vt:variant>
    </vt:vector>
  </HeadingPairs>
  <TitlesOfParts>
    <vt:vector size="182" baseType="lpstr">
      <vt:lpstr>Arial Unicode MS</vt:lpstr>
      <vt:lpstr>Courier</vt:lpstr>
      <vt:lpstr>Neo Sans Intel</vt:lpstr>
      <vt:lpstr>Arial</vt:lpstr>
      <vt:lpstr>Century Schoolbook</vt:lpstr>
      <vt:lpstr>Comic Sans MS</vt:lpstr>
      <vt:lpstr>Courier New</vt:lpstr>
      <vt:lpstr>Georgia</vt:lpstr>
      <vt:lpstr>Helvetica</vt:lpstr>
      <vt:lpstr>MT Extra</vt:lpstr>
      <vt:lpstr>Symbol</vt:lpstr>
      <vt:lpstr>Times</vt:lpstr>
      <vt:lpstr>Times New Roman</vt:lpstr>
      <vt:lpstr>Trebuchet MS</vt:lpstr>
      <vt:lpstr>Verdana</vt:lpstr>
      <vt:lpstr>Wingdings</vt:lpstr>
      <vt:lpstr>Wingdings 2</vt:lpstr>
      <vt:lpstr>凸显</vt:lpstr>
      <vt:lpstr>Programming with Shared Memory </vt:lpstr>
      <vt:lpstr>Content</vt:lpstr>
      <vt:lpstr>PowerPoint 演示文稿</vt:lpstr>
      <vt:lpstr>Family Tree </vt:lpstr>
      <vt:lpstr>PowerPoint 演示文稿</vt:lpstr>
      <vt:lpstr>PowerPoint 演示文稿</vt:lpstr>
      <vt:lpstr>PowerPoint 演示文稿</vt:lpstr>
      <vt:lpstr>PowerPoint 演示文稿</vt:lpstr>
      <vt:lpstr>SAS (Shared Address Space) Programming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Design for Multithreading</vt:lpstr>
      <vt:lpstr>Bad Multithreading</vt:lpstr>
      <vt:lpstr>Good Multithreading</vt:lpstr>
      <vt:lpstr>Another Paradigm: Cascades</vt:lpstr>
      <vt:lpstr>Multithreaded Programming in Cilk</vt:lpstr>
      <vt:lpstr>Content</vt:lpstr>
      <vt:lpstr>Cilk in one slide</vt:lpstr>
      <vt:lpstr>Recursion is at the heart of cilk</vt:lpstr>
      <vt:lpstr>Introduction ...</vt:lpstr>
      <vt:lpstr>Fibonacci – an example</vt:lpstr>
      <vt:lpstr>Basic Cilk Keywords</vt:lpstr>
      <vt:lpstr>Dynamic Multithreading</vt:lpstr>
      <vt:lpstr>Multithreaded Computation</vt:lpstr>
      <vt:lpstr>Cactus Stack</vt:lpstr>
      <vt:lpstr>Operating on Returned Values</vt:lpstr>
      <vt:lpstr>Semantics of Inlets</vt:lpstr>
      <vt:lpstr>PowerPoint 演示文稿</vt:lpstr>
      <vt:lpstr>Semantics of Inlets</vt:lpstr>
      <vt:lpstr>Implicit Inlets</vt:lpstr>
      <vt:lpstr>Common pattern for Cilk</vt:lpstr>
      <vt:lpstr>Computing a Product</vt:lpstr>
      <vt:lpstr>Computing a Product</vt:lpstr>
      <vt:lpstr>Computing a Product in Parallel</vt:lpstr>
      <vt:lpstr>Cilk’s Abort Feature</vt:lpstr>
      <vt:lpstr>Cilk’s Abort Feature</vt:lpstr>
      <vt:lpstr>Cilk’s Abort Feature</vt:lpstr>
      <vt:lpstr>Cilk’s Abort Feature</vt:lpstr>
      <vt:lpstr>Cilk’s Abort Feature</vt:lpstr>
      <vt:lpstr>Mutual Exclusion</vt:lpstr>
      <vt:lpstr>Locking</vt:lpstr>
      <vt:lpstr>Key Ideas</vt:lpstr>
      <vt:lpstr>Intel’s Threading Building Blocks</vt:lpstr>
      <vt:lpstr>Threading Building Blocks Library 特性</vt:lpstr>
      <vt:lpstr>Components of TBB (version 2.1)</vt:lpstr>
      <vt:lpstr>C++ Review: Half Open Intervals</vt:lpstr>
      <vt:lpstr>C++ Review: 函数模板（Function Template）</vt:lpstr>
      <vt:lpstr>C++ Review: 函数模板（Function Template）</vt:lpstr>
      <vt:lpstr>C++ Review: 函数模板（Function Template）</vt:lpstr>
      <vt:lpstr>C++ Review: 模板类</vt:lpstr>
      <vt:lpstr>C++ Review: 模板类</vt:lpstr>
      <vt:lpstr>C++ Function Object</vt:lpstr>
      <vt:lpstr>函数模板 + Functor = Flow Control</vt:lpstr>
      <vt:lpstr>TBB Library - Algorithms</vt:lpstr>
      <vt:lpstr>TBB Library Algorithm – parallel_for</vt:lpstr>
      <vt:lpstr>对Functor的要求</vt:lpstr>
      <vt:lpstr>例子 – parallel_for</vt:lpstr>
      <vt:lpstr> TBB Library Algorithm – parallel_for</vt:lpstr>
      <vt:lpstr>TBB Library Algorithm – parallel_for, continued</vt:lpstr>
      <vt:lpstr>TBB Library - Pipeline</vt:lpstr>
      <vt:lpstr>Parallel pipeline</vt:lpstr>
      <vt:lpstr>例子</vt:lpstr>
      <vt:lpstr>TBB Library – Pipeline, continued</vt:lpstr>
      <vt:lpstr>TBB – Pipeline, continued</vt:lpstr>
      <vt:lpstr>TBB – Pipeline, continued </vt:lpstr>
      <vt:lpstr>TBB - Timing</vt:lpstr>
      <vt:lpstr>TBB: Task Scheduler</vt:lpstr>
      <vt:lpstr>TBB – Task Scheduler</vt:lpstr>
      <vt:lpstr>例子: Naive Fibonacci Calculation</vt:lpstr>
      <vt:lpstr>例子: Naive Fibonacci Calculation</vt:lpstr>
      <vt:lpstr>Fibonacci - Task Spawning Solution</vt:lpstr>
      <vt:lpstr>Fibonacci - Task Spawning Solution</vt:lpstr>
      <vt:lpstr>负载平衡策略：任务窃取Work Stealing</vt:lpstr>
      <vt:lpstr>How this works</vt:lpstr>
      <vt:lpstr>Work Depth First; Steal Breadth First</vt:lpstr>
      <vt:lpstr>例子：并行排序(任务窃取)  Quicksort – Step 1</vt:lpstr>
      <vt:lpstr>PowerPoint 演示文稿</vt:lpstr>
      <vt:lpstr>例子：并行排序(任务窃取) Quicksort – Step 2 </vt:lpstr>
      <vt:lpstr>例子：并行排序(任务窃取)  Quicksort – Step 3</vt:lpstr>
      <vt:lpstr>例子：并行排序(任务窃取)  Quicksort – Step 3</vt:lpstr>
      <vt:lpstr>例子：并行排序(任务窃取) Quicksort – Step 4 </vt:lpstr>
      <vt:lpstr>例子：并行排序(任务窃取) Quicksort – Step 5 </vt:lpstr>
      <vt:lpstr>例子：并行排序(任务窃取) Quicksort – Step 6 </vt:lpstr>
      <vt:lpstr>例子：并行排序(任务窃取) Quicksort – Step 6 </vt:lpstr>
      <vt:lpstr>例子：并行排序(任务窃取) Quicksort – Step 7 </vt:lpstr>
      <vt:lpstr>Further Optimizations Enabled by Scheduler</vt:lpstr>
      <vt:lpstr>Concurrent Containers</vt:lpstr>
      <vt:lpstr>Concurrency-Friendly Interfaces</vt:lpstr>
      <vt:lpstr>TBB - Containers</vt:lpstr>
      <vt:lpstr>Concurrent Queue Container</vt:lpstr>
      <vt:lpstr>例子：Concurrent Queue Container</vt:lpstr>
      <vt:lpstr>Concurrent Vector Container</vt:lpstr>
      <vt:lpstr>例子：Concurrent Vector Container </vt:lpstr>
      <vt:lpstr>Concurrent Hash Table Container</vt:lpstr>
      <vt:lpstr>例子：Concurrent Hash Table</vt:lpstr>
      <vt:lpstr>Concurrent Hash Table Container Example Key Insert</vt:lpstr>
      <vt:lpstr>Concurrent Hash Table Container Example Key Find</vt:lpstr>
      <vt:lpstr>TBB - Allocation</vt:lpstr>
      <vt:lpstr>Scalable Memory Allocators</vt:lpstr>
      <vt:lpstr>Methods for scalable_allocator </vt:lpstr>
      <vt:lpstr>Scalable Allocators Example</vt:lpstr>
      <vt:lpstr>TBB中的互斥</vt:lpstr>
      <vt:lpstr>MUTEXES</vt:lpstr>
      <vt:lpstr>FLAVORS of MUTEXES</vt:lpstr>
      <vt:lpstr>SCALABLE MUTEX</vt:lpstr>
      <vt:lpstr>FAIR MUTEX</vt:lpstr>
      <vt:lpstr>REENTRANT MUTEX</vt:lpstr>
      <vt:lpstr>SLEEP or SPIN MUTEX</vt:lpstr>
      <vt:lpstr>MUTEX TYPES</vt:lpstr>
      <vt:lpstr>Reader/Writer, Upgrade/Downgrade</vt:lpstr>
      <vt:lpstr>Reader Writer Mutex Example</vt:lpstr>
      <vt:lpstr>ATOMIC OPERATIONS</vt:lpstr>
      <vt:lpstr>Atomic Execution</vt:lpstr>
      <vt:lpstr>summary</vt:lpstr>
      <vt:lpstr>Shared Memory Programming with OpenMP</vt:lpstr>
      <vt:lpstr>Introduction to OpenMP</vt:lpstr>
      <vt:lpstr>OpenMP* Overview:</vt:lpstr>
      <vt:lpstr>The essence of OpenMP</vt:lpstr>
      <vt:lpstr>A Programmer’s View of OpenMP</vt:lpstr>
      <vt:lpstr>Motivation – OpenMP</vt:lpstr>
      <vt:lpstr>Motivation – OpenMP</vt:lpstr>
      <vt:lpstr>OpenMP Execution Model: </vt:lpstr>
      <vt:lpstr>Programming Model – Concurrent Loops</vt:lpstr>
      <vt:lpstr>Programming Model – Loop Scheduling</vt:lpstr>
      <vt:lpstr>Programming Model – Data Sharing</vt:lpstr>
      <vt:lpstr>PowerPoint 演示文稿</vt:lpstr>
      <vt:lpstr>Programming Model - Synchronization</vt:lpstr>
      <vt:lpstr>Example Problem:  Numerical Integration</vt:lpstr>
      <vt:lpstr>PI Program: an example</vt:lpstr>
      <vt:lpstr>PI Program: identify Concurrency</vt:lpstr>
      <vt:lpstr>PI Program: Expose Concurrency, part 1</vt:lpstr>
      <vt:lpstr>PI Program: Expose Concurrency, part 2 Deal with the reduction</vt:lpstr>
      <vt:lpstr>PI Program: Express Concurrency using OpenMP</vt:lpstr>
      <vt:lpstr>PI Program: Fixing the NUM threads bug</vt:lpstr>
      <vt:lpstr>Incremental Parallelism</vt:lpstr>
      <vt:lpstr>PI Program: Execute Concurrency</vt:lpstr>
      <vt:lpstr>PI Program: Safe update of shared data</vt:lpstr>
      <vt:lpstr>Pi program:   making loop-splitting and reductions even easier  </vt:lpstr>
      <vt:lpstr>Synchronization: Barrier</vt:lpstr>
      <vt:lpstr>Putting the master thread to work</vt:lpstr>
      <vt:lpstr>Runtime Library routines and ICVs</vt:lpstr>
      <vt:lpstr>Optimizing loop parallel programs  </vt:lpstr>
      <vt:lpstr>The schedule clause</vt:lpstr>
      <vt:lpstr>Optimizing loop parallel programs  </vt:lpstr>
      <vt:lpstr>PowerPoint 演示文稿</vt:lpstr>
      <vt:lpstr>Sections Work-Sharing Construct</vt:lpstr>
      <vt:lpstr>Single Work-Sharing Construct</vt:lpstr>
      <vt:lpstr>Summary of OpenMP’s key constructs</vt:lpstr>
      <vt:lpstr>思考</vt:lpstr>
    </vt:vector>
  </TitlesOfParts>
  <Company>LAU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Amina Maarouf</dc:creator>
  <cp:lastModifiedBy>楷文 袁</cp:lastModifiedBy>
  <cp:revision>305</cp:revision>
  <dcterms:created xsi:type="dcterms:W3CDTF">2005-03-05T18:40:15Z</dcterms:created>
  <dcterms:modified xsi:type="dcterms:W3CDTF">2019-12-30T15:33:12Z</dcterms:modified>
</cp:coreProperties>
</file>