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45B3-E6F1-4898-2D62-A60407787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7B2DC-7D17-6EF4-BB7F-B680919C9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189F-E843-8F80-AB37-82805192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D496-62B5-401E-84D3-CD1D70C3589D}" type="datetimeFigureOut">
              <a:rPr lang="en-CA" smtClean="0"/>
              <a:t>2024-06-27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45FC-93AC-6638-BC30-FECE2A84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D993-68A1-8CEF-3DA4-8995B385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099-4471-4C64-B2B1-7789E7F061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5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F7BD-4D0A-3F60-DD89-31EC54AA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F1048-7EEB-6F27-3AE1-FC648F68E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32A3-A8CD-4526-1371-81F37381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D496-62B5-401E-84D3-CD1D70C3589D}" type="datetimeFigureOut">
              <a:rPr lang="en-CA" smtClean="0"/>
              <a:t>2024-06-27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63AD-7CC4-9AD4-0CD5-513A6D23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AF30-C522-8AEB-6439-D2647F40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099-4471-4C64-B2B1-7789E7F061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54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D3EDE-3A00-D3B4-7930-BF46E8B6A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E98AA-1336-E94F-A2AF-FDADBC9F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4B83-26C5-487F-9712-E08448F7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D496-62B5-401E-84D3-CD1D70C3589D}" type="datetimeFigureOut">
              <a:rPr lang="en-CA" smtClean="0"/>
              <a:t>2024-06-27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35B2-7E73-4637-139F-11EA68A9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6D6A-7B0F-9B37-DCD0-0A638B75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099-4471-4C64-B2B1-7789E7F061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78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BF84-E44B-DC58-925B-9F6C0841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DC19-CA3F-898B-8A8B-78CECB1F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2999-321D-19D8-0E7B-7036B9C2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D496-62B5-401E-84D3-CD1D70C3589D}" type="datetimeFigureOut">
              <a:rPr lang="en-CA" smtClean="0"/>
              <a:t>2024-06-27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CCA7-B751-7B82-A71E-751ED893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B89FE-8924-F706-CB1D-C22233F4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099-4471-4C64-B2B1-7789E7F061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9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6663-3152-3C81-E2A3-11D73B5F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1B10E-BE98-14C5-E536-673A1934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5EC5-B398-B4AE-D070-B696C66F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D496-62B5-401E-84D3-CD1D70C3589D}" type="datetimeFigureOut">
              <a:rPr lang="en-CA" smtClean="0"/>
              <a:t>2024-06-27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55ADD-6E66-AE13-C8CC-E93B43DE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CE8D-1038-DD4D-1B00-F779C629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099-4471-4C64-B2B1-7789E7F061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37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F69D-A4BB-03A1-159B-0F0928BB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EA64-006D-2A4D-1B81-36D776ABC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F4B28-565A-1322-7D5C-E17C81259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C4FD1-18D1-55D0-3754-734E4507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D496-62B5-401E-84D3-CD1D70C3589D}" type="datetimeFigureOut">
              <a:rPr lang="en-CA" smtClean="0"/>
              <a:t>2024-06-27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9E767-7658-6654-26C4-35E6E6F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EE033-F9A3-471B-3245-621CC95A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099-4471-4C64-B2B1-7789E7F061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72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E065-975A-445A-962E-EAFACA44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B66C6-5A95-7897-05C1-D2D47B25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5CC8-37E1-C88B-42B3-5445D6FCA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9BB35-9085-CE36-472D-378BC7B71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A2588-F5F5-5ED5-D8CC-9B3E98EC4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3EB66-925F-C1F3-F77E-519B0D54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D496-62B5-401E-84D3-CD1D70C3589D}" type="datetimeFigureOut">
              <a:rPr lang="en-CA" smtClean="0"/>
              <a:t>2024-06-27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B1A13-C707-72BD-6DD7-5749649A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C5EA5-CC89-4A0D-099B-2E675E4B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099-4471-4C64-B2B1-7789E7F061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68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EE04-D5C3-7A09-5FAA-CEC21F03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DAD94-D3F2-2FB9-2274-39380330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D496-62B5-401E-84D3-CD1D70C3589D}" type="datetimeFigureOut">
              <a:rPr lang="en-CA" smtClean="0"/>
              <a:t>2024-06-27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09D9B-AA71-868C-9D45-8C47440B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CCB4-1975-11CA-4FD6-989AAD73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099-4471-4C64-B2B1-7789E7F061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77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07D94-6941-55E1-ACED-F2A230CB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D496-62B5-401E-84D3-CD1D70C3589D}" type="datetimeFigureOut">
              <a:rPr lang="en-CA" smtClean="0"/>
              <a:t>2024-06-27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1BCC0-AAC8-D861-AA47-72A2A68B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D62B7-3E71-8B9F-3880-507A1850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099-4471-4C64-B2B1-7789E7F061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22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B1A3-DECF-0AAE-C899-4513F5DD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90AA-BEC4-EEFE-1AE8-0C8D8CBC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D9481-64E6-9EDF-470B-D8D3C75F4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651D1-1F4F-2A7F-3C0A-7DD1E2D4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D496-62B5-401E-84D3-CD1D70C3589D}" type="datetimeFigureOut">
              <a:rPr lang="en-CA" smtClean="0"/>
              <a:t>2024-06-27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0357D-620D-0C63-5932-EC7FA99C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4EB5F-DA8F-8943-1DC4-B1FBF0DB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099-4471-4C64-B2B1-7789E7F061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75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C62D-4128-A20A-49F3-B8F52A5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2B3B3-7A6E-92AB-C9D8-36DFC3025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D3975-D2F8-3DFC-EFBB-A407FCBA9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A5350-60AB-ECB0-1727-71C59195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D496-62B5-401E-84D3-CD1D70C3589D}" type="datetimeFigureOut">
              <a:rPr lang="en-CA" smtClean="0"/>
              <a:t>2024-06-27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98D9C-2F9E-74D5-B980-F4264B35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E47E2-A68C-804A-2AF0-E280178F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099-4471-4C64-B2B1-7789E7F061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1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CF793-5C77-9745-823E-2EEA1B2A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159F-638F-FB93-95A5-F27E476E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8842-C02C-E815-8F68-49825E937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1D496-62B5-401E-84D3-CD1D70C3589D}" type="datetimeFigureOut">
              <a:rPr lang="en-CA" smtClean="0"/>
              <a:t>2024-06-27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C5B3-ABB9-208E-D687-D54B13720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947F-6FD0-D860-DCE5-F0F139C85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E1099-4471-4C64-B2B1-7789E7F061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24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E6F35-AF23-87ED-1D46-E7C812AE5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CA" sz="4800">
                <a:solidFill>
                  <a:srgbClr val="FFFFFF"/>
                </a:solidFill>
              </a:rPr>
              <a:t>Leveraged ETF Arbitrage :</a:t>
            </a:r>
            <a:br>
              <a:rPr lang="en-CA" sz="4800">
                <a:solidFill>
                  <a:srgbClr val="FFFFFF"/>
                </a:solidFill>
              </a:rPr>
            </a:br>
            <a:r>
              <a:rPr lang="en-CA" sz="4800">
                <a:solidFill>
                  <a:srgbClr val="FFFFFF"/>
                </a:solidFill>
              </a:rPr>
              <a:t>the case of SPY -TQQQ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93AB2-3303-ED49-A73F-88D3B677B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Author: </a:t>
            </a:r>
            <a:r>
              <a:rPr lang="en-CA" dirty="0" err="1"/>
              <a:t>Zeyao</a:t>
            </a:r>
            <a:r>
              <a:rPr lang="en-CA" dirty="0"/>
              <a:t> Li, </a:t>
            </a:r>
            <a:r>
              <a:rPr lang="en-CA" dirty="0" err="1"/>
              <a:t>Zixiao</a:t>
            </a:r>
            <a:r>
              <a:rPr lang="en-CA" dirty="0"/>
              <a:t> Min, Kaiwen (Kevin) Shen,</a:t>
            </a:r>
          </a:p>
          <a:p>
            <a:pPr algn="l"/>
            <a:r>
              <a:rPr lang="en-CA" dirty="0"/>
              <a:t> </a:t>
            </a:r>
            <a:r>
              <a:rPr lang="en-CA" dirty="0" err="1"/>
              <a:t>Yufei</a:t>
            </a:r>
            <a:r>
              <a:rPr lang="en-CA" dirty="0"/>
              <a:t> (Carl) Yang, Hang (Brian) Zhao</a:t>
            </a:r>
          </a:p>
        </p:txBody>
      </p:sp>
    </p:spTree>
    <p:extLst>
      <p:ext uri="{BB962C8B-B14F-4D97-AF65-F5344CB8AC3E}">
        <p14:creationId xmlns:p14="http://schemas.microsoft.com/office/powerpoint/2010/main" val="39109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0AF9-95CA-EB82-6884-BE345E22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SPY and TQQQ Dynamics</a:t>
            </a:r>
            <a:endParaRPr lang="en-US" sz="5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F2FE3618-2036-6555-338E-583E1333E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71" y="996656"/>
            <a:ext cx="4708831" cy="200125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graph showing the price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A68CA916-2AD0-050D-F3F6-988EFBDAA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71" y="3938940"/>
            <a:ext cx="4708833" cy="19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8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C99D2-F274-08A4-346E-F6B5E585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Trading strategy: </a:t>
            </a:r>
          </a:p>
        </p:txBody>
      </p:sp>
      <p:pic>
        <p:nvPicPr>
          <p:cNvPr id="11" name="Picture 1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F692236C-C45C-E967-167A-64E2977C6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96" y="2339626"/>
            <a:ext cx="4585849" cy="38444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DA5153-DB92-0814-ABD0-E952C6A0DE4C}"/>
              </a:ext>
            </a:extLst>
          </p:cNvPr>
          <p:cNvSpPr txBox="1"/>
          <p:nvPr/>
        </p:nvSpPr>
        <p:spPr>
          <a:xfrm>
            <a:off x="1552391" y="2112579"/>
            <a:ext cx="1796205" cy="373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CA" sz="18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strategy </a:t>
            </a:r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166855-B06B-09E7-0719-9876EE199107}"/>
              </a:ext>
            </a:extLst>
          </p:cNvPr>
          <p:cNvSpPr txBox="1"/>
          <p:nvPr/>
        </p:nvSpPr>
        <p:spPr>
          <a:xfrm>
            <a:off x="7876857" y="2112579"/>
            <a:ext cx="2310056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CA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trade we make:</a:t>
            </a:r>
            <a:endParaRPr lang="en-CA" dirty="0"/>
          </a:p>
        </p:txBody>
      </p:sp>
      <p:pic>
        <p:nvPicPr>
          <p:cNvPr id="4" name="Picture 3" descr="A graph with lines and dots&#10;&#10;Description automatically generated">
            <a:extLst>
              <a:ext uri="{FF2B5EF4-FFF2-40B4-BE49-F238E27FC236}">
                <a16:creationId xmlns:a16="http://schemas.microsoft.com/office/drawing/2014/main" id="{5D8F1C8E-BF00-26DB-0B2A-9656FEF0C1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2"/>
          <a:stretch/>
        </p:blipFill>
        <p:spPr>
          <a:xfrm>
            <a:off x="766327" y="2556711"/>
            <a:ext cx="5093383" cy="34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25CFF-8970-2088-E304-52E2DE51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Lookback Period Tuning</a:t>
            </a:r>
          </a:p>
        </p:txBody>
      </p:sp>
      <p:pic>
        <p:nvPicPr>
          <p:cNvPr id="5" name="Content Placeholder 4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EFFACC2A-B014-69F9-8E0F-4D46EB246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1" y="1966293"/>
            <a:ext cx="1066385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7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E0C16-B379-0591-BBB6-7ED839FC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48BBA1F-B43F-45C8-9433-0341592B3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64" y="1966293"/>
            <a:ext cx="1047567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1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E0C16-B379-0591-BBB6-7ED839FC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Realized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PnL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34E3B-271B-B527-9662-F6878A35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9" y="1654279"/>
            <a:ext cx="3841950" cy="5122600"/>
          </a:xfrm>
          <a:prstGeom prst="rect">
            <a:avLst/>
          </a:prstGeom>
        </p:spPr>
      </p:pic>
      <p:pic>
        <p:nvPicPr>
          <p:cNvPr id="7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F860403F-BABF-D774-70CD-8078C856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583" y="1574310"/>
            <a:ext cx="7657415" cy="31969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C0CF66-607F-1902-36CD-BA2B24B1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577" y="4674141"/>
            <a:ext cx="4232434" cy="21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8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739F-195D-4C89-350C-34357E8F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Appendix: Strategy capacity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24E4-43D8-66E3-99E2-157FF5E7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7524"/>
          </a:xfrm>
        </p:spPr>
        <p:txBody>
          <a:bodyPr>
            <a:normAutofit/>
          </a:bodyPr>
          <a:lstStyle/>
          <a:p>
            <a:r>
              <a:rPr lang="en-CA" dirty="0"/>
              <a:t>Rough estimation of 1.5bp * Price/vol in min(SPY, TQQQ)=4306 contract pairs </a:t>
            </a:r>
          </a:p>
          <a:p>
            <a:r>
              <a:rPr lang="en-CA" dirty="0"/>
              <a:t>Multiply by initial capital of 626, result in roughly 2.6 </a:t>
            </a:r>
            <a:r>
              <a:rPr lang="en-CA"/>
              <a:t>million USD</a:t>
            </a:r>
            <a:endParaRPr lang="en-CA" dirty="0"/>
          </a:p>
          <a:p>
            <a:r>
              <a:rPr lang="en-CA" dirty="0"/>
              <a:t>Assumption: </a:t>
            </a:r>
          </a:p>
          <a:p>
            <a:pPr lvl="1"/>
            <a:r>
              <a:rPr lang="en-CA" dirty="0"/>
              <a:t>BBO price can take 4306 units</a:t>
            </a:r>
          </a:p>
          <a:p>
            <a:pPr lvl="1"/>
            <a:r>
              <a:rPr lang="en-CA" dirty="0"/>
              <a:t>Enter and exit position instantaneously </a:t>
            </a:r>
          </a:p>
          <a:p>
            <a:pPr lvl="1"/>
            <a:r>
              <a:rPr lang="en-CA" dirty="0"/>
              <a:t>No extreme event. 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406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Leveraged ETF Arbitrage : the case of SPY -TQQQ</vt:lpstr>
      <vt:lpstr>SPY and TQQQ Dynamics</vt:lpstr>
      <vt:lpstr>Trading strategy: </vt:lpstr>
      <vt:lpstr>Lookback Period Tuning</vt:lpstr>
      <vt:lpstr>Result</vt:lpstr>
      <vt:lpstr>Realized PnL</vt:lpstr>
      <vt:lpstr>Appendix: Strategy capacity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Kaiwen Shen</dc:creator>
  <cp:lastModifiedBy>Kaiwen Shen</cp:lastModifiedBy>
  <cp:revision>3</cp:revision>
  <dcterms:created xsi:type="dcterms:W3CDTF">2024-06-27T15:12:38Z</dcterms:created>
  <dcterms:modified xsi:type="dcterms:W3CDTF">2024-06-27T17:50:54Z</dcterms:modified>
</cp:coreProperties>
</file>