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c7deb83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c7deb83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c7deb83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c7deb83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c7deb83c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c7deb83c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CA"/>
              <a:t>Simulation with Correlated Geometric Brownian Motion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89900" y="737150"/>
            <a:ext cx="4576800" cy="43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015950" y="1769775"/>
            <a:ext cx="37521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/>
              <a:t>Assumption: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/>
              <a:t>1. Both stocks follow GBM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/>
              <a:t>2. Historical correlation between stocks remain </a:t>
            </a:r>
            <a:r>
              <a:rPr lang="en-CA" sz="1100"/>
              <a:t>stable.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/>
              <a:t>3. We use yahoo finance, stock mu= Forward Dividend &amp; Yield, sigma=option with closest strike price and expiration implied volatility.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/>
              <a:t>We simulate GBM for KO and PEP, then use the result to calculate spread (PEP-KO). We then plot the result together with the historical data and then calculate and plot the 95% confidence interval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67192" t="0"/>
          <a:stretch/>
        </p:blipFill>
        <p:spPr>
          <a:xfrm>
            <a:off x="342238" y="1134900"/>
            <a:ext cx="1808701" cy="12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67502" t="0"/>
          <a:stretch/>
        </p:blipFill>
        <p:spPr>
          <a:xfrm>
            <a:off x="331275" y="2442250"/>
            <a:ext cx="1830651" cy="12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b="0" l="0" r="67643" t="0"/>
          <a:stretch/>
        </p:blipFill>
        <p:spPr>
          <a:xfrm>
            <a:off x="331263" y="3749600"/>
            <a:ext cx="1830651" cy="12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5800" y="1769775"/>
            <a:ext cx="2544974" cy="109602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47850" y="780900"/>
            <a:ext cx="170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/>
              <a:t>GBM Simulation</a:t>
            </a:r>
            <a:endParaRPr sz="11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3400" y="2993350"/>
            <a:ext cx="2529772" cy="10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6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2. Pair Trading Strategy (Fixed)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18500" y="2849225"/>
            <a:ext cx="8169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At </a:t>
            </a:r>
            <a:r>
              <a:rPr lang="en-CA" u="sng"/>
              <a:t>October 9th</a:t>
            </a:r>
            <a:r>
              <a:rPr lang="en-CA"/>
              <a:t>. We enter the spread by selling pepsi and buying coke. Assume 5% risk free rate: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Assumption: We can only buy stock in multiples of 100.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Position: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Short 600 PEP @ 160.28, 49.73% of our position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Long 1800 KO @ 53.139, 50.0% of our 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Holding Cash 521.99, 0.27% of our 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At </a:t>
            </a:r>
            <a:r>
              <a:rPr lang="en-CA" u="sng"/>
              <a:t>October 16th</a:t>
            </a:r>
            <a:r>
              <a:rPr lang="en-CA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Expected value of the trade on the 16th: 3.653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95th percentile P&amp;L: 3.63%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5th percentile P&amp;L: -3.81%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00" y="614825"/>
            <a:ext cx="7290439" cy="216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6077375" y="236963"/>
            <a:ext cx="30510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Strategy rules: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We simulate stock spread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If observed spread &gt; 1-alpha percentile simulated spread: short spread (short PEP long KO)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</a:rPr>
              <a:t>observed spread &lt; alpha percentile simulated spread: long spread (long PEP short KO)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Assumptions: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CA" sz="1000"/>
              <a:t>We assume we can place equal dollar amount of position on PEP and KO, whether long or short.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CA" sz="1000"/>
              <a:t>We ignore transaction cost, and we assume to take only three actions: long spread, 0, short spread. There is no increasing position, and we hold long/short spread until spread falls back into the alpha, 1-alpha range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We determine the profit maximizing alpha using simulation.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The investment horizon is 3 months (60 days)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3 spread simulation: GBM with correlation, Ornstein-Uhlenbeck process, Ornstein-Uhlenbeck with dW term correlated.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Expected terminal value (started from 1):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CA" sz="1000"/>
              <a:t>GBM+correlation: 1.000038287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CA" sz="1000"/>
              <a:t>OU: 1.0003280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CA" sz="1000"/>
              <a:t>OU+correlation: 1.0003965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CA" sz="1000"/>
              <a:t>Risk free: 1.012578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Risk free is higher than all spread model pair trading simulation. This result is expected under Efficient Market Hypothesis.</a:t>
            </a:r>
            <a:endParaRPr sz="1000"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2222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3. Paired Trading Strategy Entry and Exit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39000" y="595918"/>
            <a:ext cx="5247900" cy="13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33056" t="0"/>
          <a:stretch/>
        </p:blipFill>
        <p:spPr>
          <a:xfrm>
            <a:off x="505556" y="843410"/>
            <a:ext cx="3464825" cy="1087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848" y="674510"/>
            <a:ext cx="1739512" cy="12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82221" y="563225"/>
            <a:ext cx="29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GBM with correlation, alpha = 0.0130</a:t>
            </a:r>
            <a:endParaRPr sz="1200"/>
          </a:p>
        </p:txBody>
      </p:sp>
      <p:sp>
        <p:nvSpPr>
          <p:cNvPr id="80" name="Google Shape;80;p15"/>
          <p:cNvSpPr/>
          <p:nvPr/>
        </p:nvSpPr>
        <p:spPr>
          <a:xfrm>
            <a:off x="439000" y="2073410"/>
            <a:ext cx="5247900" cy="13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82221" y="2009242"/>
            <a:ext cx="29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O-U process</a:t>
            </a:r>
            <a:r>
              <a:rPr lang="en-CA" sz="1200"/>
              <a:t>, alpha = 0.258</a:t>
            </a:r>
            <a:endParaRPr sz="1200"/>
          </a:p>
        </p:txBody>
      </p:sp>
      <p:sp>
        <p:nvSpPr>
          <p:cNvPr id="82" name="Google Shape;82;p15"/>
          <p:cNvSpPr/>
          <p:nvPr/>
        </p:nvSpPr>
        <p:spPr>
          <a:xfrm>
            <a:off x="439000" y="3605563"/>
            <a:ext cx="5247900" cy="13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82226" y="3587775"/>
            <a:ext cx="334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O-U process </a:t>
            </a:r>
            <a:r>
              <a:rPr lang="en-CA" sz="1200"/>
              <a:t>with correlation, alpha = 0.338</a:t>
            </a:r>
            <a:endParaRPr sz="12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88" y="2272250"/>
            <a:ext cx="3417175" cy="11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0374" y="2155125"/>
            <a:ext cx="1660600" cy="127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850" y="3844900"/>
            <a:ext cx="3417149" cy="108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0001" y="3655875"/>
            <a:ext cx="1665193" cy="127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