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PLoA2618wel45MA8sIO065Lwh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F0A"/>
    <a:srgbClr val="005404"/>
    <a:srgbClr val="004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74"/>
  </p:normalViewPr>
  <p:slideViewPr>
    <p:cSldViewPr snapToGrid="0" snapToObjects="1">
      <p:cViewPr>
        <p:scale>
          <a:sx n="43" d="100"/>
          <a:sy n="43" d="100"/>
        </p:scale>
        <p:origin x="-1328" y="-4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FB86F-18C8-4E44-8D9B-B4E24D51EA4F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C1963-1DFB-234B-88E1-AAE1D5403CA4}">
      <dgm:prSet phldrT="[Text]" custT="1"/>
      <dgm:spPr>
        <a:solidFill>
          <a:srgbClr val="7E5F0A"/>
        </a:solidFill>
      </dgm:spPr>
      <dgm:t>
        <a:bodyPr/>
        <a:lstStyle/>
        <a:p>
          <a:r>
            <a:rPr lang="en-US" sz="3200" i="1" dirty="0">
              <a:sym typeface="Calibri"/>
            </a:rPr>
            <a:t>1:1 ciprofloxacin metronidazole mixture</a:t>
          </a:r>
          <a:endParaRPr lang="en-US" sz="3200" i="1" dirty="0"/>
        </a:p>
      </dgm:t>
    </dgm:pt>
    <dgm:pt modelId="{C705BF30-3C0B-964C-8F40-0A85E14A2A42}" type="parTrans" cxnId="{EC1026A5-9BDD-8B40-AF69-35DA778B34FE}">
      <dgm:prSet/>
      <dgm:spPr/>
      <dgm:t>
        <a:bodyPr/>
        <a:lstStyle/>
        <a:p>
          <a:endParaRPr lang="en-US"/>
        </a:p>
      </dgm:t>
    </dgm:pt>
    <dgm:pt modelId="{6DAA3BF9-5F28-D742-9936-1C85DA2CB587}" type="sibTrans" cxnId="{EC1026A5-9BDD-8B40-AF69-35DA778B34FE}">
      <dgm:prSet/>
      <dgm:spPr/>
      <dgm:t>
        <a:bodyPr/>
        <a:lstStyle/>
        <a:p>
          <a:endParaRPr lang="en-US"/>
        </a:p>
      </dgm:t>
    </dgm:pt>
    <dgm:pt modelId="{796020A5-769B-B645-AB7F-CE2153CEFED3}">
      <dgm:prSet phldrT="[Text]" custT="1"/>
      <dgm:spPr>
        <a:solidFill>
          <a:srgbClr val="7E5F0A"/>
        </a:solidFill>
      </dgm:spPr>
      <dgm:t>
        <a:bodyPr/>
        <a:lstStyle/>
        <a:p>
          <a:r>
            <a:rPr lang="en-US" sz="3600" dirty="0"/>
            <a:t>ciprofloxacin</a:t>
          </a:r>
        </a:p>
      </dgm:t>
    </dgm:pt>
    <dgm:pt modelId="{2B38CE59-5B73-4542-BCC3-2F09B063B5A4}" type="parTrans" cxnId="{6AF1CADA-8F76-FF47-A907-510566ABF2A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A0F3B60-BA11-DA42-9EE4-6F1F133AE9B4}" type="sibTrans" cxnId="{6AF1CADA-8F76-FF47-A907-510566ABF2A1}">
      <dgm:prSet/>
      <dgm:spPr/>
      <dgm:t>
        <a:bodyPr/>
        <a:lstStyle/>
        <a:p>
          <a:endParaRPr lang="en-US"/>
        </a:p>
      </dgm:t>
    </dgm:pt>
    <dgm:pt modelId="{CAE127AD-10A2-164A-A0A3-E9690E6DBF50}">
      <dgm:prSet phldrT="[Text]" custT="1"/>
      <dgm:spPr>
        <a:solidFill>
          <a:srgbClr val="7E5F0A"/>
        </a:solidFill>
      </dgm:spPr>
      <dgm:t>
        <a:bodyPr/>
        <a:lstStyle/>
        <a:p>
          <a:r>
            <a:rPr lang="en-US" sz="3600" dirty="0"/>
            <a:t>metronidazole</a:t>
          </a:r>
        </a:p>
      </dgm:t>
    </dgm:pt>
    <dgm:pt modelId="{631F7B32-F127-8F46-A6B9-63DADD57CD6C}" type="parTrans" cxnId="{6A87ED8D-7CA0-B04F-9987-53B41DB675B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A22E46-4E6B-164E-927F-7C05460B663D}" type="sibTrans" cxnId="{6A87ED8D-7CA0-B04F-9987-53B41DB675BD}">
      <dgm:prSet/>
      <dgm:spPr/>
      <dgm:t>
        <a:bodyPr/>
        <a:lstStyle/>
        <a:p>
          <a:endParaRPr lang="en-US"/>
        </a:p>
      </dgm:t>
    </dgm:pt>
    <dgm:pt modelId="{BB895ADF-7592-D548-A50A-2DF3C4DA59E9}">
      <dgm:prSet phldrT="[Text]"/>
      <dgm:spPr>
        <a:solidFill>
          <a:srgbClr val="7E5F0A"/>
        </a:solidFill>
      </dgm:spPr>
      <dgm:t>
        <a:bodyPr/>
        <a:lstStyle/>
        <a:p>
          <a:r>
            <a:rPr lang="en-US" dirty="0"/>
            <a:t>NDFRT:N000179428</a:t>
          </a:r>
        </a:p>
        <a:p>
          <a:r>
            <a:rPr lang="en-US" dirty="0"/>
            <a:t>RxNorm:82047</a:t>
          </a:r>
        </a:p>
      </dgm:t>
    </dgm:pt>
    <dgm:pt modelId="{45631A37-A5AE-C842-8EB9-15DF3C56E42F}" type="parTrans" cxnId="{78917DA7-A53D-1546-AD46-5EE29EA0BBB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44D6F0-E8A7-F249-91D8-1B7146AB21BE}" type="sibTrans" cxnId="{78917DA7-A53D-1546-AD46-5EE29EA0BBB9}">
      <dgm:prSet/>
      <dgm:spPr/>
      <dgm:t>
        <a:bodyPr/>
        <a:lstStyle/>
        <a:p>
          <a:endParaRPr lang="en-US"/>
        </a:p>
      </dgm:t>
    </dgm:pt>
    <dgm:pt modelId="{E756B5ED-F7D4-2647-BDB2-827C3FBBD724}">
      <dgm:prSet/>
      <dgm:spPr>
        <a:solidFill>
          <a:srgbClr val="7E5F0A"/>
        </a:solidFill>
      </dgm:spPr>
      <dgm:t>
        <a:bodyPr/>
        <a:lstStyle/>
        <a:p>
          <a:r>
            <a:rPr lang="en-US" dirty="0"/>
            <a:t>NDFRT:N0000147502</a:t>
          </a:r>
        </a:p>
        <a:p>
          <a:r>
            <a:rPr lang="en-US" dirty="0"/>
            <a:t>RxNorm:81981</a:t>
          </a:r>
        </a:p>
      </dgm:t>
    </dgm:pt>
    <dgm:pt modelId="{11D7AEEA-981C-B34B-9D0B-6F445A96DFD5}" type="parTrans" cxnId="{5F2C4F5F-3B8C-2D45-9FA9-EA15C1232A0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FB2D3A8-ED00-4742-A443-7C9F54CF9B8D}" type="sibTrans" cxnId="{5F2C4F5F-3B8C-2D45-9FA9-EA15C1232A01}">
      <dgm:prSet/>
      <dgm:spPr/>
      <dgm:t>
        <a:bodyPr/>
        <a:lstStyle/>
        <a:p>
          <a:endParaRPr lang="en-US"/>
        </a:p>
      </dgm:t>
    </dgm:pt>
    <dgm:pt modelId="{E17ED019-546B-C44F-BA4E-4452F544B67B}" type="pres">
      <dgm:prSet presAssocID="{0ACFB86F-18C8-4E44-8D9B-B4E24D51EA4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05100B-A2EE-D448-ACBD-C78730DA9BF0}" type="pres">
      <dgm:prSet presAssocID="{0ACFB86F-18C8-4E44-8D9B-B4E24D51EA4F}" presName="hierFlow" presStyleCnt="0"/>
      <dgm:spPr/>
    </dgm:pt>
    <dgm:pt modelId="{970C371C-9093-4C43-8000-8729722D5251}" type="pres">
      <dgm:prSet presAssocID="{0ACFB86F-18C8-4E44-8D9B-B4E24D51EA4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A5A36E-D63A-0D4D-AA56-E3F7F266FDFB}" type="pres">
      <dgm:prSet presAssocID="{908C1963-1DFB-234B-88E1-AAE1D5403CA4}" presName="Name17" presStyleCnt="0"/>
      <dgm:spPr/>
    </dgm:pt>
    <dgm:pt modelId="{E0EA1C82-F9CE-BC41-AEAD-3073F8EBD8AF}" type="pres">
      <dgm:prSet presAssocID="{908C1963-1DFB-234B-88E1-AAE1D5403CA4}" presName="level1Shape" presStyleLbl="node0" presStyleIdx="0" presStyleCnt="1" custScaleY="147952">
        <dgm:presLayoutVars>
          <dgm:chPref val="3"/>
        </dgm:presLayoutVars>
      </dgm:prSet>
      <dgm:spPr/>
    </dgm:pt>
    <dgm:pt modelId="{848E1267-1822-2D4F-9ADF-C30B93084017}" type="pres">
      <dgm:prSet presAssocID="{908C1963-1DFB-234B-88E1-AAE1D5403CA4}" presName="hierChild2" presStyleCnt="0"/>
      <dgm:spPr/>
    </dgm:pt>
    <dgm:pt modelId="{E7A913C8-1B1C-504E-9F44-B94641434D8C}" type="pres">
      <dgm:prSet presAssocID="{2B38CE59-5B73-4542-BCC3-2F09B063B5A4}" presName="Name25" presStyleLbl="parChTrans1D2" presStyleIdx="0" presStyleCnt="2"/>
      <dgm:spPr/>
    </dgm:pt>
    <dgm:pt modelId="{E127BD4B-6F21-8841-A4D3-8F2D1FCD525E}" type="pres">
      <dgm:prSet presAssocID="{2B38CE59-5B73-4542-BCC3-2F09B063B5A4}" presName="connTx" presStyleLbl="parChTrans1D2" presStyleIdx="0" presStyleCnt="2"/>
      <dgm:spPr/>
    </dgm:pt>
    <dgm:pt modelId="{270E3464-D5E3-0648-A8B7-47876FB8CB32}" type="pres">
      <dgm:prSet presAssocID="{796020A5-769B-B645-AB7F-CE2153CEFED3}" presName="Name30" presStyleCnt="0"/>
      <dgm:spPr/>
    </dgm:pt>
    <dgm:pt modelId="{A1EEFAEF-EA12-C246-9068-2D0BD4A2FAE4}" type="pres">
      <dgm:prSet presAssocID="{796020A5-769B-B645-AB7F-CE2153CEFED3}" presName="level2Shape" presStyleLbl="node2" presStyleIdx="0" presStyleCnt="2"/>
      <dgm:spPr/>
    </dgm:pt>
    <dgm:pt modelId="{7A49BF09-718F-6F41-B846-9B9785EE18E2}" type="pres">
      <dgm:prSet presAssocID="{796020A5-769B-B645-AB7F-CE2153CEFED3}" presName="hierChild3" presStyleCnt="0"/>
      <dgm:spPr/>
    </dgm:pt>
    <dgm:pt modelId="{F42F2B5D-D5BB-3549-A763-5D7E2C0446EB}" type="pres">
      <dgm:prSet presAssocID="{11D7AEEA-981C-B34B-9D0B-6F445A96DFD5}" presName="Name25" presStyleLbl="parChTrans1D3" presStyleIdx="0" presStyleCnt="2"/>
      <dgm:spPr/>
    </dgm:pt>
    <dgm:pt modelId="{DD7822DF-F9D8-BD4A-A3E0-F02A9787CF2F}" type="pres">
      <dgm:prSet presAssocID="{11D7AEEA-981C-B34B-9D0B-6F445A96DFD5}" presName="connTx" presStyleLbl="parChTrans1D3" presStyleIdx="0" presStyleCnt="2"/>
      <dgm:spPr/>
    </dgm:pt>
    <dgm:pt modelId="{E5356C3A-C930-6146-B97F-3187305B3AE6}" type="pres">
      <dgm:prSet presAssocID="{E756B5ED-F7D4-2647-BDB2-827C3FBBD724}" presName="Name30" presStyleCnt="0"/>
      <dgm:spPr/>
    </dgm:pt>
    <dgm:pt modelId="{5FD4AC34-9358-4741-88CB-A8A241159A06}" type="pres">
      <dgm:prSet presAssocID="{E756B5ED-F7D4-2647-BDB2-827C3FBBD724}" presName="level2Shape" presStyleLbl="node3" presStyleIdx="0" presStyleCnt="2" custScaleX="114174"/>
      <dgm:spPr/>
    </dgm:pt>
    <dgm:pt modelId="{5F45F6E5-CF1E-FE48-82A7-2EEF123707AE}" type="pres">
      <dgm:prSet presAssocID="{E756B5ED-F7D4-2647-BDB2-827C3FBBD724}" presName="hierChild3" presStyleCnt="0"/>
      <dgm:spPr/>
    </dgm:pt>
    <dgm:pt modelId="{00A2C90F-4766-E942-BB6B-B20732D130A7}" type="pres">
      <dgm:prSet presAssocID="{631F7B32-F127-8F46-A6B9-63DADD57CD6C}" presName="Name25" presStyleLbl="parChTrans1D2" presStyleIdx="1" presStyleCnt="2"/>
      <dgm:spPr/>
    </dgm:pt>
    <dgm:pt modelId="{F16F335E-DF21-8642-AF28-AE33457FC807}" type="pres">
      <dgm:prSet presAssocID="{631F7B32-F127-8F46-A6B9-63DADD57CD6C}" presName="connTx" presStyleLbl="parChTrans1D2" presStyleIdx="1" presStyleCnt="2"/>
      <dgm:spPr/>
    </dgm:pt>
    <dgm:pt modelId="{9D0AFB22-0601-2144-AC2C-6DA6C63A3071}" type="pres">
      <dgm:prSet presAssocID="{CAE127AD-10A2-164A-A0A3-E9690E6DBF50}" presName="Name30" presStyleCnt="0"/>
      <dgm:spPr/>
    </dgm:pt>
    <dgm:pt modelId="{42F41351-7FBC-2B4C-9739-6E0175427C96}" type="pres">
      <dgm:prSet presAssocID="{CAE127AD-10A2-164A-A0A3-E9690E6DBF50}" presName="level2Shape" presStyleLbl="node2" presStyleIdx="1" presStyleCnt="2"/>
      <dgm:spPr/>
    </dgm:pt>
    <dgm:pt modelId="{C5F3466E-FA2C-C44E-8775-12DBB2733811}" type="pres">
      <dgm:prSet presAssocID="{CAE127AD-10A2-164A-A0A3-E9690E6DBF50}" presName="hierChild3" presStyleCnt="0"/>
      <dgm:spPr/>
    </dgm:pt>
    <dgm:pt modelId="{4A581F4F-BF5D-464F-86D9-68389680EDA1}" type="pres">
      <dgm:prSet presAssocID="{45631A37-A5AE-C842-8EB9-15DF3C56E42F}" presName="Name25" presStyleLbl="parChTrans1D3" presStyleIdx="1" presStyleCnt="2"/>
      <dgm:spPr/>
    </dgm:pt>
    <dgm:pt modelId="{E3B3068F-7C70-7E46-9C4F-70573CC7C0DA}" type="pres">
      <dgm:prSet presAssocID="{45631A37-A5AE-C842-8EB9-15DF3C56E42F}" presName="connTx" presStyleLbl="parChTrans1D3" presStyleIdx="1" presStyleCnt="2"/>
      <dgm:spPr/>
    </dgm:pt>
    <dgm:pt modelId="{E256A609-D402-104A-BE1C-5C8385E6C96B}" type="pres">
      <dgm:prSet presAssocID="{BB895ADF-7592-D548-A50A-2DF3C4DA59E9}" presName="Name30" presStyleCnt="0"/>
      <dgm:spPr/>
    </dgm:pt>
    <dgm:pt modelId="{BD90F737-6106-754D-8216-66D2D24AE501}" type="pres">
      <dgm:prSet presAssocID="{BB895ADF-7592-D548-A50A-2DF3C4DA59E9}" presName="level2Shape" presStyleLbl="node3" presStyleIdx="1" presStyleCnt="2" custScaleX="114174"/>
      <dgm:spPr/>
    </dgm:pt>
    <dgm:pt modelId="{0384A93C-6C65-5847-BA3B-1DAC1BA7AB5F}" type="pres">
      <dgm:prSet presAssocID="{BB895ADF-7592-D548-A50A-2DF3C4DA59E9}" presName="hierChild3" presStyleCnt="0"/>
      <dgm:spPr/>
    </dgm:pt>
    <dgm:pt modelId="{AC86C8DB-09D2-3A49-955D-72E411BF46E2}" type="pres">
      <dgm:prSet presAssocID="{0ACFB86F-18C8-4E44-8D9B-B4E24D51EA4F}" presName="bgShapesFlow" presStyleCnt="0"/>
      <dgm:spPr/>
    </dgm:pt>
  </dgm:ptLst>
  <dgm:cxnLst>
    <dgm:cxn modelId="{82ECC802-5263-174E-A4A9-68B943F8C468}" type="presOf" srcId="{0ACFB86F-18C8-4E44-8D9B-B4E24D51EA4F}" destId="{E17ED019-546B-C44F-BA4E-4452F544B67B}" srcOrd="0" destOrd="0" presId="urn:microsoft.com/office/officeart/2005/8/layout/hierarchy5"/>
    <dgm:cxn modelId="{99260E03-EB37-BA4A-A18A-89C38C68130C}" type="presOf" srcId="{631F7B32-F127-8F46-A6B9-63DADD57CD6C}" destId="{00A2C90F-4766-E942-BB6B-B20732D130A7}" srcOrd="0" destOrd="0" presId="urn:microsoft.com/office/officeart/2005/8/layout/hierarchy5"/>
    <dgm:cxn modelId="{A85D7411-1FB8-8145-89FC-9F4787DD3432}" type="presOf" srcId="{2B38CE59-5B73-4542-BCC3-2F09B063B5A4}" destId="{E127BD4B-6F21-8841-A4D3-8F2D1FCD525E}" srcOrd="1" destOrd="0" presId="urn:microsoft.com/office/officeart/2005/8/layout/hierarchy5"/>
    <dgm:cxn modelId="{8E775223-4620-3E4A-BC10-429D738B137D}" type="presOf" srcId="{2B38CE59-5B73-4542-BCC3-2F09B063B5A4}" destId="{E7A913C8-1B1C-504E-9F44-B94641434D8C}" srcOrd="0" destOrd="0" presId="urn:microsoft.com/office/officeart/2005/8/layout/hierarchy5"/>
    <dgm:cxn modelId="{5667A530-5373-B240-BEB6-2E8FF86F3B2F}" type="presOf" srcId="{796020A5-769B-B645-AB7F-CE2153CEFED3}" destId="{A1EEFAEF-EA12-C246-9068-2D0BD4A2FAE4}" srcOrd="0" destOrd="0" presId="urn:microsoft.com/office/officeart/2005/8/layout/hierarchy5"/>
    <dgm:cxn modelId="{68A89931-41F3-2441-BBE7-7C48786B4541}" type="presOf" srcId="{11D7AEEA-981C-B34B-9D0B-6F445A96DFD5}" destId="{DD7822DF-F9D8-BD4A-A3E0-F02A9787CF2F}" srcOrd="1" destOrd="0" presId="urn:microsoft.com/office/officeart/2005/8/layout/hierarchy5"/>
    <dgm:cxn modelId="{3AC6854A-015D-FA4E-9AFD-2BA4CB18F8F7}" type="presOf" srcId="{11D7AEEA-981C-B34B-9D0B-6F445A96DFD5}" destId="{F42F2B5D-D5BB-3549-A763-5D7E2C0446EB}" srcOrd="0" destOrd="0" presId="urn:microsoft.com/office/officeart/2005/8/layout/hierarchy5"/>
    <dgm:cxn modelId="{472CA04B-FD5A-A341-B872-3F6170B34A87}" type="presOf" srcId="{CAE127AD-10A2-164A-A0A3-E9690E6DBF50}" destId="{42F41351-7FBC-2B4C-9739-6E0175427C96}" srcOrd="0" destOrd="0" presId="urn:microsoft.com/office/officeart/2005/8/layout/hierarchy5"/>
    <dgm:cxn modelId="{AAFBE158-6CE8-8149-AAAF-043167DB2C1E}" type="presOf" srcId="{631F7B32-F127-8F46-A6B9-63DADD57CD6C}" destId="{F16F335E-DF21-8642-AF28-AE33457FC807}" srcOrd="1" destOrd="0" presId="urn:microsoft.com/office/officeart/2005/8/layout/hierarchy5"/>
    <dgm:cxn modelId="{5F2C4F5F-3B8C-2D45-9FA9-EA15C1232A01}" srcId="{796020A5-769B-B645-AB7F-CE2153CEFED3}" destId="{E756B5ED-F7D4-2647-BDB2-827C3FBBD724}" srcOrd="0" destOrd="0" parTransId="{11D7AEEA-981C-B34B-9D0B-6F445A96DFD5}" sibTransId="{BFB2D3A8-ED00-4742-A443-7C9F54CF9B8D}"/>
    <dgm:cxn modelId="{E48A9C60-8F2E-934D-BDEC-2C3F15CF24D7}" type="presOf" srcId="{BB895ADF-7592-D548-A50A-2DF3C4DA59E9}" destId="{BD90F737-6106-754D-8216-66D2D24AE501}" srcOrd="0" destOrd="0" presId="urn:microsoft.com/office/officeart/2005/8/layout/hierarchy5"/>
    <dgm:cxn modelId="{AF4E3D88-F415-824A-B183-3DEA86DB4286}" type="presOf" srcId="{908C1963-1DFB-234B-88E1-AAE1D5403CA4}" destId="{E0EA1C82-F9CE-BC41-AEAD-3073F8EBD8AF}" srcOrd="0" destOrd="0" presId="urn:microsoft.com/office/officeart/2005/8/layout/hierarchy5"/>
    <dgm:cxn modelId="{6A87ED8D-7CA0-B04F-9987-53B41DB675BD}" srcId="{908C1963-1DFB-234B-88E1-AAE1D5403CA4}" destId="{CAE127AD-10A2-164A-A0A3-E9690E6DBF50}" srcOrd="1" destOrd="0" parTransId="{631F7B32-F127-8F46-A6B9-63DADD57CD6C}" sibTransId="{F0A22E46-4E6B-164E-927F-7C05460B663D}"/>
    <dgm:cxn modelId="{E7FA8891-2944-5C47-9708-8D527B7145AE}" type="presOf" srcId="{E756B5ED-F7D4-2647-BDB2-827C3FBBD724}" destId="{5FD4AC34-9358-4741-88CB-A8A241159A06}" srcOrd="0" destOrd="0" presId="urn:microsoft.com/office/officeart/2005/8/layout/hierarchy5"/>
    <dgm:cxn modelId="{EC1026A5-9BDD-8B40-AF69-35DA778B34FE}" srcId="{0ACFB86F-18C8-4E44-8D9B-B4E24D51EA4F}" destId="{908C1963-1DFB-234B-88E1-AAE1D5403CA4}" srcOrd="0" destOrd="0" parTransId="{C705BF30-3C0B-964C-8F40-0A85E14A2A42}" sibTransId="{6DAA3BF9-5F28-D742-9936-1C85DA2CB587}"/>
    <dgm:cxn modelId="{57D0DDA6-90BD-444D-9D5D-C517086B24D6}" type="presOf" srcId="{45631A37-A5AE-C842-8EB9-15DF3C56E42F}" destId="{4A581F4F-BF5D-464F-86D9-68389680EDA1}" srcOrd="0" destOrd="0" presId="urn:microsoft.com/office/officeart/2005/8/layout/hierarchy5"/>
    <dgm:cxn modelId="{78917DA7-A53D-1546-AD46-5EE29EA0BBB9}" srcId="{CAE127AD-10A2-164A-A0A3-E9690E6DBF50}" destId="{BB895ADF-7592-D548-A50A-2DF3C4DA59E9}" srcOrd="0" destOrd="0" parTransId="{45631A37-A5AE-C842-8EB9-15DF3C56E42F}" sibTransId="{8F44D6F0-E8A7-F249-91D8-1B7146AB21BE}"/>
    <dgm:cxn modelId="{C79B30AE-BB8D-CC4B-95A6-F190A5B89CD7}" type="presOf" srcId="{45631A37-A5AE-C842-8EB9-15DF3C56E42F}" destId="{E3B3068F-7C70-7E46-9C4F-70573CC7C0DA}" srcOrd="1" destOrd="0" presId="urn:microsoft.com/office/officeart/2005/8/layout/hierarchy5"/>
    <dgm:cxn modelId="{6AF1CADA-8F76-FF47-A907-510566ABF2A1}" srcId="{908C1963-1DFB-234B-88E1-AAE1D5403CA4}" destId="{796020A5-769B-B645-AB7F-CE2153CEFED3}" srcOrd="0" destOrd="0" parTransId="{2B38CE59-5B73-4542-BCC3-2F09B063B5A4}" sibTransId="{4A0F3B60-BA11-DA42-9EE4-6F1F133AE9B4}"/>
    <dgm:cxn modelId="{91E9D854-9551-EC4E-8822-159E6DAC11FB}" type="presParOf" srcId="{E17ED019-546B-C44F-BA4E-4452F544B67B}" destId="{4605100B-A2EE-D448-ACBD-C78730DA9BF0}" srcOrd="0" destOrd="0" presId="urn:microsoft.com/office/officeart/2005/8/layout/hierarchy5"/>
    <dgm:cxn modelId="{472E1D92-533A-874A-91FD-5A65FF14375C}" type="presParOf" srcId="{4605100B-A2EE-D448-ACBD-C78730DA9BF0}" destId="{970C371C-9093-4C43-8000-8729722D5251}" srcOrd="0" destOrd="0" presId="urn:microsoft.com/office/officeart/2005/8/layout/hierarchy5"/>
    <dgm:cxn modelId="{9920D0D2-2896-1244-BC71-E45263E9A954}" type="presParOf" srcId="{970C371C-9093-4C43-8000-8729722D5251}" destId="{EFA5A36E-D63A-0D4D-AA56-E3F7F266FDFB}" srcOrd="0" destOrd="0" presId="urn:microsoft.com/office/officeart/2005/8/layout/hierarchy5"/>
    <dgm:cxn modelId="{CB168B0B-465D-8441-BFA6-5562BF342AAD}" type="presParOf" srcId="{EFA5A36E-D63A-0D4D-AA56-E3F7F266FDFB}" destId="{E0EA1C82-F9CE-BC41-AEAD-3073F8EBD8AF}" srcOrd="0" destOrd="0" presId="urn:microsoft.com/office/officeart/2005/8/layout/hierarchy5"/>
    <dgm:cxn modelId="{2B2C8B61-43BA-CE4C-BF1D-04D9C6CB4765}" type="presParOf" srcId="{EFA5A36E-D63A-0D4D-AA56-E3F7F266FDFB}" destId="{848E1267-1822-2D4F-9ADF-C30B93084017}" srcOrd="1" destOrd="0" presId="urn:microsoft.com/office/officeart/2005/8/layout/hierarchy5"/>
    <dgm:cxn modelId="{5C079A5D-9B93-9C48-BB2D-7E939AAEA9D6}" type="presParOf" srcId="{848E1267-1822-2D4F-9ADF-C30B93084017}" destId="{E7A913C8-1B1C-504E-9F44-B94641434D8C}" srcOrd="0" destOrd="0" presId="urn:microsoft.com/office/officeart/2005/8/layout/hierarchy5"/>
    <dgm:cxn modelId="{44094EAE-F356-7245-9E64-CBA7B2C84E28}" type="presParOf" srcId="{E7A913C8-1B1C-504E-9F44-B94641434D8C}" destId="{E127BD4B-6F21-8841-A4D3-8F2D1FCD525E}" srcOrd="0" destOrd="0" presId="urn:microsoft.com/office/officeart/2005/8/layout/hierarchy5"/>
    <dgm:cxn modelId="{2ACDD016-AFD8-5F4F-A52B-9024DF8B04D9}" type="presParOf" srcId="{848E1267-1822-2D4F-9ADF-C30B93084017}" destId="{270E3464-D5E3-0648-A8B7-47876FB8CB32}" srcOrd="1" destOrd="0" presId="urn:microsoft.com/office/officeart/2005/8/layout/hierarchy5"/>
    <dgm:cxn modelId="{8A5E95A8-E35D-1B43-B837-D31469CBF362}" type="presParOf" srcId="{270E3464-D5E3-0648-A8B7-47876FB8CB32}" destId="{A1EEFAEF-EA12-C246-9068-2D0BD4A2FAE4}" srcOrd="0" destOrd="0" presId="urn:microsoft.com/office/officeart/2005/8/layout/hierarchy5"/>
    <dgm:cxn modelId="{3F98D32F-F2F3-064C-A4DE-FDF39293F0C6}" type="presParOf" srcId="{270E3464-D5E3-0648-A8B7-47876FB8CB32}" destId="{7A49BF09-718F-6F41-B846-9B9785EE18E2}" srcOrd="1" destOrd="0" presId="urn:microsoft.com/office/officeart/2005/8/layout/hierarchy5"/>
    <dgm:cxn modelId="{CC0261BD-7F16-EA4E-B176-D64F1B23D100}" type="presParOf" srcId="{7A49BF09-718F-6F41-B846-9B9785EE18E2}" destId="{F42F2B5D-D5BB-3549-A763-5D7E2C0446EB}" srcOrd="0" destOrd="0" presId="urn:microsoft.com/office/officeart/2005/8/layout/hierarchy5"/>
    <dgm:cxn modelId="{12829CB9-C446-A944-97EC-4FC04BE7AF91}" type="presParOf" srcId="{F42F2B5D-D5BB-3549-A763-5D7E2C0446EB}" destId="{DD7822DF-F9D8-BD4A-A3E0-F02A9787CF2F}" srcOrd="0" destOrd="0" presId="urn:microsoft.com/office/officeart/2005/8/layout/hierarchy5"/>
    <dgm:cxn modelId="{2EE4EB74-1605-E442-9ECA-137F03D6ADD0}" type="presParOf" srcId="{7A49BF09-718F-6F41-B846-9B9785EE18E2}" destId="{E5356C3A-C930-6146-B97F-3187305B3AE6}" srcOrd="1" destOrd="0" presId="urn:microsoft.com/office/officeart/2005/8/layout/hierarchy5"/>
    <dgm:cxn modelId="{65C4719F-9668-F14E-8525-943A785A6EBD}" type="presParOf" srcId="{E5356C3A-C930-6146-B97F-3187305B3AE6}" destId="{5FD4AC34-9358-4741-88CB-A8A241159A06}" srcOrd="0" destOrd="0" presId="urn:microsoft.com/office/officeart/2005/8/layout/hierarchy5"/>
    <dgm:cxn modelId="{24C6F944-D56C-1945-B272-7581910EDC68}" type="presParOf" srcId="{E5356C3A-C930-6146-B97F-3187305B3AE6}" destId="{5F45F6E5-CF1E-FE48-82A7-2EEF123707AE}" srcOrd="1" destOrd="0" presId="urn:microsoft.com/office/officeart/2005/8/layout/hierarchy5"/>
    <dgm:cxn modelId="{CBDA23B9-2C99-DE42-ADF3-15B793CC7880}" type="presParOf" srcId="{848E1267-1822-2D4F-9ADF-C30B93084017}" destId="{00A2C90F-4766-E942-BB6B-B20732D130A7}" srcOrd="2" destOrd="0" presId="urn:microsoft.com/office/officeart/2005/8/layout/hierarchy5"/>
    <dgm:cxn modelId="{FD7E1E6D-8CED-2D44-AB75-02B92DBFB865}" type="presParOf" srcId="{00A2C90F-4766-E942-BB6B-B20732D130A7}" destId="{F16F335E-DF21-8642-AF28-AE33457FC807}" srcOrd="0" destOrd="0" presId="urn:microsoft.com/office/officeart/2005/8/layout/hierarchy5"/>
    <dgm:cxn modelId="{528E66C6-CF2E-2748-B3BD-ECD16C008CD2}" type="presParOf" srcId="{848E1267-1822-2D4F-9ADF-C30B93084017}" destId="{9D0AFB22-0601-2144-AC2C-6DA6C63A3071}" srcOrd="3" destOrd="0" presId="urn:microsoft.com/office/officeart/2005/8/layout/hierarchy5"/>
    <dgm:cxn modelId="{C259DD0C-33FC-B44E-B94F-8C53470896AF}" type="presParOf" srcId="{9D0AFB22-0601-2144-AC2C-6DA6C63A3071}" destId="{42F41351-7FBC-2B4C-9739-6E0175427C96}" srcOrd="0" destOrd="0" presId="urn:microsoft.com/office/officeart/2005/8/layout/hierarchy5"/>
    <dgm:cxn modelId="{DCF507C8-0110-FE43-BB66-4C3006ED0536}" type="presParOf" srcId="{9D0AFB22-0601-2144-AC2C-6DA6C63A3071}" destId="{C5F3466E-FA2C-C44E-8775-12DBB2733811}" srcOrd="1" destOrd="0" presId="urn:microsoft.com/office/officeart/2005/8/layout/hierarchy5"/>
    <dgm:cxn modelId="{7C4ED1DD-826A-7A4D-9345-F3A4809EF41D}" type="presParOf" srcId="{C5F3466E-FA2C-C44E-8775-12DBB2733811}" destId="{4A581F4F-BF5D-464F-86D9-68389680EDA1}" srcOrd="0" destOrd="0" presId="urn:microsoft.com/office/officeart/2005/8/layout/hierarchy5"/>
    <dgm:cxn modelId="{28759EA7-D586-1040-9BD5-2E91B3BB8A2A}" type="presParOf" srcId="{4A581F4F-BF5D-464F-86D9-68389680EDA1}" destId="{E3B3068F-7C70-7E46-9C4F-70573CC7C0DA}" srcOrd="0" destOrd="0" presId="urn:microsoft.com/office/officeart/2005/8/layout/hierarchy5"/>
    <dgm:cxn modelId="{98477A54-16B7-E145-B365-E68E622CB966}" type="presParOf" srcId="{C5F3466E-FA2C-C44E-8775-12DBB2733811}" destId="{E256A609-D402-104A-BE1C-5C8385E6C96B}" srcOrd="1" destOrd="0" presId="urn:microsoft.com/office/officeart/2005/8/layout/hierarchy5"/>
    <dgm:cxn modelId="{D4065C29-F8EC-0642-89D0-B4E9A24DE15E}" type="presParOf" srcId="{E256A609-D402-104A-BE1C-5C8385E6C96B}" destId="{BD90F737-6106-754D-8216-66D2D24AE501}" srcOrd="0" destOrd="0" presId="urn:microsoft.com/office/officeart/2005/8/layout/hierarchy5"/>
    <dgm:cxn modelId="{AD5EA7A1-EA94-D54C-83B9-0FB9CD696550}" type="presParOf" srcId="{E256A609-D402-104A-BE1C-5C8385E6C96B}" destId="{0384A93C-6C65-5847-BA3B-1DAC1BA7AB5F}" srcOrd="1" destOrd="0" presId="urn:microsoft.com/office/officeart/2005/8/layout/hierarchy5"/>
    <dgm:cxn modelId="{F58835B3-AC9F-3540-8885-EC0E3502505D}" type="presParOf" srcId="{E17ED019-546B-C44F-BA4E-4452F544B67B}" destId="{AC86C8DB-09D2-3A49-955D-72E411BF46E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1C82-F9CE-BC41-AEAD-3073F8EBD8AF}">
      <dsp:nvSpPr>
        <dsp:cNvPr id="0" name=""/>
        <dsp:cNvSpPr/>
      </dsp:nvSpPr>
      <dsp:spPr>
        <a:xfrm>
          <a:off x="5146" y="2768141"/>
          <a:ext cx="3265403" cy="2415614"/>
        </a:xfrm>
        <a:prstGeom prst="roundRect">
          <a:avLst>
            <a:gd name="adj" fmla="val 10000"/>
          </a:avLst>
        </a:prstGeom>
        <a:solidFill>
          <a:srgbClr val="7E5F0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sym typeface="Calibri"/>
            </a:rPr>
            <a:t>1:1 ciprofloxacin metronidazole mixture</a:t>
          </a:r>
          <a:endParaRPr lang="en-US" sz="3200" i="1" kern="1200" dirty="0"/>
        </a:p>
      </dsp:txBody>
      <dsp:txXfrm>
        <a:off x="75897" y="2838892"/>
        <a:ext cx="3123901" cy="2274112"/>
      </dsp:txXfrm>
    </dsp:sp>
    <dsp:sp modelId="{E7A913C8-1B1C-504E-9F44-B94641434D8C}">
      <dsp:nvSpPr>
        <dsp:cNvPr id="0" name=""/>
        <dsp:cNvSpPr/>
      </dsp:nvSpPr>
      <dsp:spPr>
        <a:xfrm rot="19457599">
          <a:off x="3119359" y="3488068"/>
          <a:ext cx="1608542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1608542" y="1847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83416" y="3466333"/>
        <a:ext cx="80427" cy="80427"/>
      </dsp:txXfrm>
    </dsp:sp>
    <dsp:sp modelId="{A1EEFAEF-EA12-C246-9068-2D0BD4A2FAE4}">
      <dsp:nvSpPr>
        <dsp:cNvPr id="0" name=""/>
        <dsp:cNvSpPr/>
      </dsp:nvSpPr>
      <dsp:spPr>
        <a:xfrm>
          <a:off x="4576711" y="2220794"/>
          <a:ext cx="3265403" cy="1632701"/>
        </a:xfrm>
        <a:prstGeom prst="roundRect">
          <a:avLst>
            <a:gd name="adj" fmla="val 10000"/>
          </a:avLst>
        </a:prstGeom>
        <a:solidFill>
          <a:srgbClr val="7E5F0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ciprofloxacin</a:t>
          </a:r>
        </a:p>
      </dsp:txBody>
      <dsp:txXfrm>
        <a:off x="4624531" y="2268614"/>
        <a:ext cx="3169763" cy="1537061"/>
      </dsp:txXfrm>
    </dsp:sp>
    <dsp:sp modelId="{F42F2B5D-D5BB-3549-A763-5D7E2C0446EB}">
      <dsp:nvSpPr>
        <dsp:cNvPr id="0" name=""/>
        <dsp:cNvSpPr/>
      </dsp:nvSpPr>
      <dsp:spPr>
        <a:xfrm>
          <a:off x="7842114" y="3018666"/>
          <a:ext cx="1306161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1306161" y="1847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62541" y="3004491"/>
        <a:ext cx="65308" cy="65308"/>
      </dsp:txXfrm>
    </dsp:sp>
    <dsp:sp modelId="{5FD4AC34-9358-4741-88CB-A8A241159A06}">
      <dsp:nvSpPr>
        <dsp:cNvPr id="0" name=""/>
        <dsp:cNvSpPr/>
      </dsp:nvSpPr>
      <dsp:spPr>
        <a:xfrm>
          <a:off x="9148275" y="2220794"/>
          <a:ext cx="3728241" cy="1632701"/>
        </a:xfrm>
        <a:prstGeom prst="roundRect">
          <a:avLst>
            <a:gd name="adj" fmla="val 10000"/>
          </a:avLst>
        </a:prstGeom>
        <a:solidFill>
          <a:srgbClr val="7E5F0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NDFRT:N0000147502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RxNorm:81981</a:t>
          </a:r>
        </a:p>
      </dsp:txBody>
      <dsp:txXfrm>
        <a:off x="9196095" y="2268614"/>
        <a:ext cx="3632601" cy="1537061"/>
      </dsp:txXfrm>
    </dsp:sp>
    <dsp:sp modelId="{00A2C90F-4766-E942-BB6B-B20732D130A7}">
      <dsp:nvSpPr>
        <dsp:cNvPr id="0" name=""/>
        <dsp:cNvSpPr/>
      </dsp:nvSpPr>
      <dsp:spPr>
        <a:xfrm rot="2142401">
          <a:off x="3119359" y="4426871"/>
          <a:ext cx="1608542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1608542" y="1847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83416" y="4405137"/>
        <a:ext cx="80427" cy="80427"/>
      </dsp:txXfrm>
    </dsp:sp>
    <dsp:sp modelId="{42F41351-7FBC-2B4C-9739-6E0175427C96}">
      <dsp:nvSpPr>
        <dsp:cNvPr id="0" name=""/>
        <dsp:cNvSpPr/>
      </dsp:nvSpPr>
      <dsp:spPr>
        <a:xfrm>
          <a:off x="4576711" y="4098401"/>
          <a:ext cx="3265403" cy="1632701"/>
        </a:xfrm>
        <a:prstGeom prst="roundRect">
          <a:avLst>
            <a:gd name="adj" fmla="val 10000"/>
          </a:avLst>
        </a:prstGeom>
        <a:solidFill>
          <a:srgbClr val="7E5F0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metronidazole</a:t>
          </a:r>
        </a:p>
      </dsp:txBody>
      <dsp:txXfrm>
        <a:off x="4624531" y="4146221"/>
        <a:ext cx="3169763" cy="1537061"/>
      </dsp:txXfrm>
    </dsp:sp>
    <dsp:sp modelId="{4A581F4F-BF5D-464F-86D9-68389680EDA1}">
      <dsp:nvSpPr>
        <dsp:cNvPr id="0" name=""/>
        <dsp:cNvSpPr/>
      </dsp:nvSpPr>
      <dsp:spPr>
        <a:xfrm>
          <a:off x="7842114" y="4896273"/>
          <a:ext cx="1306161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1306161" y="1847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62541" y="4882098"/>
        <a:ext cx="65308" cy="65308"/>
      </dsp:txXfrm>
    </dsp:sp>
    <dsp:sp modelId="{BD90F737-6106-754D-8216-66D2D24AE501}">
      <dsp:nvSpPr>
        <dsp:cNvPr id="0" name=""/>
        <dsp:cNvSpPr/>
      </dsp:nvSpPr>
      <dsp:spPr>
        <a:xfrm>
          <a:off x="9148275" y="4098401"/>
          <a:ext cx="3728241" cy="1632701"/>
        </a:xfrm>
        <a:prstGeom prst="roundRect">
          <a:avLst>
            <a:gd name="adj" fmla="val 10000"/>
          </a:avLst>
        </a:prstGeom>
        <a:solidFill>
          <a:srgbClr val="7E5F0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NDFRT:N000179428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RxNorm:82047</a:t>
          </a:r>
        </a:p>
      </dsp:txBody>
      <dsp:txXfrm>
        <a:off x="9196095" y="4146221"/>
        <a:ext cx="3632601" cy="153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01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486400" y="5387345"/>
            <a:ext cx="32918400" cy="1146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  <a:defRPr sz="2150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8602"/>
            </a:lvl1pPr>
            <a:lvl2pPr lvl="1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None/>
              <a:defRPr sz="7167"/>
            </a:lvl2pPr>
            <a:lvl3pPr lvl="2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6449"/>
            </a:lvl3pPr>
            <a:lvl4pPr lvl="3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4pPr>
            <a:lvl5pPr lvl="4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5pPr>
            <a:lvl6pPr lvl="5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6pPr>
            <a:lvl7pPr lvl="6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7pPr>
            <a:lvl8pPr lvl="7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8pPr>
            <a:lvl9pPr lvl="8" algn="ctr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193249" y="10968991"/>
            <a:ext cx="27896822" cy="946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0849" y="1779271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94660" y="8206747"/>
            <a:ext cx="37856160" cy="1369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  <a:defRPr sz="2150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94660" y="22029428"/>
            <a:ext cx="37856160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438912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rgbClr val="888888"/>
              </a:buClr>
              <a:buSzPts val="4480"/>
              <a:buNone/>
              <a:defRPr sz="8602">
                <a:solidFill>
                  <a:srgbClr val="888888"/>
                </a:solidFill>
              </a:defRPr>
            </a:lvl1pPr>
            <a:lvl2pPr marL="1755648" lvl="1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3733"/>
              <a:buNone/>
              <a:defRPr sz="7167">
                <a:solidFill>
                  <a:srgbClr val="888888"/>
                </a:solidFill>
              </a:defRPr>
            </a:lvl2pPr>
            <a:lvl3pPr marL="2633472" lvl="2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6449">
                <a:solidFill>
                  <a:srgbClr val="888888"/>
                </a:solidFill>
              </a:defRPr>
            </a:lvl3pPr>
            <a:lvl4pPr marL="3511296" lvl="3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4pPr>
            <a:lvl5pPr marL="4389120" lvl="4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5pPr>
            <a:lvl6pPr marL="5266944" lvl="5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6pPr>
            <a:lvl7pPr marL="6144768" lvl="6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7pPr>
            <a:lvl8pPr marL="7022592" lvl="7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8pPr>
            <a:lvl9pPr marL="7900416" lvl="8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 sz="573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17520" y="8762999"/>
            <a:ext cx="18653760" cy="2088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219920" y="8762999"/>
            <a:ext cx="18653760" cy="2088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23238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23239" y="8069584"/>
            <a:ext cx="18568034" cy="395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877824" lvl="0" indent="-438912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8602" b="1"/>
            </a:lvl1pPr>
            <a:lvl2pPr marL="1755648" lvl="1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None/>
              <a:defRPr sz="7167" b="1"/>
            </a:lvl2pPr>
            <a:lvl3pPr marL="2633472" lvl="2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6449" b="1"/>
            </a:lvl3pPr>
            <a:lvl4pPr marL="3511296" lvl="3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4pPr>
            <a:lvl5pPr marL="4389120" lvl="4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5pPr>
            <a:lvl6pPr marL="5266944" lvl="5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6pPr>
            <a:lvl7pPr marL="6144768" lvl="6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7pPr>
            <a:lvl8pPr marL="7022592" lvl="7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8pPr>
            <a:lvl9pPr marL="7900416" lvl="8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23239" y="12024360"/>
            <a:ext cx="18568034" cy="1768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19920" y="8069584"/>
            <a:ext cx="18659478" cy="395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877824" lvl="0" indent="-438912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8602" b="1"/>
            </a:lvl1pPr>
            <a:lvl2pPr marL="1755648" lvl="1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None/>
              <a:defRPr sz="7167" b="1"/>
            </a:lvl2pPr>
            <a:lvl3pPr marL="2633472" lvl="2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6449" b="1"/>
            </a:lvl3pPr>
            <a:lvl4pPr marL="3511296" lvl="3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4pPr>
            <a:lvl5pPr marL="4389120" lvl="4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5pPr>
            <a:lvl6pPr marL="5266944" lvl="5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6pPr>
            <a:lvl7pPr marL="6144768" lvl="6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7pPr>
            <a:lvl8pPr marL="7022592" lvl="7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8pPr>
            <a:lvl9pPr marL="7900416" lvl="8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19920" y="12024360"/>
            <a:ext cx="18659478" cy="1768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23240" y="2194560"/>
            <a:ext cx="14156052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73"/>
              <a:buFont typeface="Calibri"/>
              <a:buNone/>
              <a:defRPr sz="114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659477" y="4739643"/>
            <a:ext cx="22219920" cy="2339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1167139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5973"/>
              <a:buChar char="•"/>
              <a:defRPr sz="11468"/>
            </a:lvl1pPr>
            <a:lvl2pPr marL="1755648" lvl="1" indent="-1076187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5227"/>
              <a:buChar char="•"/>
              <a:defRPr sz="10036"/>
            </a:lvl2pPr>
            <a:lvl3pPr marL="2633472" lvl="2" indent="-985114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8602"/>
            </a:lvl3pPr>
            <a:lvl4pPr marL="3511296" lvl="3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4pPr>
            <a:lvl5pPr marL="4389120" lvl="4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5pPr>
            <a:lvl6pPr marL="5266944" lvl="5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6pPr>
            <a:lvl7pPr marL="6144768" lvl="6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7pPr>
            <a:lvl8pPr marL="7022592" lvl="7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8pPr>
            <a:lvl9pPr marL="7900416" lvl="8" indent="-89403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7167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023240" y="9875520"/>
            <a:ext cx="14156052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438912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1pPr>
            <a:lvl2pPr marL="1755648" lvl="1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613"/>
              <a:buNone/>
              <a:defRPr sz="5017"/>
            </a:lvl2pPr>
            <a:lvl3pPr marL="2633472" lvl="2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4301"/>
            </a:lvl3pPr>
            <a:lvl4pPr marL="3511296" lvl="3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4pPr>
            <a:lvl5pPr marL="4389120" lvl="4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5pPr>
            <a:lvl6pPr marL="5266944" lvl="5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6pPr>
            <a:lvl7pPr marL="6144768" lvl="6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7pPr>
            <a:lvl8pPr marL="7022592" lvl="7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8pPr>
            <a:lvl9pPr marL="7900416" lvl="8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023240" y="2194560"/>
            <a:ext cx="14156052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73"/>
              <a:buFont typeface="Calibri"/>
              <a:buNone/>
              <a:defRPr sz="1146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659477" y="4739643"/>
            <a:ext cx="22219920" cy="2339339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023240" y="9875520"/>
            <a:ext cx="14156052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438912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5735"/>
            </a:lvl1pPr>
            <a:lvl2pPr marL="1755648" lvl="1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613"/>
              <a:buNone/>
              <a:defRPr sz="5017"/>
            </a:lvl2pPr>
            <a:lvl3pPr marL="2633472" lvl="2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4301"/>
            </a:lvl3pPr>
            <a:lvl4pPr marL="3511296" lvl="3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4pPr>
            <a:lvl5pPr marL="4389120" lvl="4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5pPr>
            <a:lvl6pPr marL="5266944" lvl="5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6pPr>
            <a:lvl7pPr marL="6144768" lvl="6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7pPr>
            <a:lvl8pPr marL="7022592" lvl="7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8pPr>
            <a:lvl9pPr marL="7900416" lvl="8" indent="-438912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3585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877824" lvl="0" indent="-658368" algn="l">
              <a:lnSpc>
                <a:spcPct val="90000"/>
              </a:lnSpc>
              <a:spcBef>
                <a:spcPts val="358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755648" lvl="1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633472" lvl="2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511296" lvl="3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389120" lvl="4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266944" lvl="5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144768" lvl="6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022592" lvl="7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7900416" lvl="8" indent="-658368" algn="l">
              <a:lnSpc>
                <a:spcPct val="90000"/>
              </a:lnSpc>
              <a:spcBef>
                <a:spcPts val="17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13"/>
              <a:buFont typeface="Calibri"/>
              <a:buNone/>
              <a:defRPr sz="82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017520" y="8762999"/>
            <a:ext cx="37856160" cy="2088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60514" algn="l" rtl="0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5227"/>
              <a:buFont typeface="Arial"/>
              <a:buChar char="•"/>
              <a:defRPr sz="5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1308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4480"/>
              <a:buFont typeface="Arial"/>
              <a:buChar char="•"/>
              <a:defRPr sz="4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5645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4196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4196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4196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4196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4196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41959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1752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538960" y="30510482"/>
            <a:ext cx="1481328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998160" y="30510482"/>
            <a:ext cx="987552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3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4586960" y="5150373"/>
            <a:ext cx="14662656" cy="2758468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32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5546" y="3850278"/>
            <a:ext cx="13611456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&amp; Aim</a:t>
            </a:r>
            <a:endParaRPr sz="5789" dirty="0"/>
          </a:p>
        </p:txBody>
      </p:sp>
      <p:sp>
        <p:nvSpPr>
          <p:cNvPr id="92" name="Google Shape;92;p1"/>
          <p:cNvSpPr/>
          <p:nvPr/>
        </p:nvSpPr>
        <p:spPr>
          <a:xfrm>
            <a:off x="29626276" y="28641729"/>
            <a:ext cx="13860239" cy="1177344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5789" dirty="0"/>
          </a:p>
        </p:txBody>
      </p:sp>
      <p:sp>
        <p:nvSpPr>
          <p:cNvPr id="93" name="Google Shape;93;p1"/>
          <p:cNvSpPr/>
          <p:nvPr/>
        </p:nvSpPr>
        <p:spPr>
          <a:xfrm>
            <a:off x="14554539" y="3850278"/>
            <a:ext cx="14678208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Continued</a:t>
            </a:r>
            <a:endParaRPr sz="5789" dirty="0"/>
          </a:p>
        </p:txBody>
      </p:sp>
      <p:sp>
        <p:nvSpPr>
          <p:cNvPr id="94" name="Google Shape;94;p1"/>
          <p:cNvSpPr/>
          <p:nvPr/>
        </p:nvSpPr>
        <p:spPr>
          <a:xfrm>
            <a:off x="29626276" y="12672469"/>
            <a:ext cx="13860241" cy="117331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5789"/>
          </a:p>
        </p:txBody>
      </p:sp>
      <p:sp>
        <p:nvSpPr>
          <p:cNvPr id="95" name="Google Shape;95;p1"/>
          <p:cNvSpPr/>
          <p:nvPr/>
        </p:nvSpPr>
        <p:spPr>
          <a:xfrm>
            <a:off x="29662853" y="14081919"/>
            <a:ext cx="13823664" cy="1431026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08512" y="5150277"/>
            <a:ext cx="13545216" cy="1505711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35605" y="5223486"/>
            <a:ext cx="13085086" cy="571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marL="685800" indent="-68580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National Clinical Trial (NCT) database represents a wealth of information (&gt; 160,000 trials, Phase 1-4) for medical providers and patients alike; </a:t>
            </a:r>
            <a:r>
              <a:rPr lang="en-US" sz="4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accessing this data is notoriously difficult. </a:t>
            </a:r>
            <a:endParaRPr sz="4000" i="1" u="sng" dirty="0"/>
          </a:p>
          <a:p>
            <a:pPr marL="685800" indent="-68580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previous efforts to parse the NCT have increased accessibility to valuable content; use of the Medical Subject Heading (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ontology alone </a:t>
            </a:r>
            <a:r>
              <a:rPr lang="en-US" sz="4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loss of term specificity for descriptions of trial interventions and diseases</a:t>
            </a:r>
          </a:p>
        </p:txBody>
      </p:sp>
      <p:sp>
        <p:nvSpPr>
          <p:cNvPr id="98" name="Google Shape;98;p1"/>
          <p:cNvSpPr/>
          <p:nvPr/>
        </p:nvSpPr>
        <p:spPr>
          <a:xfrm>
            <a:off x="29662851" y="30045427"/>
            <a:ext cx="13823664" cy="268962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28887" y="23774088"/>
            <a:ext cx="21945600" cy="106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endParaRPr sz="5789"/>
          </a:p>
        </p:txBody>
      </p:sp>
      <p:sp>
        <p:nvSpPr>
          <p:cNvPr id="100" name="Google Shape;100;p1"/>
          <p:cNvSpPr/>
          <p:nvPr/>
        </p:nvSpPr>
        <p:spPr>
          <a:xfrm>
            <a:off x="29871187" y="14324401"/>
            <a:ext cx="13441155" cy="1382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marL="877824" indent="-694944">
              <a:buSzPct val="100000"/>
              <a:buChar char="●"/>
            </a:pPr>
            <a:r>
              <a:rPr lang="en-US" sz="4032" dirty="0"/>
              <a:t>Improvements for Disease Recognition in NCT Descriptions </a:t>
            </a:r>
            <a:endParaRPr sz="4032" dirty="0"/>
          </a:p>
          <a:p>
            <a:pPr marL="1755648" lvl="1" indent="-694944">
              <a:buSzPct val="100000"/>
              <a:buChar char="○"/>
            </a:pPr>
            <a:r>
              <a:rPr lang="en-US" sz="4032" b="1" dirty="0"/>
              <a:t>66,067</a:t>
            </a:r>
            <a:r>
              <a:rPr lang="en-US" sz="4032" dirty="0"/>
              <a:t> total Clinical Trials </a:t>
            </a:r>
            <a:r>
              <a:rPr lang="en-US" sz="4032" u="sng" dirty="0"/>
              <a:t>gained 1 or more </a:t>
            </a:r>
            <a:r>
              <a:rPr lang="en-US" sz="4032" dirty="0"/>
              <a:t>structured identifiers (</a:t>
            </a:r>
            <a:r>
              <a:rPr lang="en-US" sz="4032" u="sng" dirty="0"/>
              <a:t>avg 1.40 new identifiers per trial</a:t>
            </a:r>
            <a:r>
              <a:rPr lang="en-US" sz="4032" dirty="0"/>
              <a:t>)</a:t>
            </a:r>
            <a:endParaRPr sz="4032" dirty="0"/>
          </a:p>
          <a:p>
            <a:pPr marL="1755648" lvl="1" indent="-694944">
              <a:buSzPct val="100000"/>
              <a:buChar char="○"/>
            </a:pPr>
            <a:r>
              <a:rPr lang="en-US" sz="4032" b="1" dirty="0">
                <a:solidFill>
                  <a:schemeClr val="dk1"/>
                </a:solidFill>
              </a:rPr>
              <a:t>31,497 </a:t>
            </a:r>
            <a:r>
              <a:rPr lang="en-US" sz="4032" dirty="0">
                <a:solidFill>
                  <a:schemeClr val="dk1"/>
                </a:solidFill>
              </a:rPr>
              <a:t>Clinical Trials with </a:t>
            </a:r>
            <a:r>
              <a:rPr lang="en-US" sz="4032" u="sng" dirty="0">
                <a:solidFill>
                  <a:schemeClr val="dk1"/>
                </a:solidFill>
              </a:rPr>
              <a:t>no corresponding</a:t>
            </a:r>
            <a:r>
              <a:rPr lang="en-US" sz="4032" dirty="0">
                <a:solidFill>
                  <a:schemeClr val="dk1"/>
                </a:solidFill>
              </a:rPr>
              <a:t> </a:t>
            </a:r>
            <a:r>
              <a:rPr lang="en-US" sz="4032" dirty="0" err="1">
                <a:solidFill>
                  <a:schemeClr val="dk1"/>
                </a:solidFill>
              </a:rPr>
              <a:t>MeSH</a:t>
            </a:r>
            <a:r>
              <a:rPr lang="en-US" sz="4032" dirty="0">
                <a:solidFill>
                  <a:schemeClr val="dk1"/>
                </a:solidFill>
              </a:rPr>
              <a:t> term for disease description </a:t>
            </a:r>
            <a:r>
              <a:rPr lang="en-US" sz="4032" u="sng" dirty="0">
                <a:solidFill>
                  <a:schemeClr val="dk1"/>
                </a:solidFill>
              </a:rPr>
              <a:t>were annotated with 1 or more</a:t>
            </a:r>
            <a:r>
              <a:rPr lang="en-US" sz="4032" dirty="0">
                <a:solidFill>
                  <a:schemeClr val="dk1"/>
                </a:solidFill>
              </a:rPr>
              <a:t> structured identifiers</a:t>
            </a:r>
          </a:p>
          <a:p>
            <a:pPr marL="1755648" lvl="1" indent="-694944">
              <a:buSzPct val="100000"/>
              <a:buChar char="○"/>
            </a:pPr>
            <a:r>
              <a:rPr lang="en-US" sz="4032" dirty="0">
                <a:solidFill>
                  <a:schemeClr val="dk1"/>
                </a:solidFill>
              </a:rPr>
              <a:t>Concept </a:t>
            </a:r>
            <a:r>
              <a:rPr lang="en-US" sz="4032" dirty="0" err="1">
                <a:solidFill>
                  <a:schemeClr val="dk1"/>
                </a:solidFill>
              </a:rPr>
              <a:t>synonymization</a:t>
            </a:r>
            <a:r>
              <a:rPr lang="en-US" sz="4032" dirty="0">
                <a:solidFill>
                  <a:schemeClr val="dk1"/>
                </a:solidFill>
              </a:rPr>
              <a:t> of new disease annotations produced an </a:t>
            </a:r>
            <a:r>
              <a:rPr lang="en-US" sz="4032" u="sng" dirty="0">
                <a:solidFill>
                  <a:schemeClr val="dk1"/>
                </a:solidFill>
              </a:rPr>
              <a:t>average of 2.30 synonyms per NCT entry</a:t>
            </a:r>
            <a:endParaRPr sz="4032" u="sng" dirty="0">
              <a:solidFill>
                <a:schemeClr val="dk1"/>
              </a:solidFill>
            </a:endParaRPr>
          </a:p>
          <a:p>
            <a:pPr marL="877824" indent="-694944">
              <a:buClr>
                <a:schemeClr val="dk1"/>
              </a:buClr>
              <a:buSzPct val="100000"/>
              <a:buChar char="●"/>
            </a:pPr>
            <a:r>
              <a:rPr lang="en-US" sz="4032" dirty="0">
                <a:solidFill>
                  <a:schemeClr val="dk1"/>
                </a:solidFill>
              </a:rPr>
              <a:t>Improvements for Intervention Recognition in NCT Descriptions </a:t>
            </a:r>
            <a:endParaRPr sz="4032" dirty="0">
              <a:solidFill>
                <a:schemeClr val="dk1"/>
              </a:solidFill>
            </a:endParaRPr>
          </a:p>
          <a:p>
            <a:pPr marL="1755648" lvl="1" indent="-694944">
              <a:buClr>
                <a:schemeClr val="dk1"/>
              </a:buClr>
              <a:buSzPct val="100000"/>
              <a:buChar char="○"/>
            </a:pPr>
            <a:r>
              <a:rPr lang="en-US" sz="4032" b="1" dirty="0">
                <a:solidFill>
                  <a:schemeClr val="dk1"/>
                </a:solidFill>
              </a:rPr>
              <a:t>84,490 </a:t>
            </a:r>
            <a:r>
              <a:rPr lang="en-US" sz="4032" dirty="0">
                <a:solidFill>
                  <a:schemeClr val="dk1"/>
                </a:solidFill>
              </a:rPr>
              <a:t>total Clinical Trials </a:t>
            </a:r>
            <a:r>
              <a:rPr lang="en-US" sz="4032" u="sng" dirty="0">
                <a:solidFill>
                  <a:schemeClr val="dk1"/>
                </a:solidFill>
              </a:rPr>
              <a:t>gained 1 or more</a:t>
            </a:r>
            <a:r>
              <a:rPr lang="en-US" sz="4032" dirty="0">
                <a:solidFill>
                  <a:schemeClr val="dk1"/>
                </a:solidFill>
              </a:rPr>
              <a:t> structured identifiers (</a:t>
            </a:r>
            <a:r>
              <a:rPr lang="en-US" sz="4032" u="sng" dirty="0">
                <a:solidFill>
                  <a:schemeClr val="dk1"/>
                </a:solidFill>
              </a:rPr>
              <a:t>avg 1.32 new identifiers per trial</a:t>
            </a:r>
            <a:r>
              <a:rPr lang="en-US" sz="4032" dirty="0">
                <a:solidFill>
                  <a:schemeClr val="dk1"/>
                </a:solidFill>
              </a:rPr>
              <a:t>)</a:t>
            </a:r>
            <a:endParaRPr sz="4032" dirty="0">
              <a:solidFill>
                <a:schemeClr val="dk1"/>
              </a:solidFill>
            </a:endParaRPr>
          </a:p>
          <a:p>
            <a:pPr marL="1755648" lvl="1" indent="-694944">
              <a:buClr>
                <a:schemeClr val="dk1"/>
              </a:buClr>
              <a:buSzPct val="100000"/>
              <a:buChar char="○"/>
            </a:pPr>
            <a:r>
              <a:rPr lang="en-US" sz="4032" b="1" dirty="0">
                <a:solidFill>
                  <a:schemeClr val="dk1"/>
                </a:solidFill>
              </a:rPr>
              <a:t>59,383</a:t>
            </a:r>
            <a:r>
              <a:rPr lang="en-US" sz="4032" dirty="0">
                <a:solidFill>
                  <a:schemeClr val="dk1"/>
                </a:solidFill>
              </a:rPr>
              <a:t> Clinical Trials with </a:t>
            </a:r>
            <a:r>
              <a:rPr lang="en-US" sz="4032" u="sng" dirty="0">
                <a:solidFill>
                  <a:schemeClr val="dk1"/>
                </a:solidFill>
              </a:rPr>
              <a:t>no corresponding</a:t>
            </a:r>
            <a:r>
              <a:rPr lang="en-US" sz="4032" dirty="0">
                <a:solidFill>
                  <a:schemeClr val="dk1"/>
                </a:solidFill>
              </a:rPr>
              <a:t> </a:t>
            </a:r>
            <a:r>
              <a:rPr lang="en-US" sz="4032" dirty="0" err="1">
                <a:solidFill>
                  <a:schemeClr val="dk1"/>
                </a:solidFill>
              </a:rPr>
              <a:t>MeSH</a:t>
            </a:r>
            <a:r>
              <a:rPr lang="en-US" sz="4032" dirty="0">
                <a:solidFill>
                  <a:schemeClr val="dk1"/>
                </a:solidFill>
              </a:rPr>
              <a:t> term for intervention description </a:t>
            </a:r>
            <a:r>
              <a:rPr lang="en-US" sz="4032" u="sng" dirty="0">
                <a:solidFill>
                  <a:schemeClr val="dk1"/>
                </a:solidFill>
              </a:rPr>
              <a:t>were annotated with 1 or more</a:t>
            </a:r>
            <a:r>
              <a:rPr lang="en-US" sz="4032" dirty="0">
                <a:solidFill>
                  <a:schemeClr val="dk1"/>
                </a:solidFill>
              </a:rPr>
              <a:t> structured identifiers</a:t>
            </a:r>
          </a:p>
          <a:p>
            <a:pPr marL="1755648" lvl="1" indent="-694944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4032" dirty="0">
                <a:solidFill>
                  <a:schemeClr val="dk1"/>
                </a:solidFill>
              </a:rPr>
              <a:t>Concept </a:t>
            </a:r>
            <a:r>
              <a:rPr lang="en-US" sz="4032" dirty="0" err="1">
                <a:solidFill>
                  <a:schemeClr val="dk1"/>
                </a:solidFill>
              </a:rPr>
              <a:t>synonymization</a:t>
            </a:r>
            <a:r>
              <a:rPr lang="en-US" sz="4032" dirty="0">
                <a:solidFill>
                  <a:schemeClr val="dk1"/>
                </a:solidFill>
              </a:rPr>
              <a:t> of new intervention annotations produced an </a:t>
            </a:r>
            <a:r>
              <a:rPr lang="en-US" sz="4032" u="sng" dirty="0">
                <a:solidFill>
                  <a:schemeClr val="dk1"/>
                </a:solidFill>
              </a:rPr>
              <a:t>average of 6.43 synonyms per NCT entry</a:t>
            </a:r>
          </a:p>
        </p:txBody>
      </p:sp>
      <p:sp>
        <p:nvSpPr>
          <p:cNvPr id="101" name="Google Shape;101;p1"/>
          <p:cNvSpPr/>
          <p:nvPr/>
        </p:nvSpPr>
        <p:spPr>
          <a:xfrm>
            <a:off x="29662853" y="3850278"/>
            <a:ext cx="13823664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Continued</a:t>
            </a:r>
            <a:endParaRPr sz="6144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70358" y="10926459"/>
            <a:ext cx="12530880" cy="85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of Term Specificity or Lack of Term</a:t>
            </a:r>
            <a:endParaRPr sz="4800" dirty="0"/>
          </a:p>
        </p:txBody>
      </p:sp>
      <p:sp>
        <p:nvSpPr>
          <p:cNvPr id="125" name="Google Shape;125;p1"/>
          <p:cNvSpPr/>
          <p:nvPr/>
        </p:nvSpPr>
        <p:spPr>
          <a:xfrm>
            <a:off x="1824877" y="21669147"/>
            <a:ext cx="10853568" cy="91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CubNER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(Zhang &amp; </a:t>
            </a:r>
            <a:r>
              <a:rPr lang="en-US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Elhadad</a:t>
            </a: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2013)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6410667" y="5259684"/>
            <a:ext cx="10853568" cy="88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no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DNorm (Leaman, Doğan &amp; Lu, 2013)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5212815" y="8483311"/>
            <a:ext cx="12421910" cy="1050347"/>
          </a:xfrm>
          <a:prstGeom prst="flowChartAlternateProcess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pPr algn="ctr"/>
            <a:r>
              <a:rPr lang="en-US" sz="4000" dirty="0"/>
              <a:t>BANNER Named Entity Recognition</a:t>
            </a:r>
            <a:endParaRPr sz="4000" dirty="0"/>
          </a:p>
        </p:txBody>
      </p:sp>
      <p:sp>
        <p:nvSpPr>
          <p:cNvPr id="134" name="Google Shape;134;p1"/>
          <p:cNvSpPr/>
          <p:nvPr/>
        </p:nvSpPr>
        <p:spPr>
          <a:xfrm>
            <a:off x="21075988" y="7123669"/>
            <a:ext cx="695565" cy="1251792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endParaRPr sz="5789"/>
          </a:p>
        </p:txBody>
      </p:sp>
      <p:sp>
        <p:nvSpPr>
          <p:cNvPr id="135" name="Google Shape;135;p1"/>
          <p:cNvSpPr txBox="1"/>
          <p:nvPr/>
        </p:nvSpPr>
        <p:spPr>
          <a:xfrm>
            <a:off x="21738244" y="7178664"/>
            <a:ext cx="5525991" cy="10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text-&gt; sentences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21747961" y="9887015"/>
            <a:ext cx="3333312" cy="10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5189710" y="11228598"/>
            <a:ext cx="12468120" cy="1015758"/>
          </a:xfrm>
          <a:prstGeom prst="flowChartAlternateProcess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pPr algn="ctr"/>
            <a:r>
              <a:rPr lang="en-US" sz="4000" dirty="0"/>
              <a:t>Pairwise learning to rank (Normalization)</a:t>
            </a:r>
            <a:endParaRPr sz="4000" dirty="0"/>
          </a:p>
        </p:txBody>
      </p:sp>
      <p:sp>
        <p:nvSpPr>
          <p:cNvPr id="140" name="Google Shape;140;p1"/>
          <p:cNvSpPr txBox="1"/>
          <p:nvPr/>
        </p:nvSpPr>
        <p:spPr>
          <a:xfrm>
            <a:off x="16155247" y="12229189"/>
            <a:ext cx="13011264" cy="530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 marL="877824" indent="-627888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Mentions and (MEDIC) names are TF-IDF vectors</a:t>
            </a:r>
            <a:endParaRPr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5648" lvl="1" indent="-627888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Term Frequency: # of times token appears in the mention/name</a:t>
            </a:r>
            <a:endParaRPr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55648" lvl="1" indent="-627888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Inverse Document Frequency: # of mention/names contains the token</a:t>
            </a:r>
            <a:endParaRPr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77824" indent="-627888">
              <a:lnSpc>
                <a:spcPct val="115000"/>
              </a:lnSpc>
              <a:buClr>
                <a:srgbClr val="666666"/>
              </a:buClr>
              <a:buSzPct val="100000"/>
              <a:buFont typeface="Calibri"/>
              <a:buChar char="●"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Returns the name and which has the highest correlation with the mention </a:t>
            </a:r>
            <a:endParaRPr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1287114" y="22430265"/>
            <a:ext cx="1080042" cy="1779492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endParaRPr sz="5789"/>
          </a:p>
        </p:txBody>
      </p:sp>
      <p:sp>
        <p:nvSpPr>
          <p:cNvPr id="143" name="Google Shape;143;p1"/>
          <p:cNvSpPr txBox="1"/>
          <p:nvPr/>
        </p:nvSpPr>
        <p:spPr>
          <a:xfrm>
            <a:off x="16586689" y="17322375"/>
            <a:ext cx="7521359" cy="10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-&gt; Concept/Total Concepts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9711091" y="29952934"/>
            <a:ext cx="13011264" cy="112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Leaman, R., </a:t>
            </a:r>
            <a:r>
              <a:rPr lang="en-US" sz="25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Islamaj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 Doğan, R., &amp; Lu, Z. (2013). DNorm: disease name normalization with pairwise learning to rank. </a:t>
            </a:r>
            <a:r>
              <a:rPr lang="en-US" sz="2500" b="1" i="1" dirty="0">
                <a:solidFill>
                  <a:srgbClr val="222222"/>
                </a:solidFill>
                <a:highlight>
                  <a:srgbClr val="FFFFFF"/>
                </a:highlight>
              </a:rPr>
              <a:t>Bioinformatics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2500" b="1" i="1" dirty="0">
                <a:solidFill>
                  <a:srgbClr val="222222"/>
                </a:solidFill>
                <a:highlight>
                  <a:srgbClr val="FFFFFF"/>
                </a:highlight>
              </a:rPr>
              <a:t>29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(22), 2909-2917.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29690451" y="30837780"/>
            <a:ext cx="13530240" cy="15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Zhang, S., &amp; </a:t>
            </a:r>
            <a:r>
              <a:rPr lang="en-US" sz="25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Elhadad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, N. (2013). Unsupervised biomedical named entity recognition: Experiments with clinical and biological texts. </a:t>
            </a:r>
            <a:r>
              <a:rPr lang="en-US" sz="2500" b="1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biomedical informatics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2500" b="1" i="1" dirty="0">
                <a:solidFill>
                  <a:srgbClr val="222222"/>
                </a:solidFill>
                <a:highlight>
                  <a:srgbClr val="FFFFFF"/>
                </a:highlight>
              </a:rPr>
              <a:t>46</a:t>
            </a:r>
            <a:r>
              <a:rPr lang="en-US" sz="2500" b="1" dirty="0">
                <a:solidFill>
                  <a:srgbClr val="222222"/>
                </a:solidFill>
                <a:highlight>
                  <a:srgbClr val="FFFFFF"/>
                </a:highlight>
              </a:rPr>
              <a:t>(6), 1088-1098.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14B72C-52C4-F445-B53C-B59D39C4D822}"/>
              </a:ext>
            </a:extLst>
          </p:cNvPr>
          <p:cNvGrpSpPr/>
          <p:nvPr/>
        </p:nvGrpSpPr>
        <p:grpSpPr>
          <a:xfrm>
            <a:off x="652091" y="11737310"/>
            <a:ext cx="14697756" cy="4832397"/>
            <a:chOff x="657696" y="11472392"/>
            <a:chExt cx="14697756" cy="4832397"/>
          </a:xfrm>
        </p:grpSpPr>
        <p:sp>
          <p:nvSpPr>
            <p:cNvPr id="89" name="Google Shape;89;p1"/>
            <p:cNvSpPr/>
            <p:nvPr/>
          </p:nvSpPr>
          <p:spPr>
            <a:xfrm>
              <a:off x="657888" y="12258069"/>
              <a:ext cx="13084992" cy="401103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5536" tIns="175536" rIns="175536" bIns="175536" anchor="ctr" anchorCtr="0">
              <a:noAutofit/>
            </a:bodyPr>
            <a:lstStyle/>
            <a:p>
              <a:endParaRPr sz="5789" dirty="0"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2741275" y="12224252"/>
              <a:ext cx="354684" cy="11728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endParaRPr sz="64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532760" y="11511702"/>
              <a:ext cx="5414400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r>
                <a:rPr lang="en-US" sz="384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from Clinical Trial </a:t>
              </a:r>
              <a:endParaRPr sz="5789" dirty="0"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594601" y="13652695"/>
              <a:ext cx="5105664" cy="1359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r>
                <a:rPr lang="en-US" sz="384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“1:1 ciprofloxacin metronidazole mixture”</a:t>
              </a:r>
              <a:endParaRPr sz="5789" dirty="0"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594599" y="14945725"/>
              <a:ext cx="5105664" cy="1359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r>
                <a:rPr lang="en-US" sz="384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“Non-Alcoholic Hepatic Steatosis (NASH)”</a:t>
              </a:r>
              <a:endParaRPr sz="5789" dirty="0"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57886" y="13179950"/>
              <a:ext cx="2827584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pPr algn="ctr"/>
              <a:r>
                <a:rPr lang="en-US" sz="384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Intervention</a:t>
              </a:r>
              <a:endParaRPr sz="5789" dirty="0"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57886" y="15241213"/>
              <a:ext cx="2827584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pPr algn="ctr"/>
              <a:r>
                <a:rPr lang="en-US" sz="38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Disease</a:t>
              </a:r>
              <a:endParaRPr sz="5789"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593788" y="13948184"/>
              <a:ext cx="5105664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pPr algn="ctr"/>
              <a:r>
                <a:rPr lang="en-US" sz="384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“antibacterial agents”</a:t>
              </a:r>
              <a:endParaRPr sz="5789" dirty="0"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593788" y="15241213"/>
              <a:ext cx="5105664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pPr algn="ctr"/>
              <a:r>
                <a:rPr lang="en-US" sz="384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“fatty liver”</a:t>
              </a:r>
              <a:endParaRPr sz="5789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9941052" y="11472392"/>
              <a:ext cx="5414400" cy="768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spAutoFit/>
            </a:bodyPr>
            <a:lstStyle/>
            <a:p>
              <a:r>
                <a:rPr lang="en-US" sz="384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MeSH Term</a:t>
              </a:r>
              <a:endParaRPr sz="5789"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619417" y="12306100"/>
              <a:ext cx="5105664" cy="1359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noAutofit/>
            </a:bodyPr>
            <a:lstStyle/>
            <a:p>
              <a:r>
                <a:rPr lang="en-US" sz="384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“endoscopic retrograde cholangiography”</a:t>
              </a:r>
              <a:endParaRPr sz="5789" dirty="0"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8604" y="12583907"/>
              <a:ext cx="5105664" cy="768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536" tIns="87744" rIns="175536" bIns="87744" anchor="t" anchorCtr="0">
              <a:noAutofit/>
            </a:bodyPr>
            <a:lstStyle/>
            <a:p>
              <a:pPr algn="ctr"/>
              <a:r>
                <a:rPr lang="en-US" sz="384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N/A</a:t>
              </a:r>
              <a:endParaRPr sz="5789" dirty="0"/>
            </a:p>
          </p:txBody>
        </p:sp>
        <p:cxnSp>
          <p:nvCxnSpPr>
            <p:cNvPr id="129" name="Google Shape;129;p1"/>
            <p:cNvCxnSpPr>
              <a:cxnSpLocks/>
            </p:cNvCxnSpPr>
            <p:nvPr/>
          </p:nvCxnSpPr>
          <p:spPr>
            <a:xfrm>
              <a:off x="3515952" y="12266373"/>
              <a:ext cx="0" cy="40037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"/>
            <p:cNvCxnSpPr/>
            <p:nvPr/>
          </p:nvCxnSpPr>
          <p:spPr>
            <a:xfrm rot="10800000">
              <a:off x="657696" y="14946701"/>
              <a:ext cx="13102848" cy="385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"/>
            <p:cNvCxnSpPr>
              <a:cxnSpLocks/>
            </p:cNvCxnSpPr>
            <p:nvPr/>
          </p:nvCxnSpPr>
          <p:spPr>
            <a:xfrm>
              <a:off x="8822377" y="12266373"/>
              <a:ext cx="0" cy="40037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"/>
            <p:cNvCxnSpPr>
              <a:cxnSpLocks/>
            </p:cNvCxnSpPr>
            <p:nvPr/>
          </p:nvCxnSpPr>
          <p:spPr>
            <a:xfrm flipH="1">
              <a:off x="3532760" y="13660431"/>
              <a:ext cx="10227784" cy="106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"/>
          <p:cNvSpPr txBox="1"/>
          <p:nvPr/>
        </p:nvSpPr>
        <p:spPr>
          <a:xfrm>
            <a:off x="29730905" y="32031600"/>
            <a:ext cx="12881664" cy="7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Project Details &amp; Code: https://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github.com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kaiwenho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/662termproject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1">
            <a:extLst>
              <a:ext uri="{FF2B5EF4-FFF2-40B4-BE49-F238E27FC236}">
                <a16:creationId xmlns:a16="http://schemas.microsoft.com/office/drawing/2014/main" id="{E62AE3CD-B6DD-2040-AB9A-0318745B1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604" y="235056"/>
            <a:ext cx="4259727" cy="332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ACF1A3C9-94FF-B446-A1FD-DEBCAC579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803" y="235056"/>
            <a:ext cx="3847949" cy="35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50B9128-EE7D-424A-9AED-67A98210E983}"/>
              </a:ext>
            </a:extLst>
          </p:cNvPr>
          <p:cNvSpPr txBox="1"/>
          <p:nvPr/>
        </p:nvSpPr>
        <p:spPr>
          <a:xfrm>
            <a:off x="11230819" y="2299372"/>
            <a:ext cx="21945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Kaiwen</a:t>
            </a:r>
            <a:r>
              <a:rPr lang="en-US" sz="4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He &amp; Michael Patton</a:t>
            </a:r>
            <a:endParaRPr lang="en-US" sz="4800" baseline="30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University of Alabama at Birmingham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602C9-1978-3A47-9F23-954D9A031F50}"/>
              </a:ext>
            </a:extLst>
          </p:cNvPr>
          <p:cNvSpPr txBox="1"/>
          <p:nvPr/>
        </p:nvSpPr>
        <p:spPr>
          <a:xfrm>
            <a:off x="9901689" y="235056"/>
            <a:ext cx="24266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Novel Natural Language Processing Technique for Preventing </a:t>
            </a:r>
            <a:endParaRPr lang="en-US" sz="6600" b="1" dirty="0">
              <a:solidFill>
                <a:schemeClr val="tx1"/>
              </a:solidFill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 of Term Specificity in the National Clinical Trial Database</a:t>
            </a:r>
          </a:p>
        </p:txBody>
      </p:sp>
      <p:sp>
        <p:nvSpPr>
          <p:cNvPr id="81" name="Google Shape;134;p1">
            <a:extLst>
              <a:ext uri="{FF2B5EF4-FFF2-40B4-BE49-F238E27FC236}">
                <a16:creationId xmlns:a16="http://schemas.microsoft.com/office/drawing/2014/main" id="{54E3F0E0-6D19-EF49-8883-3DAF08CDD4E7}"/>
              </a:ext>
            </a:extLst>
          </p:cNvPr>
          <p:cNvSpPr/>
          <p:nvPr/>
        </p:nvSpPr>
        <p:spPr>
          <a:xfrm>
            <a:off x="21075336" y="9642849"/>
            <a:ext cx="695565" cy="1499753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endParaRPr sz="5789"/>
          </a:p>
        </p:txBody>
      </p:sp>
      <p:sp>
        <p:nvSpPr>
          <p:cNvPr id="157" name="Google Shape;93;p1">
            <a:extLst>
              <a:ext uri="{FF2B5EF4-FFF2-40B4-BE49-F238E27FC236}">
                <a16:creationId xmlns:a16="http://schemas.microsoft.com/office/drawing/2014/main" id="{29E2E88D-7971-E74C-99A1-5A917E07A406}"/>
              </a:ext>
            </a:extLst>
          </p:cNvPr>
          <p:cNvSpPr/>
          <p:nvPr/>
        </p:nvSpPr>
        <p:spPr>
          <a:xfrm>
            <a:off x="475546" y="20380016"/>
            <a:ext cx="13630124" cy="1084032"/>
          </a:xfrm>
          <a:prstGeom prst="rect">
            <a:avLst/>
          </a:prstGeom>
          <a:solidFill>
            <a:srgbClr val="004A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r>
              <a:rPr lang="en-US" sz="6144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5789" dirty="0"/>
          </a:p>
        </p:txBody>
      </p:sp>
      <p:sp>
        <p:nvSpPr>
          <p:cNvPr id="158" name="Google Shape;88;p1">
            <a:extLst>
              <a:ext uri="{FF2B5EF4-FFF2-40B4-BE49-F238E27FC236}">
                <a16:creationId xmlns:a16="http://schemas.microsoft.com/office/drawing/2014/main" id="{659657B5-CBB6-624A-AB79-A8600860305E}"/>
              </a:ext>
            </a:extLst>
          </p:cNvPr>
          <p:cNvSpPr/>
          <p:nvPr/>
        </p:nvSpPr>
        <p:spPr>
          <a:xfrm>
            <a:off x="500927" y="21627294"/>
            <a:ext cx="13604743" cy="1110776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32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DD122B-F27B-F04A-BF48-1EE5AE00C8F3}"/>
              </a:ext>
            </a:extLst>
          </p:cNvPr>
          <p:cNvGrpSpPr/>
          <p:nvPr/>
        </p:nvGrpSpPr>
        <p:grpSpPr>
          <a:xfrm>
            <a:off x="869609" y="23727246"/>
            <a:ext cx="12607657" cy="7381644"/>
            <a:chOff x="15137952" y="7589613"/>
            <a:chExt cx="13615297" cy="7971604"/>
          </a:xfrm>
        </p:grpSpPr>
        <p:sp>
          <p:nvSpPr>
            <p:cNvPr id="160" name="Google Shape;115;p1">
              <a:extLst>
                <a:ext uri="{FF2B5EF4-FFF2-40B4-BE49-F238E27FC236}">
                  <a16:creationId xmlns:a16="http://schemas.microsoft.com/office/drawing/2014/main" id="{3728C505-3207-3F44-B979-01116444843B}"/>
                </a:ext>
              </a:extLst>
            </p:cNvPr>
            <p:cNvSpPr/>
            <p:nvPr/>
          </p:nvSpPr>
          <p:spPr>
            <a:xfrm rot="5400000">
              <a:off x="21992561" y="2798044"/>
              <a:ext cx="1969117" cy="115522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170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75536" tIns="175536" rIns="175536" bIns="175536" anchor="ctr" anchorCtr="0">
              <a:noAutofit/>
            </a:bodyPr>
            <a:lstStyle/>
            <a:p>
              <a:endParaRPr sz="5789"/>
            </a:p>
          </p:txBody>
        </p:sp>
        <p:sp>
          <p:nvSpPr>
            <p:cNvPr id="161" name="Google Shape;116;p1">
              <a:extLst>
                <a:ext uri="{FF2B5EF4-FFF2-40B4-BE49-F238E27FC236}">
                  <a16:creationId xmlns:a16="http://schemas.microsoft.com/office/drawing/2014/main" id="{F8C71D7C-BE47-F84B-A37B-B7FA3ECCEB99}"/>
                </a:ext>
              </a:extLst>
            </p:cNvPr>
            <p:cNvSpPr txBox="1"/>
            <p:nvPr/>
          </p:nvSpPr>
          <p:spPr>
            <a:xfrm>
              <a:off x="17201184" y="7683122"/>
              <a:ext cx="11458368" cy="1743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760" tIns="21936" rIns="21936" bIns="21936" anchor="ctr" anchorCtr="0">
              <a:noAutofit/>
            </a:bodyPr>
            <a:lstStyle/>
            <a:p>
              <a:pPr marL="329184" lvl="1" indent="-30480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Seed Term</a:t>
              </a:r>
              <a:endParaRPr sz="3600" dirty="0"/>
            </a:p>
            <a:p>
              <a:pPr marL="658368" lvl="2" indent="-304800">
                <a:lnSpc>
                  <a:spcPct val="90000"/>
                </a:lnSpc>
                <a:spcBef>
                  <a:spcPts val="518"/>
                </a:spcBef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Unified Medical Language System (UMLS) Filtering for Intervention and Disease Semantic Types</a:t>
              </a:r>
              <a:endParaRPr sz="3600" dirty="0"/>
            </a:p>
          </p:txBody>
        </p:sp>
        <p:sp>
          <p:nvSpPr>
            <p:cNvPr id="162" name="Google Shape;119;p1">
              <a:extLst>
                <a:ext uri="{FF2B5EF4-FFF2-40B4-BE49-F238E27FC236}">
                  <a16:creationId xmlns:a16="http://schemas.microsoft.com/office/drawing/2014/main" id="{1EAC05B9-85F0-574F-B598-D9185CD33D0E}"/>
                </a:ext>
              </a:extLst>
            </p:cNvPr>
            <p:cNvSpPr/>
            <p:nvPr/>
          </p:nvSpPr>
          <p:spPr>
            <a:xfrm rot="5400000">
              <a:off x="21843971" y="5118567"/>
              <a:ext cx="2266297" cy="115522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BA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75536" tIns="175536" rIns="175536" bIns="175536" anchor="ctr" anchorCtr="0">
              <a:noAutofit/>
            </a:bodyPr>
            <a:lstStyle/>
            <a:p>
              <a:endParaRPr sz="5789"/>
            </a:p>
          </p:txBody>
        </p:sp>
        <p:sp>
          <p:nvSpPr>
            <p:cNvPr id="163" name="Google Shape;120;p1">
              <a:extLst>
                <a:ext uri="{FF2B5EF4-FFF2-40B4-BE49-F238E27FC236}">
                  <a16:creationId xmlns:a16="http://schemas.microsoft.com/office/drawing/2014/main" id="{4072088A-20FF-924B-818B-D7D1296B2108}"/>
                </a:ext>
              </a:extLst>
            </p:cNvPr>
            <p:cNvSpPr txBox="1"/>
            <p:nvPr/>
          </p:nvSpPr>
          <p:spPr>
            <a:xfrm>
              <a:off x="17201184" y="9855050"/>
              <a:ext cx="11458368" cy="20046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760" tIns="21936" rIns="21936" bIns="21936" anchor="ctr" anchorCtr="0">
              <a:noAutofit/>
            </a:bodyPr>
            <a:lstStyle/>
            <a:p>
              <a:pPr marL="329184" lvl="1" indent="-30480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Boundary</a:t>
              </a:r>
              <a:endParaRPr sz="3600" dirty="0"/>
            </a:p>
            <a:p>
              <a:pPr marL="658368" lvl="2" indent="-304800">
                <a:lnSpc>
                  <a:spcPct val="90000"/>
                </a:lnSpc>
                <a:spcBef>
                  <a:spcPts val="518"/>
                </a:spcBef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Noun phrases extracted, filtered by inverse document frequency (threshold = 4)</a:t>
              </a:r>
              <a:endParaRPr sz="3600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07E3CE1-4FD0-2543-B2A6-8A4721DE2318}"/>
                </a:ext>
              </a:extLst>
            </p:cNvPr>
            <p:cNvGrpSpPr/>
            <p:nvPr/>
          </p:nvGrpSpPr>
          <p:grpSpPr>
            <a:xfrm>
              <a:off x="15137952" y="7589614"/>
              <a:ext cx="2063253" cy="7272517"/>
              <a:chOff x="15137952" y="7057989"/>
              <a:chExt cx="2063253" cy="727251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993D6AB-462B-C947-B2BF-346867448D51}"/>
                  </a:ext>
                </a:extLst>
              </p:cNvPr>
              <p:cNvGrpSpPr/>
              <p:nvPr/>
            </p:nvGrpSpPr>
            <p:grpSpPr>
              <a:xfrm>
                <a:off x="15137952" y="7057989"/>
                <a:ext cx="2063253" cy="2700288"/>
                <a:chOff x="15137952" y="7057989"/>
                <a:chExt cx="2063253" cy="2700288"/>
              </a:xfrm>
            </p:grpSpPr>
            <p:sp>
              <p:nvSpPr>
                <p:cNvPr id="174" name="Google Shape;113;p1">
                  <a:extLst>
                    <a:ext uri="{FF2B5EF4-FFF2-40B4-BE49-F238E27FC236}">
                      <a16:creationId xmlns:a16="http://schemas.microsoft.com/office/drawing/2014/main" id="{D8933EFF-6779-5A47-9478-82D5850E9B52}"/>
                    </a:ext>
                  </a:extLst>
                </p:cNvPr>
                <p:cNvSpPr/>
                <p:nvPr/>
              </p:nvSpPr>
              <p:spPr>
                <a:xfrm rot="5400000">
                  <a:off x="14819424" y="7376517"/>
                  <a:ext cx="2700288" cy="2063232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005404"/>
                </a:solidFill>
                <a:ln w="12700" cap="flat" cmpd="sng">
                  <a:solidFill>
                    <a:srgbClr val="4170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75536" tIns="175536" rIns="175536" bIns="175536" anchor="ctr" anchorCtr="0">
                  <a:noAutofit/>
                </a:bodyPr>
                <a:lstStyle/>
                <a:p>
                  <a:endParaRPr sz="5789" dirty="0"/>
                </a:p>
              </p:txBody>
            </p:sp>
            <p:sp>
              <p:nvSpPr>
                <p:cNvPr id="175" name="Google Shape;114;p1">
                  <a:extLst>
                    <a:ext uri="{FF2B5EF4-FFF2-40B4-BE49-F238E27FC236}">
                      <a16:creationId xmlns:a16="http://schemas.microsoft.com/office/drawing/2014/main" id="{67BDFA8D-5F37-4042-A8C4-AB562AF103B1}"/>
                    </a:ext>
                  </a:extLst>
                </p:cNvPr>
                <p:cNvSpPr txBox="1"/>
                <p:nvPr/>
              </p:nvSpPr>
              <p:spPr>
                <a:xfrm>
                  <a:off x="15137973" y="8089593"/>
                  <a:ext cx="2063232" cy="88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9232" tIns="29232" rIns="29232" bIns="29232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buClr>
                      <a:schemeClr val="lt1"/>
                    </a:buClr>
                    <a:buSzPts val="2400"/>
                  </a:pPr>
                  <a:r>
                    <a:rPr lang="en-US" sz="4224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Step 1</a:t>
                  </a:r>
                  <a:endParaRPr sz="2304" dirty="0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B47F61A-AEC7-6F46-BFF2-241D1C96FA89}"/>
                  </a:ext>
                </a:extLst>
              </p:cNvPr>
              <p:cNvGrpSpPr/>
              <p:nvPr/>
            </p:nvGrpSpPr>
            <p:grpSpPr>
              <a:xfrm>
                <a:off x="15137952" y="9229922"/>
                <a:ext cx="2063253" cy="2654784"/>
                <a:chOff x="15137952" y="9229922"/>
                <a:chExt cx="2063253" cy="2654784"/>
              </a:xfrm>
            </p:grpSpPr>
            <p:sp>
              <p:nvSpPr>
                <p:cNvPr id="172" name="Google Shape;117;p1">
                  <a:extLst>
                    <a:ext uri="{FF2B5EF4-FFF2-40B4-BE49-F238E27FC236}">
                      <a16:creationId xmlns:a16="http://schemas.microsoft.com/office/drawing/2014/main" id="{B0EB2D72-FF3D-6F4C-884A-78752320668A}"/>
                    </a:ext>
                  </a:extLst>
                </p:cNvPr>
                <p:cNvSpPr/>
                <p:nvPr/>
              </p:nvSpPr>
              <p:spPr>
                <a:xfrm rot="5400000">
                  <a:off x="14842176" y="9525698"/>
                  <a:ext cx="2654784" cy="2063232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005404"/>
                </a:solidFill>
                <a:ln w="12700" cap="flat" cmpd="sng">
                  <a:solidFill>
                    <a:srgbClr val="8BAED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75536" tIns="175536" rIns="175536" bIns="175536" anchor="ctr" anchorCtr="0">
                  <a:noAutofit/>
                </a:bodyPr>
                <a:lstStyle/>
                <a:p>
                  <a:endParaRPr sz="5789"/>
                </a:p>
              </p:txBody>
            </p:sp>
            <p:sp>
              <p:nvSpPr>
                <p:cNvPr id="173" name="Google Shape;118;p1">
                  <a:extLst>
                    <a:ext uri="{FF2B5EF4-FFF2-40B4-BE49-F238E27FC236}">
                      <a16:creationId xmlns:a16="http://schemas.microsoft.com/office/drawing/2014/main" id="{1C21CE65-A4E4-A144-9C1F-391764322428}"/>
                    </a:ext>
                  </a:extLst>
                </p:cNvPr>
                <p:cNvSpPr txBox="1"/>
                <p:nvPr/>
              </p:nvSpPr>
              <p:spPr>
                <a:xfrm>
                  <a:off x="15137973" y="10326416"/>
                  <a:ext cx="2063232" cy="8841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9232" tIns="29232" rIns="29232" bIns="29232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buClr>
                      <a:schemeClr val="lt1"/>
                    </a:buClr>
                    <a:buSzPts val="2400"/>
                  </a:pPr>
                  <a:r>
                    <a:rPr lang="en-US" sz="4224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Step 2</a:t>
                  </a:r>
                  <a:endParaRPr sz="2304" dirty="0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FD96A71-8ECD-3044-AF1C-F5797BAA9C11}"/>
                  </a:ext>
                </a:extLst>
              </p:cNvPr>
              <p:cNvGrpSpPr/>
              <p:nvPr/>
            </p:nvGrpSpPr>
            <p:grpSpPr>
              <a:xfrm>
                <a:off x="15137952" y="11665354"/>
                <a:ext cx="2063253" cy="2665152"/>
                <a:chOff x="15137952" y="11665354"/>
                <a:chExt cx="2063253" cy="2665152"/>
              </a:xfrm>
            </p:grpSpPr>
            <p:sp>
              <p:nvSpPr>
                <p:cNvPr id="170" name="Google Shape;121;p1">
                  <a:extLst>
                    <a:ext uri="{FF2B5EF4-FFF2-40B4-BE49-F238E27FC236}">
                      <a16:creationId xmlns:a16="http://schemas.microsoft.com/office/drawing/2014/main" id="{6837F4D3-6946-9943-BD42-5CE189E4550B}"/>
                    </a:ext>
                  </a:extLst>
                </p:cNvPr>
                <p:cNvSpPr/>
                <p:nvPr/>
              </p:nvSpPr>
              <p:spPr>
                <a:xfrm rot="5400000">
                  <a:off x="14836992" y="11966314"/>
                  <a:ext cx="2665152" cy="2063232"/>
                </a:xfrm>
                <a:prstGeom prst="chevron">
                  <a:avLst>
                    <a:gd name="adj" fmla="val 50000"/>
                  </a:avLst>
                </a:prstGeom>
                <a:solidFill>
                  <a:srgbClr val="005404"/>
                </a:solidFill>
                <a:ln w="12700" cap="flat" cmpd="sng">
                  <a:solidFill>
                    <a:srgbClr val="8BAED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75536" tIns="175536" rIns="175536" bIns="175536" anchor="ctr" anchorCtr="0">
                  <a:noAutofit/>
                </a:bodyPr>
                <a:lstStyle/>
                <a:p>
                  <a:endParaRPr sz="5789"/>
                </a:p>
              </p:txBody>
            </p:sp>
            <p:sp>
              <p:nvSpPr>
                <p:cNvPr id="171" name="Google Shape;122;p1">
                  <a:extLst>
                    <a:ext uri="{FF2B5EF4-FFF2-40B4-BE49-F238E27FC236}">
                      <a16:creationId xmlns:a16="http://schemas.microsoft.com/office/drawing/2014/main" id="{3062F851-F187-BB49-A6E7-C654DB4786CF}"/>
                    </a:ext>
                  </a:extLst>
                </p:cNvPr>
                <p:cNvSpPr txBox="1"/>
                <p:nvPr/>
              </p:nvSpPr>
              <p:spPr>
                <a:xfrm>
                  <a:off x="15137973" y="12775949"/>
                  <a:ext cx="2063232" cy="884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9232" tIns="29232" rIns="29232" bIns="29232" anchor="ctr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buClr>
                      <a:schemeClr val="lt1"/>
                    </a:buClr>
                    <a:buSzPts val="2400"/>
                  </a:pPr>
                  <a:r>
                    <a:rPr lang="en-US" sz="4224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Step 3</a:t>
                  </a:r>
                  <a:endParaRPr sz="2304" dirty="0"/>
                </a:p>
              </p:txBody>
            </p:sp>
          </p:grpSp>
        </p:grpSp>
        <p:sp>
          <p:nvSpPr>
            <p:cNvPr id="165" name="Google Shape;123;p1">
              <a:extLst>
                <a:ext uri="{FF2B5EF4-FFF2-40B4-BE49-F238E27FC236}">
                  <a16:creationId xmlns:a16="http://schemas.microsoft.com/office/drawing/2014/main" id="{7C325E4D-44F0-C245-B14B-0789AA88BAD7}"/>
                </a:ext>
              </a:extLst>
            </p:cNvPr>
            <p:cNvSpPr/>
            <p:nvPr/>
          </p:nvSpPr>
          <p:spPr>
            <a:xfrm rot="5400000">
              <a:off x="21436158" y="7978465"/>
              <a:ext cx="3081929" cy="1155225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BA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75536" tIns="175536" rIns="175536" bIns="175536" anchor="ctr" anchorCtr="0">
              <a:noAutofit/>
            </a:bodyPr>
            <a:lstStyle/>
            <a:p>
              <a:endParaRPr sz="5789"/>
            </a:p>
          </p:txBody>
        </p:sp>
        <p:sp>
          <p:nvSpPr>
            <p:cNvPr id="166" name="Google Shape;124;p1">
              <a:extLst>
                <a:ext uri="{FF2B5EF4-FFF2-40B4-BE49-F238E27FC236}">
                  <a16:creationId xmlns:a16="http://schemas.microsoft.com/office/drawing/2014/main" id="{2D3412F8-7C08-9147-AA5B-583B9094DCFB}"/>
                </a:ext>
              </a:extLst>
            </p:cNvPr>
            <p:cNvSpPr txBox="1"/>
            <p:nvPr/>
          </p:nvSpPr>
          <p:spPr>
            <a:xfrm>
              <a:off x="17201184" y="12155016"/>
              <a:ext cx="11422080" cy="3406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760" tIns="21936" rIns="21936" bIns="21936" anchor="ctr" anchorCtr="0">
              <a:noAutofit/>
            </a:bodyPr>
            <a:lstStyle/>
            <a:p>
              <a:pPr marL="329184" lvl="1" indent="-30480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Entity Classification</a:t>
              </a:r>
              <a:endParaRPr sz="3600" dirty="0"/>
            </a:p>
            <a:p>
              <a:pPr marL="658368" lvl="2" indent="-304800">
                <a:lnSpc>
                  <a:spcPct val="90000"/>
                </a:lnSpc>
                <a:spcBef>
                  <a:spcPts val="518"/>
                </a:spcBef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Vector with object and context built using NCT trial descriptions</a:t>
              </a:r>
              <a:endParaRPr sz="3600" dirty="0"/>
            </a:p>
            <a:p>
              <a:pPr marL="658368" lvl="2" indent="-304800">
                <a:lnSpc>
                  <a:spcPct val="90000"/>
                </a:lnSpc>
                <a:spcBef>
                  <a:spcPts val="518"/>
                </a:spcBef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Similarity signatures calculated and object classified to closest class</a:t>
              </a:r>
              <a:endParaRPr sz="3600" dirty="0"/>
            </a:p>
          </p:txBody>
        </p:sp>
      </p:grpSp>
      <p:sp>
        <p:nvSpPr>
          <p:cNvPr id="177" name="Google Shape;102;p1">
            <a:extLst>
              <a:ext uri="{FF2B5EF4-FFF2-40B4-BE49-F238E27FC236}">
                <a16:creationId xmlns:a16="http://schemas.microsoft.com/office/drawing/2014/main" id="{357A59CE-9AD0-EC47-A3E3-46A34BB9AA23}"/>
              </a:ext>
            </a:extLst>
          </p:cNvPr>
          <p:cNvSpPr/>
          <p:nvPr/>
        </p:nvSpPr>
        <p:spPr>
          <a:xfrm>
            <a:off x="2369162" y="22706362"/>
            <a:ext cx="9933271" cy="85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Trial Free-Text Descriptions</a:t>
            </a:r>
            <a:endParaRPr sz="2400" dirty="0"/>
          </a:p>
        </p:txBody>
      </p:sp>
      <p:sp>
        <p:nvSpPr>
          <p:cNvPr id="179" name="Google Shape;97;p1">
            <a:extLst>
              <a:ext uri="{FF2B5EF4-FFF2-40B4-BE49-F238E27FC236}">
                <a16:creationId xmlns:a16="http://schemas.microsoft.com/office/drawing/2014/main" id="{04D007CA-F8B1-D44E-8B36-8EE01F02C6EE}"/>
              </a:ext>
            </a:extLst>
          </p:cNvPr>
          <p:cNvSpPr/>
          <p:nvPr/>
        </p:nvSpPr>
        <p:spPr>
          <a:xfrm>
            <a:off x="568262" y="16723703"/>
            <a:ext cx="13674695" cy="325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marL="685800" indent="-685800"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 integrated free text processing approach (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CubNER+DNorm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combined string matching and concept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synonymization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4000" dirty="0"/>
              <a:t>Observational Medical Outcomes Partnership (OMOP) ontology</a:t>
            </a: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40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aim to improve coverage of </a:t>
            </a:r>
            <a:r>
              <a:rPr lang="en-US" sz="40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diseases</a:t>
            </a:r>
            <a:r>
              <a:rPr lang="en-US" sz="40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</a:t>
            </a:r>
            <a:r>
              <a:rPr lang="en-US" sz="40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interventions</a:t>
            </a:r>
            <a:r>
              <a:rPr lang="en-US" sz="40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described in NCTs</a:t>
            </a:r>
            <a:endParaRPr sz="4000" i="1" u="sng" dirty="0"/>
          </a:p>
        </p:txBody>
      </p:sp>
      <p:sp>
        <p:nvSpPr>
          <p:cNvPr id="180" name="Google Shape;126;p1">
            <a:extLst>
              <a:ext uri="{FF2B5EF4-FFF2-40B4-BE49-F238E27FC236}">
                <a16:creationId xmlns:a16="http://schemas.microsoft.com/office/drawing/2014/main" id="{86F57F9D-1B64-D344-9A10-791ED4A3F3FD}"/>
              </a:ext>
            </a:extLst>
          </p:cNvPr>
          <p:cNvSpPr/>
          <p:nvPr/>
        </p:nvSpPr>
        <p:spPr>
          <a:xfrm>
            <a:off x="471514" y="30981061"/>
            <a:ext cx="13615488" cy="153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Entity Recognition (NER) tags for interventions and diseases described in NCTs</a:t>
            </a:r>
            <a:endParaRPr sz="1400" dirty="0"/>
          </a:p>
        </p:txBody>
      </p:sp>
      <p:sp>
        <p:nvSpPr>
          <p:cNvPr id="181" name="Google Shape;102;p1">
            <a:extLst>
              <a:ext uri="{FF2B5EF4-FFF2-40B4-BE49-F238E27FC236}">
                <a16:creationId xmlns:a16="http://schemas.microsoft.com/office/drawing/2014/main" id="{1739F63D-F4C6-0B45-A35F-B0DC2D8E820F}"/>
              </a:ext>
            </a:extLst>
          </p:cNvPr>
          <p:cNvSpPr/>
          <p:nvPr/>
        </p:nvSpPr>
        <p:spPr>
          <a:xfrm>
            <a:off x="16457135" y="6337288"/>
            <a:ext cx="9933271" cy="85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Trial Free-Text Descriptions</a:t>
            </a:r>
            <a:endParaRPr sz="2400" dirty="0"/>
          </a:p>
        </p:txBody>
      </p:sp>
      <p:sp>
        <p:nvSpPr>
          <p:cNvPr id="182" name="Google Shape;126;p1">
            <a:extLst>
              <a:ext uri="{FF2B5EF4-FFF2-40B4-BE49-F238E27FC236}">
                <a16:creationId xmlns:a16="http://schemas.microsoft.com/office/drawing/2014/main" id="{2E36DD00-4F93-E849-A503-A116FE03F8A7}"/>
              </a:ext>
            </a:extLst>
          </p:cNvPr>
          <p:cNvSpPr/>
          <p:nvPr/>
        </p:nvSpPr>
        <p:spPr>
          <a:xfrm>
            <a:off x="14930500" y="18350383"/>
            <a:ext cx="13615488" cy="85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OMIM Concepts</a:t>
            </a:r>
            <a:endParaRPr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72BEB7-9026-834C-822C-C7DAFF192278}"/>
              </a:ext>
            </a:extLst>
          </p:cNvPr>
          <p:cNvGrpSpPr/>
          <p:nvPr/>
        </p:nvGrpSpPr>
        <p:grpSpPr>
          <a:xfrm>
            <a:off x="15352990" y="24315072"/>
            <a:ext cx="13706362" cy="8668677"/>
            <a:chOff x="15189705" y="22127053"/>
            <a:chExt cx="13706362" cy="86686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714026-6C09-114D-A70D-C3AEADAFBC7E}"/>
                </a:ext>
              </a:extLst>
            </p:cNvPr>
            <p:cNvGrpSpPr/>
            <p:nvPr/>
          </p:nvGrpSpPr>
          <p:grpSpPr>
            <a:xfrm>
              <a:off x="15189705" y="22127053"/>
              <a:ext cx="13107816" cy="8261821"/>
              <a:chOff x="15189705" y="22127053"/>
              <a:chExt cx="13107816" cy="826182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BCC5FD0-0998-5244-B445-F8D225681FB2}"/>
                  </a:ext>
                </a:extLst>
              </p:cNvPr>
              <p:cNvSpPr/>
              <p:nvPr/>
            </p:nvSpPr>
            <p:spPr>
              <a:xfrm>
                <a:off x="18949188" y="22127053"/>
                <a:ext cx="5583129" cy="1301099"/>
              </a:xfrm>
              <a:custGeom>
                <a:avLst/>
                <a:gdLst>
                  <a:gd name="connsiteX0" fmla="*/ 0 w 5583129"/>
                  <a:gd name="connsiteY0" fmla="*/ 373835 h 2242967"/>
                  <a:gd name="connsiteX1" fmla="*/ 373835 w 5583129"/>
                  <a:gd name="connsiteY1" fmla="*/ 0 h 2242967"/>
                  <a:gd name="connsiteX2" fmla="*/ 5209294 w 5583129"/>
                  <a:gd name="connsiteY2" fmla="*/ 0 h 2242967"/>
                  <a:gd name="connsiteX3" fmla="*/ 5583129 w 5583129"/>
                  <a:gd name="connsiteY3" fmla="*/ 373835 h 2242967"/>
                  <a:gd name="connsiteX4" fmla="*/ 5583129 w 5583129"/>
                  <a:gd name="connsiteY4" fmla="*/ 1869132 h 2242967"/>
                  <a:gd name="connsiteX5" fmla="*/ 5209294 w 5583129"/>
                  <a:gd name="connsiteY5" fmla="*/ 2242967 h 2242967"/>
                  <a:gd name="connsiteX6" fmla="*/ 373835 w 5583129"/>
                  <a:gd name="connsiteY6" fmla="*/ 2242967 h 2242967"/>
                  <a:gd name="connsiteX7" fmla="*/ 0 w 5583129"/>
                  <a:gd name="connsiteY7" fmla="*/ 1869132 h 2242967"/>
                  <a:gd name="connsiteX8" fmla="*/ 0 w 5583129"/>
                  <a:gd name="connsiteY8" fmla="*/ 373835 h 2242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83129" h="2242967">
                    <a:moveTo>
                      <a:pt x="0" y="373835"/>
                    </a:moveTo>
                    <a:cubicBezTo>
                      <a:pt x="0" y="167372"/>
                      <a:pt x="167372" y="0"/>
                      <a:pt x="373835" y="0"/>
                    </a:cubicBezTo>
                    <a:lnTo>
                      <a:pt x="5209294" y="0"/>
                    </a:lnTo>
                    <a:cubicBezTo>
                      <a:pt x="5415757" y="0"/>
                      <a:pt x="5583129" y="167372"/>
                      <a:pt x="5583129" y="373835"/>
                    </a:cubicBezTo>
                    <a:lnTo>
                      <a:pt x="5583129" y="1869132"/>
                    </a:lnTo>
                    <a:cubicBezTo>
                      <a:pt x="5583129" y="2075595"/>
                      <a:pt x="5415757" y="2242967"/>
                      <a:pt x="5209294" y="2242967"/>
                    </a:cubicBezTo>
                    <a:lnTo>
                      <a:pt x="373835" y="2242967"/>
                    </a:lnTo>
                    <a:cubicBezTo>
                      <a:pt x="167372" y="2242967"/>
                      <a:pt x="0" y="2075595"/>
                      <a:pt x="0" y="1869132"/>
                    </a:cubicBezTo>
                    <a:lnTo>
                      <a:pt x="0" y="373835"/>
                    </a:lnTo>
                    <a:close/>
                  </a:path>
                </a:pathLst>
              </a:custGeom>
              <a:solidFill>
                <a:srgbClr val="00540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8393" tIns="198393" rIns="198393" bIns="198393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400" kern="1200" dirty="0"/>
                  <a:t>OMOP Ontology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CF9A50D-6C4A-004A-9BAB-14AC39E3019C}"/>
                  </a:ext>
                </a:extLst>
              </p:cNvPr>
              <p:cNvSpPr/>
              <p:nvPr/>
            </p:nvSpPr>
            <p:spPr>
              <a:xfrm rot="8168083">
                <a:off x="19882070" y="23706742"/>
                <a:ext cx="804051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04051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592FFE4-5565-9245-8D0E-1CD2FEDD5F57}"/>
                  </a:ext>
                </a:extLst>
              </p:cNvPr>
              <p:cNvSpPr/>
              <p:nvPr/>
            </p:nvSpPr>
            <p:spPr>
              <a:xfrm>
                <a:off x="15189705" y="23985331"/>
                <a:ext cx="6351912" cy="6403543"/>
              </a:xfrm>
              <a:custGeom>
                <a:avLst/>
                <a:gdLst>
                  <a:gd name="connsiteX0" fmla="*/ 0 w 6351912"/>
                  <a:gd name="connsiteY0" fmla="*/ 521785 h 3130647"/>
                  <a:gd name="connsiteX1" fmla="*/ 521785 w 6351912"/>
                  <a:gd name="connsiteY1" fmla="*/ 0 h 3130647"/>
                  <a:gd name="connsiteX2" fmla="*/ 5830127 w 6351912"/>
                  <a:gd name="connsiteY2" fmla="*/ 0 h 3130647"/>
                  <a:gd name="connsiteX3" fmla="*/ 6351912 w 6351912"/>
                  <a:gd name="connsiteY3" fmla="*/ 521785 h 3130647"/>
                  <a:gd name="connsiteX4" fmla="*/ 6351912 w 6351912"/>
                  <a:gd name="connsiteY4" fmla="*/ 2608862 h 3130647"/>
                  <a:gd name="connsiteX5" fmla="*/ 5830127 w 6351912"/>
                  <a:gd name="connsiteY5" fmla="*/ 3130647 h 3130647"/>
                  <a:gd name="connsiteX6" fmla="*/ 521785 w 6351912"/>
                  <a:gd name="connsiteY6" fmla="*/ 3130647 h 3130647"/>
                  <a:gd name="connsiteX7" fmla="*/ 0 w 6351912"/>
                  <a:gd name="connsiteY7" fmla="*/ 2608862 h 3130647"/>
                  <a:gd name="connsiteX8" fmla="*/ 0 w 6351912"/>
                  <a:gd name="connsiteY8" fmla="*/ 521785 h 313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912" h="3130647">
                    <a:moveTo>
                      <a:pt x="0" y="521785"/>
                    </a:moveTo>
                    <a:cubicBezTo>
                      <a:pt x="0" y="233611"/>
                      <a:pt x="233611" y="0"/>
                      <a:pt x="521785" y="0"/>
                    </a:cubicBezTo>
                    <a:lnTo>
                      <a:pt x="5830127" y="0"/>
                    </a:lnTo>
                    <a:cubicBezTo>
                      <a:pt x="6118301" y="0"/>
                      <a:pt x="6351912" y="233611"/>
                      <a:pt x="6351912" y="521785"/>
                    </a:cubicBezTo>
                    <a:lnTo>
                      <a:pt x="6351912" y="2608862"/>
                    </a:lnTo>
                    <a:cubicBezTo>
                      <a:pt x="6351912" y="2897036"/>
                      <a:pt x="6118301" y="3130647"/>
                      <a:pt x="5830127" y="3130647"/>
                    </a:cubicBezTo>
                    <a:lnTo>
                      <a:pt x="521785" y="3130647"/>
                    </a:lnTo>
                    <a:cubicBezTo>
                      <a:pt x="233611" y="3130647"/>
                      <a:pt x="0" y="2897036"/>
                      <a:pt x="0" y="2608862"/>
                    </a:cubicBezTo>
                    <a:lnTo>
                      <a:pt x="0" y="521785"/>
                    </a:lnTo>
                    <a:close/>
                  </a:path>
                </a:pathLst>
              </a:custGeom>
              <a:solidFill>
                <a:srgbClr val="00540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1726" tIns="241726" rIns="241726" bIns="241726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500" kern="1200" dirty="0"/>
                  <a:t> 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E026C5C-5340-2549-9DCA-64A286511213}"/>
                  </a:ext>
                </a:extLst>
              </p:cNvPr>
              <p:cNvSpPr/>
              <p:nvPr/>
            </p:nvSpPr>
            <p:spPr>
              <a:xfrm rot="2644809">
                <a:off x="22779985" y="23721730"/>
                <a:ext cx="84402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4402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980F4C3-820A-8244-AF42-C999D318D450}"/>
                  </a:ext>
                </a:extLst>
              </p:cNvPr>
              <p:cNvSpPr/>
              <p:nvPr/>
            </p:nvSpPr>
            <p:spPr>
              <a:xfrm>
                <a:off x="21945609" y="23985331"/>
                <a:ext cx="6351912" cy="6403543"/>
              </a:xfrm>
              <a:custGeom>
                <a:avLst/>
                <a:gdLst>
                  <a:gd name="connsiteX0" fmla="*/ 0 w 6351912"/>
                  <a:gd name="connsiteY0" fmla="*/ 521785 h 3130647"/>
                  <a:gd name="connsiteX1" fmla="*/ 521785 w 6351912"/>
                  <a:gd name="connsiteY1" fmla="*/ 0 h 3130647"/>
                  <a:gd name="connsiteX2" fmla="*/ 5830127 w 6351912"/>
                  <a:gd name="connsiteY2" fmla="*/ 0 h 3130647"/>
                  <a:gd name="connsiteX3" fmla="*/ 6351912 w 6351912"/>
                  <a:gd name="connsiteY3" fmla="*/ 521785 h 3130647"/>
                  <a:gd name="connsiteX4" fmla="*/ 6351912 w 6351912"/>
                  <a:gd name="connsiteY4" fmla="*/ 2608862 h 3130647"/>
                  <a:gd name="connsiteX5" fmla="*/ 5830127 w 6351912"/>
                  <a:gd name="connsiteY5" fmla="*/ 3130647 h 3130647"/>
                  <a:gd name="connsiteX6" fmla="*/ 521785 w 6351912"/>
                  <a:gd name="connsiteY6" fmla="*/ 3130647 h 3130647"/>
                  <a:gd name="connsiteX7" fmla="*/ 0 w 6351912"/>
                  <a:gd name="connsiteY7" fmla="*/ 2608862 h 3130647"/>
                  <a:gd name="connsiteX8" fmla="*/ 0 w 6351912"/>
                  <a:gd name="connsiteY8" fmla="*/ 521785 h 313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912" h="3130647">
                    <a:moveTo>
                      <a:pt x="0" y="521785"/>
                    </a:moveTo>
                    <a:cubicBezTo>
                      <a:pt x="0" y="233611"/>
                      <a:pt x="233611" y="0"/>
                      <a:pt x="521785" y="0"/>
                    </a:cubicBezTo>
                    <a:lnTo>
                      <a:pt x="5830127" y="0"/>
                    </a:lnTo>
                    <a:cubicBezTo>
                      <a:pt x="6118301" y="0"/>
                      <a:pt x="6351912" y="233611"/>
                      <a:pt x="6351912" y="521785"/>
                    </a:cubicBezTo>
                    <a:lnTo>
                      <a:pt x="6351912" y="2608862"/>
                    </a:lnTo>
                    <a:cubicBezTo>
                      <a:pt x="6351912" y="2897036"/>
                      <a:pt x="6118301" y="3130647"/>
                      <a:pt x="5830127" y="3130647"/>
                    </a:cubicBezTo>
                    <a:lnTo>
                      <a:pt x="521785" y="3130647"/>
                    </a:lnTo>
                    <a:cubicBezTo>
                      <a:pt x="233611" y="3130647"/>
                      <a:pt x="0" y="2897036"/>
                      <a:pt x="0" y="2608862"/>
                    </a:cubicBezTo>
                    <a:lnTo>
                      <a:pt x="0" y="521785"/>
                    </a:lnTo>
                    <a:close/>
                  </a:path>
                </a:pathLst>
              </a:custGeom>
              <a:solidFill>
                <a:srgbClr val="00540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1726" tIns="241726" rIns="241726" bIns="241726" numCol="1" spcCol="1270" anchor="ctr" anchorCtr="0">
                <a:noAutofit/>
              </a:bodyPr>
              <a:lstStyle/>
              <a:p>
                <a:pPr marL="0" lvl="0" indent="0" algn="ctr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500" kern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BEA81-1DC1-AD4F-9D30-EDF49E5A5FB1}"/>
                </a:ext>
              </a:extLst>
            </p:cNvPr>
            <p:cNvSpPr txBox="1"/>
            <p:nvPr/>
          </p:nvSpPr>
          <p:spPr>
            <a:xfrm>
              <a:off x="15463832" y="25717417"/>
              <a:ext cx="35506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NDFRT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SPL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bg1"/>
                  </a:solidFill>
                </a:rPr>
                <a:t>RxNorm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SNOMED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ATC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bg1"/>
                  </a:solidFill>
                </a:rPr>
                <a:t>MeSH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ICD9-PCS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ICD10-PCS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0E7297E-2293-6B4A-AE54-4CA40D359BFD}"/>
                </a:ext>
              </a:extLst>
            </p:cNvPr>
            <p:cNvSpPr txBox="1"/>
            <p:nvPr/>
          </p:nvSpPr>
          <p:spPr>
            <a:xfrm>
              <a:off x="18597623" y="25717417"/>
              <a:ext cx="355067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DRG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NDC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bg1"/>
                  </a:solidFill>
                </a:rPr>
                <a:t>PCORNet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LOINC</a:t>
              </a:r>
            </a:p>
            <a:p>
              <a:pPr>
                <a:buClr>
                  <a:schemeClr val="bg1"/>
                </a:buClr>
              </a:pP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64862F2-63D6-A548-8897-E0B7AF5D4A63}"/>
                </a:ext>
              </a:extLst>
            </p:cNvPr>
            <p:cNvSpPr txBox="1"/>
            <p:nvPr/>
          </p:nvSpPr>
          <p:spPr>
            <a:xfrm>
              <a:off x="22211606" y="25717417"/>
              <a:ext cx="355067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SNOMED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LOINC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ICD9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ICD10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CDN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bg1"/>
                  </a:solidFill>
                </a:rPr>
                <a:t>MeSH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ICD9-CM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ICD10-CM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F1324A4-21CE-9E43-8621-DC3A700C0C6E}"/>
                </a:ext>
              </a:extLst>
            </p:cNvPr>
            <p:cNvSpPr txBox="1"/>
            <p:nvPr/>
          </p:nvSpPr>
          <p:spPr>
            <a:xfrm>
              <a:off x="25345397" y="25717417"/>
              <a:ext cx="35506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DRG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CDM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 err="1">
                  <a:solidFill>
                    <a:schemeClr val="bg1"/>
                  </a:solidFill>
                </a:rPr>
                <a:t>PCORNet</a:t>
              </a: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MDC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</a:rPr>
                <a:t>LOINC</a:t>
              </a: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6D6629-CED8-E243-A97D-45224965A460}"/>
                </a:ext>
              </a:extLst>
            </p:cNvPr>
            <p:cNvSpPr txBox="1"/>
            <p:nvPr/>
          </p:nvSpPr>
          <p:spPr>
            <a:xfrm>
              <a:off x="16531797" y="24092090"/>
              <a:ext cx="34483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Intervention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Vocabularies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D05B1A2-147A-2148-A38A-EF70F8ABCF3B}"/>
                </a:ext>
              </a:extLst>
            </p:cNvPr>
            <p:cNvSpPr txBox="1"/>
            <p:nvPr/>
          </p:nvSpPr>
          <p:spPr>
            <a:xfrm>
              <a:off x="23225903" y="24092090"/>
              <a:ext cx="34483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Disease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Vocabularies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521B6D-772B-744E-A007-C4B82555DC33}"/>
              </a:ext>
            </a:extLst>
          </p:cNvPr>
          <p:cNvCxnSpPr>
            <a:cxnSpLocks/>
          </p:cNvCxnSpPr>
          <p:nvPr/>
        </p:nvCxnSpPr>
        <p:spPr>
          <a:xfrm>
            <a:off x="14586960" y="19437170"/>
            <a:ext cx="1464578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Google Shape;125;p1">
            <a:extLst>
              <a:ext uri="{FF2B5EF4-FFF2-40B4-BE49-F238E27FC236}">
                <a16:creationId xmlns:a16="http://schemas.microsoft.com/office/drawing/2014/main" id="{1F8D2A21-CD0C-C84B-8AFD-CA3BA6E06C47}"/>
              </a:ext>
            </a:extLst>
          </p:cNvPr>
          <p:cNvSpPr/>
          <p:nvPr/>
        </p:nvSpPr>
        <p:spPr>
          <a:xfrm>
            <a:off x="15850650" y="19632650"/>
            <a:ext cx="12610156" cy="91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Matching Against OMOP Ontology 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35CD1D-6F85-1A41-ABBE-D6BE17AAC07F}"/>
              </a:ext>
            </a:extLst>
          </p:cNvPr>
          <p:cNvSpPr txBox="1"/>
          <p:nvPr/>
        </p:nvSpPr>
        <p:spPr>
          <a:xfrm>
            <a:off x="17569175" y="20833639"/>
            <a:ext cx="8940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Input</a:t>
            </a:r>
            <a:r>
              <a:rPr lang="en-US" sz="4000" dirty="0"/>
              <a:t>: Disease &amp; Intervention </a:t>
            </a:r>
          </a:p>
          <a:p>
            <a:pPr algn="ctr"/>
            <a:r>
              <a:rPr lang="en-US" sz="4000" dirty="0"/>
              <a:t>NER Tags + </a:t>
            </a:r>
            <a:r>
              <a:rPr lang="en-US" sz="4000" dirty="0" err="1"/>
              <a:t>MeSH</a:t>
            </a:r>
            <a:r>
              <a:rPr lang="en-US" sz="4000" dirty="0"/>
              <a:t> OMIM Concepts</a:t>
            </a:r>
          </a:p>
        </p:txBody>
      </p:sp>
      <p:sp>
        <p:nvSpPr>
          <p:cNvPr id="210" name="Google Shape;141;p1">
            <a:extLst>
              <a:ext uri="{FF2B5EF4-FFF2-40B4-BE49-F238E27FC236}">
                <a16:creationId xmlns:a16="http://schemas.microsoft.com/office/drawing/2014/main" id="{57830E6B-2068-2149-B1C5-EE63341D49C3}"/>
              </a:ext>
            </a:extLst>
          </p:cNvPr>
          <p:cNvSpPr/>
          <p:nvPr/>
        </p:nvSpPr>
        <p:spPr>
          <a:xfrm>
            <a:off x="15342105" y="12570989"/>
            <a:ext cx="1247753" cy="6412704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5536" tIns="175536" rIns="175536" bIns="175536" anchor="ctr" anchorCtr="0">
            <a:noAutofit/>
          </a:bodyPr>
          <a:lstStyle/>
          <a:p>
            <a:endParaRPr sz="5789"/>
          </a:p>
        </p:txBody>
      </p:sp>
      <p:sp>
        <p:nvSpPr>
          <p:cNvPr id="211" name="Google Shape;138;p1">
            <a:extLst>
              <a:ext uri="{FF2B5EF4-FFF2-40B4-BE49-F238E27FC236}">
                <a16:creationId xmlns:a16="http://schemas.microsoft.com/office/drawing/2014/main" id="{051B389B-88B3-124D-B8F6-21FC509828CE}"/>
              </a:ext>
            </a:extLst>
          </p:cNvPr>
          <p:cNvSpPr txBox="1"/>
          <p:nvPr/>
        </p:nvSpPr>
        <p:spPr>
          <a:xfrm>
            <a:off x="22483570" y="22598670"/>
            <a:ext cx="5583128" cy="10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Exact-String Matching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146;p1">
            <a:extLst>
              <a:ext uri="{FF2B5EF4-FFF2-40B4-BE49-F238E27FC236}">
                <a16:creationId xmlns:a16="http://schemas.microsoft.com/office/drawing/2014/main" id="{77E0E34A-F429-274C-AC3C-FC039763A34C}"/>
              </a:ext>
            </a:extLst>
          </p:cNvPr>
          <p:cNvSpPr/>
          <p:nvPr/>
        </p:nvSpPr>
        <p:spPr>
          <a:xfrm>
            <a:off x="29662853" y="5160663"/>
            <a:ext cx="13823664" cy="726716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5536" tIns="87744" rIns="175536" bIns="87744" anchor="ctr" anchorCtr="0">
            <a:noAutofit/>
          </a:bodyPr>
          <a:lstStyle/>
          <a:p>
            <a:pPr algn="ctr"/>
            <a:endParaRPr sz="64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4BB54A9-F685-D94B-B263-CD4C4D282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832629"/>
              </p:ext>
            </p:extLst>
          </p:nvPr>
        </p:nvGraphicFramePr>
        <p:xfrm>
          <a:off x="30019662" y="6222349"/>
          <a:ext cx="12881664" cy="795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2" name="Google Shape;125;p1">
            <a:extLst>
              <a:ext uri="{FF2B5EF4-FFF2-40B4-BE49-F238E27FC236}">
                <a16:creationId xmlns:a16="http://schemas.microsoft.com/office/drawing/2014/main" id="{46841ECF-D124-584C-9BCF-96FF275C7205}"/>
              </a:ext>
            </a:extLst>
          </p:cNvPr>
          <p:cNvSpPr/>
          <p:nvPr/>
        </p:nvSpPr>
        <p:spPr>
          <a:xfrm>
            <a:off x="30331596" y="5361339"/>
            <a:ext cx="12610156" cy="91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87744" rIns="175536" bIns="87744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Synonymization with OMOP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135;p1">
            <a:extLst>
              <a:ext uri="{FF2B5EF4-FFF2-40B4-BE49-F238E27FC236}">
                <a16:creationId xmlns:a16="http://schemas.microsoft.com/office/drawing/2014/main" id="{97072C77-5B8D-7740-961E-3D0428CE80BB}"/>
              </a:ext>
            </a:extLst>
          </p:cNvPr>
          <p:cNvSpPr txBox="1"/>
          <p:nvPr/>
        </p:nvSpPr>
        <p:spPr>
          <a:xfrm>
            <a:off x="29838530" y="6634186"/>
            <a:ext cx="6464803" cy="177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</a:t>
            </a:r>
          </a:p>
          <a:p>
            <a:pPr algn="ctr"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135;p1">
            <a:extLst>
              <a:ext uri="{FF2B5EF4-FFF2-40B4-BE49-F238E27FC236}">
                <a16:creationId xmlns:a16="http://schemas.microsoft.com/office/drawing/2014/main" id="{953F4B3A-1322-F34C-A9F8-0483A8F23D93}"/>
              </a:ext>
            </a:extLst>
          </p:cNvPr>
          <p:cNvSpPr txBox="1"/>
          <p:nvPr/>
        </p:nvSpPr>
        <p:spPr>
          <a:xfrm>
            <a:off x="36135698" y="6634186"/>
            <a:ext cx="5436845" cy="177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5536" tIns="175536" rIns="175536" bIns="175536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OMOP Synonymization</a:t>
            </a:r>
          </a:p>
          <a:p>
            <a:pPr algn="ctr">
              <a:lnSpc>
                <a:spcPct val="115000"/>
              </a:lnSpc>
            </a:pPr>
            <a:r>
              <a:rPr lang="en-US" sz="4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4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to</a:t>
            </a:r>
            <a:r>
              <a:rPr lang="en-US" sz="4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or “</a:t>
            </a:r>
            <a:r>
              <a:rPr lang="en-US" sz="40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 to</a:t>
            </a:r>
            <a:r>
              <a:rPr lang="en-US" sz="4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40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1F4C8E-CBD3-C543-A6A7-D6B952A5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65" y="365684"/>
            <a:ext cx="8918279" cy="23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659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Rosencrans, Robert F</dc:creator>
  <cp:lastModifiedBy>He, Kaiwen</cp:lastModifiedBy>
  <cp:revision>11</cp:revision>
  <dcterms:created xsi:type="dcterms:W3CDTF">2021-04-05T19:53:06Z</dcterms:created>
  <dcterms:modified xsi:type="dcterms:W3CDTF">2021-12-02T20:55:27Z</dcterms:modified>
</cp:coreProperties>
</file>