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19"/>
  </p:notesMasterIdLst>
  <p:handoutMasterIdLst>
    <p:handoutMasterId r:id="rId20"/>
  </p:handoutMasterIdLst>
  <p:sldIdLst>
    <p:sldId id="500" r:id="rId3"/>
    <p:sldId id="786" r:id="rId4"/>
    <p:sldId id="791" r:id="rId5"/>
    <p:sldId id="922" r:id="rId6"/>
    <p:sldId id="932" r:id="rId7"/>
    <p:sldId id="925" r:id="rId8"/>
    <p:sldId id="931" r:id="rId9"/>
    <p:sldId id="926" r:id="rId10"/>
    <p:sldId id="923" r:id="rId11"/>
    <p:sldId id="928" r:id="rId12"/>
    <p:sldId id="929" r:id="rId13"/>
    <p:sldId id="924" r:id="rId14"/>
    <p:sldId id="927" r:id="rId15"/>
    <p:sldId id="930" r:id="rId16"/>
    <p:sldId id="884" r:id="rId17"/>
    <p:sldId id="885" r:id="rId1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E86"/>
    <a:srgbClr val="C0C0C4"/>
    <a:srgbClr val="678DC5"/>
    <a:srgbClr val="3E67A4"/>
    <a:srgbClr val="3E8DC5"/>
    <a:srgbClr val="5F5F65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9" autoAdjust="0"/>
    <p:restoredTop sz="89277" autoAdjust="0"/>
  </p:normalViewPr>
  <p:slideViewPr>
    <p:cSldViewPr snapToGrid="0">
      <p:cViewPr>
        <p:scale>
          <a:sx n="111" d="100"/>
          <a:sy n="111" d="100"/>
        </p:scale>
        <p:origin x="-161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3" Type="http://schemas.openxmlformats.org/officeDocument/2006/relationships/slide" Target="slides/slide6.xml"/><Relationship Id="rId7" Type="http://schemas.openxmlformats.org/officeDocument/2006/relationships/slide" Target="slides/slide11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10.xml"/><Relationship Id="rId5" Type="http://schemas.openxmlformats.org/officeDocument/2006/relationships/slide" Target="slides/slide8.xml"/><Relationship Id="rId4" Type="http://schemas.openxmlformats.org/officeDocument/2006/relationships/slide" Target="slides/slide7.xml"/><Relationship Id="rId9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Networking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Essentials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Chapter 1: Ever Wonder How It Works?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Local Network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1.2.1 – </a:t>
            </a:r>
            <a:r>
              <a:rPr lang="en-US" baseline="0" dirty="0" smtClean="0">
                <a:latin typeface="Arial" charset="0"/>
              </a:rPr>
              <a:t>Network Components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Local Network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1.2.2 – </a:t>
            </a:r>
            <a:r>
              <a:rPr lang="en-US" baseline="0" dirty="0" smtClean="0">
                <a:latin typeface="Arial" charset="0"/>
              </a:rPr>
              <a:t>Building Blocks of a Network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Networking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Essentials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Chapter 1: Ever Wonder How It Works?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Building a Simple Network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1.3.1 –</a:t>
            </a:r>
            <a:r>
              <a:rPr lang="en-US" baseline="0" dirty="0" smtClean="0">
                <a:latin typeface="Arial" charset="0"/>
              </a:rPr>
              <a:t> Peer-to-Peer Networking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Building a Simple Network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1.3.2 – </a:t>
            </a:r>
            <a:r>
              <a:rPr lang="en-US" baseline="0" dirty="0" smtClean="0">
                <a:latin typeface="Arial" charset="0"/>
              </a:rPr>
              <a:t>Does It Work?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Networking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Essentials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Chapter 1: Ever Wonder How It Works?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Communicating in a Connected World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1.1.1 –</a:t>
            </a:r>
            <a:r>
              <a:rPr lang="en-US" baseline="0" dirty="0" smtClean="0">
                <a:latin typeface="Arial" charset="0"/>
              </a:rPr>
              <a:t> What is the Network?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Communicating in a Connected World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1.1.1 –</a:t>
            </a:r>
            <a:r>
              <a:rPr lang="en-US" baseline="0" dirty="0" smtClean="0">
                <a:latin typeface="Arial" charset="0"/>
              </a:rPr>
              <a:t> What is the Network?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Communicating in a Connected World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1.1.2 –</a:t>
            </a:r>
            <a:r>
              <a:rPr lang="en-US" baseline="0" dirty="0" smtClean="0">
                <a:latin typeface="Arial" charset="0"/>
              </a:rPr>
              <a:t> Transmitting Data on the Network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Communicating in a Connected World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1.1.2 –</a:t>
            </a:r>
            <a:r>
              <a:rPr lang="en-US" baseline="0" dirty="0" smtClean="0">
                <a:latin typeface="Arial" charset="0"/>
              </a:rPr>
              <a:t> Transmitting Data on the Network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Communicating in a Connected World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1.1.3 –</a:t>
            </a:r>
            <a:r>
              <a:rPr lang="en-US" baseline="0" dirty="0" smtClean="0">
                <a:latin typeface="Arial" charset="0"/>
              </a:rPr>
              <a:t> It’s All About the Speed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Networking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Essentials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Chapter 1: Ever Wonder How It Works?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 smtClean="0">
                <a:solidFill>
                  <a:srgbClr val="D3D3D3"/>
                </a:solidFill>
              </a:rPr>
              <a:t>Chapter 1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 smtClean="0">
                <a:solidFill>
                  <a:srgbClr val="D3D3D3"/>
                </a:solidFill>
              </a:rPr>
              <a:t>Chapter 1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7713" indent="-29051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Chapter 1: Ever Wonder How It Works? </a:t>
            </a:r>
            <a:endParaRPr lang="en-U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5041900" cy="658812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Networking Essentials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Local Networks</a:t>
            </a:r>
            <a:br>
              <a:rPr lang="en-US" sz="2000" dirty="0" smtClean="0"/>
            </a:br>
            <a:r>
              <a:rPr lang="en-US" dirty="0" smtClean="0"/>
              <a:t>Network Components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and Servers</a:t>
            </a:r>
          </a:p>
          <a:p>
            <a:pPr lvl="1"/>
            <a:r>
              <a:rPr lang="en-US" dirty="0"/>
              <a:t>Servers are hosts that have software installed that enable them to provide information, like email or web pages, to other hosts on the network. </a:t>
            </a:r>
            <a:endParaRPr lang="en-US" dirty="0" smtClean="0"/>
          </a:p>
          <a:p>
            <a:pPr lvl="1"/>
            <a:r>
              <a:rPr lang="en-US" dirty="0" smtClean="0"/>
              <a:t>Clients </a:t>
            </a:r>
            <a:r>
              <a:rPr lang="en-US" dirty="0"/>
              <a:t>are computer hosts that have software installed that enable them to request and display the information obtained from the server. </a:t>
            </a:r>
          </a:p>
          <a:p>
            <a:endParaRPr lang="en-US" dirty="0" smtClean="0"/>
          </a:p>
          <a:p>
            <a:r>
              <a:rPr lang="en-US" dirty="0" smtClean="0"/>
              <a:t>Multiple Roles in the Network</a:t>
            </a:r>
          </a:p>
          <a:p>
            <a:pPr lvl="1"/>
            <a:r>
              <a:rPr lang="en-US" dirty="0" smtClean="0"/>
              <a:t>Servers can provide multiple services in a network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5926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Local Networks</a:t>
            </a:r>
            <a:br>
              <a:rPr lang="en-US" sz="2000" dirty="0" smtClean="0"/>
            </a:br>
            <a:r>
              <a:rPr lang="en-US" dirty="0"/>
              <a:t>Building Blocks of a Network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Infrastructure</a:t>
            </a:r>
          </a:p>
          <a:p>
            <a:pPr lvl="1"/>
            <a:r>
              <a:rPr lang="en-US" dirty="0"/>
              <a:t>This </a:t>
            </a:r>
            <a:r>
              <a:rPr lang="en-US" dirty="0" smtClean="0"/>
              <a:t>is </a:t>
            </a:r>
            <a:r>
              <a:rPr lang="en-US" dirty="0"/>
              <a:t>the platform that supports the </a:t>
            </a:r>
            <a:r>
              <a:rPr lang="en-US" dirty="0" smtClean="0"/>
              <a:t>network containing </a:t>
            </a:r>
            <a:r>
              <a:rPr lang="en-US" b="1" dirty="0" smtClean="0"/>
              <a:t>end devices</a:t>
            </a:r>
            <a:r>
              <a:rPr lang="en-US" dirty="0" smtClean="0"/>
              <a:t>, </a:t>
            </a:r>
            <a:r>
              <a:rPr lang="en-US" b="1" dirty="0" smtClean="0"/>
              <a:t>intermediate devices</a:t>
            </a:r>
            <a:r>
              <a:rPr lang="en-US" dirty="0" smtClean="0"/>
              <a:t> (routers, switches, access points, …) interconnected using network media (wired and wireless).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End Devices</a:t>
            </a:r>
          </a:p>
          <a:p>
            <a:pPr lvl="1"/>
            <a:r>
              <a:rPr lang="en-US" dirty="0" smtClean="0"/>
              <a:t>Includes computers, laptops, printers, tablets, smart devices, …</a:t>
            </a:r>
          </a:p>
          <a:p>
            <a:pPr lvl="1"/>
            <a:r>
              <a:rPr lang="en-US" dirty="0" smtClean="0"/>
              <a:t>Form </a:t>
            </a:r>
            <a:r>
              <a:rPr lang="en-US" dirty="0"/>
              <a:t>the interface between users and the underlying communication network.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98949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1.3 Building a Simple Network </a:t>
            </a:r>
          </a:p>
        </p:txBody>
      </p:sp>
    </p:spTree>
    <p:extLst>
      <p:ext uri="{BB962C8B-B14F-4D97-AF65-F5344CB8AC3E}">
        <p14:creationId xmlns:p14="http://schemas.microsoft.com/office/powerpoint/2010/main" val="11490945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Building a Simple Network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/>
              <a:t>Peer-to-Peer </a:t>
            </a:r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Peer-to-Peer mean?</a:t>
            </a:r>
          </a:p>
          <a:p>
            <a:pPr lvl="1"/>
            <a:r>
              <a:rPr lang="en-US" dirty="0" smtClean="0"/>
              <a:t>Network in which a host can be a client and a server for other hosts.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474" y="2527300"/>
            <a:ext cx="5261053" cy="414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926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Building a Simple Network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Does It Work?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8460990" cy="4926405"/>
          </a:xfrm>
        </p:spPr>
        <p:txBody>
          <a:bodyPr/>
          <a:lstStyle/>
          <a:p>
            <a:r>
              <a:rPr lang="en-US" dirty="0" smtClean="0"/>
              <a:t>Using the Ping Command</a:t>
            </a:r>
          </a:p>
          <a:p>
            <a:pPr lvl="1"/>
            <a:r>
              <a:rPr lang="en-US" dirty="0" smtClean="0"/>
              <a:t>Use the </a:t>
            </a:r>
            <a:r>
              <a:rPr lang="en-US" b="1" dirty="0"/>
              <a:t>ping </a:t>
            </a:r>
            <a:r>
              <a:rPr lang="en-US" dirty="0"/>
              <a:t>utility </a:t>
            </a:r>
            <a:r>
              <a:rPr lang="en-US" dirty="0" smtClean="0"/>
              <a:t>to test </a:t>
            </a:r>
            <a:r>
              <a:rPr lang="en-US" dirty="0"/>
              <a:t>end-to-end </a:t>
            </a:r>
            <a:r>
              <a:rPr lang="en-US" dirty="0" smtClean="0"/>
              <a:t>IP connectivity </a:t>
            </a:r>
            <a:r>
              <a:rPr lang="en-US" dirty="0"/>
              <a:t>between </a:t>
            </a:r>
            <a:r>
              <a:rPr lang="en-US" dirty="0" smtClean="0"/>
              <a:t>a source and destination IP address.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099" y="3279403"/>
            <a:ext cx="3914775" cy="323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213110" y="3279403"/>
            <a:ext cx="4230495" cy="3083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Following the Path</a:t>
            </a:r>
          </a:p>
          <a:p>
            <a:pPr lvl="1"/>
            <a:r>
              <a:rPr lang="en-US" kern="0" dirty="0" smtClean="0"/>
              <a:t>Use the </a:t>
            </a:r>
            <a:r>
              <a:rPr lang="en-US" b="1" kern="0" dirty="0" smtClean="0"/>
              <a:t>traceroute </a:t>
            </a:r>
            <a:r>
              <a:rPr lang="en-US" kern="0" dirty="0" smtClean="0"/>
              <a:t>utility to display each hop in the path to the destination.</a:t>
            </a:r>
          </a:p>
        </p:txBody>
      </p:sp>
    </p:spTree>
    <p:extLst>
      <p:ext uri="{BB962C8B-B14F-4D97-AF65-F5344CB8AC3E}">
        <p14:creationId xmlns:p14="http://schemas.microsoft.com/office/powerpoint/2010/main" val="30338741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1 - Sections &amp;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1.1 </a:t>
            </a:r>
            <a:r>
              <a:rPr lang="en-US" dirty="0"/>
              <a:t>Communicating in a Connected World </a:t>
            </a:r>
            <a:endParaRPr lang="en-CA" dirty="0" smtClean="0"/>
          </a:p>
          <a:p>
            <a:pPr lvl="1"/>
            <a:r>
              <a:rPr lang="en-US" dirty="0"/>
              <a:t>Explain the concept of network </a:t>
            </a:r>
            <a:r>
              <a:rPr lang="en-US" dirty="0" smtClean="0"/>
              <a:t>communication.</a:t>
            </a:r>
          </a:p>
          <a:p>
            <a:endParaRPr lang="en-CA" dirty="0" smtClean="0"/>
          </a:p>
          <a:p>
            <a:r>
              <a:rPr lang="en-CA" dirty="0" smtClean="0"/>
              <a:t>1.2 </a:t>
            </a:r>
            <a:r>
              <a:rPr lang="en-CA" dirty="0"/>
              <a:t>Local Networks </a:t>
            </a:r>
            <a:endParaRPr lang="en-CA" dirty="0" smtClean="0"/>
          </a:p>
          <a:p>
            <a:pPr lvl="1"/>
            <a:r>
              <a:rPr lang="en-US" dirty="0"/>
              <a:t>Explain the roles of devices in a </a:t>
            </a:r>
            <a:r>
              <a:rPr lang="en-US" dirty="0" smtClean="0"/>
              <a:t>network.</a:t>
            </a:r>
          </a:p>
          <a:p>
            <a:endParaRPr lang="en-US" smtClean="0"/>
          </a:p>
          <a:p>
            <a:r>
              <a:rPr lang="en-US" smtClean="0"/>
              <a:t>1.3 </a:t>
            </a:r>
            <a:r>
              <a:rPr lang="en-US" dirty="0"/>
              <a:t>Building a Simple Network </a:t>
            </a:r>
            <a:endParaRPr lang="en-US" dirty="0" smtClean="0"/>
          </a:p>
          <a:p>
            <a:pPr lvl="1"/>
            <a:r>
              <a:rPr lang="en-US" dirty="0"/>
              <a:t>Build a functioning network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1</a:t>
            </a:r>
            <a:r>
              <a:rPr lang="en-US" sz="2400" dirty="0" smtClean="0"/>
              <a:t>.1 </a:t>
            </a:r>
            <a:r>
              <a:rPr lang="en-US" sz="2400" dirty="0"/>
              <a:t>Communicating in a Connected World 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Communicating in a Connected World</a:t>
            </a:r>
            <a:br>
              <a:rPr lang="en-US" sz="2000" dirty="0" smtClean="0"/>
            </a:br>
            <a:r>
              <a:rPr lang="en-US" dirty="0" smtClean="0"/>
              <a:t>What is the Network?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3606800" cy="2168897"/>
          </a:xfrm>
        </p:spPr>
        <p:txBody>
          <a:bodyPr/>
          <a:lstStyle/>
          <a:p>
            <a:r>
              <a:rPr lang="en-US" dirty="0" smtClean="0"/>
              <a:t>Are you Online?</a:t>
            </a:r>
          </a:p>
          <a:p>
            <a:pPr lvl="1"/>
            <a:r>
              <a:rPr lang="en-US" dirty="0" smtClean="0"/>
              <a:t>For most of us, the Internet </a:t>
            </a:r>
            <a:r>
              <a:rPr lang="en-US" dirty="0"/>
              <a:t>has become </a:t>
            </a:r>
            <a:r>
              <a:rPr lang="en-US" dirty="0" smtClean="0"/>
              <a:t>a large </a:t>
            </a:r>
            <a:r>
              <a:rPr lang="en-US" dirty="0"/>
              <a:t>part of everyday </a:t>
            </a:r>
            <a:r>
              <a:rPr lang="en-US" dirty="0" smtClean="0"/>
              <a:t>life.</a:t>
            </a:r>
          </a:p>
          <a:p>
            <a:pPr lvl="1"/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909" y="1288982"/>
            <a:ext cx="4991100" cy="3127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215901" y="4705282"/>
            <a:ext cx="8458200" cy="213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Who owns the Internet?</a:t>
            </a:r>
          </a:p>
          <a:p>
            <a:pPr lvl="1"/>
            <a:r>
              <a:rPr lang="en-US" kern="0" dirty="0" smtClean="0"/>
              <a:t>No one owns the Internet.</a:t>
            </a:r>
          </a:p>
          <a:p>
            <a:pPr lvl="1"/>
            <a:r>
              <a:rPr lang="en-US" kern="0" dirty="0" smtClean="0"/>
              <a:t>It is a worldwide collection of interconnected networks exchanging information using common standards over telephone wires, fiber-optic cables, wireless transmissions, and satellite links.</a:t>
            </a:r>
          </a:p>
        </p:txBody>
      </p:sp>
    </p:spTree>
    <p:extLst>
      <p:ext uri="{BB962C8B-B14F-4D97-AF65-F5344CB8AC3E}">
        <p14:creationId xmlns:p14="http://schemas.microsoft.com/office/powerpoint/2010/main" val="19382258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Communicating in a Connected World</a:t>
            </a:r>
            <a:br>
              <a:rPr lang="en-US" sz="2000" dirty="0" smtClean="0"/>
            </a:br>
            <a:r>
              <a:rPr lang="en-US" dirty="0" smtClean="0"/>
              <a:t>What is the Network?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Networks</a:t>
            </a:r>
          </a:p>
          <a:p>
            <a:pPr lvl="1"/>
            <a:r>
              <a:rPr lang="en-US" dirty="0" smtClean="0"/>
              <a:t>Local networks come in all sizes from peer-to-peer (two interconnected device), to home networks, SOHO, and large organization networks.</a:t>
            </a:r>
          </a:p>
          <a:p>
            <a:endParaRPr lang="en-US" dirty="0"/>
          </a:p>
          <a:p>
            <a:r>
              <a:rPr lang="en-US" dirty="0" smtClean="0"/>
              <a:t>Making Connections</a:t>
            </a:r>
          </a:p>
          <a:p>
            <a:pPr lvl="1"/>
            <a:r>
              <a:rPr lang="en-US" dirty="0" smtClean="0"/>
              <a:t>All types of devices connect to local networks.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2" y="4535394"/>
            <a:ext cx="165667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641" y="4533452"/>
            <a:ext cx="1473797" cy="181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879" y="4531508"/>
            <a:ext cx="1796527" cy="180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848" y="4525682"/>
            <a:ext cx="2603351" cy="17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3985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Communicating in a Connected World</a:t>
            </a:r>
            <a:br>
              <a:rPr lang="en-US" sz="2000" dirty="0" smtClean="0"/>
            </a:br>
            <a:r>
              <a:rPr lang="en-US" dirty="0" smtClean="0"/>
              <a:t>Transmitting Data on the Network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539503"/>
            <a:ext cx="8733677" cy="2003798"/>
          </a:xfrm>
        </p:spPr>
        <p:txBody>
          <a:bodyPr/>
          <a:lstStyle/>
          <a:p>
            <a:r>
              <a:rPr lang="en-US" dirty="0" smtClean="0"/>
              <a:t>What Exactly is Data?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is a value that represents something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Networks </a:t>
            </a:r>
            <a:r>
              <a:rPr lang="en-US" dirty="0"/>
              <a:t>to transmit their data in order to share with others or for long-term storage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4175125"/>
            <a:ext cx="62992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9233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Communicating in a Connected World</a:t>
            </a:r>
            <a:br>
              <a:rPr lang="en-US" sz="2000" dirty="0" smtClean="0"/>
            </a:br>
            <a:r>
              <a:rPr lang="en-US" dirty="0" smtClean="0"/>
              <a:t>Transmitting Data on the Network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539503"/>
            <a:ext cx="8733677" cy="2003798"/>
          </a:xfrm>
        </p:spPr>
        <p:txBody>
          <a:bodyPr/>
          <a:lstStyle/>
          <a:p>
            <a:r>
              <a:rPr lang="en-US" dirty="0" smtClean="0"/>
              <a:t>The Mighty Bit</a:t>
            </a:r>
          </a:p>
          <a:p>
            <a:pPr lvl="1"/>
            <a:r>
              <a:rPr lang="en-US" dirty="0" smtClean="0"/>
              <a:t>Computers use binary codes to represent and interpret letters, numbers and special characters with bits.</a:t>
            </a:r>
          </a:p>
          <a:p>
            <a:pPr lvl="1"/>
            <a:r>
              <a:rPr lang="en-US" dirty="0" smtClean="0"/>
              <a:t>Each group of eight bits, such as the representations of letters and numbers, is known as a byte.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597222"/>
            <a:ext cx="4621213" cy="285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213109" y="3670301"/>
            <a:ext cx="3761991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Getting Bits Moving</a:t>
            </a:r>
          </a:p>
          <a:p>
            <a:pPr lvl="1"/>
            <a:r>
              <a:rPr lang="en-US" kern="0" dirty="0" smtClean="0"/>
              <a:t>Bits are transmitted as signals over copper wire (electrical pulses), fiber- optic cable (light pulses), and wireless (radio waves).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923801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Communicating in a Connected World</a:t>
            </a:r>
            <a:br>
              <a:rPr lang="en-US" sz="2000" dirty="0" smtClean="0"/>
            </a:br>
            <a:r>
              <a:rPr lang="en-US" dirty="0" smtClean="0"/>
              <a:t>It’s All About the Speed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Measuring Bandwidth</a:t>
            </a:r>
          </a:p>
          <a:p>
            <a:pPr lvl="1"/>
            <a:r>
              <a:rPr lang="en-US" dirty="0" smtClean="0"/>
              <a:t>Digital </a:t>
            </a:r>
            <a:r>
              <a:rPr lang="en-US" dirty="0"/>
              <a:t>bandwidth </a:t>
            </a:r>
            <a:r>
              <a:rPr lang="en-US" dirty="0" smtClean="0"/>
              <a:t>is the </a:t>
            </a:r>
            <a:r>
              <a:rPr lang="en-US" dirty="0"/>
              <a:t>amount of data that can flow from one place to another in a given amount of </a:t>
            </a:r>
            <a:r>
              <a:rPr lang="en-US" dirty="0" smtClean="0"/>
              <a:t>time measured </a:t>
            </a:r>
            <a:r>
              <a:rPr lang="en-US" dirty="0"/>
              <a:t>in the number of bits that (theoretically) can be sent across the media in a second.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Measuring Throughput</a:t>
            </a:r>
          </a:p>
          <a:p>
            <a:pPr lvl="1"/>
            <a:r>
              <a:rPr lang="en-US" dirty="0" smtClean="0"/>
              <a:t>Throughput </a:t>
            </a:r>
            <a:r>
              <a:rPr lang="en-US" dirty="0"/>
              <a:t>is the </a:t>
            </a:r>
            <a:r>
              <a:rPr lang="en-US" dirty="0" smtClean="0"/>
              <a:t>actual measure </a:t>
            </a:r>
            <a:r>
              <a:rPr lang="en-US" dirty="0"/>
              <a:t>of the transfer of bits across the media over a given period of time. </a:t>
            </a:r>
            <a:endParaRPr lang="en-US" dirty="0" smtClean="0"/>
          </a:p>
          <a:p>
            <a:pPr lvl="1"/>
            <a:r>
              <a:rPr lang="en-US" dirty="0" smtClean="0"/>
              <a:t>Many </a:t>
            </a:r>
            <a:r>
              <a:rPr lang="en-US" dirty="0"/>
              <a:t>factors influence throughput </a:t>
            </a:r>
            <a:r>
              <a:rPr lang="en-US" dirty="0" smtClean="0"/>
              <a:t>including the amount </a:t>
            </a:r>
            <a:r>
              <a:rPr lang="en-US" dirty="0"/>
              <a:t>of data being sent </a:t>
            </a:r>
            <a:r>
              <a:rPr lang="en-US" dirty="0" smtClean="0"/>
              <a:t>/ received, the types </a:t>
            </a:r>
            <a:r>
              <a:rPr lang="en-US" dirty="0"/>
              <a:t>of data being </a:t>
            </a:r>
            <a:r>
              <a:rPr lang="en-US" dirty="0" smtClean="0"/>
              <a:t>transmitted, and the accumulated latency </a:t>
            </a:r>
            <a:r>
              <a:rPr lang="en-US" dirty="0"/>
              <a:t>created by the number of network devices encountered between source and </a:t>
            </a:r>
            <a:r>
              <a:rPr lang="en-US" dirty="0" smtClean="0"/>
              <a:t>destination.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180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1.2 </a:t>
            </a:r>
            <a:r>
              <a:rPr lang="en-CA" sz="2400" dirty="0"/>
              <a:t>Local Networks 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0945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Instructor_Supplemental_Material_Template.pptx" id="{3198E07C-115F-418B-A9A8-BF9053302A35}" vid="{198B02FE-59AF-4313-B2FA-B9A3F3C1E378}"/>
    </a:ext>
  </a:ext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Instructor_Supplemental_Material_Template.pptx" id="{3198E07C-115F-418B-A9A8-BF9053302A35}" vid="{C5585B68-2BDF-41F6-9912-6E7821961829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Instructor_Supplemental_Material_Template</Template>
  <TotalTime>12764</TotalTime>
  <Pages>28</Pages>
  <Words>733</Words>
  <Application>Microsoft Office PowerPoint</Application>
  <PresentationFormat>On-screen Show (4:3)</PresentationFormat>
  <Paragraphs>110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PPT-TMPLT-WHT_C</vt:lpstr>
      <vt:lpstr>NetAcad-4F_PPT-WHT_060408</vt:lpstr>
      <vt:lpstr>Chapter 1: Ever Wonder How It Works? </vt:lpstr>
      <vt:lpstr>Chapter 1 - Sections &amp; Objectives</vt:lpstr>
      <vt:lpstr>1.1 Communicating in a Connected World </vt:lpstr>
      <vt:lpstr> Communicating in a Connected World What is the Network?</vt:lpstr>
      <vt:lpstr> Communicating in a Connected World What is the Network?</vt:lpstr>
      <vt:lpstr> Communicating in a Connected World Transmitting Data on the Network</vt:lpstr>
      <vt:lpstr> Communicating in a Connected World Transmitting Data on the Network</vt:lpstr>
      <vt:lpstr> Communicating in a Connected World It’s All About the Speed</vt:lpstr>
      <vt:lpstr>1.2 Local Networks </vt:lpstr>
      <vt:lpstr> Local Networks Network Components</vt:lpstr>
      <vt:lpstr> Local Networks Building Blocks of a Network</vt:lpstr>
      <vt:lpstr>1.3 Building a Simple Network </vt:lpstr>
      <vt:lpstr> Building a Simple Network  Peer-to-Peer Networking</vt:lpstr>
      <vt:lpstr> Building a Simple Network  Does It Work?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 Materials Chapter 1 What is the Internet of Things?</dc:title>
  <dc:creator>Suk-yi Pennock</dc:creator>
  <cp:lastModifiedBy>doc</cp:lastModifiedBy>
  <cp:revision>101</cp:revision>
  <cp:lastPrinted>1999-01-27T00:54:54Z</cp:lastPrinted>
  <dcterms:created xsi:type="dcterms:W3CDTF">2016-07-19T22:00:40Z</dcterms:created>
  <dcterms:modified xsi:type="dcterms:W3CDTF">2020-07-21T04:37:28Z</dcterms:modified>
</cp:coreProperties>
</file>