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500" r:id="rId3"/>
    <p:sldId id="786" r:id="rId4"/>
    <p:sldId id="791" r:id="rId5"/>
    <p:sldId id="922" r:id="rId6"/>
    <p:sldId id="932" r:id="rId7"/>
    <p:sldId id="933" r:id="rId8"/>
    <p:sldId id="938" r:id="rId9"/>
    <p:sldId id="925" r:id="rId10"/>
    <p:sldId id="934" r:id="rId11"/>
    <p:sldId id="931" r:id="rId12"/>
    <p:sldId id="935" r:id="rId13"/>
    <p:sldId id="936" r:id="rId14"/>
    <p:sldId id="937" r:id="rId15"/>
    <p:sldId id="884" r:id="rId16"/>
    <p:sldId id="885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86"/>
    <a:srgbClr val="C0C0C4"/>
    <a:srgbClr val="678DC5"/>
    <a:srgbClr val="3E67A4"/>
    <a:srgbClr val="3E8DC5"/>
    <a:srgbClr val="5F5F65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9" autoAdjust="0"/>
    <p:restoredTop sz="89277" autoAdjust="0"/>
  </p:normalViewPr>
  <p:slideViewPr>
    <p:cSldViewPr snapToGrid="0">
      <p:cViewPr varScale="1">
        <p:scale>
          <a:sx n="104" d="100"/>
          <a:sy n="104" d="100"/>
        </p:scale>
        <p:origin x="-18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n-US" sz="80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2: Networks in Our Daily Lives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Cabling and Media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2.3.1 –</a:t>
            </a:r>
            <a:r>
              <a:rPr lang="en-US" baseline="0" dirty="0" smtClean="0">
                <a:latin typeface="Arial" charset="0"/>
              </a:rPr>
              <a:t> Types of Network Media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Cabling and Media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2.3.2 –</a:t>
            </a:r>
            <a:r>
              <a:rPr lang="en-US" baseline="0" dirty="0" smtClean="0">
                <a:latin typeface="Arial" charset="0"/>
              </a:rPr>
              <a:t> Ethernet Cabling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7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Cabling and Media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2.3.3 –</a:t>
            </a:r>
            <a:r>
              <a:rPr lang="en-US" baseline="0" dirty="0" smtClean="0">
                <a:latin typeface="Arial" charset="0"/>
              </a:rPr>
              <a:t> Other Types of Network Cabling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95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2.3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Cabling and Media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2.3.4 –</a:t>
            </a:r>
            <a:r>
              <a:rPr lang="en-US" baseline="0" dirty="0" smtClean="0">
                <a:latin typeface="Arial" charset="0"/>
              </a:rPr>
              <a:t> Do the Colors Matter?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00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C3B40C-7774-46A0-8FD7-D0857136B1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2380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2: Networks in Our Daily Lives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Getting Online</a:t>
            </a:r>
            <a:r>
              <a:rPr lang="en-US" sz="1200" dirty="0" smtClean="0"/>
              <a:t>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2.1.1 –</a:t>
            </a:r>
            <a:r>
              <a:rPr lang="en-US" baseline="0" dirty="0" smtClean="0">
                <a:latin typeface="Arial" charset="0"/>
              </a:rPr>
              <a:t> Networks are Everywhere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2.1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Getting Online</a:t>
            </a:r>
            <a:r>
              <a:rPr lang="en-US" sz="1200" dirty="0" smtClean="0"/>
              <a:t>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2.1.2 –</a:t>
            </a:r>
            <a:r>
              <a:rPr lang="en-US" baseline="0" dirty="0" smtClean="0">
                <a:latin typeface="Arial" charset="0"/>
              </a:rPr>
              <a:t> Local Network Connections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2: Networks in Our Daily Lives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79108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Other Network Considerations</a:t>
            </a:r>
            <a:r>
              <a:rPr lang="en-US" sz="1200" dirty="0" smtClean="0"/>
              <a:t>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2.2.1 –</a:t>
            </a:r>
            <a:r>
              <a:rPr lang="en-US" baseline="0" dirty="0" smtClean="0">
                <a:latin typeface="Arial" charset="0"/>
              </a:rPr>
              <a:t> Keeping Track of it All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37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2.2 </a:t>
            </a:r>
            <a:r>
              <a:rPr lang="en-US" sz="1200" kern="120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Other Network Considerations</a:t>
            </a:r>
            <a:r>
              <a:rPr lang="en-US" sz="1200" dirty="0" smtClean="0"/>
              <a:t> </a:t>
            </a:r>
            <a:endParaRPr lang="en-CA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 smtClean="0">
                <a:latin typeface="Arial" charset="0"/>
              </a:rPr>
              <a:t>2.2.1 –</a:t>
            </a:r>
            <a:r>
              <a:rPr lang="en-US" baseline="0" dirty="0" smtClean="0">
                <a:latin typeface="Arial" charset="0"/>
              </a:rPr>
              <a:t> Keeping Track of it All</a:t>
            </a:r>
            <a:endParaRPr lang="en-US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63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0" dirty="0" smtClean="0"/>
              <a:t>Cisco Networking Academy Program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Networking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 Essentials</a:t>
            </a:r>
          </a:p>
          <a:p>
            <a:pPr marL="0" indent="0" eaLnBrk="1" hangingPunct="1">
              <a:buFontTx/>
              <a:buNone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rPr>
              <a:t>Chapter 2: Networks in Our Daily Lives 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86521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1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  <a:lvl3pPr marL="914400" indent="-225425">
              <a:buSzPct val="75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n-US" sz="700" dirty="0" smtClean="0">
                <a:solidFill>
                  <a:srgbClr val="D3D3D3"/>
                </a:solidFill>
              </a:rPr>
              <a:t>Chapter 1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1" fontAlgn="base" hangingPunct="1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7713" indent="-29051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/>
              <a:t>Chapter </a:t>
            </a:r>
            <a:r>
              <a:rPr lang="en-US" sz="2400" dirty="0" smtClean="0"/>
              <a:t>2: Networks in Our Daily Lives </a:t>
            </a:r>
            <a:endParaRPr lang="en-US" sz="24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5041900" cy="65881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Arial" charset="0"/>
              </a:rPr>
              <a:t>Networking Essentials</a:t>
            </a:r>
            <a:endParaRPr lang="en-US" dirty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Cabling and Media</a:t>
            </a:r>
            <a:br>
              <a:rPr lang="en-US" sz="2000" dirty="0" smtClean="0"/>
            </a:br>
            <a:r>
              <a:rPr lang="en-US" dirty="0" smtClean="0"/>
              <a:t>Types of Network Media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37154" y="1911588"/>
            <a:ext cx="4228871" cy="1515101"/>
          </a:xfrm>
        </p:spPr>
        <p:txBody>
          <a:bodyPr/>
          <a:lstStyle/>
          <a:p>
            <a:r>
              <a:rPr lang="en-US" sz="1800" dirty="0"/>
              <a:t>Modern networks primarily use three types of media to interconnect devices and to provide the pathway over which data can be </a:t>
            </a:r>
            <a:r>
              <a:rPr lang="en-US" sz="1800" dirty="0" smtClean="0"/>
              <a:t>transmitted</a:t>
            </a:r>
            <a:r>
              <a:rPr lang="en-US" sz="1800" dirty="0"/>
              <a:t>:</a:t>
            </a:r>
            <a:endParaRPr lang="en-US" sz="1800" dirty="0" smtClean="0"/>
          </a:p>
          <a:p>
            <a:pPr lvl="1"/>
            <a:r>
              <a:rPr lang="en-US" sz="1400" dirty="0"/>
              <a:t>Copper wires within cables</a:t>
            </a:r>
          </a:p>
          <a:p>
            <a:pPr lvl="1"/>
            <a:r>
              <a:rPr lang="en-US" sz="1400" dirty="0"/>
              <a:t>Glass or plastic fibers (fiber-optic cable)</a:t>
            </a:r>
          </a:p>
          <a:p>
            <a:pPr lvl="1"/>
            <a:r>
              <a:rPr lang="en-US" sz="1400" dirty="0"/>
              <a:t>Wireless </a:t>
            </a:r>
            <a:r>
              <a:rPr lang="en-US" sz="1400" dirty="0" smtClean="0"/>
              <a:t>transmission 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31" y="1375882"/>
            <a:ext cx="4188365" cy="29447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3868" y="4603910"/>
            <a:ext cx="90783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 smtClean="0"/>
              <a:t>Twisted-Pair (TP) </a:t>
            </a:r>
            <a:r>
              <a:rPr lang="en-US" sz="1800" dirty="0" smtClean="0"/>
              <a:t>is a type of </a:t>
            </a:r>
            <a:r>
              <a:rPr lang="en-US" sz="1800" dirty="0"/>
              <a:t>copper </a:t>
            </a:r>
            <a:r>
              <a:rPr lang="en-US" sz="1800" dirty="0" smtClean="0"/>
              <a:t>cable. TP </a:t>
            </a:r>
            <a:r>
              <a:rPr lang="en-US" sz="1800" dirty="0"/>
              <a:t>is the most </a:t>
            </a:r>
            <a:r>
              <a:rPr lang="en-US" sz="1800" dirty="0" smtClean="0"/>
              <a:t>common </a:t>
            </a:r>
            <a:r>
              <a:rPr lang="en-US" sz="1800" dirty="0"/>
              <a:t>type of </a:t>
            </a:r>
            <a:endParaRPr lang="en-US" sz="1800" dirty="0" smtClean="0"/>
          </a:p>
          <a:p>
            <a:pPr algn="l">
              <a:buClr>
                <a:schemeClr val="accent5">
                  <a:lumMod val="75000"/>
                </a:schemeClr>
              </a:buClr>
            </a:pPr>
            <a:r>
              <a:rPr lang="en-US" sz="1800" dirty="0" smtClean="0"/>
              <a:t>network cabling</a:t>
            </a:r>
            <a:r>
              <a:rPr lang="en-US" sz="1800" dirty="0"/>
              <a:t>.</a:t>
            </a:r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Coaxial </a:t>
            </a:r>
            <a:r>
              <a:rPr lang="en-US" sz="1800" b="1" dirty="0" smtClean="0"/>
              <a:t>Cable </a:t>
            </a:r>
            <a:r>
              <a:rPr lang="en-US" sz="1800" dirty="0" smtClean="0"/>
              <a:t>is </a:t>
            </a:r>
            <a:r>
              <a:rPr lang="en-US" sz="1800" dirty="0"/>
              <a:t>usually </a:t>
            </a:r>
            <a:r>
              <a:rPr lang="en-US" sz="1800" dirty="0" smtClean="0"/>
              <a:t>made </a:t>
            </a:r>
            <a:r>
              <a:rPr lang="en-US" sz="1800" dirty="0"/>
              <a:t>of </a:t>
            </a:r>
            <a:r>
              <a:rPr lang="en-US" sz="1800" dirty="0" smtClean="0"/>
              <a:t>copper </a:t>
            </a:r>
            <a:r>
              <a:rPr lang="en-US" sz="1800" dirty="0"/>
              <a:t>or </a:t>
            </a:r>
            <a:r>
              <a:rPr lang="en-US" sz="1800" dirty="0" smtClean="0"/>
              <a:t>aluminum. It </a:t>
            </a:r>
            <a:r>
              <a:rPr lang="en-US" sz="1800" dirty="0"/>
              <a:t>is used by cable </a:t>
            </a:r>
            <a:endParaRPr lang="en-US" sz="1800" dirty="0" smtClean="0"/>
          </a:p>
          <a:p>
            <a:pPr algn="l">
              <a:buClr>
                <a:schemeClr val="accent5">
                  <a:lumMod val="75000"/>
                </a:schemeClr>
              </a:buClr>
            </a:pPr>
            <a:r>
              <a:rPr lang="en-US" sz="1800" dirty="0" smtClean="0"/>
              <a:t>television companies </a:t>
            </a:r>
            <a:r>
              <a:rPr lang="en-US" sz="1800" dirty="0"/>
              <a:t>to </a:t>
            </a:r>
            <a:r>
              <a:rPr lang="en-US" sz="1800" dirty="0" smtClean="0"/>
              <a:t>provide service, and for satellite communication </a:t>
            </a:r>
            <a:r>
              <a:rPr lang="en-US" sz="1800" dirty="0"/>
              <a:t>systems.</a:t>
            </a:r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 smtClean="0"/>
              <a:t>Fiber-optic </a:t>
            </a:r>
            <a:r>
              <a:rPr lang="en-US" sz="1800" dirty="0" smtClean="0"/>
              <a:t>cables </a:t>
            </a:r>
            <a:r>
              <a:rPr lang="en-US" sz="1800" dirty="0"/>
              <a:t>are made of glass or </a:t>
            </a:r>
            <a:r>
              <a:rPr lang="en-US" sz="1800" dirty="0" smtClean="0"/>
              <a:t>plastic. They </a:t>
            </a:r>
            <a:r>
              <a:rPr lang="en-US" sz="1800" dirty="0"/>
              <a:t>have a very high bandwidth, </a:t>
            </a:r>
            <a:endParaRPr lang="en-US" sz="1800" dirty="0" smtClean="0"/>
          </a:p>
          <a:p>
            <a:pPr algn="l"/>
            <a:r>
              <a:rPr lang="en-US" sz="1800" dirty="0" smtClean="0"/>
              <a:t>so they can carry vast </a:t>
            </a:r>
            <a:r>
              <a:rPr lang="en-US" sz="1800" dirty="0"/>
              <a:t>amounts of data. </a:t>
            </a:r>
            <a:r>
              <a:rPr lang="en-US" sz="1800" dirty="0" smtClean="0"/>
              <a:t>Fiber-optic is </a:t>
            </a:r>
            <a:r>
              <a:rPr lang="en-US" sz="1800" dirty="0"/>
              <a:t>used in backbone networks, </a:t>
            </a:r>
            <a:endParaRPr lang="en-US" sz="1800" dirty="0" smtClean="0"/>
          </a:p>
          <a:p>
            <a:pPr algn="l"/>
            <a:r>
              <a:rPr lang="en-US" sz="1800" dirty="0" smtClean="0"/>
              <a:t>large </a:t>
            </a:r>
            <a:r>
              <a:rPr lang="en-US" sz="1800" dirty="0"/>
              <a:t>enterprise </a:t>
            </a:r>
            <a:r>
              <a:rPr lang="en-US" sz="1800" dirty="0" smtClean="0"/>
              <a:t>environments, and </a:t>
            </a:r>
            <a:r>
              <a:rPr lang="en-US" sz="1800" dirty="0"/>
              <a:t>large data </a:t>
            </a:r>
            <a:r>
              <a:rPr lang="en-US" sz="1800" dirty="0" smtClean="0"/>
              <a:t>centers.</a:t>
            </a:r>
            <a:endParaRPr lang="en-US" sz="1800" dirty="0"/>
          </a:p>
          <a:p>
            <a:pPr algn="l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380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Cabling and Media</a:t>
            </a:r>
            <a:br>
              <a:rPr lang="en-US" sz="2000" dirty="0" smtClean="0"/>
            </a:br>
            <a:r>
              <a:rPr lang="en-US" dirty="0" smtClean="0"/>
              <a:t>Ethernet Cabling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003" y="1371740"/>
            <a:ext cx="8949886" cy="2280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Data transmission over copper cable is sensitive </a:t>
            </a:r>
            <a:r>
              <a:rPr lang="en-US" sz="1800" dirty="0" smtClean="0"/>
              <a:t>to </a:t>
            </a:r>
            <a:r>
              <a:rPr lang="en-US" sz="1800" b="1" dirty="0" smtClean="0"/>
              <a:t>electromagnetic </a:t>
            </a:r>
            <a:r>
              <a:rPr lang="en-US" sz="1800" b="1" dirty="0"/>
              <a:t>interference </a:t>
            </a:r>
            <a:endParaRPr lang="en-US" sz="1800" b="1" dirty="0" smtClean="0"/>
          </a:p>
          <a:p>
            <a:pPr algn="l"/>
            <a:r>
              <a:rPr lang="en-US" sz="1800" b="1" dirty="0" smtClean="0"/>
              <a:t>(</a:t>
            </a:r>
            <a:r>
              <a:rPr lang="en-US" sz="1800" b="1" dirty="0"/>
              <a:t>EMI)</a:t>
            </a:r>
            <a:r>
              <a:rPr lang="en-US" sz="1800" dirty="0"/>
              <a:t>, which </a:t>
            </a:r>
            <a:r>
              <a:rPr lang="en-US" sz="1800" dirty="0" smtClean="0"/>
              <a:t>can reduce </a:t>
            </a:r>
            <a:r>
              <a:rPr lang="en-US" sz="1800" dirty="0"/>
              <a:t>the data throughput </a:t>
            </a:r>
            <a:r>
              <a:rPr lang="en-US" sz="1800" dirty="0" smtClean="0"/>
              <a:t>rate. Another </a:t>
            </a:r>
            <a:r>
              <a:rPr lang="en-US" sz="1800" dirty="0"/>
              <a:t>source of interference, </a:t>
            </a:r>
            <a:endParaRPr lang="en-US" sz="1800" dirty="0" smtClean="0"/>
          </a:p>
          <a:p>
            <a:pPr algn="l"/>
            <a:r>
              <a:rPr lang="en-US" sz="1800" dirty="0" smtClean="0"/>
              <a:t>known </a:t>
            </a:r>
            <a:r>
              <a:rPr lang="en-US" sz="1800" dirty="0"/>
              <a:t>as </a:t>
            </a:r>
            <a:r>
              <a:rPr lang="en-US" sz="1800" b="1" dirty="0"/>
              <a:t>crosstalk</a:t>
            </a:r>
            <a:r>
              <a:rPr lang="en-US" sz="1800" dirty="0"/>
              <a:t>, occurs when </a:t>
            </a:r>
            <a:r>
              <a:rPr lang="en-US" sz="1800" dirty="0" smtClean="0"/>
              <a:t>long lengths of cables </a:t>
            </a:r>
            <a:r>
              <a:rPr lang="en-US" sz="1800" dirty="0"/>
              <a:t>are bundled </a:t>
            </a:r>
            <a:r>
              <a:rPr lang="en-US" sz="1800" dirty="0" smtClean="0"/>
              <a:t>together. </a:t>
            </a:r>
            <a:r>
              <a:rPr lang="en-US" sz="1800" dirty="0"/>
              <a:t>The </a:t>
            </a:r>
            <a:endParaRPr lang="en-US" sz="1800" dirty="0" smtClean="0"/>
          </a:p>
          <a:p>
            <a:pPr algn="l"/>
            <a:r>
              <a:rPr lang="en-US" sz="1800" dirty="0" smtClean="0"/>
              <a:t>electrical impulses </a:t>
            </a:r>
            <a:r>
              <a:rPr lang="en-US" sz="1800" dirty="0"/>
              <a:t>from one cable </a:t>
            </a:r>
            <a:r>
              <a:rPr lang="en-US" sz="1800" dirty="0" smtClean="0"/>
              <a:t>may </a:t>
            </a:r>
            <a:r>
              <a:rPr lang="en-US" sz="1800" dirty="0"/>
              <a:t>cross over to an adjacent cable. </a:t>
            </a:r>
            <a:endParaRPr lang="en-US" sz="1800" dirty="0" smtClean="0"/>
          </a:p>
          <a:p>
            <a:pPr algn="l"/>
            <a:endParaRPr lang="en-US" sz="1800" dirty="0" smtClean="0"/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There are two commonly installed types of twisted-pair cable: </a:t>
            </a:r>
            <a:r>
              <a:rPr lang="en-US" sz="1800" b="1" dirty="0" smtClean="0"/>
              <a:t>Unshielded </a:t>
            </a:r>
          </a:p>
          <a:p>
            <a:pPr algn="l">
              <a:buClr>
                <a:schemeClr val="accent5">
                  <a:lumMod val="75000"/>
                </a:schemeClr>
              </a:buClr>
            </a:pPr>
            <a:r>
              <a:rPr lang="en-US" sz="1800" b="1" dirty="0" smtClean="0"/>
              <a:t>twisted-pair </a:t>
            </a:r>
            <a:r>
              <a:rPr lang="en-US" sz="1800" b="1" dirty="0"/>
              <a:t>(UTP)</a:t>
            </a:r>
            <a:r>
              <a:rPr lang="en-US" sz="1800" dirty="0"/>
              <a:t> </a:t>
            </a:r>
            <a:r>
              <a:rPr lang="en-US" sz="1800" dirty="0" smtClean="0"/>
              <a:t>and </a:t>
            </a:r>
            <a:r>
              <a:rPr lang="en-US" sz="1800" b="1" dirty="0" smtClean="0"/>
              <a:t>Shielded twisted-pair (STP</a:t>
            </a:r>
            <a:r>
              <a:rPr lang="en-US" sz="1800" dirty="0" smtClean="0"/>
              <a:t>).</a:t>
            </a:r>
            <a:endParaRPr lang="en-US" sz="1800" dirty="0"/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algn="l"/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804" y="3263917"/>
            <a:ext cx="5196284" cy="31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470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Cabling and Media</a:t>
            </a:r>
            <a:br>
              <a:rPr lang="en-US" sz="2000" dirty="0" smtClean="0"/>
            </a:br>
            <a:r>
              <a:rPr lang="en-US" dirty="0" smtClean="0"/>
              <a:t>Other Types of Network Cabling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3298" y="4492213"/>
            <a:ext cx="8273685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Like twisted-pair, coaxial cable (or coax) carries data in the form of electrical signals. It </a:t>
            </a:r>
            <a:r>
              <a:rPr lang="en-US" sz="1800" dirty="0" smtClean="0"/>
              <a:t>has better </a:t>
            </a:r>
            <a:r>
              <a:rPr lang="en-US" sz="1800" dirty="0"/>
              <a:t>shielding </a:t>
            </a:r>
            <a:r>
              <a:rPr lang="en-US" sz="1800" dirty="0" smtClean="0"/>
              <a:t>than </a:t>
            </a:r>
            <a:r>
              <a:rPr lang="en-US" sz="1800" dirty="0"/>
              <a:t>UTP and can </a:t>
            </a:r>
            <a:r>
              <a:rPr lang="en-US" sz="1800" dirty="0" smtClean="0"/>
              <a:t>carry </a:t>
            </a:r>
            <a:r>
              <a:rPr lang="en-US" sz="1800" dirty="0"/>
              <a:t>more data. Coaxial cable is usually constructed of either copper or </a:t>
            </a:r>
            <a:r>
              <a:rPr lang="en-US" sz="1800" dirty="0" smtClean="0"/>
              <a:t>aluminum.</a:t>
            </a:r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Fiber-optic cable</a:t>
            </a:r>
            <a:r>
              <a:rPr lang="en-US" sz="1800" dirty="0"/>
              <a:t> is constructed of either glass or plastic, neither of which conducts electricity. </a:t>
            </a:r>
            <a:r>
              <a:rPr lang="en-US" sz="1800" dirty="0" smtClean="0"/>
              <a:t>It </a:t>
            </a:r>
            <a:r>
              <a:rPr lang="en-US" sz="1800" dirty="0"/>
              <a:t>is immune to EMI and RFI, and is suitable for installation in environments where interference is a problem.</a:t>
            </a:r>
          </a:p>
          <a:p>
            <a:pPr algn="l"/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33" y="1371740"/>
            <a:ext cx="70580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17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Cabling and Media</a:t>
            </a:r>
            <a:br>
              <a:rPr lang="en-US" sz="2000" dirty="0" smtClean="0"/>
            </a:br>
            <a:r>
              <a:rPr lang="en-US" dirty="0" smtClean="0"/>
              <a:t>Do the Colors Matter?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294" y="1359907"/>
            <a:ext cx="8273685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There are </a:t>
            </a:r>
            <a:r>
              <a:rPr lang="en-US" sz="1800" dirty="0"/>
              <a:t>two </a:t>
            </a:r>
            <a:r>
              <a:rPr lang="en-US" sz="1800" dirty="0" smtClean="0"/>
              <a:t>wiring </a:t>
            </a:r>
            <a:r>
              <a:rPr lang="en-US" sz="1800" dirty="0"/>
              <a:t>schemes, called T568A and </a:t>
            </a:r>
            <a:r>
              <a:rPr lang="en-US" sz="1800" dirty="0" smtClean="0"/>
              <a:t>T568B. </a:t>
            </a:r>
            <a:r>
              <a:rPr lang="en-US" sz="1800" dirty="0"/>
              <a:t>Each wiring scheme defines the pinout, or order of wire connections, on the end of the </a:t>
            </a:r>
            <a:r>
              <a:rPr lang="en-US" sz="1800" dirty="0" smtClean="0"/>
              <a:t>cable.</a:t>
            </a:r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Ethernet NICs and </a:t>
            </a:r>
            <a:r>
              <a:rPr lang="en-US" sz="1800" dirty="0" smtClean="0"/>
              <a:t>ports </a:t>
            </a:r>
            <a:r>
              <a:rPr lang="en-US" sz="1800" dirty="0"/>
              <a:t>on networking devices </a:t>
            </a:r>
            <a:r>
              <a:rPr lang="en-US" sz="1800" dirty="0" smtClean="0"/>
              <a:t>send </a:t>
            </a:r>
            <a:r>
              <a:rPr lang="en-US" sz="1800" dirty="0"/>
              <a:t>data over UTP cables. Specific pins on the connector are associated with a transmit function and a receive function. The interfaces on each device </a:t>
            </a:r>
            <a:r>
              <a:rPr lang="en-US" sz="1800" dirty="0" smtClean="0"/>
              <a:t>transmit </a:t>
            </a:r>
            <a:r>
              <a:rPr lang="en-US" sz="1800" dirty="0"/>
              <a:t>and receive data on designated wires within </a:t>
            </a:r>
            <a:r>
              <a:rPr lang="en-US" sz="1800" dirty="0" smtClean="0"/>
              <a:t>the cable.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73" y="3197333"/>
            <a:ext cx="6638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9868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en-US"/>
          </a:p>
        </p:txBody>
      </p:sp>
      <p:pic>
        <p:nvPicPr>
          <p:cNvPr id="121858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70368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9" descr="Cisco_WHT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19375"/>
            <a:ext cx="24003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70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pPr algn="ctr" eaLnBrk="0" hangingPunct="0">
              <a:lnSpc>
                <a:spcPct val="90000"/>
              </a:lnSpc>
            </a:pP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253826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2 - Sections &amp; Objectives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</a:t>
            </a:r>
            <a:r>
              <a:rPr lang="en-CA" dirty="0" smtClean="0"/>
              <a:t>.1 Getting Online</a:t>
            </a:r>
            <a:r>
              <a:rPr lang="en-US" dirty="0" smtClean="0"/>
              <a:t> </a:t>
            </a:r>
            <a:endParaRPr lang="en-CA" dirty="0" smtClean="0"/>
          </a:p>
          <a:p>
            <a:pPr lvl="1"/>
            <a:r>
              <a:rPr lang="en-US" dirty="0"/>
              <a:t>Explain the </a:t>
            </a:r>
            <a:r>
              <a:rPr lang="en-US" dirty="0" smtClean="0"/>
              <a:t>basic requirements for getting online.</a:t>
            </a:r>
          </a:p>
          <a:p>
            <a:endParaRPr lang="en-CA" dirty="0" smtClean="0"/>
          </a:p>
          <a:p>
            <a:r>
              <a:rPr lang="en-CA" dirty="0"/>
              <a:t>2</a:t>
            </a:r>
            <a:r>
              <a:rPr lang="en-CA" dirty="0" smtClean="0"/>
              <a:t>.2 Other Network Considerations </a:t>
            </a:r>
          </a:p>
          <a:p>
            <a:pPr lvl="1"/>
            <a:r>
              <a:rPr lang="en-US" dirty="0"/>
              <a:t>Explain the </a:t>
            </a:r>
            <a:r>
              <a:rPr lang="en-US" dirty="0" smtClean="0"/>
              <a:t>importance of network representations.</a:t>
            </a:r>
          </a:p>
          <a:p>
            <a:endParaRPr lang="en-US" dirty="0" smtClean="0"/>
          </a:p>
          <a:p>
            <a:r>
              <a:rPr lang="en-US" dirty="0" smtClean="0"/>
              <a:t>2.3 Cabling and Media </a:t>
            </a:r>
          </a:p>
          <a:p>
            <a:pPr lvl="1"/>
            <a:r>
              <a:rPr lang="en-US" dirty="0"/>
              <a:t>Build </a:t>
            </a:r>
            <a:r>
              <a:rPr lang="en-US" dirty="0" smtClean="0"/>
              <a:t>an Ethernet cable.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1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2.1 Getting Online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Getting Online</a:t>
            </a:r>
            <a:br>
              <a:rPr lang="en-US" sz="2000" dirty="0" smtClean="0"/>
            </a:br>
            <a:r>
              <a:rPr lang="en-US" dirty="0" smtClean="0"/>
              <a:t>Networks are Everywhere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68" y="1259382"/>
            <a:ext cx="8733677" cy="5131370"/>
          </a:xfrm>
        </p:spPr>
        <p:txBody>
          <a:bodyPr/>
          <a:lstStyle/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 smtClean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dirty="0" smtClean="0"/>
              <a:t>Mobile </a:t>
            </a:r>
            <a:r>
              <a:rPr lang="en-US" sz="1800" dirty="0"/>
              <a:t>phones use radio waves </a:t>
            </a:r>
            <a:r>
              <a:rPr lang="en-US" sz="1800" dirty="0" smtClean="0"/>
              <a:t>to </a:t>
            </a:r>
            <a:r>
              <a:rPr lang="en-US" sz="1800" dirty="0"/>
              <a:t>transmit voice signals to </a:t>
            </a:r>
            <a:r>
              <a:rPr lang="en-US" sz="1800" dirty="0" smtClean="0"/>
              <a:t>antennas </a:t>
            </a:r>
            <a:r>
              <a:rPr lang="en-US" sz="1800" dirty="0"/>
              <a:t>mounted on </a:t>
            </a:r>
            <a:endParaRPr lang="en-US" sz="1800" dirty="0" smtClean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sz="1800" dirty="0" smtClean="0"/>
              <a:t>towers located </a:t>
            </a:r>
            <a:r>
              <a:rPr lang="en-US" sz="1800" dirty="0"/>
              <a:t>in specific geographic areas. </a:t>
            </a:r>
            <a:endParaRPr lang="en-US" sz="1800" dirty="0" smtClean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sz="1800" dirty="0" smtClean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 smtClean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 smtClean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 smtClean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 smtClean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 smtClean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 smtClean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 smtClean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50000"/>
              </a:lnSpc>
              <a:spcBef>
                <a:spcPts val="600"/>
              </a:spcBef>
            </a:pPr>
            <a:endParaRPr lang="en-US" sz="1800" dirty="0" smtClean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dirty="0" smtClean="0"/>
              <a:t>The </a:t>
            </a:r>
            <a:r>
              <a:rPr lang="en-US" sz="1800" dirty="0"/>
              <a:t>abbreviations 3G, 4G, and </a:t>
            </a:r>
            <a:r>
              <a:rPr lang="en-US" sz="1800" dirty="0" smtClean="0"/>
              <a:t>4G-LTE are </a:t>
            </a:r>
            <a:r>
              <a:rPr lang="en-US" sz="1800" dirty="0"/>
              <a:t>used to describe enhanced </a:t>
            </a:r>
            <a:r>
              <a:rPr lang="en-US" sz="1800" dirty="0" smtClean="0"/>
              <a:t>cell </a:t>
            </a:r>
            <a:r>
              <a:rPr lang="en-US" sz="1800" dirty="0"/>
              <a:t>phone </a:t>
            </a:r>
            <a:endParaRPr lang="en-US" sz="1800" dirty="0" smtClean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sz="1800" dirty="0" smtClean="0"/>
              <a:t>networks </a:t>
            </a:r>
            <a:r>
              <a:rPr lang="en-US" sz="1800" dirty="0"/>
              <a:t>that are optimized </a:t>
            </a:r>
            <a:r>
              <a:rPr lang="en-US" sz="1800" dirty="0" smtClean="0"/>
              <a:t>for </a:t>
            </a:r>
            <a:r>
              <a:rPr lang="en-US" sz="1800" dirty="0"/>
              <a:t>the fast transmission of data. </a:t>
            </a:r>
            <a:endParaRPr lang="en-US" sz="1800" dirty="0" smtClean="0"/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endParaRPr lang="en-US" sz="1800" dirty="0" smtClean="0"/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dirty="0" smtClean="0"/>
              <a:t>Other </a:t>
            </a:r>
            <a:r>
              <a:rPr lang="en-US" sz="1800" dirty="0"/>
              <a:t>networks that are used by </a:t>
            </a:r>
            <a:r>
              <a:rPr lang="en-US" sz="1800" dirty="0" smtClean="0"/>
              <a:t>smart </a:t>
            </a:r>
            <a:r>
              <a:rPr lang="en-US" sz="1800" dirty="0"/>
              <a:t>phones </a:t>
            </a:r>
            <a:r>
              <a:rPr lang="en-US" sz="1800" dirty="0" smtClean="0"/>
              <a:t>include GPS, Wi-Fi, Bluetooth, and </a:t>
            </a:r>
          </a:p>
          <a:p>
            <a:pPr marL="0" indent="0">
              <a:lnSpc>
                <a:spcPct val="50000"/>
              </a:lnSpc>
              <a:spcBef>
                <a:spcPts val="600"/>
              </a:spcBef>
              <a:buNone/>
            </a:pPr>
            <a:r>
              <a:rPr lang="en-US" sz="1800" dirty="0" smtClean="0"/>
              <a:t>NFC.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929284"/>
            <a:ext cx="7219950" cy="30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258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Getting Online</a:t>
            </a:r>
            <a:br>
              <a:rPr lang="en-US" sz="2000" dirty="0" smtClean="0"/>
            </a:br>
            <a:r>
              <a:rPr lang="en-US" dirty="0" smtClean="0"/>
              <a:t>Local Network Connections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8723" y="3215655"/>
            <a:ext cx="3646916" cy="2532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47288"/>
            <a:ext cx="9193542" cy="541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Some examples of network components are personal computers, servers, </a:t>
            </a:r>
            <a:r>
              <a:rPr lang="en-US" sz="1800" dirty="0" smtClean="0"/>
              <a:t>networking</a:t>
            </a:r>
          </a:p>
          <a:p>
            <a:pPr algn="l"/>
            <a:r>
              <a:rPr lang="en-US" sz="1800" dirty="0" smtClean="0"/>
              <a:t>devices</a:t>
            </a:r>
            <a:r>
              <a:rPr lang="en-US" sz="1800" dirty="0"/>
              <a:t>, and cabling. These components can be grouped into four </a:t>
            </a:r>
            <a:r>
              <a:rPr lang="en-US" sz="1800" dirty="0" smtClean="0"/>
              <a:t>categories: hosts, </a:t>
            </a:r>
            <a:endParaRPr lang="en-US" sz="1800" dirty="0"/>
          </a:p>
          <a:p>
            <a:pPr algn="l"/>
            <a:r>
              <a:rPr lang="en-US" sz="1800" dirty="0" smtClean="0"/>
              <a:t>shared peripherals, network devices, and network media.</a:t>
            </a:r>
          </a:p>
          <a:p>
            <a:pPr algn="l"/>
            <a:endParaRPr lang="en-US" sz="1800" dirty="0"/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There </a:t>
            </a:r>
            <a:r>
              <a:rPr lang="en-US" sz="1800" dirty="0"/>
              <a:t>are three parts to the IP configuration which must be correct for the device to </a:t>
            </a:r>
            <a:endParaRPr lang="en-US" sz="1800" dirty="0" smtClean="0"/>
          </a:p>
          <a:p>
            <a:pPr algn="l"/>
            <a:r>
              <a:rPr lang="en-US" sz="1800" dirty="0" smtClean="0"/>
              <a:t>send </a:t>
            </a:r>
            <a:r>
              <a:rPr lang="en-US" sz="1800" dirty="0"/>
              <a:t>and receive information on the network:</a:t>
            </a:r>
          </a:p>
          <a:p>
            <a:pPr marL="742950" lvl="1" indent="-285750" algn="l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1" dirty="0"/>
              <a:t>IP address</a:t>
            </a:r>
            <a:r>
              <a:rPr lang="en-US" sz="1800" dirty="0"/>
              <a:t> - identifies the host on the </a:t>
            </a:r>
            <a:endParaRPr lang="en-US" sz="1800" dirty="0" smtClean="0"/>
          </a:p>
          <a:p>
            <a:pPr lvl="1" algn="l">
              <a:buClr>
                <a:schemeClr val="accent5">
                  <a:lumMod val="75000"/>
                </a:schemeClr>
              </a:buClr>
            </a:pPr>
            <a:r>
              <a:rPr lang="en-US" sz="1800" dirty="0" smtClean="0"/>
              <a:t>network</a:t>
            </a:r>
            <a:r>
              <a:rPr lang="en-US" sz="1800" dirty="0"/>
              <a:t>.</a:t>
            </a:r>
          </a:p>
          <a:p>
            <a:pPr marL="742950" lvl="1" indent="-285750" algn="l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1" dirty="0"/>
              <a:t>Subnet mask </a:t>
            </a:r>
            <a:r>
              <a:rPr lang="en-US" sz="1800" dirty="0"/>
              <a:t>- </a:t>
            </a:r>
            <a:r>
              <a:rPr lang="en-US" sz="1800" dirty="0" smtClean="0"/>
              <a:t>identifies </a:t>
            </a:r>
            <a:r>
              <a:rPr lang="en-US" sz="1800" dirty="0"/>
              <a:t>the </a:t>
            </a:r>
            <a:endParaRPr lang="en-US" sz="1800" dirty="0" smtClean="0"/>
          </a:p>
          <a:p>
            <a:pPr lvl="1" algn="l">
              <a:buClr>
                <a:schemeClr val="accent5">
                  <a:lumMod val="75000"/>
                </a:schemeClr>
              </a:buClr>
            </a:pPr>
            <a:r>
              <a:rPr lang="en-US" sz="1800" dirty="0" smtClean="0"/>
              <a:t>network </a:t>
            </a:r>
            <a:r>
              <a:rPr lang="en-US" sz="1800" dirty="0"/>
              <a:t>on which the host is connected.</a:t>
            </a:r>
          </a:p>
          <a:p>
            <a:pPr marL="742950" lvl="1" indent="-285750" algn="l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800" b="1" dirty="0"/>
              <a:t>Default gateway </a:t>
            </a:r>
            <a:r>
              <a:rPr lang="en-US" sz="1800" dirty="0"/>
              <a:t>- identifies the </a:t>
            </a:r>
            <a:endParaRPr lang="en-US" sz="1800" dirty="0" smtClean="0"/>
          </a:p>
          <a:p>
            <a:pPr lvl="1" algn="l">
              <a:buClr>
                <a:schemeClr val="accent5">
                  <a:lumMod val="75000"/>
                </a:schemeClr>
              </a:buClr>
            </a:pPr>
            <a:r>
              <a:rPr lang="en-US" sz="1800" dirty="0" smtClean="0"/>
              <a:t>networking </a:t>
            </a:r>
            <a:r>
              <a:rPr lang="en-US" sz="1800" dirty="0"/>
              <a:t>device that the host uses to </a:t>
            </a:r>
            <a:endParaRPr lang="en-US" sz="1800" dirty="0" smtClean="0"/>
          </a:p>
          <a:p>
            <a:pPr lvl="1" algn="l">
              <a:buClr>
                <a:schemeClr val="accent5">
                  <a:lumMod val="75000"/>
                </a:schemeClr>
              </a:buClr>
            </a:pPr>
            <a:r>
              <a:rPr lang="en-US" sz="1800" dirty="0" smtClean="0"/>
              <a:t>access the </a:t>
            </a:r>
            <a:r>
              <a:rPr lang="en-US" sz="1800" dirty="0"/>
              <a:t>Internet or another remote </a:t>
            </a:r>
            <a:endParaRPr lang="en-US" sz="1800" dirty="0" smtClean="0"/>
          </a:p>
          <a:p>
            <a:pPr lvl="1" algn="l">
              <a:buClr>
                <a:schemeClr val="accent5">
                  <a:lumMod val="75000"/>
                </a:schemeClr>
              </a:buClr>
            </a:pPr>
            <a:r>
              <a:rPr lang="en-US" sz="1800" dirty="0" smtClean="0"/>
              <a:t>network.</a:t>
            </a:r>
          </a:p>
          <a:p>
            <a:pPr lvl="1" algn="l">
              <a:buClr>
                <a:schemeClr val="accent5">
                  <a:lumMod val="75000"/>
                </a:schemeClr>
              </a:buClr>
            </a:pPr>
            <a:endParaRPr lang="en-US" sz="1800" dirty="0"/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An </a:t>
            </a:r>
            <a:r>
              <a:rPr lang="en-US" sz="1800" dirty="0"/>
              <a:t>IP address can be configured manually </a:t>
            </a:r>
            <a:endParaRPr lang="en-US" sz="1800" dirty="0" smtClean="0"/>
          </a:p>
          <a:p>
            <a:pPr algn="l">
              <a:buClr>
                <a:schemeClr val="accent5">
                  <a:lumMod val="75000"/>
                </a:schemeClr>
              </a:buClr>
            </a:pPr>
            <a:r>
              <a:rPr lang="en-US" sz="1800" dirty="0" smtClean="0"/>
              <a:t>or </a:t>
            </a:r>
            <a:r>
              <a:rPr lang="en-US" sz="1800" dirty="0"/>
              <a:t>assigned automatically by another </a:t>
            </a:r>
            <a:r>
              <a:rPr lang="en-US" sz="1800" dirty="0" smtClean="0"/>
              <a:t>device.</a:t>
            </a:r>
            <a:endParaRPr lang="en-US" sz="1800" dirty="0"/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985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2.2 Other Network Considerations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875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Other Network Considerations</a:t>
            </a:r>
            <a:br>
              <a:rPr lang="en-US" sz="2000" dirty="0" smtClean="0"/>
            </a:br>
            <a:r>
              <a:rPr lang="en-US" dirty="0" smtClean="0"/>
              <a:t>Keeping Track of it All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3868" y="1844098"/>
            <a:ext cx="3977054" cy="3856462"/>
          </a:xfrm>
        </p:spPr>
        <p:txBody>
          <a:bodyPr/>
          <a:lstStyle/>
          <a:p>
            <a:r>
              <a:rPr lang="en-US" sz="1800" dirty="0"/>
              <a:t>As a network grows in size and complexity, it </a:t>
            </a:r>
            <a:r>
              <a:rPr lang="en-US" sz="1800" dirty="0" smtClean="0"/>
              <a:t>is important </a:t>
            </a:r>
            <a:r>
              <a:rPr lang="en-US" sz="1800" dirty="0"/>
              <a:t>that </a:t>
            </a:r>
            <a:r>
              <a:rPr lang="en-US" sz="1800" dirty="0" smtClean="0"/>
              <a:t>the network is well-planned, logically organized, and appropriately documented.</a:t>
            </a:r>
          </a:p>
          <a:p>
            <a:r>
              <a:rPr lang="en-US" sz="1800" dirty="0"/>
              <a:t>When networks are installed, a physical topology </a:t>
            </a:r>
            <a:r>
              <a:rPr lang="en-US" sz="1800" dirty="0" smtClean="0"/>
              <a:t>is </a:t>
            </a:r>
            <a:r>
              <a:rPr lang="en-US" sz="1800" dirty="0"/>
              <a:t>created to record where each host is located and how it is connected to the network. The physical topology </a:t>
            </a:r>
            <a:r>
              <a:rPr lang="en-US" sz="1800" dirty="0" smtClean="0"/>
              <a:t>also </a:t>
            </a:r>
            <a:r>
              <a:rPr lang="en-US" sz="1800" dirty="0"/>
              <a:t>shows where the wiring is installed and the locations of the networking devices that connect the hosts.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426" y="1844098"/>
            <a:ext cx="4496599" cy="37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565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Other Network Considerations</a:t>
            </a:r>
            <a:br>
              <a:rPr lang="en-US" sz="2000" dirty="0" smtClean="0"/>
            </a:br>
            <a:r>
              <a:rPr lang="en-US" dirty="0" smtClean="0"/>
              <a:t>Keeping Track of it All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868" y="1513465"/>
            <a:ext cx="8657178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A logical topology illustrates the </a:t>
            </a:r>
            <a:r>
              <a:rPr lang="en-US" sz="1800" dirty="0"/>
              <a:t>device names, IP addressing, configuration </a:t>
            </a:r>
            <a:endParaRPr lang="en-US" sz="1800" dirty="0" smtClean="0"/>
          </a:p>
          <a:p>
            <a:pPr algn="l"/>
            <a:r>
              <a:rPr lang="en-US" sz="1800" dirty="0" smtClean="0"/>
              <a:t>information</a:t>
            </a:r>
            <a:r>
              <a:rPr lang="en-US" sz="1800" dirty="0"/>
              <a:t>, </a:t>
            </a:r>
            <a:r>
              <a:rPr lang="en-US" sz="1800" dirty="0" smtClean="0"/>
              <a:t>and </a:t>
            </a:r>
            <a:r>
              <a:rPr lang="en-US" sz="1800" dirty="0"/>
              <a:t>network </a:t>
            </a:r>
            <a:r>
              <a:rPr lang="en-US" sz="1800" dirty="0" smtClean="0"/>
              <a:t>designations. These are </a:t>
            </a:r>
            <a:r>
              <a:rPr lang="en-US" sz="1800" dirty="0"/>
              <a:t>logical pieces of information that </a:t>
            </a:r>
            <a:endParaRPr lang="en-US" sz="1800" dirty="0" smtClean="0"/>
          </a:p>
          <a:p>
            <a:pPr algn="l"/>
            <a:r>
              <a:rPr lang="en-US" sz="1800" dirty="0" smtClean="0"/>
              <a:t>may </a:t>
            </a:r>
            <a:r>
              <a:rPr lang="en-US" sz="1800" dirty="0"/>
              <a:t>change more </a:t>
            </a:r>
            <a:r>
              <a:rPr lang="en-US" sz="1800" dirty="0" smtClean="0"/>
              <a:t>frequently </a:t>
            </a:r>
            <a:r>
              <a:rPr lang="en-US" sz="1800" dirty="0"/>
              <a:t>than the physical </a:t>
            </a:r>
            <a:r>
              <a:rPr lang="en-US" sz="1800" dirty="0" smtClean="0"/>
              <a:t>topology of a network.</a:t>
            </a:r>
            <a:r>
              <a:rPr lang="en-US" sz="1800" dirty="0"/>
              <a:t> </a:t>
            </a:r>
            <a:endParaRPr lang="en-US" sz="1800" dirty="0" smtClean="0"/>
          </a:p>
          <a:p>
            <a:pPr marL="285750" indent="-285750" algn="l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The icons in the image are used to create both physical and logical topologies.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8" y="2765041"/>
            <a:ext cx="3815382" cy="35156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356" y="2824110"/>
            <a:ext cx="4701273" cy="341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233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400" dirty="0" smtClean="0"/>
              <a:t>2.3 Cabling and Media 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037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structor_Supplemental_Material_Template.pptx" id="{3198E07C-115F-418B-A9A8-BF9053302A35}" vid="{198B02FE-59AF-4313-B2FA-B9A3F3C1E378}"/>
    </a:ext>
  </a:ext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Instructor_Supplemental_Material_Template.pptx" id="{3198E07C-115F-418B-A9A8-BF9053302A35}" vid="{C5585B68-2BDF-41F6-9912-6E7821961829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Instructor_Supplemental_Material_Template</Template>
  <TotalTime>13150</TotalTime>
  <Pages>28</Pages>
  <Words>681</Words>
  <Application>Microsoft Office PowerPoint</Application>
  <PresentationFormat>On-screen Show (4:3)</PresentationFormat>
  <Paragraphs>135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PPT-TMPLT-WHT_C</vt:lpstr>
      <vt:lpstr>NetAcad-4F_PPT-WHT_060408</vt:lpstr>
      <vt:lpstr>Chapter 2: Networks in Our Daily Lives </vt:lpstr>
      <vt:lpstr>Chapter 2 - Sections &amp; Objectives</vt:lpstr>
      <vt:lpstr>2.1 Getting Online </vt:lpstr>
      <vt:lpstr> Getting Online Networks are Everywhere</vt:lpstr>
      <vt:lpstr> Getting Online Local Network Connections</vt:lpstr>
      <vt:lpstr>2.2 Other Network Considerations </vt:lpstr>
      <vt:lpstr> Other Network Considerations Keeping Track of it All</vt:lpstr>
      <vt:lpstr> Other Network Considerations Keeping Track of it All</vt:lpstr>
      <vt:lpstr>2.3 Cabling and Media </vt:lpstr>
      <vt:lpstr> Cabling and Media Types of Network Media</vt:lpstr>
      <vt:lpstr> Cabling and Media Ethernet Cabling</vt:lpstr>
      <vt:lpstr> Cabling and Media Other Types of Network Cabling</vt:lpstr>
      <vt:lpstr> Cabling and Media Do the Colors Matter?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Instructor Materials Chapter 1 What is the Internet of Things?</dc:title>
  <dc:creator>Suk-yi Pennock</dc:creator>
  <cp:lastModifiedBy>doc</cp:lastModifiedBy>
  <cp:revision>122</cp:revision>
  <cp:lastPrinted>1999-01-27T00:54:54Z</cp:lastPrinted>
  <dcterms:created xsi:type="dcterms:W3CDTF">2016-07-19T22:00:40Z</dcterms:created>
  <dcterms:modified xsi:type="dcterms:W3CDTF">2020-07-21T04:37:46Z</dcterms:modified>
</cp:coreProperties>
</file>