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8"/>
  </p:notesMasterIdLst>
  <p:handoutMasterIdLst>
    <p:handoutMasterId r:id="rId29"/>
  </p:handoutMasterIdLst>
  <p:sldIdLst>
    <p:sldId id="500" r:id="rId3"/>
    <p:sldId id="786" r:id="rId4"/>
    <p:sldId id="791" r:id="rId5"/>
    <p:sldId id="906" r:id="rId6"/>
    <p:sldId id="908" r:id="rId7"/>
    <p:sldId id="909" r:id="rId8"/>
    <p:sldId id="910" r:id="rId9"/>
    <p:sldId id="912" r:id="rId10"/>
    <p:sldId id="911" r:id="rId11"/>
    <p:sldId id="916" r:id="rId12"/>
    <p:sldId id="917" r:id="rId13"/>
    <p:sldId id="927" r:id="rId14"/>
    <p:sldId id="913" r:id="rId15"/>
    <p:sldId id="918" r:id="rId16"/>
    <p:sldId id="919" r:id="rId17"/>
    <p:sldId id="920" r:id="rId18"/>
    <p:sldId id="914" r:id="rId19"/>
    <p:sldId id="921" r:id="rId20"/>
    <p:sldId id="923" r:id="rId21"/>
    <p:sldId id="924" r:id="rId22"/>
    <p:sldId id="915" r:id="rId23"/>
    <p:sldId id="922" r:id="rId24"/>
    <p:sldId id="925" r:id="rId25"/>
    <p:sldId id="884" r:id="rId26"/>
    <p:sldId id="885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8" autoAdjust="0"/>
    <p:restoredTop sz="89277" autoAdjust="0"/>
  </p:normalViewPr>
  <p:slideViewPr>
    <p:cSldViewPr snapToGrid="0">
      <p:cViewPr>
        <p:scale>
          <a:sx n="111" d="100"/>
          <a:sy n="111" d="100"/>
        </p:scale>
        <p:origin x="-161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9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2" Type="http://schemas.openxmlformats.org/officeDocument/2006/relationships/slide" Target="slides/slide5.xml"/><Relationship Id="rId16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2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4.2.2 – Public and Private IP Addresses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 – Unicast, Broadcast and Multicast Addresses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 – Unicast, Broadcast and Multicast Addresses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0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8710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4.3.1 – Static and Dynamic Address Assignment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4.3.2 – DHCP Servers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8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How IPv4 Addresses are Obtained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4.3.3 – Configuring DHCP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3855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4.4.1 – Network</a:t>
            </a:r>
            <a:r>
              <a:rPr lang="en-US" baseline="0" dirty="0" smtClean="0">
                <a:latin typeface="Arial" charset="0"/>
              </a:rPr>
              <a:t> Boundaries and Address Space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06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4.4.2 – Address Assignment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 Management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4.4.3 – Network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Address Translation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8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71751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Addressing with IPv6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4.5.1 – Are You Ready for Change?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69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Addressing with IPv6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4.5.2 – How is IPv6 Different?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4.1.1 –</a:t>
            </a:r>
            <a:r>
              <a:rPr lang="en-US" baseline="0" dirty="0" smtClean="0">
                <a:latin typeface="Arial" charset="0"/>
              </a:rPr>
              <a:t> Purpose of the IPv4 Address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4.1.2 –</a:t>
            </a:r>
            <a:r>
              <a:rPr lang="en-US" baseline="0" dirty="0" smtClean="0">
                <a:latin typeface="Arial" charset="0"/>
              </a:rPr>
              <a:t> IP Address Structure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7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4.1.3 –</a:t>
            </a:r>
            <a:r>
              <a:rPr lang="en-US" baseline="0" dirty="0" smtClean="0">
                <a:latin typeface="Arial" charset="0"/>
              </a:rPr>
              <a:t> Parts of an IP Address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IPv4 Addresses and Subnet Masks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4.1.4 –</a:t>
            </a:r>
            <a:r>
              <a:rPr lang="en-US" baseline="0" dirty="0" smtClean="0">
                <a:latin typeface="Arial" charset="0"/>
              </a:rPr>
              <a:t> How IP Addresses and Subnet Masks Interact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Networking</a:t>
            </a:r>
            <a:r>
              <a:rPr lang="en-US" b="0" baseline="0" dirty="0" smtClean="0"/>
              <a:t> Essentials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4: Network Addressing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3056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Types of IPv4 Addresses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4.2.1 – IPv4 Address Classes and Default</a:t>
            </a:r>
            <a:r>
              <a:rPr lang="en-US" baseline="0" dirty="0" smtClean="0">
                <a:latin typeface="Arial" charset="0"/>
              </a:rPr>
              <a:t> Subnet Masks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4: Network Addressing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Networking Essentials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65517"/>
            <a:ext cx="8772157" cy="838200"/>
          </a:xfrm>
        </p:spPr>
        <p:txBody>
          <a:bodyPr/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 and Private IP Addresses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89247"/>
            <a:ext cx="8733677" cy="1752395"/>
          </a:xfrm>
        </p:spPr>
        <p:txBody>
          <a:bodyPr/>
          <a:lstStyle/>
          <a:p>
            <a:r>
              <a:rPr lang="en-US" dirty="0" smtClean="0"/>
              <a:t>Private IPv4 Addressing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5" y="1887911"/>
            <a:ext cx="7678721" cy="115373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3107" y="3127172"/>
            <a:ext cx="8733677" cy="348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Using Private IPv4 Addresses</a:t>
            </a:r>
          </a:p>
          <a:p>
            <a:pPr lvl="1"/>
            <a:r>
              <a:rPr lang="en-US" kern="0" dirty="0" smtClean="0"/>
              <a:t>Does not connect directly to the Internet</a:t>
            </a:r>
          </a:p>
          <a:p>
            <a:pPr lvl="1"/>
            <a:r>
              <a:rPr lang="en-US" kern="0" dirty="0" smtClean="0"/>
              <a:t>Visible on local network only</a:t>
            </a:r>
          </a:p>
          <a:p>
            <a:pPr lvl="1"/>
            <a:r>
              <a:rPr lang="en-US" kern="0" dirty="0" smtClean="0"/>
              <a:t>Loopback address: </a:t>
            </a:r>
            <a:br>
              <a:rPr lang="en-US" kern="0" dirty="0" smtClean="0"/>
            </a:br>
            <a:r>
              <a:rPr lang="en-US" kern="0" dirty="0" smtClean="0"/>
              <a:t>127.0.0.0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86" y="4107008"/>
            <a:ext cx="4307418" cy="26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28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Unicast, Broadcast and Multicast Addresses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489323"/>
            <a:ext cx="3553194" cy="1244600"/>
          </a:xfrm>
        </p:spPr>
        <p:txBody>
          <a:bodyPr/>
          <a:lstStyle/>
          <a:p>
            <a:r>
              <a:rPr lang="en-US" dirty="0" smtClean="0"/>
              <a:t>A Message for Me</a:t>
            </a:r>
          </a:p>
          <a:p>
            <a:pPr lvl="1"/>
            <a:r>
              <a:rPr lang="en-US" dirty="0" smtClean="0"/>
              <a:t>Unique destination MAC </a:t>
            </a:r>
            <a:br>
              <a:rPr lang="en-US" dirty="0" smtClean="0"/>
            </a:br>
            <a:r>
              <a:rPr lang="en-US" dirty="0" smtClean="0"/>
              <a:t>and IP addresses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93868" y="3250997"/>
            <a:ext cx="8733677" cy="172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Something for Everyone</a:t>
            </a:r>
          </a:p>
          <a:p>
            <a:pPr lvl="1"/>
            <a:r>
              <a:rPr lang="en-US" kern="0" dirty="0" smtClean="0"/>
              <a:t>Broadcast MAC and IP address:</a:t>
            </a:r>
          </a:p>
          <a:p>
            <a:pPr lvl="2"/>
            <a:r>
              <a:rPr lang="en-US" kern="0" dirty="0" smtClean="0"/>
              <a:t>MAC address: FFFF:FFFF:FFFF</a:t>
            </a:r>
          </a:p>
          <a:p>
            <a:pPr lvl="2"/>
            <a:r>
              <a:rPr lang="en-US" kern="0" dirty="0" smtClean="0"/>
              <a:t>Host portion of IP Address is all 1s</a:t>
            </a:r>
          </a:p>
          <a:p>
            <a:endParaRPr lang="en-US" kern="0" dirty="0" smtClean="0"/>
          </a:p>
          <a:p>
            <a:endParaRPr lang="en-US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17" y="4975400"/>
            <a:ext cx="5070652" cy="1616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303" y="1399045"/>
            <a:ext cx="4920181" cy="14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7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48092"/>
            <a:ext cx="8772157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Unicast, Broadcast and Multicast Addresses (Cont.)</a:t>
            </a:r>
            <a:endParaRPr lang="en-US" sz="27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2729807"/>
          </a:xfrm>
        </p:spPr>
        <p:txBody>
          <a:bodyPr/>
          <a:lstStyle/>
          <a:p>
            <a:r>
              <a:rPr lang="en-US" dirty="0" smtClean="0"/>
              <a:t>Just for this Group</a:t>
            </a:r>
          </a:p>
          <a:p>
            <a:pPr lvl="1"/>
            <a:r>
              <a:rPr lang="en-US" dirty="0" smtClean="0"/>
              <a:t>A single packet is sent to a selected set of hosts in the multicast group</a:t>
            </a:r>
          </a:p>
          <a:p>
            <a:pPr lvl="1"/>
            <a:r>
              <a:rPr lang="en-US" dirty="0" smtClean="0"/>
              <a:t>Reserved IPv4 address</a:t>
            </a:r>
          </a:p>
          <a:p>
            <a:pPr lvl="2"/>
            <a:r>
              <a:rPr lang="en-US" dirty="0" smtClean="0"/>
              <a:t>Reserved multicast range: 224.0.0.0 to 239.255.255.255</a:t>
            </a:r>
          </a:p>
          <a:p>
            <a:pPr lvl="2"/>
            <a:r>
              <a:rPr lang="en-US" dirty="0" smtClean="0"/>
              <a:t>Reserved multicast range on local network: 224.0.0.0 to 224.0.0.255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59" y="4218432"/>
            <a:ext cx="6326974" cy="20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5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4.3 How IPv4 Addresses are Obtained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6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and Dynamic Address 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Addresses</a:t>
            </a:r>
          </a:p>
          <a:p>
            <a:pPr lvl="1"/>
            <a:r>
              <a:rPr lang="en-US" dirty="0" smtClean="0"/>
              <a:t>Can be done statically or dynamically</a:t>
            </a:r>
          </a:p>
          <a:p>
            <a:pPr lvl="1"/>
            <a:r>
              <a:rPr lang="en-US" dirty="0" smtClean="0"/>
              <a:t>Assign an IPv4 address, subnet mask, default gateway and other necessary info for network communications</a:t>
            </a:r>
            <a:endParaRPr lang="en-US" dirty="0"/>
          </a:p>
          <a:p>
            <a:pPr lvl="1"/>
            <a:r>
              <a:rPr lang="en-US" dirty="0" smtClean="0"/>
              <a:t>Static IPv4 addresses:</a:t>
            </a:r>
          </a:p>
          <a:p>
            <a:pPr lvl="2"/>
            <a:r>
              <a:rPr lang="en-US" dirty="0" smtClean="0"/>
              <a:t>Hosts, such as servers and printers, that need particular addresses</a:t>
            </a:r>
          </a:p>
          <a:p>
            <a:pPr lvl="2"/>
            <a:r>
              <a:rPr lang="en-US" dirty="0" smtClean="0"/>
              <a:t>Can be time consuming and error prone </a:t>
            </a:r>
          </a:p>
          <a:p>
            <a:pPr lvl="2"/>
            <a:r>
              <a:rPr lang="en-US" dirty="0" smtClean="0"/>
              <a:t>Need to maintain an accurate </a:t>
            </a:r>
            <a:r>
              <a:rPr lang="en-US" dirty="0"/>
              <a:t>list of which IPv4 </a:t>
            </a:r>
            <a:r>
              <a:rPr lang="en-US" dirty="0" smtClean="0"/>
              <a:t>addresses</a:t>
            </a:r>
            <a:endParaRPr lang="en-US" dirty="0"/>
          </a:p>
          <a:p>
            <a:pPr lvl="1"/>
            <a:r>
              <a:rPr lang="en-US" dirty="0" smtClean="0"/>
              <a:t>Dynamic IPv4 Address Assignment</a:t>
            </a:r>
          </a:p>
          <a:p>
            <a:pPr lvl="2"/>
            <a:r>
              <a:rPr lang="en-US" dirty="0" smtClean="0"/>
              <a:t>Dynamic Host Configuration Protocol (DHCP) allows for automatic assignment of addressing information</a:t>
            </a:r>
          </a:p>
          <a:p>
            <a:pPr lvl="2"/>
            <a:r>
              <a:rPr lang="en-US" dirty="0" smtClean="0"/>
              <a:t>Preferred method of assignment for a large network</a:t>
            </a:r>
          </a:p>
          <a:p>
            <a:pPr lvl="2"/>
            <a:r>
              <a:rPr lang="en-US" dirty="0" smtClean="0"/>
              <a:t>IP addresses can be reallocated when they become available</a:t>
            </a:r>
          </a:p>
        </p:txBody>
      </p:sp>
    </p:spTree>
    <p:extLst>
      <p:ext uri="{BB962C8B-B14F-4D97-AF65-F5344CB8AC3E}">
        <p14:creationId xmlns:p14="http://schemas.microsoft.com/office/powerpoint/2010/main" val="3374294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DHCP Servers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3"/>
            <a:ext cx="8733677" cy="3753936"/>
          </a:xfrm>
        </p:spPr>
        <p:txBody>
          <a:bodyPr/>
          <a:lstStyle/>
          <a:p>
            <a:r>
              <a:rPr lang="en-US" dirty="0" smtClean="0"/>
              <a:t>Where Do DHCP Addresses Come From?</a:t>
            </a:r>
          </a:p>
          <a:p>
            <a:pPr lvl="1"/>
            <a:r>
              <a:rPr lang="en-US" dirty="0" smtClean="0"/>
              <a:t>Medium to large network</a:t>
            </a:r>
          </a:p>
          <a:p>
            <a:pPr lvl="2"/>
            <a:r>
              <a:rPr lang="en-US" dirty="0" smtClean="0"/>
              <a:t>Usually a local dedicated PC-based server</a:t>
            </a:r>
          </a:p>
          <a:p>
            <a:pPr lvl="1"/>
            <a:r>
              <a:rPr lang="en-US" dirty="0" smtClean="0"/>
              <a:t>Home network</a:t>
            </a:r>
          </a:p>
          <a:p>
            <a:pPr lvl="2"/>
            <a:r>
              <a:rPr lang="en-US" dirty="0" smtClean="0"/>
              <a:t>A wireless router can serve as a client to receive IP configuration information from the ISP</a:t>
            </a:r>
          </a:p>
          <a:p>
            <a:pPr lvl="2"/>
            <a:r>
              <a:rPr lang="en-US" dirty="0" smtClean="0"/>
              <a:t>A wireless </a:t>
            </a:r>
            <a:r>
              <a:rPr lang="en-US" dirty="0"/>
              <a:t>router </a:t>
            </a:r>
            <a:r>
              <a:rPr lang="en-US" dirty="0" smtClean="0"/>
              <a:t>can </a:t>
            </a:r>
            <a:br>
              <a:rPr lang="en-US" dirty="0" smtClean="0"/>
            </a:br>
            <a:r>
              <a:rPr lang="en-US" dirty="0" smtClean="0"/>
              <a:t>act </a:t>
            </a:r>
            <a:r>
              <a:rPr lang="en-US" dirty="0"/>
              <a:t>as a </a:t>
            </a:r>
            <a:r>
              <a:rPr lang="en-US" dirty="0" smtClean="0"/>
              <a:t>DHCP server </a:t>
            </a:r>
            <a:br>
              <a:rPr lang="en-US" dirty="0" smtClean="0"/>
            </a:br>
            <a:r>
              <a:rPr lang="en-US" dirty="0" smtClean="0"/>
              <a:t>for the hosts in the local </a:t>
            </a:r>
            <a:br>
              <a:rPr lang="en-US" dirty="0" smtClean="0"/>
            </a:br>
            <a:r>
              <a:rPr lang="en-US" dirty="0" smtClean="0"/>
              <a:t>network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49" y="3596640"/>
            <a:ext cx="4806676" cy="31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92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How IPv4 Addresses are Obtained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DHCP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2"/>
            <a:ext cx="8733677" cy="5137065"/>
          </a:xfrm>
        </p:spPr>
        <p:txBody>
          <a:bodyPr/>
          <a:lstStyle/>
          <a:p>
            <a:r>
              <a:rPr lang="en-US" dirty="0" smtClean="0"/>
              <a:t>How Does IPv4 DHCP Work?</a:t>
            </a:r>
          </a:p>
          <a:p>
            <a:pPr lvl="1"/>
            <a:r>
              <a:rPr lang="en-US" dirty="0" smtClean="0"/>
              <a:t>Client sends a </a:t>
            </a:r>
            <a:r>
              <a:rPr lang="en-US" dirty="0"/>
              <a:t>DHCP Discover </a:t>
            </a:r>
            <a:r>
              <a:rPr lang="en-US" dirty="0" smtClean="0"/>
              <a:t>message.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destination IPv4 address of 255.255.255.255 (32 </a:t>
            </a:r>
            <a:r>
              <a:rPr lang="en-US" dirty="0" smtClean="0"/>
              <a:t>ones)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destination MAC address of FF-FF-FF-FF-FF-FF (48 ones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DHCP </a:t>
            </a:r>
            <a:r>
              <a:rPr lang="en-US" dirty="0"/>
              <a:t>server will </a:t>
            </a:r>
            <a:r>
              <a:rPr lang="en-US" dirty="0" smtClean="0"/>
              <a:t>respond </a:t>
            </a:r>
            <a:r>
              <a:rPr lang="en-US" dirty="0"/>
              <a:t>with a DHCP </a:t>
            </a:r>
            <a:r>
              <a:rPr lang="en-US" dirty="0" smtClean="0"/>
              <a:t>Offer</a:t>
            </a:r>
            <a:r>
              <a:rPr lang="en-US" dirty="0"/>
              <a:t>, suggesting an IPv4 address for the </a:t>
            </a:r>
            <a:r>
              <a:rPr lang="en-US" dirty="0" smtClean="0"/>
              <a:t>client.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host </a:t>
            </a:r>
            <a:r>
              <a:rPr lang="en-US" dirty="0" smtClean="0"/>
              <a:t>sends </a:t>
            </a:r>
            <a:r>
              <a:rPr lang="en-US" dirty="0"/>
              <a:t>a DHCP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 </a:t>
            </a:r>
            <a:r>
              <a:rPr lang="en-US" dirty="0"/>
              <a:t>to that </a:t>
            </a:r>
            <a:r>
              <a:rPr lang="en-US" dirty="0" smtClean="0"/>
              <a:t>server </a:t>
            </a:r>
            <a:br>
              <a:rPr lang="en-US" dirty="0" smtClean="0"/>
            </a:br>
            <a:r>
              <a:rPr lang="en-US" dirty="0" smtClean="0"/>
              <a:t>asking </a:t>
            </a:r>
            <a:r>
              <a:rPr lang="en-US" dirty="0"/>
              <a:t>to use the </a:t>
            </a:r>
            <a:r>
              <a:rPr lang="en-US" dirty="0" smtClean="0"/>
              <a:t>suggested </a:t>
            </a:r>
            <a:br>
              <a:rPr lang="en-US" dirty="0" smtClean="0"/>
            </a:br>
            <a:r>
              <a:rPr lang="en-US" dirty="0" smtClean="0"/>
              <a:t>IPv4 address.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server responds 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DHCP Acknowledgment.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5" y="3657601"/>
            <a:ext cx="4686801" cy="29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47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4.4 IPv4 Address Management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0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Boundaries and Address Space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305002"/>
            <a:ext cx="8733677" cy="4926405"/>
          </a:xfrm>
        </p:spPr>
        <p:txBody>
          <a:bodyPr/>
          <a:lstStyle/>
          <a:p>
            <a:r>
              <a:rPr lang="en-US" dirty="0" smtClean="0"/>
              <a:t>Gateways to Other Networks</a:t>
            </a:r>
          </a:p>
          <a:p>
            <a:pPr lvl="1"/>
            <a:r>
              <a:rPr lang="en-US" dirty="0" smtClean="0"/>
              <a:t>Each host on a network uses a default gateway to reach other networks.</a:t>
            </a:r>
          </a:p>
          <a:p>
            <a:pPr lvl="1"/>
            <a:r>
              <a:rPr lang="en-US" dirty="0" smtClean="0"/>
              <a:t>The default gateway is the </a:t>
            </a:r>
            <a:r>
              <a:rPr lang="en-US" dirty="0"/>
              <a:t>IPv4 address of the router interface connected to the network where the host is attached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96" y="3036341"/>
            <a:ext cx="5372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33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Address 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3"/>
            <a:ext cx="8733677" cy="26345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Who is on the Inside?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hosts must be assigned addresses within the same network as the integrated </a:t>
            </a:r>
            <a:r>
              <a:rPr lang="en-US" dirty="0" smtClean="0"/>
              <a:t>router statically or through DHCP. It </a:t>
            </a:r>
            <a:r>
              <a:rPr lang="en-US" dirty="0"/>
              <a:t>also provides </a:t>
            </a:r>
            <a:r>
              <a:rPr lang="en-US" dirty="0" smtClean="0"/>
              <a:t>IPv4 address, subnet mask, default gateway and other network information.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network assigned to the Internet side of the integrated router is referred to as the external, or outside, </a:t>
            </a:r>
            <a:r>
              <a:rPr lang="en-US" dirty="0" smtClean="0"/>
              <a:t>network. ISPs </a:t>
            </a:r>
            <a:r>
              <a:rPr lang="en-US" dirty="0"/>
              <a:t>usually provide an Internet-routable address, which enables hosts connected to the integrated router to have access to the Internet.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integrated router serves as the boundary between the local internal network and the external Internet.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24" y="3867151"/>
            <a:ext cx="6411278" cy="27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4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386878" y="331330"/>
            <a:ext cx="8014711" cy="677663"/>
          </a:xfrm>
        </p:spPr>
        <p:txBody>
          <a:bodyPr/>
          <a:lstStyle/>
          <a:p>
            <a:r>
              <a:rPr lang="en-US" dirty="0" smtClean="0"/>
              <a:t>Chapter 4 -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386878" y="1255724"/>
            <a:ext cx="8386135" cy="5134565"/>
          </a:xfrm>
        </p:spPr>
        <p:txBody>
          <a:bodyPr>
            <a:normAutofit/>
          </a:bodyPr>
          <a:lstStyle/>
          <a:p>
            <a:r>
              <a:rPr lang="en-CA" dirty="0" smtClean="0"/>
              <a:t>4.1 IPv4 Addresses and Subnet Masks</a:t>
            </a:r>
          </a:p>
          <a:p>
            <a:pPr lvl="1"/>
            <a:r>
              <a:rPr lang="en-CA" dirty="0" smtClean="0"/>
              <a:t>Explain the features of an IPv4 address.</a:t>
            </a:r>
          </a:p>
          <a:p>
            <a:r>
              <a:rPr lang="en-CA" dirty="0" smtClean="0"/>
              <a:t>4.2 Types of IPv4 Addresses</a:t>
            </a:r>
          </a:p>
          <a:p>
            <a:pPr lvl="1"/>
            <a:r>
              <a:rPr lang="en-CA" dirty="0" smtClean="0"/>
              <a:t>Explain the features of the different types of IPv4 addresses.</a:t>
            </a:r>
          </a:p>
          <a:p>
            <a:r>
              <a:rPr lang="en-CA" dirty="0" smtClean="0"/>
              <a:t>4.3 How IPv4 Addresses are Obtained</a:t>
            </a:r>
          </a:p>
          <a:p>
            <a:pPr lvl="1"/>
            <a:r>
              <a:rPr lang="en-CA" dirty="0" smtClean="0"/>
              <a:t>Configure a DHCP server.</a:t>
            </a:r>
          </a:p>
          <a:p>
            <a:r>
              <a:rPr lang="en-CA" dirty="0" smtClean="0"/>
              <a:t>4.4 IPv4 Address Management</a:t>
            </a:r>
          </a:p>
          <a:p>
            <a:pPr lvl="1"/>
            <a:r>
              <a:rPr lang="en-CA" dirty="0" smtClean="0"/>
              <a:t>Explain the need for public and private addressing.</a:t>
            </a:r>
          </a:p>
          <a:p>
            <a:r>
              <a:rPr lang="en-CA" dirty="0" smtClean="0"/>
              <a:t>4.5 Addressing with IPv6</a:t>
            </a:r>
          </a:p>
          <a:p>
            <a:pPr lvl="1"/>
            <a:r>
              <a:rPr lang="en-CA" dirty="0" smtClean="0"/>
              <a:t>Explain the need for IPv6.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05003"/>
            <a:ext cx="8733677" cy="23525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IPv4 Private to Public Addresses</a:t>
            </a:r>
          </a:p>
          <a:p>
            <a:pPr lvl="1"/>
            <a:r>
              <a:rPr lang="en-US" dirty="0" smtClean="0"/>
              <a:t>Network Address Translation</a:t>
            </a:r>
          </a:p>
          <a:p>
            <a:pPr lvl="2"/>
            <a:r>
              <a:rPr lang="en-US" dirty="0" smtClean="0"/>
              <a:t>Translate </a:t>
            </a:r>
            <a:r>
              <a:rPr lang="en-US" dirty="0"/>
              <a:t>private addresses into unique </a:t>
            </a:r>
            <a:r>
              <a:rPr lang="en-US" dirty="0" smtClean="0"/>
              <a:t>Internet-routable public addresses for outgoing packets</a:t>
            </a:r>
          </a:p>
          <a:p>
            <a:pPr lvl="2"/>
            <a:r>
              <a:rPr lang="en-US" dirty="0" smtClean="0"/>
              <a:t>The process is reversed for incoming packets</a:t>
            </a:r>
          </a:p>
          <a:p>
            <a:pPr lvl="2"/>
            <a:r>
              <a:rPr lang="en-US" dirty="0"/>
              <a:t>The router can translate many internal IPv4 addresses to the same public </a:t>
            </a:r>
            <a:r>
              <a:rPr lang="en-US" dirty="0" smtClean="0"/>
              <a:t>address</a:t>
            </a:r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76" y="3571516"/>
            <a:ext cx="5698419" cy="31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17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4.5 Addressing with IPv6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8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Addressing with IPv6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You Ready for Change?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IP addresses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IPv4 address is 32 bits (4 bytes) long. </a:t>
            </a:r>
            <a:endParaRPr lang="en-US" dirty="0" smtClean="0"/>
          </a:p>
          <a:p>
            <a:pPr lvl="1"/>
            <a:r>
              <a:rPr lang="en-US" dirty="0" smtClean="0"/>
              <a:t>An IPv6 </a:t>
            </a:r>
            <a:r>
              <a:rPr lang="en-US" dirty="0"/>
              <a:t>address </a:t>
            </a:r>
            <a:r>
              <a:rPr lang="en-US" dirty="0" smtClean="0"/>
              <a:t>is 128 </a:t>
            </a:r>
            <a:r>
              <a:rPr lang="en-US" dirty="0"/>
              <a:t>bits (16 bytes</a:t>
            </a:r>
            <a:r>
              <a:rPr lang="en-US" dirty="0" smtClean="0"/>
              <a:t>) in length. </a:t>
            </a:r>
          </a:p>
          <a:p>
            <a:r>
              <a:rPr lang="en-US" dirty="0" smtClean="0"/>
              <a:t>IPv6 benefits</a:t>
            </a:r>
          </a:p>
          <a:p>
            <a:pPr lvl="1"/>
            <a:r>
              <a:rPr lang="en-US" dirty="0" smtClean="0"/>
              <a:t>More IP addresses</a:t>
            </a:r>
          </a:p>
          <a:p>
            <a:pPr lvl="1"/>
            <a:r>
              <a:rPr lang="en-US" dirty="0" smtClean="0"/>
              <a:t>No need for NAT</a:t>
            </a:r>
          </a:p>
          <a:p>
            <a:pPr lvl="1"/>
            <a:r>
              <a:rPr lang="en-US" dirty="0" err="1"/>
              <a:t>Autoconfiguration</a:t>
            </a:r>
            <a:r>
              <a:rPr lang="en-US" dirty="0"/>
              <a:t>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Change is Coming</a:t>
            </a:r>
          </a:p>
          <a:p>
            <a:pPr lvl="1"/>
            <a:r>
              <a:rPr lang="en-US" dirty="0" smtClean="0"/>
              <a:t>NAT has prolonged the life of IPv4</a:t>
            </a:r>
          </a:p>
          <a:p>
            <a:pPr lvl="1"/>
            <a:r>
              <a:rPr lang="en-US" dirty="0" smtClean="0"/>
              <a:t>IPv6 adoption rate is increasing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53" y="3816707"/>
            <a:ext cx="4117672" cy="2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8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Addressing with IPv6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is IPv6 Different?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19583"/>
            <a:ext cx="8733677" cy="4926405"/>
          </a:xfrm>
        </p:spPr>
        <p:txBody>
          <a:bodyPr/>
          <a:lstStyle/>
          <a:p>
            <a:r>
              <a:rPr lang="en-US" dirty="0" smtClean="0"/>
              <a:t>IPv6 Differences</a:t>
            </a:r>
          </a:p>
          <a:p>
            <a:pPr lvl="1"/>
            <a:r>
              <a:rPr lang="en-US" dirty="0" smtClean="0"/>
              <a:t>Address </a:t>
            </a:r>
            <a:r>
              <a:rPr lang="en-US" dirty="0" err="1" smtClean="0"/>
              <a:t>autoconfiguration</a:t>
            </a:r>
            <a:endParaRPr lang="en-US" dirty="0" smtClean="0"/>
          </a:p>
          <a:p>
            <a:pPr lvl="1"/>
            <a:r>
              <a:rPr lang="en-US" dirty="0" smtClean="0"/>
              <a:t>Link-local address</a:t>
            </a:r>
          </a:p>
          <a:p>
            <a:pPr lvl="2"/>
            <a:r>
              <a:rPr lang="en-US" dirty="0" smtClean="0"/>
              <a:t>Communications within the same network</a:t>
            </a:r>
          </a:p>
          <a:p>
            <a:r>
              <a:rPr lang="en-US" dirty="0" smtClean="0"/>
              <a:t>IPv6 Address Formatting</a:t>
            </a:r>
          </a:p>
          <a:p>
            <a:pPr lvl="1"/>
            <a:r>
              <a:rPr lang="en-US" dirty="0" smtClean="0"/>
              <a:t>Compressing IPv6 Addresses Rules</a:t>
            </a:r>
          </a:p>
          <a:p>
            <a:pPr lvl="2"/>
            <a:r>
              <a:rPr lang="en-US" dirty="0" smtClean="0"/>
              <a:t>Omit Leading Zeros</a:t>
            </a:r>
          </a:p>
          <a:p>
            <a:pPr lvl="2"/>
            <a:r>
              <a:rPr lang="en-US" dirty="0" smtClean="0"/>
              <a:t>Omit One “all zero” Segment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6" y="5122260"/>
            <a:ext cx="6414136" cy="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76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4.1 IPv4 Addresses and Subnet Masks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IPv4 Addresses and Subnet Masks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Purpose of the IPv4 Address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346869"/>
            <a:ext cx="8752914" cy="187636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/>
                </a:solidFill>
              </a:rPr>
              <a:t>What is an IPv4 Address?</a:t>
            </a:r>
          </a:p>
          <a:p>
            <a:pPr marL="742950" lvl="1" indent="-285750"/>
            <a:r>
              <a:rPr lang="en-US" sz="1600" dirty="0" smtClean="0">
                <a:solidFill>
                  <a:schemeClr val="bg2"/>
                </a:solidFill>
              </a:rPr>
              <a:t>Is a </a:t>
            </a:r>
            <a:r>
              <a:rPr lang="en-US" sz="1600" dirty="0">
                <a:solidFill>
                  <a:schemeClr val="bg2"/>
                </a:solidFill>
              </a:rPr>
              <a:t>logical network address that identifies a particular </a:t>
            </a:r>
            <a:r>
              <a:rPr lang="en-US" sz="1600" dirty="0" smtClean="0">
                <a:solidFill>
                  <a:schemeClr val="bg2"/>
                </a:solidFill>
              </a:rPr>
              <a:t>host</a:t>
            </a:r>
          </a:p>
          <a:p>
            <a:pPr marL="742950" lvl="1" indent="-285750"/>
            <a:r>
              <a:rPr lang="en-US" sz="1600" dirty="0" smtClean="0"/>
              <a:t>Configured </a:t>
            </a:r>
            <a:r>
              <a:rPr lang="en-US" sz="1600" dirty="0"/>
              <a:t>and </a:t>
            </a:r>
            <a:r>
              <a:rPr lang="en-US" sz="1600" dirty="0" smtClean="0"/>
              <a:t>is unique on the network for communications</a:t>
            </a:r>
          </a:p>
          <a:p>
            <a:pPr marL="742950" lvl="1" indent="-285750"/>
            <a:r>
              <a:rPr lang="en-US" sz="1600" dirty="0" smtClean="0"/>
              <a:t>Is associated with a network interface card</a:t>
            </a:r>
          </a:p>
          <a:p>
            <a:pPr marL="742950" lvl="1" indent="-285750"/>
            <a:endParaRPr lang="en-US" sz="1600" dirty="0" smtClean="0"/>
          </a:p>
          <a:p>
            <a:pPr marL="742950" lvl="1" indent="-285750"/>
            <a:endParaRPr lang="en-US" sz="1600" dirty="0" smtClean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59" y="2983833"/>
            <a:ext cx="5945744" cy="3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Addresses and Subnet Masks</a:t>
            </a:r>
            <a:br>
              <a:rPr lang="en-US" sz="1800" dirty="0" smtClean="0"/>
            </a:br>
            <a:r>
              <a:rPr lang="en-US" dirty="0" smtClean="0"/>
              <a:t>IP Address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8733677" cy="2939901"/>
          </a:xfrm>
        </p:spPr>
        <p:txBody>
          <a:bodyPr/>
          <a:lstStyle/>
          <a:p>
            <a:r>
              <a:rPr lang="en-US" dirty="0" smtClean="0"/>
              <a:t>IPv4 Addressing</a:t>
            </a:r>
          </a:p>
          <a:p>
            <a:pPr lvl="1"/>
            <a:r>
              <a:rPr lang="en-US" dirty="0" smtClean="0"/>
              <a:t>32 binary bits</a:t>
            </a:r>
          </a:p>
          <a:p>
            <a:pPr lvl="1"/>
            <a:r>
              <a:rPr lang="en-US" dirty="0" smtClean="0"/>
              <a:t>For ease of use, the 32 bits are group into four 8-bit bytes called octets.</a:t>
            </a:r>
          </a:p>
          <a:p>
            <a:pPr lvl="1"/>
            <a:r>
              <a:rPr lang="en-US" dirty="0" smtClean="0"/>
              <a:t>The octets are represented in dotted-decimal notation.</a:t>
            </a:r>
          </a:p>
          <a:p>
            <a:r>
              <a:rPr lang="en-US" dirty="0" smtClean="0"/>
              <a:t>Binary to Decimal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64" y="3029203"/>
            <a:ext cx="5794562" cy="36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IPv4 Addresses and Subnet Masks</a:t>
            </a:r>
            <a:br>
              <a:rPr lang="en-US" sz="1800" dirty="0" smtClean="0"/>
            </a:br>
            <a:r>
              <a:rPr lang="en-US" dirty="0" smtClean="0"/>
              <a:t>Parts of an IP Address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342733"/>
            <a:ext cx="8733677" cy="1689835"/>
          </a:xfrm>
        </p:spPr>
        <p:txBody>
          <a:bodyPr/>
          <a:lstStyle/>
          <a:p>
            <a:r>
              <a:rPr lang="en-US" dirty="0" smtClean="0"/>
              <a:t>Networks and Hosts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ogical </a:t>
            </a:r>
            <a:r>
              <a:rPr lang="en-US" dirty="0"/>
              <a:t>32-bit IPv4 address is hierarchical and is made up of two </a:t>
            </a:r>
            <a:r>
              <a:rPr lang="en-US" dirty="0" smtClean="0"/>
              <a:t>parts</a:t>
            </a:r>
          </a:p>
          <a:p>
            <a:pPr lvl="2"/>
            <a:r>
              <a:rPr lang="en-US" dirty="0" smtClean="0"/>
              <a:t>Network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96" y="3142709"/>
            <a:ext cx="6619197" cy="33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8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IPv4 Addresses and Subnet Masks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IP Addresses and Subnet Masks Interact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94011"/>
            <a:ext cx="8430150" cy="2642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You on My </a:t>
            </a:r>
            <a:r>
              <a:rPr lang="en-US" dirty="0" smtClean="0"/>
              <a:t>Network?</a:t>
            </a:r>
          </a:p>
          <a:p>
            <a:pPr lvl="1"/>
            <a:r>
              <a:rPr lang="en-US" dirty="0"/>
              <a:t>When a host sends a packet, it compares its subnet mask to its own IPv4 address and the destination IPv4 </a:t>
            </a:r>
            <a:r>
              <a:rPr lang="en-US" dirty="0" smtClean="0"/>
              <a:t>address.</a:t>
            </a:r>
          </a:p>
          <a:p>
            <a:r>
              <a:rPr lang="en-US" dirty="0" smtClean="0"/>
              <a:t>Subnet Masks</a:t>
            </a:r>
          </a:p>
          <a:p>
            <a:pPr lvl="1"/>
            <a:r>
              <a:rPr lang="en-US" dirty="0"/>
              <a:t>Common subnet masks: 255.0.0.0 (8-bits), 255.255.0.0 (16 bits) and 255.255.255.0 (24 bits).</a:t>
            </a:r>
          </a:p>
          <a:p>
            <a:pPr lvl="1"/>
            <a:r>
              <a:rPr lang="en-US" dirty="0" smtClean="0"/>
              <a:t>Number of hosts: 2</a:t>
            </a:r>
            <a:r>
              <a:rPr lang="en-US" baseline="30000" dirty="0" smtClean="0"/>
              <a:t>x</a:t>
            </a:r>
            <a:r>
              <a:rPr lang="en-US" dirty="0" smtClean="0"/>
              <a:t> - 2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209" y="3429000"/>
            <a:ext cx="5200938" cy="31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40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4.2 Types of IPv4 Addresses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66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Types of IPv4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IPv4 Address Classes and Default Subnet Masks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81126"/>
            <a:ext cx="8733677" cy="5084782"/>
          </a:xfrm>
        </p:spPr>
        <p:txBody>
          <a:bodyPr/>
          <a:lstStyle/>
          <a:p>
            <a:r>
              <a:rPr lang="en-US" dirty="0" smtClean="0"/>
              <a:t>Classful Addressing</a:t>
            </a:r>
          </a:p>
          <a:p>
            <a:pPr lvl="1"/>
            <a:r>
              <a:rPr lang="en-US" dirty="0"/>
              <a:t>Class A (0.0.0.0/8 to 127.0.0.0/8</a:t>
            </a:r>
            <a:r>
              <a:rPr lang="en-US" dirty="0" smtClean="0"/>
              <a:t>) supports extremely large networks.</a:t>
            </a:r>
          </a:p>
          <a:p>
            <a:pPr lvl="1"/>
            <a:r>
              <a:rPr lang="en-US" dirty="0"/>
              <a:t>Class B (128.0.0.0 /16 – 191.255.0.0 /16) </a:t>
            </a:r>
            <a:r>
              <a:rPr lang="en-US" dirty="0" smtClean="0"/>
              <a:t>supports </a:t>
            </a:r>
            <a:r>
              <a:rPr lang="en-US" dirty="0"/>
              <a:t>the needs of moderate to large size </a:t>
            </a:r>
            <a:r>
              <a:rPr lang="en-US" dirty="0" smtClean="0"/>
              <a:t>networks.</a:t>
            </a:r>
          </a:p>
          <a:p>
            <a:pPr lvl="1"/>
            <a:r>
              <a:rPr lang="en-US" dirty="0"/>
              <a:t>Class C (192.0.0.0 /24 – 223.255.255.0 /24) </a:t>
            </a:r>
            <a:r>
              <a:rPr lang="en-US" dirty="0" smtClean="0"/>
              <a:t>supports </a:t>
            </a:r>
            <a:r>
              <a:rPr lang="en-US" dirty="0"/>
              <a:t>small networks with a maximum of 254 hosts. </a:t>
            </a:r>
            <a:endParaRPr lang="en-US" dirty="0" smtClean="0"/>
          </a:p>
          <a:p>
            <a:r>
              <a:rPr lang="en-US" dirty="0" smtClean="0"/>
              <a:t>Classless Addressing</a:t>
            </a:r>
          </a:p>
          <a:p>
            <a:pPr lvl="1"/>
            <a:r>
              <a:rPr lang="en-US" dirty="0" smtClean="0"/>
              <a:t>IPv4 addresses allocated on </a:t>
            </a:r>
            <a:br>
              <a:rPr lang="en-US" dirty="0" smtClean="0"/>
            </a:br>
            <a:r>
              <a:rPr lang="en-US" dirty="0" smtClean="0"/>
              <a:t>any address bit boundary</a:t>
            </a:r>
          </a:p>
          <a:p>
            <a:pPr lvl="1"/>
            <a:r>
              <a:rPr lang="en-US" dirty="0" smtClean="0"/>
              <a:t>Delays the depletion and </a:t>
            </a:r>
            <a:br>
              <a:rPr lang="en-US" dirty="0" smtClean="0"/>
            </a:br>
            <a:r>
              <a:rPr lang="en-US" dirty="0" smtClean="0"/>
              <a:t>exhaustion of IPv4 addresses</a:t>
            </a:r>
          </a:p>
          <a:p>
            <a:pPr lvl="1"/>
            <a:r>
              <a:rPr lang="en-US" dirty="0" smtClean="0"/>
              <a:t>Classless Inter-Domain </a:t>
            </a:r>
          </a:p>
          <a:p>
            <a:pPr marL="228600" lvl="1" indent="0">
              <a:buNone/>
            </a:pPr>
            <a:r>
              <a:rPr lang="en-US" dirty="0" smtClean="0"/>
              <a:t>Routing (CIDR)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10" y="3952875"/>
            <a:ext cx="4609589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55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26860</TotalTime>
  <Pages>28</Pages>
  <Words>1207</Words>
  <Application>Microsoft Office PowerPoint</Application>
  <PresentationFormat>On-screen Show (4:3)</PresentationFormat>
  <Paragraphs>206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PPT-TMPLT-WHT_C</vt:lpstr>
      <vt:lpstr>NetAcad-4F_PPT-WHT_060408</vt:lpstr>
      <vt:lpstr>Chapter 4: Network Addressing</vt:lpstr>
      <vt:lpstr>Chapter 4 - Sections &amp; Objectives</vt:lpstr>
      <vt:lpstr>4.1 IPv4 Addresses and Subnet Masks</vt:lpstr>
      <vt:lpstr>IPv4 Addresses and Subnet Masks Purpose of the IPv4 Address</vt:lpstr>
      <vt:lpstr>IPv4 Addresses and Subnet Masks IP Address Structure</vt:lpstr>
      <vt:lpstr>IPv4 Addresses and Subnet Masks Parts of an IP Address</vt:lpstr>
      <vt:lpstr>IPv4 Addresses and Subnet Masks How IP Addresses and Subnet Masks Interact</vt:lpstr>
      <vt:lpstr>4.2 Types of IPv4 Addresses</vt:lpstr>
      <vt:lpstr>Types of IPv4 Addresses IPv4 Address Classes and Default Subnet Masks</vt:lpstr>
      <vt:lpstr>Types of IPv4 Addresses Public and Private IP Addresses</vt:lpstr>
      <vt:lpstr>Types of IPv4 Addresses Unicast, Broadcast and Multicast Addresses</vt:lpstr>
      <vt:lpstr>Types of IPv4 Addresses Unicast, Broadcast and Multicast Addresses (Cont.)</vt:lpstr>
      <vt:lpstr>4.3 How IPv4 Addresses are Obtained</vt:lpstr>
      <vt:lpstr>How IPv4 Addresses are Obtained Static and Dynamic Address Assignment</vt:lpstr>
      <vt:lpstr>How IPv4 Addresses are Obtained DHCP Servers</vt:lpstr>
      <vt:lpstr>How IPv4 Addresses are Obtained Configuring DHCP</vt:lpstr>
      <vt:lpstr>4.4 IPv4 Address Management</vt:lpstr>
      <vt:lpstr>IPv4 Address Management Network Boundaries and Address Space</vt:lpstr>
      <vt:lpstr>IPv4 Address Management Address Assignment</vt:lpstr>
      <vt:lpstr>IPv4 Address Management Network Address Translation</vt:lpstr>
      <vt:lpstr>4.5 Addressing with IPv6</vt:lpstr>
      <vt:lpstr>Addressing with IPv6 Are You Ready for Change?</vt:lpstr>
      <vt:lpstr>Addressing with IPv6 How is IPv6 Different?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doc</cp:lastModifiedBy>
  <cp:revision>928</cp:revision>
  <cp:lastPrinted>1999-01-27T00:54:54Z</cp:lastPrinted>
  <dcterms:created xsi:type="dcterms:W3CDTF">2006-10-23T15:07:30Z</dcterms:created>
  <dcterms:modified xsi:type="dcterms:W3CDTF">2020-07-21T04:39:02Z</dcterms:modified>
</cp:coreProperties>
</file>