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20"/>
  </p:notesMasterIdLst>
  <p:handoutMasterIdLst>
    <p:handoutMasterId r:id="rId21"/>
  </p:handoutMasterIdLst>
  <p:sldIdLst>
    <p:sldId id="500" r:id="rId3"/>
    <p:sldId id="786" r:id="rId4"/>
    <p:sldId id="791" r:id="rId5"/>
    <p:sldId id="948" r:id="rId6"/>
    <p:sldId id="922" r:id="rId7"/>
    <p:sldId id="938" r:id="rId8"/>
    <p:sldId id="939" r:id="rId9"/>
    <p:sldId id="940" r:id="rId10"/>
    <p:sldId id="941" r:id="rId11"/>
    <p:sldId id="942" r:id="rId12"/>
    <p:sldId id="943" r:id="rId13"/>
    <p:sldId id="944" r:id="rId14"/>
    <p:sldId id="945" r:id="rId15"/>
    <p:sldId id="946" r:id="rId16"/>
    <p:sldId id="947" r:id="rId17"/>
    <p:sldId id="884" r:id="rId18"/>
    <p:sldId id="885" r:id="rId1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7E86"/>
    <a:srgbClr val="C0C0C4"/>
    <a:srgbClr val="678DC5"/>
    <a:srgbClr val="3E67A4"/>
    <a:srgbClr val="3E8DC5"/>
    <a:srgbClr val="5F5F65"/>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9" autoAdjust="0"/>
    <p:restoredTop sz="89277" autoAdjust="0"/>
  </p:normalViewPr>
  <p:slideViewPr>
    <p:cSldViewPr snapToGrid="0">
      <p:cViewPr>
        <p:scale>
          <a:sx n="111" d="100"/>
          <a:sy n="111" d="100"/>
        </p:scale>
        <p:origin x="-1614" y="-48"/>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186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commentAuthors" Target="commentAuthor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3" Type="http://schemas.openxmlformats.org/officeDocument/2006/relationships/slide" Target="slides/slide6.xml"/><Relationship Id="rId7" Type="http://schemas.openxmlformats.org/officeDocument/2006/relationships/slide" Target="slides/slide12.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1.xml"/><Relationship Id="rId5" Type="http://schemas.openxmlformats.org/officeDocument/2006/relationships/slide" Target="slides/slide9.xml"/><Relationship Id="rId10" Type="http://schemas.openxmlformats.org/officeDocument/2006/relationships/slide" Target="slides/slide15.xml"/><Relationship Id="rId4" Type="http://schemas.openxmlformats.org/officeDocument/2006/relationships/slide" Target="slides/slide8.xml"/><Relationship Id="rId9" Type="http://schemas.openxmlformats.org/officeDocument/2006/relationships/slide" Target="slides/slide1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a:t>© 2006, Cisco Systems, Inc. All rights reserved.</a:t>
            </a:r>
          </a:p>
          <a:p>
            <a:pPr algn="l" defTabSz="611188">
              <a:lnSpc>
                <a:spcPct val="100000"/>
              </a:lnSpc>
              <a:tabLst>
                <a:tab pos="2387600" algn="l"/>
                <a:tab pos="4830763" algn="l"/>
              </a:tabLst>
            </a:pPr>
            <a:r>
              <a:rPr lang="en-US" sz="80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5: Providing Network Services </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10</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5: Providing</a:t>
            </a:r>
            <a:r>
              <a:rPr lang="en-US" sz="1200" b="0" i="0" u="none" strike="noStrike" kern="1200" baseline="0" dirty="0" smtClean="0">
                <a:solidFill>
                  <a:schemeClr val="tx1"/>
                </a:solidFill>
                <a:effectLst/>
                <a:latin typeface="Arial" charset="0"/>
                <a:ea typeface="ＭＳ Ｐゴシック" charset="0"/>
                <a:cs typeface="ＭＳ Ｐゴシック" charset="0"/>
              </a:rPr>
              <a:t> </a:t>
            </a:r>
            <a:r>
              <a:rPr lang="en-US" sz="1200" b="0" i="0" u="none" strike="noStrike" kern="1200" dirty="0" smtClean="0">
                <a:solidFill>
                  <a:schemeClr val="tx1"/>
                </a:solidFill>
                <a:effectLst/>
                <a:latin typeface="Arial" charset="0"/>
                <a:ea typeface="ＭＳ Ｐゴシック" charset="0"/>
                <a:cs typeface="ＭＳ Ｐゴシック" charset="0"/>
              </a:rPr>
              <a:t>Network Services </a:t>
            </a:r>
            <a:endParaRPr lang="en-GB" b="0" dirty="0"/>
          </a:p>
        </p:txBody>
      </p:sp>
    </p:spTree>
    <p:extLst>
      <p:ext uri="{BB962C8B-B14F-4D97-AF65-F5344CB8AC3E}">
        <p14:creationId xmlns:p14="http://schemas.microsoft.com/office/powerpoint/2010/main" val="4268888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Application Protocols and Services</a:t>
            </a:r>
            <a:r>
              <a:rPr lang="en-US" sz="1200" dirty="0" smtClean="0"/>
              <a:t> </a:t>
            </a:r>
            <a:endParaRPr lang="en-CA" dirty="0" smtClean="0"/>
          </a:p>
          <a:p>
            <a:pPr>
              <a:lnSpc>
                <a:spcPct val="80000"/>
              </a:lnSpc>
              <a:buFontTx/>
              <a:buNone/>
            </a:pPr>
            <a:r>
              <a:rPr lang="en-US" dirty="0" smtClean="0">
                <a:latin typeface="Arial" charset="0"/>
              </a:rPr>
              <a:t>5.3.1 –</a:t>
            </a:r>
            <a:r>
              <a:rPr lang="en-US" baseline="0" dirty="0" smtClean="0">
                <a:latin typeface="Arial" charset="0"/>
              </a:rPr>
              <a:t> Domain Name System</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1631919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Application Protocols and Services</a:t>
            </a:r>
            <a:r>
              <a:rPr lang="en-US" sz="1200" dirty="0" smtClean="0"/>
              <a:t> </a:t>
            </a:r>
            <a:endParaRPr lang="en-CA" dirty="0" smtClean="0"/>
          </a:p>
          <a:p>
            <a:pPr>
              <a:lnSpc>
                <a:spcPct val="80000"/>
              </a:lnSpc>
              <a:buFontTx/>
              <a:buNone/>
            </a:pPr>
            <a:r>
              <a:rPr lang="en-US" dirty="0" smtClean="0">
                <a:latin typeface="Arial" charset="0"/>
              </a:rPr>
              <a:t>5.3.2 –</a:t>
            </a:r>
            <a:r>
              <a:rPr lang="en-US" baseline="0" dirty="0" smtClean="0">
                <a:latin typeface="Arial" charset="0"/>
              </a:rPr>
              <a:t> Web Clients and Servers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563940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13</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Application Protocols and Services</a:t>
            </a:r>
            <a:r>
              <a:rPr lang="en-US" sz="1200" dirty="0" smtClean="0"/>
              <a:t> </a:t>
            </a:r>
            <a:endParaRPr lang="en-CA" dirty="0" smtClean="0"/>
          </a:p>
          <a:p>
            <a:pPr>
              <a:lnSpc>
                <a:spcPct val="80000"/>
              </a:lnSpc>
              <a:buFontTx/>
              <a:buNone/>
            </a:pPr>
            <a:r>
              <a:rPr lang="en-US" dirty="0" smtClean="0">
                <a:latin typeface="Arial" charset="0"/>
              </a:rPr>
              <a:t>5.3.3 –</a:t>
            </a:r>
            <a:r>
              <a:rPr lang="en-US" baseline="0" dirty="0" smtClean="0">
                <a:latin typeface="Arial" charset="0"/>
              </a:rPr>
              <a:t> FTP Clients and Servers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2782519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Application Protocols and Services</a:t>
            </a:r>
            <a:r>
              <a:rPr lang="en-US" sz="1200" dirty="0" smtClean="0"/>
              <a:t> </a:t>
            </a:r>
            <a:endParaRPr lang="en-CA" dirty="0" smtClean="0"/>
          </a:p>
          <a:p>
            <a:pPr>
              <a:lnSpc>
                <a:spcPct val="80000"/>
              </a:lnSpc>
              <a:buFontTx/>
              <a:buNone/>
            </a:pPr>
            <a:r>
              <a:rPr lang="en-US" dirty="0" smtClean="0">
                <a:latin typeface="Arial" charset="0"/>
              </a:rPr>
              <a:t>5.3.4 –</a:t>
            </a:r>
            <a:r>
              <a:rPr lang="en-US" baseline="0" dirty="0" smtClean="0">
                <a:latin typeface="Arial" charset="0"/>
              </a:rPr>
              <a:t> Virtual Terminals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34230019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5.3</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Application Protocols and Services</a:t>
            </a:r>
            <a:r>
              <a:rPr lang="en-US" sz="1200" dirty="0" smtClean="0"/>
              <a:t> </a:t>
            </a:r>
            <a:endParaRPr lang="en-CA" dirty="0" smtClean="0"/>
          </a:p>
          <a:p>
            <a:pPr>
              <a:lnSpc>
                <a:spcPct val="80000"/>
              </a:lnSpc>
              <a:buFontTx/>
              <a:buNone/>
            </a:pPr>
            <a:r>
              <a:rPr lang="en-US" dirty="0" smtClean="0">
                <a:latin typeface="Arial" charset="0"/>
              </a:rPr>
              <a:t>5.3.5 –</a:t>
            </a:r>
            <a:r>
              <a:rPr lang="en-US" baseline="0" dirty="0" smtClean="0">
                <a:latin typeface="Arial" charset="0"/>
              </a:rPr>
              <a:t> Email </a:t>
            </a:r>
            <a:r>
              <a:rPr lang="en-US" baseline="0" smtClean="0">
                <a:latin typeface="Arial" charset="0"/>
              </a:rPr>
              <a:t>and Messaging</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1257600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17</a:t>
            </a:fld>
            <a:endParaRPr lang="en-US"/>
          </a:p>
        </p:txBody>
      </p:sp>
    </p:spTree>
    <p:extLst>
      <p:ext uri="{BB962C8B-B14F-4D97-AF65-F5344CB8AC3E}">
        <p14:creationId xmlns:p14="http://schemas.microsoft.com/office/powerpoint/2010/main" val="1180992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smtClean="0"/>
          </a:p>
        </p:txBody>
      </p:sp>
    </p:spTree>
    <p:extLst>
      <p:ext uri="{BB962C8B-B14F-4D97-AF65-F5344CB8AC3E}">
        <p14:creationId xmlns:p14="http://schemas.microsoft.com/office/powerpoint/2010/main" val="723805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5: Providing</a:t>
            </a:r>
            <a:r>
              <a:rPr lang="en-US" sz="1200" b="0" i="0" u="none" strike="noStrike" kern="1200" baseline="0" dirty="0" smtClean="0">
                <a:solidFill>
                  <a:schemeClr val="tx1"/>
                </a:solidFill>
                <a:effectLst/>
                <a:latin typeface="Arial" charset="0"/>
                <a:ea typeface="ＭＳ Ｐゴシック" charset="0"/>
                <a:cs typeface="ＭＳ Ｐゴシック" charset="0"/>
              </a:rPr>
              <a:t> </a:t>
            </a:r>
            <a:r>
              <a:rPr lang="en-US" sz="1200" b="0" i="0" u="none" strike="noStrike" kern="1200" dirty="0" smtClean="0">
                <a:solidFill>
                  <a:schemeClr val="tx1"/>
                </a:solidFill>
                <a:effectLst/>
                <a:latin typeface="Arial" charset="0"/>
                <a:ea typeface="ＭＳ Ｐゴシック" charset="0"/>
                <a:cs typeface="ＭＳ Ｐゴシック" charset="0"/>
              </a:rPr>
              <a:t>Network Services </a:t>
            </a:r>
            <a:endParaRPr lang="en-GB" b="0" dirty="0"/>
          </a:p>
        </p:txBody>
      </p:sp>
    </p:spTree>
    <p:extLst>
      <p:ext uri="{BB962C8B-B14F-4D97-AF65-F5344CB8AC3E}">
        <p14:creationId xmlns:p14="http://schemas.microsoft.com/office/powerpoint/2010/main" val="286773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Clients and Servers Work Together</a:t>
            </a:r>
            <a:r>
              <a:rPr lang="en-US" sz="1200" dirty="0" smtClean="0"/>
              <a:t> </a:t>
            </a:r>
            <a:endParaRPr lang="en-CA" dirty="0" smtClean="0"/>
          </a:p>
          <a:p>
            <a:pPr>
              <a:lnSpc>
                <a:spcPct val="80000"/>
              </a:lnSpc>
              <a:buFontTx/>
              <a:buNone/>
            </a:pPr>
            <a:r>
              <a:rPr lang="en-US" dirty="0" smtClean="0">
                <a:latin typeface="Arial" charset="0"/>
              </a:rPr>
              <a:t>5.1.1 –</a:t>
            </a:r>
            <a:r>
              <a:rPr lang="en-US" baseline="0" dirty="0" smtClean="0">
                <a:latin typeface="Arial" charset="0"/>
              </a:rPr>
              <a:t> The Client Server Relationship</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5165869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Clients and Servers Work Together</a:t>
            </a:r>
            <a:r>
              <a:rPr lang="en-US" sz="1200" dirty="0" smtClean="0"/>
              <a:t> </a:t>
            </a:r>
            <a:endParaRPr lang="en-CA" dirty="0" smtClean="0"/>
          </a:p>
          <a:p>
            <a:pPr>
              <a:lnSpc>
                <a:spcPct val="80000"/>
              </a:lnSpc>
              <a:buFontTx/>
              <a:buNone/>
            </a:pPr>
            <a:r>
              <a:rPr lang="en-US" dirty="0" smtClean="0">
                <a:latin typeface="Arial" charset="0"/>
              </a:rPr>
              <a:t>5.1.1 –</a:t>
            </a:r>
            <a:r>
              <a:rPr lang="en-US" baseline="0" dirty="0" smtClean="0">
                <a:latin typeface="Arial" charset="0"/>
              </a:rPr>
              <a:t> The Client Server Relationship</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95756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5.1</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How Clients and Servers Work Together</a:t>
            </a:r>
            <a:r>
              <a:rPr lang="en-US" sz="1200" dirty="0" smtClean="0"/>
              <a:t> </a:t>
            </a:r>
            <a:endParaRPr lang="en-CA" dirty="0" smtClean="0"/>
          </a:p>
          <a:p>
            <a:pPr>
              <a:lnSpc>
                <a:spcPct val="80000"/>
              </a:lnSpc>
              <a:buFontTx/>
              <a:buNone/>
            </a:pPr>
            <a:r>
              <a:rPr lang="en-US" dirty="0" smtClean="0">
                <a:latin typeface="Arial" charset="0"/>
              </a:rPr>
              <a:t>5.1.2 –</a:t>
            </a:r>
            <a:r>
              <a:rPr lang="en-US" baseline="0" dirty="0" smtClean="0">
                <a:latin typeface="Arial" charset="0"/>
              </a:rPr>
              <a:t> TCP/IP Protocols for Internet Services</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662799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7</a:t>
            </a:fld>
            <a:endParaRPr lang="en-US" dirty="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smtClean="0"/>
              <a:t>Cisco Networking Academy Program</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Networking</a:t>
            </a:r>
            <a:r>
              <a:rPr lang="en-US" sz="1200" b="0" i="0" u="none" strike="noStrike" kern="1200" baseline="0" dirty="0" smtClean="0">
                <a:solidFill>
                  <a:schemeClr val="tx1"/>
                </a:solidFill>
                <a:effectLst/>
                <a:latin typeface="Arial" charset="0"/>
                <a:ea typeface="ＭＳ Ｐゴシック" charset="0"/>
                <a:cs typeface="ＭＳ Ｐゴシック" charset="0"/>
              </a:rPr>
              <a:t> Essentials</a:t>
            </a:r>
          </a:p>
          <a:p>
            <a:pPr marL="0" indent="0" eaLnBrk="1" hangingPunct="1">
              <a:buFontTx/>
              <a:buNone/>
            </a:pPr>
            <a:r>
              <a:rPr lang="en-US" sz="1200" b="0" i="0" u="none" strike="noStrike" kern="1200" dirty="0" smtClean="0">
                <a:solidFill>
                  <a:schemeClr val="tx1"/>
                </a:solidFill>
                <a:effectLst/>
                <a:latin typeface="Arial" charset="0"/>
                <a:ea typeface="ＭＳ Ｐゴシック" charset="0"/>
                <a:cs typeface="ＭＳ Ｐゴシック" charset="0"/>
              </a:rPr>
              <a:t>Chapter 5: Providing</a:t>
            </a:r>
            <a:r>
              <a:rPr lang="en-US" sz="1200" b="0" i="0" u="none" strike="noStrike" kern="1200" baseline="0" dirty="0" smtClean="0">
                <a:solidFill>
                  <a:schemeClr val="tx1"/>
                </a:solidFill>
                <a:effectLst/>
                <a:latin typeface="Arial" charset="0"/>
                <a:ea typeface="ＭＳ Ｐゴシック" charset="0"/>
                <a:cs typeface="ＭＳ Ｐゴシック" charset="0"/>
              </a:rPr>
              <a:t> </a:t>
            </a:r>
            <a:r>
              <a:rPr lang="en-US" sz="1200" b="0" i="0" u="none" strike="noStrike" kern="1200" dirty="0" smtClean="0">
                <a:solidFill>
                  <a:schemeClr val="tx1"/>
                </a:solidFill>
                <a:effectLst/>
                <a:latin typeface="Arial" charset="0"/>
                <a:ea typeface="ＭＳ Ｐゴシック" charset="0"/>
                <a:cs typeface="ＭＳ Ｐゴシック" charset="0"/>
              </a:rPr>
              <a:t>Network Services </a:t>
            </a:r>
            <a:endParaRPr lang="en-GB" b="0" dirty="0"/>
          </a:p>
        </p:txBody>
      </p:sp>
    </p:spTree>
    <p:extLst>
      <p:ext uri="{BB962C8B-B14F-4D97-AF65-F5344CB8AC3E}">
        <p14:creationId xmlns:p14="http://schemas.microsoft.com/office/powerpoint/2010/main" val="12240251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Internet Protocols at Work</a:t>
            </a:r>
            <a:r>
              <a:rPr lang="en-US" sz="1200" dirty="0" smtClean="0"/>
              <a:t> </a:t>
            </a:r>
            <a:endParaRPr lang="en-CA" dirty="0" smtClean="0"/>
          </a:p>
          <a:p>
            <a:pPr>
              <a:lnSpc>
                <a:spcPct val="80000"/>
              </a:lnSpc>
              <a:buFontTx/>
              <a:buNone/>
            </a:pPr>
            <a:r>
              <a:rPr lang="en-US" dirty="0" smtClean="0">
                <a:latin typeface="Arial" charset="0"/>
              </a:rPr>
              <a:t>5.2.1 –</a:t>
            </a:r>
            <a:r>
              <a:rPr lang="en-US" baseline="0" dirty="0" smtClean="0">
                <a:latin typeface="Arial" charset="0"/>
              </a:rPr>
              <a:t> The TCP/IP Protocol Suite</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156055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n-U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smtClean="0">
                <a:solidFill>
                  <a:schemeClr val="tx1"/>
                </a:solidFill>
                <a:latin typeface="Arial" charset="0"/>
                <a:ea typeface="ＭＳ Ｐゴシック" charset="0"/>
                <a:cs typeface="ＭＳ Ｐゴシック" charset="0"/>
              </a:rPr>
              <a:t>5.2</a:t>
            </a:r>
            <a:r>
              <a:rPr lang="en-US" sz="1200" kern="1200" baseline="0" dirty="0" smtClean="0">
                <a:solidFill>
                  <a:schemeClr val="tx1"/>
                </a:solidFill>
                <a:latin typeface="Arial" charset="0"/>
                <a:ea typeface="ＭＳ Ｐゴシック" charset="0"/>
                <a:cs typeface="ＭＳ Ｐゴシック" charset="0"/>
              </a:rPr>
              <a:t> </a:t>
            </a:r>
            <a:r>
              <a:rPr lang="en-US" sz="1200" kern="1200" dirty="0" smtClean="0">
                <a:solidFill>
                  <a:schemeClr val="tx1"/>
                </a:solidFill>
                <a:latin typeface="Arial" charset="0"/>
                <a:ea typeface="ＭＳ Ｐゴシック" charset="0"/>
                <a:cs typeface="ＭＳ Ｐゴシック" charset="0"/>
              </a:rPr>
              <a:t>–</a:t>
            </a:r>
            <a:r>
              <a:rPr lang="en-US" sz="1200" kern="1200" baseline="0" dirty="0" smtClean="0">
                <a:solidFill>
                  <a:schemeClr val="tx1"/>
                </a:solidFill>
                <a:latin typeface="Arial" charset="0"/>
                <a:ea typeface="ＭＳ Ｐゴシック" charset="0"/>
                <a:cs typeface="ＭＳ Ｐゴシック" charset="0"/>
              </a:rPr>
              <a:t> Internet Protocols at Work</a:t>
            </a:r>
            <a:r>
              <a:rPr lang="en-US" sz="1200" dirty="0" smtClean="0"/>
              <a:t> </a:t>
            </a:r>
            <a:endParaRPr lang="en-CA" dirty="0" smtClean="0"/>
          </a:p>
          <a:p>
            <a:pPr>
              <a:lnSpc>
                <a:spcPct val="80000"/>
              </a:lnSpc>
              <a:buFontTx/>
              <a:buNone/>
            </a:pPr>
            <a:r>
              <a:rPr lang="en-US" dirty="0" smtClean="0">
                <a:latin typeface="Arial" charset="0"/>
              </a:rPr>
              <a:t>5.2.2 –</a:t>
            </a:r>
            <a:r>
              <a:rPr lang="en-US" baseline="0" dirty="0" smtClean="0">
                <a:latin typeface="Arial" charset="0"/>
              </a:rPr>
              <a:t> Keeping Track of the Conversation</a:t>
            </a:r>
            <a:endParaRPr lang="en-US" dirty="0" smtClean="0"/>
          </a:p>
          <a:p>
            <a:pPr>
              <a:lnSpc>
                <a:spcPct val="80000"/>
              </a:lnSpc>
              <a:buFontTx/>
              <a:buNone/>
            </a:pPr>
            <a:endParaRPr lang="en-US" dirty="0"/>
          </a:p>
        </p:txBody>
      </p:sp>
    </p:spTree>
    <p:extLst>
      <p:ext uri="{BB962C8B-B14F-4D97-AF65-F5344CB8AC3E}">
        <p14:creationId xmlns:p14="http://schemas.microsoft.com/office/powerpoint/2010/main" val="29440629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1</a:t>
            </a:r>
            <a:endParaRPr lang="en-US" sz="700" dirty="0">
              <a:solidFill>
                <a:srgbClr val="D3D3D3"/>
              </a:solidFill>
            </a:endParaRP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dirty="0"/>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r>
              <a:rPr lang="en-US" noProof="0" smtClean="0"/>
              <a:t>Click icon to add table</a:t>
            </a:r>
            <a:endParaRPr lang="en-US" noProof="0" dirty="0" smtClean="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smtClean="0"/>
              <a:t>Click to edit Master title style</a:t>
            </a:r>
            <a:endParaRPr lang="en-US" dirty="0"/>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smtClean="0"/>
              <a:t>Click to edit Master subtitle style</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smtClean="0"/>
              <a:t>Click to edit Master title style</a:t>
            </a:r>
            <a:endParaRPr lang="en-US"/>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vl3pPr marL="914400" indent="-225425">
              <a:buSzPct val="75000"/>
              <a:buFont typeface="Courier New" panose="02070309020205020404" pitchFamily="49" charset="0"/>
              <a:buChar char="o"/>
              <a:defRPr/>
            </a:lvl3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smtClean="0">
                <a:solidFill>
                  <a:srgbClr val="D3D3D3"/>
                </a:solidFill>
              </a:rPr>
              <a:t>Chapter 1</a:t>
            </a:r>
            <a:endParaRPr lang="en-US" sz="700" dirty="0">
              <a:solidFill>
                <a:srgbClr val="D3D3D3"/>
              </a:solidFill>
            </a:endParaRP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iming>
    <p:tnLst>
      <p:par>
        <p:cTn id="1" dur="indefinite" restart="never" nodeType="tmRoot"/>
      </p:par>
    </p:tnLst>
  </p:timing>
  <p:txStyles>
    <p:titleStyle>
      <a:lvl1pPr algn="l" defTabSz="814388" rtl="0" eaLnBrk="1" fontAlgn="base" hangingPunct="1">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1" fontAlgn="base" hangingPunct="1">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1" fontAlgn="base" hangingPunct="1">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747713" indent="-290513" algn="l" defTabSz="814388" rtl="0" eaLnBrk="1" fontAlgn="base" hangingPunct="1">
        <a:lnSpc>
          <a:spcPct val="95000"/>
        </a:lnSpc>
        <a:spcBef>
          <a:spcPct val="35000"/>
        </a:spcBef>
        <a:spcAft>
          <a:spcPct val="0"/>
        </a:spcAft>
        <a:buClr>
          <a:srgbClr val="708CA1"/>
        </a:buClr>
        <a:buFont typeface="Wingdings" panose="05000000000000000000" pitchFamily="2" charset="2"/>
        <a:buChar char="§"/>
        <a:defRPr sz="2000">
          <a:solidFill>
            <a:schemeClr val="tx1"/>
          </a:solidFill>
          <a:latin typeface="+mn-lt"/>
          <a:ea typeface="ＭＳ Ｐゴシック" charset="0"/>
        </a:defRPr>
      </a:lvl2pPr>
      <a:lvl3pPr marL="914400"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1" fontAlgn="base" hangingPunct="1">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t>Chapter </a:t>
            </a:r>
            <a:r>
              <a:rPr lang="en-US" sz="2400" dirty="0" smtClean="0"/>
              <a:t>5: Providing Network Services </a:t>
            </a:r>
            <a:endParaRPr lang="en-U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5041900" cy="658812"/>
          </a:xfrm>
        </p:spPr>
        <p:txBody>
          <a:bodyPr/>
          <a:lstStyle/>
          <a:p>
            <a:pPr eaLnBrk="1" hangingPunct="1"/>
            <a:r>
              <a:rPr lang="en-US" dirty="0" smtClean="0">
                <a:solidFill>
                  <a:schemeClr val="tx1"/>
                </a:solidFill>
                <a:latin typeface="Arial" charset="0"/>
              </a:rPr>
              <a:t>Networking Essentials</a:t>
            </a:r>
            <a:endParaRPr lang="en-US" dirty="0">
              <a:solidFill>
                <a:schemeClr val="tx1"/>
              </a:solidFill>
              <a:latin typeface="Arial" charset="0"/>
            </a:endParaRP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5.3 Application Protocols and Services </a:t>
            </a:r>
            <a:endParaRPr lang="en-US" sz="2400" dirty="0">
              <a:solidFill>
                <a:srgbClr val="00B0F0"/>
              </a:solidFill>
            </a:endParaRPr>
          </a:p>
        </p:txBody>
      </p:sp>
    </p:spTree>
    <p:extLst>
      <p:ext uri="{BB962C8B-B14F-4D97-AF65-F5344CB8AC3E}">
        <p14:creationId xmlns:p14="http://schemas.microsoft.com/office/powerpoint/2010/main" val="3925395040"/>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Application Protocols and Services</a:t>
            </a:r>
            <a:br>
              <a:rPr lang="en-US" sz="2000" dirty="0" smtClean="0"/>
            </a:br>
            <a:r>
              <a:rPr lang="en-US" dirty="0" smtClean="0"/>
              <a:t>Domain Name System </a:t>
            </a:r>
            <a:endParaRPr lang="en-US" dirty="0"/>
          </a:p>
        </p:txBody>
      </p:sp>
      <p:sp>
        <p:nvSpPr>
          <p:cNvPr id="3" name="Content Placeholder 2"/>
          <p:cNvSpPr>
            <a:spLocks noGrp="1"/>
          </p:cNvSpPr>
          <p:nvPr>
            <p:ph idx="1"/>
          </p:nvPr>
        </p:nvSpPr>
        <p:spPr>
          <a:xfrm>
            <a:off x="193868" y="1259381"/>
            <a:ext cx="8733677" cy="1765921"/>
          </a:xfrm>
        </p:spPr>
        <p:txBody>
          <a:bodyPr/>
          <a:lstStyle/>
          <a:p>
            <a:pPr>
              <a:lnSpc>
                <a:spcPct val="50000"/>
              </a:lnSpc>
              <a:spcBef>
                <a:spcPts val="600"/>
              </a:spcBef>
            </a:pPr>
            <a:endParaRPr lang="en-US" sz="1800" dirty="0" smtClean="0"/>
          </a:p>
          <a:p>
            <a:pPr>
              <a:lnSpc>
                <a:spcPct val="50000"/>
              </a:lnSpc>
              <a:spcBef>
                <a:spcPts val="600"/>
              </a:spcBef>
              <a:buFont typeface="Wingdings" panose="05000000000000000000" pitchFamily="2" charset="2"/>
              <a:buChar char="§"/>
            </a:pPr>
            <a:r>
              <a:rPr lang="en-US" sz="1800" dirty="0" smtClean="0"/>
              <a:t>The Domain </a:t>
            </a:r>
            <a:r>
              <a:rPr lang="en-US" sz="1800" dirty="0"/>
              <a:t>Name System </a:t>
            </a:r>
            <a:r>
              <a:rPr lang="en-US" sz="1800" dirty="0" smtClean="0"/>
              <a:t>(DNS) </a:t>
            </a:r>
            <a:r>
              <a:rPr lang="en-US" sz="1800" dirty="0"/>
              <a:t>names </a:t>
            </a:r>
            <a:r>
              <a:rPr lang="en-US" sz="1800" dirty="0" smtClean="0"/>
              <a:t>are registered </a:t>
            </a:r>
            <a:r>
              <a:rPr lang="en-US" sz="1800" dirty="0"/>
              <a:t>and </a:t>
            </a:r>
            <a:endParaRPr lang="en-US" sz="1800" dirty="0" smtClean="0"/>
          </a:p>
          <a:p>
            <a:pPr marL="0" indent="0">
              <a:lnSpc>
                <a:spcPct val="50000"/>
              </a:lnSpc>
              <a:spcBef>
                <a:spcPts val="600"/>
              </a:spcBef>
              <a:buNone/>
            </a:pPr>
            <a:r>
              <a:rPr lang="en-US" sz="1800" dirty="0" smtClean="0"/>
              <a:t>organized </a:t>
            </a:r>
            <a:r>
              <a:rPr lang="en-US" sz="1800" dirty="0"/>
              <a:t>on the Internet within specific high level groups, or </a:t>
            </a:r>
            <a:r>
              <a:rPr lang="en-US" sz="1800" dirty="0" smtClean="0"/>
              <a:t>domains</a:t>
            </a:r>
            <a:r>
              <a:rPr lang="en-US" sz="1800" dirty="0"/>
              <a:t>. Some of the </a:t>
            </a:r>
            <a:endParaRPr lang="en-US" sz="1800" dirty="0" smtClean="0"/>
          </a:p>
          <a:p>
            <a:pPr marL="0" indent="0">
              <a:lnSpc>
                <a:spcPct val="50000"/>
              </a:lnSpc>
              <a:spcBef>
                <a:spcPts val="600"/>
              </a:spcBef>
              <a:buNone/>
            </a:pPr>
            <a:r>
              <a:rPr lang="en-US" sz="1800" dirty="0" smtClean="0"/>
              <a:t>most </a:t>
            </a:r>
            <a:r>
              <a:rPr lang="en-US" sz="1800" dirty="0"/>
              <a:t>common high level domains on the Internet are .com, </a:t>
            </a:r>
            <a:r>
              <a:rPr lang="en-US" sz="1800" dirty="0" smtClean="0"/>
              <a:t>.</a:t>
            </a:r>
            <a:r>
              <a:rPr lang="en-US" sz="1800" dirty="0" err="1"/>
              <a:t>edu</a:t>
            </a:r>
            <a:r>
              <a:rPr lang="en-US" sz="1800" dirty="0"/>
              <a:t>, and </a:t>
            </a:r>
            <a:r>
              <a:rPr lang="en-US" sz="1800" dirty="0" err="1"/>
              <a:t>.net</a:t>
            </a:r>
            <a:r>
              <a:rPr lang="en-US" sz="1800" dirty="0" smtClean="0"/>
              <a:t>.</a:t>
            </a:r>
          </a:p>
          <a:p>
            <a:pPr marL="0" indent="0">
              <a:lnSpc>
                <a:spcPct val="50000"/>
              </a:lnSpc>
              <a:spcBef>
                <a:spcPts val="600"/>
              </a:spcBef>
              <a:buNone/>
            </a:pPr>
            <a:endParaRPr lang="en-US" sz="1800" dirty="0" smtClean="0"/>
          </a:p>
          <a:p>
            <a:pPr>
              <a:lnSpc>
                <a:spcPct val="50000"/>
              </a:lnSpc>
              <a:spcBef>
                <a:spcPts val="600"/>
              </a:spcBef>
            </a:pPr>
            <a:r>
              <a:rPr lang="en-US" sz="1800" dirty="0"/>
              <a:t>A DNS server contains a table that associates hostnames in a domain with </a:t>
            </a:r>
            <a:endParaRPr lang="en-US" sz="1800" dirty="0" smtClean="0"/>
          </a:p>
          <a:p>
            <a:pPr marL="0" indent="0">
              <a:lnSpc>
                <a:spcPct val="50000"/>
              </a:lnSpc>
              <a:spcBef>
                <a:spcPts val="600"/>
              </a:spcBef>
              <a:buNone/>
            </a:pPr>
            <a:r>
              <a:rPr lang="en-US" sz="1800" dirty="0" smtClean="0"/>
              <a:t>corresponding </a:t>
            </a:r>
            <a:r>
              <a:rPr lang="en-US" sz="1800" dirty="0"/>
              <a:t>IP addresses. When the DNS server receives </a:t>
            </a:r>
            <a:r>
              <a:rPr lang="en-US" sz="1800" dirty="0" smtClean="0"/>
              <a:t>a request</a:t>
            </a:r>
            <a:r>
              <a:rPr lang="en-US" sz="1800" dirty="0"/>
              <a:t>, it checks </a:t>
            </a:r>
            <a:endParaRPr lang="en-US" sz="1800" dirty="0" smtClean="0"/>
          </a:p>
          <a:p>
            <a:pPr marL="0" indent="0">
              <a:lnSpc>
                <a:spcPct val="50000"/>
              </a:lnSpc>
              <a:spcBef>
                <a:spcPts val="600"/>
              </a:spcBef>
              <a:buNone/>
            </a:pPr>
            <a:r>
              <a:rPr lang="en-US" sz="1800" dirty="0" smtClean="0"/>
              <a:t>its </a:t>
            </a:r>
            <a:r>
              <a:rPr lang="en-US" sz="1800" dirty="0"/>
              <a:t>table to determine the IP address associated with that </a:t>
            </a:r>
            <a:r>
              <a:rPr lang="en-US" sz="1800" dirty="0" smtClean="0"/>
              <a:t>server</a:t>
            </a:r>
            <a:r>
              <a:rPr lang="en-US" sz="1800" dirty="0"/>
              <a:t>. </a:t>
            </a:r>
            <a:endParaRPr lang="en-US" sz="1800" dirty="0" smtClean="0"/>
          </a:p>
          <a:p>
            <a:pPr marL="0" indent="0">
              <a:lnSpc>
                <a:spcPct val="50000"/>
              </a:lnSpc>
              <a:spcBef>
                <a:spcPts val="600"/>
              </a:spcBef>
              <a:buNone/>
            </a:pPr>
            <a:endParaRPr lang="en-US" sz="1800" dirty="0"/>
          </a:p>
        </p:txBody>
      </p:sp>
      <p:pic>
        <p:nvPicPr>
          <p:cNvPr id="2" name="Picture 1"/>
          <p:cNvPicPr>
            <a:picLocks noChangeAspect="1"/>
          </p:cNvPicPr>
          <p:nvPr/>
        </p:nvPicPr>
        <p:blipFill>
          <a:blip r:embed="rId3"/>
          <a:stretch>
            <a:fillRect/>
          </a:stretch>
        </p:blipFill>
        <p:spPr>
          <a:xfrm>
            <a:off x="1874846" y="3025302"/>
            <a:ext cx="5410200" cy="3568329"/>
          </a:xfrm>
          <a:prstGeom prst="rect">
            <a:avLst/>
          </a:prstGeom>
        </p:spPr>
      </p:pic>
    </p:spTree>
    <p:extLst>
      <p:ext uri="{BB962C8B-B14F-4D97-AF65-F5344CB8AC3E}">
        <p14:creationId xmlns:p14="http://schemas.microsoft.com/office/powerpoint/2010/main" val="856637878"/>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Application Protocols and Services</a:t>
            </a:r>
            <a:br>
              <a:rPr lang="en-US" sz="2000" dirty="0" smtClean="0"/>
            </a:br>
            <a:r>
              <a:rPr lang="en-US" dirty="0" smtClean="0"/>
              <a:t>Web Clients and Servers</a:t>
            </a:r>
            <a:endParaRPr lang="en-US" dirty="0"/>
          </a:p>
        </p:txBody>
      </p:sp>
      <p:sp>
        <p:nvSpPr>
          <p:cNvPr id="3" name="Content Placeholder 2"/>
          <p:cNvSpPr>
            <a:spLocks noGrp="1"/>
          </p:cNvSpPr>
          <p:nvPr>
            <p:ph idx="1"/>
          </p:nvPr>
        </p:nvSpPr>
        <p:spPr>
          <a:xfrm>
            <a:off x="193868" y="1259381"/>
            <a:ext cx="8733677" cy="1765921"/>
          </a:xfrm>
        </p:spPr>
        <p:txBody>
          <a:bodyPr/>
          <a:lstStyle/>
          <a:p>
            <a:pPr>
              <a:lnSpc>
                <a:spcPct val="50000"/>
              </a:lnSpc>
              <a:spcBef>
                <a:spcPts val="600"/>
              </a:spcBef>
            </a:pPr>
            <a:endParaRPr lang="en-US" sz="1800" dirty="0" smtClean="0"/>
          </a:p>
          <a:p>
            <a:pPr>
              <a:lnSpc>
                <a:spcPct val="50000"/>
              </a:lnSpc>
              <a:spcBef>
                <a:spcPts val="600"/>
              </a:spcBef>
              <a:buFont typeface="Wingdings" panose="05000000000000000000" pitchFamily="2" charset="2"/>
              <a:buChar char="§"/>
            </a:pPr>
            <a:r>
              <a:rPr lang="en-US" sz="1800" dirty="0"/>
              <a:t>When a web client receives the IP address of a web server, the client browser </a:t>
            </a:r>
            <a:endParaRPr lang="en-US" sz="1800" dirty="0" smtClean="0"/>
          </a:p>
          <a:p>
            <a:pPr marL="0" indent="0">
              <a:lnSpc>
                <a:spcPct val="50000"/>
              </a:lnSpc>
              <a:spcBef>
                <a:spcPts val="600"/>
              </a:spcBef>
              <a:buNone/>
            </a:pPr>
            <a:r>
              <a:rPr lang="en-US" sz="1800" dirty="0"/>
              <a:t>u</a:t>
            </a:r>
            <a:r>
              <a:rPr lang="en-US" sz="1800" dirty="0" smtClean="0"/>
              <a:t>ses that </a:t>
            </a:r>
            <a:r>
              <a:rPr lang="en-US" sz="1800" dirty="0"/>
              <a:t>IP address and port 80 to request web </a:t>
            </a:r>
            <a:r>
              <a:rPr lang="en-US" sz="1800" dirty="0" smtClean="0"/>
              <a:t>services </a:t>
            </a:r>
            <a:r>
              <a:rPr lang="en-US" sz="1800" dirty="0"/>
              <a:t>using the Hypertext </a:t>
            </a:r>
            <a:endParaRPr lang="en-US" sz="1800" dirty="0" smtClean="0"/>
          </a:p>
          <a:p>
            <a:pPr marL="0" indent="0">
              <a:lnSpc>
                <a:spcPct val="50000"/>
              </a:lnSpc>
              <a:spcBef>
                <a:spcPts val="600"/>
              </a:spcBef>
              <a:buNone/>
            </a:pPr>
            <a:r>
              <a:rPr lang="en-US" sz="1800" dirty="0" smtClean="0"/>
              <a:t>Transfer </a:t>
            </a:r>
            <a:r>
              <a:rPr lang="en-US" sz="1800" dirty="0"/>
              <a:t>Protocol (HTTP). </a:t>
            </a:r>
            <a:endParaRPr lang="en-US" sz="1800" dirty="0" smtClean="0"/>
          </a:p>
          <a:p>
            <a:pPr marL="0" indent="0">
              <a:lnSpc>
                <a:spcPct val="50000"/>
              </a:lnSpc>
              <a:spcBef>
                <a:spcPts val="600"/>
              </a:spcBef>
              <a:buNone/>
            </a:pPr>
            <a:endParaRPr lang="en-US" sz="1800" dirty="0"/>
          </a:p>
          <a:p>
            <a:pPr>
              <a:lnSpc>
                <a:spcPct val="50000"/>
              </a:lnSpc>
              <a:spcBef>
                <a:spcPts val="600"/>
              </a:spcBef>
              <a:buFont typeface="Wingdings" panose="05000000000000000000" pitchFamily="2" charset="2"/>
              <a:buChar char="§"/>
            </a:pPr>
            <a:r>
              <a:rPr lang="en-US" sz="1800" dirty="0"/>
              <a:t>The </a:t>
            </a:r>
            <a:r>
              <a:rPr lang="en-US" sz="1800" dirty="0" err="1"/>
              <a:t>HyperText</a:t>
            </a:r>
            <a:r>
              <a:rPr lang="en-US" sz="1800" dirty="0"/>
              <a:t> Markup Language (HTML) coding tells the browser how to format </a:t>
            </a:r>
            <a:endParaRPr lang="en-US" sz="1800" dirty="0" smtClean="0"/>
          </a:p>
          <a:p>
            <a:pPr marL="0" indent="0">
              <a:lnSpc>
                <a:spcPct val="50000"/>
              </a:lnSpc>
              <a:spcBef>
                <a:spcPts val="600"/>
              </a:spcBef>
              <a:buNone/>
            </a:pPr>
            <a:r>
              <a:rPr lang="en-US" sz="1800" dirty="0" smtClean="0"/>
              <a:t>the </a:t>
            </a:r>
            <a:r>
              <a:rPr lang="en-US" sz="1800" dirty="0"/>
              <a:t>web page and what graphics and fonts to use</a:t>
            </a:r>
            <a:r>
              <a:rPr lang="en-US" sz="1800" dirty="0" smtClean="0"/>
              <a:t>.</a:t>
            </a:r>
            <a:endParaRPr lang="en-US" sz="1800" dirty="0"/>
          </a:p>
        </p:txBody>
      </p:sp>
      <p:pic>
        <p:nvPicPr>
          <p:cNvPr id="4" name="Picture 3"/>
          <p:cNvPicPr>
            <a:picLocks noChangeAspect="1"/>
          </p:cNvPicPr>
          <p:nvPr/>
        </p:nvPicPr>
        <p:blipFill>
          <a:blip r:embed="rId3"/>
          <a:stretch>
            <a:fillRect/>
          </a:stretch>
        </p:blipFill>
        <p:spPr>
          <a:xfrm>
            <a:off x="193868" y="3258767"/>
            <a:ext cx="4809045" cy="3129266"/>
          </a:xfrm>
          <a:prstGeom prst="rect">
            <a:avLst/>
          </a:prstGeom>
        </p:spPr>
      </p:pic>
      <p:sp>
        <p:nvSpPr>
          <p:cNvPr id="5" name="TextBox 4"/>
          <p:cNvSpPr txBox="1"/>
          <p:nvPr/>
        </p:nvSpPr>
        <p:spPr>
          <a:xfrm>
            <a:off x="5223323" y="3239312"/>
            <a:ext cx="3742702" cy="2086725"/>
          </a:xfrm>
          <a:prstGeom prst="rect">
            <a:avLst/>
          </a:prstGeom>
          <a:noFill/>
        </p:spPr>
        <p:txBody>
          <a:bodyPr wrap="square" rtlCol="0">
            <a:spAutoFit/>
          </a:bodyPr>
          <a:lstStyle/>
          <a:p>
            <a:pPr marL="285750" indent="-285750" algn="l">
              <a:buClr>
                <a:schemeClr val="accent5">
                  <a:lumMod val="75000"/>
                </a:schemeClr>
              </a:buClr>
              <a:buFont typeface="Wingdings" panose="05000000000000000000" pitchFamily="2" charset="2"/>
              <a:buChar char="§"/>
            </a:pPr>
            <a:r>
              <a:rPr lang="en-US" sz="1800" dirty="0"/>
              <a:t>There are many different web servers and web clients available on the market. The HTTP protocol and HTML standards make it possible for these servers and clients from many different manufacturers to work together seamlessly.</a:t>
            </a:r>
          </a:p>
        </p:txBody>
      </p:sp>
    </p:spTree>
    <p:extLst>
      <p:ext uri="{BB962C8B-B14F-4D97-AF65-F5344CB8AC3E}">
        <p14:creationId xmlns:p14="http://schemas.microsoft.com/office/powerpoint/2010/main" val="1161070506"/>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Application Protocols and Services</a:t>
            </a:r>
            <a:br>
              <a:rPr lang="en-US" sz="2000" dirty="0" smtClean="0"/>
            </a:br>
            <a:r>
              <a:rPr lang="en-US" dirty="0" smtClean="0"/>
              <a:t>FTP Clients and Servers</a:t>
            </a:r>
            <a:endParaRPr lang="en-US" dirty="0"/>
          </a:p>
        </p:txBody>
      </p:sp>
      <p:sp>
        <p:nvSpPr>
          <p:cNvPr id="3" name="Content Placeholder 2"/>
          <p:cNvSpPr>
            <a:spLocks noGrp="1"/>
          </p:cNvSpPr>
          <p:nvPr>
            <p:ph idx="1"/>
          </p:nvPr>
        </p:nvSpPr>
        <p:spPr>
          <a:xfrm>
            <a:off x="213107" y="5447489"/>
            <a:ext cx="8733677" cy="1196503"/>
          </a:xfrm>
        </p:spPr>
        <p:txBody>
          <a:bodyPr/>
          <a:lstStyle/>
          <a:p>
            <a:pPr>
              <a:lnSpc>
                <a:spcPct val="50000"/>
              </a:lnSpc>
              <a:spcBef>
                <a:spcPts val="600"/>
              </a:spcBef>
            </a:pPr>
            <a:endParaRPr lang="en-US" sz="1800" dirty="0" smtClean="0"/>
          </a:p>
          <a:p>
            <a:pPr>
              <a:lnSpc>
                <a:spcPct val="50000"/>
              </a:lnSpc>
              <a:spcBef>
                <a:spcPts val="600"/>
              </a:spcBef>
            </a:pPr>
            <a:r>
              <a:rPr lang="en-US" sz="1800" dirty="0"/>
              <a:t>The File Transfer Protocol (FTP) provides an easy method to transfer files from </a:t>
            </a:r>
            <a:endParaRPr lang="en-US" sz="1800" dirty="0" smtClean="0"/>
          </a:p>
          <a:p>
            <a:pPr marL="0" indent="0">
              <a:lnSpc>
                <a:spcPct val="50000"/>
              </a:lnSpc>
              <a:spcBef>
                <a:spcPts val="600"/>
              </a:spcBef>
              <a:buNone/>
            </a:pPr>
            <a:r>
              <a:rPr lang="en-US" sz="1800" dirty="0"/>
              <a:t>o</a:t>
            </a:r>
            <a:r>
              <a:rPr lang="en-US" sz="1800" dirty="0" smtClean="0"/>
              <a:t>ne computer </a:t>
            </a:r>
            <a:r>
              <a:rPr lang="en-US" sz="1800" dirty="0"/>
              <a:t>to another.   It also enables clients to manage files remotely by </a:t>
            </a:r>
            <a:endParaRPr lang="en-US" sz="1800" dirty="0" smtClean="0"/>
          </a:p>
          <a:p>
            <a:pPr marL="0" indent="0">
              <a:lnSpc>
                <a:spcPct val="50000"/>
              </a:lnSpc>
              <a:spcBef>
                <a:spcPts val="600"/>
              </a:spcBef>
              <a:buNone/>
            </a:pPr>
            <a:r>
              <a:rPr lang="en-US" sz="1800" dirty="0" smtClean="0"/>
              <a:t>sending </a:t>
            </a:r>
            <a:r>
              <a:rPr lang="en-US" sz="1800" dirty="0"/>
              <a:t>file management commands such as delete or rename. To accomplish this</a:t>
            </a:r>
            <a:r>
              <a:rPr lang="en-US" sz="1800" dirty="0" smtClean="0"/>
              <a:t>,</a:t>
            </a:r>
          </a:p>
          <a:p>
            <a:pPr marL="0" indent="0">
              <a:lnSpc>
                <a:spcPct val="50000"/>
              </a:lnSpc>
              <a:spcBef>
                <a:spcPts val="600"/>
              </a:spcBef>
              <a:buNone/>
            </a:pPr>
            <a:r>
              <a:rPr lang="en-US" sz="1800" dirty="0" smtClean="0"/>
              <a:t> </a:t>
            </a:r>
            <a:r>
              <a:rPr lang="en-US" sz="1800" dirty="0"/>
              <a:t>the FTP service uses two different ports to communicate between client and server.</a:t>
            </a:r>
            <a:endParaRPr lang="en-US" sz="1800" dirty="0" smtClean="0"/>
          </a:p>
          <a:p>
            <a:pPr marL="0" indent="0">
              <a:lnSpc>
                <a:spcPct val="50000"/>
              </a:lnSpc>
              <a:spcBef>
                <a:spcPts val="600"/>
              </a:spcBef>
              <a:buNone/>
            </a:pPr>
            <a:endParaRPr lang="en-US" sz="1800" dirty="0"/>
          </a:p>
        </p:txBody>
      </p:sp>
      <p:pic>
        <p:nvPicPr>
          <p:cNvPr id="2" name="Picture 1"/>
          <p:cNvPicPr>
            <a:picLocks noChangeAspect="1"/>
          </p:cNvPicPr>
          <p:nvPr/>
        </p:nvPicPr>
        <p:blipFill>
          <a:blip r:embed="rId3"/>
          <a:stretch>
            <a:fillRect/>
          </a:stretch>
        </p:blipFill>
        <p:spPr>
          <a:xfrm>
            <a:off x="1142686" y="1258963"/>
            <a:ext cx="6874517" cy="4162154"/>
          </a:xfrm>
          <a:prstGeom prst="rect">
            <a:avLst/>
          </a:prstGeom>
        </p:spPr>
      </p:pic>
    </p:spTree>
    <p:extLst>
      <p:ext uri="{BB962C8B-B14F-4D97-AF65-F5344CB8AC3E}">
        <p14:creationId xmlns:p14="http://schemas.microsoft.com/office/powerpoint/2010/main" val="2885649693"/>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Application Protocols and Services</a:t>
            </a:r>
            <a:br>
              <a:rPr lang="en-US" sz="2000" dirty="0" smtClean="0"/>
            </a:br>
            <a:r>
              <a:rPr lang="en-US" dirty="0" smtClean="0"/>
              <a:t>Virtual Terminals</a:t>
            </a:r>
            <a:endParaRPr lang="en-US" dirty="0"/>
          </a:p>
        </p:txBody>
      </p:sp>
      <p:sp>
        <p:nvSpPr>
          <p:cNvPr id="3" name="Content Placeholder 2"/>
          <p:cNvSpPr>
            <a:spLocks noGrp="1"/>
          </p:cNvSpPr>
          <p:nvPr>
            <p:ph idx="1"/>
          </p:nvPr>
        </p:nvSpPr>
        <p:spPr>
          <a:xfrm>
            <a:off x="232348" y="1145043"/>
            <a:ext cx="8733677" cy="1734344"/>
          </a:xfrm>
        </p:spPr>
        <p:txBody>
          <a:bodyPr/>
          <a:lstStyle/>
          <a:p>
            <a:pPr>
              <a:lnSpc>
                <a:spcPct val="50000"/>
              </a:lnSpc>
              <a:spcBef>
                <a:spcPts val="600"/>
              </a:spcBef>
            </a:pPr>
            <a:endParaRPr lang="en-US" sz="1800" dirty="0" smtClean="0"/>
          </a:p>
          <a:p>
            <a:pPr>
              <a:lnSpc>
                <a:spcPct val="50000"/>
              </a:lnSpc>
              <a:spcBef>
                <a:spcPts val="600"/>
              </a:spcBef>
            </a:pPr>
            <a:r>
              <a:rPr lang="en-US" sz="1800" dirty="0" smtClean="0"/>
              <a:t>Telnet </a:t>
            </a:r>
            <a:r>
              <a:rPr lang="en-US" sz="1800" dirty="0"/>
              <a:t>uses software to create a virtual device that provides the same features </a:t>
            </a:r>
            <a:r>
              <a:rPr lang="en-US" sz="1800" dirty="0" smtClean="0"/>
              <a:t>of</a:t>
            </a:r>
          </a:p>
          <a:p>
            <a:pPr marL="0" indent="0">
              <a:lnSpc>
                <a:spcPct val="50000"/>
              </a:lnSpc>
              <a:spcBef>
                <a:spcPts val="600"/>
              </a:spcBef>
              <a:buNone/>
            </a:pPr>
            <a:r>
              <a:rPr lang="en-US" sz="1800" dirty="0" smtClean="0"/>
              <a:t>a terminal </a:t>
            </a:r>
            <a:r>
              <a:rPr lang="en-US" sz="1800" dirty="0"/>
              <a:t>session with access to the server’s command line interface (CLI</a:t>
            </a:r>
            <a:r>
              <a:rPr lang="en-US" sz="1800" dirty="0" smtClean="0"/>
              <a:t>).</a:t>
            </a:r>
          </a:p>
          <a:p>
            <a:pPr marL="0" indent="0">
              <a:lnSpc>
                <a:spcPct val="50000"/>
              </a:lnSpc>
              <a:spcBef>
                <a:spcPts val="600"/>
              </a:spcBef>
              <a:buNone/>
            </a:pPr>
            <a:endParaRPr lang="en-US" sz="1800" dirty="0"/>
          </a:p>
          <a:p>
            <a:pPr>
              <a:lnSpc>
                <a:spcPct val="50000"/>
              </a:lnSpc>
              <a:spcBef>
                <a:spcPts val="600"/>
              </a:spcBef>
              <a:buFont typeface="Wingdings" panose="05000000000000000000" pitchFamily="2" charset="2"/>
              <a:buChar char="§"/>
            </a:pPr>
            <a:r>
              <a:rPr lang="en-US" sz="1800" dirty="0"/>
              <a:t>SSH provides </a:t>
            </a:r>
            <a:r>
              <a:rPr lang="en-US" sz="1800" dirty="0" smtClean="0"/>
              <a:t>for </a:t>
            </a:r>
            <a:r>
              <a:rPr lang="en-US" sz="1800" dirty="0"/>
              <a:t>secure remote login and other secure network </a:t>
            </a:r>
            <a:r>
              <a:rPr lang="en-US" sz="1800" dirty="0" smtClean="0"/>
              <a:t>services</a:t>
            </a:r>
            <a:r>
              <a:rPr lang="en-US" sz="1800" dirty="0"/>
              <a:t>. It </a:t>
            </a:r>
            <a:r>
              <a:rPr lang="en-US" sz="1800" dirty="0" smtClean="0"/>
              <a:t>also</a:t>
            </a:r>
          </a:p>
          <a:p>
            <a:pPr marL="0" indent="0">
              <a:lnSpc>
                <a:spcPct val="50000"/>
              </a:lnSpc>
              <a:spcBef>
                <a:spcPts val="600"/>
              </a:spcBef>
              <a:buNone/>
            </a:pPr>
            <a:r>
              <a:rPr lang="en-US" sz="1800" dirty="0" smtClean="0"/>
              <a:t>provides stronger authentication than Telnet and supports the transport </a:t>
            </a:r>
            <a:r>
              <a:rPr lang="en-US" sz="1800" dirty="0"/>
              <a:t>of session </a:t>
            </a:r>
            <a:endParaRPr lang="en-US" sz="1800" dirty="0" smtClean="0"/>
          </a:p>
          <a:p>
            <a:pPr marL="0" indent="0">
              <a:lnSpc>
                <a:spcPct val="50000"/>
              </a:lnSpc>
              <a:spcBef>
                <a:spcPts val="600"/>
              </a:spcBef>
              <a:buNone/>
            </a:pPr>
            <a:r>
              <a:rPr lang="en-US" sz="1800" dirty="0" smtClean="0"/>
              <a:t>data </a:t>
            </a:r>
            <a:r>
              <a:rPr lang="en-US" sz="1800" dirty="0"/>
              <a:t>using encryption. </a:t>
            </a:r>
            <a:r>
              <a:rPr lang="en-US" sz="1800" dirty="0" smtClean="0"/>
              <a:t>Network </a:t>
            </a:r>
            <a:r>
              <a:rPr lang="en-US" sz="1800" dirty="0"/>
              <a:t>professionals </a:t>
            </a:r>
            <a:r>
              <a:rPr lang="en-US" sz="1800" dirty="0" smtClean="0"/>
              <a:t>should </a:t>
            </a:r>
            <a:r>
              <a:rPr lang="en-US" sz="1800" dirty="0"/>
              <a:t>always use </a:t>
            </a:r>
            <a:r>
              <a:rPr lang="en-US" sz="1800" dirty="0" smtClean="0"/>
              <a:t>SSH </a:t>
            </a:r>
            <a:r>
              <a:rPr lang="en-US" sz="1800" dirty="0"/>
              <a:t>in place of </a:t>
            </a:r>
            <a:endParaRPr lang="en-US" sz="1800" dirty="0" smtClean="0"/>
          </a:p>
          <a:p>
            <a:pPr marL="0" indent="0">
              <a:lnSpc>
                <a:spcPct val="50000"/>
              </a:lnSpc>
              <a:spcBef>
                <a:spcPts val="600"/>
              </a:spcBef>
              <a:buNone/>
            </a:pPr>
            <a:r>
              <a:rPr lang="en-US" sz="1800" dirty="0" smtClean="0"/>
              <a:t>Telnet</a:t>
            </a:r>
            <a:r>
              <a:rPr lang="en-US" sz="1800" dirty="0"/>
              <a:t>, whenever possible.</a:t>
            </a:r>
            <a:endParaRPr lang="en-US" sz="1800" dirty="0" smtClean="0"/>
          </a:p>
          <a:p>
            <a:pPr marL="0" indent="0">
              <a:lnSpc>
                <a:spcPct val="50000"/>
              </a:lnSpc>
              <a:spcBef>
                <a:spcPts val="600"/>
              </a:spcBef>
              <a:buNone/>
            </a:pPr>
            <a:endParaRPr lang="en-US" sz="1800" dirty="0"/>
          </a:p>
        </p:txBody>
      </p:sp>
      <p:pic>
        <p:nvPicPr>
          <p:cNvPr id="4" name="Picture 3"/>
          <p:cNvPicPr>
            <a:picLocks noChangeAspect="1"/>
          </p:cNvPicPr>
          <p:nvPr/>
        </p:nvPicPr>
        <p:blipFill>
          <a:blip r:embed="rId3"/>
          <a:stretch>
            <a:fillRect/>
          </a:stretch>
        </p:blipFill>
        <p:spPr>
          <a:xfrm>
            <a:off x="860432" y="2966936"/>
            <a:ext cx="7439025" cy="3438728"/>
          </a:xfrm>
          <a:prstGeom prst="rect">
            <a:avLst/>
          </a:prstGeom>
        </p:spPr>
      </p:pic>
    </p:spTree>
    <p:extLst>
      <p:ext uri="{BB962C8B-B14F-4D97-AF65-F5344CB8AC3E}">
        <p14:creationId xmlns:p14="http://schemas.microsoft.com/office/powerpoint/2010/main" val="332949358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Application Protocols and Services</a:t>
            </a:r>
            <a:br>
              <a:rPr lang="en-US" sz="2000" dirty="0" smtClean="0"/>
            </a:br>
            <a:r>
              <a:rPr lang="en-US" dirty="0" smtClean="0"/>
              <a:t>Email and Messaging</a:t>
            </a:r>
            <a:endParaRPr lang="en-US" dirty="0"/>
          </a:p>
        </p:txBody>
      </p:sp>
      <p:sp>
        <p:nvSpPr>
          <p:cNvPr id="3" name="Content Placeholder 2"/>
          <p:cNvSpPr>
            <a:spLocks noGrp="1"/>
          </p:cNvSpPr>
          <p:nvPr>
            <p:ph idx="1"/>
          </p:nvPr>
        </p:nvSpPr>
        <p:spPr>
          <a:xfrm>
            <a:off x="232348" y="1232592"/>
            <a:ext cx="8733677" cy="3952252"/>
          </a:xfrm>
        </p:spPr>
        <p:txBody>
          <a:bodyPr/>
          <a:lstStyle/>
          <a:p>
            <a:pPr>
              <a:lnSpc>
                <a:spcPct val="50000"/>
              </a:lnSpc>
              <a:spcBef>
                <a:spcPts val="600"/>
              </a:spcBef>
            </a:pPr>
            <a:endParaRPr lang="en-US" sz="1800" dirty="0" smtClean="0"/>
          </a:p>
          <a:p>
            <a:pPr>
              <a:lnSpc>
                <a:spcPct val="50000"/>
              </a:lnSpc>
              <a:spcBef>
                <a:spcPts val="600"/>
              </a:spcBef>
            </a:pPr>
            <a:r>
              <a:rPr lang="en-US" sz="1800" b="1" dirty="0" smtClean="0"/>
              <a:t>Email Clients and Servers</a:t>
            </a:r>
            <a:r>
              <a:rPr lang="en-US" sz="1800" dirty="0" smtClean="0"/>
              <a:t> - Each </a:t>
            </a:r>
            <a:r>
              <a:rPr lang="en-US" sz="1800" dirty="0"/>
              <a:t>mail server receives and stores mail for users </a:t>
            </a:r>
            <a:endParaRPr lang="en-US" sz="1800" dirty="0" smtClean="0"/>
          </a:p>
          <a:p>
            <a:pPr marL="0" indent="0">
              <a:lnSpc>
                <a:spcPct val="50000"/>
              </a:lnSpc>
              <a:spcBef>
                <a:spcPts val="600"/>
              </a:spcBef>
              <a:buNone/>
            </a:pPr>
            <a:r>
              <a:rPr lang="en-US" sz="1800" dirty="0" smtClean="0"/>
              <a:t>who </a:t>
            </a:r>
            <a:r>
              <a:rPr lang="en-US" sz="1800" dirty="0"/>
              <a:t>have mailboxes </a:t>
            </a:r>
            <a:r>
              <a:rPr lang="en-US" sz="1800" dirty="0" smtClean="0"/>
              <a:t>configured </a:t>
            </a:r>
            <a:r>
              <a:rPr lang="en-US" sz="1800" dirty="0"/>
              <a:t>on </a:t>
            </a:r>
            <a:r>
              <a:rPr lang="en-US" sz="1800" dirty="0" smtClean="0"/>
              <a:t>that </a:t>
            </a:r>
            <a:r>
              <a:rPr lang="en-US" sz="1800" dirty="0"/>
              <a:t>mail server. Each user with a mailbox must </a:t>
            </a:r>
            <a:endParaRPr lang="en-US" sz="1800" dirty="0" smtClean="0"/>
          </a:p>
          <a:p>
            <a:pPr marL="0" indent="0">
              <a:lnSpc>
                <a:spcPct val="50000"/>
              </a:lnSpc>
              <a:spcBef>
                <a:spcPts val="600"/>
              </a:spcBef>
              <a:buNone/>
            </a:pPr>
            <a:r>
              <a:rPr lang="en-US" sz="1800" dirty="0" smtClean="0"/>
              <a:t>then </a:t>
            </a:r>
            <a:r>
              <a:rPr lang="en-US" sz="1800" dirty="0"/>
              <a:t>use an email </a:t>
            </a:r>
            <a:r>
              <a:rPr lang="en-US" sz="1800" dirty="0" smtClean="0"/>
              <a:t>client </a:t>
            </a:r>
            <a:r>
              <a:rPr lang="en-US" sz="1800" dirty="0"/>
              <a:t>to access the mail server and read these messages. </a:t>
            </a:r>
            <a:endParaRPr lang="en-US" sz="1800" dirty="0" smtClean="0"/>
          </a:p>
          <a:p>
            <a:pPr marL="0" indent="0">
              <a:lnSpc>
                <a:spcPct val="50000"/>
              </a:lnSpc>
              <a:spcBef>
                <a:spcPts val="600"/>
              </a:spcBef>
              <a:buNone/>
            </a:pPr>
            <a:endParaRPr lang="en-US" sz="1800" dirty="0"/>
          </a:p>
          <a:p>
            <a:pPr>
              <a:lnSpc>
                <a:spcPct val="50000"/>
              </a:lnSpc>
              <a:spcBef>
                <a:spcPts val="600"/>
              </a:spcBef>
              <a:buFont typeface="Wingdings" panose="05000000000000000000" pitchFamily="2" charset="2"/>
              <a:buChar char="§"/>
            </a:pPr>
            <a:r>
              <a:rPr lang="en-US" sz="1800" b="1" dirty="0" smtClean="0"/>
              <a:t>Email Protocols </a:t>
            </a:r>
            <a:r>
              <a:rPr lang="en-US" sz="1800" dirty="0" smtClean="0"/>
              <a:t>- Various </a:t>
            </a:r>
            <a:r>
              <a:rPr lang="en-US" sz="1800" dirty="0"/>
              <a:t>application protocols used in processing email include </a:t>
            </a:r>
            <a:endParaRPr lang="en-US" sz="1800" dirty="0" smtClean="0"/>
          </a:p>
          <a:p>
            <a:pPr marL="0" indent="0">
              <a:lnSpc>
                <a:spcPct val="50000"/>
              </a:lnSpc>
              <a:spcBef>
                <a:spcPts val="600"/>
              </a:spcBef>
              <a:buNone/>
            </a:pPr>
            <a:r>
              <a:rPr lang="en-US" sz="1800" dirty="0" smtClean="0"/>
              <a:t>SMTP</a:t>
            </a:r>
            <a:r>
              <a:rPr lang="en-US" sz="1800" dirty="0"/>
              <a:t>, POP3, </a:t>
            </a:r>
            <a:r>
              <a:rPr lang="en-US" sz="1800" dirty="0" smtClean="0"/>
              <a:t>and IMAP4</a:t>
            </a:r>
            <a:r>
              <a:rPr lang="en-US" sz="1800" dirty="0"/>
              <a:t>.</a:t>
            </a:r>
            <a:endParaRPr lang="en-US" sz="1800" dirty="0" smtClean="0"/>
          </a:p>
          <a:p>
            <a:pPr marL="0" indent="0">
              <a:lnSpc>
                <a:spcPct val="50000"/>
              </a:lnSpc>
              <a:spcBef>
                <a:spcPts val="600"/>
              </a:spcBef>
              <a:buNone/>
            </a:pPr>
            <a:endParaRPr lang="en-US" sz="1800" dirty="0" smtClean="0"/>
          </a:p>
          <a:p>
            <a:pPr>
              <a:lnSpc>
                <a:spcPct val="50000"/>
              </a:lnSpc>
              <a:spcBef>
                <a:spcPts val="600"/>
              </a:spcBef>
              <a:buFont typeface="Wingdings" panose="05000000000000000000" pitchFamily="2" charset="2"/>
              <a:buChar char="§"/>
            </a:pPr>
            <a:r>
              <a:rPr lang="en-US" sz="1800" b="1" dirty="0" smtClean="0"/>
              <a:t>Instant Messaging (IM) </a:t>
            </a:r>
            <a:r>
              <a:rPr lang="en-US" sz="1800" dirty="0" smtClean="0"/>
              <a:t>– IM applications </a:t>
            </a:r>
            <a:r>
              <a:rPr lang="en-US" sz="1800" dirty="0"/>
              <a:t>require minimal configuration to </a:t>
            </a:r>
            <a:endParaRPr lang="en-US" sz="1800" dirty="0" smtClean="0"/>
          </a:p>
          <a:p>
            <a:pPr marL="0" indent="0">
              <a:lnSpc>
                <a:spcPct val="50000"/>
              </a:lnSpc>
              <a:spcBef>
                <a:spcPts val="600"/>
              </a:spcBef>
              <a:buNone/>
            </a:pPr>
            <a:r>
              <a:rPr lang="en-US" sz="1800" dirty="0" smtClean="0"/>
              <a:t>operate</a:t>
            </a:r>
            <a:r>
              <a:rPr lang="en-US" sz="1800" dirty="0"/>
              <a:t>. After </a:t>
            </a:r>
            <a:r>
              <a:rPr lang="en-US" sz="1800" dirty="0" smtClean="0"/>
              <a:t>the </a:t>
            </a:r>
            <a:r>
              <a:rPr lang="en-US" sz="1800" dirty="0"/>
              <a:t>client is </a:t>
            </a:r>
            <a:r>
              <a:rPr lang="en-US" sz="1800" dirty="0" smtClean="0"/>
              <a:t>downloaded, </a:t>
            </a:r>
            <a:r>
              <a:rPr lang="en-US" sz="1800" dirty="0"/>
              <a:t>all that is required is to enter username </a:t>
            </a:r>
            <a:r>
              <a:rPr lang="en-US" sz="1800" dirty="0" smtClean="0"/>
              <a:t>and</a:t>
            </a:r>
          </a:p>
          <a:p>
            <a:pPr marL="0" indent="0">
              <a:lnSpc>
                <a:spcPct val="50000"/>
              </a:lnSpc>
              <a:spcBef>
                <a:spcPts val="600"/>
              </a:spcBef>
              <a:buNone/>
            </a:pPr>
            <a:r>
              <a:rPr lang="en-US" sz="1800" dirty="0" smtClean="0"/>
              <a:t>password information</a:t>
            </a:r>
            <a:r>
              <a:rPr lang="en-US" sz="1800" dirty="0"/>
              <a:t>. In addition to text messages, IM can support the transfer of </a:t>
            </a:r>
            <a:endParaRPr lang="en-US" sz="1800" dirty="0" smtClean="0"/>
          </a:p>
          <a:p>
            <a:pPr marL="0" indent="0">
              <a:lnSpc>
                <a:spcPct val="50000"/>
              </a:lnSpc>
              <a:spcBef>
                <a:spcPts val="600"/>
              </a:spcBef>
              <a:buNone/>
            </a:pPr>
            <a:r>
              <a:rPr lang="en-US" sz="1800" dirty="0" smtClean="0"/>
              <a:t>documents, video</a:t>
            </a:r>
            <a:r>
              <a:rPr lang="en-US" sz="1800" dirty="0"/>
              <a:t>, </a:t>
            </a:r>
            <a:r>
              <a:rPr lang="en-US" sz="1800" dirty="0" smtClean="0"/>
              <a:t>music, </a:t>
            </a:r>
            <a:r>
              <a:rPr lang="en-US" sz="1800" dirty="0"/>
              <a:t>and audio files</a:t>
            </a:r>
            <a:r>
              <a:rPr lang="en-US" sz="1800" dirty="0" smtClean="0"/>
              <a:t>.</a:t>
            </a:r>
          </a:p>
          <a:p>
            <a:pPr marL="0" indent="0">
              <a:lnSpc>
                <a:spcPct val="50000"/>
              </a:lnSpc>
              <a:spcBef>
                <a:spcPts val="600"/>
              </a:spcBef>
              <a:buNone/>
            </a:pPr>
            <a:endParaRPr lang="en-US" sz="1800" dirty="0"/>
          </a:p>
          <a:p>
            <a:pPr>
              <a:lnSpc>
                <a:spcPct val="50000"/>
              </a:lnSpc>
              <a:spcBef>
                <a:spcPts val="600"/>
              </a:spcBef>
            </a:pPr>
            <a:r>
              <a:rPr lang="en-US" sz="1800" b="1" dirty="0" smtClean="0"/>
              <a:t>Internet Phone Calls </a:t>
            </a:r>
            <a:r>
              <a:rPr lang="en-US" sz="1800" dirty="0" smtClean="0"/>
              <a:t>- An </a:t>
            </a:r>
            <a:r>
              <a:rPr lang="en-US" sz="1800" dirty="0"/>
              <a:t>Internet telephony client uses peer-to-peer technology </a:t>
            </a:r>
            <a:endParaRPr lang="en-US" sz="1800" dirty="0" smtClean="0"/>
          </a:p>
          <a:p>
            <a:pPr marL="0" indent="0">
              <a:lnSpc>
                <a:spcPct val="50000"/>
              </a:lnSpc>
              <a:spcBef>
                <a:spcPts val="600"/>
              </a:spcBef>
              <a:buNone/>
            </a:pPr>
            <a:r>
              <a:rPr lang="en-US" sz="1800" dirty="0" smtClean="0"/>
              <a:t>similar </a:t>
            </a:r>
            <a:r>
              <a:rPr lang="en-US" sz="1800" dirty="0"/>
              <a:t>to that used </a:t>
            </a:r>
            <a:r>
              <a:rPr lang="en-US" sz="1800" dirty="0" smtClean="0"/>
              <a:t>by instant messaging. </a:t>
            </a:r>
            <a:r>
              <a:rPr lang="en-US" sz="1800" dirty="0"/>
              <a:t>IP telephony makes use of Voice over IP </a:t>
            </a:r>
            <a:endParaRPr lang="en-US" sz="1800" dirty="0" smtClean="0"/>
          </a:p>
          <a:p>
            <a:pPr marL="0" indent="0">
              <a:lnSpc>
                <a:spcPct val="50000"/>
              </a:lnSpc>
              <a:spcBef>
                <a:spcPts val="600"/>
              </a:spcBef>
              <a:buNone/>
            </a:pPr>
            <a:r>
              <a:rPr lang="en-US" sz="1800" dirty="0" smtClean="0"/>
              <a:t>(</a:t>
            </a:r>
            <a:r>
              <a:rPr lang="en-US" sz="1800" dirty="0"/>
              <a:t>VoIP) technology </a:t>
            </a:r>
            <a:r>
              <a:rPr lang="en-US" sz="1800" dirty="0" smtClean="0"/>
              <a:t>which </a:t>
            </a:r>
            <a:r>
              <a:rPr lang="en-US" sz="1800" dirty="0"/>
              <a:t>converts analog voice signals into digital data. The voice </a:t>
            </a:r>
            <a:endParaRPr lang="en-US" sz="1800" dirty="0" smtClean="0"/>
          </a:p>
          <a:p>
            <a:pPr marL="0" indent="0">
              <a:lnSpc>
                <a:spcPct val="50000"/>
              </a:lnSpc>
              <a:spcBef>
                <a:spcPts val="600"/>
              </a:spcBef>
              <a:buNone/>
            </a:pPr>
            <a:r>
              <a:rPr lang="en-US" sz="1800" dirty="0" smtClean="0"/>
              <a:t>data </a:t>
            </a:r>
            <a:r>
              <a:rPr lang="en-US" sz="1800" dirty="0"/>
              <a:t>is encapsulated </a:t>
            </a:r>
            <a:r>
              <a:rPr lang="en-US" sz="1800" dirty="0" smtClean="0"/>
              <a:t>into </a:t>
            </a:r>
            <a:r>
              <a:rPr lang="en-US" sz="1800" dirty="0"/>
              <a:t>IP packets which carry the phone call through the network.</a:t>
            </a:r>
          </a:p>
        </p:txBody>
      </p:sp>
    </p:spTree>
    <p:extLst>
      <p:ext uri="{BB962C8B-B14F-4D97-AF65-F5344CB8AC3E}">
        <p14:creationId xmlns:p14="http://schemas.microsoft.com/office/powerpoint/2010/main" val="3178589731"/>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r>
              <a:rPr lang="en-US" dirty="0" smtClean="0"/>
              <a:t>Chapter 5 - Sections &amp; Objectives</a:t>
            </a:r>
          </a:p>
        </p:txBody>
      </p:sp>
      <p:sp>
        <p:nvSpPr>
          <p:cNvPr id="4099" name="Rectangle 34"/>
          <p:cNvSpPr>
            <a:spLocks noGrp="1" noChangeArrowheads="1"/>
          </p:cNvSpPr>
          <p:nvPr>
            <p:ph idx="1"/>
          </p:nvPr>
        </p:nvSpPr>
        <p:spPr/>
        <p:txBody>
          <a:bodyPr/>
          <a:lstStyle/>
          <a:p>
            <a:r>
              <a:rPr lang="en-CA" dirty="0" smtClean="0"/>
              <a:t>5.1 How Clients and Servers Work Together</a:t>
            </a:r>
            <a:r>
              <a:rPr lang="en-US" dirty="0" smtClean="0"/>
              <a:t> </a:t>
            </a:r>
            <a:endParaRPr lang="en-CA" dirty="0" smtClean="0"/>
          </a:p>
          <a:p>
            <a:pPr lvl="1"/>
            <a:r>
              <a:rPr lang="en-US" dirty="0"/>
              <a:t>•	Explain how clients access Internet services.</a:t>
            </a:r>
            <a:endParaRPr lang="en-US" dirty="0" smtClean="0"/>
          </a:p>
          <a:p>
            <a:endParaRPr lang="en-CA" dirty="0" smtClean="0"/>
          </a:p>
          <a:p>
            <a:r>
              <a:rPr lang="en-CA" dirty="0" smtClean="0"/>
              <a:t>5.2 Internet Protocols at Work </a:t>
            </a:r>
          </a:p>
          <a:p>
            <a:pPr lvl="1"/>
            <a:r>
              <a:rPr lang="en-US" dirty="0" smtClean="0"/>
              <a:t>Explain </a:t>
            </a:r>
            <a:r>
              <a:rPr lang="en-US" dirty="0"/>
              <a:t>how the protocols of the transport layer support network </a:t>
            </a:r>
            <a:r>
              <a:rPr lang="en-US" dirty="0" smtClean="0"/>
              <a:t>communications.</a:t>
            </a:r>
          </a:p>
          <a:p>
            <a:endParaRPr lang="en-US" dirty="0" smtClean="0"/>
          </a:p>
          <a:p>
            <a:r>
              <a:rPr lang="en-US" dirty="0" smtClean="0"/>
              <a:t>5.3 Application Protocols and Services </a:t>
            </a:r>
          </a:p>
          <a:p>
            <a:pPr lvl="1"/>
            <a:r>
              <a:rPr lang="en-US" dirty="0" smtClean="0"/>
              <a:t>Explain </a:t>
            </a:r>
            <a:r>
              <a:rPr lang="en-US" dirty="0"/>
              <a:t>the function of common Internet client/server applications.</a:t>
            </a:r>
          </a:p>
        </p:txBody>
      </p:sp>
    </p:spTree>
    <p:extLst>
      <p:ext uri="{BB962C8B-B14F-4D97-AF65-F5344CB8AC3E}">
        <p14:creationId xmlns:p14="http://schemas.microsoft.com/office/powerpoint/2010/main" val="1065710895"/>
      </p:ext>
    </p:extLst>
  </p:cSld>
  <p:clrMapOvr>
    <a:masterClrMapping/>
  </p:clrMapOvr>
  <p:transition>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5.1 How Clients and Servers Work Together </a:t>
            </a:r>
            <a:endParaRPr lang="en-U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How Clients and Servers Work Together</a:t>
            </a:r>
            <a:br>
              <a:rPr lang="en-US" sz="2000" dirty="0" smtClean="0"/>
            </a:br>
            <a:r>
              <a:rPr lang="en-US" dirty="0" smtClean="0"/>
              <a:t>The Client Server Relationship </a:t>
            </a:r>
            <a:endParaRPr lang="en-US" dirty="0"/>
          </a:p>
        </p:txBody>
      </p:sp>
      <p:sp>
        <p:nvSpPr>
          <p:cNvPr id="3" name="Content Placeholder 2"/>
          <p:cNvSpPr>
            <a:spLocks noGrp="1"/>
          </p:cNvSpPr>
          <p:nvPr>
            <p:ph idx="1"/>
          </p:nvPr>
        </p:nvSpPr>
        <p:spPr>
          <a:xfrm>
            <a:off x="193868" y="1259382"/>
            <a:ext cx="8733677" cy="1590822"/>
          </a:xfrm>
        </p:spPr>
        <p:txBody>
          <a:bodyPr/>
          <a:lstStyle/>
          <a:p>
            <a:pPr>
              <a:lnSpc>
                <a:spcPct val="50000"/>
              </a:lnSpc>
              <a:spcBef>
                <a:spcPts val="600"/>
              </a:spcBef>
            </a:pPr>
            <a:endParaRPr lang="en-US" sz="1800" dirty="0" smtClean="0"/>
          </a:p>
          <a:p>
            <a:pPr>
              <a:lnSpc>
                <a:spcPct val="50000"/>
              </a:lnSpc>
              <a:spcBef>
                <a:spcPts val="600"/>
              </a:spcBef>
              <a:buFont typeface="Wingdings" panose="05000000000000000000" pitchFamily="2" charset="2"/>
              <a:buChar char="§"/>
            </a:pPr>
            <a:r>
              <a:rPr lang="en-US" sz="1800" dirty="0"/>
              <a:t>There are millions of servers connected to the Internet, providing </a:t>
            </a:r>
            <a:r>
              <a:rPr lang="en-US" sz="1800" dirty="0" smtClean="0"/>
              <a:t>services such as</a:t>
            </a:r>
          </a:p>
          <a:p>
            <a:pPr marL="0" indent="0">
              <a:lnSpc>
                <a:spcPct val="50000"/>
              </a:lnSpc>
              <a:spcBef>
                <a:spcPts val="600"/>
              </a:spcBef>
              <a:buNone/>
            </a:pPr>
            <a:r>
              <a:rPr lang="en-US" sz="1800" dirty="0" smtClean="0"/>
              <a:t> web sites, email, financial transactions, and music downloads to clients. </a:t>
            </a:r>
          </a:p>
          <a:p>
            <a:pPr>
              <a:lnSpc>
                <a:spcPct val="50000"/>
              </a:lnSpc>
              <a:spcBef>
                <a:spcPts val="600"/>
              </a:spcBef>
            </a:pPr>
            <a:endParaRPr lang="en-US" sz="1800" dirty="0" smtClean="0"/>
          </a:p>
          <a:p>
            <a:pPr>
              <a:lnSpc>
                <a:spcPct val="50000"/>
              </a:lnSpc>
              <a:spcBef>
                <a:spcPts val="600"/>
              </a:spcBef>
            </a:pPr>
            <a:r>
              <a:rPr lang="en-US" sz="1800" dirty="0"/>
              <a:t>The </a:t>
            </a:r>
            <a:r>
              <a:rPr lang="en-US" sz="1800" dirty="0" smtClean="0"/>
              <a:t>primary </a:t>
            </a:r>
            <a:r>
              <a:rPr lang="en-US" sz="1800" dirty="0"/>
              <a:t>characteristic of client/server systems is that the client sends a </a:t>
            </a:r>
            <a:endParaRPr lang="en-US" sz="1800" dirty="0" smtClean="0"/>
          </a:p>
          <a:p>
            <a:pPr marL="0" indent="0">
              <a:lnSpc>
                <a:spcPct val="50000"/>
              </a:lnSpc>
              <a:spcBef>
                <a:spcPts val="600"/>
              </a:spcBef>
              <a:buNone/>
            </a:pPr>
            <a:r>
              <a:rPr lang="en-US" sz="1800" dirty="0" smtClean="0"/>
              <a:t>request </a:t>
            </a:r>
            <a:r>
              <a:rPr lang="en-US" sz="1800" dirty="0"/>
              <a:t>to a server, and the server responds by carrying out a function, such as </a:t>
            </a:r>
            <a:endParaRPr lang="en-US" sz="1800" dirty="0" smtClean="0"/>
          </a:p>
          <a:p>
            <a:pPr marL="0" indent="0">
              <a:lnSpc>
                <a:spcPct val="50000"/>
              </a:lnSpc>
              <a:spcBef>
                <a:spcPts val="600"/>
              </a:spcBef>
              <a:buNone/>
            </a:pPr>
            <a:r>
              <a:rPr lang="en-US" sz="1800" dirty="0" smtClean="0"/>
              <a:t>sending </a:t>
            </a:r>
            <a:r>
              <a:rPr lang="en-US" sz="1800" dirty="0"/>
              <a:t>the requested document back to the client</a:t>
            </a:r>
            <a:r>
              <a:rPr lang="en-US" sz="1800" dirty="0" smtClean="0"/>
              <a:t>.</a:t>
            </a:r>
            <a:r>
              <a:rPr lang="en-US" sz="1800" dirty="0"/>
              <a:t> </a:t>
            </a:r>
            <a:endParaRPr lang="en-US" sz="1800" dirty="0" smtClean="0"/>
          </a:p>
          <a:p>
            <a:pPr marL="0" indent="0">
              <a:lnSpc>
                <a:spcPct val="50000"/>
              </a:lnSpc>
              <a:spcBef>
                <a:spcPts val="600"/>
              </a:spcBef>
              <a:buNone/>
            </a:pPr>
            <a:endParaRPr lang="en-US" sz="1800" dirty="0" smtClean="0"/>
          </a:p>
          <a:p>
            <a:pPr marL="0" indent="0">
              <a:lnSpc>
                <a:spcPct val="50000"/>
              </a:lnSpc>
              <a:spcBef>
                <a:spcPts val="600"/>
              </a:spcBef>
              <a:buNone/>
            </a:pPr>
            <a:endParaRPr lang="en-US" sz="1800" dirty="0"/>
          </a:p>
        </p:txBody>
      </p:sp>
      <p:pic>
        <p:nvPicPr>
          <p:cNvPr id="2" name="Picture 1"/>
          <p:cNvPicPr>
            <a:picLocks noChangeAspect="1"/>
          </p:cNvPicPr>
          <p:nvPr/>
        </p:nvPicPr>
        <p:blipFill>
          <a:blip r:embed="rId3"/>
          <a:stretch>
            <a:fillRect/>
          </a:stretch>
        </p:blipFill>
        <p:spPr>
          <a:xfrm>
            <a:off x="1656056" y="3064213"/>
            <a:ext cx="5847780" cy="3495878"/>
          </a:xfrm>
          <a:prstGeom prst="rect">
            <a:avLst/>
          </a:prstGeom>
        </p:spPr>
      </p:pic>
    </p:spTree>
    <p:extLst>
      <p:ext uri="{BB962C8B-B14F-4D97-AF65-F5344CB8AC3E}">
        <p14:creationId xmlns:p14="http://schemas.microsoft.com/office/powerpoint/2010/main" val="253680165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How Clients and Servers Work Together</a:t>
            </a:r>
            <a:br>
              <a:rPr lang="en-US" sz="2000" dirty="0" smtClean="0"/>
            </a:br>
            <a:r>
              <a:rPr lang="en-US" dirty="0" smtClean="0"/>
              <a:t>The Client Server Relationship </a:t>
            </a:r>
            <a:endParaRPr lang="en-US" dirty="0"/>
          </a:p>
        </p:txBody>
      </p:sp>
      <p:sp>
        <p:nvSpPr>
          <p:cNvPr id="4" name="TextBox 3"/>
          <p:cNvSpPr txBox="1"/>
          <p:nvPr/>
        </p:nvSpPr>
        <p:spPr>
          <a:xfrm>
            <a:off x="193868" y="1595629"/>
            <a:ext cx="8294350" cy="1726627"/>
          </a:xfrm>
          <a:prstGeom prst="rect">
            <a:avLst/>
          </a:prstGeom>
          <a:noFill/>
        </p:spPr>
        <p:txBody>
          <a:bodyPr wrap="square" rtlCol="0">
            <a:spAutoFit/>
          </a:bodyPr>
          <a:lstStyle/>
          <a:p>
            <a:pPr marL="285750" indent="-285750" algn="l">
              <a:buClr>
                <a:schemeClr val="accent5">
                  <a:lumMod val="75000"/>
                </a:schemeClr>
              </a:buClr>
              <a:buFont typeface="Wingdings" panose="05000000000000000000" pitchFamily="2" charset="2"/>
              <a:buChar char="§"/>
            </a:pPr>
            <a:r>
              <a:rPr lang="en-US" sz="1800" dirty="0" smtClean="0"/>
              <a:t>A </a:t>
            </a:r>
            <a:r>
              <a:rPr lang="en-US" sz="1800" dirty="0"/>
              <a:t>uniform resource locator (URL) is used to locate the server and a specific resource. The URL identifies:</a:t>
            </a:r>
          </a:p>
          <a:p>
            <a:pPr marL="742950" lvl="1" indent="-285750" algn="l">
              <a:buClr>
                <a:schemeClr val="accent5">
                  <a:lumMod val="75000"/>
                </a:schemeClr>
              </a:buClr>
              <a:buFont typeface="Arial" panose="020B0604020202020204" pitchFamily="34" charset="0"/>
              <a:buChar char="•"/>
            </a:pPr>
            <a:r>
              <a:rPr lang="en-US" sz="1600" dirty="0"/>
              <a:t>Protocol being used, usually HTTP (Hypertext Transfer Protocol) for web pages</a:t>
            </a:r>
          </a:p>
          <a:p>
            <a:pPr marL="742950" lvl="1" indent="-285750" algn="l">
              <a:buClr>
                <a:schemeClr val="accent5">
                  <a:lumMod val="75000"/>
                </a:schemeClr>
              </a:buClr>
              <a:buFont typeface="Arial" panose="020B0604020202020204" pitchFamily="34" charset="0"/>
              <a:buChar char="•"/>
            </a:pPr>
            <a:r>
              <a:rPr lang="en-US" sz="1600" dirty="0"/>
              <a:t>Domain name of the server being accessed</a:t>
            </a:r>
          </a:p>
          <a:p>
            <a:pPr marL="742950" lvl="1" indent="-285750" algn="l">
              <a:buClr>
                <a:schemeClr val="accent5">
                  <a:lumMod val="75000"/>
                </a:schemeClr>
              </a:buClr>
              <a:buFont typeface="Arial" panose="020B0604020202020204" pitchFamily="34" charset="0"/>
              <a:buChar char="•"/>
            </a:pPr>
            <a:r>
              <a:rPr lang="en-US" sz="1600" dirty="0"/>
              <a:t>Location of the resource on the </a:t>
            </a:r>
            <a:r>
              <a:rPr lang="en-US" sz="1600" dirty="0" smtClean="0"/>
              <a:t>server</a:t>
            </a:r>
          </a:p>
          <a:p>
            <a:pPr marL="742950" lvl="1" indent="-285750" algn="l">
              <a:buClr>
                <a:schemeClr val="accent5">
                  <a:lumMod val="75000"/>
                </a:schemeClr>
              </a:buClr>
              <a:buFont typeface="Arial" panose="020B0604020202020204" pitchFamily="34" charset="0"/>
              <a:buChar char="•"/>
            </a:pPr>
            <a:r>
              <a:rPr lang="en-US" sz="1600" dirty="0" smtClean="0"/>
              <a:t>Resource</a:t>
            </a:r>
            <a:endParaRPr lang="en-US" sz="1600" dirty="0"/>
          </a:p>
          <a:p>
            <a:pPr algn="l"/>
            <a:endParaRPr lang="en-US" sz="1800" dirty="0"/>
          </a:p>
        </p:txBody>
      </p:sp>
      <p:pic>
        <p:nvPicPr>
          <p:cNvPr id="6" name="Picture 5"/>
          <p:cNvPicPr>
            <a:picLocks noChangeAspect="1"/>
          </p:cNvPicPr>
          <p:nvPr/>
        </p:nvPicPr>
        <p:blipFill>
          <a:blip r:embed="rId3"/>
          <a:stretch>
            <a:fillRect/>
          </a:stretch>
        </p:blipFill>
        <p:spPr>
          <a:xfrm>
            <a:off x="970054" y="3669887"/>
            <a:ext cx="6963747" cy="1771897"/>
          </a:xfrm>
          <a:prstGeom prst="rect">
            <a:avLst/>
          </a:prstGeom>
        </p:spPr>
      </p:pic>
    </p:spTree>
    <p:extLst>
      <p:ext uri="{BB962C8B-B14F-4D97-AF65-F5344CB8AC3E}">
        <p14:creationId xmlns:p14="http://schemas.microsoft.com/office/powerpoint/2010/main" val="1938225803"/>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How Clients and Servers Work Together</a:t>
            </a:r>
            <a:br>
              <a:rPr lang="en-US" sz="2000" dirty="0" smtClean="0"/>
            </a:br>
            <a:r>
              <a:rPr lang="en-US" dirty="0" smtClean="0"/>
              <a:t>TCP/IP Protocols for Internet Services </a:t>
            </a:r>
            <a:endParaRPr lang="en-US" dirty="0"/>
          </a:p>
        </p:txBody>
      </p:sp>
      <p:sp>
        <p:nvSpPr>
          <p:cNvPr id="3" name="Content Placeholder 2"/>
          <p:cNvSpPr>
            <a:spLocks noGrp="1"/>
          </p:cNvSpPr>
          <p:nvPr>
            <p:ph idx="1"/>
          </p:nvPr>
        </p:nvSpPr>
        <p:spPr>
          <a:xfrm>
            <a:off x="193868" y="1259382"/>
            <a:ext cx="8733677" cy="5413792"/>
          </a:xfrm>
        </p:spPr>
        <p:txBody>
          <a:bodyPr/>
          <a:lstStyle/>
          <a:p>
            <a:pPr>
              <a:lnSpc>
                <a:spcPct val="50000"/>
              </a:lnSpc>
              <a:spcBef>
                <a:spcPts val="600"/>
              </a:spcBef>
            </a:pPr>
            <a:endParaRPr lang="en-US" sz="1800" dirty="0" smtClean="0"/>
          </a:p>
          <a:p>
            <a:pPr>
              <a:lnSpc>
                <a:spcPct val="50000"/>
              </a:lnSpc>
              <a:spcBef>
                <a:spcPts val="600"/>
              </a:spcBef>
              <a:buFont typeface="Wingdings" panose="05000000000000000000" pitchFamily="2" charset="2"/>
              <a:buChar char="§"/>
            </a:pPr>
            <a:r>
              <a:rPr lang="en-US" sz="1800" dirty="0"/>
              <a:t> Some of the protocols used for Internet services are:</a:t>
            </a:r>
          </a:p>
          <a:p>
            <a:pPr>
              <a:lnSpc>
                <a:spcPct val="50000"/>
              </a:lnSpc>
              <a:spcBef>
                <a:spcPts val="600"/>
              </a:spcBef>
              <a:buFont typeface="Wingdings" panose="05000000000000000000" pitchFamily="2" charset="2"/>
              <a:buChar char="§"/>
            </a:pPr>
            <a:endParaRPr lang="en-US" sz="1800" dirty="0"/>
          </a:p>
          <a:p>
            <a:pPr lvl="1">
              <a:lnSpc>
                <a:spcPct val="50000"/>
              </a:lnSpc>
              <a:spcBef>
                <a:spcPts val="600"/>
              </a:spcBef>
            </a:pPr>
            <a:r>
              <a:rPr lang="en-US" sz="1400" b="1" dirty="0"/>
              <a:t>Domain Name System (DNS) </a:t>
            </a:r>
            <a:r>
              <a:rPr lang="en-US" sz="1400" dirty="0"/>
              <a:t>- Resolves Internet names to IP addresses</a:t>
            </a:r>
            <a:r>
              <a:rPr lang="en-US" sz="1400" dirty="0" smtClean="0"/>
              <a:t>.</a:t>
            </a:r>
          </a:p>
          <a:p>
            <a:pPr lvl="1">
              <a:lnSpc>
                <a:spcPct val="50000"/>
              </a:lnSpc>
              <a:spcBef>
                <a:spcPts val="600"/>
              </a:spcBef>
            </a:pPr>
            <a:endParaRPr lang="en-US" sz="1400" dirty="0"/>
          </a:p>
          <a:p>
            <a:pPr lvl="1">
              <a:lnSpc>
                <a:spcPct val="50000"/>
              </a:lnSpc>
              <a:spcBef>
                <a:spcPts val="600"/>
              </a:spcBef>
            </a:pPr>
            <a:r>
              <a:rPr lang="en-US" sz="1400" b="1" dirty="0" smtClean="0"/>
              <a:t>Secure </a:t>
            </a:r>
            <a:r>
              <a:rPr lang="en-US" sz="1400" b="1" dirty="0"/>
              <a:t>Shell (SSH) </a:t>
            </a:r>
            <a:r>
              <a:rPr lang="en-US" sz="1400" dirty="0"/>
              <a:t>- Used to provide remote access to servers and networking devices</a:t>
            </a:r>
            <a:r>
              <a:rPr lang="en-US" sz="1400" dirty="0" smtClean="0"/>
              <a:t>.</a:t>
            </a:r>
          </a:p>
          <a:p>
            <a:pPr marL="228600" lvl="1" indent="0">
              <a:lnSpc>
                <a:spcPct val="50000"/>
              </a:lnSpc>
              <a:spcBef>
                <a:spcPts val="600"/>
              </a:spcBef>
              <a:buNone/>
            </a:pPr>
            <a:endParaRPr lang="en-US" sz="1400" dirty="0"/>
          </a:p>
          <a:p>
            <a:pPr lvl="1">
              <a:lnSpc>
                <a:spcPct val="50000"/>
              </a:lnSpc>
              <a:spcBef>
                <a:spcPts val="600"/>
              </a:spcBef>
            </a:pPr>
            <a:r>
              <a:rPr lang="en-US" sz="1400" b="1" dirty="0"/>
              <a:t>Simple Mail Transfer Protocol (SMTP) </a:t>
            </a:r>
            <a:r>
              <a:rPr lang="en-US" sz="1400" dirty="0"/>
              <a:t>- Sends email messages and attachments from clients </a:t>
            </a:r>
            <a:r>
              <a:rPr lang="en-US" sz="1400" dirty="0" smtClean="0"/>
              <a:t>to</a:t>
            </a:r>
          </a:p>
          <a:p>
            <a:pPr marL="685800" lvl="2" indent="0">
              <a:lnSpc>
                <a:spcPct val="50000"/>
              </a:lnSpc>
              <a:spcBef>
                <a:spcPts val="600"/>
              </a:spcBef>
              <a:buNone/>
            </a:pPr>
            <a:r>
              <a:rPr lang="en-US" sz="1400" dirty="0" smtClean="0"/>
              <a:t> </a:t>
            </a:r>
            <a:r>
              <a:rPr lang="en-US" sz="1400" dirty="0"/>
              <a:t>servers and from servers to other email servers</a:t>
            </a:r>
            <a:r>
              <a:rPr lang="en-US" sz="1400" dirty="0" smtClean="0"/>
              <a:t>.</a:t>
            </a:r>
          </a:p>
          <a:p>
            <a:pPr marL="685800" lvl="2" indent="0">
              <a:lnSpc>
                <a:spcPct val="50000"/>
              </a:lnSpc>
              <a:spcBef>
                <a:spcPts val="600"/>
              </a:spcBef>
              <a:buNone/>
            </a:pPr>
            <a:endParaRPr lang="en-US" sz="1400" dirty="0"/>
          </a:p>
          <a:p>
            <a:pPr lvl="1">
              <a:lnSpc>
                <a:spcPct val="50000"/>
              </a:lnSpc>
              <a:spcBef>
                <a:spcPts val="600"/>
              </a:spcBef>
            </a:pPr>
            <a:r>
              <a:rPr lang="en-US" sz="1400" b="1" dirty="0"/>
              <a:t>Post Office Protocol (POP) </a:t>
            </a:r>
            <a:r>
              <a:rPr lang="en-US" sz="1400" dirty="0"/>
              <a:t>- Used by email clients to retrieve email and attachments from a </a:t>
            </a:r>
            <a:r>
              <a:rPr lang="en-US" sz="1400" dirty="0" smtClean="0"/>
              <a:t>remote</a:t>
            </a:r>
          </a:p>
          <a:p>
            <a:pPr marL="685800" lvl="2" indent="0">
              <a:lnSpc>
                <a:spcPct val="50000"/>
              </a:lnSpc>
              <a:spcBef>
                <a:spcPts val="600"/>
              </a:spcBef>
              <a:buNone/>
            </a:pPr>
            <a:r>
              <a:rPr lang="en-US" sz="1400" dirty="0" smtClean="0"/>
              <a:t> </a:t>
            </a:r>
            <a:r>
              <a:rPr lang="en-US" sz="1400" dirty="0"/>
              <a:t>server</a:t>
            </a:r>
            <a:r>
              <a:rPr lang="en-US" sz="1400" dirty="0" smtClean="0"/>
              <a:t>.</a:t>
            </a:r>
          </a:p>
          <a:p>
            <a:pPr lvl="1">
              <a:lnSpc>
                <a:spcPct val="50000"/>
              </a:lnSpc>
              <a:spcBef>
                <a:spcPts val="600"/>
              </a:spcBef>
            </a:pPr>
            <a:endParaRPr lang="en-US" sz="1400" dirty="0"/>
          </a:p>
          <a:p>
            <a:pPr lvl="1">
              <a:lnSpc>
                <a:spcPct val="50000"/>
              </a:lnSpc>
              <a:spcBef>
                <a:spcPts val="600"/>
              </a:spcBef>
            </a:pPr>
            <a:r>
              <a:rPr lang="en-US" sz="1400" b="1" dirty="0"/>
              <a:t>Internet Message Access Protocol (IMAP) </a:t>
            </a:r>
            <a:r>
              <a:rPr lang="en-US" sz="1400" dirty="0"/>
              <a:t>- Used by email clients to retrieve email and </a:t>
            </a:r>
            <a:r>
              <a:rPr lang="en-US" sz="1400" dirty="0" smtClean="0"/>
              <a:t>attachments</a:t>
            </a:r>
          </a:p>
          <a:p>
            <a:pPr marL="685800" lvl="2" indent="0">
              <a:lnSpc>
                <a:spcPct val="50000"/>
              </a:lnSpc>
              <a:spcBef>
                <a:spcPts val="600"/>
              </a:spcBef>
              <a:buNone/>
            </a:pPr>
            <a:r>
              <a:rPr lang="en-US" sz="1400" dirty="0" smtClean="0"/>
              <a:t> </a:t>
            </a:r>
            <a:r>
              <a:rPr lang="en-US" sz="1400" dirty="0"/>
              <a:t>from a remote server</a:t>
            </a:r>
            <a:r>
              <a:rPr lang="en-US" sz="1400" dirty="0" smtClean="0"/>
              <a:t>.</a:t>
            </a:r>
          </a:p>
          <a:p>
            <a:pPr marL="685800" lvl="2" indent="0">
              <a:lnSpc>
                <a:spcPct val="50000"/>
              </a:lnSpc>
              <a:spcBef>
                <a:spcPts val="600"/>
              </a:spcBef>
              <a:buNone/>
            </a:pPr>
            <a:endParaRPr lang="en-US" sz="1400" dirty="0"/>
          </a:p>
          <a:p>
            <a:pPr lvl="1">
              <a:lnSpc>
                <a:spcPct val="50000"/>
              </a:lnSpc>
              <a:spcBef>
                <a:spcPts val="600"/>
              </a:spcBef>
            </a:pPr>
            <a:r>
              <a:rPr lang="en-US" sz="1400" b="1" dirty="0"/>
              <a:t>Dynamic Host Configuration Protocol (DHCP) </a:t>
            </a:r>
            <a:r>
              <a:rPr lang="en-US" sz="1400" dirty="0"/>
              <a:t>- Used to automatically configure devices with IP </a:t>
            </a:r>
            <a:endParaRPr lang="en-US" sz="1400" dirty="0" smtClean="0"/>
          </a:p>
          <a:p>
            <a:pPr marL="685800" lvl="2" indent="0">
              <a:lnSpc>
                <a:spcPct val="50000"/>
              </a:lnSpc>
              <a:spcBef>
                <a:spcPts val="600"/>
              </a:spcBef>
              <a:buNone/>
            </a:pPr>
            <a:r>
              <a:rPr lang="en-US" sz="1400" dirty="0" smtClean="0"/>
              <a:t>addressing </a:t>
            </a:r>
            <a:r>
              <a:rPr lang="en-US" sz="1400" dirty="0"/>
              <a:t>and other necessary information to enable them to communicate over the Internet</a:t>
            </a:r>
            <a:r>
              <a:rPr lang="en-US" sz="1400" dirty="0" smtClean="0"/>
              <a:t>.</a:t>
            </a:r>
          </a:p>
          <a:p>
            <a:pPr marL="685800" lvl="2" indent="0">
              <a:lnSpc>
                <a:spcPct val="50000"/>
              </a:lnSpc>
              <a:spcBef>
                <a:spcPts val="600"/>
              </a:spcBef>
              <a:buNone/>
            </a:pPr>
            <a:endParaRPr lang="en-US" sz="1400" dirty="0"/>
          </a:p>
          <a:p>
            <a:pPr lvl="1">
              <a:lnSpc>
                <a:spcPct val="50000"/>
              </a:lnSpc>
              <a:spcBef>
                <a:spcPts val="600"/>
              </a:spcBef>
            </a:pPr>
            <a:r>
              <a:rPr lang="en-US" sz="1400" b="1" dirty="0"/>
              <a:t>Web Server </a:t>
            </a:r>
            <a:r>
              <a:rPr lang="en-US" sz="1400" dirty="0"/>
              <a:t>- Transfers the files that make up the web pages of the World Wide Web using Hypertext </a:t>
            </a:r>
            <a:endParaRPr lang="en-US" sz="1400" dirty="0" smtClean="0"/>
          </a:p>
          <a:p>
            <a:pPr marL="685800" lvl="2" indent="0">
              <a:lnSpc>
                <a:spcPct val="50000"/>
              </a:lnSpc>
              <a:spcBef>
                <a:spcPts val="600"/>
              </a:spcBef>
              <a:buNone/>
            </a:pPr>
            <a:r>
              <a:rPr lang="en-US" sz="1400" dirty="0" smtClean="0"/>
              <a:t>Transfer </a:t>
            </a:r>
            <a:r>
              <a:rPr lang="en-US" sz="1400" dirty="0"/>
              <a:t>Protocol (HTTP</a:t>
            </a:r>
            <a:r>
              <a:rPr lang="en-US" sz="1400" dirty="0" smtClean="0"/>
              <a:t>).</a:t>
            </a:r>
          </a:p>
          <a:p>
            <a:pPr marL="685800" lvl="2" indent="0">
              <a:lnSpc>
                <a:spcPct val="50000"/>
              </a:lnSpc>
              <a:spcBef>
                <a:spcPts val="600"/>
              </a:spcBef>
              <a:buNone/>
            </a:pPr>
            <a:endParaRPr lang="en-US" sz="1400" dirty="0"/>
          </a:p>
          <a:p>
            <a:pPr lvl="1">
              <a:lnSpc>
                <a:spcPct val="50000"/>
              </a:lnSpc>
              <a:spcBef>
                <a:spcPts val="600"/>
              </a:spcBef>
            </a:pPr>
            <a:r>
              <a:rPr lang="en-US" sz="1400" b="1" dirty="0"/>
              <a:t>File Transfer Protocol (FTP) </a:t>
            </a:r>
            <a:r>
              <a:rPr lang="en-US" sz="1400" dirty="0"/>
              <a:t>- Used for interactive file transfer between systems.</a:t>
            </a:r>
            <a:endParaRPr lang="en-US" sz="1400" dirty="0" smtClean="0"/>
          </a:p>
          <a:p>
            <a:pPr marL="0" indent="0">
              <a:lnSpc>
                <a:spcPct val="50000"/>
              </a:lnSpc>
              <a:spcBef>
                <a:spcPts val="600"/>
              </a:spcBef>
              <a:buNone/>
            </a:pPr>
            <a:endParaRPr lang="en-US" sz="1800" dirty="0" smtClean="0"/>
          </a:p>
          <a:p>
            <a:pPr marL="0" indent="0">
              <a:lnSpc>
                <a:spcPct val="50000"/>
              </a:lnSpc>
              <a:spcBef>
                <a:spcPts val="600"/>
              </a:spcBef>
              <a:buNone/>
            </a:pPr>
            <a:endParaRPr lang="en-US" sz="1800" dirty="0"/>
          </a:p>
        </p:txBody>
      </p:sp>
    </p:spTree>
    <p:extLst>
      <p:ext uri="{BB962C8B-B14F-4D97-AF65-F5344CB8AC3E}">
        <p14:creationId xmlns:p14="http://schemas.microsoft.com/office/powerpoint/2010/main" val="37988664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400" dirty="0" smtClean="0"/>
              <a:t>5.2 Internet Protocols at Work </a:t>
            </a:r>
            <a:endParaRPr lang="en-US" sz="2400" dirty="0">
              <a:solidFill>
                <a:srgbClr val="00B0F0"/>
              </a:solidFill>
            </a:endParaRPr>
          </a:p>
        </p:txBody>
      </p:sp>
    </p:spTree>
    <p:extLst>
      <p:ext uri="{BB962C8B-B14F-4D97-AF65-F5344CB8AC3E}">
        <p14:creationId xmlns:p14="http://schemas.microsoft.com/office/powerpoint/2010/main" val="3558285346"/>
      </p:ext>
    </p:extLst>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Internet Protocols at Work</a:t>
            </a:r>
            <a:br>
              <a:rPr lang="en-US" sz="2000" dirty="0" smtClean="0"/>
            </a:br>
            <a:r>
              <a:rPr lang="en-US" dirty="0" smtClean="0"/>
              <a:t>The TCP/IP Protocol Suite </a:t>
            </a:r>
            <a:endParaRPr lang="en-US" dirty="0"/>
          </a:p>
        </p:txBody>
      </p:sp>
      <p:sp>
        <p:nvSpPr>
          <p:cNvPr id="3" name="Content Placeholder 2"/>
          <p:cNvSpPr>
            <a:spLocks noGrp="1"/>
          </p:cNvSpPr>
          <p:nvPr>
            <p:ph idx="1"/>
          </p:nvPr>
        </p:nvSpPr>
        <p:spPr>
          <a:xfrm>
            <a:off x="193868" y="1259381"/>
            <a:ext cx="8733677" cy="1697827"/>
          </a:xfrm>
        </p:spPr>
        <p:txBody>
          <a:bodyPr/>
          <a:lstStyle/>
          <a:p>
            <a:pPr>
              <a:lnSpc>
                <a:spcPct val="50000"/>
              </a:lnSpc>
              <a:spcBef>
                <a:spcPts val="600"/>
              </a:spcBef>
            </a:pPr>
            <a:endParaRPr lang="en-US" sz="1800" dirty="0" smtClean="0"/>
          </a:p>
          <a:p>
            <a:pPr>
              <a:lnSpc>
                <a:spcPct val="50000"/>
              </a:lnSpc>
              <a:spcBef>
                <a:spcPts val="600"/>
              </a:spcBef>
              <a:buFont typeface="Wingdings" panose="05000000000000000000" pitchFamily="2" charset="2"/>
              <a:buChar char="§"/>
            </a:pPr>
            <a:r>
              <a:rPr lang="en-US" sz="1800" dirty="0"/>
              <a:t>The various protocols necessary to deliver a web page function at the four </a:t>
            </a:r>
            <a:endParaRPr lang="en-US" sz="1800" dirty="0" smtClean="0"/>
          </a:p>
          <a:p>
            <a:pPr marL="0" indent="0">
              <a:lnSpc>
                <a:spcPct val="50000"/>
              </a:lnSpc>
              <a:spcBef>
                <a:spcPts val="600"/>
              </a:spcBef>
              <a:buNone/>
            </a:pPr>
            <a:r>
              <a:rPr lang="en-US" sz="1800" dirty="0" smtClean="0"/>
              <a:t>different </a:t>
            </a:r>
            <a:r>
              <a:rPr lang="en-US" sz="1800" dirty="0"/>
              <a:t>levels of the TCP/IP model are: </a:t>
            </a:r>
            <a:r>
              <a:rPr lang="en-US" sz="1800" dirty="0" smtClean="0"/>
              <a:t>application layer protocol, transport layer </a:t>
            </a:r>
          </a:p>
          <a:p>
            <a:pPr marL="0" indent="0">
              <a:lnSpc>
                <a:spcPct val="50000"/>
              </a:lnSpc>
              <a:spcBef>
                <a:spcPts val="600"/>
              </a:spcBef>
              <a:buNone/>
            </a:pPr>
            <a:r>
              <a:rPr lang="en-US" sz="1800" dirty="0" smtClean="0"/>
              <a:t>protocol, Internetwork layer protocol, and network access layer.</a:t>
            </a:r>
          </a:p>
          <a:p>
            <a:pPr marL="0" indent="0">
              <a:lnSpc>
                <a:spcPct val="50000"/>
              </a:lnSpc>
              <a:spcBef>
                <a:spcPts val="600"/>
              </a:spcBef>
              <a:buNone/>
            </a:pPr>
            <a:endParaRPr lang="en-US" sz="1800" dirty="0"/>
          </a:p>
          <a:p>
            <a:pPr>
              <a:lnSpc>
                <a:spcPct val="50000"/>
              </a:lnSpc>
              <a:spcBef>
                <a:spcPts val="600"/>
              </a:spcBef>
              <a:buFont typeface="Wingdings" panose="05000000000000000000" pitchFamily="2" charset="2"/>
              <a:buChar char="§"/>
            </a:pPr>
            <a:r>
              <a:rPr lang="en-US" sz="1800" dirty="0"/>
              <a:t>The two most common transport protocols are Transmission Control Protocol </a:t>
            </a:r>
            <a:endParaRPr lang="en-US" sz="1800" dirty="0" smtClean="0"/>
          </a:p>
          <a:p>
            <a:pPr marL="0" indent="0">
              <a:lnSpc>
                <a:spcPct val="50000"/>
              </a:lnSpc>
              <a:spcBef>
                <a:spcPts val="600"/>
              </a:spcBef>
              <a:buNone/>
            </a:pPr>
            <a:r>
              <a:rPr lang="en-US" sz="1800" dirty="0" smtClean="0"/>
              <a:t>(</a:t>
            </a:r>
            <a:r>
              <a:rPr lang="en-US" sz="1800" dirty="0"/>
              <a:t>TCP) and User Datagram Protocol (UDP). The IP protocol uses these </a:t>
            </a:r>
            <a:r>
              <a:rPr lang="en-US" sz="1800" dirty="0" smtClean="0"/>
              <a:t>transport</a:t>
            </a:r>
          </a:p>
          <a:p>
            <a:pPr marL="0" indent="0">
              <a:lnSpc>
                <a:spcPct val="50000"/>
              </a:lnSpc>
              <a:spcBef>
                <a:spcPts val="600"/>
              </a:spcBef>
              <a:buNone/>
            </a:pPr>
            <a:r>
              <a:rPr lang="en-US" sz="1800" dirty="0" smtClean="0"/>
              <a:t> </a:t>
            </a:r>
            <a:r>
              <a:rPr lang="en-US" sz="1800" dirty="0"/>
              <a:t>protocols to enable hosts to communicate and transfer data.</a:t>
            </a:r>
            <a:endParaRPr lang="en-US" sz="1800" dirty="0" smtClean="0"/>
          </a:p>
          <a:p>
            <a:pPr marL="0" indent="0">
              <a:lnSpc>
                <a:spcPct val="50000"/>
              </a:lnSpc>
              <a:spcBef>
                <a:spcPts val="600"/>
              </a:spcBef>
              <a:buNone/>
            </a:pPr>
            <a:endParaRPr lang="en-US" sz="1800" dirty="0" smtClean="0"/>
          </a:p>
          <a:p>
            <a:pPr marL="0" indent="0">
              <a:lnSpc>
                <a:spcPct val="50000"/>
              </a:lnSpc>
              <a:spcBef>
                <a:spcPts val="600"/>
              </a:spcBef>
              <a:buNone/>
            </a:pPr>
            <a:endParaRPr lang="en-US" sz="1800" dirty="0"/>
          </a:p>
        </p:txBody>
      </p:sp>
      <p:sp>
        <p:nvSpPr>
          <p:cNvPr id="4" name="TextBox 3"/>
          <p:cNvSpPr txBox="1"/>
          <p:nvPr/>
        </p:nvSpPr>
        <p:spPr>
          <a:xfrm>
            <a:off x="4494180" y="3523155"/>
            <a:ext cx="4433366" cy="2086725"/>
          </a:xfrm>
          <a:prstGeom prst="rect">
            <a:avLst/>
          </a:prstGeom>
          <a:noFill/>
        </p:spPr>
        <p:txBody>
          <a:bodyPr wrap="square" rtlCol="0">
            <a:spAutoFit/>
          </a:bodyPr>
          <a:lstStyle/>
          <a:p>
            <a:pPr marL="285750" indent="-285750" algn="l">
              <a:buClr>
                <a:schemeClr val="accent5">
                  <a:lumMod val="75000"/>
                </a:schemeClr>
              </a:buClr>
              <a:buFont typeface="Wingdings" panose="05000000000000000000" pitchFamily="2" charset="2"/>
              <a:buChar char="§"/>
            </a:pPr>
            <a:r>
              <a:rPr lang="en-US" sz="1800" dirty="0"/>
              <a:t>When an application requires acknowledgment that a message is delivered, it uses TCP. </a:t>
            </a:r>
            <a:endParaRPr lang="en-US" sz="1800" dirty="0" smtClean="0"/>
          </a:p>
          <a:p>
            <a:pPr marL="285750" indent="-285750" algn="l">
              <a:buClr>
                <a:schemeClr val="accent5">
                  <a:lumMod val="75000"/>
                </a:schemeClr>
              </a:buClr>
              <a:buFont typeface="Wingdings" panose="05000000000000000000" pitchFamily="2" charset="2"/>
              <a:buChar char="§"/>
            </a:pPr>
            <a:endParaRPr lang="en-US" sz="1800" dirty="0" smtClean="0"/>
          </a:p>
          <a:p>
            <a:pPr marL="285750" indent="-285750" algn="l">
              <a:buClr>
                <a:schemeClr val="accent5">
                  <a:lumMod val="75000"/>
                </a:schemeClr>
              </a:buClr>
              <a:buFont typeface="Wingdings" panose="05000000000000000000" pitchFamily="2" charset="2"/>
              <a:buChar char="§"/>
            </a:pPr>
            <a:r>
              <a:rPr lang="en-US" sz="1800" dirty="0"/>
              <a:t>UDP is a 'best effort' delivery system that does not require acknowledgment of receipt. </a:t>
            </a:r>
          </a:p>
          <a:p>
            <a:pPr algn="l"/>
            <a:endParaRPr lang="en-US" sz="1800" dirty="0"/>
          </a:p>
        </p:txBody>
      </p:sp>
      <p:pic>
        <p:nvPicPr>
          <p:cNvPr id="5" name="Picture 4"/>
          <p:cNvPicPr>
            <a:picLocks noChangeAspect="1"/>
          </p:cNvPicPr>
          <p:nvPr/>
        </p:nvPicPr>
        <p:blipFill>
          <a:blip r:embed="rId3"/>
          <a:stretch>
            <a:fillRect/>
          </a:stretch>
        </p:blipFill>
        <p:spPr>
          <a:xfrm>
            <a:off x="330740" y="3103920"/>
            <a:ext cx="3871610" cy="3497799"/>
          </a:xfrm>
          <a:prstGeom prst="rect">
            <a:avLst/>
          </a:prstGeom>
        </p:spPr>
      </p:pic>
    </p:spTree>
    <p:extLst>
      <p:ext uri="{BB962C8B-B14F-4D97-AF65-F5344CB8AC3E}">
        <p14:creationId xmlns:p14="http://schemas.microsoft.com/office/powerpoint/2010/main" val="461506485"/>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dirty="0" smtClean="0"/>
              <a:t/>
            </a:r>
            <a:br>
              <a:rPr lang="en-US" dirty="0" smtClean="0"/>
            </a:br>
            <a:r>
              <a:rPr lang="en-US" sz="2000" dirty="0" smtClean="0"/>
              <a:t>Internet Protocols at Work</a:t>
            </a:r>
            <a:br>
              <a:rPr lang="en-US" sz="2000" dirty="0" smtClean="0"/>
            </a:br>
            <a:r>
              <a:rPr lang="en-US" dirty="0" smtClean="0"/>
              <a:t>Keeping Track of the Conversation</a:t>
            </a:r>
            <a:endParaRPr lang="en-US" dirty="0"/>
          </a:p>
        </p:txBody>
      </p:sp>
      <p:sp>
        <p:nvSpPr>
          <p:cNvPr id="3" name="Content Placeholder 2"/>
          <p:cNvSpPr>
            <a:spLocks noGrp="1"/>
          </p:cNvSpPr>
          <p:nvPr>
            <p:ph idx="1"/>
          </p:nvPr>
        </p:nvSpPr>
        <p:spPr>
          <a:xfrm>
            <a:off x="193866" y="1269107"/>
            <a:ext cx="8733677" cy="1415727"/>
          </a:xfrm>
        </p:spPr>
        <p:txBody>
          <a:bodyPr/>
          <a:lstStyle/>
          <a:p>
            <a:pPr>
              <a:lnSpc>
                <a:spcPct val="50000"/>
              </a:lnSpc>
              <a:spcBef>
                <a:spcPts val="600"/>
              </a:spcBef>
              <a:buFont typeface="Wingdings" panose="05000000000000000000" pitchFamily="2" charset="2"/>
              <a:buChar char="§"/>
            </a:pPr>
            <a:r>
              <a:rPr lang="en-US" sz="1800" dirty="0" smtClean="0"/>
              <a:t> </a:t>
            </a:r>
            <a:r>
              <a:rPr lang="en-US" sz="1800" dirty="0"/>
              <a:t>A port is a numeric identifier within each segment that is used to keep track of </a:t>
            </a:r>
            <a:endParaRPr lang="en-US" sz="1800" dirty="0" smtClean="0"/>
          </a:p>
          <a:p>
            <a:pPr marL="0" indent="0">
              <a:lnSpc>
                <a:spcPct val="50000"/>
              </a:lnSpc>
              <a:spcBef>
                <a:spcPts val="600"/>
              </a:spcBef>
              <a:buNone/>
            </a:pPr>
            <a:r>
              <a:rPr lang="en-US" sz="1800" dirty="0" smtClean="0"/>
              <a:t>specific </a:t>
            </a:r>
            <a:r>
              <a:rPr lang="en-US" sz="1800" dirty="0"/>
              <a:t>conversations between a client and server. </a:t>
            </a:r>
            <a:endParaRPr lang="en-US" sz="1800" dirty="0" smtClean="0"/>
          </a:p>
          <a:p>
            <a:pPr marL="0" indent="0">
              <a:lnSpc>
                <a:spcPct val="50000"/>
              </a:lnSpc>
              <a:spcBef>
                <a:spcPts val="600"/>
              </a:spcBef>
              <a:buNone/>
            </a:pPr>
            <a:endParaRPr lang="en-US" sz="1800" dirty="0" smtClean="0"/>
          </a:p>
          <a:p>
            <a:pPr>
              <a:lnSpc>
                <a:spcPct val="50000"/>
              </a:lnSpc>
              <a:spcBef>
                <a:spcPts val="600"/>
              </a:spcBef>
            </a:pPr>
            <a:r>
              <a:rPr lang="en-US" sz="1800" dirty="0" smtClean="0"/>
              <a:t>Ports are categorized into three groups: Well-known, registered, and private.</a:t>
            </a:r>
          </a:p>
          <a:p>
            <a:pPr>
              <a:lnSpc>
                <a:spcPct val="50000"/>
              </a:lnSpc>
              <a:spcBef>
                <a:spcPts val="600"/>
              </a:spcBef>
            </a:pPr>
            <a:endParaRPr lang="en-US" sz="1800" dirty="0" smtClean="0"/>
          </a:p>
          <a:p>
            <a:pPr>
              <a:lnSpc>
                <a:spcPct val="50000"/>
              </a:lnSpc>
              <a:spcBef>
                <a:spcPts val="600"/>
              </a:spcBef>
            </a:pPr>
            <a:r>
              <a:rPr lang="en-US" sz="1800" dirty="0"/>
              <a:t>Every message that a host </a:t>
            </a:r>
            <a:r>
              <a:rPr lang="en-US" sz="1800" dirty="0" smtClean="0"/>
              <a:t>sends </a:t>
            </a:r>
            <a:r>
              <a:rPr lang="en-US" sz="1800" dirty="0"/>
              <a:t>contains both a source and destination port</a:t>
            </a:r>
            <a:r>
              <a:rPr lang="en-US" sz="1800" dirty="0" smtClean="0"/>
              <a:t>.</a:t>
            </a:r>
            <a:endParaRPr lang="en-US" sz="1800" dirty="0"/>
          </a:p>
        </p:txBody>
      </p:sp>
      <p:pic>
        <p:nvPicPr>
          <p:cNvPr id="2" name="Picture 1"/>
          <p:cNvPicPr>
            <a:picLocks noChangeAspect="1"/>
          </p:cNvPicPr>
          <p:nvPr/>
        </p:nvPicPr>
        <p:blipFill>
          <a:blip r:embed="rId3"/>
          <a:stretch>
            <a:fillRect/>
          </a:stretch>
        </p:blipFill>
        <p:spPr>
          <a:xfrm>
            <a:off x="2958408" y="2821021"/>
            <a:ext cx="5969135" cy="3819897"/>
          </a:xfrm>
          <a:prstGeom prst="rect">
            <a:avLst/>
          </a:prstGeom>
        </p:spPr>
      </p:pic>
      <p:sp>
        <p:nvSpPr>
          <p:cNvPr id="7" name="TextBox 6"/>
          <p:cNvSpPr txBox="1"/>
          <p:nvPr/>
        </p:nvSpPr>
        <p:spPr>
          <a:xfrm>
            <a:off x="193866" y="2821021"/>
            <a:ext cx="2675794" cy="2973122"/>
          </a:xfrm>
          <a:prstGeom prst="rect">
            <a:avLst/>
          </a:prstGeom>
          <a:noFill/>
        </p:spPr>
        <p:txBody>
          <a:bodyPr wrap="square" rtlCol="0">
            <a:spAutoFit/>
          </a:bodyPr>
          <a:lstStyle/>
          <a:p>
            <a:pPr marL="285750" indent="-285750" algn="l">
              <a:buClr>
                <a:schemeClr val="accent5">
                  <a:lumMod val="75000"/>
                </a:schemeClr>
              </a:buClr>
              <a:buFont typeface="Wingdings" panose="05000000000000000000" pitchFamily="2" charset="2"/>
              <a:buChar char="§"/>
            </a:pPr>
            <a:r>
              <a:rPr lang="en-US" sz="1600" dirty="0"/>
              <a:t>The source port number is dynamically generated by the sending device to </a:t>
            </a:r>
            <a:r>
              <a:rPr lang="en-US" sz="1600" dirty="0" smtClean="0"/>
              <a:t>identify a </a:t>
            </a:r>
            <a:r>
              <a:rPr lang="en-US" sz="1600" dirty="0"/>
              <a:t>conversation between two devices. </a:t>
            </a:r>
          </a:p>
          <a:p>
            <a:pPr algn="l"/>
            <a:endParaRPr lang="en-US" sz="1600" dirty="0"/>
          </a:p>
          <a:p>
            <a:pPr marL="285750" indent="-285750" algn="l">
              <a:buClr>
                <a:schemeClr val="accent5">
                  <a:lumMod val="75000"/>
                </a:schemeClr>
              </a:buClr>
              <a:buFont typeface="Wingdings" panose="05000000000000000000" pitchFamily="2" charset="2"/>
              <a:buChar char="§"/>
            </a:pPr>
            <a:r>
              <a:rPr lang="en-US" sz="1600" dirty="0"/>
              <a:t>The client places a destination port number in the segment to tell the destination </a:t>
            </a:r>
            <a:r>
              <a:rPr lang="en-US" sz="1600" dirty="0" smtClean="0"/>
              <a:t>server </a:t>
            </a:r>
            <a:r>
              <a:rPr lang="en-US" sz="1600" dirty="0"/>
              <a:t>what service is being requested.</a:t>
            </a:r>
          </a:p>
        </p:txBody>
      </p:sp>
    </p:spTree>
    <p:extLst>
      <p:ext uri="{BB962C8B-B14F-4D97-AF65-F5344CB8AC3E}">
        <p14:creationId xmlns:p14="http://schemas.microsoft.com/office/powerpoint/2010/main" val="2434636572"/>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nstructor_Supplemental_Material_Template.pptx" id="{3198E07C-115F-418B-A9A8-BF9053302A35}" vid="{198B02FE-59AF-4313-B2FA-B9A3F3C1E378}"/>
    </a:ext>
  </a:ext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Instructor_Supplemental_Material_Template.pptx" id="{3198E07C-115F-418B-A9A8-BF9053302A35}" vid="{C5585B68-2BDF-41F6-9912-6E7821961829}"/>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Instructor_Supplemental_Material_Template</Template>
  <TotalTime>13633</TotalTime>
  <Pages>28</Pages>
  <Words>905</Words>
  <Application>Microsoft Office PowerPoint</Application>
  <PresentationFormat>On-screen Show (4:3)</PresentationFormat>
  <Paragraphs>173</Paragraphs>
  <Slides>17</Slides>
  <Notes>16</Notes>
  <HiddenSlides>0</HiddenSlides>
  <MMClips>0</MMClip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PPT-TMPLT-WHT_C</vt:lpstr>
      <vt:lpstr>NetAcad-4F_PPT-WHT_060408</vt:lpstr>
      <vt:lpstr>Chapter 5: Providing Network Services </vt:lpstr>
      <vt:lpstr>Chapter 5 - Sections &amp; Objectives</vt:lpstr>
      <vt:lpstr>5.1 How Clients and Servers Work Together </vt:lpstr>
      <vt:lpstr> How Clients and Servers Work Together The Client Server Relationship </vt:lpstr>
      <vt:lpstr> How Clients and Servers Work Together The Client Server Relationship </vt:lpstr>
      <vt:lpstr> How Clients and Servers Work Together TCP/IP Protocols for Internet Services </vt:lpstr>
      <vt:lpstr>5.2 Internet Protocols at Work </vt:lpstr>
      <vt:lpstr> Internet Protocols at Work The TCP/IP Protocol Suite </vt:lpstr>
      <vt:lpstr> Internet Protocols at Work Keeping Track of the Conversation</vt:lpstr>
      <vt:lpstr>5.3 Application Protocols and Services </vt:lpstr>
      <vt:lpstr> Application Protocols and Services Domain Name System </vt:lpstr>
      <vt:lpstr> Application Protocols and Services Web Clients and Servers</vt:lpstr>
      <vt:lpstr> Application Protocols and Services FTP Clients and Servers</vt:lpstr>
      <vt:lpstr> Application Protocols and Services Virtual Terminals</vt:lpstr>
      <vt:lpstr> Application Protocols and Services Email and Messaging</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Instructor Materials Chapter 1 What is the Internet of Things?</dc:title>
  <dc:creator>Suk-yi Pennock</dc:creator>
  <cp:lastModifiedBy>doc</cp:lastModifiedBy>
  <cp:revision>143</cp:revision>
  <cp:lastPrinted>1999-01-27T00:54:54Z</cp:lastPrinted>
  <dcterms:created xsi:type="dcterms:W3CDTF">2016-07-19T22:00:40Z</dcterms:created>
  <dcterms:modified xsi:type="dcterms:W3CDTF">2020-07-21T04:39:21Z</dcterms:modified>
</cp:coreProperties>
</file>