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6"/>
  </p:notesMasterIdLst>
  <p:handoutMasterIdLst>
    <p:handoutMasterId r:id="rId27"/>
  </p:handoutMasterIdLst>
  <p:sldIdLst>
    <p:sldId id="500" r:id="rId3"/>
    <p:sldId id="786" r:id="rId4"/>
    <p:sldId id="791" r:id="rId5"/>
    <p:sldId id="922" r:id="rId6"/>
    <p:sldId id="948" r:id="rId7"/>
    <p:sldId id="939" r:id="rId8"/>
    <p:sldId id="949" r:id="rId9"/>
    <p:sldId id="950" r:id="rId10"/>
    <p:sldId id="951" r:id="rId11"/>
    <p:sldId id="952" r:id="rId12"/>
    <p:sldId id="953" r:id="rId13"/>
    <p:sldId id="954" r:id="rId14"/>
    <p:sldId id="955" r:id="rId15"/>
    <p:sldId id="956" r:id="rId16"/>
    <p:sldId id="957" r:id="rId17"/>
    <p:sldId id="958" r:id="rId18"/>
    <p:sldId id="959" r:id="rId19"/>
    <p:sldId id="960" r:id="rId20"/>
    <p:sldId id="961" r:id="rId21"/>
    <p:sldId id="962" r:id="rId22"/>
    <p:sldId id="963" r:id="rId23"/>
    <p:sldId id="884" r:id="rId24"/>
    <p:sldId id="885" r:id="rId2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E86"/>
    <a:srgbClr val="C0C0C4"/>
    <a:srgbClr val="678DC5"/>
    <a:srgbClr val="3E67A4"/>
    <a:srgbClr val="3E8DC5"/>
    <a:srgbClr val="5F5F65"/>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9" autoAdjust="0"/>
    <p:restoredTop sz="89277" autoAdjust="0"/>
  </p:normalViewPr>
  <p:slideViewPr>
    <p:cSldViewPr snapToGrid="0">
      <p:cViewPr>
        <p:scale>
          <a:sx n="111" d="100"/>
          <a:sy n="111" d="100"/>
        </p:scale>
        <p:origin x="-1614" y="-4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100" d="100"/>
        <a:sy n="100" d="100"/>
      </p:scale>
      <p:origin x="0" y="18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1.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0.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2.xml"/><Relationship Id="rId11" Type="http://schemas.openxmlformats.org/officeDocument/2006/relationships/slide" Target="slides/slide18.xml"/><Relationship Id="rId5" Type="http://schemas.openxmlformats.org/officeDocument/2006/relationships/slide" Target="slides/slide10.xml"/><Relationship Id="rId10" Type="http://schemas.openxmlformats.org/officeDocument/2006/relationships/slide" Target="slides/slide17.xml"/><Relationship Id="rId4" Type="http://schemas.openxmlformats.org/officeDocument/2006/relationships/slide" Target="slides/slide8.xml"/><Relationship Id="rId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 Home Network </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Setting Up Your Wireless Network</a:t>
            </a:r>
            <a:r>
              <a:rPr lang="en-US" sz="1200" dirty="0" smtClean="0"/>
              <a:t> </a:t>
            </a:r>
            <a:endParaRPr lang="en-CA" dirty="0" smtClean="0"/>
          </a:p>
          <a:p>
            <a:pPr>
              <a:lnSpc>
                <a:spcPct val="80000"/>
              </a:lnSpc>
              <a:buFontTx/>
              <a:buNone/>
            </a:pPr>
            <a:r>
              <a:rPr lang="en-US" dirty="0" smtClean="0">
                <a:latin typeface="Arial" charset="0"/>
              </a:rPr>
              <a:t>6.3.1 –</a:t>
            </a:r>
            <a:r>
              <a:rPr lang="en-US" baseline="0" dirty="0" smtClean="0">
                <a:latin typeface="Arial" charset="0"/>
              </a:rPr>
              <a:t> Accessing the Wireless Router</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57992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a:t>
            </a:r>
            <a:r>
              <a:rPr lang="en-US" sz="1200" b="0" i="0" u="none" strike="noStrike" kern="1200" baseline="0" dirty="0" smtClean="0">
                <a:solidFill>
                  <a:schemeClr val="tx1"/>
                </a:solidFill>
                <a:effectLst/>
                <a:latin typeface="Arial" charset="0"/>
                <a:ea typeface="ＭＳ Ｐゴシック" charset="0"/>
                <a:cs typeface="ＭＳ Ｐゴシック" charset="0"/>
              </a:rPr>
              <a:t>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4272855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Choosing ISP Services</a:t>
            </a:r>
            <a:endParaRPr lang="en-CA" dirty="0" smtClean="0"/>
          </a:p>
          <a:p>
            <a:pPr>
              <a:lnSpc>
                <a:spcPct val="80000"/>
              </a:lnSpc>
              <a:buFontTx/>
              <a:buNone/>
            </a:pPr>
            <a:r>
              <a:rPr lang="en-US" dirty="0" smtClean="0">
                <a:latin typeface="Arial" charset="0"/>
              </a:rPr>
              <a:t>6.4.1 –</a:t>
            </a:r>
            <a:r>
              <a:rPr lang="en-US" baseline="0" dirty="0" smtClean="0">
                <a:latin typeface="Arial" charset="0"/>
              </a:rPr>
              <a:t> Internet Service Providers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644929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Choosing ISP Services</a:t>
            </a:r>
            <a:endParaRPr lang="en-CA" dirty="0" smtClean="0"/>
          </a:p>
          <a:p>
            <a:pPr>
              <a:lnSpc>
                <a:spcPct val="80000"/>
              </a:lnSpc>
              <a:buFontTx/>
              <a:buNone/>
            </a:pPr>
            <a:r>
              <a:rPr lang="en-US" dirty="0" smtClean="0">
                <a:latin typeface="Arial" charset="0"/>
              </a:rPr>
              <a:t>6.4.2 –</a:t>
            </a:r>
            <a:r>
              <a:rPr lang="en-US" baseline="0" dirty="0" smtClean="0">
                <a:latin typeface="Arial" charset="0"/>
              </a:rPr>
              <a:t> ISP Connectivity Options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334464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a:t>
            </a:r>
            <a:r>
              <a:rPr lang="en-US" sz="1200" b="0" i="0" u="none" strike="noStrike" kern="1200" baseline="0" dirty="0" smtClean="0">
                <a:solidFill>
                  <a:schemeClr val="tx1"/>
                </a:solidFill>
                <a:effectLst/>
                <a:latin typeface="Arial" charset="0"/>
                <a:ea typeface="ＭＳ Ｐゴシック" charset="0"/>
                <a:cs typeface="ＭＳ Ｐゴシック" charset="0"/>
              </a:rPr>
              <a:t>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1690808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Security Considerations in a Home Network</a:t>
            </a:r>
            <a:endParaRPr lang="en-CA" dirty="0" smtClean="0"/>
          </a:p>
          <a:p>
            <a:pPr>
              <a:lnSpc>
                <a:spcPct val="80000"/>
              </a:lnSpc>
              <a:buFontTx/>
              <a:buNone/>
            </a:pPr>
            <a:r>
              <a:rPr lang="en-US" dirty="0" smtClean="0">
                <a:latin typeface="Arial" charset="0"/>
              </a:rPr>
              <a:t>6.5.1 –</a:t>
            </a:r>
            <a:r>
              <a:rPr lang="en-US" baseline="0" dirty="0" smtClean="0">
                <a:latin typeface="Arial" charset="0"/>
              </a:rPr>
              <a:t> Is My Network Safe?</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745326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Security Considerations in a Home Network</a:t>
            </a:r>
            <a:endParaRPr lang="en-CA" dirty="0" smtClean="0"/>
          </a:p>
          <a:p>
            <a:pPr>
              <a:lnSpc>
                <a:spcPct val="80000"/>
              </a:lnSpc>
              <a:buFontTx/>
              <a:buNone/>
            </a:pPr>
            <a:r>
              <a:rPr lang="en-US" dirty="0" smtClean="0">
                <a:latin typeface="Arial" charset="0"/>
              </a:rPr>
              <a:t>6.5.2 –</a:t>
            </a:r>
            <a:r>
              <a:rPr lang="en-US" baseline="0" dirty="0" smtClean="0">
                <a:latin typeface="Arial" charset="0"/>
              </a:rPr>
              <a:t> Authenticating Users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099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Security Considerations in a Home Network</a:t>
            </a:r>
            <a:endParaRPr lang="en-CA" dirty="0" smtClean="0"/>
          </a:p>
          <a:p>
            <a:pPr>
              <a:lnSpc>
                <a:spcPct val="80000"/>
              </a:lnSpc>
              <a:buFontTx/>
              <a:buNone/>
            </a:pPr>
            <a:r>
              <a:rPr lang="en-US" dirty="0" smtClean="0">
                <a:latin typeface="Arial" charset="0"/>
              </a:rPr>
              <a:t>6.5.3 –</a:t>
            </a:r>
            <a:r>
              <a:rPr lang="en-US" baseline="0" dirty="0" smtClean="0">
                <a:latin typeface="Arial" charset="0"/>
              </a:rPr>
              <a:t> Encrypting Data So It Cannot Be Read</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888561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Security Considerations in a Home Network</a:t>
            </a:r>
            <a:endParaRPr lang="en-CA" dirty="0" smtClean="0"/>
          </a:p>
          <a:p>
            <a:pPr>
              <a:lnSpc>
                <a:spcPct val="80000"/>
              </a:lnSpc>
              <a:buFontTx/>
              <a:buNone/>
            </a:pPr>
            <a:r>
              <a:rPr lang="en-US" dirty="0" smtClean="0">
                <a:latin typeface="Arial" charset="0"/>
              </a:rPr>
              <a:t>6.5.4 –</a:t>
            </a:r>
            <a:r>
              <a:rPr lang="en-US" baseline="0" dirty="0" smtClean="0">
                <a:latin typeface="Arial" charset="0"/>
              </a:rPr>
              <a:t> Security Planning</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150347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19</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a:t>
            </a:r>
            <a:r>
              <a:rPr lang="en-US" sz="1200" b="0" i="0" u="none" strike="noStrike" kern="1200" baseline="0" dirty="0" smtClean="0">
                <a:solidFill>
                  <a:schemeClr val="tx1"/>
                </a:solidFill>
                <a:effectLst/>
                <a:latin typeface="Arial" charset="0"/>
                <a:ea typeface="ＭＳ Ｐゴシック" charset="0"/>
                <a:cs typeface="ＭＳ Ｐゴシック" charset="0"/>
              </a:rPr>
              <a:t>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3376851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6.6</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Mobile Devices in the Network</a:t>
            </a:r>
            <a:endParaRPr lang="en-CA" dirty="0" smtClean="0"/>
          </a:p>
          <a:p>
            <a:pPr>
              <a:lnSpc>
                <a:spcPct val="80000"/>
              </a:lnSpc>
              <a:buFontTx/>
              <a:buNone/>
            </a:pPr>
            <a:r>
              <a:rPr lang="en-US" dirty="0" smtClean="0">
                <a:latin typeface="Arial" charset="0"/>
              </a:rPr>
              <a:t>6.6.1 –</a:t>
            </a:r>
            <a:r>
              <a:rPr lang="en-US" baseline="0" dirty="0" smtClean="0">
                <a:latin typeface="Arial" charset="0"/>
              </a:rPr>
              <a:t> Network Connectivity</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86471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6.6</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Mobile Devices in the Network</a:t>
            </a:r>
            <a:endParaRPr lang="en-CA" dirty="0" smtClean="0"/>
          </a:p>
          <a:p>
            <a:pPr>
              <a:lnSpc>
                <a:spcPct val="80000"/>
              </a:lnSpc>
              <a:buFontTx/>
              <a:buNone/>
            </a:pPr>
            <a:r>
              <a:rPr lang="en-US" dirty="0" smtClean="0">
                <a:latin typeface="Arial" charset="0"/>
              </a:rPr>
              <a:t>6.6.2 –</a:t>
            </a:r>
            <a:r>
              <a:rPr lang="en-US" baseline="0" dirty="0" smtClean="0">
                <a:latin typeface="Arial" charset="0"/>
              </a:rPr>
              <a:t> Cellular Data and Bluetooth</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146691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23</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a:t>
            </a:r>
            <a:r>
              <a:rPr lang="en-US" sz="1200" b="0" i="0" u="none" strike="noStrike" kern="1200" baseline="0" dirty="0" smtClean="0">
                <a:solidFill>
                  <a:schemeClr val="tx1"/>
                </a:solidFill>
                <a:effectLst/>
                <a:latin typeface="Arial" charset="0"/>
                <a:ea typeface="ＭＳ Ｐゴシック" charset="0"/>
                <a:cs typeface="ＭＳ Ｐゴシック" charset="0"/>
              </a:rPr>
              <a:t>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What Does a Home Network Look Like?</a:t>
            </a:r>
            <a:r>
              <a:rPr lang="en-US" sz="1200" dirty="0" smtClean="0"/>
              <a:t> </a:t>
            </a:r>
            <a:endParaRPr lang="en-CA" dirty="0" smtClean="0"/>
          </a:p>
          <a:p>
            <a:pPr>
              <a:lnSpc>
                <a:spcPct val="80000"/>
              </a:lnSpc>
              <a:buFontTx/>
              <a:buNone/>
            </a:pPr>
            <a:r>
              <a:rPr lang="en-US" dirty="0" smtClean="0">
                <a:latin typeface="Arial" charset="0"/>
              </a:rPr>
              <a:t>6.1.1 –</a:t>
            </a:r>
            <a:r>
              <a:rPr lang="en-US" baseline="0" dirty="0" smtClean="0">
                <a:latin typeface="Arial" charset="0"/>
              </a:rPr>
              <a:t> Home Network Basics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What Does a Home Network Look Like?</a:t>
            </a:r>
            <a:r>
              <a:rPr lang="en-US" sz="1200" dirty="0" smtClean="0"/>
              <a:t> </a:t>
            </a:r>
            <a:endParaRPr lang="en-CA" dirty="0" smtClean="0"/>
          </a:p>
          <a:p>
            <a:pPr>
              <a:lnSpc>
                <a:spcPct val="80000"/>
              </a:lnSpc>
              <a:buFontTx/>
              <a:buNone/>
            </a:pPr>
            <a:r>
              <a:rPr lang="en-US" dirty="0" smtClean="0">
                <a:latin typeface="Arial" charset="0"/>
              </a:rPr>
              <a:t>6.1.2 –</a:t>
            </a:r>
            <a:r>
              <a:rPr lang="en-US" baseline="0" dirty="0" smtClean="0">
                <a:latin typeface="Arial" charset="0"/>
              </a:rPr>
              <a:t> Network Technologies in the Home</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834332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a:t>
            </a:r>
            <a:r>
              <a:rPr lang="en-US" sz="1200" b="0" i="0" u="none" strike="noStrike" kern="1200" baseline="0" dirty="0" smtClean="0">
                <a:solidFill>
                  <a:schemeClr val="tx1"/>
                </a:solidFill>
                <a:effectLst/>
                <a:latin typeface="Arial" charset="0"/>
                <a:ea typeface="ＭＳ Ｐゴシック" charset="0"/>
                <a:cs typeface="ＭＳ Ｐゴシック" charset="0"/>
              </a:rPr>
              <a:t>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1224025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How Does Wi-Fi Work?</a:t>
            </a:r>
            <a:r>
              <a:rPr lang="en-US" sz="1200" dirty="0" smtClean="0"/>
              <a:t> </a:t>
            </a:r>
            <a:endParaRPr lang="en-CA" dirty="0" smtClean="0"/>
          </a:p>
          <a:p>
            <a:pPr>
              <a:lnSpc>
                <a:spcPct val="80000"/>
              </a:lnSpc>
              <a:buFontTx/>
              <a:buNone/>
            </a:pPr>
            <a:r>
              <a:rPr lang="en-US" dirty="0" smtClean="0">
                <a:latin typeface="Arial" charset="0"/>
              </a:rPr>
              <a:t>6.2.1 –</a:t>
            </a:r>
            <a:r>
              <a:rPr lang="en-US" baseline="0" dirty="0" smtClean="0">
                <a:latin typeface="Arial" charset="0"/>
              </a:rPr>
              <a:t> Wireless Standards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869441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How Does Wi-Fi Work?</a:t>
            </a:r>
            <a:r>
              <a:rPr lang="en-US" sz="1200" dirty="0" smtClean="0"/>
              <a:t> </a:t>
            </a:r>
            <a:endParaRPr lang="en-CA" dirty="0" smtClean="0"/>
          </a:p>
          <a:p>
            <a:pPr>
              <a:lnSpc>
                <a:spcPct val="80000"/>
              </a:lnSpc>
              <a:buFontTx/>
              <a:buNone/>
            </a:pPr>
            <a:r>
              <a:rPr lang="en-US" dirty="0" smtClean="0">
                <a:latin typeface="Arial" charset="0"/>
              </a:rPr>
              <a:t>6.2.2 –</a:t>
            </a:r>
            <a:r>
              <a:rPr lang="en-US" baseline="0" dirty="0" smtClean="0">
                <a:latin typeface="Arial" charset="0"/>
              </a:rPr>
              <a:t> Controlling Wireless Traffic</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283113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9</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a:t>
            </a:r>
            <a:r>
              <a:rPr lang="en-US" sz="1200" b="0" i="0" u="none" strike="noStrike" kern="1200" baseline="0" dirty="0" smtClean="0">
                <a:solidFill>
                  <a:schemeClr val="tx1"/>
                </a:solidFill>
                <a:effectLst/>
                <a:latin typeface="Arial" charset="0"/>
                <a:ea typeface="ＭＳ Ｐゴシック" charset="0"/>
                <a:cs typeface="ＭＳ Ｐゴシック" charset="0"/>
              </a:rPr>
              <a:t>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3203708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1</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dirty="0"/>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r>
              <a:rPr lang="en-US" noProof="0" smtClean="0"/>
              <a:t>Click icon to add table</a:t>
            </a:r>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1</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747713" indent="-290513" algn="l" defTabSz="814388" rtl="0" eaLnBrk="1" fontAlgn="base" hangingPunct="1">
        <a:lnSpc>
          <a:spcPct val="95000"/>
        </a:lnSpc>
        <a:spcBef>
          <a:spcPct val="35000"/>
        </a:spcBef>
        <a:spcAft>
          <a:spcPct val="0"/>
        </a:spcAft>
        <a:buClr>
          <a:srgbClr val="708CA1"/>
        </a:buClr>
        <a:buFont typeface="Wingdings" panose="05000000000000000000" pitchFamily="2" charset="2"/>
        <a:buChar char="§"/>
        <a:defRPr sz="2000">
          <a:solidFill>
            <a:schemeClr val="tx1"/>
          </a:solidFill>
          <a:latin typeface="+mn-lt"/>
          <a:ea typeface="ＭＳ Ｐゴシック" charset="0"/>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t>Chapter </a:t>
            </a:r>
            <a:r>
              <a:rPr lang="en-US" sz="2400" dirty="0" smtClean="0"/>
              <a:t>6: Building a Home Network </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5041900" cy="658812"/>
          </a:xfrm>
        </p:spPr>
        <p:txBody>
          <a:bodyPr/>
          <a:lstStyle/>
          <a:p>
            <a:pPr eaLnBrk="1" hangingPunct="1"/>
            <a:r>
              <a:rPr lang="en-US" dirty="0" smtClean="0">
                <a:solidFill>
                  <a:schemeClr val="tx1"/>
                </a:solidFill>
                <a:latin typeface="Arial" charset="0"/>
              </a:rPr>
              <a:t>Networking Essentials</a:t>
            </a:r>
            <a:endParaRPr lang="en-US" dirty="0">
              <a:solidFill>
                <a:schemeClr val="tx1"/>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Setting Up Your Wireless Network</a:t>
            </a:r>
            <a:br>
              <a:rPr lang="en-US" sz="1800" dirty="0" smtClean="0"/>
            </a:br>
            <a:r>
              <a:rPr lang="en-US" dirty="0" smtClean="0"/>
              <a:t>Accessing the Wireless Router </a:t>
            </a:r>
            <a:endParaRPr lang="en-US" dirty="0"/>
          </a:p>
        </p:txBody>
      </p:sp>
      <p:sp>
        <p:nvSpPr>
          <p:cNvPr id="7" name="Content Placeholder 6"/>
          <p:cNvSpPr>
            <a:spLocks noGrp="1"/>
          </p:cNvSpPr>
          <p:nvPr>
            <p:ph idx="1"/>
          </p:nvPr>
        </p:nvSpPr>
        <p:spPr>
          <a:xfrm>
            <a:off x="193868" y="1527858"/>
            <a:ext cx="3172921" cy="5162308"/>
          </a:xfrm>
        </p:spPr>
        <p:txBody>
          <a:bodyPr>
            <a:normAutofit fontScale="85000" lnSpcReduction="20000"/>
          </a:bodyPr>
          <a:lstStyle/>
          <a:p>
            <a:pPr marL="285750" indent="-285750">
              <a:buClr>
                <a:schemeClr val="accent5">
                  <a:lumMod val="75000"/>
                </a:schemeClr>
              </a:buClr>
              <a:buFont typeface="Wingdings" panose="05000000000000000000" pitchFamily="2" charset="2"/>
              <a:buChar char="§"/>
            </a:pPr>
            <a:r>
              <a:rPr lang="en-US" dirty="0"/>
              <a:t>Many wireless routers designed for home use have an </a:t>
            </a:r>
            <a:r>
              <a:rPr lang="en-US" dirty="0" smtClean="0"/>
              <a:t>automatic setup </a:t>
            </a:r>
            <a:r>
              <a:rPr lang="en-US" dirty="0"/>
              <a:t>utility that can be used to configure the basic settings on the router. </a:t>
            </a:r>
          </a:p>
          <a:p>
            <a:pPr marL="285750" indent="-285750">
              <a:buClr>
                <a:schemeClr val="accent5">
                  <a:lumMod val="75000"/>
                </a:schemeClr>
              </a:buClr>
              <a:buFont typeface="Wingdings" panose="05000000000000000000" pitchFamily="2" charset="2"/>
              <a:buChar char="§"/>
            </a:pPr>
            <a:r>
              <a:rPr lang="en-US" dirty="0"/>
              <a:t>If SSID broadcasting is on, the SSID name will be seen by all wireless clients within your signal range. </a:t>
            </a:r>
          </a:p>
          <a:p>
            <a:pPr marL="285750" indent="-285750">
              <a:buClr>
                <a:schemeClr val="accent5">
                  <a:lumMod val="75000"/>
                </a:schemeClr>
              </a:buClr>
              <a:buFont typeface="Wingdings" panose="05000000000000000000" pitchFamily="2" charset="2"/>
              <a:buChar char="§"/>
            </a:pPr>
            <a:r>
              <a:rPr lang="en-US" dirty="0"/>
              <a:t>The decision regarding who can access your home network should be determined by how you plan to use the network. Many routers support MAC address filtering</a:t>
            </a:r>
            <a:r>
              <a:rPr lang="en-US" dirty="0" smtClean="0"/>
              <a:t>.</a:t>
            </a:r>
            <a:endParaRPr lang="en-US" dirty="0"/>
          </a:p>
        </p:txBody>
      </p:sp>
      <p:pic>
        <p:nvPicPr>
          <p:cNvPr id="5" name="Picture 4"/>
          <p:cNvPicPr>
            <a:picLocks noChangeAspect="1"/>
          </p:cNvPicPr>
          <p:nvPr/>
        </p:nvPicPr>
        <p:blipFill>
          <a:blip r:embed="rId3"/>
          <a:stretch>
            <a:fillRect/>
          </a:stretch>
        </p:blipFill>
        <p:spPr>
          <a:xfrm>
            <a:off x="3366789" y="1840375"/>
            <a:ext cx="5599237" cy="4000420"/>
          </a:xfrm>
          <a:prstGeom prst="rect">
            <a:avLst/>
          </a:prstGeom>
        </p:spPr>
      </p:pic>
    </p:spTree>
    <p:extLst>
      <p:ext uri="{BB962C8B-B14F-4D97-AF65-F5344CB8AC3E}">
        <p14:creationId xmlns:p14="http://schemas.microsoft.com/office/powerpoint/2010/main" val="657657297"/>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6.4 Choosing ISP Services </a:t>
            </a:r>
            <a:endParaRPr lang="en-US" sz="2400" dirty="0">
              <a:solidFill>
                <a:srgbClr val="00B0F0"/>
              </a:solidFill>
            </a:endParaRPr>
          </a:p>
        </p:txBody>
      </p:sp>
    </p:spTree>
    <p:extLst>
      <p:ext uri="{BB962C8B-B14F-4D97-AF65-F5344CB8AC3E}">
        <p14:creationId xmlns:p14="http://schemas.microsoft.com/office/powerpoint/2010/main" val="353953032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Choosing ISP Services</a:t>
            </a:r>
            <a:r>
              <a:rPr lang="en-US" dirty="0" smtClean="0"/>
              <a:t/>
            </a:r>
            <a:br>
              <a:rPr lang="en-US" dirty="0" smtClean="0"/>
            </a:br>
            <a:r>
              <a:rPr lang="en-US" dirty="0" smtClean="0"/>
              <a:t>Internet Service Providers </a:t>
            </a:r>
            <a:endParaRPr lang="en-US" dirty="0"/>
          </a:p>
        </p:txBody>
      </p:sp>
      <p:sp>
        <p:nvSpPr>
          <p:cNvPr id="3" name="Content Placeholder 2"/>
          <p:cNvSpPr>
            <a:spLocks noGrp="1"/>
          </p:cNvSpPr>
          <p:nvPr>
            <p:ph idx="1"/>
          </p:nvPr>
        </p:nvSpPr>
        <p:spPr>
          <a:xfrm>
            <a:off x="355915" y="1355390"/>
            <a:ext cx="8463994" cy="5143794"/>
          </a:xfrm>
        </p:spPr>
        <p:txBody>
          <a:bodyPr>
            <a:normAutofit fontScale="85000" lnSpcReduction="10000"/>
          </a:bodyPr>
          <a:lstStyle/>
          <a:p>
            <a:r>
              <a:rPr lang="en-US" dirty="0" smtClean="0"/>
              <a:t>An Internet Service Provider (ISP) provides the link between the home network and the global Internet. ISPs are critical to communications across the Internet. Each ISP connects to other ISPs to form a network of links that interconnect users all over the world.</a:t>
            </a:r>
          </a:p>
          <a:p>
            <a:pPr marL="5943600"/>
            <a:r>
              <a:rPr lang="en-US" dirty="0" smtClean="0"/>
              <a:t>A router is required to securely connect a computer to an ISP. The router includes a switch to connect wired hosts and a wireless AP to connect wireless hosts. The router also provides client addresses and security for inside hosts.</a:t>
            </a:r>
          </a:p>
          <a:p>
            <a:pPr marL="5486400"/>
            <a:endParaRPr lang="en-US" dirty="0" smtClean="0"/>
          </a:p>
          <a:p>
            <a:endParaRPr lang="en-US" dirty="0" smtClean="0"/>
          </a:p>
          <a:p>
            <a:endParaRPr lang="en-US" dirty="0"/>
          </a:p>
        </p:txBody>
      </p:sp>
      <p:pic>
        <p:nvPicPr>
          <p:cNvPr id="2" name="Picture 1"/>
          <p:cNvPicPr>
            <a:picLocks noChangeAspect="1"/>
          </p:cNvPicPr>
          <p:nvPr/>
        </p:nvPicPr>
        <p:blipFill>
          <a:blip r:embed="rId3"/>
          <a:stretch>
            <a:fillRect/>
          </a:stretch>
        </p:blipFill>
        <p:spPr>
          <a:xfrm>
            <a:off x="541110" y="2581626"/>
            <a:ext cx="5507481" cy="3820437"/>
          </a:xfrm>
          <a:prstGeom prst="rect">
            <a:avLst/>
          </a:prstGeom>
        </p:spPr>
      </p:pic>
    </p:spTree>
    <p:extLst>
      <p:ext uri="{BB962C8B-B14F-4D97-AF65-F5344CB8AC3E}">
        <p14:creationId xmlns:p14="http://schemas.microsoft.com/office/powerpoint/2010/main" val="3903412483"/>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Choosing ISP Services</a:t>
            </a:r>
            <a:br>
              <a:rPr lang="en-US" sz="1800" dirty="0" smtClean="0"/>
            </a:br>
            <a:r>
              <a:rPr lang="en-US" dirty="0" smtClean="0"/>
              <a:t>ISP Connectivity Options </a:t>
            </a:r>
            <a:endParaRPr lang="en-US" dirty="0"/>
          </a:p>
        </p:txBody>
      </p:sp>
      <p:sp>
        <p:nvSpPr>
          <p:cNvPr id="3" name="Content Placeholder 2"/>
          <p:cNvSpPr>
            <a:spLocks noGrp="1"/>
          </p:cNvSpPr>
          <p:nvPr>
            <p:ph idx="1"/>
          </p:nvPr>
        </p:nvSpPr>
        <p:spPr>
          <a:xfrm>
            <a:off x="232348" y="1232593"/>
            <a:ext cx="8733677" cy="1044164"/>
          </a:xfrm>
        </p:spPr>
        <p:txBody>
          <a:bodyPr>
            <a:normAutofit fontScale="77500" lnSpcReduction="20000"/>
          </a:bodyPr>
          <a:lstStyle/>
          <a:p>
            <a:r>
              <a:rPr lang="en-US" dirty="0" smtClean="0"/>
              <a:t>The two most common methods to connect to an ISP are Cable and Digital Subscriber Line (DSL). </a:t>
            </a:r>
          </a:p>
          <a:p>
            <a:r>
              <a:rPr lang="en-US" dirty="0" smtClean="0"/>
              <a:t>Other ISP connectivity options are Satellite, Cellular, and Dial-up Telephone.</a:t>
            </a:r>
          </a:p>
          <a:p>
            <a:endParaRPr lang="en-US" dirty="0" smtClean="0"/>
          </a:p>
          <a:p>
            <a:endParaRPr lang="en-US" dirty="0"/>
          </a:p>
        </p:txBody>
      </p:sp>
      <p:pic>
        <p:nvPicPr>
          <p:cNvPr id="2" name="Picture 1"/>
          <p:cNvPicPr>
            <a:picLocks noChangeAspect="1"/>
          </p:cNvPicPr>
          <p:nvPr/>
        </p:nvPicPr>
        <p:blipFill>
          <a:blip r:embed="rId3"/>
          <a:stretch>
            <a:fillRect/>
          </a:stretch>
        </p:blipFill>
        <p:spPr>
          <a:xfrm>
            <a:off x="1069699" y="2276756"/>
            <a:ext cx="6982013" cy="4169439"/>
          </a:xfrm>
          <a:prstGeom prst="rect">
            <a:avLst/>
          </a:prstGeom>
        </p:spPr>
      </p:pic>
    </p:spTree>
    <p:extLst>
      <p:ext uri="{BB962C8B-B14F-4D97-AF65-F5344CB8AC3E}">
        <p14:creationId xmlns:p14="http://schemas.microsoft.com/office/powerpoint/2010/main" val="4294782421"/>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6.5 Security Considerations in a Home Network </a:t>
            </a:r>
            <a:endParaRPr lang="en-US" sz="2400" dirty="0">
              <a:solidFill>
                <a:srgbClr val="00B0F0"/>
              </a:solidFill>
            </a:endParaRPr>
          </a:p>
        </p:txBody>
      </p:sp>
    </p:spTree>
    <p:extLst>
      <p:ext uri="{BB962C8B-B14F-4D97-AF65-F5344CB8AC3E}">
        <p14:creationId xmlns:p14="http://schemas.microsoft.com/office/powerpoint/2010/main" val="1901345522"/>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Security Considerations in a Home Network</a:t>
            </a:r>
            <a:br>
              <a:rPr lang="en-US" sz="1800" dirty="0" smtClean="0"/>
            </a:br>
            <a:r>
              <a:rPr lang="en-US" dirty="0" smtClean="0"/>
              <a:t>Is My Network Safe? </a:t>
            </a:r>
            <a:endParaRPr lang="en-US" dirty="0"/>
          </a:p>
        </p:txBody>
      </p:sp>
      <p:sp>
        <p:nvSpPr>
          <p:cNvPr id="3" name="Content Placeholder 2"/>
          <p:cNvSpPr>
            <a:spLocks noGrp="1"/>
          </p:cNvSpPr>
          <p:nvPr>
            <p:ph idx="1"/>
          </p:nvPr>
        </p:nvSpPr>
        <p:spPr>
          <a:xfrm>
            <a:off x="193868" y="1203767"/>
            <a:ext cx="8733677" cy="2367949"/>
          </a:xfrm>
        </p:spPr>
        <p:txBody>
          <a:bodyPr>
            <a:normAutofit fontScale="70000" lnSpcReduction="20000"/>
          </a:bodyPr>
          <a:lstStyle/>
          <a:p>
            <a:r>
              <a:rPr lang="en-US" dirty="0" smtClean="0"/>
              <a:t>It is possible for an attacker to tune into signals from your wireless network, much like tuning into a radio station. </a:t>
            </a:r>
          </a:p>
          <a:p>
            <a:r>
              <a:rPr lang="en-US" dirty="0" smtClean="0"/>
              <a:t>The SSID broadcast feature can be turned off. Any computer trying to connect to the network must already know the SSID. Turning off SSID broadcast alone does not protect the wireless network from experienced hackers.</a:t>
            </a:r>
          </a:p>
          <a:p>
            <a:r>
              <a:rPr lang="en-US" dirty="0" smtClean="0"/>
              <a:t>Changing the default settings on a wireless router will not protect your network by itself. It takes a combination of several methods to protect your WLAN.</a:t>
            </a:r>
          </a:p>
          <a:p>
            <a:r>
              <a:rPr lang="en-US" dirty="0" smtClean="0"/>
              <a:t>MAC address filtering uses the MAC address to identify which devices are allowed to connect to the wireless network. </a:t>
            </a:r>
          </a:p>
          <a:p>
            <a:endParaRPr lang="en-US" dirty="0" smtClean="0"/>
          </a:p>
          <a:p>
            <a:endParaRPr lang="en-US" dirty="0"/>
          </a:p>
        </p:txBody>
      </p:sp>
      <p:pic>
        <p:nvPicPr>
          <p:cNvPr id="2" name="Picture 1"/>
          <p:cNvPicPr>
            <a:picLocks noChangeAspect="1"/>
          </p:cNvPicPr>
          <p:nvPr/>
        </p:nvPicPr>
        <p:blipFill>
          <a:blip r:embed="rId3"/>
          <a:stretch>
            <a:fillRect/>
          </a:stretch>
        </p:blipFill>
        <p:spPr>
          <a:xfrm>
            <a:off x="1219128" y="3571717"/>
            <a:ext cx="7115175" cy="3105150"/>
          </a:xfrm>
          <a:prstGeom prst="rect">
            <a:avLst/>
          </a:prstGeom>
        </p:spPr>
      </p:pic>
    </p:spTree>
    <p:extLst>
      <p:ext uri="{BB962C8B-B14F-4D97-AF65-F5344CB8AC3E}">
        <p14:creationId xmlns:p14="http://schemas.microsoft.com/office/powerpoint/2010/main" val="2305521010"/>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Security Considerations in a Home Network</a:t>
            </a:r>
            <a:br>
              <a:rPr lang="en-US" sz="1800" dirty="0" smtClean="0"/>
            </a:br>
            <a:r>
              <a:rPr lang="en-US" dirty="0" smtClean="0"/>
              <a:t>Authenticating Users </a:t>
            </a:r>
            <a:endParaRPr lang="en-US" dirty="0"/>
          </a:p>
        </p:txBody>
      </p:sp>
      <p:sp>
        <p:nvSpPr>
          <p:cNvPr id="3" name="Content Placeholder 2"/>
          <p:cNvSpPr>
            <a:spLocks noGrp="1"/>
          </p:cNvSpPr>
          <p:nvPr>
            <p:ph idx="1"/>
          </p:nvPr>
        </p:nvSpPr>
        <p:spPr>
          <a:xfrm>
            <a:off x="213109" y="1232593"/>
            <a:ext cx="8595225" cy="1996744"/>
          </a:xfrm>
        </p:spPr>
        <p:txBody>
          <a:bodyPr>
            <a:normAutofit fontScale="77500" lnSpcReduction="20000"/>
          </a:bodyPr>
          <a:lstStyle/>
          <a:p>
            <a:r>
              <a:rPr lang="en-US" dirty="0" smtClean="0"/>
              <a:t>Authentication is the process of permitting entry to a network based on a set of credentials. It is used to verify that the device attempting to connect to the network is trusted.</a:t>
            </a:r>
          </a:p>
          <a:p>
            <a:r>
              <a:rPr lang="en-US" dirty="0" smtClean="0"/>
              <a:t>After authentication is enabled, the client must successfully pass authentication before it can associate with the AP and join the network. When authentication is successful, the AP will then check the MAC address against the MAC address table. When verified, the AP adds the host MAC address into its host table.</a:t>
            </a:r>
          </a:p>
        </p:txBody>
      </p:sp>
      <p:pic>
        <p:nvPicPr>
          <p:cNvPr id="2" name="Picture 1"/>
          <p:cNvPicPr>
            <a:picLocks noChangeAspect="1"/>
          </p:cNvPicPr>
          <p:nvPr/>
        </p:nvPicPr>
        <p:blipFill>
          <a:blip r:embed="rId3"/>
          <a:stretch>
            <a:fillRect/>
          </a:stretch>
        </p:blipFill>
        <p:spPr>
          <a:xfrm>
            <a:off x="2028010" y="3310793"/>
            <a:ext cx="5103871" cy="3320469"/>
          </a:xfrm>
          <a:prstGeom prst="rect">
            <a:avLst/>
          </a:prstGeom>
        </p:spPr>
      </p:pic>
    </p:spTree>
    <p:extLst>
      <p:ext uri="{BB962C8B-B14F-4D97-AF65-F5344CB8AC3E}">
        <p14:creationId xmlns:p14="http://schemas.microsoft.com/office/powerpoint/2010/main" val="1712692083"/>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Security Considerations in a Home Network</a:t>
            </a:r>
            <a:br>
              <a:rPr lang="en-US" sz="1800" dirty="0" smtClean="0"/>
            </a:br>
            <a:r>
              <a:rPr lang="en-US" dirty="0" smtClean="0"/>
              <a:t>Encrypting Data So It Cannot Be Read </a:t>
            </a:r>
            <a:endParaRPr lang="en-US" dirty="0"/>
          </a:p>
        </p:txBody>
      </p:sp>
      <p:sp>
        <p:nvSpPr>
          <p:cNvPr id="3" name="Content Placeholder 2"/>
          <p:cNvSpPr>
            <a:spLocks noGrp="1"/>
          </p:cNvSpPr>
          <p:nvPr>
            <p:ph idx="1"/>
          </p:nvPr>
        </p:nvSpPr>
        <p:spPr>
          <a:xfrm>
            <a:off x="232348" y="1232592"/>
            <a:ext cx="8733677" cy="1255965"/>
          </a:xfrm>
        </p:spPr>
        <p:txBody>
          <a:bodyPr>
            <a:normAutofit fontScale="92500" lnSpcReduction="10000"/>
          </a:bodyPr>
          <a:lstStyle/>
          <a:p>
            <a:r>
              <a:rPr lang="en-US" dirty="0" smtClean="0"/>
              <a:t>An advanced and secure form of encryption is Wi-Fi Protected Access (WPA). WPA2 uses encryption keys from 64 bits up to 256 bits. However, WPA2, unlike WEP, generates new, dynamic keys each time a client establishes a connection with the AP. </a:t>
            </a:r>
          </a:p>
          <a:p>
            <a:endParaRPr lang="en-US" dirty="0" smtClean="0"/>
          </a:p>
          <a:p>
            <a:endParaRPr lang="en-US" dirty="0"/>
          </a:p>
        </p:txBody>
      </p:sp>
      <p:pic>
        <p:nvPicPr>
          <p:cNvPr id="2" name="Picture 1"/>
          <p:cNvPicPr>
            <a:picLocks noChangeAspect="1"/>
          </p:cNvPicPr>
          <p:nvPr/>
        </p:nvPicPr>
        <p:blipFill>
          <a:blip r:embed="rId3"/>
          <a:stretch>
            <a:fillRect/>
          </a:stretch>
        </p:blipFill>
        <p:spPr>
          <a:xfrm>
            <a:off x="1131896" y="2662177"/>
            <a:ext cx="6896100" cy="4021824"/>
          </a:xfrm>
          <a:prstGeom prst="rect">
            <a:avLst/>
          </a:prstGeom>
        </p:spPr>
      </p:pic>
    </p:spTree>
    <p:extLst>
      <p:ext uri="{BB962C8B-B14F-4D97-AF65-F5344CB8AC3E}">
        <p14:creationId xmlns:p14="http://schemas.microsoft.com/office/powerpoint/2010/main" val="423073948"/>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Security Considerations in a Home Network</a:t>
            </a:r>
            <a:br>
              <a:rPr lang="en-US" sz="1800" dirty="0" smtClean="0"/>
            </a:br>
            <a:r>
              <a:rPr lang="en-US" dirty="0" smtClean="0"/>
              <a:t>Security Planning </a:t>
            </a:r>
            <a:endParaRPr lang="en-US" dirty="0"/>
          </a:p>
        </p:txBody>
      </p:sp>
      <p:sp>
        <p:nvSpPr>
          <p:cNvPr id="3" name="Content Placeholder 2"/>
          <p:cNvSpPr>
            <a:spLocks noGrp="1"/>
          </p:cNvSpPr>
          <p:nvPr>
            <p:ph idx="1"/>
          </p:nvPr>
        </p:nvSpPr>
        <p:spPr>
          <a:xfrm>
            <a:off x="232348" y="1232592"/>
            <a:ext cx="8733677" cy="5283955"/>
          </a:xfrm>
        </p:spPr>
        <p:txBody>
          <a:bodyPr>
            <a:normAutofit lnSpcReduction="10000"/>
          </a:bodyPr>
          <a:lstStyle/>
          <a:p>
            <a:r>
              <a:rPr lang="en-US" dirty="0" smtClean="0"/>
              <a:t>Security measures should be planned and configured before connecting the AP to the network or ISP.</a:t>
            </a:r>
          </a:p>
          <a:p>
            <a:r>
              <a:rPr lang="en-US" dirty="0" smtClean="0"/>
              <a:t>Some of the more basic security measures include:</a:t>
            </a:r>
          </a:p>
          <a:p>
            <a:pPr lvl="1"/>
            <a:r>
              <a:rPr lang="en-US" dirty="0" smtClean="0"/>
              <a:t>Change default values for the SSID, usernames and passwords</a:t>
            </a:r>
          </a:p>
          <a:p>
            <a:pPr lvl="1"/>
            <a:r>
              <a:rPr lang="en-US" dirty="0" smtClean="0"/>
              <a:t>Disable broadcast SSID</a:t>
            </a:r>
          </a:p>
          <a:p>
            <a:pPr lvl="1"/>
            <a:r>
              <a:rPr lang="en-US" dirty="0" smtClean="0"/>
              <a:t>Configure MAC Address Filtering</a:t>
            </a:r>
          </a:p>
          <a:p>
            <a:r>
              <a:rPr lang="en-US" dirty="0" smtClean="0"/>
              <a:t>Some of the more advanced security measures include:</a:t>
            </a:r>
            <a:endParaRPr lang="en-US" dirty="0"/>
          </a:p>
          <a:p>
            <a:pPr lvl="1"/>
            <a:r>
              <a:rPr lang="en-US" dirty="0" smtClean="0"/>
              <a:t>Configure encryption using WPA2</a:t>
            </a:r>
          </a:p>
          <a:p>
            <a:pPr lvl="1"/>
            <a:r>
              <a:rPr lang="en-US" dirty="0" smtClean="0"/>
              <a:t>Configure authentication</a:t>
            </a:r>
          </a:p>
          <a:p>
            <a:pPr lvl="1"/>
            <a:r>
              <a:rPr lang="en-US" dirty="0" smtClean="0"/>
              <a:t>Configure traffic filtering</a:t>
            </a:r>
          </a:p>
          <a:p>
            <a:r>
              <a:rPr lang="en-US" dirty="0" smtClean="0"/>
              <a:t>No single security measure will keep your wireless network completely secure. Combining multiple techniques will strengthen the integrity of your security plan. </a:t>
            </a:r>
          </a:p>
          <a:p>
            <a:endParaRPr lang="en-US" dirty="0" smtClean="0"/>
          </a:p>
          <a:p>
            <a:endParaRPr lang="en-US" dirty="0"/>
          </a:p>
        </p:txBody>
      </p:sp>
    </p:spTree>
    <p:extLst>
      <p:ext uri="{BB962C8B-B14F-4D97-AF65-F5344CB8AC3E}">
        <p14:creationId xmlns:p14="http://schemas.microsoft.com/office/powerpoint/2010/main" val="192003912"/>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6.6 Mobile Devices in the Network </a:t>
            </a:r>
            <a:endParaRPr lang="en-US" sz="2400" dirty="0">
              <a:solidFill>
                <a:srgbClr val="00B0F0"/>
              </a:solidFill>
            </a:endParaRPr>
          </a:p>
        </p:txBody>
      </p:sp>
    </p:spTree>
    <p:extLst>
      <p:ext uri="{BB962C8B-B14F-4D97-AF65-F5344CB8AC3E}">
        <p14:creationId xmlns:p14="http://schemas.microsoft.com/office/powerpoint/2010/main" val="2434870633"/>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smtClean="0"/>
              <a:t>Chapter 6 - Sections &amp; Objectives</a:t>
            </a:r>
          </a:p>
        </p:txBody>
      </p:sp>
      <p:sp>
        <p:nvSpPr>
          <p:cNvPr id="4099" name="Rectangle 34"/>
          <p:cNvSpPr>
            <a:spLocks noGrp="1" noChangeArrowheads="1"/>
          </p:cNvSpPr>
          <p:nvPr>
            <p:ph idx="1"/>
          </p:nvPr>
        </p:nvSpPr>
        <p:spPr/>
        <p:txBody>
          <a:bodyPr/>
          <a:lstStyle/>
          <a:p>
            <a:r>
              <a:rPr lang="en-CA" sz="1800" dirty="0" smtClean="0"/>
              <a:t>6.1 What Does a Home Network Look Like?</a:t>
            </a:r>
            <a:r>
              <a:rPr lang="en-US" sz="1800" dirty="0" smtClean="0"/>
              <a:t> </a:t>
            </a:r>
            <a:endParaRPr lang="en-CA" sz="1800" dirty="0" smtClean="0"/>
          </a:p>
          <a:p>
            <a:pPr lvl="1"/>
            <a:r>
              <a:rPr lang="en-US" sz="1600" dirty="0" smtClean="0"/>
              <a:t>Compare different types of network connections.</a:t>
            </a:r>
          </a:p>
          <a:p>
            <a:r>
              <a:rPr lang="en-CA" sz="1800" dirty="0" smtClean="0"/>
              <a:t>6.2 How Does Wi-Fi Work? </a:t>
            </a:r>
          </a:p>
          <a:p>
            <a:pPr lvl="1"/>
            <a:r>
              <a:rPr lang="en-US" sz="1600" dirty="0" smtClean="0"/>
              <a:t>Explain </a:t>
            </a:r>
            <a:r>
              <a:rPr lang="en-US" sz="1600" dirty="0"/>
              <a:t>how </a:t>
            </a:r>
            <a:r>
              <a:rPr lang="en-US" sz="1600" dirty="0" smtClean="0"/>
              <a:t>Wi-Fi functions.</a:t>
            </a:r>
          </a:p>
          <a:p>
            <a:r>
              <a:rPr lang="en-US" sz="1800" dirty="0" smtClean="0"/>
              <a:t>6.3 Setting Up Your Wireless Network </a:t>
            </a:r>
          </a:p>
          <a:p>
            <a:pPr lvl="1"/>
            <a:r>
              <a:rPr lang="en-US" sz="1600" dirty="0" smtClean="0"/>
              <a:t>Connect wireless PC clients to a wireless router.</a:t>
            </a:r>
          </a:p>
          <a:p>
            <a:r>
              <a:rPr lang="en-US" sz="1800" dirty="0" smtClean="0"/>
              <a:t>6.4 Choosing ISP Services </a:t>
            </a:r>
            <a:endParaRPr lang="en-US" sz="1800" dirty="0"/>
          </a:p>
          <a:p>
            <a:pPr lvl="1"/>
            <a:r>
              <a:rPr lang="en-US" sz="1600" dirty="0" smtClean="0"/>
              <a:t>Compare the options available for connecting to an ISP.</a:t>
            </a:r>
          </a:p>
          <a:p>
            <a:r>
              <a:rPr lang="en-US" sz="1800" dirty="0" smtClean="0"/>
              <a:t>6.5 Security Considerations in a Home </a:t>
            </a:r>
            <a:r>
              <a:rPr lang="en-US" sz="1800" dirty="0"/>
              <a:t>Network </a:t>
            </a:r>
          </a:p>
          <a:p>
            <a:pPr lvl="1"/>
            <a:r>
              <a:rPr lang="en-US" sz="1600" dirty="0" smtClean="0"/>
              <a:t>Configure a wireless LAN device to protect data and the network.</a:t>
            </a:r>
            <a:endParaRPr lang="en-US" sz="1600" dirty="0"/>
          </a:p>
          <a:p>
            <a:r>
              <a:rPr lang="en-US" sz="1800" dirty="0" smtClean="0"/>
              <a:t>6.6 Mobile Devices in the </a:t>
            </a:r>
            <a:r>
              <a:rPr lang="en-US" sz="1800" dirty="0"/>
              <a:t>Network </a:t>
            </a:r>
          </a:p>
          <a:p>
            <a:pPr lvl="1"/>
            <a:r>
              <a:rPr lang="en-US" sz="1600" dirty="0" smtClean="0"/>
              <a:t>Explain </a:t>
            </a:r>
            <a:r>
              <a:rPr lang="en-US" sz="1600" dirty="0"/>
              <a:t>how to configure mobile devices to use various wireless technologies.</a:t>
            </a:r>
          </a:p>
          <a:p>
            <a:pPr lvl="1"/>
            <a:endParaRPr lang="en-US" dirty="0"/>
          </a:p>
          <a:p>
            <a:pPr marL="228600" lvl="1" indent="0">
              <a:buNone/>
            </a:pPr>
            <a:endParaRPr lang="en-US"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Mobile Devices in the  Network</a:t>
            </a:r>
            <a:r>
              <a:rPr lang="en-US" dirty="0" smtClean="0"/>
              <a:t/>
            </a:r>
            <a:br>
              <a:rPr lang="en-US" dirty="0" smtClean="0"/>
            </a:br>
            <a:r>
              <a:rPr lang="en-US" dirty="0" err="1" smtClean="0"/>
              <a:t>Network</a:t>
            </a:r>
            <a:r>
              <a:rPr lang="en-US" dirty="0" smtClean="0"/>
              <a:t> Connectivity </a:t>
            </a:r>
            <a:endParaRPr lang="en-US" dirty="0"/>
          </a:p>
        </p:txBody>
      </p:sp>
      <p:sp>
        <p:nvSpPr>
          <p:cNvPr id="5" name="Content Placeholder 4"/>
          <p:cNvSpPr>
            <a:spLocks noGrp="1"/>
          </p:cNvSpPr>
          <p:nvPr>
            <p:ph idx="1"/>
          </p:nvPr>
        </p:nvSpPr>
        <p:spPr>
          <a:xfrm>
            <a:off x="213109" y="1377388"/>
            <a:ext cx="4211523" cy="5243331"/>
          </a:xfrm>
        </p:spPr>
        <p:txBody>
          <a:bodyPr>
            <a:normAutofit fontScale="85000" lnSpcReduction="10000"/>
          </a:bodyPr>
          <a:lstStyle/>
          <a:p>
            <a:r>
              <a:rPr lang="en-US" dirty="0" smtClean="0"/>
              <a:t>These precautions should be taken to protect Wi-Fi communications on mobile devices:</a:t>
            </a:r>
          </a:p>
          <a:p>
            <a:pPr lvl="1"/>
            <a:r>
              <a:rPr lang="en-US" dirty="0" smtClean="0"/>
              <a:t>Never send login or password information using unencrypted text (plaintext).</a:t>
            </a:r>
          </a:p>
          <a:p>
            <a:pPr lvl="1"/>
            <a:r>
              <a:rPr lang="en-US" dirty="0" smtClean="0"/>
              <a:t>Use a VPN connection when possible if you are sending sensitive data.</a:t>
            </a:r>
          </a:p>
          <a:p>
            <a:pPr lvl="1"/>
            <a:r>
              <a:rPr lang="en-US" dirty="0" smtClean="0"/>
              <a:t>Enable security on home networks.</a:t>
            </a:r>
          </a:p>
          <a:p>
            <a:pPr lvl="1"/>
            <a:r>
              <a:rPr lang="en-US" dirty="0" smtClean="0"/>
              <a:t>Use WPA2 encryption for security.</a:t>
            </a:r>
          </a:p>
          <a:p>
            <a:r>
              <a:rPr lang="en-US" dirty="0" smtClean="0"/>
              <a:t>When a mobile device is out of the range of the Wi-Fi network, it attempts to connect to another Wi-Fi network in range. If no Wi-Fi networks are in range, the mobile device connects to the cellular data network.</a:t>
            </a:r>
            <a:endParaRPr lang="en-US" dirty="0"/>
          </a:p>
        </p:txBody>
      </p:sp>
      <p:pic>
        <p:nvPicPr>
          <p:cNvPr id="2" name="Picture 1"/>
          <p:cNvPicPr>
            <a:picLocks noChangeAspect="1"/>
          </p:cNvPicPr>
          <p:nvPr/>
        </p:nvPicPr>
        <p:blipFill>
          <a:blip r:embed="rId3"/>
          <a:stretch>
            <a:fillRect/>
          </a:stretch>
        </p:blipFill>
        <p:spPr>
          <a:xfrm>
            <a:off x="4424632" y="2477724"/>
            <a:ext cx="4541393" cy="3042658"/>
          </a:xfrm>
          <a:prstGeom prst="rect">
            <a:avLst/>
          </a:prstGeom>
        </p:spPr>
      </p:pic>
    </p:spTree>
    <p:extLst>
      <p:ext uri="{BB962C8B-B14F-4D97-AF65-F5344CB8AC3E}">
        <p14:creationId xmlns:p14="http://schemas.microsoft.com/office/powerpoint/2010/main" val="2592633667"/>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Mobile Devices in the  Network</a:t>
            </a:r>
            <a:br>
              <a:rPr lang="en-US" sz="1800" dirty="0" smtClean="0"/>
            </a:br>
            <a:r>
              <a:rPr lang="en-US" dirty="0" smtClean="0"/>
              <a:t>Cellular Data and Bluetooth </a:t>
            </a:r>
            <a:endParaRPr lang="en-US" dirty="0"/>
          </a:p>
        </p:txBody>
      </p:sp>
      <p:sp>
        <p:nvSpPr>
          <p:cNvPr id="3" name="Content Placeholder 2"/>
          <p:cNvSpPr>
            <a:spLocks noGrp="1"/>
          </p:cNvSpPr>
          <p:nvPr>
            <p:ph idx="1"/>
          </p:nvPr>
        </p:nvSpPr>
        <p:spPr>
          <a:xfrm>
            <a:off x="213107" y="1232593"/>
            <a:ext cx="8733677" cy="2587053"/>
          </a:xfrm>
        </p:spPr>
        <p:txBody>
          <a:bodyPr>
            <a:normAutofit fontScale="92500" lnSpcReduction="10000"/>
          </a:bodyPr>
          <a:lstStyle/>
          <a:p>
            <a:r>
              <a:rPr lang="en-US" dirty="0" smtClean="0"/>
              <a:t>Mobile devices are preprogrammed to use a Wi-Fi network for Internet if one is available and the device can connect to the access point and receive an IP address. If no Wi-Fi network is available, the device uses the cellular data capability if it is configured.  </a:t>
            </a:r>
          </a:p>
          <a:p>
            <a:r>
              <a:rPr lang="en-US" dirty="0" smtClean="0"/>
              <a:t>Bluetooth is wireless, automatic, and uses very little power, which helps conserve battery life. Up to eight Bluetooth devices can be connected together at any one time.</a:t>
            </a:r>
          </a:p>
        </p:txBody>
      </p:sp>
      <p:pic>
        <p:nvPicPr>
          <p:cNvPr id="2" name="Picture 1"/>
          <p:cNvPicPr>
            <a:picLocks noChangeAspect="1"/>
          </p:cNvPicPr>
          <p:nvPr/>
        </p:nvPicPr>
        <p:blipFill>
          <a:blip r:embed="rId3"/>
          <a:stretch>
            <a:fillRect/>
          </a:stretch>
        </p:blipFill>
        <p:spPr>
          <a:xfrm>
            <a:off x="1821573" y="3998010"/>
            <a:ext cx="1421556" cy="2631859"/>
          </a:xfrm>
          <a:prstGeom prst="rect">
            <a:avLst/>
          </a:prstGeom>
        </p:spPr>
      </p:pic>
      <p:pic>
        <p:nvPicPr>
          <p:cNvPr id="5" name="Picture 4"/>
          <p:cNvPicPr>
            <a:picLocks noChangeAspect="1"/>
          </p:cNvPicPr>
          <p:nvPr/>
        </p:nvPicPr>
        <p:blipFill>
          <a:blip r:embed="rId4"/>
          <a:stretch>
            <a:fillRect/>
          </a:stretch>
        </p:blipFill>
        <p:spPr>
          <a:xfrm>
            <a:off x="3518375" y="3989012"/>
            <a:ext cx="1644824" cy="2640857"/>
          </a:xfrm>
          <a:prstGeom prst="rect">
            <a:avLst/>
          </a:prstGeom>
        </p:spPr>
      </p:pic>
      <p:pic>
        <p:nvPicPr>
          <p:cNvPr id="6" name="Picture 5"/>
          <p:cNvPicPr>
            <a:picLocks noChangeAspect="1"/>
          </p:cNvPicPr>
          <p:nvPr/>
        </p:nvPicPr>
        <p:blipFill>
          <a:blip r:embed="rId5"/>
          <a:stretch>
            <a:fillRect/>
          </a:stretch>
        </p:blipFill>
        <p:spPr>
          <a:xfrm>
            <a:off x="5312404" y="3989012"/>
            <a:ext cx="2761765" cy="2637514"/>
          </a:xfrm>
          <a:prstGeom prst="rect">
            <a:avLst/>
          </a:prstGeom>
        </p:spPr>
      </p:pic>
    </p:spTree>
    <p:extLst>
      <p:ext uri="{BB962C8B-B14F-4D97-AF65-F5344CB8AC3E}">
        <p14:creationId xmlns:p14="http://schemas.microsoft.com/office/powerpoint/2010/main" val="2351962473"/>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6.1 What Does a Home Network Look Like? </a:t>
            </a:r>
            <a:endParaRPr lang="en-U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What Does a Home Network Look Like?</a:t>
            </a:r>
            <a:br>
              <a:rPr lang="en-US" sz="1800" dirty="0" smtClean="0"/>
            </a:br>
            <a:r>
              <a:rPr lang="en-US" dirty="0" smtClean="0"/>
              <a:t>Home Network Basics </a:t>
            </a:r>
            <a:endParaRPr lang="en-US" dirty="0"/>
          </a:p>
        </p:txBody>
      </p:sp>
      <p:sp>
        <p:nvSpPr>
          <p:cNvPr id="3" name="Content Placeholder 2"/>
          <p:cNvSpPr>
            <a:spLocks noGrp="1"/>
          </p:cNvSpPr>
          <p:nvPr>
            <p:ph idx="1"/>
          </p:nvPr>
        </p:nvSpPr>
        <p:spPr>
          <a:xfrm>
            <a:off x="213109" y="1232592"/>
            <a:ext cx="8733677" cy="5233315"/>
          </a:xfrm>
        </p:spPr>
        <p:txBody>
          <a:bodyPr>
            <a:normAutofit lnSpcReduction="10000"/>
          </a:bodyPr>
          <a:lstStyle/>
          <a:p>
            <a:r>
              <a:rPr lang="en-US" dirty="0" smtClean="0"/>
              <a:t>A home network is a small LAN with devices that connect to an integrated router. The router is connected to the Internet. Most likely, the home router is equipped with both wired and wireless capabilities.</a:t>
            </a:r>
          </a:p>
          <a:p>
            <a:r>
              <a:rPr lang="en-US" dirty="0" smtClean="0"/>
              <a:t>As new technologies come on the market, more and more household functions will rely on the network to provide </a:t>
            </a:r>
            <a:br>
              <a:rPr lang="en-US" dirty="0" smtClean="0"/>
            </a:br>
            <a:r>
              <a:rPr lang="en-US" dirty="0" smtClean="0"/>
              <a:t>connectivity and </a:t>
            </a:r>
            <a:br>
              <a:rPr lang="en-US" dirty="0" smtClean="0"/>
            </a:br>
            <a:r>
              <a:rPr lang="en-US" dirty="0" smtClean="0"/>
              <a:t>control.</a:t>
            </a:r>
          </a:p>
          <a:p>
            <a:r>
              <a:rPr lang="en-US" dirty="0" smtClean="0"/>
              <a:t>Small business and </a:t>
            </a:r>
            <a:br>
              <a:rPr lang="en-US" dirty="0" smtClean="0"/>
            </a:br>
            <a:r>
              <a:rPr lang="en-US" dirty="0" smtClean="0"/>
              <a:t>home routers typically </a:t>
            </a:r>
            <a:br>
              <a:rPr lang="en-US" dirty="0" smtClean="0"/>
            </a:br>
            <a:r>
              <a:rPr lang="en-US" dirty="0" smtClean="0"/>
              <a:t>have two primary </a:t>
            </a:r>
            <a:br>
              <a:rPr lang="en-US" dirty="0" smtClean="0"/>
            </a:br>
            <a:r>
              <a:rPr lang="en-US" dirty="0" smtClean="0"/>
              <a:t>types of ports: </a:t>
            </a:r>
            <a:br>
              <a:rPr lang="en-US" dirty="0" smtClean="0"/>
            </a:br>
            <a:r>
              <a:rPr lang="en-US" dirty="0" smtClean="0"/>
              <a:t>Ethernet ports and </a:t>
            </a:r>
            <a:br>
              <a:rPr lang="en-US" dirty="0" smtClean="0"/>
            </a:br>
            <a:r>
              <a:rPr lang="en-US" dirty="0" smtClean="0"/>
              <a:t>an Internet port.</a:t>
            </a:r>
          </a:p>
          <a:p>
            <a:endParaRPr lang="en-US" dirty="0"/>
          </a:p>
        </p:txBody>
      </p:sp>
      <p:pic>
        <p:nvPicPr>
          <p:cNvPr id="5" name="Picture 4"/>
          <p:cNvPicPr>
            <a:picLocks noChangeAspect="1"/>
          </p:cNvPicPr>
          <p:nvPr/>
        </p:nvPicPr>
        <p:blipFill>
          <a:blip r:embed="rId3"/>
          <a:stretch>
            <a:fillRect/>
          </a:stretch>
        </p:blipFill>
        <p:spPr>
          <a:xfrm>
            <a:off x="3750197" y="3416911"/>
            <a:ext cx="5215828" cy="3178877"/>
          </a:xfrm>
          <a:prstGeom prst="rect">
            <a:avLst/>
          </a:prstGeom>
        </p:spPr>
      </p:pic>
    </p:spTree>
    <p:extLst>
      <p:ext uri="{BB962C8B-B14F-4D97-AF65-F5344CB8AC3E}">
        <p14:creationId xmlns:p14="http://schemas.microsoft.com/office/powerpoint/2010/main" val="193822580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What Does a Home Network Look Like?</a:t>
            </a:r>
            <a:br>
              <a:rPr lang="en-US" sz="1800" dirty="0" smtClean="0"/>
            </a:br>
            <a:r>
              <a:rPr lang="en-US" dirty="0" smtClean="0"/>
              <a:t>Network Technologies in the Home </a:t>
            </a:r>
            <a:endParaRPr lang="en-US" dirty="0"/>
          </a:p>
        </p:txBody>
      </p:sp>
      <p:sp>
        <p:nvSpPr>
          <p:cNvPr id="3" name="Content Placeholder 2"/>
          <p:cNvSpPr>
            <a:spLocks noGrp="1"/>
          </p:cNvSpPr>
          <p:nvPr>
            <p:ph idx="1"/>
          </p:nvPr>
        </p:nvSpPr>
        <p:spPr>
          <a:xfrm>
            <a:off x="193868" y="4595150"/>
            <a:ext cx="8733677" cy="2060293"/>
          </a:xfrm>
        </p:spPr>
        <p:txBody>
          <a:bodyPr>
            <a:normAutofit fontScale="85000" lnSpcReduction="20000"/>
          </a:bodyPr>
          <a:lstStyle/>
          <a:p>
            <a:r>
              <a:rPr lang="en-US" dirty="0" smtClean="0"/>
              <a:t>Wireless technologies use electromagnetic waves to carry information between devices.</a:t>
            </a:r>
          </a:p>
          <a:p>
            <a:r>
              <a:rPr lang="en-US" dirty="0" smtClean="0"/>
              <a:t>The wireless technologies most frequently used in home networks are in the unlicensed 2.4 GHz and 5 GHz frequency ranges.</a:t>
            </a:r>
          </a:p>
          <a:p>
            <a:r>
              <a:rPr lang="en-US" dirty="0" smtClean="0"/>
              <a:t>The most commonly implemented wired protocol is the Ethernet protocol. Ethernet uses a suite of protocols that allow network devices to communicate over a wired LAN connection.</a:t>
            </a:r>
          </a:p>
          <a:p>
            <a:endParaRPr lang="en-US" dirty="0"/>
          </a:p>
        </p:txBody>
      </p:sp>
      <p:pic>
        <p:nvPicPr>
          <p:cNvPr id="2" name="Picture 1"/>
          <p:cNvPicPr>
            <a:picLocks noChangeAspect="1"/>
          </p:cNvPicPr>
          <p:nvPr/>
        </p:nvPicPr>
        <p:blipFill>
          <a:blip r:embed="rId3"/>
          <a:stretch>
            <a:fillRect/>
          </a:stretch>
        </p:blipFill>
        <p:spPr>
          <a:xfrm>
            <a:off x="619508" y="1318866"/>
            <a:ext cx="8115300" cy="3166860"/>
          </a:xfrm>
          <a:prstGeom prst="rect">
            <a:avLst/>
          </a:prstGeom>
        </p:spPr>
      </p:pic>
    </p:spTree>
    <p:extLst>
      <p:ext uri="{BB962C8B-B14F-4D97-AF65-F5344CB8AC3E}">
        <p14:creationId xmlns:p14="http://schemas.microsoft.com/office/powerpoint/2010/main" val="35945476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6.2 How Does Wi-Fi Work? </a:t>
            </a:r>
            <a:endParaRPr lang="en-US" sz="2400" dirty="0">
              <a:solidFill>
                <a:srgbClr val="00B0F0"/>
              </a:solidFill>
            </a:endParaRPr>
          </a:p>
        </p:txBody>
      </p:sp>
    </p:spTree>
    <p:extLst>
      <p:ext uri="{BB962C8B-B14F-4D97-AF65-F5344CB8AC3E}">
        <p14:creationId xmlns:p14="http://schemas.microsoft.com/office/powerpoint/2010/main" val="3558285346"/>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How Does Wi-Fi Work?</a:t>
            </a:r>
            <a:br>
              <a:rPr lang="en-US" sz="1800" dirty="0" smtClean="0"/>
            </a:br>
            <a:r>
              <a:rPr lang="en-US" dirty="0" smtClean="0"/>
              <a:t>Wireless Standards </a:t>
            </a:r>
            <a:endParaRPr lang="en-US" dirty="0"/>
          </a:p>
        </p:txBody>
      </p:sp>
      <p:sp>
        <p:nvSpPr>
          <p:cNvPr id="2" name="Content Placeholder 1"/>
          <p:cNvSpPr>
            <a:spLocks noGrp="1"/>
          </p:cNvSpPr>
          <p:nvPr>
            <p:ph idx="1"/>
          </p:nvPr>
        </p:nvSpPr>
        <p:spPr>
          <a:xfrm>
            <a:off x="213109" y="1527858"/>
            <a:ext cx="3392824" cy="4861367"/>
          </a:xfrm>
        </p:spPr>
        <p:txBody>
          <a:bodyPr>
            <a:normAutofit fontScale="85000" lnSpcReduction="10000"/>
          </a:bodyPr>
          <a:lstStyle/>
          <a:p>
            <a:r>
              <a:rPr lang="en-US" dirty="0" smtClean="0"/>
              <a:t>Many standards have been developed to ensure that wireless devices can communicate. The IEEE 802.11 standard governs the WLAN environment. </a:t>
            </a:r>
          </a:p>
          <a:p>
            <a:r>
              <a:rPr lang="en-US" dirty="0" smtClean="0"/>
              <a:t>Wireless routers using the 802.11 standards have many settings that have to be configured, including:</a:t>
            </a:r>
          </a:p>
          <a:p>
            <a:pPr lvl="1"/>
            <a:r>
              <a:rPr lang="en-US" dirty="0" smtClean="0"/>
              <a:t>Network mode</a:t>
            </a:r>
          </a:p>
          <a:p>
            <a:pPr lvl="1"/>
            <a:r>
              <a:rPr lang="en-US" dirty="0" smtClean="0"/>
              <a:t>Network Name (SSID)</a:t>
            </a:r>
          </a:p>
          <a:p>
            <a:pPr lvl="1"/>
            <a:r>
              <a:rPr lang="en-US" dirty="0" smtClean="0"/>
              <a:t>Standard Channel</a:t>
            </a:r>
          </a:p>
          <a:p>
            <a:pPr lvl="1"/>
            <a:r>
              <a:rPr lang="en-US" dirty="0" smtClean="0"/>
              <a:t>SSID Broadcast</a:t>
            </a:r>
          </a:p>
          <a:p>
            <a:pPr marL="0" indent="0">
              <a:buNone/>
            </a:pPr>
            <a:r>
              <a:rPr lang="en-US" dirty="0" smtClean="0"/>
              <a:t>Note: SSID stands for Service Set Identifier.</a:t>
            </a:r>
            <a:endParaRPr lang="en-US" dirty="0"/>
          </a:p>
        </p:txBody>
      </p:sp>
      <p:pic>
        <p:nvPicPr>
          <p:cNvPr id="8" name="Picture 7"/>
          <p:cNvPicPr>
            <a:picLocks noChangeAspect="1"/>
          </p:cNvPicPr>
          <p:nvPr/>
        </p:nvPicPr>
        <p:blipFill>
          <a:blip r:embed="rId3"/>
          <a:stretch>
            <a:fillRect/>
          </a:stretch>
        </p:blipFill>
        <p:spPr>
          <a:xfrm>
            <a:off x="3605933" y="1678329"/>
            <a:ext cx="5451076" cy="4533627"/>
          </a:xfrm>
          <a:prstGeom prst="rect">
            <a:avLst/>
          </a:prstGeom>
        </p:spPr>
      </p:pic>
    </p:spTree>
    <p:extLst>
      <p:ext uri="{BB962C8B-B14F-4D97-AF65-F5344CB8AC3E}">
        <p14:creationId xmlns:p14="http://schemas.microsoft.com/office/powerpoint/2010/main" val="1001722762"/>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How Does Wi-Fi Work?</a:t>
            </a:r>
            <a:br>
              <a:rPr lang="en-US" sz="1800" dirty="0" smtClean="0"/>
            </a:br>
            <a:r>
              <a:rPr lang="en-US" dirty="0" smtClean="0"/>
              <a:t>Controlling Wireless Traffic </a:t>
            </a:r>
            <a:endParaRPr lang="en-US" dirty="0"/>
          </a:p>
        </p:txBody>
      </p:sp>
      <p:sp>
        <p:nvSpPr>
          <p:cNvPr id="3" name="Content Placeholder 2"/>
          <p:cNvSpPr>
            <a:spLocks noGrp="1"/>
          </p:cNvSpPr>
          <p:nvPr>
            <p:ph idx="1"/>
          </p:nvPr>
        </p:nvSpPr>
        <p:spPr>
          <a:xfrm>
            <a:off x="349826" y="4988687"/>
            <a:ext cx="8460239" cy="1766507"/>
          </a:xfrm>
        </p:spPr>
        <p:txBody>
          <a:bodyPr>
            <a:normAutofit fontScale="77500" lnSpcReduction="20000"/>
          </a:bodyPr>
          <a:lstStyle/>
          <a:p>
            <a:pPr>
              <a:spcBef>
                <a:spcPts val="1200"/>
              </a:spcBef>
            </a:pPr>
            <a:r>
              <a:rPr lang="en-US" dirty="0" smtClean="0"/>
              <a:t>Wireless devices that transmit over the same frequency range create interference in a Wi-Fi network. Channels are created by dividing up the  available RF spectrum. Each channel is capable of carrying a different conversation.</a:t>
            </a:r>
          </a:p>
          <a:p>
            <a:r>
              <a:rPr lang="en-US" dirty="0" smtClean="0"/>
              <a:t>Wireless technology uses an access method called Carrier Sense Multiple Access with Collision Avoidance (CSMA/CA). CSMA/CA creates a reservation on the channel for a specific conversation between devices. </a:t>
            </a:r>
          </a:p>
          <a:p>
            <a:endParaRPr lang="en-US" dirty="0" smtClean="0"/>
          </a:p>
          <a:p>
            <a:endParaRPr lang="en-US" dirty="0" smtClean="0"/>
          </a:p>
          <a:p>
            <a:endParaRPr lang="en-US" dirty="0"/>
          </a:p>
        </p:txBody>
      </p:sp>
      <p:pic>
        <p:nvPicPr>
          <p:cNvPr id="2" name="Picture 1"/>
          <p:cNvPicPr>
            <a:picLocks noChangeAspect="1"/>
          </p:cNvPicPr>
          <p:nvPr/>
        </p:nvPicPr>
        <p:blipFill>
          <a:blip r:embed="rId3"/>
          <a:stretch>
            <a:fillRect/>
          </a:stretch>
        </p:blipFill>
        <p:spPr>
          <a:xfrm>
            <a:off x="2141316" y="1359918"/>
            <a:ext cx="4817892" cy="3425646"/>
          </a:xfrm>
          <a:prstGeom prst="rect">
            <a:avLst/>
          </a:prstGeom>
        </p:spPr>
      </p:pic>
    </p:spTree>
    <p:extLst>
      <p:ext uri="{BB962C8B-B14F-4D97-AF65-F5344CB8AC3E}">
        <p14:creationId xmlns:p14="http://schemas.microsoft.com/office/powerpoint/2010/main" val="2102629344"/>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6.3 Setting Up Your Wireless Network </a:t>
            </a:r>
            <a:endParaRPr lang="en-US" sz="2400" dirty="0">
              <a:solidFill>
                <a:srgbClr val="00B0F0"/>
              </a:solidFill>
            </a:endParaRPr>
          </a:p>
        </p:txBody>
      </p:sp>
    </p:spTree>
    <p:extLst>
      <p:ext uri="{BB962C8B-B14F-4D97-AF65-F5344CB8AC3E}">
        <p14:creationId xmlns:p14="http://schemas.microsoft.com/office/powerpoint/2010/main" val="481165566"/>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nstructor_Supplemental_Material_Template.pptx" id="{3198E07C-115F-418B-A9A8-BF9053302A35}" vid="{198B02FE-59AF-4313-B2FA-B9A3F3C1E378}"/>
    </a:ext>
  </a:ext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nstructor_Supplemental_Material_Template.pptx" id="{3198E07C-115F-418B-A9A8-BF9053302A35}" vid="{C5585B68-2BDF-41F6-9912-6E7821961829}"/>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Instructor_Supplemental_Material_Template</Template>
  <TotalTime>13946</TotalTime>
  <Pages>28</Pages>
  <Words>1248</Words>
  <Application>Microsoft Office PowerPoint</Application>
  <PresentationFormat>On-screen Show (4:3)</PresentationFormat>
  <Paragraphs>152</Paragraphs>
  <Slides>23</Slides>
  <Notes>22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PPT-TMPLT-WHT_C</vt:lpstr>
      <vt:lpstr>NetAcad-4F_PPT-WHT_060408</vt:lpstr>
      <vt:lpstr>Chapter 6: Building a Home Network </vt:lpstr>
      <vt:lpstr>Chapter 6 - Sections &amp; Objectives</vt:lpstr>
      <vt:lpstr>6.1 What Does a Home Network Look Like? </vt:lpstr>
      <vt:lpstr> What Does a Home Network Look Like? Home Network Basics </vt:lpstr>
      <vt:lpstr> What Does a Home Network Look Like? Network Technologies in the Home </vt:lpstr>
      <vt:lpstr>6.2 How Does Wi-Fi Work? </vt:lpstr>
      <vt:lpstr> How Does Wi-Fi Work? Wireless Standards </vt:lpstr>
      <vt:lpstr> How Does Wi-Fi Work? Controlling Wireless Traffic </vt:lpstr>
      <vt:lpstr>6.3 Setting Up Your Wireless Network </vt:lpstr>
      <vt:lpstr> Setting Up Your Wireless Network Accessing the Wireless Router </vt:lpstr>
      <vt:lpstr>6.4 Choosing ISP Services </vt:lpstr>
      <vt:lpstr> Choosing ISP Services Internet Service Providers </vt:lpstr>
      <vt:lpstr> Choosing ISP Services ISP Connectivity Options </vt:lpstr>
      <vt:lpstr>6.5 Security Considerations in a Home Network </vt:lpstr>
      <vt:lpstr> Security Considerations in a Home Network Is My Network Safe? </vt:lpstr>
      <vt:lpstr> Security Considerations in a Home Network Authenticating Users </vt:lpstr>
      <vt:lpstr> Security Considerations in a Home Network Encrypting Data So It Cannot Be Read </vt:lpstr>
      <vt:lpstr> Security Considerations in a Home Network Security Planning </vt:lpstr>
      <vt:lpstr>6.6 Mobile Devices in the Network </vt:lpstr>
      <vt:lpstr> Mobile Devices in the  Network Network Connectivity </vt:lpstr>
      <vt:lpstr> Mobile Devices in the  Network Cellular Data and Bluetooth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Materials Chapter 1 What is the Internet of Things?</dc:title>
  <dc:creator>Suk-yi Pennock</dc:creator>
  <cp:lastModifiedBy>doc</cp:lastModifiedBy>
  <cp:revision>163</cp:revision>
  <cp:lastPrinted>1999-01-27T00:54:54Z</cp:lastPrinted>
  <dcterms:created xsi:type="dcterms:W3CDTF">2016-07-19T22:00:40Z</dcterms:created>
  <dcterms:modified xsi:type="dcterms:W3CDTF">2020-07-21T04:39:36Z</dcterms:modified>
</cp:coreProperties>
</file>