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6"/>
  </p:notesMasterIdLst>
  <p:handoutMasterIdLst>
    <p:handoutMasterId r:id="rId27"/>
  </p:handoutMasterIdLst>
  <p:sldIdLst>
    <p:sldId id="500" r:id="rId3"/>
    <p:sldId id="786" r:id="rId4"/>
    <p:sldId id="791" r:id="rId5"/>
    <p:sldId id="922" r:id="rId6"/>
    <p:sldId id="932" r:id="rId7"/>
    <p:sldId id="925" r:id="rId8"/>
    <p:sldId id="933" r:id="rId9"/>
    <p:sldId id="931" r:id="rId10"/>
    <p:sldId id="935" r:id="rId11"/>
    <p:sldId id="926" r:id="rId12"/>
    <p:sldId id="936" r:id="rId13"/>
    <p:sldId id="923" r:id="rId14"/>
    <p:sldId id="928" r:id="rId15"/>
    <p:sldId id="937" r:id="rId16"/>
    <p:sldId id="929" r:id="rId17"/>
    <p:sldId id="938" r:id="rId18"/>
    <p:sldId id="934" r:id="rId19"/>
    <p:sldId id="924" r:id="rId20"/>
    <p:sldId id="927" r:id="rId21"/>
    <p:sldId id="939" r:id="rId22"/>
    <p:sldId id="930" r:id="rId23"/>
    <p:sldId id="884" r:id="rId24"/>
    <p:sldId id="885" r:id="rId2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E86"/>
    <a:srgbClr val="C0C0C4"/>
    <a:srgbClr val="678DC5"/>
    <a:srgbClr val="3E67A4"/>
    <a:srgbClr val="3E8DC5"/>
    <a:srgbClr val="5F5F65"/>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9" autoAdjust="0"/>
    <p:restoredTop sz="89277" autoAdjust="0"/>
  </p:normalViewPr>
  <p:slideViewPr>
    <p:cSldViewPr snapToGrid="0">
      <p:cViewPr>
        <p:scale>
          <a:sx n="111" d="100"/>
          <a:sy n="111" d="100"/>
        </p:scale>
        <p:origin x="-1614" y="-4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18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9.xml"/><Relationship Id="rId3" Type="http://schemas.openxmlformats.org/officeDocument/2006/relationships/slide" Target="slides/slide6.xml"/><Relationship Id="rId7" Type="http://schemas.openxmlformats.org/officeDocument/2006/relationships/slide" Target="slides/slide11.xml"/><Relationship Id="rId12" Type="http://schemas.openxmlformats.org/officeDocument/2006/relationships/slide" Target="slides/slide17.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0.xml"/><Relationship Id="rId11" Type="http://schemas.openxmlformats.org/officeDocument/2006/relationships/slide" Target="slides/slide16.xml"/><Relationship Id="rId5" Type="http://schemas.openxmlformats.org/officeDocument/2006/relationships/slide" Target="slides/slide9.xml"/><Relationship Id="rId15" Type="http://schemas.openxmlformats.org/officeDocument/2006/relationships/slide" Target="slides/slide21.xml"/><Relationship Id="rId10" Type="http://schemas.openxmlformats.org/officeDocument/2006/relationships/slide" Target="slides/slide15.xml"/><Relationship Id="rId4" Type="http://schemas.openxmlformats.org/officeDocument/2006/relationships/slide" Target="slides/slide8.xml"/><Relationship Id="rId9" Type="http://schemas.openxmlformats.org/officeDocument/2006/relationships/slide" Target="slides/slide14.xml"/><Relationship Id="rId14"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dirty="0" smtClean="0"/>
              <a:t>Chapter 7: Network Security</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7.2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Methods of Attack</a:t>
            </a:r>
            <a:r>
              <a:rPr lang="en-US" sz="1200" dirty="0" smtClean="0"/>
              <a:t> </a:t>
            </a:r>
            <a:endParaRPr lang="en-CA" dirty="0" smtClean="0"/>
          </a:p>
          <a:p>
            <a:pPr>
              <a:lnSpc>
                <a:spcPct val="80000"/>
              </a:lnSpc>
              <a:buFontTx/>
              <a:buNone/>
            </a:pPr>
            <a:r>
              <a:rPr lang="en-US" dirty="0" smtClean="0">
                <a:latin typeface="Arial" charset="0"/>
              </a:rPr>
              <a:t>7.2.2 –</a:t>
            </a:r>
            <a:r>
              <a:rPr lang="en-US" baseline="0" dirty="0" smtClean="0">
                <a:latin typeface="Arial" charset="0"/>
              </a:rPr>
              <a:t> Other Types of Malware</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7.2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Methods of Attack</a:t>
            </a:r>
            <a:r>
              <a:rPr lang="en-US" sz="1200" dirty="0" smtClean="0"/>
              <a:t> </a:t>
            </a:r>
            <a:endParaRPr lang="en-CA" dirty="0" smtClean="0"/>
          </a:p>
          <a:p>
            <a:pPr>
              <a:lnSpc>
                <a:spcPct val="80000"/>
              </a:lnSpc>
              <a:buFontTx/>
              <a:buNone/>
            </a:pPr>
            <a:r>
              <a:rPr lang="en-US" dirty="0" smtClean="0">
                <a:latin typeface="Arial" charset="0"/>
              </a:rPr>
              <a:t>7.2.2 –</a:t>
            </a:r>
            <a:r>
              <a:rPr lang="en-US" baseline="0" dirty="0" smtClean="0">
                <a:latin typeface="Arial" charset="0"/>
              </a:rPr>
              <a:t> Other Types of Malware (Cont.)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178500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7: Network Security </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7.3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How Can I Protect My Network?</a:t>
            </a:r>
            <a:endParaRPr lang="en-CA" dirty="0" smtClean="0"/>
          </a:p>
          <a:p>
            <a:pPr>
              <a:lnSpc>
                <a:spcPct val="80000"/>
              </a:lnSpc>
              <a:buFontTx/>
              <a:buNone/>
            </a:pPr>
            <a:r>
              <a:rPr lang="en-US" dirty="0" smtClean="0">
                <a:latin typeface="Arial" charset="0"/>
              </a:rPr>
              <a:t>7.3.1 – Security Tools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7.3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How Can I Protect My Network?</a:t>
            </a:r>
            <a:endParaRPr lang="en-CA" dirty="0" smtClean="0"/>
          </a:p>
          <a:p>
            <a:pPr>
              <a:lnSpc>
                <a:spcPct val="80000"/>
              </a:lnSpc>
              <a:buFontTx/>
              <a:buNone/>
            </a:pPr>
            <a:r>
              <a:rPr lang="en-US" dirty="0" smtClean="0">
                <a:latin typeface="Arial" charset="0"/>
              </a:rPr>
              <a:t>7.3.1 – Security Tools (Cont.)</a:t>
            </a:r>
            <a:endParaRPr lang="en-US" dirty="0" smtClean="0"/>
          </a:p>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3630264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7.3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How Can I Protect My Network?</a:t>
            </a:r>
            <a:endParaRPr lang="en-CA" dirty="0" smtClean="0"/>
          </a:p>
          <a:p>
            <a:pPr>
              <a:lnSpc>
                <a:spcPct val="80000"/>
              </a:lnSpc>
              <a:buFontTx/>
              <a:buNone/>
            </a:pPr>
            <a:r>
              <a:rPr lang="en-US" dirty="0" smtClean="0">
                <a:latin typeface="Arial" charset="0"/>
              </a:rPr>
              <a:t>7.3.2 – Antivirus Software</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7.3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How Can I Protect My Network?</a:t>
            </a:r>
            <a:endParaRPr lang="en-CA" dirty="0" smtClean="0"/>
          </a:p>
          <a:p>
            <a:pPr>
              <a:lnSpc>
                <a:spcPct val="80000"/>
              </a:lnSpc>
              <a:buFontTx/>
              <a:buNone/>
            </a:pPr>
            <a:r>
              <a:rPr lang="en-US" dirty="0" smtClean="0">
                <a:latin typeface="Arial" charset="0"/>
              </a:rPr>
              <a:t>7.3.2 – Antivirus Software (Cont.)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04471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7.3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How Can I Protect My Network?</a:t>
            </a:r>
            <a:endParaRPr lang="en-CA" dirty="0" smtClean="0"/>
          </a:p>
          <a:p>
            <a:pPr>
              <a:lnSpc>
                <a:spcPct val="80000"/>
              </a:lnSpc>
              <a:buFontTx/>
              <a:buNone/>
            </a:pPr>
            <a:r>
              <a:rPr lang="en-US" dirty="0" smtClean="0">
                <a:latin typeface="Arial" charset="0"/>
              </a:rPr>
              <a:t>7.3.3 – Removing Spyware</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760298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7: Network Security </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dirty="0" smtClean="0"/>
              <a:t>7.4 – How Do Firewalls</a:t>
            </a:r>
            <a:r>
              <a:rPr lang="en-US" sz="1200" baseline="0" dirty="0" smtClean="0"/>
              <a:t> Protect Networks?</a:t>
            </a:r>
            <a:r>
              <a:rPr lang="en-US" sz="1200" dirty="0" smtClean="0"/>
              <a:t> </a:t>
            </a:r>
            <a:endParaRPr lang="en-CA" dirty="0" smtClean="0"/>
          </a:p>
          <a:p>
            <a:pPr>
              <a:lnSpc>
                <a:spcPct val="80000"/>
              </a:lnSpc>
              <a:buFontTx/>
              <a:buNone/>
            </a:pPr>
            <a:r>
              <a:rPr lang="en-US" dirty="0" smtClean="0">
                <a:latin typeface="Arial" charset="0"/>
              </a:rPr>
              <a:t>7.4.1 –</a:t>
            </a:r>
            <a:r>
              <a:rPr lang="en-US" baseline="0" dirty="0" smtClean="0">
                <a:latin typeface="Arial" charset="0"/>
              </a:rPr>
              <a:t> Firewall Basics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dirty="0" smtClean="0"/>
              <a:t>7.4 – How Do Firewalls</a:t>
            </a:r>
            <a:r>
              <a:rPr lang="en-US" sz="1200" baseline="0" dirty="0" smtClean="0"/>
              <a:t> Protect Networks?</a:t>
            </a:r>
            <a:r>
              <a:rPr lang="en-US" sz="1200" dirty="0" smtClean="0"/>
              <a:t> </a:t>
            </a:r>
            <a:endParaRPr lang="en-CA" dirty="0" smtClean="0"/>
          </a:p>
          <a:p>
            <a:pPr>
              <a:lnSpc>
                <a:spcPct val="80000"/>
              </a:lnSpc>
              <a:buFontTx/>
              <a:buNone/>
            </a:pPr>
            <a:r>
              <a:rPr lang="en-US" dirty="0" smtClean="0">
                <a:latin typeface="Arial" charset="0"/>
              </a:rPr>
              <a:t>7.4.1 –</a:t>
            </a:r>
            <a:r>
              <a:rPr lang="en-US" baseline="0" dirty="0" smtClean="0">
                <a:latin typeface="Arial" charset="0"/>
              </a:rPr>
              <a:t> Firewall Basics (Cont.)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9083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dirty="0" smtClean="0"/>
              <a:t>7.4 – How Do Firewalls</a:t>
            </a:r>
            <a:r>
              <a:rPr lang="en-US" sz="1200" baseline="0" dirty="0" smtClean="0"/>
              <a:t> Protect Networks?</a:t>
            </a:r>
            <a:r>
              <a:rPr lang="en-US" sz="1200" dirty="0" smtClean="0"/>
              <a:t> </a:t>
            </a:r>
            <a:endParaRPr lang="en-CA" dirty="0" smtClean="0"/>
          </a:p>
          <a:p>
            <a:pPr>
              <a:lnSpc>
                <a:spcPct val="80000"/>
              </a:lnSpc>
              <a:buFontTx/>
              <a:buNone/>
            </a:pPr>
            <a:r>
              <a:rPr lang="en-US" dirty="0" smtClean="0">
                <a:latin typeface="Arial" charset="0"/>
              </a:rPr>
              <a:t>7.4.2 –</a:t>
            </a:r>
            <a:r>
              <a:rPr lang="en-US" baseline="0" dirty="0" smtClean="0">
                <a:latin typeface="Arial" charset="0"/>
              </a:rPr>
              <a:t> Configuring Firewalls </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23</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7: Network Security </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7.1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Am I at Risk?</a:t>
            </a:r>
            <a:r>
              <a:rPr lang="en-US" sz="1200" dirty="0" smtClean="0"/>
              <a:t> </a:t>
            </a:r>
            <a:endParaRPr lang="en-CA" dirty="0" smtClean="0"/>
          </a:p>
          <a:p>
            <a:pPr>
              <a:lnSpc>
                <a:spcPct val="80000"/>
              </a:lnSpc>
              <a:buFontTx/>
              <a:buNone/>
            </a:pPr>
            <a:r>
              <a:rPr lang="en-US" dirty="0" smtClean="0">
                <a:latin typeface="Arial" charset="0"/>
              </a:rPr>
              <a:t>7.1.1 –</a:t>
            </a:r>
            <a:r>
              <a:rPr lang="en-US" baseline="0" dirty="0" smtClean="0">
                <a:latin typeface="Arial" charset="0"/>
              </a:rPr>
              <a:t> Hackers and Intruders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7.1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Am I at Risk?</a:t>
            </a:r>
            <a:r>
              <a:rPr lang="en-US" sz="1200" dirty="0" smtClean="0"/>
              <a:t> </a:t>
            </a:r>
            <a:endParaRPr lang="en-CA" dirty="0" smtClean="0"/>
          </a:p>
          <a:p>
            <a:pPr>
              <a:lnSpc>
                <a:spcPct val="80000"/>
              </a:lnSpc>
              <a:buFontTx/>
              <a:buNone/>
            </a:pPr>
            <a:r>
              <a:rPr lang="en-US" dirty="0" smtClean="0">
                <a:latin typeface="Arial" charset="0"/>
              </a:rPr>
              <a:t>7.1.2 –</a:t>
            </a:r>
            <a:r>
              <a:rPr lang="en-US" baseline="0" dirty="0" smtClean="0">
                <a:latin typeface="Arial" charset="0"/>
              </a:rPr>
              <a:t> Social Engineering Attacks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7.1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Am I at Risk?</a:t>
            </a:r>
            <a:r>
              <a:rPr lang="en-US" sz="1200" dirty="0" smtClean="0"/>
              <a:t> </a:t>
            </a:r>
            <a:endParaRPr lang="en-CA" dirty="0" smtClean="0"/>
          </a:p>
          <a:p>
            <a:pPr>
              <a:lnSpc>
                <a:spcPct val="80000"/>
              </a:lnSpc>
              <a:buFontTx/>
              <a:buNone/>
            </a:pPr>
            <a:r>
              <a:rPr lang="en-US" dirty="0" smtClean="0">
                <a:latin typeface="Arial" charset="0"/>
              </a:rPr>
              <a:t>7.1.3 –</a:t>
            </a:r>
            <a:r>
              <a:rPr lang="en-US" baseline="0" dirty="0" smtClean="0">
                <a:latin typeface="Arial" charset="0"/>
              </a:rPr>
              <a:t> Virus, Worms, and Trojan Horses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7</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7:  Network</a:t>
            </a:r>
            <a:r>
              <a:rPr lang="en-US" sz="1200" b="0" i="0" u="none" strike="noStrike" kern="1200" baseline="0" dirty="0" smtClean="0">
                <a:solidFill>
                  <a:schemeClr val="tx1"/>
                </a:solidFill>
                <a:effectLst/>
                <a:latin typeface="Arial" charset="0"/>
                <a:ea typeface="ＭＳ Ｐゴシック" charset="0"/>
                <a:cs typeface="ＭＳ Ｐゴシック" charset="0"/>
              </a:rPr>
              <a:t> Security</a:t>
            </a:r>
            <a:endParaRPr lang="en-GB" b="0" dirty="0"/>
          </a:p>
        </p:txBody>
      </p:sp>
    </p:spTree>
    <p:extLst>
      <p:ext uri="{BB962C8B-B14F-4D97-AF65-F5344CB8AC3E}">
        <p14:creationId xmlns:p14="http://schemas.microsoft.com/office/powerpoint/2010/main" val="4211711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7.2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Methods of Attack</a:t>
            </a:r>
            <a:r>
              <a:rPr lang="en-US" sz="1200" dirty="0" smtClean="0"/>
              <a:t> </a:t>
            </a:r>
            <a:endParaRPr lang="en-CA" dirty="0" smtClean="0"/>
          </a:p>
          <a:p>
            <a:pPr>
              <a:lnSpc>
                <a:spcPct val="80000"/>
              </a:lnSpc>
              <a:buFontTx/>
              <a:buNone/>
            </a:pPr>
            <a:r>
              <a:rPr lang="en-US" dirty="0" smtClean="0">
                <a:latin typeface="Arial" charset="0"/>
              </a:rPr>
              <a:t>7.2.1 –</a:t>
            </a:r>
            <a:r>
              <a:rPr lang="en-US" baseline="0" dirty="0" smtClean="0">
                <a:latin typeface="Arial" charset="0"/>
              </a:rPr>
              <a:t> Denial of Service and Brute Force Attacks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baseline="0" dirty="0" smtClean="0">
                <a:solidFill>
                  <a:schemeClr val="tx1"/>
                </a:solidFill>
                <a:latin typeface="Arial" charset="0"/>
                <a:ea typeface="ＭＳ Ｐゴシック" charset="0"/>
                <a:cs typeface="ＭＳ Ｐゴシック" charset="0"/>
              </a:rPr>
              <a:t>7.2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Methods of Attack</a:t>
            </a:r>
            <a:r>
              <a:rPr lang="en-US" sz="1200" dirty="0" smtClean="0"/>
              <a:t> </a:t>
            </a:r>
            <a:endParaRPr lang="en-CA" dirty="0" smtClean="0"/>
          </a:p>
          <a:p>
            <a:pPr>
              <a:lnSpc>
                <a:spcPct val="80000"/>
              </a:lnSpc>
              <a:buFontTx/>
              <a:buNone/>
            </a:pPr>
            <a:r>
              <a:rPr lang="en-US" dirty="0" smtClean="0">
                <a:latin typeface="Arial" charset="0"/>
              </a:rPr>
              <a:t>7.2.1 –</a:t>
            </a:r>
            <a:r>
              <a:rPr lang="en-US" baseline="0" dirty="0" smtClean="0">
                <a:latin typeface="Arial" charset="0"/>
              </a:rPr>
              <a:t> Denial of Service and Brute Force Attacks (Cont.)</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978620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1</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dirty="0"/>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r>
              <a:rPr lang="en-US" noProof="0" smtClean="0"/>
              <a:t>Click icon to add table</a:t>
            </a:r>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1</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747713" indent="-290513" algn="l" defTabSz="814388" rtl="0" eaLnBrk="1" fontAlgn="base" hangingPunct="1">
        <a:lnSpc>
          <a:spcPct val="95000"/>
        </a:lnSpc>
        <a:spcBef>
          <a:spcPct val="35000"/>
        </a:spcBef>
        <a:spcAft>
          <a:spcPct val="0"/>
        </a:spcAft>
        <a:buClr>
          <a:srgbClr val="708CA1"/>
        </a:buClr>
        <a:buFont typeface="Wingdings" panose="05000000000000000000" pitchFamily="2" charset="2"/>
        <a:buChar char="§"/>
        <a:defRPr sz="2000">
          <a:solidFill>
            <a:schemeClr val="tx1"/>
          </a:solidFill>
          <a:latin typeface="+mn-lt"/>
          <a:ea typeface="ＭＳ Ｐゴシック" charset="0"/>
        </a:defRPr>
      </a:lvl2pPr>
      <a:lvl3pPr marL="914400"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t>Chapter </a:t>
            </a:r>
            <a:r>
              <a:rPr lang="en-US" sz="2400" dirty="0" smtClean="0"/>
              <a:t>7: Network Security</a:t>
            </a:r>
            <a:endParaRPr lang="en-U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5041900" cy="658812"/>
          </a:xfrm>
        </p:spPr>
        <p:txBody>
          <a:bodyPr/>
          <a:lstStyle/>
          <a:p>
            <a:pPr eaLnBrk="1" hangingPunct="1"/>
            <a:r>
              <a:rPr lang="en-US" dirty="0" smtClean="0">
                <a:solidFill>
                  <a:schemeClr val="tx1"/>
                </a:solidFill>
                <a:latin typeface="Arial" charset="0"/>
              </a:rPr>
              <a:t>Networking Essentials</a:t>
            </a:r>
            <a:endParaRPr lang="en-US" dirty="0">
              <a:solidFill>
                <a:schemeClr val="tx1"/>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Methods of Attack</a:t>
            </a:r>
            <a:br>
              <a:rPr lang="en-US" sz="2000" dirty="0" smtClean="0"/>
            </a:br>
            <a:r>
              <a:rPr lang="en-US" dirty="0" smtClean="0"/>
              <a:t>Other Types of Malware</a:t>
            </a:r>
            <a:endParaRPr lang="en-US" dirty="0"/>
          </a:p>
        </p:txBody>
      </p:sp>
      <p:sp>
        <p:nvSpPr>
          <p:cNvPr id="2" name="Content Placeholder 1"/>
          <p:cNvSpPr>
            <a:spLocks noGrp="1"/>
          </p:cNvSpPr>
          <p:nvPr>
            <p:ph idx="1"/>
          </p:nvPr>
        </p:nvSpPr>
        <p:spPr>
          <a:xfrm>
            <a:off x="365509" y="3662641"/>
            <a:ext cx="4057022" cy="1863121"/>
          </a:xfrm>
        </p:spPr>
        <p:txBody>
          <a:bodyPr/>
          <a:lstStyle/>
          <a:p>
            <a:r>
              <a:rPr lang="en-US" dirty="0" smtClean="0"/>
              <a:t>Adware</a:t>
            </a:r>
          </a:p>
          <a:p>
            <a:pPr lvl="1"/>
            <a:r>
              <a:rPr lang="en-US" dirty="0"/>
              <a:t>Adware is a form of spyware used to collect information about a user based on websites the user visits. That information is then used for targeted advertising. </a:t>
            </a:r>
          </a:p>
        </p:txBody>
      </p:sp>
      <p:sp>
        <p:nvSpPr>
          <p:cNvPr id="6" name="Content Placeholder 1"/>
          <p:cNvSpPr txBox="1">
            <a:spLocks/>
          </p:cNvSpPr>
          <p:nvPr/>
        </p:nvSpPr>
        <p:spPr bwMode="auto">
          <a:xfrm>
            <a:off x="365509" y="1691902"/>
            <a:ext cx="8733677" cy="1863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kern="0" smtClean="0"/>
              <a:t>Spyware</a:t>
            </a:r>
          </a:p>
          <a:p>
            <a:pPr lvl="1"/>
            <a:r>
              <a:rPr lang="en-US" kern="0" smtClean="0"/>
              <a:t>Spyware is any program that gathers personal information from your computer without your permission or knowledge. This information is sent to advertisers or others on the Internet and can include passwords and account numbers.</a:t>
            </a:r>
          </a:p>
          <a:p>
            <a:pPr lvl="1"/>
            <a:endParaRPr lang="en-US" kern="0" dirty="0"/>
          </a:p>
        </p:txBody>
      </p:sp>
      <p:pic>
        <p:nvPicPr>
          <p:cNvPr id="5" name="Picture 4"/>
          <p:cNvPicPr>
            <a:picLocks noChangeAspect="1"/>
          </p:cNvPicPr>
          <p:nvPr/>
        </p:nvPicPr>
        <p:blipFill>
          <a:blip r:embed="rId3"/>
          <a:stretch>
            <a:fillRect/>
          </a:stretch>
        </p:blipFill>
        <p:spPr>
          <a:xfrm>
            <a:off x="5128002" y="3662641"/>
            <a:ext cx="2976718" cy="2427277"/>
          </a:xfrm>
          <a:prstGeom prst="rect">
            <a:avLst/>
          </a:prstGeom>
        </p:spPr>
      </p:pic>
    </p:spTree>
    <p:extLst>
      <p:ext uri="{BB962C8B-B14F-4D97-AF65-F5344CB8AC3E}">
        <p14:creationId xmlns:p14="http://schemas.microsoft.com/office/powerpoint/2010/main" val="1022118072"/>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Methods of Attack</a:t>
            </a:r>
            <a:br>
              <a:rPr lang="en-US" sz="2000" dirty="0" smtClean="0"/>
            </a:br>
            <a:r>
              <a:rPr lang="en-US" dirty="0" smtClean="0"/>
              <a:t>Other Types of Malware (Cont.)</a:t>
            </a:r>
            <a:endParaRPr lang="en-US" dirty="0"/>
          </a:p>
        </p:txBody>
      </p:sp>
      <p:sp>
        <p:nvSpPr>
          <p:cNvPr id="6" name="Content Placeholder 1"/>
          <p:cNvSpPr txBox="1">
            <a:spLocks/>
          </p:cNvSpPr>
          <p:nvPr/>
        </p:nvSpPr>
        <p:spPr bwMode="auto">
          <a:xfrm>
            <a:off x="366945" y="1371198"/>
            <a:ext cx="8733677" cy="1863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kern="0" dirty="0" smtClean="0"/>
              <a:t>Botnets and Zombies</a:t>
            </a:r>
          </a:p>
          <a:p>
            <a:pPr lvl="1"/>
            <a:r>
              <a:rPr lang="en-US" dirty="0"/>
              <a:t>When infected, the “zombie” computer contacts servers managed by the botnet creator. These servers act as a command and control (C&amp;C) center for an entire network of compromised devices, or "botnet."</a:t>
            </a:r>
            <a:endParaRPr lang="en-US" kern="0" dirty="0"/>
          </a:p>
        </p:txBody>
      </p:sp>
      <p:pic>
        <p:nvPicPr>
          <p:cNvPr id="4" name="Picture 3"/>
          <p:cNvPicPr>
            <a:picLocks noChangeAspect="1"/>
          </p:cNvPicPr>
          <p:nvPr/>
        </p:nvPicPr>
        <p:blipFill>
          <a:blip r:embed="rId3"/>
          <a:stretch>
            <a:fillRect/>
          </a:stretch>
        </p:blipFill>
        <p:spPr>
          <a:xfrm>
            <a:off x="1389184" y="2929619"/>
            <a:ext cx="6365631" cy="3621688"/>
          </a:xfrm>
          <a:prstGeom prst="rect">
            <a:avLst/>
          </a:prstGeom>
        </p:spPr>
      </p:pic>
    </p:spTree>
    <p:extLst>
      <p:ext uri="{BB962C8B-B14F-4D97-AF65-F5344CB8AC3E}">
        <p14:creationId xmlns:p14="http://schemas.microsoft.com/office/powerpoint/2010/main" val="446202686"/>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7.3 How Can I Protect My Network?</a:t>
            </a:r>
            <a:r>
              <a:rPr lang="en-CA" sz="2400" dirty="0" smtClean="0"/>
              <a:t> </a:t>
            </a:r>
            <a:endParaRPr lang="en-US" sz="2400" dirty="0">
              <a:solidFill>
                <a:srgbClr val="00B0F0"/>
              </a:solidFill>
            </a:endParaRPr>
          </a:p>
        </p:txBody>
      </p:sp>
    </p:spTree>
    <p:extLst>
      <p:ext uri="{BB962C8B-B14F-4D97-AF65-F5344CB8AC3E}">
        <p14:creationId xmlns:p14="http://schemas.microsoft.com/office/powerpoint/2010/main" val="1149094522"/>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a:t>How Can I Protect My Network?</a:t>
            </a:r>
            <a:r>
              <a:rPr lang="en-CA" sz="2000" dirty="0"/>
              <a:t> </a:t>
            </a:r>
            <a:r>
              <a:rPr lang="en-US" sz="2000" dirty="0" smtClean="0"/>
              <a:t/>
            </a:r>
            <a:br>
              <a:rPr lang="en-US" sz="2000" dirty="0" smtClean="0"/>
            </a:br>
            <a:r>
              <a:rPr lang="en-US" dirty="0" smtClean="0"/>
              <a:t>Security Tools</a:t>
            </a:r>
            <a:endParaRPr lang="en-US" dirty="0"/>
          </a:p>
        </p:txBody>
      </p:sp>
      <p:sp>
        <p:nvSpPr>
          <p:cNvPr id="2" name="Content Placeholder 1"/>
          <p:cNvSpPr>
            <a:spLocks noGrp="1"/>
          </p:cNvSpPr>
          <p:nvPr>
            <p:ph idx="1"/>
          </p:nvPr>
        </p:nvSpPr>
        <p:spPr>
          <a:xfrm>
            <a:off x="232348" y="1302112"/>
            <a:ext cx="8733677" cy="1590560"/>
          </a:xfrm>
        </p:spPr>
        <p:txBody>
          <a:bodyPr/>
          <a:lstStyle/>
          <a:p>
            <a:r>
              <a:rPr lang="en-US" dirty="0" smtClean="0"/>
              <a:t>Security Practices</a:t>
            </a:r>
          </a:p>
          <a:p>
            <a:pPr lvl="1"/>
            <a:r>
              <a:rPr lang="en-US" dirty="0"/>
              <a:t>Security procedures can range from simple, inexpensive tasks such as maintaining up-to-date software releases, to complex implementations of firewalls and intrusion detection systems.</a:t>
            </a:r>
            <a:endParaRPr lang="en-US" dirty="0" smtClean="0"/>
          </a:p>
        </p:txBody>
      </p:sp>
      <p:sp>
        <p:nvSpPr>
          <p:cNvPr id="4" name="Content Placeholder 1"/>
          <p:cNvSpPr txBox="1">
            <a:spLocks/>
          </p:cNvSpPr>
          <p:nvPr/>
        </p:nvSpPr>
        <p:spPr bwMode="auto">
          <a:xfrm>
            <a:off x="193868" y="2743203"/>
            <a:ext cx="8733677" cy="159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kern="0" dirty="0" smtClean="0"/>
              <a:t>Security Tools</a:t>
            </a:r>
          </a:p>
          <a:p>
            <a:pPr lvl="1"/>
            <a:r>
              <a:rPr lang="en-US" dirty="0"/>
              <a:t>M</a:t>
            </a:r>
            <a:r>
              <a:rPr lang="en-US" dirty="0" smtClean="0"/>
              <a:t>any </a:t>
            </a:r>
            <a:r>
              <a:rPr lang="en-US" dirty="0"/>
              <a:t>tools are available to network users to protect the devices from attacks and to help remove malicious software from infected machines.</a:t>
            </a:r>
            <a:endParaRPr lang="en-US" kern="0" dirty="0" smtClean="0"/>
          </a:p>
        </p:txBody>
      </p:sp>
      <p:pic>
        <p:nvPicPr>
          <p:cNvPr id="3" name="Picture 2"/>
          <p:cNvPicPr>
            <a:picLocks noChangeAspect="1"/>
          </p:cNvPicPr>
          <p:nvPr/>
        </p:nvPicPr>
        <p:blipFill>
          <a:blip r:embed="rId3"/>
          <a:stretch>
            <a:fillRect/>
          </a:stretch>
        </p:blipFill>
        <p:spPr>
          <a:xfrm>
            <a:off x="2410018" y="3930292"/>
            <a:ext cx="4351267" cy="2727581"/>
          </a:xfrm>
          <a:prstGeom prst="rect">
            <a:avLst/>
          </a:prstGeom>
        </p:spPr>
      </p:pic>
    </p:spTree>
    <p:extLst>
      <p:ext uri="{BB962C8B-B14F-4D97-AF65-F5344CB8AC3E}">
        <p14:creationId xmlns:p14="http://schemas.microsoft.com/office/powerpoint/2010/main" val="410592602"/>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a:t>How Can I Protect My Network?</a:t>
            </a:r>
            <a:r>
              <a:rPr lang="en-CA" sz="2000" dirty="0"/>
              <a:t> </a:t>
            </a:r>
            <a:r>
              <a:rPr lang="en-US" sz="2000" dirty="0" smtClean="0"/>
              <a:t/>
            </a:r>
            <a:br>
              <a:rPr lang="en-US" sz="2000" dirty="0" smtClean="0"/>
            </a:br>
            <a:r>
              <a:rPr lang="en-US" dirty="0" smtClean="0"/>
              <a:t>Security Tools (Cont.)</a:t>
            </a:r>
            <a:endParaRPr lang="en-US" dirty="0"/>
          </a:p>
        </p:txBody>
      </p:sp>
      <p:sp>
        <p:nvSpPr>
          <p:cNvPr id="2" name="Content Placeholder 1"/>
          <p:cNvSpPr>
            <a:spLocks noGrp="1"/>
          </p:cNvSpPr>
          <p:nvPr>
            <p:ph idx="1"/>
          </p:nvPr>
        </p:nvSpPr>
        <p:spPr>
          <a:xfrm>
            <a:off x="232348" y="1302112"/>
            <a:ext cx="8733677" cy="1590560"/>
          </a:xfrm>
        </p:spPr>
        <p:txBody>
          <a:bodyPr/>
          <a:lstStyle/>
          <a:p>
            <a:r>
              <a:rPr lang="en-US" dirty="0" smtClean="0"/>
              <a:t>Patches and Updates</a:t>
            </a:r>
          </a:p>
          <a:p>
            <a:pPr lvl="1"/>
            <a:r>
              <a:rPr lang="en-US" dirty="0"/>
              <a:t>A patch is a small piece of code that fixes a specific problem. An update, on the other hand, may include additional functionality to the software package as well as patches for specific issues.</a:t>
            </a:r>
            <a:endParaRPr lang="en-US" dirty="0" smtClean="0"/>
          </a:p>
        </p:txBody>
      </p:sp>
      <p:pic>
        <p:nvPicPr>
          <p:cNvPr id="5" name="Picture 4"/>
          <p:cNvPicPr>
            <a:picLocks noChangeAspect="1"/>
          </p:cNvPicPr>
          <p:nvPr/>
        </p:nvPicPr>
        <p:blipFill>
          <a:blip r:embed="rId3"/>
          <a:stretch>
            <a:fillRect/>
          </a:stretch>
        </p:blipFill>
        <p:spPr>
          <a:xfrm>
            <a:off x="2193243" y="3185361"/>
            <a:ext cx="4805436" cy="3189062"/>
          </a:xfrm>
          <a:prstGeom prst="rect">
            <a:avLst/>
          </a:prstGeom>
        </p:spPr>
      </p:pic>
    </p:spTree>
    <p:extLst>
      <p:ext uri="{BB962C8B-B14F-4D97-AF65-F5344CB8AC3E}">
        <p14:creationId xmlns:p14="http://schemas.microsoft.com/office/powerpoint/2010/main" val="1707989995"/>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a:t>How Can I Protect My Network?</a:t>
            </a:r>
            <a:r>
              <a:rPr lang="en-CA" sz="2000" dirty="0"/>
              <a:t> </a:t>
            </a:r>
            <a:r>
              <a:rPr lang="en-US" sz="2000" dirty="0" smtClean="0"/>
              <a:t/>
            </a:r>
            <a:br>
              <a:rPr lang="en-US" sz="2000" dirty="0" smtClean="0"/>
            </a:br>
            <a:r>
              <a:rPr lang="en-US" dirty="0" smtClean="0"/>
              <a:t>Antivirus Software</a:t>
            </a:r>
            <a:endParaRPr lang="en-US" dirty="0"/>
          </a:p>
        </p:txBody>
      </p:sp>
      <p:sp>
        <p:nvSpPr>
          <p:cNvPr id="2" name="Content Placeholder 1"/>
          <p:cNvSpPr>
            <a:spLocks noGrp="1"/>
          </p:cNvSpPr>
          <p:nvPr>
            <p:ph idx="1"/>
          </p:nvPr>
        </p:nvSpPr>
        <p:spPr>
          <a:xfrm>
            <a:off x="213109" y="1539502"/>
            <a:ext cx="8733677" cy="1511429"/>
          </a:xfrm>
        </p:spPr>
        <p:txBody>
          <a:bodyPr/>
          <a:lstStyle/>
          <a:p>
            <a:r>
              <a:rPr lang="en-US" dirty="0" smtClean="0"/>
              <a:t>Infection Detection</a:t>
            </a:r>
          </a:p>
          <a:p>
            <a:pPr lvl="1"/>
            <a:r>
              <a:rPr lang="en-US" dirty="0"/>
              <a:t>Any device that is connected to a network is susceptible to viruses, worms and Trojan horses. So how do you know if your computer has been infected?</a:t>
            </a:r>
            <a:endParaRPr lang="en-US" dirty="0" smtClean="0"/>
          </a:p>
        </p:txBody>
      </p:sp>
      <p:pic>
        <p:nvPicPr>
          <p:cNvPr id="3" name="Picture 2"/>
          <p:cNvPicPr>
            <a:picLocks noChangeAspect="1"/>
          </p:cNvPicPr>
          <p:nvPr/>
        </p:nvPicPr>
        <p:blipFill>
          <a:blip r:embed="rId3"/>
          <a:stretch>
            <a:fillRect/>
          </a:stretch>
        </p:blipFill>
        <p:spPr>
          <a:xfrm>
            <a:off x="369301" y="3357841"/>
            <a:ext cx="4378546" cy="2754042"/>
          </a:xfrm>
          <a:prstGeom prst="rect">
            <a:avLst/>
          </a:prstGeom>
        </p:spPr>
      </p:pic>
      <p:sp>
        <p:nvSpPr>
          <p:cNvPr id="4" name="TextBox 3"/>
          <p:cNvSpPr txBox="1"/>
          <p:nvPr/>
        </p:nvSpPr>
        <p:spPr>
          <a:xfrm>
            <a:off x="4963386" y="3225956"/>
            <a:ext cx="3983400" cy="3416320"/>
          </a:xfrm>
          <a:prstGeom prst="rect">
            <a:avLst/>
          </a:prstGeom>
          <a:noFill/>
        </p:spPr>
        <p:txBody>
          <a:bodyPr wrap="square" rtlCol="0">
            <a:spAutoFit/>
          </a:bodyPr>
          <a:lstStyle/>
          <a:p>
            <a:pPr marL="285750" indent="-285750" algn="l">
              <a:buFont typeface="Arial" panose="020B0604020202020204" pitchFamily="34" charset="0"/>
              <a:buChar char="•"/>
            </a:pPr>
            <a:r>
              <a:rPr lang="en-US" sz="1800" dirty="0"/>
              <a:t>Computer starts acting abnormally</a:t>
            </a:r>
          </a:p>
          <a:p>
            <a:pPr marL="285750" indent="-285750" algn="l">
              <a:buFont typeface="Arial" panose="020B0604020202020204" pitchFamily="34" charset="0"/>
              <a:buChar char="•"/>
            </a:pPr>
            <a:r>
              <a:rPr lang="en-US" sz="1800" dirty="0"/>
              <a:t>Program does not respond to mouse and keystrokes</a:t>
            </a:r>
          </a:p>
          <a:p>
            <a:pPr marL="285750" indent="-285750" algn="l">
              <a:buFont typeface="Arial" panose="020B0604020202020204" pitchFamily="34" charset="0"/>
              <a:buChar char="•"/>
            </a:pPr>
            <a:r>
              <a:rPr lang="en-US" sz="1800" dirty="0"/>
              <a:t>Programs starting or shutting down on their own</a:t>
            </a:r>
          </a:p>
          <a:p>
            <a:pPr marL="285750" indent="-285750" algn="l">
              <a:buFont typeface="Arial" panose="020B0604020202020204" pitchFamily="34" charset="0"/>
              <a:buChar char="•"/>
            </a:pPr>
            <a:r>
              <a:rPr lang="en-US" sz="1800" dirty="0"/>
              <a:t>Email program begins sending out large quantities of email</a:t>
            </a:r>
          </a:p>
          <a:p>
            <a:pPr marL="285750" indent="-285750" algn="l">
              <a:buFont typeface="Arial" panose="020B0604020202020204" pitchFamily="34" charset="0"/>
              <a:buChar char="•"/>
            </a:pPr>
            <a:r>
              <a:rPr lang="en-US" sz="1800" dirty="0"/>
              <a:t>CPU usage is very high</a:t>
            </a:r>
          </a:p>
          <a:p>
            <a:pPr marL="285750" indent="-285750" algn="l">
              <a:buFont typeface="Arial" panose="020B0604020202020204" pitchFamily="34" charset="0"/>
              <a:buChar char="•"/>
            </a:pPr>
            <a:r>
              <a:rPr lang="en-US" sz="1800" dirty="0"/>
              <a:t>There are unidentifiable, or a large number of processes running</a:t>
            </a:r>
          </a:p>
          <a:p>
            <a:pPr marL="285750" indent="-285750" algn="l">
              <a:buFont typeface="Arial" panose="020B0604020202020204" pitchFamily="34" charset="0"/>
              <a:buChar char="•"/>
            </a:pPr>
            <a:r>
              <a:rPr lang="en-US" sz="1800" dirty="0"/>
              <a:t>Computer slows down significantly or crashes</a:t>
            </a:r>
          </a:p>
          <a:p>
            <a:endParaRPr lang="en-US" dirty="0"/>
          </a:p>
        </p:txBody>
      </p:sp>
    </p:spTree>
    <p:extLst>
      <p:ext uri="{BB962C8B-B14F-4D97-AF65-F5344CB8AC3E}">
        <p14:creationId xmlns:p14="http://schemas.microsoft.com/office/powerpoint/2010/main" val="489894939"/>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a:t>How Can I Protect My Network?</a:t>
            </a:r>
            <a:r>
              <a:rPr lang="en-CA" sz="2000" dirty="0"/>
              <a:t> </a:t>
            </a:r>
            <a:r>
              <a:rPr lang="en-US" sz="2000" dirty="0" smtClean="0"/>
              <a:t/>
            </a:r>
            <a:br>
              <a:rPr lang="en-US" sz="2000" dirty="0" smtClean="0"/>
            </a:br>
            <a:r>
              <a:rPr lang="en-US" dirty="0" smtClean="0"/>
              <a:t>Antivirus Software (Cont.)</a:t>
            </a:r>
            <a:endParaRPr lang="en-US" dirty="0"/>
          </a:p>
        </p:txBody>
      </p:sp>
      <p:sp>
        <p:nvSpPr>
          <p:cNvPr id="2" name="Content Placeholder 1"/>
          <p:cNvSpPr>
            <a:spLocks noGrp="1"/>
          </p:cNvSpPr>
          <p:nvPr>
            <p:ph idx="1"/>
          </p:nvPr>
        </p:nvSpPr>
        <p:spPr>
          <a:xfrm>
            <a:off x="213109" y="1302110"/>
            <a:ext cx="8733677" cy="1511429"/>
          </a:xfrm>
        </p:spPr>
        <p:txBody>
          <a:bodyPr/>
          <a:lstStyle/>
          <a:p>
            <a:r>
              <a:rPr lang="en-US" dirty="0" smtClean="0"/>
              <a:t>Antivirus Software</a:t>
            </a:r>
          </a:p>
          <a:p>
            <a:pPr lvl="1"/>
            <a:r>
              <a:rPr lang="en-US" dirty="0"/>
              <a:t>Antivirus software relies on known “virus signatures” in order to find and prevent new viruses from infecting the computer.</a:t>
            </a:r>
            <a:endParaRPr lang="en-US" dirty="0" smtClean="0"/>
          </a:p>
        </p:txBody>
      </p:sp>
      <p:sp>
        <p:nvSpPr>
          <p:cNvPr id="6" name="Content Placeholder 1"/>
          <p:cNvSpPr txBox="1">
            <a:spLocks/>
          </p:cNvSpPr>
          <p:nvPr/>
        </p:nvSpPr>
        <p:spPr bwMode="auto">
          <a:xfrm>
            <a:off x="213109" y="2663252"/>
            <a:ext cx="4422094" cy="151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kern="0" dirty="0" smtClean="0"/>
              <a:t>Antispam Software</a:t>
            </a:r>
          </a:p>
          <a:p>
            <a:pPr lvl="1"/>
            <a:r>
              <a:rPr lang="en-US" dirty="0"/>
              <a:t>P</a:t>
            </a:r>
            <a:r>
              <a:rPr lang="en-US" dirty="0" smtClean="0"/>
              <a:t>rotects </a:t>
            </a:r>
            <a:r>
              <a:rPr lang="en-US" dirty="0"/>
              <a:t>hosts by identifying spam and performing an action, such as placing it into a junk folder or deleting it.</a:t>
            </a:r>
            <a:endParaRPr lang="en-US" kern="0" dirty="0" smtClean="0"/>
          </a:p>
        </p:txBody>
      </p:sp>
      <p:pic>
        <p:nvPicPr>
          <p:cNvPr id="5" name="Picture 4"/>
          <p:cNvPicPr>
            <a:picLocks noChangeAspect="1"/>
          </p:cNvPicPr>
          <p:nvPr/>
        </p:nvPicPr>
        <p:blipFill>
          <a:blip r:embed="rId3"/>
          <a:stretch>
            <a:fillRect/>
          </a:stretch>
        </p:blipFill>
        <p:spPr>
          <a:xfrm>
            <a:off x="5099539" y="3152498"/>
            <a:ext cx="3293332" cy="2979682"/>
          </a:xfrm>
          <a:prstGeom prst="rect">
            <a:avLst/>
          </a:prstGeom>
        </p:spPr>
      </p:pic>
      <p:sp>
        <p:nvSpPr>
          <p:cNvPr id="8" name="Content Placeholder 1"/>
          <p:cNvSpPr txBox="1">
            <a:spLocks/>
          </p:cNvSpPr>
          <p:nvPr/>
        </p:nvSpPr>
        <p:spPr bwMode="auto">
          <a:xfrm>
            <a:off x="193868" y="4538945"/>
            <a:ext cx="4422094" cy="1511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kern="0" dirty="0" smtClean="0"/>
              <a:t>Additional Safeguards</a:t>
            </a:r>
          </a:p>
          <a:p>
            <a:pPr lvl="1"/>
            <a:r>
              <a:rPr lang="en-US" dirty="0"/>
              <a:t>Before forwarding virus warning emails, check </a:t>
            </a:r>
            <a:r>
              <a:rPr lang="en-US" dirty="0" smtClean="0"/>
              <a:t>a trusted source to </a:t>
            </a:r>
            <a:r>
              <a:rPr lang="en-US" dirty="0"/>
              <a:t>see if the virus is a </a:t>
            </a:r>
            <a:r>
              <a:rPr lang="en-US" dirty="0" smtClean="0"/>
              <a:t>hoax.</a:t>
            </a:r>
            <a:endParaRPr lang="en-US" kern="0" dirty="0" smtClean="0"/>
          </a:p>
        </p:txBody>
      </p:sp>
    </p:spTree>
    <p:extLst>
      <p:ext uri="{BB962C8B-B14F-4D97-AF65-F5344CB8AC3E}">
        <p14:creationId xmlns:p14="http://schemas.microsoft.com/office/powerpoint/2010/main" val="3099232943"/>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a:t>How Can I Protect My Network?</a:t>
            </a:r>
            <a:r>
              <a:rPr lang="en-CA" sz="2000" dirty="0"/>
              <a:t> </a:t>
            </a:r>
            <a:r>
              <a:rPr lang="en-US" sz="2000" dirty="0" smtClean="0"/>
              <a:t/>
            </a:r>
            <a:br>
              <a:rPr lang="en-US" sz="2000" dirty="0" smtClean="0"/>
            </a:br>
            <a:r>
              <a:rPr lang="en-US" dirty="0" smtClean="0"/>
              <a:t>Removing Spyware</a:t>
            </a:r>
            <a:endParaRPr lang="en-US" dirty="0"/>
          </a:p>
        </p:txBody>
      </p:sp>
      <p:sp>
        <p:nvSpPr>
          <p:cNvPr id="2" name="Content Placeholder 1"/>
          <p:cNvSpPr>
            <a:spLocks noGrp="1"/>
          </p:cNvSpPr>
          <p:nvPr>
            <p:ph idx="1"/>
          </p:nvPr>
        </p:nvSpPr>
        <p:spPr>
          <a:xfrm>
            <a:off x="213109" y="1407618"/>
            <a:ext cx="8733677" cy="1537806"/>
          </a:xfrm>
        </p:spPr>
        <p:txBody>
          <a:bodyPr/>
          <a:lstStyle/>
          <a:p>
            <a:r>
              <a:rPr lang="en-US" dirty="0" smtClean="0"/>
              <a:t>Antispyware, Adware, and Popup Blockers</a:t>
            </a:r>
          </a:p>
          <a:p>
            <a:pPr lvl="1"/>
            <a:r>
              <a:rPr lang="en-US" dirty="0" smtClean="0"/>
              <a:t>Antispyware </a:t>
            </a:r>
            <a:r>
              <a:rPr lang="en-US" dirty="0"/>
              <a:t>detects and deletes spyware </a:t>
            </a:r>
            <a:r>
              <a:rPr lang="en-US" dirty="0" smtClean="0"/>
              <a:t>applications. Many </a:t>
            </a:r>
            <a:r>
              <a:rPr lang="en-US" dirty="0"/>
              <a:t>antispyware applications also include detection and deletion of cookies and adware. Popup blocking software can be installed to prevent popups and pop-</a:t>
            </a:r>
            <a:r>
              <a:rPr lang="en-US" dirty="0" err="1"/>
              <a:t>unders</a:t>
            </a:r>
            <a:r>
              <a:rPr lang="en-US" dirty="0"/>
              <a:t>.</a:t>
            </a:r>
          </a:p>
        </p:txBody>
      </p:sp>
      <p:pic>
        <p:nvPicPr>
          <p:cNvPr id="3" name="Picture 2"/>
          <p:cNvPicPr>
            <a:picLocks noChangeAspect="1"/>
          </p:cNvPicPr>
          <p:nvPr/>
        </p:nvPicPr>
        <p:blipFill>
          <a:blip r:embed="rId3"/>
          <a:stretch>
            <a:fillRect/>
          </a:stretch>
        </p:blipFill>
        <p:spPr>
          <a:xfrm>
            <a:off x="2197733" y="3218810"/>
            <a:ext cx="4764425" cy="3449389"/>
          </a:xfrm>
          <a:prstGeom prst="rect">
            <a:avLst/>
          </a:prstGeom>
        </p:spPr>
      </p:pic>
    </p:spTree>
    <p:extLst>
      <p:ext uri="{BB962C8B-B14F-4D97-AF65-F5344CB8AC3E}">
        <p14:creationId xmlns:p14="http://schemas.microsoft.com/office/powerpoint/2010/main" val="766245074"/>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7.4 How Do Firewalls Protect Networks?</a:t>
            </a:r>
            <a:endParaRPr lang="en-US" sz="2400" dirty="0"/>
          </a:p>
        </p:txBody>
      </p:sp>
    </p:spTree>
    <p:extLst>
      <p:ext uri="{BB962C8B-B14F-4D97-AF65-F5344CB8AC3E}">
        <p14:creationId xmlns:p14="http://schemas.microsoft.com/office/powerpoint/2010/main" val="1149094522"/>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a:t>How Do Firewalls Protect Networks?</a:t>
            </a:r>
            <a:r>
              <a:rPr lang="en-US" sz="2000" dirty="0" smtClean="0"/>
              <a:t/>
            </a:r>
            <a:br>
              <a:rPr lang="en-US" sz="2000" dirty="0" smtClean="0"/>
            </a:br>
            <a:r>
              <a:rPr lang="en-US" dirty="0" smtClean="0"/>
              <a:t>Firewall Basics</a:t>
            </a:r>
            <a:endParaRPr lang="en-US" dirty="0"/>
          </a:p>
        </p:txBody>
      </p:sp>
      <p:sp>
        <p:nvSpPr>
          <p:cNvPr id="2" name="Content Placeholder 1"/>
          <p:cNvSpPr>
            <a:spLocks noGrp="1"/>
          </p:cNvSpPr>
          <p:nvPr>
            <p:ph idx="1"/>
          </p:nvPr>
        </p:nvSpPr>
        <p:spPr>
          <a:xfrm>
            <a:off x="213109" y="1732931"/>
            <a:ext cx="8733677" cy="1827952"/>
          </a:xfrm>
        </p:spPr>
        <p:txBody>
          <a:bodyPr/>
          <a:lstStyle/>
          <a:p>
            <a:r>
              <a:rPr lang="en-US" dirty="0" smtClean="0"/>
              <a:t>What is a Firewall?</a:t>
            </a:r>
          </a:p>
          <a:p>
            <a:pPr lvl="1"/>
            <a:r>
              <a:rPr lang="en-US" dirty="0"/>
              <a:t>A</a:t>
            </a:r>
            <a:r>
              <a:rPr lang="en-US" dirty="0" smtClean="0"/>
              <a:t> </a:t>
            </a:r>
            <a:r>
              <a:rPr lang="en-US" dirty="0"/>
              <a:t>firewall prevents undesirable traffic from entering protected areas of the </a:t>
            </a:r>
            <a:r>
              <a:rPr lang="en-US" dirty="0" smtClean="0"/>
              <a:t>network.</a:t>
            </a:r>
            <a:r>
              <a:rPr lang="en-US" dirty="0"/>
              <a:t> A firewall is usually installed between two or more networks and controls the traffic between them as well as helps prevent unauthorized access. </a:t>
            </a:r>
            <a:endParaRPr lang="en-US" dirty="0" smtClean="0"/>
          </a:p>
        </p:txBody>
      </p:sp>
      <p:pic>
        <p:nvPicPr>
          <p:cNvPr id="3" name="Picture 2"/>
          <p:cNvPicPr>
            <a:picLocks noChangeAspect="1"/>
          </p:cNvPicPr>
          <p:nvPr/>
        </p:nvPicPr>
        <p:blipFill>
          <a:blip r:embed="rId3"/>
          <a:stretch>
            <a:fillRect/>
          </a:stretch>
        </p:blipFill>
        <p:spPr>
          <a:xfrm>
            <a:off x="4718087" y="3668123"/>
            <a:ext cx="4188121" cy="2368692"/>
          </a:xfrm>
          <a:prstGeom prst="rect">
            <a:avLst/>
          </a:prstGeom>
        </p:spPr>
      </p:pic>
      <p:sp>
        <p:nvSpPr>
          <p:cNvPr id="6" name="Content Placeholder 1"/>
          <p:cNvSpPr txBox="1">
            <a:spLocks/>
          </p:cNvSpPr>
          <p:nvPr/>
        </p:nvSpPr>
        <p:spPr bwMode="auto">
          <a:xfrm>
            <a:off x="193869" y="3453606"/>
            <a:ext cx="4131946" cy="3184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lvl="1"/>
            <a:r>
              <a:rPr lang="en-US" dirty="0"/>
              <a:t>Firewalls can be implemented in </a:t>
            </a:r>
            <a:r>
              <a:rPr lang="en-US" dirty="0" smtClean="0"/>
              <a:t>software. </a:t>
            </a:r>
            <a:r>
              <a:rPr lang="en-US" dirty="0"/>
              <a:t>Firewalls may also be hardware </a:t>
            </a:r>
            <a:r>
              <a:rPr lang="en-US" dirty="0" smtClean="0"/>
              <a:t>devices. </a:t>
            </a:r>
          </a:p>
          <a:p>
            <a:pPr lvl="1"/>
            <a:r>
              <a:rPr lang="en-US" dirty="0"/>
              <a:t>A hardware firewall is a freestanding </a:t>
            </a:r>
            <a:r>
              <a:rPr lang="en-US" dirty="0" smtClean="0"/>
              <a:t>unit.</a:t>
            </a:r>
          </a:p>
          <a:p>
            <a:pPr lvl="1"/>
            <a:r>
              <a:rPr lang="en-US" dirty="0"/>
              <a:t>Firewalls often perform Network Address </a:t>
            </a:r>
            <a:r>
              <a:rPr lang="en-US" dirty="0" smtClean="0"/>
              <a:t>Translation.</a:t>
            </a:r>
          </a:p>
          <a:p>
            <a:pPr lvl="1"/>
            <a:endParaRPr lang="en-US" kern="0" dirty="0" smtClean="0"/>
          </a:p>
        </p:txBody>
      </p:sp>
    </p:spTree>
    <p:extLst>
      <p:ext uri="{BB962C8B-B14F-4D97-AF65-F5344CB8AC3E}">
        <p14:creationId xmlns:p14="http://schemas.microsoft.com/office/powerpoint/2010/main" val="41059260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smtClean="0"/>
              <a:t>Chapter </a:t>
            </a:r>
            <a:r>
              <a:rPr lang="en-US" dirty="0"/>
              <a:t>7</a:t>
            </a:r>
            <a:r>
              <a:rPr lang="en-US" dirty="0" smtClean="0"/>
              <a:t> - Sections &amp; Objectives</a:t>
            </a:r>
          </a:p>
        </p:txBody>
      </p:sp>
      <p:sp>
        <p:nvSpPr>
          <p:cNvPr id="4099" name="Rectangle 34"/>
          <p:cNvSpPr>
            <a:spLocks noGrp="1" noChangeArrowheads="1"/>
          </p:cNvSpPr>
          <p:nvPr>
            <p:ph idx="1"/>
          </p:nvPr>
        </p:nvSpPr>
        <p:spPr>
          <a:xfrm>
            <a:off x="213109" y="1465614"/>
            <a:ext cx="8733677" cy="4926405"/>
          </a:xfrm>
        </p:spPr>
        <p:txBody>
          <a:bodyPr/>
          <a:lstStyle/>
          <a:p>
            <a:r>
              <a:rPr lang="en-CA" dirty="0" smtClean="0"/>
              <a:t>7.1 </a:t>
            </a:r>
            <a:r>
              <a:rPr lang="en-US" dirty="0"/>
              <a:t>Am I at Risk? </a:t>
            </a:r>
            <a:endParaRPr lang="en-CA" dirty="0" smtClean="0"/>
          </a:p>
          <a:p>
            <a:pPr lvl="1"/>
            <a:r>
              <a:rPr lang="en-US" dirty="0"/>
              <a:t>Explain network security threats</a:t>
            </a:r>
            <a:r>
              <a:rPr lang="en-US" dirty="0" smtClean="0"/>
              <a:t>.</a:t>
            </a:r>
          </a:p>
          <a:p>
            <a:pPr lvl="1"/>
            <a:endParaRPr lang="en-CA" dirty="0" smtClean="0"/>
          </a:p>
          <a:p>
            <a:r>
              <a:rPr lang="en-CA" dirty="0"/>
              <a:t>7</a:t>
            </a:r>
            <a:r>
              <a:rPr lang="en-CA" dirty="0" smtClean="0"/>
              <a:t>.2 </a:t>
            </a:r>
            <a:r>
              <a:rPr lang="en-US" dirty="0"/>
              <a:t>Methods of Attack </a:t>
            </a:r>
            <a:endParaRPr lang="en-US" dirty="0" smtClean="0"/>
          </a:p>
          <a:p>
            <a:pPr lvl="1"/>
            <a:r>
              <a:rPr lang="en-US" dirty="0"/>
              <a:t>Explain other types of network security threats</a:t>
            </a:r>
            <a:r>
              <a:rPr lang="en-US" dirty="0" smtClean="0"/>
              <a:t>.</a:t>
            </a:r>
          </a:p>
          <a:p>
            <a:pPr lvl="1"/>
            <a:endParaRPr lang="en-US" dirty="0" smtClean="0"/>
          </a:p>
          <a:p>
            <a:r>
              <a:rPr lang="en-US" dirty="0" smtClean="0"/>
              <a:t>7.3 </a:t>
            </a:r>
            <a:r>
              <a:rPr lang="en-US" dirty="0"/>
              <a:t>How Can I Protect My Network? </a:t>
            </a:r>
            <a:endParaRPr lang="en-US" dirty="0" smtClean="0"/>
          </a:p>
          <a:p>
            <a:pPr lvl="1"/>
            <a:r>
              <a:rPr lang="en-US" dirty="0"/>
              <a:t>Explain how software tools can mitigate network security threats.</a:t>
            </a:r>
            <a:endParaRPr lang="en-US" dirty="0" smtClean="0"/>
          </a:p>
          <a:p>
            <a:pPr lvl="1"/>
            <a:endParaRPr lang="en-US" dirty="0"/>
          </a:p>
          <a:p>
            <a:r>
              <a:rPr lang="en-US" dirty="0" smtClean="0"/>
              <a:t>7.4 </a:t>
            </a:r>
            <a:r>
              <a:rPr lang="en-US" dirty="0"/>
              <a:t>How Do Firewalls Protect Networks? </a:t>
            </a:r>
            <a:endParaRPr lang="en-US" dirty="0" smtClean="0"/>
          </a:p>
          <a:p>
            <a:pPr lvl="1"/>
            <a:r>
              <a:rPr lang="en-US" dirty="0"/>
              <a:t>Configure a firewall to control network traffic.</a:t>
            </a:r>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a:t>How Do Firewalls Protect Networks?</a:t>
            </a:r>
            <a:r>
              <a:rPr lang="en-US" sz="2000" dirty="0" smtClean="0"/>
              <a:t/>
            </a:r>
            <a:br>
              <a:rPr lang="en-US" sz="2000" dirty="0" smtClean="0"/>
            </a:br>
            <a:r>
              <a:rPr lang="en-US" dirty="0" smtClean="0"/>
              <a:t>Firewall Basics (Cont.)</a:t>
            </a:r>
            <a:endParaRPr lang="en-US" dirty="0"/>
          </a:p>
        </p:txBody>
      </p:sp>
      <p:sp>
        <p:nvSpPr>
          <p:cNvPr id="2" name="Content Placeholder 1"/>
          <p:cNvSpPr>
            <a:spLocks noGrp="1"/>
          </p:cNvSpPr>
          <p:nvPr>
            <p:ph idx="1"/>
          </p:nvPr>
        </p:nvSpPr>
        <p:spPr>
          <a:xfrm>
            <a:off x="213109" y="1732931"/>
            <a:ext cx="8733677" cy="4975600"/>
          </a:xfrm>
        </p:spPr>
        <p:txBody>
          <a:bodyPr/>
          <a:lstStyle/>
          <a:p>
            <a:r>
              <a:rPr lang="en-US" dirty="0" smtClean="0"/>
              <a:t>DMZ</a:t>
            </a:r>
          </a:p>
          <a:p>
            <a:pPr lvl="1"/>
            <a:r>
              <a:rPr lang="en-US" dirty="0"/>
              <a:t>In computer networking, a DMZ refers to an area of the network that is accessible to both internal and external users. </a:t>
            </a:r>
            <a:endParaRPr lang="en-US" dirty="0" smtClean="0"/>
          </a:p>
          <a:p>
            <a:pPr lvl="1"/>
            <a:r>
              <a:rPr lang="en-US" dirty="0"/>
              <a:t>With the wireless router, a simple DMZ can be set up that allows an internal server to be accessible by outside hosts</a:t>
            </a:r>
            <a:r>
              <a:rPr lang="en-US" dirty="0" smtClean="0"/>
              <a:t>.</a:t>
            </a:r>
          </a:p>
          <a:p>
            <a:pPr lvl="1"/>
            <a:r>
              <a:rPr lang="en-US" dirty="0"/>
              <a:t>The wireless router isolates traffic destined to the IP address specified. This traffic is then forwarded only to the switch port where the server is connected</a:t>
            </a:r>
            <a:r>
              <a:rPr lang="en-US" dirty="0" smtClean="0"/>
              <a:t>.</a:t>
            </a:r>
          </a:p>
        </p:txBody>
      </p:sp>
    </p:spTree>
    <p:extLst>
      <p:ext uri="{BB962C8B-B14F-4D97-AF65-F5344CB8AC3E}">
        <p14:creationId xmlns:p14="http://schemas.microsoft.com/office/powerpoint/2010/main" val="3988388933"/>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a:t>How Do Firewalls Protect Networks?</a:t>
            </a:r>
            <a:r>
              <a:rPr lang="en-US" sz="2000" dirty="0" smtClean="0"/>
              <a:t/>
            </a:r>
            <a:br>
              <a:rPr lang="en-US" sz="2000" dirty="0" smtClean="0"/>
            </a:br>
            <a:r>
              <a:rPr lang="en-US" dirty="0" smtClean="0"/>
              <a:t>Configuring Firewalls</a:t>
            </a:r>
            <a:endParaRPr lang="en-US" dirty="0"/>
          </a:p>
        </p:txBody>
      </p:sp>
      <p:sp>
        <p:nvSpPr>
          <p:cNvPr id="2" name="Content Placeholder 1"/>
          <p:cNvSpPr>
            <a:spLocks noGrp="1"/>
          </p:cNvSpPr>
          <p:nvPr>
            <p:ph idx="1"/>
          </p:nvPr>
        </p:nvSpPr>
        <p:spPr>
          <a:xfrm>
            <a:off x="90018" y="1354862"/>
            <a:ext cx="5035897" cy="5344876"/>
          </a:xfrm>
        </p:spPr>
        <p:txBody>
          <a:bodyPr/>
          <a:lstStyle/>
          <a:p>
            <a:r>
              <a:rPr lang="en-US" dirty="0"/>
              <a:t>Port Forwarding</a:t>
            </a:r>
          </a:p>
          <a:p>
            <a:pPr lvl="1"/>
            <a:r>
              <a:rPr lang="en-US" sz="1800" dirty="0"/>
              <a:t>Port forwarding is a rule-based method of directing traffic between devices on separate networks. This method of exposing your devices to the Internet is much safer than using a DMZ</a:t>
            </a:r>
            <a:r>
              <a:rPr lang="en-US" sz="1800" dirty="0" smtClean="0"/>
              <a:t>.</a:t>
            </a:r>
          </a:p>
          <a:p>
            <a:pPr lvl="1"/>
            <a:r>
              <a:rPr lang="en-US" sz="1800" dirty="0"/>
              <a:t>The rules that you configure in the firewall settings determine which traffic is permitted on to the LAN</a:t>
            </a:r>
            <a:r>
              <a:rPr lang="en-US" sz="1800" dirty="0" smtClean="0"/>
              <a:t>.</a:t>
            </a:r>
          </a:p>
          <a:p>
            <a:r>
              <a:rPr lang="en-US" dirty="0" smtClean="0"/>
              <a:t>Port Triggering</a:t>
            </a:r>
          </a:p>
          <a:p>
            <a:pPr lvl="1"/>
            <a:r>
              <a:rPr lang="en-US" sz="1800" dirty="0"/>
              <a:t>Port triggering allows the router to temporarily forward data through inbound TCP or UDP ports to a specific device. You can use port triggering to forward data to a computer only when a designated port range is used to make an outbound request.</a:t>
            </a:r>
            <a:endParaRPr lang="en-US" sz="1800" dirty="0" smtClean="0"/>
          </a:p>
        </p:txBody>
      </p:sp>
      <p:pic>
        <p:nvPicPr>
          <p:cNvPr id="3" name="Picture 2"/>
          <p:cNvPicPr>
            <a:picLocks noChangeAspect="1"/>
          </p:cNvPicPr>
          <p:nvPr/>
        </p:nvPicPr>
        <p:blipFill>
          <a:blip r:embed="rId3"/>
          <a:stretch>
            <a:fillRect/>
          </a:stretch>
        </p:blipFill>
        <p:spPr>
          <a:xfrm>
            <a:off x="5312073" y="1845365"/>
            <a:ext cx="3653951" cy="3632244"/>
          </a:xfrm>
          <a:prstGeom prst="rect">
            <a:avLst/>
          </a:prstGeom>
        </p:spPr>
      </p:pic>
    </p:spTree>
    <p:extLst>
      <p:ext uri="{BB962C8B-B14F-4D97-AF65-F5344CB8AC3E}">
        <p14:creationId xmlns:p14="http://schemas.microsoft.com/office/powerpoint/2010/main" val="303387415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7.1 Am I at Risk? </a:t>
            </a:r>
            <a:endParaRPr lang="en-U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a:t>Am I at Risk?</a:t>
            </a:r>
            <a:r>
              <a:rPr lang="en-US" sz="2000" dirty="0" smtClean="0"/>
              <a:t/>
            </a:r>
            <a:br>
              <a:rPr lang="en-US" sz="2000" dirty="0" smtClean="0"/>
            </a:br>
            <a:r>
              <a:rPr lang="en-US" dirty="0"/>
              <a:t>Hackers and Intruders</a:t>
            </a:r>
          </a:p>
        </p:txBody>
      </p:sp>
      <p:sp>
        <p:nvSpPr>
          <p:cNvPr id="2" name="Content Placeholder 1"/>
          <p:cNvSpPr>
            <a:spLocks noGrp="1"/>
          </p:cNvSpPr>
          <p:nvPr>
            <p:ph idx="1"/>
          </p:nvPr>
        </p:nvSpPr>
        <p:spPr>
          <a:xfrm>
            <a:off x="213109" y="1346073"/>
            <a:ext cx="8460991" cy="1441091"/>
          </a:xfrm>
        </p:spPr>
        <p:txBody>
          <a:bodyPr/>
          <a:lstStyle/>
          <a:p>
            <a:r>
              <a:rPr lang="en-US" dirty="0" smtClean="0"/>
              <a:t>What Do They Want?</a:t>
            </a:r>
          </a:p>
          <a:p>
            <a:r>
              <a:rPr lang="en-US" sz="1800" dirty="0"/>
              <a:t>When the hacker gains access to the network, four types of threat may arise</a:t>
            </a:r>
            <a:r>
              <a:rPr lang="en-US" sz="1800" dirty="0" smtClean="0"/>
              <a:t>: Information theft, Identity theft, Data </a:t>
            </a:r>
            <a:r>
              <a:rPr lang="en-US" sz="1800" dirty="0"/>
              <a:t>loss / </a:t>
            </a:r>
            <a:r>
              <a:rPr lang="en-US" sz="1800" dirty="0" smtClean="0"/>
              <a:t>manipulation, and Disruption </a:t>
            </a:r>
            <a:r>
              <a:rPr lang="en-US" sz="1800" dirty="0"/>
              <a:t>of service</a:t>
            </a:r>
          </a:p>
          <a:p>
            <a:pPr lvl="1"/>
            <a:endParaRPr lang="en-US" sz="1800" dirty="0" smtClean="0"/>
          </a:p>
        </p:txBody>
      </p:sp>
      <p:sp>
        <p:nvSpPr>
          <p:cNvPr id="5" name="Content Placeholder 1"/>
          <p:cNvSpPr txBox="1">
            <a:spLocks/>
          </p:cNvSpPr>
          <p:nvPr/>
        </p:nvSpPr>
        <p:spPr bwMode="auto">
          <a:xfrm>
            <a:off x="2793503" y="2946769"/>
            <a:ext cx="3713564" cy="3594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kern="0" dirty="0" smtClean="0"/>
              <a:t>Where Do They Come From?</a:t>
            </a:r>
          </a:p>
          <a:p>
            <a:r>
              <a:rPr lang="en-US" sz="1800" dirty="0" smtClean="0"/>
              <a:t>External </a:t>
            </a:r>
            <a:r>
              <a:rPr lang="en-US" sz="1800" dirty="0"/>
              <a:t>threats arise from individuals working outside of an organization</a:t>
            </a:r>
            <a:r>
              <a:rPr lang="en-US" sz="1800" dirty="0" smtClean="0"/>
              <a:t>.</a:t>
            </a:r>
          </a:p>
          <a:p>
            <a:r>
              <a:rPr lang="en-US" sz="1800" dirty="0"/>
              <a:t>Internal threats occur when someone has authorized access to the network through a user account or has physical access to the network equipment.  </a:t>
            </a:r>
          </a:p>
          <a:p>
            <a:endParaRPr lang="en-US" kern="0" dirty="0" smtClean="0"/>
          </a:p>
        </p:txBody>
      </p:sp>
      <p:pic>
        <p:nvPicPr>
          <p:cNvPr id="4" name="Picture 3"/>
          <p:cNvPicPr>
            <a:picLocks noChangeAspect="1"/>
          </p:cNvPicPr>
          <p:nvPr/>
        </p:nvPicPr>
        <p:blipFill>
          <a:blip r:embed="rId3"/>
          <a:stretch>
            <a:fillRect/>
          </a:stretch>
        </p:blipFill>
        <p:spPr>
          <a:xfrm>
            <a:off x="6878989" y="3444221"/>
            <a:ext cx="2030266" cy="2758321"/>
          </a:xfrm>
          <a:prstGeom prst="rect">
            <a:avLst/>
          </a:prstGeom>
        </p:spPr>
      </p:pic>
      <p:pic>
        <p:nvPicPr>
          <p:cNvPr id="6" name="Picture 5"/>
          <p:cNvPicPr>
            <a:picLocks noChangeAspect="1"/>
          </p:cNvPicPr>
          <p:nvPr/>
        </p:nvPicPr>
        <p:blipFill>
          <a:blip r:embed="rId4"/>
          <a:stretch>
            <a:fillRect/>
          </a:stretch>
        </p:blipFill>
        <p:spPr>
          <a:xfrm>
            <a:off x="213109" y="3562545"/>
            <a:ext cx="2332554" cy="2639997"/>
          </a:xfrm>
          <a:prstGeom prst="rect">
            <a:avLst/>
          </a:prstGeom>
        </p:spPr>
      </p:pic>
    </p:spTree>
    <p:extLst>
      <p:ext uri="{BB962C8B-B14F-4D97-AF65-F5344CB8AC3E}">
        <p14:creationId xmlns:p14="http://schemas.microsoft.com/office/powerpoint/2010/main" val="193822580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3109" y="1469166"/>
            <a:ext cx="8733677" cy="1485052"/>
          </a:xfrm>
        </p:spPr>
        <p:txBody>
          <a:bodyPr/>
          <a:lstStyle/>
          <a:p>
            <a:r>
              <a:rPr lang="en-US" dirty="0" smtClean="0"/>
              <a:t>Social Engineering</a:t>
            </a:r>
          </a:p>
          <a:p>
            <a:pPr lvl="1"/>
            <a:r>
              <a:rPr lang="en-US" dirty="0"/>
              <a:t>In the context of computer and network security, social engineering refers to a collection of techniques used to deceive internal users into performing specific actions or revealing confidential information</a:t>
            </a:r>
            <a:r>
              <a:rPr lang="en-US" dirty="0" smtClean="0"/>
              <a:t>.</a:t>
            </a:r>
            <a:endParaRPr lang="en-US" dirty="0"/>
          </a:p>
        </p:txBody>
      </p:sp>
      <p:sp>
        <p:nvSpPr>
          <p:cNvPr id="9" name="Rectangle 2"/>
          <p:cNvSpPr txBox="1">
            <a:spLocks noChangeArrowheads="1"/>
          </p:cNvSpPr>
          <p:nvPr/>
        </p:nvSpPr>
        <p:spPr bwMode="auto">
          <a:xfrm>
            <a:off x="581063" y="536089"/>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r>
              <a:rPr lang="en-US" kern="0" dirty="0" smtClean="0"/>
              <a:t/>
            </a:r>
            <a:br>
              <a:rPr lang="en-US" kern="0" dirty="0" smtClean="0"/>
            </a:br>
            <a:r>
              <a:rPr lang="en-US" sz="2000" dirty="0"/>
              <a:t>Am I at Risk?</a:t>
            </a:r>
            <a:r>
              <a:rPr lang="en-US" sz="2000" kern="0" dirty="0" smtClean="0"/>
              <a:t/>
            </a:r>
            <a:br>
              <a:rPr lang="en-US" sz="2000" kern="0" dirty="0" smtClean="0"/>
            </a:br>
            <a:r>
              <a:rPr lang="en-US" dirty="0"/>
              <a:t>Social Engineering Attacks</a:t>
            </a:r>
          </a:p>
        </p:txBody>
      </p:sp>
      <p:sp>
        <p:nvSpPr>
          <p:cNvPr id="5" name="Rectangle 4"/>
          <p:cNvSpPr/>
          <p:nvPr/>
        </p:nvSpPr>
        <p:spPr>
          <a:xfrm>
            <a:off x="5081954" y="126015"/>
            <a:ext cx="4572000" cy="424732"/>
          </a:xfrm>
          <a:prstGeom prst="rect">
            <a:avLst/>
          </a:prstGeom>
        </p:spPr>
        <p:txBody>
          <a:bodyPr>
            <a:spAutoFit/>
          </a:bodyPr>
          <a:lstStyle/>
          <a:p>
            <a:endParaRPr lang="en-US" dirty="0"/>
          </a:p>
        </p:txBody>
      </p:sp>
      <p:sp>
        <p:nvSpPr>
          <p:cNvPr id="12" name="Content Placeholder 1"/>
          <p:cNvSpPr txBox="1">
            <a:spLocks/>
          </p:cNvSpPr>
          <p:nvPr/>
        </p:nvSpPr>
        <p:spPr bwMode="auto">
          <a:xfrm>
            <a:off x="213108" y="5129694"/>
            <a:ext cx="8733677" cy="1485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kern="0" dirty="0" smtClean="0"/>
              <a:t>Types of Social Engineering</a:t>
            </a:r>
          </a:p>
          <a:p>
            <a:r>
              <a:rPr lang="en-US" sz="2000" dirty="0"/>
              <a:t>Three of the most common methods hackers use to obtain information directly from authorized users go by unusual names: pretexting, phishing, and vishing.</a:t>
            </a:r>
          </a:p>
        </p:txBody>
      </p:sp>
      <p:pic>
        <p:nvPicPr>
          <p:cNvPr id="6" name="Picture 5"/>
          <p:cNvPicPr>
            <a:picLocks noChangeAspect="1"/>
          </p:cNvPicPr>
          <p:nvPr/>
        </p:nvPicPr>
        <p:blipFill>
          <a:blip r:embed="rId3"/>
          <a:stretch>
            <a:fillRect/>
          </a:stretch>
        </p:blipFill>
        <p:spPr>
          <a:xfrm>
            <a:off x="2646141" y="2883655"/>
            <a:ext cx="3867610" cy="2202079"/>
          </a:xfrm>
          <a:prstGeom prst="rect">
            <a:avLst/>
          </a:prstGeom>
        </p:spPr>
      </p:pic>
    </p:spTree>
    <p:extLst>
      <p:ext uri="{BB962C8B-B14F-4D97-AF65-F5344CB8AC3E}">
        <p14:creationId xmlns:p14="http://schemas.microsoft.com/office/powerpoint/2010/main" val="3261398576"/>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Am I at Risk?</a:t>
            </a:r>
            <a:br>
              <a:rPr lang="en-US" sz="2000" dirty="0" smtClean="0"/>
            </a:br>
            <a:r>
              <a:rPr lang="en-US" dirty="0" smtClean="0"/>
              <a:t>Virus, Worms, and Trojan Horses</a:t>
            </a:r>
            <a:endParaRPr lang="en-US" dirty="0"/>
          </a:p>
        </p:txBody>
      </p:sp>
      <p:sp>
        <p:nvSpPr>
          <p:cNvPr id="2" name="Content Placeholder 1"/>
          <p:cNvSpPr>
            <a:spLocks noGrp="1"/>
          </p:cNvSpPr>
          <p:nvPr>
            <p:ph idx="1"/>
          </p:nvPr>
        </p:nvSpPr>
        <p:spPr>
          <a:xfrm>
            <a:off x="213109" y="1539503"/>
            <a:ext cx="8733677" cy="2003798"/>
          </a:xfrm>
        </p:spPr>
        <p:txBody>
          <a:bodyPr/>
          <a:lstStyle/>
          <a:p>
            <a:r>
              <a:rPr lang="en-US" dirty="0" smtClean="0"/>
              <a:t>Other Types of Attacks</a:t>
            </a:r>
          </a:p>
          <a:p>
            <a:pPr lvl="1"/>
            <a:r>
              <a:rPr lang="en-US" dirty="0" smtClean="0"/>
              <a:t>Malicious software can </a:t>
            </a:r>
            <a:r>
              <a:rPr lang="en-US" dirty="0"/>
              <a:t>damage a system, destroy data, as well as deny access to networks, systems, or services. They can also forward data and personal details from unsuspecting PC users to criminals.</a:t>
            </a:r>
          </a:p>
        </p:txBody>
      </p:sp>
      <p:pic>
        <p:nvPicPr>
          <p:cNvPr id="3" name="Picture 2"/>
          <p:cNvPicPr>
            <a:picLocks noChangeAspect="1"/>
          </p:cNvPicPr>
          <p:nvPr/>
        </p:nvPicPr>
        <p:blipFill>
          <a:blip r:embed="rId3"/>
          <a:stretch>
            <a:fillRect/>
          </a:stretch>
        </p:blipFill>
        <p:spPr>
          <a:xfrm>
            <a:off x="950414" y="3102866"/>
            <a:ext cx="7259063" cy="2000529"/>
          </a:xfrm>
          <a:prstGeom prst="rect">
            <a:avLst/>
          </a:prstGeom>
        </p:spPr>
      </p:pic>
      <p:sp>
        <p:nvSpPr>
          <p:cNvPr id="4" name="TextBox 3"/>
          <p:cNvSpPr txBox="1"/>
          <p:nvPr/>
        </p:nvSpPr>
        <p:spPr>
          <a:xfrm>
            <a:off x="866164" y="5375955"/>
            <a:ext cx="2369406" cy="1089529"/>
          </a:xfrm>
          <a:prstGeom prst="rect">
            <a:avLst/>
          </a:prstGeom>
          <a:noFill/>
        </p:spPr>
        <p:txBody>
          <a:bodyPr wrap="square" rtlCol="0">
            <a:spAutoFit/>
          </a:bodyPr>
          <a:lstStyle/>
          <a:p>
            <a:r>
              <a:rPr lang="en-US" sz="1800" dirty="0"/>
              <a:t>A virus is a program that spreads by modifying other programs or files.</a:t>
            </a:r>
          </a:p>
        </p:txBody>
      </p:sp>
      <p:sp>
        <p:nvSpPr>
          <p:cNvPr id="7" name="TextBox 6"/>
          <p:cNvSpPr txBox="1"/>
          <p:nvPr/>
        </p:nvSpPr>
        <p:spPr>
          <a:xfrm>
            <a:off x="3395242" y="5208899"/>
            <a:ext cx="2369406" cy="1338828"/>
          </a:xfrm>
          <a:prstGeom prst="rect">
            <a:avLst/>
          </a:prstGeom>
          <a:noFill/>
        </p:spPr>
        <p:txBody>
          <a:bodyPr wrap="square" rtlCol="0">
            <a:spAutoFit/>
          </a:bodyPr>
          <a:lstStyle/>
          <a:p>
            <a:r>
              <a:rPr lang="en-US" sz="1800" dirty="0"/>
              <a:t>A worm is similar to a virus, but unlike a virus does not need to attach itself to an existing program. </a:t>
            </a:r>
          </a:p>
        </p:txBody>
      </p:sp>
      <p:sp>
        <p:nvSpPr>
          <p:cNvPr id="8" name="TextBox 7"/>
          <p:cNvSpPr txBox="1"/>
          <p:nvPr/>
        </p:nvSpPr>
        <p:spPr>
          <a:xfrm>
            <a:off x="5924321" y="5103394"/>
            <a:ext cx="2369406" cy="1588127"/>
          </a:xfrm>
          <a:prstGeom prst="rect">
            <a:avLst/>
          </a:prstGeom>
          <a:noFill/>
        </p:spPr>
        <p:txBody>
          <a:bodyPr wrap="square" rtlCol="0">
            <a:spAutoFit/>
          </a:bodyPr>
          <a:lstStyle/>
          <a:p>
            <a:r>
              <a:rPr lang="en-US" sz="1800" dirty="0"/>
              <a:t>A Trojan horse is program that is written to appear like a legitimate program, when in fact it is an attack tool. </a:t>
            </a:r>
          </a:p>
        </p:txBody>
      </p:sp>
    </p:spTree>
    <p:extLst>
      <p:ext uri="{BB962C8B-B14F-4D97-AF65-F5344CB8AC3E}">
        <p14:creationId xmlns:p14="http://schemas.microsoft.com/office/powerpoint/2010/main" val="255292337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t>7</a:t>
            </a:r>
            <a:r>
              <a:rPr lang="en-US" sz="2400" dirty="0" smtClean="0"/>
              <a:t>.2 </a:t>
            </a:r>
            <a:r>
              <a:rPr lang="en-CA" sz="2400" dirty="0" smtClean="0"/>
              <a:t>Methods of Attack</a:t>
            </a:r>
            <a:endParaRPr lang="en-US" sz="2400" dirty="0">
              <a:solidFill>
                <a:srgbClr val="00B0F0"/>
              </a:solidFill>
            </a:endParaRPr>
          </a:p>
        </p:txBody>
      </p:sp>
    </p:spTree>
    <p:extLst>
      <p:ext uri="{BB962C8B-B14F-4D97-AF65-F5344CB8AC3E}">
        <p14:creationId xmlns:p14="http://schemas.microsoft.com/office/powerpoint/2010/main" val="2359367978"/>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Methods of Attack</a:t>
            </a:r>
            <a:br>
              <a:rPr lang="en-US" sz="2000" dirty="0" smtClean="0"/>
            </a:br>
            <a:r>
              <a:rPr lang="en-US" dirty="0" smtClean="0"/>
              <a:t>Denial of Service and Brute Force Attacks</a:t>
            </a:r>
            <a:endParaRPr lang="en-US" dirty="0"/>
          </a:p>
        </p:txBody>
      </p:sp>
      <p:sp>
        <p:nvSpPr>
          <p:cNvPr id="2" name="Content Placeholder 1"/>
          <p:cNvSpPr>
            <a:spLocks noGrp="1"/>
          </p:cNvSpPr>
          <p:nvPr>
            <p:ph idx="1"/>
          </p:nvPr>
        </p:nvSpPr>
        <p:spPr>
          <a:xfrm>
            <a:off x="213109" y="1539503"/>
            <a:ext cx="8733677" cy="1256451"/>
          </a:xfrm>
        </p:spPr>
        <p:txBody>
          <a:bodyPr/>
          <a:lstStyle/>
          <a:p>
            <a:r>
              <a:rPr lang="en-US" dirty="0"/>
              <a:t>An attacker uses a DoS attack to perform these functions:</a:t>
            </a:r>
          </a:p>
          <a:p>
            <a:pPr lvl="1"/>
            <a:r>
              <a:rPr lang="en-US" sz="1600" dirty="0"/>
              <a:t>Flood a system or network with traffic to prevent legitimate network traffic from flowing</a:t>
            </a:r>
          </a:p>
          <a:p>
            <a:pPr lvl="1"/>
            <a:r>
              <a:rPr lang="en-US" sz="1600" dirty="0"/>
              <a:t>Disrupt connections between a client and server to prevent access to a service</a:t>
            </a:r>
          </a:p>
        </p:txBody>
      </p:sp>
      <p:pic>
        <p:nvPicPr>
          <p:cNvPr id="3" name="Picture 2"/>
          <p:cNvPicPr>
            <a:picLocks noChangeAspect="1"/>
          </p:cNvPicPr>
          <p:nvPr/>
        </p:nvPicPr>
        <p:blipFill>
          <a:blip r:embed="rId3"/>
          <a:stretch>
            <a:fillRect/>
          </a:stretch>
        </p:blipFill>
        <p:spPr>
          <a:xfrm>
            <a:off x="1117420" y="2795954"/>
            <a:ext cx="6663772" cy="3635511"/>
          </a:xfrm>
          <a:prstGeom prst="rect">
            <a:avLst/>
          </a:prstGeom>
        </p:spPr>
      </p:pic>
    </p:spTree>
    <p:extLst>
      <p:ext uri="{BB962C8B-B14F-4D97-AF65-F5344CB8AC3E}">
        <p14:creationId xmlns:p14="http://schemas.microsoft.com/office/powerpoint/2010/main" val="923801768"/>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878855"/>
            <a:ext cx="8772157" cy="838200"/>
          </a:xfrm>
        </p:spPr>
        <p:txBody>
          <a:bodyPr/>
          <a:lstStyle/>
          <a:p>
            <a:r>
              <a:rPr lang="en-US" dirty="0" smtClean="0"/>
              <a:t/>
            </a:r>
            <a:br>
              <a:rPr lang="en-US" dirty="0" smtClean="0"/>
            </a:br>
            <a:r>
              <a:rPr lang="en-US" sz="2000" dirty="0" smtClean="0"/>
              <a:t>Methods of Attack</a:t>
            </a:r>
            <a:br>
              <a:rPr lang="en-US" sz="2000" dirty="0" smtClean="0"/>
            </a:br>
            <a:r>
              <a:rPr lang="en-US" dirty="0" smtClean="0"/>
              <a:t>Denial of Service and Brute Force Attacks (Cont.)</a:t>
            </a:r>
            <a:endParaRPr lang="en-US" dirty="0"/>
          </a:p>
        </p:txBody>
      </p:sp>
      <p:sp>
        <p:nvSpPr>
          <p:cNvPr id="2" name="Content Placeholder 1"/>
          <p:cNvSpPr>
            <a:spLocks noGrp="1"/>
          </p:cNvSpPr>
          <p:nvPr>
            <p:ph idx="1"/>
          </p:nvPr>
        </p:nvSpPr>
        <p:spPr>
          <a:xfrm>
            <a:off x="213109" y="1811877"/>
            <a:ext cx="8733677" cy="1256451"/>
          </a:xfrm>
        </p:spPr>
        <p:txBody>
          <a:bodyPr/>
          <a:lstStyle/>
          <a:p>
            <a:r>
              <a:rPr lang="en-US" dirty="0" smtClean="0"/>
              <a:t>DDoS</a:t>
            </a:r>
            <a:endParaRPr lang="en-US" dirty="0"/>
          </a:p>
          <a:p>
            <a:pPr lvl="1"/>
            <a:r>
              <a:rPr lang="en-US" dirty="0"/>
              <a:t>DDoS is a more sophisticated and potentially damaging form of the DoS attack. It is designed to saturate and overwhelm network links with useless data. </a:t>
            </a:r>
          </a:p>
        </p:txBody>
      </p:sp>
      <p:sp>
        <p:nvSpPr>
          <p:cNvPr id="5" name="Content Placeholder 1"/>
          <p:cNvSpPr txBox="1">
            <a:spLocks/>
          </p:cNvSpPr>
          <p:nvPr/>
        </p:nvSpPr>
        <p:spPr bwMode="auto">
          <a:xfrm>
            <a:off x="193868" y="3582250"/>
            <a:ext cx="8733677" cy="125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indent="-225425" algn="l" defTabSz="814388" rtl="0" eaLnBrk="0" fontAlgn="base" hangingPunct="0">
              <a:lnSpc>
                <a:spcPct val="95000"/>
              </a:lnSpc>
              <a:spcBef>
                <a:spcPct val="35000"/>
              </a:spcBef>
              <a:spcAft>
                <a:spcPct val="0"/>
              </a:spcAft>
              <a:buClr>
                <a:srgbClr val="708CA1"/>
              </a:buClr>
              <a:buSzPct val="75000"/>
              <a:buFont typeface="Courier New" panose="02070309020205020404" pitchFamily="49" charset="0"/>
              <a:buChar char="o"/>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kern="0" dirty="0" smtClean="0"/>
              <a:t>Brute Force</a:t>
            </a:r>
          </a:p>
          <a:p>
            <a:pPr lvl="1"/>
            <a:r>
              <a:rPr lang="en-US" dirty="0"/>
              <a:t>With brute force attacks, a fast computer is used to try to guess passwords or to decipher an encryption code. The attacker tries a large number of possibilities in rapid succession to gain access or crack the code.</a:t>
            </a:r>
            <a:r>
              <a:rPr lang="en-US" kern="0" dirty="0" smtClean="0"/>
              <a:t> </a:t>
            </a:r>
            <a:endParaRPr lang="en-US" kern="0" dirty="0"/>
          </a:p>
        </p:txBody>
      </p:sp>
    </p:spTree>
    <p:extLst>
      <p:ext uri="{BB962C8B-B14F-4D97-AF65-F5344CB8AC3E}">
        <p14:creationId xmlns:p14="http://schemas.microsoft.com/office/powerpoint/2010/main" val="1257698692"/>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nstructor_Supplemental_Material_Template.pptx" id="{3198E07C-115F-418B-A9A8-BF9053302A35}" vid="{198B02FE-59AF-4313-B2FA-B9A3F3C1E378}"/>
    </a:ext>
  </a:ext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nstructor_Supplemental_Material_Template.pptx" id="{3198E07C-115F-418B-A9A8-BF9053302A35}" vid="{C5585B68-2BDF-41F6-9912-6E7821961829}"/>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Instructor_Supplemental_Material_Template</Template>
  <TotalTime>14181</TotalTime>
  <Pages>28</Pages>
  <Words>1308</Words>
  <Application>Microsoft Office PowerPoint</Application>
  <PresentationFormat>On-screen Show (4:3)</PresentationFormat>
  <Paragraphs>164</Paragraphs>
  <Slides>23</Slides>
  <Notes>22</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PPT-TMPLT-WHT_C</vt:lpstr>
      <vt:lpstr>NetAcad-4F_PPT-WHT_060408</vt:lpstr>
      <vt:lpstr>Chapter 7: Network Security</vt:lpstr>
      <vt:lpstr>Chapter 7 - Sections &amp; Objectives</vt:lpstr>
      <vt:lpstr>7.1 Am I at Risk? </vt:lpstr>
      <vt:lpstr> Am I at Risk? Hackers and Intruders</vt:lpstr>
      <vt:lpstr>PowerPoint Presentation</vt:lpstr>
      <vt:lpstr> Am I at Risk? Virus, Worms, and Trojan Horses</vt:lpstr>
      <vt:lpstr>7.2 Methods of Attack</vt:lpstr>
      <vt:lpstr> Methods of Attack Denial of Service and Brute Force Attacks</vt:lpstr>
      <vt:lpstr> Methods of Attack Denial of Service and Brute Force Attacks (Cont.)</vt:lpstr>
      <vt:lpstr> Methods of Attack Other Types of Malware</vt:lpstr>
      <vt:lpstr> Methods of Attack Other Types of Malware (Cont.)</vt:lpstr>
      <vt:lpstr>7.3 How Can I Protect My Network? </vt:lpstr>
      <vt:lpstr> How Can I Protect My Network?  Security Tools</vt:lpstr>
      <vt:lpstr> How Can I Protect My Network?  Security Tools (Cont.)</vt:lpstr>
      <vt:lpstr> How Can I Protect My Network?  Antivirus Software</vt:lpstr>
      <vt:lpstr> How Can I Protect My Network?  Antivirus Software (Cont.)</vt:lpstr>
      <vt:lpstr> How Can I Protect My Network?  Removing Spyware</vt:lpstr>
      <vt:lpstr>7.4 How Do Firewalls Protect Networks?</vt:lpstr>
      <vt:lpstr> How Do Firewalls Protect Networks? Firewall Basics</vt:lpstr>
      <vt:lpstr> How Do Firewalls Protect Networks? Firewall Basics (Cont.)</vt:lpstr>
      <vt:lpstr> How Do Firewalls Protect Networks? Configuring Firewalls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Materials Chapter 1 What is the Internet of Things?</dc:title>
  <dc:creator>Suk-yi Pennock</dc:creator>
  <cp:lastModifiedBy>doc</cp:lastModifiedBy>
  <cp:revision>171</cp:revision>
  <cp:lastPrinted>1999-01-27T00:54:54Z</cp:lastPrinted>
  <dcterms:created xsi:type="dcterms:W3CDTF">2016-07-19T22:00:40Z</dcterms:created>
  <dcterms:modified xsi:type="dcterms:W3CDTF">2020-07-21T04:39:53Z</dcterms:modified>
</cp:coreProperties>
</file>