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6"/>
  </p:notesMasterIdLst>
  <p:handoutMasterIdLst>
    <p:handoutMasterId r:id="rId27"/>
  </p:handoutMasterIdLst>
  <p:sldIdLst>
    <p:sldId id="500" r:id="rId3"/>
    <p:sldId id="786" r:id="rId4"/>
    <p:sldId id="791" r:id="rId5"/>
    <p:sldId id="922" r:id="rId6"/>
    <p:sldId id="964" r:id="rId7"/>
    <p:sldId id="939" r:id="rId8"/>
    <p:sldId id="965" r:id="rId9"/>
    <p:sldId id="966" r:id="rId10"/>
    <p:sldId id="967" r:id="rId11"/>
    <p:sldId id="968" r:id="rId12"/>
    <p:sldId id="969" r:id="rId13"/>
    <p:sldId id="970" r:id="rId14"/>
    <p:sldId id="971" r:id="rId15"/>
    <p:sldId id="972" r:id="rId16"/>
    <p:sldId id="974" r:id="rId17"/>
    <p:sldId id="973" r:id="rId18"/>
    <p:sldId id="975" r:id="rId19"/>
    <p:sldId id="976" r:id="rId20"/>
    <p:sldId id="977" r:id="rId21"/>
    <p:sldId id="978" r:id="rId22"/>
    <p:sldId id="979" r:id="rId23"/>
    <p:sldId id="884" r:id="rId24"/>
    <p:sldId id="885" r:id="rId2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83" autoAdjust="0"/>
    <p:restoredTop sz="89277" autoAdjust="0"/>
  </p:normalViewPr>
  <p:slideViewPr>
    <p:cSldViewPr snapToGrid="0">
      <p:cViewPr>
        <p:scale>
          <a:sx n="111" d="100"/>
          <a:sy n="111" d="100"/>
        </p:scale>
        <p:origin x="-1956"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0.xml"/><Relationship Id="rId3" Type="http://schemas.openxmlformats.org/officeDocument/2006/relationships/slide" Target="slides/slide7.xml"/><Relationship Id="rId7" Type="http://schemas.openxmlformats.org/officeDocument/2006/relationships/slide" Target="slides/slide13.xml"/><Relationship Id="rId12" Type="http://schemas.openxmlformats.org/officeDocument/2006/relationships/slide" Target="slides/slide19.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1.xml"/><Relationship Id="rId11" Type="http://schemas.openxmlformats.org/officeDocument/2006/relationships/slide" Target="slides/slide18.xml"/><Relationship Id="rId5" Type="http://schemas.openxmlformats.org/officeDocument/2006/relationships/slide" Target="slides/slide10.xml"/><Relationship Id="rId10" Type="http://schemas.openxmlformats.org/officeDocument/2006/relationships/slide" Target="slides/slide17.xml"/><Relationship Id="rId4" Type="http://schemas.openxmlformats.org/officeDocument/2006/relationships/slide" Target="slides/slide8.xml"/><Relationship Id="rId9" Type="http://schemas.openxmlformats.org/officeDocument/2006/relationships/slide" Target="slides/slide16.xml"/><Relationship Id="rId14"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 Cisco</a:t>
            </a:r>
            <a:r>
              <a:rPr lang="en-US" sz="1200" b="0" i="0" u="none" strike="noStrike" kern="1200" baseline="0" dirty="0" smtClean="0">
                <a:solidFill>
                  <a:schemeClr val="tx1"/>
                </a:solidFill>
                <a:effectLst/>
                <a:latin typeface="Arial" charset="0"/>
                <a:ea typeface="ＭＳ Ｐゴシック" charset="0"/>
                <a:cs typeface="ＭＳ Ｐゴシック" charset="0"/>
              </a:rPr>
              <a:t> Devices</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Exploring the Cisco IOS</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8.3.1 –</a:t>
            </a:r>
            <a:r>
              <a:rPr lang="en-US" baseline="0" dirty="0" smtClean="0">
                <a:latin typeface="Arial" charset="0"/>
              </a:rPr>
              <a:t> Navigate the IOS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4042261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Exploring the Cisco IOS</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8.3.2 –</a:t>
            </a:r>
            <a:r>
              <a:rPr lang="en-US" baseline="0" dirty="0" smtClean="0">
                <a:latin typeface="Arial" charset="0"/>
              </a:rPr>
              <a:t> The Command Structure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208893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a:t>
            </a:r>
            <a:r>
              <a:rPr lang="en-US" sz="1200" b="0" i="0" u="none" strike="noStrike" kern="1200" baseline="0" dirty="0" smtClean="0">
                <a:solidFill>
                  <a:schemeClr val="tx1"/>
                </a:solidFill>
                <a:effectLst/>
                <a:latin typeface="Arial" charset="0"/>
                <a:ea typeface="ＭＳ Ｐゴシック" charset="0"/>
                <a:cs typeface="ＭＳ Ｐゴシック" charset="0"/>
              </a:rPr>
              <a:t> Cisco Devices</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400824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8.4</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Using Show Commands</a:t>
            </a:r>
            <a:r>
              <a:rPr lang="en-US" sz="1200" dirty="0" smtClean="0"/>
              <a:t> </a:t>
            </a:r>
            <a:endParaRPr lang="en-CA" dirty="0" smtClean="0"/>
          </a:p>
          <a:p>
            <a:pPr>
              <a:lnSpc>
                <a:spcPct val="80000"/>
              </a:lnSpc>
              <a:buFontTx/>
              <a:buNone/>
            </a:pPr>
            <a:r>
              <a:rPr lang="en-US" dirty="0" smtClean="0">
                <a:latin typeface="Arial" charset="0"/>
              </a:rPr>
              <a:t>8.4.1 –</a:t>
            </a:r>
            <a:r>
              <a:rPr lang="en-US" baseline="0" dirty="0" smtClean="0">
                <a:latin typeface="Arial" charset="0"/>
              </a:rPr>
              <a:t> Viewing Device Information</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606596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a:t>
            </a:r>
            <a:r>
              <a:rPr lang="en-US" sz="1200" b="0" i="0" u="none" strike="noStrike" kern="1200" baseline="0" dirty="0" smtClean="0">
                <a:solidFill>
                  <a:schemeClr val="tx1"/>
                </a:solidFill>
                <a:effectLst/>
                <a:latin typeface="Arial" charset="0"/>
                <a:ea typeface="ＭＳ Ｐゴシック" charset="0"/>
                <a:cs typeface="ＭＳ Ｐゴシック" charset="0"/>
              </a:rPr>
              <a:t> Cisco Devices</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32981277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8.5.1 –</a:t>
            </a:r>
            <a:r>
              <a:rPr lang="en-US" baseline="0" dirty="0" smtClean="0">
                <a:latin typeface="Arial" charset="0"/>
              </a:rPr>
              <a:t> Basic Switch Configuration</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035739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8.5.2 –</a:t>
            </a:r>
            <a:r>
              <a:rPr lang="en-US" baseline="0" dirty="0" smtClean="0">
                <a:latin typeface="Arial" charset="0"/>
              </a:rPr>
              <a:t> Basic Router Configuration Steps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754691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8.5.2 –</a:t>
            </a:r>
            <a:r>
              <a:rPr lang="en-US" baseline="0" dirty="0" smtClean="0">
                <a:latin typeface="Arial" charset="0"/>
              </a:rPr>
              <a:t> </a:t>
            </a:r>
            <a:r>
              <a:rPr lang="en-US" baseline="0" smtClean="0">
                <a:latin typeface="Arial" charset="0"/>
              </a:rPr>
              <a:t>Basic Router </a:t>
            </a:r>
            <a:r>
              <a:rPr lang="en-US" baseline="0" dirty="0" smtClean="0">
                <a:latin typeface="Arial" charset="0"/>
              </a:rPr>
              <a:t>Configuration Steps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186263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8.5.3 –</a:t>
            </a:r>
            <a:r>
              <a:rPr lang="en-US" baseline="0" dirty="0" smtClean="0">
                <a:latin typeface="Arial" charset="0"/>
              </a:rPr>
              <a:t> Securing the Devices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673456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8.5.3 –</a:t>
            </a:r>
            <a:r>
              <a:rPr lang="en-US" baseline="0" dirty="0" smtClean="0">
                <a:latin typeface="Arial" charset="0"/>
              </a:rPr>
              <a:t> Securing </a:t>
            </a:r>
            <a:r>
              <a:rPr lang="en-US" baseline="0" smtClean="0">
                <a:latin typeface="Arial" charset="0"/>
              </a:rPr>
              <a:t>the Devices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206180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8.5.3 –</a:t>
            </a:r>
            <a:r>
              <a:rPr lang="en-US" baseline="0" dirty="0" smtClean="0">
                <a:latin typeface="Arial" charset="0"/>
              </a:rPr>
              <a:t> Securing </a:t>
            </a:r>
            <a:r>
              <a:rPr lang="en-US" baseline="0" smtClean="0">
                <a:latin typeface="Arial" charset="0"/>
              </a:rPr>
              <a:t>the Devices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8898260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8.5</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 Configuring a Cisco Network</a:t>
            </a:r>
            <a:r>
              <a:rPr lang="en-US" sz="1200" kern="1200" baseline="0" dirty="0" smtClean="0">
                <a:solidFill>
                  <a:schemeClr val="tx1"/>
                </a:solidFill>
                <a:latin typeface="Arial" charset="0"/>
                <a:ea typeface="ＭＳ Ｐゴシック" charset="0"/>
                <a:cs typeface="ＭＳ Ｐゴシック" charset="0"/>
              </a:rPr>
              <a:t> </a:t>
            </a:r>
          </a:p>
          <a:p>
            <a:pPr>
              <a:lnSpc>
                <a:spcPct val="80000"/>
              </a:lnSpc>
              <a:buFontTx/>
              <a:buNone/>
            </a:pPr>
            <a:r>
              <a:rPr lang="en-US" dirty="0" smtClean="0">
                <a:latin typeface="Arial" charset="0"/>
              </a:rPr>
              <a:t>8.5.4 –</a:t>
            </a:r>
            <a:r>
              <a:rPr lang="en-US" baseline="0" dirty="0" smtClean="0">
                <a:latin typeface="Arial" charset="0"/>
              </a:rPr>
              <a:t> Connecting the Switch </a:t>
            </a:r>
            <a:r>
              <a:rPr lang="en-US" baseline="0" smtClean="0">
                <a:latin typeface="Arial" charset="0"/>
              </a:rPr>
              <a:t>to the Router.\</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266159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23</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 Cisco Devices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Cisco LAN Devices</a:t>
            </a:r>
            <a:r>
              <a:rPr lang="en-US" sz="1200" dirty="0" smtClean="0"/>
              <a:t> </a:t>
            </a:r>
            <a:endParaRPr lang="en-CA" dirty="0" smtClean="0"/>
          </a:p>
          <a:p>
            <a:pPr>
              <a:lnSpc>
                <a:spcPct val="80000"/>
              </a:lnSpc>
              <a:buFontTx/>
              <a:buNone/>
            </a:pPr>
            <a:r>
              <a:rPr lang="en-US" dirty="0" smtClean="0">
                <a:latin typeface="Arial" charset="0"/>
              </a:rPr>
              <a:t>8.1.1 –</a:t>
            </a:r>
            <a:r>
              <a:rPr lang="en-US" baseline="0" dirty="0" smtClean="0">
                <a:latin typeface="Arial" charset="0"/>
              </a:rPr>
              <a:t> LAN Switches and Wireless Devices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Cisco LAN Devices</a:t>
            </a:r>
            <a:r>
              <a:rPr lang="en-US" sz="1200" dirty="0" smtClean="0"/>
              <a:t> </a:t>
            </a:r>
            <a:endParaRPr lang="en-CA" dirty="0" smtClean="0"/>
          </a:p>
          <a:p>
            <a:pPr>
              <a:lnSpc>
                <a:spcPct val="80000"/>
              </a:lnSpc>
              <a:buFontTx/>
              <a:buNone/>
            </a:pPr>
            <a:r>
              <a:rPr lang="en-US" dirty="0" smtClean="0">
                <a:latin typeface="Arial" charset="0"/>
              </a:rPr>
              <a:t>8.1.2 –</a:t>
            </a:r>
            <a:r>
              <a:rPr lang="en-US" baseline="0" dirty="0" smtClean="0">
                <a:latin typeface="Arial" charset="0"/>
              </a:rPr>
              <a:t> Connecting to the Switch</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954327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a:t>
            </a:r>
            <a:r>
              <a:rPr lang="en-US" sz="1200" b="0" i="0" u="none" strike="noStrike" kern="1200" baseline="0" dirty="0" smtClean="0">
                <a:solidFill>
                  <a:schemeClr val="tx1"/>
                </a:solidFill>
                <a:effectLst/>
                <a:latin typeface="Arial" charset="0"/>
                <a:ea typeface="ＭＳ Ｐゴシック" charset="0"/>
                <a:cs typeface="ＭＳ Ｐゴシック" charset="0"/>
              </a:rPr>
              <a:t> Cisco Devices</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1224025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Internetworking Devices</a:t>
            </a:r>
            <a:r>
              <a:rPr lang="en-US" sz="1200" dirty="0" smtClean="0"/>
              <a:t> </a:t>
            </a:r>
            <a:endParaRPr lang="en-CA" dirty="0" smtClean="0"/>
          </a:p>
          <a:p>
            <a:pPr>
              <a:lnSpc>
                <a:spcPct val="80000"/>
              </a:lnSpc>
              <a:buFontTx/>
              <a:buNone/>
            </a:pPr>
            <a:r>
              <a:rPr lang="en-US" dirty="0" smtClean="0">
                <a:latin typeface="Arial" charset="0"/>
              </a:rPr>
              <a:t>8.2.1 –</a:t>
            </a:r>
            <a:r>
              <a:rPr lang="en-US" baseline="0" dirty="0" smtClean="0">
                <a:latin typeface="Arial" charset="0"/>
              </a:rPr>
              <a:t> Cisco Routers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86054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8.2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Internetworking Devices</a:t>
            </a:r>
            <a:r>
              <a:rPr lang="en-US" sz="1200" dirty="0" smtClean="0"/>
              <a:t> </a:t>
            </a:r>
            <a:endParaRPr lang="en-CA" dirty="0" smtClean="0"/>
          </a:p>
          <a:p>
            <a:pPr>
              <a:lnSpc>
                <a:spcPct val="80000"/>
              </a:lnSpc>
              <a:buFontTx/>
              <a:buNone/>
            </a:pPr>
            <a:r>
              <a:rPr lang="en-US" dirty="0" smtClean="0">
                <a:latin typeface="Arial" charset="0"/>
              </a:rPr>
              <a:t>8.2.2 –</a:t>
            </a:r>
            <a:r>
              <a:rPr lang="en-US" baseline="0" dirty="0" smtClean="0">
                <a:latin typeface="Arial" charset="0"/>
              </a:rPr>
              <a:t> Setting Up the Router</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873397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9</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8: Configuring</a:t>
            </a:r>
            <a:r>
              <a:rPr lang="en-US" sz="1200" b="0" i="0" u="none" strike="noStrike" kern="1200" baseline="0" dirty="0" smtClean="0">
                <a:solidFill>
                  <a:schemeClr val="tx1"/>
                </a:solidFill>
                <a:effectLst/>
                <a:latin typeface="Arial" charset="0"/>
                <a:ea typeface="ＭＳ Ｐゴシック" charset="0"/>
                <a:cs typeface="ＭＳ Ｐゴシック" charset="0"/>
              </a:rPr>
              <a:t> Cisco Devices</a:t>
            </a:r>
            <a:r>
              <a:rPr lang="en-US" sz="1200" b="0" i="0" u="none" strike="noStrike" kern="1200" dirty="0" smtClean="0">
                <a:solidFill>
                  <a:schemeClr val="tx1"/>
                </a:solidFill>
                <a:effectLst/>
                <a:latin typeface="Arial" charset="0"/>
                <a:ea typeface="ＭＳ Ｐゴシック" charset="0"/>
                <a:cs typeface="ＭＳ Ｐゴシック" charset="0"/>
              </a:rPr>
              <a:t> </a:t>
            </a:r>
            <a:endParaRPr lang="en-GB" b="0" dirty="0"/>
          </a:p>
        </p:txBody>
      </p:sp>
    </p:spTree>
    <p:extLst>
      <p:ext uri="{BB962C8B-B14F-4D97-AF65-F5344CB8AC3E}">
        <p14:creationId xmlns:p14="http://schemas.microsoft.com/office/powerpoint/2010/main" val="24137507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a:t>
            </a:r>
            <a:r>
              <a:rPr lang="en-US" sz="2400" dirty="0" smtClean="0"/>
              <a:t>8: Configuring Cisco Devices </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Exploring the Cisco IOS</a:t>
            </a:r>
            <a:br>
              <a:rPr lang="en-US" sz="1800" dirty="0" smtClean="0"/>
            </a:br>
            <a:r>
              <a:rPr lang="en-US" dirty="0" smtClean="0"/>
              <a:t>Navigate the IOS </a:t>
            </a:r>
            <a:endParaRPr lang="en-US" dirty="0"/>
          </a:p>
        </p:txBody>
      </p:sp>
      <p:sp>
        <p:nvSpPr>
          <p:cNvPr id="3" name="Content Placeholder 2"/>
          <p:cNvSpPr>
            <a:spLocks noGrp="1"/>
          </p:cNvSpPr>
          <p:nvPr>
            <p:ph idx="1"/>
          </p:nvPr>
        </p:nvSpPr>
        <p:spPr>
          <a:xfrm>
            <a:off x="213109" y="1232592"/>
            <a:ext cx="8733677" cy="2152633"/>
          </a:xfrm>
        </p:spPr>
        <p:txBody>
          <a:bodyPr>
            <a:normAutofit/>
          </a:bodyPr>
          <a:lstStyle/>
          <a:p>
            <a:r>
              <a:rPr lang="en-US" sz="1600" dirty="0"/>
              <a:t>The Cisco IOS command line interface (CLI) is a text-based program that enables entering and executing Cisco IOS commands to configure, monitor, and maintain Cisco devices</a:t>
            </a:r>
            <a:r>
              <a:rPr lang="en-US" sz="1600" dirty="0" smtClean="0"/>
              <a:t>.</a:t>
            </a:r>
          </a:p>
          <a:p>
            <a:r>
              <a:rPr lang="en-US" sz="1600" dirty="0"/>
              <a:t>To initially configure a Cisco device, a console connection must be established. </a:t>
            </a:r>
            <a:endParaRPr lang="en-US" sz="1600" dirty="0" smtClean="0"/>
          </a:p>
          <a:p>
            <a:r>
              <a:rPr lang="en-US" sz="1600" dirty="0"/>
              <a:t>As a security feature, the Cisco IOS software separates management access into the following two command modes</a:t>
            </a:r>
            <a:r>
              <a:rPr lang="en-US" sz="1600" dirty="0" smtClean="0"/>
              <a:t>: user EXEC mode and privileged EXEC mode.</a:t>
            </a:r>
          </a:p>
          <a:p>
            <a:r>
              <a:rPr lang="en-US" sz="1600" dirty="0"/>
              <a:t>Global configuration mode is identified by a prompt that ends with (config)# after the device name, such </a:t>
            </a:r>
            <a:r>
              <a:rPr lang="en-US" sz="1600" dirty="0" smtClean="0"/>
              <a:t>as </a:t>
            </a:r>
            <a:r>
              <a:rPr lang="en-US" sz="1600" b="1" dirty="0" smtClean="0"/>
              <a:t>Switch(</a:t>
            </a:r>
            <a:r>
              <a:rPr lang="en-US" sz="1600" b="1" dirty="0" err="1" smtClean="0"/>
              <a:t>config</a:t>
            </a:r>
            <a:r>
              <a:rPr lang="en-US" sz="1600" b="1" dirty="0"/>
              <a:t>)#</a:t>
            </a:r>
            <a:r>
              <a:rPr lang="en-US" sz="1600" dirty="0"/>
              <a:t>.</a:t>
            </a:r>
            <a:endParaRPr lang="en-US" sz="1600" dirty="0" smtClean="0"/>
          </a:p>
          <a:p>
            <a:pPr marL="0" indent="0">
              <a:buNone/>
            </a:pPr>
            <a:endParaRPr lang="en-US" dirty="0"/>
          </a:p>
        </p:txBody>
      </p:sp>
      <p:pic>
        <p:nvPicPr>
          <p:cNvPr id="2" name="Picture 1"/>
          <p:cNvPicPr>
            <a:picLocks noChangeAspect="1"/>
          </p:cNvPicPr>
          <p:nvPr/>
        </p:nvPicPr>
        <p:blipFill>
          <a:blip r:embed="rId3"/>
          <a:stretch>
            <a:fillRect/>
          </a:stretch>
        </p:blipFill>
        <p:spPr>
          <a:xfrm>
            <a:off x="1022358" y="3724844"/>
            <a:ext cx="7115175" cy="2076450"/>
          </a:xfrm>
          <a:prstGeom prst="rect">
            <a:avLst/>
          </a:prstGeom>
        </p:spPr>
      </p:pic>
    </p:spTree>
    <p:extLst>
      <p:ext uri="{BB962C8B-B14F-4D97-AF65-F5344CB8AC3E}">
        <p14:creationId xmlns:p14="http://schemas.microsoft.com/office/powerpoint/2010/main" val="1691190250"/>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Exploring the Cisco IOS</a:t>
            </a:r>
            <a:br>
              <a:rPr lang="en-US" sz="1800" dirty="0" smtClean="0"/>
            </a:br>
            <a:r>
              <a:rPr lang="en-US" dirty="0" smtClean="0"/>
              <a:t>The Command Structure </a:t>
            </a:r>
            <a:endParaRPr lang="en-US" dirty="0"/>
          </a:p>
        </p:txBody>
      </p:sp>
      <p:sp>
        <p:nvSpPr>
          <p:cNvPr id="3" name="Content Placeholder 2"/>
          <p:cNvSpPr>
            <a:spLocks noGrp="1"/>
          </p:cNvSpPr>
          <p:nvPr>
            <p:ph idx="1"/>
          </p:nvPr>
        </p:nvSpPr>
        <p:spPr>
          <a:xfrm>
            <a:off x="125344" y="1310414"/>
            <a:ext cx="8733677" cy="1195138"/>
          </a:xfrm>
        </p:spPr>
        <p:txBody>
          <a:bodyPr>
            <a:noAutofit/>
          </a:bodyPr>
          <a:lstStyle/>
          <a:p>
            <a:r>
              <a:rPr lang="en-US" sz="1600" dirty="0" smtClean="0"/>
              <a:t>The </a:t>
            </a:r>
            <a:r>
              <a:rPr lang="en-US" sz="1600" dirty="0"/>
              <a:t>general syntax for a command is the command followed by any appropriate keywords and </a:t>
            </a:r>
            <a:r>
              <a:rPr lang="en-US" sz="1600" dirty="0" smtClean="0"/>
              <a:t>arguments:</a:t>
            </a:r>
            <a:endParaRPr lang="en-US" sz="1600" dirty="0"/>
          </a:p>
          <a:p>
            <a:pPr lvl="1"/>
            <a:r>
              <a:rPr lang="en-US" sz="1600" b="1" dirty="0"/>
              <a:t>Keyword </a:t>
            </a:r>
            <a:r>
              <a:rPr lang="en-US" sz="1600" dirty="0"/>
              <a:t>- a specific parameter defined in the operating system (in the figure, ip protocols)</a:t>
            </a:r>
          </a:p>
          <a:p>
            <a:pPr lvl="1"/>
            <a:r>
              <a:rPr lang="en-US" sz="1600" b="1" dirty="0"/>
              <a:t>Argument </a:t>
            </a:r>
            <a:r>
              <a:rPr lang="en-US" sz="1600" dirty="0"/>
              <a:t>- not predefined; a value or variable defined by the user (in the figure, 192.168.10.5</a:t>
            </a:r>
            <a:r>
              <a:rPr lang="en-US" sz="1600" dirty="0" smtClean="0"/>
              <a:t>)</a:t>
            </a:r>
            <a:endParaRPr lang="en-US" sz="1600" dirty="0"/>
          </a:p>
        </p:txBody>
      </p:sp>
      <p:pic>
        <p:nvPicPr>
          <p:cNvPr id="4" name="Picture 3"/>
          <p:cNvPicPr>
            <a:picLocks noChangeAspect="1"/>
          </p:cNvPicPr>
          <p:nvPr/>
        </p:nvPicPr>
        <p:blipFill>
          <a:blip r:embed="rId3"/>
          <a:stretch>
            <a:fillRect/>
          </a:stretch>
        </p:blipFill>
        <p:spPr>
          <a:xfrm>
            <a:off x="2145181" y="2748279"/>
            <a:ext cx="5238750" cy="1933575"/>
          </a:xfrm>
          <a:prstGeom prst="rect">
            <a:avLst/>
          </a:prstGeom>
        </p:spPr>
      </p:pic>
      <p:sp>
        <p:nvSpPr>
          <p:cNvPr id="5" name="TextBox 4"/>
          <p:cNvSpPr txBox="1"/>
          <p:nvPr/>
        </p:nvSpPr>
        <p:spPr>
          <a:xfrm>
            <a:off x="280530" y="4759675"/>
            <a:ext cx="8423304" cy="1671227"/>
          </a:xfrm>
          <a:prstGeom prst="rect">
            <a:avLst/>
          </a:prstGeom>
          <a:noFill/>
        </p:spPr>
        <p:txBody>
          <a:bodyPr wrap="square" rtlCol="0">
            <a:spAutoFit/>
          </a:bodyPr>
          <a:lstStyle/>
          <a:p>
            <a:pPr marL="285750" indent="-285750" algn="l">
              <a:buClr>
                <a:srgbClr val="678DC5"/>
              </a:buClr>
              <a:buFont typeface="Wingdings" panose="05000000000000000000" pitchFamily="2" charset="2"/>
              <a:buChar char="§"/>
            </a:pPr>
            <a:r>
              <a:rPr lang="en-US" sz="1600" b="1" dirty="0"/>
              <a:t>ping </a:t>
            </a:r>
            <a:r>
              <a:rPr lang="en-US" sz="1600" i="1" dirty="0"/>
              <a:t>ip-address</a:t>
            </a:r>
            <a:r>
              <a:rPr lang="en-US" sz="1600" b="1" dirty="0"/>
              <a:t> </a:t>
            </a:r>
            <a:r>
              <a:rPr lang="en-US" sz="1600" dirty="0"/>
              <a:t>- The command is ping and the user-defined argument is the ip-address of the destination device. </a:t>
            </a:r>
          </a:p>
          <a:p>
            <a:pPr marL="285750" indent="-285750" algn="l">
              <a:buClr>
                <a:srgbClr val="678DC5"/>
              </a:buClr>
              <a:buFont typeface="Wingdings" panose="05000000000000000000" pitchFamily="2" charset="2"/>
              <a:buChar char="§"/>
            </a:pPr>
            <a:r>
              <a:rPr lang="en-US" sz="1600" b="1" dirty="0"/>
              <a:t>traceroute </a:t>
            </a:r>
            <a:r>
              <a:rPr lang="en-US" sz="1600" i="1" dirty="0"/>
              <a:t>ip-address</a:t>
            </a:r>
            <a:r>
              <a:rPr lang="en-US" sz="1600" b="1" dirty="0"/>
              <a:t> </a:t>
            </a:r>
            <a:r>
              <a:rPr lang="en-US" sz="1600" dirty="0"/>
              <a:t>- The command is traceroute and the user-defined argument is the ip-address of the destination device.</a:t>
            </a:r>
            <a:r>
              <a:rPr lang="en-US" sz="1800" dirty="0"/>
              <a:t> </a:t>
            </a:r>
            <a:endParaRPr lang="en-US" sz="1800" dirty="0" smtClean="0"/>
          </a:p>
          <a:p>
            <a:pPr marL="285750" indent="-285750" algn="l">
              <a:buClr>
                <a:srgbClr val="678DC5"/>
              </a:buClr>
              <a:buFont typeface="Wingdings" panose="05000000000000000000" pitchFamily="2" charset="2"/>
              <a:buChar char="§"/>
            </a:pPr>
            <a:r>
              <a:rPr lang="en-US" sz="1600" dirty="0" smtClean="0"/>
              <a:t>The Cisco IOS has both context sensitive help and command syntax check.</a:t>
            </a:r>
          </a:p>
          <a:p>
            <a:pPr marL="285750" indent="-285750" algn="l">
              <a:buClr>
                <a:srgbClr val="678DC5"/>
              </a:buClr>
              <a:buFont typeface="Wingdings" panose="05000000000000000000" pitchFamily="2" charset="2"/>
              <a:buChar char="§"/>
            </a:pPr>
            <a:r>
              <a:rPr lang="en-US" sz="1600" dirty="0"/>
              <a:t>Commands and keywords can be shortened to the minimum number of characters that identify a unique selection. </a:t>
            </a:r>
          </a:p>
        </p:txBody>
      </p:sp>
    </p:spTree>
    <p:extLst>
      <p:ext uri="{BB962C8B-B14F-4D97-AF65-F5344CB8AC3E}">
        <p14:creationId xmlns:p14="http://schemas.microsoft.com/office/powerpoint/2010/main" val="4029603263"/>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8.4 Using Show Commands </a:t>
            </a:r>
            <a:endParaRPr lang="en-US" sz="2400" dirty="0">
              <a:solidFill>
                <a:srgbClr val="00B0F0"/>
              </a:solidFill>
            </a:endParaRPr>
          </a:p>
        </p:txBody>
      </p:sp>
    </p:spTree>
    <p:extLst>
      <p:ext uri="{BB962C8B-B14F-4D97-AF65-F5344CB8AC3E}">
        <p14:creationId xmlns:p14="http://schemas.microsoft.com/office/powerpoint/2010/main" val="2929963641"/>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Using Show Commands</a:t>
            </a:r>
            <a:br>
              <a:rPr lang="en-US" sz="1800" dirty="0" smtClean="0"/>
            </a:br>
            <a:r>
              <a:rPr lang="en-US" dirty="0" smtClean="0"/>
              <a:t>Viewing Device Information </a:t>
            </a:r>
            <a:endParaRPr lang="en-US" dirty="0"/>
          </a:p>
        </p:txBody>
      </p:sp>
      <p:sp>
        <p:nvSpPr>
          <p:cNvPr id="3" name="Content Placeholder 2"/>
          <p:cNvSpPr>
            <a:spLocks noGrp="1"/>
          </p:cNvSpPr>
          <p:nvPr>
            <p:ph idx="1"/>
          </p:nvPr>
        </p:nvSpPr>
        <p:spPr>
          <a:xfrm>
            <a:off x="141794" y="1370823"/>
            <a:ext cx="8733677" cy="2707109"/>
          </a:xfrm>
        </p:spPr>
        <p:txBody>
          <a:bodyPr>
            <a:normAutofit fontScale="92500" lnSpcReduction="20000"/>
          </a:bodyPr>
          <a:lstStyle/>
          <a:p>
            <a:r>
              <a:rPr lang="en-US" dirty="0" smtClean="0"/>
              <a:t>To verify and troubleshoot network operation, examine the operation of the devices using the </a:t>
            </a:r>
            <a:r>
              <a:rPr lang="en-US" b="1" dirty="0" smtClean="0"/>
              <a:t>show </a:t>
            </a:r>
            <a:r>
              <a:rPr lang="en-US" dirty="0" smtClean="0"/>
              <a:t>command: </a:t>
            </a:r>
          </a:p>
          <a:p>
            <a:pPr lvl="1"/>
            <a:r>
              <a:rPr lang="en-US" b="1" dirty="0" smtClean="0"/>
              <a:t>show </a:t>
            </a:r>
            <a:r>
              <a:rPr lang="en-US" b="1" dirty="0"/>
              <a:t>running-config</a:t>
            </a:r>
          </a:p>
          <a:p>
            <a:pPr lvl="1"/>
            <a:r>
              <a:rPr lang="en-US" b="1" dirty="0"/>
              <a:t>show interfaces</a:t>
            </a:r>
          </a:p>
          <a:p>
            <a:pPr lvl="1"/>
            <a:r>
              <a:rPr lang="en-US" b="1" dirty="0"/>
              <a:t>show arp</a:t>
            </a:r>
          </a:p>
          <a:p>
            <a:pPr lvl="1"/>
            <a:r>
              <a:rPr lang="en-US" b="1" dirty="0"/>
              <a:t>show ip route</a:t>
            </a:r>
          </a:p>
          <a:p>
            <a:pPr lvl="1"/>
            <a:r>
              <a:rPr lang="en-US" b="1" dirty="0"/>
              <a:t>show protocols</a:t>
            </a:r>
          </a:p>
          <a:p>
            <a:pPr lvl="1"/>
            <a:r>
              <a:rPr lang="en-US" b="1" dirty="0"/>
              <a:t>show version</a:t>
            </a:r>
            <a:endParaRPr lang="en-US" b="1" dirty="0" smtClean="0"/>
          </a:p>
          <a:p>
            <a:endParaRPr lang="en-US" dirty="0" smtClean="0"/>
          </a:p>
          <a:p>
            <a:pPr marL="0" indent="0">
              <a:buNone/>
            </a:pPr>
            <a:endParaRPr lang="en-US" dirty="0"/>
          </a:p>
        </p:txBody>
      </p:sp>
      <p:pic>
        <p:nvPicPr>
          <p:cNvPr id="2" name="Picture 1"/>
          <p:cNvPicPr>
            <a:picLocks noChangeAspect="1"/>
          </p:cNvPicPr>
          <p:nvPr/>
        </p:nvPicPr>
        <p:blipFill>
          <a:blip r:embed="rId3"/>
          <a:stretch>
            <a:fillRect/>
          </a:stretch>
        </p:blipFill>
        <p:spPr>
          <a:xfrm>
            <a:off x="4286462" y="2586146"/>
            <a:ext cx="4290673" cy="2323188"/>
          </a:xfrm>
          <a:prstGeom prst="rect">
            <a:avLst/>
          </a:prstGeom>
        </p:spPr>
      </p:pic>
      <p:sp>
        <p:nvSpPr>
          <p:cNvPr id="6" name="TextBox 5"/>
          <p:cNvSpPr txBox="1"/>
          <p:nvPr/>
        </p:nvSpPr>
        <p:spPr>
          <a:xfrm>
            <a:off x="193868" y="4924328"/>
            <a:ext cx="8400951" cy="1200329"/>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smtClean="0"/>
              <a:t>If </a:t>
            </a:r>
            <a:r>
              <a:rPr lang="en-US" sz="2000" dirty="0"/>
              <a:t>you are logged into a router </a:t>
            </a:r>
            <a:endParaRPr lang="en-US" sz="2000" dirty="0" smtClean="0"/>
          </a:p>
          <a:p>
            <a:pPr algn="l">
              <a:buClr>
                <a:srgbClr val="678DC5"/>
              </a:buClr>
            </a:pPr>
            <a:r>
              <a:rPr lang="en-US" sz="2000" dirty="0" smtClean="0"/>
              <a:t>or switch remotely</a:t>
            </a:r>
            <a:r>
              <a:rPr lang="en-US" sz="2000" dirty="0"/>
              <a:t>, the </a:t>
            </a:r>
            <a:r>
              <a:rPr lang="en-US" sz="2000" b="1" dirty="0"/>
              <a:t>show version </a:t>
            </a:r>
            <a:r>
              <a:rPr lang="en-US" sz="2000" dirty="0" smtClean="0"/>
              <a:t>command is an </a:t>
            </a:r>
            <a:r>
              <a:rPr lang="en-US" sz="2000" dirty="0"/>
              <a:t>excellent means of </a:t>
            </a:r>
            <a:r>
              <a:rPr lang="en-US" sz="2000" dirty="0" smtClean="0"/>
              <a:t>quickly finding useful </a:t>
            </a:r>
            <a:r>
              <a:rPr lang="en-US" sz="2000" dirty="0"/>
              <a:t>summary </a:t>
            </a:r>
            <a:r>
              <a:rPr lang="en-US" sz="2000" dirty="0" smtClean="0"/>
              <a:t>information </a:t>
            </a:r>
            <a:r>
              <a:rPr lang="en-US" sz="2000" dirty="0"/>
              <a:t>about the </a:t>
            </a:r>
            <a:r>
              <a:rPr lang="en-US" sz="2000" dirty="0" smtClean="0"/>
              <a:t>particular device </a:t>
            </a:r>
            <a:r>
              <a:rPr lang="en-US" sz="2000" dirty="0"/>
              <a:t>to which you are </a:t>
            </a:r>
            <a:r>
              <a:rPr lang="en-US" sz="2000" dirty="0" smtClean="0"/>
              <a:t>connected</a:t>
            </a:r>
            <a:r>
              <a:rPr lang="en-US" sz="2000" dirty="0"/>
              <a:t>. </a:t>
            </a:r>
          </a:p>
        </p:txBody>
      </p:sp>
    </p:spTree>
    <p:extLst>
      <p:ext uri="{BB962C8B-B14F-4D97-AF65-F5344CB8AC3E}">
        <p14:creationId xmlns:p14="http://schemas.microsoft.com/office/powerpoint/2010/main" val="324221245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8.5 Configuring a Cisco Network </a:t>
            </a:r>
            <a:endParaRPr lang="en-US" sz="2400" dirty="0">
              <a:solidFill>
                <a:srgbClr val="00B0F0"/>
              </a:solidFill>
            </a:endParaRPr>
          </a:p>
        </p:txBody>
      </p:sp>
    </p:spTree>
    <p:extLst>
      <p:ext uri="{BB962C8B-B14F-4D97-AF65-F5344CB8AC3E}">
        <p14:creationId xmlns:p14="http://schemas.microsoft.com/office/powerpoint/2010/main" val="2594035012"/>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Basic Switch Configuration </a:t>
            </a:r>
            <a:endParaRPr lang="en-US" dirty="0"/>
          </a:p>
        </p:txBody>
      </p:sp>
      <p:sp>
        <p:nvSpPr>
          <p:cNvPr id="3" name="Content Placeholder 2"/>
          <p:cNvSpPr>
            <a:spLocks noGrp="1"/>
          </p:cNvSpPr>
          <p:nvPr>
            <p:ph idx="1"/>
          </p:nvPr>
        </p:nvSpPr>
        <p:spPr>
          <a:xfrm>
            <a:off x="213109" y="1232592"/>
            <a:ext cx="8733677" cy="2804387"/>
          </a:xfrm>
        </p:spPr>
        <p:txBody>
          <a:bodyPr>
            <a:normAutofit fontScale="92500" lnSpcReduction="10000"/>
          </a:bodyPr>
          <a:lstStyle/>
          <a:p>
            <a:pPr marL="342900" indent="-342900">
              <a:buFont typeface="+mj-lt"/>
              <a:buAutoNum type="arabicPeriod"/>
            </a:pPr>
            <a:r>
              <a:rPr lang="en-US" sz="1800" dirty="0" smtClean="0"/>
              <a:t>Configure the device name.</a:t>
            </a:r>
          </a:p>
          <a:p>
            <a:pPr marL="342900" indent="-342900">
              <a:buFont typeface="+mj-lt"/>
              <a:buAutoNum type="arabicPeriod"/>
            </a:pPr>
            <a:r>
              <a:rPr lang="en-US" sz="1800" dirty="0" smtClean="0"/>
              <a:t>Secure the user EXEC mode.</a:t>
            </a:r>
          </a:p>
          <a:p>
            <a:pPr marL="342900" indent="-342900">
              <a:buFont typeface="+mj-lt"/>
              <a:buAutoNum type="arabicPeriod"/>
            </a:pPr>
            <a:r>
              <a:rPr lang="en-US" sz="1800" dirty="0" smtClean="0"/>
              <a:t>Secure remote Telnet/SSH access.</a:t>
            </a:r>
          </a:p>
          <a:p>
            <a:pPr marL="342900" indent="-342900">
              <a:buFont typeface="+mj-lt"/>
              <a:buAutoNum type="arabicPeriod"/>
            </a:pPr>
            <a:r>
              <a:rPr lang="en-US" sz="1800" dirty="0" smtClean="0"/>
              <a:t>Secure privileged EXEC mode.</a:t>
            </a:r>
          </a:p>
          <a:p>
            <a:pPr marL="342900" indent="-342900">
              <a:buFont typeface="+mj-lt"/>
              <a:buAutoNum type="arabicPeriod"/>
            </a:pPr>
            <a:r>
              <a:rPr lang="en-US" sz="1800" dirty="0" smtClean="0"/>
              <a:t>Secure all passwords in the config file.</a:t>
            </a:r>
          </a:p>
          <a:p>
            <a:pPr marL="342900" indent="-342900">
              <a:buFont typeface="+mj-lt"/>
              <a:buAutoNum type="arabicPeriod"/>
            </a:pPr>
            <a:r>
              <a:rPr lang="en-US" sz="1800" dirty="0" smtClean="0"/>
              <a:t>Provide legal notification.</a:t>
            </a:r>
          </a:p>
          <a:p>
            <a:pPr marL="342900" indent="-342900">
              <a:buFont typeface="+mj-lt"/>
              <a:buAutoNum type="arabicPeriod"/>
            </a:pPr>
            <a:r>
              <a:rPr lang="en-US" sz="1800" dirty="0" smtClean="0"/>
              <a:t>Configure the management SVI.</a:t>
            </a:r>
          </a:p>
          <a:p>
            <a:pPr marL="342900" indent="-342900">
              <a:buFont typeface="+mj-lt"/>
              <a:buAutoNum type="arabicPeriod"/>
            </a:pPr>
            <a:r>
              <a:rPr lang="en-US" sz="1800" dirty="0" smtClean="0"/>
              <a:t>Save the configuration.</a:t>
            </a:r>
          </a:p>
          <a:p>
            <a:pPr marL="342900" indent="-342900">
              <a:buFont typeface="+mj-lt"/>
              <a:buAutoNum type="arabicPeriod"/>
            </a:pPr>
            <a:endParaRPr lang="en-US" sz="1800" dirty="0"/>
          </a:p>
        </p:txBody>
      </p:sp>
      <p:pic>
        <p:nvPicPr>
          <p:cNvPr id="4" name="Picture 3"/>
          <p:cNvPicPr>
            <a:picLocks noChangeAspect="1"/>
          </p:cNvPicPr>
          <p:nvPr/>
        </p:nvPicPr>
        <p:blipFill>
          <a:blip r:embed="rId3"/>
          <a:stretch>
            <a:fillRect/>
          </a:stretch>
        </p:blipFill>
        <p:spPr>
          <a:xfrm>
            <a:off x="979496" y="4223425"/>
            <a:ext cx="7200900" cy="2257425"/>
          </a:xfrm>
          <a:prstGeom prst="rect">
            <a:avLst/>
          </a:prstGeom>
        </p:spPr>
      </p:pic>
    </p:spTree>
    <p:extLst>
      <p:ext uri="{BB962C8B-B14F-4D97-AF65-F5344CB8AC3E}">
        <p14:creationId xmlns:p14="http://schemas.microsoft.com/office/powerpoint/2010/main" val="222075550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Basic Router Configuration </a:t>
            </a:r>
            <a:endParaRPr lang="en-US" dirty="0"/>
          </a:p>
        </p:txBody>
      </p:sp>
      <p:sp>
        <p:nvSpPr>
          <p:cNvPr id="3" name="Content Placeholder 2"/>
          <p:cNvSpPr>
            <a:spLocks noGrp="1"/>
          </p:cNvSpPr>
          <p:nvPr>
            <p:ph idx="1"/>
          </p:nvPr>
        </p:nvSpPr>
        <p:spPr>
          <a:xfrm>
            <a:off x="213109" y="1232592"/>
            <a:ext cx="8733677" cy="2804387"/>
          </a:xfrm>
        </p:spPr>
        <p:txBody>
          <a:bodyPr>
            <a:normAutofit/>
          </a:bodyPr>
          <a:lstStyle/>
          <a:p>
            <a:pPr marL="342900" indent="-342900">
              <a:buFont typeface="+mj-lt"/>
              <a:buAutoNum type="arabicPeriod"/>
            </a:pPr>
            <a:r>
              <a:rPr lang="en-US" sz="1800" dirty="0" smtClean="0"/>
              <a:t>Configure the device name.</a:t>
            </a:r>
          </a:p>
          <a:p>
            <a:pPr marL="342900" indent="-342900">
              <a:buFont typeface="+mj-lt"/>
              <a:buAutoNum type="arabicPeriod"/>
            </a:pPr>
            <a:r>
              <a:rPr lang="en-US" sz="1800" dirty="0" smtClean="0"/>
              <a:t>Secure the user EXEC mode.</a:t>
            </a:r>
          </a:p>
          <a:p>
            <a:pPr marL="342900" indent="-342900">
              <a:buFont typeface="+mj-lt"/>
              <a:buAutoNum type="arabicPeriod"/>
            </a:pPr>
            <a:r>
              <a:rPr lang="en-US" sz="1800" dirty="0" smtClean="0"/>
              <a:t>Secure remote Telnet/SSH access.</a:t>
            </a:r>
          </a:p>
          <a:p>
            <a:pPr marL="342900" indent="-342900">
              <a:buFont typeface="+mj-lt"/>
              <a:buAutoNum type="arabicPeriod"/>
            </a:pPr>
            <a:r>
              <a:rPr lang="en-US" sz="1800" dirty="0" smtClean="0"/>
              <a:t>Secure privileged EXEC mode.</a:t>
            </a:r>
          </a:p>
          <a:p>
            <a:pPr marL="342900" indent="-342900">
              <a:buFont typeface="+mj-lt"/>
              <a:buAutoNum type="arabicPeriod"/>
            </a:pPr>
            <a:r>
              <a:rPr lang="en-US" sz="1800" dirty="0" smtClean="0"/>
              <a:t>Secure all passwords in the config file.</a:t>
            </a:r>
          </a:p>
          <a:p>
            <a:pPr marL="342900" indent="-342900">
              <a:buFont typeface="+mj-lt"/>
              <a:buAutoNum type="arabicPeriod"/>
            </a:pPr>
            <a:r>
              <a:rPr lang="en-US" sz="1800" dirty="0" smtClean="0"/>
              <a:t>Provide legal notification.</a:t>
            </a:r>
          </a:p>
          <a:p>
            <a:pPr marL="342900" indent="-342900">
              <a:buFont typeface="+mj-lt"/>
              <a:buAutoNum type="arabicPeriod"/>
            </a:pPr>
            <a:r>
              <a:rPr lang="en-US" sz="1800" dirty="0" smtClean="0"/>
              <a:t>Save the configuration.</a:t>
            </a:r>
          </a:p>
          <a:p>
            <a:pPr marL="342900" indent="-342900">
              <a:buFont typeface="+mj-lt"/>
              <a:buAutoNum type="arabicPeriod"/>
            </a:pPr>
            <a:endParaRPr lang="en-US" sz="1800" dirty="0"/>
          </a:p>
        </p:txBody>
      </p:sp>
      <p:pic>
        <p:nvPicPr>
          <p:cNvPr id="5" name="Picture 4"/>
          <p:cNvPicPr>
            <a:picLocks noChangeAspect="1"/>
          </p:cNvPicPr>
          <p:nvPr/>
        </p:nvPicPr>
        <p:blipFill>
          <a:blip r:embed="rId3"/>
          <a:stretch>
            <a:fillRect/>
          </a:stretch>
        </p:blipFill>
        <p:spPr>
          <a:xfrm>
            <a:off x="1017596" y="4162627"/>
            <a:ext cx="7124700" cy="2209800"/>
          </a:xfrm>
          <a:prstGeom prst="rect">
            <a:avLst/>
          </a:prstGeom>
        </p:spPr>
      </p:pic>
    </p:spTree>
    <p:extLst>
      <p:ext uri="{BB962C8B-B14F-4D97-AF65-F5344CB8AC3E}">
        <p14:creationId xmlns:p14="http://schemas.microsoft.com/office/powerpoint/2010/main" val="3606784480"/>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Basic Router Configuration (Cont.)</a:t>
            </a:r>
            <a:endParaRPr lang="en-US" dirty="0"/>
          </a:p>
        </p:txBody>
      </p:sp>
      <p:sp>
        <p:nvSpPr>
          <p:cNvPr id="3" name="Content Placeholder 2"/>
          <p:cNvSpPr>
            <a:spLocks noGrp="1"/>
          </p:cNvSpPr>
          <p:nvPr>
            <p:ph idx="1"/>
          </p:nvPr>
        </p:nvSpPr>
        <p:spPr>
          <a:xfrm>
            <a:off x="213109" y="1232592"/>
            <a:ext cx="8733677" cy="2570923"/>
          </a:xfrm>
        </p:spPr>
        <p:txBody>
          <a:bodyPr>
            <a:normAutofit/>
          </a:bodyPr>
          <a:lstStyle/>
          <a:p>
            <a:pPr>
              <a:buFont typeface="Wingdings" panose="05000000000000000000" pitchFamily="2" charset="2"/>
              <a:buChar char="§"/>
            </a:pPr>
            <a:r>
              <a:rPr lang="en-US" sz="1800" dirty="0" smtClean="0"/>
              <a:t>Configure the interface:</a:t>
            </a:r>
          </a:p>
          <a:p>
            <a:pPr marL="506412" lvl="1" indent="-285750"/>
            <a:r>
              <a:rPr lang="en-US" sz="1400" b="1" dirty="0"/>
              <a:t>i</a:t>
            </a:r>
            <a:r>
              <a:rPr lang="en-US" sz="1400" b="1" dirty="0" smtClean="0"/>
              <a:t>nterface </a:t>
            </a:r>
            <a:r>
              <a:rPr lang="en-US" sz="1400" i="1" dirty="0" smtClean="0"/>
              <a:t>type-and-number</a:t>
            </a:r>
          </a:p>
          <a:p>
            <a:pPr marL="506412" lvl="1" indent="-285750"/>
            <a:r>
              <a:rPr lang="en-US" sz="1400" b="1" dirty="0"/>
              <a:t>d</a:t>
            </a:r>
            <a:r>
              <a:rPr lang="en-US" sz="1400" b="1" dirty="0" smtClean="0"/>
              <a:t>escription </a:t>
            </a:r>
            <a:r>
              <a:rPr lang="en-US" sz="1400" i="1" dirty="0" smtClean="0"/>
              <a:t>description-text</a:t>
            </a:r>
          </a:p>
          <a:p>
            <a:pPr marL="506412" lvl="1" indent="-285750"/>
            <a:r>
              <a:rPr lang="en-US" sz="1400" b="1" dirty="0" err="1"/>
              <a:t>i</a:t>
            </a:r>
            <a:r>
              <a:rPr lang="en-US" sz="1400" b="1" dirty="0" err="1" smtClean="0"/>
              <a:t>p</a:t>
            </a:r>
            <a:r>
              <a:rPr lang="en-US" sz="1400" b="1" dirty="0" smtClean="0"/>
              <a:t> address </a:t>
            </a:r>
            <a:r>
              <a:rPr lang="en-US" sz="1400" i="1" dirty="0" smtClean="0"/>
              <a:t>ipv4-address subnet-mask</a:t>
            </a:r>
          </a:p>
          <a:p>
            <a:pPr marL="506412" lvl="1" indent="-285750"/>
            <a:r>
              <a:rPr lang="en-US" sz="1400" b="1" dirty="0"/>
              <a:t>n</a:t>
            </a:r>
            <a:r>
              <a:rPr lang="en-US" sz="1400" b="1" dirty="0" smtClean="0"/>
              <a:t>o shutdown</a:t>
            </a:r>
          </a:p>
          <a:p>
            <a:pPr>
              <a:buFont typeface="Wingdings" panose="05000000000000000000" pitchFamily="2" charset="2"/>
              <a:buChar char="§"/>
            </a:pPr>
            <a:r>
              <a:rPr lang="en-US" sz="1600" dirty="0" smtClean="0"/>
              <a:t>One of the </a:t>
            </a:r>
            <a:r>
              <a:rPr lang="en-US" sz="1600" dirty="0"/>
              <a:t>most useful </a:t>
            </a:r>
            <a:r>
              <a:rPr lang="en-US" sz="1600" dirty="0" smtClean="0"/>
              <a:t>commands for verifying interface configuration is </a:t>
            </a:r>
            <a:r>
              <a:rPr lang="en-US" sz="1600" dirty="0"/>
              <a:t>the </a:t>
            </a:r>
            <a:r>
              <a:rPr lang="en-US" sz="1600" b="1" dirty="0"/>
              <a:t>show ip interface brief</a:t>
            </a:r>
            <a:r>
              <a:rPr lang="en-US" sz="1600" dirty="0"/>
              <a:t> command. The output </a:t>
            </a:r>
            <a:r>
              <a:rPr lang="en-US" sz="1600" dirty="0" smtClean="0"/>
              <a:t>displays </a:t>
            </a:r>
            <a:r>
              <a:rPr lang="en-US" sz="1600" dirty="0"/>
              <a:t>all interfaces, their IPv4 address, and their current status. The configured and connected interfaces should display a Status of “up” and Protocol of “up”. </a:t>
            </a:r>
            <a:endParaRPr lang="en-US" sz="1600" dirty="0" smtClean="0"/>
          </a:p>
          <a:p>
            <a:pPr marL="0" indent="0">
              <a:buNone/>
            </a:pPr>
            <a:endParaRPr lang="en-US" sz="1800" dirty="0"/>
          </a:p>
        </p:txBody>
      </p:sp>
      <p:pic>
        <p:nvPicPr>
          <p:cNvPr id="2" name="Picture 1"/>
          <p:cNvPicPr>
            <a:picLocks noChangeAspect="1"/>
          </p:cNvPicPr>
          <p:nvPr/>
        </p:nvPicPr>
        <p:blipFill>
          <a:blip r:embed="rId3"/>
          <a:stretch>
            <a:fillRect/>
          </a:stretch>
        </p:blipFill>
        <p:spPr>
          <a:xfrm>
            <a:off x="3478166" y="3895294"/>
            <a:ext cx="5577421" cy="2114550"/>
          </a:xfrm>
          <a:prstGeom prst="rect">
            <a:avLst/>
          </a:prstGeom>
        </p:spPr>
      </p:pic>
      <p:sp>
        <p:nvSpPr>
          <p:cNvPr id="4" name="TextBox 3"/>
          <p:cNvSpPr txBox="1"/>
          <p:nvPr/>
        </p:nvSpPr>
        <p:spPr>
          <a:xfrm>
            <a:off x="213109" y="3895294"/>
            <a:ext cx="3156256" cy="2862322"/>
          </a:xfrm>
          <a:prstGeom prst="rect">
            <a:avLst/>
          </a:prstGeom>
          <a:noFill/>
        </p:spPr>
        <p:txBody>
          <a:bodyPr wrap="square" rtlCol="0">
            <a:spAutoFit/>
          </a:bodyPr>
          <a:lstStyle/>
          <a:p>
            <a:pPr marL="285750" indent="-285750" algn="l">
              <a:buClr>
                <a:srgbClr val="678DC5"/>
              </a:buClr>
              <a:buFont typeface="Wingdings" panose="05000000000000000000" pitchFamily="2" charset="2"/>
              <a:buChar char="§"/>
            </a:pPr>
            <a:r>
              <a:rPr lang="en-US" sz="1600" dirty="0"/>
              <a:t>Other interface verification commands include: </a:t>
            </a:r>
          </a:p>
          <a:p>
            <a:pPr marL="285750" indent="-285750" algn="l">
              <a:buClr>
                <a:srgbClr val="678DC5"/>
              </a:buClr>
              <a:buFont typeface="Arial" panose="020B0604020202020204" pitchFamily="34" charset="0"/>
              <a:buChar char="•"/>
            </a:pPr>
            <a:r>
              <a:rPr lang="en-US" sz="1600" b="1" dirty="0"/>
              <a:t>show ip route</a:t>
            </a:r>
            <a:r>
              <a:rPr lang="en-US" sz="1600" dirty="0"/>
              <a:t> - Displays the contents of the IPv4 routing table stored in RAM.</a:t>
            </a:r>
          </a:p>
          <a:p>
            <a:pPr marL="285750" indent="-285750" algn="l">
              <a:buClr>
                <a:srgbClr val="678DC5"/>
              </a:buClr>
              <a:buFont typeface="Arial" panose="020B0604020202020204" pitchFamily="34" charset="0"/>
              <a:buChar char="•"/>
            </a:pPr>
            <a:r>
              <a:rPr lang="en-US" sz="1600" b="1" dirty="0"/>
              <a:t>show interfaces</a:t>
            </a:r>
            <a:r>
              <a:rPr lang="en-US" sz="1600" dirty="0"/>
              <a:t> - Displays statistics for all interfaces on the device.</a:t>
            </a:r>
          </a:p>
          <a:p>
            <a:pPr marL="285750" indent="-285750" algn="l">
              <a:buClr>
                <a:srgbClr val="678DC5"/>
              </a:buClr>
              <a:buFont typeface="Arial" panose="020B0604020202020204" pitchFamily="34" charset="0"/>
              <a:buChar char="•"/>
            </a:pPr>
            <a:r>
              <a:rPr lang="en-US" sz="1600" b="1" dirty="0"/>
              <a:t>show ip interface</a:t>
            </a:r>
            <a:r>
              <a:rPr lang="en-US" sz="1600" dirty="0"/>
              <a:t> - Displays the IPv4 statistics for all interfaces on a router.</a:t>
            </a:r>
          </a:p>
          <a:p>
            <a:pPr>
              <a:buClr>
                <a:srgbClr val="678DC5"/>
              </a:buClr>
            </a:pPr>
            <a:endParaRPr lang="en-US" dirty="0"/>
          </a:p>
        </p:txBody>
      </p:sp>
    </p:spTree>
    <p:extLst>
      <p:ext uri="{BB962C8B-B14F-4D97-AF65-F5344CB8AC3E}">
        <p14:creationId xmlns:p14="http://schemas.microsoft.com/office/powerpoint/2010/main" val="225502933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Securing the Devices </a:t>
            </a:r>
            <a:endParaRPr lang="en-US" dirty="0"/>
          </a:p>
        </p:txBody>
      </p:sp>
      <p:sp>
        <p:nvSpPr>
          <p:cNvPr id="3" name="Content Placeholder 2"/>
          <p:cNvSpPr>
            <a:spLocks noGrp="1"/>
          </p:cNvSpPr>
          <p:nvPr>
            <p:ph idx="1"/>
          </p:nvPr>
        </p:nvSpPr>
        <p:spPr>
          <a:xfrm>
            <a:off x="213109" y="1232593"/>
            <a:ext cx="8733677" cy="2463918"/>
          </a:xfrm>
        </p:spPr>
        <p:txBody>
          <a:bodyPr>
            <a:normAutofit/>
          </a:bodyPr>
          <a:lstStyle/>
          <a:p>
            <a:pPr>
              <a:buFont typeface="Wingdings" panose="05000000000000000000" pitchFamily="2" charset="2"/>
              <a:buChar char="§"/>
            </a:pPr>
            <a:r>
              <a:rPr lang="en-US" sz="1600" dirty="0"/>
              <a:t>As good practice, use different authentication passwords for each of these levels of access</a:t>
            </a:r>
            <a:r>
              <a:rPr lang="en-US" sz="1600" dirty="0" smtClean="0"/>
              <a:t>.</a:t>
            </a:r>
          </a:p>
          <a:p>
            <a:r>
              <a:rPr lang="en-US" sz="1600" dirty="0" smtClean="0"/>
              <a:t>Setting </a:t>
            </a:r>
            <a:r>
              <a:rPr lang="en-US" sz="1600" dirty="0"/>
              <a:t>a password for console connection access is done in global configuration mode</a:t>
            </a:r>
            <a:r>
              <a:rPr lang="en-US" sz="1600" dirty="0" smtClean="0"/>
              <a:t>. </a:t>
            </a:r>
            <a:r>
              <a:rPr lang="en-US" sz="1600" dirty="0"/>
              <a:t>These </a:t>
            </a:r>
            <a:r>
              <a:rPr lang="en-US" sz="1600" dirty="0" smtClean="0"/>
              <a:t>commands prevent </a:t>
            </a:r>
            <a:r>
              <a:rPr lang="en-US" sz="1600" dirty="0"/>
              <a:t>unauthorized users from accessing user mode from the console port.</a:t>
            </a:r>
          </a:p>
          <a:p>
            <a:pPr lvl="1"/>
            <a:r>
              <a:rPr lang="en-US" sz="1600" b="1" dirty="0"/>
              <a:t>Switch(config)# line console 0</a:t>
            </a:r>
            <a:endParaRPr lang="en-US" sz="1600" dirty="0"/>
          </a:p>
          <a:p>
            <a:pPr lvl="1"/>
            <a:r>
              <a:rPr lang="en-US" sz="1600" b="1" dirty="0"/>
              <a:t>Switch(config)# password [password]</a:t>
            </a:r>
            <a:endParaRPr lang="en-US" sz="1600" dirty="0"/>
          </a:p>
          <a:p>
            <a:pPr lvl="1"/>
            <a:r>
              <a:rPr lang="en-US" sz="1600" b="1" dirty="0"/>
              <a:t>Switch(config)# login</a:t>
            </a:r>
            <a:endParaRPr lang="en-US" sz="1600" dirty="0"/>
          </a:p>
          <a:p>
            <a:pPr>
              <a:buFont typeface="Wingdings" panose="05000000000000000000" pitchFamily="2" charset="2"/>
              <a:buChar char="§"/>
            </a:pPr>
            <a:endParaRPr lang="en-US" sz="1600" dirty="0" smtClean="0"/>
          </a:p>
          <a:p>
            <a:pPr>
              <a:buFont typeface="Wingdings" panose="05000000000000000000" pitchFamily="2" charset="2"/>
              <a:buChar char="§"/>
            </a:pPr>
            <a:endParaRPr lang="en-US" sz="1600" dirty="0" smtClean="0"/>
          </a:p>
          <a:p>
            <a:pPr marL="0" indent="0">
              <a:buNone/>
            </a:pPr>
            <a:endParaRPr lang="en-US" sz="1800" dirty="0"/>
          </a:p>
        </p:txBody>
      </p:sp>
      <p:pic>
        <p:nvPicPr>
          <p:cNvPr id="6" name="Picture 5"/>
          <p:cNvPicPr>
            <a:picLocks noChangeAspect="1"/>
          </p:cNvPicPr>
          <p:nvPr/>
        </p:nvPicPr>
        <p:blipFill>
          <a:blip r:embed="rId3"/>
          <a:stretch>
            <a:fillRect/>
          </a:stretch>
        </p:blipFill>
        <p:spPr>
          <a:xfrm>
            <a:off x="1208096" y="3871811"/>
            <a:ext cx="6743700" cy="2305050"/>
          </a:xfrm>
          <a:prstGeom prst="rect">
            <a:avLst/>
          </a:prstGeom>
        </p:spPr>
      </p:pic>
    </p:spTree>
    <p:extLst>
      <p:ext uri="{BB962C8B-B14F-4D97-AF65-F5344CB8AC3E}">
        <p14:creationId xmlns:p14="http://schemas.microsoft.com/office/powerpoint/2010/main" val="408317506"/>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Securing the Devices (Cont.)</a:t>
            </a:r>
            <a:endParaRPr lang="en-US" dirty="0"/>
          </a:p>
        </p:txBody>
      </p:sp>
      <p:sp>
        <p:nvSpPr>
          <p:cNvPr id="3" name="Content Placeholder 2"/>
          <p:cNvSpPr>
            <a:spLocks noGrp="1"/>
          </p:cNvSpPr>
          <p:nvPr>
            <p:ph idx="1"/>
          </p:nvPr>
        </p:nvSpPr>
        <p:spPr>
          <a:xfrm>
            <a:off x="213109" y="1232593"/>
            <a:ext cx="8733677" cy="1675976"/>
          </a:xfrm>
        </p:spPr>
        <p:txBody>
          <a:bodyPr>
            <a:normAutofit fontScale="85000" lnSpcReduction="20000"/>
          </a:bodyPr>
          <a:lstStyle/>
          <a:p>
            <a:pPr marL="342900" indent="-342900">
              <a:buFont typeface="+mj-lt"/>
              <a:buAutoNum type="arabicPeriod"/>
            </a:pPr>
            <a:r>
              <a:rPr lang="en-US" sz="1600" dirty="0" smtClean="0"/>
              <a:t>Verify SSH support.</a:t>
            </a:r>
          </a:p>
          <a:p>
            <a:pPr marL="342900" indent="-342900">
              <a:buFont typeface="+mj-lt"/>
              <a:buAutoNum type="arabicPeriod"/>
            </a:pPr>
            <a:r>
              <a:rPr lang="en-US" sz="1600" dirty="0" smtClean="0"/>
              <a:t>Configure the IP domain.</a:t>
            </a:r>
          </a:p>
          <a:p>
            <a:pPr marL="342900" indent="-342900">
              <a:buFont typeface="+mj-lt"/>
              <a:buAutoNum type="arabicPeriod"/>
            </a:pPr>
            <a:r>
              <a:rPr lang="en-US" sz="1600" dirty="0" smtClean="0"/>
              <a:t>Generate RSA key pairs.</a:t>
            </a:r>
          </a:p>
          <a:p>
            <a:pPr marL="342900" indent="-342900">
              <a:buFont typeface="+mj-lt"/>
              <a:buAutoNum type="arabicPeriod"/>
            </a:pPr>
            <a:r>
              <a:rPr lang="en-US" sz="1600" dirty="0" smtClean="0"/>
              <a:t>Configure user authentication.</a:t>
            </a:r>
          </a:p>
          <a:p>
            <a:pPr marL="342900" indent="-342900">
              <a:buFont typeface="+mj-lt"/>
              <a:buAutoNum type="arabicPeriod"/>
            </a:pPr>
            <a:r>
              <a:rPr lang="en-US" sz="1600" dirty="0" smtClean="0"/>
              <a:t>Configure the vty lines.</a:t>
            </a:r>
          </a:p>
          <a:p>
            <a:pPr marL="342900" indent="-342900">
              <a:buFont typeface="+mj-lt"/>
              <a:buAutoNum type="arabicPeriod"/>
            </a:pPr>
            <a:r>
              <a:rPr lang="en-US" sz="1600" dirty="0" smtClean="0"/>
              <a:t>Enable SSH version 2. </a:t>
            </a:r>
          </a:p>
          <a:p>
            <a:pPr>
              <a:buFont typeface="Wingdings" panose="05000000000000000000" pitchFamily="2" charset="2"/>
              <a:buChar char="§"/>
            </a:pPr>
            <a:endParaRPr lang="en-US" sz="1600" dirty="0" smtClean="0"/>
          </a:p>
          <a:p>
            <a:pPr marL="0" indent="0">
              <a:buNone/>
            </a:pPr>
            <a:endParaRPr lang="en-US" sz="1800" dirty="0"/>
          </a:p>
        </p:txBody>
      </p:sp>
      <p:pic>
        <p:nvPicPr>
          <p:cNvPr id="5" name="Picture 4"/>
          <p:cNvPicPr>
            <a:picLocks noChangeAspect="1"/>
          </p:cNvPicPr>
          <p:nvPr/>
        </p:nvPicPr>
        <p:blipFill>
          <a:blip r:embed="rId3"/>
          <a:stretch>
            <a:fillRect/>
          </a:stretch>
        </p:blipFill>
        <p:spPr>
          <a:xfrm>
            <a:off x="1008071" y="2908569"/>
            <a:ext cx="7143750" cy="3681007"/>
          </a:xfrm>
          <a:prstGeom prst="rect">
            <a:avLst/>
          </a:prstGeom>
        </p:spPr>
      </p:pic>
    </p:spTree>
    <p:extLst>
      <p:ext uri="{BB962C8B-B14F-4D97-AF65-F5344CB8AC3E}">
        <p14:creationId xmlns:p14="http://schemas.microsoft.com/office/powerpoint/2010/main" val="1899316712"/>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8 - Sections &amp; Objectives</a:t>
            </a:r>
          </a:p>
        </p:txBody>
      </p:sp>
      <p:sp>
        <p:nvSpPr>
          <p:cNvPr id="4099" name="Rectangle 34"/>
          <p:cNvSpPr>
            <a:spLocks noGrp="1" noChangeArrowheads="1"/>
          </p:cNvSpPr>
          <p:nvPr>
            <p:ph idx="1"/>
          </p:nvPr>
        </p:nvSpPr>
        <p:spPr/>
        <p:txBody>
          <a:bodyPr/>
          <a:lstStyle/>
          <a:p>
            <a:r>
              <a:rPr lang="en-CA" sz="2000" dirty="0" smtClean="0"/>
              <a:t>8.1 Cisco LAN Devices</a:t>
            </a:r>
            <a:r>
              <a:rPr lang="en-US" sz="2000" dirty="0" smtClean="0"/>
              <a:t> </a:t>
            </a:r>
            <a:endParaRPr lang="en-CA" sz="2000" dirty="0" smtClean="0"/>
          </a:p>
          <a:p>
            <a:pPr lvl="1"/>
            <a:r>
              <a:rPr lang="en-CA" dirty="0"/>
              <a:t>Explain the basic features of Cisco LAN switches</a:t>
            </a:r>
            <a:r>
              <a:rPr lang="en-US" dirty="0" smtClean="0"/>
              <a:t>.</a:t>
            </a:r>
          </a:p>
          <a:p>
            <a:r>
              <a:rPr lang="en-CA" sz="2000" dirty="0" smtClean="0"/>
              <a:t>8.2 Internetworking Devices </a:t>
            </a:r>
          </a:p>
          <a:p>
            <a:pPr lvl="1"/>
            <a:r>
              <a:rPr lang="en-CA" dirty="0"/>
              <a:t>Explain the features of a Cisco router</a:t>
            </a:r>
            <a:r>
              <a:rPr lang="en-US" dirty="0" smtClean="0"/>
              <a:t>.</a:t>
            </a:r>
          </a:p>
          <a:p>
            <a:r>
              <a:rPr lang="en-US" sz="2000" dirty="0" smtClean="0"/>
              <a:t>8.3 Exploring the Cisco IOS </a:t>
            </a:r>
          </a:p>
          <a:p>
            <a:pPr lvl="1"/>
            <a:r>
              <a:rPr lang="en-CA" dirty="0"/>
              <a:t>Explain how to use the Cisco IOS</a:t>
            </a:r>
            <a:endParaRPr lang="en-US" dirty="0" smtClean="0"/>
          </a:p>
          <a:p>
            <a:r>
              <a:rPr lang="en-US" sz="2000" dirty="0" smtClean="0"/>
              <a:t>8.4 Using Show Commands </a:t>
            </a:r>
            <a:endParaRPr lang="en-US" sz="2000" dirty="0"/>
          </a:p>
          <a:p>
            <a:pPr lvl="1"/>
            <a:r>
              <a:rPr lang="en-CA" dirty="0"/>
              <a:t>Use common show commands to view device status</a:t>
            </a:r>
            <a:r>
              <a:rPr lang="en-US" dirty="0" smtClean="0"/>
              <a:t>.</a:t>
            </a:r>
          </a:p>
          <a:p>
            <a:r>
              <a:rPr lang="en-US" sz="2000" dirty="0" smtClean="0"/>
              <a:t>8.5 Configuring a Cisco </a:t>
            </a:r>
            <a:r>
              <a:rPr lang="en-US" sz="2000" dirty="0"/>
              <a:t>Network </a:t>
            </a:r>
          </a:p>
          <a:p>
            <a:pPr lvl="1"/>
            <a:r>
              <a:rPr lang="en-CA" dirty="0"/>
              <a:t>Build a switch and router network</a:t>
            </a:r>
            <a:r>
              <a:rPr lang="en-US" dirty="0" smtClean="0"/>
              <a:t>.</a:t>
            </a:r>
            <a:endParaRPr lang="en-US" dirty="0"/>
          </a:p>
          <a:p>
            <a:pPr marL="228600" lvl="1" indent="0">
              <a:buNone/>
            </a:pPr>
            <a:endParaRPr lang="en-US" dirty="0"/>
          </a:p>
          <a:p>
            <a:pPr marL="228600" lvl="1" indent="0">
              <a:buNone/>
            </a:pPr>
            <a:endParaRPr lang="en-US" dirty="0"/>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Securing the Devices (Cont.)</a:t>
            </a:r>
            <a:endParaRPr lang="en-US" dirty="0"/>
          </a:p>
        </p:txBody>
      </p:sp>
      <p:sp>
        <p:nvSpPr>
          <p:cNvPr id="3" name="Content Placeholder 2"/>
          <p:cNvSpPr>
            <a:spLocks noGrp="1"/>
          </p:cNvSpPr>
          <p:nvPr>
            <p:ph idx="1"/>
          </p:nvPr>
        </p:nvSpPr>
        <p:spPr>
          <a:xfrm>
            <a:off x="213109" y="1232593"/>
            <a:ext cx="8733677" cy="888037"/>
          </a:xfrm>
        </p:spPr>
        <p:txBody>
          <a:bodyPr>
            <a:normAutofit/>
          </a:bodyPr>
          <a:lstStyle/>
          <a:p>
            <a:pPr>
              <a:buFont typeface="Wingdings" panose="05000000000000000000" pitchFamily="2" charset="2"/>
              <a:buChar char="§"/>
            </a:pPr>
            <a:r>
              <a:rPr lang="en-US" sz="1600" dirty="0"/>
              <a:t>To display the version and configuration data for SSH on the device that you configured as an SSH server, use the</a:t>
            </a:r>
            <a:r>
              <a:rPr lang="en-US" sz="1600" b="1" dirty="0"/>
              <a:t> show ip ssh </a:t>
            </a:r>
            <a:r>
              <a:rPr lang="en-US" sz="1600" dirty="0"/>
              <a:t>command. </a:t>
            </a:r>
            <a:r>
              <a:rPr lang="en-US" sz="1600" dirty="0" smtClean="0"/>
              <a:t> </a:t>
            </a:r>
          </a:p>
          <a:p>
            <a:pPr>
              <a:buFont typeface="Wingdings" panose="05000000000000000000" pitchFamily="2" charset="2"/>
              <a:buChar char="§"/>
            </a:pPr>
            <a:endParaRPr lang="en-US" sz="1600" dirty="0" smtClean="0"/>
          </a:p>
          <a:p>
            <a:pPr marL="0" indent="0">
              <a:buNone/>
            </a:pPr>
            <a:endParaRPr lang="en-US" sz="1800" dirty="0"/>
          </a:p>
        </p:txBody>
      </p:sp>
      <p:pic>
        <p:nvPicPr>
          <p:cNvPr id="2" name="Picture 1"/>
          <p:cNvPicPr>
            <a:picLocks noChangeAspect="1"/>
          </p:cNvPicPr>
          <p:nvPr/>
        </p:nvPicPr>
        <p:blipFill>
          <a:blip r:embed="rId3"/>
          <a:stretch>
            <a:fillRect/>
          </a:stretch>
        </p:blipFill>
        <p:spPr>
          <a:xfrm>
            <a:off x="1074746" y="2120630"/>
            <a:ext cx="7010400" cy="3770989"/>
          </a:xfrm>
          <a:prstGeom prst="rect">
            <a:avLst/>
          </a:prstGeom>
        </p:spPr>
      </p:pic>
    </p:spTree>
    <p:extLst>
      <p:ext uri="{BB962C8B-B14F-4D97-AF65-F5344CB8AC3E}">
        <p14:creationId xmlns:p14="http://schemas.microsoft.com/office/powerpoint/2010/main" val="379261589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Configuring a Cisco Network</a:t>
            </a:r>
            <a:br>
              <a:rPr lang="en-US" sz="1800" dirty="0" smtClean="0"/>
            </a:br>
            <a:r>
              <a:rPr lang="en-US" dirty="0" smtClean="0"/>
              <a:t>Connecting the Switch to the Router</a:t>
            </a:r>
            <a:endParaRPr lang="en-US" dirty="0"/>
          </a:p>
        </p:txBody>
      </p:sp>
      <p:sp>
        <p:nvSpPr>
          <p:cNvPr id="3" name="Content Placeholder 2"/>
          <p:cNvSpPr>
            <a:spLocks noGrp="1"/>
          </p:cNvSpPr>
          <p:nvPr>
            <p:ph idx="1"/>
          </p:nvPr>
        </p:nvSpPr>
        <p:spPr>
          <a:xfrm>
            <a:off x="213109" y="1232593"/>
            <a:ext cx="8733677" cy="1364692"/>
          </a:xfrm>
        </p:spPr>
        <p:txBody>
          <a:bodyPr>
            <a:normAutofit/>
          </a:bodyPr>
          <a:lstStyle/>
          <a:p>
            <a:pPr>
              <a:buFont typeface="Wingdings" panose="05000000000000000000" pitchFamily="2" charset="2"/>
              <a:buChar char="§"/>
            </a:pPr>
            <a:r>
              <a:rPr lang="en-US" sz="1600" dirty="0"/>
              <a:t>The default gateway address is generally the router interface address attached to the local network of the host. The IP address of the host device and the router interface address must be in the same network</a:t>
            </a:r>
            <a:r>
              <a:rPr lang="en-US" sz="1600" dirty="0" smtClean="0"/>
              <a:t>.</a:t>
            </a:r>
          </a:p>
          <a:p>
            <a:pPr>
              <a:buFont typeface="Wingdings" panose="05000000000000000000" pitchFamily="2" charset="2"/>
              <a:buChar char="§"/>
            </a:pPr>
            <a:r>
              <a:rPr lang="en-US" sz="1600" dirty="0"/>
              <a:t>To configure a default gateway on a switch, use the </a:t>
            </a:r>
            <a:r>
              <a:rPr lang="en-US" sz="1600" b="1" dirty="0"/>
              <a:t>ip default-gateway</a:t>
            </a:r>
            <a:r>
              <a:rPr lang="en-US" sz="1600" dirty="0"/>
              <a:t> global configuration command. The IP address configured is that of the router interface of the connected switch.</a:t>
            </a:r>
            <a:endParaRPr lang="en-US" sz="1600" dirty="0" smtClean="0"/>
          </a:p>
          <a:p>
            <a:pPr>
              <a:buFont typeface="Wingdings" panose="05000000000000000000" pitchFamily="2" charset="2"/>
              <a:buChar char="§"/>
            </a:pPr>
            <a:endParaRPr lang="en-US" sz="1600" dirty="0" smtClean="0"/>
          </a:p>
          <a:p>
            <a:pPr marL="0" indent="0">
              <a:buNone/>
            </a:pPr>
            <a:endParaRPr lang="en-US" sz="1800" dirty="0"/>
          </a:p>
        </p:txBody>
      </p:sp>
      <p:pic>
        <p:nvPicPr>
          <p:cNvPr id="4" name="Picture 3"/>
          <p:cNvPicPr>
            <a:picLocks noChangeAspect="1"/>
          </p:cNvPicPr>
          <p:nvPr/>
        </p:nvPicPr>
        <p:blipFill>
          <a:blip r:embed="rId3"/>
          <a:stretch>
            <a:fillRect/>
          </a:stretch>
        </p:blipFill>
        <p:spPr>
          <a:xfrm>
            <a:off x="1799387" y="2784746"/>
            <a:ext cx="5561118" cy="3830063"/>
          </a:xfrm>
          <a:prstGeom prst="rect">
            <a:avLst/>
          </a:prstGeom>
        </p:spPr>
      </p:pic>
    </p:spTree>
    <p:extLst>
      <p:ext uri="{BB962C8B-B14F-4D97-AF65-F5344CB8AC3E}">
        <p14:creationId xmlns:p14="http://schemas.microsoft.com/office/powerpoint/2010/main" val="2016949474"/>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8.1 Cisco LAN Devices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Cisco LAN Devices</a:t>
            </a:r>
            <a:br>
              <a:rPr lang="en-US" sz="1800" dirty="0" smtClean="0"/>
            </a:br>
            <a:r>
              <a:rPr lang="en-US" dirty="0" smtClean="0"/>
              <a:t>LAN Switches and Wireless Devices </a:t>
            </a:r>
            <a:endParaRPr lang="en-US" dirty="0"/>
          </a:p>
        </p:txBody>
      </p:sp>
      <p:sp>
        <p:nvSpPr>
          <p:cNvPr id="3" name="Content Placeholder 2"/>
          <p:cNvSpPr>
            <a:spLocks noGrp="1"/>
          </p:cNvSpPr>
          <p:nvPr>
            <p:ph idx="1"/>
          </p:nvPr>
        </p:nvSpPr>
        <p:spPr>
          <a:xfrm>
            <a:off x="213109" y="1232593"/>
            <a:ext cx="8733677" cy="1977536"/>
          </a:xfrm>
        </p:spPr>
        <p:txBody>
          <a:bodyPr>
            <a:normAutofit lnSpcReduction="10000"/>
          </a:bodyPr>
          <a:lstStyle/>
          <a:p>
            <a:r>
              <a:rPr lang="en-US" dirty="0" smtClean="0"/>
              <a:t>A </a:t>
            </a:r>
            <a:r>
              <a:rPr lang="en-US" dirty="0"/>
              <a:t>switch is used to connect devices on the same network. A router is used to connect multiple networks to each other</a:t>
            </a:r>
            <a:r>
              <a:rPr lang="en-US" dirty="0" smtClean="0"/>
              <a:t>.</a:t>
            </a:r>
          </a:p>
          <a:p>
            <a:r>
              <a:rPr lang="en-US" dirty="0" smtClean="0"/>
              <a:t>When </a:t>
            </a:r>
            <a:r>
              <a:rPr lang="en-US" dirty="0"/>
              <a:t>choosing a switch for a particular LAN, there are a number of factors to </a:t>
            </a:r>
            <a:r>
              <a:rPr lang="en-US" dirty="0" smtClean="0"/>
              <a:t>consider: types and number of ports, the speed required, expandability and manageability.</a:t>
            </a:r>
          </a:p>
          <a:p>
            <a:pPr marL="0" indent="0">
              <a:buNone/>
            </a:pPr>
            <a:endParaRPr lang="en-US" dirty="0"/>
          </a:p>
        </p:txBody>
      </p:sp>
      <p:pic>
        <p:nvPicPr>
          <p:cNvPr id="2" name="Picture 1"/>
          <p:cNvPicPr>
            <a:picLocks noChangeAspect="1"/>
          </p:cNvPicPr>
          <p:nvPr/>
        </p:nvPicPr>
        <p:blipFill>
          <a:blip r:embed="rId3"/>
          <a:stretch>
            <a:fillRect/>
          </a:stretch>
        </p:blipFill>
        <p:spPr>
          <a:xfrm>
            <a:off x="4579946" y="3337189"/>
            <a:ext cx="4349531" cy="3128718"/>
          </a:xfrm>
          <a:prstGeom prst="rect">
            <a:avLst/>
          </a:prstGeom>
        </p:spPr>
      </p:pic>
      <p:sp>
        <p:nvSpPr>
          <p:cNvPr id="4" name="TextBox 3"/>
          <p:cNvSpPr txBox="1"/>
          <p:nvPr/>
        </p:nvSpPr>
        <p:spPr>
          <a:xfrm>
            <a:off x="291830" y="3210129"/>
            <a:ext cx="3852154" cy="3083921"/>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dirty="0"/>
              <a:t>Cisco Catalyst 2960 Series Ethernet switches are suitable for small and medium sized networks. They provide 10/100 Fast Ethernet and 10/100/1000 Gigabit Ethernet LAN connectivity.</a:t>
            </a:r>
          </a:p>
        </p:txBody>
      </p:sp>
    </p:spTree>
    <p:extLst>
      <p:ext uri="{BB962C8B-B14F-4D97-AF65-F5344CB8AC3E}">
        <p14:creationId xmlns:p14="http://schemas.microsoft.com/office/powerpoint/2010/main" val="193822580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Cisco LAN Devices</a:t>
            </a:r>
            <a:br>
              <a:rPr lang="en-US" sz="1800" dirty="0" smtClean="0"/>
            </a:br>
            <a:r>
              <a:rPr lang="en-US" dirty="0" smtClean="0"/>
              <a:t>Connecting to the Switch </a:t>
            </a:r>
            <a:endParaRPr lang="en-US" dirty="0"/>
          </a:p>
        </p:txBody>
      </p:sp>
      <p:sp>
        <p:nvSpPr>
          <p:cNvPr id="3" name="Content Placeholder 2"/>
          <p:cNvSpPr>
            <a:spLocks noGrp="1"/>
          </p:cNvSpPr>
          <p:nvPr>
            <p:ph idx="1"/>
          </p:nvPr>
        </p:nvSpPr>
        <p:spPr>
          <a:xfrm>
            <a:off x="213109" y="1232593"/>
            <a:ext cx="8733677" cy="1977536"/>
          </a:xfrm>
        </p:spPr>
        <p:txBody>
          <a:bodyPr>
            <a:normAutofit fontScale="77500" lnSpcReduction="20000"/>
          </a:bodyPr>
          <a:lstStyle/>
          <a:p>
            <a:r>
              <a:rPr lang="en-US" dirty="0"/>
              <a:t>When the switch is on, the power-on self-test (POST) begins. During POST, the LEDs blink while a series of tests determine that the switch is functioning properly</a:t>
            </a:r>
            <a:r>
              <a:rPr lang="en-US" dirty="0" smtClean="0"/>
              <a:t>. POST </a:t>
            </a:r>
            <a:r>
              <a:rPr lang="en-US" dirty="0"/>
              <a:t>is completed when the SYST LED rapidly blinks green. If the switch fails POST, the SYST LED turns amber.</a:t>
            </a:r>
          </a:p>
          <a:p>
            <a:r>
              <a:rPr lang="en-US" dirty="0"/>
              <a:t>Out-of-band management requires a computer to be directly connected to the console port of the network device that is being configured</a:t>
            </a:r>
            <a:r>
              <a:rPr lang="en-US" dirty="0" smtClean="0"/>
              <a:t>. </a:t>
            </a:r>
            <a:r>
              <a:rPr lang="en-US" dirty="0"/>
              <a:t>Use in-band management to monitor and make configuration changes to a network device over a network </a:t>
            </a:r>
            <a:r>
              <a:rPr lang="en-US" dirty="0" smtClean="0"/>
              <a:t>connection.</a:t>
            </a:r>
          </a:p>
          <a:p>
            <a:pPr marL="0" indent="0">
              <a:buNone/>
            </a:pPr>
            <a:endParaRPr lang="en-US" dirty="0"/>
          </a:p>
        </p:txBody>
      </p:sp>
      <p:sp>
        <p:nvSpPr>
          <p:cNvPr id="4" name="TextBox 3"/>
          <p:cNvSpPr txBox="1"/>
          <p:nvPr/>
        </p:nvSpPr>
        <p:spPr>
          <a:xfrm>
            <a:off x="4854102" y="3210129"/>
            <a:ext cx="3852154" cy="1408078"/>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1900" dirty="0" smtClean="0"/>
              <a:t>A </a:t>
            </a:r>
            <a:r>
              <a:rPr lang="en-US" sz="1900" dirty="0"/>
              <a:t>Cisco device loads the following two files into RAM when it is booted</a:t>
            </a:r>
            <a:r>
              <a:rPr lang="en-US" sz="1900" dirty="0" smtClean="0"/>
              <a:t>: </a:t>
            </a:r>
          </a:p>
          <a:p>
            <a:pPr marL="800100" lvl="1" indent="-342900" algn="l">
              <a:buClr>
                <a:srgbClr val="678DC5"/>
              </a:buClr>
              <a:buFont typeface="Arial" panose="020B0604020202020204" pitchFamily="34" charset="0"/>
              <a:buChar char="•"/>
            </a:pPr>
            <a:r>
              <a:rPr lang="en-US" sz="1900" dirty="0" smtClean="0"/>
              <a:t>IOS Image file</a:t>
            </a:r>
          </a:p>
          <a:p>
            <a:pPr marL="800100" lvl="1" indent="-342900" algn="l">
              <a:buClr>
                <a:srgbClr val="678DC5"/>
              </a:buClr>
              <a:buFont typeface="Arial" panose="020B0604020202020204" pitchFamily="34" charset="0"/>
              <a:buChar char="•"/>
            </a:pPr>
            <a:r>
              <a:rPr lang="en-US" sz="1900" dirty="0" smtClean="0"/>
              <a:t>Startup configuration file</a:t>
            </a:r>
            <a:endParaRPr lang="en-US" sz="1900" dirty="0"/>
          </a:p>
        </p:txBody>
      </p:sp>
      <p:pic>
        <p:nvPicPr>
          <p:cNvPr id="5" name="Picture 4"/>
          <p:cNvPicPr>
            <a:picLocks noChangeAspect="1"/>
          </p:cNvPicPr>
          <p:nvPr/>
        </p:nvPicPr>
        <p:blipFill>
          <a:blip r:embed="rId3"/>
          <a:stretch>
            <a:fillRect/>
          </a:stretch>
        </p:blipFill>
        <p:spPr>
          <a:xfrm>
            <a:off x="187579" y="3210128"/>
            <a:ext cx="4692053" cy="3153180"/>
          </a:xfrm>
          <a:prstGeom prst="rect">
            <a:avLst/>
          </a:prstGeom>
        </p:spPr>
      </p:pic>
    </p:spTree>
    <p:extLst>
      <p:ext uri="{BB962C8B-B14F-4D97-AF65-F5344CB8AC3E}">
        <p14:creationId xmlns:p14="http://schemas.microsoft.com/office/powerpoint/2010/main" val="6156281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8.2 Internetworking Devices </a:t>
            </a:r>
            <a:endParaRPr lang="en-US" sz="2400" dirty="0">
              <a:solidFill>
                <a:srgbClr val="00B0F0"/>
              </a:solidFill>
            </a:endParaRPr>
          </a:p>
        </p:txBody>
      </p:sp>
    </p:spTree>
    <p:extLst>
      <p:ext uri="{BB962C8B-B14F-4D97-AF65-F5344CB8AC3E}">
        <p14:creationId xmlns:p14="http://schemas.microsoft.com/office/powerpoint/2010/main" val="3558285346"/>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Internetworking Devices</a:t>
            </a:r>
            <a:br>
              <a:rPr lang="en-US" sz="1800" dirty="0" smtClean="0"/>
            </a:br>
            <a:r>
              <a:rPr lang="en-US" dirty="0" smtClean="0"/>
              <a:t>Cisco Routers </a:t>
            </a:r>
            <a:endParaRPr lang="en-US" dirty="0"/>
          </a:p>
        </p:txBody>
      </p:sp>
      <p:sp>
        <p:nvSpPr>
          <p:cNvPr id="3" name="Content Placeholder 2"/>
          <p:cNvSpPr>
            <a:spLocks noGrp="1"/>
          </p:cNvSpPr>
          <p:nvPr>
            <p:ph idx="1"/>
          </p:nvPr>
        </p:nvSpPr>
        <p:spPr>
          <a:xfrm>
            <a:off x="213109" y="1232593"/>
            <a:ext cx="8733677" cy="1977536"/>
          </a:xfrm>
        </p:spPr>
        <p:txBody>
          <a:bodyPr>
            <a:normAutofit fontScale="92500" lnSpcReduction="10000"/>
          </a:bodyPr>
          <a:lstStyle/>
          <a:p>
            <a:r>
              <a:rPr lang="en-US" sz="2000" dirty="0" smtClean="0"/>
              <a:t>All routers </a:t>
            </a:r>
            <a:r>
              <a:rPr lang="en-US" sz="2000" dirty="0"/>
              <a:t>are essentially computers. Just like </a:t>
            </a:r>
            <a:r>
              <a:rPr lang="en-US" sz="2000" dirty="0" smtClean="0"/>
              <a:t>computers, </a:t>
            </a:r>
            <a:r>
              <a:rPr lang="en-US" sz="2000" dirty="0"/>
              <a:t>routers </a:t>
            </a:r>
            <a:r>
              <a:rPr lang="en-US" sz="2000" dirty="0" smtClean="0"/>
              <a:t>require: operating </a:t>
            </a:r>
            <a:r>
              <a:rPr lang="en-US" sz="2000" dirty="0"/>
              <a:t>systems (OS</a:t>
            </a:r>
            <a:r>
              <a:rPr lang="en-US" sz="2000" dirty="0" smtClean="0"/>
              <a:t>), central </a:t>
            </a:r>
            <a:r>
              <a:rPr lang="en-US" sz="2000" dirty="0"/>
              <a:t>processing units (CPU</a:t>
            </a:r>
            <a:r>
              <a:rPr lang="en-US" sz="2000" dirty="0" smtClean="0"/>
              <a:t>), random-access </a:t>
            </a:r>
            <a:r>
              <a:rPr lang="en-US" sz="2000" dirty="0"/>
              <a:t>memory (RAM</a:t>
            </a:r>
            <a:r>
              <a:rPr lang="en-US" sz="2000" dirty="0" smtClean="0"/>
              <a:t>), read-only </a:t>
            </a:r>
            <a:r>
              <a:rPr lang="en-US" sz="2000" dirty="0"/>
              <a:t>memory (ROM</a:t>
            </a:r>
            <a:r>
              <a:rPr lang="en-US" sz="2000" dirty="0" smtClean="0"/>
              <a:t>), and nonvolatile </a:t>
            </a:r>
            <a:r>
              <a:rPr lang="en-US" sz="2000" dirty="0"/>
              <a:t>random-access memory (NVRAM</a:t>
            </a:r>
            <a:r>
              <a:rPr lang="en-US" sz="2000" dirty="0" smtClean="0"/>
              <a:t>).</a:t>
            </a:r>
          </a:p>
          <a:p>
            <a:r>
              <a:rPr lang="en-US" sz="2000" dirty="0" smtClean="0"/>
              <a:t>Every </a:t>
            </a:r>
            <a:r>
              <a:rPr lang="en-US" sz="2000" dirty="0"/>
              <a:t>Cisco router has the same general hardware </a:t>
            </a:r>
            <a:r>
              <a:rPr lang="en-US" sz="2000" dirty="0" smtClean="0"/>
              <a:t>components, and these connections: console ports, 2 LAN interfaces, and enhanced </a:t>
            </a:r>
            <a:r>
              <a:rPr lang="en-US" sz="2000" dirty="0"/>
              <a:t>high-speed WAN interface card (EHWIC) </a:t>
            </a:r>
            <a:r>
              <a:rPr lang="en-US" sz="2000" dirty="0" smtClean="0"/>
              <a:t>slots.</a:t>
            </a:r>
          </a:p>
          <a:p>
            <a:pPr marL="0" indent="0">
              <a:buNone/>
            </a:pPr>
            <a:endParaRPr lang="en-US" dirty="0"/>
          </a:p>
        </p:txBody>
      </p:sp>
      <p:pic>
        <p:nvPicPr>
          <p:cNvPr id="2" name="Picture 1"/>
          <p:cNvPicPr>
            <a:picLocks noChangeAspect="1"/>
          </p:cNvPicPr>
          <p:nvPr/>
        </p:nvPicPr>
        <p:blipFill>
          <a:blip r:embed="rId3"/>
          <a:stretch>
            <a:fillRect/>
          </a:stretch>
        </p:blipFill>
        <p:spPr>
          <a:xfrm>
            <a:off x="1967217" y="3210129"/>
            <a:ext cx="5260435" cy="3473988"/>
          </a:xfrm>
          <a:prstGeom prst="rect">
            <a:avLst/>
          </a:prstGeom>
        </p:spPr>
      </p:pic>
    </p:spTree>
    <p:extLst>
      <p:ext uri="{BB962C8B-B14F-4D97-AF65-F5344CB8AC3E}">
        <p14:creationId xmlns:p14="http://schemas.microsoft.com/office/powerpoint/2010/main" val="367674898"/>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1800" dirty="0" smtClean="0"/>
              <a:t>Internetworking Devices</a:t>
            </a:r>
            <a:br>
              <a:rPr lang="en-US" sz="1800" dirty="0" smtClean="0"/>
            </a:br>
            <a:r>
              <a:rPr lang="en-US" dirty="0" smtClean="0"/>
              <a:t>Setting Up the Router </a:t>
            </a:r>
            <a:endParaRPr lang="en-US" dirty="0"/>
          </a:p>
        </p:txBody>
      </p:sp>
      <p:sp>
        <p:nvSpPr>
          <p:cNvPr id="3" name="Content Placeholder 2"/>
          <p:cNvSpPr>
            <a:spLocks noGrp="1"/>
          </p:cNvSpPr>
          <p:nvPr>
            <p:ph idx="1"/>
          </p:nvPr>
        </p:nvSpPr>
        <p:spPr>
          <a:xfrm>
            <a:off x="213109" y="1232592"/>
            <a:ext cx="8733677" cy="2152633"/>
          </a:xfrm>
        </p:spPr>
        <p:txBody>
          <a:bodyPr>
            <a:normAutofit fontScale="92500"/>
          </a:bodyPr>
          <a:lstStyle/>
          <a:p>
            <a:r>
              <a:rPr lang="en-US" sz="2000" dirty="0" smtClean="0"/>
              <a:t>Follow these steps to power up a Cisco router:</a:t>
            </a:r>
          </a:p>
          <a:p>
            <a:pPr marL="571500" lvl="1" indent="-342900">
              <a:buFont typeface="+mj-lt"/>
              <a:buAutoNum type="arabicPeriod"/>
            </a:pPr>
            <a:r>
              <a:rPr lang="en-US" sz="1600" dirty="0" smtClean="0"/>
              <a:t>Mount and ground the device chassis.</a:t>
            </a:r>
          </a:p>
          <a:p>
            <a:pPr marL="571500" lvl="1" indent="-342900">
              <a:buFont typeface="+mj-lt"/>
              <a:buAutoNum type="arabicPeriod"/>
            </a:pPr>
            <a:r>
              <a:rPr lang="en-US" sz="1600" dirty="0" smtClean="0"/>
              <a:t>Seat the external compact flash card.</a:t>
            </a:r>
          </a:p>
          <a:p>
            <a:pPr marL="571500" lvl="1" indent="-342900">
              <a:buFont typeface="+mj-lt"/>
              <a:buAutoNum type="arabicPeriod"/>
            </a:pPr>
            <a:r>
              <a:rPr lang="en-US" sz="1600" dirty="0" smtClean="0"/>
              <a:t>Connect the power cable.</a:t>
            </a:r>
          </a:p>
          <a:p>
            <a:pPr marL="571500" lvl="1" indent="-342900">
              <a:buFont typeface="+mj-lt"/>
              <a:buAutoNum type="arabicPeriod"/>
            </a:pPr>
            <a:r>
              <a:rPr lang="en-US" sz="1600" dirty="0"/>
              <a:t>Configure the terminal emulation software on the PC and connect the PC to the console port</a:t>
            </a:r>
            <a:r>
              <a:rPr lang="en-US" sz="1600" dirty="0" smtClean="0"/>
              <a:t>.</a:t>
            </a:r>
          </a:p>
          <a:p>
            <a:pPr marL="571500" lvl="1" indent="-342900">
              <a:buFont typeface="+mj-lt"/>
              <a:buAutoNum type="arabicPeriod"/>
            </a:pPr>
            <a:r>
              <a:rPr lang="en-US" sz="1600" dirty="0"/>
              <a:t>Turn on the router</a:t>
            </a:r>
            <a:r>
              <a:rPr lang="en-US" sz="1600" dirty="0" smtClean="0"/>
              <a:t>.</a:t>
            </a:r>
          </a:p>
          <a:p>
            <a:pPr marL="571500" lvl="1" indent="-342900">
              <a:buFont typeface="+mj-lt"/>
              <a:buAutoNum type="arabicPeriod"/>
            </a:pPr>
            <a:r>
              <a:rPr lang="en-US" sz="1600" dirty="0"/>
              <a:t>Observe the startup messages on the PC as the router boots up.</a:t>
            </a:r>
            <a:endParaRPr lang="en-US" sz="1600" dirty="0" smtClean="0"/>
          </a:p>
          <a:p>
            <a:pPr marL="0" indent="0">
              <a:buNone/>
            </a:pPr>
            <a:endParaRPr lang="en-US" dirty="0"/>
          </a:p>
        </p:txBody>
      </p:sp>
      <p:pic>
        <p:nvPicPr>
          <p:cNvPr id="4" name="Picture 3"/>
          <p:cNvPicPr>
            <a:picLocks noChangeAspect="1"/>
          </p:cNvPicPr>
          <p:nvPr/>
        </p:nvPicPr>
        <p:blipFill>
          <a:blip r:embed="rId3"/>
          <a:stretch>
            <a:fillRect/>
          </a:stretch>
        </p:blipFill>
        <p:spPr>
          <a:xfrm>
            <a:off x="2908125" y="3599234"/>
            <a:ext cx="6057900" cy="2894080"/>
          </a:xfrm>
          <a:prstGeom prst="rect">
            <a:avLst/>
          </a:prstGeom>
        </p:spPr>
      </p:pic>
      <p:sp>
        <p:nvSpPr>
          <p:cNvPr id="5" name="TextBox 4"/>
          <p:cNvSpPr txBox="1"/>
          <p:nvPr/>
        </p:nvSpPr>
        <p:spPr>
          <a:xfrm>
            <a:off x="193868" y="3510581"/>
            <a:ext cx="2636881" cy="1477328"/>
          </a:xfrm>
          <a:prstGeom prst="rect">
            <a:avLst/>
          </a:prstGeom>
          <a:noFill/>
        </p:spPr>
        <p:txBody>
          <a:bodyPr wrap="square" rtlCol="0">
            <a:spAutoFit/>
          </a:bodyPr>
          <a:lstStyle/>
          <a:p>
            <a:pPr marL="342900" indent="-342900" algn="l">
              <a:buClr>
                <a:srgbClr val="678DC5"/>
              </a:buClr>
              <a:buFont typeface="Wingdings" panose="05000000000000000000" pitchFamily="2" charset="2"/>
              <a:buChar char="§"/>
            </a:pPr>
            <a:r>
              <a:rPr lang="en-US" sz="2000" dirty="0" smtClean="0"/>
              <a:t>The two most</a:t>
            </a:r>
          </a:p>
          <a:p>
            <a:pPr algn="l"/>
            <a:r>
              <a:rPr lang="en-US" sz="2000" dirty="0" smtClean="0"/>
              <a:t>common methods to access the command line interface are</a:t>
            </a:r>
          </a:p>
          <a:p>
            <a:pPr algn="l"/>
            <a:r>
              <a:rPr lang="en-US" sz="2000" dirty="0" smtClean="0"/>
              <a:t>console and SSH.</a:t>
            </a:r>
            <a:endParaRPr lang="en-US" sz="2000" dirty="0"/>
          </a:p>
        </p:txBody>
      </p:sp>
    </p:spTree>
    <p:extLst>
      <p:ext uri="{BB962C8B-B14F-4D97-AF65-F5344CB8AC3E}">
        <p14:creationId xmlns:p14="http://schemas.microsoft.com/office/powerpoint/2010/main" val="89158507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8.3 Exploring the Cisco IOS </a:t>
            </a:r>
            <a:endParaRPr lang="en-US" sz="2400" dirty="0">
              <a:solidFill>
                <a:srgbClr val="00B0F0"/>
              </a:solidFill>
            </a:endParaRPr>
          </a:p>
        </p:txBody>
      </p:sp>
    </p:spTree>
    <p:extLst>
      <p:ext uri="{BB962C8B-B14F-4D97-AF65-F5344CB8AC3E}">
        <p14:creationId xmlns:p14="http://schemas.microsoft.com/office/powerpoint/2010/main" val="2342217293"/>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14500</TotalTime>
  <Pages>28</Pages>
  <Words>1168</Words>
  <Application>Microsoft Office PowerPoint</Application>
  <PresentationFormat>On-screen Show (4:3)</PresentationFormat>
  <Paragraphs>180</Paragraphs>
  <Slides>23</Slides>
  <Notes>22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PPT-TMPLT-WHT_C</vt:lpstr>
      <vt:lpstr>NetAcad-4F_PPT-WHT_060408</vt:lpstr>
      <vt:lpstr>Chapter 8: Configuring Cisco Devices </vt:lpstr>
      <vt:lpstr>Chapter 8 - Sections &amp; Objectives</vt:lpstr>
      <vt:lpstr>8.1 Cisco LAN Devices </vt:lpstr>
      <vt:lpstr> Cisco LAN Devices LAN Switches and Wireless Devices </vt:lpstr>
      <vt:lpstr> Cisco LAN Devices Connecting to the Switch </vt:lpstr>
      <vt:lpstr>8.2 Internetworking Devices </vt:lpstr>
      <vt:lpstr> Internetworking Devices Cisco Routers </vt:lpstr>
      <vt:lpstr> Internetworking Devices Setting Up the Router </vt:lpstr>
      <vt:lpstr>8.3 Exploring the Cisco IOS </vt:lpstr>
      <vt:lpstr> Exploring the Cisco IOS Navigate the IOS </vt:lpstr>
      <vt:lpstr> Exploring the Cisco IOS The Command Structure </vt:lpstr>
      <vt:lpstr>8.4 Using Show Commands </vt:lpstr>
      <vt:lpstr> Using Show Commands Viewing Device Information </vt:lpstr>
      <vt:lpstr>8.5 Configuring a Cisco Network </vt:lpstr>
      <vt:lpstr> Configuring a Cisco Network Basic Switch Configuration </vt:lpstr>
      <vt:lpstr> Configuring a Cisco Network Basic Router Configuration </vt:lpstr>
      <vt:lpstr> Configuring a Cisco Network Basic Router Configuration (Cont.)</vt:lpstr>
      <vt:lpstr> Configuring a Cisco Network Securing the Devices </vt:lpstr>
      <vt:lpstr> Configuring a Cisco Network Securing the Devices (Cont.)</vt:lpstr>
      <vt:lpstr> Configuring a Cisco Network Securing the Devices (Cont.)</vt:lpstr>
      <vt:lpstr> Configuring a Cisco Network Connecting the Switch to the Router</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doc</cp:lastModifiedBy>
  <cp:revision>194</cp:revision>
  <cp:lastPrinted>1999-01-27T00:54:54Z</cp:lastPrinted>
  <dcterms:created xsi:type="dcterms:W3CDTF">2016-07-19T22:00:40Z</dcterms:created>
  <dcterms:modified xsi:type="dcterms:W3CDTF">2020-07-21T04:40:04Z</dcterms:modified>
</cp:coreProperties>
</file>