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25"/>
  </p:notesMasterIdLst>
  <p:handoutMasterIdLst>
    <p:handoutMasterId r:id="rId26"/>
  </p:handoutMasterIdLst>
  <p:sldIdLst>
    <p:sldId id="500" r:id="rId3"/>
    <p:sldId id="786" r:id="rId4"/>
    <p:sldId id="791" r:id="rId5"/>
    <p:sldId id="906" r:id="rId6"/>
    <p:sldId id="922" r:id="rId7"/>
    <p:sldId id="908" r:id="rId8"/>
    <p:sldId id="912" r:id="rId9"/>
    <p:sldId id="924" r:id="rId10"/>
    <p:sldId id="925" r:id="rId11"/>
    <p:sldId id="930" r:id="rId12"/>
    <p:sldId id="926" r:id="rId13"/>
    <p:sldId id="909" r:id="rId14"/>
    <p:sldId id="916" r:id="rId15"/>
    <p:sldId id="927" r:id="rId16"/>
    <p:sldId id="928" r:id="rId17"/>
    <p:sldId id="929" r:id="rId18"/>
    <p:sldId id="931" r:id="rId19"/>
    <p:sldId id="910" r:id="rId20"/>
    <p:sldId id="920" r:id="rId21"/>
    <p:sldId id="923" r:id="rId22"/>
    <p:sldId id="884" r:id="rId23"/>
    <p:sldId id="885" r:id="rId24"/>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47" autoAdjust="0"/>
    <p:restoredTop sz="89277" autoAdjust="0"/>
  </p:normalViewPr>
  <p:slideViewPr>
    <p:cSldViewPr snapToGrid="0">
      <p:cViewPr>
        <p:scale>
          <a:sx n="111" d="100"/>
          <a:sy n="111" d="100"/>
        </p:scale>
        <p:origin x="-1614" y="-48"/>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13.xml"/><Relationship Id="rId13" Type="http://schemas.openxmlformats.org/officeDocument/2006/relationships/slide" Target="slides/slide19.xml"/><Relationship Id="rId3" Type="http://schemas.openxmlformats.org/officeDocument/2006/relationships/slide" Target="slides/slide7.xml"/><Relationship Id="rId7" Type="http://schemas.openxmlformats.org/officeDocument/2006/relationships/slide" Target="slides/slide11.xml"/><Relationship Id="rId12" Type="http://schemas.openxmlformats.org/officeDocument/2006/relationships/slide" Target="slides/slide17.xml"/><Relationship Id="rId2" Type="http://schemas.openxmlformats.org/officeDocument/2006/relationships/slide" Target="slides/slide5.xml"/><Relationship Id="rId1" Type="http://schemas.openxmlformats.org/officeDocument/2006/relationships/slide" Target="slides/slide4.xml"/><Relationship Id="rId6" Type="http://schemas.openxmlformats.org/officeDocument/2006/relationships/slide" Target="slides/slide10.xml"/><Relationship Id="rId11" Type="http://schemas.openxmlformats.org/officeDocument/2006/relationships/slide" Target="slides/slide16.xml"/><Relationship Id="rId5" Type="http://schemas.openxmlformats.org/officeDocument/2006/relationships/slide" Target="slides/slide9.xml"/><Relationship Id="rId10" Type="http://schemas.openxmlformats.org/officeDocument/2006/relationships/slide" Target="slides/slide15.xml"/><Relationship Id="rId4" Type="http://schemas.openxmlformats.org/officeDocument/2006/relationships/slide" Target="slides/slide8.xml"/><Relationship Id="rId9" Type="http://schemas.openxmlformats.org/officeDocument/2006/relationships/slide" Target="slides/slide14.xml"/><Relationship Id="rId14" Type="http://schemas.openxmlformats.org/officeDocument/2006/relationships/slide" Target="slides/slide2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en-US"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en-U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smtClean="0"/>
              <a:t>Cisco Networking Academy Program</a:t>
            </a:r>
          </a:p>
          <a:p>
            <a:pPr>
              <a:buFontTx/>
              <a:buNone/>
            </a:pPr>
            <a:r>
              <a:rPr lang="en-US" b="0" dirty="0" smtClean="0"/>
              <a:t>Networking</a:t>
            </a:r>
            <a:r>
              <a:rPr lang="en-US" b="0" baseline="0" dirty="0" smtClean="0"/>
              <a:t> Essentials 1.0</a:t>
            </a:r>
            <a:endParaRPr lang="en-US" b="0" dirty="0" smtClean="0"/>
          </a:p>
          <a:p>
            <a:pPr>
              <a:buFontTx/>
              <a:buNone/>
            </a:pPr>
            <a:r>
              <a:rPr lang="en-US" sz="1300" b="0" dirty="0" smtClean="0"/>
              <a:t>Chapter </a:t>
            </a:r>
            <a:r>
              <a:rPr lang="en-US" sz="1400" dirty="0" smtClean="0">
                <a:latin typeface="Arial" charset="0"/>
              </a:rPr>
              <a:t>9: Testing and Troubleshooting</a:t>
            </a:r>
            <a:endParaRPr lang="en-GB" b="0" dirty="0"/>
          </a:p>
        </p:txBody>
      </p:sp>
    </p:spTree>
    <p:extLst>
      <p:ext uri="{BB962C8B-B14F-4D97-AF65-F5344CB8AC3E}">
        <p14:creationId xmlns:p14="http://schemas.microsoft.com/office/powerpoint/2010/main" val="476943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10</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9.2</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CA" sz="1200" dirty="0" smtClean="0"/>
              <a:t>Troubleshooting Issues in Networks</a:t>
            </a:r>
          </a:p>
          <a:p>
            <a:pPr>
              <a:lnSpc>
                <a:spcPct val="80000"/>
              </a:lnSpc>
              <a:buFontTx/>
              <a:buNone/>
            </a:pPr>
            <a:r>
              <a:rPr lang="en-US" dirty="0" smtClean="0">
                <a:latin typeface="Arial" charset="0"/>
              </a:rPr>
              <a:t>9.2.3 – Testing Network Connectivity</a:t>
            </a:r>
            <a:endParaRPr lang="en-US" dirty="0"/>
          </a:p>
        </p:txBody>
      </p:sp>
    </p:spTree>
    <p:extLst>
      <p:ext uri="{BB962C8B-B14F-4D97-AF65-F5344CB8AC3E}">
        <p14:creationId xmlns:p14="http://schemas.microsoft.com/office/powerpoint/2010/main" val="2657971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11</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9.2</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CA" sz="1200" dirty="0" smtClean="0"/>
              <a:t>Troubleshooting Issues in Networks</a:t>
            </a:r>
          </a:p>
          <a:p>
            <a:pPr>
              <a:lnSpc>
                <a:spcPct val="80000"/>
              </a:lnSpc>
              <a:buFontTx/>
              <a:buNone/>
            </a:pPr>
            <a:r>
              <a:rPr lang="en-US" dirty="0" smtClean="0">
                <a:latin typeface="Arial" charset="0"/>
              </a:rPr>
              <a:t>9.2.4 – Other Useful IP Utilities</a:t>
            </a:r>
            <a:endParaRPr lang="en-US" dirty="0"/>
          </a:p>
        </p:txBody>
      </p:sp>
    </p:spTree>
    <p:extLst>
      <p:ext uri="{BB962C8B-B14F-4D97-AF65-F5344CB8AC3E}">
        <p14:creationId xmlns:p14="http://schemas.microsoft.com/office/powerpoint/2010/main" val="698079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12</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Networking</a:t>
            </a:r>
            <a:r>
              <a:rPr lang="en-US" b="0" baseline="0" dirty="0" smtClean="0"/>
              <a:t> Essentials 1.0</a:t>
            </a:r>
            <a:endParaRPr lang="en-US" b="0" dirty="0" smtClean="0"/>
          </a:p>
          <a:p>
            <a:pPr>
              <a:buFontTx/>
              <a:buNone/>
            </a:pPr>
            <a:r>
              <a:rPr lang="en-US" sz="1300" b="0" dirty="0" smtClean="0"/>
              <a:t>Chapter </a:t>
            </a:r>
            <a:r>
              <a:rPr lang="en-US" sz="1400" dirty="0" smtClean="0">
                <a:latin typeface="Arial" charset="0"/>
              </a:rPr>
              <a:t>9: Testing and Troubleshooting</a:t>
            </a:r>
            <a:endParaRPr lang="en-GB" b="0" dirty="0"/>
          </a:p>
        </p:txBody>
      </p:sp>
    </p:spTree>
    <p:extLst>
      <p:ext uri="{BB962C8B-B14F-4D97-AF65-F5344CB8AC3E}">
        <p14:creationId xmlns:p14="http://schemas.microsoft.com/office/powerpoint/2010/main" val="2851572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13</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9.3</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CA" sz="1200" dirty="0" smtClean="0"/>
              <a:t>Identifying and Fixing Common Problems</a:t>
            </a:r>
          </a:p>
          <a:p>
            <a:pPr>
              <a:lnSpc>
                <a:spcPct val="80000"/>
              </a:lnSpc>
              <a:buFontTx/>
              <a:buNone/>
            </a:pPr>
            <a:r>
              <a:rPr lang="en-US" dirty="0" smtClean="0">
                <a:latin typeface="Arial" charset="0"/>
              </a:rPr>
              <a:t>9.3.1 –</a:t>
            </a:r>
            <a:r>
              <a:rPr lang="en-US" baseline="0" dirty="0" smtClean="0">
                <a:latin typeface="Arial" charset="0"/>
              </a:rPr>
              <a:t> Connectivity Issues</a:t>
            </a:r>
            <a:endParaRPr lang="en-US" dirty="0"/>
          </a:p>
        </p:txBody>
      </p:sp>
    </p:spTree>
    <p:extLst>
      <p:ext uri="{BB962C8B-B14F-4D97-AF65-F5344CB8AC3E}">
        <p14:creationId xmlns:p14="http://schemas.microsoft.com/office/powerpoint/2010/main" val="2421466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14</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9.3</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CA" sz="1200" dirty="0" smtClean="0"/>
              <a:t>Identifying and Fixing Common Problems</a:t>
            </a:r>
          </a:p>
          <a:p>
            <a:pPr>
              <a:lnSpc>
                <a:spcPct val="80000"/>
              </a:lnSpc>
              <a:buFontTx/>
              <a:buNone/>
            </a:pPr>
            <a:r>
              <a:rPr lang="en-US" dirty="0" smtClean="0">
                <a:latin typeface="Arial" charset="0"/>
              </a:rPr>
              <a:t>9.3.2 –</a:t>
            </a:r>
            <a:r>
              <a:rPr lang="en-US" baseline="0" dirty="0" smtClean="0">
                <a:latin typeface="Arial" charset="0"/>
              </a:rPr>
              <a:t> How to Solve Common Issues</a:t>
            </a:r>
            <a:endParaRPr lang="en-US" dirty="0"/>
          </a:p>
        </p:txBody>
      </p:sp>
    </p:spTree>
    <p:extLst>
      <p:ext uri="{BB962C8B-B14F-4D97-AF65-F5344CB8AC3E}">
        <p14:creationId xmlns:p14="http://schemas.microsoft.com/office/powerpoint/2010/main" val="32334198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15</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9.3</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CA" sz="1200" dirty="0" smtClean="0"/>
              <a:t>Identifying and Fixing Common Problems</a:t>
            </a:r>
          </a:p>
          <a:p>
            <a:pPr>
              <a:lnSpc>
                <a:spcPct val="80000"/>
              </a:lnSpc>
              <a:buFontTx/>
              <a:buNone/>
            </a:pPr>
            <a:r>
              <a:rPr lang="en-US" dirty="0" smtClean="0">
                <a:latin typeface="Arial" charset="0"/>
              </a:rPr>
              <a:t>9.3.3 – Troubleshooting Wireless</a:t>
            </a:r>
            <a:endParaRPr lang="en-US" dirty="0"/>
          </a:p>
        </p:txBody>
      </p:sp>
    </p:spTree>
    <p:extLst>
      <p:ext uri="{BB962C8B-B14F-4D97-AF65-F5344CB8AC3E}">
        <p14:creationId xmlns:p14="http://schemas.microsoft.com/office/powerpoint/2010/main" val="36052848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16</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9.3</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CA" sz="1200" dirty="0" smtClean="0"/>
              <a:t>Identifying and Fixing Common Problems</a:t>
            </a:r>
          </a:p>
          <a:p>
            <a:pPr>
              <a:lnSpc>
                <a:spcPct val="80000"/>
              </a:lnSpc>
              <a:buFontTx/>
              <a:buNone/>
            </a:pPr>
            <a:r>
              <a:rPr lang="en-US" dirty="0" smtClean="0">
                <a:latin typeface="Arial" charset="0"/>
              </a:rPr>
              <a:t>9.3.4 - </a:t>
            </a:r>
            <a:r>
              <a:rPr lang="en-US" dirty="0" smtClean="0"/>
              <a:t>DHCP and IP Address Issues</a:t>
            </a:r>
            <a:endParaRPr lang="en-US" dirty="0"/>
          </a:p>
        </p:txBody>
      </p:sp>
    </p:spTree>
    <p:extLst>
      <p:ext uri="{BB962C8B-B14F-4D97-AF65-F5344CB8AC3E}">
        <p14:creationId xmlns:p14="http://schemas.microsoft.com/office/powerpoint/2010/main" val="25694865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17</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9.3</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CA" sz="1200" dirty="0" smtClean="0"/>
              <a:t>Identifying and Fixing Common Problems</a:t>
            </a:r>
          </a:p>
          <a:p>
            <a:pPr>
              <a:lnSpc>
                <a:spcPct val="80000"/>
              </a:lnSpc>
              <a:buFontTx/>
              <a:buNone/>
            </a:pPr>
            <a:r>
              <a:rPr lang="en-US" dirty="0" smtClean="0">
                <a:latin typeface="Arial" charset="0"/>
              </a:rPr>
              <a:t>9.3.4 - </a:t>
            </a:r>
            <a:r>
              <a:rPr lang="en-US" dirty="0" smtClean="0"/>
              <a:t>DHCP and IP Address Issues</a:t>
            </a:r>
            <a:endParaRPr lang="en-US" dirty="0"/>
          </a:p>
        </p:txBody>
      </p:sp>
    </p:spTree>
    <p:extLst>
      <p:ext uri="{BB962C8B-B14F-4D97-AF65-F5344CB8AC3E}">
        <p14:creationId xmlns:p14="http://schemas.microsoft.com/office/powerpoint/2010/main" val="37030531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18</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Networking</a:t>
            </a:r>
            <a:r>
              <a:rPr lang="en-US" b="0" baseline="0" dirty="0" smtClean="0"/>
              <a:t> Essentials 1.0</a:t>
            </a:r>
            <a:endParaRPr lang="en-US" b="0" dirty="0" smtClean="0"/>
          </a:p>
          <a:p>
            <a:pPr>
              <a:buFontTx/>
              <a:buNone/>
            </a:pPr>
            <a:r>
              <a:rPr lang="en-US" sz="1300" b="0" dirty="0" smtClean="0"/>
              <a:t>Chapter </a:t>
            </a:r>
            <a:r>
              <a:rPr lang="en-US" sz="1400" dirty="0" smtClean="0">
                <a:latin typeface="Arial" charset="0"/>
              </a:rPr>
              <a:t>9: Testing and Troubleshooting</a:t>
            </a:r>
            <a:endParaRPr lang="en-GB" b="0" dirty="0"/>
          </a:p>
        </p:txBody>
      </p:sp>
    </p:spTree>
    <p:extLst>
      <p:ext uri="{BB962C8B-B14F-4D97-AF65-F5344CB8AC3E}">
        <p14:creationId xmlns:p14="http://schemas.microsoft.com/office/powerpoint/2010/main" val="31596279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19</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9.4 - </a:t>
            </a:r>
            <a:r>
              <a:rPr lang="en-CA" sz="1200" dirty="0" smtClean="0"/>
              <a:t>Working with Customer Support</a:t>
            </a:r>
          </a:p>
          <a:p>
            <a:pPr>
              <a:lnSpc>
                <a:spcPct val="80000"/>
              </a:lnSpc>
              <a:buFontTx/>
              <a:buNone/>
            </a:pPr>
            <a:r>
              <a:rPr lang="en-US" dirty="0" smtClean="0">
                <a:latin typeface="Arial" charset="0"/>
              </a:rPr>
              <a:t>9.4.1 - </a:t>
            </a:r>
            <a:r>
              <a:rPr lang="en-US" dirty="0" smtClean="0"/>
              <a:t>Using Outside Sources for Help</a:t>
            </a:r>
            <a:endParaRPr lang="en-US" dirty="0"/>
          </a:p>
        </p:txBody>
      </p:sp>
    </p:spTree>
    <p:extLst>
      <p:ext uri="{BB962C8B-B14F-4D97-AF65-F5344CB8AC3E}">
        <p14:creationId xmlns:p14="http://schemas.microsoft.com/office/powerpoint/2010/main" val="3092240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723805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20</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9.4 - </a:t>
            </a:r>
            <a:r>
              <a:rPr lang="en-CA" sz="1200" dirty="0" smtClean="0"/>
              <a:t>Working with Customer Support</a:t>
            </a:r>
          </a:p>
          <a:p>
            <a:pPr>
              <a:lnSpc>
                <a:spcPct val="80000"/>
              </a:lnSpc>
              <a:buFontTx/>
              <a:buNone/>
            </a:pPr>
            <a:r>
              <a:rPr lang="en-US" dirty="0" smtClean="0">
                <a:latin typeface="Arial" charset="0"/>
              </a:rPr>
              <a:t>9.4.2 – Keeping Good Records</a:t>
            </a:r>
            <a:endParaRPr lang="en-US" dirty="0"/>
          </a:p>
        </p:txBody>
      </p:sp>
    </p:spTree>
    <p:extLst>
      <p:ext uri="{BB962C8B-B14F-4D97-AF65-F5344CB8AC3E}">
        <p14:creationId xmlns:p14="http://schemas.microsoft.com/office/powerpoint/2010/main" val="549970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22</a:t>
            </a:fld>
            <a:endParaRPr lang="en-US"/>
          </a:p>
        </p:txBody>
      </p:sp>
    </p:spTree>
    <p:extLst>
      <p:ext uri="{BB962C8B-B14F-4D97-AF65-F5344CB8AC3E}">
        <p14:creationId xmlns:p14="http://schemas.microsoft.com/office/powerpoint/2010/main" val="1180992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Networking</a:t>
            </a:r>
            <a:r>
              <a:rPr lang="en-US" b="0" baseline="0" dirty="0" smtClean="0"/>
              <a:t> Essentials 1.0</a:t>
            </a:r>
            <a:endParaRPr lang="en-US" b="0" dirty="0" smtClean="0"/>
          </a:p>
          <a:p>
            <a:pPr>
              <a:buFontTx/>
              <a:buNone/>
            </a:pPr>
            <a:r>
              <a:rPr lang="en-US" sz="1300" b="0" dirty="0" smtClean="0"/>
              <a:t>Chapter </a:t>
            </a:r>
            <a:r>
              <a:rPr lang="en-US" sz="1400" dirty="0" smtClean="0">
                <a:latin typeface="Arial" charset="0"/>
              </a:rPr>
              <a:t>9: Testing and Troubleshooting</a:t>
            </a:r>
            <a:endParaRPr lang="en-GB" b="0" dirty="0"/>
          </a:p>
        </p:txBody>
      </p:sp>
    </p:spTree>
    <p:extLst>
      <p:ext uri="{BB962C8B-B14F-4D97-AF65-F5344CB8AC3E}">
        <p14:creationId xmlns:p14="http://schemas.microsoft.com/office/powerpoint/2010/main" val="2867733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4</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9.1</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What to Do When it Does not Work</a:t>
            </a:r>
            <a:endParaRPr lang="en-US"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en-US" dirty="0" smtClean="0">
                <a:latin typeface="Arial" charset="0"/>
              </a:rPr>
              <a:t>9.1.1 –</a:t>
            </a:r>
            <a:r>
              <a:rPr lang="en-US" baseline="0" dirty="0" smtClean="0">
                <a:latin typeface="Arial" charset="0"/>
              </a:rPr>
              <a:t> The Troubleshooting Process</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1957563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5</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9.1</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What to Do When it Does not Work</a:t>
            </a:r>
            <a:endParaRPr lang="en-US" sz="1200" kern="1200" dirty="0" smtClean="0">
              <a:solidFill>
                <a:schemeClr val="tx1"/>
              </a:solidFill>
              <a:latin typeface="Arial" charset="0"/>
              <a:ea typeface="ＭＳ Ｐゴシック" charset="0"/>
              <a:cs typeface="ＭＳ Ｐゴシック" charset="0"/>
            </a:endParaRPr>
          </a:p>
          <a:p>
            <a:pPr>
              <a:lnSpc>
                <a:spcPct val="80000"/>
              </a:lnSpc>
              <a:buFontTx/>
              <a:buNone/>
            </a:pPr>
            <a:r>
              <a:rPr lang="en-US" dirty="0" smtClean="0">
                <a:latin typeface="Arial" charset="0"/>
              </a:rPr>
              <a:t>9.1.2 – Approaches to Troubleshooting</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2656582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6</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a:buFontTx/>
              <a:buNone/>
            </a:pPr>
            <a:r>
              <a:rPr lang="en-US" b="0" dirty="0" smtClean="0"/>
              <a:t>Networking</a:t>
            </a:r>
            <a:r>
              <a:rPr lang="en-US" b="0" baseline="0" dirty="0" smtClean="0"/>
              <a:t> Essentials 1.0</a:t>
            </a:r>
            <a:endParaRPr lang="en-US" b="0" dirty="0" smtClean="0"/>
          </a:p>
          <a:p>
            <a:pPr>
              <a:buFontTx/>
              <a:buNone/>
            </a:pPr>
            <a:r>
              <a:rPr lang="en-US" sz="1300" b="0" dirty="0" smtClean="0"/>
              <a:t>Chapter </a:t>
            </a:r>
            <a:r>
              <a:rPr lang="en-US" sz="1400" dirty="0" smtClean="0">
                <a:latin typeface="Arial" charset="0"/>
              </a:rPr>
              <a:t>9: Testing and Troubleshooting</a:t>
            </a:r>
            <a:endParaRPr lang="en-GB" b="0" dirty="0"/>
          </a:p>
        </p:txBody>
      </p:sp>
    </p:spTree>
    <p:extLst>
      <p:ext uri="{BB962C8B-B14F-4D97-AF65-F5344CB8AC3E}">
        <p14:creationId xmlns:p14="http://schemas.microsoft.com/office/powerpoint/2010/main" val="2761307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7</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9.2</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CA" sz="1200" dirty="0" smtClean="0"/>
              <a:t>Troubleshooting Issues in Networks</a:t>
            </a:r>
          </a:p>
          <a:p>
            <a:pPr>
              <a:lnSpc>
                <a:spcPct val="80000"/>
              </a:lnSpc>
              <a:buFontTx/>
              <a:buNone/>
            </a:pPr>
            <a:r>
              <a:rPr lang="en-US" dirty="0" smtClean="0">
                <a:latin typeface="Arial" charset="0"/>
              </a:rPr>
              <a:t>9.2.1 –</a:t>
            </a:r>
            <a:r>
              <a:rPr lang="en-US" baseline="0" dirty="0" smtClean="0">
                <a:latin typeface="Arial" charset="0"/>
              </a:rPr>
              <a:t> </a:t>
            </a:r>
            <a:r>
              <a:rPr lang="en-US" dirty="0" smtClean="0"/>
              <a:t>Detecting Physical Layer Problems</a:t>
            </a:r>
            <a:endParaRPr lang="en-US" dirty="0"/>
          </a:p>
        </p:txBody>
      </p:sp>
    </p:spTree>
    <p:extLst>
      <p:ext uri="{BB962C8B-B14F-4D97-AF65-F5344CB8AC3E}">
        <p14:creationId xmlns:p14="http://schemas.microsoft.com/office/powerpoint/2010/main" val="1403235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8</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9.2</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CA" sz="1200" dirty="0" smtClean="0"/>
              <a:t>Troubleshooting Issues in Networks</a:t>
            </a:r>
          </a:p>
          <a:p>
            <a:pPr>
              <a:lnSpc>
                <a:spcPct val="80000"/>
              </a:lnSpc>
              <a:buFontTx/>
              <a:buNone/>
            </a:pPr>
            <a:r>
              <a:rPr lang="en-US" dirty="0" smtClean="0">
                <a:latin typeface="Arial" charset="0"/>
              </a:rPr>
              <a:t>9.2.2 – Troubleshooting Utilities</a:t>
            </a:r>
            <a:endParaRPr lang="en-US" dirty="0"/>
          </a:p>
        </p:txBody>
      </p:sp>
    </p:spTree>
    <p:extLst>
      <p:ext uri="{BB962C8B-B14F-4D97-AF65-F5344CB8AC3E}">
        <p14:creationId xmlns:p14="http://schemas.microsoft.com/office/powerpoint/2010/main" val="1744828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9</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9.2</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t>
            </a:r>
            <a:r>
              <a:rPr lang="en-CA" sz="1200" dirty="0" smtClean="0"/>
              <a:t>Troubleshooting Issues in Networks</a:t>
            </a:r>
          </a:p>
          <a:p>
            <a:pPr>
              <a:lnSpc>
                <a:spcPct val="80000"/>
              </a:lnSpc>
              <a:buFontTx/>
              <a:buNone/>
            </a:pPr>
            <a:r>
              <a:rPr lang="en-US" dirty="0" smtClean="0">
                <a:latin typeface="Arial" charset="0"/>
              </a:rPr>
              <a:t>9.2.3 – Testing Network Connectivity</a:t>
            </a:r>
            <a:endParaRPr lang="en-US" dirty="0"/>
          </a:p>
        </p:txBody>
      </p:sp>
    </p:spTree>
    <p:extLst>
      <p:ext uri="{BB962C8B-B14F-4D97-AF65-F5344CB8AC3E}">
        <p14:creationId xmlns:p14="http://schemas.microsoft.com/office/powerpoint/2010/main" val="32451666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dirty="0"/>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r>
              <a:rPr lang="en-US" noProof="0" smtClean="0"/>
              <a:t>Click icon to add table</a:t>
            </a:r>
            <a:endParaRPr lang="en-US" noProof="0" dirty="0" smtClean="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smtClean="0"/>
              <a:t>Click to edit Master title style</a:t>
            </a:r>
            <a:endParaRPr lang="en-US" dirty="0"/>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smtClean="0"/>
              <a:t>Click to edit Master subtitle style</a:t>
            </a:r>
            <a:endParaRPr lang="en-US" dirty="0"/>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2pPr marL="457200" indent="-228600">
              <a:buFont typeface="Arial" panose="020B0604020202020204" pitchFamily="34" charset="0"/>
              <a:buChar char="•"/>
              <a:defRPr/>
            </a:lvl2pPr>
            <a:lvl3pPr marL="914400" indent="-225425">
              <a:buSzPct val="75000"/>
              <a:buFont typeface="Courier New" panose="02070309020205020404" pitchFamily="49" charset="0"/>
              <a:buChar char="o"/>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655638" y="1687390"/>
            <a:ext cx="7940675" cy="4720787"/>
          </a:xfrm>
        </p:spPr>
        <p:txBody>
          <a:bodyPr/>
          <a:lstStyle>
            <a:lvl2pPr marL="457200" indent="-228600">
              <a:buFont typeface="Arial" panose="020B0604020202020204" pitchFamily="34" charset="0"/>
              <a:buChar char="•"/>
              <a:defRPr/>
            </a:lvl2pPr>
            <a:lvl3pPr marL="914400" indent="-225425">
              <a:buSzPct val="75000"/>
              <a:buFont typeface="Courier New" panose="02070309020205020404" pitchFamily="49" charset="0"/>
              <a:buChar char="o"/>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1" fontAlgn="base" hangingPunct="1">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1" fontAlgn="base" hangingPunct="1">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1" fontAlgn="base" hangingPunct="1">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1" fontAlgn="base" hangingPunct="1">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1" fontAlgn="base" hangingPunct="1">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1" fontAlgn="base" hangingPunct="1">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en-US"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n-US" sz="2400" dirty="0" smtClean="0">
                <a:latin typeface="Arial" charset="0"/>
              </a:rPr>
              <a:t>Chapter 9: Testing and Troubleshooting</a:t>
            </a:r>
            <a:endParaRPr lang="en-US" sz="2400" dirty="0">
              <a:solidFill>
                <a:srgbClr val="00B0F0"/>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en-US" dirty="0" smtClean="0">
                <a:solidFill>
                  <a:schemeClr val="tx1"/>
                </a:solidFill>
                <a:latin typeface="Arial" charset="0"/>
              </a:rPr>
              <a:t>Networking Essentials 1.0</a:t>
            </a:r>
            <a:endParaRPr lang="en-US" dirty="0">
              <a:solidFill>
                <a:schemeClr val="tx1"/>
              </a:solidFill>
              <a:latin typeface="Arial" charset="0"/>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362119"/>
            <a:ext cx="8772157" cy="756676"/>
          </a:xfrm>
        </p:spPr>
        <p:txBody>
          <a:bodyPr/>
          <a:lstStyle/>
          <a:p>
            <a:r>
              <a:rPr lang="en-CA" sz="1800" dirty="0"/>
              <a:t>Troubleshooting Issues in </a:t>
            </a:r>
            <a:r>
              <a:rPr lang="en-CA" sz="1800" dirty="0" smtClean="0"/>
              <a:t>Networks</a:t>
            </a:r>
            <a:br>
              <a:rPr lang="en-CA" sz="1800" dirty="0" smtClean="0"/>
            </a:br>
            <a:r>
              <a:rPr lang="en-US" dirty="0" smtClean="0"/>
              <a:t>Testing Network Connectivity (Cont.)</a:t>
            </a:r>
            <a:endParaRPr lang="en-US" dirty="0"/>
          </a:p>
        </p:txBody>
      </p:sp>
      <p:sp>
        <p:nvSpPr>
          <p:cNvPr id="2" name="Content Placeholder 1"/>
          <p:cNvSpPr>
            <a:spLocks noGrp="1"/>
          </p:cNvSpPr>
          <p:nvPr>
            <p:ph idx="1"/>
          </p:nvPr>
        </p:nvSpPr>
        <p:spPr>
          <a:xfrm>
            <a:off x="232348" y="1232592"/>
            <a:ext cx="8733677" cy="5313351"/>
          </a:xfrm>
        </p:spPr>
        <p:txBody>
          <a:bodyPr>
            <a:normAutofit/>
          </a:bodyPr>
          <a:lstStyle/>
          <a:p>
            <a:r>
              <a:rPr lang="en-US" dirty="0" smtClean="0"/>
              <a:t>What do ping Results Tell Us?</a:t>
            </a:r>
          </a:p>
          <a:p>
            <a:pPr lvl="1"/>
            <a:r>
              <a:rPr lang="en-US" dirty="0"/>
              <a:t>If pings to both the name and IP address are successful, but the user is still unable to access the application, then the problem most likely resides in the application on the destination </a:t>
            </a:r>
            <a:r>
              <a:rPr lang="en-US" dirty="0" smtClean="0"/>
              <a:t>host</a:t>
            </a:r>
          </a:p>
          <a:p>
            <a:pPr lvl="1"/>
            <a:r>
              <a:rPr lang="en-US" dirty="0"/>
              <a:t>If neither ping is successful, then network connectivity along the path to the destination is most likely the </a:t>
            </a:r>
            <a:r>
              <a:rPr lang="en-US" dirty="0" smtClean="0"/>
              <a:t>problem</a:t>
            </a:r>
          </a:p>
          <a:p>
            <a:pPr lvl="1"/>
            <a:r>
              <a:rPr lang="en-US" dirty="0"/>
              <a:t>If the ping to the default gateway is successful, the problem is not local. If the ping to the default gateway fails, the problem resides on the local network</a:t>
            </a:r>
            <a:r>
              <a:rPr lang="en-US" dirty="0" smtClean="0"/>
              <a:t>.</a:t>
            </a:r>
          </a:p>
          <a:p>
            <a:pPr lvl="1"/>
            <a:r>
              <a:rPr lang="en-US" dirty="0"/>
              <a:t>A ping may fail due to the firewall on the sending or receiving device, or a router along the path blocking the pings.</a:t>
            </a:r>
            <a:endParaRPr lang="en-US" dirty="0" smtClean="0"/>
          </a:p>
          <a:p>
            <a:pPr lvl="1"/>
            <a:endParaRPr lang="en-US" dirty="0"/>
          </a:p>
        </p:txBody>
      </p:sp>
    </p:spTree>
    <p:extLst>
      <p:ext uri="{BB962C8B-B14F-4D97-AF65-F5344CB8AC3E}">
        <p14:creationId xmlns:p14="http://schemas.microsoft.com/office/powerpoint/2010/main" val="1835525052"/>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362119"/>
            <a:ext cx="8772157" cy="756676"/>
          </a:xfrm>
        </p:spPr>
        <p:txBody>
          <a:bodyPr/>
          <a:lstStyle/>
          <a:p>
            <a:r>
              <a:rPr lang="en-CA" sz="1800" dirty="0"/>
              <a:t>Troubleshooting Issues in </a:t>
            </a:r>
            <a:r>
              <a:rPr lang="en-CA" sz="1800" dirty="0" smtClean="0"/>
              <a:t>Networks</a:t>
            </a:r>
            <a:br>
              <a:rPr lang="en-CA" sz="1800" dirty="0" smtClean="0"/>
            </a:br>
            <a:r>
              <a:rPr lang="en-US" dirty="0" smtClean="0"/>
              <a:t>Other Useful IP Utilities</a:t>
            </a:r>
            <a:endParaRPr lang="en-US" dirty="0"/>
          </a:p>
        </p:txBody>
      </p:sp>
      <p:sp>
        <p:nvSpPr>
          <p:cNvPr id="2" name="Content Placeholder 1"/>
          <p:cNvSpPr>
            <a:spLocks noGrp="1"/>
          </p:cNvSpPr>
          <p:nvPr>
            <p:ph idx="1"/>
          </p:nvPr>
        </p:nvSpPr>
        <p:spPr>
          <a:xfrm>
            <a:off x="232348" y="1232592"/>
            <a:ext cx="8733677" cy="5313351"/>
          </a:xfrm>
        </p:spPr>
        <p:txBody>
          <a:bodyPr>
            <a:normAutofit/>
          </a:bodyPr>
          <a:lstStyle/>
          <a:p>
            <a:r>
              <a:rPr lang="en-US" dirty="0" smtClean="0"/>
              <a:t>Can I Get to My Destination?</a:t>
            </a:r>
          </a:p>
          <a:p>
            <a:pPr lvl="1"/>
            <a:r>
              <a:rPr lang="en-US" dirty="0"/>
              <a:t>The </a:t>
            </a:r>
            <a:r>
              <a:rPr lang="en-US" dirty="0" err="1"/>
              <a:t>tracert</a:t>
            </a:r>
            <a:r>
              <a:rPr lang="en-US" dirty="0"/>
              <a:t> utility provides connectivity information about the path a packet takes to reach the destination and about every router (hop) along the way. </a:t>
            </a:r>
            <a:endParaRPr lang="en-US" dirty="0" smtClean="0"/>
          </a:p>
          <a:p>
            <a:r>
              <a:rPr lang="en-US" dirty="0" smtClean="0"/>
              <a:t>Identifying Active Connections</a:t>
            </a:r>
          </a:p>
          <a:p>
            <a:pPr lvl="1"/>
            <a:r>
              <a:rPr lang="en-US" dirty="0" err="1" smtClean="0"/>
              <a:t>netstat</a:t>
            </a:r>
            <a:r>
              <a:rPr lang="en-US" dirty="0" smtClean="0"/>
              <a:t> </a:t>
            </a:r>
            <a:r>
              <a:rPr lang="en-US" dirty="0"/>
              <a:t>lists the protocol in use, the local address and port number, the foreign address and port number, and the state of the connection</a:t>
            </a:r>
            <a:r>
              <a:rPr lang="en-US" dirty="0" smtClean="0"/>
              <a:t>.</a:t>
            </a:r>
          </a:p>
          <a:p>
            <a:r>
              <a:rPr lang="en-US" dirty="0" smtClean="0"/>
              <a:t>Troubleshooting DNS</a:t>
            </a:r>
          </a:p>
          <a:p>
            <a:pPr lvl="1"/>
            <a:r>
              <a:rPr lang="en-US" dirty="0"/>
              <a:t>The </a:t>
            </a:r>
            <a:r>
              <a:rPr lang="en-US" dirty="0" err="1"/>
              <a:t>nslookup</a:t>
            </a:r>
            <a:r>
              <a:rPr lang="en-US" dirty="0"/>
              <a:t> utility allows </a:t>
            </a:r>
            <a:endParaRPr lang="en-US" dirty="0" smtClean="0"/>
          </a:p>
          <a:p>
            <a:pPr marL="228600" lvl="1" indent="0">
              <a:buNone/>
            </a:pPr>
            <a:r>
              <a:rPr lang="en-US" dirty="0"/>
              <a:t> </a:t>
            </a:r>
            <a:r>
              <a:rPr lang="en-US" dirty="0" smtClean="0"/>
              <a:t>   an </a:t>
            </a:r>
            <a:r>
              <a:rPr lang="en-US" dirty="0"/>
              <a:t>end-user to look up information </a:t>
            </a:r>
            <a:endParaRPr lang="en-US" dirty="0" smtClean="0"/>
          </a:p>
          <a:p>
            <a:pPr marL="228600" lvl="1" indent="0">
              <a:buNone/>
            </a:pPr>
            <a:r>
              <a:rPr lang="en-US" dirty="0"/>
              <a:t> </a:t>
            </a:r>
            <a:r>
              <a:rPr lang="en-US" dirty="0" smtClean="0"/>
              <a:t>   about </a:t>
            </a:r>
            <a:r>
              <a:rPr lang="en-US" dirty="0"/>
              <a:t>a particular DNS name in </a:t>
            </a:r>
            <a:endParaRPr lang="en-US" dirty="0" smtClean="0"/>
          </a:p>
          <a:p>
            <a:pPr marL="228600" lvl="1" indent="0">
              <a:buNone/>
            </a:pPr>
            <a:r>
              <a:rPr lang="en-US" dirty="0"/>
              <a:t> </a:t>
            </a:r>
            <a:r>
              <a:rPr lang="en-US" dirty="0" smtClean="0"/>
              <a:t>   the </a:t>
            </a:r>
            <a:r>
              <a:rPr lang="en-US" dirty="0"/>
              <a:t>DNS </a:t>
            </a:r>
            <a:r>
              <a:rPr lang="en-US" dirty="0" smtClean="0"/>
              <a:t>server.</a:t>
            </a:r>
            <a:endParaRPr lang="en-US" dirty="0"/>
          </a:p>
        </p:txBody>
      </p:sp>
      <p:pic>
        <p:nvPicPr>
          <p:cNvPr id="3" name="Picture 2"/>
          <p:cNvPicPr>
            <a:picLocks noChangeAspect="1"/>
          </p:cNvPicPr>
          <p:nvPr/>
        </p:nvPicPr>
        <p:blipFill>
          <a:blip r:embed="rId3"/>
          <a:stretch>
            <a:fillRect/>
          </a:stretch>
        </p:blipFill>
        <p:spPr>
          <a:xfrm>
            <a:off x="4895694" y="4371912"/>
            <a:ext cx="3651677" cy="1466913"/>
          </a:xfrm>
          <a:prstGeom prst="rect">
            <a:avLst/>
          </a:prstGeom>
        </p:spPr>
      </p:pic>
    </p:spTree>
    <p:extLst>
      <p:ext uri="{BB962C8B-B14F-4D97-AF65-F5344CB8AC3E}">
        <p14:creationId xmlns:p14="http://schemas.microsoft.com/office/powerpoint/2010/main" val="1834930499"/>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r>
              <a:rPr lang="en-CA" sz="2400" dirty="0"/>
              <a:t>9.3 Identifying and Fixing Common Problems</a:t>
            </a:r>
          </a:p>
        </p:txBody>
      </p:sp>
    </p:spTree>
    <p:extLst>
      <p:ext uri="{BB962C8B-B14F-4D97-AF65-F5344CB8AC3E}">
        <p14:creationId xmlns:p14="http://schemas.microsoft.com/office/powerpoint/2010/main" val="853625417"/>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362119"/>
            <a:ext cx="8772157" cy="756676"/>
          </a:xfrm>
        </p:spPr>
        <p:txBody>
          <a:bodyPr/>
          <a:lstStyle/>
          <a:p>
            <a:r>
              <a:rPr lang="en-CA" sz="1800" dirty="0"/>
              <a:t>Identifying and Fixing Common Problems</a:t>
            </a:r>
            <a:r>
              <a:rPr lang="en-CA" sz="1800" dirty="0" smtClean="0"/>
              <a:t/>
            </a:r>
            <a:br>
              <a:rPr lang="en-CA" sz="1800" dirty="0" smtClean="0"/>
            </a:br>
            <a:r>
              <a:rPr lang="en-US" dirty="0" smtClean="0"/>
              <a:t>Connectivity Issues</a:t>
            </a:r>
            <a:endParaRPr lang="en-US" dirty="0"/>
          </a:p>
        </p:txBody>
      </p:sp>
      <p:sp>
        <p:nvSpPr>
          <p:cNvPr id="2" name="Content Placeholder 1"/>
          <p:cNvSpPr>
            <a:spLocks noGrp="1"/>
          </p:cNvSpPr>
          <p:nvPr>
            <p:ph idx="1"/>
          </p:nvPr>
        </p:nvSpPr>
        <p:spPr>
          <a:xfrm>
            <a:off x="232348" y="1232592"/>
            <a:ext cx="8733677" cy="5313351"/>
          </a:xfrm>
        </p:spPr>
        <p:txBody>
          <a:bodyPr>
            <a:normAutofit/>
          </a:bodyPr>
          <a:lstStyle/>
          <a:p>
            <a:r>
              <a:rPr lang="en-US" dirty="0" smtClean="0"/>
              <a:t>Divide and Conquer</a:t>
            </a:r>
          </a:p>
          <a:p>
            <a:pPr lvl="1"/>
            <a:r>
              <a:rPr lang="en-US" dirty="0"/>
              <a:t>Ping from a wireless client </a:t>
            </a:r>
            <a:endParaRPr lang="en-US" dirty="0" smtClean="0"/>
          </a:p>
          <a:p>
            <a:pPr marL="228600" lvl="1" indent="0">
              <a:buNone/>
            </a:pPr>
            <a:r>
              <a:rPr lang="en-US" dirty="0"/>
              <a:t> </a:t>
            </a:r>
            <a:r>
              <a:rPr lang="en-US" dirty="0" smtClean="0"/>
              <a:t>  to </a:t>
            </a:r>
            <a:r>
              <a:rPr lang="en-US" dirty="0"/>
              <a:t>the default </a:t>
            </a:r>
            <a:r>
              <a:rPr lang="en-US" dirty="0" smtClean="0"/>
              <a:t>gateway</a:t>
            </a:r>
          </a:p>
          <a:p>
            <a:pPr lvl="1"/>
            <a:r>
              <a:rPr lang="en-US" dirty="0"/>
              <a:t>Ping from a wired client to </a:t>
            </a:r>
          </a:p>
          <a:p>
            <a:pPr marL="228600" lvl="1" indent="0">
              <a:buNone/>
            </a:pPr>
            <a:r>
              <a:rPr lang="en-US" dirty="0" smtClean="0"/>
              <a:t>   the </a:t>
            </a:r>
            <a:r>
              <a:rPr lang="en-US" dirty="0"/>
              <a:t>default </a:t>
            </a:r>
            <a:r>
              <a:rPr lang="en-US" dirty="0" smtClean="0"/>
              <a:t>gateway</a:t>
            </a:r>
          </a:p>
          <a:p>
            <a:pPr lvl="1"/>
            <a:r>
              <a:rPr lang="en-US" dirty="0"/>
              <a:t>Ping from the </a:t>
            </a:r>
            <a:r>
              <a:rPr lang="en-US" dirty="0" smtClean="0"/>
              <a:t>wireless</a:t>
            </a:r>
          </a:p>
          <a:p>
            <a:pPr marL="228600" lvl="1" indent="0">
              <a:buNone/>
            </a:pPr>
            <a:r>
              <a:rPr lang="en-US" dirty="0" smtClean="0"/>
              <a:t>   client </a:t>
            </a:r>
            <a:r>
              <a:rPr lang="en-US" dirty="0"/>
              <a:t>to a wired </a:t>
            </a:r>
            <a:r>
              <a:rPr lang="en-US" dirty="0" smtClean="0"/>
              <a:t>client</a:t>
            </a:r>
          </a:p>
          <a:p>
            <a:r>
              <a:rPr lang="en-US" dirty="0" smtClean="0"/>
              <a:t>Bottom Up</a:t>
            </a:r>
          </a:p>
          <a:p>
            <a:pPr lvl="1"/>
            <a:r>
              <a:rPr lang="en-US" dirty="0"/>
              <a:t>E</a:t>
            </a:r>
            <a:r>
              <a:rPr lang="en-US" dirty="0" smtClean="0"/>
              <a:t>xamine </a:t>
            </a:r>
            <a:r>
              <a:rPr lang="en-US" dirty="0"/>
              <a:t>the </a:t>
            </a:r>
            <a:r>
              <a:rPr lang="en-US" dirty="0" smtClean="0"/>
              <a:t>LEDs</a:t>
            </a:r>
          </a:p>
          <a:p>
            <a:pPr lvl="1"/>
            <a:r>
              <a:rPr lang="en-US" dirty="0"/>
              <a:t>LEDs may change color </a:t>
            </a:r>
            <a:r>
              <a:rPr lang="en-US" dirty="0" smtClean="0"/>
              <a:t>or</a:t>
            </a:r>
          </a:p>
          <a:p>
            <a:pPr marL="228600" lvl="1" indent="0">
              <a:buNone/>
            </a:pPr>
            <a:r>
              <a:rPr lang="en-US" dirty="0"/>
              <a:t> </a:t>
            </a:r>
            <a:r>
              <a:rPr lang="en-US" dirty="0" smtClean="0"/>
              <a:t>  flash </a:t>
            </a:r>
            <a:r>
              <a:rPr lang="en-US" dirty="0"/>
              <a:t>to convey information.</a:t>
            </a:r>
            <a:endParaRPr lang="en-US" dirty="0" smtClean="0"/>
          </a:p>
          <a:p>
            <a:pPr lvl="1"/>
            <a:endParaRPr lang="en-US" dirty="0"/>
          </a:p>
        </p:txBody>
      </p:sp>
      <p:pic>
        <p:nvPicPr>
          <p:cNvPr id="4" name="Picture 3"/>
          <p:cNvPicPr>
            <a:picLocks noChangeAspect="1"/>
          </p:cNvPicPr>
          <p:nvPr/>
        </p:nvPicPr>
        <p:blipFill>
          <a:blip r:embed="rId3"/>
          <a:stretch>
            <a:fillRect/>
          </a:stretch>
        </p:blipFill>
        <p:spPr>
          <a:xfrm>
            <a:off x="4091528" y="1409699"/>
            <a:ext cx="4874497" cy="4910471"/>
          </a:xfrm>
          <a:prstGeom prst="rect">
            <a:avLst/>
          </a:prstGeom>
        </p:spPr>
      </p:pic>
    </p:spTree>
    <p:extLst>
      <p:ext uri="{BB962C8B-B14F-4D97-AF65-F5344CB8AC3E}">
        <p14:creationId xmlns:p14="http://schemas.microsoft.com/office/powerpoint/2010/main" val="3807621031"/>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362119"/>
            <a:ext cx="8772157" cy="756676"/>
          </a:xfrm>
        </p:spPr>
        <p:txBody>
          <a:bodyPr/>
          <a:lstStyle/>
          <a:p>
            <a:r>
              <a:rPr lang="en-CA" sz="1800" dirty="0"/>
              <a:t>Identifying and Fixing Common Problems</a:t>
            </a:r>
            <a:r>
              <a:rPr lang="en-CA" sz="1800" dirty="0" smtClean="0"/>
              <a:t/>
            </a:r>
            <a:br>
              <a:rPr lang="en-CA" sz="1800" dirty="0" smtClean="0"/>
            </a:br>
            <a:r>
              <a:rPr lang="en-US" dirty="0" smtClean="0"/>
              <a:t>How to Solve Common Issues</a:t>
            </a:r>
            <a:endParaRPr lang="en-US" dirty="0"/>
          </a:p>
        </p:txBody>
      </p:sp>
      <p:sp>
        <p:nvSpPr>
          <p:cNvPr id="2" name="Content Placeholder 1"/>
          <p:cNvSpPr>
            <a:spLocks noGrp="1"/>
          </p:cNvSpPr>
          <p:nvPr>
            <p:ph idx="1"/>
          </p:nvPr>
        </p:nvSpPr>
        <p:spPr>
          <a:xfrm>
            <a:off x="232348" y="1232592"/>
            <a:ext cx="8733677" cy="5313351"/>
          </a:xfrm>
        </p:spPr>
        <p:txBody>
          <a:bodyPr>
            <a:normAutofit/>
          </a:bodyPr>
          <a:lstStyle/>
          <a:p>
            <a:r>
              <a:rPr lang="en-US" dirty="0" smtClean="0"/>
              <a:t>Cabling Problems</a:t>
            </a:r>
          </a:p>
          <a:p>
            <a:pPr lvl="1"/>
            <a:r>
              <a:rPr lang="en-US" dirty="0"/>
              <a:t>Be sure to use the correct type of cable</a:t>
            </a:r>
            <a:r>
              <a:rPr lang="en-US" dirty="0" smtClean="0"/>
              <a:t>.</a:t>
            </a:r>
          </a:p>
          <a:p>
            <a:pPr lvl="1"/>
            <a:r>
              <a:rPr lang="fr-FR" dirty="0" err="1"/>
              <a:t>Terminate</a:t>
            </a:r>
            <a:r>
              <a:rPr lang="fr-FR" dirty="0"/>
              <a:t> </a:t>
            </a:r>
            <a:r>
              <a:rPr lang="fr-FR" dirty="0" err="1"/>
              <a:t>cables</a:t>
            </a:r>
            <a:r>
              <a:rPr lang="fr-FR" dirty="0"/>
              <a:t> via T568A or T568B </a:t>
            </a:r>
            <a:r>
              <a:rPr lang="fr-FR" dirty="0" err="1"/>
              <a:t>termination</a:t>
            </a:r>
            <a:r>
              <a:rPr lang="fr-FR" dirty="0"/>
              <a:t> standard. </a:t>
            </a:r>
            <a:endParaRPr lang="fr-FR" dirty="0" smtClean="0"/>
          </a:p>
          <a:p>
            <a:pPr lvl="1"/>
            <a:r>
              <a:rPr lang="fr-FR" dirty="0" smtClean="0"/>
              <a:t>Do not </a:t>
            </a:r>
            <a:r>
              <a:rPr lang="fr-FR" dirty="0" err="1" smtClean="0"/>
              <a:t>exceed</a:t>
            </a:r>
            <a:r>
              <a:rPr lang="fr-FR" dirty="0" smtClean="0"/>
              <a:t> </a:t>
            </a:r>
            <a:r>
              <a:rPr lang="en-US" dirty="0"/>
              <a:t>m</a:t>
            </a:r>
            <a:r>
              <a:rPr lang="en-US" dirty="0" smtClean="0"/>
              <a:t>aximum </a:t>
            </a:r>
            <a:r>
              <a:rPr lang="en-US" dirty="0"/>
              <a:t>cable run </a:t>
            </a:r>
            <a:r>
              <a:rPr lang="en-US" dirty="0" smtClean="0"/>
              <a:t>lengths.</a:t>
            </a:r>
          </a:p>
          <a:p>
            <a:pPr lvl="1"/>
            <a:r>
              <a:rPr lang="en-US" dirty="0" smtClean="0"/>
              <a:t>V</a:t>
            </a:r>
            <a:r>
              <a:rPr lang="en-US" dirty="0"/>
              <a:t>erify that the correct ports are being </a:t>
            </a:r>
            <a:r>
              <a:rPr lang="en-US" dirty="0" smtClean="0"/>
              <a:t>used.</a:t>
            </a:r>
          </a:p>
          <a:p>
            <a:pPr lvl="1"/>
            <a:r>
              <a:rPr lang="en-US" dirty="0"/>
              <a:t>Protect cables and connectors from physical </a:t>
            </a:r>
            <a:r>
              <a:rPr lang="en-US" dirty="0" smtClean="0"/>
              <a:t>damage.</a:t>
            </a:r>
            <a:endParaRPr lang="en-US" dirty="0"/>
          </a:p>
        </p:txBody>
      </p:sp>
      <p:pic>
        <p:nvPicPr>
          <p:cNvPr id="3" name="Picture 2"/>
          <p:cNvPicPr>
            <a:picLocks noChangeAspect="1"/>
          </p:cNvPicPr>
          <p:nvPr/>
        </p:nvPicPr>
        <p:blipFill>
          <a:blip r:embed="rId3"/>
          <a:stretch>
            <a:fillRect/>
          </a:stretch>
        </p:blipFill>
        <p:spPr>
          <a:xfrm>
            <a:off x="1996249" y="3772365"/>
            <a:ext cx="5205873" cy="2659278"/>
          </a:xfrm>
          <a:prstGeom prst="rect">
            <a:avLst/>
          </a:prstGeom>
        </p:spPr>
      </p:pic>
    </p:spTree>
    <p:extLst>
      <p:ext uri="{BB962C8B-B14F-4D97-AF65-F5344CB8AC3E}">
        <p14:creationId xmlns:p14="http://schemas.microsoft.com/office/powerpoint/2010/main" val="1520281484"/>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362119"/>
            <a:ext cx="8772157" cy="756676"/>
          </a:xfrm>
        </p:spPr>
        <p:txBody>
          <a:bodyPr/>
          <a:lstStyle/>
          <a:p>
            <a:r>
              <a:rPr lang="en-CA" sz="1800" dirty="0"/>
              <a:t>Identifying and Fixing Common Problems</a:t>
            </a:r>
            <a:r>
              <a:rPr lang="en-CA" sz="1800" dirty="0" smtClean="0"/>
              <a:t/>
            </a:r>
            <a:br>
              <a:rPr lang="en-CA" sz="1800" dirty="0" smtClean="0"/>
            </a:br>
            <a:r>
              <a:rPr lang="en-US" dirty="0" smtClean="0"/>
              <a:t>Troubleshooting Wireless</a:t>
            </a:r>
            <a:endParaRPr lang="en-US" dirty="0"/>
          </a:p>
        </p:txBody>
      </p:sp>
      <p:sp>
        <p:nvSpPr>
          <p:cNvPr id="2" name="Content Placeholder 1"/>
          <p:cNvSpPr>
            <a:spLocks noGrp="1"/>
          </p:cNvSpPr>
          <p:nvPr>
            <p:ph idx="1"/>
          </p:nvPr>
        </p:nvSpPr>
        <p:spPr>
          <a:xfrm>
            <a:off x="232348" y="1232592"/>
            <a:ext cx="8733677" cy="5313351"/>
          </a:xfrm>
        </p:spPr>
        <p:txBody>
          <a:bodyPr>
            <a:normAutofit/>
          </a:bodyPr>
          <a:lstStyle/>
          <a:p>
            <a:r>
              <a:rPr lang="en-US" dirty="0" smtClean="0"/>
              <a:t>Causes of Wireless Issues</a:t>
            </a:r>
          </a:p>
          <a:p>
            <a:pPr lvl="1"/>
            <a:r>
              <a:rPr lang="en-US" dirty="0"/>
              <a:t>Not all wireless standards are </a:t>
            </a:r>
            <a:r>
              <a:rPr lang="en-US" dirty="0" smtClean="0"/>
              <a:t>compatible.</a:t>
            </a:r>
          </a:p>
          <a:p>
            <a:pPr lvl="1"/>
            <a:r>
              <a:rPr lang="en-US" dirty="0"/>
              <a:t>Each wireless conversation must </a:t>
            </a:r>
            <a:r>
              <a:rPr lang="en-US" dirty="0" smtClean="0"/>
              <a:t>occur on </a:t>
            </a:r>
            <a:r>
              <a:rPr lang="en-US" dirty="0"/>
              <a:t>a separate, non-overlapping </a:t>
            </a:r>
            <a:r>
              <a:rPr lang="en-US" dirty="0" smtClean="0"/>
              <a:t>channel.</a:t>
            </a:r>
          </a:p>
          <a:p>
            <a:pPr lvl="1"/>
            <a:r>
              <a:rPr lang="en-US" dirty="0"/>
              <a:t>The strength of an RF signal decreases with distance</a:t>
            </a:r>
            <a:r>
              <a:rPr lang="en-US" dirty="0" smtClean="0"/>
              <a:t>.</a:t>
            </a:r>
          </a:p>
          <a:p>
            <a:pPr lvl="1"/>
            <a:r>
              <a:rPr lang="en-US" dirty="0"/>
              <a:t>RF signals are susceptible to interference from outside </a:t>
            </a:r>
            <a:r>
              <a:rPr lang="en-US" dirty="0" smtClean="0"/>
              <a:t>sources</a:t>
            </a:r>
          </a:p>
          <a:p>
            <a:pPr lvl="1"/>
            <a:r>
              <a:rPr lang="en-US" dirty="0"/>
              <a:t>APs share the available bandwidth between devices</a:t>
            </a:r>
            <a:r>
              <a:rPr lang="en-US" dirty="0" smtClean="0"/>
              <a:t>.</a:t>
            </a:r>
            <a:endParaRPr lang="en-US" dirty="0"/>
          </a:p>
          <a:p>
            <a:r>
              <a:rPr lang="en-US" dirty="0" smtClean="0"/>
              <a:t>Authentication and Association Errors</a:t>
            </a:r>
          </a:p>
          <a:p>
            <a:pPr lvl="1"/>
            <a:r>
              <a:rPr lang="en-US" dirty="0" smtClean="0"/>
              <a:t>The SSID </a:t>
            </a:r>
            <a:r>
              <a:rPr lang="en-US" dirty="0"/>
              <a:t>must match on both the AP and client</a:t>
            </a:r>
            <a:r>
              <a:rPr lang="en-US" dirty="0" smtClean="0"/>
              <a:t>.</a:t>
            </a:r>
          </a:p>
          <a:p>
            <a:pPr lvl="1"/>
            <a:r>
              <a:rPr lang="en-US" dirty="0"/>
              <a:t>Both the client and the AP must be configured with the </a:t>
            </a:r>
            <a:r>
              <a:rPr lang="en-US" dirty="0" smtClean="0"/>
              <a:t>same authentication key.</a:t>
            </a:r>
          </a:p>
          <a:p>
            <a:pPr lvl="1"/>
            <a:r>
              <a:rPr lang="en-US" dirty="0" smtClean="0"/>
              <a:t>The </a:t>
            </a:r>
            <a:r>
              <a:rPr lang="en-US" dirty="0"/>
              <a:t>same encryption key must be configured on both the AP and the client.</a:t>
            </a:r>
            <a:endParaRPr lang="en-US" dirty="0" smtClean="0"/>
          </a:p>
        </p:txBody>
      </p:sp>
    </p:spTree>
    <p:extLst>
      <p:ext uri="{BB962C8B-B14F-4D97-AF65-F5344CB8AC3E}">
        <p14:creationId xmlns:p14="http://schemas.microsoft.com/office/powerpoint/2010/main" val="712527947"/>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362119"/>
            <a:ext cx="8772157" cy="756676"/>
          </a:xfrm>
        </p:spPr>
        <p:txBody>
          <a:bodyPr/>
          <a:lstStyle/>
          <a:p>
            <a:r>
              <a:rPr lang="en-CA" sz="1800" dirty="0"/>
              <a:t>Identifying and Fixing Common Problems</a:t>
            </a:r>
            <a:r>
              <a:rPr lang="en-CA" sz="1800" dirty="0" smtClean="0"/>
              <a:t/>
            </a:r>
            <a:br>
              <a:rPr lang="en-CA" sz="1800" dirty="0" smtClean="0"/>
            </a:br>
            <a:r>
              <a:rPr lang="en-US" dirty="0" smtClean="0"/>
              <a:t>DHCP and IP Address Issues</a:t>
            </a:r>
            <a:endParaRPr lang="en-US" dirty="0"/>
          </a:p>
        </p:txBody>
      </p:sp>
      <p:sp>
        <p:nvSpPr>
          <p:cNvPr id="2" name="Content Placeholder 1"/>
          <p:cNvSpPr>
            <a:spLocks noGrp="1"/>
          </p:cNvSpPr>
          <p:nvPr>
            <p:ph idx="1"/>
          </p:nvPr>
        </p:nvSpPr>
        <p:spPr>
          <a:xfrm>
            <a:off x="232348" y="1232592"/>
            <a:ext cx="8733677" cy="5313351"/>
          </a:xfrm>
        </p:spPr>
        <p:txBody>
          <a:bodyPr>
            <a:normAutofit/>
          </a:bodyPr>
          <a:lstStyle/>
          <a:p>
            <a:r>
              <a:rPr lang="en-US" dirty="0" smtClean="0"/>
              <a:t>DHCP Server Configuration Errors</a:t>
            </a:r>
          </a:p>
          <a:p>
            <a:pPr lvl="1"/>
            <a:r>
              <a:rPr lang="en-US" dirty="0"/>
              <a:t>The client table information should match the local host </a:t>
            </a:r>
            <a:r>
              <a:rPr lang="en-US" dirty="0" smtClean="0"/>
              <a:t>information</a:t>
            </a:r>
          </a:p>
          <a:p>
            <a:pPr lvl="1"/>
            <a:r>
              <a:rPr lang="en-US" dirty="0"/>
              <a:t> Check to make sure that the router has an IP </a:t>
            </a:r>
            <a:r>
              <a:rPr lang="en-US" dirty="0" smtClean="0"/>
              <a:t>address</a:t>
            </a:r>
          </a:p>
          <a:p>
            <a:pPr lvl="1"/>
            <a:r>
              <a:rPr lang="en-US" dirty="0"/>
              <a:t>The LAN interface of the wireless router should be set as the default gateway.</a:t>
            </a:r>
          </a:p>
        </p:txBody>
      </p:sp>
      <p:pic>
        <p:nvPicPr>
          <p:cNvPr id="3" name="Picture 2"/>
          <p:cNvPicPr>
            <a:picLocks noChangeAspect="1"/>
          </p:cNvPicPr>
          <p:nvPr/>
        </p:nvPicPr>
        <p:blipFill>
          <a:blip r:embed="rId3"/>
          <a:stretch>
            <a:fillRect/>
          </a:stretch>
        </p:blipFill>
        <p:spPr>
          <a:xfrm>
            <a:off x="2634431" y="3118570"/>
            <a:ext cx="3929510" cy="3427373"/>
          </a:xfrm>
          <a:prstGeom prst="rect">
            <a:avLst/>
          </a:prstGeom>
        </p:spPr>
      </p:pic>
    </p:spTree>
    <p:extLst>
      <p:ext uri="{BB962C8B-B14F-4D97-AF65-F5344CB8AC3E}">
        <p14:creationId xmlns:p14="http://schemas.microsoft.com/office/powerpoint/2010/main" val="496105375"/>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362119"/>
            <a:ext cx="8772157" cy="756676"/>
          </a:xfrm>
        </p:spPr>
        <p:txBody>
          <a:bodyPr/>
          <a:lstStyle/>
          <a:p>
            <a:r>
              <a:rPr lang="en-CA" sz="1800" dirty="0"/>
              <a:t>Identifying and Fixing Common Problems</a:t>
            </a:r>
            <a:r>
              <a:rPr lang="en-CA" sz="1800" dirty="0" smtClean="0"/>
              <a:t/>
            </a:r>
            <a:br>
              <a:rPr lang="en-CA" sz="1800" dirty="0" smtClean="0"/>
            </a:br>
            <a:r>
              <a:rPr lang="en-US" dirty="0" smtClean="0"/>
              <a:t>DHCP and IP Address Issues (Cont.)</a:t>
            </a:r>
            <a:endParaRPr lang="en-US" dirty="0"/>
          </a:p>
        </p:txBody>
      </p:sp>
      <p:sp>
        <p:nvSpPr>
          <p:cNvPr id="2" name="Content Placeholder 1"/>
          <p:cNvSpPr>
            <a:spLocks noGrp="1"/>
          </p:cNvSpPr>
          <p:nvPr>
            <p:ph idx="1"/>
          </p:nvPr>
        </p:nvSpPr>
        <p:spPr>
          <a:xfrm>
            <a:off x="232348" y="1232592"/>
            <a:ext cx="8733677" cy="5313351"/>
          </a:xfrm>
        </p:spPr>
        <p:txBody>
          <a:bodyPr>
            <a:normAutofit lnSpcReduction="10000"/>
          </a:bodyPr>
          <a:lstStyle/>
          <a:p>
            <a:r>
              <a:rPr lang="en-US" dirty="0" smtClean="0"/>
              <a:t>Why Can’t We Get to the Internet?</a:t>
            </a:r>
          </a:p>
          <a:p>
            <a:pPr lvl="1"/>
            <a:r>
              <a:rPr lang="en-US" dirty="0"/>
              <a:t>E</a:t>
            </a:r>
            <a:r>
              <a:rPr lang="en-US" dirty="0" smtClean="0"/>
              <a:t>xamine </a:t>
            </a:r>
            <a:r>
              <a:rPr lang="en-US" dirty="0"/>
              <a:t>the router status page</a:t>
            </a:r>
            <a:r>
              <a:rPr lang="en-US" dirty="0" smtClean="0"/>
              <a:t>.</a:t>
            </a:r>
          </a:p>
          <a:p>
            <a:pPr lvl="1"/>
            <a:r>
              <a:rPr lang="en-US" dirty="0"/>
              <a:t>Check all physical connections and LED indicators</a:t>
            </a:r>
            <a:r>
              <a:rPr lang="en-US" dirty="0" smtClean="0"/>
              <a:t>.</a:t>
            </a:r>
          </a:p>
          <a:p>
            <a:pPr lvl="1"/>
            <a:r>
              <a:rPr lang="en-US" dirty="0" smtClean="0"/>
              <a:t>Try </a:t>
            </a:r>
            <a:r>
              <a:rPr lang="en-US" dirty="0"/>
              <a:t>to re-establish </a:t>
            </a:r>
            <a:r>
              <a:rPr lang="en-US" dirty="0" smtClean="0"/>
              <a:t>connectivity</a:t>
            </a:r>
          </a:p>
          <a:p>
            <a:r>
              <a:rPr lang="en-US" dirty="0" smtClean="0"/>
              <a:t>Could it be the Firewall?</a:t>
            </a:r>
          </a:p>
          <a:p>
            <a:pPr lvl="1"/>
            <a:r>
              <a:rPr lang="en-US" dirty="0" smtClean="0"/>
              <a:t>Check </a:t>
            </a:r>
            <a:r>
              <a:rPr lang="en-US" dirty="0"/>
              <a:t>that the </a:t>
            </a:r>
            <a:r>
              <a:rPr lang="en-US" dirty="0" smtClean="0"/>
              <a:t>application</a:t>
            </a:r>
          </a:p>
          <a:p>
            <a:pPr marL="228600" lvl="1" indent="0">
              <a:buNone/>
            </a:pPr>
            <a:r>
              <a:rPr lang="en-US" dirty="0" smtClean="0"/>
              <a:t>   TCP </a:t>
            </a:r>
            <a:r>
              <a:rPr lang="en-US" dirty="0"/>
              <a:t>or UDP port is open </a:t>
            </a:r>
            <a:endParaRPr lang="en-US" dirty="0" smtClean="0"/>
          </a:p>
          <a:p>
            <a:pPr marL="228600" lvl="1" indent="0">
              <a:buNone/>
            </a:pPr>
            <a:r>
              <a:rPr lang="en-US" dirty="0"/>
              <a:t> </a:t>
            </a:r>
            <a:r>
              <a:rPr lang="en-US" dirty="0" smtClean="0"/>
              <a:t>  and no </a:t>
            </a:r>
            <a:r>
              <a:rPr lang="en-US" dirty="0"/>
              <a:t>filter lists are </a:t>
            </a:r>
            <a:endParaRPr lang="en-US" dirty="0" smtClean="0"/>
          </a:p>
          <a:p>
            <a:pPr marL="228600" lvl="1" indent="0">
              <a:buNone/>
            </a:pPr>
            <a:r>
              <a:rPr lang="en-US" dirty="0"/>
              <a:t> </a:t>
            </a:r>
            <a:r>
              <a:rPr lang="en-US" dirty="0" smtClean="0"/>
              <a:t>  blocking traffic to </a:t>
            </a:r>
            <a:r>
              <a:rPr lang="en-US" dirty="0"/>
              <a:t>that port</a:t>
            </a:r>
            <a:r>
              <a:rPr lang="en-US" dirty="0" smtClean="0"/>
              <a:t>.</a:t>
            </a:r>
          </a:p>
          <a:p>
            <a:pPr lvl="1"/>
            <a:r>
              <a:rPr lang="en-US" dirty="0"/>
              <a:t>Check all settings on </a:t>
            </a:r>
            <a:r>
              <a:rPr lang="en-US" dirty="0" smtClean="0"/>
              <a:t>the</a:t>
            </a:r>
          </a:p>
          <a:p>
            <a:pPr marL="228600" lvl="1" indent="0">
              <a:buNone/>
            </a:pPr>
            <a:r>
              <a:rPr lang="en-US" dirty="0"/>
              <a:t> </a:t>
            </a:r>
            <a:r>
              <a:rPr lang="en-US" dirty="0" smtClean="0"/>
              <a:t>  router </a:t>
            </a:r>
            <a:r>
              <a:rPr lang="en-US" dirty="0"/>
              <a:t> to ensure no </a:t>
            </a:r>
            <a:endParaRPr lang="en-US" dirty="0" smtClean="0"/>
          </a:p>
          <a:p>
            <a:pPr marL="228600" lvl="1" indent="0">
              <a:buNone/>
            </a:pPr>
            <a:r>
              <a:rPr lang="en-US" dirty="0"/>
              <a:t> </a:t>
            </a:r>
            <a:r>
              <a:rPr lang="en-US" dirty="0" smtClean="0"/>
              <a:t>  security </a:t>
            </a:r>
            <a:r>
              <a:rPr lang="en-US" dirty="0"/>
              <a:t>restrictions </a:t>
            </a:r>
            <a:r>
              <a:rPr lang="en-US" dirty="0" smtClean="0"/>
              <a:t>could</a:t>
            </a:r>
          </a:p>
          <a:p>
            <a:pPr marL="228600" lvl="1" indent="0">
              <a:buNone/>
            </a:pPr>
            <a:r>
              <a:rPr lang="en-US" dirty="0" smtClean="0"/>
              <a:t>   be </a:t>
            </a:r>
            <a:r>
              <a:rPr lang="en-US" dirty="0"/>
              <a:t>causing the issue.</a:t>
            </a:r>
          </a:p>
        </p:txBody>
      </p:sp>
      <p:pic>
        <p:nvPicPr>
          <p:cNvPr id="4" name="Picture 3"/>
          <p:cNvPicPr>
            <a:picLocks noChangeAspect="1"/>
          </p:cNvPicPr>
          <p:nvPr/>
        </p:nvPicPr>
        <p:blipFill>
          <a:blip r:embed="rId3"/>
          <a:stretch>
            <a:fillRect/>
          </a:stretch>
        </p:blipFill>
        <p:spPr>
          <a:xfrm>
            <a:off x="3933826" y="3055876"/>
            <a:ext cx="5032200" cy="3354801"/>
          </a:xfrm>
          <a:prstGeom prst="rect">
            <a:avLst/>
          </a:prstGeom>
        </p:spPr>
      </p:pic>
    </p:spTree>
    <p:extLst>
      <p:ext uri="{BB962C8B-B14F-4D97-AF65-F5344CB8AC3E}">
        <p14:creationId xmlns:p14="http://schemas.microsoft.com/office/powerpoint/2010/main" val="2311753452"/>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r>
              <a:rPr lang="en-CA" sz="2400" dirty="0"/>
              <a:t>9.4 Working with Customer Support</a:t>
            </a:r>
          </a:p>
        </p:txBody>
      </p:sp>
    </p:spTree>
    <p:extLst>
      <p:ext uri="{BB962C8B-B14F-4D97-AF65-F5344CB8AC3E}">
        <p14:creationId xmlns:p14="http://schemas.microsoft.com/office/powerpoint/2010/main" val="593728577"/>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362119"/>
            <a:ext cx="8772157" cy="756676"/>
          </a:xfrm>
        </p:spPr>
        <p:txBody>
          <a:bodyPr/>
          <a:lstStyle/>
          <a:p>
            <a:r>
              <a:rPr lang="en-CA" sz="1800" dirty="0"/>
              <a:t>Working with Customer Support</a:t>
            </a:r>
            <a:r>
              <a:rPr lang="en-CA" sz="1800" dirty="0" smtClean="0"/>
              <a:t/>
            </a:r>
            <a:br>
              <a:rPr lang="en-CA" sz="1800" dirty="0" smtClean="0"/>
            </a:br>
            <a:r>
              <a:rPr lang="en-US" dirty="0" smtClean="0"/>
              <a:t>Using Outside Sources for Help</a:t>
            </a:r>
            <a:endParaRPr lang="en-US" dirty="0"/>
          </a:p>
        </p:txBody>
      </p:sp>
      <p:sp>
        <p:nvSpPr>
          <p:cNvPr id="2" name="Content Placeholder 1"/>
          <p:cNvSpPr>
            <a:spLocks noGrp="1"/>
          </p:cNvSpPr>
          <p:nvPr>
            <p:ph idx="1"/>
          </p:nvPr>
        </p:nvSpPr>
        <p:spPr>
          <a:xfrm>
            <a:off x="232348" y="1232592"/>
            <a:ext cx="8733677" cy="5313351"/>
          </a:xfrm>
        </p:spPr>
        <p:txBody>
          <a:bodyPr>
            <a:normAutofit lnSpcReduction="10000"/>
          </a:bodyPr>
          <a:lstStyle/>
          <a:p>
            <a:r>
              <a:rPr lang="en-US" dirty="0" smtClean="0"/>
              <a:t>Where Can I Get Help?</a:t>
            </a:r>
          </a:p>
          <a:p>
            <a:pPr lvl="1"/>
            <a:r>
              <a:rPr lang="en-US" dirty="0"/>
              <a:t>I</a:t>
            </a:r>
            <a:r>
              <a:rPr lang="en-US" dirty="0" smtClean="0"/>
              <a:t>t </a:t>
            </a:r>
            <a:r>
              <a:rPr lang="en-US" dirty="0"/>
              <a:t>might be necessary to obtain assistance from outside sources</a:t>
            </a:r>
            <a:r>
              <a:rPr lang="en-US" dirty="0" smtClean="0"/>
              <a:t>.</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r>
              <a:rPr lang="en-US" dirty="0" smtClean="0"/>
              <a:t>When to Call for Help</a:t>
            </a:r>
          </a:p>
          <a:p>
            <a:pPr lvl="1"/>
            <a:r>
              <a:rPr lang="en-US" dirty="0" smtClean="0"/>
              <a:t>It </a:t>
            </a:r>
            <a:r>
              <a:rPr lang="en-US" dirty="0"/>
              <a:t>may be necessary to contact the vendor or ISP support desk for assistance. </a:t>
            </a:r>
            <a:endParaRPr lang="en-US" dirty="0" smtClean="0"/>
          </a:p>
          <a:p>
            <a:r>
              <a:rPr lang="en-US" dirty="0" smtClean="0"/>
              <a:t>Using the Support Desk</a:t>
            </a:r>
          </a:p>
          <a:p>
            <a:pPr lvl="1"/>
            <a:r>
              <a:rPr lang="en-US" dirty="0" smtClean="0"/>
              <a:t>I</a:t>
            </a:r>
            <a:r>
              <a:rPr lang="en-US" dirty="0"/>
              <a:t>t is important to give the support desk as much information as possible.</a:t>
            </a:r>
          </a:p>
        </p:txBody>
      </p:sp>
      <p:grpSp>
        <p:nvGrpSpPr>
          <p:cNvPr id="8" name="Group 7"/>
          <p:cNvGrpSpPr/>
          <p:nvPr/>
        </p:nvGrpSpPr>
        <p:grpSpPr>
          <a:xfrm>
            <a:off x="1242909" y="2081071"/>
            <a:ext cx="6709422" cy="2029108"/>
            <a:chOff x="804759" y="2109646"/>
            <a:chExt cx="6709422" cy="2029108"/>
          </a:xfrm>
        </p:grpSpPr>
        <p:pic>
          <p:nvPicPr>
            <p:cNvPr id="4" name="Picture 3"/>
            <p:cNvPicPr>
              <a:picLocks noChangeAspect="1"/>
            </p:cNvPicPr>
            <p:nvPr/>
          </p:nvPicPr>
          <p:blipFill>
            <a:blip r:embed="rId3"/>
            <a:stretch>
              <a:fillRect/>
            </a:stretch>
          </p:blipFill>
          <p:spPr>
            <a:xfrm>
              <a:off x="804759" y="2109646"/>
              <a:ext cx="1476581" cy="2029108"/>
            </a:xfrm>
            <a:prstGeom prst="rect">
              <a:avLst/>
            </a:prstGeom>
          </p:spPr>
        </p:pic>
        <p:pic>
          <p:nvPicPr>
            <p:cNvPr id="5" name="Picture 4"/>
            <p:cNvPicPr>
              <a:picLocks noChangeAspect="1"/>
            </p:cNvPicPr>
            <p:nvPr/>
          </p:nvPicPr>
          <p:blipFill>
            <a:blip r:embed="rId4"/>
            <a:stretch>
              <a:fillRect/>
            </a:stretch>
          </p:blipFill>
          <p:spPr>
            <a:xfrm>
              <a:off x="2514500" y="2109646"/>
              <a:ext cx="1442493" cy="2029108"/>
            </a:xfrm>
            <a:prstGeom prst="rect">
              <a:avLst/>
            </a:prstGeom>
          </p:spPr>
        </p:pic>
        <p:pic>
          <p:nvPicPr>
            <p:cNvPr id="6" name="Picture 5"/>
            <p:cNvPicPr>
              <a:picLocks noChangeAspect="1"/>
            </p:cNvPicPr>
            <p:nvPr/>
          </p:nvPicPr>
          <p:blipFill>
            <a:blip r:embed="rId5"/>
            <a:stretch>
              <a:fillRect/>
            </a:stretch>
          </p:blipFill>
          <p:spPr>
            <a:xfrm>
              <a:off x="4190153" y="2109646"/>
              <a:ext cx="1382146" cy="2029108"/>
            </a:xfrm>
            <a:prstGeom prst="rect">
              <a:avLst/>
            </a:prstGeom>
          </p:spPr>
        </p:pic>
        <p:pic>
          <p:nvPicPr>
            <p:cNvPr id="7" name="Picture 6"/>
            <p:cNvPicPr>
              <a:picLocks noChangeAspect="1"/>
            </p:cNvPicPr>
            <p:nvPr/>
          </p:nvPicPr>
          <p:blipFill>
            <a:blip r:embed="rId6"/>
            <a:stretch>
              <a:fillRect/>
            </a:stretch>
          </p:blipFill>
          <p:spPr>
            <a:xfrm>
              <a:off x="5805459" y="2109646"/>
              <a:ext cx="1708722" cy="2029108"/>
            </a:xfrm>
            <a:prstGeom prst="rect">
              <a:avLst/>
            </a:prstGeom>
          </p:spPr>
        </p:pic>
      </p:grpSp>
    </p:spTree>
    <p:extLst>
      <p:ext uri="{BB962C8B-B14F-4D97-AF65-F5344CB8AC3E}">
        <p14:creationId xmlns:p14="http://schemas.microsoft.com/office/powerpoint/2010/main" val="273106413"/>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r>
              <a:rPr lang="en-US" smtClean="0"/>
              <a:t>Chapter 9 - Sections &amp; Objectives</a:t>
            </a:r>
            <a:endParaRPr lang="en-US" dirty="0" smtClean="0"/>
          </a:p>
        </p:txBody>
      </p:sp>
      <p:sp>
        <p:nvSpPr>
          <p:cNvPr id="4099" name="Rectangle 34"/>
          <p:cNvSpPr>
            <a:spLocks noGrp="1" noChangeArrowheads="1"/>
          </p:cNvSpPr>
          <p:nvPr>
            <p:ph idx="1"/>
          </p:nvPr>
        </p:nvSpPr>
        <p:spPr/>
        <p:txBody>
          <a:bodyPr/>
          <a:lstStyle/>
          <a:p>
            <a:r>
              <a:rPr lang="en-CA" dirty="0" smtClean="0"/>
              <a:t>9.1 What to Do When It Does not Work</a:t>
            </a:r>
          </a:p>
          <a:p>
            <a:pPr lvl="1"/>
            <a:r>
              <a:rPr lang="en-CA" dirty="0" smtClean="0"/>
              <a:t>Explain the steps to take when a new configuration does not work as expected.</a:t>
            </a:r>
          </a:p>
          <a:p>
            <a:r>
              <a:rPr lang="en-CA" dirty="0" smtClean="0"/>
              <a:t>9.2 Troubleshooting Issues in Networks</a:t>
            </a:r>
          </a:p>
          <a:p>
            <a:pPr lvl="1"/>
            <a:r>
              <a:rPr lang="en-CA" dirty="0" smtClean="0"/>
              <a:t>Troubleshoot network problems with common network utilities.</a:t>
            </a:r>
          </a:p>
          <a:p>
            <a:r>
              <a:rPr lang="en-CA" dirty="0" smtClean="0"/>
              <a:t>9.3 Identifying and Fixing Common Problems</a:t>
            </a:r>
          </a:p>
          <a:p>
            <a:pPr lvl="1"/>
            <a:r>
              <a:rPr lang="en-CA" dirty="0" smtClean="0"/>
              <a:t>Troubleshoot a network connectivity problem.</a:t>
            </a:r>
          </a:p>
          <a:p>
            <a:r>
              <a:rPr lang="en-CA" dirty="0" smtClean="0"/>
              <a:t>9.4 Working with Customer Support</a:t>
            </a:r>
          </a:p>
          <a:p>
            <a:pPr lvl="1"/>
            <a:r>
              <a:rPr lang="en-CA" dirty="0" smtClean="0"/>
              <a:t>Explain how to work with customer support.</a:t>
            </a:r>
          </a:p>
        </p:txBody>
      </p:sp>
    </p:spTree>
    <p:extLst>
      <p:ext uri="{BB962C8B-B14F-4D97-AF65-F5344CB8AC3E}">
        <p14:creationId xmlns:p14="http://schemas.microsoft.com/office/powerpoint/2010/main" val="1065710895"/>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362119"/>
            <a:ext cx="8772157" cy="756676"/>
          </a:xfrm>
        </p:spPr>
        <p:txBody>
          <a:bodyPr/>
          <a:lstStyle/>
          <a:p>
            <a:r>
              <a:rPr lang="en-CA" sz="1800" dirty="0"/>
              <a:t>Working with Customer Support</a:t>
            </a:r>
            <a:r>
              <a:rPr lang="en-CA" sz="1800" dirty="0" smtClean="0"/>
              <a:t/>
            </a:r>
            <a:br>
              <a:rPr lang="en-CA" sz="1800" dirty="0" smtClean="0"/>
            </a:br>
            <a:r>
              <a:rPr lang="en-US" dirty="0" smtClean="0"/>
              <a:t>Keeping Good Records</a:t>
            </a:r>
            <a:endParaRPr lang="en-US" dirty="0"/>
          </a:p>
        </p:txBody>
      </p:sp>
      <p:sp>
        <p:nvSpPr>
          <p:cNvPr id="2" name="Content Placeholder 1"/>
          <p:cNvSpPr>
            <a:spLocks noGrp="1"/>
          </p:cNvSpPr>
          <p:nvPr>
            <p:ph idx="1"/>
          </p:nvPr>
        </p:nvSpPr>
        <p:spPr>
          <a:xfrm>
            <a:off x="232348" y="1232592"/>
            <a:ext cx="8733677" cy="5313351"/>
          </a:xfrm>
        </p:spPr>
        <p:txBody>
          <a:bodyPr>
            <a:normAutofit lnSpcReduction="10000"/>
          </a:bodyPr>
          <a:lstStyle/>
          <a:p>
            <a:r>
              <a:rPr lang="en-US" dirty="0" smtClean="0"/>
              <a:t>Resolving the Issue</a:t>
            </a:r>
          </a:p>
          <a:p>
            <a:pPr lvl="1"/>
            <a:r>
              <a:rPr lang="en-US" dirty="0" smtClean="0"/>
              <a:t>They </a:t>
            </a:r>
            <a:r>
              <a:rPr lang="en-US" dirty="0"/>
              <a:t>may escalate the problem to a higher level. </a:t>
            </a:r>
            <a:endParaRPr lang="en-US" dirty="0" smtClean="0"/>
          </a:p>
          <a:p>
            <a:pPr lvl="1"/>
            <a:r>
              <a:rPr lang="en-US" dirty="0"/>
              <a:t>Record all information regarding the interaction with the support </a:t>
            </a:r>
            <a:r>
              <a:rPr lang="en-US" dirty="0" smtClean="0"/>
              <a:t>desk.</a:t>
            </a:r>
          </a:p>
          <a:p>
            <a:r>
              <a:rPr lang="en-US" dirty="0" smtClean="0"/>
              <a:t>Tickets and Work Orders</a:t>
            </a:r>
          </a:p>
          <a:p>
            <a:pPr lvl="1"/>
            <a:r>
              <a:rPr lang="en-US" dirty="0"/>
              <a:t>When the customer identifies </a:t>
            </a:r>
            <a:endParaRPr lang="en-US" dirty="0" smtClean="0"/>
          </a:p>
          <a:p>
            <a:pPr marL="228600" lvl="1" indent="0">
              <a:buNone/>
            </a:pPr>
            <a:r>
              <a:rPr lang="en-US" dirty="0"/>
              <a:t> </a:t>
            </a:r>
            <a:r>
              <a:rPr lang="en-US" dirty="0" smtClean="0"/>
              <a:t>  who </a:t>
            </a:r>
            <a:r>
              <a:rPr lang="en-US" dirty="0"/>
              <a:t>they are, the </a:t>
            </a:r>
            <a:r>
              <a:rPr lang="en-US" dirty="0" smtClean="0"/>
              <a:t>technician</a:t>
            </a:r>
          </a:p>
          <a:p>
            <a:pPr marL="228600" lvl="1" indent="0">
              <a:buNone/>
            </a:pPr>
            <a:r>
              <a:rPr lang="en-US" dirty="0"/>
              <a:t> </a:t>
            </a:r>
            <a:r>
              <a:rPr lang="en-US" dirty="0" smtClean="0"/>
              <a:t>  accesses </a:t>
            </a:r>
            <a:r>
              <a:rPr lang="en-US" dirty="0"/>
              <a:t>the relevant customer </a:t>
            </a:r>
            <a:endParaRPr lang="en-US" dirty="0" smtClean="0"/>
          </a:p>
          <a:p>
            <a:pPr marL="228600" lvl="1" indent="0">
              <a:buNone/>
            </a:pPr>
            <a:r>
              <a:rPr lang="en-US" dirty="0"/>
              <a:t> </a:t>
            </a:r>
            <a:r>
              <a:rPr lang="en-US" dirty="0" smtClean="0"/>
              <a:t>  information.</a:t>
            </a:r>
          </a:p>
          <a:p>
            <a:pPr lvl="1"/>
            <a:r>
              <a:rPr lang="en-US" dirty="0"/>
              <a:t>The information is transferred to </a:t>
            </a:r>
            <a:endParaRPr lang="en-US" dirty="0" smtClean="0"/>
          </a:p>
          <a:p>
            <a:pPr marL="228600" lvl="1" indent="0">
              <a:buNone/>
            </a:pPr>
            <a:r>
              <a:rPr lang="en-US" dirty="0"/>
              <a:t> </a:t>
            </a:r>
            <a:r>
              <a:rPr lang="en-US" dirty="0" smtClean="0"/>
              <a:t>  a </a:t>
            </a:r>
            <a:r>
              <a:rPr lang="en-US" dirty="0"/>
              <a:t>trouble ticket, or incident </a:t>
            </a:r>
            <a:r>
              <a:rPr lang="en-US" dirty="0" smtClean="0"/>
              <a:t>report.</a:t>
            </a:r>
          </a:p>
          <a:p>
            <a:pPr lvl="1"/>
            <a:r>
              <a:rPr lang="en-US" dirty="0"/>
              <a:t>When an on-site call is required, </a:t>
            </a:r>
            <a:endParaRPr lang="en-US" dirty="0" smtClean="0"/>
          </a:p>
          <a:p>
            <a:pPr marL="228600" lvl="1" indent="0">
              <a:buNone/>
            </a:pPr>
            <a:r>
              <a:rPr lang="en-US" dirty="0"/>
              <a:t> </a:t>
            </a:r>
            <a:r>
              <a:rPr lang="en-US" dirty="0" smtClean="0"/>
              <a:t>  the </a:t>
            </a:r>
            <a:r>
              <a:rPr lang="en-US" dirty="0"/>
              <a:t>trouble ticket information </a:t>
            </a:r>
            <a:r>
              <a:rPr lang="en-US" dirty="0" smtClean="0"/>
              <a:t>can</a:t>
            </a:r>
          </a:p>
          <a:p>
            <a:pPr marL="228600" lvl="1" indent="0">
              <a:buNone/>
            </a:pPr>
            <a:r>
              <a:rPr lang="en-US" dirty="0"/>
              <a:t> </a:t>
            </a:r>
            <a:r>
              <a:rPr lang="en-US" dirty="0" smtClean="0"/>
              <a:t>  be </a:t>
            </a:r>
            <a:r>
              <a:rPr lang="en-US" dirty="0"/>
              <a:t>converted to a work </a:t>
            </a:r>
            <a:r>
              <a:rPr lang="en-US" dirty="0" smtClean="0"/>
              <a:t>order.</a:t>
            </a:r>
            <a:endParaRPr lang="en-US" dirty="0"/>
          </a:p>
        </p:txBody>
      </p:sp>
      <p:pic>
        <p:nvPicPr>
          <p:cNvPr id="3" name="Picture 2"/>
          <p:cNvPicPr>
            <a:picLocks noChangeAspect="1"/>
          </p:cNvPicPr>
          <p:nvPr/>
        </p:nvPicPr>
        <p:blipFill>
          <a:blip r:embed="rId3"/>
          <a:stretch>
            <a:fillRect/>
          </a:stretch>
        </p:blipFill>
        <p:spPr>
          <a:xfrm>
            <a:off x="4943475" y="2485219"/>
            <a:ext cx="3689366" cy="4060724"/>
          </a:xfrm>
          <a:prstGeom prst="rect">
            <a:avLst/>
          </a:prstGeom>
        </p:spPr>
      </p:pic>
    </p:spTree>
    <p:extLst>
      <p:ext uri="{BB962C8B-B14F-4D97-AF65-F5344CB8AC3E}">
        <p14:creationId xmlns:p14="http://schemas.microsoft.com/office/powerpoint/2010/main" val="163254970"/>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7036819"/>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spTree>
    <p:extLst>
      <p:ext uri="{BB962C8B-B14F-4D97-AF65-F5344CB8AC3E}">
        <p14:creationId xmlns:p14="http://schemas.microsoft.com/office/powerpoint/2010/main" val="725382621"/>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r>
              <a:rPr lang="en-CA" sz="2400" dirty="0"/>
              <a:t>9.1 What To Do When It Does </a:t>
            </a:r>
            <a:r>
              <a:rPr lang="en-CA" sz="2400" dirty="0" smtClean="0"/>
              <a:t>Not </a:t>
            </a:r>
            <a:r>
              <a:rPr lang="en-CA" sz="2400" dirty="0"/>
              <a:t>Work</a:t>
            </a:r>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362119"/>
            <a:ext cx="8772157" cy="756676"/>
          </a:xfrm>
        </p:spPr>
        <p:txBody>
          <a:bodyPr/>
          <a:lstStyle/>
          <a:p>
            <a:r>
              <a:rPr lang="en-US" sz="1800" dirty="0" smtClean="0"/>
              <a:t>What to Do When it Does not Work</a:t>
            </a:r>
            <a:br>
              <a:rPr lang="en-US" sz="1800" dirty="0" smtClean="0"/>
            </a:br>
            <a:r>
              <a:rPr lang="en-US" dirty="0" smtClean="0"/>
              <a:t>The Troubleshooting Process</a:t>
            </a:r>
            <a:endParaRPr lang="en-US" dirty="0"/>
          </a:p>
        </p:txBody>
      </p:sp>
      <p:sp>
        <p:nvSpPr>
          <p:cNvPr id="2" name="Content Placeholder 1"/>
          <p:cNvSpPr>
            <a:spLocks noGrp="1"/>
          </p:cNvSpPr>
          <p:nvPr>
            <p:ph idx="1"/>
          </p:nvPr>
        </p:nvSpPr>
        <p:spPr>
          <a:xfrm>
            <a:off x="232348" y="1232592"/>
            <a:ext cx="8733677" cy="5313351"/>
          </a:xfrm>
        </p:spPr>
        <p:txBody>
          <a:bodyPr>
            <a:normAutofit/>
          </a:bodyPr>
          <a:lstStyle/>
          <a:p>
            <a:r>
              <a:rPr lang="en-US" dirty="0" smtClean="0"/>
              <a:t>What is Network Troubleshooting?</a:t>
            </a:r>
          </a:p>
          <a:p>
            <a:pPr lvl="1"/>
            <a:r>
              <a:rPr lang="en-US" dirty="0" smtClean="0"/>
              <a:t>Process of identifying, locating and correcting the problems.</a:t>
            </a:r>
          </a:p>
          <a:p>
            <a:pPr lvl="1"/>
            <a:r>
              <a:rPr lang="en-US" dirty="0" smtClean="0"/>
              <a:t>Maintain good documentation when troubleshooting.</a:t>
            </a:r>
          </a:p>
          <a:p>
            <a:r>
              <a:rPr lang="en-US" dirty="0" smtClean="0"/>
              <a:t>Gathering Information</a:t>
            </a:r>
          </a:p>
          <a:p>
            <a:pPr lvl="1"/>
            <a:r>
              <a:rPr lang="en-US" dirty="0" smtClean="0"/>
              <a:t>Question </a:t>
            </a:r>
            <a:r>
              <a:rPr lang="en-US" dirty="0"/>
              <a:t>the individual who </a:t>
            </a:r>
            <a:r>
              <a:rPr lang="en-US" dirty="0" smtClean="0"/>
              <a:t>reported</a:t>
            </a:r>
          </a:p>
          <a:p>
            <a:pPr marL="228600" lvl="1" indent="0">
              <a:buNone/>
            </a:pPr>
            <a:r>
              <a:rPr lang="en-US" dirty="0"/>
              <a:t> </a:t>
            </a:r>
            <a:r>
              <a:rPr lang="en-US" dirty="0" smtClean="0"/>
              <a:t>   </a:t>
            </a:r>
            <a:r>
              <a:rPr lang="en-US" dirty="0"/>
              <a:t>the problem as well as any </a:t>
            </a:r>
            <a:r>
              <a:rPr lang="en-US" dirty="0" smtClean="0"/>
              <a:t>other</a:t>
            </a:r>
          </a:p>
          <a:p>
            <a:pPr marL="228600" lvl="1" indent="0">
              <a:buNone/>
            </a:pPr>
            <a:r>
              <a:rPr lang="en-US" dirty="0"/>
              <a:t> </a:t>
            </a:r>
            <a:r>
              <a:rPr lang="en-US" dirty="0" smtClean="0"/>
              <a:t>   affected </a:t>
            </a:r>
            <a:r>
              <a:rPr lang="en-US" dirty="0"/>
              <a:t>users. </a:t>
            </a:r>
            <a:endParaRPr lang="en-US" dirty="0" smtClean="0"/>
          </a:p>
          <a:p>
            <a:pPr lvl="1"/>
            <a:r>
              <a:rPr lang="en-US" dirty="0" smtClean="0"/>
              <a:t>Collect </a:t>
            </a:r>
            <a:r>
              <a:rPr lang="en-US" dirty="0"/>
              <a:t>information about </a:t>
            </a:r>
            <a:r>
              <a:rPr lang="en-US" dirty="0" smtClean="0"/>
              <a:t>any</a:t>
            </a:r>
          </a:p>
          <a:p>
            <a:pPr marL="228600" lvl="1" indent="0">
              <a:buNone/>
            </a:pPr>
            <a:r>
              <a:rPr lang="en-US" dirty="0"/>
              <a:t> </a:t>
            </a:r>
            <a:r>
              <a:rPr lang="en-US" dirty="0" smtClean="0"/>
              <a:t>   equipment </a:t>
            </a:r>
            <a:r>
              <a:rPr lang="en-US" dirty="0"/>
              <a:t>that may be </a:t>
            </a:r>
            <a:r>
              <a:rPr lang="en-US" dirty="0" smtClean="0"/>
              <a:t>affected</a:t>
            </a:r>
          </a:p>
          <a:p>
            <a:pPr lvl="1"/>
            <a:endParaRPr lang="en-US" dirty="0" smtClean="0"/>
          </a:p>
        </p:txBody>
      </p:sp>
      <p:pic>
        <p:nvPicPr>
          <p:cNvPr id="8" name="Picture 7"/>
          <p:cNvPicPr>
            <a:picLocks noChangeAspect="1"/>
          </p:cNvPicPr>
          <p:nvPr/>
        </p:nvPicPr>
        <p:blipFill>
          <a:blip r:embed="rId3"/>
          <a:stretch>
            <a:fillRect/>
          </a:stretch>
        </p:blipFill>
        <p:spPr>
          <a:xfrm>
            <a:off x="4991101" y="2909759"/>
            <a:ext cx="3994166" cy="3749981"/>
          </a:xfrm>
          <a:prstGeom prst="rect">
            <a:avLst/>
          </a:prstGeom>
        </p:spPr>
      </p:pic>
    </p:spTree>
    <p:extLst>
      <p:ext uri="{BB962C8B-B14F-4D97-AF65-F5344CB8AC3E}">
        <p14:creationId xmlns:p14="http://schemas.microsoft.com/office/powerpoint/2010/main" val="2189958124"/>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362119"/>
            <a:ext cx="8772157" cy="756676"/>
          </a:xfrm>
        </p:spPr>
        <p:txBody>
          <a:bodyPr/>
          <a:lstStyle/>
          <a:p>
            <a:r>
              <a:rPr lang="en-US" sz="1800" dirty="0" smtClean="0"/>
              <a:t>What to Do When it Does not Work</a:t>
            </a:r>
            <a:br>
              <a:rPr lang="en-US" sz="1800" dirty="0" smtClean="0"/>
            </a:br>
            <a:r>
              <a:rPr lang="en-US" dirty="0" smtClean="0"/>
              <a:t>Approaches to Troubleshooting</a:t>
            </a:r>
            <a:endParaRPr lang="en-US" dirty="0"/>
          </a:p>
        </p:txBody>
      </p:sp>
      <p:sp>
        <p:nvSpPr>
          <p:cNvPr id="2" name="Content Placeholder 1"/>
          <p:cNvSpPr>
            <a:spLocks noGrp="1"/>
          </p:cNvSpPr>
          <p:nvPr>
            <p:ph idx="1"/>
          </p:nvPr>
        </p:nvSpPr>
        <p:spPr>
          <a:xfrm>
            <a:off x="232348" y="1232592"/>
            <a:ext cx="8733677" cy="5313351"/>
          </a:xfrm>
        </p:spPr>
        <p:txBody>
          <a:bodyPr>
            <a:normAutofit/>
          </a:bodyPr>
          <a:lstStyle/>
          <a:p>
            <a:pPr marL="236538" lvl="1" indent="-236538">
              <a:spcBef>
                <a:spcPct val="50000"/>
              </a:spcBef>
              <a:buFont typeface="Wingdings" charset="0"/>
              <a:buChar char="§"/>
            </a:pPr>
            <a:r>
              <a:rPr lang="en-US" sz="2400" dirty="0">
                <a:cs typeface="ＭＳ Ｐゴシック" charset="0"/>
              </a:rPr>
              <a:t>Choose a troubleshooting </a:t>
            </a:r>
            <a:r>
              <a:rPr lang="en-US" sz="2400" dirty="0" smtClean="0">
                <a:cs typeface="ＭＳ Ｐゴシック" charset="0"/>
              </a:rPr>
              <a:t>approach</a:t>
            </a:r>
          </a:p>
          <a:p>
            <a:pPr lvl="1"/>
            <a:r>
              <a:rPr lang="en-US" dirty="0"/>
              <a:t>Top-down</a:t>
            </a:r>
          </a:p>
          <a:p>
            <a:pPr lvl="1"/>
            <a:r>
              <a:rPr lang="en-US" dirty="0"/>
              <a:t>Divide-and conquer</a:t>
            </a:r>
          </a:p>
          <a:p>
            <a:pPr lvl="1"/>
            <a:r>
              <a:rPr lang="en-US" dirty="0" smtClean="0"/>
              <a:t>Bottom-up</a:t>
            </a:r>
          </a:p>
          <a:p>
            <a:r>
              <a:rPr lang="en-US" dirty="0" smtClean="0"/>
              <a:t>Other Good Approaches</a:t>
            </a:r>
          </a:p>
          <a:p>
            <a:pPr lvl="1"/>
            <a:r>
              <a:rPr lang="en-US" dirty="0" smtClean="0"/>
              <a:t>Trial and Error</a:t>
            </a:r>
          </a:p>
          <a:p>
            <a:pPr lvl="1"/>
            <a:r>
              <a:rPr lang="en-US" dirty="0" smtClean="0"/>
              <a:t>Substitution</a:t>
            </a:r>
            <a:endParaRPr lang="en-US" dirty="0"/>
          </a:p>
        </p:txBody>
      </p:sp>
    </p:spTree>
    <p:extLst>
      <p:ext uri="{BB962C8B-B14F-4D97-AF65-F5344CB8AC3E}">
        <p14:creationId xmlns:p14="http://schemas.microsoft.com/office/powerpoint/2010/main" val="1547229987"/>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r>
              <a:rPr lang="en-CA" sz="2400" dirty="0"/>
              <a:t>9.2 Troubleshooting Issues in Networks</a:t>
            </a:r>
          </a:p>
        </p:txBody>
      </p:sp>
    </p:spTree>
    <p:extLst>
      <p:ext uri="{BB962C8B-B14F-4D97-AF65-F5344CB8AC3E}">
        <p14:creationId xmlns:p14="http://schemas.microsoft.com/office/powerpoint/2010/main" val="110537757"/>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362119"/>
            <a:ext cx="8772157" cy="756676"/>
          </a:xfrm>
        </p:spPr>
        <p:txBody>
          <a:bodyPr/>
          <a:lstStyle/>
          <a:p>
            <a:r>
              <a:rPr lang="en-CA" sz="1800" dirty="0"/>
              <a:t>Troubleshooting Issues in </a:t>
            </a:r>
            <a:r>
              <a:rPr lang="en-CA" sz="1800" dirty="0" smtClean="0"/>
              <a:t>Networks</a:t>
            </a:r>
            <a:br>
              <a:rPr lang="en-CA" sz="1800" dirty="0" smtClean="0"/>
            </a:br>
            <a:r>
              <a:rPr lang="en-US" dirty="0"/>
              <a:t>Detecting Physical Layer </a:t>
            </a:r>
            <a:r>
              <a:rPr lang="en-US" dirty="0" smtClean="0"/>
              <a:t>Problems</a:t>
            </a:r>
            <a:endParaRPr lang="en-US" dirty="0"/>
          </a:p>
        </p:txBody>
      </p:sp>
      <p:sp>
        <p:nvSpPr>
          <p:cNvPr id="2" name="Content Placeholder 1"/>
          <p:cNvSpPr>
            <a:spLocks noGrp="1"/>
          </p:cNvSpPr>
          <p:nvPr>
            <p:ph idx="1"/>
          </p:nvPr>
        </p:nvSpPr>
        <p:spPr>
          <a:xfrm>
            <a:off x="232348" y="1232592"/>
            <a:ext cx="8733677" cy="5313351"/>
          </a:xfrm>
        </p:spPr>
        <p:txBody>
          <a:bodyPr>
            <a:normAutofit/>
          </a:bodyPr>
          <a:lstStyle/>
          <a:p>
            <a:r>
              <a:rPr lang="en-US" dirty="0" smtClean="0"/>
              <a:t>Using Your Senses</a:t>
            </a:r>
          </a:p>
          <a:p>
            <a:pPr lvl="1"/>
            <a:r>
              <a:rPr lang="en-US" dirty="0" smtClean="0"/>
              <a:t>Sight</a:t>
            </a:r>
          </a:p>
          <a:p>
            <a:pPr lvl="1"/>
            <a:r>
              <a:rPr lang="en-US" dirty="0" smtClean="0"/>
              <a:t>Smell</a:t>
            </a:r>
          </a:p>
          <a:p>
            <a:pPr lvl="1"/>
            <a:r>
              <a:rPr lang="en-US" dirty="0" smtClean="0"/>
              <a:t>Touch</a:t>
            </a:r>
          </a:p>
          <a:p>
            <a:pPr lvl="1"/>
            <a:r>
              <a:rPr lang="en-US" dirty="0" smtClean="0"/>
              <a:t>Hear</a:t>
            </a:r>
          </a:p>
          <a:p>
            <a:r>
              <a:rPr lang="en-US" dirty="0" smtClean="0"/>
              <a:t>Using Software Tools</a:t>
            </a:r>
            <a:endParaRPr lang="en-US" dirty="0"/>
          </a:p>
          <a:p>
            <a:pPr marL="0" indent="0">
              <a:buNone/>
            </a:pPr>
            <a:r>
              <a:rPr lang="en-US" dirty="0"/>
              <a:t> </a:t>
            </a:r>
            <a:r>
              <a:rPr lang="en-US" dirty="0" smtClean="0"/>
              <a:t>   and Utilities</a:t>
            </a:r>
          </a:p>
          <a:p>
            <a:pPr lvl="1">
              <a:lnSpc>
                <a:spcPct val="105000"/>
              </a:lnSpc>
            </a:pPr>
            <a:r>
              <a:rPr lang="en-US" dirty="0"/>
              <a:t>ipconfig</a:t>
            </a:r>
          </a:p>
          <a:p>
            <a:pPr lvl="1">
              <a:lnSpc>
                <a:spcPct val="105000"/>
              </a:lnSpc>
            </a:pPr>
            <a:r>
              <a:rPr lang="en-US" dirty="0"/>
              <a:t>ping</a:t>
            </a:r>
          </a:p>
          <a:p>
            <a:pPr lvl="1">
              <a:lnSpc>
                <a:spcPct val="105000"/>
              </a:lnSpc>
            </a:pPr>
            <a:r>
              <a:rPr lang="en-US" dirty="0" err="1"/>
              <a:t>netstat</a:t>
            </a:r>
            <a:endParaRPr lang="en-US" dirty="0"/>
          </a:p>
          <a:p>
            <a:pPr lvl="1">
              <a:lnSpc>
                <a:spcPct val="105000"/>
              </a:lnSpc>
            </a:pPr>
            <a:r>
              <a:rPr lang="en-US" dirty="0" err="1"/>
              <a:t>tracert</a:t>
            </a:r>
            <a:endParaRPr lang="en-US" dirty="0"/>
          </a:p>
          <a:p>
            <a:pPr lvl="1">
              <a:lnSpc>
                <a:spcPct val="105000"/>
              </a:lnSpc>
            </a:pPr>
            <a:r>
              <a:rPr lang="en-US" dirty="0" err="1"/>
              <a:t>nslookup</a:t>
            </a:r>
            <a:endParaRPr lang="en-US" dirty="0"/>
          </a:p>
        </p:txBody>
      </p:sp>
      <p:pic>
        <p:nvPicPr>
          <p:cNvPr id="4" name="Picture 3"/>
          <p:cNvPicPr>
            <a:picLocks noChangeAspect="1"/>
          </p:cNvPicPr>
          <p:nvPr/>
        </p:nvPicPr>
        <p:blipFill>
          <a:blip r:embed="rId3"/>
          <a:stretch>
            <a:fillRect/>
          </a:stretch>
        </p:blipFill>
        <p:spPr>
          <a:xfrm>
            <a:off x="4695713" y="1690592"/>
            <a:ext cx="1671332" cy="1422622"/>
          </a:xfrm>
          <a:prstGeom prst="rect">
            <a:avLst/>
          </a:prstGeom>
        </p:spPr>
      </p:pic>
      <p:pic>
        <p:nvPicPr>
          <p:cNvPr id="5" name="Picture 4"/>
          <p:cNvPicPr>
            <a:picLocks noChangeAspect="1"/>
          </p:cNvPicPr>
          <p:nvPr/>
        </p:nvPicPr>
        <p:blipFill>
          <a:blip r:embed="rId4"/>
          <a:stretch>
            <a:fillRect/>
          </a:stretch>
        </p:blipFill>
        <p:spPr>
          <a:xfrm>
            <a:off x="6511691" y="1705472"/>
            <a:ext cx="1512158" cy="1352984"/>
          </a:xfrm>
          <a:prstGeom prst="rect">
            <a:avLst/>
          </a:prstGeom>
        </p:spPr>
      </p:pic>
      <p:pic>
        <p:nvPicPr>
          <p:cNvPr id="6" name="Picture 5"/>
          <p:cNvPicPr>
            <a:picLocks noChangeAspect="1"/>
          </p:cNvPicPr>
          <p:nvPr/>
        </p:nvPicPr>
        <p:blipFill>
          <a:blip r:embed="rId5"/>
          <a:stretch>
            <a:fillRect/>
          </a:stretch>
        </p:blipFill>
        <p:spPr>
          <a:xfrm>
            <a:off x="4810028" y="3166654"/>
            <a:ext cx="1432570" cy="1581796"/>
          </a:xfrm>
          <a:prstGeom prst="rect">
            <a:avLst/>
          </a:prstGeom>
        </p:spPr>
      </p:pic>
      <p:pic>
        <p:nvPicPr>
          <p:cNvPr id="8" name="Picture 7"/>
          <p:cNvPicPr>
            <a:picLocks noChangeAspect="1"/>
          </p:cNvPicPr>
          <p:nvPr/>
        </p:nvPicPr>
        <p:blipFill>
          <a:blip r:embed="rId6"/>
          <a:stretch>
            <a:fillRect/>
          </a:stretch>
        </p:blipFill>
        <p:spPr>
          <a:xfrm>
            <a:off x="6597428" y="3223812"/>
            <a:ext cx="1422622" cy="1522106"/>
          </a:xfrm>
          <a:prstGeom prst="rect">
            <a:avLst/>
          </a:prstGeom>
        </p:spPr>
      </p:pic>
    </p:spTree>
    <p:extLst>
      <p:ext uri="{BB962C8B-B14F-4D97-AF65-F5344CB8AC3E}">
        <p14:creationId xmlns:p14="http://schemas.microsoft.com/office/powerpoint/2010/main" val="580520172"/>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362119"/>
            <a:ext cx="8772157" cy="756676"/>
          </a:xfrm>
        </p:spPr>
        <p:txBody>
          <a:bodyPr/>
          <a:lstStyle/>
          <a:p>
            <a:r>
              <a:rPr lang="en-CA" sz="1800" dirty="0"/>
              <a:t>Troubleshooting Issues in </a:t>
            </a:r>
            <a:r>
              <a:rPr lang="en-CA" sz="1800" dirty="0" smtClean="0"/>
              <a:t>Networks</a:t>
            </a:r>
            <a:br>
              <a:rPr lang="en-CA" sz="1800" dirty="0" smtClean="0"/>
            </a:br>
            <a:r>
              <a:rPr lang="en-US" dirty="0" smtClean="0"/>
              <a:t>Troubleshooting Utilities</a:t>
            </a:r>
            <a:endParaRPr lang="en-US" dirty="0"/>
          </a:p>
        </p:txBody>
      </p:sp>
      <p:sp>
        <p:nvSpPr>
          <p:cNvPr id="2" name="Content Placeholder 1"/>
          <p:cNvSpPr>
            <a:spLocks noGrp="1"/>
          </p:cNvSpPr>
          <p:nvPr>
            <p:ph idx="1"/>
          </p:nvPr>
        </p:nvSpPr>
        <p:spPr>
          <a:xfrm>
            <a:off x="232348" y="1232592"/>
            <a:ext cx="8733677" cy="5313351"/>
          </a:xfrm>
        </p:spPr>
        <p:txBody>
          <a:bodyPr>
            <a:normAutofit/>
          </a:bodyPr>
          <a:lstStyle/>
          <a:p>
            <a:r>
              <a:rPr lang="en-US" dirty="0" smtClean="0"/>
              <a:t>Windows IP Information</a:t>
            </a:r>
          </a:p>
          <a:p>
            <a:pPr lvl="1"/>
            <a:r>
              <a:rPr lang="en-US" dirty="0" smtClean="0"/>
              <a:t>ipconfig</a:t>
            </a:r>
          </a:p>
          <a:p>
            <a:pPr lvl="1"/>
            <a:r>
              <a:rPr lang="en-US" dirty="0" smtClean="0"/>
              <a:t>ipconfig /all</a:t>
            </a:r>
          </a:p>
          <a:p>
            <a:pPr lvl="1"/>
            <a:r>
              <a:rPr lang="en-US" dirty="0" smtClean="0"/>
              <a:t>ipconfig /release and ipconfig /renew</a:t>
            </a:r>
            <a:endParaRPr lang="en-US" dirty="0"/>
          </a:p>
        </p:txBody>
      </p:sp>
      <p:pic>
        <p:nvPicPr>
          <p:cNvPr id="3" name="Picture 2"/>
          <p:cNvPicPr>
            <a:picLocks noChangeAspect="1"/>
          </p:cNvPicPr>
          <p:nvPr/>
        </p:nvPicPr>
        <p:blipFill>
          <a:blip r:embed="rId3"/>
          <a:stretch>
            <a:fillRect/>
          </a:stretch>
        </p:blipFill>
        <p:spPr>
          <a:xfrm>
            <a:off x="1415254" y="3019209"/>
            <a:ext cx="6367864" cy="3421539"/>
          </a:xfrm>
          <a:prstGeom prst="rect">
            <a:avLst/>
          </a:prstGeom>
        </p:spPr>
      </p:pic>
    </p:spTree>
    <p:extLst>
      <p:ext uri="{BB962C8B-B14F-4D97-AF65-F5344CB8AC3E}">
        <p14:creationId xmlns:p14="http://schemas.microsoft.com/office/powerpoint/2010/main" val="1466212982"/>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362119"/>
            <a:ext cx="8772157" cy="756676"/>
          </a:xfrm>
        </p:spPr>
        <p:txBody>
          <a:bodyPr/>
          <a:lstStyle/>
          <a:p>
            <a:r>
              <a:rPr lang="en-CA" sz="1800" dirty="0"/>
              <a:t>Troubleshooting Issues in </a:t>
            </a:r>
            <a:r>
              <a:rPr lang="en-CA" sz="1800" dirty="0" smtClean="0"/>
              <a:t>Networks</a:t>
            </a:r>
            <a:br>
              <a:rPr lang="en-CA" sz="1800" dirty="0" smtClean="0"/>
            </a:br>
            <a:r>
              <a:rPr lang="en-US" dirty="0" smtClean="0"/>
              <a:t>Testing Network Connectivity</a:t>
            </a:r>
            <a:endParaRPr lang="en-US" dirty="0"/>
          </a:p>
        </p:txBody>
      </p:sp>
      <p:sp>
        <p:nvSpPr>
          <p:cNvPr id="2" name="Content Placeholder 1"/>
          <p:cNvSpPr>
            <a:spLocks noGrp="1"/>
          </p:cNvSpPr>
          <p:nvPr>
            <p:ph idx="1"/>
          </p:nvPr>
        </p:nvSpPr>
        <p:spPr>
          <a:xfrm>
            <a:off x="232348" y="1232592"/>
            <a:ext cx="8733677" cy="5313351"/>
          </a:xfrm>
        </p:spPr>
        <p:txBody>
          <a:bodyPr>
            <a:normAutofit/>
          </a:bodyPr>
          <a:lstStyle/>
          <a:p>
            <a:r>
              <a:rPr lang="en-US" dirty="0" smtClean="0"/>
              <a:t>Using the ping Command</a:t>
            </a:r>
          </a:p>
          <a:p>
            <a:pPr lvl="1"/>
            <a:r>
              <a:rPr lang="en-US" dirty="0"/>
              <a:t>Ping is used to test if a destination host is reachable</a:t>
            </a:r>
            <a:r>
              <a:rPr lang="en-US" dirty="0" smtClean="0"/>
              <a:t>.</a:t>
            </a:r>
          </a:p>
          <a:p>
            <a:pPr lvl="1"/>
            <a:r>
              <a:rPr lang="en-US" dirty="0"/>
              <a:t>The ping command can be followed by either an IP address or the name of a destination </a:t>
            </a:r>
            <a:r>
              <a:rPr lang="en-US" dirty="0" smtClean="0"/>
              <a:t>host.</a:t>
            </a:r>
          </a:p>
          <a:p>
            <a:pPr lvl="1"/>
            <a:endParaRPr lang="en-US" dirty="0"/>
          </a:p>
        </p:txBody>
      </p:sp>
      <p:pic>
        <p:nvPicPr>
          <p:cNvPr id="3" name="Picture 2"/>
          <p:cNvPicPr>
            <a:picLocks noChangeAspect="1"/>
          </p:cNvPicPr>
          <p:nvPr/>
        </p:nvPicPr>
        <p:blipFill>
          <a:blip r:embed="rId3"/>
          <a:stretch>
            <a:fillRect/>
          </a:stretch>
        </p:blipFill>
        <p:spPr>
          <a:xfrm>
            <a:off x="1185459" y="2914434"/>
            <a:ext cx="6585090" cy="3514941"/>
          </a:xfrm>
          <a:prstGeom prst="rect">
            <a:avLst/>
          </a:prstGeom>
        </p:spPr>
      </p:pic>
    </p:spTree>
    <p:extLst>
      <p:ext uri="{BB962C8B-B14F-4D97-AF65-F5344CB8AC3E}">
        <p14:creationId xmlns:p14="http://schemas.microsoft.com/office/powerpoint/2010/main" val="663998811"/>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Instructor_Supplemental_Material_Template.pptx" id="{3198E07C-115F-418B-A9A8-BF9053302A35}" vid="{198B02FE-59AF-4313-B2FA-B9A3F3C1E378}"/>
    </a:ext>
  </a:ext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Instructor_Supplemental_Material_Template.pptx" id="{3198E07C-115F-418B-A9A8-BF9053302A35}" vid="{C5585B68-2BDF-41F6-9912-6E7821961829}"/>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Instructor_Supplemental_Material_Template</Template>
  <TotalTime>1891</TotalTime>
  <Pages>28</Pages>
  <Words>992</Words>
  <Application>Microsoft Office PowerPoint</Application>
  <PresentationFormat>On-screen Show (4:3)</PresentationFormat>
  <Paragraphs>211</Paragraphs>
  <Slides>22</Slides>
  <Notes>21</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PPT-TMPLT-WHT_C</vt:lpstr>
      <vt:lpstr>NetAcad-4F_PPT-WHT_060408</vt:lpstr>
      <vt:lpstr>Chapter 9: Testing and Troubleshooting</vt:lpstr>
      <vt:lpstr>Chapter 9 - Sections &amp; Objectives</vt:lpstr>
      <vt:lpstr>9.1 What To Do When It Does Not Work</vt:lpstr>
      <vt:lpstr>What to Do When it Does not Work The Troubleshooting Process</vt:lpstr>
      <vt:lpstr>What to Do When it Does not Work Approaches to Troubleshooting</vt:lpstr>
      <vt:lpstr>9.2 Troubleshooting Issues in Networks</vt:lpstr>
      <vt:lpstr>Troubleshooting Issues in Networks Detecting Physical Layer Problems</vt:lpstr>
      <vt:lpstr>Troubleshooting Issues in Networks Troubleshooting Utilities</vt:lpstr>
      <vt:lpstr>Troubleshooting Issues in Networks Testing Network Connectivity</vt:lpstr>
      <vt:lpstr>Troubleshooting Issues in Networks Testing Network Connectivity (Cont.)</vt:lpstr>
      <vt:lpstr>Troubleshooting Issues in Networks Other Useful IP Utilities</vt:lpstr>
      <vt:lpstr>9.3 Identifying and Fixing Common Problems</vt:lpstr>
      <vt:lpstr>Identifying and Fixing Common Problems Connectivity Issues</vt:lpstr>
      <vt:lpstr>Identifying and Fixing Common Problems How to Solve Common Issues</vt:lpstr>
      <vt:lpstr>Identifying and Fixing Common Problems Troubleshooting Wireless</vt:lpstr>
      <vt:lpstr>Identifying and Fixing Common Problems DHCP and IP Address Issues</vt:lpstr>
      <vt:lpstr>Identifying and Fixing Common Problems DHCP and IP Address Issues (Cont.)</vt:lpstr>
      <vt:lpstr>9.4 Working with Customer Support</vt:lpstr>
      <vt:lpstr>Working with Customer Support Using Outside Sources for Help</vt:lpstr>
      <vt:lpstr>Working with Customer Support Keeping Good Records</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Instructor Materials Chapter 9: Testing and Troubleshooting</dc:title>
  <dc:creator>Suk-yi Pennock</dc:creator>
  <cp:lastModifiedBy>doc</cp:lastModifiedBy>
  <cp:revision>90</cp:revision>
  <cp:lastPrinted>1999-01-27T00:54:54Z</cp:lastPrinted>
  <dcterms:created xsi:type="dcterms:W3CDTF">2016-09-20T15:31:44Z</dcterms:created>
  <dcterms:modified xsi:type="dcterms:W3CDTF">2020-07-21T04:40:22Z</dcterms:modified>
</cp:coreProperties>
</file>