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8"/>
  </p:handoutMasterIdLst>
  <p:sldIdLst>
    <p:sldId id="256" r:id="rId2"/>
    <p:sldId id="257" r:id="rId3"/>
    <p:sldId id="331" r:id="rId4"/>
    <p:sldId id="330" r:id="rId5"/>
    <p:sldId id="258" r:id="rId6"/>
    <p:sldId id="326" r:id="rId7"/>
    <p:sldId id="260" r:id="rId8"/>
    <p:sldId id="259" r:id="rId9"/>
    <p:sldId id="312" r:id="rId10"/>
    <p:sldId id="337" r:id="rId11"/>
    <p:sldId id="334" r:id="rId12"/>
    <p:sldId id="335" r:id="rId13"/>
    <p:sldId id="338" r:id="rId14"/>
    <p:sldId id="342" r:id="rId15"/>
    <p:sldId id="336" r:id="rId16"/>
    <p:sldId id="332" r:id="rId17"/>
    <p:sldId id="343" r:id="rId18"/>
    <p:sldId id="344" r:id="rId19"/>
    <p:sldId id="270" r:id="rId20"/>
    <p:sldId id="321" r:id="rId21"/>
    <p:sldId id="345" r:id="rId22"/>
    <p:sldId id="333" r:id="rId23"/>
    <p:sldId id="265" r:id="rId24"/>
    <p:sldId id="271" r:id="rId25"/>
    <p:sldId id="272" r:id="rId26"/>
    <p:sldId id="273" r:id="rId27"/>
    <p:sldId id="279" r:id="rId28"/>
    <p:sldId id="346" r:id="rId29"/>
    <p:sldId id="288" r:id="rId30"/>
    <p:sldId id="356" r:id="rId31"/>
    <p:sldId id="348" r:id="rId32"/>
    <p:sldId id="275" r:id="rId33"/>
    <p:sldId id="349" r:id="rId34"/>
    <p:sldId id="277" r:id="rId35"/>
    <p:sldId id="278" r:id="rId36"/>
    <p:sldId id="274" r:id="rId37"/>
    <p:sldId id="364" r:id="rId38"/>
    <p:sldId id="350" r:id="rId39"/>
    <p:sldId id="282" r:id="rId40"/>
    <p:sldId id="283" r:id="rId41"/>
    <p:sldId id="351" r:id="rId42"/>
    <p:sldId id="285" r:id="rId43"/>
    <p:sldId id="352" r:id="rId44"/>
    <p:sldId id="287" r:id="rId45"/>
    <p:sldId id="293" r:id="rId46"/>
    <p:sldId id="353" r:id="rId47"/>
    <p:sldId id="290" r:id="rId48"/>
    <p:sldId id="291" r:id="rId49"/>
    <p:sldId id="292" r:id="rId50"/>
    <p:sldId id="329" r:id="rId51"/>
    <p:sldId id="354" r:id="rId52"/>
    <p:sldId id="355" r:id="rId53"/>
    <p:sldId id="360" r:id="rId54"/>
    <p:sldId id="361" r:id="rId55"/>
    <p:sldId id="296" r:id="rId56"/>
    <p:sldId id="297" r:id="rId57"/>
    <p:sldId id="358" r:id="rId58"/>
    <p:sldId id="298" r:id="rId59"/>
    <p:sldId id="299" r:id="rId60"/>
    <p:sldId id="300" r:id="rId61"/>
    <p:sldId id="359" r:id="rId62"/>
    <p:sldId id="301" r:id="rId63"/>
    <p:sldId id="362" r:id="rId64"/>
    <p:sldId id="302" r:id="rId65"/>
    <p:sldId id="327" r:id="rId66"/>
    <p:sldId id="363" r:id="rId67"/>
    <p:sldId id="303" r:id="rId68"/>
    <p:sldId id="328" r:id="rId69"/>
    <p:sldId id="323" r:id="rId70"/>
    <p:sldId id="324" r:id="rId71"/>
    <p:sldId id="315" r:id="rId72"/>
    <p:sldId id="317" r:id="rId73"/>
    <p:sldId id="316" r:id="rId74"/>
    <p:sldId id="318" r:id="rId75"/>
    <p:sldId id="320" r:id="rId76"/>
    <p:sldId id="319" r:id="rId77"/>
    <p:sldId id="304" r:id="rId78"/>
    <p:sldId id="305" r:id="rId79"/>
    <p:sldId id="306" r:id="rId80"/>
    <p:sldId id="307" r:id="rId81"/>
    <p:sldId id="308" r:id="rId82"/>
    <p:sldId id="309" r:id="rId83"/>
    <p:sldId id="310" r:id="rId84"/>
    <p:sldId id="311" r:id="rId85"/>
    <p:sldId id="322" r:id="rId86"/>
    <p:sldId id="325" r:id="rId87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FFD"/>
    <a:srgbClr val="E4C5FB"/>
    <a:srgbClr val="DAB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21C9D-45C0-44F2-B553-3924029D123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F3EC-F6B9-4BC0-9CDD-592C642C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2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1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5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2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9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9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9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7270-370A-4487-B93F-4CA0281191A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4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ustgetflux.com/news/2014/12/21/advi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rada/archive/2005/03/27/402801.aspx" TargetMode="External"/><Relationship Id="rId2" Type="http://schemas.openxmlformats.org/officeDocument/2006/relationships/hyperlink" Target="https://mikevallotton.wordpress.com/2009/07/08/net-exceptions-all-of-the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armstrong.edu/liang/animation/web/BubbleSort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xENKlcs2Tw" TargetMode="External"/><Relationship Id="rId2" Type="http://schemas.openxmlformats.org/officeDocument/2006/relationships/hyperlink" Target="https://commons.wikimedia.org/wiki/File:Quicksort-example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hpc2.louisemcdonald.nam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957" y="2348501"/>
            <a:ext cx="9144000" cy="1444181"/>
          </a:xfrm>
        </p:spPr>
        <p:txBody>
          <a:bodyPr>
            <a:normAutofit/>
          </a:bodyPr>
          <a:lstStyle/>
          <a:p>
            <a:r>
              <a:rPr lang="en-GB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957" y="4828176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Part 1, Week 2, Full-time DPP course</a:t>
            </a:r>
          </a:p>
          <a:p>
            <a:r>
              <a:rPr lang="en-GB" dirty="0"/>
              <a:t>Louise McDonald:  louisem@justit.co.uk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89" y="286112"/>
            <a:ext cx="2206336" cy="2199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2380" y="3953285"/>
            <a:ext cx="5081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basics</a:t>
            </a:r>
            <a:endParaRPr lang="en-GB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7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starting a new project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" y="1949115"/>
            <a:ext cx="301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console applications, select New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start a new project for each console application (all the coding exercises for this part of the course)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83832" y="1499299"/>
            <a:ext cx="8718063" cy="4850606"/>
            <a:chOff x="2983832" y="1499299"/>
            <a:chExt cx="8718063" cy="4850606"/>
          </a:xfrm>
        </p:grpSpPr>
        <p:grpSp>
          <p:nvGrpSpPr>
            <p:cNvPr id="8" name="Group 7"/>
            <p:cNvGrpSpPr/>
            <p:nvPr/>
          </p:nvGrpSpPr>
          <p:grpSpPr>
            <a:xfrm>
              <a:off x="3532454" y="1499299"/>
              <a:ext cx="8169441" cy="4850606"/>
              <a:chOff x="3532454" y="1499299"/>
              <a:chExt cx="8169441" cy="485060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2454" y="1499299"/>
                <a:ext cx="8169441" cy="4850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Oval 4"/>
              <p:cNvSpPr/>
              <p:nvPr/>
            </p:nvSpPr>
            <p:spPr>
              <a:xfrm>
                <a:off x="4254347" y="2971800"/>
                <a:ext cx="854242" cy="30079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>
              <a:endCxn id="5" idx="2"/>
            </p:cNvCxnSpPr>
            <p:nvPr/>
          </p:nvCxnSpPr>
          <p:spPr>
            <a:xfrm>
              <a:off x="2983832" y="2346158"/>
              <a:ext cx="1270515" cy="776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21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naming a project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" y="1949115"/>
            <a:ext cx="3019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Visual C# is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Console Application from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your project something 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a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3621" y="1612232"/>
            <a:ext cx="9107800" cy="4848725"/>
            <a:chOff x="2003621" y="1612232"/>
            <a:chExt cx="9107800" cy="48487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415" y="1612232"/>
              <a:ext cx="7616006" cy="484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4908885" y="2633775"/>
              <a:ext cx="4355432" cy="5293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4407569" y="5159266"/>
              <a:ext cx="1002631" cy="18620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4323348" y="5344912"/>
              <a:ext cx="2005263" cy="2646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88129" y="2909267"/>
              <a:ext cx="272075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643153" y="2409161"/>
              <a:ext cx="1002631" cy="3250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>
              <a:off x="2003621" y="2409161"/>
              <a:ext cx="1639532" cy="162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1" idx="2"/>
            </p:cNvCxnSpPr>
            <p:nvPr/>
          </p:nvCxnSpPr>
          <p:spPr>
            <a:xfrm>
              <a:off x="2188129" y="3872746"/>
              <a:ext cx="2135219" cy="16045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23387" y="3520245"/>
              <a:ext cx="1584182" cy="17321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9498521" y="6038686"/>
              <a:ext cx="1113332" cy="42227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110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88" y="1455938"/>
            <a:ext cx="8429307" cy="500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main windows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" y="1949115"/>
            <a:ext cx="3019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code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window – errors also shown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6632" y="2195761"/>
            <a:ext cx="2341326" cy="1940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62625" y="2399794"/>
            <a:ext cx="8043112" cy="5960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1990" y="3094119"/>
            <a:ext cx="1170663" cy="2524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4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compiling code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6252" y="5546909"/>
            <a:ext cx="30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Compiling without debugging (Ctl+F5)  is much quicker than compiling with debugging (F5)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01287" y="1335801"/>
            <a:ext cx="231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compilation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8059" y="1363097"/>
            <a:ext cx="10963815" cy="5024056"/>
            <a:chOff x="1078059" y="1363097"/>
            <a:chExt cx="10963815" cy="5024056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59" y="1363097"/>
              <a:ext cx="7645776" cy="411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2083952" y="1939772"/>
              <a:ext cx="2146854" cy="3306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654" y="2270462"/>
              <a:ext cx="7639220" cy="4116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2083952" y="1472281"/>
              <a:ext cx="424021" cy="1653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942322" y="5482873"/>
              <a:ext cx="4279942" cy="4266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7383439" y="3259208"/>
              <a:ext cx="4658435" cy="22731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9780896" y="1705133"/>
              <a:ext cx="0" cy="15267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60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compilation errors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93" y="2192881"/>
            <a:ext cx="7845699" cy="422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12" y="1627709"/>
            <a:ext cx="7687803" cy="414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05938" y="3330055"/>
            <a:ext cx="3357350" cy="1624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8465102" y="4018134"/>
            <a:ext cx="1061036" cy="2604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62003" y="5295330"/>
            <a:ext cx="3791381" cy="887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09823" y="6306061"/>
            <a:ext cx="5079" cy="4456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53384" y="4560625"/>
            <a:ext cx="4531058" cy="10486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 flipH="1">
            <a:off x="1715020" y="6443323"/>
            <a:ext cx="1028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on the Error List tab to see the errors and click on individual errors to jump to their location in the code </a:t>
            </a:r>
          </a:p>
        </p:txBody>
      </p:sp>
    </p:spTree>
    <p:extLst>
      <p:ext uri="{BB962C8B-B14F-4D97-AF65-F5344CB8AC3E}">
        <p14:creationId xmlns:p14="http://schemas.microsoft.com/office/powerpoint/2010/main" val="283605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1707" y="2066622"/>
            <a:ext cx="7554390" cy="4295214"/>
            <a:chOff x="2149168" y="1368083"/>
            <a:chExt cx="9667875" cy="50673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168" y="1368083"/>
              <a:ext cx="9667875" cy="506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337887" y="5031983"/>
              <a:ext cx="2513287" cy="9866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688784" y="1569492"/>
              <a:ext cx="627624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2961651" y="3696178"/>
              <a:ext cx="723243" cy="275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useful features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078182" y="2064854"/>
            <a:ext cx="716463" cy="30400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276" y="1603189"/>
            <a:ext cx="3877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Commenting and indenting</a:t>
            </a:r>
            <a:endParaRPr lang="en-GB" sz="2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11" y="2858783"/>
            <a:ext cx="6797612" cy="367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61" y="3943964"/>
            <a:ext cx="3990830" cy="232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/>
          <p:cNvSpPr/>
          <p:nvPr/>
        </p:nvSpPr>
        <p:spPr>
          <a:xfrm>
            <a:off x="8580688" y="4954490"/>
            <a:ext cx="854242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921649" y="2899727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074049" y="4420102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331930" y="4437219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7475643" y="4871477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352165" y="2237343"/>
            <a:ext cx="216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 numbers</a:t>
            </a:r>
            <a:endParaRPr lang="en-GB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007809" y="2699008"/>
            <a:ext cx="27296" cy="21724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54735" y="2348288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6" idx="2"/>
            <a:endCxn id="20" idx="1"/>
          </p:cNvCxnSpPr>
          <p:nvPr/>
        </p:nvCxnSpPr>
        <p:spPr>
          <a:xfrm>
            <a:off x="2618788" y="2064854"/>
            <a:ext cx="1022107" cy="32748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2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opening a project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49115"/>
            <a:ext cx="2006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When opening an existing project, select the .</a:t>
            </a:r>
            <a:r>
              <a:rPr lang="en-US" dirty="0" err="1">
                <a:solidFill>
                  <a:srgbClr val="FF0000"/>
                </a:solidFill>
              </a:rPr>
              <a:t>sln</a:t>
            </a:r>
            <a:r>
              <a:rPr lang="en-US" dirty="0">
                <a:solidFill>
                  <a:srgbClr val="FF0000"/>
                </a:solidFill>
              </a:rPr>
              <a:t> file.  </a:t>
            </a:r>
            <a:r>
              <a:rPr lang="en-US" dirty="0"/>
              <a:t>This is VERY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3285" y="1532807"/>
            <a:ext cx="10152120" cy="5273543"/>
            <a:chOff x="1693285" y="1532807"/>
            <a:chExt cx="10152120" cy="527354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679" y="1532807"/>
              <a:ext cx="9727726" cy="527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621" y="3035193"/>
              <a:ext cx="4815628" cy="317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693285" y="2927404"/>
              <a:ext cx="3643162" cy="10880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117679" y="1965829"/>
              <a:ext cx="627624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4038808" y="1949114"/>
              <a:ext cx="1925263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5336447" y="3861261"/>
              <a:ext cx="3831802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9342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Variables</a:t>
            </a:r>
          </a:p>
          <a:p>
            <a:pPr lvl="1"/>
            <a:r>
              <a:rPr lang="en-GB" dirty="0"/>
              <a:t>Memory storage location that has a name</a:t>
            </a:r>
          </a:p>
          <a:p>
            <a:pPr lvl="2"/>
            <a:r>
              <a:rPr lang="en-GB" dirty="0"/>
              <a:t>Temporary – only lasts as long as the program is running</a:t>
            </a:r>
          </a:p>
          <a:p>
            <a:pPr lvl="1"/>
            <a:r>
              <a:rPr lang="en-GB" dirty="0"/>
              <a:t>Most languages insist on knowing what kind of data is being stored</a:t>
            </a:r>
          </a:p>
          <a:p>
            <a:pPr lvl="2"/>
            <a:r>
              <a:rPr lang="en-GB" dirty="0"/>
              <a:t>Makes sure that data is encoded correctly for storage</a:t>
            </a:r>
          </a:p>
          <a:p>
            <a:pPr lvl="1"/>
            <a:r>
              <a:rPr lang="en-GB" dirty="0"/>
              <a:t>Some languages decide data types at runtime, based on the contents of the variable</a:t>
            </a:r>
          </a:p>
          <a:p>
            <a:pPr lvl="3"/>
            <a:r>
              <a:rPr lang="en-GB" dirty="0"/>
              <a:t>= dynamically typed, e.g. Python, </a:t>
            </a:r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8" name="Picture 2" descr="https://www.cues.org/scripts/tiny_mce/plugins/imagemanager/files/CU_Management/2012/March_2012/MKsp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21" y="209629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73558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8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0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135" y="1212563"/>
            <a:ext cx="5466907" cy="5471821"/>
          </a:xfrm>
        </p:spPr>
        <p:txBody>
          <a:bodyPr>
            <a:noAutofit/>
          </a:bodyPr>
          <a:lstStyle/>
          <a:p>
            <a:r>
              <a:rPr lang="en-GB" dirty="0"/>
              <a:t>Variables</a:t>
            </a:r>
          </a:p>
          <a:p>
            <a:pPr lvl="1"/>
            <a:r>
              <a:rPr lang="en-GB" dirty="0"/>
              <a:t>Must be declared when they are first used</a:t>
            </a:r>
          </a:p>
          <a:p>
            <a:pPr lvl="2"/>
            <a:r>
              <a:rPr lang="en-GB" dirty="0"/>
              <a:t>Declaring a variable means stating its type and name</a:t>
            </a:r>
          </a:p>
          <a:p>
            <a:pPr lvl="2"/>
            <a:r>
              <a:rPr lang="en-GB" dirty="0"/>
              <a:t>But don’t try to declare the same variable again – this will cause an error</a:t>
            </a:r>
          </a:p>
          <a:p>
            <a:pPr lvl="1"/>
            <a:r>
              <a:rPr lang="en-GB" dirty="0"/>
              <a:t>Good idea to give them an initial value – reduces errors</a:t>
            </a:r>
          </a:p>
          <a:p>
            <a:pPr lvl="2"/>
            <a:r>
              <a:rPr lang="en-GB" dirty="0"/>
              <a:t>0 for numbers</a:t>
            </a:r>
          </a:p>
          <a:p>
            <a:pPr lvl="2"/>
            <a:r>
              <a:rPr lang="en-GB" dirty="0"/>
              <a:t>“” for strings or chars</a:t>
            </a:r>
          </a:p>
          <a:p>
            <a:pPr lvl="1"/>
            <a:r>
              <a:rPr lang="en-GB" dirty="0"/>
              <a:t>Can be global or local</a:t>
            </a:r>
          </a:p>
          <a:p>
            <a:pPr lvl="2"/>
            <a:r>
              <a:rPr lang="en-GB" dirty="0"/>
              <a:t>Global – available in the entire program</a:t>
            </a:r>
          </a:p>
          <a:p>
            <a:pPr lvl="2"/>
            <a:r>
              <a:rPr lang="en-GB" dirty="0"/>
              <a:t>Local – only available in the function or loop where it is declared</a:t>
            </a:r>
          </a:p>
          <a:p>
            <a:pPr lvl="2"/>
            <a:r>
              <a:rPr lang="en-GB" dirty="0"/>
              <a:t>This is called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18237" y="2073561"/>
            <a:ext cx="3594411" cy="113727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int total = 0;</a:t>
            </a:r>
          </a:p>
          <a:p>
            <a:pPr marL="0" indent="0">
              <a:buNone/>
            </a:pPr>
            <a:r>
              <a:rPr lang="en-GB" dirty="0"/>
              <a:t>string answer = “”;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58729" y="3853819"/>
            <a:ext cx="251342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 </a:t>
            </a:r>
            <a:r>
              <a:rPr lang="en-GB" b="1" dirty="0" err="1">
                <a:solidFill>
                  <a:srgbClr val="00B050"/>
                </a:solidFill>
              </a:rPr>
              <a:t>globalVariable</a:t>
            </a:r>
            <a:r>
              <a:rPr lang="en-GB" dirty="0"/>
              <a:t> = 0;</a:t>
            </a:r>
          </a:p>
          <a:p>
            <a:r>
              <a:rPr lang="en-GB" dirty="0"/>
              <a:t>static void </a:t>
            </a:r>
            <a:r>
              <a:rPr lang="en-GB" dirty="0" err="1"/>
              <a:t>myMethod</a:t>
            </a:r>
            <a:r>
              <a:rPr lang="en-GB" dirty="0"/>
              <a:t>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int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localVariable</a:t>
            </a:r>
            <a:r>
              <a:rPr lang="en-GB" dirty="0"/>
              <a:t> = 0;</a:t>
            </a:r>
          </a:p>
          <a:p>
            <a:r>
              <a:rPr lang="en-GB" dirty="0"/>
              <a:t>    </a:t>
            </a:r>
            <a:r>
              <a:rPr lang="en-GB" dirty="0" err="1"/>
              <a:t>localVariable</a:t>
            </a:r>
            <a:r>
              <a:rPr lang="en-GB" dirty="0"/>
              <a:t>++;</a:t>
            </a:r>
          </a:p>
          <a:p>
            <a:r>
              <a:rPr lang="en-GB" dirty="0"/>
              <a:t>    </a:t>
            </a:r>
            <a:r>
              <a:rPr lang="en-GB" dirty="0" err="1"/>
              <a:t>globalVariable</a:t>
            </a:r>
            <a:r>
              <a:rPr lang="en-GB" dirty="0"/>
              <a:t>++;</a:t>
            </a:r>
          </a:p>
          <a:p>
            <a:r>
              <a:rPr lang="en-GB" dirty="0"/>
              <a:t>}</a:t>
            </a:r>
          </a:p>
          <a:p>
            <a:r>
              <a:rPr lang="en-GB" dirty="0" err="1"/>
              <a:t>globalVariable</a:t>
            </a:r>
            <a:r>
              <a:rPr lang="en-GB" dirty="0"/>
              <a:t>++;</a:t>
            </a:r>
          </a:p>
          <a:p>
            <a:r>
              <a:rPr lang="en-GB" dirty="0"/>
              <a:t>//this will cause an error</a:t>
            </a:r>
          </a:p>
          <a:p>
            <a:r>
              <a:rPr lang="en-GB" dirty="0" err="1">
                <a:solidFill>
                  <a:srgbClr val="FF0000"/>
                </a:solidFill>
              </a:rPr>
              <a:t>localVariable</a:t>
            </a:r>
            <a:r>
              <a:rPr lang="en-GB" dirty="0">
                <a:solidFill>
                  <a:srgbClr val="FF0000"/>
                </a:solidFill>
              </a:rPr>
              <a:t>++;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94335" y="4529470"/>
            <a:ext cx="10499" cy="1198447"/>
          </a:xfrm>
          <a:prstGeom prst="straightConnector1">
            <a:avLst/>
          </a:prstGeom>
          <a:ln w="920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829" y="3853819"/>
            <a:ext cx="31481" cy="2855325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5855273" y="5079792"/>
            <a:ext cx="24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Scope of global variable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10673417" y="4835389"/>
            <a:ext cx="1043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Scope of </a:t>
            </a:r>
          </a:p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local</a:t>
            </a:r>
          </a:p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73558"/>
            <a:ext cx="980209" cy="9772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949480" y="2538126"/>
            <a:ext cx="1295822" cy="53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38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1192"/>
          </a:xfrm>
        </p:spPr>
        <p:txBody>
          <a:bodyPr>
            <a:normAutofit/>
          </a:bodyPr>
          <a:lstStyle/>
          <a:p>
            <a:r>
              <a:rPr lang="en-GB" dirty="0"/>
              <a:t>Variables</a:t>
            </a:r>
          </a:p>
          <a:p>
            <a:pPr lvl="1"/>
            <a:r>
              <a:rPr lang="en-GB" dirty="0"/>
              <a:t>Can be changed, e.g.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>
                <a:solidFill>
                  <a:srgbClr val="0070C0"/>
                </a:solidFill>
              </a:rPr>
              <a:t>int</a:t>
            </a:r>
            <a:r>
              <a:rPr lang="en-GB" sz="2400" dirty="0"/>
              <a:t> </a:t>
            </a:r>
            <a:r>
              <a:rPr lang="en-GB" sz="2400" dirty="0" err="1"/>
              <a:t>anyInteger</a:t>
            </a:r>
            <a:r>
              <a:rPr lang="en-GB" sz="2400" dirty="0"/>
              <a:t> = 10;</a:t>
            </a:r>
          </a:p>
          <a:p>
            <a:pPr marL="0" indent="0">
              <a:buNone/>
            </a:pPr>
            <a:r>
              <a:rPr lang="en-GB" sz="2400" dirty="0"/>
              <a:t>              </a:t>
            </a:r>
            <a:r>
              <a:rPr lang="en-GB" sz="2400" dirty="0" err="1"/>
              <a:t>anyInteger</a:t>
            </a:r>
            <a:r>
              <a:rPr lang="en-GB" sz="2400" dirty="0"/>
              <a:t> = 11;</a:t>
            </a:r>
            <a:endParaRPr lang="en-GB" dirty="0"/>
          </a:p>
          <a:p>
            <a:r>
              <a:rPr lang="en-GB" dirty="0"/>
              <a:t>Constant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Can’t</a:t>
            </a:r>
            <a:r>
              <a:rPr lang="en-GB" dirty="0"/>
              <a:t> be changed</a:t>
            </a:r>
          </a:p>
          <a:p>
            <a:pPr lvl="1"/>
            <a:r>
              <a:rPr lang="en-GB" dirty="0"/>
              <a:t>This won’t compile: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const</a:t>
            </a:r>
            <a:r>
              <a:rPr lang="en-GB" sz="2400" dirty="0"/>
              <a:t> int ANY_CONSTANT = 10;</a:t>
            </a:r>
          </a:p>
          <a:p>
            <a:pPr marL="914400" lvl="2" indent="0">
              <a:buNone/>
            </a:pPr>
            <a:r>
              <a:rPr lang="en-GB" sz="2400" dirty="0"/>
              <a:t>ANY_CONSTANT = 11;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73558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3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- Course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23604"/>
              </p:ext>
            </p:extLst>
          </p:nvPr>
        </p:nvGraphicFramePr>
        <p:xfrm>
          <a:off x="1169555" y="2527684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 language basics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orientation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  <a:r>
                        <a:rPr lang="en-US" baseline="0" dirty="0"/>
                        <a:t> Forms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design and coding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Mini-projects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40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and constants -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Naming rules for variables and constants:</a:t>
            </a:r>
          </a:p>
          <a:p>
            <a:pPr lvl="1"/>
            <a:r>
              <a:rPr lang="en-GB" dirty="0"/>
              <a:t>Must begin with a letter or underscore</a:t>
            </a:r>
          </a:p>
          <a:p>
            <a:pPr lvl="1"/>
            <a:r>
              <a:rPr lang="en-GB" dirty="0"/>
              <a:t>Can contain only </a:t>
            </a:r>
            <a:r>
              <a:rPr lang="en-GB" dirty="0">
                <a:solidFill>
                  <a:srgbClr val="FF0000"/>
                </a:solidFill>
              </a:rPr>
              <a:t>letters, numbers and underscores</a:t>
            </a:r>
          </a:p>
          <a:p>
            <a:pPr lvl="1"/>
            <a:r>
              <a:rPr lang="en-GB" dirty="0"/>
              <a:t>Must not exceed 255 characters</a:t>
            </a:r>
          </a:p>
          <a:p>
            <a:pPr lvl="1"/>
            <a:r>
              <a:rPr lang="en-GB" dirty="0"/>
              <a:t>Must be </a:t>
            </a:r>
            <a:r>
              <a:rPr lang="en-GB" dirty="0">
                <a:solidFill>
                  <a:srgbClr val="FF0000"/>
                </a:solidFill>
              </a:rPr>
              <a:t>unique</a:t>
            </a:r>
            <a:r>
              <a:rPr lang="en-GB" dirty="0"/>
              <a:t> within the scope that it is defined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C# is case-sensitive!</a:t>
            </a:r>
          </a:p>
          <a:p>
            <a:pPr lvl="2"/>
            <a:r>
              <a:rPr lang="en-GB" dirty="0"/>
              <a:t>Car and car are different variable names</a:t>
            </a:r>
          </a:p>
          <a:p>
            <a:r>
              <a:rPr lang="en-GB" dirty="0"/>
              <a:t>Good practice</a:t>
            </a:r>
          </a:p>
          <a:p>
            <a:pPr lvl="1"/>
            <a:r>
              <a:rPr lang="en-GB" dirty="0"/>
              <a:t>Meaningful names</a:t>
            </a:r>
          </a:p>
          <a:p>
            <a:pPr lvl="1"/>
            <a:r>
              <a:rPr lang="en-GB" dirty="0"/>
              <a:t>Using camel case for variables helps readability</a:t>
            </a:r>
          </a:p>
          <a:p>
            <a:pPr lvl="2"/>
            <a:r>
              <a:rPr lang="en-GB" dirty="0"/>
              <a:t>E.g.  </a:t>
            </a:r>
            <a:r>
              <a:rPr lang="en-GB" dirty="0" err="1"/>
              <a:t>aNumber</a:t>
            </a:r>
            <a:r>
              <a:rPr lang="en-GB" dirty="0"/>
              <a:t>, </a:t>
            </a:r>
            <a:r>
              <a:rPr lang="en-GB" dirty="0" err="1"/>
              <a:t>birthdayCake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73559"/>
            <a:ext cx="980209" cy="977292"/>
          </a:xfrm>
          <a:prstGeom prst="rect">
            <a:avLst/>
          </a:prstGeom>
        </p:spPr>
      </p:pic>
      <p:pic>
        <p:nvPicPr>
          <p:cNvPr id="1026" name="Picture 2" descr="https://img.clipartfest.com/2216615077e0a1fc3c912976a2d89261_cartoon-camel-camel-cartoon-clipart_199-18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36" y="5013737"/>
            <a:ext cx="1210961" cy="11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2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32" y="267037"/>
            <a:ext cx="6343185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48" y="1519673"/>
            <a:ext cx="11128326" cy="5070698"/>
          </a:xfrm>
        </p:spPr>
        <p:txBody>
          <a:bodyPr>
            <a:noAutofit/>
          </a:bodyPr>
          <a:lstStyle/>
          <a:p>
            <a:r>
              <a:rPr lang="en-GB" dirty="0"/>
              <a:t>Computers ‘think’ in binary (1s and 0s)</a:t>
            </a:r>
          </a:p>
          <a:p>
            <a:pPr lvl="1"/>
            <a:r>
              <a:rPr lang="en-GB" dirty="0"/>
              <a:t>We need to tell them how to translate between binary and information that we humans can understand</a:t>
            </a:r>
          </a:p>
          <a:p>
            <a:r>
              <a:rPr lang="en-GB" dirty="0"/>
              <a:t>Data types</a:t>
            </a:r>
          </a:p>
          <a:p>
            <a:pPr lvl="1"/>
            <a:r>
              <a:rPr lang="en-GB" dirty="0"/>
              <a:t>Primitive or elementary</a:t>
            </a:r>
          </a:p>
          <a:p>
            <a:pPr lvl="2"/>
            <a:r>
              <a:rPr lang="en-GB" dirty="0"/>
              <a:t>Integer – 20 is represented as 00010100</a:t>
            </a:r>
          </a:p>
          <a:p>
            <a:pPr lvl="2"/>
            <a:r>
              <a:rPr lang="en-GB" dirty="0"/>
              <a:t>Float – 3.1459 is represented as 0 10000100 11001001000011111100111</a:t>
            </a:r>
          </a:p>
          <a:p>
            <a:pPr lvl="2"/>
            <a:r>
              <a:rPr lang="en-GB" dirty="0"/>
              <a:t>Character – ‘a’ is 0110 0001 in ASCII and UTF-8</a:t>
            </a:r>
          </a:p>
          <a:p>
            <a:pPr lvl="2"/>
            <a:r>
              <a:rPr lang="en-GB" dirty="0"/>
              <a:t>Boolean – true is 00000001 and false is 00000000 (must be a byte – bits don’t have addresses)</a:t>
            </a:r>
          </a:p>
          <a:p>
            <a:pPr lvl="1"/>
            <a:r>
              <a:rPr lang="en-GB" dirty="0"/>
              <a:t>Derived – consist of combinations of primitive data types</a:t>
            </a:r>
          </a:p>
          <a:p>
            <a:pPr lvl="2"/>
            <a:r>
              <a:rPr lang="en-GB" dirty="0"/>
              <a:t>Strings</a:t>
            </a:r>
          </a:p>
          <a:p>
            <a:pPr lvl="2"/>
            <a:r>
              <a:rPr lang="en-GB" dirty="0"/>
              <a:t>Structs</a:t>
            </a:r>
          </a:p>
          <a:p>
            <a:pPr lvl="2"/>
            <a:r>
              <a:rPr lang="en-GB" dirty="0"/>
              <a:t>Classes used to create new data types in object-oriented programming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73559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7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data types in C#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know about each of these?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Decimal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Boolean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49" y="10673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for storing real numbers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43649"/>
              </p:ext>
            </p:extLst>
          </p:nvPr>
        </p:nvGraphicFramePr>
        <p:xfrm>
          <a:off x="1012687" y="2535214"/>
          <a:ext cx="10808252" cy="301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9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21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11">
                <a:tc>
                  <a:txBody>
                    <a:bodyPr/>
                    <a:lstStyle/>
                    <a:p>
                      <a:r>
                        <a:rPr lang="en-GB" b="1" dirty="0"/>
                        <a:t>Size of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r>
                        <a:rPr lang="en-GB" baseline="0" dirty="0"/>
                        <a:t> bytes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94">
                <a:tc>
                  <a:txBody>
                    <a:bodyPr/>
                    <a:lstStyle/>
                    <a:p>
                      <a:r>
                        <a:rPr lang="en-GB" b="1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b="1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±1.5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±5.0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-324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baseline="0" dirty="0"/>
                        <a:t>(-7.9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 to 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baseline="0" dirty="0"/>
                        <a:t>10</a:t>
                      </a:r>
                      <a:r>
                        <a:rPr lang="en-GB" u="none" baseline="30000" dirty="0"/>
                        <a:t>0-28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11">
                <a:tc>
                  <a:txBody>
                    <a:bodyPr/>
                    <a:lstStyle/>
                    <a:p>
                      <a:r>
                        <a:rPr lang="en-GB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15-16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28-29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b="1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float </a:t>
                      </a:r>
                      <a:r>
                        <a:rPr lang="en-GB" dirty="0" err="1"/>
                        <a:t>aFloat</a:t>
                      </a:r>
                      <a:r>
                        <a:rPr lang="en-GB" baseline="0" dirty="0"/>
                        <a:t> = 1.234F;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double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aDouble</a:t>
                      </a:r>
                      <a:r>
                        <a:rPr lang="en-GB" dirty="0"/>
                        <a:t> = 123.4;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double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anotherDouble</a:t>
                      </a:r>
                      <a:r>
                        <a:rPr lang="en-GB" dirty="0"/>
                        <a:t> = 1234D;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decimal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aDecimal</a:t>
                      </a:r>
                      <a:r>
                        <a:rPr lang="en-GB" dirty="0"/>
                        <a:t> = 123.4M;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8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list of data types in C#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068773"/>
              </p:ext>
            </p:extLst>
          </p:nvPr>
        </p:nvGraphicFramePr>
        <p:xfrm>
          <a:off x="838200" y="1414807"/>
          <a:ext cx="105156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sbyte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-127 to 128 (2</a:t>
                      </a:r>
                      <a:r>
                        <a:rPr lang="en-GB" baseline="30000" dirty="0"/>
                        <a:t>7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255   (2</a:t>
                      </a:r>
                      <a:r>
                        <a:rPr lang="en-GB" baseline="30000" dirty="0"/>
                        <a:t>8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-32,768 to 32,767 (2</a:t>
                      </a:r>
                      <a:r>
                        <a:rPr lang="en-GB" baseline="30000" dirty="0"/>
                        <a:t>15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ushort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65,535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16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-2,147,483,648 to 2,147,483,647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31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4,294,967,295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32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-9,223,372,036,854,775,808 to 9,223,372,036,854,775,807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63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18,446,744,073, 709,551,615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64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±1.5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±5.0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-324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baseline="0" dirty="0"/>
                        <a:t>(-7.9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 to 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baseline="0" dirty="0"/>
                        <a:t>10</a:t>
                      </a:r>
                      <a:r>
                        <a:rPr lang="en-GB" u="none" baseline="30000" dirty="0"/>
                        <a:t>0-28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Unicode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or more Unicode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boolean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691" y="2758549"/>
            <a:ext cx="461665" cy="7191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/>
              <a:t>Signed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2177" y="2758549"/>
            <a:ext cx="461665" cy="10365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/>
              <a:t>Unsigned</a:t>
            </a:r>
          </a:p>
        </p:txBody>
      </p:sp>
    </p:spTree>
    <p:extLst>
      <p:ext uri="{BB962C8B-B14F-4D97-AF65-F5344CB8AC3E}">
        <p14:creationId xmlns:p14="http://schemas.microsoft.com/office/powerpoint/2010/main" val="3761118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0497"/>
            <a:ext cx="10597587" cy="463715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Numeric data types</a:t>
            </a:r>
          </a:p>
          <a:p>
            <a:pPr lvl="1"/>
            <a:r>
              <a:rPr lang="en-GB" dirty="0"/>
              <a:t>Integer for whole numbers</a:t>
            </a:r>
          </a:p>
          <a:p>
            <a:pPr lvl="1"/>
            <a:r>
              <a:rPr lang="en-GB" dirty="0"/>
              <a:t>Decimal for high-precision decimals</a:t>
            </a:r>
          </a:p>
          <a:p>
            <a:r>
              <a:rPr lang="en-GB" dirty="0"/>
              <a:t>Other data types</a:t>
            </a:r>
          </a:p>
          <a:p>
            <a:pPr lvl="1"/>
            <a:r>
              <a:rPr lang="en-GB" dirty="0"/>
              <a:t>Text</a:t>
            </a:r>
          </a:p>
          <a:p>
            <a:pPr lvl="2"/>
            <a:r>
              <a:rPr lang="en-GB" dirty="0"/>
              <a:t>Char  -  ‘a’</a:t>
            </a:r>
          </a:p>
          <a:p>
            <a:pPr lvl="2"/>
            <a:r>
              <a:rPr lang="en-GB" dirty="0"/>
              <a:t>String – “This is a string”</a:t>
            </a:r>
          </a:p>
          <a:p>
            <a:pPr lvl="1"/>
            <a:r>
              <a:rPr lang="en-GB" dirty="0"/>
              <a:t>Boolean</a:t>
            </a:r>
          </a:p>
          <a:p>
            <a:pPr lvl="2"/>
            <a:r>
              <a:rPr lang="en-GB" dirty="0"/>
              <a:t>true or false</a:t>
            </a:r>
          </a:p>
          <a:p>
            <a:r>
              <a:rPr lang="en-GB" dirty="0"/>
              <a:t>Data can be cast from one type to another</a:t>
            </a:r>
          </a:p>
          <a:p>
            <a:pPr lvl="1"/>
            <a:r>
              <a:rPr lang="en-GB" dirty="0"/>
              <a:t>e.g. if myNumber was an int and you wanted to store its value in a variable of type decimal:</a:t>
            </a:r>
          </a:p>
          <a:p>
            <a:pPr marL="457200" lvl="1" indent="0">
              <a:buNone/>
            </a:pPr>
            <a:r>
              <a:rPr lang="en-GB" dirty="0"/>
              <a:t>	decimal result = (decimal)</a:t>
            </a:r>
            <a:r>
              <a:rPr lang="en-GB" dirty="0" err="1"/>
              <a:t>myNumber</a:t>
            </a:r>
            <a:endParaRPr lang="en-GB" dirty="0"/>
          </a:p>
          <a:p>
            <a:pPr lvl="1"/>
            <a:r>
              <a:rPr lang="en-GB" dirty="0"/>
              <a:t>Some data types can’t be cast to some other data types, but can be converted (we’ll see this later)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storage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of these will compile?</a:t>
            </a:r>
          </a:p>
          <a:p>
            <a:pPr marL="971550" lvl="1" indent="-514350">
              <a:buAutoNum type="arabicPeriod"/>
            </a:pPr>
            <a:r>
              <a:rPr lang="en-GB" dirty="0"/>
              <a:t>double </a:t>
            </a:r>
            <a:r>
              <a:rPr lang="en-GB" dirty="0" err="1"/>
              <a:t>num</a:t>
            </a:r>
            <a:r>
              <a:rPr lang="en-GB" dirty="0"/>
              <a:t> = 2.0; </a:t>
            </a:r>
          </a:p>
          <a:p>
            <a:pPr marL="971550" lvl="1" indent="-514350">
              <a:buAutoNum type="arabicPeriod"/>
            </a:pPr>
            <a:r>
              <a:rPr lang="en-GB" dirty="0"/>
              <a:t>string </a:t>
            </a:r>
            <a:r>
              <a:rPr lang="en-GB" dirty="0" err="1"/>
              <a:t>ohSnap</a:t>
            </a:r>
            <a:r>
              <a:rPr lang="en-GB" dirty="0"/>
              <a:t> = "%$^&amp;$ "; </a:t>
            </a:r>
          </a:p>
          <a:p>
            <a:pPr marL="971550" lvl="1" indent="-514350">
              <a:buAutoNum type="arabicPeriod"/>
            </a:pPr>
            <a:r>
              <a:rPr lang="en-GB" dirty="0"/>
              <a:t>int num2 = 10.9; </a:t>
            </a:r>
          </a:p>
          <a:p>
            <a:pPr marL="971550" lvl="1" indent="-514350">
              <a:buAutoNum type="arabicPeriod"/>
            </a:pPr>
            <a:r>
              <a:rPr lang="en-GB" dirty="0"/>
              <a:t>byte </a:t>
            </a:r>
            <a:r>
              <a:rPr lang="en-GB" dirty="0" err="1"/>
              <a:t>smallNum</a:t>
            </a:r>
            <a:r>
              <a:rPr lang="en-GB" dirty="0"/>
              <a:t> = -42; </a:t>
            </a:r>
          </a:p>
          <a:p>
            <a:pPr marL="971550" lvl="1" indent="-514350">
              <a:buAutoNum type="arabicPeriod"/>
            </a:pPr>
            <a:r>
              <a:rPr lang="en-GB" dirty="0"/>
              <a:t>char word = 'word'; </a:t>
            </a:r>
          </a:p>
          <a:p>
            <a:pPr marL="971550" lvl="1" indent="-514350">
              <a:buAutoNum type="arabicPeriod"/>
            </a:pPr>
            <a:r>
              <a:rPr lang="en-GB" dirty="0"/>
              <a:t>long </a:t>
            </a:r>
            <a:r>
              <a:rPr lang="en-GB" dirty="0" err="1"/>
              <a:t>bigNum</a:t>
            </a:r>
            <a:r>
              <a:rPr lang="en-GB" dirty="0"/>
              <a:t> = 12345678.9; </a:t>
            </a:r>
          </a:p>
          <a:p>
            <a:pPr marL="971550" lvl="1" indent="-514350">
              <a:buAutoNum type="arabicPeriod"/>
            </a:pPr>
            <a:r>
              <a:rPr lang="en-GB" dirty="0"/>
              <a:t>float x = 3.5F; </a:t>
            </a:r>
          </a:p>
          <a:p>
            <a:pPr marL="971550" lvl="1" indent="-514350">
              <a:buAutoNum type="arabicPeriod"/>
            </a:pPr>
            <a:r>
              <a:rPr lang="en-GB" dirty="0"/>
              <a:t>decimal </a:t>
            </a:r>
            <a:r>
              <a:rPr lang="en-GB" dirty="0" err="1"/>
              <a:t>deciNum</a:t>
            </a:r>
            <a:r>
              <a:rPr lang="en-GB" dirty="0"/>
              <a:t> = 4.2m;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22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usual ones:</a:t>
            </a:r>
          </a:p>
          <a:p>
            <a:pPr lvl="1"/>
            <a:r>
              <a:rPr lang="en-GB" dirty="0"/>
              <a:t>+, -, *, /, &lt;, &gt;, &lt;=, &gt;=, !=</a:t>
            </a:r>
          </a:p>
          <a:p>
            <a:r>
              <a:rPr lang="en-GB" dirty="0"/>
              <a:t>The others:</a:t>
            </a:r>
          </a:p>
          <a:p>
            <a:pPr lvl="1"/>
            <a:r>
              <a:rPr lang="en-GB" dirty="0"/>
              <a:t>^ raising to a power</a:t>
            </a:r>
          </a:p>
          <a:p>
            <a:pPr lvl="1"/>
            <a:r>
              <a:rPr lang="en-GB" dirty="0"/>
              <a:t>%  modulus (getting the remainder from a division)</a:t>
            </a:r>
          </a:p>
          <a:p>
            <a:r>
              <a:rPr lang="en-GB" dirty="0"/>
              <a:t>Increments:</a:t>
            </a:r>
          </a:p>
          <a:p>
            <a:pPr lvl="1"/>
            <a:r>
              <a:rPr lang="en-GB" dirty="0"/>
              <a:t>++</a:t>
            </a:r>
          </a:p>
          <a:p>
            <a:pPr lvl="1"/>
            <a:r>
              <a:rPr lang="en-GB" dirty="0"/>
              <a:t>--</a:t>
            </a:r>
          </a:p>
          <a:p>
            <a:pPr lvl="1"/>
            <a:r>
              <a:rPr lang="en-GB" dirty="0"/>
              <a:t>+=  often used to extend strings</a:t>
            </a:r>
          </a:p>
          <a:p>
            <a:pPr lvl="2"/>
            <a:r>
              <a:rPr lang="en-GB" dirty="0"/>
              <a:t>e.g.  </a:t>
            </a:r>
            <a:r>
              <a:rPr lang="en-GB" dirty="0" err="1"/>
              <a:t>aString</a:t>
            </a:r>
            <a:r>
              <a:rPr lang="en-GB" dirty="0"/>
              <a:t> += “ and another thing …”;</a:t>
            </a:r>
          </a:p>
          <a:p>
            <a:r>
              <a:rPr lang="en-GB" dirty="0"/>
              <a:t>Something important about division in C#:</a:t>
            </a:r>
          </a:p>
          <a:p>
            <a:pPr lvl="1"/>
            <a:r>
              <a:rPr lang="en-GB" dirty="0"/>
              <a:t>Integer/integer = integer</a:t>
            </a:r>
          </a:p>
          <a:p>
            <a:pPr lvl="1"/>
            <a:r>
              <a:rPr lang="en-GB" dirty="0"/>
              <a:t>If you want a real number as the result, either the dividend or divisor must be a real number data type, e.g.</a:t>
            </a:r>
          </a:p>
          <a:p>
            <a:pPr lvl="2"/>
            <a:r>
              <a:rPr lang="en-GB" dirty="0"/>
              <a:t>Decimal/integer = decimal</a:t>
            </a:r>
          </a:p>
          <a:p>
            <a:pPr lvl="1"/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7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In an assignment statement, the programmer asks that a value is assigned to a variable</a:t>
            </a:r>
            <a:endParaRPr lang="en-US" dirty="0"/>
          </a:p>
          <a:p>
            <a:r>
              <a:rPr lang="en-US" sz="2400" dirty="0"/>
              <a:t>Value can be a number, arithmetic expression, character, string, </a:t>
            </a:r>
            <a:r>
              <a:rPr lang="en-US" sz="2400" dirty="0" err="1"/>
              <a:t>boolean</a:t>
            </a:r>
            <a:r>
              <a:rPr lang="en-US" sz="2400" dirty="0"/>
              <a:t> or any appropriate data type </a:t>
            </a:r>
          </a:p>
          <a:p>
            <a:r>
              <a:rPr lang="en-US" sz="2400" dirty="0"/>
              <a:t>The variable is on the left </a:t>
            </a:r>
          </a:p>
          <a:p>
            <a:r>
              <a:rPr lang="en-US" sz="2400" dirty="0"/>
              <a:t>The value that is put into it is on the right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223525" y="2673118"/>
            <a:ext cx="3634154" cy="460375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nameOfVariable</a:t>
            </a:r>
            <a:r>
              <a:rPr lang="en-US" dirty="0"/>
              <a:t> = value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002966" y="2520176"/>
            <a:ext cx="4003288" cy="7471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002966" y="3817088"/>
            <a:ext cx="40032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myNumber</a:t>
            </a:r>
            <a:r>
              <a:rPr lang="en-GB" dirty="0"/>
              <a:t> = 3 + 5;</a:t>
            </a:r>
          </a:p>
          <a:p>
            <a:r>
              <a:rPr lang="en-GB" dirty="0"/>
              <a:t>message = “Hello, World!”;</a:t>
            </a:r>
          </a:p>
          <a:p>
            <a:r>
              <a:rPr lang="en-GB" dirty="0" err="1"/>
              <a:t>salePrice</a:t>
            </a:r>
            <a:r>
              <a:rPr lang="en-GB" dirty="0"/>
              <a:t> = </a:t>
            </a:r>
            <a:r>
              <a:rPr lang="en-GB" dirty="0" err="1"/>
              <a:t>unitPrice</a:t>
            </a:r>
            <a:r>
              <a:rPr lang="en-GB" dirty="0"/>
              <a:t> * (1 + </a:t>
            </a:r>
            <a:r>
              <a:rPr lang="en-GB" dirty="0" err="1"/>
              <a:t>vatRate</a:t>
            </a:r>
            <a:r>
              <a:rPr lang="en-GB" dirty="0"/>
              <a:t>);</a:t>
            </a:r>
          </a:p>
          <a:p>
            <a:endParaRPr lang="en-GB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40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7" y="365125"/>
            <a:ext cx="10958945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user input in console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response = </a:t>
            </a:r>
            <a:r>
              <a:rPr lang="en-GB" dirty="0" err="1"/>
              <a:t>Console.ReadLine</a:t>
            </a:r>
            <a:r>
              <a:rPr lang="en-GB" dirty="0"/>
              <a:t>(); </a:t>
            </a:r>
          </a:p>
          <a:p>
            <a:pPr lvl="1"/>
            <a:r>
              <a:rPr lang="en-GB" dirty="0"/>
              <a:t>gets user input as a string</a:t>
            </a:r>
          </a:p>
          <a:p>
            <a:r>
              <a:rPr lang="en-GB" dirty="0"/>
              <a:t>This may have to be converted to another data type for use in your program</a:t>
            </a:r>
          </a:p>
          <a:p>
            <a:pPr lvl="1"/>
            <a:r>
              <a:rPr lang="en-GB" dirty="0"/>
              <a:t>Integer</a:t>
            </a:r>
          </a:p>
          <a:p>
            <a:pPr lvl="2"/>
            <a:r>
              <a:rPr lang="en-GB" dirty="0"/>
              <a:t>response = Convert.ToInt32(</a:t>
            </a:r>
            <a:r>
              <a:rPr lang="en-GB" dirty="0" err="1"/>
              <a:t>Console.ReadLine</a:t>
            </a:r>
            <a:r>
              <a:rPr lang="en-GB" dirty="0"/>
              <a:t>());</a:t>
            </a:r>
          </a:p>
          <a:p>
            <a:pPr lvl="1"/>
            <a:r>
              <a:rPr lang="en-GB" dirty="0"/>
              <a:t>Character</a:t>
            </a:r>
          </a:p>
          <a:p>
            <a:pPr lvl="2"/>
            <a:r>
              <a:rPr lang="en-GB" dirty="0"/>
              <a:t>response = </a:t>
            </a:r>
            <a:r>
              <a:rPr lang="en-GB" dirty="0" err="1"/>
              <a:t>Convert.ToChar</a:t>
            </a:r>
            <a:r>
              <a:rPr lang="en-GB" dirty="0"/>
              <a:t>(</a:t>
            </a:r>
            <a:r>
              <a:rPr lang="en-GB" dirty="0" err="1"/>
              <a:t>Console.ReadLine</a:t>
            </a:r>
            <a:r>
              <a:rPr lang="en-GB" dirty="0"/>
              <a:t>());</a:t>
            </a:r>
          </a:p>
          <a:p>
            <a:pPr lvl="1"/>
            <a:r>
              <a:rPr lang="en-GB" dirty="0"/>
              <a:t>Strings (and characters) may need to be converted to a uniform case if they are part of a test condition</a:t>
            </a:r>
          </a:p>
          <a:p>
            <a:pPr lvl="2"/>
            <a:r>
              <a:rPr lang="en-GB" dirty="0"/>
              <a:t>response = (</a:t>
            </a:r>
            <a:r>
              <a:rPr lang="en-GB" dirty="0" err="1"/>
              <a:t>Console.ReadLine</a:t>
            </a:r>
            <a:r>
              <a:rPr lang="en-GB" dirty="0"/>
              <a:t>()).</a:t>
            </a:r>
            <a:r>
              <a:rPr lang="en-GB" dirty="0" err="1"/>
              <a:t>ToLower</a:t>
            </a:r>
            <a:r>
              <a:rPr lang="en-GB" dirty="0"/>
              <a:t>();</a:t>
            </a:r>
          </a:p>
          <a:p>
            <a:pPr lvl="2"/>
            <a:r>
              <a:rPr lang="en-GB" dirty="0"/>
              <a:t>if (response == “yes”) …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4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material in this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C# language basics</a:t>
            </a:r>
          </a:p>
          <a:p>
            <a:r>
              <a:rPr lang="en-US" dirty="0"/>
              <a:t>Console applications</a:t>
            </a:r>
          </a:p>
          <a:p>
            <a:r>
              <a:rPr lang="en-US" dirty="0"/>
              <a:t>Variables, constants, data types</a:t>
            </a:r>
          </a:p>
          <a:p>
            <a:r>
              <a:rPr lang="en-US" dirty="0"/>
              <a:t>Selection structures – if-else, switch</a:t>
            </a:r>
          </a:p>
          <a:p>
            <a:r>
              <a:rPr lang="en-US" dirty="0"/>
              <a:t>Iteration structures (loops) – while, do-while, for, </a:t>
            </a:r>
            <a:r>
              <a:rPr lang="en-US" dirty="0" err="1"/>
              <a:t>foreach</a:t>
            </a:r>
            <a:r>
              <a:rPr lang="en-US" dirty="0"/>
              <a:t>, recursion</a:t>
            </a:r>
          </a:p>
          <a:p>
            <a:r>
              <a:rPr lang="en-US" dirty="0"/>
              <a:t>Data structures – arrays, collections, lists, dictionaries,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Methods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Algorithms, flowcharts and decision tables</a:t>
            </a:r>
          </a:p>
          <a:p>
            <a:r>
              <a:rPr lang="en-US" dirty="0"/>
              <a:t>Sorting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29" y="5556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7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7" y="52607"/>
            <a:ext cx="10958945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fundamental coding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5864"/>
            <a:ext cx="10515600" cy="3556605"/>
          </a:xfrm>
        </p:spPr>
        <p:txBody>
          <a:bodyPr>
            <a:normAutofit/>
          </a:bodyPr>
          <a:lstStyle/>
          <a:p>
            <a:r>
              <a:rPr lang="en-GB" dirty="0"/>
              <a:t>Sequence</a:t>
            </a:r>
          </a:p>
          <a:p>
            <a:pPr lvl="1"/>
            <a:r>
              <a:rPr lang="en-GB" dirty="0"/>
              <a:t>Doing things in order</a:t>
            </a:r>
          </a:p>
          <a:p>
            <a:r>
              <a:rPr lang="en-GB" dirty="0"/>
              <a:t>Selection</a:t>
            </a:r>
          </a:p>
          <a:p>
            <a:pPr lvl="1"/>
            <a:r>
              <a:rPr lang="en-GB" dirty="0"/>
              <a:t>Choosing between different options</a:t>
            </a:r>
          </a:p>
          <a:p>
            <a:pPr lvl="1"/>
            <a:r>
              <a:rPr lang="en-GB" dirty="0"/>
              <a:t>If, switch</a:t>
            </a:r>
          </a:p>
          <a:p>
            <a:r>
              <a:rPr lang="en-GB" dirty="0"/>
              <a:t>Iteration</a:t>
            </a:r>
          </a:p>
          <a:p>
            <a:pPr lvl="1"/>
            <a:r>
              <a:rPr lang="en-GB" dirty="0"/>
              <a:t>Doing things many times</a:t>
            </a:r>
          </a:p>
          <a:p>
            <a:pPr lvl="1"/>
            <a:r>
              <a:rPr lang="en-GB" dirty="0"/>
              <a:t>While, do-while, for, foreach, recursion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449" y="4734044"/>
            <a:ext cx="10319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 fourth?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Responding to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Event handlers (and delegates)</a:t>
            </a:r>
          </a:p>
        </p:txBody>
      </p:sp>
    </p:spTree>
    <p:extLst>
      <p:ext uri="{BB962C8B-B14F-4D97-AF65-F5344CB8AC3E}">
        <p14:creationId xmlns:p14="http://schemas.microsoft.com/office/powerpoint/2010/main" val="384781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607"/>
          </a:xfrm>
        </p:spPr>
        <p:txBody>
          <a:bodyPr>
            <a:noAutofit/>
          </a:bodyPr>
          <a:lstStyle/>
          <a:p>
            <a:r>
              <a:rPr lang="en-US" dirty="0"/>
              <a:t>Selection – for making a choice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</a:t>
            </a:r>
          </a:p>
          <a:p>
            <a:r>
              <a:rPr lang="en-US" dirty="0"/>
              <a:t>Iteration – for repeating actions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Subprograms – for structuring code and reducing duplication of code</a:t>
            </a:r>
          </a:p>
          <a:p>
            <a:pPr lvl="1"/>
            <a:r>
              <a:rPr lang="en-US" dirty="0"/>
              <a:t>Functions/procedures/methods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074" name="Picture 2" descr="http://imgc-cn.artprintimages.com/images/P-473-488-90/60/6067/V1ID100Z/posters/jack-ziegler-traveler-at-a-fork-in-the-road-ponders-a-sign-that-reads-the-meaning-of-new-yorker-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64" y="1368316"/>
            <a:ext cx="2759343" cy="207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wixstatic.com/media/2b8ec5_96374555567c43c5b066777e46de1127.jp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93" y="3331233"/>
            <a:ext cx="2359866" cy="177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86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If</a:t>
            </a:r>
          </a:p>
          <a:p>
            <a:pPr lvl="1"/>
            <a:r>
              <a:rPr lang="en-GB" dirty="0"/>
              <a:t>Used for testing whether a condition is true, then acting on it</a:t>
            </a:r>
          </a:p>
          <a:p>
            <a:pPr lvl="1"/>
            <a:r>
              <a:rPr lang="en-GB" dirty="0"/>
              <a:t>Else used to deal with situations where the condition is false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Switch</a:t>
            </a:r>
          </a:p>
          <a:p>
            <a:pPr lvl="1"/>
            <a:r>
              <a:rPr lang="en-GB" dirty="0"/>
              <a:t>Used to choose between several alternatives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pic>
        <p:nvPicPr>
          <p:cNvPr id="6" name="Picture 2" descr="http://imgc-cn.artprintimages.com/images/P-473-488-90/60/6067/V1ID100Z/posters/jack-ziegler-traveler-at-a-fork-in-the-road-ponders-a-sign-that-reads-the-meaning-of-new-yorker-cartoo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97" y="1097149"/>
            <a:ext cx="2271792" cy="170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-media-cache-ak0.pinimg.com/564x/1d/d3/d5/1dd3d50bc224b41710960bca33deb27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96" y="3337617"/>
            <a:ext cx="2267252" cy="302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4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–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Tests a condition</a:t>
            </a:r>
          </a:p>
          <a:p>
            <a:pPr lvl="1"/>
            <a:r>
              <a:rPr lang="en-US" dirty="0"/>
              <a:t>True performs the if</a:t>
            </a:r>
          </a:p>
          <a:p>
            <a:pPr lvl="1"/>
            <a:r>
              <a:rPr lang="en-US" dirty="0"/>
              <a:t>False performs the else</a:t>
            </a:r>
          </a:p>
          <a:p>
            <a:r>
              <a:rPr lang="en-US" dirty="0"/>
              <a:t>Can be nested</a:t>
            </a:r>
          </a:p>
          <a:p>
            <a:pPr lvl="1"/>
            <a:r>
              <a:rPr lang="en-US" dirty="0"/>
              <a:t>An if statement can be inside another if statement</a:t>
            </a:r>
          </a:p>
          <a:p>
            <a:r>
              <a:rPr lang="en-US" dirty="0"/>
              <a:t>Often uses logical operators</a:t>
            </a:r>
          </a:p>
          <a:p>
            <a:pPr lvl="1"/>
            <a:r>
              <a:rPr lang="en-US" dirty="0"/>
              <a:t>==</a:t>
            </a:r>
          </a:p>
          <a:p>
            <a:pPr lvl="1"/>
            <a:r>
              <a:rPr lang="en-US" dirty="0"/>
              <a:t>&amp;&amp;</a:t>
            </a:r>
          </a:p>
          <a:p>
            <a:pPr lvl="1"/>
            <a:r>
              <a:rPr lang="en-US" dirty="0"/>
              <a:t>||</a:t>
            </a:r>
          </a:p>
          <a:p>
            <a:pPr lvl="1"/>
            <a:r>
              <a:rPr lang="en-US" dirty="0"/>
              <a:t>!=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88206" y="1873406"/>
            <a:ext cx="525222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(score == 10)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 err="1"/>
              <a:t>Console.WriteLine</a:t>
            </a:r>
            <a:r>
              <a:rPr lang="en-GB" dirty="0"/>
              <a:t>(“Wow!  Top score!!”);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else if ((score &gt;= 5) &amp;&amp; (score &lt;=9))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 (“Well done – you passed!”);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else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 (“Sorry, you didn’t pass.”);</a:t>
            </a:r>
          </a:p>
          <a:p>
            <a:r>
              <a:rPr lang="en-GB" dirty="0"/>
              <a:t>            }</a:t>
            </a:r>
          </a:p>
          <a:p>
            <a:endParaRPr lang="en-GB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86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 -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Conditions for if statements (also for while and do while statements) </a:t>
            </a:r>
          </a:p>
          <a:p>
            <a:pPr lvl="1"/>
            <a:r>
              <a:rPr lang="en-GB" dirty="0"/>
              <a:t>Used with integer and Boolean variable types</a:t>
            </a:r>
          </a:p>
          <a:p>
            <a:pPr lvl="1"/>
            <a:r>
              <a:rPr lang="en-GB" dirty="0"/>
              <a:t>If a single condition is true or false</a:t>
            </a:r>
          </a:p>
          <a:p>
            <a:pPr lvl="2"/>
            <a:r>
              <a:rPr lang="en-GB" dirty="0"/>
              <a:t>if (condition </a:t>
            </a:r>
            <a:r>
              <a:rPr lang="en-GB" dirty="0">
                <a:solidFill>
                  <a:srgbClr val="FF0000"/>
                </a:solidFill>
              </a:rPr>
              <a:t>==</a:t>
            </a:r>
            <a:r>
              <a:rPr lang="en-GB" dirty="0"/>
              <a:t> true)</a:t>
            </a:r>
          </a:p>
          <a:p>
            <a:pPr lvl="2"/>
            <a:r>
              <a:rPr lang="en-GB" dirty="0"/>
              <a:t>if (number </a:t>
            </a:r>
            <a:r>
              <a:rPr lang="en-GB" dirty="0">
                <a:solidFill>
                  <a:srgbClr val="FF0000"/>
                </a:solidFill>
              </a:rPr>
              <a:t>!=</a:t>
            </a:r>
            <a:r>
              <a:rPr lang="en-GB" dirty="0"/>
              <a:t> 10)</a:t>
            </a:r>
          </a:p>
          <a:p>
            <a:pPr lvl="1"/>
            <a:r>
              <a:rPr lang="en-GB" dirty="0"/>
              <a:t>If two or more conditions are both true</a:t>
            </a:r>
          </a:p>
          <a:p>
            <a:pPr lvl="2"/>
            <a:r>
              <a:rPr lang="en-GB" dirty="0"/>
              <a:t>Uses logical and - &amp;&amp;</a:t>
            </a:r>
          </a:p>
          <a:p>
            <a:pPr lvl="2"/>
            <a:r>
              <a:rPr lang="en-GB" dirty="0"/>
              <a:t>if ((</a:t>
            </a:r>
            <a:r>
              <a:rPr lang="en-GB" dirty="0" err="1"/>
              <a:t>conditionA</a:t>
            </a:r>
            <a:r>
              <a:rPr lang="en-GB" dirty="0"/>
              <a:t> == true) </a:t>
            </a:r>
            <a:r>
              <a:rPr lang="en-GB" dirty="0">
                <a:solidFill>
                  <a:srgbClr val="FF0000"/>
                </a:solidFill>
              </a:rPr>
              <a:t>&amp;&amp;</a:t>
            </a:r>
            <a:r>
              <a:rPr lang="en-GB" dirty="0"/>
              <a:t> (</a:t>
            </a:r>
            <a:r>
              <a:rPr lang="en-GB" dirty="0" err="1"/>
              <a:t>conditionB</a:t>
            </a:r>
            <a:r>
              <a:rPr lang="en-GB" dirty="0"/>
              <a:t> == false))</a:t>
            </a:r>
          </a:p>
          <a:p>
            <a:pPr lvl="1"/>
            <a:r>
              <a:rPr lang="en-GB" dirty="0"/>
              <a:t>If one of two conditions is true</a:t>
            </a:r>
          </a:p>
          <a:p>
            <a:pPr lvl="2"/>
            <a:r>
              <a:rPr lang="en-GB" dirty="0"/>
              <a:t>Uses logical or - ||</a:t>
            </a:r>
          </a:p>
          <a:p>
            <a:pPr lvl="2"/>
            <a:r>
              <a:rPr lang="en-GB" dirty="0"/>
              <a:t>if ((</a:t>
            </a:r>
            <a:r>
              <a:rPr lang="en-GB" dirty="0" err="1"/>
              <a:t>conditionA</a:t>
            </a:r>
            <a:r>
              <a:rPr lang="en-GB" dirty="0"/>
              <a:t> == true) </a:t>
            </a:r>
            <a:r>
              <a:rPr lang="en-GB" dirty="0">
                <a:solidFill>
                  <a:srgbClr val="FF0000"/>
                </a:solidFill>
              </a:rPr>
              <a:t>||</a:t>
            </a:r>
            <a:r>
              <a:rPr lang="en-GB" dirty="0"/>
              <a:t> (</a:t>
            </a:r>
            <a:r>
              <a:rPr lang="en-GB" dirty="0" err="1"/>
              <a:t>conditionB</a:t>
            </a:r>
            <a:r>
              <a:rPr lang="en-GB" dirty="0"/>
              <a:t> == true))</a:t>
            </a:r>
          </a:p>
          <a:p>
            <a:pPr lvl="1"/>
            <a:r>
              <a:rPr lang="en-GB" dirty="0"/>
              <a:t>If one but not both of two conditions is true</a:t>
            </a:r>
          </a:p>
          <a:p>
            <a:pPr lvl="2"/>
            <a:r>
              <a:rPr lang="en-GB" dirty="0"/>
              <a:t>Uses logical XOR</a:t>
            </a:r>
          </a:p>
          <a:p>
            <a:pPr lvl="2"/>
            <a:r>
              <a:rPr lang="en-GB" dirty="0"/>
              <a:t>if ((</a:t>
            </a:r>
            <a:r>
              <a:rPr lang="en-GB" dirty="0" err="1"/>
              <a:t>conditionA</a:t>
            </a:r>
            <a:r>
              <a:rPr lang="en-GB" dirty="0"/>
              <a:t> == true) </a:t>
            </a:r>
            <a:r>
              <a:rPr lang="en-GB" dirty="0">
                <a:solidFill>
                  <a:srgbClr val="FF0000"/>
                </a:solidFill>
              </a:rPr>
              <a:t>^</a:t>
            </a:r>
            <a:r>
              <a:rPr lang="en-GB" dirty="0"/>
              <a:t> (</a:t>
            </a:r>
            <a:r>
              <a:rPr lang="en-GB" dirty="0" err="1"/>
              <a:t>conditionB</a:t>
            </a:r>
            <a:r>
              <a:rPr lang="en-GB" dirty="0"/>
              <a:t> == true))</a:t>
            </a:r>
          </a:p>
          <a:p>
            <a:pPr lvl="2"/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9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89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 – if - truth tables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772189"/>
              </p:ext>
            </p:extLst>
          </p:nvPr>
        </p:nvGraphicFramePr>
        <p:xfrm>
          <a:off x="838200" y="2740026"/>
          <a:ext cx="2213943" cy="309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838508"/>
              </p:ext>
            </p:extLst>
          </p:nvPr>
        </p:nvGraphicFramePr>
        <p:xfrm>
          <a:off x="4587515" y="2740026"/>
          <a:ext cx="2213943" cy="309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258685"/>
              </p:ext>
            </p:extLst>
          </p:nvPr>
        </p:nvGraphicFramePr>
        <p:xfrm>
          <a:off x="8315445" y="2740026"/>
          <a:ext cx="2213943" cy="309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6053" y="1984524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6729" y="1984522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34471" y="1984523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XOR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246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6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32" y="164037"/>
            <a:ext cx="10693977" cy="1325563"/>
          </a:xfrm>
        </p:spPr>
        <p:txBody>
          <a:bodyPr>
            <a:normAutofit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exercises -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379"/>
            <a:ext cx="10515600" cy="49135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Create a folder for your C# code</a:t>
            </a:r>
          </a:p>
          <a:p>
            <a:pPr lvl="1"/>
            <a:r>
              <a:rPr lang="en-GB" dirty="0"/>
              <a:t>Don’t use spaces in the folder name</a:t>
            </a:r>
          </a:p>
          <a:p>
            <a:pPr lvl="1"/>
            <a:r>
              <a:rPr lang="en-GB" dirty="0"/>
              <a:t>Don’t put it under the Documents folder – things can go wrong if you do</a:t>
            </a:r>
          </a:p>
          <a:p>
            <a:r>
              <a:rPr lang="en-GB" dirty="0"/>
              <a:t>Give your folders and projects meaningful names</a:t>
            </a:r>
          </a:p>
          <a:p>
            <a:r>
              <a:rPr lang="en-GB" dirty="0"/>
              <a:t>Start a new console application project in Visual Studio for each exercise</a:t>
            </a:r>
          </a:p>
          <a:p>
            <a:pPr lvl="1"/>
            <a:r>
              <a:rPr lang="en-GB" dirty="0"/>
              <a:t>This will keep your code tidy</a:t>
            </a:r>
          </a:p>
          <a:p>
            <a:r>
              <a:rPr lang="en-GB" dirty="0"/>
              <a:t>Don’t have more than one copy of Visual Studio open at a time</a:t>
            </a:r>
          </a:p>
          <a:p>
            <a:pPr lvl="1"/>
            <a:r>
              <a:rPr lang="en-GB" dirty="0"/>
              <a:t>This will slow your machine down and increase the risk of glitches in Visual Studio</a:t>
            </a:r>
          </a:p>
          <a:p>
            <a:pPr lvl="1"/>
            <a:r>
              <a:rPr lang="en-GB" dirty="0"/>
              <a:t>If you want to look at previous code, you can go into Windows Explorer and open the files using a text editor, such as Notepad or Brackets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76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344343"/>
            <a:ext cx="10693977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 - if – coding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are thinking of a particular number</a:t>
            </a:r>
          </a:p>
          <a:p>
            <a:pPr lvl="1"/>
            <a:r>
              <a:rPr lang="en-GB" dirty="0"/>
              <a:t>Write a simple program that prompts a user to enter numbers to help them guess which number you are thinking of</a:t>
            </a:r>
          </a:p>
          <a:p>
            <a:pPr lvl="1"/>
            <a:r>
              <a:rPr lang="en-GB" dirty="0"/>
              <a:t>Use one or more if-else statements to check whether the number they enter is greater or less than the number you are thinking of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US" sz="2400" dirty="0"/>
              <a:t>Extension 1: use a do-while loop to allow the user to make many guesses</a:t>
            </a:r>
          </a:p>
          <a:p>
            <a:pPr marL="0" indent="0">
              <a:buNone/>
            </a:pPr>
            <a:r>
              <a:rPr lang="en-US" sz="2400" dirty="0"/>
              <a:t>Extension 2: use a random number generator to select the number to guess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473" y="6339915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GuessTheNumber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364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– switch-case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277" y="1869743"/>
            <a:ext cx="5181600" cy="4351338"/>
          </a:xfrm>
        </p:spPr>
        <p:txBody>
          <a:bodyPr>
            <a:noAutofit/>
          </a:bodyPr>
          <a:lstStyle/>
          <a:p>
            <a:r>
              <a:rPr lang="en-GB" dirty="0"/>
              <a:t>Used to choose between several alternatives</a:t>
            </a:r>
          </a:p>
          <a:p>
            <a:pPr lvl="1"/>
            <a:r>
              <a:rPr lang="en-GB" dirty="0"/>
              <a:t>when you want a different outcome for many or all of the options</a:t>
            </a:r>
          </a:p>
          <a:p>
            <a:r>
              <a:rPr lang="en-US" dirty="0"/>
              <a:t>These are usually numbers, characters or strings</a:t>
            </a:r>
          </a:p>
          <a:p>
            <a:pPr lvl="1"/>
            <a:r>
              <a:rPr lang="en-US" dirty="0"/>
              <a:t>For conditions, </a:t>
            </a:r>
            <a:r>
              <a:rPr lang="en-GB" dirty="0"/>
              <a:t>like (x &lt; 10) or Boolean statements, </a:t>
            </a:r>
            <a:r>
              <a:rPr lang="en-US" dirty="0"/>
              <a:t>use if-else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66705" y="1940311"/>
            <a:ext cx="613200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string yourName = </a:t>
            </a:r>
            <a:r>
              <a:rPr lang="en-GB" dirty="0" err="1"/>
              <a:t>Console.ReadLine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switch (yourName)</a:t>
            </a:r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case “</a:t>
            </a:r>
            <a:r>
              <a:rPr lang="en-GB" dirty="0" err="1"/>
              <a:t>judith</a:t>
            </a:r>
            <a:r>
              <a:rPr lang="en-GB" dirty="0"/>
              <a:t>":</a:t>
            </a:r>
          </a:p>
          <a:p>
            <a:r>
              <a:rPr lang="en-GB" dirty="0"/>
              <a:t>	  case “</a:t>
            </a:r>
            <a:r>
              <a:rPr lang="en-GB" dirty="0" err="1"/>
              <a:t>elizabeth</a:t>
            </a:r>
            <a:r>
              <a:rPr lang="en-GB" dirty="0"/>
              <a:t>":</a:t>
            </a:r>
          </a:p>
          <a:p>
            <a:r>
              <a:rPr lang="en-GB" dirty="0"/>
              <a:t>	       reply = “That’s one of my favourite names.";</a:t>
            </a:r>
          </a:p>
          <a:p>
            <a:r>
              <a:rPr lang="en-GB" dirty="0"/>
              <a:t>                        break;</a:t>
            </a:r>
          </a:p>
          <a:p>
            <a:r>
              <a:rPr lang="en-GB" dirty="0"/>
              <a:t>                    case “</a:t>
            </a:r>
            <a:r>
              <a:rPr lang="en-GB" dirty="0" err="1"/>
              <a:t>edna</a:t>
            </a:r>
            <a:r>
              <a:rPr lang="en-GB" dirty="0"/>
              <a:t>":</a:t>
            </a:r>
          </a:p>
          <a:p>
            <a:r>
              <a:rPr lang="en-GB" dirty="0"/>
              <a:t>                        reply = “That’s the name of the auntie that I didn’t</a:t>
            </a:r>
          </a:p>
          <a:p>
            <a:r>
              <a:rPr lang="en-GB" dirty="0"/>
              <a:t>                                        like much.";</a:t>
            </a:r>
          </a:p>
          <a:p>
            <a:r>
              <a:rPr lang="en-GB" dirty="0"/>
              <a:t>                        break;</a:t>
            </a:r>
          </a:p>
          <a:p>
            <a:r>
              <a:rPr lang="en-GB" dirty="0"/>
              <a:t>                    default:</a:t>
            </a:r>
          </a:p>
          <a:p>
            <a:r>
              <a:rPr lang="en-GB" dirty="0"/>
              <a:t>	       reply = "Please tell me your name:";</a:t>
            </a:r>
          </a:p>
          <a:p>
            <a:r>
              <a:rPr lang="en-GB" dirty="0"/>
              <a:t>                        break;</a:t>
            </a:r>
          </a:p>
          <a:p>
            <a:r>
              <a:rPr lang="en-GB" dirty="0"/>
              <a:t>                }</a:t>
            </a:r>
          </a:p>
          <a:p>
            <a:endParaRPr lang="en-GB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32736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26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 – switch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people stood for the Presidency of the United States in 2016.</a:t>
            </a:r>
          </a:p>
          <a:p>
            <a:pPr lvl="1"/>
            <a:r>
              <a:rPr lang="en-GB" dirty="0"/>
              <a:t>tell the user who stood for election</a:t>
            </a:r>
          </a:p>
          <a:p>
            <a:pPr lvl="1"/>
            <a:r>
              <a:rPr lang="en-GB" dirty="0"/>
              <a:t>ask them who they think should have won</a:t>
            </a:r>
          </a:p>
          <a:p>
            <a:pPr lvl="1"/>
            <a:r>
              <a:rPr lang="en-GB" dirty="0"/>
              <a:t>make a comment about their choice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/>
              <a:t>Extension 1: match user input even if it isn't in the right case</a:t>
            </a:r>
          </a:p>
          <a:p>
            <a:pPr marL="0" indent="0">
              <a:buNone/>
            </a:pPr>
            <a:r>
              <a:rPr lang="en-US" sz="2400" dirty="0"/>
              <a:t>Extension 2: allow users to enter the first name, surname or full name of the candidate</a:t>
            </a:r>
          </a:p>
          <a:p>
            <a:pPr lvl="1"/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472" y="6374368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NextPresident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86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Candidates should be able to</a:t>
            </a:r>
          </a:p>
          <a:p>
            <a:pPr lvl="1"/>
            <a:r>
              <a:rPr lang="en-US" dirty="0"/>
              <a:t>write console applications in C#</a:t>
            </a:r>
          </a:p>
          <a:p>
            <a:pPr lvl="1"/>
            <a:r>
              <a:rPr lang="en-US" dirty="0"/>
              <a:t>write a program that uses an if-else statement</a:t>
            </a:r>
          </a:p>
          <a:p>
            <a:pPr lvl="1"/>
            <a:r>
              <a:rPr lang="en-US" dirty="0"/>
              <a:t>write a program that uses a loop</a:t>
            </a:r>
          </a:p>
          <a:p>
            <a:pPr lvl="1"/>
            <a:r>
              <a:rPr lang="en-US" dirty="0"/>
              <a:t>write a program that uses an array or collection</a:t>
            </a:r>
          </a:p>
          <a:p>
            <a:pPr lvl="1"/>
            <a:r>
              <a:rPr lang="en-US" dirty="0"/>
              <a:t>write a program that uses error handling</a:t>
            </a:r>
          </a:p>
          <a:p>
            <a:pPr lvl="1"/>
            <a:r>
              <a:rPr lang="en-US" dirty="0"/>
              <a:t>explain what an algorithm is and give an example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29" y="5556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66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(loops)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  <a:p>
            <a:r>
              <a:rPr lang="en-GB" dirty="0"/>
              <a:t>Do while</a:t>
            </a:r>
          </a:p>
          <a:p>
            <a:r>
              <a:rPr lang="en-GB" dirty="0"/>
              <a:t>For</a:t>
            </a:r>
          </a:p>
          <a:p>
            <a:r>
              <a:rPr lang="en-GB" dirty="0"/>
              <a:t>For each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pic>
        <p:nvPicPr>
          <p:cNvPr id="6" name="Picture 4" descr="http://static.wixstatic.com/media/2b8ec5_96374555567c43c5b066777e46de1127.jp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22" y="1935956"/>
            <a:ext cx="4335444" cy="32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60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382" y="88674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-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69" y="1389724"/>
            <a:ext cx="5181600" cy="5223727"/>
          </a:xfrm>
        </p:spPr>
        <p:txBody>
          <a:bodyPr>
            <a:noAutofit/>
          </a:bodyPr>
          <a:lstStyle/>
          <a:p>
            <a:r>
              <a:rPr lang="en-US" sz="2400" dirty="0"/>
              <a:t>When you want a piece of code to </a:t>
            </a:r>
            <a:r>
              <a:rPr lang="en-US" sz="2400" dirty="0">
                <a:solidFill>
                  <a:srgbClr val="FF0000"/>
                </a:solidFill>
              </a:rPr>
              <a:t>run 0 or more times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Stop condition is at the top</a:t>
            </a:r>
          </a:p>
          <a:p>
            <a:pPr lvl="1"/>
            <a:r>
              <a:rPr lang="en-US" sz="2000" dirty="0"/>
              <a:t>When it’s met, the loop stops running</a:t>
            </a:r>
          </a:p>
          <a:p>
            <a:pPr lvl="1"/>
            <a:r>
              <a:rPr lang="en-US" sz="2000" dirty="0"/>
              <a:t>If it’s met before the loop has been run, then the code in the loop won’t be run at all</a:t>
            </a:r>
          </a:p>
          <a:p>
            <a:r>
              <a:rPr lang="en-US" sz="2400" dirty="0"/>
              <a:t>A while loop must contain some </a:t>
            </a:r>
            <a:r>
              <a:rPr lang="en-US" sz="2400" dirty="0">
                <a:solidFill>
                  <a:srgbClr val="FF0000"/>
                </a:solidFill>
              </a:rPr>
              <a:t>code that will eventually meet the stop condition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by changing the value of the variable in the stop condition</a:t>
            </a:r>
            <a:r>
              <a:rPr lang="en-US" sz="2400" dirty="0"/>
              <a:t>, e.g.</a:t>
            </a:r>
          </a:p>
          <a:p>
            <a:pPr lvl="1"/>
            <a:r>
              <a:rPr lang="en-US" sz="2000" dirty="0"/>
              <a:t>Increasing a counter</a:t>
            </a:r>
          </a:p>
          <a:p>
            <a:pPr lvl="1"/>
            <a:r>
              <a:rPr lang="en-US" sz="2000" dirty="0"/>
              <a:t>Getting user input</a:t>
            </a:r>
          </a:p>
          <a:p>
            <a:pPr lvl="1"/>
            <a:r>
              <a:rPr lang="en-US" sz="2000" dirty="0"/>
              <a:t>Otherwise, you get an endless loop </a:t>
            </a:r>
          </a:p>
          <a:p>
            <a:pPr lvl="2"/>
            <a:r>
              <a:rPr lang="en-US" sz="1600" dirty="0" err="1"/>
              <a:t>Ctl+C</a:t>
            </a:r>
            <a:r>
              <a:rPr lang="en-US" sz="1600" dirty="0"/>
              <a:t> breaks out of an endless loop in the console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numberOfTimes</a:t>
            </a:r>
            <a:r>
              <a:rPr lang="en-GB" dirty="0"/>
              <a:t> = 0;</a:t>
            </a:r>
          </a:p>
          <a:p>
            <a:r>
              <a:rPr lang="en-GB" dirty="0"/>
              <a:t>    while (</a:t>
            </a:r>
            <a:r>
              <a:rPr lang="en-GB" dirty="0" err="1"/>
              <a:t>numberOfTimes</a:t>
            </a:r>
            <a:r>
              <a:rPr lang="en-GB" dirty="0"/>
              <a:t> &lt; 10)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</a:t>
            </a:r>
            <a:r>
              <a:rPr lang="en-GB" dirty="0" err="1"/>
              <a:t>Console.WriteLine</a:t>
            </a:r>
            <a:r>
              <a:rPr lang="en-GB" dirty="0"/>
              <a:t>(" </a:t>
            </a:r>
            <a:r>
              <a:rPr lang="en-GB" dirty="0" err="1"/>
              <a:t>numberOfTimes</a:t>
            </a:r>
            <a:r>
              <a:rPr lang="en-GB" dirty="0"/>
              <a:t> is : " +  </a:t>
            </a:r>
            <a:r>
              <a:rPr lang="en-GB" dirty="0" err="1"/>
              <a:t>numberOfTimes</a:t>
            </a:r>
            <a:r>
              <a:rPr lang="en-GB" dirty="0"/>
              <a:t> );</a:t>
            </a:r>
          </a:p>
          <a:p>
            <a:r>
              <a:rPr lang="en-GB" dirty="0"/>
              <a:t>       </a:t>
            </a:r>
            <a:r>
              <a:rPr lang="en-GB" dirty="0" err="1"/>
              <a:t>numberOfTimes</a:t>
            </a:r>
            <a:r>
              <a:rPr lang="en-GB" dirty="0"/>
              <a:t> ++;</a:t>
            </a:r>
          </a:p>
          <a:p>
            <a:r>
              <a:rPr lang="en-GB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3071275"/>
            <a:ext cx="643974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bool happiness = true;</a:t>
            </a:r>
          </a:p>
          <a:p>
            <a:r>
              <a:rPr lang="en-GB" dirty="0"/>
              <a:t>while (happiness)</a:t>
            </a:r>
          </a:p>
          <a:p>
            <a:r>
              <a:rPr lang="en-GB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EatSomeChocolate</a:t>
            </a:r>
            <a:r>
              <a:rPr lang="en-US" dirty="0"/>
              <a:t>();</a:t>
            </a:r>
            <a:endParaRPr lang="en-GB" dirty="0"/>
          </a:p>
          <a:p>
            <a:r>
              <a:rPr lang="en-US" dirty="0"/>
              <a:t>        happiness = </a:t>
            </a:r>
            <a:r>
              <a:rPr lang="en-US" dirty="0" err="1"/>
              <a:t>CheckIf</a:t>
            </a:r>
            <a:r>
              <a:rPr lang="en-US" dirty="0"/>
              <a:t> </a:t>
            </a:r>
            <a:r>
              <a:rPr lang="en-US" dirty="0" err="1"/>
              <a:t>TheresAnyChocolateLeft</a:t>
            </a:r>
            <a:r>
              <a:rPr lang="en-US" dirty="0"/>
              <a:t>();</a:t>
            </a:r>
            <a:endParaRPr lang="en-GB" dirty="0"/>
          </a:p>
          <a:p>
            <a:r>
              <a:rPr lang="en-GB" dirty="0"/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273" y="4973443"/>
            <a:ext cx="64397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bool happiness = true;</a:t>
            </a:r>
          </a:p>
          <a:p>
            <a:r>
              <a:rPr lang="en-GB" dirty="0"/>
              <a:t>while (happiness)</a:t>
            </a:r>
          </a:p>
          <a:p>
            <a:r>
              <a:rPr lang="en-GB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EatSomeChocolate</a:t>
            </a:r>
            <a:r>
              <a:rPr lang="en-US" dirty="0"/>
              <a:t>();</a:t>
            </a:r>
            <a:endParaRPr lang="en-GB" dirty="0"/>
          </a:p>
          <a:p>
            <a:r>
              <a:rPr lang="en-US" dirty="0"/>
              <a:t>        </a:t>
            </a:r>
            <a:r>
              <a:rPr lang="en-US" dirty="0" err="1"/>
              <a:t>moreChocolate</a:t>
            </a:r>
            <a:r>
              <a:rPr lang="en-US" dirty="0"/>
              <a:t> = </a:t>
            </a:r>
            <a:r>
              <a:rPr lang="en-US" dirty="0" err="1"/>
              <a:t>CheckIf</a:t>
            </a:r>
            <a:r>
              <a:rPr lang="en-US" dirty="0"/>
              <a:t> </a:t>
            </a:r>
            <a:r>
              <a:rPr lang="en-US" dirty="0" err="1"/>
              <a:t>TheresAnyChocolateLeft</a:t>
            </a:r>
            <a:r>
              <a:rPr lang="en-US" dirty="0"/>
              <a:t>();</a:t>
            </a:r>
            <a:endParaRPr lang="en-GB" dirty="0"/>
          </a:p>
          <a:p>
            <a:r>
              <a:rPr lang="en-GB" dirty="0"/>
              <a:t>    }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-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numberOfTimes</a:t>
            </a:r>
            <a:r>
              <a:rPr lang="en-GB" dirty="0"/>
              <a:t> = 0;</a:t>
            </a:r>
          </a:p>
          <a:p>
            <a:pPr marL="0" indent="0">
              <a:buNone/>
            </a:pPr>
            <a:r>
              <a:rPr lang="en-GB" dirty="0"/>
              <a:t>            while (</a:t>
            </a:r>
            <a:r>
              <a:rPr lang="en-GB" dirty="0" err="1"/>
              <a:t>numberOfTimes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(" </a:t>
            </a:r>
            <a:r>
              <a:rPr lang="en-GB" dirty="0" err="1"/>
              <a:t>numberOfTimes</a:t>
            </a:r>
            <a:r>
              <a:rPr lang="en-GB" dirty="0"/>
              <a:t> is : " + </a:t>
            </a:r>
            <a:r>
              <a:rPr lang="en-GB" dirty="0" err="1"/>
              <a:t>numberOfTimes</a:t>
            </a:r>
            <a:r>
              <a:rPr lang="en-GB" dirty="0"/>
              <a:t> );</a:t>
            </a:r>
          </a:p>
          <a:p>
            <a:pPr marL="0" indent="0">
              <a:buNone/>
            </a:pPr>
            <a:r>
              <a:rPr lang="en-GB" dirty="0"/>
              <a:t> 	     </a:t>
            </a:r>
            <a:r>
              <a:rPr lang="en-GB" dirty="0" err="1"/>
              <a:t>numberOfTimes</a:t>
            </a:r>
            <a:r>
              <a:rPr lang="en-GB" dirty="0"/>
              <a:t> ++;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93182" y="2005445"/>
            <a:ext cx="235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 condition</a:t>
            </a:r>
            <a:endParaRPr lang="en-GB" sz="2400" dirty="0"/>
          </a:p>
        </p:txBody>
      </p:sp>
      <p:cxnSp>
        <p:nvCxnSpPr>
          <p:cNvPr id="7" name="Straight Arrow Connector 6"/>
          <p:cNvCxnSpPr>
            <a:stCxn id="10" idx="1"/>
          </p:cNvCxnSpPr>
          <p:nvPr/>
        </p:nvCxnSpPr>
        <p:spPr>
          <a:xfrm flipH="1">
            <a:off x="6099464" y="2236278"/>
            <a:ext cx="1693718" cy="3302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8036" y="4445216"/>
            <a:ext cx="50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 variable is incremented to make sure that the control condition eventually becomes true (or collect user input to end the loop)</a:t>
            </a:r>
            <a:endParaRPr lang="en-GB" sz="24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5129646" y="4319157"/>
            <a:ext cx="1578390" cy="9108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93182" y="2005445"/>
            <a:ext cx="23559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708036" y="4445216"/>
            <a:ext cx="464977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36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87" y="46143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– 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69" y="1072748"/>
            <a:ext cx="4963009" cy="5785252"/>
          </a:xfrm>
        </p:spPr>
        <p:txBody>
          <a:bodyPr>
            <a:noAutofit/>
          </a:bodyPr>
          <a:lstStyle/>
          <a:p>
            <a:r>
              <a:rPr lang="en-US" sz="2000" dirty="0"/>
              <a:t>When you want a piece of code to </a:t>
            </a:r>
            <a:r>
              <a:rPr lang="en-US" sz="2000" dirty="0">
                <a:solidFill>
                  <a:srgbClr val="FF0000"/>
                </a:solidFill>
              </a:rPr>
              <a:t>run 1 or more times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Stop condition is at the bottom</a:t>
            </a:r>
          </a:p>
          <a:p>
            <a:pPr lvl="1"/>
            <a:r>
              <a:rPr lang="en-US" sz="1800" dirty="0"/>
              <a:t>When it’s met, the loop stops running</a:t>
            </a:r>
          </a:p>
          <a:p>
            <a:pPr lvl="1"/>
            <a:r>
              <a:rPr lang="en-US" sz="1800" dirty="0"/>
              <a:t>If it’s met before the loop has been run, then the </a:t>
            </a:r>
            <a:r>
              <a:rPr lang="en-US" sz="1800" dirty="0">
                <a:solidFill>
                  <a:srgbClr val="FF0000"/>
                </a:solidFill>
              </a:rPr>
              <a:t>code in the loop will be run once</a:t>
            </a:r>
          </a:p>
          <a:p>
            <a:r>
              <a:rPr lang="en-US" sz="2000" dirty="0"/>
              <a:t>A do-while loop must contain some </a:t>
            </a:r>
            <a:r>
              <a:rPr lang="en-US" sz="2000" dirty="0">
                <a:solidFill>
                  <a:srgbClr val="FF0000"/>
                </a:solidFill>
              </a:rPr>
              <a:t>code that will eventually meet the stop condition by changing the value of the variable in the stop condition</a:t>
            </a:r>
            <a:r>
              <a:rPr lang="en-US" sz="2000" dirty="0"/>
              <a:t>, e.g.</a:t>
            </a:r>
          </a:p>
          <a:p>
            <a:pPr lvl="1"/>
            <a:r>
              <a:rPr lang="en-US" sz="1800" dirty="0"/>
              <a:t>Increasing a counter</a:t>
            </a:r>
          </a:p>
          <a:p>
            <a:pPr lvl="1"/>
            <a:r>
              <a:rPr lang="en-US" sz="1800" dirty="0"/>
              <a:t>Getting user input</a:t>
            </a:r>
          </a:p>
          <a:p>
            <a:pPr lvl="1"/>
            <a:r>
              <a:rPr lang="en-US" sz="1800" dirty="0"/>
              <a:t>Otherwise, you get an endless loop</a:t>
            </a:r>
          </a:p>
          <a:p>
            <a:pPr lvl="2"/>
            <a:r>
              <a:rPr lang="en-US" sz="1400" dirty="0" err="1"/>
              <a:t>Ctl+C</a:t>
            </a:r>
            <a:r>
              <a:rPr lang="en-US" sz="1400" dirty="0"/>
              <a:t> breaks out of an endless loop in the console</a:t>
            </a:r>
          </a:p>
          <a:p>
            <a:r>
              <a:rPr lang="en-GB" sz="2000" dirty="0"/>
              <a:t>Very handy for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user input in console applications</a:t>
            </a:r>
          </a:p>
          <a:p>
            <a:pPr lvl="1"/>
            <a:r>
              <a:rPr lang="en-GB" sz="1800" dirty="0"/>
              <a:t>If the user enters something invalid, you can loop around and ask them to enter something valid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</a:t>
            </a:r>
            <a:r>
              <a:rPr lang="en-GB" dirty="0" err="1"/>
              <a:t>Console.WriteLine</a:t>
            </a:r>
            <a:r>
              <a:rPr lang="en-GB" dirty="0"/>
              <a:t>("Guess a number between 1 and 10: ");</a:t>
            </a:r>
          </a:p>
          <a:p>
            <a:r>
              <a:rPr lang="en-GB" dirty="0"/>
              <a:t>     </a:t>
            </a:r>
            <a:r>
              <a:rPr lang="en-GB" dirty="0" err="1"/>
              <a:t>yourNumber</a:t>
            </a:r>
            <a:r>
              <a:rPr lang="en-GB" dirty="0"/>
              <a:t> = Convert.ToInt32(</a:t>
            </a:r>
            <a:r>
              <a:rPr lang="en-GB" dirty="0" err="1"/>
              <a:t>Console.ReadLine</a:t>
            </a:r>
            <a:r>
              <a:rPr lang="en-GB" dirty="0"/>
              <a:t>());</a:t>
            </a:r>
          </a:p>
          <a:p>
            <a:r>
              <a:rPr lang="en-GB" dirty="0"/>
              <a:t>} while (</a:t>
            </a:r>
            <a:r>
              <a:rPr lang="en-GB" dirty="0" err="1"/>
              <a:t>yourNumber</a:t>
            </a:r>
            <a:r>
              <a:rPr lang="en-GB" dirty="0"/>
              <a:t> != </a:t>
            </a:r>
            <a:r>
              <a:rPr lang="en-GB" dirty="0" err="1"/>
              <a:t>numberToGuess</a:t>
            </a:r>
            <a:r>
              <a:rPr lang="en-GB" dirty="0"/>
              <a:t>);</a:t>
            </a:r>
          </a:p>
          <a:p>
            <a:r>
              <a:rPr lang="en-GB" dirty="0" err="1"/>
              <a:t>Console.WriteLine</a:t>
            </a:r>
            <a:r>
              <a:rPr lang="en-GB" dirty="0"/>
              <a:t>("You guessed right!");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3138181"/>
            <a:ext cx="643974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do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</a:t>
            </a:r>
            <a:r>
              <a:rPr lang="en-GB" dirty="0" err="1"/>
              <a:t>Console.WriteLine</a:t>
            </a:r>
            <a:r>
              <a:rPr lang="en-GB" dirty="0"/>
              <a:t>("Guess  number “ + </a:t>
            </a:r>
            <a:r>
              <a:rPr lang="en-GB" dirty="0" err="1"/>
              <a:t>numGuesses</a:t>
            </a:r>
            <a:r>
              <a:rPr lang="en-GB" dirty="0"/>
              <a:t> + “is: ");</a:t>
            </a:r>
          </a:p>
          <a:p>
            <a:r>
              <a:rPr lang="en-GB" dirty="0"/>
              <a:t>     guess[</a:t>
            </a:r>
            <a:r>
              <a:rPr lang="en-GB" dirty="0" err="1"/>
              <a:t>numGuesses</a:t>
            </a:r>
            <a:r>
              <a:rPr lang="en-GB" dirty="0"/>
              <a:t>] = Convert.ToInt32(</a:t>
            </a:r>
            <a:r>
              <a:rPr lang="en-GB" dirty="0" err="1"/>
              <a:t>Console.ReadLine</a:t>
            </a:r>
            <a:r>
              <a:rPr lang="en-GB"/>
              <a:t>());</a:t>
            </a:r>
            <a:endParaRPr lang="en-GB" dirty="0"/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/>
              <a:t>numGuesses</a:t>
            </a:r>
            <a:r>
              <a:rPr lang="en-US" dirty="0"/>
              <a:t>++;</a:t>
            </a:r>
            <a:endParaRPr lang="en-GB" dirty="0"/>
          </a:p>
          <a:p>
            <a:r>
              <a:rPr lang="en-GB" dirty="0"/>
              <a:t>} while (</a:t>
            </a:r>
            <a:r>
              <a:rPr lang="en-GB" dirty="0" err="1"/>
              <a:t>numGuesses</a:t>
            </a:r>
            <a:r>
              <a:rPr lang="en-GB" dirty="0"/>
              <a:t> &lt;= 3);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273" y="5151859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</a:t>
            </a:r>
          </a:p>
          <a:p>
            <a:r>
              <a:rPr lang="en-GB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DrinkABeer</a:t>
            </a:r>
            <a:r>
              <a:rPr lang="en-US" dirty="0"/>
              <a:t>();</a:t>
            </a:r>
            <a:endParaRPr lang="en-GB" dirty="0"/>
          </a:p>
          <a:p>
            <a:r>
              <a:rPr lang="en-GB" dirty="0"/>
              <a:t>} while (!drunk);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1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yourNumber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do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("Guess a number between 1 and 10: ");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yourNumber</a:t>
            </a:r>
            <a:r>
              <a:rPr lang="en-GB" dirty="0"/>
              <a:t> = Convert.ToInt32(</a:t>
            </a:r>
            <a:r>
              <a:rPr lang="en-GB" dirty="0" err="1"/>
              <a:t>Console.ReadLine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  <a:p>
            <a:pPr marL="0" indent="0">
              <a:buNone/>
            </a:pPr>
            <a:r>
              <a:rPr lang="en-GB" dirty="0"/>
              <a:t>            while (</a:t>
            </a:r>
            <a:r>
              <a:rPr lang="en-GB" dirty="0" err="1"/>
              <a:t>yourNumber</a:t>
            </a:r>
            <a:r>
              <a:rPr lang="en-GB" dirty="0"/>
              <a:t> != 7);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("You guessed right!");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96198" y="4840341"/>
            <a:ext cx="310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Control condition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8596198" y="4816277"/>
            <a:ext cx="2773644" cy="621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54842" y="5151339"/>
            <a:ext cx="2941356" cy="2122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42855" y="2282916"/>
            <a:ext cx="3699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User input controls loop</a:t>
            </a:r>
            <a:endParaRPr lang="en-GB" sz="2800" dirty="0"/>
          </a:p>
        </p:txBody>
      </p:sp>
      <p:sp>
        <p:nvSpPr>
          <p:cNvPr id="10" name="Rectangle 9"/>
          <p:cNvSpPr/>
          <p:nvPr/>
        </p:nvSpPr>
        <p:spPr>
          <a:xfrm>
            <a:off x="7342855" y="2282916"/>
            <a:ext cx="36992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72200" y="2544526"/>
            <a:ext cx="1170655" cy="11491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31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while &amp; do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 the user 2 riddles and loop until they get the right answer or give up</a:t>
            </a:r>
          </a:p>
          <a:p>
            <a:pPr lvl="1"/>
            <a:r>
              <a:rPr lang="en-GB" dirty="0"/>
              <a:t>Use a while loop for the first riddle</a:t>
            </a:r>
          </a:p>
          <a:p>
            <a:pPr lvl="1"/>
            <a:r>
              <a:rPr lang="en-GB" dirty="0"/>
              <a:t>Use a do while loop for the second riddle</a:t>
            </a:r>
          </a:p>
          <a:p>
            <a:r>
              <a:rPr lang="en-US" dirty="0"/>
              <a:t>Extension 1:  allow two or more versions of the answer for each riddle</a:t>
            </a:r>
          </a:p>
          <a:p>
            <a:r>
              <a:rPr lang="en-US" dirty="0"/>
              <a:t>Extension 2: add several more riddles to the program and tell the user how many they got right at the end, allowing a maximum of 3 attempts per riddle</a:t>
            </a:r>
          </a:p>
          <a:p>
            <a:pPr lvl="1"/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645" y="63096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Riddles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959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70" y="258797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–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69" y="1836289"/>
            <a:ext cx="5181600" cy="4626823"/>
          </a:xfrm>
        </p:spPr>
        <p:txBody>
          <a:bodyPr>
            <a:noAutofit/>
          </a:bodyPr>
          <a:lstStyle/>
          <a:p>
            <a:r>
              <a:rPr lang="en-US" sz="2400" dirty="0"/>
              <a:t>When you want a piece of code to </a:t>
            </a:r>
            <a:r>
              <a:rPr lang="en-US" sz="2400" dirty="0">
                <a:solidFill>
                  <a:srgbClr val="FF0000"/>
                </a:solidFill>
              </a:rPr>
              <a:t>run a particular number of times</a:t>
            </a:r>
          </a:p>
          <a:p>
            <a:r>
              <a:rPr lang="en-US" sz="2400" dirty="0"/>
              <a:t>3 conditions at the </a:t>
            </a:r>
            <a:r>
              <a:rPr lang="en-US" sz="2400" dirty="0">
                <a:solidFill>
                  <a:srgbClr val="FF0000"/>
                </a:solidFill>
              </a:rPr>
              <a:t>top</a:t>
            </a:r>
          </a:p>
          <a:p>
            <a:pPr lvl="1"/>
            <a:r>
              <a:rPr lang="en-US" sz="2000" dirty="0"/>
              <a:t>Start</a:t>
            </a:r>
          </a:p>
          <a:p>
            <a:pPr lvl="1"/>
            <a:r>
              <a:rPr lang="en-US" sz="2000" dirty="0"/>
              <a:t>Stop</a:t>
            </a:r>
          </a:p>
          <a:p>
            <a:pPr lvl="1"/>
            <a:r>
              <a:rPr lang="en-US" sz="2000" dirty="0"/>
              <a:t>Increment</a:t>
            </a:r>
          </a:p>
          <a:p>
            <a:r>
              <a:rPr lang="en-US" sz="2400" dirty="0"/>
              <a:t>Easier to code correctly (compared to while and do-while loops) because you can easily see if you’ve left one of the conditions out or made a mistake in them</a:t>
            </a:r>
          </a:p>
          <a:p>
            <a:r>
              <a:rPr lang="en-US" sz="2400" dirty="0"/>
              <a:t>One of the most-used loops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/>
              <a:t>for (int i = 0; i &lt; 5; i++)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  Console.WriteLine("Line " + i); </a:t>
            </a:r>
          </a:p>
          <a:p>
            <a:r>
              <a:rPr lang="en-GB" dirty="0"/>
              <a:t>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2524870"/>
            <a:ext cx="643974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for(int i = 0; i &lt; kittens.Length; i++)</a:t>
            </a:r>
          </a:p>
          <a:p>
            <a:r>
              <a:rPr lang="en-GB" dirty="0"/>
              <a:t>  {</a:t>
            </a:r>
          </a:p>
          <a:p>
            <a:r>
              <a:rPr lang="en-US" dirty="0"/>
              <a:t>      </a:t>
            </a:r>
            <a:r>
              <a:rPr lang="en-GB" dirty="0"/>
              <a:t>Console.WriteLine</a:t>
            </a:r>
            <a:r>
              <a:rPr lang="en-US" dirty="0"/>
              <a:t>(kittens[</a:t>
            </a:r>
            <a:r>
              <a:rPr lang="en-US" dirty="0" err="1"/>
              <a:t>i</a:t>
            </a:r>
            <a:r>
              <a:rPr lang="en-US" dirty="0"/>
              <a:t>] + ", you've lost your mittens!");</a:t>
            </a:r>
          </a:p>
          <a:p>
            <a:r>
              <a:rPr lang="en-GB" dirty="0"/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273" y="3925249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/>
              <a:t>for (int i = 0;; i++)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 Console.WriteLine(“Row " + i); </a:t>
            </a:r>
          </a:p>
          <a:p>
            <a:r>
              <a:rPr lang="en-GB" dirty="0"/>
              <a:t>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8273" y="5374888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/>
              <a:t>for (int i = 0; i &lt; 5;)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  Console.WriteLine(“Stripe " + i); </a:t>
            </a:r>
          </a:p>
          <a:p>
            <a:r>
              <a:rPr lang="en-GB" dirty="0"/>
              <a:t>  }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-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n-NO" dirty="0"/>
              <a:t>	for (int i = 0; i &lt; 5; i++)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Console.WriteLine("The count is : " + i);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List&lt;int&gt; twoTimesTable = new List&lt;int&gt; {2,4,6,8,10,12,14,16,18,20,22,24};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nn-NO" dirty="0"/>
              <a:t>for (int i = 0; i &lt; </a:t>
            </a:r>
            <a:r>
              <a:rPr lang="en-GB" dirty="0" err="1"/>
              <a:t>twoTimesTable.Count</a:t>
            </a:r>
            <a:r>
              <a:rPr lang="nn-NO" dirty="0"/>
              <a:t>; i++)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(“2 x " + i + “ = “ + twoTimesTable[i]);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465118" y="3491345"/>
            <a:ext cx="7658100" cy="10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50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a for loop, but especially designed for going through arrays and collections</a:t>
            </a:r>
          </a:p>
          <a:p>
            <a:r>
              <a:rPr lang="en-GB" dirty="0"/>
              <a:t>Only one condition, which includes a variable declaration</a:t>
            </a:r>
          </a:p>
          <a:p>
            <a:r>
              <a:rPr lang="en-GB" dirty="0"/>
              <a:t>Can only be used for retrieving information</a:t>
            </a:r>
          </a:p>
          <a:p>
            <a:pPr lvl="1"/>
            <a:r>
              <a:rPr lang="en-GB" dirty="0"/>
              <a:t>Using foreach to add to or delete from an array or collection doesn’t work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31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int[] arrayOfNumbers = { 1, 2, 3, 4, 5, 6, 7 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foreach (int i in arrayOfNumbers)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Console.WriteLine("The value of i is: " + i);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8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 skills for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779"/>
            <a:ext cx="10515600" cy="5082057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>
                <a:solidFill>
                  <a:srgbClr val="FF0000"/>
                </a:solidFill>
              </a:rPr>
              <a:t>Code – lots!</a:t>
            </a:r>
          </a:p>
          <a:p>
            <a:pPr lvl="1"/>
            <a:r>
              <a:rPr lang="en-GB" dirty="0"/>
              <a:t>“The only way to learn a new programming language </a:t>
            </a:r>
          </a:p>
          <a:p>
            <a:pPr marL="457200" lvl="1" indent="0">
              <a:buNone/>
            </a:pPr>
            <a:r>
              <a:rPr lang="en-GB" dirty="0"/>
              <a:t>is by writing programs in it.” - </a:t>
            </a:r>
            <a:r>
              <a:rPr lang="en-GB" sz="2000" dirty="0"/>
              <a:t> Dennis Ritchie, creator of C and Unix</a:t>
            </a:r>
          </a:p>
          <a:p>
            <a:r>
              <a:rPr lang="en-GB" dirty="0"/>
              <a:t>Read important material at least twice</a:t>
            </a:r>
          </a:p>
          <a:p>
            <a:pPr lvl="1"/>
            <a:r>
              <a:rPr lang="en-GB" dirty="0"/>
              <a:t>Coding concepts are complex and most people don’t understand them the first time</a:t>
            </a:r>
          </a:p>
          <a:p>
            <a:r>
              <a:rPr lang="en-GB" dirty="0"/>
              <a:t>Collect working examples of code related to key concepts</a:t>
            </a:r>
          </a:p>
          <a:p>
            <a:pPr lvl="1"/>
            <a:r>
              <a:rPr lang="en-GB" dirty="0"/>
              <a:t>Play with the code and try out ways you might use it</a:t>
            </a:r>
          </a:p>
          <a:p>
            <a:r>
              <a:rPr lang="en-GB" dirty="0"/>
              <a:t>Don’t try to code all night</a:t>
            </a:r>
          </a:p>
          <a:p>
            <a:pPr lvl="1"/>
            <a:r>
              <a:rPr lang="en-GB" dirty="0"/>
              <a:t>Working on screens at night disrupts sleep</a:t>
            </a:r>
          </a:p>
          <a:p>
            <a:pPr lvl="1"/>
            <a:r>
              <a:rPr lang="en-GB" dirty="0"/>
              <a:t>Evidence at:  </a:t>
            </a:r>
            <a:r>
              <a:rPr lang="en-GB" dirty="0">
                <a:hlinkClick r:id="rId2"/>
              </a:rPr>
              <a:t>https://justgetflux.com/news/2014/12/21/advice.html</a:t>
            </a:r>
            <a:endParaRPr lang="en-GB" dirty="0"/>
          </a:p>
          <a:p>
            <a:r>
              <a:rPr lang="en-GB" dirty="0"/>
              <a:t>Ask for help if you need it</a:t>
            </a:r>
          </a:p>
          <a:p>
            <a:pPr lvl="1"/>
            <a:r>
              <a:rPr lang="en-GB" dirty="0"/>
              <a:t>Tutors will help whenever you need them</a:t>
            </a:r>
          </a:p>
          <a:p>
            <a:pPr lvl="1"/>
            <a:r>
              <a:rPr lang="en-GB" dirty="0"/>
              <a:t>Excellent programming support websites include: </a:t>
            </a:r>
            <a:r>
              <a:rPr lang="en-GB" dirty="0" err="1"/>
              <a:t>StackOverflow</a:t>
            </a:r>
            <a:r>
              <a:rPr lang="en-GB" dirty="0"/>
              <a:t>, Code Project</a:t>
            </a:r>
          </a:p>
          <a:p>
            <a:pPr lvl="1"/>
            <a:r>
              <a:rPr lang="en-GB" dirty="0"/>
              <a:t>Tutorial and reference websites include: Microsoft Developer Network</a:t>
            </a:r>
          </a:p>
          <a:p>
            <a:r>
              <a:rPr lang="en-GB" dirty="0"/>
              <a:t>Have faith in yourself!</a:t>
            </a:r>
          </a:p>
          <a:p>
            <a:pPr lvl="1"/>
            <a:r>
              <a:rPr lang="en-GB" dirty="0"/>
              <a:t>Everyone struggles with coding at first, but practice and persistence lead to progress</a:t>
            </a:r>
          </a:p>
          <a:p>
            <a:pPr lvl="1"/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51" y="587523"/>
            <a:ext cx="1477918" cy="19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for &amp; foreach loops</a:t>
            </a:r>
            <a:endParaRPr lang="en-GB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are Snow White and you are serving the seven dwarves with their dinner and a nice warm drink</a:t>
            </a:r>
          </a:p>
          <a:p>
            <a:pPr lvl="1"/>
            <a:r>
              <a:rPr lang="en-US" dirty="0"/>
              <a:t>Declare an array of strings for the dwarves’ names, e.g.</a:t>
            </a:r>
          </a:p>
          <a:p>
            <a:pPr marL="914400" lvl="2" indent="0">
              <a:buNone/>
            </a:pPr>
            <a:r>
              <a:rPr lang="en-US" dirty="0"/>
              <a:t>string[] </a:t>
            </a:r>
            <a:r>
              <a:rPr lang="en-GB" dirty="0"/>
              <a:t>sevenDwarves = { "Happy", "Doc", "Sleepy", "Sneezy", "Dopey", "Bashful", "Grumpy" };</a:t>
            </a:r>
          </a:p>
          <a:p>
            <a:pPr lvl="1"/>
            <a:r>
              <a:rPr lang="en-US" dirty="0"/>
              <a:t>Using a for loop, tell each dwarf by name that his dinner is ready</a:t>
            </a:r>
          </a:p>
          <a:p>
            <a:pPr marL="914400" lvl="2" indent="0">
              <a:buNone/>
            </a:pPr>
            <a:r>
              <a:rPr lang="en-US" dirty="0" err="1"/>
              <a:t>sevenDwarves</a:t>
            </a:r>
            <a:r>
              <a:rPr lang="en-US" dirty="0"/>
              <a:t>[i]    inside the for loop will get each value from the array</a:t>
            </a:r>
          </a:p>
          <a:p>
            <a:pPr lvl="1"/>
            <a:r>
              <a:rPr lang="en-US" dirty="0"/>
              <a:t>Using a foreach loop, tell each dwarf by name that his drink is ready</a:t>
            </a:r>
          </a:p>
          <a:p>
            <a:pPr lvl="1"/>
            <a:endParaRPr lang="en-US" dirty="0"/>
          </a:p>
          <a:p>
            <a:r>
              <a:rPr lang="en-GB" dirty="0"/>
              <a:t>Extension: ask each dwarf what he wants for his dinner and drink, then tell each dwarf by name that his meal/drink is ready, naming his choice as well: e.g. "Doc, your roast beef is ready" or "Sleepy, your cocoa is ready".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82" y="6400799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Dinners</a:t>
            </a:r>
          </a:p>
        </p:txBody>
      </p:sp>
    </p:spTree>
    <p:extLst>
      <p:ext uri="{BB962C8B-B14F-4D97-AF65-F5344CB8AC3E}">
        <p14:creationId xmlns:p14="http://schemas.microsoft.com/office/powerpoint/2010/main" val="1309904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43" y="56782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–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436" y="1400352"/>
            <a:ext cx="5181600" cy="4626823"/>
          </a:xfrm>
        </p:spPr>
        <p:txBody>
          <a:bodyPr>
            <a:noAutofit/>
          </a:bodyPr>
          <a:lstStyle/>
          <a:p>
            <a:r>
              <a:rPr lang="en-US" sz="2400" dirty="0"/>
              <a:t>Where a function or method calls itself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It MUST have a stop condition</a:t>
            </a:r>
          </a:p>
          <a:p>
            <a:pPr lvl="1"/>
            <a:r>
              <a:rPr lang="en-US" sz="2000" dirty="0"/>
              <a:t>Called the </a:t>
            </a:r>
            <a:r>
              <a:rPr lang="en-US" sz="2000" dirty="0">
                <a:solidFill>
                  <a:srgbClr val="FF0000"/>
                </a:solidFill>
              </a:rPr>
              <a:t>base condition</a:t>
            </a:r>
          </a:p>
          <a:p>
            <a:r>
              <a:rPr lang="en-US" sz="2400" dirty="0"/>
              <a:t>Mainly mathematical uses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public static int </a:t>
            </a:r>
            <a:r>
              <a:rPr lang="en-GB" dirty="0"/>
              <a:t>Factorial (</a:t>
            </a:r>
            <a:r>
              <a:rPr lang="en-GB" dirty="0">
                <a:solidFill>
                  <a:srgbClr val="0070C0"/>
                </a:solidFill>
              </a:rPr>
              <a:t>int</a:t>
            </a:r>
            <a:r>
              <a:rPr lang="en-GB" dirty="0"/>
              <a:t> number)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>
                <a:solidFill>
                  <a:schemeClr val="accent6"/>
                </a:solidFill>
              </a:rPr>
              <a:t>//base condition, which makes the recursion stop</a:t>
            </a:r>
          </a:p>
          <a:p>
            <a:r>
              <a:rPr lang="en-GB" dirty="0"/>
              <a:t>            </a:t>
            </a:r>
            <a:r>
              <a:rPr lang="en-GB" dirty="0">
                <a:solidFill>
                  <a:srgbClr val="0070C0"/>
                </a:solidFill>
              </a:rPr>
              <a:t>if</a:t>
            </a:r>
            <a:r>
              <a:rPr lang="en-GB" dirty="0"/>
              <a:t> (number == 0)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</a:t>
            </a:r>
            <a:r>
              <a:rPr lang="en-GB" dirty="0">
                <a:solidFill>
                  <a:srgbClr val="0070C0"/>
                </a:solidFill>
              </a:rPr>
              <a:t>return</a:t>
            </a:r>
            <a:r>
              <a:rPr lang="en-GB" dirty="0"/>
              <a:t> 1;                               </a:t>
            </a:r>
          </a:p>
          <a:p>
            <a:r>
              <a:rPr lang="en-GB" dirty="0"/>
              <a:t>            }  </a:t>
            </a:r>
          </a:p>
          <a:p>
            <a:r>
              <a:rPr lang="en-GB" dirty="0"/>
              <a:t>            </a:t>
            </a:r>
            <a:r>
              <a:rPr lang="en-GB" dirty="0">
                <a:solidFill>
                  <a:srgbClr val="0070C0"/>
                </a:solidFill>
              </a:rPr>
              <a:t>else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</a:t>
            </a:r>
            <a:r>
              <a:rPr lang="en-GB" dirty="0">
                <a:solidFill>
                  <a:srgbClr val="0070C0"/>
                </a:solidFill>
              </a:rPr>
              <a:t>return</a:t>
            </a:r>
            <a:r>
              <a:rPr lang="en-GB" dirty="0"/>
              <a:t> number * Factorial(number - 1);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4832580"/>
            <a:ext cx="643974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981672" y="4832580"/>
          <a:ext cx="3872945" cy="1463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7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Calling Factorial(3)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 x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calls Factorial(2)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calls Factorial(1)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calls Factorial(0)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501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09" y="1145685"/>
            <a:ext cx="5342263" cy="5577087"/>
          </a:xfrm>
        </p:spPr>
        <p:txBody>
          <a:bodyPr>
            <a:noAutofit/>
          </a:bodyPr>
          <a:lstStyle/>
          <a:p>
            <a:r>
              <a:rPr lang="en-US" sz="2000" dirty="0"/>
              <a:t>Functions, procedures and methods are essentially the same thing</a:t>
            </a:r>
          </a:p>
          <a:p>
            <a:r>
              <a:rPr lang="en-US" sz="2000" dirty="0"/>
              <a:t>Each is a block of code that</a:t>
            </a:r>
          </a:p>
          <a:p>
            <a:pPr lvl="1"/>
            <a:r>
              <a:rPr lang="en-US" sz="1800" dirty="0"/>
              <a:t>Has a name</a:t>
            </a:r>
          </a:p>
          <a:p>
            <a:pPr lvl="1"/>
            <a:r>
              <a:rPr lang="en-US" sz="1800" dirty="0"/>
              <a:t>May have inputs (parameters)</a:t>
            </a:r>
          </a:p>
          <a:p>
            <a:pPr lvl="1"/>
            <a:r>
              <a:rPr lang="en-US" sz="1800" dirty="0"/>
              <a:t>May have outputs (return values)</a:t>
            </a:r>
          </a:p>
          <a:p>
            <a:pPr lvl="1"/>
            <a:r>
              <a:rPr lang="en-US" sz="1800" dirty="0"/>
              <a:t>Can be called from other parts of the program</a:t>
            </a:r>
          </a:p>
          <a:p>
            <a:r>
              <a:rPr lang="en-US" sz="2000" dirty="0"/>
              <a:t>Advantages of using them:</a:t>
            </a:r>
          </a:p>
          <a:p>
            <a:pPr lvl="1"/>
            <a:r>
              <a:rPr lang="en-US" sz="1800" dirty="0"/>
              <a:t>Reuses code</a:t>
            </a:r>
          </a:p>
          <a:p>
            <a:pPr lvl="1"/>
            <a:r>
              <a:rPr lang="en-US" sz="1800" dirty="0"/>
              <a:t>Reduces repetition</a:t>
            </a:r>
          </a:p>
          <a:p>
            <a:pPr lvl="1"/>
            <a:r>
              <a:rPr lang="en-US" sz="1800" dirty="0"/>
              <a:t>Makes testing easier</a:t>
            </a:r>
          </a:p>
          <a:p>
            <a:r>
              <a:rPr lang="en-US" sz="2000" dirty="0"/>
              <a:t>Variables declared inside a function are only valid inside it – this is called scope</a:t>
            </a:r>
          </a:p>
          <a:p>
            <a:r>
              <a:rPr lang="en-US" sz="2000" dirty="0"/>
              <a:t>Name them with Pascal case</a:t>
            </a:r>
          </a:p>
          <a:p>
            <a:pPr lvl="1"/>
            <a:r>
              <a:rPr lang="en-US" sz="1600" dirty="0"/>
              <a:t>Capital letter for every word</a:t>
            </a:r>
          </a:p>
          <a:p>
            <a:pPr lvl="1"/>
            <a:r>
              <a:rPr lang="en-US" sz="1600" dirty="0"/>
              <a:t>e.g. </a:t>
            </a:r>
            <a:r>
              <a:rPr lang="en-US" sz="1600" dirty="0" err="1"/>
              <a:t>SomeMethod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959030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static void Message(string name)</a:t>
            </a:r>
          </a:p>
          <a:p>
            <a:r>
              <a:rPr lang="en-GB" dirty="0"/>
              <a:t> {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("Hello, " + name + ". How are you?");</a:t>
            </a:r>
          </a:p>
          <a:p>
            <a:r>
              <a:rPr lang="en-GB" dirty="0"/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273" y="2416291"/>
            <a:ext cx="6439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Message(“Monsieur Pascal”);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659812" y="3301474"/>
            <a:ext cx="64397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static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AddNumbers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firstNumber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secondNumber</a:t>
            </a:r>
            <a:r>
              <a:rPr lang="en-GB" dirty="0"/>
              <a:t>)</a:t>
            </a:r>
          </a:p>
          <a:p>
            <a:r>
              <a:rPr lang="en-GB" dirty="0"/>
              <a:t>  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total;</a:t>
            </a:r>
            <a:endParaRPr lang="en-GB" dirty="0"/>
          </a:p>
          <a:p>
            <a:r>
              <a:rPr lang="en-GB" dirty="0"/>
              <a:t>     </a:t>
            </a:r>
            <a:r>
              <a:rPr lang="en-US" dirty="0"/>
              <a:t>total = </a:t>
            </a:r>
            <a:r>
              <a:rPr lang="en-GB" dirty="0" err="1"/>
              <a:t>firstNumber</a:t>
            </a:r>
            <a:r>
              <a:rPr lang="en-GB" dirty="0"/>
              <a:t> + </a:t>
            </a:r>
            <a:r>
              <a:rPr lang="en-GB" dirty="0" err="1"/>
              <a:t>secondNumber</a:t>
            </a:r>
            <a:r>
              <a:rPr lang="en-GB" dirty="0"/>
              <a:t>;</a:t>
            </a:r>
            <a:endParaRPr lang="en-US" dirty="0"/>
          </a:p>
          <a:p>
            <a:r>
              <a:rPr lang="en-US" dirty="0"/>
              <a:t>     return (total);</a:t>
            </a:r>
            <a:endParaRPr lang="en-GB" dirty="0"/>
          </a:p>
          <a:p>
            <a:r>
              <a:rPr lang="en-GB" dirty="0"/>
              <a:t>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812" y="5335288"/>
            <a:ext cx="6439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result = </a:t>
            </a:r>
            <a:r>
              <a:rPr lang="en-GB" dirty="0" err="1"/>
              <a:t>AddNumbers</a:t>
            </a:r>
            <a:r>
              <a:rPr lang="en-GB" dirty="0"/>
              <a:t>(3,4);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347" y="-34691"/>
            <a:ext cx="980209" cy="977292"/>
          </a:xfrm>
          <a:prstGeom prst="rect">
            <a:avLst/>
          </a:prstGeom>
        </p:spPr>
      </p:pic>
      <p:pic>
        <p:nvPicPr>
          <p:cNvPr id="2050" name="Picture 2" descr="https://static.simpsonswiki.com/images/thumb/c/cd/Blaise_Pascal.png/250px-Blaise_Pas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72" y="5478441"/>
            <a:ext cx="799711" cy="12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5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07" y="5525762"/>
            <a:ext cx="10182546" cy="11644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3" y="2326839"/>
            <a:ext cx="10951370" cy="2220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501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347" y="-34691"/>
            <a:ext cx="980209" cy="97729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97119" y="1277062"/>
            <a:ext cx="11371436" cy="3889822"/>
            <a:chOff x="497119" y="1277062"/>
            <a:chExt cx="11371436" cy="3889822"/>
          </a:xfrm>
        </p:grpSpPr>
        <p:sp>
          <p:nvSpPr>
            <p:cNvPr id="5" name="TextBox 4"/>
            <p:cNvSpPr txBox="1"/>
            <p:nvPr/>
          </p:nvSpPr>
          <p:spPr>
            <a:xfrm>
              <a:off x="4137258" y="151801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Method</a:t>
              </a:r>
              <a:r>
                <a:rPr lang="en-US" dirty="0"/>
                <a:t> </a:t>
              </a:r>
              <a:r>
                <a:rPr lang="en-US" b="1" dirty="0"/>
                <a:t>name</a:t>
              </a:r>
              <a:endParaRPr lang="en-GB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74679" y="1277062"/>
              <a:ext cx="479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 parameters</a:t>
              </a:r>
            </a:p>
            <a:p>
              <a:r>
                <a:rPr lang="en-US" dirty="0"/>
                <a:t>Type    Name that is used for them in the method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8731" y="1502244"/>
              <a:ext cx="2111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Type of return value</a:t>
              </a:r>
              <a:endParaRPr lang="en-GB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7119" y="4623240"/>
              <a:ext cx="1862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Return statement</a:t>
              </a:r>
              <a:endParaRPr lang="en-GB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5098" y="4520553"/>
              <a:ext cx="3296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Name of variable being returned</a:t>
              </a:r>
            </a:p>
            <a:p>
              <a:r>
                <a:rPr lang="en-US" b="1" dirty="0"/>
                <a:t>(as used in the method)</a:t>
              </a:r>
              <a:endParaRPr lang="en-GB" b="1" dirty="0"/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>
              <a:off x="2344277" y="1871576"/>
              <a:ext cx="102207" cy="572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536431" y="1853550"/>
              <a:ext cx="116619" cy="590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190381" y="1835524"/>
              <a:ext cx="1006675" cy="6081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7458099" y="1891861"/>
              <a:ext cx="1451985" cy="551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709338" y="1862562"/>
              <a:ext cx="542792" cy="590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160772" y="1878301"/>
              <a:ext cx="1244469" cy="5743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  <a:stCxn id="8" idx="0"/>
            </p:cNvCxnSpPr>
            <p:nvPr/>
          </p:nvCxnSpPr>
          <p:spPr>
            <a:xfrm flipV="1">
              <a:off x="1428207" y="4093535"/>
              <a:ext cx="439893" cy="5297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3174666" y="3954466"/>
              <a:ext cx="591821" cy="5751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066184" y="2822028"/>
            <a:ext cx="8116468" cy="3031412"/>
            <a:chOff x="2066184" y="2822028"/>
            <a:chExt cx="8116468" cy="3031412"/>
          </a:xfrm>
        </p:grpSpPr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flipH="1">
              <a:off x="2066184" y="4093535"/>
              <a:ext cx="698688" cy="175990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980734" y="2822028"/>
              <a:ext cx="0" cy="29166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0182652" y="2822028"/>
              <a:ext cx="0" cy="29166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57655" y="1277062"/>
            <a:ext cx="11808373" cy="403591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1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the user for two numbers and a sign, then performs arithmetic.  Each arithmetic operation should be in a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Extension:  Add extra methods for other mathematical operations, such as raising to a power, finding the reciprocal or finding the sine, cosine or tangent.  Consider the alterations that you need to the program to get the right number of </a:t>
            </a:r>
            <a:r>
              <a:rPr lang="en-US"/>
              <a:t>inputs from the user.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67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 and collections</a:t>
            </a:r>
          </a:p>
          <a:p>
            <a:pPr lvl="1"/>
            <a:r>
              <a:rPr lang="en-GB" dirty="0"/>
              <a:t>Can only contain elements of a single data type</a:t>
            </a:r>
          </a:p>
          <a:p>
            <a:pPr lvl="1"/>
            <a:r>
              <a:rPr lang="en-GB" dirty="0"/>
              <a:t>Elements accessed with [], e.g. </a:t>
            </a:r>
            <a:r>
              <a:rPr lang="en-GB" dirty="0" err="1"/>
              <a:t>myList</a:t>
            </a:r>
            <a:r>
              <a:rPr lang="en-GB" dirty="0"/>
              <a:t>[5]</a:t>
            </a:r>
          </a:p>
          <a:p>
            <a:pPr lvl="1"/>
            <a:r>
              <a:rPr lang="en-GB" dirty="0"/>
              <a:t>Have methods and properties</a:t>
            </a:r>
          </a:p>
          <a:p>
            <a:pPr lvl="2"/>
            <a:r>
              <a:rPr lang="en-GB" dirty="0"/>
              <a:t>To find out more, google ‘c# arrays methods and properties’ (or lists, dictionaries, etc.)</a:t>
            </a:r>
          </a:p>
          <a:p>
            <a:r>
              <a:rPr lang="en-GB" dirty="0" err="1"/>
              <a:t>Structs</a:t>
            </a:r>
            <a:endParaRPr lang="en-GB" dirty="0"/>
          </a:p>
          <a:p>
            <a:pPr lvl="1"/>
            <a:r>
              <a:rPr lang="en-US" dirty="0"/>
              <a:t>Can contain a mixture of different data types</a:t>
            </a:r>
          </a:p>
          <a:p>
            <a:pPr lvl="1"/>
            <a:r>
              <a:rPr lang="en-US" dirty="0"/>
              <a:t>Like a record (in a card index file)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57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An array is a numbered list</a:t>
            </a:r>
          </a:p>
          <a:p>
            <a:r>
              <a:rPr lang="en-US" dirty="0"/>
              <a:t>Items in the array often called elements, e.g.  item[2] is an array element</a:t>
            </a:r>
          </a:p>
          <a:p>
            <a:r>
              <a:rPr lang="en-US" dirty="0"/>
              <a:t>Numbers that give the position in the array are called indexes</a:t>
            </a:r>
            <a:endParaRPr lang="en-GB" dirty="0"/>
          </a:p>
          <a:p>
            <a:r>
              <a:rPr lang="en-GB" dirty="0"/>
              <a:t>Each element in the array can be accessed by using a unique index</a:t>
            </a:r>
          </a:p>
          <a:p>
            <a:r>
              <a:rPr lang="en-GB" dirty="0">
                <a:solidFill>
                  <a:srgbClr val="FF0000"/>
                </a:solidFill>
              </a:rPr>
              <a:t>Fixed length </a:t>
            </a:r>
            <a:r>
              <a:rPr lang="en-GB" dirty="0"/>
              <a:t>(not like Javascript!)</a:t>
            </a:r>
          </a:p>
          <a:p>
            <a:r>
              <a:rPr lang="en-GB" dirty="0"/>
              <a:t>All elements in an array have the </a:t>
            </a:r>
            <a:r>
              <a:rPr lang="en-GB" dirty="0">
                <a:solidFill>
                  <a:srgbClr val="FF0000"/>
                </a:solidFill>
              </a:rPr>
              <a:t>same data type</a:t>
            </a:r>
          </a:p>
          <a:p>
            <a:r>
              <a:rPr lang="en-GB" dirty="0">
                <a:solidFill>
                  <a:srgbClr val="FF0000"/>
                </a:solidFill>
              </a:rPr>
              <a:t>Zero-indexed</a:t>
            </a:r>
          </a:p>
          <a:p>
            <a:pPr lvl="1"/>
            <a:r>
              <a:rPr lang="en-GB" dirty="0"/>
              <a:t>First element is:   </a:t>
            </a:r>
            <a:r>
              <a:rPr lang="en-GB" dirty="0" err="1"/>
              <a:t>arrayElement</a:t>
            </a:r>
            <a:r>
              <a:rPr lang="en-GB" dirty="0"/>
              <a:t>[0]</a:t>
            </a:r>
          </a:p>
          <a:p>
            <a:pPr lvl="1"/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element in an array is: </a:t>
            </a:r>
            <a:r>
              <a:rPr lang="en-GB" dirty="0" err="1"/>
              <a:t>arrayElement</a:t>
            </a:r>
            <a:r>
              <a:rPr lang="en-GB" dirty="0"/>
              <a:t>[4]</a:t>
            </a:r>
          </a:p>
          <a:p>
            <a:r>
              <a:rPr lang="en-GB" dirty="0"/>
              <a:t>Can be multi-dimensional</a:t>
            </a:r>
          </a:p>
          <a:p>
            <a:r>
              <a:rPr lang="en-GB" dirty="0"/>
              <a:t>Loops, especially for and foreach, often used when working with arrays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3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8214" y="1679947"/>
            <a:ext cx="5486400" cy="466714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One-dimensional</a:t>
            </a:r>
          </a:p>
          <a:p>
            <a:r>
              <a:rPr lang="en-US" dirty="0"/>
              <a:t>string[] </a:t>
            </a:r>
            <a:r>
              <a:rPr lang="en-US" dirty="0" err="1"/>
              <a:t>myArray</a:t>
            </a:r>
            <a:r>
              <a:rPr lang="en-US" dirty="0"/>
              <a:t> = new string[7];</a:t>
            </a:r>
          </a:p>
          <a:p>
            <a:r>
              <a:rPr lang="en-US" dirty="0" err="1"/>
              <a:t>nextThingToBuy</a:t>
            </a:r>
            <a:r>
              <a:rPr lang="en-US" dirty="0"/>
              <a:t> = </a:t>
            </a:r>
            <a:r>
              <a:rPr lang="en-US" dirty="0" err="1"/>
              <a:t>myArray</a:t>
            </a:r>
            <a:r>
              <a:rPr lang="en-US" dirty="0"/>
              <a:t>[1]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40680" y="1655497"/>
            <a:ext cx="6686704" cy="151000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Two-dimensional</a:t>
            </a:r>
          </a:p>
          <a:p>
            <a:r>
              <a:rPr lang="en-US" dirty="0"/>
              <a:t>string[,] </a:t>
            </a:r>
            <a:r>
              <a:rPr lang="en-US" dirty="0" err="1"/>
              <a:t>teamsGrounds</a:t>
            </a:r>
            <a:r>
              <a:rPr lang="en-US" dirty="0"/>
              <a:t> = new string[20,2];</a:t>
            </a:r>
          </a:p>
          <a:p>
            <a:r>
              <a:rPr lang="en-US" dirty="0" err="1"/>
              <a:t>firstGround</a:t>
            </a:r>
            <a:r>
              <a:rPr lang="en-US" dirty="0"/>
              <a:t> = </a:t>
            </a:r>
            <a:r>
              <a:rPr lang="en-US" dirty="0" err="1"/>
              <a:t>teamsGrounds</a:t>
            </a:r>
            <a:r>
              <a:rPr lang="en-US" dirty="0"/>
              <a:t>[0,1];</a:t>
            </a:r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989887" y="3422996"/>
          <a:ext cx="52461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Arsenal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Ashburton</a:t>
                      </a:r>
                      <a:r>
                        <a:rPr lang="en-US" dirty="0"/>
                        <a:t> Grove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Bournemouth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Dean Court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Burnley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Turf Moor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Chelsea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Stamford Bridge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Crystal Palace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Selhurst</a:t>
                      </a:r>
                      <a:r>
                        <a:rPr lang="en-US" dirty="0"/>
                        <a:t> Park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Everton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Goodison</a:t>
                      </a:r>
                      <a:r>
                        <a:rPr lang="en-US" dirty="0"/>
                        <a:t> Park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1" y="6281956"/>
            <a:ext cx="1100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If we wanted to rewrite the </a:t>
            </a:r>
            <a:r>
              <a:rPr lang="en-US" dirty="0" err="1"/>
              <a:t>teamsGrounds</a:t>
            </a:r>
            <a:r>
              <a:rPr lang="en-US" dirty="0"/>
              <a:t> array to include the number of seats, how would we do it?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93386" y="3438659"/>
          <a:ext cx="4021070" cy="2590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6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Tortillas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Fajita</a:t>
                      </a:r>
                      <a:r>
                        <a:rPr lang="en-GB" baseline="0" dirty="0"/>
                        <a:t> s</a:t>
                      </a:r>
                      <a:r>
                        <a:rPr lang="en-GB" dirty="0"/>
                        <a:t>pices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Peppers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Guacamole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Lettuce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arrays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73496"/>
              </p:ext>
            </p:extLst>
          </p:nvPr>
        </p:nvGraphicFramePr>
        <p:xfrm>
          <a:off x="1631104" y="1753441"/>
          <a:ext cx="9061141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int[] numbers = {1, 2, 3, 4, 5};</a:t>
                      </a:r>
                    </a:p>
                    <a:p>
                      <a:pPr lvl="0"/>
                      <a:r>
                        <a:rPr lang="en-GB" dirty="0"/>
                        <a:t>double[] numbers = new double[5];</a:t>
                      </a:r>
                    </a:p>
                    <a:p>
                      <a:pPr lvl="0"/>
                      <a:r>
                        <a:rPr lang="en-GB" dirty="0"/>
                        <a:t>decimal[] numbers = new decimal(</a:t>
                      </a:r>
                      <a:r>
                        <a:rPr lang="en-GB" dirty="0" err="1"/>
                        <a:t>integerVariable</a:t>
                      </a:r>
                      <a:r>
                        <a:rPr lang="en-GB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Putting a value into an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numbers[2]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Getting a value from an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myNumber = numbers[2];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Array indexes can be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myNumber = numbers[</a:t>
                      </a:r>
                      <a:r>
                        <a:rPr lang="en-GB" dirty="0" err="1"/>
                        <a:t>anotherIntegerVariable</a:t>
                      </a:r>
                      <a:r>
                        <a:rPr lang="en-GB" dirty="0"/>
                        <a:t>];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Getting the length of 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arrayLength</a:t>
                      </a:r>
                      <a:r>
                        <a:rPr lang="en-GB" dirty="0"/>
                        <a:t> =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numbers.Length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Arrays can be sorted easily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Array.Sort</a:t>
                      </a:r>
                      <a:r>
                        <a:rPr lang="en-GB" dirty="0"/>
                        <a:t>(numbers);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063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int[] numbers = {1, 2, 3, 4, 5};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(int i = 0; i &lt; </a:t>
            </a:r>
            <a:r>
              <a:rPr lang="en-GB" dirty="0" err="1"/>
              <a:t>numbers.Length</a:t>
            </a:r>
            <a:r>
              <a:rPr lang="en-GB" dirty="0"/>
              <a:t>; i++)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total += numbers[i];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9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2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Recommended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0" y="1825625"/>
            <a:ext cx="10515600" cy="4351338"/>
          </a:xfrm>
        </p:spPr>
        <p:txBody>
          <a:bodyPr/>
          <a:lstStyle/>
          <a:p>
            <a:r>
              <a:rPr lang="en-GB" dirty="0"/>
              <a:t>Beginning Visual C# 2012 Programming by Karli Watson et al.</a:t>
            </a:r>
          </a:p>
          <a:p>
            <a:pPr lvl="1"/>
            <a:r>
              <a:rPr lang="en-GB" dirty="0"/>
              <a:t>Excellent book</a:t>
            </a:r>
          </a:p>
          <a:p>
            <a:pPr lvl="1"/>
            <a:r>
              <a:rPr lang="en-GB" dirty="0"/>
              <a:t>First 18 chapters are free of major errors</a:t>
            </a:r>
          </a:p>
          <a:p>
            <a:pPr lvl="2"/>
            <a:r>
              <a:rPr lang="en-GB" dirty="0"/>
              <a:t>Any minor errata will be on publisher’s website</a:t>
            </a:r>
          </a:p>
          <a:p>
            <a:pPr lvl="2"/>
            <a:r>
              <a:rPr lang="en-GB" dirty="0"/>
              <a:t>Problem on p555 in Chapter 19 – if you get stuck on it, let me know</a:t>
            </a:r>
          </a:p>
          <a:p>
            <a:pPr lvl="1"/>
            <a:r>
              <a:rPr lang="en-GB" dirty="0"/>
              <a:t>Code downloads on publisher’s website: www.wrox.com</a:t>
            </a:r>
          </a:p>
          <a:p>
            <a:r>
              <a:rPr lang="en-GB" dirty="0"/>
              <a:t>You might also find useful as a reference book:</a:t>
            </a:r>
          </a:p>
          <a:p>
            <a:pPr lvl="1"/>
            <a:r>
              <a:rPr lang="en-GB" dirty="0"/>
              <a:t>C# 5.0 for Dummies (All-in-One) by Bill </a:t>
            </a:r>
            <a:r>
              <a:rPr lang="en-GB" dirty="0" err="1"/>
              <a:t>Sempf</a:t>
            </a:r>
            <a:r>
              <a:rPr lang="en-GB" dirty="0"/>
              <a:t> et al.</a:t>
            </a:r>
          </a:p>
          <a:p>
            <a:pPr lvl="2"/>
            <a:r>
              <a:rPr lang="en-GB" dirty="0"/>
              <a:t>Not a tutorial book – no exercises</a:t>
            </a:r>
          </a:p>
          <a:p>
            <a:pPr lvl="2"/>
            <a:r>
              <a:rPr lang="en-GB" dirty="0"/>
              <a:t>Explanations are generally clear and simple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48" y="1097149"/>
            <a:ext cx="1572429" cy="1975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73" y="4127854"/>
            <a:ext cx="1634360" cy="204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86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arrays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user inputs 5 numbers and the program stores them in an array and finds the average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Extension: create a 5 x 5 array, fill it with numbers, and sum each row and each column then calculate the overall total of the numbers in the array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82" y="6400800"/>
            <a:ext cx="310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Average, </a:t>
            </a:r>
            <a:r>
              <a:rPr lang="en-US" dirty="0" err="1"/>
              <a:t>TwoDimensionalArray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0511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32" y="267037"/>
            <a:ext cx="6343185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47" y="1318954"/>
            <a:ext cx="5357959" cy="5193361"/>
          </a:xfrm>
        </p:spPr>
        <p:txBody>
          <a:bodyPr>
            <a:noAutofit/>
          </a:bodyPr>
          <a:lstStyle/>
          <a:p>
            <a:r>
              <a:rPr lang="en-GB" sz="2400" dirty="0"/>
              <a:t>List</a:t>
            </a:r>
          </a:p>
          <a:p>
            <a:pPr lvl="1"/>
            <a:r>
              <a:rPr lang="en-US" sz="2000" dirty="0"/>
              <a:t>A collection</a:t>
            </a:r>
          </a:p>
          <a:p>
            <a:pPr lvl="1"/>
            <a:r>
              <a:rPr lang="en-US" sz="2000" dirty="0"/>
              <a:t>Entries arranged sequentially</a:t>
            </a:r>
          </a:p>
          <a:p>
            <a:pPr lvl="1"/>
            <a:r>
              <a:rPr lang="en-US" sz="2000" dirty="0"/>
              <a:t>Indexed like an array</a:t>
            </a:r>
          </a:p>
          <a:p>
            <a:pPr lvl="1"/>
            <a:r>
              <a:rPr lang="en-US" sz="2000" dirty="0"/>
              <a:t>Variable length</a:t>
            </a:r>
          </a:p>
          <a:p>
            <a:r>
              <a:rPr lang="en-US" sz="2400" dirty="0"/>
              <a:t>Queue</a:t>
            </a:r>
          </a:p>
          <a:p>
            <a:pPr lvl="1"/>
            <a:r>
              <a:rPr lang="en-US" sz="2000" dirty="0"/>
              <a:t>A list where entries are added to the end and removed from the beginning</a:t>
            </a:r>
          </a:p>
          <a:p>
            <a:pPr lvl="1"/>
            <a:r>
              <a:rPr lang="en-US" sz="2000" dirty="0"/>
              <a:t>First in, first out (FIFO)</a:t>
            </a:r>
          </a:p>
          <a:p>
            <a:r>
              <a:rPr lang="en-US" sz="2400" dirty="0"/>
              <a:t>Stack</a:t>
            </a:r>
          </a:p>
          <a:p>
            <a:pPr lvl="1"/>
            <a:r>
              <a:rPr lang="en-US" sz="2000" dirty="0"/>
              <a:t>A list where entries are added and removed from the top</a:t>
            </a:r>
          </a:p>
          <a:p>
            <a:pPr lvl="1"/>
            <a:r>
              <a:rPr lang="en-US" sz="2000" dirty="0"/>
              <a:t>Adding an entry = pushing</a:t>
            </a:r>
          </a:p>
          <a:p>
            <a:pPr lvl="1"/>
            <a:r>
              <a:rPr lang="en-US" sz="2000" dirty="0"/>
              <a:t>Removing an entry = popping</a:t>
            </a:r>
          </a:p>
          <a:p>
            <a:pPr lvl="1"/>
            <a:r>
              <a:rPr lang="en-US" sz="2000" dirty="0"/>
              <a:t>Last in, first out (LIFO)</a:t>
            </a:r>
            <a:endParaRPr lang="en-GB" sz="2000" dirty="0"/>
          </a:p>
        </p:txBody>
      </p:sp>
      <p:pic>
        <p:nvPicPr>
          <p:cNvPr id="1026" name="Picture 2" descr="http://pad1.whstatic.com/images/thumb/d/d6/Make-a-Shopping-List-Step-8-Version-2.jpg/aid100546-728px-Make-a-Shopping-List-Step-8-Versi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893" y="963626"/>
            <a:ext cx="2264240" cy="16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.bp.blogspot.com/-QpOLq55xCYM/TyH3OK52kcI/AAAAAAAABlU/WCfi4IHBk8s/s1600/fullmonty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543" y="2888276"/>
            <a:ext cx="3334756" cy="17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_novels_stack_236x167.jpg (236×16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71" y="4969727"/>
            <a:ext cx="22479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742497"/>
            <a:ext cx="11436439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Collections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Variable</a:t>
            </a:r>
            <a:r>
              <a:rPr lang="en-GB" dirty="0"/>
              <a:t> length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Unidimensional</a:t>
            </a:r>
          </a:p>
          <a:p>
            <a:pPr lvl="1"/>
            <a:r>
              <a:rPr lang="en-GB" dirty="0"/>
              <a:t>Have properties and methods</a:t>
            </a:r>
          </a:p>
          <a:p>
            <a:r>
              <a:rPr lang="en-GB" dirty="0"/>
              <a:t>Several different types:</a:t>
            </a:r>
          </a:p>
          <a:p>
            <a:pPr lvl="1"/>
            <a:r>
              <a:rPr lang="en-GB" dirty="0"/>
              <a:t>List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 </a:t>
            </a:r>
            <a:r>
              <a:rPr lang="en-GB" dirty="0"/>
              <a:t>- most used</a:t>
            </a:r>
          </a:p>
          <a:p>
            <a:pPr lvl="1"/>
            <a:r>
              <a:rPr lang="en-GB" dirty="0"/>
              <a:t>Dictionary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TKey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TValue&gt; </a:t>
            </a:r>
            <a:r>
              <a:rPr lang="en-GB" dirty="0"/>
              <a:t>- values are referenced by a key – used in ASP.NET MVC </a:t>
            </a:r>
            <a:r>
              <a:rPr lang="en-GB" dirty="0" err="1"/>
              <a:t>ViewBag</a:t>
            </a:r>
            <a:endParaRPr lang="en-GB" dirty="0"/>
          </a:p>
          <a:p>
            <a:pPr lvl="1"/>
            <a:r>
              <a:rPr lang="en-GB" dirty="0" err="1"/>
              <a:t>HashSet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like a mathematical set with no duplicates – used for database keys</a:t>
            </a:r>
          </a:p>
          <a:p>
            <a:pPr lvl="1"/>
            <a:r>
              <a:rPr lang="en-GB" dirty="0" err="1"/>
              <a:t>LinkedList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use when the order matters for inserting/deleting </a:t>
            </a:r>
          </a:p>
          <a:p>
            <a:pPr lvl="1"/>
            <a:r>
              <a:rPr lang="en-GB" dirty="0"/>
              <a:t>Queue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can only add to the end of the queue and remove from the front (FIFO)</a:t>
            </a:r>
          </a:p>
          <a:p>
            <a:pPr lvl="1"/>
            <a:r>
              <a:rPr lang="en-GB" dirty="0"/>
              <a:t>Stack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can only add and remove items at the top of the stack (LIFO)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8467" y="2414421"/>
            <a:ext cx="4442313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 (or &lt;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TKey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TValue&gt;) stands for data type.  That means it can be replaced by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string, double, etc. when using a collection.  (This leads to a topic called generics, but we won’t cover that at this stage.) 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753293" y="3370754"/>
            <a:ext cx="2575174" cy="77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056277" y="3370754"/>
            <a:ext cx="4272190" cy="49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25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85" y="1893537"/>
            <a:ext cx="332633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Order of elements doesn’t matter</a:t>
            </a:r>
          </a:p>
          <a:p>
            <a:r>
              <a:rPr lang="en-GB" dirty="0"/>
              <a:t>Elements usually addressed by value</a:t>
            </a:r>
          </a:p>
          <a:p>
            <a:pPr lvl="1"/>
            <a:r>
              <a:rPr lang="en-GB" dirty="0"/>
              <a:t>They do have indexes but the indexes aren’t often used</a:t>
            </a:r>
          </a:p>
          <a:p>
            <a:pPr lvl="1"/>
            <a:r>
              <a:rPr lang="en-GB" dirty="0"/>
              <a:t>List lengthens and shortens according to the number of elements in it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lists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34424"/>
              </p:ext>
            </p:extLst>
          </p:nvPr>
        </p:nvGraphicFramePr>
        <p:xfrm>
          <a:off x="5844698" y="2655135"/>
          <a:ext cx="3618290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084">
                  <a:extLst>
                    <a:ext uri="{9D8B030D-6E8A-4147-A177-3AD203B41FA5}">
                      <a16:colId xmlns:a16="http://schemas.microsoft.com/office/drawing/2014/main" val="2586778561"/>
                    </a:ext>
                  </a:extLst>
                </a:gridCol>
                <a:gridCol w="3085206">
                  <a:extLst>
                    <a:ext uri="{9D8B030D-6E8A-4147-A177-3AD203B41FA5}">
                      <a16:colId xmlns:a16="http://schemas.microsoft.com/office/drawing/2014/main" val="2297453776"/>
                    </a:ext>
                  </a:extLst>
                </a:gridCol>
              </a:tblGrid>
              <a:tr h="2931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06515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 and Peace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8817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Ready Player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39340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Girl on the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961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90913" y="1926267"/>
            <a:ext cx="7556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List&lt;string&gt; </a:t>
            </a:r>
            <a:r>
              <a:rPr lang="en-GB" sz="1600" dirty="0" err="1"/>
              <a:t>booksToRead</a:t>
            </a:r>
            <a:r>
              <a:rPr lang="en-GB" sz="1600" dirty="0"/>
              <a:t> = new List&lt;string&gt;() {“War and Peace”, “Ready Player One”, “The Girl on the Train”};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64251" y="4421798"/>
            <a:ext cx="393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booksToRead.Add</a:t>
            </a:r>
            <a:r>
              <a:rPr lang="en-GB" sz="1600" dirty="0"/>
              <a:t>(“The Ruby in the Smoke”);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22756"/>
              </p:ext>
            </p:extLst>
          </p:nvPr>
        </p:nvGraphicFramePr>
        <p:xfrm>
          <a:off x="3891518" y="4852482"/>
          <a:ext cx="361829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084">
                  <a:extLst>
                    <a:ext uri="{9D8B030D-6E8A-4147-A177-3AD203B41FA5}">
                      <a16:colId xmlns:a16="http://schemas.microsoft.com/office/drawing/2014/main" val="2586778561"/>
                    </a:ext>
                  </a:extLst>
                </a:gridCol>
                <a:gridCol w="3085206">
                  <a:extLst>
                    <a:ext uri="{9D8B030D-6E8A-4147-A177-3AD203B41FA5}">
                      <a16:colId xmlns:a16="http://schemas.microsoft.com/office/drawing/2014/main" val="2297453776"/>
                    </a:ext>
                  </a:extLst>
                </a:gridCol>
              </a:tblGrid>
              <a:tr h="2931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06515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 and Peace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8817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Ready Player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39340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Girl on the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96104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Ruby in the Smoke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6022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23918" y="4421798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booksToRead.Remove</a:t>
            </a:r>
            <a:r>
              <a:rPr lang="en-GB" sz="1600" dirty="0"/>
              <a:t>(“Ready Player One”);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79059"/>
              </p:ext>
            </p:extLst>
          </p:nvPr>
        </p:nvGraphicFramePr>
        <p:xfrm>
          <a:off x="8108982" y="4878356"/>
          <a:ext cx="3618290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084">
                  <a:extLst>
                    <a:ext uri="{9D8B030D-6E8A-4147-A177-3AD203B41FA5}">
                      <a16:colId xmlns:a16="http://schemas.microsoft.com/office/drawing/2014/main" val="2586778561"/>
                    </a:ext>
                  </a:extLst>
                </a:gridCol>
                <a:gridCol w="3085206">
                  <a:extLst>
                    <a:ext uri="{9D8B030D-6E8A-4147-A177-3AD203B41FA5}">
                      <a16:colId xmlns:a16="http://schemas.microsoft.com/office/drawing/2014/main" val="2297453776"/>
                    </a:ext>
                  </a:extLst>
                </a:gridCol>
              </a:tblGrid>
              <a:tr h="2931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06515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 and Peace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8817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Girl on the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96104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Ruby in the Smoke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6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603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lists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97012"/>
              </p:ext>
            </p:extLst>
          </p:nvPr>
        </p:nvGraphicFramePr>
        <p:xfrm>
          <a:off x="1751446" y="2247129"/>
          <a:ext cx="84654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r>
                        <a:rPr lang="en-US" baseline="0" dirty="0"/>
                        <a:t>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List&lt;int&gt; </a:t>
                      </a:r>
                      <a:r>
                        <a:rPr lang="en-GB" dirty="0" err="1"/>
                        <a:t>intList</a:t>
                      </a:r>
                      <a:r>
                        <a:rPr lang="en-GB" dirty="0"/>
                        <a:t> = new List&lt;int&gt;();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List&lt;int&gt; </a:t>
                      </a:r>
                      <a:r>
                        <a:rPr lang="en-GB" dirty="0" err="1"/>
                        <a:t>intList</a:t>
                      </a:r>
                      <a:r>
                        <a:rPr lang="en-GB" dirty="0"/>
                        <a:t> = new List&lt;int&gt;()</a:t>
                      </a:r>
                      <a:r>
                        <a:rPr lang="en-GB" baseline="0" dirty="0"/>
                        <a:t> {1, 1, 2, 3, 5};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intList.Add</a:t>
                      </a:r>
                      <a:r>
                        <a:rPr lang="en-GB" dirty="0"/>
                        <a:t>(3);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Removing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intList.Remove</a:t>
                      </a:r>
                      <a:r>
                        <a:rPr lang="en-GB" dirty="0"/>
                        <a:t>(3);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Finding the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listLength</a:t>
                      </a:r>
                      <a:r>
                        <a:rPr lang="en-GB" dirty="0"/>
                        <a:t> = </a:t>
                      </a:r>
                      <a:r>
                        <a:rPr lang="en-GB" dirty="0" err="1"/>
                        <a:t>intList.Count</a:t>
                      </a:r>
                      <a:r>
                        <a:rPr lang="en-GB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Checking if something is in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bool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inList</a:t>
                      </a:r>
                      <a:r>
                        <a:rPr lang="en-GB" baseline="0" dirty="0"/>
                        <a:t> = </a:t>
                      </a:r>
                      <a:r>
                        <a:rPr lang="en-GB" dirty="0" err="1"/>
                        <a:t>intList.Contains</a:t>
                      </a:r>
                      <a:r>
                        <a:rPr lang="en-GB" dirty="0"/>
                        <a:t>(3);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Sorting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intList.Sort</a:t>
                      </a:r>
                      <a:r>
                        <a:rPr lang="en-GB" dirty="0"/>
                        <a:t>();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0776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program that contains a list of book titles and allows you to add a book or enter “x” to quit.  After the user has quit, display all the books.</a:t>
            </a:r>
          </a:p>
          <a:p>
            <a:endParaRPr lang="en-US" dirty="0"/>
          </a:p>
          <a:p>
            <a:r>
              <a:rPr lang="en-GB" dirty="0"/>
              <a:t>Extension: </a:t>
            </a:r>
            <a:r>
              <a:rPr lang="en-US" dirty="0"/>
              <a:t>Create a program that contains a list of book titles and allows you to add a book, delete a book, list the books and sort the books</a:t>
            </a:r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Extension: add a search function and make it case-insensitive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4" y="6483927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BookCollection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40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8442" cy="1512998"/>
          </a:xfrm>
        </p:spPr>
        <p:txBody>
          <a:bodyPr>
            <a:normAutofit/>
          </a:bodyPr>
          <a:lstStyle/>
          <a:p>
            <a:r>
              <a:rPr lang="en-GB" dirty="0"/>
              <a:t>Pairs of keys and values</a:t>
            </a:r>
          </a:p>
          <a:p>
            <a:r>
              <a:rPr lang="en-GB" dirty="0"/>
              <a:t>Order doesn’t matter</a:t>
            </a:r>
          </a:p>
          <a:p>
            <a:r>
              <a:rPr lang="en-GB" dirty="0"/>
              <a:t>Items retrieved by key or value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pic>
        <p:nvPicPr>
          <p:cNvPr id="1026" name="Picture 2" descr="http://wp.production.patheos.com/blogs/allergicpagan/files/2016/03/Difference-Between-Dictionary-and-Thesaurus-dictiona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05" y="1243835"/>
            <a:ext cx="2931959" cy="19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41788"/>
              </p:ext>
            </p:extLst>
          </p:nvPr>
        </p:nvGraphicFramePr>
        <p:xfrm>
          <a:off x="2010309" y="5108281"/>
          <a:ext cx="733308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2932">
                  <a:extLst>
                    <a:ext uri="{9D8B030D-6E8A-4147-A177-3AD203B41FA5}">
                      <a16:colId xmlns:a16="http://schemas.microsoft.com/office/drawing/2014/main" val="838683039"/>
                    </a:ext>
                  </a:extLst>
                </a:gridCol>
                <a:gridCol w="5770154">
                  <a:extLst>
                    <a:ext uri="{9D8B030D-6E8A-4147-A177-3AD203B41FA5}">
                      <a16:colId xmlns:a16="http://schemas.microsoft.com/office/drawing/2014/main" val="3304767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>
                    <a:solidFill>
                      <a:srgbClr val="F0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best programming language in the world</a:t>
                      </a:r>
                      <a:endParaRPr lang="en-GB" dirty="0"/>
                    </a:p>
                  </a:txBody>
                  <a:tcPr>
                    <a:solidFill>
                      <a:srgbClr val="F0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86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Java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Named after its inventor’s favourite coffee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23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Scratch</a:t>
                      </a:r>
                    </a:p>
                  </a:txBody>
                  <a:tcPr>
                    <a:solidFill>
                      <a:srgbClr val="F0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Cool for kids</a:t>
                      </a:r>
                    </a:p>
                  </a:txBody>
                  <a:tcPr>
                    <a:solidFill>
                      <a:srgbClr val="F0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785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5878" y="3573474"/>
            <a:ext cx="7449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Dictionary&lt;string, string&gt; </a:t>
            </a:r>
            <a:r>
              <a:rPr lang="en-GB" dirty="0" err="1"/>
              <a:t>codingLanguages</a:t>
            </a:r>
            <a:r>
              <a:rPr lang="en-GB" dirty="0"/>
              <a:t> = new Dictionary&lt;string, string&gt;();</a:t>
            </a:r>
          </a:p>
          <a:p>
            <a:endParaRPr lang="en-GB" dirty="0"/>
          </a:p>
          <a:p>
            <a:r>
              <a:rPr lang="en-GB" dirty="0" err="1"/>
              <a:t>codingLanguages.Add</a:t>
            </a:r>
            <a:r>
              <a:rPr lang="en-GB" dirty="0"/>
              <a:t>("C#", "The best programming language in the world");</a:t>
            </a:r>
          </a:p>
          <a:p>
            <a:r>
              <a:rPr lang="en-GB" dirty="0" err="1"/>
              <a:t>codingLanguages.Add</a:t>
            </a:r>
            <a:r>
              <a:rPr lang="en-GB" dirty="0"/>
              <a:t>("Java", "Named after its inventor's favourite coffee");</a:t>
            </a:r>
          </a:p>
          <a:p>
            <a:r>
              <a:rPr lang="en-GB" dirty="0" err="1"/>
              <a:t>codingLanguages.Add</a:t>
            </a:r>
            <a:r>
              <a:rPr lang="en-GB" dirty="0"/>
              <a:t>("Scratch", "Cool for kids");</a:t>
            </a:r>
          </a:p>
        </p:txBody>
      </p:sp>
    </p:spTree>
    <p:extLst>
      <p:ext uri="{BB962C8B-B14F-4D97-AF65-F5344CB8AC3E}">
        <p14:creationId xmlns:p14="http://schemas.microsoft.com/office/powerpoint/2010/main" val="309055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2" y="344343"/>
            <a:ext cx="10962409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dictionaries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88351"/>
              </p:ext>
            </p:extLst>
          </p:nvPr>
        </p:nvGraphicFramePr>
        <p:xfrm>
          <a:off x="370030" y="1904229"/>
          <a:ext cx="11496388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Dictionary&lt;string, string&gt; </a:t>
                      </a:r>
                      <a:r>
                        <a:rPr lang="en-GB" dirty="0" err="1"/>
                        <a:t>languagesDictionary</a:t>
                      </a:r>
                      <a:r>
                        <a:rPr lang="en-GB" dirty="0"/>
                        <a:t> = new Dictionary &lt;string, string&gt;();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languagesDictionary.Add</a:t>
                      </a:r>
                      <a:r>
                        <a:rPr lang="en-GB" dirty="0"/>
                        <a:t>(“</a:t>
                      </a:r>
                      <a:r>
                        <a:rPr lang="en-GB" dirty="0" err="1"/>
                        <a:t>C#”,”The</a:t>
                      </a:r>
                      <a:r>
                        <a:rPr lang="en-GB" dirty="0"/>
                        <a:t> best programming language in the world.”);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Removing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languagesDictionary.Remove</a:t>
                      </a:r>
                      <a:r>
                        <a:rPr lang="en-GB" dirty="0"/>
                        <a:t>(“C++”);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Finding the number of items in the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dictionaryLength</a:t>
                      </a:r>
                      <a:r>
                        <a:rPr lang="en-GB" dirty="0"/>
                        <a:t> = </a:t>
                      </a:r>
                      <a:r>
                        <a:rPr lang="en-GB" dirty="0" err="1"/>
                        <a:t>languagesDictionary.Count</a:t>
                      </a:r>
                      <a:r>
                        <a:rPr lang="en-GB" dirty="0"/>
                        <a:t>;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Checking if something is in the dictionary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err="1"/>
                        <a:t>languagesDictionary.ContainsKey</a:t>
                      </a:r>
                      <a:r>
                        <a:rPr lang="en-GB" dirty="0"/>
                        <a:t>(“C#”);</a:t>
                      </a:r>
                    </a:p>
                    <a:p>
                      <a:pPr lvl="0"/>
                      <a:r>
                        <a:rPr lang="en-GB" dirty="0" err="1"/>
                        <a:t>languagesDictionary.ContainsValue</a:t>
                      </a:r>
                      <a:r>
                        <a:rPr lang="en-GB" dirty="0"/>
                        <a:t>(“The best programming language in the world.”);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Using a key to look up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string result;</a:t>
                      </a:r>
                    </a:p>
                    <a:p>
                      <a:pPr lvl="0"/>
                      <a:r>
                        <a:rPr lang="en-US" dirty="0"/>
                        <a:t>bool found;</a:t>
                      </a:r>
                      <a:endParaRPr lang="en-GB" dirty="0"/>
                    </a:p>
                    <a:p>
                      <a:pPr lvl="0"/>
                      <a:r>
                        <a:rPr lang="en-GB" dirty="0"/>
                        <a:t>found = </a:t>
                      </a:r>
                      <a:r>
                        <a:rPr lang="en-GB" dirty="0" err="1"/>
                        <a:t>languagesDictionary.TryGetValue</a:t>
                      </a:r>
                      <a:r>
                        <a:rPr lang="en-GB" dirty="0"/>
                        <a:t>(“C#”, out result);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82763" y="6294217"/>
            <a:ext cx="2008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out is a C# keyword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463516" y="5856469"/>
            <a:ext cx="0" cy="437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723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dictionaries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6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program that contains a dictionary of coding languages in which you can:</a:t>
            </a:r>
          </a:p>
          <a:p>
            <a:pPr lvl="1"/>
            <a:r>
              <a:rPr lang="en-US" dirty="0"/>
              <a:t>Check if a key is in the dictionary</a:t>
            </a:r>
          </a:p>
          <a:p>
            <a:pPr lvl="1"/>
            <a:r>
              <a:rPr lang="en-US" dirty="0"/>
              <a:t>Check if a value is in the dictionary</a:t>
            </a:r>
          </a:p>
          <a:p>
            <a:pPr lvl="1"/>
            <a:r>
              <a:rPr lang="en-US" dirty="0"/>
              <a:t>Use a key to look up a value</a:t>
            </a:r>
          </a:p>
          <a:p>
            <a:pPr lvl="1"/>
            <a:r>
              <a:rPr lang="en-US" dirty="0"/>
              <a:t>Count the list </a:t>
            </a:r>
          </a:p>
          <a:p>
            <a:pPr lvl="1"/>
            <a:r>
              <a:rPr lang="en-US" dirty="0"/>
              <a:t>Exit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GB" dirty="0"/>
              <a:t>Extension:  allow the user to add or remove dictionary entries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18" y="6361607"/>
            <a:ext cx="447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CodingLanguages</a:t>
            </a:r>
            <a:r>
              <a:rPr lang="en-US" dirty="0"/>
              <a:t>, </a:t>
            </a:r>
            <a:r>
              <a:rPr lang="en-US" dirty="0" err="1"/>
              <a:t>CodingLanguagesExtension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10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</a:t>
            </a:r>
            <a:r>
              <a:rPr lang="en-GB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Structs</a:t>
            </a:r>
            <a:r>
              <a:rPr lang="en-GB" dirty="0"/>
              <a:t> are used to create user-defined types</a:t>
            </a:r>
          </a:p>
          <a:p>
            <a:pPr lvl="1"/>
            <a:r>
              <a:rPr lang="en-GB" dirty="0"/>
              <a:t>Small group of related fields</a:t>
            </a:r>
          </a:p>
          <a:p>
            <a:r>
              <a:rPr lang="en-GB" dirty="0"/>
              <a:t>Can contain different value data types</a:t>
            </a:r>
          </a:p>
          <a:p>
            <a:r>
              <a:rPr lang="en-GB" dirty="0"/>
              <a:t>Dot notation used to access values in a </a:t>
            </a:r>
            <a:r>
              <a:rPr lang="en-GB" dirty="0" err="1"/>
              <a:t>struct</a:t>
            </a:r>
            <a:endParaRPr lang="en-GB" dirty="0"/>
          </a:p>
          <a:p>
            <a:r>
              <a:rPr lang="en-GB" dirty="0"/>
              <a:t>Similar to classes but don’t support inheritance</a:t>
            </a:r>
          </a:p>
          <a:p>
            <a:r>
              <a:rPr lang="en-GB" dirty="0"/>
              <a:t>Value type</a:t>
            </a:r>
          </a:p>
          <a:p>
            <a:pPr lvl="1"/>
            <a:r>
              <a:rPr lang="en-GB" dirty="0"/>
              <a:t>Classes (which can look similar to </a:t>
            </a:r>
            <a:r>
              <a:rPr lang="en-GB" dirty="0" err="1"/>
              <a:t>structs</a:t>
            </a:r>
            <a:r>
              <a:rPr lang="en-GB" dirty="0"/>
              <a:t>) are reference types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8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- formative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already know about C#?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854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</a:t>
            </a:r>
            <a:r>
              <a:rPr lang="en-GB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Declaring a </a:t>
            </a:r>
            <a:r>
              <a:rPr lang="en-GB" dirty="0" err="1"/>
              <a:t>struct</a:t>
            </a:r>
            <a:r>
              <a:rPr lang="en-GB" dirty="0"/>
              <a:t>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2800" dirty="0" err="1"/>
              <a:t>struct</a:t>
            </a:r>
            <a:r>
              <a:rPr lang="en-GB" sz="2800" dirty="0"/>
              <a:t> Book</a:t>
            </a:r>
          </a:p>
          <a:p>
            <a:pPr marL="0" indent="0">
              <a:buNone/>
            </a:pPr>
            <a:r>
              <a:rPr lang="en-GB" dirty="0"/>
              <a:t>        {</a:t>
            </a:r>
          </a:p>
          <a:p>
            <a:pPr marL="0" indent="0">
              <a:buNone/>
            </a:pPr>
            <a:r>
              <a:rPr lang="en-GB" dirty="0"/>
              <a:t>            public string title;</a:t>
            </a:r>
          </a:p>
          <a:p>
            <a:pPr marL="0" indent="0">
              <a:buNone/>
            </a:pPr>
            <a:r>
              <a:rPr lang="en-GB" dirty="0"/>
              <a:t>            public string author;</a:t>
            </a:r>
          </a:p>
          <a:p>
            <a:pPr marL="0" indent="0">
              <a:buNone/>
            </a:pPr>
            <a:r>
              <a:rPr lang="en-GB" dirty="0"/>
              <a:t>            public int </a:t>
            </a:r>
            <a:r>
              <a:rPr lang="en-GB" dirty="0" err="1"/>
              <a:t>isbn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/>
          <a:lstStyle/>
          <a:p>
            <a:r>
              <a:rPr lang="en-GB" dirty="0"/>
              <a:t>Creating an instance of a </a:t>
            </a:r>
            <a:r>
              <a:rPr lang="en-GB" dirty="0" err="1"/>
              <a:t>struct</a:t>
            </a:r>
            <a:r>
              <a:rPr lang="en-GB" dirty="0"/>
              <a:t> and assigning values to it:</a:t>
            </a:r>
          </a:p>
          <a:p>
            <a:endParaRPr lang="en-GB" dirty="0"/>
          </a:p>
          <a:p>
            <a:pPr marL="914400" lvl="2" indent="0">
              <a:buNone/>
            </a:pPr>
            <a:r>
              <a:rPr lang="en-GB" sz="2800" dirty="0"/>
              <a:t>Book book1;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book1.title = “Emma";</a:t>
            </a:r>
          </a:p>
          <a:p>
            <a:pPr marL="0" indent="0">
              <a:buNone/>
            </a:pPr>
            <a:r>
              <a:rPr lang="en-GB" dirty="0"/>
              <a:t>            book1.author = “Jane Austen";</a:t>
            </a:r>
          </a:p>
          <a:p>
            <a:pPr marL="0" indent="0">
              <a:buNone/>
            </a:pPr>
            <a:r>
              <a:rPr lang="en-GB" dirty="0"/>
              <a:t>            book1.isbn = 12345678;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640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Handling errors prevents a program from crashing</a:t>
            </a:r>
          </a:p>
          <a:p>
            <a:r>
              <a:rPr lang="en-GB" dirty="0"/>
              <a:t>Try … catch … finally used to handle errors</a:t>
            </a:r>
          </a:p>
          <a:p>
            <a:r>
              <a:rPr lang="en-GB" dirty="0"/>
              <a:t>C# can throw exceptions, and you can write your own, using throw</a:t>
            </a:r>
          </a:p>
          <a:p>
            <a:r>
              <a:rPr lang="en-GB" dirty="0"/>
              <a:t>Try</a:t>
            </a:r>
          </a:p>
          <a:p>
            <a:pPr lvl="1"/>
            <a:r>
              <a:rPr lang="en-GB" dirty="0"/>
              <a:t>Put this around the code that might cause an exception</a:t>
            </a:r>
          </a:p>
          <a:p>
            <a:r>
              <a:rPr lang="en-GB" dirty="0"/>
              <a:t>Catch</a:t>
            </a:r>
          </a:p>
          <a:p>
            <a:pPr lvl="1"/>
            <a:r>
              <a:rPr lang="en-GB" dirty="0"/>
              <a:t>Put this around the code that will respond to the exception</a:t>
            </a:r>
          </a:p>
          <a:p>
            <a:pPr lvl="1"/>
            <a:r>
              <a:rPr lang="en-GB" dirty="0"/>
              <a:t>Multiple catch blocks allowed</a:t>
            </a:r>
          </a:p>
          <a:p>
            <a:r>
              <a:rPr lang="en-GB" dirty="0"/>
              <a:t>Finally</a:t>
            </a:r>
          </a:p>
          <a:p>
            <a:pPr lvl="1"/>
            <a:r>
              <a:rPr lang="en-GB" dirty="0"/>
              <a:t>Code that will execute whether or not there has been an error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489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397658" cy="4161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97" y="2830217"/>
            <a:ext cx="7160503" cy="4027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2939" y="1020418"/>
            <a:ext cx="21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Unhandled exception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2078" y="5324925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Handled exception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14316" y="1205084"/>
            <a:ext cx="997432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82452" y="5509591"/>
            <a:ext cx="989548" cy="16626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392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-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C# provides many exceptions, including:</a:t>
            </a:r>
          </a:p>
          <a:p>
            <a:pPr lvl="1"/>
            <a:r>
              <a:rPr lang="en-GB" dirty="0" err="1"/>
              <a:t>FileNotFoundException</a:t>
            </a:r>
            <a:endParaRPr lang="en-GB" dirty="0"/>
          </a:p>
          <a:p>
            <a:pPr lvl="1"/>
            <a:r>
              <a:rPr lang="en-GB" dirty="0" err="1"/>
              <a:t>IndexOutOfRangeException</a:t>
            </a:r>
            <a:endParaRPr lang="en-GB" dirty="0"/>
          </a:p>
          <a:p>
            <a:pPr lvl="1"/>
            <a:r>
              <a:rPr lang="en-GB" dirty="0" err="1"/>
              <a:t>ArgumentException</a:t>
            </a:r>
            <a:endParaRPr lang="en-GB" dirty="0"/>
          </a:p>
          <a:p>
            <a:pPr lvl="1"/>
            <a:r>
              <a:rPr lang="en-GB" dirty="0" err="1"/>
              <a:t>DivideByZeroException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 definitive list, but the following links might be helpful for an overview:</a:t>
            </a:r>
          </a:p>
          <a:p>
            <a:pPr lvl="1"/>
            <a:r>
              <a:rPr lang="en-GB" dirty="0">
                <a:hlinkClick r:id="rId2"/>
              </a:rPr>
              <a:t>https://mikevallotton.wordpress.com/2009/07/08/net-exceptions-all-of-them/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http://blogs.msdn.com/b/brada/archive/2005/03/27/402801.aspx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286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7073"/>
            <a:ext cx="12022282" cy="5049982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sz="2900" dirty="0"/>
              <a:t> try</a:t>
            </a:r>
          </a:p>
          <a:p>
            <a:pPr marL="0" indent="0">
              <a:buNone/>
            </a:pPr>
            <a:r>
              <a:rPr lang="en-GB" sz="2900" dirty="0"/>
              <a:t>        {</a:t>
            </a:r>
          </a:p>
          <a:p>
            <a:pPr marL="0" indent="0">
              <a:buNone/>
            </a:pPr>
            <a:r>
              <a:rPr lang="en-GB" sz="2900" dirty="0"/>
              <a:t>           result = </a:t>
            </a:r>
            <a:r>
              <a:rPr lang="en-GB" sz="2900" dirty="0" err="1"/>
              <a:t>firstNumber</a:t>
            </a:r>
            <a:r>
              <a:rPr lang="en-GB" sz="2900" dirty="0"/>
              <a:t> / </a:t>
            </a:r>
            <a:r>
              <a:rPr lang="en-GB" sz="2900" dirty="0" err="1"/>
              <a:t>secondNumber</a:t>
            </a:r>
            <a:r>
              <a:rPr lang="en-GB" sz="2900" dirty="0"/>
              <a:t>;</a:t>
            </a:r>
          </a:p>
          <a:p>
            <a:pPr marL="0" indent="0">
              <a:buNone/>
            </a:pPr>
            <a:r>
              <a:rPr lang="en-GB" sz="2900" dirty="0"/>
              <a:t>         }</a:t>
            </a:r>
          </a:p>
          <a:p>
            <a:pPr marL="0" indent="0">
              <a:buNone/>
            </a:pPr>
            <a:r>
              <a:rPr lang="en-GB" sz="2900" dirty="0"/>
              <a:t>        catch (</a:t>
            </a:r>
            <a:r>
              <a:rPr lang="en-GB" sz="2900" dirty="0" err="1"/>
              <a:t>DivideByZeroException</a:t>
            </a:r>
            <a:r>
              <a:rPr lang="en-GB" sz="2900" dirty="0"/>
              <a:t> e)</a:t>
            </a:r>
          </a:p>
          <a:p>
            <a:pPr marL="0" indent="0">
              <a:buNone/>
            </a:pPr>
            <a:r>
              <a:rPr lang="en-GB" sz="2900" dirty="0"/>
              <a:t>        {</a:t>
            </a:r>
          </a:p>
          <a:p>
            <a:pPr marL="0" indent="0">
              <a:buNone/>
            </a:pPr>
            <a:r>
              <a:rPr lang="en-GB" sz="2900" dirty="0"/>
              <a:t>          </a:t>
            </a:r>
            <a:r>
              <a:rPr lang="en-GB" sz="2900" dirty="0" err="1"/>
              <a:t>Console.WriteLine</a:t>
            </a:r>
            <a:r>
              <a:rPr lang="en-GB" sz="2900" dirty="0"/>
              <a:t>(</a:t>
            </a:r>
            <a:r>
              <a:rPr lang="en-GB" sz="2900" dirty="0" err="1"/>
              <a:t>e.ToString</a:t>
            </a:r>
            <a:r>
              <a:rPr lang="en-GB" sz="2900" dirty="0"/>
              <a:t>());</a:t>
            </a:r>
          </a:p>
          <a:p>
            <a:pPr marL="0" indent="0">
              <a:buNone/>
            </a:pPr>
            <a:r>
              <a:rPr lang="en-GB" sz="2900" dirty="0"/>
              <a:t>        }</a:t>
            </a:r>
          </a:p>
          <a:p>
            <a:pPr marL="0" indent="0">
              <a:buNone/>
            </a:pPr>
            <a:r>
              <a:rPr lang="en-GB" sz="2900" dirty="0"/>
              <a:t>       finally</a:t>
            </a:r>
          </a:p>
          <a:p>
            <a:pPr marL="0" indent="0">
              <a:buNone/>
            </a:pPr>
            <a:r>
              <a:rPr lang="en-GB" sz="2900" dirty="0"/>
              <a:t>       {</a:t>
            </a:r>
          </a:p>
          <a:p>
            <a:pPr marL="0" indent="0">
              <a:buNone/>
            </a:pPr>
            <a:r>
              <a:rPr lang="en-GB" sz="2900" dirty="0"/>
              <a:t>         </a:t>
            </a:r>
            <a:r>
              <a:rPr lang="en-GB" sz="2900" dirty="0" err="1"/>
              <a:t>Console.WriteLine</a:t>
            </a:r>
            <a:r>
              <a:rPr lang="en-GB" sz="2900" dirty="0"/>
              <a:t>("{0} divided by {1} equals {2}.", </a:t>
            </a:r>
            <a:r>
              <a:rPr lang="en-GB" sz="2900" dirty="0" err="1"/>
              <a:t>firstNumber</a:t>
            </a:r>
            <a:r>
              <a:rPr lang="en-GB" sz="2900" dirty="0"/>
              <a:t>, </a:t>
            </a:r>
            <a:r>
              <a:rPr lang="en-GB" sz="2900" dirty="0" err="1"/>
              <a:t>secondNumber</a:t>
            </a:r>
            <a:r>
              <a:rPr lang="en-GB" sz="2900" dirty="0"/>
              <a:t>, result);</a:t>
            </a:r>
          </a:p>
          <a:p>
            <a:pPr marL="0" indent="0">
              <a:buNone/>
            </a:pPr>
            <a:r>
              <a:rPr lang="en-GB" sz="2900" dirty="0"/>
              <a:t>       }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403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93019" cy="1460500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– file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2017011"/>
            <a:ext cx="43930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using System;</a:t>
            </a:r>
          </a:p>
          <a:p>
            <a:pPr marL="0" indent="0">
              <a:buNone/>
            </a:pPr>
            <a:r>
              <a:rPr lang="en-GB" sz="1800" dirty="0"/>
              <a:t>using System.IO;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namespace </a:t>
            </a:r>
            <a:r>
              <a:rPr lang="en-GB" sz="1800" dirty="0" err="1"/>
              <a:t>FileExceptionExercise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 class Program</a:t>
            </a:r>
          </a:p>
          <a:p>
            <a:pPr marL="0" indent="0">
              <a:buNone/>
            </a:pPr>
            <a:r>
              <a:rPr lang="en-GB" sz="1800" dirty="0"/>
              <a:t>    {</a:t>
            </a:r>
          </a:p>
          <a:p>
            <a:pPr marL="0" indent="0">
              <a:buNone/>
            </a:pPr>
            <a:r>
              <a:rPr lang="en-GB" sz="1800" dirty="0"/>
              <a:t>        static void Main(string[] </a:t>
            </a:r>
            <a:r>
              <a:rPr lang="en-GB" sz="1800" dirty="0" err="1"/>
              <a:t>args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     {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StreamReader</a:t>
            </a:r>
            <a:r>
              <a:rPr lang="en-GB" sz="1800" dirty="0"/>
              <a:t> </a:t>
            </a:r>
            <a:r>
              <a:rPr lang="en-GB" sz="1800" dirty="0" err="1"/>
              <a:t>sr</a:t>
            </a:r>
            <a:r>
              <a:rPr lang="en-GB" sz="1800" dirty="0"/>
              <a:t> = null;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29087" y="312073"/>
            <a:ext cx="6266726" cy="6010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 try</a:t>
            </a:r>
          </a:p>
          <a:p>
            <a:pPr marL="0" indent="0">
              <a:buNone/>
            </a:pPr>
            <a:r>
              <a:rPr lang="en-GB" sz="1800" dirty="0"/>
              <a:t>            {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sr</a:t>
            </a:r>
            <a:r>
              <a:rPr lang="en-GB" sz="1800" dirty="0"/>
              <a:t> = </a:t>
            </a:r>
            <a:r>
              <a:rPr lang="en-GB" sz="1800" dirty="0" err="1"/>
              <a:t>File.OpenText</a:t>
            </a:r>
            <a:r>
              <a:rPr lang="en-GB" sz="1800" dirty="0"/>
              <a:t>(@"c:\Users\Louisem\mydata.txt");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Console.WriteLine</a:t>
            </a:r>
            <a:r>
              <a:rPr lang="en-GB" sz="1800" dirty="0"/>
              <a:t>(</a:t>
            </a:r>
            <a:r>
              <a:rPr lang="en-GB" sz="1800" dirty="0" err="1"/>
              <a:t>sr.ReadToEnd</a:t>
            </a:r>
            <a:r>
              <a:rPr lang="en-GB" sz="1800" dirty="0"/>
              <a:t>());</a:t>
            </a:r>
          </a:p>
          <a:p>
            <a:pPr marL="0" indent="0">
              <a:buNone/>
            </a:pPr>
            <a:r>
              <a:rPr lang="en-GB" sz="1800" dirty="0"/>
              <a:t>            }</a:t>
            </a:r>
          </a:p>
          <a:p>
            <a:pPr marL="0" indent="0">
              <a:buNone/>
            </a:pPr>
            <a:r>
              <a:rPr lang="en-GB" sz="1800" dirty="0"/>
              <a:t>            catch (</a:t>
            </a:r>
            <a:r>
              <a:rPr lang="en-GB" sz="1800" dirty="0" err="1"/>
              <a:t>FileNotFoundException</a:t>
            </a:r>
            <a:r>
              <a:rPr lang="en-GB" sz="1800" dirty="0"/>
              <a:t> </a:t>
            </a:r>
            <a:r>
              <a:rPr lang="en-GB" sz="1800" dirty="0" err="1"/>
              <a:t>fnfe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         {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Console.WriteLine</a:t>
            </a:r>
            <a:r>
              <a:rPr lang="en-GB" sz="1800" dirty="0"/>
              <a:t>(</a:t>
            </a:r>
            <a:r>
              <a:rPr lang="en-GB" sz="1800" dirty="0" err="1"/>
              <a:t>fnfe.Message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            }</a:t>
            </a:r>
          </a:p>
          <a:p>
            <a:pPr marL="0" indent="0">
              <a:buNone/>
            </a:pPr>
            <a:r>
              <a:rPr lang="en-GB" sz="1800" dirty="0"/>
              <a:t>            catch (Exception ex)</a:t>
            </a:r>
          </a:p>
          <a:p>
            <a:pPr marL="0" indent="0">
              <a:buNone/>
            </a:pPr>
            <a:r>
              <a:rPr lang="en-GB" sz="1800" dirty="0"/>
              <a:t>            {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Console.WriteLine</a:t>
            </a:r>
            <a:r>
              <a:rPr lang="en-GB" sz="1800" dirty="0"/>
              <a:t>(</a:t>
            </a:r>
            <a:r>
              <a:rPr lang="en-GB" sz="1800" dirty="0" err="1"/>
              <a:t>ex.Message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GB" sz="1800" dirty="0" err="1"/>
              <a:t>Console.WriteLine</a:t>
            </a:r>
            <a:r>
              <a:rPr lang="en-GB" sz="1800" dirty="0"/>
              <a:t>(“and the program continues …”);</a:t>
            </a:r>
          </a:p>
          <a:p>
            <a:pPr marL="0" indent="0">
              <a:buNone/>
            </a:pPr>
            <a:r>
              <a:rPr lang="en-GB" sz="1800" dirty="0"/>
              <a:t>        }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114800" y="608503"/>
            <a:ext cx="1314287" cy="4931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8856" y="2169042"/>
            <a:ext cx="47846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343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program that pushes an array over its boundary and handle the resulting exception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Extension: identify at least one more common C# exception and write code that will generate and handle the exception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37" y="6380018"/>
            <a:ext cx="235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ArrayExceptionExercise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3692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  <a:p>
            <a:r>
              <a:rPr lang="en-GB" dirty="0"/>
              <a:t>Flowcharts</a:t>
            </a:r>
          </a:p>
          <a:p>
            <a:r>
              <a:rPr lang="en-GB" dirty="0"/>
              <a:t>Decision tables</a:t>
            </a:r>
          </a:p>
          <a:p>
            <a:r>
              <a:rPr lang="en-GB" dirty="0"/>
              <a:t>Sorting algorithms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14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algorithm is a set of ordered and finite steps to solve a given problem</a:t>
            </a:r>
          </a:p>
          <a:p>
            <a:pPr lvl="1"/>
            <a:r>
              <a:rPr lang="en-GB" dirty="0"/>
              <a:t>e.g. recipes, instruction manuals</a:t>
            </a:r>
          </a:p>
          <a:p>
            <a:r>
              <a:rPr lang="en-GB" dirty="0"/>
              <a:t>Every program has an algorithm</a:t>
            </a:r>
          </a:p>
          <a:p>
            <a:r>
              <a:rPr lang="en-GB" dirty="0"/>
              <a:t>Some familiar problems have standard algorithms  </a:t>
            </a:r>
          </a:p>
          <a:p>
            <a:pPr lvl="1"/>
            <a:r>
              <a:rPr lang="en-GB" dirty="0" err="1"/>
              <a:t>e.g</a:t>
            </a:r>
            <a:r>
              <a:rPr lang="en-GB" dirty="0"/>
              <a:t> sorting, drawing graphs, language processing, computer chess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37" y="6400800"/>
            <a:ext cx="285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TutorRobotExercise</a:t>
            </a:r>
            <a:r>
              <a:rPr lang="en-US" dirty="0"/>
              <a:t> (in class)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2122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GB" dirty="0"/>
              <a:t>A flowchart is a graphical representation of an algorithm</a:t>
            </a:r>
          </a:p>
          <a:p>
            <a:pPr fontAlgn="t"/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2207"/>
              </p:ext>
            </p:extLst>
          </p:nvPr>
        </p:nvGraphicFramePr>
        <p:xfrm>
          <a:off x="1333376" y="2709387"/>
          <a:ext cx="8128001" cy="373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379">
                <a:tc gridSpan="2">
                  <a:txBody>
                    <a:bodyPr/>
                    <a:lstStyle/>
                    <a:p>
                      <a:r>
                        <a:rPr lang="en-GB" sz="2800" dirty="0"/>
                        <a:t>Common Flowchart</a:t>
                      </a:r>
                      <a:r>
                        <a:rPr lang="en-GB" sz="2800" baseline="0" dirty="0"/>
                        <a:t> Symbols</a:t>
                      </a:r>
                      <a:endParaRPr lang="en-GB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dirty="0"/>
                        <a:t>Start or end of an algorithm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Process or computational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 or output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Decision making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Direction of the flow of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Flowchart: Data 14"/>
          <p:cNvSpPr/>
          <p:nvPr/>
        </p:nvSpPr>
        <p:spPr>
          <a:xfrm>
            <a:off x="1885939" y="4686299"/>
            <a:ext cx="1414470" cy="40005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928809" y="3400424"/>
            <a:ext cx="1385887" cy="2914651"/>
            <a:chOff x="1928809" y="3400424"/>
            <a:chExt cx="1385887" cy="2914651"/>
          </a:xfrm>
        </p:grpSpPr>
        <p:sp>
          <p:nvSpPr>
            <p:cNvPr id="14" name="Flowchart: Terminator 13"/>
            <p:cNvSpPr/>
            <p:nvPr/>
          </p:nvSpPr>
          <p:spPr>
            <a:xfrm>
              <a:off x="1928809" y="3400424"/>
              <a:ext cx="1385887" cy="47148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043112" y="4029074"/>
              <a:ext cx="1243008" cy="5000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2235993" y="5272088"/>
              <a:ext cx="721520" cy="48577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621752" y="5957888"/>
              <a:ext cx="0" cy="357187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6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- background, history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 level programming language</a:t>
            </a:r>
          </a:p>
          <a:p>
            <a:pPr lvl="1"/>
            <a:r>
              <a:rPr lang="en-GB" dirty="0"/>
              <a:t>Object-oriented</a:t>
            </a:r>
          </a:p>
          <a:p>
            <a:pPr lvl="1"/>
            <a:r>
              <a:rPr lang="en-GB" dirty="0"/>
              <a:t>Strongly-typed</a:t>
            </a:r>
          </a:p>
          <a:p>
            <a:r>
              <a:rPr lang="en-GB" dirty="0"/>
              <a:t>Developed in 2000 by Anders Hejlsberg of Microsoft</a:t>
            </a:r>
          </a:p>
          <a:p>
            <a:pPr lvl="1"/>
            <a:r>
              <a:rPr lang="en-GB" dirty="0"/>
              <a:t>Similar to Java, developed in 1994 by James Gosling of Sun Microsystems</a:t>
            </a:r>
          </a:p>
          <a:p>
            <a:pPr lvl="1"/>
            <a:r>
              <a:rPr lang="en-GB" dirty="0"/>
              <a:t>Also influenced by C++ and C (Bjarne </a:t>
            </a:r>
            <a:r>
              <a:rPr lang="en-GB" dirty="0" err="1"/>
              <a:t>Stroustrup</a:t>
            </a:r>
            <a:r>
              <a:rPr lang="en-GB" dirty="0"/>
              <a:t>, Dennis Ritchie)</a:t>
            </a:r>
          </a:p>
          <a:p>
            <a:r>
              <a:rPr lang="en-GB" dirty="0"/>
              <a:t>Part of the .NET framework and benefits from the runtime support and class libraries in .NET</a:t>
            </a:r>
          </a:p>
          <a:p>
            <a:pPr lvl="1"/>
            <a:r>
              <a:rPr lang="en-GB" dirty="0"/>
              <a:t>.NET makes it easier for your code to communicate with the Windows operating system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396" y="1538539"/>
            <a:ext cx="1926558" cy="19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591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flowchart that compares two numbers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2971800" y="3581400"/>
            <a:ext cx="1905000" cy="381000"/>
          </a:xfrm>
          <a:prstGeom prst="flowChartInputOutp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86100" y="2438400"/>
            <a:ext cx="4381500" cy="3689838"/>
            <a:chOff x="3086100" y="2438400"/>
            <a:chExt cx="4381500" cy="3689838"/>
          </a:xfrm>
          <a:solidFill>
            <a:srgbClr val="0070C0"/>
          </a:solidFill>
        </p:grpSpPr>
        <p:sp>
          <p:nvSpPr>
            <p:cNvPr id="4" name="Flowchart: Terminator 3"/>
            <p:cNvSpPr/>
            <p:nvPr/>
          </p:nvSpPr>
          <p:spPr>
            <a:xfrm>
              <a:off x="3276600" y="2438400"/>
              <a:ext cx="1524000" cy="304800"/>
            </a:xfrm>
            <a:prstGeom prst="flowChartTerminator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3086100" y="2971800"/>
              <a:ext cx="1905000" cy="381000"/>
            </a:xfrm>
            <a:prstGeom prst="flowChartInputOutpu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x</a:t>
              </a: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352800" y="4147038"/>
              <a:ext cx="1371600" cy="838200"/>
            </a:xfrm>
            <a:prstGeom prst="flowChartDecisi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 &gt; y?</a:t>
              </a:r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3086100" y="5213838"/>
              <a:ext cx="1905000" cy="381000"/>
            </a:xfrm>
            <a:prstGeom prst="flowChartInputOutpu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x</a:t>
              </a:r>
            </a:p>
          </p:txBody>
        </p:sp>
        <p:sp>
          <p:nvSpPr>
            <p:cNvPr id="9" name="Flowchart: Terminator 8"/>
            <p:cNvSpPr/>
            <p:nvPr/>
          </p:nvSpPr>
          <p:spPr>
            <a:xfrm>
              <a:off x="3261946" y="5823438"/>
              <a:ext cx="1524000" cy="304800"/>
            </a:xfrm>
            <a:prstGeom prst="flowChartTerminator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5562600" y="4356590"/>
              <a:ext cx="1905000" cy="419100"/>
            </a:xfrm>
            <a:prstGeom prst="flowChartInputOutpu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y</a:t>
              </a:r>
            </a:p>
          </p:txBody>
        </p:sp>
        <p:cxnSp>
          <p:nvCxnSpPr>
            <p:cNvPr id="11" name="Straight Arrow Connector 10"/>
            <p:cNvCxnSpPr>
              <a:stCxn id="4" idx="2"/>
              <a:endCxn id="5" idx="1"/>
            </p:cNvCxnSpPr>
            <p:nvPr/>
          </p:nvCxnSpPr>
          <p:spPr>
            <a:xfrm>
              <a:off x="4038600" y="2743200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38600" y="3352800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23946" y="3962400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38600" y="4985238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38600" y="5594838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10" idx="2"/>
            </p:cNvCxnSpPr>
            <p:nvPr/>
          </p:nvCxnSpPr>
          <p:spPr>
            <a:xfrm>
              <a:off x="4724400" y="4566138"/>
              <a:ext cx="1028700" cy="2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Elbow Connector 16"/>
            <p:cNvCxnSpPr>
              <a:stCxn id="10" idx="3"/>
            </p:cNvCxnSpPr>
            <p:nvPr/>
          </p:nvCxnSpPr>
          <p:spPr>
            <a:xfrm rot="5400000">
              <a:off x="4714876" y="4099414"/>
              <a:ext cx="933448" cy="2286000"/>
            </a:xfrm>
            <a:prstGeom prst="bentConnector2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895850" y="4277107"/>
              <a:ext cx="571500" cy="23083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93577" y="4872751"/>
              <a:ext cx="571500" cy="23083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575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useful for evaluating several conditions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2463"/>
              </p:ext>
            </p:extLst>
          </p:nvPr>
        </p:nvGraphicFramePr>
        <p:xfrm>
          <a:off x="1503364" y="2777066"/>
          <a:ext cx="9297985" cy="28807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9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196"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  <a:r>
                        <a:rPr lang="en-GB" baseline="0" dirty="0"/>
                        <a:t> &lt; 10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Quantity</a:t>
                      </a:r>
                      <a:r>
                        <a:rPr lang="en-GB" b="1" baseline="0" dirty="0"/>
                        <a:t> &lt; 50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Quantity</a:t>
                      </a:r>
                      <a:r>
                        <a:rPr lang="en-GB" b="1" baseline="0" dirty="0"/>
                        <a:t> &lt; 100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196">
                <a:tc>
                  <a:txBody>
                    <a:bodyPr/>
                    <a:lstStyle/>
                    <a:p>
                      <a:r>
                        <a:rPr lang="en-GB" b="1" dirty="0"/>
                        <a:t>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48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Bubble sort</a:t>
            </a:r>
          </a:p>
          <a:p>
            <a:pPr lvl="1"/>
            <a:r>
              <a:rPr lang="en-GB" dirty="0"/>
              <a:t>Compare 2 items in a list</a:t>
            </a:r>
          </a:p>
          <a:p>
            <a:pPr lvl="1"/>
            <a:r>
              <a:rPr lang="en-GB" dirty="0"/>
              <a:t>If they are out of order, swap them</a:t>
            </a:r>
          </a:p>
          <a:p>
            <a:pPr lvl="1"/>
            <a:r>
              <a:rPr lang="en-GB" dirty="0"/>
              <a:t>Continue along the list to the end, swapping any pairs that are out of order</a:t>
            </a:r>
          </a:p>
          <a:p>
            <a:pPr lvl="1"/>
            <a:r>
              <a:rPr lang="en-GB" dirty="0"/>
              <a:t>Repeat from the start of the list until no more swaps needed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First pass:  	3,4,1,2 		3,1,4,2   	3,1,2,4</a:t>
            </a:r>
          </a:p>
          <a:p>
            <a:pPr lvl="1"/>
            <a:r>
              <a:rPr lang="en-GB" dirty="0"/>
              <a:t>Second pass:	3,1,2,4		1,3,2,4		1,2,3,4</a:t>
            </a:r>
          </a:p>
          <a:p>
            <a:pPr lvl="1"/>
            <a:r>
              <a:rPr lang="en-GB" dirty="0"/>
              <a:t>Third pass:	1,2,3,4		1,2,3,4		1,2,3,4</a:t>
            </a:r>
          </a:p>
          <a:p>
            <a:r>
              <a:rPr lang="en-GB" dirty="0"/>
              <a:t>Animation:  </a:t>
            </a:r>
            <a:r>
              <a:rPr lang="en-GB" dirty="0">
                <a:hlinkClick r:id="rId2"/>
              </a:rPr>
              <a:t>http://www.cs.armstrong.edu/liang/animation/web/BubbleSort.html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96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511300"/>
            <a:ext cx="10515600" cy="4351338"/>
          </a:xfrm>
        </p:spPr>
        <p:txBody>
          <a:bodyPr/>
          <a:lstStyle/>
          <a:p>
            <a:r>
              <a:rPr lang="en-GB" dirty="0"/>
              <a:t>Quick sort</a:t>
            </a:r>
          </a:p>
          <a:p>
            <a:pPr lvl="1"/>
            <a:r>
              <a:rPr lang="en-GB" dirty="0"/>
              <a:t>Probably the fastest sorting algorithm</a:t>
            </a:r>
          </a:p>
          <a:p>
            <a:pPr lvl="1"/>
            <a:r>
              <a:rPr lang="en-GB" dirty="0"/>
              <a:t>Uses divide and conquer idea – list is subdivided into halves, quarters, etc., until sorts are easily done</a:t>
            </a:r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04711"/>
              </p:ext>
            </p:extLst>
          </p:nvPr>
        </p:nvGraphicFramePr>
        <p:xfrm>
          <a:off x="300040" y="3662891"/>
          <a:ext cx="11515723" cy="229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5,1,3,2,4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Choose</a:t>
                      </a:r>
                      <a:r>
                        <a:rPr lang="en-GB" b="0" baseline="0" dirty="0"/>
                        <a:t> a pivot element, e.g. 3, and divide the list into 3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5,4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Move everything less than 3 to the left list and everything greater than 3 to the right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Choose a pivot element in the left and right lists and move everything less than the</a:t>
                      </a:r>
                      <a:r>
                        <a:rPr lang="en-GB" baseline="0" dirty="0"/>
                        <a:t> pivot to the left and everything greater to the right.  The lists now consist of single elements, which are sorted.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1,2,3,4,5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Put</a:t>
                      </a:r>
                      <a:r>
                        <a:rPr lang="en-GB" baseline="0" dirty="0"/>
                        <a:t> the lists back together to form a sorted list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8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Animation</a:t>
            </a:r>
          </a:p>
          <a:p>
            <a:r>
              <a:rPr lang="en-GB" dirty="0">
                <a:hlinkClick r:id="rId2"/>
              </a:rPr>
              <a:t>https://commons.wikimedia.org/wiki/File:Quicksort-example.gif</a:t>
            </a:r>
            <a:endParaRPr lang="en-GB" dirty="0"/>
          </a:p>
          <a:p>
            <a:endParaRPr lang="en-US" dirty="0"/>
          </a:p>
          <a:p>
            <a:r>
              <a:rPr lang="en-US" dirty="0"/>
              <a:t>Quicksort vs. </a:t>
            </a:r>
            <a:r>
              <a:rPr lang="en-US" dirty="0" err="1"/>
              <a:t>bubblesort</a:t>
            </a:r>
            <a:endParaRPr lang="en-US" dirty="0"/>
          </a:p>
          <a:p>
            <a:r>
              <a:rPr lang="en-GB" dirty="0">
                <a:hlinkClick r:id="rId3"/>
              </a:rPr>
              <a:t>https://www.youtube.com/watch?v=vxENKlcs2Tw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77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Study skills</a:t>
            </a:r>
          </a:p>
          <a:p>
            <a:r>
              <a:rPr lang="en-GB" dirty="0"/>
              <a:t>Computer storage</a:t>
            </a:r>
          </a:p>
          <a:p>
            <a:r>
              <a:rPr lang="en-GB" dirty="0"/>
              <a:t>Data types</a:t>
            </a:r>
          </a:p>
          <a:p>
            <a:r>
              <a:rPr lang="en-GB" dirty="0"/>
              <a:t>Selection structures – if and case</a:t>
            </a:r>
          </a:p>
          <a:p>
            <a:r>
              <a:rPr lang="en-GB" dirty="0"/>
              <a:t>Iteration structures – while, do, for, foreach and recursion</a:t>
            </a:r>
          </a:p>
          <a:p>
            <a:r>
              <a:rPr lang="en-GB" dirty="0"/>
              <a:t>Data structures – arrays and collections, including lists and dictionaries</a:t>
            </a:r>
          </a:p>
          <a:p>
            <a:r>
              <a:rPr lang="en-GB" dirty="0"/>
              <a:t>Error handling</a:t>
            </a:r>
          </a:p>
          <a:p>
            <a:r>
              <a:rPr lang="en-GB" dirty="0"/>
              <a:t>Algorithms and sorting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439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Mini-projects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Calculator that accepts 2 numbers and a sign, then gives the result</a:t>
            </a:r>
          </a:p>
          <a:p>
            <a:r>
              <a:rPr lang="en-US" dirty="0"/>
              <a:t>List of books and authors that allows you to add, delete, sort, etc.</a:t>
            </a:r>
          </a:p>
          <a:p>
            <a:r>
              <a:rPr lang="en-US" dirty="0"/>
              <a:t>A “Guess the Word” game</a:t>
            </a:r>
          </a:p>
          <a:p>
            <a:r>
              <a:rPr lang="en-US" dirty="0"/>
              <a:t>A house price calculator, which accepts a city, valuation and date from the user and works out what their house is worth now.  (Use a multidimensional array and a limited data set, e.g. 3 cities and 10 years’ worth of price changes.  To get an idea of the functionality, look at </a:t>
            </a:r>
            <a:r>
              <a:rPr lang="en-US" dirty="0">
                <a:hlinkClick r:id="rId2"/>
              </a:rPr>
              <a:t>http://www.hpc2.louisemcdonald.name/</a:t>
            </a:r>
            <a:r>
              <a:rPr lang="en-US" dirty="0"/>
              <a:t>)</a:t>
            </a:r>
          </a:p>
          <a:p>
            <a:r>
              <a:rPr lang="en-US" dirty="0"/>
              <a:t>Sort an array of strings input by the user using bubble sort</a:t>
            </a:r>
          </a:p>
          <a:p>
            <a:r>
              <a:rPr lang="en-US" dirty="0"/>
              <a:t>Sort an array of randomly generated numbers using quicksort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Basics of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simple console application: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dirty="0"/>
              <a:t>using System;</a:t>
            </a:r>
          </a:p>
          <a:p>
            <a:pPr marL="0" indent="0">
              <a:buNone/>
            </a:pPr>
            <a:r>
              <a:rPr lang="en-GB" sz="2600" dirty="0"/>
              <a:t>namespace </a:t>
            </a:r>
            <a:r>
              <a:rPr lang="en-GB" sz="2600" dirty="0" err="1"/>
              <a:t>SimplestProgram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457200" lvl="1" indent="0">
              <a:buNone/>
            </a:pPr>
            <a:r>
              <a:rPr lang="en-GB" sz="2600" dirty="0"/>
              <a:t>class Program</a:t>
            </a:r>
          </a:p>
          <a:p>
            <a:pPr marL="457200" lvl="1" indent="0">
              <a:buNone/>
            </a:pPr>
            <a:r>
              <a:rPr lang="en-GB" sz="2600" dirty="0"/>
              <a:t>{</a:t>
            </a:r>
          </a:p>
          <a:p>
            <a:pPr marL="914400" lvl="2" indent="0">
              <a:buNone/>
            </a:pPr>
            <a:r>
              <a:rPr lang="en-GB" sz="2600" dirty="0"/>
              <a:t>static void Main(string[] </a:t>
            </a:r>
            <a:r>
              <a:rPr lang="en-GB" sz="2600" dirty="0" err="1"/>
              <a:t>args</a:t>
            </a:r>
            <a:r>
              <a:rPr lang="en-GB" sz="2600" dirty="0"/>
              <a:t>)</a:t>
            </a:r>
          </a:p>
          <a:p>
            <a:pPr marL="914400" lvl="2" indent="0">
              <a:buNone/>
            </a:pPr>
            <a:r>
              <a:rPr lang="en-GB" sz="2600" dirty="0"/>
              <a:t>{</a:t>
            </a:r>
          </a:p>
          <a:p>
            <a:pPr marL="1371600" lvl="3" indent="0">
              <a:buNone/>
            </a:pPr>
            <a:r>
              <a:rPr lang="en-GB" sz="2600" dirty="0" err="1"/>
              <a:t>Console.WriteLine</a:t>
            </a:r>
            <a:r>
              <a:rPr lang="en-GB" sz="2600" dirty="0"/>
              <a:t>(“Hello, world!”);</a:t>
            </a:r>
          </a:p>
          <a:p>
            <a:pPr marL="914400" lvl="2" indent="0">
              <a:buNone/>
            </a:pPr>
            <a:r>
              <a:rPr lang="en-GB" sz="2600" dirty="0"/>
              <a:t>}</a:t>
            </a:r>
          </a:p>
          <a:p>
            <a:pPr marL="457200" lvl="1" indent="0">
              <a:buNone/>
            </a:pPr>
            <a:r>
              <a:rPr lang="en-GB" sz="2600" dirty="0"/>
              <a:t>}</a:t>
            </a:r>
          </a:p>
          <a:p>
            <a:pPr marL="0" indent="0">
              <a:buNone/>
            </a:pPr>
            <a:r>
              <a:rPr lang="en-GB" sz="2600" dirty="0"/>
              <a:t>}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3" y="119857"/>
            <a:ext cx="980209" cy="977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27" y="1825625"/>
            <a:ext cx="4629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0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</TotalTime>
  <Words>6029</Words>
  <Application>Microsoft Office PowerPoint</Application>
  <PresentationFormat>Widescreen</PresentationFormat>
  <Paragraphs>1131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Tahoma</vt:lpstr>
      <vt:lpstr>Office Theme</vt:lpstr>
      <vt:lpstr>C#</vt:lpstr>
      <vt:lpstr>C# - Course Overview</vt:lpstr>
      <vt:lpstr>Overview of material in this part</vt:lpstr>
      <vt:lpstr>Objectives</vt:lpstr>
      <vt:lpstr>Study skills for coding</vt:lpstr>
      <vt:lpstr>Recommended book</vt:lpstr>
      <vt:lpstr>C# - formative assessment</vt:lpstr>
      <vt:lpstr>C# - background, history and development</vt:lpstr>
      <vt:lpstr>Basics of C#</vt:lpstr>
      <vt:lpstr>Visual Studio – starting a new project</vt:lpstr>
      <vt:lpstr>Visual Studio – naming a project</vt:lpstr>
      <vt:lpstr>Visual Studio – main windows</vt:lpstr>
      <vt:lpstr>Visual Studio – compiling code</vt:lpstr>
      <vt:lpstr>Visual Studio – compilation errors</vt:lpstr>
      <vt:lpstr>Visual Studio – useful features</vt:lpstr>
      <vt:lpstr>Visual Studio – opening a project</vt:lpstr>
      <vt:lpstr>Variables</vt:lpstr>
      <vt:lpstr>Variables</vt:lpstr>
      <vt:lpstr>Variables and constants</vt:lpstr>
      <vt:lpstr>Variables and constants - naming</vt:lpstr>
      <vt:lpstr>Data types</vt:lpstr>
      <vt:lpstr>Common data types in C#</vt:lpstr>
      <vt:lpstr>Data types and storage</vt:lpstr>
      <vt:lpstr>Complete list of data types in C#</vt:lpstr>
      <vt:lpstr>Summary of data storage</vt:lpstr>
      <vt:lpstr>Data storage - exercise</vt:lpstr>
      <vt:lpstr>Arithmetic operators</vt:lpstr>
      <vt:lpstr>Assignment statements</vt:lpstr>
      <vt:lpstr>Handling user input in console applications</vt:lpstr>
      <vt:lpstr>3 fundamental coding concepts</vt:lpstr>
      <vt:lpstr>Control structures</vt:lpstr>
      <vt:lpstr>Selection structures</vt:lpstr>
      <vt:lpstr>Selection – if-else</vt:lpstr>
      <vt:lpstr>Selection structures - if</vt:lpstr>
      <vt:lpstr>Selection structures – if - truth tables</vt:lpstr>
      <vt:lpstr>C# exercises - tips</vt:lpstr>
      <vt:lpstr>Selection structures - if – coding exercise</vt:lpstr>
      <vt:lpstr>Selection – switch-case</vt:lpstr>
      <vt:lpstr>Selection structures – switch - exercise</vt:lpstr>
      <vt:lpstr>Iteration structures (loops)</vt:lpstr>
      <vt:lpstr>Iteration - while</vt:lpstr>
      <vt:lpstr>Iteration structures - while</vt:lpstr>
      <vt:lpstr>Iteration – do-while</vt:lpstr>
      <vt:lpstr>Iteration structures – do while</vt:lpstr>
      <vt:lpstr>Iteration structures – while &amp; do exercise</vt:lpstr>
      <vt:lpstr>Iteration – for</vt:lpstr>
      <vt:lpstr>Iteration structures - for</vt:lpstr>
      <vt:lpstr>Iteration structures – foreach</vt:lpstr>
      <vt:lpstr>Iteration structures – foreach</vt:lpstr>
      <vt:lpstr>Iteration structures – for &amp; foreach loops</vt:lpstr>
      <vt:lpstr>Iteration – recursion</vt:lpstr>
      <vt:lpstr>Subprograms</vt:lpstr>
      <vt:lpstr>Methods</vt:lpstr>
      <vt:lpstr>Methods - exercise</vt:lpstr>
      <vt:lpstr>Data structures</vt:lpstr>
      <vt:lpstr>Data structures - arrays</vt:lpstr>
      <vt:lpstr>Arrays</vt:lpstr>
      <vt:lpstr>Data structures - arrays</vt:lpstr>
      <vt:lpstr>Data structures - arrays</vt:lpstr>
      <vt:lpstr>Data structures – arrays - exercise</vt:lpstr>
      <vt:lpstr>Data structures</vt:lpstr>
      <vt:lpstr>Data structures - collections</vt:lpstr>
      <vt:lpstr>Data structures - lists</vt:lpstr>
      <vt:lpstr>Data structures – collections - lists</vt:lpstr>
      <vt:lpstr>Data structures – collections - lists</vt:lpstr>
      <vt:lpstr>Data structures – collections - dictionaries</vt:lpstr>
      <vt:lpstr>Data structures – collections - dictionaries</vt:lpstr>
      <vt:lpstr>Data structures – dictionaries - exercise</vt:lpstr>
      <vt:lpstr>Data structures - struct</vt:lpstr>
      <vt:lpstr>Data structures – struct example</vt:lpstr>
      <vt:lpstr>Error handling</vt:lpstr>
      <vt:lpstr>PowerPoint Presentation</vt:lpstr>
      <vt:lpstr>Error handling - exceptions</vt:lpstr>
      <vt:lpstr>Error handling - example</vt:lpstr>
      <vt:lpstr>Error handling – file example</vt:lpstr>
      <vt:lpstr>Error handling - exercise</vt:lpstr>
      <vt:lpstr>Algorithms</vt:lpstr>
      <vt:lpstr>Algorithms </vt:lpstr>
      <vt:lpstr>Flowcharts</vt:lpstr>
      <vt:lpstr>Flowcharts - example</vt:lpstr>
      <vt:lpstr>Decision tables</vt:lpstr>
      <vt:lpstr>Sorting algorithms</vt:lpstr>
      <vt:lpstr>Sorting algorithms</vt:lpstr>
      <vt:lpstr>Quicksort</vt:lpstr>
      <vt:lpstr>Summary</vt:lpstr>
      <vt:lpstr>Mini-projects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Louise McDonald</dc:creator>
  <cp:lastModifiedBy>Louise McDonald</cp:lastModifiedBy>
  <cp:revision>648</cp:revision>
  <cp:lastPrinted>2017-07-31T07:40:42Z</cp:lastPrinted>
  <dcterms:created xsi:type="dcterms:W3CDTF">2016-02-10T15:28:52Z</dcterms:created>
  <dcterms:modified xsi:type="dcterms:W3CDTF">2017-07-31T07:44:08Z</dcterms:modified>
</cp:coreProperties>
</file>