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notesMasterIdLst>
    <p:notesMasterId r:id="rId57"/>
  </p:notesMasterIdLst>
  <p:sldIdLst>
    <p:sldId id="259" r:id="rId3"/>
    <p:sldId id="265" r:id="rId4"/>
    <p:sldId id="266" r:id="rId5"/>
    <p:sldId id="273" r:id="rId6"/>
    <p:sldId id="274" r:id="rId7"/>
    <p:sldId id="290" r:id="rId8"/>
    <p:sldId id="291" r:id="rId9"/>
    <p:sldId id="292" r:id="rId10"/>
    <p:sldId id="293" r:id="rId11"/>
    <p:sldId id="297" r:id="rId12"/>
    <p:sldId id="301" r:id="rId13"/>
    <p:sldId id="302" r:id="rId14"/>
    <p:sldId id="300" r:id="rId15"/>
    <p:sldId id="303" r:id="rId16"/>
    <p:sldId id="304" r:id="rId17"/>
    <p:sldId id="305" r:id="rId18"/>
    <p:sldId id="299" r:id="rId19"/>
    <p:sldId id="298"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9" r:id="rId33"/>
    <p:sldId id="318" r:id="rId34"/>
    <p:sldId id="320" r:id="rId35"/>
    <p:sldId id="321" r:id="rId36"/>
    <p:sldId id="322" r:id="rId37"/>
    <p:sldId id="323" r:id="rId38"/>
    <p:sldId id="324" r:id="rId39"/>
    <p:sldId id="267" r:id="rId40"/>
    <p:sldId id="296" r:id="rId41"/>
    <p:sldId id="278" r:id="rId42"/>
    <p:sldId id="268" r:id="rId43"/>
    <p:sldId id="279" r:id="rId44"/>
    <p:sldId id="280" r:id="rId45"/>
    <p:sldId id="281" r:id="rId46"/>
    <p:sldId id="269" r:id="rId47"/>
    <p:sldId id="283" r:id="rId48"/>
    <p:sldId id="282" r:id="rId49"/>
    <p:sldId id="270" r:id="rId50"/>
    <p:sldId id="285" r:id="rId51"/>
    <p:sldId id="287" r:id="rId52"/>
    <p:sldId id="271" r:id="rId53"/>
    <p:sldId id="288" r:id="rId54"/>
    <p:sldId id="272" r:id="rId55"/>
    <p:sldId id="289" r:id="rId5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7" autoAdjust="0"/>
    <p:restoredTop sz="94674"/>
  </p:normalViewPr>
  <p:slideViewPr>
    <p:cSldViewPr snapToGrid="0" snapToObjects="1">
      <p:cViewPr varScale="1">
        <p:scale>
          <a:sx n="115" d="100"/>
          <a:sy n="115" d="100"/>
        </p:scale>
        <p:origin x="240" y="456"/>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446980935233301E-2"/>
          <c:y val="4.8165805071960097E-2"/>
          <c:w val="0.96517884972804202"/>
          <c:h val="0.94830986772765302"/>
        </c:manualLayout>
      </c:layout>
      <c:ofPieChart>
        <c:ofPieType val="pie"/>
        <c:varyColors val="1"/>
        <c:ser>
          <c:idx val="0"/>
          <c:order val="0"/>
          <c:tx>
            <c:strRef>
              <c:f>Sheet1!$B$1</c:f>
              <c:strCache>
                <c:ptCount val="1"/>
                <c:pt idx="0">
                  <c:v>销售额</c:v>
                </c:pt>
              </c:strCache>
            </c:strRef>
          </c:tx>
          <c:dPt>
            <c:idx val="0"/>
            <c:bubble3D val="0"/>
            <c:spPr>
              <a:solidFill>
                <a:schemeClr val="bg1">
                  <a:lumMod val="95000"/>
                </a:schemeClr>
              </a:solidFill>
              <a:ln w="19050">
                <a:noFill/>
              </a:ln>
              <a:effectLst/>
            </c:spPr>
            <c:extLst>
              <c:ext xmlns:c16="http://schemas.microsoft.com/office/drawing/2014/chart" uri="{C3380CC4-5D6E-409C-BE32-E72D297353CC}">
                <c16:uniqueId val="{00000001-42B9-3746-9127-CB2D812D77AC}"/>
              </c:ext>
            </c:extLst>
          </c:dPt>
          <c:dPt>
            <c:idx val="1"/>
            <c:bubble3D val="0"/>
            <c:spPr>
              <a:solidFill>
                <a:srgbClr val="92D050"/>
              </a:solidFill>
              <a:ln w="19050">
                <a:noFill/>
              </a:ln>
              <a:effectLst/>
            </c:spPr>
            <c:extLst>
              <c:ext xmlns:c16="http://schemas.microsoft.com/office/drawing/2014/chart" uri="{C3380CC4-5D6E-409C-BE32-E72D297353CC}">
                <c16:uniqueId val="{00000003-42B9-3746-9127-CB2D812D77AC}"/>
              </c:ext>
            </c:extLst>
          </c:dPt>
          <c:dPt>
            <c:idx val="2"/>
            <c:bubble3D val="0"/>
            <c:spPr>
              <a:solidFill>
                <a:srgbClr val="0070C0"/>
              </a:solidFill>
              <a:ln w="19050">
                <a:noFill/>
              </a:ln>
              <a:effectLst/>
            </c:spPr>
            <c:extLst>
              <c:ext xmlns:c16="http://schemas.microsoft.com/office/drawing/2014/chart" uri="{C3380CC4-5D6E-409C-BE32-E72D297353CC}">
                <c16:uniqueId val="{00000005-42B9-3746-9127-CB2D812D77AC}"/>
              </c:ext>
            </c:extLst>
          </c:dPt>
          <c:dPt>
            <c:idx val="3"/>
            <c:bubble3D val="0"/>
            <c:spPr>
              <a:solidFill>
                <a:srgbClr val="00B0F0"/>
              </a:solidFill>
              <a:ln w="19050">
                <a:noFill/>
              </a:ln>
              <a:effectLst/>
            </c:spPr>
            <c:extLst>
              <c:ext xmlns:c16="http://schemas.microsoft.com/office/drawing/2014/chart" uri="{C3380CC4-5D6E-409C-BE32-E72D297353CC}">
                <c16:uniqueId val="{00000007-42B9-3746-9127-CB2D812D77AC}"/>
              </c:ext>
            </c:extLst>
          </c:dPt>
          <c:dPt>
            <c:idx val="4"/>
            <c:bubble3D val="0"/>
            <c:spPr>
              <a:solidFill>
                <a:srgbClr val="00B050"/>
              </a:solidFill>
              <a:ln w="19050">
                <a:noFill/>
              </a:ln>
              <a:effectLst/>
            </c:spPr>
            <c:extLst>
              <c:ext xmlns:c16="http://schemas.microsoft.com/office/drawing/2014/chart" uri="{C3380CC4-5D6E-409C-BE32-E72D297353CC}">
                <c16:uniqueId val="{00000009-42B9-3746-9127-CB2D812D77AC}"/>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42B9-3746-9127-CB2D812D77A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967-934D-BD8D-C854C241D805}"/>
            </c:ext>
          </c:extLst>
        </c:ser>
        <c:ser>
          <c:idx val="1"/>
          <c:order val="1"/>
          <c:tx>
            <c:strRef>
              <c:f>Sheet1!$C$1</c:f>
              <c:strCache>
                <c:ptCount val="1"/>
                <c:pt idx="0">
                  <c:v>系列 2</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967-934D-BD8D-C854C241D805}"/>
            </c:ext>
          </c:extLst>
        </c:ser>
        <c:ser>
          <c:idx val="2"/>
          <c:order val="2"/>
          <c:tx>
            <c:strRef>
              <c:f>Sheet1!$D$1</c:f>
              <c:strCache>
                <c:ptCount val="1"/>
                <c:pt idx="0">
                  <c:v>系列 3</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967-934D-BD8D-C854C241D805}"/>
            </c:ext>
          </c:extLst>
        </c:ser>
        <c:dLbls>
          <c:showLegendKey val="0"/>
          <c:showVal val="0"/>
          <c:showCatName val="0"/>
          <c:showSerName val="0"/>
          <c:showPercent val="0"/>
          <c:showBubbleSize val="0"/>
        </c:dLbls>
        <c:gapWidth val="219"/>
        <c:overlap val="-27"/>
        <c:axId val="49547520"/>
        <c:axId val="49569792"/>
      </c:barChart>
      <c:catAx>
        <c:axId val="4954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9569792"/>
        <c:crosses val="autoZero"/>
        <c:auto val="1"/>
        <c:lblAlgn val="ctr"/>
        <c:lblOffset val="100"/>
        <c:noMultiLvlLbl val="0"/>
      </c:catAx>
      <c:valAx>
        <c:axId val="49569792"/>
        <c:scaling>
          <c:orientation val="minMax"/>
        </c:scaling>
        <c:delete val="1"/>
        <c:axPos val="l"/>
        <c:numFmt formatCode="General" sourceLinked="1"/>
        <c:majorTickMark val="none"/>
        <c:minorTickMark val="none"/>
        <c:tickLblPos val="nextTo"/>
        <c:crossAx val="49547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65000"/>
        <a:lumOff val="3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64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00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458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824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4888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277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315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444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77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197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2019/1/2</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704022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4.png"/><Relationship Id="rId5" Type="http://schemas.openxmlformats.org/officeDocument/2006/relationships/image" Target="../media/image25.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8.png"/><Relationship Id="rId7"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4" Type="http://schemas.openxmlformats.org/officeDocument/2006/relationships/hyperlink" Target="https://zh.wikipedia.org/wiki/%E5%AF%BC%E6%95%B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 Id="rId4" Type="http://schemas.openxmlformats.org/officeDocument/2006/relationships/image" Target="../media/image73.png"/></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image" Target="../media/image74.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75.png"/><Relationship Id="rId4" Type="http://schemas.openxmlformats.org/officeDocument/2006/relationships/image" Target="../media/image25.png"/><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3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zh.wikipedia.org/wiki/%E8%AE%A1%E7%AE%97%E6%A8%A1%E5%9E%8B" TargetMode="External"/><Relationship Id="rId13" Type="http://schemas.openxmlformats.org/officeDocument/2006/relationships/image" Target="../media/image5.png"/><Relationship Id="rId3" Type="http://schemas.openxmlformats.org/officeDocument/2006/relationships/hyperlink" Target="https://zh.wikipedia.org/wiki/%E8%AE%A4%E7%9F%A5%E7%A7%91%E5%AD%A6" TargetMode="External"/><Relationship Id="rId7" Type="http://schemas.openxmlformats.org/officeDocument/2006/relationships/hyperlink" Target="https://zh.wikipedia.org/wiki/%E6%95%B0%E5%AD%A6%E6%A8%A1%E5%9E%8B" TargetMode="External"/><Relationship Id="rId12" Type="http://schemas.openxmlformats.org/officeDocument/2006/relationships/hyperlink" Target="https://zh.wikipedia.org/w/index.php?title=%E7%BB%9F%E8%AE%A1%E6%80%A7%E6%95%B0%E6%8D%AE%E5%BB%BA%E6%A8%A1&amp;action=edit&amp;redlink=1" TargetMode="External"/><Relationship Id="rId2" Type="http://schemas.openxmlformats.org/officeDocument/2006/relationships/hyperlink" Target="https://zh.wikipedia.org/wiki/%E6%9C%BA%E5%99%A8%E5%AD%A6%E4%B9%A0" TargetMode="External"/><Relationship Id="rId1" Type="http://schemas.openxmlformats.org/officeDocument/2006/relationships/slideLayout" Target="../slideLayouts/slideLayout6.xml"/><Relationship Id="rId6" Type="http://schemas.openxmlformats.org/officeDocument/2006/relationships/hyperlink" Target="https://zh.wikipedia.org/wiki/%E5%A4%A7%E8%84%91" TargetMode="External"/><Relationship Id="rId11" Type="http://schemas.openxmlformats.org/officeDocument/2006/relationships/hyperlink" Target="https://zh.wikipedia.org/wiki/%E9%9D%9E%E7%BA%BF%E6%80%A7" TargetMode="External"/><Relationship Id="rId5" Type="http://schemas.openxmlformats.org/officeDocument/2006/relationships/hyperlink" Target="https://zh.wikipedia.org/wiki/%E4%B8%AD%E6%A8%9E%E7%A5%9E%E7%B6%93%E7%B3%BB%E7%B5%B1" TargetMode="External"/><Relationship Id="rId10" Type="http://schemas.openxmlformats.org/officeDocument/2006/relationships/hyperlink" Target="https://zh.wikipedia.org/w/index.php?title=%E8%87%AA%E9%80%82%E5%BA%94%E7%B3%BB%E7%BB%9F&amp;action=edit&amp;redlink=1" TargetMode="External"/><Relationship Id="rId4" Type="http://schemas.openxmlformats.org/officeDocument/2006/relationships/hyperlink" Target="https://zh.wikipedia.org/wiki/%E7%94%9F%E7%89%A9%E7%A5%9E%E7%BB%8F%E7%BD%91%E7%BB%9C" TargetMode="External"/><Relationship Id="rId9" Type="http://schemas.openxmlformats.org/officeDocument/2006/relationships/hyperlink" Target="https://zh.wikipedia.org/wiki/%E5%87%BD%E6%95%B0"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9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96.png"/><Relationship Id="rId1" Type="http://schemas.openxmlformats.org/officeDocument/2006/relationships/slideLayout" Target="../slideLayouts/slideLayout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9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4%BA%BA%E5%B7%A5%E7%A5%9E%E7%BB%8F%E7%BD%91%E7%BB%9C" TargetMode="External"/><Relationship Id="rId2" Type="http://schemas.openxmlformats.org/officeDocument/2006/relationships/hyperlink" Target="https://zh.wikipedia.org/w/index.php?title=%E5%BA%B7%E5%A5%88%E5%B0%94%E8%88%AA%E7%A9%BA%E5%AE%9E%E9%AA%8C%E5%AE%A4&amp;action=edit&amp;redlink=1" TargetMode="External"/><Relationship Id="rId1" Type="http://schemas.openxmlformats.org/officeDocument/2006/relationships/slideLayout" Target="../slideLayouts/slideLayout1.xml"/><Relationship Id="rId4" Type="http://schemas.openxmlformats.org/officeDocument/2006/relationships/hyperlink" Target="https://baike.baidu.com/item/%E5%A4%9A%E5%B1%82%E6%84%9F%E7%9F%A5%E5%99%A8/1088554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31328" y="2360410"/>
            <a:ext cx="6529352" cy="830997"/>
          </a:xfrm>
          <a:prstGeom prst="rect">
            <a:avLst/>
          </a:prstGeom>
        </p:spPr>
        <p:txBody>
          <a:bodyPr wrap="none">
            <a:spAutoFit/>
          </a:bodyPr>
          <a:lstStyle/>
          <a:p>
            <a:pPr algn="ctr"/>
            <a:r>
              <a:rPr lang="zh-CN" altLang="en-US" sz="4800" b="1" dirty="0"/>
              <a:t>机器学习分享</a:t>
            </a:r>
            <a:r>
              <a:rPr lang="en-US" altLang="zh-CN" sz="4800" b="1" dirty="0"/>
              <a:t>-</a:t>
            </a:r>
            <a:r>
              <a:rPr lang="zh-CN" altLang="en-US" sz="4800" b="1" dirty="0"/>
              <a:t>神经网络</a:t>
            </a:r>
            <a:endParaRPr lang="en-US" altLang="zh-CN" sz="4800" b="1" dirty="0"/>
          </a:p>
        </p:txBody>
      </p:sp>
      <p:sp>
        <p:nvSpPr>
          <p:cNvPr id="2" name="文本框 1">
            <a:extLst>
              <a:ext uri="{FF2B5EF4-FFF2-40B4-BE49-F238E27FC236}">
                <a16:creationId xmlns:a16="http://schemas.microsoft.com/office/drawing/2014/main" id="{A46FD4CF-1715-B44A-979D-17D7DC46DE29}"/>
              </a:ext>
            </a:extLst>
          </p:cNvPr>
          <p:cNvSpPr txBox="1"/>
          <p:nvPr/>
        </p:nvSpPr>
        <p:spPr>
          <a:xfrm>
            <a:off x="5638804" y="3574973"/>
            <a:ext cx="914400" cy="369332"/>
          </a:xfrm>
          <a:prstGeom prst="rect">
            <a:avLst/>
          </a:prstGeom>
          <a:noFill/>
        </p:spPr>
        <p:txBody>
          <a:bodyPr wrap="square" rtlCol="0">
            <a:spAutoFit/>
          </a:bodyPr>
          <a:lstStyle/>
          <a:p>
            <a:r>
              <a:rPr kumimoji="1" lang="zh-CN" altLang="en-US" dirty="0"/>
              <a:t>荀俊杰</a:t>
            </a:r>
            <a:endParaRPr kumimoji="1" lang="en-US" altLang="zh-CN"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4" name="矩形 13">
            <a:extLst>
              <a:ext uri="{FF2B5EF4-FFF2-40B4-BE49-F238E27FC236}">
                <a16:creationId xmlns:a16="http://schemas.microsoft.com/office/drawing/2014/main" id="{294000CA-3CEA-DA45-AA39-7F034335B487}"/>
              </a:ext>
            </a:extLst>
          </p:cNvPr>
          <p:cNvSpPr/>
          <p:nvPr/>
        </p:nvSpPr>
        <p:spPr>
          <a:xfrm>
            <a:off x="673183" y="465517"/>
            <a:ext cx="2339102" cy="523220"/>
          </a:xfrm>
          <a:prstGeom prst="rect">
            <a:avLst/>
          </a:prstGeom>
        </p:spPr>
        <p:txBody>
          <a:bodyPr wrap="none">
            <a:spAutoFit/>
          </a:bodyPr>
          <a:lstStyle/>
          <a:p>
            <a:r>
              <a:rPr lang="zh-CN" altLang="en-US" sz="2800" dirty="0"/>
              <a:t>深入神经网络</a:t>
            </a:r>
          </a:p>
        </p:txBody>
      </p:sp>
      <p:sp>
        <p:nvSpPr>
          <p:cNvPr id="49" name="矩形 48">
            <a:extLst>
              <a:ext uri="{FF2B5EF4-FFF2-40B4-BE49-F238E27FC236}">
                <a16:creationId xmlns:a16="http://schemas.microsoft.com/office/drawing/2014/main" id="{D42F2F71-EB98-9C49-AB83-806780540653}"/>
              </a:ext>
            </a:extLst>
          </p:cNvPr>
          <p:cNvSpPr/>
          <p:nvPr/>
        </p:nvSpPr>
        <p:spPr>
          <a:xfrm>
            <a:off x="673183" y="2624742"/>
            <a:ext cx="711574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我们之前说的输入和输出到底是什么？我这里举一个具体（有点扯）的例子：</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输入是 </a:t>
            </a:r>
            <a:r>
              <a:rPr lang="zh-CN" altLang="en-US" sz="1400" dirty="0">
                <a:solidFill>
                  <a:srgbClr val="FFC000"/>
                </a:solidFill>
                <a:latin typeface="微软雅黑" panose="020B0503020204020204" charset="-122"/>
                <a:ea typeface="微软雅黑" panose="020B0503020204020204" charset="-122"/>
              </a:rPr>
              <a:t>身高</a:t>
            </a:r>
            <a:r>
              <a:rPr lang="en-US" altLang="zh-CN" sz="1400" dirty="0">
                <a:solidFill>
                  <a:srgbClr val="FFC000"/>
                </a:solidFill>
                <a:latin typeface="微软雅黑" panose="020B0503020204020204" charset="-122"/>
                <a:ea typeface="微软雅黑" panose="020B0503020204020204" charset="-122"/>
              </a:rPr>
              <a:t>(cm)</a:t>
            </a:r>
            <a:r>
              <a:rPr lang="zh-CN" altLang="en-US" sz="1400" dirty="0">
                <a:solidFill>
                  <a:schemeClr val="bg1">
                    <a:lumMod val="50000"/>
                  </a:schemeClr>
                </a:solidFill>
                <a:latin typeface="微软雅黑" panose="020B0503020204020204" charset="-122"/>
                <a:ea typeface="微软雅黑" panose="020B0503020204020204" charset="-122"/>
              </a:rPr>
              <a:t>，输出是 </a:t>
            </a:r>
            <a:r>
              <a:rPr lang="zh-CN" altLang="en-US" sz="1400" dirty="0">
                <a:solidFill>
                  <a:srgbClr val="92D050"/>
                </a:solidFill>
                <a:latin typeface="微软雅黑" panose="020B0503020204020204" charset="-122"/>
                <a:ea typeface="微软雅黑" panose="020B0503020204020204" charset="-122"/>
              </a:rPr>
              <a:t>有没有女朋友</a:t>
            </a:r>
          </a:p>
        </p:txBody>
      </p:sp>
      <p:sp>
        <p:nvSpPr>
          <p:cNvPr id="50" name="矩形 49">
            <a:extLst>
              <a:ext uri="{FF2B5EF4-FFF2-40B4-BE49-F238E27FC236}">
                <a16:creationId xmlns:a16="http://schemas.microsoft.com/office/drawing/2014/main" id="{826228BA-FD7E-C140-A641-BAFA69B75FFA}"/>
              </a:ext>
            </a:extLst>
          </p:cNvPr>
          <p:cNvSpPr/>
          <p:nvPr/>
        </p:nvSpPr>
        <p:spPr>
          <a:xfrm>
            <a:off x="3784256" y="3219362"/>
            <a:ext cx="1829295" cy="2932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1" name="直线箭头连接符 50">
            <a:extLst>
              <a:ext uri="{FF2B5EF4-FFF2-40B4-BE49-F238E27FC236}">
                <a16:creationId xmlns:a16="http://schemas.microsoft.com/office/drawing/2014/main" id="{82BA980E-9560-DB4B-B9FB-88C0984C1F77}"/>
              </a:ext>
            </a:extLst>
          </p:cNvPr>
          <p:cNvCxnSpPr>
            <a:cxnSpLocks/>
          </p:cNvCxnSpPr>
          <p:nvPr/>
        </p:nvCxnSpPr>
        <p:spPr>
          <a:xfrm>
            <a:off x="5613551" y="4520496"/>
            <a:ext cx="23075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FB3A0FEA-41AC-2F4F-9475-E8DBBA167DC6}"/>
              </a:ext>
            </a:extLst>
          </p:cNvPr>
          <p:cNvSpPr txBox="1"/>
          <p:nvPr/>
        </p:nvSpPr>
        <p:spPr>
          <a:xfrm>
            <a:off x="5613551" y="3555535"/>
            <a:ext cx="3761802" cy="923330"/>
          </a:xfrm>
          <a:prstGeom prst="rect">
            <a:avLst/>
          </a:prstGeom>
          <a:noFill/>
        </p:spPr>
        <p:txBody>
          <a:bodyPr wrap="square" rtlCol="0">
            <a:spAutoFit/>
          </a:bodyPr>
          <a:lstStyle/>
          <a:p>
            <a:r>
              <a:rPr kumimoji="1" lang="zh-CN" altLang="en-US" dirty="0"/>
              <a:t>输出</a:t>
            </a:r>
            <a:r>
              <a:rPr kumimoji="1" lang="en-US" altLang="zh-CN" dirty="0"/>
              <a:t>(0,1)</a:t>
            </a:r>
            <a:r>
              <a:rPr kumimoji="1" lang="zh-CN" altLang="en-US" dirty="0"/>
              <a:t>的数，</a:t>
            </a:r>
            <a:endParaRPr kumimoji="1" lang="en-US" altLang="zh-CN" dirty="0"/>
          </a:p>
          <a:p>
            <a:r>
              <a:rPr kumimoji="1" lang="zh-CN" altLang="en-US" dirty="0"/>
              <a:t>大于</a:t>
            </a:r>
            <a:r>
              <a:rPr kumimoji="1" lang="en-US" altLang="zh-CN" dirty="0"/>
              <a:t>0.5</a:t>
            </a:r>
            <a:r>
              <a:rPr kumimoji="1" lang="zh-CN" altLang="en-US" dirty="0"/>
              <a:t> </a:t>
            </a:r>
            <a:r>
              <a:rPr kumimoji="1" lang="en-US" altLang="zh-CN" dirty="0"/>
              <a:t>-&gt; </a:t>
            </a:r>
            <a:r>
              <a:rPr kumimoji="1" lang="zh-CN" altLang="en-US" dirty="0">
                <a:solidFill>
                  <a:srgbClr val="00B050"/>
                </a:solidFill>
              </a:rPr>
              <a:t>有</a:t>
            </a:r>
            <a:endParaRPr kumimoji="1" lang="en-US" altLang="zh-CN" dirty="0">
              <a:solidFill>
                <a:srgbClr val="00B050"/>
              </a:solidFill>
            </a:endParaRPr>
          </a:p>
          <a:p>
            <a:r>
              <a:rPr kumimoji="1" lang="zh-CN" altLang="en-US" dirty="0"/>
              <a:t>小于等于</a:t>
            </a:r>
            <a:r>
              <a:rPr kumimoji="1" lang="en-US" altLang="zh-CN" dirty="0"/>
              <a:t>0.5</a:t>
            </a:r>
            <a:r>
              <a:rPr kumimoji="1" lang="zh-CN" altLang="en-US" dirty="0"/>
              <a:t> </a:t>
            </a:r>
            <a:r>
              <a:rPr kumimoji="1" lang="en-US" altLang="zh-CN" dirty="0"/>
              <a:t>-&gt; </a:t>
            </a:r>
            <a:r>
              <a:rPr kumimoji="1" lang="zh-CN" altLang="en-US" dirty="0">
                <a:solidFill>
                  <a:srgbClr val="FF0000"/>
                </a:solidFill>
              </a:rPr>
              <a:t>没有</a:t>
            </a:r>
          </a:p>
        </p:txBody>
      </p:sp>
      <p:pic>
        <p:nvPicPr>
          <p:cNvPr id="54" name="图片 53">
            <a:extLst>
              <a:ext uri="{FF2B5EF4-FFF2-40B4-BE49-F238E27FC236}">
                <a16:creationId xmlns:a16="http://schemas.microsoft.com/office/drawing/2014/main" id="{DFCC1EB3-19E9-6F45-A2D3-1B00CBB38090}"/>
              </a:ext>
            </a:extLst>
          </p:cNvPr>
          <p:cNvPicPr>
            <a:picLocks noChangeAspect="1"/>
          </p:cNvPicPr>
          <p:nvPr/>
        </p:nvPicPr>
        <p:blipFill>
          <a:blip r:embed="rId2"/>
          <a:stretch>
            <a:fillRect/>
          </a:stretch>
        </p:blipFill>
        <p:spPr>
          <a:xfrm>
            <a:off x="7921127" y="4349046"/>
            <a:ext cx="647700" cy="342900"/>
          </a:xfrm>
          <a:prstGeom prst="rect">
            <a:avLst/>
          </a:prstGeom>
        </p:spPr>
      </p:pic>
      <p:sp>
        <p:nvSpPr>
          <p:cNvPr id="55" name="文本框 54">
            <a:extLst>
              <a:ext uri="{FF2B5EF4-FFF2-40B4-BE49-F238E27FC236}">
                <a16:creationId xmlns:a16="http://schemas.microsoft.com/office/drawing/2014/main" id="{7B308240-B0ED-7C44-AAC0-A049010CDF07}"/>
              </a:ext>
            </a:extLst>
          </p:cNvPr>
          <p:cNvSpPr txBox="1"/>
          <p:nvPr/>
        </p:nvSpPr>
        <p:spPr>
          <a:xfrm>
            <a:off x="4151426" y="4349046"/>
            <a:ext cx="1190650" cy="369332"/>
          </a:xfrm>
          <a:prstGeom prst="rect">
            <a:avLst/>
          </a:prstGeom>
          <a:noFill/>
        </p:spPr>
        <p:txBody>
          <a:bodyPr wrap="square" rtlCol="0">
            <a:spAutoFit/>
          </a:bodyPr>
          <a:lstStyle/>
          <a:p>
            <a:r>
              <a:rPr kumimoji="1" lang="zh-CN" altLang="en-US" dirty="0"/>
              <a:t>神经网络</a:t>
            </a:r>
          </a:p>
        </p:txBody>
      </p:sp>
      <p:cxnSp>
        <p:nvCxnSpPr>
          <p:cNvPr id="56" name="直线箭头连接符 55">
            <a:extLst>
              <a:ext uri="{FF2B5EF4-FFF2-40B4-BE49-F238E27FC236}">
                <a16:creationId xmlns:a16="http://schemas.microsoft.com/office/drawing/2014/main" id="{CEB8B0EE-DF6B-194B-8121-2D9E6717C8FE}"/>
              </a:ext>
            </a:extLst>
          </p:cNvPr>
          <p:cNvCxnSpPr>
            <a:cxnSpLocks/>
          </p:cNvCxnSpPr>
          <p:nvPr/>
        </p:nvCxnSpPr>
        <p:spPr>
          <a:xfrm>
            <a:off x="2258457" y="4533712"/>
            <a:ext cx="15348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a:extLst>
              <a:ext uri="{FF2B5EF4-FFF2-40B4-BE49-F238E27FC236}">
                <a16:creationId xmlns:a16="http://schemas.microsoft.com/office/drawing/2014/main" id="{14F94618-5230-6F47-BCD6-6B59EAB68184}"/>
              </a:ext>
            </a:extLst>
          </p:cNvPr>
          <p:cNvPicPr>
            <a:picLocks noChangeAspect="1"/>
          </p:cNvPicPr>
          <p:nvPr/>
        </p:nvPicPr>
        <p:blipFill>
          <a:blip r:embed="rId3"/>
          <a:stretch>
            <a:fillRect/>
          </a:stretch>
        </p:blipFill>
        <p:spPr>
          <a:xfrm>
            <a:off x="730996" y="3772056"/>
            <a:ext cx="1411429" cy="1523311"/>
          </a:xfrm>
          <a:prstGeom prst="rect">
            <a:avLst/>
          </a:prstGeom>
        </p:spPr>
      </p:pic>
      <p:sp>
        <p:nvSpPr>
          <p:cNvPr id="64" name="矩形 63">
            <a:extLst>
              <a:ext uri="{FF2B5EF4-FFF2-40B4-BE49-F238E27FC236}">
                <a16:creationId xmlns:a16="http://schemas.microsoft.com/office/drawing/2014/main" id="{AE0AF0D5-ECDE-EF4E-BC8D-3D338758F0B3}"/>
              </a:ext>
            </a:extLst>
          </p:cNvPr>
          <p:cNvSpPr/>
          <p:nvPr/>
        </p:nvSpPr>
        <p:spPr>
          <a:xfrm>
            <a:off x="3679001" y="6189954"/>
            <a:ext cx="410992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神经网络可以有多种结构，</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我们由浅入深的一个个去了解</a:t>
            </a:r>
          </a:p>
        </p:txBody>
      </p:sp>
      <p:sp>
        <p:nvSpPr>
          <p:cNvPr id="65" name="矩形 64">
            <a:extLst>
              <a:ext uri="{FF2B5EF4-FFF2-40B4-BE49-F238E27FC236}">
                <a16:creationId xmlns:a16="http://schemas.microsoft.com/office/drawing/2014/main" id="{71466DF9-84B5-D74D-91EE-3A58B71A823B}"/>
              </a:ext>
            </a:extLst>
          </p:cNvPr>
          <p:cNvSpPr/>
          <p:nvPr/>
        </p:nvSpPr>
        <p:spPr>
          <a:xfrm>
            <a:off x="631001" y="1392974"/>
            <a:ext cx="6096000" cy="1265346"/>
          </a:xfrm>
          <a:prstGeom prst="rect">
            <a:avLst/>
          </a:prstGeom>
        </p:spPr>
        <p:txBody>
          <a:bodyPr>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我们刚刚了解了神经元是由一个线性函数和一个激活函数（可选）组成的复合函数，接下里我们需要正式定义这一个过程：</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从输入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经过一层层神经网络一直到输出</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的过程叫做 </a:t>
            </a:r>
            <a:r>
              <a:rPr lang="zh-CN" altLang="en-US" sz="1400" dirty="0">
                <a:solidFill>
                  <a:srgbClr val="FF0000"/>
                </a:solidFill>
                <a:latin typeface="微软雅黑" panose="020B0503020204020204" charset="-122"/>
                <a:ea typeface="微软雅黑" panose="020B0503020204020204" charset="-122"/>
              </a:rPr>
              <a:t>正向传播</a:t>
            </a:r>
            <a:r>
              <a:rPr lang="zh-CN" altLang="en-US" sz="1400" dirty="0">
                <a:solidFill>
                  <a:schemeClr val="bg1">
                    <a:lumMod val="50000"/>
                  </a:schemeClr>
                </a:solidFill>
                <a:latin typeface="微软雅黑" panose="020B0503020204020204" charset="-122"/>
                <a:ea typeface="微软雅黑" panose="020B0503020204020204" charset="-122"/>
              </a:rPr>
              <a:t> 或</a:t>
            </a:r>
            <a:r>
              <a:rPr lang="zh-CN" altLang="en-US" dirty="0">
                <a:solidFill>
                  <a:schemeClr val="bg1">
                    <a:lumMod val="50000"/>
                  </a:schemeClr>
                </a:solidFill>
                <a:latin typeface="微软雅黑" panose="020B0503020204020204" charset="-122"/>
                <a:ea typeface="微软雅黑" panose="020B0503020204020204" charset="-122"/>
              </a:rPr>
              <a:t> </a:t>
            </a:r>
            <a:r>
              <a:rPr lang="zh-CN" altLang="en-US" sz="1400" dirty="0">
                <a:solidFill>
                  <a:srgbClr val="FF0000"/>
                </a:solidFill>
                <a:latin typeface="微软雅黑" panose="020B0503020204020204" charset="-122"/>
                <a:ea typeface="微软雅黑" panose="020B0503020204020204" charset="-122"/>
              </a:rPr>
              <a:t>前向传播 （</a:t>
            </a:r>
            <a:r>
              <a:rPr lang="en" altLang="zh-CN" sz="1400" dirty="0">
                <a:solidFill>
                  <a:srgbClr val="FF0000"/>
                </a:solidFill>
                <a:latin typeface="微软雅黑" panose="020B0503020204020204" charset="-122"/>
                <a:ea typeface="微软雅黑" panose="020B0503020204020204" charset="-122"/>
              </a:rPr>
              <a:t>Forward propagation</a:t>
            </a:r>
            <a:r>
              <a:rPr lang="zh-CN" altLang="en-US" sz="1400" dirty="0">
                <a:solidFill>
                  <a:srgbClr val="FF0000"/>
                </a:solidFill>
                <a:latin typeface="微软雅黑" panose="020B0503020204020204" charset="-122"/>
                <a:ea typeface="微软雅黑" panose="020B0503020204020204" charset="-122"/>
              </a:rPr>
              <a:t>）</a:t>
            </a:r>
            <a:endParaRPr lang="en" altLang="zh-CN" sz="1400" dirty="0">
              <a:solidFill>
                <a:srgbClr val="FF0000"/>
              </a:solidFill>
              <a:latin typeface="微软雅黑" panose="020B0503020204020204" charset="-122"/>
              <a:ea typeface="微软雅黑" panose="020B0503020204020204" charset="-122"/>
            </a:endParaRPr>
          </a:p>
        </p:txBody>
      </p:sp>
      <p:sp>
        <p:nvSpPr>
          <p:cNvPr id="66" name="文本框 65">
            <a:extLst>
              <a:ext uri="{FF2B5EF4-FFF2-40B4-BE49-F238E27FC236}">
                <a16:creationId xmlns:a16="http://schemas.microsoft.com/office/drawing/2014/main" id="{AAB979A1-2DB7-7347-9F19-1029F2AF6E9E}"/>
              </a:ext>
            </a:extLst>
          </p:cNvPr>
          <p:cNvSpPr txBox="1"/>
          <p:nvPr/>
        </p:nvSpPr>
        <p:spPr>
          <a:xfrm>
            <a:off x="1230143" y="5295367"/>
            <a:ext cx="413133" cy="369332"/>
          </a:xfrm>
          <a:prstGeom prst="rect">
            <a:avLst/>
          </a:prstGeom>
          <a:noFill/>
        </p:spPr>
        <p:txBody>
          <a:bodyPr wrap="square" rtlCol="0">
            <a:spAutoFit/>
          </a:bodyPr>
          <a:lstStyle/>
          <a:p>
            <a:r>
              <a:rPr kumimoji="1" lang="en-US" altLang="zh-CN" dirty="0"/>
              <a:t>x</a:t>
            </a:r>
            <a:endParaRPr kumimoji="1" lang="zh-CN" altLang="en-US" dirty="0"/>
          </a:p>
        </p:txBody>
      </p:sp>
      <p:sp>
        <p:nvSpPr>
          <p:cNvPr id="67" name="文本框 66">
            <a:extLst>
              <a:ext uri="{FF2B5EF4-FFF2-40B4-BE49-F238E27FC236}">
                <a16:creationId xmlns:a16="http://schemas.microsoft.com/office/drawing/2014/main" id="{5E7C5ED7-978E-EC44-8E8E-4AF45DFE3D04}"/>
              </a:ext>
            </a:extLst>
          </p:cNvPr>
          <p:cNvSpPr txBox="1"/>
          <p:nvPr/>
        </p:nvSpPr>
        <p:spPr>
          <a:xfrm>
            <a:off x="8038410" y="4718378"/>
            <a:ext cx="413133" cy="369332"/>
          </a:xfrm>
          <a:prstGeom prst="rect">
            <a:avLst/>
          </a:prstGeom>
          <a:noFill/>
        </p:spPr>
        <p:txBody>
          <a:bodyPr wrap="square" rtlCol="0">
            <a:spAutoFit/>
          </a:bodyPr>
          <a:lstStyle/>
          <a:p>
            <a:r>
              <a:rPr kumimoji="1" lang="en-US" altLang="zh-CN" dirty="0"/>
              <a:t>y</a:t>
            </a:r>
            <a:endParaRPr kumimoji="1" lang="zh-CN" altLang="en-US" dirty="0"/>
          </a:p>
        </p:txBody>
      </p:sp>
      <p:sp>
        <p:nvSpPr>
          <p:cNvPr id="17" name="文本框 16">
            <a:extLst>
              <a:ext uri="{FF2B5EF4-FFF2-40B4-BE49-F238E27FC236}">
                <a16:creationId xmlns:a16="http://schemas.microsoft.com/office/drawing/2014/main" id="{C2802524-8AEB-9A4C-904F-BD5857A28C0D}"/>
              </a:ext>
            </a:extLst>
          </p:cNvPr>
          <p:cNvSpPr txBox="1"/>
          <p:nvPr/>
        </p:nvSpPr>
        <p:spPr>
          <a:xfrm>
            <a:off x="643525" y="1022934"/>
            <a:ext cx="1271239" cy="369332"/>
          </a:xfrm>
          <a:prstGeom prst="rect">
            <a:avLst/>
          </a:prstGeom>
          <a:noFill/>
        </p:spPr>
        <p:txBody>
          <a:bodyPr wrap="square" rtlCol="0">
            <a:spAutoFit/>
          </a:bodyPr>
          <a:lstStyle/>
          <a:p>
            <a:r>
              <a:rPr kumimoji="1" lang="zh-CN" altLang="en-US" dirty="0"/>
              <a:t>正向传播</a:t>
            </a:r>
          </a:p>
        </p:txBody>
      </p:sp>
    </p:spTree>
    <p:extLst>
      <p:ext uri="{BB962C8B-B14F-4D97-AF65-F5344CB8AC3E}">
        <p14:creationId xmlns:p14="http://schemas.microsoft.com/office/powerpoint/2010/main" val="259301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cxnSp>
        <p:nvCxnSpPr>
          <p:cNvPr id="19" name="直线箭头连接符 18">
            <a:extLst>
              <a:ext uri="{FF2B5EF4-FFF2-40B4-BE49-F238E27FC236}">
                <a16:creationId xmlns:a16="http://schemas.microsoft.com/office/drawing/2014/main" id="{17931A0C-1B4F-AB4E-B1DB-197FF40ACFB6}"/>
              </a:ext>
            </a:extLst>
          </p:cNvPr>
          <p:cNvCxnSpPr>
            <a:cxnSpLocks/>
          </p:cNvCxnSpPr>
          <p:nvPr/>
        </p:nvCxnSpPr>
        <p:spPr>
          <a:xfrm>
            <a:off x="1586429" y="1915563"/>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2283622" y="1212915"/>
            <a:ext cx="1318894" cy="13319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p:cNvCxnSpPr>
          <p:nvPr/>
        </p:nvCxnSpPr>
        <p:spPr>
          <a:xfrm>
            <a:off x="3602516" y="191556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p:cNvCxnSpPr>
          <p:nvPr/>
        </p:nvCxnSpPr>
        <p:spPr>
          <a:xfrm>
            <a:off x="2944334" y="1212915"/>
            <a:ext cx="0" cy="1331981"/>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A8943A3-F4A5-7A4F-B1C9-83DB2B32254A}"/>
              </a:ext>
            </a:extLst>
          </p:cNvPr>
          <p:cNvPicPr>
            <a:picLocks noChangeAspect="1"/>
          </p:cNvPicPr>
          <p:nvPr/>
        </p:nvPicPr>
        <p:blipFill>
          <a:blip r:embed="rId2"/>
          <a:stretch>
            <a:fillRect/>
          </a:stretch>
        </p:blipFill>
        <p:spPr>
          <a:xfrm>
            <a:off x="1000766" y="1447047"/>
            <a:ext cx="952500" cy="393700"/>
          </a:xfrm>
          <a:prstGeom prst="rect">
            <a:avLst/>
          </a:prstGeom>
        </p:spPr>
      </p:pic>
      <p:sp>
        <p:nvSpPr>
          <p:cNvPr id="27" name="矩形 26">
            <a:extLst>
              <a:ext uri="{FF2B5EF4-FFF2-40B4-BE49-F238E27FC236}">
                <a16:creationId xmlns:a16="http://schemas.microsoft.com/office/drawing/2014/main" id="{638849EA-921C-E846-A56D-97215D6AA1F5}"/>
              </a:ext>
            </a:extLst>
          </p:cNvPr>
          <p:cNvSpPr/>
          <p:nvPr/>
        </p:nvSpPr>
        <p:spPr>
          <a:xfrm>
            <a:off x="1236948" y="2643380"/>
            <a:ext cx="4054445"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身高</a:t>
            </a:r>
            <a:r>
              <a:rPr lang="en-US" altLang="zh-CN" sz="1400" dirty="0">
                <a:solidFill>
                  <a:schemeClr val="bg1">
                    <a:lumMod val="50000"/>
                  </a:schemeClr>
                </a:solidFill>
                <a:latin typeface="微软雅黑" panose="020B0503020204020204" charset="-122"/>
                <a:ea typeface="微软雅黑" panose="020B0503020204020204" charset="-122"/>
              </a:rPr>
              <a:t>(cm)</a:t>
            </a:r>
            <a:r>
              <a:rPr lang="zh-CN" altLang="en-US" sz="1400" dirty="0">
                <a:solidFill>
                  <a:schemeClr val="bg1">
                    <a:lumMod val="50000"/>
                  </a:schemeClr>
                </a:solidFill>
                <a:latin typeface="微软雅黑" panose="020B0503020204020204" charset="-122"/>
                <a:ea typeface="微软雅黑" panose="020B0503020204020204" charset="-122"/>
              </a:rPr>
              <a:t> 经过函数</a:t>
            </a:r>
            <a:r>
              <a:rPr lang="en-US" altLang="zh-CN" sz="1400" dirty="0">
                <a:solidFill>
                  <a:schemeClr val="bg1">
                    <a:lumMod val="50000"/>
                  </a:schemeClr>
                </a:solidFill>
                <a:latin typeface="微软雅黑" panose="020B0503020204020204" charset="-122"/>
                <a:ea typeface="微软雅黑" panose="020B0503020204020204" charset="-122"/>
              </a:rPr>
              <a:t>f</a:t>
            </a:r>
            <a:r>
              <a:rPr lang="zh-CN" altLang="en-US" sz="1400" dirty="0">
                <a:solidFill>
                  <a:schemeClr val="bg1">
                    <a:lumMod val="50000"/>
                  </a:schemeClr>
                </a:solidFill>
                <a:latin typeface="微软雅黑" panose="020B0503020204020204" charset="-122"/>
                <a:ea typeface="微软雅黑" panose="020B0503020204020204" charset="-122"/>
              </a:rPr>
              <a:t>是没有办法变成</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的实数的，怎么让输出能变成</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呢，这时候激活函数的第二个作用就发生了（</a:t>
            </a:r>
            <a:r>
              <a:rPr lang="zh-CN" altLang="en-US" sz="1400" dirty="0">
                <a:solidFill>
                  <a:srgbClr val="FFC000"/>
                </a:solidFill>
                <a:latin typeface="微软雅黑" panose="020B0503020204020204" charset="-122"/>
                <a:ea typeface="微软雅黑" panose="020B0503020204020204" charset="-122"/>
              </a:rPr>
              <a:t>一般这个作用是用在输出层上</a:t>
            </a:r>
            <a:r>
              <a:rPr lang="zh-CN" altLang="en-US" sz="1400" dirty="0">
                <a:solidFill>
                  <a:schemeClr val="bg1">
                    <a:lumMod val="50000"/>
                  </a:schemeClr>
                </a:solidFill>
                <a:latin typeface="微软雅黑" panose="020B0503020204020204" charset="-122"/>
                <a:ea typeface="微软雅黑" panose="020B0503020204020204" charset="-122"/>
              </a:rPr>
              <a:t>），就是将任意的数字进行映射，在这里能把任意的数字映射到</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的函数就是</a:t>
            </a:r>
            <a:r>
              <a:rPr lang="en-US" altLang="zh-CN" sz="1400" dirty="0">
                <a:solidFill>
                  <a:srgbClr val="FF0000"/>
                </a:solidFill>
                <a:latin typeface="微软雅黑" panose="020B0503020204020204" charset="-122"/>
                <a:ea typeface="微软雅黑" panose="020B0503020204020204" charset="-122"/>
              </a:rPr>
              <a:t>sigmoid</a:t>
            </a:r>
            <a:endParaRPr lang="zh-CN" altLang="en-US" sz="1400" dirty="0">
              <a:solidFill>
                <a:srgbClr val="FF0000"/>
              </a:solidFill>
              <a:latin typeface="微软雅黑" panose="020B0503020204020204" charset="-122"/>
              <a:ea typeface="微软雅黑" panose="020B0503020204020204" charset="-122"/>
            </a:endParaRPr>
          </a:p>
        </p:txBody>
      </p:sp>
      <p:sp>
        <p:nvSpPr>
          <p:cNvPr id="28" name="矩形 27">
            <a:extLst>
              <a:ext uri="{FF2B5EF4-FFF2-40B4-BE49-F238E27FC236}">
                <a16:creationId xmlns:a16="http://schemas.microsoft.com/office/drawing/2014/main" id="{037464ED-4A28-8B41-A3F1-D2740E1F7FFC}"/>
              </a:ext>
            </a:extLst>
          </p:cNvPr>
          <p:cNvSpPr/>
          <p:nvPr/>
        </p:nvSpPr>
        <p:spPr>
          <a:xfrm>
            <a:off x="778769" y="468539"/>
            <a:ext cx="5853385"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这是一个最简单的神经网络，</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a:t>
            </a:r>
          </a:p>
        </p:txBody>
      </p:sp>
      <p:pic>
        <p:nvPicPr>
          <p:cNvPr id="6" name="图片 5">
            <a:extLst>
              <a:ext uri="{FF2B5EF4-FFF2-40B4-BE49-F238E27FC236}">
                <a16:creationId xmlns:a16="http://schemas.microsoft.com/office/drawing/2014/main" id="{31F322C8-29DA-3F43-AD62-4B911F057E8D}"/>
              </a:ext>
            </a:extLst>
          </p:cNvPr>
          <p:cNvPicPr>
            <a:picLocks noChangeAspect="1"/>
          </p:cNvPicPr>
          <p:nvPr/>
        </p:nvPicPr>
        <p:blipFill>
          <a:blip r:embed="rId3"/>
          <a:stretch>
            <a:fillRect/>
          </a:stretch>
        </p:blipFill>
        <p:spPr>
          <a:xfrm>
            <a:off x="2365836" y="1661557"/>
            <a:ext cx="569245" cy="434696"/>
          </a:xfrm>
          <a:prstGeom prst="rect">
            <a:avLst/>
          </a:prstGeom>
        </p:spPr>
      </p:pic>
      <p:pic>
        <p:nvPicPr>
          <p:cNvPr id="8" name="图片 7">
            <a:extLst>
              <a:ext uri="{FF2B5EF4-FFF2-40B4-BE49-F238E27FC236}">
                <a16:creationId xmlns:a16="http://schemas.microsoft.com/office/drawing/2014/main" id="{01860226-A92F-F348-BA92-692F516041F7}"/>
              </a:ext>
            </a:extLst>
          </p:cNvPr>
          <p:cNvPicPr>
            <a:picLocks noChangeAspect="1"/>
          </p:cNvPicPr>
          <p:nvPr/>
        </p:nvPicPr>
        <p:blipFill>
          <a:blip r:embed="rId4"/>
          <a:stretch>
            <a:fillRect/>
          </a:stretch>
        </p:blipFill>
        <p:spPr>
          <a:xfrm>
            <a:off x="3052973" y="1760042"/>
            <a:ext cx="422396" cy="289008"/>
          </a:xfrm>
          <a:prstGeom prst="rect">
            <a:avLst/>
          </a:prstGeom>
        </p:spPr>
      </p:pic>
      <p:pic>
        <p:nvPicPr>
          <p:cNvPr id="10" name="图片 9">
            <a:extLst>
              <a:ext uri="{FF2B5EF4-FFF2-40B4-BE49-F238E27FC236}">
                <a16:creationId xmlns:a16="http://schemas.microsoft.com/office/drawing/2014/main" id="{A264506F-FA34-034E-A392-3E65EE51DC66}"/>
              </a:ext>
            </a:extLst>
          </p:cNvPr>
          <p:cNvPicPr>
            <a:picLocks noChangeAspect="1"/>
          </p:cNvPicPr>
          <p:nvPr/>
        </p:nvPicPr>
        <p:blipFill>
          <a:blip r:embed="rId5"/>
          <a:stretch>
            <a:fillRect/>
          </a:stretch>
        </p:blipFill>
        <p:spPr>
          <a:xfrm>
            <a:off x="4263228" y="1396115"/>
            <a:ext cx="1790700" cy="419100"/>
          </a:xfrm>
          <a:prstGeom prst="rect">
            <a:avLst/>
          </a:prstGeom>
        </p:spPr>
      </p:pic>
      <p:pic>
        <p:nvPicPr>
          <p:cNvPr id="11" name="图片 10">
            <a:extLst>
              <a:ext uri="{FF2B5EF4-FFF2-40B4-BE49-F238E27FC236}">
                <a16:creationId xmlns:a16="http://schemas.microsoft.com/office/drawing/2014/main" id="{7C015DB2-125D-3646-8A03-BB3343CC5134}"/>
              </a:ext>
            </a:extLst>
          </p:cNvPr>
          <p:cNvPicPr>
            <a:picLocks noChangeAspect="1"/>
          </p:cNvPicPr>
          <p:nvPr/>
        </p:nvPicPr>
        <p:blipFill>
          <a:blip r:embed="rId6"/>
          <a:stretch>
            <a:fillRect/>
          </a:stretch>
        </p:blipFill>
        <p:spPr>
          <a:xfrm>
            <a:off x="1252559" y="4187514"/>
            <a:ext cx="3035300" cy="1447800"/>
          </a:xfrm>
          <a:prstGeom prst="rect">
            <a:avLst/>
          </a:prstGeom>
        </p:spPr>
      </p:pic>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96685CE6-E711-D943-A8D7-BF6A560EC0E2}"/>
                  </a:ext>
                </a:extLst>
              </p:cNvPr>
              <p:cNvSpPr/>
              <p:nvPr/>
            </p:nvSpPr>
            <p:spPr>
              <a:xfrm>
                <a:off x="3602516" y="4648097"/>
                <a:ext cx="4109924" cy="90524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exp</a:t>
                </a:r>
                <a:r>
                  <a:rPr lang="zh-CN" altLang="en-US" sz="1400" dirty="0">
                    <a:solidFill>
                      <a:schemeClr val="bg1">
                        <a:lumMod val="50000"/>
                      </a:schemeClr>
                    </a:solidFill>
                    <a:latin typeface="微软雅黑" panose="020B0503020204020204" charset="-122"/>
                    <a:ea typeface="微软雅黑" panose="020B0503020204020204" charset="-122"/>
                  </a:rPr>
                  <a:t>函数的意思是 自然对数</a:t>
                </a:r>
                <a:r>
                  <a:rPr lang="en-US" altLang="zh-CN" sz="1400" dirty="0">
                    <a:solidFill>
                      <a:schemeClr val="bg1">
                        <a:lumMod val="50000"/>
                      </a:schemeClr>
                    </a:solidFill>
                    <a:latin typeface="微软雅黑" panose="020B0503020204020204" charset="-122"/>
                    <a:ea typeface="微软雅黑" panose="020B0503020204020204" charset="-122"/>
                  </a:rPr>
                  <a:t>e</a:t>
                </a:r>
                <a:r>
                  <a:rPr lang="zh-CN" altLang="en-US" sz="1400" dirty="0">
                    <a:solidFill>
                      <a:schemeClr val="bg1">
                        <a:lumMod val="50000"/>
                      </a:schemeClr>
                    </a:solidFill>
                    <a:latin typeface="微软雅黑" panose="020B0503020204020204" charset="-122"/>
                    <a:ea typeface="微软雅黑" panose="020B0503020204020204" charset="-122"/>
                  </a:rPr>
                  <a:t>的多少次方，</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这里就是 </a:t>
                </a:r>
                <a14:m>
                  <m:oMath xmlns:m="http://schemas.openxmlformats.org/officeDocument/2006/math">
                    <m:sSup>
                      <m:sSupPr>
                        <m:ctrlPr>
                          <a:rPr lang="en-US" altLang="zh-CN" sz="1400" b="0" i="1" smtClean="0">
                            <a:solidFill>
                              <a:schemeClr val="bg1">
                                <a:lumMod val="50000"/>
                              </a:schemeClr>
                            </a:solidFill>
                            <a:latin typeface="Cambria Math" panose="02040503050406030204" pitchFamily="18" charset="0"/>
                            <a:ea typeface="微软雅黑" panose="020B0503020204020204" charset="-122"/>
                          </a:rPr>
                        </m:ctrlPr>
                      </m:sSupPr>
                      <m:e>
                        <m:r>
                          <a:rPr lang="en-US" altLang="zh-CN" sz="1400" b="0" i="1" smtClean="0">
                            <a:solidFill>
                              <a:schemeClr val="bg1">
                                <a:lumMod val="50000"/>
                              </a:schemeClr>
                            </a:solidFill>
                            <a:latin typeface="Cambria Math" panose="02040503050406030204" pitchFamily="18" charset="0"/>
                            <a:ea typeface="微软雅黑" panose="020B0503020204020204" charset="-122"/>
                          </a:rPr>
                          <m:t>𝑒</m:t>
                        </m:r>
                      </m:e>
                      <m:sup>
                        <m:r>
                          <a:rPr lang="en-US" altLang="zh-CN" sz="1400" b="0" i="1" smtClean="0">
                            <a:solidFill>
                              <a:schemeClr val="bg1">
                                <a:lumMod val="50000"/>
                              </a:schemeClr>
                            </a:solidFill>
                            <a:latin typeface="Cambria Math" panose="02040503050406030204" pitchFamily="18" charset="0"/>
                            <a:ea typeface="微软雅黑" panose="020B0503020204020204" charset="-122"/>
                          </a:rPr>
                          <m:t>−</m:t>
                        </m:r>
                        <m:r>
                          <a:rPr lang="en-US" altLang="zh-CN" sz="1400" b="0" i="1" smtClean="0">
                            <a:solidFill>
                              <a:schemeClr val="bg1">
                                <a:lumMod val="50000"/>
                              </a:schemeClr>
                            </a:solidFill>
                            <a:latin typeface="Cambria Math" panose="02040503050406030204" pitchFamily="18" charset="0"/>
                            <a:ea typeface="微软雅黑" panose="020B0503020204020204" charset="-122"/>
                          </a:rPr>
                          <m:t>𝑧</m:t>
                        </m:r>
                      </m:sup>
                    </m:sSup>
                  </m:oMath>
                </a14:m>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之后的激活函数我都会用函数名直接替代这个公式，比如</a:t>
                </a:r>
                <a:r>
                  <a:rPr lang="en-US" altLang="zh-CN" sz="1400" dirty="0">
                    <a:solidFill>
                      <a:srgbClr val="FF0000"/>
                    </a:solidFill>
                    <a:latin typeface="微软雅黑" panose="020B0503020204020204" charset="-122"/>
                    <a:ea typeface="微软雅黑" panose="020B0503020204020204" charset="-122"/>
                  </a:rPr>
                  <a:t>sigmoid(-z)</a:t>
                </a:r>
                <a:endParaRPr lang="zh-CN" altLang="en-US" sz="1400" dirty="0">
                  <a:solidFill>
                    <a:srgbClr val="FF0000"/>
                  </a:solidFill>
                  <a:latin typeface="微软雅黑" panose="020B0503020204020204" charset="-122"/>
                  <a:ea typeface="微软雅黑" panose="020B0503020204020204" charset="-122"/>
                </a:endParaRPr>
              </a:p>
            </p:txBody>
          </p:sp>
        </mc:Choice>
        <mc:Fallback xmlns="">
          <p:sp>
            <p:nvSpPr>
              <p:cNvPr id="35" name="矩形 34">
                <a:extLst>
                  <a:ext uri="{FF2B5EF4-FFF2-40B4-BE49-F238E27FC236}">
                    <a16:creationId xmlns:a16="http://schemas.microsoft.com/office/drawing/2014/main" id="{96685CE6-E711-D943-A8D7-BF6A560EC0E2}"/>
                  </a:ext>
                </a:extLst>
              </p:cNvPr>
              <p:cNvSpPr>
                <a:spLocks noRot="1" noChangeAspect="1" noMove="1" noResize="1" noEditPoints="1" noAdjustHandles="1" noChangeArrowheads="1" noChangeShapeType="1" noTextEdit="1"/>
              </p:cNvSpPr>
              <p:nvPr/>
            </p:nvSpPr>
            <p:spPr>
              <a:xfrm>
                <a:off x="3602516" y="4648097"/>
                <a:ext cx="4109924" cy="905248"/>
              </a:xfrm>
              <a:prstGeom prst="rect">
                <a:avLst/>
              </a:prstGeom>
              <a:blipFill>
                <a:blip r:embed="rId7"/>
                <a:stretch>
                  <a:fillRect l="-309" r="-309" b="-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379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cxnSp>
        <p:nvCxnSpPr>
          <p:cNvPr id="19" name="直线箭头连接符 18">
            <a:extLst>
              <a:ext uri="{FF2B5EF4-FFF2-40B4-BE49-F238E27FC236}">
                <a16:creationId xmlns:a16="http://schemas.microsoft.com/office/drawing/2014/main" id="{17931A0C-1B4F-AB4E-B1DB-197FF40ACFB6}"/>
              </a:ext>
            </a:extLst>
          </p:cNvPr>
          <p:cNvCxnSpPr>
            <a:cxnSpLocks/>
          </p:cNvCxnSpPr>
          <p:nvPr/>
        </p:nvCxnSpPr>
        <p:spPr>
          <a:xfrm>
            <a:off x="1586429" y="2029337"/>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2283622" y="1367153"/>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a:endCxn id="20" idx="2"/>
          </p:cNvCxnSpPr>
          <p:nvPr/>
        </p:nvCxnSpPr>
        <p:spPr>
          <a:xfrm>
            <a:off x="3493429" y="2003698"/>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a:stCxn id="22" idx="0"/>
            <a:endCxn id="22" idx="4"/>
          </p:cNvCxnSpPr>
          <p:nvPr/>
        </p:nvCxnSpPr>
        <p:spPr>
          <a:xfrm>
            <a:off x="2888526" y="1367153"/>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A8943A3-F4A5-7A4F-B1C9-83DB2B32254A}"/>
              </a:ext>
            </a:extLst>
          </p:cNvPr>
          <p:cNvPicPr>
            <a:picLocks noChangeAspect="1"/>
          </p:cNvPicPr>
          <p:nvPr/>
        </p:nvPicPr>
        <p:blipFill>
          <a:blip r:embed="rId2"/>
          <a:stretch>
            <a:fillRect/>
          </a:stretch>
        </p:blipFill>
        <p:spPr>
          <a:xfrm>
            <a:off x="981525" y="1469710"/>
            <a:ext cx="952500" cy="393700"/>
          </a:xfrm>
          <a:prstGeom prst="rect">
            <a:avLst/>
          </a:prstGeom>
        </p:spPr>
      </p:pic>
      <p:sp>
        <p:nvSpPr>
          <p:cNvPr id="28" name="矩形 27">
            <a:extLst>
              <a:ext uri="{FF2B5EF4-FFF2-40B4-BE49-F238E27FC236}">
                <a16:creationId xmlns:a16="http://schemas.microsoft.com/office/drawing/2014/main" id="{037464ED-4A28-8B41-A3F1-D2740E1F7FFC}"/>
              </a:ext>
            </a:extLst>
          </p:cNvPr>
          <p:cNvSpPr/>
          <p:nvPr/>
        </p:nvSpPr>
        <p:spPr>
          <a:xfrm>
            <a:off x="778769" y="468539"/>
            <a:ext cx="58533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a:t>
            </a:r>
          </a:p>
        </p:txBody>
      </p:sp>
      <p:sp>
        <p:nvSpPr>
          <p:cNvPr id="20" name="椭圆 19">
            <a:extLst>
              <a:ext uri="{FF2B5EF4-FFF2-40B4-BE49-F238E27FC236}">
                <a16:creationId xmlns:a16="http://schemas.microsoft.com/office/drawing/2014/main" id="{F9B81672-5861-DE48-A343-8B98590E6ABA}"/>
              </a:ext>
            </a:extLst>
          </p:cNvPr>
          <p:cNvSpPr/>
          <p:nvPr/>
        </p:nvSpPr>
        <p:spPr>
          <a:xfrm>
            <a:off x="4190622" y="1392792"/>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B07244B6-84F8-0C47-82E4-A568F318FA7B}"/>
              </a:ext>
            </a:extLst>
          </p:cNvPr>
          <p:cNvCxnSpPr>
            <a:cxnSpLocks/>
          </p:cNvCxnSpPr>
          <p:nvPr/>
        </p:nvCxnSpPr>
        <p:spPr>
          <a:xfrm>
            <a:off x="5400429" y="2029337"/>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2E5F910-5DD4-D04B-9100-F15BBA50F5B7}"/>
              </a:ext>
            </a:extLst>
          </p:cNvPr>
          <p:cNvCxnSpPr>
            <a:cxnSpLocks/>
            <a:stCxn id="20" idx="0"/>
            <a:endCxn id="20" idx="4"/>
          </p:cNvCxnSpPr>
          <p:nvPr/>
        </p:nvCxnSpPr>
        <p:spPr>
          <a:xfrm>
            <a:off x="4795526" y="1392792"/>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C966F5E2-FB86-1846-B729-60F5202CB2C8}"/>
              </a:ext>
            </a:extLst>
          </p:cNvPr>
          <p:cNvPicPr>
            <a:picLocks noChangeAspect="1"/>
          </p:cNvPicPr>
          <p:nvPr/>
        </p:nvPicPr>
        <p:blipFill>
          <a:blip r:embed="rId3"/>
          <a:stretch>
            <a:fillRect/>
          </a:stretch>
        </p:blipFill>
        <p:spPr>
          <a:xfrm>
            <a:off x="5770360" y="1444071"/>
            <a:ext cx="1943100" cy="520700"/>
          </a:xfrm>
          <a:prstGeom prst="rect">
            <a:avLst/>
          </a:prstGeom>
        </p:spPr>
      </p:pic>
      <p:pic>
        <p:nvPicPr>
          <p:cNvPr id="14" name="图片 13">
            <a:extLst>
              <a:ext uri="{FF2B5EF4-FFF2-40B4-BE49-F238E27FC236}">
                <a16:creationId xmlns:a16="http://schemas.microsoft.com/office/drawing/2014/main" id="{91685559-1F41-0345-A4B6-86F070ACB133}"/>
              </a:ext>
            </a:extLst>
          </p:cNvPr>
          <p:cNvPicPr>
            <a:picLocks noChangeAspect="1"/>
          </p:cNvPicPr>
          <p:nvPr/>
        </p:nvPicPr>
        <p:blipFill>
          <a:blip r:embed="rId4"/>
          <a:stretch>
            <a:fillRect/>
          </a:stretch>
        </p:blipFill>
        <p:spPr>
          <a:xfrm>
            <a:off x="3611141" y="1469526"/>
            <a:ext cx="419100" cy="431800"/>
          </a:xfrm>
          <a:prstGeom prst="rect">
            <a:avLst/>
          </a:prstGeom>
        </p:spPr>
      </p:pic>
      <p:pic>
        <p:nvPicPr>
          <p:cNvPr id="15" name="图片 14">
            <a:extLst>
              <a:ext uri="{FF2B5EF4-FFF2-40B4-BE49-F238E27FC236}">
                <a16:creationId xmlns:a16="http://schemas.microsoft.com/office/drawing/2014/main" id="{3BE7EBA7-06A6-7146-9295-21C772471CC0}"/>
              </a:ext>
            </a:extLst>
          </p:cNvPr>
          <p:cNvPicPr>
            <a:picLocks noChangeAspect="1"/>
          </p:cNvPicPr>
          <p:nvPr/>
        </p:nvPicPr>
        <p:blipFill>
          <a:blip r:embed="rId5"/>
          <a:stretch>
            <a:fillRect/>
          </a:stretch>
        </p:blipFill>
        <p:spPr>
          <a:xfrm>
            <a:off x="2334252" y="1798195"/>
            <a:ext cx="537028" cy="304583"/>
          </a:xfrm>
          <a:prstGeom prst="rect">
            <a:avLst/>
          </a:prstGeom>
        </p:spPr>
      </p:pic>
      <p:pic>
        <p:nvPicPr>
          <p:cNvPr id="16" name="图片 15">
            <a:extLst>
              <a:ext uri="{FF2B5EF4-FFF2-40B4-BE49-F238E27FC236}">
                <a16:creationId xmlns:a16="http://schemas.microsoft.com/office/drawing/2014/main" id="{BD0C9572-E2BB-C944-BCEF-7B5D640B92CD}"/>
              </a:ext>
            </a:extLst>
          </p:cNvPr>
          <p:cNvPicPr>
            <a:picLocks noChangeAspect="1"/>
          </p:cNvPicPr>
          <p:nvPr/>
        </p:nvPicPr>
        <p:blipFill>
          <a:blip r:embed="rId6"/>
          <a:stretch>
            <a:fillRect/>
          </a:stretch>
        </p:blipFill>
        <p:spPr>
          <a:xfrm>
            <a:off x="2926726" y="1837963"/>
            <a:ext cx="507847" cy="280191"/>
          </a:xfrm>
          <a:prstGeom prst="rect">
            <a:avLst/>
          </a:prstGeom>
        </p:spPr>
      </p:pic>
      <p:pic>
        <p:nvPicPr>
          <p:cNvPr id="17" name="图片 16">
            <a:extLst>
              <a:ext uri="{FF2B5EF4-FFF2-40B4-BE49-F238E27FC236}">
                <a16:creationId xmlns:a16="http://schemas.microsoft.com/office/drawing/2014/main" id="{80BC63B3-FAD9-654B-95E7-CAB36C76E91F}"/>
              </a:ext>
            </a:extLst>
          </p:cNvPr>
          <p:cNvPicPr>
            <a:picLocks noChangeAspect="1"/>
          </p:cNvPicPr>
          <p:nvPr/>
        </p:nvPicPr>
        <p:blipFill>
          <a:blip r:embed="rId7"/>
          <a:stretch>
            <a:fillRect/>
          </a:stretch>
        </p:blipFill>
        <p:spPr>
          <a:xfrm>
            <a:off x="4215828" y="1901326"/>
            <a:ext cx="554490" cy="291342"/>
          </a:xfrm>
          <a:prstGeom prst="rect">
            <a:avLst/>
          </a:prstGeom>
        </p:spPr>
      </p:pic>
      <p:pic>
        <p:nvPicPr>
          <p:cNvPr id="18" name="图片 17">
            <a:extLst>
              <a:ext uri="{FF2B5EF4-FFF2-40B4-BE49-F238E27FC236}">
                <a16:creationId xmlns:a16="http://schemas.microsoft.com/office/drawing/2014/main" id="{A930E271-6D57-894C-9198-45BCC097C9EC}"/>
              </a:ext>
            </a:extLst>
          </p:cNvPr>
          <p:cNvPicPr>
            <a:picLocks noChangeAspect="1"/>
          </p:cNvPicPr>
          <p:nvPr/>
        </p:nvPicPr>
        <p:blipFill>
          <a:blip r:embed="rId8"/>
          <a:stretch>
            <a:fillRect/>
          </a:stretch>
        </p:blipFill>
        <p:spPr>
          <a:xfrm>
            <a:off x="4816589" y="1906302"/>
            <a:ext cx="562778" cy="281389"/>
          </a:xfrm>
          <a:prstGeom prst="rect">
            <a:avLst/>
          </a:prstGeom>
        </p:spPr>
      </p:pic>
      <p:sp>
        <p:nvSpPr>
          <p:cNvPr id="29" name="文本框 28">
            <a:extLst>
              <a:ext uri="{FF2B5EF4-FFF2-40B4-BE49-F238E27FC236}">
                <a16:creationId xmlns:a16="http://schemas.microsoft.com/office/drawing/2014/main" id="{636CA257-B863-7B42-95C2-46C86006F985}"/>
              </a:ext>
            </a:extLst>
          </p:cNvPr>
          <p:cNvSpPr txBox="1"/>
          <p:nvPr/>
        </p:nvSpPr>
        <p:spPr>
          <a:xfrm>
            <a:off x="2579029" y="934419"/>
            <a:ext cx="914400" cy="369332"/>
          </a:xfrm>
          <a:prstGeom prst="rect">
            <a:avLst/>
          </a:prstGeom>
          <a:noFill/>
        </p:spPr>
        <p:txBody>
          <a:bodyPr wrap="square" rtlCol="0">
            <a:spAutoFit/>
          </a:bodyPr>
          <a:lstStyle/>
          <a:p>
            <a:r>
              <a:rPr kumimoji="1" lang="en-US" altLang="zh-CN" dirty="0"/>
              <a:t>L1</a:t>
            </a:r>
          </a:p>
        </p:txBody>
      </p:sp>
      <p:sp>
        <p:nvSpPr>
          <p:cNvPr id="32" name="文本框 31">
            <a:extLst>
              <a:ext uri="{FF2B5EF4-FFF2-40B4-BE49-F238E27FC236}">
                <a16:creationId xmlns:a16="http://schemas.microsoft.com/office/drawing/2014/main" id="{B60670DD-E324-874F-A592-36BC97413C3E}"/>
              </a:ext>
            </a:extLst>
          </p:cNvPr>
          <p:cNvSpPr txBox="1"/>
          <p:nvPr/>
        </p:nvSpPr>
        <p:spPr>
          <a:xfrm>
            <a:off x="4618744" y="944186"/>
            <a:ext cx="914400" cy="369332"/>
          </a:xfrm>
          <a:prstGeom prst="rect">
            <a:avLst/>
          </a:prstGeom>
          <a:noFill/>
        </p:spPr>
        <p:txBody>
          <a:bodyPr wrap="square" rtlCol="0">
            <a:spAutoFit/>
          </a:bodyPr>
          <a:lstStyle/>
          <a:p>
            <a:r>
              <a:rPr kumimoji="1" lang="en-US" altLang="zh-CN" dirty="0"/>
              <a:t>L2</a:t>
            </a:r>
          </a:p>
        </p:txBody>
      </p:sp>
      <p:pic>
        <p:nvPicPr>
          <p:cNvPr id="30" name="图片 29">
            <a:extLst>
              <a:ext uri="{FF2B5EF4-FFF2-40B4-BE49-F238E27FC236}">
                <a16:creationId xmlns:a16="http://schemas.microsoft.com/office/drawing/2014/main" id="{D5659D7A-C86C-EB4B-855C-B6082E41483B}"/>
              </a:ext>
            </a:extLst>
          </p:cNvPr>
          <p:cNvPicPr>
            <a:picLocks noChangeAspect="1"/>
          </p:cNvPicPr>
          <p:nvPr/>
        </p:nvPicPr>
        <p:blipFill>
          <a:blip r:embed="rId9"/>
          <a:stretch>
            <a:fillRect/>
          </a:stretch>
        </p:blipFill>
        <p:spPr>
          <a:xfrm>
            <a:off x="2334252" y="2903510"/>
            <a:ext cx="3822700" cy="2717800"/>
          </a:xfrm>
          <a:prstGeom prst="rect">
            <a:avLst/>
          </a:prstGeom>
        </p:spPr>
      </p:pic>
      <p:pic>
        <p:nvPicPr>
          <p:cNvPr id="25" name="图片 24">
            <a:extLst>
              <a:ext uri="{FF2B5EF4-FFF2-40B4-BE49-F238E27FC236}">
                <a16:creationId xmlns:a16="http://schemas.microsoft.com/office/drawing/2014/main" id="{A08567CF-F0CA-4649-AF5E-ADBD6CFEB5ED}"/>
              </a:ext>
            </a:extLst>
          </p:cNvPr>
          <p:cNvPicPr>
            <a:picLocks noChangeAspect="1"/>
          </p:cNvPicPr>
          <p:nvPr/>
        </p:nvPicPr>
        <p:blipFill>
          <a:blip r:embed="rId10"/>
          <a:stretch>
            <a:fillRect/>
          </a:stretch>
        </p:blipFill>
        <p:spPr>
          <a:xfrm>
            <a:off x="2307344" y="4313210"/>
            <a:ext cx="2311400" cy="1308100"/>
          </a:xfrm>
          <a:prstGeom prst="rect">
            <a:avLst/>
          </a:prstGeom>
        </p:spPr>
      </p:pic>
    </p:spTree>
    <p:extLst>
      <p:ext uri="{BB962C8B-B14F-4D97-AF65-F5344CB8AC3E}">
        <p14:creationId xmlns:p14="http://schemas.microsoft.com/office/powerpoint/2010/main" val="117518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我们刚刚只演示了一个输入，如果有多个输入呢？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不仅仅有</a:t>
            </a:r>
            <a:r>
              <a:rPr lang="zh-CN" altLang="en-US" sz="1400" dirty="0">
                <a:solidFill>
                  <a:srgbClr val="FFC000"/>
                </a:solidFill>
                <a:latin typeface="微软雅黑" panose="020B0503020204020204" charset="-122"/>
                <a:ea typeface="微软雅黑" panose="020B0503020204020204" charset="-122"/>
              </a:rPr>
              <a:t>身高</a:t>
            </a:r>
            <a:r>
              <a:rPr lang="en-US" altLang="zh-CN" sz="1400" dirty="0">
                <a:solidFill>
                  <a:srgbClr val="FFC000"/>
                </a:solidFill>
                <a:latin typeface="微软雅黑" panose="020B0503020204020204" charset="-122"/>
                <a:ea typeface="微软雅黑" panose="020B0503020204020204" charset="-122"/>
              </a:rPr>
              <a:t>(x1)</a:t>
            </a:r>
            <a:r>
              <a:rPr lang="zh-CN" altLang="en-US" sz="1400" dirty="0">
                <a:solidFill>
                  <a:schemeClr val="bg1">
                    <a:lumMod val="50000"/>
                  </a:schemeClr>
                </a:solidFill>
                <a:latin typeface="微软雅黑" panose="020B0503020204020204" charset="-122"/>
                <a:ea typeface="微软雅黑" panose="020B0503020204020204" charset="-122"/>
              </a:rPr>
              <a:t>，还要输入</a:t>
            </a:r>
            <a:r>
              <a:rPr lang="zh-CN" altLang="en-US" sz="1400" dirty="0">
                <a:solidFill>
                  <a:srgbClr val="00B0F0"/>
                </a:solidFill>
                <a:latin typeface="微软雅黑" panose="020B0503020204020204" charset="-122"/>
                <a:ea typeface="微软雅黑" panose="020B0503020204020204" charset="-122"/>
              </a:rPr>
              <a:t>体重</a:t>
            </a:r>
            <a:r>
              <a:rPr lang="en-US" altLang="zh-CN" sz="1400" dirty="0">
                <a:solidFill>
                  <a:srgbClr val="00B0F0"/>
                </a:solidFill>
                <a:latin typeface="微软雅黑" panose="020B0503020204020204" charset="-122"/>
                <a:ea typeface="微软雅黑" panose="020B0503020204020204" charset="-122"/>
              </a:rPr>
              <a:t>kg(x2)</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pic>
        <p:nvPicPr>
          <p:cNvPr id="2" name="图片 1">
            <a:extLst>
              <a:ext uri="{FF2B5EF4-FFF2-40B4-BE49-F238E27FC236}">
                <a16:creationId xmlns:a16="http://schemas.microsoft.com/office/drawing/2014/main" id="{345B46A9-BA67-0F4C-8651-7E58FBE61C86}"/>
              </a:ext>
            </a:extLst>
          </p:cNvPr>
          <p:cNvPicPr>
            <a:picLocks noChangeAspect="1"/>
          </p:cNvPicPr>
          <p:nvPr/>
        </p:nvPicPr>
        <p:blipFill>
          <a:blip r:embed="rId2"/>
          <a:stretch>
            <a:fillRect/>
          </a:stretch>
        </p:blipFill>
        <p:spPr>
          <a:xfrm>
            <a:off x="4805073" y="243522"/>
            <a:ext cx="1319117" cy="1202233"/>
          </a:xfrm>
          <a:prstGeom prst="rect">
            <a:avLst/>
          </a:prstGeom>
        </p:spPr>
      </p:pic>
      <p:cxnSp>
        <p:nvCxnSpPr>
          <p:cNvPr id="26" name="直线箭头连接符 25">
            <a:extLst>
              <a:ext uri="{FF2B5EF4-FFF2-40B4-BE49-F238E27FC236}">
                <a16:creationId xmlns:a16="http://schemas.microsoft.com/office/drawing/2014/main" id="{CB4AB0A9-4439-A94D-888F-08B1B18DD4A3}"/>
              </a:ext>
            </a:extLst>
          </p:cNvPr>
          <p:cNvCxnSpPr>
            <a:cxnSpLocks/>
          </p:cNvCxnSpPr>
          <p:nvPr/>
        </p:nvCxnSpPr>
        <p:spPr>
          <a:xfrm>
            <a:off x="1211855" y="2236424"/>
            <a:ext cx="985337" cy="4294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37C2313-0669-5545-AB50-04B0031C5BB4}"/>
              </a:ext>
            </a:extLst>
          </p:cNvPr>
          <p:cNvSpPr/>
          <p:nvPr/>
        </p:nvSpPr>
        <p:spPr>
          <a:xfrm>
            <a:off x="2197192" y="2003647"/>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4DE91B39-A06C-2C46-8026-18C5C282BCDA}"/>
              </a:ext>
            </a:extLst>
          </p:cNvPr>
          <p:cNvCxnSpPr>
            <a:cxnSpLocks/>
            <a:endCxn id="32" idx="2"/>
          </p:cNvCxnSpPr>
          <p:nvPr/>
        </p:nvCxnSpPr>
        <p:spPr>
          <a:xfrm>
            <a:off x="3406999" y="2640192"/>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D6FB80A3-F496-4D46-9A1E-9375747A831F}"/>
              </a:ext>
            </a:extLst>
          </p:cNvPr>
          <p:cNvCxnSpPr>
            <a:cxnSpLocks/>
            <a:stCxn id="27" idx="0"/>
            <a:endCxn id="27" idx="4"/>
          </p:cNvCxnSpPr>
          <p:nvPr/>
        </p:nvCxnSpPr>
        <p:spPr>
          <a:xfrm>
            <a:off x="2802096" y="2003647"/>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A829AEF-86FD-2340-8638-248512338E25}"/>
              </a:ext>
            </a:extLst>
          </p:cNvPr>
          <p:cNvSpPr/>
          <p:nvPr/>
        </p:nvSpPr>
        <p:spPr>
          <a:xfrm>
            <a:off x="4104192" y="2029286"/>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a:extLst>
              <a:ext uri="{FF2B5EF4-FFF2-40B4-BE49-F238E27FC236}">
                <a16:creationId xmlns:a16="http://schemas.microsoft.com/office/drawing/2014/main" id="{6757FBC5-12F3-E34F-81A8-3CFD403A2D50}"/>
              </a:ext>
            </a:extLst>
          </p:cNvPr>
          <p:cNvCxnSpPr>
            <a:cxnSpLocks/>
          </p:cNvCxnSpPr>
          <p:nvPr/>
        </p:nvCxnSpPr>
        <p:spPr>
          <a:xfrm>
            <a:off x="5313999" y="2665831"/>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064D0B2A-A2E6-4641-83DD-079EB5123549}"/>
              </a:ext>
            </a:extLst>
          </p:cNvPr>
          <p:cNvCxnSpPr>
            <a:cxnSpLocks/>
            <a:stCxn id="32" idx="0"/>
            <a:endCxn id="32" idx="4"/>
          </p:cNvCxnSpPr>
          <p:nvPr/>
        </p:nvCxnSpPr>
        <p:spPr>
          <a:xfrm>
            <a:off x="4709096" y="2029286"/>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8166BCA7-B391-C749-B235-193C0CD3CEE4}"/>
              </a:ext>
            </a:extLst>
          </p:cNvPr>
          <p:cNvPicPr>
            <a:picLocks noChangeAspect="1"/>
          </p:cNvPicPr>
          <p:nvPr/>
        </p:nvPicPr>
        <p:blipFill>
          <a:blip r:embed="rId3"/>
          <a:stretch>
            <a:fillRect/>
          </a:stretch>
        </p:blipFill>
        <p:spPr>
          <a:xfrm>
            <a:off x="5683930" y="2080565"/>
            <a:ext cx="1943100" cy="520700"/>
          </a:xfrm>
          <a:prstGeom prst="rect">
            <a:avLst/>
          </a:prstGeom>
        </p:spPr>
      </p:pic>
      <p:pic>
        <p:nvPicPr>
          <p:cNvPr id="39" name="图片 38">
            <a:extLst>
              <a:ext uri="{FF2B5EF4-FFF2-40B4-BE49-F238E27FC236}">
                <a16:creationId xmlns:a16="http://schemas.microsoft.com/office/drawing/2014/main" id="{915439C7-A35B-1044-B4E5-17D9FDE99E27}"/>
              </a:ext>
            </a:extLst>
          </p:cNvPr>
          <p:cNvPicPr>
            <a:picLocks noChangeAspect="1"/>
          </p:cNvPicPr>
          <p:nvPr/>
        </p:nvPicPr>
        <p:blipFill>
          <a:blip r:embed="rId4"/>
          <a:stretch>
            <a:fillRect/>
          </a:stretch>
        </p:blipFill>
        <p:spPr>
          <a:xfrm>
            <a:off x="3524711" y="2106020"/>
            <a:ext cx="419100" cy="431800"/>
          </a:xfrm>
          <a:prstGeom prst="rect">
            <a:avLst/>
          </a:prstGeom>
        </p:spPr>
      </p:pic>
      <p:pic>
        <p:nvPicPr>
          <p:cNvPr id="40" name="图片 39">
            <a:extLst>
              <a:ext uri="{FF2B5EF4-FFF2-40B4-BE49-F238E27FC236}">
                <a16:creationId xmlns:a16="http://schemas.microsoft.com/office/drawing/2014/main" id="{97CB72BE-72E6-0142-8B71-81470CB9D63B}"/>
              </a:ext>
            </a:extLst>
          </p:cNvPr>
          <p:cNvPicPr>
            <a:picLocks noChangeAspect="1"/>
          </p:cNvPicPr>
          <p:nvPr/>
        </p:nvPicPr>
        <p:blipFill>
          <a:blip r:embed="rId5"/>
          <a:stretch>
            <a:fillRect/>
          </a:stretch>
        </p:blipFill>
        <p:spPr>
          <a:xfrm>
            <a:off x="2247822" y="2434689"/>
            <a:ext cx="537028" cy="304583"/>
          </a:xfrm>
          <a:prstGeom prst="rect">
            <a:avLst/>
          </a:prstGeom>
        </p:spPr>
      </p:pic>
      <p:pic>
        <p:nvPicPr>
          <p:cNvPr id="41" name="图片 40">
            <a:extLst>
              <a:ext uri="{FF2B5EF4-FFF2-40B4-BE49-F238E27FC236}">
                <a16:creationId xmlns:a16="http://schemas.microsoft.com/office/drawing/2014/main" id="{242365FA-82A5-9544-8A8C-A97518AF6444}"/>
              </a:ext>
            </a:extLst>
          </p:cNvPr>
          <p:cNvPicPr>
            <a:picLocks noChangeAspect="1"/>
          </p:cNvPicPr>
          <p:nvPr/>
        </p:nvPicPr>
        <p:blipFill>
          <a:blip r:embed="rId6"/>
          <a:stretch>
            <a:fillRect/>
          </a:stretch>
        </p:blipFill>
        <p:spPr>
          <a:xfrm>
            <a:off x="2840296" y="2474457"/>
            <a:ext cx="507847" cy="280191"/>
          </a:xfrm>
          <a:prstGeom prst="rect">
            <a:avLst/>
          </a:prstGeom>
        </p:spPr>
      </p:pic>
      <p:pic>
        <p:nvPicPr>
          <p:cNvPr id="49" name="图片 48">
            <a:extLst>
              <a:ext uri="{FF2B5EF4-FFF2-40B4-BE49-F238E27FC236}">
                <a16:creationId xmlns:a16="http://schemas.microsoft.com/office/drawing/2014/main" id="{2E61E05C-921C-D041-9734-2A4952FCB9FA}"/>
              </a:ext>
            </a:extLst>
          </p:cNvPr>
          <p:cNvPicPr>
            <a:picLocks noChangeAspect="1"/>
          </p:cNvPicPr>
          <p:nvPr/>
        </p:nvPicPr>
        <p:blipFill>
          <a:blip r:embed="rId7"/>
          <a:stretch>
            <a:fillRect/>
          </a:stretch>
        </p:blipFill>
        <p:spPr>
          <a:xfrm>
            <a:off x="4140415" y="2537820"/>
            <a:ext cx="554490" cy="291342"/>
          </a:xfrm>
          <a:prstGeom prst="rect">
            <a:avLst/>
          </a:prstGeom>
        </p:spPr>
      </p:pic>
      <p:pic>
        <p:nvPicPr>
          <p:cNvPr id="50" name="图片 49">
            <a:extLst>
              <a:ext uri="{FF2B5EF4-FFF2-40B4-BE49-F238E27FC236}">
                <a16:creationId xmlns:a16="http://schemas.microsoft.com/office/drawing/2014/main" id="{05B0998F-A844-8448-A969-DDF69874213A}"/>
              </a:ext>
            </a:extLst>
          </p:cNvPr>
          <p:cNvPicPr>
            <a:picLocks noChangeAspect="1"/>
          </p:cNvPicPr>
          <p:nvPr/>
        </p:nvPicPr>
        <p:blipFill>
          <a:blip r:embed="rId8"/>
          <a:stretch>
            <a:fillRect/>
          </a:stretch>
        </p:blipFill>
        <p:spPr>
          <a:xfrm>
            <a:off x="4730159" y="2542796"/>
            <a:ext cx="562778" cy="281389"/>
          </a:xfrm>
          <a:prstGeom prst="rect">
            <a:avLst/>
          </a:prstGeom>
        </p:spPr>
      </p:pic>
      <p:sp>
        <p:nvSpPr>
          <p:cNvPr id="51" name="文本框 50">
            <a:extLst>
              <a:ext uri="{FF2B5EF4-FFF2-40B4-BE49-F238E27FC236}">
                <a16:creationId xmlns:a16="http://schemas.microsoft.com/office/drawing/2014/main" id="{62708B95-4012-4846-98FE-7C5CF5A262CB}"/>
              </a:ext>
            </a:extLst>
          </p:cNvPr>
          <p:cNvSpPr txBox="1"/>
          <p:nvPr/>
        </p:nvSpPr>
        <p:spPr>
          <a:xfrm>
            <a:off x="2492599" y="1570913"/>
            <a:ext cx="914400" cy="369332"/>
          </a:xfrm>
          <a:prstGeom prst="rect">
            <a:avLst/>
          </a:prstGeom>
          <a:noFill/>
        </p:spPr>
        <p:txBody>
          <a:bodyPr wrap="square" rtlCol="0">
            <a:spAutoFit/>
          </a:bodyPr>
          <a:lstStyle/>
          <a:p>
            <a:r>
              <a:rPr kumimoji="1" lang="en-US" altLang="zh-CN" dirty="0"/>
              <a:t>L1</a:t>
            </a:r>
          </a:p>
        </p:txBody>
      </p:sp>
      <p:sp>
        <p:nvSpPr>
          <p:cNvPr id="52" name="文本框 51">
            <a:extLst>
              <a:ext uri="{FF2B5EF4-FFF2-40B4-BE49-F238E27FC236}">
                <a16:creationId xmlns:a16="http://schemas.microsoft.com/office/drawing/2014/main" id="{B483C8F2-F5CB-D94D-8EE5-B9E9410D8139}"/>
              </a:ext>
            </a:extLst>
          </p:cNvPr>
          <p:cNvSpPr txBox="1"/>
          <p:nvPr/>
        </p:nvSpPr>
        <p:spPr>
          <a:xfrm>
            <a:off x="4532314" y="1580680"/>
            <a:ext cx="914400" cy="369332"/>
          </a:xfrm>
          <a:prstGeom prst="rect">
            <a:avLst/>
          </a:prstGeom>
          <a:noFill/>
        </p:spPr>
        <p:txBody>
          <a:bodyPr wrap="square" rtlCol="0">
            <a:spAutoFit/>
          </a:bodyPr>
          <a:lstStyle/>
          <a:p>
            <a:r>
              <a:rPr kumimoji="1" lang="en-US" altLang="zh-CN" dirty="0"/>
              <a:t>L2</a:t>
            </a:r>
          </a:p>
        </p:txBody>
      </p:sp>
      <p:cxnSp>
        <p:nvCxnSpPr>
          <p:cNvPr id="53" name="直线箭头连接符 52">
            <a:extLst>
              <a:ext uri="{FF2B5EF4-FFF2-40B4-BE49-F238E27FC236}">
                <a16:creationId xmlns:a16="http://schemas.microsoft.com/office/drawing/2014/main" id="{B93FD796-D62B-6241-8C50-CDAE388D560B}"/>
              </a:ext>
            </a:extLst>
          </p:cNvPr>
          <p:cNvCxnSpPr>
            <a:cxnSpLocks/>
          </p:cNvCxnSpPr>
          <p:nvPr/>
        </p:nvCxnSpPr>
        <p:spPr>
          <a:xfrm flipV="1">
            <a:off x="1167955" y="2672904"/>
            <a:ext cx="1035967" cy="409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A3A6F3-5679-4741-A804-EEFD705AE41D}"/>
              </a:ext>
            </a:extLst>
          </p:cNvPr>
          <p:cNvPicPr>
            <a:picLocks noChangeAspect="1"/>
          </p:cNvPicPr>
          <p:nvPr/>
        </p:nvPicPr>
        <p:blipFill>
          <a:blip r:embed="rId9"/>
          <a:stretch>
            <a:fillRect/>
          </a:stretch>
        </p:blipFill>
        <p:spPr>
          <a:xfrm>
            <a:off x="402383" y="1734112"/>
            <a:ext cx="1092200" cy="431800"/>
          </a:xfrm>
          <a:prstGeom prst="rect">
            <a:avLst/>
          </a:prstGeom>
        </p:spPr>
      </p:pic>
      <p:pic>
        <p:nvPicPr>
          <p:cNvPr id="7" name="图片 6">
            <a:extLst>
              <a:ext uri="{FF2B5EF4-FFF2-40B4-BE49-F238E27FC236}">
                <a16:creationId xmlns:a16="http://schemas.microsoft.com/office/drawing/2014/main" id="{4445EA84-640B-834E-9FB6-FBEA628E0DAC}"/>
              </a:ext>
            </a:extLst>
          </p:cNvPr>
          <p:cNvPicPr>
            <a:picLocks noChangeAspect="1"/>
          </p:cNvPicPr>
          <p:nvPr/>
        </p:nvPicPr>
        <p:blipFill>
          <a:blip r:embed="rId10"/>
          <a:stretch>
            <a:fillRect/>
          </a:stretch>
        </p:blipFill>
        <p:spPr>
          <a:xfrm>
            <a:off x="389683" y="3158691"/>
            <a:ext cx="1104900" cy="444500"/>
          </a:xfrm>
          <a:prstGeom prst="rect">
            <a:avLst/>
          </a:prstGeom>
        </p:spPr>
      </p:pic>
      <p:pic>
        <p:nvPicPr>
          <p:cNvPr id="8" name="图片 7">
            <a:extLst>
              <a:ext uri="{FF2B5EF4-FFF2-40B4-BE49-F238E27FC236}">
                <a16:creationId xmlns:a16="http://schemas.microsoft.com/office/drawing/2014/main" id="{C06B230D-EF54-FF41-92D7-46DF7CF97BE7}"/>
              </a:ext>
            </a:extLst>
          </p:cNvPr>
          <p:cNvPicPr>
            <a:picLocks noChangeAspect="1"/>
          </p:cNvPicPr>
          <p:nvPr/>
        </p:nvPicPr>
        <p:blipFill>
          <a:blip r:embed="rId11"/>
          <a:stretch>
            <a:fillRect/>
          </a:stretch>
        </p:blipFill>
        <p:spPr>
          <a:xfrm>
            <a:off x="389683" y="3747427"/>
            <a:ext cx="6527800" cy="2425700"/>
          </a:xfrm>
          <a:prstGeom prst="rect">
            <a:avLst/>
          </a:prstGeom>
        </p:spPr>
      </p:pic>
      <p:sp>
        <p:nvSpPr>
          <p:cNvPr id="54" name="矩形 53">
            <a:extLst>
              <a:ext uri="{FF2B5EF4-FFF2-40B4-BE49-F238E27FC236}">
                <a16:creationId xmlns:a16="http://schemas.microsoft.com/office/drawing/2014/main" id="{E100E79B-6071-524C-99E7-A6A9A6D11C9C}"/>
              </a:ext>
            </a:extLst>
          </p:cNvPr>
          <p:cNvSpPr/>
          <p:nvPr/>
        </p:nvSpPr>
        <p:spPr>
          <a:xfrm>
            <a:off x="3635802" y="4471174"/>
            <a:ext cx="2707424"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如果多个特征 输入到一个神经元，计算的就是它们的</a:t>
            </a:r>
            <a:r>
              <a:rPr lang="zh-CN" altLang="en-US" sz="1400" dirty="0">
                <a:solidFill>
                  <a:srgbClr val="FF0000"/>
                </a:solidFill>
                <a:latin typeface="微软雅黑" panose="020B0503020204020204" charset="-122"/>
                <a:ea typeface="微软雅黑" panose="020B0503020204020204" charset="-122"/>
              </a:rPr>
              <a:t>加权和</a:t>
            </a:r>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由于偏差的加减法则可以用</a:t>
            </a:r>
            <a:r>
              <a:rPr lang="zh-CN" altLang="en-US" sz="1400" dirty="0">
                <a:solidFill>
                  <a:srgbClr val="FF0000"/>
                </a:solidFill>
                <a:latin typeface="微软雅黑" panose="020B0503020204020204" charset="-122"/>
                <a:ea typeface="微软雅黑" panose="020B0503020204020204" charset="-122"/>
              </a:rPr>
              <a:t>一个实数</a:t>
            </a:r>
            <a:r>
              <a:rPr lang="zh-CN" altLang="en-US" sz="1400" dirty="0">
                <a:solidFill>
                  <a:schemeClr val="bg1">
                    <a:lumMod val="50000"/>
                  </a:schemeClr>
                </a:solidFill>
                <a:latin typeface="微软雅黑" panose="020B0503020204020204" charset="-122"/>
                <a:ea typeface="微软雅黑" panose="020B0503020204020204" charset="-122"/>
              </a:rPr>
              <a:t>来替代不需要区分属于哪个特征</a:t>
            </a:r>
          </a:p>
        </p:txBody>
      </p:sp>
      <p:pic>
        <p:nvPicPr>
          <p:cNvPr id="10" name="图片 9">
            <a:extLst>
              <a:ext uri="{FF2B5EF4-FFF2-40B4-BE49-F238E27FC236}">
                <a16:creationId xmlns:a16="http://schemas.microsoft.com/office/drawing/2014/main" id="{2B863FE6-AB61-3B4D-B875-3B3E0E6DAA9F}"/>
              </a:ext>
            </a:extLst>
          </p:cNvPr>
          <p:cNvPicPr>
            <a:picLocks noChangeAspect="1"/>
          </p:cNvPicPr>
          <p:nvPr/>
        </p:nvPicPr>
        <p:blipFill>
          <a:blip r:embed="rId12"/>
          <a:stretch>
            <a:fillRect/>
          </a:stretch>
        </p:blipFill>
        <p:spPr>
          <a:xfrm>
            <a:off x="450290" y="4802172"/>
            <a:ext cx="2311400" cy="1308100"/>
          </a:xfrm>
          <a:prstGeom prst="rect">
            <a:avLst/>
          </a:prstGeom>
        </p:spPr>
      </p:pic>
    </p:spTree>
    <p:extLst>
      <p:ext uri="{BB962C8B-B14F-4D97-AF65-F5344CB8AC3E}">
        <p14:creationId xmlns:p14="http://schemas.microsoft.com/office/powerpoint/2010/main" val="142523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我们演示的都是单个节点，如果隐藏层</a:t>
            </a:r>
            <a:r>
              <a:rPr lang="en-US" altLang="zh-CN" sz="1400" dirty="0">
                <a:solidFill>
                  <a:schemeClr val="bg1">
                    <a:lumMod val="50000"/>
                  </a:schemeClr>
                </a:solidFill>
                <a:latin typeface="微软雅黑" panose="020B0503020204020204" charset="-122"/>
                <a:ea typeface="微软雅黑" panose="020B0503020204020204" charset="-122"/>
              </a:rPr>
              <a:t>L1</a:t>
            </a:r>
            <a:r>
              <a:rPr lang="zh-CN" altLang="en-US" sz="1400" dirty="0">
                <a:solidFill>
                  <a:schemeClr val="bg1">
                    <a:lumMod val="50000"/>
                  </a:schemeClr>
                </a:solidFill>
                <a:latin typeface="微软雅黑" panose="020B0503020204020204" charset="-122"/>
                <a:ea typeface="微软雅黑" panose="020B0503020204020204" charset="-122"/>
              </a:rPr>
              <a:t>有多个节点呢？</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cxnSp>
        <p:nvCxnSpPr>
          <p:cNvPr id="26" name="直线箭头连接符 25">
            <a:extLst>
              <a:ext uri="{FF2B5EF4-FFF2-40B4-BE49-F238E27FC236}">
                <a16:creationId xmlns:a16="http://schemas.microsoft.com/office/drawing/2014/main" id="{CB4AB0A9-4439-A94D-888F-08B1B18DD4A3}"/>
              </a:ext>
            </a:extLst>
          </p:cNvPr>
          <p:cNvCxnSpPr>
            <a:cxnSpLocks/>
            <a:stCxn id="6" idx="3"/>
            <a:endCxn id="27" idx="2"/>
          </p:cNvCxnSpPr>
          <p:nvPr/>
        </p:nvCxnSpPr>
        <p:spPr>
          <a:xfrm>
            <a:off x="1127049" y="2040016"/>
            <a:ext cx="973276" cy="2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37C2313-0669-5545-AB50-04B0031C5BB4}"/>
              </a:ext>
            </a:extLst>
          </p:cNvPr>
          <p:cNvSpPr/>
          <p:nvPr/>
        </p:nvSpPr>
        <p:spPr>
          <a:xfrm>
            <a:off x="2100325" y="1431136"/>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4DE91B39-A06C-2C46-8026-18C5C282BCDA}"/>
              </a:ext>
            </a:extLst>
          </p:cNvPr>
          <p:cNvCxnSpPr>
            <a:cxnSpLocks/>
            <a:stCxn id="27" idx="6"/>
            <a:endCxn id="32" idx="2"/>
          </p:cNvCxnSpPr>
          <p:nvPr/>
        </p:nvCxnSpPr>
        <p:spPr>
          <a:xfrm>
            <a:off x="3310132" y="2042042"/>
            <a:ext cx="589056" cy="6179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D6FB80A3-F496-4D46-9A1E-9375747A831F}"/>
              </a:ext>
            </a:extLst>
          </p:cNvPr>
          <p:cNvCxnSpPr>
            <a:cxnSpLocks/>
            <a:stCxn id="27" idx="0"/>
            <a:endCxn id="27" idx="4"/>
          </p:cNvCxnSpPr>
          <p:nvPr/>
        </p:nvCxnSpPr>
        <p:spPr>
          <a:xfrm>
            <a:off x="2705229" y="1431136"/>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A829AEF-86FD-2340-8638-248512338E25}"/>
              </a:ext>
            </a:extLst>
          </p:cNvPr>
          <p:cNvSpPr/>
          <p:nvPr/>
        </p:nvSpPr>
        <p:spPr>
          <a:xfrm>
            <a:off x="3899188" y="2049114"/>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a:extLst>
              <a:ext uri="{FF2B5EF4-FFF2-40B4-BE49-F238E27FC236}">
                <a16:creationId xmlns:a16="http://schemas.microsoft.com/office/drawing/2014/main" id="{6757FBC5-12F3-E34F-81A8-3CFD403A2D50}"/>
              </a:ext>
            </a:extLst>
          </p:cNvPr>
          <p:cNvCxnSpPr>
            <a:cxnSpLocks/>
          </p:cNvCxnSpPr>
          <p:nvPr/>
        </p:nvCxnSpPr>
        <p:spPr>
          <a:xfrm>
            <a:off x="5108995" y="2685659"/>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064D0B2A-A2E6-4641-83DD-079EB5123549}"/>
              </a:ext>
            </a:extLst>
          </p:cNvPr>
          <p:cNvCxnSpPr>
            <a:cxnSpLocks/>
            <a:stCxn id="32" idx="0"/>
            <a:endCxn id="32" idx="4"/>
          </p:cNvCxnSpPr>
          <p:nvPr/>
        </p:nvCxnSpPr>
        <p:spPr>
          <a:xfrm>
            <a:off x="4504092" y="2049114"/>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8166BCA7-B391-C749-B235-193C0CD3CEE4}"/>
              </a:ext>
            </a:extLst>
          </p:cNvPr>
          <p:cNvPicPr>
            <a:picLocks noChangeAspect="1"/>
          </p:cNvPicPr>
          <p:nvPr/>
        </p:nvPicPr>
        <p:blipFill>
          <a:blip r:embed="rId2"/>
          <a:stretch>
            <a:fillRect/>
          </a:stretch>
        </p:blipFill>
        <p:spPr>
          <a:xfrm>
            <a:off x="5478926" y="2100393"/>
            <a:ext cx="1943100" cy="520700"/>
          </a:xfrm>
          <a:prstGeom prst="rect">
            <a:avLst/>
          </a:prstGeom>
        </p:spPr>
      </p:pic>
      <p:pic>
        <p:nvPicPr>
          <p:cNvPr id="40" name="图片 39">
            <a:extLst>
              <a:ext uri="{FF2B5EF4-FFF2-40B4-BE49-F238E27FC236}">
                <a16:creationId xmlns:a16="http://schemas.microsoft.com/office/drawing/2014/main" id="{97CB72BE-72E6-0142-8B71-81470CB9D63B}"/>
              </a:ext>
            </a:extLst>
          </p:cNvPr>
          <p:cNvPicPr>
            <a:picLocks noChangeAspect="1"/>
          </p:cNvPicPr>
          <p:nvPr/>
        </p:nvPicPr>
        <p:blipFill>
          <a:blip r:embed="rId3"/>
          <a:stretch>
            <a:fillRect/>
          </a:stretch>
        </p:blipFill>
        <p:spPr>
          <a:xfrm>
            <a:off x="2150955" y="1862178"/>
            <a:ext cx="537028" cy="304583"/>
          </a:xfrm>
          <a:prstGeom prst="rect">
            <a:avLst/>
          </a:prstGeom>
        </p:spPr>
      </p:pic>
      <p:pic>
        <p:nvPicPr>
          <p:cNvPr id="41" name="图片 40">
            <a:extLst>
              <a:ext uri="{FF2B5EF4-FFF2-40B4-BE49-F238E27FC236}">
                <a16:creationId xmlns:a16="http://schemas.microsoft.com/office/drawing/2014/main" id="{242365FA-82A5-9544-8A8C-A97518AF6444}"/>
              </a:ext>
            </a:extLst>
          </p:cNvPr>
          <p:cNvPicPr>
            <a:picLocks noChangeAspect="1"/>
          </p:cNvPicPr>
          <p:nvPr/>
        </p:nvPicPr>
        <p:blipFill>
          <a:blip r:embed="rId4"/>
          <a:stretch>
            <a:fillRect/>
          </a:stretch>
        </p:blipFill>
        <p:spPr>
          <a:xfrm>
            <a:off x="2743429" y="1901946"/>
            <a:ext cx="507847" cy="280191"/>
          </a:xfrm>
          <a:prstGeom prst="rect">
            <a:avLst/>
          </a:prstGeom>
        </p:spPr>
      </p:pic>
      <p:pic>
        <p:nvPicPr>
          <p:cNvPr id="49" name="图片 48">
            <a:extLst>
              <a:ext uri="{FF2B5EF4-FFF2-40B4-BE49-F238E27FC236}">
                <a16:creationId xmlns:a16="http://schemas.microsoft.com/office/drawing/2014/main" id="{2E61E05C-921C-D041-9734-2A4952FCB9FA}"/>
              </a:ext>
            </a:extLst>
          </p:cNvPr>
          <p:cNvPicPr>
            <a:picLocks noChangeAspect="1"/>
          </p:cNvPicPr>
          <p:nvPr/>
        </p:nvPicPr>
        <p:blipFill>
          <a:blip r:embed="rId5"/>
          <a:stretch>
            <a:fillRect/>
          </a:stretch>
        </p:blipFill>
        <p:spPr>
          <a:xfrm>
            <a:off x="3935411" y="2557648"/>
            <a:ext cx="554490" cy="291342"/>
          </a:xfrm>
          <a:prstGeom prst="rect">
            <a:avLst/>
          </a:prstGeom>
        </p:spPr>
      </p:pic>
      <p:pic>
        <p:nvPicPr>
          <p:cNvPr id="50" name="图片 49">
            <a:extLst>
              <a:ext uri="{FF2B5EF4-FFF2-40B4-BE49-F238E27FC236}">
                <a16:creationId xmlns:a16="http://schemas.microsoft.com/office/drawing/2014/main" id="{05B0998F-A844-8448-A969-DDF69874213A}"/>
              </a:ext>
            </a:extLst>
          </p:cNvPr>
          <p:cNvPicPr>
            <a:picLocks noChangeAspect="1"/>
          </p:cNvPicPr>
          <p:nvPr/>
        </p:nvPicPr>
        <p:blipFill>
          <a:blip r:embed="rId6"/>
          <a:stretch>
            <a:fillRect/>
          </a:stretch>
        </p:blipFill>
        <p:spPr>
          <a:xfrm>
            <a:off x="4525155" y="2562624"/>
            <a:ext cx="562778" cy="281389"/>
          </a:xfrm>
          <a:prstGeom prst="rect">
            <a:avLst/>
          </a:prstGeom>
        </p:spPr>
      </p:pic>
      <p:sp>
        <p:nvSpPr>
          <p:cNvPr id="51" name="文本框 50">
            <a:extLst>
              <a:ext uri="{FF2B5EF4-FFF2-40B4-BE49-F238E27FC236}">
                <a16:creationId xmlns:a16="http://schemas.microsoft.com/office/drawing/2014/main" id="{62708B95-4012-4846-98FE-7C5CF5A262CB}"/>
              </a:ext>
            </a:extLst>
          </p:cNvPr>
          <p:cNvSpPr txBox="1"/>
          <p:nvPr/>
        </p:nvSpPr>
        <p:spPr>
          <a:xfrm>
            <a:off x="2395732" y="998402"/>
            <a:ext cx="914400" cy="369332"/>
          </a:xfrm>
          <a:prstGeom prst="rect">
            <a:avLst/>
          </a:prstGeom>
          <a:noFill/>
        </p:spPr>
        <p:txBody>
          <a:bodyPr wrap="square" rtlCol="0">
            <a:spAutoFit/>
          </a:bodyPr>
          <a:lstStyle/>
          <a:p>
            <a:r>
              <a:rPr kumimoji="1" lang="en-US" altLang="zh-CN" dirty="0"/>
              <a:t>L1</a:t>
            </a:r>
          </a:p>
        </p:txBody>
      </p:sp>
      <p:sp>
        <p:nvSpPr>
          <p:cNvPr id="52" name="文本框 51">
            <a:extLst>
              <a:ext uri="{FF2B5EF4-FFF2-40B4-BE49-F238E27FC236}">
                <a16:creationId xmlns:a16="http://schemas.microsoft.com/office/drawing/2014/main" id="{B483C8F2-F5CB-D94D-8EE5-B9E9410D8139}"/>
              </a:ext>
            </a:extLst>
          </p:cNvPr>
          <p:cNvSpPr txBox="1"/>
          <p:nvPr/>
        </p:nvSpPr>
        <p:spPr>
          <a:xfrm>
            <a:off x="4327310" y="1600508"/>
            <a:ext cx="914400" cy="369332"/>
          </a:xfrm>
          <a:prstGeom prst="rect">
            <a:avLst/>
          </a:prstGeom>
          <a:noFill/>
        </p:spPr>
        <p:txBody>
          <a:bodyPr wrap="square" rtlCol="0">
            <a:spAutoFit/>
          </a:bodyPr>
          <a:lstStyle/>
          <a:p>
            <a:r>
              <a:rPr kumimoji="1" lang="en-US" altLang="zh-CN" dirty="0"/>
              <a:t>L2</a:t>
            </a:r>
          </a:p>
        </p:txBody>
      </p:sp>
      <p:cxnSp>
        <p:nvCxnSpPr>
          <p:cNvPr id="53" name="直线箭头连接符 52">
            <a:extLst>
              <a:ext uri="{FF2B5EF4-FFF2-40B4-BE49-F238E27FC236}">
                <a16:creationId xmlns:a16="http://schemas.microsoft.com/office/drawing/2014/main" id="{B93FD796-D62B-6241-8C50-CDAE388D560B}"/>
              </a:ext>
            </a:extLst>
          </p:cNvPr>
          <p:cNvCxnSpPr>
            <a:cxnSpLocks/>
            <a:stCxn id="7" idx="3"/>
          </p:cNvCxnSpPr>
          <p:nvPr/>
        </p:nvCxnSpPr>
        <p:spPr>
          <a:xfrm flipV="1">
            <a:off x="1124659" y="2072371"/>
            <a:ext cx="971383" cy="1301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A3A6F3-5679-4741-A804-EEFD705AE41D}"/>
              </a:ext>
            </a:extLst>
          </p:cNvPr>
          <p:cNvPicPr>
            <a:picLocks noChangeAspect="1"/>
          </p:cNvPicPr>
          <p:nvPr/>
        </p:nvPicPr>
        <p:blipFill>
          <a:blip r:embed="rId7"/>
          <a:stretch>
            <a:fillRect/>
          </a:stretch>
        </p:blipFill>
        <p:spPr>
          <a:xfrm>
            <a:off x="34849" y="1824116"/>
            <a:ext cx="1092200" cy="431800"/>
          </a:xfrm>
          <a:prstGeom prst="rect">
            <a:avLst/>
          </a:prstGeom>
        </p:spPr>
      </p:pic>
      <p:pic>
        <p:nvPicPr>
          <p:cNvPr id="7" name="图片 6">
            <a:extLst>
              <a:ext uri="{FF2B5EF4-FFF2-40B4-BE49-F238E27FC236}">
                <a16:creationId xmlns:a16="http://schemas.microsoft.com/office/drawing/2014/main" id="{4445EA84-640B-834E-9FB6-FBEA628E0DAC}"/>
              </a:ext>
            </a:extLst>
          </p:cNvPr>
          <p:cNvPicPr>
            <a:picLocks noChangeAspect="1"/>
          </p:cNvPicPr>
          <p:nvPr/>
        </p:nvPicPr>
        <p:blipFill>
          <a:blip r:embed="rId8"/>
          <a:stretch>
            <a:fillRect/>
          </a:stretch>
        </p:blipFill>
        <p:spPr>
          <a:xfrm>
            <a:off x="19759" y="3151233"/>
            <a:ext cx="1104900" cy="444500"/>
          </a:xfrm>
          <a:prstGeom prst="rect">
            <a:avLst/>
          </a:prstGeom>
        </p:spPr>
      </p:pic>
      <p:sp>
        <p:nvSpPr>
          <p:cNvPr id="42" name="椭圆 41">
            <a:extLst>
              <a:ext uri="{FF2B5EF4-FFF2-40B4-BE49-F238E27FC236}">
                <a16:creationId xmlns:a16="http://schemas.microsoft.com/office/drawing/2014/main" id="{3EF7A292-3955-314B-A3A3-FA4D3D7CB1FC}"/>
              </a:ext>
            </a:extLst>
          </p:cNvPr>
          <p:cNvSpPr/>
          <p:nvPr/>
        </p:nvSpPr>
        <p:spPr>
          <a:xfrm>
            <a:off x="2091207" y="2762577"/>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直线箭头连接符 42">
            <a:extLst>
              <a:ext uri="{FF2B5EF4-FFF2-40B4-BE49-F238E27FC236}">
                <a16:creationId xmlns:a16="http://schemas.microsoft.com/office/drawing/2014/main" id="{8F033B8D-5865-9542-8506-C31BD1E2E08B}"/>
              </a:ext>
            </a:extLst>
          </p:cNvPr>
          <p:cNvCxnSpPr>
            <a:cxnSpLocks/>
            <a:stCxn id="42" idx="0"/>
            <a:endCxn id="42" idx="4"/>
          </p:cNvCxnSpPr>
          <p:nvPr/>
        </p:nvCxnSpPr>
        <p:spPr>
          <a:xfrm>
            <a:off x="2696111" y="2762577"/>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43">
            <a:extLst>
              <a:ext uri="{FF2B5EF4-FFF2-40B4-BE49-F238E27FC236}">
                <a16:creationId xmlns:a16="http://schemas.microsoft.com/office/drawing/2014/main" id="{24970BB9-4502-6649-B38B-7AAF7579E901}"/>
              </a:ext>
            </a:extLst>
          </p:cNvPr>
          <p:cNvPicPr>
            <a:picLocks noChangeAspect="1"/>
          </p:cNvPicPr>
          <p:nvPr/>
        </p:nvPicPr>
        <p:blipFill>
          <a:blip r:embed="rId3"/>
          <a:stretch>
            <a:fillRect/>
          </a:stretch>
        </p:blipFill>
        <p:spPr>
          <a:xfrm>
            <a:off x="2141837" y="3193619"/>
            <a:ext cx="537028" cy="304583"/>
          </a:xfrm>
          <a:prstGeom prst="rect">
            <a:avLst/>
          </a:prstGeom>
        </p:spPr>
      </p:pic>
      <p:pic>
        <p:nvPicPr>
          <p:cNvPr id="45" name="图片 44">
            <a:extLst>
              <a:ext uri="{FF2B5EF4-FFF2-40B4-BE49-F238E27FC236}">
                <a16:creationId xmlns:a16="http://schemas.microsoft.com/office/drawing/2014/main" id="{F58344E2-458C-824F-B3C3-CBD3439F287E}"/>
              </a:ext>
            </a:extLst>
          </p:cNvPr>
          <p:cNvPicPr>
            <a:picLocks noChangeAspect="1"/>
          </p:cNvPicPr>
          <p:nvPr/>
        </p:nvPicPr>
        <p:blipFill>
          <a:blip r:embed="rId4"/>
          <a:stretch>
            <a:fillRect/>
          </a:stretch>
        </p:blipFill>
        <p:spPr>
          <a:xfrm>
            <a:off x="2734311" y="3233387"/>
            <a:ext cx="507847" cy="280191"/>
          </a:xfrm>
          <a:prstGeom prst="rect">
            <a:avLst/>
          </a:prstGeom>
        </p:spPr>
      </p:pic>
      <p:cxnSp>
        <p:nvCxnSpPr>
          <p:cNvPr id="46" name="直线箭头连接符 45">
            <a:extLst>
              <a:ext uri="{FF2B5EF4-FFF2-40B4-BE49-F238E27FC236}">
                <a16:creationId xmlns:a16="http://schemas.microsoft.com/office/drawing/2014/main" id="{CBC0FD7C-6C5F-664C-9D8C-7DAF2F1B5896}"/>
              </a:ext>
            </a:extLst>
          </p:cNvPr>
          <p:cNvCxnSpPr>
            <a:cxnSpLocks/>
            <a:stCxn id="42" idx="6"/>
            <a:endCxn id="32" idx="2"/>
          </p:cNvCxnSpPr>
          <p:nvPr/>
        </p:nvCxnSpPr>
        <p:spPr>
          <a:xfrm flipV="1">
            <a:off x="3301014" y="2660020"/>
            <a:ext cx="598174" cy="7134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0F4EBECC-C521-4047-BEE3-7E4FCF205F89}"/>
              </a:ext>
            </a:extLst>
          </p:cNvPr>
          <p:cNvCxnSpPr>
            <a:cxnSpLocks/>
            <a:stCxn id="6" idx="3"/>
            <a:endCxn id="42" idx="2"/>
          </p:cNvCxnSpPr>
          <p:nvPr/>
        </p:nvCxnSpPr>
        <p:spPr>
          <a:xfrm>
            <a:off x="1127049" y="2040016"/>
            <a:ext cx="964158" cy="13334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9ECDC702-5E5F-2746-84F5-4E58126E9D51}"/>
              </a:ext>
            </a:extLst>
          </p:cNvPr>
          <p:cNvCxnSpPr>
            <a:cxnSpLocks/>
            <a:stCxn id="7" idx="3"/>
            <a:endCxn id="42" idx="2"/>
          </p:cNvCxnSpPr>
          <p:nvPr/>
        </p:nvCxnSpPr>
        <p:spPr>
          <a:xfrm>
            <a:off x="1124659" y="3373483"/>
            <a:ext cx="9665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6A8A19BD-8F26-D344-A982-2765E1CB1238}"/>
              </a:ext>
            </a:extLst>
          </p:cNvPr>
          <p:cNvPicPr>
            <a:picLocks noChangeAspect="1"/>
          </p:cNvPicPr>
          <p:nvPr/>
        </p:nvPicPr>
        <p:blipFill>
          <a:blip r:embed="rId9"/>
          <a:stretch>
            <a:fillRect/>
          </a:stretch>
        </p:blipFill>
        <p:spPr>
          <a:xfrm>
            <a:off x="3458301" y="3480558"/>
            <a:ext cx="4993083" cy="2954144"/>
          </a:xfrm>
          <a:prstGeom prst="rect">
            <a:avLst/>
          </a:prstGeom>
        </p:spPr>
      </p:pic>
      <p:sp>
        <p:nvSpPr>
          <p:cNvPr id="61" name="文本框 60">
            <a:extLst>
              <a:ext uri="{FF2B5EF4-FFF2-40B4-BE49-F238E27FC236}">
                <a16:creationId xmlns:a16="http://schemas.microsoft.com/office/drawing/2014/main" id="{5F42F1A1-293F-A34D-A1BE-AFCC09689C02}"/>
              </a:ext>
            </a:extLst>
          </p:cNvPr>
          <p:cNvSpPr txBox="1"/>
          <p:nvPr/>
        </p:nvSpPr>
        <p:spPr>
          <a:xfrm>
            <a:off x="241699" y="1030198"/>
            <a:ext cx="914400" cy="369332"/>
          </a:xfrm>
          <a:prstGeom prst="rect">
            <a:avLst/>
          </a:prstGeom>
          <a:noFill/>
        </p:spPr>
        <p:txBody>
          <a:bodyPr wrap="square" rtlCol="0">
            <a:spAutoFit/>
          </a:bodyPr>
          <a:lstStyle/>
          <a:p>
            <a:r>
              <a:rPr kumimoji="1" lang="en-US" altLang="zh-CN" dirty="0"/>
              <a:t>L0</a:t>
            </a:r>
          </a:p>
        </p:txBody>
      </p:sp>
    </p:spTree>
    <p:extLst>
      <p:ext uri="{BB962C8B-B14F-4D97-AF65-F5344CB8AC3E}">
        <p14:creationId xmlns:p14="http://schemas.microsoft.com/office/powerpoint/2010/main" val="327594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6755716-9DE1-FE45-A57F-FD576AD2B3C7}"/>
              </a:ext>
            </a:extLst>
          </p:cNvPr>
          <p:cNvPicPr>
            <a:picLocks noChangeAspect="1"/>
          </p:cNvPicPr>
          <p:nvPr/>
        </p:nvPicPr>
        <p:blipFill>
          <a:blip r:embed="rId2"/>
          <a:stretch>
            <a:fillRect/>
          </a:stretch>
        </p:blipFill>
        <p:spPr>
          <a:xfrm>
            <a:off x="203491" y="3081387"/>
            <a:ext cx="3225800" cy="78740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现在我有多个样本怎么办？</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第一种方法：每一个样本分开去计算，最后结果再拼起来</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第二种方法：把样本堆叠起来，用</a:t>
            </a:r>
            <a:r>
              <a:rPr lang="zh-CN" altLang="en-US" sz="1400" dirty="0">
                <a:solidFill>
                  <a:srgbClr val="92D050"/>
                </a:solidFill>
                <a:latin typeface="微软雅黑" panose="020B0503020204020204" charset="-122"/>
                <a:ea typeface="微软雅黑" panose="020B0503020204020204" charset="-122"/>
              </a:rPr>
              <a:t>线性代数</a:t>
            </a:r>
            <a:r>
              <a:rPr lang="zh-CN" altLang="en-US" sz="1400" dirty="0">
                <a:solidFill>
                  <a:schemeClr val="bg1">
                    <a:lumMod val="50000"/>
                  </a:schemeClr>
                </a:solidFill>
                <a:latin typeface="微软雅黑" panose="020B0503020204020204" charset="-122"/>
                <a:ea typeface="微软雅黑" panose="020B0503020204020204" charset="-122"/>
              </a:rPr>
              <a:t>的方法直接计算</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我们当然是用第二个方式了</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多特征，多样本的输入堆叠起来是什么样子的？</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
        <p:nvSpPr>
          <p:cNvPr id="3" name="文本框 2">
            <a:extLst>
              <a:ext uri="{FF2B5EF4-FFF2-40B4-BE49-F238E27FC236}">
                <a16:creationId xmlns:a16="http://schemas.microsoft.com/office/drawing/2014/main" id="{88C3E629-04AB-404D-B188-8F656199D684}"/>
              </a:ext>
            </a:extLst>
          </p:cNvPr>
          <p:cNvSpPr txBox="1"/>
          <p:nvPr/>
        </p:nvSpPr>
        <p:spPr>
          <a:xfrm>
            <a:off x="-73345" y="3241981"/>
            <a:ext cx="512955" cy="553998"/>
          </a:xfrm>
          <a:prstGeom prst="rect">
            <a:avLst/>
          </a:prstGeom>
          <a:noFill/>
        </p:spPr>
        <p:txBody>
          <a:bodyPr wrap="square" rtlCol="0">
            <a:spAutoFit/>
          </a:bodyPr>
          <a:lstStyle/>
          <a:p>
            <a:r>
              <a:rPr kumimoji="1" lang="zh-CN" altLang="en-US" sz="1000" dirty="0"/>
              <a:t>身高</a:t>
            </a:r>
            <a:endParaRPr kumimoji="1" lang="en-US" altLang="zh-CN" sz="1000" dirty="0"/>
          </a:p>
          <a:p>
            <a:r>
              <a:rPr kumimoji="1" lang="zh-CN" altLang="en-US" sz="1000" dirty="0"/>
              <a:t>           </a:t>
            </a:r>
            <a:endParaRPr kumimoji="1" lang="en-US" altLang="zh-CN" sz="1000" dirty="0"/>
          </a:p>
          <a:p>
            <a:r>
              <a:rPr kumimoji="1" lang="zh-CN" altLang="en-US" sz="1000" dirty="0"/>
              <a:t>体重</a:t>
            </a:r>
          </a:p>
        </p:txBody>
      </p:sp>
      <p:sp>
        <p:nvSpPr>
          <p:cNvPr id="4" name="文本框 3">
            <a:extLst>
              <a:ext uri="{FF2B5EF4-FFF2-40B4-BE49-F238E27FC236}">
                <a16:creationId xmlns:a16="http://schemas.microsoft.com/office/drawing/2014/main" id="{C5BDDDB7-B9AD-4140-B789-F59340D1437B}"/>
              </a:ext>
            </a:extLst>
          </p:cNvPr>
          <p:cNvSpPr txBox="1"/>
          <p:nvPr/>
        </p:nvSpPr>
        <p:spPr>
          <a:xfrm>
            <a:off x="632263" y="2409036"/>
            <a:ext cx="2005893"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输入用矩阵表示的话，</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每一列代表一个样本</a:t>
            </a:r>
            <a:r>
              <a:rPr lang="en-US" altLang="zh-CN" sz="1400" dirty="0">
                <a:solidFill>
                  <a:schemeClr val="bg1">
                    <a:lumMod val="50000"/>
                  </a:schemeClr>
                </a:solidFill>
                <a:latin typeface="微软雅黑" panose="020B0503020204020204" charset="-122"/>
                <a:ea typeface="微软雅黑" panose="020B0503020204020204" charset="-122"/>
              </a:rPr>
              <a:t>,</a:t>
            </a:r>
          </a:p>
          <a:p>
            <a:r>
              <a:rPr lang="zh-CN" altLang="en-US" sz="1400" dirty="0">
                <a:solidFill>
                  <a:schemeClr val="bg1">
                    <a:lumMod val="50000"/>
                  </a:schemeClr>
                </a:solidFill>
                <a:latin typeface="微软雅黑" panose="020B0503020204020204" charset="-122"/>
                <a:ea typeface="微软雅黑" panose="020B0503020204020204" charset="-122"/>
              </a:rPr>
              <a:t>每一行代表一个特征</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7" name="文本框 36">
            <a:extLst>
              <a:ext uri="{FF2B5EF4-FFF2-40B4-BE49-F238E27FC236}">
                <a16:creationId xmlns:a16="http://schemas.microsoft.com/office/drawing/2014/main" id="{FDBE46F8-DA59-2A46-BDB5-7C9F938B2DAC}"/>
              </a:ext>
            </a:extLst>
          </p:cNvPr>
          <p:cNvSpPr txBox="1"/>
          <p:nvPr/>
        </p:nvSpPr>
        <p:spPr>
          <a:xfrm>
            <a:off x="0" y="4202889"/>
            <a:ext cx="2571084" cy="1384995"/>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那就可以把整个输入用一个矩阵来表示：用大写的</a:t>
            </a:r>
            <a:r>
              <a:rPr lang="en-US" altLang="zh-CN" sz="1400" dirty="0">
                <a:solidFill>
                  <a:srgbClr val="00B0F0"/>
                </a:solidFill>
                <a:latin typeface="微软雅黑" panose="020B0503020204020204" charset="-122"/>
                <a:ea typeface="微软雅黑" panose="020B0503020204020204" charset="-122"/>
              </a:rPr>
              <a:t>X</a:t>
            </a:r>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是</a:t>
            </a:r>
            <a:r>
              <a:rPr lang="en-US" altLang="zh-CN" sz="1400" dirty="0">
                <a:solidFill>
                  <a:schemeClr val="bg1">
                    <a:lumMod val="50000"/>
                  </a:schemeClr>
                </a:solidFill>
                <a:latin typeface="微软雅黑" panose="020B0503020204020204" charset="-122"/>
                <a:ea typeface="微软雅黑" panose="020B0503020204020204" charset="-122"/>
              </a:rPr>
              <a:t>(2, </a:t>
            </a:r>
            <a:r>
              <a:rPr lang="en-US" altLang="zh-CN" sz="1400" dirty="0" err="1">
                <a:solidFill>
                  <a:schemeClr val="bg1">
                    <a:lumMod val="50000"/>
                  </a:schemeClr>
                </a:solidFill>
                <a:latin typeface="微软雅黑" panose="020B0503020204020204" charset="-122"/>
                <a:ea typeface="微软雅黑" panose="020B0503020204020204" charset="-122"/>
              </a:rPr>
              <a:t>i</a:t>
            </a:r>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所以假设有</a:t>
            </a:r>
            <a:r>
              <a:rPr lang="en-US" altLang="zh-CN" sz="1400" dirty="0">
                <a:solidFill>
                  <a:srgbClr val="FFC000"/>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个样本，每个样本有</a:t>
            </a:r>
            <a:r>
              <a:rPr lang="en-US" altLang="zh-CN" sz="1400" dirty="0">
                <a:solidFill>
                  <a:srgbClr val="92D050"/>
                </a:solidFill>
                <a:latin typeface="微软雅黑" panose="020B0503020204020204" charset="-122"/>
                <a:ea typeface="微软雅黑" panose="020B0503020204020204" charset="-122"/>
              </a:rPr>
              <a:t>m</a:t>
            </a:r>
            <a:r>
              <a:rPr lang="zh-CN" altLang="en-US" sz="1400" dirty="0">
                <a:solidFill>
                  <a:schemeClr val="bg1">
                    <a:lumMod val="50000"/>
                  </a:schemeClr>
                </a:solidFill>
                <a:latin typeface="微软雅黑" panose="020B0503020204020204" charset="-122"/>
                <a:ea typeface="微软雅黑" panose="020B0503020204020204" charset="-122"/>
              </a:rPr>
              <a:t>个特征</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是</a:t>
            </a:r>
            <a:r>
              <a:rPr lang="en-US" altLang="zh-CN"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rgbClr val="92D050"/>
                </a:solidFill>
                <a:latin typeface="微软雅黑" panose="020B0503020204020204" charset="-122"/>
                <a:ea typeface="微软雅黑" panose="020B0503020204020204" charset="-122"/>
              </a:rPr>
              <a:t>m</a:t>
            </a:r>
            <a:r>
              <a:rPr lang="en-US" altLang="zh-CN" sz="1400" dirty="0" err="1">
                <a:latin typeface="微软雅黑" panose="020B0503020204020204" charset="-122"/>
                <a:ea typeface="微软雅黑" panose="020B0503020204020204" charset="-122"/>
              </a:rPr>
              <a:t>,</a:t>
            </a:r>
            <a:r>
              <a:rPr lang="en-US" altLang="zh-CN" sz="1400" dirty="0" err="1">
                <a:solidFill>
                  <a:srgbClr val="FFC000"/>
                </a:solidFill>
                <a:latin typeface="微软雅黑" panose="020B0503020204020204" charset="-122"/>
                <a:ea typeface="微软雅黑" panose="020B0503020204020204" charset="-122"/>
              </a:rPr>
              <a:t>n</a:t>
            </a:r>
            <a:r>
              <a:rPr lang="en-US" altLang="zh-CN" sz="1400" dirty="0">
                <a:solidFill>
                  <a:schemeClr val="bg1">
                    <a:lumMod val="50000"/>
                  </a:schemeClr>
                </a:solidFill>
                <a:latin typeface="微软雅黑" panose="020B0503020204020204" charset="-122"/>
                <a:ea typeface="微软雅黑" panose="020B0503020204020204" charset="-122"/>
              </a:rPr>
              <a:t>)</a:t>
            </a:r>
          </a:p>
        </p:txBody>
      </p:sp>
      <p:sp>
        <p:nvSpPr>
          <p:cNvPr id="54" name="文本框 53">
            <a:extLst>
              <a:ext uri="{FF2B5EF4-FFF2-40B4-BE49-F238E27FC236}">
                <a16:creationId xmlns:a16="http://schemas.microsoft.com/office/drawing/2014/main" id="{E726464E-87FD-8649-91EF-DC6B05F2483E}"/>
              </a:ext>
            </a:extLst>
          </p:cNvPr>
          <p:cNvSpPr txBox="1"/>
          <p:nvPr/>
        </p:nvSpPr>
        <p:spPr>
          <a:xfrm>
            <a:off x="3627594" y="2444899"/>
            <a:ext cx="1131693"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与之对应的</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1" name="图片 10">
            <a:extLst>
              <a:ext uri="{FF2B5EF4-FFF2-40B4-BE49-F238E27FC236}">
                <a16:creationId xmlns:a16="http://schemas.microsoft.com/office/drawing/2014/main" id="{B061FACB-7A78-D84A-9C63-F1BE0C4020FB}"/>
              </a:ext>
            </a:extLst>
          </p:cNvPr>
          <p:cNvPicPr>
            <a:picLocks noChangeAspect="1"/>
          </p:cNvPicPr>
          <p:nvPr/>
        </p:nvPicPr>
        <p:blipFill>
          <a:blip r:embed="rId3"/>
          <a:stretch>
            <a:fillRect/>
          </a:stretch>
        </p:blipFill>
        <p:spPr>
          <a:xfrm>
            <a:off x="4844634" y="3081387"/>
            <a:ext cx="1181100" cy="787400"/>
          </a:xfrm>
          <a:prstGeom prst="rect">
            <a:avLst/>
          </a:prstGeom>
        </p:spPr>
      </p:pic>
      <p:sp>
        <p:nvSpPr>
          <p:cNvPr id="56" name="文本框 55">
            <a:extLst>
              <a:ext uri="{FF2B5EF4-FFF2-40B4-BE49-F238E27FC236}">
                <a16:creationId xmlns:a16="http://schemas.microsoft.com/office/drawing/2014/main" id="{832C6789-544C-F54D-B971-C3174ADDF21C}"/>
              </a:ext>
            </a:extLst>
          </p:cNvPr>
          <p:cNvSpPr txBox="1"/>
          <p:nvPr/>
        </p:nvSpPr>
        <p:spPr>
          <a:xfrm>
            <a:off x="5095262" y="2458734"/>
            <a:ext cx="1270696"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权重大写的</a:t>
            </a:r>
            <a:r>
              <a:rPr lang="en-US" altLang="zh-CN" sz="1400" dirty="0">
                <a:solidFill>
                  <a:srgbClr val="FFC000"/>
                </a:solidFill>
                <a:latin typeface="微软雅黑" panose="020B0503020204020204" charset="-122"/>
                <a:ea typeface="微软雅黑" panose="020B0503020204020204" charset="-122"/>
              </a:rPr>
              <a:t>W</a:t>
            </a:r>
          </a:p>
        </p:txBody>
      </p:sp>
      <p:sp>
        <p:nvSpPr>
          <p:cNvPr id="57" name="文本框 56">
            <a:extLst>
              <a:ext uri="{FF2B5EF4-FFF2-40B4-BE49-F238E27FC236}">
                <a16:creationId xmlns:a16="http://schemas.microsoft.com/office/drawing/2014/main" id="{9703EF23-5C41-164A-881E-DFC45116AEBE}"/>
              </a:ext>
            </a:extLst>
          </p:cNvPr>
          <p:cNvSpPr txBox="1"/>
          <p:nvPr/>
        </p:nvSpPr>
        <p:spPr>
          <a:xfrm>
            <a:off x="7216393" y="2451563"/>
            <a:ext cx="1131693"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偏差</a:t>
            </a:r>
            <a:r>
              <a:rPr lang="en-US" altLang="zh-CN" sz="1400" dirty="0">
                <a:solidFill>
                  <a:schemeClr val="accent1">
                    <a:lumMod val="75000"/>
                  </a:schemeClr>
                </a:solidFill>
                <a:latin typeface="微软雅黑" panose="020B0503020204020204" charset="-122"/>
                <a:ea typeface="微软雅黑" panose="020B0503020204020204" charset="-122"/>
              </a:rPr>
              <a:t>b</a:t>
            </a:r>
          </a:p>
        </p:txBody>
      </p:sp>
      <p:pic>
        <p:nvPicPr>
          <p:cNvPr id="14" name="图片 13">
            <a:extLst>
              <a:ext uri="{FF2B5EF4-FFF2-40B4-BE49-F238E27FC236}">
                <a16:creationId xmlns:a16="http://schemas.microsoft.com/office/drawing/2014/main" id="{C3F1CBA2-AE35-F04F-8CAE-62A6913DF06D}"/>
              </a:ext>
            </a:extLst>
          </p:cNvPr>
          <p:cNvPicPr>
            <a:picLocks noChangeAspect="1"/>
          </p:cNvPicPr>
          <p:nvPr/>
        </p:nvPicPr>
        <p:blipFill>
          <a:blip r:embed="rId4"/>
          <a:stretch>
            <a:fillRect/>
          </a:stretch>
        </p:blipFill>
        <p:spPr>
          <a:xfrm>
            <a:off x="7172639" y="3043287"/>
            <a:ext cx="609600" cy="825500"/>
          </a:xfrm>
          <a:prstGeom prst="rect">
            <a:avLst/>
          </a:prstGeom>
        </p:spPr>
      </p:pic>
      <p:sp>
        <p:nvSpPr>
          <p:cNvPr id="58" name="文本框 57">
            <a:extLst>
              <a:ext uri="{FF2B5EF4-FFF2-40B4-BE49-F238E27FC236}">
                <a16:creationId xmlns:a16="http://schemas.microsoft.com/office/drawing/2014/main" id="{0649C940-9D35-EE4A-8A35-3F21F648AC09}"/>
              </a:ext>
            </a:extLst>
          </p:cNvPr>
          <p:cNvSpPr txBox="1"/>
          <p:nvPr/>
        </p:nvSpPr>
        <p:spPr>
          <a:xfrm>
            <a:off x="4653378" y="4029774"/>
            <a:ext cx="2396209"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而权重矩阵的维度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则是</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6" name="图片 15">
            <a:extLst>
              <a:ext uri="{FF2B5EF4-FFF2-40B4-BE49-F238E27FC236}">
                <a16:creationId xmlns:a16="http://schemas.microsoft.com/office/drawing/2014/main" id="{9D1E6993-2E03-1149-BE88-B7E8D03860EC}"/>
              </a:ext>
            </a:extLst>
          </p:cNvPr>
          <p:cNvPicPr>
            <a:picLocks noChangeAspect="1"/>
          </p:cNvPicPr>
          <p:nvPr/>
        </p:nvPicPr>
        <p:blipFill>
          <a:blip r:embed="rId5"/>
          <a:stretch>
            <a:fillRect/>
          </a:stretch>
        </p:blipFill>
        <p:spPr>
          <a:xfrm>
            <a:off x="4956258" y="4324942"/>
            <a:ext cx="1409700" cy="495300"/>
          </a:xfrm>
          <a:prstGeom prst="rect">
            <a:avLst/>
          </a:prstGeom>
        </p:spPr>
      </p:pic>
      <p:pic>
        <p:nvPicPr>
          <p:cNvPr id="18" name="图片 17">
            <a:extLst>
              <a:ext uri="{FF2B5EF4-FFF2-40B4-BE49-F238E27FC236}">
                <a16:creationId xmlns:a16="http://schemas.microsoft.com/office/drawing/2014/main" id="{DA774C71-480D-8949-8641-E8AF9079AD12}"/>
              </a:ext>
            </a:extLst>
          </p:cNvPr>
          <p:cNvPicPr>
            <a:picLocks noChangeAspect="1"/>
          </p:cNvPicPr>
          <p:nvPr/>
        </p:nvPicPr>
        <p:blipFill>
          <a:blip r:embed="rId6"/>
          <a:stretch>
            <a:fillRect/>
          </a:stretch>
        </p:blipFill>
        <p:spPr>
          <a:xfrm>
            <a:off x="7049587" y="4324942"/>
            <a:ext cx="977900" cy="508000"/>
          </a:xfrm>
          <a:prstGeom prst="rect">
            <a:avLst/>
          </a:prstGeom>
        </p:spPr>
      </p:pic>
      <p:sp>
        <p:nvSpPr>
          <p:cNvPr id="59" name="文本框 58">
            <a:extLst>
              <a:ext uri="{FF2B5EF4-FFF2-40B4-BE49-F238E27FC236}">
                <a16:creationId xmlns:a16="http://schemas.microsoft.com/office/drawing/2014/main" id="{C8CD7568-4333-8B47-B346-ADE520FAE5CF}"/>
              </a:ext>
            </a:extLst>
          </p:cNvPr>
          <p:cNvSpPr txBox="1"/>
          <p:nvPr/>
        </p:nvSpPr>
        <p:spPr>
          <a:xfrm>
            <a:off x="4653379" y="4895317"/>
            <a:ext cx="2133012"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权重的维度是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（当前层的节点数，上一层的节点数）</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61" name="文本框 60">
            <a:extLst>
              <a:ext uri="{FF2B5EF4-FFF2-40B4-BE49-F238E27FC236}">
                <a16:creationId xmlns:a16="http://schemas.microsoft.com/office/drawing/2014/main" id="{F7DD65BF-FCFF-AC41-A3FA-418C90908E41}"/>
              </a:ext>
            </a:extLst>
          </p:cNvPr>
          <p:cNvSpPr txBox="1"/>
          <p:nvPr/>
        </p:nvSpPr>
        <p:spPr>
          <a:xfrm>
            <a:off x="6872846" y="4884275"/>
            <a:ext cx="213301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偏差的维度是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（当前层的节点数，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411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847429-DDDA-EC49-B72D-88C90812623A}"/>
              </a:ext>
            </a:extLst>
          </p:cNvPr>
          <p:cNvPicPr>
            <a:picLocks noChangeAspect="1"/>
          </p:cNvPicPr>
          <p:nvPr/>
        </p:nvPicPr>
        <p:blipFill>
          <a:blip r:embed="rId2"/>
          <a:stretch>
            <a:fillRect/>
          </a:stretch>
        </p:blipFill>
        <p:spPr>
          <a:xfrm>
            <a:off x="721565" y="1351458"/>
            <a:ext cx="1905000" cy="40640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文本框 19">
            <a:extLst>
              <a:ext uri="{FF2B5EF4-FFF2-40B4-BE49-F238E27FC236}">
                <a16:creationId xmlns:a16="http://schemas.microsoft.com/office/drawing/2014/main" id="{1FA863B0-197D-D54B-B513-93A2F0998F5D}"/>
              </a:ext>
            </a:extLst>
          </p:cNvPr>
          <p:cNvSpPr txBox="1"/>
          <p:nvPr/>
        </p:nvSpPr>
        <p:spPr>
          <a:xfrm>
            <a:off x="721565" y="905356"/>
            <a:ext cx="5359745"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为什么要用矩阵？</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因为把输入 权重 偏差都变成矩阵以后，函数</a:t>
            </a:r>
            <a:r>
              <a:rPr lang="en-US" altLang="zh-CN" sz="1400" dirty="0">
                <a:solidFill>
                  <a:schemeClr val="bg1">
                    <a:lumMod val="50000"/>
                  </a:schemeClr>
                </a:solidFill>
                <a:latin typeface="微软雅黑" panose="020B0503020204020204" charset="-122"/>
                <a:ea typeface="微软雅黑" panose="020B0503020204020204" charset="-122"/>
              </a:rPr>
              <a:t>f</a:t>
            </a:r>
            <a:r>
              <a:rPr lang="zh-CN" altLang="en-US" sz="1400" dirty="0">
                <a:solidFill>
                  <a:schemeClr val="bg1">
                    <a:lumMod val="50000"/>
                  </a:schemeClr>
                </a:solidFill>
                <a:latin typeface="微软雅黑" panose="020B0503020204020204" charset="-122"/>
                <a:ea typeface="微软雅黑" panose="020B0503020204020204" charset="-122"/>
              </a:rPr>
              <a:t>就变成这样：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DE0346BB-1759-304B-8435-8AE5E3E3EDBC}"/>
              </a:ext>
            </a:extLst>
          </p:cNvPr>
          <p:cNvPicPr>
            <a:picLocks noChangeAspect="1"/>
          </p:cNvPicPr>
          <p:nvPr/>
        </p:nvPicPr>
        <p:blipFill>
          <a:blip r:embed="rId3"/>
          <a:stretch>
            <a:fillRect/>
          </a:stretch>
        </p:blipFill>
        <p:spPr>
          <a:xfrm>
            <a:off x="2626565" y="1741328"/>
            <a:ext cx="3771900" cy="1016000"/>
          </a:xfrm>
          <a:prstGeom prst="rect">
            <a:avLst/>
          </a:prstGeom>
        </p:spPr>
      </p:pic>
      <p:pic>
        <p:nvPicPr>
          <p:cNvPr id="6" name="图片 5">
            <a:extLst>
              <a:ext uri="{FF2B5EF4-FFF2-40B4-BE49-F238E27FC236}">
                <a16:creationId xmlns:a16="http://schemas.microsoft.com/office/drawing/2014/main" id="{0644B023-2DE9-174E-9A61-EBA5654ACA25}"/>
              </a:ext>
            </a:extLst>
          </p:cNvPr>
          <p:cNvPicPr>
            <a:picLocks noChangeAspect="1"/>
          </p:cNvPicPr>
          <p:nvPr/>
        </p:nvPicPr>
        <p:blipFill>
          <a:blip r:embed="rId4"/>
          <a:stretch>
            <a:fillRect/>
          </a:stretch>
        </p:blipFill>
        <p:spPr>
          <a:xfrm>
            <a:off x="721565" y="1874678"/>
            <a:ext cx="1854200" cy="749300"/>
          </a:xfrm>
          <a:prstGeom prst="rect">
            <a:avLst/>
          </a:prstGeom>
        </p:spPr>
      </p:pic>
      <p:pic>
        <p:nvPicPr>
          <p:cNvPr id="7" name="图片 6">
            <a:extLst>
              <a:ext uri="{FF2B5EF4-FFF2-40B4-BE49-F238E27FC236}">
                <a16:creationId xmlns:a16="http://schemas.microsoft.com/office/drawing/2014/main" id="{572D1B52-FC6F-F64D-AC81-DE289664E513}"/>
              </a:ext>
            </a:extLst>
          </p:cNvPr>
          <p:cNvPicPr>
            <a:picLocks noChangeAspect="1"/>
          </p:cNvPicPr>
          <p:nvPr/>
        </p:nvPicPr>
        <p:blipFill>
          <a:blip r:embed="rId5"/>
          <a:stretch>
            <a:fillRect/>
          </a:stretch>
        </p:blipFill>
        <p:spPr>
          <a:xfrm>
            <a:off x="6716005" y="1874678"/>
            <a:ext cx="1117600" cy="787400"/>
          </a:xfrm>
          <a:prstGeom prst="rect">
            <a:avLst/>
          </a:prstGeom>
        </p:spPr>
      </p:pic>
      <p:pic>
        <p:nvPicPr>
          <p:cNvPr id="8" name="图片 7">
            <a:extLst>
              <a:ext uri="{FF2B5EF4-FFF2-40B4-BE49-F238E27FC236}">
                <a16:creationId xmlns:a16="http://schemas.microsoft.com/office/drawing/2014/main" id="{803A5244-6E26-E843-84F4-64014075FE37}"/>
              </a:ext>
            </a:extLst>
          </p:cNvPr>
          <p:cNvPicPr>
            <a:picLocks noChangeAspect="1"/>
          </p:cNvPicPr>
          <p:nvPr/>
        </p:nvPicPr>
        <p:blipFill>
          <a:blip r:embed="rId6"/>
          <a:stretch>
            <a:fillRect/>
          </a:stretch>
        </p:blipFill>
        <p:spPr>
          <a:xfrm>
            <a:off x="451613" y="2623978"/>
            <a:ext cx="8991600" cy="1066800"/>
          </a:xfrm>
          <a:prstGeom prst="rect">
            <a:avLst/>
          </a:prstGeom>
        </p:spPr>
      </p:pic>
      <p:pic>
        <p:nvPicPr>
          <p:cNvPr id="9" name="图片 8">
            <a:extLst>
              <a:ext uri="{FF2B5EF4-FFF2-40B4-BE49-F238E27FC236}">
                <a16:creationId xmlns:a16="http://schemas.microsoft.com/office/drawing/2014/main" id="{C387C749-E0E4-1C4C-9B48-358C520D4060}"/>
              </a:ext>
            </a:extLst>
          </p:cNvPr>
          <p:cNvPicPr>
            <a:picLocks noChangeAspect="1"/>
          </p:cNvPicPr>
          <p:nvPr/>
        </p:nvPicPr>
        <p:blipFill>
          <a:blip r:embed="rId7"/>
          <a:stretch>
            <a:fillRect/>
          </a:stretch>
        </p:blipFill>
        <p:spPr>
          <a:xfrm>
            <a:off x="116313" y="3857480"/>
            <a:ext cx="11290300" cy="914400"/>
          </a:xfrm>
          <a:prstGeom prst="rect">
            <a:avLst/>
          </a:prstGeom>
        </p:spPr>
      </p:pic>
      <p:sp>
        <p:nvSpPr>
          <p:cNvPr id="28" name="文本框 27">
            <a:extLst>
              <a:ext uri="{FF2B5EF4-FFF2-40B4-BE49-F238E27FC236}">
                <a16:creationId xmlns:a16="http://schemas.microsoft.com/office/drawing/2014/main" id="{052ED237-DA53-C649-A080-DBED60645673}"/>
              </a:ext>
            </a:extLst>
          </p:cNvPr>
          <p:cNvSpPr txBox="1"/>
          <p:nvPr/>
        </p:nvSpPr>
        <p:spPr>
          <a:xfrm>
            <a:off x="721564" y="5247038"/>
            <a:ext cx="535974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所以有了 向量化的操作，我们就能对整个样本集进行计算了，不再需要一个个取出样本了，而且在代码中向量化的操作也是非常快的，例如</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的</a:t>
            </a:r>
            <a:r>
              <a:rPr lang="en-US" altLang="zh-CN" sz="1400" dirty="0" err="1">
                <a:solidFill>
                  <a:schemeClr val="bg1">
                    <a:lumMod val="50000"/>
                  </a:schemeClr>
                </a:solidFill>
                <a:latin typeface="微软雅黑" panose="020B0503020204020204" charset="-122"/>
                <a:ea typeface="微软雅黑" panose="020B0503020204020204" charset="-122"/>
              </a:rPr>
              <a:t>numpy</a:t>
            </a:r>
            <a:r>
              <a:rPr lang="zh-CN" altLang="en-US" sz="1400" dirty="0">
                <a:solidFill>
                  <a:schemeClr val="bg1">
                    <a:lumMod val="50000"/>
                  </a:schemeClr>
                </a:solidFill>
                <a:latin typeface="微软雅黑" panose="020B0503020204020204" charset="-122"/>
                <a:ea typeface="微软雅黑" panose="020B0503020204020204" charset="-122"/>
              </a:rPr>
              <a:t>库可以非常快的执行矩阵的运算。</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272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228DF2-B91D-1F4A-98C1-DE7E873C0391}"/>
              </a:ext>
            </a:extLst>
          </p:cNvPr>
          <p:cNvPicPr>
            <a:picLocks noChangeAspect="1"/>
          </p:cNvPicPr>
          <p:nvPr/>
        </p:nvPicPr>
        <p:blipFill>
          <a:blip r:embed="rId2"/>
          <a:stretch>
            <a:fillRect/>
          </a:stretch>
        </p:blipFill>
        <p:spPr>
          <a:xfrm>
            <a:off x="720189" y="1057022"/>
            <a:ext cx="4598943" cy="1613137"/>
          </a:xfrm>
          <a:prstGeom prst="rect">
            <a:avLst/>
          </a:prstGeom>
        </p:spPr>
      </p:pic>
      <p:pic>
        <p:nvPicPr>
          <p:cNvPr id="206" name="图片 205">
            <a:extLst>
              <a:ext uri="{FF2B5EF4-FFF2-40B4-BE49-F238E27FC236}">
                <a16:creationId xmlns:a16="http://schemas.microsoft.com/office/drawing/2014/main" id="{ACCCB4D0-F755-694E-A88A-62DFD6DD5CF1}"/>
              </a:ext>
            </a:extLst>
          </p:cNvPr>
          <p:cNvPicPr>
            <a:picLocks noChangeAspect="1"/>
          </p:cNvPicPr>
          <p:nvPr/>
        </p:nvPicPr>
        <p:blipFill>
          <a:blip r:embed="rId3"/>
          <a:stretch>
            <a:fillRect/>
          </a:stretch>
        </p:blipFill>
        <p:spPr>
          <a:xfrm>
            <a:off x="9171160" y="3717464"/>
            <a:ext cx="1155700" cy="4191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8" name="矩形 7">
            <a:extLst>
              <a:ext uri="{FF2B5EF4-FFF2-40B4-BE49-F238E27FC236}">
                <a16:creationId xmlns:a16="http://schemas.microsoft.com/office/drawing/2014/main" id="{FA3D24B2-5D48-4345-98C6-3C145784E9F2}"/>
              </a:ext>
            </a:extLst>
          </p:cNvPr>
          <p:cNvSpPr/>
          <p:nvPr/>
        </p:nvSpPr>
        <p:spPr>
          <a:xfrm>
            <a:off x="673183" y="465517"/>
            <a:ext cx="3775393" cy="523220"/>
          </a:xfrm>
          <a:prstGeom prst="rect">
            <a:avLst/>
          </a:prstGeom>
        </p:spPr>
        <p:txBody>
          <a:bodyPr wrap="none">
            <a:spAutoFit/>
          </a:bodyPr>
          <a:lstStyle/>
          <a:p>
            <a:r>
              <a:rPr lang="zh-CN" altLang="en-US" sz="2800" dirty="0"/>
              <a:t>更泛化的正向传播例子</a:t>
            </a:r>
          </a:p>
        </p:txBody>
      </p:sp>
      <p:sp>
        <p:nvSpPr>
          <p:cNvPr id="9" name="矩形 8">
            <a:extLst>
              <a:ext uri="{FF2B5EF4-FFF2-40B4-BE49-F238E27FC236}">
                <a16:creationId xmlns:a16="http://schemas.microsoft.com/office/drawing/2014/main" id="{EFB1A319-F4FC-FD4B-B2F0-5C1010CBCCF2}"/>
              </a:ext>
            </a:extLst>
          </p:cNvPr>
          <p:cNvSpPr/>
          <p:nvPr/>
        </p:nvSpPr>
        <p:spPr>
          <a:xfrm>
            <a:off x="690004" y="841006"/>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
        <p:nvSpPr>
          <p:cNvPr id="11" name="椭圆 10">
            <a:extLst>
              <a:ext uri="{FF2B5EF4-FFF2-40B4-BE49-F238E27FC236}">
                <a16:creationId xmlns:a16="http://schemas.microsoft.com/office/drawing/2014/main" id="{52757B50-4CB2-6546-B46A-DC2F7AD44880}"/>
              </a:ext>
            </a:extLst>
          </p:cNvPr>
          <p:cNvSpPr/>
          <p:nvPr/>
        </p:nvSpPr>
        <p:spPr>
          <a:xfrm>
            <a:off x="2538040" y="3114356"/>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B523B884-1E9A-D442-BD53-1D1764D4DC03}"/>
              </a:ext>
            </a:extLst>
          </p:cNvPr>
          <p:cNvCxnSpPr>
            <a:cxnSpLocks/>
            <a:stCxn id="23" idx="3"/>
          </p:cNvCxnSpPr>
          <p:nvPr/>
        </p:nvCxnSpPr>
        <p:spPr>
          <a:xfrm>
            <a:off x="1131440" y="3037447"/>
            <a:ext cx="1298850" cy="2856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30866D75-7C55-7247-919C-C6484D49A643}"/>
              </a:ext>
            </a:extLst>
          </p:cNvPr>
          <p:cNvCxnSpPr>
            <a:cxnSpLocks/>
            <a:stCxn id="158" idx="6"/>
            <a:endCxn id="14" idx="2"/>
          </p:cNvCxnSpPr>
          <p:nvPr/>
        </p:nvCxnSpPr>
        <p:spPr>
          <a:xfrm>
            <a:off x="7354485" y="3249298"/>
            <a:ext cx="1267052" cy="986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1C211702-ECD2-D147-895C-B9785D091B8B}"/>
              </a:ext>
            </a:extLst>
          </p:cNvPr>
          <p:cNvSpPr/>
          <p:nvPr/>
        </p:nvSpPr>
        <p:spPr>
          <a:xfrm>
            <a:off x="8621537" y="3965385"/>
            <a:ext cx="541570" cy="54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4859497C-3D37-B14A-9ACA-962E55EA564B}"/>
              </a:ext>
            </a:extLst>
          </p:cNvPr>
          <p:cNvCxnSpPr>
            <a:cxnSpLocks/>
          </p:cNvCxnSpPr>
          <p:nvPr/>
        </p:nvCxnSpPr>
        <p:spPr>
          <a:xfrm>
            <a:off x="9171160" y="4201680"/>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8430644-49C3-1F46-B006-C18BF158AA4B}"/>
              </a:ext>
            </a:extLst>
          </p:cNvPr>
          <p:cNvSpPr txBox="1"/>
          <p:nvPr/>
        </p:nvSpPr>
        <p:spPr>
          <a:xfrm>
            <a:off x="2430290" y="2632542"/>
            <a:ext cx="815106" cy="369332"/>
          </a:xfrm>
          <a:prstGeom prst="rect">
            <a:avLst/>
          </a:prstGeom>
          <a:noFill/>
        </p:spPr>
        <p:txBody>
          <a:bodyPr wrap="square" rtlCol="0">
            <a:spAutoFit/>
          </a:bodyPr>
          <a:lstStyle/>
          <a:p>
            <a:r>
              <a:rPr kumimoji="1" lang="en-US" altLang="zh-CN" dirty="0"/>
              <a:t>L1</a:t>
            </a:r>
            <a:endParaRPr kumimoji="1" lang="zh-CN" altLang="en-US" dirty="0"/>
          </a:p>
        </p:txBody>
      </p:sp>
      <p:sp>
        <p:nvSpPr>
          <p:cNvPr id="17" name="文本框 16">
            <a:extLst>
              <a:ext uri="{FF2B5EF4-FFF2-40B4-BE49-F238E27FC236}">
                <a16:creationId xmlns:a16="http://schemas.microsoft.com/office/drawing/2014/main" id="{BD318738-7E5C-734A-87FB-8BB678101BA7}"/>
              </a:ext>
            </a:extLst>
          </p:cNvPr>
          <p:cNvSpPr txBox="1"/>
          <p:nvPr/>
        </p:nvSpPr>
        <p:spPr>
          <a:xfrm>
            <a:off x="8684166" y="3570291"/>
            <a:ext cx="756558" cy="369332"/>
          </a:xfrm>
          <a:prstGeom prst="rect">
            <a:avLst/>
          </a:prstGeom>
          <a:noFill/>
        </p:spPr>
        <p:txBody>
          <a:bodyPr wrap="square" rtlCol="0">
            <a:spAutoFit/>
          </a:bodyPr>
          <a:lstStyle/>
          <a:p>
            <a:r>
              <a:rPr kumimoji="1" lang="en-US" altLang="zh-CN" dirty="0"/>
              <a:t>L</a:t>
            </a:r>
            <a:endParaRPr kumimoji="1" lang="zh-CN" altLang="en-US" dirty="0"/>
          </a:p>
        </p:txBody>
      </p:sp>
      <p:cxnSp>
        <p:nvCxnSpPr>
          <p:cNvPr id="18" name="直线箭头连接符 17">
            <a:extLst>
              <a:ext uri="{FF2B5EF4-FFF2-40B4-BE49-F238E27FC236}">
                <a16:creationId xmlns:a16="http://schemas.microsoft.com/office/drawing/2014/main" id="{5F7E1EA0-D0C2-C84E-AB9C-74E19C1D236C}"/>
              </a:ext>
            </a:extLst>
          </p:cNvPr>
          <p:cNvCxnSpPr>
            <a:cxnSpLocks/>
            <a:stCxn id="23" idx="3"/>
          </p:cNvCxnSpPr>
          <p:nvPr/>
        </p:nvCxnSpPr>
        <p:spPr>
          <a:xfrm>
            <a:off x="1131440" y="3037447"/>
            <a:ext cx="1351200" cy="9238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4B0D4F-C81B-874C-A87B-14B7958A1DCC}"/>
              </a:ext>
            </a:extLst>
          </p:cNvPr>
          <p:cNvSpPr/>
          <p:nvPr/>
        </p:nvSpPr>
        <p:spPr>
          <a:xfrm>
            <a:off x="2466006" y="2598780"/>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D6FA08D9-F2E0-C044-B5BC-D15EB7181627}"/>
              </a:ext>
            </a:extLst>
          </p:cNvPr>
          <p:cNvCxnSpPr>
            <a:cxnSpLocks/>
            <a:stCxn id="11" idx="0"/>
            <a:endCxn id="11" idx="4"/>
          </p:cNvCxnSpPr>
          <p:nvPr/>
        </p:nvCxnSpPr>
        <p:spPr>
          <a:xfrm>
            <a:off x="2741419" y="3114356"/>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9DEE2EA-EF9B-F14A-A96B-0B66B20DC93B}"/>
              </a:ext>
            </a:extLst>
          </p:cNvPr>
          <p:cNvCxnSpPr>
            <a:cxnSpLocks/>
            <a:stCxn id="14" idx="0"/>
            <a:endCxn id="14" idx="4"/>
          </p:cNvCxnSpPr>
          <p:nvPr/>
        </p:nvCxnSpPr>
        <p:spPr>
          <a:xfrm>
            <a:off x="8892322" y="3965385"/>
            <a:ext cx="0" cy="54157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E40161BB-8586-C148-8513-D7B351C8D0D4}"/>
              </a:ext>
            </a:extLst>
          </p:cNvPr>
          <p:cNvPicPr>
            <a:picLocks noChangeAspect="1"/>
          </p:cNvPicPr>
          <p:nvPr/>
        </p:nvPicPr>
        <p:blipFill>
          <a:blip r:embed="rId4"/>
          <a:stretch>
            <a:fillRect/>
          </a:stretch>
        </p:blipFill>
        <p:spPr>
          <a:xfrm>
            <a:off x="1140" y="2783447"/>
            <a:ext cx="1130300" cy="508000"/>
          </a:xfrm>
          <a:prstGeom prst="rect">
            <a:avLst/>
          </a:prstGeom>
        </p:spPr>
      </p:pic>
      <p:pic>
        <p:nvPicPr>
          <p:cNvPr id="24" name="图片 23">
            <a:extLst>
              <a:ext uri="{FF2B5EF4-FFF2-40B4-BE49-F238E27FC236}">
                <a16:creationId xmlns:a16="http://schemas.microsoft.com/office/drawing/2014/main" id="{A698E7DF-3192-8048-BE29-289FC6A3E152}"/>
              </a:ext>
            </a:extLst>
          </p:cNvPr>
          <p:cNvPicPr>
            <a:picLocks noChangeAspect="1"/>
          </p:cNvPicPr>
          <p:nvPr/>
        </p:nvPicPr>
        <p:blipFill>
          <a:blip r:embed="rId5"/>
          <a:stretch>
            <a:fillRect/>
          </a:stretch>
        </p:blipFill>
        <p:spPr>
          <a:xfrm>
            <a:off x="32529" y="3554856"/>
            <a:ext cx="1079500" cy="406400"/>
          </a:xfrm>
          <a:prstGeom prst="rect">
            <a:avLst/>
          </a:prstGeom>
        </p:spPr>
      </p:pic>
      <p:sp>
        <p:nvSpPr>
          <p:cNvPr id="26" name="椭圆 25">
            <a:extLst>
              <a:ext uri="{FF2B5EF4-FFF2-40B4-BE49-F238E27FC236}">
                <a16:creationId xmlns:a16="http://schemas.microsoft.com/office/drawing/2014/main" id="{0DF8A824-9CF1-7146-81E9-448B40A41932}"/>
              </a:ext>
            </a:extLst>
          </p:cNvPr>
          <p:cNvSpPr/>
          <p:nvPr/>
        </p:nvSpPr>
        <p:spPr>
          <a:xfrm>
            <a:off x="2537414" y="372449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箭头连接符 26">
            <a:extLst>
              <a:ext uri="{FF2B5EF4-FFF2-40B4-BE49-F238E27FC236}">
                <a16:creationId xmlns:a16="http://schemas.microsoft.com/office/drawing/2014/main" id="{F79A88E7-2BB4-714B-BE1D-F35C560EEE7A}"/>
              </a:ext>
            </a:extLst>
          </p:cNvPr>
          <p:cNvCxnSpPr>
            <a:cxnSpLocks/>
            <a:stCxn id="26" idx="0"/>
            <a:endCxn id="26" idx="4"/>
          </p:cNvCxnSpPr>
          <p:nvPr/>
        </p:nvCxnSpPr>
        <p:spPr>
          <a:xfrm>
            <a:off x="2740794" y="372449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FD1C3557-CD03-F744-81C3-C00CD05A2441}"/>
              </a:ext>
            </a:extLst>
          </p:cNvPr>
          <p:cNvSpPr/>
          <p:nvPr/>
        </p:nvSpPr>
        <p:spPr>
          <a:xfrm>
            <a:off x="2537414" y="4724712"/>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B2B90D8-AC60-064F-A8A5-DBCB045CCA1C}"/>
              </a:ext>
            </a:extLst>
          </p:cNvPr>
          <p:cNvCxnSpPr>
            <a:cxnSpLocks/>
            <a:stCxn id="31" idx="0"/>
            <a:endCxn id="31" idx="4"/>
          </p:cNvCxnSpPr>
          <p:nvPr/>
        </p:nvCxnSpPr>
        <p:spPr>
          <a:xfrm>
            <a:off x="2740794" y="4724712"/>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DBF6E411-608C-FF4F-8837-745AE4593F66}"/>
              </a:ext>
            </a:extLst>
          </p:cNvPr>
          <p:cNvSpPr/>
          <p:nvPr/>
        </p:nvSpPr>
        <p:spPr>
          <a:xfrm>
            <a:off x="2526397" y="5328909"/>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04DD3629-8C73-8D41-A207-9420BDD0380B}"/>
              </a:ext>
            </a:extLst>
          </p:cNvPr>
          <p:cNvCxnSpPr>
            <a:cxnSpLocks/>
            <a:stCxn id="33" idx="0"/>
            <a:endCxn id="33" idx="4"/>
          </p:cNvCxnSpPr>
          <p:nvPr/>
        </p:nvCxnSpPr>
        <p:spPr>
          <a:xfrm>
            <a:off x="2729777" y="5328909"/>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D31290A-27E7-5E42-B1EC-899D7EB4A91C}"/>
              </a:ext>
            </a:extLst>
          </p:cNvPr>
          <p:cNvSpPr txBox="1"/>
          <p:nvPr/>
        </p:nvSpPr>
        <p:spPr>
          <a:xfrm>
            <a:off x="2589038" y="4219173"/>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36" name="直线箭头连接符 35">
            <a:extLst>
              <a:ext uri="{FF2B5EF4-FFF2-40B4-BE49-F238E27FC236}">
                <a16:creationId xmlns:a16="http://schemas.microsoft.com/office/drawing/2014/main" id="{2D5F49FC-A270-9B44-B6C3-05803410E0BC}"/>
              </a:ext>
            </a:extLst>
          </p:cNvPr>
          <p:cNvCxnSpPr>
            <a:cxnSpLocks/>
            <a:stCxn id="23" idx="3"/>
          </p:cNvCxnSpPr>
          <p:nvPr/>
        </p:nvCxnSpPr>
        <p:spPr>
          <a:xfrm>
            <a:off x="1131440" y="3037447"/>
            <a:ext cx="1309531" cy="14316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B8355CEB-B9A3-F443-A52B-02EE080CD606}"/>
              </a:ext>
            </a:extLst>
          </p:cNvPr>
          <p:cNvCxnSpPr>
            <a:cxnSpLocks/>
            <a:stCxn id="23" idx="3"/>
          </p:cNvCxnSpPr>
          <p:nvPr/>
        </p:nvCxnSpPr>
        <p:spPr>
          <a:xfrm>
            <a:off x="1131440" y="3037447"/>
            <a:ext cx="1279792" cy="18906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B342141-3898-2B45-94A3-9A20E688F28F}"/>
              </a:ext>
            </a:extLst>
          </p:cNvPr>
          <p:cNvCxnSpPr>
            <a:cxnSpLocks/>
            <a:stCxn id="23" idx="3"/>
          </p:cNvCxnSpPr>
          <p:nvPr/>
        </p:nvCxnSpPr>
        <p:spPr>
          <a:xfrm>
            <a:off x="1131440" y="3037447"/>
            <a:ext cx="1308664" cy="24948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B8E8C089-B6C1-1F40-894E-2F5625AB585B}"/>
              </a:ext>
            </a:extLst>
          </p:cNvPr>
          <p:cNvPicPr>
            <a:picLocks noChangeAspect="1"/>
          </p:cNvPicPr>
          <p:nvPr/>
        </p:nvPicPr>
        <p:blipFill>
          <a:blip r:embed="rId6"/>
          <a:stretch>
            <a:fillRect/>
          </a:stretch>
        </p:blipFill>
        <p:spPr>
          <a:xfrm>
            <a:off x="61583" y="5259238"/>
            <a:ext cx="1168400" cy="546100"/>
          </a:xfrm>
          <a:prstGeom prst="rect">
            <a:avLst/>
          </a:prstGeom>
        </p:spPr>
      </p:pic>
      <p:pic>
        <p:nvPicPr>
          <p:cNvPr id="43" name="图片 42">
            <a:extLst>
              <a:ext uri="{FF2B5EF4-FFF2-40B4-BE49-F238E27FC236}">
                <a16:creationId xmlns:a16="http://schemas.microsoft.com/office/drawing/2014/main" id="{2F4D0D73-3610-574A-B84D-4B2636DDAFBB}"/>
              </a:ext>
            </a:extLst>
          </p:cNvPr>
          <p:cNvPicPr>
            <a:picLocks noChangeAspect="1"/>
          </p:cNvPicPr>
          <p:nvPr/>
        </p:nvPicPr>
        <p:blipFill>
          <a:blip r:embed="rId7"/>
          <a:stretch>
            <a:fillRect/>
          </a:stretch>
        </p:blipFill>
        <p:spPr>
          <a:xfrm>
            <a:off x="397904" y="4318147"/>
            <a:ext cx="292100" cy="584200"/>
          </a:xfrm>
          <a:prstGeom prst="rect">
            <a:avLst/>
          </a:prstGeom>
        </p:spPr>
      </p:pic>
      <p:cxnSp>
        <p:nvCxnSpPr>
          <p:cNvPr id="51" name="直线箭头连接符 50">
            <a:extLst>
              <a:ext uri="{FF2B5EF4-FFF2-40B4-BE49-F238E27FC236}">
                <a16:creationId xmlns:a16="http://schemas.microsoft.com/office/drawing/2014/main" id="{0C4061BC-4E23-D142-846C-66AD030F8F3B}"/>
              </a:ext>
            </a:extLst>
          </p:cNvPr>
          <p:cNvCxnSpPr>
            <a:cxnSpLocks/>
            <a:stCxn id="24" idx="3"/>
          </p:cNvCxnSpPr>
          <p:nvPr/>
        </p:nvCxnSpPr>
        <p:spPr>
          <a:xfrm flipV="1">
            <a:off x="1112029" y="3414446"/>
            <a:ext cx="1336990" cy="343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AF13EC20-5BE5-964E-A035-8A43287B0F45}"/>
              </a:ext>
            </a:extLst>
          </p:cNvPr>
          <p:cNvCxnSpPr>
            <a:cxnSpLocks/>
            <a:stCxn id="24" idx="3"/>
          </p:cNvCxnSpPr>
          <p:nvPr/>
        </p:nvCxnSpPr>
        <p:spPr>
          <a:xfrm>
            <a:off x="1112029" y="3758056"/>
            <a:ext cx="1389340" cy="294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5CB95680-5A34-FD4A-81F7-5AF6D5CA5656}"/>
              </a:ext>
            </a:extLst>
          </p:cNvPr>
          <p:cNvCxnSpPr>
            <a:cxnSpLocks/>
            <a:stCxn id="24" idx="3"/>
          </p:cNvCxnSpPr>
          <p:nvPr/>
        </p:nvCxnSpPr>
        <p:spPr>
          <a:xfrm>
            <a:off x="1112029" y="3758056"/>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92C1C3D0-19C3-574D-8C7C-AFC51848225C}"/>
              </a:ext>
            </a:extLst>
          </p:cNvPr>
          <p:cNvCxnSpPr>
            <a:cxnSpLocks/>
            <a:stCxn id="24" idx="3"/>
          </p:cNvCxnSpPr>
          <p:nvPr/>
        </p:nvCxnSpPr>
        <p:spPr>
          <a:xfrm>
            <a:off x="1112029" y="3758056"/>
            <a:ext cx="1317932" cy="12613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0B0A9B62-5EA1-2145-9004-3F9C114602FF}"/>
              </a:ext>
            </a:extLst>
          </p:cNvPr>
          <p:cNvCxnSpPr>
            <a:cxnSpLocks/>
            <a:stCxn id="24" idx="3"/>
          </p:cNvCxnSpPr>
          <p:nvPr/>
        </p:nvCxnSpPr>
        <p:spPr>
          <a:xfrm>
            <a:off x="1112029" y="3758056"/>
            <a:ext cx="1346804" cy="1865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BA9BEF03-04BA-2B4F-9FDB-77D47C78F7FA}"/>
              </a:ext>
            </a:extLst>
          </p:cNvPr>
          <p:cNvCxnSpPr>
            <a:cxnSpLocks/>
            <a:stCxn id="42" idx="3"/>
          </p:cNvCxnSpPr>
          <p:nvPr/>
        </p:nvCxnSpPr>
        <p:spPr>
          <a:xfrm flipV="1">
            <a:off x="1229983" y="3364538"/>
            <a:ext cx="1217646" cy="21677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CCD6889D-6E8B-594C-B96D-AA8A3C9DA5B2}"/>
              </a:ext>
            </a:extLst>
          </p:cNvPr>
          <p:cNvCxnSpPr>
            <a:cxnSpLocks/>
            <a:stCxn id="42" idx="3"/>
          </p:cNvCxnSpPr>
          <p:nvPr/>
        </p:nvCxnSpPr>
        <p:spPr>
          <a:xfrm flipV="1">
            <a:off x="1229983" y="4002674"/>
            <a:ext cx="1269996" cy="15296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a:extLst>
              <a:ext uri="{FF2B5EF4-FFF2-40B4-BE49-F238E27FC236}">
                <a16:creationId xmlns:a16="http://schemas.microsoft.com/office/drawing/2014/main" id="{880F8625-2650-8749-8D98-4F5BA5F4BE5C}"/>
              </a:ext>
            </a:extLst>
          </p:cNvPr>
          <p:cNvCxnSpPr>
            <a:cxnSpLocks/>
            <a:stCxn id="42" idx="3"/>
          </p:cNvCxnSpPr>
          <p:nvPr/>
        </p:nvCxnSpPr>
        <p:spPr>
          <a:xfrm flipV="1">
            <a:off x="1229983" y="4510508"/>
            <a:ext cx="1228327" cy="10217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DFE5B0D5-79E2-F245-AAC5-9D0AF7FD68E8}"/>
              </a:ext>
            </a:extLst>
          </p:cNvPr>
          <p:cNvCxnSpPr>
            <a:cxnSpLocks/>
            <a:stCxn id="42" idx="3"/>
          </p:cNvCxnSpPr>
          <p:nvPr/>
        </p:nvCxnSpPr>
        <p:spPr>
          <a:xfrm flipV="1">
            <a:off x="1229983" y="4969510"/>
            <a:ext cx="1198588" cy="562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012D4E31-F5EA-AB4B-83D0-5A293B6D2085}"/>
              </a:ext>
            </a:extLst>
          </p:cNvPr>
          <p:cNvCxnSpPr>
            <a:cxnSpLocks/>
            <a:stCxn id="42" idx="3"/>
          </p:cNvCxnSpPr>
          <p:nvPr/>
        </p:nvCxnSpPr>
        <p:spPr>
          <a:xfrm>
            <a:off x="1229983" y="5532288"/>
            <a:ext cx="1227460" cy="41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2A993BC-24AE-6144-BC5A-95BCBD339039}"/>
              </a:ext>
            </a:extLst>
          </p:cNvPr>
          <p:cNvSpPr txBox="1"/>
          <p:nvPr/>
        </p:nvSpPr>
        <p:spPr>
          <a:xfrm>
            <a:off x="307671" y="2518017"/>
            <a:ext cx="815106" cy="369332"/>
          </a:xfrm>
          <a:prstGeom prst="rect">
            <a:avLst/>
          </a:prstGeom>
          <a:noFill/>
        </p:spPr>
        <p:txBody>
          <a:bodyPr wrap="square" rtlCol="0">
            <a:spAutoFit/>
          </a:bodyPr>
          <a:lstStyle/>
          <a:p>
            <a:r>
              <a:rPr kumimoji="1" lang="en-US" altLang="zh-CN" dirty="0"/>
              <a:t>L0</a:t>
            </a:r>
            <a:endParaRPr kumimoji="1" lang="zh-CN" altLang="en-US" dirty="0"/>
          </a:p>
        </p:txBody>
      </p:sp>
      <p:pic>
        <p:nvPicPr>
          <p:cNvPr id="77" name="图片 76">
            <a:extLst>
              <a:ext uri="{FF2B5EF4-FFF2-40B4-BE49-F238E27FC236}">
                <a16:creationId xmlns:a16="http://schemas.microsoft.com/office/drawing/2014/main" id="{C9E95EAA-910F-9B43-952C-529989816C79}"/>
              </a:ext>
            </a:extLst>
          </p:cNvPr>
          <p:cNvPicPr>
            <a:picLocks noChangeAspect="1"/>
          </p:cNvPicPr>
          <p:nvPr/>
        </p:nvPicPr>
        <p:blipFill>
          <a:blip r:embed="rId7"/>
          <a:stretch>
            <a:fillRect/>
          </a:stretch>
        </p:blipFill>
        <p:spPr>
          <a:xfrm>
            <a:off x="5184890" y="4047803"/>
            <a:ext cx="292100" cy="584200"/>
          </a:xfrm>
          <a:prstGeom prst="rect">
            <a:avLst/>
          </a:prstGeom>
        </p:spPr>
      </p:pic>
      <p:sp>
        <p:nvSpPr>
          <p:cNvPr id="78" name="椭圆 77">
            <a:extLst>
              <a:ext uri="{FF2B5EF4-FFF2-40B4-BE49-F238E27FC236}">
                <a16:creationId xmlns:a16="http://schemas.microsoft.com/office/drawing/2014/main" id="{309D3825-9C48-5640-B339-F84522D7BFF3}"/>
              </a:ext>
            </a:extLst>
          </p:cNvPr>
          <p:cNvSpPr/>
          <p:nvPr/>
        </p:nvSpPr>
        <p:spPr>
          <a:xfrm>
            <a:off x="4460377" y="3086187"/>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文本框 78">
            <a:extLst>
              <a:ext uri="{FF2B5EF4-FFF2-40B4-BE49-F238E27FC236}">
                <a16:creationId xmlns:a16="http://schemas.microsoft.com/office/drawing/2014/main" id="{FB1FEFF7-7F92-C04E-B85B-6BF92B5B031E}"/>
              </a:ext>
            </a:extLst>
          </p:cNvPr>
          <p:cNvSpPr txBox="1"/>
          <p:nvPr/>
        </p:nvSpPr>
        <p:spPr>
          <a:xfrm>
            <a:off x="4352627" y="2604373"/>
            <a:ext cx="815106" cy="369332"/>
          </a:xfrm>
          <a:prstGeom prst="rect">
            <a:avLst/>
          </a:prstGeom>
          <a:noFill/>
        </p:spPr>
        <p:txBody>
          <a:bodyPr wrap="square" rtlCol="0">
            <a:spAutoFit/>
          </a:bodyPr>
          <a:lstStyle/>
          <a:p>
            <a:r>
              <a:rPr kumimoji="1" lang="en-US" altLang="zh-CN" dirty="0"/>
              <a:t>L2</a:t>
            </a:r>
            <a:endParaRPr kumimoji="1" lang="zh-CN" altLang="en-US" dirty="0"/>
          </a:p>
        </p:txBody>
      </p:sp>
      <p:sp>
        <p:nvSpPr>
          <p:cNvPr id="80" name="矩形 79">
            <a:extLst>
              <a:ext uri="{FF2B5EF4-FFF2-40B4-BE49-F238E27FC236}">
                <a16:creationId xmlns:a16="http://schemas.microsoft.com/office/drawing/2014/main" id="{5129B4C1-835A-ED46-B763-ABAAF89DD25F}"/>
              </a:ext>
            </a:extLst>
          </p:cNvPr>
          <p:cNvSpPr/>
          <p:nvPr/>
        </p:nvSpPr>
        <p:spPr>
          <a:xfrm>
            <a:off x="4388343" y="2570611"/>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1" name="直线箭头连接符 80">
            <a:extLst>
              <a:ext uri="{FF2B5EF4-FFF2-40B4-BE49-F238E27FC236}">
                <a16:creationId xmlns:a16="http://schemas.microsoft.com/office/drawing/2014/main" id="{9F282D30-D587-3344-80AB-2F7AF78D34A6}"/>
              </a:ext>
            </a:extLst>
          </p:cNvPr>
          <p:cNvCxnSpPr>
            <a:cxnSpLocks/>
            <a:stCxn id="78" idx="0"/>
            <a:endCxn id="78" idx="4"/>
          </p:cNvCxnSpPr>
          <p:nvPr/>
        </p:nvCxnSpPr>
        <p:spPr>
          <a:xfrm>
            <a:off x="4663756" y="3086187"/>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EE4A51F3-16FD-0B4D-9AAA-F204F41DDCE3}"/>
              </a:ext>
            </a:extLst>
          </p:cNvPr>
          <p:cNvSpPr/>
          <p:nvPr/>
        </p:nvSpPr>
        <p:spPr>
          <a:xfrm>
            <a:off x="4459751" y="3696324"/>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3" name="直线箭头连接符 82">
            <a:extLst>
              <a:ext uri="{FF2B5EF4-FFF2-40B4-BE49-F238E27FC236}">
                <a16:creationId xmlns:a16="http://schemas.microsoft.com/office/drawing/2014/main" id="{1114504C-CE4F-9347-AB82-33CA6E4D9132}"/>
              </a:ext>
            </a:extLst>
          </p:cNvPr>
          <p:cNvCxnSpPr>
            <a:cxnSpLocks/>
            <a:stCxn id="82" idx="0"/>
            <a:endCxn id="82" idx="4"/>
          </p:cNvCxnSpPr>
          <p:nvPr/>
        </p:nvCxnSpPr>
        <p:spPr>
          <a:xfrm>
            <a:off x="4663131" y="3696324"/>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99C51EFE-43C3-8E4A-9915-28120DA0F11C}"/>
              </a:ext>
            </a:extLst>
          </p:cNvPr>
          <p:cNvSpPr/>
          <p:nvPr/>
        </p:nvSpPr>
        <p:spPr>
          <a:xfrm>
            <a:off x="4459751" y="469654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5" name="直线箭头连接符 84">
            <a:extLst>
              <a:ext uri="{FF2B5EF4-FFF2-40B4-BE49-F238E27FC236}">
                <a16:creationId xmlns:a16="http://schemas.microsoft.com/office/drawing/2014/main" id="{C2161B8D-F140-EB47-82C6-1E12A783E619}"/>
              </a:ext>
            </a:extLst>
          </p:cNvPr>
          <p:cNvCxnSpPr>
            <a:cxnSpLocks/>
            <a:stCxn id="84" idx="0"/>
            <a:endCxn id="84" idx="4"/>
          </p:cNvCxnSpPr>
          <p:nvPr/>
        </p:nvCxnSpPr>
        <p:spPr>
          <a:xfrm>
            <a:off x="4663131" y="469654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7CCCB079-EA46-0749-A48E-649EF8ECBA9A}"/>
              </a:ext>
            </a:extLst>
          </p:cNvPr>
          <p:cNvSpPr/>
          <p:nvPr/>
        </p:nvSpPr>
        <p:spPr>
          <a:xfrm>
            <a:off x="4448734" y="5300740"/>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7" name="直线箭头连接符 86">
            <a:extLst>
              <a:ext uri="{FF2B5EF4-FFF2-40B4-BE49-F238E27FC236}">
                <a16:creationId xmlns:a16="http://schemas.microsoft.com/office/drawing/2014/main" id="{8C5157EA-C027-F74C-B4B7-E01D7F0747E5}"/>
              </a:ext>
            </a:extLst>
          </p:cNvPr>
          <p:cNvCxnSpPr>
            <a:cxnSpLocks/>
            <a:stCxn id="86" idx="0"/>
            <a:endCxn id="86" idx="4"/>
          </p:cNvCxnSpPr>
          <p:nvPr/>
        </p:nvCxnSpPr>
        <p:spPr>
          <a:xfrm>
            <a:off x="4652114" y="5300740"/>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91E6D763-AD31-7246-8F2D-F7A748F80C2C}"/>
              </a:ext>
            </a:extLst>
          </p:cNvPr>
          <p:cNvSpPr txBox="1"/>
          <p:nvPr/>
        </p:nvSpPr>
        <p:spPr>
          <a:xfrm>
            <a:off x="4511375" y="4191004"/>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89" name="直线箭头连接符 88">
            <a:extLst>
              <a:ext uri="{FF2B5EF4-FFF2-40B4-BE49-F238E27FC236}">
                <a16:creationId xmlns:a16="http://schemas.microsoft.com/office/drawing/2014/main" id="{499D7602-4E6D-D048-A73D-61720191E733}"/>
              </a:ext>
            </a:extLst>
          </p:cNvPr>
          <p:cNvCxnSpPr>
            <a:cxnSpLocks/>
          </p:cNvCxnSpPr>
          <p:nvPr/>
        </p:nvCxnSpPr>
        <p:spPr>
          <a:xfrm flipV="1">
            <a:off x="3079929" y="3299717"/>
            <a:ext cx="1299352" cy="15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130E05DF-423D-694C-B3C2-AAFF6294E10C}"/>
              </a:ext>
            </a:extLst>
          </p:cNvPr>
          <p:cNvCxnSpPr>
            <a:cxnSpLocks/>
          </p:cNvCxnSpPr>
          <p:nvPr/>
        </p:nvCxnSpPr>
        <p:spPr>
          <a:xfrm>
            <a:off x="3058145" y="3364537"/>
            <a:ext cx="1334568" cy="5942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D6041DF0-C941-C440-81ED-04EF20D1E6D8}"/>
              </a:ext>
            </a:extLst>
          </p:cNvPr>
          <p:cNvCxnSpPr>
            <a:cxnSpLocks/>
          </p:cNvCxnSpPr>
          <p:nvPr/>
        </p:nvCxnSpPr>
        <p:spPr>
          <a:xfrm>
            <a:off x="3057422" y="3364537"/>
            <a:ext cx="1298105" cy="12767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60EDBF77-9578-7244-8117-B2AB46358E99}"/>
              </a:ext>
            </a:extLst>
          </p:cNvPr>
          <p:cNvCxnSpPr>
            <a:cxnSpLocks/>
          </p:cNvCxnSpPr>
          <p:nvPr/>
        </p:nvCxnSpPr>
        <p:spPr>
          <a:xfrm>
            <a:off x="3052478" y="3364538"/>
            <a:ext cx="1340235" cy="15635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F548A0B0-E0C1-4244-97FA-67208A755E7C}"/>
              </a:ext>
            </a:extLst>
          </p:cNvPr>
          <p:cNvCxnSpPr>
            <a:cxnSpLocks/>
          </p:cNvCxnSpPr>
          <p:nvPr/>
        </p:nvCxnSpPr>
        <p:spPr>
          <a:xfrm>
            <a:off x="3043924" y="3334867"/>
            <a:ext cx="1358395" cy="2169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a:extLst>
              <a:ext uri="{FF2B5EF4-FFF2-40B4-BE49-F238E27FC236}">
                <a16:creationId xmlns:a16="http://schemas.microsoft.com/office/drawing/2014/main" id="{912FA663-34C1-CB43-AA8E-A67E823385FF}"/>
              </a:ext>
            </a:extLst>
          </p:cNvPr>
          <p:cNvCxnSpPr>
            <a:cxnSpLocks/>
          </p:cNvCxnSpPr>
          <p:nvPr/>
        </p:nvCxnSpPr>
        <p:spPr>
          <a:xfrm flipV="1">
            <a:off x="3026585" y="3289566"/>
            <a:ext cx="1326042" cy="6406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ED42860B-BD1F-074E-9B0B-CCA73897802E}"/>
              </a:ext>
            </a:extLst>
          </p:cNvPr>
          <p:cNvCxnSpPr>
            <a:cxnSpLocks/>
          </p:cNvCxnSpPr>
          <p:nvPr/>
        </p:nvCxnSpPr>
        <p:spPr>
          <a:xfrm>
            <a:off x="3026585" y="3930249"/>
            <a:ext cx="1352696" cy="52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DE038919-B220-E046-ACD2-3390D5D38B8F}"/>
              </a:ext>
            </a:extLst>
          </p:cNvPr>
          <p:cNvCxnSpPr>
            <a:cxnSpLocks/>
          </p:cNvCxnSpPr>
          <p:nvPr/>
        </p:nvCxnSpPr>
        <p:spPr>
          <a:xfrm>
            <a:off x="3026585" y="3930249"/>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a:extLst>
              <a:ext uri="{FF2B5EF4-FFF2-40B4-BE49-F238E27FC236}">
                <a16:creationId xmlns:a16="http://schemas.microsoft.com/office/drawing/2014/main" id="{FFF8DC05-4689-B34F-AC31-965C761F5A12}"/>
              </a:ext>
            </a:extLst>
          </p:cNvPr>
          <p:cNvCxnSpPr>
            <a:cxnSpLocks/>
          </p:cNvCxnSpPr>
          <p:nvPr/>
        </p:nvCxnSpPr>
        <p:spPr>
          <a:xfrm>
            <a:off x="3026585" y="3930249"/>
            <a:ext cx="1392353" cy="1010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a:extLst>
              <a:ext uri="{FF2B5EF4-FFF2-40B4-BE49-F238E27FC236}">
                <a16:creationId xmlns:a16="http://schemas.microsoft.com/office/drawing/2014/main" id="{48CD9F90-7256-7348-8D1F-13A7ACEB3D7C}"/>
              </a:ext>
            </a:extLst>
          </p:cNvPr>
          <p:cNvCxnSpPr>
            <a:cxnSpLocks/>
            <a:endCxn id="86" idx="2"/>
          </p:cNvCxnSpPr>
          <p:nvPr/>
        </p:nvCxnSpPr>
        <p:spPr>
          <a:xfrm>
            <a:off x="3079929" y="3982769"/>
            <a:ext cx="1368805" cy="1521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a:extLst>
              <a:ext uri="{FF2B5EF4-FFF2-40B4-BE49-F238E27FC236}">
                <a16:creationId xmlns:a16="http://schemas.microsoft.com/office/drawing/2014/main" id="{902FA26B-E9E7-6543-BAF7-2DB43A5492B9}"/>
              </a:ext>
            </a:extLst>
          </p:cNvPr>
          <p:cNvCxnSpPr>
            <a:cxnSpLocks/>
          </p:cNvCxnSpPr>
          <p:nvPr/>
        </p:nvCxnSpPr>
        <p:spPr>
          <a:xfrm flipV="1">
            <a:off x="3063495" y="3291447"/>
            <a:ext cx="1362732" cy="2261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a:extLst>
              <a:ext uri="{FF2B5EF4-FFF2-40B4-BE49-F238E27FC236}">
                <a16:creationId xmlns:a16="http://schemas.microsoft.com/office/drawing/2014/main" id="{2B570F38-FE8F-AF48-959A-E665BB652D56}"/>
              </a:ext>
            </a:extLst>
          </p:cNvPr>
          <p:cNvCxnSpPr>
            <a:cxnSpLocks/>
          </p:cNvCxnSpPr>
          <p:nvPr/>
        </p:nvCxnSpPr>
        <p:spPr>
          <a:xfrm flipV="1">
            <a:off x="3067209" y="3938519"/>
            <a:ext cx="1325504" cy="1664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a:extLst>
              <a:ext uri="{FF2B5EF4-FFF2-40B4-BE49-F238E27FC236}">
                <a16:creationId xmlns:a16="http://schemas.microsoft.com/office/drawing/2014/main" id="{DF9BDC8A-82D9-2A4C-A62C-4BC56B09B707}"/>
              </a:ext>
            </a:extLst>
          </p:cNvPr>
          <p:cNvCxnSpPr>
            <a:cxnSpLocks/>
          </p:cNvCxnSpPr>
          <p:nvPr/>
        </p:nvCxnSpPr>
        <p:spPr>
          <a:xfrm flipV="1">
            <a:off x="3056624" y="4682701"/>
            <a:ext cx="1316242" cy="9199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a:extLst>
              <a:ext uri="{FF2B5EF4-FFF2-40B4-BE49-F238E27FC236}">
                <a16:creationId xmlns:a16="http://schemas.microsoft.com/office/drawing/2014/main" id="{66F80180-3542-2641-86AF-8D056E95D280}"/>
              </a:ext>
            </a:extLst>
          </p:cNvPr>
          <p:cNvCxnSpPr>
            <a:cxnSpLocks/>
          </p:cNvCxnSpPr>
          <p:nvPr/>
        </p:nvCxnSpPr>
        <p:spPr>
          <a:xfrm flipV="1">
            <a:off x="3021237" y="4936361"/>
            <a:ext cx="1371040" cy="653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4F74DCD8-EB4E-564A-961A-BA0A6689B15A}"/>
              </a:ext>
            </a:extLst>
          </p:cNvPr>
          <p:cNvCxnSpPr>
            <a:cxnSpLocks/>
            <a:endCxn id="86" idx="2"/>
          </p:cNvCxnSpPr>
          <p:nvPr/>
        </p:nvCxnSpPr>
        <p:spPr>
          <a:xfrm flipV="1">
            <a:off x="3022759" y="5504120"/>
            <a:ext cx="1425975" cy="98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73FA621B-9182-AB4C-9855-499027AE8A7B}"/>
              </a:ext>
            </a:extLst>
          </p:cNvPr>
          <p:cNvCxnSpPr>
            <a:cxnSpLocks/>
          </p:cNvCxnSpPr>
          <p:nvPr/>
        </p:nvCxnSpPr>
        <p:spPr>
          <a:xfrm flipV="1">
            <a:off x="3058146" y="3280110"/>
            <a:ext cx="1336089" cy="17013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a:extLst>
              <a:ext uri="{FF2B5EF4-FFF2-40B4-BE49-F238E27FC236}">
                <a16:creationId xmlns:a16="http://schemas.microsoft.com/office/drawing/2014/main" id="{51466468-6217-2A4B-A10D-A5C4F3AA8C63}"/>
              </a:ext>
            </a:extLst>
          </p:cNvPr>
          <p:cNvCxnSpPr>
            <a:cxnSpLocks/>
            <a:endCxn id="84" idx="2"/>
          </p:cNvCxnSpPr>
          <p:nvPr/>
        </p:nvCxnSpPr>
        <p:spPr>
          <a:xfrm flipV="1">
            <a:off x="3030303" y="4899923"/>
            <a:ext cx="1429448" cy="9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a:extLst>
              <a:ext uri="{FF2B5EF4-FFF2-40B4-BE49-F238E27FC236}">
                <a16:creationId xmlns:a16="http://schemas.microsoft.com/office/drawing/2014/main" id="{E846D74D-390F-2B45-81DC-23A486BE1940}"/>
              </a:ext>
            </a:extLst>
          </p:cNvPr>
          <p:cNvCxnSpPr>
            <a:cxnSpLocks/>
            <a:endCxn id="86" idx="2"/>
          </p:cNvCxnSpPr>
          <p:nvPr/>
        </p:nvCxnSpPr>
        <p:spPr>
          <a:xfrm>
            <a:off x="3079929" y="4994335"/>
            <a:ext cx="1368805" cy="5097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6" name="图片 155">
            <a:extLst>
              <a:ext uri="{FF2B5EF4-FFF2-40B4-BE49-F238E27FC236}">
                <a16:creationId xmlns:a16="http://schemas.microsoft.com/office/drawing/2014/main" id="{3954C526-A6A2-F84E-BE77-42C7492E2632}"/>
              </a:ext>
            </a:extLst>
          </p:cNvPr>
          <p:cNvPicPr>
            <a:picLocks noChangeAspect="1"/>
          </p:cNvPicPr>
          <p:nvPr/>
        </p:nvPicPr>
        <p:blipFill>
          <a:blip r:embed="rId8"/>
          <a:stretch>
            <a:fillRect/>
          </a:stretch>
        </p:blipFill>
        <p:spPr>
          <a:xfrm>
            <a:off x="52049" y="6150986"/>
            <a:ext cx="1244600" cy="444500"/>
          </a:xfrm>
          <a:prstGeom prst="rect">
            <a:avLst/>
          </a:prstGeom>
        </p:spPr>
      </p:pic>
      <p:pic>
        <p:nvPicPr>
          <p:cNvPr id="157" name="图片 156">
            <a:extLst>
              <a:ext uri="{FF2B5EF4-FFF2-40B4-BE49-F238E27FC236}">
                <a16:creationId xmlns:a16="http://schemas.microsoft.com/office/drawing/2014/main" id="{00F34E13-073C-2245-B8E8-982774B310E1}"/>
              </a:ext>
            </a:extLst>
          </p:cNvPr>
          <p:cNvPicPr>
            <a:picLocks noChangeAspect="1"/>
          </p:cNvPicPr>
          <p:nvPr/>
        </p:nvPicPr>
        <p:blipFill>
          <a:blip r:embed="rId9"/>
          <a:stretch>
            <a:fillRect/>
          </a:stretch>
        </p:blipFill>
        <p:spPr>
          <a:xfrm>
            <a:off x="3425265" y="6107974"/>
            <a:ext cx="444500" cy="482600"/>
          </a:xfrm>
          <a:prstGeom prst="rect">
            <a:avLst/>
          </a:prstGeom>
        </p:spPr>
      </p:pic>
      <p:sp>
        <p:nvSpPr>
          <p:cNvPr id="158" name="椭圆 157">
            <a:extLst>
              <a:ext uri="{FF2B5EF4-FFF2-40B4-BE49-F238E27FC236}">
                <a16:creationId xmlns:a16="http://schemas.microsoft.com/office/drawing/2014/main" id="{88A65BB6-F606-EC4B-9484-EF362CB97B71}"/>
              </a:ext>
            </a:extLst>
          </p:cNvPr>
          <p:cNvSpPr/>
          <p:nvPr/>
        </p:nvSpPr>
        <p:spPr>
          <a:xfrm>
            <a:off x="6947727" y="3045919"/>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文本框 158">
            <a:extLst>
              <a:ext uri="{FF2B5EF4-FFF2-40B4-BE49-F238E27FC236}">
                <a16:creationId xmlns:a16="http://schemas.microsoft.com/office/drawing/2014/main" id="{6C1865E9-02CC-4449-8A91-5B1FE0294394}"/>
              </a:ext>
            </a:extLst>
          </p:cNvPr>
          <p:cNvSpPr txBox="1"/>
          <p:nvPr/>
        </p:nvSpPr>
        <p:spPr>
          <a:xfrm>
            <a:off x="6839977" y="2564105"/>
            <a:ext cx="815106" cy="369332"/>
          </a:xfrm>
          <a:prstGeom prst="rect">
            <a:avLst/>
          </a:prstGeom>
          <a:noFill/>
        </p:spPr>
        <p:txBody>
          <a:bodyPr wrap="square" rtlCol="0">
            <a:spAutoFit/>
          </a:bodyPr>
          <a:lstStyle/>
          <a:p>
            <a:r>
              <a:rPr kumimoji="1" lang="en-US" altLang="zh-CN" dirty="0"/>
              <a:t>L-1</a:t>
            </a:r>
            <a:endParaRPr kumimoji="1" lang="zh-CN" altLang="en-US" dirty="0"/>
          </a:p>
        </p:txBody>
      </p:sp>
      <p:sp>
        <p:nvSpPr>
          <p:cNvPr id="160" name="矩形 159">
            <a:extLst>
              <a:ext uri="{FF2B5EF4-FFF2-40B4-BE49-F238E27FC236}">
                <a16:creationId xmlns:a16="http://schemas.microsoft.com/office/drawing/2014/main" id="{2798F053-DB75-A04C-890C-F4D88EDD1728}"/>
              </a:ext>
            </a:extLst>
          </p:cNvPr>
          <p:cNvSpPr/>
          <p:nvPr/>
        </p:nvSpPr>
        <p:spPr>
          <a:xfrm>
            <a:off x="6875693" y="2530343"/>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a:extLst>
              <a:ext uri="{FF2B5EF4-FFF2-40B4-BE49-F238E27FC236}">
                <a16:creationId xmlns:a16="http://schemas.microsoft.com/office/drawing/2014/main" id="{EEB289DF-1166-E742-986F-2C417F2D1A2C}"/>
              </a:ext>
            </a:extLst>
          </p:cNvPr>
          <p:cNvCxnSpPr>
            <a:cxnSpLocks/>
            <a:stCxn id="158" idx="0"/>
            <a:endCxn id="158" idx="4"/>
          </p:cNvCxnSpPr>
          <p:nvPr/>
        </p:nvCxnSpPr>
        <p:spPr>
          <a:xfrm>
            <a:off x="7151106" y="3045919"/>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椭圆 161">
            <a:extLst>
              <a:ext uri="{FF2B5EF4-FFF2-40B4-BE49-F238E27FC236}">
                <a16:creationId xmlns:a16="http://schemas.microsoft.com/office/drawing/2014/main" id="{3BDBA705-2414-2943-88F3-6D65C69F185D}"/>
              </a:ext>
            </a:extLst>
          </p:cNvPr>
          <p:cNvSpPr/>
          <p:nvPr/>
        </p:nvSpPr>
        <p:spPr>
          <a:xfrm>
            <a:off x="6947101" y="3656056"/>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箭头连接符 162">
            <a:extLst>
              <a:ext uri="{FF2B5EF4-FFF2-40B4-BE49-F238E27FC236}">
                <a16:creationId xmlns:a16="http://schemas.microsoft.com/office/drawing/2014/main" id="{3BAC315D-080A-EB41-B015-4EDA552E27F9}"/>
              </a:ext>
            </a:extLst>
          </p:cNvPr>
          <p:cNvCxnSpPr>
            <a:cxnSpLocks/>
            <a:stCxn id="162" idx="0"/>
            <a:endCxn id="162" idx="4"/>
          </p:cNvCxnSpPr>
          <p:nvPr/>
        </p:nvCxnSpPr>
        <p:spPr>
          <a:xfrm>
            <a:off x="7150481" y="3656056"/>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FE6AB0B7-531C-B64E-9EB6-2A9BE026F92E}"/>
              </a:ext>
            </a:extLst>
          </p:cNvPr>
          <p:cNvSpPr/>
          <p:nvPr/>
        </p:nvSpPr>
        <p:spPr>
          <a:xfrm>
            <a:off x="6947101" y="4656275"/>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5" name="直线箭头连接符 164">
            <a:extLst>
              <a:ext uri="{FF2B5EF4-FFF2-40B4-BE49-F238E27FC236}">
                <a16:creationId xmlns:a16="http://schemas.microsoft.com/office/drawing/2014/main" id="{92E3D0E1-BDD6-A94A-B632-1B48F7F3E72A}"/>
              </a:ext>
            </a:extLst>
          </p:cNvPr>
          <p:cNvCxnSpPr>
            <a:cxnSpLocks/>
            <a:stCxn id="164" idx="0"/>
            <a:endCxn id="164" idx="4"/>
          </p:cNvCxnSpPr>
          <p:nvPr/>
        </p:nvCxnSpPr>
        <p:spPr>
          <a:xfrm>
            <a:off x="7150481" y="4656275"/>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F450B1EB-848A-DB4D-BE1B-3869E92AA8C5}"/>
              </a:ext>
            </a:extLst>
          </p:cNvPr>
          <p:cNvSpPr/>
          <p:nvPr/>
        </p:nvSpPr>
        <p:spPr>
          <a:xfrm>
            <a:off x="6936084" y="5260472"/>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7" name="直线箭头连接符 166">
            <a:extLst>
              <a:ext uri="{FF2B5EF4-FFF2-40B4-BE49-F238E27FC236}">
                <a16:creationId xmlns:a16="http://schemas.microsoft.com/office/drawing/2014/main" id="{3FD4DC68-B170-5B42-BAC0-770D8560EAC4}"/>
              </a:ext>
            </a:extLst>
          </p:cNvPr>
          <p:cNvCxnSpPr>
            <a:cxnSpLocks/>
            <a:stCxn id="166" idx="0"/>
            <a:endCxn id="166" idx="4"/>
          </p:cNvCxnSpPr>
          <p:nvPr/>
        </p:nvCxnSpPr>
        <p:spPr>
          <a:xfrm>
            <a:off x="7139464" y="5260472"/>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065C91D1-29CB-5146-8CFB-FC2FA98E7C01}"/>
              </a:ext>
            </a:extLst>
          </p:cNvPr>
          <p:cNvSpPr txBox="1"/>
          <p:nvPr/>
        </p:nvSpPr>
        <p:spPr>
          <a:xfrm>
            <a:off x="6998725" y="4150736"/>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169" name="直线箭头连接符 168">
            <a:extLst>
              <a:ext uri="{FF2B5EF4-FFF2-40B4-BE49-F238E27FC236}">
                <a16:creationId xmlns:a16="http://schemas.microsoft.com/office/drawing/2014/main" id="{6AAEA3CB-C681-1D4B-AF42-EA8696059F5F}"/>
              </a:ext>
            </a:extLst>
          </p:cNvPr>
          <p:cNvCxnSpPr>
            <a:cxnSpLocks/>
          </p:cNvCxnSpPr>
          <p:nvPr/>
        </p:nvCxnSpPr>
        <p:spPr>
          <a:xfrm flipV="1">
            <a:off x="5567279" y="3259449"/>
            <a:ext cx="1299352" cy="15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线箭头连接符 169">
            <a:extLst>
              <a:ext uri="{FF2B5EF4-FFF2-40B4-BE49-F238E27FC236}">
                <a16:creationId xmlns:a16="http://schemas.microsoft.com/office/drawing/2014/main" id="{73CB033C-6A51-894E-9929-6B1A5E22615A}"/>
              </a:ext>
            </a:extLst>
          </p:cNvPr>
          <p:cNvCxnSpPr>
            <a:cxnSpLocks/>
          </p:cNvCxnSpPr>
          <p:nvPr/>
        </p:nvCxnSpPr>
        <p:spPr>
          <a:xfrm>
            <a:off x="5545495" y="3324269"/>
            <a:ext cx="1334568" cy="5942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线箭头连接符 170">
            <a:extLst>
              <a:ext uri="{FF2B5EF4-FFF2-40B4-BE49-F238E27FC236}">
                <a16:creationId xmlns:a16="http://schemas.microsoft.com/office/drawing/2014/main" id="{C29B0EE5-F165-9647-AFAB-2CA5AF4A1386}"/>
              </a:ext>
            </a:extLst>
          </p:cNvPr>
          <p:cNvCxnSpPr>
            <a:cxnSpLocks/>
          </p:cNvCxnSpPr>
          <p:nvPr/>
        </p:nvCxnSpPr>
        <p:spPr>
          <a:xfrm>
            <a:off x="5544772" y="3324269"/>
            <a:ext cx="1298105" cy="12767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线箭头连接符 171">
            <a:extLst>
              <a:ext uri="{FF2B5EF4-FFF2-40B4-BE49-F238E27FC236}">
                <a16:creationId xmlns:a16="http://schemas.microsoft.com/office/drawing/2014/main" id="{F95FFA99-00C1-4C43-84B3-A797E01D9310}"/>
              </a:ext>
            </a:extLst>
          </p:cNvPr>
          <p:cNvCxnSpPr>
            <a:cxnSpLocks/>
          </p:cNvCxnSpPr>
          <p:nvPr/>
        </p:nvCxnSpPr>
        <p:spPr>
          <a:xfrm>
            <a:off x="5539828" y="3324270"/>
            <a:ext cx="1340235" cy="15635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0275DB17-66A8-6441-9493-BA1C1D948C17}"/>
              </a:ext>
            </a:extLst>
          </p:cNvPr>
          <p:cNvCxnSpPr>
            <a:cxnSpLocks/>
          </p:cNvCxnSpPr>
          <p:nvPr/>
        </p:nvCxnSpPr>
        <p:spPr>
          <a:xfrm>
            <a:off x="5531274" y="3294599"/>
            <a:ext cx="1358395" cy="2169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线箭头连接符 173">
            <a:extLst>
              <a:ext uri="{FF2B5EF4-FFF2-40B4-BE49-F238E27FC236}">
                <a16:creationId xmlns:a16="http://schemas.microsoft.com/office/drawing/2014/main" id="{0CFFF468-1FF6-274C-B17E-54DECE13AB72}"/>
              </a:ext>
            </a:extLst>
          </p:cNvPr>
          <p:cNvCxnSpPr>
            <a:cxnSpLocks/>
          </p:cNvCxnSpPr>
          <p:nvPr/>
        </p:nvCxnSpPr>
        <p:spPr>
          <a:xfrm flipV="1">
            <a:off x="5513935" y="3249298"/>
            <a:ext cx="1326042" cy="6406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线箭头连接符 174">
            <a:extLst>
              <a:ext uri="{FF2B5EF4-FFF2-40B4-BE49-F238E27FC236}">
                <a16:creationId xmlns:a16="http://schemas.microsoft.com/office/drawing/2014/main" id="{ABCDC71A-2439-F64D-B93E-5FA3DE529D7C}"/>
              </a:ext>
            </a:extLst>
          </p:cNvPr>
          <p:cNvCxnSpPr>
            <a:cxnSpLocks/>
          </p:cNvCxnSpPr>
          <p:nvPr/>
        </p:nvCxnSpPr>
        <p:spPr>
          <a:xfrm>
            <a:off x="5513935" y="3889981"/>
            <a:ext cx="1352696" cy="52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线箭头连接符 175">
            <a:extLst>
              <a:ext uri="{FF2B5EF4-FFF2-40B4-BE49-F238E27FC236}">
                <a16:creationId xmlns:a16="http://schemas.microsoft.com/office/drawing/2014/main" id="{F52FBBB9-8FDC-094E-81A7-79B8AE734FB9}"/>
              </a:ext>
            </a:extLst>
          </p:cNvPr>
          <p:cNvCxnSpPr>
            <a:cxnSpLocks/>
          </p:cNvCxnSpPr>
          <p:nvPr/>
        </p:nvCxnSpPr>
        <p:spPr>
          <a:xfrm>
            <a:off x="5513935" y="3889981"/>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线箭头连接符 176">
            <a:extLst>
              <a:ext uri="{FF2B5EF4-FFF2-40B4-BE49-F238E27FC236}">
                <a16:creationId xmlns:a16="http://schemas.microsoft.com/office/drawing/2014/main" id="{20372DD0-70E2-C340-880B-0ED1084EAE79}"/>
              </a:ext>
            </a:extLst>
          </p:cNvPr>
          <p:cNvCxnSpPr>
            <a:cxnSpLocks/>
          </p:cNvCxnSpPr>
          <p:nvPr/>
        </p:nvCxnSpPr>
        <p:spPr>
          <a:xfrm>
            <a:off x="5513935" y="3889981"/>
            <a:ext cx="1392353" cy="1010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线箭头连接符 177">
            <a:extLst>
              <a:ext uri="{FF2B5EF4-FFF2-40B4-BE49-F238E27FC236}">
                <a16:creationId xmlns:a16="http://schemas.microsoft.com/office/drawing/2014/main" id="{FBBD8CAE-2104-6043-B667-0DA3E823A002}"/>
              </a:ext>
            </a:extLst>
          </p:cNvPr>
          <p:cNvCxnSpPr>
            <a:cxnSpLocks/>
            <a:endCxn id="166" idx="2"/>
          </p:cNvCxnSpPr>
          <p:nvPr/>
        </p:nvCxnSpPr>
        <p:spPr>
          <a:xfrm>
            <a:off x="5491428" y="3954910"/>
            <a:ext cx="1444656" cy="15089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a:extLst>
              <a:ext uri="{FF2B5EF4-FFF2-40B4-BE49-F238E27FC236}">
                <a16:creationId xmlns:a16="http://schemas.microsoft.com/office/drawing/2014/main" id="{0CB6353F-FC80-BE4D-B6AF-2A3A3A593A5D}"/>
              </a:ext>
            </a:extLst>
          </p:cNvPr>
          <p:cNvCxnSpPr>
            <a:cxnSpLocks/>
          </p:cNvCxnSpPr>
          <p:nvPr/>
        </p:nvCxnSpPr>
        <p:spPr>
          <a:xfrm flipV="1">
            <a:off x="5550845" y="3251179"/>
            <a:ext cx="1362732" cy="2261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a:extLst>
              <a:ext uri="{FF2B5EF4-FFF2-40B4-BE49-F238E27FC236}">
                <a16:creationId xmlns:a16="http://schemas.microsoft.com/office/drawing/2014/main" id="{DA417ACD-3A68-604B-8557-C7B283A60C64}"/>
              </a:ext>
            </a:extLst>
          </p:cNvPr>
          <p:cNvCxnSpPr>
            <a:cxnSpLocks/>
          </p:cNvCxnSpPr>
          <p:nvPr/>
        </p:nvCxnSpPr>
        <p:spPr>
          <a:xfrm flipV="1">
            <a:off x="5554559" y="3898251"/>
            <a:ext cx="1325504" cy="1664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a:extLst>
              <a:ext uri="{FF2B5EF4-FFF2-40B4-BE49-F238E27FC236}">
                <a16:creationId xmlns:a16="http://schemas.microsoft.com/office/drawing/2014/main" id="{F48C23E6-C01E-1441-B39F-7F7995CDAFEB}"/>
              </a:ext>
            </a:extLst>
          </p:cNvPr>
          <p:cNvCxnSpPr>
            <a:cxnSpLocks/>
          </p:cNvCxnSpPr>
          <p:nvPr/>
        </p:nvCxnSpPr>
        <p:spPr>
          <a:xfrm flipV="1">
            <a:off x="5543974" y="4642433"/>
            <a:ext cx="1316242" cy="9199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DBC77E3C-EC84-F34E-ABC9-91587B4F5D2C}"/>
              </a:ext>
            </a:extLst>
          </p:cNvPr>
          <p:cNvCxnSpPr>
            <a:cxnSpLocks/>
          </p:cNvCxnSpPr>
          <p:nvPr/>
        </p:nvCxnSpPr>
        <p:spPr>
          <a:xfrm flipV="1">
            <a:off x="5508587" y="4896093"/>
            <a:ext cx="1371040" cy="653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a:extLst>
              <a:ext uri="{FF2B5EF4-FFF2-40B4-BE49-F238E27FC236}">
                <a16:creationId xmlns:a16="http://schemas.microsoft.com/office/drawing/2014/main" id="{A1327AF4-F6B3-F345-8C3F-79ECF1851F82}"/>
              </a:ext>
            </a:extLst>
          </p:cNvPr>
          <p:cNvCxnSpPr>
            <a:cxnSpLocks/>
            <a:endCxn id="166" idx="2"/>
          </p:cNvCxnSpPr>
          <p:nvPr/>
        </p:nvCxnSpPr>
        <p:spPr>
          <a:xfrm flipV="1">
            <a:off x="5510109" y="5463852"/>
            <a:ext cx="1425975" cy="98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a:extLst>
              <a:ext uri="{FF2B5EF4-FFF2-40B4-BE49-F238E27FC236}">
                <a16:creationId xmlns:a16="http://schemas.microsoft.com/office/drawing/2014/main" id="{EB6C9B49-96F7-A540-9AC6-40F343D18CA3}"/>
              </a:ext>
            </a:extLst>
          </p:cNvPr>
          <p:cNvCxnSpPr>
            <a:cxnSpLocks/>
          </p:cNvCxnSpPr>
          <p:nvPr/>
        </p:nvCxnSpPr>
        <p:spPr>
          <a:xfrm flipV="1">
            <a:off x="5545496" y="3239842"/>
            <a:ext cx="1336089" cy="17013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a:extLst>
              <a:ext uri="{FF2B5EF4-FFF2-40B4-BE49-F238E27FC236}">
                <a16:creationId xmlns:a16="http://schemas.microsoft.com/office/drawing/2014/main" id="{B08525BC-FA87-994C-8105-839D9E256ACE}"/>
              </a:ext>
            </a:extLst>
          </p:cNvPr>
          <p:cNvCxnSpPr>
            <a:cxnSpLocks/>
            <a:endCxn id="164" idx="2"/>
          </p:cNvCxnSpPr>
          <p:nvPr/>
        </p:nvCxnSpPr>
        <p:spPr>
          <a:xfrm flipV="1">
            <a:off x="5517653" y="4859655"/>
            <a:ext cx="1429448" cy="9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a:extLst>
              <a:ext uri="{FF2B5EF4-FFF2-40B4-BE49-F238E27FC236}">
                <a16:creationId xmlns:a16="http://schemas.microsoft.com/office/drawing/2014/main" id="{221FB823-C278-2C4B-A528-C3332C6B000A}"/>
              </a:ext>
            </a:extLst>
          </p:cNvPr>
          <p:cNvCxnSpPr>
            <a:cxnSpLocks/>
            <a:endCxn id="166" idx="2"/>
          </p:cNvCxnSpPr>
          <p:nvPr/>
        </p:nvCxnSpPr>
        <p:spPr>
          <a:xfrm>
            <a:off x="5567279" y="4954067"/>
            <a:ext cx="1368805" cy="5097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a:extLst>
              <a:ext uri="{FF2B5EF4-FFF2-40B4-BE49-F238E27FC236}">
                <a16:creationId xmlns:a16="http://schemas.microsoft.com/office/drawing/2014/main" id="{5D3B97DA-22B2-C042-8890-D7655C817984}"/>
              </a:ext>
            </a:extLst>
          </p:cNvPr>
          <p:cNvCxnSpPr>
            <a:cxnSpLocks/>
            <a:stCxn id="162" idx="6"/>
            <a:endCxn id="14" idx="2"/>
          </p:cNvCxnSpPr>
          <p:nvPr/>
        </p:nvCxnSpPr>
        <p:spPr>
          <a:xfrm>
            <a:off x="7353860" y="3859436"/>
            <a:ext cx="1267677" cy="3767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a:extLst>
              <a:ext uri="{FF2B5EF4-FFF2-40B4-BE49-F238E27FC236}">
                <a16:creationId xmlns:a16="http://schemas.microsoft.com/office/drawing/2014/main" id="{ED7068E6-D1AB-1941-A52E-182529B4F7D5}"/>
              </a:ext>
            </a:extLst>
          </p:cNvPr>
          <p:cNvCxnSpPr>
            <a:cxnSpLocks/>
            <a:endCxn id="14" idx="2"/>
          </p:cNvCxnSpPr>
          <p:nvPr/>
        </p:nvCxnSpPr>
        <p:spPr>
          <a:xfrm flipV="1">
            <a:off x="7416501" y="4236170"/>
            <a:ext cx="1205036" cy="1399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a:extLst>
              <a:ext uri="{FF2B5EF4-FFF2-40B4-BE49-F238E27FC236}">
                <a16:creationId xmlns:a16="http://schemas.microsoft.com/office/drawing/2014/main" id="{E9C7E2E5-7D9A-5344-BAEA-0F749AF93621}"/>
              </a:ext>
            </a:extLst>
          </p:cNvPr>
          <p:cNvCxnSpPr>
            <a:cxnSpLocks/>
            <a:stCxn id="164" idx="6"/>
            <a:endCxn id="14" idx="2"/>
          </p:cNvCxnSpPr>
          <p:nvPr/>
        </p:nvCxnSpPr>
        <p:spPr>
          <a:xfrm flipV="1">
            <a:off x="7353860" y="4236170"/>
            <a:ext cx="1267677" cy="6234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a:extLst>
              <a:ext uri="{FF2B5EF4-FFF2-40B4-BE49-F238E27FC236}">
                <a16:creationId xmlns:a16="http://schemas.microsoft.com/office/drawing/2014/main" id="{587D0051-4AE1-3E4F-B0E0-55B3C8AD5870}"/>
              </a:ext>
            </a:extLst>
          </p:cNvPr>
          <p:cNvCxnSpPr>
            <a:cxnSpLocks/>
            <a:stCxn id="166" idx="6"/>
            <a:endCxn id="14" idx="2"/>
          </p:cNvCxnSpPr>
          <p:nvPr/>
        </p:nvCxnSpPr>
        <p:spPr>
          <a:xfrm flipV="1">
            <a:off x="7342843" y="4236170"/>
            <a:ext cx="1278694" cy="12276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5" name="图片 204">
            <a:extLst>
              <a:ext uri="{FF2B5EF4-FFF2-40B4-BE49-F238E27FC236}">
                <a16:creationId xmlns:a16="http://schemas.microsoft.com/office/drawing/2014/main" id="{3B19B197-676F-404E-A2E2-84F657A837C9}"/>
              </a:ext>
            </a:extLst>
          </p:cNvPr>
          <p:cNvPicPr>
            <a:picLocks noChangeAspect="1"/>
          </p:cNvPicPr>
          <p:nvPr/>
        </p:nvPicPr>
        <p:blipFill>
          <a:blip r:embed="rId10"/>
          <a:stretch>
            <a:fillRect/>
          </a:stretch>
        </p:blipFill>
        <p:spPr>
          <a:xfrm>
            <a:off x="5674531" y="6201959"/>
            <a:ext cx="647700" cy="406400"/>
          </a:xfrm>
          <a:prstGeom prst="rect">
            <a:avLst/>
          </a:prstGeom>
        </p:spPr>
      </p:pic>
    </p:spTree>
    <p:extLst>
      <p:ext uri="{BB962C8B-B14F-4D97-AF65-F5344CB8AC3E}">
        <p14:creationId xmlns:p14="http://schemas.microsoft.com/office/powerpoint/2010/main" val="121342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6" name="图片 35">
            <a:extLst>
              <a:ext uri="{FF2B5EF4-FFF2-40B4-BE49-F238E27FC236}">
                <a16:creationId xmlns:a16="http://schemas.microsoft.com/office/drawing/2014/main" id="{A907D2F1-3FEE-9740-A483-4C60D4485569}"/>
              </a:ext>
            </a:extLst>
          </p:cNvPr>
          <p:cNvPicPr>
            <a:picLocks noChangeAspect="1"/>
          </p:cNvPicPr>
          <p:nvPr/>
        </p:nvPicPr>
        <p:blipFill>
          <a:blip r:embed="rId2"/>
          <a:stretch>
            <a:fillRect/>
          </a:stretch>
        </p:blipFill>
        <p:spPr>
          <a:xfrm>
            <a:off x="721565" y="1298962"/>
            <a:ext cx="3352800" cy="3568700"/>
          </a:xfrm>
          <a:prstGeom prst="rect">
            <a:avLst/>
          </a:prstGeom>
        </p:spPr>
      </p:pic>
      <p:sp>
        <p:nvSpPr>
          <p:cNvPr id="38" name="文本框 37">
            <a:extLst>
              <a:ext uri="{FF2B5EF4-FFF2-40B4-BE49-F238E27FC236}">
                <a16:creationId xmlns:a16="http://schemas.microsoft.com/office/drawing/2014/main" id="{D6A8E7D2-CD00-C541-8F2E-C8EECC65CB67}"/>
              </a:ext>
            </a:extLst>
          </p:cNvPr>
          <p:cNvSpPr txBox="1"/>
          <p:nvPr/>
        </p:nvSpPr>
        <p:spPr>
          <a:xfrm>
            <a:off x="721565" y="905356"/>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整个正向传播的流程就会变成这样：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9" name="文本框 38">
            <a:extLst>
              <a:ext uri="{FF2B5EF4-FFF2-40B4-BE49-F238E27FC236}">
                <a16:creationId xmlns:a16="http://schemas.microsoft.com/office/drawing/2014/main" id="{402F5F88-6AFE-4846-81F3-B64D6D618BBD}"/>
              </a:ext>
            </a:extLst>
          </p:cNvPr>
          <p:cNvSpPr txBox="1"/>
          <p:nvPr/>
        </p:nvSpPr>
        <p:spPr>
          <a:xfrm>
            <a:off x="4899555" y="905356"/>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而整个神经网络的各个参数的维度是：</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40" name="图片 39">
            <a:extLst>
              <a:ext uri="{FF2B5EF4-FFF2-40B4-BE49-F238E27FC236}">
                <a16:creationId xmlns:a16="http://schemas.microsoft.com/office/drawing/2014/main" id="{214FDC79-F621-1B40-9722-E4DCB94A01D7}"/>
              </a:ext>
            </a:extLst>
          </p:cNvPr>
          <p:cNvPicPr>
            <a:picLocks noChangeAspect="1"/>
          </p:cNvPicPr>
          <p:nvPr/>
        </p:nvPicPr>
        <p:blipFill>
          <a:blip r:embed="rId3"/>
          <a:stretch>
            <a:fillRect/>
          </a:stretch>
        </p:blipFill>
        <p:spPr>
          <a:xfrm>
            <a:off x="4899555" y="1552187"/>
            <a:ext cx="3060700" cy="1701800"/>
          </a:xfrm>
          <a:prstGeom prst="rect">
            <a:avLst/>
          </a:prstGeom>
        </p:spPr>
      </p:pic>
      <p:sp>
        <p:nvSpPr>
          <p:cNvPr id="41" name="文本框 40">
            <a:extLst>
              <a:ext uri="{FF2B5EF4-FFF2-40B4-BE49-F238E27FC236}">
                <a16:creationId xmlns:a16="http://schemas.microsoft.com/office/drawing/2014/main" id="{AF61BCC1-40F7-8241-99E6-4105B4B1E1C5}"/>
              </a:ext>
            </a:extLst>
          </p:cNvPr>
          <p:cNvSpPr txBox="1"/>
          <p:nvPr/>
        </p:nvSpPr>
        <p:spPr>
          <a:xfrm>
            <a:off x="721564" y="5529395"/>
            <a:ext cx="6459821"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至此 神经网络的正向传播介绍完了，下面开始介绍更重要的</a:t>
            </a:r>
            <a:r>
              <a:rPr lang="zh-CN" altLang="en-US" sz="1400" dirty="0">
                <a:solidFill>
                  <a:srgbClr val="FF0000"/>
                </a:solidFill>
                <a:latin typeface="微软雅黑" panose="020B0503020204020204" charset="-122"/>
                <a:ea typeface="微软雅黑" panose="020B0503020204020204" charset="-122"/>
              </a:rPr>
              <a:t>反向传播</a:t>
            </a:r>
            <a:endParaRPr lang="en-US" altLang="zh-CN" sz="1400"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6144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F3FCBFF-CFF3-FD47-B550-968E213D0706}"/>
                  </a:ext>
                </a:extLst>
              </p:cNvPr>
              <p:cNvSpPr txBox="1"/>
              <p:nvPr/>
            </p:nvSpPr>
            <p:spPr>
              <a:xfrm>
                <a:off x="565447" y="879337"/>
                <a:ext cx="6459821" cy="1384995"/>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这里先提一下神经网络作为</a:t>
                </a:r>
                <a:r>
                  <a:rPr lang="zh-CN" altLang="en-US" sz="1400" dirty="0">
                    <a:solidFill>
                      <a:srgbClr val="FF0000"/>
                    </a:solidFill>
                    <a:latin typeface="微软雅黑" panose="020B0503020204020204" charset="-122"/>
                    <a:ea typeface="微软雅黑" panose="020B0503020204020204" charset="-122"/>
                  </a:rPr>
                  <a:t>监督学习</a:t>
                </a:r>
                <a:r>
                  <a:rPr lang="zh-CN" altLang="en-US" sz="1400" dirty="0">
                    <a:solidFill>
                      <a:schemeClr val="bg1">
                        <a:lumMod val="50000"/>
                      </a:schemeClr>
                    </a:solidFill>
                    <a:latin typeface="微软雅黑" panose="020B0503020204020204" charset="-122"/>
                    <a:ea typeface="微软雅黑" panose="020B0503020204020204" charset="-122"/>
                  </a:rPr>
                  <a:t>时候的流程，因为样本中不但含有输入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还得有对应的</a:t>
                </a:r>
                <a:r>
                  <a:rPr lang="zh-CN" altLang="en-US" sz="1400" dirty="0">
                    <a:solidFill>
                      <a:srgbClr val="92D050"/>
                    </a:solidFill>
                    <a:latin typeface="微软雅黑" panose="020B0503020204020204" charset="-122"/>
                    <a:ea typeface="微软雅黑" panose="020B0503020204020204" charset="-122"/>
                  </a:rPr>
                  <a:t>标签</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，这里的</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和之前通过</a:t>
                </a:r>
                <a:r>
                  <a:rPr lang="zh-CN" altLang="en-US" sz="1400" dirty="0">
                    <a:solidFill>
                      <a:srgbClr val="FFC000"/>
                    </a:solidFill>
                    <a:latin typeface="微软雅黑" panose="020B0503020204020204" charset="-122"/>
                    <a:ea typeface="微软雅黑" panose="020B0503020204020204" charset="-122"/>
                  </a:rPr>
                  <a:t>正向传播计算出来的</a:t>
                </a:r>
                <a:r>
                  <a:rPr lang="en-US" altLang="zh-CN" sz="1400" dirty="0">
                    <a:solidFill>
                      <a:srgbClr val="FFC00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不是一个意思。</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所以这里给出新的定义：</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rgbClr val="FFC000"/>
                    </a:solidFill>
                    <a:latin typeface="微软雅黑" panose="020B0503020204020204" charset="-122"/>
                    <a:ea typeface="微软雅黑" panose="020B0503020204020204" charset="-122"/>
                  </a:rPr>
                  <a:t>通过正向传播计算出来的</a:t>
                </a:r>
                <a:r>
                  <a:rPr lang="en-US" altLang="zh-CN" sz="1400" dirty="0">
                    <a:solidFill>
                      <a:srgbClr val="FFC00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改名为 </a:t>
                </a:r>
                <a14:m>
                  <m:oMath xmlns:m="http://schemas.openxmlformats.org/officeDocument/2006/math">
                    <m:acc>
                      <m:accPr>
                        <m:chr m:val="̂"/>
                        <m:ctrlPr>
                          <a:rPr lang="zh-CN" altLang="en-US" sz="1400" i="1" smtClean="0">
                            <a:solidFill>
                              <a:schemeClr val="bg1">
                                <a:lumMod val="50000"/>
                              </a:schemeClr>
                            </a:solidFill>
                            <a:latin typeface="Cambria Math" panose="02040503050406030204" pitchFamily="18" charset="0"/>
                            <a:ea typeface="微软雅黑" panose="020B0503020204020204" charset="-122"/>
                          </a:rPr>
                        </m:ctrlPr>
                      </m:accPr>
                      <m:e>
                        <m:r>
                          <m:rPr>
                            <m:sty m:val="p"/>
                          </m:rPr>
                          <a:rPr lang="en-US" altLang="zh-CN" sz="1400" i="1">
                            <a:solidFill>
                              <a:schemeClr val="bg1">
                                <a:lumMod val="50000"/>
                              </a:schemeClr>
                            </a:solidFill>
                            <a:latin typeface="Cambria Math" panose="02040503050406030204" pitchFamily="18" charset="0"/>
                            <a:ea typeface="微软雅黑" panose="020B0503020204020204" charset="-122"/>
                          </a:rPr>
                          <m:t>y</m:t>
                        </m:r>
                      </m:e>
                    </m:acc>
                  </m:oMath>
                </a14:m>
                <a:r>
                  <a:rPr lang="zh-CN" altLang="en-US" sz="1400" dirty="0">
                    <a:solidFill>
                      <a:schemeClr val="bg1">
                        <a:lumMod val="50000"/>
                      </a:schemeClr>
                    </a:solidFill>
                    <a:latin typeface="微软雅黑" panose="020B0503020204020204" charset="-122"/>
                    <a:ea typeface="微软雅黑" panose="020B0503020204020204" charset="-122"/>
                  </a:rPr>
                  <a:t> ，代表了是通过计算得到的</a:t>
                </a:r>
                <a:r>
                  <a:rPr lang="zh-CN" altLang="en-US" sz="1400" dirty="0">
                    <a:solidFill>
                      <a:srgbClr val="FFC000"/>
                    </a:solidFill>
                    <a:latin typeface="微软雅黑" panose="020B0503020204020204" charset="-122"/>
                    <a:ea typeface="微软雅黑" panose="020B0503020204020204" charset="-122"/>
                  </a:rPr>
                  <a:t>预测值</a:t>
                </a:r>
                <a:endParaRPr lang="en-US" altLang="zh-CN" sz="1400" dirty="0">
                  <a:solidFill>
                    <a:srgbClr val="FFC000"/>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而</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rgbClr val="92D050"/>
                    </a:solidFill>
                    <a:latin typeface="微软雅黑" panose="020B0503020204020204" charset="-122"/>
                    <a:ea typeface="微软雅黑" panose="020B0503020204020204" charset="-122"/>
                  </a:rPr>
                  <a:t>标签</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rgbClr val="92D050"/>
                    </a:solidFill>
                    <a:latin typeface="微软雅黑" panose="020B0503020204020204" charset="-122"/>
                    <a:ea typeface="微软雅黑" panose="020B0503020204020204" charset="-122"/>
                  </a:rPr>
                  <a:t> ，</a:t>
                </a:r>
                <a:r>
                  <a:rPr lang="zh-CN" altLang="en-US" sz="1400" dirty="0">
                    <a:solidFill>
                      <a:schemeClr val="bg1">
                        <a:lumMod val="50000"/>
                      </a:schemeClr>
                    </a:solidFill>
                    <a:latin typeface="微软雅黑" panose="020B0503020204020204" charset="-122"/>
                    <a:ea typeface="微软雅黑" panose="020B0503020204020204" charset="-122"/>
                  </a:rPr>
                  <a:t>是</a:t>
                </a:r>
                <a:r>
                  <a:rPr lang="zh-CN" altLang="en-US" sz="1400" dirty="0">
                    <a:solidFill>
                      <a:srgbClr val="92D050"/>
                    </a:solidFill>
                    <a:latin typeface="微软雅黑" panose="020B0503020204020204" charset="-122"/>
                    <a:ea typeface="微软雅黑" panose="020B0503020204020204" charset="-122"/>
                  </a:rPr>
                  <a:t>目标值</a:t>
                </a:r>
                <a:r>
                  <a:rPr lang="zh-CN" altLang="en-US" sz="1400" dirty="0">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其实就相当于正确答案</a:t>
                </a:r>
                <a:endParaRPr lang="en-US" altLang="zh-CN" sz="1400" dirty="0">
                  <a:solidFill>
                    <a:schemeClr val="bg1">
                      <a:lumMod val="50000"/>
                    </a:schemeClr>
                  </a:solidFill>
                  <a:latin typeface="微软雅黑" panose="020B0503020204020204" charset="-122"/>
                  <a:ea typeface="微软雅黑" panose="020B0503020204020204" charset="-122"/>
                </a:endParaRPr>
              </a:p>
            </p:txBody>
          </p:sp>
        </mc:Choice>
        <mc:Fallback xmlns="">
          <p:sp>
            <p:nvSpPr>
              <p:cNvPr id="9" name="文本框 8">
                <a:extLst>
                  <a:ext uri="{FF2B5EF4-FFF2-40B4-BE49-F238E27FC236}">
                    <a16:creationId xmlns:a16="http://schemas.microsoft.com/office/drawing/2014/main" id="{6F3FCBFF-CFF3-FD47-B550-968E213D0706}"/>
                  </a:ext>
                </a:extLst>
              </p:cNvPr>
              <p:cNvSpPr txBox="1">
                <a:spLocks noRot="1" noChangeAspect="1" noMove="1" noResize="1" noEditPoints="1" noAdjustHandles="1" noChangeArrowheads="1" noChangeShapeType="1" noTextEdit="1"/>
              </p:cNvSpPr>
              <p:nvPr/>
            </p:nvSpPr>
            <p:spPr>
              <a:xfrm>
                <a:off x="565447" y="879337"/>
                <a:ext cx="6459821" cy="1384995"/>
              </a:xfrm>
              <a:prstGeom prst="rect">
                <a:avLst/>
              </a:prstGeom>
              <a:blipFill>
                <a:blip r:embed="rId2"/>
                <a:stretch>
                  <a:fillRect l="-196" b="-272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7064318-B2CD-044C-8E88-703CEBF1D99D}"/>
              </a:ext>
            </a:extLst>
          </p:cNvPr>
          <p:cNvSpPr txBox="1"/>
          <p:nvPr/>
        </p:nvSpPr>
        <p:spPr>
          <a:xfrm>
            <a:off x="565447" y="2662751"/>
            <a:ext cx="1271239" cy="369332"/>
          </a:xfrm>
          <a:prstGeom prst="rect">
            <a:avLst/>
          </a:prstGeom>
          <a:noFill/>
        </p:spPr>
        <p:txBody>
          <a:bodyPr wrap="square" rtlCol="0">
            <a:spAutoFit/>
          </a:bodyPr>
          <a:lstStyle/>
          <a:p>
            <a:r>
              <a:rPr kumimoji="1" lang="zh-CN" altLang="en-US" dirty="0"/>
              <a:t>反向传播</a:t>
            </a:r>
          </a:p>
        </p:txBody>
      </p:sp>
      <p:sp>
        <p:nvSpPr>
          <p:cNvPr id="12" name="文本框 11">
            <a:extLst>
              <a:ext uri="{FF2B5EF4-FFF2-40B4-BE49-F238E27FC236}">
                <a16:creationId xmlns:a16="http://schemas.microsoft.com/office/drawing/2014/main" id="{F7097977-1966-8C4D-A1BD-0AFE97EB26BE}"/>
              </a:ext>
            </a:extLst>
          </p:cNvPr>
          <p:cNvSpPr txBox="1"/>
          <p:nvPr/>
        </p:nvSpPr>
        <p:spPr>
          <a:xfrm>
            <a:off x="565447" y="3193360"/>
            <a:ext cx="6872416" cy="1169551"/>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由于神经网络的初始权重和偏差都是随机初始化的（一般权重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会随机初始化，偏差</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直接置零），所以通过神经网络的计算的 </a:t>
            </a:r>
            <a:r>
              <a:rPr lang="zh-CN" altLang="en-US" sz="1400" dirty="0">
                <a:solidFill>
                  <a:srgbClr val="FFC000"/>
                </a:solidFill>
                <a:latin typeface="微软雅黑" panose="020B0503020204020204" charset="-122"/>
                <a:ea typeface="微软雅黑" panose="020B0503020204020204" charset="-122"/>
              </a:rPr>
              <a:t>预测值</a:t>
            </a:r>
            <a:r>
              <a:rPr lang="zh-CN" altLang="en-US" sz="1400" dirty="0">
                <a:solidFill>
                  <a:schemeClr val="bg1">
                    <a:lumMod val="50000"/>
                  </a:schemeClr>
                </a:solidFill>
                <a:latin typeface="微软雅黑" panose="020B0503020204020204" charset="-122"/>
                <a:ea typeface="微软雅黑" panose="020B0503020204020204" charset="-122"/>
              </a:rPr>
              <a:t> 和 </a:t>
            </a:r>
            <a:r>
              <a:rPr lang="zh-CN" altLang="en-US" sz="1400" dirty="0">
                <a:solidFill>
                  <a:srgbClr val="92D050"/>
                </a:solidFill>
                <a:latin typeface="微软雅黑" panose="020B0503020204020204" charset="-122"/>
                <a:ea typeface="微软雅黑" panose="020B0503020204020204" charset="-122"/>
              </a:rPr>
              <a:t>目标值 </a:t>
            </a:r>
            <a:r>
              <a:rPr lang="zh-CN" altLang="en-US" sz="1400" dirty="0">
                <a:solidFill>
                  <a:schemeClr val="bg1">
                    <a:lumMod val="50000"/>
                  </a:schemeClr>
                </a:solidFill>
                <a:latin typeface="微软雅黑" panose="020B0503020204020204" charset="-122"/>
                <a:ea typeface="微软雅黑" panose="020B0503020204020204" charset="-122"/>
              </a:rPr>
              <a:t>的一定会有 </a:t>
            </a:r>
            <a:r>
              <a:rPr lang="zh-CN" altLang="en-US" sz="1400" dirty="0">
                <a:solidFill>
                  <a:srgbClr val="FF0000"/>
                </a:solidFill>
                <a:latin typeface="微软雅黑" panose="020B0503020204020204" charset="-122"/>
                <a:ea typeface="微软雅黑" panose="020B0503020204020204" charset="-122"/>
              </a:rPr>
              <a:t>误差</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FF0000"/>
                </a:solidFill>
                <a:latin typeface="微软雅黑" panose="020B0503020204020204" charset="-122"/>
                <a:ea typeface="微软雅黑" panose="020B0503020204020204" charset="-122"/>
              </a:rPr>
              <a:t>反向传播（</a:t>
            </a:r>
            <a:r>
              <a:rPr lang="en" altLang="zh-CN" sz="1400" dirty="0">
                <a:solidFill>
                  <a:srgbClr val="FF0000"/>
                </a:solidFill>
                <a:latin typeface="微软雅黑" panose="020B0503020204020204" charset="-122"/>
                <a:ea typeface="微软雅黑" panose="020B0503020204020204" charset="-122"/>
              </a:rPr>
              <a:t>Back</a:t>
            </a:r>
            <a:r>
              <a:rPr lang="zh-CN" altLang="en-US" sz="1400" dirty="0">
                <a:solidFill>
                  <a:srgbClr val="FF0000"/>
                </a:solidFill>
                <a:latin typeface="微软雅黑" panose="020B0503020204020204" charset="-122"/>
                <a:ea typeface="微软雅黑" panose="020B0503020204020204" charset="-122"/>
              </a:rPr>
              <a:t> </a:t>
            </a:r>
            <a:r>
              <a:rPr lang="en" altLang="zh-CN" sz="1400" dirty="0">
                <a:solidFill>
                  <a:srgbClr val="FF0000"/>
                </a:solidFill>
                <a:latin typeface="微软雅黑" panose="020B0503020204020204" charset="-122"/>
                <a:ea typeface="微软雅黑" panose="020B0503020204020204" charset="-122"/>
              </a:rPr>
              <a:t>propagation</a:t>
            </a:r>
            <a:r>
              <a:rPr lang="zh-CN" altLang="en-US" sz="1400" dirty="0">
                <a:solidFill>
                  <a:srgbClr val="FF0000"/>
                </a:solidFill>
                <a:latin typeface="微软雅黑" panose="020B0503020204020204" charset="-122"/>
                <a:ea typeface="微软雅黑" panose="020B0503020204020204" charset="-122"/>
              </a:rPr>
              <a:t> 简称 </a:t>
            </a:r>
            <a:r>
              <a:rPr lang="en-US" altLang="zh-CN" sz="1400" dirty="0">
                <a:solidFill>
                  <a:srgbClr val="FF0000"/>
                </a:solidFill>
                <a:latin typeface="微软雅黑" panose="020B0503020204020204" charset="-122"/>
                <a:ea typeface="微软雅黑" panose="020B0503020204020204" charset="-122"/>
              </a:rPr>
              <a:t>BP</a:t>
            </a:r>
            <a:r>
              <a:rPr lang="zh-CN" altLang="en-US" sz="1400" dirty="0">
                <a:solidFill>
                  <a:srgbClr val="FF0000"/>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则是利用该误差，通过 </a:t>
            </a:r>
            <a:r>
              <a:rPr lang="zh-CN" altLang="en-US" sz="1400" dirty="0">
                <a:solidFill>
                  <a:srgbClr val="00B0F0"/>
                </a:solidFill>
                <a:latin typeface="微软雅黑" panose="020B0503020204020204" charset="-122"/>
                <a:ea typeface="微软雅黑" panose="020B0503020204020204" charset="-122"/>
              </a:rPr>
              <a:t>梯度下降（上升）</a:t>
            </a:r>
            <a:r>
              <a:rPr lang="zh-CN" altLang="en-US" sz="1400" dirty="0">
                <a:solidFill>
                  <a:schemeClr val="bg1">
                    <a:lumMod val="50000"/>
                  </a:schemeClr>
                </a:solidFill>
                <a:latin typeface="微软雅黑" panose="020B0503020204020204" charset="-122"/>
                <a:ea typeface="微软雅黑" panose="020B0503020204020204" charset="-122"/>
              </a:rPr>
              <a:t> 的手段把 这个误差 传播回 所有的权重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和偏差</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以此来更新它们的过程</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13" name="文本框 12">
            <a:extLst>
              <a:ext uri="{FF2B5EF4-FFF2-40B4-BE49-F238E27FC236}">
                <a16:creationId xmlns:a16="http://schemas.microsoft.com/office/drawing/2014/main" id="{7AC1DEBA-20EE-9746-9BCA-3402FCD216E1}"/>
              </a:ext>
            </a:extLst>
          </p:cNvPr>
          <p:cNvSpPr txBox="1"/>
          <p:nvPr/>
        </p:nvSpPr>
        <p:spPr>
          <a:xfrm>
            <a:off x="565448" y="4708854"/>
            <a:ext cx="2010485" cy="369332"/>
          </a:xfrm>
          <a:prstGeom prst="rect">
            <a:avLst/>
          </a:prstGeom>
          <a:noFill/>
        </p:spPr>
        <p:txBody>
          <a:bodyPr wrap="square" rtlCol="0">
            <a:spAutoFit/>
          </a:bodyPr>
          <a:lstStyle/>
          <a:p>
            <a:r>
              <a:rPr kumimoji="1" lang="zh-CN" altLang="en-US" dirty="0"/>
              <a:t>梯度下降（上升）</a:t>
            </a:r>
          </a:p>
        </p:txBody>
      </p:sp>
      <p:sp>
        <p:nvSpPr>
          <p:cNvPr id="14" name="文本框 13">
            <a:extLst>
              <a:ext uri="{FF2B5EF4-FFF2-40B4-BE49-F238E27FC236}">
                <a16:creationId xmlns:a16="http://schemas.microsoft.com/office/drawing/2014/main" id="{12AC6C6A-1624-CB48-8B19-9BFF8BDC3F7A}"/>
              </a:ext>
            </a:extLst>
          </p:cNvPr>
          <p:cNvSpPr txBox="1"/>
          <p:nvPr/>
        </p:nvSpPr>
        <p:spPr>
          <a:xfrm>
            <a:off x="565447" y="5239463"/>
            <a:ext cx="6459821"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就是函数当前点的导数加上小步长的迭代搜索，以找到函数的极小（大）值</a:t>
            </a:r>
            <a:endParaRPr lang="en-US" altLang="zh-CN" sz="1400"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87446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726712" y="4099299"/>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3597167" y="4099299"/>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6413288" y="4099299"/>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9648202" y="4099299"/>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2" name="文本框 21"/>
          <p:cNvSpPr txBox="1"/>
          <p:nvPr/>
        </p:nvSpPr>
        <p:spPr>
          <a:xfrm>
            <a:off x="53445" y="3626399"/>
            <a:ext cx="2957148"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a:t>
            </a:r>
          </a:p>
        </p:txBody>
      </p:sp>
      <p:sp>
        <p:nvSpPr>
          <p:cNvPr id="23" name="文本框 22"/>
          <p:cNvSpPr txBox="1"/>
          <p:nvPr/>
        </p:nvSpPr>
        <p:spPr>
          <a:xfrm>
            <a:off x="2603241" y="3634542"/>
            <a:ext cx="3716356"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神经网络调优</a:t>
            </a:r>
          </a:p>
        </p:txBody>
      </p:sp>
      <p:sp>
        <p:nvSpPr>
          <p:cNvPr id="24" name="文本框 23"/>
          <p:cNvSpPr txBox="1"/>
          <p:nvPr/>
        </p:nvSpPr>
        <p:spPr>
          <a:xfrm>
            <a:off x="6102488" y="3634542"/>
            <a:ext cx="2397529"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卷积神经网络</a:t>
            </a:r>
          </a:p>
        </p:txBody>
      </p:sp>
      <p:sp>
        <p:nvSpPr>
          <p:cNvPr id="25" name="文本框 24"/>
          <p:cNvSpPr txBox="1"/>
          <p:nvPr/>
        </p:nvSpPr>
        <p:spPr>
          <a:xfrm>
            <a:off x="8792938" y="3654289"/>
            <a:ext cx="3153142" cy="605230"/>
          </a:xfrm>
          <a:prstGeom prst="rect">
            <a:avLst/>
          </a:prstGeom>
          <a:noFill/>
        </p:spPr>
        <p:txBody>
          <a:bodyPr wrap="square" rtlCol="0">
            <a:spAutoFit/>
          </a:bodyPr>
          <a:lstStyle/>
          <a:p>
            <a:pPr algn="ctr" defTabSz="608965">
              <a:lnSpc>
                <a:spcPct val="130000"/>
              </a:lnSpc>
            </a:pPr>
            <a:r>
              <a:rPr kumimoji="1" lang="zh-CN" altLang="en-US" sz="2800" b="1" dirty="0">
                <a:latin typeface="+mj-lt"/>
                <a:ea typeface="微软雅黑" panose="020B0503020204020204" charset="-122"/>
              </a:rPr>
              <a:t>生成对抗神经网络</a:t>
            </a:r>
          </a:p>
        </p:txBody>
      </p:sp>
      <p:sp>
        <p:nvSpPr>
          <p:cNvPr id="30" name="矩形 29"/>
          <p:cNvSpPr/>
          <p:nvPr/>
        </p:nvSpPr>
        <p:spPr>
          <a:xfrm>
            <a:off x="661823" y="4574583"/>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3634284" y="4574583"/>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6487149" y="4574583"/>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9550359" y="4574583"/>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0C99A331-0A9C-944F-9235-CC9B43223631}"/>
              </a:ext>
            </a:extLst>
          </p:cNvPr>
          <p:cNvPicPr>
            <a:picLocks noChangeAspect="1"/>
          </p:cNvPicPr>
          <p:nvPr/>
        </p:nvPicPr>
        <p:blipFill>
          <a:blip r:embed="rId2"/>
          <a:stretch>
            <a:fillRect/>
          </a:stretch>
        </p:blipFill>
        <p:spPr>
          <a:xfrm>
            <a:off x="192390" y="4063714"/>
            <a:ext cx="3810000" cy="13462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 name="文本框 9">
            <a:extLst>
              <a:ext uri="{FF2B5EF4-FFF2-40B4-BE49-F238E27FC236}">
                <a16:creationId xmlns:a16="http://schemas.microsoft.com/office/drawing/2014/main" id="{C2869399-16E9-B841-A198-13EC7F9A10ED}"/>
              </a:ext>
            </a:extLst>
          </p:cNvPr>
          <p:cNvSpPr txBox="1"/>
          <p:nvPr/>
        </p:nvSpPr>
        <p:spPr>
          <a:xfrm>
            <a:off x="416764" y="465517"/>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这里还是拿最简单的结构加上之前的身高</a:t>
            </a:r>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女朋友的例子来举例：</a:t>
            </a:r>
            <a:endParaRPr lang="en-US" altLang="zh-CN" sz="1400" dirty="0">
              <a:solidFill>
                <a:schemeClr val="bg1">
                  <a:lumMod val="50000"/>
                </a:schemeClr>
              </a:solidFill>
              <a:latin typeface="微软雅黑" panose="020B0503020204020204" charset="-122"/>
              <a:ea typeface="微软雅黑" panose="020B0503020204020204" charset="-122"/>
            </a:endParaRPr>
          </a:p>
        </p:txBody>
      </p:sp>
      <p:cxnSp>
        <p:nvCxnSpPr>
          <p:cNvPr id="11" name="直线箭头连接符 10">
            <a:extLst>
              <a:ext uri="{FF2B5EF4-FFF2-40B4-BE49-F238E27FC236}">
                <a16:creationId xmlns:a16="http://schemas.microsoft.com/office/drawing/2014/main" id="{1B28683D-24B4-F340-973F-EAED7A7D4EFE}"/>
              </a:ext>
            </a:extLst>
          </p:cNvPr>
          <p:cNvCxnSpPr>
            <a:cxnSpLocks/>
          </p:cNvCxnSpPr>
          <p:nvPr/>
        </p:nvCxnSpPr>
        <p:spPr>
          <a:xfrm>
            <a:off x="1586429" y="1915563"/>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35155AB-B7F9-1D4D-BF1C-13037935FDF2}"/>
              </a:ext>
            </a:extLst>
          </p:cNvPr>
          <p:cNvSpPr/>
          <p:nvPr/>
        </p:nvSpPr>
        <p:spPr>
          <a:xfrm>
            <a:off x="2283622" y="1212915"/>
            <a:ext cx="1318894" cy="13319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15">
            <a:extLst>
              <a:ext uri="{FF2B5EF4-FFF2-40B4-BE49-F238E27FC236}">
                <a16:creationId xmlns:a16="http://schemas.microsoft.com/office/drawing/2014/main" id="{EDE070FA-0ABB-9F41-99AC-C1DE3B7A9021}"/>
              </a:ext>
            </a:extLst>
          </p:cNvPr>
          <p:cNvCxnSpPr>
            <a:cxnSpLocks/>
          </p:cNvCxnSpPr>
          <p:nvPr/>
        </p:nvCxnSpPr>
        <p:spPr>
          <a:xfrm>
            <a:off x="3602516" y="191556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C98D22BA-E109-0341-8805-1581AA329314}"/>
              </a:ext>
            </a:extLst>
          </p:cNvPr>
          <p:cNvCxnSpPr>
            <a:cxnSpLocks/>
          </p:cNvCxnSpPr>
          <p:nvPr/>
        </p:nvCxnSpPr>
        <p:spPr>
          <a:xfrm>
            <a:off x="2944334" y="1212915"/>
            <a:ext cx="0" cy="1331981"/>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50485BCD-09B6-EA4B-80A3-084B8D10C4A5}"/>
              </a:ext>
            </a:extLst>
          </p:cNvPr>
          <p:cNvPicPr>
            <a:picLocks noChangeAspect="1"/>
          </p:cNvPicPr>
          <p:nvPr/>
        </p:nvPicPr>
        <p:blipFill>
          <a:blip r:embed="rId3"/>
          <a:stretch>
            <a:fillRect/>
          </a:stretch>
        </p:blipFill>
        <p:spPr>
          <a:xfrm>
            <a:off x="2365836" y="1661557"/>
            <a:ext cx="569245" cy="434696"/>
          </a:xfrm>
          <a:prstGeom prst="rect">
            <a:avLst/>
          </a:prstGeom>
        </p:spPr>
      </p:pic>
      <p:pic>
        <p:nvPicPr>
          <p:cNvPr id="20" name="图片 19">
            <a:extLst>
              <a:ext uri="{FF2B5EF4-FFF2-40B4-BE49-F238E27FC236}">
                <a16:creationId xmlns:a16="http://schemas.microsoft.com/office/drawing/2014/main" id="{F5F1579F-5A53-6242-BAEA-ED810DFBDC0C}"/>
              </a:ext>
            </a:extLst>
          </p:cNvPr>
          <p:cNvPicPr>
            <a:picLocks noChangeAspect="1"/>
          </p:cNvPicPr>
          <p:nvPr/>
        </p:nvPicPr>
        <p:blipFill>
          <a:blip r:embed="rId4"/>
          <a:stretch>
            <a:fillRect/>
          </a:stretch>
        </p:blipFill>
        <p:spPr>
          <a:xfrm>
            <a:off x="3052973" y="1760042"/>
            <a:ext cx="422396" cy="289008"/>
          </a:xfrm>
          <a:prstGeom prst="rect">
            <a:avLst/>
          </a:prstGeom>
        </p:spPr>
      </p:pic>
      <p:pic>
        <p:nvPicPr>
          <p:cNvPr id="22" name="图片 21">
            <a:extLst>
              <a:ext uri="{FF2B5EF4-FFF2-40B4-BE49-F238E27FC236}">
                <a16:creationId xmlns:a16="http://schemas.microsoft.com/office/drawing/2014/main" id="{5BBE41F9-12D1-E244-854C-3DDC149E3F0F}"/>
              </a:ext>
            </a:extLst>
          </p:cNvPr>
          <p:cNvPicPr>
            <a:picLocks noChangeAspect="1"/>
          </p:cNvPicPr>
          <p:nvPr/>
        </p:nvPicPr>
        <p:blipFill>
          <a:blip r:embed="rId5"/>
          <a:stretch>
            <a:fillRect/>
          </a:stretch>
        </p:blipFill>
        <p:spPr>
          <a:xfrm>
            <a:off x="102876" y="1153907"/>
            <a:ext cx="1411429" cy="1523311"/>
          </a:xfrm>
          <a:prstGeom prst="rect">
            <a:avLst/>
          </a:prstGeom>
        </p:spPr>
      </p:pic>
      <p:pic>
        <p:nvPicPr>
          <p:cNvPr id="3" name="图片 2">
            <a:extLst>
              <a:ext uri="{FF2B5EF4-FFF2-40B4-BE49-F238E27FC236}">
                <a16:creationId xmlns:a16="http://schemas.microsoft.com/office/drawing/2014/main" id="{D33C243D-F11E-D042-BC65-621634FC39C0}"/>
              </a:ext>
            </a:extLst>
          </p:cNvPr>
          <p:cNvPicPr>
            <a:picLocks noChangeAspect="1"/>
          </p:cNvPicPr>
          <p:nvPr/>
        </p:nvPicPr>
        <p:blipFill>
          <a:blip r:embed="rId6"/>
          <a:stretch>
            <a:fillRect/>
          </a:stretch>
        </p:blipFill>
        <p:spPr>
          <a:xfrm>
            <a:off x="4469525" y="870511"/>
            <a:ext cx="972270" cy="967098"/>
          </a:xfrm>
          <a:prstGeom prst="rect">
            <a:avLst/>
          </a:prstGeom>
        </p:spPr>
      </p:pic>
      <p:pic>
        <p:nvPicPr>
          <p:cNvPr id="4" name="图片 3">
            <a:extLst>
              <a:ext uri="{FF2B5EF4-FFF2-40B4-BE49-F238E27FC236}">
                <a16:creationId xmlns:a16="http://schemas.microsoft.com/office/drawing/2014/main" id="{FDA9EC10-23B5-C040-B060-933596C47172}"/>
              </a:ext>
            </a:extLst>
          </p:cNvPr>
          <p:cNvPicPr>
            <a:picLocks noChangeAspect="1"/>
          </p:cNvPicPr>
          <p:nvPr/>
        </p:nvPicPr>
        <p:blipFill>
          <a:blip r:embed="rId7"/>
          <a:stretch>
            <a:fillRect/>
          </a:stretch>
        </p:blipFill>
        <p:spPr>
          <a:xfrm>
            <a:off x="4469525" y="1915562"/>
            <a:ext cx="972270" cy="928518"/>
          </a:xfrm>
          <a:prstGeom prst="rect">
            <a:avLst/>
          </a:prstGeom>
        </p:spPr>
      </p:pic>
      <p:sp>
        <p:nvSpPr>
          <p:cNvPr id="5" name="文本框 4">
            <a:extLst>
              <a:ext uri="{FF2B5EF4-FFF2-40B4-BE49-F238E27FC236}">
                <a16:creationId xmlns:a16="http://schemas.microsoft.com/office/drawing/2014/main" id="{C281EE64-AF90-214B-A7DF-44F8CF4C60DE}"/>
              </a:ext>
            </a:extLst>
          </p:cNvPr>
          <p:cNvSpPr txBox="1"/>
          <p:nvPr/>
        </p:nvSpPr>
        <p:spPr>
          <a:xfrm>
            <a:off x="5394404" y="1489047"/>
            <a:ext cx="914400" cy="830997"/>
          </a:xfrm>
          <a:prstGeom prst="rect">
            <a:avLst/>
          </a:prstGeom>
          <a:noFill/>
        </p:spPr>
        <p:txBody>
          <a:bodyPr wrap="square" rtlCol="0">
            <a:spAutoFit/>
          </a:bodyPr>
          <a:lstStyle/>
          <a:p>
            <a:r>
              <a:rPr kumimoji="1" lang="zh-CN" altLang="en-US" sz="4800" dirty="0"/>
              <a:t>？</a:t>
            </a:r>
          </a:p>
        </p:txBody>
      </p:sp>
      <p:sp>
        <p:nvSpPr>
          <p:cNvPr id="23" name="文本框 22">
            <a:extLst>
              <a:ext uri="{FF2B5EF4-FFF2-40B4-BE49-F238E27FC236}">
                <a16:creationId xmlns:a16="http://schemas.microsoft.com/office/drawing/2014/main" id="{B2E9C729-7E2F-E446-9B33-46A0536624D0}"/>
              </a:ext>
            </a:extLst>
          </p:cNvPr>
          <p:cNvSpPr txBox="1"/>
          <p:nvPr/>
        </p:nvSpPr>
        <p:spPr>
          <a:xfrm>
            <a:off x="255208" y="2925589"/>
            <a:ext cx="5359745" cy="1169551"/>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比如手中有一条样本数据：</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x=177</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y=1</a:t>
            </a:r>
          </a:p>
          <a:p>
            <a:r>
              <a:rPr lang="en-US" altLang="zh-CN" sz="1400" dirty="0">
                <a:solidFill>
                  <a:schemeClr val="bg1">
                    <a:lumMod val="50000"/>
                  </a:schemeClr>
                </a:solidFill>
                <a:latin typeface="微软雅黑" panose="020B0503020204020204" charset="-122"/>
                <a:ea typeface="微软雅黑" panose="020B0503020204020204" charset="-122"/>
              </a:rPr>
              <a:t>177</a:t>
            </a:r>
            <a:r>
              <a:rPr lang="zh-CN" altLang="en-US" sz="1400" dirty="0">
                <a:solidFill>
                  <a:schemeClr val="bg1">
                    <a:lumMod val="50000"/>
                  </a:schemeClr>
                </a:solidFill>
                <a:latin typeface="微软雅黑" panose="020B0503020204020204" charset="-122"/>
                <a:ea typeface="微软雅黑" panose="020B0503020204020204" charset="-122"/>
              </a:rPr>
              <a:t>公分，有女朋友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假设我这个神经网络初始权重和偏差都是</a:t>
            </a:r>
            <a:r>
              <a:rPr lang="en-US" altLang="zh-CN" sz="1400" dirty="0">
                <a:solidFill>
                  <a:schemeClr val="bg1">
                    <a:lumMod val="50000"/>
                  </a:schemeClr>
                </a:solidFill>
                <a:latin typeface="微软雅黑" panose="020B0503020204020204" charset="-122"/>
                <a:ea typeface="微软雅黑" panose="020B0503020204020204" charset="-122"/>
              </a:rPr>
              <a:t>0</a:t>
            </a:r>
          </a:p>
          <a:p>
            <a:r>
              <a:rPr lang="zh-CN" altLang="en-US" sz="1400" dirty="0">
                <a:solidFill>
                  <a:schemeClr val="bg1">
                    <a:lumMod val="50000"/>
                  </a:schemeClr>
                </a:solidFill>
                <a:latin typeface="微软雅黑" panose="020B0503020204020204" charset="-122"/>
                <a:ea typeface="微软雅黑" panose="020B0503020204020204" charset="-122"/>
              </a:rPr>
              <a:t>那我正向传播的流程是：</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25" name="文本框 24">
            <a:extLst>
              <a:ext uri="{FF2B5EF4-FFF2-40B4-BE49-F238E27FC236}">
                <a16:creationId xmlns:a16="http://schemas.microsoft.com/office/drawing/2014/main" id="{D3E7545D-6EBB-CC44-BEDB-317427A2DF22}"/>
              </a:ext>
            </a:extLst>
          </p:cNvPr>
          <p:cNvSpPr txBox="1"/>
          <p:nvPr/>
        </p:nvSpPr>
        <p:spPr>
          <a:xfrm>
            <a:off x="4342378" y="3005021"/>
            <a:ext cx="5359745"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那怎么计算误差呢？</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误差计算也是一个函数用大写的</a:t>
            </a:r>
            <a:r>
              <a:rPr lang="en-US" altLang="zh-CN" sz="1400" dirty="0">
                <a:solidFill>
                  <a:schemeClr val="bg1">
                    <a:lumMod val="50000"/>
                  </a:schemeClr>
                </a:solidFill>
                <a:latin typeface="微软雅黑" panose="020B0503020204020204" charset="-122"/>
                <a:ea typeface="微软雅黑" panose="020B0503020204020204" charset="-122"/>
              </a:rPr>
              <a:t>J</a:t>
            </a:r>
            <a:r>
              <a:rPr lang="zh-CN" altLang="en-US" sz="1400" dirty="0">
                <a:solidFill>
                  <a:schemeClr val="bg1">
                    <a:lumMod val="50000"/>
                  </a:schemeClr>
                </a:solidFill>
                <a:latin typeface="微软雅黑" panose="020B0503020204020204" charset="-122"/>
                <a:ea typeface="微软雅黑" panose="020B0503020204020204" charset="-122"/>
              </a:rPr>
              <a:t>来表示</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计算的方式也有很多种，举两个例子：</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26" name="图片 25">
            <a:extLst>
              <a:ext uri="{FF2B5EF4-FFF2-40B4-BE49-F238E27FC236}">
                <a16:creationId xmlns:a16="http://schemas.microsoft.com/office/drawing/2014/main" id="{F8ADABE8-D215-2643-9F80-B0A4BB3943BB}"/>
              </a:ext>
            </a:extLst>
          </p:cNvPr>
          <p:cNvPicPr>
            <a:picLocks noChangeAspect="1"/>
          </p:cNvPicPr>
          <p:nvPr/>
        </p:nvPicPr>
        <p:blipFill>
          <a:blip r:embed="rId8"/>
          <a:stretch>
            <a:fillRect/>
          </a:stretch>
        </p:blipFill>
        <p:spPr>
          <a:xfrm>
            <a:off x="4342378" y="3755849"/>
            <a:ext cx="2400300" cy="812800"/>
          </a:xfrm>
          <a:prstGeom prst="rect">
            <a:avLst/>
          </a:prstGeom>
        </p:spPr>
      </p:pic>
      <p:sp>
        <p:nvSpPr>
          <p:cNvPr id="27" name="文本框 26">
            <a:extLst>
              <a:ext uri="{FF2B5EF4-FFF2-40B4-BE49-F238E27FC236}">
                <a16:creationId xmlns:a16="http://schemas.microsoft.com/office/drawing/2014/main" id="{9BEDF529-7FD9-194A-86CB-3F0CA8C28522}"/>
              </a:ext>
            </a:extLst>
          </p:cNvPr>
          <p:cNvSpPr txBox="1"/>
          <p:nvPr/>
        </p:nvSpPr>
        <p:spPr>
          <a:xfrm>
            <a:off x="4342378" y="4537388"/>
            <a:ext cx="5359745" cy="738664"/>
          </a:xfrm>
          <a:prstGeom prst="rect">
            <a:avLst/>
          </a:prstGeom>
          <a:noFill/>
        </p:spPr>
        <p:txBody>
          <a:bodyPr wrap="square" rtlCol="0">
            <a:spAutoFit/>
          </a:bodyPr>
          <a:lstStyle/>
          <a:p>
            <a:r>
              <a:rPr lang="en-US" altLang="zh-CN" sz="1400" dirty="0">
                <a:solidFill>
                  <a:schemeClr val="bg1">
                    <a:lumMod val="50000"/>
                  </a:schemeClr>
                </a:solidFill>
                <a:latin typeface="微软雅黑" panose="020B0503020204020204" charset="-122"/>
                <a:ea typeface="微软雅黑" panose="020B0503020204020204" charset="-122"/>
              </a:rPr>
              <a:t>J2</a:t>
            </a:r>
            <a:r>
              <a:rPr lang="zh-CN" altLang="en-US" sz="1400" dirty="0">
                <a:solidFill>
                  <a:schemeClr val="bg1">
                    <a:lumMod val="50000"/>
                  </a:schemeClr>
                </a:solidFill>
                <a:latin typeface="微软雅黑" panose="020B0503020204020204" charset="-122"/>
                <a:ea typeface="微软雅黑" panose="020B0503020204020204" charset="-122"/>
              </a:rPr>
              <a:t>其实就是</a:t>
            </a:r>
            <a:r>
              <a:rPr lang="en-US" altLang="zh-CN" sz="1400" dirty="0">
                <a:solidFill>
                  <a:schemeClr val="bg1">
                    <a:lumMod val="50000"/>
                  </a:schemeClr>
                </a:solidFill>
                <a:latin typeface="微软雅黑" panose="020B0503020204020204" charset="-122"/>
                <a:ea typeface="微软雅黑" panose="020B0503020204020204" charset="-122"/>
              </a:rPr>
              <a:t>MSE</a:t>
            </a:r>
            <a:r>
              <a:rPr lang="zh-CN" altLang="en-US" sz="1400" dirty="0">
                <a:solidFill>
                  <a:schemeClr val="bg1">
                    <a:lumMod val="50000"/>
                  </a:schemeClr>
                </a:solidFill>
                <a:latin typeface="微软雅黑" panose="020B0503020204020204" charset="-122"/>
                <a:ea typeface="微软雅黑" panose="020B0503020204020204" charset="-122"/>
              </a:rPr>
              <a:t>（均方误差）更常用，这里我们选用</a:t>
            </a:r>
            <a:r>
              <a:rPr lang="en-US" altLang="zh-CN" sz="1400" dirty="0">
                <a:solidFill>
                  <a:schemeClr val="bg1">
                    <a:lumMod val="50000"/>
                  </a:schemeClr>
                </a:solidFill>
                <a:latin typeface="微软雅黑" panose="020B0503020204020204" charset="-122"/>
                <a:ea typeface="微软雅黑" panose="020B0503020204020204" charset="-122"/>
              </a:rPr>
              <a:t>MSE</a:t>
            </a:r>
            <a:r>
              <a:rPr lang="zh-CN" altLang="en-US" sz="1400" dirty="0">
                <a:solidFill>
                  <a:schemeClr val="bg1">
                    <a:lumMod val="50000"/>
                  </a:schemeClr>
                </a:solidFill>
                <a:latin typeface="微软雅黑" panose="020B0503020204020204" charset="-122"/>
                <a:ea typeface="微软雅黑" panose="020B0503020204020204" charset="-122"/>
              </a:rPr>
              <a:t>作为</a:t>
            </a:r>
            <a:r>
              <a:rPr lang="en-US" altLang="zh-CN" sz="1400" dirty="0">
                <a:solidFill>
                  <a:schemeClr val="bg1">
                    <a:lumMod val="50000"/>
                  </a:schemeClr>
                </a:solidFill>
                <a:latin typeface="微软雅黑" panose="020B0503020204020204" charset="-122"/>
                <a:ea typeface="微软雅黑" panose="020B0503020204020204" charset="-122"/>
              </a:rPr>
              <a:t>Loss</a:t>
            </a:r>
            <a:r>
              <a:rPr lang="zh-CN" altLang="en-US" sz="1400" dirty="0">
                <a:solidFill>
                  <a:schemeClr val="bg1">
                    <a:lumMod val="50000"/>
                  </a:schemeClr>
                </a:solidFill>
                <a:latin typeface="微软雅黑" panose="020B0503020204020204" charset="-122"/>
                <a:ea typeface="微软雅黑" panose="020B0503020204020204" charset="-122"/>
              </a:rPr>
              <a:t>函数，而我们整个神经网络的目标就是</a:t>
            </a:r>
            <a:r>
              <a:rPr lang="zh-CN" altLang="en-US" sz="1400" dirty="0">
                <a:solidFill>
                  <a:srgbClr val="FF0000"/>
                </a:solidFill>
                <a:latin typeface="微软雅黑" panose="020B0503020204020204" charset="-122"/>
                <a:ea typeface="微软雅黑" panose="020B0503020204020204" charset="-122"/>
              </a:rPr>
              <a:t>让误差值越来越小，</a:t>
            </a:r>
            <a:r>
              <a:rPr lang="zh-CN" altLang="en-US" sz="1400" dirty="0">
                <a:solidFill>
                  <a:schemeClr val="bg1">
                    <a:lumMod val="50000"/>
                  </a:schemeClr>
                </a:solidFill>
                <a:latin typeface="微软雅黑" panose="020B0503020204020204" charset="-122"/>
                <a:ea typeface="微软雅黑" panose="020B0503020204020204" charset="-122"/>
              </a:rPr>
              <a:t>也就是</a:t>
            </a:r>
            <a:r>
              <a:rPr lang="zh-CN" altLang="en-US" sz="1400" dirty="0">
                <a:solidFill>
                  <a:srgbClr val="FF0000"/>
                </a:solidFill>
                <a:latin typeface="微软雅黑" panose="020B0503020204020204" charset="-122"/>
                <a:ea typeface="微软雅黑" panose="020B0503020204020204" charset="-122"/>
              </a:rPr>
              <a:t>预测值离目标值越来越近</a:t>
            </a:r>
            <a:endParaRPr lang="en-US" altLang="zh-CN" sz="1400" dirty="0">
              <a:solidFill>
                <a:srgbClr val="FF0000"/>
              </a:solidFill>
              <a:latin typeface="微软雅黑" panose="020B0503020204020204" charset="-122"/>
              <a:ea typeface="微软雅黑" panose="020B0503020204020204" charset="-122"/>
            </a:endParaRPr>
          </a:p>
        </p:txBody>
      </p:sp>
      <p:pic>
        <p:nvPicPr>
          <p:cNvPr id="28" name="图片 27">
            <a:extLst>
              <a:ext uri="{FF2B5EF4-FFF2-40B4-BE49-F238E27FC236}">
                <a16:creationId xmlns:a16="http://schemas.microsoft.com/office/drawing/2014/main" id="{8706B791-A826-824A-B41A-9937E71CCB72}"/>
              </a:ext>
            </a:extLst>
          </p:cNvPr>
          <p:cNvPicPr>
            <a:picLocks noChangeAspect="1"/>
          </p:cNvPicPr>
          <p:nvPr/>
        </p:nvPicPr>
        <p:blipFill>
          <a:blip r:embed="rId9"/>
          <a:stretch>
            <a:fillRect/>
          </a:stretch>
        </p:blipFill>
        <p:spPr>
          <a:xfrm>
            <a:off x="4320076" y="5461699"/>
            <a:ext cx="3136900" cy="495300"/>
          </a:xfrm>
          <a:prstGeom prst="rect">
            <a:avLst/>
          </a:prstGeom>
        </p:spPr>
      </p:pic>
      <p:sp>
        <p:nvSpPr>
          <p:cNvPr id="29" name="文本框 28">
            <a:extLst>
              <a:ext uri="{FF2B5EF4-FFF2-40B4-BE49-F238E27FC236}">
                <a16:creationId xmlns:a16="http://schemas.microsoft.com/office/drawing/2014/main" id="{64EC6E8B-C7AF-D346-BD8D-C495C3B61E64}"/>
              </a:ext>
            </a:extLst>
          </p:cNvPr>
          <p:cNvSpPr txBox="1"/>
          <p:nvPr/>
        </p:nvSpPr>
        <p:spPr>
          <a:xfrm>
            <a:off x="4342378" y="5243130"/>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我们例子的误差如下：</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0" name="文本框 29">
            <a:extLst>
              <a:ext uri="{FF2B5EF4-FFF2-40B4-BE49-F238E27FC236}">
                <a16:creationId xmlns:a16="http://schemas.microsoft.com/office/drawing/2014/main" id="{2EDD819A-DC72-A34E-92F1-ECCC8C9F5E97}"/>
              </a:ext>
            </a:extLst>
          </p:cNvPr>
          <p:cNvSpPr txBox="1"/>
          <p:nvPr/>
        </p:nvSpPr>
        <p:spPr>
          <a:xfrm>
            <a:off x="255207" y="6243290"/>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接下来就是我们的梯度下降法出场了</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1723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AFC2367-E12B-764C-9047-B201EDAAF611}"/>
              </a:ext>
            </a:extLst>
          </p:cNvPr>
          <p:cNvPicPr>
            <a:picLocks noChangeAspect="1"/>
          </p:cNvPicPr>
          <p:nvPr/>
        </p:nvPicPr>
        <p:blipFill>
          <a:blip r:embed="rId2"/>
          <a:stretch>
            <a:fillRect/>
          </a:stretch>
        </p:blipFill>
        <p:spPr>
          <a:xfrm>
            <a:off x="4665946" y="4933594"/>
            <a:ext cx="838200" cy="393700"/>
          </a:xfrm>
          <a:prstGeom prst="rect">
            <a:avLst/>
          </a:prstGeom>
        </p:spPr>
      </p:pic>
      <p:pic>
        <p:nvPicPr>
          <p:cNvPr id="5" name="图片 4">
            <a:extLst>
              <a:ext uri="{FF2B5EF4-FFF2-40B4-BE49-F238E27FC236}">
                <a16:creationId xmlns:a16="http://schemas.microsoft.com/office/drawing/2014/main" id="{78A704DF-775C-6D40-9EBA-DE4BC7CAE4ED}"/>
              </a:ext>
            </a:extLst>
          </p:cNvPr>
          <p:cNvPicPr>
            <a:picLocks noChangeAspect="1"/>
          </p:cNvPicPr>
          <p:nvPr/>
        </p:nvPicPr>
        <p:blipFill>
          <a:blip r:embed="rId3"/>
          <a:stretch>
            <a:fillRect/>
          </a:stretch>
        </p:blipFill>
        <p:spPr>
          <a:xfrm>
            <a:off x="4719998" y="3861164"/>
            <a:ext cx="774700" cy="4191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53D9EF75-2533-994F-A0F0-A4A33D727873}"/>
              </a:ext>
            </a:extLst>
          </p:cNvPr>
          <p:cNvSpPr txBox="1"/>
          <p:nvPr/>
        </p:nvSpPr>
        <p:spPr>
          <a:xfrm>
            <a:off x="416764" y="465517"/>
            <a:ext cx="5359745"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在分享梯度下降之前，先复习下导数：</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导数也称为导函数，是描述当前函数在当前点下的变化率（斜率）。通俗点解释就是 </a:t>
            </a:r>
            <a:r>
              <a:rPr lang="zh-CN" altLang="en-US" sz="1400" dirty="0">
                <a:solidFill>
                  <a:srgbClr val="FF0000"/>
                </a:solidFill>
                <a:latin typeface="微软雅黑" panose="020B0503020204020204" charset="-122"/>
                <a:ea typeface="微软雅黑" panose="020B0503020204020204" charset="-122"/>
              </a:rPr>
              <a:t>描述当自变量</a:t>
            </a:r>
            <a:r>
              <a:rPr lang="en-US" altLang="zh-CN" sz="1400" dirty="0">
                <a:solidFill>
                  <a:srgbClr val="FF0000"/>
                </a:solidFill>
                <a:latin typeface="微软雅黑" panose="020B0503020204020204" charset="-122"/>
                <a:ea typeface="微软雅黑" panose="020B0503020204020204" charset="-122"/>
              </a:rPr>
              <a:t>x</a:t>
            </a:r>
            <a:r>
              <a:rPr lang="zh-CN" altLang="en-US" sz="1400" dirty="0">
                <a:solidFill>
                  <a:srgbClr val="FF0000"/>
                </a:solidFill>
                <a:latin typeface="微软雅黑" panose="020B0503020204020204" charset="-122"/>
                <a:ea typeface="微软雅黑" panose="020B0503020204020204" charset="-122"/>
              </a:rPr>
              <a:t>变化一定量的时候，因变量</a:t>
            </a:r>
            <a:r>
              <a:rPr lang="en-US" altLang="zh-CN" sz="1400" dirty="0">
                <a:solidFill>
                  <a:srgbClr val="FF0000"/>
                </a:solidFill>
                <a:latin typeface="微软雅黑" panose="020B0503020204020204" charset="-122"/>
                <a:ea typeface="微软雅黑" panose="020B0503020204020204" charset="-122"/>
              </a:rPr>
              <a:t>y</a:t>
            </a:r>
            <a:r>
              <a:rPr lang="zh-CN" altLang="en-US" sz="1400" dirty="0">
                <a:solidFill>
                  <a:srgbClr val="FF0000"/>
                </a:solidFill>
                <a:latin typeface="微软雅黑" panose="020B0503020204020204" charset="-122"/>
                <a:ea typeface="微软雅黑" panose="020B0503020204020204" charset="-122"/>
              </a:rPr>
              <a:t>变化多少的规律（函数）</a:t>
            </a:r>
            <a:endParaRPr lang="en-US" altLang="zh-CN" sz="1400" dirty="0">
              <a:solidFill>
                <a:srgbClr val="FF0000"/>
              </a:solidFill>
              <a:latin typeface="微软雅黑" panose="020B0503020204020204" charset="-122"/>
              <a:ea typeface="微软雅黑" panose="020B0503020204020204" charset="-122"/>
            </a:endParaRPr>
          </a:p>
        </p:txBody>
      </p:sp>
      <p:pic>
        <p:nvPicPr>
          <p:cNvPr id="2" name="图片 1">
            <a:extLst>
              <a:ext uri="{FF2B5EF4-FFF2-40B4-BE49-F238E27FC236}">
                <a16:creationId xmlns:a16="http://schemas.microsoft.com/office/drawing/2014/main" id="{42FF3A45-9D9D-4941-B78C-397418ECA3FA}"/>
              </a:ext>
            </a:extLst>
          </p:cNvPr>
          <p:cNvPicPr>
            <a:picLocks noChangeAspect="1"/>
          </p:cNvPicPr>
          <p:nvPr/>
        </p:nvPicPr>
        <p:blipFill>
          <a:blip r:embed="rId4"/>
          <a:stretch>
            <a:fillRect/>
          </a:stretch>
        </p:blipFill>
        <p:spPr>
          <a:xfrm>
            <a:off x="97591" y="1419624"/>
            <a:ext cx="4519015" cy="3952274"/>
          </a:xfrm>
          <a:prstGeom prst="rect">
            <a:avLst/>
          </a:prstGeom>
        </p:spPr>
      </p:pic>
      <p:pic>
        <p:nvPicPr>
          <p:cNvPr id="3" name="图片 2">
            <a:extLst>
              <a:ext uri="{FF2B5EF4-FFF2-40B4-BE49-F238E27FC236}">
                <a16:creationId xmlns:a16="http://schemas.microsoft.com/office/drawing/2014/main" id="{29E6D95B-6326-EA4B-8D5A-46BF5BC36F34}"/>
              </a:ext>
            </a:extLst>
          </p:cNvPr>
          <p:cNvPicPr>
            <a:picLocks noChangeAspect="1"/>
          </p:cNvPicPr>
          <p:nvPr/>
        </p:nvPicPr>
        <p:blipFill>
          <a:blip r:embed="rId5"/>
          <a:stretch>
            <a:fillRect/>
          </a:stretch>
        </p:blipFill>
        <p:spPr>
          <a:xfrm>
            <a:off x="4235262" y="1419624"/>
            <a:ext cx="5209821" cy="2008513"/>
          </a:xfrm>
          <a:prstGeom prst="rect">
            <a:avLst/>
          </a:prstGeom>
        </p:spPr>
      </p:pic>
      <p:sp>
        <p:nvSpPr>
          <p:cNvPr id="8" name="文本框 7">
            <a:extLst>
              <a:ext uri="{FF2B5EF4-FFF2-40B4-BE49-F238E27FC236}">
                <a16:creationId xmlns:a16="http://schemas.microsoft.com/office/drawing/2014/main" id="{78D937B4-B684-2B47-B5E9-E0652DE01E85}"/>
              </a:ext>
            </a:extLst>
          </p:cNvPr>
          <p:cNvSpPr txBox="1"/>
          <p:nvPr/>
        </p:nvSpPr>
        <p:spPr>
          <a:xfrm>
            <a:off x="4418057" y="3525354"/>
            <a:ext cx="5359745" cy="332398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举两个简单的例子：</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这个函数就是一条穿过原点的直线，与</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轴夹角</a:t>
            </a:r>
            <a:r>
              <a:rPr lang="en-US" altLang="zh-CN" sz="1400" dirty="0">
                <a:solidFill>
                  <a:schemeClr val="bg1">
                    <a:lumMod val="50000"/>
                  </a:schemeClr>
                </a:solidFill>
                <a:latin typeface="微软雅黑" panose="020B0503020204020204" charset="-122"/>
                <a:ea typeface="微软雅黑" panose="020B0503020204020204" charset="-122"/>
              </a:rPr>
              <a:t>45</a:t>
            </a:r>
            <a:r>
              <a:rPr lang="zh-CN" altLang="en-US" sz="1400" dirty="0">
                <a:solidFill>
                  <a:schemeClr val="bg1">
                    <a:lumMod val="50000"/>
                  </a:schemeClr>
                </a:solidFill>
                <a:latin typeface="微软雅黑" panose="020B0503020204020204" charset="-122"/>
                <a:ea typeface="微软雅黑" panose="020B0503020204020204" charset="-122"/>
              </a:rPr>
              <a:t>度。根据</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2</a:t>
            </a:r>
            <a:r>
              <a:rPr lang="zh-CN" altLang="en-US" sz="1400" dirty="0">
                <a:solidFill>
                  <a:srgbClr val="FF0000"/>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公式可以求出该函数的导（函）数是</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，也就是当</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增大（或减小）</a:t>
            </a:r>
            <a:r>
              <a:rPr lang="en-US" altLang="zh-CN" sz="1400" dirty="0">
                <a:solidFill>
                  <a:schemeClr val="bg1">
                    <a:lumMod val="50000"/>
                  </a:schemeClr>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个单位的时候，</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就增大（或减小）</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个单位</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这个函数是个抛物线，同样根据</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2</a:t>
            </a:r>
            <a:r>
              <a:rPr lang="zh-CN" altLang="en-US" sz="1400" dirty="0">
                <a:solidFill>
                  <a:srgbClr val="FF0000"/>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公式求出该函数的导（函）数是 </a:t>
            </a:r>
            <a:r>
              <a:rPr lang="en-US" altLang="zh-CN" sz="1400" dirty="0">
                <a:solidFill>
                  <a:schemeClr val="bg1">
                    <a:lumMod val="50000"/>
                  </a:schemeClr>
                </a:solidFill>
                <a:latin typeface="微软雅黑" panose="020B0503020204020204" charset="-122"/>
                <a:ea typeface="微软雅黑" panose="020B0503020204020204" charset="-122"/>
              </a:rPr>
              <a:t>2x</a:t>
            </a:r>
            <a:r>
              <a:rPr lang="zh-CN" altLang="en-US" sz="1400" dirty="0">
                <a:solidFill>
                  <a:schemeClr val="bg1">
                    <a:lumMod val="50000"/>
                  </a:schemeClr>
                </a:solidFill>
                <a:latin typeface="微软雅黑" panose="020B0503020204020204" charset="-122"/>
                <a:ea typeface="微软雅黑" panose="020B0503020204020204" charset="-122"/>
              </a:rPr>
              <a:t>，也就是当</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增大（或减小）</a:t>
            </a:r>
            <a:r>
              <a:rPr lang="en-US" altLang="zh-CN" sz="1400" dirty="0">
                <a:solidFill>
                  <a:schemeClr val="bg1">
                    <a:lumMod val="50000"/>
                  </a:schemeClr>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个单位的时候，</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则增大</a:t>
            </a:r>
            <a:r>
              <a:rPr lang="en-US" altLang="zh-CN" sz="1400" dirty="0">
                <a:solidFill>
                  <a:schemeClr val="bg1">
                    <a:lumMod val="50000"/>
                  </a:schemeClr>
                </a:solidFill>
                <a:latin typeface="微软雅黑" panose="020B0503020204020204" charset="-122"/>
                <a:ea typeface="微软雅黑" panose="020B0503020204020204" charset="-122"/>
              </a:rPr>
              <a:t>2x</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个单位</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03695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E045834-1039-9647-8CEB-8845078E10EE}"/>
              </a:ext>
            </a:extLst>
          </p:cNvPr>
          <p:cNvPicPr>
            <a:picLocks noChangeAspect="1"/>
          </p:cNvPicPr>
          <p:nvPr/>
        </p:nvPicPr>
        <p:blipFill>
          <a:blip r:embed="rId2"/>
          <a:stretch>
            <a:fillRect/>
          </a:stretch>
        </p:blipFill>
        <p:spPr>
          <a:xfrm>
            <a:off x="186304" y="4136483"/>
            <a:ext cx="3251200" cy="1930400"/>
          </a:xfrm>
          <a:prstGeom prst="rect">
            <a:avLst/>
          </a:prstGeom>
        </p:spPr>
      </p:pic>
      <p:pic>
        <p:nvPicPr>
          <p:cNvPr id="2" name="图片 1">
            <a:extLst>
              <a:ext uri="{FF2B5EF4-FFF2-40B4-BE49-F238E27FC236}">
                <a16:creationId xmlns:a16="http://schemas.microsoft.com/office/drawing/2014/main" id="{A49369AB-224D-774D-A123-E39F13B20020}"/>
              </a:ext>
            </a:extLst>
          </p:cNvPr>
          <p:cNvPicPr>
            <a:picLocks noChangeAspect="1"/>
          </p:cNvPicPr>
          <p:nvPr/>
        </p:nvPicPr>
        <p:blipFill>
          <a:blip r:embed="rId3"/>
          <a:stretch>
            <a:fillRect/>
          </a:stretch>
        </p:blipFill>
        <p:spPr>
          <a:xfrm>
            <a:off x="186304" y="1812548"/>
            <a:ext cx="5868808" cy="2038269"/>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文本框 4">
            <a:extLst>
              <a:ext uri="{FF2B5EF4-FFF2-40B4-BE49-F238E27FC236}">
                <a16:creationId xmlns:a16="http://schemas.microsoft.com/office/drawing/2014/main" id="{1F206195-DCBE-7743-A07E-E9CA1185A9AB}"/>
              </a:ext>
            </a:extLst>
          </p:cNvPr>
          <p:cNvSpPr txBox="1"/>
          <p:nvPr/>
        </p:nvSpPr>
        <p:spPr>
          <a:xfrm>
            <a:off x="186304" y="465517"/>
            <a:ext cx="6459821"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偏导数</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tx1">
                    <a:lumMod val="50000"/>
                    <a:lumOff val="50000"/>
                  </a:schemeClr>
                </a:solidFill>
                <a:latin typeface="微软雅黑" panose="020B0503020204020204" charset="-122"/>
                <a:ea typeface="微软雅黑" panose="020B0503020204020204" charset="-122"/>
              </a:rPr>
              <a:t>刚刚举的简单例子，都是</a:t>
            </a:r>
            <a:r>
              <a:rPr lang="zh-CN" altLang="en-US" sz="1400" dirty="0">
                <a:solidFill>
                  <a:srgbClr val="92D050"/>
                </a:solidFill>
                <a:latin typeface="微软雅黑" panose="020B0503020204020204" charset="-122"/>
                <a:ea typeface="微软雅黑" panose="020B0503020204020204" charset="-122"/>
              </a:rPr>
              <a:t>单元</a:t>
            </a:r>
            <a:r>
              <a:rPr lang="zh-CN" altLang="en-US" sz="1400" dirty="0">
                <a:solidFill>
                  <a:schemeClr val="tx1">
                    <a:lumMod val="50000"/>
                    <a:lumOff val="50000"/>
                  </a:schemeClr>
                </a:solidFill>
                <a:latin typeface="微软雅黑" panose="020B0503020204020204" charset="-122"/>
                <a:ea typeface="微软雅黑" panose="020B0503020204020204" charset="-122"/>
              </a:rPr>
              <a:t>的，如果等号右边不止一个变量的话，函数就变成了</a:t>
            </a:r>
            <a:r>
              <a:rPr lang="zh-CN" altLang="en-US" sz="1400" dirty="0">
                <a:solidFill>
                  <a:srgbClr val="FF0000"/>
                </a:solidFill>
                <a:latin typeface="微软雅黑" panose="020B0503020204020204" charset="-122"/>
                <a:ea typeface="微软雅黑" panose="020B0503020204020204" charset="-122"/>
              </a:rPr>
              <a:t>多元</a:t>
            </a:r>
            <a:r>
              <a:rPr lang="zh-CN" altLang="en-US" sz="1400" dirty="0">
                <a:solidFill>
                  <a:schemeClr val="tx1">
                    <a:lumMod val="50000"/>
                    <a:lumOff val="50000"/>
                  </a:schemeClr>
                </a:solidFill>
                <a:latin typeface="微软雅黑" panose="020B0503020204020204" charset="-122"/>
                <a:ea typeface="微软雅黑" panose="020B0503020204020204" charset="-122"/>
              </a:rPr>
              <a:t>的，比如我们之前的线性公式 </a:t>
            </a:r>
            <a:r>
              <a:rPr lang="en-US" altLang="zh-CN" sz="1400" dirty="0">
                <a:solidFill>
                  <a:schemeClr val="tx1">
                    <a:lumMod val="50000"/>
                    <a:lumOff val="50000"/>
                  </a:schemeClr>
                </a:solidFill>
                <a:latin typeface="微软雅黑" panose="020B0503020204020204" charset="-122"/>
                <a:ea typeface="微软雅黑" panose="020B0503020204020204" charset="-122"/>
              </a:rPr>
              <a:t>y=</a:t>
            </a:r>
            <a:r>
              <a:rPr lang="en-US" altLang="zh-CN" sz="1400" dirty="0" err="1">
                <a:solidFill>
                  <a:schemeClr val="tx1">
                    <a:lumMod val="50000"/>
                    <a:lumOff val="50000"/>
                  </a:schemeClr>
                </a:solidFill>
                <a:latin typeface="微软雅黑" panose="020B0503020204020204" charset="-122"/>
                <a:ea typeface="微软雅黑" panose="020B0503020204020204" charset="-122"/>
              </a:rPr>
              <a:t>wx+b</a:t>
            </a:r>
            <a:r>
              <a:rPr lang="zh-CN" altLang="en-US" sz="1400" dirty="0">
                <a:solidFill>
                  <a:schemeClr val="tx1">
                    <a:lumMod val="50000"/>
                    <a:lumOff val="50000"/>
                  </a:schemeClr>
                </a:solidFill>
                <a:latin typeface="微软雅黑" panose="020B0503020204020204" charset="-122"/>
                <a:ea typeface="微软雅黑" panose="020B0503020204020204" charset="-122"/>
              </a:rPr>
              <a:t>，所以就有了偏导数：</a:t>
            </a:r>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r>
              <a:rPr lang="zh-CN" altLang="en-US" sz="1400" dirty="0">
                <a:solidFill>
                  <a:schemeClr val="tx1">
                    <a:lumMod val="50000"/>
                    <a:lumOff val="50000"/>
                  </a:schemeClr>
                </a:solidFill>
                <a:latin typeface="微软雅黑" panose="020B0503020204020204" charset="-122"/>
                <a:ea typeface="微软雅黑" panose="020B0503020204020204" charset="-122"/>
              </a:rPr>
              <a:t>偏导数是它关于其中一个变量的</a:t>
            </a:r>
            <a:r>
              <a:rPr lang="zh-CN" altLang="en-US" sz="1400" dirty="0">
                <a:solidFill>
                  <a:schemeClr val="tx1">
                    <a:lumMod val="50000"/>
                    <a:lumOff val="50000"/>
                  </a:schemeClr>
                </a:solidFill>
                <a:latin typeface="微软雅黑" panose="020B0503020204020204" charset="-122"/>
                <a:ea typeface="微软雅黑" panose="020B0503020204020204" charset="-122"/>
                <a:hlinkClick r:id="rId4" tooltip="导数"/>
              </a:rPr>
              <a:t>导数</a:t>
            </a:r>
            <a:r>
              <a:rPr lang="zh-CN" altLang="en-US" sz="1400" dirty="0">
                <a:solidFill>
                  <a:schemeClr val="tx1">
                    <a:lumMod val="50000"/>
                    <a:lumOff val="50000"/>
                  </a:schemeClr>
                </a:solidFill>
                <a:latin typeface="微软雅黑" panose="020B0503020204020204" charset="-122"/>
                <a:ea typeface="微软雅黑" panose="020B0503020204020204" charset="-122"/>
              </a:rPr>
              <a:t>，而保持其他变量恒定</a:t>
            </a:r>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9FB7590-9166-D142-A34C-957865E21C83}"/>
              </a:ext>
            </a:extLst>
          </p:cNvPr>
          <p:cNvSpPr txBox="1"/>
          <p:nvPr/>
        </p:nvSpPr>
        <p:spPr>
          <a:xfrm>
            <a:off x="186304" y="1494814"/>
            <a:ext cx="6459821" cy="523220"/>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charset="-122"/>
                <a:ea typeface="微软雅黑" panose="020B0503020204020204" charset="-122"/>
              </a:rPr>
              <a:t>以上面的线性公式（</a:t>
            </a:r>
            <a:r>
              <a:rPr lang="en-US" altLang="zh-CN" sz="1400" dirty="0">
                <a:solidFill>
                  <a:schemeClr val="tx1">
                    <a:lumMod val="50000"/>
                    <a:lumOff val="50000"/>
                  </a:schemeClr>
                </a:solidFill>
                <a:latin typeface="微软雅黑" panose="020B0503020204020204" charset="-122"/>
                <a:ea typeface="微软雅黑" panose="020B0503020204020204" charset="-122"/>
              </a:rPr>
              <a:t>y=</a:t>
            </a:r>
            <a:r>
              <a:rPr lang="en-US" altLang="zh-CN" sz="1400" dirty="0" err="1">
                <a:solidFill>
                  <a:schemeClr val="tx1">
                    <a:lumMod val="50000"/>
                    <a:lumOff val="50000"/>
                  </a:schemeClr>
                </a:solidFill>
                <a:latin typeface="微软雅黑" panose="020B0503020204020204" charset="-122"/>
                <a:ea typeface="微软雅黑" panose="020B0503020204020204" charset="-122"/>
              </a:rPr>
              <a:t>wx+b</a:t>
            </a:r>
            <a:r>
              <a:rPr lang="zh-CN" altLang="en-US" sz="1400" dirty="0">
                <a:solidFill>
                  <a:schemeClr val="tx1">
                    <a:lumMod val="50000"/>
                    <a:lumOff val="50000"/>
                  </a:schemeClr>
                </a:solidFill>
                <a:latin typeface="微软雅黑" panose="020B0503020204020204" charset="-122"/>
                <a:ea typeface="微软雅黑" panose="020B0503020204020204" charset="-122"/>
              </a:rPr>
              <a:t>）举例：</a:t>
            </a:r>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9DB60351-D2CC-8B4C-9EE5-C865F22A9088}"/>
              </a:ext>
            </a:extLst>
          </p:cNvPr>
          <p:cNvSpPr txBox="1"/>
          <p:nvPr/>
        </p:nvSpPr>
        <p:spPr>
          <a:xfrm>
            <a:off x="186304" y="3746883"/>
            <a:ext cx="6459821" cy="1815882"/>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charset="-122"/>
                <a:ea typeface="微软雅黑" panose="020B0503020204020204" charset="-122"/>
              </a:rPr>
              <a:t>还有微积分中非常重要的 </a:t>
            </a:r>
            <a:r>
              <a:rPr lang="zh-CN" altLang="en-US" sz="1400" dirty="0">
                <a:solidFill>
                  <a:srgbClr val="FF0000"/>
                </a:solidFill>
                <a:latin typeface="微软雅黑" panose="020B0503020204020204" charset="-122"/>
                <a:ea typeface="微软雅黑" panose="020B0503020204020204" charset="-122"/>
              </a:rPr>
              <a:t>链式法则</a:t>
            </a:r>
            <a:r>
              <a:rPr lang="zh-CN" altLang="en-US" sz="1400" dirty="0">
                <a:solidFill>
                  <a:schemeClr val="tx1">
                    <a:lumMod val="50000"/>
                    <a:lumOff val="50000"/>
                  </a:schemeClr>
                </a:solidFill>
                <a:latin typeface="微软雅黑" panose="020B0503020204020204" charset="-122"/>
                <a:ea typeface="微软雅黑" panose="020B0503020204020204" charset="-122"/>
              </a:rPr>
              <a:t>，由于我们的神经元可能是复合函数，输入到输出不光光是只有一个线性的公式还有一个激活函数：</a:t>
            </a:r>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sp>
        <p:nvSpPr>
          <p:cNvPr id="10" name="文本框 9">
            <a:extLst>
              <a:ext uri="{FF2B5EF4-FFF2-40B4-BE49-F238E27FC236}">
                <a16:creationId xmlns:a16="http://schemas.microsoft.com/office/drawing/2014/main" id="{BA6FAB48-062A-1042-82BD-C8FB0650A122}"/>
              </a:ext>
            </a:extLst>
          </p:cNvPr>
          <p:cNvSpPr txBox="1"/>
          <p:nvPr/>
        </p:nvSpPr>
        <p:spPr>
          <a:xfrm>
            <a:off x="2669309" y="5158942"/>
            <a:ext cx="3385803" cy="1815882"/>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charset="-122"/>
                <a:ea typeface="微软雅黑" panose="020B0503020204020204" charset="-122"/>
              </a:rPr>
              <a:t>可以看到关于复合函数的求导就等于这些有限个复合函数在相应点导数的</a:t>
            </a:r>
            <a:r>
              <a:rPr lang="zh-CN" altLang="en-US" sz="1400" dirty="0">
                <a:solidFill>
                  <a:srgbClr val="FF0000"/>
                </a:solidFill>
                <a:latin typeface="微软雅黑" panose="020B0503020204020204" charset="-122"/>
                <a:ea typeface="微软雅黑" panose="020B0503020204020204" charset="-122"/>
              </a:rPr>
              <a:t>乘积</a:t>
            </a:r>
            <a:endParaRPr lang="en-US" altLang="zh-CN" sz="1400" dirty="0">
              <a:solidFill>
                <a:srgbClr val="FF0000"/>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6705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7D67B2A5-A3DB-3745-A5B7-506193046F6F}"/>
              </a:ext>
            </a:extLst>
          </p:cNvPr>
          <p:cNvSpPr txBox="1"/>
          <p:nvPr/>
        </p:nvSpPr>
        <p:spPr>
          <a:xfrm>
            <a:off x="186304" y="465517"/>
            <a:ext cx="6459821"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回到我们之前的损失函数，我现在需要知道对于整体的损失函数，权重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的导数是多少？</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7E67B62C-84BB-3746-8E3B-B4EA4211BF51}"/>
              </a:ext>
            </a:extLst>
          </p:cNvPr>
          <p:cNvPicPr>
            <a:picLocks noChangeAspect="1"/>
          </p:cNvPicPr>
          <p:nvPr/>
        </p:nvPicPr>
        <p:blipFill>
          <a:blip r:embed="rId2"/>
          <a:stretch>
            <a:fillRect/>
          </a:stretch>
        </p:blipFill>
        <p:spPr>
          <a:xfrm>
            <a:off x="186304" y="942570"/>
            <a:ext cx="10033310" cy="5835930"/>
          </a:xfrm>
          <a:prstGeom prst="rect">
            <a:avLst/>
          </a:prstGeom>
        </p:spPr>
      </p:pic>
    </p:spTree>
    <p:extLst>
      <p:ext uri="{BB962C8B-B14F-4D97-AF65-F5344CB8AC3E}">
        <p14:creationId xmlns:p14="http://schemas.microsoft.com/office/powerpoint/2010/main" val="163856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C669200-DEE6-3D4C-86D1-4C70D9B7CF00}"/>
              </a:ext>
            </a:extLst>
          </p:cNvPr>
          <p:cNvPicPr>
            <a:picLocks noChangeAspect="1"/>
          </p:cNvPicPr>
          <p:nvPr/>
        </p:nvPicPr>
        <p:blipFill>
          <a:blip r:embed="rId2"/>
          <a:stretch>
            <a:fillRect/>
          </a:stretch>
        </p:blipFill>
        <p:spPr>
          <a:xfrm>
            <a:off x="0" y="2219664"/>
            <a:ext cx="5308600" cy="2146300"/>
          </a:xfrm>
          <a:prstGeom prst="rect">
            <a:avLst/>
          </a:prstGeom>
        </p:spPr>
      </p:pic>
      <p:pic>
        <p:nvPicPr>
          <p:cNvPr id="3" name="图片 2">
            <a:extLst>
              <a:ext uri="{FF2B5EF4-FFF2-40B4-BE49-F238E27FC236}">
                <a16:creationId xmlns:a16="http://schemas.microsoft.com/office/drawing/2014/main" id="{E5BA0029-D4D5-8945-B49B-59B821376AB7}"/>
              </a:ext>
            </a:extLst>
          </p:cNvPr>
          <p:cNvPicPr>
            <a:picLocks noChangeAspect="1"/>
          </p:cNvPicPr>
          <p:nvPr/>
        </p:nvPicPr>
        <p:blipFill>
          <a:blip r:embed="rId3"/>
          <a:stretch>
            <a:fillRect/>
          </a:stretch>
        </p:blipFill>
        <p:spPr>
          <a:xfrm>
            <a:off x="0" y="790242"/>
            <a:ext cx="6172200" cy="12065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文本框 4">
            <a:extLst>
              <a:ext uri="{FF2B5EF4-FFF2-40B4-BE49-F238E27FC236}">
                <a16:creationId xmlns:a16="http://schemas.microsoft.com/office/drawing/2014/main" id="{A3C12A91-12D5-D543-9224-F3D6163055AE}"/>
              </a:ext>
            </a:extLst>
          </p:cNvPr>
          <p:cNvSpPr txBox="1"/>
          <p:nvPr/>
        </p:nvSpPr>
        <p:spPr>
          <a:xfrm>
            <a:off x="48463" y="567320"/>
            <a:ext cx="535974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所以把之前身高的例子，代入上面的两个公式得到：</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E7BCF002-CBF9-FE49-8692-9C853E46606D}"/>
              </a:ext>
            </a:extLst>
          </p:cNvPr>
          <p:cNvSpPr txBox="1"/>
          <p:nvPr/>
        </p:nvSpPr>
        <p:spPr>
          <a:xfrm>
            <a:off x="48463" y="1996742"/>
            <a:ext cx="535974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终于到 介绍梯度下降方法的更新公式了</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8F4F0D85-714E-3842-A7E2-8587768AA9E4}"/>
              </a:ext>
            </a:extLst>
          </p:cNvPr>
          <p:cNvSpPr txBox="1"/>
          <p:nvPr/>
        </p:nvSpPr>
        <p:spPr>
          <a:xfrm>
            <a:off x="48463" y="4219554"/>
            <a:ext cx="5359745" cy="1169551"/>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至此一次反向传播的过程就完成了，之后神经网络会再进行正向传播，计算误差，然后反向传播，更新参数，正向传播，计算误差</a:t>
            </a:r>
            <a:r>
              <a:rPr lang="en-US" altLang="zh-CN" sz="1400" dirty="0">
                <a:solidFill>
                  <a:schemeClr val="bg1">
                    <a:lumMod val="50000"/>
                  </a:schemeClr>
                </a:solidFill>
                <a:latin typeface="微软雅黑" panose="020B0503020204020204" charset="-122"/>
                <a:ea typeface="微软雅黑" panose="020B0503020204020204" charset="-122"/>
              </a:rPr>
              <a:t>…… </a:t>
            </a:r>
            <a:r>
              <a:rPr lang="zh-CN" altLang="en-US" sz="1400" dirty="0">
                <a:solidFill>
                  <a:schemeClr val="bg1">
                    <a:lumMod val="50000"/>
                  </a:schemeClr>
                </a:solidFill>
                <a:latin typeface="微软雅黑" panose="020B0503020204020204" charset="-122"/>
                <a:ea typeface="微软雅黑" panose="020B0503020204020204" charset="-122"/>
              </a:rPr>
              <a:t>，一直重复到</a:t>
            </a:r>
            <a:r>
              <a:rPr lang="zh-CN" altLang="en-US" sz="1400" dirty="0">
                <a:solidFill>
                  <a:srgbClr val="FF0000"/>
                </a:solidFill>
                <a:latin typeface="微软雅黑" panose="020B0503020204020204" charset="-122"/>
                <a:ea typeface="微软雅黑" panose="020B0503020204020204" charset="-122"/>
              </a:rPr>
              <a:t>误差接近于</a:t>
            </a:r>
            <a:r>
              <a:rPr lang="en-US" altLang="zh-CN" sz="1400" dirty="0">
                <a:solidFill>
                  <a:srgbClr val="FF0000"/>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或者</a:t>
            </a:r>
            <a:r>
              <a:rPr lang="zh-CN" altLang="en-US" sz="1400" dirty="0">
                <a:solidFill>
                  <a:srgbClr val="FF0000"/>
                </a:solidFill>
                <a:latin typeface="微软雅黑" panose="020B0503020204020204" charset="-122"/>
                <a:ea typeface="微软雅黑" panose="020B0503020204020204" charset="-122"/>
              </a:rPr>
              <a:t>达到了设置好的迭代次数</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41DB5958-53C3-964C-8478-CCC5E1D32404}"/>
                  </a:ext>
                </a:extLst>
              </p:cNvPr>
              <p:cNvSpPr txBox="1"/>
              <p:nvPr/>
            </p:nvSpPr>
            <p:spPr>
              <a:xfrm>
                <a:off x="48463" y="5022164"/>
                <a:ext cx="1271239" cy="369332"/>
              </a:xfrm>
              <a:prstGeom prst="rect">
                <a:avLst/>
              </a:prstGeom>
              <a:noFill/>
            </p:spPr>
            <p:txBody>
              <a:bodyPr wrap="square" rtlCol="0">
                <a:spAutoFit/>
              </a:bodyPr>
              <a:lstStyle/>
              <a:p>
                <a:r>
                  <a:rPr kumimoji="1" lang="zh-CN" altLang="en-US" dirty="0"/>
                  <a:t>学习率</a:t>
                </a:r>
                <a14:m>
                  <m:oMath xmlns:m="http://schemas.openxmlformats.org/officeDocument/2006/math">
                    <m:r>
                      <a:rPr kumimoji="1" lang="zh-CN" altLang="en-US" i="1" smtClean="0">
                        <a:latin typeface="Cambria Math" panose="02040503050406030204" pitchFamily="18" charset="0"/>
                      </a:rPr>
                      <m:t>𝛼</m:t>
                    </m:r>
                  </m:oMath>
                </a14:m>
                <a:endParaRPr kumimoji="1" lang="zh-CN" altLang="en-US" dirty="0"/>
              </a:p>
            </p:txBody>
          </p:sp>
        </mc:Choice>
        <mc:Fallback>
          <p:sp>
            <p:nvSpPr>
              <p:cNvPr id="10" name="文本框 9">
                <a:extLst>
                  <a:ext uri="{FF2B5EF4-FFF2-40B4-BE49-F238E27FC236}">
                    <a16:creationId xmlns:a16="http://schemas.microsoft.com/office/drawing/2014/main" id="{41DB5958-53C3-964C-8478-CCC5E1D32404}"/>
                  </a:ext>
                </a:extLst>
              </p:cNvPr>
              <p:cNvSpPr txBox="1">
                <a:spLocks noRot="1" noChangeAspect="1" noMove="1" noResize="1" noEditPoints="1" noAdjustHandles="1" noChangeArrowheads="1" noChangeShapeType="1" noTextEdit="1"/>
              </p:cNvSpPr>
              <p:nvPr/>
            </p:nvSpPr>
            <p:spPr>
              <a:xfrm>
                <a:off x="48463" y="5022164"/>
                <a:ext cx="1271239" cy="369332"/>
              </a:xfrm>
              <a:prstGeom prst="rect">
                <a:avLst/>
              </a:prstGeom>
              <a:blipFill>
                <a:blip r:embed="rId4"/>
                <a:stretch>
                  <a:fillRect l="-2970" t="-3226" b="-1935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F9BA0A1-FCFF-CF47-8925-49A4EFACC2A7}"/>
              </a:ext>
            </a:extLst>
          </p:cNvPr>
          <p:cNvSpPr txBox="1"/>
          <p:nvPr/>
        </p:nvSpPr>
        <p:spPr>
          <a:xfrm>
            <a:off x="48463" y="5389105"/>
            <a:ext cx="7820270"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学习率其实就是控制参数更新的步长，一般是</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之间的数，通常设置是</a:t>
            </a:r>
            <a:r>
              <a:rPr lang="en-US" altLang="zh-CN" sz="1400" dirty="0">
                <a:solidFill>
                  <a:schemeClr val="bg1">
                    <a:lumMod val="50000"/>
                  </a:schemeClr>
                </a:solidFill>
                <a:latin typeface="微软雅黑" panose="020B0503020204020204" charset="-122"/>
                <a:ea typeface="微软雅黑" panose="020B0503020204020204" charset="-122"/>
              </a:rPr>
              <a:t>0.1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0.01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0.001</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如果学习率太大会导致无法收敛到最小值，而学习率太小会导致学习速度太慢影响性能。</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0580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2A7614-E66B-464B-A7FE-737D28E537A8}"/>
              </a:ext>
            </a:extLst>
          </p:cNvPr>
          <p:cNvPicPr>
            <a:picLocks noChangeAspect="1"/>
          </p:cNvPicPr>
          <p:nvPr/>
        </p:nvPicPr>
        <p:blipFill>
          <a:blip r:embed="rId2"/>
          <a:stretch>
            <a:fillRect/>
          </a:stretch>
        </p:blipFill>
        <p:spPr>
          <a:xfrm>
            <a:off x="103337" y="4323784"/>
            <a:ext cx="3695700" cy="20193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9" name="文本框 8">
            <a:extLst>
              <a:ext uri="{FF2B5EF4-FFF2-40B4-BE49-F238E27FC236}">
                <a16:creationId xmlns:a16="http://schemas.microsoft.com/office/drawing/2014/main" id="{D26CD600-737D-DF4A-8847-01200A71CCA4}"/>
              </a:ext>
            </a:extLst>
          </p:cNvPr>
          <p:cNvSpPr txBox="1"/>
          <p:nvPr/>
        </p:nvSpPr>
        <p:spPr>
          <a:xfrm>
            <a:off x="131903" y="493331"/>
            <a:ext cx="7820270"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这里再举一个复杂点的例子，神经网络结构如下</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cxnSp>
        <p:nvCxnSpPr>
          <p:cNvPr id="10" name="直线箭头连接符 9">
            <a:extLst>
              <a:ext uri="{FF2B5EF4-FFF2-40B4-BE49-F238E27FC236}">
                <a16:creationId xmlns:a16="http://schemas.microsoft.com/office/drawing/2014/main" id="{7435E46F-BB66-C141-9DD9-C9B9FAB30E06}"/>
              </a:ext>
            </a:extLst>
          </p:cNvPr>
          <p:cNvCxnSpPr>
            <a:cxnSpLocks/>
            <a:stCxn id="25" idx="3"/>
            <a:endCxn id="11" idx="2"/>
          </p:cNvCxnSpPr>
          <p:nvPr/>
        </p:nvCxnSpPr>
        <p:spPr>
          <a:xfrm>
            <a:off x="1316617" y="1872750"/>
            <a:ext cx="973276" cy="2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A0A32B8D-E3B7-5547-B1FE-0F91567D7C47}"/>
              </a:ext>
            </a:extLst>
          </p:cNvPr>
          <p:cNvSpPr/>
          <p:nvPr/>
        </p:nvSpPr>
        <p:spPr>
          <a:xfrm>
            <a:off x="2289893" y="1263870"/>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73C9E1ED-D0F0-6847-909A-DAC3C4FA6ED0}"/>
              </a:ext>
            </a:extLst>
          </p:cNvPr>
          <p:cNvCxnSpPr>
            <a:cxnSpLocks/>
            <a:stCxn id="11" idx="6"/>
            <a:endCxn id="14" idx="2"/>
          </p:cNvCxnSpPr>
          <p:nvPr/>
        </p:nvCxnSpPr>
        <p:spPr>
          <a:xfrm>
            <a:off x="3499700" y="1874776"/>
            <a:ext cx="589056" cy="6179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210CBAF4-3F8A-9D40-9AFB-4F8634222837}"/>
              </a:ext>
            </a:extLst>
          </p:cNvPr>
          <p:cNvCxnSpPr>
            <a:cxnSpLocks/>
            <a:stCxn id="11" idx="0"/>
            <a:endCxn id="11" idx="4"/>
          </p:cNvCxnSpPr>
          <p:nvPr/>
        </p:nvCxnSpPr>
        <p:spPr>
          <a:xfrm>
            <a:off x="2894797" y="1263870"/>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754A9024-0AB9-394F-9E1C-91D2432489C5}"/>
              </a:ext>
            </a:extLst>
          </p:cNvPr>
          <p:cNvSpPr/>
          <p:nvPr/>
        </p:nvSpPr>
        <p:spPr>
          <a:xfrm>
            <a:off x="4088756" y="1881848"/>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D8EEF9CC-5904-6F4C-9984-928995DCD4A1}"/>
              </a:ext>
            </a:extLst>
          </p:cNvPr>
          <p:cNvCxnSpPr>
            <a:cxnSpLocks/>
          </p:cNvCxnSpPr>
          <p:nvPr/>
        </p:nvCxnSpPr>
        <p:spPr>
          <a:xfrm>
            <a:off x="5298563" y="251839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C020B894-9EB9-5648-AC85-24609D115C85}"/>
              </a:ext>
            </a:extLst>
          </p:cNvPr>
          <p:cNvCxnSpPr>
            <a:cxnSpLocks/>
            <a:stCxn id="14" idx="0"/>
            <a:endCxn id="14" idx="4"/>
          </p:cNvCxnSpPr>
          <p:nvPr/>
        </p:nvCxnSpPr>
        <p:spPr>
          <a:xfrm>
            <a:off x="4693660" y="1881848"/>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B775F4F7-A7C8-0341-B1AB-19F49BD20C5C}"/>
              </a:ext>
            </a:extLst>
          </p:cNvPr>
          <p:cNvPicPr>
            <a:picLocks noChangeAspect="1"/>
          </p:cNvPicPr>
          <p:nvPr/>
        </p:nvPicPr>
        <p:blipFill>
          <a:blip r:embed="rId3"/>
          <a:stretch>
            <a:fillRect/>
          </a:stretch>
        </p:blipFill>
        <p:spPr>
          <a:xfrm>
            <a:off x="5668494" y="1933127"/>
            <a:ext cx="1943100" cy="520700"/>
          </a:xfrm>
          <a:prstGeom prst="rect">
            <a:avLst/>
          </a:prstGeom>
        </p:spPr>
      </p:pic>
      <p:pic>
        <p:nvPicPr>
          <p:cNvPr id="18" name="图片 17">
            <a:extLst>
              <a:ext uri="{FF2B5EF4-FFF2-40B4-BE49-F238E27FC236}">
                <a16:creationId xmlns:a16="http://schemas.microsoft.com/office/drawing/2014/main" id="{7361E96D-434E-1C46-AA66-AFFB83141FF5}"/>
              </a:ext>
            </a:extLst>
          </p:cNvPr>
          <p:cNvPicPr>
            <a:picLocks noChangeAspect="1"/>
          </p:cNvPicPr>
          <p:nvPr/>
        </p:nvPicPr>
        <p:blipFill>
          <a:blip r:embed="rId4"/>
          <a:stretch>
            <a:fillRect/>
          </a:stretch>
        </p:blipFill>
        <p:spPr>
          <a:xfrm>
            <a:off x="2340523" y="1694912"/>
            <a:ext cx="537028" cy="304583"/>
          </a:xfrm>
          <a:prstGeom prst="rect">
            <a:avLst/>
          </a:prstGeom>
        </p:spPr>
      </p:pic>
      <p:pic>
        <p:nvPicPr>
          <p:cNvPr id="19" name="图片 18">
            <a:extLst>
              <a:ext uri="{FF2B5EF4-FFF2-40B4-BE49-F238E27FC236}">
                <a16:creationId xmlns:a16="http://schemas.microsoft.com/office/drawing/2014/main" id="{7C89D2AC-CE1A-8C44-9AC8-225374BA07DE}"/>
              </a:ext>
            </a:extLst>
          </p:cNvPr>
          <p:cNvPicPr>
            <a:picLocks noChangeAspect="1"/>
          </p:cNvPicPr>
          <p:nvPr/>
        </p:nvPicPr>
        <p:blipFill>
          <a:blip r:embed="rId5"/>
          <a:stretch>
            <a:fillRect/>
          </a:stretch>
        </p:blipFill>
        <p:spPr>
          <a:xfrm>
            <a:off x="2932997" y="1734680"/>
            <a:ext cx="507847" cy="280191"/>
          </a:xfrm>
          <a:prstGeom prst="rect">
            <a:avLst/>
          </a:prstGeom>
        </p:spPr>
      </p:pic>
      <p:pic>
        <p:nvPicPr>
          <p:cNvPr id="20" name="图片 19">
            <a:extLst>
              <a:ext uri="{FF2B5EF4-FFF2-40B4-BE49-F238E27FC236}">
                <a16:creationId xmlns:a16="http://schemas.microsoft.com/office/drawing/2014/main" id="{043846DF-05C9-2343-B032-E3BD11BF318C}"/>
              </a:ext>
            </a:extLst>
          </p:cNvPr>
          <p:cNvPicPr>
            <a:picLocks noChangeAspect="1"/>
          </p:cNvPicPr>
          <p:nvPr/>
        </p:nvPicPr>
        <p:blipFill>
          <a:blip r:embed="rId6"/>
          <a:stretch>
            <a:fillRect/>
          </a:stretch>
        </p:blipFill>
        <p:spPr>
          <a:xfrm>
            <a:off x="4124979" y="2390382"/>
            <a:ext cx="554490" cy="291342"/>
          </a:xfrm>
          <a:prstGeom prst="rect">
            <a:avLst/>
          </a:prstGeom>
        </p:spPr>
      </p:pic>
      <p:pic>
        <p:nvPicPr>
          <p:cNvPr id="21" name="图片 20">
            <a:extLst>
              <a:ext uri="{FF2B5EF4-FFF2-40B4-BE49-F238E27FC236}">
                <a16:creationId xmlns:a16="http://schemas.microsoft.com/office/drawing/2014/main" id="{26DD4B6D-1C81-B44C-8D7D-C57A4196E44E}"/>
              </a:ext>
            </a:extLst>
          </p:cNvPr>
          <p:cNvPicPr>
            <a:picLocks noChangeAspect="1"/>
          </p:cNvPicPr>
          <p:nvPr/>
        </p:nvPicPr>
        <p:blipFill>
          <a:blip r:embed="rId7"/>
          <a:stretch>
            <a:fillRect/>
          </a:stretch>
        </p:blipFill>
        <p:spPr>
          <a:xfrm>
            <a:off x="4714723" y="2395358"/>
            <a:ext cx="562778" cy="281389"/>
          </a:xfrm>
          <a:prstGeom prst="rect">
            <a:avLst/>
          </a:prstGeom>
        </p:spPr>
      </p:pic>
      <p:sp>
        <p:nvSpPr>
          <p:cNvPr id="22" name="文本框 21">
            <a:extLst>
              <a:ext uri="{FF2B5EF4-FFF2-40B4-BE49-F238E27FC236}">
                <a16:creationId xmlns:a16="http://schemas.microsoft.com/office/drawing/2014/main" id="{ACEF3D5F-9798-F343-B9E6-1AB7A3505F94}"/>
              </a:ext>
            </a:extLst>
          </p:cNvPr>
          <p:cNvSpPr txBox="1"/>
          <p:nvPr/>
        </p:nvSpPr>
        <p:spPr>
          <a:xfrm>
            <a:off x="2585300" y="831136"/>
            <a:ext cx="914400" cy="369332"/>
          </a:xfrm>
          <a:prstGeom prst="rect">
            <a:avLst/>
          </a:prstGeom>
          <a:noFill/>
        </p:spPr>
        <p:txBody>
          <a:bodyPr wrap="square" rtlCol="0">
            <a:spAutoFit/>
          </a:bodyPr>
          <a:lstStyle/>
          <a:p>
            <a:r>
              <a:rPr kumimoji="1" lang="en-US" altLang="zh-CN" dirty="0"/>
              <a:t>L1</a:t>
            </a:r>
          </a:p>
        </p:txBody>
      </p:sp>
      <p:sp>
        <p:nvSpPr>
          <p:cNvPr id="23" name="文本框 22">
            <a:extLst>
              <a:ext uri="{FF2B5EF4-FFF2-40B4-BE49-F238E27FC236}">
                <a16:creationId xmlns:a16="http://schemas.microsoft.com/office/drawing/2014/main" id="{C83F292A-DCF8-F746-A90A-B3EA56D1C0B2}"/>
              </a:ext>
            </a:extLst>
          </p:cNvPr>
          <p:cNvSpPr txBox="1"/>
          <p:nvPr/>
        </p:nvSpPr>
        <p:spPr>
          <a:xfrm>
            <a:off x="4516878" y="1433242"/>
            <a:ext cx="914400" cy="369332"/>
          </a:xfrm>
          <a:prstGeom prst="rect">
            <a:avLst/>
          </a:prstGeom>
          <a:noFill/>
        </p:spPr>
        <p:txBody>
          <a:bodyPr wrap="square" rtlCol="0">
            <a:spAutoFit/>
          </a:bodyPr>
          <a:lstStyle/>
          <a:p>
            <a:r>
              <a:rPr kumimoji="1" lang="en-US" altLang="zh-CN" dirty="0"/>
              <a:t>L2</a:t>
            </a:r>
          </a:p>
        </p:txBody>
      </p:sp>
      <p:cxnSp>
        <p:nvCxnSpPr>
          <p:cNvPr id="24" name="直线箭头连接符 23">
            <a:extLst>
              <a:ext uri="{FF2B5EF4-FFF2-40B4-BE49-F238E27FC236}">
                <a16:creationId xmlns:a16="http://schemas.microsoft.com/office/drawing/2014/main" id="{4F19FC88-8BFC-6E4E-9065-C9B420F17A5B}"/>
              </a:ext>
            </a:extLst>
          </p:cNvPr>
          <p:cNvCxnSpPr>
            <a:cxnSpLocks/>
            <a:stCxn id="26" idx="3"/>
          </p:cNvCxnSpPr>
          <p:nvPr/>
        </p:nvCxnSpPr>
        <p:spPr>
          <a:xfrm flipV="1">
            <a:off x="1314227" y="1905105"/>
            <a:ext cx="971383" cy="1301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099A1B0B-804E-364A-92EC-BBFC3B465EC2}"/>
              </a:ext>
            </a:extLst>
          </p:cNvPr>
          <p:cNvPicPr>
            <a:picLocks noChangeAspect="1"/>
          </p:cNvPicPr>
          <p:nvPr/>
        </p:nvPicPr>
        <p:blipFill>
          <a:blip r:embed="rId8"/>
          <a:stretch>
            <a:fillRect/>
          </a:stretch>
        </p:blipFill>
        <p:spPr>
          <a:xfrm>
            <a:off x="224417" y="1656850"/>
            <a:ext cx="1092200" cy="431800"/>
          </a:xfrm>
          <a:prstGeom prst="rect">
            <a:avLst/>
          </a:prstGeom>
        </p:spPr>
      </p:pic>
      <p:pic>
        <p:nvPicPr>
          <p:cNvPr id="26" name="图片 25">
            <a:extLst>
              <a:ext uri="{FF2B5EF4-FFF2-40B4-BE49-F238E27FC236}">
                <a16:creationId xmlns:a16="http://schemas.microsoft.com/office/drawing/2014/main" id="{F941CD4F-92AA-6540-A242-DDF3FD565AE4}"/>
              </a:ext>
            </a:extLst>
          </p:cNvPr>
          <p:cNvPicPr>
            <a:picLocks noChangeAspect="1"/>
          </p:cNvPicPr>
          <p:nvPr/>
        </p:nvPicPr>
        <p:blipFill>
          <a:blip r:embed="rId9"/>
          <a:stretch>
            <a:fillRect/>
          </a:stretch>
        </p:blipFill>
        <p:spPr>
          <a:xfrm>
            <a:off x="209327" y="2983967"/>
            <a:ext cx="1104900" cy="444500"/>
          </a:xfrm>
          <a:prstGeom prst="rect">
            <a:avLst/>
          </a:prstGeom>
        </p:spPr>
      </p:pic>
      <p:sp>
        <p:nvSpPr>
          <p:cNvPr id="27" name="椭圆 26">
            <a:extLst>
              <a:ext uri="{FF2B5EF4-FFF2-40B4-BE49-F238E27FC236}">
                <a16:creationId xmlns:a16="http://schemas.microsoft.com/office/drawing/2014/main" id="{CEB234B1-7E22-C24E-9E36-0E92F37AAE63}"/>
              </a:ext>
            </a:extLst>
          </p:cNvPr>
          <p:cNvSpPr/>
          <p:nvPr/>
        </p:nvSpPr>
        <p:spPr>
          <a:xfrm>
            <a:off x="2280775" y="2595311"/>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65627D82-1CFB-6E40-AB94-683DA6EDC7F2}"/>
              </a:ext>
            </a:extLst>
          </p:cNvPr>
          <p:cNvCxnSpPr>
            <a:cxnSpLocks/>
            <a:stCxn id="27" idx="0"/>
            <a:endCxn id="27" idx="4"/>
          </p:cNvCxnSpPr>
          <p:nvPr/>
        </p:nvCxnSpPr>
        <p:spPr>
          <a:xfrm>
            <a:off x="2885679" y="2595311"/>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CB3A147D-8FA5-6840-B839-C2A0369EAEEE}"/>
              </a:ext>
            </a:extLst>
          </p:cNvPr>
          <p:cNvPicPr>
            <a:picLocks noChangeAspect="1"/>
          </p:cNvPicPr>
          <p:nvPr/>
        </p:nvPicPr>
        <p:blipFill>
          <a:blip r:embed="rId4"/>
          <a:stretch>
            <a:fillRect/>
          </a:stretch>
        </p:blipFill>
        <p:spPr>
          <a:xfrm>
            <a:off x="2331405" y="3026353"/>
            <a:ext cx="537028" cy="304583"/>
          </a:xfrm>
          <a:prstGeom prst="rect">
            <a:avLst/>
          </a:prstGeom>
        </p:spPr>
      </p:pic>
      <p:pic>
        <p:nvPicPr>
          <p:cNvPr id="30" name="图片 29">
            <a:extLst>
              <a:ext uri="{FF2B5EF4-FFF2-40B4-BE49-F238E27FC236}">
                <a16:creationId xmlns:a16="http://schemas.microsoft.com/office/drawing/2014/main" id="{B7E590B5-8CC6-3B49-9158-37C3B008F089}"/>
              </a:ext>
            </a:extLst>
          </p:cNvPr>
          <p:cNvPicPr>
            <a:picLocks noChangeAspect="1"/>
          </p:cNvPicPr>
          <p:nvPr/>
        </p:nvPicPr>
        <p:blipFill>
          <a:blip r:embed="rId5"/>
          <a:stretch>
            <a:fillRect/>
          </a:stretch>
        </p:blipFill>
        <p:spPr>
          <a:xfrm>
            <a:off x="2923879" y="3066121"/>
            <a:ext cx="507847" cy="280191"/>
          </a:xfrm>
          <a:prstGeom prst="rect">
            <a:avLst/>
          </a:prstGeom>
        </p:spPr>
      </p:pic>
      <p:cxnSp>
        <p:nvCxnSpPr>
          <p:cNvPr id="31" name="直线箭头连接符 30">
            <a:extLst>
              <a:ext uri="{FF2B5EF4-FFF2-40B4-BE49-F238E27FC236}">
                <a16:creationId xmlns:a16="http://schemas.microsoft.com/office/drawing/2014/main" id="{2F2FC9FA-6063-E743-B366-C021A0CFCAF5}"/>
              </a:ext>
            </a:extLst>
          </p:cNvPr>
          <p:cNvCxnSpPr>
            <a:cxnSpLocks/>
            <a:stCxn id="27" idx="6"/>
            <a:endCxn id="14" idx="2"/>
          </p:cNvCxnSpPr>
          <p:nvPr/>
        </p:nvCxnSpPr>
        <p:spPr>
          <a:xfrm flipV="1">
            <a:off x="3490582" y="2492754"/>
            <a:ext cx="598174" cy="7134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3AA90FDB-4B67-A84E-B5A9-546629F0DF4C}"/>
              </a:ext>
            </a:extLst>
          </p:cNvPr>
          <p:cNvCxnSpPr>
            <a:cxnSpLocks/>
            <a:stCxn id="25" idx="3"/>
            <a:endCxn id="27" idx="2"/>
          </p:cNvCxnSpPr>
          <p:nvPr/>
        </p:nvCxnSpPr>
        <p:spPr>
          <a:xfrm>
            <a:off x="1316617" y="1872750"/>
            <a:ext cx="964158" cy="13334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B2B459A2-EED2-7043-9A0C-ADF62D9A59C9}"/>
              </a:ext>
            </a:extLst>
          </p:cNvPr>
          <p:cNvCxnSpPr>
            <a:cxnSpLocks/>
            <a:stCxn id="26" idx="3"/>
            <a:endCxn id="27" idx="2"/>
          </p:cNvCxnSpPr>
          <p:nvPr/>
        </p:nvCxnSpPr>
        <p:spPr>
          <a:xfrm>
            <a:off x="1314227" y="3206217"/>
            <a:ext cx="9665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81F8C9A7-B632-4E43-A612-5C6BF02573B4}"/>
              </a:ext>
            </a:extLst>
          </p:cNvPr>
          <p:cNvSpPr txBox="1"/>
          <p:nvPr/>
        </p:nvSpPr>
        <p:spPr>
          <a:xfrm>
            <a:off x="431267" y="862932"/>
            <a:ext cx="914400" cy="369332"/>
          </a:xfrm>
          <a:prstGeom prst="rect">
            <a:avLst/>
          </a:prstGeom>
          <a:noFill/>
        </p:spPr>
        <p:txBody>
          <a:bodyPr wrap="square" rtlCol="0">
            <a:spAutoFit/>
          </a:bodyPr>
          <a:lstStyle/>
          <a:p>
            <a:r>
              <a:rPr kumimoji="1" lang="en-US" altLang="zh-CN" dirty="0"/>
              <a:t>L0</a:t>
            </a:r>
          </a:p>
        </p:txBody>
      </p:sp>
      <p:sp>
        <p:nvSpPr>
          <p:cNvPr id="35" name="文本框 34">
            <a:extLst>
              <a:ext uri="{FF2B5EF4-FFF2-40B4-BE49-F238E27FC236}">
                <a16:creationId xmlns:a16="http://schemas.microsoft.com/office/drawing/2014/main" id="{6CEA15B4-6304-B244-8E0C-AE8769D9DF01}"/>
              </a:ext>
            </a:extLst>
          </p:cNvPr>
          <p:cNvSpPr txBox="1"/>
          <p:nvPr/>
        </p:nvSpPr>
        <p:spPr>
          <a:xfrm>
            <a:off x="131903" y="3824195"/>
            <a:ext cx="7820270"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还是身高和体重，假设有输入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和目标</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，有这么</a:t>
            </a:r>
            <a:r>
              <a:rPr lang="en-US" altLang="zh-CN" sz="1400" dirty="0">
                <a:solidFill>
                  <a:schemeClr val="bg1">
                    <a:lumMod val="50000"/>
                  </a:schemeClr>
                </a:solidFill>
                <a:latin typeface="微软雅黑" panose="020B0503020204020204" charset="-122"/>
                <a:ea typeface="微软雅黑" panose="020B0503020204020204" charset="-122"/>
              </a:rPr>
              <a:t>4</a:t>
            </a:r>
            <a:r>
              <a:rPr lang="zh-CN" altLang="en-US" sz="1400" dirty="0">
                <a:solidFill>
                  <a:schemeClr val="bg1">
                    <a:lumMod val="50000"/>
                  </a:schemeClr>
                </a:solidFill>
                <a:latin typeface="微软雅黑" panose="020B0503020204020204" charset="-122"/>
                <a:ea typeface="微软雅黑" panose="020B0503020204020204" charset="-122"/>
              </a:rPr>
              <a:t>个样本</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36" name="图片 35">
            <a:extLst>
              <a:ext uri="{FF2B5EF4-FFF2-40B4-BE49-F238E27FC236}">
                <a16:creationId xmlns:a16="http://schemas.microsoft.com/office/drawing/2014/main" id="{B55AAEC9-4FE5-4D46-BF32-80F90E7F75B0}"/>
              </a:ext>
            </a:extLst>
          </p:cNvPr>
          <p:cNvPicPr>
            <a:picLocks noChangeAspect="1"/>
          </p:cNvPicPr>
          <p:nvPr/>
        </p:nvPicPr>
        <p:blipFill>
          <a:blip r:embed="rId10"/>
          <a:stretch>
            <a:fillRect/>
          </a:stretch>
        </p:blipFill>
        <p:spPr>
          <a:xfrm>
            <a:off x="5081973" y="4146862"/>
            <a:ext cx="2870200" cy="2082800"/>
          </a:xfrm>
          <a:prstGeom prst="rect">
            <a:avLst/>
          </a:prstGeom>
        </p:spPr>
      </p:pic>
      <p:sp>
        <p:nvSpPr>
          <p:cNvPr id="37" name="文本框 36">
            <a:extLst>
              <a:ext uri="{FF2B5EF4-FFF2-40B4-BE49-F238E27FC236}">
                <a16:creationId xmlns:a16="http://schemas.microsoft.com/office/drawing/2014/main" id="{69CB827F-339D-2047-AFFB-757B126A770C}"/>
              </a:ext>
            </a:extLst>
          </p:cNvPr>
          <p:cNvSpPr txBox="1"/>
          <p:nvPr/>
        </p:nvSpPr>
        <p:spPr>
          <a:xfrm>
            <a:off x="4974078" y="3821210"/>
            <a:ext cx="7820270"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同样初始化两层网络的权重和偏差都为</a:t>
            </a:r>
            <a:r>
              <a:rPr lang="en-US" altLang="zh-CN" sz="1400" dirty="0">
                <a:solidFill>
                  <a:schemeClr val="bg1">
                    <a:lumMod val="50000"/>
                  </a:schemeClr>
                </a:solidFill>
                <a:latin typeface="微软雅黑" panose="020B0503020204020204" charset="-122"/>
                <a:ea typeface="微软雅黑" panose="020B0503020204020204" charset="-122"/>
              </a:rPr>
              <a:t>0</a:t>
            </a:r>
          </a:p>
        </p:txBody>
      </p:sp>
    </p:spTree>
    <p:extLst>
      <p:ext uri="{BB962C8B-B14F-4D97-AF65-F5344CB8AC3E}">
        <p14:creationId xmlns:p14="http://schemas.microsoft.com/office/powerpoint/2010/main" val="252319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2" name="图片 1">
            <a:extLst>
              <a:ext uri="{FF2B5EF4-FFF2-40B4-BE49-F238E27FC236}">
                <a16:creationId xmlns:a16="http://schemas.microsoft.com/office/drawing/2014/main" id="{269C639A-31FA-0B4B-869E-13F86356E681}"/>
              </a:ext>
            </a:extLst>
          </p:cNvPr>
          <p:cNvPicPr>
            <a:picLocks noChangeAspect="1"/>
          </p:cNvPicPr>
          <p:nvPr/>
        </p:nvPicPr>
        <p:blipFill>
          <a:blip r:embed="rId2"/>
          <a:stretch>
            <a:fillRect/>
          </a:stretch>
        </p:blipFill>
        <p:spPr>
          <a:xfrm>
            <a:off x="698345" y="858335"/>
            <a:ext cx="7048500" cy="4851400"/>
          </a:xfrm>
          <a:prstGeom prst="rect">
            <a:avLst/>
          </a:prstGeom>
        </p:spPr>
      </p:pic>
    </p:spTree>
    <p:extLst>
      <p:ext uri="{BB962C8B-B14F-4D97-AF65-F5344CB8AC3E}">
        <p14:creationId xmlns:p14="http://schemas.microsoft.com/office/powerpoint/2010/main" val="269281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extLst>
              <a:ext uri="{FF2B5EF4-FFF2-40B4-BE49-F238E27FC236}">
                <a16:creationId xmlns:a16="http://schemas.microsoft.com/office/drawing/2014/main" id="{E1FD6656-5AF2-E34F-B9CD-CC521847DAFE}"/>
              </a:ext>
            </a:extLst>
          </p:cNvPr>
          <p:cNvPicPr>
            <a:picLocks noChangeAspect="1"/>
          </p:cNvPicPr>
          <p:nvPr/>
        </p:nvPicPr>
        <p:blipFill>
          <a:blip r:embed="rId2"/>
          <a:stretch>
            <a:fillRect/>
          </a:stretch>
        </p:blipFill>
        <p:spPr>
          <a:xfrm>
            <a:off x="103769" y="465517"/>
            <a:ext cx="9575800" cy="5270500"/>
          </a:xfrm>
          <a:prstGeom prst="rect">
            <a:avLst/>
          </a:prstGeom>
        </p:spPr>
      </p:pic>
      <p:sp>
        <p:nvSpPr>
          <p:cNvPr id="8" name="文本框 7">
            <a:extLst>
              <a:ext uri="{FF2B5EF4-FFF2-40B4-BE49-F238E27FC236}">
                <a16:creationId xmlns:a16="http://schemas.microsoft.com/office/drawing/2014/main" id="{7CA02FA7-9EF5-054E-9ED5-A475AF7C0DC1}"/>
              </a:ext>
            </a:extLst>
          </p:cNvPr>
          <p:cNvSpPr txBox="1"/>
          <p:nvPr/>
        </p:nvSpPr>
        <p:spPr>
          <a:xfrm>
            <a:off x="2390220" y="3277066"/>
            <a:ext cx="5359745"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可以看到向量化后的反向传播变得复杂了很多，并且多了一些转置还有函数的操作，这些操作其实 就是为了 </a:t>
            </a:r>
            <a:r>
              <a:rPr lang="zh-CN" altLang="en-US" sz="1400" dirty="0">
                <a:solidFill>
                  <a:srgbClr val="FF0000"/>
                </a:solidFill>
                <a:latin typeface="微软雅黑" panose="020B0503020204020204" charset="-122"/>
                <a:ea typeface="微软雅黑" panose="020B0503020204020204" charset="-122"/>
              </a:rPr>
              <a:t>让维度变得匹配</a:t>
            </a:r>
            <a:endParaRPr lang="en-US" altLang="zh-CN" sz="1400" dirty="0">
              <a:solidFill>
                <a:srgbClr val="FF0000"/>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EB419E0F-AE6A-D245-A232-8257A3CE9512}"/>
              </a:ext>
            </a:extLst>
          </p:cNvPr>
          <p:cNvPicPr>
            <a:picLocks noChangeAspect="1"/>
          </p:cNvPicPr>
          <p:nvPr/>
        </p:nvPicPr>
        <p:blipFill>
          <a:blip r:embed="rId3"/>
          <a:stretch>
            <a:fillRect/>
          </a:stretch>
        </p:blipFill>
        <p:spPr>
          <a:xfrm>
            <a:off x="2390220" y="3882638"/>
            <a:ext cx="3644900" cy="1612900"/>
          </a:xfrm>
          <a:prstGeom prst="rect">
            <a:avLst/>
          </a:prstGeom>
        </p:spPr>
      </p:pic>
    </p:spTree>
    <p:extLst>
      <p:ext uri="{BB962C8B-B14F-4D97-AF65-F5344CB8AC3E}">
        <p14:creationId xmlns:p14="http://schemas.microsoft.com/office/powerpoint/2010/main" val="174719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矩形 3">
            <a:extLst>
              <a:ext uri="{FF2B5EF4-FFF2-40B4-BE49-F238E27FC236}">
                <a16:creationId xmlns:a16="http://schemas.microsoft.com/office/drawing/2014/main" id="{96F5212D-270F-A941-811D-6DA1E2722300}"/>
              </a:ext>
            </a:extLst>
          </p:cNvPr>
          <p:cNvSpPr/>
          <p:nvPr/>
        </p:nvSpPr>
        <p:spPr>
          <a:xfrm>
            <a:off x="673183" y="465517"/>
            <a:ext cx="3775393" cy="523220"/>
          </a:xfrm>
          <a:prstGeom prst="rect">
            <a:avLst/>
          </a:prstGeom>
        </p:spPr>
        <p:txBody>
          <a:bodyPr wrap="none">
            <a:spAutoFit/>
          </a:bodyPr>
          <a:lstStyle/>
          <a:p>
            <a:r>
              <a:rPr lang="zh-CN" altLang="en-US" sz="2800" dirty="0"/>
              <a:t>更泛化的反向传播公式</a:t>
            </a:r>
          </a:p>
        </p:txBody>
      </p:sp>
      <p:pic>
        <p:nvPicPr>
          <p:cNvPr id="2" name="图片 1">
            <a:extLst>
              <a:ext uri="{FF2B5EF4-FFF2-40B4-BE49-F238E27FC236}">
                <a16:creationId xmlns:a16="http://schemas.microsoft.com/office/drawing/2014/main" id="{5B27D1C9-E1F9-0C43-B75F-2D0D66F91C12}"/>
              </a:ext>
            </a:extLst>
          </p:cNvPr>
          <p:cNvPicPr>
            <a:picLocks noChangeAspect="1"/>
          </p:cNvPicPr>
          <p:nvPr/>
        </p:nvPicPr>
        <p:blipFill>
          <a:blip r:embed="rId2"/>
          <a:stretch>
            <a:fillRect/>
          </a:stretch>
        </p:blipFill>
        <p:spPr>
          <a:xfrm>
            <a:off x="673183" y="1183173"/>
            <a:ext cx="5486400" cy="2336800"/>
          </a:xfrm>
          <a:prstGeom prst="rect">
            <a:avLst/>
          </a:prstGeom>
        </p:spPr>
      </p:pic>
      <p:sp>
        <p:nvSpPr>
          <p:cNvPr id="8" name="文本框 7">
            <a:extLst>
              <a:ext uri="{FF2B5EF4-FFF2-40B4-BE49-F238E27FC236}">
                <a16:creationId xmlns:a16="http://schemas.microsoft.com/office/drawing/2014/main" id="{55025EEC-925C-DE4A-832F-BA861CED3343}"/>
              </a:ext>
            </a:extLst>
          </p:cNvPr>
          <p:cNvSpPr txBox="1"/>
          <p:nvPr/>
        </p:nvSpPr>
        <p:spPr>
          <a:xfrm>
            <a:off x="232264" y="3519973"/>
            <a:ext cx="7820270" cy="1600438"/>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这一页的公式可以说是 神经网络 反向传播的 最终公式了，</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下面的说明只针对</a:t>
            </a:r>
            <a:r>
              <a:rPr lang="zh-CN" altLang="en-US" sz="1400" dirty="0">
                <a:solidFill>
                  <a:srgbClr val="FF0000"/>
                </a:solidFill>
                <a:latin typeface="微软雅黑" panose="020B0503020204020204" charset="-122"/>
                <a:ea typeface="微软雅黑" panose="020B0503020204020204" charset="-122"/>
              </a:rPr>
              <a:t>当前页</a:t>
            </a:r>
            <a:r>
              <a:rPr lang="zh-CN" altLang="en-US" sz="1400" dirty="0">
                <a:solidFill>
                  <a:schemeClr val="bg1">
                    <a:lumMod val="50000"/>
                  </a:schemeClr>
                </a:solidFill>
                <a:latin typeface="微软雅黑" panose="020B0503020204020204" charset="-122"/>
                <a:ea typeface="微软雅黑" panose="020B0503020204020204" charset="-122"/>
              </a:rPr>
              <a:t>的公式：</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上述公式中 ‘</a:t>
            </a:r>
            <a:r>
              <a:rPr lang="zh-CN" altLang="en-US" sz="1400" dirty="0">
                <a:solidFill>
                  <a:srgbClr val="FF0000"/>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’星号代表 两个矩阵是进行</a:t>
            </a:r>
            <a:r>
              <a:rPr lang="zh-CN" altLang="en-US" sz="1400" dirty="0">
                <a:solidFill>
                  <a:srgbClr val="FF0000"/>
                </a:solidFill>
                <a:latin typeface="微软雅黑" panose="020B0503020204020204" charset="-122"/>
                <a:ea typeface="微软雅黑" panose="020B0503020204020204" charset="-122"/>
              </a:rPr>
              <a:t>逐元素相乘</a:t>
            </a:r>
            <a:r>
              <a:rPr lang="zh-CN" altLang="en-US" sz="1400" dirty="0">
                <a:solidFill>
                  <a:schemeClr val="bg1">
                    <a:lumMod val="50000"/>
                  </a:schemeClr>
                </a:solidFill>
                <a:latin typeface="微软雅黑" panose="020B0503020204020204" charset="-122"/>
                <a:ea typeface="微软雅黑" panose="020B0503020204020204" charset="-122"/>
              </a:rPr>
              <a:t>，所以此时这</a:t>
            </a:r>
            <a:r>
              <a:rPr lang="zh-CN" altLang="en-US" sz="1400" dirty="0">
                <a:solidFill>
                  <a:srgbClr val="FF0000"/>
                </a:solidFill>
                <a:latin typeface="微软雅黑" panose="020B0503020204020204" charset="-122"/>
                <a:ea typeface="微软雅黑" panose="020B0503020204020204" charset="-122"/>
              </a:rPr>
              <a:t>两个矩阵的维度必须是一致的</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而</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上述公式中 两个矩阵直接</a:t>
            </a:r>
            <a:r>
              <a:rPr lang="zh-CN" altLang="en-US" sz="1400" dirty="0">
                <a:solidFill>
                  <a:srgbClr val="00B0F0"/>
                </a:solidFill>
                <a:latin typeface="微软雅黑" panose="020B0503020204020204" charset="-122"/>
                <a:ea typeface="微软雅黑" panose="020B0503020204020204" charset="-122"/>
              </a:rPr>
              <a:t>连着写</a:t>
            </a:r>
            <a:r>
              <a:rPr lang="zh-CN" altLang="en-US" sz="1400" dirty="0">
                <a:solidFill>
                  <a:schemeClr val="bg1">
                    <a:lumMod val="50000"/>
                  </a:schemeClr>
                </a:solidFill>
                <a:latin typeface="微软雅黑" panose="020B0503020204020204" charset="-122"/>
                <a:ea typeface="微软雅黑" panose="020B0503020204020204" charset="-122"/>
              </a:rPr>
              <a:t>代表 两个矩阵进行的是</a:t>
            </a:r>
            <a:r>
              <a:rPr lang="zh-CN" altLang="en-US" sz="1400" dirty="0">
                <a:solidFill>
                  <a:srgbClr val="00B0F0"/>
                </a:solidFill>
                <a:latin typeface="微软雅黑" panose="020B0503020204020204" charset="-122"/>
                <a:ea typeface="微软雅黑" panose="020B0503020204020204" charset="-122"/>
              </a:rPr>
              <a:t>矩阵的乘法</a:t>
            </a:r>
            <a:r>
              <a:rPr lang="zh-CN" altLang="en-US" sz="1400" dirty="0">
                <a:solidFill>
                  <a:schemeClr val="bg1">
                    <a:lumMod val="50000"/>
                  </a:schemeClr>
                </a:solidFill>
                <a:latin typeface="微软雅黑" panose="020B0503020204020204" charset="-122"/>
                <a:ea typeface="微软雅黑" panose="020B0503020204020204" charset="-122"/>
              </a:rPr>
              <a:t>，两个矩阵的维度必须满足</a:t>
            </a:r>
            <a:r>
              <a:rPr lang="zh-CN" altLang="en-US" sz="1400" dirty="0">
                <a:solidFill>
                  <a:srgbClr val="00B0F0"/>
                </a:solidFill>
                <a:latin typeface="微软雅黑" panose="020B0503020204020204" charset="-122"/>
                <a:ea typeface="微软雅黑" panose="020B0503020204020204" charset="-122"/>
              </a:rPr>
              <a:t>第一个矩阵的列数等于第二个矩阵的行数</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5761D498-3B09-B646-B77E-620396EB89DF}"/>
              </a:ext>
            </a:extLst>
          </p:cNvPr>
          <p:cNvSpPr txBox="1"/>
          <p:nvPr/>
        </p:nvSpPr>
        <p:spPr>
          <a:xfrm>
            <a:off x="5939699" y="2362723"/>
            <a:ext cx="4018340" cy="523220"/>
          </a:xfrm>
          <a:prstGeom prst="rect">
            <a:avLst/>
          </a:prstGeom>
          <a:noFill/>
        </p:spPr>
        <p:txBody>
          <a:bodyPr wrap="square" rtlCol="0">
            <a:spAutoFit/>
          </a:bodyPr>
          <a:lstStyle/>
          <a:p>
            <a:r>
              <a:rPr lang="en-US" altLang="zh-CN" sz="1400" dirty="0">
                <a:solidFill>
                  <a:schemeClr val="bg1">
                    <a:lumMod val="50000"/>
                  </a:schemeClr>
                </a:solidFill>
                <a:latin typeface="微软雅黑" panose="020B0503020204020204" charset="-122"/>
                <a:ea typeface="微软雅黑" panose="020B0503020204020204" charset="-122"/>
              </a:rPr>
              <a:t>axis=1</a:t>
            </a:r>
            <a:r>
              <a:rPr lang="zh-CN" altLang="en-US" sz="1400" dirty="0">
                <a:solidFill>
                  <a:schemeClr val="bg1">
                    <a:lumMod val="50000"/>
                  </a:schemeClr>
                </a:solidFill>
                <a:latin typeface="微软雅黑" panose="020B0503020204020204" charset="-122"/>
                <a:ea typeface="微软雅黑" panose="020B0503020204020204" charset="-122"/>
              </a:rPr>
              <a:t>意思是 按行求和，</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err="1">
                <a:solidFill>
                  <a:schemeClr val="bg1">
                    <a:lumMod val="50000"/>
                  </a:schemeClr>
                </a:solidFill>
                <a:latin typeface="微软雅黑" panose="020B0503020204020204" charset="-122"/>
                <a:ea typeface="微软雅黑" panose="020B0503020204020204" charset="-122"/>
              </a:rPr>
              <a:t>keepdim</a:t>
            </a:r>
            <a:r>
              <a:rPr lang="zh-CN" altLang="en-US" sz="1400" dirty="0">
                <a:solidFill>
                  <a:schemeClr val="bg1">
                    <a:lumMod val="50000"/>
                  </a:schemeClr>
                </a:solidFill>
                <a:latin typeface="微软雅黑" panose="020B0503020204020204" charset="-122"/>
                <a:ea typeface="微软雅黑" panose="020B0503020204020204" charset="-122"/>
              </a:rPr>
              <a:t>意思是保持维度（这里就是保持二维）</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478D6AE3-7C68-2740-B93C-2550DD16FF8B}"/>
              </a:ext>
            </a:extLst>
          </p:cNvPr>
          <p:cNvPicPr>
            <a:picLocks noChangeAspect="1"/>
          </p:cNvPicPr>
          <p:nvPr/>
        </p:nvPicPr>
        <p:blipFill>
          <a:blip r:embed="rId3"/>
          <a:stretch>
            <a:fillRect/>
          </a:stretch>
        </p:blipFill>
        <p:spPr>
          <a:xfrm>
            <a:off x="837890" y="5641330"/>
            <a:ext cx="3022600" cy="736600"/>
          </a:xfrm>
          <a:prstGeom prst="rect">
            <a:avLst/>
          </a:prstGeom>
        </p:spPr>
      </p:pic>
      <p:sp>
        <p:nvSpPr>
          <p:cNvPr id="11" name="文本框 10">
            <a:extLst>
              <a:ext uri="{FF2B5EF4-FFF2-40B4-BE49-F238E27FC236}">
                <a16:creationId xmlns:a16="http://schemas.microsoft.com/office/drawing/2014/main" id="{68A0540D-CD1F-9745-94B6-8FDB841E6292}"/>
              </a:ext>
            </a:extLst>
          </p:cNvPr>
          <p:cNvSpPr txBox="1"/>
          <p:nvPr/>
        </p:nvSpPr>
        <p:spPr>
          <a:xfrm>
            <a:off x="673183" y="5226982"/>
            <a:ext cx="4018340"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那与之对应的就是 更新权重和偏差的公式了</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3411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27188407-EF98-A242-9C72-B2B4F9A1960E}"/>
              </a:ext>
            </a:extLst>
          </p:cNvPr>
          <p:cNvSpPr txBox="1"/>
          <p:nvPr/>
        </p:nvSpPr>
        <p:spPr>
          <a:xfrm>
            <a:off x="673183" y="1710423"/>
            <a:ext cx="6664319" cy="1815882"/>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神经网络是由一个个神经元组成的，有输入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和目标</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，学习过程如下：</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初始化各层的权重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随机初始化，</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置</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将</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喂入神经网络，经过正向传播得到预测</a:t>
            </a:r>
            <a:r>
              <a:rPr lang="en-US" altLang="zh-CN" sz="1400" dirty="0">
                <a:solidFill>
                  <a:schemeClr val="bg1">
                    <a:lumMod val="50000"/>
                  </a:schemeClr>
                </a:solidFill>
                <a:latin typeface="微软雅黑" panose="020B0503020204020204" charset="-122"/>
                <a:ea typeface="微软雅黑" panose="020B0503020204020204" charset="-122"/>
              </a:rPr>
              <a:t>y</a:t>
            </a:r>
          </a:p>
          <a:p>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对预测</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和目标</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进行误差计算得到误差值</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3.</a:t>
            </a:r>
            <a:r>
              <a:rPr lang="zh-CN" altLang="en-US" sz="1400" dirty="0">
                <a:solidFill>
                  <a:schemeClr val="bg1">
                    <a:lumMod val="50000"/>
                  </a:schemeClr>
                </a:solidFill>
                <a:latin typeface="微软雅黑" panose="020B0503020204020204" charset="-122"/>
                <a:ea typeface="微软雅黑" panose="020B0503020204020204" charset="-122"/>
              </a:rPr>
              <a:t>将该误差值反向传递到各层神经网络</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4.</a:t>
            </a:r>
            <a:r>
              <a:rPr lang="zh-CN" altLang="en-US" sz="1400" dirty="0">
                <a:solidFill>
                  <a:schemeClr val="bg1">
                    <a:lumMod val="50000"/>
                  </a:schemeClr>
                </a:solidFill>
                <a:latin typeface="微软雅黑" panose="020B0503020204020204" charset="-122"/>
                <a:ea typeface="微软雅黑" panose="020B0503020204020204" charset="-122"/>
              </a:rPr>
              <a:t>用梯度下降方法更新权重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p>
          <a:p>
            <a:r>
              <a:rPr lang="en-US" altLang="zh-CN" sz="1400" dirty="0">
                <a:solidFill>
                  <a:schemeClr val="bg1">
                    <a:lumMod val="50000"/>
                  </a:schemeClr>
                </a:solidFill>
                <a:latin typeface="微软雅黑" panose="020B0503020204020204" charset="-122"/>
                <a:ea typeface="微软雅黑" panose="020B0503020204020204" charset="-122"/>
              </a:rPr>
              <a:t>5.</a:t>
            </a:r>
            <a:r>
              <a:rPr lang="zh-CN" altLang="en-US" sz="1400" dirty="0">
                <a:solidFill>
                  <a:schemeClr val="bg1">
                    <a:lumMod val="50000"/>
                  </a:schemeClr>
                </a:solidFill>
                <a:latin typeface="微软雅黑" panose="020B0503020204020204" charset="-122"/>
                <a:ea typeface="微软雅黑" panose="020B0503020204020204" charset="-122"/>
              </a:rPr>
              <a:t>重复</a:t>
            </a:r>
            <a:r>
              <a:rPr lang="en-US" altLang="zh-CN" sz="1400" dirty="0">
                <a:solidFill>
                  <a:schemeClr val="bg1">
                    <a:lumMod val="50000"/>
                  </a:schemeClr>
                </a:solidFill>
                <a:latin typeface="微软雅黑" panose="020B0503020204020204" charset="-122"/>
                <a:ea typeface="微软雅黑" panose="020B0503020204020204" charset="-122"/>
              </a:rPr>
              <a:t>1-4</a:t>
            </a:r>
            <a:r>
              <a:rPr lang="zh-CN" altLang="en-US" sz="1400" dirty="0">
                <a:solidFill>
                  <a:schemeClr val="bg1">
                    <a:lumMod val="50000"/>
                  </a:schemeClr>
                </a:solidFill>
                <a:latin typeface="微软雅黑" panose="020B0503020204020204" charset="-122"/>
                <a:ea typeface="微软雅黑" panose="020B0503020204020204" charset="-122"/>
              </a:rPr>
              <a:t>，直到误差低于某个阈值或达到了迭代次数或通过了性能的评估</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5" name="矩形 4">
            <a:extLst>
              <a:ext uri="{FF2B5EF4-FFF2-40B4-BE49-F238E27FC236}">
                <a16:creationId xmlns:a16="http://schemas.microsoft.com/office/drawing/2014/main" id="{09E8F1B3-E239-374C-BD72-C744120D171B}"/>
              </a:ext>
            </a:extLst>
          </p:cNvPr>
          <p:cNvSpPr/>
          <p:nvPr/>
        </p:nvSpPr>
        <p:spPr>
          <a:xfrm>
            <a:off x="673183" y="826361"/>
            <a:ext cx="4254370" cy="523220"/>
          </a:xfrm>
          <a:prstGeom prst="rect">
            <a:avLst/>
          </a:prstGeom>
        </p:spPr>
        <p:txBody>
          <a:bodyPr wrap="none">
            <a:spAutoFit/>
          </a:bodyPr>
          <a:lstStyle/>
          <a:p>
            <a:r>
              <a:rPr lang="zh-CN" altLang="en-US" sz="2800" dirty="0"/>
              <a:t>神经网络学习原理的总结</a:t>
            </a:r>
          </a:p>
        </p:txBody>
      </p:sp>
    </p:spTree>
    <p:extLst>
      <p:ext uri="{BB962C8B-B14F-4D97-AF65-F5344CB8AC3E}">
        <p14:creationId xmlns:p14="http://schemas.microsoft.com/office/powerpoint/2010/main" val="215662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神经网络</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应用神经网络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矩形 3">
            <a:extLst>
              <a:ext uri="{FF2B5EF4-FFF2-40B4-BE49-F238E27FC236}">
                <a16:creationId xmlns:a16="http://schemas.microsoft.com/office/drawing/2014/main" id="{C45A60DE-8BA0-D04A-8A28-3961B549BD3C}"/>
              </a:ext>
            </a:extLst>
          </p:cNvPr>
          <p:cNvSpPr/>
          <p:nvPr/>
        </p:nvSpPr>
        <p:spPr>
          <a:xfrm>
            <a:off x="673183" y="465517"/>
            <a:ext cx="2339102" cy="523220"/>
          </a:xfrm>
          <a:prstGeom prst="rect">
            <a:avLst/>
          </a:prstGeom>
        </p:spPr>
        <p:txBody>
          <a:bodyPr wrap="none">
            <a:spAutoFit/>
          </a:bodyPr>
          <a:lstStyle/>
          <a:p>
            <a:r>
              <a:rPr lang="zh-CN" altLang="en-US" sz="2800" dirty="0"/>
              <a:t>应用神经网络</a:t>
            </a:r>
          </a:p>
        </p:txBody>
      </p:sp>
      <p:sp>
        <p:nvSpPr>
          <p:cNvPr id="5" name="文本框 4">
            <a:extLst>
              <a:ext uri="{FF2B5EF4-FFF2-40B4-BE49-F238E27FC236}">
                <a16:creationId xmlns:a16="http://schemas.microsoft.com/office/drawing/2014/main" id="{D72FE054-D69A-4045-AF0C-4A6163EE99AF}"/>
              </a:ext>
            </a:extLst>
          </p:cNvPr>
          <p:cNvSpPr txBox="1"/>
          <p:nvPr/>
        </p:nvSpPr>
        <p:spPr>
          <a:xfrm>
            <a:off x="673183" y="1085954"/>
            <a:ext cx="2482864" cy="369332"/>
          </a:xfrm>
          <a:prstGeom prst="rect">
            <a:avLst/>
          </a:prstGeom>
          <a:noFill/>
        </p:spPr>
        <p:txBody>
          <a:bodyPr wrap="square" rtlCol="0">
            <a:spAutoFit/>
          </a:bodyPr>
          <a:lstStyle/>
          <a:p>
            <a:r>
              <a:rPr kumimoji="1" lang="zh-CN" altLang="en-US" dirty="0"/>
              <a:t>识别手写数字</a:t>
            </a:r>
            <a:r>
              <a:rPr kumimoji="1" lang="en-US" altLang="zh-CN" dirty="0"/>
              <a:t>MNIST</a:t>
            </a:r>
            <a:endParaRPr kumimoji="1" lang="zh-CN" altLang="en-US" dirty="0"/>
          </a:p>
        </p:txBody>
      </p:sp>
      <p:sp>
        <p:nvSpPr>
          <p:cNvPr id="8" name="文本框 7">
            <a:extLst>
              <a:ext uri="{FF2B5EF4-FFF2-40B4-BE49-F238E27FC236}">
                <a16:creationId xmlns:a16="http://schemas.microsoft.com/office/drawing/2014/main" id="{62D60FDE-F421-7242-990A-D74B6D760172}"/>
              </a:ext>
            </a:extLst>
          </p:cNvPr>
          <p:cNvSpPr txBox="1"/>
          <p:nvPr/>
        </p:nvSpPr>
        <p:spPr>
          <a:xfrm>
            <a:off x="673183" y="1552503"/>
            <a:ext cx="7820270"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用神经网络去处理手写数字</a:t>
            </a:r>
            <a:r>
              <a:rPr lang="en-US" altLang="zh-CN" sz="1400" dirty="0">
                <a:solidFill>
                  <a:schemeClr val="bg1">
                    <a:lumMod val="50000"/>
                  </a:schemeClr>
                </a:solidFill>
                <a:latin typeface="微软雅黑" panose="020B0503020204020204" charset="-122"/>
                <a:ea typeface="微软雅黑" panose="020B0503020204020204" charset="-122"/>
              </a:rPr>
              <a:t>MNIST</a:t>
            </a:r>
            <a:r>
              <a:rPr lang="zh-CN" altLang="en-US" sz="1400" dirty="0">
                <a:solidFill>
                  <a:schemeClr val="bg1">
                    <a:lumMod val="50000"/>
                  </a:schemeClr>
                </a:solidFill>
                <a:latin typeface="微软雅黑" panose="020B0503020204020204" charset="-122"/>
                <a:ea typeface="微软雅黑" panose="020B0503020204020204" charset="-122"/>
              </a:rPr>
              <a:t>集就好比学习编程时的</a:t>
            </a:r>
            <a:r>
              <a:rPr lang="en-US" altLang="zh-CN" sz="1400" dirty="0" err="1">
                <a:solidFill>
                  <a:schemeClr val="bg1">
                    <a:lumMod val="50000"/>
                  </a:schemeClr>
                </a:solidFill>
                <a:latin typeface="微软雅黑" panose="020B0503020204020204" charset="-122"/>
                <a:ea typeface="微软雅黑" panose="020B0503020204020204" charset="-122"/>
              </a:rPr>
              <a:t>helloworld</a:t>
            </a:r>
            <a:r>
              <a:rPr lang="zh-CN" altLang="en-US" sz="1400" dirty="0">
                <a:solidFill>
                  <a:schemeClr val="bg1">
                    <a:lumMod val="50000"/>
                  </a:schemeClr>
                </a:solidFill>
                <a:latin typeface="微软雅黑" panose="020B0503020204020204" charset="-122"/>
                <a:ea typeface="微软雅黑" panose="020B0503020204020204" charset="-122"/>
              </a:rPr>
              <a:t>，是一个快速熟悉神经网络搭建的入门小项目</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MNIST</a:t>
            </a:r>
            <a:r>
              <a:rPr lang="zh-CN" altLang="en-US" sz="1400" dirty="0">
                <a:solidFill>
                  <a:schemeClr val="bg1">
                    <a:lumMod val="50000"/>
                  </a:schemeClr>
                </a:solidFill>
                <a:latin typeface="微软雅黑" panose="020B0503020204020204" charset="-122"/>
                <a:ea typeface="微软雅黑" panose="020B0503020204020204" charset="-122"/>
              </a:rPr>
              <a:t>是已经标准化整理过的输入素材，以</a:t>
            </a:r>
            <a:r>
              <a:rPr lang="en-US" altLang="zh-CN" sz="1400" dirty="0" err="1">
                <a:solidFill>
                  <a:schemeClr val="bg1">
                    <a:lumMod val="50000"/>
                  </a:schemeClr>
                </a:solidFill>
                <a:latin typeface="微软雅黑" panose="020B0503020204020204" charset="-122"/>
                <a:ea typeface="微软雅黑" panose="020B0503020204020204" charset="-122"/>
              </a:rPr>
              <a:t>Keras</a:t>
            </a:r>
            <a:r>
              <a:rPr lang="zh-CN" altLang="en-US" sz="1400" dirty="0">
                <a:solidFill>
                  <a:schemeClr val="bg1">
                    <a:lumMod val="50000"/>
                  </a:schemeClr>
                </a:solidFill>
                <a:latin typeface="微软雅黑" panose="020B0503020204020204" charset="-122"/>
                <a:ea typeface="微软雅黑" panose="020B0503020204020204" charset="-122"/>
              </a:rPr>
              <a:t>为例，下载下来的数据包是这样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2" name="图片 1">
            <a:extLst>
              <a:ext uri="{FF2B5EF4-FFF2-40B4-BE49-F238E27FC236}">
                <a16:creationId xmlns:a16="http://schemas.microsoft.com/office/drawing/2014/main" id="{961A652F-D15D-6E4C-93DD-0A62EC8B04D1}"/>
              </a:ext>
            </a:extLst>
          </p:cNvPr>
          <p:cNvPicPr>
            <a:picLocks noChangeAspect="1"/>
          </p:cNvPicPr>
          <p:nvPr/>
        </p:nvPicPr>
        <p:blipFill>
          <a:blip r:embed="rId2"/>
          <a:stretch>
            <a:fillRect/>
          </a:stretch>
        </p:blipFill>
        <p:spPr>
          <a:xfrm>
            <a:off x="673183" y="2324057"/>
            <a:ext cx="7899400" cy="1460500"/>
          </a:xfrm>
          <a:prstGeom prst="rect">
            <a:avLst/>
          </a:prstGeom>
        </p:spPr>
      </p:pic>
      <p:sp>
        <p:nvSpPr>
          <p:cNvPr id="9" name="文本框 8">
            <a:extLst>
              <a:ext uri="{FF2B5EF4-FFF2-40B4-BE49-F238E27FC236}">
                <a16:creationId xmlns:a16="http://schemas.microsoft.com/office/drawing/2014/main" id="{B429F146-ED81-AE43-96DF-D7E4F742E785}"/>
              </a:ext>
            </a:extLst>
          </p:cNvPr>
          <p:cNvSpPr txBox="1"/>
          <p:nvPr/>
        </p:nvSpPr>
        <p:spPr>
          <a:xfrm>
            <a:off x="673183" y="3935148"/>
            <a:ext cx="7820270" cy="523220"/>
          </a:xfrm>
          <a:prstGeom prst="rect">
            <a:avLst/>
          </a:prstGeom>
          <a:noFill/>
        </p:spPr>
        <p:txBody>
          <a:bodyPr wrap="square" rtlCol="0">
            <a:spAutoFit/>
          </a:bodyPr>
          <a:lstStyle/>
          <a:p>
            <a:r>
              <a:rPr lang="en-US" altLang="zh-CN" sz="1400" dirty="0" err="1">
                <a:solidFill>
                  <a:schemeClr val="bg1">
                    <a:lumMod val="50000"/>
                  </a:schemeClr>
                </a:solidFill>
                <a:latin typeface="微软雅黑" panose="020B0503020204020204" charset="-122"/>
                <a:ea typeface="微软雅黑" panose="020B0503020204020204" charset="-122"/>
              </a:rPr>
              <a:t>npz</a:t>
            </a:r>
            <a:r>
              <a:rPr lang="zh-CN" altLang="en-US" sz="1400" dirty="0">
                <a:solidFill>
                  <a:schemeClr val="bg1">
                    <a:lumMod val="50000"/>
                  </a:schemeClr>
                </a:solidFill>
                <a:latin typeface="微软雅黑" panose="020B0503020204020204" charset="-122"/>
                <a:ea typeface="微软雅黑" panose="020B0503020204020204" charset="-122"/>
              </a:rPr>
              <a:t>是一个压缩包，用</a:t>
            </a:r>
            <a:r>
              <a:rPr lang="en-US" altLang="zh-CN" sz="1400" dirty="0">
                <a:solidFill>
                  <a:schemeClr val="bg1">
                    <a:lumMod val="50000"/>
                  </a:schemeClr>
                </a:solidFill>
                <a:latin typeface="微软雅黑" panose="020B0503020204020204" charset="-122"/>
                <a:ea typeface="微软雅黑" panose="020B0503020204020204" charset="-122"/>
              </a:rPr>
              <a:t>unzip</a:t>
            </a:r>
            <a:r>
              <a:rPr lang="zh-CN" altLang="en-US" sz="1400" dirty="0">
                <a:solidFill>
                  <a:schemeClr val="bg1">
                    <a:lumMod val="50000"/>
                  </a:schemeClr>
                </a:solidFill>
                <a:latin typeface="微软雅黑" panose="020B0503020204020204" charset="-122"/>
                <a:ea typeface="微软雅黑" panose="020B0503020204020204" charset="-122"/>
              </a:rPr>
              <a:t>命令解压得到后面的</a:t>
            </a:r>
            <a:r>
              <a:rPr lang="en-US" altLang="zh-CN" sz="1400" dirty="0">
                <a:solidFill>
                  <a:schemeClr val="bg1">
                    <a:lumMod val="50000"/>
                  </a:schemeClr>
                </a:solidFill>
                <a:latin typeface="微软雅黑" panose="020B0503020204020204" charset="-122"/>
                <a:ea typeface="微软雅黑" panose="020B0503020204020204" charset="-122"/>
              </a:rPr>
              <a:t>4</a:t>
            </a:r>
            <a:r>
              <a:rPr lang="zh-CN" altLang="en-US" sz="1400" dirty="0">
                <a:solidFill>
                  <a:schemeClr val="bg1">
                    <a:lumMod val="50000"/>
                  </a:schemeClr>
                </a:solidFill>
                <a:latin typeface="微软雅黑" panose="020B0503020204020204" charset="-122"/>
                <a:ea typeface="微软雅黑" panose="020B0503020204020204" charset="-122"/>
              </a:rPr>
              <a:t>个</a:t>
            </a:r>
            <a:r>
              <a:rPr lang="en-US" altLang="zh-CN" sz="1400" dirty="0" err="1">
                <a:solidFill>
                  <a:schemeClr val="bg1">
                    <a:lumMod val="50000"/>
                  </a:schemeClr>
                </a:solidFill>
                <a:latin typeface="微软雅黑" panose="020B0503020204020204" charset="-122"/>
                <a:ea typeface="微软雅黑" panose="020B0503020204020204" charset="-122"/>
              </a:rPr>
              <a:t>npy</a:t>
            </a:r>
            <a:r>
              <a:rPr lang="zh-CN" altLang="en-US" sz="1400" dirty="0">
                <a:solidFill>
                  <a:schemeClr val="bg1">
                    <a:lumMod val="50000"/>
                  </a:schemeClr>
                </a:solidFill>
                <a:latin typeface="微软雅黑" panose="020B0503020204020204" charset="-122"/>
                <a:ea typeface="微软雅黑" panose="020B0503020204020204" charset="-122"/>
              </a:rPr>
              <a:t>文件，对应的是训练集的输入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和标签</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，测试集的输入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和标签</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，我们用可视化的库打开第一张图片和标签</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97513FBF-8D81-8140-AF9D-53D8369B88F2}"/>
              </a:ext>
            </a:extLst>
          </p:cNvPr>
          <p:cNvPicPr>
            <a:picLocks noChangeAspect="1"/>
          </p:cNvPicPr>
          <p:nvPr/>
        </p:nvPicPr>
        <p:blipFill>
          <a:blip r:embed="rId3"/>
          <a:stretch>
            <a:fillRect/>
          </a:stretch>
        </p:blipFill>
        <p:spPr>
          <a:xfrm>
            <a:off x="537904" y="4608958"/>
            <a:ext cx="1839022" cy="1773635"/>
          </a:xfrm>
          <a:prstGeom prst="rect">
            <a:avLst/>
          </a:prstGeom>
        </p:spPr>
      </p:pic>
      <p:pic>
        <p:nvPicPr>
          <p:cNvPr id="10" name="图片 9">
            <a:extLst>
              <a:ext uri="{FF2B5EF4-FFF2-40B4-BE49-F238E27FC236}">
                <a16:creationId xmlns:a16="http://schemas.microsoft.com/office/drawing/2014/main" id="{89E25CDF-541D-4B43-BC02-13B8F509764F}"/>
              </a:ext>
            </a:extLst>
          </p:cNvPr>
          <p:cNvPicPr>
            <a:picLocks noChangeAspect="1"/>
          </p:cNvPicPr>
          <p:nvPr/>
        </p:nvPicPr>
        <p:blipFill>
          <a:blip r:embed="rId4"/>
          <a:stretch>
            <a:fillRect/>
          </a:stretch>
        </p:blipFill>
        <p:spPr>
          <a:xfrm>
            <a:off x="2834577" y="5108425"/>
            <a:ext cx="2463800" cy="774700"/>
          </a:xfrm>
          <a:prstGeom prst="rect">
            <a:avLst/>
          </a:prstGeom>
        </p:spPr>
      </p:pic>
      <p:sp>
        <p:nvSpPr>
          <p:cNvPr id="11" name="文本框 10">
            <a:extLst>
              <a:ext uri="{FF2B5EF4-FFF2-40B4-BE49-F238E27FC236}">
                <a16:creationId xmlns:a16="http://schemas.microsoft.com/office/drawing/2014/main" id="{0F8E77B6-596A-474D-AAD7-B261F802BA12}"/>
              </a:ext>
            </a:extLst>
          </p:cNvPr>
          <p:cNvSpPr txBox="1"/>
          <p:nvPr/>
        </p:nvSpPr>
        <p:spPr>
          <a:xfrm>
            <a:off x="5464491" y="5108425"/>
            <a:ext cx="2408270"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这个库拥有</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60000</a:t>
            </a:r>
            <a:r>
              <a:rPr lang="zh-CN" altLang="en-US" sz="1400" dirty="0">
                <a:solidFill>
                  <a:schemeClr val="bg1">
                    <a:lumMod val="50000"/>
                  </a:schemeClr>
                </a:solidFill>
                <a:latin typeface="微软雅黑" panose="020B0503020204020204" charset="-122"/>
                <a:ea typeface="微软雅黑" panose="020B0503020204020204" charset="-122"/>
              </a:rPr>
              <a:t>个训练样本，</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10000</a:t>
            </a:r>
            <a:r>
              <a:rPr lang="zh-CN" altLang="en-US" sz="1400" dirty="0">
                <a:solidFill>
                  <a:schemeClr val="bg1">
                    <a:lumMod val="50000"/>
                  </a:schemeClr>
                </a:solidFill>
                <a:latin typeface="微软雅黑" panose="020B0503020204020204" charset="-122"/>
                <a:ea typeface="微软雅黑" panose="020B0503020204020204" charset="-122"/>
              </a:rPr>
              <a:t>个测试样本</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2913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B57A4F-4AA7-C447-8C81-8B9C0D54848D}"/>
              </a:ext>
            </a:extLst>
          </p:cNvPr>
          <p:cNvPicPr>
            <a:picLocks noChangeAspect="1"/>
          </p:cNvPicPr>
          <p:nvPr/>
        </p:nvPicPr>
        <p:blipFill>
          <a:blip r:embed="rId2"/>
          <a:stretch>
            <a:fillRect/>
          </a:stretch>
        </p:blipFill>
        <p:spPr>
          <a:xfrm>
            <a:off x="256476" y="722909"/>
            <a:ext cx="8695629" cy="6095261"/>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应用神经网络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2" name="图片 1">
            <a:extLst>
              <a:ext uri="{FF2B5EF4-FFF2-40B4-BE49-F238E27FC236}">
                <a16:creationId xmlns:a16="http://schemas.microsoft.com/office/drawing/2014/main" id="{431A09AB-5F23-1E42-8B4C-385A6A006C97}"/>
              </a:ext>
            </a:extLst>
          </p:cNvPr>
          <p:cNvPicPr>
            <a:picLocks noChangeAspect="1"/>
          </p:cNvPicPr>
          <p:nvPr/>
        </p:nvPicPr>
        <p:blipFill>
          <a:blip r:embed="rId3"/>
          <a:stretch>
            <a:fillRect/>
          </a:stretch>
        </p:blipFill>
        <p:spPr>
          <a:xfrm>
            <a:off x="5840605" y="722909"/>
            <a:ext cx="3111500" cy="1257300"/>
          </a:xfrm>
          <a:prstGeom prst="rect">
            <a:avLst/>
          </a:prstGeom>
        </p:spPr>
      </p:pic>
      <p:sp>
        <p:nvSpPr>
          <p:cNvPr id="5" name="文本框 4">
            <a:extLst>
              <a:ext uri="{FF2B5EF4-FFF2-40B4-BE49-F238E27FC236}">
                <a16:creationId xmlns:a16="http://schemas.microsoft.com/office/drawing/2014/main" id="{2D52375D-43DD-3E4D-B581-EF69858EBB38}"/>
              </a:ext>
            </a:extLst>
          </p:cNvPr>
          <p:cNvSpPr txBox="1"/>
          <p:nvPr/>
        </p:nvSpPr>
        <p:spPr>
          <a:xfrm>
            <a:off x="256476" y="415132"/>
            <a:ext cx="4426640" cy="307777"/>
          </a:xfrm>
          <a:prstGeom prst="rect">
            <a:avLst/>
          </a:prstGeom>
          <a:noFill/>
        </p:spPr>
        <p:txBody>
          <a:bodyPr wrap="square" rtlCol="0">
            <a:spAutoFit/>
          </a:bodyPr>
          <a:lstStyle/>
          <a:p>
            <a:r>
              <a:rPr lang="en-US" altLang="zh-CN" sz="1400" dirty="0" err="1">
                <a:solidFill>
                  <a:schemeClr val="bg1">
                    <a:lumMod val="50000"/>
                  </a:schemeClr>
                </a:solidFill>
                <a:latin typeface="微软雅黑" panose="020B0503020204020204" charset="-122"/>
                <a:ea typeface="微软雅黑" panose="020B0503020204020204" charset="-122"/>
              </a:rPr>
              <a:t>Tensorflow</a:t>
            </a:r>
            <a:r>
              <a:rPr lang="zh-CN" altLang="en-US" sz="1400" dirty="0">
                <a:solidFill>
                  <a:schemeClr val="bg1">
                    <a:lumMod val="50000"/>
                  </a:schemeClr>
                </a:solidFill>
                <a:latin typeface="微软雅黑" panose="020B0503020204020204" charset="-122"/>
                <a:ea typeface="微软雅黑" panose="020B0503020204020204" charset="-122"/>
              </a:rPr>
              <a:t>的实现</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5D6FE0B0-AEFF-5C48-A3D5-D5D1AD94BA7C}"/>
              </a:ext>
            </a:extLst>
          </p:cNvPr>
          <p:cNvSpPr txBox="1"/>
          <p:nvPr/>
        </p:nvSpPr>
        <p:spPr>
          <a:xfrm>
            <a:off x="5840605" y="342192"/>
            <a:ext cx="4426640" cy="307777"/>
          </a:xfrm>
          <a:prstGeom prst="rect">
            <a:avLst/>
          </a:prstGeom>
          <a:noFill/>
        </p:spPr>
        <p:txBody>
          <a:bodyPr wrap="square" rtlCol="0">
            <a:spAutoFit/>
          </a:bodyPr>
          <a:lstStyle/>
          <a:p>
            <a:r>
              <a:rPr lang="en-US" altLang="zh-CN" sz="1400" dirty="0" err="1">
                <a:solidFill>
                  <a:schemeClr val="bg1">
                    <a:lumMod val="50000"/>
                  </a:schemeClr>
                </a:solidFill>
                <a:latin typeface="微软雅黑" panose="020B0503020204020204" charset="-122"/>
                <a:ea typeface="微软雅黑" panose="020B0503020204020204" charset="-122"/>
              </a:rPr>
              <a:t>tf</a:t>
            </a:r>
            <a:r>
              <a:rPr lang="zh-CN" altLang="en-US" sz="1400" dirty="0">
                <a:solidFill>
                  <a:schemeClr val="bg1">
                    <a:lumMod val="50000"/>
                  </a:schemeClr>
                </a:solidFill>
                <a:latin typeface="微软雅黑" panose="020B0503020204020204" charset="-122"/>
                <a:ea typeface="微软雅黑" panose="020B0503020204020204" charset="-122"/>
              </a:rPr>
              <a:t>也会自动下载数据集，如下的</a:t>
            </a:r>
            <a:r>
              <a:rPr lang="en-US" altLang="zh-CN" sz="1400" dirty="0">
                <a:solidFill>
                  <a:schemeClr val="bg1">
                    <a:lumMod val="50000"/>
                  </a:schemeClr>
                </a:solidFill>
                <a:latin typeface="微软雅黑" panose="020B0503020204020204" charset="-122"/>
                <a:ea typeface="微软雅黑" panose="020B0503020204020204" charset="-122"/>
              </a:rPr>
              <a:t>4</a:t>
            </a:r>
            <a:r>
              <a:rPr lang="zh-CN" altLang="en-US" sz="1400" dirty="0">
                <a:solidFill>
                  <a:schemeClr val="bg1">
                    <a:lumMod val="50000"/>
                  </a:schemeClr>
                </a:solidFill>
                <a:latin typeface="微软雅黑" panose="020B0503020204020204" charset="-122"/>
                <a:ea typeface="微软雅黑" panose="020B0503020204020204" charset="-122"/>
              </a:rPr>
              <a:t>个压缩包</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17675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应用神经网络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12" name="图片 11">
            <a:extLst>
              <a:ext uri="{FF2B5EF4-FFF2-40B4-BE49-F238E27FC236}">
                <a16:creationId xmlns:a16="http://schemas.microsoft.com/office/drawing/2014/main" id="{9AD6F600-F330-BC44-AD75-592CCBD9EF12}"/>
              </a:ext>
            </a:extLst>
          </p:cNvPr>
          <p:cNvPicPr>
            <a:picLocks noChangeAspect="1"/>
          </p:cNvPicPr>
          <p:nvPr/>
        </p:nvPicPr>
        <p:blipFill>
          <a:blip r:embed="rId2"/>
          <a:stretch>
            <a:fillRect/>
          </a:stretch>
        </p:blipFill>
        <p:spPr>
          <a:xfrm>
            <a:off x="256476" y="866961"/>
            <a:ext cx="6253633" cy="5824850"/>
          </a:xfrm>
          <a:prstGeom prst="rect">
            <a:avLst/>
          </a:prstGeom>
        </p:spPr>
      </p:pic>
      <p:sp>
        <p:nvSpPr>
          <p:cNvPr id="14" name="文本框 13">
            <a:extLst>
              <a:ext uri="{FF2B5EF4-FFF2-40B4-BE49-F238E27FC236}">
                <a16:creationId xmlns:a16="http://schemas.microsoft.com/office/drawing/2014/main" id="{B55642B7-540C-D843-A309-A2D536E68137}"/>
              </a:ext>
            </a:extLst>
          </p:cNvPr>
          <p:cNvSpPr txBox="1"/>
          <p:nvPr/>
        </p:nvSpPr>
        <p:spPr>
          <a:xfrm>
            <a:off x="256476" y="415132"/>
            <a:ext cx="4426640" cy="307777"/>
          </a:xfrm>
          <a:prstGeom prst="rect">
            <a:avLst/>
          </a:prstGeom>
          <a:noFill/>
        </p:spPr>
        <p:txBody>
          <a:bodyPr wrap="square" rtlCol="0">
            <a:spAutoFit/>
          </a:bodyPr>
          <a:lstStyle/>
          <a:p>
            <a:r>
              <a:rPr lang="en-US" altLang="zh-CN" sz="1400" dirty="0" err="1">
                <a:solidFill>
                  <a:schemeClr val="bg1">
                    <a:lumMod val="50000"/>
                  </a:schemeClr>
                </a:solidFill>
                <a:latin typeface="微软雅黑" panose="020B0503020204020204" charset="-122"/>
                <a:ea typeface="微软雅黑" panose="020B0503020204020204" charset="-122"/>
              </a:rPr>
              <a:t>Keras</a:t>
            </a:r>
            <a:r>
              <a:rPr lang="zh-CN" altLang="en-US" sz="1400" dirty="0">
                <a:solidFill>
                  <a:schemeClr val="bg1">
                    <a:lumMod val="50000"/>
                  </a:schemeClr>
                </a:solidFill>
                <a:latin typeface="微软雅黑" panose="020B0503020204020204" charset="-122"/>
                <a:ea typeface="微软雅黑" panose="020B0503020204020204" charset="-122"/>
              </a:rPr>
              <a:t>的实现</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5" name="图片 14">
            <a:extLst>
              <a:ext uri="{FF2B5EF4-FFF2-40B4-BE49-F238E27FC236}">
                <a16:creationId xmlns:a16="http://schemas.microsoft.com/office/drawing/2014/main" id="{ECF0805C-800D-6E45-A445-54BC79AAEB93}"/>
              </a:ext>
            </a:extLst>
          </p:cNvPr>
          <p:cNvPicPr>
            <a:picLocks noChangeAspect="1"/>
          </p:cNvPicPr>
          <p:nvPr/>
        </p:nvPicPr>
        <p:blipFill>
          <a:blip r:embed="rId3"/>
          <a:stretch>
            <a:fillRect/>
          </a:stretch>
        </p:blipFill>
        <p:spPr>
          <a:xfrm>
            <a:off x="4572000" y="1194804"/>
            <a:ext cx="6780975" cy="1861083"/>
          </a:xfrm>
          <a:prstGeom prst="rect">
            <a:avLst/>
          </a:prstGeom>
        </p:spPr>
      </p:pic>
    </p:spTree>
    <p:extLst>
      <p:ext uri="{BB962C8B-B14F-4D97-AF65-F5344CB8AC3E}">
        <p14:creationId xmlns:p14="http://schemas.microsoft.com/office/powerpoint/2010/main" val="346858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应用神经网络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FC162D07-0BDE-FF42-8360-2EE873E2C01E}"/>
              </a:ext>
            </a:extLst>
          </p:cNvPr>
          <p:cNvSpPr txBox="1"/>
          <p:nvPr/>
        </p:nvSpPr>
        <p:spPr>
          <a:xfrm>
            <a:off x="256476" y="415132"/>
            <a:ext cx="4426640" cy="307777"/>
          </a:xfrm>
          <a:prstGeom prst="rect">
            <a:avLst/>
          </a:prstGeom>
          <a:noFill/>
        </p:spPr>
        <p:txBody>
          <a:bodyPr wrap="square" rtlCol="0">
            <a:spAutoFit/>
          </a:bodyPr>
          <a:lstStyle/>
          <a:p>
            <a:r>
              <a:rPr lang="en-US" altLang="zh-CN" sz="1400" dirty="0" err="1">
                <a:solidFill>
                  <a:schemeClr val="bg1">
                    <a:lumMod val="50000"/>
                  </a:schemeClr>
                </a:solidFill>
                <a:latin typeface="微软雅黑" panose="020B0503020204020204" charset="-122"/>
                <a:ea typeface="微软雅黑" panose="020B0503020204020204" charset="-122"/>
              </a:rPr>
              <a:t>Pytorch</a:t>
            </a:r>
            <a:r>
              <a:rPr lang="zh-CN" altLang="en-US" sz="1400" dirty="0">
                <a:solidFill>
                  <a:schemeClr val="bg1">
                    <a:lumMod val="50000"/>
                  </a:schemeClr>
                </a:solidFill>
                <a:latin typeface="微软雅黑" panose="020B0503020204020204" charset="-122"/>
                <a:ea typeface="微软雅黑" panose="020B0503020204020204" charset="-122"/>
              </a:rPr>
              <a:t>的实现</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2" name="图片 1">
            <a:extLst>
              <a:ext uri="{FF2B5EF4-FFF2-40B4-BE49-F238E27FC236}">
                <a16:creationId xmlns:a16="http://schemas.microsoft.com/office/drawing/2014/main" id="{8E22431A-00FC-DA46-B6FC-3C7C28C6326A}"/>
              </a:ext>
            </a:extLst>
          </p:cNvPr>
          <p:cNvPicPr>
            <a:picLocks noChangeAspect="1"/>
          </p:cNvPicPr>
          <p:nvPr/>
        </p:nvPicPr>
        <p:blipFill>
          <a:blip r:embed="rId2"/>
          <a:stretch>
            <a:fillRect/>
          </a:stretch>
        </p:blipFill>
        <p:spPr>
          <a:xfrm>
            <a:off x="343880" y="769741"/>
            <a:ext cx="6350492" cy="5835107"/>
          </a:xfrm>
          <a:prstGeom prst="rect">
            <a:avLst/>
          </a:prstGeom>
        </p:spPr>
      </p:pic>
      <p:sp>
        <p:nvSpPr>
          <p:cNvPr id="9" name="文本框 8">
            <a:extLst>
              <a:ext uri="{FF2B5EF4-FFF2-40B4-BE49-F238E27FC236}">
                <a16:creationId xmlns:a16="http://schemas.microsoft.com/office/drawing/2014/main" id="{96B17A9D-67CE-A74C-925F-E09C0D0A4818}"/>
              </a:ext>
            </a:extLst>
          </p:cNvPr>
          <p:cNvSpPr txBox="1"/>
          <p:nvPr/>
        </p:nvSpPr>
        <p:spPr>
          <a:xfrm>
            <a:off x="5840605" y="342192"/>
            <a:ext cx="4426640" cy="307777"/>
          </a:xfrm>
          <a:prstGeom prst="rect">
            <a:avLst/>
          </a:prstGeom>
          <a:noFill/>
        </p:spPr>
        <p:txBody>
          <a:bodyPr wrap="square" rtlCol="0">
            <a:spAutoFit/>
          </a:bodyPr>
          <a:lstStyle/>
          <a:p>
            <a:r>
              <a:rPr lang="en-US" altLang="zh-CN" sz="1400" dirty="0" err="1">
                <a:solidFill>
                  <a:schemeClr val="bg1">
                    <a:lumMod val="50000"/>
                  </a:schemeClr>
                </a:solidFill>
                <a:latin typeface="微软雅黑" panose="020B0503020204020204" charset="-122"/>
                <a:ea typeface="微软雅黑" panose="020B0503020204020204" charset="-122"/>
              </a:rPr>
              <a:t>pytorch</a:t>
            </a:r>
            <a:r>
              <a:rPr lang="zh-CN" altLang="en-US" sz="1400" dirty="0">
                <a:solidFill>
                  <a:schemeClr val="bg1">
                    <a:lumMod val="50000"/>
                  </a:schemeClr>
                </a:solidFill>
                <a:latin typeface="微软雅黑" panose="020B0503020204020204" charset="-122"/>
                <a:ea typeface="微软雅黑" panose="020B0503020204020204" charset="-122"/>
              </a:rPr>
              <a:t>也一样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0CFD7CE5-4EB1-CB42-91D0-6D4AEF6A2667}"/>
              </a:ext>
            </a:extLst>
          </p:cNvPr>
          <p:cNvPicPr>
            <a:picLocks noChangeAspect="1"/>
          </p:cNvPicPr>
          <p:nvPr/>
        </p:nvPicPr>
        <p:blipFill>
          <a:blip r:embed="rId3"/>
          <a:stretch>
            <a:fillRect/>
          </a:stretch>
        </p:blipFill>
        <p:spPr>
          <a:xfrm>
            <a:off x="5840605" y="649969"/>
            <a:ext cx="3124200" cy="2247900"/>
          </a:xfrm>
          <a:prstGeom prst="rect">
            <a:avLst/>
          </a:prstGeom>
        </p:spPr>
      </p:pic>
    </p:spTree>
    <p:extLst>
      <p:ext uri="{BB962C8B-B14F-4D97-AF65-F5344CB8AC3E}">
        <p14:creationId xmlns:p14="http://schemas.microsoft.com/office/powerpoint/2010/main" val="142781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应用神经网络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124646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应用神经网络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86816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应用神经网络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287091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应用神经网络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266938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3624569" y="2419773"/>
            <a:ext cx="4942862"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神经网络调优</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5B546A-F3D7-BF48-A63E-101B76B2834D}"/>
              </a:ext>
            </a:extLst>
          </p:cNvPr>
          <p:cNvSpPr/>
          <p:nvPr/>
        </p:nvSpPr>
        <p:spPr>
          <a:xfrm>
            <a:off x="0" y="137641"/>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5" name="椭圆 4">
            <a:extLst>
              <a:ext uri="{FF2B5EF4-FFF2-40B4-BE49-F238E27FC236}">
                <a16:creationId xmlns:a16="http://schemas.microsoft.com/office/drawing/2014/main" id="{F22352D9-D288-4946-8A48-5E61488A3FCB}"/>
              </a:ext>
            </a:extLst>
          </p:cNvPr>
          <p:cNvSpPr/>
          <p:nvPr/>
        </p:nvSpPr>
        <p:spPr>
          <a:xfrm>
            <a:off x="1822608" y="234858"/>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48381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1569660" cy="369332"/>
          </a:xfrm>
          <a:prstGeom prst="rect">
            <a:avLst/>
          </a:prstGeom>
        </p:spPr>
        <p:txBody>
          <a:bodyPr wrap="none">
            <a:spAutoFit/>
          </a:bodyPr>
          <a:lstStyle/>
          <a:p>
            <a:r>
              <a:rPr lang="zh-CN" altLang="en-US" dirty="0"/>
              <a:t>初识神经网络</a:t>
            </a:r>
          </a:p>
        </p:txBody>
      </p:sp>
      <p:sp>
        <p:nvSpPr>
          <p:cNvPr id="18" name="矩形 17"/>
          <p:cNvSpPr/>
          <p:nvPr/>
        </p:nvSpPr>
        <p:spPr>
          <a:xfrm>
            <a:off x="959621" y="1481030"/>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神经元，感知器，多层感知器，神经网络的介绍</a:t>
            </a:r>
          </a:p>
        </p:txBody>
      </p:sp>
      <p:grpSp>
        <p:nvGrpSpPr>
          <p:cNvPr id="19" name="组合 18"/>
          <p:cNvGrpSpPr/>
          <p:nvPr/>
        </p:nvGrpSpPr>
        <p:grpSpPr>
          <a:xfrm>
            <a:off x="910794" y="2786453"/>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41701" y="2861829"/>
            <a:ext cx="1569660" cy="369332"/>
          </a:xfrm>
          <a:prstGeom prst="rect">
            <a:avLst/>
          </a:prstGeom>
        </p:spPr>
        <p:txBody>
          <a:bodyPr wrap="none">
            <a:spAutoFit/>
          </a:bodyPr>
          <a:lstStyle/>
          <a:p>
            <a:r>
              <a:rPr lang="zh-CN" altLang="en-US" dirty="0"/>
              <a:t>深入神经网络</a:t>
            </a:r>
          </a:p>
        </p:txBody>
      </p:sp>
      <p:sp>
        <p:nvSpPr>
          <p:cNvPr id="26" name="矩形 25"/>
          <p:cNvSpPr/>
          <p:nvPr/>
        </p:nvSpPr>
        <p:spPr>
          <a:xfrm>
            <a:off x="959621" y="3338537"/>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前向传播，反向传播，梯度下降的介绍</a:t>
            </a:r>
          </a:p>
        </p:txBody>
      </p:sp>
      <p:grpSp>
        <p:nvGrpSpPr>
          <p:cNvPr id="27" name="组合 26"/>
          <p:cNvGrpSpPr/>
          <p:nvPr/>
        </p:nvGrpSpPr>
        <p:grpSpPr>
          <a:xfrm>
            <a:off x="910794" y="4913818"/>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1041701" y="4989194"/>
            <a:ext cx="1569660" cy="369332"/>
          </a:xfrm>
          <a:prstGeom prst="rect">
            <a:avLst/>
          </a:prstGeom>
        </p:spPr>
        <p:txBody>
          <a:bodyPr wrap="none">
            <a:spAutoFit/>
          </a:bodyPr>
          <a:lstStyle/>
          <a:p>
            <a:r>
              <a:rPr lang="zh-CN" altLang="en-US" dirty="0"/>
              <a:t>应用神经网络</a:t>
            </a:r>
          </a:p>
        </p:txBody>
      </p:sp>
      <p:sp>
        <p:nvSpPr>
          <p:cNvPr id="34" name="矩形 33"/>
          <p:cNvSpPr/>
          <p:nvPr/>
        </p:nvSpPr>
        <p:spPr>
          <a:xfrm>
            <a:off x="959621" y="5465902"/>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MNIST</a:t>
            </a:r>
            <a:r>
              <a:rPr lang="zh-CN" altLang="en-US" sz="1400" dirty="0">
                <a:solidFill>
                  <a:schemeClr val="bg1">
                    <a:lumMod val="50000"/>
                  </a:schemeClr>
                </a:solidFill>
                <a:latin typeface="微软雅黑" panose="020B0503020204020204" charset="-122"/>
                <a:ea typeface="微软雅黑" panose="020B0503020204020204" charset="-122"/>
              </a:rPr>
              <a:t>数字分类，</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tensorflow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keras</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pytorch</a:t>
            </a:r>
            <a:r>
              <a:rPr lang="zh-CN" altLang="en-US" sz="1400" dirty="0">
                <a:solidFill>
                  <a:schemeClr val="bg1">
                    <a:lumMod val="50000"/>
                  </a:schemeClr>
                </a:solidFill>
                <a:latin typeface="微软雅黑" panose="020B0503020204020204" charset="-122"/>
                <a:ea typeface="微软雅黑" panose="020B0503020204020204" charset="-122"/>
              </a:rPr>
              <a:t>）实现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6" name="组合 5"/>
          <p:cNvGrpSpPr/>
          <p:nvPr/>
        </p:nvGrpSpPr>
        <p:grpSpPr>
          <a:xfrm>
            <a:off x="3972497" y="4188208"/>
            <a:ext cx="2300757" cy="509896"/>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 name="组合 11"/>
          <p:cNvGrpSpPr/>
          <p:nvPr/>
        </p:nvGrpSpPr>
        <p:grpSpPr>
          <a:xfrm>
            <a:off x="6586098" y="4188208"/>
            <a:ext cx="2300757" cy="509896"/>
            <a:chOff x="888096" y="1000203"/>
            <a:chExt cx="4259825" cy="944066"/>
          </a:xfrm>
        </p:grpSpPr>
        <p:sp>
          <p:nvSpPr>
            <p:cNvPr id="13" name="矩形 1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p:nvGrpSpPr>
        <p:grpSpPr>
          <a:xfrm>
            <a:off x="6586098" y="3267423"/>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6586098" y="511040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0" name="组合 29"/>
          <p:cNvGrpSpPr/>
          <p:nvPr/>
        </p:nvGrpSpPr>
        <p:grpSpPr>
          <a:xfrm>
            <a:off x="9170759" y="3730979"/>
            <a:ext cx="2300757" cy="509896"/>
            <a:chOff x="888096" y="1000203"/>
            <a:chExt cx="4259825" cy="944066"/>
          </a:xfrm>
        </p:grpSpPr>
        <p:sp>
          <p:nvSpPr>
            <p:cNvPr id="31" name="矩形 3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p:nvGrpSpPr>
        <p:grpSpPr>
          <a:xfrm>
            <a:off x="9170759" y="2810194"/>
            <a:ext cx="23007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4" name="组合 53"/>
          <p:cNvGrpSpPr/>
          <p:nvPr/>
        </p:nvGrpSpPr>
        <p:grpSpPr>
          <a:xfrm>
            <a:off x="9165554" y="5571818"/>
            <a:ext cx="2300757" cy="509896"/>
            <a:chOff x="888096" y="1000203"/>
            <a:chExt cx="4259825" cy="944066"/>
          </a:xfrm>
        </p:grpSpPr>
        <p:sp>
          <p:nvSpPr>
            <p:cNvPr id="55" name="矩形 5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椭圆 5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0" name="组合 59"/>
          <p:cNvGrpSpPr/>
          <p:nvPr/>
        </p:nvGrpSpPr>
        <p:grpSpPr>
          <a:xfrm>
            <a:off x="9165554" y="4651033"/>
            <a:ext cx="2300757" cy="509896"/>
            <a:chOff x="888096" y="1000203"/>
            <a:chExt cx="4259825" cy="944066"/>
          </a:xfrm>
        </p:grpSpPr>
        <p:sp>
          <p:nvSpPr>
            <p:cNvPr id="61" name="矩形 6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椭圆 6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椭圆 6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67" name="直接连接符 66"/>
          <p:cNvCxnSpPr>
            <a:stCxn id="7" idx="3"/>
          </p:cNvCxnSpPr>
          <p:nvPr/>
        </p:nvCxnSpPr>
        <p:spPr>
          <a:xfrm>
            <a:off x="6253146"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20743"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20743" y="3524325"/>
            <a:ext cx="0" cy="1847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0743" y="352432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420743" y="537217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992912" y="308120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992912" y="400512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92912" y="308120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92912" y="489984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992912" y="582376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992912" y="489984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866747" y="3533180"/>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866747" y="5372175"/>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03404" y="4267250"/>
            <a:ext cx="2031325" cy="369332"/>
          </a:xfrm>
          <a:prstGeom prst="rect">
            <a:avLst/>
          </a:prstGeom>
        </p:spPr>
        <p:txBody>
          <a:bodyPr wrap="none">
            <a:spAutoFit/>
          </a:bodyPr>
          <a:lstStyle/>
          <a:p>
            <a:r>
              <a:rPr lang="zh-CN" altLang="en-US" dirty="0"/>
              <a:t>点击此处添加标题</a:t>
            </a:r>
          </a:p>
        </p:txBody>
      </p:sp>
      <p:sp>
        <p:nvSpPr>
          <p:cNvPr id="93" name="矩形 92"/>
          <p:cNvSpPr/>
          <p:nvPr/>
        </p:nvSpPr>
        <p:spPr>
          <a:xfrm>
            <a:off x="6717006" y="4267250"/>
            <a:ext cx="2031325" cy="369332"/>
          </a:xfrm>
          <a:prstGeom prst="rect">
            <a:avLst/>
          </a:prstGeom>
        </p:spPr>
        <p:txBody>
          <a:bodyPr wrap="none">
            <a:spAutoFit/>
          </a:bodyPr>
          <a:lstStyle/>
          <a:p>
            <a:r>
              <a:rPr lang="zh-CN" altLang="en-US" dirty="0"/>
              <a:t>点击此处添加标题</a:t>
            </a:r>
          </a:p>
        </p:txBody>
      </p:sp>
      <p:sp>
        <p:nvSpPr>
          <p:cNvPr id="94" name="矩形 93"/>
          <p:cNvSpPr/>
          <p:nvPr/>
        </p:nvSpPr>
        <p:spPr>
          <a:xfrm>
            <a:off x="6717006" y="3348514"/>
            <a:ext cx="2031325" cy="369332"/>
          </a:xfrm>
          <a:prstGeom prst="rect">
            <a:avLst/>
          </a:prstGeom>
        </p:spPr>
        <p:txBody>
          <a:bodyPr wrap="none">
            <a:spAutoFit/>
          </a:bodyPr>
          <a:lstStyle/>
          <a:p>
            <a:r>
              <a:rPr lang="zh-CN" altLang="en-US" dirty="0"/>
              <a:t>点击此处添加标题</a:t>
            </a:r>
          </a:p>
        </p:txBody>
      </p:sp>
      <p:sp>
        <p:nvSpPr>
          <p:cNvPr id="95" name="矩形 94"/>
          <p:cNvSpPr/>
          <p:nvPr/>
        </p:nvSpPr>
        <p:spPr>
          <a:xfrm>
            <a:off x="6717006" y="5187509"/>
            <a:ext cx="2031325" cy="369332"/>
          </a:xfrm>
          <a:prstGeom prst="rect">
            <a:avLst/>
          </a:prstGeom>
        </p:spPr>
        <p:txBody>
          <a:bodyPr wrap="none">
            <a:spAutoFit/>
          </a:bodyPr>
          <a:lstStyle/>
          <a:p>
            <a:r>
              <a:rPr lang="zh-CN" altLang="en-US" dirty="0"/>
              <a:t>点击此处添加标题</a:t>
            </a:r>
          </a:p>
        </p:txBody>
      </p:sp>
      <p:sp>
        <p:nvSpPr>
          <p:cNvPr id="96" name="矩形 95"/>
          <p:cNvSpPr/>
          <p:nvPr/>
        </p:nvSpPr>
        <p:spPr>
          <a:xfrm>
            <a:off x="9304812" y="3812094"/>
            <a:ext cx="2031325" cy="369332"/>
          </a:xfrm>
          <a:prstGeom prst="rect">
            <a:avLst/>
          </a:prstGeom>
        </p:spPr>
        <p:txBody>
          <a:bodyPr wrap="none">
            <a:spAutoFit/>
          </a:bodyPr>
          <a:lstStyle/>
          <a:p>
            <a:r>
              <a:rPr lang="zh-CN" altLang="en-US" dirty="0"/>
              <a:t>点击此处添加标题</a:t>
            </a:r>
          </a:p>
        </p:txBody>
      </p:sp>
      <p:sp>
        <p:nvSpPr>
          <p:cNvPr id="97" name="矩形 96"/>
          <p:cNvSpPr/>
          <p:nvPr/>
        </p:nvSpPr>
        <p:spPr>
          <a:xfrm>
            <a:off x="9304812" y="2893358"/>
            <a:ext cx="2031325" cy="369332"/>
          </a:xfrm>
          <a:prstGeom prst="rect">
            <a:avLst/>
          </a:prstGeom>
        </p:spPr>
        <p:txBody>
          <a:bodyPr wrap="none">
            <a:spAutoFit/>
          </a:bodyPr>
          <a:lstStyle/>
          <a:p>
            <a:r>
              <a:rPr lang="zh-CN" altLang="en-US" dirty="0"/>
              <a:t>点击此处添加标题</a:t>
            </a:r>
          </a:p>
        </p:txBody>
      </p:sp>
      <p:sp>
        <p:nvSpPr>
          <p:cNvPr id="98" name="矩形 97"/>
          <p:cNvSpPr/>
          <p:nvPr/>
        </p:nvSpPr>
        <p:spPr>
          <a:xfrm>
            <a:off x="9304812" y="5639103"/>
            <a:ext cx="2031325" cy="369332"/>
          </a:xfrm>
          <a:prstGeom prst="rect">
            <a:avLst/>
          </a:prstGeom>
        </p:spPr>
        <p:txBody>
          <a:bodyPr wrap="none">
            <a:spAutoFit/>
          </a:bodyPr>
          <a:lstStyle/>
          <a:p>
            <a:r>
              <a:rPr lang="zh-CN" altLang="en-US" dirty="0"/>
              <a:t>点击此处添加标题</a:t>
            </a:r>
          </a:p>
        </p:txBody>
      </p:sp>
      <p:sp>
        <p:nvSpPr>
          <p:cNvPr id="99" name="矩形 98"/>
          <p:cNvSpPr/>
          <p:nvPr/>
        </p:nvSpPr>
        <p:spPr>
          <a:xfrm>
            <a:off x="9304812" y="4720367"/>
            <a:ext cx="2031325" cy="369332"/>
          </a:xfrm>
          <a:prstGeom prst="rect">
            <a:avLst/>
          </a:prstGeom>
        </p:spPr>
        <p:txBody>
          <a:bodyPr wrap="none">
            <a:spAutoFit/>
          </a:bodyPr>
          <a:lstStyle/>
          <a:p>
            <a:r>
              <a:rPr lang="zh-CN" altLang="en-US" dirty="0"/>
              <a:t>点击此处添加标题</a:t>
            </a:r>
          </a:p>
        </p:txBody>
      </p:sp>
      <p:sp>
        <p:nvSpPr>
          <p:cNvPr id="100" name="矩形 99"/>
          <p:cNvSpPr/>
          <p:nvPr/>
        </p:nvSpPr>
        <p:spPr>
          <a:xfrm>
            <a:off x="3876094" y="375895"/>
            <a:ext cx="4319324" cy="769441"/>
          </a:xfrm>
          <a:prstGeom prst="rect">
            <a:avLst/>
          </a:prstGeom>
        </p:spPr>
        <p:txBody>
          <a:bodyPr wrap="none">
            <a:spAutoFit/>
          </a:bodyPr>
          <a:lstStyle/>
          <a:p>
            <a:r>
              <a:rPr lang="en-US" altLang="zh-CN" sz="4400" dirty="0"/>
              <a:t>ADD YOUR TEXT</a:t>
            </a:r>
          </a:p>
        </p:txBody>
      </p:sp>
      <p:sp>
        <p:nvSpPr>
          <p:cNvPr id="101" name="矩形 100"/>
          <p:cNvSpPr/>
          <p:nvPr/>
        </p:nvSpPr>
        <p:spPr>
          <a:xfrm>
            <a:off x="3876094" y="1043736"/>
            <a:ext cx="3057247" cy="523220"/>
          </a:xfrm>
          <a:prstGeom prst="rect">
            <a:avLst/>
          </a:prstGeom>
        </p:spPr>
        <p:txBody>
          <a:bodyPr wrap="none">
            <a:spAutoFit/>
          </a:bodyPr>
          <a:lstStyle/>
          <a:p>
            <a:r>
              <a:rPr lang="zh-CN" altLang="en-US" sz="2800" dirty="0"/>
              <a:t>点击此处添加标题</a:t>
            </a:r>
          </a:p>
        </p:txBody>
      </p:sp>
      <p:sp>
        <p:nvSpPr>
          <p:cNvPr id="102" name="矩形 101"/>
          <p:cNvSpPr/>
          <p:nvPr/>
        </p:nvSpPr>
        <p:spPr>
          <a:xfrm>
            <a:off x="3885341" y="1545679"/>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10" name="表格 9"/>
          <p:cNvGraphicFramePr>
            <a:graphicFrameLocks noGrp="1"/>
          </p:cNvGraphicFramePr>
          <p:nvPr/>
        </p:nvGraphicFramePr>
        <p:xfrm>
          <a:off x="911225" y="846666"/>
          <a:ext cx="6924675" cy="3794872"/>
        </p:xfrm>
        <a:graphic>
          <a:graphicData uri="http://schemas.openxmlformats.org/drawingml/2006/table">
            <a:tbl>
              <a:tblPr firstRow="1" bandRow="1">
                <a:tableStyleId>{5C22544A-7EE6-4342-B048-85BDC9FD1C3A}</a:tableStyleId>
              </a:tblPr>
              <a:tblGrid>
                <a:gridCol w="1384935">
                  <a:extLst>
                    <a:ext uri="{9D8B030D-6E8A-4147-A177-3AD203B41FA5}">
                      <a16:colId xmlns:a16="http://schemas.microsoft.com/office/drawing/2014/main" val="20000"/>
                    </a:ext>
                  </a:extLst>
                </a:gridCol>
                <a:gridCol w="1384935">
                  <a:extLst>
                    <a:ext uri="{9D8B030D-6E8A-4147-A177-3AD203B41FA5}">
                      <a16:colId xmlns:a16="http://schemas.microsoft.com/office/drawing/2014/main" val="20001"/>
                    </a:ext>
                  </a:extLst>
                </a:gridCol>
                <a:gridCol w="1384935">
                  <a:extLst>
                    <a:ext uri="{9D8B030D-6E8A-4147-A177-3AD203B41FA5}">
                      <a16:colId xmlns:a16="http://schemas.microsoft.com/office/drawing/2014/main" val="20002"/>
                    </a:ext>
                  </a:extLst>
                </a:gridCol>
                <a:gridCol w="1384935">
                  <a:extLst>
                    <a:ext uri="{9D8B030D-6E8A-4147-A177-3AD203B41FA5}">
                      <a16:colId xmlns:a16="http://schemas.microsoft.com/office/drawing/2014/main" val="20003"/>
                    </a:ext>
                  </a:extLst>
                </a:gridCol>
                <a:gridCol w="1384935">
                  <a:extLst>
                    <a:ext uri="{9D8B030D-6E8A-4147-A177-3AD203B41FA5}">
                      <a16:colId xmlns:a16="http://schemas.microsoft.com/office/drawing/2014/main" val="20004"/>
                    </a:ext>
                  </a:extLst>
                </a:gridCol>
              </a:tblGrid>
              <a:tr h="1356784">
                <a:tc>
                  <a:txBody>
                    <a:body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9522">
                <a:tc>
                  <a:txBody>
                    <a:bodyPr/>
                    <a:lstStyle/>
                    <a:p>
                      <a:pPr algn="l"/>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1" name="组合 10"/>
          <p:cNvGrpSpPr/>
          <p:nvPr/>
        </p:nvGrpSpPr>
        <p:grpSpPr>
          <a:xfrm>
            <a:off x="910794" y="4967546"/>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5042922"/>
            <a:ext cx="2031325" cy="369332"/>
          </a:xfrm>
          <a:prstGeom prst="rect">
            <a:avLst/>
          </a:prstGeom>
        </p:spPr>
        <p:txBody>
          <a:bodyPr wrap="none">
            <a:spAutoFit/>
          </a:bodyPr>
          <a:lstStyle/>
          <a:p>
            <a:r>
              <a:rPr lang="zh-CN" altLang="en-US" dirty="0"/>
              <a:t>点击此处添加标题</a:t>
            </a:r>
          </a:p>
        </p:txBody>
      </p:sp>
      <p:sp>
        <p:nvSpPr>
          <p:cNvPr id="18" name="矩形 17"/>
          <p:cNvSpPr/>
          <p:nvPr/>
        </p:nvSpPr>
        <p:spPr>
          <a:xfrm>
            <a:off x="959621" y="551963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9" name="图表 8"/>
          <p:cNvGraphicFramePr/>
          <p:nvPr/>
        </p:nvGraphicFramePr>
        <p:xfrm>
          <a:off x="3211496" y="2114636"/>
          <a:ext cx="8023859" cy="5405287"/>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3988101" y="985272"/>
            <a:ext cx="2031325" cy="369332"/>
          </a:xfrm>
          <a:prstGeom prst="rect">
            <a:avLst/>
          </a:prstGeom>
        </p:spPr>
        <p:txBody>
          <a:bodyPr wrap="none">
            <a:spAutoFit/>
          </a:bodyPr>
          <a:lstStyle/>
          <a:p>
            <a:r>
              <a:rPr lang="zh-CN" altLang="en-US" dirty="0"/>
              <a:t>点击此处添加标题</a:t>
            </a:r>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0" name="矩形 19"/>
          <p:cNvSpPr/>
          <p:nvPr/>
        </p:nvSpPr>
        <p:spPr>
          <a:xfrm>
            <a:off x="5003763" y="3970278"/>
            <a:ext cx="1790875" cy="1107996"/>
          </a:xfrm>
          <a:prstGeom prst="rect">
            <a:avLst/>
          </a:prstGeom>
        </p:spPr>
        <p:txBody>
          <a:bodyPr wrap="none">
            <a:spAutoFit/>
          </a:bodyPr>
          <a:lstStyle/>
          <a:p>
            <a:r>
              <a:rPr lang="en-US" altLang="zh-CN" sz="6600" dirty="0">
                <a:solidFill>
                  <a:srgbClr val="00B050"/>
                </a:solidFill>
              </a:rPr>
              <a:t>26%</a:t>
            </a:r>
          </a:p>
        </p:txBody>
      </p:sp>
      <p:sp>
        <p:nvSpPr>
          <p:cNvPr id="21" name="矩形 20"/>
          <p:cNvSpPr/>
          <p:nvPr/>
        </p:nvSpPr>
        <p:spPr>
          <a:xfrm>
            <a:off x="9950413" y="4180800"/>
            <a:ext cx="1351652" cy="830997"/>
          </a:xfrm>
          <a:prstGeom prst="rect">
            <a:avLst/>
          </a:prstGeom>
        </p:spPr>
        <p:txBody>
          <a:bodyPr wrap="none">
            <a:spAutoFit/>
          </a:bodyPr>
          <a:lstStyle/>
          <a:p>
            <a:r>
              <a:rPr lang="en-US" altLang="zh-CN" sz="4800" dirty="0">
                <a:solidFill>
                  <a:srgbClr val="002060"/>
                </a:solidFill>
              </a:rPr>
              <a:t>47%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93305" y="985272"/>
            <a:ext cx="2031325" cy="369332"/>
          </a:xfrm>
          <a:prstGeom prst="rect">
            <a:avLst/>
          </a:prstGeom>
        </p:spPr>
        <p:txBody>
          <a:bodyPr wrap="none">
            <a:spAutoFit/>
          </a:bodyPr>
          <a:lstStyle/>
          <a:p>
            <a:r>
              <a:rPr lang="zh-CN" altLang="en-US" dirty="0"/>
              <a:t>点击此处添加标题</a:t>
            </a:r>
          </a:p>
        </p:txBody>
      </p:sp>
      <p:sp>
        <p:nvSpPr>
          <p:cNvPr id="6" name="矩形 5"/>
          <p:cNvSpPr/>
          <p:nvPr/>
        </p:nvSpPr>
        <p:spPr>
          <a:xfrm>
            <a:off x="911225"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aphicFrame>
        <p:nvGraphicFramePr>
          <p:cNvPr id="15" name="图表 14"/>
          <p:cNvGraphicFramePr/>
          <p:nvPr/>
        </p:nvGraphicFramePr>
        <p:xfrm>
          <a:off x="768350" y="3048000"/>
          <a:ext cx="7213600" cy="3580484"/>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911225" y="2114466"/>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11225" y="1322998"/>
            <a:ext cx="3316750" cy="3293452"/>
          </a:xfrm>
          <a:prstGeom prst="rect">
            <a:avLst/>
          </a:prstGeom>
        </p:spPr>
      </p:pic>
      <p:pic>
        <p:nvPicPr>
          <p:cNvPr id="15" name="图片 1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4437625" y="1322998"/>
            <a:ext cx="3316750" cy="3293452"/>
          </a:xfrm>
          <a:prstGeom prst="rect">
            <a:avLst/>
          </a:prstGeom>
        </p:spPr>
      </p:pic>
      <p:pic>
        <p:nvPicPr>
          <p:cNvPr id="16" name="图片 1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964025" y="1322998"/>
            <a:ext cx="3316750" cy="3293452"/>
          </a:xfrm>
          <a:prstGeom prst="rect">
            <a:avLst/>
          </a:prstGeom>
        </p:spPr>
      </p:pic>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1873" y="791259"/>
            <a:ext cx="2031325" cy="369332"/>
          </a:xfrm>
          <a:prstGeom prst="rect">
            <a:avLst/>
          </a:prstGeom>
        </p:spPr>
        <p:txBody>
          <a:bodyPr wrap="none">
            <a:spAutoFit/>
          </a:bodyPr>
          <a:lstStyle/>
          <a:p>
            <a:r>
              <a:rPr lang="zh-CN" altLang="en-US" dirty="0"/>
              <a:t>点击此处添加标题</a:t>
            </a:r>
          </a:p>
        </p:txBody>
      </p:sp>
      <p:sp>
        <p:nvSpPr>
          <p:cNvPr id="44" name="矩形 43"/>
          <p:cNvSpPr/>
          <p:nvPr/>
        </p:nvSpPr>
        <p:spPr>
          <a:xfrm>
            <a:off x="4568532" y="791259"/>
            <a:ext cx="2031325" cy="369332"/>
          </a:xfrm>
          <a:prstGeom prst="rect">
            <a:avLst/>
          </a:prstGeom>
        </p:spPr>
        <p:txBody>
          <a:bodyPr wrap="none">
            <a:spAutoFit/>
          </a:bodyPr>
          <a:lstStyle/>
          <a:p>
            <a:r>
              <a:rPr lang="zh-CN" altLang="en-US" dirty="0"/>
              <a:t>点击此处添加标题</a:t>
            </a:r>
          </a:p>
        </p:txBody>
      </p:sp>
      <p:sp>
        <p:nvSpPr>
          <p:cNvPr id="45" name="矩形 44"/>
          <p:cNvSpPr/>
          <p:nvPr/>
        </p:nvSpPr>
        <p:spPr>
          <a:xfrm>
            <a:off x="8094932" y="791259"/>
            <a:ext cx="2031325" cy="369332"/>
          </a:xfrm>
          <a:prstGeom prst="rect">
            <a:avLst/>
          </a:prstGeom>
        </p:spPr>
        <p:txBody>
          <a:bodyPr wrap="none">
            <a:spAutoFit/>
          </a:bodyPr>
          <a:lstStyle/>
          <a:p>
            <a:r>
              <a:rPr lang="zh-CN" altLang="en-US" dirty="0"/>
              <a:t>点击此处添加标题</a:t>
            </a:r>
          </a:p>
        </p:txBody>
      </p:sp>
      <p:sp>
        <p:nvSpPr>
          <p:cNvPr id="46" name="矩形 45"/>
          <p:cNvSpPr/>
          <p:nvPr/>
        </p:nvSpPr>
        <p:spPr>
          <a:xfrm>
            <a:off x="911226"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7" name="矩形 46"/>
          <p:cNvSpPr/>
          <p:nvPr/>
        </p:nvSpPr>
        <p:spPr>
          <a:xfrm>
            <a:off x="4437625"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8" name="矩形 47"/>
          <p:cNvSpPr/>
          <p:nvPr/>
        </p:nvSpPr>
        <p:spPr>
          <a:xfrm>
            <a:off x="7964024"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12" name="文本框 11"/>
          <p:cNvSpPr txBox="1"/>
          <p:nvPr/>
        </p:nvSpPr>
        <p:spPr>
          <a:xfrm>
            <a:off x="3386829"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5" name="文本框 14"/>
          <p:cNvSpPr txBox="1"/>
          <p:nvPr/>
        </p:nvSpPr>
        <p:spPr>
          <a:xfrm>
            <a:off x="3350094"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32453"/>
            <a:chOff x="4568825" y="432404"/>
            <a:chExt cx="7365281" cy="532453"/>
          </a:xfrm>
        </p:grpSpPr>
        <p:sp>
          <p:nvSpPr>
            <p:cNvPr id="23" name="矩形 22"/>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79" name="组合 78"/>
          <p:cNvGrpSpPr/>
          <p:nvPr/>
        </p:nvGrpSpPr>
        <p:grpSpPr>
          <a:xfrm>
            <a:off x="4568825" y="1520240"/>
            <a:ext cx="7365281" cy="532453"/>
            <a:chOff x="4568825" y="432404"/>
            <a:chExt cx="7365281" cy="532453"/>
          </a:xfrm>
        </p:grpSpPr>
        <p:sp>
          <p:nvSpPr>
            <p:cNvPr id="80" name="矩形 79"/>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88" name="组合 87"/>
          <p:cNvGrpSpPr/>
          <p:nvPr/>
        </p:nvGrpSpPr>
        <p:grpSpPr>
          <a:xfrm>
            <a:off x="4568825" y="2625613"/>
            <a:ext cx="7365281" cy="532453"/>
            <a:chOff x="4568825" y="432404"/>
            <a:chExt cx="7365281" cy="532453"/>
          </a:xfrm>
        </p:grpSpPr>
        <p:sp>
          <p:nvSpPr>
            <p:cNvPr id="89" name="矩形 88"/>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97" name="组合 96"/>
          <p:cNvGrpSpPr/>
          <p:nvPr/>
        </p:nvGrpSpPr>
        <p:grpSpPr>
          <a:xfrm>
            <a:off x="4568825" y="3721573"/>
            <a:ext cx="7365281" cy="532453"/>
            <a:chOff x="4568825" y="432404"/>
            <a:chExt cx="7365281" cy="532453"/>
          </a:xfrm>
        </p:grpSpPr>
        <p:sp>
          <p:nvSpPr>
            <p:cNvPr id="98" name="矩形 97"/>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06" name="组合 105"/>
          <p:cNvGrpSpPr/>
          <p:nvPr/>
        </p:nvGrpSpPr>
        <p:grpSpPr>
          <a:xfrm>
            <a:off x="4568825" y="4809201"/>
            <a:ext cx="7365281" cy="532453"/>
            <a:chOff x="4568825" y="432404"/>
            <a:chExt cx="7365281" cy="532453"/>
          </a:xfrm>
        </p:grpSpPr>
        <p:sp>
          <p:nvSpPr>
            <p:cNvPr id="107" name="矩形 106"/>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15" name="组合 114"/>
          <p:cNvGrpSpPr/>
          <p:nvPr/>
        </p:nvGrpSpPr>
        <p:grpSpPr>
          <a:xfrm>
            <a:off x="4568825" y="5889038"/>
            <a:ext cx="7365281" cy="532453"/>
            <a:chOff x="4568825" y="432404"/>
            <a:chExt cx="7365281" cy="532453"/>
          </a:xfrm>
        </p:grpSpPr>
        <p:sp>
          <p:nvSpPr>
            <p:cNvPr id="116" name="矩形 115"/>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2031325" cy="369332"/>
            </a:xfrm>
            <a:prstGeom prst="rect">
              <a:avLst/>
            </a:prstGeom>
          </p:spPr>
          <p:txBody>
            <a:bodyPr wrap="none">
              <a:spAutoFit/>
            </a:bodyPr>
            <a:lstStyle/>
            <a:p>
              <a:r>
                <a:rPr lang="zh-CN" altLang="en-US" dirty="0"/>
                <a:t>点击此处添加标题</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43586"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矩形 5"/>
          <p:cNvSpPr/>
          <p:nvPr/>
        </p:nvSpPr>
        <p:spPr>
          <a:xfrm>
            <a:off x="959621" y="755951"/>
            <a:ext cx="2339102" cy="523220"/>
          </a:xfrm>
          <a:prstGeom prst="rect">
            <a:avLst/>
          </a:prstGeom>
        </p:spPr>
        <p:txBody>
          <a:bodyPr wrap="none">
            <a:spAutoFit/>
          </a:bodyPr>
          <a:lstStyle/>
          <a:p>
            <a:r>
              <a:rPr lang="zh-CN" altLang="en-US" sz="2800" dirty="0"/>
              <a:t>初识神经网络</a:t>
            </a:r>
          </a:p>
        </p:txBody>
      </p:sp>
      <p:sp>
        <p:nvSpPr>
          <p:cNvPr id="7" name="矩形 6"/>
          <p:cNvSpPr/>
          <p:nvPr/>
        </p:nvSpPr>
        <p:spPr>
          <a:xfrm>
            <a:off x="706233" y="1279171"/>
            <a:ext cx="6550312" cy="2025555"/>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人工神经网络（英语：</a:t>
            </a:r>
            <a:r>
              <a:rPr lang="en" altLang="zh-CN" sz="1400" dirty="0">
                <a:solidFill>
                  <a:schemeClr val="bg1">
                    <a:lumMod val="50000"/>
                  </a:schemeClr>
                </a:solidFill>
                <a:latin typeface="微软雅黑" panose="020B0503020204020204" charset="-122"/>
                <a:ea typeface="微软雅黑" panose="020B0503020204020204" charset="-122"/>
              </a:rPr>
              <a:t>Artificial 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ANN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简称神经网络（</a:t>
            </a:r>
            <a:r>
              <a:rPr lang="en" altLang="zh-CN" sz="1400" dirty="0">
                <a:solidFill>
                  <a:schemeClr val="bg1">
                    <a:lumMod val="50000"/>
                  </a:schemeClr>
                </a:solidFill>
                <a:latin typeface="微软雅黑" panose="020B0503020204020204" charset="-122"/>
                <a:ea typeface="微软雅黑" panose="020B0503020204020204" charset="-122"/>
              </a:rPr>
              <a:t>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或类神经网络，在</a:t>
            </a:r>
            <a:r>
              <a:rPr lang="zh-CN" altLang="en-US" sz="1400" dirty="0">
                <a:solidFill>
                  <a:schemeClr val="bg1">
                    <a:lumMod val="50000"/>
                  </a:schemeClr>
                </a:solidFill>
                <a:latin typeface="微软雅黑" panose="020B0503020204020204" charset="-122"/>
                <a:ea typeface="微软雅黑" panose="020B0503020204020204" charset="-122"/>
                <a:hlinkClick r:id="rId2" tooltip="机器学习"/>
              </a:rPr>
              <a:t>机器学习</a:t>
            </a:r>
            <a:r>
              <a:rPr lang="zh-CN" altLang="en-US" sz="1400" dirty="0">
                <a:solidFill>
                  <a:schemeClr val="bg1">
                    <a:lumMod val="50000"/>
                  </a:schemeClr>
                </a:solidFill>
                <a:latin typeface="微软雅黑" panose="020B0503020204020204" charset="-122"/>
                <a:ea typeface="微软雅黑" panose="020B0503020204020204" charset="-122"/>
              </a:rPr>
              <a:t>和</a:t>
            </a:r>
            <a:r>
              <a:rPr lang="zh-CN" altLang="en-US" sz="1400" dirty="0">
                <a:solidFill>
                  <a:schemeClr val="bg1">
                    <a:lumMod val="50000"/>
                  </a:schemeClr>
                </a:solidFill>
                <a:latin typeface="微软雅黑" panose="020B0503020204020204" charset="-122"/>
                <a:ea typeface="微软雅黑" panose="020B0503020204020204" charset="-122"/>
                <a:hlinkClick r:id="rId3" tooltip="认知科学"/>
              </a:rPr>
              <a:t>认知科学</a:t>
            </a:r>
            <a:r>
              <a:rPr lang="zh-CN" altLang="en-US" sz="1400" dirty="0">
                <a:solidFill>
                  <a:schemeClr val="bg1">
                    <a:lumMod val="50000"/>
                  </a:schemeClr>
                </a:solidFill>
                <a:latin typeface="微软雅黑" panose="020B0503020204020204" charset="-122"/>
                <a:ea typeface="微软雅黑" panose="020B0503020204020204" charset="-122"/>
              </a:rPr>
              <a:t>领域，是一种模仿</a:t>
            </a:r>
            <a:r>
              <a:rPr lang="zh-CN" altLang="en-US" sz="1400" dirty="0">
                <a:solidFill>
                  <a:schemeClr val="bg1">
                    <a:lumMod val="50000"/>
                  </a:schemeClr>
                </a:solidFill>
                <a:latin typeface="微软雅黑" panose="020B0503020204020204" charset="-122"/>
                <a:ea typeface="微软雅黑" panose="020B0503020204020204" charset="-122"/>
                <a:hlinkClick r:id="rId4" tooltip="生物神经网络"/>
              </a:rPr>
              <a:t>生物神经网络</a:t>
            </a:r>
            <a:r>
              <a:rPr lang="zh-CN" altLang="en-US" sz="1400" dirty="0">
                <a:solidFill>
                  <a:schemeClr val="bg1">
                    <a:lumMod val="50000"/>
                  </a:schemeClr>
                </a:solidFill>
                <a:latin typeface="微软雅黑" panose="020B0503020204020204" charset="-122"/>
                <a:ea typeface="微软雅黑" panose="020B0503020204020204" charset="-122"/>
              </a:rPr>
              <a:t>（动物的</a:t>
            </a:r>
            <a:r>
              <a:rPr lang="zh-CN" altLang="en-US" sz="1400" dirty="0">
                <a:solidFill>
                  <a:schemeClr val="bg1">
                    <a:lumMod val="50000"/>
                  </a:schemeClr>
                </a:solidFill>
                <a:latin typeface="微软雅黑" panose="020B0503020204020204" charset="-122"/>
                <a:ea typeface="微软雅黑" panose="020B0503020204020204" charset="-122"/>
                <a:hlinkClick r:id="rId5" tooltip="中枢神经系统"/>
              </a:rPr>
              <a:t>中枢神经系统</a:t>
            </a:r>
            <a:r>
              <a:rPr lang="zh-CN" altLang="en-US" sz="1400" dirty="0">
                <a:solidFill>
                  <a:schemeClr val="bg1">
                    <a:lumMod val="50000"/>
                  </a:schemeClr>
                </a:solidFill>
                <a:latin typeface="微软雅黑" panose="020B0503020204020204" charset="-122"/>
                <a:ea typeface="微软雅黑" panose="020B0503020204020204" charset="-122"/>
              </a:rPr>
              <a:t>，特别是</a:t>
            </a:r>
            <a:r>
              <a:rPr lang="zh-CN" altLang="en-US" sz="1400" dirty="0">
                <a:solidFill>
                  <a:schemeClr val="bg1">
                    <a:lumMod val="50000"/>
                  </a:schemeClr>
                </a:solidFill>
                <a:latin typeface="微软雅黑" panose="020B0503020204020204" charset="-122"/>
                <a:ea typeface="微软雅黑" panose="020B0503020204020204" charset="-122"/>
                <a:hlinkClick r:id="rId6" tooltip="大脑"/>
              </a:rPr>
              <a:t>大脑</a:t>
            </a:r>
            <a:r>
              <a:rPr lang="zh-CN" altLang="en-US" sz="1400" dirty="0">
                <a:solidFill>
                  <a:schemeClr val="bg1">
                    <a:lumMod val="50000"/>
                  </a:schemeClr>
                </a:solidFill>
                <a:latin typeface="微软雅黑" panose="020B0503020204020204" charset="-122"/>
                <a:ea typeface="微软雅黑" panose="020B0503020204020204" charset="-122"/>
              </a:rPr>
              <a:t>）的结构和功能的</a:t>
            </a:r>
            <a:r>
              <a:rPr lang="zh-CN" altLang="en-US" sz="1400" dirty="0">
                <a:solidFill>
                  <a:schemeClr val="bg1">
                    <a:lumMod val="50000"/>
                  </a:schemeClr>
                </a:solidFill>
                <a:latin typeface="微软雅黑" panose="020B0503020204020204" charset="-122"/>
                <a:ea typeface="微软雅黑" panose="020B0503020204020204" charset="-122"/>
                <a:hlinkClick r:id="rId7" tooltip="数学模型"/>
              </a:rPr>
              <a:t>数学模型</a:t>
            </a:r>
            <a:r>
              <a:rPr lang="zh-CN" altLang="en-US" sz="1400" dirty="0">
                <a:solidFill>
                  <a:schemeClr val="bg1">
                    <a:lumMod val="50000"/>
                  </a:schemeClr>
                </a:solidFill>
                <a:latin typeface="微软雅黑" panose="020B0503020204020204" charset="-122"/>
                <a:ea typeface="微软雅黑" panose="020B0503020204020204" charset="-122"/>
              </a:rPr>
              <a:t>或</a:t>
            </a:r>
            <a:r>
              <a:rPr lang="zh-CN" altLang="en-US" sz="1400" dirty="0">
                <a:solidFill>
                  <a:schemeClr val="bg1">
                    <a:lumMod val="50000"/>
                  </a:schemeClr>
                </a:solidFill>
                <a:latin typeface="微软雅黑" panose="020B0503020204020204" charset="-122"/>
                <a:ea typeface="微软雅黑" panose="020B0503020204020204" charset="-122"/>
                <a:hlinkClick r:id="rId8" tooltip="计算模型"/>
              </a:rPr>
              <a:t>计算模型</a:t>
            </a:r>
            <a:r>
              <a:rPr lang="zh-CN" altLang="en-US" sz="1400" dirty="0">
                <a:solidFill>
                  <a:schemeClr val="bg1">
                    <a:lumMod val="50000"/>
                  </a:schemeClr>
                </a:solidFill>
                <a:latin typeface="微软雅黑" panose="020B0503020204020204" charset="-122"/>
                <a:ea typeface="微软雅黑" panose="020B0503020204020204" charset="-122"/>
              </a:rPr>
              <a:t>，用于对</a:t>
            </a:r>
            <a:r>
              <a:rPr lang="zh-CN" altLang="en-US" sz="1400" dirty="0">
                <a:solidFill>
                  <a:schemeClr val="bg1">
                    <a:lumMod val="50000"/>
                  </a:schemeClr>
                </a:solidFill>
                <a:latin typeface="微软雅黑" panose="020B0503020204020204" charset="-122"/>
                <a:ea typeface="微软雅黑" panose="020B0503020204020204" charset="-122"/>
                <a:hlinkClick r:id="rId9" tooltip="函数"/>
              </a:rPr>
              <a:t>函数</a:t>
            </a:r>
            <a:r>
              <a:rPr lang="zh-CN" altLang="en-US" sz="1400" dirty="0">
                <a:solidFill>
                  <a:schemeClr val="bg1">
                    <a:lumMod val="50000"/>
                  </a:schemeClr>
                </a:solidFill>
                <a:latin typeface="微软雅黑" panose="020B0503020204020204" charset="-122"/>
                <a:ea typeface="微软雅黑" panose="020B0503020204020204" charset="-122"/>
              </a:rPr>
              <a:t>进行估计或近似。神经网络由大量的人工神经元联结进行计算。大多数情况下人工神经网络能在外界信息的基础上改变内部结构，是一种</a:t>
            </a:r>
            <a:r>
              <a:rPr lang="zh-CN" altLang="en-US" sz="1400" dirty="0">
                <a:solidFill>
                  <a:schemeClr val="bg1">
                    <a:lumMod val="50000"/>
                  </a:schemeClr>
                </a:solidFill>
                <a:latin typeface="微软雅黑" panose="020B0503020204020204" charset="-122"/>
                <a:ea typeface="微软雅黑" panose="020B0503020204020204" charset="-122"/>
                <a:hlinkClick r:id="rId10" tooltip="自适应系统（页面不存在）"/>
              </a:rPr>
              <a:t>自适应系统</a:t>
            </a:r>
            <a:r>
              <a:rPr lang="zh-CN" altLang="en-US" sz="1400" dirty="0">
                <a:solidFill>
                  <a:schemeClr val="bg1">
                    <a:lumMod val="50000"/>
                  </a:schemeClr>
                </a:solidFill>
                <a:latin typeface="微软雅黑" panose="020B0503020204020204" charset="-122"/>
                <a:ea typeface="微软雅黑" panose="020B0503020204020204" charset="-122"/>
              </a:rPr>
              <a:t>，通俗的讲就是具备学习功能。现代神经网络是一种</a:t>
            </a:r>
            <a:r>
              <a:rPr lang="zh-CN" altLang="en-US" sz="1400" dirty="0">
                <a:solidFill>
                  <a:schemeClr val="bg1">
                    <a:lumMod val="50000"/>
                  </a:schemeClr>
                </a:solidFill>
                <a:latin typeface="微软雅黑" panose="020B0503020204020204" charset="-122"/>
                <a:ea typeface="微软雅黑" panose="020B0503020204020204" charset="-122"/>
                <a:hlinkClick r:id="rId11" tooltip="非线性"/>
              </a:rPr>
              <a:t>非线性</a:t>
            </a:r>
            <a:r>
              <a:rPr lang="zh-CN" altLang="en-US" sz="1400" dirty="0">
                <a:solidFill>
                  <a:schemeClr val="bg1">
                    <a:lumMod val="50000"/>
                  </a:schemeClr>
                </a:solidFill>
                <a:latin typeface="微软雅黑" panose="020B0503020204020204" charset="-122"/>
                <a:ea typeface="微软雅黑" panose="020B0503020204020204" charset="-122"/>
                <a:hlinkClick r:id="rId12" tooltip="统计性数据建模（页面不存在）"/>
              </a:rPr>
              <a:t>统计性数据建模</a:t>
            </a:r>
            <a:r>
              <a:rPr lang="zh-CN" altLang="en-US" sz="1400" dirty="0">
                <a:solidFill>
                  <a:schemeClr val="bg1">
                    <a:lumMod val="50000"/>
                  </a:schemeClr>
                </a:solidFill>
                <a:latin typeface="微软雅黑" panose="020B0503020204020204" charset="-122"/>
                <a:ea typeface="微软雅黑" panose="020B0503020204020204" charset="-122"/>
              </a:rPr>
              <a:t>工具。它一般长下面这样：</a:t>
            </a:r>
          </a:p>
        </p:txBody>
      </p:sp>
      <p:pic>
        <p:nvPicPr>
          <p:cNvPr id="4" name="图片 3">
            <a:extLst>
              <a:ext uri="{FF2B5EF4-FFF2-40B4-BE49-F238E27FC236}">
                <a16:creationId xmlns:a16="http://schemas.microsoft.com/office/drawing/2014/main" id="{420A9A7D-D2FE-3042-86DD-C463EB1404BE}"/>
              </a:ext>
            </a:extLst>
          </p:cNvPr>
          <p:cNvPicPr>
            <a:picLocks noChangeAspect="1"/>
          </p:cNvPicPr>
          <p:nvPr/>
        </p:nvPicPr>
        <p:blipFill>
          <a:blip r:embed="rId13"/>
          <a:stretch>
            <a:fillRect/>
          </a:stretch>
        </p:blipFill>
        <p:spPr>
          <a:xfrm>
            <a:off x="706233" y="3304726"/>
            <a:ext cx="3467544" cy="2849417"/>
          </a:xfrm>
          <a:prstGeom prst="rect">
            <a:avLst/>
          </a:prstGeom>
        </p:spPr>
      </p:pic>
      <p:sp>
        <p:nvSpPr>
          <p:cNvPr id="10" name="文本框 9">
            <a:extLst>
              <a:ext uri="{FF2B5EF4-FFF2-40B4-BE49-F238E27FC236}">
                <a16:creationId xmlns:a16="http://schemas.microsoft.com/office/drawing/2014/main" id="{7742216B-203B-8841-9466-5E9BDF94B650}"/>
              </a:ext>
            </a:extLst>
          </p:cNvPr>
          <p:cNvSpPr txBox="1"/>
          <p:nvPr/>
        </p:nvSpPr>
        <p:spPr>
          <a:xfrm>
            <a:off x="4285559" y="3518571"/>
            <a:ext cx="388895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它一般由 </a:t>
            </a:r>
            <a:r>
              <a:rPr lang="zh-CN" altLang="en-US" sz="1400" dirty="0">
                <a:solidFill>
                  <a:srgbClr val="00B050"/>
                </a:solidFill>
                <a:latin typeface="微软雅黑" panose="020B0503020204020204" charset="-122"/>
                <a:ea typeface="微软雅黑" panose="020B0503020204020204" charset="-122"/>
              </a:rPr>
              <a:t>输入层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accent2">
                    <a:lumMod val="75000"/>
                  </a:schemeClr>
                </a:solidFill>
                <a:latin typeface="微软雅黑" panose="020B0503020204020204" charset="-122"/>
                <a:ea typeface="微软雅黑" panose="020B0503020204020204" charset="-122"/>
              </a:rPr>
              <a:t>输出层</a:t>
            </a:r>
            <a:r>
              <a:rPr lang="zh-CN" altLang="en-US" sz="1400" dirty="0">
                <a:solidFill>
                  <a:schemeClr val="bg1">
                    <a:lumMod val="50000"/>
                  </a:schemeClr>
                </a:solidFill>
                <a:latin typeface="微软雅黑" panose="020B0503020204020204" charset="-122"/>
                <a:ea typeface="微软雅黑" panose="020B0503020204020204" charset="-122"/>
              </a:rPr>
              <a:t>组成，其中</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可以没有也可以有多层，而基于多隐藏层神经网络的机器学习方法就叫 </a:t>
            </a:r>
            <a:r>
              <a:rPr lang="zh-CN" altLang="en-US" sz="1400" dirty="0">
                <a:solidFill>
                  <a:srgbClr val="FF0000"/>
                </a:solidFill>
                <a:latin typeface="微软雅黑" panose="020B0503020204020204" charset="-122"/>
                <a:ea typeface="微软雅黑" panose="020B0503020204020204" charset="-122"/>
              </a:rPr>
              <a:t>深度学习</a:t>
            </a:r>
          </a:p>
        </p:txBody>
      </p:sp>
      <p:sp>
        <p:nvSpPr>
          <p:cNvPr id="13" name="矩形 12">
            <a:extLst>
              <a:ext uri="{FF2B5EF4-FFF2-40B4-BE49-F238E27FC236}">
                <a16:creationId xmlns:a16="http://schemas.microsoft.com/office/drawing/2014/main" id="{597AF4B0-910B-C546-B801-0A24C959BD44}"/>
              </a:ext>
            </a:extLst>
          </p:cNvPr>
          <p:cNvSpPr/>
          <p:nvPr/>
        </p:nvSpPr>
        <p:spPr>
          <a:xfrm>
            <a:off x="731878" y="3827946"/>
            <a:ext cx="842089" cy="203320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3023B3B-76BD-C346-8A18-0B6BCBD749E6}"/>
              </a:ext>
            </a:extLst>
          </p:cNvPr>
          <p:cNvSpPr/>
          <p:nvPr/>
        </p:nvSpPr>
        <p:spPr>
          <a:xfrm>
            <a:off x="1912177" y="3518571"/>
            <a:ext cx="950944" cy="25906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E4B53CBD-3B76-984B-9486-5F98F7998270}"/>
              </a:ext>
            </a:extLst>
          </p:cNvPr>
          <p:cNvSpPr/>
          <p:nvPr/>
        </p:nvSpPr>
        <p:spPr>
          <a:xfrm>
            <a:off x="3357334" y="4120935"/>
            <a:ext cx="570090" cy="139544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5648B32-3BEA-ED40-BAA5-A1E1AB0C6109}"/>
              </a:ext>
            </a:extLst>
          </p:cNvPr>
          <p:cNvSpPr/>
          <p:nvPr/>
        </p:nvSpPr>
        <p:spPr>
          <a:xfrm>
            <a:off x="4285559" y="4468778"/>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而如图所示的神经网络我们称为</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层神经网络，</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我们计算层数是不把输入层算在里面的，原因也很简单，因为输入层一般都是我们喂到神经网络中的数据，是没有参数需要调整的！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2031325" cy="369332"/>
          </a:xfrm>
          <a:prstGeom prst="rect">
            <a:avLst/>
          </a:prstGeom>
        </p:spPr>
        <p:txBody>
          <a:bodyPr wrap="none">
            <a:spAutoFit/>
          </a:bodyPr>
          <a:lstStyle/>
          <a:p>
            <a:r>
              <a:rPr lang="zh-CN" altLang="en-US" dirty="0"/>
              <a:t>点击此处添加标题</a:t>
            </a:r>
          </a:p>
        </p:txBody>
      </p:sp>
      <p:sp>
        <p:nvSpPr>
          <p:cNvPr id="14" name="矩形 13"/>
          <p:cNvSpPr/>
          <p:nvPr/>
        </p:nvSpPr>
        <p:spPr>
          <a:xfrm>
            <a:off x="1137421" y="2039830"/>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2031325" cy="369332"/>
          </a:xfrm>
          <a:prstGeom prst="rect">
            <a:avLst/>
          </a:prstGeom>
        </p:spPr>
        <p:txBody>
          <a:bodyPr wrap="none">
            <a:spAutoFit/>
          </a:bodyPr>
          <a:lstStyle/>
          <a:p>
            <a:r>
              <a:rPr lang="zh-CN" altLang="en-US" dirty="0"/>
              <a:t>点击此处添加标题</a:t>
            </a:r>
          </a:p>
        </p:txBody>
      </p:sp>
      <p:sp>
        <p:nvSpPr>
          <p:cNvPr id="22" name="矩形 21"/>
          <p:cNvSpPr/>
          <p:nvPr/>
        </p:nvSpPr>
        <p:spPr>
          <a:xfrm>
            <a:off x="1137421" y="4389354"/>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2031325" cy="369332"/>
          </a:xfrm>
          <a:prstGeom prst="rect">
            <a:avLst/>
          </a:prstGeom>
        </p:spPr>
        <p:txBody>
          <a:bodyPr wrap="none">
            <a:spAutoFit/>
          </a:bodyPr>
          <a:lstStyle/>
          <a:p>
            <a:r>
              <a:rPr lang="zh-CN" altLang="en-US" dirty="0"/>
              <a:t>点击此处添加标题</a:t>
            </a:r>
          </a:p>
        </p:txBody>
      </p:sp>
      <p:sp>
        <p:nvSpPr>
          <p:cNvPr id="30" name="矩形 29"/>
          <p:cNvSpPr/>
          <p:nvPr/>
        </p:nvSpPr>
        <p:spPr>
          <a:xfrm>
            <a:off x="8392055" y="2039830"/>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2031325" cy="369332"/>
          </a:xfrm>
          <a:prstGeom prst="rect">
            <a:avLst/>
          </a:prstGeom>
        </p:spPr>
        <p:txBody>
          <a:bodyPr wrap="none">
            <a:spAutoFit/>
          </a:bodyPr>
          <a:lstStyle/>
          <a:p>
            <a:r>
              <a:rPr lang="zh-CN" altLang="en-US" dirty="0"/>
              <a:t>点击此处添加标题</a:t>
            </a:r>
          </a:p>
        </p:txBody>
      </p:sp>
      <p:sp>
        <p:nvSpPr>
          <p:cNvPr id="38" name="矩形 37"/>
          <p:cNvSpPr/>
          <p:nvPr/>
        </p:nvSpPr>
        <p:spPr>
          <a:xfrm>
            <a:off x="8392055" y="4389354"/>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2203" cy="307777"/>
          </a:xfrm>
          <a:prstGeom prst="rect">
            <a:avLst/>
          </a:prstGeom>
        </p:spPr>
        <p:txBody>
          <a:bodyPr wrap="none">
            <a:spAutoFit/>
          </a:bodyPr>
          <a:lstStyle/>
          <a:p>
            <a:r>
              <a:rPr lang="en-US" altLang="zh-CN" sz="1400" b="1" dirty="0"/>
              <a:t>PART SIX </a:t>
            </a:r>
            <a:r>
              <a:rPr lang="zh-CN" altLang="en-US" sz="1400" b="1" dirty="0"/>
              <a:t>添加标题</a:t>
            </a:r>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11225" y="575452"/>
            <a:ext cx="10438801" cy="5818837"/>
          </a:xfrm>
          <a:prstGeom prst="rect">
            <a:avLst/>
          </a:prstGeom>
        </p:spPr>
        <p:txBody>
          <a:bodyPr wrap="square">
            <a:spAutoFit/>
          </a:bodyPr>
          <a:lstStyle/>
          <a:p>
            <a:pPr>
              <a:lnSpc>
                <a:spcPct val="130000"/>
              </a:lnSpc>
            </a:pPr>
            <a:r>
              <a:rPr lang="en-US" altLang="zh-CN" dirty="0">
                <a:solidFill>
                  <a:schemeClr val="tx1">
                    <a:lumMod val="75000"/>
                    <a:lumOff val="25000"/>
                  </a:schemeClr>
                </a:solidFill>
                <a:latin typeface="+mn-ea"/>
              </a:rPr>
              <a:t>1.</a:t>
            </a:r>
            <a:r>
              <a:rPr lang="zh-CN" altLang="en-US" dirty="0">
                <a:solidFill>
                  <a:schemeClr val="tx1">
                    <a:lumMod val="75000"/>
                    <a:lumOff val="25000"/>
                  </a:schemeClr>
                </a:solidFill>
                <a:latin typeface="+mn-ea"/>
              </a:rPr>
              <a:t>期刊类</a:t>
            </a:r>
            <a:endParaRPr lang="en-US" altLang="zh-CN" dirty="0">
              <a:solidFill>
                <a:schemeClr val="tx1">
                  <a:lumMod val="75000"/>
                  <a:lumOff val="25000"/>
                </a:schemeClr>
              </a:solidFill>
              <a:latin typeface="+mn-ea"/>
            </a:endParaRP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[J].</a:t>
            </a:r>
            <a:r>
              <a:rPr lang="zh-CN" altLang="en-US" dirty="0">
                <a:solidFill>
                  <a:schemeClr val="tx1">
                    <a:lumMod val="75000"/>
                    <a:lumOff val="25000"/>
                  </a:schemeClr>
                </a:solidFill>
                <a:latin typeface="+mn-ea"/>
              </a:rPr>
              <a:t>刊名，出版年份，卷号（期号）：起止页码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2.</a:t>
            </a:r>
            <a:r>
              <a:rPr lang="zh-CN" altLang="en-US" dirty="0">
                <a:solidFill>
                  <a:schemeClr val="tx1">
                    <a:lumMod val="75000"/>
                    <a:lumOff val="25000"/>
                  </a:schemeClr>
                </a:solidFill>
                <a:latin typeface="+mn-ea"/>
              </a:rPr>
              <a:t>专著类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3.</a:t>
            </a:r>
            <a:r>
              <a:rPr lang="zh-CN" altLang="en-US" dirty="0">
                <a:solidFill>
                  <a:schemeClr val="tx1">
                    <a:lumMod val="75000"/>
                    <a:lumOff val="25000"/>
                  </a:schemeClr>
                </a:solidFill>
                <a:latin typeface="+mn-ea"/>
              </a:rPr>
              <a:t>报纸类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[N].</a:t>
            </a:r>
            <a:r>
              <a:rPr lang="zh-CN" altLang="en-US" dirty="0">
                <a:solidFill>
                  <a:schemeClr val="tx1">
                    <a:lumMod val="75000"/>
                    <a:lumOff val="25000"/>
                  </a:schemeClr>
                </a:solidFill>
                <a:latin typeface="+mn-ea"/>
              </a:rPr>
              <a:t>报纸名，出版日期（版次）</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4.</a:t>
            </a:r>
            <a:r>
              <a:rPr lang="zh-CN" altLang="en-US" dirty="0">
                <a:solidFill>
                  <a:schemeClr val="tx1">
                    <a:lumMod val="75000"/>
                    <a:lumOff val="25000"/>
                  </a:schemeClr>
                </a:solidFill>
                <a:latin typeface="+mn-ea"/>
              </a:rPr>
              <a:t>论文集</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[C].</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5.</a:t>
            </a:r>
            <a:r>
              <a:rPr lang="zh-CN" altLang="en-US" dirty="0">
                <a:solidFill>
                  <a:schemeClr val="tx1">
                    <a:lumMod val="75000"/>
                    <a:lumOff val="25000"/>
                  </a:schemeClr>
                </a:solidFill>
                <a:latin typeface="+mn-ea"/>
              </a:rPr>
              <a:t>学位论文</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[D].</a:t>
            </a:r>
            <a:r>
              <a:rPr lang="zh-CN" altLang="en-US" dirty="0">
                <a:solidFill>
                  <a:schemeClr val="tx1">
                    <a:lumMod val="75000"/>
                    <a:lumOff val="25000"/>
                  </a:schemeClr>
                </a:solidFill>
                <a:latin typeface="+mn-ea"/>
              </a:rPr>
              <a:t>出版地：保存者，出版年份：起始页码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6.</a:t>
            </a:r>
            <a:r>
              <a:rPr lang="zh-CN" altLang="en-US" dirty="0">
                <a:solidFill>
                  <a:schemeClr val="tx1">
                    <a:lumMod val="75000"/>
                    <a:lumOff val="25000"/>
                  </a:schemeClr>
                </a:solidFill>
                <a:latin typeface="+mn-ea"/>
              </a:rPr>
              <a:t>研究报告</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[R].</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7.</a:t>
            </a:r>
            <a:r>
              <a:rPr lang="zh-CN" altLang="en-US" dirty="0">
                <a:solidFill>
                  <a:schemeClr val="tx1">
                    <a:lumMod val="75000"/>
                    <a:lumOff val="25000"/>
                  </a:schemeClr>
                </a:solidFill>
                <a:latin typeface="+mn-ea"/>
              </a:rPr>
              <a:t>条例</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颁布单位</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条例名称</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发布日期</a:t>
            </a:r>
          </a:p>
          <a:p>
            <a:pPr>
              <a:lnSpc>
                <a:spcPct val="130000"/>
              </a:lnSpc>
            </a:pPr>
            <a:r>
              <a:rPr lang="en-US" altLang="zh-CN" dirty="0">
                <a:solidFill>
                  <a:schemeClr val="tx1">
                    <a:lumMod val="75000"/>
                    <a:lumOff val="25000"/>
                  </a:schemeClr>
                </a:solidFill>
                <a:latin typeface="+mn-ea"/>
              </a:rPr>
              <a:t>8.</a:t>
            </a:r>
            <a:r>
              <a:rPr lang="zh-CN" altLang="en-US" dirty="0">
                <a:solidFill>
                  <a:schemeClr val="tx1">
                    <a:lumMod val="75000"/>
                    <a:lumOff val="25000"/>
                  </a:schemeClr>
                </a:solidFill>
                <a:latin typeface="+mn-ea"/>
              </a:rPr>
              <a:t>译著</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原著作者</a:t>
            </a:r>
            <a:r>
              <a:rPr lang="en-US" altLang="zh-CN" dirty="0">
                <a:solidFill>
                  <a:schemeClr val="tx1">
                    <a:lumMod val="75000"/>
                    <a:lumOff val="25000"/>
                  </a:schemeClr>
                </a:solidFill>
                <a:latin typeface="+mn-ea"/>
              </a:rPr>
              <a:t>. </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译者，译</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96505" y="4128161"/>
            <a:ext cx="2237087" cy="369332"/>
          </a:xfrm>
          <a:prstGeom prst="rect">
            <a:avLst/>
          </a:prstGeom>
        </p:spPr>
        <p:txBody>
          <a:bodyPr wrap="none">
            <a:spAutoFit/>
          </a:bodyPr>
          <a:lstStyle/>
          <a:p>
            <a:r>
              <a:rPr lang="en-US" altLang="zh-CN" dirty="0"/>
              <a:t>PRESENTED BY 1ppt</a:t>
            </a:r>
          </a:p>
        </p:txBody>
      </p:sp>
      <p:sp>
        <p:nvSpPr>
          <p:cNvPr id="14" name="矩形 13"/>
          <p:cNvSpPr/>
          <p:nvPr/>
        </p:nvSpPr>
        <p:spPr>
          <a:xfrm>
            <a:off x="4754033" y="341640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rPr>
              <a:t>报告人</a:t>
            </a:r>
            <a:endParaRPr lang="en-US" altLang="zh-CN" sz="1400" dirty="0">
              <a:solidFill>
                <a:schemeClr val="tx1"/>
              </a:solidFill>
            </a:endParaRPr>
          </a:p>
          <a:p>
            <a:pPr algn="ctr"/>
            <a:r>
              <a:rPr lang="zh-CN" altLang="en-US" sz="1400" dirty="0">
                <a:solidFill>
                  <a:schemeClr val="tx1"/>
                </a:solidFill>
              </a:rPr>
              <a:t>第一</a:t>
            </a:r>
            <a:r>
              <a:rPr lang="en-US" altLang="zh-CN" sz="1400" dirty="0">
                <a:solidFill>
                  <a:schemeClr val="tx1"/>
                </a:solidFill>
              </a:rPr>
              <a:t>PPT</a:t>
            </a: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96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2799845"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723275" cy="307777"/>
          </a:xfrm>
          <a:prstGeom prst="rect">
            <a:avLst/>
          </a:prstGeom>
        </p:spPr>
        <p:txBody>
          <a:bodyPr wrap="none">
            <a:spAutoFit/>
          </a:bodyPr>
          <a:lstStyle/>
          <a:p>
            <a:r>
              <a:rPr lang="zh-CN" altLang="en-US" sz="1400" b="1" dirty="0"/>
              <a:t>感知器</a:t>
            </a:r>
          </a:p>
        </p:txBody>
      </p:sp>
      <p:sp>
        <p:nvSpPr>
          <p:cNvPr id="99" name="矩形 98"/>
          <p:cNvSpPr/>
          <p:nvPr/>
        </p:nvSpPr>
        <p:spPr>
          <a:xfrm>
            <a:off x="339446" y="1460337"/>
            <a:ext cx="2188812" cy="117115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Frank Rosenblatt</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1957</a:t>
            </a:r>
            <a:r>
              <a:rPr lang="zh-CN" altLang="en-US" sz="1100" dirty="0">
                <a:solidFill>
                  <a:schemeClr val="bg1">
                    <a:lumMod val="50000"/>
                  </a:schemeClr>
                </a:solidFill>
                <a:latin typeface="微软雅黑" panose="020B0503020204020204" charset="-122"/>
                <a:ea typeface="微软雅黑" panose="020B0503020204020204" charset="-122"/>
              </a:rPr>
              <a:t>年就职于</a:t>
            </a:r>
            <a:r>
              <a:rPr lang="zh-CN" altLang="en-US" sz="1100" dirty="0">
                <a:solidFill>
                  <a:schemeClr val="bg1">
                    <a:lumMod val="50000"/>
                  </a:schemeClr>
                </a:solidFill>
                <a:latin typeface="微软雅黑" panose="020B0503020204020204" charset="-122"/>
                <a:ea typeface="微软雅黑" panose="020B0503020204020204" charset="-122"/>
                <a:hlinkClick r:id="rId2" tooltip="康奈尔航空实验室（页面不存在）"/>
              </a:rPr>
              <a:t>康奈尔航空实验室</a:t>
            </a:r>
            <a:r>
              <a:rPr lang="zh-CN" altLang="en-US" sz="1100" dirty="0">
                <a:solidFill>
                  <a:schemeClr val="bg1">
                    <a:lumMod val="50000"/>
                  </a:schemeClr>
                </a:solidFill>
                <a:latin typeface="微软雅黑" panose="020B0503020204020204" charset="-122"/>
                <a:ea typeface="微软雅黑" panose="020B0503020204020204" charset="-122"/>
              </a:rPr>
              <a:t>（</a:t>
            </a:r>
            <a:r>
              <a:rPr lang="en" altLang="zh-CN" sz="1100" dirty="0">
                <a:solidFill>
                  <a:schemeClr val="bg1">
                    <a:lumMod val="50000"/>
                  </a:schemeClr>
                </a:solidFill>
                <a:latin typeface="微软雅黑" panose="020B0503020204020204" charset="-122"/>
                <a:ea typeface="微软雅黑" panose="020B0503020204020204" charset="-122"/>
              </a:rPr>
              <a:t>Cornell Aeronautical Laboratory</a:t>
            </a:r>
            <a:r>
              <a:rPr lang="zh-CN" altLang="en" sz="1100" dirty="0">
                <a:solidFill>
                  <a:schemeClr val="bg1">
                    <a:lumMod val="50000"/>
                  </a:schemeClr>
                </a:solidFill>
                <a:latin typeface="微软雅黑" panose="020B0503020204020204" charset="-122"/>
                <a:ea typeface="微软雅黑" panose="020B0503020204020204" charset="-122"/>
              </a:rPr>
              <a:t>）</a:t>
            </a:r>
            <a:r>
              <a:rPr lang="zh-CN" altLang="en-US" sz="1100" dirty="0">
                <a:solidFill>
                  <a:schemeClr val="bg1">
                    <a:lumMod val="50000"/>
                  </a:schemeClr>
                </a:solidFill>
                <a:latin typeface="微软雅黑" panose="020B0503020204020204" charset="-122"/>
                <a:ea typeface="微软雅黑" panose="020B0503020204020204" charset="-122"/>
              </a:rPr>
              <a:t>时所发明的一种</a:t>
            </a:r>
            <a:r>
              <a:rPr lang="zh-CN" altLang="en-US" sz="1100" dirty="0">
                <a:solidFill>
                  <a:schemeClr val="bg1">
                    <a:lumMod val="50000"/>
                  </a:schemeClr>
                </a:solidFill>
                <a:latin typeface="微软雅黑" panose="020B0503020204020204" charset="-122"/>
                <a:ea typeface="微软雅黑" panose="020B0503020204020204" charset="-122"/>
                <a:hlinkClick r:id="rId3"/>
              </a:rPr>
              <a:t>人工神经网络</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2852769" y="4158503"/>
            <a:ext cx="1082348" cy="307777"/>
          </a:xfrm>
          <a:prstGeom prst="rect">
            <a:avLst/>
          </a:prstGeom>
        </p:spPr>
        <p:txBody>
          <a:bodyPr wrap="none">
            <a:spAutoFit/>
          </a:bodyPr>
          <a:lstStyle/>
          <a:p>
            <a:r>
              <a:rPr lang="zh-CN" altLang="en-US" sz="1400" b="1" dirty="0"/>
              <a:t>多层感知器</a:t>
            </a:r>
          </a:p>
        </p:txBody>
      </p:sp>
      <p:sp>
        <p:nvSpPr>
          <p:cNvPr id="107" name="矩形 106"/>
          <p:cNvSpPr/>
          <p:nvPr/>
        </p:nvSpPr>
        <p:spPr>
          <a:xfrm>
            <a:off x="2852769" y="4403027"/>
            <a:ext cx="2188812" cy="95109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MLP</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80</a:t>
            </a:r>
            <a:r>
              <a:rPr lang="zh-CN" altLang="en-US" sz="1100" dirty="0">
                <a:solidFill>
                  <a:srgbClr val="FF0000"/>
                </a:solidFill>
                <a:latin typeface="微软雅黑" panose="020B0503020204020204" charset="-122"/>
                <a:ea typeface="微软雅黑" panose="020B0503020204020204" charset="-122"/>
              </a:rPr>
              <a:t>年代</a:t>
            </a:r>
            <a:r>
              <a:rPr lang="zh-CN" altLang="en-US" sz="1100" dirty="0">
                <a:solidFill>
                  <a:schemeClr val="bg1">
                    <a:lumMod val="50000"/>
                  </a:schemeClr>
                </a:solidFill>
                <a:latin typeface="微软雅黑" panose="020B0503020204020204" charset="-122"/>
                <a:ea typeface="微软雅黑" panose="020B0503020204020204" charset="-122"/>
              </a:rPr>
              <a:t>的时候曾是相当流行的机器学习方法，拥有广泛的应用场景，譬如语音识别、图像识别、机器翻译等等</a:t>
            </a:r>
          </a:p>
        </p:txBody>
      </p:sp>
      <p:sp>
        <p:nvSpPr>
          <p:cNvPr id="110" name="矩形 109">
            <a:extLst>
              <a:ext uri="{FF2B5EF4-FFF2-40B4-BE49-F238E27FC236}">
                <a16:creationId xmlns:a16="http://schemas.microsoft.com/office/drawing/2014/main" id="{900F9BBF-F68D-AA4F-AB71-8B526E7EE96A}"/>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111" name="椭圆 110">
            <a:extLst>
              <a:ext uri="{FF2B5EF4-FFF2-40B4-BE49-F238E27FC236}">
                <a16:creationId xmlns:a16="http://schemas.microsoft.com/office/drawing/2014/main" id="{208A88EF-D884-DA42-A4B8-F40A980F97E2}"/>
              </a:ext>
            </a:extLst>
          </p:cNvPr>
          <p:cNvSpPr/>
          <p:nvPr/>
        </p:nvSpPr>
        <p:spPr>
          <a:xfrm>
            <a:off x="2054605"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12" name="矩形 111">
            <a:extLst>
              <a:ext uri="{FF2B5EF4-FFF2-40B4-BE49-F238E27FC236}">
                <a16:creationId xmlns:a16="http://schemas.microsoft.com/office/drawing/2014/main" id="{B8FC9D59-577C-4C42-A3E5-BC32D61797BE}"/>
              </a:ext>
            </a:extLst>
          </p:cNvPr>
          <p:cNvSpPr/>
          <p:nvPr/>
        </p:nvSpPr>
        <p:spPr>
          <a:xfrm>
            <a:off x="5259403" y="1215813"/>
            <a:ext cx="902811" cy="307777"/>
          </a:xfrm>
          <a:prstGeom prst="rect">
            <a:avLst/>
          </a:prstGeom>
        </p:spPr>
        <p:txBody>
          <a:bodyPr wrap="none">
            <a:spAutoFit/>
          </a:bodyPr>
          <a:lstStyle/>
          <a:p>
            <a:r>
              <a:rPr lang="zh-CN" altLang="en-US" sz="1400" b="1" dirty="0"/>
              <a:t>深度学习</a:t>
            </a:r>
          </a:p>
        </p:txBody>
      </p:sp>
      <p:sp>
        <p:nvSpPr>
          <p:cNvPr id="113" name="矩形 112">
            <a:extLst>
              <a:ext uri="{FF2B5EF4-FFF2-40B4-BE49-F238E27FC236}">
                <a16:creationId xmlns:a16="http://schemas.microsoft.com/office/drawing/2014/main" id="{810C3FE9-DB83-7D48-9B3D-1F54F9EFFE32}"/>
              </a:ext>
            </a:extLst>
          </p:cNvPr>
          <p:cNvSpPr/>
          <p:nvPr/>
        </p:nvSpPr>
        <p:spPr>
          <a:xfrm>
            <a:off x="5259403" y="1472789"/>
            <a:ext cx="2696607" cy="117115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深度学习的概念由</a:t>
            </a:r>
            <a:r>
              <a:rPr lang="en" altLang="zh-CN" sz="1100" dirty="0">
                <a:solidFill>
                  <a:schemeClr val="bg1">
                    <a:lumMod val="50000"/>
                  </a:schemeClr>
                </a:solidFill>
                <a:latin typeface="微软雅黑" panose="020B0503020204020204" charset="-122"/>
                <a:ea typeface="微软雅黑" panose="020B0503020204020204" charset="-122"/>
              </a:rPr>
              <a:t>Hinton</a:t>
            </a:r>
            <a:r>
              <a:rPr lang="zh-CN" altLang="en-US" sz="1100" dirty="0">
                <a:solidFill>
                  <a:schemeClr val="bg1">
                    <a:lumMod val="50000"/>
                  </a:schemeClr>
                </a:solidFill>
                <a:latin typeface="微软雅黑" panose="020B0503020204020204" charset="-122"/>
                <a:ea typeface="微软雅黑" panose="020B0503020204020204" charset="-122"/>
              </a:rPr>
              <a:t>等人于</a:t>
            </a:r>
            <a:r>
              <a:rPr lang="en-US" altLang="zh-CN" sz="1100" dirty="0">
                <a:solidFill>
                  <a:srgbClr val="FF0000"/>
                </a:solidFill>
                <a:latin typeface="微软雅黑" panose="020B0503020204020204" charset="-122"/>
                <a:ea typeface="微软雅黑" panose="020B0503020204020204" charset="-122"/>
              </a:rPr>
              <a:t>2006</a:t>
            </a:r>
            <a:r>
              <a:rPr lang="zh-CN" altLang="en-US" sz="1100" dirty="0">
                <a:solidFill>
                  <a:schemeClr val="bg1">
                    <a:lumMod val="50000"/>
                  </a:schemeClr>
                </a:solidFill>
                <a:latin typeface="微软雅黑" panose="020B0503020204020204" charset="-122"/>
                <a:ea typeface="微软雅黑" panose="020B0503020204020204" charset="-122"/>
              </a:rPr>
              <a:t>年提出。含多隐层的</a:t>
            </a:r>
            <a:r>
              <a:rPr lang="zh-CN" altLang="en-US" sz="1100" dirty="0">
                <a:solidFill>
                  <a:schemeClr val="bg1">
                    <a:lumMod val="50000"/>
                  </a:schemeClr>
                </a:solidFill>
                <a:latin typeface="微软雅黑" panose="020B0503020204020204" charset="-122"/>
                <a:ea typeface="微软雅黑" panose="020B0503020204020204" charset="-122"/>
                <a:hlinkClick r:id="rId4"/>
              </a:rPr>
              <a:t>多层感知器</a:t>
            </a:r>
            <a:r>
              <a:rPr lang="zh-CN" altLang="en-US" sz="1100" dirty="0">
                <a:solidFill>
                  <a:schemeClr val="bg1">
                    <a:lumMod val="50000"/>
                  </a:schemeClr>
                </a:solidFill>
                <a:latin typeface="微软雅黑" panose="020B0503020204020204" charset="-122"/>
                <a:ea typeface="微软雅黑" panose="020B0503020204020204" charset="-122"/>
              </a:rPr>
              <a:t>就是一种深度学习结构。深度学习通过组合低层特征形成更加抽象的高层表示属性类别或特征，以发现数据的分布式特征表示。</a:t>
            </a:r>
          </a:p>
        </p:txBody>
      </p:sp>
      <p:grpSp>
        <p:nvGrpSpPr>
          <p:cNvPr id="114" name="组合 113">
            <a:extLst>
              <a:ext uri="{FF2B5EF4-FFF2-40B4-BE49-F238E27FC236}">
                <a16:creationId xmlns:a16="http://schemas.microsoft.com/office/drawing/2014/main" id="{AF115910-B49C-B142-8165-7C21689E9F9C}"/>
              </a:ext>
            </a:extLst>
          </p:cNvPr>
          <p:cNvGrpSpPr/>
          <p:nvPr/>
        </p:nvGrpSpPr>
        <p:grpSpPr>
          <a:xfrm>
            <a:off x="5184725" y="1102048"/>
            <a:ext cx="2771285" cy="1580783"/>
            <a:chOff x="1356175" y="1093399"/>
            <a:chExt cx="2300757" cy="1589432"/>
          </a:xfrm>
        </p:grpSpPr>
        <p:sp>
          <p:nvSpPr>
            <p:cNvPr id="115" name="矩形 114">
              <a:extLst>
                <a:ext uri="{FF2B5EF4-FFF2-40B4-BE49-F238E27FC236}">
                  <a16:creationId xmlns:a16="http://schemas.microsoft.com/office/drawing/2014/main" id="{3F490A81-B72D-9B46-AFC1-335893552D22}"/>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6" name="椭圆 115">
              <a:extLst>
                <a:ext uri="{FF2B5EF4-FFF2-40B4-BE49-F238E27FC236}">
                  <a16:creationId xmlns:a16="http://schemas.microsoft.com/office/drawing/2014/main" id="{CAC4ED7B-C006-4442-B135-0EB9F8F9BA09}"/>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a:extLst>
                <a:ext uri="{FF2B5EF4-FFF2-40B4-BE49-F238E27FC236}">
                  <a16:creationId xmlns:a16="http://schemas.microsoft.com/office/drawing/2014/main" id="{44AFDF6E-D360-CB4A-A3DC-1D1AB7C97EB7}"/>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8" name="椭圆 117">
              <a:extLst>
                <a:ext uri="{FF2B5EF4-FFF2-40B4-BE49-F238E27FC236}">
                  <a16:creationId xmlns:a16="http://schemas.microsoft.com/office/drawing/2014/main" id="{6988DAF6-33BB-6048-B1A4-976616032474}"/>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9" name="椭圆 118">
              <a:extLst>
                <a:ext uri="{FF2B5EF4-FFF2-40B4-BE49-F238E27FC236}">
                  <a16:creationId xmlns:a16="http://schemas.microsoft.com/office/drawing/2014/main" id="{35BB0991-E594-3744-B068-A28CFCE1D7A4}"/>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20" name="矩形 119">
            <a:extLst>
              <a:ext uri="{FF2B5EF4-FFF2-40B4-BE49-F238E27FC236}">
                <a16:creationId xmlns:a16="http://schemas.microsoft.com/office/drawing/2014/main" id="{1BF909F2-F36E-D844-9E9C-5963F82A2E63}"/>
              </a:ext>
            </a:extLst>
          </p:cNvPr>
          <p:cNvSpPr/>
          <p:nvPr/>
        </p:nvSpPr>
        <p:spPr>
          <a:xfrm>
            <a:off x="8978224" y="4135835"/>
            <a:ext cx="902811" cy="307777"/>
          </a:xfrm>
          <a:prstGeom prst="rect">
            <a:avLst/>
          </a:prstGeom>
        </p:spPr>
        <p:txBody>
          <a:bodyPr wrap="none">
            <a:spAutoFit/>
          </a:bodyPr>
          <a:lstStyle/>
          <a:p>
            <a:r>
              <a:rPr lang="zh-CN" altLang="en-US" sz="1400" b="1" dirty="0"/>
              <a:t>走入大众</a:t>
            </a:r>
          </a:p>
        </p:txBody>
      </p:sp>
      <p:sp>
        <p:nvSpPr>
          <p:cNvPr id="121" name="矩形 120">
            <a:extLst>
              <a:ext uri="{FF2B5EF4-FFF2-40B4-BE49-F238E27FC236}">
                <a16:creationId xmlns:a16="http://schemas.microsoft.com/office/drawing/2014/main" id="{4BBA35B3-5487-FC47-B5B4-3B115937D30C}"/>
              </a:ext>
            </a:extLst>
          </p:cNvPr>
          <p:cNvSpPr/>
          <p:nvPr/>
        </p:nvSpPr>
        <p:spPr>
          <a:xfrm>
            <a:off x="8978224" y="4392811"/>
            <a:ext cx="2696607" cy="1831335"/>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深度学习走入大众视野是</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2016</a:t>
            </a:r>
            <a:r>
              <a:rPr lang="zh-CN" altLang="en-US" sz="1100" dirty="0">
                <a:solidFill>
                  <a:srgbClr val="FF0000"/>
                </a:solidFill>
                <a:latin typeface="微软雅黑" panose="020B0503020204020204" charset="-122"/>
                <a:ea typeface="微软雅黑" panose="020B0503020204020204" charset="-122"/>
              </a:rPr>
              <a:t>年</a:t>
            </a:r>
            <a:r>
              <a:rPr lang="en-US" altLang="zh-CN" sz="1100" dirty="0">
                <a:solidFill>
                  <a:srgbClr val="FF0000"/>
                </a:solidFill>
                <a:latin typeface="微软雅黑" panose="020B0503020204020204" charset="-122"/>
                <a:ea typeface="微软雅黑" panose="020B0503020204020204" charset="-122"/>
              </a:rPr>
              <a:t>3</a:t>
            </a:r>
            <a:r>
              <a:rPr lang="zh-CN" altLang="en-US" sz="1100" dirty="0">
                <a:solidFill>
                  <a:srgbClr val="FF0000"/>
                </a:solidFill>
                <a:latin typeface="微软雅黑" panose="020B0503020204020204" charset="-122"/>
                <a:ea typeface="微软雅黑" panose="020B0503020204020204" charset="-122"/>
              </a:rPr>
              <a:t>月 </a:t>
            </a:r>
            <a:r>
              <a:rPr lang="zh-CN" altLang="en-US" sz="1100" dirty="0">
                <a:solidFill>
                  <a:schemeClr val="bg1">
                    <a:lumMod val="50000"/>
                  </a:schemeClr>
                </a:solidFill>
                <a:latin typeface="微软雅黑" panose="020B0503020204020204" charset="-122"/>
                <a:ea typeface="微软雅黑" panose="020B0503020204020204" charset="-122"/>
              </a:rPr>
              <a:t>以</a:t>
            </a:r>
            <a:r>
              <a:rPr lang="en-US" altLang="zh-CN" sz="1100" dirty="0">
                <a:solidFill>
                  <a:schemeClr val="bg1">
                    <a:lumMod val="50000"/>
                  </a:schemeClr>
                </a:solidFill>
                <a:latin typeface="微软雅黑" panose="020B0503020204020204" charset="-122"/>
                <a:ea typeface="微软雅黑" panose="020B0503020204020204" charset="-122"/>
              </a:rPr>
              <a:t>4:1</a:t>
            </a:r>
            <a:r>
              <a:rPr lang="zh-CN" altLang="en-US" sz="1100" dirty="0">
                <a:solidFill>
                  <a:schemeClr val="bg1">
                    <a:lumMod val="50000"/>
                  </a:schemeClr>
                </a:solidFill>
                <a:latin typeface="微软雅黑" panose="020B0503020204020204" charset="-122"/>
                <a:ea typeface="微软雅黑" panose="020B0503020204020204" charset="-122"/>
              </a:rPr>
              <a:t>击败了人类围棋高手李世石，以近乎完美的成绩，在围棋这个一度人类认为计算机永远也不会战胜人类的领域彻底的超越了人类而一鸣惊人，而</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的升级版</a:t>
            </a:r>
            <a:r>
              <a:rPr lang="en-US" altLang="zh-CN" sz="1100" dirty="0" err="1">
                <a:solidFill>
                  <a:schemeClr val="bg1">
                    <a:lumMod val="50000"/>
                  </a:schemeClr>
                </a:solidFill>
                <a:latin typeface="微软雅黑" panose="020B0503020204020204" charset="-122"/>
                <a:ea typeface="微软雅黑" panose="020B0503020204020204" charset="-122"/>
              </a:rPr>
              <a:t>AlphaZero</a:t>
            </a:r>
            <a:r>
              <a:rPr lang="zh-CN" altLang="en-US" sz="1100" dirty="0">
                <a:solidFill>
                  <a:schemeClr val="bg1">
                    <a:lumMod val="50000"/>
                  </a:schemeClr>
                </a:solidFill>
                <a:latin typeface="微软雅黑" panose="020B0503020204020204" charset="-122"/>
                <a:ea typeface="微软雅黑" panose="020B0503020204020204" charset="-122"/>
              </a:rPr>
              <a:t>，则以更惊人的速度，一遍遍的刷新着人类对计算机的认知。</a:t>
            </a:r>
          </a:p>
        </p:txBody>
      </p:sp>
      <p:grpSp>
        <p:nvGrpSpPr>
          <p:cNvPr id="122" name="组合 121">
            <a:extLst>
              <a:ext uri="{FF2B5EF4-FFF2-40B4-BE49-F238E27FC236}">
                <a16:creationId xmlns:a16="http://schemas.microsoft.com/office/drawing/2014/main" id="{8B499C1A-396F-E347-9BC6-D11DB46E6D58}"/>
              </a:ext>
            </a:extLst>
          </p:cNvPr>
          <p:cNvGrpSpPr/>
          <p:nvPr/>
        </p:nvGrpSpPr>
        <p:grpSpPr>
          <a:xfrm>
            <a:off x="8903546" y="4022070"/>
            <a:ext cx="3085254" cy="2367713"/>
            <a:chOff x="1356175" y="1093399"/>
            <a:chExt cx="2300757" cy="1589432"/>
          </a:xfrm>
        </p:grpSpPr>
        <p:sp>
          <p:nvSpPr>
            <p:cNvPr id="123" name="矩形 122">
              <a:extLst>
                <a:ext uri="{FF2B5EF4-FFF2-40B4-BE49-F238E27FC236}">
                  <a16:creationId xmlns:a16="http://schemas.microsoft.com/office/drawing/2014/main" id="{E6685CD5-B98E-3E44-9623-864CB0783A67}"/>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椭圆 123">
              <a:extLst>
                <a:ext uri="{FF2B5EF4-FFF2-40B4-BE49-F238E27FC236}">
                  <a16:creationId xmlns:a16="http://schemas.microsoft.com/office/drawing/2014/main" id="{559F6308-14BA-F343-894A-8555A464E701}"/>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5" name="椭圆 124">
              <a:extLst>
                <a:ext uri="{FF2B5EF4-FFF2-40B4-BE49-F238E27FC236}">
                  <a16:creationId xmlns:a16="http://schemas.microsoft.com/office/drawing/2014/main" id="{18FD240A-5FA2-5C41-90A8-78EFC6E6B28F}"/>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6" name="椭圆 125">
              <a:extLst>
                <a:ext uri="{FF2B5EF4-FFF2-40B4-BE49-F238E27FC236}">
                  <a16:creationId xmlns:a16="http://schemas.microsoft.com/office/drawing/2014/main" id="{BF9210F6-A7AA-B340-B166-F5DD29BD10B6}"/>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a:extLst>
                <a:ext uri="{FF2B5EF4-FFF2-40B4-BE49-F238E27FC236}">
                  <a16:creationId xmlns:a16="http://schemas.microsoft.com/office/drawing/2014/main" id="{72FA11D1-E07E-BB4B-89C1-7787FC9CD212}"/>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121935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65622"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5" name="图片 34">
            <a:extLst>
              <a:ext uri="{FF2B5EF4-FFF2-40B4-BE49-F238E27FC236}">
                <a16:creationId xmlns:a16="http://schemas.microsoft.com/office/drawing/2014/main" id="{C0DA06EE-D600-8544-846E-341F0622A875}"/>
              </a:ext>
            </a:extLst>
          </p:cNvPr>
          <p:cNvPicPr>
            <a:picLocks noChangeAspect="1"/>
          </p:cNvPicPr>
          <p:nvPr/>
        </p:nvPicPr>
        <p:blipFill>
          <a:blip r:embed="rId2"/>
          <a:stretch>
            <a:fillRect/>
          </a:stretch>
        </p:blipFill>
        <p:spPr>
          <a:xfrm>
            <a:off x="267798" y="890107"/>
            <a:ext cx="2848408" cy="2103492"/>
          </a:xfrm>
          <a:prstGeom prst="rect">
            <a:avLst/>
          </a:prstGeom>
        </p:spPr>
      </p:pic>
      <p:sp>
        <p:nvSpPr>
          <p:cNvPr id="36" name="矩形 35">
            <a:extLst>
              <a:ext uri="{FF2B5EF4-FFF2-40B4-BE49-F238E27FC236}">
                <a16:creationId xmlns:a16="http://schemas.microsoft.com/office/drawing/2014/main" id="{EAF7BB2A-D70B-9246-86BF-BB9CDBF64ED7}"/>
              </a:ext>
            </a:extLst>
          </p:cNvPr>
          <p:cNvSpPr/>
          <p:nvPr/>
        </p:nvSpPr>
        <p:spPr>
          <a:xfrm>
            <a:off x="3116205" y="890107"/>
            <a:ext cx="2392229" cy="120309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再让我们来看看神经网络，神经网络是由一个个</a:t>
            </a:r>
            <a:r>
              <a:rPr lang="zh-CN" altLang="en-US" sz="1400" dirty="0">
                <a:solidFill>
                  <a:srgbClr val="FF0000"/>
                </a:solidFill>
                <a:latin typeface="微软雅黑" panose="020B0503020204020204" charset="-122"/>
                <a:ea typeface="微软雅黑" panose="020B0503020204020204" charset="-122"/>
              </a:rPr>
              <a:t>神经元</a:t>
            </a:r>
            <a:r>
              <a:rPr lang="zh-CN" altLang="en-US" sz="1400" dirty="0">
                <a:solidFill>
                  <a:schemeClr val="bg1">
                    <a:lumMod val="50000"/>
                  </a:schemeClr>
                </a:solidFill>
                <a:latin typeface="微软雅黑" panose="020B0503020204020204" charset="-122"/>
                <a:ea typeface="微软雅黑" panose="020B0503020204020204" charset="-122"/>
              </a:rPr>
              <a:t>组成的，就是图中一个个圆圈。</a:t>
            </a:r>
          </a:p>
        </p:txBody>
      </p:sp>
      <p:sp>
        <p:nvSpPr>
          <p:cNvPr id="37" name="矩形 36">
            <a:extLst>
              <a:ext uri="{FF2B5EF4-FFF2-40B4-BE49-F238E27FC236}">
                <a16:creationId xmlns:a16="http://schemas.microsoft.com/office/drawing/2014/main" id="{11644E84-0CCF-2D4C-9AAF-BBB246898402}"/>
              </a:ext>
            </a:extLst>
          </p:cNvPr>
          <p:cNvSpPr/>
          <p:nvPr/>
        </p:nvSpPr>
        <p:spPr>
          <a:xfrm>
            <a:off x="267798" y="526728"/>
            <a:ext cx="723275" cy="307777"/>
          </a:xfrm>
          <a:prstGeom prst="rect">
            <a:avLst/>
          </a:prstGeom>
        </p:spPr>
        <p:txBody>
          <a:bodyPr wrap="none">
            <a:spAutoFit/>
          </a:bodyPr>
          <a:lstStyle/>
          <a:p>
            <a:r>
              <a:rPr lang="zh-CN" altLang="en-US" sz="1400" b="1" dirty="0"/>
              <a:t>神经元</a:t>
            </a:r>
          </a:p>
        </p:txBody>
      </p:sp>
      <p:sp>
        <p:nvSpPr>
          <p:cNvPr id="4" name="矩形 3">
            <a:extLst>
              <a:ext uri="{FF2B5EF4-FFF2-40B4-BE49-F238E27FC236}">
                <a16:creationId xmlns:a16="http://schemas.microsoft.com/office/drawing/2014/main" id="{21A9CF7E-50BC-4848-994C-DCA12D933533}"/>
              </a:ext>
            </a:extLst>
          </p:cNvPr>
          <p:cNvSpPr/>
          <p:nvPr/>
        </p:nvSpPr>
        <p:spPr>
          <a:xfrm flipH="1">
            <a:off x="1445252" y="2509480"/>
            <a:ext cx="463520" cy="454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8328FD8A-3839-3E44-8D8A-30D7B9BFD918}"/>
              </a:ext>
            </a:extLst>
          </p:cNvPr>
          <p:cNvSpPr/>
          <p:nvPr/>
        </p:nvSpPr>
        <p:spPr>
          <a:xfrm>
            <a:off x="267798" y="3202820"/>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让我们单独把一个神经元单独拿出来看下：</a:t>
            </a:r>
          </a:p>
        </p:txBody>
      </p:sp>
      <p:sp>
        <p:nvSpPr>
          <p:cNvPr id="40" name="矩形 39">
            <a:extLst>
              <a:ext uri="{FF2B5EF4-FFF2-40B4-BE49-F238E27FC236}">
                <a16:creationId xmlns:a16="http://schemas.microsoft.com/office/drawing/2014/main" id="{45E9CB6B-04C4-BA4E-B445-51021CC53BE4}"/>
              </a:ext>
            </a:extLst>
          </p:cNvPr>
          <p:cNvSpPr/>
          <p:nvPr/>
        </p:nvSpPr>
        <p:spPr>
          <a:xfrm>
            <a:off x="5508434" y="760622"/>
            <a:ext cx="2047634" cy="731034"/>
          </a:xfrm>
          <a:prstGeom prst="rect">
            <a:avLst/>
          </a:prstGeom>
        </p:spPr>
        <p:txBody>
          <a:bodyPr wrap="square">
            <a:spAutoFit/>
          </a:bodyPr>
          <a:lstStyle/>
          <a:p>
            <a:pPr>
              <a:lnSpc>
                <a:spcPct val="130000"/>
              </a:lnSpc>
            </a:pPr>
            <a:r>
              <a:rPr lang="en-US" altLang="zh-CN" sz="1100" b="1" dirty="0">
                <a:solidFill>
                  <a:schemeClr val="bg1">
                    <a:lumMod val="50000"/>
                  </a:schemeClr>
                </a:solidFill>
                <a:latin typeface="微软雅黑" panose="020B0503020204020204" charset="-122"/>
                <a:ea typeface="微软雅黑" panose="020B0503020204020204" charset="-122"/>
              </a:rPr>
              <a:t>PS</a:t>
            </a:r>
            <a:r>
              <a:rPr lang="zh-CN" altLang="en-US" sz="1100" b="1" dirty="0">
                <a:solidFill>
                  <a:schemeClr val="bg1">
                    <a:lumMod val="50000"/>
                  </a:schemeClr>
                </a:solidFill>
                <a:latin typeface="微软雅黑" panose="020B0503020204020204" charset="-122"/>
                <a:ea typeface="微软雅黑" panose="020B0503020204020204" charset="-122"/>
              </a:rPr>
              <a:t>：神经网络中的神经元，是借鉴了生物学中的神经元的启发，如下：</a:t>
            </a:r>
          </a:p>
        </p:txBody>
      </p:sp>
      <p:pic>
        <p:nvPicPr>
          <p:cNvPr id="11" name="图片 10">
            <a:extLst>
              <a:ext uri="{FF2B5EF4-FFF2-40B4-BE49-F238E27FC236}">
                <a16:creationId xmlns:a16="http://schemas.microsoft.com/office/drawing/2014/main" id="{563A232F-82D2-D64A-953C-653C09AA4112}"/>
              </a:ext>
            </a:extLst>
          </p:cNvPr>
          <p:cNvPicPr>
            <a:picLocks noChangeAspect="1"/>
          </p:cNvPicPr>
          <p:nvPr/>
        </p:nvPicPr>
        <p:blipFill>
          <a:blip r:embed="rId3"/>
          <a:stretch>
            <a:fillRect/>
          </a:stretch>
        </p:blipFill>
        <p:spPr>
          <a:xfrm>
            <a:off x="5585553" y="1491656"/>
            <a:ext cx="3106756" cy="2025145"/>
          </a:xfrm>
          <a:prstGeom prst="rect">
            <a:avLst/>
          </a:prstGeom>
        </p:spPr>
      </p:pic>
      <p:sp>
        <p:nvSpPr>
          <p:cNvPr id="12" name="椭圆 11">
            <a:extLst>
              <a:ext uri="{FF2B5EF4-FFF2-40B4-BE49-F238E27FC236}">
                <a16:creationId xmlns:a16="http://schemas.microsoft.com/office/drawing/2014/main" id="{237DC8E6-41B1-6B46-A3AE-F54E52477317}"/>
              </a:ext>
            </a:extLst>
          </p:cNvPr>
          <p:cNvSpPr/>
          <p:nvPr/>
        </p:nvSpPr>
        <p:spPr>
          <a:xfrm>
            <a:off x="3116205" y="3499637"/>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13">
            <a:extLst>
              <a:ext uri="{FF2B5EF4-FFF2-40B4-BE49-F238E27FC236}">
                <a16:creationId xmlns:a16="http://schemas.microsoft.com/office/drawing/2014/main" id="{0BA8BD11-C13F-E44F-9CA3-CE42210504EE}"/>
              </a:ext>
            </a:extLst>
          </p:cNvPr>
          <p:cNvCxnSpPr>
            <a:cxnSpLocks/>
            <a:endCxn id="12" idx="2"/>
          </p:cNvCxnSpPr>
          <p:nvPr/>
        </p:nvCxnSpPr>
        <p:spPr>
          <a:xfrm>
            <a:off x="1445252"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C4C0F4E-092D-4547-B5AF-D8F998AAF8EE}"/>
              </a:ext>
            </a:extLst>
          </p:cNvPr>
          <p:cNvCxnSpPr>
            <a:cxnSpLocks/>
          </p:cNvCxnSpPr>
          <p:nvPr/>
        </p:nvCxnSpPr>
        <p:spPr>
          <a:xfrm>
            <a:off x="5044915"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7CA1A4B-9793-014E-9F73-8B1C0B378985}"/>
              </a:ext>
            </a:extLst>
          </p:cNvPr>
          <p:cNvSpPr txBox="1"/>
          <p:nvPr/>
        </p:nvSpPr>
        <p:spPr>
          <a:xfrm>
            <a:off x="3480065" y="4052958"/>
            <a:ext cx="1405814" cy="646331"/>
          </a:xfrm>
          <a:prstGeom prst="rect">
            <a:avLst/>
          </a:prstGeom>
          <a:noFill/>
        </p:spPr>
        <p:txBody>
          <a:bodyPr wrap="square" rtlCol="0">
            <a:spAutoFit/>
          </a:bodyPr>
          <a:lstStyle/>
          <a:p>
            <a:r>
              <a:rPr kumimoji="1" lang="zh-CN" altLang="en-US" dirty="0"/>
              <a:t>线性函数</a:t>
            </a:r>
            <a:endParaRPr kumimoji="1" lang="en-US" altLang="zh-CN" dirty="0"/>
          </a:p>
          <a:p>
            <a:r>
              <a:rPr kumimoji="1" lang="en-US" altLang="zh-CN" dirty="0"/>
              <a:t>y=</a:t>
            </a:r>
            <a:r>
              <a:rPr kumimoji="1" lang="en-US" altLang="zh-CN" dirty="0" err="1"/>
              <a:t>wx+b</a:t>
            </a:r>
            <a:endParaRPr kumimoji="1" lang="zh-CN" altLang="en-US" dirty="0"/>
          </a:p>
        </p:txBody>
      </p:sp>
      <p:sp>
        <p:nvSpPr>
          <p:cNvPr id="44" name="文本框 43">
            <a:extLst>
              <a:ext uri="{FF2B5EF4-FFF2-40B4-BE49-F238E27FC236}">
                <a16:creationId xmlns:a16="http://schemas.microsoft.com/office/drawing/2014/main" id="{5DBC5BB0-042F-DE48-8519-5E21BBBF4D8A}"/>
              </a:ext>
            </a:extLst>
          </p:cNvPr>
          <p:cNvSpPr txBox="1"/>
          <p:nvPr/>
        </p:nvSpPr>
        <p:spPr>
          <a:xfrm>
            <a:off x="1527906" y="4006792"/>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45" name="文本框 44">
            <a:extLst>
              <a:ext uri="{FF2B5EF4-FFF2-40B4-BE49-F238E27FC236}">
                <a16:creationId xmlns:a16="http://schemas.microsoft.com/office/drawing/2014/main" id="{562DA3EE-95E3-3B4D-B70C-79154FBF2C86}"/>
              </a:ext>
            </a:extLst>
          </p:cNvPr>
          <p:cNvSpPr txBox="1"/>
          <p:nvPr/>
        </p:nvSpPr>
        <p:spPr>
          <a:xfrm>
            <a:off x="6221092" y="4006792"/>
            <a:ext cx="914400" cy="369332"/>
          </a:xfrm>
          <a:prstGeom prst="rect">
            <a:avLst/>
          </a:prstGeom>
          <a:noFill/>
        </p:spPr>
        <p:txBody>
          <a:bodyPr wrap="square" rtlCol="0">
            <a:spAutoFit/>
          </a:bodyPr>
          <a:lstStyle/>
          <a:p>
            <a:r>
              <a:rPr kumimoji="1" lang="en-US" altLang="zh-CN" dirty="0"/>
              <a:t>y</a:t>
            </a:r>
            <a:endParaRPr kumimoji="1" lang="zh-CN" altLang="en-US" dirty="0"/>
          </a:p>
        </p:txBody>
      </p:sp>
      <p:sp>
        <p:nvSpPr>
          <p:cNvPr id="48" name="矩形 47">
            <a:extLst>
              <a:ext uri="{FF2B5EF4-FFF2-40B4-BE49-F238E27FC236}">
                <a16:creationId xmlns:a16="http://schemas.microsoft.com/office/drawing/2014/main" id="{0071A0EE-2687-184C-9C21-42303FAB1A44}"/>
              </a:ext>
            </a:extLst>
          </p:cNvPr>
          <p:cNvSpPr/>
          <p:nvPr/>
        </p:nvSpPr>
        <p:spPr>
          <a:xfrm>
            <a:off x="82772" y="4612972"/>
            <a:ext cx="2984323"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对！其实每个神经元都是一个函数（也可能是复合函数），</a:t>
            </a:r>
            <a:r>
              <a:rPr lang="zh-CN" altLang="en-US" sz="1400" dirty="0">
                <a:solidFill>
                  <a:srgbClr val="FF0000"/>
                </a:solidFill>
                <a:latin typeface="微软雅黑" panose="020B0503020204020204" charset="-122"/>
                <a:ea typeface="微软雅黑" panose="020B0503020204020204" charset="-122"/>
              </a:rPr>
              <a:t>统一处理输入</a:t>
            </a:r>
            <a:r>
              <a:rPr lang="en-US" altLang="zh-CN" sz="1400" dirty="0">
                <a:solidFill>
                  <a:srgbClr val="FF0000"/>
                </a:solidFill>
                <a:latin typeface="微软雅黑" panose="020B0503020204020204" charset="-122"/>
                <a:ea typeface="微软雅黑" panose="020B0503020204020204" charset="-122"/>
              </a:rPr>
              <a:t>x</a:t>
            </a:r>
            <a:r>
              <a:rPr lang="zh-CN" altLang="en-US" sz="1400" dirty="0">
                <a:solidFill>
                  <a:srgbClr val="FF0000"/>
                </a:solidFill>
                <a:latin typeface="微软雅黑" panose="020B0503020204020204" charset="-122"/>
                <a:ea typeface="微软雅黑" panose="020B0503020204020204" charset="-122"/>
              </a:rPr>
              <a:t>然后输出</a:t>
            </a:r>
            <a:r>
              <a:rPr lang="en-US" altLang="zh-CN" sz="1400" dirty="0">
                <a:solidFill>
                  <a:srgbClr val="FF0000"/>
                </a:solidFill>
                <a:latin typeface="微软雅黑" panose="020B0503020204020204" charset="-122"/>
                <a:ea typeface="微软雅黑" panose="020B0503020204020204" charset="-122"/>
              </a:rPr>
              <a:t>y</a:t>
            </a:r>
            <a:endParaRPr lang="zh-CN" altLang="en-US" sz="1400" dirty="0">
              <a:solidFill>
                <a:srgbClr val="FF0000"/>
              </a:solidFill>
              <a:latin typeface="微软雅黑" panose="020B0503020204020204" charset="-122"/>
              <a:ea typeface="微软雅黑" panose="020B0503020204020204" charset="-122"/>
            </a:endParaRPr>
          </a:p>
        </p:txBody>
      </p:sp>
      <p:sp>
        <p:nvSpPr>
          <p:cNvPr id="49" name="矩形 48">
            <a:extLst>
              <a:ext uri="{FF2B5EF4-FFF2-40B4-BE49-F238E27FC236}">
                <a16:creationId xmlns:a16="http://schemas.microsoft.com/office/drawing/2014/main" id="{DCEC59F1-02AB-5844-A240-4A4FCD98397B}"/>
              </a:ext>
            </a:extLst>
          </p:cNvPr>
          <p:cNvSpPr/>
          <p:nvPr/>
        </p:nvSpPr>
        <p:spPr>
          <a:xfrm>
            <a:off x="5094025" y="4521883"/>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但是这个函数不但有</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还有</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就是神经网络的参数，而神经网络的学习就是在学着如何调整</a:t>
            </a: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和</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的值！</a:t>
            </a:r>
          </a:p>
        </p:txBody>
      </p:sp>
    </p:spTree>
    <p:extLst>
      <p:ext uri="{BB962C8B-B14F-4D97-AF65-F5344CB8AC3E}">
        <p14:creationId xmlns:p14="http://schemas.microsoft.com/office/powerpoint/2010/main" val="25402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164482-E837-3F46-BBE2-F859891EA094}"/>
              </a:ext>
            </a:extLst>
          </p:cNvPr>
          <p:cNvPicPr>
            <a:picLocks noChangeAspect="1"/>
          </p:cNvPicPr>
          <p:nvPr/>
        </p:nvPicPr>
        <p:blipFill>
          <a:blip r:embed="rId2"/>
          <a:stretch>
            <a:fillRect/>
          </a:stretch>
        </p:blipFill>
        <p:spPr>
          <a:xfrm>
            <a:off x="2938355" y="2338562"/>
            <a:ext cx="2489200" cy="1168400"/>
          </a:xfrm>
          <a:prstGeom prst="rect">
            <a:avLst/>
          </a:prstGeom>
        </p:spPr>
      </p:pic>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1"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8" name="矩形 47">
            <a:extLst>
              <a:ext uri="{FF2B5EF4-FFF2-40B4-BE49-F238E27FC236}">
                <a16:creationId xmlns:a16="http://schemas.microsoft.com/office/drawing/2014/main" id="{0071A0EE-2687-184C-9C21-42303FAB1A44}"/>
              </a:ext>
            </a:extLst>
          </p:cNvPr>
          <p:cNvSpPr/>
          <p:nvPr/>
        </p:nvSpPr>
        <p:spPr>
          <a:xfrm>
            <a:off x="242310" y="834505"/>
            <a:ext cx="2984323" cy="258570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00B0F0"/>
                </a:solidFill>
                <a:latin typeface="微软雅黑" panose="020B0503020204020204" charset="-122"/>
                <a:ea typeface="微软雅黑" panose="020B0503020204020204" charset="-122"/>
              </a:rPr>
              <a:t>输入 （</a:t>
            </a:r>
            <a:r>
              <a:rPr lang="en-US" altLang="zh-CN" sz="1400" dirty="0">
                <a:solidFill>
                  <a:srgbClr val="00B0F0"/>
                </a:solidFill>
                <a:latin typeface="微软雅黑" panose="020B0503020204020204" charset="-122"/>
                <a:ea typeface="微软雅黑" panose="020B0503020204020204" charset="-122"/>
              </a:rPr>
              <a:t>input</a:t>
            </a:r>
            <a:r>
              <a:rPr lang="zh-CN" altLang="en-US" sz="1400" dirty="0">
                <a:solidFill>
                  <a:srgbClr val="00B0F0"/>
                </a:solidFill>
                <a:latin typeface="微软雅黑" panose="020B0503020204020204" charset="-122"/>
                <a:ea typeface="微软雅黑" panose="020B0503020204020204" charset="-122"/>
              </a:rPr>
              <a:t>）</a:t>
            </a:r>
            <a:endParaRPr lang="en-US" altLang="zh-CN" sz="1400" dirty="0">
              <a:solidFill>
                <a:srgbClr val="00B0F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92D050"/>
                </a:solidFill>
                <a:latin typeface="微软雅黑" panose="020B0503020204020204" charset="-122"/>
                <a:ea typeface="微软雅黑" panose="020B0503020204020204" charset="-122"/>
              </a:rPr>
              <a:t>输出 （</a:t>
            </a:r>
            <a:r>
              <a:rPr lang="en-US" altLang="zh-CN" sz="1400" dirty="0">
                <a:solidFill>
                  <a:srgbClr val="92D050"/>
                </a:solidFill>
                <a:latin typeface="微软雅黑" panose="020B0503020204020204" charset="-122"/>
                <a:ea typeface="微软雅黑" panose="020B0503020204020204" charset="-122"/>
              </a:rPr>
              <a:t>output</a:t>
            </a:r>
            <a:r>
              <a:rPr lang="zh-CN" altLang="en-US" sz="1400" dirty="0">
                <a:solidFill>
                  <a:srgbClr val="92D050"/>
                </a:solidFill>
                <a:latin typeface="微软雅黑" panose="020B0503020204020204" charset="-122"/>
                <a:ea typeface="微软雅黑" panose="020B0503020204020204" charset="-122"/>
              </a:rPr>
              <a:t>）</a:t>
            </a:r>
            <a:endParaRPr lang="en-US" altLang="zh-CN" sz="1400" dirty="0">
              <a:solidFill>
                <a:srgbClr val="92D05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FFC000"/>
                </a:solidFill>
                <a:latin typeface="微软雅黑" panose="020B0503020204020204" charset="-122"/>
                <a:ea typeface="微软雅黑" panose="020B0503020204020204" charset="-122"/>
              </a:rPr>
              <a:t>权重（</a:t>
            </a:r>
            <a:r>
              <a:rPr lang="en-US" altLang="zh-CN" sz="1400" dirty="0">
                <a:solidFill>
                  <a:srgbClr val="FFC000"/>
                </a:solidFill>
                <a:latin typeface="微软雅黑" panose="020B0503020204020204" charset="-122"/>
                <a:ea typeface="微软雅黑" panose="020B0503020204020204" charset="-122"/>
              </a:rPr>
              <a:t>weight</a:t>
            </a:r>
            <a:r>
              <a:rPr lang="zh-CN" altLang="en-US" sz="1400" dirty="0">
                <a:solidFill>
                  <a:srgbClr val="FFC000"/>
                </a:solidFill>
                <a:latin typeface="微软雅黑" panose="020B0503020204020204" charset="-122"/>
                <a:ea typeface="微软雅黑" panose="020B0503020204020204" charset="-122"/>
              </a:rPr>
              <a:t>）</a:t>
            </a:r>
            <a:endParaRPr lang="en-US" altLang="zh-CN" sz="1400" dirty="0">
              <a:solidFill>
                <a:srgbClr val="FFC00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chemeClr val="accent2">
                    <a:lumMod val="75000"/>
                  </a:schemeClr>
                </a:solidFill>
                <a:latin typeface="微软雅黑" panose="020B0503020204020204" charset="-122"/>
                <a:ea typeface="微软雅黑" panose="020B0503020204020204" charset="-122"/>
              </a:rPr>
              <a:t>偏差 （</a:t>
            </a:r>
            <a:r>
              <a:rPr lang="en-US" altLang="zh-CN" sz="1400" dirty="0">
                <a:solidFill>
                  <a:schemeClr val="accent2">
                    <a:lumMod val="75000"/>
                  </a:schemeClr>
                </a:solidFill>
                <a:latin typeface="微软雅黑" panose="020B0503020204020204" charset="-122"/>
                <a:ea typeface="微软雅黑" panose="020B0503020204020204" charset="-122"/>
              </a:rPr>
              <a:t>bias</a:t>
            </a:r>
            <a:r>
              <a:rPr lang="zh-CN" altLang="en-US" sz="1400" dirty="0">
                <a:solidFill>
                  <a:schemeClr val="accent2">
                    <a:lumMod val="75000"/>
                  </a:schemeClr>
                </a:solidFill>
                <a:latin typeface="微软雅黑" panose="020B0503020204020204" charset="-122"/>
                <a:ea typeface="微软雅黑" panose="020B0503020204020204" charset="-122"/>
              </a:rPr>
              <a:t>）</a:t>
            </a: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而整个线性函数就是函数</a:t>
            </a:r>
            <a:r>
              <a:rPr lang="en-US" altLang="zh-CN" sz="1400" dirty="0">
                <a:solidFill>
                  <a:schemeClr val="bg1">
                    <a:lumMod val="50000"/>
                  </a:schemeClr>
                </a:solidFill>
                <a:latin typeface="微软雅黑" panose="020B0503020204020204" charset="-122"/>
                <a:ea typeface="微软雅黑" panose="020B0503020204020204" charset="-122"/>
              </a:rPr>
              <a:t>f</a:t>
            </a:r>
          </a:p>
          <a:p>
            <a:pPr>
              <a:lnSpc>
                <a:spcPct val="130000"/>
              </a:lnSpc>
            </a:pP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zh-CN" altLang="en-US" sz="1400" dirty="0">
              <a:solidFill>
                <a:srgbClr val="FF0000"/>
              </a:solidFill>
              <a:latin typeface="微软雅黑" panose="020B0503020204020204" charset="-122"/>
              <a:ea typeface="微软雅黑" panose="020B0503020204020204" charset="-122"/>
            </a:endParaRPr>
          </a:p>
        </p:txBody>
      </p:sp>
      <p:sp>
        <p:nvSpPr>
          <p:cNvPr id="19" name="矩形 18">
            <a:extLst>
              <a:ext uri="{FF2B5EF4-FFF2-40B4-BE49-F238E27FC236}">
                <a16:creationId xmlns:a16="http://schemas.microsoft.com/office/drawing/2014/main" id="{24E05B95-AB67-7445-A425-FF03998826D3}"/>
              </a:ext>
            </a:extLst>
          </p:cNvPr>
          <p:cNvSpPr/>
          <p:nvPr/>
        </p:nvSpPr>
        <p:spPr>
          <a:xfrm>
            <a:off x="267798" y="526728"/>
            <a:ext cx="1980029" cy="307777"/>
          </a:xfrm>
          <a:prstGeom prst="rect">
            <a:avLst/>
          </a:prstGeom>
        </p:spPr>
        <p:txBody>
          <a:bodyPr wrap="none">
            <a:spAutoFit/>
          </a:bodyPr>
          <a:lstStyle/>
          <a:p>
            <a:r>
              <a:rPr lang="zh-CN" altLang="en-US" sz="1400" b="1" dirty="0"/>
              <a:t>神经网络各个符号定义</a:t>
            </a:r>
          </a:p>
        </p:txBody>
      </p:sp>
      <p:sp>
        <p:nvSpPr>
          <p:cNvPr id="22" name="矩形 21">
            <a:extLst>
              <a:ext uri="{FF2B5EF4-FFF2-40B4-BE49-F238E27FC236}">
                <a16:creationId xmlns:a16="http://schemas.microsoft.com/office/drawing/2014/main" id="{1D765BD5-644D-A04E-BB1F-9EB662220B3E}"/>
              </a:ext>
            </a:extLst>
          </p:cNvPr>
          <p:cNvSpPr/>
          <p:nvPr/>
        </p:nvSpPr>
        <p:spPr>
          <a:xfrm>
            <a:off x="2948601" y="489411"/>
            <a:ext cx="3984713"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我们再看一个稍微复杂一点的结构（两个神经元连接）：</a:t>
            </a:r>
          </a:p>
        </p:txBody>
      </p:sp>
      <p:sp>
        <p:nvSpPr>
          <p:cNvPr id="24" name="椭圆 23">
            <a:extLst>
              <a:ext uri="{FF2B5EF4-FFF2-40B4-BE49-F238E27FC236}">
                <a16:creationId xmlns:a16="http://schemas.microsoft.com/office/drawing/2014/main" id="{E760350E-C3E7-BB49-A542-6D3B828A7526}"/>
              </a:ext>
            </a:extLst>
          </p:cNvPr>
          <p:cNvSpPr/>
          <p:nvPr/>
        </p:nvSpPr>
        <p:spPr>
          <a:xfrm>
            <a:off x="3863001"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a:extLst>
              <a:ext uri="{FF2B5EF4-FFF2-40B4-BE49-F238E27FC236}">
                <a16:creationId xmlns:a16="http://schemas.microsoft.com/office/drawing/2014/main" id="{A5F0528B-A428-9040-A932-C4CD44116765}"/>
              </a:ext>
            </a:extLst>
          </p:cNvPr>
          <p:cNvCxnSpPr>
            <a:cxnSpLocks/>
            <a:endCxn id="24" idx="2"/>
          </p:cNvCxnSpPr>
          <p:nvPr/>
        </p:nvCxnSpPr>
        <p:spPr>
          <a:xfrm>
            <a:off x="3106448" y="1580526"/>
            <a:ext cx="7565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2CE6B596-E370-2A49-B852-988AAD778795}"/>
              </a:ext>
            </a:extLst>
          </p:cNvPr>
          <p:cNvCxnSpPr>
            <a:cxnSpLocks/>
          </p:cNvCxnSpPr>
          <p:nvPr/>
        </p:nvCxnSpPr>
        <p:spPr>
          <a:xfrm>
            <a:off x="4739488" y="1580526"/>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38898BD-57D5-A84B-A310-3679342E7089}"/>
              </a:ext>
            </a:extLst>
          </p:cNvPr>
          <p:cNvSpPr txBox="1"/>
          <p:nvPr/>
        </p:nvSpPr>
        <p:spPr>
          <a:xfrm>
            <a:off x="2948601" y="112332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3" name="椭圆 32">
            <a:extLst>
              <a:ext uri="{FF2B5EF4-FFF2-40B4-BE49-F238E27FC236}">
                <a16:creationId xmlns:a16="http://schemas.microsoft.com/office/drawing/2014/main" id="{66A28EBF-CD11-9B49-8C98-A26CC10B62DD}"/>
              </a:ext>
            </a:extLst>
          </p:cNvPr>
          <p:cNvSpPr/>
          <p:nvPr/>
        </p:nvSpPr>
        <p:spPr>
          <a:xfrm>
            <a:off x="5335294"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90D50752-89E1-A243-9665-EDCA902C22F7}"/>
              </a:ext>
            </a:extLst>
          </p:cNvPr>
          <p:cNvCxnSpPr>
            <a:cxnSpLocks/>
          </p:cNvCxnSpPr>
          <p:nvPr/>
        </p:nvCxnSpPr>
        <p:spPr>
          <a:xfrm>
            <a:off x="6211781" y="1580525"/>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48FDAE-4E22-A443-B6E8-49671584CBAD}"/>
              </a:ext>
            </a:extLst>
          </p:cNvPr>
          <p:cNvSpPr txBox="1"/>
          <p:nvPr/>
        </p:nvSpPr>
        <p:spPr>
          <a:xfrm>
            <a:off x="4085130" y="1405054"/>
            <a:ext cx="914400" cy="369332"/>
          </a:xfrm>
          <a:prstGeom prst="rect">
            <a:avLst/>
          </a:prstGeom>
          <a:noFill/>
        </p:spPr>
        <p:txBody>
          <a:bodyPr wrap="square" rtlCol="0">
            <a:spAutoFit/>
          </a:bodyPr>
          <a:lstStyle/>
          <a:p>
            <a:r>
              <a:rPr kumimoji="1" lang="en-US" altLang="zh-CN" dirty="0"/>
              <a:t>L1</a:t>
            </a:r>
            <a:endParaRPr kumimoji="1" lang="zh-CN" altLang="en-US" dirty="0"/>
          </a:p>
        </p:txBody>
      </p:sp>
      <p:sp>
        <p:nvSpPr>
          <p:cNvPr id="38" name="文本框 37">
            <a:extLst>
              <a:ext uri="{FF2B5EF4-FFF2-40B4-BE49-F238E27FC236}">
                <a16:creationId xmlns:a16="http://schemas.microsoft.com/office/drawing/2014/main" id="{4FE54423-9324-9648-A5E3-A1899A44C902}"/>
              </a:ext>
            </a:extLst>
          </p:cNvPr>
          <p:cNvSpPr txBox="1"/>
          <p:nvPr/>
        </p:nvSpPr>
        <p:spPr>
          <a:xfrm>
            <a:off x="5586232" y="1405054"/>
            <a:ext cx="914400" cy="369332"/>
          </a:xfrm>
          <a:prstGeom prst="rect">
            <a:avLst/>
          </a:prstGeom>
          <a:noFill/>
        </p:spPr>
        <p:txBody>
          <a:bodyPr wrap="square" rtlCol="0">
            <a:spAutoFit/>
          </a:bodyPr>
          <a:lstStyle/>
          <a:p>
            <a:r>
              <a:rPr kumimoji="1" lang="en-US" altLang="zh-CN" dirty="0"/>
              <a:t>L2</a:t>
            </a:r>
            <a:endParaRPr kumimoji="1" lang="zh-CN" altLang="en-US" dirty="0"/>
          </a:p>
        </p:txBody>
      </p:sp>
      <p:sp>
        <p:nvSpPr>
          <p:cNvPr id="41" name="矩形 40">
            <a:extLst>
              <a:ext uri="{FF2B5EF4-FFF2-40B4-BE49-F238E27FC236}">
                <a16:creationId xmlns:a16="http://schemas.microsoft.com/office/drawing/2014/main" id="{B16A1EE2-A411-FC4C-817A-FB30D1A5AAE2}"/>
              </a:ext>
            </a:extLst>
          </p:cNvPr>
          <p:cNvSpPr/>
          <p:nvPr/>
        </p:nvSpPr>
        <p:spPr>
          <a:xfrm>
            <a:off x="3007173" y="2111919"/>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整个流程就是这样：</a:t>
            </a:r>
          </a:p>
        </p:txBody>
      </p:sp>
      <p:sp>
        <p:nvSpPr>
          <p:cNvPr id="46" name="文本框 45">
            <a:extLst>
              <a:ext uri="{FF2B5EF4-FFF2-40B4-BE49-F238E27FC236}">
                <a16:creationId xmlns:a16="http://schemas.microsoft.com/office/drawing/2014/main" id="{B990B086-4758-E54F-B2A7-DF3FCF296325}"/>
              </a:ext>
            </a:extLst>
          </p:cNvPr>
          <p:cNvSpPr txBox="1"/>
          <p:nvPr/>
        </p:nvSpPr>
        <p:spPr>
          <a:xfrm>
            <a:off x="4861373" y="1110469"/>
            <a:ext cx="914400" cy="369332"/>
          </a:xfrm>
          <a:prstGeom prst="rect">
            <a:avLst/>
          </a:prstGeom>
          <a:noFill/>
        </p:spPr>
        <p:txBody>
          <a:bodyPr wrap="square" rtlCol="0">
            <a:spAutoFit/>
          </a:bodyPr>
          <a:lstStyle/>
          <a:p>
            <a:r>
              <a:rPr kumimoji="1" lang="en-US" altLang="zh-CN" dirty="0"/>
              <a:t>z1</a:t>
            </a:r>
            <a:endParaRPr kumimoji="1" lang="zh-CN" altLang="en-US" dirty="0"/>
          </a:p>
        </p:txBody>
      </p:sp>
      <p:sp>
        <p:nvSpPr>
          <p:cNvPr id="47" name="文本框 46">
            <a:extLst>
              <a:ext uri="{FF2B5EF4-FFF2-40B4-BE49-F238E27FC236}">
                <a16:creationId xmlns:a16="http://schemas.microsoft.com/office/drawing/2014/main" id="{8C9A44B0-B4AA-4845-AAA6-31255BE68746}"/>
              </a:ext>
            </a:extLst>
          </p:cNvPr>
          <p:cNvSpPr txBox="1"/>
          <p:nvPr/>
        </p:nvSpPr>
        <p:spPr>
          <a:xfrm>
            <a:off x="6462719" y="1108831"/>
            <a:ext cx="914400" cy="369332"/>
          </a:xfrm>
          <a:prstGeom prst="rect">
            <a:avLst/>
          </a:prstGeom>
          <a:noFill/>
        </p:spPr>
        <p:txBody>
          <a:bodyPr wrap="square" rtlCol="0">
            <a:spAutoFit/>
          </a:bodyPr>
          <a:lstStyle/>
          <a:p>
            <a:r>
              <a:rPr kumimoji="1" lang="en-US" altLang="zh-CN" dirty="0"/>
              <a:t>z2=y</a:t>
            </a:r>
            <a:endParaRPr kumimoji="1" lang="zh-CN" altLang="en-US" dirty="0"/>
          </a:p>
        </p:txBody>
      </p:sp>
      <p:sp>
        <p:nvSpPr>
          <p:cNvPr id="50" name="矩形 49">
            <a:extLst>
              <a:ext uri="{FF2B5EF4-FFF2-40B4-BE49-F238E27FC236}">
                <a16:creationId xmlns:a16="http://schemas.microsoft.com/office/drawing/2014/main" id="{AD75F893-021D-D040-ADB0-E4C68AE45E75}"/>
              </a:ext>
            </a:extLst>
          </p:cNvPr>
          <p:cNvSpPr/>
          <p:nvPr/>
        </p:nvSpPr>
        <p:spPr>
          <a:xfrm>
            <a:off x="3934273" y="3054835"/>
            <a:ext cx="4781304"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所以出了最后一层的输出是</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，其余中间的输出都称为</a:t>
            </a:r>
            <a:r>
              <a:rPr lang="en-US" altLang="zh-CN" sz="1400" dirty="0">
                <a:solidFill>
                  <a:srgbClr val="7030A0"/>
                </a:solidFill>
                <a:latin typeface="微软雅黑" panose="020B0503020204020204" charset="-122"/>
                <a:ea typeface="微软雅黑" panose="020B0503020204020204" charset="-122"/>
              </a:rPr>
              <a:t>z</a:t>
            </a:r>
            <a:endParaRPr lang="zh-CN" altLang="en-US" sz="1400" dirty="0">
              <a:solidFill>
                <a:srgbClr val="7030A0"/>
              </a:solidFill>
              <a:latin typeface="微软雅黑" panose="020B0503020204020204" charset="-122"/>
              <a:ea typeface="微软雅黑" panose="020B0503020204020204" charset="-122"/>
            </a:endParaRPr>
          </a:p>
        </p:txBody>
      </p:sp>
      <p:sp>
        <p:nvSpPr>
          <p:cNvPr id="51" name="矩形 50">
            <a:extLst>
              <a:ext uri="{FF2B5EF4-FFF2-40B4-BE49-F238E27FC236}">
                <a16:creationId xmlns:a16="http://schemas.microsoft.com/office/drawing/2014/main" id="{6EF83524-A561-9F48-835B-449547762411}"/>
              </a:ext>
            </a:extLst>
          </p:cNvPr>
          <p:cNvSpPr/>
          <p:nvPr/>
        </p:nvSpPr>
        <p:spPr>
          <a:xfrm>
            <a:off x="242310" y="3609252"/>
            <a:ext cx="6749576"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这里有一个比较严重的问题就是 </a:t>
            </a:r>
            <a:r>
              <a:rPr lang="zh-CN" altLang="en-US" sz="1400" dirty="0">
                <a:solidFill>
                  <a:srgbClr val="FF0000"/>
                </a:solidFill>
                <a:latin typeface="微软雅黑" panose="020B0503020204020204" charset="-122"/>
                <a:ea typeface="微软雅黑" panose="020B0503020204020204" charset="-122"/>
              </a:rPr>
              <a:t>两个线性函数的组合结果其实还是线性的</a:t>
            </a:r>
          </a:p>
        </p:txBody>
      </p:sp>
      <p:sp>
        <p:nvSpPr>
          <p:cNvPr id="52" name="矩形 51">
            <a:extLst>
              <a:ext uri="{FF2B5EF4-FFF2-40B4-BE49-F238E27FC236}">
                <a16:creationId xmlns:a16="http://schemas.microsoft.com/office/drawing/2014/main" id="{86A9E0E2-8133-8B49-AA48-599980EB3584}"/>
              </a:ext>
            </a:extLst>
          </p:cNvPr>
          <p:cNvSpPr/>
          <p:nvPr/>
        </p:nvSpPr>
        <p:spPr>
          <a:xfrm>
            <a:off x="242310" y="3869045"/>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我们把上面的公式变换下推导就知道了：</a:t>
            </a:r>
          </a:p>
        </p:txBody>
      </p:sp>
      <p:sp>
        <p:nvSpPr>
          <p:cNvPr id="53" name="矩形 52">
            <a:extLst>
              <a:ext uri="{FF2B5EF4-FFF2-40B4-BE49-F238E27FC236}">
                <a16:creationId xmlns:a16="http://schemas.microsoft.com/office/drawing/2014/main" id="{ACCE6786-9C9C-BA4F-B473-1A4505B646DB}"/>
              </a:ext>
            </a:extLst>
          </p:cNvPr>
          <p:cNvSpPr/>
          <p:nvPr/>
        </p:nvSpPr>
        <p:spPr>
          <a:xfrm>
            <a:off x="245440" y="5428746"/>
            <a:ext cx="694857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因为</a:t>
            </a:r>
            <a:r>
              <a:rPr lang="zh-CN" altLang="en-US" sz="1400" dirty="0">
                <a:solidFill>
                  <a:srgbClr val="FF0000"/>
                </a:solidFill>
                <a:latin typeface="微软雅黑" panose="020B0503020204020204" charset="-122"/>
                <a:ea typeface="微软雅黑" panose="020B0503020204020204" charset="-122"/>
              </a:rPr>
              <a:t>线性的函数只能解决线性的问题</a:t>
            </a:r>
            <a:r>
              <a:rPr lang="zh-CN" altLang="en-US" sz="1400" dirty="0">
                <a:solidFill>
                  <a:schemeClr val="bg1">
                    <a:lumMod val="50000"/>
                  </a:schemeClr>
                </a:solidFill>
                <a:latin typeface="微软雅黑" panose="020B0503020204020204" charset="-122"/>
                <a:ea typeface="微软雅黑" panose="020B0503020204020204" charset="-122"/>
              </a:rPr>
              <a:t>，解决不了经典的</a:t>
            </a:r>
            <a:r>
              <a:rPr lang="zh-CN" altLang="en-US" sz="1400" dirty="0">
                <a:solidFill>
                  <a:srgbClr val="FF0000"/>
                </a:solidFill>
                <a:latin typeface="微软雅黑" panose="020B0503020204020204" charset="-122"/>
                <a:ea typeface="微软雅黑" panose="020B0503020204020204" charset="-122"/>
              </a:rPr>
              <a:t>异或</a:t>
            </a:r>
            <a:r>
              <a:rPr lang="zh-CN" altLang="en-US" sz="1400" dirty="0">
                <a:solidFill>
                  <a:schemeClr val="bg1">
                    <a:lumMod val="50000"/>
                  </a:schemeClr>
                </a:solidFill>
                <a:latin typeface="微软雅黑" panose="020B0503020204020204" charset="-122"/>
                <a:ea typeface="微软雅黑" panose="020B0503020204020204" charset="-122"/>
              </a:rPr>
              <a:t>问题，这个也是导致上世纪人工智能研究的低潮</a:t>
            </a:r>
          </a:p>
        </p:txBody>
      </p:sp>
      <p:pic>
        <p:nvPicPr>
          <p:cNvPr id="4" name="图片 3">
            <a:extLst>
              <a:ext uri="{FF2B5EF4-FFF2-40B4-BE49-F238E27FC236}">
                <a16:creationId xmlns:a16="http://schemas.microsoft.com/office/drawing/2014/main" id="{FF2638FC-DBC3-E04A-80B8-FEB50BB11F32}"/>
              </a:ext>
            </a:extLst>
          </p:cNvPr>
          <p:cNvPicPr>
            <a:picLocks noChangeAspect="1"/>
          </p:cNvPicPr>
          <p:nvPr/>
        </p:nvPicPr>
        <p:blipFill>
          <a:blip r:embed="rId3"/>
          <a:stretch>
            <a:fillRect/>
          </a:stretch>
        </p:blipFill>
        <p:spPr>
          <a:xfrm>
            <a:off x="178633" y="2236765"/>
            <a:ext cx="2755900" cy="1079500"/>
          </a:xfrm>
          <a:prstGeom prst="rect">
            <a:avLst/>
          </a:prstGeom>
        </p:spPr>
      </p:pic>
      <p:pic>
        <p:nvPicPr>
          <p:cNvPr id="7" name="图片 6">
            <a:extLst>
              <a:ext uri="{FF2B5EF4-FFF2-40B4-BE49-F238E27FC236}">
                <a16:creationId xmlns:a16="http://schemas.microsoft.com/office/drawing/2014/main" id="{A0934D87-CD98-D741-A13F-06EB291AC7C5}"/>
              </a:ext>
            </a:extLst>
          </p:cNvPr>
          <p:cNvPicPr>
            <a:picLocks noChangeAspect="1"/>
          </p:cNvPicPr>
          <p:nvPr/>
        </p:nvPicPr>
        <p:blipFill>
          <a:blip r:embed="rId4"/>
          <a:stretch>
            <a:fillRect/>
          </a:stretch>
        </p:blipFill>
        <p:spPr>
          <a:xfrm>
            <a:off x="277371" y="4200115"/>
            <a:ext cx="3378200" cy="1181100"/>
          </a:xfrm>
          <a:prstGeom prst="rect">
            <a:avLst/>
          </a:prstGeom>
        </p:spPr>
      </p:pic>
    </p:spTree>
    <p:extLst>
      <p:ext uri="{BB962C8B-B14F-4D97-AF65-F5344CB8AC3E}">
        <p14:creationId xmlns:p14="http://schemas.microsoft.com/office/powerpoint/2010/main" val="28393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7" name="矩形 26">
            <a:extLst>
              <a:ext uri="{FF2B5EF4-FFF2-40B4-BE49-F238E27FC236}">
                <a16:creationId xmlns:a16="http://schemas.microsoft.com/office/drawing/2014/main" id="{A278B16F-E813-8E45-B569-E52853937E35}"/>
              </a:ext>
            </a:extLst>
          </p:cNvPr>
          <p:cNvSpPr/>
          <p:nvPr/>
        </p:nvSpPr>
        <p:spPr>
          <a:xfrm>
            <a:off x="267798" y="526728"/>
            <a:ext cx="902811" cy="307777"/>
          </a:xfrm>
          <a:prstGeom prst="rect">
            <a:avLst/>
          </a:prstGeom>
        </p:spPr>
        <p:txBody>
          <a:bodyPr wrap="none">
            <a:spAutoFit/>
          </a:bodyPr>
          <a:lstStyle/>
          <a:p>
            <a:r>
              <a:rPr lang="zh-CN" altLang="en-US" sz="1400" b="1" dirty="0"/>
              <a:t>激活函数</a:t>
            </a:r>
          </a:p>
        </p:txBody>
      </p:sp>
      <p:sp>
        <p:nvSpPr>
          <p:cNvPr id="29" name="矩形 28">
            <a:extLst>
              <a:ext uri="{FF2B5EF4-FFF2-40B4-BE49-F238E27FC236}">
                <a16:creationId xmlns:a16="http://schemas.microsoft.com/office/drawing/2014/main" id="{0793A39F-E959-6F45-BCFA-B386145A75E9}"/>
              </a:ext>
            </a:extLst>
          </p:cNvPr>
          <p:cNvSpPr/>
          <p:nvPr/>
        </p:nvSpPr>
        <p:spPr>
          <a:xfrm>
            <a:off x="267798" y="820387"/>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解决线性问题的方法就是在神经网络中加入非线性的元素激活函数，那神经元就会变成这样：</a:t>
            </a:r>
          </a:p>
        </p:txBody>
      </p:sp>
      <p:sp>
        <p:nvSpPr>
          <p:cNvPr id="31" name="椭圆 30">
            <a:extLst>
              <a:ext uri="{FF2B5EF4-FFF2-40B4-BE49-F238E27FC236}">
                <a16:creationId xmlns:a16="http://schemas.microsoft.com/office/drawing/2014/main" id="{67080AE9-7D2E-A343-A93D-8FC2A9AD5581}"/>
              </a:ext>
            </a:extLst>
          </p:cNvPr>
          <p:cNvSpPr/>
          <p:nvPr/>
        </p:nvSpPr>
        <p:spPr>
          <a:xfrm>
            <a:off x="2025535" y="1165481"/>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1009EDB-705A-C043-8FC5-6EC38248BF64}"/>
              </a:ext>
            </a:extLst>
          </p:cNvPr>
          <p:cNvCxnSpPr>
            <a:cxnSpLocks/>
            <a:endCxn id="31" idx="2"/>
          </p:cNvCxnSpPr>
          <p:nvPr/>
        </p:nvCxnSpPr>
        <p:spPr>
          <a:xfrm>
            <a:off x="354582"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8A08AAE4-308D-CC4C-A9D0-BD8460DE72B5}"/>
              </a:ext>
            </a:extLst>
          </p:cNvPr>
          <p:cNvCxnSpPr>
            <a:cxnSpLocks/>
          </p:cNvCxnSpPr>
          <p:nvPr/>
        </p:nvCxnSpPr>
        <p:spPr>
          <a:xfrm>
            <a:off x="3954245"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B72196D7-EFC9-DF45-92AA-D1DD8F52B89E}"/>
              </a:ext>
            </a:extLst>
          </p:cNvPr>
          <p:cNvSpPr txBox="1"/>
          <p:nvPr/>
        </p:nvSpPr>
        <p:spPr>
          <a:xfrm>
            <a:off x="523817" y="2959680"/>
            <a:ext cx="1405814" cy="646331"/>
          </a:xfrm>
          <a:prstGeom prst="rect">
            <a:avLst/>
          </a:prstGeom>
          <a:noFill/>
        </p:spPr>
        <p:txBody>
          <a:bodyPr wrap="square" rtlCol="0">
            <a:spAutoFit/>
          </a:bodyPr>
          <a:lstStyle/>
          <a:p>
            <a:r>
              <a:rPr kumimoji="1" lang="zh-CN" altLang="en-US" dirty="0"/>
              <a:t>线性函数</a:t>
            </a:r>
            <a:r>
              <a:rPr kumimoji="1" lang="en-US" altLang="zh-CN" dirty="0"/>
              <a:t>f(x)</a:t>
            </a:r>
          </a:p>
          <a:p>
            <a:r>
              <a:rPr kumimoji="1" lang="en-US" altLang="zh-CN" dirty="0"/>
              <a:t>y=</a:t>
            </a:r>
            <a:r>
              <a:rPr kumimoji="1" lang="en-US" altLang="zh-CN" dirty="0" err="1"/>
              <a:t>wx+b</a:t>
            </a:r>
            <a:endParaRPr kumimoji="1" lang="zh-CN" altLang="en-US" dirty="0"/>
          </a:p>
        </p:txBody>
      </p:sp>
      <p:sp>
        <p:nvSpPr>
          <p:cNvPr id="37" name="文本框 36">
            <a:extLst>
              <a:ext uri="{FF2B5EF4-FFF2-40B4-BE49-F238E27FC236}">
                <a16:creationId xmlns:a16="http://schemas.microsoft.com/office/drawing/2014/main" id="{C0D18282-C2BC-6048-AA4A-45B7E27D100A}"/>
              </a:ext>
            </a:extLst>
          </p:cNvPr>
          <p:cNvSpPr txBox="1"/>
          <p:nvPr/>
        </p:nvSpPr>
        <p:spPr>
          <a:xfrm>
            <a:off x="437236" y="167263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9" name="文本框 38">
            <a:extLst>
              <a:ext uri="{FF2B5EF4-FFF2-40B4-BE49-F238E27FC236}">
                <a16:creationId xmlns:a16="http://schemas.microsoft.com/office/drawing/2014/main" id="{52CE5AD8-7F09-6748-9814-76C1E23D75B7}"/>
              </a:ext>
            </a:extLst>
          </p:cNvPr>
          <p:cNvSpPr txBox="1"/>
          <p:nvPr/>
        </p:nvSpPr>
        <p:spPr>
          <a:xfrm>
            <a:off x="5130422" y="1672636"/>
            <a:ext cx="914400" cy="369332"/>
          </a:xfrm>
          <a:prstGeom prst="rect">
            <a:avLst/>
          </a:prstGeom>
          <a:noFill/>
        </p:spPr>
        <p:txBody>
          <a:bodyPr wrap="square" rtlCol="0">
            <a:spAutoFit/>
          </a:bodyPr>
          <a:lstStyle/>
          <a:p>
            <a:r>
              <a:rPr kumimoji="1" lang="en-US" altLang="zh-CN" dirty="0"/>
              <a:t>y</a:t>
            </a:r>
            <a:endParaRPr kumimoji="1" lang="zh-CN" altLang="en-US" dirty="0"/>
          </a:p>
        </p:txBody>
      </p:sp>
      <p:cxnSp>
        <p:nvCxnSpPr>
          <p:cNvPr id="4" name="直线箭头连接符 3">
            <a:extLst>
              <a:ext uri="{FF2B5EF4-FFF2-40B4-BE49-F238E27FC236}">
                <a16:creationId xmlns:a16="http://schemas.microsoft.com/office/drawing/2014/main" id="{6A7BE173-6E85-394A-B69A-89FA8B2CCC39}"/>
              </a:ext>
            </a:extLst>
          </p:cNvPr>
          <p:cNvCxnSpPr>
            <a:cxnSpLocks/>
            <a:stCxn id="31" idx="0"/>
            <a:endCxn id="31" idx="4"/>
          </p:cNvCxnSpPr>
          <p:nvPr/>
        </p:nvCxnSpPr>
        <p:spPr>
          <a:xfrm>
            <a:off x="2989890" y="1165481"/>
            <a:ext cx="0" cy="192871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曲线连接符 8">
            <a:extLst>
              <a:ext uri="{FF2B5EF4-FFF2-40B4-BE49-F238E27FC236}">
                <a16:creationId xmlns:a16="http://schemas.microsoft.com/office/drawing/2014/main" id="{18E3E19D-0459-BC4B-9D1C-3AE8C6D01A2E}"/>
              </a:ext>
            </a:extLst>
          </p:cNvPr>
          <p:cNvCxnSpPr>
            <a:cxnSpLocks/>
          </p:cNvCxnSpPr>
          <p:nvPr/>
        </p:nvCxnSpPr>
        <p:spPr>
          <a:xfrm rot="5400000" flipH="1" flipV="1">
            <a:off x="1538339" y="2217653"/>
            <a:ext cx="1153010" cy="977376"/>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1AAB4320-3089-EC40-B001-F92C963C0845}"/>
              </a:ext>
            </a:extLst>
          </p:cNvPr>
          <p:cNvSpPr txBox="1"/>
          <p:nvPr/>
        </p:nvSpPr>
        <p:spPr>
          <a:xfrm>
            <a:off x="3779845" y="3000965"/>
            <a:ext cx="1696598" cy="646331"/>
          </a:xfrm>
          <a:prstGeom prst="rect">
            <a:avLst/>
          </a:prstGeom>
          <a:noFill/>
        </p:spPr>
        <p:txBody>
          <a:bodyPr wrap="square" rtlCol="0">
            <a:spAutoFit/>
          </a:bodyPr>
          <a:lstStyle/>
          <a:p>
            <a:r>
              <a:rPr kumimoji="1" lang="zh-CN" altLang="en-US" dirty="0"/>
              <a:t>非线性函数</a:t>
            </a:r>
            <a:r>
              <a:rPr kumimoji="1" lang="en-US" altLang="zh-CN" dirty="0"/>
              <a:t>g(z)</a:t>
            </a:r>
          </a:p>
          <a:p>
            <a:r>
              <a:rPr kumimoji="1" lang="en-US" altLang="zh-CN" dirty="0"/>
              <a:t>g(z)</a:t>
            </a:r>
          </a:p>
        </p:txBody>
      </p:sp>
      <p:cxnSp>
        <p:nvCxnSpPr>
          <p:cNvPr id="44" name="曲线连接符 43">
            <a:extLst>
              <a:ext uri="{FF2B5EF4-FFF2-40B4-BE49-F238E27FC236}">
                <a16:creationId xmlns:a16="http://schemas.microsoft.com/office/drawing/2014/main" id="{E611266F-A31E-3B42-8828-ECD4DC792983}"/>
              </a:ext>
            </a:extLst>
          </p:cNvPr>
          <p:cNvCxnSpPr>
            <a:cxnSpLocks/>
          </p:cNvCxnSpPr>
          <p:nvPr/>
        </p:nvCxnSpPr>
        <p:spPr>
          <a:xfrm rot="16200000" flipV="1">
            <a:off x="3475403" y="2135764"/>
            <a:ext cx="871129" cy="859273"/>
          </a:xfrm>
          <a:prstGeom prst="curvedConnector3">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A380AD1B-C0AA-204D-9FD3-1CA72133ADCD}"/>
              </a:ext>
            </a:extLst>
          </p:cNvPr>
          <p:cNvSpPr/>
          <p:nvPr/>
        </p:nvSpPr>
        <p:spPr>
          <a:xfrm>
            <a:off x="233009" y="3713451"/>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所以整个流程变成这样：</a:t>
            </a:r>
          </a:p>
        </p:txBody>
      </p:sp>
      <p:pic>
        <p:nvPicPr>
          <p:cNvPr id="20" name="图片 19">
            <a:extLst>
              <a:ext uri="{FF2B5EF4-FFF2-40B4-BE49-F238E27FC236}">
                <a16:creationId xmlns:a16="http://schemas.microsoft.com/office/drawing/2014/main" id="{79F6FBD4-3C58-0A45-9CE0-715FD0C670FA}"/>
              </a:ext>
            </a:extLst>
          </p:cNvPr>
          <p:cNvPicPr>
            <a:picLocks noChangeAspect="1"/>
          </p:cNvPicPr>
          <p:nvPr/>
        </p:nvPicPr>
        <p:blipFill>
          <a:blip r:embed="rId2"/>
          <a:stretch>
            <a:fillRect/>
          </a:stretch>
        </p:blipFill>
        <p:spPr>
          <a:xfrm>
            <a:off x="383209" y="4033911"/>
            <a:ext cx="1574800" cy="1066800"/>
          </a:xfrm>
          <a:prstGeom prst="rect">
            <a:avLst/>
          </a:prstGeom>
        </p:spPr>
      </p:pic>
      <p:sp>
        <p:nvSpPr>
          <p:cNvPr id="54" name="矩形 53">
            <a:extLst>
              <a:ext uri="{FF2B5EF4-FFF2-40B4-BE49-F238E27FC236}">
                <a16:creationId xmlns:a16="http://schemas.microsoft.com/office/drawing/2014/main" id="{5D400FE8-9D89-6A46-8C24-809F8507DECE}"/>
              </a:ext>
            </a:extLst>
          </p:cNvPr>
          <p:cNvSpPr/>
          <p:nvPr/>
        </p:nvSpPr>
        <p:spPr>
          <a:xfrm>
            <a:off x="2357429" y="3713451"/>
            <a:ext cx="8215190"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g</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常见的激活函数有以下几种：</a:t>
            </a:r>
          </a:p>
        </p:txBody>
      </p:sp>
      <p:pic>
        <p:nvPicPr>
          <p:cNvPr id="23" name="图片 22">
            <a:extLst>
              <a:ext uri="{FF2B5EF4-FFF2-40B4-BE49-F238E27FC236}">
                <a16:creationId xmlns:a16="http://schemas.microsoft.com/office/drawing/2014/main" id="{93DD15AD-3C0C-0147-97BF-6BFB6DC4111E}"/>
              </a:ext>
            </a:extLst>
          </p:cNvPr>
          <p:cNvPicPr>
            <a:picLocks noChangeAspect="1"/>
          </p:cNvPicPr>
          <p:nvPr/>
        </p:nvPicPr>
        <p:blipFill>
          <a:blip r:embed="rId3"/>
          <a:stretch>
            <a:fillRect/>
          </a:stretch>
        </p:blipFill>
        <p:spPr>
          <a:xfrm>
            <a:off x="2226436" y="4341049"/>
            <a:ext cx="1855993" cy="759662"/>
          </a:xfrm>
          <a:prstGeom prst="rect">
            <a:avLst/>
          </a:prstGeom>
        </p:spPr>
      </p:pic>
      <p:pic>
        <p:nvPicPr>
          <p:cNvPr id="40" name="图片 39">
            <a:extLst>
              <a:ext uri="{FF2B5EF4-FFF2-40B4-BE49-F238E27FC236}">
                <a16:creationId xmlns:a16="http://schemas.microsoft.com/office/drawing/2014/main" id="{33CD340D-35BF-394A-92B3-BF7C68767723}"/>
              </a:ext>
            </a:extLst>
          </p:cNvPr>
          <p:cNvPicPr>
            <a:picLocks noChangeAspect="1"/>
          </p:cNvPicPr>
          <p:nvPr/>
        </p:nvPicPr>
        <p:blipFill>
          <a:blip r:embed="rId4"/>
          <a:stretch>
            <a:fillRect/>
          </a:stretch>
        </p:blipFill>
        <p:spPr>
          <a:xfrm>
            <a:off x="4478654" y="4464487"/>
            <a:ext cx="2546422" cy="764933"/>
          </a:xfrm>
          <a:prstGeom prst="rect">
            <a:avLst/>
          </a:prstGeom>
        </p:spPr>
      </p:pic>
      <p:pic>
        <p:nvPicPr>
          <p:cNvPr id="42" name="图片 41">
            <a:extLst>
              <a:ext uri="{FF2B5EF4-FFF2-40B4-BE49-F238E27FC236}">
                <a16:creationId xmlns:a16="http://schemas.microsoft.com/office/drawing/2014/main" id="{AB9A304E-6671-0141-8F01-65D09065B178}"/>
              </a:ext>
            </a:extLst>
          </p:cNvPr>
          <p:cNvPicPr>
            <a:picLocks noChangeAspect="1"/>
          </p:cNvPicPr>
          <p:nvPr/>
        </p:nvPicPr>
        <p:blipFill>
          <a:blip r:embed="rId5"/>
          <a:stretch>
            <a:fillRect/>
          </a:stretch>
        </p:blipFill>
        <p:spPr>
          <a:xfrm>
            <a:off x="2226436" y="5582608"/>
            <a:ext cx="2070100" cy="635000"/>
          </a:xfrm>
          <a:prstGeom prst="rect">
            <a:avLst/>
          </a:prstGeom>
        </p:spPr>
      </p:pic>
      <p:pic>
        <p:nvPicPr>
          <p:cNvPr id="45" name="图片 44">
            <a:extLst>
              <a:ext uri="{FF2B5EF4-FFF2-40B4-BE49-F238E27FC236}">
                <a16:creationId xmlns:a16="http://schemas.microsoft.com/office/drawing/2014/main" id="{A814559E-A90F-A840-BDAA-1C89F6132026}"/>
              </a:ext>
            </a:extLst>
          </p:cNvPr>
          <p:cNvPicPr>
            <a:picLocks noChangeAspect="1"/>
          </p:cNvPicPr>
          <p:nvPr/>
        </p:nvPicPr>
        <p:blipFill>
          <a:blip r:embed="rId6"/>
          <a:stretch>
            <a:fillRect/>
          </a:stretch>
        </p:blipFill>
        <p:spPr>
          <a:xfrm>
            <a:off x="4266270" y="5387119"/>
            <a:ext cx="2420346" cy="979396"/>
          </a:xfrm>
          <a:prstGeom prst="rect">
            <a:avLst/>
          </a:prstGeom>
        </p:spPr>
      </p:pic>
      <p:sp>
        <p:nvSpPr>
          <p:cNvPr id="56" name="矩形 55">
            <a:extLst>
              <a:ext uri="{FF2B5EF4-FFF2-40B4-BE49-F238E27FC236}">
                <a16:creationId xmlns:a16="http://schemas.microsoft.com/office/drawing/2014/main" id="{F6C4A6DB-741B-4C49-85A8-AE9A5C3360D1}"/>
              </a:ext>
            </a:extLst>
          </p:cNvPr>
          <p:cNvSpPr/>
          <p:nvPr/>
        </p:nvSpPr>
        <p:spPr>
          <a:xfrm>
            <a:off x="2826418" y="5046556"/>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sigmoid</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7" name="矩形 56">
            <a:extLst>
              <a:ext uri="{FF2B5EF4-FFF2-40B4-BE49-F238E27FC236}">
                <a16:creationId xmlns:a16="http://schemas.microsoft.com/office/drawing/2014/main" id="{DC4315DB-8FF4-8342-AB01-23B77285876C}"/>
              </a:ext>
            </a:extLst>
          </p:cNvPr>
          <p:cNvSpPr/>
          <p:nvPr/>
        </p:nvSpPr>
        <p:spPr>
          <a:xfrm>
            <a:off x="5131481" y="5056873"/>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tanh</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8" name="矩形 57">
            <a:extLst>
              <a:ext uri="{FF2B5EF4-FFF2-40B4-BE49-F238E27FC236}">
                <a16:creationId xmlns:a16="http://schemas.microsoft.com/office/drawing/2014/main" id="{CC52B78C-C21F-6A4C-995A-8E0C8F95A40A}"/>
              </a:ext>
            </a:extLst>
          </p:cNvPr>
          <p:cNvSpPr/>
          <p:nvPr/>
        </p:nvSpPr>
        <p:spPr>
          <a:xfrm>
            <a:off x="2826418" y="6045061"/>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ReLu</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9" name="矩形 58">
            <a:extLst>
              <a:ext uri="{FF2B5EF4-FFF2-40B4-BE49-F238E27FC236}">
                <a16:creationId xmlns:a16="http://schemas.microsoft.com/office/drawing/2014/main" id="{81DB0607-F9C5-0A4F-8487-E47AA9AC7C06}"/>
              </a:ext>
            </a:extLst>
          </p:cNvPr>
          <p:cNvSpPr/>
          <p:nvPr/>
        </p:nvSpPr>
        <p:spPr>
          <a:xfrm>
            <a:off x="5147171" y="6105370"/>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softmax</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61" name="矩形 60">
            <a:extLst>
              <a:ext uri="{FF2B5EF4-FFF2-40B4-BE49-F238E27FC236}">
                <a16:creationId xmlns:a16="http://schemas.microsoft.com/office/drawing/2014/main" id="{59AF5E74-81B3-2845-8312-FE690FEB4011}"/>
              </a:ext>
            </a:extLst>
          </p:cNvPr>
          <p:cNvSpPr/>
          <p:nvPr/>
        </p:nvSpPr>
        <p:spPr>
          <a:xfrm>
            <a:off x="7156214" y="2367018"/>
            <a:ext cx="265354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激活函数需要满足以下的性质：</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非线性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可微性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单调性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关于</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两点之后再说为什么</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188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3190</TotalTime>
  <Words>4790</Words>
  <Application>Microsoft Macintosh PowerPoint</Application>
  <PresentationFormat>宽屏</PresentationFormat>
  <Paragraphs>438</Paragraphs>
  <Slides>54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54</vt:i4>
      </vt:variant>
    </vt:vector>
  </HeadingPairs>
  <TitlesOfParts>
    <vt:vector size="64" baseType="lpstr">
      <vt:lpstr>宋体</vt:lpstr>
      <vt:lpstr>微软雅黑</vt:lpstr>
      <vt:lpstr>Segoe UI</vt:lpstr>
      <vt:lpstr>Segoe UI Light</vt:lpstr>
      <vt:lpstr>Arial</vt:lpstr>
      <vt:lpstr>Calibri</vt:lpstr>
      <vt:lpstr>Cambria Math</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Junjie Xun</cp:lastModifiedBy>
  <cp:revision>380</cp:revision>
  <dcterms:created xsi:type="dcterms:W3CDTF">2015-08-18T02:51:00Z</dcterms:created>
  <dcterms:modified xsi:type="dcterms:W3CDTF">2019-01-03T10:46:11Z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