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41"/>
  </p:notesMasterIdLst>
  <p:sldIdLst>
    <p:sldId id="259" r:id="rId3"/>
    <p:sldId id="265" r:id="rId4"/>
    <p:sldId id="266" r:id="rId5"/>
    <p:sldId id="273" r:id="rId6"/>
    <p:sldId id="274" r:id="rId7"/>
    <p:sldId id="290" r:id="rId8"/>
    <p:sldId id="291" r:id="rId9"/>
    <p:sldId id="292" r:id="rId10"/>
    <p:sldId id="293" r:id="rId11"/>
    <p:sldId id="297" r:id="rId12"/>
    <p:sldId id="301" r:id="rId13"/>
    <p:sldId id="302" r:id="rId14"/>
    <p:sldId id="300" r:id="rId15"/>
    <p:sldId id="303" r:id="rId16"/>
    <p:sldId id="304" r:id="rId17"/>
    <p:sldId id="305" r:id="rId18"/>
    <p:sldId id="299" r:id="rId19"/>
    <p:sldId id="298" r:id="rId20"/>
    <p:sldId id="306" r:id="rId21"/>
    <p:sldId id="307" r:id="rId22"/>
    <p:sldId id="308" r:id="rId23"/>
    <p:sldId id="267" r:id="rId24"/>
    <p:sldId id="296" r:id="rId25"/>
    <p:sldId id="278" r:id="rId26"/>
    <p:sldId id="268" r:id="rId27"/>
    <p:sldId id="279" r:id="rId28"/>
    <p:sldId id="280" r:id="rId29"/>
    <p:sldId id="281" r:id="rId30"/>
    <p:sldId id="269" r:id="rId31"/>
    <p:sldId id="283" r:id="rId32"/>
    <p:sldId id="282" r:id="rId33"/>
    <p:sldId id="270" r:id="rId34"/>
    <p:sldId id="285" r:id="rId35"/>
    <p:sldId id="287" r:id="rId36"/>
    <p:sldId id="271" r:id="rId37"/>
    <p:sldId id="288" r:id="rId38"/>
    <p:sldId id="272" r:id="rId39"/>
    <p:sldId id="289" r:id="rId4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74"/>
  </p:normalViewPr>
  <p:slideViewPr>
    <p:cSldViewPr snapToGrid="0" snapToObjects="1">
      <p:cViewPr varScale="1">
        <p:scale>
          <a:sx n="115" d="100"/>
          <a:sy n="115" d="100"/>
        </p:scale>
        <p:origin x="240" y="456"/>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2018/12/29</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8.png"/><Relationship Id="rId7"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6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70.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6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4" name="矩形 13">
            <a:extLst>
              <a:ext uri="{FF2B5EF4-FFF2-40B4-BE49-F238E27FC236}">
                <a16:creationId xmlns:a16="http://schemas.microsoft.com/office/drawing/2014/main" id="{294000CA-3CEA-DA45-AA39-7F034335B487}"/>
              </a:ext>
            </a:extLst>
          </p:cNvPr>
          <p:cNvSpPr/>
          <p:nvPr/>
        </p:nvSpPr>
        <p:spPr>
          <a:xfrm>
            <a:off x="673183" y="465517"/>
            <a:ext cx="2339102" cy="523220"/>
          </a:xfrm>
          <a:prstGeom prst="rect">
            <a:avLst/>
          </a:prstGeom>
        </p:spPr>
        <p:txBody>
          <a:bodyPr wrap="none">
            <a:spAutoFit/>
          </a:bodyPr>
          <a:lstStyle/>
          <a:p>
            <a:r>
              <a:rPr lang="zh-CN" altLang="en-US" sz="2800" dirty="0"/>
              <a:t>深入神经网络</a:t>
            </a:r>
          </a:p>
        </p:txBody>
      </p:sp>
      <p:sp>
        <p:nvSpPr>
          <p:cNvPr id="49" name="矩形 48">
            <a:extLst>
              <a:ext uri="{FF2B5EF4-FFF2-40B4-BE49-F238E27FC236}">
                <a16:creationId xmlns:a16="http://schemas.microsoft.com/office/drawing/2014/main" id="{D42F2F71-EB98-9C49-AB83-806780540653}"/>
              </a:ext>
            </a:extLst>
          </p:cNvPr>
          <p:cNvSpPr/>
          <p:nvPr/>
        </p:nvSpPr>
        <p:spPr>
          <a:xfrm>
            <a:off x="673183" y="2624742"/>
            <a:ext cx="711574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我们之前说的输入和输出到底是什么？我这里举一个具体（有点扯）的例子：</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输入是 </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，输出是 </a:t>
            </a:r>
            <a:r>
              <a:rPr lang="zh-CN" altLang="en-US" sz="1400" dirty="0">
                <a:solidFill>
                  <a:srgbClr val="92D050"/>
                </a:solidFill>
                <a:latin typeface="微软雅黑" panose="020B0503020204020204" charset="-122"/>
                <a:ea typeface="微软雅黑" panose="020B0503020204020204" charset="-122"/>
              </a:rPr>
              <a:t>有没有女朋友</a:t>
            </a:r>
          </a:p>
        </p:txBody>
      </p:sp>
      <p:sp>
        <p:nvSpPr>
          <p:cNvPr id="50" name="矩形 49">
            <a:extLst>
              <a:ext uri="{FF2B5EF4-FFF2-40B4-BE49-F238E27FC236}">
                <a16:creationId xmlns:a16="http://schemas.microsoft.com/office/drawing/2014/main" id="{826228BA-FD7E-C140-A641-BAFA69B75FFA}"/>
              </a:ext>
            </a:extLst>
          </p:cNvPr>
          <p:cNvSpPr/>
          <p:nvPr/>
        </p:nvSpPr>
        <p:spPr>
          <a:xfrm>
            <a:off x="3784256" y="3219362"/>
            <a:ext cx="1829295" cy="2932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82BA980E-9560-DB4B-B9FB-88C0984C1F77}"/>
              </a:ext>
            </a:extLst>
          </p:cNvPr>
          <p:cNvCxnSpPr>
            <a:cxnSpLocks/>
          </p:cNvCxnSpPr>
          <p:nvPr/>
        </p:nvCxnSpPr>
        <p:spPr>
          <a:xfrm>
            <a:off x="5613551" y="4520496"/>
            <a:ext cx="23075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B3A0FEA-41AC-2F4F-9475-E8DBBA167DC6}"/>
              </a:ext>
            </a:extLst>
          </p:cNvPr>
          <p:cNvSpPr txBox="1"/>
          <p:nvPr/>
        </p:nvSpPr>
        <p:spPr>
          <a:xfrm>
            <a:off x="5613551" y="3555535"/>
            <a:ext cx="3761802" cy="923330"/>
          </a:xfrm>
          <a:prstGeom prst="rect">
            <a:avLst/>
          </a:prstGeom>
          <a:noFill/>
        </p:spPr>
        <p:txBody>
          <a:bodyPr wrap="square" rtlCol="0">
            <a:spAutoFit/>
          </a:bodyPr>
          <a:lstStyle/>
          <a:p>
            <a:r>
              <a:rPr kumimoji="1" lang="zh-CN" altLang="en-US" dirty="0"/>
              <a:t>输出</a:t>
            </a:r>
            <a:r>
              <a:rPr kumimoji="1" lang="en-US" altLang="zh-CN" dirty="0"/>
              <a:t>(0,1)</a:t>
            </a:r>
            <a:r>
              <a:rPr kumimoji="1" lang="zh-CN" altLang="en-US" dirty="0"/>
              <a:t>的数，</a:t>
            </a:r>
            <a:endParaRPr kumimoji="1" lang="en-US" altLang="zh-CN" dirty="0"/>
          </a:p>
          <a:p>
            <a:r>
              <a:rPr kumimoji="1" lang="zh-CN" altLang="en-US" dirty="0"/>
              <a:t>大于</a:t>
            </a:r>
            <a:r>
              <a:rPr kumimoji="1" lang="en-US" altLang="zh-CN" dirty="0"/>
              <a:t>0.5</a:t>
            </a:r>
            <a:r>
              <a:rPr kumimoji="1" lang="zh-CN" altLang="en-US" dirty="0"/>
              <a:t> </a:t>
            </a:r>
            <a:r>
              <a:rPr kumimoji="1" lang="en-US" altLang="zh-CN" dirty="0"/>
              <a:t>-&gt; </a:t>
            </a:r>
            <a:r>
              <a:rPr kumimoji="1" lang="zh-CN" altLang="en-US" dirty="0">
                <a:solidFill>
                  <a:srgbClr val="00B050"/>
                </a:solidFill>
              </a:rPr>
              <a:t>有</a:t>
            </a:r>
            <a:endParaRPr kumimoji="1" lang="en-US" altLang="zh-CN" dirty="0">
              <a:solidFill>
                <a:srgbClr val="00B050"/>
              </a:solidFill>
            </a:endParaRPr>
          </a:p>
          <a:p>
            <a:r>
              <a:rPr kumimoji="1" lang="zh-CN" altLang="en-US" dirty="0"/>
              <a:t>小于等于</a:t>
            </a:r>
            <a:r>
              <a:rPr kumimoji="1" lang="en-US" altLang="zh-CN" dirty="0"/>
              <a:t>0.5</a:t>
            </a:r>
            <a:r>
              <a:rPr kumimoji="1" lang="zh-CN" altLang="en-US" dirty="0"/>
              <a:t> </a:t>
            </a:r>
            <a:r>
              <a:rPr kumimoji="1" lang="en-US" altLang="zh-CN" dirty="0"/>
              <a:t>-&gt; </a:t>
            </a:r>
            <a:r>
              <a:rPr kumimoji="1" lang="zh-CN" altLang="en-US" dirty="0">
                <a:solidFill>
                  <a:srgbClr val="FF0000"/>
                </a:solidFill>
              </a:rPr>
              <a:t>没有</a:t>
            </a:r>
          </a:p>
        </p:txBody>
      </p:sp>
      <p:pic>
        <p:nvPicPr>
          <p:cNvPr id="54" name="图片 53">
            <a:extLst>
              <a:ext uri="{FF2B5EF4-FFF2-40B4-BE49-F238E27FC236}">
                <a16:creationId xmlns:a16="http://schemas.microsoft.com/office/drawing/2014/main" id="{DFCC1EB3-19E9-6F45-A2D3-1B00CBB38090}"/>
              </a:ext>
            </a:extLst>
          </p:cNvPr>
          <p:cNvPicPr>
            <a:picLocks noChangeAspect="1"/>
          </p:cNvPicPr>
          <p:nvPr/>
        </p:nvPicPr>
        <p:blipFill>
          <a:blip r:embed="rId2"/>
          <a:stretch>
            <a:fillRect/>
          </a:stretch>
        </p:blipFill>
        <p:spPr>
          <a:xfrm>
            <a:off x="7921127" y="4349046"/>
            <a:ext cx="647700" cy="342900"/>
          </a:xfrm>
          <a:prstGeom prst="rect">
            <a:avLst/>
          </a:prstGeom>
        </p:spPr>
      </p:pic>
      <p:sp>
        <p:nvSpPr>
          <p:cNvPr id="55" name="文本框 54">
            <a:extLst>
              <a:ext uri="{FF2B5EF4-FFF2-40B4-BE49-F238E27FC236}">
                <a16:creationId xmlns:a16="http://schemas.microsoft.com/office/drawing/2014/main" id="{7B308240-B0ED-7C44-AAC0-A049010CDF07}"/>
              </a:ext>
            </a:extLst>
          </p:cNvPr>
          <p:cNvSpPr txBox="1"/>
          <p:nvPr/>
        </p:nvSpPr>
        <p:spPr>
          <a:xfrm>
            <a:off x="4151426" y="4349046"/>
            <a:ext cx="1190650" cy="369332"/>
          </a:xfrm>
          <a:prstGeom prst="rect">
            <a:avLst/>
          </a:prstGeom>
          <a:noFill/>
        </p:spPr>
        <p:txBody>
          <a:bodyPr wrap="square" rtlCol="0">
            <a:spAutoFit/>
          </a:bodyPr>
          <a:lstStyle/>
          <a:p>
            <a:r>
              <a:rPr kumimoji="1" lang="zh-CN" altLang="en-US" dirty="0"/>
              <a:t>神经网络</a:t>
            </a:r>
          </a:p>
        </p:txBody>
      </p:sp>
      <p:cxnSp>
        <p:nvCxnSpPr>
          <p:cNvPr id="56" name="直线箭头连接符 55">
            <a:extLst>
              <a:ext uri="{FF2B5EF4-FFF2-40B4-BE49-F238E27FC236}">
                <a16:creationId xmlns:a16="http://schemas.microsoft.com/office/drawing/2014/main" id="{CEB8B0EE-DF6B-194B-8121-2D9E6717C8FE}"/>
              </a:ext>
            </a:extLst>
          </p:cNvPr>
          <p:cNvCxnSpPr>
            <a:cxnSpLocks/>
          </p:cNvCxnSpPr>
          <p:nvPr/>
        </p:nvCxnSpPr>
        <p:spPr>
          <a:xfrm>
            <a:off x="2258457" y="4533712"/>
            <a:ext cx="1534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a16="http://schemas.microsoft.com/office/drawing/2014/main" id="{14F94618-5230-6F47-BCD6-6B59EAB68184}"/>
              </a:ext>
            </a:extLst>
          </p:cNvPr>
          <p:cNvPicPr>
            <a:picLocks noChangeAspect="1"/>
          </p:cNvPicPr>
          <p:nvPr/>
        </p:nvPicPr>
        <p:blipFill>
          <a:blip r:embed="rId3"/>
          <a:stretch>
            <a:fillRect/>
          </a:stretch>
        </p:blipFill>
        <p:spPr>
          <a:xfrm>
            <a:off x="730996" y="3772056"/>
            <a:ext cx="1411429" cy="1523311"/>
          </a:xfrm>
          <a:prstGeom prst="rect">
            <a:avLst/>
          </a:prstGeom>
        </p:spPr>
      </p:pic>
      <p:sp>
        <p:nvSpPr>
          <p:cNvPr id="64" name="矩形 63">
            <a:extLst>
              <a:ext uri="{FF2B5EF4-FFF2-40B4-BE49-F238E27FC236}">
                <a16:creationId xmlns:a16="http://schemas.microsoft.com/office/drawing/2014/main" id="{AE0AF0D5-ECDE-EF4E-BC8D-3D338758F0B3}"/>
              </a:ext>
            </a:extLst>
          </p:cNvPr>
          <p:cNvSpPr/>
          <p:nvPr/>
        </p:nvSpPr>
        <p:spPr>
          <a:xfrm>
            <a:off x="3679001" y="6189954"/>
            <a:ext cx="410992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神经网络可以有多种结构，</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我们由浅入深的一个个去了解</a:t>
            </a:r>
          </a:p>
        </p:txBody>
      </p:sp>
      <p:sp>
        <p:nvSpPr>
          <p:cNvPr id="65" name="矩形 64">
            <a:extLst>
              <a:ext uri="{FF2B5EF4-FFF2-40B4-BE49-F238E27FC236}">
                <a16:creationId xmlns:a16="http://schemas.microsoft.com/office/drawing/2014/main" id="{71466DF9-84B5-D74D-91EE-3A58B71A823B}"/>
              </a:ext>
            </a:extLst>
          </p:cNvPr>
          <p:cNvSpPr/>
          <p:nvPr/>
        </p:nvSpPr>
        <p:spPr>
          <a:xfrm>
            <a:off x="631001" y="1392974"/>
            <a:ext cx="6096000" cy="1265346"/>
          </a:xfrm>
          <a:prstGeom prst="rect">
            <a:avLst/>
          </a:prstGeom>
        </p:spPr>
        <p:txBody>
          <a:bodyPr>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我们刚刚了解了神经元是由一个线性函数和一个激活函数（可选）组成的复合函数，接下里我们需要正式定义这一个过程：</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从输入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经过一层层神经网络一直到输出</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的过程叫做 </a:t>
            </a:r>
            <a:r>
              <a:rPr lang="zh-CN" altLang="en-US" sz="1400" dirty="0">
                <a:solidFill>
                  <a:srgbClr val="FF0000"/>
                </a:solidFill>
                <a:latin typeface="微软雅黑" panose="020B0503020204020204" charset="-122"/>
                <a:ea typeface="微软雅黑" panose="020B0503020204020204" charset="-122"/>
              </a:rPr>
              <a:t>正向传播</a:t>
            </a:r>
            <a:r>
              <a:rPr lang="zh-CN" altLang="en-US" sz="1400" dirty="0">
                <a:solidFill>
                  <a:schemeClr val="bg1">
                    <a:lumMod val="50000"/>
                  </a:schemeClr>
                </a:solidFill>
                <a:latin typeface="微软雅黑" panose="020B0503020204020204" charset="-122"/>
                <a:ea typeface="微软雅黑" panose="020B0503020204020204" charset="-122"/>
              </a:rPr>
              <a:t> 或</a:t>
            </a:r>
            <a:r>
              <a:rPr lang="zh-CN" altLang="en-US" dirty="0">
                <a:solidFill>
                  <a:schemeClr val="bg1">
                    <a:lumMod val="50000"/>
                  </a:schemeClr>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前向传播 （</a:t>
            </a:r>
            <a:r>
              <a:rPr lang="en" altLang="zh-CN" sz="1400" dirty="0">
                <a:solidFill>
                  <a:srgbClr val="FF0000"/>
                </a:solidFill>
                <a:latin typeface="微软雅黑" panose="020B0503020204020204" charset="-122"/>
                <a:ea typeface="微软雅黑" panose="020B0503020204020204" charset="-122"/>
              </a:rPr>
              <a:t>Forward propagation</a:t>
            </a:r>
            <a:r>
              <a:rPr lang="zh-CN" altLang="en-US" sz="1400" dirty="0">
                <a:solidFill>
                  <a:srgbClr val="FF0000"/>
                </a:solidFill>
                <a:latin typeface="微软雅黑" panose="020B0503020204020204" charset="-122"/>
                <a:ea typeface="微软雅黑" panose="020B0503020204020204" charset="-122"/>
              </a:rPr>
              <a:t>）</a:t>
            </a:r>
            <a:endParaRPr lang="en" altLang="zh-CN" sz="1400" dirty="0">
              <a:solidFill>
                <a:srgbClr val="FF0000"/>
              </a:solidFill>
              <a:latin typeface="微软雅黑" panose="020B0503020204020204" charset="-122"/>
              <a:ea typeface="微软雅黑" panose="020B0503020204020204" charset="-122"/>
            </a:endParaRPr>
          </a:p>
        </p:txBody>
      </p:sp>
      <p:sp>
        <p:nvSpPr>
          <p:cNvPr id="66" name="文本框 65">
            <a:extLst>
              <a:ext uri="{FF2B5EF4-FFF2-40B4-BE49-F238E27FC236}">
                <a16:creationId xmlns:a16="http://schemas.microsoft.com/office/drawing/2014/main" id="{AAB979A1-2DB7-7347-9F19-1029F2AF6E9E}"/>
              </a:ext>
            </a:extLst>
          </p:cNvPr>
          <p:cNvSpPr txBox="1"/>
          <p:nvPr/>
        </p:nvSpPr>
        <p:spPr>
          <a:xfrm>
            <a:off x="1230143" y="5295367"/>
            <a:ext cx="413133" cy="369332"/>
          </a:xfrm>
          <a:prstGeom prst="rect">
            <a:avLst/>
          </a:prstGeom>
          <a:noFill/>
        </p:spPr>
        <p:txBody>
          <a:bodyPr wrap="square" rtlCol="0">
            <a:spAutoFit/>
          </a:bodyPr>
          <a:lstStyle/>
          <a:p>
            <a:r>
              <a:rPr kumimoji="1" lang="en-US" altLang="zh-CN" dirty="0"/>
              <a:t>x</a:t>
            </a:r>
            <a:endParaRPr kumimoji="1" lang="zh-CN" altLang="en-US" dirty="0"/>
          </a:p>
        </p:txBody>
      </p:sp>
      <p:sp>
        <p:nvSpPr>
          <p:cNvPr id="67" name="文本框 66">
            <a:extLst>
              <a:ext uri="{FF2B5EF4-FFF2-40B4-BE49-F238E27FC236}">
                <a16:creationId xmlns:a16="http://schemas.microsoft.com/office/drawing/2014/main" id="{5E7C5ED7-978E-EC44-8E8E-4AF45DFE3D04}"/>
              </a:ext>
            </a:extLst>
          </p:cNvPr>
          <p:cNvSpPr txBox="1"/>
          <p:nvPr/>
        </p:nvSpPr>
        <p:spPr>
          <a:xfrm>
            <a:off x="8038410" y="4718378"/>
            <a:ext cx="413133" cy="369332"/>
          </a:xfrm>
          <a:prstGeom prst="rect">
            <a:avLst/>
          </a:prstGeom>
          <a:noFill/>
        </p:spPr>
        <p:txBody>
          <a:bodyPr wrap="square" rtlCol="0">
            <a:spAutoFit/>
          </a:bodyPr>
          <a:lstStyle/>
          <a:p>
            <a:r>
              <a:rPr kumimoji="1" lang="en-US" altLang="zh-CN" dirty="0"/>
              <a:t>y</a:t>
            </a:r>
            <a:endParaRPr kumimoji="1" lang="zh-CN" altLang="en-US" dirty="0"/>
          </a:p>
        </p:txBody>
      </p:sp>
      <p:sp>
        <p:nvSpPr>
          <p:cNvPr id="17" name="文本框 16">
            <a:extLst>
              <a:ext uri="{FF2B5EF4-FFF2-40B4-BE49-F238E27FC236}">
                <a16:creationId xmlns:a16="http://schemas.microsoft.com/office/drawing/2014/main" id="{C2802524-8AEB-9A4C-904F-BD5857A28C0D}"/>
              </a:ext>
            </a:extLst>
          </p:cNvPr>
          <p:cNvSpPr txBox="1"/>
          <p:nvPr/>
        </p:nvSpPr>
        <p:spPr>
          <a:xfrm>
            <a:off x="643525" y="1022934"/>
            <a:ext cx="1271239" cy="369332"/>
          </a:xfrm>
          <a:prstGeom prst="rect">
            <a:avLst/>
          </a:prstGeom>
          <a:noFill/>
        </p:spPr>
        <p:txBody>
          <a:bodyPr wrap="square" rtlCol="0">
            <a:spAutoFit/>
          </a:bodyPr>
          <a:lstStyle/>
          <a:p>
            <a:r>
              <a:rPr kumimoji="1" lang="zh-CN" altLang="en-US" dirty="0"/>
              <a:t>正向传播</a:t>
            </a:r>
          </a:p>
        </p:txBody>
      </p:sp>
    </p:spTree>
    <p:extLst>
      <p:ext uri="{BB962C8B-B14F-4D97-AF65-F5344CB8AC3E}">
        <p14:creationId xmlns:p14="http://schemas.microsoft.com/office/powerpoint/2010/main" val="25930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1000766" y="1447047"/>
            <a:ext cx="952500" cy="393700"/>
          </a:xfrm>
          <a:prstGeom prst="rect">
            <a:avLst/>
          </a:prstGeom>
        </p:spPr>
      </p:pic>
      <p:sp>
        <p:nvSpPr>
          <p:cNvPr id="27" name="矩形 26">
            <a:extLst>
              <a:ext uri="{FF2B5EF4-FFF2-40B4-BE49-F238E27FC236}">
                <a16:creationId xmlns:a16="http://schemas.microsoft.com/office/drawing/2014/main" id="{638849EA-921C-E846-A56D-97215D6AA1F5}"/>
              </a:ext>
            </a:extLst>
          </p:cNvPr>
          <p:cNvSpPr/>
          <p:nvPr/>
        </p:nvSpPr>
        <p:spPr>
          <a:xfrm>
            <a:off x="1236948" y="2643380"/>
            <a:ext cx="4054445"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身高</a:t>
            </a:r>
            <a:r>
              <a:rPr lang="en-US" altLang="zh-CN" sz="1400" dirty="0">
                <a:solidFill>
                  <a:schemeClr val="bg1">
                    <a:lumMod val="50000"/>
                  </a:schemeClr>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 经过函数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是没有办法变成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的实数的，怎么让输出能变成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呢，这时候激活函数的第二个作用就发生了（</a:t>
            </a:r>
            <a:r>
              <a:rPr lang="zh-CN" altLang="en-US" sz="1400" dirty="0">
                <a:solidFill>
                  <a:srgbClr val="FFC000"/>
                </a:solidFill>
                <a:latin typeface="微软雅黑" panose="020B0503020204020204" charset="-122"/>
                <a:ea typeface="微软雅黑" panose="020B0503020204020204" charset="-122"/>
              </a:rPr>
              <a:t>一般这个作用是用在输出层上</a:t>
            </a:r>
            <a:r>
              <a:rPr lang="zh-CN" altLang="en-US" sz="1400" dirty="0">
                <a:solidFill>
                  <a:schemeClr val="bg1">
                    <a:lumMod val="50000"/>
                  </a:schemeClr>
                </a:solidFill>
                <a:latin typeface="微软雅黑" panose="020B0503020204020204" charset="-122"/>
                <a:ea typeface="微软雅黑" panose="020B0503020204020204" charset="-122"/>
              </a:rPr>
              <a:t>），就是将任意的数字进行映射，在这里能把任意的数字映射到</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的函数就是</a:t>
            </a:r>
            <a:r>
              <a:rPr lang="en-US" altLang="zh-CN" sz="1400" dirty="0">
                <a:solidFill>
                  <a:srgbClr val="FF0000"/>
                </a:solidFill>
                <a:latin typeface="微软雅黑" panose="020B0503020204020204" charset="-122"/>
                <a:ea typeface="微软雅黑" panose="020B0503020204020204" charset="-122"/>
              </a:rPr>
              <a:t>sigmoid</a:t>
            </a:r>
            <a:endParaRPr lang="zh-CN" altLang="en-US" sz="1400" dirty="0">
              <a:solidFill>
                <a:srgbClr val="FF0000"/>
              </a:solidFill>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这是一个最简单的神经网络，</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pic>
        <p:nvPicPr>
          <p:cNvPr id="6" name="图片 5">
            <a:extLst>
              <a:ext uri="{FF2B5EF4-FFF2-40B4-BE49-F238E27FC236}">
                <a16:creationId xmlns:a16="http://schemas.microsoft.com/office/drawing/2014/main" id="{31F322C8-29DA-3F43-AD62-4B911F057E8D}"/>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8" name="图片 7">
            <a:extLst>
              <a:ext uri="{FF2B5EF4-FFF2-40B4-BE49-F238E27FC236}">
                <a16:creationId xmlns:a16="http://schemas.microsoft.com/office/drawing/2014/main" id="{01860226-A92F-F348-BA92-692F516041F7}"/>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10" name="图片 9">
            <a:extLst>
              <a:ext uri="{FF2B5EF4-FFF2-40B4-BE49-F238E27FC236}">
                <a16:creationId xmlns:a16="http://schemas.microsoft.com/office/drawing/2014/main" id="{A264506F-FA34-034E-A392-3E65EE51DC66}"/>
              </a:ext>
            </a:extLst>
          </p:cNvPr>
          <p:cNvPicPr>
            <a:picLocks noChangeAspect="1"/>
          </p:cNvPicPr>
          <p:nvPr/>
        </p:nvPicPr>
        <p:blipFill>
          <a:blip r:embed="rId5"/>
          <a:stretch>
            <a:fillRect/>
          </a:stretch>
        </p:blipFill>
        <p:spPr>
          <a:xfrm>
            <a:off x="4263228" y="1396115"/>
            <a:ext cx="1790700" cy="419100"/>
          </a:xfrm>
          <a:prstGeom prst="rect">
            <a:avLst/>
          </a:prstGeom>
        </p:spPr>
      </p:pic>
      <p:pic>
        <p:nvPicPr>
          <p:cNvPr id="11" name="图片 10">
            <a:extLst>
              <a:ext uri="{FF2B5EF4-FFF2-40B4-BE49-F238E27FC236}">
                <a16:creationId xmlns:a16="http://schemas.microsoft.com/office/drawing/2014/main" id="{7C015DB2-125D-3646-8A03-BB3343CC5134}"/>
              </a:ext>
            </a:extLst>
          </p:cNvPr>
          <p:cNvPicPr>
            <a:picLocks noChangeAspect="1"/>
          </p:cNvPicPr>
          <p:nvPr/>
        </p:nvPicPr>
        <p:blipFill>
          <a:blip r:embed="rId6"/>
          <a:stretch>
            <a:fillRect/>
          </a:stretch>
        </p:blipFill>
        <p:spPr>
          <a:xfrm>
            <a:off x="1252559" y="4187514"/>
            <a:ext cx="3035300" cy="1447800"/>
          </a:xfrm>
          <a:prstGeom prst="rect">
            <a:avLst/>
          </a:prstGeom>
        </p:spPr>
      </p:pic>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96685CE6-E711-D943-A8D7-BF6A560EC0E2}"/>
                  </a:ext>
                </a:extLst>
              </p:cNvPr>
              <p:cNvSpPr/>
              <p:nvPr/>
            </p:nvSpPr>
            <p:spPr>
              <a:xfrm>
                <a:off x="3602516" y="4648097"/>
                <a:ext cx="4109924" cy="90524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exp</a:t>
                </a:r>
                <a:r>
                  <a:rPr lang="zh-CN" altLang="en-US" sz="1400" dirty="0">
                    <a:solidFill>
                      <a:schemeClr val="bg1">
                        <a:lumMod val="50000"/>
                      </a:schemeClr>
                    </a:solidFill>
                    <a:latin typeface="微软雅黑" panose="020B0503020204020204" charset="-122"/>
                    <a:ea typeface="微软雅黑" panose="020B0503020204020204" charset="-122"/>
                  </a:rPr>
                  <a:t>函数的意思是 自然对数</a:t>
                </a:r>
                <a:r>
                  <a:rPr lang="en-US" altLang="zh-CN" sz="1400" dirty="0">
                    <a:solidFill>
                      <a:schemeClr val="bg1">
                        <a:lumMod val="50000"/>
                      </a:schemeClr>
                    </a:solidFill>
                    <a:latin typeface="微软雅黑" panose="020B0503020204020204" charset="-122"/>
                    <a:ea typeface="微软雅黑" panose="020B0503020204020204" charset="-122"/>
                  </a:rPr>
                  <a:t>e</a:t>
                </a:r>
                <a:r>
                  <a:rPr lang="zh-CN" altLang="en-US" sz="1400" dirty="0">
                    <a:solidFill>
                      <a:schemeClr val="bg1">
                        <a:lumMod val="50000"/>
                      </a:schemeClr>
                    </a:solidFill>
                    <a:latin typeface="微软雅黑" panose="020B0503020204020204" charset="-122"/>
                    <a:ea typeface="微软雅黑" panose="020B0503020204020204" charset="-122"/>
                  </a:rPr>
                  <a:t>的多少次方，</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这里就是 </a:t>
                </a:r>
                <a14:m>
                  <m:oMath xmlns:m="http://schemas.openxmlformats.org/officeDocument/2006/math">
                    <m:sSup>
                      <m:sSupPr>
                        <m:ctrlPr>
                          <a:rPr lang="en-US" altLang="zh-CN" sz="1400" b="0" i="1" smtClean="0">
                            <a:solidFill>
                              <a:schemeClr val="bg1">
                                <a:lumMod val="50000"/>
                              </a:schemeClr>
                            </a:solidFill>
                            <a:latin typeface="Cambria Math" panose="02040503050406030204" pitchFamily="18" charset="0"/>
                            <a:ea typeface="微软雅黑" panose="020B0503020204020204" charset="-122"/>
                          </a:rPr>
                        </m:ctrlPr>
                      </m:sSupPr>
                      <m:e>
                        <m:r>
                          <a:rPr lang="en-US" altLang="zh-CN" sz="1400" b="0" i="1" smtClean="0">
                            <a:solidFill>
                              <a:schemeClr val="bg1">
                                <a:lumMod val="50000"/>
                              </a:schemeClr>
                            </a:solidFill>
                            <a:latin typeface="Cambria Math" panose="02040503050406030204" pitchFamily="18" charset="0"/>
                            <a:ea typeface="微软雅黑" panose="020B0503020204020204" charset="-122"/>
                          </a:rPr>
                          <m:t>𝑒</m:t>
                        </m:r>
                      </m:e>
                      <m:sup>
                        <m:r>
                          <a:rPr lang="en-US" altLang="zh-CN" sz="1400" b="0" i="1" smtClean="0">
                            <a:solidFill>
                              <a:schemeClr val="bg1">
                                <a:lumMod val="50000"/>
                              </a:schemeClr>
                            </a:solidFill>
                            <a:latin typeface="Cambria Math" panose="02040503050406030204" pitchFamily="18" charset="0"/>
                            <a:ea typeface="微软雅黑" panose="020B0503020204020204" charset="-122"/>
                          </a:rPr>
                          <m:t>−</m:t>
                        </m:r>
                        <m:r>
                          <a:rPr lang="en-US" altLang="zh-CN" sz="1400" b="0" i="1" smtClean="0">
                            <a:solidFill>
                              <a:schemeClr val="bg1">
                                <a:lumMod val="50000"/>
                              </a:schemeClr>
                            </a:solidFill>
                            <a:latin typeface="Cambria Math" panose="02040503050406030204" pitchFamily="18" charset="0"/>
                            <a:ea typeface="微软雅黑" panose="020B0503020204020204" charset="-122"/>
                          </a:rPr>
                          <m:t>𝑧</m:t>
                        </m:r>
                      </m:sup>
                    </m:sSup>
                  </m:oMath>
                </a14:m>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之后的激活函数我都会用函数名直接替代这个公式，比如</a:t>
                </a:r>
                <a:r>
                  <a:rPr lang="en-US" altLang="zh-CN" sz="1400" dirty="0">
                    <a:solidFill>
                      <a:srgbClr val="FF0000"/>
                    </a:solidFill>
                    <a:latin typeface="微软雅黑" panose="020B0503020204020204" charset="-122"/>
                    <a:ea typeface="微软雅黑" panose="020B0503020204020204" charset="-122"/>
                  </a:rPr>
                  <a:t>sigmoid(-z)</a:t>
                </a:r>
                <a:endParaRPr lang="zh-CN" altLang="en-US" sz="1400" dirty="0">
                  <a:solidFill>
                    <a:srgbClr val="FF0000"/>
                  </a:solidFill>
                  <a:latin typeface="微软雅黑" panose="020B0503020204020204" charset="-122"/>
                  <a:ea typeface="微软雅黑" panose="020B0503020204020204" charset="-122"/>
                </a:endParaRPr>
              </a:p>
            </p:txBody>
          </p:sp>
        </mc:Choice>
        <mc:Fallback xmlns="">
          <p:sp>
            <p:nvSpPr>
              <p:cNvPr id="35" name="矩形 34">
                <a:extLst>
                  <a:ext uri="{FF2B5EF4-FFF2-40B4-BE49-F238E27FC236}">
                    <a16:creationId xmlns:a16="http://schemas.microsoft.com/office/drawing/2014/main" id="{96685CE6-E711-D943-A8D7-BF6A560EC0E2}"/>
                  </a:ext>
                </a:extLst>
              </p:cNvPr>
              <p:cNvSpPr>
                <a:spLocks noRot="1" noChangeAspect="1" noMove="1" noResize="1" noEditPoints="1" noAdjustHandles="1" noChangeArrowheads="1" noChangeShapeType="1" noTextEdit="1"/>
              </p:cNvSpPr>
              <p:nvPr/>
            </p:nvSpPr>
            <p:spPr>
              <a:xfrm>
                <a:off x="3602516" y="4648097"/>
                <a:ext cx="4109924" cy="905248"/>
              </a:xfrm>
              <a:prstGeom prst="rect">
                <a:avLst/>
              </a:prstGeom>
              <a:blipFill>
                <a:blip r:embed="rId7"/>
                <a:stretch>
                  <a:fillRect l="-309" r="-309"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7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2029337"/>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367153"/>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a:endCxn id="20" idx="2"/>
          </p:cNvCxnSpPr>
          <p:nvPr/>
        </p:nvCxnSpPr>
        <p:spPr>
          <a:xfrm>
            <a:off x="3493429" y="2003698"/>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a:stCxn id="22" idx="0"/>
            <a:endCxn id="22" idx="4"/>
          </p:cNvCxnSpPr>
          <p:nvPr/>
        </p:nvCxnSpPr>
        <p:spPr>
          <a:xfrm>
            <a:off x="2888526" y="1367153"/>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981525" y="1469710"/>
            <a:ext cx="952500" cy="393700"/>
          </a:xfrm>
          <a:prstGeom prst="rect">
            <a:avLst/>
          </a:prstGeom>
        </p:spPr>
      </p:pic>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sp>
        <p:nvSpPr>
          <p:cNvPr id="20" name="椭圆 19">
            <a:extLst>
              <a:ext uri="{FF2B5EF4-FFF2-40B4-BE49-F238E27FC236}">
                <a16:creationId xmlns:a16="http://schemas.microsoft.com/office/drawing/2014/main" id="{F9B81672-5861-DE48-A343-8B98590E6ABA}"/>
              </a:ext>
            </a:extLst>
          </p:cNvPr>
          <p:cNvSpPr/>
          <p:nvPr/>
        </p:nvSpPr>
        <p:spPr>
          <a:xfrm>
            <a:off x="4190622" y="1392792"/>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B07244B6-84F8-0C47-82E4-A568F318FA7B}"/>
              </a:ext>
            </a:extLst>
          </p:cNvPr>
          <p:cNvCxnSpPr>
            <a:cxnSpLocks/>
          </p:cNvCxnSpPr>
          <p:nvPr/>
        </p:nvCxnSpPr>
        <p:spPr>
          <a:xfrm>
            <a:off x="5400429" y="2029337"/>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2E5F910-5DD4-D04B-9100-F15BBA50F5B7}"/>
              </a:ext>
            </a:extLst>
          </p:cNvPr>
          <p:cNvCxnSpPr>
            <a:cxnSpLocks/>
            <a:stCxn id="20" idx="0"/>
            <a:endCxn id="20" idx="4"/>
          </p:cNvCxnSpPr>
          <p:nvPr/>
        </p:nvCxnSpPr>
        <p:spPr>
          <a:xfrm>
            <a:off x="4795526" y="1392792"/>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966F5E2-FB86-1846-B729-60F5202CB2C8}"/>
              </a:ext>
            </a:extLst>
          </p:cNvPr>
          <p:cNvPicPr>
            <a:picLocks noChangeAspect="1"/>
          </p:cNvPicPr>
          <p:nvPr/>
        </p:nvPicPr>
        <p:blipFill>
          <a:blip r:embed="rId3"/>
          <a:stretch>
            <a:fillRect/>
          </a:stretch>
        </p:blipFill>
        <p:spPr>
          <a:xfrm>
            <a:off x="5770360" y="1444071"/>
            <a:ext cx="1943100" cy="520700"/>
          </a:xfrm>
          <a:prstGeom prst="rect">
            <a:avLst/>
          </a:prstGeom>
        </p:spPr>
      </p:pic>
      <p:pic>
        <p:nvPicPr>
          <p:cNvPr id="14" name="图片 13">
            <a:extLst>
              <a:ext uri="{FF2B5EF4-FFF2-40B4-BE49-F238E27FC236}">
                <a16:creationId xmlns:a16="http://schemas.microsoft.com/office/drawing/2014/main" id="{91685559-1F41-0345-A4B6-86F070ACB133}"/>
              </a:ext>
            </a:extLst>
          </p:cNvPr>
          <p:cNvPicPr>
            <a:picLocks noChangeAspect="1"/>
          </p:cNvPicPr>
          <p:nvPr/>
        </p:nvPicPr>
        <p:blipFill>
          <a:blip r:embed="rId4"/>
          <a:stretch>
            <a:fillRect/>
          </a:stretch>
        </p:blipFill>
        <p:spPr>
          <a:xfrm>
            <a:off x="3611141" y="1469526"/>
            <a:ext cx="419100" cy="431800"/>
          </a:xfrm>
          <a:prstGeom prst="rect">
            <a:avLst/>
          </a:prstGeom>
        </p:spPr>
      </p:pic>
      <p:pic>
        <p:nvPicPr>
          <p:cNvPr id="15" name="图片 14">
            <a:extLst>
              <a:ext uri="{FF2B5EF4-FFF2-40B4-BE49-F238E27FC236}">
                <a16:creationId xmlns:a16="http://schemas.microsoft.com/office/drawing/2014/main" id="{3BE7EBA7-06A6-7146-9295-21C772471CC0}"/>
              </a:ext>
            </a:extLst>
          </p:cNvPr>
          <p:cNvPicPr>
            <a:picLocks noChangeAspect="1"/>
          </p:cNvPicPr>
          <p:nvPr/>
        </p:nvPicPr>
        <p:blipFill>
          <a:blip r:embed="rId5"/>
          <a:stretch>
            <a:fillRect/>
          </a:stretch>
        </p:blipFill>
        <p:spPr>
          <a:xfrm>
            <a:off x="2334252" y="1798195"/>
            <a:ext cx="537028" cy="304583"/>
          </a:xfrm>
          <a:prstGeom prst="rect">
            <a:avLst/>
          </a:prstGeom>
        </p:spPr>
      </p:pic>
      <p:pic>
        <p:nvPicPr>
          <p:cNvPr id="16" name="图片 15">
            <a:extLst>
              <a:ext uri="{FF2B5EF4-FFF2-40B4-BE49-F238E27FC236}">
                <a16:creationId xmlns:a16="http://schemas.microsoft.com/office/drawing/2014/main" id="{BD0C9572-E2BB-C944-BCEF-7B5D640B92CD}"/>
              </a:ext>
            </a:extLst>
          </p:cNvPr>
          <p:cNvPicPr>
            <a:picLocks noChangeAspect="1"/>
          </p:cNvPicPr>
          <p:nvPr/>
        </p:nvPicPr>
        <p:blipFill>
          <a:blip r:embed="rId6"/>
          <a:stretch>
            <a:fillRect/>
          </a:stretch>
        </p:blipFill>
        <p:spPr>
          <a:xfrm>
            <a:off x="2926726" y="1837963"/>
            <a:ext cx="507847" cy="280191"/>
          </a:xfrm>
          <a:prstGeom prst="rect">
            <a:avLst/>
          </a:prstGeom>
        </p:spPr>
      </p:pic>
      <p:pic>
        <p:nvPicPr>
          <p:cNvPr id="17" name="图片 16">
            <a:extLst>
              <a:ext uri="{FF2B5EF4-FFF2-40B4-BE49-F238E27FC236}">
                <a16:creationId xmlns:a16="http://schemas.microsoft.com/office/drawing/2014/main" id="{80BC63B3-FAD9-654B-95E7-CAB36C76E91F}"/>
              </a:ext>
            </a:extLst>
          </p:cNvPr>
          <p:cNvPicPr>
            <a:picLocks noChangeAspect="1"/>
          </p:cNvPicPr>
          <p:nvPr/>
        </p:nvPicPr>
        <p:blipFill>
          <a:blip r:embed="rId7"/>
          <a:stretch>
            <a:fillRect/>
          </a:stretch>
        </p:blipFill>
        <p:spPr>
          <a:xfrm>
            <a:off x="4215828" y="1901326"/>
            <a:ext cx="554490" cy="291342"/>
          </a:xfrm>
          <a:prstGeom prst="rect">
            <a:avLst/>
          </a:prstGeom>
        </p:spPr>
      </p:pic>
      <p:pic>
        <p:nvPicPr>
          <p:cNvPr id="18" name="图片 17">
            <a:extLst>
              <a:ext uri="{FF2B5EF4-FFF2-40B4-BE49-F238E27FC236}">
                <a16:creationId xmlns:a16="http://schemas.microsoft.com/office/drawing/2014/main" id="{A930E271-6D57-894C-9198-45BCC097C9EC}"/>
              </a:ext>
            </a:extLst>
          </p:cNvPr>
          <p:cNvPicPr>
            <a:picLocks noChangeAspect="1"/>
          </p:cNvPicPr>
          <p:nvPr/>
        </p:nvPicPr>
        <p:blipFill>
          <a:blip r:embed="rId8"/>
          <a:stretch>
            <a:fillRect/>
          </a:stretch>
        </p:blipFill>
        <p:spPr>
          <a:xfrm>
            <a:off x="4816589" y="1906302"/>
            <a:ext cx="562778" cy="281389"/>
          </a:xfrm>
          <a:prstGeom prst="rect">
            <a:avLst/>
          </a:prstGeom>
        </p:spPr>
      </p:pic>
      <p:sp>
        <p:nvSpPr>
          <p:cNvPr id="29" name="文本框 28">
            <a:extLst>
              <a:ext uri="{FF2B5EF4-FFF2-40B4-BE49-F238E27FC236}">
                <a16:creationId xmlns:a16="http://schemas.microsoft.com/office/drawing/2014/main" id="{636CA257-B863-7B42-95C2-46C86006F985}"/>
              </a:ext>
            </a:extLst>
          </p:cNvPr>
          <p:cNvSpPr txBox="1"/>
          <p:nvPr/>
        </p:nvSpPr>
        <p:spPr>
          <a:xfrm>
            <a:off x="2579029" y="934419"/>
            <a:ext cx="914400" cy="369332"/>
          </a:xfrm>
          <a:prstGeom prst="rect">
            <a:avLst/>
          </a:prstGeom>
          <a:noFill/>
        </p:spPr>
        <p:txBody>
          <a:bodyPr wrap="square" rtlCol="0">
            <a:spAutoFit/>
          </a:bodyPr>
          <a:lstStyle/>
          <a:p>
            <a:r>
              <a:rPr kumimoji="1" lang="en-US" altLang="zh-CN" dirty="0"/>
              <a:t>L1</a:t>
            </a:r>
          </a:p>
        </p:txBody>
      </p:sp>
      <p:sp>
        <p:nvSpPr>
          <p:cNvPr id="32" name="文本框 31">
            <a:extLst>
              <a:ext uri="{FF2B5EF4-FFF2-40B4-BE49-F238E27FC236}">
                <a16:creationId xmlns:a16="http://schemas.microsoft.com/office/drawing/2014/main" id="{B60670DD-E324-874F-A592-36BC97413C3E}"/>
              </a:ext>
            </a:extLst>
          </p:cNvPr>
          <p:cNvSpPr txBox="1"/>
          <p:nvPr/>
        </p:nvSpPr>
        <p:spPr>
          <a:xfrm>
            <a:off x="4618744" y="944186"/>
            <a:ext cx="914400" cy="369332"/>
          </a:xfrm>
          <a:prstGeom prst="rect">
            <a:avLst/>
          </a:prstGeom>
          <a:noFill/>
        </p:spPr>
        <p:txBody>
          <a:bodyPr wrap="square" rtlCol="0">
            <a:spAutoFit/>
          </a:bodyPr>
          <a:lstStyle/>
          <a:p>
            <a:r>
              <a:rPr kumimoji="1" lang="en-US" altLang="zh-CN" dirty="0"/>
              <a:t>L2</a:t>
            </a:r>
          </a:p>
        </p:txBody>
      </p:sp>
      <p:pic>
        <p:nvPicPr>
          <p:cNvPr id="30" name="图片 29">
            <a:extLst>
              <a:ext uri="{FF2B5EF4-FFF2-40B4-BE49-F238E27FC236}">
                <a16:creationId xmlns:a16="http://schemas.microsoft.com/office/drawing/2014/main" id="{D5659D7A-C86C-EB4B-855C-B6082E41483B}"/>
              </a:ext>
            </a:extLst>
          </p:cNvPr>
          <p:cNvPicPr>
            <a:picLocks noChangeAspect="1"/>
          </p:cNvPicPr>
          <p:nvPr/>
        </p:nvPicPr>
        <p:blipFill>
          <a:blip r:embed="rId9"/>
          <a:stretch>
            <a:fillRect/>
          </a:stretch>
        </p:blipFill>
        <p:spPr>
          <a:xfrm>
            <a:off x="2334252" y="2903510"/>
            <a:ext cx="3822700" cy="2717800"/>
          </a:xfrm>
          <a:prstGeom prst="rect">
            <a:avLst/>
          </a:prstGeom>
        </p:spPr>
      </p:pic>
    </p:spTree>
    <p:extLst>
      <p:ext uri="{BB962C8B-B14F-4D97-AF65-F5344CB8AC3E}">
        <p14:creationId xmlns:p14="http://schemas.microsoft.com/office/powerpoint/2010/main" val="11751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我们刚刚只演示了一个输入，如果有多个输入呢？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不仅仅有</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(x1)</a:t>
            </a:r>
            <a:r>
              <a:rPr lang="zh-CN" altLang="en-US" sz="1400" dirty="0">
                <a:solidFill>
                  <a:schemeClr val="bg1">
                    <a:lumMod val="50000"/>
                  </a:schemeClr>
                </a:solidFill>
                <a:latin typeface="微软雅黑" panose="020B0503020204020204" charset="-122"/>
                <a:ea typeface="微软雅黑" panose="020B0503020204020204" charset="-122"/>
              </a:rPr>
              <a:t>，还要输入</a:t>
            </a:r>
            <a:r>
              <a:rPr lang="zh-CN" altLang="en-US" sz="1400" dirty="0">
                <a:solidFill>
                  <a:srgbClr val="00B0F0"/>
                </a:solidFill>
                <a:latin typeface="微软雅黑" panose="020B0503020204020204" charset="-122"/>
                <a:ea typeface="微软雅黑" panose="020B0503020204020204" charset="-122"/>
              </a:rPr>
              <a:t>体重</a:t>
            </a:r>
            <a:r>
              <a:rPr lang="en-US" altLang="zh-CN" sz="1400" dirty="0">
                <a:solidFill>
                  <a:srgbClr val="00B0F0"/>
                </a:solidFill>
                <a:latin typeface="微软雅黑" panose="020B0503020204020204" charset="-122"/>
                <a:ea typeface="微软雅黑" panose="020B0503020204020204" charset="-122"/>
              </a:rPr>
              <a:t>kg(x2)</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pic>
        <p:nvPicPr>
          <p:cNvPr id="2" name="图片 1">
            <a:extLst>
              <a:ext uri="{FF2B5EF4-FFF2-40B4-BE49-F238E27FC236}">
                <a16:creationId xmlns:a16="http://schemas.microsoft.com/office/drawing/2014/main" id="{345B46A9-BA67-0F4C-8651-7E58FBE61C86}"/>
              </a:ext>
            </a:extLst>
          </p:cNvPr>
          <p:cNvPicPr>
            <a:picLocks noChangeAspect="1"/>
          </p:cNvPicPr>
          <p:nvPr/>
        </p:nvPicPr>
        <p:blipFill>
          <a:blip r:embed="rId2"/>
          <a:stretch>
            <a:fillRect/>
          </a:stretch>
        </p:blipFill>
        <p:spPr>
          <a:xfrm>
            <a:off x="4805073" y="243522"/>
            <a:ext cx="1319117" cy="1202233"/>
          </a:xfrm>
          <a:prstGeom prst="rect">
            <a:avLst/>
          </a:prstGeom>
        </p:spPr>
      </p:pic>
      <p:cxnSp>
        <p:nvCxnSpPr>
          <p:cNvPr id="26" name="直线箭头连接符 25">
            <a:extLst>
              <a:ext uri="{FF2B5EF4-FFF2-40B4-BE49-F238E27FC236}">
                <a16:creationId xmlns:a16="http://schemas.microsoft.com/office/drawing/2014/main" id="{CB4AB0A9-4439-A94D-888F-08B1B18DD4A3}"/>
              </a:ext>
            </a:extLst>
          </p:cNvPr>
          <p:cNvCxnSpPr>
            <a:cxnSpLocks/>
          </p:cNvCxnSpPr>
          <p:nvPr/>
        </p:nvCxnSpPr>
        <p:spPr>
          <a:xfrm>
            <a:off x="1211855" y="2236424"/>
            <a:ext cx="985337" cy="4294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97192" y="200364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endCxn id="32" idx="2"/>
          </p:cNvCxnSpPr>
          <p:nvPr/>
        </p:nvCxnSpPr>
        <p:spPr>
          <a:xfrm>
            <a:off x="3406999" y="2640192"/>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802096" y="200364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4104192" y="202928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313999" y="2665831"/>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709096" y="202928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3"/>
          <a:stretch>
            <a:fillRect/>
          </a:stretch>
        </p:blipFill>
        <p:spPr>
          <a:xfrm>
            <a:off x="5683930" y="2080565"/>
            <a:ext cx="1943100" cy="520700"/>
          </a:xfrm>
          <a:prstGeom prst="rect">
            <a:avLst/>
          </a:prstGeom>
        </p:spPr>
      </p:pic>
      <p:pic>
        <p:nvPicPr>
          <p:cNvPr id="39" name="图片 38">
            <a:extLst>
              <a:ext uri="{FF2B5EF4-FFF2-40B4-BE49-F238E27FC236}">
                <a16:creationId xmlns:a16="http://schemas.microsoft.com/office/drawing/2014/main" id="{915439C7-A35B-1044-B4E5-17D9FDE99E27}"/>
              </a:ext>
            </a:extLst>
          </p:cNvPr>
          <p:cNvPicPr>
            <a:picLocks noChangeAspect="1"/>
          </p:cNvPicPr>
          <p:nvPr/>
        </p:nvPicPr>
        <p:blipFill>
          <a:blip r:embed="rId4"/>
          <a:stretch>
            <a:fillRect/>
          </a:stretch>
        </p:blipFill>
        <p:spPr>
          <a:xfrm>
            <a:off x="3524711" y="2106020"/>
            <a:ext cx="419100" cy="4318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5"/>
          <a:stretch>
            <a:fillRect/>
          </a:stretch>
        </p:blipFill>
        <p:spPr>
          <a:xfrm>
            <a:off x="2247822" y="2434689"/>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6"/>
          <a:stretch>
            <a:fillRect/>
          </a:stretch>
        </p:blipFill>
        <p:spPr>
          <a:xfrm>
            <a:off x="2840296" y="2474457"/>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7"/>
          <a:stretch>
            <a:fillRect/>
          </a:stretch>
        </p:blipFill>
        <p:spPr>
          <a:xfrm>
            <a:off x="4140415" y="2537820"/>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8"/>
          <a:stretch>
            <a:fillRect/>
          </a:stretch>
        </p:blipFill>
        <p:spPr>
          <a:xfrm>
            <a:off x="4730159" y="2542796"/>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492599" y="1570913"/>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532314" y="1580680"/>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p:cNvCxnSpPr>
          <p:nvPr/>
        </p:nvCxnSpPr>
        <p:spPr>
          <a:xfrm flipV="1">
            <a:off x="1167955" y="2672904"/>
            <a:ext cx="1035967" cy="409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9"/>
          <a:stretch>
            <a:fillRect/>
          </a:stretch>
        </p:blipFill>
        <p:spPr>
          <a:xfrm>
            <a:off x="402383" y="1734112"/>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10"/>
          <a:stretch>
            <a:fillRect/>
          </a:stretch>
        </p:blipFill>
        <p:spPr>
          <a:xfrm>
            <a:off x="389683" y="3158691"/>
            <a:ext cx="1104900" cy="444500"/>
          </a:xfrm>
          <a:prstGeom prst="rect">
            <a:avLst/>
          </a:prstGeom>
        </p:spPr>
      </p:pic>
      <p:pic>
        <p:nvPicPr>
          <p:cNvPr id="8" name="图片 7">
            <a:extLst>
              <a:ext uri="{FF2B5EF4-FFF2-40B4-BE49-F238E27FC236}">
                <a16:creationId xmlns:a16="http://schemas.microsoft.com/office/drawing/2014/main" id="{C06B230D-EF54-FF41-92D7-46DF7CF97BE7}"/>
              </a:ext>
            </a:extLst>
          </p:cNvPr>
          <p:cNvPicPr>
            <a:picLocks noChangeAspect="1"/>
          </p:cNvPicPr>
          <p:nvPr/>
        </p:nvPicPr>
        <p:blipFill>
          <a:blip r:embed="rId11"/>
          <a:stretch>
            <a:fillRect/>
          </a:stretch>
        </p:blipFill>
        <p:spPr>
          <a:xfrm>
            <a:off x="389683" y="3747427"/>
            <a:ext cx="6527800" cy="2425700"/>
          </a:xfrm>
          <a:prstGeom prst="rect">
            <a:avLst/>
          </a:prstGeom>
        </p:spPr>
      </p:pic>
      <p:sp>
        <p:nvSpPr>
          <p:cNvPr id="54" name="矩形 53">
            <a:extLst>
              <a:ext uri="{FF2B5EF4-FFF2-40B4-BE49-F238E27FC236}">
                <a16:creationId xmlns:a16="http://schemas.microsoft.com/office/drawing/2014/main" id="{E100E79B-6071-524C-99E7-A6A9A6D11C9C}"/>
              </a:ext>
            </a:extLst>
          </p:cNvPr>
          <p:cNvSpPr/>
          <p:nvPr/>
        </p:nvSpPr>
        <p:spPr>
          <a:xfrm>
            <a:off x="3635802" y="4471174"/>
            <a:ext cx="2707424"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如果多个特征 输入到一个神经元，计算的就是它们的</a:t>
            </a:r>
            <a:r>
              <a:rPr lang="zh-CN" altLang="en-US" sz="1400" dirty="0">
                <a:solidFill>
                  <a:srgbClr val="FF0000"/>
                </a:solidFill>
                <a:latin typeface="微软雅黑" panose="020B0503020204020204" charset="-122"/>
                <a:ea typeface="微软雅黑" panose="020B0503020204020204" charset="-122"/>
              </a:rPr>
              <a:t>加权和</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由于偏差的加减法则可以用</a:t>
            </a:r>
            <a:r>
              <a:rPr lang="zh-CN" altLang="en-US" sz="1400" dirty="0">
                <a:solidFill>
                  <a:srgbClr val="FF0000"/>
                </a:solidFill>
                <a:latin typeface="微软雅黑" panose="020B0503020204020204" charset="-122"/>
                <a:ea typeface="微软雅黑" panose="020B0503020204020204" charset="-122"/>
              </a:rPr>
              <a:t>一个实数</a:t>
            </a:r>
            <a:r>
              <a:rPr lang="zh-CN" altLang="en-US" sz="1400" dirty="0">
                <a:solidFill>
                  <a:schemeClr val="bg1">
                    <a:lumMod val="50000"/>
                  </a:schemeClr>
                </a:solidFill>
                <a:latin typeface="微软雅黑" panose="020B0503020204020204" charset="-122"/>
                <a:ea typeface="微软雅黑" panose="020B0503020204020204" charset="-122"/>
              </a:rPr>
              <a:t>来替代不需要区分属于哪个特征</a:t>
            </a:r>
          </a:p>
        </p:txBody>
      </p:sp>
      <p:pic>
        <p:nvPicPr>
          <p:cNvPr id="10" name="图片 9">
            <a:extLst>
              <a:ext uri="{FF2B5EF4-FFF2-40B4-BE49-F238E27FC236}">
                <a16:creationId xmlns:a16="http://schemas.microsoft.com/office/drawing/2014/main" id="{2B863FE6-AB61-3B4D-B875-3B3E0E6DAA9F}"/>
              </a:ext>
            </a:extLst>
          </p:cNvPr>
          <p:cNvPicPr>
            <a:picLocks noChangeAspect="1"/>
          </p:cNvPicPr>
          <p:nvPr/>
        </p:nvPicPr>
        <p:blipFill>
          <a:blip r:embed="rId12"/>
          <a:stretch>
            <a:fillRect/>
          </a:stretch>
        </p:blipFill>
        <p:spPr>
          <a:xfrm>
            <a:off x="450290" y="4802172"/>
            <a:ext cx="2311400" cy="1308100"/>
          </a:xfrm>
          <a:prstGeom prst="rect">
            <a:avLst/>
          </a:prstGeom>
        </p:spPr>
      </p:pic>
    </p:spTree>
    <p:extLst>
      <p:ext uri="{BB962C8B-B14F-4D97-AF65-F5344CB8AC3E}">
        <p14:creationId xmlns:p14="http://schemas.microsoft.com/office/powerpoint/2010/main" val="14252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我们演示的都是单个节点，如果隐藏层</a:t>
            </a:r>
            <a:r>
              <a:rPr lang="en-US" altLang="zh-CN" sz="1400" dirty="0">
                <a:solidFill>
                  <a:schemeClr val="bg1">
                    <a:lumMod val="50000"/>
                  </a:schemeClr>
                </a:solidFill>
                <a:latin typeface="微软雅黑" panose="020B0503020204020204" charset="-122"/>
                <a:ea typeface="微软雅黑" panose="020B0503020204020204" charset="-122"/>
              </a:rPr>
              <a:t>L1</a:t>
            </a:r>
            <a:r>
              <a:rPr lang="zh-CN" altLang="en-US" sz="1400" dirty="0">
                <a:solidFill>
                  <a:schemeClr val="bg1">
                    <a:lumMod val="50000"/>
                  </a:schemeClr>
                </a:solidFill>
                <a:latin typeface="微软雅黑" panose="020B0503020204020204" charset="-122"/>
                <a:ea typeface="微软雅黑" panose="020B0503020204020204" charset="-122"/>
              </a:rPr>
              <a:t>有多个节点呢？</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cxnSp>
        <p:nvCxnSpPr>
          <p:cNvPr id="26" name="直线箭头连接符 25">
            <a:extLst>
              <a:ext uri="{FF2B5EF4-FFF2-40B4-BE49-F238E27FC236}">
                <a16:creationId xmlns:a16="http://schemas.microsoft.com/office/drawing/2014/main" id="{CB4AB0A9-4439-A94D-888F-08B1B18DD4A3}"/>
              </a:ext>
            </a:extLst>
          </p:cNvPr>
          <p:cNvCxnSpPr>
            <a:cxnSpLocks/>
            <a:stCxn id="6" idx="3"/>
            <a:endCxn id="27" idx="2"/>
          </p:cNvCxnSpPr>
          <p:nvPr/>
        </p:nvCxnSpPr>
        <p:spPr>
          <a:xfrm>
            <a:off x="1127049" y="2040016"/>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00325" y="143113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stCxn id="27" idx="6"/>
            <a:endCxn id="32" idx="2"/>
          </p:cNvCxnSpPr>
          <p:nvPr/>
        </p:nvCxnSpPr>
        <p:spPr>
          <a:xfrm>
            <a:off x="3310132" y="2042042"/>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705229" y="143113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3899188" y="2049114"/>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108995" y="2685659"/>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504092" y="2049114"/>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2"/>
          <a:stretch>
            <a:fillRect/>
          </a:stretch>
        </p:blipFill>
        <p:spPr>
          <a:xfrm>
            <a:off x="5478926" y="2100393"/>
            <a:ext cx="1943100" cy="5207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3"/>
          <a:stretch>
            <a:fillRect/>
          </a:stretch>
        </p:blipFill>
        <p:spPr>
          <a:xfrm>
            <a:off x="2150955" y="1862178"/>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4"/>
          <a:stretch>
            <a:fillRect/>
          </a:stretch>
        </p:blipFill>
        <p:spPr>
          <a:xfrm>
            <a:off x="2743429" y="1901946"/>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5"/>
          <a:stretch>
            <a:fillRect/>
          </a:stretch>
        </p:blipFill>
        <p:spPr>
          <a:xfrm>
            <a:off x="3935411" y="2557648"/>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6"/>
          <a:stretch>
            <a:fillRect/>
          </a:stretch>
        </p:blipFill>
        <p:spPr>
          <a:xfrm>
            <a:off x="4525155" y="2562624"/>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395732" y="998402"/>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327310" y="1600508"/>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a:stCxn id="7" idx="3"/>
          </p:cNvCxnSpPr>
          <p:nvPr/>
        </p:nvCxnSpPr>
        <p:spPr>
          <a:xfrm flipV="1">
            <a:off x="1124659" y="2072371"/>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7"/>
          <a:stretch>
            <a:fillRect/>
          </a:stretch>
        </p:blipFill>
        <p:spPr>
          <a:xfrm>
            <a:off x="34849" y="1824116"/>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8"/>
          <a:stretch>
            <a:fillRect/>
          </a:stretch>
        </p:blipFill>
        <p:spPr>
          <a:xfrm>
            <a:off x="19759" y="3151233"/>
            <a:ext cx="1104900" cy="444500"/>
          </a:xfrm>
          <a:prstGeom prst="rect">
            <a:avLst/>
          </a:prstGeom>
        </p:spPr>
      </p:pic>
      <p:sp>
        <p:nvSpPr>
          <p:cNvPr id="42" name="椭圆 41">
            <a:extLst>
              <a:ext uri="{FF2B5EF4-FFF2-40B4-BE49-F238E27FC236}">
                <a16:creationId xmlns:a16="http://schemas.microsoft.com/office/drawing/2014/main" id="{3EF7A292-3955-314B-A3A3-FA4D3D7CB1FC}"/>
              </a:ext>
            </a:extLst>
          </p:cNvPr>
          <p:cNvSpPr/>
          <p:nvPr/>
        </p:nvSpPr>
        <p:spPr>
          <a:xfrm>
            <a:off x="2091207" y="276257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箭头连接符 42">
            <a:extLst>
              <a:ext uri="{FF2B5EF4-FFF2-40B4-BE49-F238E27FC236}">
                <a16:creationId xmlns:a16="http://schemas.microsoft.com/office/drawing/2014/main" id="{8F033B8D-5865-9542-8506-C31BD1E2E08B}"/>
              </a:ext>
            </a:extLst>
          </p:cNvPr>
          <p:cNvCxnSpPr>
            <a:cxnSpLocks/>
            <a:stCxn id="42" idx="0"/>
            <a:endCxn id="42" idx="4"/>
          </p:cNvCxnSpPr>
          <p:nvPr/>
        </p:nvCxnSpPr>
        <p:spPr>
          <a:xfrm>
            <a:off x="2696111" y="276257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24970BB9-4502-6649-B38B-7AAF7579E901}"/>
              </a:ext>
            </a:extLst>
          </p:cNvPr>
          <p:cNvPicPr>
            <a:picLocks noChangeAspect="1"/>
          </p:cNvPicPr>
          <p:nvPr/>
        </p:nvPicPr>
        <p:blipFill>
          <a:blip r:embed="rId3"/>
          <a:stretch>
            <a:fillRect/>
          </a:stretch>
        </p:blipFill>
        <p:spPr>
          <a:xfrm>
            <a:off x="2141837" y="3193619"/>
            <a:ext cx="537028" cy="304583"/>
          </a:xfrm>
          <a:prstGeom prst="rect">
            <a:avLst/>
          </a:prstGeom>
        </p:spPr>
      </p:pic>
      <p:pic>
        <p:nvPicPr>
          <p:cNvPr id="45" name="图片 44">
            <a:extLst>
              <a:ext uri="{FF2B5EF4-FFF2-40B4-BE49-F238E27FC236}">
                <a16:creationId xmlns:a16="http://schemas.microsoft.com/office/drawing/2014/main" id="{F58344E2-458C-824F-B3C3-CBD3439F287E}"/>
              </a:ext>
            </a:extLst>
          </p:cNvPr>
          <p:cNvPicPr>
            <a:picLocks noChangeAspect="1"/>
          </p:cNvPicPr>
          <p:nvPr/>
        </p:nvPicPr>
        <p:blipFill>
          <a:blip r:embed="rId4"/>
          <a:stretch>
            <a:fillRect/>
          </a:stretch>
        </p:blipFill>
        <p:spPr>
          <a:xfrm>
            <a:off x="2734311" y="3233387"/>
            <a:ext cx="507847" cy="280191"/>
          </a:xfrm>
          <a:prstGeom prst="rect">
            <a:avLst/>
          </a:prstGeom>
        </p:spPr>
      </p:pic>
      <p:cxnSp>
        <p:nvCxnSpPr>
          <p:cNvPr id="46" name="直线箭头连接符 45">
            <a:extLst>
              <a:ext uri="{FF2B5EF4-FFF2-40B4-BE49-F238E27FC236}">
                <a16:creationId xmlns:a16="http://schemas.microsoft.com/office/drawing/2014/main" id="{CBC0FD7C-6C5F-664C-9D8C-7DAF2F1B5896}"/>
              </a:ext>
            </a:extLst>
          </p:cNvPr>
          <p:cNvCxnSpPr>
            <a:cxnSpLocks/>
            <a:stCxn id="42" idx="6"/>
            <a:endCxn id="32" idx="2"/>
          </p:cNvCxnSpPr>
          <p:nvPr/>
        </p:nvCxnSpPr>
        <p:spPr>
          <a:xfrm flipV="1">
            <a:off x="3301014" y="2660020"/>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F4EBECC-C521-4047-BEE3-7E4FCF205F89}"/>
              </a:ext>
            </a:extLst>
          </p:cNvPr>
          <p:cNvCxnSpPr>
            <a:cxnSpLocks/>
            <a:stCxn id="6" idx="3"/>
            <a:endCxn id="42" idx="2"/>
          </p:cNvCxnSpPr>
          <p:nvPr/>
        </p:nvCxnSpPr>
        <p:spPr>
          <a:xfrm>
            <a:off x="1127049" y="2040016"/>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9ECDC702-5E5F-2746-84F5-4E58126E9D51}"/>
              </a:ext>
            </a:extLst>
          </p:cNvPr>
          <p:cNvCxnSpPr>
            <a:cxnSpLocks/>
            <a:stCxn id="7" idx="3"/>
            <a:endCxn id="42" idx="2"/>
          </p:cNvCxnSpPr>
          <p:nvPr/>
        </p:nvCxnSpPr>
        <p:spPr>
          <a:xfrm>
            <a:off x="1124659" y="3373483"/>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6A8A19BD-8F26-D344-A982-2765E1CB1238}"/>
              </a:ext>
            </a:extLst>
          </p:cNvPr>
          <p:cNvPicPr>
            <a:picLocks noChangeAspect="1"/>
          </p:cNvPicPr>
          <p:nvPr/>
        </p:nvPicPr>
        <p:blipFill>
          <a:blip r:embed="rId9"/>
          <a:stretch>
            <a:fillRect/>
          </a:stretch>
        </p:blipFill>
        <p:spPr>
          <a:xfrm>
            <a:off x="3458301" y="3480558"/>
            <a:ext cx="4993083" cy="2954144"/>
          </a:xfrm>
          <a:prstGeom prst="rect">
            <a:avLst/>
          </a:prstGeom>
        </p:spPr>
      </p:pic>
      <p:sp>
        <p:nvSpPr>
          <p:cNvPr id="61" name="文本框 60">
            <a:extLst>
              <a:ext uri="{FF2B5EF4-FFF2-40B4-BE49-F238E27FC236}">
                <a16:creationId xmlns:a16="http://schemas.microsoft.com/office/drawing/2014/main" id="{5F42F1A1-293F-A34D-A1BE-AFCC09689C02}"/>
              </a:ext>
            </a:extLst>
          </p:cNvPr>
          <p:cNvSpPr txBox="1"/>
          <p:nvPr/>
        </p:nvSpPr>
        <p:spPr>
          <a:xfrm>
            <a:off x="241699" y="1030198"/>
            <a:ext cx="914400" cy="369332"/>
          </a:xfrm>
          <a:prstGeom prst="rect">
            <a:avLst/>
          </a:prstGeom>
          <a:noFill/>
        </p:spPr>
        <p:txBody>
          <a:bodyPr wrap="square" rtlCol="0">
            <a:spAutoFit/>
          </a:bodyPr>
          <a:lstStyle/>
          <a:p>
            <a:r>
              <a:rPr kumimoji="1" lang="en-US" altLang="zh-CN" dirty="0"/>
              <a:t>L0</a:t>
            </a:r>
          </a:p>
        </p:txBody>
      </p:sp>
    </p:spTree>
    <p:extLst>
      <p:ext uri="{BB962C8B-B14F-4D97-AF65-F5344CB8AC3E}">
        <p14:creationId xmlns:p14="http://schemas.microsoft.com/office/powerpoint/2010/main" val="327594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6755716-9DE1-FE45-A57F-FD576AD2B3C7}"/>
              </a:ext>
            </a:extLst>
          </p:cNvPr>
          <p:cNvPicPr>
            <a:picLocks noChangeAspect="1"/>
          </p:cNvPicPr>
          <p:nvPr/>
        </p:nvPicPr>
        <p:blipFill>
          <a:blip r:embed="rId2"/>
          <a:stretch>
            <a:fillRect/>
          </a:stretch>
        </p:blipFill>
        <p:spPr>
          <a:xfrm>
            <a:off x="203491" y="3081387"/>
            <a:ext cx="3225800" cy="787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现在我有多个样本怎么办？</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第一种方法：每一个样本分开去计算，最后结果再拼起来</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第二种方法：把样本堆叠起来，用线性代数的方法直接计算</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我们当然是用第二个方式了</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多特征，多样本的输入堆叠起来是什么样子的？</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3" name="文本框 2">
            <a:extLst>
              <a:ext uri="{FF2B5EF4-FFF2-40B4-BE49-F238E27FC236}">
                <a16:creationId xmlns:a16="http://schemas.microsoft.com/office/drawing/2014/main" id="{88C3E629-04AB-404D-B188-8F656199D684}"/>
              </a:ext>
            </a:extLst>
          </p:cNvPr>
          <p:cNvSpPr txBox="1"/>
          <p:nvPr/>
        </p:nvSpPr>
        <p:spPr>
          <a:xfrm>
            <a:off x="-73345" y="3241981"/>
            <a:ext cx="512955" cy="553998"/>
          </a:xfrm>
          <a:prstGeom prst="rect">
            <a:avLst/>
          </a:prstGeom>
          <a:noFill/>
        </p:spPr>
        <p:txBody>
          <a:bodyPr wrap="square" rtlCol="0">
            <a:spAutoFit/>
          </a:bodyPr>
          <a:lstStyle/>
          <a:p>
            <a:r>
              <a:rPr kumimoji="1" lang="zh-CN" altLang="en-US" sz="1000" dirty="0"/>
              <a:t>身高</a:t>
            </a:r>
            <a:endParaRPr kumimoji="1" lang="en-US" altLang="zh-CN" sz="1000" dirty="0"/>
          </a:p>
          <a:p>
            <a:r>
              <a:rPr kumimoji="1" lang="zh-CN" altLang="en-US" sz="1000" dirty="0"/>
              <a:t>           </a:t>
            </a:r>
            <a:endParaRPr kumimoji="1" lang="en-US" altLang="zh-CN" sz="1000" dirty="0"/>
          </a:p>
          <a:p>
            <a:r>
              <a:rPr kumimoji="1" lang="zh-CN" altLang="en-US" sz="1000" dirty="0"/>
              <a:t>体重</a:t>
            </a:r>
          </a:p>
        </p:txBody>
      </p:sp>
      <p:sp>
        <p:nvSpPr>
          <p:cNvPr id="4" name="文本框 3">
            <a:extLst>
              <a:ext uri="{FF2B5EF4-FFF2-40B4-BE49-F238E27FC236}">
                <a16:creationId xmlns:a16="http://schemas.microsoft.com/office/drawing/2014/main" id="{C5BDDDB7-B9AD-4140-B789-F59340D1437B}"/>
              </a:ext>
            </a:extLst>
          </p:cNvPr>
          <p:cNvSpPr txBox="1"/>
          <p:nvPr/>
        </p:nvSpPr>
        <p:spPr>
          <a:xfrm>
            <a:off x="632263" y="2409036"/>
            <a:ext cx="2005893"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输入用矩阵表示的话，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每一列代表一个样本</a:t>
            </a:r>
            <a:r>
              <a:rPr lang="en-US" altLang="zh-CN" sz="1400" dirty="0">
                <a:solidFill>
                  <a:schemeClr val="bg1">
                    <a:lumMod val="50000"/>
                  </a:schemeClr>
                </a:solidFill>
                <a:latin typeface="微软雅黑" panose="020B0503020204020204" charset="-122"/>
                <a:ea typeface="微软雅黑" panose="020B0503020204020204" charset="-122"/>
              </a:rPr>
              <a:t>,</a:t>
            </a:r>
          </a:p>
          <a:p>
            <a:r>
              <a:rPr lang="zh-CN" altLang="en-US" sz="1400" dirty="0">
                <a:solidFill>
                  <a:schemeClr val="bg1">
                    <a:lumMod val="50000"/>
                  </a:schemeClr>
                </a:solidFill>
                <a:latin typeface="微软雅黑" panose="020B0503020204020204" charset="-122"/>
                <a:ea typeface="微软雅黑" panose="020B0503020204020204" charset="-122"/>
              </a:rPr>
              <a:t>每一行代表一个特征</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7" name="文本框 36">
            <a:extLst>
              <a:ext uri="{FF2B5EF4-FFF2-40B4-BE49-F238E27FC236}">
                <a16:creationId xmlns:a16="http://schemas.microsoft.com/office/drawing/2014/main" id="{FDBE46F8-DA59-2A46-BDB5-7C9F938B2DAC}"/>
              </a:ext>
            </a:extLst>
          </p:cNvPr>
          <p:cNvSpPr txBox="1"/>
          <p:nvPr/>
        </p:nvSpPr>
        <p:spPr>
          <a:xfrm>
            <a:off x="0" y="4202889"/>
            <a:ext cx="2571084"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那就可以把整个输入用一个矩阵来表示：用大写的</a:t>
            </a:r>
            <a:r>
              <a:rPr lang="en-US" altLang="zh-CN" sz="1400" dirty="0">
                <a:solidFill>
                  <a:srgbClr val="00B0F0"/>
                </a:solidFill>
                <a:latin typeface="微软雅黑" panose="020B0503020204020204" charset="-122"/>
                <a:ea typeface="微软雅黑" panose="020B0503020204020204" charset="-122"/>
              </a:rPr>
              <a:t>X</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(2, </a:t>
            </a:r>
            <a:r>
              <a:rPr lang="en-US" altLang="zh-CN" sz="1400" dirty="0" err="1">
                <a:solidFill>
                  <a:schemeClr val="bg1">
                    <a:lumMod val="50000"/>
                  </a:schemeClr>
                </a:solidFill>
                <a:latin typeface="微软雅黑" panose="020B0503020204020204" charset="-122"/>
                <a:ea typeface="微软雅黑" panose="020B0503020204020204" charset="-122"/>
              </a:rPr>
              <a:t>i</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所以假设有</a:t>
            </a:r>
            <a:r>
              <a:rPr lang="en-US" altLang="zh-CN" sz="1400" dirty="0">
                <a:solidFill>
                  <a:srgbClr val="FFC000"/>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个样本，每个样本有</a:t>
            </a:r>
            <a:r>
              <a:rPr lang="en-US" altLang="zh-CN" sz="1400" dirty="0">
                <a:solidFill>
                  <a:srgbClr val="92D050"/>
                </a:solidFill>
                <a:latin typeface="微软雅黑" panose="020B0503020204020204" charset="-122"/>
                <a:ea typeface="微软雅黑" panose="020B0503020204020204" charset="-122"/>
              </a:rPr>
              <a:t>m</a:t>
            </a:r>
            <a:r>
              <a:rPr lang="zh-CN" altLang="en-US" sz="1400" dirty="0">
                <a:solidFill>
                  <a:schemeClr val="bg1">
                    <a:lumMod val="50000"/>
                  </a:schemeClr>
                </a:solidFill>
                <a:latin typeface="微软雅黑" panose="020B0503020204020204" charset="-122"/>
                <a:ea typeface="微软雅黑" panose="020B0503020204020204" charset="-122"/>
              </a:rPr>
              <a:t>个特征</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rgbClr val="92D050"/>
                </a:solidFill>
                <a:latin typeface="微软雅黑" panose="020B0503020204020204" charset="-122"/>
                <a:ea typeface="微软雅黑" panose="020B0503020204020204" charset="-122"/>
              </a:rPr>
              <a:t>m</a:t>
            </a:r>
            <a:r>
              <a:rPr lang="en-US" altLang="zh-CN" sz="1400" dirty="0" err="1">
                <a:latin typeface="微软雅黑" panose="020B0503020204020204" charset="-122"/>
                <a:ea typeface="微软雅黑" panose="020B0503020204020204" charset="-122"/>
              </a:rPr>
              <a:t>,</a:t>
            </a:r>
            <a:r>
              <a:rPr lang="en-US" altLang="zh-CN" sz="1400" dirty="0" err="1">
                <a:solidFill>
                  <a:srgbClr val="FFC000"/>
                </a:solidFill>
                <a:latin typeface="微软雅黑" panose="020B0503020204020204" charset="-122"/>
                <a:ea typeface="微软雅黑" panose="020B0503020204020204" charset="-122"/>
              </a:rPr>
              <a:t>n</a:t>
            </a:r>
            <a:r>
              <a:rPr lang="en-US" altLang="zh-CN" sz="1400" dirty="0">
                <a:solidFill>
                  <a:schemeClr val="bg1">
                    <a:lumMod val="50000"/>
                  </a:schemeClr>
                </a:solidFill>
                <a:latin typeface="微软雅黑" panose="020B0503020204020204" charset="-122"/>
                <a:ea typeface="微软雅黑" panose="020B0503020204020204" charset="-122"/>
              </a:rPr>
              <a:t>)</a:t>
            </a:r>
          </a:p>
        </p:txBody>
      </p:sp>
      <p:sp>
        <p:nvSpPr>
          <p:cNvPr id="54" name="文本框 53">
            <a:extLst>
              <a:ext uri="{FF2B5EF4-FFF2-40B4-BE49-F238E27FC236}">
                <a16:creationId xmlns:a16="http://schemas.microsoft.com/office/drawing/2014/main" id="{E726464E-87FD-8649-91EF-DC6B05F2483E}"/>
              </a:ext>
            </a:extLst>
          </p:cNvPr>
          <p:cNvSpPr txBox="1"/>
          <p:nvPr/>
        </p:nvSpPr>
        <p:spPr>
          <a:xfrm>
            <a:off x="3627594" y="2444899"/>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与之对应的</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1" name="图片 10">
            <a:extLst>
              <a:ext uri="{FF2B5EF4-FFF2-40B4-BE49-F238E27FC236}">
                <a16:creationId xmlns:a16="http://schemas.microsoft.com/office/drawing/2014/main" id="{B061FACB-7A78-D84A-9C63-F1BE0C4020FB}"/>
              </a:ext>
            </a:extLst>
          </p:cNvPr>
          <p:cNvPicPr>
            <a:picLocks noChangeAspect="1"/>
          </p:cNvPicPr>
          <p:nvPr/>
        </p:nvPicPr>
        <p:blipFill>
          <a:blip r:embed="rId3"/>
          <a:stretch>
            <a:fillRect/>
          </a:stretch>
        </p:blipFill>
        <p:spPr>
          <a:xfrm>
            <a:off x="4844634" y="3081387"/>
            <a:ext cx="1181100" cy="787400"/>
          </a:xfrm>
          <a:prstGeom prst="rect">
            <a:avLst/>
          </a:prstGeom>
        </p:spPr>
      </p:pic>
      <p:sp>
        <p:nvSpPr>
          <p:cNvPr id="56" name="文本框 55">
            <a:extLst>
              <a:ext uri="{FF2B5EF4-FFF2-40B4-BE49-F238E27FC236}">
                <a16:creationId xmlns:a16="http://schemas.microsoft.com/office/drawing/2014/main" id="{832C6789-544C-F54D-B971-C3174ADDF21C}"/>
              </a:ext>
            </a:extLst>
          </p:cNvPr>
          <p:cNvSpPr txBox="1"/>
          <p:nvPr/>
        </p:nvSpPr>
        <p:spPr>
          <a:xfrm>
            <a:off x="5095262" y="2458734"/>
            <a:ext cx="1270696"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权重大写的</a:t>
            </a:r>
            <a:r>
              <a:rPr lang="en-US" altLang="zh-CN" sz="1400" dirty="0">
                <a:solidFill>
                  <a:srgbClr val="FFC000"/>
                </a:solidFill>
                <a:latin typeface="微软雅黑" panose="020B0503020204020204" charset="-122"/>
                <a:ea typeface="微软雅黑" panose="020B0503020204020204" charset="-122"/>
              </a:rPr>
              <a:t>W</a:t>
            </a:r>
          </a:p>
        </p:txBody>
      </p:sp>
      <p:sp>
        <p:nvSpPr>
          <p:cNvPr id="57" name="文本框 56">
            <a:extLst>
              <a:ext uri="{FF2B5EF4-FFF2-40B4-BE49-F238E27FC236}">
                <a16:creationId xmlns:a16="http://schemas.microsoft.com/office/drawing/2014/main" id="{9703EF23-5C41-164A-881E-DFC45116AEBE}"/>
              </a:ext>
            </a:extLst>
          </p:cNvPr>
          <p:cNvSpPr txBox="1"/>
          <p:nvPr/>
        </p:nvSpPr>
        <p:spPr>
          <a:xfrm>
            <a:off x="7216393" y="2451563"/>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a:t>
            </a:r>
            <a:r>
              <a:rPr lang="en-US" altLang="zh-CN" sz="1400" dirty="0">
                <a:solidFill>
                  <a:schemeClr val="accent1">
                    <a:lumMod val="75000"/>
                  </a:schemeClr>
                </a:solidFill>
                <a:latin typeface="微软雅黑" panose="020B0503020204020204" charset="-122"/>
                <a:ea typeface="微软雅黑" panose="020B0503020204020204" charset="-122"/>
              </a:rPr>
              <a:t>b</a:t>
            </a:r>
          </a:p>
        </p:txBody>
      </p:sp>
      <p:pic>
        <p:nvPicPr>
          <p:cNvPr id="14" name="图片 13">
            <a:extLst>
              <a:ext uri="{FF2B5EF4-FFF2-40B4-BE49-F238E27FC236}">
                <a16:creationId xmlns:a16="http://schemas.microsoft.com/office/drawing/2014/main" id="{C3F1CBA2-AE35-F04F-8CAE-62A6913DF06D}"/>
              </a:ext>
            </a:extLst>
          </p:cNvPr>
          <p:cNvPicPr>
            <a:picLocks noChangeAspect="1"/>
          </p:cNvPicPr>
          <p:nvPr/>
        </p:nvPicPr>
        <p:blipFill>
          <a:blip r:embed="rId4"/>
          <a:stretch>
            <a:fillRect/>
          </a:stretch>
        </p:blipFill>
        <p:spPr>
          <a:xfrm>
            <a:off x="7172639" y="3043287"/>
            <a:ext cx="609600" cy="825500"/>
          </a:xfrm>
          <a:prstGeom prst="rect">
            <a:avLst/>
          </a:prstGeom>
        </p:spPr>
      </p:pic>
      <p:sp>
        <p:nvSpPr>
          <p:cNvPr id="58" name="文本框 57">
            <a:extLst>
              <a:ext uri="{FF2B5EF4-FFF2-40B4-BE49-F238E27FC236}">
                <a16:creationId xmlns:a16="http://schemas.microsoft.com/office/drawing/2014/main" id="{0649C940-9D35-EE4A-8A35-3F21F648AC09}"/>
              </a:ext>
            </a:extLst>
          </p:cNvPr>
          <p:cNvSpPr txBox="1"/>
          <p:nvPr/>
        </p:nvSpPr>
        <p:spPr>
          <a:xfrm>
            <a:off x="4653378" y="4029774"/>
            <a:ext cx="2396209"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而权重矩阵的维度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则是</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9D1E6993-2E03-1149-BE88-B7E8D03860EC}"/>
              </a:ext>
            </a:extLst>
          </p:cNvPr>
          <p:cNvPicPr>
            <a:picLocks noChangeAspect="1"/>
          </p:cNvPicPr>
          <p:nvPr/>
        </p:nvPicPr>
        <p:blipFill>
          <a:blip r:embed="rId5"/>
          <a:stretch>
            <a:fillRect/>
          </a:stretch>
        </p:blipFill>
        <p:spPr>
          <a:xfrm>
            <a:off x="4956258" y="4324942"/>
            <a:ext cx="1409700" cy="495300"/>
          </a:xfrm>
          <a:prstGeom prst="rect">
            <a:avLst/>
          </a:prstGeom>
        </p:spPr>
      </p:pic>
      <p:pic>
        <p:nvPicPr>
          <p:cNvPr id="18" name="图片 17">
            <a:extLst>
              <a:ext uri="{FF2B5EF4-FFF2-40B4-BE49-F238E27FC236}">
                <a16:creationId xmlns:a16="http://schemas.microsoft.com/office/drawing/2014/main" id="{DA774C71-480D-8949-8641-E8AF9079AD12}"/>
              </a:ext>
            </a:extLst>
          </p:cNvPr>
          <p:cNvPicPr>
            <a:picLocks noChangeAspect="1"/>
          </p:cNvPicPr>
          <p:nvPr/>
        </p:nvPicPr>
        <p:blipFill>
          <a:blip r:embed="rId6"/>
          <a:stretch>
            <a:fillRect/>
          </a:stretch>
        </p:blipFill>
        <p:spPr>
          <a:xfrm>
            <a:off x="7049587" y="4324942"/>
            <a:ext cx="977900" cy="508000"/>
          </a:xfrm>
          <a:prstGeom prst="rect">
            <a:avLst/>
          </a:prstGeom>
        </p:spPr>
      </p:pic>
      <p:sp>
        <p:nvSpPr>
          <p:cNvPr id="59" name="文本框 58">
            <a:extLst>
              <a:ext uri="{FF2B5EF4-FFF2-40B4-BE49-F238E27FC236}">
                <a16:creationId xmlns:a16="http://schemas.microsoft.com/office/drawing/2014/main" id="{C8CD7568-4333-8B47-B346-ADE520FAE5CF}"/>
              </a:ext>
            </a:extLst>
          </p:cNvPr>
          <p:cNvSpPr txBox="1"/>
          <p:nvPr/>
        </p:nvSpPr>
        <p:spPr>
          <a:xfrm>
            <a:off x="4653379" y="4895317"/>
            <a:ext cx="2133012"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（当前层的节点数，上一层的节点数）</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61" name="文本框 60">
            <a:extLst>
              <a:ext uri="{FF2B5EF4-FFF2-40B4-BE49-F238E27FC236}">
                <a16:creationId xmlns:a16="http://schemas.microsoft.com/office/drawing/2014/main" id="{F7DD65BF-FCFF-AC41-A3FA-418C90908E41}"/>
              </a:ext>
            </a:extLst>
          </p:cNvPr>
          <p:cNvSpPr txBox="1"/>
          <p:nvPr/>
        </p:nvSpPr>
        <p:spPr>
          <a:xfrm>
            <a:off x="6872846" y="4884275"/>
            <a:ext cx="213301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411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847429-DDDA-EC49-B72D-88C90812623A}"/>
              </a:ext>
            </a:extLst>
          </p:cNvPr>
          <p:cNvPicPr>
            <a:picLocks noChangeAspect="1"/>
          </p:cNvPicPr>
          <p:nvPr/>
        </p:nvPicPr>
        <p:blipFill>
          <a:blip r:embed="rId2"/>
          <a:stretch>
            <a:fillRect/>
          </a:stretch>
        </p:blipFill>
        <p:spPr>
          <a:xfrm>
            <a:off x="721565" y="1351458"/>
            <a:ext cx="1905000" cy="406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文本框 19">
            <a:extLst>
              <a:ext uri="{FF2B5EF4-FFF2-40B4-BE49-F238E27FC236}">
                <a16:creationId xmlns:a16="http://schemas.microsoft.com/office/drawing/2014/main" id="{1FA863B0-197D-D54B-B513-93A2F0998F5D}"/>
              </a:ext>
            </a:extLst>
          </p:cNvPr>
          <p:cNvSpPr txBox="1"/>
          <p:nvPr/>
        </p:nvSpPr>
        <p:spPr>
          <a:xfrm>
            <a:off x="721565" y="905356"/>
            <a:ext cx="5359745"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为什么要用矩阵？</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因为把输入 权重 偏差都变成矩阵以后，函数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就变成这样：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DE0346BB-1759-304B-8435-8AE5E3E3EDBC}"/>
              </a:ext>
            </a:extLst>
          </p:cNvPr>
          <p:cNvPicPr>
            <a:picLocks noChangeAspect="1"/>
          </p:cNvPicPr>
          <p:nvPr/>
        </p:nvPicPr>
        <p:blipFill>
          <a:blip r:embed="rId3"/>
          <a:stretch>
            <a:fillRect/>
          </a:stretch>
        </p:blipFill>
        <p:spPr>
          <a:xfrm>
            <a:off x="2626565" y="1741328"/>
            <a:ext cx="3771900" cy="1016000"/>
          </a:xfrm>
          <a:prstGeom prst="rect">
            <a:avLst/>
          </a:prstGeom>
        </p:spPr>
      </p:pic>
      <p:pic>
        <p:nvPicPr>
          <p:cNvPr id="6" name="图片 5">
            <a:extLst>
              <a:ext uri="{FF2B5EF4-FFF2-40B4-BE49-F238E27FC236}">
                <a16:creationId xmlns:a16="http://schemas.microsoft.com/office/drawing/2014/main" id="{0644B023-2DE9-174E-9A61-EBA5654ACA25}"/>
              </a:ext>
            </a:extLst>
          </p:cNvPr>
          <p:cNvPicPr>
            <a:picLocks noChangeAspect="1"/>
          </p:cNvPicPr>
          <p:nvPr/>
        </p:nvPicPr>
        <p:blipFill>
          <a:blip r:embed="rId4"/>
          <a:stretch>
            <a:fillRect/>
          </a:stretch>
        </p:blipFill>
        <p:spPr>
          <a:xfrm>
            <a:off x="721565" y="1874678"/>
            <a:ext cx="1854200" cy="749300"/>
          </a:xfrm>
          <a:prstGeom prst="rect">
            <a:avLst/>
          </a:prstGeom>
        </p:spPr>
      </p:pic>
      <p:pic>
        <p:nvPicPr>
          <p:cNvPr id="7" name="图片 6">
            <a:extLst>
              <a:ext uri="{FF2B5EF4-FFF2-40B4-BE49-F238E27FC236}">
                <a16:creationId xmlns:a16="http://schemas.microsoft.com/office/drawing/2014/main" id="{572D1B52-FC6F-F64D-AC81-DE289664E513}"/>
              </a:ext>
            </a:extLst>
          </p:cNvPr>
          <p:cNvPicPr>
            <a:picLocks noChangeAspect="1"/>
          </p:cNvPicPr>
          <p:nvPr/>
        </p:nvPicPr>
        <p:blipFill>
          <a:blip r:embed="rId5"/>
          <a:stretch>
            <a:fillRect/>
          </a:stretch>
        </p:blipFill>
        <p:spPr>
          <a:xfrm>
            <a:off x="6716005" y="1874678"/>
            <a:ext cx="1117600" cy="787400"/>
          </a:xfrm>
          <a:prstGeom prst="rect">
            <a:avLst/>
          </a:prstGeom>
        </p:spPr>
      </p:pic>
      <p:pic>
        <p:nvPicPr>
          <p:cNvPr id="8" name="图片 7">
            <a:extLst>
              <a:ext uri="{FF2B5EF4-FFF2-40B4-BE49-F238E27FC236}">
                <a16:creationId xmlns:a16="http://schemas.microsoft.com/office/drawing/2014/main" id="{803A5244-6E26-E843-84F4-64014075FE37}"/>
              </a:ext>
            </a:extLst>
          </p:cNvPr>
          <p:cNvPicPr>
            <a:picLocks noChangeAspect="1"/>
          </p:cNvPicPr>
          <p:nvPr/>
        </p:nvPicPr>
        <p:blipFill>
          <a:blip r:embed="rId6"/>
          <a:stretch>
            <a:fillRect/>
          </a:stretch>
        </p:blipFill>
        <p:spPr>
          <a:xfrm>
            <a:off x="451613" y="2623978"/>
            <a:ext cx="8991600" cy="1066800"/>
          </a:xfrm>
          <a:prstGeom prst="rect">
            <a:avLst/>
          </a:prstGeom>
        </p:spPr>
      </p:pic>
      <p:pic>
        <p:nvPicPr>
          <p:cNvPr id="9" name="图片 8">
            <a:extLst>
              <a:ext uri="{FF2B5EF4-FFF2-40B4-BE49-F238E27FC236}">
                <a16:creationId xmlns:a16="http://schemas.microsoft.com/office/drawing/2014/main" id="{C387C749-E0E4-1C4C-9B48-358C520D4060}"/>
              </a:ext>
            </a:extLst>
          </p:cNvPr>
          <p:cNvPicPr>
            <a:picLocks noChangeAspect="1"/>
          </p:cNvPicPr>
          <p:nvPr/>
        </p:nvPicPr>
        <p:blipFill>
          <a:blip r:embed="rId7"/>
          <a:stretch>
            <a:fillRect/>
          </a:stretch>
        </p:blipFill>
        <p:spPr>
          <a:xfrm>
            <a:off x="116313" y="3857480"/>
            <a:ext cx="11290300" cy="914400"/>
          </a:xfrm>
          <a:prstGeom prst="rect">
            <a:avLst/>
          </a:prstGeom>
        </p:spPr>
      </p:pic>
      <p:sp>
        <p:nvSpPr>
          <p:cNvPr id="28" name="文本框 27">
            <a:extLst>
              <a:ext uri="{FF2B5EF4-FFF2-40B4-BE49-F238E27FC236}">
                <a16:creationId xmlns:a16="http://schemas.microsoft.com/office/drawing/2014/main" id="{052ED237-DA53-C649-A080-DBED60645673}"/>
              </a:ext>
            </a:extLst>
          </p:cNvPr>
          <p:cNvSpPr txBox="1"/>
          <p:nvPr/>
        </p:nvSpPr>
        <p:spPr>
          <a:xfrm>
            <a:off x="721564" y="5247038"/>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所以有了 向量化的操作，我们就能对整个样本集进行计算了，不再需要一个个取出样本了，而且在代码中向量化的操作也是非常快的，例如</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的</a:t>
            </a:r>
            <a:r>
              <a:rPr lang="en-US" altLang="zh-CN" sz="1400" dirty="0" err="1">
                <a:solidFill>
                  <a:schemeClr val="bg1">
                    <a:lumMod val="50000"/>
                  </a:schemeClr>
                </a:solidFill>
                <a:latin typeface="微软雅黑" panose="020B0503020204020204" charset="-122"/>
                <a:ea typeface="微软雅黑" panose="020B0503020204020204" charset="-122"/>
              </a:rPr>
              <a:t>numpy</a:t>
            </a:r>
            <a:r>
              <a:rPr lang="zh-CN" altLang="en-US" sz="1400" dirty="0">
                <a:solidFill>
                  <a:schemeClr val="bg1">
                    <a:lumMod val="50000"/>
                  </a:schemeClr>
                </a:solidFill>
                <a:latin typeface="微软雅黑" panose="020B0503020204020204" charset="-122"/>
                <a:ea typeface="微软雅黑" panose="020B0503020204020204" charset="-122"/>
              </a:rPr>
              <a:t>库可以非常快的执行矩阵的运算。</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272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图片 205">
            <a:extLst>
              <a:ext uri="{FF2B5EF4-FFF2-40B4-BE49-F238E27FC236}">
                <a16:creationId xmlns:a16="http://schemas.microsoft.com/office/drawing/2014/main" id="{ACCCB4D0-F755-694E-A88A-62DFD6DD5CF1}"/>
              </a:ext>
            </a:extLst>
          </p:cNvPr>
          <p:cNvPicPr>
            <a:picLocks noChangeAspect="1"/>
          </p:cNvPicPr>
          <p:nvPr/>
        </p:nvPicPr>
        <p:blipFill>
          <a:blip r:embed="rId2"/>
          <a:stretch>
            <a:fillRect/>
          </a:stretch>
        </p:blipFill>
        <p:spPr>
          <a:xfrm>
            <a:off x="9171160" y="3717464"/>
            <a:ext cx="1155700" cy="419100"/>
          </a:xfrm>
          <a:prstGeom prst="rect">
            <a:avLst/>
          </a:prstGeom>
        </p:spPr>
      </p:pic>
      <p:pic>
        <p:nvPicPr>
          <p:cNvPr id="41" name="图片 40">
            <a:extLst>
              <a:ext uri="{FF2B5EF4-FFF2-40B4-BE49-F238E27FC236}">
                <a16:creationId xmlns:a16="http://schemas.microsoft.com/office/drawing/2014/main" id="{BB3CB562-6A1C-1A44-89FD-779C7E8211F7}"/>
              </a:ext>
            </a:extLst>
          </p:cNvPr>
          <p:cNvPicPr>
            <a:picLocks noChangeAspect="1"/>
          </p:cNvPicPr>
          <p:nvPr/>
        </p:nvPicPr>
        <p:blipFill>
          <a:blip r:embed="rId3"/>
          <a:stretch>
            <a:fillRect/>
          </a:stretch>
        </p:blipFill>
        <p:spPr>
          <a:xfrm>
            <a:off x="645783" y="1073300"/>
            <a:ext cx="4596780" cy="154482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8" name="矩形 7">
            <a:extLst>
              <a:ext uri="{FF2B5EF4-FFF2-40B4-BE49-F238E27FC236}">
                <a16:creationId xmlns:a16="http://schemas.microsoft.com/office/drawing/2014/main" id="{FA3D24B2-5D48-4345-98C6-3C145784E9F2}"/>
              </a:ext>
            </a:extLst>
          </p:cNvPr>
          <p:cNvSpPr/>
          <p:nvPr/>
        </p:nvSpPr>
        <p:spPr>
          <a:xfrm>
            <a:off x="673183" y="465517"/>
            <a:ext cx="3775393" cy="523220"/>
          </a:xfrm>
          <a:prstGeom prst="rect">
            <a:avLst/>
          </a:prstGeom>
        </p:spPr>
        <p:txBody>
          <a:bodyPr wrap="none">
            <a:spAutoFit/>
          </a:bodyPr>
          <a:lstStyle/>
          <a:p>
            <a:r>
              <a:rPr lang="zh-CN" altLang="en-US" sz="2800" dirty="0"/>
              <a:t>更泛化的正向传播例子</a:t>
            </a:r>
          </a:p>
        </p:txBody>
      </p:sp>
      <p:sp>
        <p:nvSpPr>
          <p:cNvPr id="9" name="矩形 8">
            <a:extLst>
              <a:ext uri="{FF2B5EF4-FFF2-40B4-BE49-F238E27FC236}">
                <a16:creationId xmlns:a16="http://schemas.microsoft.com/office/drawing/2014/main" id="{EFB1A319-F4FC-FD4B-B2F0-5C1010CBCCF2}"/>
              </a:ext>
            </a:extLst>
          </p:cNvPr>
          <p:cNvSpPr/>
          <p:nvPr/>
        </p:nvSpPr>
        <p:spPr>
          <a:xfrm>
            <a:off x="690004" y="841006"/>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11" name="椭圆 10">
            <a:extLst>
              <a:ext uri="{FF2B5EF4-FFF2-40B4-BE49-F238E27FC236}">
                <a16:creationId xmlns:a16="http://schemas.microsoft.com/office/drawing/2014/main" id="{52757B50-4CB2-6546-B46A-DC2F7AD44880}"/>
              </a:ext>
            </a:extLst>
          </p:cNvPr>
          <p:cNvSpPr/>
          <p:nvPr/>
        </p:nvSpPr>
        <p:spPr>
          <a:xfrm>
            <a:off x="2538040" y="3114356"/>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B523B884-1E9A-D442-BD53-1D1764D4DC03}"/>
              </a:ext>
            </a:extLst>
          </p:cNvPr>
          <p:cNvCxnSpPr>
            <a:cxnSpLocks/>
            <a:stCxn id="23" idx="3"/>
          </p:cNvCxnSpPr>
          <p:nvPr/>
        </p:nvCxnSpPr>
        <p:spPr>
          <a:xfrm>
            <a:off x="1131440" y="3037447"/>
            <a:ext cx="1298850" cy="2856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30866D75-7C55-7247-919C-C6484D49A643}"/>
              </a:ext>
            </a:extLst>
          </p:cNvPr>
          <p:cNvCxnSpPr>
            <a:cxnSpLocks/>
            <a:stCxn id="158" idx="6"/>
            <a:endCxn id="14" idx="2"/>
          </p:cNvCxnSpPr>
          <p:nvPr/>
        </p:nvCxnSpPr>
        <p:spPr>
          <a:xfrm>
            <a:off x="7354485" y="3249298"/>
            <a:ext cx="1267052" cy="986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C211702-ECD2-D147-895C-B9785D091B8B}"/>
              </a:ext>
            </a:extLst>
          </p:cNvPr>
          <p:cNvSpPr/>
          <p:nvPr/>
        </p:nvSpPr>
        <p:spPr>
          <a:xfrm>
            <a:off x="8621537" y="3965385"/>
            <a:ext cx="541570" cy="54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859497C-3D37-B14A-9ACA-962E55EA564B}"/>
              </a:ext>
            </a:extLst>
          </p:cNvPr>
          <p:cNvCxnSpPr>
            <a:cxnSpLocks/>
          </p:cNvCxnSpPr>
          <p:nvPr/>
        </p:nvCxnSpPr>
        <p:spPr>
          <a:xfrm>
            <a:off x="9171160" y="4201680"/>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430644-49C3-1F46-B006-C18BF158AA4B}"/>
              </a:ext>
            </a:extLst>
          </p:cNvPr>
          <p:cNvSpPr txBox="1"/>
          <p:nvPr/>
        </p:nvSpPr>
        <p:spPr>
          <a:xfrm>
            <a:off x="2430290" y="2632542"/>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7" name="文本框 16">
            <a:extLst>
              <a:ext uri="{FF2B5EF4-FFF2-40B4-BE49-F238E27FC236}">
                <a16:creationId xmlns:a16="http://schemas.microsoft.com/office/drawing/2014/main" id="{BD318738-7E5C-734A-87FB-8BB678101BA7}"/>
              </a:ext>
            </a:extLst>
          </p:cNvPr>
          <p:cNvSpPr txBox="1"/>
          <p:nvPr/>
        </p:nvSpPr>
        <p:spPr>
          <a:xfrm>
            <a:off x="8684166" y="3570291"/>
            <a:ext cx="756558" cy="369332"/>
          </a:xfrm>
          <a:prstGeom prst="rect">
            <a:avLst/>
          </a:prstGeom>
          <a:noFill/>
        </p:spPr>
        <p:txBody>
          <a:bodyPr wrap="square" rtlCol="0">
            <a:spAutoFit/>
          </a:bodyPr>
          <a:lstStyle/>
          <a:p>
            <a:r>
              <a:rPr kumimoji="1" lang="en-US" altLang="zh-CN" dirty="0"/>
              <a:t>L</a:t>
            </a:r>
            <a:endParaRPr kumimoji="1" lang="zh-CN" altLang="en-US" dirty="0"/>
          </a:p>
        </p:txBody>
      </p:sp>
      <p:cxnSp>
        <p:nvCxnSpPr>
          <p:cNvPr id="18" name="直线箭头连接符 17">
            <a:extLst>
              <a:ext uri="{FF2B5EF4-FFF2-40B4-BE49-F238E27FC236}">
                <a16:creationId xmlns:a16="http://schemas.microsoft.com/office/drawing/2014/main" id="{5F7E1EA0-D0C2-C84E-AB9C-74E19C1D236C}"/>
              </a:ext>
            </a:extLst>
          </p:cNvPr>
          <p:cNvCxnSpPr>
            <a:cxnSpLocks/>
            <a:stCxn id="23" idx="3"/>
          </p:cNvCxnSpPr>
          <p:nvPr/>
        </p:nvCxnSpPr>
        <p:spPr>
          <a:xfrm>
            <a:off x="1131440" y="3037447"/>
            <a:ext cx="1351200" cy="9238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4B0D4F-C81B-874C-A87B-14B7958A1DCC}"/>
              </a:ext>
            </a:extLst>
          </p:cNvPr>
          <p:cNvSpPr/>
          <p:nvPr/>
        </p:nvSpPr>
        <p:spPr>
          <a:xfrm>
            <a:off x="2466006" y="2598780"/>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D6FA08D9-F2E0-C044-B5BC-D15EB7181627}"/>
              </a:ext>
            </a:extLst>
          </p:cNvPr>
          <p:cNvCxnSpPr>
            <a:cxnSpLocks/>
            <a:stCxn id="11" idx="0"/>
            <a:endCxn id="11" idx="4"/>
          </p:cNvCxnSpPr>
          <p:nvPr/>
        </p:nvCxnSpPr>
        <p:spPr>
          <a:xfrm>
            <a:off x="2741419" y="3114356"/>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9DEE2EA-EF9B-F14A-A96B-0B66B20DC93B}"/>
              </a:ext>
            </a:extLst>
          </p:cNvPr>
          <p:cNvCxnSpPr>
            <a:cxnSpLocks/>
            <a:stCxn id="14" idx="0"/>
            <a:endCxn id="14" idx="4"/>
          </p:cNvCxnSpPr>
          <p:nvPr/>
        </p:nvCxnSpPr>
        <p:spPr>
          <a:xfrm>
            <a:off x="8892322" y="3965385"/>
            <a:ext cx="0" cy="54157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40161BB-8586-C148-8513-D7B351C8D0D4}"/>
              </a:ext>
            </a:extLst>
          </p:cNvPr>
          <p:cNvPicPr>
            <a:picLocks noChangeAspect="1"/>
          </p:cNvPicPr>
          <p:nvPr/>
        </p:nvPicPr>
        <p:blipFill>
          <a:blip r:embed="rId4"/>
          <a:stretch>
            <a:fillRect/>
          </a:stretch>
        </p:blipFill>
        <p:spPr>
          <a:xfrm>
            <a:off x="1140" y="2783447"/>
            <a:ext cx="1130300" cy="508000"/>
          </a:xfrm>
          <a:prstGeom prst="rect">
            <a:avLst/>
          </a:prstGeom>
        </p:spPr>
      </p:pic>
      <p:pic>
        <p:nvPicPr>
          <p:cNvPr id="24" name="图片 23">
            <a:extLst>
              <a:ext uri="{FF2B5EF4-FFF2-40B4-BE49-F238E27FC236}">
                <a16:creationId xmlns:a16="http://schemas.microsoft.com/office/drawing/2014/main" id="{A698E7DF-3192-8048-BE29-289FC6A3E152}"/>
              </a:ext>
            </a:extLst>
          </p:cNvPr>
          <p:cNvPicPr>
            <a:picLocks noChangeAspect="1"/>
          </p:cNvPicPr>
          <p:nvPr/>
        </p:nvPicPr>
        <p:blipFill>
          <a:blip r:embed="rId5"/>
          <a:stretch>
            <a:fillRect/>
          </a:stretch>
        </p:blipFill>
        <p:spPr>
          <a:xfrm>
            <a:off x="32529" y="3554856"/>
            <a:ext cx="1079500" cy="406400"/>
          </a:xfrm>
          <a:prstGeom prst="rect">
            <a:avLst/>
          </a:prstGeom>
        </p:spPr>
      </p:pic>
      <p:sp>
        <p:nvSpPr>
          <p:cNvPr id="26" name="椭圆 25">
            <a:extLst>
              <a:ext uri="{FF2B5EF4-FFF2-40B4-BE49-F238E27FC236}">
                <a16:creationId xmlns:a16="http://schemas.microsoft.com/office/drawing/2014/main" id="{0DF8A824-9CF1-7146-81E9-448B40A41932}"/>
              </a:ext>
            </a:extLst>
          </p:cNvPr>
          <p:cNvSpPr/>
          <p:nvPr/>
        </p:nvSpPr>
        <p:spPr>
          <a:xfrm>
            <a:off x="2537414" y="372449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79A88E7-2BB4-714B-BE1D-F35C560EEE7A}"/>
              </a:ext>
            </a:extLst>
          </p:cNvPr>
          <p:cNvCxnSpPr>
            <a:cxnSpLocks/>
            <a:stCxn id="26" idx="0"/>
            <a:endCxn id="26" idx="4"/>
          </p:cNvCxnSpPr>
          <p:nvPr/>
        </p:nvCxnSpPr>
        <p:spPr>
          <a:xfrm>
            <a:off x="2740794" y="372449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FD1C3557-CD03-F744-81C3-C00CD05A2441}"/>
              </a:ext>
            </a:extLst>
          </p:cNvPr>
          <p:cNvSpPr/>
          <p:nvPr/>
        </p:nvSpPr>
        <p:spPr>
          <a:xfrm>
            <a:off x="2537414" y="472471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B2B90D8-AC60-064F-A8A5-DBCB045CCA1C}"/>
              </a:ext>
            </a:extLst>
          </p:cNvPr>
          <p:cNvCxnSpPr>
            <a:cxnSpLocks/>
            <a:stCxn id="31" idx="0"/>
            <a:endCxn id="31" idx="4"/>
          </p:cNvCxnSpPr>
          <p:nvPr/>
        </p:nvCxnSpPr>
        <p:spPr>
          <a:xfrm>
            <a:off x="2740794" y="472471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F6E411-608C-FF4F-8837-745AE4593F66}"/>
              </a:ext>
            </a:extLst>
          </p:cNvPr>
          <p:cNvSpPr/>
          <p:nvPr/>
        </p:nvSpPr>
        <p:spPr>
          <a:xfrm>
            <a:off x="2526397" y="5328909"/>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04DD3629-8C73-8D41-A207-9420BDD0380B}"/>
              </a:ext>
            </a:extLst>
          </p:cNvPr>
          <p:cNvCxnSpPr>
            <a:cxnSpLocks/>
            <a:stCxn id="33" idx="0"/>
            <a:endCxn id="33" idx="4"/>
          </p:cNvCxnSpPr>
          <p:nvPr/>
        </p:nvCxnSpPr>
        <p:spPr>
          <a:xfrm>
            <a:off x="2729777" y="5328909"/>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D31290A-27E7-5E42-B1EC-899D7EB4A91C}"/>
              </a:ext>
            </a:extLst>
          </p:cNvPr>
          <p:cNvSpPr txBox="1"/>
          <p:nvPr/>
        </p:nvSpPr>
        <p:spPr>
          <a:xfrm>
            <a:off x="2589038" y="4219173"/>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36" name="直线箭头连接符 35">
            <a:extLst>
              <a:ext uri="{FF2B5EF4-FFF2-40B4-BE49-F238E27FC236}">
                <a16:creationId xmlns:a16="http://schemas.microsoft.com/office/drawing/2014/main" id="{2D5F49FC-A270-9B44-B6C3-05803410E0BC}"/>
              </a:ext>
            </a:extLst>
          </p:cNvPr>
          <p:cNvCxnSpPr>
            <a:cxnSpLocks/>
            <a:stCxn id="23" idx="3"/>
          </p:cNvCxnSpPr>
          <p:nvPr/>
        </p:nvCxnSpPr>
        <p:spPr>
          <a:xfrm>
            <a:off x="1131440" y="3037447"/>
            <a:ext cx="1309531" cy="14316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B8355CEB-B9A3-F443-A52B-02EE080CD606}"/>
              </a:ext>
            </a:extLst>
          </p:cNvPr>
          <p:cNvCxnSpPr>
            <a:cxnSpLocks/>
            <a:stCxn id="23" idx="3"/>
          </p:cNvCxnSpPr>
          <p:nvPr/>
        </p:nvCxnSpPr>
        <p:spPr>
          <a:xfrm>
            <a:off x="1131440" y="3037447"/>
            <a:ext cx="1279792" cy="1890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B342141-3898-2B45-94A3-9A20E688F28F}"/>
              </a:ext>
            </a:extLst>
          </p:cNvPr>
          <p:cNvCxnSpPr>
            <a:cxnSpLocks/>
            <a:stCxn id="23" idx="3"/>
          </p:cNvCxnSpPr>
          <p:nvPr/>
        </p:nvCxnSpPr>
        <p:spPr>
          <a:xfrm>
            <a:off x="1131440" y="3037447"/>
            <a:ext cx="1308664" cy="2494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B8E8C089-B6C1-1F40-894E-2F5625AB585B}"/>
              </a:ext>
            </a:extLst>
          </p:cNvPr>
          <p:cNvPicPr>
            <a:picLocks noChangeAspect="1"/>
          </p:cNvPicPr>
          <p:nvPr/>
        </p:nvPicPr>
        <p:blipFill>
          <a:blip r:embed="rId6"/>
          <a:stretch>
            <a:fillRect/>
          </a:stretch>
        </p:blipFill>
        <p:spPr>
          <a:xfrm>
            <a:off x="61583" y="5259238"/>
            <a:ext cx="1168400" cy="546100"/>
          </a:xfrm>
          <a:prstGeom prst="rect">
            <a:avLst/>
          </a:prstGeom>
        </p:spPr>
      </p:pic>
      <p:pic>
        <p:nvPicPr>
          <p:cNvPr id="43" name="图片 42">
            <a:extLst>
              <a:ext uri="{FF2B5EF4-FFF2-40B4-BE49-F238E27FC236}">
                <a16:creationId xmlns:a16="http://schemas.microsoft.com/office/drawing/2014/main" id="{2F4D0D73-3610-574A-B84D-4B2636DDAFBB}"/>
              </a:ext>
            </a:extLst>
          </p:cNvPr>
          <p:cNvPicPr>
            <a:picLocks noChangeAspect="1"/>
          </p:cNvPicPr>
          <p:nvPr/>
        </p:nvPicPr>
        <p:blipFill>
          <a:blip r:embed="rId7"/>
          <a:stretch>
            <a:fillRect/>
          </a:stretch>
        </p:blipFill>
        <p:spPr>
          <a:xfrm>
            <a:off x="397904" y="4318147"/>
            <a:ext cx="292100" cy="584200"/>
          </a:xfrm>
          <a:prstGeom prst="rect">
            <a:avLst/>
          </a:prstGeom>
        </p:spPr>
      </p:pic>
      <p:cxnSp>
        <p:nvCxnSpPr>
          <p:cNvPr id="51" name="直线箭头连接符 50">
            <a:extLst>
              <a:ext uri="{FF2B5EF4-FFF2-40B4-BE49-F238E27FC236}">
                <a16:creationId xmlns:a16="http://schemas.microsoft.com/office/drawing/2014/main" id="{0C4061BC-4E23-D142-846C-66AD030F8F3B}"/>
              </a:ext>
            </a:extLst>
          </p:cNvPr>
          <p:cNvCxnSpPr>
            <a:cxnSpLocks/>
            <a:stCxn id="24" idx="3"/>
          </p:cNvCxnSpPr>
          <p:nvPr/>
        </p:nvCxnSpPr>
        <p:spPr>
          <a:xfrm flipV="1">
            <a:off x="1112029" y="3414446"/>
            <a:ext cx="1336990" cy="343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AF13EC20-5BE5-964E-A035-8A43287B0F45}"/>
              </a:ext>
            </a:extLst>
          </p:cNvPr>
          <p:cNvCxnSpPr>
            <a:cxnSpLocks/>
            <a:stCxn id="24" idx="3"/>
          </p:cNvCxnSpPr>
          <p:nvPr/>
        </p:nvCxnSpPr>
        <p:spPr>
          <a:xfrm>
            <a:off x="1112029" y="3758056"/>
            <a:ext cx="1389340" cy="294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5CB95680-5A34-FD4A-81F7-5AF6D5CA5656}"/>
              </a:ext>
            </a:extLst>
          </p:cNvPr>
          <p:cNvCxnSpPr>
            <a:cxnSpLocks/>
            <a:stCxn id="24" idx="3"/>
          </p:cNvCxnSpPr>
          <p:nvPr/>
        </p:nvCxnSpPr>
        <p:spPr>
          <a:xfrm>
            <a:off x="1112029" y="3758056"/>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92C1C3D0-19C3-574D-8C7C-AFC51848225C}"/>
              </a:ext>
            </a:extLst>
          </p:cNvPr>
          <p:cNvCxnSpPr>
            <a:cxnSpLocks/>
            <a:stCxn id="24" idx="3"/>
          </p:cNvCxnSpPr>
          <p:nvPr/>
        </p:nvCxnSpPr>
        <p:spPr>
          <a:xfrm>
            <a:off x="1112029" y="3758056"/>
            <a:ext cx="1317932" cy="1261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0B0A9B62-5EA1-2145-9004-3F9C114602FF}"/>
              </a:ext>
            </a:extLst>
          </p:cNvPr>
          <p:cNvCxnSpPr>
            <a:cxnSpLocks/>
            <a:stCxn id="24" idx="3"/>
          </p:cNvCxnSpPr>
          <p:nvPr/>
        </p:nvCxnSpPr>
        <p:spPr>
          <a:xfrm>
            <a:off x="1112029" y="3758056"/>
            <a:ext cx="1346804" cy="1865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A9BEF03-04BA-2B4F-9FDB-77D47C78F7FA}"/>
              </a:ext>
            </a:extLst>
          </p:cNvPr>
          <p:cNvCxnSpPr>
            <a:cxnSpLocks/>
            <a:stCxn id="42" idx="3"/>
          </p:cNvCxnSpPr>
          <p:nvPr/>
        </p:nvCxnSpPr>
        <p:spPr>
          <a:xfrm flipV="1">
            <a:off x="1229983" y="3364538"/>
            <a:ext cx="1217646" cy="2167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CCD6889D-6E8B-594C-B96D-AA8A3C9DA5B2}"/>
              </a:ext>
            </a:extLst>
          </p:cNvPr>
          <p:cNvCxnSpPr>
            <a:cxnSpLocks/>
            <a:stCxn id="42" idx="3"/>
          </p:cNvCxnSpPr>
          <p:nvPr/>
        </p:nvCxnSpPr>
        <p:spPr>
          <a:xfrm flipV="1">
            <a:off x="1229983" y="4002674"/>
            <a:ext cx="1269996" cy="1529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880F8625-2650-8749-8D98-4F5BA5F4BE5C}"/>
              </a:ext>
            </a:extLst>
          </p:cNvPr>
          <p:cNvCxnSpPr>
            <a:cxnSpLocks/>
            <a:stCxn id="42" idx="3"/>
          </p:cNvCxnSpPr>
          <p:nvPr/>
        </p:nvCxnSpPr>
        <p:spPr>
          <a:xfrm flipV="1">
            <a:off x="1229983" y="4510508"/>
            <a:ext cx="1228327" cy="10217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DFE5B0D5-79E2-F245-AAC5-9D0AF7FD68E8}"/>
              </a:ext>
            </a:extLst>
          </p:cNvPr>
          <p:cNvCxnSpPr>
            <a:cxnSpLocks/>
            <a:stCxn id="42" idx="3"/>
          </p:cNvCxnSpPr>
          <p:nvPr/>
        </p:nvCxnSpPr>
        <p:spPr>
          <a:xfrm flipV="1">
            <a:off x="1229983" y="4969510"/>
            <a:ext cx="1198588" cy="562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012D4E31-F5EA-AB4B-83D0-5A293B6D2085}"/>
              </a:ext>
            </a:extLst>
          </p:cNvPr>
          <p:cNvCxnSpPr>
            <a:cxnSpLocks/>
            <a:stCxn id="42" idx="3"/>
          </p:cNvCxnSpPr>
          <p:nvPr/>
        </p:nvCxnSpPr>
        <p:spPr>
          <a:xfrm>
            <a:off x="1229983" y="5532288"/>
            <a:ext cx="1227460" cy="41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2A993BC-24AE-6144-BC5A-95BCBD339039}"/>
              </a:ext>
            </a:extLst>
          </p:cNvPr>
          <p:cNvSpPr txBox="1"/>
          <p:nvPr/>
        </p:nvSpPr>
        <p:spPr>
          <a:xfrm>
            <a:off x="307671" y="2518017"/>
            <a:ext cx="815106" cy="369332"/>
          </a:xfrm>
          <a:prstGeom prst="rect">
            <a:avLst/>
          </a:prstGeom>
          <a:noFill/>
        </p:spPr>
        <p:txBody>
          <a:bodyPr wrap="square" rtlCol="0">
            <a:spAutoFit/>
          </a:bodyPr>
          <a:lstStyle/>
          <a:p>
            <a:r>
              <a:rPr kumimoji="1" lang="en-US" altLang="zh-CN" dirty="0"/>
              <a:t>L0</a:t>
            </a:r>
            <a:endParaRPr kumimoji="1" lang="zh-CN" altLang="en-US" dirty="0"/>
          </a:p>
        </p:txBody>
      </p:sp>
      <p:pic>
        <p:nvPicPr>
          <p:cNvPr id="77" name="图片 76">
            <a:extLst>
              <a:ext uri="{FF2B5EF4-FFF2-40B4-BE49-F238E27FC236}">
                <a16:creationId xmlns:a16="http://schemas.microsoft.com/office/drawing/2014/main" id="{C9E95EAA-910F-9B43-952C-529989816C79}"/>
              </a:ext>
            </a:extLst>
          </p:cNvPr>
          <p:cNvPicPr>
            <a:picLocks noChangeAspect="1"/>
          </p:cNvPicPr>
          <p:nvPr/>
        </p:nvPicPr>
        <p:blipFill>
          <a:blip r:embed="rId7"/>
          <a:stretch>
            <a:fillRect/>
          </a:stretch>
        </p:blipFill>
        <p:spPr>
          <a:xfrm>
            <a:off x="5184890" y="4047803"/>
            <a:ext cx="292100" cy="584200"/>
          </a:xfrm>
          <a:prstGeom prst="rect">
            <a:avLst/>
          </a:prstGeom>
        </p:spPr>
      </p:pic>
      <p:sp>
        <p:nvSpPr>
          <p:cNvPr id="78" name="椭圆 77">
            <a:extLst>
              <a:ext uri="{FF2B5EF4-FFF2-40B4-BE49-F238E27FC236}">
                <a16:creationId xmlns:a16="http://schemas.microsoft.com/office/drawing/2014/main" id="{309D3825-9C48-5640-B339-F84522D7BFF3}"/>
              </a:ext>
            </a:extLst>
          </p:cNvPr>
          <p:cNvSpPr/>
          <p:nvPr/>
        </p:nvSpPr>
        <p:spPr>
          <a:xfrm>
            <a:off x="4460377" y="3086187"/>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a:extLst>
              <a:ext uri="{FF2B5EF4-FFF2-40B4-BE49-F238E27FC236}">
                <a16:creationId xmlns:a16="http://schemas.microsoft.com/office/drawing/2014/main" id="{FB1FEFF7-7F92-C04E-B85B-6BF92B5B031E}"/>
              </a:ext>
            </a:extLst>
          </p:cNvPr>
          <p:cNvSpPr txBox="1"/>
          <p:nvPr/>
        </p:nvSpPr>
        <p:spPr>
          <a:xfrm>
            <a:off x="4352627" y="2604373"/>
            <a:ext cx="815106" cy="369332"/>
          </a:xfrm>
          <a:prstGeom prst="rect">
            <a:avLst/>
          </a:prstGeom>
          <a:noFill/>
        </p:spPr>
        <p:txBody>
          <a:bodyPr wrap="square" rtlCol="0">
            <a:spAutoFit/>
          </a:bodyPr>
          <a:lstStyle/>
          <a:p>
            <a:r>
              <a:rPr kumimoji="1" lang="en-US" altLang="zh-CN" dirty="0"/>
              <a:t>L2</a:t>
            </a:r>
            <a:endParaRPr kumimoji="1" lang="zh-CN" altLang="en-US" dirty="0"/>
          </a:p>
        </p:txBody>
      </p:sp>
      <p:sp>
        <p:nvSpPr>
          <p:cNvPr id="80" name="矩形 79">
            <a:extLst>
              <a:ext uri="{FF2B5EF4-FFF2-40B4-BE49-F238E27FC236}">
                <a16:creationId xmlns:a16="http://schemas.microsoft.com/office/drawing/2014/main" id="{5129B4C1-835A-ED46-B763-ABAAF89DD25F}"/>
              </a:ext>
            </a:extLst>
          </p:cNvPr>
          <p:cNvSpPr/>
          <p:nvPr/>
        </p:nvSpPr>
        <p:spPr>
          <a:xfrm>
            <a:off x="4388343" y="2570611"/>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1" name="直线箭头连接符 80">
            <a:extLst>
              <a:ext uri="{FF2B5EF4-FFF2-40B4-BE49-F238E27FC236}">
                <a16:creationId xmlns:a16="http://schemas.microsoft.com/office/drawing/2014/main" id="{9F282D30-D587-3344-80AB-2F7AF78D34A6}"/>
              </a:ext>
            </a:extLst>
          </p:cNvPr>
          <p:cNvCxnSpPr>
            <a:cxnSpLocks/>
            <a:stCxn id="78" idx="0"/>
            <a:endCxn id="78" idx="4"/>
          </p:cNvCxnSpPr>
          <p:nvPr/>
        </p:nvCxnSpPr>
        <p:spPr>
          <a:xfrm>
            <a:off x="4663756" y="3086187"/>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EE4A51F3-16FD-0B4D-9AAA-F204F41DDCE3}"/>
              </a:ext>
            </a:extLst>
          </p:cNvPr>
          <p:cNvSpPr/>
          <p:nvPr/>
        </p:nvSpPr>
        <p:spPr>
          <a:xfrm>
            <a:off x="4459751" y="3696324"/>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3" name="直线箭头连接符 82">
            <a:extLst>
              <a:ext uri="{FF2B5EF4-FFF2-40B4-BE49-F238E27FC236}">
                <a16:creationId xmlns:a16="http://schemas.microsoft.com/office/drawing/2014/main" id="{1114504C-CE4F-9347-AB82-33CA6E4D9132}"/>
              </a:ext>
            </a:extLst>
          </p:cNvPr>
          <p:cNvCxnSpPr>
            <a:cxnSpLocks/>
            <a:stCxn id="82" idx="0"/>
            <a:endCxn id="82" idx="4"/>
          </p:cNvCxnSpPr>
          <p:nvPr/>
        </p:nvCxnSpPr>
        <p:spPr>
          <a:xfrm>
            <a:off x="4663131" y="3696324"/>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99C51EFE-43C3-8E4A-9915-28120DA0F11C}"/>
              </a:ext>
            </a:extLst>
          </p:cNvPr>
          <p:cNvSpPr/>
          <p:nvPr/>
        </p:nvSpPr>
        <p:spPr>
          <a:xfrm>
            <a:off x="4459751" y="469654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箭头连接符 84">
            <a:extLst>
              <a:ext uri="{FF2B5EF4-FFF2-40B4-BE49-F238E27FC236}">
                <a16:creationId xmlns:a16="http://schemas.microsoft.com/office/drawing/2014/main" id="{C2161B8D-F140-EB47-82C6-1E12A783E619}"/>
              </a:ext>
            </a:extLst>
          </p:cNvPr>
          <p:cNvCxnSpPr>
            <a:cxnSpLocks/>
            <a:stCxn id="84" idx="0"/>
            <a:endCxn id="84" idx="4"/>
          </p:cNvCxnSpPr>
          <p:nvPr/>
        </p:nvCxnSpPr>
        <p:spPr>
          <a:xfrm>
            <a:off x="4663131" y="469654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7CCCB079-EA46-0749-A48E-649EF8ECBA9A}"/>
              </a:ext>
            </a:extLst>
          </p:cNvPr>
          <p:cNvSpPr/>
          <p:nvPr/>
        </p:nvSpPr>
        <p:spPr>
          <a:xfrm>
            <a:off x="4448734" y="5300740"/>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7" name="直线箭头连接符 86">
            <a:extLst>
              <a:ext uri="{FF2B5EF4-FFF2-40B4-BE49-F238E27FC236}">
                <a16:creationId xmlns:a16="http://schemas.microsoft.com/office/drawing/2014/main" id="{8C5157EA-C027-F74C-B4B7-E01D7F0747E5}"/>
              </a:ext>
            </a:extLst>
          </p:cNvPr>
          <p:cNvCxnSpPr>
            <a:cxnSpLocks/>
            <a:stCxn id="86" idx="0"/>
            <a:endCxn id="86" idx="4"/>
          </p:cNvCxnSpPr>
          <p:nvPr/>
        </p:nvCxnSpPr>
        <p:spPr>
          <a:xfrm>
            <a:off x="4652114" y="5300740"/>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91E6D763-AD31-7246-8F2D-F7A748F80C2C}"/>
              </a:ext>
            </a:extLst>
          </p:cNvPr>
          <p:cNvSpPr txBox="1"/>
          <p:nvPr/>
        </p:nvSpPr>
        <p:spPr>
          <a:xfrm>
            <a:off x="4511375" y="4191004"/>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89" name="直线箭头连接符 88">
            <a:extLst>
              <a:ext uri="{FF2B5EF4-FFF2-40B4-BE49-F238E27FC236}">
                <a16:creationId xmlns:a16="http://schemas.microsoft.com/office/drawing/2014/main" id="{499D7602-4E6D-D048-A73D-61720191E733}"/>
              </a:ext>
            </a:extLst>
          </p:cNvPr>
          <p:cNvCxnSpPr>
            <a:cxnSpLocks/>
          </p:cNvCxnSpPr>
          <p:nvPr/>
        </p:nvCxnSpPr>
        <p:spPr>
          <a:xfrm flipV="1">
            <a:off x="3079929" y="3299717"/>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130E05DF-423D-694C-B3C2-AAFF6294E10C}"/>
              </a:ext>
            </a:extLst>
          </p:cNvPr>
          <p:cNvCxnSpPr>
            <a:cxnSpLocks/>
          </p:cNvCxnSpPr>
          <p:nvPr/>
        </p:nvCxnSpPr>
        <p:spPr>
          <a:xfrm>
            <a:off x="3058145" y="3364537"/>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D6041DF0-C941-C440-81ED-04EF20D1E6D8}"/>
              </a:ext>
            </a:extLst>
          </p:cNvPr>
          <p:cNvCxnSpPr>
            <a:cxnSpLocks/>
          </p:cNvCxnSpPr>
          <p:nvPr/>
        </p:nvCxnSpPr>
        <p:spPr>
          <a:xfrm>
            <a:off x="3057422" y="3364537"/>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60EDBF77-9578-7244-8117-B2AB46358E99}"/>
              </a:ext>
            </a:extLst>
          </p:cNvPr>
          <p:cNvCxnSpPr>
            <a:cxnSpLocks/>
          </p:cNvCxnSpPr>
          <p:nvPr/>
        </p:nvCxnSpPr>
        <p:spPr>
          <a:xfrm>
            <a:off x="3052478" y="3364538"/>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548A0B0-E0C1-4244-97FA-67208A755E7C}"/>
              </a:ext>
            </a:extLst>
          </p:cNvPr>
          <p:cNvCxnSpPr>
            <a:cxnSpLocks/>
          </p:cNvCxnSpPr>
          <p:nvPr/>
        </p:nvCxnSpPr>
        <p:spPr>
          <a:xfrm>
            <a:off x="3043924" y="3334867"/>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a:extLst>
              <a:ext uri="{FF2B5EF4-FFF2-40B4-BE49-F238E27FC236}">
                <a16:creationId xmlns:a16="http://schemas.microsoft.com/office/drawing/2014/main" id="{912FA663-34C1-CB43-AA8E-A67E823385FF}"/>
              </a:ext>
            </a:extLst>
          </p:cNvPr>
          <p:cNvCxnSpPr>
            <a:cxnSpLocks/>
          </p:cNvCxnSpPr>
          <p:nvPr/>
        </p:nvCxnSpPr>
        <p:spPr>
          <a:xfrm flipV="1">
            <a:off x="3026585" y="3289566"/>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ED42860B-BD1F-074E-9B0B-CCA73897802E}"/>
              </a:ext>
            </a:extLst>
          </p:cNvPr>
          <p:cNvCxnSpPr>
            <a:cxnSpLocks/>
          </p:cNvCxnSpPr>
          <p:nvPr/>
        </p:nvCxnSpPr>
        <p:spPr>
          <a:xfrm>
            <a:off x="3026585" y="3930249"/>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DE038919-B220-E046-ACD2-3390D5D38B8F}"/>
              </a:ext>
            </a:extLst>
          </p:cNvPr>
          <p:cNvCxnSpPr>
            <a:cxnSpLocks/>
          </p:cNvCxnSpPr>
          <p:nvPr/>
        </p:nvCxnSpPr>
        <p:spPr>
          <a:xfrm>
            <a:off x="3026585" y="3930249"/>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FFF8DC05-4689-B34F-AC31-965C761F5A12}"/>
              </a:ext>
            </a:extLst>
          </p:cNvPr>
          <p:cNvCxnSpPr>
            <a:cxnSpLocks/>
          </p:cNvCxnSpPr>
          <p:nvPr/>
        </p:nvCxnSpPr>
        <p:spPr>
          <a:xfrm>
            <a:off x="3026585" y="3930249"/>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a:extLst>
              <a:ext uri="{FF2B5EF4-FFF2-40B4-BE49-F238E27FC236}">
                <a16:creationId xmlns:a16="http://schemas.microsoft.com/office/drawing/2014/main" id="{48CD9F90-7256-7348-8D1F-13A7ACEB3D7C}"/>
              </a:ext>
            </a:extLst>
          </p:cNvPr>
          <p:cNvCxnSpPr>
            <a:cxnSpLocks/>
            <a:endCxn id="86" idx="2"/>
          </p:cNvCxnSpPr>
          <p:nvPr/>
        </p:nvCxnSpPr>
        <p:spPr>
          <a:xfrm>
            <a:off x="3079929" y="3982769"/>
            <a:ext cx="1368805" cy="1521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a:extLst>
              <a:ext uri="{FF2B5EF4-FFF2-40B4-BE49-F238E27FC236}">
                <a16:creationId xmlns:a16="http://schemas.microsoft.com/office/drawing/2014/main" id="{902FA26B-E9E7-6543-BAF7-2DB43A5492B9}"/>
              </a:ext>
            </a:extLst>
          </p:cNvPr>
          <p:cNvCxnSpPr>
            <a:cxnSpLocks/>
          </p:cNvCxnSpPr>
          <p:nvPr/>
        </p:nvCxnSpPr>
        <p:spPr>
          <a:xfrm flipV="1">
            <a:off x="3063495" y="3291447"/>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2B570F38-FE8F-AF48-959A-E665BB652D56}"/>
              </a:ext>
            </a:extLst>
          </p:cNvPr>
          <p:cNvCxnSpPr>
            <a:cxnSpLocks/>
          </p:cNvCxnSpPr>
          <p:nvPr/>
        </p:nvCxnSpPr>
        <p:spPr>
          <a:xfrm flipV="1">
            <a:off x="3067209" y="3938519"/>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DF9BDC8A-82D9-2A4C-A62C-4BC56B09B707}"/>
              </a:ext>
            </a:extLst>
          </p:cNvPr>
          <p:cNvCxnSpPr>
            <a:cxnSpLocks/>
          </p:cNvCxnSpPr>
          <p:nvPr/>
        </p:nvCxnSpPr>
        <p:spPr>
          <a:xfrm flipV="1">
            <a:off x="3056624" y="4682701"/>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66F80180-3542-2641-86AF-8D056E95D280}"/>
              </a:ext>
            </a:extLst>
          </p:cNvPr>
          <p:cNvCxnSpPr>
            <a:cxnSpLocks/>
          </p:cNvCxnSpPr>
          <p:nvPr/>
        </p:nvCxnSpPr>
        <p:spPr>
          <a:xfrm flipV="1">
            <a:off x="3021237" y="4936361"/>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4F74DCD8-EB4E-564A-961A-BA0A6689B15A}"/>
              </a:ext>
            </a:extLst>
          </p:cNvPr>
          <p:cNvCxnSpPr>
            <a:cxnSpLocks/>
            <a:endCxn id="86" idx="2"/>
          </p:cNvCxnSpPr>
          <p:nvPr/>
        </p:nvCxnSpPr>
        <p:spPr>
          <a:xfrm flipV="1">
            <a:off x="3022759" y="5504120"/>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73FA621B-9182-AB4C-9855-499027AE8A7B}"/>
              </a:ext>
            </a:extLst>
          </p:cNvPr>
          <p:cNvCxnSpPr>
            <a:cxnSpLocks/>
          </p:cNvCxnSpPr>
          <p:nvPr/>
        </p:nvCxnSpPr>
        <p:spPr>
          <a:xfrm flipV="1">
            <a:off x="3058146" y="3280110"/>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51466468-6217-2A4B-A10D-A5C4F3AA8C63}"/>
              </a:ext>
            </a:extLst>
          </p:cNvPr>
          <p:cNvCxnSpPr>
            <a:cxnSpLocks/>
            <a:endCxn id="84" idx="2"/>
          </p:cNvCxnSpPr>
          <p:nvPr/>
        </p:nvCxnSpPr>
        <p:spPr>
          <a:xfrm flipV="1">
            <a:off x="3030303" y="4899923"/>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E846D74D-390F-2B45-81DC-23A486BE1940}"/>
              </a:ext>
            </a:extLst>
          </p:cNvPr>
          <p:cNvCxnSpPr>
            <a:cxnSpLocks/>
            <a:endCxn id="86" idx="2"/>
          </p:cNvCxnSpPr>
          <p:nvPr/>
        </p:nvCxnSpPr>
        <p:spPr>
          <a:xfrm>
            <a:off x="3079929" y="4994335"/>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6" name="图片 155">
            <a:extLst>
              <a:ext uri="{FF2B5EF4-FFF2-40B4-BE49-F238E27FC236}">
                <a16:creationId xmlns:a16="http://schemas.microsoft.com/office/drawing/2014/main" id="{3954C526-A6A2-F84E-BE77-42C7492E2632}"/>
              </a:ext>
            </a:extLst>
          </p:cNvPr>
          <p:cNvPicPr>
            <a:picLocks noChangeAspect="1"/>
          </p:cNvPicPr>
          <p:nvPr/>
        </p:nvPicPr>
        <p:blipFill>
          <a:blip r:embed="rId8"/>
          <a:stretch>
            <a:fillRect/>
          </a:stretch>
        </p:blipFill>
        <p:spPr>
          <a:xfrm>
            <a:off x="52049" y="6150986"/>
            <a:ext cx="1244600" cy="444500"/>
          </a:xfrm>
          <a:prstGeom prst="rect">
            <a:avLst/>
          </a:prstGeom>
        </p:spPr>
      </p:pic>
      <p:pic>
        <p:nvPicPr>
          <p:cNvPr id="157" name="图片 156">
            <a:extLst>
              <a:ext uri="{FF2B5EF4-FFF2-40B4-BE49-F238E27FC236}">
                <a16:creationId xmlns:a16="http://schemas.microsoft.com/office/drawing/2014/main" id="{00F34E13-073C-2245-B8E8-982774B310E1}"/>
              </a:ext>
            </a:extLst>
          </p:cNvPr>
          <p:cNvPicPr>
            <a:picLocks noChangeAspect="1"/>
          </p:cNvPicPr>
          <p:nvPr/>
        </p:nvPicPr>
        <p:blipFill>
          <a:blip r:embed="rId9"/>
          <a:stretch>
            <a:fillRect/>
          </a:stretch>
        </p:blipFill>
        <p:spPr>
          <a:xfrm>
            <a:off x="3425265" y="6107974"/>
            <a:ext cx="444500" cy="482600"/>
          </a:xfrm>
          <a:prstGeom prst="rect">
            <a:avLst/>
          </a:prstGeom>
        </p:spPr>
      </p:pic>
      <p:sp>
        <p:nvSpPr>
          <p:cNvPr id="158" name="椭圆 157">
            <a:extLst>
              <a:ext uri="{FF2B5EF4-FFF2-40B4-BE49-F238E27FC236}">
                <a16:creationId xmlns:a16="http://schemas.microsoft.com/office/drawing/2014/main" id="{88A65BB6-F606-EC4B-9484-EF362CB97B71}"/>
              </a:ext>
            </a:extLst>
          </p:cNvPr>
          <p:cNvSpPr/>
          <p:nvPr/>
        </p:nvSpPr>
        <p:spPr>
          <a:xfrm>
            <a:off x="6947727" y="3045919"/>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文本框 158">
            <a:extLst>
              <a:ext uri="{FF2B5EF4-FFF2-40B4-BE49-F238E27FC236}">
                <a16:creationId xmlns:a16="http://schemas.microsoft.com/office/drawing/2014/main" id="{6C1865E9-02CC-4449-8A91-5B1FE0294394}"/>
              </a:ext>
            </a:extLst>
          </p:cNvPr>
          <p:cNvSpPr txBox="1"/>
          <p:nvPr/>
        </p:nvSpPr>
        <p:spPr>
          <a:xfrm>
            <a:off x="6839977" y="2564105"/>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60" name="矩形 159">
            <a:extLst>
              <a:ext uri="{FF2B5EF4-FFF2-40B4-BE49-F238E27FC236}">
                <a16:creationId xmlns:a16="http://schemas.microsoft.com/office/drawing/2014/main" id="{2798F053-DB75-A04C-890C-F4D88EDD1728}"/>
              </a:ext>
            </a:extLst>
          </p:cNvPr>
          <p:cNvSpPr/>
          <p:nvPr/>
        </p:nvSpPr>
        <p:spPr>
          <a:xfrm>
            <a:off x="6875693" y="2530343"/>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a:extLst>
              <a:ext uri="{FF2B5EF4-FFF2-40B4-BE49-F238E27FC236}">
                <a16:creationId xmlns:a16="http://schemas.microsoft.com/office/drawing/2014/main" id="{EEB289DF-1166-E742-986F-2C417F2D1A2C}"/>
              </a:ext>
            </a:extLst>
          </p:cNvPr>
          <p:cNvCxnSpPr>
            <a:cxnSpLocks/>
            <a:stCxn id="158" idx="0"/>
            <a:endCxn id="158" idx="4"/>
          </p:cNvCxnSpPr>
          <p:nvPr/>
        </p:nvCxnSpPr>
        <p:spPr>
          <a:xfrm>
            <a:off x="7151106" y="3045919"/>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椭圆 161">
            <a:extLst>
              <a:ext uri="{FF2B5EF4-FFF2-40B4-BE49-F238E27FC236}">
                <a16:creationId xmlns:a16="http://schemas.microsoft.com/office/drawing/2014/main" id="{3BDBA705-2414-2943-88F3-6D65C69F185D}"/>
              </a:ext>
            </a:extLst>
          </p:cNvPr>
          <p:cNvSpPr/>
          <p:nvPr/>
        </p:nvSpPr>
        <p:spPr>
          <a:xfrm>
            <a:off x="6947101" y="3656056"/>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箭头连接符 162">
            <a:extLst>
              <a:ext uri="{FF2B5EF4-FFF2-40B4-BE49-F238E27FC236}">
                <a16:creationId xmlns:a16="http://schemas.microsoft.com/office/drawing/2014/main" id="{3BAC315D-080A-EB41-B015-4EDA552E27F9}"/>
              </a:ext>
            </a:extLst>
          </p:cNvPr>
          <p:cNvCxnSpPr>
            <a:cxnSpLocks/>
            <a:stCxn id="162" idx="0"/>
            <a:endCxn id="162" idx="4"/>
          </p:cNvCxnSpPr>
          <p:nvPr/>
        </p:nvCxnSpPr>
        <p:spPr>
          <a:xfrm>
            <a:off x="7150481" y="3656056"/>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FE6AB0B7-531C-B64E-9EB6-2A9BE026F92E}"/>
              </a:ext>
            </a:extLst>
          </p:cNvPr>
          <p:cNvSpPr/>
          <p:nvPr/>
        </p:nvSpPr>
        <p:spPr>
          <a:xfrm>
            <a:off x="6947101" y="4656275"/>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5" name="直线箭头连接符 164">
            <a:extLst>
              <a:ext uri="{FF2B5EF4-FFF2-40B4-BE49-F238E27FC236}">
                <a16:creationId xmlns:a16="http://schemas.microsoft.com/office/drawing/2014/main" id="{92E3D0E1-BDD6-A94A-B632-1B48F7F3E72A}"/>
              </a:ext>
            </a:extLst>
          </p:cNvPr>
          <p:cNvCxnSpPr>
            <a:cxnSpLocks/>
            <a:stCxn id="164" idx="0"/>
            <a:endCxn id="164" idx="4"/>
          </p:cNvCxnSpPr>
          <p:nvPr/>
        </p:nvCxnSpPr>
        <p:spPr>
          <a:xfrm>
            <a:off x="7150481" y="4656275"/>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F450B1EB-848A-DB4D-BE1B-3869E92AA8C5}"/>
              </a:ext>
            </a:extLst>
          </p:cNvPr>
          <p:cNvSpPr/>
          <p:nvPr/>
        </p:nvSpPr>
        <p:spPr>
          <a:xfrm>
            <a:off x="6936084" y="526047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箭头连接符 166">
            <a:extLst>
              <a:ext uri="{FF2B5EF4-FFF2-40B4-BE49-F238E27FC236}">
                <a16:creationId xmlns:a16="http://schemas.microsoft.com/office/drawing/2014/main" id="{3FD4DC68-B170-5B42-BAC0-770D8560EAC4}"/>
              </a:ext>
            </a:extLst>
          </p:cNvPr>
          <p:cNvCxnSpPr>
            <a:cxnSpLocks/>
            <a:stCxn id="166" idx="0"/>
            <a:endCxn id="166" idx="4"/>
          </p:cNvCxnSpPr>
          <p:nvPr/>
        </p:nvCxnSpPr>
        <p:spPr>
          <a:xfrm>
            <a:off x="7139464" y="526047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065C91D1-29CB-5146-8CFB-FC2FA98E7C01}"/>
              </a:ext>
            </a:extLst>
          </p:cNvPr>
          <p:cNvSpPr txBox="1"/>
          <p:nvPr/>
        </p:nvSpPr>
        <p:spPr>
          <a:xfrm>
            <a:off x="6998725" y="4150736"/>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169" name="直线箭头连接符 168">
            <a:extLst>
              <a:ext uri="{FF2B5EF4-FFF2-40B4-BE49-F238E27FC236}">
                <a16:creationId xmlns:a16="http://schemas.microsoft.com/office/drawing/2014/main" id="{6AAEA3CB-C681-1D4B-AF42-EA8696059F5F}"/>
              </a:ext>
            </a:extLst>
          </p:cNvPr>
          <p:cNvCxnSpPr>
            <a:cxnSpLocks/>
          </p:cNvCxnSpPr>
          <p:nvPr/>
        </p:nvCxnSpPr>
        <p:spPr>
          <a:xfrm flipV="1">
            <a:off x="5567279" y="3259449"/>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73CB033C-6A51-894E-9929-6B1A5E22615A}"/>
              </a:ext>
            </a:extLst>
          </p:cNvPr>
          <p:cNvCxnSpPr>
            <a:cxnSpLocks/>
          </p:cNvCxnSpPr>
          <p:nvPr/>
        </p:nvCxnSpPr>
        <p:spPr>
          <a:xfrm>
            <a:off x="5545495" y="3324269"/>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C29B0EE5-F165-9647-AFAB-2CA5AF4A1386}"/>
              </a:ext>
            </a:extLst>
          </p:cNvPr>
          <p:cNvCxnSpPr>
            <a:cxnSpLocks/>
          </p:cNvCxnSpPr>
          <p:nvPr/>
        </p:nvCxnSpPr>
        <p:spPr>
          <a:xfrm>
            <a:off x="5544772" y="3324269"/>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F95FFA99-00C1-4C43-84B3-A797E01D9310}"/>
              </a:ext>
            </a:extLst>
          </p:cNvPr>
          <p:cNvCxnSpPr>
            <a:cxnSpLocks/>
          </p:cNvCxnSpPr>
          <p:nvPr/>
        </p:nvCxnSpPr>
        <p:spPr>
          <a:xfrm>
            <a:off x="5539828" y="3324270"/>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0275DB17-66A8-6441-9493-BA1C1D948C17}"/>
              </a:ext>
            </a:extLst>
          </p:cNvPr>
          <p:cNvCxnSpPr>
            <a:cxnSpLocks/>
          </p:cNvCxnSpPr>
          <p:nvPr/>
        </p:nvCxnSpPr>
        <p:spPr>
          <a:xfrm>
            <a:off x="5531274" y="3294599"/>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0CFFF468-1FF6-274C-B17E-54DECE13AB72}"/>
              </a:ext>
            </a:extLst>
          </p:cNvPr>
          <p:cNvCxnSpPr>
            <a:cxnSpLocks/>
          </p:cNvCxnSpPr>
          <p:nvPr/>
        </p:nvCxnSpPr>
        <p:spPr>
          <a:xfrm flipV="1">
            <a:off x="5513935" y="3249298"/>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ABCDC71A-2439-F64D-B93E-5FA3DE529D7C}"/>
              </a:ext>
            </a:extLst>
          </p:cNvPr>
          <p:cNvCxnSpPr>
            <a:cxnSpLocks/>
          </p:cNvCxnSpPr>
          <p:nvPr/>
        </p:nvCxnSpPr>
        <p:spPr>
          <a:xfrm>
            <a:off x="5513935" y="3889981"/>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F52FBBB9-8FDC-094E-81A7-79B8AE734FB9}"/>
              </a:ext>
            </a:extLst>
          </p:cNvPr>
          <p:cNvCxnSpPr>
            <a:cxnSpLocks/>
          </p:cNvCxnSpPr>
          <p:nvPr/>
        </p:nvCxnSpPr>
        <p:spPr>
          <a:xfrm>
            <a:off x="5513935" y="3889981"/>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0372DD0-70E2-C340-880B-0ED1084EAE79}"/>
              </a:ext>
            </a:extLst>
          </p:cNvPr>
          <p:cNvCxnSpPr>
            <a:cxnSpLocks/>
          </p:cNvCxnSpPr>
          <p:nvPr/>
        </p:nvCxnSpPr>
        <p:spPr>
          <a:xfrm>
            <a:off x="5513935" y="3889981"/>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FBBD8CAE-2104-6043-B667-0DA3E823A002}"/>
              </a:ext>
            </a:extLst>
          </p:cNvPr>
          <p:cNvCxnSpPr>
            <a:cxnSpLocks/>
            <a:endCxn id="166" idx="2"/>
          </p:cNvCxnSpPr>
          <p:nvPr/>
        </p:nvCxnSpPr>
        <p:spPr>
          <a:xfrm>
            <a:off x="5491428" y="3954910"/>
            <a:ext cx="1444656" cy="1508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a:extLst>
              <a:ext uri="{FF2B5EF4-FFF2-40B4-BE49-F238E27FC236}">
                <a16:creationId xmlns:a16="http://schemas.microsoft.com/office/drawing/2014/main" id="{0CB6353F-FC80-BE4D-B6AF-2A3A3A593A5D}"/>
              </a:ext>
            </a:extLst>
          </p:cNvPr>
          <p:cNvCxnSpPr>
            <a:cxnSpLocks/>
          </p:cNvCxnSpPr>
          <p:nvPr/>
        </p:nvCxnSpPr>
        <p:spPr>
          <a:xfrm flipV="1">
            <a:off x="5550845" y="3251179"/>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DA417ACD-3A68-604B-8557-C7B283A60C64}"/>
              </a:ext>
            </a:extLst>
          </p:cNvPr>
          <p:cNvCxnSpPr>
            <a:cxnSpLocks/>
          </p:cNvCxnSpPr>
          <p:nvPr/>
        </p:nvCxnSpPr>
        <p:spPr>
          <a:xfrm flipV="1">
            <a:off x="5554559" y="3898251"/>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a:extLst>
              <a:ext uri="{FF2B5EF4-FFF2-40B4-BE49-F238E27FC236}">
                <a16:creationId xmlns:a16="http://schemas.microsoft.com/office/drawing/2014/main" id="{F48C23E6-C01E-1441-B39F-7F7995CDAFEB}"/>
              </a:ext>
            </a:extLst>
          </p:cNvPr>
          <p:cNvCxnSpPr>
            <a:cxnSpLocks/>
          </p:cNvCxnSpPr>
          <p:nvPr/>
        </p:nvCxnSpPr>
        <p:spPr>
          <a:xfrm flipV="1">
            <a:off x="5543974" y="4642433"/>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DBC77E3C-EC84-F34E-ABC9-91587B4F5D2C}"/>
              </a:ext>
            </a:extLst>
          </p:cNvPr>
          <p:cNvCxnSpPr>
            <a:cxnSpLocks/>
          </p:cNvCxnSpPr>
          <p:nvPr/>
        </p:nvCxnSpPr>
        <p:spPr>
          <a:xfrm flipV="1">
            <a:off x="5508587" y="4896093"/>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A1327AF4-F6B3-F345-8C3F-79ECF1851F82}"/>
              </a:ext>
            </a:extLst>
          </p:cNvPr>
          <p:cNvCxnSpPr>
            <a:cxnSpLocks/>
            <a:endCxn id="166" idx="2"/>
          </p:cNvCxnSpPr>
          <p:nvPr/>
        </p:nvCxnSpPr>
        <p:spPr>
          <a:xfrm flipV="1">
            <a:off x="5510109" y="5463852"/>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EB6C9B49-96F7-A540-9AC6-40F343D18CA3}"/>
              </a:ext>
            </a:extLst>
          </p:cNvPr>
          <p:cNvCxnSpPr>
            <a:cxnSpLocks/>
          </p:cNvCxnSpPr>
          <p:nvPr/>
        </p:nvCxnSpPr>
        <p:spPr>
          <a:xfrm flipV="1">
            <a:off x="5545496" y="3239842"/>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B08525BC-FA87-994C-8105-839D9E256ACE}"/>
              </a:ext>
            </a:extLst>
          </p:cNvPr>
          <p:cNvCxnSpPr>
            <a:cxnSpLocks/>
            <a:endCxn id="164" idx="2"/>
          </p:cNvCxnSpPr>
          <p:nvPr/>
        </p:nvCxnSpPr>
        <p:spPr>
          <a:xfrm flipV="1">
            <a:off x="5517653" y="4859655"/>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221FB823-C278-2C4B-A528-C3332C6B000A}"/>
              </a:ext>
            </a:extLst>
          </p:cNvPr>
          <p:cNvCxnSpPr>
            <a:cxnSpLocks/>
            <a:endCxn id="166" idx="2"/>
          </p:cNvCxnSpPr>
          <p:nvPr/>
        </p:nvCxnSpPr>
        <p:spPr>
          <a:xfrm>
            <a:off x="5567279" y="4954067"/>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5D3B97DA-22B2-C042-8890-D7655C817984}"/>
              </a:ext>
            </a:extLst>
          </p:cNvPr>
          <p:cNvCxnSpPr>
            <a:cxnSpLocks/>
            <a:stCxn id="162" idx="6"/>
            <a:endCxn id="14" idx="2"/>
          </p:cNvCxnSpPr>
          <p:nvPr/>
        </p:nvCxnSpPr>
        <p:spPr>
          <a:xfrm>
            <a:off x="7353860" y="3859436"/>
            <a:ext cx="1267677" cy="3767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ED7068E6-D1AB-1941-A52E-182529B4F7D5}"/>
              </a:ext>
            </a:extLst>
          </p:cNvPr>
          <p:cNvCxnSpPr>
            <a:cxnSpLocks/>
            <a:endCxn id="14" idx="2"/>
          </p:cNvCxnSpPr>
          <p:nvPr/>
        </p:nvCxnSpPr>
        <p:spPr>
          <a:xfrm flipV="1">
            <a:off x="7416501" y="4236170"/>
            <a:ext cx="1205036" cy="1399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a:extLst>
              <a:ext uri="{FF2B5EF4-FFF2-40B4-BE49-F238E27FC236}">
                <a16:creationId xmlns:a16="http://schemas.microsoft.com/office/drawing/2014/main" id="{E9C7E2E5-7D9A-5344-BAEA-0F749AF93621}"/>
              </a:ext>
            </a:extLst>
          </p:cNvPr>
          <p:cNvCxnSpPr>
            <a:cxnSpLocks/>
            <a:stCxn id="164" idx="6"/>
            <a:endCxn id="14" idx="2"/>
          </p:cNvCxnSpPr>
          <p:nvPr/>
        </p:nvCxnSpPr>
        <p:spPr>
          <a:xfrm flipV="1">
            <a:off x="7353860" y="4236170"/>
            <a:ext cx="1267677" cy="6234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a:extLst>
              <a:ext uri="{FF2B5EF4-FFF2-40B4-BE49-F238E27FC236}">
                <a16:creationId xmlns:a16="http://schemas.microsoft.com/office/drawing/2014/main" id="{587D0051-4AE1-3E4F-B0E0-55B3C8AD5870}"/>
              </a:ext>
            </a:extLst>
          </p:cNvPr>
          <p:cNvCxnSpPr>
            <a:cxnSpLocks/>
            <a:stCxn id="166" idx="6"/>
            <a:endCxn id="14" idx="2"/>
          </p:cNvCxnSpPr>
          <p:nvPr/>
        </p:nvCxnSpPr>
        <p:spPr>
          <a:xfrm flipV="1">
            <a:off x="7342843" y="4236170"/>
            <a:ext cx="1278694" cy="12276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 name="图片 204">
            <a:extLst>
              <a:ext uri="{FF2B5EF4-FFF2-40B4-BE49-F238E27FC236}">
                <a16:creationId xmlns:a16="http://schemas.microsoft.com/office/drawing/2014/main" id="{3B19B197-676F-404E-A2E2-84F657A837C9}"/>
              </a:ext>
            </a:extLst>
          </p:cNvPr>
          <p:cNvPicPr>
            <a:picLocks noChangeAspect="1"/>
          </p:cNvPicPr>
          <p:nvPr/>
        </p:nvPicPr>
        <p:blipFill>
          <a:blip r:embed="rId10"/>
          <a:stretch>
            <a:fillRect/>
          </a:stretch>
        </p:blipFill>
        <p:spPr>
          <a:xfrm>
            <a:off x="5674531" y="6201959"/>
            <a:ext cx="647700" cy="406400"/>
          </a:xfrm>
          <a:prstGeom prst="rect">
            <a:avLst/>
          </a:prstGeom>
        </p:spPr>
      </p:pic>
    </p:spTree>
    <p:extLst>
      <p:ext uri="{BB962C8B-B14F-4D97-AF65-F5344CB8AC3E}">
        <p14:creationId xmlns:p14="http://schemas.microsoft.com/office/powerpoint/2010/main" val="121342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6" name="图片 35">
            <a:extLst>
              <a:ext uri="{FF2B5EF4-FFF2-40B4-BE49-F238E27FC236}">
                <a16:creationId xmlns:a16="http://schemas.microsoft.com/office/drawing/2014/main" id="{A907D2F1-3FEE-9740-A483-4C60D4485569}"/>
              </a:ext>
            </a:extLst>
          </p:cNvPr>
          <p:cNvPicPr>
            <a:picLocks noChangeAspect="1"/>
          </p:cNvPicPr>
          <p:nvPr/>
        </p:nvPicPr>
        <p:blipFill>
          <a:blip r:embed="rId2"/>
          <a:stretch>
            <a:fillRect/>
          </a:stretch>
        </p:blipFill>
        <p:spPr>
          <a:xfrm>
            <a:off x="721565" y="1298962"/>
            <a:ext cx="3352800" cy="3568700"/>
          </a:xfrm>
          <a:prstGeom prst="rect">
            <a:avLst/>
          </a:prstGeom>
        </p:spPr>
      </p:pic>
      <p:sp>
        <p:nvSpPr>
          <p:cNvPr id="38" name="文本框 37">
            <a:extLst>
              <a:ext uri="{FF2B5EF4-FFF2-40B4-BE49-F238E27FC236}">
                <a16:creationId xmlns:a16="http://schemas.microsoft.com/office/drawing/2014/main" id="{D6A8E7D2-CD00-C541-8F2E-C8EECC65CB67}"/>
              </a:ext>
            </a:extLst>
          </p:cNvPr>
          <p:cNvSpPr txBox="1"/>
          <p:nvPr/>
        </p:nvSpPr>
        <p:spPr>
          <a:xfrm>
            <a:off x="72156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整个正向传播的流程就会变成这样：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9" name="文本框 38">
            <a:extLst>
              <a:ext uri="{FF2B5EF4-FFF2-40B4-BE49-F238E27FC236}">
                <a16:creationId xmlns:a16="http://schemas.microsoft.com/office/drawing/2014/main" id="{402F5F88-6AFE-4846-81F3-B64D6D618BBD}"/>
              </a:ext>
            </a:extLst>
          </p:cNvPr>
          <p:cNvSpPr txBox="1"/>
          <p:nvPr/>
        </p:nvSpPr>
        <p:spPr>
          <a:xfrm>
            <a:off x="489955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而整个神经网络的各个参数的维度是：</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40" name="图片 39">
            <a:extLst>
              <a:ext uri="{FF2B5EF4-FFF2-40B4-BE49-F238E27FC236}">
                <a16:creationId xmlns:a16="http://schemas.microsoft.com/office/drawing/2014/main" id="{214FDC79-F621-1B40-9722-E4DCB94A01D7}"/>
              </a:ext>
            </a:extLst>
          </p:cNvPr>
          <p:cNvPicPr>
            <a:picLocks noChangeAspect="1"/>
          </p:cNvPicPr>
          <p:nvPr/>
        </p:nvPicPr>
        <p:blipFill>
          <a:blip r:embed="rId3"/>
          <a:stretch>
            <a:fillRect/>
          </a:stretch>
        </p:blipFill>
        <p:spPr>
          <a:xfrm>
            <a:off x="4899555" y="1552187"/>
            <a:ext cx="3060700" cy="1701800"/>
          </a:xfrm>
          <a:prstGeom prst="rect">
            <a:avLst/>
          </a:prstGeom>
        </p:spPr>
      </p:pic>
      <p:sp>
        <p:nvSpPr>
          <p:cNvPr id="41" name="文本框 40">
            <a:extLst>
              <a:ext uri="{FF2B5EF4-FFF2-40B4-BE49-F238E27FC236}">
                <a16:creationId xmlns:a16="http://schemas.microsoft.com/office/drawing/2014/main" id="{AF61BCC1-40F7-8241-99E6-4105B4B1E1C5}"/>
              </a:ext>
            </a:extLst>
          </p:cNvPr>
          <p:cNvSpPr txBox="1"/>
          <p:nvPr/>
        </p:nvSpPr>
        <p:spPr>
          <a:xfrm>
            <a:off x="721564" y="5529395"/>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至此 神经网络的正向传播介绍完了，下面开始介绍更重要的</a:t>
            </a:r>
            <a:r>
              <a:rPr lang="zh-CN" altLang="en-US" sz="1400" dirty="0">
                <a:solidFill>
                  <a:srgbClr val="FF0000"/>
                </a:solidFill>
                <a:latin typeface="微软雅黑" panose="020B0503020204020204" charset="-122"/>
                <a:ea typeface="微软雅黑" panose="020B0503020204020204" charset="-122"/>
              </a:rPr>
              <a:t>反向传播</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614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F3FCBFF-CFF3-FD47-B550-968E213D0706}"/>
                  </a:ext>
                </a:extLst>
              </p:cNvPr>
              <p:cNvSpPr txBox="1"/>
              <p:nvPr/>
            </p:nvSpPr>
            <p:spPr>
              <a:xfrm>
                <a:off x="565447" y="879337"/>
                <a:ext cx="6459821"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这里先提一下神经网络作为</a:t>
                </a:r>
                <a:r>
                  <a:rPr lang="zh-CN" altLang="en-US" sz="1400" dirty="0">
                    <a:solidFill>
                      <a:srgbClr val="FF0000"/>
                    </a:solidFill>
                    <a:latin typeface="微软雅黑" panose="020B0503020204020204" charset="-122"/>
                    <a:ea typeface="微软雅黑" panose="020B0503020204020204" charset="-122"/>
                  </a:rPr>
                  <a:t>监督学习</a:t>
                </a:r>
                <a:r>
                  <a:rPr lang="zh-CN" altLang="en-US" sz="1400" dirty="0">
                    <a:solidFill>
                      <a:schemeClr val="bg1">
                        <a:lumMod val="50000"/>
                      </a:schemeClr>
                    </a:solidFill>
                    <a:latin typeface="微软雅黑" panose="020B0503020204020204" charset="-122"/>
                    <a:ea typeface="微软雅黑" panose="020B0503020204020204" charset="-122"/>
                  </a:rPr>
                  <a:t>时候的流程，因为样本中不但含有输入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还得有对应的</a:t>
                </a:r>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，这里的</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和之前通过</a:t>
                </a:r>
                <a:r>
                  <a:rPr lang="zh-CN" altLang="en-US" sz="1400" dirty="0">
                    <a:solidFill>
                      <a:srgbClr val="FFC000"/>
                    </a:solidFill>
                    <a:latin typeface="微软雅黑" panose="020B0503020204020204" charset="-122"/>
                    <a:ea typeface="微软雅黑" panose="020B0503020204020204" charset="-122"/>
                  </a:rPr>
                  <a:t>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不是一个意思。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所以这里给出新的定义：</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FFC000"/>
                    </a:solidFill>
                    <a:latin typeface="微软雅黑" panose="020B0503020204020204" charset="-122"/>
                    <a:ea typeface="微软雅黑" panose="020B0503020204020204" charset="-122"/>
                  </a:rPr>
                  <a:t>通过正向传播计算出来的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改名为 </a:t>
                </a:r>
                <a14:m>
                  <m:oMath xmlns:m="http://schemas.openxmlformats.org/officeDocument/2006/math">
                    <m:acc>
                      <m:accPr>
                        <m:chr m:val="̂"/>
                        <m:ctrlPr>
                          <a:rPr lang="zh-CN" altLang="en-US" sz="1400" i="1" smtClean="0">
                            <a:solidFill>
                              <a:schemeClr val="bg1">
                                <a:lumMod val="50000"/>
                              </a:schemeClr>
                            </a:solidFill>
                            <a:latin typeface="Cambria Math" panose="02040503050406030204" pitchFamily="18" charset="0"/>
                            <a:ea typeface="微软雅黑" panose="020B0503020204020204" charset="-122"/>
                          </a:rPr>
                        </m:ctrlPr>
                      </m:accPr>
                      <m:e>
                        <m:r>
                          <m:rPr>
                            <m:sty m:val="p"/>
                          </m:rPr>
                          <a:rPr lang="en-US" altLang="zh-CN" sz="1400" i="1">
                            <a:solidFill>
                              <a:schemeClr val="bg1">
                                <a:lumMod val="50000"/>
                              </a:schemeClr>
                            </a:solidFill>
                            <a:latin typeface="Cambria Math" panose="02040503050406030204" pitchFamily="18" charset="0"/>
                            <a:ea typeface="微软雅黑" panose="020B0503020204020204" charset="-122"/>
                          </a:rPr>
                          <m:t>y</m:t>
                        </m:r>
                      </m:e>
                    </m:acc>
                  </m:oMath>
                </a14:m>
                <a:r>
                  <a:rPr lang="zh-CN" altLang="en-US" sz="1400" dirty="0">
                    <a:solidFill>
                      <a:schemeClr val="bg1">
                        <a:lumMod val="50000"/>
                      </a:schemeClr>
                    </a:solidFill>
                    <a:latin typeface="微软雅黑" panose="020B0503020204020204" charset="-122"/>
                    <a:ea typeface="微软雅黑" panose="020B0503020204020204" charset="-122"/>
                  </a:rPr>
                  <a:t> ，代表了是通过计算得到的</a:t>
                </a:r>
                <a:r>
                  <a:rPr lang="zh-CN" altLang="en-US" sz="1400" dirty="0">
                    <a:solidFill>
                      <a:srgbClr val="FFC000"/>
                    </a:solidFill>
                    <a:latin typeface="微软雅黑" panose="020B0503020204020204" charset="-122"/>
                    <a:ea typeface="微软雅黑" panose="020B0503020204020204" charset="-122"/>
                  </a:rPr>
                  <a:t>预测值</a:t>
                </a:r>
                <a:endParaRPr lang="en-US" altLang="zh-CN" sz="1400" dirty="0">
                  <a:solidFill>
                    <a:srgbClr val="FFC000"/>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而</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rgbClr val="92D050"/>
                    </a:solidFill>
                    <a:latin typeface="微软雅黑" panose="020B0503020204020204" charset="-122"/>
                    <a:ea typeface="微软雅黑" panose="020B0503020204020204" charset="-122"/>
                  </a:rPr>
                  <a:t> ，</a:t>
                </a:r>
                <a:r>
                  <a:rPr lang="zh-CN" altLang="en-US" sz="1400" dirty="0">
                    <a:solidFill>
                      <a:schemeClr val="bg1">
                        <a:lumMod val="50000"/>
                      </a:schemeClr>
                    </a:solidFill>
                    <a:latin typeface="微软雅黑" panose="020B0503020204020204" charset="-122"/>
                    <a:ea typeface="微软雅黑" panose="020B0503020204020204" charset="-122"/>
                  </a:rPr>
                  <a:t>是</a:t>
                </a:r>
                <a:r>
                  <a:rPr lang="zh-CN" altLang="en-US" sz="1400" dirty="0">
                    <a:solidFill>
                      <a:srgbClr val="92D050"/>
                    </a:solidFill>
                    <a:latin typeface="微软雅黑" panose="020B0503020204020204" charset="-122"/>
                    <a:ea typeface="微软雅黑" panose="020B0503020204020204" charset="-122"/>
                  </a:rPr>
                  <a:t>目标值</a:t>
                </a:r>
                <a:r>
                  <a:rPr lang="zh-CN" altLang="en-US" sz="1400" dirty="0">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其实就相当于正确答案</a:t>
                </a:r>
                <a:endParaRPr lang="en-US" altLang="zh-CN" sz="1400" dirty="0">
                  <a:solidFill>
                    <a:schemeClr val="bg1">
                      <a:lumMod val="50000"/>
                    </a:schemeClr>
                  </a:solidFill>
                  <a:latin typeface="微软雅黑" panose="020B0503020204020204" charset="-122"/>
                  <a:ea typeface="微软雅黑" panose="020B0503020204020204" charset="-122"/>
                </a:endParaRPr>
              </a:p>
            </p:txBody>
          </p:sp>
        </mc:Choice>
        <mc:Fallback>
          <p:sp>
            <p:nvSpPr>
              <p:cNvPr id="9" name="文本框 8">
                <a:extLst>
                  <a:ext uri="{FF2B5EF4-FFF2-40B4-BE49-F238E27FC236}">
                    <a16:creationId xmlns:a16="http://schemas.microsoft.com/office/drawing/2014/main" id="{6F3FCBFF-CFF3-FD47-B550-968E213D0706}"/>
                  </a:ext>
                </a:extLst>
              </p:cNvPr>
              <p:cNvSpPr txBox="1">
                <a:spLocks noRot="1" noChangeAspect="1" noMove="1" noResize="1" noEditPoints="1" noAdjustHandles="1" noChangeArrowheads="1" noChangeShapeType="1" noTextEdit="1"/>
              </p:cNvSpPr>
              <p:nvPr/>
            </p:nvSpPr>
            <p:spPr>
              <a:xfrm>
                <a:off x="565447" y="879337"/>
                <a:ext cx="6459821" cy="1384995"/>
              </a:xfrm>
              <a:prstGeom prst="rect">
                <a:avLst/>
              </a:prstGeom>
              <a:blipFill>
                <a:blip r:embed="rId2"/>
                <a:stretch>
                  <a:fillRect l="-196" b="-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7064318-B2CD-044C-8E88-703CEBF1D99D}"/>
              </a:ext>
            </a:extLst>
          </p:cNvPr>
          <p:cNvSpPr txBox="1"/>
          <p:nvPr/>
        </p:nvSpPr>
        <p:spPr>
          <a:xfrm>
            <a:off x="565447" y="2662751"/>
            <a:ext cx="1271239" cy="369332"/>
          </a:xfrm>
          <a:prstGeom prst="rect">
            <a:avLst/>
          </a:prstGeom>
          <a:noFill/>
        </p:spPr>
        <p:txBody>
          <a:bodyPr wrap="square" rtlCol="0">
            <a:spAutoFit/>
          </a:bodyPr>
          <a:lstStyle/>
          <a:p>
            <a:r>
              <a:rPr kumimoji="1" lang="zh-CN" altLang="en-US" dirty="0"/>
              <a:t>反向传播</a:t>
            </a:r>
          </a:p>
        </p:txBody>
      </p:sp>
      <p:sp>
        <p:nvSpPr>
          <p:cNvPr id="12" name="文本框 11">
            <a:extLst>
              <a:ext uri="{FF2B5EF4-FFF2-40B4-BE49-F238E27FC236}">
                <a16:creationId xmlns:a16="http://schemas.microsoft.com/office/drawing/2014/main" id="{F7097977-1966-8C4D-A1BD-0AFE97EB26BE}"/>
              </a:ext>
            </a:extLst>
          </p:cNvPr>
          <p:cNvSpPr txBox="1"/>
          <p:nvPr/>
        </p:nvSpPr>
        <p:spPr>
          <a:xfrm>
            <a:off x="565447" y="3193360"/>
            <a:ext cx="6872416"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由于神经网络的初始权重和偏差都是随机初始化的（一般权重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会随机初始化，偏差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直接置零），所以通过神经网络的计算的 </a:t>
            </a:r>
            <a:r>
              <a:rPr lang="zh-CN" altLang="en-US" sz="1400" dirty="0">
                <a:solidFill>
                  <a:srgbClr val="FFC000"/>
                </a:solidFill>
                <a:latin typeface="微软雅黑" panose="020B0503020204020204" charset="-122"/>
                <a:ea typeface="微软雅黑" panose="020B0503020204020204" charset="-122"/>
              </a:rPr>
              <a:t>预测值</a:t>
            </a:r>
            <a:r>
              <a:rPr lang="zh-CN" altLang="en-US" sz="1400" dirty="0">
                <a:solidFill>
                  <a:schemeClr val="bg1">
                    <a:lumMod val="50000"/>
                  </a:schemeClr>
                </a:solidFill>
                <a:latin typeface="微软雅黑" panose="020B0503020204020204" charset="-122"/>
                <a:ea typeface="微软雅黑" panose="020B0503020204020204" charset="-122"/>
              </a:rPr>
              <a:t> 和 </a:t>
            </a:r>
            <a:r>
              <a:rPr lang="zh-CN" altLang="en-US" sz="1400" dirty="0">
                <a:solidFill>
                  <a:srgbClr val="92D050"/>
                </a:solidFill>
                <a:latin typeface="微软雅黑" panose="020B0503020204020204" charset="-122"/>
                <a:ea typeface="微软雅黑" panose="020B0503020204020204" charset="-122"/>
              </a:rPr>
              <a:t>目标值 </a:t>
            </a:r>
            <a:r>
              <a:rPr lang="zh-CN" altLang="en-US" sz="1400" dirty="0">
                <a:solidFill>
                  <a:schemeClr val="bg1">
                    <a:lumMod val="50000"/>
                  </a:schemeClr>
                </a:solidFill>
                <a:latin typeface="微软雅黑" panose="020B0503020204020204" charset="-122"/>
                <a:ea typeface="微软雅黑" panose="020B0503020204020204" charset="-122"/>
              </a:rPr>
              <a:t>的一定会有 </a:t>
            </a:r>
            <a:r>
              <a:rPr lang="zh-CN" altLang="en-US" sz="1400" dirty="0">
                <a:solidFill>
                  <a:srgbClr val="FF0000"/>
                </a:solidFill>
                <a:latin typeface="微软雅黑" panose="020B0503020204020204" charset="-122"/>
                <a:ea typeface="微软雅黑" panose="020B0503020204020204" charset="-122"/>
              </a:rPr>
              <a:t>误差</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FF0000"/>
                </a:solidFill>
                <a:latin typeface="微软雅黑" panose="020B0503020204020204" charset="-122"/>
                <a:ea typeface="微软雅黑" panose="020B0503020204020204" charset="-122"/>
              </a:rPr>
              <a:t>反向传播（</a:t>
            </a:r>
            <a:r>
              <a:rPr lang="en" altLang="zh-CN" sz="1400" dirty="0">
                <a:solidFill>
                  <a:srgbClr val="FF0000"/>
                </a:solidFill>
                <a:latin typeface="微软雅黑" panose="020B0503020204020204" charset="-122"/>
                <a:ea typeface="微软雅黑" panose="020B0503020204020204" charset="-122"/>
              </a:rPr>
              <a:t>Back</a:t>
            </a:r>
            <a:r>
              <a:rPr lang="zh-CN" altLang="en-US" sz="1400" dirty="0">
                <a:solidFill>
                  <a:srgbClr val="FF0000"/>
                </a:solidFill>
                <a:latin typeface="微软雅黑" panose="020B0503020204020204" charset="-122"/>
                <a:ea typeface="微软雅黑" panose="020B0503020204020204" charset="-122"/>
              </a:rPr>
              <a:t> </a:t>
            </a:r>
            <a:r>
              <a:rPr lang="en" altLang="zh-CN" sz="1400" dirty="0">
                <a:solidFill>
                  <a:srgbClr val="FF0000"/>
                </a:solidFill>
                <a:latin typeface="微软雅黑" panose="020B0503020204020204" charset="-122"/>
                <a:ea typeface="微软雅黑" panose="020B0503020204020204" charset="-122"/>
              </a:rPr>
              <a:t>propagation</a:t>
            </a:r>
            <a:r>
              <a:rPr lang="zh-CN" altLang="en-US" sz="1400" dirty="0">
                <a:solidFill>
                  <a:srgbClr val="FF0000"/>
                </a:solidFill>
                <a:latin typeface="微软雅黑" panose="020B0503020204020204" charset="-122"/>
                <a:ea typeface="微软雅黑" panose="020B0503020204020204" charset="-122"/>
              </a:rPr>
              <a:t> 简称 </a:t>
            </a:r>
            <a:r>
              <a:rPr lang="en-US" altLang="zh-CN" sz="1400" dirty="0">
                <a:solidFill>
                  <a:srgbClr val="FF0000"/>
                </a:solidFill>
                <a:latin typeface="微软雅黑" panose="020B0503020204020204" charset="-122"/>
                <a:ea typeface="微软雅黑" panose="020B0503020204020204" charset="-122"/>
              </a:rPr>
              <a:t>BP</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则是利用该误差，通过 </a:t>
            </a:r>
            <a:r>
              <a:rPr lang="zh-CN" altLang="en-US" sz="1400" dirty="0">
                <a:solidFill>
                  <a:srgbClr val="00B0F0"/>
                </a:solidFill>
                <a:latin typeface="微软雅黑" panose="020B0503020204020204" charset="-122"/>
                <a:ea typeface="微软雅黑" panose="020B0503020204020204" charset="-122"/>
              </a:rPr>
              <a:t>梯度下降（上升）</a:t>
            </a:r>
            <a:r>
              <a:rPr lang="zh-CN" altLang="en-US" sz="1400" dirty="0">
                <a:solidFill>
                  <a:schemeClr val="bg1">
                    <a:lumMod val="50000"/>
                  </a:schemeClr>
                </a:solidFill>
                <a:latin typeface="微软雅黑" panose="020B0503020204020204" charset="-122"/>
                <a:ea typeface="微软雅黑" panose="020B0503020204020204" charset="-122"/>
              </a:rPr>
              <a:t> 的手段把 这个误差 传播回 所有的权重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以此来更新它们的过程</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13" name="文本框 12">
            <a:extLst>
              <a:ext uri="{FF2B5EF4-FFF2-40B4-BE49-F238E27FC236}">
                <a16:creationId xmlns:a16="http://schemas.microsoft.com/office/drawing/2014/main" id="{7AC1DEBA-20EE-9746-9BCA-3402FCD216E1}"/>
              </a:ext>
            </a:extLst>
          </p:cNvPr>
          <p:cNvSpPr txBox="1"/>
          <p:nvPr/>
        </p:nvSpPr>
        <p:spPr>
          <a:xfrm>
            <a:off x="565448" y="4708854"/>
            <a:ext cx="2010485" cy="369332"/>
          </a:xfrm>
          <a:prstGeom prst="rect">
            <a:avLst/>
          </a:prstGeom>
          <a:noFill/>
        </p:spPr>
        <p:txBody>
          <a:bodyPr wrap="square" rtlCol="0">
            <a:spAutoFit/>
          </a:bodyPr>
          <a:lstStyle/>
          <a:p>
            <a:r>
              <a:rPr kumimoji="1" lang="zh-CN" altLang="en-US" dirty="0"/>
              <a:t>梯度下降（上升）</a:t>
            </a:r>
          </a:p>
        </p:txBody>
      </p:sp>
      <p:sp>
        <p:nvSpPr>
          <p:cNvPr id="14" name="文本框 13">
            <a:extLst>
              <a:ext uri="{FF2B5EF4-FFF2-40B4-BE49-F238E27FC236}">
                <a16:creationId xmlns:a16="http://schemas.microsoft.com/office/drawing/2014/main" id="{12AC6C6A-1624-CB48-8B19-9BFF8BDC3F7A}"/>
              </a:ext>
            </a:extLst>
          </p:cNvPr>
          <p:cNvSpPr txBox="1"/>
          <p:nvPr/>
        </p:nvSpPr>
        <p:spPr>
          <a:xfrm>
            <a:off x="565447" y="5239463"/>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就是函数当前点的导数加上小步长的迭代搜索，以找到函数的极小（大）值，</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7446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597167"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413288"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603241"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102488"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634284"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487149"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0C99A331-0A9C-944F-9235-CC9B43223631}"/>
              </a:ext>
            </a:extLst>
          </p:cNvPr>
          <p:cNvPicPr>
            <a:picLocks noChangeAspect="1"/>
          </p:cNvPicPr>
          <p:nvPr/>
        </p:nvPicPr>
        <p:blipFill>
          <a:blip r:embed="rId2"/>
          <a:stretch>
            <a:fillRect/>
          </a:stretch>
        </p:blipFill>
        <p:spPr>
          <a:xfrm>
            <a:off x="192390" y="3974409"/>
            <a:ext cx="3810000" cy="13462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 name="文本框 9">
            <a:extLst>
              <a:ext uri="{FF2B5EF4-FFF2-40B4-BE49-F238E27FC236}">
                <a16:creationId xmlns:a16="http://schemas.microsoft.com/office/drawing/2014/main" id="{C2869399-16E9-B841-A198-13EC7F9A10ED}"/>
              </a:ext>
            </a:extLst>
          </p:cNvPr>
          <p:cNvSpPr txBox="1"/>
          <p:nvPr/>
        </p:nvSpPr>
        <p:spPr>
          <a:xfrm>
            <a:off x="416764" y="465517"/>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这里还是拿最简单的结构加上之前的身高</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女朋友的例子来举例：</a:t>
            </a:r>
            <a:endParaRPr lang="en-US" altLang="zh-CN" sz="1400" dirty="0">
              <a:solidFill>
                <a:schemeClr val="bg1">
                  <a:lumMod val="50000"/>
                </a:schemeClr>
              </a:solidFill>
              <a:latin typeface="微软雅黑" panose="020B0503020204020204" charset="-122"/>
              <a:ea typeface="微软雅黑" panose="020B0503020204020204" charset="-122"/>
            </a:endParaRPr>
          </a:p>
        </p:txBody>
      </p:sp>
      <p:cxnSp>
        <p:nvCxnSpPr>
          <p:cNvPr id="11" name="直线箭头连接符 10">
            <a:extLst>
              <a:ext uri="{FF2B5EF4-FFF2-40B4-BE49-F238E27FC236}">
                <a16:creationId xmlns:a16="http://schemas.microsoft.com/office/drawing/2014/main" id="{1B28683D-24B4-F340-973F-EAED7A7D4EFE}"/>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35155AB-B7F9-1D4D-BF1C-13037935FDF2}"/>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a:extLst>
              <a:ext uri="{FF2B5EF4-FFF2-40B4-BE49-F238E27FC236}">
                <a16:creationId xmlns:a16="http://schemas.microsoft.com/office/drawing/2014/main" id="{EDE070FA-0ABB-9F41-99AC-C1DE3B7A9021}"/>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C98D22BA-E109-0341-8805-1581AA329314}"/>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50485BCD-09B6-EA4B-80A3-084B8D10C4A5}"/>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20" name="图片 19">
            <a:extLst>
              <a:ext uri="{FF2B5EF4-FFF2-40B4-BE49-F238E27FC236}">
                <a16:creationId xmlns:a16="http://schemas.microsoft.com/office/drawing/2014/main" id="{F5F1579F-5A53-6242-BAEA-ED810DFBDC0C}"/>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22" name="图片 21">
            <a:extLst>
              <a:ext uri="{FF2B5EF4-FFF2-40B4-BE49-F238E27FC236}">
                <a16:creationId xmlns:a16="http://schemas.microsoft.com/office/drawing/2014/main" id="{5BBE41F9-12D1-E244-854C-3DDC149E3F0F}"/>
              </a:ext>
            </a:extLst>
          </p:cNvPr>
          <p:cNvPicPr>
            <a:picLocks noChangeAspect="1"/>
          </p:cNvPicPr>
          <p:nvPr/>
        </p:nvPicPr>
        <p:blipFill>
          <a:blip r:embed="rId5"/>
          <a:stretch>
            <a:fillRect/>
          </a:stretch>
        </p:blipFill>
        <p:spPr>
          <a:xfrm>
            <a:off x="102876" y="1153907"/>
            <a:ext cx="1411429" cy="1523311"/>
          </a:xfrm>
          <a:prstGeom prst="rect">
            <a:avLst/>
          </a:prstGeom>
        </p:spPr>
      </p:pic>
      <p:pic>
        <p:nvPicPr>
          <p:cNvPr id="3" name="图片 2">
            <a:extLst>
              <a:ext uri="{FF2B5EF4-FFF2-40B4-BE49-F238E27FC236}">
                <a16:creationId xmlns:a16="http://schemas.microsoft.com/office/drawing/2014/main" id="{D33C243D-F11E-D042-BC65-621634FC39C0}"/>
              </a:ext>
            </a:extLst>
          </p:cNvPr>
          <p:cNvPicPr>
            <a:picLocks noChangeAspect="1"/>
          </p:cNvPicPr>
          <p:nvPr/>
        </p:nvPicPr>
        <p:blipFill>
          <a:blip r:embed="rId6"/>
          <a:stretch>
            <a:fillRect/>
          </a:stretch>
        </p:blipFill>
        <p:spPr>
          <a:xfrm>
            <a:off x="4469525" y="870511"/>
            <a:ext cx="972270" cy="967098"/>
          </a:xfrm>
          <a:prstGeom prst="rect">
            <a:avLst/>
          </a:prstGeom>
        </p:spPr>
      </p:pic>
      <p:pic>
        <p:nvPicPr>
          <p:cNvPr id="4" name="图片 3">
            <a:extLst>
              <a:ext uri="{FF2B5EF4-FFF2-40B4-BE49-F238E27FC236}">
                <a16:creationId xmlns:a16="http://schemas.microsoft.com/office/drawing/2014/main" id="{FDA9EC10-23B5-C040-B060-933596C47172}"/>
              </a:ext>
            </a:extLst>
          </p:cNvPr>
          <p:cNvPicPr>
            <a:picLocks noChangeAspect="1"/>
          </p:cNvPicPr>
          <p:nvPr/>
        </p:nvPicPr>
        <p:blipFill>
          <a:blip r:embed="rId7"/>
          <a:stretch>
            <a:fillRect/>
          </a:stretch>
        </p:blipFill>
        <p:spPr>
          <a:xfrm>
            <a:off x="4469525" y="1915562"/>
            <a:ext cx="972270" cy="928518"/>
          </a:xfrm>
          <a:prstGeom prst="rect">
            <a:avLst/>
          </a:prstGeom>
        </p:spPr>
      </p:pic>
      <p:sp>
        <p:nvSpPr>
          <p:cNvPr id="5" name="文本框 4">
            <a:extLst>
              <a:ext uri="{FF2B5EF4-FFF2-40B4-BE49-F238E27FC236}">
                <a16:creationId xmlns:a16="http://schemas.microsoft.com/office/drawing/2014/main" id="{C281EE64-AF90-214B-A7DF-44F8CF4C60DE}"/>
              </a:ext>
            </a:extLst>
          </p:cNvPr>
          <p:cNvSpPr txBox="1"/>
          <p:nvPr/>
        </p:nvSpPr>
        <p:spPr>
          <a:xfrm>
            <a:off x="5394404" y="1489047"/>
            <a:ext cx="914400" cy="830997"/>
          </a:xfrm>
          <a:prstGeom prst="rect">
            <a:avLst/>
          </a:prstGeom>
          <a:noFill/>
        </p:spPr>
        <p:txBody>
          <a:bodyPr wrap="square" rtlCol="0">
            <a:spAutoFit/>
          </a:bodyPr>
          <a:lstStyle/>
          <a:p>
            <a:r>
              <a:rPr kumimoji="1" lang="zh-CN" altLang="en-US" sz="4800" dirty="0"/>
              <a:t>？</a:t>
            </a:r>
          </a:p>
        </p:txBody>
      </p:sp>
      <p:sp>
        <p:nvSpPr>
          <p:cNvPr id="23" name="文本框 22">
            <a:extLst>
              <a:ext uri="{FF2B5EF4-FFF2-40B4-BE49-F238E27FC236}">
                <a16:creationId xmlns:a16="http://schemas.microsoft.com/office/drawing/2014/main" id="{B2E9C729-7E2F-E446-9B33-46A0536624D0}"/>
              </a:ext>
            </a:extLst>
          </p:cNvPr>
          <p:cNvSpPr txBox="1"/>
          <p:nvPr/>
        </p:nvSpPr>
        <p:spPr>
          <a:xfrm>
            <a:off x="255208" y="2925589"/>
            <a:ext cx="5359745"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比如手中有一条样本数据：</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x=177</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y=1</a:t>
            </a:r>
          </a:p>
          <a:p>
            <a:r>
              <a:rPr lang="en-US" altLang="zh-CN" sz="1400" dirty="0">
                <a:solidFill>
                  <a:schemeClr val="bg1">
                    <a:lumMod val="50000"/>
                  </a:schemeClr>
                </a:solidFill>
                <a:latin typeface="微软雅黑" panose="020B0503020204020204" charset="-122"/>
                <a:ea typeface="微软雅黑" panose="020B0503020204020204" charset="-122"/>
              </a:rPr>
              <a:t>177</a:t>
            </a:r>
            <a:r>
              <a:rPr lang="zh-CN" altLang="en-US" sz="1400" dirty="0">
                <a:solidFill>
                  <a:schemeClr val="bg1">
                    <a:lumMod val="50000"/>
                  </a:schemeClr>
                </a:solidFill>
                <a:latin typeface="微软雅黑" panose="020B0503020204020204" charset="-122"/>
                <a:ea typeface="微软雅黑" panose="020B0503020204020204" charset="-122"/>
              </a:rPr>
              <a:t>公分，有女朋友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假设我这个神经网络初始权重和偏差都是</a:t>
            </a:r>
            <a:r>
              <a:rPr lang="en-US" altLang="zh-CN" sz="1400" dirty="0">
                <a:solidFill>
                  <a:schemeClr val="bg1">
                    <a:lumMod val="50000"/>
                  </a:schemeClr>
                </a:solidFill>
                <a:latin typeface="微软雅黑" panose="020B0503020204020204" charset="-122"/>
                <a:ea typeface="微软雅黑" panose="020B0503020204020204" charset="-122"/>
              </a:rPr>
              <a:t>0</a:t>
            </a:r>
          </a:p>
          <a:p>
            <a:r>
              <a:rPr lang="zh-CN" altLang="en-US" sz="1400" dirty="0">
                <a:solidFill>
                  <a:schemeClr val="bg1">
                    <a:lumMod val="50000"/>
                  </a:schemeClr>
                </a:solidFill>
                <a:latin typeface="微软雅黑" panose="020B0503020204020204" charset="-122"/>
                <a:ea typeface="微软雅黑" panose="020B0503020204020204" charset="-122"/>
              </a:rPr>
              <a:t>那我正向传播的流程是：</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25" name="文本框 24">
            <a:extLst>
              <a:ext uri="{FF2B5EF4-FFF2-40B4-BE49-F238E27FC236}">
                <a16:creationId xmlns:a16="http://schemas.microsoft.com/office/drawing/2014/main" id="{D3E7545D-6EBB-CC44-BEDB-317427A2DF22}"/>
              </a:ext>
            </a:extLst>
          </p:cNvPr>
          <p:cNvSpPr txBox="1"/>
          <p:nvPr/>
        </p:nvSpPr>
        <p:spPr>
          <a:xfrm>
            <a:off x="4342378" y="3005021"/>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那怎么计算误差呢？</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误差计算也是一个函数用大写的</a:t>
            </a:r>
            <a:r>
              <a:rPr lang="en-US" altLang="zh-CN" sz="1400" dirty="0">
                <a:solidFill>
                  <a:schemeClr val="bg1">
                    <a:lumMod val="50000"/>
                  </a:schemeClr>
                </a:solidFill>
                <a:latin typeface="微软雅黑" panose="020B0503020204020204" charset="-122"/>
                <a:ea typeface="微软雅黑" panose="020B0503020204020204" charset="-122"/>
              </a:rPr>
              <a:t>J</a:t>
            </a:r>
            <a:r>
              <a:rPr lang="zh-CN" altLang="en-US" sz="1400" dirty="0">
                <a:solidFill>
                  <a:schemeClr val="bg1">
                    <a:lumMod val="50000"/>
                  </a:schemeClr>
                </a:solidFill>
                <a:latin typeface="微软雅黑" panose="020B0503020204020204" charset="-122"/>
                <a:ea typeface="微软雅黑" panose="020B0503020204020204" charset="-122"/>
              </a:rPr>
              <a:t>来表示</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计算的方式也有很多种，举两个例子：</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26" name="图片 25">
            <a:extLst>
              <a:ext uri="{FF2B5EF4-FFF2-40B4-BE49-F238E27FC236}">
                <a16:creationId xmlns:a16="http://schemas.microsoft.com/office/drawing/2014/main" id="{F8ADABE8-D215-2643-9F80-B0A4BB3943BB}"/>
              </a:ext>
            </a:extLst>
          </p:cNvPr>
          <p:cNvPicPr>
            <a:picLocks noChangeAspect="1"/>
          </p:cNvPicPr>
          <p:nvPr/>
        </p:nvPicPr>
        <p:blipFill>
          <a:blip r:embed="rId8"/>
          <a:stretch>
            <a:fillRect/>
          </a:stretch>
        </p:blipFill>
        <p:spPr>
          <a:xfrm>
            <a:off x="4342378" y="3755849"/>
            <a:ext cx="2400300" cy="812800"/>
          </a:xfrm>
          <a:prstGeom prst="rect">
            <a:avLst/>
          </a:prstGeom>
        </p:spPr>
      </p:pic>
      <p:sp>
        <p:nvSpPr>
          <p:cNvPr id="27" name="文本框 26">
            <a:extLst>
              <a:ext uri="{FF2B5EF4-FFF2-40B4-BE49-F238E27FC236}">
                <a16:creationId xmlns:a16="http://schemas.microsoft.com/office/drawing/2014/main" id="{9BEDF529-7FD9-194A-86CB-3F0CA8C28522}"/>
              </a:ext>
            </a:extLst>
          </p:cNvPr>
          <p:cNvSpPr txBox="1"/>
          <p:nvPr/>
        </p:nvSpPr>
        <p:spPr>
          <a:xfrm>
            <a:off x="4342378" y="4537388"/>
            <a:ext cx="5359745" cy="738664"/>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charset="-122"/>
                <a:ea typeface="微软雅黑" panose="020B0503020204020204" charset="-122"/>
              </a:rPr>
              <a:t>J2</a:t>
            </a:r>
            <a:r>
              <a:rPr lang="zh-CN" altLang="en-US" sz="1400" dirty="0">
                <a:solidFill>
                  <a:schemeClr val="bg1">
                    <a:lumMod val="50000"/>
                  </a:schemeClr>
                </a:solidFill>
                <a:latin typeface="微软雅黑" panose="020B0503020204020204" charset="-122"/>
                <a:ea typeface="微软雅黑" panose="020B0503020204020204" charset="-122"/>
              </a:rPr>
              <a:t>其实就是</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（均方误差）更常用，这里我们选用</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作为</a:t>
            </a:r>
            <a:r>
              <a:rPr lang="en-US" altLang="zh-CN" sz="1400" dirty="0">
                <a:solidFill>
                  <a:schemeClr val="bg1">
                    <a:lumMod val="50000"/>
                  </a:schemeClr>
                </a:solidFill>
                <a:latin typeface="微软雅黑" panose="020B0503020204020204" charset="-122"/>
                <a:ea typeface="微软雅黑" panose="020B0503020204020204" charset="-122"/>
              </a:rPr>
              <a:t>Loss</a:t>
            </a:r>
            <a:r>
              <a:rPr lang="zh-CN" altLang="en-US" sz="1400" dirty="0">
                <a:solidFill>
                  <a:schemeClr val="bg1">
                    <a:lumMod val="50000"/>
                  </a:schemeClr>
                </a:solidFill>
                <a:latin typeface="微软雅黑" panose="020B0503020204020204" charset="-122"/>
                <a:ea typeface="微软雅黑" panose="020B0503020204020204" charset="-122"/>
              </a:rPr>
              <a:t>函数，而我们整个神经网络的目标就是</a:t>
            </a:r>
            <a:r>
              <a:rPr lang="zh-CN" altLang="en-US" sz="1400" dirty="0">
                <a:solidFill>
                  <a:srgbClr val="FF0000"/>
                </a:solidFill>
                <a:latin typeface="微软雅黑" panose="020B0503020204020204" charset="-122"/>
                <a:ea typeface="微软雅黑" panose="020B0503020204020204" charset="-122"/>
              </a:rPr>
              <a:t>让误差值越来越小，</a:t>
            </a:r>
            <a:r>
              <a:rPr lang="zh-CN" altLang="en-US" sz="1400" dirty="0">
                <a:solidFill>
                  <a:schemeClr val="bg1">
                    <a:lumMod val="50000"/>
                  </a:schemeClr>
                </a:solidFill>
                <a:latin typeface="微软雅黑" panose="020B0503020204020204" charset="-122"/>
                <a:ea typeface="微软雅黑" panose="020B0503020204020204" charset="-122"/>
              </a:rPr>
              <a:t>也就是</a:t>
            </a:r>
            <a:r>
              <a:rPr lang="zh-CN" altLang="en-US" sz="1400" dirty="0">
                <a:solidFill>
                  <a:srgbClr val="FF0000"/>
                </a:solidFill>
                <a:latin typeface="微软雅黑" panose="020B0503020204020204" charset="-122"/>
                <a:ea typeface="微软雅黑" panose="020B0503020204020204" charset="-122"/>
              </a:rPr>
              <a:t>预测值离目标值越来越近</a:t>
            </a:r>
            <a:endParaRPr lang="en-US" altLang="zh-CN" sz="1400" dirty="0">
              <a:solidFill>
                <a:srgbClr val="FF0000"/>
              </a:solidFill>
              <a:latin typeface="微软雅黑" panose="020B0503020204020204" charset="-122"/>
              <a:ea typeface="微软雅黑" panose="020B0503020204020204" charset="-122"/>
            </a:endParaRPr>
          </a:p>
        </p:txBody>
      </p:sp>
      <p:pic>
        <p:nvPicPr>
          <p:cNvPr id="28" name="图片 27">
            <a:extLst>
              <a:ext uri="{FF2B5EF4-FFF2-40B4-BE49-F238E27FC236}">
                <a16:creationId xmlns:a16="http://schemas.microsoft.com/office/drawing/2014/main" id="{8706B791-A826-824A-B41A-9937E71CCB72}"/>
              </a:ext>
            </a:extLst>
          </p:cNvPr>
          <p:cNvPicPr>
            <a:picLocks noChangeAspect="1"/>
          </p:cNvPicPr>
          <p:nvPr/>
        </p:nvPicPr>
        <p:blipFill>
          <a:blip r:embed="rId9"/>
          <a:stretch>
            <a:fillRect/>
          </a:stretch>
        </p:blipFill>
        <p:spPr>
          <a:xfrm>
            <a:off x="4320076" y="5461699"/>
            <a:ext cx="3136900" cy="495300"/>
          </a:xfrm>
          <a:prstGeom prst="rect">
            <a:avLst/>
          </a:prstGeom>
        </p:spPr>
      </p:pic>
      <p:sp>
        <p:nvSpPr>
          <p:cNvPr id="29" name="文本框 28">
            <a:extLst>
              <a:ext uri="{FF2B5EF4-FFF2-40B4-BE49-F238E27FC236}">
                <a16:creationId xmlns:a16="http://schemas.microsoft.com/office/drawing/2014/main" id="{64EC6E8B-C7AF-D346-BD8D-C495C3B61E64}"/>
              </a:ext>
            </a:extLst>
          </p:cNvPr>
          <p:cNvSpPr txBox="1"/>
          <p:nvPr/>
        </p:nvSpPr>
        <p:spPr>
          <a:xfrm>
            <a:off x="4342378" y="524313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我们例子的误差如下：</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0" name="文本框 29">
            <a:extLst>
              <a:ext uri="{FF2B5EF4-FFF2-40B4-BE49-F238E27FC236}">
                <a16:creationId xmlns:a16="http://schemas.microsoft.com/office/drawing/2014/main" id="{2EDD819A-DC72-A34E-92F1-ECCC8C9F5E97}"/>
              </a:ext>
            </a:extLst>
          </p:cNvPr>
          <p:cNvSpPr txBox="1"/>
          <p:nvPr/>
        </p:nvSpPr>
        <p:spPr>
          <a:xfrm>
            <a:off x="255207" y="624329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接下来就是我们的梯度下降法出场了</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1723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103695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624569" y="2419773"/>
            <a:ext cx="4942862"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深入神经网络</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5B546A-F3D7-BF48-A63E-101B76B2834D}"/>
              </a:ext>
            </a:extLst>
          </p:cNvPr>
          <p:cNvSpPr/>
          <p:nvPr/>
        </p:nvSpPr>
        <p:spPr>
          <a:xfrm>
            <a:off x="0" y="137641"/>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5" name="椭圆 4">
            <a:extLst>
              <a:ext uri="{FF2B5EF4-FFF2-40B4-BE49-F238E27FC236}">
                <a16:creationId xmlns:a16="http://schemas.microsoft.com/office/drawing/2014/main" id="{F22352D9-D288-4946-8A48-5E61488A3FCB}"/>
              </a:ext>
            </a:extLst>
          </p:cNvPr>
          <p:cNvSpPr/>
          <p:nvPr/>
        </p:nvSpPr>
        <p:spPr>
          <a:xfrm>
            <a:off x="1822608" y="23485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83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43586"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可以没有也可以有多层，而基于多隐藏层神经网络的机器学习方法就叫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5648B32-3BEA-ED40-BAA5-A1E1AB0C6109}"/>
              </a:ext>
            </a:extLst>
          </p:cNvPr>
          <p:cNvSpPr/>
          <p:nvPr/>
        </p:nvSpPr>
        <p:spPr>
          <a:xfrm>
            <a:off x="4285559" y="4468778"/>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而如图所示的神经网络我们称为</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我们计算层数是不把输入层算在里面的，原因也很简单，因为输入层一般都是我们喂到神经网络中的数据，是没有参数需要调整的！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205460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65622"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164482-E837-3F46-BBE2-F859891EA094}"/>
              </a:ext>
            </a:extLst>
          </p:cNvPr>
          <p:cNvPicPr>
            <a:picLocks noChangeAspect="1"/>
          </p:cNvPicPr>
          <p:nvPr/>
        </p:nvPicPr>
        <p:blipFill>
          <a:blip r:embed="rId2"/>
          <a:stretch>
            <a:fillRect/>
          </a:stretch>
        </p:blipFill>
        <p:spPr>
          <a:xfrm>
            <a:off x="2938355" y="2338562"/>
            <a:ext cx="2489200" cy="1168400"/>
          </a:xfrm>
          <a:prstGeom prst="rect">
            <a:avLst/>
          </a:prstGeom>
        </p:spPr>
      </p:pic>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1"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58570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pic>
        <p:nvPicPr>
          <p:cNvPr id="4" name="图片 3">
            <a:extLst>
              <a:ext uri="{FF2B5EF4-FFF2-40B4-BE49-F238E27FC236}">
                <a16:creationId xmlns:a16="http://schemas.microsoft.com/office/drawing/2014/main" id="{FF2638FC-DBC3-E04A-80B8-FEB50BB11F32}"/>
              </a:ext>
            </a:extLst>
          </p:cNvPr>
          <p:cNvPicPr>
            <a:picLocks noChangeAspect="1"/>
          </p:cNvPicPr>
          <p:nvPr/>
        </p:nvPicPr>
        <p:blipFill>
          <a:blip r:embed="rId3"/>
          <a:stretch>
            <a:fillRect/>
          </a:stretch>
        </p:blipFill>
        <p:spPr>
          <a:xfrm>
            <a:off x="178633" y="2236765"/>
            <a:ext cx="2755900" cy="1079500"/>
          </a:xfrm>
          <a:prstGeom prst="rect">
            <a:avLst/>
          </a:prstGeom>
        </p:spPr>
      </p:pic>
      <p:pic>
        <p:nvPicPr>
          <p:cNvPr id="7" name="图片 6">
            <a:extLst>
              <a:ext uri="{FF2B5EF4-FFF2-40B4-BE49-F238E27FC236}">
                <a16:creationId xmlns:a16="http://schemas.microsoft.com/office/drawing/2014/main" id="{A0934D87-CD98-D741-A13F-06EB291AC7C5}"/>
              </a:ext>
            </a:extLst>
          </p:cNvPr>
          <p:cNvPicPr>
            <a:picLocks noChangeAspect="1"/>
          </p:cNvPicPr>
          <p:nvPr/>
        </p:nvPicPr>
        <p:blipFill>
          <a:blip r:embed="rId4"/>
          <a:stretch>
            <a:fillRect/>
          </a:stretch>
        </p:blipFill>
        <p:spPr>
          <a:xfrm>
            <a:off x="277371" y="4200115"/>
            <a:ext cx="3378200" cy="1181100"/>
          </a:xfrm>
          <a:prstGeom prst="rect">
            <a:avLst/>
          </a:prstGeom>
        </p:spPr>
      </p:pic>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f(x)</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g(z)</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1310</TotalTime>
  <Words>3740</Words>
  <Application>Microsoft Macintosh PowerPoint</Application>
  <PresentationFormat>宽屏</PresentationFormat>
  <Paragraphs>353</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宋体</vt:lpstr>
      <vt:lpstr>微软雅黑</vt:lpstr>
      <vt:lpstr>Segoe UI</vt:lpstr>
      <vt:lpstr>Segoe UI Light</vt:lpstr>
      <vt:lpstr>Arial</vt:lpstr>
      <vt:lpstr>Calibri</vt:lpstr>
      <vt:lpstr>Cambria Math</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307</cp:revision>
  <dcterms:created xsi:type="dcterms:W3CDTF">2015-08-18T02:51:00Z</dcterms:created>
  <dcterms:modified xsi:type="dcterms:W3CDTF">2018-12-29T10:06:57Z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