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6" r:id="rId2"/>
  </p:sldMasterIdLst>
  <p:notesMasterIdLst>
    <p:notesMasterId r:id="rId31"/>
  </p:notesMasterIdLst>
  <p:sldIdLst>
    <p:sldId id="259" r:id="rId3"/>
    <p:sldId id="265" r:id="rId4"/>
    <p:sldId id="266" r:id="rId5"/>
    <p:sldId id="273" r:id="rId6"/>
    <p:sldId id="274" r:id="rId7"/>
    <p:sldId id="290" r:id="rId8"/>
    <p:sldId id="291" r:id="rId9"/>
    <p:sldId id="292" r:id="rId10"/>
    <p:sldId id="293" r:id="rId11"/>
    <p:sldId id="297" r:id="rId12"/>
    <p:sldId id="298" r:id="rId13"/>
    <p:sldId id="267" r:id="rId14"/>
    <p:sldId id="296" r:id="rId15"/>
    <p:sldId id="278" r:id="rId16"/>
    <p:sldId id="268" r:id="rId17"/>
    <p:sldId id="279" r:id="rId18"/>
    <p:sldId id="280" r:id="rId19"/>
    <p:sldId id="281" r:id="rId20"/>
    <p:sldId id="269" r:id="rId21"/>
    <p:sldId id="283" r:id="rId22"/>
    <p:sldId id="282" r:id="rId23"/>
    <p:sldId id="270" r:id="rId24"/>
    <p:sldId id="285" r:id="rId25"/>
    <p:sldId id="287" r:id="rId26"/>
    <p:sldId id="271" r:id="rId27"/>
    <p:sldId id="288" r:id="rId28"/>
    <p:sldId id="272" r:id="rId29"/>
    <p:sldId id="289" r:id="rId30"/>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guide id="3" orient="horz" pos="232">
          <p15:clr>
            <a:srgbClr val="A4A3A4"/>
          </p15:clr>
        </p15:guide>
        <p15:guide id="4" orient="horz" pos="4112">
          <p15:clr>
            <a:srgbClr val="A4A3A4"/>
          </p15:clr>
        </p15:guide>
        <p15:guide id="5" pos="5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9" autoAdjust="0"/>
    <p:restoredTop sz="94674"/>
  </p:normalViewPr>
  <p:slideViewPr>
    <p:cSldViewPr snapToGrid="0" snapToObjects="1">
      <p:cViewPr varScale="1">
        <p:scale>
          <a:sx n="116" d="100"/>
          <a:sy n="116" d="100"/>
        </p:scale>
        <p:origin x="208" y="424"/>
      </p:cViewPr>
      <p:guideLst>
        <p:guide pos="3840"/>
        <p:guide orient="horz" pos="2160"/>
        <p:guide orient="horz" pos="232"/>
        <p:guide orient="horz" pos="4112"/>
        <p:guide pos="574"/>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446980935233301E-2"/>
          <c:y val="4.8165805071960097E-2"/>
          <c:w val="0.96517884972804202"/>
          <c:h val="0.94830986772765302"/>
        </c:manualLayout>
      </c:layout>
      <c:ofPieChart>
        <c:ofPieType val="pie"/>
        <c:varyColors val="1"/>
        <c:ser>
          <c:idx val="0"/>
          <c:order val="0"/>
          <c:tx>
            <c:strRef>
              <c:f>Sheet1!$B$1</c:f>
              <c:strCache>
                <c:ptCount val="1"/>
                <c:pt idx="0">
                  <c:v>销售额</c:v>
                </c:pt>
              </c:strCache>
            </c:strRef>
          </c:tx>
          <c:dPt>
            <c:idx val="0"/>
            <c:bubble3D val="0"/>
            <c:spPr>
              <a:solidFill>
                <a:schemeClr val="bg1">
                  <a:lumMod val="95000"/>
                </a:schemeClr>
              </a:solidFill>
              <a:ln w="19050">
                <a:noFill/>
              </a:ln>
              <a:effectLst/>
            </c:spPr>
            <c:extLst>
              <c:ext xmlns:c16="http://schemas.microsoft.com/office/drawing/2014/chart" uri="{C3380CC4-5D6E-409C-BE32-E72D297353CC}">
                <c16:uniqueId val="{00000001-42B9-3746-9127-CB2D812D77AC}"/>
              </c:ext>
            </c:extLst>
          </c:dPt>
          <c:dPt>
            <c:idx val="1"/>
            <c:bubble3D val="0"/>
            <c:spPr>
              <a:solidFill>
                <a:srgbClr val="92D050"/>
              </a:solidFill>
              <a:ln w="19050">
                <a:noFill/>
              </a:ln>
              <a:effectLst/>
            </c:spPr>
            <c:extLst>
              <c:ext xmlns:c16="http://schemas.microsoft.com/office/drawing/2014/chart" uri="{C3380CC4-5D6E-409C-BE32-E72D297353CC}">
                <c16:uniqueId val="{00000003-42B9-3746-9127-CB2D812D77AC}"/>
              </c:ext>
            </c:extLst>
          </c:dPt>
          <c:dPt>
            <c:idx val="2"/>
            <c:bubble3D val="0"/>
            <c:spPr>
              <a:solidFill>
                <a:srgbClr val="0070C0"/>
              </a:solidFill>
              <a:ln w="19050">
                <a:noFill/>
              </a:ln>
              <a:effectLst/>
            </c:spPr>
            <c:extLst>
              <c:ext xmlns:c16="http://schemas.microsoft.com/office/drawing/2014/chart" uri="{C3380CC4-5D6E-409C-BE32-E72D297353CC}">
                <c16:uniqueId val="{00000005-42B9-3746-9127-CB2D812D77AC}"/>
              </c:ext>
            </c:extLst>
          </c:dPt>
          <c:dPt>
            <c:idx val="3"/>
            <c:bubble3D val="0"/>
            <c:spPr>
              <a:solidFill>
                <a:srgbClr val="00B0F0"/>
              </a:solidFill>
              <a:ln w="19050">
                <a:noFill/>
              </a:ln>
              <a:effectLst/>
            </c:spPr>
            <c:extLst>
              <c:ext xmlns:c16="http://schemas.microsoft.com/office/drawing/2014/chart" uri="{C3380CC4-5D6E-409C-BE32-E72D297353CC}">
                <c16:uniqueId val="{00000007-42B9-3746-9127-CB2D812D77AC}"/>
              </c:ext>
            </c:extLst>
          </c:dPt>
          <c:dPt>
            <c:idx val="4"/>
            <c:bubble3D val="0"/>
            <c:spPr>
              <a:solidFill>
                <a:srgbClr val="00B050"/>
              </a:solidFill>
              <a:ln w="19050">
                <a:noFill/>
              </a:ln>
              <a:effectLst/>
            </c:spPr>
            <c:extLst>
              <c:ext xmlns:c16="http://schemas.microsoft.com/office/drawing/2014/chart" uri="{C3380CC4-5D6E-409C-BE32-E72D297353CC}">
                <c16:uniqueId val="{00000009-42B9-3746-9127-CB2D812D77AC}"/>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A-42B9-3746-9127-CB2D812D77AC}"/>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967-934D-BD8D-C854C241D805}"/>
            </c:ext>
          </c:extLst>
        </c:ser>
        <c:ser>
          <c:idx val="1"/>
          <c:order val="1"/>
          <c:tx>
            <c:strRef>
              <c:f>Sheet1!$C$1</c:f>
              <c:strCache>
                <c:ptCount val="1"/>
                <c:pt idx="0">
                  <c:v>系列 2</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967-934D-BD8D-C854C241D805}"/>
            </c:ext>
          </c:extLst>
        </c:ser>
        <c:ser>
          <c:idx val="2"/>
          <c:order val="2"/>
          <c:tx>
            <c:strRef>
              <c:f>Sheet1!$D$1</c:f>
              <c:strCache>
                <c:ptCount val="1"/>
                <c:pt idx="0">
                  <c:v>系列 3</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967-934D-BD8D-C854C241D805}"/>
            </c:ext>
          </c:extLst>
        </c:ser>
        <c:dLbls>
          <c:showLegendKey val="0"/>
          <c:showVal val="0"/>
          <c:showCatName val="0"/>
          <c:showSerName val="0"/>
          <c:showPercent val="0"/>
          <c:showBubbleSize val="0"/>
        </c:dLbls>
        <c:gapWidth val="219"/>
        <c:overlap val="-27"/>
        <c:axId val="49547520"/>
        <c:axId val="49569792"/>
      </c:barChart>
      <c:catAx>
        <c:axId val="4954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49569792"/>
        <c:crosses val="autoZero"/>
        <c:auto val="1"/>
        <c:lblAlgn val="ctr"/>
        <c:lblOffset val="100"/>
        <c:noMultiLvlLbl val="0"/>
      </c:catAx>
      <c:valAx>
        <c:axId val="49569792"/>
        <c:scaling>
          <c:orientation val="minMax"/>
        </c:scaling>
        <c:delete val="1"/>
        <c:axPos val="l"/>
        <c:numFmt formatCode="General" sourceLinked="1"/>
        <c:majorTickMark val="none"/>
        <c:minorTickMark val="none"/>
        <c:tickLblPos val="nextTo"/>
        <c:crossAx val="4954752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65000"/>
        <a:lumOff val="3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E8A47-3D46-4DC9-AB0D-52AB6CF44A06}" type="datetimeFigureOut">
              <a:rPr lang="zh-CN" altLang="en-US" smtClean="0"/>
              <a:t>2018/12/28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B9571-4ED6-4C81-B95F-91FC05788F20}" type="slidenum">
              <a:rPr lang="zh-CN" altLang="en-US" smtClean="0"/>
              <a:t>‹#›</a:t>
            </a:fld>
            <a:endParaRPr lang="zh-CN" altLang="en-US"/>
          </a:p>
        </p:txBody>
      </p:sp>
    </p:spTree>
    <p:extLst>
      <p:ext uri="{BB962C8B-B14F-4D97-AF65-F5344CB8AC3E}">
        <p14:creationId xmlns:p14="http://schemas.microsoft.com/office/powerpoint/2010/main" val="35688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6480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68000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84584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8244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4888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2777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3159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5444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3882314" y="1181451"/>
            <a:ext cx="4495104" cy="4495104"/>
          </a:xfrm>
          <a:prstGeom prst="ellipse">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952455" y="-12701"/>
            <a:ext cx="1049298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8015258" y="-12700"/>
            <a:ext cx="4189442"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flipH="1">
            <a:off x="0" y="-12700"/>
            <a:ext cx="418944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7739212" y="0"/>
            <a:ext cx="4452788" cy="68628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5771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11973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2018/12/28</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170402234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6.png"/><Relationship Id="rId1" Type="http://schemas.openxmlformats.org/officeDocument/2006/relationships/slideLayout" Target="../slideLayouts/slideLayout9.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5.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hyperlink" Target="https://zh.wikipedia.org/wiki/%E8%AE%A1%E7%AE%97%E6%A8%A1%E5%9E%8B" TargetMode="External"/><Relationship Id="rId13" Type="http://schemas.openxmlformats.org/officeDocument/2006/relationships/image" Target="../media/image5.png"/><Relationship Id="rId3" Type="http://schemas.openxmlformats.org/officeDocument/2006/relationships/hyperlink" Target="https://zh.wikipedia.org/wiki/%E8%AE%A4%E7%9F%A5%E7%A7%91%E5%AD%A6" TargetMode="External"/><Relationship Id="rId7" Type="http://schemas.openxmlformats.org/officeDocument/2006/relationships/hyperlink" Target="https://zh.wikipedia.org/wiki/%E6%95%B0%E5%AD%A6%E6%A8%A1%E5%9E%8B" TargetMode="External"/><Relationship Id="rId12" Type="http://schemas.openxmlformats.org/officeDocument/2006/relationships/hyperlink" Target="https://zh.wikipedia.org/w/index.php?title=%E7%BB%9F%E8%AE%A1%E6%80%A7%E6%95%B0%E6%8D%AE%E5%BB%BA%E6%A8%A1&amp;action=edit&amp;redlink=1" TargetMode="External"/><Relationship Id="rId2" Type="http://schemas.openxmlformats.org/officeDocument/2006/relationships/hyperlink" Target="https://zh.wikipedia.org/wiki/%E6%9C%BA%E5%99%A8%E5%AD%A6%E4%B9%A0" TargetMode="External"/><Relationship Id="rId1" Type="http://schemas.openxmlformats.org/officeDocument/2006/relationships/slideLayout" Target="../slideLayouts/slideLayout6.xml"/><Relationship Id="rId6" Type="http://schemas.openxmlformats.org/officeDocument/2006/relationships/hyperlink" Target="https://zh.wikipedia.org/wiki/%E5%A4%A7%E8%84%91" TargetMode="External"/><Relationship Id="rId11" Type="http://schemas.openxmlformats.org/officeDocument/2006/relationships/hyperlink" Target="https://zh.wikipedia.org/wiki/%E9%9D%9E%E7%BA%BF%E6%80%A7" TargetMode="External"/><Relationship Id="rId5" Type="http://schemas.openxmlformats.org/officeDocument/2006/relationships/hyperlink" Target="https://zh.wikipedia.org/wiki/%E4%B8%AD%E6%A8%9E%E7%A5%9E%E7%B6%93%E7%B3%BB%E7%B5%B1" TargetMode="External"/><Relationship Id="rId10" Type="http://schemas.openxmlformats.org/officeDocument/2006/relationships/hyperlink" Target="https://zh.wikipedia.org/w/index.php?title=%E8%87%AA%E9%80%82%E5%BA%94%E7%B3%BB%E7%BB%9F&amp;action=edit&amp;redlink=1" TargetMode="External"/><Relationship Id="rId4" Type="http://schemas.openxmlformats.org/officeDocument/2006/relationships/hyperlink" Target="https://zh.wikipedia.org/wiki/%E7%94%9F%E7%89%A9%E7%A5%9E%E7%BB%8F%E7%BD%91%E7%BB%9C" TargetMode="External"/><Relationship Id="rId9" Type="http://schemas.openxmlformats.org/officeDocument/2006/relationships/hyperlink" Target="https://zh.wikipedia.org/wiki/%E5%87%BD%E6%95%B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zh.wikipedia.org/wiki/%E4%BA%BA%E5%B7%A5%E7%A5%9E%E7%BB%8F%E7%BD%91%E7%BB%9C" TargetMode="External"/><Relationship Id="rId2" Type="http://schemas.openxmlformats.org/officeDocument/2006/relationships/hyperlink" Target="https://zh.wikipedia.org/w/index.php?title=%E5%BA%B7%E5%A5%88%E5%B0%94%E8%88%AA%E7%A9%BA%E5%AE%9E%E9%AA%8C%E5%AE%A4&amp;action=edit&amp;redlink=1" TargetMode="External"/><Relationship Id="rId1" Type="http://schemas.openxmlformats.org/officeDocument/2006/relationships/slideLayout" Target="../slideLayouts/slideLayout1.xml"/><Relationship Id="rId4" Type="http://schemas.openxmlformats.org/officeDocument/2006/relationships/hyperlink" Target="https://baike.baidu.com/item/%E5%A4%9A%E5%B1%82%E6%84%9F%E7%9F%A5%E5%99%A8/1088554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31328" y="2360410"/>
            <a:ext cx="6529352" cy="830997"/>
          </a:xfrm>
          <a:prstGeom prst="rect">
            <a:avLst/>
          </a:prstGeom>
        </p:spPr>
        <p:txBody>
          <a:bodyPr wrap="none">
            <a:spAutoFit/>
          </a:bodyPr>
          <a:lstStyle/>
          <a:p>
            <a:pPr algn="ctr"/>
            <a:r>
              <a:rPr lang="zh-CN" altLang="en-US" sz="4800" b="1" dirty="0"/>
              <a:t>机器学习分享</a:t>
            </a:r>
            <a:r>
              <a:rPr lang="en-US" altLang="zh-CN" sz="4800" b="1" dirty="0"/>
              <a:t>-</a:t>
            </a:r>
            <a:r>
              <a:rPr lang="zh-CN" altLang="en-US" sz="4800" b="1" dirty="0"/>
              <a:t>神经网络</a:t>
            </a:r>
            <a:endParaRPr lang="en-US" altLang="zh-CN" sz="4800" b="1" dirty="0"/>
          </a:p>
        </p:txBody>
      </p:sp>
      <p:sp>
        <p:nvSpPr>
          <p:cNvPr id="2" name="文本框 1">
            <a:extLst>
              <a:ext uri="{FF2B5EF4-FFF2-40B4-BE49-F238E27FC236}">
                <a16:creationId xmlns:a16="http://schemas.microsoft.com/office/drawing/2014/main" id="{A46FD4CF-1715-B44A-979D-17D7DC46DE29}"/>
              </a:ext>
            </a:extLst>
          </p:cNvPr>
          <p:cNvSpPr txBox="1"/>
          <p:nvPr/>
        </p:nvSpPr>
        <p:spPr>
          <a:xfrm>
            <a:off x="5638804" y="3574973"/>
            <a:ext cx="914400" cy="369332"/>
          </a:xfrm>
          <a:prstGeom prst="rect">
            <a:avLst/>
          </a:prstGeom>
          <a:noFill/>
        </p:spPr>
        <p:txBody>
          <a:bodyPr wrap="square" rtlCol="0">
            <a:spAutoFit/>
          </a:bodyPr>
          <a:lstStyle/>
          <a:p>
            <a:r>
              <a:rPr kumimoji="1" lang="zh-CN" altLang="en-US" dirty="0"/>
              <a:t>荀俊杰</a:t>
            </a:r>
            <a:endParaRPr kumimoji="1" lang="en-US" altLang="zh-CN"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a:extLst>
              <a:ext uri="{FF2B5EF4-FFF2-40B4-BE49-F238E27FC236}">
                <a16:creationId xmlns:a16="http://schemas.microsoft.com/office/drawing/2014/main" id="{CB901ED3-8026-1B4D-8A90-B65B08900BF5}"/>
              </a:ext>
            </a:extLst>
          </p:cNvPr>
          <p:cNvPicPr>
            <a:picLocks noChangeAspect="1"/>
          </p:cNvPicPr>
          <p:nvPr/>
        </p:nvPicPr>
        <p:blipFill>
          <a:blip r:embed="rId2"/>
          <a:stretch>
            <a:fillRect/>
          </a:stretch>
        </p:blipFill>
        <p:spPr>
          <a:xfrm>
            <a:off x="2670932" y="3144398"/>
            <a:ext cx="513633" cy="462270"/>
          </a:xfrm>
          <a:prstGeom prst="rect">
            <a:avLst/>
          </a:prstGeom>
        </p:spPr>
      </p:pic>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4" name="矩形 13">
            <a:extLst>
              <a:ext uri="{FF2B5EF4-FFF2-40B4-BE49-F238E27FC236}">
                <a16:creationId xmlns:a16="http://schemas.microsoft.com/office/drawing/2014/main" id="{294000CA-3CEA-DA45-AA39-7F034335B487}"/>
              </a:ext>
            </a:extLst>
          </p:cNvPr>
          <p:cNvSpPr/>
          <p:nvPr/>
        </p:nvSpPr>
        <p:spPr>
          <a:xfrm>
            <a:off x="673183" y="465517"/>
            <a:ext cx="2339102" cy="523220"/>
          </a:xfrm>
          <a:prstGeom prst="rect">
            <a:avLst/>
          </a:prstGeom>
        </p:spPr>
        <p:txBody>
          <a:bodyPr wrap="none">
            <a:spAutoFit/>
          </a:bodyPr>
          <a:lstStyle/>
          <a:p>
            <a:r>
              <a:rPr lang="zh-CN" altLang="en-US" sz="2800" dirty="0"/>
              <a:t>深入神经网络</a:t>
            </a:r>
          </a:p>
        </p:txBody>
      </p:sp>
      <p:sp>
        <p:nvSpPr>
          <p:cNvPr id="15" name="矩形 14">
            <a:extLst>
              <a:ext uri="{FF2B5EF4-FFF2-40B4-BE49-F238E27FC236}">
                <a16:creationId xmlns:a16="http://schemas.microsoft.com/office/drawing/2014/main" id="{FBA7692B-407C-884A-AC54-876CE6A525B3}"/>
              </a:ext>
            </a:extLst>
          </p:cNvPr>
          <p:cNvSpPr/>
          <p:nvPr/>
        </p:nvSpPr>
        <p:spPr>
          <a:xfrm>
            <a:off x="673182" y="1183173"/>
            <a:ext cx="8316582" cy="146540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我们刚刚了解了神经元是由一个线性函数和一个激活函数（可选）组成的复合函数，接下里我们需要正式定义这一个过程：</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从输入</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经过一层层神经网络一直到输出</a:t>
            </a: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的过程叫做 </a:t>
            </a:r>
            <a:r>
              <a:rPr lang="zh-CN" altLang="en-US" sz="1400" dirty="0">
                <a:solidFill>
                  <a:srgbClr val="FF0000"/>
                </a:solidFill>
                <a:latin typeface="微软雅黑" panose="020B0503020204020204" charset="-122"/>
                <a:ea typeface="微软雅黑" panose="020B0503020204020204" charset="-122"/>
              </a:rPr>
              <a:t>正向传播</a:t>
            </a:r>
            <a:r>
              <a:rPr lang="zh-CN" altLang="en-US" sz="1400" dirty="0">
                <a:solidFill>
                  <a:schemeClr val="bg1">
                    <a:lumMod val="50000"/>
                  </a:schemeClr>
                </a:solidFill>
                <a:latin typeface="微软雅黑" panose="020B0503020204020204" charset="-122"/>
                <a:ea typeface="微软雅黑" panose="020B0503020204020204" charset="-122"/>
              </a:rPr>
              <a:t> 或 </a:t>
            </a:r>
            <a:r>
              <a:rPr lang="zh-CN" altLang="en-US" sz="1400" dirty="0">
                <a:solidFill>
                  <a:srgbClr val="FF0000"/>
                </a:solidFill>
                <a:latin typeface="微软雅黑" panose="020B0503020204020204" charset="-122"/>
                <a:ea typeface="微软雅黑" panose="020B0503020204020204" charset="-122"/>
              </a:rPr>
              <a:t>前向传播 （</a:t>
            </a:r>
            <a:r>
              <a:rPr lang="en" altLang="zh-CN" sz="1400" dirty="0">
                <a:solidFill>
                  <a:srgbClr val="FF0000"/>
                </a:solidFill>
                <a:latin typeface="微软雅黑" panose="020B0503020204020204" charset="-122"/>
                <a:ea typeface="微软雅黑" panose="020B0503020204020204" charset="-122"/>
              </a:rPr>
              <a:t>Forward propagation</a:t>
            </a:r>
            <a:r>
              <a:rPr lang="zh-CN" altLang="en-US" sz="1400" dirty="0">
                <a:solidFill>
                  <a:srgbClr val="FF0000"/>
                </a:solidFill>
                <a:latin typeface="微软雅黑" panose="020B0503020204020204" charset="-122"/>
                <a:ea typeface="微软雅黑" panose="020B0503020204020204" charset="-122"/>
              </a:rPr>
              <a:t>）</a:t>
            </a:r>
            <a:endParaRPr lang="en" altLang="zh-CN" sz="1400" dirty="0">
              <a:solidFill>
                <a:srgbClr val="FF0000"/>
              </a:solidFill>
              <a:latin typeface="微软雅黑" panose="020B0503020204020204" charset="-122"/>
              <a:ea typeface="微软雅黑" panose="020B0503020204020204" charset="-122"/>
            </a:endParaRPr>
          </a:p>
          <a:p>
            <a:pPr>
              <a:lnSpc>
                <a:spcPct val="130000"/>
              </a:lnSpc>
            </a:pPr>
            <a:endParaRPr lang="en"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17" name="矩形 16">
            <a:extLst>
              <a:ext uri="{FF2B5EF4-FFF2-40B4-BE49-F238E27FC236}">
                <a16:creationId xmlns:a16="http://schemas.microsoft.com/office/drawing/2014/main" id="{71C19420-703F-6B45-8175-DABA90F9A0C0}"/>
              </a:ext>
            </a:extLst>
          </p:cNvPr>
          <p:cNvSpPr/>
          <p:nvPr/>
        </p:nvSpPr>
        <p:spPr>
          <a:xfrm>
            <a:off x="673182" y="2217839"/>
            <a:ext cx="7908958"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我们刚刚只演示了一个输入，如果有多个输入呢？</a:t>
            </a:r>
          </a:p>
        </p:txBody>
      </p:sp>
      <p:sp>
        <p:nvSpPr>
          <p:cNvPr id="18" name="椭圆 17">
            <a:extLst>
              <a:ext uri="{FF2B5EF4-FFF2-40B4-BE49-F238E27FC236}">
                <a16:creationId xmlns:a16="http://schemas.microsoft.com/office/drawing/2014/main" id="{959AE317-FF12-824E-A407-C307A03DCF8A}"/>
              </a:ext>
            </a:extLst>
          </p:cNvPr>
          <p:cNvSpPr/>
          <p:nvPr/>
        </p:nvSpPr>
        <p:spPr>
          <a:xfrm>
            <a:off x="1725729" y="3173918"/>
            <a:ext cx="876487" cy="876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9" name="直线箭头连接符 18">
            <a:extLst>
              <a:ext uri="{FF2B5EF4-FFF2-40B4-BE49-F238E27FC236}">
                <a16:creationId xmlns:a16="http://schemas.microsoft.com/office/drawing/2014/main" id="{17931A0C-1B4F-AB4E-B1DB-197FF40ACFB6}"/>
              </a:ext>
            </a:extLst>
          </p:cNvPr>
          <p:cNvCxnSpPr>
            <a:cxnSpLocks/>
            <a:endCxn id="18" idx="2"/>
          </p:cNvCxnSpPr>
          <p:nvPr/>
        </p:nvCxnSpPr>
        <p:spPr>
          <a:xfrm>
            <a:off x="718697" y="3140467"/>
            <a:ext cx="1007032" cy="471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7B36181B-B5FE-974B-AC8B-374C28AB420B}"/>
              </a:ext>
            </a:extLst>
          </p:cNvPr>
          <p:cNvCxnSpPr>
            <a:cxnSpLocks/>
          </p:cNvCxnSpPr>
          <p:nvPr/>
        </p:nvCxnSpPr>
        <p:spPr>
          <a:xfrm>
            <a:off x="2602216" y="3612162"/>
            <a:ext cx="5958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EA597EF9-344C-BA40-9B40-0250B34598AB}"/>
              </a:ext>
            </a:extLst>
          </p:cNvPr>
          <p:cNvSpPr/>
          <p:nvPr/>
        </p:nvSpPr>
        <p:spPr>
          <a:xfrm>
            <a:off x="3198022" y="3173918"/>
            <a:ext cx="876487" cy="876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3" name="直线箭头连接符 22">
            <a:extLst>
              <a:ext uri="{FF2B5EF4-FFF2-40B4-BE49-F238E27FC236}">
                <a16:creationId xmlns:a16="http://schemas.microsoft.com/office/drawing/2014/main" id="{FFEE932C-661B-BD46-BD2D-FCAEDB901490}"/>
              </a:ext>
            </a:extLst>
          </p:cNvPr>
          <p:cNvCxnSpPr>
            <a:cxnSpLocks/>
          </p:cNvCxnSpPr>
          <p:nvPr/>
        </p:nvCxnSpPr>
        <p:spPr>
          <a:xfrm>
            <a:off x="4074509" y="3612161"/>
            <a:ext cx="5958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783302D0-B52B-024F-95DE-CB641197CE2D}"/>
              </a:ext>
            </a:extLst>
          </p:cNvPr>
          <p:cNvSpPr txBox="1"/>
          <p:nvPr/>
        </p:nvSpPr>
        <p:spPr>
          <a:xfrm>
            <a:off x="1775528" y="2678802"/>
            <a:ext cx="815106" cy="369332"/>
          </a:xfrm>
          <a:prstGeom prst="rect">
            <a:avLst/>
          </a:prstGeom>
          <a:noFill/>
        </p:spPr>
        <p:txBody>
          <a:bodyPr wrap="square" rtlCol="0">
            <a:spAutoFit/>
          </a:bodyPr>
          <a:lstStyle/>
          <a:p>
            <a:r>
              <a:rPr kumimoji="1" lang="en-US" altLang="zh-CN" dirty="0"/>
              <a:t>layer1</a:t>
            </a:r>
            <a:endParaRPr kumimoji="1" lang="zh-CN" altLang="en-US" dirty="0"/>
          </a:p>
        </p:txBody>
      </p:sp>
      <p:sp>
        <p:nvSpPr>
          <p:cNvPr id="25" name="文本框 24">
            <a:extLst>
              <a:ext uri="{FF2B5EF4-FFF2-40B4-BE49-F238E27FC236}">
                <a16:creationId xmlns:a16="http://schemas.microsoft.com/office/drawing/2014/main" id="{9CF07205-5457-4643-96F4-785055BE6F8B}"/>
              </a:ext>
            </a:extLst>
          </p:cNvPr>
          <p:cNvSpPr txBox="1"/>
          <p:nvPr/>
        </p:nvSpPr>
        <p:spPr>
          <a:xfrm>
            <a:off x="3317951" y="2658344"/>
            <a:ext cx="756558" cy="369332"/>
          </a:xfrm>
          <a:prstGeom prst="rect">
            <a:avLst/>
          </a:prstGeom>
          <a:noFill/>
        </p:spPr>
        <p:txBody>
          <a:bodyPr wrap="square" rtlCol="0">
            <a:spAutoFit/>
          </a:bodyPr>
          <a:lstStyle/>
          <a:p>
            <a:r>
              <a:rPr kumimoji="1" lang="en-US" altLang="zh-CN" dirty="0"/>
              <a:t>layer2</a:t>
            </a:r>
            <a:endParaRPr kumimoji="1" lang="zh-CN" altLang="en-US" dirty="0"/>
          </a:p>
        </p:txBody>
      </p:sp>
      <p:cxnSp>
        <p:nvCxnSpPr>
          <p:cNvPr id="31" name="直线箭头连接符 30">
            <a:extLst>
              <a:ext uri="{FF2B5EF4-FFF2-40B4-BE49-F238E27FC236}">
                <a16:creationId xmlns:a16="http://schemas.microsoft.com/office/drawing/2014/main" id="{A123DB2E-E2B4-4F4B-8B75-FD747C797A0D}"/>
              </a:ext>
            </a:extLst>
          </p:cNvPr>
          <p:cNvCxnSpPr>
            <a:cxnSpLocks/>
            <a:endCxn id="18" idx="2"/>
          </p:cNvCxnSpPr>
          <p:nvPr/>
        </p:nvCxnSpPr>
        <p:spPr>
          <a:xfrm flipV="1">
            <a:off x="718697" y="3612162"/>
            <a:ext cx="1007032" cy="3693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CBBACC95-8096-3240-8C82-F3C43423601E}"/>
              </a:ext>
            </a:extLst>
          </p:cNvPr>
          <p:cNvSpPr/>
          <p:nvPr/>
        </p:nvSpPr>
        <p:spPr>
          <a:xfrm>
            <a:off x="1653696" y="2658344"/>
            <a:ext cx="1047639" cy="19286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矩形 36">
            <a:extLst>
              <a:ext uri="{FF2B5EF4-FFF2-40B4-BE49-F238E27FC236}">
                <a16:creationId xmlns:a16="http://schemas.microsoft.com/office/drawing/2014/main" id="{F1806703-873B-5442-A634-B0F898261A82}"/>
              </a:ext>
            </a:extLst>
          </p:cNvPr>
          <p:cNvSpPr/>
          <p:nvPr/>
        </p:nvSpPr>
        <p:spPr>
          <a:xfrm>
            <a:off x="3140220" y="2660844"/>
            <a:ext cx="1047639" cy="192864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8" name="直线箭头连接符 37">
            <a:extLst>
              <a:ext uri="{FF2B5EF4-FFF2-40B4-BE49-F238E27FC236}">
                <a16:creationId xmlns:a16="http://schemas.microsoft.com/office/drawing/2014/main" id="{1C4641AA-5BD8-954D-92FB-36ACBB8DFD03}"/>
              </a:ext>
            </a:extLst>
          </p:cNvPr>
          <p:cNvCxnSpPr>
            <a:cxnSpLocks/>
            <a:stCxn id="18" idx="0"/>
            <a:endCxn id="18" idx="4"/>
          </p:cNvCxnSpPr>
          <p:nvPr/>
        </p:nvCxnSpPr>
        <p:spPr>
          <a:xfrm>
            <a:off x="2163973" y="3173918"/>
            <a:ext cx="0" cy="876487"/>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8136906F-9C85-644A-BB33-2852539B8F59}"/>
              </a:ext>
            </a:extLst>
          </p:cNvPr>
          <p:cNvCxnSpPr>
            <a:cxnSpLocks/>
          </p:cNvCxnSpPr>
          <p:nvPr/>
        </p:nvCxnSpPr>
        <p:spPr>
          <a:xfrm>
            <a:off x="3649413" y="3194114"/>
            <a:ext cx="0" cy="876487"/>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43" name="图片 42">
            <a:extLst>
              <a:ext uri="{FF2B5EF4-FFF2-40B4-BE49-F238E27FC236}">
                <a16:creationId xmlns:a16="http://schemas.microsoft.com/office/drawing/2014/main" id="{67EB573C-8C73-8940-8704-3238C756ACD9}"/>
              </a:ext>
            </a:extLst>
          </p:cNvPr>
          <p:cNvPicPr>
            <a:picLocks noChangeAspect="1"/>
          </p:cNvPicPr>
          <p:nvPr/>
        </p:nvPicPr>
        <p:blipFill>
          <a:blip r:embed="rId3"/>
          <a:stretch>
            <a:fillRect/>
          </a:stretch>
        </p:blipFill>
        <p:spPr>
          <a:xfrm>
            <a:off x="5052764" y="2562933"/>
            <a:ext cx="3937000" cy="2755900"/>
          </a:xfrm>
          <a:prstGeom prst="rect">
            <a:avLst/>
          </a:prstGeom>
        </p:spPr>
      </p:pic>
      <p:pic>
        <p:nvPicPr>
          <p:cNvPr id="44" name="图片 43">
            <a:extLst>
              <a:ext uri="{FF2B5EF4-FFF2-40B4-BE49-F238E27FC236}">
                <a16:creationId xmlns:a16="http://schemas.microsoft.com/office/drawing/2014/main" id="{25DFEB8B-76F8-F140-B14F-50C7C24B0595}"/>
              </a:ext>
            </a:extLst>
          </p:cNvPr>
          <p:cNvPicPr>
            <a:picLocks noChangeAspect="1"/>
          </p:cNvPicPr>
          <p:nvPr/>
        </p:nvPicPr>
        <p:blipFill>
          <a:blip r:embed="rId4"/>
          <a:stretch>
            <a:fillRect/>
          </a:stretch>
        </p:blipFill>
        <p:spPr>
          <a:xfrm>
            <a:off x="-980" y="2658344"/>
            <a:ext cx="1130300" cy="508000"/>
          </a:xfrm>
          <a:prstGeom prst="rect">
            <a:avLst/>
          </a:prstGeom>
        </p:spPr>
      </p:pic>
      <p:pic>
        <p:nvPicPr>
          <p:cNvPr id="45" name="图片 44">
            <a:extLst>
              <a:ext uri="{FF2B5EF4-FFF2-40B4-BE49-F238E27FC236}">
                <a16:creationId xmlns:a16="http://schemas.microsoft.com/office/drawing/2014/main" id="{FC68083C-4BEA-C843-8BB7-4258FD405D79}"/>
              </a:ext>
            </a:extLst>
          </p:cNvPr>
          <p:cNvPicPr>
            <a:picLocks noChangeAspect="1"/>
          </p:cNvPicPr>
          <p:nvPr/>
        </p:nvPicPr>
        <p:blipFill>
          <a:blip r:embed="rId5"/>
          <a:stretch>
            <a:fillRect/>
          </a:stretch>
        </p:blipFill>
        <p:spPr>
          <a:xfrm>
            <a:off x="10265" y="3976067"/>
            <a:ext cx="1079500" cy="406400"/>
          </a:xfrm>
          <a:prstGeom prst="rect">
            <a:avLst/>
          </a:prstGeom>
        </p:spPr>
      </p:pic>
      <p:pic>
        <p:nvPicPr>
          <p:cNvPr id="46" name="图片 45">
            <a:extLst>
              <a:ext uri="{FF2B5EF4-FFF2-40B4-BE49-F238E27FC236}">
                <a16:creationId xmlns:a16="http://schemas.microsoft.com/office/drawing/2014/main" id="{38D029E3-BAC7-A641-B803-7FC2D75EEDA3}"/>
              </a:ext>
            </a:extLst>
          </p:cNvPr>
          <p:cNvPicPr>
            <a:picLocks noChangeAspect="1"/>
          </p:cNvPicPr>
          <p:nvPr/>
        </p:nvPicPr>
        <p:blipFill>
          <a:blip r:embed="rId6"/>
          <a:stretch>
            <a:fillRect/>
          </a:stretch>
        </p:blipFill>
        <p:spPr>
          <a:xfrm>
            <a:off x="4284302" y="3143533"/>
            <a:ext cx="825500" cy="393700"/>
          </a:xfrm>
          <a:prstGeom prst="rect">
            <a:avLst/>
          </a:prstGeom>
        </p:spPr>
      </p:pic>
      <p:sp>
        <p:nvSpPr>
          <p:cNvPr id="48" name="矩形 47">
            <a:extLst>
              <a:ext uri="{FF2B5EF4-FFF2-40B4-BE49-F238E27FC236}">
                <a16:creationId xmlns:a16="http://schemas.microsoft.com/office/drawing/2014/main" id="{C24F99B4-AAF4-884F-BC5B-7BE264B0B11C}"/>
              </a:ext>
            </a:extLst>
          </p:cNvPr>
          <p:cNvSpPr/>
          <p:nvPr/>
        </p:nvSpPr>
        <p:spPr>
          <a:xfrm>
            <a:off x="644142" y="5330952"/>
            <a:ext cx="4736285"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这个就是</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节点的神经网络</a:t>
            </a:r>
          </a:p>
        </p:txBody>
      </p:sp>
    </p:spTree>
    <p:extLst>
      <p:ext uri="{BB962C8B-B14F-4D97-AF65-F5344CB8AC3E}">
        <p14:creationId xmlns:p14="http://schemas.microsoft.com/office/powerpoint/2010/main" val="259301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8" name="矩形 7">
            <a:extLst>
              <a:ext uri="{FF2B5EF4-FFF2-40B4-BE49-F238E27FC236}">
                <a16:creationId xmlns:a16="http://schemas.microsoft.com/office/drawing/2014/main" id="{FA3D24B2-5D48-4345-98C6-3C145784E9F2}"/>
              </a:ext>
            </a:extLst>
          </p:cNvPr>
          <p:cNvSpPr/>
          <p:nvPr/>
        </p:nvSpPr>
        <p:spPr>
          <a:xfrm>
            <a:off x="673183" y="465517"/>
            <a:ext cx="3775393" cy="523220"/>
          </a:xfrm>
          <a:prstGeom prst="rect">
            <a:avLst/>
          </a:prstGeom>
        </p:spPr>
        <p:txBody>
          <a:bodyPr wrap="none">
            <a:spAutoFit/>
          </a:bodyPr>
          <a:lstStyle/>
          <a:p>
            <a:r>
              <a:rPr lang="zh-CN" altLang="en-US" sz="2800" dirty="0"/>
              <a:t>更泛化的正向传播例子</a:t>
            </a:r>
          </a:p>
        </p:txBody>
      </p:sp>
      <p:sp>
        <p:nvSpPr>
          <p:cNvPr id="9" name="矩形 8">
            <a:extLst>
              <a:ext uri="{FF2B5EF4-FFF2-40B4-BE49-F238E27FC236}">
                <a16:creationId xmlns:a16="http://schemas.microsoft.com/office/drawing/2014/main" id="{EFB1A319-F4FC-FD4B-B2F0-5C1010CBCCF2}"/>
              </a:ext>
            </a:extLst>
          </p:cNvPr>
          <p:cNvSpPr/>
          <p:nvPr/>
        </p:nvSpPr>
        <p:spPr>
          <a:xfrm>
            <a:off x="673183" y="1085954"/>
            <a:ext cx="4736285"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假设现在是</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节点的神经网络</a:t>
            </a:r>
          </a:p>
        </p:txBody>
      </p:sp>
      <p:pic>
        <p:nvPicPr>
          <p:cNvPr id="10" name="图片 9">
            <a:extLst>
              <a:ext uri="{FF2B5EF4-FFF2-40B4-BE49-F238E27FC236}">
                <a16:creationId xmlns:a16="http://schemas.microsoft.com/office/drawing/2014/main" id="{EEFCDC9C-F55A-5F4C-85A5-A16577B3DD44}"/>
              </a:ext>
            </a:extLst>
          </p:cNvPr>
          <p:cNvPicPr>
            <a:picLocks noChangeAspect="1"/>
          </p:cNvPicPr>
          <p:nvPr/>
        </p:nvPicPr>
        <p:blipFill>
          <a:blip r:embed="rId2"/>
          <a:stretch>
            <a:fillRect/>
          </a:stretch>
        </p:blipFill>
        <p:spPr>
          <a:xfrm>
            <a:off x="3483242" y="2014319"/>
            <a:ext cx="513633" cy="462270"/>
          </a:xfrm>
          <a:prstGeom prst="rect">
            <a:avLst/>
          </a:prstGeom>
        </p:spPr>
      </p:pic>
      <p:sp>
        <p:nvSpPr>
          <p:cNvPr id="11" name="椭圆 10">
            <a:extLst>
              <a:ext uri="{FF2B5EF4-FFF2-40B4-BE49-F238E27FC236}">
                <a16:creationId xmlns:a16="http://schemas.microsoft.com/office/drawing/2014/main" id="{52757B50-4CB2-6546-B46A-DC2F7AD44880}"/>
              </a:ext>
            </a:extLst>
          </p:cNvPr>
          <p:cNvSpPr/>
          <p:nvPr/>
        </p:nvSpPr>
        <p:spPr>
          <a:xfrm>
            <a:off x="2538040" y="2043840"/>
            <a:ext cx="406758" cy="4067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箭头连接符 11">
            <a:extLst>
              <a:ext uri="{FF2B5EF4-FFF2-40B4-BE49-F238E27FC236}">
                <a16:creationId xmlns:a16="http://schemas.microsoft.com/office/drawing/2014/main" id="{B523B884-1E9A-D442-BD53-1D1764D4DC03}"/>
              </a:ext>
            </a:extLst>
          </p:cNvPr>
          <p:cNvCxnSpPr>
            <a:cxnSpLocks/>
            <a:endCxn id="11" idx="2"/>
          </p:cNvCxnSpPr>
          <p:nvPr/>
        </p:nvCxnSpPr>
        <p:spPr>
          <a:xfrm>
            <a:off x="1531007" y="2010388"/>
            <a:ext cx="1007033" cy="2368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30866D75-7C55-7247-919C-C6484D49A643}"/>
              </a:ext>
            </a:extLst>
          </p:cNvPr>
          <p:cNvCxnSpPr>
            <a:cxnSpLocks/>
          </p:cNvCxnSpPr>
          <p:nvPr/>
        </p:nvCxnSpPr>
        <p:spPr>
          <a:xfrm>
            <a:off x="3414526" y="2482083"/>
            <a:ext cx="5958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1C211702-ECD2-D147-895C-B9785D091B8B}"/>
              </a:ext>
            </a:extLst>
          </p:cNvPr>
          <p:cNvSpPr/>
          <p:nvPr/>
        </p:nvSpPr>
        <p:spPr>
          <a:xfrm>
            <a:off x="4010332" y="2043839"/>
            <a:ext cx="876487" cy="876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 name="直线箭头连接符 14">
            <a:extLst>
              <a:ext uri="{FF2B5EF4-FFF2-40B4-BE49-F238E27FC236}">
                <a16:creationId xmlns:a16="http://schemas.microsoft.com/office/drawing/2014/main" id="{4859497C-3D37-B14A-9ACA-962E55EA564B}"/>
              </a:ext>
            </a:extLst>
          </p:cNvPr>
          <p:cNvCxnSpPr>
            <a:cxnSpLocks/>
          </p:cNvCxnSpPr>
          <p:nvPr/>
        </p:nvCxnSpPr>
        <p:spPr>
          <a:xfrm>
            <a:off x="4886819" y="2482082"/>
            <a:ext cx="5958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D8430644-49C3-1F46-B006-C18BF158AA4B}"/>
              </a:ext>
            </a:extLst>
          </p:cNvPr>
          <p:cNvSpPr txBox="1"/>
          <p:nvPr/>
        </p:nvSpPr>
        <p:spPr>
          <a:xfrm>
            <a:off x="2430290" y="1562026"/>
            <a:ext cx="815106" cy="369332"/>
          </a:xfrm>
          <a:prstGeom prst="rect">
            <a:avLst/>
          </a:prstGeom>
          <a:noFill/>
        </p:spPr>
        <p:txBody>
          <a:bodyPr wrap="square" rtlCol="0">
            <a:spAutoFit/>
          </a:bodyPr>
          <a:lstStyle/>
          <a:p>
            <a:r>
              <a:rPr kumimoji="1" lang="en-US" altLang="zh-CN" dirty="0"/>
              <a:t>layer1</a:t>
            </a:r>
            <a:endParaRPr kumimoji="1" lang="zh-CN" altLang="en-US" dirty="0"/>
          </a:p>
        </p:txBody>
      </p:sp>
      <p:sp>
        <p:nvSpPr>
          <p:cNvPr id="17" name="文本框 16">
            <a:extLst>
              <a:ext uri="{FF2B5EF4-FFF2-40B4-BE49-F238E27FC236}">
                <a16:creationId xmlns:a16="http://schemas.microsoft.com/office/drawing/2014/main" id="{BD318738-7E5C-734A-87FB-8BB678101BA7}"/>
              </a:ext>
            </a:extLst>
          </p:cNvPr>
          <p:cNvSpPr txBox="1"/>
          <p:nvPr/>
        </p:nvSpPr>
        <p:spPr>
          <a:xfrm>
            <a:off x="4130261" y="1528265"/>
            <a:ext cx="756558" cy="369332"/>
          </a:xfrm>
          <a:prstGeom prst="rect">
            <a:avLst/>
          </a:prstGeom>
          <a:noFill/>
        </p:spPr>
        <p:txBody>
          <a:bodyPr wrap="square" rtlCol="0">
            <a:spAutoFit/>
          </a:bodyPr>
          <a:lstStyle/>
          <a:p>
            <a:r>
              <a:rPr kumimoji="1" lang="en-US" altLang="zh-CN" dirty="0"/>
              <a:t>layer2</a:t>
            </a:r>
            <a:endParaRPr kumimoji="1" lang="zh-CN" altLang="en-US" dirty="0"/>
          </a:p>
        </p:txBody>
      </p:sp>
      <p:cxnSp>
        <p:nvCxnSpPr>
          <p:cNvPr id="18" name="直线箭头连接符 17">
            <a:extLst>
              <a:ext uri="{FF2B5EF4-FFF2-40B4-BE49-F238E27FC236}">
                <a16:creationId xmlns:a16="http://schemas.microsoft.com/office/drawing/2014/main" id="{5F7E1EA0-D0C2-C84E-AB9C-74E19C1D236C}"/>
              </a:ext>
            </a:extLst>
          </p:cNvPr>
          <p:cNvCxnSpPr>
            <a:cxnSpLocks/>
            <a:endCxn id="11" idx="2"/>
          </p:cNvCxnSpPr>
          <p:nvPr/>
        </p:nvCxnSpPr>
        <p:spPr>
          <a:xfrm flipV="1">
            <a:off x="1531007" y="2247219"/>
            <a:ext cx="1007033" cy="604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44B0D4F-C81B-874C-A87B-14B7958A1DCC}"/>
              </a:ext>
            </a:extLst>
          </p:cNvPr>
          <p:cNvSpPr/>
          <p:nvPr/>
        </p:nvSpPr>
        <p:spPr>
          <a:xfrm>
            <a:off x="2466006" y="1528264"/>
            <a:ext cx="592141" cy="329712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6F205785-5FFB-A64A-9D0E-0FF0949CED0C}"/>
              </a:ext>
            </a:extLst>
          </p:cNvPr>
          <p:cNvSpPr/>
          <p:nvPr/>
        </p:nvSpPr>
        <p:spPr>
          <a:xfrm>
            <a:off x="3952530" y="1530765"/>
            <a:ext cx="1047639" cy="329462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1" name="直线箭头连接符 20">
            <a:extLst>
              <a:ext uri="{FF2B5EF4-FFF2-40B4-BE49-F238E27FC236}">
                <a16:creationId xmlns:a16="http://schemas.microsoft.com/office/drawing/2014/main" id="{D6FA08D9-F2E0-C044-B5BC-D15EB7181627}"/>
              </a:ext>
            </a:extLst>
          </p:cNvPr>
          <p:cNvCxnSpPr>
            <a:cxnSpLocks/>
            <a:stCxn id="11" idx="0"/>
            <a:endCxn id="11" idx="4"/>
          </p:cNvCxnSpPr>
          <p:nvPr/>
        </p:nvCxnSpPr>
        <p:spPr>
          <a:xfrm>
            <a:off x="2741419" y="2043840"/>
            <a:ext cx="0" cy="406758"/>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09DEE2EA-EF9B-F14A-A96B-0B66B20DC93B}"/>
              </a:ext>
            </a:extLst>
          </p:cNvPr>
          <p:cNvCxnSpPr>
            <a:cxnSpLocks/>
          </p:cNvCxnSpPr>
          <p:nvPr/>
        </p:nvCxnSpPr>
        <p:spPr>
          <a:xfrm>
            <a:off x="4461723" y="2064035"/>
            <a:ext cx="0" cy="876487"/>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E40161BB-8586-C148-8513-D7B351C8D0D4}"/>
              </a:ext>
            </a:extLst>
          </p:cNvPr>
          <p:cNvPicPr>
            <a:picLocks noChangeAspect="1"/>
          </p:cNvPicPr>
          <p:nvPr/>
        </p:nvPicPr>
        <p:blipFill>
          <a:blip r:embed="rId3"/>
          <a:stretch>
            <a:fillRect/>
          </a:stretch>
        </p:blipFill>
        <p:spPr>
          <a:xfrm>
            <a:off x="811330" y="1528265"/>
            <a:ext cx="1130300" cy="508000"/>
          </a:xfrm>
          <a:prstGeom prst="rect">
            <a:avLst/>
          </a:prstGeom>
        </p:spPr>
      </p:pic>
      <p:pic>
        <p:nvPicPr>
          <p:cNvPr id="24" name="图片 23">
            <a:extLst>
              <a:ext uri="{FF2B5EF4-FFF2-40B4-BE49-F238E27FC236}">
                <a16:creationId xmlns:a16="http://schemas.microsoft.com/office/drawing/2014/main" id="{A698E7DF-3192-8048-BE29-289FC6A3E152}"/>
              </a:ext>
            </a:extLst>
          </p:cNvPr>
          <p:cNvPicPr>
            <a:picLocks noChangeAspect="1"/>
          </p:cNvPicPr>
          <p:nvPr/>
        </p:nvPicPr>
        <p:blipFill>
          <a:blip r:embed="rId4"/>
          <a:stretch>
            <a:fillRect/>
          </a:stretch>
        </p:blipFill>
        <p:spPr>
          <a:xfrm>
            <a:off x="114770" y="2289388"/>
            <a:ext cx="1079500" cy="406400"/>
          </a:xfrm>
          <a:prstGeom prst="rect">
            <a:avLst/>
          </a:prstGeom>
        </p:spPr>
      </p:pic>
      <p:pic>
        <p:nvPicPr>
          <p:cNvPr id="25" name="图片 24">
            <a:extLst>
              <a:ext uri="{FF2B5EF4-FFF2-40B4-BE49-F238E27FC236}">
                <a16:creationId xmlns:a16="http://schemas.microsoft.com/office/drawing/2014/main" id="{4BAF20E5-1E8E-2341-85AF-15E36EA0207A}"/>
              </a:ext>
            </a:extLst>
          </p:cNvPr>
          <p:cNvPicPr>
            <a:picLocks noChangeAspect="1"/>
          </p:cNvPicPr>
          <p:nvPr/>
        </p:nvPicPr>
        <p:blipFill>
          <a:blip r:embed="rId5"/>
          <a:stretch>
            <a:fillRect/>
          </a:stretch>
        </p:blipFill>
        <p:spPr>
          <a:xfrm>
            <a:off x="5096612" y="2013454"/>
            <a:ext cx="825500" cy="393700"/>
          </a:xfrm>
          <a:prstGeom prst="rect">
            <a:avLst/>
          </a:prstGeom>
        </p:spPr>
      </p:pic>
      <p:sp>
        <p:nvSpPr>
          <p:cNvPr id="26" name="椭圆 25">
            <a:extLst>
              <a:ext uri="{FF2B5EF4-FFF2-40B4-BE49-F238E27FC236}">
                <a16:creationId xmlns:a16="http://schemas.microsoft.com/office/drawing/2014/main" id="{0DF8A824-9CF1-7146-81E9-448B40A41932}"/>
              </a:ext>
            </a:extLst>
          </p:cNvPr>
          <p:cNvSpPr/>
          <p:nvPr/>
        </p:nvSpPr>
        <p:spPr>
          <a:xfrm>
            <a:off x="2537414" y="2653977"/>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7" name="直线箭头连接符 26">
            <a:extLst>
              <a:ext uri="{FF2B5EF4-FFF2-40B4-BE49-F238E27FC236}">
                <a16:creationId xmlns:a16="http://schemas.microsoft.com/office/drawing/2014/main" id="{F79A88E7-2BB4-714B-BE1D-F35C560EEE7A}"/>
              </a:ext>
            </a:extLst>
          </p:cNvPr>
          <p:cNvCxnSpPr>
            <a:cxnSpLocks/>
            <a:stCxn id="26" idx="0"/>
            <a:endCxn id="26" idx="4"/>
          </p:cNvCxnSpPr>
          <p:nvPr/>
        </p:nvCxnSpPr>
        <p:spPr>
          <a:xfrm>
            <a:off x="2740794" y="2653977"/>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FD1C3557-CD03-F744-81C3-C00CD05A2441}"/>
              </a:ext>
            </a:extLst>
          </p:cNvPr>
          <p:cNvSpPr/>
          <p:nvPr/>
        </p:nvSpPr>
        <p:spPr>
          <a:xfrm>
            <a:off x="2537414" y="3654196"/>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a:extLst>
              <a:ext uri="{FF2B5EF4-FFF2-40B4-BE49-F238E27FC236}">
                <a16:creationId xmlns:a16="http://schemas.microsoft.com/office/drawing/2014/main" id="{5B2B90D8-AC60-064F-A8A5-DBCB045CCA1C}"/>
              </a:ext>
            </a:extLst>
          </p:cNvPr>
          <p:cNvCxnSpPr>
            <a:cxnSpLocks/>
            <a:stCxn id="31" idx="0"/>
            <a:endCxn id="31" idx="4"/>
          </p:cNvCxnSpPr>
          <p:nvPr/>
        </p:nvCxnSpPr>
        <p:spPr>
          <a:xfrm>
            <a:off x="2740794" y="3654196"/>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DBF6E411-608C-FF4F-8837-745AE4593F66}"/>
              </a:ext>
            </a:extLst>
          </p:cNvPr>
          <p:cNvSpPr/>
          <p:nvPr/>
        </p:nvSpPr>
        <p:spPr>
          <a:xfrm>
            <a:off x="2526397" y="4258393"/>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4" name="直线箭头连接符 33">
            <a:extLst>
              <a:ext uri="{FF2B5EF4-FFF2-40B4-BE49-F238E27FC236}">
                <a16:creationId xmlns:a16="http://schemas.microsoft.com/office/drawing/2014/main" id="{04DD3629-8C73-8D41-A207-9420BDD0380B}"/>
              </a:ext>
            </a:extLst>
          </p:cNvPr>
          <p:cNvCxnSpPr>
            <a:cxnSpLocks/>
            <a:stCxn id="33" idx="0"/>
            <a:endCxn id="33" idx="4"/>
          </p:cNvCxnSpPr>
          <p:nvPr/>
        </p:nvCxnSpPr>
        <p:spPr>
          <a:xfrm>
            <a:off x="2729777" y="4258393"/>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1D31290A-27E7-5E42-B1EC-899D7EB4A91C}"/>
              </a:ext>
            </a:extLst>
          </p:cNvPr>
          <p:cNvSpPr txBox="1"/>
          <p:nvPr/>
        </p:nvSpPr>
        <p:spPr>
          <a:xfrm>
            <a:off x="2589038" y="3148657"/>
            <a:ext cx="281476" cy="369332"/>
          </a:xfrm>
          <a:prstGeom prst="rect">
            <a:avLst/>
          </a:prstGeom>
          <a:noFill/>
        </p:spPr>
        <p:txBody>
          <a:bodyPr wrap="square" rtlCol="0">
            <a:spAutoFit/>
          </a:bodyPr>
          <a:lstStyle/>
          <a:p>
            <a:r>
              <a:rPr kumimoji="1" lang="en-US" altLang="zh-CN" dirty="0"/>
              <a:t>…</a:t>
            </a:r>
            <a:endParaRPr kumimoji="1" lang="zh-CN" altLang="en-US" dirty="0"/>
          </a:p>
        </p:txBody>
      </p:sp>
    </p:spTree>
    <p:extLst>
      <p:ext uri="{BB962C8B-B14F-4D97-AF65-F5344CB8AC3E}">
        <p14:creationId xmlns:p14="http://schemas.microsoft.com/office/powerpoint/2010/main" val="276144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TWO</a:t>
            </a:r>
          </a:p>
        </p:txBody>
      </p:sp>
      <p:sp>
        <p:nvSpPr>
          <p:cNvPr id="3" name="文本框 2"/>
          <p:cNvSpPr txBox="1"/>
          <p:nvPr/>
        </p:nvSpPr>
        <p:spPr>
          <a:xfrm>
            <a:off x="3624569" y="2419773"/>
            <a:ext cx="4942862" cy="119141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深入神经网络</a:t>
            </a: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45B546A-F3D7-BF48-A63E-101B76B2834D}"/>
              </a:ext>
            </a:extLst>
          </p:cNvPr>
          <p:cNvSpPr/>
          <p:nvPr/>
        </p:nvSpPr>
        <p:spPr>
          <a:xfrm>
            <a:off x="0" y="137641"/>
            <a:ext cx="1874872" cy="307777"/>
          </a:xfrm>
          <a:prstGeom prst="rect">
            <a:avLst/>
          </a:prstGeom>
        </p:spPr>
        <p:txBody>
          <a:bodyPr wrap="none">
            <a:spAutoFit/>
          </a:bodyPr>
          <a:lstStyle/>
          <a:p>
            <a:r>
              <a:rPr lang="en-US" altLang="zh-CN" sz="1400" b="1" dirty="0"/>
              <a:t>PART TWO </a:t>
            </a:r>
            <a:r>
              <a:rPr lang="zh-CN" altLang="en-US" sz="1400" b="1" dirty="0"/>
              <a:t>添加标题</a:t>
            </a:r>
          </a:p>
        </p:txBody>
      </p:sp>
      <p:sp>
        <p:nvSpPr>
          <p:cNvPr id="5" name="椭圆 4">
            <a:extLst>
              <a:ext uri="{FF2B5EF4-FFF2-40B4-BE49-F238E27FC236}">
                <a16:creationId xmlns:a16="http://schemas.microsoft.com/office/drawing/2014/main" id="{F22352D9-D288-4946-8A48-5E61488A3FCB}"/>
              </a:ext>
            </a:extLst>
          </p:cNvPr>
          <p:cNvSpPr/>
          <p:nvPr/>
        </p:nvSpPr>
        <p:spPr>
          <a:xfrm>
            <a:off x="1822608" y="234858"/>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extLst>
      <p:ext uri="{BB962C8B-B14F-4D97-AF65-F5344CB8AC3E}">
        <p14:creationId xmlns:p14="http://schemas.microsoft.com/office/powerpoint/2010/main" val="483813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74872" cy="307777"/>
          </a:xfrm>
          <a:prstGeom prst="rect">
            <a:avLst/>
          </a:prstGeom>
        </p:spPr>
        <p:txBody>
          <a:bodyPr wrap="none">
            <a:spAutoFit/>
          </a:bodyPr>
          <a:lstStyle/>
          <a:p>
            <a:r>
              <a:rPr lang="en-US" altLang="zh-CN" sz="1400" b="1" dirty="0"/>
              <a:t>PART TWO </a:t>
            </a:r>
            <a:r>
              <a:rPr lang="zh-CN" altLang="en-US" sz="1400" b="1" dirty="0"/>
              <a:t>添加标题</a:t>
            </a:r>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6" name="组合 5"/>
          <p:cNvGrpSpPr/>
          <p:nvPr/>
        </p:nvGrpSpPr>
        <p:grpSpPr>
          <a:xfrm>
            <a:off x="3972497" y="4188208"/>
            <a:ext cx="2300757" cy="509896"/>
            <a:chOff x="888096" y="1000203"/>
            <a:chExt cx="4259825" cy="944066"/>
          </a:xfrm>
        </p:grpSpPr>
        <p:sp>
          <p:nvSpPr>
            <p:cNvPr id="7" name="矩形 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2" name="组合 11"/>
          <p:cNvGrpSpPr/>
          <p:nvPr/>
        </p:nvGrpSpPr>
        <p:grpSpPr>
          <a:xfrm>
            <a:off x="6586098" y="4188208"/>
            <a:ext cx="2300757" cy="509896"/>
            <a:chOff x="888096" y="1000203"/>
            <a:chExt cx="4259825" cy="944066"/>
          </a:xfrm>
        </p:grpSpPr>
        <p:sp>
          <p:nvSpPr>
            <p:cNvPr id="13" name="矩形 1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8" name="组合 17"/>
          <p:cNvGrpSpPr/>
          <p:nvPr/>
        </p:nvGrpSpPr>
        <p:grpSpPr>
          <a:xfrm>
            <a:off x="6586098" y="3267423"/>
            <a:ext cx="2300757" cy="509896"/>
            <a:chOff x="888096" y="1000203"/>
            <a:chExt cx="4259825" cy="944066"/>
          </a:xfrm>
        </p:grpSpPr>
        <p:sp>
          <p:nvSpPr>
            <p:cNvPr id="19" name="矩形 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4" name="组合 23"/>
          <p:cNvGrpSpPr/>
          <p:nvPr/>
        </p:nvGrpSpPr>
        <p:grpSpPr>
          <a:xfrm>
            <a:off x="6586098" y="5110409"/>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0" name="组合 29"/>
          <p:cNvGrpSpPr/>
          <p:nvPr/>
        </p:nvGrpSpPr>
        <p:grpSpPr>
          <a:xfrm>
            <a:off x="9170759" y="3730979"/>
            <a:ext cx="2300757" cy="509896"/>
            <a:chOff x="888096" y="1000203"/>
            <a:chExt cx="4259825" cy="944066"/>
          </a:xfrm>
        </p:grpSpPr>
        <p:sp>
          <p:nvSpPr>
            <p:cNvPr id="31" name="矩形 3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椭圆 3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6" name="组合 35"/>
          <p:cNvGrpSpPr/>
          <p:nvPr/>
        </p:nvGrpSpPr>
        <p:grpSpPr>
          <a:xfrm>
            <a:off x="9170759" y="2810194"/>
            <a:ext cx="2300757" cy="509896"/>
            <a:chOff x="888096" y="1000203"/>
            <a:chExt cx="4259825" cy="944066"/>
          </a:xfrm>
        </p:grpSpPr>
        <p:sp>
          <p:nvSpPr>
            <p:cNvPr id="37" name="矩形 3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8" name="椭圆 3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9" name="椭圆 3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椭圆 3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54" name="组合 53"/>
          <p:cNvGrpSpPr/>
          <p:nvPr/>
        </p:nvGrpSpPr>
        <p:grpSpPr>
          <a:xfrm>
            <a:off x="9165554" y="5571818"/>
            <a:ext cx="2300757" cy="509896"/>
            <a:chOff x="888096" y="1000203"/>
            <a:chExt cx="4259825" cy="944066"/>
          </a:xfrm>
        </p:grpSpPr>
        <p:sp>
          <p:nvSpPr>
            <p:cNvPr id="55" name="矩形 5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6" name="椭圆 5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7" name="椭圆 5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8" name="椭圆 5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60" name="组合 59"/>
          <p:cNvGrpSpPr/>
          <p:nvPr/>
        </p:nvGrpSpPr>
        <p:grpSpPr>
          <a:xfrm>
            <a:off x="9165554" y="4651033"/>
            <a:ext cx="2300757" cy="509896"/>
            <a:chOff x="888096" y="1000203"/>
            <a:chExt cx="4259825" cy="944066"/>
          </a:xfrm>
        </p:grpSpPr>
        <p:sp>
          <p:nvSpPr>
            <p:cNvPr id="61" name="矩形 6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椭圆 6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3" name="椭圆 6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4" name="椭圆 6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5" name="椭圆 6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cxnSp>
        <p:nvCxnSpPr>
          <p:cNvPr id="67" name="直接连接符 66"/>
          <p:cNvCxnSpPr>
            <a:stCxn id="7" idx="3"/>
          </p:cNvCxnSpPr>
          <p:nvPr/>
        </p:nvCxnSpPr>
        <p:spPr>
          <a:xfrm>
            <a:off x="6253146" y="4448250"/>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420743" y="4448250"/>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420743" y="3524325"/>
            <a:ext cx="0" cy="1847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420743" y="3524325"/>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6420743" y="5372175"/>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8992912" y="3081204"/>
            <a:ext cx="0" cy="9239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8992912" y="4005129"/>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992912" y="3081204"/>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8992912" y="4899844"/>
            <a:ext cx="0" cy="9239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8992912" y="5823769"/>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8992912" y="4899844"/>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8866747" y="3533180"/>
            <a:ext cx="12616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8866747" y="5372175"/>
            <a:ext cx="12616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4103404" y="4267250"/>
            <a:ext cx="2031325" cy="369332"/>
          </a:xfrm>
          <a:prstGeom prst="rect">
            <a:avLst/>
          </a:prstGeom>
        </p:spPr>
        <p:txBody>
          <a:bodyPr wrap="none">
            <a:spAutoFit/>
          </a:bodyPr>
          <a:lstStyle/>
          <a:p>
            <a:r>
              <a:rPr lang="zh-CN" altLang="en-US" dirty="0"/>
              <a:t>点击此处添加标题</a:t>
            </a:r>
          </a:p>
        </p:txBody>
      </p:sp>
      <p:sp>
        <p:nvSpPr>
          <p:cNvPr id="93" name="矩形 92"/>
          <p:cNvSpPr/>
          <p:nvPr/>
        </p:nvSpPr>
        <p:spPr>
          <a:xfrm>
            <a:off x="6717006" y="4267250"/>
            <a:ext cx="2031325" cy="369332"/>
          </a:xfrm>
          <a:prstGeom prst="rect">
            <a:avLst/>
          </a:prstGeom>
        </p:spPr>
        <p:txBody>
          <a:bodyPr wrap="none">
            <a:spAutoFit/>
          </a:bodyPr>
          <a:lstStyle/>
          <a:p>
            <a:r>
              <a:rPr lang="zh-CN" altLang="en-US" dirty="0"/>
              <a:t>点击此处添加标题</a:t>
            </a:r>
          </a:p>
        </p:txBody>
      </p:sp>
      <p:sp>
        <p:nvSpPr>
          <p:cNvPr id="94" name="矩形 93"/>
          <p:cNvSpPr/>
          <p:nvPr/>
        </p:nvSpPr>
        <p:spPr>
          <a:xfrm>
            <a:off x="6717006" y="3348514"/>
            <a:ext cx="2031325" cy="369332"/>
          </a:xfrm>
          <a:prstGeom prst="rect">
            <a:avLst/>
          </a:prstGeom>
        </p:spPr>
        <p:txBody>
          <a:bodyPr wrap="none">
            <a:spAutoFit/>
          </a:bodyPr>
          <a:lstStyle/>
          <a:p>
            <a:r>
              <a:rPr lang="zh-CN" altLang="en-US" dirty="0"/>
              <a:t>点击此处添加标题</a:t>
            </a:r>
          </a:p>
        </p:txBody>
      </p:sp>
      <p:sp>
        <p:nvSpPr>
          <p:cNvPr id="95" name="矩形 94"/>
          <p:cNvSpPr/>
          <p:nvPr/>
        </p:nvSpPr>
        <p:spPr>
          <a:xfrm>
            <a:off x="6717006" y="5187509"/>
            <a:ext cx="2031325" cy="369332"/>
          </a:xfrm>
          <a:prstGeom prst="rect">
            <a:avLst/>
          </a:prstGeom>
        </p:spPr>
        <p:txBody>
          <a:bodyPr wrap="none">
            <a:spAutoFit/>
          </a:bodyPr>
          <a:lstStyle/>
          <a:p>
            <a:r>
              <a:rPr lang="zh-CN" altLang="en-US" dirty="0"/>
              <a:t>点击此处添加标题</a:t>
            </a:r>
          </a:p>
        </p:txBody>
      </p:sp>
      <p:sp>
        <p:nvSpPr>
          <p:cNvPr id="96" name="矩形 95"/>
          <p:cNvSpPr/>
          <p:nvPr/>
        </p:nvSpPr>
        <p:spPr>
          <a:xfrm>
            <a:off x="9304812" y="3812094"/>
            <a:ext cx="2031325" cy="369332"/>
          </a:xfrm>
          <a:prstGeom prst="rect">
            <a:avLst/>
          </a:prstGeom>
        </p:spPr>
        <p:txBody>
          <a:bodyPr wrap="none">
            <a:spAutoFit/>
          </a:bodyPr>
          <a:lstStyle/>
          <a:p>
            <a:r>
              <a:rPr lang="zh-CN" altLang="en-US" dirty="0"/>
              <a:t>点击此处添加标题</a:t>
            </a:r>
          </a:p>
        </p:txBody>
      </p:sp>
      <p:sp>
        <p:nvSpPr>
          <p:cNvPr id="97" name="矩形 96"/>
          <p:cNvSpPr/>
          <p:nvPr/>
        </p:nvSpPr>
        <p:spPr>
          <a:xfrm>
            <a:off x="9304812" y="2893358"/>
            <a:ext cx="2031325" cy="369332"/>
          </a:xfrm>
          <a:prstGeom prst="rect">
            <a:avLst/>
          </a:prstGeom>
        </p:spPr>
        <p:txBody>
          <a:bodyPr wrap="none">
            <a:spAutoFit/>
          </a:bodyPr>
          <a:lstStyle/>
          <a:p>
            <a:r>
              <a:rPr lang="zh-CN" altLang="en-US" dirty="0"/>
              <a:t>点击此处添加标题</a:t>
            </a:r>
          </a:p>
        </p:txBody>
      </p:sp>
      <p:sp>
        <p:nvSpPr>
          <p:cNvPr id="98" name="矩形 97"/>
          <p:cNvSpPr/>
          <p:nvPr/>
        </p:nvSpPr>
        <p:spPr>
          <a:xfrm>
            <a:off x="9304812" y="5639103"/>
            <a:ext cx="2031325" cy="369332"/>
          </a:xfrm>
          <a:prstGeom prst="rect">
            <a:avLst/>
          </a:prstGeom>
        </p:spPr>
        <p:txBody>
          <a:bodyPr wrap="none">
            <a:spAutoFit/>
          </a:bodyPr>
          <a:lstStyle/>
          <a:p>
            <a:r>
              <a:rPr lang="zh-CN" altLang="en-US" dirty="0"/>
              <a:t>点击此处添加标题</a:t>
            </a:r>
          </a:p>
        </p:txBody>
      </p:sp>
      <p:sp>
        <p:nvSpPr>
          <p:cNvPr id="99" name="矩形 98"/>
          <p:cNvSpPr/>
          <p:nvPr/>
        </p:nvSpPr>
        <p:spPr>
          <a:xfrm>
            <a:off x="9304812" y="4720367"/>
            <a:ext cx="2031325" cy="369332"/>
          </a:xfrm>
          <a:prstGeom prst="rect">
            <a:avLst/>
          </a:prstGeom>
        </p:spPr>
        <p:txBody>
          <a:bodyPr wrap="none">
            <a:spAutoFit/>
          </a:bodyPr>
          <a:lstStyle/>
          <a:p>
            <a:r>
              <a:rPr lang="zh-CN" altLang="en-US" dirty="0"/>
              <a:t>点击此处添加标题</a:t>
            </a:r>
          </a:p>
        </p:txBody>
      </p:sp>
      <p:sp>
        <p:nvSpPr>
          <p:cNvPr id="100" name="矩形 99"/>
          <p:cNvSpPr/>
          <p:nvPr/>
        </p:nvSpPr>
        <p:spPr>
          <a:xfrm>
            <a:off x="3876094" y="375895"/>
            <a:ext cx="4319324" cy="769441"/>
          </a:xfrm>
          <a:prstGeom prst="rect">
            <a:avLst/>
          </a:prstGeom>
        </p:spPr>
        <p:txBody>
          <a:bodyPr wrap="none">
            <a:spAutoFit/>
          </a:bodyPr>
          <a:lstStyle/>
          <a:p>
            <a:r>
              <a:rPr lang="en-US" altLang="zh-CN" sz="4400" dirty="0"/>
              <a:t>ADD YOUR TEXT</a:t>
            </a:r>
          </a:p>
        </p:txBody>
      </p:sp>
      <p:sp>
        <p:nvSpPr>
          <p:cNvPr id="101" name="矩形 100"/>
          <p:cNvSpPr/>
          <p:nvPr/>
        </p:nvSpPr>
        <p:spPr>
          <a:xfrm>
            <a:off x="3876094" y="1043736"/>
            <a:ext cx="3057247" cy="523220"/>
          </a:xfrm>
          <a:prstGeom prst="rect">
            <a:avLst/>
          </a:prstGeom>
        </p:spPr>
        <p:txBody>
          <a:bodyPr wrap="none">
            <a:spAutoFit/>
          </a:bodyPr>
          <a:lstStyle/>
          <a:p>
            <a:r>
              <a:rPr lang="zh-CN" altLang="en-US" sz="2800" dirty="0"/>
              <a:t>点击此处添加标题</a:t>
            </a:r>
          </a:p>
        </p:txBody>
      </p:sp>
      <p:sp>
        <p:nvSpPr>
          <p:cNvPr id="102" name="矩形 101"/>
          <p:cNvSpPr/>
          <p:nvPr/>
        </p:nvSpPr>
        <p:spPr>
          <a:xfrm>
            <a:off x="3885341" y="1545679"/>
            <a:ext cx="6550312"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a:latin typeface="+mj-lt"/>
                <a:ea typeface="微软雅黑" panose="020B0503020204020204" charset="-122"/>
              </a:rPr>
              <a:t>THREE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01125" cy="307777"/>
          </a:xfrm>
          <a:prstGeom prst="rect">
            <a:avLst/>
          </a:prstGeom>
        </p:spPr>
        <p:txBody>
          <a:bodyPr wrap="none">
            <a:spAutoFit/>
          </a:bodyPr>
          <a:lstStyle/>
          <a:p>
            <a:r>
              <a:rPr lang="en-US" altLang="zh-CN" sz="1400" b="1" dirty="0"/>
              <a:t>PART THREE </a:t>
            </a:r>
            <a:r>
              <a:rPr lang="zh-CN" altLang="en-US" sz="1400" b="1" dirty="0"/>
              <a:t>添加标题</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aphicFrame>
        <p:nvGraphicFramePr>
          <p:cNvPr id="10" name="表格 9"/>
          <p:cNvGraphicFramePr>
            <a:graphicFrameLocks noGrp="1"/>
          </p:cNvGraphicFramePr>
          <p:nvPr/>
        </p:nvGraphicFramePr>
        <p:xfrm>
          <a:off x="911225" y="846666"/>
          <a:ext cx="6924675" cy="3794872"/>
        </p:xfrm>
        <a:graphic>
          <a:graphicData uri="http://schemas.openxmlformats.org/drawingml/2006/table">
            <a:tbl>
              <a:tblPr firstRow="1" bandRow="1">
                <a:tableStyleId>{5C22544A-7EE6-4342-B048-85BDC9FD1C3A}</a:tableStyleId>
              </a:tblPr>
              <a:tblGrid>
                <a:gridCol w="1384935">
                  <a:extLst>
                    <a:ext uri="{9D8B030D-6E8A-4147-A177-3AD203B41FA5}">
                      <a16:colId xmlns:a16="http://schemas.microsoft.com/office/drawing/2014/main" val="20000"/>
                    </a:ext>
                  </a:extLst>
                </a:gridCol>
                <a:gridCol w="1384935">
                  <a:extLst>
                    <a:ext uri="{9D8B030D-6E8A-4147-A177-3AD203B41FA5}">
                      <a16:colId xmlns:a16="http://schemas.microsoft.com/office/drawing/2014/main" val="20001"/>
                    </a:ext>
                  </a:extLst>
                </a:gridCol>
                <a:gridCol w="1384935">
                  <a:extLst>
                    <a:ext uri="{9D8B030D-6E8A-4147-A177-3AD203B41FA5}">
                      <a16:colId xmlns:a16="http://schemas.microsoft.com/office/drawing/2014/main" val="20002"/>
                    </a:ext>
                  </a:extLst>
                </a:gridCol>
                <a:gridCol w="1384935">
                  <a:extLst>
                    <a:ext uri="{9D8B030D-6E8A-4147-A177-3AD203B41FA5}">
                      <a16:colId xmlns:a16="http://schemas.microsoft.com/office/drawing/2014/main" val="20003"/>
                    </a:ext>
                  </a:extLst>
                </a:gridCol>
                <a:gridCol w="1384935">
                  <a:extLst>
                    <a:ext uri="{9D8B030D-6E8A-4147-A177-3AD203B41FA5}">
                      <a16:colId xmlns:a16="http://schemas.microsoft.com/office/drawing/2014/main" val="20004"/>
                    </a:ext>
                  </a:extLst>
                </a:gridCol>
              </a:tblGrid>
              <a:tr h="1356784">
                <a:tc>
                  <a:txBody>
                    <a:bodyPr/>
                    <a:lstStyle/>
                    <a:p>
                      <a:pPr algn="ct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09522">
                <a:tc>
                  <a:txBody>
                    <a:bodyPr/>
                    <a:lstStyle/>
                    <a:p>
                      <a:pPr algn="l"/>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09522">
                <a:tc>
                  <a:txBody>
                    <a:bodyPr/>
                    <a:lstStyle/>
                    <a:p>
                      <a:pPr marL="0" marR="0" indent="0" algn="l" defTabSz="1161415" rtl="0" eaLnBrk="1" fontAlgn="auto" latinLnBrk="0" hangingPunct="1">
                        <a:lnSpc>
                          <a:spcPct val="100000"/>
                        </a:lnSpc>
                        <a:spcBef>
                          <a:spcPts val="0"/>
                        </a:spcBef>
                        <a:spcAft>
                          <a:spcPts val="0"/>
                        </a:spcAft>
                        <a:buClrTx/>
                        <a:buSzTx/>
                        <a:buFontTx/>
                        <a:buNone/>
                        <a:defRPr/>
                      </a:pPr>
                      <a:r>
                        <a:rPr lang="en-US" altLang="zh-CN" sz="1400" b="0" dirty="0">
                          <a:solidFill>
                            <a:schemeClr val="tx1">
                              <a:lumMod val="85000"/>
                              <a:lumOff val="15000"/>
                            </a:schemeClr>
                          </a:solidFill>
                          <a:latin typeface="+mn-lt"/>
                          <a:cs typeface="Segoe UI Light"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09522">
                <a:tc>
                  <a:txBody>
                    <a:bodyPr/>
                    <a:lstStyle/>
                    <a:p>
                      <a:pPr marL="0" marR="0" indent="0" algn="l" defTabSz="1161415" rtl="0" eaLnBrk="1" fontAlgn="auto" latinLnBrk="0" hangingPunct="1">
                        <a:lnSpc>
                          <a:spcPct val="100000"/>
                        </a:lnSpc>
                        <a:spcBef>
                          <a:spcPts val="0"/>
                        </a:spcBef>
                        <a:spcAft>
                          <a:spcPts val="0"/>
                        </a:spcAft>
                        <a:buClrTx/>
                        <a:buSzTx/>
                        <a:buFontTx/>
                        <a:buNone/>
                        <a:defRPr/>
                      </a:pPr>
                      <a:r>
                        <a:rPr lang="en-US" altLang="zh-CN" sz="1400" b="0" dirty="0">
                          <a:solidFill>
                            <a:schemeClr val="tx1">
                              <a:lumMod val="85000"/>
                              <a:lumOff val="15000"/>
                            </a:schemeClr>
                          </a:solidFill>
                          <a:latin typeface="+mn-lt"/>
                          <a:cs typeface="Segoe UI Light"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09522">
                <a:tc>
                  <a:txBody>
                    <a:bodyPr/>
                    <a:lstStyle/>
                    <a:p>
                      <a:pPr marL="0" marR="0" indent="0" algn="l" defTabSz="1161415" rtl="0" eaLnBrk="1" fontAlgn="auto" latinLnBrk="0" hangingPunct="1">
                        <a:lnSpc>
                          <a:spcPct val="100000"/>
                        </a:lnSpc>
                        <a:spcBef>
                          <a:spcPts val="0"/>
                        </a:spcBef>
                        <a:spcAft>
                          <a:spcPts val="0"/>
                        </a:spcAft>
                        <a:buClrTx/>
                        <a:buSzTx/>
                        <a:buFontTx/>
                        <a:buNone/>
                        <a:defRPr/>
                      </a:pPr>
                      <a:r>
                        <a:rPr lang="en-US" altLang="zh-CN" sz="1400" b="0" dirty="0">
                          <a:solidFill>
                            <a:schemeClr val="tx1">
                              <a:lumMod val="85000"/>
                              <a:lumOff val="15000"/>
                            </a:schemeClr>
                          </a:solidFill>
                          <a:latin typeface="+mn-lt"/>
                          <a:cs typeface="Segoe UI Light"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pSp>
        <p:nvGrpSpPr>
          <p:cNvPr id="11" name="组合 10"/>
          <p:cNvGrpSpPr/>
          <p:nvPr/>
        </p:nvGrpSpPr>
        <p:grpSpPr>
          <a:xfrm>
            <a:off x="910794" y="4967546"/>
            <a:ext cx="2300757" cy="509896"/>
            <a:chOff x="888096" y="1000203"/>
            <a:chExt cx="4259825" cy="944066"/>
          </a:xfrm>
        </p:grpSpPr>
        <p:sp>
          <p:nvSpPr>
            <p:cNvPr id="12" name="矩形 1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椭圆 1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7" name="矩形 16"/>
          <p:cNvSpPr/>
          <p:nvPr/>
        </p:nvSpPr>
        <p:spPr>
          <a:xfrm>
            <a:off x="1041701" y="5042922"/>
            <a:ext cx="2031325" cy="369332"/>
          </a:xfrm>
          <a:prstGeom prst="rect">
            <a:avLst/>
          </a:prstGeom>
        </p:spPr>
        <p:txBody>
          <a:bodyPr wrap="none">
            <a:spAutoFit/>
          </a:bodyPr>
          <a:lstStyle/>
          <a:p>
            <a:r>
              <a:rPr lang="zh-CN" altLang="en-US" dirty="0"/>
              <a:t>点击此处添加标题</a:t>
            </a:r>
          </a:p>
        </p:txBody>
      </p:sp>
      <p:sp>
        <p:nvSpPr>
          <p:cNvPr id="18" name="矩形 17"/>
          <p:cNvSpPr/>
          <p:nvPr/>
        </p:nvSpPr>
        <p:spPr>
          <a:xfrm>
            <a:off x="959621" y="5519630"/>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01125" cy="307777"/>
          </a:xfrm>
          <a:prstGeom prst="rect">
            <a:avLst/>
          </a:prstGeom>
        </p:spPr>
        <p:txBody>
          <a:bodyPr wrap="none">
            <a:spAutoFit/>
          </a:bodyPr>
          <a:lstStyle/>
          <a:p>
            <a:r>
              <a:rPr lang="en-US" altLang="zh-CN" sz="1400" b="1" dirty="0"/>
              <a:t>PART THREE </a:t>
            </a:r>
            <a:r>
              <a:rPr lang="zh-CN" altLang="en-US" sz="1400" b="1" dirty="0"/>
              <a:t>添加标题</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aphicFrame>
        <p:nvGraphicFramePr>
          <p:cNvPr id="9" name="图表 8"/>
          <p:cNvGraphicFramePr/>
          <p:nvPr/>
        </p:nvGraphicFramePr>
        <p:xfrm>
          <a:off x="3211496" y="2114636"/>
          <a:ext cx="8023859" cy="5405287"/>
        </p:xfrm>
        <a:graphic>
          <a:graphicData uri="http://schemas.openxmlformats.org/drawingml/2006/chart">
            <c:chart xmlns:c="http://schemas.openxmlformats.org/drawingml/2006/chart" xmlns:r="http://schemas.openxmlformats.org/officeDocument/2006/relationships" r:id="rId2"/>
          </a:graphicData>
        </a:graphic>
      </p:graphicFrame>
      <p:sp>
        <p:nvSpPr>
          <p:cNvPr id="12" name="矩形 11"/>
          <p:cNvSpPr/>
          <p:nvPr/>
        </p:nvSpPr>
        <p:spPr>
          <a:xfrm>
            <a:off x="3988101" y="985272"/>
            <a:ext cx="2031325" cy="369332"/>
          </a:xfrm>
          <a:prstGeom prst="rect">
            <a:avLst/>
          </a:prstGeom>
        </p:spPr>
        <p:txBody>
          <a:bodyPr wrap="none">
            <a:spAutoFit/>
          </a:bodyPr>
          <a:lstStyle/>
          <a:p>
            <a:r>
              <a:rPr lang="zh-CN" altLang="en-US" dirty="0"/>
              <a:t>点击此处添加标题</a:t>
            </a:r>
          </a:p>
        </p:txBody>
      </p:sp>
      <p:sp>
        <p:nvSpPr>
          <p:cNvPr id="13" name="矩形 12"/>
          <p:cNvSpPr/>
          <p:nvPr/>
        </p:nvSpPr>
        <p:spPr>
          <a:xfrm>
            <a:off x="3906021" y="1461980"/>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grpSp>
        <p:nvGrpSpPr>
          <p:cNvPr id="14" name="组合 13"/>
          <p:cNvGrpSpPr/>
          <p:nvPr/>
        </p:nvGrpSpPr>
        <p:grpSpPr>
          <a:xfrm>
            <a:off x="3906021" y="898396"/>
            <a:ext cx="2300757"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0" name="矩形 19"/>
          <p:cNvSpPr/>
          <p:nvPr/>
        </p:nvSpPr>
        <p:spPr>
          <a:xfrm>
            <a:off x="5003763" y="3970278"/>
            <a:ext cx="1790875" cy="1107996"/>
          </a:xfrm>
          <a:prstGeom prst="rect">
            <a:avLst/>
          </a:prstGeom>
        </p:spPr>
        <p:txBody>
          <a:bodyPr wrap="none">
            <a:spAutoFit/>
          </a:bodyPr>
          <a:lstStyle/>
          <a:p>
            <a:r>
              <a:rPr lang="en-US" altLang="zh-CN" sz="6600" dirty="0">
                <a:solidFill>
                  <a:srgbClr val="00B050"/>
                </a:solidFill>
              </a:rPr>
              <a:t>26%</a:t>
            </a:r>
          </a:p>
        </p:txBody>
      </p:sp>
      <p:sp>
        <p:nvSpPr>
          <p:cNvPr id="21" name="矩形 20"/>
          <p:cNvSpPr/>
          <p:nvPr/>
        </p:nvSpPr>
        <p:spPr>
          <a:xfrm>
            <a:off x="9950413" y="4180800"/>
            <a:ext cx="1351652" cy="830997"/>
          </a:xfrm>
          <a:prstGeom prst="rect">
            <a:avLst/>
          </a:prstGeom>
        </p:spPr>
        <p:txBody>
          <a:bodyPr wrap="none">
            <a:spAutoFit/>
          </a:bodyPr>
          <a:lstStyle/>
          <a:p>
            <a:r>
              <a:rPr lang="en-US" altLang="zh-CN" sz="4800" dirty="0">
                <a:solidFill>
                  <a:srgbClr val="002060"/>
                </a:solidFill>
              </a:rPr>
              <a:t>47%</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01125" cy="307777"/>
          </a:xfrm>
          <a:prstGeom prst="rect">
            <a:avLst/>
          </a:prstGeom>
        </p:spPr>
        <p:txBody>
          <a:bodyPr wrap="none">
            <a:spAutoFit/>
          </a:bodyPr>
          <a:lstStyle/>
          <a:p>
            <a:r>
              <a:rPr lang="en-US" altLang="zh-CN" sz="1400" b="1" dirty="0"/>
              <a:t>PART THREE </a:t>
            </a:r>
            <a:r>
              <a:rPr lang="zh-CN" altLang="en-US" sz="1400" b="1" dirty="0"/>
              <a:t>添加标题</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993305" y="985272"/>
            <a:ext cx="2031325" cy="369332"/>
          </a:xfrm>
          <a:prstGeom prst="rect">
            <a:avLst/>
          </a:prstGeom>
        </p:spPr>
        <p:txBody>
          <a:bodyPr wrap="none">
            <a:spAutoFit/>
          </a:bodyPr>
          <a:lstStyle/>
          <a:p>
            <a:r>
              <a:rPr lang="zh-CN" altLang="en-US" dirty="0"/>
              <a:t>点击此处添加标题</a:t>
            </a:r>
          </a:p>
        </p:txBody>
      </p:sp>
      <p:sp>
        <p:nvSpPr>
          <p:cNvPr id="6" name="矩形 5"/>
          <p:cNvSpPr/>
          <p:nvPr/>
        </p:nvSpPr>
        <p:spPr>
          <a:xfrm>
            <a:off x="911225" y="1461980"/>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grpSp>
        <p:nvGrpSpPr>
          <p:cNvPr id="7" name="组合 6"/>
          <p:cNvGrpSpPr/>
          <p:nvPr/>
        </p:nvGrpSpPr>
        <p:grpSpPr>
          <a:xfrm>
            <a:off x="911225" y="89839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aphicFrame>
        <p:nvGraphicFramePr>
          <p:cNvPr id="15" name="图表 14"/>
          <p:cNvGraphicFramePr/>
          <p:nvPr/>
        </p:nvGraphicFramePr>
        <p:xfrm>
          <a:off x="768350" y="3048000"/>
          <a:ext cx="7213600" cy="3580484"/>
        </p:xfrm>
        <a:graphic>
          <a:graphicData uri="http://schemas.openxmlformats.org/drawingml/2006/chart">
            <c:chart xmlns:c="http://schemas.openxmlformats.org/drawingml/2006/chart" xmlns:r="http://schemas.openxmlformats.org/officeDocument/2006/relationships" r:id="rId2"/>
          </a:graphicData>
        </a:graphic>
      </p:graphicFrame>
      <p:sp>
        <p:nvSpPr>
          <p:cNvPr id="16" name="矩形 15"/>
          <p:cNvSpPr/>
          <p:nvPr/>
        </p:nvSpPr>
        <p:spPr>
          <a:xfrm>
            <a:off x="911225" y="2114466"/>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FOUR</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34224" y="965935"/>
            <a:ext cx="1723549" cy="1384995"/>
          </a:xfrm>
          <a:prstGeom prst="rect">
            <a:avLst/>
          </a:prstGeom>
        </p:spPr>
        <p:txBody>
          <a:bodyPr wrap="none">
            <a:spAutoFit/>
          </a:bodyPr>
          <a:lstStyle/>
          <a:p>
            <a:pPr algn="ctr"/>
            <a:r>
              <a:rPr lang="zh-CN" altLang="en-US" sz="6000" dirty="0">
                <a:latin typeface="+mj-lt"/>
              </a:rPr>
              <a:t>目录</a:t>
            </a:r>
            <a:endParaRPr lang="en-US" altLang="zh-CN" sz="6000" dirty="0">
              <a:latin typeface="+mj-lt"/>
            </a:endParaRPr>
          </a:p>
          <a:p>
            <a:pPr algn="ctr"/>
            <a:r>
              <a:rPr lang="en-US" altLang="zh-CN" sz="2400" dirty="0">
                <a:latin typeface="+mj-lt"/>
              </a:rPr>
              <a:t>CONTENT</a:t>
            </a:r>
          </a:p>
        </p:txBody>
      </p:sp>
      <p:sp>
        <p:nvSpPr>
          <p:cNvPr id="16" name="文本框 15"/>
          <p:cNvSpPr txBox="1"/>
          <p:nvPr/>
        </p:nvSpPr>
        <p:spPr>
          <a:xfrm>
            <a:off x="726712" y="4099299"/>
            <a:ext cx="1461198"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ONE</a:t>
            </a:r>
            <a:endParaRPr lang="zh-CN" altLang="en-US" dirty="0">
              <a:latin typeface="+mj-lt"/>
              <a:ea typeface="微软雅黑" panose="020B0503020204020204" charset="-122"/>
            </a:endParaRPr>
          </a:p>
        </p:txBody>
      </p:sp>
      <p:sp>
        <p:nvSpPr>
          <p:cNvPr id="17" name="文本框 16"/>
          <p:cNvSpPr txBox="1"/>
          <p:nvPr/>
        </p:nvSpPr>
        <p:spPr>
          <a:xfrm>
            <a:off x="3597167" y="4099299"/>
            <a:ext cx="1587032"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TWO</a:t>
            </a:r>
            <a:endParaRPr lang="zh-CN" altLang="en-US" dirty="0">
              <a:latin typeface="+mj-lt"/>
              <a:ea typeface="微软雅黑" panose="020B0503020204020204" charset="-122"/>
            </a:endParaRPr>
          </a:p>
        </p:txBody>
      </p:sp>
      <p:sp>
        <p:nvSpPr>
          <p:cNvPr id="18" name="文本框 17"/>
          <p:cNvSpPr txBox="1"/>
          <p:nvPr/>
        </p:nvSpPr>
        <p:spPr>
          <a:xfrm>
            <a:off x="6413288" y="4099299"/>
            <a:ext cx="1712161"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THREE</a:t>
            </a:r>
            <a:endParaRPr lang="zh-CN" altLang="en-US" dirty="0">
              <a:latin typeface="+mj-lt"/>
              <a:ea typeface="微软雅黑" panose="020B0503020204020204" charset="-122"/>
            </a:endParaRPr>
          </a:p>
        </p:txBody>
      </p:sp>
      <p:sp>
        <p:nvSpPr>
          <p:cNvPr id="19" name="文本框 18"/>
          <p:cNvSpPr txBox="1"/>
          <p:nvPr/>
        </p:nvSpPr>
        <p:spPr>
          <a:xfrm>
            <a:off x="9648202" y="4099299"/>
            <a:ext cx="1405108"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FOUR</a:t>
            </a:r>
            <a:endParaRPr kumimoji="1" lang="zh-CN" altLang="en-US" dirty="0">
              <a:latin typeface="+mj-lt"/>
              <a:ea typeface="微软雅黑" panose="020B0503020204020204" charset="-122"/>
            </a:endParaRPr>
          </a:p>
        </p:txBody>
      </p:sp>
      <p:sp>
        <p:nvSpPr>
          <p:cNvPr id="22" name="文本框 21"/>
          <p:cNvSpPr txBox="1"/>
          <p:nvPr/>
        </p:nvSpPr>
        <p:spPr>
          <a:xfrm>
            <a:off x="53445" y="3626399"/>
            <a:ext cx="2957148" cy="605230"/>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神经网络</a:t>
            </a:r>
          </a:p>
        </p:txBody>
      </p:sp>
      <p:sp>
        <p:nvSpPr>
          <p:cNvPr id="23" name="文本框 22"/>
          <p:cNvSpPr txBox="1"/>
          <p:nvPr/>
        </p:nvSpPr>
        <p:spPr>
          <a:xfrm>
            <a:off x="2603241" y="3634542"/>
            <a:ext cx="3716356" cy="605230"/>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神经网络调优</a:t>
            </a:r>
          </a:p>
        </p:txBody>
      </p:sp>
      <p:sp>
        <p:nvSpPr>
          <p:cNvPr id="24" name="文本框 23"/>
          <p:cNvSpPr txBox="1"/>
          <p:nvPr/>
        </p:nvSpPr>
        <p:spPr>
          <a:xfrm>
            <a:off x="6102488" y="3634542"/>
            <a:ext cx="2397529" cy="605230"/>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卷积神经网络</a:t>
            </a:r>
          </a:p>
        </p:txBody>
      </p:sp>
      <p:sp>
        <p:nvSpPr>
          <p:cNvPr id="25" name="文本框 24"/>
          <p:cNvSpPr txBox="1"/>
          <p:nvPr/>
        </p:nvSpPr>
        <p:spPr>
          <a:xfrm>
            <a:off x="8792938" y="3654289"/>
            <a:ext cx="3153142" cy="605230"/>
          </a:xfrm>
          <a:prstGeom prst="rect">
            <a:avLst/>
          </a:prstGeom>
          <a:noFill/>
        </p:spPr>
        <p:txBody>
          <a:bodyPr wrap="square" rtlCol="0">
            <a:spAutoFit/>
          </a:bodyPr>
          <a:lstStyle/>
          <a:p>
            <a:pPr algn="ctr" defTabSz="608965">
              <a:lnSpc>
                <a:spcPct val="130000"/>
              </a:lnSpc>
            </a:pPr>
            <a:r>
              <a:rPr kumimoji="1" lang="zh-CN" altLang="en-US" sz="2800" b="1" dirty="0">
                <a:latin typeface="+mj-lt"/>
                <a:ea typeface="微软雅黑" panose="020B0503020204020204" charset="-122"/>
              </a:rPr>
              <a:t>生成对抗神经网络</a:t>
            </a:r>
          </a:p>
        </p:txBody>
      </p:sp>
      <p:sp>
        <p:nvSpPr>
          <p:cNvPr id="30" name="矩形 29"/>
          <p:cNvSpPr/>
          <p:nvPr/>
        </p:nvSpPr>
        <p:spPr>
          <a:xfrm>
            <a:off x="661823" y="4574583"/>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矩形 30"/>
          <p:cNvSpPr/>
          <p:nvPr/>
        </p:nvSpPr>
        <p:spPr>
          <a:xfrm>
            <a:off x="3634284" y="4574583"/>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矩形 31"/>
          <p:cNvSpPr/>
          <p:nvPr/>
        </p:nvSpPr>
        <p:spPr>
          <a:xfrm>
            <a:off x="6487149" y="4574583"/>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矩形 32"/>
          <p:cNvSpPr/>
          <p:nvPr/>
        </p:nvSpPr>
        <p:spPr>
          <a:xfrm>
            <a:off x="9550359" y="4574583"/>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a:t>PART FOUR </a:t>
            </a:r>
            <a:r>
              <a:rPr lang="zh-CN" altLang="en-US" sz="1400" b="1" dirty="0"/>
              <a:t>添加标题</a:t>
            </a:r>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6" name="图片 5"/>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911225" y="1322998"/>
            <a:ext cx="3316750" cy="3293452"/>
          </a:xfrm>
          <a:prstGeom prst="rect">
            <a:avLst/>
          </a:prstGeom>
        </p:spPr>
      </p:pic>
      <p:pic>
        <p:nvPicPr>
          <p:cNvPr id="15" name="图片 14"/>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4437625" y="1322998"/>
            <a:ext cx="3316750" cy="3293452"/>
          </a:xfrm>
          <a:prstGeom prst="rect">
            <a:avLst/>
          </a:prstGeom>
        </p:spPr>
      </p:pic>
      <p:pic>
        <p:nvPicPr>
          <p:cNvPr id="16" name="图片 15"/>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7964025" y="1322998"/>
            <a:ext cx="3316750" cy="3293452"/>
          </a:xfrm>
          <a:prstGeom prst="rect">
            <a:avLst/>
          </a:prstGeom>
        </p:spPr>
      </p:pic>
      <p:grpSp>
        <p:nvGrpSpPr>
          <p:cNvPr id="17" name="组合 16"/>
          <p:cNvGrpSpPr/>
          <p:nvPr/>
        </p:nvGrpSpPr>
        <p:grpSpPr>
          <a:xfrm>
            <a:off x="923717" y="715883"/>
            <a:ext cx="2300757" cy="509896"/>
            <a:chOff x="888096" y="1000203"/>
            <a:chExt cx="4259825" cy="944066"/>
          </a:xfrm>
        </p:grpSpPr>
        <p:sp>
          <p:nvSpPr>
            <p:cNvPr id="18" name="矩形 1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4" name="组合 23"/>
          <p:cNvGrpSpPr/>
          <p:nvPr/>
        </p:nvGrpSpPr>
        <p:grpSpPr>
          <a:xfrm>
            <a:off x="4437625" y="715883"/>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7" name="组合 36"/>
          <p:cNvGrpSpPr/>
          <p:nvPr/>
        </p:nvGrpSpPr>
        <p:grpSpPr>
          <a:xfrm>
            <a:off x="7964025" y="715883"/>
            <a:ext cx="2300757" cy="509896"/>
            <a:chOff x="888096" y="1000203"/>
            <a:chExt cx="4259825" cy="944066"/>
          </a:xfrm>
        </p:grpSpPr>
        <p:sp>
          <p:nvSpPr>
            <p:cNvPr id="38" name="矩形 3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9" name="椭圆 3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椭圆 3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2" name="椭圆 4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3" name="矩形 42"/>
          <p:cNvSpPr/>
          <p:nvPr/>
        </p:nvSpPr>
        <p:spPr>
          <a:xfrm>
            <a:off x="1001873" y="791259"/>
            <a:ext cx="2031325" cy="369332"/>
          </a:xfrm>
          <a:prstGeom prst="rect">
            <a:avLst/>
          </a:prstGeom>
        </p:spPr>
        <p:txBody>
          <a:bodyPr wrap="none">
            <a:spAutoFit/>
          </a:bodyPr>
          <a:lstStyle/>
          <a:p>
            <a:r>
              <a:rPr lang="zh-CN" altLang="en-US" dirty="0"/>
              <a:t>点击此处添加标题</a:t>
            </a:r>
          </a:p>
        </p:txBody>
      </p:sp>
      <p:sp>
        <p:nvSpPr>
          <p:cNvPr id="44" name="矩形 43"/>
          <p:cNvSpPr/>
          <p:nvPr/>
        </p:nvSpPr>
        <p:spPr>
          <a:xfrm>
            <a:off x="4568532" y="791259"/>
            <a:ext cx="2031325" cy="369332"/>
          </a:xfrm>
          <a:prstGeom prst="rect">
            <a:avLst/>
          </a:prstGeom>
        </p:spPr>
        <p:txBody>
          <a:bodyPr wrap="none">
            <a:spAutoFit/>
          </a:bodyPr>
          <a:lstStyle/>
          <a:p>
            <a:r>
              <a:rPr lang="zh-CN" altLang="en-US" dirty="0"/>
              <a:t>点击此处添加标题</a:t>
            </a:r>
          </a:p>
        </p:txBody>
      </p:sp>
      <p:sp>
        <p:nvSpPr>
          <p:cNvPr id="45" name="矩形 44"/>
          <p:cNvSpPr/>
          <p:nvPr/>
        </p:nvSpPr>
        <p:spPr>
          <a:xfrm>
            <a:off x="8094932" y="791259"/>
            <a:ext cx="2031325" cy="369332"/>
          </a:xfrm>
          <a:prstGeom prst="rect">
            <a:avLst/>
          </a:prstGeom>
        </p:spPr>
        <p:txBody>
          <a:bodyPr wrap="none">
            <a:spAutoFit/>
          </a:bodyPr>
          <a:lstStyle/>
          <a:p>
            <a:r>
              <a:rPr lang="zh-CN" altLang="en-US" dirty="0"/>
              <a:t>点击此处添加标题</a:t>
            </a:r>
          </a:p>
        </p:txBody>
      </p:sp>
      <p:sp>
        <p:nvSpPr>
          <p:cNvPr id="46" name="矩形 45"/>
          <p:cNvSpPr/>
          <p:nvPr/>
        </p:nvSpPr>
        <p:spPr>
          <a:xfrm>
            <a:off x="911226" y="4713585"/>
            <a:ext cx="3316750" cy="121264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
        <p:nvSpPr>
          <p:cNvPr id="47" name="矩形 46"/>
          <p:cNvSpPr/>
          <p:nvPr/>
        </p:nvSpPr>
        <p:spPr>
          <a:xfrm>
            <a:off x="4437625" y="4713585"/>
            <a:ext cx="3316750" cy="121264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
        <p:nvSpPr>
          <p:cNvPr id="48" name="矩形 47"/>
          <p:cNvSpPr/>
          <p:nvPr/>
        </p:nvSpPr>
        <p:spPr>
          <a:xfrm>
            <a:off x="7964024" y="4713585"/>
            <a:ext cx="3316750" cy="121264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a:t>PART FOUR </a:t>
            </a:r>
            <a:r>
              <a:rPr lang="zh-CN" altLang="en-US" sz="1400" b="1" dirty="0"/>
              <a:t>添加标题</a:t>
            </a:r>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6" name="文本框 5"/>
          <p:cNvSpPr txBox="1"/>
          <p:nvPr/>
        </p:nvSpPr>
        <p:spPr>
          <a:xfrm>
            <a:off x="3513079" y="2538042"/>
            <a:ext cx="1461198"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ONE</a:t>
            </a:r>
            <a:endParaRPr lang="zh-CN" altLang="en-US" dirty="0">
              <a:latin typeface="+mj-lt"/>
              <a:ea typeface="微软雅黑" panose="020B0503020204020204" charset="-122"/>
            </a:endParaRPr>
          </a:p>
        </p:txBody>
      </p:sp>
      <p:sp>
        <p:nvSpPr>
          <p:cNvPr id="7" name="文本框 6"/>
          <p:cNvSpPr txBox="1"/>
          <p:nvPr/>
        </p:nvSpPr>
        <p:spPr>
          <a:xfrm>
            <a:off x="5271623" y="2538042"/>
            <a:ext cx="1587032"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TWO</a:t>
            </a:r>
            <a:endParaRPr lang="zh-CN" altLang="en-US" dirty="0">
              <a:latin typeface="+mj-lt"/>
              <a:ea typeface="微软雅黑" panose="020B0503020204020204" charset="-122"/>
            </a:endParaRPr>
          </a:p>
        </p:txBody>
      </p:sp>
      <p:sp>
        <p:nvSpPr>
          <p:cNvPr id="8" name="文本框 7"/>
          <p:cNvSpPr txBox="1"/>
          <p:nvPr/>
        </p:nvSpPr>
        <p:spPr>
          <a:xfrm>
            <a:off x="7095429" y="2538042"/>
            <a:ext cx="1712161"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THREE</a:t>
            </a:r>
            <a:endParaRPr lang="zh-CN" altLang="en-US" dirty="0">
              <a:latin typeface="+mj-lt"/>
              <a:ea typeface="微软雅黑" panose="020B0503020204020204" charset="-122"/>
            </a:endParaRPr>
          </a:p>
        </p:txBody>
      </p:sp>
      <p:sp>
        <p:nvSpPr>
          <p:cNvPr id="9" name="文本框 8"/>
          <p:cNvSpPr txBox="1"/>
          <p:nvPr/>
        </p:nvSpPr>
        <p:spPr>
          <a:xfrm>
            <a:off x="3542385" y="4087442"/>
            <a:ext cx="1405108"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FOUR</a:t>
            </a:r>
            <a:endParaRPr kumimoji="1" lang="zh-CN" altLang="en-US" dirty="0">
              <a:latin typeface="+mj-lt"/>
              <a:ea typeface="微软雅黑" panose="020B0503020204020204" charset="-122"/>
            </a:endParaRPr>
          </a:p>
        </p:txBody>
      </p:sp>
      <p:sp>
        <p:nvSpPr>
          <p:cNvPr id="10" name="文本框 9"/>
          <p:cNvSpPr txBox="1"/>
          <p:nvPr/>
        </p:nvSpPr>
        <p:spPr>
          <a:xfrm>
            <a:off x="5461977" y="4087442"/>
            <a:ext cx="1214679"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FIVE</a:t>
            </a:r>
            <a:endParaRPr kumimoji="1" lang="zh-CN" altLang="en-US" dirty="0">
              <a:latin typeface="+mj-lt"/>
              <a:ea typeface="微软雅黑" panose="020B0503020204020204" charset="-122"/>
            </a:endParaRPr>
          </a:p>
        </p:txBody>
      </p:sp>
      <p:sp>
        <p:nvSpPr>
          <p:cNvPr id="11" name="文本框 10"/>
          <p:cNvSpPr txBox="1"/>
          <p:nvPr/>
        </p:nvSpPr>
        <p:spPr>
          <a:xfrm>
            <a:off x="7324351" y="4087442"/>
            <a:ext cx="1221273"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SIX</a:t>
            </a:r>
            <a:endParaRPr kumimoji="1" lang="zh-CN" altLang="en-US" dirty="0">
              <a:latin typeface="+mj-lt"/>
              <a:ea typeface="微软雅黑" panose="020B0503020204020204" charset="-122"/>
            </a:endParaRPr>
          </a:p>
        </p:txBody>
      </p:sp>
      <p:sp>
        <p:nvSpPr>
          <p:cNvPr id="12" name="文本框 11"/>
          <p:cNvSpPr txBox="1"/>
          <p:nvPr/>
        </p:nvSpPr>
        <p:spPr>
          <a:xfrm>
            <a:off x="3386829" y="20732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3" name="文本框 12"/>
          <p:cNvSpPr txBox="1"/>
          <p:nvPr/>
        </p:nvSpPr>
        <p:spPr>
          <a:xfrm>
            <a:off x="5186276" y="20732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4" name="文本框 13"/>
          <p:cNvSpPr txBox="1"/>
          <p:nvPr/>
        </p:nvSpPr>
        <p:spPr>
          <a:xfrm>
            <a:off x="7090120" y="20732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5" name="文本框 14"/>
          <p:cNvSpPr txBox="1"/>
          <p:nvPr/>
        </p:nvSpPr>
        <p:spPr>
          <a:xfrm>
            <a:off x="3350094" y="36226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6" name="文本框 15"/>
          <p:cNvSpPr txBox="1"/>
          <p:nvPr/>
        </p:nvSpPr>
        <p:spPr>
          <a:xfrm>
            <a:off x="5212468" y="36226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7" name="文本框 16"/>
          <p:cNvSpPr txBox="1"/>
          <p:nvPr/>
        </p:nvSpPr>
        <p:spPr>
          <a:xfrm>
            <a:off x="7074842" y="36226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8" name="矩形 17"/>
          <p:cNvSpPr/>
          <p:nvPr/>
        </p:nvSpPr>
        <p:spPr>
          <a:xfrm>
            <a:off x="3448190" y="3013326"/>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矩形 18"/>
          <p:cNvSpPr/>
          <p:nvPr/>
        </p:nvSpPr>
        <p:spPr>
          <a:xfrm>
            <a:off x="5308740" y="3013326"/>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矩形 19"/>
          <p:cNvSpPr/>
          <p:nvPr/>
        </p:nvSpPr>
        <p:spPr>
          <a:xfrm>
            <a:off x="7169290" y="3013326"/>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矩形 20"/>
          <p:cNvSpPr/>
          <p:nvPr/>
        </p:nvSpPr>
        <p:spPr>
          <a:xfrm>
            <a:off x="3444542" y="4562726"/>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矩形 21"/>
          <p:cNvSpPr/>
          <p:nvPr/>
        </p:nvSpPr>
        <p:spPr>
          <a:xfrm>
            <a:off x="5306916" y="4562726"/>
            <a:ext cx="1638300"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7169290" y="4562726"/>
            <a:ext cx="1638300"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FIVE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13573" cy="307777"/>
          </a:xfrm>
          <a:prstGeom prst="rect">
            <a:avLst/>
          </a:prstGeom>
        </p:spPr>
        <p:txBody>
          <a:bodyPr wrap="none">
            <a:spAutoFit/>
          </a:bodyPr>
          <a:lstStyle/>
          <a:p>
            <a:r>
              <a:rPr lang="en-US" altLang="zh-CN" sz="1400" b="1" dirty="0"/>
              <a:t>PART FIVE </a:t>
            </a:r>
            <a:r>
              <a:rPr lang="zh-CN" altLang="en-US" sz="1400" b="1" dirty="0"/>
              <a:t>添加标题</a:t>
            </a:r>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6" name="图片 5"/>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0" y="356349"/>
            <a:ext cx="3137336" cy="6145301"/>
          </a:xfrm>
          <a:prstGeom prst="rect">
            <a:avLst/>
          </a:prstGeom>
        </p:spPr>
      </p:pic>
      <p:grpSp>
        <p:nvGrpSpPr>
          <p:cNvPr id="77" name="组合 76"/>
          <p:cNvGrpSpPr/>
          <p:nvPr/>
        </p:nvGrpSpPr>
        <p:grpSpPr>
          <a:xfrm>
            <a:off x="-25400" y="646062"/>
            <a:ext cx="4494766" cy="5563200"/>
            <a:chOff x="-25400" y="646062"/>
            <a:chExt cx="4494766" cy="5563200"/>
          </a:xfrm>
        </p:grpSpPr>
        <p:grpSp>
          <p:nvGrpSpPr>
            <p:cNvPr id="12" name="组合 11"/>
            <p:cNvGrpSpPr/>
            <p:nvPr/>
          </p:nvGrpSpPr>
          <p:grpSpPr>
            <a:xfrm>
              <a:off x="-25400" y="702733"/>
              <a:ext cx="4470400" cy="2751667"/>
              <a:chOff x="-25400" y="702733"/>
              <a:chExt cx="4470400" cy="2751667"/>
            </a:xfrm>
          </p:grpSpPr>
          <p:sp>
            <p:nvSpPr>
              <p:cNvPr id="9"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V="1">
              <a:off x="-25400" y="3403598"/>
              <a:ext cx="4470400" cy="2751667"/>
              <a:chOff x="-25400" y="702733"/>
              <a:chExt cx="4470400" cy="2751667"/>
            </a:xfrm>
          </p:grpSpPr>
          <p:sp>
            <p:nvSpPr>
              <p:cNvPr id="14"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4361366" y="646062"/>
              <a:ext cx="108000" cy="108000"/>
            </a:xfrm>
            <a:prstGeom prst="ellipse">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4361366" y="1732467"/>
              <a:ext cx="108000" cy="108000"/>
            </a:xfrm>
            <a:prstGeom prst="ellips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4361366" y="2814032"/>
              <a:ext cx="108000" cy="108000"/>
            </a:xfrm>
            <a:prstGeom prst="ellipse">
              <a:avLst/>
            </a:prstGeom>
            <a:solidFill>
              <a:srgbClr val="FFFF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4361366" y="3933800"/>
              <a:ext cx="108000" cy="108000"/>
            </a:xfrm>
            <a:prstGeom prst="ellipse">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4361366" y="5017531"/>
              <a:ext cx="108000" cy="108000"/>
            </a:xfrm>
            <a:prstGeom prst="ellipse">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4361366" y="6101262"/>
              <a:ext cx="108000" cy="108000"/>
            </a:xfrm>
            <a:prstGeom prst="ellipse">
              <a:avLst/>
            </a:prstGeom>
            <a:solidFill>
              <a:srgbClr val="00206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78" name="组合 77"/>
          <p:cNvGrpSpPr/>
          <p:nvPr/>
        </p:nvGrpSpPr>
        <p:grpSpPr>
          <a:xfrm>
            <a:off x="4568825" y="432404"/>
            <a:ext cx="7365281" cy="532453"/>
            <a:chOff x="4568825" y="432404"/>
            <a:chExt cx="7365281" cy="532453"/>
          </a:xfrm>
        </p:grpSpPr>
        <p:sp>
          <p:nvSpPr>
            <p:cNvPr id="23" name="矩形 22"/>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24" name="组合 23"/>
            <p:cNvGrpSpPr/>
            <p:nvPr/>
          </p:nvGrpSpPr>
          <p:grpSpPr>
            <a:xfrm>
              <a:off x="4568825" y="438589"/>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0" name="矩形 29"/>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79" name="组合 78"/>
          <p:cNvGrpSpPr/>
          <p:nvPr/>
        </p:nvGrpSpPr>
        <p:grpSpPr>
          <a:xfrm>
            <a:off x="4568825" y="1520240"/>
            <a:ext cx="7365281" cy="532453"/>
            <a:chOff x="4568825" y="432404"/>
            <a:chExt cx="7365281" cy="532453"/>
          </a:xfrm>
        </p:grpSpPr>
        <p:sp>
          <p:nvSpPr>
            <p:cNvPr id="80" name="矩形 79"/>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81" name="组合 80"/>
            <p:cNvGrpSpPr/>
            <p:nvPr/>
          </p:nvGrpSpPr>
          <p:grpSpPr>
            <a:xfrm>
              <a:off x="4568825" y="438589"/>
              <a:ext cx="2300757" cy="509896"/>
              <a:chOff x="888096" y="1000203"/>
              <a:chExt cx="4259825" cy="944066"/>
            </a:xfrm>
          </p:grpSpPr>
          <p:sp>
            <p:nvSpPr>
              <p:cNvPr id="83" name="矩形 8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椭圆 8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7" name="椭圆 8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82" name="矩形 81"/>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88" name="组合 87"/>
          <p:cNvGrpSpPr/>
          <p:nvPr/>
        </p:nvGrpSpPr>
        <p:grpSpPr>
          <a:xfrm>
            <a:off x="4568825" y="2625613"/>
            <a:ext cx="7365281" cy="532453"/>
            <a:chOff x="4568825" y="432404"/>
            <a:chExt cx="7365281" cy="532453"/>
          </a:xfrm>
        </p:grpSpPr>
        <p:sp>
          <p:nvSpPr>
            <p:cNvPr id="89" name="矩形 88"/>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90" name="组合 89"/>
            <p:cNvGrpSpPr/>
            <p:nvPr/>
          </p:nvGrpSpPr>
          <p:grpSpPr>
            <a:xfrm>
              <a:off x="4568825" y="438589"/>
              <a:ext cx="2300757" cy="509896"/>
              <a:chOff x="888096" y="1000203"/>
              <a:chExt cx="4259825" cy="944066"/>
            </a:xfrm>
          </p:grpSpPr>
          <p:sp>
            <p:nvSpPr>
              <p:cNvPr id="92" name="矩形 9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3" name="椭圆 9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椭圆 9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1" name="矩形 90"/>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97" name="组合 96"/>
          <p:cNvGrpSpPr/>
          <p:nvPr/>
        </p:nvGrpSpPr>
        <p:grpSpPr>
          <a:xfrm>
            <a:off x="4568825" y="3721573"/>
            <a:ext cx="7365281" cy="532453"/>
            <a:chOff x="4568825" y="432404"/>
            <a:chExt cx="7365281" cy="532453"/>
          </a:xfrm>
        </p:grpSpPr>
        <p:sp>
          <p:nvSpPr>
            <p:cNvPr id="98" name="矩形 97"/>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99" name="组合 98"/>
            <p:cNvGrpSpPr/>
            <p:nvPr/>
          </p:nvGrpSpPr>
          <p:grpSpPr>
            <a:xfrm>
              <a:off x="4568825" y="438589"/>
              <a:ext cx="2300757" cy="509896"/>
              <a:chOff x="888096" y="1000203"/>
              <a:chExt cx="4259825" cy="944066"/>
            </a:xfrm>
          </p:grpSpPr>
          <p:sp>
            <p:nvSpPr>
              <p:cNvPr id="101" name="矩形 10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2" name="椭圆 10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3" name="椭圆 10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 name="椭圆 10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5" name="椭圆 10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0" name="矩形 99"/>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106" name="组合 105"/>
          <p:cNvGrpSpPr/>
          <p:nvPr/>
        </p:nvGrpSpPr>
        <p:grpSpPr>
          <a:xfrm>
            <a:off x="4568825" y="4809201"/>
            <a:ext cx="7365281" cy="532453"/>
            <a:chOff x="4568825" y="432404"/>
            <a:chExt cx="7365281" cy="532453"/>
          </a:xfrm>
        </p:grpSpPr>
        <p:sp>
          <p:nvSpPr>
            <p:cNvPr id="107" name="矩形 106"/>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108" name="组合 107"/>
            <p:cNvGrpSpPr/>
            <p:nvPr/>
          </p:nvGrpSpPr>
          <p:grpSpPr>
            <a:xfrm>
              <a:off x="4568825" y="438589"/>
              <a:ext cx="2300757" cy="509896"/>
              <a:chOff x="888096" y="1000203"/>
              <a:chExt cx="4259825" cy="944066"/>
            </a:xfrm>
          </p:grpSpPr>
          <p:sp>
            <p:nvSpPr>
              <p:cNvPr id="110" name="矩形 10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1" name="椭圆 11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2" name="椭圆 11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3" name="椭圆 11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4" name="椭圆 11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9" name="矩形 108"/>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115" name="组合 114"/>
          <p:cNvGrpSpPr/>
          <p:nvPr/>
        </p:nvGrpSpPr>
        <p:grpSpPr>
          <a:xfrm>
            <a:off x="4568825" y="5889038"/>
            <a:ext cx="7365281" cy="532453"/>
            <a:chOff x="4568825" y="432404"/>
            <a:chExt cx="7365281" cy="532453"/>
          </a:xfrm>
        </p:grpSpPr>
        <p:sp>
          <p:nvSpPr>
            <p:cNvPr id="116" name="矩形 115"/>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117" name="组合 116"/>
            <p:cNvGrpSpPr/>
            <p:nvPr/>
          </p:nvGrpSpPr>
          <p:grpSpPr>
            <a:xfrm>
              <a:off x="4568825" y="438589"/>
              <a:ext cx="2300757" cy="509896"/>
              <a:chOff x="888096" y="1000203"/>
              <a:chExt cx="4259825" cy="944066"/>
            </a:xfrm>
          </p:grpSpPr>
          <p:sp>
            <p:nvSpPr>
              <p:cNvPr id="119" name="矩形 1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0" name="椭圆 1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1" name="椭圆 1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2" name="椭圆 1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3" name="椭圆 1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18" name="矩形 117"/>
            <p:cNvSpPr/>
            <p:nvPr/>
          </p:nvSpPr>
          <p:spPr>
            <a:xfrm>
              <a:off x="4677733" y="513965"/>
              <a:ext cx="2031325" cy="369332"/>
            </a:xfrm>
            <a:prstGeom prst="rect">
              <a:avLst/>
            </a:prstGeom>
          </p:spPr>
          <p:txBody>
            <a:bodyPr wrap="none">
              <a:spAutoFit/>
            </a:bodyPr>
            <a:lstStyle/>
            <a:p>
              <a:r>
                <a:rPr lang="zh-CN" altLang="en-US" dirty="0"/>
                <a:t>点击此处添加标题</a:t>
              </a:r>
            </a:p>
          </p:txBody>
        </p:sp>
      </p:grpSp>
      <p:sp>
        <p:nvSpPr>
          <p:cNvPr id="124" name="文本框 123"/>
          <p:cNvSpPr txBox="1"/>
          <p:nvPr/>
        </p:nvSpPr>
        <p:spPr>
          <a:xfrm>
            <a:off x="4007126" y="434252"/>
            <a:ext cx="378630" cy="523220"/>
          </a:xfrm>
          <a:prstGeom prst="rect">
            <a:avLst/>
          </a:prstGeom>
          <a:noFill/>
        </p:spPr>
        <p:txBody>
          <a:bodyPr wrap="none" rtlCol="0">
            <a:spAutoFit/>
          </a:bodyPr>
          <a:lstStyle/>
          <a:p>
            <a:r>
              <a:rPr lang="en-US" altLang="zh-CN" sz="2800" dirty="0"/>
              <a:t>1</a:t>
            </a:r>
            <a:endParaRPr lang="zh-CN" altLang="en-US" sz="2800" dirty="0"/>
          </a:p>
        </p:txBody>
      </p:sp>
      <p:sp>
        <p:nvSpPr>
          <p:cNvPr id="125" name="文本框 124"/>
          <p:cNvSpPr txBox="1"/>
          <p:nvPr/>
        </p:nvSpPr>
        <p:spPr>
          <a:xfrm>
            <a:off x="4013200" y="1524000"/>
            <a:ext cx="378630" cy="523220"/>
          </a:xfrm>
          <a:prstGeom prst="rect">
            <a:avLst/>
          </a:prstGeom>
          <a:noFill/>
        </p:spPr>
        <p:txBody>
          <a:bodyPr wrap="none" rtlCol="0">
            <a:spAutoFit/>
          </a:bodyPr>
          <a:lstStyle/>
          <a:p>
            <a:r>
              <a:rPr lang="en-US" altLang="zh-CN" sz="2800" dirty="0"/>
              <a:t>2</a:t>
            </a:r>
            <a:endParaRPr lang="zh-CN" altLang="en-US" sz="2800" dirty="0"/>
          </a:p>
        </p:txBody>
      </p:sp>
      <p:sp>
        <p:nvSpPr>
          <p:cNvPr id="126" name="文本框 125"/>
          <p:cNvSpPr txBox="1"/>
          <p:nvPr/>
        </p:nvSpPr>
        <p:spPr>
          <a:xfrm>
            <a:off x="4013200" y="2616200"/>
            <a:ext cx="378630" cy="523220"/>
          </a:xfrm>
          <a:prstGeom prst="rect">
            <a:avLst/>
          </a:prstGeom>
          <a:noFill/>
        </p:spPr>
        <p:txBody>
          <a:bodyPr wrap="none" rtlCol="0">
            <a:spAutoFit/>
          </a:bodyPr>
          <a:lstStyle/>
          <a:p>
            <a:r>
              <a:rPr lang="en-US" altLang="zh-CN" sz="2800" dirty="0"/>
              <a:t>3</a:t>
            </a:r>
            <a:endParaRPr lang="zh-CN" altLang="en-US" sz="2800" dirty="0"/>
          </a:p>
        </p:txBody>
      </p:sp>
      <p:sp>
        <p:nvSpPr>
          <p:cNvPr id="127" name="文本框 126"/>
          <p:cNvSpPr txBox="1"/>
          <p:nvPr/>
        </p:nvSpPr>
        <p:spPr>
          <a:xfrm>
            <a:off x="4013200" y="3708400"/>
            <a:ext cx="378630" cy="523220"/>
          </a:xfrm>
          <a:prstGeom prst="rect">
            <a:avLst/>
          </a:prstGeom>
          <a:noFill/>
        </p:spPr>
        <p:txBody>
          <a:bodyPr wrap="none" rtlCol="0">
            <a:spAutoFit/>
          </a:bodyPr>
          <a:lstStyle/>
          <a:p>
            <a:r>
              <a:rPr lang="en-US" altLang="zh-CN" sz="2800" dirty="0"/>
              <a:t>4</a:t>
            </a:r>
            <a:endParaRPr lang="zh-CN" altLang="en-US" sz="2800" dirty="0"/>
          </a:p>
        </p:txBody>
      </p:sp>
      <p:sp>
        <p:nvSpPr>
          <p:cNvPr id="128" name="文本框 127"/>
          <p:cNvSpPr txBox="1"/>
          <p:nvPr/>
        </p:nvSpPr>
        <p:spPr>
          <a:xfrm>
            <a:off x="4013200" y="4800600"/>
            <a:ext cx="378630" cy="523220"/>
          </a:xfrm>
          <a:prstGeom prst="rect">
            <a:avLst/>
          </a:prstGeom>
          <a:noFill/>
        </p:spPr>
        <p:txBody>
          <a:bodyPr wrap="none" rtlCol="0">
            <a:spAutoFit/>
          </a:bodyPr>
          <a:lstStyle/>
          <a:p>
            <a:r>
              <a:rPr lang="en-US" altLang="zh-CN" sz="2800" dirty="0"/>
              <a:t>5</a:t>
            </a:r>
            <a:endParaRPr lang="zh-CN" altLang="en-US" sz="2800" dirty="0"/>
          </a:p>
        </p:txBody>
      </p:sp>
      <p:sp>
        <p:nvSpPr>
          <p:cNvPr id="129" name="文本框 128"/>
          <p:cNvSpPr txBox="1"/>
          <p:nvPr/>
        </p:nvSpPr>
        <p:spPr>
          <a:xfrm>
            <a:off x="4013200" y="5892800"/>
            <a:ext cx="378630" cy="523220"/>
          </a:xfrm>
          <a:prstGeom prst="rect">
            <a:avLst/>
          </a:prstGeom>
          <a:noFill/>
        </p:spPr>
        <p:txBody>
          <a:bodyPr wrap="none" rtlCol="0">
            <a:spAutoFit/>
          </a:bodyPr>
          <a:lstStyle/>
          <a:p>
            <a:r>
              <a:rPr lang="en-US" altLang="zh-CN" sz="2800" dirty="0"/>
              <a:t>6</a:t>
            </a:r>
            <a:endParaRPr lang="zh-CN" altLang="en-US" sz="2800" dirty="0"/>
          </a:p>
        </p:txBody>
      </p:sp>
      <p:pic>
        <p:nvPicPr>
          <p:cNvPr id="5" name="图片 4"/>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8468" y="2435266"/>
            <a:ext cx="1002201" cy="19874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13573" cy="307777"/>
          </a:xfrm>
          <a:prstGeom prst="rect">
            <a:avLst/>
          </a:prstGeom>
        </p:spPr>
        <p:txBody>
          <a:bodyPr wrap="none">
            <a:spAutoFit/>
          </a:bodyPr>
          <a:lstStyle/>
          <a:p>
            <a:r>
              <a:rPr lang="en-US" altLang="zh-CN" sz="1400" b="1" dirty="0"/>
              <a:t>PART FIVE </a:t>
            </a:r>
            <a:r>
              <a:rPr lang="zh-CN" altLang="en-US" sz="1400" b="1" dirty="0"/>
              <a:t>添加标题</a:t>
            </a:r>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5" name="图片 4"/>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3848772" y="1363132"/>
            <a:ext cx="4587588" cy="4262632"/>
          </a:xfrm>
          <a:prstGeom prst="rect">
            <a:avLst/>
          </a:prstGeom>
        </p:spPr>
      </p:pic>
      <p:sp>
        <p:nvSpPr>
          <p:cNvPr id="6" name="菱形 5"/>
          <p:cNvSpPr/>
          <p:nvPr/>
        </p:nvSpPr>
        <p:spPr>
          <a:xfrm>
            <a:off x="4083050" y="1416050"/>
            <a:ext cx="4025900" cy="4025900"/>
          </a:xfrm>
          <a:prstGeom prst="diamond">
            <a:avLst/>
          </a:prstGeom>
          <a:gradFill flip="none" rotWithShape="1">
            <a:gsLst>
              <a:gs pos="0">
                <a:schemeClr val="accent3">
                  <a:lumMod val="5000"/>
                  <a:lumOff val="95000"/>
                  <a:alpha val="3000"/>
                </a:schemeClr>
              </a:gs>
              <a:gs pos="83000">
                <a:schemeClr val="accent3">
                  <a:lumMod val="45000"/>
                  <a:lumOff val="55000"/>
                  <a:alpha val="57000"/>
                </a:schemeClr>
              </a:gs>
              <a:gs pos="100000">
                <a:schemeClr val="accent3">
                  <a:lumMod val="30000"/>
                  <a:lumOff val="70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tx1">
                    <a:lumMod val="75000"/>
                    <a:lumOff val="25000"/>
                  </a:schemeClr>
                </a:solidFill>
              </a:rPr>
              <a:t>结论</a:t>
            </a:r>
          </a:p>
        </p:txBody>
      </p:sp>
      <p:grpSp>
        <p:nvGrpSpPr>
          <p:cNvPr id="7" name="组合 6"/>
          <p:cNvGrpSpPr/>
          <p:nvPr/>
        </p:nvGrpSpPr>
        <p:grpSpPr>
          <a:xfrm>
            <a:off x="1088594" y="148774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3" name="矩形 12"/>
          <p:cNvSpPr/>
          <p:nvPr/>
        </p:nvSpPr>
        <p:spPr>
          <a:xfrm>
            <a:off x="1219501" y="1563122"/>
            <a:ext cx="2031325" cy="369332"/>
          </a:xfrm>
          <a:prstGeom prst="rect">
            <a:avLst/>
          </a:prstGeom>
        </p:spPr>
        <p:txBody>
          <a:bodyPr wrap="none">
            <a:spAutoFit/>
          </a:bodyPr>
          <a:lstStyle/>
          <a:p>
            <a:r>
              <a:rPr lang="zh-CN" altLang="en-US" dirty="0"/>
              <a:t>点击此处添加标题</a:t>
            </a:r>
          </a:p>
        </p:txBody>
      </p:sp>
      <p:sp>
        <p:nvSpPr>
          <p:cNvPr id="14" name="矩形 13"/>
          <p:cNvSpPr/>
          <p:nvPr/>
        </p:nvSpPr>
        <p:spPr>
          <a:xfrm>
            <a:off x="1137421" y="2039830"/>
            <a:ext cx="2945629" cy="1052596"/>
          </a:xfrm>
          <a:prstGeom prst="rect">
            <a:avLst/>
          </a:prstGeom>
        </p:spPr>
        <p:txBody>
          <a:bodyPr wrap="square">
            <a:spAutoFit/>
          </a:bodyPr>
          <a:lstStyle/>
          <a:p>
            <a:pP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grpSp>
        <p:nvGrpSpPr>
          <p:cNvPr id="15" name="组合 14"/>
          <p:cNvGrpSpPr/>
          <p:nvPr/>
        </p:nvGrpSpPr>
        <p:grpSpPr>
          <a:xfrm>
            <a:off x="1088594" y="3837270"/>
            <a:ext cx="2300757" cy="509896"/>
            <a:chOff x="888096" y="1000203"/>
            <a:chExt cx="4259825" cy="944066"/>
          </a:xfrm>
        </p:grpSpPr>
        <p:sp>
          <p:nvSpPr>
            <p:cNvPr id="16" name="矩形 15"/>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1" name="矩形 20"/>
          <p:cNvSpPr/>
          <p:nvPr/>
        </p:nvSpPr>
        <p:spPr>
          <a:xfrm>
            <a:off x="1219501" y="3912646"/>
            <a:ext cx="2031325" cy="369332"/>
          </a:xfrm>
          <a:prstGeom prst="rect">
            <a:avLst/>
          </a:prstGeom>
        </p:spPr>
        <p:txBody>
          <a:bodyPr wrap="none">
            <a:spAutoFit/>
          </a:bodyPr>
          <a:lstStyle/>
          <a:p>
            <a:r>
              <a:rPr lang="zh-CN" altLang="en-US" dirty="0"/>
              <a:t>点击此处添加标题</a:t>
            </a:r>
          </a:p>
        </p:txBody>
      </p:sp>
      <p:sp>
        <p:nvSpPr>
          <p:cNvPr id="22" name="矩形 21"/>
          <p:cNvSpPr/>
          <p:nvPr/>
        </p:nvSpPr>
        <p:spPr>
          <a:xfrm>
            <a:off x="1137421" y="4389354"/>
            <a:ext cx="2945629" cy="1052596"/>
          </a:xfrm>
          <a:prstGeom prst="rect">
            <a:avLst/>
          </a:prstGeom>
        </p:spPr>
        <p:txBody>
          <a:bodyPr wrap="square">
            <a:spAutoFit/>
          </a:bodyPr>
          <a:lstStyle/>
          <a:p>
            <a:pP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grpSp>
        <p:nvGrpSpPr>
          <p:cNvPr id="23" name="组合 22"/>
          <p:cNvGrpSpPr/>
          <p:nvPr/>
        </p:nvGrpSpPr>
        <p:grpSpPr>
          <a:xfrm>
            <a:off x="9036927" y="1487746"/>
            <a:ext cx="2300757" cy="509896"/>
            <a:chOff x="888096" y="1000203"/>
            <a:chExt cx="4259825" cy="944066"/>
          </a:xfrm>
        </p:grpSpPr>
        <p:sp>
          <p:nvSpPr>
            <p:cNvPr id="24" name="矩形 23"/>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椭圆 24"/>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9" name="矩形 28"/>
          <p:cNvSpPr/>
          <p:nvPr/>
        </p:nvSpPr>
        <p:spPr>
          <a:xfrm>
            <a:off x="9167834" y="1563122"/>
            <a:ext cx="2031325" cy="369332"/>
          </a:xfrm>
          <a:prstGeom prst="rect">
            <a:avLst/>
          </a:prstGeom>
        </p:spPr>
        <p:txBody>
          <a:bodyPr wrap="none">
            <a:spAutoFit/>
          </a:bodyPr>
          <a:lstStyle/>
          <a:p>
            <a:r>
              <a:rPr lang="zh-CN" altLang="en-US" dirty="0"/>
              <a:t>点击此处添加标题</a:t>
            </a:r>
          </a:p>
        </p:txBody>
      </p:sp>
      <p:sp>
        <p:nvSpPr>
          <p:cNvPr id="30" name="矩形 29"/>
          <p:cNvSpPr/>
          <p:nvPr/>
        </p:nvSpPr>
        <p:spPr>
          <a:xfrm>
            <a:off x="8392055" y="2039830"/>
            <a:ext cx="2945629" cy="1052596"/>
          </a:xfrm>
          <a:prstGeom prst="rect">
            <a:avLst/>
          </a:prstGeom>
        </p:spPr>
        <p:txBody>
          <a:bodyPr wrap="square">
            <a:spAutoFit/>
          </a:bodyPr>
          <a:lstStyle/>
          <a:p>
            <a:pPr algn="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grpSp>
        <p:nvGrpSpPr>
          <p:cNvPr id="31" name="组合 30"/>
          <p:cNvGrpSpPr/>
          <p:nvPr/>
        </p:nvGrpSpPr>
        <p:grpSpPr>
          <a:xfrm>
            <a:off x="8997376" y="3837270"/>
            <a:ext cx="2300757" cy="509896"/>
            <a:chOff x="888096" y="1000203"/>
            <a:chExt cx="4259825" cy="944066"/>
          </a:xfrm>
        </p:grpSpPr>
        <p:sp>
          <p:nvSpPr>
            <p:cNvPr id="32" name="矩形 3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椭圆 3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7" name="矩形 36"/>
          <p:cNvSpPr/>
          <p:nvPr/>
        </p:nvSpPr>
        <p:spPr>
          <a:xfrm>
            <a:off x="9128283" y="3912646"/>
            <a:ext cx="2031325" cy="369332"/>
          </a:xfrm>
          <a:prstGeom prst="rect">
            <a:avLst/>
          </a:prstGeom>
        </p:spPr>
        <p:txBody>
          <a:bodyPr wrap="none">
            <a:spAutoFit/>
          </a:bodyPr>
          <a:lstStyle/>
          <a:p>
            <a:r>
              <a:rPr lang="zh-CN" altLang="en-US" dirty="0"/>
              <a:t>点击此处添加标题</a:t>
            </a:r>
          </a:p>
        </p:txBody>
      </p:sp>
      <p:sp>
        <p:nvSpPr>
          <p:cNvPr id="38" name="矩形 37"/>
          <p:cNvSpPr/>
          <p:nvPr/>
        </p:nvSpPr>
        <p:spPr>
          <a:xfrm>
            <a:off x="8392055" y="4389354"/>
            <a:ext cx="2945629" cy="1052596"/>
          </a:xfrm>
          <a:prstGeom prst="rect">
            <a:avLst/>
          </a:prstGeom>
        </p:spPr>
        <p:txBody>
          <a:bodyPr wrap="square">
            <a:spAutoFit/>
          </a:bodyPr>
          <a:lstStyle/>
          <a:p>
            <a:pPr algn="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SIX</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722203" cy="307777"/>
          </a:xfrm>
          <a:prstGeom prst="rect">
            <a:avLst/>
          </a:prstGeom>
        </p:spPr>
        <p:txBody>
          <a:bodyPr wrap="none">
            <a:spAutoFit/>
          </a:bodyPr>
          <a:lstStyle/>
          <a:p>
            <a:r>
              <a:rPr lang="en-US" altLang="zh-CN" sz="1400" b="1" dirty="0"/>
              <a:t>PART SIX </a:t>
            </a:r>
            <a:r>
              <a:rPr lang="zh-CN" altLang="en-US" sz="1400" b="1" dirty="0"/>
              <a:t>添加标题</a:t>
            </a:r>
          </a:p>
        </p:txBody>
      </p:sp>
      <p:sp>
        <p:nvSpPr>
          <p:cNvPr id="3" name="椭圆 2"/>
          <p:cNvSpPr/>
          <p:nvPr/>
        </p:nvSpPr>
        <p:spPr>
          <a:xfrm>
            <a:off x="1671033"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911225" y="575452"/>
            <a:ext cx="10438801" cy="5818837"/>
          </a:xfrm>
          <a:prstGeom prst="rect">
            <a:avLst/>
          </a:prstGeom>
        </p:spPr>
        <p:txBody>
          <a:bodyPr wrap="square">
            <a:spAutoFit/>
          </a:bodyPr>
          <a:lstStyle/>
          <a:p>
            <a:pPr>
              <a:lnSpc>
                <a:spcPct val="130000"/>
              </a:lnSpc>
            </a:pPr>
            <a:r>
              <a:rPr lang="en-US" altLang="zh-CN" dirty="0">
                <a:solidFill>
                  <a:schemeClr val="tx1">
                    <a:lumMod val="75000"/>
                    <a:lumOff val="25000"/>
                  </a:schemeClr>
                </a:solidFill>
                <a:latin typeface="+mn-ea"/>
              </a:rPr>
              <a:t>1.</a:t>
            </a:r>
            <a:r>
              <a:rPr lang="zh-CN" altLang="en-US" dirty="0">
                <a:solidFill>
                  <a:schemeClr val="tx1">
                    <a:lumMod val="75000"/>
                    <a:lumOff val="25000"/>
                  </a:schemeClr>
                </a:solidFill>
                <a:latin typeface="+mn-ea"/>
              </a:rPr>
              <a:t>期刊类</a:t>
            </a:r>
            <a:endParaRPr lang="en-US" altLang="zh-CN" dirty="0">
              <a:solidFill>
                <a:schemeClr val="tx1">
                  <a:lumMod val="75000"/>
                  <a:lumOff val="25000"/>
                </a:schemeClr>
              </a:solidFill>
              <a:latin typeface="+mn-ea"/>
            </a:endParaRP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[J].</a:t>
            </a:r>
            <a:r>
              <a:rPr lang="zh-CN" altLang="en-US" dirty="0">
                <a:solidFill>
                  <a:schemeClr val="tx1">
                    <a:lumMod val="75000"/>
                    <a:lumOff val="25000"/>
                  </a:schemeClr>
                </a:solidFill>
                <a:latin typeface="+mn-ea"/>
              </a:rPr>
              <a:t>刊名，出版年份，卷号（期号）：起止页码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2.</a:t>
            </a:r>
            <a:r>
              <a:rPr lang="zh-CN" altLang="en-US" dirty="0">
                <a:solidFill>
                  <a:schemeClr val="tx1">
                    <a:lumMod val="75000"/>
                    <a:lumOff val="25000"/>
                  </a:schemeClr>
                </a:solidFill>
                <a:latin typeface="+mn-ea"/>
              </a:rPr>
              <a:t>专著类</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书名</a:t>
            </a:r>
            <a:r>
              <a:rPr lang="en-US" altLang="zh-CN" dirty="0">
                <a:solidFill>
                  <a:schemeClr val="tx1">
                    <a:lumMod val="75000"/>
                    <a:lumOff val="25000"/>
                  </a:schemeClr>
                </a:solidFill>
                <a:latin typeface="+mn-ea"/>
              </a:rPr>
              <a:t>[M].</a:t>
            </a:r>
            <a:r>
              <a:rPr lang="zh-CN" altLang="en-US" dirty="0">
                <a:solidFill>
                  <a:schemeClr val="tx1">
                    <a:lumMod val="75000"/>
                    <a:lumOff val="25000"/>
                  </a:schemeClr>
                </a:solidFill>
                <a:latin typeface="+mn-ea"/>
              </a:rPr>
              <a:t>出版地：出版社，出版年份：起止页码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3.</a:t>
            </a:r>
            <a:r>
              <a:rPr lang="zh-CN" altLang="en-US" dirty="0">
                <a:solidFill>
                  <a:schemeClr val="tx1">
                    <a:lumMod val="75000"/>
                    <a:lumOff val="25000"/>
                  </a:schemeClr>
                </a:solidFill>
                <a:latin typeface="+mn-ea"/>
              </a:rPr>
              <a:t>报纸类</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[N].</a:t>
            </a:r>
            <a:r>
              <a:rPr lang="zh-CN" altLang="en-US" dirty="0">
                <a:solidFill>
                  <a:schemeClr val="tx1">
                    <a:lumMod val="75000"/>
                    <a:lumOff val="25000"/>
                  </a:schemeClr>
                </a:solidFill>
                <a:latin typeface="+mn-ea"/>
              </a:rPr>
              <a:t>报纸名，出版日期（版次）</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4.</a:t>
            </a:r>
            <a:r>
              <a:rPr lang="zh-CN" altLang="en-US" dirty="0">
                <a:solidFill>
                  <a:schemeClr val="tx1">
                    <a:lumMod val="75000"/>
                    <a:lumOff val="25000"/>
                  </a:schemeClr>
                </a:solidFill>
                <a:latin typeface="+mn-ea"/>
              </a:rPr>
              <a:t>论文集</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[C].</a:t>
            </a:r>
            <a:r>
              <a:rPr lang="zh-CN" altLang="en-US" dirty="0">
                <a:solidFill>
                  <a:schemeClr val="tx1">
                    <a:lumMod val="75000"/>
                    <a:lumOff val="25000"/>
                  </a:schemeClr>
                </a:solidFill>
                <a:latin typeface="+mn-ea"/>
              </a:rPr>
              <a:t>出版地：出版者，出版年份：起始页码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5.</a:t>
            </a:r>
            <a:r>
              <a:rPr lang="zh-CN" altLang="en-US" dirty="0">
                <a:solidFill>
                  <a:schemeClr val="tx1">
                    <a:lumMod val="75000"/>
                    <a:lumOff val="25000"/>
                  </a:schemeClr>
                </a:solidFill>
                <a:latin typeface="+mn-ea"/>
              </a:rPr>
              <a:t>学位论文</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[D].</a:t>
            </a:r>
            <a:r>
              <a:rPr lang="zh-CN" altLang="en-US" dirty="0">
                <a:solidFill>
                  <a:schemeClr val="tx1">
                    <a:lumMod val="75000"/>
                    <a:lumOff val="25000"/>
                  </a:schemeClr>
                </a:solidFill>
                <a:latin typeface="+mn-ea"/>
              </a:rPr>
              <a:t>出版地：保存者，出版年份：起始页码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6.</a:t>
            </a:r>
            <a:r>
              <a:rPr lang="zh-CN" altLang="en-US" dirty="0">
                <a:solidFill>
                  <a:schemeClr val="tx1">
                    <a:lumMod val="75000"/>
                    <a:lumOff val="25000"/>
                  </a:schemeClr>
                </a:solidFill>
                <a:latin typeface="+mn-ea"/>
              </a:rPr>
              <a:t>研究报告</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[R].</a:t>
            </a:r>
            <a:r>
              <a:rPr lang="zh-CN" altLang="en-US" dirty="0">
                <a:solidFill>
                  <a:schemeClr val="tx1">
                    <a:lumMod val="75000"/>
                    <a:lumOff val="25000"/>
                  </a:schemeClr>
                </a:solidFill>
                <a:latin typeface="+mn-ea"/>
              </a:rPr>
              <a:t>出版地：出版者，出版年份：起始页码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7.</a:t>
            </a:r>
            <a:r>
              <a:rPr lang="zh-CN" altLang="en-US" dirty="0">
                <a:solidFill>
                  <a:schemeClr val="tx1">
                    <a:lumMod val="75000"/>
                    <a:lumOff val="25000"/>
                  </a:schemeClr>
                </a:solidFill>
                <a:latin typeface="+mn-ea"/>
              </a:rPr>
              <a:t>条例</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颁布单位</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条例名称</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发布日期</a:t>
            </a:r>
          </a:p>
          <a:p>
            <a:pPr>
              <a:lnSpc>
                <a:spcPct val="130000"/>
              </a:lnSpc>
            </a:pPr>
            <a:r>
              <a:rPr lang="en-US" altLang="zh-CN" dirty="0">
                <a:solidFill>
                  <a:schemeClr val="tx1">
                    <a:lumMod val="75000"/>
                    <a:lumOff val="25000"/>
                  </a:schemeClr>
                </a:solidFill>
                <a:latin typeface="+mn-ea"/>
              </a:rPr>
              <a:t>8.</a:t>
            </a:r>
            <a:r>
              <a:rPr lang="zh-CN" altLang="en-US" dirty="0">
                <a:solidFill>
                  <a:schemeClr val="tx1">
                    <a:lumMod val="75000"/>
                    <a:lumOff val="25000"/>
                  </a:schemeClr>
                </a:solidFill>
                <a:latin typeface="+mn-ea"/>
              </a:rPr>
              <a:t>译著</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原著作者</a:t>
            </a:r>
            <a:r>
              <a:rPr lang="en-US" altLang="zh-CN" dirty="0">
                <a:solidFill>
                  <a:schemeClr val="tx1">
                    <a:lumMod val="75000"/>
                    <a:lumOff val="25000"/>
                  </a:schemeClr>
                </a:solidFill>
                <a:latin typeface="+mn-ea"/>
              </a:rPr>
              <a:t>. </a:t>
            </a:r>
            <a:r>
              <a:rPr lang="zh-CN" altLang="en-US" dirty="0">
                <a:solidFill>
                  <a:schemeClr val="tx1">
                    <a:lumMod val="75000"/>
                    <a:lumOff val="25000"/>
                  </a:schemeClr>
                </a:solidFill>
                <a:latin typeface="+mn-ea"/>
              </a:rPr>
              <a:t>书名</a:t>
            </a:r>
            <a:r>
              <a:rPr lang="en-US" altLang="zh-CN" dirty="0">
                <a:solidFill>
                  <a:schemeClr val="tx1">
                    <a:lumMod val="75000"/>
                    <a:lumOff val="25000"/>
                  </a:schemeClr>
                </a:solidFill>
                <a:latin typeface="+mn-ea"/>
              </a:rPr>
              <a:t>[M].</a:t>
            </a:r>
            <a:r>
              <a:rPr lang="zh-CN" altLang="en-US" dirty="0">
                <a:solidFill>
                  <a:schemeClr val="tx1">
                    <a:lumMod val="75000"/>
                    <a:lumOff val="25000"/>
                  </a:schemeClr>
                </a:solidFill>
                <a:latin typeface="+mn-ea"/>
              </a:rPr>
              <a:t>译者，译</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出版地：出版社，出版年份：起止页码</a:t>
            </a:r>
            <a:r>
              <a:rPr lang="en-US" altLang="zh-CN" dirty="0">
                <a:solidFill>
                  <a:schemeClr val="tx1">
                    <a:lumMod val="75000"/>
                    <a:lumOff val="25000"/>
                  </a:schemeClr>
                </a:solidFill>
                <a:latin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3700" y="2360410"/>
            <a:ext cx="8604600" cy="830997"/>
          </a:xfrm>
          <a:prstGeom prst="rect">
            <a:avLst/>
          </a:prstGeom>
        </p:spPr>
        <p:txBody>
          <a:bodyPr wrap="none">
            <a:spAutoFit/>
          </a:bodyPr>
          <a:lstStyle/>
          <a:p>
            <a:pPr algn="ctr"/>
            <a:r>
              <a:rPr lang="en-US" altLang="zh-CN" sz="4800" b="1" dirty="0"/>
              <a:t>THANK YOU FOR WATCHING</a:t>
            </a:r>
          </a:p>
        </p:txBody>
      </p:sp>
      <p:sp>
        <p:nvSpPr>
          <p:cNvPr id="9" name="椭圆 8"/>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896505" y="4128161"/>
            <a:ext cx="2237087" cy="369332"/>
          </a:xfrm>
          <a:prstGeom prst="rect">
            <a:avLst/>
          </a:prstGeom>
        </p:spPr>
        <p:txBody>
          <a:bodyPr wrap="none">
            <a:spAutoFit/>
          </a:bodyPr>
          <a:lstStyle/>
          <a:p>
            <a:r>
              <a:rPr lang="en-US" altLang="zh-CN" dirty="0"/>
              <a:t>PRESENTED BY 1ppt</a:t>
            </a:r>
          </a:p>
        </p:txBody>
      </p:sp>
      <p:sp>
        <p:nvSpPr>
          <p:cNvPr id="14" name="矩形 13"/>
          <p:cNvSpPr/>
          <p:nvPr/>
        </p:nvSpPr>
        <p:spPr>
          <a:xfrm>
            <a:off x="4754033" y="3416407"/>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dirty="0">
                <a:solidFill>
                  <a:schemeClr val="tx1"/>
                </a:solidFill>
              </a:rPr>
              <a:t>报告人</a:t>
            </a:r>
            <a:endParaRPr lang="en-US" altLang="zh-CN" sz="1400" dirty="0">
              <a:solidFill>
                <a:schemeClr val="tx1"/>
              </a:solidFill>
            </a:endParaRPr>
          </a:p>
          <a:p>
            <a:pPr algn="ctr"/>
            <a:r>
              <a:rPr lang="zh-CN" altLang="en-US" sz="1400" dirty="0">
                <a:solidFill>
                  <a:schemeClr val="tx1"/>
                </a:solidFill>
              </a:rPr>
              <a:t>第一</a:t>
            </a:r>
            <a:r>
              <a:rPr lang="en-US" altLang="zh-CN" sz="1400" dirty="0">
                <a:solidFill>
                  <a:schemeClr val="tx1"/>
                </a:solidFill>
              </a:rPr>
              <a:t>PPT</a:t>
            </a:r>
          </a:p>
        </p:txBody>
      </p:sp>
      <p:sp>
        <p:nvSpPr>
          <p:cNvPr id="7" name="矩形 6"/>
          <p:cNvSpPr/>
          <p:nvPr/>
        </p:nvSpPr>
        <p:spPr>
          <a:xfrm>
            <a:off x="10902173" y="4982632"/>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5967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a:latin typeface="+mj-lt"/>
                <a:ea typeface="微软雅黑" panose="020B0503020204020204" charset="-122"/>
              </a:rPr>
              <a:t>ONE</a:t>
            </a:r>
            <a:endParaRPr lang="zh-CN" altLang="en-US" sz="4400" b="1" dirty="0">
              <a:latin typeface="+mj-lt"/>
              <a:ea typeface="微软雅黑" panose="020B0503020204020204" charset="-122"/>
            </a:endParaRPr>
          </a:p>
        </p:txBody>
      </p:sp>
      <p:sp>
        <p:nvSpPr>
          <p:cNvPr id="3" name="文本框 2"/>
          <p:cNvSpPr txBox="1"/>
          <p:nvPr/>
        </p:nvSpPr>
        <p:spPr>
          <a:xfrm>
            <a:off x="3936733" y="2417412"/>
            <a:ext cx="4318534" cy="119141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神经网络</a:t>
            </a: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92002" cy="307777"/>
          </a:xfrm>
          <a:prstGeom prst="rect">
            <a:avLst/>
          </a:prstGeom>
        </p:spPr>
        <p:txBody>
          <a:bodyPr wrap="none">
            <a:spAutoFit/>
          </a:bodyPr>
          <a:lstStyle/>
          <a:p>
            <a:r>
              <a:rPr lang="en-US" altLang="zh-CN" sz="1400" b="1" dirty="0"/>
              <a:t>PART ONE </a:t>
            </a:r>
            <a:r>
              <a:rPr lang="zh-CN" altLang="en-US" sz="1400" b="1" dirty="0"/>
              <a:t>神经网络</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13" name="组合 12"/>
          <p:cNvGrpSpPr/>
          <p:nvPr/>
        </p:nvGrpSpPr>
        <p:grpSpPr>
          <a:xfrm>
            <a:off x="910794" y="928946"/>
            <a:ext cx="2300757" cy="509896"/>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7" name="矩形 16"/>
          <p:cNvSpPr/>
          <p:nvPr/>
        </p:nvSpPr>
        <p:spPr>
          <a:xfrm>
            <a:off x="1041701" y="1004322"/>
            <a:ext cx="1569660" cy="369332"/>
          </a:xfrm>
          <a:prstGeom prst="rect">
            <a:avLst/>
          </a:prstGeom>
        </p:spPr>
        <p:txBody>
          <a:bodyPr wrap="none">
            <a:spAutoFit/>
          </a:bodyPr>
          <a:lstStyle/>
          <a:p>
            <a:r>
              <a:rPr lang="zh-CN" altLang="en-US" dirty="0"/>
              <a:t>初识神经网络</a:t>
            </a:r>
          </a:p>
        </p:txBody>
      </p:sp>
      <p:sp>
        <p:nvSpPr>
          <p:cNvPr id="18" name="矩形 17"/>
          <p:cNvSpPr/>
          <p:nvPr/>
        </p:nvSpPr>
        <p:spPr>
          <a:xfrm>
            <a:off x="959621" y="1481030"/>
            <a:ext cx="6550312"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神经元，感知器，多层感知器，神经网络的介绍</a:t>
            </a:r>
          </a:p>
        </p:txBody>
      </p:sp>
      <p:grpSp>
        <p:nvGrpSpPr>
          <p:cNvPr id="19" name="组合 18"/>
          <p:cNvGrpSpPr/>
          <p:nvPr/>
        </p:nvGrpSpPr>
        <p:grpSpPr>
          <a:xfrm>
            <a:off x="910794" y="2786453"/>
            <a:ext cx="2300757" cy="509896"/>
            <a:chOff x="888096" y="1000203"/>
            <a:chExt cx="4259825" cy="944066"/>
          </a:xfrm>
        </p:grpSpPr>
        <p:sp>
          <p:nvSpPr>
            <p:cNvPr id="20" name="矩形 1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椭圆 2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5" name="矩形 24"/>
          <p:cNvSpPr/>
          <p:nvPr/>
        </p:nvSpPr>
        <p:spPr>
          <a:xfrm>
            <a:off x="1041701" y="2861829"/>
            <a:ext cx="1569660" cy="369332"/>
          </a:xfrm>
          <a:prstGeom prst="rect">
            <a:avLst/>
          </a:prstGeom>
        </p:spPr>
        <p:txBody>
          <a:bodyPr wrap="none">
            <a:spAutoFit/>
          </a:bodyPr>
          <a:lstStyle/>
          <a:p>
            <a:r>
              <a:rPr lang="zh-CN" altLang="en-US" dirty="0"/>
              <a:t>深入神经网络</a:t>
            </a:r>
          </a:p>
        </p:txBody>
      </p:sp>
      <p:sp>
        <p:nvSpPr>
          <p:cNvPr id="26" name="矩形 25"/>
          <p:cNvSpPr/>
          <p:nvPr/>
        </p:nvSpPr>
        <p:spPr>
          <a:xfrm>
            <a:off x="959621" y="3338537"/>
            <a:ext cx="6550312"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前向传播，反向传播，梯度下降的介绍</a:t>
            </a:r>
          </a:p>
        </p:txBody>
      </p:sp>
      <p:grpSp>
        <p:nvGrpSpPr>
          <p:cNvPr id="27" name="组合 26"/>
          <p:cNvGrpSpPr/>
          <p:nvPr/>
        </p:nvGrpSpPr>
        <p:grpSpPr>
          <a:xfrm>
            <a:off x="910794" y="4913818"/>
            <a:ext cx="2300757" cy="509896"/>
            <a:chOff x="888096" y="1000203"/>
            <a:chExt cx="4259825" cy="944066"/>
          </a:xfrm>
        </p:grpSpPr>
        <p:sp>
          <p:nvSpPr>
            <p:cNvPr id="28" name="矩形 2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椭圆 2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椭圆 3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椭圆 3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3" name="矩形 32"/>
          <p:cNvSpPr/>
          <p:nvPr/>
        </p:nvSpPr>
        <p:spPr>
          <a:xfrm>
            <a:off x="1041701" y="4989194"/>
            <a:ext cx="1569660" cy="369332"/>
          </a:xfrm>
          <a:prstGeom prst="rect">
            <a:avLst/>
          </a:prstGeom>
        </p:spPr>
        <p:txBody>
          <a:bodyPr wrap="none">
            <a:spAutoFit/>
          </a:bodyPr>
          <a:lstStyle/>
          <a:p>
            <a:r>
              <a:rPr lang="zh-CN" altLang="en-US" dirty="0"/>
              <a:t>应用神经网络</a:t>
            </a:r>
          </a:p>
        </p:txBody>
      </p:sp>
      <p:sp>
        <p:nvSpPr>
          <p:cNvPr id="34" name="矩形 33"/>
          <p:cNvSpPr/>
          <p:nvPr/>
        </p:nvSpPr>
        <p:spPr>
          <a:xfrm>
            <a:off x="959621" y="5465902"/>
            <a:ext cx="6550312" cy="34509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MNIST</a:t>
            </a:r>
            <a:r>
              <a:rPr lang="zh-CN" altLang="en-US" sz="1400" dirty="0">
                <a:solidFill>
                  <a:schemeClr val="bg1">
                    <a:lumMod val="50000"/>
                  </a:schemeClr>
                </a:solidFill>
                <a:latin typeface="微软雅黑" panose="020B0503020204020204" charset="-122"/>
                <a:ea typeface="微软雅黑" panose="020B0503020204020204" charset="-122"/>
              </a:rPr>
              <a:t>数字分类，</a:t>
            </a:r>
            <a:r>
              <a:rPr lang="en-US" altLang="zh-CN" sz="1400" dirty="0">
                <a:solidFill>
                  <a:schemeClr val="bg1">
                    <a:lumMod val="50000"/>
                  </a:schemeClr>
                </a:solidFill>
                <a:latin typeface="微软雅黑" panose="020B0503020204020204" charset="-122"/>
                <a:ea typeface="微软雅黑" panose="020B0503020204020204" charset="-122"/>
              </a:rPr>
              <a:t>python</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err="1">
                <a:solidFill>
                  <a:schemeClr val="bg1">
                    <a:lumMod val="50000"/>
                  </a:schemeClr>
                </a:solidFill>
                <a:latin typeface="微软雅黑" panose="020B0503020204020204" charset="-122"/>
                <a:ea typeface="微软雅黑" panose="020B0503020204020204" charset="-122"/>
              </a:rPr>
              <a:t>tensorflow</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err="1">
                <a:solidFill>
                  <a:schemeClr val="bg1">
                    <a:lumMod val="50000"/>
                  </a:schemeClr>
                </a:solidFill>
                <a:latin typeface="微软雅黑" panose="020B0503020204020204" charset="-122"/>
                <a:ea typeface="微软雅黑" panose="020B0503020204020204" charset="-122"/>
              </a:rPr>
              <a:t>keras</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err="1">
                <a:solidFill>
                  <a:schemeClr val="bg1">
                    <a:lumMod val="50000"/>
                  </a:schemeClr>
                </a:solidFill>
                <a:latin typeface="微软雅黑" panose="020B0503020204020204" charset="-122"/>
                <a:ea typeface="微软雅黑" panose="020B0503020204020204" charset="-122"/>
              </a:rPr>
              <a:t>pytorch</a:t>
            </a:r>
            <a:r>
              <a:rPr lang="zh-CN" altLang="en-US" sz="1400" dirty="0">
                <a:solidFill>
                  <a:schemeClr val="bg1">
                    <a:lumMod val="50000"/>
                  </a:schemeClr>
                </a:solidFill>
                <a:latin typeface="微软雅黑" panose="020B0503020204020204" charset="-122"/>
                <a:ea typeface="微软雅黑" panose="020B0503020204020204" charset="-122"/>
              </a:rPr>
              <a:t>）实现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3" name="椭圆 2"/>
          <p:cNvSpPr/>
          <p:nvPr/>
        </p:nvSpPr>
        <p:spPr>
          <a:xfrm>
            <a:off x="2043586"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6" name="矩形 5"/>
          <p:cNvSpPr/>
          <p:nvPr/>
        </p:nvSpPr>
        <p:spPr>
          <a:xfrm>
            <a:off x="959621" y="755951"/>
            <a:ext cx="2339102" cy="523220"/>
          </a:xfrm>
          <a:prstGeom prst="rect">
            <a:avLst/>
          </a:prstGeom>
        </p:spPr>
        <p:txBody>
          <a:bodyPr wrap="none">
            <a:spAutoFit/>
          </a:bodyPr>
          <a:lstStyle/>
          <a:p>
            <a:r>
              <a:rPr lang="zh-CN" altLang="en-US" sz="2800" dirty="0"/>
              <a:t>初识神经网络</a:t>
            </a:r>
          </a:p>
        </p:txBody>
      </p:sp>
      <p:sp>
        <p:nvSpPr>
          <p:cNvPr id="7" name="矩形 6"/>
          <p:cNvSpPr/>
          <p:nvPr/>
        </p:nvSpPr>
        <p:spPr>
          <a:xfrm>
            <a:off x="706233" y="1279171"/>
            <a:ext cx="6550312" cy="2025555"/>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人工神经网络（英语：</a:t>
            </a:r>
            <a:r>
              <a:rPr lang="en" altLang="zh-CN" sz="1400" dirty="0">
                <a:solidFill>
                  <a:schemeClr val="bg1">
                    <a:lumMod val="50000"/>
                  </a:schemeClr>
                </a:solidFill>
                <a:latin typeface="微软雅黑" panose="020B0503020204020204" charset="-122"/>
                <a:ea typeface="微软雅黑" panose="020B0503020204020204" charset="-122"/>
              </a:rPr>
              <a:t>Artificial Neural Network</a:t>
            </a:r>
            <a:r>
              <a:rPr lang="zh-CN" altLang="en" sz="1400" dirty="0">
                <a:solidFill>
                  <a:schemeClr val="bg1">
                    <a:lumMod val="50000"/>
                  </a:schemeClr>
                </a:solidFill>
                <a:latin typeface="微软雅黑" panose="020B0503020204020204" charset="-122"/>
                <a:ea typeface="微软雅黑" panose="020B0503020204020204" charset="-122"/>
              </a:rPr>
              <a:t>，</a:t>
            </a:r>
            <a:r>
              <a:rPr lang="en" altLang="zh-CN" sz="1400" dirty="0">
                <a:solidFill>
                  <a:schemeClr val="bg1">
                    <a:lumMod val="50000"/>
                  </a:schemeClr>
                </a:solidFill>
                <a:latin typeface="微软雅黑" panose="020B0503020204020204" charset="-122"/>
                <a:ea typeface="微软雅黑" panose="020B0503020204020204" charset="-122"/>
              </a:rPr>
              <a:t>ANN</a:t>
            </a:r>
            <a:r>
              <a:rPr lang="zh-CN" altLang="e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简称神经网络（</a:t>
            </a:r>
            <a:r>
              <a:rPr lang="en" altLang="zh-CN" sz="1400" dirty="0">
                <a:solidFill>
                  <a:schemeClr val="bg1">
                    <a:lumMod val="50000"/>
                  </a:schemeClr>
                </a:solidFill>
                <a:latin typeface="微软雅黑" panose="020B0503020204020204" charset="-122"/>
                <a:ea typeface="微软雅黑" panose="020B0503020204020204" charset="-122"/>
              </a:rPr>
              <a:t>Neural Network</a:t>
            </a:r>
            <a:r>
              <a:rPr lang="zh-CN" altLang="en" sz="1400" dirty="0">
                <a:solidFill>
                  <a:schemeClr val="bg1">
                    <a:lumMod val="50000"/>
                  </a:schemeClr>
                </a:solidFill>
                <a:latin typeface="微软雅黑" panose="020B0503020204020204" charset="-122"/>
                <a:ea typeface="微软雅黑" panose="020B0503020204020204" charset="-122"/>
              </a:rPr>
              <a:t>，</a:t>
            </a:r>
            <a:r>
              <a:rPr lang="en" altLang="zh-CN" sz="1400" dirty="0">
                <a:solidFill>
                  <a:schemeClr val="bg1">
                    <a:lumMod val="50000"/>
                  </a:schemeClr>
                </a:solidFill>
                <a:latin typeface="微软雅黑" panose="020B0503020204020204" charset="-122"/>
                <a:ea typeface="微软雅黑" panose="020B0503020204020204" charset="-122"/>
              </a:rPr>
              <a:t>NN</a:t>
            </a:r>
            <a:r>
              <a:rPr lang="zh-CN" altLang="e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或类神经网络，在</a:t>
            </a:r>
            <a:r>
              <a:rPr lang="zh-CN" altLang="en-US" sz="1400" dirty="0">
                <a:solidFill>
                  <a:schemeClr val="bg1">
                    <a:lumMod val="50000"/>
                  </a:schemeClr>
                </a:solidFill>
                <a:latin typeface="微软雅黑" panose="020B0503020204020204" charset="-122"/>
                <a:ea typeface="微软雅黑" panose="020B0503020204020204" charset="-122"/>
                <a:hlinkClick r:id="rId2" tooltip="机器学习"/>
              </a:rPr>
              <a:t>机器学习</a:t>
            </a:r>
            <a:r>
              <a:rPr lang="zh-CN" altLang="en-US" sz="1400" dirty="0">
                <a:solidFill>
                  <a:schemeClr val="bg1">
                    <a:lumMod val="50000"/>
                  </a:schemeClr>
                </a:solidFill>
                <a:latin typeface="微软雅黑" panose="020B0503020204020204" charset="-122"/>
                <a:ea typeface="微软雅黑" panose="020B0503020204020204" charset="-122"/>
              </a:rPr>
              <a:t>和</a:t>
            </a:r>
            <a:r>
              <a:rPr lang="zh-CN" altLang="en-US" sz="1400" dirty="0">
                <a:solidFill>
                  <a:schemeClr val="bg1">
                    <a:lumMod val="50000"/>
                  </a:schemeClr>
                </a:solidFill>
                <a:latin typeface="微软雅黑" panose="020B0503020204020204" charset="-122"/>
                <a:ea typeface="微软雅黑" panose="020B0503020204020204" charset="-122"/>
                <a:hlinkClick r:id="rId3" tooltip="认知科学"/>
              </a:rPr>
              <a:t>认知科学</a:t>
            </a:r>
            <a:r>
              <a:rPr lang="zh-CN" altLang="en-US" sz="1400" dirty="0">
                <a:solidFill>
                  <a:schemeClr val="bg1">
                    <a:lumMod val="50000"/>
                  </a:schemeClr>
                </a:solidFill>
                <a:latin typeface="微软雅黑" panose="020B0503020204020204" charset="-122"/>
                <a:ea typeface="微软雅黑" panose="020B0503020204020204" charset="-122"/>
              </a:rPr>
              <a:t>领域，是一种模仿</a:t>
            </a:r>
            <a:r>
              <a:rPr lang="zh-CN" altLang="en-US" sz="1400" dirty="0">
                <a:solidFill>
                  <a:schemeClr val="bg1">
                    <a:lumMod val="50000"/>
                  </a:schemeClr>
                </a:solidFill>
                <a:latin typeface="微软雅黑" panose="020B0503020204020204" charset="-122"/>
                <a:ea typeface="微软雅黑" panose="020B0503020204020204" charset="-122"/>
                <a:hlinkClick r:id="rId4" tooltip="生物神经网络"/>
              </a:rPr>
              <a:t>生物神经网络</a:t>
            </a:r>
            <a:r>
              <a:rPr lang="zh-CN" altLang="en-US" sz="1400" dirty="0">
                <a:solidFill>
                  <a:schemeClr val="bg1">
                    <a:lumMod val="50000"/>
                  </a:schemeClr>
                </a:solidFill>
                <a:latin typeface="微软雅黑" panose="020B0503020204020204" charset="-122"/>
                <a:ea typeface="微软雅黑" panose="020B0503020204020204" charset="-122"/>
              </a:rPr>
              <a:t>（动物的</a:t>
            </a:r>
            <a:r>
              <a:rPr lang="zh-CN" altLang="en-US" sz="1400" dirty="0">
                <a:solidFill>
                  <a:schemeClr val="bg1">
                    <a:lumMod val="50000"/>
                  </a:schemeClr>
                </a:solidFill>
                <a:latin typeface="微软雅黑" panose="020B0503020204020204" charset="-122"/>
                <a:ea typeface="微软雅黑" panose="020B0503020204020204" charset="-122"/>
                <a:hlinkClick r:id="rId5" tooltip="中枢神经系统"/>
              </a:rPr>
              <a:t>中枢神经系统</a:t>
            </a:r>
            <a:r>
              <a:rPr lang="zh-CN" altLang="en-US" sz="1400" dirty="0">
                <a:solidFill>
                  <a:schemeClr val="bg1">
                    <a:lumMod val="50000"/>
                  </a:schemeClr>
                </a:solidFill>
                <a:latin typeface="微软雅黑" panose="020B0503020204020204" charset="-122"/>
                <a:ea typeface="微软雅黑" panose="020B0503020204020204" charset="-122"/>
              </a:rPr>
              <a:t>，特别是</a:t>
            </a:r>
            <a:r>
              <a:rPr lang="zh-CN" altLang="en-US" sz="1400" dirty="0">
                <a:solidFill>
                  <a:schemeClr val="bg1">
                    <a:lumMod val="50000"/>
                  </a:schemeClr>
                </a:solidFill>
                <a:latin typeface="微软雅黑" panose="020B0503020204020204" charset="-122"/>
                <a:ea typeface="微软雅黑" panose="020B0503020204020204" charset="-122"/>
                <a:hlinkClick r:id="rId6" tooltip="大脑"/>
              </a:rPr>
              <a:t>大脑</a:t>
            </a:r>
            <a:r>
              <a:rPr lang="zh-CN" altLang="en-US" sz="1400" dirty="0">
                <a:solidFill>
                  <a:schemeClr val="bg1">
                    <a:lumMod val="50000"/>
                  </a:schemeClr>
                </a:solidFill>
                <a:latin typeface="微软雅黑" panose="020B0503020204020204" charset="-122"/>
                <a:ea typeface="微软雅黑" panose="020B0503020204020204" charset="-122"/>
              </a:rPr>
              <a:t>）的结构和功能的</a:t>
            </a:r>
            <a:r>
              <a:rPr lang="zh-CN" altLang="en-US" sz="1400" dirty="0">
                <a:solidFill>
                  <a:schemeClr val="bg1">
                    <a:lumMod val="50000"/>
                  </a:schemeClr>
                </a:solidFill>
                <a:latin typeface="微软雅黑" panose="020B0503020204020204" charset="-122"/>
                <a:ea typeface="微软雅黑" panose="020B0503020204020204" charset="-122"/>
                <a:hlinkClick r:id="rId7" tooltip="数学模型"/>
              </a:rPr>
              <a:t>数学模型</a:t>
            </a:r>
            <a:r>
              <a:rPr lang="zh-CN" altLang="en-US" sz="1400" dirty="0">
                <a:solidFill>
                  <a:schemeClr val="bg1">
                    <a:lumMod val="50000"/>
                  </a:schemeClr>
                </a:solidFill>
                <a:latin typeface="微软雅黑" panose="020B0503020204020204" charset="-122"/>
                <a:ea typeface="微软雅黑" panose="020B0503020204020204" charset="-122"/>
              </a:rPr>
              <a:t>或</a:t>
            </a:r>
            <a:r>
              <a:rPr lang="zh-CN" altLang="en-US" sz="1400" dirty="0">
                <a:solidFill>
                  <a:schemeClr val="bg1">
                    <a:lumMod val="50000"/>
                  </a:schemeClr>
                </a:solidFill>
                <a:latin typeface="微软雅黑" panose="020B0503020204020204" charset="-122"/>
                <a:ea typeface="微软雅黑" panose="020B0503020204020204" charset="-122"/>
                <a:hlinkClick r:id="rId8" tooltip="计算模型"/>
              </a:rPr>
              <a:t>计算模型</a:t>
            </a:r>
            <a:r>
              <a:rPr lang="zh-CN" altLang="en-US" sz="1400" dirty="0">
                <a:solidFill>
                  <a:schemeClr val="bg1">
                    <a:lumMod val="50000"/>
                  </a:schemeClr>
                </a:solidFill>
                <a:latin typeface="微软雅黑" panose="020B0503020204020204" charset="-122"/>
                <a:ea typeface="微软雅黑" panose="020B0503020204020204" charset="-122"/>
              </a:rPr>
              <a:t>，用于对</a:t>
            </a:r>
            <a:r>
              <a:rPr lang="zh-CN" altLang="en-US" sz="1400" dirty="0">
                <a:solidFill>
                  <a:schemeClr val="bg1">
                    <a:lumMod val="50000"/>
                  </a:schemeClr>
                </a:solidFill>
                <a:latin typeface="微软雅黑" panose="020B0503020204020204" charset="-122"/>
                <a:ea typeface="微软雅黑" panose="020B0503020204020204" charset="-122"/>
                <a:hlinkClick r:id="rId9" tooltip="函数"/>
              </a:rPr>
              <a:t>函数</a:t>
            </a:r>
            <a:r>
              <a:rPr lang="zh-CN" altLang="en-US" sz="1400" dirty="0">
                <a:solidFill>
                  <a:schemeClr val="bg1">
                    <a:lumMod val="50000"/>
                  </a:schemeClr>
                </a:solidFill>
                <a:latin typeface="微软雅黑" panose="020B0503020204020204" charset="-122"/>
                <a:ea typeface="微软雅黑" panose="020B0503020204020204" charset="-122"/>
              </a:rPr>
              <a:t>进行估计或近似。神经网络由大量的人工神经元联结进行计算。大多数情况下人工神经网络能在外界信息的基础上改变内部结构，是一种</a:t>
            </a:r>
            <a:r>
              <a:rPr lang="zh-CN" altLang="en-US" sz="1400" dirty="0">
                <a:solidFill>
                  <a:schemeClr val="bg1">
                    <a:lumMod val="50000"/>
                  </a:schemeClr>
                </a:solidFill>
                <a:latin typeface="微软雅黑" panose="020B0503020204020204" charset="-122"/>
                <a:ea typeface="微软雅黑" panose="020B0503020204020204" charset="-122"/>
                <a:hlinkClick r:id="rId10" tooltip="自适应系统（页面不存在）"/>
              </a:rPr>
              <a:t>自适应系统</a:t>
            </a:r>
            <a:r>
              <a:rPr lang="zh-CN" altLang="en-US" sz="1400" dirty="0">
                <a:solidFill>
                  <a:schemeClr val="bg1">
                    <a:lumMod val="50000"/>
                  </a:schemeClr>
                </a:solidFill>
                <a:latin typeface="微软雅黑" panose="020B0503020204020204" charset="-122"/>
                <a:ea typeface="微软雅黑" panose="020B0503020204020204" charset="-122"/>
              </a:rPr>
              <a:t>，通俗的讲就是具备学习功能。现代神经网络是一种</a:t>
            </a:r>
            <a:r>
              <a:rPr lang="zh-CN" altLang="en-US" sz="1400" dirty="0">
                <a:solidFill>
                  <a:schemeClr val="bg1">
                    <a:lumMod val="50000"/>
                  </a:schemeClr>
                </a:solidFill>
                <a:latin typeface="微软雅黑" panose="020B0503020204020204" charset="-122"/>
                <a:ea typeface="微软雅黑" panose="020B0503020204020204" charset="-122"/>
                <a:hlinkClick r:id="rId11" tooltip="非线性"/>
              </a:rPr>
              <a:t>非线性</a:t>
            </a:r>
            <a:r>
              <a:rPr lang="zh-CN" altLang="en-US" sz="1400" dirty="0">
                <a:solidFill>
                  <a:schemeClr val="bg1">
                    <a:lumMod val="50000"/>
                  </a:schemeClr>
                </a:solidFill>
                <a:latin typeface="微软雅黑" panose="020B0503020204020204" charset="-122"/>
                <a:ea typeface="微软雅黑" panose="020B0503020204020204" charset="-122"/>
                <a:hlinkClick r:id="rId12" tooltip="统计性数据建模（页面不存在）"/>
              </a:rPr>
              <a:t>统计性数据建模</a:t>
            </a:r>
            <a:r>
              <a:rPr lang="zh-CN" altLang="en-US" sz="1400" dirty="0">
                <a:solidFill>
                  <a:schemeClr val="bg1">
                    <a:lumMod val="50000"/>
                  </a:schemeClr>
                </a:solidFill>
                <a:latin typeface="微软雅黑" panose="020B0503020204020204" charset="-122"/>
                <a:ea typeface="微软雅黑" panose="020B0503020204020204" charset="-122"/>
              </a:rPr>
              <a:t>工具。它一般长下面这样：</a:t>
            </a:r>
          </a:p>
        </p:txBody>
      </p:sp>
      <p:pic>
        <p:nvPicPr>
          <p:cNvPr id="4" name="图片 3">
            <a:extLst>
              <a:ext uri="{FF2B5EF4-FFF2-40B4-BE49-F238E27FC236}">
                <a16:creationId xmlns:a16="http://schemas.microsoft.com/office/drawing/2014/main" id="{420A9A7D-D2FE-3042-86DD-C463EB1404BE}"/>
              </a:ext>
            </a:extLst>
          </p:cNvPr>
          <p:cNvPicPr>
            <a:picLocks noChangeAspect="1"/>
          </p:cNvPicPr>
          <p:nvPr/>
        </p:nvPicPr>
        <p:blipFill>
          <a:blip r:embed="rId13"/>
          <a:stretch>
            <a:fillRect/>
          </a:stretch>
        </p:blipFill>
        <p:spPr>
          <a:xfrm>
            <a:off x="706233" y="3304726"/>
            <a:ext cx="3467544" cy="2849417"/>
          </a:xfrm>
          <a:prstGeom prst="rect">
            <a:avLst/>
          </a:prstGeom>
        </p:spPr>
      </p:pic>
      <p:sp>
        <p:nvSpPr>
          <p:cNvPr id="10" name="文本框 9">
            <a:extLst>
              <a:ext uri="{FF2B5EF4-FFF2-40B4-BE49-F238E27FC236}">
                <a16:creationId xmlns:a16="http://schemas.microsoft.com/office/drawing/2014/main" id="{7742216B-203B-8841-9466-5E9BDF94B650}"/>
              </a:ext>
            </a:extLst>
          </p:cNvPr>
          <p:cNvSpPr txBox="1"/>
          <p:nvPr/>
        </p:nvSpPr>
        <p:spPr>
          <a:xfrm>
            <a:off x="4285559" y="3518571"/>
            <a:ext cx="3888955"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它一般由 </a:t>
            </a:r>
            <a:r>
              <a:rPr lang="zh-CN" altLang="en-US" sz="1400" dirty="0">
                <a:solidFill>
                  <a:srgbClr val="00B050"/>
                </a:solidFill>
                <a:latin typeface="微软雅黑" panose="020B0503020204020204" charset="-122"/>
                <a:ea typeface="微软雅黑" panose="020B0503020204020204" charset="-122"/>
              </a:rPr>
              <a:t>输入层</a:t>
            </a:r>
            <a:r>
              <a:rPr lang="zh-CN" altLang="en-US"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rgbClr val="00B0F0"/>
                </a:solidFill>
                <a:latin typeface="微软雅黑" panose="020B0503020204020204" charset="-122"/>
                <a:ea typeface="微软雅黑" panose="020B0503020204020204" charset="-122"/>
              </a:rPr>
              <a:t>隐藏层</a:t>
            </a:r>
            <a:r>
              <a:rPr lang="zh-CN" altLang="en-US"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accent2">
                    <a:lumMod val="75000"/>
                  </a:schemeClr>
                </a:solidFill>
                <a:latin typeface="微软雅黑" panose="020B0503020204020204" charset="-122"/>
                <a:ea typeface="微软雅黑" panose="020B0503020204020204" charset="-122"/>
              </a:rPr>
              <a:t>输出层</a:t>
            </a:r>
            <a:r>
              <a:rPr lang="zh-CN" altLang="en-US" sz="1400" dirty="0">
                <a:solidFill>
                  <a:schemeClr val="bg1">
                    <a:lumMod val="50000"/>
                  </a:schemeClr>
                </a:solidFill>
                <a:latin typeface="微软雅黑" panose="020B0503020204020204" charset="-122"/>
                <a:ea typeface="微软雅黑" panose="020B0503020204020204" charset="-122"/>
              </a:rPr>
              <a:t>组成，其中</a:t>
            </a:r>
            <a:r>
              <a:rPr lang="zh-CN" altLang="en-US" sz="1400" dirty="0">
                <a:solidFill>
                  <a:srgbClr val="00B0F0"/>
                </a:solidFill>
                <a:latin typeface="微软雅黑" panose="020B0503020204020204" charset="-122"/>
                <a:ea typeface="微软雅黑" panose="020B0503020204020204" charset="-122"/>
              </a:rPr>
              <a:t>隐藏层</a:t>
            </a:r>
            <a:r>
              <a:rPr lang="zh-CN" altLang="en-US" sz="1400" dirty="0">
                <a:solidFill>
                  <a:schemeClr val="bg1">
                    <a:lumMod val="50000"/>
                  </a:schemeClr>
                </a:solidFill>
                <a:latin typeface="微软雅黑" panose="020B0503020204020204" charset="-122"/>
                <a:ea typeface="微软雅黑" panose="020B0503020204020204" charset="-122"/>
              </a:rPr>
              <a:t>可以没有也可以有多层，而基于多隐藏层神经网络的机器学习方法就叫 </a:t>
            </a:r>
            <a:r>
              <a:rPr lang="zh-CN" altLang="en-US" sz="1400" dirty="0">
                <a:solidFill>
                  <a:srgbClr val="FF0000"/>
                </a:solidFill>
                <a:latin typeface="微软雅黑" panose="020B0503020204020204" charset="-122"/>
                <a:ea typeface="微软雅黑" panose="020B0503020204020204" charset="-122"/>
              </a:rPr>
              <a:t>深度学习</a:t>
            </a:r>
          </a:p>
        </p:txBody>
      </p:sp>
      <p:sp>
        <p:nvSpPr>
          <p:cNvPr id="13" name="矩形 12">
            <a:extLst>
              <a:ext uri="{FF2B5EF4-FFF2-40B4-BE49-F238E27FC236}">
                <a16:creationId xmlns:a16="http://schemas.microsoft.com/office/drawing/2014/main" id="{597AF4B0-910B-C546-B801-0A24C959BD44}"/>
              </a:ext>
            </a:extLst>
          </p:cNvPr>
          <p:cNvSpPr/>
          <p:nvPr/>
        </p:nvSpPr>
        <p:spPr>
          <a:xfrm>
            <a:off x="731878" y="3827946"/>
            <a:ext cx="842089" cy="2033208"/>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03023B3B-76BD-C346-8A18-0B6BCBD749E6}"/>
              </a:ext>
            </a:extLst>
          </p:cNvPr>
          <p:cNvSpPr/>
          <p:nvPr/>
        </p:nvSpPr>
        <p:spPr>
          <a:xfrm>
            <a:off x="1912177" y="3518571"/>
            <a:ext cx="950944" cy="259060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E4B53CBD-3B76-984B-9486-5F98F7998270}"/>
              </a:ext>
            </a:extLst>
          </p:cNvPr>
          <p:cNvSpPr/>
          <p:nvPr/>
        </p:nvSpPr>
        <p:spPr>
          <a:xfrm>
            <a:off x="3357334" y="4120935"/>
            <a:ext cx="570090" cy="139544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15648B32-3BEA-ED40-BAA5-A1E1AB0C6109}"/>
              </a:ext>
            </a:extLst>
          </p:cNvPr>
          <p:cNvSpPr/>
          <p:nvPr/>
        </p:nvSpPr>
        <p:spPr>
          <a:xfrm>
            <a:off x="4285559" y="4468778"/>
            <a:ext cx="3984713" cy="118532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而如图所示的神经网络我们称为</a:t>
            </a:r>
            <a:r>
              <a:rPr lang="en-US" altLang="zh-CN" sz="1400" dirty="0">
                <a:solidFill>
                  <a:schemeClr val="bg1">
                    <a:lumMod val="50000"/>
                  </a:schemeClr>
                </a:solidFill>
                <a:latin typeface="微软雅黑" panose="020B0503020204020204" charset="-122"/>
                <a:ea typeface="微软雅黑" panose="020B0503020204020204" charset="-122"/>
              </a:rPr>
              <a:t>2</a:t>
            </a:r>
            <a:r>
              <a:rPr lang="zh-CN" altLang="en-US" sz="1400" dirty="0">
                <a:solidFill>
                  <a:schemeClr val="bg1">
                    <a:lumMod val="50000"/>
                  </a:schemeClr>
                </a:solidFill>
                <a:latin typeface="微软雅黑" panose="020B0503020204020204" charset="-122"/>
                <a:ea typeface="微软雅黑" panose="020B0503020204020204" charset="-122"/>
              </a:rPr>
              <a:t>层神经网络，</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我们计算层数是不把输入层算在里面的，原因也很简单，因为输入层一般都是我们喂到神经网络中的数据，是没有参数需要调整的！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11666" y="2970613"/>
            <a:ext cx="12778491" cy="912541"/>
            <a:chOff x="0" y="2158337"/>
            <a:chExt cx="12778491" cy="912541"/>
          </a:xfrm>
        </p:grpSpPr>
        <p:sp>
          <p:nvSpPr>
            <p:cNvPr id="5" name="矩形 4"/>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6"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0"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5054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6121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7188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8255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H="1">
            <a:off x="9321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10388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287620" y="1093399"/>
            <a:ext cx="2300757" cy="1589432"/>
            <a:chOff x="1356175" y="1093399"/>
            <a:chExt cx="2300757" cy="1589432"/>
          </a:xfrm>
        </p:grpSpPr>
        <p:sp>
          <p:nvSpPr>
            <p:cNvPr id="58" name="矩形 57"/>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0" name="椭圆 59"/>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1" name="椭圆 60"/>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椭圆 61"/>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0" name="组合 79"/>
          <p:cNvGrpSpPr/>
          <p:nvPr/>
        </p:nvGrpSpPr>
        <p:grpSpPr>
          <a:xfrm>
            <a:off x="2799845" y="4038186"/>
            <a:ext cx="2300757" cy="1589432"/>
            <a:chOff x="1356175" y="1093399"/>
            <a:chExt cx="2300757" cy="1589432"/>
          </a:xfrm>
        </p:grpSpPr>
        <p:sp>
          <p:nvSpPr>
            <p:cNvPr id="81" name="矩形 80"/>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2" name="椭圆 81"/>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椭圆 82"/>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8" name="矩形 97"/>
          <p:cNvSpPr/>
          <p:nvPr/>
        </p:nvSpPr>
        <p:spPr>
          <a:xfrm>
            <a:off x="339446" y="1215813"/>
            <a:ext cx="723275" cy="307777"/>
          </a:xfrm>
          <a:prstGeom prst="rect">
            <a:avLst/>
          </a:prstGeom>
        </p:spPr>
        <p:txBody>
          <a:bodyPr wrap="none">
            <a:spAutoFit/>
          </a:bodyPr>
          <a:lstStyle/>
          <a:p>
            <a:r>
              <a:rPr lang="zh-CN" altLang="en-US" sz="1400" b="1" dirty="0"/>
              <a:t>感知器</a:t>
            </a:r>
          </a:p>
        </p:txBody>
      </p:sp>
      <p:sp>
        <p:nvSpPr>
          <p:cNvPr id="99" name="矩形 98"/>
          <p:cNvSpPr/>
          <p:nvPr/>
        </p:nvSpPr>
        <p:spPr>
          <a:xfrm>
            <a:off x="339446" y="1460337"/>
            <a:ext cx="2188812" cy="1171154"/>
          </a:xfrm>
          <a:prstGeom prst="rect">
            <a:avLst/>
          </a:prstGeom>
        </p:spPr>
        <p:txBody>
          <a:bodyPr wrap="square">
            <a:spAutoFit/>
          </a:bodyPr>
          <a:lstStyle/>
          <a:p>
            <a:pPr lvl="0">
              <a:lnSpc>
                <a:spcPct val="130000"/>
              </a:lnSpc>
            </a:pPr>
            <a:r>
              <a:rPr lang="en" altLang="zh-CN" sz="1100" dirty="0">
                <a:solidFill>
                  <a:schemeClr val="bg1">
                    <a:lumMod val="50000"/>
                  </a:schemeClr>
                </a:solidFill>
                <a:latin typeface="微软雅黑" panose="020B0503020204020204" charset="-122"/>
                <a:ea typeface="微软雅黑" panose="020B0503020204020204" charset="-122"/>
              </a:rPr>
              <a:t>Frank Rosenblatt</a:t>
            </a:r>
            <a:r>
              <a:rPr lang="zh-CN" altLang="en-US" sz="1100" dirty="0">
                <a:solidFill>
                  <a:schemeClr val="bg1">
                    <a:lumMod val="50000"/>
                  </a:schemeClr>
                </a:solidFill>
                <a:latin typeface="微软雅黑" panose="020B0503020204020204" charset="-122"/>
                <a:ea typeface="微软雅黑" panose="020B0503020204020204" charset="-122"/>
              </a:rPr>
              <a:t>在</a:t>
            </a:r>
            <a:r>
              <a:rPr lang="en-US" altLang="zh-CN" sz="1100" dirty="0">
                <a:solidFill>
                  <a:srgbClr val="FF0000"/>
                </a:solidFill>
                <a:latin typeface="微软雅黑" panose="020B0503020204020204" charset="-122"/>
                <a:ea typeface="微软雅黑" panose="020B0503020204020204" charset="-122"/>
              </a:rPr>
              <a:t>1957</a:t>
            </a:r>
            <a:r>
              <a:rPr lang="zh-CN" altLang="en-US" sz="1100" dirty="0">
                <a:solidFill>
                  <a:schemeClr val="bg1">
                    <a:lumMod val="50000"/>
                  </a:schemeClr>
                </a:solidFill>
                <a:latin typeface="微软雅黑" panose="020B0503020204020204" charset="-122"/>
                <a:ea typeface="微软雅黑" panose="020B0503020204020204" charset="-122"/>
              </a:rPr>
              <a:t>年就职于</a:t>
            </a:r>
            <a:r>
              <a:rPr lang="zh-CN" altLang="en-US" sz="1100" dirty="0">
                <a:solidFill>
                  <a:schemeClr val="bg1">
                    <a:lumMod val="50000"/>
                  </a:schemeClr>
                </a:solidFill>
                <a:latin typeface="微软雅黑" panose="020B0503020204020204" charset="-122"/>
                <a:ea typeface="微软雅黑" panose="020B0503020204020204" charset="-122"/>
                <a:hlinkClick r:id="rId2" tooltip="康奈尔航空实验室（页面不存在）"/>
              </a:rPr>
              <a:t>康奈尔航空实验室</a:t>
            </a:r>
            <a:r>
              <a:rPr lang="zh-CN" altLang="en-US" sz="1100" dirty="0">
                <a:solidFill>
                  <a:schemeClr val="bg1">
                    <a:lumMod val="50000"/>
                  </a:schemeClr>
                </a:solidFill>
                <a:latin typeface="微软雅黑" panose="020B0503020204020204" charset="-122"/>
                <a:ea typeface="微软雅黑" panose="020B0503020204020204" charset="-122"/>
              </a:rPr>
              <a:t>（</a:t>
            </a:r>
            <a:r>
              <a:rPr lang="en" altLang="zh-CN" sz="1100" dirty="0">
                <a:solidFill>
                  <a:schemeClr val="bg1">
                    <a:lumMod val="50000"/>
                  </a:schemeClr>
                </a:solidFill>
                <a:latin typeface="微软雅黑" panose="020B0503020204020204" charset="-122"/>
                <a:ea typeface="微软雅黑" panose="020B0503020204020204" charset="-122"/>
              </a:rPr>
              <a:t>Cornell Aeronautical Laboratory</a:t>
            </a:r>
            <a:r>
              <a:rPr lang="zh-CN" altLang="en" sz="1100" dirty="0">
                <a:solidFill>
                  <a:schemeClr val="bg1">
                    <a:lumMod val="50000"/>
                  </a:schemeClr>
                </a:solidFill>
                <a:latin typeface="微软雅黑" panose="020B0503020204020204" charset="-122"/>
                <a:ea typeface="微软雅黑" panose="020B0503020204020204" charset="-122"/>
              </a:rPr>
              <a:t>）</a:t>
            </a:r>
            <a:r>
              <a:rPr lang="zh-CN" altLang="en-US" sz="1100" dirty="0">
                <a:solidFill>
                  <a:schemeClr val="bg1">
                    <a:lumMod val="50000"/>
                  </a:schemeClr>
                </a:solidFill>
                <a:latin typeface="微软雅黑" panose="020B0503020204020204" charset="-122"/>
                <a:ea typeface="微软雅黑" panose="020B0503020204020204" charset="-122"/>
              </a:rPr>
              <a:t>时所发明的一种</a:t>
            </a:r>
            <a:r>
              <a:rPr lang="zh-CN" altLang="en-US" sz="1100" dirty="0">
                <a:solidFill>
                  <a:schemeClr val="bg1">
                    <a:lumMod val="50000"/>
                  </a:schemeClr>
                </a:solidFill>
                <a:latin typeface="微软雅黑" panose="020B0503020204020204" charset="-122"/>
                <a:ea typeface="微软雅黑" panose="020B0503020204020204" charset="-122"/>
                <a:hlinkClick r:id="rId3"/>
              </a:rPr>
              <a:t>人工神经网络</a:t>
            </a:r>
            <a:endParaRPr lang="zh-CN" altLang="en-US" sz="1100" dirty="0">
              <a:solidFill>
                <a:schemeClr val="bg1">
                  <a:lumMod val="50000"/>
                </a:schemeClr>
              </a:solidFill>
              <a:latin typeface="微软雅黑" panose="020B0503020204020204" charset="-122"/>
              <a:ea typeface="微软雅黑" panose="020B0503020204020204" charset="-122"/>
            </a:endParaRPr>
          </a:p>
        </p:txBody>
      </p:sp>
      <p:sp>
        <p:nvSpPr>
          <p:cNvPr id="106" name="矩形 105"/>
          <p:cNvSpPr/>
          <p:nvPr/>
        </p:nvSpPr>
        <p:spPr>
          <a:xfrm>
            <a:off x="2852769" y="4158503"/>
            <a:ext cx="1082348" cy="307777"/>
          </a:xfrm>
          <a:prstGeom prst="rect">
            <a:avLst/>
          </a:prstGeom>
        </p:spPr>
        <p:txBody>
          <a:bodyPr wrap="none">
            <a:spAutoFit/>
          </a:bodyPr>
          <a:lstStyle/>
          <a:p>
            <a:r>
              <a:rPr lang="zh-CN" altLang="en-US" sz="1400" b="1" dirty="0"/>
              <a:t>多层感知器</a:t>
            </a:r>
          </a:p>
        </p:txBody>
      </p:sp>
      <p:sp>
        <p:nvSpPr>
          <p:cNvPr id="107" name="矩形 106"/>
          <p:cNvSpPr/>
          <p:nvPr/>
        </p:nvSpPr>
        <p:spPr>
          <a:xfrm>
            <a:off x="2852769" y="4403027"/>
            <a:ext cx="2188812" cy="951094"/>
          </a:xfrm>
          <a:prstGeom prst="rect">
            <a:avLst/>
          </a:prstGeom>
        </p:spPr>
        <p:txBody>
          <a:bodyPr wrap="square">
            <a:spAutoFit/>
          </a:bodyPr>
          <a:lstStyle/>
          <a:p>
            <a:pPr lvl="0">
              <a:lnSpc>
                <a:spcPct val="130000"/>
              </a:lnSpc>
            </a:pPr>
            <a:r>
              <a:rPr lang="en" altLang="zh-CN" sz="1100" dirty="0">
                <a:solidFill>
                  <a:schemeClr val="bg1">
                    <a:lumMod val="50000"/>
                  </a:schemeClr>
                </a:solidFill>
                <a:latin typeface="微软雅黑" panose="020B0503020204020204" charset="-122"/>
                <a:ea typeface="微软雅黑" panose="020B0503020204020204" charset="-122"/>
              </a:rPr>
              <a:t>MLP</a:t>
            </a:r>
            <a:r>
              <a:rPr lang="zh-CN" altLang="en-US" sz="1100" dirty="0">
                <a:solidFill>
                  <a:schemeClr val="bg1">
                    <a:lumMod val="50000"/>
                  </a:schemeClr>
                </a:solidFill>
                <a:latin typeface="微软雅黑" panose="020B0503020204020204" charset="-122"/>
                <a:ea typeface="微软雅黑" panose="020B0503020204020204" charset="-122"/>
              </a:rPr>
              <a:t>在</a:t>
            </a:r>
            <a:r>
              <a:rPr lang="en-US" altLang="zh-CN" sz="1100" dirty="0">
                <a:solidFill>
                  <a:srgbClr val="FF0000"/>
                </a:solidFill>
                <a:latin typeface="微软雅黑" panose="020B0503020204020204" charset="-122"/>
                <a:ea typeface="微软雅黑" panose="020B0503020204020204" charset="-122"/>
              </a:rPr>
              <a:t>80</a:t>
            </a:r>
            <a:r>
              <a:rPr lang="zh-CN" altLang="en-US" sz="1100" dirty="0">
                <a:solidFill>
                  <a:srgbClr val="FF0000"/>
                </a:solidFill>
                <a:latin typeface="微软雅黑" panose="020B0503020204020204" charset="-122"/>
                <a:ea typeface="微软雅黑" panose="020B0503020204020204" charset="-122"/>
              </a:rPr>
              <a:t>年代</a:t>
            </a:r>
            <a:r>
              <a:rPr lang="zh-CN" altLang="en-US" sz="1100" dirty="0">
                <a:solidFill>
                  <a:schemeClr val="bg1">
                    <a:lumMod val="50000"/>
                  </a:schemeClr>
                </a:solidFill>
                <a:latin typeface="微软雅黑" panose="020B0503020204020204" charset="-122"/>
                <a:ea typeface="微软雅黑" panose="020B0503020204020204" charset="-122"/>
              </a:rPr>
              <a:t>的时候曾是相当流行的机器学习方法，拥有广泛的应用场景，譬如语音识别、图像识别、机器翻译等等</a:t>
            </a:r>
          </a:p>
        </p:txBody>
      </p:sp>
      <p:sp>
        <p:nvSpPr>
          <p:cNvPr id="110" name="矩形 109">
            <a:extLst>
              <a:ext uri="{FF2B5EF4-FFF2-40B4-BE49-F238E27FC236}">
                <a16:creationId xmlns:a16="http://schemas.microsoft.com/office/drawing/2014/main" id="{900F9BBF-F68D-AA4F-AB71-8B526E7EE96A}"/>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111" name="椭圆 110">
            <a:extLst>
              <a:ext uri="{FF2B5EF4-FFF2-40B4-BE49-F238E27FC236}">
                <a16:creationId xmlns:a16="http://schemas.microsoft.com/office/drawing/2014/main" id="{208A88EF-D884-DA42-A4B8-F40A980F97E2}"/>
              </a:ext>
            </a:extLst>
          </p:cNvPr>
          <p:cNvSpPr/>
          <p:nvPr/>
        </p:nvSpPr>
        <p:spPr>
          <a:xfrm>
            <a:off x="2054605"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12" name="矩形 111">
            <a:extLst>
              <a:ext uri="{FF2B5EF4-FFF2-40B4-BE49-F238E27FC236}">
                <a16:creationId xmlns:a16="http://schemas.microsoft.com/office/drawing/2014/main" id="{B8FC9D59-577C-4C42-A3E5-BC32D61797BE}"/>
              </a:ext>
            </a:extLst>
          </p:cNvPr>
          <p:cNvSpPr/>
          <p:nvPr/>
        </p:nvSpPr>
        <p:spPr>
          <a:xfrm>
            <a:off x="5259403" y="1215813"/>
            <a:ext cx="902811" cy="307777"/>
          </a:xfrm>
          <a:prstGeom prst="rect">
            <a:avLst/>
          </a:prstGeom>
        </p:spPr>
        <p:txBody>
          <a:bodyPr wrap="none">
            <a:spAutoFit/>
          </a:bodyPr>
          <a:lstStyle/>
          <a:p>
            <a:r>
              <a:rPr lang="zh-CN" altLang="en-US" sz="1400" b="1" dirty="0"/>
              <a:t>深度学习</a:t>
            </a:r>
          </a:p>
        </p:txBody>
      </p:sp>
      <p:sp>
        <p:nvSpPr>
          <p:cNvPr id="113" name="矩形 112">
            <a:extLst>
              <a:ext uri="{FF2B5EF4-FFF2-40B4-BE49-F238E27FC236}">
                <a16:creationId xmlns:a16="http://schemas.microsoft.com/office/drawing/2014/main" id="{810C3FE9-DB83-7D48-9B3D-1F54F9EFFE32}"/>
              </a:ext>
            </a:extLst>
          </p:cNvPr>
          <p:cNvSpPr/>
          <p:nvPr/>
        </p:nvSpPr>
        <p:spPr>
          <a:xfrm>
            <a:off x="5259403" y="1472789"/>
            <a:ext cx="2696607" cy="1171154"/>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深度学习的概念由</a:t>
            </a:r>
            <a:r>
              <a:rPr lang="en" altLang="zh-CN" sz="1100" dirty="0">
                <a:solidFill>
                  <a:schemeClr val="bg1">
                    <a:lumMod val="50000"/>
                  </a:schemeClr>
                </a:solidFill>
                <a:latin typeface="微软雅黑" panose="020B0503020204020204" charset="-122"/>
                <a:ea typeface="微软雅黑" panose="020B0503020204020204" charset="-122"/>
              </a:rPr>
              <a:t>Hinton</a:t>
            </a:r>
            <a:r>
              <a:rPr lang="zh-CN" altLang="en-US" sz="1100" dirty="0">
                <a:solidFill>
                  <a:schemeClr val="bg1">
                    <a:lumMod val="50000"/>
                  </a:schemeClr>
                </a:solidFill>
                <a:latin typeface="微软雅黑" panose="020B0503020204020204" charset="-122"/>
                <a:ea typeface="微软雅黑" panose="020B0503020204020204" charset="-122"/>
              </a:rPr>
              <a:t>等人于</a:t>
            </a:r>
            <a:r>
              <a:rPr lang="en-US" altLang="zh-CN" sz="1100" dirty="0">
                <a:solidFill>
                  <a:srgbClr val="FF0000"/>
                </a:solidFill>
                <a:latin typeface="微软雅黑" panose="020B0503020204020204" charset="-122"/>
                <a:ea typeface="微软雅黑" panose="020B0503020204020204" charset="-122"/>
              </a:rPr>
              <a:t>2006</a:t>
            </a:r>
            <a:r>
              <a:rPr lang="zh-CN" altLang="en-US" sz="1100" dirty="0">
                <a:solidFill>
                  <a:schemeClr val="bg1">
                    <a:lumMod val="50000"/>
                  </a:schemeClr>
                </a:solidFill>
                <a:latin typeface="微软雅黑" panose="020B0503020204020204" charset="-122"/>
                <a:ea typeface="微软雅黑" panose="020B0503020204020204" charset="-122"/>
              </a:rPr>
              <a:t>年提出。含多隐层的</a:t>
            </a:r>
            <a:r>
              <a:rPr lang="zh-CN" altLang="en-US" sz="1100" dirty="0">
                <a:solidFill>
                  <a:schemeClr val="bg1">
                    <a:lumMod val="50000"/>
                  </a:schemeClr>
                </a:solidFill>
                <a:latin typeface="微软雅黑" panose="020B0503020204020204" charset="-122"/>
                <a:ea typeface="微软雅黑" panose="020B0503020204020204" charset="-122"/>
                <a:hlinkClick r:id="rId4"/>
              </a:rPr>
              <a:t>多层感知器</a:t>
            </a:r>
            <a:r>
              <a:rPr lang="zh-CN" altLang="en-US" sz="1100" dirty="0">
                <a:solidFill>
                  <a:schemeClr val="bg1">
                    <a:lumMod val="50000"/>
                  </a:schemeClr>
                </a:solidFill>
                <a:latin typeface="微软雅黑" panose="020B0503020204020204" charset="-122"/>
                <a:ea typeface="微软雅黑" panose="020B0503020204020204" charset="-122"/>
              </a:rPr>
              <a:t>就是一种深度学习结构。深度学习通过组合低层特征形成更加抽象的高层表示属性类别或特征，以发现数据的分布式特征表示。</a:t>
            </a:r>
          </a:p>
        </p:txBody>
      </p:sp>
      <p:grpSp>
        <p:nvGrpSpPr>
          <p:cNvPr id="114" name="组合 113">
            <a:extLst>
              <a:ext uri="{FF2B5EF4-FFF2-40B4-BE49-F238E27FC236}">
                <a16:creationId xmlns:a16="http://schemas.microsoft.com/office/drawing/2014/main" id="{AF115910-B49C-B142-8165-7C21689E9F9C}"/>
              </a:ext>
            </a:extLst>
          </p:cNvPr>
          <p:cNvGrpSpPr/>
          <p:nvPr/>
        </p:nvGrpSpPr>
        <p:grpSpPr>
          <a:xfrm>
            <a:off x="5184725" y="1102048"/>
            <a:ext cx="2771285" cy="1580783"/>
            <a:chOff x="1356175" y="1093399"/>
            <a:chExt cx="2300757" cy="1589432"/>
          </a:xfrm>
        </p:grpSpPr>
        <p:sp>
          <p:nvSpPr>
            <p:cNvPr id="115" name="矩形 114">
              <a:extLst>
                <a:ext uri="{FF2B5EF4-FFF2-40B4-BE49-F238E27FC236}">
                  <a16:creationId xmlns:a16="http://schemas.microsoft.com/office/drawing/2014/main" id="{3F490A81-B72D-9B46-AFC1-335893552D22}"/>
                </a:ext>
              </a:extLst>
            </p:cNvPr>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6" name="椭圆 115">
              <a:extLst>
                <a:ext uri="{FF2B5EF4-FFF2-40B4-BE49-F238E27FC236}">
                  <a16:creationId xmlns:a16="http://schemas.microsoft.com/office/drawing/2014/main" id="{CAC4ED7B-C006-4442-B135-0EB9F8F9BA09}"/>
                </a:ext>
              </a:extLst>
            </p:cNvPr>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7" name="椭圆 116">
              <a:extLst>
                <a:ext uri="{FF2B5EF4-FFF2-40B4-BE49-F238E27FC236}">
                  <a16:creationId xmlns:a16="http://schemas.microsoft.com/office/drawing/2014/main" id="{44AFDF6E-D360-CB4A-A3DC-1D1AB7C97EB7}"/>
                </a:ext>
              </a:extLst>
            </p:cNvPr>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8" name="椭圆 117">
              <a:extLst>
                <a:ext uri="{FF2B5EF4-FFF2-40B4-BE49-F238E27FC236}">
                  <a16:creationId xmlns:a16="http://schemas.microsoft.com/office/drawing/2014/main" id="{6988DAF6-33BB-6048-B1A4-976616032474}"/>
                </a:ext>
              </a:extLst>
            </p:cNvPr>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9" name="椭圆 118">
              <a:extLst>
                <a:ext uri="{FF2B5EF4-FFF2-40B4-BE49-F238E27FC236}">
                  <a16:creationId xmlns:a16="http://schemas.microsoft.com/office/drawing/2014/main" id="{35BB0991-E594-3744-B068-A28CFCE1D7A4}"/>
                </a:ext>
              </a:extLst>
            </p:cNvPr>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20" name="矩形 119">
            <a:extLst>
              <a:ext uri="{FF2B5EF4-FFF2-40B4-BE49-F238E27FC236}">
                <a16:creationId xmlns:a16="http://schemas.microsoft.com/office/drawing/2014/main" id="{1BF909F2-F36E-D844-9E9C-5963F82A2E63}"/>
              </a:ext>
            </a:extLst>
          </p:cNvPr>
          <p:cNvSpPr/>
          <p:nvPr/>
        </p:nvSpPr>
        <p:spPr>
          <a:xfrm>
            <a:off x="8978224" y="4135835"/>
            <a:ext cx="902811" cy="307777"/>
          </a:xfrm>
          <a:prstGeom prst="rect">
            <a:avLst/>
          </a:prstGeom>
        </p:spPr>
        <p:txBody>
          <a:bodyPr wrap="none">
            <a:spAutoFit/>
          </a:bodyPr>
          <a:lstStyle/>
          <a:p>
            <a:r>
              <a:rPr lang="zh-CN" altLang="en-US" sz="1400" b="1" dirty="0"/>
              <a:t>走入大众</a:t>
            </a:r>
          </a:p>
        </p:txBody>
      </p:sp>
      <p:sp>
        <p:nvSpPr>
          <p:cNvPr id="121" name="矩形 120">
            <a:extLst>
              <a:ext uri="{FF2B5EF4-FFF2-40B4-BE49-F238E27FC236}">
                <a16:creationId xmlns:a16="http://schemas.microsoft.com/office/drawing/2014/main" id="{4BBA35B3-5487-FC47-B5B4-3B115937D30C}"/>
              </a:ext>
            </a:extLst>
          </p:cNvPr>
          <p:cNvSpPr/>
          <p:nvPr/>
        </p:nvSpPr>
        <p:spPr>
          <a:xfrm>
            <a:off x="8978224" y="4392811"/>
            <a:ext cx="2696607" cy="1831335"/>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深度学习走入大众视野是</a:t>
            </a:r>
            <a:r>
              <a:rPr lang="en-US" altLang="zh-CN" sz="1100" dirty="0">
                <a:solidFill>
                  <a:schemeClr val="bg1">
                    <a:lumMod val="50000"/>
                  </a:schemeClr>
                </a:solidFill>
                <a:latin typeface="微软雅黑" panose="020B0503020204020204" charset="-122"/>
                <a:ea typeface="微软雅黑" panose="020B0503020204020204" charset="-122"/>
              </a:rPr>
              <a:t>AlphaGo</a:t>
            </a:r>
            <a:r>
              <a:rPr lang="zh-CN" altLang="en-US" sz="1100" dirty="0">
                <a:solidFill>
                  <a:schemeClr val="bg1">
                    <a:lumMod val="50000"/>
                  </a:schemeClr>
                </a:solidFill>
                <a:latin typeface="微软雅黑" panose="020B0503020204020204" charset="-122"/>
                <a:ea typeface="微软雅黑" panose="020B0503020204020204" charset="-122"/>
              </a:rPr>
              <a:t>，在</a:t>
            </a:r>
            <a:r>
              <a:rPr lang="en-US" altLang="zh-CN" sz="1100" dirty="0">
                <a:solidFill>
                  <a:srgbClr val="FF0000"/>
                </a:solidFill>
                <a:latin typeface="微软雅黑" panose="020B0503020204020204" charset="-122"/>
                <a:ea typeface="微软雅黑" panose="020B0503020204020204" charset="-122"/>
              </a:rPr>
              <a:t>2016</a:t>
            </a:r>
            <a:r>
              <a:rPr lang="zh-CN" altLang="en-US" sz="1100" dirty="0">
                <a:solidFill>
                  <a:srgbClr val="FF0000"/>
                </a:solidFill>
                <a:latin typeface="微软雅黑" panose="020B0503020204020204" charset="-122"/>
                <a:ea typeface="微软雅黑" panose="020B0503020204020204" charset="-122"/>
              </a:rPr>
              <a:t>年</a:t>
            </a:r>
            <a:r>
              <a:rPr lang="en-US" altLang="zh-CN" sz="1100" dirty="0">
                <a:solidFill>
                  <a:srgbClr val="FF0000"/>
                </a:solidFill>
                <a:latin typeface="微软雅黑" panose="020B0503020204020204" charset="-122"/>
                <a:ea typeface="微软雅黑" panose="020B0503020204020204" charset="-122"/>
              </a:rPr>
              <a:t>3</a:t>
            </a:r>
            <a:r>
              <a:rPr lang="zh-CN" altLang="en-US" sz="1100" dirty="0">
                <a:solidFill>
                  <a:srgbClr val="FF0000"/>
                </a:solidFill>
                <a:latin typeface="微软雅黑" panose="020B0503020204020204" charset="-122"/>
                <a:ea typeface="微软雅黑" panose="020B0503020204020204" charset="-122"/>
              </a:rPr>
              <a:t>月 </a:t>
            </a:r>
            <a:r>
              <a:rPr lang="zh-CN" altLang="en-US" sz="1100" dirty="0">
                <a:solidFill>
                  <a:schemeClr val="bg1">
                    <a:lumMod val="50000"/>
                  </a:schemeClr>
                </a:solidFill>
                <a:latin typeface="微软雅黑" panose="020B0503020204020204" charset="-122"/>
                <a:ea typeface="微软雅黑" panose="020B0503020204020204" charset="-122"/>
              </a:rPr>
              <a:t>以</a:t>
            </a:r>
            <a:r>
              <a:rPr lang="en-US" altLang="zh-CN" sz="1100" dirty="0">
                <a:solidFill>
                  <a:schemeClr val="bg1">
                    <a:lumMod val="50000"/>
                  </a:schemeClr>
                </a:solidFill>
                <a:latin typeface="微软雅黑" panose="020B0503020204020204" charset="-122"/>
                <a:ea typeface="微软雅黑" panose="020B0503020204020204" charset="-122"/>
              </a:rPr>
              <a:t>4:1</a:t>
            </a:r>
            <a:r>
              <a:rPr lang="zh-CN" altLang="en-US" sz="1100" dirty="0">
                <a:solidFill>
                  <a:schemeClr val="bg1">
                    <a:lumMod val="50000"/>
                  </a:schemeClr>
                </a:solidFill>
                <a:latin typeface="微软雅黑" panose="020B0503020204020204" charset="-122"/>
                <a:ea typeface="微软雅黑" panose="020B0503020204020204" charset="-122"/>
              </a:rPr>
              <a:t>击败了人类围棋高手李世石，以近乎完美的成绩，在围棋这个一度人类认为计算机永远也不会战胜人类的领域彻底的超越了人类而一鸣惊人，而</a:t>
            </a:r>
            <a:r>
              <a:rPr lang="en-US" altLang="zh-CN" sz="1100" dirty="0">
                <a:solidFill>
                  <a:schemeClr val="bg1">
                    <a:lumMod val="50000"/>
                  </a:schemeClr>
                </a:solidFill>
                <a:latin typeface="微软雅黑" panose="020B0503020204020204" charset="-122"/>
                <a:ea typeface="微软雅黑" panose="020B0503020204020204" charset="-122"/>
              </a:rPr>
              <a:t>AlphaGo</a:t>
            </a:r>
            <a:r>
              <a:rPr lang="zh-CN" altLang="en-US" sz="1100" dirty="0">
                <a:solidFill>
                  <a:schemeClr val="bg1">
                    <a:lumMod val="50000"/>
                  </a:schemeClr>
                </a:solidFill>
                <a:latin typeface="微软雅黑" panose="020B0503020204020204" charset="-122"/>
                <a:ea typeface="微软雅黑" panose="020B0503020204020204" charset="-122"/>
              </a:rPr>
              <a:t>的升级版</a:t>
            </a:r>
            <a:r>
              <a:rPr lang="en-US" altLang="zh-CN" sz="1100" dirty="0" err="1">
                <a:solidFill>
                  <a:schemeClr val="bg1">
                    <a:lumMod val="50000"/>
                  </a:schemeClr>
                </a:solidFill>
                <a:latin typeface="微软雅黑" panose="020B0503020204020204" charset="-122"/>
                <a:ea typeface="微软雅黑" panose="020B0503020204020204" charset="-122"/>
              </a:rPr>
              <a:t>AlphaZero</a:t>
            </a:r>
            <a:r>
              <a:rPr lang="zh-CN" altLang="en-US" sz="1100" dirty="0">
                <a:solidFill>
                  <a:schemeClr val="bg1">
                    <a:lumMod val="50000"/>
                  </a:schemeClr>
                </a:solidFill>
                <a:latin typeface="微软雅黑" panose="020B0503020204020204" charset="-122"/>
                <a:ea typeface="微软雅黑" panose="020B0503020204020204" charset="-122"/>
              </a:rPr>
              <a:t>，则以更惊人的速度，一遍遍的刷新着人类对计算机的认知。</a:t>
            </a:r>
          </a:p>
        </p:txBody>
      </p:sp>
      <p:grpSp>
        <p:nvGrpSpPr>
          <p:cNvPr id="122" name="组合 121">
            <a:extLst>
              <a:ext uri="{FF2B5EF4-FFF2-40B4-BE49-F238E27FC236}">
                <a16:creationId xmlns:a16="http://schemas.microsoft.com/office/drawing/2014/main" id="{8B499C1A-396F-E347-9BC6-D11DB46E6D58}"/>
              </a:ext>
            </a:extLst>
          </p:cNvPr>
          <p:cNvGrpSpPr/>
          <p:nvPr/>
        </p:nvGrpSpPr>
        <p:grpSpPr>
          <a:xfrm>
            <a:off x="8903546" y="4022070"/>
            <a:ext cx="3085254" cy="2367713"/>
            <a:chOff x="1356175" y="1093399"/>
            <a:chExt cx="2300757" cy="1589432"/>
          </a:xfrm>
        </p:grpSpPr>
        <p:sp>
          <p:nvSpPr>
            <p:cNvPr id="123" name="矩形 122">
              <a:extLst>
                <a:ext uri="{FF2B5EF4-FFF2-40B4-BE49-F238E27FC236}">
                  <a16:creationId xmlns:a16="http://schemas.microsoft.com/office/drawing/2014/main" id="{E6685CD5-B98E-3E44-9623-864CB0783A67}"/>
                </a:ext>
              </a:extLst>
            </p:cNvPr>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4" name="椭圆 123">
              <a:extLst>
                <a:ext uri="{FF2B5EF4-FFF2-40B4-BE49-F238E27FC236}">
                  <a16:creationId xmlns:a16="http://schemas.microsoft.com/office/drawing/2014/main" id="{559F6308-14BA-F343-894A-8555A464E701}"/>
                </a:ext>
              </a:extLst>
            </p:cNvPr>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5" name="椭圆 124">
              <a:extLst>
                <a:ext uri="{FF2B5EF4-FFF2-40B4-BE49-F238E27FC236}">
                  <a16:creationId xmlns:a16="http://schemas.microsoft.com/office/drawing/2014/main" id="{18FD240A-5FA2-5C41-90A8-78EFC6E6B28F}"/>
                </a:ext>
              </a:extLst>
            </p:cNvPr>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6" name="椭圆 125">
              <a:extLst>
                <a:ext uri="{FF2B5EF4-FFF2-40B4-BE49-F238E27FC236}">
                  <a16:creationId xmlns:a16="http://schemas.microsoft.com/office/drawing/2014/main" id="{BF9210F6-A7AA-B340-B166-F5DD29BD10B6}"/>
                </a:ext>
              </a:extLst>
            </p:cNvPr>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7" name="椭圆 126">
              <a:extLst>
                <a:ext uri="{FF2B5EF4-FFF2-40B4-BE49-F238E27FC236}">
                  <a16:creationId xmlns:a16="http://schemas.microsoft.com/office/drawing/2014/main" id="{72FA11D1-E07E-BB4B-89C1-7787FC9CD212}"/>
                </a:ext>
              </a:extLst>
            </p:cNvPr>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extLst>
      <p:ext uri="{BB962C8B-B14F-4D97-AF65-F5344CB8AC3E}">
        <p14:creationId xmlns:p14="http://schemas.microsoft.com/office/powerpoint/2010/main" val="121935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3" name="椭圆 2"/>
          <p:cNvSpPr/>
          <p:nvPr/>
        </p:nvSpPr>
        <p:spPr>
          <a:xfrm>
            <a:off x="2065622"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35" name="图片 34">
            <a:extLst>
              <a:ext uri="{FF2B5EF4-FFF2-40B4-BE49-F238E27FC236}">
                <a16:creationId xmlns:a16="http://schemas.microsoft.com/office/drawing/2014/main" id="{C0DA06EE-D600-8544-846E-341F0622A875}"/>
              </a:ext>
            </a:extLst>
          </p:cNvPr>
          <p:cNvPicPr>
            <a:picLocks noChangeAspect="1"/>
          </p:cNvPicPr>
          <p:nvPr/>
        </p:nvPicPr>
        <p:blipFill>
          <a:blip r:embed="rId2"/>
          <a:stretch>
            <a:fillRect/>
          </a:stretch>
        </p:blipFill>
        <p:spPr>
          <a:xfrm>
            <a:off x="267798" y="890107"/>
            <a:ext cx="2848408" cy="2103492"/>
          </a:xfrm>
          <a:prstGeom prst="rect">
            <a:avLst/>
          </a:prstGeom>
        </p:spPr>
      </p:pic>
      <p:sp>
        <p:nvSpPr>
          <p:cNvPr id="36" name="矩形 35">
            <a:extLst>
              <a:ext uri="{FF2B5EF4-FFF2-40B4-BE49-F238E27FC236}">
                <a16:creationId xmlns:a16="http://schemas.microsoft.com/office/drawing/2014/main" id="{EAF7BB2A-D70B-9246-86BF-BB9CDBF64ED7}"/>
              </a:ext>
            </a:extLst>
          </p:cNvPr>
          <p:cNvSpPr/>
          <p:nvPr/>
        </p:nvSpPr>
        <p:spPr>
          <a:xfrm>
            <a:off x="3116205" y="890107"/>
            <a:ext cx="2392229" cy="1203098"/>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再让我们来看看神经网络，神经网络是由一个个</a:t>
            </a:r>
            <a:r>
              <a:rPr lang="zh-CN" altLang="en-US" sz="1400" dirty="0">
                <a:solidFill>
                  <a:srgbClr val="FF0000"/>
                </a:solidFill>
                <a:latin typeface="微软雅黑" panose="020B0503020204020204" charset="-122"/>
                <a:ea typeface="微软雅黑" panose="020B0503020204020204" charset="-122"/>
              </a:rPr>
              <a:t>神经元</a:t>
            </a:r>
            <a:r>
              <a:rPr lang="zh-CN" altLang="en-US" sz="1400" dirty="0">
                <a:solidFill>
                  <a:schemeClr val="bg1">
                    <a:lumMod val="50000"/>
                  </a:schemeClr>
                </a:solidFill>
                <a:latin typeface="微软雅黑" panose="020B0503020204020204" charset="-122"/>
                <a:ea typeface="微软雅黑" panose="020B0503020204020204" charset="-122"/>
              </a:rPr>
              <a:t>组成的，就是图中一个个圆圈。</a:t>
            </a:r>
          </a:p>
        </p:txBody>
      </p:sp>
      <p:sp>
        <p:nvSpPr>
          <p:cNvPr id="37" name="矩形 36">
            <a:extLst>
              <a:ext uri="{FF2B5EF4-FFF2-40B4-BE49-F238E27FC236}">
                <a16:creationId xmlns:a16="http://schemas.microsoft.com/office/drawing/2014/main" id="{11644E84-0CCF-2D4C-9AAF-BBB246898402}"/>
              </a:ext>
            </a:extLst>
          </p:cNvPr>
          <p:cNvSpPr/>
          <p:nvPr/>
        </p:nvSpPr>
        <p:spPr>
          <a:xfrm>
            <a:off x="267798" y="526728"/>
            <a:ext cx="723275" cy="307777"/>
          </a:xfrm>
          <a:prstGeom prst="rect">
            <a:avLst/>
          </a:prstGeom>
        </p:spPr>
        <p:txBody>
          <a:bodyPr wrap="none">
            <a:spAutoFit/>
          </a:bodyPr>
          <a:lstStyle/>
          <a:p>
            <a:r>
              <a:rPr lang="zh-CN" altLang="en-US" sz="1400" b="1" dirty="0"/>
              <a:t>神经元</a:t>
            </a:r>
          </a:p>
        </p:txBody>
      </p:sp>
      <p:sp>
        <p:nvSpPr>
          <p:cNvPr id="4" name="矩形 3">
            <a:extLst>
              <a:ext uri="{FF2B5EF4-FFF2-40B4-BE49-F238E27FC236}">
                <a16:creationId xmlns:a16="http://schemas.microsoft.com/office/drawing/2014/main" id="{21A9CF7E-50BC-4848-994C-DCA12D933533}"/>
              </a:ext>
            </a:extLst>
          </p:cNvPr>
          <p:cNvSpPr/>
          <p:nvPr/>
        </p:nvSpPr>
        <p:spPr>
          <a:xfrm flipH="1">
            <a:off x="1445252" y="2509480"/>
            <a:ext cx="463520" cy="454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矩形 38">
            <a:extLst>
              <a:ext uri="{FF2B5EF4-FFF2-40B4-BE49-F238E27FC236}">
                <a16:creationId xmlns:a16="http://schemas.microsoft.com/office/drawing/2014/main" id="{8328FD8A-3839-3E44-8D8A-30D7B9BFD918}"/>
              </a:ext>
            </a:extLst>
          </p:cNvPr>
          <p:cNvSpPr/>
          <p:nvPr/>
        </p:nvSpPr>
        <p:spPr>
          <a:xfrm>
            <a:off x="267798" y="3202820"/>
            <a:ext cx="3984713"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让我们单独把一个神经元单独拿出来看下：</a:t>
            </a:r>
          </a:p>
        </p:txBody>
      </p:sp>
      <p:sp>
        <p:nvSpPr>
          <p:cNvPr id="40" name="矩形 39">
            <a:extLst>
              <a:ext uri="{FF2B5EF4-FFF2-40B4-BE49-F238E27FC236}">
                <a16:creationId xmlns:a16="http://schemas.microsoft.com/office/drawing/2014/main" id="{45E9CB6B-04C4-BA4E-B445-51021CC53BE4}"/>
              </a:ext>
            </a:extLst>
          </p:cNvPr>
          <p:cNvSpPr/>
          <p:nvPr/>
        </p:nvSpPr>
        <p:spPr>
          <a:xfrm>
            <a:off x="5508434" y="760622"/>
            <a:ext cx="2047634" cy="731034"/>
          </a:xfrm>
          <a:prstGeom prst="rect">
            <a:avLst/>
          </a:prstGeom>
        </p:spPr>
        <p:txBody>
          <a:bodyPr wrap="square">
            <a:spAutoFit/>
          </a:bodyPr>
          <a:lstStyle/>
          <a:p>
            <a:pPr>
              <a:lnSpc>
                <a:spcPct val="130000"/>
              </a:lnSpc>
            </a:pPr>
            <a:r>
              <a:rPr lang="en-US" altLang="zh-CN" sz="1100" b="1" dirty="0">
                <a:solidFill>
                  <a:schemeClr val="bg1">
                    <a:lumMod val="50000"/>
                  </a:schemeClr>
                </a:solidFill>
                <a:latin typeface="微软雅黑" panose="020B0503020204020204" charset="-122"/>
                <a:ea typeface="微软雅黑" panose="020B0503020204020204" charset="-122"/>
              </a:rPr>
              <a:t>PS</a:t>
            </a:r>
            <a:r>
              <a:rPr lang="zh-CN" altLang="en-US" sz="1100" b="1" dirty="0">
                <a:solidFill>
                  <a:schemeClr val="bg1">
                    <a:lumMod val="50000"/>
                  </a:schemeClr>
                </a:solidFill>
                <a:latin typeface="微软雅黑" panose="020B0503020204020204" charset="-122"/>
                <a:ea typeface="微软雅黑" panose="020B0503020204020204" charset="-122"/>
              </a:rPr>
              <a:t>：神经网络中的神经元，是借鉴了生物学中的神经元的启发，如下：</a:t>
            </a:r>
          </a:p>
        </p:txBody>
      </p:sp>
      <p:pic>
        <p:nvPicPr>
          <p:cNvPr id="11" name="图片 10">
            <a:extLst>
              <a:ext uri="{FF2B5EF4-FFF2-40B4-BE49-F238E27FC236}">
                <a16:creationId xmlns:a16="http://schemas.microsoft.com/office/drawing/2014/main" id="{563A232F-82D2-D64A-953C-653C09AA4112}"/>
              </a:ext>
            </a:extLst>
          </p:cNvPr>
          <p:cNvPicPr>
            <a:picLocks noChangeAspect="1"/>
          </p:cNvPicPr>
          <p:nvPr/>
        </p:nvPicPr>
        <p:blipFill>
          <a:blip r:embed="rId3"/>
          <a:stretch>
            <a:fillRect/>
          </a:stretch>
        </p:blipFill>
        <p:spPr>
          <a:xfrm>
            <a:off x="5585553" y="1491656"/>
            <a:ext cx="3106756" cy="2025145"/>
          </a:xfrm>
          <a:prstGeom prst="rect">
            <a:avLst/>
          </a:prstGeom>
        </p:spPr>
      </p:pic>
      <p:sp>
        <p:nvSpPr>
          <p:cNvPr id="12" name="椭圆 11">
            <a:extLst>
              <a:ext uri="{FF2B5EF4-FFF2-40B4-BE49-F238E27FC236}">
                <a16:creationId xmlns:a16="http://schemas.microsoft.com/office/drawing/2014/main" id="{237DC8E6-41B1-6B46-A3AE-F54E52477317}"/>
              </a:ext>
            </a:extLst>
          </p:cNvPr>
          <p:cNvSpPr/>
          <p:nvPr/>
        </p:nvSpPr>
        <p:spPr>
          <a:xfrm>
            <a:off x="3116205" y="3499637"/>
            <a:ext cx="1928710" cy="19287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箭头连接符 13">
            <a:extLst>
              <a:ext uri="{FF2B5EF4-FFF2-40B4-BE49-F238E27FC236}">
                <a16:creationId xmlns:a16="http://schemas.microsoft.com/office/drawing/2014/main" id="{0BA8BD11-C13F-E44F-9CA3-CE42210504EE}"/>
              </a:ext>
            </a:extLst>
          </p:cNvPr>
          <p:cNvCxnSpPr>
            <a:cxnSpLocks/>
            <a:endCxn id="12" idx="2"/>
          </p:cNvCxnSpPr>
          <p:nvPr/>
        </p:nvCxnSpPr>
        <p:spPr>
          <a:xfrm>
            <a:off x="1445252" y="4463992"/>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9C4C0F4E-092D-4547-B5AF-D8F998AAF8EE}"/>
              </a:ext>
            </a:extLst>
          </p:cNvPr>
          <p:cNvCxnSpPr>
            <a:cxnSpLocks/>
          </p:cNvCxnSpPr>
          <p:nvPr/>
        </p:nvCxnSpPr>
        <p:spPr>
          <a:xfrm>
            <a:off x="5044915" y="4463992"/>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B7CA1A4B-9793-014E-9F73-8B1C0B378985}"/>
              </a:ext>
            </a:extLst>
          </p:cNvPr>
          <p:cNvSpPr txBox="1"/>
          <p:nvPr/>
        </p:nvSpPr>
        <p:spPr>
          <a:xfrm>
            <a:off x="3480065" y="4052958"/>
            <a:ext cx="1405814" cy="646331"/>
          </a:xfrm>
          <a:prstGeom prst="rect">
            <a:avLst/>
          </a:prstGeom>
          <a:noFill/>
        </p:spPr>
        <p:txBody>
          <a:bodyPr wrap="square" rtlCol="0">
            <a:spAutoFit/>
          </a:bodyPr>
          <a:lstStyle/>
          <a:p>
            <a:r>
              <a:rPr kumimoji="1" lang="zh-CN" altLang="en-US" dirty="0"/>
              <a:t>线性函数</a:t>
            </a:r>
            <a:endParaRPr kumimoji="1" lang="en-US" altLang="zh-CN" dirty="0"/>
          </a:p>
          <a:p>
            <a:r>
              <a:rPr kumimoji="1" lang="en-US" altLang="zh-CN" dirty="0"/>
              <a:t>y=</a:t>
            </a:r>
            <a:r>
              <a:rPr kumimoji="1" lang="en-US" altLang="zh-CN" dirty="0" err="1"/>
              <a:t>wx+b</a:t>
            </a:r>
            <a:endParaRPr kumimoji="1" lang="zh-CN" altLang="en-US" dirty="0"/>
          </a:p>
        </p:txBody>
      </p:sp>
      <p:sp>
        <p:nvSpPr>
          <p:cNvPr id="44" name="文本框 43">
            <a:extLst>
              <a:ext uri="{FF2B5EF4-FFF2-40B4-BE49-F238E27FC236}">
                <a16:creationId xmlns:a16="http://schemas.microsoft.com/office/drawing/2014/main" id="{5DBC5BB0-042F-DE48-8519-5E21BBBF4D8A}"/>
              </a:ext>
            </a:extLst>
          </p:cNvPr>
          <p:cNvSpPr txBox="1"/>
          <p:nvPr/>
        </p:nvSpPr>
        <p:spPr>
          <a:xfrm>
            <a:off x="1527906" y="4006792"/>
            <a:ext cx="914400" cy="369332"/>
          </a:xfrm>
          <a:prstGeom prst="rect">
            <a:avLst/>
          </a:prstGeom>
          <a:noFill/>
        </p:spPr>
        <p:txBody>
          <a:bodyPr wrap="square" rtlCol="0">
            <a:spAutoFit/>
          </a:bodyPr>
          <a:lstStyle/>
          <a:p>
            <a:r>
              <a:rPr kumimoji="1" lang="en-US" altLang="zh-CN" dirty="0"/>
              <a:t>x</a:t>
            </a:r>
            <a:endParaRPr kumimoji="1" lang="zh-CN" altLang="en-US" dirty="0"/>
          </a:p>
        </p:txBody>
      </p:sp>
      <p:sp>
        <p:nvSpPr>
          <p:cNvPr id="45" name="文本框 44">
            <a:extLst>
              <a:ext uri="{FF2B5EF4-FFF2-40B4-BE49-F238E27FC236}">
                <a16:creationId xmlns:a16="http://schemas.microsoft.com/office/drawing/2014/main" id="{562DA3EE-95E3-3B4D-B70C-79154FBF2C86}"/>
              </a:ext>
            </a:extLst>
          </p:cNvPr>
          <p:cNvSpPr txBox="1"/>
          <p:nvPr/>
        </p:nvSpPr>
        <p:spPr>
          <a:xfrm>
            <a:off x="6221092" y="4006792"/>
            <a:ext cx="914400" cy="369332"/>
          </a:xfrm>
          <a:prstGeom prst="rect">
            <a:avLst/>
          </a:prstGeom>
          <a:noFill/>
        </p:spPr>
        <p:txBody>
          <a:bodyPr wrap="square" rtlCol="0">
            <a:spAutoFit/>
          </a:bodyPr>
          <a:lstStyle/>
          <a:p>
            <a:r>
              <a:rPr kumimoji="1" lang="en-US" altLang="zh-CN" dirty="0"/>
              <a:t>y</a:t>
            </a:r>
            <a:endParaRPr kumimoji="1" lang="zh-CN" altLang="en-US" dirty="0"/>
          </a:p>
        </p:txBody>
      </p:sp>
      <p:sp>
        <p:nvSpPr>
          <p:cNvPr id="48" name="矩形 47">
            <a:extLst>
              <a:ext uri="{FF2B5EF4-FFF2-40B4-BE49-F238E27FC236}">
                <a16:creationId xmlns:a16="http://schemas.microsoft.com/office/drawing/2014/main" id="{0071A0EE-2687-184C-9C21-42303FAB1A44}"/>
              </a:ext>
            </a:extLst>
          </p:cNvPr>
          <p:cNvSpPr/>
          <p:nvPr/>
        </p:nvSpPr>
        <p:spPr>
          <a:xfrm>
            <a:off x="82772" y="4612972"/>
            <a:ext cx="2984323" cy="905248"/>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对！其实每个神经元都是一个函数（也可能是复合函数），</a:t>
            </a:r>
            <a:r>
              <a:rPr lang="zh-CN" altLang="en-US" sz="1400" dirty="0">
                <a:solidFill>
                  <a:srgbClr val="FF0000"/>
                </a:solidFill>
                <a:latin typeface="微软雅黑" panose="020B0503020204020204" charset="-122"/>
                <a:ea typeface="微软雅黑" panose="020B0503020204020204" charset="-122"/>
              </a:rPr>
              <a:t>统一处理输入</a:t>
            </a:r>
            <a:r>
              <a:rPr lang="en-US" altLang="zh-CN" sz="1400" dirty="0">
                <a:solidFill>
                  <a:srgbClr val="FF0000"/>
                </a:solidFill>
                <a:latin typeface="微软雅黑" panose="020B0503020204020204" charset="-122"/>
                <a:ea typeface="微软雅黑" panose="020B0503020204020204" charset="-122"/>
              </a:rPr>
              <a:t>x</a:t>
            </a:r>
            <a:r>
              <a:rPr lang="zh-CN" altLang="en-US" sz="1400" dirty="0">
                <a:solidFill>
                  <a:srgbClr val="FF0000"/>
                </a:solidFill>
                <a:latin typeface="微软雅黑" panose="020B0503020204020204" charset="-122"/>
                <a:ea typeface="微软雅黑" panose="020B0503020204020204" charset="-122"/>
              </a:rPr>
              <a:t>然后输出</a:t>
            </a:r>
            <a:r>
              <a:rPr lang="en-US" altLang="zh-CN" sz="1400" dirty="0">
                <a:solidFill>
                  <a:srgbClr val="FF0000"/>
                </a:solidFill>
                <a:latin typeface="微软雅黑" panose="020B0503020204020204" charset="-122"/>
                <a:ea typeface="微软雅黑" panose="020B0503020204020204" charset="-122"/>
              </a:rPr>
              <a:t>y</a:t>
            </a:r>
            <a:endParaRPr lang="zh-CN" altLang="en-US" sz="1400" dirty="0">
              <a:solidFill>
                <a:srgbClr val="FF0000"/>
              </a:solidFill>
              <a:latin typeface="微软雅黑" panose="020B0503020204020204" charset="-122"/>
              <a:ea typeface="微软雅黑" panose="020B0503020204020204" charset="-122"/>
            </a:endParaRPr>
          </a:p>
        </p:txBody>
      </p:sp>
      <p:sp>
        <p:nvSpPr>
          <p:cNvPr id="49" name="矩形 48">
            <a:extLst>
              <a:ext uri="{FF2B5EF4-FFF2-40B4-BE49-F238E27FC236}">
                <a16:creationId xmlns:a16="http://schemas.microsoft.com/office/drawing/2014/main" id="{DCEC59F1-02AB-5844-A240-4A4FCD98397B}"/>
              </a:ext>
            </a:extLst>
          </p:cNvPr>
          <p:cNvSpPr/>
          <p:nvPr/>
        </p:nvSpPr>
        <p:spPr>
          <a:xfrm>
            <a:off x="5094025" y="4521883"/>
            <a:ext cx="3984713" cy="118532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但是这个函数不但有</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还有</a:t>
            </a: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和</a:t>
            </a: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，那</a:t>
            </a: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是什么呢？</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rgbClr val="FF0000"/>
                </a:solidFill>
                <a:latin typeface="微软雅黑" panose="020B0503020204020204" charset="-122"/>
                <a:ea typeface="微软雅黑" panose="020B0503020204020204" charset="-122"/>
              </a:rPr>
              <a:t>w</a:t>
            </a:r>
            <a:r>
              <a:rPr lang="zh-CN" altLang="en-US" sz="1400" dirty="0">
                <a:solidFill>
                  <a:srgbClr val="FF0000"/>
                </a:solidFill>
                <a:latin typeface="微软雅黑" panose="020B0503020204020204" charset="-122"/>
                <a:ea typeface="微软雅黑" panose="020B0503020204020204" charset="-122"/>
              </a:rPr>
              <a:t>，</a:t>
            </a:r>
            <a:r>
              <a:rPr lang="en-US" altLang="zh-CN" sz="1400" dirty="0">
                <a:solidFill>
                  <a:srgbClr val="FF0000"/>
                </a:solidFill>
                <a:latin typeface="微软雅黑" panose="020B0503020204020204" charset="-122"/>
                <a:ea typeface="微软雅黑" panose="020B0503020204020204" charset="-122"/>
              </a:rPr>
              <a:t>b</a:t>
            </a:r>
            <a:r>
              <a:rPr lang="zh-CN" altLang="en-US" sz="1400" dirty="0">
                <a:solidFill>
                  <a:srgbClr val="FF0000"/>
                </a:solidFill>
                <a:latin typeface="微软雅黑" panose="020B0503020204020204" charset="-122"/>
                <a:ea typeface="微软雅黑" panose="020B0503020204020204" charset="-122"/>
              </a:rPr>
              <a:t>就是神经网络的参数，而神经网络的学习就是在学着如何调整</a:t>
            </a:r>
            <a:r>
              <a:rPr lang="en-US" altLang="zh-CN" sz="1400" dirty="0">
                <a:solidFill>
                  <a:srgbClr val="FF0000"/>
                </a:solidFill>
                <a:latin typeface="微软雅黑" panose="020B0503020204020204" charset="-122"/>
                <a:ea typeface="微软雅黑" panose="020B0503020204020204" charset="-122"/>
              </a:rPr>
              <a:t>w</a:t>
            </a:r>
            <a:r>
              <a:rPr lang="zh-CN" altLang="en-US" sz="1400" dirty="0">
                <a:solidFill>
                  <a:srgbClr val="FF0000"/>
                </a:solidFill>
                <a:latin typeface="微软雅黑" panose="020B0503020204020204" charset="-122"/>
                <a:ea typeface="微软雅黑" panose="020B0503020204020204" charset="-122"/>
              </a:rPr>
              <a:t>和</a:t>
            </a:r>
            <a:r>
              <a:rPr lang="en-US" altLang="zh-CN" sz="1400" dirty="0">
                <a:solidFill>
                  <a:srgbClr val="FF0000"/>
                </a:solidFill>
                <a:latin typeface="微软雅黑" panose="020B0503020204020204" charset="-122"/>
                <a:ea typeface="微软雅黑" panose="020B0503020204020204" charset="-122"/>
              </a:rPr>
              <a:t>b</a:t>
            </a:r>
            <a:r>
              <a:rPr lang="zh-CN" altLang="en-US" sz="1400" dirty="0">
                <a:solidFill>
                  <a:srgbClr val="FF0000"/>
                </a:solidFill>
                <a:latin typeface="微软雅黑" panose="020B0503020204020204" charset="-122"/>
                <a:ea typeface="微软雅黑" panose="020B0503020204020204" charset="-122"/>
              </a:rPr>
              <a:t>的值！</a:t>
            </a:r>
          </a:p>
        </p:txBody>
      </p:sp>
    </p:spTree>
    <p:extLst>
      <p:ext uri="{BB962C8B-B14F-4D97-AF65-F5344CB8AC3E}">
        <p14:creationId xmlns:p14="http://schemas.microsoft.com/office/powerpoint/2010/main" val="25402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8164482-E837-3F46-BBE2-F859891EA094}"/>
              </a:ext>
            </a:extLst>
          </p:cNvPr>
          <p:cNvPicPr>
            <a:picLocks noChangeAspect="1"/>
          </p:cNvPicPr>
          <p:nvPr/>
        </p:nvPicPr>
        <p:blipFill>
          <a:blip r:embed="rId2"/>
          <a:stretch>
            <a:fillRect/>
          </a:stretch>
        </p:blipFill>
        <p:spPr>
          <a:xfrm>
            <a:off x="2938355" y="2338562"/>
            <a:ext cx="2489200" cy="1168400"/>
          </a:xfrm>
          <a:prstGeom prst="rect">
            <a:avLst/>
          </a:prstGeom>
        </p:spPr>
      </p:pic>
      <p:sp>
        <p:nvSpPr>
          <p:cNvPr id="2" name="矩形 1"/>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3" name="椭圆 2"/>
          <p:cNvSpPr/>
          <p:nvPr/>
        </p:nvSpPr>
        <p:spPr>
          <a:xfrm>
            <a:off x="1966471"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8" name="矩形 47">
            <a:extLst>
              <a:ext uri="{FF2B5EF4-FFF2-40B4-BE49-F238E27FC236}">
                <a16:creationId xmlns:a16="http://schemas.microsoft.com/office/drawing/2014/main" id="{0071A0EE-2687-184C-9C21-42303FAB1A44}"/>
              </a:ext>
            </a:extLst>
          </p:cNvPr>
          <p:cNvSpPr/>
          <p:nvPr/>
        </p:nvSpPr>
        <p:spPr>
          <a:xfrm>
            <a:off x="242310" y="834505"/>
            <a:ext cx="2984323" cy="2585708"/>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rgbClr val="00B0F0"/>
                </a:solidFill>
                <a:latin typeface="微软雅黑" panose="020B0503020204020204" charset="-122"/>
                <a:ea typeface="微软雅黑" panose="020B0503020204020204" charset="-122"/>
              </a:rPr>
              <a:t>输入 （</a:t>
            </a:r>
            <a:r>
              <a:rPr lang="en-US" altLang="zh-CN" sz="1400" dirty="0">
                <a:solidFill>
                  <a:srgbClr val="00B0F0"/>
                </a:solidFill>
                <a:latin typeface="微软雅黑" panose="020B0503020204020204" charset="-122"/>
                <a:ea typeface="微软雅黑" panose="020B0503020204020204" charset="-122"/>
              </a:rPr>
              <a:t>input</a:t>
            </a:r>
            <a:r>
              <a:rPr lang="zh-CN" altLang="en-US" sz="1400" dirty="0">
                <a:solidFill>
                  <a:srgbClr val="00B0F0"/>
                </a:solidFill>
                <a:latin typeface="微软雅黑" panose="020B0503020204020204" charset="-122"/>
                <a:ea typeface="微软雅黑" panose="020B0503020204020204" charset="-122"/>
              </a:rPr>
              <a:t>）</a:t>
            </a:r>
            <a:endParaRPr lang="en-US" altLang="zh-CN" sz="1400" dirty="0">
              <a:solidFill>
                <a:srgbClr val="00B0F0"/>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rgbClr val="92D050"/>
                </a:solidFill>
                <a:latin typeface="微软雅黑" panose="020B0503020204020204" charset="-122"/>
                <a:ea typeface="微软雅黑" panose="020B0503020204020204" charset="-122"/>
              </a:rPr>
              <a:t>输出 （</a:t>
            </a:r>
            <a:r>
              <a:rPr lang="en-US" altLang="zh-CN" sz="1400" dirty="0">
                <a:solidFill>
                  <a:srgbClr val="92D050"/>
                </a:solidFill>
                <a:latin typeface="微软雅黑" panose="020B0503020204020204" charset="-122"/>
                <a:ea typeface="微软雅黑" panose="020B0503020204020204" charset="-122"/>
              </a:rPr>
              <a:t>output</a:t>
            </a:r>
            <a:r>
              <a:rPr lang="zh-CN" altLang="en-US" sz="1400" dirty="0">
                <a:solidFill>
                  <a:srgbClr val="92D050"/>
                </a:solidFill>
                <a:latin typeface="微软雅黑" panose="020B0503020204020204" charset="-122"/>
                <a:ea typeface="微软雅黑" panose="020B0503020204020204" charset="-122"/>
              </a:rPr>
              <a:t>）</a:t>
            </a:r>
            <a:endParaRPr lang="en-US" altLang="zh-CN" sz="1400" dirty="0">
              <a:solidFill>
                <a:srgbClr val="92D050"/>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rgbClr val="FFC000"/>
                </a:solidFill>
                <a:latin typeface="微软雅黑" panose="020B0503020204020204" charset="-122"/>
                <a:ea typeface="微软雅黑" panose="020B0503020204020204" charset="-122"/>
              </a:rPr>
              <a:t>权重（</a:t>
            </a:r>
            <a:r>
              <a:rPr lang="en-US" altLang="zh-CN" sz="1400" dirty="0">
                <a:solidFill>
                  <a:srgbClr val="FFC000"/>
                </a:solidFill>
                <a:latin typeface="微软雅黑" panose="020B0503020204020204" charset="-122"/>
                <a:ea typeface="微软雅黑" panose="020B0503020204020204" charset="-122"/>
              </a:rPr>
              <a:t>weight</a:t>
            </a:r>
            <a:r>
              <a:rPr lang="zh-CN" altLang="en-US" sz="1400" dirty="0">
                <a:solidFill>
                  <a:srgbClr val="FFC000"/>
                </a:solidFill>
                <a:latin typeface="微软雅黑" panose="020B0503020204020204" charset="-122"/>
                <a:ea typeface="微软雅黑" panose="020B0503020204020204" charset="-122"/>
              </a:rPr>
              <a:t>）</a:t>
            </a:r>
            <a:endParaRPr lang="en-US" altLang="zh-CN" sz="1400" dirty="0">
              <a:solidFill>
                <a:srgbClr val="FFC000"/>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chemeClr val="accent2">
                    <a:lumMod val="75000"/>
                  </a:schemeClr>
                </a:solidFill>
                <a:latin typeface="微软雅黑" panose="020B0503020204020204" charset="-122"/>
                <a:ea typeface="微软雅黑" panose="020B0503020204020204" charset="-122"/>
              </a:rPr>
              <a:t>偏差 （</a:t>
            </a:r>
            <a:r>
              <a:rPr lang="en-US" altLang="zh-CN" sz="1400" dirty="0">
                <a:solidFill>
                  <a:schemeClr val="accent2">
                    <a:lumMod val="75000"/>
                  </a:schemeClr>
                </a:solidFill>
                <a:latin typeface="微软雅黑" panose="020B0503020204020204" charset="-122"/>
                <a:ea typeface="微软雅黑" panose="020B0503020204020204" charset="-122"/>
              </a:rPr>
              <a:t>bias</a:t>
            </a:r>
            <a:r>
              <a:rPr lang="zh-CN" altLang="en-US" sz="1400" dirty="0">
                <a:solidFill>
                  <a:schemeClr val="accent2">
                    <a:lumMod val="75000"/>
                  </a:schemeClr>
                </a:solidFill>
                <a:latin typeface="微软雅黑" panose="020B0503020204020204" charset="-122"/>
                <a:ea typeface="微软雅黑" panose="020B0503020204020204" charset="-122"/>
              </a:rPr>
              <a:t>）</a:t>
            </a:r>
            <a:endParaRPr lang="en-US" altLang="zh-CN" sz="1400" dirty="0">
              <a:solidFill>
                <a:schemeClr val="accent2">
                  <a:lumMod val="75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而整个线性函数就是函数</a:t>
            </a:r>
            <a:r>
              <a:rPr lang="en-US" altLang="zh-CN" sz="1400" dirty="0">
                <a:solidFill>
                  <a:schemeClr val="bg1">
                    <a:lumMod val="50000"/>
                  </a:schemeClr>
                </a:solidFill>
                <a:latin typeface="微软雅黑" panose="020B0503020204020204" charset="-122"/>
                <a:ea typeface="微软雅黑" panose="020B0503020204020204" charset="-122"/>
              </a:rPr>
              <a:t>f</a:t>
            </a:r>
          </a:p>
          <a:p>
            <a:pPr>
              <a:lnSpc>
                <a:spcPct val="130000"/>
              </a:lnSpc>
            </a:pPr>
            <a:endParaRPr lang="en-US" altLang="zh-CN" sz="1400" dirty="0">
              <a:solidFill>
                <a:schemeClr val="accent2">
                  <a:lumMod val="75000"/>
                </a:schemeClr>
              </a:solidFill>
              <a:latin typeface="微软雅黑" panose="020B0503020204020204" charset="-122"/>
              <a:ea typeface="微软雅黑" panose="020B0503020204020204" charset="-122"/>
            </a:endParaRPr>
          </a:p>
          <a:p>
            <a:pPr>
              <a:lnSpc>
                <a:spcPct val="130000"/>
              </a:lnSpc>
            </a:pPr>
            <a:endParaRPr lang="en-US" altLang="zh-CN" sz="1400" dirty="0">
              <a:solidFill>
                <a:srgbClr val="FF0000"/>
              </a:solidFill>
              <a:latin typeface="微软雅黑" panose="020B0503020204020204" charset="-122"/>
              <a:ea typeface="微软雅黑" panose="020B0503020204020204" charset="-122"/>
            </a:endParaRPr>
          </a:p>
          <a:p>
            <a:pPr>
              <a:lnSpc>
                <a:spcPct val="130000"/>
              </a:lnSpc>
            </a:pPr>
            <a:endParaRPr lang="en-US" altLang="zh-CN" sz="1400" dirty="0">
              <a:solidFill>
                <a:srgbClr val="FF0000"/>
              </a:solidFill>
              <a:latin typeface="微软雅黑" panose="020B0503020204020204" charset="-122"/>
              <a:ea typeface="微软雅黑" panose="020B0503020204020204" charset="-122"/>
            </a:endParaRPr>
          </a:p>
          <a:p>
            <a:pPr>
              <a:lnSpc>
                <a:spcPct val="130000"/>
              </a:lnSpc>
            </a:pPr>
            <a:endParaRPr lang="zh-CN" altLang="en-US" sz="1400" dirty="0">
              <a:solidFill>
                <a:srgbClr val="FF0000"/>
              </a:solidFill>
              <a:latin typeface="微软雅黑" panose="020B0503020204020204" charset="-122"/>
              <a:ea typeface="微软雅黑" panose="020B0503020204020204" charset="-122"/>
            </a:endParaRPr>
          </a:p>
        </p:txBody>
      </p:sp>
      <p:sp>
        <p:nvSpPr>
          <p:cNvPr id="19" name="矩形 18">
            <a:extLst>
              <a:ext uri="{FF2B5EF4-FFF2-40B4-BE49-F238E27FC236}">
                <a16:creationId xmlns:a16="http://schemas.microsoft.com/office/drawing/2014/main" id="{24E05B95-AB67-7445-A425-FF03998826D3}"/>
              </a:ext>
            </a:extLst>
          </p:cNvPr>
          <p:cNvSpPr/>
          <p:nvPr/>
        </p:nvSpPr>
        <p:spPr>
          <a:xfrm>
            <a:off x="267798" y="526728"/>
            <a:ext cx="1980029" cy="307777"/>
          </a:xfrm>
          <a:prstGeom prst="rect">
            <a:avLst/>
          </a:prstGeom>
        </p:spPr>
        <p:txBody>
          <a:bodyPr wrap="none">
            <a:spAutoFit/>
          </a:bodyPr>
          <a:lstStyle/>
          <a:p>
            <a:r>
              <a:rPr lang="zh-CN" altLang="en-US" sz="1400" b="1" dirty="0"/>
              <a:t>神经网络各个符号定义</a:t>
            </a:r>
          </a:p>
        </p:txBody>
      </p:sp>
      <p:sp>
        <p:nvSpPr>
          <p:cNvPr id="22" name="矩形 21">
            <a:extLst>
              <a:ext uri="{FF2B5EF4-FFF2-40B4-BE49-F238E27FC236}">
                <a16:creationId xmlns:a16="http://schemas.microsoft.com/office/drawing/2014/main" id="{1D765BD5-644D-A04E-BB1F-9EB662220B3E}"/>
              </a:ext>
            </a:extLst>
          </p:cNvPr>
          <p:cNvSpPr/>
          <p:nvPr/>
        </p:nvSpPr>
        <p:spPr>
          <a:xfrm>
            <a:off x="2948601" y="489411"/>
            <a:ext cx="3984713"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我们再看一个稍微复杂一点的结构（两个神经元连接）：</a:t>
            </a:r>
          </a:p>
        </p:txBody>
      </p:sp>
      <p:sp>
        <p:nvSpPr>
          <p:cNvPr id="24" name="椭圆 23">
            <a:extLst>
              <a:ext uri="{FF2B5EF4-FFF2-40B4-BE49-F238E27FC236}">
                <a16:creationId xmlns:a16="http://schemas.microsoft.com/office/drawing/2014/main" id="{E760350E-C3E7-BB49-A542-6D3B828A7526}"/>
              </a:ext>
            </a:extLst>
          </p:cNvPr>
          <p:cNvSpPr/>
          <p:nvPr/>
        </p:nvSpPr>
        <p:spPr>
          <a:xfrm>
            <a:off x="3863001" y="1142282"/>
            <a:ext cx="876487" cy="876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5" name="直线箭头连接符 24">
            <a:extLst>
              <a:ext uri="{FF2B5EF4-FFF2-40B4-BE49-F238E27FC236}">
                <a16:creationId xmlns:a16="http://schemas.microsoft.com/office/drawing/2014/main" id="{A5F0528B-A428-9040-A932-C4CD44116765}"/>
              </a:ext>
            </a:extLst>
          </p:cNvPr>
          <p:cNvCxnSpPr>
            <a:cxnSpLocks/>
            <a:endCxn id="24" idx="2"/>
          </p:cNvCxnSpPr>
          <p:nvPr/>
        </p:nvCxnSpPr>
        <p:spPr>
          <a:xfrm>
            <a:off x="3106448" y="1580526"/>
            <a:ext cx="7565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2CE6B596-E370-2A49-B852-988AAD778795}"/>
              </a:ext>
            </a:extLst>
          </p:cNvPr>
          <p:cNvCxnSpPr>
            <a:cxnSpLocks/>
          </p:cNvCxnSpPr>
          <p:nvPr/>
        </p:nvCxnSpPr>
        <p:spPr>
          <a:xfrm>
            <a:off x="4739488" y="1580526"/>
            <a:ext cx="5958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D38898BD-57D5-A84B-A310-3679342E7089}"/>
              </a:ext>
            </a:extLst>
          </p:cNvPr>
          <p:cNvSpPr txBox="1"/>
          <p:nvPr/>
        </p:nvSpPr>
        <p:spPr>
          <a:xfrm>
            <a:off x="2948601" y="1123326"/>
            <a:ext cx="914400" cy="369332"/>
          </a:xfrm>
          <a:prstGeom prst="rect">
            <a:avLst/>
          </a:prstGeom>
          <a:noFill/>
        </p:spPr>
        <p:txBody>
          <a:bodyPr wrap="square" rtlCol="0">
            <a:spAutoFit/>
          </a:bodyPr>
          <a:lstStyle/>
          <a:p>
            <a:r>
              <a:rPr kumimoji="1" lang="en-US" altLang="zh-CN" dirty="0"/>
              <a:t>x</a:t>
            </a:r>
            <a:endParaRPr kumimoji="1" lang="zh-CN" altLang="en-US" dirty="0"/>
          </a:p>
        </p:txBody>
      </p:sp>
      <p:sp>
        <p:nvSpPr>
          <p:cNvPr id="33" name="椭圆 32">
            <a:extLst>
              <a:ext uri="{FF2B5EF4-FFF2-40B4-BE49-F238E27FC236}">
                <a16:creationId xmlns:a16="http://schemas.microsoft.com/office/drawing/2014/main" id="{66A28EBF-CD11-9B49-8C98-A26CC10B62DD}"/>
              </a:ext>
            </a:extLst>
          </p:cNvPr>
          <p:cNvSpPr/>
          <p:nvPr/>
        </p:nvSpPr>
        <p:spPr>
          <a:xfrm>
            <a:off x="5335294" y="1142282"/>
            <a:ext cx="876487" cy="876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4" name="直线箭头连接符 33">
            <a:extLst>
              <a:ext uri="{FF2B5EF4-FFF2-40B4-BE49-F238E27FC236}">
                <a16:creationId xmlns:a16="http://schemas.microsoft.com/office/drawing/2014/main" id="{90D50752-89E1-A243-9665-EDCA902C22F7}"/>
              </a:ext>
            </a:extLst>
          </p:cNvPr>
          <p:cNvCxnSpPr>
            <a:cxnSpLocks/>
          </p:cNvCxnSpPr>
          <p:nvPr/>
        </p:nvCxnSpPr>
        <p:spPr>
          <a:xfrm>
            <a:off x="6211781" y="1580525"/>
            <a:ext cx="5958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448FDAE-4E22-A443-B6E8-49671584CBAD}"/>
              </a:ext>
            </a:extLst>
          </p:cNvPr>
          <p:cNvSpPr txBox="1"/>
          <p:nvPr/>
        </p:nvSpPr>
        <p:spPr>
          <a:xfrm>
            <a:off x="4085130" y="1405054"/>
            <a:ext cx="914400" cy="369332"/>
          </a:xfrm>
          <a:prstGeom prst="rect">
            <a:avLst/>
          </a:prstGeom>
          <a:noFill/>
        </p:spPr>
        <p:txBody>
          <a:bodyPr wrap="square" rtlCol="0">
            <a:spAutoFit/>
          </a:bodyPr>
          <a:lstStyle/>
          <a:p>
            <a:r>
              <a:rPr kumimoji="1" lang="en-US" altLang="zh-CN" dirty="0"/>
              <a:t>L1</a:t>
            </a:r>
            <a:endParaRPr kumimoji="1" lang="zh-CN" altLang="en-US" dirty="0"/>
          </a:p>
        </p:txBody>
      </p:sp>
      <p:sp>
        <p:nvSpPr>
          <p:cNvPr id="38" name="文本框 37">
            <a:extLst>
              <a:ext uri="{FF2B5EF4-FFF2-40B4-BE49-F238E27FC236}">
                <a16:creationId xmlns:a16="http://schemas.microsoft.com/office/drawing/2014/main" id="{4FE54423-9324-9648-A5E3-A1899A44C902}"/>
              </a:ext>
            </a:extLst>
          </p:cNvPr>
          <p:cNvSpPr txBox="1"/>
          <p:nvPr/>
        </p:nvSpPr>
        <p:spPr>
          <a:xfrm>
            <a:off x="5586232" y="1405054"/>
            <a:ext cx="914400" cy="369332"/>
          </a:xfrm>
          <a:prstGeom prst="rect">
            <a:avLst/>
          </a:prstGeom>
          <a:noFill/>
        </p:spPr>
        <p:txBody>
          <a:bodyPr wrap="square" rtlCol="0">
            <a:spAutoFit/>
          </a:bodyPr>
          <a:lstStyle/>
          <a:p>
            <a:r>
              <a:rPr kumimoji="1" lang="en-US" altLang="zh-CN" dirty="0"/>
              <a:t>L2</a:t>
            </a:r>
            <a:endParaRPr kumimoji="1" lang="zh-CN" altLang="en-US" dirty="0"/>
          </a:p>
        </p:txBody>
      </p:sp>
      <p:sp>
        <p:nvSpPr>
          <p:cNvPr id="41" name="矩形 40">
            <a:extLst>
              <a:ext uri="{FF2B5EF4-FFF2-40B4-BE49-F238E27FC236}">
                <a16:creationId xmlns:a16="http://schemas.microsoft.com/office/drawing/2014/main" id="{B16A1EE2-A411-FC4C-817A-FB30D1A5AAE2}"/>
              </a:ext>
            </a:extLst>
          </p:cNvPr>
          <p:cNvSpPr/>
          <p:nvPr/>
        </p:nvSpPr>
        <p:spPr>
          <a:xfrm>
            <a:off x="3007173" y="2111919"/>
            <a:ext cx="3984713"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整个流程就是这样：</a:t>
            </a:r>
          </a:p>
        </p:txBody>
      </p:sp>
      <p:sp>
        <p:nvSpPr>
          <p:cNvPr id="46" name="文本框 45">
            <a:extLst>
              <a:ext uri="{FF2B5EF4-FFF2-40B4-BE49-F238E27FC236}">
                <a16:creationId xmlns:a16="http://schemas.microsoft.com/office/drawing/2014/main" id="{B990B086-4758-E54F-B2A7-DF3FCF296325}"/>
              </a:ext>
            </a:extLst>
          </p:cNvPr>
          <p:cNvSpPr txBox="1"/>
          <p:nvPr/>
        </p:nvSpPr>
        <p:spPr>
          <a:xfrm>
            <a:off x="4861373" y="1110469"/>
            <a:ext cx="914400" cy="369332"/>
          </a:xfrm>
          <a:prstGeom prst="rect">
            <a:avLst/>
          </a:prstGeom>
          <a:noFill/>
        </p:spPr>
        <p:txBody>
          <a:bodyPr wrap="square" rtlCol="0">
            <a:spAutoFit/>
          </a:bodyPr>
          <a:lstStyle/>
          <a:p>
            <a:r>
              <a:rPr kumimoji="1" lang="en-US" altLang="zh-CN" dirty="0"/>
              <a:t>z1</a:t>
            </a:r>
            <a:endParaRPr kumimoji="1" lang="zh-CN" altLang="en-US" dirty="0"/>
          </a:p>
        </p:txBody>
      </p:sp>
      <p:sp>
        <p:nvSpPr>
          <p:cNvPr id="47" name="文本框 46">
            <a:extLst>
              <a:ext uri="{FF2B5EF4-FFF2-40B4-BE49-F238E27FC236}">
                <a16:creationId xmlns:a16="http://schemas.microsoft.com/office/drawing/2014/main" id="{8C9A44B0-B4AA-4845-AAA6-31255BE68746}"/>
              </a:ext>
            </a:extLst>
          </p:cNvPr>
          <p:cNvSpPr txBox="1"/>
          <p:nvPr/>
        </p:nvSpPr>
        <p:spPr>
          <a:xfrm>
            <a:off x="6462719" y="1108831"/>
            <a:ext cx="914400" cy="369332"/>
          </a:xfrm>
          <a:prstGeom prst="rect">
            <a:avLst/>
          </a:prstGeom>
          <a:noFill/>
        </p:spPr>
        <p:txBody>
          <a:bodyPr wrap="square" rtlCol="0">
            <a:spAutoFit/>
          </a:bodyPr>
          <a:lstStyle/>
          <a:p>
            <a:r>
              <a:rPr kumimoji="1" lang="en-US" altLang="zh-CN" dirty="0"/>
              <a:t>z2=y</a:t>
            </a:r>
            <a:endParaRPr kumimoji="1" lang="zh-CN" altLang="en-US" dirty="0"/>
          </a:p>
        </p:txBody>
      </p:sp>
      <p:sp>
        <p:nvSpPr>
          <p:cNvPr id="50" name="矩形 49">
            <a:extLst>
              <a:ext uri="{FF2B5EF4-FFF2-40B4-BE49-F238E27FC236}">
                <a16:creationId xmlns:a16="http://schemas.microsoft.com/office/drawing/2014/main" id="{AD75F893-021D-D040-ADB0-E4C68AE45E75}"/>
              </a:ext>
            </a:extLst>
          </p:cNvPr>
          <p:cNvSpPr/>
          <p:nvPr/>
        </p:nvSpPr>
        <p:spPr>
          <a:xfrm>
            <a:off x="3934273" y="3054835"/>
            <a:ext cx="4781304"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所以出了最后一层的输出是</a:t>
            </a:r>
            <a:r>
              <a:rPr lang="en-US" altLang="zh-CN" sz="1400" dirty="0">
                <a:solidFill>
                  <a:srgbClr val="92D050"/>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，其余中间的输出都称为</a:t>
            </a:r>
            <a:r>
              <a:rPr lang="en-US" altLang="zh-CN" sz="1400" dirty="0">
                <a:solidFill>
                  <a:srgbClr val="7030A0"/>
                </a:solidFill>
                <a:latin typeface="微软雅黑" panose="020B0503020204020204" charset="-122"/>
                <a:ea typeface="微软雅黑" panose="020B0503020204020204" charset="-122"/>
              </a:rPr>
              <a:t>z</a:t>
            </a:r>
            <a:endParaRPr lang="zh-CN" altLang="en-US" sz="1400" dirty="0">
              <a:solidFill>
                <a:srgbClr val="7030A0"/>
              </a:solidFill>
              <a:latin typeface="微软雅黑" panose="020B0503020204020204" charset="-122"/>
              <a:ea typeface="微软雅黑" panose="020B0503020204020204" charset="-122"/>
            </a:endParaRPr>
          </a:p>
        </p:txBody>
      </p:sp>
      <p:sp>
        <p:nvSpPr>
          <p:cNvPr id="51" name="矩形 50">
            <a:extLst>
              <a:ext uri="{FF2B5EF4-FFF2-40B4-BE49-F238E27FC236}">
                <a16:creationId xmlns:a16="http://schemas.microsoft.com/office/drawing/2014/main" id="{6EF83524-A561-9F48-835B-449547762411}"/>
              </a:ext>
            </a:extLst>
          </p:cNvPr>
          <p:cNvSpPr/>
          <p:nvPr/>
        </p:nvSpPr>
        <p:spPr>
          <a:xfrm>
            <a:off x="242310" y="3609252"/>
            <a:ext cx="6749576"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这里有一个比较严重的问题就是 </a:t>
            </a:r>
            <a:r>
              <a:rPr lang="zh-CN" altLang="en-US" sz="1400" dirty="0">
                <a:solidFill>
                  <a:srgbClr val="FF0000"/>
                </a:solidFill>
                <a:latin typeface="微软雅黑" panose="020B0503020204020204" charset="-122"/>
                <a:ea typeface="微软雅黑" panose="020B0503020204020204" charset="-122"/>
              </a:rPr>
              <a:t>两个线性函数的组合结果其实还是线性的</a:t>
            </a:r>
          </a:p>
        </p:txBody>
      </p:sp>
      <p:sp>
        <p:nvSpPr>
          <p:cNvPr id="52" name="矩形 51">
            <a:extLst>
              <a:ext uri="{FF2B5EF4-FFF2-40B4-BE49-F238E27FC236}">
                <a16:creationId xmlns:a16="http://schemas.microsoft.com/office/drawing/2014/main" id="{86A9E0E2-8133-8B49-AA48-599980EB3584}"/>
              </a:ext>
            </a:extLst>
          </p:cNvPr>
          <p:cNvSpPr/>
          <p:nvPr/>
        </p:nvSpPr>
        <p:spPr>
          <a:xfrm>
            <a:off x="242310" y="3869045"/>
            <a:ext cx="3984713"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我们把上面的公式变换下推导就知道了：</a:t>
            </a:r>
          </a:p>
        </p:txBody>
      </p:sp>
      <p:sp>
        <p:nvSpPr>
          <p:cNvPr id="53" name="矩形 52">
            <a:extLst>
              <a:ext uri="{FF2B5EF4-FFF2-40B4-BE49-F238E27FC236}">
                <a16:creationId xmlns:a16="http://schemas.microsoft.com/office/drawing/2014/main" id="{ACCE6786-9C9C-BA4F-B473-1A4505B646DB}"/>
              </a:ext>
            </a:extLst>
          </p:cNvPr>
          <p:cNvSpPr/>
          <p:nvPr/>
        </p:nvSpPr>
        <p:spPr>
          <a:xfrm>
            <a:off x="245440" y="5428746"/>
            <a:ext cx="6948574"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因为</a:t>
            </a:r>
            <a:r>
              <a:rPr lang="zh-CN" altLang="en-US" sz="1400" dirty="0">
                <a:solidFill>
                  <a:srgbClr val="FF0000"/>
                </a:solidFill>
                <a:latin typeface="微软雅黑" panose="020B0503020204020204" charset="-122"/>
                <a:ea typeface="微软雅黑" panose="020B0503020204020204" charset="-122"/>
              </a:rPr>
              <a:t>线性的函数只能解决线性的问题</a:t>
            </a:r>
            <a:r>
              <a:rPr lang="zh-CN" altLang="en-US" sz="1400" dirty="0">
                <a:solidFill>
                  <a:schemeClr val="bg1">
                    <a:lumMod val="50000"/>
                  </a:schemeClr>
                </a:solidFill>
                <a:latin typeface="微软雅黑" panose="020B0503020204020204" charset="-122"/>
                <a:ea typeface="微软雅黑" panose="020B0503020204020204" charset="-122"/>
              </a:rPr>
              <a:t>，解决不了经典的</a:t>
            </a:r>
            <a:r>
              <a:rPr lang="zh-CN" altLang="en-US" sz="1400" dirty="0">
                <a:solidFill>
                  <a:srgbClr val="FF0000"/>
                </a:solidFill>
                <a:latin typeface="微软雅黑" panose="020B0503020204020204" charset="-122"/>
                <a:ea typeface="微软雅黑" panose="020B0503020204020204" charset="-122"/>
              </a:rPr>
              <a:t>异或</a:t>
            </a:r>
            <a:r>
              <a:rPr lang="zh-CN" altLang="en-US" sz="1400" dirty="0">
                <a:solidFill>
                  <a:schemeClr val="bg1">
                    <a:lumMod val="50000"/>
                  </a:schemeClr>
                </a:solidFill>
                <a:latin typeface="微软雅黑" panose="020B0503020204020204" charset="-122"/>
                <a:ea typeface="微软雅黑" panose="020B0503020204020204" charset="-122"/>
              </a:rPr>
              <a:t>问题，这个也是导致上世纪人工智能研究的低潮</a:t>
            </a:r>
          </a:p>
        </p:txBody>
      </p:sp>
      <p:pic>
        <p:nvPicPr>
          <p:cNvPr id="4" name="图片 3">
            <a:extLst>
              <a:ext uri="{FF2B5EF4-FFF2-40B4-BE49-F238E27FC236}">
                <a16:creationId xmlns:a16="http://schemas.microsoft.com/office/drawing/2014/main" id="{FF2638FC-DBC3-E04A-80B8-FEB50BB11F32}"/>
              </a:ext>
            </a:extLst>
          </p:cNvPr>
          <p:cNvPicPr>
            <a:picLocks noChangeAspect="1"/>
          </p:cNvPicPr>
          <p:nvPr/>
        </p:nvPicPr>
        <p:blipFill>
          <a:blip r:embed="rId3"/>
          <a:stretch>
            <a:fillRect/>
          </a:stretch>
        </p:blipFill>
        <p:spPr>
          <a:xfrm>
            <a:off x="178633" y="2236765"/>
            <a:ext cx="2755900" cy="1079500"/>
          </a:xfrm>
          <a:prstGeom prst="rect">
            <a:avLst/>
          </a:prstGeom>
        </p:spPr>
      </p:pic>
      <p:pic>
        <p:nvPicPr>
          <p:cNvPr id="7" name="图片 6">
            <a:extLst>
              <a:ext uri="{FF2B5EF4-FFF2-40B4-BE49-F238E27FC236}">
                <a16:creationId xmlns:a16="http://schemas.microsoft.com/office/drawing/2014/main" id="{A0934D87-CD98-D741-A13F-06EB291AC7C5}"/>
              </a:ext>
            </a:extLst>
          </p:cNvPr>
          <p:cNvPicPr>
            <a:picLocks noChangeAspect="1"/>
          </p:cNvPicPr>
          <p:nvPr/>
        </p:nvPicPr>
        <p:blipFill>
          <a:blip r:embed="rId4"/>
          <a:stretch>
            <a:fillRect/>
          </a:stretch>
        </p:blipFill>
        <p:spPr>
          <a:xfrm>
            <a:off x="277371" y="4200115"/>
            <a:ext cx="3378200" cy="1181100"/>
          </a:xfrm>
          <a:prstGeom prst="rect">
            <a:avLst/>
          </a:prstGeom>
        </p:spPr>
      </p:pic>
    </p:spTree>
    <p:extLst>
      <p:ext uri="{BB962C8B-B14F-4D97-AF65-F5344CB8AC3E}">
        <p14:creationId xmlns:p14="http://schemas.microsoft.com/office/powerpoint/2010/main" val="283938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3" name="椭圆 2"/>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7" name="矩形 26">
            <a:extLst>
              <a:ext uri="{FF2B5EF4-FFF2-40B4-BE49-F238E27FC236}">
                <a16:creationId xmlns:a16="http://schemas.microsoft.com/office/drawing/2014/main" id="{A278B16F-E813-8E45-B569-E52853937E35}"/>
              </a:ext>
            </a:extLst>
          </p:cNvPr>
          <p:cNvSpPr/>
          <p:nvPr/>
        </p:nvSpPr>
        <p:spPr>
          <a:xfrm>
            <a:off x="267798" y="526728"/>
            <a:ext cx="902811" cy="307777"/>
          </a:xfrm>
          <a:prstGeom prst="rect">
            <a:avLst/>
          </a:prstGeom>
        </p:spPr>
        <p:txBody>
          <a:bodyPr wrap="none">
            <a:spAutoFit/>
          </a:bodyPr>
          <a:lstStyle/>
          <a:p>
            <a:r>
              <a:rPr lang="zh-CN" altLang="en-US" sz="1400" b="1" dirty="0"/>
              <a:t>激活函数</a:t>
            </a:r>
          </a:p>
        </p:txBody>
      </p:sp>
      <p:sp>
        <p:nvSpPr>
          <p:cNvPr id="29" name="矩形 28">
            <a:extLst>
              <a:ext uri="{FF2B5EF4-FFF2-40B4-BE49-F238E27FC236}">
                <a16:creationId xmlns:a16="http://schemas.microsoft.com/office/drawing/2014/main" id="{0793A39F-E959-6F45-BCFA-B386145A75E9}"/>
              </a:ext>
            </a:extLst>
          </p:cNvPr>
          <p:cNvSpPr/>
          <p:nvPr/>
        </p:nvSpPr>
        <p:spPr>
          <a:xfrm>
            <a:off x="267798" y="820387"/>
            <a:ext cx="8215190"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解决线性问题的方法就是在神经网络中加入非线性的元素激活函数，那神经元就会变成这样：</a:t>
            </a:r>
          </a:p>
        </p:txBody>
      </p:sp>
      <p:sp>
        <p:nvSpPr>
          <p:cNvPr id="31" name="椭圆 30">
            <a:extLst>
              <a:ext uri="{FF2B5EF4-FFF2-40B4-BE49-F238E27FC236}">
                <a16:creationId xmlns:a16="http://schemas.microsoft.com/office/drawing/2014/main" id="{67080AE9-7D2E-A343-A93D-8FC2A9AD5581}"/>
              </a:ext>
            </a:extLst>
          </p:cNvPr>
          <p:cNvSpPr/>
          <p:nvPr/>
        </p:nvSpPr>
        <p:spPr>
          <a:xfrm>
            <a:off x="2025535" y="1165481"/>
            <a:ext cx="1928710" cy="19287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a:extLst>
              <a:ext uri="{FF2B5EF4-FFF2-40B4-BE49-F238E27FC236}">
                <a16:creationId xmlns:a16="http://schemas.microsoft.com/office/drawing/2014/main" id="{51009EDB-705A-C043-8FC5-6EC38248BF64}"/>
              </a:ext>
            </a:extLst>
          </p:cNvPr>
          <p:cNvCxnSpPr>
            <a:cxnSpLocks/>
            <a:endCxn id="31" idx="2"/>
          </p:cNvCxnSpPr>
          <p:nvPr/>
        </p:nvCxnSpPr>
        <p:spPr>
          <a:xfrm>
            <a:off x="354582" y="2129836"/>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a:extLst>
              <a:ext uri="{FF2B5EF4-FFF2-40B4-BE49-F238E27FC236}">
                <a16:creationId xmlns:a16="http://schemas.microsoft.com/office/drawing/2014/main" id="{8A08AAE4-308D-CC4C-A9D0-BD8460DE72B5}"/>
              </a:ext>
            </a:extLst>
          </p:cNvPr>
          <p:cNvCxnSpPr>
            <a:cxnSpLocks/>
          </p:cNvCxnSpPr>
          <p:nvPr/>
        </p:nvCxnSpPr>
        <p:spPr>
          <a:xfrm>
            <a:off x="3954245" y="2129836"/>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B72196D7-EFC9-DF45-92AA-D1DD8F52B89E}"/>
              </a:ext>
            </a:extLst>
          </p:cNvPr>
          <p:cNvSpPr txBox="1"/>
          <p:nvPr/>
        </p:nvSpPr>
        <p:spPr>
          <a:xfrm>
            <a:off x="523817" y="2959680"/>
            <a:ext cx="1405814" cy="646331"/>
          </a:xfrm>
          <a:prstGeom prst="rect">
            <a:avLst/>
          </a:prstGeom>
          <a:noFill/>
        </p:spPr>
        <p:txBody>
          <a:bodyPr wrap="square" rtlCol="0">
            <a:spAutoFit/>
          </a:bodyPr>
          <a:lstStyle/>
          <a:p>
            <a:r>
              <a:rPr kumimoji="1" lang="zh-CN" altLang="en-US" dirty="0"/>
              <a:t>线性函数</a:t>
            </a:r>
            <a:r>
              <a:rPr kumimoji="1" lang="en-US" altLang="zh-CN" dirty="0"/>
              <a:t>f(x)</a:t>
            </a:r>
          </a:p>
          <a:p>
            <a:r>
              <a:rPr kumimoji="1" lang="en-US" altLang="zh-CN" dirty="0"/>
              <a:t>y=</a:t>
            </a:r>
            <a:r>
              <a:rPr kumimoji="1" lang="en-US" altLang="zh-CN" dirty="0" err="1"/>
              <a:t>wx+b</a:t>
            </a:r>
            <a:endParaRPr kumimoji="1" lang="zh-CN" altLang="en-US" dirty="0"/>
          </a:p>
        </p:txBody>
      </p:sp>
      <p:sp>
        <p:nvSpPr>
          <p:cNvPr id="37" name="文本框 36">
            <a:extLst>
              <a:ext uri="{FF2B5EF4-FFF2-40B4-BE49-F238E27FC236}">
                <a16:creationId xmlns:a16="http://schemas.microsoft.com/office/drawing/2014/main" id="{C0D18282-C2BC-6048-AA4A-45B7E27D100A}"/>
              </a:ext>
            </a:extLst>
          </p:cNvPr>
          <p:cNvSpPr txBox="1"/>
          <p:nvPr/>
        </p:nvSpPr>
        <p:spPr>
          <a:xfrm>
            <a:off x="437236" y="1672636"/>
            <a:ext cx="914400" cy="369332"/>
          </a:xfrm>
          <a:prstGeom prst="rect">
            <a:avLst/>
          </a:prstGeom>
          <a:noFill/>
        </p:spPr>
        <p:txBody>
          <a:bodyPr wrap="square" rtlCol="0">
            <a:spAutoFit/>
          </a:bodyPr>
          <a:lstStyle/>
          <a:p>
            <a:r>
              <a:rPr kumimoji="1" lang="en-US" altLang="zh-CN" dirty="0"/>
              <a:t>x</a:t>
            </a:r>
            <a:endParaRPr kumimoji="1" lang="zh-CN" altLang="en-US" dirty="0"/>
          </a:p>
        </p:txBody>
      </p:sp>
      <p:sp>
        <p:nvSpPr>
          <p:cNvPr id="39" name="文本框 38">
            <a:extLst>
              <a:ext uri="{FF2B5EF4-FFF2-40B4-BE49-F238E27FC236}">
                <a16:creationId xmlns:a16="http://schemas.microsoft.com/office/drawing/2014/main" id="{52CE5AD8-7F09-6748-9814-76C1E23D75B7}"/>
              </a:ext>
            </a:extLst>
          </p:cNvPr>
          <p:cNvSpPr txBox="1"/>
          <p:nvPr/>
        </p:nvSpPr>
        <p:spPr>
          <a:xfrm>
            <a:off x="5130422" y="1672636"/>
            <a:ext cx="914400" cy="369332"/>
          </a:xfrm>
          <a:prstGeom prst="rect">
            <a:avLst/>
          </a:prstGeom>
          <a:noFill/>
        </p:spPr>
        <p:txBody>
          <a:bodyPr wrap="square" rtlCol="0">
            <a:spAutoFit/>
          </a:bodyPr>
          <a:lstStyle/>
          <a:p>
            <a:r>
              <a:rPr kumimoji="1" lang="en-US" altLang="zh-CN" dirty="0"/>
              <a:t>y</a:t>
            </a:r>
            <a:endParaRPr kumimoji="1" lang="zh-CN" altLang="en-US" dirty="0"/>
          </a:p>
        </p:txBody>
      </p:sp>
      <p:cxnSp>
        <p:nvCxnSpPr>
          <p:cNvPr id="4" name="直线箭头连接符 3">
            <a:extLst>
              <a:ext uri="{FF2B5EF4-FFF2-40B4-BE49-F238E27FC236}">
                <a16:creationId xmlns:a16="http://schemas.microsoft.com/office/drawing/2014/main" id="{6A7BE173-6E85-394A-B69A-89FA8B2CCC39}"/>
              </a:ext>
            </a:extLst>
          </p:cNvPr>
          <p:cNvCxnSpPr>
            <a:cxnSpLocks/>
            <a:stCxn id="31" idx="0"/>
            <a:endCxn id="31" idx="4"/>
          </p:cNvCxnSpPr>
          <p:nvPr/>
        </p:nvCxnSpPr>
        <p:spPr>
          <a:xfrm>
            <a:off x="2989890" y="1165481"/>
            <a:ext cx="0" cy="1928710"/>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曲线连接符 8">
            <a:extLst>
              <a:ext uri="{FF2B5EF4-FFF2-40B4-BE49-F238E27FC236}">
                <a16:creationId xmlns:a16="http://schemas.microsoft.com/office/drawing/2014/main" id="{18E3E19D-0459-BC4B-9D1C-3AE8C6D01A2E}"/>
              </a:ext>
            </a:extLst>
          </p:cNvPr>
          <p:cNvCxnSpPr>
            <a:cxnSpLocks/>
          </p:cNvCxnSpPr>
          <p:nvPr/>
        </p:nvCxnSpPr>
        <p:spPr>
          <a:xfrm rot="5400000" flipH="1" flipV="1">
            <a:off x="1538339" y="2217653"/>
            <a:ext cx="1153010" cy="977376"/>
          </a:xfrm>
          <a:prstGeom prst="curvedConnector3">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1AAB4320-3089-EC40-B001-F92C963C0845}"/>
              </a:ext>
            </a:extLst>
          </p:cNvPr>
          <p:cNvSpPr txBox="1"/>
          <p:nvPr/>
        </p:nvSpPr>
        <p:spPr>
          <a:xfrm>
            <a:off x="3779845" y="3000965"/>
            <a:ext cx="1696598" cy="646331"/>
          </a:xfrm>
          <a:prstGeom prst="rect">
            <a:avLst/>
          </a:prstGeom>
          <a:noFill/>
        </p:spPr>
        <p:txBody>
          <a:bodyPr wrap="square" rtlCol="0">
            <a:spAutoFit/>
          </a:bodyPr>
          <a:lstStyle/>
          <a:p>
            <a:r>
              <a:rPr kumimoji="1" lang="zh-CN" altLang="en-US" dirty="0"/>
              <a:t>非线性函数</a:t>
            </a:r>
            <a:r>
              <a:rPr kumimoji="1" lang="en-US" altLang="zh-CN" dirty="0"/>
              <a:t>g(z)</a:t>
            </a:r>
          </a:p>
          <a:p>
            <a:r>
              <a:rPr kumimoji="1" lang="en-US" altLang="zh-CN" dirty="0"/>
              <a:t>g(z)</a:t>
            </a:r>
          </a:p>
        </p:txBody>
      </p:sp>
      <p:cxnSp>
        <p:nvCxnSpPr>
          <p:cNvPr id="44" name="曲线连接符 43">
            <a:extLst>
              <a:ext uri="{FF2B5EF4-FFF2-40B4-BE49-F238E27FC236}">
                <a16:creationId xmlns:a16="http://schemas.microsoft.com/office/drawing/2014/main" id="{E611266F-A31E-3B42-8828-ECD4DC792983}"/>
              </a:ext>
            </a:extLst>
          </p:cNvPr>
          <p:cNvCxnSpPr>
            <a:cxnSpLocks/>
          </p:cNvCxnSpPr>
          <p:nvPr/>
        </p:nvCxnSpPr>
        <p:spPr>
          <a:xfrm rot="16200000" flipV="1">
            <a:off x="3475403" y="2135764"/>
            <a:ext cx="871129" cy="859273"/>
          </a:xfrm>
          <a:prstGeom prst="curvedConnector3">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A380AD1B-C0AA-204D-9FD3-1CA72133ADCD}"/>
              </a:ext>
            </a:extLst>
          </p:cNvPr>
          <p:cNvSpPr/>
          <p:nvPr/>
        </p:nvSpPr>
        <p:spPr>
          <a:xfrm>
            <a:off x="233009" y="3713451"/>
            <a:ext cx="8215190"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所以整个流程变成这样：</a:t>
            </a:r>
          </a:p>
        </p:txBody>
      </p:sp>
      <p:pic>
        <p:nvPicPr>
          <p:cNvPr id="20" name="图片 19">
            <a:extLst>
              <a:ext uri="{FF2B5EF4-FFF2-40B4-BE49-F238E27FC236}">
                <a16:creationId xmlns:a16="http://schemas.microsoft.com/office/drawing/2014/main" id="{79F6FBD4-3C58-0A45-9CE0-715FD0C670FA}"/>
              </a:ext>
            </a:extLst>
          </p:cNvPr>
          <p:cNvPicPr>
            <a:picLocks noChangeAspect="1"/>
          </p:cNvPicPr>
          <p:nvPr/>
        </p:nvPicPr>
        <p:blipFill>
          <a:blip r:embed="rId2"/>
          <a:stretch>
            <a:fillRect/>
          </a:stretch>
        </p:blipFill>
        <p:spPr>
          <a:xfrm>
            <a:off x="383209" y="4033911"/>
            <a:ext cx="1574800" cy="1066800"/>
          </a:xfrm>
          <a:prstGeom prst="rect">
            <a:avLst/>
          </a:prstGeom>
        </p:spPr>
      </p:pic>
      <p:sp>
        <p:nvSpPr>
          <p:cNvPr id="54" name="矩形 53">
            <a:extLst>
              <a:ext uri="{FF2B5EF4-FFF2-40B4-BE49-F238E27FC236}">
                <a16:creationId xmlns:a16="http://schemas.microsoft.com/office/drawing/2014/main" id="{5D400FE8-9D89-6A46-8C24-809F8507DECE}"/>
              </a:ext>
            </a:extLst>
          </p:cNvPr>
          <p:cNvSpPr/>
          <p:nvPr/>
        </p:nvSpPr>
        <p:spPr>
          <a:xfrm>
            <a:off x="2357429" y="3713451"/>
            <a:ext cx="8215190"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那</a:t>
            </a:r>
            <a:r>
              <a:rPr lang="en-US" altLang="zh-CN" sz="1400" dirty="0">
                <a:solidFill>
                  <a:schemeClr val="bg1">
                    <a:lumMod val="50000"/>
                  </a:schemeClr>
                </a:solidFill>
                <a:latin typeface="微软雅黑" panose="020B0503020204020204" charset="-122"/>
                <a:ea typeface="微软雅黑" panose="020B0503020204020204" charset="-122"/>
              </a:rPr>
              <a:t>g</a:t>
            </a:r>
            <a:r>
              <a:rPr lang="zh-CN" altLang="en-US" sz="1400" dirty="0">
                <a:solidFill>
                  <a:schemeClr val="bg1">
                    <a:lumMod val="50000"/>
                  </a:schemeClr>
                </a:solidFill>
                <a:latin typeface="微软雅黑" panose="020B0503020204020204" charset="-122"/>
                <a:ea typeface="微软雅黑" panose="020B0503020204020204" charset="-122"/>
              </a:rPr>
              <a:t>是什么呢？</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常见的激活函数有以下几种：</a:t>
            </a:r>
          </a:p>
        </p:txBody>
      </p:sp>
      <p:pic>
        <p:nvPicPr>
          <p:cNvPr id="23" name="图片 22">
            <a:extLst>
              <a:ext uri="{FF2B5EF4-FFF2-40B4-BE49-F238E27FC236}">
                <a16:creationId xmlns:a16="http://schemas.microsoft.com/office/drawing/2014/main" id="{93DD15AD-3C0C-0147-97BF-6BFB6DC4111E}"/>
              </a:ext>
            </a:extLst>
          </p:cNvPr>
          <p:cNvPicPr>
            <a:picLocks noChangeAspect="1"/>
          </p:cNvPicPr>
          <p:nvPr/>
        </p:nvPicPr>
        <p:blipFill>
          <a:blip r:embed="rId3"/>
          <a:stretch>
            <a:fillRect/>
          </a:stretch>
        </p:blipFill>
        <p:spPr>
          <a:xfrm>
            <a:off x="2226436" y="4341049"/>
            <a:ext cx="1855993" cy="759662"/>
          </a:xfrm>
          <a:prstGeom prst="rect">
            <a:avLst/>
          </a:prstGeom>
        </p:spPr>
      </p:pic>
      <p:pic>
        <p:nvPicPr>
          <p:cNvPr id="40" name="图片 39">
            <a:extLst>
              <a:ext uri="{FF2B5EF4-FFF2-40B4-BE49-F238E27FC236}">
                <a16:creationId xmlns:a16="http://schemas.microsoft.com/office/drawing/2014/main" id="{33CD340D-35BF-394A-92B3-BF7C68767723}"/>
              </a:ext>
            </a:extLst>
          </p:cNvPr>
          <p:cNvPicPr>
            <a:picLocks noChangeAspect="1"/>
          </p:cNvPicPr>
          <p:nvPr/>
        </p:nvPicPr>
        <p:blipFill>
          <a:blip r:embed="rId4"/>
          <a:stretch>
            <a:fillRect/>
          </a:stretch>
        </p:blipFill>
        <p:spPr>
          <a:xfrm>
            <a:off x="4478654" y="4464487"/>
            <a:ext cx="2546422" cy="764933"/>
          </a:xfrm>
          <a:prstGeom prst="rect">
            <a:avLst/>
          </a:prstGeom>
        </p:spPr>
      </p:pic>
      <p:pic>
        <p:nvPicPr>
          <p:cNvPr id="42" name="图片 41">
            <a:extLst>
              <a:ext uri="{FF2B5EF4-FFF2-40B4-BE49-F238E27FC236}">
                <a16:creationId xmlns:a16="http://schemas.microsoft.com/office/drawing/2014/main" id="{AB9A304E-6671-0141-8F01-65D09065B178}"/>
              </a:ext>
            </a:extLst>
          </p:cNvPr>
          <p:cNvPicPr>
            <a:picLocks noChangeAspect="1"/>
          </p:cNvPicPr>
          <p:nvPr/>
        </p:nvPicPr>
        <p:blipFill>
          <a:blip r:embed="rId5"/>
          <a:stretch>
            <a:fillRect/>
          </a:stretch>
        </p:blipFill>
        <p:spPr>
          <a:xfrm>
            <a:off x="2226436" y="5582608"/>
            <a:ext cx="2070100" cy="635000"/>
          </a:xfrm>
          <a:prstGeom prst="rect">
            <a:avLst/>
          </a:prstGeom>
        </p:spPr>
      </p:pic>
      <p:pic>
        <p:nvPicPr>
          <p:cNvPr id="45" name="图片 44">
            <a:extLst>
              <a:ext uri="{FF2B5EF4-FFF2-40B4-BE49-F238E27FC236}">
                <a16:creationId xmlns:a16="http://schemas.microsoft.com/office/drawing/2014/main" id="{A814559E-A90F-A840-BDAA-1C89F6132026}"/>
              </a:ext>
            </a:extLst>
          </p:cNvPr>
          <p:cNvPicPr>
            <a:picLocks noChangeAspect="1"/>
          </p:cNvPicPr>
          <p:nvPr/>
        </p:nvPicPr>
        <p:blipFill>
          <a:blip r:embed="rId6"/>
          <a:stretch>
            <a:fillRect/>
          </a:stretch>
        </p:blipFill>
        <p:spPr>
          <a:xfrm>
            <a:off x="4266270" y="5387119"/>
            <a:ext cx="2420346" cy="979396"/>
          </a:xfrm>
          <a:prstGeom prst="rect">
            <a:avLst/>
          </a:prstGeom>
        </p:spPr>
      </p:pic>
      <p:sp>
        <p:nvSpPr>
          <p:cNvPr id="56" name="矩形 55">
            <a:extLst>
              <a:ext uri="{FF2B5EF4-FFF2-40B4-BE49-F238E27FC236}">
                <a16:creationId xmlns:a16="http://schemas.microsoft.com/office/drawing/2014/main" id="{F6C4A6DB-741B-4C49-85A8-AE9A5C3360D1}"/>
              </a:ext>
            </a:extLst>
          </p:cNvPr>
          <p:cNvSpPr/>
          <p:nvPr/>
        </p:nvSpPr>
        <p:spPr>
          <a:xfrm>
            <a:off x="2826418" y="5046556"/>
            <a:ext cx="1067750" cy="34509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sigmoid</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57" name="矩形 56">
            <a:extLst>
              <a:ext uri="{FF2B5EF4-FFF2-40B4-BE49-F238E27FC236}">
                <a16:creationId xmlns:a16="http://schemas.microsoft.com/office/drawing/2014/main" id="{DC4315DB-8FF4-8342-AB01-23B77285876C}"/>
              </a:ext>
            </a:extLst>
          </p:cNvPr>
          <p:cNvSpPr/>
          <p:nvPr/>
        </p:nvSpPr>
        <p:spPr>
          <a:xfrm>
            <a:off x="5131481" y="5056873"/>
            <a:ext cx="1067750" cy="34509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tanh</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58" name="矩形 57">
            <a:extLst>
              <a:ext uri="{FF2B5EF4-FFF2-40B4-BE49-F238E27FC236}">
                <a16:creationId xmlns:a16="http://schemas.microsoft.com/office/drawing/2014/main" id="{CC52B78C-C21F-6A4C-995A-8E0C8F95A40A}"/>
              </a:ext>
            </a:extLst>
          </p:cNvPr>
          <p:cNvSpPr/>
          <p:nvPr/>
        </p:nvSpPr>
        <p:spPr>
          <a:xfrm>
            <a:off x="2826418" y="6045061"/>
            <a:ext cx="1067750" cy="345094"/>
          </a:xfrm>
          <a:prstGeom prst="rect">
            <a:avLst/>
          </a:prstGeom>
        </p:spPr>
        <p:txBody>
          <a:bodyPr wrap="square">
            <a:spAutoFit/>
          </a:bodyPr>
          <a:lstStyle/>
          <a:p>
            <a:pPr>
              <a:lnSpc>
                <a:spcPct val="130000"/>
              </a:lnSpc>
            </a:pPr>
            <a:r>
              <a:rPr lang="en-US" altLang="zh-CN" sz="1400" dirty="0" err="1">
                <a:solidFill>
                  <a:schemeClr val="bg1">
                    <a:lumMod val="50000"/>
                  </a:schemeClr>
                </a:solidFill>
                <a:latin typeface="微软雅黑" panose="020B0503020204020204" charset="-122"/>
                <a:ea typeface="微软雅黑" panose="020B0503020204020204" charset="-122"/>
              </a:rPr>
              <a:t>ReLu</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59" name="矩形 58">
            <a:extLst>
              <a:ext uri="{FF2B5EF4-FFF2-40B4-BE49-F238E27FC236}">
                <a16:creationId xmlns:a16="http://schemas.microsoft.com/office/drawing/2014/main" id="{81DB0607-F9C5-0A4F-8487-E47AA9AC7C06}"/>
              </a:ext>
            </a:extLst>
          </p:cNvPr>
          <p:cNvSpPr/>
          <p:nvPr/>
        </p:nvSpPr>
        <p:spPr>
          <a:xfrm>
            <a:off x="5147171" y="6105370"/>
            <a:ext cx="1067750" cy="345094"/>
          </a:xfrm>
          <a:prstGeom prst="rect">
            <a:avLst/>
          </a:prstGeom>
        </p:spPr>
        <p:txBody>
          <a:bodyPr wrap="square">
            <a:spAutoFit/>
          </a:bodyPr>
          <a:lstStyle/>
          <a:p>
            <a:pPr>
              <a:lnSpc>
                <a:spcPct val="130000"/>
              </a:lnSpc>
            </a:pPr>
            <a:r>
              <a:rPr lang="en-US" altLang="zh-CN" sz="1400" dirty="0" err="1">
                <a:solidFill>
                  <a:schemeClr val="bg1">
                    <a:lumMod val="50000"/>
                  </a:schemeClr>
                </a:solidFill>
                <a:latin typeface="微软雅黑" panose="020B0503020204020204" charset="-122"/>
                <a:ea typeface="微软雅黑" panose="020B0503020204020204" charset="-122"/>
              </a:rPr>
              <a:t>softmax</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61" name="矩形 60">
            <a:extLst>
              <a:ext uri="{FF2B5EF4-FFF2-40B4-BE49-F238E27FC236}">
                <a16:creationId xmlns:a16="http://schemas.microsoft.com/office/drawing/2014/main" id="{59AF5E74-81B3-2845-8312-FE690FEB4011}"/>
              </a:ext>
            </a:extLst>
          </p:cNvPr>
          <p:cNvSpPr/>
          <p:nvPr/>
        </p:nvSpPr>
        <p:spPr>
          <a:xfrm>
            <a:off x="7156214" y="2367018"/>
            <a:ext cx="2653548" cy="146540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激活函数需要满足以下的性质：</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非线性</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可微性</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2.</a:t>
            </a:r>
            <a:r>
              <a:rPr lang="zh-CN" altLang="en-US" sz="1400" dirty="0">
                <a:solidFill>
                  <a:schemeClr val="bg1">
                    <a:lumMod val="50000"/>
                  </a:schemeClr>
                </a:solidFill>
                <a:latin typeface="微软雅黑" panose="020B0503020204020204" charset="-122"/>
                <a:ea typeface="微软雅黑" panose="020B0503020204020204" charset="-122"/>
              </a:rPr>
              <a:t>单调性</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关于</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2</a:t>
            </a:r>
            <a:r>
              <a:rPr lang="zh-CN" altLang="en-US" sz="1400" dirty="0">
                <a:solidFill>
                  <a:schemeClr val="bg1">
                    <a:lumMod val="50000"/>
                  </a:schemeClr>
                </a:solidFill>
                <a:latin typeface="微软雅黑" panose="020B0503020204020204" charset="-122"/>
                <a:ea typeface="微软雅黑" panose="020B0503020204020204" charset="-122"/>
              </a:rPr>
              <a:t>两点之后再说为什么</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61884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TotalTime>
  <Words>2716</Words>
  <Application>Microsoft Macintosh PowerPoint</Application>
  <PresentationFormat>宽屏</PresentationFormat>
  <Paragraphs>260</Paragraphs>
  <Slides>28</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28</vt:i4>
      </vt:variant>
    </vt:vector>
  </HeadingPairs>
  <TitlesOfParts>
    <vt:vector size="37" baseType="lpstr">
      <vt:lpstr>宋体</vt:lpstr>
      <vt:lpstr>微软雅黑</vt:lpstr>
      <vt:lpstr>Segoe UI</vt:lpstr>
      <vt:lpstr>Segoe UI Light</vt:lpstr>
      <vt:lpstr>Arial</vt:lpstr>
      <vt:lpstr>Calibri</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虚拟点线</dc:title>
  <dc:creator>第一PPT</dc:creator>
  <cp:keywords>www.1ppt.com</cp:keywords>
  <dc:description>www.1ppt.com</dc:description>
  <cp:lastModifiedBy>Junjie Xun</cp:lastModifiedBy>
  <cp:revision>157</cp:revision>
  <dcterms:created xsi:type="dcterms:W3CDTF">2015-08-18T02:51:00Z</dcterms:created>
  <dcterms:modified xsi:type="dcterms:W3CDTF">2018-12-28T15:57:26Z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