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3" r:id="rId4"/>
    <p:sldId id="265" r:id="rId5"/>
    <p:sldId id="258" r:id="rId6"/>
    <p:sldId id="257" r:id="rId7"/>
    <p:sldId id="259" r:id="rId8"/>
    <p:sldId id="260" r:id="rId9"/>
    <p:sldId id="261"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C6660-6440-4A90-B5DD-D6CC4020D0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94E5A1F8-7A3E-4A4C-A5DE-CBF05F5BDF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D8047F79-2EF8-448E-9D3D-85126DBF4147}"/>
              </a:ext>
            </a:extLst>
          </p:cNvPr>
          <p:cNvSpPr>
            <a:spLocks noGrp="1"/>
          </p:cNvSpPr>
          <p:nvPr>
            <p:ph type="dt" sz="half" idx="10"/>
          </p:nvPr>
        </p:nvSpPr>
        <p:spPr/>
        <p:txBody>
          <a:bodyPr/>
          <a:lstStyle/>
          <a:p>
            <a:fld id="{C5E7DF03-09B2-42E9-81F7-F87D7DCA004D}" type="datetimeFigureOut">
              <a:rPr lang="en-CA" smtClean="0"/>
              <a:t>2019-03-21</a:t>
            </a:fld>
            <a:endParaRPr lang="en-CA"/>
          </a:p>
        </p:txBody>
      </p:sp>
      <p:sp>
        <p:nvSpPr>
          <p:cNvPr id="5" name="Footer Placeholder 4">
            <a:extLst>
              <a:ext uri="{FF2B5EF4-FFF2-40B4-BE49-F238E27FC236}">
                <a16:creationId xmlns:a16="http://schemas.microsoft.com/office/drawing/2014/main" id="{AB0C10B6-6B7C-466C-AE75-194DF48D3D3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C8BB6BE-BD60-4806-B31C-53A9CD008F81}"/>
              </a:ext>
            </a:extLst>
          </p:cNvPr>
          <p:cNvSpPr>
            <a:spLocks noGrp="1"/>
          </p:cNvSpPr>
          <p:nvPr>
            <p:ph type="sldNum" sz="quarter" idx="12"/>
          </p:nvPr>
        </p:nvSpPr>
        <p:spPr/>
        <p:txBody>
          <a:bodyPr/>
          <a:lstStyle/>
          <a:p>
            <a:fld id="{F2795476-8C9E-4386-BA07-9D6732982431}" type="slidenum">
              <a:rPr lang="en-CA" smtClean="0"/>
              <a:t>‹#›</a:t>
            </a:fld>
            <a:endParaRPr lang="en-CA"/>
          </a:p>
        </p:txBody>
      </p:sp>
    </p:spTree>
    <p:extLst>
      <p:ext uri="{BB962C8B-B14F-4D97-AF65-F5344CB8AC3E}">
        <p14:creationId xmlns:p14="http://schemas.microsoft.com/office/powerpoint/2010/main" val="4203605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72E1F-74E7-4EA6-A11B-E127D2EA73FF}"/>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1FB48902-8441-4EE5-9B0E-56CD0A2830C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13DDF10-2115-4FCB-A212-94B45AA373D5}"/>
              </a:ext>
            </a:extLst>
          </p:cNvPr>
          <p:cNvSpPr>
            <a:spLocks noGrp="1"/>
          </p:cNvSpPr>
          <p:nvPr>
            <p:ph type="dt" sz="half" idx="10"/>
          </p:nvPr>
        </p:nvSpPr>
        <p:spPr/>
        <p:txBody>
          <a:bodyPr/>
          <a:lstStyle/>
          <a:p>
            <a:fld id="{C5E7DF03-09B2-42E9-81F7-F87D7DCA004D}" type="datetimeFigureOut">
              <a:rPr lang="en-CA" smtClean="0"/>
              <a:t>2019-03-21</a:t>
            </a:fld>
            <a:endParaRPr lang="en-CA"/>
          </a:p>
        </p:txBody>
      </p:sp>
      <p:sp>
        <p:nvSpPr>
          <p:cNvPr id="5" name="Footer Placeholder 4">
            <a:extLst>
              <a:ext uri="{FF2B5EF4-FFF2-40B4-BE49-F238E27FC236}">
                <a16:creationId xmlns:a16="http://schemas.microsoft.com/office/drawing/2014/main" id="{0F1E965A-CEA7-4FC8-BB7A-CCF0ACE2E26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35826F6-B92E-48EF-AE34-44F33AD1BF58}"/>
              </a:ext>
            </a:extLst>
          </p:cNvPr>
          <p:cNvSpPr>
            <a:spLocks noGrp="1"/>
          </p:cNvSpPr>
          <p:nvPr>
            <p:ph type="sldNum" sz="quarter" idx="12"/>
          </p:nvPr>
        </p:nvSpPr>
        <p:spPr/>
        <p:txBody>
          <a:bodyPr/>
          <a:lstStyle/>
          <a:p>
            <a:fld id="{F2795476-8C9E-4386-BA07-9D6732982431}" type="slidenum">
              <a:rPr lang="en-CA" smtClean="0"/>
              <a:t>‹#›</a:t>
            </a:fld>
            <a:endParaRPr lang="en-CA"/>
          </a:p>
        </p:txBody>
      </p:sp>
    </p:spTree>
    <p:extLst>
      <p:ext uri="{BB962C8B-B14F-4D97-AF65-F5344CB8AC3E}">
        <p14:creationId xmlns:p14="http://schemas.microsoft.com/office/powerpoint/2010/main" val="251697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963A4B-4975-4460-AD95-2DD37D9D81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D96790E2-48C4-455C-83B4-7C4AE9664FA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51439A3-379E-45E2-8B20-1326439DEF9F}"/>
              </a:ext>
            </a:extLst>
          </p:cNvPr>
          <p:cNvSpPr>
            <a:spLocks noGrp="1"/>
          </p:cNvSpPr>
          <p:nvPr>
            <p:ph type="dt" sz="half" idx="10"/>
          </p:nvPr>
        </p:nvSpPr>
        <p:spPr/>
        <p:txBody>
          <a:bodyPr/>
          <a:lstStyle/>
          <a:p>
            <a:fld id="{C5E7DF03-09B2-42E9-81F7-F87D7DCA004D}" type="datetimeFigureOut">
              <a:rPr lang="en-CA" smtClean="0"/>
              <a:t>2019-03-21</a:t>
            </a:fld>
            <a:endParaRPr lang="en-CA"/>
          </a:p>
        </p:txBody>
      </p:sp>
      <p:sp>
        <p:nvSpPr>
          <p:cNvPr id="5" name="Footer Placeholder 4">
            <a:extLst>
              <a:ext uri="{FF2B5EF4-FFF2-40B4-BE49-F238E27FC236}">
                <a16:creationId xmlns:a16="http://schemas.microsoft.com/office/drawing/2014/main" id="{6140599A-D565-4E8E-8B0E-20100F09FBD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B95BE24-03F7-4646-8ECA-FD760ECD84E2}"/>
              </a:ext>
            </a:extLst>
          </p:cNvPr>
          <p:cNvSpPr>
            <a:spLocks noGrp="1"/>
          </p:cNvSpPr>
          <p:nvPr>
            <p:ph type="sldNum" sz="quarter" idx="12"/>
          </p:nvPr>
        </p:nvSpPr>
        <p:spPr/>
        <p:txBody>
          <a:bodyPr/>
          <a:lstStyle/>
          <a:p>
            <a:fld id="{F2795476-8C9E-4386-BA07-9D6732982431}" type="slidenum">
              <a:rPr lang="en-CA" smtClean="0"/>
              <a:t>‹#›</a:t>
            </a:fld>
            <a:endParaRPr lang="en-CA"/>
          </a:p>
        </p:txBody>
      </p:sp>
    </p:spTree>
    <p:extLst>
      <p:ext uri="{BB962C8B-B14F-4D97-AF65-F5344CB8AC3E}">
        <p14:creationId xmlns:p14="http://schemas.microsoft.com/office/powerpoint/2010/main" val="1562065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B9C1E-90E0-4A30-8120-D9AE7CDFDCC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0B1C33AC-5D25-4B34-A74F-E680E8F0744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301AB5C-FD20-4B49-ACD7-F8C16C0E51FA}"/>
              </a:ext>
            </a:extLst>
          </p:cNvPr>
          <p:cNvSpPr>
            <a:spLocks noGrp="1"/>
          </p:cNvSpPr>
          <p:nvPr>
            <p:ph type="dt" sz="half" idx="10"/>
          </p:nvPr>
        </p:nvSpPr>
        <p:spPr/>
        <p:txBody>
          <a:bodyPr/>
          <a:lstStyle/>
          <a:p>
            <a:fld id="{C5E7DF03-09B2-42E9-81F7-F87D7DCA004D}" type="datetimeFigureOut">
              <a:rPr lang="en-CA" smtClean="0"/>
              <a:t>2019-03-21</a:t>
            </a:fld>
            <a:endParaRPr lang="en-CA"/>
          </a:p>
        </p:txBody>
      </p:sp>
      <p:sp>
        <p:nvSpPr>
          <p:cNvPr id="5" name="Footer Placeholder 4">
            <a:extLst>
              <a:ext uri="{FF2B5EF4-FFF2-40B4-BE49-F238E27FC236}">
                <a16:creationId xmlns:a16="http://schemas.microsoft.com/office/drawing/2014/main" id="{6814CEF3-785E-49B5-B139-776CBFFC0A4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8E161A2-B993-4A5E-B305-002728597EFA}"/>
              </a:ext>
            </a:extLst>
          </p:cNvPr>
          <p:cNvSpPr>
            <a:spLocks noGrp="1"/>
          </p:cNvSpPr>
          <p:nvPr>
            <p:ph type="sldNum" sz="quarter" idx="12"/>
          </p:nvPr>
        </p:nvSpPr>
        <p:spPr/>
        <p:txBody>
          <a:bodyPr/>
          <a:lstStyle/>
          <a:p>
            <a:fld id="{F2795476-8C9E-4386-BA07-9D6732982431}" type="slidenum">
              <a:rPr lang="en-CA" smtClean="0"/>
              <a:t>‹#›</a:t>
            </a:fld>
            <a:endParaRPr lang="en-CA"/>
          </a:p>
        </p:txBody>
      </p:sp>
    </p:spTree>
    <p:extLst>
      <p:ext uri="{BB962C8B-B14F-4D97-AF65-F5344CB8AC3E}">
        <p14:creationId xmlns:p14="http://schemas.microsoft.com/office/powerpoint/2010/main" val="1285109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40213-F3F8-47FA-BF5D-A084086B28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D4B59FFD-BDAF-46CA-9851-BB8D0B3DD5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4591710-C2B7-4981-BD92-4659E1438BF2}"/>
              </a:ext>
            </a:extLst>
          </p:cNvPr>
          <p:cNvSpPr>
            <a:spLocks noGrp="1"/>
          </p:cNvSpPr>
          <p:nvPr>
            <p:ph type="dt" sz="half" idx="10"/>
          </p:nvPr>
        </p:nvSpPr>
        <p:spPr/>
        <p:txBody>
          <a:bodyPr/>
          <a:lstStyle/>
          <a:p>
            <a:fld id="{C5E7DF03-09B2-42E9-81F7-F87D7DCA004D}" type="datetimeFigureOut">
              <a:rPr lang="en-CA" smtClean="0"/>
              <a:t>2019-03-21</a:t>
            </a:fld>
            <a:endParaRPr lang="en-CA"/>
          </a:p>
        </p:txBody>
      </p:sp>
      <p:sp>
        <p:nvSpPr>
          <p:cNvPr id="5" name="Footer Placeholder 4">
            <a:extLst>
              <a:ext uri="{FF2B5EF4-FFF2-40B4-BE49-F238E27FC236}">
                <a16:creationId xmlns:a16="http://schemas.microsoft.com/office/drawing/2014/main" id="{A4899CC6-B3CB-4B88-9BEF-7C914153B52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F151904-8E8D-46EF-B9B3-EDC4888DA28D}"/>
              </a:ext>
            </a:extLst>
          </p:cNvPr>
          <p:cNvSpPr>
            <a:spLocks noGrp="1"/>
          </p:cNvSpPr>
          <p:nvPr>
            <p:ph type="sldNum" sz="quarter" idx="12"/>
          </p:nvPr>
        </p:nvSpPr>
        <p:spPr/>
        <p:txBody>
          <a:bodyPr/>
          <a:lstStyle/>
          <a:p>
            <a:fld id="{F2795476-8C9E-4386-BA07-9D6732982431}" type="slidenum">
              <a:rPr lang="en-CA" smtClean="0"/>
              <a:t>‹#›</a:t>
            </a:fld>
            <a:endParaRPr lang="en-CA"/>
          </a:p>
        </p:txBody>
      </p:sp>
    </p:spTree>
    <p:extLst>
      <p:ext uri="{BB962C8B-B14F-4D97-AF65-F5344CB8AC3E}">
        <p14:creationId xmlns:p14="http://schemas.microsoft.com/office/powerpoint/2010/main" val="1891031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0C600-A3A6-4145-9D76-D2992A209764}"/>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94C84C0-ECFB-41A0-BDE0-CEEAFF2C9B4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22CFD29F-9F68-4E8D-AF06-F388CEBF3D1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DCE9D8C3-6326-4E50-9240-2918C86B3B1A}"/>
              </a:ext>
            </a:extLst>
          </p:cNvPr>
          <p:cNvSpPr>
            <a:spLocks noGrp="1"/>
          </p:cNvSpPr>
          <p:nvPr>
            <p:ph type="dt" sz="half" idx="10"/>
          </p:nvPr>
        </p:nvSpPr>
        <p:spPr/>
        <p:txBody>
          <a:bodyPr/>
          <a:lstStyle/>
          <a:p>
            <a:fld id="{C5E7DF03-09B2-42E9-81F7-F87D7DCA004D}" type="datetimeFigureOut">
              <a:rPr lang="en-CA" smtClean="0"/>
              <a:t>2019-03-21</a:t>
            </a:fld>
            <a:endParaRPr lang="en-CA"/>
          </a:p>
        </p:txBody>
      </p:sp>
      <p:sp>
        <p:nvSpPr>
          <p:cNvPr id="6" name="Footer Placeholder 5">
            <a:extLst>
              <a:ext uri="{FF2B5EF4-FFF2-40B4-BE49-F238E27FC236}">
                <a16:creationId xmlns:a16="http://schemas.microsoft.com/office/drawing/2014/main" id="{0E126BC4-20A0-46DB-AB77-623F67A4887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6392AE7-D70A-4A60-8C38-D00239AED3EE}"/>
              </a:ext>
            </a:extLst>
          </p:cNvPr>
          <p:cNvSpPr>
            <a:spLocks noGrp="1"/>
          </p:cNvSpPr>
          <p:nvPr>
            <p:ph type="sldNum" sz="quarter" idx="12"/>
          </p:nvPr>
        </p:nvSpPr>
        <p:spPr/>
        <p:txBody>
          <a:bodyPr/>
          <a:lstStyle/>
          <a:p>
            <a:fld id="{F2795476-8C9E-4386-BA07-9D6732982431}" type="slidenum">
              <a:rPr lang="en-CA" smtClean="0"/>
              <a:t>‹#›</a:t>
            </a:fld>
            <a:endParaRPr lang="en-CA"/>
          </a:p>
        </p:txBody>
      </p:sp>
    </p:spTree>
    <p:extLst>
      <p:ext uri="{BB962C8B-B14F-4D97-AF65-F5344CB8AC3E}">
        <p14:creationId xmlns:p14="http://schemas.microsoft.com/office/powerpoint/2010/main" val="352731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D58AB-04B9-492B-8B36-1EC60FBB427C}"/>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041B3AE-69E4-4918-9D57-4EE4D6410A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F7AEEDD-7FD4-4E3D-A1F9-F733B1FCB41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08769E9E-2C04-4F50-8B5C-5DE94DC702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BDF61BE-E294-4460-B0FB-3937617F52B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4478DB2D-B43A-4A38-AEE0-58B79F85FEF9}"/>
              </a:ext>
            </a:extLst>
          </p:cNvPr>
          <p:cNvSpPr>
            <a:spLocks noGrp="1"/>
          </p:cNvSpPr>
          <p:nvPr>
            <p:ph type="dt" sz="half" idx="10"/>
          </p:nvPr>
        </p:nvSpPr>
        <p:spPr/>
        <p:txBody>
          <a:bodyPr/>
          <a:lstStyle/>
          <a:p>
            <a:fld id="{C5E7DF03-09B2-42E9-81F7-F87D7DCA004D}" type="datetimeFigureOut">
              <a:rPr lang="en-CA" smtClean="0"/>
              <a:t>2019-03-21</a:t>
            </a:fld>
            <a:endParaRPr lang="en-CA"/>
          </a:p>
        </p:txBody>
      </p:sp>
      <p:sp>
        <p:nvSpPr>
          <p:cNvPr id="8" name="Footer Placeholder 7">
            <a:extLst>
              <a:ext uri="{FF2B5EF4-FFF2-40B4-BE49-F238E27FC236}">
                <a16:creationId xmlns:a16="http://schemas.microsoft.com/office/drawing/2014/main" id="{1598DF2D-6278-4292-9E0A-07E83C737375}"/>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BD26390A-873A-470F-AE0F-E38158FC74D6}"/>
              </a:ext>
            </a:extLst>
          </p:cNvPr>
          <p:cNvSpPr>
            <a:spLocks noGrp="1"/>
          </p:cNvSpPr>
          <p:nvPr>
            <p:ph type="sldNum" sz="quarter" idx="12"/>
          </p:nvPr>
        </p:nvSpPr>
        <p:spPr/>
        <p:txBody>
          <a:bodyPr/>
          <a:lstStyle/>
          <a:p>
            <a:fld id="{F2795476-8C9E-4386-BA07-9D6732982431}" type="slidenum">
              <a:rPr lang="en-CA" smtClean="0"/>
              <a:t>‹#›</a:t>
            </a:fld>
            <a:endParaRPr lang="en-CA"/>
          </a:p>
        </p:txBody>
      </p:sp>
    </p:spTree>
    <p:extLst>
      <p:ext uri="{BB962C8B-B14F-4D97-AF65-F5344CB8AC3E}">
        <p14:creationId xmlns:p14="http://schemas.microsoft.com/office/powerpoint/2010/main" val="3567336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B897A-7876-4C76-AF92-0F86BE4E6EA0}"/>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6D74E8F4-709C-4A03-B648-0FBEBFE5E692}"/>
              </a:ext>
            </a:extLst>
          </p:cNvPr>
          <p:cNvSpPr>
            <a:spLocks noGrp="1"/>
          </p:cNvSpPr>
          <p:nvPr>
            <p:ph type="dt" sz="half" idx="10"/>
          </p:nvPr>
        </p:nvSpPr>
        <p:spPr/>
        <p:txBody>
          <a:bodyPr/>
          <a:lstStyle/>
          <a:p>
            <a:fld id="{C5E7DF03-09B2-42E9-81F7-F87D7DCA004D}" type="datetimeFigureOut">
              <a:rPr lang="en-CA" smtClean="0"/>
              <a:t>2019-03-21</a:t>
            </a:fld>
            <a:endParaRPr lang="en-CA"/>
          </a:p>
        </p:txBody>
      </p:sp>
      <p:sp>
        <p:nvSpPr>
          <p:cNvPr id="4" name="Footer Placeholder 3">
            <a:extLst>
              <a:ext uri="{FF2B5EF4-FFF2-40B4-BE49-F238E27FC236}">
                <a16:creationId xmlns:a16="http://schemas.microsoft.com/office/drawing/2014/main" id="{5F6A6E48-B5F8-4417-82ED-582CD7906606}"/>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62CC6D49-B3EB-4A71-ACB0-8540DD8BAF48}"/>
              </a:ext>
            </a:extLst>
          </p:cNvPr>
          <p:cNvSpPr>
            <a:spLocks noGrp="1"/>
          </p:cNvSpPr>
          <p:nvPr>
            <p:ph type="sldNum" sz="quarter" idx="12"/>
          </p:nvPr>
        </p:nvSpPr>
        <p:spPr/>
        <p:txBody>
          <a:bodyPr/>
          <a:lstStyle/>
          <a:p>
            <a:fld id="{F2795476-8C9E-4386-BA07-9D6732982431}" type="slidenum">
              <a:rPr lang="en-CA" smtClean="0"/>
              <a:t>‹#›</a:t>
            </a:fld>
            <a:endParaRPr lang="en-CA"/>
          </a:p>
        </p:txBody>
      </p:sp>
    </p:spTree>
    <p:extLst>
      <p:ext uri="{BB962C8B-B14F-4D97-AF65-F5344CB8AC3E}">
        <p14:creationId xmlns:p14="http://schemas.microsoft.com/office/powerpoint/2010/main" val="906053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1FC4E2-E6CE-4A52-99A4-DDFCEC659BDB}"/>
              </a:ext>
            </a:extLst>
          </p:cNvPr>
          <p:cNvSpPr>
            <a:spLocks noGrp="1"/>
          </p:cNvSpPr>
          <p:nvPr>
            <p:ph type="dt" sz="half" idx="10"/>
          </p:nvPr>
        </p:nvSpPr>
        <p:spPr/>
        <p:txBody>
          <a:bodyPr/>
          <a:lstStyle/>
          <a:p>
            <a:fld id="{C5E7DF03-09B2-42E9-81F7-F87D7DCA004D}" type="datetimeFigureOut">
              <a:rPr lang="en-CA" smtClean="0"/>
              <a:t>2019-03-21</a:t>
            </a:fld>
            <a:endParaRPr lang="en-CA"/>
          </a:p>
        </p:txBody>
      </p:sp>
      <p:sp>
        <p:nvSpPr>
          <p:cNvPr id="3" name="Footer Placeholder 2">
            <a:extLst>
              <a:ext uri="{FF2B5EF4-FFF2-40B4-BE49-F238E27FC236}">
                <a16:creationId xmlns:a16="http://schemas.microsoft.com/office/drawing/2014/main" id="{E07CFB34-6605-4ACF-91E3-D1FC7E59CB75}"/>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F9DD0148-DFC1-469F-BC51-7BFA9E25E6FC}"/>
              </a:ext>
            </a:extLst>
          </p:cNvPr>
          <p:cNvSpPr>
            <a:spLocks noGrp="1"/>
          </p:cNvSpPr>
          <p:nvPr>
            <p:ph type="sldNum" sz="quarter" idx="12"/>
          </p:nvPr>
        </p:nvSpPr>
        <p:spPr/>
        <p:txBody>
          <a:bodyPr/>
          <a:lstStyle/>
          <a:p>
            <a:fld id="{F2795476-8C9E-4386-BA07-9D6732982431}" type="slidenum">
              <a:rPr lang="en-CA" smtClean="0"/>
              <a:t>‹#›</a:t>
            </a:fld>
            <a:endParaRPr lang="en-CA"/>
          </a:p>
        </p:txBody>
      </p:sp>
    </p:spTree>
    <p:extLst>
      <p:ext uri="{BB962C8B-B14F-4D97-AF65-F5344CB8AC3E}">
        <p14:creationId xmlns:p14="http://schemas.microsoft.com/office/powerpoint/2010/main" val="2981642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486B1-6F87-484F-B0F0-135D7C1C8F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5FEA34D7-4952-4EE2-9AF8-C509C79DBB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9850E755-9698-4DDB-856B-813BF53760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A329A69-E1AA-4492-B4EF-7A8ACBCD0F25}"/>
              </a:ext>
            </a:extLst>
          </p:cNvPr>
          <p:cNvSpPr>
            <a:spLocks noGrp="1"/>
          </p:cNvSpPr>
          <p:nvPr>
            <p:ph type="dt" sz="half" idx="10"/>
          </p:nvPr>
        </p:nvSpPr>
        <p:spPr/>
        <p:txBody>
          <a:bodyPr/>
          <a:lstStyle/>
          <a:p>
            <a:fld id="{C5E7DF03-09B2-42E9-81F7-F87D7DCA004D}" type="datetimeFigureOut">
              <a:rPr lang="en-CA" smtClean="0"/>
              <a:t>2019-03-21</a:t>
            </a:fld>
            <a:endParaRPr lang="en-CA"/>
          </a:p>
        </p:txBody>
      </p:sp>
      <p:sp>
        <p:nvSpPr>
          <p:cNvPr id="6" name="Footer Placeholder 5">
            <a:extLst>
              <a:ext uri="{FF2B5EF4-FFF2-40B4-BE49-F238E27FC236}">
                <a16:creationId xmlns:a16="http://schemas.microsoft.com/office/drawing/2014/main" id="{B7F107C5-7988-4FE0-B554-E206AB94022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ADA16A0-06D0-4C53-8F91-8B991C6E875A}"/>
              </a:ext>
            </a:extLst>
          </p:cNvPr>
          <p:cNvSpPr>
            <a:spLocks noGrp="1"/>
          </p:cNvSpPr>
          <p:nvPr>
            <p:ph type="sldNum" sz="quarter" idx="12"/>
          </p:nvPr>
        </p:nvSpPr>
        <p:spPr/>
        <p:txBody>
          <a:bodyPr/>
          <a:lstStyle/>
          <a:p>
            <a:fld id="{F2795476-8C9E-4386-BA07-9D6732982431}" type="slidenum">
              <a:rPr lang="en-CA" smtClean="0"/>
              <a:t>‹#›</a:t>
            </a:fld>
            <a:endParaRPr lang="en-CA"/>
          </a:p>
        </p:txBody>
      </p:sp>
    </p:spTree>
    <p:extLst>
      <p:ext uri="{BB962C8B-B14F-4D97-AF65-F5344CB8AC3E}">
        <p14:creationId xmlns:p14="http://schemas.microsoft.com/office/powerpoint/2010/main" val="2492219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5AFA5-085B-47A5-B493-0C2C9286E2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30B0766D-C056-4DE7-B3AF-7166B9D79E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643D2DDE-FB79-44FA-B45D-EBEACB122B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1DDDCB9-B55A-4EED-BF78-AA4BF64D57A6}"/>
              </a:ext>
            </a:extLst>
          </p:cNvPr>
          <p:cNvSpPr>
            <a:spLocks noGrp="1"/>
          </p:cNvSpPr>
          <p:nvPr>
            <p:ph type="dt" sz="half" idx="10"/>
          </p:nvPr>
        </p:nvSpPr>
        <p:spPr/>
        <p:txBody>
          <a:bodyPr/>
          <a:lstStyle/>
          <a:p>
            <a:fld id="{C5E7DF03-09B2-42E9-81F7-F87D7DCA004D}" type="datetimeFigureOut">
              <a:rPr lang="en-CA" smtClean="0"/>
              <a:t>2019-03-21</a:t>
            </a:fld>
            <a:endParaRPr lang="en-CA"/>
          </a:p>
        </p:txBody>
      </p:sp>
      <p:sp>
        <p:nvSpPr>
          <p:cNvPr id="6" name="Footer Placeholder 5">
            <a:extLst>
              <a:ext uri="{FF2B5EF4-FFF2-40B4-BE49-F238E27FC236}">
                <a16:creationId xmlns:a16="http://schemas.microsoft.com/office/drawing/2014/main" id="{E1978004-22E8-4961-A301-339AF4D8978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FA3BEF3-0979-4719-8717-65D65B39B75D}"/>
              </a:ext>
            </a:extLst>
          </p:cNvPr>
          <p:cNvSpPr>
            <a:spLocks noGrp="1"/>
          </p:cNvSpPr>
          <p:nvPr>
            <p:ph type="sldNum" sz="quarter" idx="12"/>
          </p:nvPr>
        </p:nvSpPr>
        <p:spPr/>
        <p:txBody>
          <a:bodyPr/>
          <a:lstStyle/>
          <a:p>
            <a:fld id="{F2795476-8C9E-4386-BA07-9D6732982431}" type="slidenum">
              <a:rPr lang="en-CA" smtClean="0"/>
              <a:t>‹#›</a:t>
            </a:fld>
            <a:endParaRPr lang="en-CA"/>
          </a:p>
        </p:txBody>
      </p:sp>
    </p:spTree>
    <p:extLst>
      <p:ext uri="{BB962C8B-B14F-4D97-AF65-F5344CB8AC3E}">
        <p14:creationId xmlns:p14="http://schemas.microsoft.com/office/powerpoint/2010/main" val="3719759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9A255B-C708-43A6-9D3A-B78B02D252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22EC80B-0519-4348-BF64-599F84A5A2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2FCE18F-B0E7-40A6-BF13-B3A4B0DAAC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E7DF03-09B2-42E9-81F7-F87D7DCA004D}" type="datetimeFigureOut">
              <a:rPr lang="en-CA" smtClean="0"/>
              <a:t>2019-03-21</a:t>
            </a:fld>
            <a:endParaRPr lang="en-CA"/>
          </a:p>
        </p:txBody>
      </p:sp>
      <p:sp>
        <p:nvSpPr>
          <p:cNvPr id="5" name="Footer Placeholder 4">
            <a:extLst>
              <a:ext uri="{FF2B5EF4-FFF2-40B4-BE49-F238E27FC236}">
                <a16:creationId xmlns:a16="http://schemas.microsoft.com/office/drawing/2014/main" id="{857BC5AA-9B7C-4425-96F0-EB3FFE261C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AA61F3DB-F144-4083-838D-2E59BCB134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795476-8C9E-4386-BA07-9D6732982431}" type="slidenum">
              <a:rPr lang="en-CA" smtClean="0"/>
              <a:t>‹#›</a:t>
            </a:fld>
            <a:endParaRPr lang="en-CA"/>
          </a:p>
        </p:txBody>
      </p:sp>
    </p:spTree>
    <p:extLst>
      <p:ext uri="{BB962C8B-B14F-4D97-AF65-F5344CB8AC3E}">
        <p14:creationId xmlns:p14="http://schemas.microsoft.com/office/powerpoint/2010/main" val="2106209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8C16D-49AA-4EB7-8173-4E518A390A2D}"/>
              </a:ext>
            </a:extLst>
          </p:cNvPr>
          <p:cNvSpPr>
            <a:spLocks noGrp="1"/>
          </p:cNvSpPr>
          <p:nvPr>
            <p:ph type="ctrTitle"/>
          </p:nvPr>
        </p:nvSpPr>
        <p:spPr/>
        <p:txBody>
          <a:bodyPr/>
          <a:lstStyle/>
          <a:p>
            <a:endParaRPr lang="en-CA"/>
          </a:p>
        </p:txBody>
      </p:sp>
      <p:sp>
        <p:nvSpPr>
          <p:cNvPr id="3" name="Subtitle 2">
            <a:extLst>
              <a:ext uri="{FF2B5EF4-FFF2-40B4-BE49-F238E27FC236}">
                <a16:creationId xmlns:a16="http://schemas.microsoft.com/office/drawing/2014/main" id="{C7A173CC-59B9-48B0-9A22-0E4496FDA682}"/>
              </a:ext>
            </a:extLst>
          </p:cNvPr>
          <p:cNvSpPr>
            <a:spLocks noGrp="1"/>
          </p:cNvSpPr>
          <p:nvPr>
            <p:ph type="subTitle" idx="1"/>
          </p:nvPr>
        </p:nvSpPr>
        <p:spPr/>
        <p:txBody>
          <a:bodyPr/>
          <a:lstStyle/>
          <a:p>
            <a:endParaRPr lang="en-CA"/>
          </a:p>
        </p:txBody>
      </p:sp>
    </p:spTree>
    <p:extLst>
      <p:ext uri="{BB962C8B-B14F-4D97-AF65-F5344CB8AC3E}">
        <p14:creationId xmlns:p14="http://schemas.microsoft.com/office/powerpoint/2010/main" val="1022283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6F9FEE-A5F1-4AEA-BF9C-117C14737EE0}"/>
              </a:ext>
            </a:extLst>
          </p:cNvPr>
          <p:cNvSpPr>
            <a:spLocks noGrp="1"/>
          </p:cNvSpPr>
          <p:nvPr>
            <p:ph idx="1"/>
          </p:nvPr>
        </p:nvSpPr>
        <p:spPr>
          <a:xfrm>
            <a:off x="660400" y="365760"/>
            <a:ext cx="10693400" cy="5811203"/>
          </a:xfrm>
        </p:spPr>
        <p:txBody>
          <a:bodyPr>
            <a:normAutofit fontScale="92500" lnSpcReduction="10000"/>
          </a:bodyPr>
          <a:lstStyle/>
          <a:p>
            <a:pPr lvl="0"/>
            <a:r>
              <a:rPr lang="en-US" dirty="0"/>
              <a:t>Other things to note: </a:t>
            </a:r>
            <a:endParaRPr lang="en-CA" sz="3200" dirty="0"/>
          </a:p>
          <a:p>
            <a:pPr lvl="1"/>
            <a:r>
              <a:rPr lang="en-US" dirty="0"/>
              <a:t>Pay attention to the deadlines for submitting your work. These are STRICT.</a:t>
            </a:r>
            <a:endParaRPr lang="en-CA" sz="2800" dirty="0"/>
          </a:p>
          <a:p>
            <a:pPr lvl="1"/>
            <a:r>
              <a:rPr lang="en-US" dirty="0"/>
              <a:t>Submit 1 poster per group through Quercus (Quercus groups to be made soon).</a:t>
            </a:r>
            <a:endParaRPr lang="en-CA" sz="2800" dirty="0"/>
          </a:p>
          <a:p>
            <a:pPr lvl="1"/>
            <a:r>
              <a:rPr lang="en-US" dirty="0"/>
              <a:t>Each of you will also be acting as a peer reviewer (rubrics will be available on poster day and to be submitted BY THE STUDENT through Quercus).</a:t>
            </a:r>
            <a:endParaRPr lang="en-CA" sz="2800" dirty="0"/>
          </a:p>
          <a:p>
            <a:pPr lvl="1"/>
            <a:r>
              <a:rPr lang="en-US" dirty="0"/>
              <a:t>Arrive on time to put up and take down your poster. Any work left will be discarded.</a:t>
            </a:r>
            <a:endParaRPr lang="en-CA" sz="2800" dirty="0"/>
          </a:p>
          <a:p>
            <a:pPr lvl="1"/>
            <a:r>
              <a:rPr lang="en-US" dirty="0"/>
              <a:t>Arrive early for your scheduled poster presentation time. If you arrive late, you will not be marked. This is a large class which requires a lot of coordination. As such, you have a designated presentation time for a reason.</a:t>
            </a:r>
            <a:endParaRPr lang="en-CA" sz="2800" dirty="0"/>
          </a:p>
          <a:p>
            <a:pPr lvl="1"/>
            <a:r>
              <a:rPr lang="en-US" dirty="0"/>
              <a:t>We will have extra TAs in the Stats Aid center the week before the poster to help you. Come prepared. It is NOT the TA’s job to work on your project for you!</a:t>
            </a:r>
            <a:endParaRPr lang="en-CA" sz="2800" dirty="0"/>
          </a:p>
          <a:p>
            <a:pPr lvl="1"/>
            <a:r>
              <a:rPr lang="en-US" dirty="0"/>
              <a:t>We can also answer questions through Piazza all week, but this is not an appropriate forum for extensive programming help.</a:t>
            </a:r>
            <a:endParaRPr lang="en-CA" sz="2800" dirty="0"/>
          </a:p>
          <a:p>
            <a:pPr lvl="1"/>
            <a:r>
              <a:rPr lang="en-US" dirty="0"/>
              <a:t>DO NOT LEAVE THE PROJECT UNTIL THE LAST MINUTE. It takes time to do this properly and if you run into any last-minute issues, we will not be there to help you.</a:t>
            </a:r>
            <a:endParaRPr lang="en-CA" sz="2800" dirty="0"/>
          </a:p>
          <a:p>
            <a:pPr lvl="1"/>
            <a:r>
              <a:rPr lang="en-US" dirty="0"/>
              <a:t>PRACTICE, PRACTICE, PRACTICE! :D Ideally, practice as a group as many times as you can so that your transitions seem more naturally.</a:t>
            </a:r>
            <a:endParaRPr lang="en-CA" sz="2800" dirty="0"/>
          </a:p>
          <a:p>
            <a:endParaRPr lang="en-CA" dirty="0"/>
          </a:p>
        </p:txBody>
      </p:sp>
    </p:spTree>
    <p:extLst>
      <p:ext uri="{BB962C8B-B14F-4D97-AF65-F5344CB8AC3E}">
        <p14:creationId xmlns:p14="http://schemas.microsoft.com/office/powerpoint/2010/main" val="805607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732C2-0D8F-424B-BE2B-D5DBBCE90EAB}"/>
              </a:ext>
            </a:extLst>
          </p:cNvPr>
          <p:cNvSpPr>
            <a:spLocks noGrp="1"/>
          </p:cNvSpPr>
          <p:nvPr>
            <p:ph type="title"/>
          </p:nvPr>
        </p:nvSpPr>
        <p:spPr/>
        <p:txBody>
          <a:bodyPr>
            <a:normAutofit/>
          </a:bodyPr>
          <a:lstStyle/>
          <a:p>
            <a:r>
              <a:rPr lang="en-CA" sz="3600" dirty="0"/>
              <a:t>Some important things to notice about this week’s topic</a:t>
            </a:r>
          </a:p>
        </p:txBody>
      </p:sp>
      <p:sp>
        <p:nvSpPr>
          <p:cNvPr id="3" name="Content Placeholder 2">
            <a:extLst>
              <a:ext uri="{FF2B5EF4-FFF2-40B4-BE49-F238E27FC236}">
                <a16:creationId xmlns:a16="http://schemas.microsoft.com/office/drawing/2014/main" id="{1FC6131A-EED2-41F2-9F39-224C573E16E1}"/>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502802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7F6ABE3-E622-4964-B57C-0C0317FE1550}"/>
                  </a:ext>
                </a:extLst>
              </p:cNvPr>
              <p:cNvSpPr>
                <a:spLocks noGrp="1"/>
              </p:cNvSpPr>
              <p:nvPr>
                <p:ph idx="1"/>
              </p:nvPr>
            </p:nvSpPr>
            <p:spPr>
              <a:xfrm>
                <a:off x="609600" y="538480"/>
                <a:ext cx="10612120" cy="4612323"/>
              </a:xfrm>
            </p:spPr>
            <p:txBody>
              <a:bodyPr/>
              <a:lstStyle/>
              <a:p>
                <a:r>
                  <a:rPr lang="en-CA" b="1" dirty="0"/>
                  <a:t>Multiple linear regression models: </a:t>
                </a:r>
                <a:r>
                  <a:rPr lang="en-CA" dirty="0"/>
                  <a:t>A </a:t>
                </a:r>
                <a:r>
                  <a:rPr lang="en-US" altLang="zh-CN" dirty="0"/>
                  <a:t>generalization of simple linear regression, where we could have multiple predictors variables, i.e. x,</a:t>
                </a:r>
                <a:r>
                  <a:rPr lang="en-CA" altLang="zh-CN" dirty="0"/>
                  <a:t> in our model.</a:t>
                </a:r>
                <a:endParaRPr lang="en-CA" altLang="zh-CN" sz="3600" i="1" dirty="0">
                  <a:latin typeface="Cambria Math" panose="02040503050406030204" pitchFamily="18" charset="0"/>
                </a:endParaRPr>
              </a:p>
              <a:p>
                <a14:m>
                  <m:oMath xmlns:m="http://schemas.openxmlformats.org/officeDocument/2006/math">
                    <m:r>
                      <a:rPr lang="en-US" altLang="zh-CN" sz="3200" i="1" dirty="0" smtClean="0">
                        <a:latin typeface="Cambria Math" panose="02040503050406030204" pitchFamily="18" charset="0"/>
                      </a:rPr>
                      <m:t>𝑦</m:t>
                    </m:r>
                    <m:r>
                      <a:rPr lang="en-US" altLang="zh-CN" sz="3200" i="0" dirty="0" smtClean="0">
                        <a:latin typeface="Cambria Math" panose="02040503050406030204" pitchFamily="18" charset="0"/>
                      </a:rPr>
                      <m:t>=</m:t>
                    </m:r>
                    <m:sSub>
                      <m:sSubPr>
                        <m:ctrlPr>
                          <a:rPr lang="en-US" altLang="zh-CN" sz="3200" i="1" dirty="0" smtClean="0">
                            <a:latin typeface="Cambria Math" panose="02040503050406030204" pitchFamily="18" charset="0"/>
                          </a:rPr>
                        </m:ctrlPr>
                      </m:sSubPr>
                      <m:e>
                        <m:r>
                          <a:rPr lang="en-US" altLang="zh-CN" sz="3200" i="1" dirty="0" smtClean="0">
                            <a:latin typeface="Cambria Math" panose="02040503050406030204" pitchFamily="18" charset="0"/>
                          </a:rPr>
                          <m:t>𝛽</m:t>
                        </m:r>
                      </m:e>
                      <m:sub>
                        <m:r>
                          <a:rPr lang="en-US" altLang="zh-CN" sz="3200" i="0" dirty="0" smtClean="0">
                            <a:latin typeface="Cambria Math" panose="02040503050406030204" pitchFamily="18" charset="0"/>
                          </a:rPr>
                          <m:t>0</m:t>
                        </m:r>
                      </m:sub>
                    </m:sSub>
                    <m:r>
                      <a:rPr lang="en-US" altLang="zh-CN" sz="3200" i="0" dirty="0" smtClean="0">
                        <a:latin typeface="Cambria Math" panose="02040503050406030204" pitchFamily="18" charset="0"/>
                      </a:rPr>
                      <m:t>+</m:t>
                    </m:r>
                    <m:sSub>
                      <m:sSubPr>
                        <m:ctrlPr>
                          <a:rPr lang="en-US" altLang="zh-CN" sz="3200" i="1" dirty="0" smtClean="0">
                            <a:latin typeface="Cambria Math" panose="02040503050406030204" pitchFamily="18" charset="0"/>
                          </a:rPr>
                        </m:ctrlPr>
                      </m:sSubPr>
                      <m:e>
                        <m:r>
                          <a:rPr lang="en-US" altLang="zh-CN" sz="3200" i="1" dirty="0" smtClean="0">
                            <a:latin typeface="Cambria Math" panose="02040503050406030204" pitchFamily="18" charset="0"/>
                          </a:rPr>
                          <m:t>𝛽</m:t>
                        </m:r>
                      </m:e>
                      <m:sub>
                        <m:r>
                          <a:rPr lang="en-US" altLang="zh-CN" sz="3200" i="0" dirty="0" smtClean="0">
                            <a:latin typeface="Cambria Math" panose="02040503050406030204" pitchFamily="18" charset="0"/>
                          </a:rPr>
                          <m:t>1</m:t>
                        </m:r>
                      </m:sub>
                    </m:sSub>
                    <m:sSub>
                      <m:sSubPr>
                        <m:ctrlPr>
                          <a:rPr lang="en-US" altLang="zh-CN" sz="3200" i="1" dirty="0" smtClean="0">
                            <a:latin typeface="Cambria Math" panose="02040503050406030204" pitchFamily="18" charset="0"/>
                          </a:rPr>
                        </m:ctrlPr>
                      </m:sSubPr>
                      <m:e>
                        <m:r>
                          <a:rPr lang="en-US" altLang="zh-CN" sz="3200" i="1" dirty="0" smtClean="0">
                            <a:latin typeface="Cambria Math" panose="02040503050406030204" pitchFamily="18" charset="0"/>
                          </a:rPr>
                          <m:t>𝑥</m:t>
                        </m:r>
                      </m:e>
                      <m:sub>
                        <m:r>
                          <a:rPr lang="en-US" altLang="zh-CN" sz="3200" i="0" dirty="0" smtClean="0">
                            <a:latin typeface="Cambria Math" panose="02040503050406030204" pitchFamily="18" charset="0"/>
                          </a:rPr>
                          <m:t>1</m:t>
                        </m:r>
                      </m:sub>
                    </m:sSub>
                    <m:r>
                      <a:rPr lang="en-US" altLang="zh-CN" sz="3200" i="0" dirty="0" smtClean="0">
                        <a:latin typeface="Cambria Math" panose="02040503050406030204" pitchFamily="18" charset="0"/>
                      </a:rPr>
                      <m:t>+</m:t>
                    </m:r>
                    <m:sSub>
                      <m:sSubPr>
                        <m:ctrlPr>
                          <a:rPr lang="en-US" altLang="zh-CN" sz="3200" i="1" dirty="0" smtClean="0">
                            <a:latin typeface="Cambria Math" panose="02040503050406030204" pitchFamily="18" charset="0"/>
                          </a:rPr>
                        </m:ctrlPr>
                      </m:sSubPr>
                      <m:e>
                        <m:r>
                          <a:rPr lang="en-US" altLang="zh-CN" sz="3200" i="1" dirty="0" smtClean="0">
                            <a:latin typeface="Cambria Math" panose="02040503050406030204" pitchFamily="18" charset="0"/>
                          </a:rPr>
                          <m:t>𝛽</m:t>
                        </m:r>
                      </m:e>
                      <m:sub>
                        <m:r>
                          <a:rPr lang="en-US" altLang="zh-CN" sz="3200" i="0" dirty="0" smtClean="0">
                            <a:latin typeface="Cambria Math" panose="02040503050406030204" pitchFamily="18" charset="0"/>
                          </a:rPr>
                          <m:t>2</m:t>
                        </m:r>
                      </m:sub>
                    </m:sSub>
                    <m:sSub>
                      <m:sSubPr>
                        <m:ctrlPr>
                          <a:rPr lang="en-US" altLang="zh-CN" sz="3200" i="1" dirty="0" smtClean="0">
                            <a:latin typeface="Cambria Math" panose="02040503050406030204" pitchFamily="18" charset="0"/>
                          </a:rPr>
                        </m:ctrlPr>
                      </m:sSubPr>
                      <m:e>
                        <m:r>
                          <a:rPr lang="en-US" altLang="zh-CN" sz="3200" i="1" dirty="0" smtClean="0">
                            <a:latin typeface="Cambria Math" panose="02040503050406030204" pitchFamily="18" charset="0"/>
                          </a:rPr>
                          <m:t>𝑥</m:t>
                        </m:r>
                      </m:e>
                      <m:sub>
                        <m:r>
                          <a:rPr lang="en-US" altLang="zh-CN" sz="3200" i="0" dirty="0" smtClean="0">
                            <a:latin typeface="Cambria Math" panose="02040503050406030204" pitchFamily="18" charset="0"/>
                          </a:rPr>
                          <m:t>2</m:t>
                        </m:r>
                      </m:sub>
                    </m:sSub>
                    <m:r>
                      <a:rPr lang="en-US" altLang="zh-CN" sz="3200" i="0" dirty="0" smtClean="0">
                        <a:latin typeface="Cambria Math" panose="02040503050406030204" pitchFamily="18" charset="0"/>
                      </a:rPr>
                      <m:t>+⋯</m:t>
                    </m:r>
                    <m:r>
                      <a:rPr lang="en-CA" altLang="zh-CN" sz="3200" b="0" i="0" dirty="0" smtClean="0">
                        <a:latin typeface="Cambria Math" panose="02040503050406030204" pitchFamily="18" charset="0"/>
                      </a:rPr>
                      <m:t>+</m:t>
                    </m:r>
                    <m:sSub>
                      <m:sSubPr>
                        <m:ctrlPr>
                          <a:rPr lang="en-CA" altLang="zh-CN" sz="3200" b="0" i="1" dirty="0" smtClean="0">
                            <a:latin typeface="Cambria Math" panose="02040503050406030204" pitchFamily="18" charset="0"/>
                          </a:rPr>
                        </m:ctrlPr>
                      </m:sSubPr>
                      <m:e>
                        <m:r>
                          <a:rPr lang="en-CA" altLang="zh-CN" sz="3200" b="0" i="1" dirty="0" smtClean="0">
                            <a:latin typeface="Cambria Math" panose="02040503050406030204" pitchFamily="18" charset="0"/>
                          </a:rPr>
                          <m:t>𝛽</m:t>
                        </m:r>
                      </m:e>
                      <m:sub>
                        <m:r>
                          <a:rPr lang="en-CA" altLang="zh-CN" sz="3200" b="0" i="1" dirty="0" smtClean="0">
                            <a:latin typeface="Cambria Math" panose="02040503050406030204" pitchFamily="18" charset="0"/>
                          </a:rPr>
                          <m:t>𝑛</m:t>
                        </m:r>
                      </m:sub>
                    </m:sSub>
                    <m:sSub>
                      <m:sSubPr>
                        <m:ctrlPr>
                          <a:rPr lang="en-CA" altLang="zh-CN" sz="3200" b="0" i="1" dirty="0" smtClean="0">
                            <a:latin typeface="Cambria Math" panose="02040503050406030204" pitchFamily="18" charset="0"/>
                          </a:rPr>
                        </m:ctrlPr>
                      </m:sSubPr>
                      <m:e>
                        <m:r>
                          <a:rPr lang="en-CA" altLang="zh-CN" sz="3200" b="0" i="1" dirty="0" smtClean="0">
                            <a:latin typeface="Cambria Math" panose="02040503050406030204" pitchFamily="18" charset="0"/>
                          </a:rPr>
                          <m:t>𝑥</m:t>
                        </m:r>
                      </m:e>
                      <m:sub>
                        <m:r>
                          <a:rPr lang="en-CA" altLang="zh-CN" sz="3200" b="0" i="1" dirty="0" smtClean="0">
                            <a:latin typeface="Cambria Math" panose="02040503050406030204" pitchFamily="18" charset="0"/>
                          </a:rPr>
                          <m:t>𝑛</m:t>
                        </m:r>
                      </m:sub>
                    </m:sSub>
                    <m:r>
                      <a:rPr lang="en-CA" altLang="zh-CN" sz="3200" b="0" i="1" dirty="0" smtClean="0">
                        <a:latin typeface="Cambria Math" panose="02040503050406030204" pitchFamily="18" charset="0"/>
                      </a:rPr>
                      <m:t>+</m:t>
                    </m:r>
                    <m:r>
                      <a:rPr lang="en-US" altLang="zh-CN" sz="3200" i="1" dirty="0" smtClean="0">
                        <a:latin typeface="Cambria Math" panose="02040503050406030204" pitchFamily="18" charset="0"/>
                      </a:rPr>
                      <m:t>𝜀</m:t>
                    </m:r>
                  </m:oMath>
                </a14:m>
                <a:endParaRPr lang="en-US" altLang="zh-CN" sz="2400" dirty="0"/>
              </a:p>
              <a:p>
                <a:r>
                  <a:rPr lang="en-US" altLang="zh-CN" dirty="0"/>
                  <a:t>Everything we learn last week about SLR can be used to multiple linear regression model. </a:t>
                </a:r>
              </a:p>
              <a:p>
                <a:r>
                  <a:rPr lang="en-US" altLang="zh-CN" dirty="0"/>
                  <a:t>E.g. Use </a:t>
                </a:r>
                <a:r>
                  <a:rPr lang="en-US" altLang="zh-CN" b="1" dirty="0"/>
                  <a:t>Least square method </a:t>
                </a:r>
                <a:r>
                  <a:rPr lang="en-US" altLang="zh-CN" dirty="0"/>
                  <a:t>to estimate the parameters. (Taking partial derivative with respect to each β).</a:t>
                </a:r>
              </a:p>
              <a:p>
                <a:r>
                  <a:rPr lang="en-CA" dirty="0"/>
                  <a:t>Use </a:t>
                </a:r>
                <a:r>
                  <a:rPr lang="en-CA" b="1" dirty="0"/>
                  <a:t>RMSE</a:t>
                </a:r>
                <a:r>
                  <a:rPr lang="en-CA" dirty="0"/>
                  <a:t> to measure performance of your model.</a:t>
                </a:r>
              </a:p>
            </p:txBody>
          </p:sp>
        </mc:Choice>
        <mc:Fallback>
          <p:sp>
            <p:nvSpPr>
              <p:cNvPr id="3" name="Content Placeholder 2">
                <a:extLst>
                  <a:ext uri="{FF2B5EF4-FFF2-40B4-BE49-F238E27FC236}">
                    <a16:creationId xmlns:a16="http://schemas.microsoft.com/office/drawing/2014/main" id="{E7F6ABE3-E622-4964-B57C-0C0317FE1550}"/>
                  </a:ext>
                </a:extLst>
              </p:cNvPr>
              <p:cNvSpPr>
                <a:spLocks noGrp="1" noRot="1" noChangeAspect="1" noMove="1" noResize="1" noEditPoints="1" noAdjustHandles="1" noChangeArrowheads="1" noChangeShapeType="1" noTextEdit="1"/>
              </p:cNvSpPr>
              <p:nvPr>
                <p:ph idx="1"/>
              </p:nvPr>
            </p:nvSpPr>
            <p:spPr>
              <a:xfrm>
                <a:off x="609600" y="538480"/>
                <a:ext cx="10612120" cy="4612323"/>
              </a:xfrm>
              <a:blipFill>
                <a:blip r:embed="rId2"/>
                <a:stretch>
                  <a:fillRect l="-1034" t="-2114" r="-1781"/>
                </a:stretch>
              </a:blipFill>
            </p:spPr>
            <p:txBody>
              <a:bodyPr/>
              <a:lstStyle/>
              <a:p>
                <a:r>
                  <a:rPr lang="en-CA">
                    <a:noFill/>
                  </a:rPr>
                  <a:t> </a:t>
                </a:r>
              </a:p>
            </p:txBody>
          </p:sp>
        </mc:Fallback>
      </mc:AlternateContent>
    </p:spTree>
    <p:extLst>
      <p:ext uri="{BB962C8B-B14F-4D97-AF65-F5344CB8AC3E}">
        <p14:creationId xmlns:p14="http://schemas.microsoft.com/office/powerpoint/2010/main" val="808526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2001E-6641-4D26-AE0A-A2DF1B957B5B}"/>
              </a:ext>
            </a:extLst>
          </p:cNvPr>
          <p:cNvSpPr>
            <a:spLocks noGrp="1"/>
          </p:cNvSpPr>
          <p:nvPr>
            <p:ph type="title"/>
          </p:nvPr>
        </p:nvSpPr>
        <p:spPr/>
        <p:txBody>
          <a:bodyPr/>
          <a:lstStyle/>
          <a:p>
            <a:r>
              <a:rPr lang="en-CA" dirty="0"/>
              <a:t>What we mean by </a:t>
            </a:r>
            <a:r>
              <a:rPr lang="en-CA" b="1" dirty="0"/>
              <a:t>linear</a:t>
            </a:r>
            <a:r>
              <a:rPr lang="en-CA" dirty="0"/>
              <a:t>?</a:t>
            </a:r>
          </a:p>
        </p:txBody>
      </p:sp>
      <p:sp>
        <p:nvSpPr>
          <p:cNvPr id="3" name="Content Placeholder 2">
            <a:extLst>
              <a:ext uri="{FF2B5EF4-FFF2-40B4-BE49-F238E27FC236}">
                <a16:creationId xmlns:a16="http://schemas.microsoft.com/office/drawing/2014/main" id="{ECCCE333-DDDE-46ED-81EA-C65FD79A6DF7}"/>
              </a:ext>
            </a:extLst>
          </p:cNvPr>
          <p:cNvSpPr>
            <a:spLocks noGrp="1"/>
          </p:cNvSpPr>
          <p:nvPr>
            <p:ph idx="1"/>
          </p:nvPr>
        </p:nvSpPr>
        <p:spPr/>
        <p:txBody>
          <a:bodyPr/>
          <a:lstStyle/>
          <a:p>
            <a:r>
              <a:rPr lang="en-CA" dirty="0"/>
              <a:t>The "linear" in linear regression means that the equation is linear in the parameters </a:t>
            </a:r>
            <a:r>
              <a:rPr lang="en-US" altLang="zh-CN" dirty="0"/>
              <a:t>β.</a:t>
            </a:r>
          </a:p>
          <a:p>
            <a:r>
              <a:rPr lang="en-US" dirty="0"/>
              <a:t>Example of </a:t>
            </a:r>
            <a:r>
              <a:rPr lang="en-CA" dirty="0"/>
              <a:t>linear models</a:t>
            </a:r>
            <a:r>
              <a:rPr lang="en-US" dirty="0"/>
              <a:t>:</a:t>
            </a:r>
          </a:p>
          <a:p>
            <a:endParaRPr lang="en-US" dirty="0"/>
          </a:p>
          <a:p>
            <a:endParaRPr lang="en-US" dirty="0"/>
          </a:p>
          <a:p>
            <a:r>
              <a:rPr lang="en-US" dirty="0"/>
              <a:t>Example of non </a:t>
            </a:r>
            <a:r>
              <a:rPr lang="en-CA" dirty="0"/>
              <a:t>linear models</a:t>
            </a:r>
            <a:endParaRPr lang="en-US" dirty="0"/>
          </a:p>
          <a:p>
            <a:endParaRPr lang="en-CA" dirty="0"/>
          </a:p>
        </p:txBody>
      </p:sp>
      <p:pic>
        <p:nvPicPr>
          <p:cNvPr id="4" name="Picture 3">
            <a:extLst>
              <a:ext uri="{FF2B5EF4-FFF2-40B4-BE49-F238E27FC236}">
                <a16:creationId xmlns:a16="http://schemas.microsoft.com/office/drawing/2014/main" id="{667D9571-2564-47C2-82E0-0D082E152A12}"/>
              </a:ext>
            </a:extLst>
          </p:cNvPr>
          <p:cNvPicPr>
            <a:picLocks noChangeAspect="1"/>
          </p:cNvPicPr>
          <p:nvPr/>
        </p:nvPicPr>
        <p:blipFill>
          <a:blip r:embed="rId2"/>
          <a:stretch>
            <a:fillRect/>
          </a:stretch>
        </p:blipFill>
        <p:spPr>
          <a:xfrm>
            <a:off x="838200" y="3244532"/>
            <a:ext cx="5143500" cy="1019175"/>
          </a:xfrm>
          <a:prstGeom prst="rect">
            <a:avLst/>
          </a:prstGeom>
        </p:spPr>
      </p:pic>
      <p:pic>
        <p:nvPicPr>
          <p:cNvPr id="5" name="Picture 4">
            <a:extLst>
              <a:ext uri="{FF2B5EF4-FFF2-40B4-BE49-F238E27FC236}">
                <a16:creationId xmlns:a16="http://schemas.microsoft.com/office/drawing/2014/main" id="{6F1E4704-C804-4ACA-9461-B2E95ABEA7B5}"/>
              </a:ext>
            </a:extLst>
          </p:cNvPr>
          <p:cNvPicPr>
            <a:picLocks noChangeAspect="1"/>
          </p:cNvPicPr>
          <p:nvPr/>
        </p:nvPicPr>
        <p:blipFill>
          <a:blip r:embed="rId3"/>
          <a:stretch>
            <a:fillRect/>
          </a:stretch>
        </p:blipFill>
        <p:spPr>
          <a:xfrm>
            <a:off x="716280" y="4693919"/>
            <a:ext cx="3505200" cy="1123950"/>
          </a:xfrm>
          <a:prstGeom prst="rect">
            <a:avLst/>
          </a:prstGeom>
        </p:spPr>
      </p:pic>
    </p:spTree>
    <p:extLst>
      <p:ext uri="{BB962C8B-B14F-4D97-AF65-F5344CB8AC3E}">
        <p14:creationId xmlns:p14="http://schemas.microsoft.com/office/powerpoint/2010/main" val="2977471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EB1D0-AE1F-49DA-9DAE-BD4F93A20827}"/>
              </a:ext>
            </a:extLst>
          </p:cNvPr>
          <p:cNvSpPr>
            <a:spLocks noGrp="1"/>
          </p:cNvSpPr>
          <p:nvPr>
            <p:ph type="title"/>
          </p:nvPr>
        </p:nvSpPr>
        <p:spPr/>
        <p:txBody>
          <a:bodyPr/>
          <a:lstStyle/>
          <a:p>
            <a:r>
              <a:rPr lang="en-CA" dirty="0"/>
              <a:t>In class writing</a:t>
            </a:r>
            <a:r>
              <a:rPr lang="en-US" altLang="zh-CN" dirty="0"/>
              <a:t> exercise</a:t>
            </a:r>
            <a:endParaRPr lang="en-CA" dirty="0"/>
          </a:p>
        </p:txBody>
      </p:sp>
    </p:spTree>
    <p:extLst>
      <p:ext uri="{BB962C8B-B14F-4D97-AF65-F5344CB8AC3E}">
        <p14:creationId xmlns:p14="http://schemas.microsoft.com/office/powerpoint/2010/main" val="1304833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AE7ADA-44EE-481D-B4E2-9A969DCD4346}"/>
              </a:ext>
            </a:extLst>
          </p:cNvPr>
          <p:cNvSpPr>
            <a:spLocks noGrp="1"/>
          </p:cNvSpPr>
          <p:nvPr>
            <p:ph idx="1"/>
          </p:nvPr>
        </p:nvSpPr>
        <p:spPr>
          <a:xfrm>
            <a:off x="680720" y="629920"/>
            <a:ext cx="10673080" cy="5547043"/>
          </a:xfrm>
        </p:spPr>
        <p:txBody>
          <a:bodyPr>
            <a:normAutofit lnSpcReduction="10000"/>
          </a:bodyPr>
          <a:lstStyle/>
          <a:p>
            <a:r>
              <a:rPr lang="en-US" b="1" dirty="0"/>
              <a:t>Prepare a short paragraph written response based on </a:t>
            </a:r>
            <a:r>
              <a:rPr lang="en-US" b="1" i="1" dirty="0"/>
              <a:t>Practice</a:t>
            </a:r>
            <a:r>
              <a:rPr lang="en-US" b="1" dirty="0"/>
              <a:t> </a:t>
            </a:r>
            <a:r>
              <a:rPr lang="en-US" b="1" i="1" dirty="0"/>
              <a:t>Problem 2.</a:t>
            </a:r>
            <a:br>
              <a:rPr lang="en-US" b="1" dirty="0"/>
            </a:br>
            <a:r>
              <a:rPr lang="en-US" b="1" dirty="0"/>
              <a:t>it should be complete, concise, clear and cohesive and to include:</a:t>
            </a:r>
            <a:endParaRPr lang="en-CA" dirty="0"/>
          </a:p>
          <a:p>
            <a:r>
              <a:rPr lang="en-US" dirty="0"/>
              <a:t>1. The purpose. What are you studying? Why should we care about the analysis you’ve done?</a:t>
            </a:r>
            <a:endParaRPr lang="en-CA" dirty="0"/>
          </a:p>
          <a:p>
            <a:r>
              <a:rPr lang="en-US" dirty="0"/>
              <a:t>2. A summary of the methods used. What did you do? Why did you do it this way?</a:t>
            </a:r>
            <a:endParaRPr lang="en-CA" dirty="0"/>
          </a:p>
          <a:p>
            <a:r>
              <a:rPr lang="en-US" dirty="0"/>
              <a:t>3. A summary of the results. We don’t need to know everything you found – only the most critical things relating to your purpose! Remember, sometimes less is more! If they include a figure, it should be clear and able to stand on its own (e.g. contain proper titles).</a:t>
            </a:r>
            <a:endParaRPr lang="en-CA" dirty="0"/>
          </a:p>
          <a:p>
            <a:r>
              <a:rPr lang="en-US" dirty="0"/>
              <a:t>4. A conclusion. What is your take away message? Remember, a conclusion is not the place to present new findings.</a:t>
            </a:r>
            <a:endParaRPr lang="en-CA" dirty="0"/>
          </a:p>
          <a:p>
            <a:endParaRPr lang="en-CA" dirty="0"/>
          </a:p>
        </p:txBody>
      </p:sp>
    </p:spTree>
    <p:extLst>
      <p:ext uri="{BB962C8B-B14F-4D97-AF65-F5344CB8AC3E}">
        <p14:creationId xmlns:p14="http://schemas.microsoft.com/office/powerpoint/2010/main" val="4215940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E513C-73D4-4475-AC91-D4240EFBE5B5}"/>
              </a:ext>
            </a:extLst>
          </p:cNvPr>
          <p:cNvSpPr>
            <a:spLocks noGrp="1"/>
          </p:cNvSpPr>
          <p:nvPr>
            <p:ph type="title"/>
          </p:nvPr>
        </p:nvSpPr>
        <p:spPr/>
        <p:txBody>
          <a:bodyPr/>
          <a:lstStyle/>
          <a:p>
            <a:r>
              <a:rPr lang="en-CA" dirty="0"/>
              <a:t>Final project</a:t>
            </a:r>
          </a:p>
        </p:txBody>
      </p:sp>
      <p:sp>
        <p:nvSpPr>
          <p:cNvPr id="3" name="Content Placeholder 2">
            <a:extLst>
              <a:ext uri="{FF2B5EF4-FFF2-40B4-BE49-F238E27FC236}">
                <a16:creationId xmlns:a16="http://schemas.microsoft.com/office/drawing/2014/main" id="{287EF5A1-017C-402B-985E-95EAEB74D6B4}"/>
              </a:ext>
            </a:extLst>
          </p:cNvPr>
          <p:cNvSpPr>
            <a:spLocks noGrp="1"/>
          </p:cNvSpPr>
          <p:nvPr>
            <p:ph idx="1"/>
          </p:nvPr>
        </p:nvSpPr>
        <p:spPr/>
        <p:txBody>
          <a:bodyPr/>
          <a:lstStyle/>
          <a:p>
            <a:r>
              <a:rPr lang="en-US" dirty="0"/>
              <a:t>Use the remaining time to start preparing for the final poster project with their group. </a:t>
            </a:r>
            <a:endParaRPr lang="en-CA" dirty="0"/>
          </a:p>
        </p:txBody>
      </p:sp>
    </p:spTree>
    <p:extLst>
      <p:ext uri="{BB962C8B-B14F-4D97-AF65-F5344CB8AC3E}">
        <p14:creationId xmlns:p14="http://schemas.microsoft.com/office/powerpoint/2010/main" val="3737764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64F2B-7F14-4826-8996-B1A329EA2987}"/>
              </a:ext>
            </a:extLst>
          </p:cNvPr>
          <p:cNvSpPr>
            <a:spLocks noGrp="1"/>
          </p:cNvSpPr>
          <p:nvPr>
            <p:ph type="title"/>
          </p:nvPr>
        </p:nvSpPr>
        <p:spPr/>
        <p:txBody>
          <a:bodyPr>
            <a:normAutofit/>
          </a:bodyPr>
          <a:lstStyle/>
          <a:p>
            <a:r>
              <a:rPr lang="en-US" sz="4000" b="1" dirty="0"/>
              <a:t>Things to note about </a:t>
            </a:r>
            <a:r>
              <a:rPr lang="en-CA" sz="4000" b="1" dirty="0"/>
              <a:t>the final project</a:t>
            </a:r>
          </a:p>
        </p:txBody>
      </p:sp>
      <p:sp>
        <p:nvSpPr>
          <p:cNvPr id="3" name="Content Placeholder 2">
            <a:extLst>
              <a:ext uri="{FF2B5EF4-FFF2-40B4-BE49-F238E27FC236}">
                <a16:creationId xmlns:a16="http://schemas.microsoft.com/office/drawing/2014/main" id="{1B17D7BD-770F-4DAC-9BB7-A664CAD8B9A1}"/>
              </a:ext>
            </a:extLst>
          </p:cNvPr>
          <p:cNvSpPr>
            <a:spLocks noGrp="1"/>
          </p:cNvSpPr>
          <p:nvPr>
            <p:ph idx="1"/>
          </p:nvPr>
        </p:nvSpPr>
        <p:spPr>
          <a:xfrm>
            <a:off x="751840" y="1513840"/>
            <a:ext cx="10601960" cy="4663123"/>
          </a:xfrm>
        </p:spPr>
        <p:txBody>
          <a:bodyPr>
            <a:normAutofit fontScale="85000" lnSpcReduction="20000"/>
          </a:bodyPr>
          <a:lstStyle/>
          <a:p>
            <a:pPr lvl="0"/>
            <a:r>
              <a:rPr lang="en-US" dirty="0"/>
              <a:t>You are required to give a 5-minute (max) presentation on your project. You will be marked by 2 TAs and your peers. There will be time for questions after the presentation.</a:t>
            </a:r>
            <a:endParaRPr lang="en-CA" sz="3200" dirty="0"/>
          </a:p>
          <a:p>
            <a:pPr lvl="0"/>
            <a:r>
              <a:rPr lang="en-US" dirty="0"/>
              <a:t>A poster board with Velcro strips to hang up your printed sheets will be provided.</a:t>
            </a:r>
            <a:endParaRPr lang="en-CA" sz="3200" dirty="0"/>
          </a:p>
          <a:p>
            <a:pPr lvl="0"/>
            <a:r>
              <a:rPr lang="en-US" dirty="0"/>
              <a:t>Their oral presentation will be marked on several aspects:</a:t>
            </a:r>
            <a:endParaRPr lang="en-CA" sz="3200" dirty="0"/>
          </a:p>
          <a:p>
            <a:pPr lvl="1"/>
            <a:r>
              <a:rPr lang="en-US" dirty="0"/>
              <a:t>Preparedness</a:t>
            </a:r>
            <a:endParaRPr lang="en-CA" sz="2800" dirty="0"/>
          </a:p>
          <a:p>
            <a:pPr lvl="1"/>
            <a:r>
              <a:rPr lang="en-US" dirty="0"/>
              <a:t>Speech clarity</a:t>
            </a:r>
            <a:endParaRPr lang="en-CA" sz="2800" dirty="0"/>
          </a:p>
          <a:p>
            <a:pPr lvl="1"/>
            <a:r>
              <a:rPr lang="en-US" dirty="0"/>
              <a:t>Content clarity</a:t>
            </a:r>
            <a:endParaRPr lang="en-CA" sz="2800" dirty="0"/>
          </a:p>
          <a:p>
            <a:pPr lvl="1"/>
            <a:r>
              <a:rPr lang="en-US" dirty="0"/>
              <a:t>Use of transitional words/ phrases. Refer to the Resources uploaded to Quercus (Under Course Syllabus and Help).</a:t>
            </a:r>
            <a:endParaRPr lang="en-CA" sz="2800" dirty="0"/>
          </a:p>
          <a:p>
            <a:pPr lvl="1"/>
            <a:r>
              <a:rPr lang="en-US" dirty="0"/>
              <a:t>Use of statistical vocabulary</a:t>
            </a:r>
            <a:endParaRPr lang="en-CA" sz="2800" dirty="0"/>
          </a:p>
          <a:p>
            <a:pPr lvl="1"/>
            <a:r>
              <a:rPr lang="en-US" dirty="0"/>
              <a:t>Delivery</a:t>
            </a:r>
            <a:endParaRPr lang="en-CA" sz="2800" dirty="0"/>
          </a:p>
          <a:p>
            <a:pPr lvl="1"/>
            <a:r>
              <a:rPr lang="en-US" dirty="0"/>
              <a:t>The WOW factor. Extra points for doing something very impressive.</a:t>
            </a:r>
            <a:endParaRPr lang="en-CA" sz="2800" dirty="0"/>
          </a:p>
          <a:p>
            <a:pPr lvl="1"/>
            <a:r>
              <a:rPr lang="en-US" dirty="0"/>
              <a:t>REMINDER: Every group member is expected to speak. Members who do not speak will be penalized. See the poster page on Quercus for further details.</a:t>
            </a:r>
            <a:br>
              <a:rPr lang="en-US" dirty="0"/>
            </a:br>
            <a:endParaRPr lang="en-CA" sz="2800" dirty="0"/>
          </a:p>
          <a:p>
            <a:endParaRPr lang="en-CA" dirty="0"/>
          </a:p>
        </p:txBody>
      </p:sp>
    </p:spTree>
    <p:extLst>
      <p:ext uri="{BB962C8B-B14F-4D97-AF65-F5344CB8AC3E}">
        <p14:creationId xmlns:p14="http://schemas.microsoft.com/office/powerpoint/2010/main" val="3940158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185831-3B01-43A7-83C6-FFA9841AC502}"/>
              </a:ext>
            </a:extLst>
          </p:cNvPr>
          <p:cNvSpPr>
            <a:spLocks noGrp="1"/>
          </p:cNvSpPr>
          <p:nvPr>
            <p:ph idx="1"/>
          </p:nvPr>
        </p:nvSpPr>
        <p:spPr>
          <a:xfrm>
            <a:off x="614680" y="487680"/>
            <a:ext cx="10962640" cy="5882640"/>
          </a:xfrm>
        </p:spPr>
        <p:txBody>
          <a:bodyPr>
            <a:normAutofit fontScale="85000" lnSpcReduction="10000"/>
          </a:bodyPr>
          <a:lstStyle/>
          <a:p>
            <a:pPr lvl="0"/>
            <a:r>
              <a:rPr lang="en-US" sz="2400" dirty="0"/>
              <a:t>Your poster (</a:t>
            </a:r>
            <a:r>
              <a:rPr lang="en-US" sz="2400" dirty="0" err="1"/>
              <a:t>rmd</a:t>
            </a:r>
            <a:r>
              <a:rPr lang="en-US" sz="2400" dirty="0"/>
              <a:t> and pdf) will also be marked on the following aspects:</a:t>
            </a:r>
            <a:endParaRPr lang="en-CA" sz="2400" dirty="0"/>
          </a:p>
          <a:p>
            <a:pPr lvl="1"/>
            <a:r>
              <a:rPr lang="en-US" sz="2000" dirty="0"/>
              <a:t>Reasonable scope: your research question should be clear and answerable </a:t>
            </a:r>
            <a:endParaRPr lang="en-CA" sz="2800" dirty="0"/>
          </a:p>
          <a:p>
            <a:pPr lvl="1"/>
            <a:r>
              <a:rPr lang="en-US" sz="1800" dirty="0"/>
              <a:t>Data wrangling: creative use of data wrangling to produce </a:t>
            </a:r>
            <a:r>
              <a:rPr lang="en-US" sz="1800" i="1" dirty="0"/>
              <a:t>informative </a:t>
            </a:r>
            <a:r>
              <a:rPr lang="en-US" sz="2000" dirty="0"/>
              <a:t>variables. Think about if your variables make sense and how they are useful for answering your research question.</a:t>
            </a:r>
            <a:endParaRPr lang="en-CA" sz="2000" dirty="0"/>
          </a:p>
          <a:p>
            <a:pPr lvl="1"/>
            <a:r>
              <a:rPr lang="en-US" sz="2000" dirty="0"/>
              <a:t>Graphical display. Use appropriate (and creative) figures to tell your story. Remember, these need to have clear and meaningful titles (i.e., don’t label with an R variable name if it doesn’t make sense). CRITICALLY, your figures need to stand alone. Not that providing pages of data tables is not very meaningful for your reader. It’s your job as a data scientist to turn this into something your reader can easily understand.</a:t>
            </a:r>
            <a:endParaRPr lang="en-CA" sz="2800" dirty="0"/>
          </a:p>
          <a:p>
            <a:pPr lvl="1"/>
            <a:r>
              <a:rPr lang="en-US" sz="2000" dirty="0"/>
              <a:t>Statistical methods. The choice of methods should be appropriate, complete and creative. You shouldn’t do EVERYTHING you’ve learned this term, but pick the methods that make the most sense. You will be penalized if you use EVERY method – because this doesn’t make sense. Also, think about what a “method” is. Using an R command is NOT a method. Developing a linear regression model to study the relationship between X and Y, for example, IS a method.</a:t>
            </a:r>
            <a:endParaRPr lang="en-CA" sz="2800" dirty="0"/>
          </a:p>
          <a:p>
            <a:pPr lvl="1"/>
            <a:r>
              <a:rPr lang="en-US" sz="2000" dirty="0"/>
              <a:t>Appropriate conclusion. Your conclusion should clearly follow the work you’ve done and your results. State any limitations. For example, maybe there is something you’d like to study but it is not available in the data.</a:t>
            </a:r>
            <a:endParaRPr lang="en-CA" sz="2800" dirty="0"/>
          </a:p>
          <a:p>
            <a:pPr lvl="1"/>
            <a:r>
              <a:rPr lang="en-US" sz="2000" dirty="0"/>
              <a:t>Organization. The contents should be ordered logically, use of sub-headers is recommended. E.g. Background, Methods, Results, Discussion, Conclusions.</a:t>
            </a:r>
            <a:endParaRPr lang="en-CA" sz="2800" dirty="0"/>
          </a:p>
          <a:p>
            <a:pPr lvl="1"/>
            <a:r>
              <a:rPr lang="en-US" sz="2000" dirty="0"/>
              <a:t>Overall writing. The #1 mistake we see if that people do not proofread their work. </a:t>
            </a:r>
            <a:endParaRPr lang="en-CA" sz="2800" dirty="0"/>
          </a:p>
          <a:p>
            <a:pPr lvl="1"/>
            <a:r>
              <a:rPr lang="en-US" sz="2000" dirty="0"/>
              <a:t>WOW Factor: bonus points for doing something very creative, e.g. using an additional data source, creating a new (meaningful) variable, etc.</a:t>
            </a:r>
            <a:endParaRPr lang="en-CA" sz="2800" dirty="0"/>
          </a:p>
          <a:p>
            <a:pPr lvl="1"/>
            <a:r>
              <a:rPr lang="en-US" sz="2000" dirty="0"/>
              <a:t>REMEMBER: the poster needs to stand on its own. Your TA will be marking the poster and will not be attending your presentation.</a:t>
            </a:r>
            <a:endParaRPr lang="en-CA" sz="2800" dirty="0"/>
          </a:p>
          <a:p>
            <a:pPr lvl="1"/>
            <a:r>
              <a:rPr lang="en-US" sz="2000" dirty="0"/>
              <a:t>Your </a:t>
            </a:r>
            <a:r>
              <a:rPr lang="en-US" sz="2000" dirty="0" err="1"/>
              <a:t>rmd</a:t>
            </a:r>
            <a:r>
              <a:rPr lang="en-US" sz="2000" dirty="0"/>
              <a:t> file will also be marked, so make sure it runs smoothly. We suggest annotating your code so that the TA can navigate it better.</a:t>
            </a:r>
            <a:endParaRPr lang="en-CA" sz="2800" dirty="0"/>
          </a:p>
        </p:txBody>
      </p:sp>
    </p:spTree>
    <p:extLst>
      <p:ext uri="{BB962C8B-B14F-4D97-AF65-F5344CB8AC3E}">
        <p14:creationId xmlns:p14="http://schemas.microsoft.com/office/powerpoint/2010/main" val="3262756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967</Words>
  <Application>Microsoft Office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等线</vt:lpstr>
      <vt:lpstr>等线 Light</vt:lpstr>
      <vt:lpstr>Arial</vt:lpstr>
      <vt:lpstr>Calibri</vt:lpstr>
      <vt:lpstr>Calibri Light</vt:lpstr>
      <vt:lpstr>Cambria Math</vt:lpstr>
      <vt:lpstr>Office Theme</vt:lpstr>
      <vt:lpstr>PowerPoint Presentation</vt:lpstr>
      <vt:lpstr>Some important things to notice about this week’s topic</vt:lpstr>
      <vt:lpstr>PowerPoint Presentation</vt:lpstr>
      <vt:lpstr>What we mean by linear?</vt:lpstr>
      <vt:lpstr>In class writing exercise</vt:lpstr>
      <vt:lpstr>PowerPoint Presentation</vt:lpstr>
      <vt:lpstr>Final project</vt:lpstr>
      <vt:lpstr>Things to note about the final project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20</cp:revision>
  <dcterms:created xsi:type="dcterms:W3CDTF">2019-03-22T01:17:50Z</dcterms:created>
  <dcterms:modified xsi:type="dcterms:W3CDTF">2019-03-22T01:40:28Z</dcterms:modified>
</cp:coreProperties>
</file>