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4"/>
  </p:sldMasterIdLst>
  <p:notesMasterIdLst>
    <p:notesMasterId r:id="rId6"/>
  </p:notesMasterIdLst>
  <p:sldIdLst>
    <p:sldId id="257" r:id="rId5"/>
  </p:sldIdLst>
  <p:sldSz cx="30275213" cy="213883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00"/>
    <a:srgbClr val="006600"/>
    <a:srgbClr val="000000"/>
    <a:srgbClr val="BC0000"/>
    <a:srgbClr val="E9EE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631B54-F2D4-474B-97E2-C4A1FFBEB0EB}" v="1" dt="2024-03-19T11:23:16.7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p:scale>
          <a:sx n="27" d="100"/>
          <a:sy n="27" d="100"/>
        </p:scale>
        <p:origin x="1053"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009FA-E424-534B-AF26-BA38F1679083}" type="datetimeFigureOut">
              <a:rPr lang="en-US" smtClean="0"/>
              <a:t>3/21/2024</a:t>
            </a:fld>
            <a:endParaRPr lang="en-US"/>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F9AA4A-29FB-824E-8A9C-61B9CA5ADF53}" type="slidenum">
              <a:rPr lang="en-US" smtClean="0"/>
              <a:t>‹#›</a:t>
            </a:fld>
            <a:endParaRPr lang="en-US"/>
          </a:p>
        </p:txBody>
      </p:sp>
    </p:spTree>
    <p:extLst>
      <p:ext uri="{BB962C8B-B14F-4D97-AF65-F5344CB8AC3E}">
        <p14:creationId xmlns:p14="http://schemas.microsoft.com/office/powerpoint/2010/main" val="4201508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F9AA4A-29FB-824E-8A9C-61B9CA5ADF53}" type="slidenum">
              <a:rPr lang="en-US" smtClean="0"/>
              <a:t>1</a:t>
            </a:fld>
            <a:endParaRPr lang="en-US"/>
          </a:p>
        </p:txBody>
      </p:sp>
    </p:spTree>
    <p:extLst>
      <p:ext uri="{BB962C8B-B14F-4D97-AF65-F5344CB8AC3E}">
        <p14:creationId xmlns:p14="http://schemas.microsoft.com/office/powerpoint/2010/main" val="5344482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3/21/2024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4367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3/21/2024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8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3/21/2024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2323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3/21/2024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18167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3/21/2024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044571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3/21/2024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89176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3/21/2024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33373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3/21/2024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145467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3/21/2024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100615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3/21/2024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76665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3/21/2024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59817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3/21/2024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786245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ingapore Management University (SMU) – Logos Download">
            <a:extLst>
              <a:ext uri="{FF2B5EF4-FFF2-40B4-BE49-F238E27FC236}">
                <a16:creationId xmlns:a16="http://schemas.microsoft.com/office/drawing/2014/main" id="{C94E6238-E4AF-21F8-F567-029BEEF04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794" y="101955"/>
            <a:ext cx="4260401" cy="19162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76A3623-1F28-D539-A78C-B44A8B69AD68}"/>
              </a:ext>
            </a:extLst>
          </p:cNvPr>
          <p:cNvSpPr txBox="1"/>
          <p:nvPr/>
        </p:nvSpPr>
        <p:spPr>
          <a:xfrm>
            <a:off x="4673601" y="448593"/>
            <a:ext cx="21302927" cy="1815882"/>
          </a:xfrm>
          <a:prstGeom prst="rect">
            <a:avLst/>
          </a:prstGeom>
          <a:noFill/>
        </p:spPr>
        <p:txBody>
          <a:bodyPr wrap="square" rtlCol="0">
            <a:spAutoFit/>
          </a:bodyPr>
          <a:lstStyle/>
          <a:p>
            <a:pPr algn="ctr"/>
            <a:endParaRPr lang="en-SG" sz="2800" b="1" cap="all" dirty="0">
              <a:solidFill>
                <a:srgbClr val="000000"/>
              </a:solidFill>
              <a:effectLst/>
              <a:latin typeface="+mj-lt"/>
              <a:ea typeface="STXinwei" panose="02010800040101010101" pitchFamily="2" charset="-122"/>
              <a:cs typeface="Browallia New" panose="020B0604020202020204" pitchFamily="34" charset="-34"/>
            </a:endParaRPr>
          </a:p>
          <a:p>
            <a:pPr algn="ctr"/>
            <a:r>
              <a:rPr lang="en-SG" sz="2800" b="1" cap="all" dirty="0">
                <a:solidFill>
                  <a:srgbClr val="000000"/>
                </a:solidFill>
                <a:effectLst/>
                <a:latin typeface="+mj-lt"/>
                <a:ea typeface="STXinwei" panose="02010800040101010101" pitchFamily="2" charset="-122"/>
                <a:cs typeface="Browallia New" panose="020B0604020202020204" pitchFamily="34" charset="-34"/>
              </a:rPr>
              <a:t>ISSS608-Visual Analytics and Applications: Singapore Housing Rental Prediction</a:t>
            </a:r>
          </a:p>
          <a:p>
            <a:pPr algn="ctr"/>
            <a:r>
              <a:rPr lang="en-SG" sz="2800" cap="all" dirty="0">
                <a:solidFill>
                  <a:srgbClr val="000000"/>
                </a:solidFill>
                <a:latin typeface="+mj-lt"/>
                <a:ea typeface="STXinwei" panose="02010800040101010101" pitchFamily="2" charset="-122"/>
                <a:cs typeface="Browallia New" panose="020B0604020202020204" pitchFamily="34" charset="-34"/>
              </a:rPr>
              <a:t>Group 6:  </a:t>
            </a:r>
            <a:r>
              <a:rPr lang="en-SG" sz="2800" b="1" dirty="0">
                <a:solidFill>
                  <a:srgbClr val="000000"/>
                </a:solidFill>
                <a:effectLst/>
                <a:latin typeface="+mj-lt"/>
                <a:ea typeface="SimSun" panose="02010600030101010101" pitchFamily="2" charset="-122"/>
                <a:cs typeface="Browallia New" panose="020B0604020202020204" pitchFamily="34" charset="-34"/>
              </a:rPr>
              <a:t>WAN</a:t>
            </a:r>
            <a:r>
              <a:rPr lang="en-SG" sz="2800" dirty="0">
                <a:solidFill>
                  <a:srgbClr val="000000"/>
                </a:solidFill>
                <a:effectLst/>
                <a:latin typeface="+mj-lt"/>
                <a:ea typeface="SimSun" panose="02010600030101010101" pitchFamily="2" charset="-122"/>
                <a:cs typeface="Browallia New" panose="020B0604020202020204" pitchFamily="34" charset="-34"/>
              </a:rPr>
              <a:t> Honglu |  </a:t>
            </a:r>
            <a:r>
              <a:rPr lang="en-SG" sz="2800" b="1" dirty="0">
                <a:solidFill>
                  <a:srgbClr val="000000"/>
                </a:solidFill>
                <a:effectLst/>
                <a:latin typeface="+mj-lt"/>
                <a:ea typeface="SimSun" panose="02010600030101010101" pitchFamily="2" charset="-122"/>
                <a:cs typeface="Browallia New" panose="020B0604020202020204" pitchFamily="34" charset="-34"/>
              </a:rPr>
              <a:t>ZHENG</a:t>
            </a:r>
            <a:r>
              <a:rPr lang="en-SG" sz="2800" dirty="0">
                <a:solidFill>
                  <a:srgbClr val="000000"/>
                </a:solidFill>
                <a:effectLst/>
                <a:latin typeface="+mj-lt"/>
                <a:ea typeface="SimSun" panose="02010600030101010101" pitchFamily="2" charset="-122"/>
                <a:cs typeface="Browallia New" panose="020B0604020202020204" pitchFamily="34" charset="-34"/>
              </a:rPr>
              <a:t> K</a:t>
            </a:r>
            <a:r>
              <a:rPr lang="en-US" altLang="zh-CN" sz="2800" dirty="0" err="1">
                <a:solidFill>
                  <a:srgbClr val="000000"/>
                </a:solidFill>
                <a:effectLst/>
                <a:latin typeface="+mj-lt"/>
                <a:ea typeface="SimSun" panose="02010600030101010101" pitchFamily="2" charset="-122"/>
                <a:cs typeface="Browallia New" panose="020B0604020202020204" pitchFamily="34" charset="-34"/>
              </a:rPr>
              <a:t>aixin</a:t>
            </a:r>
            <a:endParaRPr lang="en-SG" sz="2800" dirty="0">
              <a:solidFill>
                <a:srgbClr val="000000"/>
              </a:solidFill>
              <a:effectLst/>
              <a:latin typeface="+mj-lt"/>
              <a:ea typeface="SimSun" panose="02010600030101010101" pitchFamily="2" charset="-122"/>
              <a:cs typeface="Browallia New" panose="020B0604020202020204" pitchFamily="34" charset="-34"/>
            </a:endParaRPr>
          </a:p>
          <a:p>
            <a:pPr algn="ctr">
              <a:spcAft>
                <a:spcPts val="2400"/>
              </a:spcAft>
            </a:pPr>
            <a:endParaRPr lang="en-SG" sz="2800" b="1" cap="all" dirty="0">
              <a:solidFill>
                <a:srgbClr val="000000"/>
              </a:solidFill>
              <a:effectLst/>
              <a:latin typeface="+mj-lt"/>
              <a:ea typeface="STXinwei" panose="02010800040101010101" pitchFamily="2" charset="-122"/>
              <a:cs typeface="Browallia New" panose="020B0604020202020204" pitchFamily="34" charset="-34"/>
            </a:endParaRPr>
          </a:p>
        </p:txBody>
      </p:sp>
      <p:sp>
        <p:nvSpPr>
          <p:cNvPr id="4" name="Rectangle: Rounded Corners 3">
            <a:extLst>
              <a:ext uri="{FF2B5EF4-FFF2-40B4-BE49-F238E27FC236}">
                <a16:creationId xmlns:a16="http://schemas.microsoft.com/office/drawing/2014/main" id="{86F9A6ED-BBBD-99DF-FFA0-B45C7976E2A2}"/>
              </a:ext>
            </a:extLst>
          </p:cNvPr>
          <p:cNvSpPr/>
          <p:nvPr/>
        </p:nvSpPr>
        <p:spPr>
          <a:xfrm>
            <a:off x="-6096795" y="4131735"/>
            <a:ext cx="5707328" cy="1016000"/>
          </a:xfrm>
          <a:prstGeom prst="round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3000" b="1" dirty="0"/>
              <a:t>XXX</a:t>
            </a:r>
          </a:p>
        </p:txBody>
      </p:sp>
      <p:sp>
        <p:nvSpPr>
          <p:cNvPr id="5" name="Rectangle: Rounded Corners 4">
            <a:extLst>
              <a:ext uri="{FF2B5EF4-FFF2-40B4-BE49-F238E27FC236}">
                <a16:creationId xmlns:a16="http://schemas.microsoft.com/office/drawing/2014/main" id="{B074E305-19D1-1CEE-C084-E8E0B2CF7FE3}"/>
              </a:ext>
            </a:extLst>
          </p:cNvPr>
          <p:cNvSpPr/>
          <p:nvPr/>
        </p:nvSpPr>
        <p:spPr>
          <a:xfrm>
            <a:off x="-6096795" y="5774269"/>
            <a:ext cx="5707328" cy="1016000"/>
          </a:xfrm>
          <a:prstGeom prst="roundRect">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3000" b="1" dirty="0"/>
              <a:t>XXX</a:t>
            </a:r>
          </a:p>
        </p:txBody>
      </p:sp>
      <p:sp>
        <p:nvSpPr>
          <p:cNvPr id="6" name="Rectangle: Rounded Corners 5">
            <a:extLst>
              <a:ext uri="{FF2B5EF4-FFF2-40B4-BE49-F238E27FC236}">
                <a16:creationId xmlns:a16="http://schemas.microsoft.com/office/drawing/2014/main" id="{CC2E00C6-70F9-D475-B954-4B7CE2B224A3}"/>
              </a:ext>
            </a:extLst>
          </p:cNvPr>
          <p:cNvSpPr/>
          <p:nvPr/>
        </p:nvSpPr>
        <p:spPr>
          <a:xfrm>
            <a:off x="-6096795" y="7535339"/>
            <a:ext cx="5707328" cy="1016000"/>
          </a:xfrm>
          <a:prstGeom prst="round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3000" b="1"/>
              <a:t>XXX</a:t>
            </a:r>
          </a:p>
        </p:txBody>
      </p:sp>
      <p:grpSp>
        <p:nvGrpSpPr>
          <p:cNvPr id="13" name="Group 12">
            <a:extLst>
              <a:ext uri="{FF2B5EF4-FFF2-40B4-BE49-F238E27FC236}">
                <a16:creationId xmlns:a16="http://schemas.microsoft.com/office/drawing/2014/main" id="{7AF634F1-8B79-0405-C3DB-B287834F0000}"/>
              </a:ext>
            </a:extLst>
          </p:cNvPr>
          <p:cNvGrpSpPr/>
          <p:nvPr/>
        </p:nvGrpSpPr>
        <p:grpSpPr>
          <a:xfrm>
            <a:off x="372532" y="2573866"/>
            <a:ext cx="9177867" cy="8871283"/>
            <a:chOff x="372532" y="2573867"/>
            <a:chExt cx="9177867" cy="7754446"/>
          </a:xfrm>
        </p:grpSpPr>
        <p:sp>
          <p:nvSpPr>
            <p:cNvPr id="12" name="Rectangle: Rounded Corners 11">
              <a:extLst>
                <a:ext uri="{FF2B5EF4-FFF2-40B4-BE49-F238E27FC236}">
                  <a16:creationId xmlns:a16="http://schemas.microsoft.com/office/drawing/2014/main" id="{49DE0D8B-C239-562F-1DBE-24F7CC6B4610}"/>
                </a:ext>
              </a:extLst>
            </p:cNvPr>
            <p:cNvSpPr/>
            <p:nvPr/>
          </p:nvSpPr>
          <p:spPr>
            <a:xfrm>
              <a:off x="372532" y="3081867"/>
              <a:ext cx="9177867" cy="7246446"/>
            </a:xfrm>
            <a:prstGeom prst="roundRect">
              <a:avLst/>
            </a:prstGeom>
            <a:noFill/>
            <a:ln>
              <a:prstDash val="dashDot"/>
              <a:extLst>
                <a:ext uri="{C807C97D-BFC1-408E-A445-0C87EB9F89A2}">
                  <ask:lineSketchStyleProps xmlns:ask="http://schemas.microsoft.com/office/drawing/2018/sketchyshapes" sd="4262884827">
                    <a:custGeom>
                      <a:avLst/>
                      <a:gdLst>
                        <a:gd name="connsiteX0" fmla="*/ 0 w 9177867"/>
                        <a:gd name="connsiteY0" fmla="*/ 1146377 h 6878126"/>
                        <a:gd name="connsiteX1" fmla="*/ 1146377 w 9177867"/>
                        <a:gd name="connsiteY1" fmla="*/ 0 h 6878126"/>
                        <a:gd name="connsiteX2" fmla="*/ 8031490 w 9177867"/>
                        <a:gd name="connsiteY2" fmla="*/ 0 h 6878126"/>
                        <a:gd name="connsiteX3" fmla="*/ 9177867 w 9177867"/>
                        <a:gd name="connsiteY3" fmla="*/ 1146377 h 6878126"/>
                        <a:gd name="connsiteX4" fmla="*/ 9177867 w 9177867"/>
                        <a:gd name="connsiteY4" fmla="*/ 5731749 h 6878126"/>
                        <a:gd name="connsiteX5" fmla="*/ 8031490 w 9177867"/>
                        <a:gd name="connsiteY5" fmla="*/ 6878126 h 6878126"/>
                        <a:gd name="connsiteX6" fmla="*/ 1146377 w 9177867"/>
                        <a:gd name="connsiteY6" fmla="*/ 6878126 h 6878126"/>
                        <a:gd name="connsiteX7" fmla="*/ 0 w 9177867"/>
                        <a:gd name="connsiteY7" fmla="*/ 5731749 h 6878126"/>
                        <a:gd name="connsiteX8" fmla="*/ 0 w 9177867"/>
                        <a:gd name="connsiteY8" fmla="*/ 1146377 h 687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77867" h="6878126" extrusionOk="0">
                          <a:moveTo>
                            <a:pt x="0" y="1146377"/>
                          </a:moveTo>
                          <a:cubicBezTo>
                            <a:pt x="76300" y="539945"/>
                            <a:pt x="609211" y="-40462"/>
                            <a:pt x="1146377" y="0"/>
                          </a:cubicBezTo>
                          <a:cubicBezTo>
                            <a:pt x="3919651" y="-7371"/>
                            <a:pt x="5587333" y="-53454"/>
                            <a:pt x="8031490" y="0"/>
                          </a:cubicBezTo>
                          <a:cubicBezTo>
                            <a:pt x="8617953" y="-66342"/>
                            <a:pt x="9200535" y="481944"/>
                            <a:pt x="9177867" y="1146377"/>
                          </a:cubicBezTo>
                          <a:cubicBezTo>
                            <a:pt x="9204504" y="1742215"/>
                            <a:pt x="9102003" y="4310335"/>
                            <a:pt x="9177867" y="5731749"/>
                          </a:cubicBezTo>
                          <a:cubicBezTo>
                            <a:pt x="9196046" y="6478983"/>
                            <a:pt x="8650299" y="6921745"/>
                            <a:pt x="8031490" y="6878126"/>
                          </a:cubicBezTo>
                          <a:cubicBezTo>
                            <a:pt x="4972618" y="7023704"/>
                            <a:pt x="2121405" y="6857745"/>
                            <a:pt x="1146377" y="6878126"/>
                          </a:cubicBezTo>
                          <a:cubicBezTo>
                            <a:pt x="594580" y="6971475"/>
                            <a:pt x="108346" y="6355719"/>
                            <a:pt x="0" y="5731749"/>
                          </a:cubicBezTo>
                          <a:cubicBezTo>
                            <a:pt x="-116799" y="5254627"/>
                            <a:pt x="-163838" y="2160005"/>
                            <a:pt x="0" y="114637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Rounded Corners 2">
              <a:extLst>
                <a:ext uri="{FF2B5EF4-FFF2-40B4-BE49-F238E27FC236}">
                  <a16:creationId xmlns:a16="http://schemas.microsoft.com/office/drawing/2014/main" id="{AF2C3873-2902-EC43-774A-CDF9DCC6F763}"/>
                </a:ext>
              </a:extLst>
            </p:cNvPr>
            <p:cNvSpPr/>
            <p:nvPr/>
          </p:nvSpPr>
          <p:spPr>
            <a:xfrm>
              <a:off x="2107801" y="2573867"/>
              <a:ext cx="5707328" cy="1016000"/>
            </a:xfrm>
            <a:prstGeom prst="roundRect">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4500" b="1"/>
                <a:t>Objective</a:t>
              </a:r>
            </a:p>
          </p:txBody>
        </p:sp>
      </p:grpSp>
      <p:grpSp>
        <p:nvGrpSpPr>
          <p:cNvPr id="7" name="Group 6">
            <a:extLst>
              <a:ext uri="{FF2B5EF4-FFF2-40B4-BE49-F238E27FC236}">
                <a16:creationId xmlns:a16="http://schemas.microsoft.com/office/drawing/2014/main" id="{854B1CD9-F5B4-0082-D33E-1E4596D1C41C}"/>
              </a:ext>
            </a:extLst>
          </p:cNvPr>
          <p:cNvGrpSpPr/>
          <p:nvPr/>
        </p:nvGrpSpPr>
        <p:grpSpPr>
          <a:xfrm>
            <a:off x="372532" y="11599152"/>
            <a:ext cx="9177867" cy="9340641"/>
            <a:chOff x="372532" y="2573867"/>
            <a:chExt cx="9177867" cy="10245600"/>
          </a:xfrm>
        </p:grpSpPr>
        <p:sp>
          <p:nvSpPr>
            <p:cNvPr id="9" name="Rectangle: Rounded Corners 8">
              <a:extLst>
                <a:ext uri="{FF2B5EF4-FFF2-40B4-BE49-F238E27FC236}">
                  <a16:creationId xmlns:a16="http://schemas.microsoft.com/office/drawing/2014/main" id="{22DF6598-55BF-0B96-0C4F-14A6CC18918C}"/>
                </a:ext>
              </a:extLst>
            </p:cNvPr>
            <p:cNvSpPr/>
            <p:nvPr/>
          </p:nvSpPr>
          <p:spPr>
            <a:xfrm>
              <a:off x="372532" y="3081866"/>
              <a:ext cx="9177867" cy="9737601"/>
            </a:xfrm>
            <a:prstGeom prst="roundRect">
              <a:avLst/>
            </a:prstGeom>
            <a:noFill/>
            <a:ln>
              <a:prstDash val="dashDot"/>
              <a:extLst>
                <a:ext uri="{C807C97D-BFC1-408E-A445-0C87EB9F89A2}">
                  <ask:lineSketchStyleProps xmlns:ask="http://schemas.microsoft.com/office/drawing/2018/sketchyshapes" sd="4262884827">
                    <a:custGeom>
                      <a:avLst/>
                      <a:gdLst>
                        <a:gd name="connsiteX0" fmla="*/ 0 w 9177867"/>
                        <a:gd name="connsiteY0" fmla="*/ 1146377 h 6878126"/>
                        <a:gd name="connsiteX1" fmla="*/ 1146377 w 9177867"/>
                        <a:gd name="connsiteY1" fmla="*/ 0 h 6878126"/>
                        <a:gd name="connsiteX2" fmla="*/ 8031490 w 9177867"/>
                        <a:gd name="connsiteY2" fmla="*/ 0 h 6878126"/>
                        <a:gd name="connsiteX3" fmla="*/ 9177867 w 9177867"/>
                        <a:gd name="connsiteY3" fmla="*/ 1146377 h 6878126"/>
                        <a:gd name="connsiteX4" fmla="*/ 9177867 w 9177867"/>
                        <a:gd name="connsiteY4" fmla="*/ 5731749 h 6878126"/>
                        <a:gd name="connsiteX5" fmla="*/ 8031490 w 9177867"/>
                        <a:gd name="connsiteY5" fmla="*/ 6878126 h 6878126"/>
                        <a:gd name="connsiteX6" fmla="*/ 1146377 w 9177867"/>
                        <a:gd name="connsiteY6" fmla="*/ 6878126 h 6878126"/>
                        <a:gd name="connsiteX7" fmla="*/ 0 w 9177867"/>
                        <a:gd name="connsiteY7" fmla="*/ 5731749 h 6878126"/>
                        <a:gd name="connsiteX8" fmla="*/ 0 w 9177867"/>
                        <a:gd name="connsiteY8" fmla="*/ 1146377 h 687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77867" h="6878126" extrusionOk="0">
                          <a:moveTo>
                            <a:pt x="0" y="1146377"/>
                          </a:moveTo>
                          <a:cubicBezTo>
                            <a:pt x="76300" y="539945"/>
                            <a:pt x="609211" y="-40462"/>
                            <a:pt x="1146377" y="0"/>
                          </a:cubicBezTo>
                          <a:cubicBezTo>
                            <a:pt x="3919651" y="-7371"/>
                            <a:pt x="5587333" y="-53454"/>
                            <a:pt x="8031490" y="0"/>
                          </a:cubicBezTo>
                          <a:cubicBezTo>
                            <a:pt x="8617953" y="-66342"/>
                            <a:pt x="9200535" y="481944"/>
                            <a:pt x="9177867" y="1146377"/>
                          </a:cubicBezTo>
                          <a:cubicBezTo>
                            <a:pt x="9204504" y="1742215"/>
                            <a:pt x="9102003" y="4310335"/>
                            <a:pt x="9177867" y="5731749"/>
                          </a:cubicBezTo>
                          <a:cubicBezTo>
                            <a:pt x="9196046" y="6478983"/>
                            <a:pt x="8650299" y="6921745"/>
                            <a:pt x="8031490" y="6878126"/>
                          </a:cubicBezTo>
                          <a:cubicBezTo>
                            <a:pt x="4972618" y="7023704"/>
                            <a:pt x="2121405" y="6857745"/>
                            <a:pt x="1146377" y="6878126"/>
                          </a:cubicBezTo>
                          <a:cubicBezTo>
                            <a:pt x="594580" y="6971475"/>
                            <a:pt x="108346" y="6355719"/>
                            <a:pt x="0" y="5731749"/>
                          </a:cubicBezTo>
                          <a:cubicBezTo>
                            <a:pt x="-116799" y="5254627"/>
                            <a:pt x="-163838" y="2160005"/>
                            <a:pt x="0" y="114637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Rounded Corners 10">
              <a:extLst>
                <a:ext uri="{FF2B5EF4-FFF2-40B4-BE49-F238E27FC236}">
                  <a16:creationId xmlns:a16="http://schemas.microsoft.com/office/drawing/2014/main" id="{ED34438D-BEFF-8A4C-E980-F56CDD163700}"/>
                </a:ext>
              </a:extLst>
            </p:cNvPr>
            <p:cNvSpPr/>
            <p:nvPr/>
          </p:nvSpPr>
          <p:spPr>
            <a:xfrm>
              <a:off x="2107801" y="2573867"/>
              <a:ext cx="5707328" cy="1016000"/>
            </a:xfrm>
            <a:prstGeom prst="round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altLang="zh-CN" sz="4800" b="1" dirty="0"/>
                <a:t>Data Preparation</a:t>
              </a:r>
            </a:p>
          </p:txBody>
        </p:sp>
      </p:grpSp>
      <p:grpSp>
        <p:nvGrpSpPr>
          <p:cNvPr id="14" name="Group 13">
            <a:extLst>
              <a:ext uri="{FF2B5EF4-FFF2-40B4-BE49-F238E27FC236}">
                <a16:creationId xmlns:a16="http://schemas.microsoft.com/office/drawing/2014/main" id="{79CF354A-DDE7-D83A-31E8-3E907BA94F64}"/>
              </a:ext>
            </a:extLst>
          </p:cNvPr>
          <p:cNvGrpSpPr/>
          <p:nvPr/>
        </p:nvGrpSpPr>
        <p:grpSpPr>
          <a:xfrm>
            <a:off x="20252261" y="2589206"/>
            <a:ext cx="9177867" cy="9927453"/>
            <a:chOff x="372532" y="2573867"/>
            <a:chExt cx="9177867" cy="9086113"/>
          </a:xfrm>
        </p:grpSpPr>
        <p:sp>
          <p:nvSpPr>
            <p:cNvPr id="15" name="Rectangle: Rounded Corners 14">
              <a:extLst>
                <a:ext uri="{FF2B5EF4-FFF2-40B4-BE49-F238E27FC236}">
                  <a16:creationId xmlns:a16="http://schemas.microsoft.com/office/drawing/2014/main" id="{A7DDFA00-2AD1-2CC2-8706-F63EB871FBBC}"/>
                </a:ext>
              </a:extLst>
            </p:cNvPr>
            <p:cNvSpPr/>
            <p:nvPr/>
          </p:nvSpPr>
          <p:spPr>
            <a:xfrm>
              <a:off x="372532" y="3081866"/>
              <a:ext cx="9177867" cy="8578114"/>
            </a:xfrm>
            <a:prstGeom prst="roundRect">
              <a:avLst>
                <a:gd name="adj" fmla="val 12308"/>
              </a:avLst>
            </a:prstGeom>
            <a:noFill/>
            <a:ln>
              <a:prstDash val="dashDot"/>
              <a:extLst>
                <a:ext uri="{C807C97D-BFC1-408E-A445-0C87EB9F89A2}">
                  <ask:lineSketchStyleProps xmlns:ask="http://schemas.microsoft.com/office/drawing/2018/sketchyshapes" sd="4262884827">
                    <a:custGeom>
                      <a:avLst/>
                      <a:gdLst>
                        <a:gd name="connsiteX0" fmla="*/ 0 w 9177867"/>
                        <a:gd name="connsiteY0" fmla="*/ 1146377 h 6878126"/>
                        <a:gd name="connsiteX1" fmla="*/ 1146377 w 9177867"/>
                        <a:gd name="connsiteY1" fmla="*/ 0 h 6878126"/>
                        <a:gd name="connsiteX2" fmla="*/ 8031490 w 9177867"/>
                        <a:gd name="connsiteY2" fmla="*/ 0 h 6878126"/>
                        <a:gd name="connsiteX3" fmla="*/ 9177867 w 9177867"/>
                        <a:gd name="connsiteY3" fmla="*/ 1146377 h 6878126"/>
                        <a:gd name="connsiteX4" fmla="*/ 9177867 w 9177867"/>
                        <a:gd name="connsiteY4" fmla="*/ 5731749 h 6878126"/>
                        <a:gd name="connsiteX5" fmla="*/ 8031490 w 9177867"/>
                        <a:gd name="connsiteY5" fmla="*/ 6878126 h 6878126"/>
                        <a:gd name="connsiteX6" fmla="*/ 1146377 w 9177867"/>
                        <a:gd name="connsiteY6" fmla="*/ 6878126 h 6878126"/>
                        <a:gd name="connsiteX7" fmla="*/ 0 w 9177867"/>
                        <a:gd name="connsiteY7" fmla="*/ 5731749 h 6878126"/>
                        <a:gd name="connsiteX8" fmla="*/ 0 w 9177867"/>
                        <a:gd name="connsiteY8" fmla="*/ 1146377 h 687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77867" h="6878126" extrusionOk="0">
                          <a:moveTo>
                            <a:pt x="0" y="1146377"/>
                          </a:moveTo>
                          <a:cubicBezTo>
                            <a:pt x="76300" y="539945"/>
                            <a:pt x="609211" y="-40462"/>
                            <a:pt x="1146377" y="0"/>
                          </a:cubicBezTo>
                          <a:cubicBezTo>
                            <a:pt x="3919651" y="-7371"/>
                            <a:pt x="5587333" y="-53454"/>
                            <a:pt x="8031490" y="0"/>
                          </a:cubicBezTo>
                          <a:cubicBezTo>
                            <a:pt x="8617953" y="-66342"/>
                            <a:pt x="9200535" y="481944"/>
                            <a:pt x="9177867" y="1146377"/>
                          </a:cubicBezTo>
                          <a:cubicBezTo>
                            <a:pt x="9204504" y="1742215"/>
                            <a:pt x="9102003" y="4310335"/>
                            <a:pt x="9177867" y="5731749"/>
                          </a:cubicBezTo>
                          <a:cubicBezTo>
                            <a:pt x="9196046" y="6478983"/>
                            <a:pt x="8650299" y="6921745"/>
                            <a:pt x="8031490" y="6878126"/>
                          </a:cubicBezTo>
                          <a:cubicBezTo>
                            <a:pt x="4972618" y="7023704"/>
                            <a:pt x="2121405" y="6857745"/>
                            <a:pt x="1146377" y="6878126"/>
                          </a:cubicBezTo>
                          <a:cubicBezTo>
                            <a:pt x="594580" y="6971475"/>
                            <a:pt x="108346" y="6355719"/>
                            <a:pt x="0" y="5731749"/>
                          </a:cubicBezTo>
                          <a:cubicBezTo>
                            <a:pt x="-116799" y="5254627"/>
                            <a:pt x="-163838" y="2160005"/>
                            <a:pt x="0" y="114637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Rounded Corners 15">
              <a:extLst>
                <a:ext uri="{FF2B5EF4-FFF2-40B4-BE49-F238E27FC236}">
                  <a16:creationId xmlns:a16="http://schemas.microsoft.com/office/drawing/2014/main" id="{CC63547F-C4E1-B859-6F92-FF8764F88D77}"/>
                </a:ext>
              </a:extLst>
            </p:cNvPr>
            <p:cNvSpPr/>
            <p:nvPr/>
          </p:nvSpPr>
          <p:spPr>
            <a:xfrm>
              <a:off x="2107801" y="2573867"/>
              <a:ext cx="5707328" cy="1016000"/>
            </a:xfrm>
            <a:prstGeom prst="roundRect">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4500" b="1" dirty="0"/>
                <a:t>Prediction Models</a:t>
              </a:r>
            </a:p>
          </p:txBody>
        </p:sp>
      </p:grpSp>
      <p:grpSp>
        <p:nvGrpSpPr>
          <p:cNvPr id="17" name="Group 16">
            <a:extLst>
              <a:ext uri="{FF2B5EF4-FFF2-40B4-BE49-F238E27FC236}">
                <a16:creationId xmlns:a16="http://schemas.microsoft.com/office/drawing/2014/main" id="{BD2CA993-B785-AAE3-0C24-F386E40CA392}"/>
              </a:ext>
            </a:extLst>
          </p:cNvPr>
          <p:cNvGrpSpPr/>
          <p:nvPr/>
        </p:nvGrpSpPr>
        <p:grpSpPr>
          <a:xfrm>
            <a:off x="9868003" y="2589206"/>
            <a:ext cx="10162925" cy="18350588"/>
            <a:chOff x="-71863" y="2573867"/>
            <a:chExt cx="10162925" cy="18350588"/>
          </a:xfrm>
        </p:grpSpPr>
        <p:sp>
          <p:nvSpPr>
            <p:cNvPr id="18" name="Rectangle: Rounded Corners 17">
              <a:extLst>
                <a:ext uri="{FF2B5EF4-FFF2-40B4-BE49-F238E27FC236}">
                  <a16:creationId xmlns:a16="http://schemas.microsoft.com/office/drawing/2014/main" id="{8979EC45-AFDC-80C3-948D-49FC728DA421}"/>
                </a:ext>
              </a:extLst>
            </p:cNvPr>
            <p:cNvSpPr/>
            <p:nvPr/>
          </p:nvSpPr>
          <p:spPr>
            <a:xfrm>
              <a:off x="-71863" y="3081867"/>
              <a:ext cx="10162925" cy="17842588"/>
            </a:xfrm>
            <a:prstGeom prst="roundRect">
              <a:avLst>
                <a:gd name="adj" fmla="val 12619"/>
              </a:avLst>
            </a:prstGeom>
            <a:noFill/>
            <a:ln>
              <a:prstDash val="dashDot"/>
              <a:extLst>
                <a:ext uri="{C807C97D-BFC1-408E-A445-0C87EB9F89A2}">
                  <ask:lineSketchStyleProps xmlns:ask="http://schemas.microsoft.com/office/drawing/2018/sketchyshapes" sd="4262884827">
                    <a:custGeom>
                      <a:avLst/>
                      <a:gdLst>
                        <a:gd name="connsiteX0" fmla="*/ 0 w 9177867"/>
                        <a:gd name="connsiteY0" fmla="*/ 1146377 h 6878126"/>
                        <a:gd name="connsiteX1" fmla="*/ 1146377 w 9177867"/>
                        <a:gd name="connsiteY1" fmla="*/ 0 h 6878126"/>
                        <a:gd name="connsiteX2" fmla="*/ 8031490 w 9177867"/>
                        <a:gd name="connsiteY2" fmla="*/ 0 h 6878126"/>
                        <a:gd name="connsiteX3" fmla="*/ 9177867 w 9177867"/>
                        <a:gd name="connsiteY3" fmla="*/ 1146377 h 6878126"/>
                        <a:gd name="connsiteX4" fmla="*/ 9177867 w 9177867"/>
                        <a:gd name="connsiteY4" fmla="*/ 5731749 h 6878126"/>
                        <a:gd name="connsiteX5" fmla="*/ 8031490 w 9177867"/>
                        <a:gd name="connsiteY5" fmla="*/ 6878126 h 6878126"/>
                        <a:gd name="connsiteX6" fmla="*/ 1146377 w 9177867"/>
                        <a:gd name="connsiteY6" fmla="*/ 6878126 h 6878126"/>
                        <a:gd name="connsiteX7" fmla="*/ 0 w 9177867"/>
                        <a:gd name="connsiteY7" fmla="*/ 5731749 h 6878126"/>
                        <a:gd name="connsiteX8" fmla="*/ 0 w 9177867"/>
                        <a:gd name="connsiteY8" fmla="*/ 1146377 h 687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77867" h="6878126" extrusionOk="0">
                          <a:moveTo>
                            <a:pt x="0" y="1146377"/>
                          </a:moveTo>
                          <a:cubicBezTo>
                            <a:pt x="76300" y="539945"/>
                            <a:pt x="609211" y="-40462"/>
                            <a:pt x="1146377" y="0"/>
                          </a:cubicBezTo>
                          <a:cubicBezTo>
                            <a:pt x="3919651" y="-7371"/>
                            <a:pt x="5587333" y="-53454"/>
                            <a:pt x="8031490" y="0"/>
                          </a:cubicBezTo>
                          <a:cubicBezTo>
                            <a:pt x="8617953" y="-66342"/>
                            <a:pt x="9200535" y="481944"/>
                            <a:pt x="9177867" y="1146377"/>
                          </a:cubicBezTo>
                          <a:cubicBezTo>
                            <a:pt x="9204504" y="1742215"/>
                            <a:pt x="9102003" y="4310335"/>
                            <a:pt x="9177867" y="5731749"/>
                          </a:cubicBezTo>
                          <a:cubicBezTo>
                            <a:pt x="9196046" y="6478983"/>
                            <a:pt x="8650299" y="6921745"/>
                            <a:pt x="8031490" y="6878126"/>
                          </a:cubicBezTo>
                          <a:cubicBezTo>
                            <a:pt x="4972618" y="7023704"/>
                            <a:pt x="2121405" y="6857745"/>
                            <a:pt x="1146377" y="6878126"/>
                          </a:cubicBezTo>
                          <a:cubicBezTo>
                            <a:pt x="594580" y="6971475"/>
                            <a:pt x="108346" y="6355719"/>
                            <a:pt x="0" y="5731749"/>
                          </a:cubicBezTo>
                          <a:cubicBezTo>
                            <a:pt x="-116799" y="5254627"/>
                            <a:pt x="-163838" y="2160005"/>
                            <a:pt x="0" y="114637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Rounded Corners 18">
              <a:extLst>
                <a:ext uri="{FF2B5EF4-FFF2-40B4-BE49-F238E27FC236}">
                  <a16:creationId xmlns:a16="http://schemas.microsoft.com/office/drawing/2014/main" id="{328E7AF7-5AF7-5921-FDD1-FB080BA43847}"/>
                </a:ext>
              </a:extLst>
            </p:cNvPr>
            <p:cNvSpPr/>
            <p:nvPr/>
          </p:nvSpPr>
          <p:spPr>
            <a:xfrm>
              <a:off x="2107801" y="2573867"/>
              <a:ext cx="5707328" cy="1016000"/>
            </a:xfrm>
            <a:prstGeom prst="round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4500" b="1" dirty="0"/>
                <a:t>Analysis</a:t>
              </a:r>
            </a:p>
          </p:txBody>
        </p:sp>
      </p:grpSp>
      <p:grpSp>
        <p:nvGrpSpPr>
          <p:cNvPr id="20" name="Group 19">
            <a:extLst>
              <a:ext uri="{FF2B5EF4-FFF2-40B4-BE49-F238E27FC236}">
                <a16:creationId xmlns:a16="http://schemas.microsoft.com/office/drawing/2014/main" id="{D69B613F-EB0F-76AB-BD04-F9EB5B0D29C2}"/>
              </a:ext>
            </a:extLst>
          </p:cNvPr>
          <p:cNvGrpSpPr/>
          <p:nvPr/>
        </p:nvGrpSpPr>
        <p:grpSpPr>
          <a:xfrm>
            <a:off x="20252261" y="12732498"/>
            <a:ext cx="9177867" cy="8207296"/>
            <a:chOff x="10312396" y="1970052"/>
            <a:chExt cx="9177867" cy="10786187"/>
          </a:xfrm>
        </p:grpSpPr>
        <p:sp>
          <p:nvSpPr>
            <p:cNvPr id="21" name="Rectangle: Rounded Corners 20">
              <a:extLst>
                <a:ext uri="{FF2B5EF4-FFF2-40B4-BE49-F238E27FC236}">
                  <a16:creationId xmlns:a16="http://schemas.microsoft.com/office/drawing/2014/main" id="{DB3F2892-3E19-E8A2-97FF-49B3C5376BA2}"/>
                </a:ext>
              </a:extLst>
            </p:cNvPr>
            <p:cNvSpPr/>
            <p:nvPr/>
          </p:nvSpPr>
          <p:spPr>
            <a:xfrm>
              <a:off x="10312396" y="3081866"/>
              <a:ext cx="9177867" cy="9674373"/>
            </a:xfrm>
            <a:prstGeom prst="roundRect">
              <a:avLst>
                <a:gd name="adj" fmla="val 10595"/>
              </a:avLst>
            </a:prstGeom>
            <a:noFill/>
            <a:ln>
              <a:prstDash val="dashDot"/>
              <a:extLst>
                <a:ext uri="{C807C97D-BFC1-408E-A445-0C87EB9F89A2}">
                  <ask:lineSketchStyleProps xmlns:ask="http://schemas.microsoft.com/office/drawing/2018/sketchyshapes" sd="4262884827">
                    <a:custGeom>
                      <a:avLst/>
                      <a:gdLst>
                        <a:gd name="connsiteX0" fmla="*/ 0 w 9177867"/>
                        <a:gd name="connsiteY0" fmla="*/ 1146377 h 6878126"/>
                        <a:gd name="connsiteX1" fmla="*/ 1146377 w 9177867"/>
                        <a:gd name="connsiteY1" fmla="*/ 0 h 6878126"/>
                        <a:gd name="connsiteX2" fmla="*/ 8031490 w 9177867"/>
                        <a:gd name="connsiteY2" fmla="*/ 0 h 6878126"/>
                        <a:gd name="connsiteX3" fmla="*/ 9177867 w 9177867"/>
                        <a:gd name="connsiteY3" fmla="*/ 1146377 h 6878126"/>
                        <a:gd name="connsiteX4" fmla="*/ 9177867 w 9177867"/>
                        <a:gd name="connsiteY4" fmla="*/ 5731749 h 6878126"/>
                        <a:gd name="connsiteX5" fmla="*/ 8031490 w 9177867"/>
                        <a:gd name="connsiteY5" fmla="*/ 6878126 h 6878126"/>
                        <a:gd name="connsiteX6" fmla="*/ 1146377 w 9177867"/>
                        <a:gd name="connsiteY6" fmla="*/ 6878126 h 6878126"/>
                        <a:gd name="connsiteX7" fmla="*/ 0 w 9177867"/>
                        <a:gd name="connsiteY7" fmla="*/ 5731749 h 6878126"/>
                        <a:gd name="connsiteX8" fmla="*/ 0 w 9177867"/>
                        <a:gd name="connsiteY8" fmla="*/ 1146377 h 687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77867" h="6878126" extrusionOk="0">
                          <a:moveTo>
                            <a:pt x="0" y="1146377"/>
                          </a:moveTo>
                          <a:cubicBezTo>
                            <a:pt x="76300" y="539945"/>
                            <a:pt x="609211" y="-40462"/>
                            <a:pt x="1146377" y="0"/>
                          </a:cubicBezTo>
                          <a:cubicBezTo>
                            <a:pt x="3919651" y="-7371"/>
                            <a:pt x="5587333" y="-53454"/>
                            <a:pt x="8031490" y="0"/>
                          </a:cubicBezTo>
                          <a:cubicBezTo>
                            <a:pt x="8617953" y="-66342"/>
                            <a:pt x="9200535" y="481944"/>
                            <a:pt x="9177867" y="1146377"/>
                          </a:cubicBezTo>
                          <a:cubicBezTo>
                            <a:pt x="9204504" y="1742215"/>
                            <a:pt x="9102003" y="4310335"/>
                            <a:pt x="9177867" y="5731749"/>
                          </a:cubicBezTo>
                          <a:cubicBezTo>
                            <a:pt x="9196046" y="6478983"/>
                            <a:pt x="8650299" y="6921745"/>
                            <a:pt x="8031490" y="6878126"/>
                          </a:cubicBezTo>
                          <a:cubicBezTo>
                            <a:pt x="4972618" y="7023704"/>
                            <a:pt x="2121405" y="6857745"/>
                            <a:pt x="1146377" y="6878126"/>
                          </a:cubicBezTo>
                          <a:cubicBezTo>
                            <a:pt x="594580" y="6971475"/>
                            <a:pt x="108346" y="6355719"/>
                            <a:pt x="0" y="5731749"/>
                          </a:cubicBezTo>
                          <a:cubicBezTo>
                            <a:pt x="-116799" y="5254627"/>
                            <a:pt x="-163838" y="2160005"/>
                            <a:pt x="0" y="114637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Rounded Corners 21">
              <a:extLst>
                <a:ext uri="{FF2B5EF4-FFF2-40B4-BE49-F238E27FC236}">
                  <a16:creationId xmlns:a16="http://schemas.microsoft.com/office/drawing/2014/main" id="{CB03BCC1-CD28-3D22-B560-E00B03AEEBCB}"/>
                </a:ext>
              </a:extLst>
            </p:cNvPr>
            <p:cNvSpPr/>
            <p:nvPr/>
          </p:nvSpPr>
          <p:spPr>
            <a:xfrm>
              <a:off x="11240158" y="1970052"/>
              <a:ext cx="7663931" cy="1360266"/>
            </a:xfrm>
            <a:prstGeom prst="round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4500" b="1" dirty="0"/>
                <a:t>Conclusion &amp; Future Work</a:t>
              </a:r>
            </a:p>
          </p:txBody>
        </p:sp>
      </p:grpSp>
      <p:sp>
        <p:nvSpPr>
          <p:cNvPr id="24" name="TextBox 23">
            <a:extLst>
              <a:ext uri="{FF2B5EF4-FFF2-40B4-BE49-F238E27FC236}">
                <a16:creationId xmlns:a16="http://schemas.microsoft.com/office/drawing/2014/main" id="{C4FCE3A0-6750-E3AC-B3F5-E385C0C16EDA}"/>
              </a:ext>
            </a:extLst>
          </p:cNvPr>
          <p:cNvSpPr txBox="1"/>
          <p:nvPr/>
        </p:nvSpPr>
        <p:spPr>
          <a:xfrm>
            <a:off x="715026" y="12591850"/>
            <a:ext cx="8492878" cy="8171468"/>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500" dirty="0">
                <a:solidFill>
                  <a:srgbClr val="000000"/>
                </a:solidFill>
                <a:effectLst/>
                <a:latin typeface="Calibri"/>
                <a:ea typeface="SimSun"/>
                <a:cs typeface="Browallia New"/>
              </a:rPr>
              <a:t>Source of our data</a:t>
            </a:r>
            <a:r>
              <a:rPr lang="en-US" sz="2500" dirty="0">
                <a:solidFill>
                  <a:srgbClr val="000000"/>
                </a:solidFill>
                <a:latin typeface="Calibri"/>
                <a:ea typeface="SimSun"/>
                <a:cs typeface="Browallia New"/>
              </a:rPr>
              <a:t>:</a:t>
            </a:r>
          </a:p>
          <a:p>
            <a:pPr marL="800100" lvl="1" indent="-342900">
              <a:buFont typeface="Wingdings" panose="05000000000000000000" pitchFamily="2" charset="2"/>
              <a:buChar char="Ø"/>
            </a:pPr>
            <a:r>
              <a:rPr lang="en-US" altLang="zh-CN" sz="2500" dirty="0">
                <a:solidFill>
                  <a:srgbClr val="000000"/>
                </a:solidFill>
                <a:effectLst/>
                <a:latin typeface="Calibri"/>
                <a:ea typeface="SimSun"/>
                <a:cs typeface="Browallia New"/>
              </a:rPr>
              <a:t>Urban Redevelopment Authority</a:t>
            </a:r>
          </a:p>
          <a:p>
            <a:pPr marL="800100" lvl="1" indent="-342900">
              <a:buFont typeface="Wingdings" panose="05000000000000000000" pitchFamily="2" charset="2"/>
              <a:buChar char="Ø"/>
            </a:pPr>
            <a:r>
              <a:rPr lang="en-US" altLang="zh-CN" sz="2500" dirty="0">
                <a:solidFill>
                  <a:srgbClr val="000000"/>
                </a:solidFill>
                <a:effectLst/>
                <a:latin typeface="Calibri"/>
                <a:ea typeface="SimSun"/>
                <a:cs typeface="Browallia New"/>
              </a:rPr>
              <a:t>Singapore’s national open data collection</a:t>
            </a:r>
            <a:endParaRPr lang="en-US" sz="2500" dirty="0">
              <a:solidFill>
                <a:srgbClr val="000000"/>
              </a:solidFill>
              <a:latin typeface="Calibri"/>
              <a:ea typeface="SimSun"/>
              <a:cs typeface="Browallia New"/>
            </a:endParaRPr>
          </a:p>
          <a:p>
            <a:pPr marL="342900" indent="-342900">
              <a:buFont typeface="Arial" panose="020B0604020202020204" pitchFamily="34" charset="0"/>
              <a:buChar char="•"/>
            </a:pPr>
            <a:r>
              <a:rPr lang="en-US" sz="2500" dirty="0">
                <a:solidFill>
                  <a:srgbClr val="000000"/>
                </a:solidFill>
                <a:latin typeface="Calibri"/>
                <a:ea typeface="SimSun"/>
                <a:cs typeface="Browallia New"/>
              </a:rPr>
              <a:t>Main data:</a:t>
            </a:r>
          </a:p>
          <a:p>
            <a:pPr marL="800100" lvl="1" indent="-342900">
              <a:buFont typeface="Wingdings" panose="05000000000000000000" pitchFamily="2" charset="2"/>
              <a:buChar char="Ø"/>
            </a:pPr>
            <a:r>
              <a:rPr lang="en-US" altLang="zh-CN" sz="2500" dirty="0">
                <a:solidFill>
                  <a:srgbClr val="000000"/>
                </a:solidFill>
                <a:latin typeface="Calibri"/>
                <a:ea typeface="SimSun"/>
                <a:cs typeface="Browallia New"/>
              </a:rPr>
              <a:t>Lease Start Date</a:t>
            </a:r>
          </a:p>
          <a:p>
            <a:pPr marL="800100" lvl="1" indent="-342900">
              <a:buFont typeface="Wingdings" panose="05000000000000000000" pitchFamily="2" charset="2"/>
              <a:buChar char="Ø"/>
            </a:pPr>
            <a:r>
              <a:rPr lang="en-US" sz="2500" dirty="0">
                <a:solidFill>
                  <a:srgbClr val="000000"/>
                </a:solidFill>
                <a:latin typeface="Calibri"/>
                <a:ea typeface="SimSun"/>
                <a:cs typeface="Browallia New"/>
              </a:rPr>
              <a:t>Project Name</a:t>
            </a:r>
          </a:p>
          <a:p>
            <a:pPr marL="800100" lvl="1" indent="-342900">
              <a:buFont typeface="Wingdings" panose="05000000000000000000" pitchFamily="2" charset="2"/>
              <a:buChar char="Ø"/>
            </a:pPr>
            <a:r>
              <a:rPr lang="en-US" sz="2500" dirty="0">
                <a:solidFill>
                  <a:srgbClr val="000000"/>
                </a:solidFill>
                <a:latin typeface="Calibri"/>
                <a:ea typeface="SimSun"/>
                <a:cs typeface="Browallia New"/>
              </a:rPr>
              <a:t>Steet Name </a:t>
            </a:r>
          </a:p>
          <a:p>
            <a:pPr marL="800100" lvl="1" indent="-342900">
              <a:buFont typeface="Wingdings" panose="05000000000000000000" pitchFamily="2" charset="2"/>
              <a:buChar char="Ø"/>
            </a:pPr>
            <a:r>
              <a:rPr lang="en-US" sz="2500" dirty="0">
                <a:solidFill>
                  <a:srgbClr val="000000"/>
                </a:solidFill>
                <a:latin typeface="Calibri"/>
                <a:ea typeface="SimSun"/>
                <a:cs typeface="Browallia New"/>
              </a:rPr>
              <a:t>Planning Areas</a:t>
            </a:r>
          </a:p>
          <a:p>
            <a:pPr marL="800100" lvl="1" indent="-342900">
              <a:buFont typeface="Wingdings" panose="05000000000000000000" pitchFamily="2" charset="2"/>
              <a:buChar char="Ø"/>
            </a:pPr>
            <a:r>
              <a:rPr lang="en-US" sz="2500" dirty="0">
                <a:solidFill>
                  <a:srgbClr val="000000"/>
                </a:solidFill>
                <a:latin typeface="Calibri"/>
                <a:ea typeface="SimSun"/>
                <a:cs typeface="Browallia New"/>
              </a:rPr>
              <a:t>Property Type</a:t>
            </a:r>
          </a:p>
          <a:p>
            <a:pPr marL="800100" lvl="1" indent="-342900">
              <a:buFont typeface="Wingdings" panose="05000000000000000000" pitchFamily="2" charset="2"/>
              <a:buChar char="Ø"/>
            </a:pPr>
            <a:r>
              <a:rPr lang="en-US" sz="2500" dirty="0">
                <a:solidFill>
                  <a:srgbClr val="000000"/>
                </a:solidFill>
                <a:latin typeface="Calibri"/>
                <a:ea typeface="SimSun"/>
                <a:cs typeface="Browallia New"/>
              </a:rPr>
              <a:t>Monthly Rent(SGD)</a:t>
            </a:r>
          </a:p>
          <a:p>
            <a:pPr marL="800100" lvl="1" indent="-342900">
              <a:buFont typeface="Wingdings" panose="05000000000000000000" pitchFamily="2" charset="2"/>
              <a:buChar char="Ø"/>
            </a:pPr>
            <a:r>
              <a:rPr lang="en-US" sz="2500" dirty="0">
                <a:solidFill>
                  <a:srgbClr val="000000"/>
                </a:solidFill>
                <a:latin typeface="Calibri"/>
                <a:ea typeface="SimSun"/>
                <a:cs typeface="Browallia New"/>
              </a:rPr>
              <a:t>Average Floor Area</a:t>
            </a:r>
          </a:p>
          <a:p>
            <a:pPr marL="800100" lvl="1" indent="-342900">
              <a:buFont typeface="Wingdings" panose="05000000000000000000" pitchFamily="2" charset="2"/>
              <a:buChar char="Ø"/>
            </a:pPr>
            <a:r>
              <a:rPr lang="en-US" sz="2500" dirty="0">
                <a:solidFill>
                  <a:srgbClr val="000000"/>
                </a:solidFill>
                <a:latin typeface="Calibri"/>
                <a:ea typeface="SimSun"/>
                <a:cs typeface="Browallia New"/>
              </a:rPr>
              <a:t>Number of B</a:t>
            </a:r>
            <a:r>
              <a:rPr lang="en-US" altLang="zh-CN" sz="2500" dirty="0">
                <a:solidFill>
                  <a:srgbClr val="000000"/>
                </a:solidFill>
                <a:latin typeface="Calibri"/>
                <a:ea typeface="SimSun"/>
                <a:cs typeface="Browallia New"/>
              </a:rPr>
              <a:t>edrooms</a:t>
            </a:r>
          </a:p>
          <a:p>
            <a:pPr marL="800100" lvl="1" indent="-342900">
              <a:buFont typeface="Wingdings" panose="05000000000000000000" pitchFamily="2" charset="2"/>
              <a:buChar char="Ø"/>
            </a:pPr>
            <a:r>
              <a:rPr lang="en-US" sz="2500" dirty="0">
                <a:solidFill>
                  <a:srgbClr val="000000"/>
                </a:solidFill>
                <a:latin typeface="Calibri"/>
                <a:ea typeface="SimSun"/>
                <a:cs typeface="Browallia New"/>
              </a:rPr>
              <a:t>Nearest MRT Station</a:t>
            </a:r>
          </a:p>
          <a:p>
            <a:pPr marL="800100" lvl="1" indent="-342900">
              <a:buFont typeface="Wingdings" panose="05000000000000000000" pitchFamily="2" charset="2"/>
              <a:buChar char="Ø"/>
            </a:pPr>
            <a:r>
              <a:rPr lang="en-US" sz="2500" dirty="0">
                <a:solidFill>
                  <a:srgbClr val="000000"/>
                </a:solidFill>
                <a:latin typeface="Calibri"/>
                <a:ea typeface="SimSun"/>
                <a:cs typeface="Browallia New"/>
              </a:rPr>
              <a:t>Distance to MRT</a:t>
            </a:r>
          </a:p>
          <a:p>
            <a:pPr marL="800100" lvl="1" indent="-342900">
              <a:buFont typeface="Wingdings" panose="05000000000000000000" pitchFamily="2" charset="2"/>
              <a:buChar char="Ø"/>
            </a:pPr>
            <a:r>
              <a:rPr lang="en-US" sz="2500" dirty="0">
                <a:solidFill>
                  <a:srgbClr val="000000"/>
                </a:solidFill>
                <a:latin typeface="Calibri"/>
                <a:ea typeface="SimSun"/>
                <a:cs typeface="Browallia New"/>
              </a:rPr>
              <a:t>Latitude and Longitude</a:t>
            </a:r>
          </a:p>
          <a:p>
            <a:pPr marL="342900" indent="-342900">
              <a:buFont typeface="Arial" panose="020B0604020202020204" pitchFamily="34" charset="0"/>
              <a:buChar char="•"/>
            </a:pPr>
            <a:r>
              <a:rPr lang="en-US" sz="2500" dirty="0">
                <a:solidFill>
                  <a:srgbClr val="000000"/>
                </a:solidFill>
                <a:latin typeface="Calibri"/>
                <a:ea typeface="SimSun"/>
                <a:cs typeface="Browallia New"/>
              </a:rPr>
              <a:t>Our team collect detailed data related to past home rents, consolidate and clean up detailed and diverse data to build a comprehensive dataset that provides a solid foundation for building predictive models. This allows us to gain insight into the factors that affect rents and more accurately predict future rental prices.</a:t>
            </a:r>
          </a:p>
        </p:txBody>
      </p:sp>
      <p:pic>
        <p:nvPicPr>
          <p:cNvPr id="25" name="Picture 24">
            <a:extLst>
              <a:ext uri="{FF2B5EF4-FFF2-40B4-BE49-F238E27FC236}">
                <a16:creationId xmlns:a16="http://schemas.microsoft.com/office/drawing/2014/main" id="{3609BAA9-3F87-617F-9AD9-3BC82AA9FE4B}"/>
              </a:ext>
            </a:extLst>
          </p:cNvPr>
          <p:cNvPicPr>
            <a:picLocks noChangeAspect="1"/>
          </p:cNvPicPr>
          <p:nvPr/>
        </p:nvPicPr>
        <p:blipFill>
          <a:blip r:embed="rId4"/>
          <a:stretch>
            <a:fillRect/>
          </a:stretch>
        </p:blipFill>
        <p:spPr>
          <a:xfrm>
            <a:off x="7573406" y="12858172"/>
            <a:ext cx="1446343" cy="1446343"/>
          </a:xfrm>
          <a:prstGeom prst="rect">
            <a:avLst/>
          </a:prstGeom>
        </p:spPr>
      </p:pic>
      <p:pic>
        <p:nvPicPr>
          <p:cNvPr id="26" name="Picture 25">
            <a:extLst>
              <a:ext uri="{FF2B5EF4-FFF2-40B4-BE49-F238E27FC236}">
                <a16:creationId xmlns:a16="http://schemas.microsoft.com/office/drawing/2014/main" id="{B20D24FC-9451-2BE7-A9D0-824FD748E997}"/>
              </a:ext>
            </a:extLst>
          </p:cNvPr>
          <p:cNvPicPr>
            <a:picLocks noChangeAspect="1"/>
          </p:cNvPicPr>
          <p:nvPr/>
        </p:nvPicPr>
        <p:blipFill>
          <a:blip r:embed="rId5"/>
          <a:stretch>
            <a:fillRect/>
          </a:stretch>
        </p:blipFill>
        <p:spPr>
          <a:xfrm>
            <a:off x="27400354" y="797204"/>
            <a:ext cx="1443600" cy="1443600"/>
          </a:xfrm>
          <a:prstGeom prst="rect">
            <a:avLst/>
          </a:prstGeom>
        </p:spPr>
      </p:pic>
      <p:sp>
        <p:nvSpPr>
          <p:cNvPr id="23" name="TextBox 22">
            <a:extLst>
              <a:ext uri="{FF2B5EF4-FFF2-40B4-BE49-F238E27FC236}">
                <a16:creationId xmlns:a16="http://schemas.microsoft.com/office/drawing/2014/main" id="{5197CD9C-27A0-25F4-5D8E-8C1AC9A3D41F}"/>
              </a:ext>
            </a:extLst>
          </p:cNvPr>
          <p:cNvSpPr txBox="1"/>
          <p:nvPr/>
        </p:nvSpPr>
        <p:spPr>
          <a:xfrm>
            <a:off x="715026" y="4228316"/>
            <a:ext cx="8492878" cy="7232749"/>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500" dirty="0">
                <a:latin typeface="Calibri"/>
                <a:ea typeface="Calibri"/>
                <a:cs typeface="Calibri"/>
              </a:rPr>
              <a:t>As Singapore's population has grown, so have housing and rental prices, making it difficult for many to find suitable housing. It is difficult for tenants to obtain accurate rental information, which affects their rental decisions.</a:t>
            </a:r>
          </a:p>
          <a:p>
            <a:pPr marL="342900" indent="-342900">
              <a:buFont typeface="Arial" panose="020B0604020202020204" pitchFamily="34" charset="0"/>
              <a:buChar char="•"/>
            </a:pPr>
            <a:r>
              <a:rPr lang="en-US" sz="2500" dirty="0">
                <a:latin typeface="Calibri"/>
                <a:ea typeface="Calibri"/>
                <a:cs typeface="Calibri"/>
              </a:rPr>
              <a:t>Therefore, our goal in building the visual analytic application is to democratize data and analytics to provide tenants with transparent, accurate rental information to help them make more informed rental decisions. </a:t>
            </a:r>
          </a:p>
          <a:p>
            <a:pPr marL="342900" indent="-342900">
              <a:buFont typeface="Arial" panose="020B0604020202020204" pitchFamily="34" charset="0"/>
              <a:buChar char="•"/>
            </a:pPr>
            <a:r>
              <a:rPr lang="en-US" sz="2500" dirty="0">
                <a:latin typeface="Calibri"/>
                <a:ea typeface="Calibri"/>
                <a:cs typeface="Calibri"/>
              </a:rPr>
              <a:t>Through the visual analytic application, we aim to break down information barriers and improve tenants' understanding of the rental market, thereby promoting fairness and transparency in the rental market. </a:t>
            </a:r>
          </a:p>
          <a:p>
            <a:pPr marL="342900" indent="-342900">
              <a:buFont typeface="Arial" panose="020B0604020202020204" pitchFamily="34" charset="0"/>
              <a:buChar char="•"/>
            </a:pPr>
            <a:r>
              <a:rPr lang="en-SG" sz="2500" dirty="0">
                <a:latin typeface="Calibri"/>
                <a:ea typeface="Calibri"/>
                <a:cs typeface="Calibri"/>
              </a:rPr>
              <a:t>To achieve the project’s objective, our team has employed the following analysis models: </a:t>
            </a:r>
          </a:p>
          <a:p>
            <a:pPr marL="800100" lvl="1" indent="-342900">
              <a:buFont typeface="Wingdings" pitchFamily="2" charset="2"/>
              <a:buChar char="Ø"/>
            </a:pPr>
            <a:r>
              <a:rPr lang="en-SG" sz="2400" dirty="0">
                <a:latin typeface="Calibri"/>
                <a:ea typeface="Calibri"/>
                <a:cs typeface="Calibri"/>
              </a:rPr>
              <a:t>Exploratory Data Analysis Model</a:t>
            </a:r>
          </a:p>
          <a:p>
            <a:pPr marL="914400" lvl="1" indent="-457200">
              <a:buFont typeface="Wingdings" pitchFamily="2" charset="2"/>
              <a:buChar char="Ø"/>
            </a:pPr>
            <a:r>
              <a:rPr lang="en-SG" sz="2400" dirty="0">
                <a:latin typeface="Calibri"/>
                <a:ea typeface="Calibri"/>
                <a:cs typeface="Calibri"/>
              </a:rPr>
              <a:t>Confirmatory Data Analysis Model</a:t>
            </a:r>
          </a:p>
          <a:p>
            <a:pPr marL="914400" lvl="1" indent="-457200">
              <a:buFont typeface="Wingdings" pitchFamily="2" charset="2"/>
              <a:buChar char="Ø"/>
            </a:pPr>
            <a:r>
              <a:rPr lang="en-SG" sz="2400" dirty="0">
                <a:solidFill>
                  <a:srgbClr val="000000"/>
                </a:solidFill>
                <a:effectLst/>
                <a:latin typeface="Calibri"/>
                <a:ea typeface="SimSun"/>
                <a:cs typeface="Browallia New"/>
              </a:rPr>
              <a:t>Clustering Analysis Model</a:t>
            </a:r>
          </a:p>
          <a:p>
            <a:pPr marL="914400" lvl="1" indent="-457200">
              <a:buFont typeface="Wingdings" pitchFamily="2" charset="2"/>
              <a:buChar char="Ø"/>
            </a:pPr>
            <a:r>
              <a:rPr lang="en-SG" sz="2400" dirty="0">
                <a:latin typeface="Calibri"/>
                <a:ea typeface="Calibri"/>
                <a:cs typeface="Calibri"/>
              </a:rPr>
              <a:t>Prediction Models</a:t>
            </a:r>
            <a:endParaRPr lang="en-SG" sz="2500" dirty="0">
              <a:latin typeface="Calibri"/>
              <a:ea typeface="Calibri"/>
              <a:cs typeface="Calibri"/>
            </a:endParaRPr>
          </a:p>
          <a:p>
            <a:pPr marL="342900" indent="-342900">
              <a:buFont typeface="Arial" panose="020B0604020202020204" pitchFamily="34" charset="0"/>
              <a:buChar char="•"/>
            </a:pPr>
            <a:endParaRPr lang="en-SG" dirty="0">
              <a:latin typeface="Calibri"/>
              <a:ea typeface="Calibri"/>
              <a:cs typeface="Calibri"/>
            </a:endParaRPr>
          </a:p>
        </p:txBody>
      </p:sp>
      <p:pic>
        <p:nvPicPr>
          <p:cNvPr id="29" name="Picture 28">
            <a:extLst>
              <a:ext uri="{FF2B5EF4-FFF2-40B4-BE49-F238E27FC236}">
                <a16:creationId xmlns:a16="http://schemas.microsoft.com/office/drawing/2014/main" id="{560FD3BE-2EA7-AF8F-CF51-66388DDEAE4B}"/>
              </a:ext>
            </a:extLst>
          </p:cNvPr>
          <p:cNvPicPr>
            <a:picLocks noChangeAspect="1"/>
          </p:cNvPicPr>
          <p:nvPr/>
        </p:nvPicPr>
        <p:blipFill>
          <a:blip r:embed="rId6"/>
          <a:stretch>
            <a:fillRect/>
          </a:stretch>
        </p:blipFill>
        <p:spPr>
          <a:xfrm>
            <a:off x="505399" y="2425348"/>
            <a:ext cx="1443600" cy="1443600"/>
          </a:xfrm>
          <a:prstGeom prst="rect">
            <a:avLst/>
          </a:prstGeom>
        </p:spPr>
      </p:pic>
      <p:pic>
        <p:nvPicPr>
          <p:cNvPr id="32" name="Picture 31">
            <a:extLst>
              <a:ext uri="{FF2B5EF4-FFF2-40B4-BE49-F238E27FC236}">
                <a16:creationId xmlns:a16="http://schemas.microsoft.com/office/drawing/2014/main" id="{78DE3752-5232-01B5-F288-E93774EEABF2}"/>
              </a:ext>
            </a:extLst>
          </p:cNvPr>
          <p:cNvPicPr>
            <a:picLocks noChangeAspect="1"/>
          </p:cNvPicPr>
          <p:nvPr/>
        </p:nvPicPr>
        <p:blipFill>
          <a:blip r:embed="rId7"/>
          <a:stretch>
            <a:fillRect/>
          </a:stretch>
        </p:blipFill>
        <p:spPr>
          <a:xfrm>
            <a:off x="10159674" y="2360117"/>
            <a:ext cx="1443600" cy="1443600"/>
          </a:xfrm>
          <a:prstGeom prst="rect">
            <a:avLst/>
          </a:prstGeom>
        </p:spPr>
      </p:pic>
      <p:pic>
        <p:nvPicPr>
          <p:cNvPr id="34" name="Picture 33">
            <a:extLst>
              <a:ext uri="{FF2B5EF4-FFF2-40B4-BE49-F238E27FC236}">
                <a16:creationId xmlns:a16="http://schemas.microsoft.com/office/drawing/2014/main" id="{7EE4E6DF-5AE1-6F68-1B1C-2D3F272B3394}"/>
              </a:ext>
            </a:extLst>
          </p:cNvPr>
          <p:cNvPicPr>
            <a:picLocks noChangeAspect="1"/>
          </p:cNvPicPr>
          <p:nvPr/>
        </p:nvPicPr>
        <p:blipFill>
          <a:blip r:embed="rId8"/>
          <a:stretch>
            <a:fillRect/>
          </a:stretch>
        </p:blipFill>
        <p:spPr>
          <a:xfrm>
            <a:off x="20322598" y="2425348"/>
            <a:ext cx="1443600" cy="1443600"/>
          </a:xfrm>
          <a:prstGeom prst="rect">
            <a:avLst/>
          </a:prstGeom>
        </p:spPr>
      </p:pic>
      <p:pic>
        <p:nvPicPr>
          <p:cNvPr id="35" name="Picture 34">
            <a:extLst>
              <a:ext uri="{FF2B5EF4-FFF2-40B4-BE49-F238E27FC236}">
                <a16:creationId xmlns:a16="http://schemas.microsoft.com/office/drawing/2014/main" id="{AB3485E6-0F85-1343-C473-DCEE4C86D842}"/>
              </a:ext>
            </a:extLst>
          </p:cNvPr>
          <p:cNvPicPr>
            <a:picLocks noChangeAspect="1"/>
          </p:cNvPicPr>
          <p:nvPr/>
        </p:nvPicPr>
        <p:blipFill>
          <a:blip r:embed="rId9"/>
          <a:stretch>
            <a:fillRect/>
          </a:stretch>
        </p:blipFill>
        <p:spPr>
          <a:xfrm>
            <a:off x="20131381" y="12888571"/>
            <a:ext cx="1443600" cy="1443600"/>
          </a:xfrm>
          <a:prstGeom prst="rect">
            <a:avLst/>
          </a:prstGeom>
        </p:spPr>
      </p:pic>
      <p:sp>
        <p:nvSpPr>
          <p:cNvPr id="8" name="Rectangle: Rounded Corners 3">
            <a:extLst>
              <a:ext uri="{FF2B5EF4-FFF2-40B4-BE49-F238E27FC236}">
                <a16:creationId xmlns:a16="http://schemas.microsoft.com/office/drawing/2014/main" id="{2A684DC8-7357-B43C-9783-4AFDE180E21E}"/>
              </a:ext>
            </a:extLst>
          </p:cNvPr>
          <p:cNvSpPr/>
          <p:nvPr/>
        </p:nvSpPr>
        <p:spPr>
          <a:xfrm>
            <a:off x="10156265" y="10857455"/>
            <a:ext cx="5525157" cy="912742"/>
          </a:xfrm>
          <a:prstGeom prst="round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altLang="zh-CN" sz="3000" b="1" dirty="0"/>
              <a:t>Confirmatory Data Analysis</a:t>
            </a:r>
          </a:p>
        </p:txBody>
      </p:sp>
      <p:sp>
        <p:nvSpPr>
          <p:cNvPr id="30" name="TextBox 29">
            <a:extLst>
              <a:ext uri="{FF2B5EF4-FFF2-40B4-BE49-F238E27FC236}">
                <a16:creationId xmlns:a16="http://schemas.microsoft.com/office/drawing/2014/main" id="{A1932619-8056-D7C7-4544-A82D05774E36}"/>
              </a:ext>
            </a:extLst>
          </p:cNvPr>
          <p:cNvSpPr txBox="1"/>
          <p:nvPr/>
        </p:nvSpPr>
        <p:spPr>
          <a:xfrm>
            <a:off x="10001686" y="11868076"/>
            <a:ext cx="6200656" cy="3046988"/>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solidFill>
                  <a:srgbClr val="000000"/>
                </a:solidFill>
                <a:latin typeface="Calibri"/>
                <a:ea typeface="SimSun"/>
                <a:cs typeface="Browallia New"/>
              </a:rPr>
              <a:t>T</a:t>
            </a:r>
            <a:r>
              <a:rPr lang="en-US" sz="2400" dirty="0">
                <a:solidFill>
                  <a:srgbClr val="000000"/>
                </a:solidFill>
                <a:effectLst/>
                <a:latin typeface="Calibri"/>
                <a:ea typeface="SimSun"/>
                <a:cs typeface="Browallia New"/>
              </a:rPr>
              <a:t>he central region has the highest proportion, with rents ranging from the lowest $1,100 to the highest $34,000. The median rent in the central region was $4,000, compared with $3,200 in Q1 and $5,021 in Q3. </a:t>
            </a:r>
            <a:r>
              <a:rPr lang="en-US" sz="2400" dirty="0">
                <a:solidFill>
                  <a:srgbClr val="000000"/>
                </a:solidFill>
                <a:latin typeface="Calibri"/>
                <a:ea typeface="SimSun"/>
                <a:cs typeface="Browallia New"/>
              </a:rPr>
              <a:t>W</a:t>
            </a:r>
            <a:r>
              <a:rPr lang="en-US" sz="2400" dirty="0">
                <a:solidFill>
                  <a:srgbClr val="000000"/>
                </a:solidFill>
                <a:effectLst/>
                <a:latin typeface="Calibri"/>
                <a:ea typeface="SimSun"/>
                <a:cs typeface="Browallia New"/>
              </a:rPr>
              <a:t>e can see that rents in the central region are relatively concentrated, but there are also some high outliers.</a:t>
            </a:r>
          </a:p>
        </p:txBody>
      </p:sp>
      <p:sp>
        <p:nvSpPr>
          <p:cNvPr id="38" name="TextBox 37">
            <a:extLst>
              <a:ext uri="{FF2B5EF4-FFF2-40B4-BE49-F238E27FC236}">
                <a16:creationId xmlns:a16="http://schemas.microsoft.com/office/drawing/2014/main" id="{65C966ED-EADC-4021-9842-15760DAAB609}"/>
              </a:ext>
            </a:extLst>
          </p:cNvPr>
          <p:cNvSpPr txBox="1"/>
          <p:nvPr/>
        </p:nvSpPr>
        <p:spPr>
          <a:xfrm>
            <a:off x="20681603" y="14156061"/>
            <a:ext cx="8510099" cy="2400657"/>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500" dirty="0">
                <a:latin typeface="Calibri"/>
                <a:cs typeface="Calibri"/>
              </a:rPr>
              <a:t>Our project successfully developed a visual analytics application designed to provide transparent and accurate rental information to tenants and landlords in Singapore. </a:t>
            </a:r>
          </a:p>
          <a:p>
            <a:pPr marL="342900" indent="-342900">
              <a:buFont typeface="Arial" panose="020B0604020202020204" pitchFamily="34" charset="0"/>
              <a:buChar char="•"/>
            </a:pPr>
            <a:r>
              <a:rPr lang="en-US" sz="2500" dirty="0">
                <a:latin typeface="Calibri"/>
                <a:cs typeface="Calibri"/>
              </a:rPr>
              <a:t>By leveraging past lease data and advanced predictive modeling techniques, we have created a tool that enables users to make more informed leasing decisions.</a:t>
            </a:r>
            <a:endParaRPr lang="en-SG" sz="2500" dirty="0">
              <a:latin typeface="Calibri"/>
              <a:cs typeface="Calibri"/>
            </a:endParaRPr>
          </a:p>
        </p:txBody>
      </p:sp>
      <p:sp>
        <p:nvSpPr>
          <p:cNvPr id="27" name="Rectangle: Rounded Corners 3">
            <a:extLst>
              <a:ext uri="{FF2B5EF4-FFF2-40B4-BE49-F238E27FC236}">
                <a16:creationId xmlns:a16="http://schemas.microsoft.com/office/drawing/2014/main" id="{B1109EA7-3B8C-DB43-4E3A-9A57FA9BA870}"/>
              </a:ext>
            </a:extLst>
          </p:cNvPr>
          <p:cNvSpPr/>
          <p:nvPr/>
        </p:nvSpPr>
        <p:spPr>
          <a:xfrm>
            <a:off x="10312398" y="4001375"/>
            <a:ext cx="5525157" cy="912742"/>
          </a:xfrm>
          <a:prstGeom prst="round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3000" b="1" dirty="0"/>
              <a:t>Exploratory Data Analysis</a:t>
            </a:r>
          </a:p>
        </p:txBody>
      </p:sp>
      <p:sp>
        <p:nvSpPr>
          <p:cNvPr id="28" name="TextBox 27">
            <a:extLst>
              <a:ext uri="{FF2B5EF4-FFF2-40B4-BE49-F238E27FC236}">
                <a16:creationId xmlns:a16="http://schemas.microsoft.com/office/drawing/2014/main" id="{56638701-1656-C5CF-4AA1-7EE2B378A35F}"/>
              </a:ext>
            </a:extLst>
          </p:cNvPr>
          <p:cNvSpPr txBox="1"/>
          <p:nvPr/>
        </p:nvSpPr>
        <p:spPr>
          <a:xfrm>
            <a:off x="9910615" y="6209107"/>
            <a:ext cx="5266935" cy="1938992"/>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solidFill>
                  <a:schemeClr val="tx2"/>
                </a:solidFill>
                <a:latin typeface="Calibri"/>
                <a:ea typeface="+mn-lt"/>
                <a:cs typeface="+mn-lt"/>
              </a:rPr>
              <a:t>In other words, the larger the average floor area of a house, the higher its monthly rent, and this relationship is consistent across different planning areas.</a:t>
            </a:r>
            <a:endParaRPr lang="en-US" sz="2000" dirty="0">
              <a:solidFill>
                <a:schemeClr val="tx2"/>
              </a:solidFill>
              <a:latin typeface="Calibri"/>
              <a:ea typeface="Calibri"/>
              <a:cs typeface="Calibri"/>
            </a:endParaRPr>
          </a:p>
        </p:txBody>
      </p:sp>
      <p:sp>
        <p:nvSpPr>
          <p:cNvPr id="10" name="Rectangle: Rounded Corners 3">
            <a:extLst>
              <a:ext uri="{FF2B5EF4-FFF2-40B4-BE49-F238E27FC236}">
                <a16:creationId xmlns:a16="http://schemas.microsoft.com/office/drawing/2014/main" id="{BB35BBE8-FB06-E336-F734-13B16DFC721F}"/>
              </a:ext>
            </a:extLst>
          </p:cNvPr>
          <p:cNvSpPr/>
          <p:nvPr/>
        </p:nvSpPr>
        <p:spPr>
          <a:xfrm>
            <a:off x="10210498" y="16348973"/>
            <a:ext cx="5525156" cy="912742"/>
          </a:xfrm>
          <a:prstGeom prst="round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3000" b="1" dirty="0"/>
              <a:t>Clustering Analysis</a:t>
            </a:r>
          </a:p>
        </p:txBody>
      </p:sp>
      <p:sp>
        <p:nvSpPr>
          <p:cNvPr id="46" name="TextBox 45">
            <a:extLst>
              <a:ext uri="{FF2B5EF4-FFF2-40B4-BE49-F238E27FC236}">
                <a16:creationId xmlns:a16="http://schemas.microsoft.com/office/drawing/2014/main" id="{6B660B80-9CE2-A46F-421E-64975F2C76F5}"/>
              </a:ext>
            </a:extLst>
          </p:cNvPr>
          <p:cNvSpPr txBox="1"/>
          <p:nvPr/>
        </p:nvSpPr>
        <p:spPr>
          <a:xfrm>
            <a:off x="10001686" y="17366273"/>
            <a:ext cx="6957323" cy="3416320"/>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solidFill>
                  <a:srgbClr val="000000"/>
                </a:solidFill>
                <a:effectLst/>
                <a:latin typeface="Calibri"/>
                <a:ea typeface="SimSun"/>
                <a:cs typeface="Browallia New"/>
              </a:rPr>
              <a:t>When the number of categories is 5 or less, the number of repetitions has a small impact on the statistics, but when the number of categories is more than 5, the BIC score is significantly affected by the number of repetitions. </a:t>
            </a:r>
          </a:p>
          <a:p>
            <a:pPr marL="342900" indent="-342900">
              <a:buFont typeface="Arial" panose="020B0604020202020204" pitchFamily="34" charset="0"/>
              <a:buChar char="•"/>
            </a:pPr>
            <a:r>
              <a:rPr lang="en-US" sz="2400" dirty="0">
                <a:solidFill>
                  <a:srgbClr val="000000"/>
                </a:solidFill>
                <a:effectLst/>
                <a:latin typeface="Calibri"/>
                <a:ea typeface="SimSun"/>
                <a:cs typeface="Browallia New"/>
              </a:rPr>
              <a:t>In addition, the score trends for AIC and Likelihood Ratio are like those for BIC, but not for Entropy, therefore,</a:t>
            </a:r>
            <a:r>
              <a:rPr lang="en-US" sz="2400" dirty="0">
                <a:solidFill>
                  <a:srgbClr val="000000"/>
                </a:solidFill>
                <a:latin typeface="Calibri"/>
                <a:ea typeface="SimSun"/>
                <a:cs typeface="Browallia New"/>
              </a:rPr>
              <a:t> </a:t>
            </a:r>
            <a:r>
              <a:rPr lang="en-US" sz="2400" dirty="0">
                <a:solidFill>
                  <a:srgbClr val="000000"/>
                </a:solidFill>
                <a:effectLst/>
                <a:latin typeface="Calibri"/>
                <a:ea typeface="SimSun"/>
                <a:cs typeface="Browallia New"/>
              </a:rPr>
              <a:t>models with the lowest BIC score do not always have the best Entropy score.</a:t>
            </a:r>
            <a:endParaRPr lang="en-US" sz="2400" dirty="0">
              <a:latin typeface="Calibri"/>
              <a:ea typeface="SimSun"/>
              <a:cs typeface="Browallia New"/>
            </a:endParaRPr>
          </a:p>
        </p:txBody>
      </p:sp>
      <p:sp>
        <p:nvSpPr>
          <p:cNvPr id="41" name="TextBox 40">
            <a:extLst>
              <a:ext uri="{FF2B5EF4-FFF2-40B4-BE49-F238E27FC236}">
                <a16:creationId xmlns:a16="http://schemas.microsoft.com/office/drawing/2014/main" id="{5AE75698-E252-6DEE-6800-5B672F133D73}"/>
              </a:ext>
            </a:extLst>
          </p:cNvPr>
          <p:cNvSpPr txBox="1"/>
          <p:nvPr/>
        </p:nvSpPr>
        <p:spPr>
          <a:xfrm>
            <a:off x="9910615" y="8937729"/>
            <a:ext cx="6634312" cy="2308324"/>
          </a:xfrm>
          <a:prstGeom prst="rect">
            <a:avLst/>
          </a:prstGeom>
          <a:noFill/>
        </p:spPr>
        <p:txBody>
          <a:bodyPr wrap="square" rtlCol="0">
            <a:spAutoFit/>
          </a:bodyPr>
          <a:lstStyle/>
          <a:p>
            <a:pPr marL="342900" indent="-342900">
              <a:buFont typeface="Arial"/>
              <a:buChar char="•"/>
            </a:pPr>
            <a:r>
              <a:rPr lang="en-US" altLang="zh-CN" sz="2400" dirty="0">
                <a:solidFill>
                  <a:schemeClr val="tx2"/>
                </a:solidFill>
                <a:latin typeface="Calibri"/>
                <a:ea typeface="+mn-lt"/>
                <a:cs typeface="+mn-lt"/>
              </a:rPr>
              <a:t>This suggests that detached houses are likely to be the high-end residential type in the area, often with larger square meters and more luxurious amenities, and therefore relatively high rental prices.</a:t>
            </a:r>
            <a:endParaRPr lang="en-US" altLang="zh-CN" sz="2400" dirty="0">
              <a:solidFill>
                <a:schemeClr val="tx2"/>
              </a:solidFill>
              <a:latin typeface="Calibri"/>
              <a:ea typeface="Calibri"/>
              <a:cs typeface="Calibri"/>
            </a:endParaRPr>
          </a:p>
          <a:p>
            <a:endParaRPr lang="zh-CN" altLang="en-US" sz="2400" dirty="0"/>
          </a:p>
        </p:txBody>
      </p:sp>
      <p:sp>
        <p:nvSpPr>
          <p:cNvPr id="52" name="TextBox 51">
            <a:extLst>
              <a:ext uri="{FF2B5EF4-FFF2-40B4-BE49-F238E27FC236}">
                <a16:creationId xmlns:a16="http://schemas.microsoft.com/office/drawing/2014/main" id="{9899F4A6-F2F3-354C-9EFB-1D1D55AF8154}"/>
              </a:ext>
            </a:extLst>
          </p:cNvPr>
          <p:cNvSpPr txBox="1"/>
          <p:nvPr/>
        </p:nvSpPr>
        <p:spPr>
          <a:xfrm>
            <a:off x="9910615" y="8066875"/>
            <a:ext cx="9682941"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tx2"/>
                </a:solidFill>
                <a:latin typeface="Calibri"/>
                <a:ea typeface="+mn-lt"/>
                <a:cs typeface="+mn-lt"/>
              </a:rPr>
              <a:t>In categorical variable analysis, detached houses have the highest rental prices, exceeding $20,000. </a:t>
            </a:r>
          </a:p>
          <a:p>
            <a:endParaRPr lang="zh-CN" altLang="en-US" sz="2400" dirty="0"/>
          </a:p>
        </p:txBody>
      </p:sp>
      <p:pic>
        <p:nvPicPr>
          <p:cNvPr id="54" name="Picture 53">
            <a:extLst>
              <a:ext uri="{FF2B5EF4-FFF2-40B4-BE49-F238E27FC236}">
                <a16:creationId xmlns:a16="http://schemas.microsoft.com/office/drawing/2014/main" id="{568997EF-A1A7-B959-BDEC-C17C0C105EF4}"/>
              </a:ext>
            </a:extLst>
          </p:cNvPr>
          <p:cNvPicPr>
            <a:picLocks noChangeAspect="1"/>
          </p:cNvPicPr>
          <p:nvPr/>
        </p:nvPicPr>
        <p:blipFill>
          <a:blip r:embed="rId10"/>
          <a:stretch>
            <a:fillRect/>
          </a:stretch>
        </p:blipFill>
        <p:spPr>
          <a:xfrm>
            <a:off x="15325064" y="6287019"/>
            <a:ext cx="4237505" cy="1566529"/>
          </a:xfrm>
          <a:prstGeom prst="rect">
            <a:avLst/>
          </a:prstGeom>
        </p:spPr>
      </p:pic>
      <p:sp>
        <p:nvSpPr>
          <p:cNvPr id="55" name="TextBox 54">
            <a:extLst>
              <a:ext uri="{FF2B5EF4-FFF2-40B4-BE49-F238E27FC236}">
                <a16:creationId xmlns:a16="http://schemas.microsoft.com/office/drawing/2014/main" id="{89C7428E-E4AA-0204-B035-8F80DF5F9C0E}"/>
              </a:ext>
            </a:extLst>
          </p:cNvPr>
          <p:cNvSpPr txBox="1"/>
          <p:nvPr/>
        </p:nvSpPr>
        <p:spPr>
          <a:xfrm>
            <a:off x="9892893" y="5039415"/>
            <a:ext cx="9829094"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tx2"/>
                </a:solidFill>
                <a:latin typeface="Calibri"/>
                <a:ea typeface="+mn-lt"/>
                <a:cs typeface="+mn-lt"/>
              </a:rPr>
              <a:t>In correlation analysis, there is a significant positive correlation between the average floor area of a house and the monthly rent, and this relationship is also fully reflected in different planning areas. </a:t>
            </a:r>
          </a:p>
        </p:txBody>
      </p:sp>
      <p:pic>
        <p:nvPicPr>
          <p:cNvPr id="57" name="Picture 56">
            <a:extLst>
              <a:ext uri="{FF2B5EF4-FFF2-40B4-BE49-F238E27FC236}">
                <a16:creationId xmlns:a16="http://schemas.microsoft.com/office/drawing/2014/main" id="{6E6AE1EF-0DE2-1909-4C3A-E7F866077CD7}"/>
              </a:ext>
            </a:extLst>
          </p:cNvPr>
          <p:cNvPicPr>
            <a:picLocks noChangeAspect="1"/>
          </p:cNvPicPr>
          <p:nvPr/>
        </p:nvPicPr>
        <p:blipFill>
          <a:blip r:embed="rId11"/>
          <a:stretch>
            <a:fillRect/>
          </a:stretch>
        </p:blipFill>
        <p:spPr>
          <a:xfrm>
            <a:off x="16544927" y="9017254"/>
            <a:ext cx="3361711" cy="1434352"/>
          </a:xfrm>
          <a:prstGeom prst="rect">
            <a:avLst/>
          </a:prstGeom>
        </p:spPr>
      </p:pic>
      <p:pic>
        <p:nvPicPr>
          <p:cNvPr id="59" name="Picture 58">
            <a:extLst>
              <a:ext uri="{FF2B5EF4-FFF2-40B4-BE49-F238E27FC236}">
                <a16:creationId xmlns:a16="http://schemas.microsoft.com/office/drawing/2014/main" id="{38350FD0-76D4-DBD6-94E0-0F44102B5F7B}"/>
              </a:ext>
            </a:extLst>
          </p:cNvPr>
          <p:cNvPicPr>
            <a:picLocks noChangeAspect="1"/>
          </p:cNvPicPr>
          <p:nvPr/>
        </p:nvPicPr>
        <p:blipFill>
          <a:blip r:embed="rId12"/>
          <a:stretch>
            <a:fillRect/>
          </a:stretch>
        </p:blipFill>
        <p:spPr>
          <a:xfrm>
            <a:off x="16202342" y="11876940"/>
            <a:ext cx="3530293" cy="1200329"/>
          </a:xfrm>
          <a:prstGeom prst="rect">
            <a:avLst/>
          </a:prstGeom>
        </p:spPr>
      </p:pic>
      <p:pic>
        <p:nvPicPr>
          <p:cNvPr id="61" name="Picture 60">
            <a:extLst>
              <a:ext uri="{FF2B5EF4-FFF2-40B4-BE49-F238E27FC236}">
                <a16:creationId xmlns:a16="http://schemas.microsoft.com/office/drawing/2014/main" id="{F332D0C4-0A09-368A-07D1-2CA07C80A7DF}"/>
              </a:ext>
            </a:extLst>
          </p:cNvPr>
          <p:cNvPicPr>
            <a:picLocks noChangeAspect="1"/>
          </p:cNvPicPr>
          <p:nvPr/>
        </p:nvPicPr>
        <p:blipFill>
          <a:blip r:embed="rId13"/>
          <a:stretch>
            <a:fillRect/>
          </a:stretch>
        </p:blipFill>
        <p:spPr>
          <a:xfrm>
            <a:off x="16243845" y="13427674"/>
            <a:ext cx="3407806" cy="1195093"/>
          </a:xfrm>
          <a:prstGeom prst="rect">
            <a:avLst/>
          </a:prstGeom>
        </p:spPr>
      </p:pic>
      <p:sp>
        <p:nvSpPr>
          <p:cNvPr id="62" name="TextBox 61">
            <a:extLst>
              <a:ext uri="{FF2B5EF4-FFF2-40B4-BE49-F238E27FC236}">
                <a16:creationId xmlns:a16="http://schemas.microsoft.com/office/drawing/2014/main" id="{277D72F9-926B-5591-4E73-0EC9DBAB5081}"/>
              </a:ext>
            </a:extLst>
          </p:cNvPr>
          <p:cNvSpPr txBox="1"/>
          <p:nvPr/>
        </p:nvSpPr>
        <p:spPr>
          <a:xfrm>
            <a:off x="9992044" y="14765144"/>
            <a:ext cx="9630791"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rgbClr val="000000"/>
                </a:solidFill>
                <a:latin typeface="Calibri"/>
                <a:ea typeface="SimSun"/>
                <a:cs typeface="Browallia New"/>
              </a:rPr>
              <a:t>T</a:t>
            </a:r>
            <a:r>
              <a:rPr lang="en-US" altLang="zh-CN" sz="2400" dirty="0">
                <a:solidFill>
                  <a:srgbClr val="000000"/>
                </a:solidFill>
                <a:effectLst/>
                <a:latin typeface="Calibri"/>
                <a:ea typeface="SimSun"/>
                <a:cs typeface="Browallia New"/>
              </a:rPr>
              <a:t>he highest share of detached houses, with rents ranging from $9,800 in Q1 to $34,000 in Q3. The median rent for a detached house is $21,900. This indicates that detached houses have a higher level of rent and dominate the overall rent distribution.</a:t>
            </a:r>
            <a:endParaRPr lang="en-US" altLang="zh-CN" sz="2400" dirty="0">
              <a:latin typeface="Calibri"/>
              <a:ea typeface="Calibri"/>
              <a:cs typeface="Calibri"/>
            </a:endParaRPr>
          </a:p>
          <a:p>
            <a:pPr marL="342900" indent="-342900">
              <a:buFont typeface="Arial" panose="020B0604020202020204" pitchFamily="34" charset="0"/>
              <a:buChar char="•"/>
            </a:pPr>
            <a:endParaRPr lang="zh-CN" altLang="en-US" sz="2400" dirty="0"/>
          </a:p>
        </p:txBody>
      </p:sp>
      <p:pic>
        <p:nvPicPr>
          <p:cNvPr id="1024" name="Picture 1023">
            <a:extLst>
              <a:ext uri="{FF2B5EF4-FFF2-40B4-BE49-F238E27FC236}">
                <a16:creationId xmlns:a16="http://schemas.microsoft.com/office/drawing/2014/main" id="{C7F4B5AC-48AA-8661-C323-93E8DB560644}"/>
              </a:ext>
            </a:extLst>
          </p:cNvPr>
          <p:cNvPicPr>
            <a:picLocks noChangeAspect="1"/>
          </p:cNvPicPr>
          <p:nvPr/>
        </p:nvPicPr>
        <p:blipFill>
          <a:blip r:embed="rId14"/>
          <a:stretch>
            <a:fillRect/>
          </a:stretch>
        </p:blipFill>
        <p:spPr>
          <a:xfrm>
            <a:off x="16959009" y="17017610"/>
            <a:ext cx="2614848" cy="1316605"/>
          </a:xfrm>
          <a:prstGeom prst="rect">
            <a:avLst/>
          </a:prstGeom>
        </p:spPr>
      </p:pic>
      <p:pic>
        <p:nvPicPr>
          <p:cNvPr id="1027" name="Picture 1026">
            <a:extLst>
              <a:ext uri="{FF2B5EF4-FFF2-40B4-BE49-F238E27FC236}">
                <a16:creationId xmlns:a16="http://schemas.microsoft.com/office/drawing/2014/main" id="{FBA9A1B2-34C8-3176-3BA1-E8FC3EC47F36}"/>
              </a:ext>
            </a:extLst>
          </p:cNvPr>
          <p:cNvPicPr>
            <a:picLocks noChangeAspect="1"/>
          </p:cNvPicPr>
          <p:nvPr/>
        </p:nvPicPr>
        <p:blipFill>
          <a:blip r:embed="rId15"/>
          <a:stretch>
            <a:fillRect/>
          </a:stretch>
        </p:blipFill>
        <p:spPr>
          <a:xfrm>
            <a:off x="16959009" y="18885325"/>
            <a:ext cx="2614848" cy="1333081"/>
          </a:xfrm>
          <a:prstGeom prst="rect">
            <a:avLst/>
          </a:prstGeom>
        </p:spPr>
      </p:pic>
      <p:pic>
        <p:nvPicPr>
          <p:cNvPr id="1029" name="Picture 1028">
            <a:extLst>
              <a:ext uri="{FF2B5EF4-FFF2-40B4-BE49-F238E27FC236}">
                <a16:creationId xmlns:a16="http://schemas.microsoft.com/office/drawing/2014/main" id="{92ED8476-FB6F-C298-AFEE-121F6D0C9CF4}"/>
              </a:ext>
            </a:extLst>
          </p:cNvPr>
          <p:cNvPicPr>
            <a:picLocks noChangeAspect="1"/>
          </p:cNvPicPr>
          <p:nvPr/>
        </p:nvPicPr>
        <p:blipFill>
          <a:blip r:embed="rId16"/>
          <a:stretch>
            <a:fillRect/>
          </a:stretch>
        </p:blipFill>
        <p:spPr>
          <a:xfrm>
            <a:off x="20481507" y="4071196"/>
            <a:ext cx="2515225" cy="3995680"/>
          </a:xfrm>
          <a:prstGeom prst="rect">
            <a:avLst/>
          </a:prstGeom>
        </p:spPr>
      </p:pic>
      <p:pic>
        <p:nvPicPr>
          <p:cNvPr id="1031" name="Picture 1030">
            <a:extLst>
              <a:ext uri="{FF2B5EF4-FFF2-40B4-BE49-F238E27FC236}">
                <a16:creationId xmlns:a16="http://schemas.microsoft.com/office/drawing/2014/main" id="{94F6D48A-122D-ACB8-AB87-70BC155E5D3A}"/>
              </a:ext>
            </a:extLst>
          </p:cNvPr>
          <p:cNvPicPr>
            <a:picLocks noChangeAspect="1"/>
          </p:cNvPicPr>
          <p:nvPr/>
        </p:nvPicPr>
        <p:blipFill>
          <a:blip r:embed="rId17"/>
          <a:stretch>
            <a:fillRect/>
          </a:stretch>
        </p:blipFill>
        <p:spPr>
          <a:xfrm>
            <a:off x="20453442" y="8207722"/>
            <a:ext cx="2625511" cy="1318056"/>
          </a:xfrm>
          <a:prstGeom prst="rect">
            <a:avLst/>
          </a:prstGeom>
        </p:spPr>
      </p:pic>
      <p:pic>
        <p:nvPicPr>
          <p:cNvPr id="1037" name="Picture 1036">
            <a:extLst>
              <a:ext uri="{FF2B5EF4-FFF2-40B4-BE49-F238E27FC236}">
                <a16:creationId xmlns:a16="http://schemas.microsoft.com/office/drawing/2014/main" id="{4122CFCD-C1CF-710F-CA8C-8A91C9BDEB8C}"/>
              </a:ext>
            </a:extLst>
          </p:cNvPr>
          <p:cNvPicPr>
            <a:picLocks noChangeAspect="1"/>
          </p:cNvPicPr>
          <p:nvPr/>
        </p:nvPicPr>
        <p:blipFill>
          <a:blip r:embed="rId18"/>
          <a:stretch>
            <a:fillRect/>
          </a:stretch>
        </p:blipFill>
        <p:spPr>
          <a:xfrm>
            <a:off x="20348532" y="10137280"/>
            <a:ext cx="4071877" cy="1630451"/>
          </a:xfrm>
          <a:prstGeom prst="rect">
            <a:avLst/>
          </a:prstGeom>
        </p:spPr>
      </p:pic>
      <p:sp>
        <p:nvSpPr>
          <p:cNvPr id="1038" name="TextBox 1037">
            <a:extLst>
              <a:ext uri="{FF2B5EF4-FFF2-40B4-BE49-F238E27FC236}">
                <a16:creationId xmlns:a16="http://schemas.microsoft.com/office/drawing/2014/main" id="{7AB751B8-D34E-1DCA-3DD1-A34C8A5B47E2}"/>
              </a:ext>
            </a:extLst>
          </p:cNvPr>
          <p:cNvSpPr txBox="1"/>
          <p:nvPr/>
        </p:nvSpPr>
        <p:spPr>
          <a:xfrm>
            <a:off x="23300286" y="4228316"/>
            <a:ext cx="5707328"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tx2"/>
                </a:solidFill>
                <a:latin typeface="Calibri"/>
                <a:ea typeface="+mn-lt"/>
                <a:cs typeface="+mn-lt"/>
              </a:rPr>
              <a:t>For renters, all they need to do is enter the date they want to rent, the distance from the school, the distance from the MRT station, the size of the house they want, the type of property and the area where the house is located. </a:t>
            </a:r>
          </a:p>
          <a:p>
            <a:pPr marL="342900" indent="-342900">
              <a:buFont typeface="Arial" panose="020B0604020202020204" pitchFamily="34" charset="0"/>
              <a:buChar char="•"/>
            </a:pPr>
            <a:r>
              <a:rPr lang="en-US" altLang="zh-CN" sz="2400" dirty="0">
                <a:solidFill>
                  <a:schemeClr val="tx2"/>
                </a:solidFill>
                <a:latin typeface="Calibri"/>
                <a:ea typeface="+mn-lt"/>
                <a:cs typeface="+mn-lt"/>
              </a:rPr>
              <a:t>Our forecasting model estimates a forecast monthly rental price based on these inputs and provides a forecast rental range.</a:t>
            </a:r>
            <a:endParaRPr lang="zh-CN" altLang="en-US" sz="2400" dirty="0">
              <a:solidFill>
                <a:schemeClr val="tx2"/>
              </a:solidFill>
              <a:latin typeface="Calibri"/>
              <a:ea typeface="+mn-lt"/>
              <a:cs typeface="+mn-lt"/>
            </a:endParaRPr>
          </a:p>
        </p:txBody>
      </p:sp>
      <p:sp>
        <p:nvSpPr>
          <p:cNvPr id="1039" name="TextBox 1038">
            <a:extLst>
              <a:ext uri="{FF2B5EF4-FFF2-40B4-BE49-F238E27FC236}">
                <a16:creationId xmlns:a16="http://schemas.microsoft.com/office/drawing/2014/main" id="{913CB96C-995F-8F24-2B55-8B689D5048EC}"/>
              </a:ext>
            </a:extLst>
          </p:cNvPr>
          <p:cNvSpPr txBox="1"/>
          <p:nvPr/>
        </p:nvSpPr>
        <p:spPr>
          <a:xfrm>
            <a:off x="24110066" y="9721636"/>
            <a:ext cx="5320062" cy="2677656"/>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tx2"/>
                </a:solidFill>
                <a:latin typeface="Calibri"/>
                <a:ea typeface="+mn-lt"/>
                <a:cs typeface="+mn-lt"/>
              </a:rPr>
              <a:t>Our model will provide them with a forecast monthly rental price, while also showing the prices of other homes for rent in the same area with the same project name, giving landlords an idea of how similar homes are renting on the market.</a:t>
            </a:r>
            <a:endParaRPr lang="zh-CN" altLang="en-US" sz="2400" dirty="0">
              <a:solidFill>
                <a:schemeClr val="tx2"/>
              </a:solidFill>
              <a:latin typeface="Calibri"/>
              <a:ea typeface="+mn-lt"/>
              <a:cs typeface="+mn-lt"/>
            </a:endParaRPr>
          </a:p>
        </p:txBody>
      </p:sp>
      <p:sp>
        <p:nvSpPr>
          <p:cNvPr id="1040" name="TextBox 1039">
            <a:extLst>
              <a:ext uri="{FF2B5EF4-FFF2-40B4-BE49-F238E27FC236}">
                <a16:creationId xmlns:a16="http://schemas.microsoft.com/office/drawing/2014/main" id="{30056C5D-6C54-DF11-AE31-CA84B653C325}"/>
              </a:ext>
            </a:extLst>
          </p:cNvPr>
          <p:cNvSpPr txBox="1"/>
          <p:nvPr/>
        </p:nvSpPr>
        <p:spPr>
          <a:xfrm>
            <a:off x="23260859" y="8113899"/>
            <a:ext cx="5998348"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tx2"/>
                </a:solidFill>
                <a:latin typeface="Calibri"/>
                <a:ea typeface="+mn-lt"/>
                <a:cs typeface="+mn-lt"/>
              </a:rPr>
              <a:t>For landlords, all they need to do is enter the project name of their house, the date they want to rent it, and the square footage of the house. </a:t>
            </a:r>
          </a:p>
          <a:p>
            <a:pPr marL="342900" indent="-342900">
              <a:buFont typeface="Arial" panose="020B0604020202020204" pitchFamily="34" charset="0"/>
              <a:buChar char="•"/>
            </a:pPr>
            <a:endParaRPr lang="zh-CN" altLang="en-US" sz="2400" dirty="0"/>
          </a:p>
        </p:txBody>
      </p:sp>
      <p:sp>
        <p:nvSpPr>
          <p:cNvPr id="1041" name="TextBox 1040">
            <a:extLst>
              <a:ext uri="{FF2B5EF4-FFF2-40B4-BE49-F238E27FC236}">
                <a16:creationId xmlns:a16="http://schemas.microsoft.com/office/drawing/2014/main" id="{7963A95F-18A2-CC31-9C9C-26B81CDD2E8B}"/>
              </a:ext>
            </a:extLst>
          </p:cNvPr>
          <p:cNvSpPr txBox="1"/>
          <p:nvPr/>
        </p:nvSpPr>
        <p:spPr>
          <a:xfrm>
            <a:off x="20681602" y="16544767"/>
            <a:ext cx="8510099" cy="2015936"/>
          </a:xfrm>
          <a:prstGeom prst="rect">
            <a:avLst/>
          </a:prstGeom>
          <a:noFill/>
        </p:spPr>
        <p:txBody>
          <a:bodyPr wrap="square" rtlCol="0">
            <a:spAutoFit/>
          </a:bodyPr>
          <a:lstStyle/>
          <a:p>
            <a:r>
              <a:rPr lang="en-US" altLang="zh-CN" sz="2500" b="1" dirty="0">
                <a:latin typeface="Calibri"/>
                <a:cs typeface="Calibri"/>
              </a:rPr>
              <a:t>FUTURE WORK:</a:t>
            </a:r>
          </a:p>
          <a:p>
            <a:pPr marL="342900" indent="-342900">
              <a:buFont typeface="Arial" panose="020B0604020202020204" pitchFamily="34" charset="0"/>
              <a:buChar char="•"/>
            </a:pPr>
            <a:r>
              <a:rPr lang="en-US" altLang="zh-CN" sz="2500" dirty="0">
                <a:latin typeface="Calibri"/>
                <a:cs typeface="Calibri"/>
              </a:rPr>
              <a:t>We plan to enhance the user experience and further optimize the functionality of our application. This may involve integrating more features, such as interactive to better meet users' needs.</a:t>
            </a:r>
          </a:p>
        </p:txBody>
      </p:sp>
      <p:sp>
        <p:nvSpPr>
          <p:cNvPr id="1042" name="TextBox 1041">
            <a:extLst>
              <a:ext uri="{FF2B5EF4-FFF2-40B4-BE49-F238E27FC236}">
                <a16:creationId xmlns:a16="http://schemas.microsoft.com/office/drawing/2014/main" id="{231D685E-3AA7-F6F8-3895-4327C8114CAD}"/>
              </a:ext>
            </a:extLst>
          </p:cNvPr>
          <p:cNvSpPr txBox="1"/>
          <p:nvPr/>
        </p:nvSpPr>
        <p:spPr>
          <a:xfrm>
            <a:off x="20654580" y="18560703"/>
            <a:ext cx="8604627" cy="2677656"/>
          </a:xfrm>
          <a:prstGeom prst="rect">
            <a:avLst/>
          </a:prstGeom>
          <a:noFill/>
        </p:spPr>
        <p:txBody>
          <a:bodyPr wrap="square" rtlCol="0">
            <a:spAutoFit/>
          </a:bodyPr>
          <a:lstStyle/>
          <a:p>
            <a:pPr marL="342900" indent="-342900">
              <a:buFont typeface="Arial" panose="020B0604020202020204" pitchFamily="34" charset="0"/>
              <a:buChar char="•"/>
            </a:pPr>
            <a:r>
              <a:rPr lang="en-US" altLang="zh-CN" sz="2500" dirty="0">
                <a:latin typeface="Calibri"/>
                <a:cs typeface="Calibri"/>
              </a:rPr>
              <a:t>In addition, we plan to expand the scope of our analysis to incorporate more data sources and variables. For example, we will explore the impact of socioeconomic factors, demographic trends or market dynamics on rental prices to gain a more comprehensive understanding of the rental market in Singapore.</a:t>
            </a:r>
            <a:endParaRPr lang="zh-CN" altLang="en-US" sz="2500" dirty="0">
              <a:latin typeface="Calibri"/>
              <a:cs typeface="Calibri"/>
            </a:endParaRPr>
          </a:p>
          <a:p>
            <a:pPr marL="285750" indent="-285750">
              <a:buFont typeface="Arial" panose="020B0604020202020204" pitchFamily="34" charset="0"/>
              <a:buChar char="•"/>
            </a:pP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4357895"/>
      </p:ext>
    </p:extLst>
  </p:cSld>
  <p:clrMapOvr>
    <a:masterClrMapping/>
  </p:clrMapOvr>
</p:sld>
</file>

<file path=ppt/theme/theme1.xml><?xml version="1.0" encoding="utf-8"?>
<a:theme xmlns:a="http://schemas.openxmlformats.org/drawingml/2006/main" name="VeniceBeac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029674e-7fff-4ab3-91af-b2bc6175c708">
      <Terms xmlns="http://schemas.microsoft.com/office/infopath/2007/PartnerControls"/>
    </lcf76f155ced4ddcb4097134ff3c332f>
    <TaxCatchAll xmlns="66e3dfc2-5d29-477f-abd7-9e1a06645fd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215549B8C6E642BDF21D0CE302C8FF" ma:contentTypeVersion="9" ma:contentTypeDescription="Create a new document." ma:contentTypeScope="" ma:versionID="5e6451557f4d924870f07767cdfadcb8">
  <xsd:schema xmlns:xsd="http://www.w3.org/2001/XMLSchema" xmlns:xs="http://www.w3.org/2001/XMLSchema" xmlns:p="http://schemas.microsoft.com/office/2006/metadata/properties" xmlns:ns2="0029674e-7fff-4ab3-91af-b2bc6175c708" xmlns:ns3="66e3dfc2-5d29-477f-abd7-9e1a06645fd6" targetNamespace="http://schemas.microsoft.com/office/2006/metadata/properties" ma:root="true" ma:fieldsID="3b13c4a1b648f1056b70029558b07dad" ns2:_="" ns3:_="">
    <xsd:import namespace="0029674e-7fff-4ab3-91af-b2bc6175c708"/>
    <xsd:import namespace="66e3dfc2-5d29-477f-abd7-9e1a06645fd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29674e-7fff-4ab3-91af-b2bc6175c7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eec61d7-21c4-46ea-8069-5c692c33a4c8"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e3dfc2-5d29-477f-abd7-9e1a06645fd6"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486bf24c-89b7-4918-b3d2-2ec59b92156d}" ma:internalName="TaxCatchAll" ma:showField="CatchAllData" ma:web="66e3dfc2-5d29-477f-abd7-9e1a06645fd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F1AB39-200F-4AA8-A66C-8747B801FA95}">
  <ds:schemaRefs>
    <ds:schemaRef ds:uri="http://schemas.microsoft.com/sharepoint/v3/contenttype/forms"/>
  </ds:schemaRefs>
</ds:datastoreItem>
</file>

<file path=customXml/itemProps2.xml><?xml version="1.0" encoding="utf-8"?>
<ds:datastoreItem xmlns:ds="http://schemas.openxmlformats.org/officeDocument/2006/customXml" ds:itemID="{9772765D-D194-435D-9E79-9A2F61164915}">
  <ds:schemaRefs>
    <ds:schemaRef ds:uri="http://purl.org/dc/dcmitype/"/>
    <ds:schemaRef ds:uri="http://purl.org/dc/elements/1.1/"/>
    <ds:schemaRef ds:uri="http://purl.org/dc/terms/"/>
    <ds:schemaRef ds:uri="66e3dfc2-5d29-477f-abd7-9e1a06645fd6"/>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0029674e-7fff-4ab3-91af-b2bc6175c708"/>
    <ds:schemaRef ds:uri="http://www.w3.org/XML/1998/namespace"/>
  </ds:schemaRefs>
</ds:datastoreItem>
</file>

<file path=customXml/itemProps3.xml><?xml version="1.0" encoding="utf-8"?>
<ds:datastoreItem xmlns:ds="http://schemas.openxmlformats.org/officeDocument/2006/customXml" ds:itemID="{A18463C6-B088-4686-B5D7-BF6FB3E73704}">
  <ds:schemaRefs>
    <ds:schemaRef ds:uri="0029674e-7fff-4ab3-91af-b2bc6175c708"/>
    <ds:schemaRef ds:uri="66e3dfc2-5d29-477f-abd7-9e1a06645fd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1722</TotalTime>
  <Words>880</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Next LT Pro</vt:lpstr>
      <vt:lpstr>Avenir Next LT Pro Light</vt:lpstr>
      <vt:lpstr>Calibri</vt:lpstr>
      <vt:lpstr>Wingdings</vt:lpstr>
      <vt:lpstr>VeniceBeachVTI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YEOW Min Quan</dc:creator>
  <cp:lastModifiedBy>WAN Honglu</cp:lastModifiedBy>
  <cp:revision>21</cp:revision>
  <dcterms:created xsi:type="dcterms:W3CDTF">2023-05-20T02:15:46Z</dcterms:created>
  <dcterms:modified xsi:type="dcterms:W3CDTF">2024-03-22T04:26:44Z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0x01010056215549B8C6E642BDF21D0CE302C8FF</vt:lpwstr>
  </property>
  <property fmtid="{D5CDD505-2E9C-101B-9397-08002B2CF9AE}" pid="3" name="MediaServiceImageTags">
    <vt:lpwstr/>
  </property>
</Properties>
</file>