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 QIN" initials="QQ" lastIdx="1" clrIdx="0">
    <p:extLst>
      <p:ext uri="{19B8F6BF-5375-455C-9EA6-DF929625EA0E}">
        <p15:presenceInfo xmlns:p15="http://schemas.microsoft.com/office/powerpoint/2012/main" userId="97389bf0db02d5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BB8FF-EE4E-4C0A-996F-3DD416CEB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9B6286-3C2C-4934-8CD4-20F1E7E9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CC828-BA52-4830-B014-B8AA7B53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E42D1-8A3B-4CFB-BF75-0833D8A8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3FBDB-6C7B-4F9E-89FE-EB96C778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71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B55-24C0-40A0-AEDC-48858D46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C092C-9E50-4782-AA4D-816DC383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DB591-805C-4A33-9ACA-CE1E2600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38B58-166B-47B9-AEAD-1DA4629A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B8A98-95AD-496D-95AD-FF3FCB98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24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23EB68-514F-40B7-9DF8-32F1F86D2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DF6EC-3A18-4992-9525-831052DA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6BA0D-054B-4156-A377-FE6E8D58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BB581-8178-40B6-A8B9-5CC05160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8B3F7-CBCC-4048-B75A-E9FB5971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79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677BB-79B9-4998-830C-1CA09D13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C75CD-7FB8-45ED-8B9F-95926D23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3F8D8-709D-4BB8-88E9-20F11BA9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38D8-127B-487F-9D10-315EDAF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FFC2-A23A-4254-BD2F-64C91B2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74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116F6-A15C-4B12-8AE9-283FAF9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578733-C88A-41C6-B524-87ACF3F0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5C087-BC9C-43B9-B15C-56ED6190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5CC72-076D-476D-9440-223229D4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F6BBD-D927-4FF4-B312-05DCAE41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84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2718-7F4C-4DE6-9E19-14C46F8A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57C66-1888-4DE3-8E40-7328FC81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7D4B0F-5EE9-4F15-B067-6CF22DEB0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41B53-BA5E-448D-8073-90BDA372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6095D-8E07-454C-969D-8C8F539F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BA92A-51B5-45A6-A19B-1BA9A768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18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6D494-76F1-4EA0-8536-4336E38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C48F5-EFE4-4DE1-8F83-D44409A6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724774-4B41-498F-9774-1EE13AF59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08A1E1-9B45-4DEB-8A16-CD4D77378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7F186A-05F5-4260-86BB-4F5B7A3BE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676CED-8432-44DA-B621-CE1D19DD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AD413-041E-482A-8B60-44EBD7F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8C54A9-DB44-4290-93FB-5A344B5A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03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50DE7-A741-4227-A9EB-9E9B1566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3060C-148C-4338-8DAD-A4AD7364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5A8FBE-16A7-4F80-ACA1-CE1A2659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5C835-FAFA-4266-8E1D-7FF5635D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5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148FB-D317-4063-86E4-A15E86FA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403DEB-9454-438F-BA03-E3128121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F59A5-9087-4FC1-9641-CBB49C99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74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A1585-E406-4187-9560-5D7F62BA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E11F4-EAD0-4FF5-B4CC-60E45BC4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28F64-2476-4DFD-B7E5-9FE57440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B7A71-0DD6-411C-B5E7-10AE4AA4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AA5E0-775F-4E92-96E7-F8C1A361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1405A-A96A-47C2-971C-34C118F5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04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5D39-CB15-48D2-AE3B-961CD9E0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DEAC6D-6021-4F59-B9EA-60EA25A1C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4F77D2-EF82-4C79-9A04-4AA195BC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C2F4E-6FD8-4E2E-8986-D56CA56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0691A-F57B-49CA-BAE4-4A4B7BB1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EC44A-DA6F-45C7-881D-E7A45342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0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E05FE-1095-4A62-9043-86BF3E0C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B6CDC-D106-4F05-863D-47B54AD5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BB312-F5FE-4396-9C2B-23AE1CD2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0E0E-5932-458A-A85D-0D67DF52BBB1}" type="datetimeFigureOut">
              <a:rPr lang="en-CA" smtClean="0"/>
              <a:t>2019-06-15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14292-B97D-4F1B-B1F0-698D84F1E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EEADC-A545-4B75-A5BD-3C79F024B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F6-6E42-42F4-9760-13A0B3CE55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6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B4BF-98D6-4BDE-8CC9-9F172CFDD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Kaiyao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Qin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C643F0-BBF6-4758-A8D8-3FA9D5DF6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8960"/>
            <a:ext cx="9144000" cy="784432"/>
          </a:xfrm>
        </p:spPr>
        <p:txBody>
          <a:bodyPr>
            <a:normAutofit/>
          </a:bodyPr>
          <a:lstStyle/>
          <a:p>
            <a:r>
              <a:rPr lang="en-CA" sz="3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Project (Stores)</a:t>
            </a:r>
          </a:p>
        </p:txBody>
      </p:sp>
    </p:spTree>
    <p:extLst>
      <p:ext uri="{BB962C8B-B14F-4D97-AF65-F5344CB8AC3E}">
        <p14:creationId xmlns:p14="http://schemas.microsoft.com/office/powerpoint/2010/main" val="135306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C098128-D142-4C8C-82DC-015955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784" y="1368853"/>
            <a:ext cx="10515600" cy="1631216"/>
          </a:xfrm>
        </p:spPr>
        <p:txBody>
          <a:bodyPr>
            <a:normAutofit/>
          </a:bodyPr>
          <a:lstStyle/>
          <a:p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/>
            </a:br>
            <a:endParaRPr lang="en-CA" sz="2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207789" y="419306"/>
            <a:ext cx="1126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(correlation matrix for numerical variables) </a:t>
            </a:r>
            <a:endParaRPr lang="en-CA" sz="35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A1DF82C-3251-4070-B9E4-9138AED8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30" y="4570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820038-C2FA-4C28-BA9C-809BBCC14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89" y="1113978"/>
            <a:ext cx="9635990" cy="5487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234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C098128-D142-4C8C-82DC-015955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56" y="1030334"/>
            <a:ext cx="10515600" cy="21925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KNN, SVM and random forest </a:t>
            </a: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used</a:t>
            </a: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/>
            </a:br>
            <a:endParaRPr lang="en-CA" sz="25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2E4DC9-5890-4CF5-A2CB-2AF0258C695E}"/>
              </a:ext>
            </a:extLst>
          </p:cNvPr>
          <p:cNvSpPr txBox="1"/>
          <p:nvPr/>
        </p:nvSpPr>
        <p:spPr>
          <a:xfrm>
            <a:off x="687456" y="1896901"/>
            <a:ext cx="93692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R2, adjusted-R2 score, and RMSE </a:t>
            </a: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criteria for best model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594691" y="0"/>
            <a:ext cx="99755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Modelling:</a:t>
            </a:r>
            <a:endParaRPr lang="en-CA" sz="35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E19230D-8D6F-498A-A263-49181BB1E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55502"/>
              </p:ext>
            </p:extLst>
          </p:nvPr>
        </p:nvGraphicFramePr>
        <p:xfrm>
          <a:off x="755467" y="2979932"/>
          <a:ext cx="9814797" cy="3229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0794">
                  <a:extLst>
                    <a:ext uri="{9D8B030D-6E8A-4147-A177-3AD203B41FA5}">
                      <a16:colId xmlns:a16="http://schemas.microsoft.com/office/drawing/2014/main" val="1225495885"/>
                    </a:ext>
                  </a:extLst>
                </a:gridCol>
                <a:gridCol w="1924916">
                  <a:extLst>
                    <a:ext uri="{9D8B030D-6E8A-4147-A177-3AD203B41FA5}">
                      <a16:colId xmlns:a16="http://schemas.microsoft.com/office/drawing/2014/main" val="4072339594"/>
                    </a:ext>
                  </a:extLst>
                </a:gridCol>
                <a:gridCol w="1912038">
                  <a:extLst>
                    <a:ext uri="{9D8B030D-6E8A-4147-A177-3AD203B41FA5}">
                      <a16:colId xmlns:a16="http://schemas.microsoft.com/office/drawing/2014/main" val="3220849199"/>
                    </a:ext>
                  </a:extLst>
                </a:gridCol>
                <a:gridCol w="1912038">
                  <a:extLst>
                    <a:ext uri="{9D8B030D-6E8A-4147-A177-3AD203B41FA5}">
                      <a16:colId xmlns:a16="http://schemas.microsoft.com/office/drawing/2014/main" val="2313288091"/>
                    </a:ext>
                  </a:extLst>
                </a:gridCol>
                <a:gridCol w="1915011">
                  <a:extLst>
                    <a:ext uri="{9D8B030D-6E8A-4147-A177-3AD203B41FA5}">
                      <a16:colId xmlns:a16="http://schemas.microsoft.com/office/drawing/2014/main" val="963830101"/>
                    </a:ext>
                  </a:extLst>
                </a:gridCol>
              </a:tblGrid>
              <a:tr h="926685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 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Linear regression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KNN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SVM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CA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267685"/>
                  </a:ext>
                </a:extLst>
              </a:tr>
              <a:tr h="714266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R2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0.5616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0.5780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0.3546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 b="1">
                          <a:effectLst/>
                        </a:rPr>
                        <a:t>0.5971</a:t>
                      </a:r>
                      <a:endParaRPr lang="en-CA" sz="2000" b="1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176844"/>
                  </a:ext>
                </a:extLst>
              </a:tr>
              <a:tr h="794424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Adjusted R2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0.5562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0.5728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0.3467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</a:rPr>
                        <a:t>0.5921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825287"/>
                  </a:ext>
                </a:extLst>
              </a:tr>
              <a:tr h="794424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RMSE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1146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1124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1391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</a:rPr>
                        <a:t>1099</a:t>
                      </a:r>
                      <a:endParaRPr lang="en-CA" sz="20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30816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6CE440E-5CBC-446D-BE15-F0737C3C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70" y="3429699"/>
            <a:ext cx="15441554" cy="7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13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C098128-D142-4C8C-82DC-015955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91" y="1429726"/>
            <a:ext cx="10515600" cy="21925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andom </a:t>
            </a:r>
            <a:r>
              <a:rPr lang="en-C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CA" sz="3000">
                <a:latin typeface="Times New Roman" panose="02020603050405020304" pitchFamily="18" charset="0"/>
                <a:cs typeface="Times New Roman" panose="02020603050405020304" pitchFamily="18" charset="0"/>
              </a:rPr>
              <a:t>best model.</a:t>
            </a: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/>
            </a:br>
            <a:endParaRPr lang="en-CA" sz="25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2E4DC9-5890-4CF5-A2CB-2AF0258C695E}"/>
              </a:ext>
            </a:extLst>
          </p:cNvPr>
          <p:cNvSpPr txBox="1"/>
          <p:nvPr/>
        </p:nvSpPr>
        <p:spPr>
          <a:xfrm>
            <a:off x="594691" y="3191384"/>
            <a:ext cx="997557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7 independent/ predictive variables(</a:t>
            </a:r>
            <a:r>
              <a:rPr lang="en-CA" sz="2500" b="1" dirty="0">
                <a:latin typeface="Times New Roman" panose="02020603050405020304" pitchFamily="18" charset="0"/>
                <a:ea typeface="等线" panose="02010600030101010101" pitchFamily="2" charset="-122"/>
              </a:rPr>
              <a:t>Item MRP, Item Fat Content Regular, Outlet Type Supermarket Type1, Outlet Type Supermarket Type2, Outlet Type Supermarket Type3, Item Type Fruits and Vegetables</a:t>
            </a:r>
            <a:r>
              <a:rPr lang="en-CA" sz="2500" dirty="0">
                <a:latin typeface="Times New Roman" panose="02020603050405020304" pitchFamily="18" charset="0"/>
                <a:ea typeface="等线" panose="02010600030101010101" pitchFamily="2" charset="-122"/>
              </a:rPr>
              <a:t> and </a:t>
            </a:r>
            <a:r>
              <a:rPr lang="en-CA" sz="2500" b="1" dirty="0">
                <a:latin typeface="Times New Roman" panose="02020603050405020304" pitchFamily="18" charset="0"/>
                <a:ea typeface="等线" panose="02010600030101010101" pitchFamily="2" charset="-122"/>
              </a:rPr>
              <a:t>Item Type Seafood</a:t>
            </a: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kept are not bad (moderate) predictors to predict item outlet sales.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594691" y="0"/>
            <a:ext cx="99755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CA" sz="35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CE440E-5CBC-446D-BE15-F0737C3C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70" y="3429699"/>
            <a:ext cx="15441554" cy="7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1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C098128-D142-4C8C-82DC-015955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56" y="1030334"/>
            <a:ext cx="10515600" cy="2192545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best Regression algorithm that generate the highest possible R2 score, and lowest possible RMSE</a:t>
            </a: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/>
            </a:br>
            <a:endParaRPr lang="en-CA" sz="2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687456" y="123331"/>
            <a:ext cx="99755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CA" sz="35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222066-7D0D-4B6F-B3FA-42BD0DAA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064"/>
            <a:ext cx="12192000" cy="25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6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C098128-D142-4C8C-82DC-015955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56" y="1030334"/>
            <a:ext cx="10515600" cy="2192545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variables </a:t>
            </a:r>
            <a:r>
              <a:rPr lang="en-CA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 Weight, Outlet Size) </a:t>
            </a:r>
            <a:r>
              <a:rPr lang="en-CA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 missing values:</a:t>
            </a: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the nulls of </a:t>
            </a:r>
            <a:r>
              <a:rPr lang="en-C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Weight </a:t>
            </a: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mean (12.8576451841)</a:t>
            </a: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fillthe</a:t>
            </a: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nulls of </a:t>
            </a:r>
            <a:r>
              <a:rPr lang="en-C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 Size</a:t>
            </a: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value ‘Medium’. </a:t>
            </a: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/>
            </a:br>
            <a:endParaRPr lang="en-CA" sz="25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2E4DC9-5890-4CF5-A2CB-2AF0258C695E}"/>
              </a:ext>
            </a:extLst>
          </p:cNvPr>
          <p:cNvSpPr txBox="1"/>
          <p:nvPr/>
        </p:nvSpPr>
        <p:spPr>
          <a:xfrm>
            <a:off x="687456" y="2819514"/>
            <a:ext cx="93692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Fat Content </a:t>
            </a:r>
            <a:r>
              <a:rPr lang="en-CA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 some messy values (</a:t>
            </a:r>
            <a:r>
              <a:rPr lang="en-CA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CA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‘low fat’, ‘Low Fat’ and ‘LF’ are the same thing):</a:t>
            </a: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simply by bring them into conformity (‘Low Fat’).</a:t>
            </a:r>
            <a:endParaRPr lang="en-CA" sz="2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687456" y="-156643"/>
            <a:ext cx="99755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endParaRPr lang="en-CA" sz="35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EF7F6F-B37A-40EE-BBAD-A0290AEF9421}"/>
              </a:ext>
            </a:extLst>
          </p:cNvPr>
          <p:cNvSpPr txBox="1"/>
          <p:nvPr/>
        </p:nvSpPr>
        <p:spPr>
          <a:xfrm>
            <a:off x="687456" y="4581172"/>
            <a:ext cx="10283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dirty="0">
                <a:latin typeface="Times New Roman" panose="02020603050405020304" pitchFamily="18" charset="0"/>
                <a:ea typeface="等线" panose="02010600030101010101" pitchFamily="2" charset="-122"/>
              </a:rPr>
              <a:t>useless features (</a:t>
            </a:r>
            <a:r>
              <a:rPr lang="en-CA" sz="2500" b="1" dirty="0">
                <a:latin typeface="Times New Roman" panose="02020603050405020304" pitchFamily="18" charset="0"/>
                <a:ea typeface="等线" panose="02010600030101010101" pitchFamily="2" charset="-122"/>
              </a:rPr>
              <a:t>Item Identifier, Outlet Identifier, Outlet Establishment Year) </a:t>
            </a:r>
            <a:r>
              <a:rPr lang="en-CA" sz="2500" dirty="0">
                <a:latin typeface="Times New Roman" panose="02020603050405020304" pitchFamily="18" charset="0"/>
                <a:ea typeface="等线" panose="02010600030101010101" pitchFamily="2" charset="-122"/>
              </a:rPr>
              <a:t>were dropped</a:t>
            </a:r>
            <a:endParaRPr lang="en-CA" sz="2500" dirty="0"/>
          </a:p>
        </p:txBody>
      </p:sp>
      <p:sp>
        <p:nvSpPr>
          <p:cNvPr id="15" name="标题 6">
            <a:extLst>
              <a:ext uri="{FF2B5EF4-FFF2-40B4-BE49-F238E27FC236}">
                <a16:creationId xmlns:a16="http://schemas.microsoft.com/office/drawing/2014/main" id="{53C09E85-5A65-45E2-9F85-327E9D74D290}"/>
              </a:ext>
            </a:extLst>
          </p:cNvPr>
          <p:cNvSpPr txBox="1">
            <a:spLocks/>
          </p:cNvSpPr>
          <p:nvPr/>
        </p:nvSpPr>
        <p:spPr>
          <a:xfrm>
            <a:off x="659300" y="5453555"/>
            <a:ext cx="10845244" cy="203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dummy variables are created for all the categorical variables </a:t>
            </a:r>
            <a:r>
              <a:rPr lang="en-CA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(Item Weight, Item Fat Content, Item Type, Outlet Size, Outlet Location Type, Outlet Type)</a:t>
            </a:r>
            <a:br>
              <a:rPr lang="en-CA" sz="2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/>
            </a:b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36418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2E4DC9-5890-4CF5-A2CB-2AF0258C695E}"/>
              </a:ext>
            </a:extLst>
          </p:cNvPr>
          <p:cNvSpPr txBox="1"/>
          <p:nvPr/>
        </p:nvSpPr>
        <p:spPr>
          <a:xfrm>
            <a:off x="440635" y="634335"/>
            <a:ext cx="102455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scaling on numerical variables: </a:t>
            </a:r>
            <a:r>
              <a:rPr lang="en-C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Weight, Item Visibility, Item MRP, Item Outlet Sales</a:t>
            </a: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(response variable)</a:t>
            </a:r>
            <a:endParaRPr lang="en-CA" sz="2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957469" y="123331"/>
            <a:ext cx="99755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endParaRPr lang="en-CA" sz="35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EF7F6F-B37A-40EE-BBAD-A0290AEF9421}"/>
              </a:ext>
            </a:extLst>
          </p:cNvPr>
          <p:cNvSpPr txBox="1"/>
          <p:nvPr/>
        </p:nvSpPr>
        <p:spPr>
          <a:xfrm>
            <a:off x="421585" y="1634433"/>
            <a:ext cx="102836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Feature selection/engineering: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300" dirty="0">
                <a:latin typeface="Times New Roman" panose="02020603050405020304" pitchFamily="18" charset="0"/>
                <a:ea typeface="等线" panose="02010600030101010101" pitchFamily="2" charset="-122"/>
              </a:rPr>
              <a:t>1 numeric variable: </a:t>
            </a:r>
            <a:r>
              <a:rPr lang="en-CA" sz="2300" b="1" dirty="0">
                <a:latin typeface="Times New Roman" panose="02020603050405020304" pitchFamily="18" charset="0"/>
                <a:ea typeface="等线" panose="02010600030101010101" pitchFamily="2" charset="-122"/>
              </a:rPr>
              <a:t>Item MRP</a:t>
            </a:r>
            <a:r>
              <a:rPr lang="en-CA" sz="2300" dirty="0">
                <a:latin typeface="Times New Roman" panose="02020603050405020304" pitchFamily="18" charset="0"/>
                <a:ea typeface="等线" panose="02010600030101010101" pitchFamily="2" charset="-122"/>
              </a:rPr>
              <a:t>, and 6 dummy variables:  </a:t>
            </a:r>
            <a:r>
              <a:rPr lang="en-CA" sz="2300" b="1" dirty="0">
                <a:latin typeface="Times New Roman" panose="02020603050405020304" pitchFamily="18" charset="0"/>
                <a:ea typeface="等线" panose="02010600030101010101" pitchFamily="2" charset="-122"/>
              </a:rPr>
              <a:t>Item Fat Content Regular, Outlet Type Supermarket Type1, Outlet Type Supermarket Type2, Outlet Type Supermarket Type3, Item Type Fruits and Vegetables</a:t>
            </a:r>
            <a:r>
              <a:rPr lang="en-CA" sz="2300" dirty="0">
                <a:latin typeface="Times New Roman" panose="02020603050405020304" pitchFamily="18" charset="0"/>
                <a:ea typeface="等线" panose="02010600030101010101" pitchFamily="2" charset="-122"/>
              </a:rPr>
              <a:t> and </a:t>
            </a:r>
            <a:r>
              <a:rPr lang="en-CA" sz="2300" b="1" dirty="0">
                <a:latin typeface="Times New Roman" panose="02020603050405020304" pitchFamily="18" charset="0"/>
                <a:ea typeface="等线" panose="02010600030101010101" pitchFamily="2" charset="-122"/>
              </a:rPr>
              <a:t>Item Type Seafood </a:t>
            </a:r>
            <a:r>
              <a:rPr lang="en-CA" sz="2300" dirty="0">
                <a:latin typeface="Times New Roman" panose="02020603050405020304" pitchFamily="18" charset="0"/>
                <a:ea typeface="等线" panose="02010600030101010101" pitchFamily="2" charset="-122"/>
              </a:rPr>
              <a:t>are kept for future modeling</a:t>
            </a:r>
            <a:endParaRPr lang="en-CA" sz="23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9DC7B1-624E-49A6-B7E0-E8F25A6E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" y="3788693"/>
            <a:ext cx="9016306" cy="2691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8ABB33-92CE-4A6C-9115-7F7DF458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775" y="3788694"/>
            <a:ext cx="2359093" cy="269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C098128-D142-4C8C-82DC-015955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784" y="1368853"/>
            <a:ext cx="10515600" cy="1631216"/>
          </a:xfrm>
        </p:spPr>
        <p:txBody>
          <a:bodyPr>
            <a:normAutofit/>
          </a:bodyPr>
          <a:lstStyle/>
          <a:p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/>
            </a:br>
            <a:endParaRPr lang="en-CA" sz="2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207789" y="419306"/>
            <a:ext cx="1126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(categorical variables vs count, vs sales median) </a:t>
            </a:r>
            <a:endParaRPr lang="en-CA" sz="35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A1DF82C-3251-4070-B9E4-9138AED8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30" y="4570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79EEA55-57CB-4C53-BBCE-4DC6ECF9FC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8" y="1504822"/>
            <a:ext cx="5636420" cy="4153856"/>
          </a:xfrm>
          <a:prstGeom prst="rect">
            <a:avLst/>
          </a:prstGeom>
          <a:noFill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5C45906-1C25-499A-B4C7-8A70BAB677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1264"/>
            <a:ext cx="5636420" cy="4117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223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C098128-D142-4C8C-82DC-015955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784" y="1368853"/>
            <a:ext cx="10515600" cy="1631216"/>
          </a:xfrm>
        </p:spPr>
        <p:txBody>
          <a:bodyPr>
            <a:normAutofit/>
          </a:bodyPr>
          <a:lstStyle/>
          <a:p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/>
            </a:br>
            <a:endParaRPr lang="en-CA" sz="2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207789" y="419306"/>
            <a:ext cx="1126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(categorical variables vs count, vs sales median) </a:t>
            </a:r>
            <a:endParaRPr lang="en-CA" sz="3500" dirty="0"/>
          </a:p>
        </p:txBody>
      </p:sp>
      <p:pic>
        <p:nvPicPr>
          <p:cNvPr id="2050" name="图片 16">
            <a:extLst>
              <a:ext uri="{FF2B5EF4-FFF2-40B4-BE49-F238E27FC236}">
                <a16:creationId xmlns:a16="http://schemas.microsoft.com/office/drawing/2014/main" id="{99B7B0FA-FDFE-4559-82E3-38A259C98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88" y="1544945"/>
            <a:ext cx="5560421" cy="41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A1DF82C-3251-4070-B9E4-9138AED8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30" y="4570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A04FFB-ADFA-4D76-AAEF-8E7063953A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72" y="1544944"/>
            <a:ext cx="5560421" cy="4153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78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C098128-D142-4C8C-82DC-015955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784" y="1368853"/>
            <a:ext cx="10515600" cy="1631216"/>
          </a:xfrm>
        </p:spPr>
        <p:txBody>
          <a:bodyPr>
            <a:normAutofit/>
          </a:bodyPr>
          <a:lstStyle/>
          <a:p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/>
            </a:br>
            <a:endParaRPr lang="en-CA" sz="2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207789" y="419306"/>
            <a:ext cx="1126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(categorical variables vs count, vs sales median) </a:t>
            </a:r>
            <a:endParaRPr lang="en-CA" sz="35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A1DF82C-3251-4070-B9E4-9138AED8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30" y="4570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736394-73B6-4E91-928C-E3730BB3E6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89" y="1787993"/>
            <a:ext cx="5676176" cy="4069467"/>
          </a:xfrm>
          <a:prstGeom prst="rect">
            <a:avLst/>
          </a:prstGeom>
          <a:noFill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211295-11F7-45F6-81B7-FE4A7662F6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7" y="1787993"/>
            <a:ext cx="5869029" cy="4069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11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C098128-D142-4C8C-82DC-015955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784" y="1368853"/>
            <a:ext cx="10515600" cy="1631216"/>
          </a:xfrm>
        </p:spPr>
        <p:txBody>
          <a:bodyPr>
            <a:normAutofit/>
          </a:bodyPr>
          <a:lstStyle/>
          <a:p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/>
            </a:br>
            <a:endParaRPr lang="en-CA" sz="2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207789" y="419306"/>
            <a:ext cx="1126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(categorical variables vs count, vs sales median) </a:t>
            </a:r>
            <a:endParaRPr lang="en-CA" sz="35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A1DF82C-3251-4070-B9E4-9138AED8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30" y="4570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4F4CDA-CB21-43FD-9E90-8934BA15AA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89" y="1787992"/>
            <a:ext cx="5783878" cy="4467034"/>
          </a:xfrm>
          <a:prstGeom prst="rect">
            <a:avLst/>
          </a:prstGeom>
          <a:noFill/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3D179-C43D-4EB2-B471-B51DD1B21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7991"/>
            <a:ext cx="5791200" cy="4347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95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3640F2-6AF3-4276-B9F3-E682CAA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499" y="12333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C098128-D142-4C8C-82DC-015955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784" y="1368853"/>
            <a:ext cx="10515600" cy="1631216"/>
          </a:xfrm>
        </p:spPr>
        <p:txBody>
          <a:bodyPr>
            <a:normAutofit/>
          </a:bodyPr>
          <a:lstStyle/>
          <a:p>
            <a:b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500" dirty="0"/>
            </a:br>
            <a:endParaRPr lang="en-CA" sz="25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EE08C-1BDF-4E72-9FC2-49673F46095C}"/>
              </a:ext>
            </a:extLst>
          </p:cNvPr>
          <p:cNvSpPr txBox="1"/>
          <p:nvPr/>
        </p:nvSpPr>
        <p:spPr>
          <a:xfrm>
            <a:off x="207789" y="419306"/>
            <a:ext cx="112685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(categorical variables vs count, vs sales median) </a:t>
            </a:r>
            <a:endParaRPr lang="en-CA" sz="35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A1DF82C-3251-4070-B9E4-9138AED8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30" y="4570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CBD550-3048-4E9B-87D7-08CE9A60A7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" y="972374"/>
            <a:ext cx="5761854" cy="4133261"/>
          </a:xfrm>
          <a:prstGeom prst="rect">
            <a:avLst/>
          </a:prstGeom>
          <a:noFill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90B5E4-DCCD-4449-8987-D3C407A41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0" y="5172438"/>
            <a:ext cx="4227444" cy="15083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80D61E-44B2-4149-B7EA-C65F93B869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86" y="972375"/>
            <a:ext cx="6142125" cy="4055388"/>
          </a:xfrm>
          <a:prstGeom prst="rect">
            <a:avLst/>
          </a:prstGeom>
          <a:noFill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5DB0E8-463E-402B-931F-01C0610D3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07" y="4969667"/>
            <a:ext cx="3833137" cy="17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8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370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主题​​</vt:lpstr>
      <vt:lpstr>Kaiyao Qin</vt:lpstr>
      <vt:lpstr>Find out the best Regression algorithm that generate the highest possible R2 score, and lowest possible RMSE   </vt:lpstr>
      <vt:lpstr>2 variables (Item Weight, Outlet Size) contained missing values:  fill the nulls of Item Weight with mean (12.8576451841)  fillthe nulls of Outlet Size with the value ‘Medium’.    </vt:lpstr>
      <vt:lpstr>PowerPoint 演示文稿</vt:lpstr>
      <vt:lpstr>  </vt:lpstr>
      <vt:lpstr>  </vt:lpstr>
      <vt:lpstr>  </vt:lpstr>
      <vt:lpstr>  </vt:lpstr>
      <vt:lpstr>  </vt:lpstr>
      <vt:lpstr>  </vt:lpstr>
      <vt:lpstr>linear regression, KNN, SVM and random forest were used   </vt:lpstr>
      <vt:lpstr>Random forest is the best model.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QIN</dc:creator>
  <cp:lastModifiedBy>Qin QIN</cp:lastModifiedBy>
  <cp:revision>40</cp:revision>
  <dcterms:created xsi:type="dcterms:W3CDTF">2019-01-29T03:14:57Z</dcterms:created>
  <dcterms:modified xsi:type="dcterms:W3CDTF">2019-06-15T06:32:27Z</dcterms:modified>
</cp:coreProperties>
</file>