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0" r:id="rId3"/>
    <p:sldId id="303" r:id="rId4"/>
    <p:sldId id="305" r:id="rId5"/>
    <p:sldId id="306" r:id="rId6"/>
    <p:sldId id="307" r:id="rId7"/>
    <p:sldId id="311" r:id="rId8"/>
    <p:sldId id="312" r:id="rId9"/>
    <p:sldId id="314" r:id="rId10"/>
    <p:sldId id="317" r:id="rId11"/>
  </p:sldIdLst>
  <p:sldSz cx="9144000" cy="6858000" type="overhead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70" d="100"/>
          <a:sy n="70" d="100"/>
        </p:scale>
        <p:origin x="34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6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us%20kid\Desktop\kqylib\MODEL_val%20cumulative%20inf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CA" sz="1800" b="1" i="0" baseline="0">
                <a:effectLst/>
              </a:rPr>
              <a:t>Max KS is 0.53 @ top 30% of file</a:t>
            </a:r>
            <a:endParaRPr lang="en-CA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zh-CN" altLang="en-US"/>
          </a:p>
        </c:rich>
      </c:tx>
      <c:layout>
        <c:manualLayout>
          <c:xMode val="edge"/>
          <c:yMode val="edge"/>
          <c:x val="0.32331281902645598"/>
          <c:y val="7.88177339901477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63668421815371"/>
          <c:y val="0.18740571221700736"/>
          <c:w val="0.88791137304155998"/>
          <c:h val="0.5806619862172400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Cum % of Bad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Sheet1!$A$27:$A$47</c:f>
              <c:numCache>
                <c:formatCode>0%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Sheet1!$B$27:$B$47</c:f>
              <c:numCache>
                <c:formatCode>0%</c:formatCode>
                <c:ptCount val="21"/>
                <c:pt idx="0">
                  <c:v>0.24</c:v>
                </c:pt>
                <c:pt idx="1">
                  <c:v>0.46</c:v>
                </c:pt>
                <c:pt idx="2">
                  <c:v>0.59</c:v>
                </c:pt>
                <c:pt idx="3">
                  <c:v>0.69</c:v>
                </c:pt>
                <c:pt idx="4">
                  <c:v>0.74</c:v>
                </c:pt>
                <c:pt idx="5">
                  <c:v>0.79</c:v>
                </c:pt>
                <c:pt idx="6">
                  <c:v>0.83</c:v>
                </c:pt>
                <c:pt idx="7">
                  <c:v>0.85</c:v>
                </c:pt>
                <c:pt idx="8">
                  <c:v>0.88</c:v>
                </c:pt>
                <c:pt idx="9">
                  <c:v>0.9</c:v>
                </c:pt>
                <c:pt idx="10">
                  <c:v>0.92</c:v>
                </c:pt>
                <c:pt idx="11">
                  <c:v>0.94</c:v>
                </c:pt>
                <c:pt idx="12">
                  <c:v>0.96</c:v>
                </c:pt>
                <c:pt idx="13">
                  <c:v>0.98</c:v>
                </c:pt>
                <c:pt idx="14">
                  <c:v>0.98</c:v>
                </c:pt>
                <c:pt idx="15">
                  <c:v>0.99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32-4FD8-879C-671531CB5253}"/>
            </c:ext>
          </c:extLst>
        </c:ser>
        <c:ser>
          <c:idx val="1"/>
          <c:order val="1"/>
          <c:tx>
            <c:strRef>
              <c:f>Sheet1!$C$26</c:f>
              <c:strCache>
                <c:ptCount val="1"/>
                <c:pt idx="0">
                  <c:v>Rand. Cum. % of Bad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Sheet1!$A$27:$A$47</c:f>
              <c:numCache>
                <c:formatCode>0%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Sheet1!$C$27:$C$47</c:f>
              <c:numCache>
                <c:formatCode>0%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32-4FD8-879C-671531CB5253}"/>
            </c:ext>
          </c:extLst>
        </c:ser>
        <c:ser>
          <c:idx val="2"/>
          <c:order val="2"/>
          <c:tx>
            <c:strRef>
              <c:f>Sheet1!$D$26</c:f>
              <c:strCache>
                <c:ptCount val="1"/>
                <c:pt idx="0">
                  <c:v>% of Bad by Rank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Sheet1!$A$27:$A$47</c:f>
              <c:numCache>
                <c:formatCode>0%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Sheet1!$D$27:$D$47</c:f>
              <c:numCache>
                <c:formatCode>General</c:formatCode>
                <c:ptCount val="21"/>
                <c:pt idx="0" formatCode="0.00%">
                  <c:v>0.99</c:v>
                </c:pt>
                <c:pt idx="1">
                  <c:v>0.96399999999999997</c:v>
                </c:pt>
                <c:pt idx="2">
                  <c:v>0.78200000000000003</c:v>
                </c:pt>
                <c:pt idx="3">
                  <c:v>0.58099999999999996</c:v>
                </c:pt>
                <c:pt idx="4">
                  <c:v>0.42399999999999999</c:v>
                </c:pt>
                <c:pt idx="5">
                  <c:v>0.28399999999999997</c:v>
                </c:pt>
                <c:pt idx="6">
                  <c:v>0.182</c:v>
                </c:pt>
                <c:pt idx="7">
                  <c:v>0.122</c:v>
                </c:pt>
                <c:pt idx="8">
                  <c:v>0.10199999999999999</c:v>
                </c:pt>
                <c:pt idx="9">
                  <c:v>8.7999999999999995E-2</c:v>
                </c:pt>
                <c:pt idx="10">
                  <c:v>7.6999999999999999E-2</c:v>
                </c:pt>
                <c:pt idx="11">
                  <c:v>6.7000000000000004E-2</c:v>
                </c:pt>
                <c:pt idx="12">
                  <c:v>5.8000000000000003E-2</c:v>
                </c:pt>
                <c:pt idx="13">
                  <c:v>0.05</c:v>
                </c:pt>
                <c:pt idx="14">
                  <c:v>4.2000000000000003E-2</c:v>
                </c:pt>
                <c:pt idx="15">
                  <c:v>3.6999999999999998E-2</c:v>
                </c:pt>
                <c:pt idx="16">
                  <c:v>3.1E-2</c:v>
                </c:pt>
                <c:pt idx="17">
                  <c:v>2.5999999999999999E-2</c:v>
                </c:pt>
                <c:pt idx="18">
                  <c:v>2.1999999999999999E-2</c:v>
                </c:pt>
                <c:pt idx="19">
                  <c:v>1.6E-2</c:v>
                </c:pt>
                <c:pt idx="20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32-4FD8-879C-671531CB5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754832"/>
        <c:axId val="475789696"/>
      </c:lineChart>
      <c:catAx>
        <c:axId val="480754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 b="1" i="0" baseline="0">
                    <a:effectLst/>
                  </a:rPr>
                  <a:t>Depth of File</a:t>
                </a:r>
                <a:endParaRPr lang="en-CA">
                  <a:effectLst/>
                </a:endParaRPr>
              </a:p>
            </c:rich>
          </c:tx>
          <c:layout>
            <c:manualLayout>
              <c:xMode val="edge"/>
              <c:yMode val="edge"/>
              <c:x val="0.4987845353686618"/>
              <c:y val="0.834400268931900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789696"/>
        <c:crosses val="autoZero"/>
        <c:auto val="1"/>
        <c:lblAlgn val="ctr"/>
        <c:lblOffset val="100"/>
        <c:noMultiLvlLbl val="0"/>
      </c:catAx>
      <c:valAx>
        <c:axId val="4757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 b="1" i="0" baseline="0" dirty="0">
                    <a:effectLst/>
                  </a:rPr>
                  <a:t>Proportion</a:t>
                </a:r>
                <a:endParaRPr lang="en-CA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1.0756581807642144E-2"/>
              <c:y val="0.35995238967222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75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74">
            <a:extLst>
              <a:ext uri="{FF2B5EF4-FFF2-40B4-BE49-F238E27FC236}">
                <a16:creationId xmlns:a16="http://schemas.microsoft.com/office/drawing/2014/main" id="{910E40F4-D73B-4DF4-BC1C-7FCB94B08E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075">
            <a:extLst>
              <a:ext uri="{FF2B5EF4-FFF2-40B4-BE49-F238E27FC236}">
                <a16:creationId xmlns:a16="http://schemas.microsoft.com/office/drawing/2014/main" id="{241D45D5-E919-4859-AD21-F38581C4C4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3076">
            <a:extLst>
              <a:ext uri="{FF2B5EF4-FFF2-40B4-BE49-F238E27FC236}">
                <a16:creationId xmlns:a16="http://schemas.microsoft.com/office/drawing/2014/main" id="{55660E12-24B4-4787-8C87-36AC55A90AF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3077">
            <a:extLst>
              <a:ext uri="{FF2B5EF4-FFF2-40B4-BE49-F238E27FC236}">
                <a16:creationId xmlns:a16="http://schemas.microsoft.com/office/drawing/2014/main" id="{E4DF9858-05E1-47C5-9CD9-9131AD4259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C68665D8-1576-49E5-B916-F3829F0FF5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A9875A90-0843-4082-B9A9-EE888017E2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FF961EAB-B070-4BCD-85E3-96F72B08D0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>
            <a:extLst>
              <a:ext uri="{FF2B5EF4-FFF2-40B4-BE49-F238E27FC236}">
                <a16:creationId xmlns:a16="http://schemas.microsoft.com/office/drawing/2014/main" id="{FC61490B-5CEF-4496-9EFD-E4A33AD14A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1029">
            <a:extLst>
              <a:ext uri="{FF2B5EF4-FFF2-40B4-BE49-F238E27FC236}">
                <a16:creationId xmlns:a16="http://schemas.microsoft.com/office/drawing/2014/main" id="{E1BD0FE1-4FB8-48E5-9044-2F36BDFA5E8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1030">
            <a:extLst>
              <a:ext uri="{FF2B5EF4-FFF2-40B4-BE49-F238E27FC236}">
                <a16:creationId xmlns:a16="http://schemas.microsoft.com/office/drawing/2014/main" id="{51D488EB-1792-48E0-B622-6F9A735D13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>
            <a:extLst>
              <a:ext uri="{FF2B5EF4-FFF2-40B4-BE49-F238E27FC236}">
                <a16:creationId xmlns:a16="http://schemas.microsoft.com/office/drawing/2014/main" id="{3B7131EC-E288-42D0-9113-9B3CBDC1B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EFE4DE8-0A35-4C24-B4FD-360F0FCD3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A612F718-D921-4B5B-8CC8-B471422C5CA1}"/>
              </a:ext>
            </a:extLst>
          </p:cNvPr>
          <p:cNvGrpSpPr>
            <a:grpSpLocks/>
          </p:cNvGrpSpPr>
          <p:nvPr/>
        </p:nvGrpSpPr>
        <p:grpSpPr bwMode="auto">
          <a:xfrm>
            <a:off x="-7758113" y="1463675"/>
            <a:ext cx="16902113" cy="10795000"/>
            <a:chOff x="-4887" y="922"/>
            <a:chExt cx="10647" cy="6800"/>
          </a:xfrm>
        </p:grpSpPr>
        <p:sp>
          <p:nvSpPr>
            <p:cNvPr id="5" name="Freeform 1027">
              <a:extLst>
                <a:ext uri="{FF2B5EF4-FFF2-40B4-BE49-F238E27FC236}">
                  <a16:creationId xmlns:a16="http://schemas.microsoft.com/office/drawing/2014/main" id="{13D4A826-F567-4D92-91E7-E80DB1B1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6" name="Arc 1028">
              <a:extLst>
                <a:ext uri="{FF2B5EF4-FFF2-40B4-BE49-F238E27FC236}">
                  <a16:creationId xmlns:a16="http://schemas.microsoft.com/office/drawing/2014/main" id="{9F8291C4-D18C-4FB4-93E8-14D7F3452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87" y="922"/>
              <a:ext cx="8474" cy="6800"/>
            </a:xfrm>
            <a:custGeom>
              <a:avLst/>
              <a:gdLst>
                <a:gd name="T0" fmla="*/ 8474 w 43200"/>
                <a:gd name="T1" fmla="*/ 3400 h 43200"/>
                <a:gd name="T2" fmla="*/ 4900 w 43200"/>
                <a:gd name="T3" fmla="*/ 42 h 43200"/>
                <a:gd name="T4" fmla="*/ 4237 w 43200"/>
                <a:gd name="T5" fmla="*/ 340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  <a:lnTo>
                    <a:pt x="21600" y="21600"/>
                  </a:lnTo>
                  <a:lnTo>
                    <a:pt x="43200" y="21600"/>
                  </a:lnTo>
                  <a:close/>
                </a:path>
              </a:pathLst>
            </a:cu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485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id="{8BBA45F6-4F51-4E0B-B9FA-0C1C6070B27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C9D7-1460-48B9-92E2-D0BD1E2A9F63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8" name="Rectangle 1032">
            <a:extLst>
              <a:ext uri="{FF2B5EF4-FFF2-40B4-BE49-F238E27FC236}">
                <a16:creationId xmlns:a16="http://schemas.microsoft.com/office/drawing/2014/main" id="{198D4571-33C0-4430-B9DA-3A99765A8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>
            <a:extLst>
              <a:ext uri="{FF2B5EF4-FFF2-40B4-BE49-F238E27FC236}">
                <a16:creationId xmlns:a16="http://schemas.microsoft.com/office/drawing/2014/main" id="{8FF22BBF-0CF5-4DCF-86E1-B4E7EA778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7E34A64A-0E9A-4FB6-BE4D-A7B0352EE2B1}" type="slidenum">
              <a:rPr lang="en-US" altLang="en-US"/>
              <a:pPr lvl="1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AEFE-814B-4EF4-81E3-A74466E5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E3868-9446-4278-9BC9-E0E013F4908F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B572D-74EA-4A7C-A931-06D772E6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61CD-3190-43D1-99F8-F071B083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F2D5CC2B-C456-4407-91DE-1174D67459BD}" type="slidenum">
              <a:rPr lang="en-US" altLang="en-US"/>
              <a:pPr lvl="1"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7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562F8-C327-4967-B62E-A0672482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8E53-5A75-4438-B348-60E6206A6D36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B53C-4D9E-442A-9F47-FA9FA04A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407D-ED9F-4E08-B185-B9A5A229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83AAA1D1-C335-463D-93EA-A1DE1D3EE09E}" type="slidenum">
              <a:rPr lang="en-US" altLang="en-US"/>
              <a:pPr lvl="1"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5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169F-7B98-4B93-A0C2-DA58359E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18C7E-18EE-4FA4-BEED-FB6082DEF505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7ABBC-0434-4649-B8EA-78E0E059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56D0-CCA9-43E7-A168-4AEA2A8B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D7DE2DE7-BF48-4E4A-89B6-689432C9AB44}" type="slidenum">
              <a:rPr lang="en-US" altLang="en-US"/>
              <a:pPr lvl="1"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6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9B125-C68A-483A-9B12-600009E4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3C493-D745-497D-A03E-9A08D5467039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4F16-0FD5-40F3-A96A-0B007E15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E16DC-1B12-48E6-BF7B-CD7103F9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76312A4A-85D8-48E4-A48D-93EE39F29794}" type="slidenum">
              <a:rPr lang="en-US" altLang="en-US"/>
              <a:pPr lvl="1"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7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FAE84-4C1E-4091-A61D-2C4DA832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73C7D-14BD-4989-9CE8-A4EAEBAF75BE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829D0-AAF3-412A-B4B8-A1AF1B18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915C-23FE-471A-824C-DFDD4158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510743F4-330C-4F65-9618-C7FF7808CB24}" type="slidenum">
              <a:rPr lang="en-US" altLang="en-US"/>
              <a:pPr lvl="1"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3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31141-A4A8-492B-86BC-9D88E905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F0455-43AD-4C77-B06C-71974E68235C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938BA-E754-46CC-A1C1-45985C8E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BF136-4373-4FFD-80F5-9462F0EA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FBBCB414-65A2-4189-986E-C835D0455920}" type="slidenum">
              <a:rPr lang="en-US" altLang="en-US"/>
              <a:pPr lvl="1"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FBA19-5120-4BE0-986D-19B45AED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F2E89-D641-46CE-B319-07D401FD28D0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E3691-C23F-49C1-9130-5D739D2C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FCBF1-951E-48D8-83AF-BF2E65CC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47AF8AB6-6218-4FCB-A76E-1A5EB3263157}" type="slidenum">
              <a:rPr lang="en-US" altLang="en-US"/>
              <a:pPr lvl="1"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3B745-7DFE-467D-A45E-C1D220A1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93B43-192F-48E2-8F11-91A0BDB1DD9B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F43AE-83E0-4EDD-AEBC-36189CD2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7A719-98A1-4E56-B436-9B293704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2AF5D504-C477-4224-A29E-9961D40A88DB}" type="slidenum">
              <a:rPr lang="en-US" altLang="en-US"/>
              <a:pPr lvl="1"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1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BE5B-39ED-4138-BF2A-9C67D3DD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A5221-9B85-4A8F-A9A4-A584B082732C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3C999-AECE-4705-B00D-F51109AE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6868D-2917-4266-910C-AC4E13AA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D5F6F983-40FA-4733-BF70-6B1F4ED57B1A}" type="slidenum">
              <a:rPr lang="en-US" altLang="en-US"/>
              <a:pPr lvl="1"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6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465E3-0772-45F3-A81E-0CB86B5F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57919-18C3-404D-9C05-45A448481BB8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BE97-371A-403E-B93A-2055A766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5ED4F-A381-4106-83A0-C041F85C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F6CB9794-72B8-41C6-9B5E-68804C98B8A3}" type="slidenum">
              <a:rPr lang="en-US" altLang="en-US"/>
              <a:pPr lvl="1"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9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50">
            <a:extLst>
              <a:ext uri="{FF2B5EF4-FFF2-40B4-BE49-F238E27FC236}">
                <a16:creationId xmlns:a16="http://schemas.microsoft.com/office/drawing/2014/main" id="{82270BD2-6E5E-453D-8311-A1C4674AEBBA}"/>
              </a:ext>
            </a:extLst>
          </p:cNvPr>
          <p:cNvGrpSpPr>
            <a:grpSpLocks/>
          </p:cNvGrpSpPr>
          <p:nvPr/>
        </p:nvGrpSpPr>
        <p:grpSpPr bwMode="auto">
          <a:xfrm>
            <a:off x="-8405813" y="4763"/>
            <a:ext cx="17538701" cy="13690600"/>
            <a:chOff x="-5295" y="3"/>
            <a:chExt cx="11048" cy="8624"/>
          </a:xfrm>
        </p:grpSpPr>
        <p:sp>
          <p:nvSpPr>
            <p:cNvPr id="19459" name="Freeform 2051">
              <a:extLst>
                <a:ext uri="{FF2B5EF4-FFF2-40B4-BE49-F238E27FC236}">
                  <a16:creationId xmlns:a16="http://schemas.microsoft.com/office/drawing/2014/main" id="{8A1EB664-68D0-48AD-A1C2-A3403F01C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3" name="Arc 2052">
              <a:extLst>
                <a:ext uri="{FF2B5EF4-FFF2-40B4-BE49-F238E27FC236}">
                  <a16:creationId xmlns:a16="http://schemas.microsoft.com/office/drawing/2014/main" id="{7A0DDE8A-0ED6-4E77-A5E5-2FED856B2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95" y="3"/>
              <a:ext cx="10596" cy="8624"/>
            </a:xfrm>
            <a:custGeom>
              <a:avLst/>
              <a:gdLst>
                <a:gd name="T0" fmla="*/ 10596 w 43200"/>
                <a:gd name="T1" fmla="*/ 4312 h 43200"/>
                <a:gd name="T2" fmla="*/ 5298 w 43200"/>
                <a:gd name="T3" fmla="*/ 0 h 43200"/>
                <a:gd name="T4" fmla="*/ 5298 w 43200"/>
                <a:gd name="T5" fmla="*/ 431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43200" y="21600"/>
                  </a:lnTo>
                  <a:close/>
                </a:path>
              </a:pathLst>
            </a:cu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9461" name="Rectangle 2053">
            <a:extLst>
              <a:ext uri="{FF2B5EF4-FFF2-40B4-BE49-F238E27FC236}">
                <a16:creationId xmlns:a16="http://schemas.microsoft.com/office/drawing/2014/main" id="{7A70A559-DA07-4E58-9F98-4D42867A1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2054">
            <a:extLst>
              <a:ext uri="{FF2B5EF4-FFF2-40B4-BE49-F238E27FC236}">
                <a16:creationId xmlns:a16="http://schemas.microsoft.com/office/drawing/2014/main" id="{C9F36CC7-E525-47B0-B405-6850E85B6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63" name="Rectangle 2055">
            <a:extLst>
              <a:ext uri="{FF2B5EF4-FFF2-40B4-BE49-F238E27FC236}">
                <a16:creationId xmlns:a16="http://schemas.microsoft.com/office/drawing/2014/main" id="{A4D699A0-3314-4F6F-B01E-6EEA3C388D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9385832-1B6A-4639-823F-8F9D25098D9B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19464" name="Rectangle 2056">
            <a:extLst>
              <a:ext uri="{FF2B5EF4-FFF2-40B4-BE49-F238E27FC236}">
                <a16:creationId xmlns:a16="http://schemas.microsoft.com/office/drawing/2014/main" id="{09D24AD5-DF5B-43DB-BA89-85A1130163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5" name="Rectangle 2057">
            <a:extLst>
              <a:ext uri="{FF2B5EF4-FFF2-40B4-BE49-F238E27FC236}">
                <a16:creationId xmlns:a16="http://schemas.microsoft.com/office/drawing/2014/main" id="{E1A32537-CDDD-4F3E-A550-FFDF188629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 eaLnBrk="1" hangingPunct="1">
              <a:defRPr sz="1400" smtClean="0">
                <a:latin typeface="Arial" panose="020B0604020202020204" pitchFamily="34" charset="0"/>
              </a:defRPr>
            </a:lvl2pPr>
          </a:lstStyle>
          <a:p>
            <a:pPr lvl="1">
              <a:defRPr/>
            </a:pPr>
            <a:fld id="{87F0A786-B09A-4A79-B4C0-AE4DB9C4CD0D}" type="slidenum">
              <a:rPr lang="en-US" altLang="en-US"/>
              <a:pPr lvl="1"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>
            <a:extLst>
              <a:ext uri="{FF2B5EF4-FFF2-40B4-BE49-F238E27FC236}">
                <a16:creationId xmlns:a16="http://schemas.microsoft.com/office/drawing/2014/main" id="{CA63BD8A-5811-4895-A18A-59A878A6FE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8C902E6-7187-451F-9A69-BA40508034B4}" type="datetime1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6/19/2019</a:t>
            </a:fld>
            <a:endParaRPr lang="en-US" altLang="en-US" sz="1400"/>
          </a:p>
        </p:txBody>
      </p:sp>
      <p:sp>
        <p:nvSpPr>
          <p:cNvPr id="15363" name="Rectangle 1033">
            <a:extLst>
              <a:ext uri="{FF2B5EF4-FFF2-40B4-BE49-F238E27FC236}">
                <a16:creationId xmlns:a16="http://schemas.microsoft.com/office/drawing/2014/main" id="{4598CC5D-97CF-41E3-876C-24831A3AEF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B98E4DC-3FD1-42A8-918C-3651A1B4B315}" type="slidenum">
              <a:rPr lang="en-US" altLang="en-US" sz="1400"/>
              <a:pPr lvl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F35A13B-67A7-409B-9C8E-5F25189A94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19709" y="2384884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Logistic Regression Model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Kaiyao</a:t>
            </a:r>
            <a:r>
              <a:rPr lang="en-US" dirty="0"/>
              <a:t> Qin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evt="onBegin" delay="0">
                          <p:tn val="2"/>
                        </p:cond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82AAC82E-D4F0-4832-B498-0957B20934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CF5B18-7E2F-450F-A9D9-91AD9B38F63D}" type="datetime1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6/19/2019</a:t>
            </a:fld>
            <a:endParaRPr lang="en-US" altLang="en-US" sz="1400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9D5833CB-223A-4923-8689-7FD9B5F24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DFD1A07-6683-47BB-983C-62E7D790DAD1}" type="slidenum">
              <a:rPr lang="en-US" altLang="en-US" sz="1400">
                <a:latin typeface="Arial" panose="020B0604020202020204" pitchFamily="34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4BBC2B5A-6A26-4AC6-9E87-FD3411031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9638" y="1016000"/>
            <a:ext cx="7010400" cy="4572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en-US" sz="2000" b="1"/>
              <a:t>The performance of the model is good. The logistic model Concordance Rate is reasonable(89%), and the variables entered into the final regressions make business sense.   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sz="2000" b="1"/>
              <a:t>Max_KS (0.50) is attained at 25% of the ranked file, meaning that at this point, we capture the highest proportion of bad and the lowest proportion of good.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sz="2000" b="1"/>
              <a:t>The model results are presented in very simple fashion by model score which is assigned to selected customers. This score is from 0 to 1, 1 being the certainty of bad, 0 being the opposite.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BA3EC4C-7E52-4246-927E-16194D705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4800"/>
            <a:ext cx="8412162" cy="762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sz="2800" b="1" i="1">
                <a:latin typeface="Arial Black" pitchFamily="34" charset="0"/>
              </a:rPr>
              <a:t>Comments and Recommendations</a:t>
            </a:r>
            <a:endParaRPr kumimoji="1" lang="en-US" sz="2800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A4A2D066-D615-49A6-A1AF-12AE363F3A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4575A69-443D-452D-81AE-04889C8CEDE3}" type="datetime1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6/19/2019</a:t>
            </a:fld>
            <a:endParaRPr lang="en-US" altLang="en-US" sz="1400"/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D1105633-E51E-4A42-8A40-CBFB06473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29DAADC-2FDB-4350-B594-EB656932C04B}" type="slidenum">
              <a:rPr lang="en-US" altLang="en-US" sz="1400">
                <a:latin typeface="Arial" panose="020B0604020202020204" pitchFamily="34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91AEF63-EDF9-4F70-B988-1DD07DCE6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163" y="944563"/>
            <a:ext cx="6807200" cy="1130300"/>
          </a:xfrm>
        </p:spPr>
        <p:txBody>
          <a:bodyPr/>
          <a:lstStyle/>
          <a:p>
            <a:pPr eaLnBrk="1" hangingPunct="1"/>
            <a:r>
              <a:rPr lang="en-US" altLang="en-US" sz="2400"/>
              <a:t>Who, amongst existing loan customers, are more likely to be default (bad)?</a:t>
            </a:r>
          </a:p>
        </p:txBody>
      </p:sp>
      <p:sp>
        <p:nvSpPr>
          <p:cNvPr id="16389" name="AutoShape 3">
            <a:extLst>
              <a:ext uri="{FF2B5EF4-FFF2-40B4-BE49-F238E27FC236}">
                <a16:creationId xmlns:a16="http://schemas.microsoft.com/office/drawing/2014/main" id="{BFB13766-10F9-4F23-B844-70631253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2741613"/>
            <a:ext cx="609600" cy="371475"/>
          </a:xfrm>
          <a:prstGeom prst="smileyFace">
            <a:avLst>
              <a:gd name="adj" fmla="val 4653"/>
            </a:avLst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0" name="Oval 4">
            <a:extLst>
              <a:ext uri="{FF2B5EF4-FFF2-40B4-BE49-F238E27FC236}">
                <a16:creationId xmlns:a16="http://schemas.microsoft.com/office/drawing/2014/main" id="{9E64F99C-0465-4953-8D79-6F33EFEBF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2776538"/>
            <a:ext cx="1822450" cy="1298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1" name="Oval 5">
            <a:extLst>
              <a:ext uri="{FF2B5EF4-FFF2-40B4-BE49-F238E27FC236}">
                <a16:creationId xmlns:a16="http://schemas.microsoft.com/office/drawing/2014/main" id="{55F402F1-858D-43F8-8969-A4B5F887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3832225"/>
            <a:ext cx="1554163" cy="11001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2" name="Text Box 6">
            <a:extLst>
              <a:ext uri="{FF2B5EF4-FFF2-40B4-BE49-F238E27FC236}">
                <a16:creationId xmlns:a16="http://schemas.microsoft.com/office/drawing/2014/main" id="{1910F47D-EA56-4C7C-8B95-B6EA2E3E0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3011488"/>
            <a:ext cx="1647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Existing Loan Customers</a:t>
            </a:r>
          </a:p>
        </p:txBody>
      </p:sp>
      <p:sp>
        <p:nvSpPr>
          <p:cNvPr id="16393" name="Text Box 7">
            <a:extLst>
              <a:ext uri="{FF2B5EF4-FFF2-40B4-BE49-F238E27FC236}">
                <a16:creationId xmlns:a16="http://schemas.microsoft.com/office/drawing/2014/main" id="{CD5B1F52-B9B1-44D5-B05C-5A46692CB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3268663"/>
            <a:ext cx="1389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Good accounts</a:t>
            </a:r>
          </a:p>
        </p:txBody>
      </p:sp>
      <p:sp>
        <p:nvSpPr>
          <p:cNvPr id="16394" name="Text Box 8">
            <a:extLst>
              <a:ext uri="{FF2B5EF4-FFF2-40B4-BE49-F238E27FC236}">
                <a16:creationId xmlns:a16="http://schemas.microsoft.com/office/drawing/2014/main" id="{6DA00179-B5FA-44A7-956F-375810772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4124325"/>
            <a:ext cx="1516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Bad accounts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DC6920A8-E085-4CF4-938C-2D7B1003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2919413"/>
            <a:ext cx="1828800" cy="833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772EED9-8868-4DB4-B32B-52ECFBE0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28950"/>
            <a:ext cx="1706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At the month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of 18</a:t>
            </a:r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CD5644B2-9FD8-43BC-8893-5F3DB096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3148013"/>
            <a:ext cx="696913" cy="239712"/>
          </a:xfrm>
          <a:prstGeom prst="notchedRightArrow">
            <a:avLst>
              <a:gd name="adj1" fmla="val 50000"/>
              <a:gd name="adj2" fmla="val 726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942B0520-2342-4DAA-ADAE-02DBD491193C}"/>
              </a:ext>
            </a:extLst>
          </p:cNvPr>
          <p:cNvSpPr>
            <a:spLocks noChangeArrowheads="1"/>
          </p:cNvSpPr>
          <p:nvPr/>
        </p:nvSpPr>
        <p:spPr bwMode="auto">
          <a:xfrm rot="-1007301">
            <a:off x="6242050" y="3011488"/>
            <a:ext cx="696913" cy="201612"/>
          </a:xfrm>
          <a:prstGeom prst="notchedRightArrow">
            <a:avLst>
              <a:gd name="adj1" fmla="val 50000"/>
              <a:gd name="adj2" fmla="val 8641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9" name="AutoShape 15">
            <a:extLst>
              <a:ext uri="{FF2B5EF4-FFF2-40B4-BE49-F238E27FC236}">
                <a16:creationId xmlns:a16="http://schemas.microsoft.com/office/drawing/2014/main" id="{5B2D8F8A-D2F4-4F90-AE5F-08F88E517728}"/>
              </a:ext>
            </a:extLst>
          </p:cNvPr>
          <p:cNvSpPr>
            <a:spLocks noChangeArrowheads="1"/>
          </p:cNvSpPr>
          <p:nvPr/>
        </p:nvSpPr>
        <p:spPr bwMode="auto">
          <a:xfrm rot="1442002">
            <a:off x="6242050" y="3578225"/>
            <a:ext cx="696913" cy="212725"/>
          </a:xfrm>
          <a:prstGeom prst="notchedRightArrow">
            <a:avLst>
              <a:gd name="adj1" fmla="val 50000"/>
              <a:gd name="adj2" fmla="val 8190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92" name="Rectangle 16">
            <a:extLst>
              <a:ext uri="{FF2B5EF4-FFF2-40B4-BE49-F238E27FC236}">
                <a16:creationId xmlns:a16="http://schemas.microsoft.com/office/drawing/2014/main" id="{F7D4F9E6-6020-442D-A8C7-6A9B5513E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738" y="228600"/>
            <a:ext cx="68357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i="1" dirty="0">
                <a:solidFill>
                  <a:schemeClr val="tx1"/>
                </a:solidFill>
                <a:latin typeface="Arial Black" pitchFamily="34" charset="0"/>
              </a:rPr>
              <a:t>Loan Risk Model Predict …</a:t>
            </a:r>
            <a:endParaRPr lang="en-US" sz="32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3959251D-186D-47D1-9662-F4596BCD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257675"/>
            <a:ext cx="615791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2000" indent="-3048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/>
              <a:t>Definition of Default (bad):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An account that was in NPNA or DWO or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90+ delinquent status as at the month 18.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>
            <a:extLst>
              <a:ext uri="{FF2B5EF4-FFF2-40B4-BE49-F238E27FC236}">
                <a16:creationId xmlns:a16="http://schemas.microsoft.com/office/drawing/2014/main" id="{56B9F852-42BC-495E-9034-2079D6640E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EC0652A-AAA1-4493-952A-27BD873620BD}" type="datetime1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6/19/2019</a:t>
            </a:fld>
            <a:endParaRPr lang="en-US" altLang="en-US" sz="1400"/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B827C6FE-C9D2-44F6-8A33-EA6C34DA7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BCD3DF0-637F-4016-844D-4EA454B93B97}" type="slidenum">
              <a:rPr lang="en-US" altLang="en-US" sz="1400">
                <a:latin typeface="Arial" panose="020B0604020202020204" pitchFamily="34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8EB3EBC2-4A14-4BFB-BEFE-C549407B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3567113"/>
            <a:ext cx="2184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42EBA146-E4F2-486D-9EE5-C4D5A9BF6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3101975"/>
            <a:ext cx="2760662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Arial" panose="020B0604020202020204" pitchFamily="34" charset="0"/>
              </a:rPr>
              <a:t>Sampling Population</a:t>
            </a:r>
            <a:endParaRPr lang="en-US" altLang="en-US" sz="2000" b="1" i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i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14" name="Line 4">
            <a:extLst>
              <a:ext uri="{FF2B5EF4-FFF2-40B4-BE49-F238E27FC236}">
                <a16:creationId xmlns:a16="http://schemas.microsoft.com/office/drawing/2014/main" id="{52A692E2-B87C-4E3C-8F95-0B2DEE598A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8188" y="3825875"/>
            <a:ext cx="1981200" cy="4270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5" name="Line 5">
            <a:extLst>
              <a:ext uri="{FF2B5EF4-FFF2-40B4-BE49-F238E27FC236}">
                <a16:creationId xmlns:a16="http://schemas.microsoft.com/office/drawing/2014/main" id="{887FBF26-014B-417E-BA20-F46232E5F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4381500"/>
            <a:ext cx="198120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6" name="Rectangle 6">
            <a:extLst>
              <a:ext uri="{FF2B5EF4-FFF2-40B4-BE49-F238E27FC236}">
                <a16:creationId xmlns:a16="http://schemas.microsoft.com/office/drawing/2014/main" id="{E1D3FD9F-6481-4305-A43B-4995B715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3567113"/>
            <a:ext cx="198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7" name="Text Box 7">
            <a:extLst>
              <a:ext uri="{FF2B5EF4-FFF2-40B4-BE49-F238E27FC236}">
                <a16:creationId xmlns:a16="http://schemas.microsoft.com/office/drawing/2014/main" id="{35820FE5-6811-4A17-857F-889B58A11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2914650"/>
            <a:ext cx="20256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Arial" panose="020B0604020202020204" pitchFamily="34" charset="0"/>
              </a:rPr>
              <a:t>Calibration Sample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Arial" panose="020B0604020202020204" pitchFamily="34" charset="0"/>
              </a:rPr>
              <a:t>Validation Sample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 i="1">
              <a:latin typeface="Arial" panose="020B0604020202020204" pitchFamily="34" charset="0"/>
            </a:endParaRPr>
          </a:p>
        </p:txBody>
      </p:sp>
      <p:sp>
        <p:nvSpPr>
          <p:cNvPr id="17418" name="Text Box 8">
            <a:extLst>
              <a:ext uri="{FF2B5EF4-FFF2-40B4-BE49-F238E27FC236}">
                <a16:creationId xmlns:a16="http://schemas.microsoft.com/office/drawing/2014/main" id="{EFE0949E-0E58-4D29-A012-B90FC1FEA62C}"/>
              </a:ext>
            </a:extLst>
          </p:cNvPr>
          <p:cNvSpPr txBox="1">
            <a:spLocks noChangeArrowheads="1"/>
          </p:cNvSpPr>
          <p:nvPr/>
        </p:nvSpPr>
        <p:spPr bwMode="auto">
          <a:xfrm rot="-634290">
            <a:off x="3022600" y="3643313"/>
            <a:ext cx="2436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Arial" panose="020B0604020202020204" pitchFamily="34" charset="0"/>
              </a:rPr>
              <a:t>  Random Sample of 60%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9" name="Rectangle 9">
            <a:extLst>
              <a:ext uri="{FF2B5EF4-FFF2-40B4-BE49-F238E27FC236}">
                <a16:creationId xmlns:a16="http://schemas.microsoft.com/office/drawing/2014/main" id="{D0F06A34-9928-4ECC-B99B-1FF8F89ED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5243513"/>
            <a:ext cx="198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0" name="Text Box 10">
            <a:extLst>
              <a:ext uri="{FF2B5EF4-FFF2-40B4-BE49-F238E27FC236}">
                <a16:creationId xmlns:a16="http://schemas.microsoft.com/office/drawing/2014/main" id="{E9819A45-C3DC-4021-A416-FF2B5E73CB04}"/>
              </a:ext>
            </a:extLst>
          </p:cNvPr>
          <p:cNvSpPr txBox="1">
            <a:spLocks noChangeArrowheads="1"/>
          </p:cNvSpPr>
          <p:nvPr/>
        </p:nvSpPr>
        <p:spPr bwMode="auto">
          <a:xfrm rot="1425649">
            <a:off x="3022600" y="4810125"/>
            <a:ext cx="2341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Random Sample of 40%</a:t>
            </a:r>
          </a:p>
        </p:txBody>
      </p:sp>
      <p:graphicFrame>
        <p:nvGraphicFramePr>
          <p:cNvPr id="17421" name="Object 11">
            <a:extLst>
              <a:ext uri="{FF2B5EF4-FFF2-40B4-BE49-F238E27FC236}">
                <a16:creationId xmlns:a16="http://schemas.microsoft.com/office/drawing/2014/main" id="{04101D23-687E-4AB6-8757-2F36C88DCF63}"/>
              </a:ext>
            </a:extLst>
          </p:cNvPr>
          <p:cNvGraphicFramePr>
            <a:graphicFrameLocks/>
          </p:cNvGraphicFramePr>
          <p:nvPr/>
        </p:nvGraphicFramePr>
        <p:xfrm>
          <a:off x="1852613" y="3543300"/>
          <a:ext cx="7159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Clip" r:id="rId3" imgW="5530850" imgH="3292475" progId="MS_ClipArt_Gallery.2">
                  <p:embed/>
                </p:oleObj>
              </mc:Choice>
              <mc:Fallback>
                <p:oleObj name="Clip" r:id="rId3" imgW="5530850" imgH="3292475" progId="MS_ClipArt_Gallery.2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0" r="42160"/>
                      <a:stretch>
                        <a:fillRect/>
                      </a:stretch>
                    </p:blipFill>
                    <p:spPr bwMode="auto">
                      <a:xfrm>
                        <a:off x="1852613" y="3543300"/>
                        <a:ext cx="715962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2">
            <a:extLst>
              <a:ext uri="{FF2B5EF4-FFF2-40B4-BE49-F238E27FC236}">
                <a16:creationId xmlns:a16="http://schemas.microsoft.com/office/drawing/2014/main" id="{A902A252-7A8E-4242-8F39-7C1291137030}"/>
              </a:ext>
            </a:extLst>
          </p:cNvPr>
          <p:cNvGraphicFramePr>
            <a:graphicFrameLocks/>
          </p:cNvGraphicFramePr>
          <p:nvPr/>
        </p:nvGraphicFramePr>
        <p:xfrm>
          <a:off x="1493838" y="4025900"/>
          <a:ext cx="7159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Clip" r:id="rId5" imgW="5530850" imgH="3292475" progId="MS_ClipArt_Gallery.2">
                  <p:embed/>
                </p:oleObj>
              </mc:Choice>
              <mc:Fallback>
                <p:oleObj name="Clip" r:id="rId5" imgW="5530850" imgH="3292475" progId="MS_ClipArt_Gallery.2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0" r="42160"/>
                      <a:stretch>
                        <a:fillRect/>
                      </a:stretch>
                    </p:blipFill>
                    <p:spPr bwMode="auto">
                      <a:xfrm>
                        <a:off x="1493838" y="4025900"/>
                        <a:ext cx="715962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3">
            <a:extLst>
              <a:ext uri="{FF2B5EF4-FFF2-40B4-BE49-F238E27FC236}">
                <a16:creationId xmlns:a16="http://schemas.microsoft.com/office/drawing/2014/main" id="{9CBEAE8E-058D-4310-B305-E77C3434587D}"/>
              </a:ext>
            </a:extLst>
          </p:cNvPr>
          <p:cNvGraphicFramePr>
            <a:graphicFrameLocks/>
          </p:cNvGraphicFramePr>
          <p:nvPr/>
        </p:nvGraphicFramePr>
        <p:xfrm>
          <a:off x="2209800" y="4025900"/>
          <a:ext cx="7159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Clip" r:id="rId6" imgW="5530850" imgH="3292475" progId="MS_ClipArt_Gallery.5">
                  <p:embed/>
                </p:oleObj>
              </mc:Choice>
              <mc:Fallback>
                <p:oleObj name="Clip" r:id="rId6" imgW="5530850" imgH="3292475" progId="MS_ClipArt_Gallery.5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0" r="42160"/>
                      <a:stretch>
                        <a:fillRect/>
                      </a:stretch>
                    </p:blipFill>
                    <p:spPr bwMode="auto">
                      <a:xfrm>
                        <a:off x="2209800" y="4025900"/>
                        <a:ext cx="7159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4">
            <a:extLst>
              <a:ext uri="{FF2B5EF4-FFF2-40B4-BE49-F238E27FC236}">
                <a16:creationId xmlns:a16="http://schemas.microsoft.com/office/drawing/2014/main" id="{3AF40F36-7BFE-4242-842A-E3F2A9DE33C3}"/>
              </a:ext>
            </a:extLst>
          </p:cNvPr>
          <p:cNvGraphicFramePr>
            <a:graphicFrameLocks/>
          </p:cNvGraphicFramePr>
          <p:nvPr/>
        </p:nvGraphicFramePr>
        <p:xfrm>
          <a:off x="5411788" y="3238500"/>
          <a:ext cx="7159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Clip" r:id="rId7" imgW="5530850" imgH="3292475" progId="MS_ClipArt_Gallery.2">
                  <p:embed/>
                </p:oleObj>
              </mc:Choice>
              <mc:Fallback>
                <p:oleObj name="Clip" r:id="rId7" imgW="5530850" imgH="3292475" progId="MS_ClipArt_Gallery.2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0" r="42160"/>
                      <a:stretch>
                        <a:fillRect/>
                      </a:stretch>
                    </p:blipFill>
                    <p:spPr bwMode="auto">
                      <a:xfrm>
                        <a:off x="5411788" y="3238500"/>
                        <a:ext cx="715962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5">
            <a:extLst>
              <a:ext uri="{FF2B5EF4-FFF2-40B4-BE49-F238E27FC236}">
                <a16:creationId xmlns:a16="http://schemas.microsoft.com/office/drawing/2014/main" id="{F97B37A8-36C0-44D0-898A-1BA44C70ED0C}"/>
              </a:ext>
            </a:extLst>
          </p:cNvPr>
          <p:cNvGraphicFramePr>
            <a:graphicFrameLocks/>
          </p:cNvGraphicFramePr>
          <p:nvPr/>
        </p:nvGraphicFramePr>
        <p:xfrm>
          <a:off x="5364163" y="4838700"/>
          <a:ext cx="7159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Clip" r:id="rId8" imgW="5530850" imgH="3292475" progId="MS_ClipArt_Gallery.5">
                  <p:embed/>
                </p:oleObj>
              </mc:Choice>
              <mc:Fallback>
                <p:oleObj name="Clip" r:id="rId8" imgW="5530850" imgH="3292475" progId="MS_ClipArt_Gallery.5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0" r="42160"/>
                      <a:stretch>
                        <a:fillRect/>
                      </a:stretch>
                    </p:blipFill>
                    <p:spPr bwMode="auto">
                      <a:xfrm>
                        <a:off x="5364163" y="4838700"/>
                        <a:ext cx="715962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Rectangle 16">
            <a:extLst>
              <a:ext uri="{FF2B5EF4-FFF2-40B4-BE49-F238E27FC236}">
                <a16:creationId xmlns:a16="http://schemas.microsoft.com/office/drawing/2014/main" id="{FD9DA482-06A3-4C88-B4B0-3AA931264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557338"/>
            <a:ext cx="74168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1800"/>
              <a:t>Methodology -- Logistic Regression</a:t>
            </a:r>
          </a:p>
        </p:txBody>
      </p:sp>
      <p:sp>
        <p:nvSpPr>
          <p:cNvPr id="78865" name="Rectangle 17">
            <a:extLst>
              <a:ext uri="{FF2B5EF4-FFF2-40B4-BE49-F238E27FC236}">
                <a16:creationId xmlns:a16="http://schemas.microsoft.com/office/drawing/2014/main" id="{BB5F2405-3651-4841-A53C-76B428ADA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6553200" cy="762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sz="3600" b="1" i="1">
                <a:latin typeface="Arial Black" pitchFamily="34" charset="0"/>
              </a:rPr>
              <a:t>Methodology and Data Partition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7A1C9750-F987-4022-9397-63DEF24912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61F12B0-14A3-484B-9F81-A820AE90F2F5}" type="datetime1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6/19/2019</a:t>
            </a:fld>
            <a:endParaRPr lang="en-US" altLang="en-US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B90B4FD5-0415-4781-92DC-0E5F534EE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53822DE-4FA2-44AB-979D-7E13C7A895A2}" type="slidenum">
              <a:rPr lang="en-US" altLang="en-US" sz="1400">
                <a:latin typeface="Arial" panose="020B0604020202020204" pitchFamily="34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D61F925-D720-4D71-B779-CE1798C63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376363"/>
            <a:ext cx="7162800" cy="41719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 sz="1800" b="1" dirty="0"/>
              <a:t>Modeling</a:t>
            </a:r>
            <a:r>
              <a:rPr lang="en-US" altLang="en-US" sz="1800" b="1" i="1" dirty="0"/>
              <a:t> </a:t>
            </a:r>
            <a:r>
              <a:rPr lang="en-US" altLang="en-US" sz="1800" b="1" dirty="0"/>
              <a:t>data set has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1600" b="1" dirty="0"/>
              <a:t>more than 50 independent variables, and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1600" b="1" dirty="0"/>
              <a:t>one dependent binary variable: bad=1, non-bad=0.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1800" b="1" dirty="0"/>
              <a:t>Preliminary variable transformations through Rank &amp; Plot.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1800" b="1" dirty="0"/>
              <a:t>Logistic Regression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     logit(P / (1-P))= </a:t>
            </a:r>
            <a:r>
              <a:rPr lang="en-US" altLang="en-US" sz="1800" b="1" dirty="0">
                <a:sym typeface="Symbol" panose="05050102010706020507" pitchFamily="18" charset="2"/>
              </a:rPr>
              <a:t> + </a:t>
            </a:r>
            <a:r>
              <a:rPr lang="en-US" altLang="en-US" sz="1800" b="1" baseline="-25000" dirty="0">
                <a:sym typeface="Symbol" panose="05050102010706020507" pitchFamily="18" charset="2"/>
              </a:rPr>
              <a:t>1</a:t>
            </a:r>
            <a:r>
              <a:rPr lang="en-US" altLang="en-US" sz="1800" b="1" dirty="0">
                <a:sym typeface="Symbol" panose="05050102010706020507" pitchFamily="18" charset="2"/>
              </a:rPr>
              <a:t>x</a:t>
            </a:r>
            <a:r>
              <a:rPr lang="en-US" altLang="en-US" sz="1800" b="1" baseline="-25000" dirty="0">
                <a:sym typeface="Symbol" panose="05050102010706020507" pitchFamily="18" charset="2"/>
              </a:rPr>
              <a:t>1</a:t>
            </a:r>
            <a:r>
              <a:rPr lang="en-US" altLang="en-US" sz="1800" b="1" dirty="0">
                <a:sym typeface="Symbol" panose="05050102010706020507" pitchFamily="18" charset="2"/>
              </a:rPr>
              <a:t> + </a:t>
            </a:r>
            <a:r>
              <a:rPr lang="en-US" altLang="en-US" sz="1800" b="1" baseline="-25000" dirty="0">
                <a:sym typeface="Symbol" panose="05050102010706020507" pitchFamily="18" charset="2"/>
              </a:rPr>
              <a:t>2</a:t>
            </a:r>
            <a:r>
              <a:rPr lang="en-US" altLang="en-US" sz="1800" b="1" dirty="0">
                <a:sym typeface="Symbol" panose="05050102010706020507" pitchFamily="18" charset="2"/>
              </a:rPr>
              <a:t>x</a:t>
            </a:r>
            <a:r>
              <a:rPr lang="en-US" altLang="en-US" sz="1800" b="1" baseline="-25000" dirty="0">
                <a:sym typeface="Symbol" panose="05050102010706020507" pitchFamily="18" charset="2"/>
              </a:rPr>
              <a:t>2</a:t>
            </a:r>
            <a:r>
              <a:rPr lang="en-US" altLang="en-US" sz="1800" b="1" dirty="0">
                <a:sym typeface="Symbol" panose="05050102010706020507" pitchFamily="18" charset="2"/>
              </a:rPr>
              <a:t> + ... + </a:t>
            </a:r>
            <a:r>
              <a:rPr lang="en-US" altLang="en-US" sz="1800" b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800" b="1" dirty="0" err="1">
                <a:sym typeface="Symbol" panose="05050102010706020507" pitchFamily="18" charset="2"/>
              </a:rPr>
              <a:t>x</a:t>
            </a:r>
            <a:r>
              <a:rPr lang="en-US" altLang="en-US" sz="1800" b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800" b="1" dirty="0">
                <a:sym typeface="Symbol" panose="05050102010706020507" pitchFamily="18" charset="2"/>
              </a:rPr>
              <a:t>, using </a:t>
            </a:r>
            <a:r>
              <a:rPr lang="en-US" altLang="en-US" sz="1800" b="1" dirty="0"/>
              <a:t>stepwise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     selection technique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1800" b="1" dirty="0"/>
              <a:t>Correlation between variables, model concordance and goodness-of-fit are used to select the best-fit model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D45152F-4D1F-4AFE-A943-52EC3125A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sz="3600" b="1" i="1">
                <a:latin typeface="Arial Black" pitchFamily="34" charset="0"/>
              </a:rPr>
              <a:t>Modeling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>
            <a:extLst>
              <a:ext uri="{FF2B5EF4-FFF2-40B4-BE49-F238E27FC236}">
                <a16:creationId xmlns:a16="http://schemas.microsoft.com/office/drawing/2014/main" id="{4BFBD035-9031-4A91-B438-A261A08E53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E6F3087-0E92-43B2-87CB-62E491D9ACF4}" type="datetime1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6/19/2019</a:t>
            </a:fld>
            <a:endParaRPr lang="en-US" altLang="en-US" sz="140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D3585B7B-2095-40CF-8DBB-E7825C892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FCDAAD1-7E38-4BD2-89EF-02A6A1191905}" type="slidenum">
              <a:rPr lang="en-US" altLang="en-US" sz="1400">
                <a:latin typeface="Arial" panose="020B0604020202020204" pitchFamily="34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BFB38DE5-7589-4A3F-A388-8F036365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i="1">
                <a:solidFill>
                  <a:schemeClr val="tx2"/>
                </a:solidFill>
                <a:latin typeface="Arial Black" panose="020B0A04020102020204" pitchFamily="34" charset="0"/>
              </a:rPr>
              <a:t>Model Result: Logit Equation</a:t>
            </a:r>
          </a:p>
        </p:txBody>
      </p:sp>
      <p:sp>
        <p:nvSpPr>
          <p:cNvPr id="19462" name="Rectangle 4">
            <a:extLst>
              <a:ext uri="{FF2B5EF4-FFF2-40B4-BE49-F238E27FC236}">
                <a16:creationId xmlns:a16="http://schemas.microsoft.com/office/drawing/2014/main" id="{9E819E66-0CDA-4ADF-B944-585ED980C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381500"/>
            <a:ext cx="43434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85000"/>
              </a:lnSpc>
              <a:buClr>
                <a:schemeClr val="accent1"/>
              </a:buClr>
              <a:buFont typeface="Monotype Sorts" panose="05010101010101010101" pitchFamily="2" charset="2"/>
              <a:buNone/>
            </a:pPr>
            <a:r>
              <a:rPr kumimoji="1" lang="en-US" altLang="en-US" sz="1800" i="1">
                <a:latin typeface="Arial Black" panose="020B0A04020102020204" pitchFamily="34" charset="0"/>
              </a:rPr>
              <a:t>      </a:t>
            </a:r>
            <a:r>
              <a:rPr kumimoji="1" lang="en-US" altLang="en-US" sz="1200" b="1" i="1">
                <a:latin typeface="Arial Black" panose="020B0A04020102020204" pitchFamily="34" charset="0"/>
              </a:rPr>
              <a:t>Drivers</a:t>
            </a:r>
            <a:endParaRPr kumimoji="1" lang="en-US" altLang="en-US" sz="1200" b="1">
              <a:latin typeface="Arial Black" panose="020B0A04020102020204" pitchFamily="34" charset="0"/>
            </a:endParaRPr>
          </a:p>
          <a:p>
            <a:pPr>
              <a:lnSpc>
                <a:spcPct val="185000"/>
              </a:lnSpc>
              <a:buClr>
                <a:schemeClr val="accent1"/>
              </a:buClr>
              <a:buFontTx/>
              <a:buNone/>
            </a:pPr>
            <a:r>
              <a:rPr kumimoji="1" lang="en-US" altLang="en-US" sz="900">
                <a:solidFill>
                  <a:srgbClr val="000000"/>
                </a:solidFill>
                <a:latin typeface="Arial Black" panose="020B0A04020102020204" pitchFamily="34" charset="0"/>
              </a:rPr>
              <a:t>CF with + is positive driver</a:t>
            </a:r>
          </a:p>
          <a:p>
            <a:pPr>
              <a:lnSpc>
                <a:spcPct val="185000"/>
              </a:lnSpc>
              <a:buClr>
                <a:schemeClr val="accent1"/>
              </a:buClr>
              <a:buFont typeface="Monotype Sorts" panose="05010101010101010101" pitchFamily="2" charset="2"/>
              <a:buNone/>
            </a:pPr>
            <a:endParaRPr kumimoji="1" lang="en-US" altLang="en-US" sz="90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>
              <a:lnSpc>
                <a:spcPct val="185000"/>
              </a:lnSpc>
              <a:buClr>
                <a:schemeClr val="accent1"/>
              </a:buClr>
              <a:buFont typeface="Monotype Sorts" panose="05010101010101010101" pitchFamily="2" charset="2"/>
              <a:buChar char="l"/>
            </a:pPr>
            <a:endParaRPr kumimoji="1" lang="en-US" altLang="en-US" sz="1200">
              <a:latin typeface="Arial Black" panose="020B0A04020102020204" pitchFamily="34" charset="0"/>
            </a:endParaRPr>
          </a:p>
          <a:p>
            <a:pPr>
              <a:lnSpc>
                <a:spcPct val="185000"/>
              </a:lnSpc>
              <a:buClr>
                <a:schemeClr val="accent1"/>
              </a:buClr>
              <a:buFont typeface="Monotype Sorts" panose="05010101010101010101" pitchFamily="2" charset="2"/>
              <a:buChar char="l"/>
            </a:pPr>
            <a:endParaRPr kumimoji="1" lang="en-US" altLang="en-US" sz="1200">
              <a:latin typeface="Arial Black" panose="020B0A04020102020204" pitchFamily="34" charset="0"/>
            </a:endParaRPr>
          </a:p>
          <a:p>
            <a:pPr>
              <a:lnSpc>
                <a:spcPct val="185000"/>
              </a:lnSpc>
              <a:buClr>
                <a:schemeClr val="accent1"/>
              </a:buClr>
              <a:buFont typeface="Monotype Sorts" panose="05010101010101010101" pitchFamily="2" charset="2"/>
              <a:buChar char="l"/>
            </a:pPr>
            <a:endParaRPr kumimoji="1" lang="en-US" altLang="en-US" sz="900">
              <a:latin typeface="Arial Black" panose="020B0A04020102020204" pitchFamily="34" charset="0"/>
            </a:endParaRPr>
          </a:p>
        </p:txBody>
      </p:sp>
      <p:sp>
        <p:nvSpPr>
          <p:cNvPr id="19463" name="Rectangle 5">
            <a:extLst>
              <a:ext uri="{FF2B5EF4-FFF2-40B4-BE49-F238E27FC236}">
                <a16:creationId xmlns:a16="http://schemas.microsoft.com/office/drawing/2014/main" id="{E6291D9F-4158-4A8F-BAC9-F00B11D38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4381500"/>
            <a:ext cx="3240088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85000"/>
              </a:lnSpc>
              <a:buClr>
                <a:schemeClr val="accent1"/>
              </a:buClr>
              <a:buFont typeface="Monotype Sorts" panose="05010101010101010101" pitchFamily="2" charset="2"/>
              <a:buNone/>
            </a:pPr>
            <a:r>
              <a:rPr kumimoji="1" lang="en-US" altLang="en-US" sz="1800" i="1">
                <a:latin typeface="Arial Black" panose="020B0A04020102020204" pitchFamily="34" charset="0"/>
              </a:rPr>
              <a:t>    </a:t>
            </a:r>
            <a:r>
              <a:rPr kumimoji="1" lang="en-US" altLang="en-US" sz="1200" b="1" i="1">
                <a:latin typeface="Arial Black" panose="020B0A04020102020204" pitchFamily="34" charset="0"/>
              </a:rPr>
              <a:t>Suppressors</a:t>
            </a:r>
            <a:endParaRPr kumimoji="1" lang="en-US" altLang="en-US" sz="1200" b="1">
              <a:latin typeface="Arial Black" panose="020B0A04020102020204" pitchFamily="34" charset="0"/>
            </a:endParaRPr>
          </a:p>
          <a:p>
            <a:pPr>
              <a:lnSpc>
                <a:spcPct val="185000"/>
              </a:lnSpc>
              <a:buClr>
                <a:schemeClr val="accent1"/>
              </a:buClr>
              <a:buFontTx/>
              <a:buNone/>
            </a:pPr>
            <a:r>
              <a:rPr kumimoji="1" lang="en-US" altLang="en-US" sz="900">
                <a:solidFill>
                  <a:srgbClr val="000000"/>
                </a:solidFill>
                <a:latin typeface="Arial Black" panose="020B0A04020102020204" pitchFamily="34" charset="0"/>
              </a:rPr>
              <a:t>CF with – is negative driver</a:t>
            </a:r>
          </a:p>
          <a:p>
            <a:pPr>
              <a:lnSpc>
                <a:spcPct val="185000"/>
              </a:lnSpc>
              <a:buClr>
                <a:schemeClr val="accent1"/>
              </a:buClr>
              <a:buFont typeface="Monotype Sorts" panose="05010101010101010101" pitchFamily="2" charset="2"/>
              <a:buChar char="l"/>
            </a:pPr>
            <a:endParaRPr kumimoji="1" lang="en-US" altLang="en-US" sz="90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>
              <a:lnSpc>
                <a:spcPct val="185000"/>
              </a:lnSpc>
              <a:buClr>
                <a:schemeClr val="accent1"/>
              </a:buClr>
              <a:buFontTx/>
              <a:buNone/>
            </a:pPr>
            <a:endParaRPr kumimoji="1" lang="en-US" altLang="en-US" sz="900">
              <a:latin typeface="Arial Black" panose="020B0A04020102020204" pitchFamily="34" charset="0"/>
            </a:endParaRPr>
          </a:p>
          <a:p>
            <a:pPr>
              <a:lnSpc>
                <a:spcPct val="185000"/>
              </a:lnSpc>
              <a:buClr>
                <a:schemeClr val="accent1"/>
              </a:buClr>
              <a:buFont typeface="Monotype Sorts" panose="05010101010101010101" pitchFamily="2" charset="2"/>
              <a:buNone/>
            </a:pPr>
            <a:endParaRPr kumimoji="1"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7EEC62-55A4-4457-A173-6F576977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1206065"/>
            <a:ext cx="6638441" cy="32460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>
            <a:extLst>
              <a:ext uri="{FF2B5EF4-FFF2-40B4-BE49-F238E27FC236}">
                <a16:creationId xmlns:a16="http://schemas.microsoft.com/office/drawing/2014/main" id="{74C147EA-BF43-4965-8201-FA955FF038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76E3D05-3933-4299-84D8-B0E4B6F2003D}" type="datetime1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6/19/2019</a:t>
            </a:fld>
            <a:endParaRPr lang="en-US" altLang="en-US" sz="1400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B4C5E715-B502-49BF-8F36-E14018291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E989B60-4AC3-45A7-9724-CF3F91DB1FE0}" type="slidenum">
              <a:rPr lang="en-US" altLang="en-US" sz="1400">
                <a:latin typeface="Arial" panose="020B0604020202020204" pitchFamily="34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17AD5266-B562-4E2F-98E8-7B6A7541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836613"/>
            <a:ext cx="8610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SAS Monospace" panose="020B060902020202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SAS Monospace" panose="020B0609020202020204" pitchFamily="49" charset="0"/>
              </a:rPr>
              <a:t>                                          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20917F9-4D95-4116-B8C9-88C2AFB0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25425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i="1">
                <a:solidFill>
                  <a:schemeClr val="tx2"/>
                </a:solidFill>
                <a:latin typeface="Arial Black" panose="020B0A04020102020204" pitchFamily="34" charset="0"/>
              </a:rPr>
              <a:t>Summary of Model Results</a:t>
            </a:r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D45B3F91-CE20-4548-A490-2E570DA66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578350"/>
            <a:ext cx="7239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Black" panose="020B0A04020102020204" pitchFamily="34" charset="0"/>
              </a:rPr>
              <a:t>   </a:t>
            </a:r>
            <a:endParaRPr lang="en-US" altLang="en-US" sz="1600">
              <a:latin typeface="SAS Monospace" panose="020B0609020202020204" pitchFamily="49" charset="0"/>
            </a:endParaRPr>
          </a:p>
        </p:txBody>
      </p:sp>
      <p:sp>
        <p:nvSpPr>
          <p:cNvPr id="20628" name="Rectangle 7">
            <a:extLst>
              <a:ext uri="{FF2B5EF4-FFF2-40B4-BE49-F238E27FC236}">
                <a16:creationId xmlns:a16="http://schemas.microsoft.com/office/drawing/2014/main" id="{2444C3F8-0337-45CE-9565-5F73CB0C9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065588"/>
            <a:ext cx="8904288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088" rIns="3808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b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FC8B9-BDBA-4669-8DD1-39D50781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1" y="721321"/>
            <a:ext cx="6847097" cy="41808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F3569E-A400-4E1B-8983-2A92A9FC0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16" y="5003800"/>
            <a:ext cx="4655108" cy="1665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DE7E65F2-1247-4A0B-9ABB-3ED4FC9CEB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A9A6FB3-34A7-4CCF-B339-245B2DE1FAE6}" type="datetime1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6/19/2019</a:t>
            </a:fld>
            <a:endParaRPr lang="en-US" altLang="en-US" sz="140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52F55F82-C162-4179-A0A5-D7BA67A08B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04C848D-90A1-4632-887A-9DDC11F62EFA}" type="slidenum">
              <a:rPr lang="en-US" altLang="en-US" sz="1400">
                <a:latin typeface="Arial" panose="020B0604020202020204" pitchFamily="34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9DAC12F5-6B6E-47E5-95FC-1ECFBB99B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04925"/>
            <a:ext cx="7162800" cy="47244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 sz="2400" b="1"/>
              <a:t>To ensure model performs well on future unseen data, model is tested on both the validation</a:t>
            </a:r>
            <a:r>
              <a:rPr lang="en-US" altLang="en-US" sz="2400" b="1" i="1"/>
              <a:t> </a:t>
            </a:r>
            <a:r>
              <a:rPr lang="en-US" altLang="en-US" sz="2400" b="1"/>
              <a:t>data and whole file data.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b="1"/>
              <a:t>The validation data set is </a:t>
            </a:r>
            <a:r>
              <a:rPr lang="en-US" altLang="en-US" sz="2400" b="1" i="1"/>
              <a:t>not </a:t>
            </a:r>
            <a:r>
              <a:rPr lang="en-US" altLang="en-US" sz="2400" b="1"/>
              <a:t>used for model development.</a:t>
            </a:r>
            <a:endParaRPr lang="en-US" altLang="en-US" sz="2400" b="1" i="1"/>
          </a:p>
          <a:p>
            <a:pPr eaLnBrk="1" hangingPunct="1">
              <a:lnSpc>
                <a:spcPct val="125000"/>
              </a:lnSpc>
            </a:pPr>
            <a:r>
              <a:rPr lang="en-US" altLang="en-US" sz="2400" b="1"/>
              <a:t>KS-Test (Kolmogorov Smirnov Statistics) algorithm is used for model validation. The result is based on Maximum-KS, observed lift value, and smoothness of the lift curve. 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F6248BC-690B-40A9-BB2D-00E015C72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163" y="368300"/>
            <a:ext cx="702786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i="1">
                <a:solidFill>
                  <a:schemeClr val="tx1"/>
                </a:solidFill>
                <a:latin typeface="Arial Black" pitchFamily="34" charset="0"/>
              </a:rPr>
              <a:t>Model Validation Process</a:t>
            </a:r>
            <a:endParaRPr lang="en-US" sz="3600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>
            <a:extLst>
              <a:ext uri="{FF2B5EF4-FFF2-40B4-BE49-F238E27FC236}">
                <a16:creationId xmlns:a16="http://schemas.microsoft.com/office/drawing/2014/main" id="{39781F23-CA61-4D0D-9E10-95F5104734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07EF0BC-52EE-4037-8C14-BB16A380279C}" type="datetime1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6/19/2019</a:t>
            </a:fld>
            <a:endParaRPr lang="en-US" altLang="en-US" sz="140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C898DDDE-888A-4044-81BD-0379B53CAC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F982284-FA34-44D4-8F8A-00F8C20E2633}" type="slidenum">
              <a:rPr lang="en-US" altLang="en-US" sz="1400">
                <a:latin typeface="Arial" panose="020B0604020202020204" pitchFamily="34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56E16412-A601-453F-A15A-84D5C887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29225"/>
            <a:ext cx="7178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 Black" panose="020B0A04020102020204" pitchFamily="34" charset="0"/>
              </a:rPr>
              <a:t>The predicted bad rate in top quantile is 96.4%, compare to an average of 19.5% based on the whole file. The model results a lift of almost 5 in the top quantile.   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98D2F267-DBE8-46CB-BA9C-74307245A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Arial Black" panose="020B0A04020102020204" pitchFamily="34" charset="0"/>
              </a:rPr>
              <a:t>Model Validation </a:t>
            </a:r>
            <a:r>
              <a:rPr lang="en-US" altLang="en-US" sz="2800">
                <a:latin typeface="Arial Black" panose="020B0A04020102020204" pitchFamily="34" charset="0"/>
              </a:rPr>
              <a:t> </a:t>
            </a:r>
          </a:p>
        </p:txBody>
      </p:sp>
      <p:graphicFrame>
        <p:nvGraphicFramePr>
          <p:cNvPr id="22534" name="Chart 6">
            <a:extLst>
              <a:ext uri="{FF2B5EF4-FFF2-40B4-BE49-F238E27FC236}">
                <a16:creationId xmlns:a16="http://schemas.microsoft.com/office/drawing/2014/main" id="{22F2B764-977D-4B0F-9071-BA65ED0ECF81}"/>
              </a:ext>
            </a:extLst>
          </p:cNvPr>
          <p:cNvGraphicFramePr>
            <a:graphicFrameLocks/>
          </p:cNvGraphicFramePr>
          <p:nvPr/>
        </p:nvGraphicFramePr>
        <p:xfrm>
          <a:off x="488950" y="1233488"/>
          <a:ext cx="7878763" cy="361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Chart" r:id="rId3" imgW="7882811" imgH="3621338" progId="Excel.Chart.8">
                  <p:embed/>
                </p:oleObj>
              </mc:Choice>
              <mc:Fallback>
                <p:oleObj name="Chart" r:id="rId3" imgW="7882811" imgH="3621338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233488"/>
                        <a:ext cx="7878763" cy="361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>
            <a:extLst>
              <a:ext uri="{FF2B5EF4-FFF2-40B4-BE49-F238E27FC236}">
                <a16:creationId xmlns:a16="http://schemas.microsoft.com/office/drawing/2014/main" id="{583800B8-B464-4DA2-AE72-AEBDABA038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0FC86D3-0105-4D8D-BBC1-043F0C6DBCAC}" type="datetime1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6/19/2019</a:t>
            </a:fld>
            <a:endParaRPr lang="en-US" altLang="en-US" sz="1400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39DC32BF-BCA4-429B-B80D-E0F9ED079D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0894EA5-F7CF-4FE4-AECD-EE423AA4BBF4}" type="slidenum">
              <a:rPr lang="en-US" altLang="en-US" sz="1400">
                <a:latin typeface="Arial" panose="020B0604020202020204" pitchFamily="34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id="{05019EED-C0E7-4435-BB00-90B85F9F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868863"/>
            <a:ext cx="7712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 Black" panose="020B0A04020102020204" pitchFamily="34" charset="0"/>
              </a:rPr>
              <a:t>79% of successes are captured by the top 25% of the file.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86D35C9-37A6-4618-A122-1F25B16D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2286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 Black" panose="020B0A04020102020204" pitchFamily="34" charset="0"/>
              </a:rPr>
              <a:t>Validation - KS-Test Chart</a:t>
            </a:r>
            <a:r>
              <a:rPr lang="en-US" altLang="en-US" sz="240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DE6F94A9-76DC-4DAE-9343-D98FBC6B5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63" y="1371600"/>
            <a:ext cx="273843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>
                <a:latin typeface="Arial" panose="020B0604020202020204" pitchFamily="34" charset="0"/>
              </a:rPr>
              <a:t> The diagonal line illustrates the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number of bad expected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from a randomly selected target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audience.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>
                <a:latin typeface="Arial" panose="020B0604020202020204" pitchFamily="34" charset="0"/>
              </a:rPr>
              <a:t> The top curve represents the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expected bad if the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model scores determine the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target audience.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560" name="Freeform 6">
            <a:extLst>
              <a:ext uri="{FF2B5EF4-FFF2-40B4-BE49-F238E27FC236}">
                <a16:creationId xmlns:a16="http://schemas.microsoft.com/office/drawing/2014/main" id="{BC72E4FF-8669-4AFC-8973-D0938B86F85B}"/>
              </a:ext>
            </a:extLst>
          </p:cNvPr>
          <p:cNvSpPr>
            <a:spLocks/>
          </p:cNvSpPr>
          <p:nvPr/>
        </p:nvSpPr>
        <p:spPr bwMode="auto">
          <a:xfrm>
            <a:off x="929358" y="2004739"/>
            <a:ext cx="1584325" cy="2947987"/>
          </a:xfrm>
          <a:custGeom>
            <a:avLst/>
            <a:gdLst>
              <a:gd name="T0" fmla="*/ 1584412 w 776"/>
              <a:gd name="T1" fmla="*/ 0 h 1200"/>
              <a:gd name="T2" fmla="*/ 114339 w 776"/>
              <a:gd name="T3" fmla="*/ 1297115 h 1200"/>
              <a:gd name="T4" fmla="*/ 898378 w 776"/>
              <a:gd name="T5" fmla="*/ 2947988 h 1200"/>
              <a:gd name="T6" fmla="*/ 0 60000 65536"/>
              <a:gd name="T7" fmla="*/ 0 60000 65536"/>
              <a:gd name="T8" fmla="*/ 0 60000 65536"/>
              <a:gd name="T9" fmla="*/ 0 w 776"/>
              <a:gd name="T10" fmla="*/ 0 h 1200"/>
              <a:gd name="T11" fmla="*/ 776 w 776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200">
                <a:moveTo>
                  <a:pt x="776" y="0"/>
                </a:moveTo>
                <a:cubicBezTo>
                  <a:pt x="444" y="164"/>
                  <a:pt x="112" y="328"/>
                  <a:pt x="56" y="528"/>
                </a:cubicBezTo>
                <a:cubicBezTo>
                  <a:pt x="0" y="728"/>
                  <a:pt x="376" y="1088"/>
                  <a:pt x="440" y="12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95838972-ABE4-445A-A6A4-F1E51397F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192924"/>
              </p:ext>
            </p:extLst>
          </p:nvPr>
        </p:nvGraphicFramePr>
        <p:xfrm>
          <a:off x="755576" y="589615"/>
          <a:ext cx="5573712" cy="342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Train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00CCCC"/>
      </a:accent2>
      <a:accent3>
        <a:srgbClr val="FFFFFF"/>
      </a:accent3>
      <a:accent4>
        <a:srgbClr val="000000"/>
      </a:accent4>
      <a:accent5>
        <a:srgbClr val="B8CAFF"/>
      </a:accent5>
      <a:accent6>
        <a:srgbClr val="00B9B9"/>
      </a:accent6>
      <a:hlink>
        <a:srgbClr val="CC99FF"/>
      </a:hlink>
      <a:folHlink>
        <a:srgbClr val="66CCFF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19830</TotalTime>
  <Words>497</Words>
  <Application>Microsoft Office PowerPoint</Application>
  <PresentationFormat>顶置</PresentationFormat>
  <Paragraphs>99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Monotype Sorts</vt:lpstr>
      <vt:lpstr>SAS Monospace</vt:lpstr>
      <vt:lpstr>Times New Roman</vt:lpstr>
      <vt:lpstr>Wingdings</vt:lpstr>
      <vt:lpstr>Training</vt:lpstr>
      <vt:lpstr>Clip</vt:lpstr>
      <vt:lpstr>Chart</vt:lpstr>
      <vt:lpstr>Logistic Regression Model   Kaiyao Qin</vt:lpstr>
      <vt:lpstr>Loan Risk Model Predict …</vt:lpstr>
      <vt:lpstr>Methodology and Data Partition</vt:lpstr>
      <vt:lpstr>Modeling Process</vt:lpstr>
      <vt:lpstr>PowerPoint 演示文稿</vt:lpstr>
      <vt:lpstr>PowerPoint 演示文稿</vt:lpstr>
      <vt:lpstr>Model Validation Process</vt:lpstr>
      <vt:lpstr>PowerPoint 演示文稿</vt:lpstr>
      <vt:lpstr>PowerPoint 演示文稿</vt:lpstr>
      <vt:lpstr>Comments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zzhang</dc:creator>
  <cp:lastModifiedBy>Qin QIN</cp:lastModifiedBy>
  <cp:revision>67</cp:revision>
  <cp:lastPrinted>1601-01-01T00:00:00Z</cp:lastPrinted>
  <dcterms:created xsi:type="dcterms:W3CDTF">1601-01-01T00:00:00Z</dcterms:created>
  <dcterms:modified xsi:type="dcterms:W3CDTF">2019-06-19T15:21:40Z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