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小論文格式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2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67287" y="384826"/>
            <a:ext cx="8911687" cy="1280890"/>
          </a:xfrm>
        </p:spPr>
        <p:txBody>
          <a:bodyPr/>
          <a:lstStyle/>
          <a:p>
            <a:r>
              <a:rPr lang="zh-TW" altLang="en-US" dirty="0"/>
              <a:t> 壹、篇幅規定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98921" y="766271"/>
            <a:ext cx="8915400" cy="1489817"/>
          </a:xfrm>
        </p:spPr>
        <p:txBody>
          <a:bodyPr>
            <a:normAutofit/>
          </a:bodyPr>
          <a:lstStyle/>
          <a:p>
            <a:endParaRPr lang="zh-TW" altLang="en-US" sz="2400" dirty="0"/>
          </a:p>
          <a:p>
            <a:r>
              <a:rPr lang="zh-TW" altLang="en-US" sz="2400" dirty="0" smtClean="0"/>
              <a:t>小</a:t>
            </a:r>
            <a:r>
              <a:rPr lang="zh-TW" altLang="en-US" sz="2400" dirty="0"/>
              <a:t>論文篇幅以 </a:t>
            </a:r>
            <a:r>
              <a:rPr lang="en-US" altLang="zh-TW" sz="2400" dirty="0" err="1"/>
              <a:t>A4</a:t>
            </a:r>
            <a:r>
              <a:rPr lang="en-US" altLang="zh-TW" sz="2400" dirty="0"/>
              <a:t> </a:t>
            </a:r>
            <a:r>
              <a:rPr lang="zh-TW" altLang="en-US" sz="2400" b="1" dirty="0">
                <a:solidFill>
                  <a:srgbClr val="FF0000"/>
                </a:solidFill>
              </a:rPr>
              <a:t>紙張 </a:t>
            </a:r>
            <a:r>
              <a:rPr lang="en-US" altLang="zh-TW" sz="2400" b="1" dirty="0">
                <a:solidFill>
                  <a:srgbClr val="FF0000"/>
                </a:solidFill>
              </a:rPr>
              <a:t>4 </a:t>
            </a:r>
            <a:r>
              <a:rPr lang="zh-TW" altLang="en-US" sz="2400" b="1" dirty="0">
                <a:solidFill>
                  <a:srgbClr val="FF0000"/>
                </a:solidFill>
              </a:rPr>
              <a:t>至 </a:t>
            </a:r>
            <a:r>
              <a:rPr lang="en-US" altLang="zh-TW" sz="2400" b="1" dirty="0">
                <a:solidFill>
                  <a:srgbClr val="FF0000"/>
                </a:solidFill>
              </a:rPr>
              <a:t>10 </a:t>
            </a:r>
            <a:r>
              <a:rPr lang="zh-TW" altLang="en-US" sz="2400" b="1" dirty="0">
                <a:solidFill>
                  <a:srgbClr val="FF0000"/>
                </a:solidFill>
              </a:rPr>
              <a:t>頁</a:t>
            </a:r>
            <a:r>
              <a:rPr lang="zh-TW" altLang="en-US" sz="2400" dirty="0"/>
              <a:t>為限（含附錄）。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721106" y="195725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mtClean="0"/>
              <a:t>貳、版面規定 </a:t>
            </a:r>
            <a:br>
              <a:rPr lang="zh-TW" altLang="en-US" smtClean="0"/>
            </a:b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567287" y="2547625"/>
            <a:ext cx="8730253" cy="4407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一、字體字型 </a:t>
            </a:r>
          </a:p>
          <a:p>
            <a:r>
              <a:rPr lang="zh-TW" altLang="en-US" sz="2000" dirty="0" smtClean="0"/>
              <a:t>（一）以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繁體中文新細明體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12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級字</a:t>
            </a:r>
            <a:r>
              <a:rPr lang="zh-TW" altLang="en-US" sz="2000" dirty="0" smtClean="0"/>
              <a:t>打字。 </a:t>
            </a:r>
          </a:p>
          <a:p>
            <a:r>
              <a:rPr lang="zh-TW" altLang="en-US" sz="2000" dirty="0" smtClean="0"/>
              <a:t>（</a:t>
            </a:r>
            <a:r>
              <a:rPr lang="zh-TW" altLang="en-US" sz="2000" dirty="0"/>
              <a:t>二</a:t>
            </a:r>
            <a:r>
              <a:rPr lang="zh-TW" altLang="en-US" sz="2000" dirty="0" smtClean="0"/>
              <a:t>）字體限以</a:t>
            </a:r>
            <a:r>
              <a:rPr lang="zh-TW" altLang="en-US" sz="2000" b="1" dirty="0" smtClean="0"/>
              <a:t>黑色字體</a:t>
            </a:r>
            <a:r>
              <a:rPr lang="zh-TW" altLang="en-US" sz="2000" dirty="0" smtClean="0"/>
              <a:t>，且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不可使用底線、斜體、粗體</a:t>
            </a:r>
            <a:r>
              <a:rPr lang="zh-TW" altLang="en-US" sz="2000" dirty="0" smtClean="0"/>
              <a:t>。各學門專有名詞之字體依各學門標準為之，不受本項限制。 </a:t>
            </a:r>
          </a:p>
          <a:p>
            <a:r>
              <a:rPr lang="zh-TW" altLang="en-US" sz="2000" dirty="0" smtClean="0"/>
              <a:t>（</a:t>
            </a:r>
            <a:r>
              <a:rPr lang="zh-TW" altLang="en-US" sz="2000" dirty="0"/>
              <a:t>三</a:t>
            </a:r>
            <a:r>
              <a:rPr lang="zh-TW" altLang="en-US" sz="2000" dirty="0" smtClean="0"/>
              <a:t>）中文撰寫請用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全型標點符號</a:t>
            </a:r>
            <a:r>
              <a:rPr lang="zh-TW" altLang="en-US" sz="2000" dirty="0" smtClean="0"/>
              <a:t>，英文撰寫請用半型標點符號。 </a:t>
            </a:r>
          </a:p>
          <a:p>
            <a:r>
              <a:rPr lang="zh-TW" altLang="en-US" sz="2000" dirty="0" smtClean="0"/>
              <a:t>二、版面編排 </a:t>
            </a:r>
          </a:p>
          <a:p>
            <a:r>
              <a:rPr lang="zh-TW" altLang="en-US" sz="2000" dirty="0" smtClean="0"/>
              <a:t>（一）單行間距。 </a:t>
            </a:r>
          </a:p>
          <a:p>
            <a:r>
              <a:rPr lang="zh-TW" altLang="en-US" sz="2000" dirty="0" smtClean="0"/>
              <a:t>（二）邊界上下左右各留 </a:t>
            </a:r>
            <a:r>
              <a:rPr lang="en-US" altLang="zh-TW" sz="2000" dirty="0" smtClean="0"/>
              <a:t>2 </a:t>
            </a:r>
            <a:r>
              <a:rPr lang="zh-TW" altLang="en-US" sz="2000" dirty="0" smtClean="0"/>
              <a:t>公分。 </a:t>
            </a:r>
          </a:p>
          <a:p>
            <a:r>
              <a:rPr lang="zh-TW" altLang="en-US" sz="2000" dirty="0" smtClean="0"/>
              <a:t>三、頁首及首尾 </a:t>
            </a:r>
          </a:p>
          <a:p>
            <a:r>
              <a:rPr lang="zh-TW" altLang="en-US" sz="2000" b="1" dirty="0" smtClean="0">
                <a:solidFill>
                  <a:srgbClr val="FF0000"/>
                </a:solidFill>
              </a:rPr>
              <a:t>每頁頁首須加入小論文篇名，頁尾插入頁碼。文字為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10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級字、置中。 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9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參、格式說明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07208"/>
            <a:ext cx="8915400" cy="3777622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小</a:t>
            </a:r>
            <a:r>
              <a:rPr lang="zh-TW" altLang="en-US" sz="2400" dirty="0"/>
              <a:t>論文之基本架構分為六大段落：</a:t>
            </a:r>
            <a:r>
              <a:rPr lang="zh-TW" altLang="en-US" sz="2400" b="1" dirty="0">
                <a:solidFill>
                  <a:srgbClr val="FF0000"/>
                </a:solidFill>
              </a:rPr>
              <a:t>「壹、前言」、「貳、文獻探討」、「參、研究方法」、「肆、研究分析與結果」、「伍、研究結論與建議」、「陸、參考文獻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dirty="0"/>
              <a:t>一、本文結構內容 </a:t>
            </a:r>
          </a:p>
          <a:p>
            <a:r>
              <a:rPr lang="zh-TW" altLang="en-US" sz="2400" dirty="0" smtClean="0"/>
              <a:t>（一）</a:t>
            </a:r>
            <a:r>
              <a:rPr lang="zh-TW" altLang="en-US" sz="2400" dirty="0"/>
              <a:t>在形式上必須分層次、分段來條列說明。文章之論述層次 </a:t>
            </a:r>
          </a:p>
          <a:p>
            <a:r>
              <a:rPr lang="zh-TW" altLang="en-US" sz="2400" dirty="0"/>
              <a:t>中文可參考下例： 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一、○○○○ 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（一）○○○○ 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r>
              <a:rPr lang="zh-TW" altLang="en-US" sz="2400" b="1" dirty="0">
                <a:solidFill>
                  <a:srgbClr val="FF0000"/>
                </a:solidFill>
              </a:rPr>
              <a:t>、○○○○ 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r>
              <a:rPr lang="zh-TW" altLang="en-US" sz="2400" b="1" dirty="0">
                <a:solidFill>
                  <a:srgbClr val="FF0000"/>
                </a:solidFill>
              </a:rPr>
              <a:t>）○○○○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117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參、格式說明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07208"/>
            <a:ext cx="8915400" cy="3777622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小</a:t>
            </a:r>
            <a:r>
              <a:rPr lang="zh-TW" altLang="en-US" sz="2400" dirty="0"/>
              <a:t>論文之基本架構分為六大段落：</a:t>
            </a:r>
            <a:r>
              <a:rPr lang="zh-TW" altLang="en-US" sz="2400" b="1" dirty="0">
                <a:solidFill>
                  <a:srgbClr val="FF0000"/>
                </a:solidFill>
              </a:rPr>
              <a:t>「壹、前言」、「貳、文獻探討」、「參、研究方法」、「肆、研究分析與結果」、「伍、研究結論與建議」、「陸、參考文獻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dirty="0"/>
              <a:t>一、本文結構內容 </a:t>
            </a:r>
          </a:p>
          <a:p>
            <a:r>
              <a:rPr lang="zh-TW" altLang="en-US" sz="2400" dirty="0" smtClean="0"/>
              <a:t>（二）文中</a:t>
            </a:r>
            <a:r>
              <a:rPr lang="zh-TW" altLang="en-US" sz="2400" dirty="0"/>
              <a:t>直接或間接引用他人</a:t>
            </a:r>
            <a:r>
              <a:rPr lang="zh-TW" altLang="en-US" sz="2400" dirty="0" smtClean="0"/>
              <a:t>資料，</a:t>
            </a:r>
            <a:r>
              <a:rPr lang="zh-TW" altLang="en-US" sz="2400" b="1" dirty="0">
                <a:solidFill>
                  <a:srgbClr val="FF0000"/>
                </a:solidFill>
              </a:rPr>
              <a:t>標明作者及年代</a:t>
            </a:r>
            <a:r>
              <a:rPr lang="zh-TW" altLang="en-US" sz="2400" dirty="0"/>
              <a:t>，</a:t>
            </a:r>
            <a:r>
              <a:rPr lang="zh-TW" altLang="en-US" sz="2400" b="1" dirty="0">
                <a:solidFill>
                  <a:srgbClr val="FF0000"/>
                </a:solidFill>
              </a:rPr>
              <a:t>並於「陸、參考文獻」段說明資料來源</a:t>
            </a:r>
          </a:p>
          <a:p>
            <a:r>
              <a:rPr lang="zh-TW" altLang="en-US" sz="2400" dirty="0"/>
              <a:t>（三）</a:t>
            </a:r>
            <a:r>
              <a:rPr lang="zh-TW" altLang="en-US" sz="2400" dirty="0"/>
              <a:t>圖表之編號及標題均置於</a:t>
            </a:r>
            <a:r>
              <a:rPr lang="zh-TW" altLang="en-US" sz="2400" b="1" dirty="0">
                <a:solidFill>
                  <a:srgbClr val="FF0000"/>
                </a:solidFill>
              </a:rPr>
              <a:t>圖表上方置左</a:t>
            </a:r>
            <a:r>
              <a:rPr lang="zh-TW" altLang="en-US" sz="2400" dirty="0" smtClean="0"/>
              <a:t>。</a:t>
            </a:r>
            <a:r>
              <a:rPr lang="zh-TW" altLang="en-US" sz="2400" dirty="0"/>
              <a:t>若</a:t>
            </a:r>
            <a:r>
              <a:rPr lang="zh-TW" altLang="en-US" sz="2400" dirty="0"/>
              <a:t>圖表（含整理之內容）係</a:t>
            </a:r>
            <a:r>
              <a:rPr lang="zh-TW" altLang="en-US" sz="2400" b="1" dirty="0">
                <a:solidFill>
                  <a:srgbClr val="FF0000"/>
                </a:solidFill>
              </a:rPr>
              <a:t>引用，均須於圖表下方註明資料來源</a:t>
            </a:r>
            <a:r>
              <a:rPr lang="zh-TW" altLang="en-US" sz="2400" dirty="0" smtClean="0"/>
              <a:t>，</a:t>
            </a:r>
            <a:r>
              <a:rPr lang="zh-TW" altLang="en-US" sz="2400" b="1" dirty="0">
                <a:solidFill>
                  <a:srgbClr val="FF0000"/>
                </a:solidFill>
              </a:rPr>
              <a:t>若圖表非引用，資料</a:t>
            </a:r>
            <a:r>
              <a:rPr lang="zh-TW" altLang="en-US" sz="2400" b="1" dirty="0">
                <a:solidFill>
                  <a:srgbClr val="FF0000"/>
                </a:solidFill>
              </a:rPr>
              <a:t>來源</a:t>
            </a:r>
            <a:r>
              <a:rPr lang="zh-TW" altLang="en-US" sz="2400" b="1" dirty="0">
                <a:solidFill>
                  <a:srgbClr val="FF0000"/>
                </a:solidFill>
              </a:rPr>
              <a:t>請註明研究者自行繪製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19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參、格式說明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07208"/>
            <a:ext cx="8915400" cy="3777622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小</a:t>
            </a:r>
            <a:r>
              <a:rPr lang="zh-TW" altLang="en-US" sz="2400" dirty="0"/>
              <a:t>論文之基本架構分為六大段落：</a:t>
            </a:r>
            <a:r>
              <a:rPr lang="zh-TW" altLang="en-US" sz="2400" b="1" dirty="0">
                <a:solidFill>
                  <a:srgbClr val="FF0000"/>
                </a:solidFill>
              </a:rPr>
              <a:t>「壹、前言」、「貳、文獻探討」、「參、研究方法」、「肆、研究分析與結果」、「伍、研究結論與建議」、「陸、參考文獻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二、參考文獻 </a:t>
            </a:r>
            <a:endParaRPr lang="en-US" altLang="zh-TW" sz="2400" dirty="0" smtClean="0"/>
          </a:p>
          <a:p>
            <a:r>
              <a:rPr lang="zh-TW" altLang="en-US" sz="2400" dirty="0"/>
              <a:t>（一）書籍類 </a:t>
            </a:r>
          </a:p>
          <a:p>
            <a:r>
              <a:rPr lang="en-US" altLang="zh-TW" sz="2400" dirty="0"/>
              <a:t>1</a:t>
            </a:r>
            <a:r>
              <a:rPr lang="zh-TW" altLang="en-US" sz="2400" dirty="0"/>
              <a:t>、中文格式：作者（出版年）。</a:t>
            </a:r>
            <a:r>
              <a:rPr lang="zh-TW" altLang="en-US" sz="2400" b="1" dirty="0"/>
              <a:t>書名</a:t>
            </a:r>
            <a:r>
              <a:rPr lang="zh-TW" altLang="en-US" sz="2400" dirty="0"/>
              <a:t>。出版者。 </a:t>
            </a:r>
            <a:endParaRPr lang="en-US" altLang="zh-TW" sz="2400" dirty="0" smtClean="0"/>
          </a:p>
          <a:p>
            <a:r>
              <a:rPr lang="zh-TW" altLang="en-US" sz="2400" dirty="0" smtClean="0"/>
              <a:t>（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）</a:t>
            </a:r>
            <a:r>
              <a:rPr lang="zh-TW" altLang="en-US" sz="2400" dirty="0"/>
              <a:t>編輯的書本： </a:t>
            </a:r>
          </a:p>
          <a:p>
            <a:r>
              <a:rPr lang="zh-TW" altLang="en-US" sz="2400" dirty="0"/>
              <a:t>孫煜明（主編）（</a:t>
            </a:r>
            <a:r>
              <a:rPr lang="en-US" altLang="zh-TW" sz="2400" dirty="0"/>
              <a:t>1993</a:t>
            </a:r>
            <a:r>
              <a:rPr lang="zh-TW" altLang="en-US" sz="2400" dirty="0"/>
              <a:t>）。</a:t>
            </a:r>
            <a:r>
              <a:rPr lang="zh-TW" altLang="en-US" sz="2400" b="1" dirty="0"/>
              <a:t>動機心理學</a:t>
            </a:r>
            <a:r>
              <a:rPr lang="zh-TW" altLang="en-US" sz="2400" dirty="0"/>
              <a:t>。南京大學出版社。 </a:t>
            </a:r>
          </a:p>
          <a:p>
            <a:r>
              <a:rPr lang="zh-TW" altLang="en-US" sz="2400" dirty="0" smtClean="0"/>
              <a:t>（</a:t>
            </a:r>
            <a:r>
              <a:rPr lang="en-US" altLang="zh-TW" sz="2400" dirty="0"/>
              <a:t>2</a:t>
            </a:r>
            <a:r>
              <a:rPr lang="zh-TW" altLang="en-US" sz="2400" dirty="0" smtClean="0"/>
              <a:t>）</a:t>
            </a:r>
            <a:r>
              <a:rPr lang="zh-TW" altLang="en-US" sz="2400" dirty="0"/>
              <a:t>翻譯的著作： </a:t>
            </a:r>
          </a:p>
          <a:p>
            <a:r>
              <a:rPr lang="zh-TW" altLang="en-US" sz="2400" dirty="0"/>
              <a:t>林翠湄（譯）（</a:t>
            </a:r>
            <a:r>
              <a:rPr lang="en-US" altLang="zh-TW" sz="2400" dirty="0"/>
              <a:t>1995</a:t>
            </a:r>
            <a:r>
              <a:rPr lang="zh-TW" altLang="en-US" sz="2400" dirty="0"/>
              <a:t>）。</a:t>
            </a:r>
            <a:r>
              <a:rPr lang="zh-TW" altLang="en-US" sz="2400" b="1" dirty="0"/>
              <a:t>社會與人格發展</a:t>
            </a:r>
            <a:r>
              <a:rPr lang="zh-TW" altLang="en-US" sz="2400" dirty="0"/>
              <a:t>（原作者：Ｄ</a:t>
            </a:r>
            <a:r>
              <a:rPr lang="en-US" altLang="zh-TW" sz="2400" dirty="0"/>
              <a:t>.</a:t>
            </a:r>
            <a:r>
              <a:rPr lang="zh-TW" altLang="en-US" sz="2400" dirty="0"/>
              <a:t>Ｒ</a:t>
            </a:r>
            <a:r>
              <a:rPr lang="en-US" altLang="zh-TW" sz="2400" dirty="0"/>
              <a:t>. Shaffer</a:t>
            </a:r>
            <a:r>
              <a:rPr lang="zh-TW" altLang="en-US" sz="2400" dirty="0"/>
              <a:t>）。心理出版社。（原著出版年：</a:t>
            </a:r>
            <a:r>
              <a:rPr lang="en-US" altLang="zh-TW" sz="2400" dirty="0"/>
              <a:t>1994</a:t>
            </a:r>
            <a:r>
              <a:rPr lang="zh-TW" altLang="en-US" sz="2400" dirty="0"/>
              <a:t>） </a:t>
            </a:r>
          </a:p>
          <a:p>
            <a:pPr marL="0" indent="0">
              <a:buNone/>
            </a:pPr>
            <a:r>
              <a:rPr lang="zh-TW" altLang="en-US" sz="2400" dirty="0" smtClean="0">
                <a:solidFill>
                  <a:srgbClr val="0070C0"/>
                </a:solidFill>
              </a:rPr>
              <a:t>       內文</a:t>
            </a:r>
            <a:r>
              <a:rPr lang="zh-TW" altLang="en-US" sz="2400" dirty="0">
                <a:solidFill>
                  <a:srgbClr val="0070C0"/>
                </a:solidFill>
              </a:rPr>
              <a:t>引註請用（林翠湄譯，</a:t>
            </a:r>
            <a:r>
              <a:rPr lang="en-US" altLang="zh-TW" sz="2400" dirty="0">
                <a:solidFill>
                  <a:srgbClr val="0070C0"/>
                </a:solidFill>
              </a:rPr>
              <a:t>1995</a:t>
            </a:r>
            <a:r>
              <a:rPr lang="zh-TW" altLang="en-US" sz="2400" dirty="0">
                <a:solidFill>
                  <a:srgbClr val="0070C0"/>
                </a:solidFill>
              </a:rPr>
              <a:t>）或林翠湄譯（</a:t>
            </a:r>
            <a:r>
              <a:rPr lang="en-US" altLang="zh-TW" sz="2400" dirty="0">
                <a:solidFill>
                  <a:srgbClr val="0070C0"/>
                </a:solidFill>
              </a:rPr>
              <a:t>1995</a:t>
            </a:r>
            <a:r>
              <a:rPr lang="zh-TW" altLang="en-US" sz="2400" dirty="0">
                <a:solidFill>
                  <a:srgbClr val="0070C0"/>
                </a:solidFill>
              </a:rPr>
              <a:t>） </a:t>
            </a:r>
            <a:endParaRPr lang="zh-TW" altLang="en-US" sz="3200" dirty="0">
              <a:solidFill>
                <a:srgbClr val="0070C0"/>
              </a:solidFill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963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參、格式說明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07208"/>
            <a:ext cx="8915400" cy="3777622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小</a:t>
            </a:r>
            <a:r>
              <a:rPr lang="zh-TW" altLang="en-US" sz="2400" dirty="0"/>
              <a:t>論文之基本架構分為六大段落：</a:t>
            </a:r>
            <a:r>
              <a:rPr lang="zh-TW" altLang="en-US" sz="2400" b="1" dirty="0">
                <a:solidFill>
                  <a:srgbClr val="FF0000"/>
                </a:solidFill>
              </a:rPr>
              <a:t>「壹、前言」、「貳、文獻探討」、「參、研究方法」、「肆、研究分析與結果」、「伍、研究結論與建議」、「陸、參考文獻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二、參考文獻 </a:t>
            </a:r>
            <a:endParaRPr lang="en-US" altLang="zh-TW" sz="2400" dirty="0" smtClean="0"/>
          </a:p>
          <a:p>
            <a:r>
              <a:rPr lang="zh-TW" altLang="en-US" sz="2400" dirty="0"/>
              <a:t>（二）期刊論文類 </a:t>
            </a:r>
            <a:r>
              <a:rPr lang="en-US" altLang="zh-TW" sz="2400" dirty="0" smtClean="0"/>
              <a:t> </a:t>
            </a:r>
            <a:endParaRPr lang="en-US" altLang="zh-TW" sz="2400" dirty="0"/>
          </a:p>
          <a:p>
            <a:r>
              <a:rPr lang="en-US" altLang="zh-TW" sz="2000" dirty="0" smtClean="0"/>
              <a:t>1</a:t>
            </a:r>
            <a:r>
              <a:rPr lang="zh-TW" altLang="en-US" sz="2000" dirty="0"/>
              <a:t>、中文格式：作者（出版年）。論文篇名。</a:t>
            </a:r>
            <a:r>
              <a:rPr lang="zh-TW" altLang="en-US" sz="2000" b="1" dirty="0">
                <a:solidFill>
                  <a:schemeClr val="tx1"/>
                </a:solidFill>
              </a:rPr>
              <a:t>期刊名，卷（期）</a:t>
            </a:r>
            <a:r>
              <a:rPr lang="zh-TW" altLang="en-US" sz="2000" dirty="0"/>
              <a:t>，起訖頁碼。 </a:t>
            </a:r>
          </a:p>
          <a:p>
            <a:pPr marL="0" indent="0">
              <a:buNone/>
            </a:pPr>
            <a:r>
              <a:rPr lang="zh-TW" altLang="en-US" sz="2000" dirty="0" smtClean="0"/>
              <a:t>林生傳</a:t>
            </a:r>
            <a:r>
              <a:rPr lang="zh-TW" altLang="en-US" sz="2000" dirty="0"/>
              <a:t>（</a:t>
            </a:r>
            <a:r>
              <a:rPr lang="en-US" altLang="zh-TW" sz="2000" dirty="0"/>
              <a:t>1994</a:t>
            </a:r>
            <a:r>
              <a:rPr lang="zh-TW" altLang="en-US" sz="2000" dirty="0"/>
              <a:t>）。實習教師的困擾問題與輔導之研究。</a:t>
            </a:r>
            <a:r>
              <a:rPr lang="zh-TW" altLang="en-US" sz="2000" b="1" dirty="0">
                <a:solidFill>
                  <a:schemeClr val="tx1"/>
                </a:solidFill>
              </a:rPr>
              <a:t>教育學刊</a:t>
            </a:r>
            <a:r>
              <a:rPr lang="zh-TW" altLang="en-US" sz="2000" dirty="0"/>
              <a:t>，</a:t>
            </a:r>
            <a:r>
              <a:rPr lang="en-US" altLang="zh-TW" sz="2000" b="1" dirty="0"/>
              <a:t>10</a:t>
            </a:r>
            <a:r>
              <a:rPr lang="zh-TW" altLang="en-US" sz="2000" dirty="0"/>
              <a:t>， </a:t>
            </a:r>
            <a:r>
              <a:rPr lang="en-US" altLang="zh-TW" sz="2000" dirty="0"/>
              <a:t>33-103</a:t>
            </a:r>
            <a:r>
              <a:rPr lang="zh-TW" altLang="en-US" sz="2000" dirty="0"/>
              <a:t>。 </a:t>
            </a:r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電子</a:t>
            </a:r>
            <a:r>
              <a:rPr lang="zh-TW" altLang="en-US" sz="2000" dirty="0"/>
              <a:t>論文格式：作者（出版年）。</a:t>
            </a:r>
            <a:r>
              <a:rPr lang="zh-TW" altLang="en-US" sz="2000" b="1" dirty="0"/>
              <a:t>篇名</a:t>
            </a:r>
            <a:r>
              <a:rPr lang="zh-TW" altLang="en-US" sz="2000" dirty="0"/>
              <a:t>。學校研究所所名：碩（博）士論文。網址（可用短網址） </a:t>
            </a:r>
          </a:p>
          <a:p>
            <a:pPr marL="0" indent="0">
              <a:buNone/>
            </a:pPr>
            <a:r>
              <a:rPr lang="zh-TW" altLang="en-US" sz="2000" dirty="0" smtClean="0"/>
              <a:t>簡</a:t>
            </a:r>
            <a:r>
              <a:rPr lang="zh-TW" altLang="en-US" sz="2000" dirty="0"/>
              <a:t>菲莉（</a:t>
            </a:r>
            <a:r>
              <a:rPr lang="en-US" altLang="zh-TW" sz="2000" dirty="0"/>
              <a:t>2019</a:t>
            </a:r>
            <a:r>
              <a:rPr lang="zh-TW" altLang="en-US" sz="2000" dirty="0"/>
              <a:t>）。</a:t>
            </a:r>
            <a:r>
              <a:rPr lang="zh-TW" altLang="en-US" sz="2000" b="1" dirty="0"/>
              <a:t>十二年國教課綱高中自主學習建制化之實踐研究</a:t>
            </a:r>
            <a:r>
              <a:rPr lang="zh-TW" altLang="en-US" sz="2000" dirty="0"/>
              <a:t>。國立臺灣師範大學教育研究所：博士論文。</a:t>
            </a:r>
            <a:r>
              <a:rPr lang="en-US" altLang="zh-TW" sz="2000" dirty="0"/>
              <a:t>https://</a:t>
            </a:r>
            <a:r>
              <a:rPr lang="en-US" altLang="zh-TW" sz="2000" dirty="0" err="1"/>
              <a:t>hdl.handle.net</a:t>
            </a:r>
            <a:r>
              <a:rPr lang="en-US" altLang="zh-TW" sz="2000" dirty="0"/>
              <a:t>/11296/</a:t>
            </a:r>
            <a:r>
              <a:rPr lang="en-US" altLang="zh-TW" sz="2000" dirty="0" err="1"/>
              <a:t>2vx6u6</a:t>
            </a:r>
            <a:r>
              <a:rPr lang="en-US" altLang="zh-TW" sz="2000" dirty="0"/>
              <a:t>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212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參、格式說明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07208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（三）</a:t>
            </a:r>
            <a:r>
              <a:rPr lang="zh-TW" altLang="en-US" sz="2000" dirty="0"/>
              <a:t>網路相關資源 </a:t>
            </a:r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、網路資料：網站名稱（登載年月日）。文章名稱。網址（可用短網址） </a:t>
            </a:r>
          </a:p>
          <a:p>
            <a:pPr marL="0" indent="0">
              <a:buNone/>
            </a:pPr>
            <a:r>
              <a:rPr lang="zh-TW" altLang="en-US" sz="2000" dirty="0" smtClean="0"/>
              <a:t>教育部</a:t>
            </a:r>
            <a:r>
              <a:rPr lang="zh-TW" altLang="en-US" sz="2000" dirty="0"/>
              <a:t>全球資訊網（</a:t>
            </a:r>
            <a:r>
              <a:rPr lang="en-US" altLang="zh-TW" sz="2000" dirty="0"/>
              <a:t>2020</a:t>
            </a:r>
            <a:r>
              <a:rPr lang="zh-TW" altLang="en-US" sz="2000" dirty="0"/>
              <a:t>年</a:t>
            </a:r>
            <a:r>
              <a:rPr lang="en-US" altLang="zh-TW" sz="2000" dirty="0"/>
              <a:t>3</a:t>
            </a:r>
            <a:r>
              <a:rPr lang="zh-TW" altLang="en-US" sz="2000" dirty="0"/>
              <a:t>月</a:t>
            </a:r>
            <a:r>
              <a:rPr lang="en-US" altLang="zh-TW" sz="2000" dirty="0"/>
              <a:t>12</a:t>
            </a:r>
            <a:r>
              <a:rPr lang="zh-TW" altLang="en-US" sz="2000" dirty="0"/>
              <a:t>日）。十二年國民基本教育實施計畫。 </a:t>
            </a:r>
          </a:p>
          <a:p>
            <a:pPr marL="0" indent="0">
              <a:buNone/>
            </a:pPr>
            <a:r>
              <a:rPr lang="en-US" altLang="zh-TW" sz="2000" dirty="0"/>
              <a:t>https://</a:t>
            </a:r>
            <a:r>
              <a:rPr lang="en-US" altLang="zh-TW" sz="2000" dirty="0" err="1"/>
              <a:t>reurl.cc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a5G9AG</a:t>
            </a:r>
            <a:r>
              <a:rPr lang="en-US" altLang="zh-TW" sz="2000" dirty="0"/>
              <a:t> </a:t>
            </a:r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、如果網路資料有作者及篇名，請依下列格式書寫 </a:t>
            </a:r>
          </a:p>
          <a:p>
            <a:pPr marL="0" indent="0">
              <a:buNone/>
            </a:pPr>
            <a:r>
              <a:rPr lang="zh-TW" altLang="en-US" sz="2000" dirty="0"/>
              <a:t>作者（登載年月日）。文章名稱。網址（可用短網址） </a:t>
            </a:r>
          </a:p>
          <a:p>
            <a:pPr marL="0" indent="0">
              <a:buNone/>
            </a:pPr>
            <a:r>
              <a:rPr lang="zh-TW" altLang="en-US" sz="2000" dirty="0" smtClean="0"/>
              <a:t>詹</a:t>
            </a:r>
            <a:r>
              <a:rPr lang="zh-TW" altLang="en-US" sz="2000" dirty="0"/>
              <a:t>益鑑（</a:t>
            </a:r>
            <a:r>
              <a:rPr lang="en-US" altLang="zh-TW" sz="2000" dirty="0"/>
              <a:t>2016 </a:t>
            </a:r>
            <a:r>
              <a:rPr lang="zh-TW" altLang="en-US" sz="2000" dirty="0"/>
              <a:t>年 </a:t>
            </a:r>
            <a:r>
              <a:rPr lang="en-US" altLang="zh-TW" sz="2000" dirty="0"/>
              <a:t>8 </a:t>
            </a:r>
            <a:r>
              <a:rPr lang="zh-TW" altLang="en-US" sz="2000" dirty="0"/>
              <a:t>月 </a:t>
            </a:r>
            <a:r>
              <a:rPr lang="en-US" altLang="zh-TW" sz="2000" dirty="0"/>
              <a:t>8 </a:t>
            </a:r>
            <a:r>
              <a:rPr lang="zh-TW" altLang="en-US" sz="2000" dirty="0"/>
              <a:t>日）。</a:t>
            </a:r>
            <a:r>
              <a:rPr lang="en-US" altLang="zh-TW" sz="2000" dirty="0"/>
              <a:t>Uber </a:t>
            </a:r>
            <a:r>
              <a:rPr lang="zh-TW" altLang="en-US" sz="2000" dirty="0"/>
              <a:t>在臺灣到底挑戰了什麼？。 </a:t>
            </a:r>
          </a:p>
          <a:p>
            <a:pPr marL="0" indent="0">
              <a:buNone/>
            </a:pPr>
            <a:r>
              <a:rPr lang="en-US" altLang="zh-TW" sz="2000" dirty="0"/>
              <a:t>https://</a:t>
            </a:r>
            <a:r>
              <a:rPr lang="en-US" altLang="zh-TW" sz="2000" dirty="0" err="1"/>
              <a:t>www.bnext.com.tw</a:t>
            </a:r>
            <a:r>
              <a:rPr lang="en-US" altLang="zh-TW" sz="2000" dirty="0"/>
              <a:t>/article/40529/</a:t>
            </a:r>
            <a:r>
              <a:rPr lang="en-US" altLang="zh-TW" sz="2000" dirty="0" err="1"/>
              <a:t>BN</a:t>
            </a:r>
            <a:r>
              <a:rPr lang="en-US" altLang="zh-TW" sz="2000" dirty="0"/>
              <a:t>-2016-08-08-165510-77 </a:t>
            </a:r>
          </a:p>
          <a:p>
            <a:r>
              <a:rPr lang="en-US" altLang="zh-TW" sz="2000" dirty="0"/>
              <a:t>3</a:t>
            </a:r>
            <a:r>
              <a:rPr lang="zh-TW" altLang="en-US" sz="2000" dirty="0"/>
              <a:t>、如果網路資料沒有出版日期，請依下列格式書寫 </a:t>
            </a:r>
          </a:p>
          <a:p>
            <a:pPr marL="0" indent="0">
              <a:buNone/>
            </a:pPr>
            <a:r>
              <a:rPr lang="zh-TW" altLang="en-US" sz="2000" dirty="0"/>
              <a:t>作者（無日期）。文章名稱。擷取日期，取自網址（可用短網址）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055361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886</Words>
  <Application>Microsoft Office PowerPoint</Application>
  <PresentationFormat>寬螢幕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Century Gothic</vt:lpstr>
      <vt:lpstr>Wingdings 3</vt:lpstr>
      <vt:lpstr>絲縷</vt:lpstr>
      <vt:lpstr>小論文格式</vt:lpstr>
      <vt:lpstr> 壹、篇幅規定  </vt:lpstr>
      <vt:lpstr>參、格式說明  </vt:lpstr>
      <vt:lpstr>參、格式說明  </vt:lpstr>
      <vt:lpstr>參、格式說明  </vt:lpstr>
      <vt:lpstr>參、格式說明  </vt:lpstr>
      <vt:lpstr>參、格式說明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小論文格式</dc:title>
  <dc:creator>User</dc:creator>
  <cp:lastModifiedBy>User</cp:lastModifiedBy>
  <cp:revision>5</cp:revision>
  <dcterms:created xsi:type="dcterms:W3CDTF">2025-02-25T06:04:53Z</dcterms:created>
  <dcterms:modified xsi:type="dcterms:W3CDTF">2025-02-25T06:32:32Z</dcterms:modified>
</cp:coreProperties>
</file>