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5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sz="8000">
                <a:solidFill>
                  <a:schemeClr val="accent1">
                    <a:lumMod val="50000"/>
                  </a:schemeClr>
                </a:solidFill>
              </a:rPr>
              <a:t>Week2 Project</a:t>
            </a:r>
            <a:endParaRPr lang="en-US" altLang="zh-CN" sz="8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sz="4000">
                <a:solidFill>
                  <a:schemeClr val="dk1"/>
                </a:solidFill>
              </a:rPr>
              <a:t>Kaiye Chen</a:t>
            </a:r>
            <a:endParaRPr lang="en-US" altLang="zh-CN" sz="4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Problem3: AR process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80135" y="1691005"/>
            <a:ext cx="7399655" cy="44380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Problem3: MA process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4725" y="1691005"/>
            <a:ext cx="7146290" cy="42189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Problem3: Summary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910570" cy="4351655"/>
          </a:xfrm>
        </p:spPr>
        <p:txBody>
          <a:bodyPr/>
          <a:p>
            <a:r>
              <a:rPr lang="zh-CN" altLang="en-US"/>
              <a:t>ACF and PACF graphs</a:t>
            </a:r>
            <a:r>
              <a:rPr lang="en-US" altLang="zh-CN"/>
              <a:t>: number of lag terms = number of terms not decay</a:t>
            </a:r>
            <a:endParaRPr lang="en-US" altLang="zh-CN"/>
          </a:p>
          <a:p>
            <a:r>
              <a:rPr lang="en-US" altLang="zh-CN"/>
              <a:t>Usage: Determine which order of time series should be used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Problem1: Math Provement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Multivariate Distribution: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Partition Matrix: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68375" y="3513455"/>
            <a:ext cx="6558915" cy="2406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455" y="2178050"/>
            <a:ext cx="2270125" cy="7461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Given X</a:t>
            </a:r>
            <a:r>
              <a:rPr lang="en-US" altLang="zh-CN" baseline="-25000"/>
              <a:t>2</a:t>
            </a:r>
            <a:r>
              <a:rPr lang="en-US" altLang="zh-CN"/>
              <a:t> = a: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Linear function: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838200" y="381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Problem1: Math Provement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311400"/>
            <a:ext cx="4921250" cy="17805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765" y="4954270"/>
            <a:ext cx="2854960" cy="8121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Given X</a:t>
            </a:r>
            <a:r>
              <a:rPr lang="en-US" altLang="zh-CN" baseline="-25000"/>
              <a:t>2</a:t>
            </a:r>
            <a:r>
              <a:rPr lang="en-US" altLang="zh-CN"/>
              <a:t> = a: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Linear function: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838200" y="381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Problem1: Math Provement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311400"/>
            <a:ext cx="4921250" cy="17805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765" y="4954270"/>
            <a:ext cx="2854960" cy="8121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838200" y="381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Problem1: Math Provement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025" y="1550035"/>
            <a:ext cx="7634605" cy="40874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Problem1: Math Provement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06805" y="1844040"/>
            <a:ext cx="6019800" cy="42443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Problem1: Empirical Provement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27125" y="1557655"/>
            <a:ext cx="6339205" cy="46297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Problem2: OLS error distribution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t-test(Shapiro-Wilk test):</a:t>
            </a:r>
            <a:endParaRPr lang="en-US" altLang="zh-CN"/>
          </a:p>
          <a:p>
            <a:pPr lvl="1"/>
            <a:r>
              <a:rPr lang="en-US" altLang="zh-CN" sz="2400"/>
              <a:t>P = 0.00016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significance level 95%: reject H0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Error term not normally distributed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Consider robust variance or GLS</a:t>
            </a:r>
            <a:endParaRPr lang="en-US" altLang="zh-CN">
              <a:sym typeface="+mn-ea"/>
            </a:endParaRPr>
          </a:p>
          <a:p>
            <a:pPr lvl="1"/>
            <a:endParaRPr lang="en-US" altLang="zh-CN"/>
          </a:p>
          <a:p>
            <a:pPr marL="0" indent="0">
              <a:buNone/>
            </a:pPr>
            <a:r>
              <a:rPr lang="en-US" altLang="zh-CN"/>
              <a:t>     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Problem2: MLE: normal vs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t-distribution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838200" y="1825625"/>
          <a:ext cx="10515600" cy="254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5499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Distribution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b0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b1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SSE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AIC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BIC</a:t>
                      </a:r>
                      <a:endParaRPr lang="en-US" altLang="zh-CN" sz="2400"/>
                    </a:p>
                  </a:txBody>
                  <a:tcPr/>
                </a:tc>
              </a:tr>
              <a:tr h="9963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Normal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0.1198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0.6052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</a:rPr>
                        <a:t>143.6</a:t>
                      </a:r>
                      <a:endParaRPr lang="en-US" altLang="zh-CN" sz="2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325.9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333.8</a:t>
                      </a:r>
                      <a:endParaRPr lang="en-US" altLang="zh-CN" sz="2400"/>
                    </a:p>
                  </a:txBody>
                  <a:tcPr/>
                </a:tc>
              </a:tr>
              <a:tr h="9963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</a:rPr>
                        <a:t>Student’s t</a:t>
                      </a:r>
                      <a:endParaRPr lang="en-US" altLang="zh-CN" sz="2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0.1426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0.5575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143.9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</a:rPr>
                        <a:t>318.9</a:t>
                      </a:r>
                      <a:endParaRPr lang="en-US" altLang="zh-CN" sz="2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</a:rPr>
                        <a:t>329.3</a:t>
                      </a:r>
                      <a:endParaRPr lang="en-US" altLang="zh-CN" sz="2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PLACING_PICTURE_USER_VIEWPORT" val="{&quot;height&quot;:2448,&quot;width&quot;:6672}"/>
</p:tagLst>
</file>

<file path=ppt/tags/tag3.xml><?xml version="1.0" encoding="utf-8"?>
<p:tagLst xmlns:p="http://schemas.openxmlformats.org/presentationml/2006/main">
  <p:tag name="KSO_WM_UNIT_TABLE_BEAUTIFY" val="smartTable{6c8a2ff7-cced-4dfd-b198-d7fd2e8d7b4a}"/>
  <p:tag name="TABLE_ENDDRAG_ORIGIN_RECT" val="828*235"/>
  <p:tag name="TABLE_ENDDRAG_RECT" val="66*143*828*235"/>
</p:tagLst>
</file>

<file path=ppt/tags/tag4.xml><?xml version="1.0" encoding="utf-8"?>
<p:tagLst xmlns:p="http://schemas.openxmlformats.org/presentationml/2006/main">
  <p:tag name="KSO_WM_UNIT_PLACING_PICTURE_USER_VIEWPORT" val="{&quot;height&quot;:4836,&quot;width&quot;:8064}"/>
</p:tagLst>
</file>

<file path=ppt/tags/tag5.xml><?xml version="1.0" encoding="utf-8"?>
<p:tagLst xmlns:p="http://schemas.openxmlformats.org/presentationml/2006/main">
  <p:tag name="COMMONDATA" val="eyJoZGlkIjoiOTc3NDg3MTRkNzJkYTZhMzNiYzQ0YWNhNjg4ZTgxN2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F9F9F9"/>
      </a:dk2>
      <a:lt2>
        <a:srgbClr val="FFFFFF"/>
      </a:lt2>
      <a:accent1>
        <a:srgbClr val="D6B686"/>
      </a:accent1>
      <a:accent2>
        <a:srgbClr val="E2D2AF"/>
      </a:accent2>
      <a:accent3>
        <a:srgbClr val="C4A293"/>
      </a:accent3>
      <a:accent4>
        <a:srgbClr val="CEC9BA"/>
      </a:accent4>
      <a:accent5>
        <a:srgbClr val="E7CAA2"/>
      </a:accent5>
      <a:accent6>
        <a:srgbClr val="B2836E"/>
      </a:accent6>
      <a:hlink>
        <a:srgbClr val="304FFE"/>
      </a:hlink>
      <a:folHlink>
        <a:srgbClr val="49206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766</Words>
  <Application>WPS 演示</Application>
  <PresentationFormat>宽屏</PresentationFormat>
  <Paragraphs>100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Calibri</vt:lpstr>
      <vt:lpstr>Microsoft YaHei</vt:lpstr>
      <vt:lpstr>Arial Unicode MS</vt:lpstr>
      <vt:lpstr>Office 主题</vt:lpstr>
      <vt:lpstr>1_Office 主题</vt:lpstr>
      <vt:lpstr>PowerPoint 演示文稿</vt:lpstr>
      <vt:lpstr>PowerPoint 演示文稿</vt:lpstr>
      <vt:lpstr>Problem1: Math Provement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陈恺烨</dc:creator>
  <cp:lastModifiedBy>烨烨</cp:lastModifiedBy>
  <cp:revision>2</cp:revision>
  <dcterms:created xsi:type="dcterms:W3CDTF">2022-09-09T03:55:00Z</dcterms:created>
  <dcterms:modified xsi:type="dcterms:W3CDTF">2022-09-09T04:20:51Z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5318ADBF50F2446EAB4C69FAFB993312</vt:lpwstr>
  </property>
  <property fmtid="{D5CDD505-2E9C-101B-9397-08002B2CF9AE}" pid="3" name="KSOProductBuildVer">
    <vt:lpwstr>2052-11.1.0.12313</vt:lpwstr>
  </property>
</Properties>
</file>