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59" r:id="rId5"/>
    <p:sldId id="264" r:id="rId6"/>
    <p:sldId id="272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8000">
                <a:solidFill>
                  <a:schemeClr val="accent1">
                    <a:lumMod val="50000"/>
                  </a:schemeClr>
                </a:solidFill>
              </a:rPr>
              <a:t>Week6 Project</a:t>
            </a:r>
            <a:endParaRPr lang="en-US" altLang="zh-CN" sz="8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000">
                <a:solidFill>
                  <a:schemeClr val="dk1"/>
                </a:solidFill>
              </a:rPr>
              <a:t>Kaiye Chen</a:t>
            </a:r>
            <a:endParaRPr lang="en-US" altLang="zh-CN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Problem1: Results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62635" y="1747520"/>
            <a:ext cx="59772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Price increases, implied volatility increases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No obvious relation of put-call spread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endParaRPr lang="en-US" altLang="zh-CN" sz="2800"/>
          </a:p>
        </p:txBody>
      </p:sp>
      <p:pic>
        <p:nvPicPr>
          <p:cNvPr id="3" name="图片 2" descr="Q1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2765" y="531495"/>
            <a:ext cx="4229100" cy="2834640"/>
          </a:xfrm>
          <a:prstGeom prst="rect">
            <a:avLst/>
          </a:prstGeom>
        </p:spPr>
      </p:pic>
      <p:pic>
        <p:nvPicPr>
          <p:cNvPr id="4" name="图片 3" descr="Q1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05" y="3497580"/>
            <a:ext cx="2446020" cy="31013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81000"/>
            <a:ext cx="1090041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Problem2: Volatility smile &amp; Gambler’s Fallacy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2160" y="1932940"/>
            <a:ext cx="59867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Volatility smile: at-the-money lowest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History: money “crash” in 1980s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Theory: Gambler’s Fallacy</a:t>
            </a:r>
            <a:endParaRPr lang="en-US" altLang="zh-CN" sz="2800"/>
          </a:p>
        </p:txBody>
      </p:sp>
      <p:pic>
        <p:nvPicPr>
          <p:cNvPr id="2" name="图片 1" descr="Q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4645" y="2050415"/>
            <a:ext cx="5507355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-3282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Problem3: Several Synthetic Options</a:t>
            </a:r>
            <a:endParaRPr lang="en-US" altLang="zh-CN"/>
          </a:p>
        </p:txBody>
      </p:sp>
      <p:pic>
        <p:nvPicPr>
          <p:cNvPr id="2" name="图片 1" descr="Q3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844550"/>
            <a:ext cx="6106160" cy="2051050"/>
          </a:xfrm>
          <a:prstGeom prst="rect">
            <a:avLst/>
          </a:prstGeom>
        </p:spPr>
      </p:pic>
      <p:pic>
        <p:nvPicPr>
          <p:cNvPr id="5" name="图片 4" descr="Q3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6160770" cy="2094230"/>
          </a:xfrm>
          <a:prstGeom prst="rect">
            <a:avLst/>
          </a:prstGeom>
        </p:spPr>
      </p:pic>
      <p:pic>
        <p:nvPicPr>
          <p:cNvPr id="8" name="图片 7" descr="Q3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6950"/>
            <a:ext cx="6160770" cy="2051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Synthetic Method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9260" y="1562100"/>
            <a:ext cx="1011682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1.Call Spread: long call with a lower strike price and one short call with a higher strike price 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2.Put Spread:  2 puts in different direction but in the same underlying asset 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3.Covered Call:  stock is purchased and calls are sold. 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4.Protected Put: stock is purchased and puts are bought. 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5.Straddle: buying both a put option and a call option 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6.Synlong: A strategy that repeats the stock payoff.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Problem3:  Profit&amp;Loss, ES, VaR</a:t>
            </a:r>
            <a:endParaRPr lang="zh-CN" altLang="en-US"/>
          </a:p>
        </p:txBody>
      </p:sp>
      <p:pic>
        <p:nvPicPr>
          <p:cNvPr id="4" name="图片 3" descr="Q3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110" y="1174750"/>
            <a:ext cx="7501890" cy="3500755"/>
          </a:xfrm>
          <a:prstGeom prst="rect">
            <a:avLst/>
          </a:prstGeom>
        </p:spPr>
      </p:pic>
      <p:pic>
        <p:nvPicPr>
          <p:cNvPr id="5" name="图片 4" descr="Q3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10" y="4675505"/>
            <a:ext cx="7519035" cy="19900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5430" y="1283335"/>
            <a:ext cx="442468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1.Call/Put Strategy: similar , positive average payoff 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2.Covered call/Protected put:  similar , return close to 0 , lowest risk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3.Straddle: high density to loss a small amount,relative low ES and VaR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4.SynLong. The most risky portfolio, extremely high VaR and ES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COMMONDATA" val="eyJoZGlkIjoiOTc3NDg3MTRkNzJkYTZhMzNiYzQ0YWNhNjg4ZTgxN2EifQ=="/>
  <p:tag name="KSO_WPP_MARK_KEY" val="3f6837b9-610f-4f9d-bb66-dd342ce5fbe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9F9F9"/>
      </a:dk2>
      <a:lt2>
        <a:srgbClr val="FFFFFF"/>
      </a:lt2>
      <a:accent1>
        <a:srgbClr val="D6B686"/>
      </a:accent1>
      <a:accent2>
        <a:srgbClr val="E2D2AF"/>
      </a:accent2>
      <a:accent3>
        <a:srgbClr val="C4A293"/>
      </a:accent3>
      <a:accent4>
        <a:srgbClr val="CEC9BA"/>
      </a:accent4>
      <a:accent5>
        <a:srgbClr val="E7CAA2"/>
      </a:accent5>
      <a:accent6>
        <a:srgbClr val="B2836E"/>
      </a:accent6>
      <a:hlink>
        <a:srgbClr val="304FFE"/>
      </a:hlink>
      <a:folHlink>
        <a:srgbClr val="4920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WPS 演示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Office 主题</vt:lpstr>
      <vt:lpstr>1_Office 主题</vt:lpstr>
      <vt:lpstr>Week5 Project</vt:lpstr>
      <vt:lpstr>Problem1: Expected Shortfall</vt:lpstr>
      <vt:lpstr>PowerPoint 演示文稿</vt:lpstr>
      <vt:lpstr>PowerPoint 演示文稿</vt:lpstr>
      <vt:lpstr>Problem3: Results</vt:lpstr>
      <vt:lpstr>Problem3: 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陈恺烨</dc:creator>
  <cp:lastModifiedBy>烨烨</cp:lastModifiedBy>
  <cp:revision>7</cp:revision>
  <dcterms:created xsi:type="dcterms:W3CDTF">2022-09-09T03:55:00Z</dcterms:created>
  <dcterms:modified xsi:type="dcterms:W3CDTF">2022-10-22T01:33:06Z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5318ADBF50F2446EAB4C69FAFB993312</vt:lpwstr>
  </property>
  <property fmtid="{D5CDD505-2E9C-101B-9397-08002B2CF9AE}" pid="3" name="KSOProductBuildVer">
    <vt:lpwstr>2052-11.1.0.12598</vt:lpwstr>
  </property>
</Properties>
</file>