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9"/>
  </p:notesMasterIdLst>
  <p:sldIdLst>
    <p:sldId id="256" r:id="rId2"/>
    <p:sldId id="264" r:id="rId3"/>
    <p:sldId id="271" r:id="rId4"/>
    <p:sldId id="257" r:id="rId5"/>
    <p:sldId id="262" r:id="rId6"/>
    <p:sldId id="263" r:id="rId7"/>
    <p:sldId id="265" r:id="rId8"/>
    <p:sldId id="266" r:id="rId9"/>
    <p:sldId id="267" r:id="rId10"/>
    <p:sldId id="268" r:id="rId11"/>
    <p:sldId id="269" r:id="rId12"/>
    <p:sldId id="272" r:id="rId13"/>
    <p:sldId id="270" r:id="rId14"/>
    <p:sldId id="273" r:id="rId15"/>
    <p:sldId id="259"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4468D-620E-419F-85DB-4BD69C35E916}" v="47" dt="2021-08-12T23:19:21.352"/>
    <p1510:client id="{1E3B0D53-A8F9-4E76-9AEA-84F09D14143B}" v="3656" dt="2021-08-13T00:13:08.652"/>
    <p1510:client id="{222AE31D-DDD5-B691-96A1-BF1B66D462ED}" v="1655" dt="2021-08-13T13:43:32.407"/>
    <p1510:client id="{61ECDEB2-7654-4CEB-AF38-0401DB8B6383}" v="12" dt="2021-08-13T00:06:23.455"/>
    <p1510:client id="{9027A91A-B8E3-4F0F-86BD-037AFB12B7AD}" v="53" dt="2021-08-12T18:03:49.633"/>
    <p1510:client id="{A124737E-C15E-0110-3D4B-0DE0A11F2CB4}" v="1642" dt="2021-08-13T05:19:25.599"/>
    <p1510:client id="{B95D06AD-C216-8E3C-3898-7E37E247284B}" v="6" dt="2021-08-13T14:31:47.930"/>
    <p1510:client id="{C01FE2E6-3AEB-5C43-8FF4-60F78159DB26}" v="454" dt="2021-08-13T04:15:41.737"/>
    <p1510:client id="{C17C9E63-C9DE-B765-729C-D0667851644D}" v="742" dt="2021-08-13T14:09:45.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2F980-F12A-4531-8700-27FD0EF2DB5F}" type="datetimeFigureOut">
              <a:rPr lang="en-US"/>
              <a:t>8/15/2021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296A2-29C5-4B36-A67D-64E64684D099}" type="slidenum">
              <a:rPr lang="en-US"/>
              <a:t>‹#›</a:t>
            </a:fld>
            <a:endParaRPr lang="en-US"/>
          </a:p>
        </p:txBody>
      </p:sp>
    </p:spTree>
    <p:extLst>
      <p:ext uri="{BB962C8B-B14F-4D97-AF65-F5344CB8AC3E}">
        <p14:creationId xmlns:p14="http://schemas.microsoft.com/office/powerpoint/2010/main" val="187589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we explain two datasets based upon their features and number of records</a:t>
            </a:r>
          </a:p>
        </p:txBody>
      </p:sp>
      <p:sp>
        <p:nvSpPr>
          <p:cNvPr id="4" name="Slide Number Placeholder 3"/>
          <p:cNvSpPr>
            <a:spLocks noGrp="1"/>
          </p:cNvSpPr>
          <p:nvPr>
            <p:ph type="sldNum" sz="quarter" idx="5"/>
          </p:nvPr>
        </p:nvSpPr>
        <p:spPr/>
        <p:txBody>
          <a:bodyPr/>
          <a:lstStyle/>
          <a:p>
            <a:fld id="{2FC296A2-29C5-4B36-A67D-64E64684D099}" type="slidenum">
              <a:rPr lang="en-US"/>
              <a:t>4</a:t>
            </a:fld>
            <a:endParaRPr lang="en-US"/>
          </a:p>
        </p:txBody>
      </p:sp>
    </p:spTree>
    <p:extLst>
      <p:ext uri="{BB962C8B-B14F-4D97-AF65-F5344CB8AC3E}">
        <p14:creationId xmlns:p14="http://schemas.microsoft.com/office/powerpoint/2010/main" val="246948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7568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65997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7725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940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429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4680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9120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2419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5681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3593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8/15/2021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978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8/15/2021</a:t>
            </a:fld>
            <a:endParaRPr lang="en-US"/>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597184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ioinformaticsreview.com/20170211/perspective-small-molecules-as-players-in-targeted-therapie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ioinformaticsreview.com/20170211/perspective-small-molecules-as-players-in-targeted-therapie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Scatter chart&#10;&#10;Description automatically generated">
            <a:extLst>
              <a:ext uri="{FF2B5EF4-FFF2-40B4-BE49-F238E27FC236}">
                <a16:creationId xmlns:a16="http://schemas.microsoft.com/office/drawing/2014/main" id="{38FA4E23-F048-4BDB-9E46-57CBB9D0579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1967" b="-2"/>
          <a:stretch/>
        </p:blipFill>
        <p:spPr>
          <a:xfrm>
            <a:off x="546132" y="818492"/>
            <a:ext cx="6761609" cy="5664712"/>
          </a:xfrm>
          <a:prstGeom prst="rect">
            <a:avLst/>
          </a:prstGeom>
        </p:spPr>
      </p:pic>
      <p:sp>
        <p:nvSpPr>
          <p:cNvPr id="2" name="Title 1"/>
          <p:cNvSpPr>
            <a:spLocks noGrp="1"/>
          </p:cNvSpPr>
          <p:nvPr>
            <p:ph type="ctrTitle"/>
          </p:nvPr>
        </p:nvSpPr>
        <p:spPr>
          <a:xfrm>
            <a:off x="4414403" y="284931"/>
            <a:ext cx="6688611" cy="2606040"/>
          </a:xfrm>
        </p:spPr>
        <p:txBody>
          <a:bodyPr anchor="ctr">
            <a:normAutofit/>
          </a:bodyPr>
          <a:lstStyle/>
          <a:p>
            <a:r>
              <a:rPr lang="en-US">
                <a:latin typeface="Aharoni"/>
                <a:cs typeface="Calibri Light"/>
              </a:rPr>
              <a:t>M-Precise</a:t>
            </a:r>
            <a:endParaRPr lang="en-US"/>
          </a:p>
        </p:txBody>
      </p:sp>
      <p:sp>
        <p:nvSpPr>
          <p:cNvPr id="3" name="Subtitle 2"/>
          <p:cNvSpPr>
            <a:spLocks noGrp="1"/>
          </p:cNvSpPr>
          <p:nvPr>
            <p:ph type="subTitle" idx="1"/>
          </p:nvPr>
        </p:nvSpPr>
        <p:spPr>
          <a:xfrm>
            <a:off x="8525479" y="6064523"/>
            <a:ext cx="3455283" cy="418682"/>
          </a:xfrm>
        </p:spPr>
        <p:txBody>
          <a:bodyPr vert="horz" lIns="91440" tIns="45720" rIns="91440" bIns="45720" rtlCol="0">
            <a:normAutofit/>
          </a:bodyPr>
          <a:lstStyle/>
          <a:p>
            <a:pPr algn="r"/>
            <a:r>
              <a:rPr lang="en-US" sz="1800" b="1">
                <a:cs typeface="Calibri"/>
              </a:rPr>
              <a:t>AI Against Cancer Hackathon</a:t>
            </a:r>
            <a:endParaRPr lang="en-US" sz="1800" b="1"/>
          </a:p>
        </p:txBody>
      </p:sp>
      <p:sp>
        <p:nvSpPr>
          <p:cNvPr id="5" name="TextBox 4">
            <a:extLst>
              <a:ext uri="{FF2B5EF4-FFF2-40B4-BE49-F238E27FC236}">
                <a16:creationId xmlns:a16="http://schemas.microsoft.com/office/drawing/2014/main" id="{9FC07D1D-F931-43FD-B4D1-C6C6EAA2FAF1}"/>
              </a:ext>
            </a:extLst>
          </p:cNvPr>
          <p:cNvSpPr txBox="1"/>
          <p:nvPr/>
        </p:nvSpPr>
        <p:spPr>
          <a:xfrm>
            <a:off x="7597419" y="2468944"/>
            <a:ext cx="431542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Light"/>
                <a:cs typeface="Calibri Light"/>
              </a:rPr>
              <a:t>Prediction of leukemic outcomes and choice of treatment based on clinical parameters and immune cell gene expression signature </a:t>
            </a:r>
            <a:endParaRPr lang="en-US" sz="11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line chart&#10;&#10;Description automatically generated">
            <a:extLst>
              <a:ext uri="{FF2B5EF4-FFF2-40B4-BE49-F238E27FC236}">
                <a16:creationId xmlns:a16="http://schemas.microsoft.com/office/drawing/2014/main" id="{EB90040C-870B-4F25-833A-59AAE1DBDE96}"/>
              </a:ext>
            </a:extLst>
          </p:cNvPr>
          <p:cNvPicPr>
            <a:picLocks noChangeAspect="1"/>
          </p:cNvPicPr>
          <p:nvPr/>
        </p:nvPicPr>
        <p:blipFill>
          <a:blip r:embed="rId2"/>
          <a:stretch>
            <a:fillRect/>
          </a:stretch>
        </p:blipFill>
        <p:spPr>
          <a:xfrm>
            <a:off x="4364995" y="3123646"/>
            <a:ext cx="3216908" cy="2674219"/>
          </a:xfrm>
          <a:prstGeom prst="rect">
            <a:avLst/>
          </a:prstGeom>
        </p:spPr>
      </p:pic>
      <p:pic>
        <p:nvPicPr>
          <p:cNvPr id="5" name="Picture 5" descr="Chart, line chart&#10;&#10;Description automatically generated">
            <a:extLst>
              <a:ext uri="{FF2B5EF4-FFF2-40B4-BE49-F238E27FC236}">
                <a16:creationId xmlns:a16="http://schemas.microsoft.com/office/drawing/2014/main" id="{DEB5020F-585B-49B0-A364-05F4B9ABB193}"/>
              </a:ext>
            </a:extLst>
          </p:cNvPr>
          <p:cNvPicPr>
            <a:picLocks noChangeAspect="1"/>
          </p:cNvPicPr>
          <p:nvPr/>
        </p:nvPicPr>
        <p:blipFill>
          <a:blip r:embed="rId3"/>
          <a:stretch>
            <a:fillRect/>
          </a:stretch>
        </p:blipFill>
        <p:spPr>
          <a:xfrm>
            <a:off x="969985" y="3127418"/>
            <a:ext cx="3205592" cy="2670447"/>
          </a:xfrm>
          <a:prstGeom prst="rect">
            <a:avLst/>
          </a:prstGeom>
        </p:spPr>
      </p:pic>
      <p:pic>
        <p:nvPicPr>
          <p:cNvPr id="4" name="Picture 4" descr="Chart, line chart&#10;&#10;Description automatically generated">
            <a:extLst>
              <a:ext uri="{FF2B5EF4-FFF2-40B4-BE49-F238E27FC236}">
                <a16:creationId xmlns:a16="http://schemas.microsoft.com/office/drawing/2014/main" id="{5C6011E6-2759-4E03-97B5-0C5D3DCF98EB}"/>
              </a:ext>
            </a:extLst>
          </p:cNvPr>
          <p:cNvPicPr>
            <a:picLocks noChangeAspect="1"/>
          </p:cNvPicPr>
          <p:nvPr/>
        </p:nvPicPr>
        <p:blipFill>
          <a:blip r:embed="rId4"/>
          <a:stretch>
            <a:fillRect/>
          </a:stretch>
        </p:blipFill>
        <p:spPr>
          <a:xfrm>
            <a:off x="7975187" y="3127418"/>
            <a:ext cx="3209364" cy="2670447"/>
          </a:xfrm>
          <a:prstGeom prst="rect">
            <a:avLst/>
          </a:prstGeom>
        </p:spPr>
      </p:pic>
      <p:pic>
        <p:nvPicPr>
          <p:cNvPr id="6" name="Picture 6" descr="Chart, line chart&#10;&#10;Description automatically generated">
            <a:extLst>
              <a:ext uri="{FF2B5EF4-FFF2-40B4-BE49-F238E27FC236}">
                <a16:creationId xmlns:a16="http://schemas.microsoft.com/office/drawing/2014/main" id="{97F5B02A-BA56-4D91-B2F8-48B832F86C2E}"/>
              </a:ext>
            </a:extLst>
          </p:cNvPr>
          <p:cNvPicPr>
            <a:picLocks noChangeAspect="1"/>
          </p:cNvPicPr>
          <p:nvPr/>
        </p:nvPicPr>
        <p:blipFill>
          <a:blip r:embed="rId5"/>
          <a:stretch>
            <a:fillRect/>
          </a:stretch>
        </p:blipFill>
        <p:spPr>
          <a:xfrm>
            <a:off x="7314998" y="456800"/>
            <a:ext cx="3447018" cy="2572059"/>
          </a:xfrm>
          <a:prstGeom prst="rect">
            <a:avLst/>
          </a:prstGeom>
        </p:spPr>
      </p:pic>
      <p:sp>
        <p:nvSpPr>
          <p:cNvPr id="8" name="Title 7">
            <a:extLst>
              <a:ext uri="{FF2B5EF4-FFF2-40B4-BE49-F238E27FC236}">
                <a16:creationId xmlns:a16="http://schemas.microsoft.com/office/drawing/2014/main" id="{618D8FFB-EA21-4CE2-BAD8-55FC9D049BDA}"/>
              </a:ext>
            </a:extLst>
          </p:cNvPr>
          <p:cNvSpPr>
            <a:spLocks noGrp="1"/>
          </p:cNvSpPr>
          <p:nvPr>
            <p:ph type="title"/>
          </p:nvPr>
        </p:nvSpPr>
        <p:spPr/>
        <p:txBody>
          <a:bodyPr>
            <a:normAutofit/>
          </a:bodyPr>
          <a:lstStyle/>
          <a:p>
            <a:r>
              <a:rPr lang="en-US" sz="4000">
                <a:latin typeface="Abadi"/>
                <a:cs typeface="Angsana New"/>
              </a:rPr>
              <a:t>Remission and Relapse</a:t>
            </a:r>
            <a:endParaRPr lang="en-US" sz="4000">
              <a:latin typeface="Abadi"/>
            </a:endParaRPr>
          </a:p>
        </p:txBody>
      </p:sp>
      <p:sp>
        <p:nvSpPr>
          <p:cNvPr id="9" name="TextBox 8">
            <a:extLst>
              <a:ext uri="{FF2B5EF4-FFF2-40B4-BE49-F238E27FC236}">
                <a16:creationId xmlns:a16="http://schemas.microsoft.com/office/drawing/2014/main" id="{53BC2E1A-00E2-4BFF-9B4B-B9540F18D5E3}"/>
              </a:ext>
            </a:extLst>
          </p:cNvPr>
          <p:cNvSpPr txBox="1"/>
          <p:nvPr/>
        </p:nvSpPr>
        <p:spPr>
          <a:xfrm>
            <a:off x="929489" y="1887647"/>
            <a:ext cx="47726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u="sng"/>
              <a:t>Hidden message:</a:t>
            </a:r>
            <a:br>
              <a:rPr lang="en-US"/>
            </a:br>
            <a:r>
              <a:rPr lang="en-US"/>
              <a:t>The </a:t>
            </a:r>
            <a:r>
              <a:rPr lang="en-US">
                <a:ea typeface="+mn-lt"/>
                <a:cs typeface="+mn-lt"/>
              </a:rPr>
              <a:t>significant </a:t>
            </a:r>
            <a:r>
              <a:rPr lang="en-US"/>
              <a:t>genes between remission patients and relapse patients</a:t>
            </a:r>
          </a:p>
        </p:txBody>
      </p:sp>
    </p:spTree>
    <p:extLst>
      <p:ext uri="{BB962C8B-B14F-4D97-AF65-F5344CB8AC3E}">
        <p14:creationId xmlns:p14="http://schemas.microsoft.com/office/powerpoint/2010/main" val="93673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DD28-4706-48AD-894B-13FAF0BABFB2}"/>
              </a:ext>
            </a:extLst>
          </p:cNvPr>
          <p:cNvSpPr>
            <a:spLocks noGrp="1"/>
          </p:cNvSpPr>
          <p:nvPr>
            <p:ph type="title"/>
          </p:nvPr>
        </p:nvSpPr>
        <p:spPr>
          <a:xfrm>
            <a:off x="401444" y="-350413"/>
            <a:ext cx="10097429" cy="1241930"/>
          </a:xfrm>
        </p:spPr>
        <p:txBody>
          <a:bodyPr>
            <a:normAutofit/>
          </a:bodyPr>
          <a:lstStyle/>
          <a:p>
            <a:r>
              <a:rPr lang="en-US" sz="3600">
                <a:solidFill>
                  <a:srgbClr val="3F3F3F"/>
                </a:solidFill>
                <a:latin typeface="Aharoni"/>
                <a:cs typeface="Angsana New"/>
              </a:rPr>
              <a:t>The most significant genes</a:t>
            </a:r>
            <a:endParaRPr lang="en-US" sz="3600">
              <a:solidFill>
                <a:srgbClr val="3F3F3F"/>
              </a:solidFill>
            </a:endParaRPr>
          </a:p>
        </p:txBody>
      </p:sp>
      <p:pic>
        <p:nvPicPr>
          <p:cNvPr id="3" name="Picture 3" descr="Table&#10;&#10;Description automatically generated">
            <a:extLst>
              <a:ext uri="{FF2B5EF4-FFF2-40B4-BE49-F238E27FC236}">
                <a16:creationId xmlns:a16="http://schemas.microsoft.com/office/drawing/2014/main" id="{1120C1FF-4510-4C75-99CC-FFB22C52B488}"/>
              </a:ext>
            </a:extLst>
          </p:cNvPr>
          <p:cNvPicPr>
            <a:picLocks noChangeAspect="1"/>
          </p:cNvPicPr>
          <p:nvPr/>
        </p:nvPicPr>
        <p:blipFill>
          <a:blip r:embed="rId2"/>
          <a:stretch>
            <a:fillRect/>
          </a:stretch>
        </p:blipFill>
        <p:spPr>
          <a:xfrm>
            <a:off x="653223" y="1247850"/>
            <a:ext cx="3863566" cy="1795355"/>
          </a:xfrm>
          <a:prstGeom prst="rect">
            <a:avLst/>
          </a:prstGeom>
        </p:spPr>
      </p:pic>
      <p:sp>
        <p:nvSpPr>
          <p:cNvPr id="4" name="TextBox 3">
            <a:extLst>
              <a:ext uri="{FF2B5EF4-FFF2-40B4-BE49-F238E27FC236}">
                <a16:creationId xmlns:a16="http://schemas.microsoft.com/office/drawing/2014/main" id="{4A68731E-326B-4B9A-8FDB-FD6B00E999DB}"/>
              </a:ext>
            </a:extLst>
          </p:cNvPr>
          <p:cNvSpPr txBox="1"/>
          <p:nvPr/>
        </p:nvSpPr>
        <p:spPr>
          <a:xfrm>
            <a:off x="4808398" y="1616904"/>
            <a:ext cx="42579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4">
                    <a:lumMod val="75000"/>
                  </a:schemeClr>
                </a:solidFill>
                <a:latin typeface="Arial"/>
                <a:cs typeface="Aharoni"/>
              </a:rPr>
              <a:t> </a:t>
            </a:r>
            <a:r>
              <a:rPr lang="en-US" b="1">
                <a:solidFill>
                  <a:schemeClr val="accent4">
                    <a:lumMod val="75000"/>
                  </a:schemeClr>
                </a:solidFill>
                <a:latin typeface="Arial"/>
                <a:cs typeface="Aharoni"/>
              </a:rPr>
              <a:t>S100A8/A9 is an inflammatory biomarker;</a:t>
            </a:r>
          </a:p>
          <a:p>
            <a:endParaRPr lang="en-US">
              <a:solidFill>
                <a:srgbClr val="3E3D40"/>
              </a:solidFill>
              <a:latin typeface="Arial"/>
              <a:cs typeface="Aharoni"/>
            </a:endParaRPr>
          </a:p>
          <a:p>
            <a:endParaRPr lang="en-US">
              <a:solidFill>
                <a:srgbClr val="3E3D40"/>
              </a:solidFill>
              <a:latin typeface="Arial"/>
              <a:cs typeface="Aharoni"/>
            </a:endParaRPr>
          </a:p>
        </p:txBody>
      </p:sp>
      <p:grpSp>
        <p:nvGrpSpPr>
          <p:cNvPr id="10" name="Group 9">
            <a:extLst>
              <a:ext uri="{FF2B5EF4-FFF2-40B4-BE49-F238E27FC236}">
                <a16:creationId xmlns:a16="http://schemas.microsoft.com/office/drawing/2014/main" id="{D5BB3E9C-3930-4BBD-8B5D-AA9DB2A12CF4}"/>
              </a:ext>
            </a:extLst>
          </p:cNvPr>
          <p:cNvGrpSpPr/>
          <p:nvPr/>
        </p:nvGrpSpPr>
        <p:grpSpPr>
          <a:xfrm>
            <a:off x="571145" y="3710303"/>
            <a:ext cx="5667875" cy="2770896"/>
            <a:chOff x="749886" y="3738525"/>
            <a:chExt cx="5667875" cy="2770896"/>
          </a:xfrm>
        </p:grpSpPr>
        <p:pic>
          <p:nvPicPr>
            <p:cNvPr id="6" name="Picture 6" descr="A picture containing chart&#10;&#10;Description automatically generated">
              <a:extLst>
                <a:ext uri="{FF2B5EF4-FFF2-40B4-BE49-F238E27FC236}">
                  <a16:creationId xmlns:a16="http://schemas.microsoft.com/office/drawing/2014/main" id="{F055B496-95F4-4A0C-A15B-E1FCB7A1242C}"/>
                </a:ext>
              </a:extLst>
            </p:cNvPr>
            <p:cNvPicPr>
              <a:picLocks noChangeAspect="1"/>
            </p:cNvPicPr>
            <p:nvPr/>
          </p:nvPicPr>
          <p:blipFill rotWithShape="1">
            <a:blip r:embed="rId3"/>
            <a:srcRect t="-101" r="1608" b="-298"/>
            <a:stretch/>
          </p:blipFill>
          <p:spPr>
            <a:xfrm>
              <a:off x="749886" y="3738525"/>
              <a:ext cx="5021026" cy="2770896"/>
            </a:xfrm>
            <a:prstGeom prst="rect">
              <a:avLst/>
            </a:prstGeom>
          </p:spPr>
        </p:pic>
        <p:sp>
          <p:nvSpPr>
            <p:cNvPr id="8" name="TextBox 7">
              <a:extLst>
                <a:ext uri="{FF2B5EF4-FFF2-40B4-BE49-F238E27FC236}">
                  <a16:creationId xmlns:a16="http://schemas.microsoft.com/office/drawing/2014/main" id="{4F462F92-9B5D-408C-8A6A-DCD70D8E05DA}"/>
                </a:ext>
              </a:extLst>
            </p:cNvPr>
            <p:cNvSpPr txBox="1"/>
            <p:nvPr/>
          </p:nvSpPr>
          <p:spPr>
            <a:xfrm>
              <a:off x="2625205" y="5323658"/>
              <a:ext cx="379255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ea typeface="+mn-lt"/>
                  <a:cs typeface="+mn-lt"/>
                </a:rPr>
                <a:t>https://maayanlab.cloud/Enrichr/</a:t>
              </a:r>
              <a:endParaRPr lang="en-US"/>
            </a:p>
          </p:txBody>
        </p:sp>
      </p:grpSp>
      <p:sp>
        <p:nvSpPr>
          <p:cNvPr id="9" name="TextBox 8">
            <a:extLst>
              <a:ext uri="{FF2B5EF4-FFF2-40B4-BE49-F238E27FC236}">
                <a16:creationId xmlns:a16="http://schemas.microsoft.com/office/drawing/2014/main" id="{0D035683-9DFF-4840-B0D0-398B9B96F517}"/>
              </a:ext>
            </a:extLst>
          </p:cNvPr>
          <p:cNvSpPr txBox="1"/>
          <p:nvPr/>
        </p:nvSpPr>
        <p:spPr>
          <a:xfrm>
            <a:off x="7400693" y="3088887"/>
            <a:ext cx="40441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Arial"/>
                <a:cs typeface="Segoe UI"/>
              </a:rPr>
              <a:t>​</a:t>
            </a:r>
          </a:p>
          <a:p>
            <a:pPr algn="ctr"/>
            <a:r>
              <a:rPr lang="en-US" b="1">
                <a:solidFill>
                  <a:srgbClr val="3E3D40"/>
                </a:solidFill>
                <a:latin typeface="Arial"/>
                <a:cs typeface="Segoe UI"/>
              </a:rPr>
              <a:t>Focusing on</a:t>
            </a:r>
            <a:r>
              <a:rPr lang="en-US" b="1">
                <a:solidFill>
                  <a:srgbClr val="C00000"/>
                </a:solidFill>
                <a:latin typeface="Arial"/>
                <a:cs typeface="Segoe UI"/>
              </a:rPr>
              <a:t> inflammatory genes in neutrophils </a:t>
            </a:r>
            <a:r>
              <a:rPr lang="en-US" b="1">
                <a:solidFill>
                  <a:schemeClr val="tx1">
                    <a:lumMod val="75000"/>
                    <a:lumOff val="25000"/>
                  </a:schemeClr>
                </a:solidFill>
                <a:latin typeface="Arial"/>
                <a:cs typeface="Segoe UI"/>
              </a:rPr>
              <a:t>while </a:t>
            </a:r>
            <a:r>
              <a:rPr lang="en-US" b="1">
                <a:solidFill>
                  <a:srgbClr val="3E3D40"/>
                </a:solidFill>
                <a:latin typeface="Arial"/>
                <a:cs typeface="Segoe UI"/>
              </a:rPr>
              <a:t>using the classifier would help medical professionals choose a promising therapeutic regimen</a:t>
            </a:r>
          </a:p>
        </p:txBody>
      </p:sp>
    </p:spTree>
    <p:extLst>
      <p:ext uri="{BB962C8B-B14F-4D97-AF65-F5344CB8AC3E}">
        <p14:creationId xmlns:p14="http://schemas.microsoft.com/office/powerpoint/2010/main" val="199760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07C3-E3BF-417D-B36A-7E2BD2515E74}"/>
              </a:ext>
            </a:extLst>
          </p:cNvPr>
          <p:cNvSpPr>
            <a:spLocks noGrp="1"/>
          </p:cNvSpPr>
          <p:nvPr>
            <p:ph type="title"/>
          </p:nvPr>
        </p:nvSpPr>
        <p:spPr/>
        <p:txBody>
          <a:bodyPr/>
          <a:lstStyle/>
          <a:p>
            <a:r>
              <a:rPr lang="en-US">
                <a:latin typeface="Aharoni"/>
                <a:cs typeface="Angsana New"/>
              </a:rPr>
              <a:t>Conclusions &amp; Next steps</a:t>
            </a:r>
            <a:endParaRPr lang="en-US"/>
          </a:p>
        </p:txBody>
      </p:sp>
      <p:sp>
        <p:nvSpPr>
          <p:cNvPr id="3" name="Content Placeholder 2">
            <a:extLst>
              <a:ext uri="{FF2B5EF4-FFF2-40B4-BE49-F238E27FC236}">
                <a16:creationId xmlns:a16="http://schemas.microsoft.com/office/drawing/2014/main" id="{600CD571-909C-4F33-AE4F-4D7BD05C32FD}"/>
              </a:ext>
            </a:extLst>
          </p:cNvPr>
          <p:cNvSpPr>
            <a:spLocks noGrp="1"/>
          </p:cNvSpPr>
          <p:nvPr>
            <p:ph idx="1"/>
          </p:nvPr>
        </p:nvSpPr>
        <p:spPr/>
        <p:txBody>
          <a:bodyPr vert="horz" lIns="91440" tIns="45720" rIns="91440" bIns="45720" rtlCol="0" anchor="t">
            <a:normAutofit/>
          </a:bodyPr>
          <a:lstStyle/>
          <a:p>
            <a:r>
              <a:rPr lang="en-US"/>
              <a:t>We Identified a dataset to determine gene markers in immune cells.</a:t>
            </a:r>
          </a:p>
          <a:p>
            <a:r>
              <a:rPr lang="en-US"/>
              <a:t>We Build 2 classifiers:</a:t>
            </a:r>
          </a:p>
          <a:p>
            <a:pPr marL="800100" lvl="1" indent="-342900">
              <a:buAutoNum type="arabicPeriod"/>
            </a:pPr>
            <a:r>
              <a:rPr lang="en-US"/>
              <a:t>First classifier (Exp 1) aimed to predict whether relapse or remission will occur. Results were bad but we determined a that can be solved by improving the classifier's performance.</a:t>
            </a:r>
          </a:p>
          <a:p>
            <a:pPr marL="800100" lvl="1" indent="-342900">
              <a:buAutoNum type="arabicPeriod"/>
            </a:pPr>
            <a:r>
              <a:rPr lang="en-US"/>
              <a:t>Second classifier (Exp 2.) aimed to predict the </a:t>
            </a:r>
            <a:r>
              <a:rPr lang="en-US" b="1">
                <a:ea typeface="+mn-lt"/>
                <a:cs typeface="+mn-lt"/>
              </a:rPr>
              <a:t>Treatment group </a:t>
            </a:r>
            <a:r>
              <a:rPr lang="en-US">
                <a:ea typeface="+mn-lt"/>
                <a:cs typeface="+mn-lt"/>
              </a:rPr>
              <a:t>(i.e. IA, IA_DAC/DAC). The results not good but there is a room for improvement by performing better Feature Engineering.</a:t>
            </a:r>
            <a:endParaRPr lang="en-US"/>
          </a:p>
          <a:p>
            <a:r>
              <a:rPr lang="en-US"/>
              <a:t>Experiment 3, the clustering operations revealed the complexity of the data and indicated towards the balancing the data and using the Deep learning approach to deal with complexity of the data.</a:t>
            </a:r>
          </a:p>
        </p:txBody>
      </p:sp>
    </p:spTree>
    <p:extLst>
      <p:ext uri="{BB962C8B-B14F-4D97-AF65-F5344CB8AC3E}">
        <p14:creationId xmlns:p14="http://schemas.microsoft.com/office/powerpoint/2010/main" val="92006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Scatter chart&#10;&#10;Description automatically generated">
            <a:extLst>
              <a:ext uri="{FF2B5EF4-FFF2-40B4-BE49-F238E27FC236}">
                <a16:creationId xmlns:a16="http://schemas.microsoft.com/office/drawing/2014/main" id="{38FA4E23-F048-4BDB-9E46-57CBB9D0579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1967" b="-2"/>
          <a:stretch/>
        </p:blipFill>
        <p:spPr>
          <a:xfrm>
            <a:off x="546132" y="818492"/>
            <a:ext cx="6761609" cy="5664712"/>
          </a:xfrm>
          <a:prstGeom prst="rect">
            <a:avLst/>
          </a:prstGeom>
        </p:spPr>
      </p:pic>
      <p:sp>
        <p:nvSpPr>
          <p:cNvPr id="2" name="Title 1"/>
          <p:cNvSpPr>
            <a:spLocks noGrp="1"/>
          </p:cNvSpPr>
          <p:nvPr>
            <p:ph type="ctrTitle"/>
          </p:nvPr>
        </p:nvSpPr>
        <p:spPr>
          <a:xfrm>
            <a:off x="4414403" y="284931"/>
            <a:ext cx="6688611" cy="2606040"/>
          </a:xfrm>
        </p:spPr>
        <p:txBody>
          <a:bodyPr anchor="ctr">
            <a:normAutofit/>
          </a:bodyPr>
          <a:lstStyle/>
          <a:p>
            <a:r>
              <a:rPr lang="en-US">
                <a:latin typeface="Aharoni"/>
                <a:cs typeface="Calibri Light"/>
              </a:rPr>
              <a:t>Thank you!</a:t>
            </a:r>
            <a:endParaRPr lang="en-US"/>
          </a:p>
        </p:txBody>
      </p:sp>
      <p:sp>
        <p:nvSpPr>
          <p:cNvPr id="3" name="Subtitle 2"/>
          <p:cNvSpPr>
            <a:spLocks noGrp="1"/>
          </p:cNvSpPr>
          <p:nvPr>
            <p:ph type="subTitle" idx="1"/>
          </p:nvPr>
        </p:nvSpPr>
        <p:spPr>
          <a:xfrm>
            <a:off x="8525479" y="6064523"/>
            <a:ext cx="3455283" cy="418682"/>
          </a:xfrm>
        </p:spPr>
        <p:txBody>
          <a:bodyPr vert="horz" lIns="91440" tIns="45720" rIns="91440" bIns="45720" rtlCol="0">
            <a:normAutofit/>
          </a:bodyPr>
          <a:lstStyle/>
          <a:p>
            <a:pPr algn="r"/>
            <a:r>
              <a:rPr lang="en-US" sz="1800" b="1">
                <a:cs typeface="Calibri"/>
              </a:rPr>
              <a:t>AI Against Cancer Hackathon</a:t>
            </a:r>
            <a:endParaRPr lang="en-US" sz="1800" b="1"/>
          </a:p>
        </p:txBody>
      </p:sp>
      <p:sp>
        <p:nvSpPr>
          <p:cNvPr id="5" name="TextBox 4">
            <a:extLst>
              <a:ext uri="{FF2B5EF4-FFF2-40B4-BE49-F238E27FC236}">
                <a16:creationId xmlns:a16="http://schemas.microsoft.com/office/drawing/2014/main" id="{9FC07D1D-F931-43FD-B4D1-C6C6EAA2FAF1}"/>
              </a:ext>
            </a:extLst>
          </p:cNvPr>
          <p:cNvSpPr txBox="1"/>
          <p:nvPr/>
        </p:nvSpPr>
        <p:spPr>
          <a:xfrm>
            <a:off x="7665804" y="2849944"/>
            <a:ext cx="4315427"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M-Precise</a:t>
            </a:r>
          </a:p>
          <a:p>
            <a:endParaRPr lang="en-US" sz="1200"/>
          </a:p>
          <a:p>
            <a:r>
              <a:rPr lang="en-US" sz="1200"/>
              <a:t>Libo Sun</a:t>
            </a:r>
          </a:p>
          <a:p>
            <a:r>
              <a:rPr lang="en-US" sz="1200"/>
              <a:t>Valeriya Kuznetsova</a:t>
            </a:r>
          </a:p>
          <a:p>
            <a:r>
              <a:rPr lang="en-US" sz="1200">
                <a:ea typeface="+mn-lt"/>
                <a:cs typeface="+mn-lt"/>
              </a:rPr>
              <a:t>Rahul Sharma</a:t>
            </a:r>
          </a:p>
          <a:p>
            <a:endParaRPr lang="en-US" sz="1200"/>
          </a:p>
          <a:p>
            <a:r>
              <a:rPr lang="en-US" sz="1200" i="1"/>
              <a:t>Mentors:</a:t>
            </a:r>
          </a:p>
          <a:p>
            <a:r>
              <a:rPr lang="en-US" sz="1200"/>
              <a:t>Priyanka Gupta</a:t>
            </a:r>
          </a:p>
          <a:p>
            <a:r>
              <a:rPr lang="en-US" sz="1200"/>
              <a:t>Ransome Eke</a:t>
            </a:r>
          </a:p>
        </p:txBody>
      </p:sp>
    </p:spTree>
    <p:extLst>
      <p:ext uri="{BB962C8B-B14F-4D97-AF65-F5344CB8AC3E}">
        <p14:creationId xmlns:p14="http://schemas.microsoft.com/office/powerpoint/2010/main" val="160244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AE48-1114-43C1-AA9C-4BD9E06BB9F8}"/>
              </a:ext>
            </a:extLst>
          </p:cNvPr>
          <p:cNvSpPr>
            <a:spLocks noGrp="1"/>
          </p:cNvSpPr>
          <p:nvPr>
            <p:ph type="title"/>
          </p:nvPr>
        </p:nvSpPr>
        <p:spPr/>
        <p:txBody>
          <a:bodyPr/>
          <a:lstStyle/>
          <a:p>
            <a:r>
              <a:rPr lang="en-US">
                <a:latin typeface="Aharoni"/>
                <a:cs typeface="Angsana New"/>
              </a:rPr>
              <a:t>EDA of Clinical data</a:t>
            </a:r>
            <a:endParaRPr lang="en-US"/>
          </a:p>
        </p:txBody>
      </p:sp>
      <p:pic>
        <p:nvPicPr>
          <p:cNvPr id="4" name="Picture 4" descr="Chart&#10;&#10;Description automatically generated">
            <a:extLst>
              <a:ext uri="{FF2B5EF4-FFF2-40B4-BE49-F238E27FC236}">
                <a16:creationId xmlns:a16="http://schemas.microsoft.com/office/drawing/2014/main" id="{36D1D834-7451-43C8-BB21-864283D53ABA}"/>
              </a:ext>
            </a:extLst>
          </p:cNvPr>
          <p:cNvPicPr>
            <a:picLocks noGrp="1" noChangeAspect="1"/>
          </p:cNvPicPr>
          <p:nvPr>
            <p:ph idx="1"/>
          </p:nvPr>
        </p:nvPicPr>
        <p:blipFill>
          <a:blip r:embed="rId2"/>
          <a:stretch>
            <a:fillRect/>
          </a:stretch>
        </p:blipFill>
        <p:spPr>
          <a:xfrm>
            <a:off x="2002745" y="2841533"/>
            <a:ext cx="6317796" cy="3341914"/>
          </a:xfrm>
        </p:spPr>
      </p:pic>
      <p:sp>
        <p:nvSpPr>
          <p:cNvPr id="5" name="TextBox 4">
            <a:extLst>
              <a:ext uri="{FF2B5EF4-FFF2-40B4-BE49-F238E27FC236}">
                <a16:creationId xmlns:a16="http://schemas.microsoft.com/office/drawing/2014/main" id="{7752BF2A-9F55-4D84-9C92-BCD3A172B337}"/>
              </a:ext>
            </a:extLst>
          </p:cNvPr>
          <p:cNvSpPr txBox="1"/>
          <p:nvPr/>
        </p:nvSpPr>
        <p:spPr>
          <a:xfrm>
            <a:off x="2311400" y="2383970"/>
            <a:ext cx="6716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 of Count of mutations observed among the patients</a:t>
            </a:r>
          </a:p>
        </p:txBody>
      </p:sp>
    </p:spTree>
    <p:extLst>
      <p:ext uri="{BB962C8B-B14F-4D97-AF65-F5344CB8AC3E}">
        <p14:creationId xmlns:p14="http://schemas.microsoft.com/office/powerpoint/2010/main" val="381030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hart&#10;&#10;Description automatically generated">
            <a:extLst>
              <a:ext uri="{FF2B5EF4-FFF2-40B4-BE49-F238E27FC236}">
                <a16:creationId xmlns:a16="http://schemas.microsoft.com/office/drawing/2014/main" id="{F5C8D296-8BDD-417D-A587-30BD0F364911}"/>
              </a:ext>
            </a:extLst>
          </p:cNvPr>
          <p:cNvPicPr>
            <a:picLocks noChangeAspect="1"/>
          </p:cNvPicPr>
          <p:nvPr/>
        </p:nvPicPr>
        <p:blipFill>
          <a:blip r:embed="rId2"/>
          <a:stretch>
            <a:fillRect/>
          </a:stretch>
        </p:blipFill>
        <p:spPr>
          <a:xfrm>
            <a:off x="968829" y="3366447"/>
            <a:ext cx="4439557" cy="2946321"/>
          </a:xfrm>
          <a:prstGeom prst="rect">
            <a:avLst/>
          </a:prstGeom>
        </p:spPr>
      </p:pic>
      <p:sp>
        <p:nvSpPr>
          <p:cNvPr id="2" name="Title 1">
            <a:extLst>
              <a:ext uri="{FF2B5EF4-FFF2-40B4-BE49-F238E27FC236}">
                <a16:creationId xmlns:a16="http://schemas.microsoft.com/office/drawing/2014/main" id="{982FAE48-1114-43C1-AA9C-4BD9E06BB9F8}"/>
              </a:ext>
            </a:extLst>
          </p:cNvPr>
          <p:cNvSpPr>
            <a:spLocks noGrp="1"/>
          </p:cNvSpPr>
          <p:nvPr>
            <p:ph type="title"/>
          </p:nvPr>
        </p:nvSpPr>
        <p:spPr/>
        <p:txBody>
          <a:bodyPr/>
          <a:lstStyle/>
          <a:p>
            <a:r>
              <a:rPr lang="en-US">
                <a:latin typeface="Aharoni"/>
                <a:cs typeface="Angsana New"/>
              </a:rPr>
              <a:t>EDA of Clinical data</a:t>
            </a:r>
            <a:endParaRPr lang="en-US"/>
          </a:p>
        </p:txBody>
      </p:sp>
      <p:sp>
        <p:nvSpPr>
          <p:cNvPr id="5" name="TextBox 4">
            <a:extLst>
              <a:ext uri="{FF2B5EF4-FFF2-40B4-BE49-F238E27FC236}">
                <a16:creationId xmlns:a16="http://schemas.microsoft.com/office/drawing/2014/main" id="{7752BF2A-9F55-4D84-9C92-BCD3A172B337}"/>
              </a:ext>
            </a:extLst>
          </p:cNvPr>
          <p:cNvSpPr txBox="1"/>
          <p:nvPr/>
        </p:nvSpPr>
        <p:spPr>
          <a:xfrm>
            <a:off x="2311400" y="2383970"/>
            <a:ext cx="6716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 of Count of Patients based upon their age and age group</a:t>
            </a:r>
          </a:p>
        </p:txBody>
      </p:sp>
      <p:pic>
        <p:nvPicPr>
          <p:cNvPr id="8" name="Picture 8">
            <a:extLst>
              <a:ext uri="{FF2B5EF4-FFF2-40B4-BE49-F238E27FC236}">
                <a16:creationId xmlns:a16="http://schemas.microsoft.com/office/drawing/2014/main" id="{A65F055C-9864-4990-80BA-95C630DFFE5E}"/>
              </a:ext>
            </a:extLst>
          </p:cNvPr>
          <p:cNvPicPr>
            <a:picLocks noChangeAspect="1"/>
          </p:cNvPicPr>
          <p:nvPr/>
        </p:nvPicPr>
        <p:blipFill>
          <a:blip r:embed="rId3"/>
          <a:stretch>
            <a:fillRect/>
          </a:stretch>
        </p:blipFill>
        <p:spPr>
          <a:xfrm>
            <a:off x="5522686" y="3360196"/>
            <a:ext cx="4348843" cy="2949748"/>
          </a:xfrm>
          <a:prstGeom prst="rect">
            <a:avLst/>
          </a:prstGeom>
        </p:spPr>
      </p:pic>
      <p:sp>
        <p:nvSpPr>
          <p:cNvPr id="9" name="TextBox 8">
            <a:extLst>
              <a:ext uri="{FF2B5EF4-FFF2-40B4-BE49-F238E27FC236}">
                <a16:creationId xmlns:a16="http://schemas.microsoft.com/office/drawing/2014/main" id="{CAE4C397-BFAA-44E3-8FA2-657D3C11BA60}"/>
              </a:ext>
            </a:extLst>
          </p:cNvPr>
          <p:cNvSpPr txBox="1"/>
          <p:nvPr/>
        </p:nvSpPr>
        <p:spPr>
          <a:xfrm>
            <a:off x="10040257" y="3427185"/>
            <a:ext cx="203562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is an imbalance among the young (y) and old (o) patients</a:t>
            </a:r>
          </a:p>
        </p:txBody>
      </p:sp>
    </p:spTree>
    <p:extLst>
      <p:ext uri="{BB962C8B-B14F-4D97-AF65-F5344CB8AC3E}">
        <p14:creationId xmlns:p14="http://schemas.microsoft.com/office/powerpoint/2010/main" val="247642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AE48-1114-43C1-AA9C-4BD9E06BB9F8}"/>
              </a:ext>
            </a:extLst>
          </p:cNvPr>
          <p:cNvSpPr>
            <a:spLocks noGrp="1"/>
          </p:cNvSpPr>
          <p:nvPr>
            <p:ph type="title"/>
          </p:nvPr>
        </p:nvSpPr>
        <p:spPr/>
        <p:txBody>
          <a:bodyPr/>
          <a:lstStyle/>
          <a:p>
            <a:r>
              <a:rPr lang="en-US">
                <a:latin typeface="Aharoni"/>
                <a:cs typeface="Angsana New"/>
              </a:rPr>
              <a:t>EDA of Clinical data</a:t>
            </a:r>
            <a:endParaRPr lang="en-US"/>
          </a:p>
        </p:txBody>
      </p:sp>
      <p:sp>
        <p:nvSpPr>
          <p:cNvPr id="5" name="TextBox 4">
            <a:extLst>
              <a:ext uri="{FF2B5EF4-FFF2-40B4-BE49-F238E27FC236}">
                <a16:creationId xmlns:a16="http://schemas.microsoft.com/office/drawing/2014/main" id="{7752BF2A-9F55-4D84-9C92-BCD3A172B337}"/>
              </a:ext>
            </a:extLst>
          </p:cNvPr>
          <p:cNvSpPr txBox="1"/>
          <p:nvPr/>
        </p:nvSpPr>
        <p:spPr>
          <a:xfrm>
            <a:off x="2311400" y="2383970"/>
            <a:ext cx="6716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 of Count of Male vs. Female patients</a:t>
            </a:r>
          </a:p>
        </p:txBody>
      </p:sp>
      <p:pic>
        <p:nvPicPr>
          <p:cNvPr id="3" name="Picture 5">
            <a:extLst>
              <a:ext uri="{FF2B5EF4-FFF2-40B4-BE49-F238E27FC236}">
                <a16:creationId xmlns:a16="http://schemas.microsoft.com/office/drawing/2014/main" id="{7512CE62-0442-41E0-86B1-ECCB958424CC}"/>
              </a:ext>
            </a:extLst>
          </p:cNvPr>
          <p:cNvPicPr>
            <a:picLocks noChangeAspect="1"/>
          </p:cNvPicPr>
          <p:nvPr/>
        </p:nvPicPr>
        <p:blipFill>
          <a:blip r:embed="rId2"/>
          <a:stretch>
            <a:fillRect/>
          </a:stretch>
        </p:blipFill>
        <p:spPr>
          <a:xfrm>
            <a:off x="2311400" y="2948075"/>
            <a:ext cx="5210628" cy="3556278"/>
          </a:xfrm>
          <a:prstGeom prst="rect">
            <a:avLst/>
          </a:prstGeom>
        </p:spPr>
      </p:pic>
      <p:sp>
        <p:nvSpPr>
          <p:cNvPr id="8" name="TextBox 7">
            <a:extLst>
              <a:ext uri="{FF2B5EF4-FFF2-40B4-BE49-F238E27FC236}">
                <a16:creationId xmlns:a16="http://schemas.microsoft.com/office/drawing/2014/main" id="{16697E43-5328-4C6C-9CCF-29D94402AD1D}"/>
              </a:ext>
            </a:extLst>
          </p:cNvPr>
          <p:cNvSpPr txBox="1"/>
          <p:nvPr/>
        </p:nvSpPr>
        <p:spPr>
          <a:xfrm>
            <a:off x="8679543" y="3427185"/>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There are more male patient records</a:t>
            </a:r>
          </a:p>
        </p:txBody>
      </p:sp>
    </p:spTree>
    <p:extLst>
      <p:ext uri="{BB962C8B-B14F-4D97-AF65-F5344CB8AC3E}">
        <p14:creationId xmlns:p14="http://schemas.microsoft.com/office/powerpoint/2010/main" val="267443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AE48-1114-43C1-AA9C-4BD9E06BB9F8}"/>
              </a:ext>
            </a:extLst>
          </p:cNvPr>
          <p:cNvSpPr>
            <a:spLocks noGrp="1"/>
          </p:cNvSpPr>
          <p:nvPr>
            <p:ph type="title"/>
          </p:nvPr>
        </p:nvSpPr>
        <p:spPr/>
        <p:txBody>
          <a:bodyPr/>
          <a:lstStyle/>
          <a:p>
            <a:r>
              <a:rPr lang="en-US">
                <a:latin typeface="Aharoni"/>
                <a:cs typeface="Angsana New"/>
              </a:rPr>
              <a:t>EDA of Clinical data</a:t>
            </a:r>
            <a:endParaRPr lang="en-US"/>
          </a:p>
        </p:txBody>
      </p:sp>
      <p:sp>
        <p:nvSpPr>
          <p:cNvPr id="5" name="TextBox 4">
            <a:extLst>
              <a:ext uri="{FF2B5EF4-FFF2-40B4-BE49-F238E27FC236}">
                <a16:creationId xmlns:a16="http://schemas.microsoft.com/office/drawing/2014/main" id="{7752BF2A-9F55-4D84-9C92-BCD3A172B337}"/>
              </a:ext>
            </a:extLst>
          </p:cNvPr>
          <p:cNvSpPr txBox="1"/>
          <p:nvPr/>
        </p:nvSpPr>
        <p:spPr>
          <a:xfrm>
            <a:off x="2311400" y="2383970"/>
            <a:ext cx="6716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 of Count of FAB Subtype observed among the patients</a:t>
            </a:r>
          </a:p>
        </p:txBody>
      </p:sp>
      <p:sp>
        <p:nvSpPr>
          <p:cNvPr id="8" name="TextBox 7">
            <a:extLst>
              <a:ext uri="{FF2B5EF4-FFF2-40B4-BE49-F238E27FC236}">
                <a16:creationId xmlns:a16="http://schemas.microsoft.com/office/drawing/2014/main" id="{16697E43-5328-4C6C-9CCF-29D94402AD1D}"/>
              </a:ext>
            </a:extLst>
          </p:cNvPr>
          <p:cNvSpPr txBox="1"/>
          <p:nvPr/>
        </p:nvSpPr>
        <p:spPr>
          <a:xfrm>
            <a:off x="8679543" y="3427185"/>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FAB subtype M2 and M5 are dominant in majority of the patients</a:t>
            </a:r>
          </a:p>
        </p:txBody>
      </p:sp>
      <p:pic>
        <p:nvPicPr>
          <p:cNvPr id="4" name="Picture 5" descr="Chart, bar chart&#10;&#10;Description automatically generated">
            <a:extLst>
              <a:ext uri="{FF2B5EF4-FFF2-40B4-BE49-F238E27FC236}">
                <a16:creationId xmlns:a16="http://schemas.microsoft.com/office/drawing/2014/main" id="{19D7ADDE-D359-4663-B953-DD4BCD9597AD}"/>
              </a:ext>
            </a:extLst>
          </p:cNvPr>
          <p:cNvPicPr>
            <a:picLocks noChangeAspect="1"/>
          </p:cNvPicPr>
          <p:nvPr/>
        </p:nvPicPr>
        <p:blipFill>
          <a:blip r:embed="rId2"/>
          <a:stretch>
            <a:fillRect/>
          </a:stretch>
        </p:blipFill>
        <p:spPr>
          <a:xfrm>
            <a:off x="2383971" y="3156206"/>
            <a:ext cx="4902200" cy="3276086"/>
          </a:xfrm>
          <a:prstGeom prst="rect">
            <a:avLst/>
          </a:prstGeom>
        </p:spPr>
      </p:pic>
    </p:spTree>
    <p:extLst>
      <p:ext uri="{BB962C8B-B14F-4D97-AF65-F5344CB8AC3E}">
        <p14:creationId xmlns:p14="http://schemas.microsoft.com/office/powerpoint/2010/main" val="147667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diagram, bubble chart&#10;&#10;Description automatically generated">
            <a:extLst>
              <a:ext uri="{FF2B5EF4-FFF2-40B4-BE49-F238E27FC236}">
                <a16:creationId xmlns:a16="http://schemas.microsoft.com/office/drawing/2014/main" id="{D261A8A4-30F8-47E0-807B-FD9FF77C1278}"/>
              </a:ext>
            </a:extLst>
          </p:cNvPr>
          <p:cNvPicPr>
            <a:picLocks noChangeAspect="1"/>
          </p:cNvPicPr>
          <p:nvPr/>
        </p:nvPicPr>
        <p:blipFill>
          <a:blip r:embed="rId2"/>
          <a:stretch>
            <a:fillRect/>
          </a:stretch>
        </p:blipFill>
        <p:spPr>
          <a:xfrm>
            <a:off x="269630" y="268229"/>
            <a:ext cx="3524739" cy="2452452"/>
          </a:xfrm>
          <a:prstGeom prst="rect">
            <a:avLst/>
          </a:prstGeom>
        </p:spPr>
      </p:pic>
      <p:sp>
        <p:nvSpPr>
          <p:cNvPr id="7" name="TextBox 6">
            <a:extLst>
              <a:ext uri="{FF2B5EF4-FFF2-40B4-BE49-F238E27FC236}">
                <a16:creationId xmlns:a16="http://schemas.microsoft.com/office/drawing/2014/main" id="{0A58FA49-20A5-4F35-B32A-A751448A0EF6}"/>
              </a:ext>
            </a:extLst>
          </p:cNvPr>
          <p:cNvSpPr txBox="1"/>
          <p:nvPr/>
        </p:nvSpPr>
        <p:spPr>
          <a:xfrm>
            <a:off x="311805" y="3705541"/>
            <a:ext cx="1197512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C00000"/>
                </a:solidFill>
                <a:ea typeface="+mn-lt"/>
                <a:cs typeface="+mn-lt"/>
              </a:rPr>
              <a:t>Our aim:</a:t>
            </a:r>
            <a:r>
              <a:rPr lang="en-US" b="1" dirty="0">
                <a:ea typeface="+mn-lt"/>
                <a:cs typeface="+mn-lt"/>
              </a:rPr>
              <a:t> </a:t>
            </a:r>
            <a:r>
              <a:rPr lang="en-US" dirty="0">
                <a:ea typeface="+mn-lt"/>
                <a:cs typeface="+mn-lt"/>
              </a:rPr>
              <a:t>to identify gene markers in immune cells </a:t>
            </a:r>
            <a:r>
              <a:rPr lang="en-US" b="1" dirty="0">
                <a:ea typeface="+mn-lt"/>
                <a:cs typeface="+mn-lt"/>
              </a:rPr>
              <a:t>(neutrophils)</a:t>
            </a:r>
            <a:r>
              <a:rPr lang="en-US" dirty="0">
                <a:ea typeface="+mn-lt"/>
                <a:cs typeface="+mn-lt"/>
              </a:rPr>
              <a:t> associated with poor/favorable prognosis in patients with diverse clinical parameters and treatment courses;</a:t>
            </a:r>
            <a:endParaRPr lang="en-US" dirty="0"/>
          </a:p>
          <a:p>
            <a:endParaRPr lang="en-US">
              <a:ea typeface="+mn-lt"/>
              <a:cs typeface="+mn-lt"/>
            </a:endParaRPr>
          </a:p>
          <a:p>
            <a:endParaRPr lang="en-US" sz="2400" b="1">
              <a:solidFill>
                <a:srgbClr val="C00000"/>
              </a:solidFill>
            </a:endParaRPr>
          </a:p>
          <a:p>
            <a:pPr algn="l"/>
            <a:endParaRPr lang="en-US"/>
          </a:p>
        </p:txBody>
      </p:sp>
      <p:sp>
        <p:nvSpPr>
          <p:cNvPr id="2" name="TextBox 1">
            <a:extLst>
              <a:ext uri="{FF2B5EF4-FFF2-40B4-BE49-F238E27FC236}">
                <a16:creationId xmlns:a16="http://schemas.microsoft.com/office/drawing/2014/main" id="{E6264C70-D2CD-4BA4-BB92-CD22B59868F8}"/>
              </a:ext>
            </a:extLst>
          </p:cNvPr>
          <p:cNvSpPr txBox="1"/>
          <p:nvPr/>
        </p:nvSpPr>
        <p:spPr>
          <a:xfrm>
            <a:off x="3584021" y="236273"/>
            <a:ext cx="215704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C00000"/>
                </a:solidFill>
              </a:rPr>
              <a:t>Immune cell gene expression </a:t>
            </a:r>
          </a:p>
        </p:txBody>
      </p:sp>
      <p:sp>
        <p:nvSpPr>
          <p:cNvPr id="6" name="TextBox 5">
            <a:extLst>
              <a:ext uri="{FF2B5EF4-FFF2-40B4-BE49-F238E27FC236}">
                <a16:creationId xmlns:a16="http://schemas.microsoft.com/office/drawing/2014/main" id="{4508938A-A3B7-4818-A837-2539ABD03DF6}"/>
              </a:ext>
            </a:extLst>
          </p:cNvPr>
          <p:cNvSpPr txBox="1"/>
          <p:nvPr/>
        </p:nvSpPr>
        <p:spPr>
          <a:xfrm>
            <a:off x="5091818" y="1256799"/>
            <a:ext cx="2157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1">
                    <a:lumMod val="50000"/>
                    <a:lumOff val="50000"/>
                  </a:schemeClr>
                </a:solidFill>
              </a:rPr>
              <a:t>Age </a:t>
            </a:r>
          </a:p>
        </p:txBody>
      </p:sp>
      <p:sp>
        <p:nvSpPr>
          <p:cNvPr id="8" name="TextBox 7">
            <a:extLst>
              <a:ext uri="{FF2B5EF4-FFF2-40B4-BE49-F238E27FC236}">
                <a16:creationId xmlns:a16="http://schemas.microsoft.com/office/drawing/2014/main" id="{CE9FD4AA-FCAC-4856-8AC0-826864F13734}"/>
              </a:ext>
            </a:extLst>
          </p:cNvPr>
          <p:cNvSpPr txBox="1"/>
          <p:nvPr/>
        </p:nvSpPr>
        <p:spPr>
          <a:xfrm>
            <a:off x="4011722" y="2004741"/>
            <a:ext cx="21570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rgbClr val="262626"/>
                </a:solidFill>
              </a:rPr>
              <a:t>Disease-driving mutations</a:t>
            </a:r>
          </a:p>
        </p:txBody>
      </p:sp>
      <p:sp>
        <p:nvSpPr>
          <p:cNvPr id="9" name="TextBox 8">
            <a:extLst>
              <a:ext uri="{FF2B5EF4-FFF2-40B4-BE49-F238E27FC236}">
                <a16:creationId xmlns:a16="http://schemas.microsoft.com/office/drawing/2014/main" id="{CAEB2568-FBB9-4A9B-90B5-45CA0AA3E4D0}"/>
              </a:ext>
            </a:extLst>
          </p:cNvPr>
          <p:cNvSpPr txBox="1"/>
          <p:nvPr/>
        </p:nvSpPr>
        <p:spPr>
          <a:xfrm>
            <a:off x="5970572" y="751657"/>
            <a:ext cx="21570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2D445B"/>
                </a:solidFill>
              </a:rPr>
              <a:t>Gender</a:t>
            </a:r>
            <a:endParaRPr lang="en-US" sz="1400">
              <a:solidFill>
                <a:srgbClr val="2D445B"/>
              </a:solidFill>
            </a:endParaRPr>
          </a:p>
        </p:txBody>
      </p:sp>
      <p:sp>
        <p:nvSpPr>
          <p:cNvPr id="10" name="TextBox 9">
            <a:extLst>
              <a:ext uri="{FF2B5EF4-FFF2-40B4-BE49-F238E27FC236}">
                <a16:creationId xmlns:a16="http://schemas.microsoft.com/office/drawing/2014/main" id="{39B34FA2-F3C7-4788-B5D2-5E58C71D4662}"/>
              </a:ext>
            </a:extLst>
          </p:cNvPr>
          <p:cNvSpPr txBox="1"/>
          <p:nvPr/>
        </p:nvSpPr>
        <p:spPr>
          <a:xfrm>
            <a:off x="6376114" y="1808878"/>
            <a:ext cx="21570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2D445B"/>
                </a:solidFill>
              </a:rPr>
              <a:t>Treatment regimen</a:t>
            </a:r>
          </a:p>
        </p:txBody>
      </p:sp>
      <p:sp>
        <p:nvSpPr>
          <p:cNvPr id="3" name="Arrow: Right 2">
            <a:extLst>
              <a:ext uri="{FF2B5EF4-FFF2-40B4-BE49-F238E27FC236}">
                <a16:creationId xmlns:a16="http://schemas.microsoft.com/office/drawing/2014/main" id="{91E39F95-8C56-4F12-A9C3-87429CE78A1D}"/>
              </a:ext>
            </a:extLst>
          </p:cNvPr>
          <p:cNvSpPr/>
          <p:nvPr/>
        </p:nvSpPr>
        <p:spPr>
          <a:xfrm>
            <a:off x="8533990" y="1263098"/>
            <a:ext cx="975731"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8B800CA-ECC7-4872-A03D-DCDA85ACCC1E}"/>
              </a:ext>
            </a:extLst>
          </p:cNvPr>
          <p:cNvSpPr txBox="1"/>
          <p:nvPr/>
        </p:nvSpPr>
        <p:spPr>
          <a:xfrm>
            <a:off x="9580183" y="1303263"/>
            <a:ext cx="2157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tx1">
                    <a:lumMod val="50000"/>
                    <a:lumOff val="50000"/>
                  </a:schemeClr>
                </a:solidFill>
              </a:rPr>
              <a:t>OUTCOME</a:t>
            </a:r>
          </a:p>
        </p:txBody>
      </p:sp>
      <p:cxnSp>
        <p:nvCxnSpPr>
          <p:cNvPr id="12" name="Straight Arrow Connector 11">
            <a:extLst>
              <a:ext uri="{FF2B5EF4-FFF2-40B4-BE49-F238E27FC236}">
                <a16:creationId xmlns:a16="http://schemas.microsoft.com/office/drawing/2014/main" id="{72400806-AB7C-44B8-8FC2-5DEFCC668725}"/>
              </a:ext>
            </a:extLst>
          </p:cNvPr>
          <p:cNvCxnSpPr/>
          <p:nvPr/>
        </p:nvCxnSpPr>
        <p:spPr>
          <a:xfrm>
            <a:off x="11255065" y="1850870"/>
            <a:ext cx="245328" cy="4869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084F756-796D-4899-A40E-A89CBA25087A}"/>
              </a:ext>
            </a:extLst>
          </p:cNvPr>
          <p:cNvCxnSpPr>
            <a:cxnSpLocks/>
          </p:cNvCxnSpPr>
          <p:nvPr/>
        </p:nvCxnSpPr>
        <p:spPr>
          <a:xfrm flipH="1">
            <a:off x="9902052" y="1850870"/>
            <a:ext cx="237891" cy="4869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Smiley Face 13">
            <a:extLst>
              <a:ext uri="{FF2B5EF4-FFF2-40B4-BE49-F238E27FC236}">
                <a16:creationId xmlns:a16="http://schemas.microsoft.com/office/drawing/2014/main" id="{6C52364E-B3EF-4997-B51A-8CA7FA225F5B}"/>
              </a:ext>
            </a:extLst>
          </p:cNvPr>
          <p:cNvSpPr/>
          <p:nvPr/>
        </p:nvSpPr>
        <p:spPr>
          <a:xfrm>
            <a:off x="9576574" y="2616355"/>
            <a:ext cx="446048" cy="427463"/>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a:extLst>
              <a:ext uri="{FF2B5EF4-FFF2-40B4-BE49-F238E27FC236}">
                <a16:creationId xmlns:a16="http://schemas.microsoft.com/office/drawing/2014/main" id="{F970FC18-0BAA-4EFC-A886-4A83E4091DDD}"/>
              </a:ext>
            </a:extLst>
          </p:cNvPr>
          <p:cNvSpPr/>
          <p:nvPr/>
        </p:nvSpPr>
        <p:spPr>
          <a:xfrm>
            <a:off x="11382839" y="2619840"/>
            <a:ext cx="418171" cy="576146"/>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BC72A19-8F5C-4830-839E-35606E790F1D}"/>
              </a:ext>
            </a:extLst>
          </p:cNvPr>
          <p:cNvSpPr txBox="1"/>
          <p:nvPr/>
        </p:nvSpPr>
        <p:spPr>
          <a:xfrm>
            <a:off x="821472" y="4557132"/>
            <a:ext cx="115526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C00000"/>
                </a:solidFill>
              </a:rPr>
              <a:t>...and how can it help oncologists to predict a beneficial treatment regimen for an individual cancer patient?</a:t>
            </a:r>
            <a:endParaRPr lang="en-US" sz="2400"/>
          </a:p>
        </p:txBody>
      </p:sp>
      <p:sp>
        <p:nvSpPr>
          <p:cNvPr id="18" name="TextBox 17">
            <a:extLst>
              <a:ext uri="{FF2B5EF4-FFF2-40B4-BE49-F238E27FC236}">
                <a16:creationId xmlns:a16="http://schemas.microsoft.com/office/drawing/2014/main" id="{A3CEAF63-C2D4-47D6-9314-86DFBF49D474}"/>
              </a:ext>
            </a:extLst>
          </p:cNvPr>
          <p:cNvSpPr txBox="1"/>
          <p:nvPr/>
        </p:nvSpPr>
        <p:spPr>
          <a:xfrm>
            <a:off x="230458" y="5778191"/>
            <a:ext cx="12128808"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62626"/>
                </a:solidFill>
              </a:rPr>
              <a:t>Why neutrophils? -</a:t>
            </a:r>
            <a:r>
              <a:rPr lang="en-US" sz="1600" b="1">
                <a:solidFill>
                  <a:srgbClr val="262626"/>
                </a:solidFill>
              </a:rPr>
              <a:t> 1. they are most abundant immune cell population in humans;</a:t>
            </a:r>
          </a:p>
          <a:p>
            <a:r>
              <a:rPr lang="en-US" sz="1600" b="1">
                <a:solidFill>
                  <a:srgbClr val="262626"/>
                </a:solidFill>
              </a:rPr>
              <a:t>2. immune cells are now being discovered as significant contributors to cancer pathogenesis, including leukemia.</a:t>
            </a:r>
          </a:p>
        </p:txBody>
      </p:sp>
    </p:spTree>
    <p:extLst>
      <p:ext uri="{BB962C8B-B14F-4D97-AF65-F5344CB8AC3E}">
        <p14:creationId xmlns:p14="http://schemas.microsoft.com/office/powerpoint/2010/main" val="655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571AA510-94E9-47BF-9E64-AEDC9C6E9920}"/>
              </a:ext>
            </a:extLst>
          </p:cNvPr>
          <p:cNvPicPr>
            <a:picLocks noChangeAspect="1"/>
          </p:cNvPicPr>
          <p:nvPr/>
        </p:nvPicPr>
        <p:blipFill>
          <a:blip r:embed="rId2"/>
          <a:stretch>
            <a:fillRect/>
          </a:stretch>
        </p:blipFill>
        <p:spPr>
          <a:xfrm>
            <a:off x="70434" y="1018510"/>
            <a:ext cx="7686430" cy="2514493"/>
          </a:xfrm>
          <a:prstGeom prst="rect">
            <a:avLst/>
          </a:prstGeom>
        </p:spPr>
      </p:pic>
      <p:pic>
        <p:nvPicPr>
          <p:cNvPr id="5" name="Picture 5" descr="Chart, diagram, bubble chart&#10;&#10;Description automatically generated">
            <a:extLst>
              <a:ext uri="{FF2B5EF4-FFF2-40B4-BE49-F238E27FC236}">
                <a16:creationId xmlns:a16="http://schemas.microsoft.com/office/drawing/2014/main" id="{D261A8A4-30F8-47E0-807B-FD9FF77C1278}"/>
              </a:ext>
            </a:extLst>
          </p:cNvPr>
          <p:cNvPicPr>
            <a:picLocks noChangeAspect="1"/>
          </p:cNvPicPr>
          <p:nvPr/>
        </p:nvPicPr>
        <p:blipFill>
          <a:blip r:embed="rId3"/>
          <a:stretch>
            <a:fillRect/>
          </a:stretch>
        </p:blipFill>
        <p:spPr>
          <a:xfrm>
            <a:off x="7804805" y="694978"/>
            <a:ext cx="4149969" cy="2892067"/>
          </a:xfrm>
          <a:prstGeom prst="rect">
            <a:avLst/>
          </a:prstGeom>
        </p:spPr>
      </p:pic>
      <p:sp>
        <p:nvSpPr>
          <p:cNvPr id="7" name="TextBox 6">
            <a:extLst>
              <a:ext uri="{FF2B5EF4-FFF2-40B4-BE49-F238E27FC236}">
                <a16:creationId xmlns:a16="http://schemas.microsoft.com/office/drawing/2014/main" id="{0A58FA49-20A5-4F35-B32A-A751448A0EF6}"/>
              </a:ext>
            </a:extLst>
          </p:cNvPr>
          <p:cNvSpPr txBox="1"/>
          <p:nvPr/>
        </p:nvSpPr>
        <p:spPr>
          <a:xfrm>
            <a:off x="357554" y="4402016"/>
            <a:ext cx="11584352"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Dataset:</a:t>
            </a:r>
            <a:r>
              <a:rPr lang="en-US" dirty="0">
                <a:ea typeface="+mn-lt"/>
                <a:cs typeface="+mn-lt"/>
              </a:rPr>
              <a:t> single cell gene expression data on bone marrow samples of 40 patients newly diagnosed with AML</a:t>
            </a:r>
            <a:endParaRPr lang="en-US" dirty="0"/>
          </a:p>
          <a:p>
            <a:r>
              <a:rPr lang="en-US" dirty="0">
                <a:ea typeface="+mn-lt"/>
                <a:cs typeface="+mn-lt"/>
              </a:rPr>
              <a:t>  </a:t>
            </a:r>
            <a:endParaRPr lang="en-US" dirty="0"/>
          </a:p>
          <a:p>
            <a:r>
              <a:rPr lang="en-US" b="1" dirty="0">
                <a:solidFill>
                  <a:srgbClr val="C00000"/>
                </a:solidFill>
                <a:ea typeface="+mn-lt"/>
                <a:cs typeface="+mn-lt"/>
              </a:rPr>
              <a:t>Our aim:</a:t>
            </a:r>
            <a:r>
              <a:rPr lang="en-US" b="1" dirty="0">
                <a:ea typeface="+mn-lt"/>
                <a:cs typeface="+mn-lt"/>
              </a:rPr>
              <a:t> </a:t>
            </a:r>
            <a:r>
              <a:rPr lang="en-US" dirty="0">
                <a:ea typeface="+mn-lt"/>
                <a:cs typeface="+mn-lt"/>
              </a:rPr>
              <a:t>to identify gene markers in </a:t>
            </a:r>
            <a:r>
              <a:rPr lang="en-US" b="1" dirty="0">
                <a:solidFill>
                  <a:schemeClr val="accent3">
                    <a:lumMod val="75000"/>
                  </a:schemeClr>
                </a:solidFill>
                <a:ea typeface="+mn-lt"/>
                <a:cs typeface="+mn-lt"/>
              </a:rPr>
              <a:t>non-mutant</a:t>
            </a:r>
            <a:r>
              <a:rPr lang="en-US" b="1" dirty="0">
                <a:ea typeface="+mn-lt"/>
                <a:cs typeface="+mn-lt"/>
              </a:rPr>
              <a:t> </a:t>
            </a:r>
            <a:r>
              <a:rPr lang="en-US" dirty="0">
                <a:ea typeface="+mn-lt"/>
                <a:cs typeface="+mn-lt"/>
              </a:rPr>
              <a:t>immune cells </a:t>
            </a:r>
            <a:r>
              <a:rPr lang="en-US" b="1" dirty="0">
                <a:ea typeface="+mn-lt"/>
                <a:cs typeface="+mn-lt"/>
              </a:rPr>
              <a:t>(neutrophils)</a:t>
            </a:r>
            <a:r>
              <a:rPr lang="en-US" dirty="0">
                <a:ea typeface="+mn-lt"/>
                <a:cs typeface="+mn-lt"/>
              </a:rPr>
              <a:t> associated with poor/favorable prognosis in patients with diverse clinical parameters and treatment courses;</a:t>
            </a:r>
          </a:p>
          <a:p>
            <a:endParaRPr lang="en-US">
              <a:ea typeface="+mn-lt"/>
              <a:cs typeface="+mn-lt"/>
            </a:endParaRPr>
          </a:p>
          <a:p>
            <a:r>
              <a:rPr lang="en-US" sz="2400" b="1" dirty="0">
                <a:solidFill>
                  <a:srgbClr val="C00000"/>
                </a:solidFill>
                <a:ea typeface="+mn-lt"/>
                <a:cs typeface="+mn-lt"/>
              </a:rPr>
              <a:t>...and how can it help oncologists to predict a beneficial treatment regimen for an individual patient?</a:t>
            </a:r>
            <a:endParaRPr lang="en-US" sz="2400" b="1" dirty="0">
              <a:solidFill>
                <a:srgbClr val="C00000"/>
              </a:solidFill>
            </a:endParaRPr>
          </a:p>
          <a:p>
            <a:pPr algn="l"/>
            <a:endParaRPr lang="en-US"/>
          </a:p>
        </p:txBody>
      </p:sp>
      <p:sp>
        <p:nvSpPr>
          <p:cNvPr id="6" name="TextBox 1">
            <a:extLst>
              <a:ext uri="{FF2B5EF4-FFF2-40B4-BE49-F238E27FC236}">
                <a16:creationId xmlns:a16="http://schemas.microsoft.com/office/drawing/2014/main" id="{884ADF92-0E0C-47F4-A2DD-A3CE866CA75E}"/>
              </a:ext>
            </a:extLst>
          </p:cNvPr>
          <p:cNvSpPr txBox="1"/>
          <p:nvPr/>
        </p:nvSpPr>
        <p:spPr>
          <a:xfrm>
            <a:off x="301083" y="505522"/>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GSE130756</a:t>
            </a:r>
          </a:p>
        </p:txBody>
      </p:sp>
    </p:spTree>
    <p:extLst>
      <p:ext uri="{BB962C8B-B14F-4D97-AF65-F5344CB8AC3E}">
        <p14:creationId xmlns:p14="http://schemas.microsoft.com/office/powerpoint/2010/main" val="314187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035A-916E-4ECE-9E25-872EEAF04E90}"/>
              </a:ext>
            </a:extLst>
          </p:cNvPr>
          <p:cNvSpPr>
            <a:spLocks noGrp="1"/>
          </p:cNvSpPr>
          <p:nvPr>
            <p:ph type="title"/>
          </p:nvPr>
        </p:nvSpPr>
        <p:spPr/>
        <p:txBody>
          <a:bodyPr>
            <a:normAutofit fontScale="90000"/>
          </a:bodyPr>
          <a:lstStyle/>
          <a:p>
            <a:r>
              <a:rPr lang="en-US">
                <a:latin typeface="Aharoni"/>
                <a:cs typeface="Angsana New"/>
              </a:rPr>
              <a:t>Exploratory Data Analysis (EDA)</a:t>
            </a:r>
            <a:endParaRPr lang="en-US"/>
          </a:p>
        </p:txBody>
      </p:sp>
      <p:sp>
        <p:nvSpPr>
          <p:cNvPr id="3" name="Content Placeholder 2">
            <a:extLst>
              <a:ext uri="{FF2B5EF4-FFF2-40B4-BE49-F238E27FC236}">
                <a16:creationId xmlns:a16="http://schemas.microsoft.com/office/drawing/2014/main" id="{FEFEC0A4-6F1E-4F2A-ADA7-B83F74599C5A}"/>
              </a:ext>
            </a:extLst>
          </p:cNvPr>
          <p:cNvSpPr>
            <a:spLocks noGrp="1"/>
          </p:cNvSpPr>
          <p:nvPr>
            <p:ph idx="1"/>
          </p:nvPr>
        </p:nvSpPr>
        <p:spPr>
          <a:xfrm>
            <a:off x="780327" y="1940875"/>
            <a:ext cx="10573473" cy="4303605"/>
          </a:xfrm>
        </p:spPr>
        <p:txBody>
          <a:bodyPr vert="horz" lIns="91440" tIns="45720" rIns="91440" bIns="45720" rtlCol="0" anchor="t">
            <a:normAutofit fontScale="92500" lnSpcReduction="20000"/>
          </a:bodyPr>
          <a:lstStyle/>
          <a:p>
            <a:r>
              <a:rPr lang="en-US"/>
              <a:t>Data Description:</a:t>
            </a:r>
          </a:p>
          <a:p>
            <a:pPr marL="800100" lvl="1" indent="-342900">
              <a:buAutoNum type="arabicPeriod"/>
            </a:pPr>
            <a:r>
              <a:rPr lang="en-US"/>
              <a:t>The Clinical data has 18 Features and 46 records of 40 Patients</a:t>
            </a:r>
          </a:p>
          <a:p>
            <a:pPr marL="800100" lvl="1" indent="-342900">
              <a:buAutoNum type="arabicPeriod"/>
            </a:pPr>
            <a:endParaRPr lang="en-US"/>
          </a:p>
          <a:p>
            <a:pPr marL="800100" lvl="1" indent="-342900">
              <a:buAutoNum type="arabicPeriod"/>
            </a:pPr>
            <a:endParaRPr lang="en-US"/>
          </a:p>
          <a:p>
            <a:pPr marL="800100" lvl="1" indent="-342900">
              <a:buAutoNum type="arabicPeriod"/>
            </a:pPr>
            <a:endParaRPr lang="en-US"/>
          </a:p>
          <a:p>
            <a:pPr marL="800100" lvl="1" indent="-342900">
              <a:buAutoNum type="arabicPeriod"/>
            </a:pPr>
            <a:endParaRPr lang="en-US"/>
          </a:p>
          <a:p>
            <a:pPr marL="800100" lvl="1" indent="-342900">
              <a:buAutoNum type="arabicPeriod"/>
            </a:pPr>
            <a:r>
              <a:rPr lang="en-US"/>
              <a:t>The Neutrophils gene marker data has 5 Feature and 8330 records for 25 Patients</a:t>
            </a:r>
          </a:p>
          <a:p>
            <a:endParaRPr lang="en-US"/>
          </a:p>
          <a:p>
            <a:r>
              <a:rPr lang="en-US">
                <a:ea typeface="+mn-lt"/>
                <a:cs typeface="+mn-lt"/>
              </a:rPr>
              <a:t>EDA with Clinical Data:</a:t>
            </a:r>
          </a:p>
          <a:p>
            <a:pPr marL="800100" lvl="1" indent="-342900">
              <a:buAutoNum type="arabicPeriod"/>
            </a:pPr>
            <a:r>
              <a:rPr lang="en-US">
                <a:ea typeface="+mn-lt"/>
                <a:cs typeface="+mn-lt"/>
              </a:rPr>
              <a:t>The Mutations WT1, IDH2, TET2, ASXL1, and TP53 are dominant among the patients.</a:t>
            </a:r>
          </a:p>
          <a:p>
            <a:pPr marL="800100" lvl="1" indent="-342900">
              <a:buAutoNum type="arabicPeriod"/>
            </a:pPr>
            <a:r>
              <a:rPr lang="en-US">
                <a:ea typeface="+mn-lt"/>
                <a:cs typeface="+mn-lt"/>
              </a:rPr>
              <a:t>There is an imbalance among patients by age group, i.e., young are 50% less than old patients.</a:t>
            </a:r>
          </a:p>
          <a:p>
            <a:pPr marL="800100" lvl="1" indent="-342900">
              <a:buAutoNum type="arabicPeriod"/>
            </a:pPr>
            <a:r>
              <a:rPr lang="en-US">
                <a:ea typeface="+mn-lt"/>
                <a:cs typeface="+mn-lt"/>
              </a:rPr>
              <a:t>Female patients are lesser than Male patients.</a:t>
            </a:r>
          </a:p>
          <a:p>
            <a:pPr marL="800100" lvl="1" indent="-342900">
              <a:buAutoNum type="arabicPeriod"/>
            </a:pPr>
            <a:r>
              <a:rPr lang="en-US">
                <a:ea typeface="+mn-lt"/>
                <a:cs typeface="+mn-lt"/>
              </a:rPr>
              <a:t>The FAB subtype M2 and M5 are dominant in majority of the patients</a:t>
            </a:r>
          </a:p>
          <a:p>
            <a:endParaRPr lang="en-US"/>
          </a:p>
          <a:p>
            <a:endParaRPr lang="en-US"/>
          </a:p>
        </p:txBody>
      </p:sp>
      <p:sp>
        <p:nvSpPr>
          <p:cNvPr id="4" name="TextBox 3">
            <a:extLst>
              <a:ext uri="{FF2B5EF4-FFF2-40B4-BE49-F238E27FC236}">
                <a16:creationId xmlns:a16="http://schemas.microsoft.com/office/drawing/2014/main" id="{AEDAC734-0167-4744-BD95-AB60AD2E4D90}"/>
              </a:ext>
            </a:extLst>
          </p:cNvPr>
          <p:cNvSpPr txBox="1"/>
          <p:nvPr/>
        </p:nvSpPr>
        <p:spPr>
          <a:xfrm>
            <a:off x="1609177" y="2478526"/>
            <a:ext cx="11094298"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Features:</a:t>
            </a:r>
          </a:p>
          <a:p>
            <a:r>
              <a:rPr lang="en-US" sz="1400" b="1">
                <a:ea typeface="+mn-lt"/>
                <a:cs typeface="+mn-lt"/>
              </a:rPr>
              <a:t>'Sample ID', 'Age', 'Age group', 'Gender', 'Date of sample collection relative to diagnosis', 'FAB subtype', 'FAB subtype (stages)',  'Mutation', 'Therapeutic regimen', 'Abbreviation', 'Classification/ category ', 'Subcategory', 'Line of therapy',  'Treatment group',  'Single-  cell  type',  'Cell counts',  'Post-treatment samples collection information',  'Transplantation</a:t>
            </a:r>
            <a:r>
              <a:rPr lang="en-US" sz="1400" b="1"/>
              <a:t>'</a:t>
            </a:r>
          </a:p>
        </p:txBody>
      </p:sp>
      <p:sp>
        <p:nvSpPr>
          <p:cNvPr id="5" name="TextBox 4">
            <a:extLst>
              <a:ext uri="{FF2B5EF4-FFF2-40B4-BE49-F238E27FC236}">
                <a16:creationId xmlns:a16="http://schemas.microsoft.com/office/drawing/2014/main" id="{F22EB246-C568-4AC8-9F03-9C7BB214DD9A}"/>
              </a:ext>
            </a:extLst>
          </p:cNvPr>
          <p:cNvSpPr txBox="1"/>
          <p:nvPr/>
        </p:nvSpPr>
        <p:spPr>
          <a:xfrm>
            <a:off x="1612099" y="3971847"/>
            <a:ext cx="7421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Features: </a:t>
            </a:r>
            <a:r>
              <a:rPr lang="en-US" sz="1400" b="1">
                <a:ea typeface="+mn-lt"/>
                <a:cs typeface="+mn-lt"/>
              </a:rPr>
              <a:t>'genes', '</a:t>
            </a:r>
            <a:r>
              <a:rPr lang="en-US" sz="1400" b="1" err="1">
                <a:ea typeface="+mn-lt"/>
                <a:cs typeface="+mn-lt"/>
              </a:rPr>
              <a:t>p_val</a:t>
            </a:r>
            <a:r>
              <a:rPr lang="en-US" sz="1400" b="1">
                <a:ea typeface="+mn-lt"/>
                <a:cs typeface="+mn-lt"/>
              </a:rPr>
              <a:t>', '</a:t>
            </a:r>
            <a:r>
              <a:rPr lang="en-US" sz="1400" b="1" err="1">
                <a:ea typeface="+mn-lt"/>
                <a:cs typeface="+mn-lt"/>
              </a:rPr>
              <a:t>avg_logFC</a:t>
            </a:r>
            <a:r>
              <a:rPr lang="en-US" sz="1400" b="1">
                <a:ea typeface="+mn-lt"/>
                <a:cs typeface="+mn-lt"/>
              </a:rPr>
              <a:t>', 'Sample ID', 'outcome',</a:t>
            </a:r>
            <a:endParaRPr lang="en-US" sz="1400" b="1"/>
          </a:p>
        </p:txBody>
      </p:sp>
    </p:spTree>
    <p:extLst>
      <p:ext uri="{BB962C8B-B14F-4D97-AF65-F5344CB8AC3E}">
        <p14:creationId xmlns:p14="http://schemas.microsoft.com/office/powerpoint/2010/main" val="278976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8B65-CBCF-4BED-80C8-D8AA66367D27}"/>
              </a:ext>
            </a:extLst>
          </p:cNvPr>
          <p:cNvSpPr>
            <a:spLocks noGrp="1"/>
          </p:cNvSpPr>
          <p:nvPr>
            <p:ph type="title"/>
          </p:nvPr>
        </p:nvSpPr>
        <p:spPr/>
        <p:txBody>
          <a:bodyPr/>
          <a:lstStyle/>
          <a:p>
            <a:r>
              <a:rPr lang="en-US">
                <a:latin typeface="Aharoni"/>
                <a:cs typeface="Angsana New"/>
              </a:rPr>
              <a:t>Classification Experiment No. 1</a:t>
            </a:r>
            <a:endParaRPr lang="en-US"/>
          </a:p>
        </p:txBody>
      </p:sp>
      <p:sp>
        <p:nvSpPr>
          <p:cNvPr id="4" name="TextBox 3">
            <a:extLst>
              <a:ext uri="{FF2B5EF4-FFF2-40B4-BE49-F238E27FC236}">
                <a16:creationId xmlns:a16="http://schemas.microsoft.com/office/drawing/2014/main" id="{39D91C06-62C1-4070-BFBA-F9C448575582}"/>
              </a:ext>
            </a:extLst>
          </p:cNvPr>
          <p:cNvSpPr txBox="1"/>
          <p:nvPr/>
        </p:nvSpPr>
        <p:spPr>
          <a:xfrm>
            <a:off x="796472" y="1821542"/>
            <a:ext cx="105990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The objective of the experiment is to build a Classifier that Predicts the 'neutrophils outcomes' given patients gene expression data along with the patients' Clinical data</a:t>
            </a:r>
            <a:endParaRPr lang="en-US"/>
          </a:p>
          <a:p>
            <a:pPr algn="l"/>
            <a:endParaRPr lang="en-US"/>
          </a:p>
        </p:txBody>
      </p:sp>
      <p:pic>
        <p:nvPicPr>
          <p:cNvPr id="5" name="Picture 5" descr="Table&#10;&#10;Description automatically generated">
            <a:extLst>
              <a:ext uri="{FF2B5EF4-FFF2-40B4-BE49-F238E27FC236}">
                <a16:creationId xmlns:a16="http://schemas.microsoft.com/office/drawing/2014/main" id="{7C936373-4BE8-49BD-B640-EDE07B8CFCB5}"/>
              </a:ext>
            </a:extLst>
          </p:cNvPr>
          <p:cNvPicPr>
            <a:picLocks noChangeAspect="1"/>
          </p:cNvPicPr>
          <p:nvPr/>
        </p:nvPicPr>
        <p:blipFill>
          <a:blip r:embed="rId2"/>
          <a:stretch>
            <a:fillRect/>
          </a:stretch>
        </p:blipFill>
        <p:spPr>
          <a:xfrm>
            <a:off x="6012543" y="2498996"/>
            <a:ext cx="4865914" cy="4209508"/>
          </a:xfrm>
          <a:prstGeom prst="rect">
            <a:avLst/>
          </a:prstGeom>
        </p:spPr>
      </p:pic>
      <p:sp>
        <p:nvSpPr>
          <p:cNvPr id="7" name="TextBox 6">
            <a:extLst>
              <a:ext uri="{FF2B5EF4-FFF2-40B4-BE49-F238E27FC236}">
                <a16:creationId xmlns:a16="http://schemas.microsoft.com/office/drawing/2014/main" id="{12320A98-A90C-4D7C-B7BC-5102AAF69EF9}"/>
              </a:ext>
            </a:extLst>
          </p:cNvPr>
          <p:cNvSpPr txBox="1"/>
          <p:nvPr/>
        </p:nvSpPr>
        <p:spPr>
          <a:xfrm>
            <a:off x="283937" y="2633434"/>
            <a:ext cx="59998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The Model is build using Random Forest Classifier.</a:t>
            </a:r>
          </a:p>
          <a:p>
            <a:pPr marL="342900" indent="-342900">
              <a:buAutoNum type="arabicPeriod"/>
            </a:pPr>
            <a:endParaRPr lang="en-US"/>
          </a:p>
          <a:p>
            <a:pPr marL="342900" indent="-342900">
              <a:buAutoNum type="arabicPeriod"/>
            </a:pPr>
            <a:r>
              <a:rPr lang="en-US"/>
              <a:t>Observation:</a:t>
            </a:r>
          </a:p>
          <a:p>
            <a:pPr marL="800100" lvl="1" indent="-342900">
              <a:buFont typeface="Arial"/>
              <a:buChar char="•"/>
            </a:pPr>
            <a:r>
              <a:rPr lang="en-US"/>
              <a:t>The model Overfits</a:t>
            </a:r>
          </a:p>
          <a:p>
            <a:pPr marL="800100" lvl="1" indent="-342900">
              <a:buFont typeface="Arial"/>
              <a:buChar char="•"/>
            </a:pPr>
            <a:r>
              <a:rPr lang="en-US"/>
              <a:t>The recall is very bad for relapsing class</a:t>
            </a:r>
          </a:p>
          <a:p>
            <a:pPr lvl="1"/>
            <a:r>
              <a:rPr lang="en-US"/>
              <a:t>Class 0 (relapse) and Class 1 (remission)</a:t>
            </a:r>
          </a:p>
          <a:p>
            <a:pPr marL="800100" lvl="1" indent="-342900">
              <a:buFont typeface="Arial"/>
              <a:buChar char="•"/>
            </a:pPr>
            <a:endParaRPr lang="en-US"/>
          </a:p>
        </p:txBody>
      </p:sp>
      <p:pic>
        <p:nvPicPr>
          <p:cNvPr id="8" name="Picture 8" descr="Chart, treemap chart&#10;&#10;Description automatically generated">
            <a:extLst>
              <a:ext uri="{FF2B5EF4-FFF2-40B4-BE49-F238E27FC236}">
                <a16:creationId xmlns:a16="http://schemas.microsoft.com/office/drawing/2014/main" id="{D0A7CD2A-5C4D-49A0-8DCE-B60E3245E5A4}"/>
              </a:ext>
            </a:extLst>
          </p:cNvPr>
          <p:cNvPicPr>
            <a:picLocks noChangeAspect="1"/>
          </p:cNvPicPr>
          <p:nvPr/>
        </p:nvPicPr>
        <p:blipFill>
          <a:blip r:embed="rId3"/>
          <a:stretch>
            <a:fillRect/>
          </a:stretch>
        </p:blipFill>
        <p:spPr>
          <a:xfrm>
            <a:off x="1531257" y="4409217"/>
            <a:ext cx="3514272" cy="2393854"/>
          </a:xfrm>
          <a:prstGeom prst="rect">
            <a:avLst/>
          </a:prstGeom>
        </p:spPr>
      </p:pic>
    </p:spTree>
    <p:extLst>
      <p:ext uri="{BB962C8B-B14F-4D97-AF65-F5344CB8AC3E}">
        <p14:creationId xmlns:p14="http://schemas.microsoft.com/office/powerpoint/2010/main" val="331914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8B65-CBCF-4BED-80C8-D8AA66367D27}"/>
              </a:ext>
            </a:extLst>
          </p:cNvPr>
          <p:cNvSpPr>
            <a:spLocks noGrp="1"/>
          </p:cNvSpPr>
          <p:nvPr>
            <p:ph type="title"/>
          </p:nvPr>
        </p:nvSpPr>
        <p:spPr/>
        <p:txBody>
          <a:bodyPr/>
          <a:lstStyle/>
          <a:p>
            <a:r>
              <a:rPr lang="en-US">
                <a:latin typeface="Aharoni"/>
                <a:cs typeface="Angsana New"/>
              </a:rPr>
              <a:t>Classification Experiment No. 1</a:t>
            </a:r>
            <a:endParaRPr lang="en-US"/>
          </a:p>
        </p:txBody>
      </p:sp>
      <p:sp>
        <p:nvSpPr>
          <p:cNvPr id="4" name="TextBox 3">
            <a:extLst>
              <a:ext uri="{FF2B5EF4-FFF2-40B4-BE49-F238E27FC236}">
                <a16:creationId xmlns:a16="http://schemas.microsoft.com/office/drawing/2014/main" id="{39D91C06-62C1-4070-BFBA-F9C448575582}"/>
              </a:ext>
            </a:extLst>
          </p:cNvPr>
          <p:cNvSpPr txBox="1"/>
          <p:nvPr/>
        </p:nvSpPr>
        <p:spPr>
          <a:xfrm>
            <a:off x="796472" y="1821542"/>
            <a:ext cx="105990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The objective of the experiment is to build a Classifier that Predicts the 'neutrophils outcomes' given patients gene expression data along with the patients' Clinical data</a:t>
            </a:r>
            <a:endParaRPr lang="en-US"/>
          </a:p>
          <a:p>
            <a:pPr algn="l"/>
            <a:endParaRPr lang="en-US"/>
          </a:p>
        </p:txBody>
      </p:sp>
      <p:sp>
        <p:nvSpPr>
          <p:cNvPr id="7" name="TextBox 6">
            <a:extLst>
              <a:ext uri="{FF2B5EF4-FFF2-40B4-BE49-F238E27FC236}">
                <a16:creationId xmlns:a16="http://schemas.microsoft.com/office/drawing/2014/main" id="{12320A98-A90C-4D7C-B7BC-5102AAF69EF9}"/>
              </a:ext>
            </a:extLst>
          </p:cNvPr>
          <p:cNvSpPr txBox="1"/>
          <p:nvPr/>
        </p:nvSpPr>
        <p:spPr>
          <a:xfrm>
            <a:off x="283937" y="2633434"/>
            <a:ext cx="599984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The Model is build using Random Forest Classifier.</a:t>
            </a:r>
          </a:p>
          <a:p>
            <a:pPr marL="342900" indent="-342900">
              <a:buAutoNum type="arabicPeriod"/>
            </a:pPr>
            <a:endParaRPr lang="en-US"/>
          </a:p>
          <a:p>
            <a:pPr marL="342900" indent="-342900">
              <a:buAutoNum type="arabicPeriod"/>
            </a:pPr>
            <a:r>
              <a:rPr lang="en-US"/>
              <a:t>Observation:</a:t>
            </a:r>
          </a:p>
          <a:p>
            <a:pPr marL="800100" lvl="1" indent="-342900">
              <a:buFont typeface="Arial,Sans-Serif"/>
              <a:buChar char="•"/>
            </a:pPr>
            <a:r>
              <a:rPr lang="en-US">
                <a:ea typeface="+mn-lt"/>
                <a:cs typeface="+mn-lt"/>
              </a:rPr>
              <a:t>The model Overfits</a:t>
            </a:r>
          </a:p>
          <a:p>
            <a:pPr marL="800100" lvl="1" indent="-342900">
              <a:buFont typeface="Arial,Sans-Serif"/>
              <a:buChar char="•"/>
            </a:pPr>
            <a:r>
              <a:rPr lang="en-US">
                <a:ea typeface="+mn-lt"/>
                <a:cs typeface="+mn-lt"/>
              </a:rPr>
              <a:t>The recall is very bad for relapsing class</a:t>
            </a:r>
          </a:p>
          <a:p>
            <a:pPr marL="742950" lvl="1" indent="-285750">
              <a:buFont typeface="Arial"/>
              <a:buChar char="•"/>
            </a:pPr>
            <a:r>
              <a:rPr lang="en-US">
                <a:ea typeface="+mn-lt"/>
                <a:cs typeface="+mn-lt"/>
              </a:rPr>
              <a:t>Class 0 (relapse) and Class 1 (remission)</a:t>
            </a:r>
          </a:p>
          <a:p>
            <a:pPr marL="742950" lvl="1" indent="-285750">
              <a:buFont typeface="Arial,Sans-Serif"/>
              <a:buChar char="•"/>
            </a:pPr>
            <a:r>
              <a:rPr lang="en-US">
                <a:ea typeface="+mn-lt"/>
                <a:cs typeface="+mn-lt"/>
              </a:rPr>
              <a:t>The model is biased towards remission class.</a:t>
            </a:r>
          </a:p>
          <a:p>
            <a:pPr marL="342900" indent="-342900">
              <a:buFontTx/>
              <a:buAutoNum type="arabicPeriod"/>
            </a:pPr>
            <a:r>
              <a:rPr lang="en-US"/>
              <a:t>How to improve the result:</a:t>
            </a:r>
          </a:p>
          <a:p>
            <a:pPr marL="800100" lvl="1" indent="-342900">
              <a:buFont typeface="Arial"/>
              <a:buChar char="•"/>
            </a:pPr>
            <a:r>
              <a:rPr lang="en-US"/>
              <a:t>Balance the data.</a:t>
            </a:r>
          </a:p>
          <a:p>
            <a:pPr marL="800100" lvl="1" indent="-342900">
              <a:buFont typeface="Arial"/>
              <a:buChar char="•"/>
            </a:pPr>
            <a:r>
              <a:rPr lang="en-US"/>
              <a:t>Preprocess the data such that individual mutations are mapped to their respective </a:t>
            </a:r>
            <a:r>
              <a:rPr lang="en-US">
                <a:ea typeface="+mn-lt"/>
                <a:cs typeface="+mn-lt"/>
              </a:rPr>
              <a:t>Therapeutic regimen</a:t>
            </a:r>
            <a:r>
              <a:rPr lang="en-US"/>
              <a:t>.</a:t>
            </a:r>
          </a:p>
          <a:p>
            <a:pPr marL="342900" indent="-342900">
              <a:buFontTx/>
              <a:buAutoNum type="arabicPeriod"/>
            </a:pPr>
            <a:endParaRPr lang="en-US"/>
          </a:p>
          <a:p>
            <a:pPr marL="800100" lvl="1" indent="-342900">
              <a:buFont typeface="Arial"/>
              <a:buChar char="•"/>
            </a:pPr>
            <a:endParaRPr lang="en-US"/>
          </a:p>
        </p:txBody>
      </p:sp>
      <p:pic>
        <p:nvPicPr>
          <p:cNvPr id="3" name="Picture 5" descr="Chart, treemap chart&#10;&#10;Description automatically generated">
            <a:extLst>
              <a:ext uri="{FF2B5EF4-FFF2-40B4-BE49-F238E27FC236}">
                <a16:creationId xmlns:a16="http://schemas.microsoft.com/office/drawing/2014/main" id="{182EB4D1-E331-4548-B899-BE42A44CE8BB}"/>
              </a:ext>
            </a:extLst>
          </p:cNvPr>
          <p:cNvPicPr>
            <a:picLocks noChangeAspect="1"/>
          </p:cNvPicPr>
          <p:nvPr/>
        </p:nvPicPr>
        <p:blipFill>
          <a:blip r:embed="rId2"/>
          <a:stretch>
            <a:fillRect/>
          </a:stretch>
        </p:blipFill>
        <p:spPr>
          <a:xfrm>
            <a:off x="6520543" y="2996697"/>
            <a:ext cx="5047342" cy="3749319"/>
          </a:xfrm>
          <a:prstGeom prst="rect">
            <a:avLst/>
          </a:prstGeom>
        </p:spPr>
      </p:pic>
    </p:spTree>
    <p:extLst>
      <p:ext uri="{BB962C8B-B14F-4D97-AF65-F5344CB8AC3E}">
        <p14:creationId xmlns:p14="http://schemas.microsoft.com/office/powerpoint/2010/main" val="349422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8B65-CBCF-4BED-80C8-D8AA66367D27}"/>
              </a:ext>
            </a:extLst>
          </p:cNvPr>
          <p:cNvSpPr>
            <a:spLocks noGrp="1"/>
          </p:cNvSpPr>
          <p:nvPr>
            <p:ph type="title"/>
          </p:nvPr>
        </p:nvSpPr>
        <p:spPr/>
        <p:txBody>
          <a:bodyPr/>
          <a:lstStyle/>
          <a:p>
            <a:r>
              <a:rPr lang="en-US">
                <a:latin typeface="Aharoni"/>
                <a:cs typeface="Angsana New"/>
              </a:rPr>
              <a:t>Classification Experiment No. 2</a:t>
            </a:r>
            <a:endParaRPr lang="en-US"/>
          </a:p>
        </p:txBody>
      </p:sp>
      <p:sp>
        <p:nvSpPr>
          <p:cNvPr id="4" name="TextBox 3">
            <a:extLst>
              <a:ext uri="{FF2B5EF4-FFF2-40B4-BE49-F238E27FC236}">
                <a16:creationId xmlns:a16="http://schemas.microsoft.com/office/drawing/2014/main" id="{39D91C06-62C1-4070-BFBA-F9C448575582}"/>
              </a:ext>
            </a:extLst>
          </p:cNvPr>
          <p:cNvSpPr txBox="1"/>
          <p:nvPr/>
        </p:nvSpPr>
        <p:spPr>
          <a:xfrm>
            <a:off x="796472" y="1821542"/>
            <a:ext cx="105990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objective of the experiment is to build a Classifier that Predicts the 'Treatment Group' given patients gene expression data along with the patients' Clinical data</a:t>
            </a:r>
          </a:p>
        </p:txBody>
      </p:sp>
      <p:sp>
        <p:nvSpPr>
          <p:cNvPr id="7" name="TextBox 6">
            <a:extLst>
              <a:ext uri="{FF2B5EF4-FFF2-40B4-BE49-F238E27FC236}">
                <a16:creationId xmlns:a16="http://schemas.microsoft.com/office/drawing/2014/main" id="{12320A98-A90C-4D7C-B7BC-5102AAF69EF9}"/>
              </a:ext>
            </a:extLst>
          </p:cNvPr>
          <p:cNvSpPr txBox="1"/>
          <p:nvPr/>
        </p:nvSpPr>
        <p:spPr>
          <a:xfrm>
            <a:off x="283937" y="2633434"/>
            <a:ext cx="599984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The Model is build using Random Forest Classifier.</a:t>
            </a:r>
          </a:p>
          <a:p>
            <a:pPr marL="342900" indent="-342900">
              <a:buAutoNum type="arabicPeriod"/>
            </a:pPr>
            <a:endParaRPr lang="en-US"/>
          </a:p>
          <a:p>
            <a:pPr marL="342900" indent="-342900">
              <a:buAutoNum type="arabicPeriod"/>
            </a:pPr>
            <a:r>
              <a:rPr lang="en-US"/>
              <a:t>Observation:</a:t>
            </a:r>
          </a:p>
          <a:p>
            <a:pPr marL="800100" lvl="1" indent="-342900">
              <a:buFont typeface="Arial,Sans-Serif"/>
              <a:buChar char="•"/>
            </a:pPr>
            <a:r>
              <a:rPr lang="en-US">
                <a:ea typeface="+mn-lt"/>
                <a:cs typeface="+mn-lt"/>
              </a:rPr>
              <a:t>The model Overfits</a:t>
            </a:r>
          </a:p>
          <a:p>
            <a:pPr marL="800100" lvl="1" indent="-342900">
              <a:buFont typeface="Arial,Sans-Serif"/>
              <a:buChar char="•"/>
            </a:pPr>
            <a:r>
              <a:rPr lang="en-US">
                <a:ea typeface="+mn-lt"/>
                <a:cs typeface="+mn-lt"/>
              </a:rPr>
              <a:t>The recall is very bad for IA class</a:t>
            </a:r>
          </a:p>
          <a:p>
            <a:pPr marL="742950" lvl="1" indent="-285750">
              <a:buFont typeface="Arial"/>
              <a:buChar char="•"/>
            </a:pPr>
            <a:r>
              <a:rPr lang="en-US">
                <a:ea typeface="+mn-lt"/>
                <a:cs typeface="+mn-lt"/>
              </a:rPr>
              <a:t>Class 0 (IA) and Class 1 (IA_DAC/DAC)</a:t>
            </a:r>
          </a:p>
          <a:p>
            <a:pPr marL="742950" lvl="1" indent="-285750">
              <a:buFont typeface="Arial,Sans-Serif"/>
              <a:buChar char="•"/>
            </a:pPr>
            <a:r>
              <a:rPr lang="en-US">
                <a:ea typeface="+mn-lt"/>
                <a:cs typeface="+mn-lt"/>
              </a:rPr>
              <a:t>The model is biased towards remission class.</a:t>
            </a:r>
          </a:p>
          <a:p>
            <a:pPr marL="342900" indent="-342900">
              <a:buFontTx/>
              <a:buAutoNum type="arabicPeriod"/>
            </a:pPr>
            <a:r>
              <a:rPr lang="en-US"/>
              <a:t>How to improve the result:</a:t>
            </a:r>
          </a:p>
          <a:p>
            <a:pPr marL="800100" lvl="1" indent="-342900">
              <a:buFont typeface="Arial"/>
              <a:buChar char="•"/>
            </a:pPr>
            <a:r>
              <a:rPr lang="en-US"/>
              <a:t>Balance the data.</a:t>
            </a:r>
          </a:p>
          <a:p>
            <a:pPr marL="800100" lvl="1" indent="-342900">
              <a:buFont typeface="Arial"/>
              <a:buChar char="•"/>
            </a:pPr>
            <a:r>
              <a:rPr lang="en-US"/>
              <a:t>Preprocess the data such that individual mutations are mapped to their respective </a:t>
            </a:r>
            <a:r>
              <a:rPr lang="en-US">
                <a:ea typeface="+mn-lt"/>
                <a:cs typeface="+mn-lt"/>
              </a:rPr>
              <a:t>Therapeutic regimen</a:t>
            </a:r>
            <a:r>
              <a:rPr lang="en-US"/>
              <a:t>.</a:t>
            </a:r>
          </a:p>
          <a:p>
            <a:pPr marL="342900" indent="-342900">
              <a:buFontTx/>
              <a:buAutoNum type="arabicPeriod"/>
            </a:pPr>
            <a:endParaRPr lang="en-US"/>
          </a:p>
          <a:p>
            <a:pPr marL="800100" lvl="1" indent="-342900">
              <a:buFont typeface="Arial"/>
              <a:buChar char="•"/>
            </a:pPr>
            <a:endParaRPr lang="en-US"/>
          </a:p>
        </p:txBody>
      </p:sp>
      <p:pic>
        <p:nvPicPr>
          <p:cNvPr id="5" name="Picture 5" descr="Table&#10;&#10;Description automatically generated">
            <a:extLst>
              <a:ext uri="{FF2B5EF4-FFF2-40B4-BE49-F238E27FC236}">
                <a16:creationId xmlns:a16="http://schemas.microsoft.com/office/drawing/2014/main" id="{C4EA8B82-ED02-461C-BB33-A21AF279D874}"/>
              </a:ext>
            </a:extLst>
          </p:cNvPr>
          <p:cNvPicPr>
            <a:picLocks noChangeAspect="1"/>
          </p:cNvPicPr>
          <p:nvPr/>
        </p:nvPicPr>
        <p:blipFill>
          <a:blip r:embed="rId2"/>
          <a:stretch>
            <a:fillRect/>
          </a:stretch>
        </p:blipFill>
        <p:spPr>
          <a:xfrm>
            <a:off x="6647543" y="2524182"/>
            <a:ext cx="4811485" cy="4131920"/>
          </a:xfrm>
          <a:prstGeom prst="rect">
            <a:avLst/>
          </a:prstGeom>
        </p:spPr>
      </p:pic>
      <p:pic>
        <p:nvPicPr>
          <p:cNvPr id="6" name="Picture 7" descr="Chart, treemap chart&#10;&#10;Description automatically generated">
            <a:extLst>
              <a:ext uri="{FF2B5EF4-FFF2-40B4-BE49-F238E27FC236}">
                <a16:creationId xmlns:a16="http://schemas.microsoft.com/office/drawing/2014/main" id="{D73C68D2-E27E-4104-8904-41684A58FD1F}"/>
              </a:ext>
            </a:extLst>
          </p:cNvPr>
          <p:cNvPicPr>
            <a:picLocks noChangeAspect="1"/>
          </p:cNvPicPr>
          <p:nvPr/>
        </p:nvPicPr>
        <p:blipFill>
          <a:blip r:embed="rId3"/>
          <a:stretch>
            <a:fillRect/>
          </a:stretch>
        </p:blipFill>
        <p:spPr>
          <a:xfrm>
            <a:off x="224972" y="4061739"/>
            <a:ext cx="5881913" cy="2553593"/>
          </a:xfrm>
          <a:prstGeom prst="rect">
            <a:avLst/>
          </a:prstGeom>
        </p:spPr>
      </p:pic>
    </p:spTree>
    <p:extLst>
      <p:ext uri="{BB962C8B-B14F-4D97-AF65-F5344CB8AC3E}">
        <p14:creationId xmlns:p14="http://schemas.microsoft.com/office/powerpoint/2010/main" val="156870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8B65-CBCF-4BED-80C8-D8AA66367D27}"/>
              </a:ext>
            </a:extLst>
          </p:cNvPr>
          <p:cNvSpPr>
            <a:spLocks noGrp="1"/>
          </p:cNvSpPr>
          <p:nvPr>
            <p:ph type="title"/>
          </p:nvPr>
        </p:nvSpPr>
        <p:spPr/>
        <p:txBody>
          <a:bodyPr/>
          <a:lstStyle/>
          <a:p>
            <a:r>
              <a:rPr lang="en-US">
                <a:latin typeface="Aharoni"/>
                <a:cs typeface="Angsana New"/>
              </a:rPr>
              <a:t>Classification Experiment No. 2</a:t>
            </a:r>
            <a:endParaRPr lang="en-US"/>
          </a:p>
        </p:txBody>
      </p:sp>
      <p:sp>
        <p:nvSpPr>
          <p:cNvPr id="4" name="TextBox 3">
            <a:extLst>
              <a:ext uri="{FF2B5EF4-FFF2-40B4-BE49-F238E27FC236}">
                <a16:creationId xmlns:a16="http://schemas.microsoft.com/office/drawing/2014/main" id="{39D91C06-62C1-4070-BFBA-F9C448575582}"/>
              </a:ext>
            </a:extLst>
          </p:cNvPr>
          <p:cNvSpPr txBox="1"/>
          <p:nvPr/>
        </p:nvSpPr>
        <p:spPr>
          <a:xfrm>
            <a:off x="796472" y="1821542"/>
            <a:ext cx="105990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objective of the experiment is to build a Classifier that Predicts the 'Treatment Group' given patients gene expression data along with the patients' Clinical data</a:t>
            </a:r>
          </a:p>
        </p:txBody>
      </p:sp>
      <p:sp>
        <p:nvSpPr>
          <p:cNvPr id="7" name="TextBox 6">
            <a:extLst>
              <a:ext uri="{FF2B5EF4-FFF2-40B4-BE49-F238E27FC236}">
                <a16:creationId xmlns:a16="http://schemas.microsoft.com/office/drawing/2014/main" id="{12320A98-A90C-4D7C-B7BC-5102AAF69EF9}"/>
              </a:ext>
            </a:extLst>
          </p:cNvPr>
          <p:cNvSpPr txBox="1"/>
          <p:nvPr/>
        </p:nvSpPr>
        <p:spPr>
          <a:xfrm>
            <a:off x="283937" y="2633434"/>
            <a:ext cx="599984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The Model is build using Random Forest Classifier.</a:t>
            </a:r>
          </a:p>
          <a:p>
            <a:pPr marL="342900" indent="-342900">
              <a:buAutoNum type="arabicPeriod"/>
            </a:pPr>
            <a:endParaRPr lang="en-US"/>
          </a:p>
          <a:p>
            <a:pPr marL="342900" indent="-342900">
              <a:buAutoNum type="arabicPeriod"/>
            </a:pPr>
            <a:r>
              <a:rPr lang="en-US"/>
              <a:t>Observation:</a:t>
            </a:r>
          </a:p>
          <a:p>
            <a:pPr marL="800100" lvl="1" indent="-342900">
              <a:buFont typeface="Arial,Sans-Serif"/>
              <a:buChar char="•"/>
            </a:pPr>
            <a:r>
              <a:rPr lang="en-US">
                <a:ea typeface="+mn-lt"/>
                <a:cs typeface="+mn-lt"/>
              </a:rPr>
              <a:t>The model Overfits</a:t>
            </a:r>
          </a:p>
          <a:p>
            <a:pPr marL="800100" lvl="1" indent="-342900">
              <a:buFont typeface="Arial,Sans-Serif"/>
              <a:buChar char="•"/>
            </a:pPr>
            <a:r>
              <a:rPr lang="en-US">
                <a:ea typeface="+mn-lt"/>
                <a:cs typeface="+mn-lt"/>
              </a:rPr>
              <a:t>The recall is very bad for IA class</a:t>
            </a:r>
          </a:p>
          <a:p>
            <a:pPr marL="742950" lvl="1" indent="-285750">
              <a:buFont typeface="Arial"/>
              <a:buChar char="•"/>
            </a:pPr>
            <a:r>
              <a:rPr lang="en-US">
                <a:ea typeface="+mn-lt"/>
                <a:cs typeface="+mn-lt"/>
              </a:rPr>
              <a:t>Class 0 (IA) and Class 1 (IA_DAC/DAC)</a:t>
            </a:r>
          </a:p>
          <a:p>
            <a:pPr marL="742950" lvl="1" indent="-285750">
              <a:buFont typeface="Arial,Sans-Serif"/>
              <a:buChar char="•"/>
            </a:pPr>
            <a:r>
              <a:rPr lang="en-US">
                <a:ea typeface="+mn-lt"/>
                <a:cs typeface="+mn-lt"/>
              </a:rPr>
              <a:t>The data is complex</a:t>
            </a:r>
            <a:endParaRPr lang="en-US"/>
          </a:p>
          <a:p>
            <a:pPr marL="342900" indent="-342900">
              <a:buFontTx/>
              <a:buAutoNum type="arabicPeriod"/>
            </a:pPr>
            <a:r>
              <a:rPr lang="en-US"/>
              <a:t>How to improve the result:</a:t>
            </a:r>
          </a:p>
          <a:p>
            <a:pPr marL="800100" lvl="1" indent="-342900">
              <a:buFont typeface="Arial"/>
              <a:buChar char="•"/>
            </a:pPr>
            <a:r>
              <a:rPr lang="en-US"/>
              <a:t>Revisit the Feature Engineering.</a:t>
            </a:r>
          </a:p>
          <a:p>
            <a:pPr marL="800100" lvl="1" indent="-342900">
              <a:buFont typeface="Arial"/>
              <a:buChar char="•"/>
            </a:pPr>
            <a:r>
              <a:rPr lang="en-US"/>
              <a:t>Use Deep neural network to capture the complexity of the data.</a:t>
            </a:r>
          </a:p>
          <a:p>
            <a:pPr marL="800100" lvl="1" indent="-342900">
              <a:buFont typeface="Arial"/>
              <a:buChar char="•"/>
            </a:pPr>
            <a:endParaRPr lang="en-US"/>
          </a:p>
        </p:txBody>
      </p:sp>
      <p:pic>
        <p:nvPicPr>
          <p:cNvPr id="3" name="Picture 7" descr="Chart, treemap chart&#10;&#10;Description automatically generated">
            <a:extLst>
              <a:ext uri="{FF2B5EF4-FFF2-40B4-BE49-F238E27FC236}">
                <a16:creationId xmlns:a16="http://schemas.microsoft.com/office/drawing/2014/main" id="{16D6FF25-CD39-4995-9D24-39C2EAE24A02}"/>
              </a:ext>
            </a:extLst>
          </p:cNvPr>
          <p:cNvPicPr>
            <a:picLocks noChangeAspect="1"/>
          </p:cNvPicPr>
          <p:nvPr/>
        </p:nvPicPr>
        <p:blipFill>
          <a:blip r:embed="rId2"/>
          <a:stretch>
            <a:fillRect/>
          </a:stretch>
        </p:blipFill>
        <p:spPr>
          <a:xfrm>
            <a:off x="6284687" y="2996698"/>
            <a:ext cx="5555341" cy="3731176"/>
          </a:xfrm>
          <a:prstGeom prst="rect">
            <a:avLst/>
          </a:prstGeom>
        </p:spPr>
      </p:pic>
    </p:spTree>
    <p:extLst>
      <p:ext uri="{BB962C8B-B14F-4D97-AF65-F5344CB8AC3E}">
        <p14:creationId xmlns:p14="http://schemas.microsoft.com/office/powerpoint/2010/main" val="382764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8B65-CBCF-4BED-80C8-D8AA66367D27}"/>
              </a:ext>
            </a:extLst>
          </p:cNvPr>
          <p:cNvSpPr>
            <a:spLocks noGrp="1"/>
          </p:cNvSpPr>
          <p:nvPr>
            <p:ph type="title"/>
          </p:nvPr>
        </p:nvSpPr>
        <p:spPr/>
        <p:txBody>
          <a:bodyPr/>
          <a:lstStyle/>
          <a:p>
            <a:r>
              <a:rPr lang="en-US">
                <a:latin typeface="Aharoni"/>
                <a:cs typeface="Angsana New"/>
              </a:rPr>
              <a:t>Clustering Experiment No. 3</a:t>
            </a:r>
            <a:endParaRPr lang="en-US"/>
          </a:p>
        </p:txBody>
      </p:sp>
      <p:sp>
        <p:nvSpPr>
          <p:cNvPr id="4" name="TextBox 3">
            <a:extLst>
              <a:ext uri="{FF2B5EF4-FFF2-40B4-BE49-F238E27FC236}">
                <a16:creationId xmlns:a16="http://schemas.microsoft.com/office/drawing/2014/main" id="{39D91C06-62C1-4070-BFBA-F9C448575582}"/>
              </a:ext>
            </a:extLst>
          </p:cNvPr>
          <p:cNvSpPr txBox="1"/>
          <p:nvPr/>
        </p:nvSpPr>
        <p:spPr>
          <a:xfrm>
            <a:off x="796472" y="1821542"/>
            <a:ext cx="105990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objective of the experiment is to perform cluster analysis and understand how many classes are present in the data to capture the Neutrophil Outcome classes I.e. relapse, or remission</a:t>
            </a:r>
          </a:p>
        </p:txBody>
      </p:sp>
      <p:sp>
        <p:nvSpPr>
          <p:cNvPr id="7" name="TextBox 6">
            <a:extLst>
              <a:ext uri="{FF2B5EF4-FFF2-40B4-BE49-F238E27FC236}">
                <a16:creationId xmlns:a16="http://schemas.microsoft.com/office/drawing/2014/main" id="{12320A98-A90C-4D7C-B7BC-5102AAF69EF9}"/>
              </a:ext>
            </a:extLst>
          </p:cNvPr>
          <p:cNvSpPr txBox="1"/>
          <p:nvPr/>
        </p:nvSpPr>
        <p:spPr>
          <a:xfrm>
            <a:off x="283937" y="2633434"/>
            <a:ext cx="31886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342900" indent="-342900">
              <a:buAutoNum type="arabicPeriod"/>
            </a:pPr>
            <a:r>
              <a:rPr lang="en-US"/>
              <a:t>Observation from </a:t>
            </a:r>
            <a:r>
              <a:rPr lang="en-US" err="1"/>
              <a:t>Kmode</a:t>
            </a:r>
            <a:r>
              <a:rPr lang="en-US"/>
              <a:t> Clustering:</a:t>
            </a:r>
          </a:p>
          <a:p>
            <a:pPr marL="742950" lvl="1" indent="-285750">
              <a:buFont typeface="Arial"/>
              <a:buChar char="•"/>
            </a:pPr>
            <a:r>
              <a:rPr lang="en-US">
                <a:ea typeface="+mn-lt"/>
                <a:cs typeface="+mn-lt"/>
              </a:rPr>
              <a:t>Custer 0 (relapse) and Class 1 (remission)</a:t>
            </a:r>
          </a:p>
          <a:p>
            <a:pPr marL="742950" lvl="1" indent="-285750">
              <a:buFont typeface="Arial"/>
              <a:buChar char="•"/>
            </a:pPr>
            <a:r>
              <a:rPr lang="en-US">
                <a:ea typeface="+mn-lt"/>
                <a:cs typeface="+mn-lt"/>
              </a:rPr>
              <a:t>A large part of relapse is labeled as remission indicating the data is complex.</a:t>
            </a:r>
          </a:p>
          <a:p>
            <a:pPr marL="742950" lvl="1" indent="-285750">
              <a:buFont typeface="Arial,Sans-Serif"/>
              <a:buChar char="•"/>
            </a:pPr>
            <a:r>
              <a:rPr lang="en-US">
                <a:ea typeface="+mn-lt"/>
                <a:cs typeface="+mn-lt"/>
              </a:rPr>
              <a:t>This complexity is one of the causes or bad classification results</a:t>
            </a:r>
            <a:endParaRPr lang="en-US"/>
          </a:p>
        </p:txBody>
      </p:sp>
      <p:pic>
        <p:nvPicPr>
          <p:cNvPr id="9" name="Picture 2" descr="Chart, scatter chart&#10;&#10;Description automatically generated">
            <a:extLst>
              <a:ext uri="{FF2B5EF4-FFF2-40B4-BE49-F238E27FC236}">
                <a16:creationId xmlns:a16="http://schemas.microsoft.com/office/drawing/2014/main" id="{77E0D880-6C58-4FEA-AAA8-959533271BDA}"/>
              </a:ext>
            </a:extLst>
          </p:cNvPr>
          <p:cNvPicPr>
            <a:picLocks noChangeAspect="1"/>
          </p:cNvPicPr>
          <p:nvPr/>
        </p:nvPicPr>
        <p:blipFill>
          <a:blip r:embed="rId2"/>
          <a:stretch>
            <a:fillRect/>
          </a:stretch>
        </p:blipFill>
        <p:spPr>
          <a:xfrm>
            <a:off x="6843861" y="2393217"/>
            <a:ext cx="5128985" cy="4091244"/>
          </a:xfrm>
          <a:prstGeom prst="rect">
            <a:avLst/>
          </a:prstGeom>
        </p:spPr>
      </p:pic>
      <p:pic>
        <p:nvPicPr>
          <p:cNvPr id="11" name="Picture 3" descr="Chart, bar chart&#10;&#10;Description automatically generated">
            <a:extLst>
              <a:ext uri="{FF2B5EF4-FFF2-40B4-BE49-F238E27FC236}">
                <a16:creationId xmlns:a16="http://schemas.microsoft.com/office/drawing/2014/main" id="{0936C13D-F0C7-4837-A7AB-BB0F9A826EAF}"/>
              </a:ext>
            </a:extLst>
          </p:cNvPr>
          <p:cNvPicPr>
            <a:picLocks noChangeAspect="1"/>
          </p:cNvPicPr>
          <p:nvPr/>
        </p:nvPicPr>
        <p:blipFill>
          <a:blip r:embed="rId3"/>
          <a:stretch>
            <a:fillRect/>
          </a:stretch>
        </p:blipFill>
        <p:spPr>
          <a:xfrm>
            <a:off x="3481614" y="2635235"/>
            <a:ext cx="3559628" cy="3673957"/>
          </a:xfrm>
          <a:prstGeom prst="rect">
            <a:avLst/>
          </a:prstGeom>
        </p:spPr>
      </p:pic>
    </p:spTree>
    <p:extLst>
      <p:ext uri="{BB962C8B-B14F-4D97-AF65-F5344CB8AC3E}">
        <p14:creationId xmlns:p14="http://schemas.microsoft.com/office/powerpoint/2010/main" val="447122040"/>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FadeVTI</vt:lpstr>
      <vt:lpstr>M-Precise</vt:lpstr>
      <vt:lpstr>PowerPoint Presentation</vt:lpstr>
      <vt:lpstr>PowerPoint Presentation</vt:lpstr>
      <vt:lpstr>Exploratory Data Analysis (EDA)</vt:lpstr>
      <vt:lpstr>Classification Experiment No. 1</vt:lpstr>
      <vt:lpstr>Classification Experiment No. 1</vt:lpstr>
      <vt:lpstr>Classification Experiment No. 2</vt:lpstr>
      <vt:lpstr>Classification Experiment No. 2</vt:lpstr>
      <vt:lpstr>Clustering Experiment No. 3</vt:lpstr>
      <vt:lpstr>Remission and Relapse</vt:lpstr>
      <vt:lpstr>The most significant genes</vt:lpstr>
      <vt:lpstr>Conclusions &amp; Next steps</vt:lpstr>
      <vt:lpstr>Thank you!</vt:lpstr>
      <vt:lpstr>EDA of Clinical data</vt:lpstr>
      <vt:lpstr>EDA of Clinical data</vt:lpstr>
      <vt:lpstr>EDA of Clinical data</vt:lpstr>
      <vt:lpstr>EDA of Clinical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2021-08-12T17:59:27Z</dcterms:created>
  <dcterms:modified xsi:type="dcterms:W3CDTF">2021-08-15T18:31:15Z</dcterms:modified>
</cp:coreProperties>
</file>