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30"/>
    </p:embeddedFont>
    <p:embeddedFont>
      <p:font typeface="Karla" pitchFamily="2" charset="77"/>
      <p:regular r:id="rId31"/>
      <p:bold r:id="rId32"/>
      <p:italic r:id="rId33"/>
      <p:boldItalic r:id="rId34"/>
    </p:embeddedFont>
    <p:embeddedFont>
      <p:font typeface="Rubik Black" pitchFamily="2" charset="-79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5F7A0E-080C-4296-BBEB-BB31D38DFF0E}">
  <a:tblStyle styleId="{E45F7A0E-080C-4296-BBEB-BB31D38DFF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d86439cee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cd86439cee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cd86439ce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cd86439ce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cd86439ce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cd86439ce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cd86439ce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cd86439ce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cd86439cee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cd86439cee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cd86439ce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cd86439ce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cd86439ce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cd86439ce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cd86439ce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cd86439ce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cd86439cee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cd86439cee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cd86439ce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cd86439ce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cd86439cee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cd86439cee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cd86439cee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cd86439cee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cd86439ce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cd86439ce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cd86439cee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cd86439cee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cd86439ce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cd86439ce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cd86439cee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cd86439cee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cd86439cee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cd86439cee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d86439c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d86439c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cd86439c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cd86439c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86439ce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86439ce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cd86439ce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cd86439ce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cd86439cee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cd86439cee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with Maximum Entropy Model</a:t>
            </a:r>
            <a:endParaRPr/>
          </a:p>
        </p:txBody>
      </p:sp>
      <p:sp>
        <p:nvSpPr>
          <p:cNvPr id="407" name="Google Shape;407;p26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WONG KAI YUAN (DC026157) | CHAN KA WAI (DC226165)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0" name="Google Shape;410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3" name="Google Shape;413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Google Shape;414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5" name="Google Shape;415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26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2" name="Google Shape;422;p26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5" name="Google Shape;425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7" name="Google Shape;437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0" name="Google Shape;440;p26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6" name="Google Shape;446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26"/>
          <p:cNvSpPr txBox="1"/>
          <p:nvPr/>
        </p:nvSpPr>
        <p:spPr>
          <a:xfrm>
            <a:off x="948775" y="533425"/>
            <a:ext cx="3725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CISC3025 Project 3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graphicFrame>
        <p:nvGraphicFramePr>
          <p:cNvPr id="728" name="Google Shape;728;p35"/>
          <p:cNvGraphicFramePr/>
          <p:nvPr/>
        </p:nvGraphicFramePr>
        <p:xfrm>
          <a:off x="715113" y="1655460"/>
          <a:ext cx="7785350" cy="2932260"/>
        </p:xfrm>
        <a:graphic>
          <a:graphicData uri="http://schemas.openxmlformats.org/drawingml/2006/table">
            <a:tbl>
              <a:tblPr>
                <a:noFill/>
                <a:tableStyleId>{E45F7A0E-080C-4296-BBEB-BB31D38DFF0E}</a:tableStyleId>
              </a:tblPr>
              <a:tblGrid>
                <a:gridCol w="14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Feature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What it does ?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Why ? 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4) Number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Identifies presence of numerical characters in a word.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Numerical characters in a word typically signify that it is not a person name, useful for filtering out numerical data or mixed content.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5) Pretitle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Checks if the previous word is a common title or honorific.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Titles precede names, providing a strong contextual hint that the following word is likely a person name, thus enhancing recognition accuracy.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" name="Google Shape;729;p35"/>
          <p:cNvSpPr/>
          <p:nvPr/>
        </p:nvSpPr>
        <p:spPr>
          <a:xfrm>
            <a:off x="7507683" y="114420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7971828" y="99337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719989" y="106866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6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737" name="Google Shape;737;p36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6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750" name="Google Shape;750;p36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6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757" name="Google Shape;757;p36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" name="Google Shape;758;p36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759" name="Google Shape;759;p36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0" name="Google Shape;760;p36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61" name="Google Shape;761;p36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62" name="Google Shape;762;p3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3" name="Google Shape;763;p3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64" name="Google Shape;764;p36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5" name="Google Shape;765;p36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6" name="Google Shape;766;p36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469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36"/>
          <p:cNvSpPr txBox="1">
            <a:spLocks noGrp="1"/>
          </p:cNvSpPr>
          <p:nvPr>
            <p:ph type="title"/>
          </p:nvPr>
        </p:nvSpPr>
        <p:spPr>
          <a:xfrm>
            <a:off x="1828800" y="16573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Testing</a:t>
            </a:r>
            <a:endParaRPr/>
          </a:p>
        </p:txBody>
      </p:sp>
      <p:grpSp>
        <p:nvGrpSpPr>
          <p:cNvPr id="768" name="Google Shape;768;p36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769" name="Google Shape;769;p36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1" name="Google Shape;771;p36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2" name="Google Shape;772;p36"/>
          <p:cNvSpPr txBox="1">
            <a:spLocks noGrp="1"/>
          </p:cNvSpPr>
          <p:nvPr>
            <p:ph type="subTitle" idx="1"/>
          </p:nvPr>
        </p:nvSpPr>
        <p:spPr>
          <a:xfrm>
            <a:off x="2286000" y="37242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training process, data handling, and performance metrics used to evaluate the classifier's effectiveness in identifying person names.</a:t>
            </a:r>
            <a:endParaRPr/>
          </a:p>
        </p:txBody>
      </p:sp>
      <p:grpSp>
        <p:nvGrpSpPr>
          <p:cNvPr id="773" name="Google Shape;773;p36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774" name="Google Shape;774;p3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6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36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780" name="Google Shape;780;p36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7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787" name="Google Shape;787;p37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7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do?</a:t>
            </a:r>
            <a:endParaRPr/>
          </a:p>
        </p:txBody>
      </p:sp>
      <p:sp>
        <p:nvSpPr>
          <p:cNvPr id="798" name="Google Shape;798;p37"/>
          <p:cNvSpPr txBox="1"/>
          <p:nvPr/>
        </p:nvSpPr>
        <p:spPr>
          <a:xfrm>
            <a:off x="6101500" y="1731550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2) Model Training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99" name="Google Shape;799;p37"/>
          <p:cNvSpPr txBox="1"/>
          <p:nvPr/>
        </p:nvSpPr>
        <p:spPr>
          <a:xfrm>
            <a:off x="715125" y="319648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3) Model Testing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00" name="Google Shape;800;p37"/>
          <p:cNvSpPr txBox="1"/>
          <p:nvPr/>
        </p:nvSpPr>
        <p:spPr>
          <a:xfrm>
            <a:off x="6101500" y="319647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4) Model Evaluation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01" name="Google Shape;801;p37"/>
          <p:cNvSpPr txBox="1"/>
          <p:nvPr/>
        </p:nvSpPr>
        <p:spPr>
          <a:xfrm>
            <a:off x="428625" y="1807750"/>
            <a:ext cx="26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Black"/>
              <a:buAutoNum type="arabicParenR"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Data Preparation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802" name="Google Shape;802;p37"/>
          <p:cNvCxnSpPr>
            <a:stCxn id="801" idx="3"/>
          </p:cNvCxnSpPr>
          <p:nvPr/>
        </p:nvCxnSpPr>
        <p:spPr>
          <a:xfrm>
            <a:off x="3042525" y="2082100"/>
            <a:ext cx="1530000" cy="409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3" name="Google Shape;803;p37"/>
          <p:cNvCxnSpPr>
            <a:stCxn id="800" idx="1"/>
          </p:cNvCxnSpPr>
          <p:nvPr/>
        </p:nvCxnSpPr>
        <p:spPr>
          <a:xfrm flipH="1">
            <a:off x="4573300" y="3470825"/>
            <a:ext cx="1528200" cy="547800"/>
          </a:xfrm>
          <a:prstGeom prst="bentConnector3">
            <a:avLst>
              <a:gd name="adj1" fmla="val 2397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4" name="Google Shape;804;p37"/>
          <p:cNvCxnSpPr>
            <a:stCxn id="798" idx="1"/>
          </p:cNvCxnSpPr>
          <p:nvPr/>
        </p:nvCxnSpPr>
        <p:spPr>
          <a:xfrm flipH="1">
            <a:off x="4576900" y="2005900"/>
            <a:ext cx="1524600" cy="1046400"/>
          </a:xfrm>
          <a:prstGeom prst="bentConnector3">
            <a:avLst>
              <a:gd name="adj1" fmla="val 241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5" name="Google Shape;805;p37"/>
          <p:cNvCxnSpPr>
            <a:stCxn id="799" idx="3"/>
          </p:cNvCxnSpPr>
          <p:nvPr/>
        </p:nvCxnSpPr>
        <p:spPr>
          <a:xfrm>
            <a:off x="3042525" y="3470835"/>
            <a:ext cx="1536000" cy="230100"/>
          </a:xfrm>
          <a:prstGeom prst="bentConnector3">
            <a:avLst>
              <a:gd name="adj1" fmla="val 239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06" name="Google Shape;806;p37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 txBox="1"/>
          <p:nvPr/>
        </p:nvSpPr>
        <p:spPr>
          <a:xfrm>
            <a:off x="6124575" y="3676650"/>
            <a:ext cx="2152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Using F1 Score, Accuracy, Recall, Precision.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(Training)</a:t>
            </a:r>
            <a:endParaRPr/>
          </a:p>
        </p:txBody>
      </p:sp>
      <p:sp>
        <p:nvSpPr>
          <p:cNvPr id="815" name="Google Shape;815;p38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8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8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790297"/>
            <a:ext cx="7713899" cy="21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(Testing)</a:t>
            </a:r>
            <a:endParaRPr/>
          </a:p>
        </p:txBody>
      </p:sp>
      <p:sp>
        <p:nvSpPr>
          <p:cNvPr id="824" name="Google Shape;824;p39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9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7" name="Google Shape;8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90324"/>
            <a:ext cx="8229599" cy="21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39"/>
          <p:cNvSpPr txBox="1"/>
          <p:nvPr/>
        </p:nvSpPr>
        <p:spPr>
          <a:xfrm>
            <a:off x="762000" y="4191000"/>
            <a:ext cx="7441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Fairly good performance to identify person’s name.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0"/>
          <p:cNvSpPr txBox="1">
            <a:spLocks noGrp="1"/>
          </p:cNvSpPr>
          <p:nvPr>
            <p:ph type="title"/>
          </p:nvPr>
        </p:nvSpPr>
        <p:spPr>
          <a:xfrm>
            <a:off x="4117900" y="1231050"/>
            <a:ext cx="42381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During show sample stage, model got every single one correct !</a:t>
            </a:r>
            <a:endParaRPr sz="3000"/>
          </a:p>
        </p:txBody>
      </p:sp>
      <p:sp>
        <p:nvSpPr>
          <p:cNvPr id="834" name="Google Shape;834;p4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7" name="Google Shape;8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731525"/>
            <a:ext cx="3324224" cy="4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41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843" name="Google Shape;843;p41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1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856" name="Google Shape;856;p41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1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863" name="Google Shape;863;p41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4" name="Google Shape;864;p41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865" name="Google Shape;865;p41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6" name="Google Shape;866;p41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67" name="Google Shape;867;p41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68" name="Google Shape;868;p4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4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70" name="Google Shape;870;p41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71" name="Google Shape;871;p41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72" name="Google Shape;872;p41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499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3" name="Google Shape;873;p41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Demo</a:t>
            </a:r>
            <a:endParaRPr/>
          </a:p>
        </p:txBody>
      </p:sp>
      <p:grpSp>
        <p:nvGrpSpPr>
          <p:cNvPr id="874" name="Google Shape;874;p41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875" name="Google Shape;875;p41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7" name="Google Shape;877;p41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2286000" y="37242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demonstration of the web application built to showcase the model in action, illustrating how users can input text and view the NER results.</a:t>
            </a:r>
            <a:endParaRPr/>
          </a:p>
        </p:txBody>
      </p:sp>
      <p:grpSp>
        <p:nvGrpSpPr>
          <p:cNvPr id="879" name="Google Shape;879;p41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880" name="Google Shape;880;p4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1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1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886" name="Google Shape;886;p4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2"/>
          <p:cNvSpPr txBox="1">
            <a:spLocks noGrp="1"/>
          </p:cNvSpPr>
          <p:nvPr>
            <p:ph type="subTitle" idx="1"/>
          </p:nvPr>
        </p:nvSpPr>
        <p:spPr>
          <a:xfrm>
            <a:off x="3408500" y="2332224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—Purpose</a:t>
            </a:r>
            <a:endParaRPr/>
          </a:p>
        </p:txBody>
      </p:sp>
      <p:sp>
        <p:nvSpPr>
          <p:cNvPr id="893" name="Google Shape;893;p42"/>
          <p:cNvSpPr txBox="1">
            <a:spLocks noGrp="1"/>
          </p:cNvSpPr>
          <p:nvPr>
            <p:ph type="subTitle" idx="2"/>
          </p:nvPr>
        </p:nvSpPr>
        <p:spPr>
          <a:xfrm>
            <a:off x="3408500" y="3866632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—Technology Used</a:t>
            </a:r>
            <a:endParaRPr/>
          </a:p>
        </p:txBody>
      </p:sp>
      <p:sp>
        <p:nvSpPr>
          <p:cNvPr id="894" name="Google Shape;894;p42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Demonstrates the practical application of the enhanced NER model, allowing users to input text and see the named entity recognition results in real time.</a:t>
            </a:r>
            <a:endParaRPr/>
          </a:p>
        </p:txBody>
      </p:sp>
      <p:sp>
        <p:nvSpPr>
          <p:cNvPr id="895" name="Google Shape;895;p42"/>
          <p:cNvSpPr txBox="1">
            <a:spLocks noGrp="1"/>
          </p:cNvSpPr>
          <p:nvPr>
            <p:ph type="subTitle" idx="5"/>
          </p:nvPr>
        </p:nvSpPr>
        <p:spPr>
          <a:xfrm>
            <a:off x="3408500" y="3134637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using </a:t>
            </a:r>
            <a:r>
              <a:rPr lang="en" b="1"/>
              <a:t>Flask</a:t>
            </a:r>
            <a:r>
              <a:rPr lang="en"/>
              <a:t>, a lightweight Python web framework, which facilitates the creation of web applications quickly and with minimal code.</a:t>
            </a:r>
            <a:endParaRPr/>
          </a:p>
        </p:txBody>
      </p:sp>
      <p:sp>
        <p:nvSpPr>
          <p:cNvPr id="896" name="Google Shape;896;p42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Web Application</a:t>
            </a:r>
            <a:endParaRPr/>
          </a:p>
        </p:txBody>
      </p:sp>
      <p:grpSp>
        <p:nvGrpSpPr>
          <p:cNvPr id="897" name="Google Shape;897;p42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898" name="Google Shape;898;p4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2"/>
          <p:cNvGrpSpPr/>
          <p:nvPr/>
        </p:nvGrpSpPr>
        <p:grpSpPr>
          <a:xfrm>
            <a:off x="2552351" y="3180483"/>
            <a:ext cx="502800" cy="502800"/>
            <a:chOff x="463701" y="2307675"/>
            <a:chExt cx="502800" cy="502800"/>
          </a:xfrm>
        </p:grpSpPr>
        <p:sp>
          <p:nvSpPr>
            <p:cNvPr id="901" name="Google Shape;901;p42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2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905" name="Google Shape;905;p42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907;p42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908" name="Google Shape;908;p42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9" name="Google Shape;909;p42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910" name="Google Shape;910;p42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2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2" name="Google Shape;912;p42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913" name="Google Shape;913;p42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15" name="Google Shape;915;p42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6" name="Google Shape;916;p42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2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2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42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920" name="Google Shape;920;p42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21" name="Google Shape;921;p4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2" name="Google Shape;922;p4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3" name="Google Shape;923;p4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4" name="Google Shape;924;p4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5" name="Google Shape;925;p42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26" name="Google Shape;926;p42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7" name="Google Shape;927;p42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28" name="Google Shape;928;p42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2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0" name="Google Shape;930;p42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3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936" name="Google Shape;936;p43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7" name="Google Shape;937;p43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938" name="Google Shape;938;p43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9" name="Google Shape;939;p43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0" name="Google Shape;940;p43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941" name="Google Shape;941;p43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2" name="Google Shape;942;p43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943" name="Google Shape;943;p43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4" name="Google Shape;944;p43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5" name="Google Shape;945;p43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946" name="Google Shape;946;p43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" name="Google Shape;947;p43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948" name="Google Shape;948;p43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9" name="Google Shape;949;p43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0" name="Google Shape;950;p43"/>
          <p:cNvSpPr txBox="1">
            <a:spLocks noGrp="1"/>
          </p:cNvSpPr>
          <p:nvPr>
            <p:ph type="subTitle" idx="1"/>
          </p:nvPr>
        </p:nvSpPr>
        <p:spPr>
          <a:xfrm>
            <a:off x="779675" y="3247711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Users can type or paste text into a text box.</a:t>
            </a:r>
            <a:endParaRPr sz="2000"/>
          </a:p>
        </p:txBody>
      </p:sp>
      <p:sp>
        <p:nvSpPr>
          <p:cNvPr id="951" name="Google Shape;951;p43"/>
          <p:cNvSpPr txBox="1">
            <a:spLocks noGrp="1"/>
          </p:cNvSpPr>
          <p:nvPr>
            <p:ph type="subTitle" idx="5"/>
          </p:nvPr>
        </p:nvSpPr>
        <p:spPr>
          <a:xfrm>
            <a:off x="3442263" y="367632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 processes the text using the trained NER model.</a:t>
            </a:r>
            <a:endParaRPr sz="2000"/>
          </a:p>
        </p:txBody>
      </p:sp>
      <p:sp>
        <p:nvSpPr>
          <p:cNvPr id="952" name="Google Shape;952;p43"/>
          <p:cNvSpPr txBox="1">
            <a:spLocks noGrp="1"/>
          </p:cNvSpPr>
          <p:nvPr>
            <p:ph type="subTitle" idx="6"/>
          </p:nvPr>
        </p:nvSpPr>
        <p:spPr>
          <a:xfrm>
            <a:off x="6091575" y="3923975"/>
            <a:ext cx="23523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results display each word tagged accordingly as 'PERSON' or 'O' for non-person entities.</a:t>
            </a:r>
            <a:endParaRPr sz="1800"/>
          </a:p>
        </p:txBody>
      </p:sp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954" name="Google Shape;954;p43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3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3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7" name="Google Shape;9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8801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700" y="18801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3375" y="188017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965" name="Google Shape;965;p44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4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8" name="Google Shape;9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535675"/>
            <a:ext cx="4924425" cy="28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44"/>
          <p:cNvSpPr txBox="1"/>
          <p:nvPr/>
        </p:nvSpPr>
        <p:spPr>
          <a:xfrm>
            <a:off x="2347913" y="4427450"/>
            <a:ext cx="41910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This is the input sentence in web application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63" name="Google Shape;463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67" name="Google Shape;467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9" name="Google Shape;469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27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71" name="Google Shape;471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3" name="Google Shape;473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4" name="Google Shape;474;p2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75" name="Google Shape;475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1957976" y="20314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2"/>
          </p:nvPr>
        </p:nvSpPr>
        <p:spPr>
          <a:xfrm>
            <a:off x="1957956" y="3780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3"/>
          </p:nvPr>
        </p:nvSpPr>
        <p:spPr>
          <a:xfrm>
            <a:off x="5997741" y="20576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7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27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4" name="Google Shape;484;p27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5" name="Google Shape;485;p27"/>
          <p:cNvSpPr txBox="1">
            <a:spLocks noGrp="1"/>
          </p:cNvSpPr>
          <p:nvPr>
            <p:ph type="subTitle" idx="4"/>
          </p:nvPr>
        </p:nvSpPr>
        <p:spPr>
          <a:xfrm>
            <a:off x="6043506" y="36277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Demo</a:t>
            </a: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975" name="Google Shape;975;p45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5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5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5"/>
          <p:cNvSpPr txBox="1"/>
          <p:nvPr/>
        </p:nvSpPr>
        <p:spPr>
          <a:xfrm>
            <a:off x="2728913" y="4275050"/>
            <a:ext cx="41910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is the output in web application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79" name="Google Shape;9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577800"/>
            <a:ext cx="5505451" cy="25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985" name="Google Shape;985;p4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6"/>
          <p:cNvSpPr txBox="1"/>
          <p:nvPr/>
        </p:nvSpPr>
        <p:spPr>
          <a:xfrm>
            <a:off x="1828800" y="4275050"/>
            <a:ext cx="58293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This is the input sentence without person name in web application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89" name="Google Shape;9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645925"/>
            <a:ext cx="6472415" cy="2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47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995" name="Google Shape;995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7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008" name="Google Shape;1008;p47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015" name="Google Shape;1015;p47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7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017" name="Google Shape;1017;p47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7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7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0" name="Google Shape;1020;p4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1" name="Google Shape;1021;p4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22" name="Google Shape;1022;p47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3" name="Google Shape;1023;p47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4" name="Google Shape;1024;p47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499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25" name="Google Shape;1025;p47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027" name="Google Shape;1027;p47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9" name="Google Shape;1029;p47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0" name="Google Shape;1030;p47"/>
          <p:cNvSpPr txBox="1">
            <a:spLocks noGrp="1"/>
          </p:cNvSpPr>
          <p:nvPr>
            <p:ph type="subTitle" idx="1"/>
          </p:nvPr>
        </p:nvSpPr>
        <p:spPr>
          <a:xfrm>
            <a:off x="2286000" y="390914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thoughts on potential future improvements.</a:t>
            </a:r>
            <a:endParaRPr/>
          </a:p>
        </p:txBody>
      </p:sp>
      <p:grpSp>
        <p:nvGrpSpPr>
          <p:cNvPr id="1031" name="Google Shape;1031;p47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032" name="Google Shape;1032;p4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47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7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47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038" name="Google Shape;1038;p4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8"/>
          <p:cNvSpPr txBox="1">
            <a:spLocks noGrp="1"/>
          </p:cNvSpPr>
          <p:nvPr>
            <p:ph type="subTitle" idx="1"/>
          </p:nvPr>
        </p:nvSpPr>
        <p:spPr>
          <a:xfrm>
            <a:off x="3408500" y="2179825"/>
            <a:ext cx="53259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Integration of Deep Learning</a:t>
            </a:r>
            <a:endParaRPr/>
          </a:p>
        </p:txBody>
      </p:sp>
      <p:sp>
        <p:nvSpPr>
          <p:cNvPr id="1045" name="Google Shape;1045;p48"/>
          <p:cNvSpPr txBox="1">
            <a:spLocks noGrp="1"/>
          </p:cNvSpPr>
          <p:nvPr>
            <p:ph type="subTitle" idx="2"/>
          </p:nvPr>
        </p:nvSpPr>
        <p:spPr>
          <a:xfrm>
            <a:off x="3408500" y="3104625"/>
            <a:ext cx="5840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User Interface Enhancements</a:t>
            </a:r>
            <a:endParaRPr/>
          </a:p>
        </p:txBody>
      </p:sp>
      <p:sp>
        <p:nvSpPr>
          <p:cNvPr id="1046" name="Google Shape;1046;p48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Expand Entity Types</a:t>
            </a:r>
            <a:endParaRPr/>
          </a:p>
        </p:txBody>
      </p:sp>
      <p:sp>
        <p:nvSpPr>
          <p:cNvPr id="1047" name="Google Shape;1047;p48"/>
          <p:cNvSpPr txBox="1">
            <a:spLocks noGrp="1"/>
          </p:cNvSpPr>
          <p:nvPr>
            <p:ph type="subTitle" idx="4"/>
          </p:nvPr>
        </p:nvSpPr>
        <p:spPr>
          <a:xfrm>
            <a:off x="3408500" y="14479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use of neural networks, such as LSTM or BERT models, to capture deeper contextual meanings and improve accuracy.</a:t>
            </a:r>
            <a:endParaRPr/>
          </a:p>
        </p:txBody>
      </p:sp>
      <p:sp>
        <p:nvSpPr>
          <p:cNvPr id="1048" name="Google Shape;1048;p48"/>
          <p:cNvSpPr txBox="1">
            <a:spLocks noGrp="1"/>
          </p:cNvSpPr>
          <p:nvPr>
            <p:ph type="subTitle" idx="5"/>
          </p:nvPr>
        </p:nvSpPr>
        <p:spPr>
          <a:xfrm>
            <a:off x="3408500" y="2601237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the web application's interface to support more interactive features.</a:t>
            </a:r>
            <a:endParaRPr/>
          </a:p>
        </p:txBody>
      </p:sp>
      <p:sp>
        <p:nvSpPr>
          <p:cNvPr id="1049" name="Google Shape;1049;p48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</p:txBody>
      </p:sp>
      <p:sp>
        <p:nvSpPr>
          <p:cNvPr id="1050" name="Google Shape;1050;p48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the model to recognize more entity types beyond person names, such as locations, organizations, and dates.</a:t>
            </a:r>
            <a:endParaRPr/>
          </a:p>
        </p:txBody>
      </p:sp>
      <p:grpSp>
        <p:nvGrpSpPr>
          <p:cNvPr id="1051" name="Google Shape;1051;p48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1052" name="Google Shape;1052;p4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8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1055" name="Google Shape;1055;p4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8"/>
          <p:cNvGrpSpPr/>
          <p:nvPr/>
        </p:nvGrpSpPr>
        <p:grpSpPr>
          <a:xfrm>
            <a:off x="2552351" y="2647083"/>
            <a:ext cx="502800" cy="502800"/>
            <a:chOff x="463701" y="2307675"/>
            <a:chExt cx="502800" cy="502800"/>
          </a:xfrm>
        </p:grpSpPr>
        <p:sp>
          <p:nvSpPr>
            <p:cNvPr id="1058" name="Google Shape;1058;p4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8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1062" name="Google Shape;1062;p4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4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1065" name="Google Shape;1065;p4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6" name="Google Shape;1066;p4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1067" name="Google Shape;1067;p4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4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9" name="Google Shape;1069;p4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1070" name="Google Shape;1070;p4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72" name="Google Shape;1072;p4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8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8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8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8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1077" name="Google Shape;1077;p48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78" name="Google Shape;1078;p4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4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80" name="Google Shape;1080;p4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81" name="Google Shape;1081;p4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82" name="Google Shape;1082;p48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083" name="Google Shape;1083;p48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4" name="Google Shape;1084;p48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085" name="Google Shape;1085;p48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8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7" name="Google Shape;1087;p48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49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093" name="Google Shape;1093;p49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106" name="Google Shape;1106;p49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9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113" name="Google Shape;1113;p49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p49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115" name="Google Shape;1115;p49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6" name="Google Shape;1116;p49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17" name="Google Shape;1117;p49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18" name="Google Shape;1118;p4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9" name="Google Shape;1119;p4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20" name="Google Shape;1120;p49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49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22" name="Google Shape;1122;p49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479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23" name="Google Shape;1123;p49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124" name="Google Shape;1124;p49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125" name="Google Shape;1125;p49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7" name="Google Shape;1127;p49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8" name="Google Shape;1128;p49"/>
          <p:cNvSpPr txBox="1">
            <a:spLocks noGrp="1"/>
          </p:cNvSpPr>
          <p:nvPr>
            <p:ph type="subTitle" idx="1"/>
          </p:nvPr>
        </p:nvSpPr>
        <p:spPr>
          <a:xfrm>
            <a:off x="2286000" y="38004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project outcomes, highlighting the enhancements made to the NER system and its implications for real-world applications.</a:t>
            </a:r>
            <a:endParaRPr/>
          </a:p>
        </p:txBody>
      </p:sp>
      <p:grpSp>
        <p:nvGrpSpPr>
          <p:cNvPr id="1129" name="Google Shape;1129;p49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130" name="Google Shape;1130;p4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49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9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9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9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136" name="Google Shape;1136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0"/>
          <p:cNvSpPr txBox="1">
            <a:spLocks noGrp="1"/>
          </p:cNvSpPr>
          <p:nvPr>
            <p:ph type="title"/>
          </p:nvPr>
        </p:nvSpPr>
        <p:spPr>
          <a:xfrm>
            <a:off x="638125" y="731400"/>
            <a:ext cx="3674700" cy="8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1143" name="Google Shape;1143;p50"/>
          <p:cNvSpPr txBox="1">
            <a:spLocks noGrp="1"/>
          </p:cNvSpPr>
          <p:nvPr>
            <p:ph type="subTitle" idx="1"/>
          </p:nvPr>
        </p:nvSpPr>
        <p:spPr>
          <a:xfrm>
            <a:off x="333325" y="1573800"/>
            <a:ext cx="4238700" cy="2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/>
              <a:t>Objective Achieved:</a:t>
            </a:r>
            <a:r>
              <a:rPr lang="en" b="1"/>
              <a:t> </a:t>
            </a:r>
            <a:r>
              <a:rPr lang="en"/>
              <a:t>Successfully enhanced a Named Entity Recognition system using the Maximum Entropy Model to accurately identify person names in newswire texts.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/>
              <a:t>Key Innovations:</a:t>
            </a:r>
            <a:r>
              <a:rPr lang="en"/>
              <a:t> Implemented advanced features like ALLCAP, lowercase, after symbol, number, and pretitle, significantly improving the model's accuracy and reliability.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4" name="Google Shape;1144;p50"/>
          <p:cNvGrpSpPr/>
          <p:nvPr/>
        </p:nvGrpSpPr>
        <p:grpSpPr>
          <a:xfrm>
            <a:off x="4754850" y="887475"/>
            <a:ext cx="3763400" cy="3725700"/>
            <a:chOff x="4754850" y="887475"/>
            <a:chExt cx="3763400" cy="3725700"/>
          </a:xfrm>
        </p:grpSpPr>
        <p:sp>
          <p:nvSpPr>
            <p:cNvPr id="1145" name="Google Shape;1145;p50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50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147" name="Google Shape;1147;p50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8" name="Google Shape;1148;p50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49" name="Google Shape;1149;p50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50" name="Google Shape;1150;p50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1" name="Google Shape;1151;p50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52" name="Google Shape;1152;p50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3" name="Google Shape;1153;p50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54" name="Google Shape;1154;p50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155" name="Google Shape;1155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47" r="12247"/>
          <a:stretch/>
        </p:blipFill>
        <p:spPr>
          <a:xfrm>
            <a:off x="4769625" y="1271375"/>
            <a:ext cx="3644401" cy="32178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1"/>
          <p:cNvSpPr txBox="1">
            <a:spLocks noGrp="1"/>
          </p:cNvSpPr>
          <p:nvPr>
            <p:ph type="title"/>
          </p:nvPr>
        </p:nvSpPr>
        <p:spPr>
          <a:xfrm>
            <a:off x="638125" y="731400"/>
            <a:ext cx="6572400" cy="8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Accomplishments</a:t>
            </a:r>
            <a:endParaRPr/>
          </a:p>
        </p:txBody>
      </p:sp>
      <p:sp>
        <p:nvSpPr>
          <p:cNvPr id="1161" name="Google Shape;1161;p51"/>
          <p:cNvSpPr txBox="1">
            <a:spLocks noGrp="1"/>
          </p:cNvSpPr>
          <p:nvPr>
            <p:ph type="subTitle" idx="1"/>
          </p:nvPr>
        </p:nvSpPr>
        <p:spPr>
          <a:xfrm>
            <a:off x="4210000" y="1609800"/>
            <a:ext cx="4238700" cy="2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/>
              <a:t>Improved Performance:</a:t>
            </a:r>
            <a:r>
              <a:rPr lang="en"/>
              <a:t> Demonstrated through rigorous training and testing, the enhanced model shows superior performance metrics compared to the baseline, particularly in precision and recall.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/>
              <a:t>Practical Application:</a:t>
            </a:r>
            <a:r>
              <a:rPr lang="en"/>
              <a:t> Developed a user-friendly web application that showcases the model’s real-world utility by allowing users to interactively test the NER system.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2" name="Google Shape;11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701326"/>
            <a:ext cx="3600450" cy="2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2"/>
          <p:cNvSpPr txBox="1">
            <a:spLocks noGrp="1"/>
          </p:cNvSpPr>
          <p:nvPr>
            <p:ph type="subTitle" idx="1"/>
          </p:nvPr>
        </p:nvSpPr>
        <p:spPr>
          <a:xfrm>
            <a:off x="2285980" y="21274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Does anyone have any questions?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168" name="Google Shape;1168;p52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69" name="Google Shape;1169;p52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170" name="Google Shape;1170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171" name="Google Shape;1171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172" name="Google Shape;1172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3" name="Google Shape;1173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174" name="Google Shape;1174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75" name="Google Shape;1175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6" name="Google Shape;1176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177" name="Google Shape;1177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1" name="Google Shape;1181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182" name="Google Shape;1182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183" name="Google Shape;1183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4" name="Google Shape;1184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185" name="Google Shape;1185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6" name="Google Shape;1186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87" name="Google Shape;1187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8" name="Google Shape;1188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191" name="Google Shape;1191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02" name="Google Shape;1202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8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95" name="Google Shape;495;p28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7" name="Google Shape;497;p28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8" name="Google Shape;498;p28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9" name="Google Shape;499;p28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1" name="Google Shape;501;p28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28"/>
          <p:cNvSpPr txBox="1">
            <a:spLocks noGrp="1"/>
          </p:cNvSpPr>
          <p:nvPr>
            <p:ph type="subTitle" idx="1"/>
          </p:nvPr>
        </p:nvSpPr>
        <p:spPr>
          <a:xfrm>
            <a:off x="1957976" y="20314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03" name="Google Shape;503;p28"/>
          <p:cNvSpPr txBox="1">
            <a:spLocks noGrp="1"/>
          </p:cNvSpPr>
          <p:nvPr>
            <p:ph type="subTitle" idx="3"/>
          </p:nvPr>
        </p:nvSpPr>
        <p:spPr>
          <a:xfrm>
            <a:off x="5997741" y="20576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04" name="Google Shape;504;p28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5" name="Google Shape;505;p28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6" name="Google Shape;506;p28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9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5" name="Google Shape;515;p29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9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8" name="Google Shape;528;p29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9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5" name="Google Shape;535;p29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29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7" name="Google Shape;537;p29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8" name="Google Shape;538;p29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39" name="Google Shape;539;p29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0" name="Google Shape;540;p2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2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2" name="Google Shape;542;p29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3" name="Google Shape;543;p29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4" name="Google Shape;544;p29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5" name="Google Shape;545;p29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46" name="Google Shape;546;p29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7" name="Google Shape;547;p29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9" name="Google Shape;549;p29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0" name="Google Shape;550;p29"/>
          <p:cNvSpPr txBox="1">
            <a:spLocks noGrp="1"/>
          </p:cNvSpPr>
          <p:nvPr>
            <p:ph type="subTitle" idx="1"/>
          </p:nvPr>
        </p:nvSpPr>
        <p:spPr>
          <a:xfrm>
            <a:off x="2286000" y="38766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 introduce the project and its significance in the field of NLP.</a:t>
            </a:r>
            <a:endParaRPr/>
          </a:p>
        </p:txBody>
      </p:sp>
      <p:grpSp>
        <p:nvGrpSpPr>
          <p:cNvPr id="551" name="Google Shape;551;p29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2" name="Google Shape;552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9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9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8" name="Google Shape;558;p2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30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5" name="Google Shape;565;p30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0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7" name="Google Shape;567;p30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" name="Google Shape;568;p30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9" name="Google Shape;569;p30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2057400" y="15276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575" name="Google Shape;575;p30"/>
          <p:cNvSpPr txBox="1">
            <a:spLocks noGrp="1"/>
          </p:cNvSpPr>
          <p:nvPr>
            <p:ph type="subTitle" idx="1"/>
          </p:nvPr>
        </p:nvSpPr>
        <p:spPr>
          <a:xfrm>
            <a:off x="2057400" y="22442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Build a maximum entropy model (MEM) for identifying person names in newswire texts (Label=PERSON or Label=O), which is also called named entity recognition (NER) with high accuracy using feature sets.</a:t>
            </a:r>
            <a:endParaRPr sz="2000"/>
          </a:p>
        </p:txBody>
      </p:sp>
      <p:grpSp>
        <p:nvGrpSpPr>
          <p:cNvPr id="576" name="Google Shape;576;p30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7" name="Google Shape;577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0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0" name="Google Shape;580;p3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0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3" name="Google Shape;583;p3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30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7" name="Google Shape;587;p30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9" name="Google Shape;589;p30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7036710" y="410958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0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2" name="Google Shape;592;p3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1"/>
          <p:cNvGrpSpPr/>
          <p:nvPr/>
        </p:nvGrpSpPr>
        <p:grpSpPr>
          <a:xfrm>
            <a:off x="6102150" y="1600284"/>
            <a:ext cx="2418050" cy="2283989"/>
            <a:chOff x="6102151" y="1600325"/>
            <a:chExt cx="2418050" cy="2916600"/>
          </a:xfrm>
        </p:grpSpPr>
        <p:sp>
          <p:nvSpPr>
            <p:cNvPr id="599" name="Google Shape;599;p31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31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2" name="Google Shape;602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03" name="Google Shape;603;p31"/>
          <p:cNvGrpSpPr/>
          <p:nvPr/>
        </p:nvGrpSpPr>
        <p:grpSpPr>
          <a:xfrm>
            <a:off x="3408500" y="1600319"/>
            <a:ext cx="2418600" cy="2283989"/>
            <a:chOff x="3408500" y="1600325"/>
            <a:chExt cx="2418600" cy="2916600"/>
          </a:xfrm>
        </p:grpSpPr>
        <p:sp>
          <p:nvSpPr>
            <p:cNvPr id="604" name="Google Shape;604;p31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p31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06" name="Google Shape;606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7" name="Google Shape;607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08" name="Google Shape;608;p31"/>
          <p:cNvGrpSpPr/>
          <p:nvPr/>
        </p:nvGrpSpPr>
        <p:grpSpPr>
          <a:xfrm>
            <a:off x="715422" y="1600196"/>
            <a:ext cx="2418116" cy="2298281"/>
            <a:chOff x="715400" y="1600325"/>
            <a:chExt cx="2418600" cy="2916600"/>
          </a:xfrm>
        </p:grpSpPr>
        <p:sp>
          <p:nvSpPr>
            <p:cNvPr id="609" name="Google Shape;609;p31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31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11" name="Google Shape;611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12" name="Google Shape;612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3" name="Google Shape;613;p31"/>
          <p:cNvSpPr txBox="1">
            <a:spLocks noGrp="1"/>
          </p:cNvSpPr>
          <p:nvPr>
            <p:ph type="subTitle" idx="1"/>
          </p:nvPr>
        </p:nvSpPr>
        <p:spPr>
          <a:xfrm>
            <a:off x="780350" y="29524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614" name="Google Shape;614;p31"/>
          <p:cNvSpPr txBox="1">
            <a:spLocks noGrp="1"/>
          </p:cNvSpPr>
          <p:nvPr>
            <p:ph type="subTitle" idx="5"/>
          </p:nvPr>
        </p:nvSpPr>
        <p:spPr>
          <a:xfrm>
            <a:off x="3442600" y="2961950"/>
            <a:ext cx="2266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subTitle" idx="6"/>
          </p:nvPr>
        </p:nvSpPr>
        <p:spPr>
          <a:xfrm>
            <a:off x="6167776" y="29524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616" name="Google Shape;616;p31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NER ? </a:t>
            </a:r>
            <a:endParaRPr/>
          </a:p>
        </p:txBody>
      </p:sp>
      <p:sp>
        <p:nvSpPr>
          <p:cNvPr id="617" name="Google Shape;617;p31"/>
          <p:cNvSpPr txBox="1">
            <a:spLocks noGrp="1"/>
          </p:cNvSpPr>
          <p:nvPr>
            <p:ph type="subTitle" idx="4"/>
          </p:nvPr>
        </p:nvSpPr>
        <p:spPr>
          <a:xfrm>
            <a:off x="759050" y="4046525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is good at extracting vital information from unstructured text. Many application on Natural Language Processing.</a:t>
            </a:r>
            <a:endParaRPr/>
          </a:p>
        </p:txBody>
      </p:sp>
      <p:grpSp>
        <p:nvGrpSpPr>
          <p:cNvPr id="618" name="Google Shape;618;p31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19" name="Google Shape;619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22" name="Google Shape;622;p3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1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1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31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28" name="Google Shape;628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635" name="Google Shape;635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648" name="Google Shape;648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655" name="Google Shape;655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57" name="Google Shape;657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8" name="Google Shape;658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59" name="Google Shape;659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60" name="Google Shape;660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62" name="Google Shape;662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3" name="Google Shape;663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4" name="Google Shape;664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499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5" name="Google Shape;665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666" name="Google Shape;666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667" name="Google Shape;667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9" name="Google Shape;669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0" name="Google Shape;670;p32"/>
          <p:cNvSpPr txBox="1">
            <a:spLocks noGrp="1"/>
          </p:cNvSpPr>
          <p:nvPr>
            <p:ph type="subTitle" idx="1"/>
          </p:nvPr>
        </p:nvSpPr>
        <p:spPr>
          <a:xfrm>
            <a:off x="2286000" y="37242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Maximum Entropy Model, the advanced features added to improve the model, and the technical implementation details using Python and NLTK.</a:t>
            </a:r>
            <a:endParaRPr/>
          </a:p>
        </p:txBody>
      </p:sp>
      <p:grpSp>
        <p:nvGrpSpPr>
          <p:cNvPr id="671" name="Google Shape;671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672" name="Google Shape;672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78" name="Google Shape;678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685" name="Google Shape;685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687" name="Google Shape;687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8" name="Google Shape;688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9" name="Google Shape;689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4" name="Google Shape;694;p33"/>
          <p:cNvSpPr txBox="1">
            <a:spLocks noGrp="1"/>
          </p:cNvSpPr>
          <p:nvPr>
            <p:ph type="title"/>
          </p:nvPr>
        </p:nvSpPr>
        <p:spPr>
          <a:xfrm>
            <a:off x="1295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Entropy</a:t>
            </a:r>
            <a:endParaRPr/>
          </a:p>
        </p:txBody>
      </p:sp>
      <p:sp>
        <p:nvSpPr>
          <p:cNvPr id="695" name="Google Shape;695;p33"/>
          <p:cNvSpPr txBox="1">
            <a:spLocks noGrp="1"/>
          </p:cNvSpPr>
          <p:nvPr>
            <p:ph type="subTitle" idx="1"/>
          </p:nvPr>
        </p:nvSpPr>
        <p:spPr>
          <a:xfrm>
            <a:off x="1676400" y="24728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Utilizes a probabilistic framework that predicts class labels (PERSON or not) based on the statistical properties of features extracted from text.</a:t>
            </a:r>
            <a:endParaRPr sz="2000"/>
          </a:p>
        </p:txBody>
      </p:sp>
      <p:grpSp>
        <p:nvGrpSpPr>
          <p:cNvPr id="696" name="Google Shape;696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697" name="Google Shape;697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700" name="Google Shape;700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703" name="Google Shape;703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" name="Google Shape;706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9" name="Google Shape;709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3"/>
          <p:cNvSpPr/>
          <p:nvPr/>
        </p:nvSpPr>
        <p:spPr>
          <a:xfrm>
            <a:off x="7036710" y="410958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712" name="Google Shape;712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graphicFrame>
        <p:nvGraphicFramePr>
          <p:cNvPr id="719" name="Google Shape;719;p34"/>
          <p:cNvGraphicFramePr/>
          <p:nvPr>
            <p:extLst>
              <p:ext uri="{D42A27DB-BD31-4B8C-83A1-F6EECF244321}">
                <p14:modId xmlns:p14="http://schemas.microsoft.com/office/powerpoint/2010/main" val="3342634949"/>
              </p:ext>
            </p:extLst>
          </p:nvPr>
        </p:nvGraphicFramePr>
        <p:xfrm>
          <a:off x="730200" y="1521285"/>
          <a:ext cx="7708925" cy="3092247"/>
        </p:xfrm>
        <a:graphic>
          <a:graphicData uri="http://schemas.openxmlformats.org/drawingml/2006/table">
            <a:tbl>
              <a:tblPr>
                <a:noFill/>
                <a:tableStyleId>{E45F7A0E-080C-4296-BBEB-BB31D38DFF0E}</a:tableStyleId>
              </a:tblPr>
              <a:tblGrid>
                <a:gridCol w="15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Feature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What it does ?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Why ? 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1) ALLCAP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Checks if the entire word is in uppercase.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Words fully in uppercase are often acronyms or headings, rarely person names, helping reduce false positives.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2) Lowercase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Checks if the entire word is lowercase.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Person names usually start with a capital letter; full lowercase often indicates common nouns or other parts of speech.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3) After Symbol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Checks the symbol after word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Names often follow certain punctuations in written text, indicating a new sentence or clause where names are more likely to appear.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" name="Google Shape;720;p34"/>
          <p:cNvSpPr/>
          <p:nvPr/>
        </p:nvSpPr>
        <p:spPr>
          <a:xfrm>
            <a:off x="7507683" y="114420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4"/>
          <p:cNvSpPr/>
          <p:nvPr/>
        </p:nvSpPr>
        <p:spPr>
          <a:xfrm>
            <a:off x="7971828" y="99337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4"/>
          <p:cNvSpPr/>
          <p:nvPr/>
        </p:nvSpPr>
        <p:spPr>
          <a:xfrm>
            <a:off x="719989" y="106866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Macintosh PowerPoint</Application>
  <PresentationFormat>On-screen Show (16:9)</PresentationFormat>
  <Paragraphs>111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Karla</vt:lpstr>
      <vt:lpstr>Bebas Neue</vt:lpstr>
      <vt:lpstr>Rubik Black</vt:lpstr>
      <vt:lpstr>Arial</vt:lpstr>
      <vt:lpstr>Soft Colors UI Design for Agencies by Slidesgo</vt:lpstr>
      <vt:lpstr>NER with Maximum Entropy Model</vt:lpstr>
      <vt:lpstr>01</vt:lpstr>
      <vt:lpstr>05</vt:lpstr>
      <vt:lpstr>01</vt:lpstr>
      <vt:lpstr>Purpose</vt:lpstr>
      <vt:lpstr>Why NER ? </vt:lpstr>
      <vt:lpstr>02</vt:lpstr>
      <vt:lpstr>Maximum Entropy</vt:lpstr>
      <vt:lpstr>Feature Engineering</vt:lpstr>
      <vt:lpstr>Feature Engineering</vt:lpstr>
      <vt:lpstr>03</vt:lpstr>
      <vt:lpstr>How do we do?</vt:lpstr>
      <vt:lpstr>Result (Training)</vt:lpstr>
      <vt:lpstr>Result (Testing)</vt:lpstr>
      <vt:lpstr>During show sample stage, model got every single one correct !</vt:lpstr>
      <vt:lpstr>04</vt:lpstr>
      <vt:lpstr>Overview of Web Application</vt:lpstr>
      <vt:lpstr>Functionality</vt:lpstr>
      <vt:lpstr>Live Demo</vt:lpstr>
      <vt:lpstr>Live Demo</vt:lpstr>
      <vt:lpstr>Live Demo</vt:lpstr>
      <vt:lpstr>05</vt:lpstr>
      <vt:lpstr>Areas of Improvement</vt:lpstr>
      <vt:lpstr>06</vt:lpstr>
      <vt:lpstr>Project Recap</vt:lpstr>
      <vt:lpstr>Major Accomplishments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 with Maximum Entropy Model</dc:title>
  <cp:lastModifiedBy>Kai, Wong Kai Yuan</cp:lastModifiedBy>
  <cp:revision>1</cp:revision>
  <dcterms:modified xsi:type="dcterms:W3CDTF">2024-04-28T16:03:41Z</dcterms:modified>
</cp:coreProperties>
</file>