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44"/>
  </p:notesMasterIdLst>
  <p:sldIdLst>
    <p:sldId id="256" r:id="rId2"/>
    <p:sldId id="258" r:id="rId3"/>
    <p:sldId id="313" r:id="rId4"/>
    <p:sldId id="322" r:id="rId5"/>
    <p:sldId id="311" r:id="rId6"/>
    <p:sldId id="324" r:id="rId7"/>
    <p:sldId id="323" r:id="rId8"/>
    <p:sldId id="312" r:id="rId9"/>
    <p:sldId id="326" r:id="rId10"/>
    <p:sldId id="327" r:id="rId11"/>
    <p:sldId id="328" r:id="rId12"/>
    <p:sldId id="314" r:id="rId13"/>
    <p:sldId id="319" r:id="rId14"/>
    <p:sldId id="335" r:id="rId15"/>
    <p:sldId id="336" r:id="rId16"/>
    <p:sldId id="337" r:id="rId17"/>
    <p:sldId id="338" r:id="rId18"/>
    <p:sldId id="339" r:id="rId19"/>
    <p:sldId id="340" r:id="rId20"/>
    <p:sldId id="341" r:id="rId21"/>
    <p:sldId id="342" r:id="rId22"/>
    <p:sldId id="343" r:id="rId23"/>
    <p:sldId id="315" r:id="rId24"/>
    <p:sldId id="321" r:id="rId25"/>
    <p:sldId id="344" r:id="rId26"/>
    <p:sldId id="345" r:id="rId27"/>
    <p:sldId id="346" r:id="rId28"/>
    <p:sldId id="347" r:id="rId29"/>
    <p:sldId id="349" r:id="rId30"/>
    <p:sldId id="350" r:id="rId31"/>
    <p:sldId id="351" r:id="rId32"/>
    <p:sldId id="352" r:id="rId33"/>
    <p:sldId id="353" r:id="rId34"/>
    <p:sldId id="316" r:id="rId35"/>
    <p:sldId id="317" r:id="rId36"/>
    <p:sldId id="329" r:id="rId37"/>
    <p:sldId id="330" r:id="rId38"/>
    <p:sldId id="331" r:id="rId39"/>
    <p:sldId id="318" r:id="rId40"/>
    <p:sldId id="332" r:id="rId41"/>
    <p:sldId id="333" r:id="rId42"/>
    <p:sldId id="283"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81ADBF-E337-49B1-8103-FD939545300F}">
  <a:tblStyle styleId="{8881ADBF-E337-49B1-8103-FD93954530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5211"/>
  </p:normalViewPr>
  <p:slideViewPr>
    <p:cSldViewPr snapToGrid="0">
      <p:cViewPr varScale="1">
        <p:scale>
          <a:sx n="139" d="100"/>
          <a:sy n="139" d="100"/>
        </p:scale>
        <p:origin x="8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Good [morning], everyone. My name is Wong Kai Yuan, and today I'll be presenting my Final Year Project on enhancing stock trading strategies using reinforcement learning.”</a:t>
            </a:r>
          </a:p>
          <a:p>
            <a:pPr marL="0" lvl="0" indent="0" algn="l" rtl="0">
              <a:spcBef>
                <a:spcPts val="0"/>
              </a:spcBef>
              <a:spcAft>
                <a:spcPts val="0"/>
              </a:spcAft>
              <a:buNone/>
            </a:pPr>
            <a:r>
              <a:rPr lang="en-MY" b="0" i="0" dirty="0">
                <a:solidFill>
                  <a:srgbClr val="ECECEC"/>
                </a:solidFill>
                <a:effectLst/>
                <a:highlight>
                  <a:srgbClr val="212121"/>
                </a:highlight>
                <a:latin typeface="Söhne"/>
              </a:rPr>
              <a:t>(0)</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a53f3764c0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a53f3764c0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Therefore, to address previous </a:t>
            </a:r>
            <a:r>
              <a:rPr lang="en-US" dirty="0" err="1"/>
              <a:t>challneges</a:t>
            </a:r>
            <a:r>
              <a:rPr lang="en-US" dirty="0"/>
              <a:t>, our study focus on 2 things, 1</a:t>
            </a:r>
            <a:r>
              <a:rPr lang="en-US" baseline="30000" dirty="0"/>
              <a:t>st</a:t>
            </a:r>
            <a:r>
              <a:rPr lang="en-US" dirty="0"/>
              <a:t> improve ability to perceive data using feature enhancement, 2</a:t>
            </a:r>
            <a:r>
              <a:rPr lang="en-US" baseline="30000" dirty="0"/>
              <a:t>nd</a:t>
            </a:r>
            <a:r>
              <a:rPr lang="en-US" dirty="0"/>
              <a:t> , improve ability to make decision using reward shaping. And, will test our methodology on multiple other stocks from different sector to show robustness.</a:t>
            </a:r>
          </a:p>
        </p:txBody>
      </p:sp>
    </p:spTree>
    <p:extLst>
      <p:ext uri="{BB962C8B-B14F-4D97-AF65-F5344CB8AC3E}">
        <p14:creationId xmlns:p14="http://schemas.microsoft.com/office/powerpoint/2010/main" val="2581195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are some details our tool. For environment, will use </a:t>
            </a:r>
            <a:r>
              <a:rPr lang="en-US" dirty="0" err="1"/>
              <a:t>Anytrading</a:t>
            </a:r>
            <a:r>
              <a:rPr lang="en-US" dirty="0"/>
              <a:t>, 3</a:t>
            </a:r>
            <a:r>
              <a:rPr lang="en-US" baseline="30000" dirty="0"/>
              <a:t>rd</a:t>
            </a:r>
            <a:r>
              <a:rPr lang="en-US" dirty="0"/>
              <a:t> Party gym environment. For Algorithm, will use PPO from stable baseline. For data, will use 10 years daily data of </a:t>
            </a:r>
            <a:r>
              <a:rPr lang="en-US" dirty="0" err="1"/>
              <a:t>goldman</a:t>
            </a:r>
            <a:r>
              <a:rPr lang="en-US" dirty="0"/>
              <a:t> </a:t>
            </a:r>
            <a:r>
              <a:rPr lang="en-US" dirty="0" err="1"/>
              <a:t>sachs</a:t>
            </a:r>
            <a:r>
              <a:rPr lang="en-US" dirty="0"/>
              <a:t> group. </a:t>
            </a:r>
            <a:endParaRPr dirty="0"/>
          </a:p>
        </p:txBody>
      </p:sp>
    </p:spTree>
    <p:extLst>
      <p:ext uri="{BB962C8B-B14F-4D97-AF65-F5344CB8AC3E}">
        <p14:creationId xmlns:p14="http://schemas.microsoft.com/office/powerpoint/2010/main" val="3693211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Lets look at what we have done in feature enhancement</a:t>
            </a:r>
          </a:p>
          <a:p>
            <a:pPr marL="0" lvl="0" indent="0" algn="l" rtl="0">
              <a:spcBef>
                <a:spcPts val="0"/>
              </a:spcBef>
              <a:spcAft>
                <a:spcPts val="0"/>
              </a:spcAft>
              <a:buNone/>
            </a:pPr>
            <a:r>
              <a:rPr lang="en-US" dirty="0"/>
              <a:t>(3)</a:t>
            </a:r>
            <a:endParaRPr dirty="0"/>
          </a:p>
        </p:txBody>
      </p:sp>
    </p:spTree>
    <p:extLst>
      <p:ext uri="{BB962C8B-B14F-4D97-AF65-F5344CB8AC3E}">
        <p14:creationId xmlns:p14="http://schemas.microsoft.com/office/powerpoint/2010/main" val="242615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Here’s an overview, starting from basic data, extending market data, integrating technical indicators, lastly, candlestick pattern. </a:t>
            </a:r>
            <a:endParaRPr dirty="0"/>
          </a:p>
        </p:txBody>
      </p:sp>
    </p:spTree>
    <p:extLst>
      <p:ext uri="{BB962C8B-B14F-4D97-AF65-F5344CB8AC3E}">
        <p14:creationId xmlns:p14="http://schemas.microsoft.com/office/powerpoint/2010/main" val="1145392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MY" b="0" i="0" dirty="0">
                <a:solidFill>
                  <a:srgbClr val="ECECEC"/>
                </a:solidFill>
                <a:effectLst/>
                <a:highlight>
                  <a:srgbClr val="212121"/>
                </a:highlight>
                <a:latin typeface="Söhne"/>
              </a:rPr>
              <a:t>Initially, we used only the closing price and price difference as input features. And the testing result is below. Where these performance metric will be used all the way. Total profit means the agent profitability, 1 means breakeven. Below means. Sharpe Ratio is one important metric on risk. High </a:t>
            </a:r>
            <a:r>
              <a:rPr lang="en-MY" b="0" i="0" dirty="0" err="1">
                <a:solidFill>
                  <a:srgbClr val="ECECEC"/>
                </a:solidFill>
                <a:effectLst/>
                <a:highlight>
                  <a:srgbClr val="212121"/>
                </a:highlight>
                <a:latin typeface="Söhne"/>
              </a:rPr>
              <a:t>sharpe</a:t>
            </a:r>
            <a:r>
              <a:rPr lang="en-MY" b="0" i="0" dirty="0">
                <a:solidFill>
                  <a:srgbClr val="ECECEC"/>
                </a:solidFill>
                <a:effectLst/>
                <a:highlight>
                  <a:srgbClr val="212121"/>
                </a:highlight>
                <a:latin typeface="Söhne"/>
              </a:rPr>
              <a:t> ratio indicate good risk return. </a:t>
            </a:r>
            <a:endParaRPr dirty="0"/>
          </a:p>
        </p:txBody>
      </p:sp>
    </p:spTree>
    <p:extLst>
      <p:ext uri="{BB962C8B-B14F-4D97-AF65-F5344CB8AC3E}">
        <p14:creationId xmlns:p14="http://schemas.microsoft.com/office/powerpoint/2010/main" val="1231442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Is </a:t>
            </a:r>
            <a:r>
              <a:rPr lang="en-MY" b="0" i="0" dirty="0" err="1">
                <a:solidFill>
                  <a:srgbClr val="ECECEC"/>
                </a:solidFill>
                <a:effectLst/>
                <a:highlight>
                  <a:srgbClr val="212121"/>
                </a:highlight>
                <a:latin typeface="Söhne"/>
              </a:rPr>
              <a:t>clea</a:t>
            </a:r>
            <a:r>
              <a:rPr lang="en-MY" b="0" i="0" dirty="0">
                <a:solidFill>
                  <a:srgbClr val="ECECEC"/>
                </a:solidFill>
                <a:effectLst/>
                <a:highlight>
                  <a:srgbClr val="212121"/>
                </a:highlight>
                <a:latin typeface="Söhne"/>
              </a:rPr>
              <a:t> to see that This simplicity led to poor performance due to underfitting. The model could not capture the complexities of the stock market with just these two features.”</a:t>
            </a:r>
          </a:p>
          <a:p>
            <a:pPr marL="0" lvl="0" indent="0" algn="l" rtl="0">
              <a:spcBef>
                <a:spcPts val="0"/>
              </a:spcBef>
              <a:spcAft>
                <a:spcPts val="0"/>
              </a:spcAft>
              <a:buNone/>
            </a:pPr>
            <a:r>
              <a:rPr lang="en-MY" b="0" i="0" dirty="0">
                <a:solidFill>
                  <a:srgbClr val="ECECEC"/>
                </a:solidFill>
                <a:effectLst/>
                <a:highlight>
                  <a:srgbClr val="212121"/>
                </a:highlight>
                <a:latin typeface="Söhne"/>
              </a:rPr>
              <a:t>So our first enhancement is to utilize all </a:t>
            </a:r>
            <a:r>
              <a:rPr lang="en-MY" b="0" i="0" dirty="0" err="1">
                <a:solidFill>
                  <a:srgbClr val="ECECEC"/>
                </a:solidFill>
                <a:effectLst/>
                <a:highlight>
                  <a:srgbClr val="212121"/>
                </a:highlight>
                <a:latin typeface="Söhne"/>
              </a:rPr>
              <a:t>availblae</a:t>
            </a:r>
            <a:r>
              <a:rPr lang="en-MY" b="0" i="0" dirty="0">
                <a:solidFill>
                  <a:srgbClr val="ECECEC"/>
                </a:solidFill>
                <a:effectLst/>
                <a:highlight>
                  <a:srgbClr val="212121"/>
                </a:highlight>
                <a:latin typeface="Söhne"/>
              </a:rPr>
              <a:t> column from </a:t>
            </a:r>
            <a:r>
              <a:rPr lang="en-MY" b="0" i="0" dirty="0" err="1">
                <a:solidFill>
                  <a:srgbClr val="ECECEC"/>
                </a:solidFill>
                <a:effectLst/>
                <a:highlight>
                  <a:srgbClr val="212121"/>
                </a:highlight>
                <a:latin typeface="Söhne"/>
              </a:rPr>
              <a:t>dataframe</a:t>
            </a:r>
            <a:r>
              <a:rPr lang="en-MY" b="0" i="0" dirty="0">
                <a:solidFill>
                  <a:srgbClr val="ECECEC"/>
                </a:solidFill>
                <a:effectLst/>
                <a:highlight>
                  <a:srgbClr val="212121"/>
                </a:highlight>
                <a:latin typeface="Söhne"/>
              </a:rPr>
              <a:t> as feature. </a:t>
            </a:r>
            <a:endParaRPr dirty="0"/>
          </a:p>
        </p:txBody>
      </p:sp>
    </p:spTree>
    <p:extLst>
      <p:ext uri="{BB962C8B-B14F-4D97-AF65-F5344CB8AC3E}">
        <p14:creationId xmlns:p14="http://schemas.microsoft.com/office/powerpoint/2010/main" val="3973402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To enrich the input features, we added columns like 'Open', 'Close', 'Low', 'High', 'Volume', and '</a:t>
            </a:r>
            <a:r>
              <a:rPr lang="en-MY" b="0" i="0" dirty="0" err="1">
                <a:solidFill>
                  <a:srgbClr val="ECECEC"/>
                </a:solidFill>
                <a:effectLst/>
                <a:highlight>
                  <a:srgbClr val="212121"/>
                </a:highlight>
                <a:latin typeface="Söhne"/>
              </a:rPr>
              <a:t>Adj</a:t>
            </a:r>
            <a:r>
              <a:rPr lang="en-MY" b="0" i="0" dirty="0">
                <a:solidFill>
                  <a:srgbClr val="ECECEC"/>
                </a:solidFill>
                <a:effectLst/>
                <a:highlight>
                  <a:srgbClr val="212121"/>
                </a:highlight>
                <a:latin typeface="Söhne"/>
              </a:rPr>
              <a:t> Close', along with day-over-day differences, resulting in 12 features. </a:t>
            </a:r>
          </a:p>
          <a:p>
            <a:pPr marL="0" lvl="0" indent="0" algn="l" rtl="0">
              <a:spcBef>
                <a:spcPts val="0"/>
              </a:spcBef>
              <a:spcAft>
                <a:spcPts val="0"/>
              </a:spcAft>
              <a:buNone/>
            </a:pPr>
            <a:r>
              <a:rPr lang="en-MY" b="0" i="0" dirty="0">
                <a:solidFill>
                  <a:srgbClr val="ECECEC"/>
                </a:solidFill>
                <a:effectLst/>
                <a:highlight>
                  <a:srgbClr val="212121"/>
                </a:highlight>
                <a:latin typeface="Söhne"/>
              </a:rPr>
              <a:t>Rationale of such enhancement is </a:t>
            </a:r>
          </a:p>
          <a:p>
            <a:pPr marL="0" lvl="0" indent="0" algn="l" rtl="0">
              <a:spcBef>
                <a:spcPts val="0"/>
              </a:spcBef>
              <a:spcAft>
                <a:spcPts val="0"/>
              </a:spcAft>
              <a:buNone/>
            </a:pPr>
            <a:r>
              <a:rPr lang="en-MY" b="0" i="0" dirty="0">
                <a:solidFill>
                  <a:srgbClr val="ECECEC"/>
                </a:solidFill>
                <a:effectLst/>
                <a:highlight>
                  <a:srgbClr val="212121"/>
                </a:highlight>
                <a:latin typeface="Söhne"/>
              </a:rPr>
              <a:t>Including more features such as volume and price differences helps the model identify more nuanced market trends, leading to better predictive accuracy and performance</a:t>
            </a:r>
            <a:endParaRPr dirty="0"/>
          </a:p>
        </p:txBody>
      </p:sp>
    </p:spTree>
    <p:extLst>
      <p:ext uri="{BB962C8B-B14F-4D97-AF65-F5344CB8AC3E}">
        <p14:creationId xmlns:p14="http://schemas.microsoft.com/office/powerpoint/2010/main" val="2733470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noticeable improvement after 1</a:t>
            </a:r>
            <a:r>
              <a:rPr lang="en-US" baseline="30000" dirty="0"/>
              <a:t>st</a:t>
            </a:r>
            <a:r>
              <a:rPr lang="en-US" dirty="0"/>
              <a:t> feature enhancement, which support the hypothesis where adding more data make agent better. This motivates us to add more relevant data, which lead to 2</a:t>
            </a:r>
            <a:r>
              <a:rPr lang="en-US" baseline="30000" dirty="0"/>
              <a:t>nd</a:t>
            </a:r>
            <a:r>
              <a:rPr lang="en-US" dirty="0"/>
              <a:t> feature enhancement.</a:t>
            </a:r>
            <a:endParaRPr dirty="0"/>
          </a:p>
        </p:txBody>
      </p:sp>
    </p:spTree>
    <p:extLst>
      <p:ext uri="{BB962C8B-B14F-4D97-AF65-F5344CB8AC3E}">
        <p14:creationId xmlns:p14="http://schemas.microsoft.com/office/powerpoint/2010/main" val="3728135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Which is, Integrating with Technical Indicators. TI have proven to be useful in financial analysis as it provide insights  like momently , not </a:t>
            </a:r>
            <a:r>
              <a:rPr lang="en-US" dirty="0" err="1"/>
              <a:t>difrect</a:t>
            </a:r>
            <a:r>
              <a:rPr lang="en-US" dirty="0"/>
              <a:t> observe raw data.</a:t>
            </a:r>
            <a:endParaRPr dirty="0"/>
          </a:p>
        </p:txBody>
      </p:sp>
    </p:spTree>
    <p:extLst>
      <p:ext uri="{BB962C8B-B14F-4D97-AF65-F5344CB8AC3E}">
        <p14:creationId xmlns:p14="http://schemas.microsoft.com/office/powerpoint/2010/main" val="766179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However, the initial integration of technical indicators showed not good results as expected, with high training and validation loss, indicating that the model architecture needed to be adjusted to handle the additional complexity."</a:t>
            </a:r>
            <a:endParaRPr dirty="0"/>
          </a:p>
        </p:txBody>
      </p:sp>
    </p:spTree>
    <p:extLst>
      <p:ext uri="{BB962C8B-B14F-4D97-AF65-F5344CB8AC3E}">
        <p14:creationId xmlns:p14="http://schemas.microsoft.com/office/powerpoint/2010/main" val="3353973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Let's begin with an overview of today's presentation. We'll start with the introduction, followed by the methodologies for feature enhancement and reward shaping. Finally, we'll discuss the results of our testing and conclusion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Therefore, multiple </a:t>
            </a:r>
            <a:r>
              <a:rPr lang="en-US" dirty="0" err="1"/>
              <a:t>experiements</a:t>
            </a:r>
            <a:r>
              <a:rPr lang="en-US" dirty="0"/>
              <a:t> was carried out with deeper architecture from original 64*64. For example, 64*64*64, 256*256 and 128*128*128. </a:t>
            </a:r>
          </a:p>
          <a:p>
            <a:pPr marL="0" lvl="0" indent="0" algn="l" rtl="0">
              <a:spcBef>
                <a:spcPts val="0"/>
              </a:spcBef>
              <a:spcAft>
                <a:spcPts val="0"/>
              </a:spcAft>
              <a:buNone/>
            </a:pPr>
            <a:r>
              <a:rPr lang="en-US" dirty="0"/>
              <a:t>Lastly, we change our network to 64*64*64 as it’s balanced complexity, resource efficiency (train faster than others), and better learning capability (as you can see from the table, it yields best result)</a:t>
            </a:r>
            <a:endParaRPr dirty="0"/>
          </a:p>
        </p:txBody>
      </p:sp>
    </p:spTree>
    <p:extLst>
      <p:ext uri="{BB962C8B-B14F-4D97-AF65-F5344CB8AC3E}">
        <p14:creationId xmlns:p14="http://schemas.microsoft.com/office/powerpoint/2010/main" val="464400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we further integrate candlestick pattern, If you don’t know what’s candlestick pattern, its’ something like this. The rationale of integrating candlestick pattern is because TI often lag the market, and candlestick pattern often used to predict future price movement. Therefore, how hypothesis here is candlestick pattern, will make agent better at predicting</a:t>
            </a:r>
            <a:endParaRPr dirty="0"/>
          </a:p>
        </p:txBody>
      </p:sp>
    </p:spTree>
    <p:extLst>
      <p:ext uri="{BB962C8B-B14F-4D97-AF65-F5344CB8AC3E}">
        <p14:creationId xmlns:p14="http://schemas.microsoft.com/office/powerpoint/2010/main" val="2293596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We integrated these patterns into our model, but this actually did not significantly improve performance, likely due to the sparsity of pattern data (because is 0 if no pattern found, 1 if pattern found, so the data consist a lot of 0) also predicting power of candlestick pattern not always true. Despite this, candlestick patterns remain valuable as they provide a different perspective on market </a:t>
            </a:r>
            <a:r>
              <a:rPr lang="en-MY" b="0" i="0" dirty="0" err="1">
                <a:solidFill>
                  <a:srgbClr val="ECECEC"/>
                </a:solidFill>
                <a:effectLst/>
                <a:highlight>
                  <a:srgbClr val="212121"/>
                </a:highlight>
                <a:latin typeface="Söhne"/>
              </a:rPr>
              <a:t>behavior</a:t>
            </a:r>
            <a:r>
              <a:rPr lang="en-MY" b="0" i="0" dirty="0">
                <a:solidFill>
                  <a:srgbClr val="ECECEC"/>
                </a:solidFill>
                <a:effectLst/>
                <a:highlight>
                  <a:srgbClr val="212121"/>
                </a:highlight>
                <a:latin typeface="Söhne"/>
              </a:rPr>
              <a:t>.” At this stage, might be more beneficial to shift focus to reward shaping which is next phase of our study. </a:t>
            </a:r>
            <a:endParaRPr dirty="0"/>
          </a:p>
        </p:txBody>
      </p:sp>
    </p:spTree>
    <p:extLst>
      <p:ext uri="{BB962C8B-B14F-4D97-AF65-F5344CB8AC3E}">
        <p14:creationId xmlns:p14="http://schemas.microsoft.com/office/powerpoint/2010/main" val="2684108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(7)</a:t>
            </a:r>
            <a:endParaRPr dirty="0"/>
          </a:p>
        </p:txBody>
      </p:sp>
    </p:spTree>
    <p:extLst>
      <p:ext uri="{BB962C8B-B14F-4D97-AF65-F5344CB8AC3E}">
        <p14:creationId xmlns:p14="http://schemas.microsoft.com/office/powerpoint/2010/main" val="476876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Reward shaping is essential for guiding the RL agent's learning process. We explored three reward shaping strategies: </a:t>
            </a:r>
            <a:r>
              <a:rPr lang="en-MY" b="0" i="0" dirty="0" err="1">
                <a:solidFill>
                  <a:srgbClr val="ECECEC"/>
                </a:solidFill>
                <a:effectLst/>
                <a:highlight>
                  <a:srgbClr val="212121"/>
                </a:highlight>
                <a:latin typeface="Söhne"/>
              </a:rPr>
              <a:t>behavioral</a:t>
            </a:r>
            <a:r>
              <a:rPr lang="en-MY" b="0" i="0" dirty="0">
                <a:solidFill>
                  <a:srgbClr val="ECECEC"/>
                </a:solidFill>
                <a:effectLst/>
                <a:highlight>
                  <a:srgbClr val="212121"/>
                </a:highlight>
                <a:latin typeface="Söhne"/>
              </a:rPr>
              <a:t> rewards, risk handling via thresholding, and avoiding overconfidence."</a:t>
            </a:r>
            <a:endParaRPr dirty="0"/>
          </a:p>
        </p:txBody>
      </p:sp>
    </p:spTree>
    <p:extLst>
      <p:ext uri="{BB962C8B-B14F-4D97-AF65-F5344CB8AC3E}">
        <p14:creationId xmlns:p14="http://schemas.microsoft.com/office/powerpoint/2010/main" val="3836994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The initial reward function was simple, It rewarded the agent based on the price difference between trades. The problem here is that it only focusing only on short-term gains without considering long-term financial goals.  which was insufficient for effective learning</a:t>
            </a:r>
            <a:endParaRPr dirty="0"/>
          </a:p>
        </p:txBody>
      </p:sp>
    </p:spTree>
    <p:extLst>
      <p:ext uri="{BB962C8B-B14F-4D97-AF65-F5344CB8AC3E}">
        <p14:creationId xmlns:p14="http://schemas.microsoft.com/office/powerpoint/2010/main" val="3100416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first reward shaping </a:t>
            </a:r>
            <a:r>
              <a:rPr lang="en-MY" b="0" i="0" dirty="0">
                <a:solidFill>
                  <a:srgbClr val="ECECEC"/>
                </a:solidFill>
                <a:effectLst/>
                <a:highlight>
                  <a:srgbClr val="212121"/>
                </a:highlight>
                <a:latin typeface="Söhne"/>
              </a:rPr>
              <a:t>align with </a:t>
            </a:r>
            <a:r>
              <a:rPr lang="en-MY" b="0" i="0" dirty="0" err="1">
                <a:solidFill>
                  <a:srgbClr val="ECECEC"/>
                </a:solidFill>
                <a:effectLst/>
                <a:highlight>
                  <a:srgbClr val="212121"/>
                </a:highlight>
                <a:latin typeface="Söhne"/>
              </a:rPr>
              <a:t>behavioral</a:t>
            </a:r>
            <a:r>
              <a:rPr lang="en-MY" b="0" i="0" dirty="0">
                <a:solidFill>
                  <a:srgbClr val="ECECEC"/>
                </a:solidFill>
                <a:effectLst/>
                <a:highlight>
                  <a:srgbClr val="212121"/>
                </a:highlight>
                <a:latin typeface="Söhne"/>
              </a:rPr>
              <a:t> finance principles -&gt; Loss aversion, we introduced a reward function where losses had a greater impact than gains. Losses were multiplied by a factor of 1.2 to encourage the agent to avoid losses</a:t>
            </a:r>
          </a:p>
          <a:p>
            <a:pPr marL="0" lvl="0" indent="0" algn="l" rtl="0">
              <a:spcBef>
                <a:spcPts val="0"/>
              </a:spcBef>
              <a:spcAft>
                <a:spcPts val="0"/>
              </a:spcAft>
              <a:buNone/>
            </a:pPr>
            <a:r>
              <a:rPr lang="en-MY" b="0" i="0" dirty="0">
                <a:solidFill>
                  <a:srgbClr val="ECECEC"/>
                </a:solidFill>
                <a:effectLst/>
                <a:highlight>
                  <a:srgbClr val="212121"/>
                </a:highlight>
                <a:latin typeface="Söhne"/>
              </a:rPr>
              <a:t>The hypothesis here is that </a:t>
            </a:r>
          </a:p>
          <a:p>
            <a:pPr marL="0" lvl="0" indent="0" algn="l" rtl="0">
              <a:spcBef>
                <a:spcPts val="0"/>
              </a:spcBef>
              <a:spcAft>
                <a:spcPts val="0"/>
              </a:spcAft>
              <a:buNone/>
            </a:pPr>
            <a:r>
              <a:rPr lang="en-MY" b="0" i="0" dirty="0">
                <a:solidFill>
                  <a:srgbClr val="ECECEC"/>
                </a:solidFill>
                <a:effectLst/>
                <a:highlight>
                  <a:srgbClr val="212121"/>
                </a:highlight>
                <a:latin typeface="Söhne"/>
              </a:rPr>
              <a:t>This approach encourages the agent to prioritize capital preservation over short-term gains, potentially leading to more robust trading strategies</a:t>
            </a:r>
            <a:endParaRPr dirty="0"/>
          </a:p>
        </p:txBody>
      </p:sp>
    </p:spTree>
    <p:extLst>
      <p:ext uri="{BB962C8B-B14F-4D97-AF65-F5344CB8AC3E}">
        <p14:creationId xmlns:p14="http://schemas.microsoft.com/office/powerpoint/2010/main" val="2324875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result was promising, but slight improvement can be made, which is the weight is static now. </a:t>
            </a:r>
            <a:r>
              <a:rPr lang="en-US" dirty="0" err="1"/>
              <a:t>Therfore</a:t>
            </a:r>
            <a:r>
              <a:rPr lang="en-US" dirty="0"/>
              <a:t>, it doesn’t change when the market condition is changing. </a:t>
            </a:r>
            <a:endParaRPr dirty="0"/>
          </a:p>
        </p:txBody>
      </p:sp>
    </p:spTree>
    <p:extLst>
      <p:ext uri="{BB962C8B-B14F-4D97-AF65-F5344CB8AC3E}">
        <p14:creationId xmlns:p14="http://schemas.microsoft.com/office/powerpoint/2010/main" val="906745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To address the issue of static weights, we made the penalty weight dynamic, calculated based on market volatility. During periods of high volatility, the penalty for losses increased, and during stable periods, the penalty decreased. Here is a code snippet of calculation of volatility </a:t>
            </a:r>
            <a:endParaRPr dirty="0"/>
          </a:p>
        </p:txBody>
      </p:sp>
    </p:spTree>
    <p:extLst>
      <p:ext uri="{BB962C8B-B14F-4D97-AF65-F5344CB8AC3E}">
        <p14:creationId xmlns:p14="http://schemas.microsoft.com/office/powerpoint/2010/main" val="38715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the result are similar with static weight, but showing </a:t>
            </a:r>
            <a:r>
              <a:rPr lang="en-US" dirty="0" err="1"/>
              <a:t>realibility</a:t>
            </a:r>
            <a:r>
              <a:rPr lang="en-US" dirty="0"/>
              <a:t> where the </a:t>
            </a:r>
            <a:r>
              <a:rPr lang="en-US" dirty="0" err="1"/>
              <a:t>sharpe</a:t>
            </a:r>
            <a:r>
              <a:rPr lang="en-US" dirty="0"/>
              <a:t> ratio is actually higher, and max drawdown is actually lower. Here, our strategy is based on capital preservation. Next, we continue develop reward function to much multiple objectives, which is risk handling.</a:t>
            </a:r>
            <a:endParaRPr dirty="0"/>
          </a:p>
        </p:txBody>
      </p:sp>
    </p:spTree>
    <p:extLst>
      <p:ext uri="{BB962C8B-B14F-4D97-AF65-F5344CB8AC3E}">
        <p14:creationId xmlns:p14="http://schemas.microsoft.com/office/powerpoint/2010/main" val="3899762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0369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We encouraged risk management by rewarding the agent for staying above a profit threshold and penalizing it for falling below. However, this approach showed limited improvement (should say decrease in performance)</a:t>
            </a:r>
            <a:endParaRPr dirty="0"/>
          </a:p>
        </p:txBody>
      </p:sp>
    </p:spTree>
    <p:extLst>
      <p:ext uri="{BB962C8B-B14F-4D97-AF65-F5344CB8AC3E}">
        <p14:creationId xmlns:p14="http://schemas.microsoft.com/office/powerpoint/2010/main" val="978635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The problem here is obvious, where it’s based on simple profit threshold and fix nature of weight. Therefore, We iterated on this approach by trying different thresholds and dynamic weights, however, none of them seems promising where consistent of bad performance. In conclusion, Simplifying the complex trading environment into binary cases proved to be less effective."</a:t>
            </a:r>
            <a:endParaRPr dirty="0"/>
          </a:p>
        </p:txBody>
      </p:sp>
    </p:spTree>
    <p:extLst>
      <p:ext uri="{BB962C8B-B14F-4D97-AF65-F5344CB8AC3E}">
        <p14:creationId xmlns:p14="http://schemas.microsoft.com/office/powerpoint/2010/main" val="18713116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dirty="0"/>
              <a:t>Try risk handling with different approach, which is looking into behavior of agent, specifically on problem of overtrading. </a:t>
            </a:r>
            <a:r>
              <a:rPr lang="en-MY" b="0" i="0" dirty="0">
                <a:solidFill>
                  <a:srgbClr val="ECECEC"/>
                </a:solidFill>
                <a:effectLst/>
                <a:highlight>
                  <a:srgbClr val="212121"/>
                </a:highlight>
                <a:latin typeface="Söhne"/>
              </a:rPr>
              <a:t>we penalized the agent for making too many trades within a short period, specifically if it made more than three trades in a 10-window frame."</a:t>
            </a:r>
          </a:p>
          <a:p>
            <a:br>
              <a:rPr lang="en-MY" dirty="0"/>
            </a:br>
            <a:r>
              <a:rPr lang="en-MY" b="0" i="0" dirty="0">
                <a:solidFill>
                  <a:srgbClr val="ECECEC"/>
                </a:solidFill>
                <a:effectLst/>
                <a:highlight>
                  <a:srgbClr val="212121"/>
                </a:highlight>
                <a:latin typeface="Söhne"/>
              </a:rPr>
              <a:t>This approach aimed to control trading frequency, focusing on high-quality trades. </a:t>
            </a:r>
            <a:endParaRPr lang="en-MY" dirty="0"/>
          </a:p>
        </p:txBody>
      </p:sp>
    </p:spTree>
    <p:extLst>
      <p:ext uri="{BB962C8B-B14F-4D97-AF65-F5344CB8AC3E}">
        <p14:creationId xmlns:p14="http://schemas.microsoft.com/office/powerpoint/2010/main" val="2763596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This simple modification significantly improved performance, confirming our hypothesis that fewer, more quality trades lead to better results."</a:t>
            </a:r>
            <a:endParaRPr dirty="0"/>
          </a:p>
        </p:txBody>
      </p:sp>
    </p:spTree>
    <p:extLst>
      <p:ext uri="{BB962C8B-B14F-4D97-AF65-F5344CB8AC3E}">
        <p14:creationId xmlns:p14="http://schemas.microsoft.com/office/powerpoint/2010/main" val="23337281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(11)</a:t>
            </a:r>
            <a:endParaRPr dirty="0"/>
          </a:p>
        </p:txBody>
      </p:sp>
    </p:spTree>
    <p:extLst>
      <p:ext uri="{BB962C8B-B14F-4D97-AF65-F5344CB8AC3E}">
        <p14:creationId xmlns:p14="http://schemas.microsoft.com/office/powerpoint/2010/main" val="3038950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1082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340135a08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To validate our methodology stays effective across various market condition, we tested it on diverse stocks like Apple, Costco, Pfizer, Cola, and ExxonMobil. They are from different sectors. Each of them will go </a:t>
            </a:r>
            <a:r>
              <a:rPr lang="en-MY" b="0" i="0" dirty="0" err="1">
                <a:solidFill>
                  <a:srgbClr val="ECECEC"/>
                </a:solidFill>
                <a:effectLst/>
                <a:highlight>
                  <a:srgbClr val="212121"/>
                </a:highlight>
                <a:latin typeface="Söhne"/>
              </a:rPr>
              <a:t>trhough</a:t>
            </a:r>
            <a:r>
              <a:rPr lang="en-MY" b="0" i="0" dirty="0">
                <a:solidFill>
                  <a:srgbClr val="ECECEC"/>
                </a:solidFill>
                <a:effectLst/>
                <a:highlight>
                  <a:srgbClr val="212121"/>
                </a:highlight>
                <a:latin typeface="Söhne"/>
              </a:rPr>
              <a:t> same training testing, model confirmation, methodology and evaluation. </a:t>
            </a:r>
            <a:endParaRPr dirty="0"/>
          </a:p>
        </p:txBody>
      </p:sp>
    </p:spTree>
    <p:extLst>
      <p:ext uri="{BB962C8B-B14F-4D97-AF65-F5344CB8AC3E}">
        <p14:creationId xmlns:p14="http://schemas.microsoft.com/office/powerpoint/2010/main" val="21645603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ed9256fe6f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ed9256fe6f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Here’s the result. Left showing benchmark, which is the buy and hold strategy, where right side is integrating feature enhancement with reward shaping. </a:t>
            </a:r>
            <a:endParaRPr dirty="0"/>
          </a:p>
        </p:txBody>
      </p:sp>
    </p:spTree>
    <p:extLst>
      <p:ext uri="{BB962C8B-B14F-4D97-AF65-F5344CB8AC3E}">
        <p14:creationId xmlns:p14="http://schemas.microsoft.com/office/powerpoint/2010/main" val="6044811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Good part is most </a:t>
            </a:r>
            <a:r>
              <a:rPr lang="en-MY" b="0" i="0" dirty="0">
                <a:solidFill>
                  <a:srgbClr val="ECECEC"/>
                </a:solidFill>
                <a:effectLst/>
                <a:highlight>
                  <a:srgbClr val="212121"/>
                </a:highlight>
                <a:latin typeface="Söhne"/>
              </a:rPr>
              <a:t>Our improved models outperformed simple 'buy and hold' benchmarks, demonstrating the potential of advanced RL methods in stock trading.”</a:t>
            </a:r>
          </a:p>
          <a:p>
            <a:pPr marL="0" lvl="0" indent="0" algn="l" rtl="0">
              <a:spcBef>
                <a:spcPts val="0"/>
              </a:spcBef>
              <a:spcAft>
                <a:spcPts val="0"/>
              </a:spcAft>
              <a:buNone/>
            </a:pPr>
            <a:r>
              <a:rPr lang="en-US" dirty="0"/>
              <a:t>However, stocks like Costco actually show limited improvement, the potential reason might be reward shaping based on risk management, than </a:t>
            </a:r>
            <a:r>
              <a:rPr lang="en-US" dirty="0" err="1"/>
              <a:t>miximizing</a:t>
            </a:r>
            <a:r>
              <a:rPr lang="en-US" dirty="0"/>
              <a:t> profit.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the take away is, always can customize reward function and </a:t>
            </a:r>
            <a:r>
              <a:rPr lang="en-US" dirty="0" err="1"/>
              <a:t>hyperparam</a:t>
            </a:r>
            <a:r>
              <a:rPr lang="en-US" dirty="0"/>
              <a:t> for each stock based on its </a:t>
            </a:r>
            <a:r>
              <a:rPr lang="en-US" dirty="0" err="1"/>
              <a:t>chatracteristic</a:t>
            </a:r>
            <a:r>
              <a:rPr lang="en-US" dirty="0"/>
              <a:t> for better results.</a:t>
            </a:r>
            <a:endParaRPr dirty="0"/>
          </a:p>
        </p:txBody>
      </p:sp>
    </p:spTree>
    <p:extLst>
      <p:ext uri="{BB962C8B-B14F-4D97-AF65-F5344CB8AC3E}">
        <p14:creationId xmlns:p14="http://schemas.microsoft.com/office/powerpoint/2010/main" val="17850722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64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start with the motivation or project. First, stocks trading, always interesting and heard topic but I never deeply understand it. Secondly, recent advancement of AI, like </a:t>
            </a:r>
            <a:r>
              <a:rPr lang="en-US" dirty="0" err="1"/>
              <a:t>chatgpt</a:t>
            </a:r>
            <a:r>
              <a:rPr lang="en-US" dirty="0"/>
              <a:t>. </a:t>
            </a:r>
            <a:r>
              <a:rPr lang="en-MY" b="0" i="0" dirty="0">
                <a:solidFill>
                  <a:srgbClr val="ECECEC"/>
                </a:solidFill>
                <a:effectLst/>
                <a:highlight>
                  <a:srgbClr val="212121"/>
                </a:highlight>
                <a:latin typeface="Söhne"/>
              </a:rPr>
              <a:t>These inspired me to delve deeper and </a:t>
            </a:r>
            <a:r>
              <a:rPr lang="en-MY" b="0" i="0" dirty="0" err="1">
                <a:solidFill>
                  <a:srgbClr val="ECECEC"/>
                </a:solidFill>
                <a:effectLst/>
                <a:highlight>
                  <a:srgbClr val="212121"/>
                </a:highlight>
                <a:latin typeface="Söhne"/>
              </a:rPr>
              <a:t>wanna</a:t>
            </a:r>
            <a:r>
              <a:rPr lang="en-MY" b="0" i="0" dirty="0">
                <a:solidFill>
                  <a:srgbClr val="ECECEC"/>
                </a:solidFill>
                <a:effectLst/>
                <a:highlight>
                  <a:srgbClr val="212121"/>
                </a:highlight>
                <a:latin typeface="Söhne"/>
              </a:rPr>
              <a:t> explore these topics comprehensively with my FYP. </a:t>
            </a:r>
            <a:endParaRPr dirty="0"/>
          </a:p>
        </p:txBody>
      </p:sp>
    </p:spTree>
    <p:extLst>
      <p:ext uri="{BB962C8B-B14F-4D97-AF65-F5344CB8AC3E}">
        <p14:creationId xmlns:p14="http://schemas.microsoft.com/office/powerpoint/2010/main" val="1485156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In summary, we enhanced features from basic price data to technical indicators and candlestick patterns, and refined the reward function from proportional rewards to dynamic weights and risk management strategies. Our cross-stock validation showed promising results.</a:t>
            </a:r>
            <a:endParaRPr dirty="0"/>
          </a:p>
        </p:txBody>
      </p:sp>
    </p:spTree>
    <p:extLst>
      <p:ext uri="{BB962C8B-B14F-4D97-AF65-F5344CB8AC3E}">
        <p14:creationId xmlns:p14="http://schemas.microsoft.com/office/powerpoint/2010/main" val="16842912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dd46dd1d67_2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dd46dd1d67_2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Throughout this project, I learned about the application of RL, some basic </a:t>
            </a:r>
            <a:r>
              <a:rPr lang="en-MY" b="0" i="0" dirty="0" err="1">
                <a:solidFill>
                  <a:srgbClr val="ECECEC"/>
                </a:solidFill>
                <a:effectLst/>
                <a:highlight>
                  <a:srgbClr val="212121"/>
                </a:highlight>
                <a:latin typeface="Söhne"/>
              </a:rPr>
              <a:t>knowledege</a:t>
            </a:r>
            <a:r>
              <a:rPr lang="en-MY" b="0" i="0" dirty="0">
                <a:solidFill>
                  <a:srgbClr val="ECECEC"/>
                </a:solidFill>
                <a:effectLst/>
                <a:highlight>
                  <a:srgbClr val="212121"/>
                </a:highlight>
                <a:latin typeface="Söhne"/>
              </a:rPr>
              <a:t> in stock trading, the importance of feature enhancement, iterative improvement, and the double-edged nature of reward shaping.”</a:t>
            </a:r>
          </a:p>
          <a:p>
            <a:pPr marL="0" lvl="0" indent="0" algn="l" rtl="0">
              <a:spcBef>
                <a:spcPts val="0"/>
              </a:spcBef>
              <a:spcAft>
                <a:spcPts val="0"/>
              </a:spcAft>
              <a:buNone/>
            </a:pPr>
            <a:r>
              <a:rPr lang="en-MY" b="0" i="0" dirty="0">
                <a:solidFill>
                  <a:srgbClr val="ECECEC"/>
                </a:solidFill>
                <a:effectLst/>
                <a:highlight>
                  <a:srgbClr val="212121"/>
                </a:highlight>
                <a:latin typeface="Söhne"/>
              </a:rPr>
              <a:t>(13)</a:t>
            </a:r>
            <a:endParaRPr dirty="0"/>
          </a:p>
        </p:txBody>
      </p:sp>
    </p:spTree>
    <p:extLst>
      <p:ext uri="{BB962C8B-B14F-4D97-AF65-F5344CB8AC3E}">
        <p14:creationId xmlns:p14="http://schemas.microsoft.com/office/powerpoint/2010/main" val="24815468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Thank you for your attention. Do you have any questions?</a:t>
            </a:r>
            <a:endParaRPr dirty="0"/>
          </a:p>
        </p:txBody>
      </p:sp>
    </p:spTree>
    <p:extLst>
      <p:ext uri="{BB962C8B-B14F-4D97-AF65-F5344CB8AC3E}">
        <p14:creationId xmlns:p14="http://schemas.microsoft.com/office/powerpoint/2010/main" val="127336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3744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dd46dd1d67_2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dd46dd1d67_2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RL is a branch of machine learning where an agent learns to make decisions by interacting with the environment, aiming to maximize cumulative rewards over time."</a:t>
            </a:r>
            <a:endParaRPr dirty="0"/>
          </a:p>
        </p:txBody>
      </p:sp>
    </p:spTree>
    <p:extLst>
      <p:ext uri="{BB962C8B-B14F-4D97-AF65-F5344CB8AC3E}">
        <p14:creationId xmlns:p14="http://schemas.microsoft.com/office/powerpoint/2010/main" val="334163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dd46dd1d67_2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dd46dd1d67_2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RL has shown success in various domains, from mastering complex robotic tasks to achieving superhuman performance in games like AlphaGo. This made me curious about its potential in stock trading."</a:t>
            </a:r>
            <a:endParaRPr dirty="0"/>
          </a:p>
        </p:txBody>
      </p:sp>
    </p:spTree>
    <p:extLst>
      <p:ext uri="{BB962C8B-B14F-4D97-AF65-F5344CB8AC3E}">
        <p14:creationId xmlns:p14="http://schemas.microsoft.com/office/powerpoint/2010/main" val="333382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455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0" i="0" dirty="0">
                <a:solidFill>
                  <a:srgbClr val="ECECEC"/>
                </a:solidFill>
                <a:effectLst/>
                <a:highlight>
                  <a:srgbClr val="212121"/>
                </a:highlight>
                <a:latin typeface="Söhne"/>
              </a:rPr>
              <a:t>Next, look at problem statement, mainly 3. First, need to admin Stock trading environments are not as RL-friendly as games, the data is very limited, just few lines of prices per stock.  Secondly, The data is sparse, noisy, nonstationary. And, rewards are delayed and sparse.  (financial outcome often realise after significant delay)</a:t>
            </a:r>
          </a:p>
        </p:txBody>
      </p:sp>
    </p:spTree>
    <p:extLst>
      <p:ext uri="{BB962C8B-B14F-4D97-AF65-F5344CB8AC3E}">
        <p14:creationId xmlns:p14="http://schemas.microsoft.com/office/powerpoint/2010/main" val="536418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529038"/>
            <a:ext cx="6919800" cy="2009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atin typeface="Poppins"/>
                <a:ea typeface="Poppins"/>
                <a:cs typeface="Poppins"/>
                <a:sym typeface="Poppi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721100"/>
            <a:ext cx="2308200" cy="734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400"/>
              <a:buNone/>
              <a:defRPr sz="16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grpSp>
        <p:nvGrpSpPr>
          <p:cNvPr id="11" name="Google Shape;11;p2"/>
          <p:cNvGrpSpPr/>
          <p:nvPr/>
        </p:nvGrpSpPr>
        <p:grpSpPr>
          <a:xfrm>
            <a:off x="-386316" y="-769880"/>
            <a:ext cx="9276274" cy="9176905"/>
            <a:chOff x="-386316" y="-769880"/>
            <a:chExt cx="9276274" cy="9176905"/>
          </a:xfrm>
        </p:grpSpPr>
        <p:sp>
          <p:nvSpPr>
            <p:cNvPr id="12" name="Google Shape;12;p2"/>
            <p:cNvSpPr/>
            <p:nvPr/>
          </p:nvSpPr>
          <p:spPr>
            <a:xfrm>
              <a:off x="7629958" y="3058625"/>
              <a:ext cx="1260000" cy="5348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3" name="Google Shape;13;p2"/>
            <p:cNvSpPr/>
            <p:nvPr/>
          </p:nvSpPr>
          <p:spPr>
            <a:xfrm>
              <a:off x="6736200" y="3879112"/>
              <a:ext cx="1260000" cy="3707400"/>
            </a:xfrm>
            <a:prstGeom prst="roundRect">
              <a:avLst>
                <a:gd name="adj" fmla="val 5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4" name="Google Shape;14;p2"/>
            <p:cNvSpPr/>
            <p:nvPr/>
          </p:nvSpPr>
          <p:spPr>
            <a:xfrm rot="10800000">
              <a:off x="312387" y="-769880"/>
              <a:ext cx="677400" cy="1828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5" name="Google Shape;15;p2"/>
            <p:cNvSpPr/>
            <p:nvPr/>
          </p:nvSpPr>
          <p:spPr>
            <a:xfrm rot="10800000">
              <a:off x="-38477" y="-27518"/>
              <a:ext cx="698700" cy="698700"/>
            </a:xfrm>
            <a:prstGeom prst="chord">
              <a:avLst>
                <a:gd name="adj1" fmla="val 5399387"/>
                <a:gd name="adj2" fmla="val 1620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6" name="Google Shape;16;p2"/>
            <p:cNvSpPr/>
            <p:nvPr/>
          </p:nvSpPr>
          <p:spPr>
            <a:xfrm rot="10800000">
              <a:off x="-386316" y="-27518"/>
              <a:ext cx="698700" cy="698700"/>
            </a:xfrm>
            <a:prstGeom prst="chord">
              <a:avLst>
                <a:gd name="adj1" fmla="val 5399387"/>
                <a:gd name="adj2" fmla="val 16200000"/>
              </a:avLst>
            </a:prstGeom>
            <a:solidFill>
              <a:srgbClr val="F2557A">
                <a:alpha val="524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137" name="Google Shape;137;p20"/>
          <p:cNvGrpSpPr/>
          <p:nvPr/>
        </p:nvGrpSpPr>
        <p:grpSpPr>
          <a:xfrm flipH="1">
            <a:off x="-822466" y="-3825506"/>
            <a:ext cx="9983475" cy="8969006"/>
            <a:chOff x="-22300" y="-3825506"/>
            <a:chExt cx="9983475" cy="8969006"/>
          </a:xfrm>
        </p:grpSpPr>
        <p:sp>
          <p:nvSpPr>
            <p:cNvPr id="138" name="Google Shape;138;p20"/>
            <p:cNvSpPr/>
            <p:nvPr/>
          </p:nvSpPr>
          <p:spPr>
            <a:xfrm flipH="1">
              <a:off x="8312375" y="-678400"/>
              <a:ext cx="1648800" cy="164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39" name="Google Shape;139;p20"/>
            <p:cNvSpPr/>
            <p:nvPr/>
          </p:nvSpPr>
          <p:spPr>
            <a:xfrm rot="5400000" flipH="1">
              <a:off x="-27100" y="4612200"/>
              <a:ext cx="536100" cy="526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40" name="Google Shape;140;p20"/>
            <p:cNvSpPr/>
            <p:nvPr/>
          </p:nvSpPr>
          <p:spPr>
            <a:xfrm flipH="1">
              <a:off x="171200" y="4469010"/>
              <a:ext cx="526500" cy="526500"/>
            </a:xfrm>
            <a:prstGeom prst="ellipse">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41" name="Google Shape;141;p20"/>
            <p:cNvSpPr/>
            <p:nvPr/>
          </p:nvSpPr>
          <p:spPr>
            <a:xfrm>
              <a:off x="7819550" y="-3825506"/>
              <a:ext cx="1483500" cy="4365000"/>
            </a:xfrm>
            <a:prstGeom prst="roundRect">
              <a:avLst>
                <a:gd name="adj" fmla="val 50000"/>
              </a:avLst>
            </a:prstGeom>
            <a:solidFill>
              <a:srgbClr val="F6F6F6">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144" name="Google Shape;144;p21"/>
          <p:cNvGrpSpPr/>
          <p:nvPr/>
        </p:nvGrpSpPr>
        <p:grpSpPr>
          <a:xfrm>
            <a:off x="-107146" y="-909126"/>
            <a:ext cx="9417818" cy="8992626"/>
            <a:chOff x="-107146" y="-909126"/>
            <a:chExt cx="9417818" cy="8992626"/>
          </a:xfrm>
        </p:grpSpPr>
        <p:sp>
          <p:nvSpPr>
            <p:cNvPr id="145" name="Google Shape;145;p21"/>
            <p:cNvSpPr/>
            <p:nvPr/>
          </p:nvSpPr>
          <p:spPr>
            <a:xfrm rot="10800000" flipH="1">
              <a:off x="8519272" y="3954900"/>
              <a:ext cx="791400" cy="4128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46" name="Google Shape;146;p21"/>
            <p:cNvSpPr/>
            <p:nvPr/>
          </p:nvSpPr>
          <p:spPr>
            <a:xfrm rot="10800000" flipH="1">
              <a:off x="7958000" y="4588140"/>
              <a:ext cx="791400" cy="2862000"/>
            </a:xfrm>
            <a:prstGeom prst="roundRect">
              <a:avLst>
                <a:gd name="adj" fmla="val 5000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147" name="Google Shape;147;p21"/>
            <p:cNvGrpSpPr/>
            <p:nvPr/>
          </p:nvGrpSpPr>
          <p:grpSpPr>
            <a:xfrm rot="5400000">
              <a:off x="-544100" y="-472171"/>
              <a:ext cx="1828500" cy="954591"/>
              <a:chOff x="-1253563" y="3992679"/>
              <a:chExt cx="1828500" cy="954591"/>
            </a:xfrm>
          </p:grpSpPr>
          <p:sp>
            <p:nvSpPr>
              <p:cNvPr id="148" name="Google Shape;148;p21"/>
              <p:cNvSpPr/>
              <p:nvPr/>
            </p:nvSpPr>
            <p:spPr>
              <a:xfrm rot="5400000" flipH="1">
                <a:off x="-119071" y="3992679"/>
                <a:ext cx="277200" cy="277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49" name="Google Shape;149;p21"/>
              <p:cNvSpPr/>
              <p:nvPr/>
            </p:nvSpPr>
            <p:spPr>
              <a:xfrm rot="5400000">
                <a:off x="-678013" y="3694320"/>
                <a:ext cx="677400" cy="1828500"/>
              </a:xfrm>
              <a:prstGeom prst="roundRect">
                <a:avLst>
                  <a:gd name="adj" fmla="val 50000"/>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2" name="Google Shape;152;p22"/>
          <p:cNvSpPr txBox="1">
            <a:spLocks noGrp="1"/>
          </p:cNvSpPr>
          <p:nvPr>
            <p:ph type="subTitle" idx="1"/>
          </p:nvPr>
        </p:nvSpPr>
        <p:spPr>
          <a:xfrm>
            <a:off x="3099859" y="1710975"/>
            <a:ext cx="361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3" name="Google Shape;153;p22"/>
          <p:cNvSpPr txBox="1">
            <a:spLocks noGrp="1"/>
          </p:cNvSpPr>
          <p:nvPr>
            <p:ph type="subTitle" idx="2"/>
          </p:nvPr>
        </p:nvSpPr>
        <p:spPr>
          <a:xfrm>
            <a:off x="3099859" y="3946825"/>
            <a:ext cx="361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4" name="Google Shape;154;p22"/>
          <p:cNvSpPr txBox="1">
            <a:spLocks noGrp="1"/>
          </p:cNvSpPr>
          <p:nvPr>
            <p:ph type="subTitle" idx="3"/>
          </p:nvPr>
        </p:nvSpPr>
        <p:spPr>
          <a:xfrm>
            <a:off x="3099859" y="2828900"/>
            <a:ext cx="361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5" name="Google Shape;155;p22"/>
          <p:cNvSpPr txBox="1">
            <a:spLocks noGrp="1"/>
          </p:cNvSpPr>
          <p:nvPr>
            <p:ph type="subTitle" idx="4"/>
          </p:nvPr>
        </p:nvSpPr>
        <p:spPr>
          <a:xfrm>
            <a:off x="3099859" y="1324575"/>
            <a:ext cx="3619800" cy="5235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600"/>
              <a:buFont typeface="DM Sans"/>
              <a:buNone/>
              <a:defRPr sz="2600" b="1">
                <a:latin typeface="DM Sans"/>
                <a:ea typeface="DM Sans"/>
                <a:cs typeface="DM Sans"/>
                <a:sym typeface="DM Sans"/>
              </a:defRPr>
            </a:lvl2pPr>
            <a:lvl3pPr lvl="2" algn="ctr" rtl="0">
              <a:lnSpc>
                <a:spcPct val="115000"/>
              </a:lnSpc>
              <a:spcBef>
                <a:spcPts val="0"/>
              </a:spcBef>
              <a:spcAft>
                <a:spcPts val="0"/>
              </a:spcAft>
              <a:buSzPts val="2600"/>
              <a:buFont typeface="DM Sans"/>
              <a:buNone/>
              <a:defRPr sz="2600" b="1">
                <a:latin typeface="DM Sans"/>
                <a:ea typeface="DM Sans"/>
                <a:cs typeface="DM Sans"/>
                <a:sym typeface="DM Sans"/>
              </a:defRPr>
            </a:lvl3pPr>
            <a:lvl4pPr lvl="3" algn="ctr" rtl="0">
              <a:lnSpc>
                <a:spcPct val="115000"/>
              </a:lnSpc>
              <a:spcBef>
                <a:spcPts val="0"/>
              </a:spcBef>
              <a:spcAft>
                <a:spcPts val="0"/>
              </a:spcAft>
              <a:buSzPts val="2600"/>
              <a:buFont typeface="DM Sans"/>
              <a:buNone/>
              <a:defRPr sz="2600" b="1">
                <a:latin typeface="DM Sans"/>
                <a:ea typeface="DM Sans"/>
                <a:cs typeface="DM Sans"/>
                <a:sym typeface="DM Sans"/>
              </a:defRPr>
            </a:lvl4pPr>
            <a:lvl5pPr lvl="4" algn="ctr" rtl="0">
              <a:lnSpc>
                <a:spcPct val="115000"/>
              </a:lnSpc>
              <a:spcBef>
                <a:spcPts val="0"/>
              </a:spcBef>
              <a:spcAft>
                <a:spcPts val="0"/>
              </a:spcAft>
              <a:buSzPts val="2600"/>
              <a:buFont typeface="DM Sans"/>
              <a:buNone/>
              <a:defRPr sz="2600" b="1">
                <a:latin typeface="DM Sans"/>
                <a:ea typeface="DM Sans"/>
                <a:cs typeface="DM Sans"/>
                <a:sym typeface="DM Sans"/>
              </a:defRPr>
            </a:lvl5pPr>
            <a:lvl6pPr lvl="5" algn="ctr" rtl="0">
              <a:lnSpc>
                <a:spcPct val="115000"/>
              </a:lnSpc>
              <a:spcBef>
                <a:spcPts val="0"/>
              </a:spcBef>
              <a:spcAft>
                <a:spcPts val="0"/>
              </a:spcAft>
              <a:buSzPts val="2600"/>
              <a:buFont typeface="DM Sans"/>
              <a:buNone/>
              <a:defRPr sz="2600" b="1">
                <a:latin typeface="DM Sans"/>
                <a:ea typeface="DM Sans"/>
                <a:cs typeface="DM Sans"/>
                <a:sym typeface="DM Sans"/>
              </a:defRPr>
            </a:lvl6pPr>
            <a:lvl7pPr lvl="6" algn="ctr" rtl="0">
              <a:lnSpc>
                <a:spcPct val="115000"/>
              </a:lnSpc>
              <a:spcBef>
                <a:spcPts val="0"/>
              </a:spcBef>
              <a:spcAft>
                <a:spcPts val="0"/>
              </a:spcAft>
              <a:buSzPts val="2600"/>
              <a:buFont typeface="DM Sans"/>
              <a:buNone/>
              <a:defRPr sz="2600" b="1">
                <a:latin typeface="DM Sans"/>
                <a:ea typeface="DM Sans"/>
                <a:cs typeface="DM Sans"/>
                <a:sym typeface="DM Sans"/>
              </a:defRPr>
            </a:lvl7pPr>
            <a:lvl8pPr lvl="7" algn="ctr" rtl="0">
              <a:lnSpc>
                <a:spcPct val="115000"/>
              </a:lnSpc>
              <a:spcBef>
                <a:spcPts val="0"/>
              </a:spcBef>
              <a:spcAft>
                <a:spcPts val="0"/>
              </a:spcAft>
              <a:buSzPts val="2600"/>
              <a:buFont typeface="DM Sans"/>
              <a:buNone/>
              <a:defRPr sz="2600" b="1">
                <a:latin typeface="DM Sans"/>
                <a:ea typeface="DM Sans"/>
                <a:cs typeface="DM Sans"/>
                <a:sym typeface="DM Sans"/>
              </a:defRPr>
            </a:lvl8pPr>
            <a:lvl9pPr lvl="8" algn="ctr" rtl="0">
              <a:lnSpc>
                <a:spcPct val="115000"/>
              </a:lnSpc>
              <a:spcBef>
                <a:spcPts val="0"/>
              </a:spcBef>
              <a:spcAft>
                <a:spcPts val="0"/>
              </a:spcAft>
              <a:buSzPts val="2600"/>
              <a:buFont typeface="DM Sans"/>
              <a:buNone/>
              <a:defRPr sz="2600" b="1">
                <a:latin typeface="DM Sans"/>
                <a:ea typeface="DM Sans"/>
                <a:cs typeface="DM Sans"/>
                <a:sym typeface="DM Sans"/>
              </a:defRPr>
            </a:lvl9pPr>
          </a:lstStyle>
          <a:p>
            <a:endParaRPr/>
          </a:p>
        </p:txBody>
      </p:sp>
      <p:sp>
        <p:nvSpPr>
          <p:cNvPr id="156" name="Google Shape;156;p22"/>
          <p:cNvSpPr txBox="1">
            <a:spLocks noGrp="1"/>
          </p:cNvSpPr>
          <p:nvPr>
            <p:ph type="subTitle" idx="5"/>
          </p:nvPr>
        </p:nvSpPr>
        <p:spPr>
          <a:xfrm>
            <a:off x="3099859" y="3560425"/>
            <a:ext cx="3619800" cy="5235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600"/>
              <a:buFont typeface="DM Sans"/>
              <a:buNone/>
              <a:defRPr sz="2600" b="1">
                <a:latin typeface="DM Sans"/>
                <a:ea typeface="DM Sans"/>
                <a:cs typeface="DM Sans"/>
                <a:sym typeface="DM Sans"/>
              </a:defRPr>
            </a:lvl2pPr>
            <a:lvl3pPr lvl="2" algn="ctr" rtl="0">
              <a:lnSpc>
                <a:spcPct val="115000"/>
              </a:lnSpc>
              <a:spcBef>
                <a:spcPts val="0"/>
              </a:spcBef>
              <a:spcAft>
                <a:spcPts val="0"/>
              </a:spcAft>
              <a:buSzPts val="2600"/>
              <a:buFont typeface="DM Sans"/>
              <a:buNone/>
              <a:defRPr sz="2600" b="1">
                <a:latin typeface="DM Sans"/>
                <a:ea typeface="DM Sans"/>
                <a:cs typeface="DM Sans"/>
                <a:sym typeface="DM Sans"/>
              </a:defRPr>
            </a:lvl3pPr>
            <a:lvl4pPr lvl="3" algn="ctr" rtl="0">
              <a:lnSpc>
                <a:spcPct val="115000"/>
              </a:lnSpc>
              <a:spcBef>
                <a:spcPts val="0"/>
              </a:spcBef>
              <a:spcAft>
                <a:spcPts val="0"/>
              </a:spcAft>
              <a:buSzPts val="2600"/>
              <a:buFont typeface="DM Sans"/>
              <a:buNone/>
              <a:defRPr sz="2600" b="1">
                <a:latin typeface="DM Sans"/>
                <a:ea typeface="DM Sans"/>
                <a:cs typeface="DM Sans"/>
                <a:sym typeface="DM Sans"/>
              </a:defRPr>
            </a:lvl4pPr>
            <a:lvl5pPr lvl="4" algn="ctr" rtl="0">
              <a:lnSpc>
                <a:spcPct val="115000"/>
              </a:lnSpc>
              <a:spcBef>
                <a:spcPts val="0"/>
              </a:spcBef>
              <a:spcAft>
                <a:spcPts val="0"/>
              </a:spcAft>
              <a:buSzPts val="2600"/>
              <a:buFont typeface="DM Sans"/>
              <a:buNone/>
              <a:defRPr sz="2600" b="1">
                <a:latin typeface="DM Sans"/>
                <a:ea typeface="DM Sans"/>
                <a:cs typeface="DM Sans"/>
                <a:sym typeface="DM Sans"/>
              </a:defRPr>
            </a:lvl5pPr>
            <a:lvl6pPr lvl="5" algn="ctr" rtl="0">
              <a:lnSpc>
                <a:spcPct val="115000"/>
              </a:lnSpc>
              <a:spcBef>
                <a:spcPts val="0"/>
              </a:spcBef>
              <a:spcAft>
                <a:spcPts val="0"/>
              </a:spcAft>
              <a:buSzPts val="2600"/>
              <a:buFont typeface="DM Sans"/>
              <a:buNone/>
              <a:defRPr sz="2600" b="1">
                <a:latin typeface="DM Sans"/>
                <a:ea typeface="DM Sans"/>
                <a:cs typeface="DM Sans"/>
                <a:sym typeface="DM Sans"/>
              </a:defRPr>
            </a:lvl6pPr>
            <a:lvl7pPr lvl="6" algn="ctr" rtl="0">
              <a:lnSpc>
                <a:spcPct val="115000"/>
              </a:lnSpc>
              <a:spcBef>
                <a:spcPts val="0"/>
              </a:spcBef>
              <a:spcAft>
                <a:spcPts val="0"/>
              </a:spcAft>
              <a:buSzPts val="2600"/>
              <a:buFont typeface="DM Sans"/>
              <a:buNone/>
              <a:defRPr sz="2600" b="1">
                <a:latin typeface="DM Sans"/>
                <a:ea typeface="DM Sans"/>
                <a:cs typeface="DM Sans"/>
                <a:sym typeface="DM Sans"/>
              </a:defRPr>
            </a:lvl7pPr>
            <a:lvl8pPr lvl="7" algn="ctr" rtl="0">
              <a:lnSpc>
                <a:spcPct val="115000"/>
              </a:lnSpc>
              <a:spcBef>
                <a:spcPts val="0"/>
              </a:spcBef>
              <a:spcAft>
                <a:spcPts val="0"/>
              </a:spcAft>
              <a:buSzPts val="2600"/>
              <a:buFont typeface="DM Sans"/>
              <a:buNone/>
              <a:defRPr sz="2600" b="1">
                <a:latin typeface="DM Sans"/>
                <a:ea typeface="DM Sans"/>
                <a:cs typeface="DM Sans"/>
                <a:sym typeface="DM Sans"/>
              </a:defRPr>
            </a:lvl8pPr>
            <a:lvl9pPr lvl="8" algn="ctr" rtl="0">
              <a:lnSpc>
                <a:spcPct val="115000"/>
              </a:lnSpc>
              <a:spcBef>
                <a:spcPts val="0"/>
              </a:spcBef>
              <a:spcAft>
                <a:spcPts val="0"/>
              </a:spcAft>
              <a:buSzPts val="2600"/>
              <a:buFont typeface="DM Sans"/>
              <a:buNone/>
              <a:defRPr sz="2600" b="1">
                <a:latin typeface="DM Sans"/>
                <a:ea typeface="DM Sans"/>
                <a:cs typeface="DM Sans"/>
                <a:sym typeface="DM Sans"/>
              </a:defRPr>
            </a:lvl9pPr>
          </a:lstStyle>
          <a:p>
            <a:endParaRPr/>
          </a:p>
        </p:txBody>
      </p:sp>
      <p:sp>
        <p:nvSpPr>
          <p:cNvPr id="157" name="Google Shape;157;p22"/>
          <p:cNvSpPr txBox="1">
            <a:spLocks noGrp="1"/>
          </p:cNvSpPr>
          <p:nvPr>
            <p:ph type="subTitle" idx="6"/>
          </p:nvPr>
        </p:nvSpPr>
        <p:spPr>
          <a:xfrm>
            <a:off x="3099859" y="2442500"/>
            <a:ext cx="3619800" cy="5235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600"/>
              <a:buFont typeface="DM Sans"/>
              <a:buNone/>
              <a:defRPr sz="2600" b="1">
                <a:latin typeface="DM Sans"/>
                <a:ea typeface="DM Sans"/>
                <a:cs typeface="DM Sans"/>
                <a:sym typeface="DM Sans"/>
              </a:defRPr>
            </a:lvl2pPr>
            <a:lvl3pPr lvl="2" algn="ctr" rtl="0">
              <a:lnSpc>
                <a:spcPct val="115000"/>
              </a:lnSpc>
              <a:spcBef>
                <a:spcPts val="0"/>
              </a:spcBef>
              <a:spcAft>
                <a:spcPts val="0"/>
              </a:spcAft>
              <a:buSzPts val="2600"/>
              <a:buFont typeface="DM Sans"/>
              <a:buNone/>
              <a:defRPr sz="2600" b="1">
                <a:latin typeface="DM Sans"/>
                <a:ea typeface="DM Sans"/>
                <a:cs typeface="DM Sans"/>
                <a:sym typeface="DM Sans"/>
              </a:defRPr>
            </a:lvl3pPr>
            <a:lvl4pPr lvl="3" algn="ctr" rtl="0">
              <a:lnSpc>
                <a:spcPct val="115000"/>
              </a:lnSpc>
              <a:spcBef>
                <a:spcPts val="0"/>
              </a:spcBef>
              <a:spcAft>
                <a:spcPts val="0"/>
              </a:spcAft>
              <a:buSzPts val="2600"/>
              <a:buFont typeface="DM Sans"/>
              <a:buNone/>
              <a:defRPr sz="2600" b="1">
                <a:latin typeface="DM Sans"/>
                <a:ea typeface="DM Sans"/>
                <a:cs typeface="DM Sans"/>
                <a:sym typeface="DM Sans"/>
              </a:defRPr>
            </a:lvl4pPr>
            <a:lvl5pPr lvl="4" algn="ctr" rtl="0">
              <a:lnSpc>
                <a:spcPct val="115000"/>
              </a:lnSpc>
              <a:spcBef>
                <a:spcPts val="0"/>
              </a:spcBef>
              <a:spcAft>
                <a:spcPts val="0"/>
              </a:spcAft>
              <a:buSzPts val="2600"/>
              <a:buFont typeface="DM Sans"/>
              <a:buNone/>
              <a:defRPr sz="2600" b="1">
                <a:latin typeface="DM Sans"/>
                <a:ea typeface="DM Sans"/>
                <a:cs typeface="DM Sans"/>
                <a:sym typeface="DM Sans"/>
              </a:defRPr>
            </a:lvl5pPr>
            <a:lvl6pPr lvl="5" algn="ctr" rtl="0">
              <a:lnSpc>
                <a:spcPct val="115000"/>
              </a:lnSpc>
              <a:spcBef>
                <a:spcPts val="0"/>
              </a:spcBef>
              <a:spcAft>
                <a:spcPts val="0"/>
              </a:spcAft>
              <a:buSzPts val="2600"/>
              <a:buFont typeface="DM Sans"/>
              <a:buNone/>
              <a:defRPr sz="2600" b="1">
                <a:latin typeface="DM Sans"/>
                <a:ea typeface="DM Sans"/>
                <a:cs typeface="DM Sans"/>
                <a:sym typeface="DM Sans"/>
              </a:defRPr>
            </a:lvl6pPr>
            <a:lvl7pPr lvl="6" algn="ctr" rtl="0">
              <a:lnSpc>
                <a:spcPct val="115000"/>
              </a:lnSpc>
              <a:spcBef>
                <a:spcPts val="0"/>
              </a:spcBef>
              <a:spcAft>
                <a:spcPts val="0"/>
              </a:spcAft>
              <a:buSzPts val="2600"/>
              <a:buFont typeface="DM Sans"/>
              <a:buNone/>
              <a:defRPr sz="2600" b="1">
                <a:latin typeface="DM Sans"/>
                <a:ea typeface="DM Sans"/>
                <a:cs typeface="DM Sans"/>
                <a:sym typeface="DM Sans"/>
              </a:defRPr>
            </a:lvl7pPr>
            <a:lvl8pPr lvl="7" algn="ctr" rtl="0">
              <a:lnSpc>
                <a:spcPct val="115000"/>
              </a:lnSpc>
              <a:spcBef>
                <a:spcPts val="0"/>
              </a:spcBef>
              <a:spcAft>
                <a:spcPts val="0"/>
              </a:spcAft>
              <a:buSzPts val="2600"/>
              <a:buFont typeface="DM Sans"/>
              <a:buNone/>
              <a:defRPr sz="2600" b="1">
                <a:latin typeface="DM Sans"/>
                <a:ea typeface="DM Sans"/>
                <a:cs typeface="DM Sans"/>
                <a:sym typeface="DM Sans"/>
              </a:defRPr>
            </a:lvl8pPr>
            <a:lvl9pPr lvl="8" algn="ctr" rtl="0">
              <a:lnSpc>
                <a:spcPct val="115000"/>
              </a:lnSpc>
              <a:spcBef>
                <a:spcPts val="0"/>
              </a:spcBef>
              <a:spcAft>
                <a:spcPts val="0"/>
              </a:spcAft>
              <a:buSzPts val="2600"/>
              <a:buFont typeface="DM Sans"/>
              <a:buNone/>
              <a:defRPr sz="2600" b="1">
                <a:latin typeface="DM Sans"/>
                <a:ea typeface="DM Sans"/>
                <a:cs typeface="DM Sans"/>
                <a:sym typeface="DM Sans"/>
              </a:defRPr>
            </a:lvl9pPr>
          </a:lstStyle>
          <a:p>
            <a:endParaRPr/>
          </a:p>
        </p:txBody>
      </p:sp>
      <p:grpSp>
        <p:nvGrpSpPr>
          <p:cNvPr id="158" name="Google Shape;158;p22"/>
          <p:cNvGrpSpPr/>
          <p:nvPr/>
        </p:nvGrpSpPr>
        <p:grpSpPr>
          <a:xfrm>
            <a:off x="-393450" y="136650"/>
            <a:ext cx="9412000" cy="7788778"/>
            <a:chOff x="-393450" y="136650"/>
            <a:chExt cx="9412000" cy="7788778"/>
          </a:xfrm>
        </p:grpSpPr>
        <p:sp>
          <p:nvSpPr>
            <p:cNvPr id="159" name="Google Shape;159;p22"/>
            <p:cNvSpPr/>
            <p:nvPr/>
          </p:nvSpPr>
          <p:spPr>
            <a:xfrm rot="10800000" flipH="1">
              <a:off x="8492050" y="136650"/>
              <a:ext cx="526500" cy="52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160" name="Google Shape;160;p22"/>
            <p:cNvGrpSpPr/>
            <p:nvPr/>
          </p:nvGrpSpPr>
          <p:grpSpPr>
            <a:xfrm>
              <a:off x="-393450" y="2571752"/>
              <a:ext cx="1462351" cy="5353676"/>
              <a:chOff x="-2108325" y="-2157248"/>
              <a:chExt cx="1462351" cy="5353676"/>
            </a:xfrm>
          </p:grpSpPr>
          <p:sp>
            <p:nvSpPr>
              <p:cNvPr id="161" name="Google Shape;161;p22"/>
              <p:cNvSpPr/>
              <p:nvPr/>
            </p:nvSpPr>
            <p:spPr>
              <a:xfrm rot="10800000" flipH="1">
                <a:off x="-2108325" y="-2157248"/>
                <a:ext cx="793500" cy="793500"/>
              </a:xfrm>
              <a:prstGeom prst="ellipse">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62" name="Google Shape;162;p22"/>
              <p:cNvSpPr/>
              <p:nvPr/>
            </p:nvSpPr>
            <p:spPr>
              <a:xfrm rot="10800000">
                <a:off x="-1665375" y="-1168572"/>
                <a:ext cx="1019400" cy="43650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5" name="Google Shape;165;p23"/>
          <p:cNvSpPr txBox="1">
            <a:spLocks noGrp="1"/>
          </p:cNvSpPr>
          <p:nvPr>
            <p:ph type="subTitle" idx="1"/>
          </p:nvPr>
        </p:nvSpPr>
        <p:spPr>
          <a:xfrm>
            <a:off x="716625" y="2255698"/>
            <a:ext cx="2439000" cy="18702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66" name="Google Shape;166;p23"/>
          <p:cNvSpPr txBox="1">
            <a:spLocks noGrp="1"/>
          </p:cNvSpPr>
          <p:nvPr>
            <p:ph type="subTitle" idx="2"/>
          </p:nvPr>
        </p:nvSpPr>
        <p:spPr>
          <a:xfrm>
            <a:off x="3352500" y="2255698"/>
            <a:ext cx="2439000" cy="18702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67" name="Google Shape;167;p23"/>
          <p:cNvSpPr txBox="1">
            <a:spLocks noGrp="1"/>
          </p:cNvSpPr>
          <p:nvPr>
            <p:ph type="subTitle" idx="3"/>
          </p:nvPr>
        </p:nvSpPr>
        <p:spPr>
          <a:xfrm>
            <a:off x="5988375" y="2255698"/>
            <a:ext cx="2439000" cy="18702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68" name="Google Shape;168;p23"/>
          <p:cNvSpPr txBox="1">
            <a:spLocks noGrp="1"/>
          </p:cNvSpPr>
          <p:nvPr>
            <p:ph type="subTitle" idx="4"/>
          </p:nvPr>
        </p:nvSpPr>
        <p:spPr>
          <a:xfrm>
            <a:off x="716625" y="1480225"/>
            <a:ext cx="2439000" cy="8604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Poppins"/>
                <a:ea typeface="Poppins"/>
                <a:cs typeface="Poppins"/>
                <a:sym typeface="Poppins"/>
              </a:defRPr>
            </a:lvl1pPr>
            <a:lvl2pPr lvl="1" rtl="0">
              <a:lnSpc>
                <a:spcPct val="115000"/>
              </a:lnSpc>
              <a:spcBef>
                <a:spcPts val="0"/>
              </a:spcBef>
              <a:spcAft>
                <a:spcPts val="0"/>
              </a:spcAft>
              <a:buSzPts val="2400"/>
              <a:buFont typeface="DM Sans"/>
              <a:buNone/>
              <a:defRPr sz="2400" b="1">
                <a:latin typeface="DM Sans"/>
                <a:ea typeface="DM Sans"/>
                <a:cs typeface="DM Sans"/>
                <a:sym typeface="DM Sans"/>
              </a:defRPr>
            </a:lvl2pPr>
            <a:lvl3pPr lvl="2" rtl="0">
              <a:lnSpc>
                <a:spcPct val="115000"/>
              </a:lnSpc>
              <a:spcBef>
                <a:spcPts val="0"/>
              </a:spcBef>
              <a:spcAft>
                <a:spcPts val="0"/>
              </a:spcAft>
              <a:buSzPts val="2400"/>
              <a:buFont typeface="DM Sans"/>
              <a:buNone/>
              <a:defRPr sz="2400" b="1">
                <a:latin typeface="DM Sans"/>
                <a:ea typeface="DM Sans"/>
                <a:cs typeface="DM Sans"/>
                <a:sym typeface="DM Sans"/>
              </a:defRPr>
            </a:lvl3pPr>
            <a:lvl4pPr lvl="3" rtl="0">
              <a:lnSpc>
                <a:spcPct val="115000"/>
              </a:lnSpc>
              <a:spcBef>
                <a:spcPts val="0"/>
              </a:spcBef>
              <a:spcAft>
                <a:spcPts val="0"/>
              </a:spcAft>
              <a:buSzPts val="2400"/>
              <a:buFont typeface="DM Sans"/>
              <a:buNone/>
              <a:defRPr sz="2400" b="1">
                <a:latin typeface="DM Sans"/>
                <a:ea typeface="DM Sans"/>
                <a:cs typeface="DM Sans"/>
                <a:sym typeface="DM Sans"/>
              </a:defRPr>
            </a:lvl4pPr>
            <a:lvl5pPr lvl="4" rtl="0">
              <a:lnSpc>
                <a:spcPct val="115000"/>
              </a:lnSpc>
              <a:spcBef>
                <a:spcPts val="0"/>
              </a:spcBef>
              <a:spcAft>
                <a:spcPts val="0"/>
              </a:spcAft>
              <a:buSzPts val="2400"/>
              <a:buFont typeface="DM Sans"/>
              <a:buNone/>
              <a:defRPr sz="2400" b="1">
                <a:latin typeface="DM Sans"/>
                <a:ea typeface="DM Sans"/>
                <a:cs typeface="DM Sans"/>
                <a:sym typeface="DM Sans"/>
              </a:defRPr>
            </a:lvl5pPr>
            <a:lvl6pPr lvl="5" rtl="0">
              <a:lnSpc>
                <a:spcPct val="115000"/>
              </a:lnSpc>
              <a:spcBef>
                <a:spcPts val="0"/>
              </a:spcBef>
              <a:spcAft>
                <a:spcPts val="0"/>
              </a:spcAft>
              <a:buSzPts val="2400"/>
              <a:buFont typeface="DM Sans"/>
              <a:buNone/>
              <a:defRPr sz="2400" b="1">
                <a:latin typeface="DM Sans"/>
                <a:ea typeface="DM Sans"/>
                <a:cs typeface="DM Sans"/>
                <a:sym typeface="DM Sans"/>
              </a:defRPr>
            </a:lvl6pPr>
            <a:lvl7pPr lvl="6" rtl="0">
              <a:lnSpc>
                <a:spcPct val="115000"/>
              </a:lnSpc>
              <a:spcBef>
                <a:spcPts val="0"/>
              </a:spcBef>
              <a:spcAft>
                <a:spcPts val="0"/>
              </a:spcAft>
              <a:buSzPts val="2400"/>
              <a:buFont typeface="DM Sans"/>
              <a:buNone/>
              <a:defRPr sz="2400" b="1">
                <a:latin typeface="DM Sans"/>
                <a:ea typeface="DM Sans"/>
                <a:cs typeface="DM Sans"/>
                <a:sym typeface="DM Sans"/>
              </a:defRPr>
            </a:lvl7pPr>
            <a:lvl8pPr lvl="7" rtl="0">
              <a:lnSpc>
                <a:spcPct val="115000"/>
              </a:lnSpc>
              <a:spcBef>
                <a:spcPts val="0"/>
              </a:spcBef>
              <a:spcAft>
                <a:spcPts val="0"/>
              </a:spcAft>
              <a:buSzPts val="2400"/>
              <a:buFont typeface="DM Sans"/>
              <a:buNone/>
              <a:defRPr sz="2400" b="1">
                <a:latin typeface="DM Sans"/>
                <a:ea typeface="DM Sans"/>
                <a:cs typeface="DM Sans"/>
                <a:sym typeface="DM Sans"/>
              </a:defRPr>
            </a:lvl8pPr>
            <a:lvl9pPr lvl="8"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9" name="Google Shape;169;p23"/>
          <p:cNvSpPr txBox="1">
            <a:spLocks noGrp="1"/>
          </p:cNvSpPr>
          <p:nvPr>
            <p:ph type="subTitle" idx="5"/>
          </p:nvPr>
        </p:nvSpPr>
        <p:spPr>
          <a:xfrm>
            <a:off x="3352500" y="1480225"/>
            <a:ext cx="2439000" cy="8604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Poppins"/>
                <a:ea typeface="Poppins"/>
                <a:cs typeface="Poppins"/>
                <a:sym typeface="Poppins"/>
              </a:defRPr>
            </a:lvl1pPr>
            <a:lvl2pPr lvl="1" rtl="0">
              <a:lnSpc>
                <a:spcPct val="115000"/>
              </a:lnSpc>
              <a:spcBef>
                <a:spcPts val="0"/>
              </a:spcBef>
              <a:spcAft>
                <a:spcPts val="0"/>
              </a:spcAft>
              <a:buSzPts val="2400"/>
              <a:buFont typeface="DM Sans"/>
              <a:buNone/>
              <a:defRPr sz="2400" b="1">
                <a:latin typeface="DM Sans"/>
                <a:ea typeface="DM Sans"/>
                <a:cs typeface="DM Sans"/>
                <a:sym typeface="DM Sans"/>
              </a:defRPr>
            </a:lvl2pPr>
            <a:lvl3pPr lvl="2" rtl="0">
              <a:lnSpc>
                <a:spcPct val="115000"/>
              </a:lnSpc>
              <a:spcBef>
                <a:spcPts val="0"/>
              </a:spcBef>
              <a:spcAft>
                <a:spcPts val="0"/>
              </a:spcAft>
              <a:buSzPts val="2400"/>
              <a:buFont typeface="DM Sans"/>
              <a:buNone/>
              <a:defRPr sz="2400" b="1">
                <a:latin typeface="DM Sans"/>
                <a:ea typeface="DM Sans"/>
                <a:cs typeface="DM Sans"/>
                <a:sym typeface="DM Sans"/>
              </a:defRPr>
            </a:lvl3pPr>
            <a:lvl4pPr lvl="3" rtl="0">
              <a:lnSpc>
                <a:spcPct val="115000"/>
              </a:lnSpc>
              <a:spcBef>
                <a:spcPts val="0"/>
              </a:spcBef>
              <a:spcAft>
                <a:spcPts val="0"/>
              </a:spcAft>
              <a:buSzPts val="2400"/>
              <a:buFont typeface="DM Sans"/>
              <a:buNone/>
              <a:defRPr sz="2400" b="1">
                <a:latin typeface="DM Sans"/>
                <a:ea typeface="DM Sans"/>
                <a:cs typeface="DM Sans"/>
                <a:sym typeface="DM Sans"/>
              </a:defRPr>
            </a:lvl4pPr>
            <a:lvl5pPr lvl="4" rtl="0">
              <a:lnSpc>
                <a:spcPct val="115000"/>
              </a:lnSpc>
              <a:spcBef>
                <a:spcPts val="0"/>
              </a:spcBef>
              <a:spcAft>
                <a:spcPts val="0"/>
              </a:spcAft>
              <a:buSzPts val="2400"/>
              <a:buFont typeface="DM Sans"/>
              <a:buNone/>
              <a:defRPr sz="2400" b="1">
                <a:latin typeface="DM Sans"/>
                <a:ea typeface="DM Sans"/>
                <a:cs typeface="DM Sans"/>
                <a:sym typeface="DM Sans"/>
              </a:defRPr>
            </a:lvl5pPr>
            <a:lvl6pPr lvl="5" rtl="0">
              <a:lnSpc>
                <a:spcPct val="115000"/>
              </a:lnSpc>
              <a:spcBef>
                <a:spcPts val="0"/>
              </a:spcBef>
              <a:spcAft>
                <a:spcPts val="0"/>
              </a:spcAft>
              <a:buSzPts val="2400"/>
              <a:buFont typeface="DM Sans"/>
              <a:buNone/>
              <a:defRPr sz="2400" b="1">
                <a:latin typeface="DM Sans"/>
                <a:ea typeface="DM Sans"/>
                <a:cs typeface="DM Sans"/>
                <a:sym typeface="DM Sans"/>
              </a:defRPr>
            </a:lvl6pPr>
            <a:lvl7pPr lvl="6" rtl="0">
              <a:lnSpc>
                <a:spcPct val="115000"/>
              </a:lnSpc>
              <a:spcBef>
                <a:spcPts val="0"/>
              </a:spcBef>
              <a:spcAft>
                <a:spcPts val="0"/>
              </a:spcAft>
              <a:buSzPts val="2400"/>
              <a:buFont typeface="DM Sans"/>
              <a:buNone/>
              <a:defRPr sz="2400" b="1">
                <a:latin typeface="DM Sans"/>
                <a:ea typeface="DM Sans"/>
                <a:cs typeface="DM Sans"/>
                <a:sym typeface="DM Sans"/>
              </a:defRPr>
            </a:lvl7pPr>
            <a:lvl8pPr lvl="7" rtl="0">
              <a:lnSpc>
                <a:spcPct val="115000"/>
              </a:lnSpc>
              <a:spcBef>
                <a:spcPts val="0"/>
              </a:spcBef>
              <a:spcAft>
                <a:spcPts val="0"/>
              </a:spcAft>
              <a:buSzPts val="2400"/>
              <a:buFont typeface="DM Sans"/>
              <a:buNone/>
              <a:defRPr sz="2400" b="1">
                <a:latin typeface="DM Sans"/>
                <a:ea typeface="DM Sans"/>
                <a:cs typeface="DM Sans"/>
                <a:sym typeface="DM Sans"/>
              </a:defRPr>
            </a:lvl8pPr>
            <a:lvl9pPr lvl="8"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70" name="Google Shape;170;p23"/>
          <p:cNvSpPr txBox="1">
            <a:spLocks noGrp="1"/>
          </p:cNvSpPr>
          <p:nvPr>
            <p:ph type="subTitle" idx="6"/>
          </p:nvPr>
        </p:nvSpPr>
        <p:spPr>
          <a:xfrm>
            <a:off x="5988375" y="1480225"/>
            <a:ext cx="2439000" cy="8604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Poppins"/>
                <a:ea typeface="Poppins"/>
                <a:cs typeface="Poppins"/>
                <a:sym typeface="Poppins"/>
              </a:defRPr>
            </a:lvl1pPr>
            <a:lvl2pPr lvl="1" rtl="0">
              <a:lnSpc>
                <a:spcPct val="115000"/>
              </a:lnSpc>
              <a:spcBef>
                <a:spcPts val="0"/>
              </a:spcBef>
              <a:spcAft>
                <a:spcPts val="0"/>
              </a:spcAft>
              <a:buSzPts val="2400"/>
              <a:buFont typeface="DM Sans"/>
              <a:buNone/>
              <a:defRPr sz="2400" b="1">
                <a:latin typeface="DM Sans"/>
                <a:ea typeface="DM Sans"/>
                <a:cs typeface="DM Sans"/>
                <a:sym typeface="DM Sans"/>
              </a:defRPr>
            </a:lvl2pPr>
            <a:lvl3pPr lvl="2" rtl="0">
              <a:lnSpc>
                <a:spcPct val="115000"/>
              </a:lnSpc>
              <a:spcBef>
                <a:spcPts val="0"/>
              </a:spcBef>
              <a:spcAft>
                <a:spcPts val="0"/>
              </a:spcAft>
              <a:buSzPts val="2400"/>
              <a:buFont typeface="DM Sans"/>
              <a:buNone/>
              <a:defRPr sz="2400" b="1">
                <a:latin typeface="DM Sans"/>
                <a:ea typeface="DM Sans"/>
                <a:cs typeface="DM Sans"/>
                <a:sym typeface="DM Sans"/>
              </a:defRPr>
            </a:lvl3pPr>
            <a:lvl4pPr lvl="3" rtl="0">
              <a:lnSpc>
                <a:spcPct val="115000"/>
              </a:lnSpc>
              <a:spcBef>
                <a:spcPts val="0"/>
              </a:spcBef>
              <a:spcAft>
                <a:spcPts val="0"/>
              </a:spcAft>
              <a:buSzPts val="2400"/>
              <a:buFont typeface="DM Sans"/>
              <a:buNone/>
              <a:defRPr sz="2400" b="1">
                <a:latin typeface="DM Sans"/>
                <a:ea typeface="DM Sans"/>
                <a:cs typeface="DM Sans"/>
                <a:sym typeface="DM Sans"/>
              </a:defRPr>
            </a:lvl4pPr>
            <a:lvl5pPr lvl="4" rtl="0">
              <a:lnSpc>
                <a:spcPct val="115000"/>
              </a:lnSpc>
              <a:spcBef>
                <a:spcPts val="0"/>
              </a:spcBef>
              <a:spcAft>
                <a:spcPts val="0"/>
              </a:spcAft>
              <a:buSzPts val="2400"/>
              <a:buFont typeface="DM Sans"/>
              <a:buNone/>
              <a:defRPr sz="2400" b="1">
                <a:latin typeface="DM Sans"/>
                <a:ea typeface="DM Sans"/>
                <a:cs typeface="DM Sans"/>
                <a:sym typeface="DM Sans"/>
              </a:defRPr>
            </a:lvl5pPr>
            <a:lvl6pPr lvl="5" rtl="0">
              <a:lnSpc>
                <a:spcPct val="115000"/>
              </a:lnSpc>
              <a:spcBef>
                <a:spcPts val="0"/>
              </a:spcBef>
              <a:spcAft>
                <a:spcPts val="0"/>
              </a:spcAft>
              <a:buSzPts val="2400"/>
              <a:buFont typeface="DM Sans"/>
              <a:buNone/>
              <a:defRPr sz="2400" b="1">
                <a:latin typeface="DM Sans"/>
                <a:ea typeface="DM Sans"/>
                <a:cs typeface="DM Sans"/>
                <a:sym typeface="DM Sans"/>
              </a:defRPr>
            </a:lvl6pPr>
            <a:lvl7pPr lvl="6" rtl="0">
              <a:lnSpc>
                <a:spcPct val="115000"/>
              </a:lnSpc>
              <a:spcBef>
                <a:spcPts val="0"/>
              </a:spcBef>
              <a:spcAft>
                <a:spcPts val="0"/>
              </a:spcAft>
              <a:buSzPts val="2400"/>
              <a:buFont typeface="DM Sans"/>
              <a:buNone/>
              <a:defRPr sz="2400" b="1">
                <a:latin typeface="DM Sans"/>
                <a:ea typeface="DM Sans"/>
                <a:cs typeface="DM Sans"/>
                <a:sym typeface="DM Sans"/>
              </a:defRPr>
            </a:lvl7pPr>
            <a:lvl8pPr lvl="7" rtl="0">
              <a:lnSpc>
                <a:spcPct val="115000"/>
              </a:lnSpc>
              <a:spcBef>
                <a:spcPts val="0"/>
              </a:spcBef>
              <a:spcAft>
                <a:spcPts val="0"/>
              </a:spcAft>
              <a:buSzPts val="2400"/>
              <a:buFont typeface="DM Sans"/>
              <a:buNone/>
              <a:defRPr sz="2400" b="1">
                <a:latin typeface="DM Sans"/>
                <a:ea typeface="DM Sans"/>
                <a:cs typeface="DM Sans"/>
                <a:sym typeface="DM Sans"/>
              </a:defRPr>
            </a:lvl8pPr>
            <a:lvl9pPr lvl="8"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71" name="Google Shape;171;p23"/>
          <p:cNvGrpSpPr/>
          <p:nvPr/>
        </p:nvGrpSpPr>
        <p:grpSpPr>
          <a:xfrm>
            <a:off x="-928775" y="-93025"/>
            <a:ext cx="10062875" cy="6791097"/>
            <a:chOff x="-928775" y="-93025"/>
            <a:chExt cx="10062875" cy="6791097"/>
          </a:xfrm>
        </p:grpSpPr>
        <p:sp>
          <p:nvSpPr>
            <p:cNvPr id="172" name="Google Shape;172;p23"/>
            <p:cNvSpPr/>
            <p:nvPr/>
          </p:nvSpPr>
          <p:spPr>
            <a:xfrm>
              <a:off x="-928775" y="-93025"/>
              <a:ext cx="1648800" cy="1648800"/>
            </a:xfrm>
            <a:prstGeom prst="ellipse">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173" name="Google Shape;173;p23"/>
            <p:cNvGrpSpPr/>
            <p:nvPr/>
          </p:nvGrpSpPr>
          <p:grpSpPr>
            <a:xfrm>
              <a:off x="8424000" y="4173728"/>
              <a:ext cx="710100" cy="2524343"/>
              <a:chOff x="8424000" y="4173728"/>
              <a:chExt cx="710100" cy="2524343"/>
            </a:xfrm>
          </p:grpSpPr>
          <p:sp>
            <p:nvSpPr>
              <p:cNvPr id="174" name="Google Shape;174;p23"/>
              <p:cNvSpPr/>
              <p:nvPr/>
            </p:nvSpPr>
            <p:spPr>
              <a:xfrm>
                <a:off x="8609250" y="4173728"/>
                <a:ext cx="339600" cy="3396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75" name="Google Shape;175;p23"/>
              <p:cNvSpPr/>
              <p:nvPr/>
            </p:nvSpPr>
            <p:spPr>
              <a:xfrm>
                <a:off x="8424000" y="4608572"/>
                <a:ext cx="710100" cy="208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8" name="Google Shape;178;p24"/>
          <p:cNvSpPr txBox="1">
            <a:spLocks noGrp="1"/>
          </p:cNvSpPr>
          <p:nvPr>
            <p:ph type="subTitle" idx="1"/>
          </p:nvPr>
        </p:nvSpPr>
        <p:spPr>
          <a:xfrm>
            <a:off x="720000" y="1781139"/>
            <a:ext cx="3851700" cy="1203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9" name="Google Shape;179;p24"/>
          <p:cNvSpPr txBox="1">
            <a:spLocks noGrp="1"/>
          </p:cNvSpPr>
          <p:nvPr>
            <p:ph type="subTitle" idx="2"/>
          </p:nvPr>
        </p:nvSpPr>
        <p:spPr>
          <a:xfrm>
            <a:off x="4571802" y="1778800"/>
            <a:ext cx="3851700" cy="1203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80" name="Google Shape;180;p24"/>
          <p:cNvSpPr txBox="1">
            <a:spLocks noGrp="1"/>
          </p:cNvSpPr>
          <p:nvPr>
            <p:ph type="subTitle" idx="3"/>
          </p:nvPr>
        </p:nvSpPr>
        <p:spPr>
          <a:xfrm>
            <a:off x="720000" y="3635325"/>
            <a:ext cx="7704000" cy="665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81" name="Google Shape;181;p24"/>
          <p:cNvSpPr txBox="1">
            <a:spLocks noGrp="1"/>
          </p:cNvSpPr>
          <p:nvPr>
            <p:ph type="subTitle" idx="4"/>
          </p:nvPr>
        </p:nvSpPr>
        <p:spPr>
          <a:xfrm>
            <a:off x="720000" y="1467825"/>
            <a:ext cx="3851700" cy="4275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DM Sans"/>
              <a:buNone/>
              <a:defRPr sz="2000" b="1">
                <a:latin typeface="Poppins"/>
                <a:ea typeface="Poppins"/>
                <a:cs typeface="Poppins"/>
                <a:sym typeface="Poppins"/>
              </a:defRPr>
            </a:lvl1pPr>
            <a:lvl2pPr lvl="1" rtl="0">
              <a:lnSpc>
                <a:spcPct val="115000"/>
              </a:lnSpc>
              <a:spcBef>
                <a:spcPts val="0"/>
              </a:spcBef>
              <a:spcAft>
                <a:spcPts val="0"/>
              </a:spcAft>
              <a:buSzPts val="2600"/>
              <a:buFont typeface="DM Sans"/>
              <a:buNone/>
              <a:defRPr sz="2600" b="1">
                <a:latin typeface="DM Sans"/>
                <a:ea typeface="DM Sans"/>
                <a:cs typeface="DM Sans"/>
                <a:sym typeface="DM Sans"/>
              </a:defRPr>
            </a:lvl2pPr>
            <a:lvl3pPr lvl="2" rtl="0">
              <a:lnSpc>
                <a:spcPct val="115000"/>
              </a:lnSpc>
              <a:spcBef>
                <a:spcPts val="0"/>
              </a:spcBef>
              <a:spcAft>
                <a:spcPts val="0"/>
              </a:spcAft>
              <a:buSzPts val="2600"/>
              <a:buFont typeface="DM Sans"/>
              <a:buNone/>
              <a:defRPr sz="2600" b="1">
                <a:latin typeface="DM Sans"/>
                <a:ea typeface="DM Sans"/>
                <a:cs typeface="DM Sans"/>
                <a:sym typeface="DM Sans"/>
              </a:defRPr>
            </a:lvl3pPr>
            <a:lvl4pPr lvl="3" rtl="0">
              <a:lnSpc>
                <a:spcPct val="115000"/>
              </a:lnSpc>
              <a:spcBef>
                <a:spcPts val="0"/>
              </a:spcBef>
              <a:spcAft>
                <a:spcPts val="0"/>
              </a:spcAft>
              <a:buSzPts val="2600"/>
              <a:buFont typeface="DM Sans"/>
              <a:buNone/>
              <a:defRPr sz="2600" b="1">
                <a:latin typeface="DM Sans"/>
                <a:ea typeface="DM Sans"/>
                <a:cs typeface="DM Sans"/>
                <a:sym typeface="DM Sans"/>
              </a:defRPr>
            </a:lvl4pPr>
            <a:lvl5pPr lvl="4" rtl="0">
              <a:lnSpc>
                <a:spcPct val="115000"/>
              </a:lnSpc>
              <a:spcBef>
                <a:spcPts val="0"/>
              </a:spcBef>
              <a:spcAft>
                <a:spcPts val="0"/>
              </a:spcAft>
              <a:buSzPts val="2600"/>
              <a:buFont typeface="DM Sans"/>
              <a:buNone/>
              <a:defRPr sz="2600" b="1">
                <a:latin typeface="DM Sans"/>
                <a:ea typeface="DM Sans"/>
                <a:cs typeface="DM Sans"/>
                <a:sym typeface="DM Sans"/>
              </a:defRPr>
            </a:lvl5pPr>
            <a:lvl6pPr lvl="5" rtl="0">
              <a:lnSpc>
                <a:spcPct val="115000"/>
              </a:lnSpc>
              <a:spcBef>
                <a:spcPts val="0"/>
              </a:spcBef>
              <a:spcAft>
                <a:spcPts val="0"/>
              </a:spcAft>
              <a:buSzPts val="2600"/>
              <a:buFont typeface="DM Sans"/>
              <a:buNone/>
              <a:defRPr sz="2600" b="1">
                <a:latin typeface="DM Sans"/>
                <a:ea typeface="DM Sans"/>
                <a:cs typeface="DM Sans"/>
                <a:sym typeface="DM Sans"/>
              </a:defRPr>
            </a:lvl6pPr>
            <a:lvl7pPr lvl="6" rtl="0">
              <a:lnSpc>
                <a:spcPct val="115000"/>
              </a:lnSpc>
              <a:spcBef>
                <a:spcPts val="0"/>
              </a:spcBef>
              <a:spcAft>
                <a:spcPts val="0"/>
              </a:spcAft>
              <a:buSzPts val="2600"/>
              <a:buFont typeface="DM Sans"/>
              <a:buNone/>
              <a:defRPr sz="2600" b="1">
                <a:latin typeface="DM Sans"/>
                <a:ea typeface="DM Sans"/>
                <a:cs typeface="DM Sans"/>
                <a:sym typeface="DM Sans"/>
              </a:defRPr>
            </a:lvl7pPr>
            <a:lvl8pPr lvl="7" rtl="0">
              <a:lnSpc>
                <a:spcPct val="115000"/>
              </a:lnSpc>
              <a:spcBef>
                <a:spcPts val="0"/>
              </a:spcBef>
              <a:spcAft>
                <a:spcPts val="0"/>
              </a:spcAft>
              <a:buSzPts val="2600"/>
              <a:buFont typeface="DM Sans"/>
              <a:buNone/>
              <a:defRPr sz="2600" b="1">
                <a:latin typeface="DM Sans"/>
                <a:ea typeface="DM Sans"/>
                <a:cs typeface="DM Sans"/>
                <a:sym typeface="DM Sans"/>
              </a:defRPr>
            </a:lvl8pPr>
            <a:lvl9pPr lvl="8" rtl="0">
              <a:lnSpc>
                <a:spcPct val="115000"/>
              </a:lnSpc>
              <a:spcBef>
                <a:spcPts val="0"/>
              </a:spcBef>
              <a:spcAft>
                <a:spcPts val="0"/>
              </a:spcAft>
              <a:buSzPts val="2600"/>
              <a:buFont typeface="DM Sans"/>
              <a:buNone/>
              <a:defRPr sz="2600" b="1">
                <a:latin typeface="DM Sans"/>
                <a:ea typeface="DM Sans"/>
                <a:cs typeface="DM Sans"/>
                <a:sym typeface="DM Sans"/>
              </a:defRPr>
            </a:lvl9pPr>
          </a:lstStyle>
          <a:p>
            <a:endParaRPr/>
          </a:p>
        </p:txBody>
      </p:sp>
      <p:sp>
        <p:nvSpPr>
          <p:cNvPr id="182" name="Google Shape;182;p24"/>
          <p:cNvSpPr txBox="1">
            <a:spLocks noGrp="1"/>
          </p:cNvSpPr>
          <p:nvPr>
            <p:ph type="subTitle" idx="5"/>
          </p:nvPr>
        </p:nvSpPr>
        <p:spPr>
          <a:xfrm>
            <a:off x="4571800" y="1467825"/>
            <a:ext cx="3851700" cy="4275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DM Sans"/>
              <a:buNone/>
              <a:defRPr sz="2000" b="1">
                <a:latin typeface="Poppins"/>
                <a:ea typeface="Poppins"/>
                <a:cs typeface="Poppins"/>
                <a:sym typeface="Poppins"/>
              </a:defRPr>
            </a:lvl1pPr>
            <a:lvl2pPr lvl="1" rtl="0">
              <a:lnSpc>
                <a:spcPct val="115000"/>
              </a:lnSpc>
              <a:spcBef>
                <a:spcPts val="0"/>
              </a:spcBef>
              <a:spcAft>
                <a:spcPts val="0"/>
              </a:spcAft>
              <a:buSzPts val="2600"/>
              <a:buFont typeface="DM Sans"/>
              <a:buNone/>
              <a:defRPr sz="2600" b="1">
                <a:latin typeface="DM Sans"/>
                <a:ea typeface="DM Sans"/>
                <a:cs typeface="DM Sans"/>
                <a:sym typeface="DM Sans"/>
              </a:defRPr>
            </a:lvl2pPr>
            <a:lvl3pPr lvl="2" rtl="0">
              <a:lnSpc>
                <a:spcPct val="115000"/>
              </a:lnSpc>
              <a:spcBef>
                <a:spcPts val="0"/>
              </a:spcBef>
              <a:spcAft>
                <a:spcPts val="0"/>
              </a:spcAft>
              <a:buSzPts val="2600"/>
              <a:buFont typeface="DM Sans"/>
              <a:buNone/>
              <a:defRPr sz="2600" b="1">
                <a:latin typeface="DM Sans"/>
                <a:ea typeface="DM Sans"/>
                <a:cs typeface="DM Sans"/>
                <a:sym typeface="DM Sans"/>
              </a:defRPr>
            </a:lvl3pPr>
            <a:lvl4pPr lvl="3" rtl="0">
              <a:lnSpc>
                <a:spcPct val="115000"/>
              </a:lnSpc>
              <a:spcBef>
                <a:spcPts val="0"/>
              </a:spcBef>
              <a:spcAft>
                <a:spcPts val="0"/>
              </a:spcAft>
              <a:buSzPts val="2600"/>
              <a:buFont typeface="DM Sans"/>
              <a:buNone/>
              <a:defRPr sz="2600" b="1">
                <a:latin typeface="DM Sans"/>
                <a:ea typeface="DM Sans"/>
                <a:cs typeface="DM Sans"/>
                <a:sym typeface="DM Sans"/>
              </a:defRPr>
            </a:lvl4pPr>
            <a:lvl5pPr lvl="4" rtl="0">
              <a:lnSpc>
                <a:spcPct val="115000"/>
              </a:lnSpc>
              <a:spcBef>
                <a:spcPts val="0"/>
              </a:spcBef>
              <a:spcAft>
                <a:spcPts val="0"/>
              </a:spcAft>
              <a:buSzPts val="2600"/>
              <a:buFont typeface="DM Sans"/>
              <a:buNone/>
              <a:defRPr sz="2600" b="1">
                <a:latin typeface="DM Sans"/>
                <a:ea typeface="DM Sans"/>
                <a:cs typeface="DM Sans"/>
                <a:sym typeface="DM Sans"/>
              </a:defRPr>
            </a:lvl5pPr>
            <a:lvl6pPr lvl="5" rtl="0">
              <a:lnSpc>
                <a:spcPct val="115000"/>
              </a:lnSpc>
              <a:spcBef>
                <a:spcPts val="0"/>
              </a:spcBef>
              <a:spcAft>
                <a:spcPts val="0"/>
              </a:spcAft>
              <a:buSzPts val="2600"/>
              <a:buFont typeface="DM Sans"/>
              <a:buNone/>
              <a:defRPr sz="2600" b="1">
                <a:latin typeface="DM Sans"/>
                <a:ea typeface="DM Sans"/>
                <a:cs typeface="DM Sans"/>
                <a:sym typeface="DM Sans"/>
              </a:defRPr>
            </a:lvl6pPr>
            <a:lvl7pPr lvl="6" rtl="0">
              <a:lnSpc>
                <a:spcPct val="115000"/>
              </a:lnSpc>
              <a:spcBef>
                <a:spcPts val="0"/>
              </a:spcBef>
              <a:spcAft>
                <a:spcPts val="0"/>
              </a:spcAft>
              <a:buSzPts val="2600"/>
              <a:buFont typeface="DM Sans"/>
              <a:buNone/>
              <a:defRPr sz="2600" b="1">
                <a:latin typeface="DM Sans"/>
                <a:ea typeface="DM Sans"/>
                <a:cs typeface="DM Sans"/>
                <a:sym typeface="DM Sans"/>
              </a:defRPr>
            </a:lvl7pPr>
            <a:lvl8pPr lvl="7" rtl="0">
              <a:lnSpc>
                <a:spcPct val="115000"/>
              </a:lnSpc>
              <a:spcBef>
                <a:spcPts val="0"/>
              </a:spcBef>
              <a:spcAft>
                <a:spcPts val="0"/>
              </a:spcAft>
              <a:buSzPts val="2600"/>
              <a:buFont typeface="DM Sans"/>
              <a:buNone/>
              <a:defRPr sz="2600" b="1">
                <a:latin typeface="DM Sans"/>
                <a:ea typeface="DM Sans"/>
                <a:cs typeface="DM Sans"/>
                <a:sym typeface="DM Sans"/>
              </a:defRPr>
            </a:lvl8pPr>
            <a:lvl9pPr lvl="8" rtl="0">
              <a:lnSpc>
                <a:spcPct val="115000"/>
              </a:lnSpc>
              <a:spcBef>
                <a:spcPts val="0"/>
              </a:spcBef>
              <a:spcAft>
                <a:spcPts val="0"/>
              </a:spcAft>
              <a:buSzPts val="2600"/>
              <a:buFont typeface="DM Sans"/>
              <a:buNone/>
              <a:defRPr sz="2600" b="1">
                <a:latin typeface="DM Sans"/>
                <a:ea typeface="DM Sans"/>
                <a:cs typeface="DM Sans"/>
                <a:sym typeface="DM Sans"/>
              </a:defRPr>
            </a:lvl9pPr>
          </a:lstStyle>
          <a:p>
            <a:endParaRPr/>
          </a:p>
        </p:txBody>
      </p:sp>
      <p:sp>
        <p:nvSpPr>
          <p:cNvPr id="183" name="Google Shape;183;p24"/>
          <p:cNvSpPr txBox="1">
            <a:spLocks noGrp="1"/>
          </p:cNvSpPr>
          <p:nvPr>
            <p:ph type="subTitle" idx="6"/>
          </p:nvPr>
        </p:nvSpPr>
        <p:spPr>
          <a:xfrm>
            <a:off x="720000" y="3325377"/>
            <a:ext cx="7704000" cy="4275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DM Sans"/>
              <a:buNone/>
              <a:defRPr sz="2000" b="1">
                <a:latin typeface="Poppins"/>
                <a:ea typeface="Poppins"/>
                <a:cs typeface="Poppins"/>
                <a:sym typeface="Poppins"/>
              </a:defRPr>
            </a:lvl1pPr>
            <a:lvl2pPr lvl="1" rtl="0">
              <a:lnSpc>
                <a:spcPct val="115000"/>
              </a:lnSpc>
              <a:spcBef>
                <a:spcPts val="0"/>
              </a:spcBef>
              <a:spcAft>
                <a:spcPts val="0"/>
              </a:spcAft>
              <a:buSzPts val="2600"/>
              <a:buFont typeface="DM Sans"/>
              <a:buNone/>
              <a:defRPr sz="2600" b="1">
                <a:latin typeface="DM Sans"/>
                <a:ea typeface="DM Sans"/>
                <a:cs typeface="DM Sans"/>
                <a:sym typeface="DM Sans"/>
              </a:defRPr>
            </a:lvl2pPr>
            <a:lvl3pPr lvl="2" rtl="0">
              <a:lnSpc>
                <a:spcPct val="115000"/>
              </a:lnSpc>
              <a:spcBef>
                <a:spcPts val="0"/>
              </a:spcBef>
              <a:spcAft>
                <a:spcPts val="0"/>
              </a:spcAft>
              <a:buSzPts val="2600"/>
              <a:buFont typeface="DM Sans"/>
              <a:buNone/>
              <a:defRPr sz="2600" b="1">
                <a:latin typeface="DM Sans"/>
                <a:ea typeface="DM Sans"/>
                <a:cs typeface="DM Sans"/>
                <a:sym typeface="DM Sans"/>
              </a:defRPr>
            </a:lvl3pPr>
            <a:lvl4pPr lvl="3" rtl="0">
              <a:lnSpc>
                <a:spcPct val="115000"/>
              </a:lnSpc>
              <a:spcBef>
                <a:spcPts val="0"/>
              </a:spcBef>
              <a:spcAft>
                <a:spcPts val="0"/>
              </a:spcAft>
              <a:buSzPts val="2600"/>
              <a:buFont typeface="DM Sans"/>
              <a:buNone/>
              <a:defRPr sz="2600" b="1">
                <a:latin typeface="DM Sans"/>
                <a:ea typeface="DM Sans"/>
                <a:cs typeface="DM Sans"/>
                <a:sym typeface="DM Sans"/>
              </a:defRPr>
            </a:lvl4pPr>
            <a:lvl5pPr lvl="4" rtl="0">
              <a:lnSpc>
                <a:spcPct val="115000"/>
              </a:lnSpc>
              <a:spcBef>
                <a:spcPts val="0"/>
              </a:spcBef>
              <a:spcAft>
                <a:spcPts val="0"/>
              </a:spcAft>
              <a:buSzPts val="2600"/>
              <a:buFont typeface="DM Sans"/>
              <a:buNone/>
              <a:defRPr sz="2600" b="1">
                <a:latin typeface="DM Sans"/>
                <a:ea typeface="DM Sans"/>
                <a:cs typeface="DM Sans"/>
                <a:sym typeface="DM Sans"/>
              </a:defRPr>
            </a:lvl5pPr>
            <a:lvl6pPr lvl="5" rtl="0">
              <a:lnSpc>
                <a:spcPct val="115000"/>
              </a:lnSpc>
              <a:spcBef>
                <a:spcPts val="0"/>
              </a:spcBef>
              <a:spcAft>
                <a:spcPts val="0"/>
              </a:spcAft>
              <a:buSzPts val="2600"/>
              <a:buFont typeface="DM Sans"/>
              <a:buNone/>
              <a:defRPr sz="2600" b="1">
                <a:latin typeface="DM Sans"/>
                <a:ea typeface="DM Sans"/>
                <a:cs typeface="DM Sans"/>
                <a:sym typeface="DM Sans"/>
              </a:defRPr>
            </a:lvl6pPr>
            <a:lvl7pPr lvl="6" rtl="0">
              <a:lnSpc>
                <a:spcPct val="115000"/>
              </a:lnSpc>
              <a:spcBef>
                <a:spcPts val="0"/>
              </a:spcBef>
              <a:spcAft>
                <a:spcPts val="0"/>
              </a:spcAft>
              <a:buSzPts val="2600"/>
              <a:buFont typeface="DM Sans"/>
              <a:buNone/>
              <a:defRPr sz="2600" b="1">
                <a:latin typeface="DM Sans"/>
                <a:ea typeface="DM Sans"/>
                <a:cs typeface="DM Sans"/>
                <a:sym typeface="DM Sans"/>
              </a:defRPr>
            </a:lvl7pPr>
            <a:lvl8pPr lvl="7" rtl="0">
              <a:lnSpc>
                <a:spcPct val="115000"/>
              </a:lnSpc>
              <a:spcBef>
                <a:spcPts val="0"/>
              </a:spcBef>
              <a:spcAft>
                <a:spcPts val="0"/>
              </a:spcAft>
              <a:buSzPts val="2600"/>
              <a:buFont typeface="DM Sans"/>
              <a:buNone/>
              <a:defRPr sz="2600" b="1">
                <a:latin typeface="DM Sans"/>
                <a:ea typeface="DM Sans"/>
                <a:cs typeface="DM Sans"/>
                <a:sym typeface="DM Sans"/>
              </a:defRPr>
            </a:lvl8pPr>
            <a:lvl9pPr lvl="8" rtl="0">
              <a:lnSpc>
                <a:spcPct val="115000"/>
              </a:lnSpc>
              <a:spcBef>
                <a:spcPts val="0"/>
              </a:spcBef>
              <a:spcAft>
                <a:spcPts val="0"/>
              </a:spcAft>
              <a:buSzPts val="2600"/>
              <a:buFont typeface="DM Sans"/>
              <a:buNone/>
              <a:defRPr sz="2600" b="1">
                <a:latin typeface="DM Sans"/>
                <a:ea typeface="DM Sans"/>
                <a:cs typeface="DM Sans"/>
                <a:sym typeface="DM Sans"/>
              </a:defRPr>
            </a:lvl9pPr>
          </a:lstStyle>
          <a:p>
            <a:endParaRPr/>
          </a:p>
        </p:txBody>
      </p:sp>
      <p:grpSp>
        <p:nvGrpSpPr>
          <p:cNvPr id="184" name="Google Shape;184;p24"/>
          <p:cNvGrpSpPr/>
          <p:nvPr/>
        </p:nvGrpSpPr>
        <p:grpSpPr>
          <a:xfrm>
            <a:off x="-22300" y="-3825506"/>
            <a:ext cx="9983475" cy="8969006"/>
            <a:chOff x="-22300" y="-3825506"/>
            <a:chExt cx="9983475" cy="8969006"/>
          </a:xfrm>
        </p:grpSpPr>
        <p:sp>
          <p:nvSpPr>
            <p:cNvPr id="185" name="Google Shape;185;p24"/>
            <p:cNvSpPr/>
            <p:nvPr/>
          </p:nvSpPr>
          <p:spPr>
            <a:xfrm flipH="1">
              <a:off x="8312375" y="-678400"/>
              <a:ext cx="1648800" cy="1648800"/>
            </a:xfrm>
            <a:prstGeom prst="ellipse">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86" name="Google Shape;186;p24"/>
            <p:cNvSpPr/>
            <p:nvPr/>
          </p:nvSpPr>
          <p:spPr>
            <a:xfrm rot="5400000" flipH="1">
              <a:off x="-27100" y="4612200"/>
              <a:ext cx="536100" cy="526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87" name="Google Shape;187;p24"/>
            <p:cNvSpPr/>
            <p:nvPr/>
          </p:nvSpPr>
          <p:spPr>
            <a:xfrm flipH="1">
              <a:off x="171200" y="4469010"/>
              <a:ext cx="526500" cy="526500"/>
            </a:xfrm>
            <a:prstGeom prst="ellipse">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88" name="Google Shape;188;p24"/>
            <p:cNvSpPr/>
            <p:nvPr/>
          </p:nvSpPr>
          <p:spPr>
            <a:xfrm>
              <a:off x="7819550" y="-3825506"/>
              <a:ext cx="1483500" cy="4365000"/>
            </a:xfrm>
            <a:prstGeom prst="roundRect">
              <a:avLst>
                <a:gd name="adj" fmla="val 5000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204"/>
        <p:cNvGrpSpPr/>
        <p:nvPr/>
      </p:nvGrpSpPr>
      <p:grpSpPr>
        <a:xfrm>
          <a:off x="0" y="0"/>
          <a:ext cx="0" cy="0"/>
          <a:chOff x="0" y="0"/>
          <a:chExt cx="0" cy="0"/>
        </a:xfrm>
      </p:grpSpPr>
      <p:sp>
        <p:nvSpPr>
          <p:cNvPr id="205" name="Google Shape;20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6" name="Google Shape;206;p26"/>
          <p:cNvSpPr txBox="1">
            <a:spLocks noGrp="1"/>
          </p:cNvSpPr>
          <p:nvPr>
            <p:ph type="subTitle" idx="1"/>
          </p:nvPr>
        </p:nvSpPr>
        <p:spPr>
          <a:xfrm>
            <a:off x="1046381" y="2149200"/>
            <a:ext cx="2066100" cy="6354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7" name="Google Shape;207;p26"/>
          <p:cNvSpPr txBox="1">
            <a:spLocks noGrp="1"/>
          </p:cNvSpPr>
          <p:nvPr>
            <p:ph type="subTitle" idx="2"/>
          </p:nvPr>
        </p:nvSpPr>
        <p:spPr>
          <a:xfrm>
            <a:off x="3538950" y="2149200"/>
            <a:ext cx="2066100" cy="6354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8" name="Google Shape;208;p26"/>
          <p:cNvSpPr txBox="1">
            <a:spLocks noGrp="1"/>
          </p:cNvSpPr>
          <p:nvPr>
            <p:ph type="subTitle" idx="3"/>
          </p:nvPr>
        </p:nvSpPr>
        <p:spPr>
          <a:xfrm>
            <a:off x="1046381" y="3840500"/>
            <a:ext cx="2066100" cy="6354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9" name="Google Shape;209;p26"/>
          <p:cNvSpPr txBox="1">
            <a:spLocks noGrp="1"/>
          </p:cNvSpPr>
          <p:nvPr>
            <p:ph type="subTitle" idx="4"/>
          </p:nvPr>
        </p:nvSpPr>
        <p:spPr>
          <a:xfrm>
            <a:off x="3538950" y="3840500"/>
            <a:ext cx="2066100" cy="6354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10" name="Google Shape;210;p26"/>
          <p:cNvSpPr txBox="1">
            <a:spLocks noGrp="1"/>
          </p:cNvSpPr>
          <p:nvPr>
            <p:ph type="subTitle" idx="5"/>
          </p:nvPr>
        </p:nvSpPr>
        <p:spPr>
          <a:xfrm>
            <a:off x="6031519" y="2149200"/>
            <a:ext cx="2066100" cy="6354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11" name="Google Shape;211;p26"/>
          <p:cNvSpPr txBox="1">
            <a:spLocks noGrp="1"/>
          </p:cNvSpPr>
          <p:nvPr>
            <p:ph type="subTitle" idx="6"/>
          </p:nvPr>
        </p:nvSpPr>
        <p:spPr>
          <a:xfrm>
            <a:off x="6031519" y="3840500"/>
            <a:ext cx="2066100" cy="6354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12" name="Google Shape;212;p26"/>
          <p:cNvSpPr txBox="1">
            <a:spLocks noGrp="1"/>
          </p:cNvSpPr>
          <p:nvPr>
            <p:ph type="subTitle" idx="7"/>
          </p:nvPr>
        </p:nvSpPr>
        <p:spPr>
          <a:xfrm>
            <a:off x="1046381" y="1732975"/>
            <a:ext cx="2066100" cy="492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solidFill>
                  <a:schemeClr val="dk1"/>
                </a:solidFill>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3" name="Google Shape;213;p26"/>
          <p:cNvSpPr txBox="1">
            <a:spLocks noGrp="1"/>
          </p:cNvSpPr>
          <p:nvPr>
            <p:ph type="subTitle" idx="8"/>
          </p:nvPr>
        </p:nvSpPr>
        <p:spPr>
          <a:xfrm>
            <a:off x="3538950" y="1732975"/>
            <a:ext cx="2066100" cy="492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solidFill>
                  <a:schemeClr val="dk1"/>
                </a:solidFill>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4" name="Google Shape;214;p26"/>
          <p:cNvSpPr txBox="1">
            <a:spLocks noGrp="1"/>
          </p:cNvSpPr>
          <p:nvPr>
            <p:ph type="subTitle" idx="9"/>
          </p:nvPr>
        </p:nvSpPr>
        <p:spPr>
          <a:xfrm>
            <a:off x="6031519" y="1732975"/>
            <a:ext cx="2066100" cy="492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solidFill>
                  <a:schemeClr val="dk1"/>
                </a:solidFill>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5" name="Google Shape;215;p26"/>
          <p:cNvSpPr txBox="1">
            <a:spLocks noGrp="1"/>
          </p:cNvSpPr>
          <p:nvPr>
            <p:ph type="subTitle" idx="13"/>
          </p:nvPr>
        </p:nvSpPr>
        <p:spPr>
          <a:xfrm>
            <a:off x="1046381" y="3424075"/>
            <a:ext cx="2066100" cy="492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solidFill>
                  <a:schemeClr val="dk1"/>
                </a:solidFill>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6" name="Google Shape;216;p26"/>
          <p:cNvSpPr txBox="1">
            <a:spLocks noGrp="1"/>
          </p:cNvSpPr>
          <p:nvPr>
            <p:ph type="subTitle" idx="14"/>
          </p:nvPr>
        </p:nvSpPr>
        <p:spPr>
          <a:xfrm>
            <a:off x="3538950" y="3424075"/>
            <a:ext cx="2066100" cy="492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solidFill>
                  <a:schemeClr val="dk1"/>
                </a:solidFill>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7" name="Google Shape;217;p26"/>
          <p:cNvSpPr txBox="1">
            <a:spLocks noGrp="1"/>
          </p:cNvSpPr>
          <p:nvPr>
            <p:ph type="subTitle" idx="15"/>
          </p:nvPr>
        </p:nvSpPr>
        <p:spPr>
          <a:xfrm>
            <a:off x="6031519" y="3424075"/>
            <a:ext cx="2066100" cy="492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solidFill>
                  <a:schemeClr val="dk1"/>
                </a:solidFill>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218" name="Google Shape;218;p26"/>
          <p:cNvGrpSpPr/>
          <p:nvPr/>
        </p:nvGrpSpPr>
        <p:grpSpPr>
          <a:xfrm>
            <a:off x="-363114" y="-686855"/>
            <a:ext cx="9835298" cy="6115780"/>
            <a:chOff x="-363114" y="-686855"/>
            <a:chExt cx="9835298" cy="6115780"/>
          </a:xfrm>
        </p:grpSpPr>
        <p:sp>
          <p:nvSpPr>
            <p:cNvPr id="219" name="Google Shape;219;p26"/>
            <p:cNvSpPr/>
            <p:nvPr/>
          </p:nvSpPr>
          <p:spPr>
            <a:xfrm flipH="1">
              <a:off x="8812484" y="4331375"/>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20" name="Google Shape;220;p26"/>
            <p:cNvSpPr/>
            <p:nvPr/>
          </p:nvSpPr>
          <p:spPr>
            <a:xfrm rot="10800000" flipH="1">
              <a:off x="-173878" y="-686855"/>
              <a:ext cx="677400" cy="18285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21" name="Google Shape;221;p26"/>
            <p:cNvSpPr/>
            <p:nvPr/>
          </p:nvSpPr>
          <p:spPr>
            <a:xfrm flipH="1">
              <a:off x="-363114" y="781582"/>
              <a:ext cx="698700" cy="698700"/>
            </a:xfrm>
            <a:prstGeom prst="chord">
              <a:avLst>
                <a:gd name="adj1" fmla="val 5399387"/>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22" name="Google Shape;222;p26"/>
            <p:cNvSpPr/>
            <p:nvPr/>
          </p:nvSpPr>
          <p:spPr>
            <a:xfrm flipH="1">
              <a:off x="8812484" y="4769225"/>
              <a:ext cx="659700" cy="659700"/>
            </a:xfrm>
            <a:prstGeom prst="ellipse">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_1">
    <p:bg>
      <p:bgPr>
        <a:solidFill>
          <a:schemeClr val="dk1"/>
        </a:solidFill>
        <a:effectLst/>
      </p:bgPr>
    </p:bg>
    <p:spTree>
      <p:nvGrpSpPr>
        <p:cNvPr id="1" name="Shape 223"/>
        <p:cNvGrpSpPr/>
        <p:nvPr/>
      </p:nvGrpSpPr>
      <p:grpSpPr>
        <a:xfrm>
          <a:off x="0" y="0"/>
          <a:ext cx="0" cy="0"/>
          <a:chOff x="0" y="0"/>
          <a:chExt cx="0" cy="0"/>
        </a:xfrm>
      </p:grpSpPr>
      <p:sp>
        <p:nvSpPr>
          <p:cNvPr id="224" name="Google Shape;224;p27"/>
          <p:cNvSpPr txBox="1">
            <a:spLocks noGrp="1"/>
          </p:cNvSpPr>
          <p:nvPr>
            <p:ph type="title" hasCustomPrompt="1"/>
          </p:nvPr>
        </p:nvSpPr>
        <p:spPr>
          <a:xfrm>
            <a:off x="713225" y="628300"/>
            <a:ext cx="4117200" cy="76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3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5" name="Google Shape;225;p27"/>
          <p:cNvSpPr txBox="1">
            <a:spLocks noGrp="1"/>
          </p:cNvSpPr>
          <p:nvPr>
            <p:ph type="subTitle" idx="1"/>
          </p:nvPr>
        </p:nvSpPr>
        <p:spPr>
          <a:xfrm>
            <a:off x="713225" y="1211869"/>
            <a:ext cx="41172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16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226" name="Google Shape;226;p27"/>
          <p:cNvSpPr txBox="1">
            <a:spLocks noGrp="1"/>
          </p:cNvSpPr>
          <p:nvPr>
            <p:ph type="title" idx="2" hasCustomPrompt="1"/>
          </p:nvPr>
        </p:nvSpPr>
        <p:spPr>
          <a:xfrm>
            <a:off x="713225" y="1980564"/>
            <a:ext cx="4117200" cy="76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3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7" name="Google Shape;227;p27"/>
          <p:cNvSpPr txBox="1">
            <a:spLocks noGrp="1"/>
          </p:cNvSpPr>
          <p:nvPr>
            <p:ph type="subTitle" idx="3"/>
          </p:nvPr>
        </p:nvSpPr>
        <p:spPr>
          <a:xfrm>
            <a:off x="713225" y="2564133"/>
            <a:ext cx="41172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16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228" name="Google Shape;228;p27"/>
          <p:cNvSpPr txBox="1">
            <a:spLocks noGrp="1"/>
          </p:cNvSpPr>
          <p:nvPr>
            <p:ph type="title" idx="4" hasCustomPrompt="1"/>
          </p:nvPr>
        </p:nvSpPr>
        <p:spPr>
          <a:xfrm>
            <a:off x="713225" y="3332828"/>
            <a:ext cx="4117200" cy="76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3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9" name="Google Shape;229;p27"/>
          <p:cNvSpPr txBox="1">
            <a:spLocks noGrp="1"/>
          </p:cNvSpPr>
          <p:nvPr>
            <p:ph type="subTitle" idx="5"/>
          </p:nvPr>
        </p:nvSpPr>
        <p:spPr>
          <a:xfrm>
            <a:off x="713225" y="3916397"/>
            <a:ext cx="41172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16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40"/>
        <p:cNvGrpSpPr/>
        <p:nvPr/>
      </p:nvGrpSpPr>
      <p:grpSpPr>
        <a:xfrm>
          <a:off x="0" y="0"/>
          <a:ext cx="0" cy="0"/>
          <a:chOff x="0" y="0"/>
          <a:chExt cx="0" cy="0"/>
        </a:xfrm>
      </p:grpSpPr>
      <p:sp>
        <p:nvSpPr>
          <p:cNvPr id="241" name="Google Shape;241;p29"/>
          <p:cNvSpPr/>
          <p:nvPr/>
        </p:nvSpPr>
        <p:spPr>
          <a:xfrm flipH="1">
            <a:off x="8312375" y="-678400"/>
            <a:ext cx="1648800" cy="164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2" name="Google Shape;242;p29"/>
          <p:cNvSpPr/>
          <p:nvPr/>
        </p:nvSpPr>
        <p:spPr>
          <a:xfrm rot="5400000" flipH="1">
            <a:off x="-27100" y="4612200"/>
            <a:ext cx="536100" cy="526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3" name="Google Shape;243;p29"/>
          <p:cNvSpPr/>
          <p:nvPr/>
        </p:nvSpPr>
        <p:spPr>
          <a:xfrm flipH="1">
            <a:off x="171200" y="4469010"/>
            <a:ext cx="526500" cy="526500"/>
          </a:xfrm>
          <a:prstGeom prst="ellipse">
            <a:avLst/>
          </a:prstGeom>
          <a:solidFill>
            <a:srgbClr val="0584A4">
              <a:alpha val="318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4" name="Google Shape;244;p29"/>
          <p:cNvSpPr/>
          <p:nvPr/>
        </p:nvSpPr>
        <p:spPr>
          <a:xfrm>
            <a:off x="7819550" y="-3825506"/>
            <a:ext cx="1483500" cy="4365000"/>
          </a:xfrm>
          <a:prstGeom prst="roundRect">
            <a:avLst>
              <a:gd name="adj" fmla="val 50000"/>
            </a:avLst>
          </a:prstGeom>
          <a:solidFill>
            <a:srgbClr val="FFFFFF">
              <a:alpha val="41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45"/>
        <p:cNvGrpSpPr/>
        <p:nvPr/>
      </p:nvGrpSpPr>
      <p:grpSpPr>
        <a:xfrm>
          <a:off x="0" y="0"/>
          <a:ext cx="0" cy="0"/>
          <a:chOff x="0" y="0"/>
          <a:chExt cx="0" cy="0"/>
        </a:xfrm>
      </p:grpSpPr>
      <p:grpSp>
        <p:nvGrpSpPr>
          <p:cNvPr id="246" name="Google Shape;246;p30"/>
          <p:cNvGrpSpPr/>
          <p:nvPr/>
        </p:nvGrpSpPr>
        <p:grpSpPr>
          <a:xfrm>
            <a:off x="-363114" y="-686855"/>
            <a:ext cx="9835298" cy="6115780"/>
            <a:chOff x="-363114" y="-686855"/>
            <a:chExt cx="9835298" cy="6115780"/>
          </a:xfrm>
        </p:grpSpPr>
        <p:sp>
          <p:nvSpPr>
            <p:cNvPr id="247" name="Google Shape;247;p30"/>
            <p:cNvSpPr/>
            <p:nvPr/>
          </p:nvSpPr>
          <p:spPr>
            <a:xfrm flipH="1">
              <a:off x="8812484" y="4331375"/>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8" name="Google Shape;248;p30"/>
            <p:cNvSpPr/>
            <p:nvPr/>
          </p:nvSpPr>
          <p:spPr>
            <a:xfrm rot="10800000" flipH="1">
              <a:off x="-173878" y="-686855"/>
              <a:ext cx="677400" cy="1828500"/>
            </a:xfrm>
            <a:prstGeom prst="roundRect">
              <a:avLst>
                <a:gd name="adj" fmla="val 5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9" name="Google Shape;249;p30"/>
            <p:cNvSpPr/>
            <p:nvPr/>
          </p:nvSpPr>
          <p:spPr>
            <a:xfrm flipH="1">
              <a:off x="-363114" y="781582"/>
              <a:ext cx="698700" cy="698700"/>
            </a:xfrm>
            <a:prstGeom prst="chord">
              <a:avLst>
                <a:gd name="adj1" fmla="val 5399387"/>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50" name="Google Shape;250;p30"/>
            <p:cNvSpPr/>
            <p:nvPr/>
          </p:nvSpPr>
          <p:spPr>
            <a:xfrm flipH="1">
              <a:off x="8812484" y="4769225"/>
              <a:ext cx="659700" cy="659700"/>
            </a:xfrm>
            <a:prstGeom prst="ellipse">
              <a:avLst/>
            </a:prstGeom>
            <a:solidFill>
              <a:srgbClr val="EE325F">
                <a:alpha val="718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2" name="Google Shape;232;p28"/>
          <p:cNvSpPr txBox="1">
            <a:spLocks noGrp="1"/>
          </p:cNvSpPr>
          <p:nvPr>
            <p:ph type="subTitle" idx="1"/>
          </p:nvPr>
        </p:nvSpPr>
        <p:spPr>
          <a:xfrm>
            <a:off x="2347950" y="1598712"/>
            <a:ext cx="4448100" cy="122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28"/>
          <p:cNvSpPr txBox="1"/>
          <p:nvPr/>
        </p:nvSpPr>
        <p:spPr>
          <a:xfrm>
            <a:off x="2559250" y="3478300"/>
            <a:ext cx="4025400" cy="76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u="sng">
                <a:solidFill>
                  <a:schemeClr val="dk1"/>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b="1">
                <a:solidFill>
                  <a:schemeClr val="dk1"/>
                </a:solidFill>
                <a:latin typeface="Albert Sans"/>
                <a:ea typeface="Albert Sans"/>
                <a:cs typeface="Albert Sans"/>
                <a:sym typeface="Albert Sans"/>
              </a:rPr>
              <a:t>,</a:t>
            </a:r>
            <a:r>
              <a:rPr lang="en" sz="1200">
                <a:solidFill>
                  <a:schemeClr val="dk1"/>
                </a:solidFill>
                <a:latin typeface="Albert Sans"/>
                <a:ea typeface="Albert Sans"/>
                <a:cs typeface="Albert Sans"/>
                <a:sym typeface="Albert Sans"/>
              </a:rPr>
              <a:t> and includes icons by</a:t>
            </a:r>
            <a:r>
              <a:rPr lang="en" sz="1200" b="1">
                <a:solidFill>
                  <a:schemeClr val="dk1"/>
                </a:solidFill>
                <a:latin typeface="Albert Sans"/>
                <a:ea typeface="Albert Sans"/>
                <a:cs typeface="Albert Sans"/>
                <a:sym typeface="Albert Sans"/>
              </a:rPr>
              <a:t> </a:t>
            </a:r>
            <a:r>
              <a:rPr lang="en" sz="12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b="1">
                <a:solidFill>
                  <a:schemeClr val="dk1"/>
                </a:solidFill>
                <a:latin typeface="Albert Sans"/>
                <a:ea typeface="Albert Sans"/>
                <a:cs typeface="Albert Sans"/>
                <a:sym typeface="Albert Sans"/>
              </a:rPr>
              <a:t>,</a:t>
            </a:r>
            <a:r>
              <a:rPr lang="en" sz="1200">
                <a:solidFill>
                  <a:schemeClr val="dk1"/>
                </a:solidFill>
                <a:latin typeface="Albert Sans"/>
                <a:ea typeface="Albert Sans"/>
                <a:cs typeface="Albert Sans"/>
                <a:sym typeface="Albert Sans"/>
              </a:rPr>
              <a:t> and infographics &amp; images by </a:t>
            </a:r>
            <a:r>
              <a:rPr lang="en" sz="1200" b="1"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Albert Sans"/>
                <a:ea typeface="Albert Sans"/>
                <a:cs typeface="Albert Sans"/>
                <a:sym typeface="Albert Sans"/>
              </a:rPr>
              <a:t> </a:t>
            </a:r>
            <a:endParaRPr sz="1200" b="1" u="sng">
              <a:solidFill>
                <a:schemeClr val="dk1"/>
              </a:solidFill>
              <a:latin typeface="Albert Sans"/>
              <a:ea typeface="Albert Sans"/>
              <a:cs typeface="Albert Sans"/>
              <a:sym typeface="Albert Sans"/>
            </a:endParaRPr>
          </a:p>
        </p:txBody>
      </p:sp>
      <p:grpSp>
        <p:nvGrpSpPr>
          <p:cNvPr id="234" name="Google Shape;234;p28"/>
          <p:cNvGrpSpPr/>
          <p:nvPr/>
        </p:nvGrpSpPr>
        <p:grpSpPr>
          <a:xfrm flipH="1">
            <a:off x="262209" y="-769880"/>
            <a:ext cx="9276274" cy="9176905"/>
            <a:chOff x="-386316" y="-769880"/>
            <a:chExt cx="9276274" cy="9176905"/>
          </a:xfrm>
        </p:grpSpPr>
        <p:sp>
          <p:nvSpPr>
            <p:cNvPr id="235" name="Google Shape;235;p28"/>
            <p:cNvSpPr/>
            <p:nvPr/>
          </p:nvSpPr>
          <p:spPr>
            <a:xfrm>
              <a:off x="7629958" y="3058625"/>
              <a:ext cx="1260000" cy="5348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36" name="Google Shape;236;p28"/>
            <p:cNvSpPr/>
            <p:nvPr/>
          </p:nvSpPr>
          <p:spPr>
            <a:xfrm>
              <a:off x="6736200" y="3879112"/>
              <a:ext cx="1260000" cy="37074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37" name="Google Shape;237;p28"/>
            <p:cNvSpPr/>
            <p:nvPr/>
          </p:nvSpPr>
          <p:spPr>
            <a:xfrm rot="10800000">
              <a:off x="312387" y="-769880"/>
              <a:ext cx="677400" cy="1828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38" name="Google Shape;238;p28"/>
            <p:cNvSpPr/>
            <p:nvPr/>
          </p:nvSpPr>
          <p:spPr>
            <a:xfrm rot="10800000">
              <a:off x="-38477" y="-27518"/>
              <a:ext cx="698700" cy="698700"/>
            </a:xfrm>
            <a:prstGeom prst="chord">
              <a:avLst>
                <a:gd name="adj1" fmla="val 5399387"/>
                <a:gd name="adj2" fmla="val 1620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39" name="Google Shape;239;p28"/>
            <p:cNvSpPr/>
            <p:nvPr/>
          </p:nvSpPr>
          <p:spPr>
            <a:xfrm rot="10800000">
              <a:off x="-386316" y="-27518"/>
              <a:ext cx="698700" cy="698700"/>
            </a:xfrm>
            <a:prstGeom prst="chord">
              <a:avLst>
                <a:gd name="adj1" fmla="val 5399387"/>
                <a:gd name="adj2" fmla="val 16200000"/>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extLst>
      <p:ext uri="{BB962C8B-B14F-4D97-AF65-F5344CB8AC3E}">
        <p14:creationId xmlns:p14="http://schemas.microsoft.com/office/powerpoint/2010/main" val="6172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713225" y="2271750"/>
            <a:ext cx="33183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8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13225" y="1267988"/>
            <a:ext cx="132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13225" y="3356325"/>
            <a:ext cx="33183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lt1"/>
                </a:solidFill>
                <a:latin typeface="Albert Sans Medium"/>
                <a:ea typeface="Albert Sans Medium"/>
                <a:cs typeface="Albert Sans Medium"/>
                <a:sym typeface="Albert Sans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720000" y="3555900"/>
            <a:ext cx="7704000" cy="928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sz="1400" b="0"/>
            </a:lvl1pPr>
            <a:lvl2pPr lvl="1" algn="ctr" rtl="0">
              <a:lnSpc>
                <a:spcPct val="115000"/>
              </a:lnSpc>
              <a:spcBef>
                <a:spcPts val="0"/>
              </a:spcBef>
              <a:spcAft>
                <a:spcPts val="0"/>
              </a:spcAft>
              <a:buSzPts val="2800"/>
              <a:buChar char="○"/>
              <a:defRPr sz="2800"/>
            </a:lvl2pPr>
            <a:lvl3pPr lvl="2" algn="ctr" rtl="0">
              <a:lnSpc>
                <a:spcPct val="115000"/>
              </a:lnSpc>
              <a:spcBef>
                <a:spcPts val="0"/>
              </a:spcBef>
              <a:spcAft>
                <a:spcPts val="0"/>
              </a:spcAft>
              <a:buSzPts val="2800"/>
              <a:buChar char="■"/>
              <a:defRPr sz="2800"/>
            </a:lvl3pPr>
            <a:lvl4pPr lvl="3" algn="ctr" rtl="0">
              <a:lnSpc>
                <a:spcPct val="115000"/>
              </a:lnSpc>
              <a:spcBef>
                <a:spcPts val="0"/>
              </a:spcBef>
              <a:spcAft>
                <a:spcPts val="0"/>
              </a:spcAft>
              <a:buSzPts val="2800"/>
              <a:buChar char="●"/>
              <a:defRPr sz="2800"/>
            </a:lvl4pPr>
            <a:lvl5pPr lvl="4" algn="ctr" rtl="0">
              <a:lnSpc>
                <a:spcPct val="115000"/>
              </a:lnSpc>
              <a:spcBef>
                <a:spcPts val="0"/>
              </a:spcBef>
              <a:spcAft>
                <a:spcPts val="0"/>
              </a:spcAft>
              <a:buSzPts val="2800"/>
              <a:buChar char="○"/>
              <a:defRPr sz="2800"/>
            </a:lvl5pPr>
            <a:lvl6pPr lvl="5" algn="ctr" rtl="0">
              <a:lnSpc>
                <a:spcPct val="115000"/>
              </a:lnSpc>
              <a:spcBef>
                <a:spcPts val="0"/>
              </a:spcBef>
              <a:spcAft>
                <a:spcPts val="0"/>
              </a:spcAft>
              <a:buSzPts val="2800"/>
              <a:buChar char="■"/>
              <a:defRPr sz="2800"/>
            </a:lvl6pPr>
            <a:lvl7pPr lvl="6" algn="ctr" rtl="0">
              <a:lnSpc>
                <a:spcPct val="115000"/>
              </a:lnSpc>
              <a:spcBef>
                <a:spcPts val="0"/>
              </a:spcBef>
              <a:spcAft>
                <a:spcPts val="0"/>
              </a:spcAft>
              <a:buSzPts val="2800"/>
              <a:buChar char="●"/>
              <a:defRPr sz="2800"/>
            </a:lvl7pPr>
            <a:lvl8pPr lvl="7" algn="ctr" rtl="0">
              <a:lnSpc>
                <a:spcPct val="115000"/>
              </a:lnSpc>
              <a:spcBef>
                <a:spcPts val="0"/>
              </a:spcBef>
              <a:spcAft>
                <a:spcPts val="0"/>
              </a:spcAft>
              <a:buSzPts val="2800"/>
              <a:buChar char="○"/>
              <a:defRPr sz="2800"/>
            </a:lvl8pPr>
            <a:lvl9pPr lvl="8" algn="ctr" rtl="0">
              <a:lnSpc>
                <a:spcPct val="115000"/>
              </a:lnSpc>
              <a:spcBef>
                <a:spcPts val="0"/>
              </a:spcBef>
              <a:spcAft>
                <a:spcPts val="0"/>
              </a:spcAft>
              <a:buSzPts val="2800"/>
              <a:buChar char="■"/>
              <a:defRPr sz="2800"/>
            </a:lvl9pPr>
          </a:lstStyle>
          <a:p>
            <a:endParaRPr/>
          </a:p>
        </p:txBody>
      </p:sp>
      <p:sp>
        <p:nvSpPr>
          <p:cNvPr id="32" name="Google Shape;32;p5"/>
          <p:cNvSpPr txBox="1">
            <a:spLocks noGrp="1"/>
          </p:cNvSpPr>
          <p:nvPr>
            <p:ph type="subTitle" idx="2"/>
          </p:nvPr>
        </p:nvSpPr>
        <p:spPr>
          <a:xfrm>
            <a:off x="720000" y="1888700"/>
            <a:ext cx="7704000" cy="928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sz="1400" b="0"/>
            </a:lvl1pPr>
            <a:lvl2pPr lvl="1" algn="ctr" rtl="0">
              <a:lnSpc>
                <a:spcPct val="115000"/>
              </a:lnSpc>
              <a:spcBef>
                <a:spcPts val="0"/>
              </a:spcBef>
              <a:spcAft>
                <a:spcPts val="0"/>
              </a:spcAft>
              <a:buSzPts val="1400"/>
              <a:buChar char="○"/>
              <a:defRPr sz="2800"/>
            </a:lvl2pPr>
            <a:lvl3pPr lvl="2" algn="ctr" rtl="0">
              <a:lnSpc>
                <a:spcPct val="115000"/>
              </a:lnSpc>
              <a:spcBef>
                <a:spcPts val="0"/>
              </a:spcBef>
              <a:spcAft>
                <a:spcPts val="0"/>
              </a:spcAft>
              <a:buSzPts val="1400"/>
              <a:buChar char="■"/>
              <a:defRPr sz="2800"/>
            </a:lvl3pPr>
            <a:lvl4pPr lvl="3" algn="ctr" rtl="0">
              <a:lnSpc>
                <a:spcPct val="115000"/>
              </a:lnSpc>
              <a:spcBef>
                <a:spcPts val="0"/>
              </a:spcBef>
              <a:spcAft>
                <a:spcPts val="0"/>
              </a:spcAft>
              <a:buSzPts val="1400"/>
              <a:buChar char="●"/>
              <a:defRPr sz="2800"/>
            </a:lvl4pPr>
            <a:lvl5pPr lvl="4" algn="ctr" rtl="0">
              <a:lnSpc>
                <a:spcPct val="115000"/>
              </a:lnSpc>
              <a:spcBef>
                <a:spcPts val="0"/>
              </a:spcBef>
              <a:spcAft>
                <a:spcPts val="0"/>
              </a:spcAft>
              <a:buSzPts val="1400"/>
              <a:buChar char="○"/>
              <a:defRPr sz="2800"/>
            </a:lvl5pPr>
            <a:lvl6pPr lvl="5" algn="ctr" rtl="0">
              <a:lnSpc>
                <a:spcPct val="115000"/>
              </a:lnSpc>
              <a:spcBef>
                <a:spcPts val="0"/>
              </a:spcBef>
              <a:spcAft>
                <a:spcPts val="0"/>
              </a:spcAft>
              <a:buSzPts val="1400"/>
              <a:buChar char="■"/>
              <a:defRPr sz="2800"/>
            </a:lvl6pPr>
            <a:lvl7pPr lvl="6" algn="ctr" rtl="0">
              <a:lnSpc>
                <a:spcPct val="115000"/>
              </a:lnSpc>
              <a:spcBef>
                <a:spcPts val="0"/>
              </a:spcBef>
              <a:spcAft>
                <a:spcPts val="0"/>
              </a:spcAft>
              <a:buSzPts val="1400"/>
              <a:buChar char="●"/>
              <a:defRPr sz="2800"/>
            </a:lvl7pPr>
            <a:lvl8pPr lvl="7" algn="ctr" rtl="0">
              <a:lnSpc>
                <a:spcPct val="115000"/>
              </a:lnSpc>
              <a:spcBef>
                <a:spcPts val="0"/>
              </a:spcBef>
              <a:spcAft>
                <a:spcPts val="0"/>
              </a:spcAft>
              <a:buSzPts val="1400"/>
              <a:buChar char="○"/>
              <a:defRPr sz="2800"/>
            </a:lvl8pPr>
            <a:lvl9pPr lvl="8" algn="ctr" rtl="0">
              <a:lnSpc>
                <a:spcPct val="115000"/>
              </a:lnSpc>
              <a:spcBef>
                <a:spcPts val="0"/>
              </a:spcBef>
              <a:spcAft>
                <a:spcPts val="0"/>
              </a:spcAft>
              <a:buSzPts val="1400"/>
              <a:buChar char="■"/>
              <a:defRPr sz="2800"/>
            </a:lvl9pPr>
          </a:lstStyle>
          <a:p>
            <a:endParaRPr/>
          </a:p>
        </p:txBody>
      </p:sp>
      <p:sp>
        <p:nvSpPr>
          <p:cNvPr id="33" name="Google Shape;33;p5"/>
          <p:cNvSpPr txBox="1">
            <a:spLocks noGrp="1"/>
          </p:cNvSpPr>
          <p:nvPr>
            <p:ph type="subTitle" idx="3"/>
          </p:nvPr>
        </p:nvSpPr>
        <p:spPr>
          <a:xfrm>
            <a:off x="720000" y="1387700"/>
            <a:ext cx="7704000" cy="5010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DM Sans"/>
              <a:buNone/>
              <a:defRPr sz="2000" b="1">
                <a:latin typeface="Poppins"/>
                <a:ea typeface="Poppins"/>
                <a:cs typeface="Poppins"/>
                <a:sym typeface="Poppins"/>
              </a:defRPr>
            </a:lvl1pPr>
            <a:lvl2pPr lvl="1">
              <a:lnSpc>
                <a:spcPct val="115000"/>
              </a:lnSpc>
              <a:spcBef>
                <a:spcPts val="0"/>
              </a:spcBef>
              <a:spcAft>
                <a:spcPts val="0"/>
              </a:spcAft>
              <a:buSzPts val="1400"/>
              <a:buFont typeface="DM Sans"/>
              <a:buNone/>
              <a:defRPr b="1">
                <a:latin typeface="DM Sans"/>
                <a:ea typeface="DM Sans"/>
                <a:cs typeface="DM Sans"/>
                <a:sym typeface="DM Sans"/>
              </a:defRPr>
            </a:lvl2pPr>
            <a:lvl3pPr lvl="2">
              <a:lnSpc>
                <a:spcPct val="115000"/>
              </a:lnSpc>
              <a:spcBef>
                <a:spcPts val="0"/>
              </a:spcBef>
              <a:spcAft>
                <a:spcPts val="0"/>
              </a:spcAft>
              <a:buSzPts val="1400"/>
              <a:buFont typeface="DM Sans"/>
              <a:buNone/>
              <a:defRPr b="1">
                <a:latin typeface="DM Sans"/>
                <a:ea typeface="DM Sans"/>
                <a:cs typeface="DM Sans"/>
                <a:sym typeface="DM Sans"/>
              </a:defRPr>
            </a:lvl3pPr>
            <a:lvl4pPr lvl="3">
              <a:lnSpc>
                <a:spcPct val="115000"/>
              </a:lnSpc>
              <a:spcBef>
                <a:spcPts val="0"/>
              </a:spcBef>
              <a:spcAft>
                <a:spcPts val="0"/>
              </a:spcAft>
              <a:buSzPts val="1400"/>
              <a:buFont typeface="DM Sans"/>
              <a:buNone/>
              <a:defRPr b="1">
                <a:latin typeface="DM Sans"/>
                <a:ea typeface="DM Sans"/>
                <a:cs typeface="DM Sans"/>
                <a:sym typeface="DM Sans"/>
              </a:defRPr>
            </a:lvl4pPr>
            <a:lvl5pPr lvl="4">
              <a:lnSpc>
                <a:spcPct val="115000"/>
              </a:lnSpc>
              <a:spcBef>
                <a:spcPts val="0"/>
              </a:spcBef>
              <a:spcAft>
                <a:spcPts val="0"/>
              </a:spcAft>
              <a:buSzPts val="1400"/>
              <a:buFont typeface="DM Sans"/>
              <a:buNone/>
              <a:defRPr b="1">
                <a:latin typeface="DM Sans"/>
                <a:ea typeface="DM Sans"/>
                <a:cs typeface="DM Sans"/>
                <a:sym typeface="DM Sans"/>
              </a:defRPr>
            </a:lvl5pPr>
            <a:lvl6pPr lvl="5">
              <a:lnSpc>
                <a:spcPct val="115000"/>
              </a:lnSpc>
              <a:spcBef>
                <a:spcPts val="0"/>
              </a:spcBef>
              <a:spcAft>
                <a:spcPts val="0"/>
              </a:spcAft>
              <a:buSzPts val="1400"/>
              <a:buFont typeface="DM Sans"/>
              <a:buNone/>
              <a:defRPr b="1">
                <a:latin typeface="DM Sans"/>
                <a:ea typeface="DM Sans"/>
                <a:cs typeface="DM Sans"/>
                <a:sym typeface="DM Sans"/>
              </a:defRPr>
            </a:lvl6pPr>
            <a:lvl7pPr lvl="6">
              <a:lnSpc>
                <a:spcPct val="115000"/>
              </a:lnSpc>
              <a:spcBef>
                <a:spcPts val="0"/>
              </a:spcBef>
              <a:spcAft>
                <a:spcPts val="0"/>
              </a:spcAft>
              <a:buSzPts val="1400"/>
              <a:buFont typeface="DM Sans"/>
              <a:buNone/>
              <a:defRPr b="1">
                <a:latin typeface="DM Sans"/>
                <a:ea typeface="DM Sans"/>
                <a:cs typeface="DM Sans"/>
                <a:sym typeface="DM Sans"/>
              </a:defRPr>
            </a:lvl7pPr>
            <a:lvl8pPr lvl="7">
              <a:lnSpc>
                <a:spcPct val="115000"/>
              </a:lnSpc>
              <a:spcBef>
                <a:spcPts val="0"/>
              </a:spcBef>
              <a:spcAft>
                <a:spcPts val="0"/>
              </a:spcAft>
              <a:buSzPts val="1400"/>
              <a:buFont typeface="DM Sans"/>
              <a:buNone/>
              <a:defRPr b="1">
                <a:latin typeface="DM Sans"/>
                <a:ea typeface="DM Sans"/>
                <a:cs typeface="DM Sans"/>
                <a:sym typeface="DM Sans"/>
              </a:defRPr>
            </a:lvl8pPr>
            <a:lvl9pPr lvl="8">
              <a:lnSpc>
                <a:spcPct val="115000"/>
              </a:lnSpc>
              <a:spcBef>
                <a:spcPts val="0"/>
              </a:spcBef>
              <a:spcAft>
                <a:spcPts val="0"/>
              </a:spcAft>
              <a:buSzPts val="1400"/>
              <a:buFont typeface="DM Sans"/>
              <a:buNone/>
              <a:defRPr b="1">
                <a:latin typeface="DM Sans"/>
                <a:ea typeface="DM Sans"/>
                <a:cs typeface="DM Sans"/>
                <a:sym typeface="DM Sans"/>
              </a:defRPr>
            </a:lvl9pPr>
          </a:lstStyle>
          <a:p>
            <a:endParaRPr/>
          </a:p>
        </p:txBody>
      </p:sp>
      <p:sp>
        <p:nvSpPr>
          <p:cNvPr id="34" name="Google Shape;34;p5"/>
          <p:cNvSpPr txBox="1">
            <a:spLocks noGrp="1"/>
          </p:cNvSpPr>
          <p:nvPr>
            <p:ph type="subTitle" idx="4"/>
          </p:nvPr>
        </p:nvSpPr>
        <p:spPr>
          <a:xfrm>
            <a:off x="720000" y="3054950"/>
            <a:ext cx="7704000" cy="501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rtl="0">
              <a:lnSpc>
                <a:spcPct val="115000"/>
              </a:lnSpc>
              <a:spcBef>
                <a:spcPts val="0"/>
              </a:spcBef>
              <a:spcAft>
                <a:spcPts val="0"/>
              </a:spcAft>
              <a:buSzPts val="1400"/>
              <a:buFont typeface="DM Sans"/>
              <a:buNone/>
              <a:defRPr b="1">
                <a:latin typeface="DM Sans"/>
                <a:ea typeface="DM Sans"/>
                <a:cs typeface="DM Sans"/>
                <a:sym typeface="DM Sans"/>
              </a:defRPr>
            </a:lvl2pPr>
            <a:lvl3pPr lvl="2" rtl="0">
              <a:lnSpc>
                <a:spcPct val="115000"/>
              </a:lnSpc>
              <a:spcBef>
                <a:spcPts val="0"/>
              </a:spcBef>
              <a:spcAft>
                <a:spcPts val="0"/>
              </a:spcAft>
              <a:buSzPts val="1400"/>
              <a:buFont typeface="DM Sans"/>
              <a:buNone/>
              <a:defRPr b="1">
                <a:latin typeface="DM Sans"/>
                <a:ea typeface="DM Sans"/>
                <a:cs typeface="DM Sans"/>
                <a:sym typeface="DM Sans"/>
              </a:defRPr>
            </a:lvl3pPr>
            <a:lvl4pPr lvl="3" rtl="0">
              <a:lnSpc>
                <a:spcPct val="115000"/>
              </a:lnSpc>
              <a:spcBef>
                <a:spcPts val="0"/>
              </a:spcBef>
              <a:spcAft>
                <a:spcPts val="0"/>
              </a:spcAft>
              <a:buSzPts val="1400"/>
              <a:buFont typeface="DM Sans"/>
              <a:buNone/>
              <a:defRPr b="1">
                <a:latin typeface="DM Sans"/>
                <a:ea typeface="DM Sans"/>
                <a:cs typeface="DM Sans"/>
                <a:sym typeface="DM Sans"/>
              </a:defRPr>
            </a:lvl4pPr>
            <a:lvl5pPr lvl="4" rtl="0">
              <a:lnSpc>
                <a:spcPct val="115000"/>
              </a:lnSpc>
              <a:spcBef>
                <a:spcPts val="0"/>
              </a:spcBef>
              <a:spcAft>
                <a:spcPts val="0"/>
              </a:spcAft>
              <a:buSzPts val="1400"/>
              <a:buFont typeface="DM Sans"/>
              <a:buNone/>
              <a:defRPr b="1">
                <a:latin typeface="DM Sans"/>
                <a:ea typeface="DM Sans"/>
                <a:cs typeface="DM Sans"/>
                <a:sym typeface="DM Sans"/>
              </a:defRPr>
            </a:lvl5pPr>
            <a:lvl6pPr lvl="5" rtl="0">
              <a:lnSpc>
                <a:spcPct val="115000"/>
              </a:lnSpc>
              <a:spcBef>
                <a:spcPts val="0"/>
              </a:spcBef>
              <a:spcAft>
                <a:spcPts val="0"/>
              </a:spcAft>
              <a:buSzPts val="1400"/>
              <a:buFont typeface="DM Sans"/>
              <a:buNone/>
              <a:defRPr b="1">
                <a:latin typeface="DM Sans"/>
                <a:ea typeface="DM Sans"/>
                <a:cs typeface="DM Sans"/>
                <a:sym typeface="DM Sans"/>
              </a:defRPr>
            </a:lvl6pPr>
            <a:lvl7pPr lvl="6" rtl="0">
              <a:lnSpc>
                <a:spcPct val="115000"/>
              </a:lnSpc>
              <a:spcBef>
                <a:spcPts val="0"/>
              </a:spcBef>
              <a:spcAft>
                <a:spcPts val="0"/>
              </a:spcAft>
              <a:buSzPts val="1400"/>
              <a:buFont typeface="DM Sans"/>
              <a:buNone/>
              <a:defRPr b="1">
                <a:latin typeface="DM Sans"/>
                <a:ea typeface="DM Sans"/>
                <a:cs typeface="DM Sans"/>
                <a:sym typeface="DM Sans"/>
              </a:defRPr>
            </a:lvl7pPr>
            <a:lvl8pPr lvl="7" rtl="0">
              <a:lnSpc>
                <a:spcPct val="115000"/>
              </a:lnSpc>
              <a:spcBef>
                <a:spcPts val="0"/>
              </a:spcBef>
              <a:spcAft>
                <a:spcPts val="0"/>
              </a:spcAft>
              <a:buSzPts val="1400"/>
              <a:buFont typeface="DM Sans"/>
              <a:buNone/>
              <a:defRPr b="1">
                <a:latin typeface="DM Sans"/>
                <a:ea typeface="DM Sans"/>
                <a:cs typeface="DM Sans"/>
                <a:sym typeface="DM Sans"/>
              </a:defRPr>
            </a:lvl8pPr>
            <a:lvl9pPr lvl="8" rtl="0">
              <a:lnSpc>
                <a:spcPct val="115000"/>
              </a:lnSpc>
              <a:spcBef>
                <a:spcPts val="0"/>
              </a:spcBef>
              <a:spcAft>
                <a:spcPts val="0"/>
              </a:spcAft>
              <a:buSzPts val="1400"/>
              <a:buFont typeface="DM Sans"/>
              <a:buNone/>
              <a:defRPr b="1">
                <a:latin typeface="DM Sans"/>
                <a:ea typeface="DM Sans"/>
                <a:cs typeface="DM Sans"/>
                <a:sym typeface="DM Sans"/>
              </a:defRPr>
            </a:lvl9pPr>
          </a:lstStyle>
          <a:p>
            <a:endParaRPr/>
          </a:p>
        </p:txBody>
      </p:sp>
      <p:grpSp>
        <p:nvGrpSpPr>
          <p:cNvPr id="35" name="Google Shape;35;p5"/>
          <p:cNvGrpSpPr/>
          <p:nvPr/>
        </p:nvGrpSpPr>
        <p:grpSpPr>
          <a:xfrm flipH="1">
            <a:off x="-286914" y="-686855"/>
            <a:ext cx="9835298" cy="2270105"/>
            <a:chOff x="-363114" y="-686855"/>
            <a:chExt cx="9835298" cy="2270105"/>
          </a:xfrm>
        </p:grpSpPr>
        <p:sp>
          <p:nvSpPr>
            <p:cNvPr id="36" name="Google Shape;36;p5"/>
            <p:cNvSpPr/>
            <p:nvPr/>
          </p:nvSpPr>
          <p:spPr>
            <a:xfrm flipH="1">
              <a:off x="8812484" y="1306050"/>
              <a:ext cx="277200" cy="277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7" name="Google Shape;37;p5"/>
            <p:cNvSpPr/>
            <p:nvPr/>
          </p:nvSpPr>
          <p:spPr>
            <a:xfrm rot="10800000" flipH="1">
              <a:off x="-173878" y="-686855"/>
              <a:ext cx="677400" cy="18285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8" name="Google Shape;38;p5"/>
            <p:cNvSpPr/>
            <p:nvPr/>
          </p:nvSpPr>
          <p:spPr>
            <a:xfrm flipH="1">
              <a:off x="-363114" y="781582"/>
              <a:ext cx="698700" cy="698700"/>
            </a:xfrm>
            <a:prstGeom prst="chord">
              <a:avLst>
                <a:gd name="adj1" fmla="val 5399387"/>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9" name="Google Shape;39;p5"/>
            <p:cNvSpPr/>
            <p:nvPr/>
          </p:nvSpPr>
          <p:spPr>
            <a:xfrm flipH="1">
              <a:off x="8812484" y="539500"/>
              <a:ext cx="659700" cy="659700"/>
            </a:xfrm>
            <a:prstGeom prst="ellipse">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42" name="Google Shape;42;p6"/>
          <p:cNvGrpSpPr/>
          <p:nvPr/>
        </p:nvGrpSpPr>
        <p:grpSpPr>
          <a:xfrm>
            <a:off x="-1253563" y="-2863475"/>
            <a:ext cx="10503560" cy="7810745"/>
            <a:chOff x="-1253563" y="-2863475"/>
            <a:chExt cx="10503560" cy="7810745"/>
          </a:xfrm>
        </p:grpSpPr>
        <p:sp>
          <p:nvSpPr>
            <p:cNvPr id="43" name="Google Shape;43;p6"/>
            <p:cNvSpPr/>
            <p:nvPr/>
          </p:nvSpPr>
          <p:spPr>
            <a:xfrm rot="10800000" flipH="1">
              <a:off x="8458597" y="-2863475"/>
              <a:ext cx="791400" cy="4128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44" name="Google Shape;44;p6"/>
            <p:cNvSpPr/>
            <p:nvPr/>
          </p:nvSpPr>
          <p:spPr>
            <a:xfrm rot="10800000" flipH="1">
              <a:off x="7897325" y="-2230235"/>
              <a:ext cx="791400" cy="2862000"/>
            </a:xfrm>
            <a:prstGeom prst="roundRect">
              <a:avLst>
                <a:gd name="adj" fmla="val 5000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45" name="Google Shape;45;p6"/>
            <p:cNvGrpSpPr/>
            <p:nvPr/>
          </p:nvGrpSpPr>
          <p:grpSpPr>
            <a:xfrm>
              <a:off x="-1253563" y="3992679"/>
              <a:ext cx="1828500" cy="954591"/>
              <a:chOff x="-1253563" y="3992679"/>
              <a:chExt cx="1828500" cy="954591"/>
            </a:xfrm>
          </p:grpSpPr>
          <p:sp>
            <p:nvSpPr>
              <p:cNvPr id="46" name="Google Shape;46;p6"/>
              <p:cNvSpPr/>
              <p:nvPr/>
            </p:nvSpPr>
            <p:spPr>
              <a:xfrm rot="5400000" flipH="1">
                <a:off x="-119071" y="3992679"/>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47" name="Google Shape;47;p6"/>
              <p:cNvSpPr/>
              <p:nvPr/>
            </p:nvSpPr>
            <p:spPr>
              <a:xfrm rot="5400000">
                <a:off x="-678013" y="3694320"/>
                <a:ext cx="677400" cy="18285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1644450" y="1307100"/>
            <a:ext cx="5855100" cy="2529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60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grpSp>
        <p:nvGrpSpPr>
          <p:cNvPr id="53" name="Google Shape;53;p8"/>
          <p:cNvGrpSpPr/>
          <p:nvPr/>
        </p:nvGrpSpPr>
        <p:grpSpPr>
          <a:xfrm>
            <a:off x="-2427224" y="-404176"/>
            <a:ext cx="12836711" cy="5212846"/>
            <a:chOff x="-2427224" y="-404176"/>
            <a:chExt cx="12836711" cy="5212846"/>
          </a:xfrm>
        </p:grpSpPr>
        <p:sp>
          <p:nvSpPr>
            <p:cNvPr id="54" name="Google Shape;54;p8"/>
            <p:cNvSpPr/>
            <p:nvPr/>
          </p:nvSpPr>
          <p:spPr>
            <a:xfrm rot="5400000" flipH="1">
              <a:off x="8153579" y="4331379"/>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5" name="Google Shape;55;p8"/>
            <p:cNvSpPr/>
            <p:nvPr/>
          </p:nvSpPr>
          <p:spPr>
            <a:xfrm rot="5400000" flipH="1">
              <a:off x="-1008524" y="-1822876"/>
              <a:ext cx="874500" cy="3711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 name="Google Shape;56;p8"/>
            <p:cNvSpPr/>
            <p:nvPr/>
          </p:nvSpPr>
          <p:spPr>
            <a:xfrm rot="5400000" flipH="1">
              <a:off x="-1008555" y="-633201"/>
              <a:ext cx="874500" cy="25731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7" name="Google Shape;57;p8"/>
            <p:cNvSpPr/>
            <p:nvPr/>
          </p:nvSpPr>
          <p:spPr>
            <a:xfrm rot="5400000">
              <a:off x="9156537" y="3555720"/>
              <a:ext cx="677400" cy="1828500"/>
            </a:xfrm>
            <a:prstGeom prst="roundRect">
              <a:avLst>
                <a:gd name="adj" fmla="val 50000"/>
              </a:avLst>
            </a:prstGeom>
            <a:solidFill>
              <a:srgbClr val="0584A4">
                <a:alpha val="41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13"/>
          <p:cNvSpPr txBox="1">
            <a:spLocks noGrp="1"/>
          </p:cNvSpPr>
          <p:nvPr>
            <p:ph type="subTitle" idx="1"/>
          </p:nvPr>
        </p:nvSpPr>
        <p:spPr>
          <a:xfrm>
            <a:off x="1777663" y="1761675"/>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4" name="Google Shape;74;p13"/>
          <p:cNvSpPr txBox="1">
            <a:spLocks noGrp="1"/>
          </p:cNvSpPr>
          <p:nvPr>
            <p:ph type="subTitle" idx="2"/>
          </p:nvPr>
        </p:nvSpPr>
        <p:spPr>
          <a:xfrm>
            <a:off x="5757738" y="1761675"/>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5" name="Google Shape;75;p13"/>
          <p:cNvSpPr txBox="1">
            <a:spLocks noGrp="1"/>
          </p:cNvSpPr>
          <p:nvPr>
            <p:ph type="subTitle" idx="3"/>
          </p:nvPr>
        </p:nvSpPr>
        <p:spPr>
          <a:xfrm>
            <a:off x="5757737" y="2793753"/>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6" name="Google Shape;76;p13"/>
          <p:cNvSpPr txBox="1">
            <a:spLocks noGrp="1"/>
          </p:cNvSpPr>
          <p:nvPr>
            <p:ph type="subTitle" idx="4"/>
          </p:nvPr>
        </p:nvSpPr>
        <p:spPr>
          <a:xfrm>
            <a:off x="1777663" y="2793759"/>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7" name="Google Shape;77;p13"/>
          <p:cNvSpPr txBox="1">
            <a:spLocks noGrp="1"/>
          </p:cNvSpPr>
          <p:nvPr>
            <p:ph type="title" idx="5" hasCustomPrompt="1"/>
          </p:nvPr>
        </p:nvSpPr>
        <p:spPr>
          <a:xfrm>
            <a:off x="876463" y="1480275"/>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title" idx="6" hasCustomPrompt="1"/>
          </p:nvPr>
        </p:nvSpPr>
        <p:spPr>
          <a:xfrm>
            <a:off x="4856538" y="2512350"/>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7" hasCustomPrompt="1"/>
          </p:nvPr>
        </p:nvSpPr>
        <p:spPr>
          <a:xfrm>
            <a:off x="4856538" y="1480275"/>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8" hasCustomPrompt="1"/>
          </p:nvPr>
        </p:nvSpPr>
        <p:spPr>
          <a:xfrm>
            <a:off x="876463" y="2512350"/>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9"/>
          </p:nvPr>
        </p:nvSpPr>
        <p:spPr>
          <a:xfrm>
            <a:off x="5757737" y="3825828"/>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2" name="Google Shape;82;p13"/>
          <p:cNvSpPr txBox="1">
            <a:spLocks noGrp="1"/>
          </p:cNvSpPr>
          <p:nvPr>
            <p:ph type="subTitle" idx="13"/>
          </p:nvPr>
        </p:nvSpPr>
        <p:spPr>
          <a:xfrm>
            <a:off x="1777663" y="3825825"/>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3" name="Google Shape;83;p13"/>
          <p:cNvSpPr txBox="1">
            <a:spLocks noGrp="1"/>
          </p:cNvSpPr>
          <p:nvPr>
            <p:ph type="title" idx="14" hasCustomPrompt="1"/>
          </p:nvPr>
        </p:nvSpPr>
        <p:spPr>
          <a:xfrm>
            <a:off x="4856538" y="3544425"/>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15" hasCustomPrompt="1"/>
          </p:nvPr>
        </p:nvSpPr>
        <p:spPr>
          <a:xfrm>
            <a:off x="876463" y="3544425"/>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6"/>
          </p:nvPr>
        </p:nvSpPr>
        <p:spPr>
          <a:xfrm>
            <a:off x="1777662" y="1480275"/>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6" name="Google Shape;86;p13"/>
          <p:cNvSpPr txBox="1">
            <a:spLocks noGrp="1"/>
          </p:cNvSpPr>
          <p:nvPr>
            <p:ph type="subTitle" idx="17"/>
          </p:nvPr>
        </p:nvSpPr>
        <p:spPr>
          <a:xfrm>
            <a:off x="5757738" y="1480275"/>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7" name="Google Shape;87;p13"/>
          <p:cNvSpPr txBox="1">
            <a:spLocks noGrp="1"/>
          </p:cNvSpPr>
          <p:nvPr>
            <p:ph type="subTitle" idx="18"/>
          </p:nvPr>
        </p:nvSpPr>
        <p:spPr>
          <a:xfrm>
            <a:off x="5757737" y="2512350"/>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8" name="Google Shape;88;p13"/>
          <p:cNvSpPr txBox="1">
            <a:spLocks noGrp="1"/>
          </p:cNvSpPr>
          <p:nvPr>
            <p:ph type="subTitle" idx="19"/>
          </p:nvPr>
        </p:nvSpPr>
        <p:spPr>
          <a:xfrm>
            <a:off x="1777662" y="2512338"/>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9" name="Google Shape;89;p13"/>
          <p:cNvSpPr txBox="1">
            <a:spLocks noGrp="1"/>
          </p:cNvSpPr>
          <p:nvPr>
            <p:ph type="subTitle" idx="20"/>
          </p:nvPr>
        </p:nvSpPr>
        <p:spPr>
          <a:xfrm>
            <a:off x="5757737" y="3544425"/>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0" name="Google Shape;90;p13"/>
          <p:cNvSpPr txBox="1">
            <a:spLocks noGrp="1"/>
          </p:cNvSpPr>
          <p:nvPr>
            <p:ph type="subTitle" idx="21"/>
          </p:nvPr>
        </p:nvSpPr>
        <p:spPr>
          <a:xfrm>
            <a:off x="1777662" y="3544425"/>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91" name="Google Shape;91;p13"/>
          <p:cNvGrpSpPr/>
          <p:nvPr/>
        </p:nvGrpSpPr>
        <p:grpSpPr>
          <a:xfrm>
            <a:off x="-363114" y="-686855"/>
            <a:ext cx="9835298" cy="6115780"/>
            <a:chOff x="-363114" y="-686855"/>
            <a:chExt cx="9835298" cy="6115780"/>
          </a:xfrm>
        </p:grpSpPr>
        <p:sp>
          <p:nvSpPr>
            <p:cNvPr id="92" name="Google Shape;92;p13"/>
            <p:cNvSpPr/>
            <p:nvPr/>
          </p:nvSpPr>
          <p:spPr>
            <a:xfrm flipH="1">
              <a:off x="8812484" y="4331375"/>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93" name="Google Shape;93;p13"/>
            <p:cNvSpPr/>
            <p:nvPr/>
          </p:nvSpPr>
          <p:spPr>
            <a:xfrm rot="10800000" flipH="1">
              <a:off x="-173878" y="-686855"/>
              <a:ext cx="677400" cy="1828500"/>
            </a:xfrm>
            <a:prstGeom prst="roundRect">
              <a:avLst>
                <a:gd name="adj" fmla="val 5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94" name="Google Shape;94;p13"/>
            <p:cNvSpPr/>
            <p:nvPr/>
          </p:nvSpPr>
          <p:spPr>
            <a:xfrm flipH="1">
              <a:off x="-363114" y="781582"/>
              <a:ext cx="698700" cy="698700"/>
            </a:xfrm>
            <a:prstGeom prst="chord">
              <a:avLst>
                <a:gd name="adj1" fmla="val 5399387"/>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95" name="Google Shape;95;p13"/>
            <p:cNvSpPr/>
            <p:nvPr/>
          </p:nvSpPr>
          <p:spPr>
            <a:xfrm flipH="1">
              <a:off x="8812484" y="4769225"/>
              <a:ext cx="659700" cy="6597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720000" y="1276938"/>
            <a:ext cx="3708000" cy="1473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 name="Google Shape;105;p15"/>
          <p:cNvSpPr txBox="1">
            <a:spLocks noGrp="1"/>
          </p:cNvSpPr>
          <p:nvPr>
            <p:ph type="subTitle" idx="1"/>
          </p:nvPr>
        </p:nvSpPr>
        <p:spPr>
          <a:xfrm>
            <a:off x="720000" y="2750263"/>
            <a:ext cx="3708000" cy="111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5"/>
          <p:cNvSpPr>
            <a:spLocks noGrp="1"/>
          </p:cNvSpPr>
          <p:nvPr>
            <p:ph type="pic" idx="2"/>
          </p:nvPr>
        </p:nvSpPr>
        <p:spPr>
          <a:xfrm>
            <a:off x="5273100" y="533863"/>
            <a:ext cx="2910000" cy="4075800"/>
          </a:xfrm>
          <a:prstGeom prst="roundRect">
            <a:avLst>
              <a:gd name="adj" fmla="val 16667"/>
            </a:avLst>
          </a:prstGeom>
          <a:noFill/>
          <a:ln>
            <a:noFill/>
          </a:ln>
        </p:spPr>
      </p:sp>
      <p:grpSp>
        <p:nvGrpSpPr>
          <p:cNvPr id="107" name="Google Shape;107;p15"/>
          <p:cNvGrpSpPr/>
          <p:nvPr/>
        </p:nvGrpSpPr>
        <p:grpSpPr>
          <a:xfrm>
            <a:off x="-1050200" y="3866575"/>
            <a:ext cx="1931825" cy="6297300"/>
            <a:chOff x="-1050200" y="3866575"/>
            <a:chExt cx="1931825" cy="6297300"/>
          </a:xfrm>
        </p:grpSpPr>
        <p:sp>
          <p:nvSpPr>
            <p:cNvPr id="108" name="Google Shape;108;p15"/>
            <p:cNvSpPr/>
            <p:nvPr/>
          </p:nvSpPr>
          <p:spPr>
            <a:xfrm rot="10800000" flipH="1">
              <a:off x="-1050200" y="3866575"/>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09" name="Google Shape;109;p15"/>
            <p:cNvSpPr/>
            <p:nvPr/>
          </p:nvSpPr>
          <p:spPr>
            <a:xfrm rot="10800000" flipH="1">
              <a:off x="211725" y="4650500"/>
              <a:ext cx="669900" cy="6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59" r:id="rId8"/>
    <p:sldLayoutId id="2147483661" r:id="rId9"/>
    <p:sldLayoutId id="2147483666" r:id="rId10"/>
    <p:sldLayoutId id="2147483667" r:id="rId11"/>
    <p:sldLayoutId id="2147483668" r:id="rId12"/>
    <p:sldLayoutId id="2147483669" r:id="rId13"/>
    <p:sldLayoutId id="2147483670" r:id="rId14"/>
    <p:sldLayoutId id="2147483672" r:id="rId15"/>
    <p:sldLayoutId id="2147483673" r:id="rId16"/>
    <p:sldLayoutId id="2147483675" r:id="rId17"/>
    <p:sldLayoutId id="2147483676" r:id="rId18"/>
    <p:sldLayoutId id="2147483681"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4"/>
          <p:cNvSpPr txBox="1">
            <a:spLocks noGrp="1"/>
          </p:cNvSpPr>
          <p:nvPr>
            <p:ph type="ctrTitle"/>
          </p:nvPr>
        </p:nvSpPr>
        <p:spPr>
          <a:xfrm>
            <a:off x="847776" y="1029180"/>
            <a:ext cx="7448445" cy="268905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500" dirty="0"/>
              <a:t>Enhancing Stock Trading Strategies with </a:t>
            </a:r>
            <a:br>
              <a:rPr lang="en" sz="2500" dirty="0"/>
            </a:br>
            <a:r>
              <a:rPr lang="en" sz="2500" dirty="0"/>
              <a:t>Integrated Feature Enhancement </a:t>
            </a:r>
            <a:br>
              <a:rPr lang="en" sz="2500" dirty="0"/>
            </a:br>
            <a:r>
              <a:rPr lang="en" sz="2500" dirty="0"/>
              <a:t>&amp; Reward Shaping :</a:t>
            </a:r>
            <a:br>
              <a:rPr lang="en" sz="2500" dirty="0"/>
            </a:br>
            <a:r>
              <a:rPr lang="en" sz="2500" dirty="0"/>
              <a:t> </a:t>
            </a:r>
            <a:br>
              <a:rPr lang="en" sz="2500" dirty="0"/>
            </a:br>
            <a:r>
              <a:rPr lang="en" sz="2500" dirty="0"/>
              <a:t>A Reinforcement Learning Approach </a:t>
            </a:r>
            <a:endParaRPr sz="2500" dirty="0"/>
          </a:p>
        </p:txBody>
      </p:sp>
      <p:sp>
        <p:nvSpPr>
          <p:cNvPr id="262" name="Google Shape;262;p34"/>
          <p:cNvSpPr txBox="1">
            <a:spLocks noGrp="1"/>
          </p:cNvSpPr>
          <p:nvPr>
            <p:ph type="subTitle" idx="1"/>
          </p:nvPr>
        </p:nvSpPr>
        <p:spPr>
          <a:xfrm>
            <a:off x="847776" y="4230106"/>
            <a:ext cx="4544575" cy="7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b="1" dirty="0">
                <a:latin typeface="Albert Sans"/>
                <a:ea typeface="Albert Sans"/>
                <a:cs typeface="Albert Sans"/>
                <a:sym typeface="Albert Sans"/>
              </a:rPr>
              <a:t>Student: 		</a:t>
            </a:r>
            <a:r>
              <a:rPr lang="en" dirty="0">
                <a:latin typeface="Albert Sans"/>
                <a:ea typeface="Albert Sans"/>
                <a:cs typeface="Albert Sans"/>
                <a:sym typeface="Albert Sans"/>
              </a:rPr>
              <a:t>Wong Kai Yuan (DC026157)</a:t>
            </a:r>
          </a:p>
          <a:p>
            <a:pPr marL="0" lvl="0" indent="0" algn="l" rtl="0">
              <a:spcBef>
                <a:spcPts val="0"/>
              </a:spcBef>
              <a:spcAft>
                <a:spcPts val="0"/>
              </a:spcAft>
            </a:pPr>
            <a:r>
              <a:rPr lang="en" b="1" dirty="0">
                <a:latin typeface="Albert Sans"/>
                <a:ea typeface="Albert Sans"/>
                <a:cs typeface="Albert Sans"/>
                <a:sym typeface="Albert Sans"/>
              </a:rPr>
              <a:t>Supervisor:	</a:t>
            </a:r>
            <a:r>
              <a:rPr lang="en" dirty="0">
                <a:latin typeface="Albert Sans"/>
                <a:ea typeface="Albert Sans"/>
                <a:cs typeface="Albert Sans"/>
                <a:sym typeface="Albert Sans"/>
              </a:rPr>
              <a:t>Prof Ryan Leong Hou U </a:t>
            </a:r>
            <a:endParaRPr dirty="0">
              <a:latin typeface="Albert Sans"/>
              <a:ea typeface="Albert Sans"/>
              <a:cs typeface="Albert Sans"/>
              <a:sym typeface="Albert Sans"/>
            </a:endParaRPr>
          </a:p>
        </p:txBody>
      </p:sp>
      <p:pic>
        <p:nvPicPr>
          <p:cNvPr id="1026" name="Picture 2" descr="Faculty of Science and Technology | University of Macau">
            <a:extLst>
              <a:ext uri="{FF2B5EF4-FFF2-40B4-BE49-F238E27FC236}">
                <a16:creationId xmlns:a16="http://schemas.microsoft.com/office/drawing/2014/main" id="{A63B64EB-6D21-0203-A757-34EAFBBF5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581" y="255970"/>
            <a:ext cx="5332837" cy="6925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50"/>
          <p:cNvSpPr txBox="1">
            <a:spLocks noGrp="1"/>
          </p:cNvSpPr>
          <p:nvPr>
            <p:ph type="title"/>
          </p:nvPr>
        </p:nvSpPr>
        <p:spPr>
          <a:xfrm>
            <a:off x="720000" y="42709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Study Focus</a:t>
            </a:r>
            <a:endParaRPr dirty="0"/>
          </a:p>
        </p:txBody>
      </p:sp>
      <p:sp>
        <p:nvSpPr>
          <p:cNvPr id="474" name="Google Shape;474;p50"/>
          <p:cNvSpPr txBox="1"/>
          <p:nvPr/>
        </p:nvSpPr>
        <p:spPr>
          <a:xfrm>
            <a:off x="1965300" y="4261012"/>
            <a:ext cx="5213400" cy="657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MY" dirty="0">
                <a:solidFill>
                  <a:schemeClr val="dk1"/>
                </a:solidFill>
                <a:latin typeface="Albert Sans"/>
                <a:ea typeface="Albert Sans"/>
                <a:cs typeface="Albert Sans"/>
                <a:sym typeface="Albert Sans"/>
              </a:rPr>
              <a:t>Further test the same methodology on other stocks from varies sectors. </a:t>
            </a:r>
            <a:endParaRPr dirty="0">
              <a:solidFill>
                <a:schemeClr val="dk1"/>
              </a:solidFill>
              <a:latin typeface="Albert Sans"/>
              <a:ea typeface="Albert Sans"/>
              <a:cs typeface="Albert Sans"/>
              <a:sym typeface="Albert Sans"/>
            </a:endParaRPr>
          </a:p>
        </p:txBody>
      </p:sp>
      <p:sp>
        <p:nvSpPr>
          <p:cNvPr id="476" name="Google Shape;476;p50"/>
          <p:cNvSpPr txBox="1"/>
          <p:nvPr/>
        </p:nvSpPr>
        <p:spPr>
          <a:xfrm>
            <a:off x="795036" y="2315255"/>
            <a:ext cx="3175199" cy="98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MY" dirty="0">
                <a:solidFill>
                  <a:schemeClr val="dk1"/>
                </a:solidFill>
                <a:latin typeface="Albert Sans"/>
                <a:ea typeface="Albert Sans"/>
                <a:cs typeface="Albert Sans"/>
                <a:sym typeface="Albert Sans"/>
              </a:rPr>
              <a:t>Improving the representation of input data, we aim to provide the RL agent with more informative and relevant features.</a:t>
            </a:r>
          </a:p>
          <a:p>
            <a:pPr marL="0" lvl="0" indent="0" algn="ctr" rtl="0">
              <a:lnSpc>
                <a:spcPct val="115000"/>
              </a:lnSpc>
              <a:spcBef>
                <a:spcPts val="0"/>
              </a:spcBef>
              <a:spcAft>
                <a:spcPts val="0"/>
              </a:spcAft>
              <a:buNone/>
            </a:pPr>
            <a:endParaRPr lang="en-MY" dirty="0">
              <a:solidFill>
                <a:schemeClr val="dk1"/>
              </a:solidFill>
              <a:latin typeface="Albert Sans"/>
              <a:ea typeface="Albert Sans"/>
              <a:cs typeface="Albert Sans"/>
              <a:sym typeface="Albert Sans"/>
            </a:endParaRPr>
          </a:p>
        </p:txBody>
      </p:sp>
      <p:sp>
        <p:nvSpPr>
          <p:cNvPr id="478" name="Google Shape;478;p50"/>
          <p:cNvSpPr txBox="1"/>
          <p:nvPr/>
        </p:nvSpPr>
        <p:spPr>
          <a:xfrm>
            <a:off x="5330710" y="2288982"/>
            <a:ext cx="3175198" cy="98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MY" dirty="0">
                <a:solidFill>
                  <a:schemeClr val="dk1"/>
                </a:solidFill>
                <a:latin typeface="Albert Sans"/>
                <a:ea typeface="Albert Sans"/>
                <a:cs typeface="Albert Sans"/>
                <a:sym typeface="Albert Sans"/>
              </a:rPr>
              <a:t>By refining the reward function, we aim to provide more meaningful feedback to the RL agent. This encourages good behaviour and stops bad behaviour. </a:t>
            </a:r>
          </a:p>
          <a:p>
            <a:pPr marL="0" lvl="0" indent="0" algn="ctr" rtl="0">
              <a:lnSpc>
                <a:spcPct val="115000"/>
              </a:lnSpc>
              <a:spcBef>
                <a:spcPts val="0"/>
              </a:spcBef>
              <a:spcAft>
                <a:spcPts val="0"/>
              </a:spcAft>
              <a:buNone/>
            </a:pPr>
            <a:endParaRPr lang="en-MY" dirty="0">
              <a:solidFill>
                <a:schemeClr val="dk1"/>
              </a:solidFill>
              <a:latin typeface="Albert Sans"/>
              <a:ea typeface="Albert Sans"/>
              <a:cs typeface="Albert Sans"/>
              <a:sym typeface="Albert Sans"/>
            </a:endParaRPr>
          </a:p>
        </p:txBody>
      </p:sp>
      <p:sp>
        <p:nvSpPr>
          <p:cNvPr id="471" name="Google Shape;471;p50"/>
          <p:cNvSpPr/>
          <p:nvPr/>
        </p:nvSpPr>
        <p:spPr>
          <a:xfrm>
            <a:off x="713225" y="1772791"/>
            <a:ext cx="3338822"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dirty="0">
                <a:solidFill>
                  <a:schemeClr val="lt1"/>
                </a:solidFill>
                <a:latin typeface="Poppins"/>
                <a:ea typeface="Poppins"/>
                <a:cs typeface="Poppins"/>
                <a:sym typeface="Poppins"/>
              </a:rPr>
              <a:t>Feature Enhancement</a:t>
            </a:r>
            <a:endParaRPr sz="2000" b="1" dirty="0">
              <a:solidFill>
                <a:schemeClr val="lt1"/>
              </a:solidFill>
              <a:latin typeface="Poppins"/>
              <a:ea typeface="Poppins"/>
              <a:cs typeface="Poppins"/>
              <a:sym typeface="Poppins"/>
            </a:endParaRPr>
          </a:p>
        </p:txBody>
      </p:sp>
      <p:sp>
        <p:nvSpPr>
          <p:cNvPr id="473" name="Google Shape;473;p50"/>
          <p:cNvSpPr/>
          <p:nvPr/>
        </p:nvSpPr>
        <p:spPr>
          <a:xfrm>
            <a:off x="5405718" y="1778132"/>
            <a:ext cx="3025182"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dirty="0">
                <a:solidFill>
                  <a:schemeClr val="lt1"/>
                </a:solidFill>
                <a:latin typeface="Poppins"/>
                <a:ea typeface="Poppins"/>
                <a:cs typeface="Poppins"/>
                <a:sym typeface="Poppins"/>
              </a:rPr>
              <a:t>Reward Shaping</a:t>
            </a:r>
            <a:endParaRPr sz="2000" b="1" dirty="0">
              <a:solidFill>
                <a:schemeClr val="lt1"/>
              </a:solidFill>
              <a:latin typeface="Poppins"/>
              <a:ea typeface="Poppins"/>
              <a:cs typeface="Poppins"/>
              <a:sym typeface="Poppins"/>
            </a:endParaRPr>
          </a:p>
        </p:txBody>
      </p:sp>
      <p:sp>
        <p:nvSpPr>
          <p:cNvPr id="479" name="Google Shape;479;p50"/>
          <p:cNvSpPr/>
          <p:nvPr/>
        </p:nvSpPr>
        <p:spPr>
          <a:xfrm>
            <a:off x="1965300" y="3842641"/>
            <a:ext cx="521340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Test the Methodology Developed</a:t>
            </a:r>
          </a:p>
        </p:txBody>
      </p:sp>
      <p:sp>
        <p:nvSpPr>
          <p:cNvPr id="2" name="Google Shape;400;p47">
            <a:extLst>
              <a:ext uri="{FF2B5EF4-FFF2-40B4-BE49-F238E27FC236}">
                <a16:creationId xmlns:a16="http://schemas.microsoft.com/office/drawing/2014/main" id="{B856185B-1ECC-C2C5-2A90-BD91213B6510}"/>
              </a:ext>
            </a:extLst>
          </p:cNvPr>
          <p:cNvSpPr txBox="1">
            <a:spLocks/>
          </p:cNvSpPr>
          <p:nvPr/>
        </p:nvSpPr>
        <p:spPr>
          <a:xfrm>
            <a:off x="1083035" y="951633"/>
            <a:ext cx="753931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indent="0" algn="ctr"/>
            <a:r>
              <a:rPr lang="en-MY" dirty="0"/>
              <a:t>To address these challenges, it is crucial to improve the RL agent's ability to </a:t>
            </a:r>
            <a:r>
              <a:rPr lang="en-MY" b="1" dirty="0"/>
              <a:t>perceive data </a:t>
            </a:r>
            <a:r>
              <a:rPr lang="en-MY" dirty="0"/>
              <a:t>and the ability to </a:t>
            </a:r>
            <a:r>
              <a:rPr lang="en-MY" b="1" dirty="0"/>
              <a:t>make decisions</a:t>
            </a:r>
            <a:r>
              <a:rPr lang="en-MY" dirty="0"/>
              <a:t>. Therefore, our study focus on: </a:t>
            </a:r>
          </a:p>
        </p:txBody>
      </p:sp>
      <p:cxnSp>
        <p:nvCxnSpPr>
          <p:cNvPr id="28" name="Google Shape;480;p50">
            <a:extLst>
              <a:ext uri="{FF2B5EF4-FFF2-40B4-BE49-F238E27FC236}">
                <a16:creationId xmlns:a16="http://schemas.microsoft.com/office/drawing/2014/main" id="{CEDCB9D3-8C1C-BD90-CE85-5992DF23B1E6}"/>
              </a:ext>
            </a:extLst>
          </p:cNvPr>
          <p:cNvCxnSpPr>
            <a:cxnSpLocks/>
          </p:cNvCxnSpPr>
          <p:nvPr/>
        </p:nvCxnSpPr>
        <p:spPr>
          <a:xfrm rot="16200000" flipH="1">
            <a:off x="3776540" y="3040800"/>
            <a:ext cx="331500" cy="1306800"/>
          </a:xfrm>
          <a:prstGeom prst="bentConnector3">
            <a:avLst>
              <a:gd name="adj1" fmla="val 31600"/>
            </a:avLst>
          </a:prstGeom>
          <a:noFill/>
          <a:ln w="9525" cap="flat" cmpd="sng">
            <a:solidFill>
              <a:schemeClr val="dk1"/>
            </a:solidFill>
            <a:prstDash val="solid"/>
            <a:round/>
            <a:headEnd type="none" w="med" len="med"/>
            <a:tailEnd type="oval" w="med" len="med"/>
          </a:ln>
        </p:spPr>
      </p:cxnSp>
      <p:cxnSp>
        <p:nvCxnSpPr>
          <p:cNvPr id="32" name="Google Shape;481;p50">
            <a:extLst>
              <a:ext uri="{FF2B5EF4-FFF2-40B4-BE49-F238E27FC236}">
                <a16:creationId xmlns:a16="http://schemas.microsoft.com/office/drawing/2014/main" id="{73E62060-8353-0B2B-AFFB-DE0EA247625D}"/>
              </a:ext>
            </a:extLst>
          </p:cNvPr>
          <p:cNvCxnSpPr/>
          <p:nvPr/>
        </p:nvCxnSpPr>
        <p:spPr>
          <a:xfrm rot="5400000">
            <a:off x="5083490" y="2979796"/>
            <a:ext cx="331500" cy="1307100"/>
          </a:xfrm>
          <a:prstGeom prst="bentConnector3">
            <a:avLst>
              <a:gd name="adj1" fmla="val 49989"/>
            </a:avLst>
          </a:prstGeom>
          <a:noFill/>
          <a:ln w="952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220475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1"/>
          <p:cNvSpPr txBox="1">
            <a:spLocks noGrp="1"/>
          </p:cNvSpPr>
          <p:nvPr>
            <p:ph type="subTitle" idx="1"/>
          </p:nvPr>
        </p:nvSpPr>
        <p:spPr>
          <a:xfrm>
            <a:off x="540300" y="1290926"/>
            <a:ext cx="4117200" cy="347066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b="1" u="sng" dirty="0"/>
              <a:t>Environment: </a:t>
            </a:r>
          </a:p>
          <a:p>
            <a:pPr marL="0" indent="0" algn="l"/>
            <a:r>
              <a:rPr lang="en-MY" dirty="0" err="1"/>
              <a:t>AnyTrading</a:t>
            </a:r>
            <a:r>
              <a:rPr lang="en-MY" dirty="0"/>
              <a:t> Gym with small customization</a:t>
            </a:r>
          </a:p>
          <a:p>
            <a:pPr marL="0" indent="0" algn="l"/>
            <a:endParaRPr lang="en-MY" dirty="0"/>
          </a:p>
          <a:p>
            <a:pPr marL="0" lvl="0" indent="0" algn="l" rtl="0">
              <a:spcBef>
                <a:spcPts val="0"/>
              </a:spcBef>
              <a:spcAft>
                <a:spcPts val="0"/>
              </a:spcAft>
            </a:pPr>
            <a:endParaRPr lang="en" dirty="0"/>
          </a:p>
          <a:p>
            <a:pPr marL="285750" lvl="0" indent="-285750" algn="l" rtl="0">
              <a:spcBef>
                <a:spcPts val="0"/>
              </a:spcBef>
              <a:spcAft>
                <a:spcPts val="0"/>
              </a:spcAft>
              <a:buFont typeface="Arial" panose="020B0604020202020204" pitchFamily="34" charset="0"/>
              <a:buChar char="•"/>
            </a:pPr>
            <a:r>
              <a:rPr lang="en" b="1" u="sng" dirty="0"/>
              <a:t>Algorithm: </a:t>
            </a:r>
          </a:p>
          <a:p>
            <a:pPr marL="0" lvl="0" indent="0" algn="l" rtl="0">
              <a:spcBef>
                <a:spcPts val="0"/>
              </a:spcBef>
              <a:spcAft>
                <a:spcPts val="0"/>
              </a:spcAft>
            </a:pPr>
            <a:r>
              <a:rPr lang="en" dirty="0"/>
              <a:t>PPO from SB3</a:t>
            </a:r>
          </a:p>
          <a:p>
            <a:pPr marL="0" lvl="0" indent="0" algn="l" rtl="0">
              <a:spcBef>
                <a:spcPts val="0"/>
              </a:spcBef>
              <a:spcAft>
                <a:spcPts val="0"/>
              </a:spcAft>
            </a:pPr>
            <a:endParaRPr lang="en" dirty="0"/>
          </a:p>
          <a:p>
            <a:pPr marL="0" lvl="0" indent="0" algn="l" rtl="0">
              <a:spcBef>
                <a:spcPts val="0"/>
              </a:spcBef>
              <a:spcAft>
                <a:spcPts val="0"/>
              </a:spcAft>
            </a:pPr>
            <a:endParaRPr lang="en" dirty="0"/>
          </a:p>
          <a:p>
            <a:pPr marL="285750" lvl="0" indent="-285750" algn="l" rtl="0">
              <a:spcBef>
                <a:spcPts val="0"/>
              </a:spcBef>
              <a:spcAft>
                <a:spcPts val="0"/>
              </a:spcAft>
              <a:buFont typeface="Arial" panose="020B0604020202020204" pitchFamily="34" charset="0"/>
              <a:buChar char="•"/>
            </a:pPr>
            <a:r>
              <a:rPr lang="en" b="1" u="sng" dirty="0"/>
              <a:t>Data Chosen:</a:t>
            </a:r>
          </a:p>
          <a:p>
            <a:pPr marL="0" lvl="0" indent="0" algn="l" rtl="0">
              <a:spcBef>
                <a:spcPts val="0"/>
              </a:spcBef>
              <a:spcAft>
                <a:spcPts val="0"/>
              </a:spcAft>
            </a:pPr>
            <a:r>
              <a:rPr lang="en" dirty="0"/>
              <a:t>Goldman Sachs Group 10 Years daily data</a:t>
            </a:r>
          </a:p>
          <a:p>
            <a:pPr marL="0" lvl="0" indent="0" algn="l" rtl="0">
              <a:spcBef>
                <a:spcPts val="0"/>
              </a:spcBef>
              <a:spcAft>
                <a:spcPts val="0"/>
              </a:spcAft>
            </a:pPr>
            <a:r>
              <a:rPr lang="en" dirty="0"/>
              <a:t>(95% for training, 5% for testing)</a:t>
            </a:r>
          </a:p>
          <a:p>
            <a:pPr marL="0" lvl="0" indent="0" algn="l" rtl="0">
              <a:spcBef>
                <a:spcPts val="0"/>
              </a:spcBef>
              <a:spcAft>
                <a:spcPts val="0"/>
              </a:spcAft>
            </a:pPr>
            <a:r>
              <a:rPr lang="en" dirty="0"/>
              <a:t>Yahoo Finance</a:t>
            </a:r>
          </a:p>
        </p:txBody>
      </p:sp>
      <p:sp>
        <p:nvSpPr>
          <p:cNvPr id="335" name="Google Shape;335;p41"/>
          <p:cNvSpPr txBox="1">
            <a:spLocks noGrp="1"/>
          </p:cNvSpPr>
          <p:nvPr>
            <p:ph type="title"/>
          </p:nvPr>
        </p:nvSpPr>
        <p:spPr>
          <a:xfrm>
            <a:off x="713225" y="381906"/>
            <a:ext cx="41172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t>Tools Details</a:t>
            </a:r>
            <a:endParaRPr sz="3000" dirty="0"/>
          </a:p>
        </p:txBody>
      </p:sp>
      <p:grpSp>
        <p:nvGrpSpPr>
          <p:cNvPr id="340" name="Google Shape;340;p41"/>
          <p:cNvGrpSpPr/>
          <p:nvPr/>
        </p:nvGrpSpPr>
        <p:grpSpPr>
          <a:xfrm rot="10800000" flipH="1">
            <a:off x="5696075" y="-2964475"/>
            <a:ext cx="2907625" cy="8586975"/>
            <a:chOff x="6005650" y="-1385000"/>
            <a:chExt cx="2907625" cy="8586975"/>
          </a:xfrm>
        </p:grpSpPr>
        <p:sp>
          <p:nvSpPr>
            <p:cNvPr id="341" name="Google Shape;341;p41"/>
            <p:cNvSpPr/>
            <p:nvPr/>
          </p:nvSpPr>
          <p:spPr>
            <a:xfrm>
              <a:off x="7286675" y="904675"/>
              <a:ext cx="1626600" cy="6297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42" name="Google Shape;342;p41"/>
            <p:cNvSpPr/>
            <p:nvPr/>
          </p:nvSpPr>
          <p:spPr>
            <a:xfrm>
              <a:off x="6234375" y="2458969"/>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43" name="Google Shape;343;p41"/>
            <p:cNvSpPr/>
            <p:nvPr/>
          </p:nvSpPr>
          <p:spPr>
            <a:xfrm>
              <a:off x="6005650" y="-1385000"/>
              <a:ext cx="1107300" cy="1107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pic>
        <p:nvPicPr>
          <p:cNvPr id="5122" name="Picture 2">
            <a:extLst>
              <a:ext uri="{FF2B5EF4-FFF2-40B4-BE49-F238E27FC236}">
                <a16:creationId xmlns:a16="http://schemas.microsoft.com/office/drawing/2014/main" id="{2B46C6D7-9CF2-0CA8-C7C1-60DC8ED77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500" y="3364970"/>
            <a:ext cx="1483500" cy="14835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table-Baselines3 Docs - Reliable Reinforcement Learning Implementations — Stable  Baselines3 1.0 documentation">
            <a:extLst>
              <a:ext uri="{FF2B5EF4-FFF2-40B4-BE49-F238E27FC236}">
                <a16:creationId xmlns:a16="http://schemas.microsoft.com/office/drawing/2014/main" id="{582144BC-2A1B-B3D1-66B5-71E6EC37AE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3706" y="2103526"/>
            <a:ext cx="1695150" cy="1477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30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4"/>
          <p:cNvSpPr txBox="1">
            <a:spLocks noGrp="1"/>
          </p:cNvSpPr>
          <p:nvPr>
            <p:ph type="title"/>
          </p:nvPr>
        </p:nvSpPr>
        <p:spPr>
          <a:xfrm>
            <a:off x="833717" y="1307100"/>
            <a:ext cx="7476565"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br>
              <a:rPr lang="en" dirty="0"/>
            </a:br>
            <a:r>
              <a:rPr lang="en" sz="5000" dirty="0"/>
              <a:t>Methodology of Feature Enhancement</a:t>
            </a:r>
            <a:endParaRPr sz="5000" dirty="0"/>
          </a:p>
        </p:txBody>
      </p:sp>
    </p:spTree>
    <p:extLst>
      <p:ext uri="{BB962C8B-B14F-4D97-AF65-F5344CB8AC3E}">
        <p14:creationId xmlns:p14="http://schemas.microsoft.com/office/powerpoint/2010/main" val="173633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2"/>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Overview of Feature Enhancement</a:t>
            </a:r>
            <a:endParaRPr dirty="0"/>
          </a:p>
        </p:txBody>
      </p:sp>
      <p:cxnSp>
        <p:nvCxnSpPr>
          <p:cNvPr id="494" name="Google Shape;494;p52"/>
          <p:cNvCxnSpPr>
            <a:cxnSpLocks/>
            <a:stCxn id="495" idx="2"/>
            <a:endCxn id="496" idx="1"/>
          </p:cNvCxnSpPr>
          <p:nvPr/>
        </p:nvCxnSpPr>
        <p:spPr>
          <a:xfrm flipV="1">
            <a:off x="1503462" y="1578395"/>
            <a:ext cx="600390" cy="1328738"/>
          </a:xfrm>
          <a:prstGeom prst="bentConnector5">
            <a:avLst>
              <a:gd name="adj1" fmla="val 61965"/>
              <a:gd name="adj2" fmla="val 50000"/>
              <a:gd name="adj3" fmla="val 61925"/>
            </a:avLst>
          </a:prstGeom>
          <a:noFill/>
          <a:ln w="9525" cap="flat" cmpd="sng">
            <a:solidFill>
              <a:schemeClr val="dk1"/>
            </a:solidFill>
            <a:prstDash val="solid"/>
            <a:round/>
            <a:headEnd type="none" w="med" len="med"/>
            <a:tailEnd type="oval" w="med" len="med"/>
          </a:ln>
        </p:spPr>
      </p:cxnSp>
      <p:cxnSp>
        <p:nvCxnSpPr>
          <p:cNvPr id="497" name="Google Shape;497;p52"/>
          <p:cNvCxnSpPr>
            <a:cxnSpLocks/>
            <a:stCxn id="495" idx="2"/>
            <a:endCxn id="498" idx="1"/>
          </p:cNvCxnSpPr>
          <p:nvPr/>
        </p:nvCxnSpPr>
        <p:spPr>
          <a:xfrm>
            <a:off x="1503462" y="2907133"/>
            <a:ext cx="600390" cy="1328737"/>
          </a:xfrm>
          <a:prstGeom prst="bentConnector5">
            <a:avLst>
              <a:gd name="adj1" fmla="val 61965"/>
              <a:gd name="adj2" fmla="val 93179"/>
              <a:gd name="adj3" fmla="val 61925"/>
            </a:avLst>
          </a:prstGeom>
          <a:noFill/>
          <a:ln w="9525" cap="flat" cmpd="sng">
            <a:solidFill>
              <a:schemeClr val="dk1"/>
            </a:solidFill>
            <a:prstDash val="solid"/>
            <a:round/>
            <a:headEnd type="none" w="med" len="med"/>
            <a:tailEnd type="oval" w="med" len="med"/>
          </a:ln>
        </p:spPr>
      </p:cxnSp>
      <p:cxnSp>
        <p:nvCxnSpPr>
          <p:cNvPr id="499" name="Google Shape;499;p52"/>
          <p:cNvCxnSpPr>
            <a:cxnSpLocks/>
            <a:stCxn id="495" idx="2"/>
            <a:endCxn id="500" idx="1"/>
          </p:cNvCxnSpPr>
          <p:nvPr/>
        </p:nvCxnSpPr>
        <p:spPr>
          <a:xfrm flipV="1">
            <a:off x="1503462" y="2464220"/>
            <a:ext cx="600391" cy="442913"/>
          </a:xfrm>
          <a:prstGeom prst="bentConnector5">
            <a:avLst>
              <a:gd name="adj1" fmla="val 61965"/>
              <a:gd name="adj2" fmla="val 50000"/>
              <a:gd name="adj3" fmla="val 61925"/>
            </a:avLst>
          </a:prstGeom>
          <a:noFill/>
          <a:ln w="9525" cap="flat" cmpd="sng">
            <a:solidFill>
              <a:schemeClr val="dk1"/>
            </a:solidFill>
            <a:prstDash val="solid"/>
            <a:round/>
            <a:headEnd type="none" w="med" len="med"/>
            <a:tailEnd type="oval" w="med" len="med"/>
          </a:ln>
        </p:spPr>
      </p:cxnSp>
      <p:cxnSp>
        <p:nvCxnSpPr>
          <p:cNvPr id="501" name="Google Shape;501;p52"/>
          <p:cNvCxnSpPr>
            <a:cxnSpLocks/>
            <a:stCxn id="495" idx="2"/>
            <a:endCxn id="502" idx="1"/>
          </p:cNvCxnSpPr>
          <p:nvPr/>
        </p:nvCxnSpPr>
        <p:spPr>
          <a:xfrm>
            <a:off x="1503462" y="2907133"/>
            <a:ext cx="600391" cy="442912"/>
          </a:xfrm>
          <a:prstGeom prst="bentConnector5">
            <a:avLst>
              <a:gd name="adj1" fmla="val 61965"/>
              <a:gd name="adj2" fmla="val 50000"/>
              <a:gd name="adj3" fmla="val 61925"/>
            </a:avLst>
          </a:prstGeom>
          <a:noFill/>
          <a:ln w="9525" cap="flat" cmpd="sng">
            <a:solidFill>
              <a:schemeClr val="dk1"/>
            </a:solidFill>
            <a:prstDash val="solid"/>
            <a:round/>
            <a:headEnd type="none" w="med" len="med"/>
            <a:tailEnd type="oval" w="med" len="med"/>
          </a:ln>
        </p:spPr>
      </p:cxnSp>
      <p:sp>
        <p:nvSpPr>
          <p:cNvPr id="495" name="Google Shape;495;p52"/>
          <p:cNvSpPr/>
          <p:nvPr/>
        </p:nvSpPr>
        <p:spPr>
          <a:xfrm rot="-5400000">
            <a:off x="217062" y="2695783"/>
            <a:ext cx="215010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dirty="0">
                <a:solidFill>
                  <a:schemeClr val="lt1"/>
                </a:solidFill>
                <a:latin typeface="Poppins"/>
                <a:ea typeface="Poppins"/>
                <a:cs typeface="Poppins"/>
                <a:sym typeface="Poppins"/>
              </a:rPr>
              <a:t>Methodology</a:t>
            </a:r>
            <a:endParaRPr sz="2000" b="1" dirty="0">
              <a:solidFill>
                <a:schemeClr val="lt1"/>
              </a:solidFill>
              <a:latin typeface="Poppins"/>
              <a:ea typeface="Poppins"/>
              <a:cs typeface="Poppins"/>
              <a:sym typeface="Poppins"/>
            </a:endParaRPr>
          </a:p>
        </p:txBody>
      </p:sp>
      <p:sp>
        <p:nvSpPr>
          <p:cNvPr id="496" name="Google Shape;496;p52"/>
          <p:cNvSpPr/>
          <p:nvPr/>
        </p:nvSpPr>
        <p:spPr>
          <a:xfrm>
            <a:off x="2103852" y="1367045"/>
            <a:ext cx="508574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2000" b="1" dirty="0">
                <a:solidFill>
                  <a:schemeClr val="lt1"/>
                </a:solidFill>
                <a:latin typeface="Poppins"/>
                <a:ea typeface="Poppins"/>
                <a:cs typeface="Poppins"/>
                <a:sym typeface="Poppins"/>
              </a:rPr>
              <a:t>Original : Basic Data</a:t>
            </a:r>
            <a:endParaRPr sz="2000" b="1" dirty="0">
              <a:solidFill>
                <a:schemeClr val="lt1"/>
              </a:solidFill>
              <a:latin typeface="Poppins"/>
              <a:ea typeface="Poppins"/>
              <a:cs typeface="Poppins"/>
              <a:sym typeface="Poppins"/>
            </a:endParaRPr>
          </a:p>
        </p:txBody>
      </p:sp>
      <p:sp>
        <p:nvSpPr>
          <p:cNvPr id="500" name="Google Shape;500;p52"/>
          <p:cNvSpPr/>
          <p:nvPr/>
        </p:nvSpPr>
        <p:spPr>
          <a:xfrm>
            <a:off x="2103853" y="2252870"/>
            <a:ext cx="508574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2000" b="1" dirty="0">
                <a:solidFill>
                  <a:schemeClr val="lt1"/>
                </a:solidFill>
                <a:latin typeface="Poppins"/>
                <a:ea typeface="Poppins"/>
                <a:cs typeface="Poppins"/>
                <a:sym typeface="Poppins"/>
              </a:rPr>
              <a:t>#1 : Extended Market Data</a:t>
            </a:r>
            <a:endParaRPr sz="2000" b="1" dirty="0">
              <a:solidFill>
                <a:schemeClr val="lt1"/>
              </a:solidFill>
              <a:latin typeface="Poppins"/>
              <a:ea typeface="Poppins"/>
              <a:cs typeface="Poppins"/>
              <a:sym typeface="Poppins"/>
            </a:endParaRPr>
          </a:p>
        </p:txBody>
      </p:sp>
      <p:sp>
        <p:nvSpPr>
          <p:cNvPr id="502" name="Google Shape;502;p52"/>
          <p:cNvSpPr/>
          <p:nvPr/>
        </p:nvSpPr>
        <p:spPr>
          <a:xfrm>
            <a:off x="2103853" y="3138695"/>
            <a:ext cx="508574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2000" b="1" dirty="0">
                <a:solidFill>
                  <a:schemeClr val="lt1"/>
                </a:solidFill>
                <a:latin typeface="Poppins"/>
                <a:ea typeface="Poppins"/>
                <a:cs typeface="Poppins"/>
                <a:sym typeface="Poppins"/>
              </a:rPr>
              <a:t>#2 : Integrating Technical Indicators</a:t>
            </a:r>
            <a:endParaRPr sz="2000" b="1" dirty="0">
              <a:solidFill>
                <a:schemeClr val="lt1"/>
              </a:solidFill>
              <a:latin typeface="Poppins"/>
              <a:ea typeface="Poppins"/>
              <a:cs typeface="Poppins"/>
              <a:sym typeface="Poppins"/>
            </a:endParaRPr>
          </a:p>
        </p:txBody>
      </p:sp>
      <p:sp>
        <p:nvSpPr>
          <p:cNvPr id="498" name="Google Shape;498;p52"/>
          <p:cNvSpPr/>
          <p:nvPr/>
        </p:nvSpPr>
        <p:spPr>
          <a:xfrm>
            <a:off x="2103852" y="4024520"/>
            <a:ext cx="5085741"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2000" b="1" dirty="0">
                <a:solidFill>
                  <a:schemeClr val="lt1"/>
                </a:solidFill>
                <a:latin typeface="Poppins"/>
                <a:ea typeface="Poppins"/>
                <a:cs typeface="Poppins"/>
                <a:sym typeface="Poppins"/>
              </a:rPr>
              <a:t>#3 : Integrating Candlestick Pattern</a:t>
            </a:r>
            <a:endParaRPr sz="2000" b="1" dirty="0">
              <a:solidFill>
                <a:schemeClr val="lt1"/>
              </a:solidFill>
              <a:latin typeface="Poppins"/>
              <a:ea typeface="Poppins"/>
              <a:cs typeface="Poppins"/>
              <a:sym typeface="Poppins"/>
            </a:endParaRPr>
          </a:p>
        </p:txBody>
      </p:sp>
      <p:cxnSp>
        <p:nvCxnSpPr>
          <p:cNvPr id="506" name="Google Shape;506;p52"/>
          <p:cNvCxnSpPr>
            <a:cxnSpLocks/>
          </p:cNvCxnSpPr>
          <p:nvPr/>
        </p:nvCxnSpPr>
        <p:spPr>
          <a:xfrm>
            <a:off x="7189594" y="1578395"/>
            <a:ext cx="274500" cy="0"/>
          </a:xfrm>
          <a:prstGeom prst="straightConnector1">
            <a:avLst/>
          </a:prstGeom>
          <a:noFill/>
          <a:ln w="9525" cap="flat" cmpd="sng">
            <a:solidFill>
              <a:schemeClr val="dk1"/>
            </a:solidFill>
            <a:prstDash val="solid"/>
            <a:round/>
            <a:headEnd type="none" w="med" len="med"/>
            <a:tailEnd type="oval" w="med" len="med"/>
          </a:ln>
        </p:spPr>
      </p:cxnSp>
      <p:cxnSp>
        <p:nvCxnSpPr>
          <p:cNvPr id="507" name="Google Shape;507;p52"/>
          <p:cNvCxnSpPr>
            <a:cxnSpLocks/>
          </p:cNvCxnSpPr>
          <p:nvPr/>
        </p:nvCxnSpPr>
        <p:spPr>
          <a:xfrm>
            <a:off x="7189594" y="2464220"/>
            <a:ext cx="274500" cy="0"/>
          </a:xfrm>
          <a:prstGeom prst="straightConnector1">
            <a:avLst/>
          </a:prstGeom>
          <a:noFill/>
          <a:ln w="9525" cap="flat" cmpd="sng">
            <a:solidFill>
              <a:schemeClr val="dk1"/>
            </a:solidFill>
            <a:prstDash val="solid"/>
            <a:round/>
            <a:headEnd type="none" w="med" len="med"/>
            <a:tailEnd type="oval" w="med" len="med"/>
          </a:ln>
        </p:spPr>
      </p:cxnSp>
      <p:cxnSp>
        <p:nvCxnSpPr>
          <p:cNvPr id="508" name="Google Shape;508;p52"/>
          <p:cNvCxnSpPr>
            <a:cxnSpLocks/>
          </p:cNvCxnSpPr>
          <p:nvPr/>
        </p:nvCxnSpPr>
        <p:spPr>
          <a:xfrm>
            <a:off x="7189594" y="3350045"/>
            <a:ext cx="274500" cy="0"/>
          </a:xfrm>
          <a:prstGeom prst="straightConnector1">
            <a:avLst/>
          </a:prstGeom>
          <a:noFill/>
          <a:ln w="9525" cap="flat" cmpd="sng">
            <a:solidFill>
              <a:schemeClr val="dk1"/>
            </a:solidFill>
            <a:prstDash val="solid"/>
            <a:round/>
            <a:headEnd type="none" w="med" len="med"/>
            <a:tailEnd type="oval" w="med" len="med"/>
          </a:ln>
        </p:spPr>
      </p:cxnSp>
      <p:cxnSp>
        <p:nvCxnSpPr>
          <p:cNvPr id="509" name="Google Shape;509;p52"/>
          <p:cNvCxnSpPr>
            <a:cxnSpLocks/>
          </p:cNvCxnSpPr>
          <p:nvPr/>
        </p:nvCxnSpPr>
        <p:spPr>
          <a:xfrm>
            <a:off x="7189594" y="4235870"/>
            <a:ext cx="274500" cy="0"/>
          </a:xfrm>
          <a:prstGeom prst="straightConnector1">
            <a:avLst/>
          </a:prstGeom>
          <a:noFill/>
          <a:ln w="952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1754847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303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Original Feature Function</a:t>
            </a:r>
            <a:endParaRPr dirty="0"/>
          </a:p>
        </p:txBody>
      </p:sp>
      <p:sp>
        <p:nvSpPr>
          <p:cNvPr id="646" name="Google Shape;646;p57"/>
          <p:cNvSpPr txBox="1"/>
          <p:nvPr/>
        </p:nvSpPr>
        <p:spPr>
          <a:xfrm>
            <a:off x="720000" y="1465187"/>
            <a:ext cx="7704000" cy="16827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Close Price</a:t>
            </a:r>
          </a:p>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Price Difference</a:t>
            </a:r>
          </a:p>
          <a:p>
            <a:pPr marL="285750" lvl="0" indent="-285750" algn="l" rtl="0">
              <a:lnSpc>
                <a:spcPct val="115000"/>
              </a:lnSpc>
              <a:spcBef>
                <a:spcPts val="0"/>
              </a:spcBef>
              <a:spcAft>
                <a:spcPts val="0"/>
              </a:spcAft>
              <a:buFont typeface="Arial" panose="020B0604020202020204" pitchFamily="34" charset="0"/>
              <a:buChar char="•"/>
            </a:pPr>
            <a:endParaRPr lang="en-MY" sz="2000" dirty="0">
              <a:solidFill>
                <a:schemeClr val="dk1"/>
              </a:solidFill>
              <a:latin typeface="Albert Sans"/>
              <a:ea typeface="Albert Sans"/>
              <a:cs typeface="Albert Sans"/>
              <a:sym typeface="Albert Sans"/>
            </a:endParaRPr>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720000" y="1059111"/>
            <a:ext cx="770400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Only 2 Features for agent</a:t>
            </a:r>
          </a:p>
        </p:txBody>
      </p:sp>
      <p:sp>
        <p:nvSpPr>
          <p:cNvPr id="649" name="Google Shape;649;p57"/>
          <p:cNvSpPr/>
          <p:nvPr/>
        </p:nvSpPr>
        <p:spPr>
          <a:xfrm>
            <a:off x="720000" y="2399380"/>
            <a:ext cx="385200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Testing Result</a:t>
            </a:r>
          </a:p>
        </p:txBody>
      </p:sp>
      <p:pic>
        <p:nvPicPr>
          <p:cNvPr id="2" name="Picture 1">
            <a:extLst>
              <a:ext uri="{FF2B5EF4-FFF2-40B4-BE49-F238E27FC236}">
                <a16:creationId xmlns:a16="http://schemas.microsoft.com/office/drawing/2014/main" id="{9534C20B-6B66-45B9-6F15-2FA4710F71D5}"/>
              </a:ext>
            </a:extLst>
          </p:cNvPr>
          <p:cNvPicPr>
            <a:picLocks noChangeAspect="1"/>
          </p:cNvPicPr>
          <p:nvPr/>
        </p:nvPicPr>
        <p:blipFill>
          <a:blip r:embed="rId3"/>
          <a:stretch>
            <a:fillRect/>
          </a:stretch>
        </p:blipFill>
        <p:spPr>
          <a:xfrm>
            <a:off x="720000" y="2919632"/>
            <a:ext cx="6344829" cy="2068249"/>
          </a:xfrm>
          <a:prstGeom prst="rect">
            <a:avLst/>
          </a:prstGeom>
        </p:spPr>
      </p:pic>
    </p:spTree>
    <p:extLst>
      <p:ext uri="{BB962C8B-B14F-4D97-AF65-F5344CB8AC3E}">
        <p14:creationId xmlns:p14="http://schemas.microsoft.com/office/powerpoint/2010/main" val="322580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303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Original Feature Function</a:t>
            </a:r>
            <a:endParaRPr dirty="0"/>
          </a:p>
        </p:txBody>
      </p:sp>
      <p:sp>
        <p:nvSpPr>
          <p:cNvPr id="646" name="Google Shape;646;p57"/>
          <p:cNvSpPr txBox="1"/>
          <p:nvPr/>
        </p:nvSpPr>
        <p:spPr>
          <a:xfrm>
            <a:off x="720000" y="1465187"/>
            <a:ext cx="7704000" cy="16827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2 Features as input are insufficient to capture the complex movements of the stock market.</a:t>
            </a:r>
          </a:p>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This simplicity led to poor performance metrics, indicating underfitting.</a:t>
            </a:r>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720000" y="1059111"/>
            <a:ext cx="1914343"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Problem</a:t>
            </a:r>
          </a:p>
        </p:txBody>
      </p:sp>
      <p:sp>
        <p:nvSpPr>
          <p:cNvPr id="649" name="Google Shape;649;p57"/>
          <p:cNvSpPr/>
          <p:nvPr/>
        </p:nvSpPr>
        <p:spPr>
          <a:xfrm>
            <a:off x="720000" y="2784137"/>
            <a:ext cx="385200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Proposed Solution</a:t>
            </a:r>
          </a:p>
        </p:txBody>
      </p:sp>
      <p:sp>
        <p:nvSpPr>
          <p:cNvPr id="3" name="Google Shape;646;p57">
            <a:extLst>
              <a:ext uri="{FF2B5EF4-FFF2-40B4-BE49-F238E27FC236}">
                <a16:creationId xmlns:a16="http://schemas.microsoft.com/office/drawing/2014/main" id="{2BA37F23-ACCF-688C-2FC2-3E23838CC3DC}"/>
              </a:ext>
            </a:extLst>
          </p:cNvPr>
          <p:cNvSpPr txBox="1"/>
          <p:nvPr/>
        </p:nvSpPr>
        <p:spPr>
          <a:xfrm>
            <a:off x="720000" y="3210428"/>
            <a:ext cx="7704000" cy="16827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Clear that the input features needed to be enriched.</a:t>
            </a:r>
          </a:p>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#1 Solution is adding all available </a:t>
            </a:r>
            <a:r>
              <a:rPr lang="en-MY" sz="1700" b="1" dirty="0">
                <a:solidFill>
                  <a:schemeClr val="dk1"/>
                </a:solidFill>
                <a:latin typeface="Albert Sans"/>
                <a:ea typeface="Albert Sans"/>
                <a:cs typeface="Albert Sans"/>
                <a:sym typeface="Albert Sans"/>
              </a:rPr>
              <a:t>columns (like volume)</a:t>
            </a:r>
            <a:r>
              <a:rPr lang="en-MY" sz="1700" dirty="0">
                <a:solidFill>
                  <a:schemeClr val="dk1"/>
                </a:solidFill>
                <a:latin typeface="Albert Sans"/>
                <a:ea typeface="Albert Sans"/>
                <a:cs typeface="Albert Sans"/>
                <a:sym typeface="Albert Sans"/>
              </a:rPr>
              <a:t> from the </a:t>
            </a:r>
            <a:r>
              <a:rPr lang="en-MY" sz="1700" dirty="0" err="1">
                <a:solidFill>
                  <a:schemeClr val="dk1"/>
                </a:solidFill>
                <a:latin typeface="Albert Sans"/>
                <a:ea typeface="Albert Sans"/>
                <a:cs typeface="Albert Sans"/>
                <a:sym typeface="Albert Sans"/>
              </a:rPr>
              <a:t>dataframe</a:t>
            </a:r>
            <a:r>
              <a:rPr lang="en-MY" sz="1700" dirty="0">
                <a:solidFill>
                  <a:schemeClr val="dk1"/>
                </a:solidFill>
                <a:latin typeface="Albert Sans"/>
                <a:ea typeface="Albert Sans"/>
                <a:cs typeface="Albert Sans"/>
                <a:sym typeface="Albert Sans"/>
              </a:rPr>
              <a:t> as the input feature. </a:t>
            </a:r>
          </a:p>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Our hypothesis is, this will make the model better at capturing more complex market patterns</a:t>
            </a:r>
          </a:p>
        </p:txBody>
      </p:sp>
    </p:spTree>
    <p:extLst>
      <p:ext uri="{BB962C8B-B14F-4D97-AF65-F5344CB8AC3E}">
        <p14:creationId xmlns:p14="http://schemas.microsoft.com/office/powerpoint/2010/main" val="2532476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303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 Feature Enhancement</a:t>
            </a:r>
            <a:endParaRPr dirty="0"/>
          </a:p>
        </p:txBody>
      </p:sp>
      <p:sp>
        <p:nvSpPr>
          <p:cNvPr id="646" name="Google Shape;646;p57"/>
          <p:cNvSpPr txBox="1"/>
          <p:nvPr/>
        </p:nvSpPr>
        <p:spPr>
          <a:xfrm>
            <a:off x="720000" y="1443415"/>
            <a:ext cx="7704000" cy="16827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Dataset column include  ["Open", "Close", "Low", "High", "Volume", "</a:t>
            </a:r>
            <a:r>
              <a:rPr lang="en-MY" sz="2000" dirty="0" err="1">
                <a:solidFill>
                  <a:schemeClr val="dk1"/>
                </a:solidFill>
                <a:latin typeface="Albert Sans"/>
                <a:ea typeface="Albert Sans"/>
                <a:cs typeface="Albert Sans"/>
                <a:sym typeface="Albert Sans"/>
              </a:rPr>
              <a:t>Adj</a:t>
            </a:r>
            <a:r>
              <a:rPr lang="en-MY" sz="2000" dirty="0">
                <a:solidFill>
                  <a:schemeClr val="dk1"/>
                </a:solidFill>
                <a:latin typeface="Albert Sans"/>
                <a:ea typeface="Albert Sans"/>
                <a:cs typeface="Albert Sans"/>
                <a:sym typeface="Albert Sans"/>
              </a:rPr>
              <a:t> Close"]</a:t>
            </a:r>
          </a:p>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Along with the day-over-day differences for each column</a:t>
            </a:r>
          </a:p>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Resulting in a total of 12 features.</a:t>
            </a:r>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720000" y="1059111"/>
            <a:ext cx="7704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Extended Market Data</a:t>
            </a:r>
          </a:p>
        </p:txBody>
      </p:sp>
      <p:sp>
        <p:nvSpPr>
          <p:cNvPr id="649" name="Google Shape;649;p57"/>
          <p:cNvSpPr/>
          <p:nvPr/>
        </p:nvSpPr>
        <p:spPr>
          <a:xfrm>
            <a:off x="720000" y="3080417"/>
            <a:ext cx="3852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Rationale</a:t>
            </a:r>
          </a:p>
        </p:txBody>
      </p:sp>
      <p:sp>
        <p:nvSpPr>
          <p:cNvPr id="3" name="Google Shape;646;p57">
            <a:extLst>
              <a:ext uri="{FF2B5EF4-FFF2-40B4-BE49-F238E27FC236}">
                <a16:creationId xmlns:a16="http://schemas.microsoft.com/office/drawing/2014/main" id="{1E584762-CC54-47E2-0E11-671A1C814B70}"/>
              </a:ext>
            </a:extLst>
          </p:cNvPr>
          <p:cNvSpPr txBox="1"/>
          <p:nvPr/>
        </p:nvSpPr>
        <p:spPr>
          <a:xfrm>
            <a:off x="720000" y="3504344"/>
            <a:ext cx="7704000" cy="16827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Provide richer features for agent like Volume and Price Difference</a:t>
            </a:r>
          </a:p>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Model can potentially identify more complex patterns</a:t>
            </a:r>
          </a:p>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Hence, resulting in better predictive accuracy.</a:t>
            </a:r>
          </a:p>
        </p:txBody>
      </p:sp>
    </p:spTree>
    <p:extLst>
      <p:ext uri="{BB962C8B-B14F-4D97-AF65-F5344CB8AC3E}">
        <p14:creationId xmlns:p14="http://schemas.microsoft.com/office/powerpoint/2010/main" val="731837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303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 Feature Enhancement</a:t>
            </a:r>
            <a:endParaRPr dirty="0"/>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415200" y="1083492"/>
            <a:ext cx="3852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Testing Result</a:t>
            </a:r>
          </a:p>
        </p:txBody>
      </p:sp>
      <p:sp>
        <p:nvSpPr>
          <p:cNvPr id="649" name="Google Shape;649;p57"/>
          <p:cNvSpPr/>
          <p:nvPr/>
        </p:nvSpPr>
        <p:spPr>
          <a:xfrm>
            <a:off x="4779599" y="1088796"/>
            <a:ext cx="3852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Discussion</a:t>
            </a:r>
          </a:p>
        </p:txBody>
      </p:sp>
      <p:sp>
        <p:nvSpPr>
          <p:cNvPr id="3" name="Google Shape;646;p57">
            <a:extLst>
              <a:ext uri="{FF2B5EF4-FFF2-40B4-BE49-F238E27FC236}">
                <a16:creationId xmlns:a16="http://schemas.microsoft.com/office/drawing/2014/main" id="{1E584762-CC54-47E2-0E11-671A1C814B70}"/>
              </a:ext>
            </a:extLst>
          </p:cNvPr>
          <p:cNvSpPr txBox="1"/>
          <p:nvPr/>
        </p:nvSpPr>
        <p:spPr>
          <a:xfrm>
            <a:off x="81472" y="3969688"/>
            <a:ext cx="4278087" cy="422701"/>
          </a:xfrm>
          <a:prstGeom prst="rect">
            <a:avLst/>
          </a:prstGeom>
          <a:noFill/>
          <a:ln>
            <a:noFill/>
          </a:ln>
        </p:spPr>
        <p:txBody>
          <a:bodyPr spcFirstLastPara="1" wrap="square" lIns="91425" tIns="91425" rIns="91425" bIns="91425" anchor="t" anchorCtr="0">
            <a:noAutofit/>
          </a:bodyPr>
          <a:lstStyle/>
          <a:p>
            <a:pPr lvl="0" algn="ctr" rtl="0">
              <a:lnSpc>
                <a:spcPct val="115000"/>
              </a:lnSpc>
              <a:spcBef>
                <a:spcPts val="0"/>
              </a:spcBef>
              <a:spcAft>
                <a:spcPts val="0"/>
              </a:spcAft>
            </a:pPr>
            <a:r>
              <a:rPr lang="en-MY" sz="2500" dirty="0"/>
              <a:t>noticeable improvement !</a:t>
            </a:r>
            <a:endParaRPr lang="en-MY" sz="2500" dirty="0">
              <a:solidFill>
                <a:schemeClr val="dk1"/>
              </a:solidFill>
              <a:latin typeface="Albert Sans"/>
              <a:ea typeface="Albert Sans"/>
              <a:cs typeface="Albert Sans"/>
              <a:sym typeface="Albert Sans"/>
            </a:endParaRPr>
          </a:p>
        </p:txBody>
      </p:sp>
      <p:pic>
        <p:nvPicPr>
          <p:cNvPr id="2" name="Picture 1">
            <a:extLst>
              <a:ext uri="{FF2B5EF4-FFF2-40B4-BE49-F238E27FC236}">
                <a16:creationId xmlns:a16="http://schemas.microsoft.com/office/drawing/2014/main" id="{323F2A2C-0F73-F6A2-D244-B7AC18DED7DE}"/>
              </a:ext>
            </a:extLst>
          </p:cNvPr>
          <p:cNvPicPr>
            <a:picLocks noChangeAspect="1"/>
          </p:cNvPicPr>
          <p:nvPr/>
        </p:nvPicPr>
        <p:blipFill>
          <a:blip r:embed="rId3"/>
          <a:stretch>
            <a:fillRect/>
          </a:stretch>
        </p:blipFill>
        <p:spPr>
          <a:xfrm>
            <a:off x="152399" y="1795341"/>
            <a:ext cx="4201551" cy="2177947"/>
          </a:xfrm>
          <a:prstGeom prst="rect">
            <a:avLst/>
          </a:prstGeom>
        </p:spPr>
      </p:pic>
      <p:sp>
        <p:nvSpPr>
          <p:cNvPr id="4" name="Google Shape;646;p57">
            <a:extLst>
              <a:ext uri="{FF2B5EF4-FFF2-40B4-BE49-F238E27FC236}">
                <a16:creationId xmlns:a16="http://schemas.microsoft.com/office/drawing/2014/main" id="{9BCCE093-72D5-50E9-DD65-ABBFFBCD2011}"/>
              </a:ext>
            </a:extLst>
          </p:cNvPr>
          <p:cNvSpPr txBox="1"/>
          <p:nvPr/>
        </p:nvSpPr>
        <p:spPr>
          <a:xfrm>
            <a:off x="4501078" y="1713219"/>
            <a:ext cx="4719123" cy="274087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Result supported the hypothesis where adding more data helps agent learn better. </a:t>
            </a:r>
          </a:p>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This motivate us to add more relevant features</a:t>
            </a:r>
            <a:r>
              <a:rPr lang="en-US" sz="2000" dirty="0">
                <a:solidFill>
                  <a:schemeClr val="dk1"/>
                </a:solidFill>
                <a:latin typeface="Albert Sans"/>
                <a:ea typeface="Albert Sans"/>
                <a:cs typeface="Albert Sans"/>
                <a:sym typeface="Albert Sans"/>
              </a:rPr>
              <a:t>, which lead to #2 Feature Enhancement (add Technical Indicators)</a:t>
            </a:r>
            <a:endParaRPr lang="en-MY" sz="2000" dirty="0">
              <a:solidFill>
                <a:schemeClr val="dk1"/>
              </a:solidFill>
              <a:latin typeface="Albert Sans"/>
              <a:ea typeface="Albert Sans"/>
              <a:cs typeface="Albert Sans"/>
              <a:sym typeface="Albert Sans"/>
            </a:endParaRPr>
          </a:p>
        </p:txBody>
      </p:sp>
    </p:spTree>
    <p:extLst>
      <p:ext uri="{BB962C8B-B14F-4D97-AF65-F5344CB8AC3E}">
        <p14:creationId xmlns:p14="http://schemas.microsoft.com/office/powerpoint/2010/main" val="2127736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303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 Feature Enhancement</a:t>
            </a:r>
            <a:endParaRPr dirty="0"/>
          </a:p>
        </p:txBody>
      </p:sp>
      <p:sp>
        <p:nvSpPr>
          <p:cNvPr id="646" name="Google Shape;646;p57"/>
          <p:cNvSpPr txBox="1"/>
          <p:nvPr/>
        </p:nvSpPr>
        <p:spPr>
          <a:xfrm>
            <a:off x="447857" y="1617586"/>
            <a:ext cx="4603114" cy="3374801"/>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Technical Indicators have proven to be useful in financial analysis.</a:t>
            </a:r>
          </a:p>
          <a:p>
            <a:pPr lvl="0" algn="l" rtl="0">
              <a:lnSpc>
                <a:spcPct val="115000"/>
              </a:lnSpc>
              <a:spcBef>
                <a:spcPts val="0"/>
              </a:spcBef>
              <a:spcAft>
                <a:spcPts val="0"/>
              </a:spcAft>
            </a:pPr>
            <a:endParaRPr lang="en-MY" sz="2000" dirty="0">
              <a:solidFill>
                <a:schemeClr val="dk1"/>
              </a:solidFill>
              <a:latin typeface="Albert Sans"/>
              <a:ea typeface="Albert Sans"/>
              <a:cs typeface="Albert Sans"/>
              <a:sym typeface="Albert Sans"/>
            </a:endParaRPr>
          </a:p>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Provide insights of market trend, momentum, and volatility </a:t>
            </a:r>
            <a:r>
              <a:rPr lang="en-MY" sz="2000" b="1" dirty="0">
                <a:solidFill>
                  <a:schemeClr val="dk1"/>
                </a:solidFill>
                <a:latin typeface="Albert Sans"/>
                <a:ea typeface="Albert Sans"/>
                <a:cs typeface="Albert Sans"/>
                <a:sym typeface="Albert Sans"/>
              </a:rPr>
              <a:t>not direct </a:t>
            </a:r>
            <a:r>
              <a:rPr lang="en-MY" sz="2000" dirty="0">
                <a:solidFill>
                  <a:schemeClr val="dk1"/>
                </a:solidFill>
                <a:latin typeface="Albert Sans"/>
                <a:ea typeface="Albert Sans"/>
                <a:cs typeface="Albert Sans"/>
                <a:sym typeface="Albert Sans"/>
              </a:rPr>
              <a:t>from raw price data.</a:t>
            </a:r>
          </a:p>
          <a:p>
            <a:pPr marL="285750" lvl="0" indent="-285750" algn="l" rtl="0">
              <a:lnSpc>
                <a:spcPct val="115000"/>
              </a:lnSpc>
              <a:spcBef>
                <a:spcPts val="0"/>
              </a:spcBef>
              <a:spcAft>
                <a:spcPts val="0"/>
              </a:spcAft>
              <a:buFont typeface="Arial" panose="020B0604020202020204" pitchFamily="34" charset="0"/>
              <a:buChar char="•"/>
            </a:pPr>
            <a:endParaRPr lang="en-MY" sz="2000" dirty="0">
              <a:solidFill>
                <a:schemeClr val="dk1"/>
              </a:solidFill>
              <a:latin typeface="Albert Sans"/>
              <a:ea typeface="Albert Sans"/>
              <a:cs typeface="Albert Sans"/>
              <a:sym typeface="Albert Sans"/>
            </a:endParaRPr>
          </a:p>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Example: MACD, RSI, Bollinger Bands.. To provide comprehensive view. </a:t>
            </a:r>
          </a:p>
          <a:p>
            <a:pPr marL="285750" lvl="0" indent="-285750" algn="l" rtl="0">
              <a:lnSpc>
                <a:spcPct val="115000"/>
              </a:lnSpc>
              <a:spcBef>
                <a:spcPts val="0"/>
              </a:spcBef>
              <a:spcAft>
                <a:spcPts val="0"/>
              </a:spcAft>
              <a:buFont typeface="Arial" panose="020B0604020202020204" pitchFamily="34" charset="0"/>
              <a:buChar char="•"/>
            </a:pPr>
            <a:endParaRPr lang="en-MY" sz="2000" dirty="0">
              <a:solidFill>
                <a:schemeClr val="dk1"/>
              </a:solidFill>
              <a:latin typeface="Albert Sans"/>
              <a:ea typeface="Albert Sans"/>
              <a:cs typeface="Albert Sans"/>
              <a:sym typeface="Albert Sans"/>
            </a:endParaRPr>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720000" y="1059111"/>
            <a:ext cx="770400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Integrating Technical Indicators</a:t>
            </a:r>
          </a:p>
        </p:txBody>
      </p:sp>
      <p:pic>
        <p:nvPicPr>
          <p:cNvPr id="6146" name="Picture 2" descr="Technical Indicator: Definition, Analyst Uses, Types and Examples">
            <a:extLst>
              <a:ext uri="{FF2B5EF4-FFF2-40B4-BE49-F238E27FC236}">
                <a16:creationId xmlns:a16="http://schemas.microsoft.com/office/drawing/2014/main" id="{40BCEA07-725B-BDF9-5444-F512EE49E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85" y="1697454"/>
            <a:ext cx="3432743" cy="303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579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303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 Feature Enhancement</a:t>
            </a:r>
            <a:endParaRPr dirty="0"/>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720000" y="1059111"/>
            <a:ext cx="3079114"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Initial Result</a:t>
            </a:r>
          </a:p>
        </p:txBody>
      </p:sp>
      <p:sp>
        <p:nvSpPr>
          <p:cNvPr id="649" name="Google Shape;649;p57"/>
          <p:cNvSpPr/>
          <p:nvPr/>
        </p:nvSpPr>
        <p:spPr>
          <a:xfrm>
            <a:off x="4301400" y="1059111"/>
            <a:ext cx="385200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Problem Identification</a:t>
            </a:r>
          </a:p>
        </p:txBody>
      </p:sp>
      <p:sp>
        <p:nvSpPr>
          <p:cNvPr id="3" name="Google Shape;646;p57">
            <a:extLst>
              <a:ext uri="{FF2B5EF4-FFF2-40B4-BE49-F238E27FC236}">
                <a16:creationId xmlns:a16="http://schemas.microsoft.com/office/drawing/2014/main" id="{2BA37F23-ACCF-688C-2FC2-3E23838CC3DC}"/>
              </a:ext>
            </a:extLst>
          </p:cNvPr>
          <p:cNvSpPr txBox="1"/>
          <p:nvPr/>
        </p:nvSpPr>
        <p:spPr>
          <a:xfrm>
            <a:off x="4049486" y="1664710"/>
            <a:ext cx="4865914" cy="3228418"/>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Result not showing improvement as expected.</a:t>
            </a:r>
          </a:p>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Observation : </a:t>
            </a:r>
          </a:p>
          <a:p>
            <a:pPr lvl="0" algn="l" rtl="0">
              <a:lnSpc>
                <a:spcPct val="115000"/>
              </a:lnSpc>
              <a:spcBef>
                <a:spcPts val="0"/>
              </a:spcBef>
              <a:spcAft>
                <a:spcPts val="0"/>
              </a:spcAft>
            </a:pPr>
            <a:r>
              <a:rPr lang="en-MY" sz="1700" dirty="0">
                <a:solidFill>
                  <a:schemeClr val="dk1"/>
                </a:solidFill>
                <a:latin typeface="Albert Sans"/>
                <a:ea typeface="Albert Sans"/>
                <a:cs typeface="Albert Sans"/>
                <a:sym typeface="Albert Sans"/>
              </a:rPr>
              <a:t>Training &amp; Validation </a:t>
            </a:r>
            <a:r>
              <a:rPr lang="en-MY" sz="1700" b="1" dirty="0">
                <a:solidFill>
                  <a:schemeClr val="dk1"/>
                </a:solidFill>
                <a:latin typeface="Albert Sans"/>
                <a:ea typeface="Albert Sans"/>
                <a:cs typeface="Albert Sans"/>
                <a:sym typeface="Albert Sans"/>
              </a:rPr>
              <a:t>Loss are high</a:t>
            </a:r>
          </a:p>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Model might not fitting well and not able to learn pattern from training data.</a:t>
            </a:r>
          </a:p>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Therefore, </a:t>
            </a:r>
            <a:r>
              <a:rPr lang="en-MY" sz="1700" b="1" dirty="0">
                <a:solidFill>
                  <a:schemeClr val="dk1"/>
                </a:solidFill>
                <a:latin typeface="Albert Sans"/>
                <a:ea typeface="Albert Sans"/>
                <a:cs typeface="Albert Sans"/>
                <a:sym typeface="Albert Sans"/>
              </a:rPr>
              <a:t>model architecture </a:t>
            </a:r>
            <a:r>
              <a:rPr lang="en-MY" sz="1700" dirty="0">
                <a:solidFill>
                  <a:schemeClr val="dk1"/>
                </a:solidFill>
                <a:latin typeface="Albert Sans"/>
                <a:ea typeface="Albert Sans"/>
                <a:cs typeface="Albert Sans"/>
                <a:sym typeface="Albert Sans"/>
              </a:rPr>
              <a:t>might need to change.</a:t>
            </a:r>
          </a:p>
          <a:p>
            <a:pPr marL="285750" lvl="0" indent="-285750" algn="l" rtl="0">
              <a:lnSpc>
                <a:spcPct val="115000"/>
              </a:lnSpc>
              <a:spcBef>
                <a:spcPts val="0"/>
              </a:spcBef>
              <a:spcAft>
                <a:spcPts val="0"/>
              </a:spcAft>
              <a:buFont typeface="Arial" panose="020B0604020202020204" pitchFamily="34" charset="0"/>
              <a:buChar char="•"/>
            </a:pPr>
            <a:endParaRPr lang="en-MY" sz="1700" dirty="0">
              <a:solidFill>
                <a:schemeClr val="dk1"/>
              </a:solidFill>
              <a:latin typeface="Albert Sans"/>
              <a:ea typeface="Albert Sans"/>
              <a:cs typeface="Albert Sans"/>
              <a:sym typeface="Albert Sans"/>
            </a:endParaRPr>
          </a:p>
          <a:p>
            <a:pPr marL="285750" lvl="0" indent="-285750" algn="l" rtl="0">
              <a:lnSpc>
                <a:spcPct val="115000"/>
              </a:lnSpc>
              <a:spcBef>
                <a:spcPts val="0"/>
              </a:spcBef>
              <a:spcAft>
                <a:spcPts val="0"/>
              </a:spcAft>
              <a:buFont typeface="Arial" panose="020B0604020202020204" pitchFamily="34" charset="0"/>
              <a:buChar char="•"/>
            </a:pPr>
            <a:endParaRPr lang="en-MY" sz="1700" dirty="0">
              <a:solidFill>
                <a:schemeClr val="dk1"/>
              </a:solidFill>
              <a:latin typeface="Albert Sans"/>
              <a:ea typeface="Albert Sans"/>
              <a:cs typeface="Albert Sans"/>
              <a:sym typeface="Albert Sans"/>
            </a:endParaRPr>
          </a:p>
        </p:txBody>
      </p:sp>
      <p:pic>
        <p:nvPicPr>
          <p:cNvPr id="2" name="Picture 1">
            <a:extLst>
              <a:ext uri="{FF2B5EF4-FFF2-40B4-BE49-F238E27FC236}">
                <a16:creationId xmlns:a16="http://schemas.microsoft.com/office/drawing/2014/main" id="{82BFAD09-709E-65AA-81A1-455ADDA30BC9}"/>
              </a:ext>
            </a:extLst>
          </p:cNvPr>
          <p:cNvPicPr>
            <a:picLocks noChangeAspect="1"/>
          </p:cNvPicPr>
          <p:nvPr/>
        </p:nvPicPr>
        <p:blipFill>
          <a:blip r:embed="rId3"/>
          <a:stretch>
            <a:fillRect/>
          </a:stretch>
        </p:blipFill>
        <p:spPr>
          <a:xfrm>
            <a:off x="483643" y="1664710"/>
            <a:ext cx="3435214" cy="2541255"/>
          </a:xfrm>
          <a:prstGeom prst="rect">
            <a:avLst/>
          </a:prstGeom>
        </p:spPr>
      </p:pic>
    </p:spTree>
    <p:extLst>
      <p:ext uri="{BB962C8B-B14F-4D97-AF65-F5344CB8AC3E}">
        <p14:creationId xmlns:p14="http://schemas.microsoft.com/office/powerpoint/2010/main" val="8626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281" name="Google Shape;281;p36"/>
          <p:cNvSpPr txBox="1">
            <a:spLocks noGrp="1"/>
          </p:cNvSpPr>
          <p:nvPr>
            <p:ph type="title" idx="5"/>
          </p:nvPr>
        </p:nvSpPr>
        <p:spPr>
          <a:xfrm>
            <a:off x="804746" y="1484275"/>
            <a:ext cx="90120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84" name="Google Shape;284;p36"/>
          <p:cNvSpPr txBox="1">
            <a:spLocks noGrp="1"/>
          </p:cNvSpPr>
          <p:nvPr>
            <p:ph type="title" idx="8"/>
          </p:nvPr>
        </p:nvSpPr>
        <p:spPr>
          <a:xfrm>
            <a:off x="804746" y="2457553"/>
            <a:ext cx="90120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88" name="Google Shape;288;p36"/>
          <p:cNvSpPr txBox="1">
            <a:spLocks noGrp="1"/>
          </p:cNvSpPr>
          <p:nvPr>
            <p:ph type="title" idx="15"/>
          </p:nvPr>
        </p:nvSpPr>
        <p:spPr>
          <a:xfrm>
            <a:off x="804746" y="3197101"/>
            <a:ext cx="90120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89" name="Google Shape;289;p36"/>
          <p:cNvSpPr txBox="1">
            <a:spLocks noGrp="1"/>
          </p:cNvSpPr>
          <p:nvPr>
            <p:ph type="subTitle" idx="16"/>
          </p:nvPr>
        </p:nvSpPr>
        <p:spPr>
          <a:xfrm>
            <a:off x="1777662" y="1276168"/>
            <a:ext cx="25098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92" name="Google Shape;292;p36"/>
          <p:cNvSpPr txBox="1">
            <a:spLocks noGrp="1"/>
          </p:cNvSpPr>
          <p:nvPr>
            <p:ph type="subTitle" idx="19"/>
          </p:nvPr>
        </p:nvSpPr>
        <p:spPr>
          <a:xfrm>
            <a:off x="1769497" y="2633372"/>
            <a:ext cx="5970246"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 for Feature Enhancement</a:t>
            </a:r>
            <a:endParaRPr dirty="0"/>
          </a:p>
        </p:txBody>
      </p:sp>
      <p:sp>
        <p:nvSpPr>
          <p:cNvPr id="294" name="Google Shape;294;p36"/>
          <p:cNvSpPr txBox="1">
            <a:spLocks noGrp="1"/>
          </p:cNvSpPr>
          <p:nvPr>
            <p:ph type="subTitle" idx="21"/>
          </p:nvPr>
        </p:nvSpPr>
        <p:spPr>
          <a:xfrm>
            <a:off x="1777661" y="3373030"/>
            <a:ext cx="5782467"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 of Reward Shaping</a:t>
            </a:r>
            <a:endParaRPr dirty="0"/>
          </a:p>
        </p:txBody>
      </p:sp>
      <p:sp>
        <p:nvSpPr>
          <p:cNvPr id="14" name="Google Shape;288;p36">
            <a:extLst>
              <a:ext uri="{FF2B5EF4-FFF2-40B4-BE49-F238E27FC236}">
                <a16:creationId xmlns:a16="http://schemas.microsoft.com/office/drawing/2014/main" id="{BD763D81-A41D-52DA-3795-153756BB2B15}"/>
              </a:ext>
            </a:extLst>
          </p:cNvPr>
          <p:cNvSpPr txBox="1">
            <a:spLocks/>
          </p:cNvSpPr>
          <p:nvPr/>
        </p:nvSpPr>
        <p:spPr>
          <a:xfrm>
            <a:off x="804746" y="4153628"/>
            <a:ext cx="901200" cy="61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 dirty="0"/>
              <a:t>04</a:t>
            </a:r>
          </a:p>
        </p:txBody>
      </p:sp>
      <p:sp>
        <p:nvSpPr>
          <p:cNvPr id="15" name="Google Shape;294;p36">
            <a:extLst>
              <a:ext uri="{FF2B5EF4-FFF2-40B4-BE49-F238E27FC236}">
                <a16:creationId xmlns:a16="http://schemas.microsoft.com/office/drawing/2014/main" id="{5B776CD0-8370-8B43-78D7-14C682A889BE}"/>
              </a:ext>
            </a:extLst>
          </p:cNvPr>
          <p:cNvSpPr txBox="1">
            <a:spLocks/>
          </p:cNvSpPr>
          <p:nvPr/>
        </p:nvSpPr>
        <p:spPr>
          <a:xfrm>
            <a:off x="1777661" y="4076828"/>
            <a:ext cx="2900664" cy="385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000" b="1" i="0" u="none" strike="noStrike" cap="none">
                <a:solidFill>
                  <a:schemeClr val="dk1"/>
                </a:solidFill>
                <a:latin typeface="Poppins"/>
                <a:ea typeface="Poppins"/>
                <a:cs typeface="Poppins"/>
                <a:sym typeface="Poppins"/>
              </a:defRPr>
            </a:lvl1pPr>
            <a:lvl2pPr marL="914400" marR="0" lvl="1"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MY" dirty="0"/>
              <a:t>Conclusion</a:t>
            </a:r>
          </a:p>
        </p:txBody>
      </p:sp>
      <p:sp>
        <p:nvSpPr>
          <p:cNvPr id="18" name="Google Shape;311;p38">
            <a:extLst>
              <a:ext uri="{FF2B5EF4-FFF2-40B4-BE49-F238E27FC236}">
                <a16:creationId xmlns:a16="http://schemas.microsoft.com/office/drawing/2014/main" id="{7A49BB08-A524-F841-66E0-C93014273F10}"/>
              </a:ext>
            </a:extLst>
          </p:cNvPr>
          <p:cNvSpPr txBox="1">
            <a:spLocks noGrp="1"/>
          </p:cNvSpPr>
          <p:nvPr>
            <p:ph type="subTitle" idx="1"/>
          </p:nvPr>
        </p:nvSpPr>
        <p:spPr>
          <a:xfrm>
            <a:off x="1777661" y="1462179"/>
            <a:ext cx="2991563" cy="468863"/>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 dirty="0"/>
              <a:t>Motivation</a:t>
            </a:r>
          </a:p>
          <a:p>
            <a:pPr marL="285750" lvl="0" indent="-285750" rtl="0">
              <a:spcBef>
                <a:spcPts val="0"/>
              </a:spcBef>
              <a:spcAft>
                <a:spcPts val="0"/>
              </a:spcAft>
              <a:buFont typeface="Arial" panose="020B0604020202020204" pitchFamily="34" charset="0"/>
              <a:buChar char="•"/>
            </a:pPr>
            <a:r>
              <a:rPr lang="en" dirty="0"/>
              <a:t>Background of study</a:t>
            </a:r>
          </a:p>
          <a:p>
            <a:pPr marL="285750" lvl="0" indent="-285750" rtl="0">
              <a:spcBef>
                <a:spcPts val="0"/>
              </a:spcBef>
              <a:spcAft>
                <a:spcPts val="0"/>
              </a:spcAft>
              <a:buFont typeface="Arial" panose="020B0604020202020204" pitchFamily="34" charset="0"/>
              <a:buChar char="•"/>
            </a:pPr>
            <a:r>
              <a:rPr lang="en" dirty="0"/>
              <a:t>Problem Statement</a:t>
            </a:r>
          </a:p>
          <a:p>
            <a:pPr marL="285750" lvl="0" indent="-285750" rtl="0">
              <a:spcBef>
                <a:spcPts val="0"/>
              </a:spcBef>
              <a:spcAft>
                <a:spcPts val="0"/>
              </a:spcAft>
              <a:buFont typeface="Arial" panose="020B0604020202020204" pitchFamily="34" charset="0"/>
              <a:buChar char="•"/>
            </a:pPr>
            <a:endParaRPr dirty="0"/>
          </a:p>
        </p:txBody>
      </p:sp>
      <p:sp>
        <p:nvSpPr>
          <p:cNvPr id="31" name="Google Shape;311;p38">
            <a:extLst>
              <a:ext uri="{FF2B5EF4-FFF2-40B4-BE49-F238E27FC236}">
                <a16:creationId xmlns:a16="http://schemas.microsoft.com/office/drawing/2014/main" id="{C7588401-A1D7-F69C-8F64-4EEF1C057D5A}"/>
              </a:ext>
            </a:extLst>
          </p:cNvPr>
          <p:cNvSpPr txBox="1">
            <a:spLocks/>
          </p:cNvSpPr>
          <p:nvPr/>
        </p:nvSpPr>
        <p:spPr>
          <a:xfrm>
            <a:off x="1777661" y="4263456"/>
            <a:ext cx="2394289" cy="4688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285750" indent="-285750">
              <a:buFont typeface="Arial" panose="020B0604020202020204" pitchFamily="34" charset="0"/>
              <a:buChar char="•"/>
            </a:pPr>
            <a:r>
              <a:rPr lang="en-MY" dirty="0"/>
              <a:t>Testing Result</a:t>
            </a:r>
          </a:p>
          <a:p>
            <a:pPr marL="285750" indent="-285750">
              <a:buFont typeface="Arial" panose="020B0604020202020204" pitchFamily="34" charset="0"/>
              <a:buChar char="•"/>
            </a:pPr>
            <a:r>
              <a:rPr lang="en-MY" dirty="0"/>
              <a:t>Summary of work</a:t>
            </a:r>
          </a:p>
          <a:p>
            <a:pPr marL="285750" indent="-285750">
              <a:buFont typeface="Arial" panose="020B0604020202020204" pitchFamily="34" charset="0"/>
              <a:buChar char="•"/>
            </a:pPr>
            <a:endParaRPr lang="en-MY"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531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 Feature Enhancement</a:t>
            </a:r>
            <a:endParaRPr dirty="0"/>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720000" y="732539"/>
            <a:ext cx="770400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Modification of Model Architecture</a:t>
            </a:r>
          </a:p>
        </p:txBody>
      </p:sp>
      <p:sp>
        <p:nvSpPr>
          <p:cNvPr id="3" name="Google Shape;646;p57">
            <a:extLst>
              <a:ext uri="{FF2B5EF4-FFF2-40B4-BE49-F238E27FC236}">
                <a16:creationId xmlns:a16="http://schemas.microsoft.com/office/drawing/2014/main" id="{2BA37F23-ACCF-688C-2FC2-3E23838CC3DC}"/>
              </a:ext>
            </a:extLst>
          </p:cNvPr>
          <p:cNvSpPr txBox="1"/>
          <p:nvPr/>
        </p:nvSpPr>
        <p:spPr>
          <a:xfrm>
            <a:off x="719999" y="1131793"/>
            <a:ext cx="7703999" cy="531558"/>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Experiment with deeper architecture from original 64*64</a:t>
            </a:r>
          </a:p>
        </p:txBody>
      </p:sp>
      <p:pic>
        <p:nvPicPr>
          <p:cNvPr id="4" name="Picture 3">
            <a:extLst>
              <a:ext uri="{FF2B5EF4-FFF2-40B4-BE49-F238E27FC236}">
                <a16:creationId xmlns:a16="http://schemas.microsoft.com/office/drawing/2014/main" id="{AEEB01B6-1A3F-D715-FCA4-1E3A03D938BF}"/>
              </a:ext>
            </a:extLst>
          </p:cNvPr>
          <p:cNvPicPr>
            <a:picLocks noChangeAspect="1"/>
          </p:cNvPicPr>
          <p:nvPr/>
        </p:nvPicPr>
        <p:blipFill>
          <a:blip r:embed="rId3"/>
          <a:stretch>
            <a:fillRect/>
          </a:stretch>
        </p:blipFill>
        <p:spPr>
          <a:xfrm>
            <a:off x="190492" y="1663351"/>
            <a:ext cx="6264733" cy="3660904"/>
          </a:xfrm>
          <a:prstGeom prst="rect">
            <a:avLst/>
          </a:prstGeom>
        </p:spPr>
      </p:pic>
      <p:sp>
        <p:nvSpPr>
          <p:cNvPr id="5" name="Oval 4">
            <a:extLst>
              <a:ext uri="{FF2B5EF4-FFF2-40B4-BE49-F238E27FC236}">
                <a16:creationId xmlns:a16="http://schemas.microsoft.com/office/drawing/2014/main" id="{AEEEE84B-8EFF-1B60-E543-913CB8557236}"/>
              </a:ext>
            </a:extLst>
          </p:cNvPr>
          <p:cNvSpPr/>
          <p:nvPr/>
        </p:nvSpPr>
        <p:spPr>
          <a:xfrm>
            <a:off x="0" y="2254038"/>
            <a:ext cx="1545771" cy="79465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646;p57">
            <a:extLst>
              <a:ext uri="{FF2B5EF4-FFF2-40B4-BE49-F238E27FC236}">
                <a16:creationId xmlns:a16="http://schemas.microsoft.com/office/drawing/2014/main" id="{04B889AA-485D-78BA-033A-065705E9B7FF}"/>
              </a:ext>
            </a:extLst>
          </p:cNvPr>
          <p:cNvSpPr txBox="1"/>
          <p:nvPr/>
        </p:nvSpPr>
        <p:spPr>
          <a:xfrm>
            <a:off x="6645717" y="2571750"/>
            <a:ext cx="2460175" cy="2943865"/>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0"/>
              </a:spcBef>
              <a:spcAft>
                <a:spcPts val="0"/>
              </a:spcAft>
            </a:pPr>
            <a:r>
              <a:rPr lang="en-MY" sz="1700" dirty="0">
                <a:solidFill>
                  <a:schemeClr val="dk1"/>
                </a:solidFill>
                <a:latin typeface="Albert Sans"/>
                <a:ea typeface="Albert Sans"/>
                <a:cs typeface="Albert Sans"/>
                <a:sym typeface="Albert Sans"/>
              </a:rPr>
              <a:t>64*64*64 : </a:t>
            </a:r>
          </a:p>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Balanced Complexity</a:t>
            </a:r>
          </a:p>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Resource Efficiency</a:t>
            </a:r>
          </a:p>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Better Learning capability</a:t>
            </a:r>
          </a:p>
        </p:txBody>
      </p:sp>
    </p:spTree>
    <p:extLst>
      <p:ext uri="{BB962C8B-B14F-4D97-AF65-F5344CB8AC3E}">
        <p14:creationId xmlns:p14="http://schemas.microsoft.com/office/powerpoint/2010/main" val="4259340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303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 Feature Enhancement</a:t>
            </a:r>
            <a:endParaRPr dirty="0"/>
          </a:p>
        </p:txBody>
      </p:sp>
      <p:sp>
        <p:nvSpPr>
          <p:cNvPr id="646" name="Google Shape;646;p57"/>
          <p:cNvSpPr txBox="1"/>
          <p:nvPr/>
        </p:nvSpPr>
        <p:spPr>
          <a:xfrm>
            <a:off x="720000" y="1443415"/>
            <a:ext cx="7704000" cy="16827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Candlestick pattern are pattern found by finance elites that used to predict next price movement. </a:t>
            </a:r>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720000" y="1059111"/>
            <a:ext cx="7704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Integrating Candlestick Pattern</a:t>
            </a:r>
          </a:p>
        </p:txBody>
      </p:sp>
      <p:sp>
        <p:nvSpPr>
          <p:cNvPr id="649" name="Google Shape;649;p57"/>
          <p:cNvSpPr/>
          <p:nvPr/>
        </p:nvSpPr>
        <p:spPr>
          <a:xfrm>
            <a:off x="720000" y="2438159"/>
            <a:ext cx="3852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Rationale</a:t>
            </a:r>
          </a:p>
        </p:txBody>
      </p:sp>
      <p:sp>
        <p:nvSpPr>
          <p:cNvPr id="3" name="Google Shape;646;p57">
            <a:extLst>
              <a:ext uri="{FF2B5EF4-FFF2-40B4-BE49-F238E27FC236}">
                <a16:creationId xmlns:a16="http://schemas.microsoft.com/office/drawing/2014/main" id="{1E584762-CC54-47E2-0E11-671A1C814B70}"/>
              </a:ext>
            </a:extLst>
          </p:cNvPr>
          <p:cNvSpPr txBox="1"/>
          <p:nvPr/>
        </p:nvSpPr>
        <p:spPr>
          <a:xfrm>
            <a:off x="423997" y="2943199"/>
            <a:ext cx="4953543" cy="16827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Technical Indicators often lag the market, as it’s calculated from past.</a:t>
            </a:r>
          </a:p>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Candlestick show future price movement</a:t>
            </a:r>
          </a:p>
          <a:p>
            <a:pPr lvl="0" algn="l" rtl="0">
              <a:lnSpc>
                <a:spcPct val="115000"/>
              </a:lnSpc>
              <a:spcBef>
                <a:spcPts val="0"/>
              </a:spcBef>
              <a:spcAft>
                <a:spcPts val="0"/>
              </a:spcAft>
            </a:pPr>
            <a:r>
              <a:rPr lang="en-MY" sz="2000" u="sng" dirty="0">
                <a:solidFill>
                  <a:schemeClr val="dk1"/>
                </a:solidFill>
                <a:latin typeface="Albert Sans"/>
                <a:ea typeface="Albert Sans"/>
                <a:cs typeface="Albert Sans"/>
                <a:sym typeface="Albert Sans"/>
              </a:rPr>
              <a:t>Hypothesis : </a:t>
            </a:r>
          </a:p>
          <a:p>
            <a:pPr lvl="0" algn="l" rtl="0">
              <a:lnSpc>
                <a:spcPct val="115000"/>
              </a:lnSpc>
              <a:spcBef>
                <a:spcPts val="0"/>
              </a:spcBef>
              <a:spcAft>
                <a:spcPts val="0"/>
              </a:spcAft>
            </a:pPr>
            <a:r>
              <a:rPr lang="en-MY" sz="2000" dirty="0">
                <a:solidFill>
                  <a:schemeClr val="dk1"/>
                </a:solidFill>
                <a:latin typeface="Albert Sans"/>
                <a:ea typeface="Albert Sans"/>
                <a:cs typeface="Albert Sans"/>
                <a:sym typeface="Albert Sans"/>
              </a:rPr>
              <a:t>Candlestick = Better predicting.</a:t>
            </a:r>
          </a:p>
          <a:p>
            <a:pPr marL="285750" lvl="0" indent="-285750" algn="l" rtl="0">
              <a:lnSpc>
                <a:spcPct val="115000"/>
              </a:lnSpc>
              <a:spcBef>
                <a:spcPts val="0"/>
              </a:spcBef>
              <a:spcAft>
                <a:spcPts val="0"/>
              </a:spcAft>
              <a:buFont typeface="Arial" panose="020B0604020202020204" pitchFamily="34" charset="0"/>
              <a:buChar char="•"/>
            </a:pPr>
            <a:endParaRPr lang="en-MY" sz="2000" dirty="0">
              <a:solidFill>
                <a:schemeClr val="dk1"/>
              </a:solidFill>
              <a:latin typeface="Albert Sans"/>
              <a:ea typeface="Albert Sans"/>
              <a:cs typeface="Albert Sans"/>
              <a:sym typeface="Albert Sans"/>
            </a:endParaRPr>
          </a:p>
        </p:txBody>
      </p:sp>
      <p:pic>
        <p:nvPicPr>
          <p:cNvPr id="2" name="Picture 1">
            <a:extLst>
              <a:ext uri="{FF2B5EF4-FFF2-40B4-BE49-F238E27FC236}">
                <a16:creationId xmlns:a16="http://schemas.microsoft.com/office/drawing/2014/main" id="{A21E5603-A15A-ED24-C51A-7F70912F4AEF}"/>
              </a:ext>
            </a:extLst>
          </p:cNvPr>
          <p:cNvPicPr>
            <a:picLocks noChangeAspect="1"/>
          </p:cNvPicPr>
          <p:nvPr/>
        </p:nvPicPr>
        <p:blipFill>
          <a:blip r:embed="rId3"/>
          <a:stretch>
            <a:fillRect/>
          </a:stretch>
        </p:blipFill>
        <p:spPr>
          <a:xfrm>
            <a:off x="5359400" y="2188667"/>
            <a:ext cx="2844800" cy="2628900"/>
          </a:xfrm>
          <a:prstGeom prst="rect">
            <a:avLst/>
          </a:prstGeom>
        </p:spPr>
      </p:pic>
    </p:spTree>
    <p:extLst>
      <p:ext uri="{BB962C8B-B14F-4D97-AF65-F5344CB8AC3E}">
        <p14:creationId xmlns:p14="http://schemas.microsoft.com/office/powerpoint/2010/main" val="609561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303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 Feature Enhancement</a:t>
            </a:r>
            <a:endParaRPr dirty="0"/>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415200" y="1083492"/>
            <a:ext cx="3852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Testing Result</a:t>
            </a:r>
          </a:p>
        </p:txBody>
      </p:sp>
      <p:sp>
        <p:nvSpPr>
          <p:cNvPr id="649" name="Google Shape;649;p57"/>
          <p:cNvSpPr/>
          <p:nvPr/>
        </p:nvSpPr>
        <p:spPr>
          <a:xfrm>
            <a:off x="4779599" y="1088796"/>
            <a:ext cx="3852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Discussion</a:t>
            </a:r>
          </a:p>
        </p:txBody>
      </p:sp>
      <p:sp>
        <p:nvSpPr>
          <p:cNvPr id="3" name="Google Shape;646;p57">
            <a:extLst>
              <a:ext uri="{FF2B5EF4-FFF2-40B4-BE49-F238E27FC236}">
                <a16:creationId xmlns:a16="http://schemas.microsoft.com/office/drawing/2014/main" id="{1E584762-CC54-47E2-0E11-671A1C814B70}"/>
              </a:ext>
            </a:extLst>
          </p:cNvPr>
          <p:cNvSpPr txBox="1"/>
          <p:nvPr/>
        </p:nvSpPr>
        <p:spPr>
          <a:xfrm>
            <a:off x="81470" y="4124964"/>
            <a:ext cx="4278087" cy="422701"/>
          </a:xfrm>
          <a:prstGeom prst="rect">
            <a:avLst/>
          </a:prstGeom>
          <a:noFill/>
          <a:ln>
            <a:noFill/>
          </a:ln>
        </p:spPr>
        <p:txBody>
          <a:bodyPr spcFirstLastPara="1" wrap="square" lIns="91425" tIns="91425" rIns="91425" bIns="91425" anchor="t" anchorCtr="0">
            <a:noAutofit/>
          </a:bodyPr>
          <a:lstStyle/>
          <a:p>
            <a:pPr lvl="0" algn="ctr" rtl="0">
              <a:lnSpc>
                <a:spcPct val="115000"/>
              </a:lnSpc>
              <a:spcBef>
                <a:spcPts val="0"/>
              </a:spcBef>
              <a:spcAft>
                <a:spcPts val="0"/>
              </a:spcAft>
            </a:pPr>
            <a:r>
              <a:rPr lang="en-MY" sz="2500" dirty="0"/>
              <a:t>Not improving much !</a:t>
            </a:r>
            <a:endParaRPr lang="en-MY" sz="2500" dirty="0">
              <a:solidFill>
                <a:schemeClr val="dk1"/>
              </a:solidFill>
              <a:latin typeface="Albert Sans"/>
              <a:ea typeface="Albert Sans"/>
              <a:cs typeface="Albert Sans"/>
              <a:sym typeface="Albert Sans"/>
            </a:endParaRPr>
          </a:p>
        </p:txBody>
      </p:sp>
      <p:sp>
        <p:nvSpPr>
          <p:cNvPr id="4" name="Google Shape;646;p57">
            <a:extLst>
              <a:ext uri="{FF2B5EF4-FFF2-40B4-BE49-F238E27FC236}">
                <a16:creationId xmlns:a16="http://schemas.microsoft.com/office/drawing/2014/main" id="{9BCCE093-72D5-50E9-DD65-ABBFFBCD2011}"/>
              </a:ext>
            </a:extLst>
          </p:cNvPr>
          <p:cNvSpPr txBox="1"/>
          <p:nvPr/>
        </p:nvSpPr>
        <p:spPr>
          <a:xfrm>
            <a:off x="4316017" y="1658790"/>
            <a:ext cx="4719123" cy="274087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US" sz="1700" dirty="0">
                <a:solidFill>
                  <a:schemeClr val="dk1"/>
                </a:solidFill>
                <a:latin typeface="Albert Sans"/>
                <a:ea typeface="Albert Sans"/>
                <a:cs typeface="Albert Sans"/>
                <a:sym typeface="Albert Sans"/>
              </a:rPr>
              <a:t>Reason why not performing well:</a:t>
            </a:r>
          </a:p>
          <a:p>
            <a:pPr marL="457200" lvl="0" indent="-457200" algn="l" rtl="0">
              <a:lnSpc>
                <a:spcPct val="115000"/>
              </a:lnSpc>
              <a:spcBef>
                <a:spcPts val="0"/>
              </a:spcBef>
              <a:spcAft>
                <a:spcPts val="0"/>
              </a:spcAft>
              <a:buFont typeface="+mj-lt"/>
              <a:buAutoNum type="arabicPeriod"/>
            </a:pPr>
            <a:r>
              <a:rPr lang="en-MY" sz="1700" dirty="0">
                <a:solidFill>
                  <a:schemeClr val="dk1"/>
                </a:solidFill>
                <a:latin typeface="Albert Sans"/>
                <a:ea typeface="Albert Sans"/>
                <a:cs typeface="Albert Sans"/>
                <a:sym typeface="Albert Sans"/>
              </a:rPr>
              <a:t>The prediction of the candlestick pattern is not necessarily true</a:t>
            </a:r>
          </a:p>
          <a:p>
            <a:pPr marL="457200" lvl="0" indent="-457200" algn="l" rtl="0">
              <a:lnSpc>
                <a:spcPct val="115000"/>
              </a:lnSpc>
              <a:spcBef>
                <a:spcPts val="0"/>
              </a:spcBef>
              <a:spcAft>
                <a:spcPts val="0"/>
              </a:spcAft>
              <a:buFont typeface="+mj-lt"/>
              <a:buAutoNum type="arabicPeriod"/>
            </a:pPr>
            <a:r>
              <a:rPr lang="en-MY" sz="1700" dirty="0">
                <a:solidFill>
                  <a:schemeClr val="dk1"/>
                </a:solidFill>
                <a:latin typeface="Albert Sans"/>
                <a:ea typeface="Albert Sans"/>
                <a:cs typeface="Albert Sans"/>
                <a:sym typeface="Albert Sans"/>
              </a:rPr>
              <a:t>Candlestick pattern data is usually </a:t>
            </a:r>
            <a:r>
              <a:rPr lang="en-MY" sz="1700" b="1" dirty="0">
                <a:solidFill>
                  <a:schemeClr val="dk1"/>
                </a:solidFill>
                <a:latin typeface="Albert Sans"/>
                <a:ea typeface="Albert Sans"/>
                <a:cs typeface="Albert Sans"/>
                <a:sym typeface="Albert Sans"/>
              </a:rPr>
              <a:t>sparse</a:t>
            </a:r>
            <a:r>
              <a:rPr lang="en-MY" sz="1700" dirty="0">
                <a:solidFill>
                  <a:schemeClr val="dk1"/>
                </a:solidFill>
                <a:latin typeface="Albert Sans"/>
                <a:ea typeface="Albert Sans"/>
                <a:cs typeface="Albert Sans"/>
                <a:sym typeface="Albert Sans"/>
              </a:rPr>
              <a:t>; not every time frame shows a clear pattern</a:t>
            </a:r>
            <a:br>
              <a:rPr lang="en-MY" sz="1700" dirty="0">
                <a:solidFill>
                  <a:schemeClr val="dk1"/>
                </a:solidFill>
                <a:latin typeface="Albert Sans"/>
                <a:ea typeface="Albert Sans"/>
                <a:cs typeface="Albert Sans"/>
                <a:sym typeface="Albert Sans"/>
              </a:rPr>
            </a:br>
            <a:endParaRPr lang="en-MY" sz="1700" dirty="0">
              <a:solidFill>
                <a:schemeClr val="dk1"/>
              </a:solidFill>
              <a:latin typeface="Albert Sans"/>
              <a:ea typeface="Albert Sans"/>
              <a:cs typeface="Albert Sans"/>
              <a:sym typeface="Albert Sans"/>
            </a:endParaRPr>
          </a:p>
          <a:p>
            <a:pPr marL="342900" lvl="0" indent="-34290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Still, remain potential as it has most numbers of features. At this stage, it might be more beneficial to shift focus to reward shaping (next phase of our study) </a:t>
            </a:r>
          </a:p>
        </p:txBody>
      </p:sp>
      <p:pic>
        <p:nvPicPr>
          <p:cNvPr id="5" name="Picture 4">
            <a:extLst>
              <a:ext uri="{FF2B5EF4-FFF2-40B4-BE49-F238E27FC236}">
                <a16:creationId xmlns:a16="http://schemas.microsoft.com/office/drawing/2014/main" id="{EA462589-EA13-ADC5-0FB0-442C9F2E9C2A}"/>
              </a:ext>
            </a:extLst>
          </p:cNvPr>
          <p:cNvPicPr>
            <a:picLocks noChangeAspect="1"/>
          </p:cNvPicPr>
          <p:nvPr/>
        </p:nvPicPr>
        <p:blipFill>
          <a:blip r:embed="rId3"/>
          <a:stretch>
            <a:fillRect/>
          </a:stretch>
        </p:blipFill>
        <p:spPr>
          <a:xfrm>
            <a:off x="535359" y="1729771"/>
            <a:ext cx="3370311" cy="2395193"/>
          </a:xfrm>
          <a:prstGeom prst="rect">
            <a:avLst/>
          </a:prstGeom>
        </p:spPr>
      </p:pic>
    </p:spTree>
    <p:extLst>
      <p:ext uri="{BB962C8B-B14F-4D97-AF65-F5344CB8AC3E}">
        <p14:creationId xmlns:p14="http://schemas.microsoft.com/office/powerpoint/2010/main" val="1879535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4"/>
          <p:cNvSpPr txBox="1">
            <a:spLocks noGrp="1"/>
          </p:cNvSpPr>
          <p:nvPr>
            <p:ph type="title"/>
          </p:nvPr>
        </p:nvSpPr>
        <p:spPr>
          <a:xfrm>
            <a:off x="833717" y="1307100"/>
            <a:ext cx="7476565"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br>
              <a:rPr lang="en" dirty="0"/>
            </a:br>
            <a:r>
              <a:rPr lang="en" sz="5000" dirty="0"/>
              <a:t>Methodology of Reward Shaping</a:t>
            </a:r>
            <a:endParaRPr sz="5000" dirty="0"/>
          </a:p>
        </p:txBody>
      </p:sp>
    </p:spTree>
    <p:extLst>
      <p:ext uri="{BB962C8B-B14F-4D97-AF65-F5344CB8AC3E}">
        <p14:creationId xmlns:p14="http://schemas.microsoft.com/office/powerpoint/2010/main" val="2941969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2"/>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Overview of Reward Shaping</a:t>
            </a:r>
            <a:endParaRPr dirty="0"/>
          </a:p>
        </p:txBody>
      </p:sp>
      <p:cxnSp>
        <p:nvCxnSpPr>
          <p:cNvPr id="494" name="Google Shape;494;p52"/>
          <p:cNvCxnSpPr>
            <a:cxnSpLocks/>
            <a:stCxn id="495" idx="2"/>
            <a:endCxn id="496" idx="1"/>
          </p:cNvCxnSpPr>
          <p:nvPr/>
        </p:nvCxnSpPr>
        <p:spPr>
          <a:xfrm flipV="1">
            <a:off x="1503462" y="1578395"/>
            <a:ext cx="600390" cy="1328738"/>
          </a:xfrm>
          <a:prstGeom prst="bentConnector5">
            <a:avLst>
              <a:gd name="adj1" fmla="val 61965"/>
              <a:gd name="adj2" fmla="val 50000"/>
              <a:gd name="adj3" fmla="val 61925"/>
            </a:avLst>
          </a:prstGeom>
          <a:noFill/>
          <a:ln w="9525" cap="flat" cmpd="sng">
            <a:solidFill>
              <a:schemeClr val="dk1"/>
            </a:solidFill>
            <a:prstDash val="solid"/>
            <a:round/>
            <a:headEnd type="none" w="med" len="med"/>
            <a:tailEnd type="oval" w="med" len="med"/>
          </a:ln>
        </p:spPr>
      </p:cxnSp>
      <p:cxnSp>
        <p:nvCxnSpPr>
          <p:cNvPr id="497" name="Google Shape;497;p52"/>
          <p:cNvCxnSpPr>
            <a:cxnSpLocks/>
            <a:stCxn id="495" idx="2"/>
            <a:endCxn id="498" idx="1"/>
          </p:cNvCxnSpPr>
          <p:nvPr/>
        </p:nvCxnSpPr>
        <p:spPr>
          <a:xfrm>
            <a:off x="1503462" y="2907133"/>
            <a:ext cx="600390" cy="1328737"/>
          </a:xfrm>
          <a:prstGeom prst="bentConnector5">
            <a:avLst>
              <a:gd name="adj1" fmla="val 61965"/>
              <a:gd name="adj2" fmla="val 93179"/>
              <a:gd name="adj3" fmla="val 61925"/>
            </a:avLst>
          </a:prstGeom>
          <a:noFill/>
          <a:ln w="9525" cap="flat" cmpd="sng">
            <a:solidFill>
              <a:schemeClr val="dk1"/>
            </a:solidFill>
            <a:prstDash val="solid"/>
            <a:round/>
            <a:headEnd type="none" w="med" len="med"/>
            <a:tailEnd type="oval" w="med" len="med"/>
          </a:ln>
        </p:spPr>
      </p:cxnSp>
      <p:cxnSp>
        <p:nvCxnSpPr>
          <p:cNvPr id="499" name="Google Shape;499;p52"/>
          <p:cNvCxnSpPr>
            <a:cxnSpLocks/>
            <a:stCxn id="495" idx="2"/>
            <a:endCxn id="500" idx="1"/>
          </p:cNvCxnSpPr>
          <p:nvPr/>
        </p:nvCxnSpPr>
        <p:spPr>
          <a:xfrm flipV="1">
            <a:off x="1503462" y="2464220"/>
            <a:ext cx="600391" cy="442913"/>
          </a:xfrm>
          <a:prstGeom prst="bentConnector5">
            <a:avLst>
              <a:gd name="adj1" fmla="val 61965"/>
              <a:gd name="adj2" fmla="val 50000"/>
              <a:gd name="adj3" fmla="val 61925"/>
            </a:avLst>
          </a:prstGeom>
          <a:noFill/>
          <a:ln w="9525" cap="flat" cmpd="sng">
            <a:solidFill>
              <a:schemeClr val="dk1"/>
            </a:solidFill>
            <a:prstDash val="solid"/>
            <a:round/>
            <a:headEnd type="none" w="med" len="med"/>
            <a:tailEnd type="oval" w="med" len="med"/>
          </a:ln>
        </p:spPr>
      </p:cxnSp>
      <p:cxnSp>
        <p:nvCxnSpPr>
          <p:cNvPr id="501" name="Google Shape;501;p52"/>
          <p:cNvCxnSpPr>
            <a:cxnSpLocks/>
            <a:stCxn id="495" idx="2"/>
            <a:endCxn id="502" idx="1"/>
          </p:cNvCxnSpPr>
          <p:nvPr/>
        </p:nvCxnSpPr>
        <p:spPr>
          <a:xfrm>
            <a:off x="1503462" y="2907133"/>
            <a:ext cx="600391" cy="442912"/>
          </a:xfrm>
          <a:prstGeom prst="bentConnector5">
            <a:avLst>
              <a:gd name="adj1" fmla="val 61965"/>
              <a:gd name="adj2" fmla="val 50000"/>
              <a:gd name="adj3" fmla="val 61925"/>
            </a:avLst>
          </a:prstGeom>
          <a:noFill/>
          <a:ln w="9525" cap="flat" cmpd="sng">
            <a:solidFill>
              <a:schemeClr val="dk1"/>
            </a:solidFill>
            <a:prstDash val="solid"/>
            <a:round/>
            <a:headEnd type="none" w="med" len="med"/>
            <a:tailEnd type="oval" w="med" len="med"/>
          </a:ln>
        </p:spPr>
      </p:cxnSp>
      <p:sp>
        <p:nvSpPr>
          <p:cNvPr id="495" name="Google Shape;495;p52"/>
          <p:cNvSpPr/>
          <p:nvPr/>
        </p:nvSpPr>
        <p:spPr>
          <a:xfrm rot="-5400000">
            <a:off x="217062" y="2695783"/>
            <a:ext cx="215010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dirty="0">
                <a:solidFill>
                  <a:schemeClr val="lt1"/>
                </a:solidFill>
                <a:latin typeface="Poppins"/>
                <a:ea typeface="Poppins"/>
                <a:cs typeface="Poppins"/>
                <a:sym typeface="Poppins"/>
              </a:rPr>
              <a:t>Methodology</a:t>
            </a:r>
            <a:endParaRPr sz="2000" b="1" dirty="0">
              <a:solidFill>
                <a:schemeClr val="lt1"/>
              </a:solidFill>
              <a:latin typeface="Poppins"/>
              <a:ea typeface="Poppins"/>
              <a:cs typeface="Poppins"/>
              <a:sym typeface="Poppins"/>
            </a:endParaRPr>
          </a:p>
        </p:txBody>
      </p:sp>
      <p:sp>
        <p:nvSpPr>
          <p:cNvPr id="496" name="Google Shape;496;p52"/>
          <p:cNvSpPr/>
          <p:nvPr/>
        </p:nvSpPr>
        <p:spPr>
          <a:xfrm>
            <a:off x="2103852" y="1367045"/>
            <a:ext cx="508574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2000" b="1" dirty="0">
                <a:solidFill>
                  <a:schemeClr val="lt1"/>
                </a:solidFill>
                <a:latin typeface="Poppins"/>
                <a:ea typeface="Poppins"/>
                <a:cs typeface="Poppins"/>
                <a:sym typeface="Poppins"/>
              </a:rPr>
              <a:t>Ori : Proportional Reward &amp; Penalty</a:t>
            </a:r>
            <a:endParaRPr sz="2000" b="1" dirty="0">
              <a:solidFill>
                <a:schemeClr val="lt1"/>
              </a:solidFill>
              <a:latin typeface="Poppins"/>
              <a:ea typeface="Poppins"/>
              <a:cs typeface="Poppins"/>
              <a:sym typeface="Poppins"/>
            </a:endParaRPr>
          </a:p>
        </p:txBody>
      </p:sp>
      <p:sp>
        <p:nvSpPr>
          <p:cNvPr id="500" name="Google Shape;500;p52"/>
          <p:cNvSpPr/>
          <p:nvPr/>
        </p:nvSpPr>
        <p:spPr>
          <a:xfrm>
            <a:off x="2103853" y="2252870"/>
            <a:ext cx="508574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2000" b="1" dirty="0">
                <a:solidFill>
                  <a:schemeClr val="lt1"/>
                </a:solidFill>
                <a:latin typeface="Poppins"/>
                <a:ea typeface="Poppins"/>
                <a:cs typeface="Poppins"/>
                <a:sym typeface="Poppins"/>
              </a:rPr>
              <a:t>#1 : Behavioral Reward </a:t>
            </a:r>
            <a:endParaRPr sz="2000" b="1" dirty="0">
              <a:solidFill>
                <a:schemeClr val="lt1"/>
              </a:solidFill>
              <a:latin typeface="Poppins"/>
              <a:ea typeface="Poppins"/>
              <a:cs typeface="Poppins"/>
              <a:sym typeface="Poppins"/>
            </a:endParaRPr>
          </a:p>
        </p:txBody>
      </p:sp>
      <p:sp>
        <p:nvSpPr>
          <p:cNvPr id="502" name="Google Shape;502;p52"/>
          <p:cNvSpPr/>
          <p:nvPr/>
        </p:nvSpPr>
        <p:spPr>
          <a:xfrm>
            <a:off x="2103853" y="3138695"/>
            <a:ext cx="508574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2000" b="1" dirty="0">
                <a:solidFill>
                  <a:schemeClr val="lt1"/>
                </a:solidFill>
                <a:latin typeface="Poppins"/>
                <a:ea typeface="Poppins"/>
                <a:cs typeface="Poppins"/>
                <a:sym typeface="Poppins"/>
              </a:rPr>
              <a:t>#2 : Risk Handling via Thresholding</a:t>
            </a:r>
            <a:endParaRPr sz="2000" b="1" dirty="0">
              <a:solidFill>
                <a:schemeClr val="lt1"/>
              </a:solidFill>
              <a:latin typeface="Poppins"/>
              <a:ea typeface="Poppins"/>
              <a:cs typeface="Poppins"/>
              <a:sym typeface="Poppins"/>
            </a:endParaRPr>
          </a:p>
        </p:txBody>
      </p:sp>
      <p:sp>
        <p:nvSpPr>
          <p:cNvPr id="498" name="Google Shape;498;p52"/>
          <p:cNvSpPr/>
          <p:nvPr/>
        </p:nvSpPr>
        <p:spPr>
          <a:xfrm>
            <a:off x="2103852" y="4024520"/>
            <a:ext cx="5085741"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2000" b="1" dirty="0">
                <a:solidFill>
                  <a:schemeClr val="lt1"/>
                </a:solidFill>
                <a:latin typeface="Poppins"/>
                <a:ea typeface="Poppins"/>
                <a:cs typeface="Poppins"/>
                <a:sym typeface="Poppins"/>
              </a:rPr>
              <a:t>#3 : Avoid Overconfidence</a:t>
            </a:r>
            <a:endParaRPr sz="2000" b="1" dirty="0">
              <a:solidFill>
                <a:schemeClr val="lt1"/>
              </a:solidFill>
              <a:latin typeface="Poppins"/>
              <a:ea typeface="Poppins"/>
              <a:cs typeface="Poppins"/>
              <a:sym typeface="Poppins"/>
            </a:endParaRPr>
          </a:p>
        </p:txBody>
      </p:sp>
      <p:cxnSp>
        <p:nvCxnSpPr>
          <p:cNvPr id="506" name="Google Shape;506;p52"/>
          <p:cNvCxnSpPr>
            <a:cxnSpLocks/>
          </p:cNvCxnSpPr>
          <p:nvPr/>
        </p:nvCxnSpPr>
        <p:spPr>
          <a:xfrm>
            <a:off x="7189594" y="1578395"/>
            <a:ext cx="274500" cy="0"/>
          </a:xfrm>
          <a:prstGeom prst="straightConnector1">
            <a:avLst/>
          </a:prstGeom>
          <a:noFill/>
          <a:ln w="9525" cap="flat" cmpd="sng">
            <a:solidFill>
              <a:schemeClr val="dk1"/>
            </a:solidFill>
            <a:prstDash val="solid"/>
            <a:round/>
            <a:headEnd type="none" w="med" len="med"/>
            <a:tailEnd type="oval" w="med" len="med"/>
          </a:ln>
        </p:spPr>
      </p:cxnSp>
      <p:cxnSp>
        <p:nvCxnSpPr>
          <p:cNvPr id="507" name="Google Shape;507;p52"/>
          <p:cNvCxnSpPr>
            <a:cxnSpLocks/>
          </p:cNvCxnSpPr>
          <p:nvPr/>
        </p:nvCxnSpPr>
        <p:spPr>
          <a:xfrm>
            <a:off x="7189594" y="2464220"/>
            <a:ext cx="274500" cy="0"/>
          </a:xfrm>
          <a:prstGeom prst="straightConnector1">
            <a:avLst/>
          </a:prstGeom>
          <a:noFill/>
          <a:ln w="9525" cap="flat" cmpd="sng">
            <a:solidFill>
              <a:schemeClr val="dk1"/>
            </a:solidFill>
            <a:prstDash val="solid"/>
            <a:round/>
            <a:headEnd type="none" w="med" len="med"/>
            <a:tailEnd type="oval" w="med" len="med"/>
          </a:ln>
        </p:spPr>
      </p:cxnSp>
      <p:cxnSp>
        <p:nvCxnSpPr>
          <p:cNvPr id="508" name="Google Shape;508;p52"/>
          <p:cNvCxnSpPr>
            <a:cxnSpLocks/>
          </p:cNvCxnSpPr>
          <p:nvPr/>
        </p:nvCxnSpPr>
        <p:spPr>
          <a:xfrm>
            <a:off x="7189594" y="3350045"/>
            <a:ext cx="274500" cy="0"/>
          </a:xfrm>
          <a:prstGeom prst="straightConnector1">
            <a:avLst/>
          </a:prstGeom>
          <a:noFill/>
          <a:ln w="9525" cap="flat" cmpd="sng">
            <a:solidFill>
              <a:schemeClr val="dk1"/>
            </a:solidFill>
            <a:prstDash val="solid"/>
            <a:round/>
            <a:headEnd type="none" w="med" len="med"/>
            <a:tailEnd type="oval" w="med" len="med"/>
          </a:ln>
        </p:spPr>
      </p:cxnSp>
      <p:cxnSp>
        <p:nvCxnSpPr>
          <p:cNvPr id="509" name="Google Shape;509;p52"/>
          <p:cNvCxnSpPr>
            <a:cxnSpLocks/>
          </p:cNvCxnSpPr>
          <p:nvPr/>
        </p:nvCxnSpPr>
        <p:spPr>
          <a:xfrm>
            <a:off x="7189594" y="4235870"/>
            <a:ext cx="274500" cy="0"/>
          </a:xfrm>
          <a:prstGeom prst="straightConnector1">
            <a:avLst/>
          </a:prstGeom>
          <a:noFill/>
          <a:ln w="952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3775749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303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Original Reward Function</a:t>
            </a:r>
            <a:endParaRPr dirty="0"/>
          </a:p>
        </p:txBody>
      </p:sp>
      <p:sp>
        <p:nvSpPr>
          <p:cNvPr id="646" name="Google Shape;646;p57"/>
          <p:cNvSpPr txBox="1"/>
          <p:nvPr/>
        </p:nvSpPr>
        <p:spPr>
          <a:xfrm>
            <a:off x="720000" y="1465187"/>
            <a:ext cx="7704000" cy="16827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Direct reward and penalty based on the agent's action that leads to price difference of current trade and previous trade</a:t>
            </a:r>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720000" y="1059111"/>
            <a:ext cx="770400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Proportional Reward &amp; Penalty</a:t>
            </a:r>
          </a:p>
        </p:txBody>
      </p:sp>
      <p:sp>
        <p:nvSpPr>
          <p:cNvPr id="649" name="Google Shape;649;p57"/>
          <p:cNvSpPr/>
          <p:nvPr/>
        </p:nvSpPr>
        <p:spPr>
          <a:xfrm>
            <a:off x="643800" y="3151977"/>
            <a:ext cx="385200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Problem</a:t>
            </a:r>
          </a:p>
        </p:txBody>
      </p:sp>
      <p:pic>
        <p:nvPicPr>
          <p:cNvPr id="3" name="Picture 2">
            <a:extLst>
              <a:ext uri="{FF2B5EF4-FFF2-40B4-BE49-F238E27FC236}">
                <a16:creationId xmlns:a16="http://schemas.microsoft.com/office/drawing/2014/main" id="{0CD8BDE8-94D6-1ADD-89CC-64C3731F2E48}"/>
              </a:ext>
            </a:extLst>
          </p:cNvPr>
          <p:cNvPicPr>
            <a:picLocks noChangeAspect="1"/>
          </p:cNvPicPr>
          <p:nvPr/>
        </p:nvPicPr>
        <p:blipFill>
          <a:blip r:embed="rId3"/>
          <a:stretch>
            <a:fillRect/>
          </a:stretch>
        </p:blipFill>
        <p:spPr>
          <a:xfrm>
            <a:off x="1375094" y="2295255"/>
            <a:ext cx="6241412" cy="739114"/>
          </a:xfrm>
          <a:prstGeom prst="rect">
            <a:avLst/>
          </a:prstGeom>
        </p:spPr>
      </p:pic>
      <p:sp>
        <p:nvSpPr>
          <p:cNvPr id="4" name="Google Shape;646;p57">
            <a:extLst>
              <a:ext uri="{FF2B5EF4-FFF2-40B4-BE49-F238E27FC236}">
                <a16:creationId xmlns:a16="http://schemas.microsoft.com/office/drawing/2014/main" id="{E7D12A80-8D32-077C-1FAD-CFD255E165F0}"/>
              </a:ext>
            </a:extLst>
          </p:cNvPr>
          <p:cNvSpPr txBox="1"/>
          <p:nvPr/>
        </p:nvSpPr>
        <p:spPr>
          <a:xfrm>
            <a:off x="643800" y="3563791"/>
            <a:ext cx="7704000" cy="16827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Too simple. Only cares about short-term gains from trading, no longer financial goals like long-term growth, risk management, or capital preservation. </a:t>
            </a:r>
          </a:p>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Doesn't have dynamic ways to change the rewards.</a:t>
            </a:r>
          </a:p>
        </p:txBody>
      </p:sp>
    </p:spTree>
    <p:extLst>
      <p:ext uri="{BB962C8B-B14F-4D97-AF65-F5344CB8AC3E}">
        <p14:creationId xmlns:p14="http://schemas.microsoft.com/office/powerpoint/2010/main" val="1449494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303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 Reward Shaping</a:t>
            </a:r>
            <a:endParaRPr dirty="0"/>
          </a:p>
        </p:txBody>
      </p:sp>
      <p:sp>
        <p:nvSpPr>
          <p:cNvPr id="646" name="Google Shape;646;p57"/>
          <p:cNvSpPr txBox="1"/>
          <p:nvPr/>
        </p:nvSpPr>
        <p:spPr>
          <a:xfrm>
            <a:off x="720000" y="1443415"/>
            <a:ext cx="7704000" cy="16827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Reward and penalty are treated differently</a:t>
            </a:r>
          </a:p>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Losses have a bigger effect on the person than gains (1.2 multiply to be exact)</a:t>
            </a:r>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720000" y="1059111"/>
            <a:ext cx="7704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Static Weight on losses</a:t>
            </a:r>
          </a:p>
        </p:txBody>
      </p:sp>
      <p:sp>
        <p:nvSpPr>
          <p:cNvPr id="649" name="Google Shape;649;p57"/>
          <p:cNvSpPr/>
          <p:nvPr/>
        </p:nvSpPr>
        <p:spPr>
          <a:xfrm>
            <a:off x="720000" y="2819158"/>
            <a:ext cx="3852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Rationale</a:t>
            </a:r>
          </a:p>
        </p:txBody>
      </p:sp>
      <p:sp>
        <p:nvSpPr>
          <p:cNvPr id="3" name="Google Shape;646;p57">
            <a:extLst>
              <a:ext uri="{FF2B5EF4-FFF2-40B4-BE49-F238E27FC236}">
                <a16:creationId xmlns:a16="http://schemas.microsoft.com/office/drawing/2014/main" id="{1E584762-CC54-47E2-0E11-671A1C814B70}"/>
              </a:ext>
            </a:extLst>
          </p:cNvPr>
          <p:cNvSpPr txBox="1"/>
          <p:nvPr/>
        </p:nvSpPr>
        <p:spPr>
          <a:xfrm>
            <a:off x="587829" y="3253971"/>
            <a:ext cx="7836171" cy="16827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Aligning with a principle of behavioural finance called </a:t>
            </a:r>
            <a:r>
              <a:rPr lang="en-MY" sz="2000" b="1" dirty="0">
                <a:solidFill>
                  <a:schemeClr val="dk1"/>
                </a:solidFill>
                <a:latin typeface="Albert Sans"/>
                <a:ea typeface="Albert Sans"/>
                <a:cs typeface="Albert Sans"/>
                <a:sym typeface="Albert Sans"/>
              </a:rPr>
              <a:t>loss aversion</a:t>
            </a:r>
            <a:r>
              <a:rPr lang="en-MY" sz="2000" dirty="0">
                <a:solidFill>
                  <a:schemeClr val="dk1"/>
                </a:solidFill>
                <a:latin typeface="Albert Sans"/>
                <a:ea typeface="Albert Sans"/>
                <a:cs typeface="Albert Sans"/>
                <a:sym typeface="Albert Sans"/>
              </a:rPr>
              <a:t>.</a:t>
            </a:r>
          </a:p>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RL agent will avoid losses rather than pursuing equivalent winnings</a:t>
            </a:r>
          </a:p>
          <a:p>
            <a:pPr lvl="0" algn="l" rtl="0">
              <a:lnSpc>
                <a:spcPct val="115000"/>
              </a:lnSpc>
              <a:spcBef>
                <a:spcPts val="0"/>
              </a:spcBef>
              <a:spcAft>
                <a:spcPts val="0"/>
              </a:spcAft>
            </a:pPr>
            <a:r>
              <a:rPr lang="en-MY" sz="2000" u="sng" dirty="0">
                <a:solidFill>
                  <a:schemeClr val="dk1"/>
                </a:solidFill>
                <a:latin typeface="Albert Sans"/>
                <a:ea typeface="Albert Sans"/>
                <a:cs typeface="Albert Sans"/>
                <a:sym typeface="Albert Sans"/>
              </a:rPr>
              <a:t>Hypothesis</a:t>
            </a:r>
            <a:r>
              <a:rPr lang="en-MY" sz="2000" dirty="0">
                <a:solidFill>
                  <a:schemeClr val="dk1"/>
                </a:solidFill>
                <a:latin typeface="Albert Sans"/>
                <a:ea typeface="Albert Sans"/>
                <a:cs typeface="Albert Sans"/>
                <a:sym typeface="Albert Sans"/>
              </a:rPr>
              <a:t>: </a:t>
            </a:r>
          </a:p>
          <a:p>
            <a:pPr lvl="0" algn="l" rtl="0">
              <a:lnSpc>
                <a:spcPct val="115000"/>
              </a:lnSpc>
              <a:spcBef>
                <a:spcPts val="0"/>
              </a:spcBef>
              <a:spcAft>
                <a:spcPts val="0"/>
              </a:spcAft>
            </a:pPr>
            <a:r>
              <a:rPr lang="en-MY" sz="2000" dirty="0">
                <a:solidFill>
                  <a:schemeClr val="dk1"/>
                </a:solidFill>
                <a:latin typeface="Albert Sans"/>
                <a:ea typeface="Albert Sans"/>
                <a:cs typeface="Albert Sans"/>
                <a:sym typeface="Albert Sans"/>
              </a:rPr>
              <a:t>The agent can come up with a strategy that prioritise capital preservation first</a:t>
            </a:r>
          </a:p>
        </p:txBody>
      </p:sp>
    </p:spTree>
    <p:extLst>
      <p:ext uri="{BB962C8B-B14F-4D97-AF65-F5344CB8AC3E}">
        <p14:creationId xmlns:p14="http://schemas.microsoft.com/office/powerpoint/2010/main" val="656072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303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 Reward Shaping</a:t>
            </a:r>
            <a:endParaRPr dirty="0"/>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415200" y="1083492"/>
            <a:ext cx="3852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Testing Result</a:t>
            </a:r>
          </a:p>
        </p:txBody>
      </p:sp>
      <p:sp>
        <p:nvSpPr>
          <p:cNvPr id="649" name="Google Shape;649;p57"/>
          <p:cNvSpPr/>
          <p:nvPr/>
        </p:nvSpPr>
        <p:spPr>
          <a:xfrm>
            <a:off x="4779599" y="1088796"/>
            <a:ext cx="3852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Discussion</a:t>
            </a:r>
          </a:p>
        </p:txBody>
      </p:sp>
      <p:sp>
        <p:nvSpPr>
          <p:cNvPr id="3" name="Google Shape;646;p57">
            <a:extLst>
              <a:ext uri="{FF2B5EF4-FFF2-40B4-BE49-F238E27FC236}">
                <a16:creationId xmlns:a16="http://schemas.microsoft.com/office/drawing/2014/main" id="{1E584762-CC54-47E2-0E11-671A1C814B70}"/>
              </a:ext>
            </a:extLst>
          </p:cNvPr>
          <p:cNvSpPr txBox="1"/>
          <p:nvPr/>
        </p:nvSpPr>
        <p:spPr>
          <a:xfrm>
            <a:off x="85200" y="4394355"/>
            <a:ext cx="4278087" cy="422701"/>
          </a:xfrm>
          <a:prstGeom prst="rect">
            <a:avLst/>
          </a:prstGeom>
          <a:noFill/>
          <a:ln>
            <a:noFill/>
          </a:ln>
        </p:spPr>
        <p:txBody>
          <a:bodyPr spcFirstLastPara="1" wrap="square" lIns="91425" tIns="91425" rIns="91425" bIns="91425" anchor="t" anchorCtr="0">
            <a:noAutofit/>
          </a:bodyPr>
          <a:lstStyle/>
          <a:p>
            <a:pPr lvl="0" algn="ctr" rtl="0">
              <a:lnSpc>
                <a:spcPct val="115000"/>
              </a:lnSpc>
              <a:spcBef>
                <a:spcPts val="0"/>
              </a:spcBef>
              <a:spcAft>
                <a:spcPts val="0"/>
              </a:spcAft>
            </a:pPr>
            <a:r>
              <a:rPr lang="en-MY" sz="2500" dirty="0"/>
              <a:t>Improving</a:t>
            </a:r>
            <a:endParaRPr lang="en-MY" sz="2500" dirty="0">
              <a:solidFill>
                <a:schemeClr val="dk1"/>
              </a:solidFill>
              <a:latin typeface="Albert Sans"/>
              <a:ea typeface="Albert Sans"/>
              <a:cs typeface="Albert Sans"/>
              <a:sym typeface="Albert Sans"/>
            </a:endParaRPr>
          </a:p>
        </p:txBody>
      </p:sp>
      <p:sp>
        <p:nvSpPr>
          <p:cNvPr id="4" name="Google Shape;646;p57">
            <a:extLst>
              <a:ext uri="{FF2B5EF4-FFF2-40B4-BE49-F238E27FC236}">
                <a16:creationId xmlns:a16="http://schemas.microsoft.com/office/drawing/2014/main" id="{9BCCE093-72D5-50E9-DD65-ABBFFBCD2011}"/>
              </a:ext>
            </a:extLst>
          </p:cNvPr>
          <p:cNvSpPr txBox="1"/>
          <p:nvPr/>
        </p:nvSpPr>
        <p:spPr>
          <a:xfrm>
            <a:off x="4316017" y="1658790"/>
            <a:ext cx="4719123" cy="274087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US" sz="1700" dirty="0">
                <a:solidFill>
                  <a:schemeClr val="dk1"/>
                </a:solidFill>
                <a:latin typeface="Albert Sans"/>
                <a:ea typeface="Albert Sans"/>
                <a:cs typeface="Albert Sans"/>
                <a:sym typeface="Albert Sans"/>
              </a:rPr>
              <a:t>Result improving, but there’s one visible problem: static weights</a:t>
            </a:r>
          </a:p>
          <a:p>
            <a:pPr marL="285750" lvl="0" indent="-285750" algn="l" rtl="0">
              <a:lnSpc>
                <a:spcPct val="115000"/>
              </a:lnSpc>
              <a:spcBef>
                <a:spcPts val="0"/>
              </a:spcBef>
              <a:spcAft>
                <a:spcPts val="0"/>
              </a:spcAft>
              <a:buFont typeface="Arial" panose="020B0604020202020204" pitchFamily="34" charset="0"/>
              <a:buChar char="•"/>
            </a:pPr>
            <a:r>
              <a:rPr lang="en-US" sz="1700" dirty="0">
                <a:solidFill>
                  <a:schemeClr val="dk1"/>
                </a:solidFill>
                <a:latin typeface="Albert Sans"/>
                <a:ea typeface="Albert Sans"/>
                <a:cs typeface="Albert Sans"/>
                <a:sym typeface="Albert Sans"/>
              </a:rPr>
              <a:t>Therefore, doesn’t change as market condition change. </a:t>
            </a:r>
          </a:p>
          <a:p>
            <a:pPr marL="285750" lvl="0" indent="-285750" algn="l" rtl="0">
              <a:lnSpc>
                <a:spcPct val="115000"/>
              </a:lnSpc>
              <a:spcBef>
                <a:spcPts val="0"/>
              </a:spcBef>
              <a:spcAft>
                <a:spcPts val="0"/>
              </a:spcAft>
              <a:buFont typeface="Arial" panose="020B0604020202020204" pitchFamily="34" charset="0"/>
              <a:buChar char="•"/>
            </a:pPr>
            <a:r>
              <a:rPr lang="en-US" sz="1700" dirty="0">
                <a:solidFill>
                  <a:schemeClr val="dk1"/>
                </a:solidFill>
                <a:latin typeface="Albert Sans"/>
                <a:ea typeface="Albert Sans"/>
                <a:cs typeface="Albert Sans"/>
                <a:sym typeface="Albert Sans"/>
              </a:rPr>
              <a:t>Effort can be made on designing dynamic weights.</a:t>
            </a:r>
            <a:endParaRPr lang="en-MY" sz="1700" dirty="0">
              <a:solidFill>
                <a:schemeClr val="dk1"/>
              </a:solidFill>
              <a:latin typeface="Albert Sans"/>
              <a:ea typeface="Albert Sans"/>
              <a:cs typeface="Albert Sans"/>
              <a:sym typeface="Albert Sans"/>
            </a:endParaRPr>
          </a:p>
        </p:txBody>
      </p:sp>
      <p:pic>
        <p:nvPicPr>
          <p:cNvPr id="2" name="Picture 1">
            <a:extLst>
              <a:ext uri="{FF2B5EF4-FFF2-40B4-BE49-F238E27FC236}">
                <a16:creationId xmlns:a16="http://schemas.microsoft.com/office/drawing/2014/main" id="{2B8B9C98-5359-CA27-0642-4228CB7646E0}"/>
              </a:ext>
            </a:extLst>
          </p:cNvPr>
          <p:cNvPicPr>
            <a:picLocks noChangeAspect="1"/>
          </p:cNvPicPr>
          <p:nvPr/>
        </p:nvPicPr>
        <p:blipFill>
          <a:blip r:embed="rId3"/>
          <a:stretch>
            <a:fillRect/>
          </a:stretch>
        </p:blipFill>
        <p:spPr>
          <a:xfrm>
            <a:off x="415200" y="1658790"/>
            <a:ext cx="3730316" cy="2735565"/>
          </a:xfrm>
          <a:prstGeom prst="rect">
            <a:avLst/>
          </a:prstGeom>
        </p:spPr>
      </p:pic>
    </p:spTree>
    <p:extLst>
      <p:ext uri="{BB962C8B-B14F-4D97-AF65-F5344CB8AC3E}">
        <p14:creationId xmlns:p14="http://schemas.microsoft.com/office/powerpoint/2010/main" val="302190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303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 Reward Shaping</a:t>
            </a:r>
            <a:endParaRPr dirty="0"/>
          </a:p>
        </p:txBody>
      </p:sp>
      <p:sp>
        <p:nvSpPr>
          <p:cNvPr id="646" name="Google Shape;646;p57"/>
          <p:cNvSpPr txBox="1"/>
          <p:nvPr/>
        </p:nvSpPr>
        <p:spPr>
          <a:xfrm>
            <a:off x="720000" y="1443415"/>
            <a:ext cx="7704000" cy="16827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Penalty weight calculated by 20 days volatility.</a:t>
            </a:r>
          </a:p>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When market unstable (volatility high), penalty for losses goes up</a:t>
            </a:r>
          </a:p>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When market stable (volatility low), penalty is smaller.</a:t>
            </a:r>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720000" y="1059111"/>
            <a:ext cx="7704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Dynamic Weight on losses</a:t>
            </a:r>
          </a:p>
        </p:txBody>
      </p:sp>
      <p:sp>
        <p:nvSpPr>
          <p:cNvPr id="649" name="Google Shape;649;p57"/>
          <p:cNvSpPr/>
          <p:nvPr/>
        </p:nvSpPr>
        <p:spPr>
          <a:xfrm>
            <a:off x="632912" y="2764728"/>
            <a:ext cx="3852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Code Snippet</a:t>
            </a:r>
          </a:p>
        </p:txBody>
      </p:sp>
      <p:pic>
        <p:nvPicPr>
          <p:cNvPr id="4" name="Picture 3">
            <a:extLst>
              <a:ext uri="{FF2B5EF4-FFF2-40B4-BE49-F238E27FC236}">
                <a16:creationId xmlns:a16="http://schemas.microsoft.com/office/drawing/2014/main" id="{FDF2634C-2488-252B-DDEF-6AA8008EE883}"/>
              </a:ext>
            </a:extLst>
          </p:cNvPr>
          <p:cNvPicPr>
            <a:picLocks noChangeAspect="1"/>
          </p:cNvPicPr>
          <p:nvPr/>
        </p:nvPicPr>
        <p:blipFill>
          <a:blip r:embed="rId3"/>
          <a:stretch>
            <a:fillRect/>
          </a:stretch>
        </p:blipFill>
        <p:spPr>
          <a:xfrm>
            <a:off x="468086" y="3410211"/>
            <a:ext cx="7772400" cy="1552527"/>
          </a:xfrm>
          <a:prstGeom prst="rect">
            <a:avLst/>
          </a:prstGeom>
        </p:spPr>
      </p:pic>
    </p:spTree>
    <p:extLst>
      <p:ext uri="{BB962C8B-B14F-4D97-AF65-F5344CB8AC3E}">
        <p14:creationId xmlns:p14="http://schemas.microsoft.com/office/powerpoint/2010/main" val="3544896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303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 Reward Shaping</a:t>
            </a:r>
            <a:endParaRPr dirty="0"/>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415200" y="1083492"/>
            <a:ext cx="3852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Testing Result</a:t>
            </a:r>
          </a:p>
        </p:txBody>
      </p:sp>
      <p:sp>
        <p:nvSpPr>
          <p:cNvPr id="649" name="Google Shape;649;p57"/>
          <p:cNvSpPr/>
          <p:nvPr/>
        </p:nvSpPr>
        <p:spPr>
          <a:xfrm>
            <a:off x="4779599" y="1088796"/>
            <a:ext cx="3852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Discussion</a:t>
            </a:r>
          </a:p>
        </p:txBody>
      </p:sp>
      <p:sp>
        <p:nvSpPr>
          <p:cNvPr id="4" name="Google Shape;646;p57">
            <a:extLst>
              <a:ext uri="{FF2B5EF4-FFF2-40B4-BE49-F238E27FC236}">
                <a16:creationId xmlns:a16="http://schemas.microsoft.com/office/drawing/2014/main" id="{9BCCE093-72D5-50E9-DD65-ABBFFBCD2011}"/>
              </a:ext>
            </a:extLst>
          </p:cNvPr>
          <p:cNvSpPr txBox="1"/>
          <p:nvPr/>
        </p:nvSpPr>
        <p:spPr>
          <a:xfrm>
            <a:off x="4413991" y="1658790"/>
            <a:ext cx="4719123" cy="274087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US" sz="1700" dirty="0">
                <a:solidFill>
                  <a:schemeClr val="dk1"/>
                </a:solidFill>
                <a:latin typeface="Albert Sans"/>
                <a:ea typeface="Albert Sans"/>
                <a:cs typeface="Albert Sans"/>
                <a:sym typeface="Albert Sans"/>
              </a:rPr>
              <a:t>Similar result as static weight, but much more reliable where:</a:t>
            </a:r>
            <a:br>
              <a:rPr lang="en-US" sz="1700" dirty="0">
                <a:solidFill>
                  <a:schemeClr val="dk1"/>
                </a:solidFill>
                <a:latin typeface="Albert Sans"/>
                <a:ea typeface="Albert Sans"/>
                <a:cs typeface="Albert Sans"/>
                <a:sym typeface="Albert Sans"/>
              </a:rPr>
            </a:br>
            <a:endParaRPr lang="en-US" sz="1700" dirty="0">
              <a:solidFill>
                <a:schemeClr val="dk1"/>
              </a:solidFill>
              <a:latin typeface="Albert Sans"/>
              <a:ea typeface="Albert Sans"/>
              <a:cs typeface="Albert Sans"/>
              <a:sym typeface="Albert Sans"/>
            </a:endParaRPr>
          </a:p>
          <a:p>
            <a:pPr marL="342900" lvl="0" indent="-342900" algn="l" rtl="0">
              <a:lnSpc>
                <a:spcPct val="115000"/>
              </a:lnSpc>
              <a:spcBef>
                <a:spcPts val="0"/>
              </a:spcBef>
              <a:spcAft>
                <a:spcPts val="0"/>
              </a:spcAft>
              <a:buFont typeface="+mj-lt"/>
              <a:buAutoNum type="arabicPeriod"/>
            </a:pPr>
            <a:r>
              <a:rPr lang="en-US" sz="1700" dirty="0">
                <a:solidFill>
                  <a:schemeClr val="dk1"/>
                </a:solidFill>
                <a:latin typeface="Albert Sans"/>
                <a:ea typeface="Albert Sans"/>
                <a:cs typeface="Albert Sans"/>
                <a:sym typeface="Albert Sans"/>
              </a:rPr>
              <a:t>Sharpe Ratio is higher</a:t>
            </a:r>
          </a:p>
          <a:p>
            <a:pPr marL="342900" lvl="0" indent="-342900" algn="l" rtl="0">
              <a:lnSpc>
                <a:spcPct val="115000"/>
              </a:lnSpc>
              <a:spcBef>
                <a:spcPts val="0"/>
              </a:spcBef>
              <a:spcAft>
                <a:spcPts val="0"/>
              </a:spcAft>
              <a:buFont typeface="+mj-lt"/>
              <a:buAutoNum type="arabicPeriod"/>
            </a:pPr>
            <a:r>
              <a:rPr lang="en-US" sz="1700" dirty="0">
                <a:solidFill>
                  <a:schemeClr val="dk1"/>
                </a:solidFill>
                <a:latin typeface="Albert Sans"/>
                <a:ea typeface="Albert Sans"/>
                <a:cs typeface="Albert Sans"/>
                <a:sym typeface="Albert Sans"/>
              </a:rPr>
              <a:t>Max Drawdown is lower</a:t>
            </a:r>
          </a:p>
          <a:p>
            <a:pPr marL="342900" lvl="0" indent="-342900" algn="l" rtl="0">
              <a:lnSpc>
                <a:spcPct val="115000"/>
              </a:lnSpc>
              <a:spcBef>
                <a:spcPts val="0"/>
              </a:spcBef>
              <a:spcAft>
                <a:spcPts val="0"/>
              </a:spcAft>
              <a:buFont typeface="+mj-lt"/>
              <a:buAutoNum type="arabicPeriod"/>
            </a:pPr>
            <a:endParaRPr lang="en-US" sz="1700" dirty="0">
              <a:solidFill>
                <a:schemeClr val="dk1"/>
              </a:solidFill>
              <a:latin typeface="Albert Sans"/>
              <a:ea typeface="Albert Sans"/>
              <a:cs typeface="Albert Sans"/>
              <a:sym typeface="Albert Sans"/>
            </a:endParaRPr>
          </a:p>
          <a:p>
            <a:pPr lvl="0" algn="l" rtl="0">
              <a:lnSpc>
                <a:spcPct val="115000"/>
              </a:lnSpc>
              <a:spcBef>
                <a:spcPts val="0"/>
              </a:spcBef>
              <a:spcAft>
                <a:spcPts val="0"/>
              </a:spcAft>
            </a:pPr>
            <a:r>
              <a:rPr lang="en-US" sz="1700" dirty="0">
                <a:solidFill>
                  <a:schemeClr val="dk1"/>
                </a:solidFill>
                <a:latin typeface="Albert Sans"/>
                <a:ea typeface="Albert Sans"/>
                <a:cs typeface="Albert Sans"/>
                <a:sym typeface="Albert Sans"/>
              </a:rPr>
              <a:t>We can continue develop reward function to multi objective like risk handling (#2 reward shaping)</a:t>
            </a:r>
            <a:endParaRPr lang="en-MY" sz="1700" dirty="0">
              <a:solidFill>
                <a:schemeClr val="dk1"/>
              </a:solidFill>
              <a:latin typeface="Albert Sans"/>
              <a:ea typeface="Albert Sans"/>
              <a:cs typeface="Albert Sans"/>
              <a:sym typeface="Albert Sans"/>
            </a:endParaRPr>
          </a:p>
        </p:txBody>
      </p:sp>
      <p:pic>
        <p:nvPicPr>
          <p:cNvPr id="5" name="Picture 4">
            <a:extLst>
              <a:ext uri="{FF2B5EF4-FFF2-40B4-BE49-F238E27FC236}">
                <a16:creationId xmlns:a16="http://schemas.microsoft.com/office/drawing/2014/main" id="{DD7636D0-4573-ECA6-3D2D-7CC156295B39}"/>
              </a:ext>
            </a:extLst>
          </p:cNvPr>
          <p:cNvPicPr>
            <a:picLocks noChangeAspect="1"/>
          </p:cNvPicPr>
          <p:nvPr/>
        </p:nvPicPr>
        <p:blipFill>
          <a:blip r:embed="rId3"/>
          <a:stretch>
            <a:fillRect/>
          </a:stretch>
        </p:blipFill>
        <p:spPr>
          <a:xfrm>
            <a:off x="415200" y="1658790"/>
            <a:ext cx="3809528" cy="2735565"/>
          </a:xfrm>
          <a:prstGeom prst="rect">
            <a:avLst/>
          </a:prstGeom>
        </p:spPr>
      </p:pic>
    </p:spTree>
    <p:extLst>
      <p:ext uri="{BB962C8B-B14F-4D97-AF65-F5344CB8AC3E}">
        <p14:creationId xmlns:p14="http://schemas.microsoft.com/office/powerpoint/2010/main" val="111641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4"/>
          <p:cNvSpPr txBox="1">
            <a:spLocks noGrp="1"/>
          </p:cNvSpPr>
          <p:nvPr>
            <p:ph type="title"/>
          </p:nvPr>
        </p:nvSpPr>
        <p:spPr>
          <a:xfrm>
            <a:off x="1644450" y="1307100"/>
            <a:ext cx="58551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br>
              <a:rPr lang="en" dirty="0"/>
            </a:br>
            <a:r>
              <a:rPr lang="en" dirty="0"/>
              <a:t>Introduction</a:t>
            </a:r>
            <a:endParaRPr dirty="0"/>
          </a:p>
        </p:txBody>
      </p:sp>
    </p:spTree>
    <p:extLst>
      <p:ext uri="{BB962C8B-B14F-4D97-AF65-F5344CB8AC3E}">
        <p14:creationId xmlns:p14="http://schemas.microsoft.com/office/powerpoint/2010/main" val="397303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303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 Reward Shaping</a:t>
            </a:r>
            <a:endParaRPr dirty="0"/>
          </a:p>
        </p:txBody>
      </p:sp>
      <p:sp>
        <p:nvSpPr>
          <p:cNvPr id="646" name="Google Shape;646;p57"/>
          <p:cNvSpPr txBox="1"/>
          <p:nvPr/>
        </p:nvSpPr>
        <p:spPr>
          <a:xfrm>
            <a:off x="720000" y="1465187"/>
            <a:ext cx="7704000" cy="16827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Directly encourage our trading methods to keep risk under control</a:t>
            </a:r>
          </a:p>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Small reward for agent if stay above threshold, penalty if below.</a:t>
            </a:r>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720000" y="1059111"/>
            <a:ext cx="770400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Risk Handling via thresholding</a:t>
            </a:r>
          </a:p>
        </p:txBody>
      </p:sp>
      <p:sp>
        <p:nvSpPr>
          <p:cNvPr id="649" name="Google Shape;649;p57"/>
          <p:cNvSpPr/>
          <p:nvPr/>
        </p:nvSpPr>
        <p:spPr>
          <a:xfrm>
            <a:off x="4043317" y="2407751"/>
            <a:ext cx="385200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Testing Result</a:t>
            </a:r>
          </a:p>
        </p:txBody>
      </p:sp>
      <p:pic>
        <p:nvPicPr>
          <p:cNvPr id="2" name="Picture 1">
            <a:extLst>
              <a:ext uri="{FF2B5EF4-FFF2-40B4-BE49-F238E27FC236}">
                <a16:creationId xmlns:a16="http://schemas.microsoft.com/office/drawing/2014/main" id="{2BBA7C3C-A940-1751-4338-FE3968A67846}"/>
              </a:ext>
            </a:extLst>
          </p:cNvPr>
          <p:cNvPicPr>
            <a:picLocks noChangeAspect="1"/>
          </p:cNvPicPr>
          <p:nvPr/>
        </p:nvPicPr>
        <p:blipFill>
          <a:blip r:embed="rId3"/>
          <a:stretch>
            <a:fillRect/>
          </a:stretch>
        </p:blipFill>
        <p:spPr>
          <a:xfrm>
            <a:off x="275772" y="2680308"/>
            <a:ext cx="3378835" cy="873655"/>
          </a:xfrm>
          <a:prstGeom prst="rect">
            <a:avLst/>
          </a:prstGeom>
        </p:spPr>
      </p:pic>
      <p:pic>
        <p:nvPicPr>
          <p:cNvPr id="5" name="Picture 4">
            <a:extLst>
              <a:ext uri="{FF2B5EF4-FFF2-40B4-BE49-F238E27FC236}">
                <a16:creationId xmlns:a16="http://schemas.microsoft.com/office/drawing/2014/main" id="{B9715054-F85C-3B3E-61EF-1C079F2DF35C}"/>
              </a:ext>
            </a:extLst>
          </p:cNvPr>
          <p:cNvPicPr>
            <a:picLocks noChangeAspect="1"/>
          </p:cNvPicPr>
          <p:nvPr/>
        </p:nvPicPr>
        <p:blipFill>
          <a:blip r:embed="rId4"/>
          <a:stretch>
            <a:fillRect/>
          </a:stretch>
        </p:blipFill>
        <p:spPr>
          <a:xfrm>
            <a:off x="415745" y="3567092"/>
            <a:ext cx="3098890" cy="633350"/>
          </a:xfrm>
          <a:prstGeom prst="rect">
            <a:avLst/>
          </a:prstGeom>
        </p:spPr>
      </p:pic>
      <p:pic>
        <p:nvPicPr>
          <p:cNvPr id="6" name="Picture 5">
            <a:extLst>
              <a:ext uri="{FF2B5EF4-FFF2-40B4-BE49-F238E27FC236}">
                <a16:creationId xmlns:a16="http://schemas.microsoft.com/office/drawing/2014/main" id="{E52FDEC6-7E20-9A64-450A-2EEF984F7F9C}"/>
              </a:ext>
            </a:extLst>
          </p:cNvPr>
          <p:cNvPicPr>
            <a:picLocks noChangeAspect="1"/>
          </p:cNvPicPr>
          <p:nvPr/>
        </p:nvPicPr>
        <p:blipFill>
          <a:blip r:embed="rId5"/>
          <a:stretch>
            <a:fillRect/>
          </a:stretch>
        </p:blipFill>
        <p:spPr>
          <a:xfrm>
            <a:off x="4473034" y="2921396"/>
            <a:ext cx="2896233" cy="2126549"/>
          </a:xfrm>
          <a:prstGeom prst="rect">
            <a:avLst/>
          </a:prstGeom>
        </p:spPr>
      </p:pic>
    </p:spTree>
    <p:extLst>
      <p:ext uri="{BB962C8B-B14F-4D97-AF65-F5344CB8AC3E}">
        <p14:creationId xmlns:p14="http://schemas.microsoft.com/office/powerpoint/2010/main" val="3259636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303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 Reward Shaping</a:t>
            </a:r>
            <a:endParaRPr dirty="0"/>
          </a:p>
        </p:txBody>
      </p:sp>
      <p:sp>
        <p:nvSpPr>
          <p:cNvPr id="646" name="Google Shape;646;p57"/>
          <p:cNvSpPr txBox="1"/>
          <p:nvPr/>
        </p:nvSpPr>
        <p:spPr>
          <a:xfrm>
            <a:off x="720000" y="1465187"/>
            <a:ext cx="7704000" cy="16827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Overall performance went down.</a:t>
            </a:r>
          </a:p>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Problem observe: Due to simple profit threshold and fix nature of weight. </a:t>
            </a:r>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720000" y="1059111"/>
            <a:ext cx="297189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Problem</a:t>
            </a:r>
          </a:p>
        </p:txBody>
      </p:sp>
      <p:sp>
        <p:nvSpPr>
          <p:cNvPr id="649" name="Google Shape;649;p57"/>
          <p:cNvSpPr/>
          <p:nvPr/>
        </p:nvSpPr>
        <p:spPr>
          <a:xfrm>
            <a:off x="720000" y="2490611"/>
            <a:ext cx="3852000"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Iterative Improvement</a:t>
            </a:r>
          </a:p>
        </p:txBody>
      </p:sp>
      <p:sp>
        <p:nvSpPr>
          <p:cNvPr id="3" name="Google Shape;646;p57">
            <a:extLst>
              <a:ext uri="{FF2B5EF4-FFF2-40B4-BE49-F238E27FC236}">
                <a16:creationId xmlns:a16="http://schemas.microsoft.com/office/drawing/2014/main" id="{852818D5-773F-49A0-22B2-9C0C7A4E7EED}"/>
              </a:ext>
            </a:extLst>
          </p:cNvPr>
          <p:cNvSpPr txBox="1"/>
          <p:nvPr/>
        </p:nvSpPr>
        <p:spPr>
          <a:xfrm>
            <a:off x="720000" y="2911569"/>
            <a:ext cx="7704000" cy="16827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Multiple efforts were made like trying different threshold, turning into dynamic weights.</a:t>
            </a:r>
          </a:p>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However, there is persistent of </a:t>
            </a:r>
            <a:r>
              <a:rPr lang="en-MY" sz="1700" b="1" dirty="0">
                <a:solidFill>
                  <a:schemeClr val="dk1"/>
                </a:solidFill>
                <a:latin typeface="Albert Sans"/>
                <a:ea typeface="Albert Sans"/>
                <a:cs typeface="Albert Sans"/>
                <a:sym typeface="Albert Sans"/>
              </a:rPr>
              <a:t>bad performance </a:t>
            </a:r>
            <a:r>
              <a:rPr lang="en-MY" sz="1700" dirty="0">
                <a:solidFill>
                  <a:schemeClr val="dk1"/>
                </a:solidFill>
                <a:latin typeface="Albert Sans"/>
                <a:ea typeface="Albert Sans"/>
                <a:cs typeface="Albert Sans"/>
                <a:sym typeface="Albert Sans"/>
              </a:rPr>
              <a:t>from reward shaping based on thresholding. </a:t>
            </a:r>
          </a:p>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Simplifying complex environment into </a:t>
            </a:r>
            <a:r>
              <a:rPr lang="en-MY" sz="1700" b="1" dirty="0">
                <a:solidFill>
                  <a:schemeClr val="dk1"/>
                </a:solidFill>
                <a:latin typeface="Albert Sans"/>
                <a:ea typeface="Albert Sans"/>
                <a:cs typeface="Albert Sans"/>
                <a:sym typeface="Albert Sans"/>
              </a:rPr>
              <a:t>binary cases </a:t>
            </a:r>
            <a:r>
              <a:rPr lang="en-MY" sz="1700" dirty="0">
                <a:solidFill>
                  <a:schemeClr val="dk1"/>
                </a:solidFill>
                <a:latin typeface="Albert Sans"/>
                <a:ea typeface="Albert Sans"/>
                <a:cs typeface="Albert Sans"/>
                <a:sym typeface="Albert Sans"/>
              </a:rPr>
              <a:t>might not be a good idea. We shall move to another angle</a:t>
            </a:r>
          </a:p>
        </p:txBody>
      </p:sp>
    </p:spTree>
    <p:extLst>
      <p:ext uri="{BB962C8B-B14F-4D97-AF65-F5344CB8AC3E}">
        <p14:creationId xmlns:p14="http://schemas.microsoft.com/office/powerpoint/2010/main" val="3987047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303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 Reward Shaping</a:t>
            </a:r>
            <a:endParaRPr dirty="0"/>
          </a:p>
        </p:txBody>
      </p:sp>
      <p:sp>
        <p:nvSpPr>
          <p:cNvPr id="646" name="Google Shape;646;p57"/>
          <p:cNvSpPr txBox="1"/>
          <p:nvPr/>
        </p:nvSpPr>
        <p:spPr>
          <a:xfrm>
            <a:off x="720000" y="1443415"/>
            <a:ext cx="7704000" cy="16827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Look for new way to handle risk. </a:t>
            </a:r>
          </a:p>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Look into </a:t>
            </a:r>
            <a:r>
              <a:rPr lang="en-MY" sz="2000" dirty="0" err="1">
                <a:solidFill>
                  <a:schemeClr val="dk1"/>
                </a:solidFill>
                <a:latin typeface="Albert Sans"/>
                <a:ea typeface="Albert Sans"/>
                <a:cs typeface="Albert Sans"/>
                <a:sym typeface="Albert Sans"/>
              </a:rPr>
              <a:t>behavior</a:t>
            </a:r>
            <a:r>
              <a:rPr lang="en-MY" sz="2000" dirty="0">
                <a:solidFill>
                  <a:schemeClr val="dk1"/>
                </a:solidFill>
                <a:latin typeface="Albert Sans"/>
                <a:ea typeface="Albert Sans"/>
                <a:cs typeface="Albert Sans"/>
                <a:sym typeface="Albert Sans"/>
              </a:rPr>
              <a:t> of RL, problem of overtrading.</a:t>
            </a:r>
          </a:p>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Penalty agent if trading too much (3 trades in 10 window)</a:t>
            </a:r>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720000" y="1059111"/>
            <a:ext cx="7704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Risk Handling via Avoid Overconfidence</a:t>
            </a:r>
          </a:p>
        </p:txBody>
      </p:sp>
      <p:sp>
        <p:nvSpPr>
          <p:cNvPr id="649" name="Google Shape;649;p57"/>
          <p:cNvSpPr/>
          <p:nvPr/>
        </p:nvSpPr>
        <p:spPr>
          <a:xfrm>
            <a:off x="720000" y="2727718"/>
            <a:ext cx="3852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Rationale</a:t>
            </a:r>
          </a:p>
        </p:txBody>
      </p:sp>
      <p:sp>
        <p:nvSpPr>
          <p:cNvPr id="3" name="Google Shape;646;p57">
            <a:extLst>
              <a:ext uri="{FF2B5EF4-FFF2-40B4-BE49-F238E27FC236}">
                <a16:creationId xmlns:a16="http://schemas.microsoft.com/office/drawing/2014/main" id="{1E584762-CC54-47E2-0E11-671A1C814B70}"/>
              </a:ext>
            </a:extLst>
          </p:cNvPr>
          <p:cNvSpPr txBox="1"/>
          <p:nvPr/>
        </p:nvSpPr>
        <p:spPr>
          <a:xfrm>
            <a:off x="587829" y="3185391"/>
            <a:ext cx="7836171" cy="16827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MY" sz="2000" dirty="0">
                <a:solidFill>
                  <a:schemeClr val="dk1"/>
                </a:solidFill>
                <a:latin typeface="Albert Sans"/>
                <a:ea typeface="Albert Sans"/>
                <a:cs typeface="Albert Sans"/>
                <a:sym typeface="Albert Sans"/>
              </a:rPr>
              <a:t>By controlling how often the trades happen, improve the model's general risk management.</a:t>
            </a:r>
          </a:p>
          <a:p>
            <a:pPr lvl="0" algn="l" rtl="0">
              <a:lnSpc>
                <a:spcPct val="115000"/>
              </a:lnSpc>
              <a:spcBef>
                <a:spcPts val="0"/>
              </a:spcBef>
              <a:spcAft>
                <a:spcPts val="0"/>
              </a:spcAft>
            </a:pPr>
            <a:r>
              <a:rPr lang="en-MY" sz="2000" u="sng" dirty="0">
                <a:solidFill>
                  <a:schemeClr val="dk1"/>
                </a:solidFill>
                <a:latin typeface="Albert Sans"/>
                <a:ea typeface="Albert Sans"/>
                <a:cs typeface="Albert Sans"/>
                <a:sym typeface="Albert Sans"/>
              </a:rPr>
              <a:t>Hypothesis : </a:t>
            </a:r>
          </a:p>
          <a:p>
            <a:pPr lvl="0" algn="l" rtl="0">
              <a:lnSpc>
                <a:spcPct val="115000"/>
              </a:lnSpc>
              <a:spcBef>
                <a:spcPts val="0"/>
              </a:spcBef>
              <a:spcAft>
                <a:spcPts val="0"/>
              </a:spcAft>
            </a:pPr>
            <a:r>
              <a:rPr lang="en-MY" sz="2000" dirty="0">
                <a:solidFill>
                  <a:schemeClr val="dk1"/>
                </a:solidFill>
                <a:latin typeface="Albert Sans"/>
                <a:ea typeface="Albert Sans"/>
                <a:cs typeface="Albert Sans"/>
                <a:sym typeface="Albert Sans"/>
              </a:rPr>
              <a:t>Reduce possibilities of losses &amp; Focus on high quality trades</a:t>
            </a:r>
          </a:p>
        </p:txBody>
      </p:sp>
    </p:spTree>
    <p:extLst>
      <p:ext uri="{BB962C8B-B14F-4D97-AF65-F5344CB8AC3E}">
        <p14:creationId xmlns:p14="http://schemas.microsoft.com/office/powerpoint/2010/main" val="2065209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7"/>
          <p:cNvSpPr txBox="1">
            <a:spLocks noGrp="1"/>
          </p:cNvSpPr>
          <p:nvPr>
            <p:ph type="title"/>
          </p:nvPr>
        </p:nvSpPr>
        <p:spPr>
          <a:xfrm>
            <a:off x="720000" y="303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 Reward Shaping</a:t>
            </a:r>
            <a:endParaRPr dirty="0"/>
          </a:p>
        </p:txBody>
      </p:sp>
      <p:sp>
        <p:nvSpPr>
          <p:cNvPr id="647" name="Google Shape;647;p57"/>
          <p:cNvSpPr txBox="1"/>
          <p:nvPr/>
        </p:nvSpPr>
        <p:spPr>
          <a:xfrm>
            <a:off x="720000" y="3764375"/>
            <a:ext cx="3852000" cy="84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648" name="Google Shape;648;p57"/>
          <p:cNvSpPr/>
          <p:nvPr/>
        </p:nvSpPr>
        <p:spPr>
          <a:xfrm>
            <a:off x="415200" y="1083492"/>
            <a:ext cx="3852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Testing Result</a:t>
            </a:r>
          </a:p>
        </p:txBody>
      </p:sp>
      <p:sp>
        <p:nvSpPr>
          <p:cNvPr id="649" name="Google Shape;649;p57"/>
          <p:cNvSpPr/>
          <p:nvPr/>
        </p:nvSpPr>
        <p:spPr>
          <a:xfrm>
            <a:off x="4779599" y="1088796"/>
            <a:ext cx="3852000" cy="422700"/>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MY" sz="2000" b="1" dirty="0">
                <a:solidFill>
                  <a:schemeClr val="lt1"/>
                </a:solidFill>
                <a:latin typeface="Poppins"/>
                <a:ea typeface="Poppins"/>
                <a:cs typeface="Poppins"/>
                <a:sym typeface="Poppins"/>
              </a:rPr>
              <a:t>Discussion</a:t>
            </a:r>
          </a:p>
        </p:txBody>
      </p:sp>
      <p:sp>
        <p:nvSpPr>
          <p:cNvPr id="4" name="Google Shape;646;p57">
            <a:extLst>
              <a:ext uri="{FF2B5EF4-FFF2-40B4-BE49-F238E27FC236}">
                <a16:creationId xmlns:a16="http://schemas.microsoft.com/office/drawing/2014/main" id="{9BCCE093-72D5-50E9-DD65-ABBFFBCD2011}"/>
              </a:ext>
            </a:extLst>
          </p:cNvPr>
          <p:cNvSpPr txBox="1"/>
          <p:nvPr/>
        </p:nvSpPr>
        <p:spPr>
          <a:xfrm>
            <a:off x="4413991" y="1658790"/>
            <a:ext cx="4719123" cy="274087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US" sz="1700" dirty="0">
                <a:solidFill>
                  <a:schemeClr val="dk1"/>
                </a:solidFill>
                <a:latin typeface="Albert Sans"/>
                <a:ea typeface="Albert Sans"/>
                <a:cs typeface="Albert Sans"/>
                <a:sym typeface="Albert Sans"/>
              </a:rPr>
              <a:t>Very easy modification, but show significant result, which contrast with previous reward shaping (no need to have much complex reward function)</a:t>
            </a:r>
          </a:p>
          <a:p>
            <a:pPr marL="285750" lvl="0" indent="-285750" algn="l" rtl="0">
              <a:lnSpc>
                <a:spcPct val="115000"/>
              </a:lnSpc>
              <a:spcBef>
                <a:spcPts val="0"/>
              </a:spcBef>
              <a:spcAft>
                <a:spcPts val="0"/>
              </a:spcAft>
              <a:buFont typeface="Arial" panose="020B0604020202020204" pitchFamily="34" charset="0"/>
              <a:buChar char="•"/>
            </a:pPr>
            <a:r>
              <a:rPr lang="en-MY" sz="1700" dirty="0">
                <a:solidFill>
                  <a:schemeClr val="dk1"/>
                </a:solidFill>
                <a:latin typeface="Albert Sans"/>
                <a:ea typeface="Albert Sans"/>
                <a:cs typeface="Albert Sans"/>
                <a:sym typeface="Albert Sans"/>
              </a:rPr>
              <a:t>The improved performance confirms our hypothesis.</a:t>
            </a:r>
          </a:p>
        </p:txBody>
      </p:sp>
      <p:pic>
        <p:nvPicPr>
          <p:cNvPr id="2" name="Picture 1">
            <a:extLst>
              <a:ext uri="{FF2B5EF4-FFF2-40B4-BE49-F238E27FC236}">
                <a16:creationId xmlns:a16="http://schemas.microsoft.com/office/drawing/2014/main" id="{69767566-9DCD-55AD-545F-2E9C89C3F15D}"/>
              </a:ext>
            </a:extLst>
          </p:cNvPr>
          <p:cNvPicPr>
            <a:picLocks noChangeAspect="1"/>
          </p:cNvPicPr>
          <p:nvPr/>
        </p:nvPicPr>
        <p:blipFill>
          <a:blip r:embed="rId3"/>
          <a:stretch>
            <a:fillRect/>
          </a:stretch>
        </p:blipFill>
        <p:spPr>
          <a:xfrm>
            <a:off x="268296" y="1658790"/>
            <a:ext cx="4014369" cy="2949785"/>
          </a:xfrm>
          <a:prstGeom prst="rect">
            <a:avLst/>
          </a:prstGeom>
        </p:spPr>
      </p:pic>
    </p:spTree>
    <p:extLst>
      <p:ext uri="{BB962C8B-B14F-4D97-AF65-F5344CB8AC3E}">
        <p14:creationId xmlns:p14="http://schemas.microsoft.com/office/powerpoint/2010/main" val="210431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4"/>
          <p:cNvSpPr txBox="1">
            <a:spLocks noGrp="1"/>
          </p:cNvSpPr>
          <p:nvPr>
            <p:ph type="title"/>
          </p:nvPr>
        </p:nvSpPr>
        <p:spPr>
          <a:xfrm>
            <a:off x="833717" y="1307100"/>
            <a:ext cx="7476565"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br>
              <a:rPr lang="en" dirty="0"/>
            </a:br>
            <a:r>
              <a:rPr lang="en" sz="5000" dirty="0"/>
              <a:t>Conclusion</a:t>
            </a:r>
            <a:endParaRPr sz="5000" dirty="0"/>
          </a:p>
        </p:txBody>
      </p:sp>
    </p:spTree>
    <p:extLst>
      <p:ext uri="{BB962C8B-B14F-4D97-AF65-F5344CB8AC3E}">
        <p14:creationId xmlns:p14="http://schemas.microsoft.com/office/powerpoint/2010/main" val="1877432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7"/>
          <p:cNvSpPr txBox="1">
            <a:spLocks noGrp="1"/>
          </p:cNvSpPr>
          <p:nvPr>
            <p:ph type="title"/>
          </p:nvPr>
        </p:nvSpPr>
        <p:spPr>
          <a:xfrm>
            <a:off x="713225" y="2271750"/>
            <a:ext cx="4029104"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Testing Result</a:t>
            </a:r>
            <a:endParaRPr dirty="0"/>
          </a:p>
        </p:txBody>
      </p:sp>
      <p:sp>
        <p:nvSpPr>
          <p:cNvPr id="301" name="Google Shape;301;p37"/>
          <p:cNvSpPr txBox="1">
            <a:spLocks noGrp="1"/>
          </p:cNvSpPr>
          <p:nvPr>
            <p:ph type="title" idx="2"/>
          </p:nvPr>
        </p:nvSpPr>
        <p:spPr>
          <a:xfrm>
            <a:off x="713225" y="1267988"/>
            <a:ext cx="1324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4.1</a:t>
            </a:r>
            <a:endParaRPr dirty="0"/>
          </a:p>
        </p:txBody>
      </p:sp>
      <p:grpSp>
        <p:nvGrpSpPr>
          <p:cNvPr id="302" name="Google Shape;302;p37"/>
          <p:cNvGrpSpPr/>
          <p:nvPr/>
        </p:nvGrpSpPr>
        <p:grpSpPr>
          <a:xfrm>
            <a:off x="6234375" y="1268000"/>
            <a:ext cx="2678900" cy="6297300"/>
            <a:chOff x="6234375" y="1268000"/>
            <a:chExt cx="2678900" cy="6297300"/>
          </a:xfrm>
        </p:grpSpPr>
        <p:sp>
          <p:nvSpPr>
            <p:cNvPr id="303" name="Google Shape;303;p37"/>
            <p:cNvSpPr/>
            <p:nvPr/>
          </p:nvSpPr>
          <p:spPr>
            <a:xfrm>
              <a:off x="7286675"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4" name="Google Shape;304;p37"/>
            <p:cNvSpPr/>
            <p:nvPr/>
          </p:nvSpPr>
          <p:spPr>
            <a:xfrm>
              <a:off x="6234375" y="2822294"/>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5" name="Google Shape;305;p37"/>
            <p:cNvSpPr/>
            <p:nvPr/>
          </p:nvSpPr>
          <p:spPr>
            <a:xfrm>
              <a:off x="6766725" y="2109800"/>
              <a:ext cx="418800" cy="4188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extLst>
      <p:ext uri="{BB962C8B-B14F-4D97-AF65-F5344CB8AC3E}">
        <p14:creationId xmlns:p14="http://schemas.microsoft.com/office/powerpoint/2010/main" val="326420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Cross-Stock Testing</a:t>
            </a:r>
            <a:endParaRPr dirty="0"/>
          </a:p>
        </p:txBody>
      </p:sp>
      <p:sp>
        <p:nvSpPr>
          <p:cNvPr id="515" name="Google Shape;515;p53"/>
          <p:cNvSpPr txBox="1">
            <a:spLocks noGrp="1"/>
          </p:cNvSpPr>
          <p:nvPr>
            <p:ph type="subTitle" idx="1"/>
          </p:nvPr>
        </p:nvSpPr>
        <p:spPr>
          <a:xfrm>
            <a:off x="571954" y="2814639"/>
            <a:ext cx="7704000" cy="5010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MY" dirty="0"/>
              <a:t>Diverse range of stocks to ensure the model handles various scenarios, including</a:t>
            </a:r>
          </a:p>
          <a:p>
            <a:pPr marL="139700" lvl="0" indent="0" algn="l" rtl="0">
              <a:spcBef>
                <a:spcPts val="0"/>
              </a:spcBef>
              <a:spcAft>
                <a:spcPts val="0"/>
              </a:spcAft>
              <a:buSzPts val="1400"/>
              <a:buNone/>
            </a:pPr>
            <a:endParaRPr dirty="0"/>
          </a:p>
        </p:txBody>
      </p:sp>
      <p:sp>
        <p:nvSpPr>
          <p:cNvPr id="516" name="Google Shape;516;p53"/>
          <p:cNvSpPr txBox="1">
            <a:spLocks noGrp="1"/>
          </p:cNvSpPr>
          <p:nvPr>
            <p:ph type="subTitle" idx="2"/>
          </p:nvPr>
        </p:nvSpPr>
        <p:spPr>
          <a:xfrm>
            <a:off x="571954" y="1448158"/>
            <a:ext cx="7704000" cy="9282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MY" dirty="0"/>
              <a:t>To </a:t>
            </a:r>
            <a:r>
              <a:rPr lang="en-MY" b="1" dirty="0"/>
              <a:t>validate</a:t>
            </a:r>
            <a:r>
              <a:rPr lang="en-MY" dirty="0"/>
              <a:t> our methodology beyond the </a:t>
            </a:r>
            <a:r>
              <a:rPr lang="en-MY" b="1" dirty="0"/>
              <a:t>original</a:t>
            </a:r>
            <a:r>
              <a:rPr lang="en-MY" dirty="0"/>
              <a:t> Goldman Sachs (GS) stock dataset, we tested it on multiple stocks. This approach ensures that our strategies for feature enhancement and reward shaping are effective across </a:t>
            </a:r>
            <a:r>
              <a:rPr lang="en-MY" b="1" dirty="0"/>
              <a:t>various market </a:t>
            </a:r>
            <a:r>
              <a:rPr lang="en-MY" dirty="0"/>
              <a:t>conditions and stock types.</a:t>
            </a:r>
          </a:p>
          <a:p>
            <a:pPr marL="139700" lvl="0" indent="0" algn="l" rtl="0">
              <a:spcBef>
                <a:spcPts val="0"/>
              </a:spcBef>
              <a:spcAft>
                <a:spcPts val="0"/>
              </a:spcAft>
              <a:buSzPts val="1400"/>
              <a:buNone/>
            </a:pPr>
            <a:endParaRPr lang="en-MY" dirty="0"/>
          </a:p>
        </p:txBody>
      </p:sp>
      <p:sp>
        <p:nvSpPr>
          <p:cNvPr id="517" name="Google Shape;517;p53"/>
          <p:cNvSpPr txBox="1">
            <a:spLocks noGrp="1"/>
          </p:cNvSpPr>
          <p:nvPr>
            <p:ph type="subTitle" idx="3"/>
          </p:nvPr>
        </p:nvSpPr>
        <p:spPr>
          <a:xfrm>
            <a:off x="720000" y="1116838"/>
            <a:ext cx="7704000" cy="50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Rationale</a:t>
            </a:r>
            <a:endParaRPr dirty="0"/>
          </a:p>
        </p:txBody>
      </p:sp>
      <p:sp>
        <p:nvSpPr>
          <p:cNvPr id="518" name="Google Shape;518;p53"/>
          <p:cNvSpPr txBox="1">
            <a:spLocks noGrp="1"/>
          </p:cNvSpPr>
          <p:nvPr>
            <p:ph type="subTitle" idx="4"/>
          </p:nvPr>
        </p:nvSpPr>
        <p:spPr>
          <a:xfrm>
            <a:off x="720000" y="2500852"/>
            <a:ext cx="7704000" cy="50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Stocks Selection</a:t>
            </a:r>
            <a:endParaRPr dirty="0"/>
          </a:p>
        </p:txBody>
      </p:sp>
      <p:graphicFrame>
        <p:nvGraphicFramePr>
          <p:cNvPr id="3" name="Table 2">
            <a:extLst>
              <a:ext uri="{FF2B5EF4-FFF2-40B4-BE49-F238E27FC236}">
                <a16:creationId xmlns:a16="http://schemas.microsoft.com/office/drawing/2014/main" id="{BE793125-134C-27B3-C2A0-764070A8D537}"/>
              </a:ext>
            </a:extLst>
          </p:cNvPr>
          <p:cNvGraphicFramePr>
            <a:graphicFrameLocks noGrp="1"/>
          </p:cNvGraphicFramePr>
          <p:nvPr>
            <p:extLst>
              <p:ext uri="{D42A27DB-BD31-4B8C-83A1-F6EECF244321}">
                <p14:modId xmlns:p14="http://schemas.microsoft.com/office/powerpoint/2010/main" val="1325470017"/>
              </p:ext>
            </p:extLst>
          </p:nvPr>
        </p:nvGraphicFramePr>
        <p:xfrm>
          <a:off x="755752" y="3272838"/>
          <a:ext cx="3668202" cy="1524000"/>
        </p:xfrm>
        <a:graphic>
          <a:graphicData uri="http://schemas.openxmlformats.org/drawingml/2006/table">
            <a:tbl>
              <a:tblPr firstRow="1" bandRow="1">
                <a:tableStyleId>{69CF1AB2-1976-4502-BF36-3FF5EA218861}</a:tableStyleId>
              </a:tblPr>
              <a:tblGrid>
                <a:gridCol w="1834101">
                  <a:extLst>
                    <a:ext uri="{9D8B030D-6E8A-4147-A177-3AD203B41FA5}">
                      <a16:colId xmlns:a16="http://schemas.microsoft.com/office/drawing/2014/main" val="1702374732"/>
                    </a:ext>
                  </a:extLst>
                </a:gridCol>
                <a:gridCol w="1834101">
                  <a:extLst>
                    <a:ext uri="{9D8B030D-6E8A-4147-A177-3AD203B41FA5}">
                      <a16:colId xmlns:a16="http://schemas.microsoft.com/office/drawing/2014/main" val="4288634624"/>
                    </a:ext>
                  </a:extLst>
                </a:gridCol>
              </a:tblGrid>
              <a:tr h="299091">
                <a:tc>
                  <a:txBody>
                    <a:bodyPr/>
                    <a:lstStyle/>
                    <a:p>
                      <a:r>
                        <a:rPr lang="en-US" b="0" dirty="0"/>
                        <a:t>APPL (Apple)</a:t>
                      </a:r>
                    </a:p>
                  </a:txBody>
                  <a:tcPr/>
                </a:tc>
                <a:tc>
                  <a:txBody>
                    <a:bodyPr/>
                    <a:lstStyle/>
                    <a:p>
                      <a:r>
                        <a:rPr lang="en-US" b="0" dirty="0"/>
                        <a:t>Technology </a:t>
                      </a:r>
                    </a:p>
                  </a:txBody>
                  <a:tcPr/>
                </a:tc>
                <a:extLst>
                  <a:ext uri="{0D108BD9-81ED-4DB2-BD59-A6C34878D82A}">
                    <a16:rowId xmlns:a16="http://schemas.microsoft.com/office/drawing/2014/main" val="3676383785"/>
                  </a:ext>
                </a:extLst>
              </a:tr>
              <a:tr h="299091">
                <a:tc>
                  <a:txBody>
                    <a:bodyPr/>
                    <a:lstStyle/>
                    <a:p>
                      <a:r>
                        <a:rPr lang="en-US" dirty="0"/>
                        <a:t>COST (Costco)</a:t>
                      </a:r>
                    </a:p>
                  </a:txBody>
                  <a:tcPr/>
                </a:tc>
                <a:tc>
                  <a:txBody>
                    <a:bodyPr/>
                    <a:lstStyle/>
                    <a:p>
                      <a:r>
                        <a:rPr lang="en-US" dirty="0"/>
                        <a:t>Retail</a:t>
                      </a:r>
                    </a:p>
                  </a:txBody>
                  <a:tcPr/>
                </a:tc>
                <a:extLst>
                  <a:ext uri="{0D108BD9-81ED-4DB2-BD59-A6C34878D82A}">
                    <a16:rowId xmlns:a16="http://schemas.microsoft.com/office/drawing/2014/main" val="3944906198"/>
                  </a:ext>
                </a:extLst>
              </a:tr>
              <a:tr h="299091">
                <a:tc>
                  <a:txBody>
                    <a:bodyPr/>
                    <a:lstStyle/>
                    <a:p>
                      <a:r>
                        <a:rPr lang="en-US" dirty="0"/>
                        <a:t>PFE (Pfizer)</a:t>
                      </a:r>
                    </a:p>
                  </a:txBody>
                  <a:tcPr/>
                </a:tc>
                <a:tc>
                  <a:txBody>
                    <a:bodyPr/>
                    <a:lstStyle/>
                    <a:p>
                      <a:r>
                        <a:rPr lang="en-US" dirty="0"/>
                        <a:t>Pharmaceuticals</a:t>
                      </a:r>
                    </a:p>
                  </a:txBody>
                  <a:tcPr/>
                </a:tc>
                <a:extLst>
                  <a:ext uri="{0D108BD9-81ED-4DB2-BD59-A6C34878D82A}">
                    <a16:rowId xmlns:a16="http://schemas.microsoft.com/office/drawing/2014/main" val="713437229"/>
                  </a:ext>
                </a:extLst>
              </a:tr>
              <a:tr h="299091">
                <a:tc>
                  <a:txBody>
                    <a:bodyPr/>
                    <a:lstStyle/>
                    <a:p>
                      <a:r>
                        <a:rPr lang="en-US" dirty="0"/>
                        <a:t>KO (Cola)</a:t>
                      </a:r>
                    </a:p>
                  </a:txBody>
                  <a:tcPr/>
                </a:tc>
                <a:tc>
                  <a:txBody>
                    <a:bodyPr/>
                    <a:lstStyle/>
                    <a:p>
                      <a:r>
                        <a:rPr lang="en-US" dirty="0"/>
                        <a:t>Consumer Goods</a:t>
                      </a:r>
                    </a:p>
                  </a:txBody>
                  <a:tcPr/>
                </a:tc>
                <a:extLst>
                  <a:ext uri="{0D108BD9-81ED-4DB2-BD59-A6C34878D82A}">
                    <a16:rowId xmlns:a16="http://schemas.microsoft.com/office/drawing/2014/main" val="2736830612"/>
                  </a:ext>
                </a:extLst>
              </a:tr>
              <a:tr h="299091">
                <a:tc>
                  <a:txBody>
                    <a:bodyPr/>
                    <a:lstStyle/>
                    <a:p>
                      <a:r>
                        <a:rPr lang="en-US" dirty="0"/>
                        <a:t>XOM (ExxonMobil)</a:t>
                      </a:r>
                    </a:p>
                  </a:txBody>
                  <a:tcPr/>
                </a:tc>
                <a:tc>
                  <a:txBody>
                    <a:bodyPr/>
                    <a:lstStyle/>
                    <a:p>
                      <a:r>
                        <a:rPr lang="en-US" dirty="0"/>
                        <a:t>Energy</a:t>
                      </a:r>
                    </a:p>
                  </a:txBody>
                  <a:tcPr/>
                </a:tc>
                <a:extLst>
                  <a:ext uri="{0D108BD9-81ED-4DB2-BD59-A6C34878D82A}">
                    <a16:rowId xmlns:a16="http://schemas.microsoft.com/office/drawing/2014/main" val="438763891"/>
                  </a:ext>
                </a:extLst>
              </a:tr>
            </a:tbl>
          </a:graphicData>
        </a:graphic>
      </p:graphicFrame>
      <p:sp>
        <p:nvSpPr>
          <p:cNvPr id="4" name="Google Shape;515;p53">
            <a:extLst>
              <a:ext uri="{FF2B5EF4-FFF2-40B4-BE49-F238E27FC236}">
                <a16:creationId xmlns:a16="http://schemas.microsoft.com/office/drawing/2014/main" id="{C883614E-6726-535A-99A9-A5C1510BA5E0}"/>
              </a:ext>
            </a:extLst>
          </p:cNvPr>
          <p:cNvSpPr txBox="1">
            <a:spLocks/>
          </p:cNvSpPr>
          <p:nvPr/>
        </p:nvSpPr>
        <p:spPr>
          <a:xfrm>
            <a:off x="4423954" y="3875217"/>
            <a:ext cx="4148094" cy="50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15000"/>
              </a:lnSpc>
              <a:spcBef>
                <a:spcPts val="0"/>
              </a:spcBef>
              <a:spcAft>
                <a:spcPts val="0"/>
              </a:spcAft>
              <a:buClr>
                <a:schemeClr val="dk1"/>
              </a:buClr>
              <a:buSzPts val="2800"/>
              <a:buFont typeface="Albert Sans"/>
              <a:buChar char="○"/>
              <a:defRPr sz="2800" b="0" i="0" u="none" strike="noStrike" cap="none">
                <a:solidFill>
                  <a:schemeClr val="dk1"/>
                </a:solidFill>
                <a:latin typeface="Albert Sans"/>
                <a:ea typeface="Albert Sans"/>
                <a:cs typeface="Albert Sans"/>
                <a:sym typeface="Albert Sans"/>
              </a:defRPr>
            </a:lvl2pPr>
            <a:lvl3pPr marL="1371600" marR="0" lvl="2" indent="-317500" algn="ctr" rtl="0">
              <a:lnSpc>
                <a:spcPct val="115000"/>
              </a:lnSpc>
              <a:spcBef>
                <a:spcPts val="0"/>
              </a:spcBef>
              <a:spcAft>
                <a:spcPts val="0"/>
              </a:spcAft>
              <a:buClr>
                <a:schemeClr val="dk1"/>
              </a:buClr>
              <a:buSzPts val="2800"/>
              <a:buFont typeface="Albert Sans"/>
              <a:buChar char="■"/>
              <a:defRPr sz="2800" b="0" i="0" u="none" strike="noStrike" cap="none">
                <a:solidFill>
                  <a:schemeClr val="dk1"/>
                </a:solidFill>
                <a:latin typeface="Albert Sans"/>
                <a:ea typeface="Albert Sans"/>
                <a:cs typeface="Albert Sans"/>
                <a:sym typeface="Albert Sans"/>
              </a:defRPr>
            </a:lvl3pPr>
            <a:lvl4pPr marL="1828800" marR="0" lvl="3" indent="-317500" algn="ctr" rtl="0">
              <a:lnSpc>
                <a:spcPct val="115000"/>
              </a:lnSpc>
              <a:spcBef>
                <a:spcPts val="0"/>
              </a:spcBef>
              <a:spcAft>
                <a:spcPts val="0"/>
              </a:spcAft>
              <a:buClr>
                <a:schemeClr val="dk1"/>
              </a:buClr>
              <a:buSzPts val="2800"/>
              <a:buFont typeface="Albert Sans"/>
              <a:buChar char="●"/>
              <a:defRPr sz="2800" b="0" i="0" u="none" strike="noStrike" cap="none">
                <a:solidFill>
                  <a:schemeClr val="dk1"/>
                </a:solidFill>
                <a:latin typeface="Albert Sans"/>
                <a:ea typeface="Albert Sans"/>
                <a:cs typeface="Albert Sans"/>
                <a:sym typeface="Albert Sans"/>
              </a:defRPr>
            </a:lvl4pPr>
            <a:lvl5pPr marL="2286000" marR="0" lvl="4" indent="-317500" algn="ctr" rtl="0">
              <a:lnSpc>
                <a:spcPct val="115000"/>
              </a:lnSpc>
              <a:spcBef>
                <a:spcPts val="0"/>
              </a:spcBef>
              <a:spcAft>
                <a:spcPts val="0"/>
              </a:spcAft>
              <a:buClr>
                <a:schemeClr val="dk1"/>
              </a:buClr>
              <a:buSzPts val="2800"/>
              <a:buFont typeface="Albert Sans"/>
              <a:buChar char="○"/>
              <a:defRPr sz="2800" b="0" i="0" u="none" strike="noStrike" cap="none">
                <a:solidFill>
                  <a:schemeClr val="dk1"/>
                </a:solidFill>
                <a:latin typeface="Albert Sans"/>
                <a:ea typeface="Albert Sans"/>
                <a:cs typeface="Albert Sans"/>
                <a:sym typeface="Albert Sans"/>
              </a:defRPr>
            </a:lvl5pPr>
            <a:lvl6pPr marL="2743200" marR="0" lvl="5" indent="-317500" algn="ctr" rtl="0">
              <a:lnSpc>
                <a:spcPct val="115000"/>
              </a:lnSpc>
              <a:spcBef>
                <a:spcPts val="0"/>
              </a:spcBef>
              <a:spcAft>
                <a:spcPts val="0"/>
              </a:spcAft>
              <a:buClr>
                <a:schemeClr val="dk1"/>
              </a:buClr>
              <a:buSzPts val="2800"/>
              <a:buFont typeface="Albert Sans"/>
              <a:buChar char="■"/>
              <a:defRPr sz="2800" b="0" i="0" u="none" strike="noStrike" cap="none">
                <a:solidFill>
                  <a:schemeClr val="dk1"/>
                </a:solidFill>
                <a:latin typeface="Albert Sans"/>
                <a:ea typeface="Albert Sans"/>
                <a:cs typeface="Albert Sans"/>
                <a:sym typeface="Albert Sans"/>
              </a:defRPr>
            </a:lvl6pPr>
            <a:lvl7pPr marL="3200400" marR="0" lvl="6" indent="-317500" algn="ctr" rtl="0">
              <a:lnSpc>
                <a:spcPct val="115000"/>
              </a:lnSpc>
              <a:spcBef>
                <a:spcPts val="0"/>
              </a:spcBef>
              <a:spcAft>
                <a:spcPts val="0"/>
              </a:spcAft>
              <a:buClr>
                <a:schemeClr val="dk1"/>
              </a:buClr>
              <a:buSzPts val="2800"/>
              <a:buFont typeface="Albert Sans"/>
              <a:buChar char="●"/>
              <a:defRPr sz="2800" b="0" i="0" u="none" strike="noStrike" cap="none">
                <a:solidFill>
                  <a:schemeClr val="dk1"/>
                </a:solidFill>
                <a:latin typeface="Albert Sans"/>
                <a:ea typeface="Albert Sans"/>
                <a:cs typeface="Albert Sans"/>
                <a:sym typeface="Albert Sans"/>
              </a:defRPr>
            </a:lvl7pPr>
            <a:lvl8pPr marL="3657600" marR="0" lvl="7" indent="-317500" algn="ctr" rtl="0">
              <a:lnSpc>
                <a:spcPct val="115000"/>
              </a:lnSpc>
              <a:spcBef>
                <a:spcPts val="0"/>
              </a:spcBef>
              <a:spcAft>
                <a:spcPts val="0"/>
              </a:spcAft>
              <a:buClr>
                <a:schemeClr val="dk1"/>
              </a:buClr>
              <a:buSzPts val="2800"/>
              <a:buFont typeface="Albert Sans"/>
              <a:buChar char="○"/>
              <a:defRPr sz="2800" b="0" i="0" u="none" strike="noStrike" cap="none">
                <a:solidFill>
                  <a:schemeClr val="dk1"/>
                </a:solidFill>
                <a:latin typeface="Albert Sans"/>
                <a:ea typeface="Albert Sans"/>
                <a:cs typeface="Albert Sans"/>
                <a:sym typeface="Albert Sans"/>
              </a:defRPr>
            </a:lvl8pPr>
            <a:lvl9pPr marL="4114800" marR="0" lvl="8" indent="-317500" algn="ctr" rtl="0">
              <a:lnSpc>
                <a:spcPct val="115000"/>
              </a:lnSpc>
              <a:spcBef>
                <a:spcPts val="0"/>
              </a:spcBef>
              <a:spcAft>
                <a:spcPts val="0"/>
              </a:spcAft>
              <a:buClr>
                <a:schemeClr val="dk1"/>
              </a:buClr>
              <a:buSzPts val="2800"/>
              <a:buFont typeface="Albert Sans"/>
              <a:buChar char="■"/>
              <a:defRPr sz="2800" b="0" i="0" u="none" strike="noStrike" cap="none">
                <a:solidFill>
                  <a:schemeClr val="dk1"/>
                </a:solidFill>
                <a:latin typeface="Albert Sans"/>
                <a:ea typeface="Albert Sans"/>
                <a:cs typeface="Albert Sans"/>
                <a:sym typeface="Albert Sans"/>
              </a:defRPr>
            </a:lvl9pPr>
          </a:lstStyle>
          <a:p>
            <a:pPr marL="139700" indent="0">
              <a:buFont typeface="Albert Sans"/>
              <a:buNone/>
            </a:pPr>
            <a:r>
              <a:rPr lang="en-MY" sz="1200" dirty="0"/>
              <a:t>Same Training &amp; Testing Process</a:t>
            </a:r>
          </a:p>
          <a:p>
            <a:pPr marL="139700" indent="0">
              <a:buFont typeface="Albert Sans"/>
              <a:buNone/>
            </a:pPr>
            <a:r>
              <a:rPr lang="en-MY" sz="1200" dirty="0"/>
              <a:t>Same Model configuration</a:t>
            </a:r>
          </a:p>
          <a:p>
            <a:pPr marL="139700" indent="0">
              <a:buFont typeface="Albert Sans"/>
              <a:buNone/>
            </a:pPr>
            <a:r>
              <a:rPr lang="en-MY" sz="1200" dirty="0"/>
              <a:t>Same Methodology</a:t>
            </a:r>
          </a:p>
          <a:p>
            <a:pPr marL="139700" indent="0">
              <a:buFont typeface="Albert Sans"/>
              <a:buNone/>
            </a:pPr>
            <a:r>
              <a:rPr lang="en-MY" sz="1200" dirty="0"/>
              <a:t>Same Evaluation</a:t>
            </a:r>
          </a:p>
        </p:txBody>
      </p:sp>
    </p:spTree>
    <p:extLst>
      <p:ext uri="{BB962C8B-B14F-4D97-AF65-F5344CB8AC3E}">
        <p14:creationId xmlns:p14="http://schemas.microsoft.com/office/powerpoint/2010/main" val="4221180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pic>
        <p:nvPicPr>
          <p:cNvPr id="2" name="Picture 1">
            <a:extLst>
              <a:ext uri="{FF2B5EF4-FFF2-40B4-BE49-F238E27FC236}">
                <a16:creationId xmlns:a16="http://schemas.microsoft.com/office/drawing/2014/main" id="{F494BDD7-FC67-9750-DDF6-3AC36378FA20}"/>
              </a:ext>
            </a:extLst>
          </p:cNvPr>
          <p:cNvPicPr>
            <a:picLocks noChangeAspect="1"/>
          </p:cNvPicPr>
          <p:nvPr/>
        </p:nvPicPr>
        <p:blipFill>
          <a:blip r:embed="rId3"/>
          <a:stretch>
            <a:fillRect/>
          </a:stretch>
        </p:blipFill>
        <p:spPr>
          <a:xfrm>
            <a:off x="756655" y="0"/>
            <a:ext cx="6999320" cy="5143500"/>
          </a:xfrm>
          <a:prstGeom prst="rect">
            <a:avLst/>
          </a:prstGeom>
        </p:spPr>
      </p:pic>
    </p:spTree>
    <p:extLst>
      <p:ext uri="{BB962C8B-B14F-4D97-AF65-F5344CB8AC3E}">
        <p14:creationId xmlns:p14="http://schemas.microsoft.com/office/powerpoint/2010/main" val="4283832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1" name="Google Shape;311;p38"/>
          <p:cNvSpPr txBox="1">
            <a:spLocks noGrp="1"/>
          </p:cNvSpPr>
          <p:nvPr>
            <p:ph type="subTitle" idx="1"/>
          </p:nvPr>
        </p:nvSpPr>
        <p:spPr>
          <a:xfrm>
            <a:off x="804627" y="860188"/>
            <a:ext cx="7534746" cy="18702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MY" sz="1600" dirty="0"/>
              <a:t>The improved models, integrating feature enhancement and reward shaping, </a:t>
            </a:r>
            <a:r>
              <a:rPr lang="en-MY" sz="1600" b="1" dirty="0"/>
              <a:t>outperformed</a:t>
            </a:r>
            <a:r>
              <a:rPr lang="en-MY" sz="1600" dirty="0"/>
              <a:t> the simple "buy and hold" benchmarks for most stocks</a:t>
            </a:r>
          </a:p>
          <a:p>
            <a:pPr marL="342900" lvl="0" indent="-342900" algn="l" rtl="0">
              <a:spcBef>
                <a:spcPts val="0"/>
              </a:spcBef>
              <a:spcAft>
                <a:spcPts val="0"/>
              </a:spcAft>
              <a:buFont typeface="+mj-lt"/>
              <a:buAutoNum type="arabicPeriod"/>
            </a:pPr>
            <a:r>
              <a:rPr lang="en-MY" sz="1600" dirty="0"/>
              <a:t>This success indicates the potential effectiveness of advanced RL methods in stock trading strategies.</a:t>
            </a:r>
            <a:endParaRPr sz="1600" dirty="0"/>
          </a:p>
        </p:txBody>
      </p:sp>
      <p:sp>
        <p:nvSpPr>
          <p:cNvPr id="312" name="Google Shape;312;p38"/>
          <p:cNvSpPr txBox="1">
            <a:spLocks noGrp="1"/>
          </p:cNvSpPr>
          <p:nvPr>
            <p:ph type="subTitle" idx="2"/>
          </p:nvPr>
        </p:nvSpPr>
        <p:spPr>
          <a:xfrm>
            <a:off x="804627" y="2580708"/>
            <a:ext cx="7284075" cy="18702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MY" sz="1600" dirty="0"/>
              <a:t>Stocks like Costco showed </a:t>
            </a:r>
            <a:r>
              <a:rPr lang="en-MY" sz="1600" b="1" dirty="0"/>
              <a:t>limited</a:t>
            </a:r>
            <a:r>
              <a:rPr lang="en-MY" sz="1600" dirty="0"/>
              <a:t> improvement in overall profit and Sharpe ratio.</a:t>
            </a:r>
          </a:p>
          <a:p>
            <a:pPr marL="342900" lvl="0" indent="-342900" algn="l" rtl="0">
              <a:spcBef>
                <a:spcPts val="0"/>
              </a:spcBef>
              <a:spcAft>
                <a:spcPts val="0"/>
              </a:spcAft>
              <a:buFont typeface="+mj-lt"/>
              <a:buAutoNum type="arabicPeriod"/>
            </a:pPr>
            <a:r>
              <a:rPr lang="en-MY" sz="1600" dirty="0"/>
              <a:t>The methods were less effective in stable sectors with limited growth potential.</a:t>
            </a:r>
          </a:p>
          <a:p>
            <a:pPr marL="0" lvl="0" indent="0" algn="l" rtl="0">
              <a:spcBef>
                <a:spcPts val="0"/>
              </a:spcBef>
              <a:spcAft>
                <a:spcPts val="0"/>
              </a:spcAft>
            </a:pPr>
            <a:endParaRPr lang="en-MY" sz="1600" dirty="0"/>
          </a:p>
          <a:p>
            <a:pPr marL="0" lvl="0" indent="0" algn="l" rtl="0">
              <a:spcBef>
                <a:spcPts val="0"/>
              </a:spcBef>
              <a:spcAft>
                <a:spcPts val="0"/>
              </a:spcAft>
            </a:pPr>
            <a:r>
              <a:rPr lang="en-MY" sz="1600" dirty="0"/>
              <a:t>Possible Reason: Reward shaping focused more on </a:t>
            </a:r>
            <a:r>
              <a:rPr lang="en-MY" sz="1600" b="1" dirty="0"/>
              <a:t>risk</a:t>
            </a:r>
            <a:r>
              <a:rPr lang="en-MY" sz="1600" dirty="0"/>
              <a:t> management than on maximizing profit.</a:t>
            </a:r>
          </a:p>
          <a:p>
            <a:pPr marL="0" lvl="0" indent="0" algn="l" rtl="0">
              <a:spcBef>
                <a:spcPts val="0"/>
              </a:spcBef>
              <a:spcAft>
                <a:spcPts val="0"/>
              </a:spcAft>
            </a:pPr>
            <a:br>
              <a:rPr lang="en-MY" sz="1600" dirty="0"/>
            </a:br>
            <a:r>
              <a:rPr lang="en-MY" sz="1600" dirty="0"/>
              <a:t>Take Away : </a:t>
            </a:r>
            <a:r>
              <a:rPr lang="en-MY" sz="1600" b="1" dirty="0"/>
              <a:t>Customizing</a:t>
            </a:r>
            <a:r>
              <a:rPr lang="en-MY" sz="1600" dirty="0"/>
              <a:t> reward functions and hyperparameters for each stock based on its unique characteristics could further enhance results.</a:t>
            </a:r>
            <a:endParaRPr sz="1600" dirty="0"/>
          </a:p>
        </p:txBody>
      </p:sp>
      <p:sp>
        <p:nvSpPr>
          <p:cNvPr id="314" name="Google Shape;314;p38"/>
          <p:cNvSpPr txBox="1">
            <a:spLocks noGrp="1"/>
          </p:cNvSpPr>
          <p:nvPr>
            <p:ph type="subTitle" idx="4"/>
          </p:nvPr>
        </p:nvSpPr>
        <p:spPr>
          <a:xfrm>
            <a:off x="814596" y="0"/>
            <a:ext cx="2439000" cy="86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Good</a:t>
            </a:r>
            <a:endParaRPr dirty="0"/>
          </a:p>
        </p:txBody>
      </p:sp>
      <p:sp>
        <p:nvSpPr>
          <p:cNvPr id="315" name="Google Shape;315;p38"/>
          <p:cNvSpPr txBox="1">
            <a:spLocks noGrp="1"/>
          </p:cNvSpPr>
          <p:nvPr>
            <p:ph type="subTitle" idx="5"/>
          </p:nvPr>
        </p:nvSpPr>
        <p:spPr>
          <a:xfrm>
            <a:off x="814596" y="1883595"/>
            <a:ext cx="2439000" cy="86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Bad</a:t>
            </a:r>
            <a:endParaRPr dirty="0"/>
          </a:p>
        </p:txBody>
      </p:sp>
    </p:spTree>
    <p:extLst>
      <p:ext uri="{BB962C8B-B14F-4D97-AF65-F5344CB8AC3E}">
        <p14:creationId xmlns:p14="http://schemas.microsoft.com/office/powerpoint/2010/main" val="2037271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7"/>
          <p:cNvSpPr txBox="1">
            <a:spLocks noGrp="1"/>
          </p:cNvSpPr>
          <p:nvPr>
            <p:ph type="title"/>
          </p:nvPr>
        </p:nvSpPr>
        <p:spPr>
          <a:xfrm>
            <a:off x="713224" y="2271750"/>
            <a:ext cx="4692493"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Summary of Work</a:t>
            </a:r>
            <a:endParaRPr dirty="0"/>
          </a:p>
        </p:txBody>
      </p:sp>
      <p:sp>
        <p:nvSpPr>
          <p:cNvPr id="301" name="Google Shape;301;p37"/>
          <p:cNvSpPr txBox="1">
            <a:spLocks noGrp="1"/>
          </p:cNvSpPr>
          <p:nvPr>
            <p:ph type="title" idx="2"/>
          </p:nvPr>
        </p:nvSpPr>
        <p:spPr>
          <a:xfrm>
            <a:off x="713224" y="1267988"/>
            <a:ext cx="1527951"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4.2</a:t>
            </a:r>
            <a:endParaRPr dirty="0"/>
          </a:p>
        </p:txBody>
      </p:sp>
      <p:grpSp>
        <p:nvGrpSpPr>
          <p:cNvPr id="302" name="Google Shape;302;p37"/>
          <p:cNvGrpSpPr/>
          <p:nvPr/>
        </p:nvGrpSpPr>
        <p:grpSpPr>
          <a:xfrm>
            <a:off x="6234375" y="1268000"/>
            <a:ext cx="2678900" cy="6297300"/>
            <a:chOff x="6234375" y="1268000"/>
            <a:chExt cx="2678900" cy="6297300"/>
          </a:xfrm>
        </p:grpSpPr>
        <p:sp>
          <p:nvSpPr>
            <p:cNvPr id="303" name="Google Shape;303;p37"/>
            <p:cNvSpPr/>
            <p:nvPr/>
          </p:nvSpPr>
          <p:spPr>
            <a:xfrm>
              <a:off x="7286675"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4" name="Google Shape;304;p37"/>
            <p:cNvSpPr/>
            <p:nvPr/>
          </p:nvSpPr>
          <p:spPr>
            <a:xfrm>
              <a:off x="6234375" y="2822294"/>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5" name="Google Shape;305;p37"/>
            <p:cNvSpPr/>
            <p:nvPr/>
          </p:nvSpPr>
          <p:spPr>
            <a:xfrm>
              <a:off x="6766725" y="2109800"/>
              <a:ext cx="418800" cy="4188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extLst>
      <p:ext uri="{BB962C8B-B14F-4D97-AF65-F5344CB8AC3E}">
        <p14:creationId xmlns:p14="http://schemas.microsoft.com/office/powerpoint/2010/main" val="87818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8"/>
          <p:cNvSpPr txBox="1">
            <a:spLocks noGrp="1"/>
          </p:cNvSpPr>
          <p:nvPr>
            <p:ph type="title"/>
          </p:nvPr>
        </p:nvSpPr>
        <p:spPr>
          <a:xfrm>
            <a:off x="720000" y="36393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Motivation</a:t>
            </a:r>
            <a:endParaRPr dirty="0"/>
          </a:p>
        </p:txBody>
      </p:sp>
      <p:sp>
        <p:nvSpPr>
          <p:cNvPr id="311" name="Google Shape;311;p38"/>
          <p:cNvSpPr txBox="1">
            <a:spLocks noGrp="1"/>
          </p:cNvSpPr>
          <p:nvPr>
            <p:ph type="subTitle" idx="1"/>
          </p:nvPr>
        </p:nvSpPr>
        <p:spPr>
          <a:xfrm>
            <a:off x="1362009" y="1376209"/>
            <a:ext cx="2439000" cy="187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Often heard, but never deeply understood.</a:t>
            </a:r>
            <a:endParaRPr dirty="0"/>
          </a:p>
        </p:txBody>
      </p:sp>
      <p:sp>
        <p:nvSpPr>
          <p:cNvPr id="312" name="Google Shape;312;p38"/>
          <p:cNvSpPr txBox="1">
            <a:spLocks noGrp="1"/>
          </p:cNvSpPr>
          <p:nvPr>
            <p:ph type="subTitle" idx="2"/>
          </p:nvPr>
        </p:nvSpPr>
        <p:spPr>
          <a:xfrm>
            <a:off x="5396303" y="1376210"/>
            <a:ext cx="2439000" cy="187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Recent years of rapid advancement of AI</a:t>
            </a:r>
            <a:endParaRPr dirty="0"/>
          </a:p>
        </p:txBody>
      </p:sp>
      <p:sp>
        <p:nvSpPr>
          <p:cNvPr id="314" name="Google Shape;314;p38"/>
          <p:cNvSpPr txBox="1">
            <a:spLocks noGrp="1"/>
          </p:cNvSpPr>
          <p:nvPr>
            <p:ph type="subTitle" idx="4"/>
          </p:nvPr>
        </p:nvSpPr>
        <p:spPr>
          <a:xfrm>
            <a:off x="1362009" y="677175"/>
            <a:ext cx="2439000" cy="86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Stock Trading</a:t>
            </a:r>
            <a:endParaRPr dirty="0"/>
          </a:p>
        </p:txBody>
      </p:sp>
      <p:sp>
        <p:nvSpPr>
          <p:cNvPr id="315" name="Google Shape;315;p38"/>
          <p:cNvSpPr txBox="1">
            <a:spLocks noGrp="1"/>
          </p:cNvSpPr>
          <p:nvPr>
            <p:ph type="subTitle" idx="5"/>
          </p:nvPr>
        </p:nvSpPr>
        <p:spPr>
          <a:xfrm>
            <a:off x="5181300" y="677175"/>
            <a:ext cx="2869006" cy="86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Advancement of AI</a:t>
            </a:r>
            <a:endParaRPr dirty="0"/>
          </a:p>
        </p:txBody>
      </p:sp>
      <p:pic>
        <p:nvPicPr>
          <p:cNvPr id="2050" name="Picture 2" descr="Introduction to Stock Trading">
            <a:extLst>
              <a:ext uri="{FF2B5EF4-FFF2-40B4-BE49-F238E27FC236}">
                <a16:creationId xmlns:a16="http://schemas.microsoft.com/office/drawing/2014/main" id="{0FA3D5EE-7964-03A9-5DE1-1D968C91AF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984" y="2039129"/>
            <a:ext cx="2583049" cy="17227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to use AI to be more efficient, creative, knowledgeable: expert">
            <a:extLst>
              <a:ext uri="{FF2B5EF4-FFF2-40B4-BE49-F238E27FC236}">
                <a16:creationId xmlns:a16="http://schemas.microsoft.com/office/drawing/2014/main" id="{E5B32F23-8F03-B0D0-11FF-79D17D6918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5806" y="2039129"/>
            <a:ext cx="3059993" cy="172274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315;p38">
            <a:extLst>
              <a:ext uri="{FF2B5EF4-FFF2-40B4-BE49-F238E27FC236}">
                <a16:creationId xmlns:a16="http://schemas.microsoft.com/office/drawing/2014/main" id="{62CE2E82-D124-8BE3-FBAE-5ED1F9B99541}"/>
              </a:ext>
            </a:extLst>
          </p:cNvPr>
          <p:cNvSpPr txBox="1">
            <a:spLocks/>
          </p:cNvSpPr>
          <p:nvPr/>
        </p:nvSpPr>
        <p:spPr>
          <a:xfrm>
            <a:off x="1236194" y="4008358"/>
            <a:ext cx="6855814" cy="86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000" b="1"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MY" dirty="0"/>
              <a:t>Take such an opportunity to delve deeper and learn more about these topics as my FYP </a:t>
            </a:r>
          </a:p>
        </p:txBody>
      </p:sp>
    </p:spTree>
    <p:extLst>
      <p:ext uri="{BB962C8B-B14F-4D97-AF65-F5344CB8AC3E}">
        <p14:creationId xmlns:p14="http://schemas.microsoft.com/office/powerpoint/2010/main" val="3616777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400" name="Google Shape;400;p47"/>
          <p:cNvSpPr txBox="1">
            <a:spLocks noGrp="1"/>
          </p:cNvSpPr>
          <p:nvPr>
            <p:ph type="subTitle" idx="1"/>
          </p:nvPr>
        </p:nvSpPr>
        <p:spPr>
          <a:xfrm>
            <a:off x="2104842" y="1528128"/>
            <a:ext cx="61356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Start with basic price data, to extended, to Technical Indicators, lastly candlestick pattern.</a:t>
            </a:r>
            <a:endParaRPr sz="1600" dirty="0"/>
          </a:p>
        </p:txBody>
      </p:sp>
      <p:sp>
        <p:nvSpPr>
          <p:cNvPr id="401" name="Google Shape;401;p47"/>
          <p:cNvSpPr txBox="1">
            <a:spLocks noGrp="1"/>
          </p:cNvSpPr>
          <p:nvPr>
            <p:ph type="subTitle" idx="2"/>
          </p:nvPr>
        </p:nvSpPr>
        <p:spPr>
          <a:xfrm>
            <a:off x="2104842" y="4196817"/>
            <a:ext cx="581995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Cross-stock validation to show the methodology is working.</a:t>
            </a:r>
            <a:endParaRPr sz="1600" dirty="0"/>
          </a:p>
        </p:txBody>
      </p:sp>
      <p:sp>
        <p:nvSpPr>
          <p:cNvPr id="402" name="Google Shape;402;p47"/>
          <p:cNvSpPr txBox="1">
            <a:spLocks noGrp="1"/>
          </p:cNvSpPr>
          <p:nvPr>
            <p:ph type="subTitle" idx="3"/>
          </p:nvPr>
        </p:nvSpPr>
        <p:spPr>
          <a:xfrm>
            <a:off x="2104842" y="2698319"/>
            <a:ext cx="631915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From Proportional reward and penalty, to static weight, to dynamic weight. Then, risk management with 2 approach, which is thresholding and avoid overconfidence.</a:t>
            </a:r>
            <a:endParaRPr sz="1600" dirty="0"/>
          </a:p>
        </p:txBody>
      </p:sp>
      <p:sp>
        <p:nvSpPr>
          <p:cNvPr id="403" name="Google Shape;403;p47"/>
          <p:cNvSpPr txBox="1">
            <a:spLocks noGrp="1"/>
          </p:cNvSpPr>
          <p:nvPr>
            <p:ph type="subTitle" idx="4"/>
          </p:nvPr>
        </p:nvSpPr>
        <p:spPr>
          <a:xfrm>
            <a:off x="2104842" y="1158219"/>
            <a:ext cx="3619800" cy="52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 Enhancement</a:t>
            </a:r>
            <a:endParaRPr dirty="0"/>
          </a:p>
        </p:txBody>
      </p:sp>
      <p:sp>
        <p:nvSpPr>
          <p:cNvPr id="404" name="Google Shape;404;p47"/>
          <p:cNvSpPr txBox="1">
            <a:spLocks noGrp="1"/>
          </p:cNvSpPr>
          <p:nvPr>
            <p:ph type="subTitle" idx="5"/>
          </p:nvPr>
        </p:nvSpPr>
        <p:spPr>
          <a:xfrm>
            <a:off x="2104842" y="3795295"/>
            <a:ext cx="3619800" cy="52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Testing</a:t>
            </a:r>
            <a:endParaRPr dirty="0"/>
          </a:p>
        </p:txBody>
      </p:sp>
      <p:sp>
        <p:nvSpPr>
          <p:cNvPr id="405" name="Google Shape;405;p47"/>
          <p:cNvSpPr txBox="1">
            <a:spLocks noGrp="1"/>
          </p:cNvSpPr>
          <p:nvPr>
            <p:ph type="subTitle" idx="6"/>
          </p:nvPr>
        </p:nvSpPr>
        <p:spPr>
          <a:xfrm>
            <a:off x="2104842" y="2346942"/>
            <a:ext cx="3619800" cy="52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Reward Shaping</a:t>
            </a:r>
            <a:endParaRPr dirty="0"/>
          </a:p>
        </p:txBody>
      </p:sp>
      <p:sp>
        <p:nvSpPr>
          <p:cNvPr id="3" name="Title 2">
            <a:extLst>
              <a:ext uri="{FF2B5EF4-FFF2-40B4-BE49-F238E27FC236}">
                <a16:creationId xmlns:a16="http://schemas.microsoft.com/office/drawing/2014/main" id="{3CF73478-4825-FF7B-5DF6-40A0EE3B3FE1}"/>
              </a:ext>
            </a:extLst>
          </p:cNvPr>
          <p:cNvSpPr>
            <a:spLocks noGrp="1"/>
          </p:cNvSpPr>
          <p:nvPr>
            <p:ph type="title"/>
          </p:nvPr>
        </p:nvSpPr>
        <p:spPr/>
        <p:txBody>
          <a:bodyPr/>
          <a:lstStyle/>
          <a:p>
            <a:r>
              <a:rPr lang="en-US" dirty="0"/>
              <a:t>Summary of Work</a:t>
            </a:r>
          </a:p>
        </p:txBody>
      </p:sp>
      <p:grpSp>
        <p:nvGrpSpPr>
          <p:cNvPr id="4" name="Google Shape;6071;p77">
            <a:extLst>
              <a:ext uri="{FF2B5EF4-FFF2-40B4-BE49-F238E27FC236}">
                <a16:creationId xmlns:a16="http://schemas.microsoft.com/office/drawing/2014/main" id="{38D43D68-E180-B7AC-FFDC-B8D3BA57A82C}"/>
              </a:ext>
            </a:extLst>
          </p:cNvPr>
          <p:cNvGrpSpPr/>
          <p:nvPr/>
        </p:nvGrpSpPr>
        <p:grpSpPr>
          <a:xfrm>
            <a:off x="1498627" y="2762627"/>
            <a:ext cx="354586" cy="352674"/>
            <a:chOff x="-35482200" y="3561225"/>
            <a:chExt cx="292225" cy="290650"/>
          </a:xfrm>
        </p:grpSpPr>
        <p:sp>
          <p:nvSpPr>
            <p:cNvPr id="5" name="Google Shape;6072;p77">
              <a:extLst>
                <a:ext uri="{FF2B5EF4-FFF2-40B4-BE49-F238E27FC236}">
                  <a16:creationId xmlns:a16="http://schemas.microsoft.com/office/drawing/2014/main" id="{8A6BDA94-DA0B-5C23-E69A-96F353F03DC9}"/>
                </a:ext>
              </a:extLst>
            </p:cNvPr>
            <p:cNvSpPr/>
            <p:nvPr/>
          </p:nvSpPr>
          <p:spPr>
            <a:xfrm>
              <a:off x="-35482200" y="3749475"/>
              <a:ext cx="292225" cy="102400"/>
            </a:xfrm>
            <a:custGeom>
              <a:avLst/>
              <a:gdLst/>
              <a:ahLst/>
              <a:cxnLst/>
              <a:rect l="l" t="t" r="r" b="b"/>
              <a:pathLst>
                <a:path w="11689" h="4096" extrusionOk="0">
                  <a:moveTo>
                    <a:pt x="1701" y="0"/>
                  </a:moveTo>
                  <a:cubicBezTo>
                    <a:pt x="1040" y="0"/>
                    <a:pt x="473" y="315"/>
                    <a:pt x="63" y="819"/>
                  </a:cubicBezTo>
                  <a:cubicBezTo>
                    <a:pt x="0" y="945"/>
                    <a:pt x="0" y="1040"/>
                    <a:pt x="32" y="1166"/>
                  </a:cubicBezTo>
                  <a:cubicBezTo>
                    <a:pt x="63" y="1292"/>
                    <a:pt x="189" y="1355"/>
                    <a:pt x="347" y="1355"/>
                  </a:cubicBezTo>
                  <a:lnTo>
                    <a:pt x="1008" y="1355"/>
                  </a:lnTo>
                  <a:cubicBezTo>
                    <a:pt x="1418" y="1355"/>
                    <a:pt x="1670" y="1670"/>
                    <a:pt x="1670" y="2048"/>
                  </a:cubicBezTo>
                  <a:cubicBezTo>
                    <a:pt x="1670" y="2426"/>
                    <a:pt x="1355" y="2710"/>
                    <a:pt x="1008" y="2710"/>
                  </a:cubicBezTo>
                  <a:lnTo>
                    <a:pt x="347" y="2710"/>
                  </a:lnTo>
                  <a:cubicBezTo>
                    <a:pt x="221" y="2710"/>
                    <a:pt x="95" y="2773"/>
                    <a:pt x="32" y="2899"/>
                  </a:cubicBezTo>
                  <a:cubicBezTo>
                    <a:pt x="0" y="3025"/>
                    <a:pt x="0" y="3151"/>
                    <a:pt x="63" y="3245"/>
                  </a:cubicBezTo>
                  <a:cubicBezTo>
                    <a:pt x="410" y="3781"/>
                    <a:pt x="1040" y="4096"/>
                    <a:pt x="1701" y="4096"/>
                  </a:cubicBezTo>
                  <a:cubicBezTo>
                    <a:pt x="2615" y="4096"/>
                    <a:pt x="3371" y="3497"/>
                    <a:pt x="3655" y="2710"/>
                  </a:cubicBezTo>
                  <a:lnTo>
                    <a:pt x="8065" y="2710"/>
                  </a:lnTo>
                  <a:cubicBezTo>
                    <a:pt x="8317" y="3497"/>
                    <a:pt x="9073" y="4096"/>
                    <a:pt x="9987" y="4096"/>
                  </a:cubicBezTo>
                  <a:cubicBezTo>
                    <a:pt x="10649" y="4096"/>
                    <a:pt x="11247" y="3781"/>
                    <a:pt x="11594" y="3245"/>
                  </a:cubicBezTo>
                  <a:cubicBezTo>
                    <a:pt x="11688" y="3119"/>
                    <a:pt x="11688" y="3025"/>
                    <a:pt x="11625" y="2899"/>
                  </a:cubicBezTo>
                  <a:cubicBezTo>
                    <a:pt x="11594" y="2773"/>
                    <a:pt x="11468" y="2710"/>
                    <a:pt x="11310" y="2710"/>
                  </a:cubicBezTo>
                  <a:lnTo>
                    <a:pt x="10649" y="2710"/>
                  </a:lnTo>
                  <a:cubicBezTo>
                    <a:pt x="10271" y="2710"/>
                    <a:pt x="9987" y="2395"/>
                    <a:pt x="9987" y="2048"/>
                  </a:cubicBezTo>
                  <a:cubicBezTo>
                    <a:pt x="9987" y="1670"/>
                    <a:pt x="10302" y="1355"/>
                    <a:pt x="10649" y="1355"/>
                  </a:cubicBezTo>
                  <a:lnTo>
                    <a:pt x="11310" y="1355"/>
                  </a:lnTo>
                  <a:cubicBezTo>
                    <a:pt x="11436" y="1355"/>
                    <a:pt x="11562" y="1292"/>
                    <a:pt x="11625" y="1166"/>
                  </a:cubicBezTo>
                  <a:cubicBezTo>
                    <a:pt x="11688" y="1040"/>
                    <a:pt x="11688" y="945"/>
                    <a:pt x="11594" y="819"/>
                  </a:cubicBezTo>
                  <a:cubicBezTo>
                    <a:pt x="11247" y="315"/>
                    <a:pt x="10649" y="0"/>
                    <a:pt x="9987" y="0"/>
                  </a:cubicBezTo>
                  <a:cubicBezTo>
                    <a:pt x="9073" y="0"/>
                    <a:pt x="8349" y="567"/>
                    <a:pt x="8065" y="1355"/>
                  </a:cubicBezTo>
                  <a:lnTo>
                    <a:pt x="3655" y="1355"/>
                  </a:lnTo>
                  <a:cubicBezTo>
                    <a:pt x="3371" y="567"/>
                    <a:pt x="2615" y="0"/>
                    <a:pt x="170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6073;p77">
              <a:extLst>
                <a:ext uri="{FF2B5EF4-FFF2-40B4-BE49-F238E27FC236}">
                  <a16:creationId xmlns:a16="http://schemas.microsoft.com/office/drawing/2014/main" id="{CAB64776-09DD-D3C6-D66B-270D8587DD8C}"/>
                </a:ext>
              </a:extLst>
            </p:cNvPr>
            <p:cNvSpPr/>
            <p:nvPr/>
          </p:nvSpPr>
          <p:spPr>
            <a:xfrm>
              <a:off x="-35371150" y="3561225"/>
              <a:ext cx="68550" cy="68550"/>
            </a:xfrm>
            <a:custGeom>
              <a:avLst/>
              <a:gdLst/>
              <a:ahLst/>
              <a:cxnLst/>
              <a:rect l="l" t="t" r="r" b="b"/>
              <a:pathLst>
                <a:path w="2742" h="2742" extrusionOk="0">
                  <a:moveTo>
                    <a:pt x="1355" y="1"/>
                  </a:moveTo>
                  <a:cubicBezTo>
                    <a:pt x="630" y="1"/>
                    <a:pt x="0" y="631"/>
                    <a:pt x="0" y="1387"/>
                  </a:cubicBezTo>
                  <a:cubicBezTo>
                    <a:pt x="0" y="2111"/>
                    <a:pt x="630" y="2741"/>
                    <a:pt x="1355" y="2741"/>
                  </a:cubicBezTo>
                  <a:cubicBezTo>
                    <a:pt x="2111" y="2741"/>
                    <a:pt x="2741" y="2111"/>
                    <a:pt x="2741" y="1387"/>
                  </a:cubicBezTo>
                  <a:cubicBezTo>
                    <a:pt x="2741" y="631"/>
                    <a:pt x="2111" y="1"/>
                    <a:pt x="135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6074;p77">
              <a:extLst>
                <a:ext uri="{FF2B5EF4-FFF2-40B4-BE49-F238E27FC236}">
                  <a16:creationId xmlns:a16="http://schemas.microsoft.com/office/drawing/2014/main" id="{933BF26D-F0B7-57BD-19DD-A597D067291F}"/>
                </a:ext>
              </a:extLst>
            </p:cNvPr>
            <p:cNvSpPr/>
            <p:nvPr/>
          </p:nvSpPr>
          <p:spPr>
            <a:xfrm>
              <a:off x="-35405025" y="3647075"/>
              <a:ext cx="136275" cy="119750"/>
            </a:xfrm>
            <a:custGeom>
              <a:avLst/>
              <a:gdLst/>
              <a:ahLst/>
              <a:cxnLst/>
              <a:rect l="l" t="t" r="r" b="b"/>
              <a:pathLst>
                <a:path w="5451" h="4790" extrusionOk="0">
                  <a:moveTo>
                    <a:pt x="2710" y="1"/>
                  </a:moveTo>
                  <a:cubicBezTo>
                    <a:pt x="1387" y="1"/>
                    <a:pt x="253" y="1009"/>
                    <a:pt x="32" y="2300"/>
                  </a:cubicBezTo>
                  <a:cubicBezTo>
                    <a:pt x="1" y="2521"/>
                    <a:pt x="158" y="2710"/>
                    <a:pt x="410" y="2710"/>
                  </a:cubicBezTo>
                  <a:lnTo>
                    <a:pt x="2395" y="2710"/>
                  </a:lnTo>
                  <a:lnTo>
                    <a:pt x="2395" y="4789"/>
                  </a:lnTo>
                  <a:lnTo>
                    <a:pt x="3088" y="4789"/>
                  </a:lnTo>
                  <a:lnTo>
                    <a:pt x="3088" y="2710"/>
                  </a:lnTo>
                  <a:lnTo>
                    <a:pt x="5073" y="2710"/>
                  </a:lnTo>
                  <a:cubicBezTo>
                    <a:pt x="5293" y="2710"/>
                    <a:pt x="5451" y="2521"/>
                    <a:pt x="5451" y="2300"/>
                  </a:cubicBezTo>
                  <a:cubicBezTo>
                    <a:pt x="5230" y="977"/>
                    <a:pt x="4096" y="1"/>
                    <a:pt x="2710"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8" name="Google Shape;5262;p75">
            <a:extLst>
              <a:ext uri="{FF2B5EF4-FFF2-40B4-BE49-F238E27FC236}">
                <a16:creationId xmlns:a16="http://schemas.microsoft.com/office/drawing/2014/main" id="{E7139944-07EF-1AF7-7253-7CDA46963A35}"/>
              </a:ext>
            </a:extLst>
          </p:cNvPr>
          <p:cNvGrpSpPr/>
          <p:nvPr/>
        </p:nvGrpSpPr>
        <p:grpSpPr>
          <a:xfrm>
            <a:off x="1509513" y="4046159"/>
            <a:ext cx="369974" cy="369945"/>
            <a:chOff x="-40011050" y="3972375"/>
            <a:chExt cx="316650" cy="316625"/>
          </a:xfrm>
        </p:grpSpPr>
        <p:sp>
          <p:nvSpPr>
            <p:cNvPr id="9" name="Google Shape;5263;p75">
              <a:extLst>
                <a:ext uri="{FF2B5EF4-FFF2-40B4-BE49-F238E27FC236}">
                  <a16:creationId xmlns:a16="http://schemas.microsoft.com/office/drawing/2014/main" id="{5E9C0FA0-C945-4297-1C23-AB542ADC47CD}"/>
                </a:ext>
              </a:extLst>
            </p:cNvPr>
            <p:cNvSpPr/>
            <p:nvPr/>
          </p:nvSpPr>
          <p:spPr>
            <a:xfrm>
              <a:off x="-40011050" y="3972375"/>
              <a:ext cx="316650" cy="232350"/>
            </a:xfrm>
            <a:custGeom>
              <a:avLst/>
              <a:gdLst/>
              <a:ahLst/>
              <a:cxnLst/>
              <a:rect l="l" t="t" r="r" b="b"/>
              <a:pathLst>
                <a:path w="12666" h="9294" extrusionOk="0">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5264;p75">
              <a:extLst>
                <a:ext uri="{FF2B5EF4-FFF2-40B4-BE49-F238E27FC236}">
                  <a16:creationId xmlns:a16="http://schemas.microsoft.com/office/drawing/2014/main" id="{1E4B6D39-3205-5950-2E5F-FAF5B96F9116}"/>
                </a:ext>
              </a:extLst>
            </p:cNvPr>
            <p:cNvSpPr/>
            <p:nvPr/>
          </p:nvSpPr>
          <p:spPr>
            <a:xfrm>
              <a:off x="-39950400" y="4225975"/>
              <a:ext cx="194575" cy="63025"/>
            </a:xfrm>
            <a:custGeom>
              <a:avLst/>
              <a:gdLst/>
              <a:ahLst/>
              <a:cxnLst/>
              <a:rect l="l" t="t" r="r" b="b"/>
              <a:pathLst>
                <a:path w="7783" h="2521" extrusionOk="0">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 name="Google Shape;4740;p74">
            <a:extLst>
              <a:ext uri="{FF2B5EF4-FFF2-40B4-BE49-F238E27FC236}">
                <a16:creationId xmlns:a16="http://schemas.microsoft.com/office/drawing/2014/main" id="{80193C6D-E31E-7327-4CE1-2E09504DAFD5}"/>
              </a:ext>
            </a:extLst>
          </p:cNvPr>
          <p:cNvGrpSpPr/>
          <p:nvPr/>
        </p:nvGrpSpPr>
        <p:grpSpPr>
          <a:xfrm>
            <a:off x="1512323" y="1617267"/>
            <a:ext cx="340890" cy="178912"/>
            <a:chOff x="2084325" y="363300"/>
            <a:chExt cx="484150" cy="254100"/>
          </a:xfrm>
        </p:grpSpPr>
        <p:sp>
          <p:nvSpPr>
            <p:cNvPr id="12" name="Google Shape;4741;p74">
              <a:extLst>
                <a:ext uri="{FF2B5EF4-FFF2-40B4-BE49-F238E27FC236}">
                  <a16:creationId xmlns:a16="http://schemas.microsoft.com/office/drawing/2014/main" id="{492FDAFF-97F1-7C6B-AF41-8DC200A3B790}"/>
                </a:ext>
              </a:extLst>
            </p:cNvPr>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3" name="Google Shape;4742;p74">
              <a:extLst>
                <a:ext uri="{FF2B5EF4-FFF2-40B4-BE49-F238E27FC236}">
                  <a16:creationId xmlns:a16="http://schemas.microsoft.com/office/drawing/2014/main" id="{751C6493-4614-1C15-E223-CE1A2BC05980}"/>
                </a:ext>
              </a:extLst>
            </p:cNvPr>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solidFill>
                  <a:srgbClr val="435D74"/>
                </a:solidFill>
              </a:endParaRPr>
            </a:p>
          </p:txBody>
        </p:sp>
      </p:grpSp>
    </p:spTree>
    <p:extLst>
      <p:ext uri="{BB962C8B-B14F-4D97-AF65-F5344CB8AC3E}">
        <p14:creationId xmlns:p14="http://schemas.microsoft.com/office/powerpoint/2010/main" val="2206452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I’ve Learned</a:t>
            </a:r>
            <a:endParaRPr dirty="0"/>
          </a:p>
        </p:txBody>
      </p:sp>
      <p:sp>
        <p:nvSpPr>
          <p:cNvPr id="10" name="Google Shape;471;p50">
            <a:extLst>
              <a:ext uri="{FF2B5EF4-FFF2-40B4-BE49-F238E27FC236}">
                <a16:creationId xmlns:a16="http://schemas.microsoft.com/office/drawing/2014/main" id="{B63B9AE6-E71C-5EEA-1351-095D9191272B}"/>
              </a:ext>
            </a:extLst>
          </p:cNvPr>
          <p:cNvSpPr/>
          <p:nvPr/>
        </p:nvSpPr>
        <p:spPr>
          <a:xfrm>
            <a:off x="870858" y="1349287"/>
            <a:ext cx="3343006" cy="93671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500" b="1" dirty="0">
                <a:solidFill>
                  <a:schemeClr val="lt1"/>
                </a:solidFill>
                <a:latin typeface="Poppins"/>
                <a:ea typeface="Poppins"/>
                <a:cs typeface="Poppins"/>
                <a:sym typeface="Poppins"/>
              </a:rPr>
              <a:t>Application of </a:t>
            </a:r>
            <a:br>
              <a:rPr lang="en" sz="1500" b="1" dirty="0">
                <a:solidFill>
                  <a:schemeClr val="lt1"/>
                </a:solidFill>
                <a:latin typeface="Poppins"/>
                <a:ea typeface="Poppins"/>
                <a:cs typeface="Poppins"/>
                <a:sym typeface="Poppins"/>
              </a:rPr>
            </a:br>
            <a:r>
              <a:rPr lang="en" sz="1500" b="1" dirty="0">
                <a:solidFill>
                  <a:schemeClr val="lt1"/>
                </a:solidFill>
                <a:latin typeface="Poppins"/>
                <a:ea typeface="Poppins"/>
                <a:cs typeface="Poppins"/>
                <a:sym typeface="Poppins"/>
              </a:rPr>
              <a:t>Reinforcement Learning</a:t>
            </a:r>
            <a:endParaRPr sz="1500" b="1" dirty="0">
              <a:solidFill>
                <a:schemeClr val="lt1"/>
              </a:solidFill>
              <a:latin typeface="Poppins"/>
              <a:ea typeface="Poppins"/>
              <a:cs typeface="Poppins"/>
              <a:sym typeface="Poppins"/>
            </a:endParaRPr>
          </a:p>
        </p:txBody>
      </p:sp>
      <p:sp>
        <p:nvSpPr>
          <p:cNvPr id="30" name="Google Shape;471;p50">
            <a:extLst>
              <a:ext uri="{FF2B5EF4-FFF2-40B4-BE49-F238E27FC236}">
                <a16:creationId xmlns:a16="http://schemas.microsoft.com/office/drawing/2014/main" id="{5CE14573-32B2-A1FA-F5B1-716FD8B6A171}"/>
              </a:ext>
            </a:extLst>
          </p:cNvPr>
          <p:cNvSpPr/>
          <p:nvPr/>
        </p:nvSpPr>
        <p:spPr>
          <a:xfrm>
            <a:off x="4930136" y="1349286"/>
            <a:ext cx="3343006" cy="93671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500" b="1" dirty="0">
                <a:solidFill>
                  <a:schemeClr val="lt1"/>
                </a:solidFill>
                <a:latin typeface="Poppins"/>
                <a:ea typeface="Poppins"/>
                <a:cs typeface="Poppins"/>
                <a:sym typeface="Poppins"/>
              </a:rPr>
              <a:t>Basic knowledge of </a:t>
            </a:r>
            <a:br>
              <a:rPr lang="en" sz="1500" b="1" dirty="0">
                <a:solidFill>
                  <a:schemeClr val="lt1"/>
                </a:solidFill>
                <a:latin typeface="Poppins"/>
                <a:ea typeface="Poppins"/>
                <a:cs typeface="Poppins"/>
                <a:sym typeface="Poppins"/>
              </a:rPr>
            </a:br>
            <a:r>
              <a:rPr lang="en" sz="1500" b="1" dirty="0">
                <a:solidFill>
                  <a:schemeClr val="lt1"/>
                </a:solidFill>
                <a:latin typeface="Poppins"/>
                <a:ea typeface="Poppins"/>
                <a:cs typeface="Poppins"/>
                <a:sym typeface="Poppins"/>
              </a:rPr>
              <a:t>Stock Trading</a:t>
            </a:r>
            <a:endParaRPr sz="1500" b="1" dirty="0">
              <a:solidFill>
                <a:schemeClr val="lt1"/>
              </a:solidFill>
              <a:latin typeface="Poppins"/>
              <a:ea typeface="Poppins"/>
              <a:cs typeface="Poppins"/>
              <a:sym typeface="Poppins"/>
            </a:endParaRPr>
          </a:p>
        </p:txBody>
      </p:sp>
      <p:sp>
        <p:nvSpPr>
          <p:cNvPr id="31" name="Google Shape;471;p50">
            <a:extLst>
              <a:ext uri="{FF2B5EF4-FFF2-40B4-BE49-F238E27FC236}">
                <a16:creationId xmlns:a16="http://schemas.microsoft.com/office/drawing/2014/main" id="{0215120A-BEA6-710C-64EA-393196C93A46}"/>
              </a:ext>
            </a:extLst>
          </p:cNvPr>
          <p:cNvSpPr/>
          <p:nvPr/>
        </p:nvSpPr>
        <p:spPr>
          <a:xfrm>
            <a:off x="870858" y="2497820"/>
            <a:ext cx="3343006" cy="93671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500" b="1" dirty="0">
                <a:solidFill>
                  <a:schemeClr val="lt1"/>
                </a:solidFill>
                <a:latin typeface="Poppins"/>
                <a:ea typeface="Poppins"/>
                <a:cs typeface="Poppins"/>
                <a:sym typeface="Poppins"/>
              </a:rPr>
              <a:t>Importance of</a:t>
            </a:r>
            <a:br>
              <a:rPr lang="en" sz="1500" b="1" dirty="0">
                <a:solidFill>
                  <a:schemeClr val="lt1"/>
                </a:solidFill>
                <a:latin typeface="Poppins"/>
                <a:ea typeface="Poppins"/>
                <a:cs typeface="Poppins"/>
                <a:sym typeface="Poppins"/>
              </a:rPr>
            </a:br>
            <a:r>
              <a:rPr lang="en" sz="1500" b="1" dirty="0">
                <a:solidFill>
                  <a:schemeClr val="lt1"/>
                </a:solidFill>
                <a:latin typeface="Poppins"/>
                <a:ea typeface="Poppins"/>
                <a:cs typeface="Poppins"/>
                <a:sym typeface="Poppins"/>
              </a:rPr>
              <a:t> Feature Enhancement</a:t>
            </a:r>
            <a:endParaRPr sz="1500" b="1" dirty="0">
              <a:solidFill>
                <a:schemeClr val="lt1"/>
              </a:solidFill>
              <a:latin typeface="Poppins"/>
              <a:ea typeface="Poppins"/>
              <a:cs typeface="Poppins"/>
              <a:sym typeface="Poppins"/>
            </a:endParaRPr>
          </a:p>
        </p:txBody>
      </p:sp>
      <p:sp>
        <p:nvSpPr>
          <p:cNvPr id="32" name="Google Shape;471;p50">
            <a:extLst>
              <a:ext uri="{FF2B5EF4-FFF2-40B4-BE49-F238E27FC236}">
                <a16:creationId xmlns:a16="http://schemas.microsoft.com/office/drawing/2014/main" id="{A5E26566-A6F9-DDE9-DAC7-8C718CBD6DAA}"/>
              </a:ext>
            </a:extLst>
          </p:cNvPr>
          <p:cNvSpPr/>
          <p:nvPr/>
        </p:nvSpPr>
        <p:spPr>
          <a:xfrm>
            <a:off x="870858" y="3646353"/>
            <a:ext cx="3343006" cy="93671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500" b="1" dirty="0">
                <a:solidFill>
                  <a:schemeClr val="lt1"/>
                </a:solidFill>
                <a:latin typeface="Poppins"/>
                <a:ea typeface="Poppins"/>
                <a:cs typeface="Poppins"/>
                <a:sym typeface="Poppins"/>
              </a:rPr>
              <a:t>Always learn from mistakes</a:t>
            </a:r>
            <a:endParaRPr sz="1500" b="1" dirty="0">
              <a:solidFill>
                <a:schemeClr val="lt1"/>
              </a:solidFill>
              <a:latin typeface="Poppins"/>
              <a:ea typeface="Poppins"/>
              <a:cs typeface="Poppins"/>
              <a:sym typeface="Poppins"/>
            </a:endParaRPr>
          </a:p>
        </p:txBody>
      </p:sp>
      <p:sp>
        <p:nvSpPr>
          <p:cNvPr id="33" name="Google Shape;471;p50">
            <a:extLst>
              <a:ext uri="{FF2B5EF4-FFF2-40B4-BE49-F238E27FC236}">
                <a16:creationId xmlns:a16="http://schemas.microsoft.com/office/drawing/2014/main" id="{C43558A9-BCAE-B3B2-00DD-5B41A7AE9E29}"/>
              </a:ext>
            </a:extLst>
          </p:cNvPr>
          <p:cNvSpPr/>
          <p:nvPr/>
        </p:nvSpPr>
        <p:spPr>
          <a:xfrm>
            <a:off x="4930136" y="2497820"/>
            <a:ext cx="3343006" cy="93671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500" b="1" dirty="0">
                <a:solidFill>
                  <a:schemeClr val="lt1"/>
                </a:solidFill>
                <a:latin typeface="Poppins"/>
                <a:ea typeface="Poppins"/>
                <a:cs typeface="Poppins"/>
                <a:sym typeface="Poppins"/>
              </a:rPr>
              <a:t>Reward Shaping as</a:t>
            </a:r>
            <a:br>
              <a:rPr lang="en" sz="1500" b="1" dirty="0">
                <a:solidFill>
                  <a:schemeClr val="lt1"/>
                </a:solidFill>
                <a:latin typeface="Poppins"/>
                <a:ea typeface="Poppins"/>
                <a:cs typeface="Poppins"/>
                <a:sym typeface="Poppins"/>
              </a:rPr>
            </a:br>
            <a:r>
              <a:rPr lang="en" sz="1500" b="1" dirty="0">
                <a:solidFill>
                  <a:schemeClr val="lt1"/>
                </a:solidFill>
                <a:latin typeface="Poppins"/>
                <a:ea typeface="Poppins"/>
                <a:cs typeface="Poppins"/>
                <a:sym typeface="Poppins"/>
              </a:rPr>
              <a:t>double edge sword</a:t>
            </a:r>
            <a:endParaRPr sz="1500" b="1" dirty="0">
              <a:solidFill>
                <a:schemeClr val="lt1"/>
              </a:solidFill>
              <a:latin typeface="Poppins"/>
              <a:ea typeface="Poppins"/>
              <a:cs typeface="Poppins"/>
              <a:sym typeface="Poppins"/>
            </a:endParaRPr>
          </a:p>
        </p:txBody>
      </p:sp>
      <p:sp>
        <p:nvSpPr>
          <p:cNvPr id="34" name="Google Shape;471;p50">
            <a:extLst>
              <a:ext uri="{FF2B5EF4-FFF2-40B4-BE49-F238E27FC236}">
                <a16:creationId xmlns:a16="http://schemas.microsoft.com/office/drawing/2014/main" id="{8069AA31-A7F0-ED83-5C53-C5347806DECE}"/>
              </a:ext>
            </a:extLst>
          </p:cNvPr>
          <p:cNvSpPr/>
          <p:nvPr/>
        </p:nvSpPr>
        <p:spPr>
          <a:xfrm>
            <a:off x="4930136" y="3646353"/>
            <a:ext cx="3343006" cy="93671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500" b="1" dirty="0">
                <a:solidFill>
                  <a:schemeClr val="lt1"/>
                </a:solidFill>
                <a:latin typeface="Poppins"/>
                <a:ea typeface="Poppins"/>
                <a:cs typeface="Poppins"/>
                <a:sym typeface="Poppins"/>
              </a:rPr>
              <a:t>Importance of </a:t>
            </a:r>
            <a:br>
              <a:rPr lang="en" sz="1500" b="1" dirty="0">
                <a:solidFill>
                  <a:schemeClr val="lt1"/>
                </a:solidFill>
                <a:latin typeface="Poppins"/>
                <a:ea typeface="Poppins"/>
                <a:cs typeface="Poppins"/>
                <a:sym typeface="Poppins"/>
              </a:rPr>
            </a:br>
            <a:r>
              <a:rPr lang="en" sz="1500" b="1" dirty="0">
                <a:solidFill>
                  <a:schemeClr val="lt1"/>
                </a:solidFill>
                <a:latin typeface="Poppins"/>
                <a:ea typeface="Poppins"/>
                <a:cs typeface="Poppins"/>
                <a:sym typeface="Poppins"/>
              </a:rPr>
              <a:t>Iterative Improvement</a:t>
            </a:r>
            <a:endParaRPr sz="1500" b="1" dirty="0">
              <a:solidFill>
                <a:schemeClr val="lt1"/>
              </a:solidFill>
              <a:latin typeface="Poppins"/>
              <a:ea typeface="Poppins"/>
              <a:cs typeface="Poppins"/>
              <a:sym typeface="Poppins"/>
            </a:endParaRPr>
          </a:p>
        </p:txBody>
      </p:sp>
    </p:spTree>
    <p:extLst>
      <p:ext uri="{BB962C8B-B14F-4D97-AF65-F5344CB8AC3E}">
        <p14:creationId xmlns:p14="http://schemas.microsoft.com/office/powerpoint/2010/main" val="447740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1"/>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714" name="Google Shape;714;p61"/>
          <p:cNvSpPr txBox="1">
            <a:spLocks noGrp="1"/>
          </p:cNvSpPr>
          <p:nvPr>
            <p:ph type="subTitle" idx="1"/>
          </p:nvPr>
        </p:nvSpPr>
        <p:spPr>
          <a:xfrm>
            <a:off x="2115275" y="1959300"/>
            <a:ext cx="5200320" cy="122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t>Do you have any questions?</a:t>
            </a:r>
            <a:endParaRPr sz="3000" b="1" dirty="0"/>
          </a:p>
          <a:p>
            <a:pPr marL="0" lvl="0" indent="0" algn="ctr" rtl="0">
              <a:spcBef>
                <a:spcPts val="0"/>
              </a:spcBef>
              <a:spcAft>
                <a:spcPts val="0"/>
              </a:spcAft>
              <a:buNone/>
            </a:pPr>
            <a:r>
              <a:rPr lang="en-US" sz="3000" dirty="0"/>
              <a:t>dc02615@umac.mo</a:t>
            </a:r>
            <a:endParaRPr sz="3000" dirty="0"/>
          </a:p>
        </p:txBody>
      </p:sp>
    </p:spTree>
    <p:extLst>
      <p:ext uri="{BB962C8B-B14F-4D97-AF65-F5344CB8AC3E}">
        <p14:creationId xmlns:p14="http://schemas.microsoft.com/office/powerpoint/2010/main" val="352073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7"/>
          <p:cNvSpPr txBox="1">
            <a:spLocks noGrp="1"/>
          </p:cNvSpPr>
          <p:nvPr>
            <p:ph type="title"/>
          </p:nvPr>
        </p:nvSpPr>
        <p:spPr>
          <a:xfrm>
            <a:off x="713225" y="2271750"/>
            <a:ext cx="4029104"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Background of study </a:t>
            </a:r>
            <a:endParaRPr dirty="0"/>
          </a:p>
        </p:txBody>
      </p:sp>
      <p:grpSp>
        <p:nvGrpSpPr>
          <p:cNvPr id="302" name="Google Shape;302;p37"/>
          <p:cNvGrpSpPr/>
          <p:nvPr/>
        </p:nvGrpSpPr>
        <p:grpSpPr>
          <a:xfrm>
            <a:off x="6234375" y="1268000"/>
            <a:ext cx="2678900" cy="6297300"/>
            <a:chOff x="6234375" y="1268000"/>
            <a:chExt cx="2678900" cy="6297300"/>
          </a:xfrm>
        </p:grpSpPr>
        <p:sp>
          <p:nvSpPr>
            <p:cNvPr id="303" name="Google Shape;303;p37"/>
            <p:cNvSpPr/>
            <p:nvPr/>
          </p:nvSpPr>
          <p:spPr>
            <a:xfrm>
              <a:off x="7286675"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4" name="Google Shape;304;p37"/>
            <p:cNvSpPr/>
            <p:nvPr/>
          </p:nvSpPr>
          <p:spPr>
            <a:xfrm>
              <a:off x="6234375" y="2822294"/>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5" name="Google Shape;305;p37"/>
            <p:cNvSpPr/>
            <p:nvPr/>
          </p:nvSpPr>
          <p:spPr>
            <a:xfrm>
              <a:off x="6766725" y="2109800"/>
              <a:ext cx="418800" cy="4188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extLst>
      <p:ext uri="{BB962C8B-B14F-4D97-AF65-F5344CB8AC3E}">
        <p14:creationId xmlns:p14="http://schemas.microsoft.com/office/powerpoint/2010/main" val="3636763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Reinforcement Learning</a:t>
            </a:r>
            <a:endParaRPr dirty="0"/>
          </a:p>
        </p:txBody>
      </p:sp>
      <p:sp>
        <p:nvSpPr>
          <p:cNvPr id="429" name="Google Shape;429;p48"/>
          <p:cNvSpPr txBox="1">
            <a:spLocks noGrp="1"/>
          </p:cNvSpPr>
          <p:nvPr>
            <p:ph type="subTitle" idx="7"/>
          </p:nvPr>
        </p:nvSpPr>
        <p:spPr>
          <a:xfrm>
            <a:off x="3884540" y="1270743"/>
            <a:ext cx="4900872" cy="3113966"/>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Arial" panose="020B0604020202020204" pitchFamily="34" charset="0"/>
              <a:buChar char="•"/>
            </a:pPr>
            <a:r>
              <a:rPr lang="en" sz="1500" b="0" dirty="0"/>
              <a:t>Branch of Machine Learning</a:t>
            </a:r>
          </a:p>
          <a:p>
            <a:pPr marL="0" lvl="0" indent="0" algn="l" rtl="0">
              <a:spcBef>
                <a:spcPts val="0"/>
              </a:spcBef>
              <a:spcAft>
                <a:spcPts val="0"/>
              </a:spcAft>
            </a:pPr>
            <a:endParaRPr lang="en" sz="1500" b="0" dirty="0"/>
          </a:p>
          <a:p>
            <a:pPr marL="342900" lvl="0" indent="-342900" algn="l" rtl="0">
              <a:spcBef>
                <a:spcPts val="0"/>
              </a:spcBef>
              <a:spcAft>
                <a:spcPts val="0"/>
              </a:spcAft>
              <a:buFont typeface="Arial" panose="020B0604020202020204" pitchFamily="34" charset="0"/>
              <a:buChar char="•"/>
            </a:pPr>
            <a:r>
              <a:rPr lang="en-MY" sz="1500" b="0" dirty="0"/>
              <a:t>Agent learns to make decision (will receive reward / penalty) by interacting with environment.</a:t>
            </a:r>
          </a:p>
          <a:p>
            <a:pPr marL="342900" lvl="0" indent="-342900" algn="l" rtl="0">
              <a:spcBef>
                <a:spcPts val="0"/>
              </a:spcBef>
              <a:spcAft>
                <a:spcPts val="0"/>
              </a:spcAft>
              <a:buFont typeface="Arial" panose="020B0604020202020204" pitchFamily="34" charset="0"/>
              <a:buChar char="•"/>
            </a:pPr>
            <a:endParaRPr lang="en-MY" sz="1500" b="0" dirty="0"/>
          </a:p>
          <a:p>
            <a:pPr marL="342900" lvl="0" indent="-342900" algn="l" rtl="0">
              <a:spcBef>
                <a:spcPts val="0"/>
              </a:spcBef>
              <a:spcAft>
                <a:spcPts val="0"/>
              </a:spcAft>
              <a:buFont typeface="Arial" panose="020B0604020202020204" pitchFamily="34" charset="0"/>
              <a:buChar char="•"/>
            </a:pPr>
            <a:r>
              <a:rPr lang="en-MY" sz="1500" b="0" dirty="0"/>
              <a:t>Aiming to maximize cumulative rewards. Aka make best decision in long term.</a:t>
            </a:r>
          </a:p>
          <a:p>
            <a:pPr marL="342900" lvl="0" indent="-342900" algn="l" rtl="0">
              <a:spcBef>
                <a:spcPts val="0"/>
              </a:spcBef>
              <a:spcAft>
                <a:spcPts val="0"/>
              </a:spcAft>
              <a:buFont typeface="Arial" panose="020B0604020202020204" pitchFamily="34" charset="0"/>
              <a:buChar char="•"/>
            </a:pPr>
            <a:endParaRPr lang="en-MY" sz="1500" b="0" dirty="0"/>
          </a:p>
          <a:p>
            <a:pPr marL="342900" lvl="0" indent="-342900" algn="l" rtl="0">
              <a:spcBef>
                <a:spcPts val="0"/>
              </a:spcBef>
              <a:spcAft>
                <a:spcPts val="0"/>
              </a:spcAft>
              <a:buFont typeface="Arial" panose="020B0604020202020204" pitchFamily="34" charset="0"/>
              <a:buChar char="•"/>
            </a:pPr>
            <a:r>
              <a:rPr lang="en-MY" sz="1500" b="0" dirty="0"/>
              <a:t>MDP Framework as mathematical framework: (States, Action, Rewards, Transition) </a:t>
            </a:r>
          </a:p>
        </p:txBody>
      </p:sp>
      <p:pic>
        <p:nvPicPr>
          <p:cNvPr id="4098" name="Picture 2" descr="The very basics of Reinforcement Learning | by Aneek Das | Becoming Human:  Artificial Intelligence Magazine">
            <a:extLst>
              <a:ext uri="{FF2B5EF4-FFF2-40B4-BE49-F238E27FC236}">
                <a16:creationId xmlns:a16="http://schemas.microsoft.com/office/drawing/2014/main" id="{602E7A95-A6B2-5796-D279-A97F6B33D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55" y="1604284"/>
            <a:ext cx="3455844" cy="2446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34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p:nvPr/>
        </p:nvSpPr>
        <p:spPr>
          <a:xfrm rot="10800000" flipH="1">
            <a:off x="5099200" y="-1704575"/>
            <a:ext cx="3257700" cy="6528600"/>
          </a:xfrm>
          <a:prstGeom prst="roundRect">
            <a:avLst>
              <a:gd name="adj" fmla="val 50000"/>
            </a:avLst>
          </a:prstGeom>
          <a:solidFill>
            <a:srgbClr val="005E91">
              <a:alpha val="731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pic>
        <p:nvPicPr>
          <p:cNvPr id="349" name="Google Shape;349;p42"/>
          <p:cNvPicPr preferRelativeResize="0">
            <a:picLocks noGrp="1"/>
          </p:cNvPicPr>
          <p:nvPr>
            <p:ph type="pic" idx="2"/>
          </p:nvPr>
        </p:nvPicPr>
        <p:blipFill rotWithShape="1">
          <a:blip r:embed="rId3"/>
          <a:srcRect t="2711" b="2711"/>
          <a:stretch/>
        </p:blipFill>
        <p:spPr>
          <a:xfrm>
            <a:off x="5273100" y="533863"/>
            <a:ext cx="2910000" cy="4075800"/>
          </a:xfrm>
          <a:prstGeom prst="roundRect">
            <a:avLst>
              <a:gd name="adj" fmla="val 50000"/>
            </a:avLst>
          </a:prstGeom>
        </p:spPr>
      </p:pic>
      <p:sp>
        <p:nvSpPr>
          <p:cNvPr id="350" name="Google Shape;350;p42"/>
          <p:cNvSpPr txBox="1">
            <a:spLocks noGrp="1"/>
          </p:cNvSpPr>
          <p:nvPr>
            <p:ph type="title"/>
          </p:nvPr>
        </p:nvSpPr>
        <p:spPr>
          <a:xfrm>
            <a:off x="384400" y="-246505"/>
            <a:ext cx="4379199"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500" dirty="0"/>
              <a:t>RL Application</a:t>
            </a:r>
            <a:endParaRPr sz="2500" dirty="0"/>
          </a:p>
        </p:txBody>
      </p:sp>
      <p:sp>
        <p:nvSpPr>
          <p:cNvPr id="3" name="Google Shape;351;p42">
            <a:extLst>
              <a:ext uri="{FF2B5EF4-FFF2-40B4-BE49-F238E27FC236}">
                <a16:creationId xmlns:a16="http://schemas.microsoft.com/office/drawing/2014/main" id="{D5A18D26-E4DC-CE7B-69DD-153DC48A38DE}"/>
              </a:ext>
            </a:extLst>
          </p:cNvPr>
          <p:cNvSpPr txBox="1">
            <a:spLocks/>
          </p:cNvSpPr>
          <p:nvPr/>
        </p:nvSpPr>
        <p:spPr>
          <a:xfrm>
            <a:off x="384400" y="1325706"/>
            <a:ext cx="4379198" cy="3552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285750" indent="-285750">
              <a:buFont typeface="Arial" panose="020B0604020202020204" pitchFamily="34" charset="0"/>
              <a:buChar char="•"/>
            </a:pPr>
            <a:r>
              <a:rPr lang="en-MY" sz="1600" dirty="0"/>
              <a:t>In various domains, most notable in mastering complex robotic problems and games at superhuman level, such as </a:t>
            </a:r>
            <a:r>
              <a:rPr lang="en-MY" sz="1600" b="1" dirty="0"/>
              <a:t>AlphaGo</a:t>
            </a:r>
            <a:r>
              <a:rPr lang="en-MY" sz="1600" dirty="0"/>
              <a:t>. </a:t>
            </a:r>
          </a:p>
          <a:p>
            <a:pPr marL="285750" indent="-285750">
              <a:buFont typeface="Arial" panose="020B0604020202020204" pitchFamily="34" charset="0"/>
              <a:buChar char="•"/>
            </a:pPr>
            <a:endParaRPr lang="en-MY" sz="1600" dirty="0"/>
          </a:p>
          <a:p>
            <a:pPr marL="285750" indent="-285750">
              <a:buFont typeface="Arial" panose="020B0604020202020204" pitchFamily="34" charset="0"/>
              <a:buChar char="•"/>
            </a:pPr>
            <a:r>
              <a:rPr lang="en-MY" sz="1600" dirty="0"/>
              <a:t>RL agent able to develop a good strategy from complex and challenging environment.</a:t>
            </a:r>
          </a:p>
          <a:p>
            <a:pPr marL="0" indent="0"/>
            <a:endParaRPr lang="en-MY" sz="1600" dirty="0"/>
          </a:p>
          <a:p>
            <a:pPr marL="285750" indent="-285750">
              <a:buFont typeface="Arial" panose="020B0604020202020204" pitchFamily="34" charset="0"/>
              <a:buChar char="•"/>
            </a:pPr>
            <a:r>
              <a:rPr lang="en-MY" sz="1600" b="1" dirty="0"/>
              <a:t>This make me wonder if RL can perform well in the “game” of stock trading, or at least a good candidate</a:t>
            </a:r>
            <a:r>
              <a:rPr lang="en-MY" sz="1600" dirty="0"/>
              <a:t>.</a:t>
            </a:r>
          </a:p>
          <a:p>
            <a:pPr marL="285750" indent="-285750">
              <a:buFont typeface="Arial" panose="020B0604020202020204" pitchFamily="34" charset="0"/>
              <a:buChar char="•"/>
            </a:pPr>
            <a:endParaRPr lang="en-MY" sz="1600" dirty="0"/>
          </a:p>
        </p:txBody>
      </p:sp>
    </p:spTree>
    <p:extLst>
      <p:ext uri="{BB962C8B-B14F-4D97-AF65-F5344CB8AC3E}">
        <p14:creationId xmlns:p14="http://schemas.microsoft.com/office/powerpoint/2010/main" val="136651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7"/>
          <p:cNvSpPr txBox="1">
            <a:spLocks noGrp="1"/>
          </p:cNvSpPr>
          <p:nvPr>
            <p:ph type="title"/>
          </p:nvPr>
        </p:nvSpPr>
        <p:spPr>
          <a:xfrm>
            <a:off x="713225" y="2271750"/>
            <a:ext cx="523934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 </a:t>
            </a:r>
            <a:endParaRPr dirty="0"/>
          </a:p>
        </p:txBody>
      </p:sp>
      <p:grpSp>
        <p:nvGrpSpPr>
          <p:cNvPr id="302" name="Google Shape;302;p37"/>
          <p:cNvGrpSpPr/>
          <p:nvPr/>
        </p:nvGrpSpPr>
        <p:grpSpPr>
          <a:xfrm>
            <a:off x="6234375" y="1268000"/>
            <a:ext cx="2678900" cy="6297300"/>
            <a:chOff x="6234375" y="1268000"/>
            <a:chExt cx="2678900" cy="6297300"/>
          </a:xfrm>
        </p:grpSpPr>
        <p:sp>
          <p:nvSpPr>
            <p:cNvPr id="303" name="Google Shape;303;p37"/>
            <p:cNvSpPr/>
            <p:nvPr/>
          </p:nvSpPr>
          <p:spPr>
            <a:xfrm>
              <a:off x="7286675"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4" name="Google Shape;304;p37"/>
            <p:cNvSpPr/>
            <p:nvPr/>
          </p:nvSpPr>
          <p:spPr>
            <a:xfrm>
              <a:off x="6234375" y="2822294"/>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5" name="Google Shape;305;p37"/>
            <p:cNvSpPr/>
            <p:nvPr/>
          </p:nvSpPr>
          <p:spPr>
            <a:xfrm>
              <a:off x="6766725" y="2109800"/>
              <a:ext cx="418800" cy="4188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extLst>
      <p:ext uri="{BB962C8B-B14F-4D97-AF65-F5344CB8AC3E}">
        <p14:creationId xmlns:p14="http://schemas.microsoft.com/office/powerpoint/2010/main" val="358440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389" name="Google Shape;389;p46"/>
          <p:cNvSpPr txBox="1">
            <a:spLocks noGrp="1"/>
          </p:cNvSpPr>
          <p:nvPr>
            <p:ph type="subTitle" idx="1"/>
          </p:nvPr>
        </p:nvSpPr>
        <p:spPr>
          <a:xfrm>
            <a:off x="720000" y="1895325"/>
            <a:ext cx="3851700" cy="12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Need to admit that Stocks Trading Env is not so RL friendly. </a:t>
            </a:r>
            <a:r>
              <a:rPr lang="en-MY" dirty="0"/>
              <a:t>Unlike games with extensive rich data, stock trading data is limited to a few lines of prices per stock.</a:t>
            </a:r>
            <a:endParaRPr dirty="0"/>
          </a:p>
        </p:txBody>
      </p:sp>
      <p:sp>
        <p:nvSpPr>
          <p:cNvPr id="390" name="Google Shape;390;p46"/>
          <p:cNvSpPr txBox="1">
            <a:spLocks noGrp="1"/>
          </p:cNvSpPr>
          <p:nvPr>
            <p:ph type="subTitle" idx="2"/>
          </p:nvPr>
        </p:nvSpPr>
        <p:spPr>
          <a:xfrm>
            <a:off x="4849708" y="1868430"/>
            <a:ext cx="3851700" cy="12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dirty="0"/>
              <a:t>Stock market data is characterized by:</a:t>
            </a:r>
          </a:p>
          <a:p>
            <a:pPr marL="285750" lvl="0" indent="-285750" algn="l" rtl="0">
              <a:spcBef>
                <a:spcPts val="0"/>
              </a:spcBef>
              <a:spcAft>
                <a:spcPts val="0"/>
              </a:spcAft>
              <a:buFont typeface="Arial" panose="020B0604020202020204" pitchFamily="34" charset="0"/>
              <a:buChar char="•"/>
            </a:pPr>
            <a:r>
              <a:rPr lang="en" b="1" dirty="0"/>
              <a:t>Sparse: </a:t>
            </a:r>
            <a:r>
              <a:rPr lang="en" dirty="0"/>
              <a:t>Data are low significance.</a:t>
            </a:r>
          </a:p>
          <a:p>
            <a:pPr marL="285750" lvl="0" indent="-285750" algn="l" rtl="0">
              <a:spcBef>
                <a:spcPts val="0"/>
              </a:spcBef>
              <a:spcAft>
                <a:spcPts val="0"/>
              </a:spcAft>
              <a:buFont typeface="Arial" panose="020B0604020202020204" pitchFamily="34" charset="0"/>
              <a:buChar char="•"/>
            </a:pPr>
            <a:r>
              <a:rPr lang="en" b="1" dirty="0"/>
              <a:t>Noisy</a:t>
            </a:r>
            <a:r>
              <a:rPr lang="en" dirty="0"/>
              <a:t>: Data has random fluctuations.</a:t>
            </a:r>
          </a:p>
          <a:p>
            <a:pPr marL="285750" lvl="0" indent="-285750" algn="l" rtl="0">
              <a:spcBef>
                <a:spcPts val="0"/>
              </a:spcBef>
              <a:spcAft>
                <a:spcPts val="0"/>
              </a:spcAft>
              <a:buFont typeface="Arial" panose="020B0604020202020204" pitchFamily="34" charset="0"/>
              <a:buChar char="•"/>
            </a:pPr>
            <a:r>
              <a:rPr lang="en" b="1" dirty="0"/>
              <a:t>Nonstationary</a:t>
            </a:r>
            <a:r>
              <a:rPr lang="en" dirty="0"/>
              <a:t>:  Statistical property of data is not consistent</a:t>
            </a:r>
            <a:endParaRPr dirty="0"/>
          </a:p>
        </p:txBody>
      </p:sp>
      <p:sp>
        <p:nvSpPr>
          <p:cNvPr id="391" name="Google Shape;391;p46"/>
          <p:cNvSpPr txBox="1">
            <a:spLocks noGrp="1"/>
          </p:cNvSpPr>
          <p:nvPr>
            <p:ph type="subTitle" idx="3"/>
          </p:nvPr>
        </p:nvSpPr>
        <p:spPr>
          <a:xfrm>
            <a:off x="720000" y="3635324"/>
            <a:ext cx="7704000" cy="113389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b="1" dirty="0"/>
              <a:t>Delayed reward</a:t>
            </a:r>
            <a:r>
              <a:rPr lang="en" dirty="0"/>
              <a:t>:  </a:t>
            </a:r>
            <a:r>
              <a:rPr lang="en-MY" dirty="0"/>
              <a:t>The financial outcomes of trading decisions are often realized after a significant delay, complicating the association between actions and their consequences.</a:t>
            </a:r>
            <a:endParaRPr lang="en" dirty="0"/>
          </a:p>
          <a:p>
            <a:pPr marL="285750" lvl="0" indent="-285750" algn="l" rtl="0">
              <a:spcBef>
                <a:spcPts val="0"/>
              </a:spcBef>
              <a:spcAft>
                <a:spcPts val="0"/>
              </a:spcAft>
              <a:buFont typeface="Arial" panose="020B0604020202020204" pitchFamily="34" charset="0"/>
              <a:buChar char="•"/>
            </a:pPr>
            <a:r>
              <a:rPr lang="en" b="1" dirty="0"/>
              <a:t>Sparse reward</a:t>
            </a:r>
            <a:r>
              <a:rPr lang="en" dirty="0"/>
              <a:t>: </a:t>
            </a:r>
            <a:r>
              <a:rPr lang="en-MY" dirty="0"/>
              <a:t>Profitable trades are infrequent, resulting in sparse rewards that make learning effective trading strategies difficult.</a:t>
            </a:r>
            <a:endParaRPr dirty="0"/>
          </a:p>
        </p:txBody>
      </p:sp>
      <p:sp>
        <p:nvSpPr>
          <p:cNvPr id="392" name="Google Shape;392;p46"/>
          <p:cNvSpPr txBox="1">
            <a:spLocks noGrp="1"/>
          </p:cNvSpPr>
          <p:nvPr>
            <p:ph type="subTitle" idx="4"/>
          </p:nvPr>
        </p:nvSpPr>
        <p:spPr>
          <a:xfrm>
            <a:off x="720000" y="1467825"/>
            <a:ext cx="38517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Limited Data</a:t>
            </a:r>
            <a:endParaRPr dirty="0"/>
          </a:p>
        </p:txBody>
      </p:sp>
      <p:sp>
        <p:nvSpPr>
          <p:cNvPr id="393" name="Google Shape;393;p46"/>
          <p:cNvSpPr txBox="1">
            <a:spLocks noGrp="1"/>
          </p:cNvSpPr>
          <p:nvPr>
            <p:ph type="subTitle" idx="5"/>
          </p:nvPr>
        </p:nvSpPr>
        <p:spPr>
          <a:xfrm>
            <a:off x="4571800" y="1467825"/>
            <a:ext cx="38517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Features</a:t>
            </a:r>
            <a:endParaRPr dirty="0"/>
          </a:p>
        </p:txBody>
      </p:sp>
      <p:sp>
        <p:nvSpPr>
          <p:cNvPr id="394" name="Google Shape;394;p46"/>
          <p:cNvSpPr txBox="1">
            <a:spLocks noGrp="1"/>
          </p:cNvSpPr>
          <p:nvPr>
            <p:ph type="subTitle" idx="6"/>
          </p:nvPr>
        </p:nvSpPr>
        <p:spPr>
          <a:xfrm>
            <a:off x="693105" y="3325377"/>
            <a:ext cx="77040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Reward</a:t>
            </a:r>
            <a:endParaRPr dirty="0"/>
          </a:p>
        </p:txBody>
      </p:sp>
    </p:spTree>
    <p:extLst>
      <p:ext uri="{BB962C8B-B14F-4D97-AF65-F5344CB8AC3E}">
        <p14:creationId xmlns:p14="http://schemas.microsoft.com/office/powerpoint/2010/main" val="2283921796"/>
      </p:ext>
    </p:extLst>
  </p:cSld>
  <p:clrMapOvr>
    <a:masterClrMapping/>
  </p:clrMapOvr>
</p:sld>
</file>

<file path=ppt/theme/theme1.xml><?xml version="1.0" encoding="utf-8"?>
<a:theme xmlns:a="http://schemas.openxmlformats.org/drawingml/2006/main" name="Cellular Respiration and its Impact on Health Research Thesis Defense by Slidesgo">
  <a:themeElements>
    <a:clrScheme name="Simple Light">
      <a:dk1>
        <a:srgbClr val="0B3550"/>
      </a:dk1>
      <a:lt1>
        <a:srgbClr val="F6F6F6"/>
      </a:lt1>
      <a:dk2>
        <a:srgbClr val="0584A4"/>
      </a:dk2>
      <a:lt2>
        <a:srgbClr val="74CEC4"/>
      </a:lt2>
      <a:accent1>
        <a:srgbClr val="F2557A"/>
      </a:accent1>
      <a:accent2>
        <a:srgbClr val="FFFFFF"/>
      </a:accent2>
      <a:accent3>
        <a:srgbClr val="FFFFFF"/>
      </a:accent3>
      <a:accent4>
        <a:srgbClr val="FFFFFF"/>
      </a:accent4>
      <a:accent5>
        <a:srgbClr val="FFFFFF"/>
      </a:accent5>
      <a:accent6>
        <a:srgbClr val="FFFFFF"/>
      </a:accent6>
      <a:hlink>
        <a:srgbClr val="012C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1476</TotalTime>
  <Words>3390</Words>
  <Application>Microsoft Macintosh PowerPoint</Application>
  <PresentationFormat>On-screen Show (16:9)</PresentationFormat>
  <Paragraphs>315</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Albert Sans</vt:lpstr>
      <vt:lpstr>Albert Sans Medium</vt:lpstr>
      <vt:lpstr>Söhne</vt:lpstr>
      <vt:lpstr>Arial</vt:lpstr>
      <vt:lpstr>DM Sans</vt:lpstr>
      <vt:lpstr>Poppins</vt:lpstr>
      <vt:lpstr>Cellular Respiration and its Impact on Health Research Thesis Defense by Slidesgo</vt:lpstr>
      <vt:lpstr>Enhancing Stock Trading Strategies with  Integrated Feature Enhancement  &amp; Reward Shaping :   A Reinforcement Learning Approach </vt:lpstr>
      <vt:lpstr>Table of contents</vt:lpstr>
      <vt:lpstr>01 Introduction</vt:lpstr>
      <vt:lpstr>Motivation</vt:lpstr>
      <vt:lpstr>Background of study </vt:lpstr>
      <vt:lpstr>Reinforcement Learning</vt:lpstr>
      <vt:lpstr>RL Application</vt:lpstr>
      <vt:lpstr>Problem Statement </vt:lpstr>
      <vt:lpstr>Problem Statement</vt:lpstr>
      <vt:lpstr>Study Focus</vt:lpstr>
      <vt:lpstr>Tools Details</vt:lpstr>
      <vt:lpstr>02 Methodology of Feature Enhancement</vt:lpstr>
      <vt:lpstr>Overview of Feature Enhancement</vt:lpstr>
      <vt:lpstr>Original Feature Function</vt:lpstr>
      <vt:lpstr>Original Feature Function</vt:lpstr>
      <vt:lpstr>#1 Feature Enhancement</vt:lpstr>
      <vt:lpstr>#1 Feature Enhancement</vt:lpstr>
      <vt:lpstr>#2 Feature Enhancement</vt:lpstr>
      <vt:lpstr>#2 Feature Enhancement</vt:lpstr>
      <vt:lpstr>#2 Feature Enhancement</vt:lpstr>
      <vt:lpstr>#3 Feature Enhancement</vt:lpstr>
      <vt:lpstr>#3 Feature Enhancement</vt:lpstr>
      <vt:lpstr>03 Methodology of Reward Shaping</vt:lpstr>
      <vt:lpstr>Overview of Reward Shaping</vt:lpstr>
      <vt:lpstr>Original Reward Function</vt:lpstr>
      <vt:lpstr>#1 Reward Shaping</vt:lpstr>
      <vt:lpstr>#1 Reward Shaping</vt:lpstr>
      <vt:lpstr>#1 Reward Shaping</vt:lpstr>
      <vt:lpstr>#1 Reward Shaping</vt:lpstr>
      <vt:lpstr>#2 Reward Shaping</vt:lpstr>
      <vt:lpstr>#2 Reward Shaping</vt:lpstr>
      <vt:lpstr>#3 Reward Shaping</vt:lpstr>
      <vt:lpstr>#3 Reward Shaping</vt:lpstr>
      <vt:lpstr>04 Conclusion</vt:lpstr>
      <vt:lpstr>Testing Result</vt:lpstr>
      <vt:lpstr>Cross-Stock Testing</vt:lpstr>
      <vt:lpstr>PowerPoint Presentation</vt:lpstr>
      <vt:lpstr>PowerPoint Presentation</vt:lpstr>
      <vt:lpstr>Summary of Work</vt:lpstr>
      <vt:lpstr>Summary of Work</vt:lpstr>
      <vt:lpstr>What I’ve Learned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Kai, Wong Kai Yuan</cp:lastModifiedBy>
  <cp:revision>5</cp:revision>
  <dcterms:modified xsi:type="dcterms:W3CDTF">2024-05-19T17:16:41Z</dcterms:modified>
</cp:coreProperties>
</file>