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8" r:id="rId3"/>
    <p:sldId id="305" r:id="rId4"/>
    <p:sldId id="311" r:id="rId5"/>
    <p:sldId id="535" r:id="rId6"/>
    <p:sldId id="524" r:id="rId7"/>
    <p:sldId id="536" r:id="rId8"/>
    <p:sldId id="310" r:id="rId9"/>
    <p:sldId id="529" r:id="rId10"/>
    <p:sldId id="528" r:id="rId11"/>
    <p:sldId id="530" r:id="rId12"/>
    <p:sldId id="307" r:id="rId13"/>
    <p:sldId id="309" r:id="rId14"/>
    <p:sldId id="300" r:id="rId15"/>
    <p:sldId id="523" r:id="rId16"/>
    <p:sldId id="303" r:id="rId17"/>
    <p:sldId id="304" r:id="rId18"/>
    <p:sldId id="306" r:id="rId19"/>
    <p:sldId id="301" r:id="rId20"/>
    <p:sldId id="319" r:id="rId21"/>
    <p:sldId id="302" r:id="rId22"/>
    <p:sldId id="312" r:id="rId23"/>
    <p:sldId id="313" r:id="rId24"/>
    <p:sldId id="262" r:id="rId25"/>
    <p:sldId id="261" r:id="rId26"/>
    <p:sldId id="263" r:id="rId27"/>
    <p:sldId id="315" r:id="rId28"/>
    <p:sldId id="537" r:id="rId29"/>
    <p:sldId id="538" r:id="rId30"/>
    <p:sldId id="316" r:id="rId31"/>
    <p:sldId id="317" r:id="rId32"/>
    <p:sldId id="318" r:id="rId33"/>
    <p:sldId id="320" r:id="rId34"/>
    <p:sldId id="265" r:id="rId35"/>
    <p:sldId id="518" r:id="rId36"/>
    <p:sldId id="525" r:id="rId37"/>
    <p:sldId id="526" r:id="rId38"/>
    <p:sldId id="527" r:id="rId39"/>
    <p:sldId id="533" r:id="rId40"/>
    <p:sldId id="534" r:id="rId41"/>
    <p:sldId id="532" r:id="rId42"/>
    <p:sldId id="531" r:id="rId43"/>
    <p:sldId id="53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8C1A6F-51E0-4B2F-99C8-1312D73AE774}" v="81" dt="2019-09-10T16:03:50.2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7" autoAdjust="0"/>
    <p:restoredTop sz="94660"/>
  </p:normalViewPr>
  <p:slideViewPr>
    <p:cSldViewPr snapToGrid="0">
      <p:cViewPr varScale="1">
        <p:scale>
          <a:sx n="128" d="100"/>
          <a:sy n="128" d="100"/>
        </p:scale>
        <p:origin x="2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50B778-AFD5-4583-A2CC-DC3249ADEDC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795D471-4A7B-4485-BAEE-ED2A3CFC52DB}">
      <dgm:prSet/>
      <dgm:spPr/>
      <dgm:t>
        <a:bodyPr/>
        <a:lstStyle/>
        <a:p>
          <a:r>
            <a:rPr lang="en-US"/>
            <a:t>Do you know if you love QA?</a:t>
          </a:r>
        </a:p>
      </dgm:t>
    </dgm:pt>
    <dgm:pt modelId="{C0FB6DF0-906F-49C0-BA0D-A3981C16BE1A}" type="parTrans" cxnId="{2B43A82C-741D-4D3D-9FC3-0FED7F05646B}">
      <dgm:prSet/>
      <dgm:spPr/>
      <dgm:t>
        <a:bodyPr/>
        <a:lstStyle/>
        <a:p>
          <a:endParaRPr lang="en-US"/>
        </a:p>
      </dgm:t>
    </dgm:pt>
    <dgm:pt modelId="{8E42898F-9452-43D2-959D-124BEE5AFDF1}" type="sibTrans" cxnId="{2B43A82C-741D-4D3D-9FC3-0FED7F05646B}">
      <dgm:prSet/>
      <dgm:spPr/>
      <dgm:t>
        <a:bodyPr/>
        <a:lstStyle/>
        <a:p>
          <a:endParaRPr lang="en-US"/>
        </a:p>
      </dgm:t>
    </dgm:pt>
    <dgm:pt modelId="{DA39095D-D6B2-45B1-8DBA-710C2D5AEB63}">
      <dgm:prSet/>
      <dgm:spPr/>
      <dgm:t>
        <a:bodyPr/>
        <a:lstStyle/>
        <a:p>
          <a:r>
            <a:rPr lang="en-US"/>
            <a:t>Attributes of a great </a:t>
          </a:r>
          <a:r>
            <a:rPr lang="en-US" b="1"/>
            <a:t>QA Analyst</a:t>
          </a:r>
          <a:r>
            <a:rPr lang="en-US"/>
            <a:t>:</a:t>
          </a:r>
        </a:p>
      </dgm:t>
    </dgm:pt>
    <dgm:pt modelId="{263BE20C-D3F6-41AD-BEEB-ED8AB0C0CF0F}" type="parTrans" cxnId="{E15E31CC-3E06-4284-A8CE-A78793F191DC}">
      <dgm:prSet/>
      <dgm:spPr/>
      <dgm:t>
        <a:bodyPr/>
        <a:lstStyle/>
        <a:p>
          <a:endParaRPr lang="en-US"/>
        </a:p>
      </dgm:t>
    </dgm:pt>
    <dgm:pt modelId="{9A38B5A6-4DF5-4C60-BA6B-7ABFCE485BAC}" type="sibTrans" cxnId="{E15E31CC-3E06-4284-A8CE-A78793F191DC}">
      <dgm:prSet/>
      <dgm:spPr/>
      <dgm:t>
        <a:bodyPr/>
        <a:lstStyle/>
        <a:p>
          <a:endParaRPr lang="en-US"/>
        </a:p>
      </dgm:t>
    </dgm:pt>
    <dgm:pt modelId="{D3BFE1B2-918F-488A-BDC7-6334F6CC040E}">
      <dgm:prSet/>
      <dgm:spPr/>
      <dgm:t>
        <a:bodyPr/>
        <a:lstStyle/>
        <a:p>
          <a:r>
            <a:rPr lang="en-US"/>
            <a:t>Great ‘Analytical Skills’</a:t>
          </a:r>
        </a:p>
      </dgm:t>
    </dgm:pt>
    <dgm:pt modelId="{0B23A352-7C22-4714-8441-026698B5AAB0}" type="parTrans" cxnId="{117BED79-B429-4601-84C1-20869C3820D8}">
      <dgm:prSet/>
      <dgm:spPr/>
      <dgm:t>
        <a:bodyPr/>
        <a:lstStyle/>
        <a:p>
          <a:endParaRPr lang="en-US"/>
        </a:p>
      </dgm:t>
    </dgm:pt>
    <dgm:pt modelId="{B6CEC773-3F74-435B-8669-260A0F9F4315}" type="sibTrans" cxnId="{117BED79-B429-4601-84C1-20869C3820D8}">
      <dgm:prSet/>
      <dgm:spPr/>
      <dgm:t>
        <a:bodyPr/>
        <a:lstStyle/>
        <a:p>
          <a:endParaRPr lang="en-US"/>
        </a:p>
      </dgm:t>
    </dgm:pt>
    <dgm:pt modelId="{7299B880-E103-409B-96D8-3D7AD3A0A25C}">
      <dgm:prSet/>
      <dgm:spPr/>
      <dgm:t>
        <a:bodyPr/>
        <a:lstStyle/>
        <a:p>
          <a:r>
            <a:rPr lang="en-US"/>
            <a:t>Great ‘Communication Skills’</a:t>
          </a:r>
        </a:p>
      </dgm:t>
    </dgm:pt>
    <dgm:pt modelId="{54A255D6-0A96-4390-88E0-5D22E7A6EF33}" type="parTrans" cxnId="{42200902-2C60-4A41-81AB-2F8498459CA5}">
      <dgm:prSet/>
      <dgm:spPr/>
      <dgm:t>
        <a:bodyPr/>
        <a:lstStyle/>
        <a:p>
          <a:endParaRPr lang="en-US"/>
        </a:p>
      </dgm:t>
    </dgm:pt>
    <dgm:pt modelId="{5376DB02-ECA2-42C2-8F43-30C53FDEAAB0}" type="sibTrans" cxnId="{42200902-2C60-4A41-81AB-2F8498459CA5}">
      <dgm:prSet/>
      <dgm:spPr/>
      <dgm:t>
        <a:bodyPr/>
        <a:lstStyle/>
        <a:p>
          <a:endParaRPr lang="en-US"/>
        </a:p>
      </dgm:t>
    </dgm:pt>
    <dgm:pt modelId="{19C4B07A-04A0-44B9-B498-708947E8192B}">
      <dgm:prSet/>
      <dgm:spPr/>
      <dgm:t>
        <a:bodyPr/>
        <a:lstStyle/>
        <a:p>
          <a:r>
            <a:rPr lang="en-US"/>
            <a:t>Self Starter</a:t>
          </a:r>
        </a:p>
      </dgm:t>
    </dgm:pt>
    <dgm:pt modelId="{6FA6474B-8BDC-49A5-AFD0-0495084EAB48}" type="parTrans" cxnId="{CBB443D7-D38A-4EA2-A8EF-A14C591D43E2}">
      <dgm:prSet/>
      <dgm:spPr/>
      <dgm:t>
        <a:bodyPr/>
        <a:lstStyle/>
        <a:p>
          <a:endParaRPr lang="en-US"/>
        </a:p>
      </dgm:t>
    </dgm:pt>
    <dgm:pt modelId="{2B6C5683-5A75-4356-A648-365DA1F2086A}" type="sibTrans" cxnId="{CBB443D7-D38A-4EA2-A8EF-A14C591D43E2}">
      <dgm:prSet/>
      <dgm:spPr/>
      <dgm:t>
        <a:bodyPr/>
        <a:lstStyle/>
        <a:p>
          <a:endParaRPr lang="en-US"/>
        </a:p>
      </dgm:t>
    </dgm:pt>
    <dgm:pt modelId="{0FDC970A-7697-4141-9039-807E7B81ABF1}">
      <dgm:prSet/>
      <dgm:spPr/>
      <dgm:t>
        <a:bodyPr/>
        <a:lstStyle/>
        <a:p>
          <a:r>
            <a:rPr lang="en-US"/>
            <a:t>What does the “Analytical Skills” really mean?</a:t>
          </a:r>
        </a:p>
      </dgm:t>
    </dgm:pt>
    <dgm:pt modelId="{F7284639-FE81-46F1-B101-D35BD16BF778}" type="parTrans" cxnId="{E256F336-86FE-4455-9811-A53F8BF36BBD}">
      <dgm:prSet/>
      <dgm:spPr/>
      <dgm:t>
        <a:bodyPr/>
        <a:lstStyle/>
        <a:p>
          <a:endParaRPr lang="en-US"/>
        </a:p>
      </dgm:t>
    </dgm:pt>
    <dgm:pt modelId="{762189B8-B428-475A-9D78-3E41D1EC0A0C}" type="sibTrans" cxnId="{E256F336-86FE-4455-9811-A53F8BF36BBD}">
      <dgm:prSet/>
      <dgm:spPr/>
      <dgm:t>
        <a:bodyPr/>
        <a:lstStyle/>
        <a:p>
          <a:endParaRPr lang="en-US"/>
        </a:p>
      </dgm:t>
    </dgm:pt>
    <dgm:pt modelId="{39E7687E-0A28-40F2-8523-38C8DF629E66}">
      <dgm:prSet/>
      <dgm:spPr/>
      <dgm:t>
        <a:bodyPr/>
        <a:lstStyle/>
        <a:p>
          <a:r>
            <a:rPr lang="en-US" b="1"/>
            <a:t>‘Analytical Skill</a:t>
          </a:r>
          <a:r>
            <a:rPr lang="en-US"/>
            <a:t>’ is defined as the ability to visualize, articulate, conceptualize or solve both complex and uncomplicated problems by making decisions that are sensible given the available information.</a:t>
          </a:r>
        </a:p>
      </dgm:t>
    </dgm:pt>
    <dgm:pt modelId="{F221E0DB-1756-4466-BE85-1430D720B505}" type="parTrans" cxnId="{06E4020B-2D51-468F-AB2F-397B83A4B2DD}">
      <dgm:prSet/>
      <dgm:spPr/>
      <dgm:t>
        <a:bodyPr/>
        <a:lstStyle/>
        <a:p>
          <a:endParaRPr lang="en-US"/>
        </a:p>
      </dgm:t>
    </dgm:pt>
    <dgm:pt modelId="{AB50C414-0444-46F6-8101-0C287FC05734}" type="sibTrans" cxnId="{06E4020B-2D51-468F-AB2F-397B83A4B2DD}">
      <dgm:prSet/>
      <dgm:spPr/>
      <dgm:t>
        <a:bodyPr/>
        <a:lstStyle/>
        <a:p>
          <a:endParaRPr lang="en-US"/>
        </a:p>
      </dgm:t>
    </dgm:pt>
    <dgm:pt modelId="{6876BDC1-D277-4032-96D5-7B7DB8BB6DD9}">
      <dgm:prSet/>
      <dgm:spPr/>
      <dgm:t>
        <a:bodyPr/>
        <a:lstStyle/>
        <a:p>
          <a:r>
            <a:rPr lang="en-US"/>
            <a:t>“</a:t>
          </a:r>
          <a:r>
            <a:rPr lang="en-US" b="1"/>
            <a:t>Communications Skills</a:t>
          </a:r>
          <a:r>
            <a:rPr lang="en-US"/>
            <a:t>” – Why needed?</a:t>
          </a:r>
        </a:p>
      </dgm:t>
    </dgm:pt>
    <dgm:pt modelId="{8D1933E4-A01F-48D2-9BA5-0F17F90278C7}" type="parTrans" cxnId="{CC1C6FE0-F913-4B9E-8AC0-F1EB156D83DC}">
      <dgm:prSet/>
      <dgm:spPr/>
      <dgm:t>
        <a:bodyPr/>
        <a:lstStyle/>
        <a:p>
          <a:endParaRPr lang="en-US"/>
        </a:p>
      </dgm:t>
    </dgm:pt>
    <dgm:pt modelId="{B80FF556-920A-47BE-BC90-8146351AD575}" type="sibTrans" cxnId="{CC1C6FE0-F913-4B9E-8AC0-F1EB156D83DC}">
      <dgm:prSet/>
      <dgm:spPr/>
      <dgm:t>
        <a:bodyPr/>
        <a:lstStyle/>
        <a:p>
          <a:endParaRPr lang="en-US"/>
        </a:p>
      </dgm:t>
    </dgm:pt>
    <dgm:pt modelId="{3EBE0BD8-775C-4E8E-B4B6-A946D60E1B11}">
      <dgm:prSet/>
      <dgm:spPr/>
      <dgm:t>
        <a:bodyPr/>
        <a:lstStyle/>
        <a:p>
          <a:r>
            <a:rPr lang="en-US"/>
            <a:t>In Writing: to write test plans and test cases, defects and reports.</a:t>
          </a:r>
        </a:p>
      </dgm:t>
    </dgm:pt>
    <dgm:pt modelId="{19B4C50C-4A44-446C-B71F-C2286E4B7331}" type="parTrans" cxnId="{FBF76B11-E0CF-4BDD-8132-28C695FCE923}">
      <dgm:prSet/>
      <dgm:spPr/>
      <dgm:t>
        <a:bodyPr/>
        <a:lstStyle/>
        <a:p>
          <a:endParaRPr lang="en-US"/>
        </a:p>
      </dgm:t>
    </dgm:pt>
    <dgm:pt modelId="{466119B2-068C-4891-9423-6791F71F01BF}" type="sibTrans" cxnId="{FBF76B11-E0CF-4BDD-8132-28C695FCE923}">
      <dgm:prSet/>
      <dgm:spPr/>
      <dgm:t>
        <a:bodyPr/>
        <a:lstStyle/>
        <a:p>
          <a:endParaRPr lang="en-US"/>
        </a:p>
      </dgm:t>
    </dgm:pt>
    <dgm:pt modelId="{D8109E3A-62CD-457F-811F-C737D9540EDA}">
      <dgm:prSet/>
      <dgm:spPr/>
      <dgm:t>
        <a:bodyPr/>
        <a:lstStyle/>
        <a:p>
          <a:r>
            <a:rPr lang="en-US"/>
            <a:t>Verbal: to explain the test cases, test reasoning and the issues/problems.</a:t>
          </a:r>
        </a:p>
      </dgm:t>
    </dgm:pt>
    <dgm:pt modelId="{A7D28FF0-EF86-451E-89D0-79939E9B5544}" type="parTrans" cxnId="{6C786E55-2F6A-418D-B1F2-EBA1C2D960F2}">
      <dgm:prSet/>
      <dgm:spPr/>
      <dgm:t>
        <a:bodyPr/>
        <a:lstStyle/>
        <a:p>
          <a:endParaRPr lang="en-US"/>
        </a:p>
      </dgm:t>
    </dgm:pt>
    <dgm:pt modelId="{EDB541E3-030B-46FC-B404-22E6ECDCF361}" type="sibTrans" cxnId="{6C786E55-2F6A-418D-B1F2-EBA1C2D960F2}">
      <dgm:prSet/>
      <dgm:spPr/>
      <dgm:t>
        <a:bodyPr/>
        <a:lstStyle/>
        <a:p>
          <a:endParaRPr lang="en-US"/>
        </a:p>
      </dgm:t>
    </dgm:pt>
    <dgm:pt modelId="{86B57CF5-B90F-410E-BC92-B243C72F66BB}">
      <dgm:prSet/>
      <dgm:spPr/>
      <dgm:t>
        <a:bodyPr/>
        <a:lstStyle/>
        <a:p>
          <a:r>
            <a:rPr lang="en-US" b="1"/>
            <a:t>“Self Starter”</a:t>
          </a:r>
          <a:endParaRPr lang="en-US"/>
        </a:p>
      </dgm:t>
    </dgm:pt>
    <dgm:pt modelId="{EFCE80A8-34D1-490F-9E27-8C53E08A6193}" type="parTrans" cxnId="{A2AF556A-63B1-49F2-9BD0-BBD547042874}">
      <dgm:prSet/>
      <dgm:spPr/>
      <dgm:t>
        <a:bodyPr/>
        <a:lstStyle/>
        <a:p>
          <a:endParaRPr lang="en-US"/>
        </a:p>
      </dgm:t>
    </dgm:pt>
    <dgm:pt modelId="{0FF6A19F-A020-4A0E-9B95-0B1CCE9C5BC3}" type="sibTrans" cxnId="{A2AF556A-63B1-49F2-9BD0-BBD547042874}">
      <dgm:prSet/>
      <dgm:spPr/>
      <dgm:t>
        <a:bodyPr/>
        <a:lstStyle/>
        <a:p>
          <a:endParaRPr lang="en-US"/>
        </a:p>
      </dgm:t>
    </dgm:pt>
    <dgm:pt modelId="{25B25DEA-35D4-4D99-BD10-86D756599747}">
      <dgm:prSet/>
      <dgm:spPr/>
      <dgm:t>
        <a:bodyPr/>
        <a:lstStyle/>
        <a:p>
          <a:r>
            <a:rPr lang="en-US"/>
            <a:t>Motivate yourself!!</a:t>
          </a:r>
        </a:p>
      </dgm:t>
    </dgm:pt>
    <dgm:pt modelId="{4667978E-0EC5-4531-A79E-4F7CEC02BACB}" type="parTrans" cxnId="{09AFC4CA-A337-4785-8F54-90150BB9DC25}">
      <dgm:prSet/>
      <dgm:spPr/>
      <dgm:t>
        <a:bodyPr/>
        <a:lstStyle/>
        <a:p>
          <a:endParaRPr lang="en-US"/>
        </a:p>
      </dgm:t>
    </dgm:pt>
    <dgm:pt modelId="{71A0AA39-05E9-4665-A0D0-7F54219987DD}" type="sibTrans" cxnId="{09AFC4CA-A337-4785-8F54-90150BB9DC25}">
      <dgm:prSet/>
      <dgm:spPr/>
      <dgm:t>
        <a:bodyPr/>
        <a:lstStyle/>
        <a:p>
          <a:endParaRPr lang="en-US"/>
        </a:p>
      </dgm:t>
    </dgm:pt>
    <dgm:pt modelId="{CB4D5317-B344-4742-8C2B-C45A360630C3}" type="pres">
      <dgm:prSet presAssocID="{C150B778-AFD5-4583-A2CC-DC3249ADEDC1}" presName="linear" presStyleCnt="0">
        <dgm:presLayoutVars>
          <dgm:animLvl val="lvl"/>
          <dgm:resizeHandles val="exact"/>
        </dgm:presLayoutVars>
      </dgm:prSet>
      <dgm:spPr/>
    </dgm:pt>
    <dgm:pt modelId="{B6C6EFDF-A165-4214-BB08-C6654EDD9284}" type="pres">
      <dgm:prSet presAssocID="{A795D471-4A7B-4485-BAEE-ED2A3CFC52DB}" presName="parentText" presStyleLbl="node1" presStyleIdx="0" presStyleCnt="5">
        <dgm:presLayoutVars>
          <dgm:chMax val="0"/>
          <dgm:bulletEnabled val="1"/>
        </dgm:presLayoutVars>
      </dgm:prSet>
      <dgm:spPr/>
    </dgm:pt>
    <dgm:pt modelId="{D993D03B-7914-40F2-8F43-623A86CB1010}" type="pres">
      <dgm:prSet presAssocID="{8E42898F-9452-43D2-959D-124BEE5AFDF1}" presName="spacer" presStyleCnt="0"/>
      <dgm:spPr/>
    </dgm:pt>
    <dgm:pt modelId="{9B687F76-22BB-483A-9CF5-8D87062B46F2}" type="pres">
      <dgm:prSet presAssocID="{DA39095D-D6B2-45B1-8DBA-710C2D5AEB63}" presName="parentText" presStyleLbl="node1" presStyleIdx="1" presStyleCnt="5">
        <dgm:presLayoutVars>
          <dgm:chMax val="0"/>
          <dgm:bulletEnabled val="1"/>
        </dgm:presLayoutVars>
      </dgm:prSet>
      <dgm:spPr/>
    </dgm:pt>
    <dgm:pt modelId="{6242FA14-5FE8-4DE8-877C-ACF39E1F082C}" type="pres">
      <dgm:prSet presAssocID="{DA39095D-D6B2-45B1-8DBA-710C2D5AEB63}" presName="childText" presStyleLbl="revTx" presStyleIdx="0" presStyleCnt="4">
        <dgm:presLayoutVars>
          <dgm:bulletEnabled val="1"/>
        </dgm:presLayoutVars>
      </dgm:prSet>
      <dgm:spPr/>
    </dgm:pt>
    <dgm:pt modelId="{8C7D9F13-616E-48BB-B469-47CF958C1780}" type="pres">
      <dgm:prSet presAssocID="{0FDC970A-7697-4141-9039-807E7B81ABF1}" presName="parentText" presStyleLbl="node1" presStyleIdx="2" presStyleCnt="5">
        <dgm:presLayoutVars>
          <dgm:chMax val="0"/>
          <dgm:bulletEnabled val="1"/>
        </dgm:presLayoutVars>
      </dgm:prSet>
      <dgm:spPr/>
    </dgm:pt>
    <dgm:pt modelId="{9ED8D603-789F-41BA-8DE0-0E1A53E57E58}" type="pres">
      <dgm:prSet presAssocID="{0FDC970A-7697-4141-9039-807E7B81ABF1}" presName="childText" presStyleLbl="revTx" presStyleIdx="1" presStyleCnt="4">
        <dgm:presLayoutVars>
          <dgm:bulletEnabled val="1"/>
        </dgm:presLayoutVars>
      </dgm:prSet>
      <dgm:spPr/>
    </dgm:pt>
    <dgm:pt modelId="{412AA97C-3C3C-4C96-9DCA-2D551B8DEFA0}" type="pres">
      <dgm:prSet presAssocID="{6876BDC1-D277-4032-96D5-7B7DB8BB6DD9}" presName="parentText" presStyleLbl="node1" presStyleIdx="3" presStyleCnt="5">
        <dgm:presLayoutVars>
          <dgm:chMax val="0"/>
          <dgm:bulletEnabled val="1"/>
        </dgm:presLayoutVars>
      </dgm:prSet>
      <dgm:spPr/>
    </dgm:pt>
    <dgm:pt modelId="{DED40231-5A22-4283-9E89-C6A753B5D341}" type="pres">
      <dgm:prSet presAssocID="{6876BDC1-D277-4032-96D5-7B7DB8BB6DD9}" presName="childText" presStyleLbl="revTx" presStyleIdx="2" presStyleCnt="4">
        <dgm:presLayoutVars>
          <dgm:bulletEnabled val="1"/>
        </dgm:presLayoutVars>
      </dgm:prSet>
      <dgm:spPr/>
    </dgm:pt>
    <dgm:pt modelId="{5823FD30-D999-4FBF-B109-A7F96EEA0ECA}" type="pres">
      <dgm:prSet presAssocID="{86B57CF5-B90F-410E-BC92-B243C72F66BB}" presName="parentText" presStyleLbl="node1" presStyleIdx="4" presStyleCnt="5">
        <dgm:presLayoutVars>
          <dgm:chMax val="0"/>
          <dgm:bulletEnabled val="1"/>
        </dgm:presLayoutVars>
      </dgm:prSet>
      <dgm:spPr/>
    </dgm:pt>
    <dgm:pt modelId="{A09C8EB6-E21B-4E1B-9ECD-0F9970248374}" type="pres">
      <dgm:prSet presAssocID="{86B57CF5-B90F-410E-BC92-B243C72F66BB}" presName="childText" presStyleLbl="revTx" presStyleIdx="3" presStyleCnt="4">
        <dgm:presLayoutVars>
          <dgm:bulletEnabled val="1"/>
        </dgm:presLayoutVars>
      </dgm:prSet>
      <dgm:spPr/>
    </dgm:pt>
  </dgm:ptLst>
  <dgm:cxnLst>
    <dgm:cxn modelId="{42200902-2C60-4A41-81AB-2F8498459CA5}" srcId="{DA39095D-D6B2-45B1-8DBA-710C2D5AEB63}" destId="{7299B880-E103-409B-96D8-3D7AD3A0A25C}" srcOrd="1" destOrd="0" parTransId="{54A255D6-0A96-4390-88E0-5D22E7A6EF33}" sibTransId="{5376DB02-ECA2-42C2-8F43-30C53FDEAAB0}"/>
    <dgm:cxn modelId="{D42C1E07-65C8-4EBB-B6F3-3286AFD24B13}" type="presOf" srcId="{6876BDC1-D277-4032-96D5-7B7DB8BB6DD9}" destId="{412AA97C-3C3C-4C96-9DCA-2D551B8DEFA0}" srcOrd="0" destOrd="0" presId="urn:microsoft.com/office/officeart/2005/8/layout/vList2"/>
    <dgm:cxn modelId="{06E4020B-2D51-468F-AB2F-397B83A4B2DD}" srcId="{0FDC970A-7697-4141-9039-807E7B81ABF1}" destId="{39E7687E-0A28-40F2-8523-38C8DF629E66}" srcOrd="0" destOrd="0" parTransId="{F221E0DB-1756-4466-BE85-1430D720B505}" sibTransId="{AB50C414-0444-46F6-8101-0C287FC05734}"/>
    <dgm:cxn modelId="{28CF580D-F1AA-4302-85DC-258A12A5F4D3}" type="presOf" srcId="{D3BFE1B2-918F-488A-BDC7-6334F6CC040E}" destId="{6242FA14-5FE8-4DE8-877C-ACF39E1F082C}" srcOrd="0" destOrd="0" presId="urn:microsoft.com/office/officeart/2005/8/layout/vList2"/>
    <dgm:cxn modelId="{D70BAC10-DC0C-4A41-89C5-21EBEA53CBCC}" type="presOf" srcId="{25B25DEA-35D4-4D99-BD10-86D756599747}" destId="{A09C8EB6-E21B-4E1B-9ECD-0F9970248374}" srcOrd="0" destOrd="0" presId="urn:microsoft.com/office/officeart/2005/8/layout/vList2"/>
    <dgm:cxn modelId="{FBF76B11-E0CF-4BDD-8132-28C695FCE923}" srcId="{6876BDC1-D277-4032-96D5-7B7DB8BB6DD9}" destId="{3EBE0BD8-775C-4E8E-B4B6-A946D60E1B11}" srcOrd="0" destOrd="0" parTransId="{19B4C50C-4A44-446C-B71F-C2286E4B7331}" sibTransId="{466119B2-068C-4891-9423-6791F71F01BF}"/>
    <dgm:cxn modelId="{DA023415-4517-42C3-BB49-8E613F7EC0FF}" type="presOf" srcId="{D8109E3A-62CD-457F-811F-C737D9540EDA}" destId="{DED40231-5A22-4283-9E89-C6A753B5D341}" srcOrd="0" destOrd="1" presId="urn:microsoft.com/office/officeart/2005/8/layout/vList2"/>
    <dgm:cxn modelId="{2B43A82C-741D-4D3D-9FC3-0FED7F05646B}" srcId="{C150B778-AFD5-4583-A2CC-DC3249ADEDC1}" destId="{A795D471-4A7B-4485-BAEE-ED2A3CFC52DB}" srcOrd="0" destOrd="0" parTransId="{C0FB6DF0-906F-49C0-BA0D-A3981C16BE1A}" sibTransId="{8E42898F-9452-43D2-959D-124BEE5AFDF1}"/>
    <dgm:cxn modelId="{E256F336-86FE-4455-9811-A53F8BF36BBD}" srcId="{C150B778-AFD5-4583-A2CC-DC3249ADEDC1}" destId="{0FDC970A-7697-4141-9039-807E7B81ABF1}" srcOrd="2" destOrd="0" parTransId="{F7284639-FE81-46F1-B101-D35BD16BF778}" sibTransId="{762189B8-B428-475A-9D78-3E41D1EC0A0C}"/>
    <dgm:cxn modelId="{6C786E55-2F6A-418D-B1F2-EBA1C2D960F2}" srcId="{6876BDC1-D277-4032-96D5-7B7DB8BB6DD9}" destId="{D8109E3A-62CD-457F-811F-C737D9540EDA}" srcOrd="1" destOrd="0" parTransId="{A7D28FF0-EF86-451E-89D0-79939E9B5544}" sibTransId="{EDB541E3-030B-46FC-B404-22E6ECDCF361}"/>
    <dgm:cxn modelId="{A2AF556A-63B1-49F2-9BD0-BBD547042874}" srcId="{C150B778-AFD5-4583-A2CC-DC3249ADEDC1}" destId="{86B57CF5-B90F-410E-BC92-B243C72F66BB}" srcOrd="4" destOrd="0" parTransId="{EFCE80A8-34D1-490F-9E27-8C53E08A6193}" sibTransId="{0FF6A19F-A020-4A0E-9B95-0B1CCE9C5BC3}"/>
    <dgm:cxn modelId="{BC37ED6F-2833-439E-B268-A1F54FCB7F61}" type="presOf" srcId="{0FDC970A-7697-4141-9039-807E7B81ABF1}" destId="{8C7D9F13-616E-48BB-B469-47CF958C1780}" srcOrd="0" destOrd="0" presId="urn:microsoft.com/office/officeart/2005/8/layout/vList2"/>
    <dgm:cxn modelId="{7EBC9975-F2FC-46A6-82D7-88D03664812C}" type="presOf" srcId="{DA39095D-D6B2-45B1-8DBA-710C2D5AEB63}" destId="{9B687F76-22BB-483A-9CF5-8D87062B46F2}" srcOrd="0" destOrd="0" presId="urn:microsoft.com/office/officeart/2005/8/layout/vList2"/>
    <dgm:cxn modelId="{117BED79-B429-4601-84C1-20869C3820D8}" srcId="{DA39095D-D6B2-45B1-8DBA-710C2D5AEB63}" destId="{D3BFE1B2-918F-488A-BDC7-6334F6CC040E}" srcOrd="0" destOrd="0" parTransId="{0B23A352-7C22-4714-8441-026698B5AAB0}" sibTransId="{B6CEC773-3F74-435B-8669-260A0F9F4315}"/>
    <dgm:cxn modelId="{CDCADD85-FDB5-462F-AF56-8A0DAD51CB97}" type="presOf" srcId="{86B57CF5-B90F-410E-BC92-B243C72F66BB}" destId="{5823FD30-D999-4FBF-B109-A7F96EEA0ECA}" srcOrd="0" destOrd="0" presId="urn:microsoft.com/office/officeart/2005/8/layout/vList2"/>
    <dgm:cxn modelId="{239F4ABD-223C-4788-BDD2-A283A9B802FF}" type="presOf" srcId="{A795D471-4A7B-4485-BAEE-ED2A3CFC52DB}" destId="{B6C6EFDF-A165-4214-BB08-C6654EDD9284}" srcOrd="0" destOrd="0" presId="urn:microsoft.com/office/officeart/2005/8/layout/vList2"/>
    <dgm:cxn modelId="{EDF1ECBD-00DE-402C-9E96-88C852C3FAD8}" type="presOf" srcId="{7299B880-E103-409B-96D8-3D7AD3A0A25C}" destId="{6242FA14-5FE8-4DE8-877C-ACF39E1F082C}" srcOrd="0" destOrd="1" presId="urn:microsoft.com/office/officeart/2005/8/layout/vList2"/>
    <dgm:cxn modelId="{3F75B5C3-11FA-4FD2-81EA-FDDECB2249EF}" type="presOf" srcId="{C150B778-AFD5-4583-A2CC-DC3249ADEDC1}" destId="{CB4D5317-B344-4742-8C2B-C45A360630C3}" srcOrd="0" destOrd="0" presId="urn:microsoft.com/office/officeart/2005/8/layout/vList2"/>
    <dgm:cxn modelId="{09AFC4CA-A337-4785-8F54-90150BB9DC25}" srcId="{86B57CF5-B90F-410E-BC92-B243C72F66BB}" destId="{25B25DEA-35D4-4D99-BD10-86D756599747}" srcOrd="0" destOrd="0" parTransId="{4667978E-0EC5-4531-A79E-4F7CEC02BACB}" sibTransId="{71A0AA39-05E9-4665-A0D0-7F54219987DD}"/>
    <dgm:cxn modelId="{E15E31CC-3E06-4284-A8CE-A78793F191DC}" srcId="{C150B778-AFD5-4583-A2CC-DC3249ADEDC1}" destId="{DA39095D-D6B2-45B1-8DBA-710C2D5AEB63}" srcOrd="1" destOrd="0" parTransId="{263BE20C-D3F6-41AD-BEEB-ED8AB0C0CF0F}" sibTransId="{9A38B5A6-4DF5-4C60-BA6B-7ABFCE485BAC}"/>
    <dgm:cxn modelId="{311BCAD0-711C-4E92-BEB8-381B858C33AC}" type="presOf" srcId="{3EBE0BD8-775C-4E8E-B4B6-A946D60E1B11}" destId="{DED40231-5A22-4283-9E89-C6A753B5D341}" srcOrd="0" destOrd="0" presId="urn:microsoft.com/office/officeart/2005/8/layout/vList2"/>
    <dgm:cxn modelId="{CBB443D7-D38A-4EA2-A8EF-A14C591D43E2}" srcId="{DA39095D-D6B2-45B1-8DBA-710C2D5AEB63}" destId="{19C4B07A-04A0-44B9-B498-708947E8192B}" srcOrd="2" destOrd="0" parTransId="{6FA6474B-8BDC-49A5-AFD0-0495084EAB48}" sibTransId="{2B6C5683-5A75-4356-A648-365DA1F2086A}"/>
    <dgm:cxn modelId="{8C96EEDB-07CF-4C2E-889B-33A55463B629}" type="presOf" srcId="{39E7687E-0A28-40F2-8523-38C8DF629E66}" destId="{9ED8D603-789F-41BA-8DE0-0E1A53E57E58}" srcOrd="0" destOrd="0" presId="urn:microsoft.com/office/officeart/2005/8/layout/vList2"/>
    <dgm:cxn modelId="{CC1C6FE0-F913-4B9E-8AC0-F1EB156D83DC}" srcId="{C150B778-AFD5-4583-A2CC-DC3249ADEDC1}" destId="{6876BDC1-D277-4032-96D5-7B7DB8BB6DD9}" srcOrd="3" destOrd="0" parTransId="{8D1933E4-A01F-48D2-9BA5-0F17F90278C7}" sibTransId="{B80FF556-920A-47BE-BC90-8146351AD575}"/>
    <dgm:cxn modelId="{B960BBE7-EC94-425E-BF5E-FEB8716F8EEE}" type="presOf" srcId="{19C4B07A-04A0-44B9-B498-708947E8192B}" destId="{6242FA14-5FE8-4DE8-877C-ACF39E1F082C}" srcOrd="0" destOrd="2" presId="urn:microsoft.com/office/officeart/2005/8/layout/vList2"/>
    <dgm:cxn modelId="{B1C64824-0D13-408F-9555-00F0BF8BB114}" type="presParOf" srcId="{CB4D5317-B344-4742-8C2B-C45A360630C3}" destId="{B6C6EFDF-A165-4214-BB08-C6654EDD9284}" srcOrd="0" destOrd="0" presId="urn:microsoft.com/office/officeart/2005/8/layout/vList2"/>
    <dgm:cxn modelId="{A91655D7-78EB-476F-8FE3-E9F275FEAEBB}" type="presParOf" srcId="{CB4D5317-B344-4742-8C2B-C45A360630C3}" destId="{D993D03B-7914-40F2-8F43-623A86CB1010}" srcOrd="1" destOrd="0" presId="urn:microsoft.com/office/officeart/2005/8/layout/vList2"/>
    <dgm:cxn modelId="{1B3CA134-9879-4E23-9CA1-67CC5F0BFDBC}" type="presParOf" srcId="{CB4D5317-B344-4742-8C2B-C45A360630C3}" destId="{9B687F76-22BB-483A-9CF5-8D87062B46F2}" srcOrd="2" destOrd="0" presId="urn:microsoft.com/office/officeart/2005/8/layout/vList2"/>
    <dgm:cxn modelId="{79CB7A10-DA22-4CCE-A727-1A1C4107DCB7}" type="presParOf" srcId="{CB4D5317-B344-4742-8C2B-C45A360630C3}" destId="{6242FA14-5FE8-4DE8-877C-ACF39E1F082C}" srcOrd="3" destOrd="0" presId="urn:microsoft.com/office/officeart/2005/8/layout/vList2"/>
    <dgm:cxn modelId="{87F6676E-EFBA-4F86-9CA6-2E9C51867BFD}" type="presParOf" srcId="{CB4D5317-B344-4742-8C2B-C45A360630C3}" destId="{8C7D9F13-616E-48BB-B469-47CF958C1780}" srcOrd="4" destOrd="0" presId="urn:microsoft.com/office/officeart/2005/8/layout/vList2"/>
    <dgm:cxn modelId="{4E37808C-1D00-4850-8875-560A378DAF6B}" type="presParOf" srcId="{CB4D5317-B344-4742-8C2B-C45A360630C3}" destId="{9ED8D603-789F-41BA-8DE0-0E1A53E57E58}" srcOrd="5" destOrd="0" presId="urn:microsoft.com/office/officeart/2005/8/layout/vList2"/>
    <dgm:cxn modelId="{C83A38A6-9290-4037-9C12-8CB91F9119DA}" type="presParOf" srcId="{CB4D5317-B344-4742-8C2B-C45A360630C3}" destId="{412AA97C-3C3C-4C96-9DCA-2D551B8DEFA0}" srcOrd="6" destOrd="0" presId="urn:microsoft.com/office/officeart/2005/8/layout/vList2"/>
    <dgm:cxn modelId="{6261397D-B143-4A8E-A0B1-5F1E7F5C6894}" type="presParOf" srcId="{CB4D5317-B344-4742-8C2B-C45A360630C3}" destId="{DED40231-5A22-4283-9E89-C6A753B5D341}" srcOrd="7" destOrd="0" presId="urn:microsoft.com/office/officeart/2005/8/layout/vList2"/>
    <dgm:cxn modelId="{832F12A1-CB65-4205-82E5-DD72A5CE7F11}" type="presParOf" srcId="{CB4D5317-B344-4742-8C2B-C45A360630C3}" destId="{5823FD30-D999-4FBF-B109-A7F96EEA0ECA}" srcOrd="8" destOrd="0" presId="urn:microsoft.com/office/officeart/2005/8/layout/vList2"/>
    <dgm:cxn modelId="{12B65BDF-55C6-4894-B6AC-7091B8E3673E}" type="presParOf" srcId="{CB4D5317-B344-4742-8C2B-C45A360630C3}" destId="{A09C8EB6-E21B-4E1B-9ECD-0F9970248374}"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BFF244-959C-4197-AAEF-8D3ACDF422C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E9E8908-429A-4CD7-9A39-D709CB2C6062}">
      <dgm:prSet/>
      <dgm:spPr/>
      <dgm:t>
        <a:bodyPr/>
        <a:lstStyle/>
        <a:p>
          <a:r>
            <a:rPr lang="en-US"/>
            <a:t>This course </a:t>
          </a:r>
          <a:r>
            <a:rPr lang="en-US" u="sng"/>
            <a:t>is not </a:t>
          </a:r>
          <a:r>
            <a:rPr lang="en-US"/>
            <a:t>about just a </a:t>
          </a:r>
          <a:r>
            <a:rPr lang="en-US" b="1"/>
            <a:t>‘theoretical’ </a:t>
          </a:r>
          <a:r>
            <a:rPr lang="en-US"/>
            <a:t>Software testing.</a:t>
          </a:r>
        </a:p>
      </dgm:t>
    </dgm:pt>
    <dgm:pt modelId="{9236AF2D-1E8F-4333-AED5-4408AC957EF0}" type="parTrans" cxnId="{6D5E8AB1-7B6E-41D7-A6C1-AD7813D2D1F3}">
      <dgm:prSet/>
      <dgm:spPr/>
      <dgm:t>
        <a:bodyPr/>
        <a:lstStyle/>
        <a:p>
          <a:endParaRPr lang="en-US"/>
        </a:p>
      </dgm:t>
    </dgm:pt>
    <dgm:pt modelId="{7B65BEFB-993D-4F16-AC5C-18E5E05AB63F}" type="sibTrans" cxnId="{6D5E8AB1-7B6E-41D7-A6C1-AD7813D2D1F3}">
      <dgm:prSet/>
      <dgm:spPr/>
      <dgm:t>
        <a:bodyPr/>
        <a:lstStyle/>
        <a:p>
          <a:endParaRPr lang="en-US"/>
        </a:p>
      </dgm:t>
    </dgm:pt>
    <dgm:pt modelId="{8D1E6EB7-9D10-4FF2-A6EF-1AF701A84599}">
      <dgm:prSet/>
      <dgm:spPr/>
      <dgm:t>
        <a:bodyPr/>
        <a:lstStyle/>
        <a:p>
          <a:r>
            <a:rPr lang="en-US"/>
            <a:t>This course is about a </a:t>
          </a:r>
          <a:r>
            <a:rPr lang="en-US" b="1"/>
            <a:t>‘practical’ </a:t>
          </a:r>
          <a:r>
            <a:rPr lang="en-US"/>
            <a:t>QA testing.</a:t>
          </a:r>
        </a:p>
      </dgm:t>
    </dgm:pt>
    <dgm:pt modelId="{161B159C-1B47-4E58-A2CE-A0A1141AE681}" type="parTrans" cxnId="{AC778928-6DCB-4358-A749-5BC3F9E571F5}">
      <dgm:prSet/>
      <dgm:spPr/>
      <dgm:t>
        <a:bodyPr/>
        <a:lstStyle/>
        <a:p>
          <a:endParaRPr lang="en-US"/>
        </a:p>
      </dgm:t>
    </dgm:pt>
    <dgm:pt modelId="{1B1C2BA8-8B86-4AE4-8E03-2EEC25DD3043}" type="sibTrans" cxnId="{AC778928-6DCB-4358-A749-5BC3F9E571F5}">
      <dgm:prSet/>
      <dgm:spPr/>
      <dgm:t>
        <a:bodyPr/>
        <a:lstStyle/>
        <a:p>
          <a:endParaRPr lang="en-US"/>
        </a:p>
      </dgm:t>
    </dgm:pt>
    <dgm:pt modelId="{B05B1288-371B-4B14-8AED-10BC05ADBAC7}">
      <dgm:prSet/>
      <dgm:spPr/>
      <dgm:t>
        <a:bodyPr/>
        <a:lstStyle/>
        <a:p>
          <a:r>
            <a:rPr lang="en-US"/>
            <a:t>This course is about different </a:t>
          </a:r>
          <a:r>
            <a:rPr lang="en-US" b="1"/>
            <a:t>attributes</a:t>
          </a:r>
          <a:r>
            <a:rPr lang="en-US"/>
            <a:t> of the software testing:</a:t>
          </a:r>
        </a:p>
      </dgm:t>
    </dgm:pt>
    <dgm:pt modelId="{ABDE6E9F-E83A-46C0-9390-EFC6C8153780}" type="parTrans" cxnId="{6558B509-BAA1-4C95-8246-5F43A1F19610}">
      <dgm:prSet/>
      <dgm:spPr/>
      <dgm:t>
        <a:bodyPr/>
        <a:lstStyle/>
        <a:p>
          <a:endParaRPr lang="en-US"/>
        </a:p>
      </dgm:t>
    </dgm:pt>
    <dgm:pt modelId="{EC3CA809-DCBD-401B-98ED-E999AC1DAE2A}" type="sibTrans" cxnId="{6558B509-BAA1-4C95-8246-5F43A1F19610}">
      <dgm:prSet/>
      <dgm:spPr/>
      <dgm:t>
        <a:bodyPr/>
        <a:lstStyle/>
        <a:p>
          <a:endParaRPr lang="en-US"/>
        </a:p>
      </dgm:t>
    </dgm:pt>
    <dgm:pt modelId="{21B25FD4-E866-4964-9BCB-ED1296B02713}">
      <dgm:prSet/>
      <dgm:spPr/>
      <dgm:t>
        <a:bodyPr/>
        <a:lstStyle/>
        <a:p>
          <a:r>
            <a:rPr lang="en-US"/>
            <a:t>From </a:t>
          </a:r>
          <a:r>
            <a:rPr lang="en-US" b="1"/>
            <a:t>my perspective </a:t>
          </a:r>
          <a:r>
            <a:rPr lang="en-US"/>
            <a:t>&amp; based on my experience</a:t>
          </a:r>
        </a:p>
      </dgm:t>
    </dgm:pt>
    <dgm:pt modelId="{BA670B91-4EAA-4683-AE8A-46D336189F7B}" type="parTrans" cxnId="{AB194494-6512-4755-B77F-91262118093E}">
      <dgm:prSet/>
      <dgm:spPr/>
      <dgm:t>
        <a:bodyPr/>
        <a:lstStyle/>
        <a:p>
          <a:endParaRPr lang="en-US"/>
        </a:p>
      </dgm:t>
    </dgm:pt>
    <dgm:pt modelId="{4E5B9176-FC49-4006-88B8-225505229400}" type="sibTrans" cxnId="{AB194494-6512-4755-B77F-91262118093E}">
      <dgm:prSet/>
      <dgm:spPr/>
      <dgm:t>
        <a:bodyPr/>
        <a:lstStyle/>
        <a:p>
          <a:endParaRPr lang="en-US"/>
        </a:p>
      </dgm:t>
    </dgm:pt>
    <dgm:pt modelId="{9E4FA1B7-3563-4BAB-B9DD-984CABCA5C23}">
      <dgm:prSet/>
      <dgm:spPr/>
      <dgm:t>
        <a:bodyPr/>
        <a:lstStyle/>
        <a:p>
          <a:r>
            <a:rPr lang="en-US"/>
            <a:t>What </a:t>
          </a:r>
          <a:r>
            <a:rPr lang="en-US" b="1"/>
            <a:t>skills</a:t>
          </a:r>
          <a:r>
            <a:rPr lang="en-US"/>
            <a:t> I believe a QA resource should have</a:t>
          </a:r>
        </a:p>
      </dgm:t>
    </dgm:pt>
    <dgm:pt modelId="{94A72556-6D00-404E-91D3-710A36F9E3A8}" type="parTrans" cxnId="{B1AB0683-584A-4DE4-AA49-F8E048FFF82C}">
      <dgm:prSet/>
      <dgm:spPr/>
      <dgm:t>
        <a:bodyPr/>
        <a:lstStyle/>
        <a:p>
          <a:endParaRPr lang="en-US"/>
        </a:p>
      </dgm:t>
    </dgm:pt>
    <dgm:pt modelId="{B49BAD49-D35D-4F36-84EA-47C3629848D7}" type="sibTrans" cxnId="{B1AB0683-584A-4DE4-AA49-F8E048FFF82C}">
      <dgm:prSet/>
      <dgm:spPr/>
      <dgm:t>
        <a:bodyPr/>
        <a:lstStyle/>
        <a:p>
          <a:endParaRPr lang="en-US"/>
        </a:p>
      </dgm:t>
    </dgm:pt>
    <dgm:pt modelId="{66C098B4-B40A-437D-8822-D4AF06FEF3A7}">
      <dgm:prSet/>
      <dgm:spPr/>
      <dgm:t>
        <a:bodyPr/>
        <a:lstStyle/>
        <a:p>
          <a:r>
            <a:rPr lang="en-US"/>
            <a:t>What </a:t>
          </a:r>
          <a:r>
            <a:rPr lang="en-US" b="1"/>
            <a:t>kind of attitude </a:t>
          </a:r>
          <a:r>
            <a:rPr lang="en-US"/>
            <a:t>a QA resource should have </a:t>
          </a:r>
        </a:p>
      </dgm:t>
    </dgm:pt>
    <dgm:pt modelId="{21289A14-7972-4F34-BC12-344CCF6E59BD}" type="parTrans" cxnId="{7A1CCD7F-0C0D-42DA-8C25-F63A7BAFE3B6}">
      <dgm:prSet/>
      <dgm:spPr/>
      <dgm:t>
        <a:bodyPr/>
        <a:lstStyle/>
        <a:p>
          <a:endParaRPr lang="en-US"/>
        </a:p>
      </dgm:t>
    </dgm:pt>
    <dgm:pt modelId="{8A21F4E4-4D69-49F9-BEFE-F81FFB3E7BAA}" type="sibTrans" cxnId="{7A1CCD7F-0C0D-42DA-8C25-F63A7BAFE3B6}">
      <dgm:prSet/>
      <dgm:spPr/>
      <dgm:t>
        <a:bodyPr/>
        <a:lstStyle/>
        <a:p>
          <a:endParaRPr lang="en-US"/>
        </a:p>
      </dgm:t>
    </dgm:pt>
    <dgm:pt modelId="{FCC20FC1-642D-456E-9E0F-B7BC3490E6E0}">
      <dgm:prSet/>
      <dgm:spPr/>
      <dgm:t>
        <a:bodyPr/>
        <a:lstStyle/>
        <a:p>
          <a:r>
            <a:rPr lang="en-US"/>
            <a:t>A problem </a:t>
          </a:r>
          <a:r>
            <a:rPr lang="en-US" b="1"/>
            <a:t>solver</a:t>
          </a:r>
          <a:r>
            <a:rPr lang="en-US"/>
            <a:t> or a problem </a:t>
          </a:r>
          <a:r>
            <a:rPr lang="en-US" b="1"/>
            <a:t>creator</a:t>
          </a:r>
          <a:r>
            <a:rPr lang="en-US"/>
            <a:t>?</a:t>
          </a:r>
        </a:p>
      </dgm:t>
    </dgm:pt>
    <dgm:pt modelId="{7ACE19BA-F892-4E8B-8997-6E7AAA2E49E1}" type="parTrans" cxnId="{6F1790ED-822B-4D57-9B99-5FDCB762FE17}">
      <dgm:prSet/>
      <dgm:spPr/>
      <dgm:t>
        <a:bodyPr/>
        <a:lstStyle/>
        <a:p>
          <a:endParaRPr lang="en-US"/>
        </a:p>
      </dgm:t>
    </dgm:pt>
    <dgm:pt modelId="{1379B178-CB2E-4143-ACD5-BF6F32B5E073}" type="sibTrans" cxnId="{6F1790ED-822B-4D57-9B99-5FDCB762FE17}">
      <dgm:prSet/>
      <dgm:spPr/>
      <dgm:t>
        <a:bodyPr/>
        <a:lstStyle/>
        <a:p>
          <a:endParaRPr lang="en-US"/>
        </a:p>
      </dgm:t>
    </dgm:pt>
    <dgm:pt modelId="{6C4AA444-5915-455C-9830-F2280421F6A3}">
      <dgm:prSet/>
      <dgm:spPr/>
      <dgm:t>
        <a:bodyPr/>
        <a:lstStyle/>
        <a:p>
          <a:r>
            <a:rPr lang="en-US"/>
            <a:t>How well he/she works in a </a:t>
          </a:r>
          <a:r>
            <a:rPr lang="en-US" b="1"/>
            <a:t>team environment</a:t>
          </a:r>
          <a:r>
            <a:rPr lang="en-US"/>
            <a:t>?</a:t>
          </a:r>
        </a:p>
      </dgm:t>
    </dgm:pt>
    <dgm:pt modelId="{6379B2EB-C910-4073-A817-8F2A56EDB4B9}" type="parTrans" cxnId="{7E02F82F-2B59-4AF9-8FD7-AFE8C527D6B6}">
      <dgm:prSet/>
      <dgm:spPr/>
      <dgm:t>
        <a:bodyPr/>
        <a:lstStyle/>
        <a:p>
          <a:endParaRPr lang="en-US"/>
        </a:p>
      </dgm:t>
    </dgm:pt>
    <dgm:pt modelId="{711DF1C2-1963-47B4-A1ED-60FFF3D9BC64}" type="sibTrans" cxnId="{7E02F82F-2B59-4AF9-8FD7-AFE8C527D6B6}">
      <dgm:prSet/>
      <dgm:spPr/>
      <dgm:t>
        <a:bodyPr/>
        <a:lstStyle/>
        <a:p>
          <a:endParaRPr lang="en-US"/>
        </a:p>
      </dgm:t>
    </dgm:pt>
    <dgm:pt modelId="{995DEE09-7CC2-42B6-948C-A4282602A47D}">
      <dgm:prSet/>
      <dgm:spPr/>
      <dgm:t>
        <a:bodyPr/>
        <a:lstStyle/>
        <a:p>
          <a:r>
            <a:rPr lang="en-US"/>
            <a:t>Hard </a:t>
          </a:r>
          <a:r>
            <a:rPr lang="en-US" b="1"/>
            <a:t>worker or a slacker</a:t>
          </a:r>
          <a:r>
            <a:rPr lang="en-US"/>
            <a:t>?</a:t>
          </a:r>
        </a:p>
      </dgm:t>
    </dgm:pt>
    <dgm:pt modelId="{DBEAEEEF-606A-4DA9-AAA7-036ABA77BAF6}" type="parTrans" cxnId="{6E7B222A-0E86-4A74-A37A-BD6989DC1D98}">
      <dgm:prSet/>
      <dgm:spPr/>
      <dgm:t>
        <a:bodyPr/>
        <a:lstStyle/>
        <a:p>
          <a:endParaRPr lang="en-US"/>
        </a:p>
      </dgm:t>
    </dgm:pt>
    <dgm:pt modelId="{883B3217-FE4B-4866-8C3E-A6690AF3DD63}" type="sibTrans" cxnId="{6E7B222A-0E86-4A74-A37A-BD6989DC1D98}">
      <dgm:prSet/>
      <dgm:spPr/>
      <dgm:t>
        <a:bodyPr/>
        <a:lstStyle/>
        <a:p>
          <a:endParaRPr lang="en-US"/>
        </a:p>
      </dgm:t>
    </dgm:pt>
    <dgm:pt modelId="{C0700FC4-180F-4041-8EBE-2656D0E114D6}" type="pres">
      <dgm:prSet presAssocID="{69BFF244-959C-4197-AAEF-8D3ACDF422C2}" presName="linear" presStyleCnt="0">
        <dgm:presLayoutVars>
          <dgm:animLvl val="lvl"/>
          <dgm:resizeHandles val="exact"/>
        </dgm:presLayoutVars>
      </dgm:prSet>
      <dgm:spPr/>
    </dgm:pt>
    <dgm:pt modelId="{07332D4C-EBA4-4567-A4C0-3721D9703172}" type="pres">
      <dgm:prSet presAssocID="{7E9E8908-429A-4CD7-9A39-D709CB2C6062}" presName="parentText" presStyleLbl="node1" presStyleIdx="0" presStyleCnt="3">
        <dgm:presLayoutVars>
          <dgm:chMax val="0"/>
          <dgm:bulletEnabled val="1"/>
        </dgm:presLayoutVars>
      </dgm:prSet>
      <dgm:spPr/>
    </dgm:pt>
    <dgm:pt modelId="{99B5998A-579E-42D8-8755-67C3ABD3C9C1}" type="pres">
      <dgm:prSet presAssocID="{7B65BEFB-993D-4F16-AC5C-18E5E05AB63F}" presName="spacer" presStyleCnt="0"/>
      <dgm:spPr/>
    </dgm:pt>
    <dgm:pt modelId="{638477B2-AD2E-4DFE-9FA4-EE0D34359664}" type="pres">
      <dgm:prSet presAssocID="{8D1E6EB7-9D10-4FF2-A6EF-1AF701A84599}" presName="parentText" presStyleLbl="node1" presStyleIdx="1" presStyleCnt="3">
        <dgm:presLayoutVars>
          <dgm:chMax val="0"/>
          <dgm:bulletEnabled val="1"/>
        </dgm:presLayoutVars>
      </dgm:prSet>
      <dgm:spPr/>
    </dgm:pt>
    <dgm:pt modelId="{0738B2B5-2D70-4833-81D7-DD3E11DEECBC}" type="pres">
      <dgm:prSet presAssocID="{1B1C2BA8-8B86-4AE4-8E03-2EEC25DD3043}" presName="spacer" presStyleCnt="0"/>
      <dgm:spPr/>
    </dgm:pt>
    <dgm:pt modelId="{A0CBA648-6972-4DBD-BC7D-96D1D5F421BE}" type="pres">
      <dgm:prSet presAssocID="{B05B1288-371B-4B14-8AED-10BC05ADBAC7}" presName="parentText" presStyleLbl="node1" presStyleIdx="2" presStyleCnt="3">
        <dgm:presLayoutVars>
          <dgm:chMax val="0"/>
          <dgm:bulletEnabled val="1"/>
        </dgm:presLayoutVars>
      </dgm:prSet>
      <dgm:spPr/>
    </dgm:pt>
    <dgm:pt modelId="{5DD10A98-8F68-47F6-977C-65D745CD8505}" type="pres">
      <dgm:prSet presAssocID="{B05B1288-371B-4B14-8AED-10BC05ADBAC7}" presName="childText" presStyleLbl="revTx" presStyleIdx="0" presStyleCnt="1">
        <dgm:presLayoutVars>
          <dgm:bulletEnabled val="1"/>
        </dgm:presLayoutVars>
      </dgm:prSet>
      <dgm:spPr/>
    </dgm:pt>
  </dgm:ptLst>
  <dgm:cxnLst>
    <dgm:cxn modelId="{A44F3207-8A5B-464D-ACDA-FAC91F19C3B9}" type="presOf" srcId="{21B25FD4-E866-4964-9BCB-ED1296B02713}" destId="{5DD10A98-8F68-47F6-977C-65D745CD8505}" srcOrd="0" destOrd="0" presId="urn:microsoft.com/office/officeart/2005/8/layout/vList2"/>
    <dgm:cxn modelId="{6558B509-BAA1-4C95-8246-5F43A1F19610}" srcId="{69BFF244-959C-4197-AAEF-8D3ACDF422C2}" destId="{B05B1288-371B-4B14-8AED-10BC05ADBAC7}" srcOrd="2" destOrd="0" parTransId="{ABDE6E9F-E83A-46C0-9390-EFC6C8153780}" sibTransId="{EC3CA809-DCBD-401B-98ED-E999AC1DAE2A}"/>
    <dgm:cxn modelId="{4EA8AF14-A35D-4004-84A2-8D34D0F91A14}" type="presOf" srcId="{69BFF244-959C-4197-AAEF-8D3ACDF422C2}" destId="{C0700FC4-180F-4041-8EBE-2656D0E114D6}" srcOrd="0" destOrd="0" presId="urn:microsoft.com/office/officeart/2005/8/layout/vList2"/>
    <dgm:cxn modelId="{77A6821B-ADED-4EC1-B774-CDF91E4C25A0}" type="presOf" srcId="{B05B1288-371B-4B14-8AED-10BC05ADBAC7}" destId="{A0CBA648-6972-4DBD-BC7D-96D1D5F421BE}" srcOrd="0" destOrd="0" presId="urn:microsoft.com/office/officeart/2005/8/layout/vList2"/>
    <dgm:cxn modelId="{AC778928-6DCB-4358-A749-5BC3F9E571F5}" srcId="{69BFF244-959C-4197-AAEF-8D3ACDF422C2}" destId="{8D1E6EB7-9D10-4FF2-A6EF-1AF701A84599}" srcOrd="1" destOrd="0" parTransId="{161B159C-1B47-4E58-A2CE-A0A1141AE681}" sibTransId="{1B1C2BA8-8B86-4AE4-8E03-2EEC25DD3043}"/>
    <dgm:cxn modelId="{6E7B222A-0E86-4A74-A37A-BD6989DC1D98}" srcId="{B05B1288-371B-4B14-8AED-10BC05ADBAC7}" destId="{995DEE09-7CC2-42B6-948C-A4282602A47D}" srcOrd="5" destOrd="0" parTransId="{DBEAEEEF-606A-4DA9-AAA7-036ABA77BAF6}" sibTransId="{883B3217-FE4B-4866-8C3E-A6690AF3DD63}"/>
    <dgm:cxn modelId="{7E02F82F-2B59-4AF9-8FD7-AFE8C527D6B6}" srcId="{B05B1288-371B-4B14-8AED-10BC05ADBAC7}" destId="{6C4AA444-5915-455C-9830-F2280421F6A3}" srcOrd="4" destOrd="0" parTransId="{6379B2EB-C910-4073-A817-8F2A56EDB4B9}" sibTransId="{711DF1C2-1963-47B4-A1ED-60FFF3D9BC64}"/>
    <dgm:cxn modelId="{00A5DF7C-B3B6-47BB-9BF9-98E6D0A668A7}" type="presOf" srcId="{66C098B4-B40A-437D-8822-D4AF06FEF3A7}" destId="{5DD10A98-8F68-47F6-977C-65D745CD8505}" srcOrd="0" destOrd="2" presId="urn:microsoft.com/office/officeart/2005/8/layout/vList2"/>
    <dgm:cxn modelId="{7A1CCD7F-0C0D-42DA-8C25-F63A7BAFE3B6}" srcId="{B05B1288-371B-4B14-8AED-10BC05ADBAC7}" destId="{66C098B4-B40A-437D-8822-D4AF06FEF3A7}" srcOrd="2" destOrd="0" parTransId="{21289A14-7972-4F34-BC12-344CCF6E59BD}" sibTransId="{8A21F4E4-4D69-49F9-BEFE-F81FFB3E7BAA}"/>
    <dgm:cxn modelId="{B1AB0683-584A-4DE4-AA49-F8E048FFF82C}" srcId="{B05B1288-371B-4B14-8AED-10BC05ADBAC7}" destId="{9E4FA1B7-3563-4BAB-B9DD-984CABCA5C23}" srcOrd="1" destOrd="0" parTransId="{94A72556-6D00-404E-91D3-710A36F9E3A8}" sibTransId="{B49BAD49-D35D-4F36-84EA-47C3629848D7}"/>
    <dgm:cxn modelId="{AB194494-6512-4755-B77F-91262118093E}" srcId="{B05B1288-371B-4B14-8AED-10BC05ADBAC7}" destId="{21B25FD4-E866-4964-9BCB-ED1296B02713}" srcOrd="0" destOrd="0" parTransId="{BA670B91-4EAA-4683-AE8A-46D336189F7B}" sibTransId="{4E5B9176-FC49-4006-88B8-225505229400}"/>
    <dgm:cxn modelId="{9D013C9E-EECA-4A53-A1D4-1DF8BCD03B7A}" type="presOf" srcId="{FCC20FC1-642D-456E-9E0F-B7BC3490E6E0}" destId="{5DD10A98-8F68-47F6-977C-65D745CD8505}" srcOrd="0" destOrd="3" presId="urn:microsoft.com/office/officeart/2005/8/layout/vList2"/>
    <dgm:cxn modelId="{6D5E8AB1-7B6E-41D7-A6C1-AD7813D2D1F3}" srcId="{69BFF244-959C-4197-AAEF-8D3ACDF422C2}" destId="{7E9E8908-429A-4CD7-9A39-D709CB2C6062}" srcOrd="0" destOrd="0" parTransId="{9236AF2D-1E8F-4333-AED5-4408AC957EF0}" sibTransId="{7B65BEFB-993D-4F16-AC5C-18E5E05AB63F}"/>
    <dgm:cxn modelId="{6ADCC3C2-F61C-4B6E-9F82-B9DB3ED46BE5}" type="presOf" srcId="{6C4AA444-5915-455C-9830-F2280421F6A3}" destId="{5DD10A98-8F68-47F6-977C-65D745CD8505}" srcOrd="0" destOrd="4" presId="urn:microsoft.com/office/officeart/2005/8/layout/vList2"/>
    <dgm:cxn modelId="{43E288E3-F9DF-45A8-AF46-C7EE31408C4B}" type="presOf" srcId="{7E9E8908-429A-4CD7-9A39-D709CB2C6062}" destId="{07332D4C-EBA4-4567-A4C0-3721D9703172}" srcOrd="0" destOrd="0" presId="urn:microsoft.com/office/officeart/2005/8/layout/vList2"/>
    <dgm:cxn modelId="{90CBF4EB-60BC-4059-A217-D851C5DC3D3A}" type="presOf" srcId="{8D1E6EB7-9D10-4FF2-A6EF-1AF701A84599}" destId="{638477B2-AD2E-4DFE-9FA4-EE0D34359664}" srcOrd="0" destOrd="0" presId="urn:microsoft.com/office/officeart/2005/8/layout/vList2"/>
    <dgm:cxn modelId="{6F1790ED-822B-4D57-9B99-5FDCB762FE17}" srcId="{B05B1288-371B-4B14-8AED-10BC05ADBAC7}" destId="{FCC20FC1-642D-456E-9E0F-B7BC3490E6E0}" srcOrd="3" destOrd="0" parTransId="{7ACE19BA-F892-4E8B-8997-6E7AAA2E49E1}" sibTransId="{1379B178-CB2E-4143-ACD5-BF6F32B5E073}"/>
    <dgm:cxn modelId="{C65ADFF4-4512-4D10-AD4F-607409D24AFA}" type="presOf" srcId="{995DEE09-7CC2-42B6-948C-A4282602A47D}" destId="{5DD10A98-8F68-47F6-977C-65D745CD8505}" srcOrd="0" destOrd="5" presId="urn:microsoft.com/office/officeart/2005/8/layout/vList2"/>
    <dgm:cxn modelId="{B5CA78FE-CE68-4698-A4B0-222436D98BDF}" type="presOf" srcId="{9E4FA1B7-3563-4BAB-B9DD-984CABCA5C23}" destId="{5DD10A98-8F68-47F6-977C-65D745CD8505}" srcOrd="0" destOrd="1" presId="urn:microsoft.com/office/officeart/2005/8/layout/vList2"/>
    <dgm:cxn modelId="{68CC3074-F2AB-411A-AF83-2A8EE60CDFFA}" type="presParOf" srcId="{C0700FC4-180F-4041-8EBE-2656D0E114D6}" destId="{07332D4C-EBA4-4567-A4C0-3721D9703172}" srcOrd="0" destOrd="0" presId="urn:microsoft.com/office/officeart/2005/8/layout/vList2"/>
    <dgm:cxn modelId="{261A5519-9D00-435F-BB0B-623353AE935F}" type="presParOf" srcId="{C0700FC4-180F-4041-8EBE-2656D0E114D6}" destId="{99B5998A-579E-42D8-8755-67C3ABD3C9C1}" srcOrd="1" destOrd="0" presId="urn:microsoft.com/office/officeart/2005/8/layout/vList2"/>
    <dgm:cxn modelId="{338A3240-478F-4771-A03E-62C2067DF64B}" type="presParOf" srcId="{C0700FC4-180F-4041-8EBE-2656D0E114D6}" destId="{638477B2-AD2E-4DFE-9FA4-EE0D34359664}" srcOrd="2" destOrd="0" presId="urn:microsoft.com/office/officeart/2005/8/layout/vList2"/>
    <dgm:cxn modelId="{DD638D9F-06A7-463C-A44D-775BBB9EB0D6}" type="presParOf" srcId="{C0700FC4-180F-4041-8EBE-2656D0E114D6}" destId="{0738B2B5-2D70-4833-81D7-DD3E11DEECBC}" srcOrd="3" destOrd="0" presId="urn:microsoft.com/office/officeart/2005/8/layout/vList2"/>
    <dgm:cxn modelId="{028BCA01-AF24-4C75-B949-8C74CF65B1DB}" type="presParOf" srcId="{C0700FC4-180F-4041-8EBE-2656D0E114D6}" destId="{A0CBA648-6972-4DBD-BC7D-96D1D5F421BE}" srcOrd="4" destOrd="0" presId="urn:microsoft.com/office/officeart/2005/8/layout/vList2"/>
    <dgm:cxn modelId="{23420BC8-4EB7-4AC2-ADC8-20E727781EDC}" type="presParOf" srcId="{C0700FC4-180F-4041-8EBE-2656D0E114D6}" destId="{5DD10A98-8F68-47F6-977C-65D745CD850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48FDBC-F26E-44E8-904B-9823ADFE63F6}"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FB199095-F7DE-4671-9244-A044605FE020}">
      <dgm:prSet/>
      <dgm:spPr/>
      <dgm:t>
        <a:bodyPr/>
        <a:lstStyle/>
        <a:p>
          <a:r>
            <a:rPr lang="en-US"/>
            <a:t>What is Software testing? </a:t>
          </a:r>
        </a:p>
      </dgm:t>
    </dgm:pt>
    <dgm:pt modelId="{8FDA133A-A338-409A-98E5-A2DDB8B27100}" type="parTrans" cxnId="{58276FF6-E6A8-4B20-89CA-71AB528EA356}">
      <dgm:prSet/>
      <dgm:spPr/>
      <dgm:t>
        <a:bodyPr/>
        <a:lstStyle/>
        <a:p>
          <a:endParaRPr lang="en-US"/>
        </a:p>
      </dgm:t>
    </dgm:pt>
    <dgm:pt modelId="{D03D42B0-0818-497B-AA43-9C5CD98F4C74}" type="sibTrans" cxnId="{58276FF6-E6A8-4B20-89CA-71AB528EA356}">
      <dgm:prSet/>
      <dgm:spPr/>
      <dgm:t>
        <a:bodyPr/>
        <a:lstStyle/>
        <a:p>
          <a:endParaRPr lang="en-US"/>
        </a:p>
      </dgm:t>
    </dgm:pt>
    <dgm:pt modelId="{203AAC25-B091-49F3-B782-C2B3B16ED590}">
      <dgm:prSet/>
      <dgm:spPr/>
      <dgm:t>
        <a:bodyPr/>
        <a:lstStyle/>
        <a:p>
          <a:r>
            <a:rPr lang="en-US" b="1" i="1"/>
            <a:t>Software testing</a:t>
          </a:r>
          <a:r>
            <a:rPr lang="en-US" i="1"/>
            <a:t> is a </a:t>
          </a:r>
          <a:r>
            <a:rPr lang="en-US" b="1" i="1"/>
            <a:t>process</a:t>
          </a:r>
          <a:r>
            <a:rPr lang="en-US" i="1"/>
            <a:t>, to evaluate the functionality of a software application with an intent to find whether the developed software </a:t>
          </a:r>
          <a:r>
            <a:rPr lang="en-US" b="1" i="1"/>
            <a:t>met the specified requirements or not</a:t>
          </a:r>
          <a:r>
            <a:rPr lang="en-US" i="1"/>
            <a:t>. To </a:t>
          </a:r>
          <a:r>
            <a:rPr lang="en-US" b="1" i="1"/>
            <a:t>identify the defects </a:t>
          </a:r>
          <a:r>
            <a:rPr lang="en-US" i="1"/>
            <a:t>to ensure that the product is defect free in order to produce a quality product.</a:t>
          </a:r>
          <a:endParaRPr lang="en-US"/>
        </a:p>
      </dgm:t>
    </dgm:pt>
    <dgm:pt modelId="{D9266A17-29C1-4DE2-A219-293AC078C4E9}" type="parTrans" cxnId="{9989C4E3-DA18-4978-BC1D-31A7E5A244B5}">
      <dgm:prSet/>
      <dgm:spPr/>
      <dgm:t>
        <a:bodyPr/>
        <a:lstStyle/>
        <a:p>
          <a:endParaRPr lang="en-US"/>
        </a:p>
      </dgm:t>
    </dgm:pt>
    <dgm:pt modelId="{415A655D-FC03-4C2A-98A1-A49D43C4EB9C}" type="sibTrans" cxnId="{9989C4E3-DA18-4978-BC1D-31A7E5A244B5}">
      <dgm:prSet/>
      <dgm:spPr/>
      <dgm:t>
        <a:bodyPr/>
        <a:lstStyle/>
        <a:p>
          <a:endParaRPr lang="en-US"/>
        </a:p>
      </dgm:t>
    </dgm:pt>
    <dgm:pt modelId="{B5F638BB-7204-47FF-AE26-F20F088E69F3}">
      <dgm:prSet/>
      <dgm:spPr/>
      <dgm:t>
        <a:bodyPr/>
        <a:lstStyle/>
        <a:p>
          <a:r>
            <a:rPr lang="en-US" i="1"/>
            <a:t>The ‘Key points’:</a:t>
          </a:r>
          <a:endParaRPr lang="en-US"/>
        </a:p>
      </dgm:t>
    </dgm:pt>
    <dgm:pt modelId="{2648AFB4-D06C-413C-9735-44C8043ECCE5}" type="parTrans" cxnId="{95B915D1-FDE8-4141-8515-0A238FCB064D}">
      <dgm:prSet/>
      <dgm:spPr/>
      <dgm:t>
        <a:bodyPr/>
        <a:lstStyle/>
        <a:p>
          <a:endParaRPr lang="en-US"/>
        </a:p>
      </dgm:t>
    </dgm:pt>
    <dgm:pt modelId="{2606A001-5534-4152-8686-31B1452EF9E3}" type="sibTrans" cxnId="{95B915D1-FDE8-4141-8515-0A238FCB064D}">
      <dgm:prSet/>
      <dgm:spPr/>
      <dgm:t>
        <a:bodyPr/>
        <a:lstStyle/>
        <a:p>
          <a:endParaRPr lang="en-US"/>
        </a:p>
      </dgm:t>
    </dgm:pt>
    <dgm:pt modelId="{CCD3CF1C-3E39-4688-8450-92BD2ECAE1EB}">
      <dgm:prSet/>
      <dgm:spPr/>
      <dgm:t>
        <a:bodyPr/>
        <a:lstStyle/>
        <a:p>
          <a:r>
            <a:rPr lang="en-US" i="1"/>
            <a:t>It is a </a:t>
          </a:r>
          <a:r>
            <a:rPr lang="en-US" b="1" i="1"/>
            <a:t>Process</a:t>
          </a:r>
          <a:endParaRPr lang="en-US"/>
        </a:p>
      </dgm:t>
    </dgm:pt>
    <dgm:pt modelId="{EB4840ED-028A-4D38-9CD9-FADA23C4F507}" type="parTrans" cxnId="{4516D0BB-E327-49AE-9A68-5A99452D6576}">
      <dgm:prSet/>
      <dgm:spPr/>
      <dgm:t>
        <a:bodyPr/>
        <a:lstStyle/>
        <a:p>
          <a:endParaRPr lang="en-US"/>
        </a:p>
      </dgm:t>
    </dgm:pt>
    <dgm:pt modelId="{C39AD34B-A9AF-4C44-B1F5-A6D3B67B4DFB}" type="sibTrans" cxnId="{4516D0BB-E327-49AE-9A68-5A99452D6576}">
      <dgm:prSet/>
      <dgm:spPr/>
      <dgm:t>
        <a:bodyPr/>
        <a:lstStyle/>
        <a:p>
          <a:endParaRPr lang="en-US"/>
        </a:p>
      </dgm:t>
    </dgm:pt>
    <dgm:pt modelId="{FE63F0AC-E313-4CE1-9A4C-0DF4B9EDFF9F}">
      <dgm:prSet/>
      <dgm:spPr/>
      <dgm:t>
        <a:bodyPr/>
        <a:lstStyle/>
        <a:p>
          <a:r>
            <a:rPr lang="en-US" b="1" i="1"/>
            <a:t>Met the Specified Requirements </a:t>
          </a:r>
          <a:r>
            <a:rPr lang="en-US" i="1"/>
            <a:t>or not</a:t>
          </a:r>
          <a:endParaRPr lang="en-US"/>
        </a:p>
      </dgm:t>
    </dgm:pt>
    <dgm:pt modelId="{19F1DA7B-A3C3-477A-B6E4-DF039FD14BC8}" type="parTrans" cxnId="{1AA738EF-CD05-475B-939E-BCD1160B3624}">
      <dgm:prSet/>
      <dgm:spPr/>
      <dgm:t>
        <a:bodyPr/>
        <a:lstStyle/>
        <a:p>
          <a:endParaRPr lang="en-US"/>
        </a:p>
      </dgm:t>
    </dgm:pt>
    <dgm:pt modelId="{E3284CB8-53D6-43B9-87A3-CF5BA9AEC972}" type="sibTrans" cxnId="{1AA738EF-CD05-475B-939E-BCD1160B3624}">
      <dgm:prSet/>
      <dgm:spPr/>
      <dgm:t>
        <a:bodyPr/>
        <a:lstStyle/>
        <a:p>
          <a:endParaRPr lang="en-US"/>
        </a:p>
      </dgm:t>
    </dgm:pt>
    <dgm:pt modelId="{355EC252-C866-472A-8ED8-84E002C71ADD}">
      <dgm:prSet/>
      <dgm:spPr/>
      <dgm:t>
        <a:bodyPr/>
        <a:lstStyle/>
        <a:p>
          <a:r>
            <a:rPr lang="en-US" b="1" i="1"/>
            <a:t>To Identify the Defects </a:t>
          </a:r>
          <a:endParaRPr lang="en-US"/>
        </a:p>
      </dgm:t>
    </dgm:pt>
    <dgm:pt modelId="{FC3E50D7-C2B9-4F5E-A476-E830AF1122DF}" type="parTrans" cxnId="{FDAD3494-BC88-4604-A6F6-C185F7EF050C}">
      <dgm:prSet/>
      <dgm:spPr/>
      <dgm:t>
        <a:bodyPr/>
        <a:lstStyle/>
        <a:p>
          <a:endParaRPr lang="en-US"/>
        </a:p>
      </dgm:t>
    </dgm:pt>
    <dgm:pt modelId="{74BA07A7-FA4B-42AC-8002-8BD2845179A2}" type="sibTrans" cxnId="{FDAD3494-BC88-4604-A6F6-C185F7EF050C}">
      <dgm:prSet/>
      <dgm:spPr/>
      <dgm:t>
        <a:bodyPr/>
        <a:lstStyle/>
        <a:p>
          <a:endParaRPr lang="en-US"/>
        </a:p>
      </dgm:t>
    </dgm:pt>
    <dgm:pt modelId="{A63CD3AE-0959-44FB-9603-ECABF50896CB}">
      <dgm:prSet/>
      <dgm:spPr/>
      <dgm:t>
        <a:bodyPr/>
        <a:lstStyle/>
        <a:p>
          <a:r>
            <a:rPr lang="en-US" i="1" dirty="0"/>
            <a:t>The product is </a:t>
          </a:r>
          <a:r>
            <a:rPr lang="en-US" b="1" i="1" dirty="0"/>
            <a:t>Defect Free? -</a:t>
          </a:r>
          <a:endParaRPr lang="en-US" dirty="0"/>
        </a:p>
      </dgm:t>
    </dgm:pt>
    <dgm:pt modelId="{E88B101C-3C08-4455-9B5D-2D57573FF14D}" type="parTrans" cxnId="{7DD0A628-157C-456C-BE1C-39DB8CE93877}">
      <dgm:prSet/>
      <dgm:spPr/>
      <dgm:t>
        <a:bodyPr/>
        <a:lstStyle/>
        <a:p>
          <a:endParaRPr lang="en-US"/>
        </a:p>
      </dgm:t>
    </dgm:pt>
    <dgm:pt modelId="{AF0E0FE2-F365-4288-9E17-1747F3F8FE22}" type="sibTrans" cxnId="{7DD0A628-157C-456C-BE1C-39DB8CE93877}">
      <dgm:prSet/>
      <dgm:spPr/>
      <dgm:t>
        <a:bodyPr/>
        <a:lstStyle/>
        <a:p>
          <a:endParaRPr lang="en-US"/>
        </a:p>
      </dgm:t>
    </dgm:pt>
    <dgm:pt modelId="{0AA0B580-BF7D-44EE-A4AC-8F10DE1ED05F}">
      <dgm:prSet/>
      <dgm:spPr/>
      <dgm:t>
        <a:bodyPr/>
        <a:lstStyle/>
        <a:p>
          <a:r>
            <a:rPr lang="en-US" b="1" i="1" dirty="0"/>
            <a:t>BTW - </a:t>
          </a:r>
          <a:r>
            <a:rPr lang="en-US" b="1" i="1" u="sng" dirty="0"/>
            <a:t>No software is defect free!</a:t>
          </a:r>
          <a:endParaRPr lang="en-US" dirty="0"/>
        </a:p>
      </dgm:t>
    </dgm:pt>
    <dgm:pt modelId="{7FBAB4A5-89F7-431B-9DF9-3C9D0CEA10E6}" type="parTrans" cxnId="{B9F0EF9D-3139-4E6B-AEDE-8C49A5F0F2F3}">
      <dgm:prSet/>
      <dgm:spPr/>
    </dgm:pt>
    <dgm:pt modelId="{9FFE3553-CC2B-494B-93C4-78C5ED82E4E8}" type="sibTrans" cxnId="{B9F0EF9D-3139-4E6B-AEDE-8C49A5F0F2F3}">
      <dgm:prSet/>
      <dgm:spPr/>
    </dgm:pt>
    <dgm:pt modelId="{23254C3B-BB0C-4735-A994-6B6FE3A6739D}" type="pres">
      <dgm:prSet presAssocID="{2D48FDBC-F26E-44E8-904B-9823ADFE63F6}" presName="linear" presStyleCnt="0">
        <dgm:presLayoutVars>
          <dgm:dir/>
          <dgm:animLvl val="lvl"/>
          <dgm:resizeHandles val="exact"/>
        </dgm:presLayoutVars>
      </dgm:prSet>
      <dgm:spPr/>
    </dgm:pt>
    <dgm:pt modelId="{28299B8E-9922-4CDB-8FE5-3B0B2864E72C}" type="pres">
      <dgm:prSet presAssocID="{FB199095-F7DE-4671-9244-A044605FE020}" presName="parentLin" presStyleCnt="0"/>
      <dgm:spPr/>
    </dgm:pt>
    <dgm:pt modelId="{C2CC26BF-E0A8-4927-BBD8-C18B7206F467}" type="pres">
      <dgm:prSet presAssocID="{FB199095-F7DE-4671-9244-A044605FE020}" presName="parentLeftMargin" presStyleLbl="node1" presStyleIdx="0" presStyleCnt="2"/>
      <dgm:spPr/>
    </dgm:pt>
    <dgm:pt modelId="{F8860ED9-0BCA-4613-9651-76B1C1E25FE1}" type="pres">
      <dgm:prSet presAssocID="{FB199095-F7DE-4671-9244-A044605FE020}" presName="parentText" presStyleLbl="node1" presStyleIdx="0" presStyleCnt="2">
        <dgm:presLayoutVars>
          <dgm:chMax val="0"/>
          <dgm:bulletEnabled val="1"/>
        </dgm:presLayoutVars>
      </dgm:prSet>
      <dgm:spPr/>
    </dgm:pt>
    <dgm:pt modelId="{5847CF84-6D27-473E-B105-B685BB5BD3A8}" type="pres">
      <dgm:prSet presAssocID="{FB199095-F7DE-4671-9244-A044605FE020}" presName="negativeSpace" presStyleCnt="0"/>
      <dgm:spPr/>
    </dgm:pt>
    <dgm:pt modelId="{CBBDA19E-F4CB-45C1-A283-593CD65E8949}" type="pres">
      <dgm:prSet presAssocID="{FB199095-F7DE-4671-9244-A044605FE020}" presName="childText" presStyleLbl="conFgAcc1" presStyleIdx="0" presStyleCnt="2">
        <dgm:presLayoutVars>
          <dgm:bulletEnabled val="1"/>
        </dgm:presLayoutVars>
      </dgm:prSet>
      <dgm:spPr/>
    </dgm:pt>
    <dgm:pt modelId="{4673FEC6-E1F7-4528-856B-0164A7F0B5C4}" type="pres">
      <dgm:prSet presAssocID="{D03D42B0-0818-497B-AA43-9C5CD98F4C74}" presName="spaceBetweenRectangles" presStyleCnt="0"/>
      <dgm:spPr/>
    </dgm:pt>
    <dgm:pt modelId="{69406B10-0235-4286-9560-83815843541B}" type="pres">
      <dgm:prSet presAssocID="{B5F638BB-7204-47FF-AE26-F20F088E69F3}" presName="parentLin" presStyleCnt="0"/>
      <dgm:spPr/>
    </dgm:pt>
    <dgm:pt modelId="{361BAA8F-64B7-4C56-AC94-A3AA475FD535}" type="pres">
      <dgm:prSet presAssocID="{B5F638BB-7204-47FF-AE26-F20F088E69F3}" presName="parentLeftMargin" presStyleLbl="node1" presStyleIdx="0" presStyleCnt="2"/>
      <dgm:spPr/>
    </dgm:pt>
    <dgm:pt modelId="{986E3BD1-201E-4F1E-8CDC-0AFED0649483}" type="pres">
      <dgm:prSet presAssocID="{B5F638BB-7204-47FF-AE26-F20F088E69F3}" presName="parentText" presStyleLbl="node1" presStyleIdx="1" presStyleCnt="2">
        <dgm:presLayoutVars>
          <dgm:chMax val="0"/>
          <dgm:bulletEnabled val="1"/>
        </dgm:presLayoutVars>
      </dgm:prSet>
      <dgm:spPr/>
    </dgm:pt>
    <dgm:pt modelId="{78790FE9-83DA-4023-9BF6-027C8DAFD750}" type="pres">
      <dgm:prSet presAssocID="{B5F638BB-7204-47FF-AE26-F20F088E69F3}" presName="negativeSpace" presStyleCnt="0"/>
      <dgm:spPr/>
    </dgm:pt>
    <dgm:pt modelId="{17FAB2DB-5689-44FB-BB55-99BA2D52FAE7}" type="pres">
      <dgm:prSet presAssocID="{B5F638BB-7204-47FF-AE26-F20F088E69F3}" presName="childText" presStyleLbl="conFgAcc1" presStyleIdx="1" presStyleCnt="2">
        <dgm:presLayoutVars>
          <dgm:bulletEnabled val="1"/>
        </dgm:presLayoutVars>
      </dgm:prSet>
      <dgm:spPr/>
    </dgm:pt>
  </dgm:ptLst>
  <dgm:cxnLst>
    <dgm:cxn modelId="{D968F90A-E717-42C7-ABF6-D06B65F8BBD0}" type="presOf" srcId="{A63CD3AE-0959-44FB-9603-ECABF50896CB}" destId="{17FAB2DB-5689-44FB-BB55-99BA2D52FAE7}" srcOrd="0" destOrd="3" presId="urn:microsoft.com/office/officeart/2005/8/layout/list1"/>
    <dgm:cxn modelId="{7DD0A628-157C-456C-BE1C-39DB8CE93877}" srcId="{B5F638BB-7204-47FF-AE26-F20F088E69F3}" destId="{A63CD3AE-0959-44FB-9603-ECABF50896CB}" srcOrd="3" destOrd="0" parTransId="{E88B101C-3C08-4455-9B5D-2D57573FF14D}" sibTransId="{AF0E0FE2-F365-4288-9E17-1747F3F8FE22}"/>
    <dgm:cxn modelId="{C9AB0A38-815C-428D-B750-7A4292CCC021}" type="presOf" srcId="{FE63F0AC-E313-4CE1-9A4C-0DF4B9EDFF9F}" destId="{17FAB2DB-5689-44FB-BB55-99BA2D52FAE7}" srcOrd="0" destOrd="1" presId="urn:microsoft.com/office/officeart/2005/8/layout/list1"/>
    <dgm:cxn modelId="{2409865C-02A3-4F9E-B30B-401828B82FFA}" type="presOf" srcId="{CCD3CF1C-3E39-4688-8450-92BD2ECAE1EB}" destId="{17FAB2DB-5689-44FB-BB55-99BA2D52FAE7}" srcOrd="0" destOrd="0" presId="urn:microsoft.com/office/officeart/2005/8/layout/list1"/>
    <dgm:cxn modelId="{AB28D461-67E3-4365-9E3F-934E5F75EF03}" type="presOf" srcId="{FB199095-F7DE-4671-9244-A044605FE020}" destId="{F8860ED9-0BCA-4613-9651-76B1C1E25FE1}" srcOrd="1" destOrd="0" presId="urn:microsoft.com/office/officeart/2005/8/layout/list1"/>
    <dgm:cxn modelId="{B49FA374-CD06-455C-A9E9-A6541BDE387C}" type="presOf" srcId="{0AA0B580-BF7D-44EE-A4AC-8F10DE1ED05F}" destId="{17FAB2DB-5689-44FB-BB55-99BA2D52FAE7}" srcOrd="0" destOrd="4" presId="urn:microsoft.com/office/officeart/2005/8/layout/list1"/>
    <dgm:cxn modelId="{FDAD3494-BC88-4604-A6F6-C185F7EF050C}" srcId="{B5F638BB-7204-47FF-AE26-F20F088E69F3}" destId="{355EC252-C866-472A-8ED8-84E002C71ADD}" srcOrd="2" destOrd="0" parTransId="{FC3E50D7-C2B9-4F5E-A476-E830AF1122DF}" sibTransId="{74BA07A7-FA4B-42AC-8002-8BD2845179A2}"/>
    <dgm:cxn modelId="{B9F0EF9D-3139-4E6B-AEDE-8C49A5F0F2F3}" srcId="{A63CD3AE-0959-44FB-9603-ECABF50896CB}" destId="{0AA0B580-BF7D-44EE-A4AC-8F10DE1ED05F}" srcOrd="0" destOrd="0" parTransId="{7FBAB4A5-89F7-431B-9DF9-3C9D0CEA10E6}" sibTransId="{9FFE3553-CC2B-494B-93C4-78C5ED82E4E8}"/>
    <dgm:cxn modelId="{A8F8E5AA-BA62-4C74-A3B5-E6C75FC716A9}" type="presOf" srcId="{203AAC25-B091-49F3-B782-C2B3B16ED590}" destId="{CBBDA19E-F4CB-45C1-A283-593CD65E8949}" srcOrd="0" destOrd="0" presId="urn:microsoft.com/office/officeart/2005/8/layout/list1"/>
    <dgm:cxn modelId="{4516D0BB-E327-49AE-9A68-5A99452D6576}" srcId="{B5F638BB-7204-47FF-AE26-F20F088E69F3}" destId="{CCD3CF1C-3E39-4688-8450-92BD2ECAE1EB}" srcOrd="0" destOrd="0" parTransId="{EB4840ED-028A-4D38-9CD9-FADA23C4F507}" sibTransId="{C39AD34B-A9AF-4C44-B1F5-A6D3B67B4DFB}"/>
    <dgm:cxn modelId="{AE646EC8-BAC9-41DB-9391-58217ADA6AB4}" type="presOf" srcId="{2D48FDBC-F26E-44E8-904B-9823ADFE63F6}" destId="{23254C3B-BB0C-4735-A994-6B6FE3A6739D}" srcOrd="0" destOrd="0" presId="urn:microsoft.com/office/officeart/2005/8/layout/list1"/>
    <dgm:cxn modelId="{4521CDCF-8E40-49DC-94A9-4DD9874B8019}" type="presOf" srcId="{FB199095-F7DE-4671-9244-A044605FE020}" destId="{C2CC26BF-E0A8-4927-BBD8-C18B7206F467}" srcOrd="0" destOrd="0" presId="urn:microsoft.com/office/officeart/2005/8/layout/list1"/>
    <dgm:cxn modelId="{95B915D1-FDE8-4141-8515-0A238FCB064D}" srcId="{2D48FDBC-F26E-44E8-904B-9823ADFE63F6}" destId="{B5F638BB-7204-47FF-AE26-F20F088E69F3}" srcOrd="1" destOrd="0" parTransId="{2648AFB4-D06C-413C-9735-44C8043ECCE5}" sibTransId="{2606A001-5534-4152-8686-31B1452EF9E3}"/>
    <dgm:cxn modelId="{8F15EDD2-E843-4188-9351-DA6BF13EFB04}" type="presOf" srcId="{B5F638BB-7204-47FF-AE26-F20F088E69F3}" destId="{361BAA8F-64B7-4C56-AC94-A3AA475FD535}" srcOrd="0" destOrd="0" presId="urn:microsoft.com/office/officeart/2005/8/layout/list1"/>
    <dgm:cxn modelId="{9989C4E3-DA18-4978-BC1D-31A7E5A244B5}" srcId="{FB199095-F7DE-4671-9244-A044605FE020}" destId="{203AAC25-B091-49F3-B782-C2B3B16ED590}" srcOrd="0" destOrd="0" parTransId="{D9266A17-29C1-4DE2-A219-293AC078C4E9}" sibTransId="{415A655D-FC03-4C2A-98A1-A49D43C4EB9C}"/>
    <dgm:cxn modelId="{1AA738EF-CD05-475B-939E-BCD1160B3624}" srcId="{B5F638BB-7204-47FF-AE26-F20F088E69F3}" destId="{FE63F0AC-E313-4CE1-9A4C-0DF4B9EDFF9F}" srcOrd="1" destOrd="0" parTransId="{19F1DA7B-A3C3-477A-B6E4-DF039FD14BC8}" sibTransId="{E3284CB8-53D6-43B9-87A3-CF5BA9AEC972}"/>
    <dgm:cxn modelId="{58276FF6-E6A8-4B20-89CA-71AB528EA356}" srcId="{2D48FDBC-F26E-44E8-904B-9823ADFE63F6}" destId="{FB199095-F7DE-4671-9244-A044605FE020}" srcOrd="0" destOrd="0" parTransId="{8FDA133A-A338-409A-98E5-A2DDB8B27100}" sibTransId="{D03D42B0-0818-497B-AA43-9C5CD98F4C74}"/>
    <dgm:cxn modelId="{C17D35F8-AF51-4710-8D8B-3425F4A4CEDF}" type="presOf" srcId="{355EC252-C866-472A-8ED8-84E002C71ADD}" destId="{17FAB2DB-5689-44FB-BB55-99BA2D52FAE7}" srcOrd="0" destOrd="2" presId="urn:microsoft.com/office/officeart/2005/8/layout/list1"/>
    <dgm:cxn modelId="{EBFD3AFC-5EFC-4A14-A61A-5D6F00534F25}" type="presOf" srcId="{B5F638BB-7204-47FF-AE26-F20F088E69F3}" destId="{986E3BD1-201E-4F1E-8CDC-0AFED0649483}" srcOrd="1" destOrd="0" presId="urn:microsoft.com/office/officeart/2005/8/layout/list1"/>
    <dgm:cxn modelId="{34DCBED1-8D37-4EC7-9650-928E702C9C74}" type="presParOf" srcId="{23254C3B-BB0C-4735-A994-6B6FE3A6739D}" destId="{28299B8E-9922-4CDB-8FE5-3B0B2864E72C}" srcOrd="0" destOrd="0" presId="urn:microsoft.com/office/officeart/2005/8/layout/list1"/>
    <dgm:cxn modelId="{88DA32FB-D9FA-42EC-BA2B-7A73CD4D9EE9}" type="presParOf" srcId="{28299B8E-9922-4CDB-8FE5-3B0B2864E72C}" destId="{C2CC26BF-E0A8-4927-BBD8-C18B7206F467}" srcOrd="0" destOrd="0" presId="urn:microsoft.com/office/officeart/2005/8/layout/list1"/>
    <dgm:cxn modelId="{6EBC1447-C884-4DCA-AAE3-98C74C7B115B}" type="presParOf" srcId="{28299B8E-9922-4CDB-8FE5-3B0B2864E72C}" destId="{F8860ED9-0BCA-4613-9651-76B1C1E25FE1}" srcOrd="1" destOrd="0" presId="urn:microsoft.com/office/officeart/2005/8/layout/list1"/>
    <dgm:cxn modelId="{ED4FE6E5-2F25-4F3B-A8F2-5BD6F0FE1843}" type="presParOf" srcId="{23254C3B-BB0C-4735-A994-6B6FE3A6739D}" destId="{5847CF84-6D27-473E-B105-B685BB5BD3A8}" srcOrd="1" destOrd="0" presId="urn:microsoft.com/office/officeart/2005/8/layout/list1"/>
    <dgm:cxn modelId="{C2ACEBBA-8589-4BBA-A1F2-E9AC14E42ECC}" type="presParOf" srcId="{23254C3B-BB0C-4735-A994-6B6FE3A6739D}" destId="{CBBDA19E-F4CB-45C1-A283-593CD65E8949}" srcOrd="2" destOrd="0" presId="urn:microsoft.com/office/officeart/2005/8/layout/list1"/>
    <dgm:cxn modelId="{2E665163-000B-489F-9FA9-D14FE7365BCD}" type="presParOf" srcId="{23254C3B-BB0C-4735-A994-6B6FE3A6739D}" destId="{4673FEC6-E1F7-4528-856B-0164A7F0B5C4}" srcOrd="3" destOrd="0" presId="urn:microsoft.com/office/officeart/2005/8/layout/list1"/>
    <dgm:cxn modelId="{FE1E819A-EA56-4699-80C5-B7507059A6C6}" type="presParOf" srcId="{23254C3B-BB0C-4735-A994-6B6FE3A6739D}" destId="{69406B10-0235-4286-9560-83815843541B}" srcOrd="4" destOrd="0" presId="urn:microsoft.com/office/officeart/2005/8/layout/list1"/>
    <dgm:cxn modelId="{B392E3DC-4E33-47DB-A42D-49DABC773C00}" type="presParOf" srcId="{69406B10-0235-4286-9560-83815843541B}" destId="{361BAA8F-64B7-4C56-AC94-A3AA475FD535}" srcOrd="0" destOrd="0" presId="urn:microsoft.com/office/officeart/2005/8/layout/list1"/>
    <dgm:cxn modelId="{122C658B-2E8A-4F2D-959C-8EC5A009FDE3}" type="presParOf" srcId="{69406B10-0235-4286-9560-83815843541B}" destId="{986E3BD1-201E-4F1E-8CDC-0AFED0649483}" srcOrd="1" destOrd="0" presId="urn:microsoft.com/office/officeart/2005/8/layout/list1"/>
    <dgm:cxn modelId="{49F8D685-C590-489F-A619-A349D3B63C19}" type="presParOf" srcId="{23254C3B-BB0C-4735-A994-6B6FE3A6739D}" destId="{78790FE9-83DA-4023-9BF6-027C8DAFD750}" srcOrd="5" destOrd="0" presId="urn:microsoft.com/office/officeart/2005/8/layout/list1"/>
    <dgm:cxn modelId="{1232792E-24BB-4FFA-8377-53CE6DE5FCEC}" type="presParOf" srcId="{23254C3B-BB0C-4735-A994-6B6FE3A6739D}" destId="{17FAB2DB-5689-44FB-BB55-99BA2D52FAE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C0AECC-A07B-4206-99BB-62B9BDEF08C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7136DC8-C630-4D1F-A96A-95CCD4D76888}">
      <dgm:prSet/>
      <dgm:spPr/>
      <dgm:t>
        <a:bodyPr/>
        <a:lstStyle/>
        <a:p>
          <a:r>
            <a:rPr lang="en-US"/>
            <a:t>QA is under the same umbrella as the Development</a:t>
          </a:r>
        </a:p>
      </dgm:t>
    </dgm:pt>
    <dgm:pt modelId="{79F403B3-BA00-4255-8AEF-9104FF982513}" type="parTrans" cxnId="{B9C0B02A-B4AB-4F1A-B693-9CC029D8844C}">
      <dgm:prSet/>
      <dgm:spPr/>
      <dgm:t>
        <a:bodyPr/>
        <a:lstStyle/>
        <a:p>
          <a:endParaRPr lang="en-US"/>
        </a:p>
      </dgm:t>
    </dgm:pt>
    <dgm:pt modelId="{3BECEFA3-1C9C-4CC9-84D4-8F0632610CE3}" type="sibTrans" cxnId="{B9C0B02A-B4AB-4F1A-B693-9CC029D8844C}">
      <dgm:prSet/>
      <dgm:spPr/>
      <dgm:t>
        <a:bodyPr/>
        <a:lstStyle/>
        <a:p>
          <a:endParaRPr lang="en-US"/>
        </a:p>
      </dgm:t>
    </dgm:pt>
    <dgm:pt modelId="{FD024D26-9A63-4908-8924-4CFCF56B5E8D}">
      <dgm:prSet/>
      <dgm:spPr/>
      <dgm:t>
        <a:bodyPr/>
        <a:lstStyle/>
        <a:p>
          <a:r>
            <a:rPr lang="en-US"/>
            <a:t>Reporting to the same VP or an Organizational head</a:t>
          </a:r>
        </a:p>
      </dgm:t>
    </dgm:pt>
    <dgm:pt modelId="{913CEF68-468B-4AB0-B824-09DAF10798F6}" type="parTrans" cxnId="{71CD0A0B-5075-40CB-8994-47B3812092FC}">
      <dgm:prSet/>
      <dgm:spPr/>
      <dgm:t>
        <a:bodyPr/>
        <a:lstStyle/>
        <a:p>
          <a:endParaRPr lang="en-US"/>
        </a:p>
      </dgm:t>
    </dgm:pt>
    <dgm:pt modelId="{A17DC336-E44B-419B-AF31-709AF17EC672}" type="sibTrans" cxnId="{71CD0A0B-5075-40CB-8994-47B3812092FC}">
      <dgm:prSet/>
      <dgm:spPr/>
      <dgm:t>
        <a:bodyPr/>
        <a:lstStyle/>
        <a:p>
          <a:endParaRPr lang="en-US"/>
        </a:p>
      </dgm:t>
    </dgm:pt>
    <dgm:pt modelId="{592F5BDC-F12B-496B-8ED8-4312C832757F}">
      <dgm:prSet/>
      <dgm:spPr/>
      <dgm:t>
        <a:bodyPr/>
        <a:lstStyle/>
        <a:p>
          <a:r>
            <a:rPr lang="en-US"/>
            <a:t>Pros and Cons!!</a:t>
          </a:r>
        </a:p>
      </dgm:t>
    </dgm:pt>
    <dgm:pt modelId="{3735ED54-7665-43AE-B3C5-D3339FFD7ED5}" type="parTrans" cxnId="{EC1FA379-4CB6-4EE8-8E3E-AEA93AFA8FB1}">
      <dgm:prSet/>
      <dgm:spPr/>
      <dgm:t>
        <a:bodyPr/>
        <a:lstStyle/>
        <a:p>
          <a:endParaRPr lang="en-US"/>
        </a:p>
      </dgm:t>
    </dgm:pt>
    <dgm:pt modelId="{F03EDC3B-626E-4D2D-9B36-0611E56937DA}" type="sibTrans" cxnId="{EC1FA379-4CB6-4EE8-8E3E-AEA93AFA8FB1}">
      <dgm:prSet/>
      <dgm:spPr/>
      <dgm:t>
        <a:bodyPr/>
        <a:lstStyle/>
        <a:p>
          <a:endParaRPr lang="en-US"/>
        </a:p>
      </dgm:t>
    </dgm:pt>
    <dgm:pt modelId="{C6692022-43F0-4ABD-A187-BE67D182B02D}">
      <dgm:prSet/>
      <dgm:spPr/>
      <dgm:t>
        <a:bodyPr/>
        <a:lstStyle/>
        <a:p>
          <a:r>
            <a:rPr lang="en-US" b="1" dirty="0"/>
            <a:t>Cons: </a:t>
          </a:r>
          <a:r>
            <a:rPr lang="en-US" dirty="0"/>
            <a:t>May get swayed</a:t>
          </a:r>
        </a:p>
      </dgm:t>
    </dgm:pt>
    <dgm:pt modelId="{F83C4AEB-75FB-451D-BA48-9DA8435EC1C3}" type="parTrans" cxnId="{2BF8CC64-4CDD-4FE5-8DF9-85F61D8B8CA2}">
      <dgm:prSet/>
      <dgm:spPr/>
      <dgm:t>
        <a:bodyPr/>
        <a:lstStyle/>
        <a:p>
          <a:endParaRPr lang="en-US"/>
        </a:p>
      </dgm:t>
    </dgm:pt>
    <dgm:pt modelId="{CF068224-8D39-464C-ACF7-4511EE86FBC8}" type="sibTrans" cxnId="{2BF8CC64-4CDD-4FE5-8DF9-85F61D8B8CA2}">
      <dgm:prSet/>
      <dgm:spPr/>
      <dgm:t>
        <a:bodyPr/>
        <a:lstStyle/>
        <a:p>
          <a:endParaRPr lang="en-US"/>
        </a:p>
      </dgm:t>
    </dgm:pt>
    <dgm:pt modelId="{795346B2-5CA2-4FEC-A11E-DE173B6EB9AB}">
      <dgm:prSet/>
      <dgm:spPr/>
      <dgm:t>
        <a:bodyPr/>
        <a:lstStyle/>
        <a:p>
          <a:r>
            <a:rPr lang="en-US"/>
            <a:t>QA is under a different organization than the Development</a:t>
          </a:r>
        </a:p>
      </dgm:t>
    </dgm:pt>
    <dgm:pt modelId="{C7335802-5290-488D-8ACC-C65938E59BF2}" type="parTrans" cxnId="{231106A0-ED89-424F-83DA-AADAC76C2897}">
      <dgm:prSet/>
      <dgm:spPr/>
      <dgm:t>
        <a:bodyPr/>
        <a:lstStyle/>
        <a:p>
          <a:endParaRPr lang="en-US"/>
        </a:p>
      </dgm:t>
    </dgm:pt>
    <dgm:pt modelId="{DFDE486D-8C11-4B15-AC82-1C24FC777CD9}" type="sibTrans" cxnId="{231106A0-ED89-424F-83DA-AADAC76C2897}">
      <dgm:prSet/>
      <dgm:spPr/>
      <dgm:t>
        <a:bodyPr/>
        <a:lstStyle/>
        <a:p>
          <a:endParaRPr lang="en-US"/>
        </a:p>
      </dgm:t>
    </dgm:pt>
    <dgm:pt modelId="{F9FABDFE-956D-49D4-BF9B-A4B5342DAAD9}">
      <dgm:prSet/>
      <dgm:spPr/>
      <dgm:t>
        <a:bodyPr/>
        <a:lstStyle/>
        <a:p>
          <a:r>
            <a:rPr lang="en-US"/>
            <a:t>Reporting to a different VP or an Organizational head</a:t>
          </a:r>
        </a:p>
      </dgm:t>
    </dgm:pt>
    <dgm:pt modelId="{5A043FE4-C498-445A-9867-C48EBBA5379B}" type="parTrans" cxnId="{A35DB849-A232-45DE-BDB2-003D206079D0}">
      <dgm:prSet/>
      <dgm:spPr/>
      <dgm:t>
        <a:bodyPr/>
        <a:lstStyle/>
        <a:p>
          <a:endParaRPr lang="en-US"/>
        </a:p>
      </dgm:t>
    </dgm:pt>
    <dgm:pt modelId="{66A9AF53-79B9-4C37-B782-619B2EC410D9}" type="sibTrans" cxnId="{A35DB849-A232-45DE-BDB2-003D206079D0}">
      <dgm:prSet/>
      <dgm:spPr/>
      <dgm:t>
        <a:bodyPr/>
        <a:lstStyle/>
        <a:p>
          <a:endParaRPr lang="en-US"/>
        </a:p>
      </dgm:t>
    </dgm:pt>
    <dgm:pt modelId="{313598BA-6CA6-4F5D-BB69-6CE14301D08F}">
      <dgm:prSet/>
      <dgm:spPr/>
      <dgm:t>
        <a:bodyPr/>
        <a:lstStyle/>
        <a:p>
          <a:r>
            <a:rPr lang="en-US"/>
            <a:t>Pros and Cons!!!</a:t>
          </a:r>
        </a:p>
      </dgm:t>
    </dgm:pt>
    <dgm:pt modelId="{D86AA3C5-008D-46A9-857A-69A90EB79011}" type="parTrans" cxnId="{2311C045-6C24-4364-83E5-B67F5022162A}">
      <dgm:prSet/>
      <dgm:spPr/>
      <dgm:t>
        <a:bodyPr/>
        <a:lstStyle/>
        <a:p>
          <a:endParaRPr lang="en-US"/>
        </a:p>
      </dgm:t>
    </dgm:pt>
    <dgm:pt modelId="{3C205CA6-8B20-48A3-8087-E96F5254957B}" type="sibTrans" cxnId="{2311C045-6C24-4364-83E5-B67F5022162A}">
      <dgm:prSet/>
      <dgm:spPr/>
      <dgm:t>
        <a:bodyPr/>
        <a:lstStyle/>
        <a:p>
          <a:endParaRPr lang="en-US"/>
        </a:p>
      </dgm:t>
    </dgm:pt>
    <dgm:pt modelId="{A6960C8B-AE95-4520-8A46-CCF00E493695}">
      <dgm:prSet/>
      <dgm:spPr/>
      <dgm:t>
        <a:bodyPr/>
        <a:lstStyle/>
        <a:p>
          <a:r>
            <a:rPr lang="en-US" b="1" dirty="0"/>
            <a:t>Pros: </a:t>
          </a:r>
          <a:r>
            <a:rPr lang="en-US" dirty="0"/>
            <a:t>Independent and more free to conduct the testing</a:t>
          </a:r>
        </a:p>
      </dgm:t>
    </dgm:pt>
    <dgm:pt modelId="{59A1861A-71C4-465C-ACCE-C0AF24379CB9}" type="parTrans" cxnId="{26B981BA-21C7-43C5-94E0-10558E39F36B}">
      <dgm:prSet/>
      <dgm:spPr/>
      <dgm:t>
        <a:bodyPr/>
        <a:lstStyle/>
        <a:p>
          <a:endParaRPr lang="en-US"/>
        </a:p>
      </dgm:t>
    </dgm:pt>
    <dgm:pt modelId="{1831DFC5-C1D1-486B-8029-6D5401D0659F}" type="sibTrans" cxnId="{26B981BA-21C7-43C5-94E0-10558E39F36B}">
      <dgm:prSet/>
      <dgm:spPr/>
      <dgm:t>
        <a:bodyPr/>
        <a:lstStyle/>
        <a:p>
          <a:endParaRPr lang="en-US"/>
        </a:p>
      </dgm:t>
    </dgm:pt>
    <dgm:pt modelId="{D791011D-8AA1-4481-BF05-9DAE9F4B8D2B}" type="pres">
      <dgm:prSet presAssocID="{B7C0AECC-A07B-4206-99BB-62B9BDEF08C9}" presName="linear" presStyleCnt="0">
        <dgm:presLayoutVars>
          <dgm:animLvl val="lvl"/>
          <dgm:resizeHandles val="exact"/>
        </dgm:presLayoutVars>
      </dgm:prSet>
      <dgm:spPr/>
    </dgm:pt>
    <dgm:pt modelId="{716AAC47-E10E-4FAD-BB78-637C88AD6B5A}" type="pres">
      <dgm:prSet presAssocID="{87136DC8-C630-4D1F-A96A-95CCD4D76888}" presName="parentText" presStyleLbl="node1" presStyleIdx="0" presStyleCnt="2">
        <dgm:presLayoutVars>
          <dgm:chMax val="0"/>
          <dgm:bulletEnabled val="1"/>
        </dgm:presLayoutVars>
      </dgm:prSet>
      <dgm:spPr/>
    </dgm:pt>
    <dgm:pt modelId="{C49E3742-5FF9-423A-80C6-B4434C3036FB}" type="pres">
      <dgm:prSet presAssocID="{87136DC8-C630-4D1F-A96A-95CCD4D76888}" presName="childText" presStyleLbl="revTx" presStyleIdx="0" presStyleCnt="2">
        <dgm:presLayoutVars>
          <dgm:bulletEnabled val="1"/>
        </dgm:presLayoutVars>
      </dgm:prSet>
      <dgm:spPr/>
    </dgm:pt>
    <dgm:pt modelId="{CB3B798D-BEB6-462C-AB40-65C22E05250A}" type="pres">
      <dgm:prSet presAssocID="{795346B2-5CA2-4FEC-A11E-DE173B6EB9AB}" presName="parentText" presStyleLbl="node1" presStyleIdx="1" presStyleCnt="2">
        <dgm:presLayoutVars>
          <dgm:chMax val="0"/>
          <dgm:bulletEnabled val="1"/>
        </dgm:presLayoutVars>
      </dgm:prSet>
      <dgm:spPr/>
    </dgm:pt>
    <dgm:pt modelId="{7253F099-6EBA-4D2F-8B7A-92DECBC21670}" type="pres">
      <dgm:prSet presAssocID="{795346B2-5CA2-4FEC-A11E-DE173B6EB9AB}" presName="childText" presStyleLbl="revTx" presStyleIdx="1" presStyleCnt="2">
        <dgm:presLayoutVars>
          <dgm:bulletEnabled val="1"/>
        </dgm:presLayoutVars>
      </dgm:prSet>
      <dgm:spPr/>
    </dgm:pt>
  </dgm:ptLst>
  <dgm:cxnLst>
    <dgm:cxn modelId="{AB906703-E33C-4165-8B66-C1C7ED6D53BC}" type="presOf" srcId="{F9FABDFE-956D-49D4-BF9B-A4B5342DAAD9}" destId="{7253F099-6EBA-4D2F-8B7A-92DECBC21670}" srcOrd="0" destOrd="0" presId="urn:microsoft.com/office/officeart/2005/8/layout/vList2"/>
    <dgm:cxn modelId="{71CD0A0B-5075-40CB-8994-47B3812092FC}" srcId="{87136DC8-C630-4D1F-A96A-95CCD4D76888}" destId="{FD024D26-9A63-4908-8924-4CFCF56B5E8D}" srcOrd="0" destOrd="0" parTransId="{913CEF68-468B-4AB0-B824-09DAF10798F6}" sibTransId="{A17DC336-E44B-419B-AF31-709AF17EC672}"/>
    <dgm:cxn modelId="{93CECC14-BF0E-4A31-921B-E84A1666E79F}" type="presOf" srcId="{87136DC8-C630-4D1F-A96A-95CCD4D76888}" destId="{716AAC47-E10E-4FAD-BB78-637C88AD6B5A}" srcOrd="0" destOrd="0" presId="urn:microsoft.com/office/officeart/2005/8/layout/vList2"/>
    <dgm:cxn modelId="{B9C0B02A-B4AB-4F1A-B693-9CC029D8844C}" srcId="{B7C0AECC-A07B-4206-99BB-62B9BDEF08C9}" destId="{87136DC8-C630-4D1F-A96A-95CCD4D76888}" srcOrd="0" destOrd="0" parTransId="{79F403B3-BA00-4255-8AEF-9104FF982513}" sibTransId="{3BECEFA3-1C9C-4CC9-84D4-8F0632610CE3}"/>
    <dgm:cxn modelId="{786CB843-DE27-4C08-8165-8B3C3E59F1D0}" type="presOf" srcId="{A6960C8B-AE95-4520-8A46-CCF00E493695}" destId="{7253F099-6EBA-4D2F-8B7A-92DECBC21670}" srcOrd="0" destOrd="2" presId="urn:microsoft.com/office/officeart/2005/8/layout/vList2"/>
    <dgm:cxn modelId="{2311C045-6C24-4364-83E5-B67F5022162A}" srcId="{795346B2-5CA2-4FEC-A11E-DE173B6EB9AB}" destId="{313598BA-6CA6-4F5D-BB69-6CE14301D08F}" srcOrd="1" destOrd="0" parTransId="{D86AA3C5-008D-46A9-857A-69A90EB79011}" sibTransId="{3C205CA6-8B20-48A3-8087-E96F5254957B}"/>
    <dgm:cxn modelId="{A35DB849-A232-45DE-BDB2-003D206079D0}" srcId="{795346B2-5CA2-4FEC-A11E-DE173B6EB9AB}" destId="{F9FABDFE-956D-49D4-BF9B-A4B5342DAAD9}" srcOrd="0" destOrd="0" parTransId="{5A043FE4-C498-445A-9867-C48EBBA5379B}" sibTransId="{66A9AF53-79B9-4C37-B782-619B2EC410D9}"/>
    <dgm:cxn modelId="{EFC41D64-65E3-4DCA-B3BB-460A550BF5D2}" type="presOf" srcId="{C6692022-43F0-4ABD-A187-BE67D182B02D}" destId="{C49E3742-5FF9-423A-80C6-B4434C3036FB}" srcOrd="0" destOrd="2" presId="urn:microsoft.com/office/officeart/2005/8/layout/vList2"/>
    <dgm:cxn modelId="{2BF8CC64-4CDD-4FE5-8DF9-85F61D8B8CA2}" srcId="{592F5BDC-F12B-496B-8ED8-4312C832757F}" destId="{C6692022-43F0-4ABD-A187-BE67D182B02D}" srcOrd="0" destOrd="0" parTransId="{F83C4AEB-75FB-451D-BA48-9DA8435EC1C3}" sibTransId="{CF068224-8D39-464C-ACF7-4511EE86FBC8}"/>
    <dgm:cxn modelId="{9545376C-B99B-4149-B307-2BAB135F4390}" type="presOf" srcId="{795346B2-5CA2-4FEC-A11E-DE173B6EB9AB}" destId="{CB3B798D-BEB6-462C-AB40-65C22E05250A}" srcOrd="0" destOrd="0" presId="urn:microsoft.com/office/officeart/2005/8/layout/vList2"/>
    <dgm:cxn modelId="{EC1FA379-4CB6-4EE8-8E3E-AEA93AFA8FB1}" srcId="{87136DC8-C630-4D1F-A96A-95CCD4D76888}" destId="{592F5BDC-F12B-496B-8ED8-4312C832757F}" srcOrd="1" destOrd="0" parTransId="{3735ED54-7665-43AE-B3C5-D3339FFD7ED5}" sibTransId="{F03EDC3B-626E-4D2D-9B36-0611E56937DA}"/>
    <dgm:cxn modelId="{5313FB8A-B1B8-4534-AD2D-16B30ADB3C7E}" type="presOf" srcId="{B7C0AECC-A07B-4206-99BB-62B9BDEF08C9}" destId="{D791011D-8AA1-4481-BF05-9DAE9F4B8D2B}" srcOrd="0" destOrd="0" presId="urn:microsoft.com/office/officeart/2005/8/layout/vList2"/>
    <dgm:cxn modelId="{231106A0-ED89-424F-83DA-AADAC76C2897}" srcId="{B7C0AECC-A07B-4206-99BB-62B9BDEF08C9}" destId="{795346B2-5CA2-4FEC-A11E-DE173B6EB9AB}" srcOrd="1" destOrd="0" parTransId="{C7335802-5290-488D-8ACC-C65938E59BF2}" sibTransId="{DFDE486D-8C11-4B15-AC82-1C24FC777CD9}"/>
    <dgm:cxn modelId="{C24144A6-7417-4F0A-926B-6267BCF13BC6}" type="presOf" srcId="{FD024D26-9A63-4908-8924-4CFCF56B5E8D}" destId="{C49E3742-5FF9-423A-80C6-B4434C3036FB}" srcOrd="0" destOrd="0" presId="urn:microsoft.com/office/officeart/2005/8/layout/vList2"/>
    <dgm:cxn modelId="{FA319FAB-A6A8-4950-81F5-29C2D09146D6}" type="presOf" srcId="{313598BA-6CA6-4F5D-BB69-6CE14301D08F}" destId="{7253F099-6EBA-4D2F-8B7A-92DECBC21670}" srcOrd="0" destOrd="1" presId="urn:microsoft.com/office/officeart/2005/8/layout/vList2"/>
    <dgm:cxn modelId="{3123CEAD-C7E9-4CFC-B61D-8FB709C7CD6B}" type="presOf" srcId="{592F5BDC-F12B-496B-8ED8-4312C832757F}" destId="{C49E3742-5FF9-423A-80C6-B4434C3036FB}" srcOrd="0" destOrd="1" presId="urn:microsoft.com/office/officeart/2005/8/layout/vList2"/>
    <dgm:cxn modelId="{26B981BA-21C7-43C5-94E0-10558E39F36B}" srcId="{313598BA-6CA6-4F5D-BB69-6CE14301D08F}" destId="{A6960C8B-AE95-4520-8A46-CCF00E493695}" srcOrd="0" destOrd="0" parTransId="{59A1861A-71C4-465C-ACCE-C0AF24379CB9}" sibTransId="{1831DFC5-C1D1-486B-8029-6D5401D0659F}"/>
    <dgm:cxn modelId="{DDD49A4F-2AC7-41BB-B563-330D902FAEAA}" type="presParOf" srcId="{D791011D-8AA1-4481-BF05-9DAE9F4B8D2B}" destId="{716AAC47-E10E-4FAD-BB78-637C88AD6B5A}" srcOrd="0" destOrd="0" presId="urn:microsoft.com/office/officeart/2005/8/layout/vList2"/>
    <dgm:cxn modelId="{44FB6F51-A3C6-48A7-BBEF-7A85D4011B75}" type="presParOf" srcId="{D791011D-8AA1-4481-BF05-9DAE9F4B8D2B}" destId="{C49E3742-5FF9-423A-80C6-B4434C3036FB}" srcOrd="1" destOrd="0" presId="urn:microsoft.com/office/officeart/2005/8/layout/vList2"/>
    <dgm:cxn modelId="{C77A2FFE-5D63-4F4B-B542-DAA4F98936C3}" type="presParOf" srcId="{D791011D-8AA1-4481-BF05-9DAE9F4B8D2B}" destId="{CB3B798D-BEB6-462C-AB40-65C22E05250A}" srcOrd="2" destOrd="0" presId="urn:microsoft.com/office/officeart/2005/8/layout/vList2"/>
    <dgm:cxn modelId="{3DB0247E-74C2-4E83-B10E-BF5F0C482EC4}" type="presParOf" srcId="{D791011D-8AA1-4481-BF05-9DAE9F4B8D2B}" destId="{7253F099-6EBA-4D2F-8B7A-92DECBC2167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6EFDF-A165-4214-BB08-C6654EDD9284}">
      <dsp:nvSpPr>
        <dsp:cNvPr id="0" name=""/>
        <dsp:cNvSpPr/>
      </dsp:nvSpPr>
      <dsp:spPr>
        <a:xfrm>
          <a:off x="0" y="32112"/>
          <a:ext cx="6513603" cy="5276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Do you know if you love QA?</a:t>
          </a:r>
        </a:p>
      </dsp:txBody>
      <dsp:txXfrm>
        <a:off x="25759" y="57871"/>
        <a:ext cx="6462085" cy="476152"/>
      </dsp:txXfrm>
    </dsp:sp>
    <dsp:sp modelId="{9B687F76-22BB-483A-9CF5-8D87062B46F2}">
      <dsp:nvSpPr>
        <dsp:cNvPr id="0" name=""/>
        <dsp:cNvSpPr/>
      </dsp:nvSpPr>
      <dsp:spPr>
        <a:xfrm>
          <a:off x="0" y="623142"/>
          <a:ext cx="6513603" cy="52767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Attributes of a great </a:t>
          </a:r>
          <a:r>
            <a:rPr lang="en-US" sz="2200" b="1" kern="1200"/>
            <a:t>QA Analyst</a:t>
          </a:r>
          <a:r>
            <a:rPr lang="en-US" sz="2200" kern="1200"/>
            <a:t>:</a:t>
          </a:r>
        </a:p>
      </dsp:txBody>
      <dsp:txXfrm>
        <a:off x="25759" y="648901"/>
        <a:ext cx="6462085" cy="476152"/>
      </dsp:txXfrm>
    </dsp:sp>
    <dsp:sp modelId="{6242FA14-5FE8-4DE8-877C-ACF39E1F082C}">
      <dsp:nvSpPr>
        <dsp:cNvPr id="0" name=""/>
        <dsp:cNvSpPr/>
      </dsp:nvSpPr>
      <dsp:spPr>
        <a:xfrm>
          <a:off x="0" y="1150813"/>
          <a:ext cx="6513603"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Great ‘Analytical Skills’</a:t>
          </a:r>
        </a:p>
        <a:p>
          <a:pPr marL="171450" lvl="1" indent="-171450" algn="l" defTabSz="755650">
            <a:lnSpc>
              <a:spcPct val="90000"/>
            </a:lnSpc>
            <a:spcBef>
              <a:spcPct val="0"/>
            </a:spcBef>
            <a:spcAft>
              <a:spcPct val="20000"/>
            </a:spcAft>
            <a:buChar char="•"/>
          </a:pPr>
          <a:r>
            <a:rPr lang="en-US" sz="1700" kern="1200"/>
            <a:t>Great ‘Communication Skills’</a:t>
          </a:r>
        </a:p>
        <a:p>
          <a:pPr marL="171450" lvl="1" indent="-171450" algn="l" defTabSz="755650">
            <a:lnSpc>
              <a:spcPct val="90000"/>
            </a:lnSpc>
            <a:spcBef>
              <a:spcPct val="0"/>
            </a:spcBef>
            <a:spcAft>
              <a:spcPct val="20000"/>
            </a:spcAft>
            <a:buChar char="•"/>
          </a:pPr>
          <a:r>
            <a:rPr lang="en-US" sz="1700" kern="1200"/>
            <a:t>Self Starter</a:t>
          </a:r>
        </a:p>
      </dsp:txBody>
      <dsp:txXfrm>
        <a:off x="0" y="1150813"/>
        <a:ext cx="6513603" cy="888030"/>
      </dsp:txXfrm>
    </dsp:sp>
    <dsp:sp modelId="{8C7D9F13-616E-48BB-B469-47CF958C1780}">
      <dsp:nvSpPr>
        <dsp:cNvPr id="0" name=""/>
        <dsp:cNvSpPr/>
      </dsp:nvSpPr>
      <dsp:spPr>
        <a:xfrm>
          <a:off x="0" y="2038843"/>
          <a:ext cx="6513603" cy="52767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What does the “Analytical Skills” really mean?</a:t>
          </a:r>
        </a:p>
      </dsp:txBody>
      <dsp:txXfrm>
        <a:off x="25759" y="2064602"/>
        <a:ext cx="6462085" cy="476152"/>
      </dsp:txXfrm>
    </dsp:sp>
    <dsp:sp modelId="{9ED8D603-789F-41BA-8DE0-0E1A53E57E58}">
      <dsp:nvSpPr>
        <dsp:cNvPr id="0" name=""/>
        <dsp:cNvSpPr/>
      </dsp:nvSpPr>
      <dsp:spPr>
        <a:xfrm>
          <a:off x="0" y="2566513"/>
          <a:ext cx="6513603" cy="102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kern="1200"/>
            <a:t>‘Analytical Skill</a:t>
          </a:r>
          <a:r>
            <a:rPr lang="en-US" sz="1700" kern="1200"/>
            <a:t>’ is defined as the ability to visualize, articulate, conceptualize or solve both complex and uncomplicated problems by making decisions that are sensible given the available information.</a:t>
          </a:r>
        </a:p>
      </dsp:txBody>
      <dsp:txXfrm>
        <a:off x="0" y="2566513"/>
        <a:ext cx="6513603" cy="1024650"/>
      </dsp:txXfrm>
    </dsp:sp>
    <dsp:sp modelId="{412AA97C-3C3C-4C96-9DCA-2D551B8DEFA0}">
      <dsp:nvSpPr>
        <dsp:cNvPr id="0" name=""/>
        <dsp:cNvSpPr/>
      </dsp:nvSpPr>
      <dsp:spPr>
        <a:xfrm>
          <a:off x="0" y="3591163"/>
          <a:ext cx="6513603" cy="52767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t>
          </a:r>
          <a:r>
            <a:rPr lang="en-US" sz="2200" b="1" kern="1200"/>
            <a:t>Communications Skills</a:t>
          </a:r>
          <a:r>
            <a:rPr lang="en-US" sz="2200" kern="1200"/>
            <a:t>” – Why needed?</a:t>
          </a:r>
        </a:p>
      </dsp:txBody>
      <dsp:txXfrm>
        <a:off x="25759" y="3616922"/>
        <a:ext cx="6462085" cy="476152"/>
      </dsp:txXfrm>
    </dsp:sp>
    <dsp:sp modelId="{DED40231-5A22-4283-9E89-C6A753B5D341}">
      <dsp:nvSpPr>
        <dsp:cNvPr id="0" name=""/>
        <dsp:cNvSpPr/>
      </dsp:nvSpPr>
      <dsp:spPr>
        <a:xfrm>
          <a:off x="0" y="4118833"/>
          <a:ext cx="6513603"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In Writing: to write test plans and test cases, defects and reports.</a:t>
          </a:r>
        </a:p>
        <a:p>
          <a:pPr marL="171450" lvl="1" indent="-171450" algn="l" defTabSz="755650">
            <a:lnSpc>
              <a:spcPct val="90000"/>
            </a:lnSpc>
            <a:spcBef>
              <a:spcPct val="0"/>
            </a:spcBef>
            <a:spcAft>
              <a:spcPct val="20000"/>
            </a:spcAft>
            <a:buChar char="•"/>
          </a:pPr>
          <a:r>
            <a:rPr lang="en-US" sz="1700" kern="1200"/>
            <a:t>Verbal: to explain the test cases, test reasoning and the issues/problems.</a:t>
          </a:r>
        </a:p>
      </dsp:txBody>
      <dsp:txXfrm>
        <a:off x="0" y="4118833"/>
        <a:ext cx="6513603" cy="842490"/>
      </dsp:txXfrm>
    </dsp:sp>
    <dsp:sp modelId="{5823FD30-D999-4FBF-B109-A7F96EEA0ECA}">
      <dsp:nvSpPr>
        <dsp:cNvPr id="0" name=""/>
        <dsp:cNvSpPr/>
      </dsp:nvSpPr>
      <dsp:spPr>
        <a:xfrm>
          <a:off x="0" y="4961323"/>
          <a:ext cx="6513603" cy="52767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“Self Starter”</a:t>
          </a:r>
          <a:endParaRPr lang="en-US" sz="2200" kern="1200"/>
        </a:p>
      </dsp:txBody>
      <dsp:txXfrm>
        <a:off x="25759" y="4987082"/>
        <a:ext cx="6462085" cy="476152"/>
      </dsp:txXfrm>
    </dsp:sp>
    <dsp:sp modelId="{A09C8EB6-E21B-4E1B-9ECD-0F9970248374}">
      <dsp:nvSpPr>
        <dsp:cNvPr id="0" name=""/>
        <dsp:cNvSpPr/>
      </dsp:nvSpPr>
      <dsp:spPr>
        <a:xfrm>
          <a:off x="0" y="5488993"/>
          <a:ext cx="6513603"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Motivate yourself!!</a:t>
          </a:r>
        </a:p>
      </dsp:txBody>
      <dsp:txXfrm>
        <a:off x="0" y="5488993"/>
        <a:ext cx="6513603" cy="364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32D4C-EBA4-4567-A4C0-3721D9703172}">
      <dsp:nvSpPr>
        <dsp:cNvPr id="0" name=""/>
        <dsp:cNvSpPr/>
      </dsp:nvSpPr>
      <dsp:spPr>
        <a:xfrm>
          <a:off x="0" y="61092"/>
          <a:ext cx="6513603" cy="1113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This course </a:t>
          </a:r>
          <a:r>
            <a:rPr lang="en-US" sz="2800" u="sng" kern="1200"/>
            <a:t>is not </a:t>
          </a:r>
          <a:r>
            <a:rPr lang="en-US" sz="2800" kern="1200"/>
            <a:t>about just a </a:t>
          </a:r>
          <a:r>
            <a:rPr lang="en-US" sz="2800" b="1" kern="1200"/>
            <a:t>‘theoretical’ </a:t>
          </a:r>
          <a:r>
            <a:rPr lang="en-US" sz="2800" kern="1200"/>
            <a:t>Software testing.</a:t>
          </a:r>
        </a:p>
      </dsp:txBody>
      <dsp:txXfrm>
        <a:off x="54373" y="115465"/>
        <a:ext cx="6404857" cy="1005094"/>
      </dsp:txXfrm>
    </dsp:sp>
    <dsp:sp modelId="{638477B2-AD2E-4DFE-9FA4-EE0D34359664}">
      <dsp:nvSpPr>
        <dsp:cNvPr id="0" name=""/>
        <dsp:cNvSpPr/>
      </dsp:nvSpPr>
      <dsp:spPr>
        <a:xfrm>
          <a:off x="0" y="1255573"/>
          <a:ext cx="6513603" cy="11138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This course is about a </a:t>
          </a:r>
          <a:r>
            <a:rPr lang="en-US" sz="2800" b="1" kern="1200"/>
            <a:t>‘practical’ </a:t>
          </a:r>
          <a:r>
            <a:rPr lang="en-US" sz="2800" kern="1200"/>
            <a:t>QA testing.</a:t>
          </a:r>
        </a:p>
      </dsp:txBody>
      <dsp:txXfrm>
        <a:off x="54373" y="1309946"/>
        <a:ext cx="6404857" cy="1005094"/>
      </dsp:txXfrm>
    </dsp:sp>
    <dsp:sp modelId="{A0CBA648-6972-4DBD-BC7D-96D1D5F421BE}">
      <dsp:nvSpPr>
        <dsp:cNvPr id="0" name=""/>
        <dsp:cNvSpPr/>
      </dsp:nvSpPr>
      <dsp:spPr>
        <a:xfrm>
          <a:off x="0" y="2450053"/>
          <a:ext cx="6513603" cy="11138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This course is about different </a:t>
          </a:r>
          <a:r>
            <a:rPr lang="en-US" sz="2800" b="1" kern="1200"/>
            <a:t>attributes</a:t>
          </a:r>
          <a:r>
            <a:rPr lang="en-US" sz="2800" kern="1200"/>
            <a:t> of the software testing:</a:t>
          </a:r>
        </a:p>
      </dsp:txBody>
      <dsp:txXfrm>
        <a:off x="54373" y="2504426"/>
        <a:ext cx="6404857" cy="1005094"/>
      </dsp:txXfrm>
    </dsp:sp>
    <dsp:sp modelId="{5DD10A98-8F68-47F6-977C-65D745CD8505}">
      <dsp:nvSpPr>
        <dsp:cNvPr id="0" name=""/>
        <dsp:cNvSpPr/>
      </dsp:nvSpPr>
      <dsp:spPr>
        <a:xfrm>
          <a:off x="0" y="3563893"/>
          <a:ext cx="6513603" cy="2260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From </a:t>
          </a:r>
          <a:r>
            <a:rPr lang="en-US" sz="2200" b="1" kern="1200"/>
            <a:t>my perspective </a:t>
          </a:r>
          <a:r>
            <a:rPr lang="en-US" sz="2200" kern="1200"/>
            <a:t>&amp; based on my experience</a:t>
          </a:r>
        </a:p>
        <a:p>
          <a:pPr marL="228600" lvl="1" indent="-228600" algn="l" defTabSz="977900">
            <a:lnSpc>
              <a:spcPct val="90000"/>
            </a:lnSpc>
            <a:spcBef>
              <a:spcPct val="0"/>
            </a:spcBef>
            <a:spcAft>
              <a:spcPct val="20000"/>
            </a:spcAft>
            <a:buChar char="•"/>
          </a:pPr>
          <a:r>
            <a:rPr lang="en-US" sz="2200" kern="1200"/>
            <a:t>What </a:t>
          </a:r>
          <a:r>
            <a:rPr lang="en-US" sz="2200" b="1" kern="1200"/>
            <a:t>skills</a:t>
          </a:r>
          <a:r>
            <a:rPr lang="en-US" sz="2200" kern="1200"/>
            <a:t> I believe a QA resource should have</a:t>
          </a:r>
        </a:p>
        <a:p>
          <a:pPr marL="228600" lvl="1" indent="-228600" algn="l" defTabSz="977900">
            <a:lnSpc>
              <a:spcPct val="90000"/>
            </a:lnSpc>
            <a:spcBef>
              <a:spcPct val="0"/>
            </a:spcBef>
            <a:spcAft>
              <a:spcPct val="20000"/>
            </a:spcAft>
            <a:buChar char="•"/>
          </a:pPr>
          <a:r>
            <a:rPr lang="en-US" sz="2200" kern="1200"/>
            <a:t>What </a:t>
          </a:r>
          <a:r>
            <a:rPr lang="en-US" sz="2200" b="1" kern="1200"/>
            <a:t>kind of attitude </a:t>
          </a:r>
          <a:r>
            <a:rPr lang="en-US" sz="2200" kern="1200"/>
            <a:t>a QA resource should have </a:t>
          </a:r>
        </a:p>
        <a:p>
          <a:pPr marL="228600" lvl="1" indent="-228600" algn="l" defTabSz="977900">
            <a:lnSpc>
              <a:spcPct val="90000"/>
            </a:lnSpc>
            <a:spcBef>
              <a:spcPct val="0"/>
            </a:spcBef>
            <a:spcAft>
              <a:spcPct val="20000"/>
            </a:spcAft>
            <a:buChar char="•"/>
          </a:pPr>
          <a:r>
            <a:rPr lang="en-US" sz="2200" kern="1200"/>
            <a:t>A problem </a:t>
          </a:r>
          <a:r>
            <a:rPr lang="en-US" sz="2200" b="1" kern="1200"/>
            <a:t>solver</a:t>
          </a:r>
          <a:r>
            <a:rPr lang="en-US" sz="2200" kern="1200"/>
            <a:t> or a problem </a:t>
          </a:r>
          <a:r>
            <a:rPr lang="en-US" sz="2200" b="1" kern="1200"/>
            <a:t>creator</a:t>
          </a:r>
          <a:r>
            <a:rPr lang="en-US" sz="2200" kern="1200"/>
            <a:t>?</a:t>
          </a:r>
        </a:p>
        <a:p>
          <a:pPr marL="228600" lvl="1" indent="-228600" algn="l" defTabSz="977900">
            <a:lnSpc>
              <a:spcPct val="90000"/>
            </a:lnSpc>
            <a:spcBef>
              <a:spcPct val="0"/>
            </a:spcBef>
            <a:spcAft>
              <a:spcPct val="20000"/>
            </a:spcAft>
            <a:buChar char="•"/>
          </a:pPr>
          <a:r>
            <a:rPr lang="en-US" sz="2200" kern="1200"/>
            <a:t>How well he/she works in a </a:t>
          </a:r>
          <a:r>
            <a:rPr lang="en-US" sz="2200" b="1" kern="1200"/>
            <a:t>team environment</a:t>
          </a:r>
          <a:r>
            <a:rPr lang="en-US" sz="2200" kern="1200"/>
            <a:t>?</a:t>
          </a:r>
        </a:p>
        <a:p>
          <a:pPr marL="228600" lvl="1" indent="-228600" algn="l" defTabSz="977900">
            <a:lnSpc>
              <a:spcPct val="90000"/>
            </a:lnSpc>
            <a:spcBef>
              <a:spcPct val="0"/>
            </a:spcBef>
            <a:spcAft>
              <a:spcPct val="20000"/>
            </a:spcAft>
            <a:buChar char="•"/>
          </a:pPr>
          <a:r>
            <a:rPr lang="en-US" sz="2200" kern="1200"/>
            <a:t>Hard </a:t>
          </a:r>
          <a:r>
            <a:rPr lang="en-US" sz="2200" b="1" kern="1200"/>
            <a:t>worker or a slacker</a:t>
          </a:r>
          <a:r>
            <a:rPr lang="en-US" sz="2200" kern="1200"/>
            <a:t>?</a:t>
          </a:r>
        </a:p>
      </dsp:txBody>
      <dsp:txXfrm>
        <a:off x="0" y="3563893"/>
        <a:ext cx="6513603" cy="2260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DA19E-F4CB-45C1-A283-593CD65E8949}">
      <dsp:nvSpPr>
        <dsp:cNvPr id="0" name=""/>
        <dsp:cNvSpPr/>
      </dsp:nvSpPr>
      <dsp:spPr>
        <a:xfrm>
          <a:off x="0" y="570763"/>
          <a:ext cx="6513603" cy="2381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37388" rIns="505528" bIns="149352" numCol="1" spcCol="1270" anchor="t" anchorCtr="0">
          <a:noAutofit/>
        </a:bodyPr>
        <a:lstStyle/>
        <a:p>
          <a:pPr marL="228600" lvl="1" indent="-228600" algn="l" defTabSz="933450">
            <a:lnSpc>
              <a:spcPct val="90000"/>
            </a:lnSpc>
            <a:spcBef>
              <a:spcPct val="0"/>
            </a:spcBef>
            <a:spcAft>
              <a:spcPct val="15000"/>
            </a:spcAft>
            <a:buChar char="•"/>
          </a:pPr>
          <a:r>
            <a:rPr lang="en-US" sz="2100" b="1" i="1" kern="1200"/>
            <a:t>Software testing</a:t>
          </a:r>
          <a:r>
            <a:rPr lang="en-US" sz="2100" i="1" kern="1200"/>
            <a:t> is a </a:t>
          </a:r>
          <a:r>
            <a:rPr lang="en-US" sz="2100" b="1" i="1" kern="1200"/>
            <a:t>process</a:t>
          </a:r>
          <a:r>
            <a:rPr lang="en-US" sz="2100" i="1" kern="1200"/>
            <a:t>, to evaluate the functionality of a software application with an intent to find whether the developed software </a:t>
          </a:r>
          <a:r>
            <a:rPr lang="en-US" sz="2100" b="1" i="1" kern="1200"/>
            <a:t>met the specified requirements or not</a:t>
          </a:r>
          <a:r>
            <a:rPr lang="en-US" sz="2100" i="1" kern="1200"/>
            <a:t>. To </a:t>
          </a:r>
          <a:r>
            <a:rPr lang="en-US" sz="2100" b="1" i="1" kern="1200"/>
            <a:t>identify the defects </a:t>
          </a:r>
          <a:r>
            <a:rPr lang="en-US" sz="2100" i="1" kern="1200"/>
            <a:t>to ensure that the product is defect free in order to produce a quality product.</a:t>
          </a:r>
          <a:endParaRPr lang="en-US" sz="2100" kern="1200"/>
        </a:p>
      </dsp:txBody>
      <dsp:txXfrm>
        <a:off x="0" y="570763"/>
        <a:ext cx="6513603" cy="2381400"/>
      </dsp:txXfrm>
    </dsp:sp>
    <dsp:sp modelId="{F8860ED9-0BCA-4613-9651-76B1C1E25FE1}">
      <dsp:nvSpPr>
        <dsp:cNvPr id="0" name=""/>
        <dsp:cNvSpPr/>
      </dsp:nvSpPr>
      <dsp:spPr>
        <a:xfrm>
          <a:off x="325680" y="260802"/>
          <a:ext cx="4559522" cy="6199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933450">
            <a:lnSpc>
              <a:spcPct val="90000"/>
            </a:lnSpc>
            <a:spcBef>
              <a:spcPct val="0"/>
            </a:spcBef>
            <a:spcAft>
              <a:spcPct val="35000"/>
            </a:spcAft>
            <a:buNone/>
          </a:pPr>
          <a:r>
            <a:rPr lang="en-US" sz="2100" kern="1200"/>
            <a:t>What is Software testing? </a:t>
          </a:r>
        </a:p>
      </dsp:txBody>
      <dsp:txXfrm>
        <a:off x="355942" y="291064"/>
        <a:ext cx="4498998" cy="559396"/>
      </dsp:txXfrm>
    </dsp:sp>
    <dsp:sp modelId="{17FAB2DB-5689-44FB-BB55-99BA2D52FAE7}">
      <dsp:nvSpPr>
        <dsp:cNvPr id="0" name=""/>
        <dsp:cNvSpPr/>
      </dsp:nvSpPr>
      <dsp:spPr>
        <a:xfrm>
          <a:off x="0" y="3375523"/>
          <a:ext cx="6513603" cy="22491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37388" rIns="505528" bIns="149352" numCol="1" spcCol="1270" anchor="t" anchorCtr="0">
          <a:noAutofit/>
        </a:bodyPr>
        <a:lstStyle/>
        <a:p>
          <a:pPr marL="228600" lvl="1" indent="-228600" algn="l" defTabSz="933450">
            <a:lnSpc>
              <a:spcPct val="90000"/>
            </a:lnSpc>
            <a:spcBef>
              <a:spcPct val="0"/>
            </a:spcBef>
            <a:spcAft>
              <a:spcPct val="15000"/>
            </a:spcAft>
            <a:buChar char="•"/>
          </a:pPr>
          <a:r>
            <a:rPr lang="en-US" sz="2100" i="1" kern="1200"/>
            <a:t>It is a </a:t>
          </a:r>
          <a:r>
            <a:rPr lang="en-US" sz="2100" b="1" i="1" kern="1200"/>
            <a:t>Process</a:t>
          </a:r>
          <a:endParaRPr lang="en-US" sz="2100" kern="1200"/>
        </a:p>
        <a:p>
          <a:pPr marL="228600" lvl="1" indent="-228600" algn="l" defTabSz="933450">
            <a:lnSpc>
              <a:spcPct val="90000"/>
            </a:lnSpc>
            <a:spcBef>
              <a:spcPct val="0"/>
            </a:spcBef>
            <a:spcAft>
              <a:spcPct val="15000"/>
            </a:spcAft>
            <a:buChar char="•"/>
          </a:pPr>
          <a:r>
            <a:rPr lang="en-US" sz="2100" b="1" i="1" kern="1200"/>
            <a:t>Met the Specified Requirements </a:t>
          </a:r>
          <a:r>
            <a:rPr lang="en-US" sz="2100" i="1" kern="1200"/>
            <a:t>or not</a:t>
          </a:r>
          <a:endParaRPr lang="en-US" sz="2100" kern="1200"/>
        </a:p>
        <a:p>
          <a:pPr marL="228600" lvl="1" indent="-228600" algn="l" defTabSz="933450">
            <a:lnSpc>
              <a:spcPct val="90000"/>
            </a:lnSpc>
            <a:spcBef>
              <a:spcPct val="0"/>
            </a:spcBef>
            <a:spcAft>
              <a:spcPct val="15000"/>
            </a:spcAft>
            <a:buChar char="•"/>
          </a:pPr>
          <a:r>
            <a:rPr lang="en-US" sz="2100" b="1" i="1" kern="1200"/>
            <a:t>To Identify the Defects </a:t>
          </a:r>
          <a:endParaRPr lang="en-US" sz="2100" kern="1200"/>
        </a:p>
        <a:p>
          <a:pPr marL="228600" lvl="1" indent="-228600" algn="l" defTabSz="933450">
            <a:lnSpc>
              <a:spcPct val="90000"/>
            </a:lnSpc>
            <a:spcBef>
              <a:spcPct val="0"/>
            </a:spcBef>
            <a:spcAft>
              <a:spcPct val="15000"/>
            </a:spcAft>
            <a:buChar char="•"/>
          </a:pPr>
          <a:r>
            <a:rPr lang="en-US" sz="2100" i="1" kern="1200" dirty="0"/>
            <a:t>The product is </a:t>
          </a:r>
          <a:r>
            <a:rPr lang="en-US" sz="2100" b="1" i="1" kern="1200" dirty="0"/>
            <a:t>Defect Free? -</a:t>
          </a:r>
          <a:endParaRPr lang="en-US" sz="2100" kern="1200" dirty="0"/>
        </a:p>
        <a:p>
          <a:pPr marL="457200" lvl="2" indent="-228600" algn="l" defTabSz="933450">
            <a:lnSpc>
              <a:spcPct val="90000"/>
            </a:lnSpc>
            <a:spcBef>
              <a:spcPct val="0"/>
            </a:spcBef>
            <a:spcAft>
              <a:spcPct val="15000"/>
            </a:spcAft>
            <a:buChar char="•"/>
          </a:pPr>
          <a:r>
            <a:rPr lang="en-US" sz="2100" b="1" i="1" kern="1200" dirty="0"/>
            <a:t>BTW - </a:t>
          </a:r>
          <a:r>
            <a:rPr lang="en-US" sz="2100" b="1" i="1" u="sng" kern="1200" dirty="0"/>
            <a:t>No software is defect free!</a:t>
          </a:r>
          <a:endParaRPr lang="en-US" sz="2100" kern="1200" dirty="0"/>
        </a:p>
      </dsp:txBody>
      <dsp:txXfrm>
        <a:off x="0" y="3375523"/>
        <a:ext cx="6513603" cy="2249100"/>
      </dsp:txXfrm>
    </dsp:sp>
    <dsp:sp modelId="{986E3BD1-201E-4F1E-8CDC-0AFED0649483}">
      <dsp:nvSpPr>
        <dsp:cNvPr id="0" name=""/>
        <dsp:cNvSpPr/>
      </dsp:nvSpPr>
      <dsp:spPr>
        <a:xfrm>
          <a:off x="325680" y="3065563"/>
          <a:ext cx="4559522" cy="6199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933450">
            <a:lnSpc>
              <a:spcPct val="90000"/>
            </a:lnSpc>
            <a:spcBef>
              <a:spcPct val="0"/>
            </a:spcBef>
            <a:spcAft>
              <a:spcPct val="35000"/>
            </a:spcAft>
            <a:buNone/>
          </a:pPr>
          <a:r>
            <a:rPr lang="en-US" sz="2100" i="1" kern="1200"/>
            <a:t>The ‘Key points’:</a:t>
          </a:r>
          <a:endParaRPr lang="en-US" sz="2100" kern="1200"/>
        </a:p>
      </dsp:txBody>
      <dsp:txXfrm>
        <a:off x="355942" y="3095825"/>
        <a:ext cx="4498998"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6AAC47-E10E-4FAD-BB78-637C88AD6B5A}">
      <dsp:nvSpPr>
        <dsp:cNvPr id="0" name=""/>
        <dsp:cNvSpPr/>
      </dsp:nvSpPr>
      <dsp:spPr>
        <a:xfrm>
          <a:off x="0" y="72613"/>
          <a:ext cx="6513603" cy="1193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QA is under the same umbrella as the Development</a:t>
          </a:r>
        </a:p>
      </dsp:txBody>
      <dsp:txXfrm>
        <a:off x="58257" y="130870"/>
        <a:ext cx="6397089" cy="1076886"/>
      </dsp:txXfrm>
    </dsp:sp>
    <dsp:sp modelId="{C49E3742-5FF9-423A-80C6-B4434C3036FB}">
      <dsp:nvSpPr>
        <dsp:cNvPr id="0" name=""/>
        <dsp:cNvSpPr/>
      </dsp:nvSpPr>
      <dsp:spPr>
        <a:xfrm>
          <a:off x="0" y="1266013"/>
          <a:ext cx="6513603" cy="152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Reporting to the same VP or an Organizational head</a:t>
          </a:r>
        </a:p>
        <a:p>
          <a:pPr marL="228600" lvl="1" indent="-228600" algn="l" defTabSz="1022350">
            <a:lnSpc>
              <a:spcPct val="90000"/>
            </a:lnSpc>
            <a:spcBef>
              <a:spcPct val="0"/>
            </a:spcBef>
            <a:spcAft>
              <a:spcPct val="20000"/>
            </a:spcAft>
            <a:buChar char="•"/>
          </a:pPr>
          <a:r>
            <a:rPr lang="en-US" sz="2300" kern="1200"/>
            <a:t>Pros and Cons!!</a:t>
          </a:r>
        </a:p>
        <a:p>
          <a:pPr marL="457200" lvl="2" indent="-228600" algn="l" defTabSz="1022350">
            <a:lnSpc>
              <a:spcPct val="90000"/>
            </a:lnSpc>
            <a:spcBef>
              <a:spcPct val="0"/>
            </a:spcBef>
            <a:spcAft>
              <a:spcPct val="20000"/>
            </a:spcAft>
            <a:buChar char="•"/>
          </a:pPr>
          <a:r>
            <a:rPr lang="en-US" sz="2300" b="1" kern="1200" dirty="0"/>
            <a:t>Cons: </a:t>
          </a:r>
          <a:r>
            <a:rPr lang="en-US" sz="2300" kern="1200" dirty="0"/>
            <a:t>May get swayed</a:t>
          </a:r>
        </a:p>
      </dsp:txBody>
      <dsp:txXfrm>
        <a:off x="0" y="1266013"/>
        <a:ext cx="6513603" cy="1521450"/>
      </dsp:txXfrm>
    </dsp:sp>
    <dsp:sp modelId="{CB3B798D-BEB6-462C-AB40-65C22E05250A}">
      <dsp:nvSpPr>
        <dsp:cNvPr id="0" name=""/>
        <dsp:cNvSpPr/>
      </dsp:nvSpPr>
      <dsp:spPr>
        <a:xfrm>
          <a:off x="0" y="2787463"/>
          <a:ext cx="6513603" cy="11934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QA is under a different organization than the Development</a:t>
          </a:r>
        </a:p>
      </dsp:txBody>
      <dsp:txXfrm>
        <a:off x="58257" y="2845720"/>
        <a:ext cx="6397089" cy="1076886"/>
      </dsp:txXfrm>
    </dsp:sp>
    <dsp:sp modelId="{7253F099-6EBA-4D2F-8B7A-92DECBC21670}">
      <dsp:nvSpPr>
        <dsp:cNvPr id="0" name=""/>
        <dsp:cNvSpPr/>
      </dsp:nvSpPr>
      <dsp:spPr>
        <a:xfrm>
          <a:off x="0" y="3980863"/>
          <a:ext cx="6513603" cy="1831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Reporting to a different VP or an Organizational head</a:t>
          </a:r>
        </a:p>
        <a:p>
          <a:pPr marL="228600" lvl="1" indent="-228600" algn="l" defTabSz="1022350">
            <a:lnSpc>
              <a:spcPct val="90000"/>
            </a:lnSpc>
            <a:spcBef>
              <a:spcPct val="0"/>
            </a:spcBef>
            <a:spcAft>
              <a:spcPct val="20000"/>
            </a:spcAft>
            <a:buChar char="•"/>
          </a:pPr>
          <a:r>
            <a:rPr lang="en-US" sz="2300" kern="1200"/>
            <a:t>Pros and Cons!!!</a:t>
          </a:r>
        </a:p>
        <a:p>
          <a:pPr marL="457200" lvl="2" indent="-228600" algn="l" defTabSz="1022350">
            <a:lnSpc>
              <a:spcPct val="90000"/>
            </a:lnSpc>
            <a:spcBef>
              <a:spcPct val="0"/>
            </a:spcBef>
            <a:spcAft>
              <a:spcPct val="20000"/>
            </a:spcAft>
            <a:buChar char="•"/>
          </a:pPr>
          <a:r>
            <a:rPr lang="en-US" sz="2300" b="1" kern="1200" dirty="0"/>
            <a:t>Pros: </a:t>
          </a:r>
          <a:r>
            <a:rPr lang="en-US" sz="2300" kern="1200" dirty="0"/>
            <a:t>Independent and more free to conduct the testing</a:t>
          </a:r>
        </a:p>
      </dsp:txBody>
      <dsp:txXfrm>
        <a:off x="0" y="3980863"/>
        <a:ext cx="6513603" cy="18319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99D1-2D80-4EF5-821A-7012B8A01A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6A99CD-8390-4295-BD42-C0C33F98A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7C6F93-21DB-48B4-AE7A-A8DE73237EF6}"/>
              </a:ext>
            </a:extLst>
          </p:cNvPr>
          <p:cNvSpPr>
            <a:spLocks noGrp="1"/>
          </p:cNvSpPr>
          <p:nvPr>
            <p:ph type="dt" sz="half" idx="10"/>
          </p:nvPr>
        </p:nvSpPr>
        <p:spPr/>
        <p:txBody>
          <a:bodyPr/>
          <a:lstStyle/>
          <a:p>
            <a:fld id="{C79D7B80-AF93-490D-A13F-92A85476F924}" type="datetimeFigureOut">
              <a:rPr lang="en-US" smtClean="0"/>
              <a:t>9/24/19</a:t>
            </a:fld>
            <a:endParaRPr lang="en-US"/>
          </a:p>
        </p:txBody>
      </p:sp>
      <p:sp>
        <p:nvSpPr>
          <p:cNvPr id="5" name="Footer Placeholder 4">
            <a:extLst>
              <a:ext uri="{FF2B5EF4-FFF2-40B4-BE49-F238E27FC236}">
                <a16:creationId xmlns:a16="http://schemas.microsoft.com/office/drawing/2014/main" id="{7676D7F0-396A-4484-8672-993225F82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5D90D-E7D6-426C-8CA4-B10651420075}"/>
              </a:ext>
            </a:extLst>
          </p:cNvPr>
          <p:cNvSpPr>
            <a:spLocks noGrp="1"/>
          </p:cNvSpPr>
          <p:nvPr>
            <p:ph type="sldNum" sz="quarter" idx="12"/>
          </p:nvPr>
        </p:nvSpPr>
        <p:spPr/>
        <p:txBody>
          <a:bodyPr/>
          <a:lstStyle/>
          <a:p>
            <a:fld id="{A99E08FB-F1D2-4D49-8255-5FC0F1EFFE6F}" type="slidenum">
              <a:rPr lang="en-US" smtClean="0"/>
              <a:t>‹#›</a:t>
            </a:fld>
            <a:endParaRPr lang="en-US"/>
          </a:p>
        </p:txBody>
      </p:sp>
    </p:spTree>
    <p:extLst>
      <p:ext uri="{BB962C8B-B14F-4D97-AF65-F5344CB8AC3E}">
        <p14:creationId xmlns:p14="http://schemas.microsoft.com/office/powerpoint/2010/main" val="1830952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59E2-7517-474D-962D-65A6C09BFA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E3218C-DC0D-49C2-AFF2-5F7DCD4ADAC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D2948-9AF4-4B6F-9001-28B69F656818}"/>
              </a:ext>
            </a:extLst>
          </p:cNvPr>
          <p:cNvSpPr>
            <a:spLocks noGrp="1"/>
          </p:cNvSpPr>
          <p:nvPr>
            <p:ph type="dt" sz="half" idx="10"/>
          </p:nvPr>
        </p:nvSpPr>
        <p:spPr/>
        <p:txBody>
          <a:bodyPr/>
          <a:lstStyle/>
          <a:p>
            <a:fld id="{C79D7B80-AF93-490D-A13F-92A85476F924}" type="datetimeFigureOut">
              <a:rPr lang="en-US" smtClean="0"/>
              <a:t>9/24/19</a:t>
            </a:fld>
            <a:endParaRPr lang="en-US"/>
          </a:p>
        </p:txBody>
      </p:sp>
      <p:sp>
        <p:nvSpPr>
          <p:cNvPr id="5" name="Footer Placeholder 4">
            <a:extLst>
              <a:ext uri="{FF2B5EF4-FFF2-40B4-BE49-F238E27FC236}">
                <a16:creationId xmlns:a16="http://schemas.microsoft.com/office/drawing/2014/main" id="{FA830111-97A7-47AB-8533-807C62AC1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A0E9D-9DF1-42C2-8F42-6999657BC541}"/>
              </a:ext>
            </a:extLst>
          </p:cNvPr>
          <p:cNvSpPr>
            <a:spLocks noGrp="1"/>
          </p:cNvSpPr>
          <p:nvPr>
            <p:ph type="sldNum" sz="quarter" idx="12"/>
          </p:nvPr>
        </p:nvSpPr>
        <p:spPr/>
        <p:txBody>
          <a:bodyPr/>
          <a:lstStyle/>
          <a:p>
            <a:fld id="{A99E08FB-F1D2-4D49-8255-5FC0F1EFFE6F}" type="slidenum">
              <a:rPr lang="en-US" smtClean="0"/>
              <a:t>‹#›</a:t>
            </a:fld>
            <a:endParaRPr lang="en-US"/>
          </a:p>
        </p:txBody>
      </p:sp>
    </p:spTree>
    <p:extLst>
      <p:ext uri="{BB962C8B-B14F-4D97-AF65-F5344CB8AC3E}">
        <p14:creationId xmlns:p14="http://schemas.microsoft.com/office/powerpoint/2010/main" val="3544410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95FADE-02AA-47A7-841F-CB520E3CE9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8E581B-D4A8-496A-8606-2C78D04931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36F4CB-3208-40E6-A9DF-A1B54D6A12C0}"/>
              </a:ext>
            </a:extLst>
          </p:cNvPr>
          <p:cNvSpPr>
            <a:spLocks noGrp="1"/>
          </p:cNvSpPr>
          <p:nvPr>
            <p:ph type="dt" sz="half" idx="10"/>
          </p:nvPr>
        </p:nvSpPr>
        <p:spPr/>
        <p:txBody>
          <a:bodyPr/>
          <a:lstStyle/>
          <a:p>
            <a:fld id="{C79D7B80-AF93-490D-A13F-92A85476F924}" type="datetimeFigureOut">
              <a:rPr lang="en-US" smtClean="0"/>
              <a:t>9/24/19</a:t>
            </a:fld>
            <a:endParaRPr lang="en-US"/>
          </a:p>
        </p:txBody>
      </p:sp>
      <p:sp>
        <p:nvSpPr>
          <p:cNvPr id="5" name="Footer Placeholder 4">
            <a:extLst>
              <a:ext uri="{FF2B5EF4-FFF2-40B4-BE49-F238E27FC236}">
                <a16:creationId xmlns:a16="http://schemas.microsoft.com/office/drawing/2014/main" id="{D7E7F59D-02EC-4E2A-A9BE-E222B2428E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A6295-619E-4E48-9E55-9873305C49D0}"/>
              </a:ext>
            </a:extLst>
          </p:cNvPr>
          <p:cNvSpPr>
            <a:spLocks noGrp="1"/>
          </p:cNvSpPr>
          <p:nvPr>
            <p:ph type="sldNum" sz="quarter" idx="12"/>
          </p:nvPr>
        </p:nvSpPr>
        <p:spPr/>
        <p:txBody>
          <a:bodyPr/>
          <a:lstStyle/>
          <a:p>
            <a:fld id="{A99E08FB-F1D2-4D49-8255-5FC0F1EFFE6F}" type="slidenum">
              <a:rPr lang="en-US" smtClean="0"/>
              <a:t>‹#›</a:t>
            </a:fld>
            <a:endParaRPr lang="en-US"/>
          </a:p>
        </p:txBody>
      </p:sp>
    </p:spTree>
    <p:extLst>
      <p:ext uri="{BB962C8B-B14F-4D97-AF65-F5344CB8AC3E}">
        <p14:creationId xmlns:p14="http://schemas.microsoft.com/office/powerpoint/2010/main" val="110639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14BAF-75AA-4AFA-A625-18E16BA9C0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A8A6B7-ADF7-494D-B7AC-004E581178F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AE748D-38B9-4F77-9CFC-3E9EBAD76308}"/>
              </a:ext>
            </a:extLst>
          </p:cNvPr>
          <p:cNvSpPr>
            <a:spLocks noGrp="1"/>
          </p:cNvSpPr>
          <p:nvPr>
            <p:ph type="dt" sz="half" idx="10"/>
          </p:nvPr>
        </p:nvSpPr>
        <p:spPr/>
        <p:txBody>
          <a:bodyPr/>
          <a:lstStyle/>
          <a:p>
            <a:fld id="{C79D7B80-AF93-490D-A13F-92A85476F924}" type="datetimeFigureOut">
              <a:rPr lang="en-US" smtClean="0"/>
              <a:t>9/24/19</a:t>
            </a:fld>
            <a:endParaRPr lang="en-US"/>
          </a:p>
        </p:txBody>
      </p:sp>
      <p:sp>
        <p:nvSpPr>
          <p:cNvPr id="5" name="Footer Placeholder 4">
            <a:extLst>
              <a:ext uri="{FF2B5EF4-FFF2-40B4-BE49-F238E27FC236}">
                <a16:creationId xmlns:a16="http://schemas.microsoft.com/office/drawing/2014/main" id="{3F4CE5F6-1CBE-45FB-974C-EA5BC9380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03C2C-AF30-45AF-B040-CE8BE8558C19}"/>
              </a:ext>
            </a:extLst>
          </p:cNvPr>
          <p:cNvSpPr>
            <a:spLocks noGrp="1"/>
          </p:cNvSpPr>
          <p:nvPr>
            <p:ph type="sldNum" sz="quarter" idx="12"/>
          </p:nvPr>
        </p:nvSpPr>
        <p:spPr/>
        <p:txBody>
          <a:bodyPr/>
          <a:lstStyle/>
          <a:p>
            <a:fld id="{A99E08FB-F1D2-4D49-8255-5FC0F1EFFE6F}" type="slidenum">
              <a:rPr lang="en-US" smtClean="0"/>
              <a:t>‹#›</a:t>
            </a:fld>
            <a:endParaRPr lang="en-US"/>
          </a:p>
        </p:txBody>
      </p:sp>
    </p:spTree>
    <p:extLst>
      <p:ext uri="{BB962C8B-B14F-4D97-AF65-F5344CB8AC3E}">
        <p14:creationId xmlns:p14="http://schemas.microsoft.com/office/powerpoint/2010/main" val="4282778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E397-6CBA-4E8C-A68C-2DF43FD44C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538760-B6CB-4485-8545-8031C49C23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269BABE-0D74-4F6A-A690-0E77DBB9F9B4}"/>
              </a:ext>
            </a:extLst>
          </p:cNvPr>
          <p:cNvSpPr>
            <a:spLocks noGrp="1"/>
          </p:cNvSpPr>
          <p:nvPr>
            <p:ph type="dt" sz="half" idx="10"/>
          </p:nvPr>
        </p:nvSpPr>
        <p:spPr/>
        <p:txBody>
          <a:bodyPr/>
          <a:lstStyle/>
          <a:p>
            <a:fld id="{C79D7B80-AF93-490D-A13F-92A85476F924}" type="datetimeFigureOut">
              <a:rPr lang="en-US" smtClean="0"/>
              <a:t>9/24/19</a:t>
            </a:fld>
            <a:endParaRPr lang="en-US"/>
          </a:p>
        </p:txBody>
      </p:sp>
      <p:sp>
        <p:nvSpPr>
          <p:cNvPr id="5" name="Footer Placeholder 4">
            <a:extLst>
              <a:ext uri="{FF2B5EF4-FFF2-40B4-BE49-F238E27FC236}">
                <a16:creationId xmlns:a16="http://schemas.microsoft.com/office/drawing/2014/main" id="{4F7AEF20-D999-4935-B4AF-F72138730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755955-4C8A-4C58-9049-3930FC0E95AA}"/>
              </a:ext>
            </a:extLst>
          </p:cNvPr>
          <p:cNvSpPr>
            <a:spLocks noGrp="1"/>
          </p:cNvSpPr>
          <p:nvPr>
            <p:ph type="sldNum" sz="quarter" idx="12"/>
          </p:nvPr>
        </p:nvSpPr>
        <p:spPr/>
        <p:txBody>
          <a:bodyPr/>
          <a:lstStyle/>
          <a:p>
            <a:fld id="{A99E08FB-F1D2-4D49-8255-5FC0F1EFFE6F}" type="slidenum">
              <a:rPr lang="en-US" smtClean="0"/>
              <a:t>‹#›</a:t>
            </a:fld>
            <a:endParaRPr lang="en-US"/>
          </a:p>
        </p:txBody>
      </p:sp>
    </p:spTree>
    <p:extLst>
      <p:ext uri="{BB962C8B-B14F-4D97-AF65-F5344CB8AC3E}">
        <p14:creationId xmlns:p14="http://schemas.microsoft.com/office/powerpoint/2010/main" val="47239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554DE-9F69-4D1D-8228-6CDDFE45BF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D05C6E-A089-4CDA-A044-C499D2CF98C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09C870-2DB6-4EA6-B85A-A1D729297D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76BB6B-76B8-488A-8EE6-7FB44B8FCBF2}"/>
              </a:ext>
            </a:extLst>
          </p:cNvPr>
          <p:cNvSpPr>
            <a:spLocks noGrp="1"/>
          </p:cNvSpPr>
          <p:nvPr>
            <p:ph type="dt" sz="half" idx="10"/>
          </p:nvPr>
        </p:nvSpPr>
        <p:spPr/>
        <p:txBody>
          <a:bodyPr/>
          <a:lstStyle/>
          <a:p>
            <a:fld id="{C79D7B80-AF93-490D-A13F-92A85476F924}" type="datetimeFigureOut">
              <a:rPr lang="en-US" smtClean="0"/>
              <a:t>9/24/19</a:t>
            </a:fld>
            <a:endParaRPr lang="en-US"/>
          </a:p>
        </p:txBody>
      </p:sp>
      <p:sp>
        <p:nvSpPr>
          <p:cNvPr id="6" name="Footer Placeholder 5">
            <a:extLst>
              <a:ext uri="{FF2B5EF4-FFF2-40B4-BE49-F238E27FC236}">
                <a16:creationId xmlns:a16="http://schemas.microsoft.com/office/drawing/2014/main" id="{A1FC413C-E71B-405D-8151-57EE919EEF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DA72D3-664E-4517-AA14-599DFAADA5BE}"/>
              </a:ext>
            </a:extLst>
          </p:cNvPr>
          <p:cNvSpPr>
            <a:spLocks noGrp="1"/>
          </p:cNvSpPr>
          <p:nvPr>
            <p:ph type="sldNum" sz="quarter" idx="12"/>
          </p:nvPr>
        </p:nvSpPr>
        <p:spPr/>
        <p:txBody>
          <a:bodyPr/>
          <a:lstStyle/>
          <a:p>
            <a:fld id="{A99E08FB-F1D2-4D49-8255-5FC0F1EFFE6F}" type="slidenum">
              <a:rPr lang="en-US" smtClean="0"/>
              <a:t>‹#›</a:t>
            </a:fld>
            <a:endParaRPr lang="en-US"/>
          </a:p>
        </p:txBody>
      </p:sp>
    </p:spTree>
    <p:extLst>
      <p:ext uri="{BB962C8B-B14F-4D97-AF65-F5344CB8AC3E}">
        <p14:creationId xmlns:p14="http://schemas.microsoft.com/office/powerpoint/2010/main" val="632579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8353-94C8-421A-959E-5F45420A56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353318-0813-4CD2-9366-5B29B126E9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3A7648-9738-4104-BA80-5284FFA7EE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A7564E-FF83-4E2C-9F5E-D87DE1EE58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59EBBE-33DF-4DDA-8F91-6628F15154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67F9F6-78BA-4C59-B88F-0EF5C926F5DB}"/>
              </a:ext>
            </a:extLst>
          </p:cNvPr>
          <p:cNvSpPr>
            <a:spLocks noGrp="1"/>
          </p:cNvSpPr>
          <p:nvPr>
            <p:ph type="dt" sz="half" idx="10"/>
          </p:nvPr>
        </p:nvSpPr>
        <p:spPr/>
        <p:txBody>
          <a:bodyPr/>
          <a:lstStyle/>
          <a:p>
            <a:fld id="{C79D7B80-AF93-490D-A13F-92A85476F924}" type="datetimeFigureOut">
              <a:rPr lang="en-US" smtClean="0"/>
              <a:t>9/24/19</a:t>
            </a:fld>
            <a:endParaRPr lang="en-US"/>
          </a:p>
        </p:txBody>
      </p:sp>
      <p:sp>
        <p:nvSpPr>
          <p:cNvPr id="8" name="Footer Placeholder 7">
            <a:extLst>
              <a:ext uri="{FF2B5EF4-FFF2-40B4-BE49-F238E27FC236}">
                <a16:creationId xmlns:a16="http://schemas.microsoft.com/office/drawing/2014/main" id="{570A5590-E066-4173-B1C1-5ED4682F18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C9C1A2-788F-40AC-B4A0-D3AAF79D4F4C}"/>
              </a:ext>
            </a:extLst>
          </p:cNvPr>
          <p:cNvSpPr>
            <a:spLocks noGrp="1"/>
          </p:cNvSpPr>
          <p:nvPr>
            <p:ph type="sldNum" sz="quarter" idx="12"/>
          </p:nvPr>
        </p:nvSpPr>
        <p:spPr/>
        <p:txBody>
          <a:bodyPr/>
          <a:lstStyle/>
          <a:p>
            <a:fld id="{A99E08FB-F1D2-4D49-8255-5FC0F1EFFE6F}" type="slidenum">
              <a:rPr lang="en-US" smtClean="0"/>
              <a:t>‹#›</a:t>
            </a:fld>
            <a:endParaRPr lang="en-US"/>
          </a:p>
        </p:txBody>
      </p:sp>
    </p:spTree>
    <p:extLst>
      <p:ext uri="{BB962C8B-B14F-4D97-AF65-F5344CB8AC3E}">
        <p14:creationId xmlns:p14="http://schemas.microsoft.com/office/powerpoint/2010/main" val="2820799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20652-449E-4617-9705-C57F79A0E9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125BF3-6543-42F7-A321-E7F7C5C79BD7}"/>
              </a:ext>
            </a:extLst>
          </p:cNvPr>
          <p:cNvSpPr>
            <a:spLocks noGrp="1"/>
          </p:cNvSpPr>
          <p:nvPr>
            <p:ph type="dt" sz="half" idx="10"/>
          </p:nvPr>
        </p:nvSpPr>
        <p:spPr/>
        <p:txBody>
          <a:bodyPr/>
          <a:lstStyle/>
          <a:p>
            <a:fld id="{C79D7B80-AF93-490D-A13F-92A85476F924}" type="datetimeFigureOut">
              <a:rPr lang="en-US" smtClean="0"/>
              <a:t>9/24/19</a:t>
            </a:fld>
            <a:endParaRPr lang="en-US"/>
          </a:p>
        </p:txBody>
      </p:sp>
      <p:sp>
        <p:nvSpPr>
          <p:cNvPr id="4" name="Footer Placeholder 3">
            <a:extLst>
              <a:ext uri="{FF2B5EF4-FFF2-40B4-BE49-F238E27FC236}">
                <a16:creationId xmlns:a16="http://schemas.microsoft.com/office/drawing/2014/main" id="{CC83C484-67AE-4B6D-A441-4B7B597990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B85A8C-E3C7-4334-A87A-F9647FB69B8E}"/>
              </a:ext>
            </a:extLst>
          </p:cNvPr>
          <p:cNvSpPr>
            <a:spLocks noGrp="1"/>
          </p:cNvSpPr>
          <p:nvPr>
            <p:ph type="sldNum" sz="quarter" idx="12"/>
          </p:nvPr>
        </p:nvSpPr>
        <p:spPr/>
        <p:txBody>
          <a:bodyPr/>
          <a:lstStyle/>
          <a:p>
            <a:fld id="{A99E08FB-F1D2-4D49-8255-5FC0F1EFFE6F}" type="slidenum">
              <a:rPr lang="en-US" smtClean="0"/>
              <a:t>‹#›</a:t>
            </a:fld>
            <a:endParaRPr lang="en-US"/>
          </a:p>
        </p:txBody>
      </p:sp>
    </p:spTree>
    <p:extLst>
      <p:ext uri="{BB962C8B-B14F-4D97-AF65-F5344CB8AC3E}">
        <p14:creationId xmlns:p14="http://schemas.microsoft.com/office/powerpoint/2010/main" val="313467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4DC7F0-A896-41EC-A4BC-759FDC655E62}"/>
              </a:ext>
            </a:extLst>
          </p:cNvPr>
          <p:cNvSpPr>
            <a:spLocks noGrp="1"/>
          </p:cNvSpPr>
          <p:nvPr>
            <p:ph type="dt" sz="half" idx="10"/>
          </p:nvPr>
        </p:nvSpPr>
        <p:spPr/>
        <p:txBody>
          <a:bodyPr/>
          <a:lstStyle/>
          <a:p>
            <a:fld id="{C79D7B80-AF93-490D-A13F-92A85476F924}" type="datetimeFigureOut">
              <a:rPr lang="en-US" smtClean="0"/>
              <a:t>9/24/19</a:t>
            </a:fld>
            <a:endParaRPr lang="en-US"/>
          </a:p>
        </p:txBody>
      </p:sp>
      <p:sp>
        <p:nvSpPr>
          <p:cNvPr id="3" name="Footer Placeholder 2">
            <a:extLst>
              <a:ext uri="{FF2B5EF4-FFF2-40B4-BE49-F238E27FC236}">
                <a16:creationId xmlns:a16="http://schemas.microsoft.com/office/drawing/2014/main" id="{994FDA48-5926-4656-9CCB-B43B1BEE6E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3A1C81-B5B5-4FC2-98BC-22E98289534F}"/>
              </a:ext>
            </a:extLst>
          </p:cNvPr>
          <p:cNvSpPr>
            <a:spLocks noGrp="1"/>
          </p:cNvSpPr>
          <p:nvPr>
            <p:ph type="sldNum" sz="quarter" idx="12"/>
          </p:nvPr>
        </p:nvSpPr>
        <p:spPr/>
        <p:txBody>
          <a:bodyPr/>
          <a:lstStyle/>
          <a:p>
            <a:fld id="{A99E08FB-F1D2-4D49-8255-5FC0F1EFFE6F}" type="slidenum">
              <a:rPr lang="en-US" smtClean="0"/>
              <a:t>‹#›</a:t>
            </a:fld>
            <a:endParaRPr lang="en-US"/>
          </a:p>
        </p:txBody>
      </p:sp>
    </p:spTree>
    <p:extLst>
      <p:ext uri="{BB962C8B-B14F-4D97-AF65-F5344CB8AC3E}">
        <p14:creationId xmlns:p14="http://schemas.microsoft.com/office/powerpoint/2010/main" val="1881978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05D1-DBCA-45A8-8C89-6C76B18A91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A5CCC3-0B38-4C5E-A42C-1A252FE832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69C5F-0C10-4F35-AA03-C30F0B5228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8DF9E7-042B-458C-8C11-B2CB6A9AED14}"/>
              </a:ext>
            </a:extLst>
          </p:cNvPr>
          <p:cNvSpPr>
            <a:spLocks noGrp="1"/>
          </p:cNvSpPr>
          <p:nvPr>
            <p:ph type="dt" sz="half" idx="10"/>
          </p:nvPr>
        </p:nvSpPr>
        <p:spPr/>
        <p:txBody>
          <a:bodyPr/>
          <a:lstStyle/>
          <a:p>
            <a:fld id="{C79D7B80-AF93-490D-A13F-92A85476F924}" type="datetimeFigureOut">
              <a:rPr lang="en-US" smtClean="0"/>
              <a:t>9/24/19</a:t>
            </a:fld>
            <a:endParaRPr lang="en-US"/>
          </a:p>
        </p:txBody>
      </p:sp>
      <p:sp>
        <p:nvSpPr>
          <p:cNvPr id="6" name="Footer Placeholder 5">
            <a:extLst>
              <a:ext uri="{FF2B5EF4-FFF2-40B4-BE49-F238E27FC236}">
                <a16:creationId xmlns:a16="http://schemas.microsoft.com/office/drawing/2014/main" id="{088127A4-3CFB-45F6-82E6-A1D05489C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D42301-A2FF-4926-AD9A-5E25AB99D1B5}"/>
              </a:ext>
            </a:extLst>
          </p:cNvPr>
          <p:cNvSpPr>
            <a:spLocks noGrp="1"/>
          </p:cNvSpPr>
          <p:nvPr>
            <p:ph type="sldNum" sz="quarter" idx="12"/>
          </p:nvPr>
        </p:nvSpPr>
        <p:spPr/>
        <p:txBody>
          <a:bodyPr/>
          <a:lstStyle/>
          <a:p>
            <a:fld id="{A99E08FB-F1D2-4D49-8255-5FC0F1EFFE6F}" type="slidenum">
              <a:rPr lang="en-US" smtClean="0"/>
              <a:t>‹#›</a:t>
            </a:fld>
            <a:endParaRPr lang="en-US"/>
          </a:p>
        </p:txBody>
      </p:sp>
    </p:spTree>
    <p:extLst>
      <p:ext uri="{BB962C8B-B14F-4D97-AF65-F5344CB8AC3E}">
        <p14:creationId xmlns:p14="http://schemas.microsoft.com/office/powerpoint/2010/main" val="145101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F550-6536-4D94-A778-83B54092BC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C7CBF0-B8D8-49A4-8A29-FA8DB2D26D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A31C5F-67EF-4027-84C1-2B9D26873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7690AB-D452-423B-A5EB-B9970ADF2430}"/>
              </a:ext>
            </a:extLst>
          </p:cNvPr>
          <p:cNvSpPr>
            <a:spLocks noGrp="1"/>
          </p:cNvSpPr>
          <p:nvPr>
            <p:ph type="dt" sz="half" idx="10"/>
          </p:nvPr>
        </p:nvSpPr>
        <p:spPr/>
        <p:txBody>
          <a:bodyPr/>
          <a:lstStyle/>
          <a:p>
            <a:fld id="{C79D7B80-AF93-490D-A13F-92A85476F924}" type="datetimeFigureOut">
              <a:rPr lang="en-US" smtClean="0"/>
              <a:t>9/24/19</a:t>
            </a:fld>
            <a:endParaRPr lang="en-US"/>
          </a:p>
        </p:txBody>
      </p:sp>
      <p:sp>
        <p:nvSpPr>
          <p:cNvPr id="6" name="Footer Placeholder 5">
            <a:extLst>
              <a:ext uri="{FF2B5EF4-FFF2-40B4-BE49-F238E27FC236}">
                <a16:creationId xmlns:a16="http://schemas.microsoft.com/office/drawing/2014/main" id="{FB1312A3-BAEA-457A-8D10-DC0C54E5A5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418479-6BA1-4C16-A2E6-58DA4A14B10D}"/>
              </a:ext>
            </a:extLst>
          </p:cNvPr>
          <p:cNvSpPr>
            <a:spLocks noGrp="1"/>
          </p:cNvSpPr>
          <p:nvPr>
            <p:ph type="sldNum" sz="quarter" idx="12"/>
          </p:nvPr>
        </p:nvSpPr>
        <p:spPr/>
        <p:txBody>
          <a:bodyPr/>
          <a:lstStyle/>
          <a:p>
            <a:fld id="{A99E08FB-F1D2-4D49-8255-5FC0F1EFFE6F}" type="slidenum">
              <a:rPr lang="en-US" smtClean="0"/>
              <a:t>‹#›</a:t>
            </a:fld>
            <a:endParaRPr lang="en-US"/>
          </a:p>
        </p:txBody>
      </p:sp>
    </p:spTree>
    <p:extLst>
      <p:ext uri="{BB962C8B-B14F-4D97-AF65-F5344CB8AC3E}">
        <p14:creationId xmlns:p14="http://schemas.microsoft.com/office/powerpoint/2010/main" val="44321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18BDE1-D0ED-4640-94F0-FD3AC144D4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93965D-1DEF-42DC-842B-6ACF53D50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C7E0FA-393E-4011-BAAD-2E89B444C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9D7B80-AF93-490D-A13F-92A85476F924}" type="datetimeFigureOut">
              <a:rPr lang="en-US" smtClean="0"/>
              <a:t>9/24/19</a:t>
            </a:fld>
            <a:endParaRPr lang="en-US"/>
          </a:p>
        </p:txBody>
      </p:sp>
      <p:sp>
        <p:nvSpPr>
          <p:cNvPr id="5" name="Footer Placeholder 4">
            <a:extLst>
              <a:ext uri="{FF2B5EF4-FFF2-40B4-BE49-F238E27FC236}">
                <a16:creationId xmlns:a16="http://schemas.microsoft.com/office/drawing/2014/main" id="{1A043A65-2DEC-4896-9B97-9E53A2B3FB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C3FDA3-0ACC-4A38-8FE9-AC014CD8BF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E08FB-F1D2-4D49-8255-5FC0F1EFFE6F}" type="slidenum">
              <a:rPr lang="en-US" smtClean="0"/>
              <a:t>‹#›</a:t>
            </a:fld>
            <a:endParaRPr lang="en-US"/>
          </a:p>
        </p:txBody>
      </p:sp>
    </p:spTree>
    <p:extLst>
      <p:ext uri="{BB962C8B-B14F-4D97-AF65-F5344CB8AC3E}">
        <p14:creationId xmlns:p14="http://schemas.microsoft.com/office/powerpoint/2010/main" val="3199803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ortheastern.blackboard.com/webapps/blackboard/execute/launcher?type=Course&amp;id=_2592663_1&amp;url=" TargetMode="External"/><Relationship Id="rId2" Type="http://schemas.openxmlformats.org/officeDocument/2006/relationships/hyperlink" Target="https://northeastern.blackboard.com/webapps/blackboard/execute/launcher?type=Course&amp;id=_2592662_1&amp;url=" TargetMode="External"/><Relationship Id="rId1" Type="http://schemas.openxmlformats.org/officeDocument/2006/relationships/slideLayout" Target="../slideLayouts/slideLayout1.xml"/><Relationship Id="rId4" Type="http://schemas.openxmlformats.org/officeDocument/2006/relationships/hyperlink" Target="mailto:M.Servattalab@northeastern.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hyperlink" Target="https://artoftesting.com/manualTesting/what-is-software-testing.html" TargetMode="External"/><Relationship Id="rId2" Type="http://schemas.openxmlformats.org/officeDocument/2006/relationships/hyperlink" Target="https://www.guru99.com/the-unconventional-guide-to-defect-management.html" TargetMode="External"/><Relationship Id="rId1" Type="http://schemas.openxmlformats.org/officeDocument/2006/relationships/slideLayout" Target="../slideLayouts/slideLayout2.xml"/><Relationship Id="rId4" Type="http://schemas.openxmlformats.org/officeDocument/2006/relationships/hyperlink" Target="https://www.softwaretestingmaterial.com/software-testing/" TargetMode="Externa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inflectra.com/ideas/topic/testing-methodologies.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roberthalf.com/blog/salaries-and-skills/6-basic-sdlc-methodologies-which-one-is-best" TargetMode="External"/><Relationship Id="rId2" Type="http://schemas.openxmlformats.org/officeDocument/2006/relationships/hyperlink" Target="https://sdtimes.com/agile-is-becoming-the-de-facto-standard-for-software-development-according-to-versionon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sarpotdar.g@husky.neu.edu" TargetMode="External"/><Relationship Id="rId2" Type="http://schemas.openxmlformats.org/officeDocument/2006/relationships/hyperlink" Target="mailto:raj.v@husky.neu.edu" TargetMode="External"/><Relationship Id="rId1" Type="http://schemas.openxmlformats.org/officeDocument/2006/relationships/slideLayout" Target="../slideLayouts/slideLayout2.xml"/><Relationship Id="rId4" Type="http://schemas.openxmlformats.org/officeDocument/2006/relationships/hyperlink" Target="https://join.slack.com/t/info6255qasummer2019/shared_invite/enQtNjI3OTUxMzAzODc2LTRkMGY3MDcwMTgzNDhhZTVjODU1MGUzNzIwYjZjMWQ0YmQ0NTZkOWYxMTRiMTk4NDEwZjA2NzQwOTk4ZTEwNGU"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humanswlord.wordpress.com/2014/01/14/brainfood-moores-law-explained/" TargetMode="External"/><Relationship Id="rId2" Type="http://schemas.openxmlformats.org/officeDocument/2006/relationships/hyperlink" Target="http://www.intel.com/content/www/us/en/history/museum-gordon-moore-law.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90230-8C12-45CD-AF8B-F6A3C0F08BA0}"/>
              </a:ext>
            </a:extLst>
          </p:cNvPr>
          <p:cNvSpPr>
            <a:spLocks noGrp="1"/>
          </p:cNvSpPr>
          <p:nvPr>
            <p:ph type="ctrTitle"/>
          </p:nvPr>
        </p:nvSpPr>
        <p:spPr>
          <a:xfrm>
            <a:off x="1524000" y="1122363"/>
            <a:ext cx="9144000" cy="1567674"/>
          </a:xfrm>
        </p:spPr>
        <p:txBody>
          <a:bodyPr/>
          <a:lstStyle/>
          <a:p>
            <a:r>
              <a:rPr lang="en-US" dirty="0"/>
              <a:t>QA Testing Fundamentals</a:t>
            </a:r>
          </a:p>
        </p:txBody>
      </p:sp>
      <p:sp>
        <p:nvSpPr>
          <p:cNvPr id="3" name="Subtitle 2">
            <a:extLst>
              <a:ext uri="{FF2B5EF4-FFF2-40B4-BE49-F238E27FC236}">
                <a16:creationId xmlns:a16="http://schemas.microsoft.com/office/drawing/2014/main" id="{1E38F065-56E9-45F0-9013-7D8C3E6C2F1A}"/>
              </a:ext>
            </a:extLst>
          </p:cNvPr>
          <p:cNvSpPr>
            <a:spLocks noGrp="1"/>
          </p:cNvSpPr>
          <p:nvPr>
            <p:ph type="subTitle" idx="1"/>
          </p:nvPr>
        </p:nvSpPr>
        <p:spPr>
          <a:xfrm>
            <a:off x="1085088" y="3602038"/>
            <a:ext cx="9582912" cy="1655762"/>
          </a:xfrm>
        </p:spPr>
        <p:txBody>
          <a:bodyPr>
            <a:normAutofit fontScale="77500" lnSpcReduction="20000"/>
          </a:bodyPr>
          <a:lstStyle/>
          <a:p>
            <a:r>
              <a:rPr lang="en-US" b="1" dirty="0">
                <a:hlinkClick r:id="rId2"/>
              </a:rPr>
              <a:t>INFO6255 17115 Software Quality </a:t>
            </a:r>
            <a:r>
              <a:rPr lang="en-US" b="1" dirty="0" err="1">
                <a:hlinkClick r:id="rId2"/>
              </a:rPr>
              <a:t>Contrl</a:t>
            </a:r>
            <a:r>
              <a:rPr lang="en-US" b="1" dirty="0">
                <a:hlinkClick r:id="rId2"/>
              </a:rPr>
              <a:t> &amp; </a:t>
            </a:r>
            <a:r>
              <a:rPr lang="en-US" b="1" dirty="0" err="1">
                <a:hlinkClick r:id="rId2"/>
              </a:rPr>
              <a:t>Mgmt</a:t>
            </a:r>
            <a:r>
              <a:rPr lang="en-US" b="1" dirty="0">
                <a:hlinkClick r:id="rId2"/>
              </a:rPr>
              <a:t> SEC 01 Fall 2019 [BOS-2-TR]</a:t>
            </a:r>
            <a:endParaRPr lang="en-US" b="1" dirty="0"/>
          </a:p>
          <a:p>
            <a:r>
              <a:rPr lang="en-US" b="1" dirty="0">
                <a:hlinkClick r:id="rId3"/>
              </a:rPr>
              <a:t>INFO6255 17943 Software Quality </a:t>
            </a:r>
            <a:r>
              <a:rPr lang="en-US" b="1" dirty="0" err="1">
                <a:hlinkClick r:id="rId3"/>
              </a:rPr>
              <a:t>Contrl</a:t>
            </a:r>
            <a:r>
              <a:rPr lang="en-US" b="1" dirty="0">
                <a:hlinkClick r:id="rId3"/>
              </a:rPr>
              <a:t> &amp; </a:t>
            </a:r>
            <a:r>
              <a:rPr lang="en-US" b="1" dirty="0" err="1">
                <a:hlinkClick r:id="rId3"/>
              </a:rPr>
              <a:t>Mgmt</a:t>
            </a:r>
            <a:r>
              <a:rPr lang="en-US" b="1" dirty="0">
                <a:hlinkClick r:id="rId3"/>
              </a:rPr>
              <a:t> SEC 02 Fall 2019 [BOS-2-TR]</a:t>
            </a:r>
            <a:endParaRPr lang="en-US" dirty="0"/>
          </a:p>
          <a:p>
            <a:r>
              <a:rPr lang="en-US" dirty="0"/>
              <a:t>Fall 2019</a:t>
            </a:r>
          </a:p>
          <a:p>
            <a:r>
              <a:rPr lang="en-US" dirty="0"/>
              <a:t>Medi Servattalab</a:t>
            </a:r>
          </a:p>
          <a:p>
            <a:r>
              <a:rPr lang="en-US" dirty="0">
                <a:hlinkClick r:id="rId4"/>
              </a:rPr>
              <a:t>M.Servattalab@northeastern.edu</a:t>
            </a:r>
            <a:endParaRPr lang="en-US" dirty="0"/>
          </a:p>
          <a:p>
            <a:endParaRPr lang="en-US" dirty="0"/>
          </a:p>
        </p:txBody>
      </p:sp>
    </p:spTree>
    <p:extLst>
      <p:ext uri="{BB962C8B-B14F-4D97-AF65-F5344CB8AC3E}">
        <p14:creationId xmlns:p14="http://schemas.microsoft.com/office/powerpoint/2010/main" val="2161371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9F7CAD2-A6AF-40E3-897B-DE217823588B}"/>
              </a:ext>
            </a:extLst>
          </p:cNvPr>
          <p:cNvSpPr>
            <a:spLocks noGrp="1"/>
          </p:cNvSpPr>
          <p:nvPr>
            <p:ph idx="1"/>
          </p:nvPr>
        </p:nvSpPr>
        <p:spPr/>
        <p:txBody>
          <a:bodyPr/>
          <a:lstStyle/>
          <a:p>
            <a:endParaRPr lang="en-US"/>
          </a:p>
        </p:txBody>
      </p:sp>
      <p:pic>
        <p:nvPicPr>
          <p:cNvPr id="2" name="Picture 1">
            <a:extLst>
              <a:ext uri="{FF2B5EF4-FFF2-40B4-BE49-F238E27FC236}">
                <a16:creationId xmlns:a16="http://schemas.microsoft.com/office/drawing/2014/main" id="{8D1EDE9A-2D87-4B40-9134-9613009E00C4}"/>
              </a:ext>
            </a:extLst>
          </p:cNvPr>
          <p:cNvPicPr>
            <a:picLocks noChangeAspect="1"/>
          </p:cNvPicPr>
          <p:nvPr/>
        </p:nvPicPr>
        <p:blipFill>
          <a:blip r:embed="rId2"/>
          <a:stretch>
            <a:fillRect/>
          </a:stretch>
        </p:blipFill>
        <p:spPr>
          <a:xfrm>
            <a:off x="366712" y="223837"/>
            <a:ext cx="11458575" cy="6410325"/>
          </a:xfrm>
          <a:prstGeom prst="rect">
            <a:avLst/>
          </a:prstGeom>
        </p:spPr>
      </p:pic>
    </p:spTree>
    <p:extLst>
      <p:ext uri="{BB962C8B-B14F-4D97-AF65-F5344CB8AC3E}">
        <p14:creationId xmlns:p14="http://schemas.microsoft.com/office/powerpoint/2010/main" val="65690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51823-5D84-4195-A15A-20FBB7A65B98}"/>
              </a:ext>
            </a:extLst>
          </p:cNvPr>
          <p:cNvSpPr>
            <a:spLocks noGrp="1"/>
          </p:cNvSpPr>
          <p:nvPr>
            <p:ph type="title"/>
          </p:nvPr>
        </p:nvSpPr>
        <p:spPr>
          <a:xfrm>
            <a:off x="5116878" y="629266"/>
            <a:ext cx="6422849" cy="1676603"/>
          </a:xfrm>
        </p:spPr>
        <p:txBody>
          <a:bodyPr>
            <a:normAutofit/>
          </a:bodyPr>
          <a:lstStyle/>
          <a:p>
            <a:r>
              <a:rPr lang="en-US" b="1" dirty="0"/>
              <a:t>What does all of this really mean?</a:t>
            </a:r>
          </a:p>
        </p:txBody>
      </p:sp>
      <p:sp>
        <p:nvSpPr>
          <p:cNvPr id="27" name="Rectangle 26">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A77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Laptop">
            <a:extLst>
              <a:ext uri="{FF2B5EF4-FFF2-40B4-BE49-F238E27FC236}">
                <a16:creationId xmlns:a16="http://schemas.microsoft.com/office/drawing/2014/main" id="{1D5AD506-4FAC-45DF-90CC-1061A82F32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2632" y="803049"/>
            <a:ext cx="2470743" cy="2470743"/>
          </a:xfrm>
          <a:prstGeom prst="rect">
            <a:avLst/>
          </a:prstGeom>
          <a:effectLst/>
        </p:spPr>
      </p:pic>
      <p:sp>
        <p:nvSpPr>
          <p:cNvPr id="3" name="Content Placeholder 2">
            <a:extLst>
              <a:ext uri="{FF2B5EF4-FFF2-40B4-BE49-F238E27FC236}">
                <a16:creationId xmlns:a16="http://schemas.microsoft.com/office/drawing/2014/main" id="{7E4C4743-B1FF-4F35-9320-103A7193D0CD}"/>
              </a:ext>
            </a:extLst>
          </p:cNvPr>
          <p:cNvSpPr>
            <a:spLocks noGrp="1"/>
          </p:cNvSpPr>
          <p:nvPr>
            <p:ph idx="1"/>
          </p:nvPr>
        </p:nvSpPr>
        <p:spPr>
          <a:xfrm>
            <a:off x="4905153" y="2438400"/>
            <a:ext cx="6802215" cy="3785419"/>
          </a:xfrm>
        </p:spPr>
        <p:txBody>
          <a:bodyPr>
            <a:noAutofit/>
          </a:bodyPr>
          <a:lstStyle/>
          <a:p>
            <a:r>
              <a:rPr lang="en-US" sz="3200" dirty="0"/>
              <a:t>The Internet is getting </a:t>
            </a:r>
            <a:r>
              <a:rPr lang="en-US" sz="3200" b="1" dirty="0"/>
              <a:t>bigger and more complicated</a:t>
            </a:r>
            <a:r>
              <a:rPr lang="en-US" sz="3200" dirty="0"/>
              <a:t> every day!!</a:t>
            </a:r>
          </a:p>
          <a:p>
            <a:r>
              <a:rPr lang="en-US" sz="3200" b="1" dirty="0"/>
              <a:t>Software Applications </a:t>
            </a:r>
            <a:r>
              <a:rPr lang="en-US" sz="3200" dirty="0"/>
              <a:t>will become more complicated!!</a:t>
            </a:r>
          </a:p>
          <a:p>
            <a:r>
              <a:rPr lang="en-US" sz="3200" dirty="0"/>
              <a:t>The </a:t>
            </a:r>
            <a:r>
              <a:rPr lang="en-US" sz="3200" b="1" dirty="0"/>
              <a:t>testing</a:t>
            </a:r>
            <a:r>
              <a:rPr lang="en-US" sz="3200" dirty="0"/>
              <a:t> will get more complicated!</a:t>
            </a:r>
          </a:p>
          <a:p>
            <a:r>
              <a:rPr lang="en-US" sz="3200" dirty="0"/>
              <a:t>There will be greater need for </a:t>
            </a:r>
            <a:r>
              <a:rPr lang="en-US" sz="3200" b="1" dirty="0"/>
              <a:t>Software Developers and </a:t>
            </a:r>
            <a:r>
              <a:rPr lang="en-US" sz="3200" b="1"/>
              <a:t>Software testers!!!</a:t>
            </a:r>
            <a:endParaRPr lang="en-US" sz="3200" b="1" dirty="0"/>
          </a:p>
          <a:p>
            <a:endParaRPr lang="en-US" sz="3200" dirty="0"/>
          </a:p>
          <a:p>
            <a:endParaRPr lang="en-US" sz="3200" dirty="0"/>
          </a:p>
        </p:txBody>
      </p:sp>
      <p:pic>
        <p:nvPicPr>
          <p:cNvPr id="4" name="Picture 3">
            <a:extLst>
              <a:ext uri="{FF2B5EF4-FFF2-40B4-BE49-F238E27FC236}">
                <a16:creationId xmlns:a16="http://schemas.microsoft.com/office/drawing/2014/main" id="{FDDD3519-C801-4F75-9245-B570D021465E}"/>
              </a:ext>
            </a:extLst>
          </p:cNvPr>
          <p:cNvPicPr>
            <a:picLocks noChangeAspect="1"/>
          </p:cNvPicPr>
          <p:nvPr/>
        </p:nvPicPr>
        <p:blipFill>
          <a:blip r:embed="rId4"/>
          <a:stretch>
            <a:fillRect/>
          </a:stretch>
        </p:blipFill>
        <p:spPr>
          <a:xfrm>
            <a:off x="80679" y="3429000"/>
            <a:ext cx="4427526" cy="2943156"/>
          </a:xfrm>
          <a:prstGeom prst="rect">
            <a:avLst/>
          </a:prstGeom>
        </p:spPr>
      </p:pic>
    </p:spTree>
    <p:extLst>
      <p:ext uri="{BB962C8B-B14F-4D97-AF65-F5344CB8AC3E}">
        <p14:creationId xmlns:p14="http://schemas.microsoft.com/office/powerpoint/2010/main" val="2999078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9AC1A9-217E-41D8-BCA0-2D299838344D}"/>
              </a:ext>
            </a:extLst>
          </p:cNvPr>
          <p:cNvSpPr>
            <a:spLocks noGrp="1"/>
          </p:cNvSpPr>
          <p:nvPr>
            <p:ph type="title"/>
          </p:nvPr>
        </p:nvSpPr>
        <p:spPr>
          <a:xfrm>
            <a:off x="863029" y="1012004"/>
            <a:ext cx="3416158" cy="4795408"/>
          </a:xfrm>
        </p:spPr>
        <p:txBody>
          <a:bodyPr>
            <a:normAutofit/>
          </a:bodyPr>
          <a:lstStyle/>
          <a:p>
            <a:r>
              <a:rPr lang="en-US" b="1">
                <a:solidFill>
                  <a:srgbClr val="FFFFFF"/>
                </a:solidFill>
              </a:rPr>
              <a:t>What makes a great QA Tester?</a:t>
            </a:r>
          </a:p>
        </p:txBody>
      </p:sp>
      <p:graphicFrame>
        <p:nvGraphicFramePr>
          <p:cNvPr id="5" name="Content Placeholder 2">
            <a:extLst>
              <a:ext uri="{FF2B5EF4-FFF2-40B4-BE49-F238E27FC236}">
                <a16:creationId xmlns:a16="http://schemas.microsoft.com/office/drawing/2014/main" id="{BBAB2570-78B4-4F8E-B7D2-FAADED4FD473}"/>
              </a:ext>
            </a:extLst>
          </p:cNvPr>
          <p:cNvGraphicFramePr>
            <a:graphicFrameLocks noGrp="1"/>
          </p:cNvGraphicFramePr>
          <p:nvPr>
            <p:ph idx="1"/>
            <p:extLst>
              <p:ext uri="{D42A27DB-BD31-4B8C-83A1-F6EECF244321}">
                <p14:modId xmlns:p14="http://schemas.microsoft.com/office/powerpoint/2010/main" val="394473447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9790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35ED28-B2DC-4526-94DB-E4E1A6A944C4}"/>
              </a:ext>
            </a:extLst>
          </p:cNvPr>
          <p:cNvSpPr>
            <a:spLocks noGrp="1"/>
          </p:cNvSpPr>
          <p:nvPr>
            <p:ph type="title"/>
          </p:nvPr>
        </p:nvSpPr>
        <p:spPr>
          <a:xfrm>
            <a:off x="863029" y="1012004"/>
            <a:ext cx="3416158" cy="4795408"/>
          </a:xfrm>
        </p:spPr>
        <p:txBody>
          <a:bodyPr>
            <a:normAutofit/>
          </a:bodyPr>
          <a:lstStyle/>
          <a:p>
            <a:r>
              <a:rPr lang="en-US" b="1">
                <a:solidFill>
                  <a:srgbClr val="FFFFFF"/>
                </a:solidFill>
              </a:rPr>
              <a:t>QA - Theory vs Practice</a:t>
            </a:r>
          </a:p>
        </p:txBody>
      </p:sp>
      <p:graphicFrame>
        <p:nvGraphicFramePr>
          <p:cNvPr id="5" name="Content Placeholder 2">
            <a:extLst>
              <a:ext uri="{FF2B5EF4-FFF2-40B4-BE49-F238E27FC236}">
                <a16:creationId xmlns:a16="http://schemas.microsoft.com/office/drawing/2014/main" id="{E7AEBAF9-8C3A-4A67-BECB-B1BB4D5006D9}"/>
              </a:ext>
            </a:extLst>
          </p:cNvPr>
          <p:cNvGraphicFramePr>
            <a:graphicFrameLocks noGrp="1"/>
          </p:cNvGraphicFramePr>
          <p:nvPr>
            <p:ph idx="1"/>
            <p:extLst>
              <p:ext uri="{D42A27DB-BD31-4B8C-83A1-F6EECF244321}">
                <p14:modId xmlns:p14="http://schemas.microsoft.com/office/powerpoint/2010/main" val="57952656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013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7A5C-466A-4BBE-ABE8-98FC545B8F34}"/>
              </a:ext>
            </a:extLst>
          </p:cNvPr>
          <p:cNvSpPr>
            <a:spLocks noGrp="1"/>
          </p:cNvSpPr>
          <p:nvPr>
            <p:ph type="title"/>
          </p:nvPr>
        </p:nvSpPr>
        <p:spPr>
          <a:xfrm>
            <a:off x="838200" y="365125"/>
            <a:ext cx="10515600" cy="1158875"/>
          </a:xfrm>
        </p:spPr>
        <p:txBody>
          <a:bodyPr/>
          <a:lstStyle/>
          <a:p>
            <a:r>
              <a:rPr lang="en-US" b="1" dirty="0"/>
              <a:t>Reviewing the Course Topics</a:t>
            </a:r>
          </a:p>
        </p:txBody>
      </p:sp>
      <p:sp>
        <p:nvSpPr>
          <p:cNvPr id="3" name="Content Placeholder 2">
            <a:extLst>
              <a:ext uri="{FF2B5EF4-FFF2-40B4-BE49-F238E27FC236}">
                <a16:creationId xmlns:a16="http://schemas.microsoft.com/office/drawing/2014/main" id="{026B7CDD-FB85-406D-843A-DBC232274538}"/>
              </a:ext>
            </a:extLst>
          </p:cNvPr>
          <p:cNvSpPr>
            <a:spLocks noGrp="1"/>
          </p:cNvSpPr>
          <p:nvPr>
            <p:ph idx="1"/>
          </p:nvPr>
        </p:nvSpPr>
        <p:spPr>
          <a:xfrm>
            <a:off x="838200" y="1524001"/>
            <a:ext cx="10515600" cy="4821381"/>
          </a:xfrm>
        </p:spPr>
        <p:txBody>
          <a:bodyPr>
            <a:normAutofit fontScale="92500"/>
          </a:bodyPr>
          <a:lstStyle/>
          <a:p>
            <a:r>
              <a:rPr lang="en-US" dirty="0"/>
              <a:t>What is Software testing? </a:t>
            </a:r>
          </a:p>
          <a:p>
            <a:pPr marL="914400" lvl="1" indent="-457200">
              <a:buFont typeface="+mj-lt"/>
              <a:buAutoNum type="arabicPeriod"/>
            </a:pPr>
            <a:r>
              <a:rPr lang="en-US" b="1" i="1" dirty="0"/>
              <a:t>Software testing</a:t>
            </a:r>
            <a:r>
              <a:rPr lang="en-US" i="1" dirty="0"/>
              <a:t> is a process, to evaluate the functionality of a software application with an intent to find whether the developed software met the specified requirements or not. To identify the defects to ensure that the product is defect free in order to produce a quality product.</a:t>
            </a:r>
          </a:p>
          <a:p>
            <a:pPr marL="914400" lvl="1" indent="-457200">
              <a:buFont typeface="+mj-lt"/>
              <a:buAutoNum type="arabicPeriod"/>
            </a:pPr>
            <a:endParaRPr lang="en-US" i="1" dirty="0"/>
          </a:p>
          <a:p>
            <a:pPr marL="914400" lvl="1" indent="-457200">
              <a:buFont typeface="+mj-lt"/>
              <a:buAutoNum type="arabicPeriod"/>
            </a:pPr>
            <a:r>
              <a:rPr lang="en-US" b="1" i="1" dirty="0"/>
              <a:t>Software testing </a:t>
            </a:r>
            <a:r>
              <a:rPr lang="en-US" i="1" dirty="0"/>
              <a:t>is an activity to check whether the actual results match the expected results and to ensure that the software system is</a:t>
            </a:r>
            <a:r>
              <a:rPr lang="en-US" i="1" dirty="0">
                <a:hlinkClick r:id="rId2"/>
              </a:rPr>
              <a:t> Defect </a:t>
            </a:r>
            <a:r>
              <a:rPr lang="en-US" i="1" dirty="0"/>
              <a:t>free.</a:t>
            </a:r>
          </a:p>
          <a:p>
            <a:pPr marL="914400" lvl="1" indent="-457200">
              <a:buFont typeface="+mj-lt"/>
              <a:buAutoNum type="arabicPeriod"/>
            </a:pPr>
            <a:endParaRPr lang="en-US" dirty="0"/>
          </a:p>
          <a:p>
            <a:pPr marL="914400" lvl="1" indent="-457200">
              <a:buFont typeface="+mj-lt"/>
              <a:buAutoNum type="arabicPeriod"/>
            </a:pPr>
            <a:r>
              <a:rPr lang="en-US" b="1" i="1" dirty="0"/>
              <a:t>Software Testing</a:t>
            </a:r>
            <a:r>
              <a:rPr lang="en-US" i="1" dirty="0"/>
              <a:t> is the process of evaluating a system or its component(s) with the intent to find whether it satisfies the specified requirements or not.</a:t>
            </a:r>
          </a:p>
          <a:p>
            <a:pPr marL="914400" lvl="1" indent="-457200">
              <a:buFont typeface="+mj-lt"/>
              <a:buAutoNum type="arabicPeriod"/>
            </a:pPr>
            <a:endParaRPr lang="en-US" i="1" dirty="0"/>
          </a:p>
          <a:p>
            <a:pPr marL="914400" lvl="1" indent="-457200">
              <a:buFont typeface="+mj-lt"/>
              <a:buAutoNum type="arabicPeriod"/>
            </a:pPr>
            <a:r>
              <a:rPr lang="en-US" b="1" i="1" dirty="0"/>
              <a:t>Software testing </a:t>
            </a:r>
            <a:r>
              <a:rPr lang="en-US" i="1" dirty="0"/>
              <a:t>is the process of evaluating a system with the intend of finding bugs. It is performed to check if the system satisfies its specified requirements. </a:t>
            </a:r>
          </a:p>
          <a:p>
            <a:pPr lvl="1"/>
            <a:endParaRPr lang="en-US" i="1" dirty="0"/>
          </a:p>
          <a:p>
            <a:endParaRPr lang="en-US" dirty="0"/>
          </a:p>
        </p:txBody>
      </p:sp>
      <p:sp>
        <p:nvSpPr>
          <p:cNvPr id="4" name="Rectangle 3">
            <a:extLst>
              <a:ext uri="{FF2B5EF4-FFF2-40B4-BE49-F238E27FC236}">
                <a16:creationId xmlns:a16="http://schemas.microsoft.com/office/drawing/2014/main" id="{284E848A-04C9-4208-A1FC-A4E689C210F2}"/>
              </a:ext>
            </a:extLst>
          </p:cNvPr>
          <p:cNvSpPr/>
          <p:nvPr/>
        </p:nvSpPr>
        <p:spPr>
          <a:xfrm>
            <a:off x="530352" y="6492875"/>
            <a:ext cx="5864234" cy="461665"/>
          </a:xfrm>
          <a:prstGeom prst="rect">
            <a:avLst/>
          </a:prstGeom>
        </p:spPr>
        <p:txBody>
          <a:bodyPr wrap="square">
            <a:spAutoFit/>
          </a:bodyPr>
          <a:lstStyle/>
          <a:p>
            <a:r>
              <a:rPr lang="en-US" sz="1200" dirty="0">
                <a:hlinkClick r:id="rId3"/>
              </a:rPr>
              <a:t>https://artoftesting.com/manualTesting/what-is-software-testing.html</a:t>
            </a:r>
            <a:endParaRPr lang="en-US" sz="1200" dirty="0"/>
          </a:p>
          <a:p>
            <a:endParaRPr lang="en-US" sz="1200" dirty="0"/>
          </a:p>
        </p:txBody>
      </p:sp>
      <p:sp>
        <p:nvSpPr>
          <p:cNvPr id="5" name="Rectangle 4">
            <a:extLst>
              <a:ext uri="{FF2B5EF4-FFF2-40B4-BE49-F238E27FC236}">
                <a16:creationId xmlns:a16="http://schemas.microsoft.com/office/drawing/2014/main" id="{9692F0A0-B96E-4A5B-A727-D2AD8486DC93}"/>
              </a:ext>
            </a:extLst>
          </p:cNvPr>
          <p:cNvSpPr/>
          <p:nvPr/>
        </p:nvSpPr>
        <p:spPr>
          <a:xfrm>
            <a:off x="6022968" y="6412344"/>
            <a:ext cx="5864234" cy="646331"/>
          </a:xfrm>
          <a:prstGeom prst="rect">
            <a:avLst/>
          </a:prstGeom>
        </p:spPr>
        <p:txBody>
          <a:bodyPr wrap="square">
            <a:spAutoFit/>
          </a:bodyPr>
          <a:lstStyle/>
          <a:p>
            <a:r>
              <a:rPr lang="en-US" sz="1200" dirty="0">
                <a:hlinkClick r:id="rId4"/>
              </a:rPr>
              <a:t>https://www.softwaretestingmaterial.com/software-testing/</a:t>
            </a:r>
            <a:endParaRPr lang="en-US" sz="1200" dirty="0"/>
          </a:p>
          <a:p>
            <a:endParaRPr lang="en-US" sz="1200" dirty="0"/>
          </a:p>
        </p:txBody>
      </p:sp>
    </p:spTree>
    <p:extLst>
      <p:ext uri="{BB962C8B-B14F-4D97-AF65-F5344CB8AC3E}">
        <p14:creationId xmlns:p14="http://schemas.microsoft.com/office/powerpoint/2010/main" val="135819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903C77-C9BA-42C4-BD84-FCD6674C6C27}"/>
              </a:ext>
            </a:extLst>
          </p:cNvPr>
          <p:cNvSpPr>
            <a:spLocks noGrp="1"/>
          </p:cNvSpPr>
          <p:nvPr>
            <p:ph type="title"/>
          </p:nvPr>
        </p:nvSpPr>
        <p:spPr>
          <a:xfrm>
            <a:off x="863029" y="1012004"/>
            <a:ext cx="3416158" cy="4795408"/>
          </a:xfrm>
        </p:spPr>
        <p:txBody>
          <a:bodyPr>
            <a:normAutofit/>
          </a:bodyPr>
          <a:lstStyle/>
          <a:p>
            <a:r>
              <a:rPr lang="en-US">
                <a:solidFill>
                  <a:srgbClr val="FFFFFF"/>
                </a:solidFill>
              </a:rPr>
              <a:t>Software Testing…</a:t>
            </a:r>
          </a:p>
        </p:txBody>
      </p:sp>
      <p:graphicFrame>
        <p:nvGraphicFramePr>
          <p:cNvPr id="5" name="Content Placeholder 2">
            <a:extLst>
              <a:ext uri="{FF2B5EF4-FFF2-40B4-BE49-F238E27FC236}">
                <a16:creationId xmlns:a16="http://schemas.microsoft.com/office/drawing/2014/main" id="{67F92A51-5F47-4377-BA62-4D46E8B8AF54}"/>
              </a:ext>
            </a:extLst>
          </p:cNvPr>
          <p:cNvGraphicFramePr>
            <a:graphicFrameLocks noGrp="1"/>
          </p:cNvGraphicFramePr>
          <p:nvPr>
            <p:ph idx="1"/>
            <p:extLst>
              <p:ext uri="{D42A27DB-BD31-4B8C-83A1-F6EECF244321}">
                <p14:modId xmlns:p14="http://schemas.microsoft.com/office/powerpoint/2010/main" val="34995798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9206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673A86-C28B-4123-8ADD-0CF479A757E9}"/>
              </a:ext>
            </a:extLst>
          </p:cNvPr>
          <p:cNvSpPr>
            <a:spLocks noGrp="1"/>
          </p:cNvSpPr>
          <p:nvPr>
            <p:ph type="title"/>
          </p:nvPr>
        </p:nvSpPr>
        <p:spPr>
          <a:xfrm>
            <a:off x="838200" y="631825"/>
            <a:ext cx="10515600" cy="1325563"/>
          </a:xfrm>
        </p:spPr>
        <p:txBody>
          <a:bodyPr>
            <a:normAutofit/>
          </a:bodyPr>
          <a:lstStyle/>
          <a:p>
            <a:r>
              <a:rPr lang="en-US" b="1" dirty="0"/>
              <a:t>Reviewing the course topics</a:t>
            </a:r>
          </a:p>
        </p:txBody>
      </p:sp>
      <p:sp>
        <p:nvSpPr>
          <p:cNvPr id="3" name="Content Placeholder 2">
            <a:extLst>
              <a:ext uri="{FF2B5EF4-FFF2-40B4-BE49-F238E27FC236}">
                <a16:creationId xmlns:a16="http://schemas.microsoft.com/office/drawing/2014/main" id="{E0A9B96F-D007-4625-B289-F2C14CF137DF}"/>
              </a:ext>
            </a:extLst>
          </p:cNvPr>
          <p:cNvSpPr>
            <a:spLocks noGrp="1"/>
          </p:cNvSpPr>
          <p:nvPr>
            <p:ph idx="1"/>
          </p:nvPr>
        </p:nvSpPr>
        <p:spPr>
          <a:xfrm>
            <a:off x="838200" y="1710070"/>
            <a:ext cx="10515600" cy="3871762"/>
          </a:xfrm>
        </p:spPr>
        <p:txBody>
          <a:bodyPr>
            <a:noAutofit/>
          </a:bodyPr>
          <a:lstStyle/>
          <a:p>
            <a:r>
              <a:rPr lang="en-US" sz="2000" b="1" dirty="0"/>
              <a:t>SDLC – QA Methodologies</a:t>
            </a:r>
          </a:p>
          <a:p>
            <a:pPr lvl="1"/>
            <a:r>
              <a:rPr lang="en-US" sz="2000" b="1" dirty="0"/>
              <a:t>Waterfall</a:t>
            </a:r>
          </a:p>
          <a:p>
            <a:pPr lvl="2"/>
            <a:r>
              <a:rPr lang="en-US" dirty="0"/>
              <a:t>Business Requirement vs. Functional Requirements?</a:t>
            </a:r>
          </a:p>
          <a:p>
            <a:pPr lvl="2"/>
            <a:r>
              <a:rPr lang="en-US" dirty="0"/>
              <a:t>Test Plan/Test Strategy</a:t>
            </a:r>
          </a:p>
          <a:p>
            <a:pPr lvl="2"/>
            <a:r>
              <a:rPr lang="en-US" dirty="0"/>
              <a:t>Test Condition Matrix</a:t>
            </a:r>
          </a:p>
          <a:p>
            <a:pPr lvl="2"/>
            <a:r>
              <a:rPr lang="en-US" dirty="0"/>
              <a:t>Traceability Matrix</a:t>
            </a:r>
          </a:p>
          <a:p>
            <a:pPr lvl="2"/>
            <a:r>
              <a:rPr lang="en-US" dirty="0"/>
              <a:t>Equivalence Class Partitioning</a:t>
            </a:r>
          </a:p>
          <a:p>
            <a:pPr lvl="2"/>
            <a:r>
              <a:rPr lang="en-US" dirty="0"/>
              <a:t>Test Coverage</a:t>
            </a:r>
          </a:p>
          <a:p>
            <a:pPr lvl="1"/>
            <a:r>
              <a:rPr lang="en-US" sz="2000" b="1" dirty="0"/>
              <a:t>Agile:</a:t>
            </a:r>
          </a:p>
          <a:p>
            <a:pPr lvl="2"/>
            <a:r>
              <a:rPr lang="en-US" dirty="0"/>
              <a:t>Epics, Sprints, Scrums, User Stories, etc.</a:t>
            </a:r>
          </a:p>
          <a:p>
            <a:pPr lvl="1"/>
            <a:r>
              <a:rPr lang="en-US" sz="2000" dirty="0"/>
              <a:t>Automation Testing</a:t>
            </a:r>
          </a:p>
          <a:p>
            <a:pPr lvl="1"/>
            <a:r>
              <a:rPr lang="en-US" sz="2000" dirty="0"/>
              <a:t>Performance/Load Testing</a:t>
            </a:r>
          </a:p>
          <a:p>
            <a:r>
              <a:rPr lang="en-US" sz="2000" dirty="0"/>
              <a:t>When do you know you are done with testing?</a:t>
            </a:r>
          </a:p>
        </p:txBody>
      </p:sp>
    </p:spTree>
    <p:extLst>
      <p:ext uri="{BB962C8B-B14F-4D97-AF65-F5344CB8AC3E}">
        <p14:creationId xmlns:p14="http://schemas.microsoft.com/office/powerpoint/2010/main" val="2291549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328A-50B0-43B4-8CB7-4E0C6436D2CF}"/>
              </a:ext>
            </a:extLst>
          </p:cNvPr>
          <p:cNvSpPr>
            <a:spLocks noGrp="1"/>
          </p:cNvSpPr>
          <p:nvPr>
            <p:ph type="title"/>
          </p:nvPr>
        </p:nvSpPr>
        <p:spPr>
          <a:xfrm>
            <a:off x="838200" y="365125"/>
            <a:ext cx="10515600" cy="1325563"/>
          </a:xfrm>
        </p:spPr>
        <p:txBody>
          <a:bodyPr/>
          <a:lstStyle/>
          <a:p>
            <a:r>
              <a:rPr lang="en-US" b="1" dirty="0"/>
              <a:t>“Equivalence Class Partitioning”</a:t>
            </a:r>
            <a:br>
              <a:rPr lang="en-US" b="1" dirty="0"/>
            </a:br>
            <a:endParaRPr lang="en-US" dirty="0"/>
          </a:p>
        </p:txBody>
      </p:sp>
      <p:sp>
        <p:nvSpPr>
          <p:cNvPr id="3" name="Content Placeholder 2">
            <a:extLst>
              <a:ext uri="{FF2B5EF4-FFF2-40B4-BE49-F238E27FC236}">
                <a16:creationId xmlns:a16="http://schemas.microsoft.com/office/drawing/2014/main" id="{BC061E38-8C9C-49B6-B784-A9D65A755F44}"/>
              </a:ext>
            </a:extLst>
          </p:cNvPr>
          <p:cNvSpPr>
            <a:spLocks noGrp="1"/>
          </p:cNvSpPr>
          <p:nvPr>
            <p:ph idx="1"/>
          </p:nvPr>
        </p:nvSpPr>
        <p:spPr>
          <a:xfrm>
            <a:off x="838200" y="1342768"/>
            <a:ext cx="10515600" cy="5371070"/>
          </a:xfrm>
        </p:spPr>
        <p:txBody>
          <a:bodyPr>
            <a:normAutofit lnSpcReduction="10000"/>
          </a:bodyPr>
          <a:lstStyle/>
          <a:p>
            <a:r>
              <a:rPr lang="en-US" dirty="0"/>
              <a:t>It greatly </a:t>
            </a:r>
            <a:r>
              <a:rPr lang="en-US" b="1" dirty="0"/>
              <a:t>reduces the number of test cases without compromising the test coverage or quality of testing.</a:t>
            </a:r>
            <a:endParaRPr lang="en-US" dirty="0"/>
          </a:p>
          <a:p>
            <a:pPr lvl="1"/>
            <a:r>
              <a:rPr lang="en-US" dirty="0"/>
              <a:t>It helps in </a:t>
            </a:r>
            <a:r>
              <a:rPr lang="en-US" u="sng" dirty="0"/>
              <a:t>reducing the overall test execution time </a:t>
            </a:r>
            <a:r>
              <a:rPr lang="en-US" dirty="0"/>
              <a:t>due to reduced set of test data.</a:t>
            </a:r>
          </a:p>
          <a:p>
            <a:pPr lvl="1"/>
            <a:r>
              <a:rPr lang="en-US" dirty="0"/>
              <a:t>It is highly used in cases where </a:t>
            </a:r>
            <a:r>
              <a:rPr lang="en-US" u="sng" dirty="0"/>
              <a:t>exhaustive testing is not possible </a:t>
            </a:r>
            <a:r>
              <a:rPr lang="en-US" dirty="0"/>
              <a:t>but at the same time test </a:t>
            </a:r>
            <a:r>
              <a:rPr lang="en-US" u="sng" dirty="0"/>
              <a:t>good coverage needs </a:t>
            </a:r>
            <a:r>
              <a:rPr lang="en-US" dirty="0"/>
              <a:t>to be maintained.</a:t>
            </a:r>
          </a:p>
          <a:p>
            <a:r>
              <a:rPr lang="en-US" b="1" dirty="0"/>
              <a:t>Disadvantages of equivalence class partitioning</a:t>
            </a:r>
          </a:p>
          <a:p>
            <a:pPr lvl="1"/>
            <a:r>
              <a:rPr lang="en-US" dirty="0"/>
              <a:t>The identification of equivalence classes relies </a:t>
            </a:r>
            <a:r>
              <a:rPr lang="en-US" b="1" dirty="0"/>
              <a:t>heavily on the expertise </a:t>
            </a:r>
            <a:r>
              <a:rPr lang="en-US" dirty="0"/>
              <a:t>of the tester. </a:t>
            </a:r>
          </a:p>
          <a:p>
            <a:pPr lvl="1"/>
            <a:r>
              <a:rPr lang="en-US" dirty="0"/>
              <a:t>Having </a:t>
            </a:r>
            <a:r>
              <a:rPr lang="en-US" b="1" dirty="0"/>
              <a:t>incorrectly identified equivalence classes </a:t>
            </a:r>
            <a:r>
              <a:rPr lang="en-US" dirty="0"/>
              <a:t>leads to higher risk of </a:t>
            </a:r>
            <a:r>
              <a:rPr lang="en-US" u="sng" dirty="0"/>
              <a:t>defect leakage </a:t>
            </a:r>
            <a:r>
              <a:rPr lang="en-US" dirty="0"/>
              <a:t>and less </a:t>
            </a:r>
            <a:r>
              <a:rPr lang="en-US" u="sng" dirty="0"/>
              <a:t>test coverage</a:t>
            </a:r>
            <a:r>
              <a:rPr lang="en-US" dirty="0"/>
              <a:t>.</a:t>
            </a:r>
          </a:p>
          <a:p>
            <a:pPr lvl="1"/>
            <a:r>
              <a:rPr lang="en-US" dirty="0"/>
              <a:t>The equivalence classes needs to be </a:t>
            </a:r>
            <a:r>
              <a:rPr lang="en-US" b="1" dirty="0"/>
              <a:t>partitioned just to the right amount </a:t>
            </a:r>
            <a:r>
              <a:rPr lang="en-US" dirty="0"/>
              <a:t>and groups as having too large partitions leads to risk of missing defects. </a:t>
            </a:r>
          </a:p>
          <a:p>
            <a:pPr lvl="1"/>
            <a:r>
              <a:rPr lang="en-US" dirty="0"/>
              <a:t>Whereas, partitioning into more </a:t>
            </a:r>
            <a:r>
              <a:rPr lang="en-US" b="1" dirty="0"/>
              <a:t>groups of smaller sizes leads </a:t>
            </a:r>
            <a:r>
              <a:rPr lang="en-US" dirty="0"/>
              <a:t>to redundant tests.</a:t>
            </a:r>
          </a:p>
        </p:txBody>
      </p:sp>
    </p:spTree>
    <p:extLst>
      <p:ext uri="{BB962C8B-B14F-4D97-AF65-F5344CB8AC3E}">
        <p14:creationId xmlns:p14="http://schemas.microsoft.com/office/powerpoint/2010/main" val="2959591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B8B997-3F38-418A-9F66-0314942CC0EA}"/>
              </a:ext>
            </a:extLst>
          </p:cNvPr>
          <p:cNvSpPr>
            <a:spLocks noGrp="1"/>
          </p:cNvSpPr>
          <p:nvPr>
            <p:ph type="title"/>
          </p:nvPr>
        </p:nvSpPr>
        <p:spPr>
          <a:xfrm>
            <a:off x="1277112" y="1137862"/>
            <a:ext cx="9637776" cy="1430696"/>
          </a:xfrm>
        </p:spPr>
        <p:txBody>
          <a:bodyPr>
            <a:normAutofit/>
          </a:bodyPr>
          <a:lstStyle/>
          <a:p>
            <a:r>
              <a:rPr lang="en-US" dirty="0"/>
              <a:t>More on the QA Methodologies</a:t>
            </a:r>
          </a:p>
        </p:txBody>
      </p:sp>
      <p:sp>
        <p:nvSpPr>
          <p:cNvPr id="3" name="Content Placeholder 2">
            <a:extLst>
              <a:ext uri="{FF2B5EF4-FFF2-40B4-BE49-F238E27FC236}">
                <a16:creationId xmlns:a16="http://schemas.microsoft.com/office/drawing/2014/main" id="{9373D753-A06D-42DA-B5A7-DEE60F9CB961}"/>
              </a:ext>
            </a:extLst>
          </p:cNvPr>
          <p:cNvSpPr>
            <a:spLocks noGrp="1"/>
          </p:cNvSpPr>
          <p:nvPr>
            <p:ph idx="1"/>
          </p:nvPr>
        </p:nvSpPr>
        <p:spPr>
          <a:xfrm>
            <a:off x="1288064" y="2853879"/>
            <a:ext cx="9637776" cy="2714771"/>
          </a:xfrm>
        </p:spPr>
        <p:txBody>
          <a:bodyPr>
            <a:normAutofit/>
          </a:bodyPr>
          <a:lstStyle/>
          <a:p>
            <a:r>
              <a:rPr lang="en-US" sz="2400" b="1" dirty="0"/>
              <a:t>Waterfall vs. Agile</a:t>
            </a:r>
          </a:p>
          <a:p>
            <a:pPr lvl="1"/>
            <a:r>
              <a:rPr lang="en-US" sz="1900" b="1" dirty="0"/>
              <a:t>Business Requirements </a:t>
            </a:r>
            <a:r>
              <a:rPr lang="en-US" sz="1900" dirty="0"/>
              <a:t>vs </a:t>
            </a:r>
            <a:r>
              <a:rPr lang="en-US" sz="1900" b="1" dirty="0"/>
              <a:t>Functional Requirements</a:t>
            </a:r>
          </a:p>
          <a:p>
            <a:pPr lvl="1"/>
            <a:r>
              <a:rPr lang="en-US" sz="1900" dirty="0"/>
              <a:t>How to link the </a:t>
            </a:r>
            <a:r>
              <a:rPr lang="en-US" sz="1900" b="1" dirty="0"/>
              <a:t>Requirements and the Test Cases </a:t>
            </a:r>
            <a:r>
              <a:rPr lang="en-US" sz="1900" dirty="0"/>
              <a:t>and why?</a:t>
            </a:r>
          </a:p>
          <a:p>
            <a:pPr lvl="1"/>
            <a:r>
              <a:rPr lang="en-US" sz="1900" dirty="0"/>
              <a:t>How to create a </a:t>
            </a:r>
            <a:r>
              <a:rPr lang="en-US" sz="1900" b="1" dirty="0"/>
              <a:t>traceability matrix to ensure accurate coverage</a:t>
            </a:r>
          </a:p>
          <a:p>
            <a:pPr lvl="1"/>
            <a:r>
              <a:rPr lang="en-US" sz="1900" dirty="0"/>
              <a:t>How to </a:t>
            </a:r>
            <a:r>
              <a:rPr lang="en-US" sz="1900" b="1" dirty="0"/>
              <a:t>write test cases</a:t>
            </a:r>
          </a:p>
          <a:p>
            <a:pPr lvl="1"/>
            <a:r>
              <a:rPr lang="en-US" sz="1900" dirty="0"/>
              <a:t>How to conduct testing in </a:t>
            </a:r>
            <a:r>
              <a:rPr lang="en-US" sz="1900" b="1" dirty="0"/>
              <a:t>Agile</a:t>
            </a:r>
          </a:p>
          <a:p>
            <a:pPr lvl="1"/>
            <a:r>
              <a:rPr lang="en-US" sz="1900" dirty="0"/>
              <a:t>What to do as part of the </a:t>
            </a:r>
            <a:r>
              <a:rPr lang="en-US" sz="1900" b="1" dirty="0"/>
              <a:t>Sprints</a:t>
            </a:r>
          </a:p>
          <a:p>
            <a:pPr lvl="1"/>
            <a:r>
              <a:rPr lang="en-US" sz="1900" dirty="0"/>
              <a:t>More about Scrums, Sprints, QA role?</a:t>
            </a:r>
          </a:p>
          <a:p>
            <a:endParaRPr lang="en-US" sz="1900" dirty="0"/>
          </a:p>
        </p:txBody>
      </p:sp>
    </p:spTree>
    <p:extLst>
      <p:ext uri="{BB962C8B-B14F-4D97-AF65-F5344CB8AC3E}">
        <p14:creationId xmlns:p14="http://schemas.microsoft.com/office/powerpoint/2010/main" val="1040761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EDE51-B1C5-431A-9AFD-2D88558588D0}"/>
              </a:ext>
            </a:extLst>
          </p:cNvPr>
          <p:cNvSpPr>
            <a:spLocks noGrp="1"/>
          </p:cNvSpPr>
          <p:nvPr>
            <p:ph type="title"/>
          </p:nvPr>
        </p:nvSpPr>
        <p:spPr>
          <a:xfrm>
            <a:off x="838200" y="365126"/>
            <a:ext cx="10515600" cy="1075748"/>
          </a:xfrm>
        </p:spPr>
        <p:txBody>
          <a:bodyPr/>
          <a:lstStyle/>
          <a:p>
            <a:r>
              <a:rPr lang="en-US" b="1" dirty="0"/>
              <a:t>Testing Phases &amp; Types</a:t>
            </a:r>
          </a:p>
        </p:txBody>
      </p:sp>
      <p:sp>
        <p:nvSpPr>
          <p:cNvPr id="3" name="Content Placeholder 2">
            <a:extLst>
              <a:ext uri="{FF2B5EF4-FFF2-40B4-BE49-F238E27FC236}">
                <a16:creationId xmlns:a16="http://schemas.microsoft.com/office/drawing/2014/main" id="{D5D8A98A-E6ED-420D-9970-8E6D8711355E}"/>
              </a:ext>
            </a:extLst>
          </p:cNvPr>
          <p:cNvSpPr>
            <a:spLocks noGrp="1"/>
          </p:cNvSpPr>
          <p:nvPr>
            <p:ph idx="1"/>
          </p:nvPr>
        </p:nvSpPr>
        <p:spPr>
          <a:xfrm>
            <a:off x="838200" y="1340980"/>
            <a:ext cx="4158673" cy="4643727"/>
          </a:xfrm>
        </p:spPr>
        <p:txBody>
          <a:bodyPr>
            <a:noAutofit/>
          </a:bodyPr>
          <a:lstStyle/>
          <a:p>
            <a:r>
              <a:rPr lang="en-US" sz="2000" dirty="0"/>
              <a:t>Unit Testing</a:t>
            </a:r>
          </a:p>
          <a:p>
            <a:r>
              <a:rPr lang="en-US" sz="2000" dirty="0"/>
              <a:t>Integration Testing</a:t>
            </a:r>
          </a:p>
          <a:p>
            <a:r>
              <a:rPr lang="en-US" sz="2000" dirty="0"/>
              <a:t>Functional Testing</a:t>
            </a:r>
          </a:p>
          <a:p>
            <a:r>
              <a:rPr lang="en-US" sz="2000" dirty="0"/>
              <a:t>System Testing</a:t>
            </a:r>
          </a:p>
          <a:p>
            <a:r>
              <a:rPr lang="en-US" sz="2000" dirty="0"/>
              <a:t>Stress Testing</a:t>
            </a:r>
          </a:p>
          <a:p>
            <a:r>
              <a:rPr lang="en-US" sz="2000" dirty="0"/>
              <a:t>Performance Testing</a:t>
            </a:r>
          </a:p>
          <a:p>
            <a:r>
              <a:rPr lang="en-US" sz="2000" dirty="0"/>
              <a:t>Usability Testing</a:t>
            </a:r>
          </a:p>
          <a:p>
            <a:r>
              <a:rPr lang="en-US" sz="2000" dirty="0"/>
              <a:t>Acceptance Testing</a:t>
            </a:r>
          </a:p>
          <a:p>
            <a:r>
              <a:rPr lang="en-US" sz="2000" dirty="0"/>
              <a:t>Regression Testing</a:t>
            </a:r>
          </a:p>
          <a:p>
            <a:r>
              <a:rPr lang="en-US" sz="2000" dirty="0"/>
              <a:t>Beta Testing</a:t>
            </a:r>
          </a:p>
          <a:p>
            <a:r>
              <a:rPr lang="en-US" sz="2000" dirty="0"/>
              <a:t>Longevity testing</a:t>
            </a:r>
          </a:p>
          <a:p>
            <a:r>
              <a:rPr lang="en-US" sz="2000" dirty="0"/>
              <a:t>User Roles Testing</a:t>
            </a:r>
          </a:p>
        </p:txBody>
      </p:sp>
      <p:sp>
        <p:nvSpPr>
          <p:cNvPr id="4" name="Content Placeholder 2">
            <a:extLst>
              <a:ext uri="{FF2B5EF4-FFF2-40B4-BE49-F238E27FC236}">
                <a16:creationId xmlns:a16="http://schemas.microsoft.com/office/drawing/2014/main" id="{43839051-1321-47BB-9201-8910874EFD46}"/>
              </a:ext>
            </a:extLst>
          </p:cNvPr>
          <p:cNvSpPr txBox="1">
            <a:spLocks/>
          </p:cNvSpPr>
          <p:nvPr/>
        </p:nvSpPr>
        <p:spPr>
          <a:xfrm>
            <a:off x="6713049" y="1002546"/>
            <a:ext cx="4640751" cy="46437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Manual Testing</a:t>
            </a:r>
          </a:p>
          <a:p>
            <a:r>
              <a:rPr lang="en-US" sz="2000" dirty="0"/>
              <a:t>Automation Testing</a:t>
            </a:r>
          </a:p>
          <a:p>
            <a:r>
              <a:rPr lang="en-US" sz="2000" dirty="0"/>
              <a:t>Load Testing</a:t>
            </a:r>
          </a:p>
          <a:p>
            <a:r>
              <a:rPr lang="en-US" sz="2000" dirty="0"/>
              <a:t>White Box Testing</a:t>
            </a:r>
          </a:p>
          <a:p>
            <a:r>
              <a:rPr lang="en-US" sz="2000" dirty="0"/>
              <a:t>Black Box Testing</a:t>
            </a:r>
          </a:p>
          <a:p>
            <a:r>
              <a:rPr lang="en-US" sz="2000" dirty="0"/>
              <a:t>Grey Box Testing</a:t>
            </a:r>
          </a:p>
          <a:p>
            <a:r>
              <a:rPr lang="en-US" sz="2000" dirty="0"/>
              <a:t>Security Testing</a:t>
            </a:r>
          </a:p>
          <a:p>
            <a:r>
              <a:rPr lang="en-US" sz="2000" dirty="0"/>
              <a:t>Vulnerability testing</a:t>
            </a:r>
          </a:p>
          <a:p>
            <a:r>
              <a:rPr lang="en-US" sz="2000" dirty="0"/>
              <a:t>Smoke Testing</a:t>
            </a:r>
          </a:p>
          <a:p>
            <a:r>
              <a:rPr lang="en-US" sz="2000" dirty="0"/>
              <a:t>Scalability Testing</a:t>
            </a:r>
          </a:p>
          <a:p>
            <a:r>
              <a:rPr lang="en-US" sz="2000" dirty="0"/>
              <a:t>Interoperability Testing</a:t>
            </a:r>
          </a:p>
          <a:p>
            <a:r>
              <a:rPr lang="en-US" sz="2000" dirty="0"/>
              <a:t>International/Localization Testing</a:t>
            </a:r>
          </a:p>
          <a:p>
            <a:r>
              <a:rPr lang="en-US" sz="2000" dirty="0"/>
              <a:t>Concurrency Testing</a:t>
            </a:r>
          </a:p>
        </p:txBody>
      </p:sp>
      <p:sp>
        <p:nvSpPr>
          <p:cNvPr id="5" name="Rectangle 4">
            <a:extLst>
              <a:ext uri="{FF2B5EF4-FFF2-40B4-BE49-F238E27FC236}">
                <a16:creationId xmlns:a16="http://schemas.microsoft.com/office/drawing/2014/main" id="{D3882416-B200-4345-A327-78639DD73802}"/>
              </a:ext>
            </a:extLst>
          </p:cNvPr>
          <p:cNvSpPr/>
          <p:nvPr/>
        </p:nvSpPr>
        <p:spPr>
          <a:xfrm>
            <a:off x="2593631" y="6283694"/>
            <a:ext cx="8238836" cy="523220"/>
          </a:xfrm>
          <a:prstGeom prst="rect">
            <a:avLst/>
          </a:prstGeom>
        </p:spPr>
        <p:txBody>
          <a:bodyPr wrap="square">
            <a:spAutoFit/>
          </a:bodyPr>
          <a:lstStyle/>
          <a:p>
            <a:r>
              <a:rPr lang="en-US" sz="1400" dirty="0">
                <a:hlinkClick r:id="rId2"/>
              </a:rPr>
              <a:t>https://www.inflectra.com/ideas/topic/testing-methodologies.aspx</a:t>
            </a:r>
            <a:endParaRPr lang="en-US" sz="1400" dirty="0"/>
          </a:p>
          <a:p>
            <a:endParaRPr lang="en-US" sz="1400" dirty="0"/>
          </a:p>
        </p:txBody>
      </p:sp>
    </p:spTree>
    <p:extLst>
      <p:ext uri="{BB962C8B-B14F-4D97-AF65-F5344CB8AC3E}">
        <p14:creationId xmlns:p14="http://schemas.microsoft.com/office/powerpoint/2010/main" val="95691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A79F6-F6B4-4E92-B0CB-C58F07D594B8}"/>
              </a:ext>
            </a:extLst>
          </p:cNvPr>
          <p:cNvSpPr>
            <a:spLocks noGrp="1"/>
          </p:cNvSpPr>
          <p:nvPr>
            <p:ph type="title"/>
          </p:nvPr>
        </p:nvSpPr>
        <p:spPr>
          <a:xfrm>
            <a:off x="1136428" y="627564"/>
            <a:ext cx="7474172" cy="1325563"/>
          </a:xfrm>
        </p:spPr>
        <p:txBody>
          <a:bodyPr>
            <a:normAutofit/>
          </a:bodyPr>
          <a:lstStyle/>
          <a:p>
            <a:r>
              <a:rPr lang="en-US" b="1" dirty="0"/>
              <a:t>About me!!</a:t>
            </a:r>
          </a:p>
        </p:txBody>
      </p:sp>
      <p:sp>
        <p:nvSpPr>
          <p:cNvPr id="3" name="Content Placeholder 2">
            <a:extLst>
              <a:ext uri="{FF2B5EF4-FFF2-40B4-BE49-F238E27FC236}">
                <a16:creationId xmlns:a16="http://schemas.microsoft.com/office/drawing/2014/main" id="{8DCAE877-4AE5-4C05-A48C-211918868D68}"/>
              </a:ext>
            </a:extLst>
          </p:cNvPr>
          <p:cNvSpPr>
            <a:spLocks noGrp="1"/>
          </p:cNvSpPr>
          <p:nvPr>
            <p:ph idx="1"/>
          </p:nvPr>
        </p:nvSpPr>
        <p:spPr>
          <a:xfrm>
            <a:off x="1136429" y="1828800"/>
            <a:ext cx="7603534" cy="4330995"/>
          </a:xfrm>
        </p:spPr>
        <p:txBody>
          <a:bodyPr anchor="ctr">
            <a:normAutofit/>
          </a:bodyPr>
          <a:lstStyle/>
          <a:p>
            <a:r>
              <a:rPr lang="en-US" sz="1900" b="1" dirty="0"/>
              <a:t>My Name </a:t>
            </a:r>
            <a:r>
              <a:rPr lang="en-US" sz="1900" dirty="0"/>
              <a:t>is Medi Servattalab (Medi Servat at work)</a:t>
            </a:r>
          </a:p>
          <a:p>
            <a:r>
              <a:rPr lang="en-US" sz="1900" dirty="0"/>
              <a:t>NU Alumni</a:t>
            </a:r>
          </a:p>
          <a:p>
            <a:r>
              <a:rPr lang="en-US" sz="1900" dirty="0"/>
              <a:t>30+ years of experience in IT (Development, Project Management and QA)</a:t>
            </a:r>
          </a:p>
          <a:p>
            <a:r>
              <a:rPr lang="en-US" sz="1900" dirty="0"/>
              <a:t>Worked in a lot of </a:t>
            </a:r>
            <a:r>
              <a:rPr lang="en-US" sz="1900" b="1" dirty="0"/>
              <a:t>small and large </a:t>
            </a:r>
            <a:r>
              <a:rPr lang="en-US" sz="1900" dirty="0"/>
              <a:t>companies in Mass</a:t>
            </a:r>
          </a:p>
          <a:p>
            <a:r>
              <a:rPr lang="en-US" sz="1900" dirty="0"/>
              <a:t>Currently live in Hopkinton, MA </a:t>
            </a:r>
            <a:r>
              <a:rPr lang="en-US" sz="1900" b="1" dirty="0"/>
              <a:t>(the start of the Boston Marathon!!!)</a:t>
            </a:r>
          </a:p>
          <a:p>
            <a:r>
              <a:rPr lang="en-US" sz="1900" dirty="0"/>
              <a:t>Work at </a:t>
            </a:r>
            <a:r>
              <a:rPr lang="en-US" sz="1900" b="1" dirty="0"/>
              <a:t>Fresenius Medical Care</a:t>
            </a:r>
            <a:r>
              <a:rPr lang="en-US" sz="1900" dirty="0"/>
              <a:t>, Lexington MA for 14 years.</a:t>
            </a:r>
          </a:p>
          <a:p>
            <a:pPr lvl="1"/>
            <a:r>
              <a:rPr lang="en-US" sz="1900" b="1" dirty="0"/>
              <a:t>VP of Production Support Services</a:t>
            </a:r>
          </a:p>
          <a:p>
            <a:r>
              <a:rPr lang="en-US" sz="1900" dirty="0"/>
              <a:t>Interests: Tennis, Golf, Soccer and Running (Jogging!).</a:t>
            </a:r>
          </a:p>
          <a:p>
            <a:pPr lvl="1"/>
            <a:endParaRPr lang="en-US" sz="1900" dirty="0"/>
          </a:p>
          <a:p>
            <a:pPr lvl="1"/>
            <a:endParaRPr lang="en-US" sz="19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keleton">
            <a:extLst>
              <a:ext uri="{FF2B5EF4-FFF2-40B4-BE49-F238E27FC236}">
                <a16:creationId xmlns:a16="http://schemas.microsoft.com/office/drawing/2014/main" id="{BA1AD902-CB78-4A4C-878E-695A16BB5A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981332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6033CD-D10C-4CFC-8194-BB90DDB207B7}"/>
              </a:ext>
            </a:extLst>
          </p:cNvPr>
          <p:cNvSpPr>
            <a:spLocks noGrp="1"/>
          </p:cNvSpPr>
          <p:nvPr>
            <p:ph type="title"/>
          </p:nvPr>
        </p:nvSpPr>
        <p:spPr>
          <a:xfrm>
            <a:off x="838200" y="631825"/>
            <a:ext cx="10515600" cy="1325563"/>
          </a:xfrm>
        </p:spPr>
        <p:txBody>
          <a:bodyPr>
            <a:normAutofit/>
          </a:bodyPr>
          <a:lstStyle/>
          <a:p>
            <a:r>
              <a:rPr lang="en-US" dirty="0"/>
              <a:t>More on QA…</a:t>
            </a:r>
          </a:p>
        </p:txBody>
      </p:sp>
      <p:sp>
        <p:nvSpPr>
          <p:cNvPr id="3" name="Content Placeholder 2">
            <a:extLst>
              <a:ext uri="{FF2B5EF4-FFF2-40B4-BE49-F238E27FC236}">
                <a16:creationId xmlns:a16="http://schemas.microsoft.com/office/drawing/2014/main" id="{9119F429-88E3-4E3E-A4A6-1A3D53B6530C}"/>
              </a:ext>
            </a:extLst>
          </p:cNvPr>
          <p:cNvSpPr>
            <a:spLocks noGrp="1"/>
          </p:cNvSpPr>
          <p:nvPr>
            <p:ph idx="1"/>
          </p:nvPr>
        </p:nvSpPr>
        <p:spPr>
          <a:xfrm>
            <a:off x="838200" y="2057400"/>
            <a:ext cx="10515600" cy="3871762"/>
          </a:xfrm>
        </p:spPr>
        <p:txBody>
          <a:bodyPr>
            <a:normAutofit/>
          </a:bodyPr>
          <a:lstStyle/>
          <a:p>
            <a:r>
              <a:rPr lang="en-US" sz="2400" b="1"/>
              <a:t>Happy Path Testing: </a:t>
            </a:r>
            <a:r>
              <a:rPr lang="en-US" sz="2400"/>
              <a:t>very simple flow testing (1 path).</a:t>
            </a:r>
          </a:p>
          <a:p>
            <a:r>
              <a:rPr lang="en-US" sz="2400" b="1"/>
              <a:t>Smoke Testing: </a:t>
            </a:r>
            <a:r>
              <a:rPr lang="en-US" sz="2400"/>
              <a:t>A high level validation of the functionality.</a:t>
            </a:r>
          </a:p>
          <a:p>
            <a:r>
              <a:rPr lang="en-US" sz="2400" b="1"/>
              <a:t>Equivalence Partitioning: </a:t>
            </a:r>
            <a:r>
              <a:rPr lang="en-US" sz="2400"/>
              <a:t>A technique to determine the minimum set of test cases that must be executed.</a:t>
            </a:r>
          </a:p>
          <a:p>
            <a:r>
              <a:rPr lang="en-US" sz="2400" b="1"/>
              <a:t>RAD Model: </a:t>
            </a:r>
            <a:r>
              <a:rPr lang="en-US" sz="2400"/>
              <a:t>Rapid Application Development an iterative process.</a:t>
            </a:r>
          </a:p>
          <a:p>
            <a:r>
              <a:rPr lang="en-US" sz="2400" b="1"/>
              <a:t>Test Stub: </a:t>
            </a:r>
            <a:r>
              <a:rPr lang="en-US" sz="2400"/>
              <a:t>A “dummy” routine to enable a function to be tested.</a:t>
            </a:r>
          </a:p>
          <a:p>
            <a:r>
              <a:rPr lang="en-US" sz="2400" b="1"/>
              <a:t>Test Harness: </a:t>
            </a:r>
            <a:r>
              <a:rPr lang="en-US" sz="2400"/>
              <a:t>a pool of test stubs and test drivers put together.</a:t>
            </a:r>
          </a:p>
          <a:p>
            <a:r>
              <a:rPr lang="en-US" sz="2400" b="1"/>
              <a:t>Test Summary Report: </a:t>
            </a:r>
            <a:r>
              <a:rPr lang="en-US" sz="2400"/>
              <a:t>A document showing the test results in a compacted format.</a:t>
            </a:r>
          </a:p>
        </p:txBody>
      </p:sp>
    </p:spTree>
    <p:extLst>
      <p:ext uri="{BB962C8B-B14F-4D97-AF65-F5344CB8AC3E}">
        <p14:creationId xmlns:p14="http://schemas.microsoft.com/office/powerpoint/2010/main" val="3763096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B48F-E799-4ACF-AE15-C4F28DAD45F4}"/>
              </a:ext>
            </a:extLst>
          </p:cNvPr>
          <p:cNvSpPr>
            <a:spLocks noGrp="1"/>
          </p:cNvSpPr>
          <p:nvPr>
            <p:ph type="title"/>
          </p:nvPr>
        </p:nvSpPr>
        <p:spPr/>
        <p:txBody>
          <a:bodyPr/>
          <a:lstStyle/>
          <a:p>
            <a:r>
              <a:rPr lang="en-US" dirty="0"/>
              <a:t>Reviewing the semester topics</a:t>
            </a:r>
          </a:p>
        </p:txBody>
      </p:sp>
      <p:sp>
        <p:nvSpPr>
          <p:cNvPr id="3" name="Content Placeholder 2">
            <a:extLst>
              <a:ext uri="{FF2B5EF4-FFF2-40B4-BE49-F238E27FC236}">
                <a16:creationId xmlns:a16="http://schemas.microsoft.com/office/drawing/2014/main" id="{7A6A40F1-37B6-473B-AE0F-48F352C4F2DE}"/>
              </a:ext>
            </a:extLst>
          </p:cNvPr>
          <p:cNvSpPr>
            <a:spLocks noGrp="1"/>
          </p:cNvSpPr>
          <p:nvPr>
            <p:ph idx="1"/>
          </p:nvPr>
        </p:nvSpPr>
        <p:spPr/>
        <p:txBody>
          <a:bodyPr>
            <a:normAutofit fontScale="77500" lnSpcReduction="20000"/>
          </a:bodyPr>
          <a:lstStyle/>
          <a:p>
            <a:r>
              <a:rPr lang="en-US" dirty="0"/>
              <a:t>How to write test plans and construct Test Cases</a:t>
            </a:r>
          </a:p>
          <a:p>
            <a:r>
              <a:rPr lang="en-US" dirty="0"/>
              <a:t>How the Waterfall and Agile processes work, and the phases associated with it.</a:t>
            </a:r>
          </a:p>
          <a:p>
            <a:r>
              <a:rPr lang="en-US" dirty="0"/>
              <a:t>Create a Traceability Matrix</a:t>
            </a:r>
          </a:p>
          <a:p>
            <a:r>
              <a:rPr lang="en-US" dirty="0"/>
              <a:t>Change vs. Release Management</a:t>
            </a:r>
          </a:p>
          <a:p>
            <a:r>
              <a:rPr lang="en-US" dirty="0"/>
              <a:t>QA Tools: ALM, Jira, </a:t>
            </a:r>
            <a:r>
              <a:rPr lang="en-US" b="1" u="sng" dirty="0"/>
              <a:t>UFT, Selenium</a:t>
            </a:r>
            <a:r>
              <a:rPr lang="en-US" dirty="0"/>
              <a:t>, Performance Center </a:t>
            </a:r>
            <a:r>
              <a:rPr lang="en-US" b="1" dirty="0"/>
              <a:t>(Two hands on assignments)</a:t>
            </a:r>
          </a:p>
          <a:p>
            <a:r>
              <a:rPr lang="en-US" dirty="0"/>
              <a:t>HP Optimize Quality for Business Outcomes…</a:t>
            </a:r>
          </a:p>
          <a:p>
            <a:r>
              <a:rPr lang="en-US" dirty="0"/>
              <a:t>Cross Browser Testing/Mobile Testing</a:t>
            </a:r>
          </a:p>
          <a:p>
            <a:r>
              <a:rPr lang="en-US" dirty="0"/>
              <a:t>Verbal and Written Communications</a:t>
            </a:r>
          </a:p>
          <a:p>
            <a:r>
              <a:rPr lang="en-US" dirty="0"/>
              <a:t>Security Testing &amp; Cyber Security</a:t>
            </a:r>
          </a:p>
          <a:p>
            <a:r>
              <a:rPr lang="en-US" dirty="0"/>
              <a:t>Decision Making and Group Thinking </a:t>
            </a:r>
          </a:p>
          <a:p>
            <a:r>
              <a:rPr lang="en-US" dirty="0"/>
              <a:t>Job Interviewing Techniques</a:t>
            </a:r>
          </a:p>
          <a:p>
            <a:r>
              <a:rPr lang="en-US" dirty="0"/>
              <a:t>The Final Project (the </a:t>
            </a:r>
            <a:r>
              <a:rPr lang="en-US" dirty="0" err="1"/>
              <a:t>eCare</a:t>
            </a:r>
            <a:r>
              <a:rPr lang="en-US" dirty="0"/>
              <a:t> application)</a:t>
            </a:r>
          </a:p>
          <a:p>
            <a:endParaRPr lang="en-US" dirty="0"/>
          </a:p>
        </p:txBody>
      </p:sp>
    </p:spTree>
    <p:extLst>
      <p:ext uri="{BB962C8B-B14F-4D97-AF65-F5344CB8AC3E}">
        <p14:creationId xmlns:p14="http://schemas.microsoft.com/office/powerpoint/2010/main" val="2990747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BE164-0F2C-4D91-955E-8E28B378D367}"/>
              </a:ext>
            </a:extLst>
          </p:cNvPr>
          <p:cNvSpPr>
            <a:spLocks noGrp="1"/>
          </p:cNvSpPr>
          <p:nvPr>
            <p:ph type="title"/>
          </p:nvPr>
        </p:nvSpPr>
        <p:spPr>
          <a:xfrm>
            <a:off x="838200" y="631825"/>
            <a:ext cx="10515600" cy="1325563"/>
          </a:xfrm>
        </p:spPr>
        <p:txBody>
          <a:bodyPr>
            <a:normAutofit/>
          </a:bodyPr>
          <a:lstStyle/>
          <a:p>
            <a:r>
              <a:rPr lang="en-US" b="1" dirty="0"/>
              <a:t>QA Job Types</a:t>
            </a:r>
          </a:p>
        </p:txBody>
      </p:sp>
      <p:sp>
        <p:nvSpPr>
          <p:cNvPr id="3" name="Content Placeholder 2">
            <a:extLst>
              <a:ext uri="{FF2B5EF4-FFF2-40B4-BE49-F238E27FC236}">
                <a16:creationId xmlns:a16="http://schemas.microsoft.com/office/drawing/2014/main" id="{41323083-26C4-4120-9663-096F73C6853E}"/>
              </a:ext>
            </a:extLst>
          </p:cNvPr>
          <p:cNvSpPr>
            <a:spLocks noGrp="1"/>
          </p:cNvSpPr>
          <p:nvPr>
            <p:ph idx="1"/>
          </p:nvPr>
        </p:nvSpPr>
        <p:spPr>
          <a:xfrm>
            <a:off x="838200" y="2057400"/>
            <a:ext cx="10515600" cy="3871762"/>
          </a:xfrm>
        </p:spPr>
        <p:txBody>
          <a:bodyPr>
            <a:normAutofit/>
          </a:bodyPr>
          <a:lstStyle/>
          <a:p>
            <a:r>
              <a:rPr lang="en-US" b="1" dirty="0"/>
              <a:t>Different types of QA jobs: </a:t>
            </a:r>
          </a:p>
          <a:p>
            <a:pPr lvl="1"/>
            <a:r>
              <a:rPr lang="en-US" b="1" dirty="0"/>
              <a:t>Manual Tester </a:t>
            </a:r>
            <a:r>
              <a:rPr lang="en-US" dirty="0"/>
              <a:t>– All tests are through the GUI or the application interface.</a:t>
            </a:r>
          </a:p>
          <a:p>
            <a:pPr lvl="1"/>
            <a:r>
              <a:rPr lang="en-US" b="1" dirty="0"/>
              <a:t>Automation Tester </a:t>
            </a:r>
            <a:r>
              <a:rPr lang="en-US" dirty="0"/>
              <a:t>– Writes scripts for Automation testing using one of many tools in the market, e.g. Selenium, HP UFT, or other scripting languages. </a:t>
            </a:r>
          </a:p>
          <a:p>
            <a:pPr lvl="2"/>
            <a:r>
              <a:rPr lang="en-US" sz="2400" dirty="0"/>
              <a:t>Or – uses different languages to write scripts to test the interconnectivity of an application, such as (VB Scripting, Python, and etc.)</a:t>
            </a:r>
          </a:p>
          <a:p>
            <a:pPr lvl="1"/>
            <a:r>
              <a:rPr lang="en-US" b="1" dirty="0"/>
              <a:t>Data/Data Base Tester </a:t>
            </a:r>
            <a:r>
              <a:rPr lang="en-US" dirty="0"/>
              <a:t>– All testing is done through writing and executing SQL statements or running various scripts for testing.</a:t>
            </a:r>
          </a:p>
          <a:p>
            <a:pPr lvl="1"/>
            <a:r>
              <a:rPr lang="en-US" b="1" dirty="0"/>
              <a:t>Performance &amp; Load Tester </a:t>
            </a:r>
            <a:r>
              <a:rPr lang="en-US" dirty="0"/>
              <a:t>– Performance, Load &amp; Stress testing using one of many tools that are in the market. E.g. HP Performance Center. </a:t>
            </a:r>
          </a:p>
          <a:p>
            <a:endParaRPr lang="en-US" sz="2400" dirty="0"/>
          </a:p>
        </p:txBody>
      </p:sp>
    </p:spTree>
    <p:extLst>
      <p:ext uri="{BB962C8B-B14F-4D97-AF65-F5344CB8AC3E}">
        <p14:creationId xmlns:p14="http://schemas.microsoft.com/office/powerpoint/2010/main" val="1135435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F61111-FE4A-4413-8BBB-8AD709B2835A}"/>
              </a:ext>
            </a:extLst>
          </p:cNvPr>
          <p:cNvSpPr>
            <a:spLocks noGrp="1"/>
          </p:cNvSpPr>
          <p:nvPr>
            <p:ph type="title"/>
          </p:nvPr>
        </p:nvSpPr>
        <p:spPr>
          <a:xfrm>
            <a:off x="863029" y="1012004"/>
            <a:ext cx="3416158" cy="4795408"/>
          </a:xfrm>
        </p:spPr>
        <p:txBody>
          <a:bodyPr>
            <a:normAutofit/>
          </a:bodyPr>
          <a:lstStyle/>
          <a:p>
            <a:r>
              <a:rPr lang="en-US" b="1">
                <a:solidFill>
                  <a:srgbClr val="FFFFFF"/>
                </a:solidFill>
              </a:rPr>
              <a:t>QA Organizations Reporting Structure</a:t>
            </a:r>
          </a:p>
        </p:txBody>
      </p:sp>
      <p:graphicFrame>
        <p:nvGraphicFramePr>
          <p:cNvPr id="10" name="Content Placeholder 2">
            <a:extLst>
              <a:ext uri="{FF2B5EF4-FFF2-40B4-BE49-F238E27FC236}">
                <a16:creationId xmlns:a16="http://schemas.microsoft.com/office/drawing/2014/main" id="{073B73E2-3945-4AA8-A03A-FB4EA0173030}"/>
              </a:ext>
            </a:extLst>
          </p:cNvPr>
          <p:cNvGraphicFramePr>
            <a:graphicFrameLocks noGrp="1"/>
          </p:cNvGraphicFramePr>
          <p:nvPr>
            <p:ph idx="1"/>
            <p:extLst>
              <p:ext uri="{D42A27DB-BD31-4B8C-83A1-F6EECF244321}">
                <p14:modId xmlns:p14="http://schemas.microsoft.com/office/powerpoint/2010/main" val="22517008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0182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454873-3C51-41E1-9F8C-0828B090F0B3}"/>
              </a:ext>
            </a:extLst>
          </p:cNvPr>
          <p:cNvSpPr>
            <a:spLocks noGrp="1"/>
          </p:cNvSpPr>
          <p:nvPr>
            <p:ph type="title"/>
          </p:nvPr>
        </p:nvSpPr>
        <p:spPr>
          <a:xfrm>
            <a:off x="838200" y="631825"/>
            <a:ext cx="10515600" cy="1325563"/>
          </a:xfrm>
        </p:spPr>
        <p:txBody>
          <a:bodyPr>
            <a:normAutofit/>
          </a:bodyPr>
          <a:lstStyle/>
          <a:p>
            <a:r>
              <a:rPr lang="en-US" b="1" dirty="0"/>
              <a:t>QA Terminology</a:t>
            </a:r>
            <a:endParaRPr lang="en-US" dirty="0"/>
          </a:p>
        </p:txBody>
      </p:sp>
      <p:sp>
        <p:nvSpPr>
          <p:cNvPr id="3" name="Content Placeholder 2">
            <a:extLst>
              <a:ext uri="{FF2B5EF4-FFF2-40B4-BE49-F238E27FC236}">
                <a16:creationId xmlns:a16="http://schemas.microsoft.com/office/drawing/2014/main" id="{45F7B567-A2D0-4D04-A0A1-0A9E3FC3D88D}"/>
              </a:ext>
            </a:extLst>
          </p:cNvPr>
          <p:cNvSpPr>
            <a:spLocks noGrp="1"/>
          </p:cNvSpPr>
          <p:nvPr>
            <p:ph idx="1"/>
          </p:nvPr>
        </p:nvSpPr>
        <p:spPr>
          <a:xfrm>
            <a:off x="838200" y="2057400"/>
            <a:ext cx="10515600" cy="3871762"/>
          </a:xfrm>
        </p:spPr>
        <p:txBody>
          <a:bodyPr>
            <a:normAutofit/>
          </a:bodyPr>
          <a:lstStyle/>
          <a:p>
            <a:r>
              <a:rPr lang="en-US" sz="2400" b="1"/>
              <a:t>Test Dashboard/Test Report </a:t>
            </a:r>
            <a:r>
              <a:rPr lang="en-US" sz="2400"/>
              <a:t>– A matrix showing the test execution summary with pass/failure of the tests.</a:t>
            </a:r>
          </a:p>
          <a:p>
            <a:r>
              <a:rPr lang="en-US" sz="2400" b="1"/>
              <a:t>SIT</a:t>
            </a:r>
            <a:r>
              <a:rPr lang="en-US" sz="2400"/>
              <a:t> – Systems Integration Testing done before the actual testing begins.</a:t>
            </a:r>
          </a:p>
          <a:p>
            <a:r>
              <a:rPr lang="en-US" sz="2400" b="1"/>
              <a:t>Unit Testing </a:t>
            </a:r>
            <a:r>
              <a:rPr lang="en-US" sz="2400"/>
              <a:t>– Testing done by the development to ensure that their code functions as designed. </a:t>
            </a:r>
          </a:p>
          <a:p>
            <a:r>
              <a:rPr lang="en-US" sz="2400" b="1"/>
              <a:t>Integration Testing: </a:t>
            </a:r>
            <a:r>
              <a:rPr lang="en-US" sz="2400"/>
              <a:t>Testing multiple components interfacing with each other.</a:t>
            </a:r>
          </a:p>
          <a:p>
            <a:r>
              <a:rPr lang="en-US" sz="2400" b="1"/>
              <a:t>Regression Testing </a:t>
            </a:r>
            <a:r>
              <a:rPr lang="en-US" sz="2400"/>
              <a:t>– Repeating the running of the older test cases.</a:t>
            </a:r>
          </a:p>
          <a:p>
            <a:r>
              <a:rPr lang="en-US" sz="2400" b="1"/>
              <a:t>Manual Testing </a:t>
            </a:r>
            <a:r>
              <a:rPr lang="en-US" sz="2400"/>
              <a:t>– Running the test cases by humans.</a:t>
            </a:r>
          </a:p>
          <a:p>
            <a:r>
              <a:rPr lang="en-US" sz="2400" b="1"/>
              <a:t>Automated Testing </a:t>
            </a:r>
            <a:r>
              <a:rPr lang="en-US" sz="2400"/>
              <a:t>– Running the test cases using automated tools or scripting. </a:t>
            </a:r>
          </a:p>
        </p:txBody>
      </p:sp>
    </p:spTree>
    <p:extLst>
      <p:ext uri="{BB962C8B-B14F-4D97-AF65-F5344CB8AC3E}">
        <p14:creationId xmlns:p14="http://schemas.microsoft.com/office/powerpoint/2010/main" val="2858447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030CB1-5080-4B05-947A-DD2F5A49A8BA}"/>
              </a:ext>
            </a:extLst>
          </p:cNvPr>
          <p:cNvSpPr>
            <a:spLocks noGrp="1"/>
          </p:cNvSpPr>
          <p:nvPr>
            <p:ph type="title"/>
          </p:nvPr>
        </p:nvSpPr>
        <p:spPr>
          <a:xfrm>
            <a:off x="838200" y="631825"/>
            <a:ext cx="10515600" cy="1325563"/>
          </a:xfrm>
        </p:spPr>
        <p:txBody>
          <a:bodyPr vert="horz" lIns="91440" tIns="45720" rIns="91440" bIns="45720" rtlCol="0" anchor="ctr">
            <a:normAutofit/>
          </a:bodyPr>
          <a:lstStyle/>
          <a:p>
            <a:r>
              <a:rPr lang="en-US" b="1" kern="1200">
                <a:solidFill>
                  <a:schemeClr val="tx1"/>
                </a:solidFill>
                <a:latin typeface="+mj-lt"/>
                <a:ea typeface="+mj-ea"/>
                <a:cs typeface="+mj-cs"/>
              </a:rPr>
              <a:t>QA Terminology</a:t>
            </a:r>
            <a:endParaRPr lang="en-US" kern="1200">
              <a:solidFill>
                <a:schemeClr val="tx1"/>
              </a:solidFill>
              <a:latin typeface="+mj-lt"/>
              <a:ea typeface="+mj-ea"/>
              <a:cs typeface="+mj-cs"/>
            </a:endParaRPr>
          </a:p>
        </p:txBody>
      </p:sp>
      <p:sp>
        <p:nvSpPr>
          <p:cNvPr id="4" name="Content Placeholder 2">
            <a:extLst>
              <a:ext uri="{FF2B5EF4-FFF2-40B4-BE49-F238E27FC236}">
                <a16:creationId xmlns:a16="http://schemas.microsoft.com/office/drawing/2014/main" id="{F8A5A73B-E0E8-47EA-AB2F-73EC7B64C39D}"/>
              </a:ext>
            </a:extLst>
          </p:cNvPr>
          <p:cNvSpPr txBox="1">
            <a:spLocks/>
          </p:cNvSpPr>
          <p:nvPr/>
        </p:nvSpPr>
        <p:spPr>
          <a:xfrm>
            <a:off x="838200" y="2057400"/>
            <a:ext cx="10515600" cy="3871762"/>
          </a:xfrm>
          <a:prstGeom prst="rect">
            <a:avLst/>
          </a:prstGeom>
        </p:spPr>
        <p:txBody>
          <a:bodyPr vert="horz" lIns="91440" tIns="45720" rIns="91440" bIns="45720" rtlCol="0">
            <a:normAutofit fontScale="925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2000" b="1" dirty="0"/>
              <a:t>Performance Testing – </a:t>
            </a:r>
            <a:r>
              <a:rPr lang="en-US" sz="2000" dirty="0"/>
              <a:t>Running test to ensure that the product can function under a specified load.</a:t>
            </a:r>
          </a:p>
          <a:p>
            <a:r>
              <a:rPr lang="en-US" sz="2000" b="1" dirty="0"/>
              <a:t>Load and Stress Testing </a:t>
            </a:r>
            <a:r>
              <a:rPr lang="en-US" sz="2000" dirty="0"/>
              <a:t>– Same as above.  Stress testing goes above the Performance testing to find the level of failure. </a:t>
            </a:r>
          </a:p>
          <a:p>
            <a:r>
              <a:rPr lang="en-US" sz="2000" b="1" dirty="0"/>
              <a:t>Test Evidence/Test Results </a:t>
            </a:r>
            <a:r>
              <a:rPr lang="en-US" sz="2000" dirty="0"/>
              <a:t>– Showing proof of testing by taking screen shots of the actual results. </a:t>
            </a:r>
          </a:p>
          <a:p>
            <a:r>
              <a:rPr lang="en-US" sz="2000" b="1" dirty="0"/>
              <a:t>Defects</a:t>
            </a:r>
            <a:r>
              <a:rPr lang="en-US" sz="2000" dirty="0"/>
              <a:t> – Reporting the failure of the test cases to the development.</a:t>
            </a:r>
          </a:p>
          <a:p>
            <a:r>
              <a:rPr lang="en-US" sz="2000" b="1" dirty="0"/>
              <a:t>Defect Severity &amp; Priority </a:t>
            </a:r>
            <a:r>
              <a:rPr lang="en-US" sz="2000" dirty="0"/>
              <a:t>– The place in the queue for fixing and deploying into QA/Production.</a:t>
            </a:r>
          </a:p>
          <a:p>
            <a:r>
              <a:rPr lang="en-US" sz="2000" b="1" dirty="0"/>
              <a:t>Defect Process </a:t>
            </a:r>
            <a:r>
              <a:rPr lang="en-US" sz="2000" dirty="0"/>
              <a:t>– Agreed upon process on how to handle the defects Reporting, prioritization and fixing.</a:t>
            </a:r>
          </a:p>
          <a:p>
            <a:r>
              <a:rPr lang="en-US" sz="2000" b="1" dirty="0"/>
              <a:t>Builds</a:t>
            </a:r>
            <a:r>
              <a:rPr lang="en-US" sz="2000" dirty="0"/>
              <a:t> – Versioned code ready to be deployed into an environment.</a:t>
            </a:r>
          </a:p>
          <a:p>
            <a:r>
              <a:rPr lang="en-US" sz="2000" b="1" dirty="0"/>
              <a:t>Builds management </a:t>
            </a:r>
            <a:r>
              <a:rPr lang="en-US" sz="2000" dirty="0"/>
              <a:t>– Includes tools to deliver the code to QA in a consistent and controlled manner, including versioning.</a:t>
            </a:r>
          </a:p>
          <a:p>
            <a:pPr marL="0"/>
            <a:endParaRPr lang="en-US" sz="2000" dirty="0"/>
          </a:p>
        </p:txBody>
      </p:sp>
    </p:spTree>
    <p:extLst>
      <p:ext uri="{BB962C8B-B14F-4D97-AF65-F5344CB8AC3E}">
        <p14:creationId xmlns:p14="http://schemas.microsoft.com/office/powerpoint/2010/main" val="1269422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F9C93-2352-42CF-B584-32A6C37ED3FB}"/>
              </a:ext>
            </a:extLst>
          </p:cNvPr>
          <p:cNvSpPr>
            <a:spLocks noGrp="1"/>
          </p:cNvSpPr>
          <p:nvPr>
            <p:ph type="title"/>
          </p:nvPr>
        </p:nvSpPr>
        <p:spPr>
          <a:xfrm>
            <a:off x="838200" y="631825"/>
            <a:ext cx="10515600" cy="1325563"/>
          </a:xfrm>
        </p:spPr>
        <p:txBody>
          <a:bodyPr>
            <a:normAutofit/>
          </a:bodyPr>
          <a:lstStyle/>
          <a:p>
            <a:r>
              <a:rPr lang="en-US" b="1" dirty="0"/>
              <a:t>QA Terminology</a:t>
            </a:r>
            <a:endParaRPr lang="en-US" dirty="0"/>
          </a:p>
        </p:txBody>
      </p:sp>
      <p:sp>
        <p:nvSpPr>
          <p:cNvPr id="3" name="Content Placeholder 2">
            <a:extLst>
              <a:ext uri="{FF2B5EF4-FFF2-40B4-BE49-F238E27FC236}">
                <a16:creationId xmlns:a16="http://schemas.microsoft.com/office/drawing/2014/main" id="{C897C04B-6A5C-4D8F-AB0D-7D1C481062D5}"/>
              </a:ext>
            </a:extLst>
          </p:cNvPr>
          <p:cNvSpPr>
            <a:spLocks noGrp="1"/>
          </p:cNvSpPr>
          <p:nvPr>
            <p:ph idx="1"/>
          </p:nvPr>
        </p:nvSpPr>
        <p:spPr>
          <a:xfrm>
            <a:off x="838200" y="2057400"/>
            <a:ext cx="10515600" cy="3871762"/>
          </a:xfrm>
        </p:spPr>
        <p:txBody>
          <a:bodyPr>
            <a:noAutofit/>
          </a:bodyPr>
          <a:lstStyle/>
          <a:p>
            <a:r>
              <a:rPr lang="en-US" sz="1800" b="1" dirty="0"/>
              <a:t>Source Control – </a:t>
            </a:r>
            <a:r>
              <a:rPr lang="en-US" sz="1800" dirty="0"/>
              <a:t>Using various tools to keep track of what goes into a build so a well measured and a solid build is delivered to QA.</a:t>
            </a:r>
          </a:p>
          <a:p>
            <a:r>
              <a:rPr lang="en-US" sz="1800" b="1" dirty="0"/>
              <a:t>Dev/QA/Prod Environments </a:t>
            </a:r>
            <a:r>
              <a:rPr lang="en-US" sz="1800" dirty="0"/>
              <a:t>– QA environment is where the testing can be performed. It needs to be controlled from the code perspective and all builds into it are installed via Build Management software.</a:t>
            </a:r>
          </a:p>
          <a:p>
            <a:r>
              <a:rPr lang="en-US" sz="1800" b="1" dirty="0"/>
              <a:t>Test Data </a:t>
            </a:r>
            <a:r>
              <a:rPr lang="en-US" sz="1800" dirty="0"/>
              <a:t>– Ensuring the test data exists in the QA database for testing.</a:t>
            </a:r>
          </a:p>
          <a:p>
            <a:r>
              <a:rPr lang="en-US" sz="1800" b="1" dirty="0"/>
              <a:t>Change Request </a:t>
            </a:r>
            <a:r>
              <a:rPr lang="en-US" sz="1800" dirty="0"/>
              <a:t>– Change tickets that introduce changes to the frozen functionality.</a:t>
            </a:r>
          </a:p>
          <a:p>
            <a:r>
              <a:rPr lang="en-US" sz="1800" b="1" dirty="0"/>
              <a:t>QA Entrance/Exit Criteria </a:t>
            </a:r>
            <a:r>
              <a:rPr lang="en-US" sz="1800" dirty="0"/>
              <a:t>– Conditions that allows the start and finish the testing cycle.</a:t>
            </a:r>
          </a:p>
          <a:p>
            <a:r>
              <a:rPr lang="en-US" sz="1800" b="1" dirty="0"/>
              <a:t>QA Testing tools </a:t>
            </a:r>
            <a:r>
              <a:rPr lang="en-US" sz="1800" dirty="0"/>
              <a:t>– Running the testing using an automation tool as a regression test to speed up the process.</a:t>
            </a:r>
          </a:p>
          <a:p>
            <a:r>
              <a:rPr lang="en-US" sz="1800" b="1" dirty="0"/>
              <a:t>QA Signoff </a:t>
            </a:r>
            <a:r>
              <a:rPr lang="en-US" sz="1800" dirty="0"/>
              <a:t>– QA end of testing.</a:t>
            </a:r>
          </a:p>
          <a:p>
            <a:r>
              <a:rPr lang="en-US" sz="1800" b="1" dirty="0"/>
              <a:t>Sprint</a:t>
            </a:r>
            <a:r>
              <a:rPr lang="en-US" sz="1800" dirty="0"/>
              <a:t> – a small bundle of wish list items and the decisions on how to develop them.</a:t>
            </a:r>
          </a:p>
          <a:p>
            <a:r>
              <a:rPr lang="en-US" sz="1800" b="1" dirty="0"/>
              <a:t>Scrum </a:t>
            </a:r>
            <a:r>
              <a:rPr lang="en-US" sz="1800" dirty="0"/>
              <a:t>– is the agile software development methods.</a:t>
            </a:r>
          </a:p>
        </p:txBody>
      </p:sp>
    </p:spTree>
    <p:extLst>
      <p:ext uri="{BB962C8B-B14F-4D97-AF65-F5344CB8AC3E}">
        <p14:creationId xmlns:p14="http://schemas.microsoft.com/office/powerpoint/2010/main" val="4151448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EDF37-C8F1-4116-977B-770A7E16AF63}"/>
              </a:ext>
            </a:extLst>
          </p:cNvPr>
          <p:cNvSpPr>
            <a:spLocks noGrp="1"/>
          </p:cNvSpPr>
          <p:nvPr>
            <p:ph type="title"/>
          </p:nvPr>
        </p:nvSpPr>
        <p:spPr>
          <a:xfrm>
            <a:off x="838200" y="186245"/>
            <a:ext cx="10515600" cy="1325563"/>
          </a:xfrm>
        </p:spPr>
        <p:txBody>
          <a:bodyPr/>
          <a:lstStyle/>
          <a:p>
            <a:r>
              <a:rPr lang="en-US" b="1" dirty="0"/>
              <a:t>Top 3 QA Methodologies </a:t>
            </a:r>
          </a:p>
        </p:txBody>
      </p:sp>
      <p:sp>
        <p:nvSpPr>
          <p:cNvPr id="3" name="Content Placeholder 2">
            <a:extLst>
              <a:ext uri="{FF2B5EF4-FFF2-40B4-BE49-F238E27FC236}">
                <a16:creationId xmlns:a16="http://schemas.microsoft.com/office/drawing/2014/main" id="{B90A49F1-4D55-45B8-A986-63B041B3C1A1}"/>
              </a:ext>
            </a:extLst>
          </p:cNvPr>
          <p:cNvSpPr>
            <a:spLocks noGrp="1"/>
          </p:cNvSpPr>
          <p:nvPr>
            <p:ph idx="1"/>
          </p:nvPr>
        </p:nvSpPr>
        <p:spPr>
          <a:xfrm>
            <a:off x="777240" y="1261872"/>
            <a:ext cx="10515600" cy="5035296"/>
          </a:xfrm>
        </p:spPr>
        <p:txBody>
          <a:bodyPr>
            <a:noAutofit/>
          </a:bodyPr>
          <a:lstStyle/>
          <a:p>
            <a:pPr marL="457200" indent="-457200">
              <a:buFont typeface="+mj-lt"/>
              <a:buAutoNum type="arabicPeriod"/>
            </a:pPr>
            <a:r>
              <a:rPr lang="en-US" sz="2400" b="1" dirty="0"/>
              <a:t>Waterfall: </a:t>
            </a:r>
            <a:r>
              <a:rPr lang="en-US" sz="2400" dirty="0"/>
              <a:t>the Waterfall model is </a:t>
            </a:r>
            <a:r>
              <a:rPr lang="en-US" sz="2400" b="1" dirty="0"/>
              <a:t>widely considered the oldest of the structured SDLC methodologies</a:t>
            </a:r>
            <a:r>
              <a:rPr lang="en-US" sz="2400" dirty="0"/>
              <a:t>. It’s also a very straightforward approach: </a:t>
            </a:r>
            <a:r>
              <a:rPr lang="en-US" sz="2400" b="1" dirty="0"/>
              <a:t>finish one phase, then move on to the next</a:t>
            </a:r>
            <a:r>
              <a:rPr lang="en-US" sz="2400" dirty="0"/>
              <a:t>. </a:t>
            </a:r>
            <a:r>
              <a:rPr lang="en-US" sz="2400" u="sng" dirty="0"/>
              <a:t>No going back. Each stage relies on information from the previous stage and has its own project plan</a:t>
            </a:r>
            <a:r>
              <a:rPr lang="en-US" sz="2400" dirty="0"/>
              <a:t>.</a:t>
            </a:r>
          </a:p>
          <a:p>
            <a:pPr marL="457200" indent="-457200">
              <a:buFont typeface="+mj-lt"/>
              <a:buAutoNum type="arabicPeriod"/>
            </a:pPr>
            <a:r>
              <a:rPr lang="en-US" sz="2400" b="1" dirty="0"/>
              <a:t>Agile: </a:t>
            </a:r>
            <a:r>
              <a:rPr lang="en-US" sz="2400" dirty="0"/>
              <a:t>The Agile model has been around for about a decade. But lately, it has become a </a:t>
            </a:r>
            <a:r>
              <a:rPr lang="en-US" sz="2400" dirty="0">
                <a:hlinkClick r:id="rId2"/>
              </a:rPr>
              <a:t>major driving force behind software development</a:t>
            </a:r>
            <a:r>
              <a:rPr lang="en-US" sz="2400" dirty="0"/>
              <a:t> in many organizations.</a:t>
            </a:r>
          </a:p>
          <a:p>
            <a:pPr marL="457200" indent="-457200">
              <a:buFont typeface="+mj-lt"/>
              <a:buAutoNum type="arabicPeriod"/>
            </a:pPr>
            <a:r>
              <a:rPr lang="en-US" sz="2400" b="1" dirty="0"/>
              <a:t>DevOps: </a:t>
            </a:r>
            <a:r>
              <a:rPr lang="en-US" sz="2400" dirty="0"/>
              <a:t>The DevOps methodology is the newcomer to the SDLC scene. It emerged from two trends: </a:t>
            </a:r>
          </a:p>
          <a:p>
            <a:pPr lvl="1"/>
            <a:r>
              <a:rPr lang="en-US" sz="2000" dirty="0"/>
              <a:t>The application of Agile </a:t>
            </a:r>
          </a:p>
          <a:p>
            <a:pPr lvl="1"/>
            <a:r>
              <a:rPr lang="en-US" sz="2000" dirty="0"/>
              <a:t>Lean practices to operations work </a:t>
            </a:r>
          </a:p>
          <a:p>
            <a:pPr marL="457200" lvl="1" indent="0">
              <a:buNone/>
            </a:pPr>
            <a:r>
              <a:rPr lang="en-US" sz="2000" dirty="0"/>
              <a:t>and the general shift in business toward seeing the value of collaboration between development and operations staff at all stages of the SDLC process.</a:t>
            </a:r>
          </a:p>
        </p:txBody>
      </p:sp>
      <p:sp>
        <p:nvSpPr>
          <p:cNvPr id="4" name="TextBox 3">
            <a:extLst>
              <a:ext uri="{FF2B5EF4-FFF2-40B4-BE49-F238E27FC236}">
                <a16:creationId xmlns:a16="http://schemas.microsoft.com/office/drawing/2014/main" id="{636C95CB-9E9E-4799-93FA-08124F9128ED}"/>
              </a:ext>
            </a:extLst>
          </p:cNvPr>
          <p:cNvSpPr txBox="1"/>
          <p:nvPr/>
        </p:nvSpPr>
        <p:spPr>
          <a:xfrm>
            <a:off x="1438656" y="6345936"/>
            <a:ext cx="9704832" cy="276999"/>
          </a:xfrm>
          <a:prstGeom prst="rect">
            <a:avLst/>
          </a:prstGeom>
          <a:noFill/>
        </p:spPr>
        <p:txBody>
          <a:bodyPr wrap="square" rtlCol="0">
            <a:spAutoFit/>
          </a:bodyPr>
          <a:lstStyle/>
          <a:p>
            <a:r>
              <a:rPr lang="en-US" sz="1200" dirty="0">
                <a:hlinkClick r:id="rId3"/>
              </a:rPr>
              <a:t>https://www.roberthalf.com/blog/salaries-and-skills/6-basic-sdlc-methodologies-which-one-is-best</a:t>
            </a:r>
            <a:endParaRPr lang="en-US" sz="1200" dirty="0"/>
          </a:p>
        </p:txBody>
      </p:sp>
    </p:spTree>
    <p:extLst>
      <p:ext uri="{BB962C8B-B14F-4D97-AF65-F5344CB8AC3E}">
        <p14:creationId xmlns:p14="http://schemas.microsoft.com/office/powerpoint/2010/main" val="2054436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0F80-20F6-481E-9F97-10CFC3925512}"/>
              </a:ext>
            </a:extLst>
          </p:cNvPr>
          <p:cNvSpPr>
            <a:spLocks noGrp="1"/>
          </p:cNvSpPr>
          <p:nvPr>
            <p:ph type="title"/>
          </p:nvPr>
        </p:nvSpPr>
        <p:spPr/>
        <p:txBody>
          <a:bodyPr/>
          <a:lstStyle/>
          <a:p>
            <a:r>
              <a:rPr lang="en-US" dirty="0"/>
              <a:t>Other QA Methodologies</a:t>
            </a:r>
          </a:p>
        </p:txBody>
      </p:sp>
      <p:sp>
        <p:nvSpPr>
          <p:cNvPr id="3" name="Content Placeholder 2">
            <a:extLst>
              <a:ext uri="{FF2B5EF4-FFF2-40B4-BE49-F238E27FC236}">
                <a16:creationId xmlns:a16="http://schemas.microsoft.com/office/drawing/2014/main" id="{23327704-123C-449B-9F2D-CC6CA3F9EC5A}"/>
              </a:ext>
            </a:extLst>
          </p:cNvPr>
          <p:cNvSpPr>
            <a:spLocks noGrp="1"/>
          </p:cNvSpPr>
          <p:nvPr>
            <p:ph idx="1"/>
          </p:nvPr>
        </p:nvSpPr>
        <p:spPr/>
        <p:txBody>
          <a:bodyPr>
            <a:normAutofit/>
          </a:bodyPr>
          <a:lstStyle/>
          <a:p>
            <a:r>
              <a:rPr lang="en-US" b="1" dirty="0"/>
              <a:t>Lean: </a:t>
            </a:r>
            <a:r>
              <a:rPr lang="en-US" dirty="0"/>
              <a:t>The Lean model for software development is inspired by </a:t>
            </a:r>
            <a:r>
              <a:rPr lang="en-US" b="1" dirty="0"/>
              <a:t>lean manufacturing </a:t>
            </a:r>
            <a:r>
              <a:rPr lang="en-US" dirty="0"/>
              <a:t>practices and principles. The seven Lean principles (in this order) are: </a:t>
            </a:r>
          </a:p>
          <a:p>
            <a:pPr lvl="1"/>
            <a:r>
              <a:rPr lang="en-US" dirty="0"/>
              <a:t>Eliminate waste </a:t>
            </a:r>
          </a:p>
          <a:p>
            <a:pPr lvl="1"/>
            <a:r>
              <a:rPr lang="en-US" dirty="0"/>
              <a:t>Amplify learning </a:t>
            </a:r>
          </a:p>
          <a:p>
            <a:pPr lvl="1"/>
            <a:r>
              <a:rPr lang="en-US" dirty="0"/>
              <a:t>Decide as late possible </a:t>
            </a:r>
          </a:p>
          <a:p>
            <a:pPr lvl="1"/>
            <a:r>
              <a:rPr lang="en-US" dirty="0"/>
              <a:t>Deliver as fast as possible </a:t>
            </a:r>
          </a:p>
          <a:p>
            <a:pPr lvl="1"/>
            <a:r>
              <a:rPr lang="en-US" dirty="0"/>
              <a:t>Empower the team </a:t>
            </a:r>
          </a:p>
          <a:p>
            <a:pPr lvl="1"/>
            <a:r>
              <a:rPr lang="en-US" dirty="0"/>
              <a:t>Build integrity in </a:t>
            </a:r>
          </a:p>
          <a:p>
            <a:pPr lvl="1"/>
            <a:r>
              <a:rPr lang="en-US" dirty="0"/>
              <a:t>See the whole</a:t>
            </a:r>
          </a:p>
        </p:txBody>
      </p:sp>
    </p:spTree>
    <p:extLst>
      <p:ext uri="{BB962C8B-B14F-4D97-AF65-F5344CB8AC3E}">
        <p14:creationId xmlns:p14="http://schemas.microsoft.com/office/powerpoint/2010/main" val="712276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C7A1-5069-4196-B3D6-A191E8D0241B}"/>
              </a:ext>
            </a:extLst>
          </p:cNvPr>
          <p:cNvSpPr>
            <a:spLocks noGrp="1"/>
          </p:cNvSpPr>
          <p:nvPr>
            <p:ph type="title"/>
          </p:nvPr>
        </p:nvSpPr>
        <p:spPr/>
        <p:txBody>
          <a:bodyPr/>
          <a:lstStyle/>
          <a:p>
            <a:r>
              <a:rPr lang="en-US" dirty="0"/>
              <a:t>Other QA Methodologies</a:t>
            </a:r>
          </a:p>
        </p:txBody>
      </p:sp>
      <p:sp>
        <p:nvSpPr>
          <p:cNvPr id="3" name="Content Placeholder 2">
            <a:extLst>
              <a:ext uri="{FF2B5EF4-FFF2-40B4-BE49-F238E27FC236}">
                <a16:creationId xmlns:a16="http://schemas.microsoft.com/office/drawing/2014/main" id="{4E113E01-B20B-4051-9BF1-B00333231AC1}"/>
              </a:ext>
            </a:extLst>
          </p:cNvPr>
          <p:cNvSpPr>
            <a:spLocks noGrp="1"/>
          </p:cNvSpPr>
          <p:nvPr>
            <p:ph idx="1"/>
          </p:nvPr>
        </p:nvSpPr>
        <p:spPr/>
        <p:txBody>
          <a:bodyPr>
            <a:normAutofit lnSpcReduction="10000"/>
          </a:bodyPr>
          <a:lstStyle/>
          <a:p>
            <a:r>
              <a:rPr lang="en-US" b="1" dirty="0"/>
              <a:t>Iterative: </a:t>
            </a:r>
            <a:r>
              <a:rPr lang="en-US" dirty="0"/>
              <a:t>The Iterative model is repetition incarnate. Instead of starting with fully known requirements, project teams implement a set of software requirements, then test, evaluate and pinpoint further requirements. A </a:t>
            </a:r>
            <a:r>
              <a:rPr lang="en-US" b="1" dirty="0"/>
              <a:t>new version of the software is produced with each phase</a:t>
            </a:r>
            <a:r>
              <a:rPr lang="en-US" dirty="0"/>
              <a:t>, or iteration. </a:t>
            </a:r>
            <a:r>
              <a:rPr lang="en-US" u="sng" dirty="0"/>
              <a:t>Rinse and repeat until the complete system is ready.</a:t>
            </a:r>
          </a:p>
          <a:p>
            <a:r>
              <a:rPr lang="en-US" b="1" dirty="0"/>
              <a:t>Spiral: </a:t>
            </a:r>
            <a:r>
              <a:rPr lang="en-US" dirty="0"/>
              <a:t>One of the most flexible SDLC methodologies, the Spiral model takes a cue from the Iterative model and its repetition; the project passes through four phases (</a:t>
            </a:r>
            <a:r>
              <a:rPr lang="en-US" b="1" dirty="0"/>
              <a:t>planning, risk analysis, engineering and evaluation</a:t>
            </a:r>
            <a:r>
              <a:rPr lang="en-US" dirty="0"/>
              <a:t>) over and over in a “spiral” until completed, allowing for multiple rounds of refinement.</a:t>
            </a:r>
          </a:p>
          <a:p>
            <a:endParaRPr lang="en-US" dirty="0"/>
          </a:p>
        </p:txBody>
      </p:sp>
    </p:spTree>
    <p:extLst>
      <p:ext uri="{BB962C8B-B14F-4D97-AF65-F5344CB8AC3E}">
        <p14:creationId xmlns:p14="http://schemas.microsoft.com/office/powerpoint/2010/main" val="425475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7B2D-0B19-4A82-9E9C-90EA3B425051}"/>
              </a:ext>
            </a:extLst>
          </p:cNvPr>
          <p:cNvSpPr>
            <a:spLocks noGrp="1"/>
          </p:cNvSpPr>
          <p:nvPr>
            <p:ph type="title"/>
          </p:nvPr>
        </p:nvSpPr>
        <p:spPr>
          <a:xfrm>
            <a:off x="1136428" y="627564"/>
            <a:ext cx="7474172" cy="1325563"/>
          </a:xfrm>
        </p:spPr>
        <p:txBody>
          <a:bodyPr>
            <a:normAutofit/>
          </a:bodyPr>
          <a:lstStyle/>
          <a:p>
            <a:r>
              <a:rPr lang="en-US" b="1" dirty="0"/>
              <a:t>House Keeping Rules!!!!</a:t>
            </a:r>
          </a:p>
        </p:txBody>
      </p:sp>
      <p:sp>
        <p:nvSpPr>
          <p:cNvPr id="3" name="Content Placeholder 2">
            <a:extLst>
              <a:ext uri="{FF2B5EF4-FFF2-40B4-BE49-F238E27FC236}">
                <a16:creationId xmlns:a16="http://schemas.microsoft.com/office/drawing/2014/main" id="{3D50C290-B033-410F-9774-604E91C04C68}"/>
              </a:ext>
            </a:extLst>
          </p:cNvPr>
          <p:cNvSpPr>
            <a:spLocks noGrp="1"/>
          </p:cNvSpPr>
          <p:nvPr>
            <p:ph idx="1"/>
          </p:nvPr>
        </p:nvSpPr>
        <p:spPr>
          <a:xfrm>
            <a:off x="763661" y="1895401"/>
            <a:ext cx="7976302" cy="4044655"/>
          </a:xfrm>
        </p:spPr>
        <p:txBody>
          <a:bodyPr anchor="ctr">
            <a:noAutofit/>
          </a:bodyPr>
          <a:lstStyle/>
          <a:p>
            <a:r>
              <a:rPr lang="en-US" sz="1600" b="1" u="sng" dirty="0">
                <a:highlight>
                  <a:srgbClr val="FFFF00"/>
                </a:highlight>
              </a:rPr>
              <a:t>Participate, Participate, Participate.  </a:t>
            </a:r>
            <a:r>
              <a:rPr lang="en-US" sz="1600" b="1" dirty="0"/>
              <a:t>Participate in the class….</a:t>
            </a:r>
          </a:p>
          <a:p>
            <a:pPr lvl="1"/>
            <a:r>
              <a:rPr lang="en-US" sz="1600" dirty="0"/>
              <a:t>If you show up physically in this class, be here mentally as well. </a:t>
            </a:r>
          </a:p>
          <a:p>
            <a:pPr lvl="1"/>
            <a:r>
              <a:rPr lang="en-US" sz="1600" dirty="0"/>
              <a:t>Show me what you got!</a:t>
            </a:r>
          </a:p>
          <a:p>
            <a:pPr lvl="1"/>
            <a:r>
              <a:rPr lang="en-US" sz="1600" dirty="0"/>
              <a:t>Your chance to improve your written &amp; verbal communications</a:t>
            </a:r>
          </a:p>
          <a:p>
            <a:r>
              <a:rPr lang="en-US" sz="1600" b="1" dirty="0"/>
              <a:t>Missing classes: </a:t>
            </a:r>
            <a:r>
              <a:rPr lang="en-US" sz="1600" dirty="0"/>
              <a:t>I rather not see any, however if you must take an absence let me know in advance. </a:t>
            </a:r>
            <a:r>
              <a:rPr lang="en-US" sz="1600" dirty="0">
                <a:highlight>
                  <a:srgbClr val="FFFF00"/>
                </a:highlight>
              </a:rPr>
              <a:t>University Rules: 2X</a:t>
            </a:r>
          </a:p>
          <a:p>
            <a:r>
              <a:rPr lang="en-US" sz="1600" b="1" dirty="0"/>
              <a:t>Late shows: </a:t>
            </a:r>
            <a:r>
              <a:rPr lang="en-US" sz="1600" dirty="0"/>
              <a:t>Please be on time </a:t>
            </a:r>
            <a:r>
              <a:rPr lang="en-US" sz="1600" dirty="0">
                <a:highlight>
                  <a:srgbClr val="FFFF00"/>
                </a:highlight>
              </a:rPr>
              <a:t>or you will miss the quiz</a:t>
            </a:r>
            <a:r>
              <a:rPr lang="en-US" sz="1600" dirty="0"/>
              <a:t>.</a:t>
            </a:r>
          </a:p>
          <a:p>
            <a:r>
              <a:rPr lang="en-US" sz="1600" b="1" dirty="0"/>
              <a:t>Laptops: </a:t>
            </a:r>
            <a:r>
              <a:rPr lang="en-US" sz="1600" dirty="0"/>
              <a:t>I’d rather you close your laptops during the class, however you can use it if you must. </a:t>
            </a:r>
          </a:p>
          <a:p>
            <a:pPr lvl="1"/>
            <a:r>
              <a:rPr lang="en-US" sz="1600" b="1" u="sng" dirty="0">
                <a:highlight>
                  <a:srgbClr val="FFFF00"/>
                </a:highlight>
              </a:rPr>
              <a:t>DO NOT HIDE </a:t>
            </a:r>
            <a:r>
              <a:rPr lang="en-US" sz="1600" dirty="0">
                <a:highlight>
                  <a:srgbClr val="FFFF00"/>
                </a:highlight>
              </a:rPr>
              <a:t>behind your laptop.</a:t>
            </a:r>
          </a:p>
          <a:p>
            <a:pPr lvl="1"/>
            <a:r>
              <a:rPr lang="en-US" sz="1600" b="1" u="sng" dirty="0">
                <a:highlight>
                  <a:srgbClr val="FFFF00"/>
                </a:highlight>
              </a:rPr>
              <a:t>DO NOT DO </a:t>
            </a:r>
            <a:r>
              <a:rPr lang="en-US" sz="1600" dirty="0">
                <a:highlight>
                  <a:srgbClr val="FFFF00"/>
                </a:highlight>
              </a:rPr>
              <a:t>other class work during this class.</a:t>
            </a:r>
          </a:p>
          <a:p>
            <a:r>
              <a:rPr lang="en-US" sz="1600" b="1" dirty="0"/>
              <a:t>Phones/Watches: </a:t>
            </a:r>
            <a:r>
              <a:rPr lang="en-US" sz="1600" dirty="0"/>
              <a:t>Silenced</a:t>
            </a:r>
          </a:p>
          <a:p>
            <a:r>
              <a:rPr lang="en-US" sz="1600" b="1" dirty="0"/>
              <a:t>Quiz:</a:t>
            </a:r>
            <a:r>
              <a:rPr lang="en-US" sz="1600" dirty="0"/>
              <a:t> Most weeks there will be a quiz.  </a:t>
            </a:r>
          </a:p>
          <a:p>
            <a:pPr lvl="1"/>
            <a:r>
              <a:rPr lang="en-US" sz="1600" dirty="0"/>
              <a:t>Don’t miss any.</a:t>
            </a:r>
          </a:p>
          <a:p>
            <a:r>
              <a:rPr lang="en-US" sz="1600" b="1" dirty="0"/>
              <a:t>Groups: You all will be placed in teams.</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lassroom">
            <a:extLst>
              <a:ext uri="{FF2B5EF4-FFF2-40B4-BE49-F238E27FC236}">
                <a16:creationId xmlns:a16="http://schemas.microsoft.com/office/drawing/2014/main" id="{63C130CD-9650-4AF7-A34F-BEA61CBBA6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397261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EF2A-A11B-4EF1-B2EA-368C597C03F7}"/>
              </a:ext>
            </a:extLst>
          </p:cNvPr>
          <p:cNvSpPr>
            <a:spLocks noGrp="1"/>
          </p:cNvSpPr>
          <p:nvPr>
            <p:ph type="title"/>
          </p:nvPr>
        </p:nvSpPr>
        <p:spPr>
          <a:xfrm>
            <a:off x="1136428" y="627564"/>
            <a:ext cx="7474172" cy="1325563"/>
          </a:xfrm>
        </p:spPr>
        <p:txBody>
          <a:bodyPr>
            <a:normAutofit/>
          </a:bodyPr>
          <a:lstStyle/>
          <a:p>
            <a:r>
              <a:rPr lang="en-US" b="1" dirty="0"/>
              <a:t>What is a Use Case?</a:t>
            </a:r>
          </a:p>
        </p:txBody>
      </p:sp>
      <p:sp>
        <p:nvSpPr>
          <p:cNvPr id="3" name="Content Placeholder 2">
            <a:extLst>
              <a:ext uri="{FF2B5EF4-FFF2-40B4-BE49-F238E27FC236}">
                <a16:creationId xmlns:a16="http://schemas.microsoft.com/office/drawing/2014/main" id="{A9E815EC-02A7-4CE8-B309-573A5FB2A624}"/>
              </a:ext>
            </a:extLst>
          </p:cNvPr>
          <p:cNvSpPr>
            <a:spLocks noGrp="1"/>
          </p:cNvSpPr>
          <p:nvPr>
            <p:ph idx="1"/>
          </p:nvPr>
        </p:nvSpPr>
        <p:spPr>
          <a:xfrm>
            <a:off x="831629" y="1953127"/>
            <a:ext cx="7778971" cy="4058832"/>
          </a:xfrm>
        </p:spPr>
        <p:txBody>
          <a:bodyPr anchor="ctr">
            <a:normAutofit fontScale="92500"/>
          </a:bodyPr>
          <a:lstStyle/>
          <a:p>
            <a:r>
              <a:rPr lang="en-US" sz="2400" b="1" dirty="0"/>
              <a:t>Use Case </a:t>
            </a:r>
            <a:r>
              <a:rPr lang="en-US" sz="2400" dirty="0"/>
              <a:t>is another way of defining functional requirements.</a:t>
            </a:r>
          </a:p>
          <a:p>
            <a:r>
              <a:rPr lang="en-US" sz="2400" dirty="0"/>
              <a:t>It introduces an </a:t>
            </a:r>
            <a:r>
              <a:rPr lang="en-US" sz="2400" b="1" dirty="0"/>
              <a:t>Actor</a:t>
            </a:r>
            <a:r>
              <a:rPr lang="en-US" sz="2400" dirty="0"/>
              <a:t> who will perform various functions in the application.</a:t>
            </a:r>
          </a:p>
          <a:p>
            <a:r>
              <a:rPr lang="en-US" sz="2400" dirty="0"/>
              <a:t>It shows the </a:t>
            </a:r>
            <a:r>
              <a:rPr lang="en-US" sz="2400" b="1" dirty="0"/>
              <a:t>interaction</a:t>
            </a:r>
            <a:r>
              <a:rPr lang="en-US" sz="2400" dirty="0"/>
              <a:t> of the </a:t>
            </a:r>
            <a:r>
              <a:rPr lang="en-US" sz="2400" b="1" dirty="0"/>
              <a:t>Actor</a:t>
            </a:r>
            <a:r>
              <a:rPr lang="en-US" sz="2400" dirty="0"/>
              <a:t> with the system or an application.</a:t>
            </a:r>
          </a:p>
          <a:p>
            <a:r>
              <a:rPr lang="en-US" sz="2400" dirty="0"/>
              <a:t>The advantage is that it allows for better </a:t>
            </a:r>
            <a:r>
              <a:rPr lang="en-US" sz="2400" b="1" dirty="0"/>
              <a:t>understanding</a:t>
            </a:r>
            <a:r>
              <a:rPr lang="en-US" sz="2400" dirty="0"/>
              <a:t> of the process flow when an </a:t>
            </a:r>
            <a:r>
              <a:rPr lang="en-US" sz="2400" b="1" dirty="0"/>
              <a:t>Actor</a:t>
            </a:r>
            <a:r>
              <a:rPr lang="en-US" sz="2400" dirty="0"/>
              <a:t> is involved.</a:t>
            </a:r>
          </a:p>
          <a:p>
            <a:r>
              <a:rPr lang="en-US" sz="2400" dirty="0"/>
              <a:t>There could be </a:t>
            </a:r>
            <a:r>
              <a:rPr lang="en-US" sz="2400" b="1" dirty="0"/>
              <a:t>multiple Actors </a:t>
            </a:r>
            <a:r>
              <a:rPr lang="en-US" sz="2400" dirty="0"/>
              <a:t>describing the Use Cases from different user perspectives.</a:t>
            </a:r>
          </a:p>
          <a:p>
            <a:r>
              <a:rPr lang="en-US" sz="2400" b="1" dirty="0"/>
              <a:t>Use Cases are not User Stories</a:t>
            </a:r>
            <a:r>
              <a:rPr lang="en-US" sz="2400" dirty="0"/>
              <a:t>. User Stories are short descriptions of what the customers do within the application.</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Target Audience">
            <a:extLst>
              <a:ext uri="{FF2B5EF4-FFF2-40B4-BE49-F238E27FC236}">
                <a16:creationId xmlns:a16="http://schemas.microsoft.com/office/drawing/2014/main" id="{6E5820B8-E308-4985-84F0-0FC54DAAEF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4" name="Rectangle 3">
            <a:extLst>
              <a:ext uri="{FF2B5EF4-FFF2-40B4-BE49-F238E27FC236}">
                <a16:creationId xmlns:a16="http://schemas.microsoft.com/office/drawing/2014/main" id="{75AE6826-78BA-45A4-A6A4-CD0B0E0E133C}"/>
              </a:ext>
            </a:extLst>
          </p:cNvPr>
          <p:cNvSpPr/>
          <p:nvPr/>
        </p:nvSpPr>
        <p:spPr>
          <a:xfrm>
            <a:off x="3048000" y="2967335"/>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1409472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AB8A284D-EFF3-413F-B912-6803BB6D5637}"/>
              </a:ext>
            </a:extLst>
          </p:cNvPr>
          <p:cNvPicPr>
            <a:picLocks noGrp="1" noChangeAspect="1"/>
          </p:cNvPicPr>
          <p:nvPr>
            <p:ph idx="1"/>
          </p:nvPr>
        </p:nvPicPr>
        <p:blipFill>
          <a:blip r:embed="rId2"/>
          <a:stretch>
            <a:fillRect/>
          </a:stretch>
        </p:blipFill>
        <p:spPr>
          <a:xfrm>
            <a:off x="2814763" y="278296"/>
            <a:ext cx="6170212" cy="6353092"/>
          </a:xfrm>
          <a:prstGeom prst="rect">
            <a:avLst/>
          </a:prstGeom>
        </p:spPr>
      </p:pic>
    </p:spTree>
    <p:extLst>
      <p:ext uri="{BB962C8B-B14F-4D97-AF65-F5344CB8AC3E}">
        <p14:creationId xmlns:p14="http://schemas.microsoft.com/office/powerpoint/2010/main" val="4141523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1EA75-22AF-4B30-9B73-321ABA3E3293}"/>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Use Case Diagram example</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6D3BB97E-7E44-4194-91E0-509B92EBDED9}"/>
              </a:ext>
            </a:extLst>
          </p:cNvPr>
          <p:cNvPicPr>
            <a:picLocks noGrp="1" noChangeAspect="1"/>
          </p:cNvPicPr>
          <p:nvPr>
            <p:ph idx="1"/>
          </p:nvPr>
        </p:nvPicPr>
        <p:blipFill>
          <a:blip r:embed="rId2"/>
          <a:stretch>
            <a:fillRect/>
          </a:stretch>
        </p:blipFill>
        <p:spPr>
          <a:xfrm>
            <a:off x="5578408" y="492573"/>
            <a:ext cx="5704372" cy="5880796"/>
          </a:xfrm>
          <a:prstGeom prst="rect">
            <a:avLst/>
          </a:prstGeom>
        </p:spPr>
      </p:pic>
    </p:spTree>
    <p:extLst>
      <p:ext uri="{BB962C8B-B14F-4D97-AF65-F5344CB8AC3E}">
        <p14:creationId xmlns:p14="http://schemas.microsoft.com/office/powerpoint/2010/main" val="1569128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0FF99B-9920-40B2-9EE6-163D02FDF895}"/>
              </a:ext>
            </a:extLst>
          </p:cNvPr>
          <p:cNvSpPr>
            <a:spLocks noGrp="1"/>
          </p:cNvSpPr>
          <p:nvPr>
            <p:ph type="title"/>
          </p:nvPr>
        </p:nvSpPr>
        <p:spPr>
          <a:xfrm>
            <a:off x="838200" y="631825"/>
            <a:ext cx="10515600" cy="1325563"/>
          </a:xfrm>
        </p:spPr>
        <p:txBody>
          <a:bodyPr>
            <a:normAutofit/>
          </a:bodyPr>
          <a:lstStyle/>
          <a:p>
            <a:r>
              <a:rPr lang="en-US" dirty="0"/>
              <a:t>More on QA…</a:t>
            </a:r>
          </a:p>
        </p:txBody>
      </p:sp>
      <p:sp>
        <p:nvSpPr>
          <p:cNvPr id="3" name="Content Placeholder 2">
            <a:extLst>
              <a:ext uri="{FF2B5EF4-FFF2-40B4-BE49-F238E27FC236}">
                <a16:creationId xmlns:a16="http://schemas.microsoft.com/office/drawing/2014/main" id="{093A37EE-B21C-48F1-98FF-B9C14439F005}"/>
              </a:ext>
            </a:extLst>
          </p:cNvPr>
          <p:cNvSpPr>
            <a:spLocks noGrp="1"/>
          </p:cNvSpPr>
          <p:nvPr>
            <p:ph idx="1"/>
          </p:nvPr>
        </p:nvSpPr>
        <p:spPr>
          <a:xfrm>
            <a:off x="838200" y="2057400"/>
            <a:ext cx="10515600" cy="3871762"/>
          </a:xfrm>
        </p:spPr>
        <p:txBody>
          <a:bodyPr>
            <a:normAutofit/>
          </a:bodyPr>
          <a:lstStyle/>
          <a:p>
            <a:r>
              <a:rPr lang="en-US" b="1" dirty="0"/>
              <a:t>POC: </a:t>
            </a:r>
            <a:r>
              <a:rPr lang="en-US" dirty="0"/>
              <a:t>Proof of Concept. A prototype. </a:t>
            </a:r>
          </a:p>
          <a:p>
            <a:r>
              <a:rPr lang="en-US" b="1" dirty="0"/>
              <a:t>Test Log: </a:t>
            </a:r>
            <a:r>
              <a:rPr lang="en-US" dirty="0"/>
              <a:t>Keeping a log of the test execution during testing.</a:t>
            </a:r>
          </a:p>
          <a:p>
            <a:r>
              <a:rPr lang="en-US" b="1" dirty="0"/>
              <a:t>User Story: </a:t>
            </a:r>
            <a:r>
              <a:rPr lang="en-US" dirty="0"/>
              <a:t>A user/customer function that results into a system function (equivalent to a Functional Requirement).</a:t>
            </a:r>
          </a:p>
          <a:p>
            <a:r>
              <a:rPr lang="en-US" b="1" dirty="0"/>
              <a:t>Walkthrough: </a:t>
            </a:r>
            <a:r>
              <a:rPr lang="en-US" dirty="0"/>
              <a:t>A review session to walk through a test plan, test cases or performing a Code Walkthrough to go through the code.</a:t>
            </a:r>
          </a:p>
          <a:p>
            <a:endParaRPr lang="en-US" dirty="0"/>
          </a:p>
        </p:txBody>
      </p:sp>
    </p:spTree>
    <p:extLst>
      <p:ext uri="{BB962C8B-B14F-4D97-AF65-F5344CB8AC3E}">
        <p14:creationId xmlns:p14="http://schemas.microsoft.com/office/powerpoint/2010/main" val="3347753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97EB1-9EC9-4400-B887-591202F4735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Cost of Defects</a:t>
            </a:r>
          </a:p>
        </p:txBody>
      </p:sp>
      <p:pic>
        <p:nvPicPr>
          <p:cNvPr id="7" name="Content Placeholder 3" descr="A picture containing screenshot&#10;&#10;Description generated with high confidence">
            <a:extLst>
              <a:ext uri="{FF2B5EF4-FFF2-40B4-BE49-F238E27FC236}">
                <a16:creationId xmlns:a16="http://schemas.microsoft.com/office/drawing/2014/main" id="{08D69CCC-8D6C-43DF-83DB-5E6E91146AFC}"/>
              </a:ext>
            </a:extLst>
          </p:cNvPr>
          <p:cNvPicPr>
            <a:picLocks noGrp="1" noChangeAspect="1"/>
          </p:cNvPicPr>
          <p:nvPr>
            <p:ph idx="1"/>
          </p:nvPr>
        </p:nvPicPr>
        <p:blipFill>
          <a:blip r:embed="rId2"/>
          <a:stretch>
            <a:fillRect/>
          </a:stretch>
        </p:blipFill>
        <p:spPr>
          <a:xfrm>
            <a:off x="4038600" y="1432581"/>
            <a:ext cx="7188199" cy="3989448"/>
          </a:xfrm>
          <a:prstGeom prst="rect">
            <a:avLst/>
          </a:prstGeom>
        </p:spPr>
      </p:pic>
    </p:spTree>
    <p:extLst>
      <p:ext uri="{BB962C8B-B14F-4D97-AF65-F5344CB8AC3E}">
        <p14:creationId xmlns:p14="http://schemas.microsoft.com/office/powerpoint/2010/main" val="3572546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19796-2C24-4D5D-A91D-38CC4A3BA896}"/>
              </a:ext>
            </a:extLst>
          </p:cNvPr>
          <p:cNvSpPr>
            <a:spLocks noGrp="1"/>
          </p:cNvSpPr>
          <p:nvPr>
            <p:ph type="title"/>
          </p:nvPr>
        </p:nvSpPr>
        <p:spPr>
          <a:xfrm>
            <a:off x="838200" y="631825"/>
            <a:ext cx="10515600" cy="1325563"/>
          </a:xfrm>
        </p:spPr>
        <p:txBody>
          <a:bodyPr>
            <a:normAutofit/>
          </a:bodyPr>
          <a:lstStyle/>
          <a:p>
            <a:r>
              <a:rPr lang="en-US" dirty="0"/>
              <a:t>Verification vs. Validation</a:t>
            </a:r>
          </a:p>
        </p:txBody>
      </p:sp>
      <p:sp>
        <p:nvSpPr>
          <p:cNvPr id="3" name="Content Placeholder 2">
            <a:extLst>
              <a:ext uri="{FF2B5EF4-FFF2-40B4-BE49-F238E27FC236}">
                <a16:creationId xmlns:a16="http://schemas.microsoft.com/office/drawing/2014/main" id="{EAD1A5B1-8129-4300-A6FD-BDB984C09911}"/>
              </a:ext>
            </a:extLst>
          </p:cNvPr>
          <p:cNvSpPr>
            <a:spLocks noGrp="1"/>
          </p:cNvSpPr>
          <p:nvPr>
            <p:ph idx="1"/>
          </p:nvPr>
        </p:nvSpPr>
        <p:spPr>
          <a:xfrm>
            <a:off x="838200" y="2057400"/>
            <a:ext cx="10515600" cy="3871762"/>
          </a:xfrm>
        </p:spPr>
        <p:txBody>
          <a:bodyPr>
            <a:normAutofit/>
          </a:bodyPr>
          <a:lstStyle/>
          <a:p>
            <a:r>
              <a:rPr lang="en-US" sz="2000" b="1" dirty="0"/>
              <a:t>Verification </a:t>
            </a:r>
            <a:r>
              <a:rPr lang="en-US" sz="2000" dirty="0"/>
              <a:t>comes early on in the project to verify the </a:t>
            </a:r>
          </a:p>
          <a:p>
            <a:pPr lvl="1"/>
            <a:r>
              <a:rPr lang="en-US" sz="2000" dirty="0"/>
              <a:t>Functional Requirements</a:t>
            </a:r>
          </a:p>
          <a:p>
            <a:pPr lvl="1"/>
            <a:r>
              <a:rPr lang="en-US" sz="2000" dirty="0"/>
              <a:t>Code Inspections &amp; Walkthroughs</a:t>
            </a:r>
          </a:p>
          <a:p>
            <a:pPr lvl="1"/>
            <a:r>
              <a:rPr lang="en-US" sz="2000" dirty="0"/>
              <a:t>Application Design </a:t>
            </a:r>
          </a:p>
          <a:p>
            <a:pPr marL="457200" lvl="1" indent="0">
              <a:buNone/>
            </a:pPr>
            <a:endParaRPr lang="en-US" sz="2000" dirty="0"/>
          </a:p>
          <a:p>
            <a:pPr marL="228600" lvl="1">
              <a:spcBef>
                <a:spcPts val="1000"/>
              </a:spcBef>
            </a:pPr>
            <a:r>
              <a:rPr lang="en-US" sz="2000" b="1" dirty="0"/>
              <a:t>Validation</a:t>
            </a:r>
            <a:r>
              <a:rPr lang="en-US" sz="2000" dirty="0"/>
              <a:t> comes later in the project during the actual testing. It includes all phases of the testing:</a:t>
            </a:r>
          </a:p>
          <a:p>
            <a:pPr lvl="1"/>
            <a:r>
              <a:rPr lang="en-US" sz="2000" dirty="0"/>
              <a:t>Functional Testing</a:t>
            </a:r>
          </a:p>
          <a:p>
            <a:pPr lvl="1"/>
            <a:r>
              <a:rPr lang="en-US" sz="2000" dirty="0"/>
              <a:t>Integrations Testing</a:t>
            </a:r>
          </a:p>
          <a:p>
            <a:pPr lvl="1"/>
            <a:r>
              <a:rPr lang="en-US" sz="2000" dirty="0"/>
              <a:t>End to End or System Testing</a:t>
            </a:r>
          </a:p>
          <a:p>
            <a:pPr lvl="1"/>
            <a:r>
              <a:rPr lang="en-US" sz="2000" dirty="0"/>
              <a:t>UAT</a:t>
            </a:r>
          </a:p>
          <a:p>
            <a:pPr marL="457200" lvl="1" indent="0">
              <a:buNone/>
            </a:pPr>
            <a:r>
              <a:rPr lang="en-US" sz="2000" dirty="0"/>
              <a:t>	</a:t>
            </a:r>
          </a:p>
          <a:p>
            <a:pPr marL="457200" lvl="1" indent="0">
              <a:buNone/>
            </a:pPr>
            <a:endParaRPr lang="en-US" sz="2000" dirty="0"/>
          </a:p>
        </p:txBody>
      </p:sp>
    </p:spTree>
    <p:extLst>
      <p:ext uri="{BB962C8B-B14F-4D97-AF65-F5344CB8AC3E}">
        <p14:creationId xmlns:p14="http://schemas.microsoft.com/office/powerpoint/2010/main" val="516108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6358CE-E29C-4AB8-96D3-EC4BF39CA714}"/>
              </a:ext>
            </a:extLst>
          </p:cNvPr>
          <p:cNvSpPr>
            <a:spLocks noGrp="1"/>
          </p:cNvSpPr>
          <p:nvPr>
            <p:ph type="title"/>
          </p:nvPr>
        </p:nvSpPr>
        <p:spPr>
          <a:xfrm>
            <a:off x="838200" y="631825"/>
            <a:ext cx="10515600" cy="1325563"/>
          </a:xfrm>
        </p:spPr>
        <p:txBody>
          <a:bodyPr>
            <a:normAutofit/>
          </a:bodyPr>
          <a:lstStyle/>
          <a:p>
            <a:r>
              <a:rPr lang="en-US" dirty="0"/>
              <a:t>Web Based Testing</a:t>
            </a:r>
          </a:p>
        </p:txBody>
      </p:sp>
      <p:sp>
        <p:nvSpPr>
          <p:cNvPr id="3" name="Content Placeholder 2">
            <a:extLst>
              <a:ext uri="{FF2B5EF4-FFF2-40B4-BE49-F238E27FC236}">
                <a16:creationId xmlns:a16="http://schemas.microsoft.com/office/drawing/2014/main" id="{E46D82AB-724C-47D6-90AB-1B680C920517}"/>
              </a:ext>
            </a:extLst>
          </p:cNvPr>
          <p:cNvSpPr>
            <a:spLocks noGrp="1"/>
          </p:cNvSpPr>
          <p:nvPr>
            <p:ph idx="1"/>
          </p:nvPr>
        </p:nvSpPr>
        <p:spPr>
          <a:xfrm>
            <a:off x="838200" y="2057400"/>
            <a:ext cx="10515600" cy="3871762"/>
          </a:xfrm>
        </p:spPr>
        <p:txBody>
          <a:bodyPr>
            <a:normAutofit/>
          </a:bodyPr>
          <a:lstStyle/>
          <a:p>
            <a:r>
              <a:rPr lang="en-US" sz="2400" dirty="0"/>
              <a:t>Web Based Application Testing</a:t>
            </a:r>
          </a:p>
          <a:p>
            <a:pPr lvl="1"/>
            <a:r>
              <a:rPr lang="en-US" dirty="0"/>
              <a:t>Typical topology: </a:t>
            </a:r>
            <a:r>
              <a:rPr lang="en-US" b="1" dirty="0"/>
              <a:t>Client -&gt; Web Server -&gt; App Server -&gt; DB </a:t>
            </a:r>
          </a:p>
          <a:p>
            <a:pPr lvl="1"/>
            <a:r>
              <a:rPr lang="en-US" dirty="0"/>
              <a:t>Thin-Client vs. Thick-Client testing </a:t>
            </a:r>
          </a:p>
          <a:p>
            <a:pPr lvl="1"/>
            <a:r>
              <a:rPr lang="en-US" dirty="0"/>
              <a:t>Thin-Client – most processing is happening on the Server side</a:t>
            </a:r>
          </a:p>
          <a:p>
            <a:pPr lvl="1"/>
            <a:r>
              <a:rPr lang="en-US" dirty="0"/>
              <a:t>Thick-Client – Most processing is happening on the Client side (Java Applets and ActiveX controls on the Client side)</a:t>
            </a:r>
          </a:p>
          <a:p>
            <a:pPr lvl="1"/>
            <a:r>
              <a:rPr lang="en-US" dirty="0"/>
              <a:t>Advantages and disadvantages</a:t>
            </a:r>
          </a:p>
          <a:p>
            <a:pPr lvl="2"/>
            <a:r>
              <a:rPr lang="en-US" sz="2400" dirty="0"/>
              <a:t>Thick Client: Performance testing focus</a:t>
            </a:r>
          </a:p>
          <a:p>
            <a:pPr lvl="2"/>
            <a:r>
              <a:rPr lang="en-US" sz="2400" dirty="0"/>
              <a:t>Thin Client: Less of a performance issues risks</a:t>
            </a:r>
          </a:p>
          <a:p>
            <a:pPr lvl="2"/>
            <a:endParaRPr lang="en-US" sz="2400" dirty="0"/>
          </a:p>
          <a:p>
            <a:pPr lvl="2"/>
            <a:endParaRPr lang="en-US" sz="2400" dirty="0"/>
          </a:p>
          <a:p>
            <a:pPr lvl="1"/>
            <a:endParaRPr lang="en-US" dirty="0"/>
          </a:p>
        </p:txBody>
      </p:sp>
    </p:spTree>
    <p:extLst>
      <p:ext uri="{BB962C8B-B14F-4D97-AF65-F5344CB8AC3E}">
        <p14:creationId xmlns:p14="http://schemas.microsoft.com/office/powerpoint/2010/main" val="1660486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9937-5993-4252-92D9-8F4AA1361CBC}"/>
              </a:ext>
            </a:extLst>
          </p:cNvPr>
          <p:cNvSpPr>
            <a:spLocks noGrp="1"/>
          </p:cNvSpPr>
          <p:nvPr>
            <p:ph type="title"/>
          </p:nvPr>
        </p:nvSpPr>
        <p:spPr>
          <a:xfrm>
            <a:off x="661508" y="613388"/>
            <a:ext cx="7474172" cy="1325563"/>
          </a:xfrm>
        </p:spPr>
        <p:txBody>
          <a:bodyPr>
            <a:normAutofit/>
          </a:bodyPr>
          <a:lstStyle/>
          <a:p>
            <a:r>
              <a:rPr lang="en-US" dirty="0"/>
              <a:t>Web Based Application</a:t>
            </a:r>
          </a:p>
        </p:txBody>
      </p:sp>
      <p:sp>
        <p:nvSpPr>
          <p:cNvPr id="3" name="Content Placeholder 2">
            <a:extLst>
              <a:ext uri="{FF2B5EF4-FFF2-40B4-BE49-F238E27FC236}">
                <a16:creationId xmlns:a16="http://schemas.microsoft.com/office/drawing/2014/main" id="{231D0027-05B4-470D-A688-5B0B3CA26AF0}"/>
              </a:ext>
            </a:extLst>
          </p:cNvPr>
          <p:cNvSpPr>
            <a:spLocks noGrp="1"/>
          </p:cNvSpPr>
          <p:nvPr>
            <p:ph idx="1"/>
          </p:nvPr>
        </p:nvSpPr>
        <p:spPr>
          <a:xfrm>
            <a:off x="474921" y="2424223"/>
            <a:ext cx="8266813" cy="3820389"/>
          </a:xfrm>
        </p:spPr>
        <p:txBody>
          <a:bodyPr anchor="ctr">
            <a:noAutofit/>
          </a:bodyPr>
          <a:lstStyle/>
          <a:p>
            <a:r>
              <a:rPr lang="en-US" sz="2400" b="1" dirty="0"/>
              <a:t>Testing Considerations:</a:t>
            </a:r>
          </a:p>
          <a:p>
            <a:pPr lvl="1"/>
            <a:r>
              <a:rPr lang="en-US" b="1" dirty="0"/>
              <a:t>Browser Testing: </a:t>
            </a:r>
            <a:r>
              <a:rPr lang="en-US" dirty="0"/>
              <a:t>Test as many as browsers as specified in the support document.</a:t>
            </a:r>
          </a:p>
          <a:p>
            <a:pPr lvl="1"/>
            <a:r>
              <a:rPr lang="en-US" b="1" dirty="0"/>
              <a:t>Functionality Testing: </a:t>
            </a:r>
            <a:r>
              <a:rPr lang="en-US" dirty="0"/>
              <a:t>The functions are working?</a:t>
            </a:r>
          </a:p>
          <a:p>
            <a:pPr lvl="1"/>
            <a:r>
              <a:rPr lang="en-US" b="1" dirty="0"/>
              <a:t>Integration Testing: </a:t>
            </a:r>
            <a:r>
              <a:rPr lang="en-US" dirty="0"/>
              <a:t>Are all interfaces working?</a:t>
            </a:r>
          </a:p>
          <a:p>
            <a:pPr lvl="1"/>
            <a:r>
              <a:rPr lang="en-US" b="1" dirty="0"/>
              <a:t>Usability and User Interface testing</a:t>
            </a:r>
          </a:p>
          <a:p>
            <a:pPr lvl="1"/>
            <a:r>
              <a:rPr lang="en-US" b="1" dirty="0"/>
              <a:t>Security Testing: </a:t>
            </a:r>
            <a:r>
              <a:rPr lang="en-US" dirty="0"/>
              <a:t>Role based testing</a:t>
            </a:r>
          </a:p>
          <a:p>
            <a:pPr lvl="1"/>
            <a:r>
              <a:rPr lang="en-US" b="1" dirty="0"/>
              <a:t>Load and performance testing: </a:t>
            </a:r>
            <a:r>
              <a:rPr lang="en-US" dirty="0"/>
              <a:t>For ensuring performance meets the SLAs</a:t>
            </a:r>
          </a:p>
          <a:p>
            <a:pPr lvl="1"/>
            <a:r>
              <a:rPr lang="en-US" b="1" dirty="0"/>
              <a:t>Printing</a:t>
            </a:r>
          </a:p>
          <a:p>
            <a:pPr lvl="1"/>
            <a:r>
              <a:rPr lang="en-US" b="1" dirty="0"/>
              <a:t>Caching</a:t>
            </a:r>
          </a:p>
          <a:p>
            <a:pPr lvl="1"/>
            <a:r>
              <a:rPr lang="en-US" b="1" dirty="0"/>
              <a:t>File Upload/Download</a:t>
            </a:r>
          </a:p>
          <a:p>
            <a:pPr lvl="1"/>
            <a:endParaRPr lang="en-US" dirty="0"/>
          </a:p>
          <a:p>
            <a:pPr lvl="1"/>
            <a:endParaRPr lang="en-US" dirty="0"/>
          </a:p>
        </p:txBody>
      </p:sp>
      <p:sp>
        <p:nvSpPr>
          <p:cNvPr id="21" name="Rectangle 2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Processor">
            <a:extLst>
              <a:ext uri="{FF2B5EF4-FFF2-40B4-BE49-F238E27FC236}">
                <a16:creationId xmlns:a16="http://schemas.microsoft.com/office/drawing/2014/main" id="{9C05FDF6-BDFE-490F-939E-D8606ADC4C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502919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B915-6248-4863-92E5-1F978144E0AE}"/>
              </a:ext>
            </a:extLst>
          </p:cNvPr>
          <p:cNvSpPr>
            <a:spLocks noGrp="1"/>
          </p:cNvSpPr>
          <p:nvPr>
            <p:ph type="title"/>
          </p:nvPr>
        </p:nvSpPr>
        <p:spPr>
          <a:xfrm>
            <a:off x="960100" y="978102"/>
            <a:ext cx="10588434" cy="1062644"/>
          </a:xfrm>
        </p:spPr>
        <p:txBody>
          <a:bodyPr anchor="b">
            <a:normAutofit/>
          </a:bodyPr>
          <a:lstStyle/>
          <a:p>
            <a:r>
              <a:rPr lang="en-US" b="1" dirty="0"/>
              <a:t>Cloud Computing</a:t>
            </a:r>
          </a:p>
        </p:txBody>
      </p:sp>
      <p:cxnSp>
        <p:nvCxnSpPr>
          <p:cNvPr id="11" name="Straight Connector 10">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DFB2F3A-E1A2-41B9-983E-088CCD8BE793}"/>
              </a:ext>
            </a:extLst>
          </p:cNvPr>
          <p:cNvPicPr>
            <a:picLocks noChangeAspect="1"/>
          </p:cNvPicPr>
          <p:nvPr/>
        </p:nvPicPr>
        <p:blipFill rotWithShape="1">
          <a:blip r:embed="rId2"/>
          <a:srcRect l="2964" r="2030" b="-1"/>
          <a:stretch/>
        </p:blipFill>
        <p:spPr>
          <a:xfrm>
            <a:off x="1114023" y="2811104"/>
            <a:ext cx="3366480" cy="2834778"/>
          </a:xfrm>
          <a:prstGeom prst="rect">
            <a:avLst/>
          </a:prstGeom>
        </p:spPr>
      </p:pic>
      <p:sp>
        <p:nvSpPr>
          <p:cNvPr id="3" name="Content Placeholder 2">
            <a:extLst>
              <a:ext uri="{FF2B5EF4-FFF2-40B4-BE49-F238E27FC236}">
                <a16:creationId xmlns:a16="http://schemas.microsoft.com/office/drawing/2014/main" id="{BC1B54FF-0356-43FF-AC1E-32FC6674FD79}"/>
              </a:ext>
            </a:extLst>
          </p:cNvPr>
          <p:cNvSpPr>
            <a:spLocks noGrp="1"/>
          </p:cNvSpPr>
          <p:nvPr>
            <p:ph idx="1"/>
          </p:nvPr>
        </p:nvSpPr>
        <p:spPr>
          <a:xfrm>
            <a:off x="4955354" y="2682433"/>
            <a:ext cx="6282169" cy="3215749"/>
          </a:xfrm>
        </p:spPr>
        <p:txBody>
          <a:bodyPr>
            <a:noAutofit/>
          </a:bodyPr>
          <a:lstStyle/>
          <a:p>
            <a:r>
              <a:rPr lang="en-US" sz="3200" dirty="0"/>
              <a:t>What is the Cloud?</a:t>
            </a:r>
          </a:p>
          <a:p>
            <a:endParaRPr lang="en-US" sz="3200" dirty="0"/>
          </a:p>
          <a:p>
            <a:pPr marL="0" indent="0" algn="ctr">
              <a:buNone/>
            </a:pPr>
            <a:r>
              <a:rPr lang="en-US" sz="3200" b="1" dirty="0"/>
              <a:t>“the practice of using a network of remote servers hosted on the Internet to store, manage, and process data, rather than a local server or a personal computer”</a:t>
            </a:r>
          </a:p>
          <a:p>
            <a:endParaRPr lang="en-US" sz="3200" dirty="0"/>
          </a:p>
        </p:txBody>
      </p:sp>
    </p:spTree>
    <p:extLst>
      <p:ext uri="{BB962C8B-B14F-4D97-AF65-F5344CB8AC3E}">
        <p14:creationId xmlns:p14="http://schemas.microsoft.com/office/powerpoint/2010/main" val="3190852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2B905-A11F-47BE-A874-4D4D1E6BEA3F}"/>
              </a:ext>
            </a:extLst>
          </p:cNvPr>
          <p:cNvSpPr>
            <a:spLocks noGrp="1"/>
          </p:cNvSpPr>
          <p:nvPr>
            <p:ph type="title"/>
          </p:nvPr>
        </p:nvSpPr>
        <p:spPr>
          <a:xfrm>
            <a:off x="1514292" y="513612"/>
            <a:ext cx="9894133" cy="1031216"/>
          </a:xfrm>
        </p:spPr>
        <p:txBody>
          <a:bodyPr anchor="b">
            <a:normAutofit/>
          </a:bodyPr>
          <a:lstStyle/>
          <a:p>
            <a:r>
              <a:rPr lang="en-US" b="1" dirty="0"/>
              <a:t>The Cloud Types</a:t>
            </a:r>
          </a:p>
        </p:txBody>
      </p:sp>
      <p:pic>
        <p:nvPicPr>
          <p:cNvPr id="4" name="Picture 3">
            <a:extLst>
              <a:ext uri="{FF2B5EF4-FFF2-40B4-BE49-F238E27FC236}">
                <a16:creationId xmlns:a16="http://schemas.microsoft.com/office/drawing/2014/main" id="{14D0512C-F109-437B-84AC-D1007DBE0047}"/>
              </a:ext>
            </a:extLst>
          </p:cNvPr>
          <p:cNvPicPr>
            <a:picLocks noChangeAspect="1"/>
          </p:cNvPicPr>
          <p:nvPr/>
        </p:nvPicPr>
        <p:blipFill rotWithShape="1">
          <a:blip r:embed="rId2"/>
          <a:srcRect t="1724" r="1" b="1"/>
          <a:stretch/>
        </p:blipFill>
        <p:spPr>
          <a:xfrm>
            <a:off x="2039080" y="2589086"/>
            <a:ext cx="4019807" cy="2755478"/>
          </a:xfrm>
          <a:prstGeom prst="rect">
            <a:avLst/>
          </a:prstGeom>
        </p:spPr>
      </p:pic>
      <p:sp>
        <p:nvSpPr>
          <p:cNvPr id="16" name="Freeform: Shape 15">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8" name="Freeform: Shape 17">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71E68FF-1932-4195-BFED-3ADF49B3CB3B}"/>
              </a:ext>
            </a:extLst>
          </p:cNvPr>
          <p:cNvSpPr>
            <a:spLocks noGrp="1"/>
          </p:cNvSpPr>
          <p:nvPr>
            <p:ph idx="1"/>
          </p:nvPr>
        </p:nvSpPr>
        <p:spPr>
          <a:xfrm>
            <a:off x="7298775" y="1814623"/>
            <a:ext cx="4255272" cy="4236062"/>
          </a:xfrm>
        </p:spPr>
        <p:txBody>
          <a:bodyPr anchor="ctr">
            <a:normAutofit/>
          </a:bodyPr>
          <a:lstStyle/>
          <a:p>
            <a:r>
              <a:rPr lang="en-US" sz="2200" b="1" dirty="0"/>
              <a:t>Private Cloud </a:t>
            </a:r>
            <a:r>
              <a:rPr lang="en-US" sz="2200" dirty="0"/>
              <a:t>– Operated for the organization only.</a:t>
            </a:r>
          </a:p>
          <a:p>
            <a:r>
              <a:rPr lang="en-US" sz="2200" b="1" dirty="0"/>
              <a:t>Community Cloud </a:t>
            </a:r>
            <a:r>
              <a:rPr lang="en-US" sz="2200" dirty="0"/>
              <a:t>– Shared by specific community </a:t>
            </a:r>
          </a:p>
          <a:p>
            <a:r>
              <a:rPr lang="en-US" sz="2200" b="1" dirty="0"/>
              <a:t>Public Cloud </a:t>
            </a:r>
            <a:r>
              <a:rPr lang="en-US" sz="2200" dirty="0"/>
              <a:t>– Available to the public</a:t>
            </a:r>
          </a:p>
          <a:p>
            <a:r>
              <a:rPr lang="en-US" sz="2200" b="1" dirty="0"/>
              <a:t>Hybrid Cloud </a:t>
            </a:r>
            <a:r>
              <a:rPr lang="en-US" sz="2200" dirty="0"/>
              <a:t>– Combining two or more clouds </a:t>
            </a:r>
          </a:p>
          <a:p>
            <a:endParaRPr lang="en-US" sz="2200" dirty="0"/>
          </a:p>
        </p:txBody>
      </p:sp>
    </p:spTree>
    <p:extLst>
      <p:ext uri="{BB962C8B-B14F-4D97-AF65-F5344CB8AC3E}">
        <p14:creationId xmlns:p14="http://schemas.microsoft.com/office/powerpoint/2010/main" val="3835660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7E594-7D35-4750-AD85-477FB7B28689}"/>
              </a:ext>
            </a:extLst>
          </p:cNvPr>
          <p:cNvSpPr>
            <a:spLocks noGrp="1"/>
          </p:cNvSpPr>
          <p:nvPr>
            <p:ph type="title"/>
          </p:nvPr>
        </p:nvSpPr>
        <p:spPr>
          <a:xfrm>
            <a:off x="838200" y="631825"/>
            <a:ext cx="10515600" cy="1325563"/>
          </a:xfrm>
        </p:spPr>
        <p:txBody>
          <a:bodyPr>
            <a:normAutofit/>
          </a:bodyPr>
          <a:lstStyle/>
          <a:p>
            <a:r>
              <a:rPr lang="en-US" b="1" dirty="0"/>
              <a:t>Teaching Assistants:</a:t>
            </a:r>
          </a:p>
        </p:txBody>
      </p:sp>
      <p:sp>
        <p:nvSpPr>
          <p:cNvPr id="3" name="Content Placeholder 2">
            <a:extLst>
              <a:ext uri="{FF2B5EF4-FFF2-40B4-BE49-F238E27FC236}">
                <a16:creationId xmlns:a16="http://schemas.microsoft.com/office/drawing/2014/main" id="{109F1A11-67BB-4F61-96D7-0F80C2D78653}"/>
              </a:ext>
            </a:extLst>
          </p:cNvPr>
          <p:cNvSpPr>
            <a:spLocks noGrp="1"/>
          </p:cNvSpPr>
          <p:nvPr>
            <p:ph idx="1"/>
          </p:nvPr>
        </p:nvSpPr>
        <p:spPr>
          <a:xfrm>
            <a:off x="838200" y="2057400"/>
            <a:ext cx="10515600" cy="3871762"/>
          </a:xfrm>
        </p:spPr>
        <p:txBody>
          <a:bodyPr>
            <a:noAutofit/>
          </a:bodyPr>
          <a:lstStyle/>
          <a:p>
            <a:r>
              <a:rPr lang="en-US" sz="2400" dirty="0"/>
              <a:t>Two TAs can help you in this class:</a:t>
            </a:r>
          </a:p>
          <a:p>
            <a:pPr lvl="1"/>
            <a:r>
              <a:rPr lang="en-US" dirty="0"/>
              <a:t>Vaibhav Raj </a:t>
            </a:r>
          </a:p>
          <a:p>
            <a:pPr lvl="1"/>
            <a:r>
              <a:rPr lang="en-US" dirty="0" err="1"/>
              <a:t>eMail</a:t>
            </a:r>
            <a:r>
              <a:rPr lang="en-US" dirty="0"/>
              <a:t>: </a:t>
            </a:r>
            <a:r>
              <a:rPr lang="en-US" dirty="0">
                <a:hlinkClick r:id="rId2"/>
              </a:rPr>
              <a:t>raj.v@husky.neu.edu</a:t>
            </a:r>
            <a:endParaRPr lang="en-US" dirty="0"/>
          </a:p>
          <a:p>
            <a:pPr lvl="1"/>
            <a:endParaRPr lang="en-US" dirty="0"/>
          </a:p>
          <a:p>
            <a:pPr lvl="1"/>
            <a:r>
              <a:rPr lang="en-US" dirty="0"/>
              <a:t>Gauri </a:t>
            </a:r>
            <a:r>
              <a:rPr lang="en-US" dirty="0" err="1"/>
              <a:t>Sarpotdar</a:t>
            </a:r>
            <a:endParaRPr lang="en-US" dirty="0"/>
          </a:p>
          <a:p>
            <a:pPr lvl="1"/>
            <a:r>
              <a:rPr lang="en-US" dirty="0"/>
              <a:t>Email: </a:t>
            </a:r>
            <a:r>
              <a:rPr lang="en-US" dirty="0">
                <a:hlinkClick r:id="rId3"/>
              </a:rPr>
              <a:t>sarpotdar.g@husky.neu.edu</a:t>
            </a:r>
            <a:endParaRPr lang="en-US" dirty="0"/>
          </a:p>
          <a:p>
            <a:pPr lvl="1"/>
            <a:endParaRPr lang="en-US" dirty="0"/>
          </a:p>
          <a:p>
            <a:pPr lvl="1"/>
            <a:r>
              <a:rPr lang="en-US" dirty="0"/>
              <a:t>Slack Channel: </a:t>
            </a:r>
          </a:p>
          <a:p>
            <a:pPr marL="457200" lvl="1" indent="0">
              <a:buNone/>
            </a:pPr>
            <a:r>
              <a:rPr lang="en-US" dirty="0">
                <a:hlinkClick r:id="rId4" tooltip="Original URL: https://join.slack.com/t/info6255qasummer2019/shared_invite/enQtNjI3OTUxMzAzODc2LTRkMGY3MDcwMTgzNDhhZTVjODU1MGUzNzIwYjZjMWQ0YmQ0NTZkOWYxMTRiMTk4NDEwZjA2NzQwOTk4ZTEwNGU&#10;Click or tap if you trust this link."/>
              </a:rPr>
              <a:t>https://join.slack.com/t/info6255qasummer2019/shared_invite/enQtNjI3OTUxMzAzODc2LTRkMGY3MDcwMTgzNDhhZTVjODU1MGUzNzIwYjZjMWQ0YmQ0NTZkOWYxMTRiMTk4NDEwZjA2NzQwOTk4ZTEwNGU</a:t>
            </a:r>
            <a:endParaRPr lang="en-US" dirty="0"/>
          </a:p>
        </p:txBody>
      </p:sp>
    </p:spTree>
    <p:extLst>
      <p:ext uri="{BB962C8B-B14F-4D97-AF65-F5344CB8AC3E}">
        <p14:creationId xmlns:p14="http://schemas.microsoft.com/office/powerpoint/2010/main" val="1593283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09A5-E38F-456D-BB5A-7C6C0036244B}"/>
              </a:ext>
            </a:extLst>
          </p:cNvPr>
          <p:cNvSpPr>
            <a:spLocks noGrp="1"/>
          </p:cNvSpPr>
          <p:nvPr>
            <p:ph type="title"/>
          </p:nvPr>
        </p:nvSpPr>
        <p:spPr>
          <a:xfrm>
            <a:off x="1514292" y="513612"/>
            <a:ext cx="9894133" cy="1031216"/>
          </a:xfrm>
        </p:spPr>
        <p:txBody>
          <a:bodyPr anchor="b">
            <a:normAutofit/>
          </a:bodyPr>
          <a:lstStyle/>
          <a:p>
            <a:r>
              <a:rPr lang="en-US" dirty="0"/>
              <a:t>Cloud Testing Types</a:t>
            </a:r>
          </a:p>
        </p:txBody>
      </p:sp>
      <p:pic>
        <p:nvPicPr>
          <p:cNvPr id="4" name="Picture 3">
            <a:extLst>
              <a:ext uri="{FF2B5EF4-FFF2-40B4-BE49-F238E27FC236}">
                <a16:creationId xmlns:a16="http://schemas.microsoft.com/office/drawing/2014/main" id="{627DD6B1-058B-4412-96D1-8CCFB5A2C369}"/>
              </a:ext>
            </a:extLst>
          </p:cNvPr>
          <p:cNvPicPr>
            <a:picLocks noChangeAspect="1"/>
          </p:cNvPicPr>
          <p:nvPr/>
        </p:nvPicPr>
        <p:blipFill>
          <a:blip r:embed="rId2"/>
          <a:stretch>
            <a:fillRect/>
          </a:stretch>
        </p:blipFill>
        <p:spPr>
          <a:xfrm>
            <a:off x="2224164" y="2589086"/>
            <a:ext cx="3649640" cy="2755478"/>
          </a:xfrm>
          <a:prstGeom prst="rect">
            <a:avLst/>
          </a:prstGeom>
        </p:spPr>
      </p:pic>
      <p:sp>
        <p:nvSpPr>
          <p:cNvPr id="9" name="Freeform: Shape 8">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1" name="Freeform: Shape 10">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353C26F-FD8E-4CA7-8246-537910C7433A}"/>
              </a:ext>
            </a:extLst>
          </p:cNvPr>
          <p:cNvSpPr>
            <a:spLocks noGrp="1"/>
          </p:cNvSpPr>
          <p:nvPr>
            <p:ph idx="1"/>
          </p:nvPr>
        </p:nvSpPr>
        <p:spPr>
          <a:xfrm>
            <a:off x="7492409" y="2279151"/>
            <a:ext cx="3916027" cy="3717612"/>
          </a:xfrm>
        </p:spPr>
        <p:txBody>
          <a:bodyPr anchor="ctr">
            <a:normAutofit/>
          </a:bodyPr>
          <a:lstStyle/>
          <a:p>
            <a:r>
              <a:rPr lang="en-US" b="1" dirty="0"/>
              <a:t>Testing in the Cloud</a:t>
            </a:r>
          </a:p>
          <a:p>
            <a:pPr lvl="1"/>
            <a:r>
              <a:rPr lang="en-US" sz="2800" dirty="0"/>
              <a:t>Performance Testing</a:t>
            </a:r>
          </a:p>
          <a:p>
            <a:pPr lvl="1"/>
            <a:r>
              <a:rPr lang="en-US" sz="2800" dirty="0"/>
              <a:t>Security Testing</a:t>
            </a:r>
          </a:p>
          <a:p>
            <a:pPr lvl="1"/>
            <a:r>
              <a:rPr lang="en-US" sz="2800" dirty="0"/>
              <a:t>Availability Testing</a:t>
            </a:r>
          </a:p>
          <a:p>
            <a:pPr lvl="1"/>
            <a:r>
              <a:rPr lang="en-US" sz="2800" dirty="0"/>
              <a:t>External API testing</a:t>
            </a:r>
          </a:p>
        </p:txBody>
      </p:sp>
    </p:spTree>
    <p:extLst>
      <p:ext uri="{BB962C8B-B14F-4D97-AF65-F5344CB8AC3E}">
        <p14:creationId xmlns:p14="http://schemas.microsoft.com/office/powerpoint/2010/main" val="1808641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FA9BA3-7DD6-4F05-B3D7-BE92BAB273AB}"/>
              </a:ext>
            </a:extLst>
          </p:cNvPr>
          <p:cNvSpPr>
            <a:spLocks noGrp="1"/>
          </p:cNvSpPr>
          <p:nvPr>
            <p:ph type="title"/>
          </p:nvPr>
        </p:nvSpPr>
        <p:spPr>
          <a:xfrm>
            <a:off x="526073" y="466578"/>
            <a:ext cx="11139854" cy="930447"/>
          </a:xfrm>
          <a:prstGeom prst="ellipse">
            <a:avLst/>
          </a:prstGeom>
        </p:spPr>
        <p:txBody>
          <a:bodyPr vert="horz" lIns="91440" tIns="45720" rIns="91440" bIns="45720" rtlCol="0" anchor="b">
            <a:normAutofit/>
          </a:bodyPr>
          <a:lstStyle/>
          <a:p>
            <a:pPr algn="ctr"/>
            <a:r>
              <a:rPr lang="en-US" sz="3800" kern="1200">
                <a:solidFill>
                  <a:srgbClr val="FFFFFF"/>
                </a:solidFill>
                <a:latin typeface="+mj-lt"/>
                <a:ea typeface="+mj-ea"/>
                <a:cs typeface="+mj-cs"/>
              </a:rPr>
              <a:t>DevOps Methodology</a:t>
            </a:r>
          </a:p>
        </p:txBody>
      </p:sp>
      <p:cxnSp>
        <p:nvCxnSpPr>
          <p:cNvPr id="25" name="Straight Connector 2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89A7B3A-F913-465F-8FFD-A54FEEB6345D}"/>
              </a:ext>
            </a:extLst>
          </p:cNvPr>
          <p:cNvPicPr>
            <a:picLocks noChangeAspect="1"/>
          </p:cNvPicPr>
          <p:nvPr/>
        </p:nvPicPr>
        <p:blipFill>
          <a:blip r:embed="rId2"/>
          <a:stretch>
            <a:fillRect/>
          </a:stretch>
        </p:blipFill>
        <p:spPr>
          <a:xfrm>
            <a:off x="838201" y="2269443"/>
            <a:ext cx="10515600" cy="3924300"/>
          </a:xfrm>
          <a:prstGeom prst="rect">
            <a:avLst/>
          </a:prstGeom>
        </p:spPr>
      </p:pic>
    </p:spTree>
    <p:extLst>
      <p:ext uri="{BB962C8B-B14F-4D97-AF65-F5344CB8AC3E}">
        <p14:creationId xmlns:p14="http://schemas.microsoft.com/office/powerpoint/2010/main" val="39879404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75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9D9FBC-97B0-4C90-A0CB-87EB0DAD69D5}"/>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DevOps</a:t>
            </a:r>
          </a:p>
        </p:txBody>
      </p:sp>
      <p:pic>
        <p:nvPicPr>
          <p:cNvPr id="4" name="Picture 3">
            <a:extLst>
              <a:ext uri="{FF2B5EF4-FFF2-40B4-BE49-F238E27FC236}">
                <a16:creationId xmlns:a16="http://schemas.microsoft.com/office/drawing/2014/main" id="{4EBB313A-F54B-4E18-A623-A36087B24AD8}"/>
              </a:ext>
            </a:extLst>
          </p:cNvPr>
          <p:cNvPicPr>
            <a:picLocks noChangeAspect="1"/>
          </p:cNvPicPr>
          <p:nvPr/>
        </p:nvPicPr>
        <p:blipFill rotWithShape="1">
          <a:blip r:embed="rId2"/>
          <a:srcRect l="12899" r="5047" b="2"/>
          <a:stretch/>
        </p:blipFill>
        <p:spPr>
          <a:xfrm>
            <a:off x="327547" y="321733"/>
            <a:ext cx="7058306" cy="4107392"/>
          </a:xfrm>
          <a:prstGeom prst="rect">
            <a:avLst/>
          </a:prstGeom>
        </p:spPr>
      </p:pic>
      <p:sp>
        <p:nvSpPr>
          <p:cNvPr id="35" name="Rectangle 34">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822B478-EA07-4C2C-8759-38FE7E4104C6}"/>
              </a:ext>
            </a:extLst>
          </p:cNvPr>
          <p:cNvSpPr>
            <a:spLocks noGrp="1"/>
          </p:cNvSpPr>
          <p:nvPr>
            <p:ph idx="1"/>
          </p:nvPr>
        </p:nvSpPr>
        <p:spPr>
          <a:xfrm>
            <a:off x="7662531" y="1164388"/>
            <a:ext cx="4201922" cy="5227894"/>
          </a:xfrm>
        </p:spPr>
        <p:txBody>
          <a:bodyPr anchor="ctr">
            <a:noAutofit/>
          </a:bodyPr>
          <a:lstStyle/>
          <a:p>
            <a:r>
              <a:rPr lang="en-US" sz="2000" dirty="0">
                <a:solidFill>
                  <a:srgbClr val="FFFFFF"/>
                </a:solidFill>
              </a:rPr>
              <a:t>The word 'DevOps' is a combination of two words 'development' and 'operations.'</a:t>
            </a:r>
          </a:p>
          <a:p>
            <a:r>
              <a:rPr lang="en-US" sz="2000" dirty="0">
                <a:solidFill>
                  <a:srgbClr val="FFFFFF"/>
                </a:solidFill>
              </a:rPr>
              <a:t>Why is it important?</a:t>
            </a:r>
          </a:p>
          <a:p>
            <a:pPr lvl="1"/>
            <a:r>
              <a:rPr lang="en-US" sz="2000" dirty="0">
                <a:solidFill>
                  <a:srgbClr val="FFFFFF"/>
                </a:solidFill>
              </a:rPr>
              <a:t>Frequent new builds per day rather than per week</a:t>
            </a:r>
          </a:p>
          <a:p>
            <a:pPr lvl="1"/>
            <a:r>
              <a:rPr lang="en-US" sz="2000" dirty="0">
                <a:solidFill>
                  <a:srgbClr val="FFFFFF"/>
                </a:solidFill>
              </a:rPr>
              <a:t>Stability, reliability and Security for all code builds</a:t>
            </a:r>
          </a:p>
          <a:p>
            <a:pPr lvl="1"/>
            <a:r>
              <a:rPr lang="en-US" sz="2000" dirty="0">
                <a:solidFill>
                  <a:srgbClr val="FFFFFF"/>
                </a:solidFill>
              </a:rPr>
              <a:t>All major companies (google, Facebook, etc.) deliver world class builds into production</a:t>
            </a:r>
          </a:p>
          <a:p>
            <a:pPr lvl="1"/>
            <a:r>
              <a:rPr lang="en-US" sz="2000" dirty="0">
                <a:solidFill>
                  <a:srgbClr val="FFFFFF"/>
                </a:solidFill>
              </a:rPr>
              <a:t>Seamless integrated model:</a:t>
            </a:r>
          </a:p>
          <a:p>
            <a:pPr marL="457200" lvl="1" indent="0">
              <a:buNone/>
            </a:pPr>
            <a:r>
              <a:rPr lang="en-US" sz="1500" b="1" dirty="0">
                <a:solidFill>
                  <a:srgbClr val="FFFFFF"/>
                </a:solidFill>
              </a:rPr>
              <a:t>Code Development -&gt; Automated Test Environment -&gt; Test Team executes the Automated tests -&gt; Deploy into Production </a:t>
            </a:r>
            <a:endParaRPr lang="en-US" sz="1500" dirty="0">
              <a:solidFill>
                <a:srgbClr val="FFFFFF"/>
              </a:solidFill>
            </a:endParaRPr>
          </a:p>
          <a:p>
            <a:pPr lvl="1"/>
            <a:r>
              <a:rPr lang="en-US" sz="2000" dirty="0">
                <a:solidFill>
                  <a:srgbClr val="FFFFFF"/>
                </a:solidFill>
              </a:rPr>
              <a:t>The DevOps key to success is ‘Automation’ </a:t>
            </a:r>
          </a:p>
          <a:p>
            <a:pPr lvl="1"/>
            <a:endParaRPr lang="en-US" sz="2000" dirty="0">
              <a:solidFill>
                <a:srgbClr val="FFFFFF"/>
              </a:solidFill>
            </a:endParaRPr>
          </a:p>
          <a:p>
            <a:endParaRPr lang="en-US" sz="2000" dirty="0">
              <a:solidFill>
                <a:srgbClr val="FFFFFF"/>
              </a:solidFill>
            </a:endParaRPr>
          </a:p>
        </p:txBody>
      </p:sp>
    </p:spTree>
    <p:extLst>
      <p:ext uri="{BB962C8B-B14F-4D97-AF65-F5344CB8AC3E}">
        <p14:creationId xmlns:p14="http://schemas.microsoft.com/office/powerpoint/2010/main" val="37221712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BB918-1F1F-443B-8214-72EFCB3412F3}"/>
              </a:ext>
            </a:extLst>
          </p:cNvPr>
          <p:cNvSpPr>
            <a:spLocks noGrp="1"/>
          </p:cNvSpPr>
          <p:nvPr>
            <p:ph type="title"/>
          </p:nvPr>
        </p:nvSpPr>
        <p:spPr/>
        <p:txBody>
          <a:bodyPr/>
          <a:lstStyle/>
          <a:p>
            <a:r>
              <a:rPr lang="en-US" dirty="0"/>
              <a:t>Back End Testing</a:t>
            </a:r>
          </a:p>
        </p:txBody>
      </p:sp>
      <p:sp>
        <p:nvSpPr>
          <p:cNvPr id="3" name="Content Placeholder 2">
            <a:extLst>
              <a:ext uri="{FF2B5EF4-FFF2-40B4-BE49-F238E27FC236}">
                <a16:creationId xmlns:a16="http://schemas.microsoft.com/office/drawing/2014/main" id="{063DF382-362C-4792-929D-65B6D1B383F3}"/>
              </a:ext>
            </a:extLst>
          </p:cNvPr>
          <p:cNvSpPr>
            <a:spLocks noGrp="1"/>
          </p:cNvSpPr>
          <p:nvPr>
            <p:ph idx="1"/>
          </p:nvPr>
        </p:nvSpPr>
        <p:spPr/>
        <p:txBody>
          <a:bodyPr/>
          <a:lstStyle/>
          <a:p>
            <a:r>
              <a:rPr lang="en-US" dirty="0"/>
              <a:t>We will discuss this more</a:t>
            </a:r>
          </a:p>
          <a:p>
            <a:pPr lvl="1"/>
            <a:r>
              <a:rPr lang="en-US" dirty="0"/>
              <a:t>DB Testing</a:t>
            </a:r>
          </a:p>
          <a:p>
            <a:pPr lvl="1"/>
            <a:r>
              <a:rPr lang="en-US" dirty="0"/>
              <a:t>API Testing</a:t>
            </a:r>
          </a:p>
          <a:p>
            <a:pPr lvl="1"/>
            <a:r>
              <a:rPr lang="en-US"/>
              <a:t>Interface Testing</a:t>
            </a:r>
          </a:p>
          <a:p>
            <a:pPr lvl="1"/>
            <a:endParaRPr lang="en-US" dirty="0"/>
          </a:p>
        </p:txBody>
      </p:sp>
    </p:spTree>
    <p:extLst>
      <p:ext uri="{BB962C8B-B14F-4D97-AF65-F5344CB8AC3E}">
        <p14:creationId xmlns:p14="http://schemas.microsoft.com/office/powerpoint/2010/main" val="29599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DB32754-C465-46B9-B7AD-806BC70A46B6}"/>
              </a:ext>
            </a:extLst>
          </p:cNvPr>
          <p:cNvGraphicFramePr>
            <a:graphicFrameLocks noGrp="1"/>
          </p:cNvGraphicFramePr>
          <p:nvPr>
            <p:ph idx="1"/>
            <p:extLst>
              <p:ext uri="{D42A27DB-BD31-4B8C-83A1-F6EECF244321}">
                <p14:modId xmlns:p14="http://schemas.microsoft.com/office/powerpoint/2010/main" val="2424398439"/>
              </p:ext>
            </p:extLst>
          </p:nvPr>
        </p:nvGraphicFramePr>
        <p:xfrm>
          <a:off x="643467" y="1394074"/>
          <a:ext cx="10905066" cy="4738624"/>
        </p:xfrm>
        <a:graphic>
          <a:graphicData uri="http://schemas.openxmlformats.org/drawingml/2006/table">
            <a:tbl>
              <a:tblPr firstRow="1" firstCol="1" bandRow="1">
                <a:tableStyleId>{5C22544A-7EE6-4342-B048-85BDC9FD1C3A}</a:tableStyleId>
              </a:tblPr>
              <a:tblGrid>
                <a:gridCol w="2687725">
                  <a:extLst>
                    <a:ext uri="{9D8B030D-6E8A-4147-A177-3AD203B41FA5}">
                      <a16:colId xmlns:a16="http://schemas.microsoft.com/office/drawing/2014/main" val="1025342723"/>
                    </a:ext>
                  </a:extLst>
                </a:gridCol>
                <a:gridCol w="8217341">
                  <a:extLst>
                    <a:ext uri="{9D8B030D-6E8A-4147-A177-3AD203B41FA5}">
                      <a16:colId xmlns:a16="http://schemas.microsoft.com/office/drawing/2014/main" val="541358790"/>
                    </a:ext>
                  </a:extLst>
                </a:gridCol>
              </a:tblGrid>
              <a:tr h="295132">
                <a:tc>
                  <a:txBody>
                    <a:bodyPr/>
                    <a:lstStyle/>
                    <a:p>
                      <a:pPr marL="0" marR="0" algn="ctr">
                        <a:lnSpc>
                          <a:spcPct val="107000"/>
                        </a:lnSpc>
                        <a:spcBef>
                          <a:spcPts val="0"/>
                        </a:spcBef>
                        <a:spcAft>
                          <a:spcPts val="0"/>
                        </a:spcAft>
                      </a:pPr>
                      <a:r>
                        <a:rPr lang="en-US" sz="1900">
                          <a:effectLst/>
                        </a:rPr>
                        <a:t>Week 1</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tc>
                  <a:txBody>
                    <a:bodyPr/>
                    <a:lstStyle/>
                    <a:p>
                      <a:pPr marL="0" marR="0">
                        <a:lnSpc>
                          <a:spcPct val="107000"/>
                        </a:lnSpc>
                        <a:spcBef>
                          <a:spcPts val="0"/>
                        </a:spcBef>
                        <a:spcAft>
                          <a:spcPts val="0"/>
                        </a:spcAft>
                      </a:pPr>
                      <a:r>
                        <a:rPr lang="en-US" sz="1700" dirty="0">
                          <a:effectLst/>
                        </a:rPr>
                        <a:t>Introductions and the House Keeping rules</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extLst>
                  <a:ext uri="{0D108BD9-81ED-4DB2-BD59-A6C34878D82A}">
                    <a16:rowId xmlns:a16="http://schemas.microsoft.com/office/drawing/2014/main" val="1094057634"/>
                  </a:ext>
                </a:extLst>
              </a:tr>
              <a:tr h="295132">
                <a:tc>
                  <a:txBody>
                    <a:bodyPr/>
                    <a:lstStyle/>
                    <a:p>
                      <a:pPr marL="0" marR="0" algn="ctr">
                        <a:lnSpc>
                          <a:spcPct val="107000"/>
                        </a:lnSpc>
                        <a:spcBef>
                          <a:spcPts val="0"/>
                        </a:spcBef>
                        <a:spcAft>
                          <a:spcPts val="0"/>
                        </a:spcAft>
                      </a:pPr>
                      <a:r>
                        <a:rPr lang="en-US" sz="1900">
                          <a:effectLst/>
                        </a:rPr>
                        <a:t>Week 2</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tc>
                  <a:txBody>
                    <a:bodyPr/>
                    <a:lstStyle/>
                    <a:p>
                      <a:pPr marL="0" marR="0">
                        <a:lnSpc>
                          <a:spcPct val="107000"/>
                        </a:lnSpc>
                        <a:spcBef>
                          <a:spcPts val="0"/>
                        </a:spcBef>
                        <a:spcAft>
                          <a:spcPts val="0"/>
                        </a:spcAft>
                      </a:pPr>
                      <a:r>
                        <a:rPr lang="en-US" sz="1700">
                          <a:effectLst/>
                        </a:rPr>
                        <a:t>SDLC and the QA Life Cycle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extLst>
                  <a:ext uri="{0D108BD9-81ED-4DB2-BD59-A6C34878D82A}">
                    <a16:rowId xmlns:a16="http://schemas.microsoft.com/office/drawing/2014/main" val="96885368"/>
                  </a:ext>
                </a:extLst>
              </a:tr>
              <a:tr h="295132">
                <a:tc>
                  <a:txBody>
                    <a:bodyPr/>
                    <a:lstStyle/>
                    <a:p>
                      <a:pPr marL="0" marR="0" algn="ctr">
                        <a:lnSpc>
                          <a:spcPct val="107000"/>
                        </a:lnSpc>
                        <a:spcBef>
                          <a:spcPts val="0"/>
                        </a:spcBef>
                        <a:spcAft>
                          <a:spcPts val="0"/>
                        </a:spcAft>
                      </a:pPr>
                      <a:r>
                        <a:rPr lang="en-US" sz="1900">
                          <a:effectLst/>
                        </a:rPr>
                        <a:t>Week 3</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tc>
                  <a:txBody>
                    <a:bodyPr/>
                    <a:lstStyle/>
                    <a:p>
                      <a:pPr marL="0" marR="0">
                        <a:lnSpc>
                          <a:spcPct val="107000"/>
                        </a:lnSpc>
                        <a:spcBef>
                          <a:spcPts val="0"/>
                        </a:spcBef>
                        <a:spcAft>
                          <a:spcPts val="0"/>
                        </a:spcAft>
                      </a:pPr>
                      <a:r>
                        <a:rPr lang="en-US" sz="1700">
                          <a:effectLst/>
                        </a:rPr>
                        <a:t>Anatomy of a Test Plan/Strategy document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extLst>
                  <a:ext uri="{0D108BD9-81ED-4DB2-BD59-A6C34878D82A}">
                    <a16:rowId xmlns:a16="http://schemas.microsoft.com/office/drawing/2014/main" val="28757826"/>
                  </a:ext>
                </a:extLst>
              </a:tr>
              <a:tr h="295132">
                <a:tc>
                  <a:txBody>
                    <a:bodyPr/>
                    <a:lstStyle/>
                    <a:p>
                      <a:pPr marL="0" marR="0" algn="ctr">
                        <a:lnSpc>
                          <a:spcPct val="107000"/>
                        </a:lnSpc>
                        <a:spcBef>
                          <a:spcPts val="0"/>
                        </a:spcBef>
                        <a:spcAft>
                          <a:spcPts val="0"/>
                        </a:spcAft>
                      </a:pPr>
                      <a:r>
                        <a:rPr lang="en-US" sz="1900">
                          <a:effectLst/>
                        </a:rPr>
                        <a:t>Week 4</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tc>
                  <a:txBody>
                    <a:bodyPr/>
                    <a:lstStyle/>
                    <a:p>
                      <a:pPr marL="0" marR="0">
                        <a:lnSpc>
                          <a:spcPct val="107000"/>
                        </a:lnSpc>
                        <a:spcBef>
                          <a:spcPts val="0"/>
                        </a:spcBef>
                        <a:spcAft>
                          <a:spcPts val="0"/>
                        </a:spcAft>
                      </a:pPr>
                      <a:r>
                        <a:rPr lang="en-US" sz="1700" dirty="0">
                          <a:effectLst/>
                        </a:rPr>
                        <a:t>Analysis of Business &amp; Functional Requirements/Test Condition Matrix/Traceability Matrix</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extLst>
                  <a:ext uri="{0D108BD9-81ED-4DB2-BD59-A6C34878D82A}">
                    <a16:rowId xmlns:a16="http://schemas.microsoft.com/office/drawing/2014/main" val="3739548150"/>
                  </a:ext>
                </a:extLst>
              </a:tr>
              <a:tr h="295132">
                <a:tc>
                  <a:txBody>
                    <a:bodyPr/>
                    <a:lstStyle/>
                    <a:p>
                      <a:pPr marL="0" marR="0" algn="ctr">
                        <a:lnSpc>
                          <a:spcPct val="107000"/>
                        </a:lnSpc>
                        <a:spcBef>
                          <a:spcPts val="0"/>
                        </a:spcBef>
                        <a:spcAft>
                          <a:spcPts val="0"/>
                        </a:spcAft>
                      </a:pPr>
                      <a:r>
                        <a:rPr lang="en-US" sz="1900">
                          <a:effectLst/>
                        </a:rPr>
                        <a:t>Week 5</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tc>
                  <a:txBody>
                    <a:bodyPr/>
                    <a:lstStyle/>
                    <a:p>
                      <a:pPr marL="0" marR="0">
                        <a:lnSpc>
                          <a:spcPct val="107000"/>
                        </a:lnSpc>
                        <a:spcBef>
                          <a:spcPts val="0"/>
                        </a:spcBef>
                        <a:spcAft>
                          <a:spcPts val="0"/>
                        </a:spcAft>
                      </a:pPr>
                      <a:r>
                        <a:rPr lang="en-US" sz="1700" dirty="0">
                          <a:effectLst/>
                        </a:rPr>
                        <a:t>Agile Methodology; DevOps Model;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extLst>
                  <a:ext uri="{0D108BD9-81ED-4DB2-BD59-A6C34878D82A}">
                    <a16:rowId xmlns:a16="http://schemas.microsoft.com/office/drawing/2014/main" val="4220212169"/>
                  </a:ext>
                </a:extLst>
              </a:tr>
              <a:tr h="295132">
                <a:tc>
                  <a:txBody>
                    <a:bodyPr/>
                    <a:lstStyle/>
                    <a:p>
                      <a:pPr marL="0" marR="0" algn="ctr">
                        <a:lnSpc>
                          <a:spcPct val="107000"/>
                        </a:lnSpc>
                        <a:spcBef>
                          <a:spcPts val="0"/>
                        </a:spcBef>
                        <a:spcAft>
                          <a:spcPts val="0"/>
                        </a:spcAft>
                      </a:pPr>
                      <a:r>
                        <a:rPr lang="en-US" sz="1900">
                          <a:effectLst/>
                        </a:rPr>
                        <a:t>Week 6</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tc>
                  <a:txBody>
                    <a:bodyPr/>
                    <a:lstStyle/>
                    <a:p>
                      <a:pPr marL="0" marR="0">
                        <a:lnSpc>
                          <a:spcPct val="107000"/>
                        </a:lnSpc>
                        <a:spcBef>
                          <a:spcPts val="0"/>
                        </a:spcBef>
                        <a:spcAft>
                          <a:spcPts val="0"/>
                        </a:spcAft>
                      </a:pPr>
                      <a:r>
                        <a:rPr lang="en-US" sz="1700">
                          <a:effectLst/>
                        </a:rPr>
                        <a:t>Change and Release Management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extLst>
                  <a:ext uri="{0D108BD9-81ED-4DB2-BD59-A6C34878D82A}">
                    <a16:rowId xmlns:a16="http://schemas.microsoft.com/office/drawing/2014/main" val="3562503712"/>
                  </a:ext>
                </a:extLst>
              </a:tr>
              <a:tr h="295132">
                <a:tc>
                  <a:txBody>
                    <a:bodyPr/>
                    <a:lstStyle/>
                    <a:p>
                      <a:pPr marL="0" marR="0" algn="ctr">
                        <a:lnSpc>
                          <a:spcPct val="107000"/>
                        </a:lnSpc>
                        <a:spcBef>
                          <a:spcPts val="0"/>
                        </a:spcBef>
                        <a:spcAft>
                          <a:spcPts val="0"/>
                        </a:spcAft>
                      </a:pPr>
                      <a:r>
                        <a:rPr lang="en-US" sz="1900">
                          <a:effectLst/>
                        </a:rPr>
                        <a:t>Week 7</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tc>
                  <a:txBody>
                    <a:bodyPr/>
                    <a:lstStyle/>
                    <a:p>
                      <a:pPr marL="0" marR="0">
                        <a:lnSpc>
                          <a:spcPct val="107000"/>
                        </a:lnSpc>
                        <a:spcBef>
                          <a:spcPts val="0"/>
                        </a:spcBef>
                        <a:spcAft>
                          <a:spcPts val="0"/>
                        </a:spcAft>
                      </a:pPr>
                      <a:r>
                        <a:rPr lang="en-US" sz="1700" b="1" dirty="0">
                          <a:solidFill>
                            <a:srgbClr val="FF0000"/>
                          </a:solidFill>
                          <a:effectLst/>
                        </a:rPr>
                        <a:t>Test Automation Project: </a:t>
                      </a:r>
                      <a:r>
                        <a:rPr lang="en-US" sz="1700" b="1" dirty="0" err="1">
                          <a:solidFill>
                            <a:srgbClr val="FF0000"/>
                          </a:solidFill>
                          <a:effectLst/>
                        </a:rPr>
                        <a:t>MicroFocus</a:t>
                      </a:r>
                      <a:r>
                        <a:rPr lang="en-US" sz="1700" b="1" dirty="0">
                          <a:solidFill>
                            <a:srgbClr val="FF0000"/>
                          </a:solidFill>
                          <a:effectLst/>
                        </a:rPr>
                        <a:t> UFT (Group Presentations)</a:t>
                      </a:r>
                      <a:endParaRPr lang="en-US" sz="13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extLst>
                  <a:ext uri="{0D108BD9-81ED-4DB2-BD59-A6C34878D82A}">
                    <a16:rowId xmlns:a16="http://schemas.microsoft.com/office/drawing/2014/main" val="846240282"/>
                  </a:ext>
                </a:extLst>
              </a:tr>
              <a:tr h="295132">
                <a:tc>
                  <a:txBody>
                    <a:bodyPr/>
                    <a:lstStyle/>
                    <a:p>
                      <a:pPr marL="0" marR="0" algn="ctr">
                        <a:lnSpc>
                          <a:spcPct val="107000"/>
                        </a:lnSpc>
                        <a:spcBef>
                          <a:spcPts val="0"/>
                        </a:spcBef>
                        <a:spcAft>
                          <a:spcPts val="0"/>
                        </a:spcAft>
                      </a:pPr>
                      <a:r>
                        <a:rPr lang="en-US" sz="1900">
                          <a:effectLst/>
                        </a:rPr>
                        <a:t>Week 8</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tc>
                  <a:txBody>
                    <a:bodyPr/>
                    <a:lstStyle/>
                    <a:p>
                      <a:pPr marL="0" marR="0">
                        <a:lnSpc>
                          <a:spcPct val="107000"/>
                        </a:lnSpc>
                        <a:spcBef>
                          <a:spcPts val="0"/>
                        </a:spcBef>
                        <a:spcAft>
                          <a:spcPts val="0"/>
                        </a:spcAft>
                      </a:pPr>
                      <a:r>
                        <a:rPr lang="en-US" sz="1700" dirty="0">
                          <a:effectLst/>
                        </a:rPr>
                        <a:t>Optimize Quality for Business Outcome Part1 and 2 – </a:t>
                      </a:r>
                      <a:r>
                        <a:rPr lang="en-US" sz="1700" b="1" dirty="0">
                          <a:solidFill>
                            <a:srgbClr val="FF0000"/>
                          </a:solidFill>
                          <a:effectLst/>
                        </a:rPr>
                        <a:t>Assignment</a:t>
                      </a:r>
                      <a:endParaRPr lang="en-US" sz="13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extLst>
                  <a:ext uri="{0D108BD9-81ED-4DB2-BD59-A6C34878D82A}">
                    <a16:rowId xmlns:a16="http://schemas.microsoft.com/office/drawing/2014/main" val="2685665850"/>
                  </a:ext>
                </a:extLst>
              </a:tr>
              <a:tr h="295132">
                <a:tc>
                  <a:txBody>
                    <a:bodyPr/>
                    <a:lstStyle/>
                    <a:p>
                      <a:pPr marL="0" marR="0" algn="ctr">
                        <a:lnSpc>
                          <a:spcPct val="107000"/>
                        </a:lnSpc>
                        <a:spcBef>
                          <a:spcPts val="0"/>
                        </a:spcBef>
                        <a:spcAft>
                          <a:spcPts val="0"/>
                        </a:spcAft>
                      </a:pPr>
                      <a:r>
                        <a:rPr lang="en-US" sz="1900">
                          <a:effectLst/>
                        </a:rPr>
                        <a:t>Week 9</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tc>
                  <a:txBody>
                    <a:bodyPr/>
                    <a:lstStyle/>
                    <a:p>
                      <a:pPr marL="0" marR="0">
                        <a:lnSpc>
                          <a:spcPct val="107000"/>
                        </a:lnSpc>
                        <a:spcBef>
                          <a:spcPts val="0"/>
                        </a:spcBef>
                        <a:spcAft>
                          <a:spcPts val="0"/>
                        </a:spcAft>
                      </a:pPr>
                      <a:r>
                        <a:rPr lang="en-US" sz="1700" dirty="0">
                          <a:effectLst/>
                        </a:rPr>
                        <a:t>Anatomies of Test Cases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extLst>
                  <a:ext uri="{0D108BD9-81ED-4DB2-BD59-A6C34878D82A}">
                    <a16:rowId xmlns:a16="http://schemas.microsoft.com/office/drawing/2014/main" val="481994576"/>
                  </a:ext>
                </a:extLst>
              </a:tr>
              <a:tr h="295132">
                <a:tc>
                  <a:txBody>
                    <a:bodyPr/>
                    <a:lstStyle/>
                    <a:p>
                      <a:pPr marL="0" marR="0" algn="ctr">
                        <a:lnSpc>
                          <a:spcPct val="107000"/>
                        </a:lnSpc>
                        <a:spcBef>
                          <a:spcPts val="0"/>
                        </a:spcBef>
                        <a:spcAft>
                          <a:spcPts val="0"/>
                        </a:spcAft>
                      </a:pPr>
                      <a:r>
                        <a:rPr lang="en-US" sz="1900">
                          <a:effectLst/>
                        </a:rPr>
                        <a:t>Week 10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tc>
                  <a:txBody>
                    <a:bodyPr/>
                    <a:lstStyle/>
                    <a:p>
                      <a:pPr marL="0" marR="0">
                        <a:lnSpc>
                          <a:spcPct val="107000"/>
                        </a:lnSpc>
                        <a:spcBef>
                          <a:spcPts val="0"/>
                        </a:spcBef>
                        <a:spcAft>
                          <a:spcPts val="0"/>
                        </a:spcAft>
                      </a:pPr>
                      <a:r>
                        <a:rPr lang="en-US" sz="1700" dirty="0">
                          <a:effectLst/>
                        </a:rPr>
                        <a:t>Intro to ALM; </a:t>
                      </a:r>
                      <a:r>
                        <a:rPr lang="en-US" sz="1700" kern="1200" dirty="0">
                          <a:solidFill>
                            <a:schemeClr val="dk1"/>
                          </a:solidFill>
                          <a:effectLst/>
                          <a:latin typeface="+mn-lt"/>
                          <a:ea typeface="+mn-ea"/>
                          <a:cs typeface="+mn-cs"/>
                        </a:rPr>
                        <a:t>Security Testing &amp; Cyber Security</a:t>
                      </a:r>
                    </a:p>
                  </a:txBody>
                  <a:tcPr marL="80935" marR="80935" marT="0" marB="0"/>
                </a:tc>
                <a:extLst>
                  <a:ext uri="{0D108BD9-81ED-4DB2-BD59-A6C34878D82A}">
                    <a16:rowId xmlns:a16="http://schemas.microsoft.com/office/drawing/2014/main" val="93751237"/>
                  </a:ext>
                </a:extLst>
              </a:tr>
              <a:tr h="295132">
                <a:tc>
                  <a:txBody>
                    <a:bodyPr/>
                    <a:lstStyle/>
                    <a:p>
                      <a:pPr marL="0" marR="0" algn="ctr">
                        <a:lnSpc>
                          <a:spcPct val="107000"/>
                        </a:lnSpc>
                        <a:spcBef>
                          <a:spcPts val="0"/>
                        </a:spcBef>
                        <a:spcAft>
                          <a:spcPts val="0"/>
                        </a:spcAft>
                      </a:pPr>
                      <a:r>
                        <a:rPr lang="en-US" sz="1900">
                          <a:effectLst/>
                        </a:rPr>
                        <a:t>Week 11</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tc>
                  <a:txBody>
                    <a:bodyPr/>
                    <a:lstStyle/>
                    <a:p>
                      <a:pPr marL="0" marR="0">
                        <a:lnSpc>
                          <a:spcPct val="107000"/>
                        </a:lnSpc>
                        <a:spcBef>
                          <a:spcPts val="0"/>
                        </a:spcBef>
                        <a:spcAft>
                          <a:spcPts val="0"/>
                        </a:spcAft>
                      </a:pPr>
                      <a:r>
                        <a:rPr lang="en-US" sz="1700" dirty="0">
                          <a:effectLst/>
                        </a:rPr>
                        <a:t>Cross Browser and Mobile testing; Usability &amp; User Experience Testing</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extLst>
                  <a:ext uri="{0D108BD9-81ED-4DB2-BD59-A6C34878D82A}">
                    <a16:rowId xmlns:a16="http://schemas.microsoft.com/office/drawing/2014/main" val="2271781072"/>
                  </a:ext>
                </a:extLst>
              </a:tr>
              <a:tr h="295132">
                <a:tc>
                  <a:txBody>
                    <a:bodyPr/>
                    <a:lstStyle/>
                    <a:p>
                      <a:pPr marL="0" marR="0" algn="ctr">
                        <a:lnSpc>
                          <a:spcPct val="107000"/>
                        </a:lnSpc>
                        <a:spcBef>
                          <a:spcPts val="0"/>
                        </a:spcBef>
                        <a:spcAft>
                          <a:spcPts val="0"/>
                        </a:spcAft>
                      </a:pPr>
                      <a:r>
                        <a:rPr lang="en-US" sz="1900">
                          <a:effectLst/>
                        </a:rPr>
                        <a:t>Week 12</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tc>
                  <a:txBody>
                    <a:bodyPr/>
                    <a:lstStyle/>
                    <a:p>
                      <a:pPr marL="0" marR="0">
                        <a:lnSpc>
                          <a:spcPct val="107000"/>
                        </a:lnSpc>
                        <a:spcBef>
                          <a:spcPts val="0"/>
                        </a:spcBef>
                        <a:spcAft>
                          <a:spcPts val="0"/>
                        </a:spcAft>
                      </a:pPr>
                      <a:r>
                        <a:rPr lang="en-US" sz="1700" b="1" dirty="0">
                          <a:solidFill>
                            <a:srgbClr val="FF0000"/>
                          </a:solidFill>
                          <a:effectLst/>
                        </a:rPr>
                        <a:t>Test Automation Project: Selenium (Group Presentations)</a:t>
                      </a:r>
                      <a:endParaRPr lang="en-US" sz="13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extLst>
                  <a:ext uri="{0D108BD9-81ED-4DB2-BD59-A6C34878D82A}">
                    <a16:rowId xmlns:a16="http://schemas.microsoft.com/office/drawing/2014/main" val="3192009266"/>
                  </a:ext>
                </a:extLst>
              </a:tr>
              <a:tr h="295132">
                <a:tc>
                  <a:txBody>
                    <a:bodyPr/>
                    <a:lstStyle/>
                    <a:p>
                      <a:pPr marL="0" marR="0" algn="ctr">
                        <a:lnSpc>
                          <a:spcPct val="107000"/>
                        </a:lnSpc>
                        <a:spcBef>
                          <a:spcPts val="0"/>
                        </a:spcBef>
                        <a:spcAft>
                          <a:spcPts val="0"/>
                        </a:spcAft>
                      </a:pPr>
                      <a:r>
                        <a:rPr lang="en-US" sz="1900">
                          <a:effectLst/>
                        </a:rPr>
                        <a:t>Week 13</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tc>
                  <a:txBody>
                    <a:bodyPr/>
                    <a:lstStyle/>
                    <a:p>
                      <a:pPr marL="0" marR="0">
                        <a:lnSpc>
                          <a:spcPct val="107000"/>
                        </a:lnSpc>
                        <a:spcBef>
                          <a:spcPts val="0"/>
                        </a:spcBef>
                        <a:spcAft>
                          <a:spcPts val="0"/>
                        </a:spcAft>
                      </a:pPr>
                      <a:r>
                        <a:rPr lang="en-US" sz="1700" dirty="0">
                          <a:effectLst/>
                        </a:rPr>
                        <a:t>Performance &amp; Load Testing using Performance Center</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extLst>
                  <a:ext uri="{0D108BD9-81ED-4DB2-BD59-A6C34878D82A}">
                    <a16:rowId xmlns:a16="http://schemas.microsoft.com/office/drawing/2014/main" val="3165499506"/>
                  </a:ext>
                </a:extLst>
              </a:tr>
              <a:tr h="295132">
                <a:tc>
                  <a:txBody>
                    <a:bodyPr/>
                    <a:lstStyle/>
                    <a:p>
                      <a:pPr marL="0" marR="0" algn="ctr">
                        <a:lnSpc>
                          <a:spcPct val="107000"/>
                        </a:lnSpc>
                        <a:spcBef>
                          <a:spcPts val="0"/>
                        </a:spcBef>
                        <a:spcAft>
                          <a:spcPts val="0"/>
                        </a:spcAft>
                      </a:pPr>
                      <a:r>
                        <a:rPr lang="en-US" sz="1900">
                          <a:effectLst/>
                        </a:rPr>
                        <a:t>Week 14</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tc>
                  <a:txBody>
                    <a:bodyPr/>
                    <a:lstStyle/>
                    <a:p>
                      <a:pPr marL="0" marR="0">
                        <a:lnSpc>
                          <a:spcPct val="107000"/>
                        </a:lnSpc>
                        <a:spcBef>
                          <a:spcPts val="0"/>
                        </a:spcBef>
                        <a:spcAft>
                          <a:spcPts val="0"/>
                        </a:spcAft>
                      </a:pPr>
                      <a:r>
                        <a:rPr lang="en-US" sz="1700" dirty="0">
                          <a:effectLst/>
                        </a:rPr>
                        <a:t>Career Management; IT Leadership, Group Thinking; Motivation &amp; Decision Making Skills</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extLst>
                  <a:ext uri="{0D108BD9-81ED-4DB2-BD59-A6C34878D82A}">
                    <a16:rowId xmlns:a16="http://schemas.microsoft.com/office/drawing/2014/main" val="2537345826"/>
                  </a:ext>
                </a:extLst>
              </a:tr>
              <a:tr h="295132">
                <a:tc>
                  <a:txBody>
                    <a:bodyPr/>
                    <a:lstStyle/>
                    <a:p>
                      <a:pPr marL="0" marR="0" algn="ctr">
                        <a:lnSpc>
                          <a:spcPct val="107000"/>
                        </a:lnSpc>
                        <a:spcBef>
                          <a:spcPts val="0"/>
                        </a:spcBef>
                        <a:spcAft>
                          <a:spcPts val="0"/>
                        </a:spcAft>
                      </a:pPr>
                      <a:r>
                        <a:rPr lang="en-US" sz="1900">
                          <a:effectLst/>
                        </a:rPr>
                        <a:t>Week 15</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tc>
                  <a:txBody>
                    <a:bodyPr/>
                    <a:lstStyle/>
                    <a:p>
                      <a:pPr marL="0" marR="0">
                        <a:lnSpc>
                          <a:spcPct val="107000"/>
                        </a:lnSpc>
                        <a:spcBef>
                          <a:spcPts val="0"/>
                        </a:spcBef>
                        <a:spcAft>
                          <a:spcPts val="0"/>
                        </a:spcAft>
                      </a:pPr>
                      <a:r>
                        <a:rPr lang="en-US" sz="1700">
                          <a:effectLst/>
                        </a:rPr>
                        <a:t>QA Job Positions &amp; Job Interviewing Questions/Answers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extLst>
                  <a:ext uri="{0D108BD9-81ED-4DB2-BD59-A6C34878D82A}">
                    <a16:rowId xmlns:a16="http://schemas.microsoft.com/office/drawing/2014/main" val="3729774125"/>
                  </a:ext>
                </a:extLst>
              </a:tr>
              <a:tr h="295132">
                <a:tc>
                  <a:txBody>
                    <a:bodyPr/>
                    <a:lstStyle/>
                    <a:p>
                      <a:pPr marL="0" marR="0" algn="ctr">
                        <a:lnSpc>
                          <a:spcPct val="107000"/>
                        </a:lnSpc>
                        <a:spcBef>
                          <a:spcPts val="0"/>
                        </a:spcBef>
                        <a:spcAft>
                          <a:spcPts val="0"/>
                        </a:spcAft>
                      </a:pPr>
                      <a:r>
                        <a:rPr lang="en-US" sz="1900">
                          <a:effectLst/>
                        </a:rPr>
                        <a:t>Week 16</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tc>
                  <a:txBody>
                    <a:bodyPr/>
                    <a:lstStyle/>
                    <a:p>
                      <a:pPr marL="0" marR="0">
                        <a:lnSpc>
                          <a:spcPct val="107000"/>
                        </a:lnSpc>
                        <a:spcBef>
                          <a:spcPts val="0"/>
                        </a:spcBef>
                        <a:spcAft>
                          <a:spcPts val="0"/>
                        </a:spcAft>
                      </a:pPr>
                      <a:r>
                        <a:rPr lang="en-US" sz="1700" b="1" dirty="0">
                          <a:solidFill>
                            <a:srgbClr val="FF0000"/>
                          </a:solidFill>
                          <a:effectLst/>
                        </a:rPr>
                        <a:t>Final Project Presentation (Group Presentations)</a:t>
                      </a:r>
                      <a:endParaRPr lang="en-US" sz="13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0935" marR="80935" marT="0" marB="0"/>
                </a:tc>
                <a:extLst>
                  <a:ext uri="{0D108BD9-81ED-4DB2-BD59-A6C34878D82A}">
                    <a16:rowId xmlns:a16="http://schemas.microsoft.com/office/drawing/2014/main" val="1374679405"/>
                  </a:ext>
                </a:extLst>
              </a:tr>
            </a:tbl>
          </a:graphicData>
        </a:graphic>
      </p:graphicFrame>
      <p:sp>
        <p:nvSpPr>
          <p:cNvPr id="5" name="Title 1">
            <a:extLst>
              <a:ext uri="{FF2B5EF4-FFF2-40B4-BE49-F238E27FC236}">
                <a16:creationId xmlns:a16="http://schemas.microsoft.com/office/drawing/2014/main" id="{BB65D39D-E1A2-414A-BC4D-65E8FCAAF1B6}"/>
              </a:ext>
            </a:extLst>
          </p:cNvPr>
          <p:cNvSpPr>
            <a:spLocks noGrp="1"/>
          </p:cNvSpPr>
          <p:nvPr>
            <p:ph type="title"/>
          </p:nvPr>
        </p:nvSpPr>
        <p:spPr>
          <a:xfrm>
            <a:off x="838200" y="365125"/>
            <a:ext cx="10515600" cy="1028949"/>
          </a:xfrm>
        </p:spPr>
        <p:txBody>
          <a:bodyPr/>
          <a:lstStyle/>
          <a:p>
            <a:r>
              <a:rPr lang="en-US" b="1" dirty="0"/>
              <a:t>What are you going to learn????</a:t>
            </a:r>
          </a:p>
        </p:txBody>
      </p:sp>
    </p:spTree>
    <p:extLst>
      <p:ext uri="{BB962C8B-B14F-4D97-AF65-F5344CB8AC3E}">
        <p14:creationId xmlns:p14="http://schemas.microsoft.com/office/powerpoint/2010/main" val="3802383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069BB-44A6-42A0-A8F3-A1A6C7235BBC}"/>
              </a:ext>
            </a:extLst>
          </p:cNvPr>
          <p:cNvSpPr>
            <a:spLocks noGrp="1"/>
          </p:cNvSpPr>
          <p:nvPr>
            <p:ph type="title"/>
          </p:nvPr>
        </p:nvSpPr>
        <p:spPr>
          <a:xfrm>
            <a:off x="838200" y="631825"/>
            <a:ext cx="10515600" cy="1325563"/>
          </a:xfrm>
        </p:spPr>
        <p:txBody>
          <a:bodyPr>
            <a:normAutofit/>
          </a:bodyPr>
          <a:lstStyle/>
          <a:p>
            <a:r>
              <a:rPr lang="en-US" b="1" dirty="0"/>
              <a:t>Course Assessment </a:t>
            </a:r>
          </a:p>
        </p:txBody>
      </p:sp>
      <p:sp>
        <p:nvSpPr>
          <p:cNvPr id="3" name="Content Placeholder 2">
            <a:extLst>
              <a:ext uri="{FF2B5EF4-FFF2-40B4-BE49-F238E27FC236}">
                <a16:creationId xmlns:a16="http://schemas.microsoft.com/office/drawing/2014/main" id="{7E080CE6-AAA9-488C-A947-E53C41579F11}"/>
              </a:ext>
            </a:extLst>
          </p:cNvPr>
          <p:cNvSpPr>
            <a:spLocks noGrp="1"/>
          </p:cNvSpPr>
          <p:nvPr>
            <p:ph idx="1"/>
          </p:nvPr>
        </p:nvSpPr>
        <p:spPr>
          <a:xfrm>
            <a:off x="838200" y="2057400"/>
            <a:ext cx="10515600" cy="3871762"/>
          </a:xfrm>
        </p:spPr>
        <p:txBody>
          <a:bodyPr>
            <a:normAutofit/>
          </a:bodyPr>
          <a:lstStyle/>
          <a:p>
            <a:pPr lvl="0"/>
            <a:r>
              <a:rPr lang="en-US" sz="2400" b="1" dirty="0"/>
              <a:t>Class Participation (10%) </a:t>
            </a:r>
            <a:r>
              <a:rPr lang="en-US" sz="2400" dirty="0"/>
              <a:t>– </a:t>
            </a:r>
            <a:r>
              <a:rPr lang="en-US" sz="2400" b="1" dirty="0">
                <a:highlight>
                  <a:srgbClr val="FFFF00"/>
                </a:highlight>
              </a:rPr>
              <a:t>Believe me 10% makes a difference!!!</a:t>
            </a:r>
          </a:p>
          <a:p>
            <a:pPr lvl="0"/>
            <a:r>
              <a:rPr lang="en-US" sz="2400" b="1" dirty="0"/>
              <a:t>Tests/Quizzes (30 %) </a:t>
            </a:r>
            <a:r>
              <a:rPr lang="en-US" sz="2400" dirty="0"/>
              <a:t>– Short quizzes almost every week.</a:t>
            </a:r>
          </a:p>
          <a:p>
            <a:pPr lvl="1"/>
            <a:r>
              <a:rPr lang="en-US" dirty="0"/>
              <a:t>Timely Submission </a:t>
            </a:r>
          </a:p>
          <a:p>
            <a:pPr lvl="1"/>
            <a:r>
              <a:rPr lang="en-US" dirty="0"/>
              <a:t>Completeness &amp; Correctness </a:t>
            </a:r>
          </a:p>
          <a:p>
            <a:pPr lvl="0"/>
            <a:r>
              <a:rPr lang="en-US" sz="2400" b="1" dirty="0"/>
              <a:t>Projects/Assignments (25%) </a:t>
            </a:r>
            <a:r>
              <a:rPr lang="en-US" sz="2400" dirty="0"/>
              <a:t>– UFT/Selenium/Agile assignments for each group.</a:t>
            </a:r>
          </a:p>
          <a:p>
            <a:pPr lvl="0"/>
            <a:r>
              <a:rPr lang="en-US" sz="2400" b="1" dirty="0"/>
              <a:t>Final Exam – Project (35%) </a:t>
            </a:r>
            <a:r>
              <a:rPr lang="en-US" sz="2400" dirty="0"/>
              <a:t>– Final project. Your team will do the following: </a:t>
            </a:r>
          </a:p>
          <a:p>
            <a:pPr lvl="1"/>
            <a:r>
              <a:rPr lang="en-US" dirty="0"/>
              <a:t>Test Condition Matrix/Test Scenarios/Test Cases/Traceability Matrix</a:t>
            </a:r>
          </a:p>
          <a:p>
            <a:pPr lvl="1"/>
            <a:r>
              <a:rPr lang="en-US" dirty="0"/>
              <a:t>Presentation </a:t>
            </a:r>
          </a:p>
          <a:p>
            <a:pPr lvl="1"/>
            <a:r>
              <a:rPr lang="en-US" dirty="0"/>
              <a:t>Test Plan</a:t>
            </a:r>
          </a:p>
        </p:txBody>
      </p:sp>
    </p:spTree>
    <p:extLst>
      <p:ext uri="{BB962C8B-B14F-4D97-AF65-F5344CB8AC3E}">
        <p14:creationId xmlns:p14="http://schemas.microsoft.com/office/powerpoint/2010/main" val="126176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76383-6EBC-46D7-8B0E-EC3E9EBB72E5}"/>
              </a:ext>
            </a:extLst>
          </p:cNvPr>
          <p:cNvSpPr>
            <a:spLocks noGrp="1"/>
          </p:cNvSpPr>
          <p:nvPr>
            <p:ph type="title"/>
          </p:nvPr>
        </p:nvSpPr>
        <p:spPr>
          <a:xfrm>
            <a:off x="838200" y="631825"/>
            <a:ext cx="10515600" cy="1325563"/>
          </a:xfrm>
        </p:spPr>
        <p:txBody>
          <a:bodyPr>
            <a:normAutofit/>
          </a:bodyPr>
          <a:lstStyle/>
          <a:p>
            <a:r>
              <a:rPr lang="en-US" dirty="0"/>
              <a:t>More on the Quizzes</a:t>
            </a:r>
          </a:p>
        </p:txBody>
      </p:sp>
      <p:sp>
        <p:nvSpPr>
          <p:cNvPr id="3" name="Content Placeholder 2">
            <a:extLst>
              <a:ext uri="{FF2B5EF4-FFF2-40B4-BE49-F238E27FC236}">
                <a16:creationId xmlns:a16="http://schemas.microsoft.com/office/drawing/2014/main" id="{01BB75AE-330B-4483-AB4A-FA2F13E235F9}"/>
              </a:ext>
            </a:extLst>
          </p:cNvPr>
          <p:cNvSpPr>
            <a:spLocks noGrp="1"/>
          </p:cNvSpPr>
          <p:nvPr>
            <p:ph idx="1"/>
          </p:nvPr>
        </p:nvSpPr>
        <p:spPr>
          <a:xfrm>
            <a:off x="838200" y="2057400"/>
            <a:ext cx="10515600" cy="3871762"/>
          </a:xfrm>
        </p:spPr>
        <p:txBody>
          <a:bodyPr>
            <a:normAutofit lnSpcReduction="10000"/>
          </a:bodyPr>
          <a:lstStyle/>
          <a:p>
            <a:r>
              <a:rPr lang="en-US" sz="2200" dirty="0"/>
              <a:t>There will be a quiz </a:t>
            </a:r>
            <a:r>
              <a:rPr lang="en-US" sz="2200" u="sng" dirty="0"/>
              <a:t>almost every week </a:t>
            </a:r>
            <a:r>
              <a:rPr lang="en-US" sz="2200" dirty="0"/>
              <a:t>on the topics that were discussed the previous week.</a:t>
            </a:r>
          </a:p>
          <a:p>
            <a:r>
              <a:rPr lang="en-US" sz="2200" dirty="0"/>
              <a:t>The quizzes are </a:t>
            </a:r>
            <a:r>
              <a:rPr lang="en-US" sz="2200" u="sng" dirty="0"/>
              <a:t>Open Book, Open Notes, Open Blackboard</a:t>
            </a:r>
            <a:r>
              <a:rPr lang="en-US" sz="2200" dirty="0"/>
              <a:t>.</a:t>
            </a:r>
          </a:p>
          <a:p>
            <a:r>
              <a:rPr lang="en-US" sz="2200" b="1" dirty="0"/>
              <a:t>Important Notes:</a:t>
            </a:r>
          </a:p>
          <a:p>
            <a:pPr lvl="1"/>
            <a:r>
              <a:rPr lang="en-US" sz="2200" dirty="0"/>
              <a:t>No talking; no discussing; no looking during the quizzes. </a:t>
            </a:r>
          </a:p>
          <a:p>
            <a:pPr lvl="1"/>
            <a:r>
              <a:rPr lang="en-US" sz="2200" dirty="0"/>
              <a:t>No copying and pasting of the answers. All answers must be typed in.</a:t>
            </a:r>
          </a:p>
          <a:p>
            <a:pPr lvl="1"/>
            <a:r>
              <a:rPr lang="en-US" sz="2200" dirty="0"/>
              <a:t>No pasting of the answers from the Web. </a:t>
            </a:r>
          </a:p>
          <a:p>
            <a:pPr lvl="1"/>
            <a:r>
              <a:rPr lang="en-US" sz="2200" dirty="0"/>
              <a:t>While taking a quiz, it is not the time for you to do research on the web.</a:t>
            </a:r>
          </a:p>
          <a:p>
            <a:pPr lvl="1"/>
            <a:r>
              <a:rPr lang="en-US" sz="2200" dirty="0"/>
              <a:t>Quizzes are Fixed lengths.  If you go over the time, you will lose points.</a:t>
            </a:r>
          </a:p>
          <a:p>
            <a:pPr lvl="1"/>
            <a:r>
              <a:rPr lang="en-US" sz="2200" dirty="0"/>
              <a:t>Quizzes start around 6:05, 6:15 PM. If you </a:t>
            </a:r>
            <a:r>
              <a:rPr lang="en-US" sz="2200" u="sng" dirty="0"/>
              <a:t>are late </a:t>
            </a:r>
            <a:r>
              <a:rPr lang="en-US" sz="2200" dirty="0"/>
              <a:t>or you are </a:t>
            </a:r>
            <a:r>
              <a:rPr lang="en-US" sz="2200" u="sng" dirty="0"/>
              <a:t>a no show </a:t>
            </a:r>
            <a:r>
              <a:rPr lang="en-US" sz="2200" dirty="0"/>
              <a:t>you will miss the quiz.</a:t>
            </a:r>
          </a:p>
          <a:p>
            <a:endParaRPr lang="en-US" sz="2200" dirty="0"/>
          </a:p>
        </p:txBody>
      </p:sp>
    </p:spTree>
    <p:extLst>
      <p:ext uri="{BB962C8B-B14F-4D97-AF65-F5344CB8AC3E}">
        <p14:creationId xmlns:p14="http://schemas.microsoft.com/office/powerpoint/2010/main" val="89316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06C83-DEEE-4202-92A9-988900CC2524}"/>
              </a:ext>
            </a:extLst>
          </p:cNvPr>
          <p:cNvSpPr>
            <a:spLocks noGrp="1"/>
          </p:cNvSpPr>
          <p:nvPr>
            <p:ph type="title"/>
          </p:nvPr>
        </p:nvSpPr>
        <p:spPr>
          <a:xfrm>
            <a:off x="1136428" y="627564"/>
            <a:ext cx="7474172" cy="1325563"/>
          </a:xfrm>
        </p:spPr>
        <p:txBody>
          <a:bodyPr>
            <a:normAutofit/>
          </a:bodyPr>
          <a:lstStyle/>
          <a:p>
            <a:r>
              <a:rPr lang="en-US" b="1" dirty="0"/>
              <a:t>About You!</a:t>
            </a:r>
          </a:p>
        </p:txBody>
      </p:sp>
      <p:sp>
        <p:nvSpPr>
          <p:cNvPr id="3" name="Content Placeholder 2">
            <a:extLst>
              <a:ext uri="{FF2B5EF4-FFF2-40B4-BE49-F238E27FC236}">
                <a16:creationId xmlns:a16="http://schemas.microsoft.com/office/drawing/2014/main" id="{8CA087C8-FE5A-4E82-9DF4-25A8C02A37EF}"/>
              </a:ext>
            </a:extLst>
          </p:cNvPr>
          <p:cNvSpPr>
            <a:spLocks noGrp="1"/>
          </p:cNvSpPr>
          <p:nvPr>
            <p:ph idx="1"/>
          </p:nvPr>
        </p:nvSpPr>
        <p:spPr>
          <a:xfrm>
            <a:off x="1136429" y="2278173"/>
            <a:ext cx="7525562" cy="3683148"/>
          </a:xfrm>
        </p:spPr>
        <p:txBody>
          <a:bodyPr anchor="ctr">
            <a:noAutofit/>
          </a:bodyPr>
          <a:lstStyle/>
          <a:p>
            <a:r>
              <a:rPr lang="en-US" dirty="0"/>
              <a:t>Who are you?</a:t>
            </a:r>
          </a:p>
          <a:p>
            <a:r>
              <a:rPr lang="en-US" dirty="0"/>
              <a:t>What is your major?</a:t>
            </a:r>
          </a:p>
          <a:p>
            <a:r>
              <a:rPr lang="en-US" dirty="0"/>
              <a:t>Are you really technical?</a:t>
            </a:r>
          </a:p>
          <a:p>
            <a:r>
              <a:rPr lang="en-US" dirty="0"/>
              <a:t>What do you want to get out of this course?</a:t>
            </a:r>
          </a:p>
          <a:p>
            <a:r>
              <a:rPr lang="en-US" dirty="0"/>
              <a:t>When are you graduating?</a:t>
            </a:r>
          </a:p>
          <a:p>
            <a:r>
              <a:rPr lang="en-US" dirty="0"/>
              <a:t>Coop Experience?</a:t>
            </a:r>
          </a:p>
          <a:p>
            <a:r>
              <a:rPr lang="en-US" dirty="0"/>
              <a:t>Interests?</a:t>
            </a:r>
          </a:p>
          <a:p>
            <a:r>
              <a:rPr lang="en-US" dirty="0"/>
              <a:t>Career?</a:t>
            </a:r>
          </a:p>
          <a:p>
            <a:endParaRPr lang="en-US"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riefcase">
            <a:extLst>
              <a:ext uri="{FF2B5EF4-FFF2-40B4-BE49-F238E27FC236}">
                <a16:creationId xmlns:a16="http://schemas.microsoft.com/office/drawing/2014/main" id="{1E9DC355-EC78-40F6-B124-FB7CB8EFF4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726743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C71B-2401-4758-B394-C6708FCB710D}"/>
              </a:ext>
            </a:extLst>
          </p:cNvPr>
          <p:cNvSpPr>
            <a:spLocks noGrp="1"/>
          </p:cNvSpPr>
          <p:nvPr>
            <p:ph type="title"/>
          </p:nvPr>
        </p:nvSpPr>
        <p:spPr/>
        <p:txBody>
          <a:bodyPr/>
          <a:lstStyle/>
          <a:p>
            <a:r>
              <a:rPr lang="en-US" b="1" dirty="0"/>
              <a:t>Moore’s Law – What is it?</a:t>
            </a:r>
          </a:p>
        </p:txBody>
      </p:sp>
      <p:sp>
        <p:nvSpPr>
          <p:cNvPr id="3" name="Content Placeholder 2">
            <a:extLst>
              <a:ext uri="{FF2B5EF4-FFF2-40B4-BE49-F238E27FC236}">
                <a16:creationId xmlns:a16="http://schemas.microsoft.com/office/drawing/2014/main" id="{55D7899B-A418-49BA-BF5F-CD1D6DE1493D}"/>
              </a:ext>
            </a:extLst>
          </p:cNvPr>
          <p:cNvSpPr>
            <a:spLocks noGrp="1"/>
          </p:cNvSpPr>
          <p:nvPr>
            <p:ph idx="1"/>
          </p:nvPr>
        </p:nvSpPr>
        <p:spPr/>
        <p:txBody>
          <a:bodyPr>
            <a:normAutofit/>
          </a:bodyPr>
          <a:lstStyle/>
          <a:p>
            <a:pPr marL="0" indent="0" algn="ctr">
              <a:buNone/>
            </a:pPr>
            <a:endParaRPr lang="en-US" sz="3200" dirty="0"/>
          </a:p>
          <a:p>
            <a:pPr marL="0" indent="0" algn="ctr">
              <a:buNone/>
            </a:pPr>
            <a:r>
              <a:rPr lang="en-US" sz="3200" dirty="0"/>
              <a:t>This </a:t>
            </a:r>
            <a:r>
              <a:rPr lang="en-US" sz="3200" b="1" dirty="0"/>
              <a:t>‘law’ </a:t>
            </a:r>
            <a:r>
              <a:rPr lang="en-US" sz="3200" dirty="0"/>
              <a:t>developed from the thinking of </a:t>
            </a:r>
            <a:r>
              <a:rPr lang="en-US" sz="3200" dirty="0">
                <a:hlinkClick r:id="rId2"/>
              </a:rPr>
              <a:t>Gordon Moore</a:t>
            </a:r>
            <a:r>
              <a:rPr lang="en-US" sz="3200" dirty="0"/>
              <a:t>, one of Intel’s founders, underpins much of the thinking and predictions about when our technology will become intelligent than us. </a:t>
            </a:r>
          </a:p>
          <a:p>
            <a:pPr marL="0" indent="0" algn="ctr">
              <a:buNone/>
            </a:pPr>
            <a:endParaRPr lang="en-US" sz="3200" dirty="0"/>
          </a:p>
          <a:p>
            <a:pPr marL="0" indent="0" algn="ctr">
              <a:buNone/>
            </a:pPr>
            <a:r>
              <a:rPr lang="en-US" dirty="0"/>
              <a:t>The simplified version of this </a:t>
            </a:r>
            <a:r>
              <a:rPr lang="en-US" b="1" dirty="0"/>
              <a:t>law</a:t>
            </a:r>
            <a:r>
              <a:rPr lang="en-US" dirty="0"/>
              <a:t> states that processor speeds, or overall processing power for computers will double every two years.</a:t>
            </a:r>
            <a:endParaRPr lang="en-US" sz="3200" dirty="0"/>
          </a:p>
        </p:txBody>
      </p:sp>
      <p:sp>
        <p:nvSpPr>
          <p:cNvPr id="4" name="Rectangle 3">
            <a:extLst>
              <a:ext uri="{FF2B5EF4-FFF2-40B4-BE49-F238E27FC236}">
                <a16:creationId xmlns:a16="http://schemas.microsoft.com/office/drawing/2014/main" id="{28D2561F-1D7F-4190-ABBC-4A86F6EB77BE}"/>
              </a:ext>
            </a:extLst>
          </p:cNvPr>
          <p:cNvSpPr/>
          <p:nvPr/>
        </p:nvSpPr>
        <p:spPr>
          <a:xfrm>
            <a:off x="2926080" y="6211669"/>
            <a:ext cx="6096000" cy="276999"/>
          </a:xfrm>
          <a:prstGeom prst="rect">
            <a:avLst/>
          </a:prstGeom>
        </p:spPr>
        <p:txBody>
          <a:bodyPr>
            <a:spAutoFit/>
          </a:bodyPr>
          <a:lstStyle/>
          <a:p>
            <a:r>
              <a:rPr lang="en-US" sz="1200" dirty="0">
                <a:hlinkClick r:id="rId3"/>
              </a:rPr>
              <a:t>https://humanswlord.wordpress.com/2014/01/14/brainfood-moores-law-explained/</a:t>
            </a:r>
            <a:endParaRPr lang="en-US" sz="1200" dirty="0"/>
          </a:p>
        </p:txBody>
      </p:sp>
      <p:sp>
        <p:nvSpPr>
          <p:cNvPr id="5" name="Rectangle 4">
            <a:extLst>
              <a:ext uri="{FF2B5EF4-FFF2-40B4-BE49-F238E27FC236}">
                <a16:creationId xmlns:a16="http://schemas.microsoft.com/office/drawing/2014/main" id="{C49CD8D4-B79E-41DE-B6F4-715ECFE7E0DB}"/>
              </a:ext>
            </a:extLst>
          </p:cNvPr>
          <p:cNvSpPr/>
          <p:nvPr/>
        </p:nvSpPr>
        <p:spPr>
          <a:xfrm>
            <a:off x="1133856" y="4779264"/>
            <a:ext cx="9899904" cy="993648"/>
          </a:xfrm>
          <a:prstGeom prst="rect">
            <a:avLst/>
          </a:prstGeom>
          <a:ln>
            <a:noFill/>
          </a:ln>
          <a:effectLst>
            <a:outerShdw blurRad="152400" dist="317500" dir="5400000" sx="90000" sy="-19000" rotWithShape="0">
              <a:prstClr val="black">
                <a:alpha val="15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simplified version of this </a:t>
            </a:r>
            <a:r>
              <a:rPr lang="en-US" sz="2400" b="1" dirty="0"/>
              <a:t>law</a:t>
            </a:r>
            <a:r>
              <a:rPr lang="en-US" sz="2400" dirty="0"/>
              <a:t> states that processor speeds, or overall processing power for computers will double every two years</a:t>
            </a:r>
          </a:p>
        </p:txBody>
      </p:sp>
    </p:spTree>
    <p:extLst>
      <p:ext uri="{BB962C8B-B14F-4D97-AF65-F5344CB8AC3E}">
        <p14:creationId xmlns:p14="http://schemas.microsoft.com/office/powerpoint/2010/main" val="3224474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3203</Words>
  <Application>Microsoft Macintosh PowerPoint</Application>
  <PresentationFormat>Widescreen</PresentationFormat>
  <Paragraphs>376</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QA Testing Fundamentals</vt:lpstr>
      <vt:lpstr>About me!!</vt:lpstr>
      <vt:lpstr>House Keeping Rules!!!!</vt:lpstr>
      <vt:lpstr>Teaching Assistants:</vt:lpstr>
      <vt:lpstr>What are you going to learn????</vt:lpstr>
      <vt:lpstr>Course Assessment </vt:lpstr>
      <vt:lpstr>More on the Quizzes</vt:lpstr>
      <vt:lpstr>About You!</vt:lpstr>
      <vt:lpstr>Moore’s Law – What is it?</vt:lpstr>
      <vt:lpstr>PowerPoint Presentation</vt:lpstr>
      <vt:lpstr>What does all of this really mean?</vt:lpstr>
      <vt:lpstr>What makes a great QA Tester?</vt:lpstr>
      <vt:lpstr>QA - Theory vs Practice</vt:lpstr>
      <vt:lpstr>Reviewing the Course Topics</vt:lpstr>
      <vt:lpstr>Software Testing…</vt:lpstr>
      <vt:lpstr>Reviewing the course topics</vt:lpstr>
      <vt:lpstr>“Equivalence Class Partitioning” </vt:lpstr>
      <vt:lpstr>More on the QA Methodologies</vt:lpstr>
      <vt:lpstr>Testing Phases &amp; Types</vt:lpstr>
      <vt:lpstr>More on QA…</vt:lpstr>
      <vt:lpstr>Reviewing the semester topics</vt:lpstr>
      <vt:lpstr>QA Job Types</vt:lpstr>
      <vt:lpstr>QA Organizations Reporting Structure</vt:lpstr>
      <vt:lpstr>QA Terminology</vt:lpstr>
      <vt:lpstr>QA Terminology</vt:lpstr>
      <vt:lpstr>QA Terminology</vt:lpstr>
      <vt:lpstr>Top 3 QA Methodologies </vt:lpstr>
      <vt:lpstr>Other QA Methodologies</vt:lpstr>
      <vt:lpstr>Other QA Methodologies</vt:lpstr>
      <vt:lpstr>What is a Use Case?</vt:lpstr>
      <vt:lpstr>PowerPoint Presentation</vt:lpstr>
      <vt:lpstr>Use Case Diagram example</vt:lpstr>
      <vt:lpstr>More on QA…</vt:lpstr>
      <vt:lpstr>Cost of Defects</vt:lpstr>
      <vt:lpstr>Verification vs. Validation</vt:lpstr>
      <vt:lpstr>Web Based Testing</vt:lpstr>
      <vt:lpstr>Web Based Application</vt:lpstr>
      <vt:lpstr>Cloud Computing</vt:lpstr>
      <vt:lpstr>The Cloud Types</vt:lpstr>
      <vt:lpstr>Cloud Testing Types</vt:lpstr>
      <vt:lpstr>DevOps Methodology</vt:lpstr>
      <vt:lpstr>DevOps</vt:lpstr>
      <vt:lpstr>Back End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 Testing Fundamentals</dc:title>
  <dc:creator>Medi Servat</dc:creator>
  <cp:lastModifiedBy>Kaiyuan Zhao</cp:lastModifiedBy>
  <cp:revision>1</cp:revision>
  <dcterms:created xsi:type="dcterms:W3CDTF">2019-09-10T15:58:09Z</dcterms:created>
  <dcterms:modified xsi:type="dcterms:W3CDTF">2019-09-24T16:00:20Z</dcterms:modified>
</cp:coreProperties>
</file>