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2" r:id="rId3"/>
    <p:sldId id="289" r:id="rId4"/>
    <p:sldId id="257" r:id="rId5"/>
    <p:sldId id="277" r:id="rId6"/>
    <p:sldId id="270" r:id="rId7"/>
    <p:sldId id="275" r:id="rId8"/>
    <p:sldId id="274" r:id="rId9"/>
    <p:sldId id="290" r:id="rId10"/>
    <p:sldId id="283" r:id="rId11"/>
    <p:sldId id="258" r:id="rId12"/>
    <p:sldId id="261" r:id="rId13"/>
    <p:sldId id="259" r:id="rId14"/>
    <p:sldId id="260" r:id="rId15"/>
    <p:sldId id="262" r:id="rId16"/>
    <p:sldId id="263" r:id="rId17"/>
    <p:sldId id="279" r:id="rId18"/>
    <p:sldId id="280" r:id="rId19"/>
    <p:sldId id="291" r:id="rId20"/>
    <p:sldId id="265" r:id="rId21"/>
    <p:sldId id="266" r:id="rId22"/>
    <p:sldId id="267" r:id="rId23"/>
    <p:sldId id="268" r:id="rId24"/>
    <p:sldId id="269" r:id="rId25"/>
    <p:sldId id="271" r:id="rId26"/>
    <p:sldId id="272" r:id="rId27"/>
    <p:sldId id="284" r:id="rId28"/>
    <p:sldId id="276" r:id="rId29"/>
    <p:sldId id="292" r:id="rId30"/>
    <p:sldId id="281" r:id="rId31"/>
    <p:sldId id="288" r:id="rId32"/>
    <p:sldId id="285" r:id="rId33"/>
    <p:sldId id="286" r:id="rId34"/>
    <p:sldId id="278"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C99EE-B741-4362-BE5F-4B65DBB66923}" v="33" dt="2019-11-07T14:14:21.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69E59-3F62-4C32-B593-B62C27077701}"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A917EBFB-35F6-4F0C-85C3-81E0B18DA06A}">
      <dgm:prSet custT="1"/>
      <dgm:spPr/>
      <dgm:t>
        <a:bodyPr/>
        <a:lstStyle/>
        <a:p>
          <a:pPr algn="ctr"/>
          <a:r>
            <a:rPr lang="en-US" sz="2000" b="1" dirty="0"/>
            <a:t>Software test metrics are used to </a:t>
          </a:r>
          <a:r>
            <a:rPr lang="en-US" sz="2000" b="1" i="1" u="sng" dirty="0"/>
            <a:t>measure the quality </a:t>
          </a:r>
          <a:r>
            <a:rPr lang="en-US" sz="2000" b="1" dirty="0"/>
            <a:t>of the product. </a:t>
          </a:r>
          <a:endParaRPr lang="en-US" sz="2000" dirty="0"/>
        </a:p>
      </dgm:t>
    </dgm:pt>
    <dgm:pt modelId="{667B8344-F4F5-4B7E-8D7E-4D8AC5174946}" type="parTrans" cxnId="{EB19AC7C-2B20-4B22-9AF9-F23785090D4E}">
      <dgm:prSet/>
      <dgm:spPr/>
      <dgm:t>
        <a:bodyPr/>
        <a:lstStyle/>
        <a:p>
          <a:endParaRPr lang="en-US"/>
        </a:p>
      </dgm:t>
    </dgm:pt>
    <dgm:pt modelId="{17FE0BCB-CA66-4695-B202-BACC753B076A}" type="sibTrans" cxnId="{EB19AC7C-2B20-4B22-9AF9-F23785090D4E}">
      <dgm:prSet/>
      <dgm:spPr/>
      <dgm:t>
        <a:bodyPr/>
        <a:lstStyle/>
        <a:p>
          <a:endParaRPr lang="en-US"/>
        </a:p>
      </dgm:t>
    </dgm:pt>
    <dgm:pt modelId="{D4AE1582-6565-4F68-819E-A8F6CDE80D64}">
      <dgm:prSet custT="1"/>
      <dgm:spPr/>
      <dgm: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panose="020F0502020204030204"/>
              <a:ea typeface="+mn-ea"/>
              <a:cs typeface="+mn-cs"/>
            </a:rPr>
            <a:t>The metrics also improve the </a:t>
          </a:r>
          <a:r>
            <a:rPr lang="en-US" sz="2000" b="1" i="1" u="sng" kern="1200" dirty="0">
              <a:solidFill>
                <a:prstClr val="black">
                  <a:hueOff val="0"/>
                  <a:satOff val="0"/>
                  <a:lumOff val="0"/>
                  <a:alphaOff val="0"/>
                </a:prstClr>
              </a:solidFill>
              <a:latin typeface="Calibri" panose="020F0502020204030204"/>
              <a:ea typeface="+mn-ea"/>
              <a:cs typeface="+mn-cs"/>
            </a:rPr>
            <a:t>efficiency and effectiveness </a:t>
          </a:r>
          <a:r>
            <a:rPr lang="en-US" sz="2000" b="1" kern="1200" dirty="0">
              <a:solidFill>
                <a:prstClr val="black">
                  <a:hueOff val="0"/>
                  <a:satOff val="0"/>
                  <a:lumOff val="0"/>
                  <a:alphaOff val="0"/>
                </a:prstClr>
              </a:solidFill>
              <a:latin typeface="Calibri" panose="020F0502020204030204"/>
              <a:ea typeface="+mn-ea"/>
              <a:cs typeface="+mn-cs"/>
            </a:rPr>
            <a:t>of a software testing process.</a:t>
          </a:r>
        </a:p>
      </dgm:t>
    </dgm:pt>
    <dgm:pt modelId="{E7E6FE97-D708-4CFF-AA6C-922543C742C9}" type="parTrans" cxnId="{BA4D387E-F0E8-49AE-A9FA-04E450D71F5C}">
      <dgm:prSet/>
      <dgm:spPr/>
      <dgm:t>
        <a:bodyPr/>
        <a:lstStyle/>
        <a:p>
          <a:endParaRPr lang="en-US"/>
        </a:p>
      </dgm:t>
    </dgm:pt>
    <dgm:pt modelId="{C67B579F-28FF-4466-ADDF-D5E92819488D}" type="sibTrans" cxnId="{BA4D387E-F0E8-49AE-A9FA-04E450D71F5C}">
      <dgm:prSet/>
      <dgm:spPr/>
      <dgm:t>
        <a:bodyPr/>
        <a:lstStyle/>
        <a:p>
          <a:endParaRPr lang="en-US"/>
        </a:p>
      </dgm:t>
    </dgm:pt>
    <dgm:pt modelId="{BBF073E1-4047-417B-BE65-82DAD8326DC7}">
      <dgm:prSet custT="1"/>
      <dgm:spPr/>
      <dgm: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panose="020F0502020204030204"/>
              <a:ea typeface="+mn-ea"/>
              <a:cs typeface="+mn-cs"/>
            </a:rPr>
            <a:t>Without the metrics, how do we measure the quality of work done by the testers?</a:t>
          </a:r>
        </a:p>
      </dgm:t>
    </dgm:pt>
    <dgm:pt modelId="{338480BB-782A-42F2-8180-3BAAB56A4239}" type="parTrans" cxnId="{ECECBC78-F698-4129-9C03-462A2515C4E0}">
      <dgm:prSet/>
      <dgm:spPr/>
      <dgm:t>
        <a:bodyPr/>
        <a:lstStyle/>
        <a:p>
          <a:endParaRPr lang="en-US"/>
        </a:p>
      </dgm:t>
    </dgm:pt>
    <dgm:pt modelId="{2FE6083C-3914-4DBF-89DB-9C7610BD0724}" type="sibTrans" cxnId="{ECECBC78-F698-4129-9C03-462A2515C4E0}">
      <dgm:prSet/>
      <dgm:spPr/>
      <dgm:t>
        <a:bodyPr/>
        <a:lstStyle/>
        <a:p>
          <a:endParaRPr lang="en-US"/>
        </a:p>
      </dgm:t>
    </dgm:pt>
    <dgm:pt modelId="{533BBD4E-208A-4792-95CF-8B80D0A9545C}">
      <dgm:prSet/>
      <dgm:spPr/>
      <dgm:t>
        <a:bodyPr/>
        <a:lstStyle/>
        <a:p>
          <a:r>
            <a:rPr lang="en-US" b="1"/>
            <a:t>Examples:</a:t>
          </a:r>
          <a:endParaRPr lang="en-US"/>
        </a:p>
      </dgm:t>
    </dgm:pt>
    <dgm:pt modelId="{8965C0A1-684C-416D-8802-88F448165405}" type="parTrans" cxnId="{CB5D289E-B608-4002-9C0D-75FB346D3AB3}">
      <dgm:prSet/>
      <dgm:spPr/>
      <dgm:t>
        <a:bodyPr/>
        <a:lstStyle/>
        <a:p>
          <a:endParaRPr lang="en-US"/>
        </a:p>
      </dgm:t>
    </dgm:pt>
    <dgm:pt modelId="{F6926D79-FC5F-4C2B-97A4-CB076E997980}" type="sibTrans" cxnId="{CB5D289E-B608-4002-9C0D-75FB346D3AB3}">
      <dgm:prSet/>
      <dgm:spPr/>
      <dgm:t>
        <a:bodyPr/>
        <a:lstStyle/>
        <a:p>
          <a:endParaRPr lang="en-US"/>
        </a:p>
      </dgm:t>
    </dgm:pt>
    <dgm:pt modelId="{892A1FC2-4620-415A-A3A1-6D02859B8CE4}">
      <dgm:prSet/>
      <dgm:spPr/>
      <dgm:t>
        <a:bodyPr/>
        <a:lstStyle/>
        <a:p>
          <a:r>
            <a:rPr lang="en-US"/>
            <a:t>How many test cases have been designed per requirement?</a:t>
          </a:r>
        </a:p>
      </dgm:t>
    </dgm:pt>
    <dgm:pt modelId="{7BF2BE5D-4F0C-4304-AD60-71FE5D4766FC}" type="parTrans" cxnId="{882FAF51-80AF-4744-86F3-0E189335B530}">
      <dgm:prSet/>
      <dgm:spPr/>
      <dgm:t>
        <a:bodyPr/>
        <a:lstStyle/>
        <a:p>
          <a:endParaRPr lang="en-US"/>
        </a:p>
      </dgm:t>
    </dgm:pt>
    <dgm:pt modelId="{A5311434-9270-4EDE-A6DD-A36886D9FB10}" type="sibTrans" cxnId="{882FAF51-80AF-4744-86F3-0E189335B530}">
      <dgm:prSet/>
      <dgm:spPr/>
      <dgm:t>
        <a:bodyPr/>
        <a:lstStyle/>
        <a:p>
          <a:endParaRPr lang="en-US"/>
        </a:p>
      </dgm:t>
    </dgm:pt>
    <dgm:pt modelId="{14911ED5-8D0A-4729-988B-A8393C8934DF}">
      <dgm:prSet/>
      <dgm:spPr/>
      <dgm:t>
        <a:bodyPr/>
        <a:lstStyle/>
        <a:p>
          <a:r>
            <a:rPr lang="en-US" dirty="0"/>
            <a:t>How many test cases are yet to design?</a:t>
          </a:r>
        </a:p>
      </dgm:t>
    </dgm:pt>
    <dgm:pt modelId="{D9AB26F8-B83A-4827-92A7-4E38277C48DF}" type="parTrans" cxnId="{26E66541-BFDF-419F-B7EC-A7E7E1FEE6A4}">
      <dgm:prSet/>
      <dgm:spPr/>
      <dgm:t>
        <a:bodyPr/>
        <a:lstStyle/>
        <a:p>
          <a:endParaRPr lang="en-US"/>
        </a:p>
      </dgm:t>
    </dgm:pt>
    <dgm:pt modelId="{9C2E3C72-42D6-484D-A262-F2CD09D59B89}" type="sibTrans" cxnId="{26E66541-BFDF-419F-B7EC-A7E7E1FEE6A4}">
      <dgm:prSet/>
      <dgm:spPr/>
      <dgm:t>
        <a:bodyPr/>
        <a:lstStyle/>
        <a:p>
          <a:endParaRPr lang="en-US"/>
        </a:p>
      </dgm:t>
    </dgm:pt>
    <dgm:pt modelId="{1A485ED8-D4C1-4105-84A2-EB87C292F209}">
      <dgm:prSet/>
      <dgm:spPr/>
      <dgm:t>
        <a:bodyPr/>
        <a:lstStyle/>
        <a:p>
          <a:r>
            <a:rPr lang="en-US"/>
            <a:t>How many test cases are executed?</a:t>
          </a:r>
        </a:p>
      </dgm:t>
    </dgm:pt>
    <dgm:pt modelId="{DFB3036F-A345-446B-89AB-4B30AB3534D0}" type="parTrans" cxnId="{90B1DFDA-F209-4433-A7BB-3ACBC93EA205}">
      <dgm:prSet/>
      <dgm:spPr/>
      <dgm:t>
        <a:bodyPr/>
        <a:lstStyle/>
        <a:p>
          <a:endParaRPr lang="en-US"/>
        </a:p>
      </dgm:t>
    </dgm:pt>
    <dgm:pt modelId="{92876390-DDF2-4A19-948D-C1AEEBC6AA1E}" type="sibTrans" cxnId="{90B1DFDA-F209-4433-A7BB-3ACBC93EA205}">
      <dgm:prSet/>
      <dgm:spPr/>
      <dgm:t>
        <a:bodyPr/>
        <a:lstStyle/>
        <a:p>
          <a:endParaRPr lang="en-US"/>
        </a:p>
      </dgm:t>
    </dgm:pt>
    <dgm:pt modelId="{E4B1F875-A526-4DB6-9AFE-34EE94F0C811}">
      <dgm:prSet/>
      <dgm:spPr/>
      <dgm:t>
        <a:bodyPr/>
        <a:lstStyle/>
        <a:p>
          <a:r>
            <a:rPr lang="en-US"/>
            <a:t>How many test cases are passed/failed/blocked?</a:t>
          </a:r>
        </a:p>
      </dgm:t>
    </dgm:pt>
    <dgm:pt modelId="{9E359F29-8E15-47EE-B94D-791DD8D20702}" type="parTrans" cxnId="{5035D68C-BFD6-4CCB-8460-727C40D735A6}">
      <dgm:prSet/>
      <dgm:spPr/>
      <dgm:t>
        <a:bodyPr/>
        <a:lstStyle/>
        <a:p>
          <a:endParaRPr lang="en-US"/>
        </a:p>
      </dgm:t>
    </dgm:pt>
    <dgm:pt modelId="{7804D6BA-60DB-44CF-B576-9574F8DD58FC}" type="sibTrans" cxnId="{5035D68C-BFD6-4CCB-8460-727C40D735A6}">
      <dgm:prSet/>
      <dgm:spPr/>
      <dgm:t>
        <a:bodyPr/>
        <a:lstStyle/>
        <a:p>
          <a:endParaRPr lang="en-US"/>
        </a:p>
      </dgm:t>
    </dgm:pt>
    <dgm:pt modelId="{2270F84C-9FBC-4E43-B2C7-0B07A0D313A4}">
      <dgm:prSet/>
      <dgm:spPr/>
      <dgm:t>
        <a:bodyPr/>
        <a:lstStyle/>
        <a:p>
          <a:r>
            <a:rPr lang="en-US"/>
            <a:t>How many test cases are not yet executed?</a:t>
          </a:r>
        </a:p>
      </dgm:t>
    </dgm:pt>
    <dgm:pt modelId="{19D8B5FB-3E7A-4E70-8EF1-C0C8B9841AA2}" type="parTrans" cxnId="{FF8DD426-492C-4D4F-B178-50E8DFF8EC3E}">
      <dgm:prSet/>
      <dgm:spPr/>
      <dgm:t>
        <a:bodyPr/>
        <a:lstStyle/>
        <a:p>
          <a:endParaRPr lang="en-US"/>
        </a:p>
      </dgm:t>
    </dgm:pt>
    <dgm:pt modelId="{9DC4B7EF-E932-4E7F-A16C-26CCCBBD4703}" type="sibTrans" cxnId="{FF8DD426-492C-4D4F-B178-50E8DFF8EC3E}">
      <dgm:prSet/>
      <dgm:spPr/>
      <dgm:t>
        <a:bodyPr/>
        <a:lstStyle/>
        <a:p>
          <a:endParaRPr lang="en-US"/>
        </a:p>
      </dgm:t>
    </dgm:pt>
    <dgm:pt modelId="{8B7E4CE3-D56C-4983-BF4C-9115D95B1EBD}">
      <dgm:prSet/>
      <dgm:spPr/>
      <dgm:t>
        <a:bodyPr/>
        <a:lstStyle/>
        <a:p>
          <a:r>
            <a:rPr lang="en-US"/>
            <a:t>How many defects are identified &amp; what is the severity of those defects?</a:t>
          </a:r>
        </a:p>
      </dgm:t>
    </dgm:pt>
    <dgm:pt modelId="{0ED88417-53D9-4737-B415-1C4368356262}" type="parTrans" cxnId="{BF39A733-098B-43BB-B832-3038DFA91ED1}">
      <dgm:prSet/>
      <dgm:spPr/>
      <dgm:t>
        <a:bodyPr/>
        <a:lstStyle/>
        <a:p>
          <a:endParaRPr lang="en-US"/>
        </a:p>
      </dgm:t>
    </dgm:pt>
    <dgm:pt modelId="{78FC518A-4297-4776-B8A4-C7F8F2F09A15}" type="sibTrans" cxnId="{BF39A733-098B-43BB-B832-3038DFA91ED1}">
      <dgm:prSet/>
      <dgm:spPr/>
      <dgm:t>
        <a:bodyPr/>
        <a:lstStyle/>
        <a:p>
          <a:endParaRPr lang="en-US"/>
        </a:p>
      </dgm:t>
    </dgm:pt>
    <dgm:pt modelId="{66D508E1-D0C9-43FD-A965-E07376D36276}">
      <dgm:prSet/>
      <dgm:spPr/>
      <dgm:t>
        <a:bodyPr/>
        <a:lstStyle/>
        <a:p>
          <a:r>
            <a:rPr lang="en-US"/>
            <a:t>How many test cases are failed due to one particular defect? etc.</a:t>
          </a:r>
        </a:p>
      </dgm:t>
    </dgm:pt>
    <dgm:pt modelId="{9134FC61-69E9-4146-BF1E-96BDAEE0B8D9}" type="parTrans" cxnId="{D3A085E4-8A97-48A8-9292-FC570615F0E3}">
      <dgm:prSet/>
      <dgm:spPr/>
      <dgm:t>
        <a:bodyPr/>
        <a:lstStyle/>
        <a:p>
          <a:endParaRPr lang="en-US"/>
        </a:p>
      </dgm:t>
    </dgm:pt>
    <dgm:pt modelId="{B772DEE8-38FA-44A4-BBC0-ADCB5BF640FD}" type="sibTrans" cxnId="{D3A085E4-8A97-48A8-9292-FC570615F0E3}">
      <dgm:prSet/>
      <dgm:spPr/>
      <dgm:t>
        <a:bodyPr/>
        <a:lstStyle/>
        <a:p>
          <a:endParaRPr lang="en-US"/>
        </a:p>
      </dgm:t>
    </dgm:pt>
    <dgm:pt modelId="{9593B4ED-6BB7-4D8A-BB4A-C40007860514}" type="pres">
      <dgm:prSet presAssocID="{0F569E59-3F62-4C32-B593-B62C27077701}" presName="vert0" presStyleCnt="0">
        <dgm:presLayoutVars>
          <dgm:dir/>
          <dgm:animOne val="branch"/>
          <dgm:animLvl val="lvl"/>
        </dgm:presLayoutVars>
      </dgm:prSet>
      <dgm:spPr/>
    </dgm:pt>
    <dgm:pt modelId="{6C66559A-C929-4D88-B0B5-85D31BA0538C}" type="pres">
      <dgm:prSet presAssocID="{A917EBFB-35F6-4F0C-85C3-81E0B18DA06A}" presName="thickLine" presStyleLbl="alignNode1" presStyleIdx="0" presStyleCnt="11"/>
      <dgm:spPr/>
    </dgm:pt>
    <dgm:pt modelId="{3985B30D-7F11-4B27-9152-BEAC5F785312}" type="pres">
      <dgm:prSet presAssocID="{A917EBFB-35F6-4F0C-85C3-81E0B18DA06A}" presName="horz1" presStyleCnt="0"/>
      <dgm:spPr/>
    </dgm:pt>
    <dgm:pt modelId="{00000C8C-4780-4225-A01D-DDAC8289F472}" type="pres">
      <dgm:prSet presAssocID="{A917EBFB-35F6-4F0C-85C3-81E0B18DA06A}" presName="tx1" presStyleLbl="revTx" presStyleIdx="0" presStyleCnt="11"/>
      <dgm:spPr/>
    </dgm:pt>
    <dgm:pt modelId="{2B13FD16-CD1A-483A-A126-494C4BE48E3C}" type="pres">
      <dgm:prSet presAssocID="{A917EBFB-35F6-4F0C-85C3-81E0B18DA06A}" presName="vert1" presStyleCnt="0"/>
      <dgm:spPr/>
    </dgm:pt>
    <dgm:pt modelId="{D306FAA5-5B80-4756-BC5E-9161B5911BE4}" type="pres">
      <dgm:prSet presAssocID="{D4AE1582-6565-4F68-819E-A8F6CDE80D64}" presName="thickLine" presStyleLbl="alignNode1" presStyleIdx="1" presStyleCnt="11"/>
      <dgm:spPr/>
    </dgm:pt>
    <dgm:pt modelId="{38E9A17F-BCD8-4FD9-94EE-9B0F911BE70C}" type="pres">
      <dgm:prSet presAssocID="{D4AE1582-6565-4F68-819E-A8F6CDE80D64}" presName="horz1" presStyleCnt="0"/>
      <dgm:spPr/>
    </dgm:pt>
    <dgm:pt modelId="{224876F8-8565-4D74-B787-B8E6F0F8CF78}" type="pres">
      <dgm:prSet presAssocID="{D4AE1582-6565-4F68-819E-A8F6CDE80D64}" presName="tx1" presStyleLbl="revTx" presStyleIdx="1" presStyleCnt="11"/>
      <dgm:spPr/>
    </dgm:pt>
    <dgm:pt modelId="{F32FE713-9567-4016-B6A5-02479F4ED15C}" type="pres">
      <dgm:prSet presAssocID="{D4AE1582-6565-4F68-819E-A8F6CDE80D64}" presName="vert1" presStyleCnt="0"/>
      <dgm:spPr/>
    </dgm:pt>
    <dgm:pt modelId="{6AE56FAE-5F98-49C1-A0EB-BDE250CAC21D}" type="pres">
      <dgm:prSet presAssocID="{BBF073E1-4047-417B-BE65-82DAD8326DC7}" presName="thickLine" presStyleLbl="alignNode1" presStyleIdx="2" presStyleCnt="11"/>
      <dgm:spPr/>
    </dgm:pt>
    <dgm:pt modelId="{6ACBBA91-730D-4785-AF71-429D8249A0D2}" type="pres">
      <dgm:prSet presAssocID="{BBF073E1-4047-417B-BE65-82DAD8326DC7}" presName="horz1" presStyleCnt="0"/>
      <dgm:spPr/>
    </dgm:pt>
    <dgm:pt modelId="{E37756A9-F449-4133-B83B-1490039038CE}" type="pres">
      <dgm:prSet presAssocID="{BBF073E1-4047-417B-BE65-82DAD8326DC7}" presName="tx1" presStyleLbl="revTx" presStyleIdx="2" presStyleCnt="11"/>
      <dgm:spPr/>
    </dgm:pt>
    <dgm:pt modelId="{14A2F0BB-DAFE-494B-95DA-F334DC75E10D}" type="pres">
      <dgm:prSet presAssocID="{BBF073E1-4047-417B-BE65-82DAD8326DC7}" presName="vert1" presStyleCnt="0"/>
      <dgm:spPr/>
    </dgm:pt>
    <dgm:pt modelId="{833512B4-43B4-4443-96E6-28689796D218}" type="pres">
      <dgm:prSet presAssocID="{533BBD4E-208A-4792-95CF-8B80D0A9545C}" presName="thickLine" presStyleLbl="alignNode1" presStyleIdx="3" presStyleCnt="11"/>
      <dgm:spPr/>
    </dgm:pt>
    <dgm:pt modelId="{AF9B355B-E136-4072-A3BC-841895C0CBA5}" type="pres">
      <dgm:prSet presAssocID="{533BBD4E-208A-4792-95CF-8B80D0A9545C}" presName="horz1" presStyleCnt="0"/>
      <dgm:spPr/>
    </dgm:pt>
    <dgm:pt modelId="{10E67C98-A800-4C77-9ABD-B976B8E2E8AD}" type="pres">
      <dgm:prSet presAssocID="{533BBD4E-208A-4792-95CF-8B80D0A9545C}" presName="tx1" presStyleLbl="revTx" presStyleIdx="3" presStyleCnt="11"/>
      <dgm:spPr/>
    </dgm:pt>
    <dgm:pt modelId="{FF7A6BBF-169F-4F41-AB3B-3B88BB8C8668}" type="pres">
      <dgm:prSet presAssocID="{533BBD4E-208A-4792-95CF-8B80D0A9545C}" presName="vert1" presStyleCnt="0"/>
      <dgm:spPr/>
    </dgm:pt>
    <dgm:pt modelId="{F6C9AA43-E6A1-4C6B-924E-C997505105EE}" type="pres">
      <dgm:prSet presAssocID="{892A1FC2-4620-415A-A3A1-6D02859B8CE4}" presName="thickLine" presStyleLbl="alignNode1" presStyleIdx="4" presStyleCnt="11"/>
      <dgm:spPr/>
    </dgm:pt>
    <dgm:pt modelId="{96FB78CE-8A4B-41E2-BADA-DF6BBA7232F8}" type="pres">
      <dgm:prSet presAssocID="{892A1FC2-4620-415A-A3A1-6D02859B8CE4}" presName="horz1" presStyleCnt="0"/>
      <dgm:spPr/>
    </dgm:pt>
    <dgm:pt modelId="{AD1942B0-4768-4229-9C5E-C7DCEA3E7B01}" type="pres">
      <dgm:prSet presAssocID="{892A1FC2-4620-415A-A3A1-6D02859B8CE4}" presName="tx1" presStyleLbl="revTx" presStyleIdx="4" presStyleCnt="11"/>
      <dgm:spPr/>
    </dgm:pt>
    <dgm:pt modelId="{70A42161-44BF-4D08-B88C-0F3D503F0BC7}" type="pres">
      <dgm:prSet presAssocID="{892A1FC2-4620-415A-A3A1-6D02859B8CE4}" presName="vert1" presStyleCnt="0"/>
      <dgm:spPr/>
    </dgm:pt>
    <dgm:pt modelId="{FE750925-4654-4A70-AD61-2B83635E55BA}" type="pres">
      <dgm:prSet presAssocID="{14911ED5-8D0A-4729-988B-A8393C8934DF}" presName="thickLine" presStyleLbl="alignNode1" presStyleIdx="5" presStyleCnt="11"/>
      <dgm:spPr/>
    </dgm:pt>
    <dgm:pt modelId="{CD3208D7-9810-4672-BA51-5DB200500295}" type="pres">
      <dgm:prSet presAssocID="{14911ED5-8D0A-4729-988B-A8393C8934DF}" presName="horz1" presStyleCnt="0"/>
      <dgm:spPr/>
    </dgm:pt>
    <dgm:pt modelId="{98DF4730-5C4A-4EE5-A6CF-FCB713642F42}" type="pres">
      <dgm:prSet presAssocID="{14911ED5-8D0A-4729-988B-A8393C8934DF}" presName="tx1" presStyleLbl="revTx" presStyleIdx="5" presStyleCnt="11"/>
      <dgm:spPr/>
    </dgm:pt>
    <dgm:pt modelId="{E6C57D26-8A6C-4D35-8F85-FB36BA7A146E}" type="pres">
      <dgm:prSet presAssocID="{14911ED5-8D0A-4729-988B-A8393C8934DF}" presName="vert1" presStyleCnt="0"/>
      <dgm:spPr/>
    </dgm:pt>
    <dgm:pt modelId="{59D45B7E-D2BD-4EF0-BFE6-83EC205D370C}" type="pres">
      <dgm:prSet presAssocID="{1A485ED8-D4C1-4105-84A2-EB87C292F209}" presName="thickLine" presStyleLbl="alignNode1" presStyleIdx="6" presStyleCnt="11"/>
      <dgm:spPr/>
    </dgm:pt>
    <dgm:pt modelId="{EB958ECD-6E70-4B40-A2CC-77CC0570934E}" type="pres">
      <dgm:prSet presAssocID="{1A485ED8-D4C1-4105-84A2-EB87C292F209}" presName="horz1" presStyleCnt="0"/>
      <dgm:spPr/>
    </dgm:pt>
    <dgm:pt modelId="{D7FEF216-9DC0-415E-88DA-D72174303016}" type="pres">
      <dgm:prSet presAssocID="{1A485ED8-D4C1-4105-84A2-EB87C292F209}" presName="tx1" presStyleLbl="revTx" presStyleIdx="6" presStyleCnt="11"/>
      <dgm:spPr/>
    </dgm:pt>
    <dgm:pt modelId="{5CE3BEB3-999F-4BD7-A740-6C3A47647B70}" type="pres">
      <dgm:prSet presAssocID="{1A485ED8-D4C1-4105-84A2-EB87C292F209}" presName="vert1" presStyleCnt="0"/>
      <dgm:spPr/>
    </dgm:pt>
    <dgm:pt modelId="{85CB81BE-6D05-4948-BDB5-730199251FE1}" type="pres">
      <dgm:prSet presAssocID="{E4B1F875-A526-4DB6-9AFE-34EE94F0C811}" presName="thickLine" presStyleLbl="alignNode1" presStyleIdx="7" presStyleCnt="11"/>
      <dgm:spPr/>
    </dgm:pt>
    <dgm:pt modelId="{54E7DF3F-6E41-45C0-B06B-0FDF0ED5D193}" type="pres">
      <dgm:prSet presAssocID="{E4B1F875-A526-4DB6-9AFE-34EE94F0C811}" presName="horz1" presStyleCnt="0"/>
      <dgm:spPr/>
    </dgm:pt>
    <dgm:pt modelId="{05750422-CAC2-4114-83B4-0C388D9642CE}" type="pres">
      <dgm:prSet presAssocID="{E4B1F875-A526-4DB6-9AFE-34EE94F0C811}" presName="tx1" presStyleLbl="revTx" presStyleIdx="7" presStyleCnt="11"/>
      <dgm:spPr/>
    </dgm:pt>
    <dgm:pt modelId="{089E866B-82E9-40BE-B3C6-F160DC3C78E4}" type="pres">
      <dgm:prSet presAssocID="{E4B1F875-A526-4DB6-9AFE-34EE94F0C811}" presName="vert1" presStyleCnt="0"/>
      <dgm:spPr/>
    </dgm:pt>
    <dgm:pt modelId="{C91F8E22-BAA4-43B3-B03B-372C68355CB2}" type="pres">
      <dgm:prSet presAssocID="{2270F84C-9FBC-4E43-B2C7-0B07A0D313A4}" presName="thickLine" presStyleLbl="alignNode1" presStyleIdx="8" presStyleCnt="11"/>
      <dgm:spPr/>
    </dgm:pt>
    <dgm:pt modelId="{BEC7BB50-4167-46F9-9E05-7396EC826279}" type="pres">
      <dgm:prSet presAssocID="{2270F84C-9FBC-4E43-B2C7-0B07A0D313A4}" presName="horz1" presStyleCnt="0"/>
      <dgm:spPr/>
    </dgm:pt>
    <dgm:pt modelId="{F27963C5-965C-4F4E-94B7-A44263E02601}" type="pres">
      <dgm:prSet presAssocID="{2270F84C-9FBC-4E43-B2C7-0B07A0D313A4}" presName="tx1" presStyleLbl="revTx" presStyleIdx="8" presStyleCnt="11"/>
      <dgm:spPr/>
    </dgm:pt>
    <dgm:pt modelId="{2C95EE81-698C-474C-8259-B88508B570CD}" type="pres">
      <dgm:prSet presAssocID="{2270F84C-9FBC-4E43-B2C7-0B07A0D313A4}" presName="vert1" presStyleCnt="0"/>
      <dgm:spPr/>
    </dgm:pt>
    <dgm:pt modelId="{6D9D0FEB-3EA3-48D1-99FA-42E054D67F99}" type="pres">
      <dgm:prSet presAssocID="{8B7E4CE3-D56C-4983-BF4C-9115D95B1EBD}" presName="thickLine" presStyleLbl="alignNode1" presStyleIdx="9" presStyleCnt="11"/>
      <dgm:spPr/>
    </dgm:pt>
    <dgm:pt modelId="{71EDA2DD-71D8-4981-A301-0AD343BD76D7}" type="pres">
      <dgm:prSet presAssocID="{8B7E4CE3-D56C-4983-BF4C-9115D95B1EBD}" presName="horz1" presStyleCnt="0"/>
      <dgm:spPr/>
    </dgm:pt>
    <dgm:pt modelId="{03912977-D63B-458B-971A-AF7A92D508CE}" type="pres">
      <dgm:prSet presAssocID="{8B7E4CE3-D56C-4983-BF4C-9115D95B1EBD}" presName="tx1" presStyleLbl="revTx" presStyleIdx="9" presStyleCnt="11"/>
      <dgm:spPr/>
    </dgm:pt>
    <dgm:pt modelId="{6DC645B9-8690-4F38-A29E-55122D801246}" type="pres">
      <dgm:prSet presAssocID="{8B7E4CE3-D56C-4983-BF4C-9115D95B1EBD}" presName="vert1" presStyleCnt="0"/>
      <dgm:spPr/>
    </dgm:pt>
    <dgm:pt modelId="{B7D36389-843C-4E1B-8F1D-A1FC956644D3}" type="pres">
      <dgm:prSet presAssocID="{66D508E1-D0C9-43FD-A965-E07376D36276}" presName="thickLine" presStyleLbl="alignNode1" presStyleIdx="10" presStyleCnt="11"/>
      <dgm:spPr/>
    </dgm:pt>
    <dgm:pt modelId="{BA9CA0C1-6193-4AD5-AFC6-66F50728F5EB}" type="pres">
      <dgm:prSet presAssocID="{66D508E1-D0C9-43FD-A965-E07376D36276}" presName="horz1" presStyleCnt="0"/>
      <dgm:spPr/>
    </dgm:pt>
    <dgm:pt modelId="{2FBCCB47-5914-4C83-AC5B-8AD8D8CA2B7A}" type="pres">
      <dgm:prSet presAssocID="{66D508E1-D0C9-43FD-A965-E07376D36276}" presName="tx1" presStyleLbl="revTx" presStyleIdx="10" presStyleCnt="11"/>
      <dgm:spPr/>
    </dgm:pt>
    <dgm:pt modelId="{9B933CC3-AAAE-400D-AFDF-835B14B9BCD7}" type="pres">
      <dgm:prSet presAssocID="{66D508E1-D0C9-43FD-A965-E07376D36276}" presName="vert1" presStyleCnt="0"/>
      <dgm:spPr/>
    </dgm:pt>
  </dgm:ptLst>
  <dgm:cxnLst>
    <dgm:cxn modelId="{977A5803-462B-43F0-AB8C-D9EBDBBBEB97}" type="presOf" srcId="{E4B1F875-A526-4DB6-9AFE-34EE94F0C811}" destId="{05750422-CAC2-4114-83B4-0C388D9642CE}" srcOrd="0" destOrd="0" presId="urn:microsoft.com/office/officeart/2008/layout/LinedList"/>
    <dgm:cxn modelId="{1AD2F917-635A-4CC3-859F-37DEE1D6783F}" type="presOf" srcId="{14911ED5-8D0A-4729-988B-A8393C8934DF}" destId="{98DF4730-5C4A-4EE5-A6CF-FCB713642F42}" srcOrd="0" destOrd="0" presId="urn:microsoft.com/office/officeart/2008/layout/LinedList"/>
    <dgm:cxn modelId="{12FA4826-BA6F-47F1-8885-AB5AAB551EA0}" type="presOf" srcId="{0F569E59-3F62-4C32-B593-B62C27077701}" destId="{9593B4ED-6BB7-4D8A-BB4A-C40007860514}" srcOrd="0" destOrd="0" presId="urn:microsoft.com/office/officeart/2008/layout/LinedList"/>
    <dgm:cxn modelId="{FF8DD426-492C-4D4F-B178-50E8DFF8EC3E}" srcId="{0F569E59-3F62-4C32-B593-B62C27077701}" destId="{2270F84C-9FBC-4E43-B2C7-0B07A0D313A4}" srcOrd="8" destOrd="0" parTransId="{19D8B5FB-3E7A-4E70-8EF1-C0C8B9841AA2}" sibTransId="{9DC4B7EF-E932-4E7F-A16C-26CCCBBD4703}"/>
    <dgm:cxn modelId="{BF39A733-098B-43BB-B832-3038DFA91ED1}" srcId="{0F569E59-3F62-4C32-B593-B62C27077701}" destId="{8B7E4CE3-D56C-4983-BF4C-9115D95B1EBD}" srcOrd="9" destOrd="0" parTransId="{0ED88417-53D9-4737-B415-1C4368356262}" sibTransId="{78FC518A-4297-4776-B8A4-C7F8F2F09A15}"/>
    <dgm:cxn modelId="{26E66541-BFDF-419F-B7EC-A7E7E1FEE6A4}" srcId="{0F569E59-3F62-4C32-B593-B62C27077701}" destId="{14911ED5-8D0A-4729-988B-A8393C8934DF}" srcOrd="5" destOrd="0" parTransId="{D9AB26F8-B83A-4827-92A7-4E38277C48DF}" sibTransId="{9C2E3C72-42D6-484D-A262-F2CD09D59B89}"/>
    <dgm:cxn modelId="{882FAF51-80AF-4744-86F3-0E189335B530}" srcId="{0F569E59-3F62-4C32-B593-B62C27077701}" destId="{892A1FC2-4620-415A-A3A1-6D02859B8CE4}" srcOrd="4" destOrd="0" parTransId="{7BF2BE5D-4F0C-4304-AD60-71FE5D4766FC}" sibTransId="{A5311434-9270-4EDE-A6DD-A36886D9FB10}"/>
    <dgm:cxn modelId="{E9578E53-36A3-40B8-8EB7-6D59BC81444D}" type="presOf" srcId="{A917EBFB-35F6-4F0C-85C3-81E0B18DA06A}" destId="{00000C8C-4780-4225-A01D-DDAC8289F472}" srcOrd="0" destOrd="0" presId="urn:microsoft.com/office/officeart/2008/layout/LinedList"/>
    <dgm:cxn modelId="{F282B869-8917-4BBE-8E5E-B47085012B95}" type="presOf" srcId="{533BBD4E-208A-4792-95CF-8B80D0A9545C}" destId="{10E67C98-A800-4C77-9ABD-B976B8E2E8AD}" srcOrd="0" destOrd="0" presId="urn:microsoft.com/office/officeart/2008/layout/LinedList"/>
    <dgm:cxn modelId="{E85FA877-E0B0-4F04-A166-71CABE7102BE}" type="presOf" srcId="{66D508E1-D0C9-43FD-A965-E07376D36276}" destId="{2FBCCB47-5914-4C83-AC5B-8AD8D8CA2B7A}" srcOrd="0" destOrd="0" presId="urn:microsoft.com/office/officeart/2008/layout/LinedList"/>
    <dgm:cxn modelId="{ECECBC78-F698-4129-9C03-462A2515C4E0}" srcId="{0F569E59-3F62-4C32-B593-B62C27077701}" destId="{BBF073E1-4047-417B-BE65-82DAD8326DC7}" srcOrd="2" destOrd="0" parTransId="{338480BB-782A-42F2-8180-3BAAB56A4239}" sibTransId="{2FE6083C-3914-4DBF-89DB-9C7610BD0724}"/>
    <dgm:cxn modelId="{EB19AC7C-2B20-4B22-9AF9-F23785090D4E}" srcId="{0F569E59-3F62-4C32-B593-B62C27077701}" destId="{A917EBFB-35F6-4F0C-85C3-81E0B18DA06A}" srcOrd="0" destOrd="0" parTransId="{667B8344-F4F5-4B7E-8D7E-4D8AC5174946}" sibTransId="{17FE0BCB-CA66-4695-B202-BACC753B076A}"/>
    <dgm:cxn modelId="{BA4D387E-F0E8-49AE-A9FA-04E450D71F5C}" srcId="{0F569E59-3F62-4C32-B593-B62C27077701}" destId="{D4AE1582-6565-4F68-819E-A8F6CDE80D64}" srcOrd="1" destOrd="0" parTransId="{E7E6FE97-D708-4CFF-AA6C-922543C742C9}" sibTransId="{C67B579F-28FF-4466-ADDF-D5E92819488D}"/>
    <dgm:cxn modelId="{5772C683-1277-43B2-8B0B-50237322E525}" type="presOf" srcId="{2270F84C-9FBC-4E43-B2C7-0B07A0D313A4}" destId="{F27963C5-965C-4F4E-94B7-A44263E02601}" srcOrd="0" destOrd="0" presId="urn:microsoft.com/office/officeart/2008/layout/LinedList"/>
    <dgm:cxn modelId="{5035D68C-BFD6-4CCB-8460-727C40D735A6}" srcId="{0F569E59-3F62-4C32-B593-B62C27077701}" destId="{E4B1F875-A526-4DB6-9AFE-34EE94F0C811}" srcOrd="7" destOrd="0" parTransId="{9E359F29-8E15-47EE-B94D-791DD8D20702}" sibTransId="{7804D6BA-60DB-44CF-B576-9574F8DD58FC}"/>
    <dgm:cxn modelId="{CB5D289E-B608-4002-9C0D-75FB346D3AB3}" srcId="{0F569E59-3F62-4C32-B593-B62C27077701}" destId="{533BBD4E-208A-4792-95CF-8B80D0A9545C}" srcOrd="3" destOrd="0" parTransId="{8965C0A1-684C-416D-8802-88F448165405}" sibTransId="{F6926D79-FC5F-4C2B-97A4-CB076E997980}"/>
    <dgm:cxn modelId="{15995CB9-784B-4BA5-AD0D-325E5C244900}" type="presOf" srcId="{892A1FC2-4620-415A-A3A1-6D02859B8CE4}" destId="{AD1942B0-4768-4229-9C5E-C7DCEA3E7B01}" srcOrd="0" destOrd="0" presId="urn:microsoft.com/office/officeart/2008/layout/LinedList"/>
    <dgm:cxn modelId="{5A8E83D7-1401-4B9B-BDFC-F33EA4DD96D7}" type="presOf" srcId="{D4AE1582-6565-4F68-819E-A8F6CDE80D64}" destId="{224876F8-8565-4D74-B787-B8E6F0F8CF78}" srcOrd="0" destOrd="0" presId="urn:microsoft.com/office/officeart/2008/layout/LinedList"/>
    <dgm:cxn modelId="{90B1DFDA-F209-4433-A7BB-3ACBC93EA205}" srcId="{0F569E59-3F62-4C32-B593-B62C27077701}" destId="{1A485ED8-D4C1-4105-84A2-EB87C292F209}" srcOrd="6" destOrd="0" parTransId="{DFB3036F-A345-446B-89AB-4B30AB3534D0}" sibTransId="{92876390-DDF2-4A19-948D-C1AEEBC6AA1E}"/>
    <dgm:cxn modelId="{7AC74BE4-3EEA-4F37-94F9-39B691B1A8BA}" type="presOf" srcId="{1A485ED8-D4C1-4105-84A2-EB87C292F209}" destId="{D7FEF216-9DC0-415E-88DA-D72174303016}" srcOrd="0" destOrd="0" presId="urn:microsoft.com/office/officeart/2008/layout/LinedList"/>
    <dgm:cxn modelId="{D3A085E4-8A97-48A8-9292-FC570615F0E3}" srcId="{0F569E59-3F62-4C32-B593-B62C27077701}" destId="{66D508E1-D0C9-43FD-A965-E07376D36276}" srcOrd="10" destOrd="0" parTransId="{9134FC61-69E9-4146-BF1E-96BDAEE0B8D9}" sibTransId="{B772DEE8-38FA-44A4-BBC0-ADCB5BF640FD}"/>
    <dgm:cxn modelId="{DE3071E8-E790-4902-87FC-E4CA676B76BF}" type="presOf" srcId="{8B7E4CE3-D56C-4983-BF4C-9115D95B1EBD}" destId="{03912977-D63B-458B-971A-AF7A92D508CE}" srcOrd="0" destOrd="0" presId="urn:microsoft.com/office/officeart/2008/layout/LinedList"/>
    <dgm:cxn modelId="{F27C66ED-AED3-437F-84E4-63FA9B81664C}" type="presOf" srcId="{BBF073E1-4047-417B-BE65-82DAD8326DC7}" destId="{E37756A9-F449-4133-B83B-1490039038CE}" srcOrd="0" destOrd="0" presId="urn:microsoft.com/office/officeart/2008/layout/LinedList"/>
    <dgm:cxn modelId="{F4ABC2B6-090F-4C78-953D-FBAAEA7A89EC}" type="presParOf" srcId="{9593B4ED-6BB7-4D8A-BB4A-C40007860514}" destId="{6C66559A-C929-4D88-B0B5-85D31BA0538C}" srcOrd="0" destOrd="0" presId="urn:microsoft.com/office/officeart/2008/layout/LinedList"/>
    <dgm:cxn modelId="{EAF451F6-6942-4A5E-AC11-6B327698A276}" type="presParOf" srcId="{9593B4ED-6BB7-4D8A-BB4A-C40007860514}" destId="{3985B30D-7F11-4B27-9152-BEAC5F785312}" srcOrd="1" destOrd="0" presId="urn:microsoft.com/office/officeart/2008/layout/LinedList"/>
    <dgm:cxn modelId="{5980CBFE-B608-40BD-890B-4B82F87A3210}" type="presParOf" srcId="{3985B30D-7F11-4B27-9152-BEAC5F785312}" destId="{00000C8C-4780-4225-A01D-DDAC8289F472}" srcOrd="0" destOrd="0" presId="urn:microsoft.com/office/officeart/2008/layout/LinedList"/>
    <dgm:cxn modelId="{80D6F871-EC86-49F1-BCC5-9D192BD9BB85}" type="presParOf" srcId="{3985B30D-7F11-4B27-9152-BEAC5F785312}" destId="{2B13FD16-CD1A-483A-A126-494C4BE48E3C}" srcOrd="1" destOrd="0" presId="urn:microsoft.com/office/officeart/2008/layout/LinedList"/>
    <dgm:cxn modelId="{C3A04E38-B6A7-4AE5-8F0D-998D405618E6}" type="presParOf" srcId="{9593B4ED-6BB7-4D8A-BB4A-C40007860514}" destId="{D306FAA5-5B80-4756-BC5E-9161B5911BE4}" srcOrd="2" destOrd="0" presId="urn:microsoft.com/office/officeart/2008/layout/LinedList"/>
    <dgm:cxn modelId="{25A304B8-9D35-4673-88B3-871419C21689}" type="presParOf" srcId="{9593B4ED-6BB7-4D8A-BB4A-C40007860514}" destId="{38E9A17F-BCD8-4FD9-94EE-9B0F911BE70C}" srcOrd="3" destOrd="0" presId="urn:microsoft.com/office/officeart/2008/layout/LinedList"/>
    <dgm:cxn modelId="{13DED944-584E-4017-AA22-4F764D908A41}" type="presParOf" srcId="{38E9A17F-BCD8-4FD9-94EE-9B0F911BE70C}" destId="{224876F8-8565-4D74-B787-B8E6F0F8CF78}" srcOrd="0" destOrd="0" presId="urn:microsoft.com/office/officeart/2008/layout/LinedList"/>
    <dgm:cxn modelId="{1A21A534-7313-4E22-AC31-BF9AF6C33B69}" type="presParOf" srcId="{38E9A17F-BCD8-4FD9-94EE-9B0F911BE70C}" destId="{F32FE713-9567-4016-B6A5-02479F4ED15C}" srcOrd="1" destOrd="0" presId="urn:microsoft.com/office/officeart/2008/layout/LinedList"/>
    <dgm:cxn modelId="{2BD62EDE-4F0D-4412-98CD-867BD90F19E7}" type="presParOf" srcId="{9593B4ED-6BB7-4D8A-BB4A-C40007860514}" destId="{6AE56FAE-5F98-49C1-A0EB-BDE250CAC21D}" srcOrd="4" destOrd="0" presId="urn:microsoft.com/office/officeart/2008/layout/LinedList"/>
    <dgm:cxn modelId="{BC7CA3C4-2C95-4398-B144-8E7956491F5B}" type="presParOf" srcId="{9593B4ED-6BB7-4D8A-BB4A-C40007860514}" destId="{6ACBBA91-730D-4785-AF71-429D8249A0D2}" srcOrd="5" destOrd="0" presId="urn:microsoft.com/office/officeart/2008/layout/LinedList"/>
    <dgm:cxn modelId="{C052C224-6FE8-423A-BEE4-A2CC26DA96F3}" type="presParOf" srcId="{6ACBBA91-730D-4785-AF71-429D8249A0D2}" destId="{E37756A9-F449-4133-B83B-1490039038CE}" srcOrd="0" destOrd="0" presId="urn:microsoft.com/office/officeart/2008/layout/LinedList"/>
    <dgm:cxn modelId="{FC9324E5-3AF0-49A0-AEE6-6D47390E90A1}" type="presParOf" srcId="{6ACBBA91-730D-4785-AF71-429D8249A0D2}" destId="{14A2F0BB-DAFE-494B-95DA-F334DC75E10D}" srcOrd="1" destOrd="0" presId="urn:microsoft.com/office/officeart/2008/layout/LinedList"/>
    <dgm:cxn modelId="{E9251608-1BDA-4862-A1AA-C1A13F998008}" type="presParOf" srcId="{9593B4ED-6BB7-4D8A-BB4A-C40007860514}" destId="{833512B4-43B4-4443-96E6-28689796D218}" srcOrd="6" destOrd="0" presId="urn:microsoft.com/office/officeart/2008/layout/LinedList"/>
    <dgm:cxn modelId="{81765F77-4A53-41AE-8F8C-B50BD9DB9AB9}" type="presParOf" srcId="{9593B4ED-6BB7-4D8A-BB4A-C40007860514}" destId="{AF9B355B-E136-4072-A3BC-841895C0CBA5}" srcOrd="7" destOrd="0" presId="urn:microsoft.com/office/officeart/2008/layout/LinedList"/>
    <dgm:cxn modelId="{104D2ED4-66C6-4502-B329-411C6AAD09A4}" type="presParOf" srcId="{AF9B355B-E136-4072-A3BC-841895C0CBA5}" destId="{10E67C98-A800-4C77-9ABD-B976B8E2E8AD}" srcOrd="0" destOrd="0" presId="urn:microsoft.com/office/officeart/2008/layout/LinedList"/>
    <dgm:cxn modelId="{0E6E3E9A-28C7-406E-91FA-2CC15F6D92D3}" type="presParOf" srcId="{AF9B355B-E136-4072-A3BC-841895C0CBA5}" destId="{FF7A6BBF-169F-4F41-AB3B-3B88BB8C8668}" srcOrd="1" destOrd="0" presId="urn:microsoft.com/office/officeart/2008/layout/LinedList"/>
    <dgm:cxn modelId="{BE308651-446E-4536-AF83-797E9CEC2009}" type="presParOf" srcId="{9593B4ED-6BB7-4D8A-BB4A-C40007860514}" destId="{F6C9AA43-E6A1-4C6B-924E-C997505105EE}" srcOrd="8" destOrd="0" presId="urn:microsoft.com/office/officeart/2008/layout/LinedList"/>
    <dgm:cxn modelId="{51C06843-2169-4C7B-9DC0-A6433AA03CB2}" type="presParOf" srcId="{9593B4ED-6BB7-4D8A-BB4A-C40007860514}" destId="{96FB78CE-8A4B-41E2-BADA-DF6BBA7232F8}" srcOrd="9" destOrd="0" presId="urn:microsoft.com/office/officeart/2008/layout/LinedList"/>
    <dgm:cxn modelId="{A9577B87-2BDA-43BB-8BAA-E0BB4C2CCAED}" type="presParOf" srcId="{96FB78CE-8A4B-41E2-BADA-DF6BBA7232F8}" destId="{AD1942B0-4768-4229-9C5E-C7DCEA3E7B01}" srcOrd="0" destOrd="0" presId="urn:microsoft.com/office/officeart/2008/layout/LinedList"/>
    <dgm:cxn modelId="{FE37AC42-F1DA-44DF-9BB9-611ACFD870A2}" type="presParOf" srcId="{96FB78CE-8A4B-41E2-BADA-DF6BBA7232F8}" destId="{70A42161-44BF-4D08-B88C-0F3D503F0BC7}" srcOrd="1" destOrd="0" presId="urn:microsoft.com/office/officeart/2008/layout/LinedList"/>
    <dgm:cxn modelId="{B9D501F8-5078-45A9-94DB-8ADFCC0199CF}" type="presParOf" srcId="{9593B4ED-6BB7-4D8A-BB4A-C40007860514}" destId="{FE750925-4654-4A70-AD61-2B83635E55BA}" srcOrd="10" destOrd="0" presId="urn:microsoft.com/office/officeart/2008/layout/LinedList"/>
    <dgm:cxn modelId="{E2ABC231-37C6-46CF-9140-84753131CD19}" type="presParOf" srcId="{9593B4ED-6BB7-4D8A-BB4A-C40007860514}" destId="{CD3208D7-9810-4672-BA51-5DB200500295}" srcOrd="11" destOrd="0" presId="urn:microsoft.com/office/officeart/2008/layout/LinedList"/>
    <dgm:cxn modelId="{6C46A444-757F-4D7A-94A1-87E6C4999292}" type="presParOf" srcId="{CD3208D7-9810-4672-BA51-5DB200500295}" destId="{98DF4730-5C4A-4EE5-A6CF-FCB713642F42}" srcOrd="0" destOrd="0" presId="urn:microsoft.com/office/officeart/2008/layout/LinedList"/>
    <dgm:cxn modelId="{937D1E58-2EB9-4B0E-9980-8BCC09B5F511}" type="presParOf" srcId="{CD3208D7-9810-4672-BA51-5DB200500295}" destId="{E6C57D26-8A6C-4D35-8F85-FB36BA7A146E}" srcOrd="1" destOrd="0" presId="urn:microsoft.com/office/officeart/2008/layout/LinedList"/>
    <dgm:cxn modelId="{93FBA9B4-8F3C-456A-8816-8FFCE54ABDF7}" type="presParOf" srcId="{9593B4ED-6BB7-4D8A-BB4A-C40007860514}" destId="{59D45B7E-D2BD-4EF0-BFE6-83EC205D370C}" srcOrd="12" destOrd="0" presId="urn:microsoft.com/office/officeart/2008/layout/LinedList"/>
    <dgm:cxn modelId="{29C23389-8F9C-4F43-B4BF-916B35263019}" type="presParOf" srcId="{9593B4ED-6BB7-4D8A-BB4A-C40007860514}" destId="{EB958ECD-6E70-4B40-A2CC-77CC0570934E}" srcOrd="13" destOrd="0" presId="urn:microsoft.com/office/officeart/2008/layout/LinedList"/>
    <dgm:cxn modelId="{D4BF4EE8-510B-44E5-9FD6-8DF01F361BDC}" type="presParOf" srcId="{EB958ECD-6E70-4B40-A2CC-77CC0570934E}" destId="{D7FEF216-9DC0-415E-88DA-D72174303016}" srcOrd="0" destOrd="0" presId="urn:microsoft.com/office/officeart/2008/layout/LinedList"/>
    <dgm:cxn modelId="{740E0122-40C8-4354-BE15-FF64AFF41CA4}" type="presParOf" srcId="{EB958ECD-6E70-4B40-A2CC-77CC0570934E}" destId="{5CE3BEB3-999F-4BD7-A740-6C3A47647B70}" srcOrd="1" destOrd="0" presId="urn:microsoft.com/office/officeart/2008/layout/LinedList"/>
    <dgm:cxn modelId="{F32D5A31-4824-470C-A911-7DB6346ECE8F}" type="presParOf" srcId="{9593B4ED-6BB7-4D8A-BB4A-C40007860514}" destId="{85CB81BE-6D05-4948-BDB5-730199251FE1}" srcOrd="14" destOrd="0" presId="urn:microsoft.com/office/officeart/2008/layout/LinedList"/>
    <dgm:cxn modelId="{FEAA31C7-2E46-4EFA-BCFC-B98AC9348B1B}" type="presParOf" srcId="{9593B4ED-6BB7-4D8A-BB4A-C40007860514}" destId="{54E7DF3F-6E41-45C0-B06B-0FDF0ED5D193}" srcOrd="15" destOrd="0" presId="urn:microsoft.com/office/officeart/2008/layout/LinedList"/>
    <dgm:cxn modelId="{CD7F76FB-7B67-4182-97ED-054523F16C9C}" type="presParOf" srcId="{54E7DF3F-6E41-45C0-B06B-0FDF0ED5D193}" destId="{05750422-CAC2-4114-83B4-0C388D9642CE}" srcOrd="0" destOrd="0" presId="urn:microsoft.com/office/officeart/2008/layout/LinedList"/>
    <dgm:cxn modelId="{1E93CE8E-90CD-4743-8239-EF5B16337FCB}" type="presParOf" srcId="{54E7DF3F-6E41-45C0-B06B-0FDF0ED5D193}" destId="{089E866B-82E9-40BE-B3C6-F160DC3C78E4}" srcOrd="1" destOrd="0" presId="urn:microsoft.com/office/officeart/2008/layout/LinedList"/>
    <dgm:cxn modelId="{33B391C6-F43C-478C-8101-B04973E21ABF}" type="presParOf" srcId="{9593B4ED-6BB7-4D8A-BB4A-C40007860514}" destId="{C91F8E22-BAA4-43B3-B03B-372C68355CB2}" srcOrd="16" destOrd="0" presId="urn:microsoft.com/office/officeart/2008/layout/LinedList"/>
    <dgm:cxn modelId="{A12740E7-E706-4DC3-8DE9-3B9886918550}" type="presParOf" srcId="{9593B4ED-6BB7-4D8A-BB4A-C40007860514}" destId="{BEC7BB50-4167-46F9-9E05-7396EC826279}" srcOrd="17" destOrd="0" presId="urn:microsoft.com/office/officeart/2008/layout/LinedList"/>
    <dgm:cxn modelId="{D01A77EB-3DF1-48E5-9222-40EE95999B65}" type="presParOf" srcId="{BEC7BB50-4167-46F9-9E05-7396EC826279}" destId="{F27963C5-965C-4F4E-94B7-A44263E02601}" srcOrd="0" destOrd="0" presId="urn:microsoft.com/office/officeart/2008/layout/LinedList"/>
    <dgm:cxn modelId="{C721F04B-8172-4755-9274-56CB3F5DEA95}" type="presParOf" srcId="{BEC7BB50-4167-46F9-9E05-7396EC826279}" destId="{2C95EE81-698C-474C-8259-B88508B570CD}" srcOrd="1" destOrd="0" presId="urn:microsoft.com/office/officeart/2008/layout/LinedList"/>
    <dgm:cxn modelId="{EA08BB02-5789-4406-A779-36A9FFBCF166}" type="presParOf" srcId="{9593B4ED-6BB7-4D8A-BB4A-C40007860514}" destId="{6D9D0FEB-3EA3-48D1-99FA-42E054D67F99}" srcOrd="18" destOrd="0" presId="urn:microsoft.com/office/officeart/2008/layout/LinedList"/>
    <dgm:cxn modelId="{C16C064B-B4C3-40A4-B091-D796B2D70388}" type="presParOf" srcId="{9593B4ED-6BB7-4D8A-BB4A-C40007860514}" destId="{71EDA2DD-71D8-4981-A301-0AD343BD76D7}" srcOrd="19" destOrd="0" presId="urn:microsoft.com/office/officeart/2008/layout/LinedList"/>
    <dgm:cxn modelId="{408A4946-7B97-448A-83D8-FC1E78BB94BF}" type="presParOf" srcId="{71EDA2DD-71D8-4981-A301-0AD343BD76D7}" destId="{03912977-D63B-458B-971A-AF7A92D508CE}" srcOrd="0" destOrd="0" presId="urn:microsoft.com/office/officeart/2008/layout/LinedList"/>
    <dgm:cxn modelId="{4842712C-1BF3-4CB6-AB2A-EC62859B40D9}" type="presParOf" srcId="{71EDA2DD-71D8-4981-A301-0AD343BD76D7}" destId="{6DC645B9-8690-4F38-A29E-55122D801246}" srcOrd="1" destOrd="0" presId="urn:microsoft.com/office/officeart/2008/layout/LinedList"/>
    <dgm:cxn modelId="{595CA42B-ECED-4B9C-BC2C-65632EB2A6CB}" type="presParOf" srcId="{9593B4ED-6BB7-4D8A-BB4A-C40007860514}" destId="{B7D36389-843C-4E1B-8F1D-A1FC956644D3}" srcOrd="20" destOrd="0" presId="urn:microsoft.com/office/officeart/2008/layout/LinedList"/>
    <dgm:cxn modelId="{801CA45D-82D5-47D3-8079-45AEF03E4B8D}" type="presParOf" srcId="{9593B4ED-6BB7-4D8A-BB4A-C40007860514}" destId="{BA9CA0C1-6193-4AD5-AFC6-66F50728F5EB}" srcOrd="21" destOrd="0" presId="urn:microsoft.com/office/officeart/2008/layout/LinedList"/>
    <dgm:cxn modelId="{70B4D6E9-6022-4946-AB6F-AE60C313BC7C}" type="presParOf" srcId="{BA9CA0C1-6193-4AD5-AFC6-66F50728F5EB}" destId="{2FBCCB47-5914-4C83-AC5B-8AD8D8CA2B7A}" srcOrd="0" destOrd="0" presId="urn:microsoft.com/office/officeart/2008/layout/LinedList"/>
    <dgm:cxn modelId="{B93F76DD-2D7E-402E-9C1C-C0B634F03DE8}" type="presParOf" srcId="{BA9CA0C1-6193-4AD5-AFC6-66F50728F5EB}" destId="{9B933CC3-AAAE-400D-AFDF-835B14B9BC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559A-C929-4D88-B0B5-85D31BA0538C}">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000C8C-4780-4225-A01D-DDAC8289F472}">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t>Software test metrics are used to </a:t>
          </a:r>
          <a:r>
            <a:rPr lang="en-US" sz="2000" b="1" i="1" u="sng" kern="1200" dirty="0"/>
            <a:t>measure the quality </a:t>
          </a:r>
          <a:r>
            <a:rPr lang="en-US" sz="2000" b="1" kern="1200" dirty="0"/>
            <a:t>of the product. </a:t>
          </a:r>
          <a:endParaRPr lang="en-US" sz="2000" kern="1200" dirty="0"/>
        </a:p>
      </dsp:txBody>
      <dsp:txXfrm>
        <a:off x="0" y="2124"/>
        <a:ext cx="10515600" cy="395189"/>
      </dsp:txXfrm>
    </dsp:sp>
    <dsp:sp modelId="{D306FAA5-5B80-4756-BC5E-9161B5911BE4}">
      <dsp:nvSpPr>
        <dsp:cNvPr id="0" name=""/>
        <dsp:cNvSpPr/>
      </dsp:nvSpPr>
      <dsp:spPr>
        <a:xfrm>
          <a:off x="0" y="39731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24876F8-8565-4D74-B787-B8E6F0F8CF78}">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panose="020F0502020204030204"/>
              <a:ea typeface="+mn-ea"/>
              <a:cs typeface="+mn-cs"/>
            </a:rPr>
            <a:t>The metrics also improve the </a:t>
          </a:r>
          <a:r>
            <a:rPr lang="en-US" sz="2000" b="1" i="1" u="sng" kern="1200" dirty="0">
              <a:solidFill>
                <a:prstClr val="black">
                  <a:hueOff val="0"/>
                  <a:satOff val="0"/>
                  <a:lumOff val="0"/>
                  <a:alphaOff val="0"/>
                </a:prstClr>
              </a:solidFill>
              <a:latin typeface="Calibri" panose="020F0502020204030204"/>
              <a:ea typeface="+mn-ea"/>
              <a:cs typeface="+mn-cs"/>
            </a:rPr>
            <a:t>efficiency and effectiveness </a:t>
          </a:r>
          <a:r>
            <a:rPr lang="en-US" sz="2000" b="1" kern="1200" dirty="0">
              <a:solidFill>
                <a:prstClr val="black">
                  <a:hueOff val="0"/>
                  <a:satOff val="0"/>
                  <a:lumOff val="0"/>
                  <a:alphaOff val="0"/>
                </a:prstClr>
              </a:solidFill>
              <a:latin typeface="Calibri" panose="020F0502020204030204"/>
              <a:ea typeface="+mn-ea"/>
              <a:cs typeface="+mn-cs"/>
            </a:rPr>
            <a:t>of a software testing process.</a:t>
          </a:r>
        </a:p>
      </dsp:txBody>
      <dsp:txXfrm>
        <a:off x="0" y="397314"/>
        <a:ext cx="10515600" cy="395189"/>
      </dsp:txXfrm>
    </dsp:sp>
    <dsp:sp modelId="{6AE56FAE-5F98-49C1-A0EB-BDE250CAC21D}">
      <dsp:nvSpPr>
        <dsp:cNvPr id="0" name=""/>
        <dsp:cNvSpPr/>
      </dsp:nvSpPr>
      <dsp:spPr>
        <a:xfrm>
          <a:off x="0" y="792504"/>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7756A9-F449-4133-B83B-1490039038CE}">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panose="020F0502020204030204"/>
              <a:ea typeface="+mn-ea"/>
              <a:cs typeface="+mn-cs"/>
            </a:rPr>
            <a:t>Without the metrics, how do we measure the quality of work done by the testers?</a:t>
          </a:r>
        </a:p>
      </dsp:txBody>
      <dsp:txXfrm>
        <a:off x="0" y="792504"/>
        <a:ext cx="10515600" cy="395189"/>
      </dsp:txXfrm>
    </dsp:sp>
    <dsp:sp modelId="{833512B4-43B4-4443-96E6-28689796D218}">
      <dsp:nvSpPr>
        <dsp:cNvPr id="0" name=""/>
        <dsp:cNvSpPr/>
      </dsp:nvSpPr>
      <dsp:spPr>
        <a:xfrm>
          <a:off x="0" y="1187694"/>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0E67C98-A800-4C77-9ABD-B976B8E2E8AD}">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Examples:</a:t>
          </a:r>
          <a:endParaRPr lang="en-US" sz="1800" kern="1200"/>
        </a:p>
      </dsp:txBody>
      <dsp:txXfrm>
        <a:off x="0" y="1187694"/>
        <a:ext cx="10515600" cy="395189"/>
      </dsp:txXfrm>
    </dsp:sp>
    <dsp:sp modelId="{F6C9AA43-E6A1-4C6B-924E-C997505105EE}">
      <dsp:nvSpPr>
        <dsp:cNvPr id="0" name=""/>
        <dsp:cNvSpPr/>
      </dsp:nvSpPr>
      <dsp:spPr>
        <a:xfrm>
          <a:off x="0" y="1582884"/>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D1942B0-4768-4229-9C5E-C7DCEA3E7B01}">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test cases have been designed per requirement?</a:t>
          </a:r>
        </a:p>
      </dsp:txBody>
      <dsp:txXfrm>
        <a:off x="0" y="1582884"/>
        <a:ext cx="10515600" cy="395189"/>
      </dsp:txXfrm>
    </dsp:sp>
    <dsp:sp modelId="{FE750925-4654-4A70-AD61-2B83635E55BA}">
      <dsp:nvSpPr>
        <dsp:cNvPr id="0" name=""/>
        <dsp:cNvSpPr/>
      </dsp:nvSpPr>
      <dsp:spPr>
        <a:xfrm>
          <a:off x="0" y="197807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DF4730-5C4A-4EE5-A6CF-FCB713642F42}">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How many test cases are yet to design?</a:t>
          </a:r>
        </a:p>
      </dsp:txBody>
      <dsp:txXfrm>
        <a:off x="0" y="1978074"/>
        <a:ext cx="10515600" cy="395189"/>
      </dsp:txXfrm>
    </dsp:sp>
    <dsp:sp modelId="{59D45B7E-D2BD-4EF0-BFE6-83EC205D370C}">
      <dsp:nvSpPr>
        <dsp:cNvPr id="0" name=""/>
        <dsp:cNvSpPr/>
      </dsp:nvSpPr>
      <dsp:spPr>
        <a:xfrm>
          <a:off x="0" y="237326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7FEF216-9DC0-415E-88DA-D72174303016}">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test cases are executed?</a:t>
          </a:r>
        </a:p>
      </dsp:txBody>
      <dsp:txXfrm>
        <a:off x="0" y="2373263"/>
        <a:ext cx="10515600" cy="395189"/>
      </dsp:txXfrm>
    </dsp:sp>
    <dsp:sp modelId="{85CB81BE-6D05-4948-BDB5-730199251FE1}">
      <dsp:nvSpPr>
        <dsp:cNvPr id="0" name=""/>
        <dsp:cNvSpPr/>
      </dsp:nvSpPr>
      <dsp:spPr>
        <a:xfrm>
          <a:off x="0" y="2768453"/>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5750422-CAC2-4114-83B4-0C388D9642CE}">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test cases are passed/failed/blocked?</a:t>
          </a:r>
        </a:p>
      </dsp:txBody>
      <dsp:txXfrm>
        <a:off x="0" y="2768453"/>
        <a:ext cx="10515600" cy="395189"/>
      </dsp:txXfrm>
    </dsp:sp>
    <dsp:sp modelId="{C91F8E22-BAA4-43B3-B03B-372C68355CB2}">
      <dsp:nvSpPr>
        <dsp:cNvPr id="0" name=""/>
        <dsp:cNvSpPr/>
      </dsp:nvSpPr>
      <dsp:spPr>
        <a:xfrm>
          <a:off x="0" y="3163643"/>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7963C5-965C-4F4E-94B7-A44263E02601}">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test cases are not yet executed?</a:t>
          </a:r>
        </a:p>
      </dsp:txBody>
      <dsp:txXfrm>
        <a:off x="0" y="3163643"/>
        <a:ext cx="10515600" cy="395189"/>
      </dsp:txXfrm>
    </dsp:sp>
    <dsp:sp modelId="{6D9D0FEB-3EA3-48D1-99FA-42E054D67F99}">
      <dsp:nvSpPr>
        <dsp:cNvPr id="0" name=""/>
        <dsp:cNvSpPr/>
      </dsp:nvSpPr>
      <dsp:spPr>
        <a:xfrm>
          <a:off x="0" y="3558833"/>
          <a:ext cx="1051560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912977-D63B-458B-971A-AF7A92D508CE}">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defects are identified &amp; what is the severity of those defects?</a:t>
          </a:r>
        </a:p>
      </dsp:txBody>
      <dsp:txXfrm>
        <a:off x="0" y="3558833"/>
        <a:ext cx="10515600" cy="395189"/>
      </dsp:txXfrm>
    </dsp:sp>
    <dsp:sp modelId="{B7D36389-843C-4E1B-8F1D-A1FC956644D3}">
      <dsp:nvSpPr>
        <dsp:cNvPr id="0" name=""/>
        <dsp:cNvSpPr/>
      </dsp:nvSpPr>
      <dsp:spPr>
        <a:xfrm>
          <a:off x="0" y="3954023"/>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BCCB47-5914-4C83-AC5B-8AD8D8CA2B7A}">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How many test cases are failed due to one particular defect? etc.</a:t>
          </a:r>
        </a:p>
      </dsp:txBody>
      <dsp:txXfrm>
        <a:off x="0" y="3954023"/>
        <a:ext cx="10515600" cy="3951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2C32E-37FD-4142-B975-688CC04C8B33}" type="datetimeFigureOut">
              <a:rPr lang="en-US" smtClean="0"/>
              <a:t>12/16/19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342D9-CD6B-484B-9085-983FB3CDA0E7}" type="slidenum">
              <a:rPr lang="en-US" smtClean="0"/>
              <a:t>‹#›</a:t>
            </a:fld>
            <a:endParaRPr lang="en-US"/>
          </a:p>
        </p:txBody>
      </p:sp>
    </p:spTree>
    <p:extLst>
      <p:ext uri="{BB962C8B-B14F-4D97-AF65-F5344CB8AC3E}">
        <p14:creationId xmlns:p14="http://schemas.microsoft.com/office/powerpoint/2010/main" val="113525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E391-2F27-4CAC-A47C-6BADC3EF9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24A7A7-CFEF-4FB7-A632-25AD68FD7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0B9B9C-2EDE-4C1B-AF10-2EF69DD2652A}"/>
              </a:ext>
            </a:extLst>
          </p:cNvPr>
          <p:cNvSpPr>
            <a:spLocks noGrp="1"/>
          </p:cNvSpPr>
          <p:nvPr>
            <p:ph type="dt" sz="half" idx="10"/>
          </p:nvPr>
        </p:nvSpPr>
        <p:spPr/>
        <p:txBody>
          <a:bodyPr/>
          <a:lstStyle/>
          <a:p>
            <a:fld id="{7DDE77FE-4B0C-4277-8604-63812AB0579A}" type="datetime1">
              <a:rPr lang="en-US" smtClean="0"/>
              <a:t>12/16/19</a:t>
            </a:fld>
            <a:endParaRPr lang="en-US"/>
          </a:p>
        </p:txBody>
      </p:sp>
      <p:sp>
        <p:nvSpPr>
          <p:cNvPr id="5" name="Footer Placeholder 4">
            <a:extLst>
              <a:ext uri="{FF2B5EF4-FFF2-40B4-BE49-F238E27FC236}">
                <a16:creationId xmlns:a16="http://schemas.microsoft.com/office/drawing/2014/main" id="{1A926E3D-8684-4CC3-AEF2-0019AE5835D5}"/>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4D514484-C774-48FF-B2BA-B7A80416BFFA}"/>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56445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EEA0-3001-46A8-BE26-8C0E796F0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693ABF-F16F-4388-AAA0-F4099A655D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EA0EB-E71E-46DB-AF3D-673CD876C0B4}"/>
              </a:ext>
            </a:extLst>
          </p:cNvPr>
          <p:cNvSpPr>
            <a:spLocks noGrp="1"/>
          </p:cNvSpPr>
          <p:nvPr>
            <p:ph type="dt" sz="half" idx="10"/>
          </p:nvPr>
        </p:nvSpPr>
        <p:spPr/>
        <p:txBody>
          <a:bodyPr/>
          <a:lstStyle/>
          <a:p>
            <a:fld id="{78B8D52C-5F10-4025-B543-FFAB64F5433B}" type="datetime1">
              <a:rPr lang="en-US" smtClean="0"/>
              <a:t>12/16/19</a:t>
            </a:fld>
            <a:endParaRPr lang="en-US"/>
          </a:p>
        </p:txBody>
      </p:sp>
      <p:sp>
        <p:nvSpPr>
          <p:cNvPr id="5" name="Footer Placeholder 4">
            <a:extLst>
              <a:ext uri="{FF2B5EF4-FFF2-40B4-BE49-F238E27FC236}">
                <a16:creationId xmlns:a16="http://schemas.microsoft.com/office/drawing/2014/main" id="{1EAB9852-799A-4E2C-A94C-78E3AB57E0E3}"/>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5E390FDB-3B42-43A9-9107-310B082DA294}"/>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399760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855C6-9E7B-46F6-8AFF-2D0478CE72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65DCCD-04EB-46E0-9275-F071EE6B5E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CCD43-CEE6-458C-8C49-1A79AB583420}"/>
              </a:ext>
            </a:extLst>
          </p:cNvPr>
          <p:cNvSpPr>
            <a:spLocks noGrp="1"/>
          </p:cNvSpPr>
          <p:nvPr>
            <p:ph type="dt" sz="half" idx="10"/>
          </p:nvPr>
        </p:nvSpPr>
        <p:spPr/>
        <p:txBody>
          <a:bodyPr/>
          <a:lstStyle/>
          <a:p>
            <a:fld id="{85960219-FD21-4F0F-98CC-17C0B17F87F7}" type="datetime1">
              <a:rPr lang="en-US" smtClean="0"/>
              <a:t>12/16/19</a:t>
            </a:fld>
            <a:endParaRPr lang="en-US"/>
          </a:p>
        </p:txBody>
      </p:sp>
      <p:sp>
        <p:nvSpPr>
          <p:cNvPr id="5" name="Footer Placeholder 4">
            <a:extLst>
              <a:ext uri="{FF2B5EF4-FFF2-40B4-BE49-F238E27FC236}">
                <a16:creationId xmlns:a16="http://schemas.microsoft.com/office/drawing/2014/main" id="{58A08E73-1F3A-412B-B70B-8A3BF4CC45F5}"/>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CED6191E-3D1F-49F0-821C-200494A5FF03}"/>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10583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61B9-88A4-498C-B23A-CD0A4EDF6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B9641-BA3C-4CBF-AC89-83B75DA85F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57F4D-E365-4A15-BF4A-D86AFBBF0E46}"/>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8009C29B-68F5-4610-9426-58D40862D95D}"/>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587CECA7-A676-4D85-A5EF-97433C9E1E47}"/>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156285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721B-3B08-4311-BBF7-86BE3D4C93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81B687-50FD-4F11-8E29-9B8F2018A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806AF5-B117-45AE-81BA-475B0C89E66E}"/>
              </a:ext>
            </a:extLst>
          </p:cNvPr>
          <p:cNvSpPr>
            <a:spLocks noGrp="1"/>
          </p:cNvSpPr>
          <p:nvPr>
            <p:ph type="dt" sz="half" idx="10"/>
          </p:nvPr>
        </p:nvSpPr>
        <p:spPr/>
        <p:txBody>
          <a:bodyPr/>
          <a:lstStyle/>
          <a:p>
            <a:fld id="{0DBEB452-55C3-439F-9785-13BBBC8AA6F7}" type="datetime1">
              <a:rPr lang="en-US" smtClean="0"/>
              <a:t>12/16/19</a:t>
            </a:fld>
            <a:endParaRPr lang="en-US"/>
          </a:p>
        </p:txBody>
      </p:sp>
      <p:sp>
        <p:nvSpPr>
          <p:cNvPr id="5" name="Footer Placeholder 4">
            <a:extLst>
              <a:ext uri="{FF2B5EF4-FFF2-40B4-BE49-F238E27FC236}">
                <a16:creationId xmlns:a16="http://schemas.microsoft.com/office/drawing/2014/main" id="{DEC30CAF-8DD0-4B9F-9388-5B6B4CC9439A}"/>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D9C2DF85-0899-4940-AB7C-4EB7018FC5A4}"/>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385062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06D-EBC5-4BE4-935A-E24ECEA11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A9F27-D3C0-498B-8963-D599E7A9E2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D36-C953-4CA3-8D7C-7EFB0C8F06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909816-2C53-400B-A542-A2F0980A6842}"/>
              </a:ext>
            </a:extLst>
          </p:cNvPr>
          <p:cNvSpPr>
            <a:spLocks noGrp="1"/>
          </p:cNvSpPr>
          <p:nvPr>
            <p:ph type="dt" sz="half" idx="10"/>
          </p:nvPr>
        </p:nvSpPr>
        <p:spPr/>
        <p:txBody>
          <a:bodyPr/>
          <a:lstStyle/>
          <a:p>
            <a:fld id="{B420E34D-DEF6-4C6F-9D08-3A8D48F3906B}" type="datetime1">
              <a:rPr lang="en-US" smtClean="0"/>
              <a:t>12/16/19</a:t>
            </a:fld>
            <a:endParaRPr lang="en-US"/>
          </a:p>
        </p:txBody>
      </p:sp>
      <p:sp>
        <p:nvSpPr>
          <p:cNvPr id="6" name="Footer Placeholder 5">
            <a:extLst>
              <a:ext uri="{FF2B5EF4-FFF2-40B4-BE49-F238E27FC236}">
                <a16:creationId xmlns:a16="http://schemas.microsoft.com/office/drawing/2014/main" id="{ABCB3E41-7CC7-4013-8FBE-A6893DB4DC98}"/>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7" name="Slide Number Placeholder 6">
            <a:extLst>
              <a:ext uri="{FF2B5EF4-FFF2-40B4-BE49-F238E27FC236}">
                <a16:creationId xmlns:a16="http://schemas.microsoft.com/office/drawing/2014/main" id="{CD8FBEBE-95E1-4ED9-A7F9-1DDE25B66429}"/>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301610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4BB4-9DB5-4B03-91F0-FB197515D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B0DC4-83B3-4271-BE2E-7E224207D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362DE5-B046-45F4-9E54-848F4BD9FE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26326-A522-471A-9605-764A2F5C6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02FF4A-C457-4A0C-A10A-7A5B930BF1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650FC7-CD3D-431B-BD3E-FE99DF4029C5}"/>
              </a:ext>
            </a:extLst>
          </p:cNvPr>
          <p:cNvSpPr>
            <a:spLocks noGrp="1"/>
          </p:cNvSpPr>
          <p:nvPr>
            <p:ph type="dt" sz="half" idx="10"/>
          </p:nvPr>
        </p:nvSpPr>
        <p:spPr/>
        <p:txBody>
          <a:bodyPr/>
          <a:lstStyle/>
          <a:p>
            <a:fld id="{F7020040-E4F5-4AD6-AAAD-57EA7395ECB0}" type="datetime1">
              <a:rPr lang="en-US" smtClean="0"/>
              <a:t>12/16/19</a:t>
            </a:fld>
            <a:endParaRPr lang="en-US"/>
          </a:p>
        </p:txBody>
      </p:sp>
      <p:sp>
        <p:nvSpPr>
          <p:cNvPr id="8" name="Footer Placeholder 7">
            <a:extLst>
              <a:ext uri="{FF2B5EF4-FFF2-40B4-BE49-F238E27FC236}">
                <a16:creationId xmlns:a16="http://schemas.microsoft.com/office/drawing/2014/main" id="{C430DC70-25C8-4EB4-8205-3D2166CBE69D}"/>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9" name="Slide Number Placeholder 8">
            <a:extLst>
              <a:ext uri="{FF2B5EF4-FFF2-40B4-BE49-F238E27FC236}">
                <a16:creationId xmlns:a16="http://schemas.microsoft.com/office/drawing/2014/main" id="{046F6F97-E968-4262-B33E-2824528E9673}"/>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72516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42CB-4C4B-4879-BF00-CD3D1C2199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C58D8-F2D0-4980-AF2D-4CD5C3933634}"/>
              </a:ext>
            </a:extLst>
          </p:cNvPr>
          <p:cNvSpPr>
            <a:spLocks noGrp="1"/>
          </p:cNvSpPr>
          <p:nvPr>
            <p:ph type="dt" sz="half" idx="10"/>
          </p:nvPr>
        </p:nvSpPr>
        <p:spPr/>
        <p:txBody>
          <a:bodyPr/>
          <a:lstStyle/>
          <a:p>
            <a:fld id="{E703279A-0AB0-46B1-B5C8-6C368393021E}" type="datetime1">
              <a:rPr lang="en-US" smtClean="0"/>
              <a:t>12/16/19</a:t>
            </a:fld>
            <a:endParaRPr lang="en-US"/>
          </a:p>
        </p:txBody>
      </p:sp>
      <p:sp>
        <p:nvSpPr>
          <p:cNvPr id="4" name="Footer Placeholder 3">
            <a:extLst>
              <a:ext uri="{FF2B5EF4-FFF2-40B4-BE49-F238E27FC236}">
                <a16:creationId xmlns:a16="http://schemas.microsoft.com/office/drawing/2014/main" id="{D511DD5C-3509-4477-9DD3-C0C24BEFE97D}"/>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5" name="Slide Number Placeholder 4">
            <a:extLst>
              <a:ext uri="{FF2B5EF4-FFF2-40B4-BE49-F238E27FC236}">
                <a16:creationId xmlns:a16="http://schemas.microsoft.com/office/drawing/2014/main" id="{6AAC171C-1CCD-46E5-ADE7-7DB46EDB8197}"/>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11103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027EB-2347-423F-9091-FBC04C1DFA03}"/>
              </a:ext>
            </a:extLst>
          </p:cNvPr>
          <p:cNvSpPr>
            <a:spLocks noGrp="1"/>
          </p:cNvSpPr>
          <p:nvPr>
            <p:ph type="dt" sz="half" idx="10"/>
          </p:nvPr>
        </p:nvSpPr>
        <p:spPr/>
        <p:txBody>
          <a:bodyPr/>
          <a:lstStyle/>
          <a:p>
            <a:fld id="{D8C30CDD-F2AD-4211-BA69-3317C4F68AA3}" type="datetime1">
              <a:rPr lang="en-US" smtClean="0"/>
              <a:t>12/16/19</a:t>
            </a:fld>
            <a:endParaRPr lang="en-US"/>
          </a:p>
        </p:txBody>
      </p:sp>
      <p:sp>
        <p:nvSpPr>
          <p:cNvPr id="3" name="Footer Placeholder 2">
            <a:extLst>
              <a:ext uri="{FF2B5EF4-FFF2-40B4-BE49-F238E27FC236}">
                <a16:creationId xmlns:a16="http://schemas.microsoft.com/office/drawing/2014/main" id="{600222C1-B8EC-4C4F-9972-DFB83E03DA5E}"/>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4" name="Slide Number Placeholder 3">
            <a:extLst>
              <a:ext uri="{FF2B5EF4-FFF2-40B4-BE49-F238E27FC236}">
                <a16:creationId xmlns:a16="http://schemas.microsoft.com/office/drawing/2014/main" id="{0C33E8A7-0633-4F1C-A3E7-0D37FD45AA11}"/>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95033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4AAC-F617-4EBE-857F-9F8954719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5368BC-3BE6-4755-A8DE-63AD88908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A4846-945C-43E2-84EF-506D70CC8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82D742-D537-40C2-9BAB-C6DFA3441A7D}"/>
              </a:ext>
            </a:extLst>
          </p:cNvPr>
          <p:cNvSpPr>
            <a:spLocks noGrp="1"/>
          </p:cNvSpPr>
          <p:nvPr>
            <p:ph type="dt" sz="half" idx="10"/>
          </p:nvPr>
        </p:nvSpPr>
        <p:spPr/>
        <p:txBody>
          <a:bodyPr/>
          <a:lstStyle/>
          <a:p>
            <a:fld id="{534894C7-A7FB-4DC4-8580-5A8A0E88D4E1}" type="datetime1">
              <a:rPr lang="en-US" smtClean="0"/>
              <a:t>12/16/19</a:t>
            </a:fld>
            <a:endParaRPr lang="en-US"/>
          </a:p>
        </p:txBody>
      </p:sp>
      <p:sp>
        <p:nvSpPr>
          <p:cNvPr id="6" name="Footer Placeholder 5">
            <a:extLst>
              <a:ext uri="{FF2B5EF4-FFF2-40B4-BE49-F238E27FC236}">
                <a16:creationId xmlns:a16="http://schemas.microsoft.com/office/drawing/2014/main" id="{168EFF79-7A0F-41BC-8D7F-8B50A50B000F}"/>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7" name="Slide Number Placeholder 6">
            <a:extLst>
              <a:ext uri="{FF2B5EF4-FFF2-40B4-BE49-F238E27FC236}">
                <a16:creationId xmlns:a16="http://schemas.microsoft.com/office/drawing/2014/main" id="{55433374-01AC-45D8-A681-468DD64A5AF6}"/>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115102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21A8-7E5D-48F9-BF56-6F4892FD2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597303-CA76-4CED-B83D-D76632AB8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81945-C80B-4A0A-8655-FEA160E26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802C6F-BD40-4DDC-83CF-BD7C3F5CE2F4}"/>
              </a:ext>
            </a:extLst>
          </p:cNvPr>
          <p:cNvSpPr>
            <a:spLocks noGrp="1"/>
          </p:cNvSpPr>
          <p:nvPr>
            <p:ph type="dt" sz="half" idx="10"/>
          </p:nvPr>
        </p:nvSpPr>
        <p:spPr/>
        <p:txBody>
          <a:bodyPr/>
          <a:lstStyle/>
          <a:p>
            <a:fld id="{13252722-2BDB-4BA4-8803-08AD0DF25261}" type="datetime1">
              <a:rPr lang="en-US" smtClean="0"/>
              <a:t>12/16/19</a:t>
            </a:fld>
            <a:endParaRPr lang="en-US"/>
          </a:p>
        </p:txBody>
      </p:sp>
      <p:sp>
        <p:nvSpPr>
          <p:cNvPr id="6" name="Footer Placeholder 5">
            <a:extLst>
              <a:ext uri="{FF2B5EF4-FFF2-40B4-BE49-F238E27FC236}">
                <a16:creationId xmlns:a16="http://schemas.microsoft.com/office/drawing/2014/main" id="{823B122D-E7AD-4C68-A7EB-5D3180C5FC42}"/>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7" name="Slide Number Placeholder 6">
            <a:extLst>
              <a:ext uri="{FF2B5EF4-FFF2-40B4-BE49-F238E27FC236}">
                <a16:creationId xmlns:a16="http://schemas.microsoft.com/office/drawing/2014/main" id="{B013BE9D-2320-4EF8-854C-50356C68AE42}"/>
              </a:ext>
            </a:extLst>
          </p:cNvPr>
          <p:cNvSpPr>
            <a:spLocks noGrp="1"/>
          </p:cNvSpPr>
          <p:nvPr>
            <p:ph type="sldNum" sz="quarter" idx="12"/>
          </p:nvPr>
        </p:nvSpPr>
        <p:spPr/>
        <p:txBody>
          <a:bodyPr/>
          <a:lstStyle/>
          <a:p>
            <a:fld id="{A6C6712A-F174-45D7-9CDC-2C23AB7AD0C4}" type="slidenum">
              <a:rPr lang="en-US" smtClean="0"/>
              <a:t>‹#›</a:t>
            </a:fld>
            <a:endParaRPr lang="en-US"/>
          </a:p>
        </p:txBody>
      </p:sp>
    </p:spTree>
    <p:extLst>
      <p:ext uri="{BB962C8B-B14F-4D97-AF65-F5344CB8AC3E}">
        <p14:creationId xmlns:p14="http://schemas.microsoft.com/office/powerpoint/2010/main" val="271852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02817-4869-44C9-8075-B9133AECF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D0B3D-CA64-470C-B83E-644C51070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0EBC6-56A8-482E-A255-2EBE343A6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5E33A-B28E-4DCA-A48F-EDBA41815A45}" type="datetime1">
              <a:rPr lang="en-US" smtClean="0"/>
              <a:t>12/16/19</a:t>
            </a:fld>
            <a:endParaRPr lang="en-US"/>
          </a:p>
        </p:txBody>
      </p:sp>
      <p:sp>
        <p:nvSpPr>
          <p:cNvPr id="5" name="Footer Placeholder 4">
            <a:extLst>
              <a:ext uri="{FF2B5EF4-FFF2-40B4-BE49-F238E27FC236}">
                <a16:creationId xmlns:a16="http://schemas.microsoft.com/office/drawing/2014/main" id="{EA48D48E-D3AC-4899-AF74-2BF4B43D4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2A6C268D-3311-4ECF-8DB5-482F10E19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6712A-F174-45D7-9CDC-2C23AB7AD0C4}" type="slidenum">
              <a:rPr lang="en-US" smtClean="0"/>
              <a:t>‹#›</a:t>
            </a:fld>
            <a:endParaRPr lang="en-US"/>
          </a:p>
        </p:txBody>
      </p:sp>
    </p:spTree>
    <p:extLst>
      <p:ext uri="{BB962C8B-B14F-4D97-AF65-F5344CB8AC3E}">
        <p14:creationId xmlns:p14="http://schemas.microsoft.com/office/powerpoint/2010/main" val="46506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hyperlink" Target="https://www.spec-india.com/blog/how-do-test-coverage-metrics-benefit-software-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softwaretestingmaterial.com/test-case-template-with-explan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pec-india.com/blog/how-do-test-coverage-metrics-benefit-software-te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pec-india.com/blog/how-do-test-coverage-metrics-benefit-software-tes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clearlyandsimply.com/clearly_and_simply/2009/11/software-project-dashboards-episode-1.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asymphony.com/blog/64-test-metric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ealights.io/test-metr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oftwaretestingmaterial.com/agile-testing-interview-ques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ealights.io/test-metri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sealights.io/test-metric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oftwaretestinghelp.com/software-test-metrics-and-measurement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softwaretestingmaterial.com/test-metrics/#ProcessMetric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softwaretestinghelp.com/software-test-metrics-and-measurements/"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850F96F5-22F8-44DF-888C-A15FD926A8BA}"/>
              </a:ext>
            </a:extLst>
          </p:cNvPr>
          <p:cNvSpPr>
            <a:spLocks noGrp="1"/>
          </p:cNvSpPr>
          <p:nvPr>
            <p:ph type="ctrTitle"/>
          </p:nvPr>
        </p:nvSpPr>
        <p:spPr>
          <a:xfrm>
            <a:off x="804483" y="1009859"/>
            <a:ext cx="4805996" cy="1297115"/>
          </a:xfrm>
        </p:spPr>
        <p:txBody>
          <a:bodyPr anchor="t">
            <a:normAutofit/>
          </a:bodyPr>
          <a:lstStyle/>
          <a:p>
            <a:pPr algn="l"/>
            <a:r>
              <a:rPr lang="en-US" sz="5400" b="1" dirty="0">
                <a:solidFill>
                  <a:srgbClr val="000000"/>
                </a:solidFill>
              </a:rPr>
              <a:t>QA Artifacts</a:t>
            </a:r>
          </a:p>
        </p:txBody>
      </p:sp>
      <p:sp>
        <p:nvSpPr>
          <p:cNvPr id="3" name="Subtitle 2">
            <a:extLst>
              <a:ext uri="{FF2B5EF4-FFF2-40B4-BE49-F238E27FC236}">
                <a16:creationId xmlns:a16="http://schemas.microsoft.com/office/drawing/2014/main" id="{07BE6448-EEDB-497D-9B64-5A68484E9B47}"/>
              </a:ext>
            </a:extLst>
          </p:cNvPr>
          <p:cNvSpPr>
            <a:spLocks noGrp="1"/>
          </p:cNvSpPr>
          <p:nvPr>
            <p:ph type="subTitle" idx="1"/>
          </p:nvPr>
        </p:nvSpPr>
        <p:spPr>
          <a:xfrm>
            <a:off x="804788" y="3428999"/>
            <a:ext cx="4805691" cy="1718734"/>
          </a:xfrm>
        </p:spPr>
        <p:txBody>
          <a:bodyPr anchor="b">
            <a:noAutofit/>
          </a:bodyPr>
          <a:lstStyle/>
          <a:p>
            <a:pPr algn="l"/>
            <a:r>
              <a:rPr lang="en-US" sz="3600" b="1" dirty="0">
                <a:solidFill>
                  <a:srgbClr val="000000"/>
                </a:solidFill>
              </a:rPr>
              <a:t>Software Test Metrics &amp; KPIs</a:t>
            </a:r>
          </a:p>
          <a:p>
            <a:pPr algn="l"/>
            <a:r>
              <a:rPr lang="en-US" sz="3600" b="1" dirty="0">
                <a:solidFill>
                  <a:srgbClr val="000000"/>
                </a:solidFill>
              </a:rPr>
              <a:t>INFO6255</a:t>
            </a:r>
          </a:p>
          <a:p>
            <a:pPr algn="l"/>
            <a:r>
              <a:rPr lang="en-US" sz="3600" b="1" dirty="0">
                <a:solidFill>
                  <a:srgbClr val="000000"/>
                </a:solidFill>
              </a:rPr>
              <a:t>Medi Servat</a:t>
            </a:r>
          </a:p>
        </p:txBody>
      </p:sp>
      <p:sp>
        <p:nvSpPr>
          <p:cNvPr id="5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6" name="Graphic 45" descr="Checklist">
            <a:extLst>
              <a:ext uri="{FF2B5EF4-FFF2-40B4-BE49-F238E27FC236}">
                <a16:creationId xmlns:a16="http://schemas.microsoft.com/office/drawing/2014/main" id="{AAE9566E-A2C4-477E-B02F-C6F2A2B83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
        <p:nvSpPr>
          <p:cNvPr id="5" name="Footer Placeholder 4">
            <a:extLst>
              <a:ext uri="{FF2B5EF4-FFF2-40B4-BE49-F238E27FC236}">
                <a16:creationId xmlns:a16="http://schemas.microsoft.com/office/drawing/2014/main" id="{3836975D-BB93-475A-BA13-A83055DEF209}"/>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fi-FI" sz="1100">
                <a:solidFill>
                  <a:srgbClr val="898989"/>
                </a:solidFill>
              </a:rPr>
              <a:t>https://www.softwaretestinghelp.com/software-test-metrics-and-measurements/; NeilPatel.com; Guru99.com</a:t>
            </a:r>
            <a:endParaRPr lang="en-US" sz="1100">
              <a:solidFill>
                <a:srgbClr val="898989"/>
              </a:solidFill>
            </a:endParaRPr>
          </a:p>
        </p:txBody>
      </p:sp>
      <p:sp>
        <p:nvSpPr>
          <p:cNvPr id="4" name="Date Placeholder 3">
            <a:extLst>
              <a:ext uri="{FF2B5EF4-FFF2-40B4-BE49-F238E27FC236}">
                <a16:creationId xmlns:a16="http://schemas.microsoft.com/office/drawing/2014/main" id="{5CF01835-0AB3-4CA1-8689-7F0E976BD0A6}"/>
              </a:ext>
            </a:extLst>
          </p:cNvPr>
          <p:cNvSpPr>
            <a:spLocks noGrp="1"/>
          </p:cNvSpPr>
          <p:nvPr>
            <p:ph type="dt" sz="half" idx="10"/>
          </p:nvPr>
        </p:nvSpPr>
        <p:spPr>
          <a:xfrm>
            <a:off x="7554138" y="6223702"/>
            <a:ext cx="3108065" cy="314067"/>
          </a:xfrm>
        </p:spPr>
        <p:txBody>
          <a:bodyPr>
            <a:normAutofit/>
          </a:bodyPr>
          <a:lstStyle/>
          <a:p>
            <a:pPr algn="r">
              <a:spcAft>
                <a:spcPts val="600"/>
              </a:spcAft>
            </a:pPr>
            <a:fld id="{5CA5E691-F445-4BA9-A42A-F13BCDCFF599}" type="datetime1">
              <a:rPr lang="en-US" sz="1100">
                <a:solidFill>
                  <a:srgbClr val="898989"/>
                </a:solidFill>
              </a:rPr>
              <a:pPr algn="r">
                <a:spcAft>
                  <a:spcPts val="600"/>
                </a:spcAft>
              </a:pPr>
              <a:t>12/16/19</a:t>
            </a:fld>
            <a:endParaRPr lang="en-US" sz="1100">
              <a:solidFill>
                <a:srgbClr val="898989"/>
              </a:solidFill>
            </a:endParaRPr>
          </a:p>
        </p:txBody>
      </p:sp>
      <p:sp>
        <p:nvSpPr>
          <p:cNvPr id="6" name="Slide Number Placeholder 5">
            <a:extLst>
              <a:ext uri="{FF2B5EF4-FFF2-40B4-BE49-F238E27FC236}">
                <a16:creationId xmlns:a16="http://schemas.microsoft.com/office/drawing/2014/main" id="{2180103F-5B1F-468C-941F-8D12C6CEBDCE}"/>
              </a:ext>
            </a:extLst>
          </p:cNvPr>
          <p:cNvSpPr>
            <a:spLocks noGrp="1"/>
          </p:cNvSpPr>
          <p:nvPr>
            <p:ph type="sldNum" sz="quarter" idx="12"/>
          </p:nvPr>
        </p:nvSpPr>
        <p:spPr>
          <a:xfrm>
            <a:off x="10825930" y="6223702"/>
            <a:ext cx="570728" cy="314067"/>
          </a:xfrm>
        </p:spPr>
        <p:txBody>
          <a:bodyPr>
            <a:normAutofit/>
          </a:bodyPr>
          <a:lstStyle/>
          <a:p>
            <a:pPr>
              <a:spcAft>
                <a:spcPts val="600"/>
              </a:spcAft>
            </a:pPr>
            <a:fld id="{A6C6712A-F174-45D7-9CDC-2C23AB7AD0C4}" type="slidenum">
              <a:rPr lang="en-US" sz="1100">
                <a:solidFill>
                  <a:srgbClr val="898989"/>
                </a:solidFill>
              </a:rPr>
              <a:pPr>
                <a:spcAft>
                  <a:spcPts val="600"/>
                </a:spcAft>
              </a:pPr>
              <a:t>1</a:t>
            </a:fld>
            <a:endParaRPr lang="en-US" sz="1100">
              <a:solidFill>
                <a:srgbClr val="898989"/>
              </a:solidFill>
            </a:endParaRPr>
          </a:p>
        </p:txBody>
      </p:sp>
    </p:spTree>
    <p:extLst>
      <p:ext uri="{BB962C8B-B14F-4D97-AF65-F5344CB8AC3E}">
        <p14:creationId xmlns:p14="http://schemas.microsoft.com/office/powerpoint/2010/main" val="98705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9CBF-6DDD-4A42-A64E-37F7CC21FB2E}"/>
              </a:ext>
            </a:extLst>
          </p:cNvPr>
          <p:cNvSpPr>
            <a:spLocks noGrp="1"/>
          </p:cNvSpPr>
          <p:nvPr>
            <p:ph type="title"/>
          </p:nvPr>
        </p:nvSpPr>
        <p:spPr/>
        <p:txBody>
          <a:bodyPr/>
          <a:lstStyle/>
          <a:p>
            <a:r>
              <a:rPr lang="en-US" b="1" dirty="0"/>
              <a:t>Test Coverage Metrics</a:t>
            </a:r>
          </a:p>
        </p:txBody>
      </p:sp>
      <p:sp>
        <p:nvSpPr>
          <p:cNvPr id="3" name="Content Placeholder 2">
            <a:extLst>
              <a:ext uri="{FF2B5EF4-FFF2-40B4-BE49-F238E27FC236}">
                <a16:creationId xmlns:a16="http://schemas.microsoft.com/office/drawing/2014/main" id="{F0DD13FC-8664-4C0F-B9EE-625226FDC4B8}"/>
              </a:ext>
            </a:extLst>
          </p:cNvPr>
          <p:cNvSpPr>
            <a:spLocks noGrp="1"/>
          </p:cNvSpPr>
          <p:nvPr>
            <p:ph idx="1"/>
          </p:nvPr>
        </p:nvSpPr>
        <p:spPr>
          <a:xfrm>
            <a:off x="838200" y="2928550"/>
            <a:ext cx="10515600" cy="3406047"/>
          </a:xfrm>
        </p:spPr>
        <p:txBody>
          <a:bodyPr>
            <a:normAutofit fontScale="92500"/>
          </a:bodyPr>
          <a:lstStyle/>
          <a:p>
            <a:r>
              <a:rPr lang="en-US" sz="3200" b="1" dirty="0">
                <a:highlight>
                  <a:srgbClr val="FFFF00"/>
                </a:highlight>
                <a:sym typeface="Wingdings" panose="05000000000000000000" pitchFamily="2" charset="2"/>
              </a:rPr>
              <a:t>Process Metrics: </a:t>
            </a:r>
            <a:r>
              <a:rPr lang="en-US" sz="3200" dirty="0">
                <a:highlight>
                  <a:srgbClr val="FFFF00"/>
                </a:highlight>
                <a:sym typeface="Wingdings" panose="05000000000000000000" pitchFamily="2" charset="2"/>
              </a:rPr>
              <a:t>Are used to </a:t>
            </a:r>
            <a:r>
              <a:rPr lang="en-US" sz="3200" u="sng" dirty="0">
                <a:highlight>
                  <a:srgbClr val="FFFF00"/>
                </a:highlight>
                <a:sym typeface="Wingdings" panose="05000000000000000000" pitchFamily="2" charset="2"/>
              </a:rPr>
              <a:t>measure and enhance processes</a:t>
            </a:r>
            <a:r>
              <a:rPr lang="en-US" sz="3200" dirty="0">
                <a:highlight>
                  <a:srgbClr val="FFFF00"/>
                </a:highlight>
                <a:sym typeface="Wingdings" panose="05000000000000000000" pitchFamily="2" charset="2"/>
              </a:rPr>
              <a:t> of Software Development, Maintenance and Testing.</a:t>
            </a:r>
          </a:p>
          <a:p>
            <a:pPr lvl="1"/>
            <a:r>
              <a:rPr lang="en-US" sz="2800" dirty="0">
                <a:highlight>
                  <a:srgbClr val="FFFF00"/>
                </a:highlight>
                <a:sym typeface="Wingdings" panose="05000000000000000000" pitchFamily="2" charset="2"/>
              </a:rPr>
              <a:t>It is used </a:t>
            </a:r>
            <a:r>
              <a:rPr lang="en-US" dirty="0">
                <a:highlight>
                  <a:srgbClr val="FFFF00"/>
                </a:highlight>
              </a:rPr>
              <a:t>in the process of test preparation and test execution phase of SDLC</a:t>
            </a:r>
            <a:r>
              <a:rPr lang="en-US" dirty="0"/>
              <a:t>.</a:t>
            </a:r>
            <a:endParaRPr lang="en-US" sz="2800" dirty="0">
              <a:sym typeface="Wingdings" panose="05000000000000000000" pitchFamily="2" charset="2"/>
            </a:endParaRPr>
          </a:p>
          <a:p>
            <a:endParaRPr lang="en-US" sz="3200" b="1" dirty="0">
              <a:sym typeface="Wingdings" panose="05000000000000000000" pitchFamily="2" charset="2"/>
            </a:endParaRPr>
          </a:p>
          <a:p>
            <a:r>
              <a:rPr lang="en-US" sz="3200" b="1" dirty="0">
                <a:sym typeface="Wingdings" panose="05000000000000000000" pitchFamily="2" charset="2"/>
              </a:rPr>
              <a:t>Product Metrics: </a:t>
            </a:r>
            <a:r>
              <a:rPr lang="en-US" sz="3200" dirty="0">
                <a:sym typeface="Wingdings" panose="05000000000000000000" pitchFamily="2" charset="2"/>
              </a:rPr>
              <a:t>It measures the </a:t>
            </a:r>
            <a:r>
              <a:rPr lang="en-US" sz="3200" u="sng" dirty="0">
                <a:sym typeface="Wingdings" panose="05000000000000000000" pitchFamily="2" charset="2"/>
              </a:rPr>
              <a:t>end-product quality</a:t>
            </a:r>
            <a:r>
              <a:rPr lang="en-US" sz="3200" dirty="0">
                <a:sym typeface="Wingdings" panose="05000000000000000000" pitchFamily="2" charset="2"/>
              </a:rPr>
              <a:t> built by the development and QA.</a:t>
            </a:r>
          </a:p>
          <a:p>
            <a:pPr lvl="1"/>
            <a:r>
              <a:rPr lang="en-US" sz="2800" dirty="0">
                <a:sym typeface="Wingdings" panose="05000000000000000000" pitchFamily="2" charset="2"/>
              </a:rPr>
              <a:t>It is used in the process of defect analysis phase of SDLC.</a:t>
            </a:r>
            <a:endParaRPr lang="en-US" sz="2800" dirty="0"/>
          </a:p>
        </p:txBody>
      </p:sp>
      <p:sp>
        <p:nvSpPr>
          <p:cNvPr id="4" name="Date Placeholder 3">
            <a:extLst>
              <a:ext uri="{FF2B5EF4-FFF2-40B4-BE49-F238E27FC236}">
                <a16:creationId xmlns:a16="http://schemas.microsoft.com/office/drawing/2014/main" id="{B6537D26-2AFD-4203-935F-DC26AB157861}"/>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6C3C21B2-1BCE-4A15-B502-7D3368DCB8CF}"/>
              </a:ext>
            </a:extLst>
          </p:cNvPr>
          <p:cNvSpPr>
            <a:spLocks noGrp="1"/>
          </p:cNvSpPr>
          <p:nvPr>
            <p:ph type="ftr" sz="quarter" idx="11"/>
          </p:nvPr>
        </p:nvSpPr>
        <p:spPr>
          <a:xfrm>
            <a:off x="2224215" y="6356350"/>
            <a:ext cx="7136027" cy="365125"/>
          </a:xfrm>
        </p:spPr>
        <p:txBody>
          <a:bodyPr/>
          <a:lstStyle/>
          <a:p>
            <a:r>
              <a:rPr lang="en-US" dirty="0">
                <a:hlinkClick r:id="rId2"/>
              </a:rPr>
              <a:t>https://www.spec-india.com/blog/how-do-test-coverage-metrics-benefit-software-testing</a:t>
            </a:r>
            <a:endParaRPr lang="en-US" dirty="0"/>
          </a:p>
        </p:txBody>
      </p:sp>
      <p:sp>
        <p:nvSpPr>
          <p:cNvPr id="6" name="Slide Number Placeholder 5">
            <a:extLst>
              <a:ext uri="{FF2B5EF4-FFF2-40B4-BE49-F238E27FC236}">
                <a16:creationId xmlns:a16="http://schemas.microsoft.com/office/drawing/2014/main" id="{5EDB13C4-EDAD-4222-B44C-C2F97F645656}"/>
              </a:ext>
            </a:extLst>
          </p:cNvPr>
          <p:cNvSpPr>
            <a:spLocks noGrp="1"/>
          </p:cNvSpPr>
          <p:nvPr>
            <p:ph type="sldNum" sz="quarter" idx="12"/>
          </p:nvPr>
        </p:nvSpPr>
        <p:spPr/>
        <p:txBody>
          <a:bodyPr/>
          <a:lstStyle/>
          <a:p>
            <a:fld id="{A6C6712A-F174-45D7-9CDC-2C23AB7AD0C4}" type="slidenum">
              <a:rPr lang="en-US" smtClean="0"/>
              <a:t>10</a:t>
            </a:fld>
            <a:endParaRPr lang="en-US"/>
          </a:p>
        </p:txBody>
      </p:sp>
      <p:sp>
        <p:nvSpPr>
          <p:cNvPr id="7" name="TextBox 6">
            <a:extLst>
              <a:ext uri="{FF2B5EF4-FFF2-40B4-BE49-F238E27FC236}">
                <a16:creationId xmlns:a16="http://schemas.microsoft.com/office/drawing/2014/main" id="{457D8D5F-47C7-4CBA-83B0-7A4E7E39F856}"/>
              </a:ext>
            </a:extLst>
          </p:cNvPr>
          <p:cNvSpPr txBox="1"/>
          <p:nvPr/>
        </p:nvSpPr>
        <p:spPr>
          <a:xfrm>
            <a:off x="776416" y="1889230"/>
            <a:ext cx="10330249" cy="584775"/>
          </a:xfrm>
          <a:prstGeom prst="rect">
            <a:avLst/>
          </a:prstGeom>
          <a:solidFill>
            <a:schemeClr val="accent1">
              <a:lumMod val="40000"/>
              <a:lumOff val="60000"/>
            </a:schemeClr>
          </a:solidFill>
          <a:ln w="28575">
            <a:solidFill>
              <a:schemeClr val="tx1"/>
            </a:solidFill>
          </a:ln>
          <a:effectLst>
            <a:glow rad="101600">
              <a:schemeClr val="accent2">
                <a:satMod val="175000"/>
                <a:alpha val="40000"/>
              </a:schemeClr>
            </a:glow>
          </a:effectLst>
        </p:spPr>
        <p:txBody>
          <a:bodyPr wrap="square" rtlCol="0">
            <a:spAutoFit/>
          </a:bodyPr>
          <a:lstStyle/>
          <a:p>
            <a:pPr algn="ctr"/>
            <a:r>
              <a:rPr lang="en-US" sz="3200" b="1" dirty="0"/>
              <a:t>Process Metrics +</a:t>
            </a:r>
            <a:r>
              <a:rPr lang="en-US" sz="3200" dirty="0"/>
              <a:t> </a:t>
            </a:r>
            <a:r>
              <a:rPr lang="en-US" sz="3200" b="1" dirty="0"/>
              <a:t>Product Metrics </a:t>
            </a:r>
            <a:r>
              <a:rPr lang="en-US" sz="3200" dirty="0">
                <a:sym typeface="Wingdings" panose="05000000000000000000" pitchFamily="2" charset="2"/>
              </a:rPr>
              <a:t> </a:t>
            </a:r>
            <a:r>
              <a:rPr lang="en-US" sz="3200" b="1" dirty="0">
                <a:sym typeface="Wingdings" panose="05000000000000000000" pitchFamily="2" charset="2"/>
              </a:rPr>
              <a:t>Test Coverage Metrics</a:t>
            </a:r>
          </a:p>
        </p:txBody>
      </p:sp>
    </p:spTree>
    <p:extLst>
      <p:ext uri="{BB962C8B-B14F-4D97-AF65-F5344CB8AC3E}">
        <p14:creationId xmlns:p14="http://schemas.microsoft.com/office/powerpoint/2010/main" val="92729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47DE-3577-4B36-8416-8C49C31CA7BE}"/>
              </a:ext>
            </a:extLst>
          </p:cNvPr>
          <p:cNvSpPr>
            <a:spLocks noGrp="1"/>
          </p:cNvSpPr>
          <p:nvPr>
            <p:ph type="title"/>
          </p:nvPr>
        </p:nvSpPr>
        <p:spPr>
          <a:xfrm>
            <a:off x="1913468" y="365125"/>
            <a:ext cx="9440332" cy="1325563"/>
          </a:xfrm>
        </p:spPr>
        <p:txBody>
          <a:bodyPr>
            <a:normAutofit/>
          </a:bodyPr>
          <a:lstStyle/>
          <a:p>
            <a:r>
              <a:rPr lang="en-US" b="1" dirty="0"/>
              <a:t>Process Metrics </a:t>
            </a:r>
          </a:p>
        </p:txBody>
      </p:sp>
      <p:pic>
        <p:nvPicPr>
          <p:cNvPr id="51" name="Graphic 50" descr="Checklist">
            <a:extLst>
              <a:ext uri="{FF2B5EF4-FFF2-40B4-BE49-F238E27FC236}">
                <a16:creationId xmlns:a16="http://schemas.microsoft.com/office/drawing/2014/main" id="{BB2759F5-1EA3-420B-86E3-2552B934B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47" name="Content Placeholder 2">
            <a:extLst>
              <a:ext uri="{FF2B5EF4-FFF2-40B4-BE49-F238E27FC236}">
                <a16:creationId xmlns:a16="http://schemas.microsoft.com/office/drawing/2014/main" id="{19E506B9-FE90-4D2E-806A-30E777CB79B4}"/>
              </a:ext>
            </a:extLst>
          </p:cNvPr>
          <p:cNvSpPr>
            <a:spLocks noGrp="1"/>
          </p:cNvSpPr>
          <p:nvPr>
            <p:ph idx="1"/>
          </p:nvPr>
        </p:nvSpPr>
        <p:spPr>
          <a:xfrm>
            <a:off x="838200" y="1825625"/>
            <a:ext cx="10515600" cy="4351338"/>
          </a:xfrm>
        </p:spPr>
        <p:txBody>
          <a:bodyPr>
            <a:normAutofit lnSpcReduction="10000"/>
          </a:bodyPr>
          <a:lstStyle/>
          <a:p>
            <a:r>
              <a:rPr lang="en-US" b="1" u="sng" dirty="0"/>
              <a:t>Test Case Preparation Productivity: </a:t>
            </a:r>
            <a:r>
              <a:rPr lang="en-US" dirty="0"/>
              <a:t>It is used to calculate the number of Test Cases prepared and the effort spent for the preparation of </a:t>
            </a:r>
            <a:r>
              <a:rPr lang="en-US" dirty="0">
                <a:hlinkClick r:id="rId4">
                  <a:extLst>
                    <a:ext uri="{A12FA001-AC4F-418D-AE19-62706E023703}">
                      <ahyp:hlinkClr xmlns:ahyp="http://schemas.microsoft.com/office/drawing/2018/hyperlinkcolor" val="tx"/>
                    </a:ext>
                  </a:extLst>
                </a:hlinkClick>
              </a:rPr>
              <a:t>Test Cases</a:t>
            </a:r>
            <a:r>
              <a:rPr lang="en-US" dirty="0"/>
              <a:t>:</a:t>
            </a:r>
          </a:p>
          <a:p>
            <a:pPr marL="0" indent="0">
              <a:buNone/>
            </a:pPr>
            <a:endParaRPr lang="en-US" b="1" u="sng" dirty="0">
              <a:highlight>
                <a:srgbClr val="00FF00"/>
              </a:highlight>
            </a:endParaRPr>
          </a:p>
          <a:p>
            <a:pPr marL="0" indent="0">
              <a:buNone/>
            </a:pPr>
            <a:r>
              <a:rPr lang="en-US" b="1" u="sng" dirty="0">
                <a:highlight>
                  <a:srgbClr val="00FF00"/>
                </a:highlight>
              </a:rPr>
              <a:t>(No of Test Case)/ (Effort spent for Test Case Preparation)</a:t>
            </a:r>
          </a:p>
          <a:p>
            <a:endParaRPr lang="en-US" u="sng" dirty="0"/>
          </a:p>
          <a:p>
            <a:pPr marL="0" indent="0">
              <a:buNone/>
            </a:pPr>
            <a:r>
              <a:rPr lang="en-US" b="1" u="sng" dirty="0"/>
              <a:t>EXAMPLE:</a:t>
            </a:r>
          </a:p>
          <a:p>
            <a:pPr lvl="1"/>
            <a:r>
              <a:rPr lang="en-US" sz="2800" dirty="0"/>
              <a:t>No. of Test cases = 240</a:t>
            </a:r>
          </a:p>
          <a:p>
            <a:pPr lvl="1"/>
            <a:r>
              <a:rPr lang="en-US" sz="2800" dirty="0"/>
              <a:t>Effort spent for Test case preparation (in hours) = 10</a:t>
            </a:r>
          </a:p>
          <a:p>
            <a:pPr lvl="1"/>
            <a:r>
              <a:rPr lang="en-US" sz="2800" dirty="0"/>
              <a:t>Test Case preparation productivity = 240/10 = 24 test cases/hour</a:t>
            </a:r>
          </a:p>
        </p:txBody>
      </p:sp>
      <p:sp>
        <p:nvSpPr>
          <p:cNvPr id="4" name="Date Placeholder 3">
            <a:extLst>
              <a:ext uri="{FF2B5EF4-FFF2-40B4-BE49-F238E27FC236}">
                <a16:creationId xmlns:a16="http://schemas.microsoft.com/office/drawing/2014/main" id="{E5FE1886-62C9-4616-BCD4-08EB40246F22}"/>
              </a:ext>
            </a:extLst>
          </p:cNvPr>
          <p:cNvSpPr>
            <a:spLocks noGrp="1"/>
          </p:cNvSpPr>
          <p:nvPr>
            <p:ph type="dt" sz="half" idx="10"/>
          </p:nvPr>
        </p:nvSpPr>
        <p:spPr>
          <a:xfrm>
            <a:off x="838200" y="6356350"/>
            <a:ext cx="2743200" cy="365125"/>
          </a:xfrm>
        </p:spPr>
        <p:txBody>
          <a:bodyPr>
            <a:normAutofit/>
          </a:bodyPr>
          <a:lstStyle/>
          <a:p>
            <a:pPr>
              <a:spcAft>
                <a:spcPts val="600"/>
              </a:spcAft>
            </a:pPr>
            <a:fld id="{60D72B26-77D8-46A5-AC3E-ED265FE9D6B7}"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884BB833-6097-4CF5-9B74-6E5657C2FB94}"/>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DCE8CE63-97C4-49B5-9ECC-96330D3D70D9}"/>
              </a:ext>
            </a:extLst>
          </p:cNvPr>
          <p:cNvSpPr>
            <a:spLocks noGrp="1"/>
          </p:cNvSpPr>
          <p:nvPr>
            <p:ph type="sldNum" sz="quarter" idx="12"/>
          </p:nvPr>
        </p:nvSpPr>
        <p:spPr>
          <a:xfrm>
            <a:off x="8610600" y="6356350"/>
            <a:ext cx="2743200" cy="365125"/>
          </a:xfrm>
        </p:spPr>
        <p:txBody>
          <a:bodyPr>
            <a:normAutofit/>
          </a:bodyPr>
          <a:lstStyle/>
          <a:p>
            <a:pPr>
              <a:spcAft>
                <a:spcPts val="600"/>
              </a:spcAft>
            </a:pPr>
            <a:fld id="{A6C6712A-F174-45D7-9CDC-2C23AB7AD0C4}" type="slidenum">
              <a:rPr lang="en-US"/>
              <a:pPr>
                <a:spcAft>
                  <a:spcPts val="600"/>
                </a:spcAft>
              </a:pPr>
              <a:t>11</a:t>
            </a:fld>
            <a:endParaRPr lang="en-US"/>
          </a:p>
        </p:txBody>
      </p:sp>
    </p:spTree>
    <p:extLst>
      <p:ext uri="{BB962C8B-B14F-4D97-AF65-F5344CB8AC3E}">
        <p14:creationId xmlns:p14="http://schemas.microsoft.com/office/powerpoint/2010/main" val="2440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C16F7-705D-4782-8832-011BD544ED21}"/>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4BE094FE-50EB-4156-9F8D-C6677BD038C2}"/>
              </a:ext>
            </a:extLst>
          </p:cNvPr>
          <p:cNvSpPr>
            <a:spLocks noGrp="1"/>
          </p:cNvSpPr>
          <p:nvPr>
            <p:ph idx="1"/>
          </p:nvPr>
        </p:nvSpPr>
        <p:spPr>
          <a:xfrm>
            <a:off x="838200" y="1814011"/>
            <a:ext cx="10515600" cy="4168324"/>
          </a:xfrm>
        </p:spPr>
        <p:txBody>
          <a:bodyPr>
            <a:normAutofit lnSpcReduction="10000"/>
          </a:bodyPr>
          <a:lstStyle/>
          <a:p>
            <a:r>
              <a:rPr lang="en-US" sz="2400" b="1" u="sng" dirty="0"/>
              <a:t>Test Design Coverage: </a:t>
            </a:r>
            <a:r>
              <a:rPr lang="en-US" sz="2400" dirty="0"/>
              <a:t>It helps to measure the percentage of test case coverage against the number of requirements</a:t>
            </a:r>
          </a:p>
          <a:p>
            <a:endParaRPr lang="en-US" sz="2400" dirty="0"/>
          </a:p>
          <a:p>
            <a:pPr marL="0" indent="0">
              <a:buNone/>
            </a:pPr>
            <a:r>
              <a:rPr lang="en-US" sz="2400" b="1" dirty="0">
                <a:highlight>
                  <a:srgbClr val="00FF00"/>
                </a:highlight>
              </a:rPr>
              <a:t>((Total number of requirements mapped to test cases) / (Total number of requirements))*100</a:t>
            </a:r>
          </a:p>
          <a:p>
            <a:endParaRPr lang="en-US" sz="2400" b="1" dirty="0"/>
          </a:p>
          <a:p>
            <a:pPr marL="0" indent="0">
              <a:buNone/>
            </a:pPr>
            <a:r>
              <a:rPr lang="en-US" sz="2400" b="1" dirty="0"/>
              <a:t>EXAMPLE:</a:t>
            </a:r>
            <a:endParaRPr lang="en-US" sz="2400" dirty="0"/>
          </a:p>
          <a:p>
            <a:r>
              <a:rPr lang="en-US" sz="2400" dirty="0"/>
              <a:t>Total number of requirements: 100</a:t>
            </a:r>
          </a:p>
          <a:p>
            <a:r>
              <a:rPr lang="en-US" sz="2400" dirty="0"/>
              <a:t>Total number of requirements mapped to test cases: 98</a:t>
            </a:r>
          </a:p>
          <a:p>
            <a:r>
              <a:rPr lang="en-US" sz="2400" dirty="0"/>
              <a:t>Test Design Coverage = (98/100)*100 = 98%</a:t>
            </a:r>
          </a:p>
        </p:txBody>
      </p:sp>
      <p:sp>
        <p:nvSpPr>
          <p:cNvPr id="4" name="Date Placeholder 3">
            <a:extLst>
              <a:ext uri="{FF2B5EF4-FFF2-40B4-BE49-F238E27FC236}">
                <a16:creationId xmlns:a16="http://schemas.microsoft.com/office/drawing/2014/main" id="{615F5E30-3A13-4025-BCFA-6FE58C417364}"/>
              </a:ext>
            </a:extLst>
          </p:cNvPr>
          <p:cNvSpPr>
            <a:spLocks noGrp="1"/>
          </p:cNvSpPr>
          <p:nvPr>
            <p:ph type="dt" sz="half" idx="10"/>
          </p:nvPr>
        </p:nvSpPr>
        <p:spPr>
          <a:xfrm>
            <a:off x="838200" y="6077585"/>
            <a:ext cx="2743200" cy="365125"/>
          </a:xfrm>
        </p:spPr>
        <p:txBody>
          <a:bodyPr>
            <a:normAutofit/>
          </a:bodyPr>
          <a:lstStyle/>
          <a:p>
            <a:pPr>
              <a:spcAft>
                <a:spcPts val="600"/>
              </a:spcAft>
            </a:pPr>
            <a:fld id="{C311425A-FE3D-4844-898E-6BCC856F825F}"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58EBCA83-4588-48F5-95A8-EFD5A8960714}"/>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FEBED4E6-8295-44D9-9AD3-3F89C731610C}"/>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12</a:t>
            </a:fld>
            <a:endParaRPr lang="en-US"/>
          </a:p>
        </p:txBody>
      </p:sp>
    </p:spTree>
    <p:extLst>
      <p:ext uri="{BB962C8B-B14F-4D97-AF65-F5344CB8AC3E}">
        <p14:creationId xmlns:p14="http://schemas.microsoft.com/office/powerpoint/2010/main" val="388257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C16F7-705D-4782-8832-011BD544ED21}"/>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4BE094FE-50EB-4156-9F8D-C6677BD038C2}"/>
              </a:ext>
            </a:extLst>
          </p:cNvPr>
          <p:cNvSpPr>
            <a:spLocks noGrp="1"/>
          </p:cNvSpPr>
          <p:nvPr>
            <p:ph idx="1"/>
          </p:nvPr>
        </p:nvSpPr>
        <p:spPr>
          <a:xfrm>
            <a:off x="838200" y="2057400"/>
            <a:ext cx="10515600" cy="3871762"/>
          </a:xfrm>
        </p:spPr>
        <p:txBody>
          <a:bodyPr>
            <a:normAutofit fontScale="92500" lnSpcReduction="10000"/>
          </a:bodyPr>
          <a:lstStyle/>
          <a:p>
            <a:r>
              <a:rPr lang="en-US" b="1" dirty="0"/>
              <a:t>Test Execution Productivity: </a:t>
            </a:r>
            <a:r>
              <a:rPr lang="en-US" dirty="0"/>
              <a:t>it determines the number of Test Cases that can be </a:t>
            </a:r>
            <a:r>
              <a:rPr lang="en-US" u="sng" dirty="0"/>
              <a:t>executed per hour</a:t>
            </a:r>
          </a:p>
          <a:p>
            <a:pPr marL="0" indent="0">
              <a:buNone/>
            </a:pPr>
            <a:endParaRPr lang="en-US" dirty="0"/>
          </a:p>
          <a:p>
            <a:pPr marL="0" indent="0">
              <a:buNone/>
            </a:pPr>
            <a:r>
              <a:rPr lang="en-US" b="1" dirty="0">
                <a:highlight>
                  <a:srgbClr val="00FF00"/>
                </a:highlight>
                <a:latin typeface="inherit"/>
              </a:rPr>
              <a:t>(No of Test cases executed)/ (Effort spent for execution of test cases)</a:t>
            </a:r>
          </a:p>
          <a:p>
            <a:pPr marL="0" indent="0">
              <a:buNone/>
            </a:pPr>
            <a:endParaRPr lang="en-US" b="1" dirty="0"/>
          </a:p>
          <a:p>
            <a:pPr marL="0" indent="0">
              <a:buNone/>
            </a:pPr>
            <a:r>
              <a:rPr lang="en-US" b="1" dirty="0"/>
              <a:t>EXAMPLE:</a:t>
            </a:r>
            <a:endParaRPr lang="en-US" dirty="0"/>
          </a:p>
          <a:p>
            <a:r>
              <a:rPr lang="en-US" dirty="0"/>
              <a:t>No of Test cases executed = 180</a:t>
            </a:r>
          </a:p>
          <a:p>
            <a:r>
              <a:rPr lang="en-US" dirty="0"/>
              <a:t>Effort spent for execution of test cases (Hours) = 10</a:t>
            </a:r>
          </a:p>
          <a:p>
            <a:r>
              <a:rPr lang="en-US" dirty="0"/>
              <a:t>Test Execution Productivity = 180/10 = 18 test cases/hour</a:t>
            </a:r>
          </a:p>
          <a:p>
            <a:endParaRPr lang="en-US" dirty="0"/>
          </a:p>
        </p:txBody>
      </p:sp>
      <p:sp>
        <p:nvSpPr>
          <p:cNvPr id="4" name="Date Placeholder 3">
            <a:extLst>
              <a:ext uri="{FF2B5EF4-FFF2-40B4-BE49-F238E27FC236}">
                <a16:creationId xmlns:a16="http://schemas.microsoft.com/office/drawing/2014/main" id="{A51F23EB-C163-461B-A7F3-50B30617A7F2}"/>
              </a:ext>
            </a:extLst>
          </p:cNvPr>
          <p:cNvSpPr>
            <a:spLocks noGrp="1"/>
          </p:cNvSpPr>
          <p:nvPr>
            <p:ph type="dt" sz="half" idx="10"/>
          </p:nvPr>
        </p:nvSpPr>
        <p:spPr>
          <a:xfrm>
            <a:off x="838200" y="6077585"/>
            <a:ext cx="2743200" cy="365125"/>
          </a:xfrm>
        </p:spPr>
        <p:txBody>
          <a:bodyPr>
            <a:normAutofit/>
          </a:bodyPr>
          <a:lstStyle/>
          <a:p>
            <a:pPr>
              <a:spcAft>
                <a:spcPts val="600"/>
              </a:spcAft>
            </a:pPr>
            <a:fld id="{9A4987FD-5CB9-45AD-B480-8858699047E2}"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2054CE29-0EDE-4A1F-8877-ADE4797AC32A}"/>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47ED8BA3-C0DC-4F6D-A21F-672A59CD8453}"/>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13</a:t>
            </a:fld>
            <a:endParaRPr lang="en-US"/>
          </a:p>
        </p:txBody>
      </p:sp>
    </p:spTree>
    <p:extLst>
      <p:ext uri="{BB962C8B-B14F-4D97-AF65-F5344CB8AC3E}">
        <p14:creationId xmlns:p14="http://schemas.microsoft.com/office/powerpoint/2010/main" val="10359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C16F7-705D-4782-8832-011BD544ED21}"/>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4BE094FE-50EB-4156-9F8D-C6677BD038C2}"/>
              </a:ext>
            </a:extLst>
          </p:cNvPr>
          <p:cNvSpPr>
            <a:spLocks noGrp="1"/>
          </p:cNvSpPr>
          <p:nvPr>
            <p:ph idx="1"/>
          </p:nvPr>
        </p:nvSpPr>
        <p:spPr>
          <a:xfrm>
            <a:off x="838200" y="2057400"/>
            <a:ext cx="10515600" cy="3871762"/>
          </a:xfrm>
        </p:spPr>
        <p:txBody>
          <a:bodyPr>
            <a:normAutofit lnSpcReduction="10000"/>
          </a:bodyPr>
          <a:lstStyle/>
          <a:p>
            <a:r>
              <a:rPr lang="en-US" sz="2400" b="1" u="sng" dirty="0"/>
              <a:t>Test Execution Coverage: </a:t>
            </a:r>
            <a:r>
              <a:rPr lang="en-US" sz="2400" dirty="0"/>
              <a:t>It is to measure the number of </a:t>
            </a:r>
            <a:r>
              <a:rPr lang="en-US" sz="2400" u="sng" dirty="0"/>
              <a:t>test cases executed against the number of test cases planned</a:t>
            </a:r>
            <a:r>
              <a:rPr lang="en-US" sz="2400" dirty="0"/>
              <a:t>.</a:t>
            </a:r>
          </a:p>
          <a:p>
            <a:endParaRPr lang="en-US" sz="2400" dirty="0"/>
          </a:p>
          <a:p>
            <a:pPr marL="0" indent="0">
              <a:buNone/>
            </a:pPr>
            <a:r>
              <a:rPr lang="en-US" sz="2400" b="1" dirty="0">
                <a:highlight>
                  <a:srgbClr val="00FF00"/>
                </a:highlight>
              </a:rPr>
              <a:t>(Total no. of test cases executed / Total no. of test cases planned to execute)*100</a:t>
            </a:r>
          </a:p>
          <a:p>
            <a:pPr marL="0" indent="0">
              <a:buNone/>
            </a:pPr>
            <a:endParaRPr lang="en-US" sz="2400" b="1" dirty="0"/>
          </a:p>
          <a:p>
            <a:pPr marL="0" indent="0">
              <a:buNone/>
            </a:pPr>
            <a:r>
              <a:rPr lang="en-US" sz="2400" b="1" dirty="0"/>
              <a:t>EXAMPLE:</a:t>
            </a:r>
            <a:endParaRPr lang="en-US" sz="2400" dirty="0"/>
          </a:p>
          <a:p>
            <a:r>
              <a:rPr lang="en-US" sz="2400" dirty="0"/>
              <a:t>Total no. of test cases planned to execute = 240</a:t>
            </a:r>
          </a:p>
          <a:p>
            <a:r>
              <a:rPr lang="en-US" sz="2400" dirty="0"/>
              <a:t>Total no. of test cases executed = 160</a:t>
            </a:r>
          </a:p>
          <a:p>
            <a:r>
              <a:rPr lang="en-US" sz="2400" dirty="0"/>
              <a:t>Test Execution Coverage = (160/240)*100 = 75%</a:t>
            </a:r>
          </a:p>
          <a:p>
            <a:endParaRPr lang="en-US" sz="2400" dirty="0"/>
          </a:p>
        </p:txBody>
      </p:sp>
      <p:sp>
        <p:nvSpPr>
          <p:cNvPr id="4" name="Date Placeholder 3">
            <a:extLst>
              <a:ext uri="{FF2B5EF4-FFF2-40B4-BE49-F238E27FC236}">
                <a16:creationId xmlns:a16="http://schemas.microsoft.com/office/drawing/2014/main" id="{B906D464-6A45-446D-B09C-309A576F4BAA}"/>
              </a:ext>
            </a:extLst>
          </p:cNvPr>
          <p:cNvSpPr>
            <a:spLocks noGrp="1"/>
          </p:cNvSpPr>
          <p:nvPr>
            <p:ph type="dt" sz="half" idx="10"/>
          </p:nvPr>
        </p:nvSpPr>
        <p:spPr>
          <a:xfrm>
            <a:off x="838200" y="6077585"/>
            <a:ext cx="2743200" cy="365125"/>
          </a:xfrm>
        </p:spPr>
        <p:txBody>
          <a:bodyPr>
            <a:normAutofit/>
          </a:bodyPr>
          <a:lstStyle/>
          <a:p>
            <a:pPr>
              <a:spcAft>
                <a:spcPts val="600"/>
              </a:spcAft>
            </a:pPr>
            <a:fld id="{2355FCFB-AFEA-4D71-A722-A4AE21E2F30E}"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3EBFD518-936F-4BDF-9049-A550F6BD419B}"/>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688E52A9-A597-40E3-A0C6-C90328BADE0B}"/>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14</a:t>
            </a:fld>
            <a:endParaRPr lang="en-US"/>
          </a:p>
        </p:txBody>
      </p:sp>
    </p:spTree>
    <p:extLst>
      <p:ext uri="{BB962C8B-B14F-4D97-AF65-F5344CB8AC3E}">
        <p14:creationId xmlns:p14="http://schemas.microsoft.com/office/powerpoint/2010/main" val="423249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DF829-1BF3-4C7C-BAA5-A24A2CF3A77E}"/>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487C5D9A-4048-46D3-8124-B794B8EEC33E}"/>
              </a:ext>
            </a:extLst>
          </p:cNvPr>
          <p:cNvSpPr>
            <a:spLocks noGrp="1"/>
          </p:cNvSpPr>
          <p:nvPr>
            <p:ph idx="1"/>
          </p:nvPr>
        </p:nvSpPr>
        <p:spPr>
          <a:xfrm>
            <a:off x="838200" y="2057400"/>
            <a:ext cx="10515600" cy="3871762"/>
          </a:xfrm>
        </p:spPr>
        <p:txBody>
          <a:bodyPr>
            <a:normAutofit/>
          </a:bodyPr>
          <a:lstStyle/>
          <a:p>
            <a:r>
              <a:rPr lang="en-US" sz="2200" b="1" u="sng" dirty="0"/>
              <a:t>Test Cases Passed: </a:t>
            </a:r>
            <a:r>
              <a:rPr lang="en-US" sz="2200" dirty="0"/>
              <a:t>It is to measure the percentage number of </a:t>
            </a:r>
            <a:r>
              <a:rPr lang="en-US" sz="2200" u="sng" dirty="0"/>
              <a:t>test cases passed</a:t>
            </a:r>
          </a:p>
          <a:p>
            <a:pPr marL="0" indent="0">
              <a:buNone/>
            </a:pPr>
            <a:r>
              <a:rPr lang="en-US" sz="2200" b="1" dirty="0">
                <a:highlight>
                  <a:srgbClr val="00FF00"/>
                </a:highlight>
              </a:rPr>
              <a:t>(Total no. of test cases passed) / (Total no. of test cases executed) * 100</a:t>
            </a:r>
            <a:endParaRPr lang="en-US" sz="2200" b="1" dirty="0"/>
          </a:p>
          <a:p>
            <a:pPr marL="0" indent="0">
              <a:buNone/>
            </a:pPr>
            <a:r>
              <a:rPr lang="en-US" sz="2200" b="1" dirty="0"/>
              <a:t>EXAMPLE:</a:t>
            </a:r>
          </a:p>
          <a:p>
            <a:r>
              <a:rPr lang="en-US" sz="2200" dirty="0"/>
              <a:t>Test Cases Pass = (80/90)*100 = 88.8 = 89%</a:t>
            </a:r>
          </a:p>
          <a:p>
            <a:endParaRPr lang="en-US" sz="2200" dirty="0"/>
          </a:p>
          <a:p>
            <a:r>
              <a:rPr lang="en-US" sz="2200" b="1" u="sng" dirty="0"/>
              <a:t>Test Cases Failed: </a:t>
            </a:r>
            <a:r>
              <a:rPr lang="en-US" sz="2200" dirty="0"/>
              <a:t>It is to measure the percentage no. of </a:t>
            </a:r>
            <a:r>
              <a:rPr lang="en-US" sz="2200" u="sng" dirty="0"/>
              <a:t>test cases failed</a:t>
            </a:r>
          </a:p>
          <a:p>
            <a:pPr marL="0" indent="0">
              <a:buNone/>
            </a:pPr>
            <a:r>
              <a:rPr lang="en-US" sz="2200" b="1" dirty="0">
                <a:highlight>
                  <a:srgbClr val="00FF00"/>
                </a:highlight>
              </a:rPr>
              <a:t>(Total no. of test cases failed) / (Total no. of test cases executed) * 100</a:t>
            </a:r>
            <a:endParaRPr lang="en-US" sz="2200" b="1" dirty="0"/>
          </a:p>
          <a:p>
            <a:pPr marL="0" indent="0">
              <a:buNone/>
            </a:pPr>
            <a:r>
              <a:rPr lang="en-US" sz="2200" b="1" dirty="0"/>
              <a:t>EXAMPLE:</a:t>
            </a:r>
          </a:p>
          <a:p>
            <a:r>
              <a:rPr lang="en-US" sz="2200" dirty="0"/>
              <a:t>Test Cases Failed= (10/90)*100 = 11.1 = 11%</a:t>
            </a:r>
          </a:p>
        </p:txBody>
      </p:sp>
      <p:sp>
        <p:nvSpPr>
          <p:cNvPr id="4" name="Date Placeholder 3">
            <a:extLst>
              <a:ext uri="{FF2B5EF4-FFF2-40B4-BE49-F238E27FC236}">
                <a16:creationId xmlns:a16="http://schemas.microsoft.com/office/drawing/2014/main" id="{61049BCF-3EB2-48C3-B00D-1620714F59A7}"/>
              </a:ext>
            </a:extLst>
          </p:cNvPr>
          <p:cNvSpPr>
            <a:spLocks noGrp="1"/>
          </p:cNvSpPr>
          <p:nvPr>
            <p:ph type="dt" sz="half" idx="10"/>
          </p:nvPr>
        </p:nvSpPr>
        <p:spPr>
          <a:xfrm>
            <a:off x="838200" y="6077585"/>
            <a:ext cx="2743200" cy="365125"/>
          </a:xfrm>
        </p:spPr>
        <p:txBody>
          <a:bodyPr>
            <a:normAutofit/>
          </a:bodyPr>
          <a:lstStyle/>
          <a:p>
            <a:pPr>
              <a:spcAft>
                <a:spcPts val="600"/>
              </a:spcAft>
            </a:pPr>
            <a:fld id="{F3DBCE17-487F-4E05-B329-995AA6063832}"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E49A63A7-5A57-46B6-AD39-A35DD0779642}"/>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AB1C26B2-2F5D-4716-97EB-756708EF861B}"/>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15</a:t>
            </a:fld>
            <a:endParaRPr lang="en-US"/>
          </a:p>
        </p:txBody>
      </p:sp>
    </p:spTree>
    <p:extLst>
      <p:ext uri="{BB962C8B-B14F-4D97-AF65-F5344CB8AC3E}">
        <p14:creationId xmlns:p14="http://schemas.microsoft.com/office/powerpoint/2010/main" val="20124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47349-6901-4286-ACFC-9DC785476B03}"/>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DD5811BD-9082-43AF-81DD-526349211491}"/>
              </a:ext>
            </a:extLst>
          </p:cNvPr>
          <p:cNvSpPr>
            <a:spLocks noGrp="1"/>
          </p:cNvSpPr>
          <p:nvPr>
            <p:ph idx="1"/>
          </p:nvPr>
        </p:nvSpPr>
        <p:spPr>
          <a:xfrm>
            <a:off x="838200" y="2057400"/>
            <a:ext cx="10515600" cy="3871762"/>
          </a:xfrm>
        </p:spPr>
        <p:txBody>
          <a:bodyPr>
            <a:normAutofit/>
          </a:bodyPr>
          <a:lstStyle/>
          <a:p>
            <a:r>
              <a:rPr lang="en-US" sz="2400" b="1" u="sng" dirty="0"/>
              <a:t>Test Cases Blocked: </a:t>
            </a:r>
            <a:r>
              <a:rPr lang="en-US" sz="2400" dirty="0"/>
              <a:t>It is to measure the percentage no. of </a:t>
            </a:r>
            <a:r>
              <a:rPr lang="en-US" sz="2400" u="sng" dirty="0"/>
              <a:t>test cases blocked</a:t>
            </a:r>
          </a:p>
          <a:p>
            <a:endParaRPr lang="en-US" sz="2400" dirty="0"/>
          </a:p>
          <a:p>
            <a:pPr marL="0" indent="0">
              <a:buNone/>
            </a:pPr>
            <a:r>
              <a:rPr lang="en-US" sz="2400" b="1" dirty="0">
                <a:highlight>
                  <a:srgbClr val="00FF00"/>
                </a:highlight>
              </a:rPr>
              <a:t>(Total no. of test cases blocked) / (Total no. of test cases executed) * 100</a:t>
            </a:r>
          </a:p>
          <a:p>
            <a:pPr marL="0" indent="0">
              <a:buNone/>
            </a:pPr>
            <a:br>
              <a:rPr lang="en-US" sz="2400" dirty="0"/>
            </a:br>
            <a:r>
              <a:rPr lang="en-US" sz="2400" b="1" dirty="0"/>
              <a:t>EXAMPLE</a:t>
            </a:r>
            <a:endParaRPr lang="en-US" sz="2400" dirty="0"/>
          </a:p>
          <a:p>
            <a:r>
              <a:rPr lang="en-US" sz="2400" dirty="0"/>
              <a:t>Test Cases Blocked = (5/90)*100 = 5.5 = 6%</a:t>
            </a:r>
            <a:br>
              <a:rPr lang="en-US" sz="2400" dirty="0"/>
            </a:br>
            <a:endParaRPr lang="en-US" sz="2400" dirty="0"/>
          </a:p>
        </p:txBody>
      </p:sp>
      <p:sp>
        <p:nvSpPr>
          <p:cNvPr id="4" name="Date Placeholder 3">
            <a:extLst>
              <a:ext uri="{FF2B5EF4-FFF2-40B4-BE49-F238E27FC236}">
                <a16:creationId xmlns:a16="http://schemas.microsoft.com/office/drawing/2014/main" id="{CDB0BFE4-BEF3-492D-A4B5-106454D3E58B}"/>
              </a:ext>
            </a:extLst>
          </p:cNvPr>
          <p:cNvSpPr>
            <a:spLocks noGrp="1"/>
          </p:cNvSpPr>
          <p:nvPr>
            <p:ph type="dt" sz="half" idx="10"/>
          </p:nvPr>
        </p:nvSpPr>
        <p:spPr>
          <a:xfrm>
            <a:off x="838200" y="6077585"/>
            <a:ext cx="2743200" cy="365125"/>
          </a:xfrm>
        </p:spPr>
        <p:txBody>
          <a:bodyPr>
            <a:normAutofit/>
          </a:bodyPr>
          <a:lstStyle/>
          <a:p>
            <a:pPr>
              <a:spcAft>
                <a:spcPts val="600"/>
              </a:spcAft>
            </a:pPr>
            <a:fld id="{DCD01687-827B-4252-9744-DB5353B223F4}"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D26ADF72-52CF-46F4-9391-E065FA0EBA77}"/>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1F1D020D-1E7F-4B88-B5DC-E4643B506DAE}"/>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16</a:t>
            </a:fld>
            <a:endParaRPr lang="en-US"/>
          </a:p>
        </p:txBody>
      </p:sp>
    </p:spTree>
    <p:extLst>
      <p:ext uri="{BB962C8B-B14F-4D97-AF65-F5344CB8AC3E}">
        <p14:creationId xmlns:p14="http://schemas.microsoft.com/office/powerpoint/2010/main" val="183092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001AA-B767-482E-9C26-2D9AE6B57ACA}"/>
              </a:ext>
            </a:extLst>
          </p:cNvPr>
          <p:cNvSpPr>
            <a:spLocks noGrp="1"/>
          </p:cNvSpPr>
          <p:nvPr>
            <p:ph type="title"/>
          </p:nvPr>
        </p:nvSpPr>
        <p:spPr>
          <a:xfrm>
            <a:off x="838200" y="631825"/>
            <a:ext cx="10515600" cy="1325563"/>
          </a:xfrm>
        </p:spPr>
        <p:txBody>
          <a:bodyPr>
            <a:normAutofit/>
          </a:bodyPr>
          <a:lstStyle/>
          <a:p>
            <a:r>
              <a:rPr lang="en-US" b="1" dirty="0"/>
              <a:t>Process Metrics </a:t>
            </a:r>
          </a:p>
        </p:txBody>
      </p:sp>
      <p:sp>
        <p:nvSpPr>
          <p:cNvPr id="3" name="Content Placeholder 2">
            <a:extLst>
              <a:ext uri="{FF2B5EF4-FFF2-40B4-BE49-F238E27FC236}">
                <a16:creationId xmlns:a16="http://schemas.microsoft.com/office/drawing/2014/main" id="{D31FC929-DF36-4346-AEB4-5774095745C0}"/>
              </a:ext>
            </a:extLst>
          </p:cNvPr>
          <p:cNvSpPr>
            <a:spLocks noGrp="1"/>
          </p:cNvSpPr>
          <p:nvPr>
            <p:ph idx="1"/>
          </p:nvPr>
        </p:nvSpPr>
        <p:spPr>
          <a:xfrm>
            <a:off x="838200" y="2057400"/>
            <a:ext cx="10515600" cy="3871762"/>
          </a:xfrm>
        </p:spPr>
        <p:txBody>
          <a:bodyPr>
            <a:normAutofit/>
          </a:bodyPr>
          <a:lstStyle/>
          <a:p>
            <a:r>
              <a:rPr lang="en-US" sz="2400" b="1" dirty="0"/>
              <a:t>Effort variance</a:t>
            </a:r>
            <a:r>
              <a:rPr lang="en-US" sz="2400" dirty="0"/>
              <a:t> (EV) calculates </a:t>
            </a:r>
            <a:r>
              <a:rPr lang="en-US" sz="2400" b="1" dirty="0"/>
              <a:t>variance</a:t>
            </a:r>
            <a:r>
              <a:rPr lang="en-US" sz="2400" dirty="0"/>
              <a:t> of actual </a:t>
            </a:r>
            <a:r>
              <a:rPr lang="en-US" sz="2400" b="1" dirty="0"/>
              <a:t>effort</a:t>
            </a:r>
            <a:r>
              <a:rPr lang="en-US" sz="2400" dirty="0"/>
              <a:t> versus planned </a:t>
            </a:r>
            <a:r>
              <a:rPr lang="en-US" sz="2400" b="1" dirty="0"/>
              <a:t>effort</a:t>
            </a:r>
            <a:r>
              <a:rPr lang="en-US" sz="2400" dirty="0"/>
              <a:t>. </a:t>
            </a:r>
          </a:p>
          <a:p>
            <a:endParaRPr lang="en-US" sz="2400" dirty="0">
              <a:highlight>
                <a:srgbClr val="00FF00"/>
              </a:highlight>
            </a:endParaRPr>
          </a:p>
          <a:p>
            <a:r>
              <a:rPr lang="en-US" sz="2400" dirty="0">
                <a:highlight>
                  <a:srgbClr val="00FF00"/>
                </a:highlight>
              </a:rPr>
              <a:t> </a:t>
            </a:r>
            <a:r>
              <a:rPr lang="en-US" sz="2400" b="1" dirty="0">
                <a:highlight>
                  <a:srgbClr val="00FF00"/>
                </a:highlight>
              </a:rPr>
              <a:t>Effort variance</a:t>
            </a:r>
            <a:r>
              <a:rPr lang="en-US" sz="2400" dirty="0">
                <a:highlight>
                  <a:srgbClr val="00FF00"/>
                </a:highlight>
              </a:rPr>
              <a:t> = [(Actual </a:t>
            </a:r>
            <a:r>
              <a:rPr lang="en-US" sz="2400" b="1" dirty="0">
                <a:highlight>
                  <a:srgbClr val="00FF00"/>
                </a:highlight>
              </a:rPr>
              <a:t>effort</a:t>
            </a:r>
            <a:r>
              <a:rPr lang="en-US" sz="2400" dirty="0">
                <a:highlight>
                  <a:srgbClr val="00FF00"/>
                </a:highlight>
              </a:rPr>
              <a:t>- Planned </a:t>
            </a:r>
            <a:r>
              <a:rPr lang="en-US" sz="2400" b="1" dirty="0">
                <a:highlight>
                  <a:srgbClr val="00FF00"/>
                </a:highlight>
              </a:rPr>
              <a:t>Effort</a:t>
            </a:r>
            <a:r>
              <a:rPr lang="en-US" sz="2400" dirty="0">
                <a:highlight>
                  <a:srgbClr val="00FF00"/>
                </a:highlight>
              </a:rPr>
              <a:t>)/Planned </a:t>
            </a:r>
            <a:r>
              <a:rPr lang="en-US" sz="2400" b="1" dirty="0">
                <a:highlight>
                  <a:srgbClr val="00FF00"/>
                </a:highlight>
              </a:rPr>
              <a:t>effort</a:t>
            </a:r>
            <a:r>
              <a:rPr lang="en-US" sz="2400" dirty="0">
                <a:highlight>
                  <a:srgbClr val="00FF00"/>
                </a:highlight>
              </a:rPr>
              <a:t>] * 100</a:t>
            </a:r>
            <a:r>
              <a:rPr lang="en-US" sz="2400" dirty="0"/>
              <a:t>. </a:t>
            </a:r>
          </a:p>
          <a:p>
            <a:endParaRPr lang="en-US" sz="2400" dirty="0"/>
          </a:p>
          <a:p>
            <a:r>
              <a:rPr lang="en-US" sz="2400" dirty="0"/>
              <a:t>The </a:t>
            </a:r>
            <a:r>
              <a:rPr lang="en-US" sz="2400" b="1" dirty="0"/>
              <a:t>effort variance</a:t>
            </a:r>
            <a:r>
              <a:rPr lang="en-US" sz="2400" dirty="0"/>
              <a:t> may be greater than expected. </a:t>
            </a:r>
            <a:r>
              <a:rPr lang="en-US" sz="2400" b="1" dirty="0"/>
              <a:t>For example, we estimated 100 hours but actual work took 110 hours</a:t>
            </a:r>
            <a:r>
              <a:rPr lang="en-US" sz="2400" dirty="0"/>
              <a:t>.</a:t>
            </a:r>
          </a:p>
        </p:txBody>
      </p:sp>
      <p:sp>
        <p:nvSpPr>
          <p:cNvPr id="4" name="Date Placeholder 3">
            <a:extLst>
              <a:ext uri="{FF2B5EF4-FFF2-40B4-BE49-F238E27FC236}">
                <a16:creationId xmlns:a16="http://schemas.microsoft.com/office/drawing/2014/main" id="{C01D47B1-6982-4982-8A8C-3D431AF085D3}"/>
              </a:ext>
            </a:extLst>
          </p:cNvPr>
          <p:cNvSpPr>
            <a:spLocks noGrp="1"/>
          </p:cNvSpPr>
          <p:nvPr>
            <p:ph type="dt" sz="half" idx="10"/>
          </p:nvPr>
        </p:nvSpPr>
        <p:spPr>
          <a:xfrm>
            <a:off x="838200" y="6077585"/>
            <a:ext cx="2743200" cy="365125"/>
          </a:xfrm>
        </p:spPr>
        <p:txBody>
          <a:bodyPr>
            <a:normAutofit/>
          </a:bodyPr>
          <a:lstStyle/>
          <a:p>
            <a:pPr>
              <a:spcAft>
                <a:spcPts val="600"/>
              </a:spcAft>
            </a:pPr>
            <a:fld id="{FA9BBB9C-B377-4CB8-87D9-1B3FE532B40F}"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703F5BBB-8504-40EF-996A-C7485701BE8D}"/>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7534CFF7-3BC4-4EA4-A726-E14979E83CE0}"/>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17</a:t>
            </a:fld>
            <a:endParaRPr lang="en-US"/>
          </a:p>
        </p:txBody>
      </p:sp>
    </p:spTree>
    <p:extLst>
      <p:ext uri="{BB962C8B-B14F-4D97-AF65-F5344CB8AC3E}">
        <p14:creationId xmlns:p14="http://schemas.microsoft.com/office/powerpoint/2010/main" val="191154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5549A-5C45-47A5-ADED-35B004116CE2}"/>
              </a:ext>
            </a:extLst>
          </p:cNvPr>
          <p:cNvSpPr>
            <a:spLocks noGrp="1"/>
          </p:cNvSpPr>
          <p:nvPr>
            <p:ph type="title"/>
          </p:nvPr>
        </p:nvSpPr>
        <p:spPr>
          <a:xfrm>
            <a:off x="838200" y="631825"/>
            <a:ext cx="10515600" cy="1325563"/>
          </a:xfrm>
        </p:spPr>
        <p:txBody>
          <a:bodyPr>
            <a:normAutofit/>
          </a:bodyPr>
          <a:lstStyle/>
          <a:p>
            <a:r>
              <a:rPr lang="en-US" b="1" dirty="0"/>
              <a:t>Process Metrics</a:t>
            </a:r>
          </a:p>
        </p:txBody>
      </p:sp>
      <p:sp>
        <p:nvSpPr>
          <p:cNvPr id="3" name="Content Placeholder 2">
            <a:extLst>
              <a:ext uri="{FF2B5EF4-FFF2-40B4-BE49-F238E27FC236}">
                <a16:creationId xmlns:a16="http://schemas.microsoft.com/office/drawing/2014/main" id="{34036054-DD8B-4791-A19B-BC6F45421506}"/>
              </a:ext>
            </a:extLst>
          </p:cNvPr>
          <p:cNvSpPr>
            <a:spLocks noGrp="1"/>
          </p:cNvSpPr>
          <p:nvPr>
            <p:ph idx="1"/>
          </p:nvPr>
        </p:nvSpPr>
        <p:spPr>
          <a:xfrm>
            <a:off x="838200" y="2057400"/>
            <a:ext cx="10515600" cy="3871762"/>
          </a:xfrm>
        </p:spPr>
        <p:txBody>
          <a:bodyPr>
            <a:normAutofit/>
          </a:bodyPr>
          <a:lstStyle/>
          <a:p>
            <a:r>
              <a:rPr lang="en-US" sz="2400" b="1" dirty="0"/>
              <a:t>Test effectiveness </a:t>
            </a:r>
            <a:r>
              <a:rPr lang="en-US" sz="2400" dirty="0"/>
              <a:t>metrics usually show a percentage value of the difference between the </a:t>
            </a:r>
            <a:r>
              <a:rPr lang="en-US" sz="2400" u="sng" dirty="0"/>
              <a:t>number of defects found by the </a:t>
            </a:r>
            <a:r>
              <a:rPr lang="en-US" sz="2400" b="1" u="sng" dirty="0"/>
              <a:t>test</a:t>
            </a:r>
            <a:r>
              <a:rPr lang="en-US" sz="2400" u="sng" dirty="0"/>
              <a:t> team, and the overall defects found for the software</a:t>
            </a:r>
            <a:r>
              <a:rPr lang="en-US" sz="2400" dirty="0"/>
              <a:t>.</a:t>
            </a:r>
          </a:p>
          <a:p>
            <a:endParaRPr lang="en-US" sz="2400" dirty="0"/>
          </a:p>
          <a:p>
            <a:r>
              <a:rPr lang="en-US" sz="2400" b="1" dirty="0">
                <a:highlight>
                  <a:srgbClr val="00FF00"/>
                </a:highlight>
              </a:rPr>
              <a:t>Test efficiency</a:t>
            </a:r>
            <a:r>
              <a:rPr lang="en-US" sz="2400" dirty="0">
                <a:highlight>
                  <a:srgbClr val="00FF00"/>
                </a:highlight>
              </a:rPr>
              <a:t> = (total number of defects found in </a:t>
            </a:r>
            <a:r>
              <a:rPr lang="en-US" sz="2400" dirty="0" err="1">
                <a:highlight>
                  <a:srgbClr val="00FF00"/>
                </a:highlight>
              </a:rPr>
              <a:t>Unit+Integration+System</a:t>
            </a:r>
            <a:r>
              <a:rPr lang="en-US" sz="2400" dirty="0">
                <a:highlight>
                  <a:srgbClr val="00FF00"/>
                </a:highlight>
              </a:rPr>
              <a:t>) / (total number of defects found in </a:t>
            </a:r>
            <a:r>
              <a:rPr lang="en-US" sz="2400" dirty="0" err="1">
                <a:highlight>
                  <a:srgbClr val="00FF00"/>
                </a:highlight>
              </a:rPr>
              <a:t>Unit+Integration+System+User</a:t>
            </a:r>
            <a:r>
              <a:rPr lang="en-US" sz="2400" dirty="0">
                <a:highlight>
                  <a:srgbClr val="00FF00"/>
                </a:highlight>
              </a:rPr>
              <a:t> Acceptance </a:t>
            </a:r>
            <a:r>
              <a:rPr lang="en-US" sz="2400" b="1" dirty="0">
                <a:highlight>
                  <a:srgbClr val="00FF00"/>
                </a:highlight>
              </a:rPr>
              <a:t>testing</a:t>
            </a:r>
            <a:r>
              <a:rPr lang="en-US" sz="2400" dirty="0">
                <a:highlight>
                  <a:srgbClr val="00FF00"/>
                </a:highlight>
              </a:rPr>
              <a:t>)</a:t>
            </a:r>
          </a:p>
        </p:txBody>
      </p:sp>
      <p:sp>
        <p:nvSpPr>
          <p:cNvPr id="4" name="Date Placeholder 3">
            <a:extLst>
              <a:ext uri="{FF2B5EF4-FFF2-40B4-BE49-F238E27FC236}">
                <a16:creationId xmlns:a16="http://schemas.microsoft.com/office/drawing/2014/main" id="{D0061B33-0675-47B6-87D0-32897E19AF69}"/>
              </a:ext>
            </a:extLst>
          </p:cNvPr>
          <p:cNvSpPr>
            <a:spLocks noGrp="1"/>
          </p:cNvSpPr>
          <p:nvPr>
            <p:ph type="dt" sz="half" idx="10"/>
          </p:nvPr>
        </p:nvSpPr>
        <p:spPr>
          <a:xfrm>
            <a:off x="838200" y="6077585"/>
            <a:ext cx="2743200" cy="365125"/>
          </a:xfrm>
        </p:spPr>
        <p:txBody>
          <a:bodyPr>
            <a:normAutofit/>
          </a:bodyPr>
          <a:lstStyle/>
          <a:p>
            <a:pPr>
              <a:spcAft>
                <a:spcPts val="600"/>
              </a:spcAft>
            </a:pPr>
            <a:fld id="{FA9BBB9C-B377-4CB8-87D9-1B3FE532B40F}"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01035FE5-628B-4E92-8C28-0426E1760F40}"/>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68463617-9000-4779-8894-81584047A644}"/>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18</a:t>
            </a:fld>
            <a:endParaRPr lang="en-US"/>
          </a:p>
        </p:txBody>
      </p:sp>
    </p:spTree>
    <p:extLst>
      <p:ext uri="{BB962C8B-B14F-4D97-AF65-F5344CB8AC3E}">
        <p14:creationId xmlns:p14="http://schemas.microsoft.com/office/powerpoint/2010/main" val="73753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9CBF-6DDD-4A42-A64E-37F7CC21FB2E}"/>
              </a:ext>
            </a:extLst>
          </p:cNvPr>
          <p:cNvSpPr>
            <a:spLocks noGrp="1"/>
          </p:cNvSpPr>
          <p:nvPr>
            <p:ph type="title"/>
          </p:nvPr>
        </p:nvSpPr>
        <p:spPr/>
        <p:txBody>
          <a:bodyPr/>
          <a:lstStyle/>
          <a:p>
            <a:r>
              <a:rPr lang="en-US" b="1" dirty="0"/>
              <a:t>Test Coverage Metrics</a:t>
            </a:r>
          </a:p>
        </p:txBody>
      </p:sp>
      <p:sp>
        <p:nvSpPr>
          <p:cNvPr id="3" name="Content Placeholder 2">
            <a:extLst>
              <a:ext uri="{FF2B5EF4-FFF2-40B4-BE49-F238E27FC236}">
                <a16:creationId xmlns:a16="http://schemas.microsoft.com/office/drawing/2014/main" id="{F0DD13FC-8664-4C0F-B9EE-625226FDC4B8}"/>
              </a:ext>
            </a:extLst>
          </p:cNvPr>
          <p:cNvSpPr>
            <a:spLocks noGrp="1"/>
          </p:cNvSpPr>
          <p:nvPr>
            <p:ph idx="1"/>
          </p:nvPr>
        </p:nvSpPr>
        <p:spPr>
          <a:xfrm>
            <a:off x="838200" y="2928550"/>
            <a:ext cx="10515600" cy="3406047"/>
          </a:xfrm>
        </p:spPr>
        <p:txBody>
          <a:bodyPr>
            <a:normAutofit fontScale="92500"/>
          </a:bodyPr>
          <a:lstStyle/>
          <a:p>
            <a:r>
              <a:rPr lang="en-US" sz="3200" b="1" dirty="0">
                <a:sym typeface="Wingdings" panose="05000000000000000000" pitchFamily="2" charset="2"/>
              </a:rPr>
              <a:t>Process Metrics: </a:t>
            </a:r>
            <a:r>
              <a:rPr lang="en-US" sz="3200" dirty="0">
                <a:sym typeface="Wingdings" panose="05000000000000000000" pitchFamily="2" charset="2"/>
              </a:rPr>
              <a:t>Are used to </a:t>
            </a:r>
            <a:r>
              <a:rPr lang="en-US" sz="3200" u="sng" dirty="0">
                <a:sym typeface="Wingdings" panose="05000000000000000000" pitchFamily="2" charset="2"/>
              </a:rPr>
              <a:t>measure and enhance processes</a:t>
            </a:r>
            <a:r>
              <a:rPr lang="en-US" sz="3200" dirty="0">
                <a:sym typeface="Wingdings" panose="05000000000000000000" pitchFamily="2" charset="2"/>
              </a:rPr>
              <a:t> of Software Development, Maintenance and Testing.</a:t>
            </a:r>
          </a:p>
          <a:p>
            <a:pPr lvl="1"/>
            <a:r>
              <a:rPr lang="en-US" sz="2800" dirty="0">
                <a:sym typeface="Wingdings" panose="05000000000000000000" pitchFamily="2" charset="2"/>
              </a:rPr>
              <a:t>It is used </a:t>
            </a:r>
            <a:r>
              <a:rPr lang="en-US" dirty="0"/>
              <a:t>in the process of test preparation and test execution phase of SDLC.</a:t>
            </a:r>
            <a:endParaRPr lang="en-US" sz="2800" dirty="0">
              <a:sym typeface="Wingdings" panose="05000000000000000000" pitchFamily="2" charset="2"/>
            </a:endParaRPr>
          </a:p>
          <a:p>
            <a:endParaRPr lang="en-US" sz="3200" b="1" dirty="0">
              <a:sym typeface="Wingdings" panose="05000000000000000000" pitchFamily="2" charset="2"/>
            </a:endParaRPr>
          </a:p>
          <a:p>
            <a:r>
              <a:rPr lang="en-US" sz="3200" b="1" dirty="0">
                <a:highlight>
                  <a:srgbClr val="FFFF00"/>
                </a:highlight>
                <a:sym typeface="Wingdings" panose="05000000000000000000" pitchFamily="2" charset="2"/>
              </a:rPr>
              <a:t>Product Metrics: </a:t>
            </a:r>
            <a:r>
              <a:rPr lang="en-US" sz="3200" dirty="0">
                <a:highlight>
                  <a:srgbClr val="FFFF00"/>
                </a:highlight>
                <a:sym typeface="Wingdings" panose="05000000000000000000" pitchFamily="2" charset="2"/>
              </a:rPr>
              <a:t>It measures the </a:t>
            </a:r>
            <a:r>
              <a:rPr lang="en-US" sz="3200" u="sng" dirty="0">
                <a:highlight>
                  <a:srgbClr val="FFFF00"/>
                </a:highlight>
                <a:sym typeface="Wingdings" panose="05000000000000000000" pitchFamily="2" charset="2"/>
              </a:rPr>
              <a:t>end-product quality</a:t>
            </a:r>
            <a:r>
              <a:rPr lang="en-US" sz="3200" dirty="0">
                <a:highlight>
                  <a:srgbClr val="FFFF00"/>
                </a:highlight>
                <a:sym typeface="Wingdings" panose="05000000000000000000" pitchFamily="2" charset="2"/>
              </a:rPr>
              <a:t> built by the development and QA.</a:t>
            </a:r>
          </a:p>
          <a:p>
            <a:pPr lvl="1"/>
            <a:r>
              <a:rPr lang="en-US" sz="2800" dirty="0">
                <a:highlight>
                  <a:srgbClr val="FFFF00"/>
                </a:highlight>
                <a:sym typeface="Wingdings" panose="05000000000000000000" pitchFamily="2" charset="2"/>
              </a:rPr>
              <a:t>It is used in the process of defect analysis phase of SDLC.</a:t>
            </a:r>
            <a:endParaRPr lang="en-US" sz="2800" dirty="0">
              <a:highlight>
                <a:srgbClr val="FFFF00"/>
              </a:highlight>
            </a:endParaRPr>
          </a:p>
        </p:txBody>
      </p:sp>
      <p:sp>
        <p:nvSpPr>
          <p:cNvPr id="4" name="Date Placeholder 3">
            <a:extLst>
              <a:ext uri="{FF2B5EF4-FFF2-40B4-BE49-F238E27FC236}">
                <a16:creationId xmlns:a16="http://schemas.microsoft.com/office/drawing/2014/main" id="{B6537D26-2AFD-4203-935F-DC26AB157861}"/>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6C3C21B2-1BCE-4A15-B502-7D3368DCB8CF}"/>
              </a:ext>
            </a:extLst>
          </p:cNvPr>
          <p:cNvSpPr>
            <a:spLocks noGrp="1"/>
          </p:cNvSpPr>
          <p:nvPr>
            <p:ph type="ftr" sz="quarter" idx="11"/>
          </p:nvPr>
        </p:nvSpPr>
        <p:spPr>
          <a:xfrm>
            <a:off x="2224215" y="6356350"/>
            <a:ext cx="7136027" cy="365125"/>
          </a:xfrm>
        </p:spPr>
        <p:txBody>
          <a:bodyPr/>
          <a:lstStyle/>
          <a:p>
            <a:r>
              <a:rPr lang="en-US" dirty="0">
                <a:hlinkClick r:id="rId2"/>
              </a:rPr>
              <a:t>https://www.spec-india.com/blog/how-do-test-coverage-metrics-benefit-software-testing</a:t>
            </a:r>
            <a:endParaRPr lang="en-US" dirty="0"/>
          </a:p>
        </p:txBody>
      </p:sp>
      <p:sp>
        <p:nvSpPr>
          <p:cNvPr id="6" name="Slide Number Placeholder 5">
            <a:extLst>
              <a:ext uri="{FF2B5EF4-FFF2-40B4-BE49-F238E27FC236}">
                <a16:creationId xmlns:a16="http://schemas.microsoft.com/office/drawing/2014/main" id="{5EDB13C4-EDAD-4222-B44C-C2F97F645656}"/>
              </a:ext>
            </a:extLst>
          </p:cNvPr>
          <p:cNvSpPr>
            <a:spLocks noGrp="1"/>
          </p:cNvSpPr>
          <p:nvPr>
            <p:ph type="sldNum" sz="quarter" idx="12"/>
          </p:nvPr>
        </p:nvSpPr>
        <p:spPr/>
        <p:txBody>
          <a:bodyPr/>
          <a:lstStyle/>
          <a:p>
            <a:fld id="{A6C6712A-F174-45D7-9CDC-2C23AB7AD0C4}" type="slidenum">
              <a:rPr lang="en-US" smtClean="0"/>
              <a:t>19</a:t>
            </a:fld>
            <a:endParaRPr lang="en-US"/>
          </a:p>
        </p:txBody>
      </p:sp>
      <p:sp>
        <p:nvSpPr>
          <p:cNvPr id="7" name="TextBox 6">
            <a:extLst>
              <a:ext uri="{FF2B5EF4-FFF2-40B4-BE49-F238E27FC236}">
                <a16:creationId xmlns:a16="http://schemas.microsoft.com/office/drawing/2014/main" id="{457D8D5F-47C7-4CBA-83B0-7A4E7E39F856}"/>
              </a:ext>
            </a:extLst>
          </p:cNvPr>
          <p:cNvSpPr txBox="1"/>
          <p:nvPr/>
        </p:nvSpPr>
        <p:spPr>
          <a:xfrm>
            <a:off x="776416" y="1889230"/>
            <a:ext cx="10330249" cy="584775"/>
          </a:xfrm>
          <a:prstGeom prst="rect">
            <a:avLst/>
          </a:prstGeom>
          <a:solidFill>
            <a:schemeClr val="accent1">
              <a:lumMod val="40000"/>
              <a:lumOff val="60000"/>
            </a:schemeClr>
          </a:solidFill>
          <a:ln w="28575">
            <a:solidFill>
              <a:schemeClr val="tx1"/>
            </a:solidFill>
          </a:ln>
          <a:effectLst>
            <a:glow rad="101600">
              <a:schemeClr val="accent2">
                <a:satMod val="175000"/>
                <a:alpha val="40000"/>
              </a:schemeClr>
            </a:glow>
          </a:effectLst>
        </p:spPr>
        <p:txBody>
          <a:bodyPr wrap="square" rtlCol="0">
            <a:spAutoFit/>
          </a:bodyPr>
          <a:lstStyle/>
          <a:p>
            <a:pPr algn="ctr"/>
            <a:r>
              <a:rPr lang="en-US" sz="3200" b="1" dirty="0"/>
              <a:t>Process Metrics +</a:t>
            </a:r>
            <a:r>
              <a:rPr lang="en-US" sz="3200" dirty="0"/>
              <a:t> </a:t>
            </a:r>
            <a:r>
              <a:rPr lang="en-US" sz="3200" b="1" dirty="0"/>
              <a:t>Product Metrics </a:t>
            </a:r>
            <a:r>
              <a:rPr lang="en-US" sz="3200" dirty="0">
                <a:sym typeface="Wingdings" panose="05000000000000000000" pitchFamily="2" charset="2"/>
              </a:rPr>
              <a:t> </a:t>
            </a:r>
            <a:r>
              <a:rPr lang="en-US" sz="3200" b="1" dirty="0">
                <a:sym typeface="Wingdings" panose="05000000000000000000" pitchFamily="2" charset="2"/>
              </a:rPr>
              <a:t>Test Coverage Metrics</a:t>
            </a:r>
          </a:p>
        </p:txBody>
      </p:sp>
    </p:spTree>
    <p:extLst>
      <p:ext uri="{BB962C8B-B14F-4D97-AF65-F5344CB8AC3E}">
        <p14:creationId xmlns:p14="http://schemas.microsoft.com/office/powerpoint/2010/main" val="209291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297C-8B05-4A7A-A08E-10C49663F289}"/>
              </a:ext>
            </a:extLst>
          </p:cNvPr>
          <p:cNvSpPr>
            <a:spLocks noGrp="1"/>
          </p:cNvSpPr>
          <p:nvPr>
            <p:ph type="title"/>
          </p:nvPr>
        </p:nvSpPr>
        <p:spPr/>
        <p:txBody>
          <a:bodyPr/>
          <a:lstStyle/>
          <a:p>
            <a:r>
              <a:rPr lang="en-US" b="1" dirty="0">
                <a:solidFill>
                  <a:srgbClr val="FF0000"/>
                </a:solidFill>
              </a:rPr>
              <a:t>Software Quality Questions</a:t>
            </a:r>
          </a:p>
        </p:txBody>
      </p:sp>
      <p:sp>
        <p:nvSpPr>
          <p:cNvPr id="3" name="Content Placeholder 2">
            <a:extLst>
              <a:ext uri="{FF2B5EF4-FFF2-40B4-BE49-F238E27FC236}">
                <a16:creationId xmlns:a16="http://schemas.microsoft.com/office/drawing/2014/main" id="{5E74CFFA-7F29-4E91-A8E1-ADA0BB4E9F2E}"/>
              </a:ext>
            </a:extLst>
          </p:cNvPr>
          <p:cNvSpPr>
            <a:spLocks noGrp="1"/>
          </p:cNvSpPr>
          <p:nvPr>
            <p:ph idx="1"/>
          </p:nvPr>
        </p:nvSpPr>
        <p:spPr/>
        <p:txBody>
          <a:bodyPr>
            <a:normAutofit lnSpcReduction="10000"/>
          </a:bodyPr>
          <a:lstStyle/>
          <a:p>
            <a:pPr marL="0" indent="0" algn="ctr">
              <a:buNone/>
            </a:pPr>
            <a:r>
              <a:rPr lang="en-US" i="1" dirty="0">
                <a:solidFill>
                  <a:schemeClr val="accent2">
                    <a:lumMod val="75000"/>
                  </a:schemeClr>
                </a:solidFill>
              </a:rPr>
              <a:t>How long does it take to test?</a:t>
            </a:r>
          </a:p>
          <a:p>
            <a:pPr marL="0" indent="0" algn="ctr">
              <a:buNone/>
            </a:pPr>
            <a:endParaRPr lang="en-US" dirty="0"/>
          </a:p>
          <a:p>
            <a:pPr marL="0" indent="0" algn="r">
              <a:buNone/>
            </a:pPr>
            <a:r>
              <a:rPr lang="en-US" b="1" dirty="0">
                <a:latin typeface="Arial Black" panose="020B0A04020102020204" pitchFamily="34" charset="0"/>
              </a:rPr>
              <a:t>How is the product performing?</a:t>
            </a:r>
          </a:p>
          <a:p>
            <a:pPr marL="0" indent="0">
              <a:buNone/>
            </a:pPr>
            <a:endParaRPr lang="en-US" b="1" dirty="0">
              <a:latin typeface="Arial Black" panose="020B0A04020102020204" pitchFamily="34" charset="0"/>
            </a:endParaRPr>
          </a:p>
          <a:p>
            <a:pPr marL="0" indent="0">
              <a:buNone/>
            </a:pPr>
            <a:r>
              <a:rPr lang="en-US" dirty="0"/>
              <a:t>How many bugs are found and how many are still to be found?</a:t>
            </a:r>
          </a:p>
          <a:p>
            <a:pPr marL="0" indent="0">
              <a:buNone/>
            </a:pPr>
            <a:endParaRPr lang="en-US" dirty="0"/>
          </a:p>
          <a:p>
            <a:pPr marL="0" indent="0" algn="ctr">
              <a:buNone/>
            </a:pPr>
            <a:r>
              <a:rPr lang="en-US" sz="1800" i="1" dirty="0"/>
              <a:t>                     </a:t>
            </a:r>
            <a:r>
              <a:rPr lang="en-US" sz="1800" i="1" dirty="0">
                <a:solidFill>
                  <a:srgbClr val="7030A0"/>
                </a:solidFill>
              </a:rPr>
              <a:t>Will the testing be complete on time?</a:t>
            </a:r>
          </a:p>
          <a:p>
            <a:pPr marL="0" indent="0" algn="r">
              <a:buNone/>
            </a:pPr>
            <a:endParaRPr lang="en-US" b="1" dirty="0"/>
          </a:p>
          <a:p>
            <a:pPr marL="0" indent="0" algn="r">
              <a:buNone/>
            </a:pPr>
            <a:r>
              <a:rPr lang="en-US" b="1" dirty="0"/>
              <a:t>How many resources are needed to finish the testing?</a:t>
            </a:r>
          </a:p>
        </p:txBody>
      </p:sp>
      <p:sp>
        <p:nvSpPr>
          <p:cNvPr id="4" name="Date Placeholder 3">
            <a:extLst>
              <a:ext uri="{FF2B5EF4-FFF2-40B4-BE49-F238E27FC236}">
                <a16:creationId xmlns:a16="http://schemas.microsoft.com/office/drawing/2014/main" id="{4ED4D2D8-B304-417E-9B88-05FB1A154E91}"/>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EE45FA60-D760-403E-B0EF-CA23034EC2D8}"/>
              </a:ext>
            </a:extLst>
          </p:cNvPr>
          <p:cNvSpPr>
            <a:spLocks noGrp="1"/>
          </p:cNvSpPr>
          <p:nvPr>
            <p:ph type="ftr" sz="quarter" idx="11"/>
          </p:nvPr>
        </p:nvSpPr>
        <p:spPr>
          <a:xfrm>
            <a:off x="2451947" y="6356350"/>
            <a:ext cx="6773333" cy="365125"/>
          </a:xfrm>
        </p:spPr>
        <p:txBody>
          <a:bodyPr/>
          <a:lstStyle/>
          <a:p>
            <a:r>
              <a:rPr lang="en-US" dirty="0">
                <a:hlinkClick r:id="rId2"/>
              </a:rPr>
              <a:t>https://www.spec-india.com/blog/how-do-test-coverage-metrics-benefit-software-testing</a:t>
            </a:r>
            <a:endParaRPr lang="en-US" dirty="0"/>
          </a:p>
        </p:txBody>
      </p:sp>
      <p:sp>
        <p:nvSpPr>
          <p:cNvPr id="6" name="Slide Number Placeholder 5">
            <a:extLst>
              <a:ext uri="{FF2B5EF4-FFF2-40B4-BE49-F238E27FC236}">
                <a16:creationId xmlns:a16="http://schemas.microsoft.com/office/drawing/2014/main" id="{52A6AD79-1FA4-4D27-A089-0BD8D0B47C53}"/>
              </a:ext>
            </a:extLst>
          </p:cNvPr>
          <p:cNvSpPr>
            <a:spLocks noGrp="1"/>
          </p:cNvSpPr>
          <p:nvPr>
            <p:ph type="sldNum" sz="quarter" idx="12"/>
          </p:nvPr>
        </p:nvSpPr>
        <p:spPr/>
        <p:txBody>
          <a:bodyPr/>
          <a:lstStyle/>
          <a:p>
            <a:fld id="{A6C6712A-F174-45D7-9CDC-2C23AB7AD0C4}" type="slidenum">
              <a:rPr lang="en-US" smtClean="0"/>
              <a:t>2</a:t>
            </a:fld>
            <a:endParaRPr lang="en-US"/>
          </a:p>
        </p:txBody>
      </p:sp>
    </p:spTree>
    <p:extLst>
      <p:ext uri="{BB962C8B-B14F-4D97-AF65-F5344CB8AC3E}">
        <p14:creationId xmlns:p14="http://schemas.microsoft.com/office/powerpoint/2010/main" val="297037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640AB-5284-4975-BA2F-F936770C691C}"/>
              </a:ext>
            </a:extLst>
          </p:cNvPr>
          <p:cNvSpPr>
            <a:spLocks noGrp="1"/>
          </p:cNvSpPr>
          <p:nvPr>
            <p:ph type="title"/>
          </p:nvPr>
        </p:nvSpPr>
        <p:spPr>
          <a:xfrm>
            <a:off x="838200" y="631825"/>
            <a:ext cx="10515600" cy="1325563"/>
          </a:xfrm>
        </p:spPr>
        <p:txBody>
          <a:bodyPr>
            <a:normAutofit/>
          </a:bodyPr>
          <a:lstStyle/>
          <a:p>
            <a:r>
              <a:rPr lang="en-US" b="1" dirty="0"/>
              <a:t>Product Metrics </a:t>
            </a:r>
          </a:p>
        </p:txBody>
      </p:sp>
      <p:sp>
        <p:nvSpPr>
          <p:cNvPr id="3" name="Content Placeholder 2">
            <a:extLst>
              <a:ext uri="{FF2B5EF4-FFF2-40B4-BE49-F238E27FC236}">
                <a16:creationId xmlns:a16="http://schemas.microsoft.com/office/drawing/2014/main" id="{9B649104-90EB-498B-9A07-FE4220257641}"/>
              </a:ext>
            </a:extLst>
          </p:cNvPr>
          <p:cNvSpPr>
            <a:spLocks noGrp="1"/>
          </p:cNvSpPr>
          <p:nvPr>
            <p:ph idx="1"/>
          </p:nvPr>
        </p:nvSpPr>
        <p:spPr>
          <a:xfrm>
            <a:off x="838200" y="2057400"/>
            <a:ext cx="10515600" cy="3871762"/>
          </a:xfrm>
        </p:spPr>
        <p:txBody>
          <a:bodyPr>
            <a:normAutofit/>
          </a:bodyPr>
          <a:lstStyle/>
          <a:p>
            <a:r>
              <a:rPr lang="en-US" sz="2400" b="1" u="sng" dirty="0"/>
              <a:t>Error Discovery Rate: </a:t>
            </a:r>
            <a:r>
              <a:rPr lang="en-US" sz="2400" dirty="0"/>
              <a:t>It is to determine the effectiveness of the test cases.</a:t>
            </a:r>
          </a:p>
          <a:p>
            <a:pPr marL="0" indent="0">
              <a:buNone/>
            </a:pPr>
            <a:endParaRPr lang="en-US" sz="2400" b="1" dirty="0">
              <a:highlight>
                <a:srgbClr val="00FF00"/>
              </a:highlight>
            </a:endParaRPr>
          </a:p>
          <a:p>
            <a:pPr marL="0" indent="0">
              <a:buNone/>
            </a:pPr>
            <a:r>
              <a:rPr lang="en-US" sz="2400" b="1" dirty="0">
                <a:highlight>
                  <a:srgbClr val="00FF00"/>
                </a:highlight>
              </a:rPr>
              <a:t>(Total number of defects found /Total no. of test cases executed)*100</a:t>
            </a:r>
          </a:p>
          <a:p>
            <a:pPr marL="0" indent="0">
              <a:buNone/>
            </a:pPr>
            <a:endParaRPr lang="en-US" sz="2400" b="1" dirty="0">
              <a:highlight>
                <a:srgbClr val="00FF00"/>
              </a:highlight>
            </a:endParaRPr>
          </a:p>
          <a:p>
            <a:pPr marL="0" indent="0">
              <a:buNone/>
            </a:pPr>
            <a:r>
              <a:rPr lang="en-US" sz="2400" b="1" dirty="0"/>
              <a:t>EXAMPLE:</a:t>
            </a:r>
            <a:endParaRPr lang="en-US" sz="2400" dirty="0"/>
          </a:p>
          <a:p>
            <a:r>
              <a:rPr lang="en-US" sz="2400" dirty="0"/>
              <a:t>Total no. of test cases executed = 240</a:t>
            </a:r>
          </a:p>
          <a:p>
            <a:r>
              <a:rPr lang="en-US" sz="2400" dirty="0"/>
              <a:t>Total number of defects found = 60</a:t>
            </a:r>
          </a:p>
          <a:p>
            <a:r>
              <a:rPr lang="en-US" sz="2400" dirty="0"/>
              <a:t>Error Discovery Rate = (60/240)*100 = 25%</a:t>
            </a:r>
          </a:p>
          <a:p>
            <a:endParaRPr lang="en-US" sz="2400" dirty="0"/>
          </a:p>
        </p:txBody>
      </p:sp>
      <p:sp>
        <p:nvSpPr>
          <p:cNvPr id="4" name="Date Placeholder 3">
            <a:extLst>
              <a:ext uri="{FF2B5EF4-FFF2-40B4-BE49-F238E27FC236}">
                <a16:creationId xmlns:a16="http://schemas.microsoft.com/office/drawing/2014/main" id="{C35BF3BE-6158-4C3B-963C-19D167EFC025}"/>
              </a:ext>
            </a:extLst>
          </p:cNvPr>
          <p:cNvSpPr>
            <a:spLocks noGrp="1"/>
          </p:cNvSpPr>
          <p:nvPr>
            <p:ph type="dt" sz="half" idx="10"/>
          </p:nvPr>
        </p:nvSpPr>
        <p:spPr>
          <a:xfrm>
            <a:off x="838200" y="6077585"/>
            <a:ext cx="2743200" cy="365125"/>
          </a:xfrm>
        </p:spPr>
        <p:txBody>
          <a:bodyPr>
            <a:normAutofit/>
          </a:bodyPr>
          <a:lstStyle/>
          <a:p>
            <a:pPr>
              <a:spcAft>
                <a:spcPts val="600"/>
              </a:spcAft>
            </a:pPr>
            <a:fld id="{40FA044D-2A1D-4E30-81EB-2A617AE685D5}"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DBF0AD70-5BCA-4757-8ECB-EECECFD9577A}"/>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B8D4EF26-CEAE-472E-AA10-9B1D26E2EAF6}"/>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20</a:t>
            </a:fld>
            <a:endParaRPr lang="en-US"/>
          </a:p>
        </p:txBody>
      </p:sp>
    </p:spTree>
    <p:extLst>
      <p:ext uri="{BB962C8B-B14F-4D97-AF65-F5344CB8AC3E}">
        <p14:creationId xmlns:p14="http://schemas.microsoft.com/office/powerpoint/2010/main" val="113190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993A3-3E9F-4264-9708-BABAF4765343}"/>
              </a:ext>
            </a:extLst>
          </p:cNvPr>
          <p:cNvSpPr>
            <a:spLocks noGrp="1"/>
          </p:cNvSpPr>
          <p:nvPr>
            <p:ph type="title"/>
          </p:nvPr>
        </p:nvSpPr>
        <p:spPr>
          <a:xfrm>
            <a:off x="838200" y="631825"/>
            <a:ext cx="10515600" cy="1325563"/>
          </a:xfrm>
        </p:spPr>
        <p:txBody>
          <a:bodyPr>
            <a:normAutofit/>
          </a:bodyPr>
          <a:lstStyle/>
          <a:p>
            <a:r>
              <a:rPr lang="en-US" b="1" dirty="0"/>
              <a:t>Product Metrics </a:t>
            </a:r>
          </a:p>
        </p:txBody>
      </p:sp>
      <p:sp>
        <p:nvSpPr>
          <p:cNvPr id="3" name="Content Placeholder 2">
            <a:extLst>
              <a:ext uri="{FF2B5EF4-FFF2-40B4-BE49-F238E27FC236}">
                <a16:creationId xmlns:a16="http://schemas.microsoft.com/office/drawing/2014/main" id="{0FA38B37-3DCB-45FA-A868-7A1699E4166D}"/>
              </a:ext>
            </a:extLst>
          </p:cNvPr>
          <p:cNvSpPr>
            <a:spLocks noGrp="1"/>
          </p:cNvSpPr>
          <p:nvPr>
            <p:ph idx="1"/>
          </p:nvPr>
        </p:nvSpPr>
        <p:spPr>
          <a:xfrm>
            <a:off x="838200" y="2057400"/>
            <a:ext cx="10515600" cy="3871762"/>
          </a:xfrm>
        </p:spPr>
        <p:txBody>
          <a:bodyPr>
            <a:normAutofit/>
          </a:bodyPr>
          <a:lstStyle/>
          <a:p>
            <a:r>
              <a:rPr lang="en-US" sz="2000" b="1" u="sng"/>
              <a:t>Defect Fix Rate: </a:t>
            </a:r>
            <a:r>
              <a:rPr lang="en-US" sz="2000"/>
              <a:t>It helps to know the quality of a build in terms of defect fixing.</a:t>
            </a:r>
          </a:p>
          <a:p>
            <a:endParaRPr lang="en-US" sz="2000"/>
          </a:p>
          <a:p>
            <a:pPr marL="0" indent="0">
              <a:buNone/>
            </a:pPr>
            <a:r>
              <a:rPr lang="en-US" sz="2000" b="1">
                <a:highlight>
                  <a:srgbClr val="00FF00"/>
                </a:highlight>
              </a:rPr>
              <a:t>(Total no of Defects reported as fixed - Total no. of defects reopened) / (Total no of Defects reported as fixed + Total no. of new Bugs due to fix)*100</a:t>
            </a:r>
          </a:p>
          <a:p>
            <a:endParaRPr lang="en-US" sz="2000"/>
          </a:p>
          <a:p>
            <a:pPr marL="0" indent="0">
              <a:buNone/>
            </a:pPr>
            <a:r>
              <a:rPr lang="en-US" sz="2000" b="1"/>
              <a:t>EXAMPLE: </a:t>
            </a:r>
            <a:endParaRPr lang="en-US" sz="2000"/>
          </a:p>
          <a:p>
            <a:r>
              <a:rPr lang="en-US" sz="2000"/>
              <a:t>Total no of defects reported as fixed = 10</a:t>
            </a:r>
          </a:p>
          <a:p>
            <a:r>
              <a:rPr lang="en-US" sz="2000"/>
              <a:t>Total no. of defects reopened = 2</a:t>
            </a:r>
          </a:p>
          <a:p>
            <a:r>
              <a:rPr lang="en-US" sz="2000"/>
              <a:t>Total no. of new Bugs due to fix = 1</a:t>
            </a:r>
          </a:p>
          <a:p>
            <a:r>
              <a:rPr lang="en-US" sz="2000"/>
              <a:t>Defect Fix Rate = ((10 – 2)/(10 + 1))*100 = (8/11)100 = 72.7 = 73%</a:t>
            </a:r>
          </a:p>
          <a:p>
            <a:endParaRPr lang="en-US" sz="2000"/>
          </a:p>
        </p:txBody>
      </p:sp>
      <p:sp>
        <p:nvSpPr>
          <p:cNvPr id="6" name="Date Placeholder 5">
            <a:extLst>
              <a:ext uri="{FF2B5EF4-FFF2-40B4-BE49-F238E27FC236}">
                <a16:creationId xmlns:a16="http://schemas.microsoft.com/office/drawing/2014/main" id="{26268EF9-4D31-4EFE-B3F7-8C4C876E8954}"/>
              </a:ext>
            </a:extLst>
          </p:cNvPr>
          <p:cNvSpPr>
            <a:spLocks noGrp="1"/>
          </p:cNvSpPr>
          <p:nvPr>
            <p:ph type="dt" sz="half" idx="10"/>
          </p:nvPr>
        </p:nvSpPr>
        <p:spPr>
          <a:xfrm>
            <a:off x="838200" y="6077585"/>
            <a:ext cx="2743200" cy="365125"/>
          </a:xfrm>
        </p:spPr>
        <p:txBody>
          <a:bodyPr>
            <a:normAutofit/>
          </a:bodyPr>
          <a:lstStyle/>
          <a:p>
            <a:pPr>
              <a:spcAft>
                <a:spcPts val="600"/>
              </a:spcAft>
            </a:pPr>
            <a:fld id="{3386793D-64C4-4A9E-B29B-C6EF5F86936A}" type="datetime1">
              <a:rPr lang="en-US"/>
              <a:pPr>
                <a:spcAft>
                  <a:spcPts val="600"/>
                </a:spcAft>
              </a:pPr>
              <a:t>12/16/19</a:t>
            </a:fld>
            <a:endParaRPr lang="en-US"/>
          </a:p>
        </p:txBody>
      </p:sp>
      <p:sp>
        <p:nvSpPr>
          <p:cNvPr id="7" name="Footer Placeholder 6">
            <a:extLst>
              <a:ext uri="{FF2B5EF4-FFF2-40B4-BE49-F238E27FC236}">
                <a16:creationId xmlns:a16="http://schemas.microsoft.com/office/drawing/2014/main" id="{3EE0DA2E-DD55-4CF4-B83F-5FE439FA4770}"/>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8" name="Slide Number Placeholder 7">
            <a:extLst>
              <a:ext uri="{FF2B5EF4-FFF2-40B4-BE49-F238E27FC236}">
                <a16:creationId xmlns:a16="http://schemas.microsoft.com/office/drawing/2014/main" id="{34043688-8E29-4B94-AE23-8A35FD3A9A2E}"/>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21</a:t>
            </a:fld>
            <a:endParaRPr lang="en-US"/>
          </a:p>
        </p:txBody>
      </p:sp>
    </p:spTree>
    <p:extLst>
      <p:ext uri="{BB962C8B-B14F-4D97-AF65-F5344CB8AC3E}">
        <p14:creationId xmlns:p14="http://schemas.microsoft.com/office/powerpoint/2010/main" val="13218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3F9FE-A426-4566-9EC7-C65EBE038B6F}"/>
              </a:ext>
            </a:extLst>
          </p:cNvPr>
          <p:cNvSpPr>
            <a:spLocks noGrp="1"/>
          </p:cNvSpPr>
          <p:nvPr>
            <p:ph type="title"/>
          </p:nvPr>
        </p:nvSpPr>
        <p:spPr>
          <a:xfrm>
            <a:off x="838200" y="631825"/>
            <a:ext cx="10515600" cy="1325563"/>
          </a:xfrm>
        </p:spPr>
        <p:txBody>
          <a:bodyPr>
            <a:normAutofit/>
          </a:bodyPr>
          <a:lstStyle/>
          <a:p>
            <a:r>
              <a:rPr lang="en-US" b="1" dirty="0"/>
              <a:t>Product Metrics </a:t>
            </a:r>
          </a:p>
        </p:txBody>
      </p:sp>
      <p:sp>
        <p:nvSpPr>
          <p:cNvPr id="3" name="Content Placeholder 2">
            <a:extLst>
              <a:ext uri="{FF2B5EF4-FFF2-40B4-BE49-F238E27FC236}">
                <a16:creationId xmlns:a16="http://schemas.microsoft.com/office/drawing/2014/main" id="{51913EE7-86FC-40CE-AA28-B43BB6461791}"/>
              </a:ext>
            </a:extLst>
          </p:cNvPr>
          <p:cNvSpPr>
            <a:spLocks noGrp="1"/>
          </p:cNvSpPr>
          <p:nvPr>
            <p:ph idx="1"/>
          </p:nvPr>
        </p:nvSpPr>
        <p:spPr>
          <a:xfrm>
            <a:off x="838200" y="2057400"/>
            <a:ext cx="10515600" cy="3871762"/>
          </a:xfrm>
        </p:spPr>
        <p:txBody>
          <a:bodyPr>
            <a:normAutofit/>
          </a:bodyPr>
          <a:lstStyle/>
          <a:p>
            <a:r>
              <a:rPr lang="en-US" sz="2200" b="1" u="sng" dirty="0"/>
              <a:t>Defect Density: </a:t>
            </a:r>
            <a:r>
              <a:rPr lang="en-US" sz="2200" dirty="0"/>
              <a:t>It is defined as the ratio of defects to requirements.</a:t>
            </a:r>
          </a:p>
          <a:p>
            <a:pPr marL="0" indent="0" algn="ctr">
              <a:buNone/>
            </a:pPr>
            <a:r>
              <a:rPr lang="en-US" sz="2200" u="sng" dirty="0"/>
              <a:t>Defect density determines the stability of the application.</a:t>
            </a:r>
          </a:p>
          <a:p>
            <a:endParaRPr lang="en-US" sz="2200" dirty="0"/>
          </a:p>
          <a:p>
            <a:pPr marL="0" indent="0">
              <a:buNone/>
            </a:pPr>
            <a:r>
              <a:rPr lang="en-US" sz="2200" b="1" dirty="0">
                <a:highlight>
                  <a:srgbClr val="00FF00"/>
                </a:highlight>
              </a:rPr>
              <a:t>Total no. of defects identified / Size (requirements)</a:t>
            </a:r>
          </a:p>
          <a:p>
            <a:pPr marL="0" indent="0">
              <a:buNone/>
            </a:pPr>
            <a:endParaRPr lang="en-US" sz="2200" b="1" dirty="0"/>
          </a:p>
          <a:p>
            <a:pPr marL="0" indent="0">
              <a:buNone/>
            </a:pPr>
            <a:r>
              <a:rPr lang="en-US" sz="2200" b="1" dirty="0"/>
              <a:t>EXAMPLE:</a:t>
            </a:r>
            <a:endParaRPr lang="en-US" sz="2200" dirty="0"/>
          </a:p>
          <a:p>
            <a:r>
              <a:rPr lang="en-US" sz="2200" dirty="0"/>
              <a:t>Total no. of defects identified = 80</a:t>
            </a:r>
          </a:p>
          <a:p>
            <a:r>
              <a:rPr lang="en-US" sz="2200" dirty="0"/>
              <a:t>Actual Size= 10</a:t>
            </a:r>
          </a:p>
          <a:p>
            <a:r>
              <a:rPr lang="en-US" sz="2200" dirty="0"/>
              <a:t>Defect Density = 80/10 = 8</a:t>
            </a:r>
          </a:p>
          <a:p>
            <a:endParaRPr lang="en-US" sz="2200" dirty="0"/>
          </a:p>
        </p:txBody>
      </p:sp>
      <p:sp>
        <p:nvSpPr>
          <p:cNvPr id="4" name="Date Placeholder 3">
            <a:extLst>
              <a:ext uri="{FF2B5EF4-FFF2-40B4-BE49-F238E27FC236}">
                <a16:creationId xmlns:a16="http://schemas.microsoft.com/office/drawing/2014/main" id="{0922452A-A459-4FA9-8EDE-31A4D8D901C3}"/>
              </a:ext>
            </a:extLst>
          </p:cNvPr>
          <p:cNvSpPr>
            <a:spLocks noGrp="1"/>
          </p:cNvSpPr>
          <p:nvPr>
            <p:ph type="dt" sz="half" idx="10"/>
          </p:nvPr>
        </p:nvSpPr>
        <p:spPr>
          <a:xfrm>
            <a:off x="838200" y="6077585"/>
            <a:ext cx="2743200" cy="365125"/>
          </a:xfrm>
        </p:spPr>
        <p:txBody>
          <a:bodyPr>
            <a:normAutofit/>
          </a:bodyPr>
          <a:lstStyle/>
          <a:p>
            <a:pPr>
              <a:spcAft>
                <a:spcPts val="600"/>
              </a:spcAft>
            </a:pPr>
            <a:fld id="{D540993E-840B-4B7A-B71C-0B5EAFA48C7E}"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A7F0CA5D-5131-46CB-A1E7-E7D47A72EA91}"/>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0FAE19F3-6C08-4DB7-8509-9768DDE20C5E}"/>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22</a:t>
            </a:fld>
            <a:endParaRPr lang="en-US"/>
          </a:p>
        </p:txBody>
      </p:sp>
    </p:spTree>
    <p:extLst>
      <p:ext uri="{BB962C8B-B14F-4D97-AF65-F5344CB8AC3E}">
        <p14:creationId xmlns:p14="http://schemas.microsoft.com/office/powerpoint/2010/main" val="368066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CBA5-36F0-453C-B2B3-9E9F78E9F4F3}"/>
              </a:ext>
            </a:extLst>
          </p:cNvPr>
          <p:cNvSpPr>
            <a:spLocks noGrp="1"/>
          </p:cNvSpPr>
          <p:nvPr>
            <p:ph type="title"/>
          </p:nvPr>
        </p:nvSpPr>
        <p:spPr>
          <a:xfrm>
            <a:off x="838200" y="631825"/>
            <a:ext cx="10515600" cy="1325563"/>
          </a:xfrm>
        </p:spPr>
        <p:txBody>
          <a:bodyPr>
            <a:normAutofit/>
          </a:bodyPr>
          <a:lstStyle/>
          <a:p>
            <a:r>
              <a:rPr lang="en-US" dirty="0"/>
              <a:t>Software Test Metrics – </a:t>
            </a:r>
            <a:r>
              <a:rPr lang="en-US" b="1" dirty="0"/>
              <a:t>Product Metrics </a:t>
            </a:r>
          </a:p>
        </p:txBody>
      </p:sp>
      <p:sp>
        <p:nvSpPr>
          <p:cNvPr id="3" name="Content Placeholder 2">
            <a:extLst>
              <a:ext uri="{FF2B5EF4-FFF2-40B4-BE49-F238E27FC236}">
                <a16:creationId xmlns:a16="http://schemas.microsoft.com/office/drawing/2014/main" id="{4AEB926A-A042-439D-9352-ED02A89E300D}"/>
              </a:ext>
            </a:extLst>
          </p:cNvPr>
          <p:cNvSpPr>
            <a:spLocks noGrp="1"/>
          </p:cNvSpPr>
          <p:nvPr>
            <p:ph idx="1"/>
          </p:nvPr>
        </p:nvSpPr>
        <p:spPr>
          <a:xfrm>
            <a:off x="838200" y="2057400"/>
            <a:ext cx="10515600" cy="3871762"/>
          </a:xfrm>
        </p:spPr>
        <p:txBody>
          <a:bodyPr>
            <a:normAutofit lnSpcReduction="10000"/>
          </a:bodyPr>
          <a:lstStyle/>
          <a:p>
            <a:r>
              <a:rPr lang="en-US" sz="2400" b="1" u="sng" dirty="0"/>
              <a:t>Defect Leakage</a:t>
            </a:r>
            <a:r>
              <a:rPr lang="en-US" sz="2400" b="1" dirty="0"/>
              <a:t>: </a:t>
            </a:r>
            <a:r>
              <a:rPr lang="en-US" sz="2400" dirty="0"/>
              <a:t>It is used to review the efficiency of the testing process before UAT. how many defects are missed/slipped during the QA testing</a:t>
            </a:r>
          </a:p>
          <a:p>
            <a:endParaRPr lang="en-US" sz="2400" dirty="0"/>
          </a:p>
          <a:p>
            <a:pPr marL="0" indent="0">
              <a:buNone/>
            </a:pPr>
            <a:r>
              <a:rPr lang="en-US" sz="2400" b="1" dirty="0">
                <a:highlight>
                  <a:srgbClr val="00FF00"/>
                </a:highlight>
              </a:rPr>
              <a:t>((Total no. of defects found in UAT)/(Total no. of defects found before UAT)) * 10</a:t>
            </a:r>
            <a:r>
              <a:rPr lang="en-US" sz="2400" dirty="0">
                <a:highlight>
                  <a:srgbClr val="00FF00"/>
                </a:highlight>
              </a:rPr>
              <a:t>0</a:t>
            </a:r>
          </a:p>
          <a:p>
            <a:pPr marL="0" indent="0">
              <a:buNone/>
            </a:pPr>
            <a:endParaRPr lang="en-US" sz="2400" b="1" dirty="0"/>
          </a:p>
          <a:p>
            <a:pPr marL="0" indent="0">
              <a:buNone/>
            </a:pPr>
            <a:r>
              <a:rPr lang="en-US" sz="2400" b="1" dirty="0"/>
              <a:t>EXAMPLE:</a:t>
            </a:r>
          </a:p>
          <a:p>
            <a:r>
              <a:rPr lang="en-US" sz="2400" dirty="0"/>
              <a:t>No. of defects found in UAT = 20</a:t>
            </a:r>
          </a:p>
          <a:p>
            <a:r>
              <a:rPr lang="en-US" sz="2400" dirty="0"/>
              <a:t>No. of Defects found before UAT = 120</a:t>
            </a:r>
          </a:p>
          <a:p>
            <a:r>
              <a:rPr lang="en-US" sz="2400" dirty="0"/>
              <a:t>Defect Leakage = (20 /120) * 100 = 16.6 = 17%</a:t>
            </a:r>
          </a:p>
        </p:txBody>
      </p:sp>
      <p:sp>
        <p:nvSpPr>
          <p:cNvPr id="4" name="Date Placeholder 3">
            <a:extLst>
              <a:ext uri="{FF2B5EF4-FFF2-40B4-BE49-F238E27FC236}">
                <a16:creationId xmlns:a16="http://schemas.microsoft.com/office/drawing/2014/main" id="{E9D37E7E-5A9F-4322-8FAC-C04620666748}"/>
              </a:ext>
            </a:extLst>
          </p:cNvPr>
          <p:cNvSpPr>
            <a:spLocks noGrp="1"/>
          </p:cNvSpPr>
          <p:nvPr>
            <p:ph type="dt" sz="half" idx="10"/>
          </p:nvPr>
        </p:nvSpPr>
        <p:spPr>
          <a:xfrm>
            <a:off x="838200" y="6077585"/>
            <a:ext cx="2743200" cy="365125"/>
          </a:xfrm>
        </p:spPr>
        <p:txBody>
          <a:bodyPr>
            <a:normAutofit/>
          </a:bodyPr>
          <a:lstStyle/>
          <a:p>
            <a:pPr>
              <a:spcAft>
                <a:spcPts val="600"/>
              </a:spcAft>
            </a:pPr>
            <a:fld id="{BFCB5EAA-E06C-4752-BE6D-A5FEA1D5685C}"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3EE497CE-7AA3-4787-B664-3628F2C799D0}"/>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A8BE3D64-D27B-45CD-B301-1340930DF306}"/>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23</a:t>
            </a:fld>
            <a:endParaRPr lang="en-US"/>
          </a:p>
        </p:txBody>
      </p:sp>
    </p:spTree>
    <p:extLst>
      <p:ext uri="{BB962C8B-B14F-4D97-AF65-F5344CB8AC3E}">
        <p14:creationId xmlns:p14="http://schemas.microsoft.com/office/powerpoint/2010/main" val="112494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8F010-AE96-4161-8DED-4499F2BD8D9C}"/>
              </a:ext>
            </a:extLst>
          </p:cNvPr>
          <p:cNvSpPr>
            <a:spLocks noGrp="1"/>
          </p:cNvSpPr>
          <p:nvPr>
            <p:ph type="title"/>
          </p:nvPr>
        </p:nvSpPr>
        <p:spPr>
          <a:xfrm>
            <a:off x="838200" y="631825"/>
            <a:ext cx="10515600" cy="1325563"/>
          </a:xfrm>
        </p:spPr>
        <p:txBody>
          <a:bodyPr>
            <a:normAutofit/>
          </a:bodyPr>
          <a:lstStyle/>
          <a:p>
            <a:r>
              <a:rPr lang="en-US" b="1" dirty="0"/>
              <a:t>Product Metrics </a:t>
            </a:r>
          </a:p>
        </p:txBody>
      </p:sp>
      <p:sp>
        <p:nvSpPr>
          <p:cNvPr id="3" name="Content Placeholder 2">
            <a:extLst>
              <a:ext uri="{FF2B5EF4-FFF2-40B4-BE49-F238E27FC236}">
                <a16:creationId xmlns:a16="http://schemas.microsoft.com/office/drawing/2014/main" id="{60A968ED-0ED9-4DF2-90CB-84A5DB4A3A61}"/>
              </a:ext>
            </a:extLst>
          </p:cNvPr>
          <p:cNvSpPr>
            <a:spLocks noGrp="1"/>
          </p:cNvSpPr>
          <p:nvPr>
            <p:ph idx="1"/>
          </p:nvPr>
        </p:nvSpPr>
        <p:spPr>
          <a:xfrm>
            <a:off x="838200" y="2057400"/>
            <a:ext cx="10515600" cy="3871762"/>
          </a:xfrm>
        </p:spPr>
        <p:txBody>
          <a:bodyPr>
            <a:normAutofit fontScale="92500" lnSpcReduction="10000"/>
          </a:bodyPr>
          <a:lstStyle/>
          <a:p>
            <a:r>
              <a:rPr lang="en-US" sz="2400" b="1" u="sng" dirty="0"/>
              <a:t>Defect Removal Efficiency: </a:t>
            </a:r>
            <a:r>
              <a:rPr lang="en-US" sz="2400" dirty="0"/>
              <a:t>It allows us to compare the overall (defects found pre and post-delivery) defect removal efficiency</a:t>
            </a:r>
          </a:p>
          <a:p>
            <a:endParaRPr lang="en-US" sz="2400" b="1" dirty="0">
              <a:highlight>
                <a:srgbClr val="00FF00"/>
              </a:highlight>
            </a:endParaRPr>
          </a:p>
          <a:p>
            <a:pPr marL="0" indent="0">
              <a:buNone/>
            </a:pPr>
            <a:r>
              <a:rPr lang="en-US" sz="2400" b="1" dirty="0">
                <a:highlight>
                  <a:srgbClr val="00FF00"/>
                </a:highlight>
              </a:rPr>
              <a:t>((Total no. of defects found pre-delivery) /( (Total no. of defects found pre-delivery )+ (Total no. of defects found post-delivery)))* 100</a:t>
            </a:r>
          </a:p>
          <a:p>
            <a:pPr marL="0" indent="0">
              <a:buNone/>
            </a:pPr>
            <a:endParaRPr lang="en-US" sz="2400" b="1" dirty="0"/>
          </a:p>
          <a:p>
            <a:pPr marL="0" indent="0">
              <a:buNone/>
            </a:pPr>
            <a:r>
              <a:rPr lang="en-US" sz="2400" b="1" dirty="0"/>
              <a:t>EXAMPLE</a:t>
            </a:r>
            <a:endParaRPr lang="en-US" sz="2400" dirty="0"/>
          </a:p>
          <a:p>
            <a:r>
              <a:rPr lang="en-US" sz="2400" dirty="0"/>
              <a:t>Total no. of defects found pre-delivery = 80</a:t>
            </a:r>
          </a:p>
          <a:p>
            <a:r>
              <a:rPr lang="en-US" sz="2400" dirty="0"/>
              <a:t>Total no. of defects found post-delivery = 10</a:t>
            </a:r>
          </a:p>
          <a:p>
            <a:r>
              <a:rPr lang="en-US" sz="2400" dirty="0"/>
              <a:t>Defect Removal Efficiency = ((80) / ((80) + (10)))*100 = (80/90)*100 = 88.8 = 89%</a:t>
            </a:r>
          </a:p>
          <a:p>
            <a:endParaRPr lang="en-US" sz="2400" dirty="0"/>
          </a:p>
        </p:txBody>
      </p:sp>
      <p:sp>
        <p:nvSpPr>
          <p:cNvPr id="4" name="Date Placeholder 3">
            <a:extLst>
              <a:ext uri="{FF2B5EF4-FFF2-40B4-BE49-F238E27FC236}">
                <a16:creationId xmlns:a16="http://schemas.microsoft.com/office/drawing/2014/main" id="{374B1D24-1E6E-454A-B4A2-0AF25E907FF1}"/>
              </a:ext>
            </a:extLst>
          </p:cNvPr>
          <p:cNvSpPr>
            <a:spLocks noGrp="1"/>
          </p:cNvSpPr>
          <p:nvPr>
            <p:ph type="dt" sz="half" idx="10"/>
          </p:nvPr>
        </p:nvSpPr>
        <p:spPr>
          <a:xfrm>
            <a:off x="838200" y="6077585"/>
            <a:ext cx="2743200" cy="365125"/>
          </a:xfrm>
        </p:spPr>
        <p:txBody>
          <a:bodyPr>
            <a:normAutofit/>
          </a:bodyPr>
          <a:lstStyle/>
          <a:p>
            <a:pPr>
              <a:spcAft>
                <a:spcPts val="600"/>
              </a:spcAft>
            </a:pPr>
            <a:fld id="{989EF1B0-3E97-49BD-88B4-173226AC578F}" type="datetime1">
              <a:rPr lang="en-US"/>
              <a:pPr>
                <a:spcAft>
                  <a:spcPts val="600"/>
                </a:spcAft>
              </a:pPr>
              <a:t>12/16/19</a:t>
            </a:fld>
            <a:endParaRPr lang="en-US"/>
          </a:p>
        </p:txBody>
      </p:sp>
      <p:sp>
        <p:nvSpPr>
          <p:cNvPr id="5" name="Footer Placeholder 4">
            <a:extLst>
              <a:ext uri="{FF2B5EF4-FFF2-40B4-BE49-F238E27FC236}">
                <a16:creationId xmlns:a16="http://schemas.microsoft.com/office/drawing/2014/main" id="{99911448-1C79-4C35-ABB8-388FAF9F07AE}"/>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1A351E6C-81A7-4344-A913-7F33E9336CCD}"/>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24</a:t>
            </a:fld>
            <a:endParaRPr lang="en-US"/>
          </a:p>
        </p:txBody>
      </p:sp>
    </p:spTree>
    <p:extLst>
      <p:ext uri="{BB962C8B-B14F-4D97-AF65-F5344CB8AC3E}">
        <p14:creationId xmlns:p14="http://schemas.microsoft.com/office/powerpoint/2010/main" val="3655276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A62F417-0917-4768-AC8B-5AB0120492D4}"/>
              </a:ext>
            </a:extLst>
          </p:cNvPr>
          <p:cNvSpPr>
            <a:spLocks noGrp="1"/>
          </p:cNvSpPr>
          <p:nvPr>
            <p:ph type="title"/>
          </p:nvPr>
        </p:nvSpPr>
        <p:spPr>
          <a:xfrm>
            <a:off x="838200" y="631825"/>
            <a:ext cx="10515600" cy="1325563"/>
          </a:xfrm>
        </p:spPr>
        <p:txBody>
          <a:bodyPr>
            <a:normAutofit/>
          </a:bodyPr>
          <a:lstStyle/>
          <a:p>
            <a:r>
              <a:rPr lang="en-US" b="1" dirty="0"/>
              <a:t>Product Metrics </a:t>
            </a:r>
          </a:p>
        </p:txBody>
      </p:sp>
      <p:sp>
        <p:nvSpPr>
          <p:cNvPr id="3" name="Content Placeholder 2">
            <a:extLst>
              <a:ext uri="{FF2B5EF4-FFF2-40B4-BE49-F238E27FC236}">
                <a16:creationId xmlns:a16="http://schemas.microsoft.com/office/drawing/2014/main" id="{13685492-2049-49CD-B5CF-D9017A713186}"/>
              </a:ext>
            </a:extLst>
          </p:cNvPr>
          <p:cNvSpPr>
            <a:spLocks noGrp="1"/>
          </p:cNvSpPr>
          <p:nvPr>
            <p:ph idx="1"/>
          </p:nvPr>
        </p:nvSpPr>
        <p:spPr>
          <a:xfrm>
            <a:off x="838200" y="2057400"/>
            <a:ext cx="10515600" cy="3871762"/>
          </a:xfrm>
        </p:spPr>
        <p:txBody>
          <a:bodyPr>
            <a:normAutofit/>
          </a:bodyPr>
          <a:lstStyle/>
          <a:p>
            <a:r>
              <a:rPr lang="en-US" sz="2200" b="1" u="sng" dirty="0"/>
              <a:t>Defects by Priority: </a:t>
            </a:r>
            <a:r>
              <a:rPr lang="en-US" sz="2200" dirty="0"/>
              <a:t>is used to identify </a:t>
            </a:r>
            <a:r>
              <a:rPr lang="en-US" sz="2200" u="sng" dirty="0"/>
              <a:t>the no. of defects identified based on the Severity / Priority of the defect </a:t>
            </a:r>
            <a:r>
              <a:rPr lang="en-US" sz="2200" dirty="0"/>
              <a:t>which is used to decide the quality of the software</a:t>
            </a:r>
          </a:p>
          <a:p>
            <a:endParaRPr lang="en-US" sz="2200" dirty="0"/>
          </a:p>
          <a:p>
            <a:pPr marL="0" indent="0">
              <a:buNone/>
            </a:pPr>
            <a:r>
              <a:rPr lang="en-US" sz="2200" b="1" dirty="0">
                <a:highlight>
                  <a:srgbClr val="00FF00"/>
                </a:highlight>
              </a:rPr>
              <a:t>% Critical Defects = No. of Critical Defects identified / Total no. of Defects identified * 100</a:t>
            </a:r>
          </a:p>
          <a:p>
            <a:pPr marL="0" indent="0">
              <a:buNone/>
            </a:pPr>
            <a:r>
              <a:rPr lang="en-US" sz="2200" b="1" dirty="0">
                <a:highlight>
                  <a:srgbClr val="00FF00"/>
                </a:highlight>
              </a:rPr>
              <a:t>% High Defects = No. of High Defects identified / Total no. of Defects identified * 100</a:t>
            </a:r>
            <a:br>
              <a:rPr lang="en-US" sz="2200" dirty="0"/>
            </a:br>
            <a:endParaRPr lang="en-US" sz="2200" dirty="0"/>
          </a:p>
          <a:p>
            <a:pPr marL="0" indent="0">
              <a:buNone/>
            </a:pPr>
            <a:r>
              <a:rPr lang="en-US" sz="2200" b="1" dirty="0"/>
              <a:t>EXAMPLE</a:t>
            </a:r>
            <a:r>
              <a:rPr lang="en-US" sz="2200" dirty="0"/>
              <a:t>:</a:t>
            </a:r>
          </a:p>
          <a:p>
            <a:pPr marL="0" indent="0">
              <a:buNone/>
            </a:pPr>
            <a:br>
              <a:rPr lang="en-US" sz="2200" dirty="0"/>
            </a:br>
            <a:r>
              <a:rPr lang="en-US" sz="2200" dirty="0"/>
              <a:t>Percentage of Critical Defects = 6/ 30 * 100 = 20%</a:t>
            </a:r>
          </a:p>
        </p:txBody>
      </p:sp>
      <p:sp>
        <p:nvSpPr>
          <p:cNvPr id="5" name="Date Placeholder 4">
            <a:extLst>
              <a:ext uri="{FF2B5EF4-FFF2-40B4-BE49-F238E27FC236}">
                <a16:creationId xmlns:a16="http://schemas.microsoft.com/office/drawing/2014/main" id="{499865A2-3BC0-475E-A1A7-7513920DC801}"/>
              </a:ext>
            </a:extLst>
          </p:cNvPr>
          <p:cNvSpPr>
            <a:spLocks noGrp="1"/>
          </p:cNvSpPr>
          <p:nvPr>
            <p:ph type="dt" sz="half" idx="10"/>
          </p:nvPr>
        </p:nvSpPr>
        <p:spPr>
          <a:xfrm>
            <a:off x="838200" y="6077585"/>
            <a:ext cx="2743200" cy="365125"/>
          </a:xfrm>
        </p:spPr>
        <p:txBody>
          <a:bodyPr>
            <a:normAutofit/>
          </a:bodyPr>
          <a:lstStyle/>
          <a:p>
            <a:pPr>
              <a:spcAft>
                <a:spcPts val="600"/>
              </a:spcAft>
            </a:pPr>
            <a:fld id="{0525B2B7-61D6-4363-9E67-C7B78ACA7B9A}" type="datetime1">
              <a:rPr lang="en-US"/>
              <a:pPr>
                <a:spcAft>
                  <a:spcPts val="600"/>
                </a:spcAft>
              </a:pPr>
              <a:t>12/16/19</a:t>
            </a:fld>
            <a:endParaRPr lang="en-US"/>
          </a:p>
        </p:txBody>
      </p:sp>
      <p:sp>
        <p:nvSpPr>
          <p:cNvPr id="6" name="Footer Placeholder 5">
            <a:extLst>
              <a:ext uri="{FF2B5EF4-FFF2-40B4-BE49-F238E27FC236}">
                <a16:creationId xmlns:a16="http://schemas.microsoft.com/office/drawing/2014/main" id="{2193853D-933B-4D4A-9489-A8B4A5737105}"/>
              </a:ext>
            </a:extLst>
          </p:cNvPr>
          <p:cNvSpPr>
            <a:spLocks noGrp="1"/>
          </p:cNvSpPr>
          <p:nvPr>
            <p:ph type="ftr" sz="quarter" idx="11"/>
          </p:nvPr>
        </p:nvSpPr>
        <p:spPr>
          <a:xfrm>
            <a:off x="4038600" y="6077585"/>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7" name="Slide Number Placeholder 6">
            <a:extLst>
              <a:ext uri="{FF2B5EF4-FFF2-40B4-BE49-F238E27FC236}">
                <a16:creationId xmlns:a16="http://schemas.microsoft.com/office/drawing/2014/main" id="{81F65CBC-77E0-44B6-AF8D-75FF403C2B21}"/>
              </a:ext>
            </a:extLst>
          </p:cNvPr>
          <p:cNvSpPr>
            <a:spLocks noGrp="1"/>
          </p:cNvSpPr>
          <p:nvPr>
            <p:ph type="sldNum" sz="quarter" idx="12"/>
          </p:nvPr>
        </p:nvSpPr>
        <p:spPr>
          <a:xfrm>
            <a:off x="8610600" y="6077585"/>
            <a:ext cx="2743200" cy="365125"/>
          </a:xfrm>
        </p:spPr>
        <p:txBody>
          <a:bodyPr>
            <a:normAutofit/>
          </a:bodyPr>
          <a:lstStyle/>
          <a:p>
            <a:pPr>
              <a:spcAft>
                <a:spcPts val="600"/>
              </a:spcAft>
            </a:pPr>
            <a:fld id="{A6C6712A-F174-45D7-9CDC-2C23AB7AD0C4}" type="slidenum">
              <a:rPr lang="en-US"/>
              <a:pPr>
                <a:spcAft>
                  <a:spcPts val="600"/>
                </a:spcAft>
              </a:pPr>
              <a:t>25</a:t>
            </a:fld>
            <a:endParaRPr lang="en-US"/>
          </a:p>
        </p:txBody>
      </p:sp>
    </p:spTree>
    <p:extLst>
      <p:ext uri="{BB962C8B-B14F-4D97-AF65-F5344CB8AC3E}">
        <p14:creationId xmlns:p14="http://schemas.microsoft.com/office/powerpoint/2010/main" val="2666699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ACE18-C058-49A7-8798-71EBA2DE92B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Test Execution Examples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1F958E-B8B8-4CDE-B85F-55F554E94840}"/>
              </a:ext>
            </a:extLst>
          </p:cNvPr>
          <p:cNvPicPr>
            <a:picLocks noChangeAspect="1"/>
          </p:cNvPicPr>
          <p:nvPr/>
        </p:nvPicPr>
        <p:blipFill>
          <a:blip r:embed="rId2"/>
          <a:stretch>
            <a:fillRect/>
          </a:stretch>
        </p:blipFill>
        <p:spPr>
          <a:xfrm>
            <a:off x="331567" y="2775222"/>
            <a:ext cx="5455917" cy="3300829"/>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A6D0F12-5905-438F-AEA5-595509BBBFCB}"/>
              </a:ext>
            </a:extLst>
          </p:cNvPr>
          <p:cNvPicPr>
            <a:picLocks noGrp="1" noChangeAspect="1"/>
          </p:cNvPicPr>
          <p:nvPr>
            <p:ph idx="1"/>
          </p:nvPr>
        </p:nvPicPr>
        <p:blipFill>
          <a:blip r:embed="rId3"/>
          <a:stretch>
            <a:fillRect/>
          </a:stretch>
        </p:blipFill>
        <p:spPr>
          <a:xfrm>
            <a:off x="6445073" y="2782042"/>
            <a:ext cx="5455917" cy="3287189"/>
          </a:xfrm>
          <a:prstGeom prst="rect">
            <a:avLst/>
          </a:prstGeom>
        </p:spPr>
      </p:pic>
      <p:sp>
        <p:nvSpPr>
          <p:cNvPr id="6" name="Date Placeholder 5">
            <a:extLst>
              <a:ext uri="{FF2B5EF4-FFF2-40B4-BE49-F238E27FC236}">
                <a16:creationId xmlns:a16="http://schemas.microsoft.com/office/drawing/2014/main" id="{5BB815C0-CC71-4639-BCE4-C7E6E1F0B438}"/>
              </a:ext>
            </a:extLst>
          </p:cNvPr>
          <p:cNvSpPr>
            <a:spLocks noGrp="1"/>
          </p:cNvSpPr>
          <p:nvPr>
            <p:ph type="dt" sz="half" idx="10"/>
          </p:nvPr>
        </p:nvSpPr>
        <p:spPr>
          <a:xfrm>
            <a:off x="830943" y="6522430"/>
            <a:ext cx="2743200" cy="347472"/>
          </a:xfrm>
        </p:spPr>
        <p:txBody>
          <a:bodyPr vert="horz" lIns="91440" tIns="45720" rIns="91440" bIns="45720" rtlCol="0" anchor="ctr">
            <a:normAutofit/>
          </a:bodyPr>
          <a:lstStyle/>
          <a:p>
            <a:pPr>
              <a:spcAft>
                <a:spcPts val="600"/>
              </a:spcAft>
            </a:pPr>
            <a:fld id="{1DA23F01-CC9C-413E-AA63-3AD2482B82EC}" type="datetime1">
              <a:rPr lang="en-US">
                <a:solidFill>
                  <a:srgbClr val="898989"/>
                </a:solidFill>
              </a:rPr>
              <a:pPr>
                <a:spcAft>
                  <a:spcPts val="600"/>
                </a:spcAft>
              </a:pPr>
              <a:t>12/16/19</a:t>
            </a:fld>
            <a:endParaRPr lang="en-US">
              <a:solidFill>
                <a:srgbClr val="898989"/>
              </a:solidFill>
            </a:endParaRPr>
          </a:p>
        </p:txBody>
      </p:sp>
      <p:sp>
        <p:nvSpPr>
          <p:cNvPr id="7" name="Footer Placeholder 6">
            <a:extLst>
              <a:ext uri="{FF2B5EF4-FFF2-40B4-BE49-F238E27FC236}">
                <a16:creationId xmlns:a16="http://schemas.microsoft.com/office/drawing/2014/main" id="{4E111711-71B8-4AFF-9C3E-C497AAF90829}"/>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lnSpc>
                <a:spcPct val="90000"/>
              </a:lnSpc>
              <a:spcAft>
                <a:spcPts val="600"/>
              </a:spcAft>
            </a:pPr>
            <a:r>
              <a:rPr lang="en-US" sz="900" kern="1200">
                <a:solidFill>
                  <a:srgbClr val="898989"/>
                </a:solidFill>
                <a:latin typeface="+mn-lt"/>
                <a:ea typeface="+mn-ea"/>
                <a:cs typeface="+mn-cs"/>
              </a:rPr>
              <a:t>https://www.softwaretestinghelp.com/software-test-metrics-and-measurements/; NeilPatel.com</a:t>
            </a:r>
          </a:p>
        </p:txBody>
      </p:sp>
      <p:sp>
        <p:nvSpPr>
          <p:cNvPr id="8" name="Slide Number Placeholder 7">
            <a:extLst>
              <a:ext uri="{FF2B5EF4-FFF2-40B4-BE49-F238E27FC236}">
                <a16:creationId xmlns:a16="http://schemas.microsoft.com/office/drawing/2014/main" id="{9D9920A4-B76D-4777-B2F9-5628C558DCEB}"/>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A6C6712A-F174-45D7-9CDC-2C23AB7AD0C4}" type="slidenum">
              <a:rPr lang="en-US">
                <a:solidFill>
                  <a:srgbClr val="898989"/>
                </a:solidFill>
              </a:rPr>
              <a:pPr>
                <a:spcAft>
                  <a:spcPts val="600"/>
                </a:spcAft>
              </a:pPr>
              <a:t>26</a:t>
            </a:fld>
            <a:endParaRPr lang="en-US">
              <a:solidFill>
                <a:srgbClr val="898989"/>
              </a:solidFill>
            </a:endParaRPr>
          </a:p>
        </p:txBody>
      </p:sp>
    </p:spTree>
    <p:extLst>
      <p:ext uri="{BB962C8B-B14F-4D97-AF65-F5344CB8AC3E}">
        <p14:creationId xmlns:p14="http://schemas.microsoft.com/office/powerpoint/2010/main" val="419130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A49D-1DEF-4CEC-9F59-1C3DF3A1E0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97015-AB69-47D3-8793-D0B3DCB1C14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C77F331-197B-45AC-BFD8-3792D39F4293}"/>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3E6E26E1-D643-4C4C-B48E-2F6A57ABBFE8}"/>
              </a:ext>
            </a:extLst>
          </p:cNvPr>
          <p:cNvSpPr>
            <a:spLocks noGrp="1"/>
          </p:cNvSpPr>
          <p:nvPr>
            <p:ph type="ftr" sz="quarter" idx="11"/>
          </p:nvPr>
        </p:nvSpPr>
        <p:spPr>
          <a:xfrm>
            <a:off x="2011681" y="6356350"/>
            <a:ext cx="8277012" cy="365125"/>
          </a:xfrm>
        </p:spPr>
        <p:txBody>
          <a:bodyPr/>
          <a:lstStyle/>
          <a:p>
            <a:r>
              <a:rPr lang="en-US" dirty="0">
                <a:hlinkClick r:id="rId2"/>
              </a:rPr>
              <a:t>https://www.clearlyandsimply.com/clearly_and_simply/2009/11/software-project-dashboards-episode-1.html</a:t>
            </a:r>
            <a:endParaRPr lang="en-US" dirty="0"/>
          </a:p>
        </p:txBody>
      </p:sp>
      <p:sp>
        <p:nvSpPr>
          <p:cNvPr id="6" name="Slide Number Placeholder 5">
            <a:extLst>
              <a:ext uri="{FF2B5EF4-FFF2-40B4-BE49-F238E27FC236}">
                <a16:creationId xmlns:a16="http://schemas.microsoft.com/office/drawing/2014/main" id="{3571B8EC-1EBD-4543-86F6-8C3954E96F41}"/>
              </a:ext>
            </a:extLst>
          </p:cNvPr>
          <p:cNvSpPr>
            <a:spLocks noGrp="1"/>
          </p:cNvSpPr>
          <p:nvPr>
            <p:ph type="sldNum" sz="quarter" idx="12"/>
          </p:nvPr>
        </p:nvSpPr>
        <p:spPr/>
        <p:txBody>
          <a:bodyPr/>
          <a:lstStyle/>
          <a:p>
            <a:fld id="{A6C6712A-F174-45D7-9CDC-2C23AB7AD0C4}" type="slidenum">
              <a:rPr lang="en-US" smtClean="0"/>
              <a:t>27</a:t>
            </a:fld>
            <a:endParaRPr lang="en-US"/>
          </a:p>
        </p:txBody>
      </p:sp>
      <p:pic>
        <p:nvPicPr>
          <p:cNvPr id="7" name="Picture 6">
            <a:extLst>
              <a:ext uri="{FF2B5EF4-FFF2-40B4-BE49-F238E27FC236}">
                <a16:creationId xmlns:a16="http://schemas.microsoft.com/office/drawing/2014/main" id="{E96F6A83-43DD-464B-8155-4FF5930B4F51}"/>
              </a:ext>
            </a:extLst>
          </p:cNvPr>
          <p:cNvPicPr>
            <a:picLocks noChangeAspect="1"/>
          </p:cNvPicPr>
          <p:nvPr/>
        </p:nvPicPr>
        <p:blipFill>
          <a:blip r:embed="rId3"/>
          <a:stretch>
            <a:fillRect/>
          </a:stretch>
        </p:blipFill>
        <p:spPr>
          <a:xfrm>
            <a:off x="508000" y="250121"/>
            <a:ext cx="10993120" cy="6016536"/>
          </a:xfrm>
          <a:prstGeom prst="rect">
            <a:avLst/>
          </a:prstGeom>
        </p:spPr>
      </p:pic>
    </p:spTree>
    <p:extLst>
      <p:ext uri="{BB962C8B-B14F-4D97-AF65-F5344CB8AC3E}">
        <p14:creationId xmlns:p14="http://schemas.microsoft.com/office/powerpoint/2010/main" val="337788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CC6B-E9AB-42B1-A755-CA44ECFB38E0}"/>
              </a:ext>
            </a:extLst>
          </p:cNvPr>
          <p:cNvSpPr>
            <a:spLocks noGrp="1"/>
          </p:cNvSpPr>
          <p:nvPr>
            <p:ph type="title"/>
          </p:nvPr>
        </p:nvSpPr>
        <p:spPr>
          <a:xfrm>
            <a:off x="492013" y="187616"/>
            <a:ext cx="8921974" cy="1024811"/>
          </a:xfrm>
        </p:spPr>
        <p:txBody>
          <a:bodyPr>
            <a:normAutofit/>
          </a:bodyPr>
          <a:lstStyle/>
          <a:p>
            <a:r>
              <a:rPr lang="en-US" dirty="0"/>
              <a:t>More Process and Product Metrics</a:t>
            </a:r>
          </a:p>
        </p:txBody>
      </p:sp>
      <p:sp>
        <p:nvSpPr>
          <p:cNvPr id="148" name="Content Placeholder 2">
            <a:extLst>
              <a:ext uri="{FF2B5EF4-FFF2-40B4-BE49-F238E27FC236}">
                <a16:creationId xmlns:a16="http://schemas.microsoft.com/office/drawing/2014/main" id="{7761E1E0-9E31-4778-BD1E-818E2634D0EA}"/>
              </a:ext>
            </a:extLst>
          </p:cNvPr>
          <p:cNvSpPr>
            <a:spLocks noGrp="1"/>
          </p:cNvSpPr>
          <p:nvPr>
            <p:ph idx="1"/>
          </p:nvPr>
        </p:nvSpPr>
        <p:spPr>
          <a:xfrm>
            <a:off x="548640" y="1212427"/>
            <a:ext cx="8808720" cy="5018009"/>
          </a:xfrm>
        </p:spPr>
        <p:txBody>
          <a:bodyPr anchor="ctr">
            <a:noAutofit/>
          </a:bodyPr>
          <a:lstStyle/>
          <a:p>
            <a:r>
              <a:rPr lang="en-US" sz="1800" b="1" dirty="0"/>
              <a:t>Rework Effort Ratio = </a:t>
            </a:r>
            <a:r>
              <a:rPr lang="en-US" sz="1800" dirty="0"/>
              <a:t>(Actual rework efforts spent in that phase/ total actual efforts spent in that phase) X 100</a:t>
            </a:r>
          </a:p>
          <a:p>
            <a:r>
              <a:rPr lang="en-US" sz="1800" b="1" dirty="0"/>
              <a:t>Requirement Creep = </a:t>
            </a:r>
            <a:r>
              <a:rPr lang="en-US" sz="1800" dirty="0"/>
              <a:t>( Total number of requirements added/No of initial requirements)X100</a:t>
            </a:r>
          </a:p>
          <a:p>
            <a:r>
              <a:rPr lang="en-US" sz="1800" b="1" dirty="0"/>
              <a:t>Schedule Variance =</a:t>
            </a:r>
            <a:r>
              <a:rPr lang="en-US" sz="1800" dirty="0"/>
              <a:t> ( Actual efforts – estimated efforts ) / Estimated Efforts) X 100</a:t>
            </a:r>
          </a:p>
          <a:p>
            <a:r>
              <a:rPr lang="en-US" sz="1800" b="1" dirty="0"/>
              <a:t>Cost of finding a defect in testing =</a:t>
            </a:r>
            <a:r>
              <a:rPr lang="en-US" sz="1800" dirty="0"/>
              <a:t> ( Total effort spent on testing/ defects found in testing)</a:t>
            </a:r>
          </a:p>
          <a:p>
            <a:r>
              <a:rPr lang="en-US" sz="1800" b="1" dirty="0"/>
              <a:t>Schedule slippage = </a:t>
            </a:r>
            <a:r>
              <a:rPr lang="en-US" sz="1800" dirty="0"/>
              <a:t>(Actual end date – Estimated end date) / (Planned End Date – Planned Start Date) X 100</a:t>
            </a:r>
          </a:p>
          <a:p>
            <a:r>
              <a:rPr lang="en-US" sz="1800" b="1" dirty="0"/>
              <a:t>Fixed Defects Percentage</a:t>
            </a:r>
            <a:r>
              <a:rPr lang="en-US" sz="1800" dirty="0"/>
              <a:t> = (Defects Fixed/Defects Reported) X 100</a:t>
            </a:r>
          </a:p>
          <a:p>
            <a:r>
              <a:rPr lang="en-US" sz="1800" b="1" dirty="0"/>
              <a:t>Accepted Defects Percentage</a:t>
            </a:r>
            <a:r>
              <a:rPr lang="en-US" sz="1800" dirty="0"/>
              <a:t> = (Defects Accepted as Valid by Dev Team /Total Defects Reported) X 100</a:t>
            </a:r>
          </a:p>
          <a:p>
            <a:r>
              <a:rPr lang="en-US" sz="1800" b="1" dirty="0"/>
              <a:t>Defects Deferred Percentage</a:t>
            </a:r>
            <a:r>
              <a:rPr lang="en-US" sz="1800" dirty="0"/>
              <a:t> = (Defects deferred for future releases /Total Defects Reported) X 100</a:t>
            </a:r>
          </a:p>
        </p:txBody>
      </p:sp>
      <p:sp>
        <p:nvSpPr>
          <p:cNvPr id="5" name="Footer Placeholder 4">
            <a:extLst>
              <a:ext uri="{FF2B5EF4-FFF2-40B4-BE49-F238E27FC236}">
                <a16:creationId xmlns:a16="http://schemas.microsoft.com/office/drawing/2014/main" id="{2A8B8442-17DF-4CFE-9E38-0C70E10038D1}"/>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fi-FI" sz="900" dirty="0">
                <a:solidFill>
                  <a:schemeClr val="tx1">
                    <a:lumMod val="75000"/>
                    <a:lumOff val="25000"/>
                  </a:schemeClr>
                </a:solidFill>
              </a:rPr>
              <a:t>https://www.softwaretestinghelp.com/software-test-metrics-and-measurements/; NeilPatel.com</a:t>
            </a:r>
            <a:endParaRPr lang="en-US" sz="9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7A045962-4DF0-4CB5-A45F-A10BD373FA5E}"/>
              </a:ext>
            </a:extLst>
          </p:cNvPr>
          <p:cNvSpPr>
            <a:spLocks noGrp="1"/>
          </p:cNvSpPr>
          <p:nvPr>
            <p:ph type="dt" sz="half" idx="10"/>
          </p:nvPr>
        </p:nvSpPr>
        <p:spPr>
          <a:xfrm>
            <a:off x="6973342" y="6356350"/>
            <a:ext cx="2743200" cy="365125"/>
          </a:xfrm>
        </p:spPr>
        <p:txBody>
          <a:bodyPr>
            <a:normAutofit/>
          </a:bodyPr>
          <a:lstStyle/>
          <a:p>
            <a:pPr algn="r">
              <a:spcAft>
                <a:spcPts val="600"/>
              </a:spcAft>
            </a:pPr>
            <a:fld id="{FA9BBB9C-B377-4CB8-87D9-1B3FE532B40F}" type="datetime1">
              <a:rPr lang="en-US" sz="1050">
                <a:solidFill>
                  <a:schemeClr val="tx1">
                    <a:lumMod val="75000"/>
                    <a:lumOff val="25000"/>
                  </a:schemeClr>
                </a:solidFill>
              </a:rPr>
              <a:pPr algn="r">
                <a:spcAft>
                  <a:spcPts val="600"/>
                </a:spcAft>
              </a:pPr>
              <a:t>12/16/19</a:t>
            </a:fld>
            <a:endParaRPr lang="en-US" sz="1050">
              <a:solidFill>
                <a:schemeClr val="tx1">
                  <a:lumMod val="75000"/>
                  <a:lumOff val="25000"/>
                </a:schemeClr>
              </a:solidFill>
            </a:endParaRPr>
          </a:p>
        </p:txBody>
      </p:sp>
      <p:sp>
        <p:nvSpPr>
          <p:cNvPr id="89" name="Rectangle 8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Graphic 130" descr="Checkmark">
            <a:extLst>
              <a:ext uri="{FF2B5EF4-FFF2-40B4-BE49-F238E27FC236}">
                <a16:creationId xmlns:a16="http://schemas.microsoft.com/office/drawing/2014/main" id="{19FF3E13-2E93-4B05-875F-049CEC009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C0A49DE2-4D43-4E7B-BF93-64DD05FFF0A2}"/>
              </a:ext>
            </a:extLst>
          </p:cNvPr>
          <p:cNvSpPr>
            <a:spLocks noGrp="1"/>
          </p:cNvSpPr>
          <p:nvPr>
            <p:ph type="sldNum" sz="quarter" idx="12"/>
          </p:nvPr>
        </p:nvSpPr>
        <p:spPr>
          <a:xfrm>
            <a:off x="10341428" y="6356350"/>
            <a:ext cx="1012371" cy="365125"/>
          </a:xfrm>
        </p:spPr>
        <p:txBody>
          <a:bodyPr>
            <a:normAutofit/>
          </a:bodyPr>
          <a:lstStyle/>
          <a:p>
            <a:pPr>
              <a:spcAft>
                <a:spcPts val="600"/>
              </a:spcAft>
            </a:pPr>
            <a:fld id="{A6C6712A-F174-45D7-9CDC-2C23AB7AD0C4}"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15260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CC6B-E9AB-42B1-A755-CA44ECFB38E0}"/>
              </a:ext>
            </a:extLst>
          </p:cNvPr>
          <p:cNvSpPr>
            <a:spLocks noGrp="1"/>
          </p:cNvSpPr>
          <p:nvPr>
            <p:ph type="title"/>
          </p:nvPr>
        </p:nvSpPr>
        <p:spPr>
          <a:xfrm>
            <a:off x="492013" y="187616"/>
            <a:ext cx="8921974" cy="1024811"/>
          </a:xfrm>
        </p:spPr>
        <p:txBody>
          <a:bodyPr>
            <a:normAutofit/>
          </a:bodyPr>
          <a:lstStyle/>
          <a:p>
            <a:r>
              <a:rPr lang="en-US" dirty="0"/>
              <a:t>More Process and Product Metrics</a:t>
            </a:r>
          </a:p>
        </p:txBody>
      </p:sp>
      <p:sp>
        <p:nvSpPr>
          <p:cNvPr id="148" name="Content Placeholder 2">
            <a:extLst>
              <a:ext uri="{FF2B5EF4-FFF2-40B4-BE49-F238E27FC236}">
                <a16:creationId xmlns:a16="http://schemas.microsoft.com/office/drawing/2014/main" id="{7761E1E0-9E31-4778-BD1E-818E2634D0EA}"/>
              </a:ext>
            </a:extLst>
          </p:cNvPr>
          <p:cNvSpPr>
            <a:spLocks noGrp="1"/>
          </p:cNvSpPr>
          <p:nvPr>
            <p:ph idx="1"/>
          </p:nvPr>
        </p:nvSpPr>
        <p:spPr>
          <a:xfrm>
            <a:off x="548640" y="1212427"/>
            <a:ext cx="8808720" cy="5018009"/>
          </a:xfrm>
        </p:spPr>
        <p:txBody>
          <a:bodyPr anchor="ctr">
            <a:noAutofit/>
          </a:bodyPr>
          <a:lstStyle/>
          <a:p>
            <a:r>
              <a:rPr lang="en-US" sz="2000" b="1" dirty="0"/>
              <a:t>Critical Defects Percentage</a:t>
            </a:r>
            <a:r>
              <a:rPr lang="en-US" sz="2000" dirty="0"/>
              <a:t> = (Critical Defects / Total Defects Reported) X 100</a:t>
            </a:r>
          </a:p>
          <a:p>
            <a:r>
              <a:rPr lang="en-US" sz="2000" b="1" dirty="0"/>
              <a:t>Average time for a development team to repair defects</a:t>
            </a:r>
            <a:r>
              <a:rPr lang="en-US" sz="2000" dirty="0"/>
              <a:t> = (Total time taken for bugfixes/Number of bugs)</a:t>
            </a:r>
          </a:p>
          <a:p>
            <a:r>
              <a:rPr lang="en-US" sz="2000" b="1" dirty="0"/>
              <a:t>Number of tests run per time period</a:t>
            </a:r>
            <a:r>
              <a:rPr lang="en-US" sz="2000" dirty="0"/>
              <a:t> = Number of tests run/Total time</a:t>
            </a:r>
          </a:p>
          <a:p>
            <a:r>
              <a:rPr lang="en-US" sz="2000" b="1" dirty="0"/>
              <a:t>Test design efficiency</a:t>
            </a:r>
            <a:r>
              <a:rPr lang="en-US" sz="2000" dirty="0"/>
              <a:t> = Number of tests designed /Total time</a:t>
            </a:r>
          </a:p>
          <a:p>
            <a:r>
              <a:rPr lang="en-US" sz="2000" b="1" dirty="0"/>
              <a:t>Test review efficiency</a:t>
            </a:r>
            <a:r>
              <a:rPr lang="en-US" sz="2000" dirty="0"/>
              <a:t> = Number of tests reviewed /Total time</a:t>
            </a:r>
          </a:p>
          <a:p>
            <a:r>
              <a:rPr lang="en-US" sz="2000" b="1" dirty="0"/>
              <a:t> Requirement stability index (RSI) = </a:t>
            </a:r>
            <a:r>
              <a:rPr lang="en-US" sz="2000" dirty="0"/>
              <a:t>is a metric used to organize, control, and track changes to the originally specified requirements for a new system project or product.</a:t>
            </a:r>
          </a:p>
          <a:p>
            <a:r>
              <a:rPr lang="en-US" sz="2000" b="1" dirty="0"/>
              <a:t>Bug find rate or Number of defects per test hour</a:t>
            </a:r>
            <a:r>
              <a:rPr lang="en-US" sz="2000" dirty="0"/>
              <a:t> = Total number of defects/Total number of test hours</a:t>
            </a:r>
          </a:p>
        </p:txBody>
      </p:sp>
      <p:sp>
        <p:nvSpPr>
          <p:cNvPr id="5" name="Footer Placeholder 4">
            <a:extLst>
              <a:ext uri="{FF2B5EF4-FFF2-40B4-BE49-F238E27FC236}">
                <a16:creationId xmlns:a16="http://schemas.microsoft.com/office/drawing/2014/main" id="{2A8B8442-17DF-4CFE-9E38-0C70E10038D1}"/>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fi-FI" sz="900" dirty="0">
                <a:solidFill>
                  <a:schemeClr val="tx1">
                    <a:lumMod val="75000"/>
                    <a:lumOff val="25000"/>
                  </a:schemeClr>
                </a:solidFill>
              </a:rPr>
              <a:t>https://www.softwaretestinghelp.com/software-test-metrics-and-measurements/; NeilPatel.com</a:t>
            </a:r>
            <a:endParaRPr lang="en-US" sz="9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7A045962-4DF0-4CB5-A45F-A10BD373FA5E}"/>
              </a:ext>
            </a:extLst>
          </p:cNvPr>
          <p:cNvSpPr>
            <a:spLocks noGrp="1"/>
          </p:cNvSpPr>
          <p:nvPr>
            <p:ph type="dt" sz="half" idx="10"/>
          </p:nvPr>
        </p:nvSpPr>
        <p:spPr>
          <a:xfrm>
            <a:off x="6973342" y="6356350"/>
            <a:ext cx="2743200" cy="365125"/>
          </a:xfrm>
        </p:spPr>
        <p:txBody>
          <a:bodyPr>
            <a:normAutofit/>
          </a:bodyPr>
          <a:lstStyle/>
          <a:p>
            <a:pPr algn="r">
              <a:spcAft>
                <a:spcPts val="600"/>
              </a:spcAft>
            </a:pPr>
            <a:fld id="{FA9BBB9C-B377-4CB8-87D9-1B3FE532B40F}" type="datetime1">
              <a:rPr lang="en-US" sz="1050">
                <a:solidFill>
                  <a:schemeClr val="tx1">
                    <a:lumMod val="75000"/>
                    <a:lumOff val="25000"/>
                  </a:schemeClr>
                </a:solidFill>
              </a:rPr>
              <a:pPr algn="r">
                <a:spcAft>
                  <a:spcPts val="600"/>
                </a:spcAft>
              </a:pPr>
              <a:t>12/16/19</a:t>
            </a:fld>
            <a:endParaRPr lang="en-US" sz="1050">
              <a:solidFill>
                <a:schemeClr val="tx1">
                  <a:lumMod val="75000"/>
                  <a:lumOff val="25000"/>
                </a:schemeClr>
              </a:solidFill>
            </a:endParaRPr>
          </a:p>
        </p:txBody>
      </p:sp>
      <p:pic>
        <p:nvPicPr>
          <p:cNvPr id="131" name="Graphic 130" descr="Checkmark">
            <a:extLst>
              <a:ext uri="{FF2B5EF4-FFF2-40B4-BE49-F238E27FC236}">
                <a16:creationId xmlns:a16="http://schemas.microsoft.com/office/drawing/2014/main" id="{19FF3E13-2E93-4B05-875F-049CEC009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C0A49DE2-4D43-4E7B-BF93-64DD05FFF0A2}"/>
              </a:ext>
            </a:extLst>
          </p:cNvPr>
          <p:cNvSpPr>
            <a:spLocks noGrp="1"/>
          </p:cNvSpPr>
          <p:nvPr>
            <p:ph type="sldNum" sz="quarter" idx="12"/>
          </p:nvPr>
        </p:nvSpPr>
        <p:spPr>
          <a:xfrm>
            <a:off x="10341428" y="6356350"/>
            <a:ext cx="1012371" cy="365125"/>
          </a:xfrm>
        </p:spPr>
        <p:txBody>
          <a:bodyPr>
            <a:normAutofit/>
          </a:bodyPr>
          <a:lstStyle/>
          <a:p>
            <a:pPr>
              <a:spcAft>
                <a:spcPts val="600"/>
              </a:spcAft>
            </a:pPr>
            <a:fld id="{A6C6712A-F174-45D7-9CDC-2C23AB7AD0C4}" type="slidenum">
              <a:rPr lang="en-US">
                <a:solidFill>
                  <a:srgbClr val="FFFFFF"/>
                </a:solidFill>
              </a:rPr>
              <a:pPr>
                <a:spcAft>
                  <a:spcPts val="600"/>
                </a:spcAft>
              </a:pPr>
              <a:t>29</a:t>
            </a:fld>
            <a:endParaRPr lang="en-US">
              <a:solidFill>
                <a:srgbClr val="FFFFFF"/>
              </a:solidFill>
            </a:endParaRPr>
          </a:p>
        </p:txBody>
      </p:sp>
    </p:spTree>
    <p:extLst>
      <p:ext uri="{BB962C8B-B14F-4D97-AF65-F5344CB8AC3E}">
        <p14:creationId xmlns:p14="http://schemas.microsoft.com/office/powerpoint/2010/main" val="53958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2779-2E31-4AF3-A89E-A7695BDD1B12}"/>
              </a:ext>
            </a:extLst>
          </p:cNvPr>
          <p:cNvSpPr>
            <a:spLocks noGrp="1"/>
          </p:cNvSpPr>
          <p:nvPr>
            <p:ph type="title"/>
          </p:nvPr>
        </p:nvSpPr>
        <p:spPr>
          <a:xfrm>
            <a:off x="838200" y="365125"/>
            <a:ext cx="10515600" cy="1325563"/>
          </a:xfrm>
        </p:spPr>
        <p:txBody>
          <a:bodyPr>
            <a:normAutofit/>
          </a:bodyPr>
          <a:lstStyle/>
          <a:p>
            <a:r>
              <a:rPr lang="en-US" dirty="0"/>
              <a:t>Software Testing Metrics</a:t>
            </a:r>
          </a:p>
        </p:txBody>
      </p:sp>
      <p:sp>
        <p:nvSpPr>
          <p:cNvPr id="3" name="Content Placeholder 2">
            <a:extLst>
              <a:ext uri="{FF2B5EF4-FFF2-40B4-BE49-F238E27FC236}">
                <a16:creationId xmlns:a16="http://schemas.microsoft.com/office/drawing/2014/main" id="{F9601FF4-8AA5-4DD6-BED5-FCB2F133454E}"/>
              </a:ext>
            </a:extLst>
          </p:cNvPr>
          <p:cNvSpPr>
            <a:spLocks noGrp="1"/>
          </p:cNvSpPr>
          <p:nvPr>
            <p:ph idx="1"/>
          </p:nvPr>
        </p:nvSpPr>
        <p:spPr>
          <a:xfrm>
            <a:off x="838200" y="1825625"/>
            <a:ext cx="5031259" cy="4351338"/>
          </a:xfrm>
        </p:spPr>
        <p:txBody>
          <a:bodyPr>
            <a:normAutofit/>
          </a:bodyPr>
          <a:lstStyle/>
          <a:p>
            <a:r>
              <a:rPr lang="en-US" sz="2000" dirty="0"/>
              <a:t>Software Testing Metrics can be defined as a quantitative measure that helps to make estimates on the software testing projects. It measures the:</a:t>
            </a:r>
          </a:p>
          <a:p>
            <a:pPr lvl="1"/>
            <a:r>
              <a:rPr lang="en-US" sz="2000" dirty="0"/>
              <a:t>Progress </a:t>
            </a:r>
          </a:p>
          <a:p>
            <a:pPr lvl="1"/>
            <a:r>
              <a:rPr lang="en-US" sz="2000" dirty="0"/>
              <a:t>Quality </a:t>
            </a:r>
          </a:p>
          <a:p>
            <a:pPr lvl="1"/>
            <a:r>
              <a:rPr lang="en-US" sz="2000" dirty="0"/>
              <a:t>Health</a:t>
            </a:r>
          </a:p>
          <a:p>
            <a:pPr lvl="1"/>
            <a:r>
              <a:rPr lang="en-US" sz="2000" dirty="0"/>
              <a:t>Test efficiency </a:t>
            </a:r>
          </a:p>
          <a:p>
            <a:pPr lvl="1"/>
            <a:r>
              <a:rPr lang="en-US" sz="2000"/>
              <a:t>And more…</a:t>
            </a:r>
            <a:endParaRPr lang="en-US" sz="2000" dirty="0"/>
          </a:p>
          <a:p>
            <a:pPr lvl="1"/>
            <a:endParaRPr lang="en-US" sz="2000" dirty="0"/>
          </a:p>
          <a:p>
            <a:pPr marL="457200" lvl="1" indent="0" algn="ctr">
              <a:buNone/>
            </a:pPr>
            <a:r>
              <a:rPr lang="en-US" sz="2000" b="1" dirty="0"/>
              <a:t>No Testing can be performed without the Software Testing Metrics</a:t>
            </a:r>
          </a:p>
        </p:txBody>
      </p:sp>
      <p:pic>
        <p:nvPicPr>
          <p:cNvPr id="8" name="Picture 7">
            <a:extLst>
              <a:ext uri="{FF2B5EF4-FFF2-40B4-BE49-F238E27FC236}">
                <a16:creationId xmlns:a16="http://schemas.microsoft.com/office/drawing/2014/main" id="{9D311E8E-40BB-424E-871D-A53D9E1D29AD}"/>
              </a:ext>
            </a:extLst>
          </p:cNvPr>
          <p:cNvPicPr>
            <a:picLocks noChangeAspect="1"/>
          </p:cNvPicPr>
          <p:nvPr/>
        </p:nvPicPr>
        <p:blipFill rotWithShape="1">
          <a:blip r:embed="rId2"/>
          <a:srcRect l="931" r="964" b="3"/>
          <a:stretch/>
        </p:blipFill>
        <p:spPr>
          <a:xfrm>
            <a:off x="6096000" y="1541420"/>
            <a:ext cx="5634567" cy="4272681"/>
          </a:xfrm>
          <a:prstGeom prst="rect">
            <a:avLst/>
          </a:prstGeom>
        </p:spPr>
      </p:pic>
      <p:sp>
        <p:nvSpPr>
          <p:cNvPr id="4" name="Date Placeholder 3">
            <a:extLst>
              <a:ext uri="{FF2B5EF4-FFF2-40B4-BE49-F238E27FC236}">
                <a16:creationId xmlns:a16="http://schemas.microsoft.com/office/drawing/2014/main" id="{C0881F18-1D06-4538-8BF1-C78820E32ADF}"/>
              </a:ext>
            </a:extLst>
          </p:cNvPr>
          <p:cNvSpPr>
            <a:spLocks noGrp="1"/>
          </p:cNvSpPr>
          <p:nvPr>
            <p:ph type="dt" sz="half" idx="10"/>
          </p:nvPr>
        </p:nvSpPr>
        <p:spPr>
          <a:xfrm>
            <a:off x="838200" y="6356350"/>
            <a:ext cx="2743200" cy="365125"/>
          </a:xfrm>
        </p:spPr>
        <p:txBody>
          <a:bodyPr>
            <a:normAutofit/>
          </a:bodyPr>
          <a:lstStyle/>
          <a:p>
            <a:pPr>
              <a:spcAft>
                <a:spcPts val="600"/>
              </a:spcAft>
            </a:pPr>
            <a:fld id="{FA9BBB9C-B377-4CB8-87D9-1B3FE532B40F}" type="datetime1">
              <a:rPr lang="en-US" smtClean="0"/>
              <a:pPr>
                <a:spcAft>
                  <a:spcPts val="600"/>
                </a:spcAft>
              </a:pPr>
              <a:t>12/16/19</a:t>
            </a:fld>
            <a:endParaRPr lang="en-US"/>
          </a:p>
        </p:txBody>
      </p:sp>
      <p:sp>
        <p:nvSpPr>
          <p:cNvPr id="5" name="Footer Placeholder 4">
            <a:extLst>
              <a:ext uri="{FF2B5EF4-FFF2-40B4-BE49-F238E27FC236}">
                <a16:creationId xmlns:a16="http://schemas.microsoft.com/office/drawing/2014/main" id="{FB672BAE-BE4C-43C2-8E0E-FAD107D92A8E}"/>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hlinkClick r:id="rId3"/>
              </a:rPr>
              <a:t>https://www.qasymphony.com/blog/64-test-metrics/</a:t>
            </a:r>
            <a:endParaRPr lang="en-US" sz="900" dirty="0"/>
          </a:p>
        </p:txBody>
      </p:sp>
      <p:sp>
        <p:nvSpPr>
          <p:cNvPr id="6" name="Slide Number Placeholder 5">
            <a:extLst>
              <a:ext uri="{FF2B5EF4-FFF2-40B4-BE49-F238E27FC236}">
                <a16:creationId xmlns:a16="http://schemas.microsoft.com/office/drawing/2014/main" id="{42EA64B0-177A-47AB-B81B-5045B0F5E2F8}"/>
              </a:ext>
            </a:extLst>
          </p:cNvPr>
          <p:cNvSpPr>
            <a:spLocks noGrp="1"/>
          </p:cNvSpPr>
          <p:nvPr>
            <p:ph type="sldNum" sz="quarter" idx="12"/>
          </p:nvPr>
        </p:nvSpPr>
        <p:spPr>
          <a:xfrm>
            <a:off x="8610600" y="6356350"/>
            <a:ext cx="2743200" cy="365125"/>
          </a:xfrm>
        </p:spPr>
        <p:txBody>
          <a:bodyPr>
            <a:normAutofit/>
          </a:bodyPr>
          <a:lstStyle/>
          <a:p>
            <a:pPr>
              <a:spcAft>
                <a:spcPts val="600"/>
              </a:spcAft>
            </a:pPr>
            <a:fld id="{A6C6712A-F174-45D7-9CDC-2C23AB7AD0C4}" type="slidenum">
              <a:rPr lang="en-US" smtClean="0"/>
              <a:pPr>
                <a:spcAft>
                  <a:spcPts val="600"/>
                </a:spcAft>
              </a:pPr>
              <a:t>3</a:t>
            </a:fld>
            <a:endParaRPr lang="en-US"/>
          </a:p>
        </p:txBody>
      </p:sp>
    </p:spTree>
    <p:extLst>
      <p:ext uri="{BB962C8B-B14F-4D97-AF65-F5344CB8AC3E}">
        <p14:creationId xmlns:p14="http://schemas.microsoft.com/office/powerpoint/2010/main" val="238915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8ED-DDEB-45FE-AE99-8490266E4410}"/>
              </a:ext>
            </a:extLst>
          </p:cNvPr>
          <p:cNvSpPr>
            <a:spLocks noGrp="1"/>
          </p:cNvSpPr>
          <p:nvPr>
            <p:ph type="title"/>
          </p:nvPr>
        </p:nvSpPr>
        <p:spPr/>
        <p:txBody>
          <a:bodyPr/>
          <a:lstStyle/>
          <a:p>
            <a:r>
              <a:rPr lang="en-US" dirty="0"/>
              <a:t>Agile Test Metrics</a:t>
            </a:r>
          </a:p>
        </p:txBody>
      </p:sp>
      <p:sp>
        <p:nvSpPr>
          <p:cNvPr id="3" name="Content Placeholder 2">
            <a:extLst>
              <a:ext uri="{FF2B5EF4-FFF2-40B4-BE49-F238E27FC236}">
                <a16:creationId xmlns:a16="http://schemas.microsoft.com/office/drawing/2014/main" id="{59281423-9F9F-44B0-AD86-19515B2434F8}"/>
              </a:ext>
            </a:extLst>
          </p:cNvPr>
          <p:cNvSpPr>
            <a:spLocks noGrp="1"/>
          </p:cNvSpPr>
          <p:nvPr>
            <p:ph idx="1"/>
          </p:nvPr>
        </p:nvSpPr>
        <p:spPr>
          <a:xfrm>
            <a:off x="782595" y="1824726"/>
            <a:ext cx="10515600" cy="4351338"/>
          </a:xfrm>
        </p:spPr>
        <p:txBody>
          <a:bodyPr>
            <a:normAutofit/>
          </a:bodyPr>
          <a:lstStyle/>
          <a:p>
            <a:r>
              <a:rPr lang="en-US" sz="2400" b="1" dirty="0"/>
              <a:t>Sprint burndown</a:t>
            </a:r>
            <a:r>
              <a:rPr lang="en-US" sz="2400" dirty="0"/>
              <a:t> – How much work is remaining in the current iteration, and how much testing remains to be done.</a:t>
            </a:r>
          </a:p>
        </p:txBody>
      </p:sp>
      <p:sp>
        <p:nvSpPr>
          <p:cNvPr id="4" name="Date Placeholder 3">
            <a:extLst>
              <a:ext uri="{FF2B5EF4-FFF2-40B4-BE49-F238E27FC236}">
                <a16:creationId xmlns:a16="http://schemas.microsoft.com/office/drawing/2014/main" id="{D5792937-0380-4DCB-A9D6-D74EB067436D}"/>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6" name="Slide Number Placeholder 5">
            <a:extLst>
              <a:ext uri="{FF2B5EF4-FFF2-40B4-BE49-F238E27FC236}">
                <a16:creationId xmlns:a16="http://schemas.microsoft.com/office/drawing/2014/main" id="{B6A15683-466D-4612-BB32-497C846B14A5}"/>
              </a:ext>
            </a:extLst>
          </p:cNvPr>
          <p:cNvSpPr>
            <a:spLocks noGrp="1"/>
          </p:cNvSpPr>
          <p:nvPr>
            <p:ph type="sldNum" sz="quarter" idx="12"/>
          </p:nvPr>
        </p:nvSpPr>
        <p:spPr/>
        <p:txBody>
          <a:bodyPr/>
          <a:lstStyle/>
          <a:p>
            <a:fld id="{A6C6712A-F174-45D7-9CDC-2C23AB7AD0C4}" type="slidenum">
              <a:rPr lang="en-US" smtClean="0"/>
              <a:t>30</a:t>
            </a:fld>
            <a:endParaRPr lang="en-US"/>
          </a:p>
        </p:txBody>
      </p:sp>
      <p:sp>
        <p:nvSpPr>
          <p:cNvPr id="7" name="Rectangle 6">
            <a:extLst>
              <a:ext uri="{FF2B5EF4-FFF2-40B4-BE49-F238E27FC236}">
                <a16:creationId xmlns:a16="http://schemas.microsoft.com/office/drawing/2014/main" id="{685727E1-FA13-4EA8-B251-4880EED425CD}"/>
              </a:ext>
            </a:extLst>
          </p:cNvPr>
          <p:cNvSpPr/>
          <p:nvPr/>
        </p:nvSpPr>
        <p:spPr>
          <a:xfrm>
            <a:off x="3227397" y="6222312"/>
            <a:ext cx="6948392" cy="276999"/>
          </a:xfrm>
          <a:prstGeom prst="rect">
            <a:avLst/>
          </a:prstGeom>
        </p:spPr>
        <p:txBody>
          <a:bodyPr wrap="square">
            <a:spAutoFit/>
          </a:bodyPr>
          <a:lstStyle/>
          <a:p>
            <a:r>
              <a:rPr lang="en-US" sz="1200" dirty="0">
                <a:hlinkClick r:id="rId2"/>
              </a:rPr>
              <a:t>https://www.sealights.io/test-metrics/</a:t>
            </a:r>
            <a:endParaRPr lang="en-US" sz="1200" dirty="0"/>
          </a:p>
        </p:txBody>
      </p:sp>
      <p:pic>
        <p:nvPicPr>
          <p:cNvPr id="5" name="Picture 4">
            <a:extLst>
              <a:ext uri="{FF2B5EF4-FFF2-40B4-BE49-F238E27FC236}">
                <a16:creationId xmlns:a16="http://schemas.microsoft.com/office/drawing/2014/main" id="{462A2BD0-3C55-4C19-AE08-F456971F9CC0}"/>
              </a:ext>
            </a:extLst>
          </p:cNvPr>
          <p:cNvPicPr>
            <a:picLocks noChangeAspect="1"/>
          </p:cNvPicPr>
          <p:nvPr/>
        </p:nvPicPr>
        <p:blipFill>
          <a:blip r:embed="rId3"/>
          <a:stretch>
            <a:fillRect/>
          </a:stretch>
        </p:blipFill>
        <p:spPr>
          <a:xfrm>
            <a:off x="3640352" y="2598666"/>
            <a:ext cx="5293583" cy="34553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tx1">
                <a:lumMod val="95000"/>
                <a:lumOff val="5000"/>
              </a:schemeClr>
            </a:solidFill>
          </a:ln>
          <a:effectLst/>
          <a:scene3d>
            <a:camera prst="orthographicFront"/>
            <a:lightRig rig="threePt" dir="t"/>
          </a:scene3d>
          <a:sp3d>
            <a:bevelT/>
          </a:sp3d>
        </p:spPr>
      </p:pic>
    </p:spTree>
    <p:extLst>
      <p:ext uri="{BB962C8B-B14F-4D97-AF65-F5344CB8AC3E}">
        <p14:creationId xmlns:p14="http://schemas.microsoft.com/office/powerpoint/2010/main" val="687811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EE5E-0124-4D37-9D81-B2839D7C1F15}"/>
              </a:ext>
            </a:extLst>
          </p:cNvPr>
          <p:cNvSpPr>
            <a:spLocks noGrp="1"/>
          </p:cNvSpPr>
          <p:nvPr>
            <p:ph type="title"/>
          </p:nvPr>
        </p:nvSpPr>
        <p:spPr/>
        <p:txBody>
          <a:bodyPr/>
          <a:lstStyle/>
          <a:p>
            <a:r>
              <a:rPr lang="en-US" b="1" dirty="0"/>
              <a:t>4 Types of Burndown Charts</a:t>
            </a:r>
          </a:p>
        </p:txBody>
      </p:sp>
      <p:sp>
        <p:nvSpPr>
          <p:cNvPr id="3" name="Content Placeholder 2">
            <a:extLst>
              <a:ext uri="{FF2B5EF4-FFF2-40B4-BE49-F238E27FC236}">
                <a16:creationId xmlns:a16="http://schemas.microsoft.com/office/drawing/2014/main" id="{01C8CA71-D728-4298-A9D0-6CFDD9E205C0}"/>
              </a:ext>
            </a:extLst>
          </p:cNvPr>
          <p:cNvSpPr>
            <a:spLocks noGrp="1"/>
          </p:cNvSpPr>
          <p:nvPr>
            <p:ph idx="1"/>
          </p:nvPr>
        </p:nvSpPr>
        <p:spPr/>
        <p:txBody>
          <a:bodyPr>
            <a:normAutofit fontScale="92500" lnSpcReduction="10000"/>
          </a:bodyPr>
          <a:lstStyle/>
          <a:p>
            <a:r>
              <a:rPr lang="en-US" b="1" dirty="0"/>
              <a:t>Product burndown chart: </a:t>
            </a:r>
            <a:r>
              <a:rPr lang="en-US" dirty="0"/>
              <a:t>A graph which shows how many </a:t>
            </a:r>
            <a:r>
              <a:rPr lang="en-US" u="sng" dirty="0"/>
              <a:t>Product Backlog Items </a:t>
            </a:r>
            <a:r>
              <a:rPr lang="en-US" dirty="0"/>
              <a:t>(User Stories) implemented/not implemented.</a:t>
            </a:r>
          </a:p>
          <a:p>
            <a:endParaRPr lang="en-US" b="1" dirty="0"/>
          </a:p>
          <a:p>
            <a:r>
              <a:rPr lang="en-US" b="1" dirty="0"/>
              <a:t>Sprint burndown chart: </a:t>
            </a:r>
            <a:r>
              <a:rPr lang="en-US" dirty="0"/>
              <a:t>A graph which shows how many </a:t>
            </a:r>
            <a:r>
              <a:rPr lang="en-US" u="sng" dirty="0"/>
              <a:t>Sprints implemented/not implemented</a:t>
            </a:r>
            <a:r>
              <a:rPr lang="en-US" dirty="0"/>
              <a:t> by the Scrum Team.</a:t>
            </a:r>
          </a:p>
          <a:p>
            <a:endParaRPr lang="en-US" b="1" dirty="0"/>
          </a:p>
          <a:p>
            <a:r>
              <a:rPr lang="en-US" b="1" dirty="0"/>
              <a:t>Release burndown chart:</a:t>
            </a:r>
            <a:r>
              <a:rPr lang="en-US" dirty="0"/>
              <a:t> A graph which shows list of </a:t>
            </a:r>
            <a:r>
              <a:rPr lang="en-US" u="sng" dirty="0"/>
              <a:t>releases still pending</a:t>
            </a:r>
            <a:r>
              <a:rPr lang="en-US" dirty="0"/>
              <a:t>, which Scrum Team have planned.</a:t>
            </a:r>
          </a:p>
          <a:p>
            <a:endParaRPr lang="en-US" b="1" dirty="0"/>
          </a:p>
          <a:p>
            <a:r>
              <a:rPr lang="en-US" b="1" dirty="0"/>
              <a:t>Defect burndown chart: </a:t>
            </a:r>
            <a:r>
              <a:rPr lang="en-US" dirty="0"/>
              <a:t>A graph which shows how </a:t>
            </a:r>
            <a:r>
              <a:rPr lang="en-US" u="sng" dirty="0"/>
              <a:t>many defects identified</a:t>
            </a:r>
            <a:r>
              <a:rPr lang="en-US" dirty="0"/>
              <a:t> and fixed.</a:t>
            </a:r>
          </a:p>
          <a:p>
            <a:endParaRPr lang="en-US" dirty="0"/>
          </a:p>
        </p:txBody>
      </p:sp>
      <p:sp>
        <p:nvSpPr>
          <p:cNvPr id="4" name="Date Placeholder 3">
            <a:extLst>
              <a:ext uri="{FF2B5EF4-FFF2-40B4-BE49-F238E27FC236}">
                <a16:creationId xmlns:a16="http://schemas.microsoft.com/office/drawing/2014/main" id="{0B78DBFB-B9BC-497B-9D0F-EE402667F143}"/>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BEB9B0E2-596E-4DBF-B144-0E6B8E40BB66}"/>
              </a:ext>
            </a:extLst>
          </p:cNvPr>
          <p:cNvSpPr>
            <a:spLocks noGrp="1"/>
          </p:cNvSpPr>
          <p:nvPr>
            <p:ph type="ftr" sz="quarter" idx="11"/>
          </p:nvPr>
        </p:nvSpPr>
        <p:spPr>
          <a:xfrm>
            <a:off x="2638168" y="6356350"/>
            <a:ext cx="5515232" cy="365125"/>
          </a:xfrm>
        </p:spPr>
        <p:txBody>
          <a:bodyPr/>
          <a:lstStyle/>
          <a:p>
            <a:r>
              <a:rPr lang="en-US" sz="1050" b="1" dirty="0">
                <a:hlinkClick r:id="rId2"/>
              </a:rPr>
              <a:t>https://www.softwaretestingmaterial.com/agile-testing-interview-questions/</a:t>
            </a:r>
            <a:endParaRPr lang="en-US" sz="1050" b="1" dirty="0"/>
          </a:p>
        </p:txBody>
      </p:sp>
      <p:sp>
        <p:nvSpPr>
          <p:cNvPr id="6" name="Slide Number Placeholder 5">
            <a:extLst>
              <a:ext uri="{FF2B5EF4-FFF2-40B4-BE49-F238E27FC236}">
                <a16:creationId xmlns:a16="http://schemas.microsoft.com/office/drawing/2014/main" id="{490EBDB7-85CA-42B9-8B8A-603364C4F4D8}"/>
              </a:ext>
            </a:extLst>
          </p:cNvPr>
          <p:cNvSpPr>
            <a:spLocks noGrp="1"/>
          </p:cNvSpPr>
          <p:nvPr>
            <p:ph type="sldNum" sz="quarter" idx="12"/>
          </p:nvPr>
        </p:nvSpPr>
        <p:spPr/>
        <p:txBody>
          <a:bodyPr/>
          <a:lstStyle/>
          <a:p>
            <a:fld id="{A6C6712A-F174-45D7-9CDC-2C23AB7AD0C4}" type="slidenum">
              <a:rPr lang="en-US" smtClean="0"/>
              <a:t>31</a:t>
            </a:fld>
            <a:endParaRPr lang="en-US"/>
          </a:p>
        </p:txBody>
      </p:sp>
    </p:spTree>
    <p:extLst>
      <p:ext uri="{BB962C8B-B14F-4D97-AF65-F5344CB8AC3E}">
        <p14:creationId xmlns:p14="http://schemas.microsoft.com/office/powerpoint/2010/main" val="347001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8ED-DDEB-45FE-AE99-8490266E4410}"/>
              </a:ext>
            </a:extLst>
          </p:cNvPr>
          <p:cNvSpPr>
            <a:spLocks noGrp="1"/>
          </p:cNvSpPr>
          <p:nvPr>
            <p:ph type="title"/>
          </p:nvPr>
        </p:nvSpPr>
        <p:spPr/>
        <p:txBody>
          <a:bodyPr/>
          <a:lstStyle/>
          <a:p>
            <a:r>
              <a:rPr lang="en-US" dirty="0"/>
              <a:t>Agile Test Metrics</a:t>
            </a:r>
          </a:p>
        </p:txBody>
      </p:sp>
      <p:sp>
        <p:nvSpPr>
          <p:cNvPr id="3" name="Content Placeholder 2">
            <a:extLst>
              <a:ext uri="{FF2B5EF4-FFF2-40B4-BE49-F238E27FC236}">
                <a16:creationId xmlns:a16="http://schemas.microsoft.com/office/drawing/2014/main" id="{59281423-9F9F-44B0-AD86-19515B2434F8}"/>
              </a:ext>
            </a:extLst>
          </p:cNvPr>
          <p:cNvSpPr>
            <a:spLocks noGrp="1"/>
          </p:cNvSpPr>
          <p:nvPr>
            <p:ph idx="1"/>
          </p:nvPr>
        </p:nvSpPr>
        <p:spPr/>
        <p:txBody>
          <a:bodyPr>
            <a:normAutofit/>
          </a:bodyPr>
          <a:lstStyle/>
          <a:p>
            <a:r>
              <a:rPr lang="en-US" sz="2400" b="1" dirty="0"/>
              <a:t>Number of working tested features / running tested features</a:t>
            </a:r>
            <a:r>
              <a:rPr lang="en-US" sz="2400" dirty="0"/>
              <a:t> – The more features or agile “stories” are consistently added to the software and fully tested, the healthier the project.</a:t>
            </a:r>
          </a:p>
          <a:p>
            <a:r>
              <a:rPr lang="en-US" sz="2400" b="1" dirty="0"/>
              <a:t>Velocity</a:t>
            </a:r>
            <a:r>
              <a:rPr lang="en-US" sz="2400" dirty="0"/>
              <a:t> – The </a:t>
            </a:r>
            <a:r>
              <a:rPr lang="en-US" sz="2400" b="1" dirty="0"/>
              <a:t>speed </a:t>
            </a:r>
            <a:r>
              <a:rPr lang="en-US" sz="2400" dirty="0"/>
              <a:t>at which the development team is completing new features. </a:t>
            </a:r>
          </a:p>
          <a:p>
            <a:pPr lvl="1"/>
            <a:r>
              <a:rPr lang="en-US" sz="1800" dirty="0"/>
              <a:t>It predicts how much work an agile software development team can successfully complete within a sprint and how much time will it need to finish a project.</a:t>
            </a:r>
          </a:p>
        </p:txBody>
      </p:sp>
      <p:sp>
        <p:nvSpPr>
          <p:cNvPr id="4" name="Date Placeholder 3">
            <a:extLst>
              <a:ext uri="{FF2B5EF4-FFF2-40B4-BE49-F238E27FC236}">
                <a16:creationId xmlns:a16="http://schemas.microsoft.com/office/drawing/2014/main" id="{D5792937-0380-4DCB-A9D6-D74EB067436D}"/>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6" name="Slide Number Placeholder 5">
            <a:extLst>
              <a:ext uri="{FF2B5EF4-FFF2-40B4-BE49-F238E27FC236}">
                <a16:creationId xmlns:a16="http://schemas.microsoft.com/office/drawing/2014/main" id="{B6A15683-466D-4612-BB32-497C846B14A5}"/>
              </a:ext>
            </a:extLst>
          </p:cNvPr>
          <p:cNvSpPr>
            <a:spLocks noGrp="1"/>
          </p:cNvSpPr>
          <p:nvPr>
            <p:ph type="sldNum" sz="quarter" idx="12"/>
          </p:nvPr>
        </p:nvSpPr>
        <p:spPr/>
        <p:txBody>
          <a:bodyPr/>
          <a:lstStyle/>
          <a:p>
            <a:fld id="{A6C6712A-F174-45D7-9CDC-2C23AB7AD0C4}" type="slidenum">
              <a:rPr lang="en-US" smtClean="0"/>
              <a:t>32</a:t>
            </a:fld>
            <a:endParaRPr lang="en-US"/>
          </a:p>
        </p:txBody>
      </p:sp>
      <p:sp>
        <p:nvSpPr>
          <p:cNvPr id="7" name="Rectangle 6">
            <a:extLst>
              <a:ext uri="{FF2B5EF4-FFF2-40B4-BE49-F238E27FC236}">
                <a16:creationId xmlns:a16="http://schemas.microsoft.com/office/drawing/2014/main" id="{685727E1-FA13-4EA8-B251-4880EED425CD}"/>
              </a:ext>
            </a:extLst>
          </p:cNvPr>
          <p:cNvSpPr/>
          <p:nvPr/>
        </p:nvSpPr>
        <p:spPr>
          <a:xfrm>
            <a:off x="2930835" y="6401699"/>
            <a:ext cx="6948392" cy="276999"/>
          </a:xfrm>
          <a:prstGeom prst="rect">
            <a:avLst/>
          </a:prstGeom>
        </p:spPr>
        <p:txBody>
          <a:bodyPr wrap="square">
            <a:spAutoFit/>
          </a:bodyPr>
          <a:lstStyle/>
          <a:p>
            <a:r>
              <a:rPr lang="en-US" sz="1200" dirty="0">
                <a:hlinkClick r:id="rId2"/>
              </a:rPr>
              <a:t>https://www.sealights.io/test-metrics/</a:t>
            </a:r>
            <a:endParaRPr lang="en-US" sz="1200" dirty="0"/>
          </a:p>
        </p:txBody>
      </p:sp>
      <p:pic>
        <p:nvPicPr>
          <p:cNvPr id="5" name="Picture 4">
            <a:extLst>
              <a:ext uri="{FF2B5EF4-FFF2-40B4-BE49-F238E27FC236}">
                <a16:creationId xmlns:a16="http://schemas.microsoft.com/office/drawing/2014/main" id="{2647429E-BD07-499F-81CC-9DA4C806EE1E}"/>
              </a:ext>
            </a:extLst>
          </p:cNvPr>
          <p:cNvPicPr>
            <a:picLocks noChangeAspect="1"/>
          </p:cNvPicPr>
          <p:nvPr/>
        </p:nvPicPr>
        <p:blipFill>
          <a:blip r:embed="rId3"/>
          <a:stretch>
            <a:fillRect/>
          </a:stretch>
        </p:blipFill>
        <p:spPr>
          <a:xfrm>
            <a:off x="3410689" y="4043588"/>
            <a:ext cx="4507933" cy="2200394"/>
          </a:xfrm>
          <a:prstGeom prst="rect">
            <a:avLst/>
          </a:prstGeom>
        </p:spPr>
      </p:pic>
    </p:spTree>
    <p:extLst>
      <p:ext uri="{BB962C8B-B14F-4D97-AF65-F5344CB8AC3E}">
        <p14:creationId xmlns:p14="http://schemas.microsoft.com/office/powerpoint/2010/main" val="242086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8ED-DDEB-45FE-AE99-8490266E4410}"/>
              </a:ext>
            </a:extLst>
          </p:cNvPr>
          <p:cNvSpPr>
            <a:spLocks noGrp="1"/>
          </p:cNvSpPr>
          <p:nvPr>
            <p:ph type="title"/>
          </p:nvPr>
        </p:nvSpPr>
        <p:spPr/>
        <p:txBody>
          <a:bodyPr/>
          <a:lstStyle/>
          <a:p>
            <a:r>
              <a:rPr lang="en-US" dirty="0"/>
              <a:t>Agile Test Metrics</a:t>
            </a:r>
          </a:p>
        </p:txBody>
      </p:sp>
      <p:sp>
        <p:nvSpPr>
          <p:cNvPr id="3" name="Content Placeholder 2">
            <a:extLst>
              <a:ext uri="{FF2B5EF4-FFF2-40B4-BE49-F238E27FC236}">
                <a16:creationId xmlns:a16="http://schemas.microsoft.com/office/drawing/2014/main" id="{59281423-9F9F-44B0-AD86-19515B2434F8}"/>
              </a:ext>
            </a:extLst>
          </p:cNvPr>
          <p:cNvSpPr>
            <a:spLocks noGrp="1"/>
          </p:cNvSpPr>
          <p:nvPr>
            <p:ph idx="1"/>
          </p:nvPr>
        </p:nvSpPr>
        <p:spPr/>
        <p:txBody>
          <a:bodyPr>
            <a:normAutofit/>
          </a:bodyPr>
          <a:lstStyle/>
          <a:p>
            <a:r>
              <a:rPr lang="en-US" sz="2400" b="1" dirty="0"/>
              <a:t>Cumulative flow</a:t>
            </a:r>
            <a:r>
              <a:rPr lang="en-US" sz="2400" dirty="0"/>
              <a:t> – Helps visualize </a:t>
            </a:r>
            <a:r>
              <a:rPr lang="en-US" sz="2400" b="1" i="1" dirty="0"/>
              <a:t>bottlenecks in the agile</a:t>
            </a:r>
            <a:r>
              <a:rPr lang="en-US" sz="2400" dirty="0"/>
              <a:t> process. </a:t>
            </a:r>
          </a:p>
          <a:p>
            <a:pPr lvl="1"/>
            <a:r>
              <a:rPr lang="en-US" sz="2000" dirty="0"/>
              <a:t>In particular, helps teams visualize if testing resources are adequate and if testing is slowing down the development cycle.</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sp>
        <p:nvSpPr>
          <p:cNvPr id="4" name="Date Placeholder 3">
            <a:extLst>
              <a:ext uri="{FF2B5EF4-FFF2-40B4-BE49-F238E27FC236}">
                <a16:creationId xmlns:a16="http://schemas.microsoft.com/office/drawing/2014/main" id="{D5792937-0380-4DCB-A9D6-D74EB067436D}"/>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6" name="Slide Number Placeholder 5">
            <a:extLst>
              <a:ext uri="{FF2B5EF4-FFF2-40B4-BE49-F238E27FC236}">
                <a16:creationId xmlns:a16="http://schemas.microsoft.com/office/drawing/2014/main" id="{B6A15683-466D-4612-BB32-497C846B14A5}"/>
              </a:ext>
            </a:extLst>
          </p:cNvPr>
          <p:cNvSpPr>
            <a:spLocks noGrp="1"/>
          </p:cNvSpPr>
          <p:nvPr>
            <p:ph type="sldNum" sz="quarter" idx="12"/>
          </p:nvPr>
        </p:nvSpPr>
        <p:spPr/>
        <p:txBody>
          <a:bodyPr/>
          <a:lstStyle/>
          <a:p>
            <a:fld id="{A6C6712A-F174-45D7-9CDC-2C23AB7AD0C4}" type="slidenum">
              <a:rPr lang="en-US" smtClean="0"/>
              <a:t>33</a:t>
            </a:fld>
            <a:endParaRPr lang="en-US"/>
          </a:p>
        </p:txBody>
      </p:sp>
      <p:sp>
        <p:nvSpPr>
          <p:cNvPr id="7" name="Rectangle 6">
            <a:extLst>
              <a:ext uri="{FF2B5EF4-FFF2-40B4-BE49-F238E27FC236}">
                <a16:creationId xmlns:a16="http://schemas.microsoft.com/office/drawing/2014/main" id="{685727E1-FA13-4EA8-B251-4880EED425CD}"/>
              </a:ext>
            </a:extLst>
          </p:cNvPr>
          <p:cNvSpPr/>
          <p:nvPr/>
        </p:nvSpPr>
        <p:spPr>
          <a:xfrm>
            <a:off x="3107724" y="6400412"/>
            <a:ext cx="6948392" cy="276999"/>
          </a:xfrm>
          <a:prstGeom prst="rect">
            <a:avLst/>
          </a:prstGeom>
        </p:spPr>
        <p:txBody>
          <a:bodyPr wrap="square">
            <a:spAutoFit/>
          </a:bodyPr>
          <a:lstStyle/>
          <a:p>
            <a:r>
              <a:rPr lang="en-US" sz="1200" dirty="0">
                <a:hlinkClick r:id="rId2"/>
              </a:rPr>
              <a:t>https://www.sealights.io/test-metrics/</a:t>
            </a:r>
            <a:endParaRPr lang="en-US" sz="1200" dirty="0"/>
          </a:p>
        </p:txBody>
      </p:sp>
      <p:pic>
        <p:nvPicPr>
          <p:cNvPr id="5" name="Picture 4">
            <a:extLst>
              <a:ext uri="{FF2B5EF4-FFF2-40B4-BE49-F238E27FC236}">
                <a16:creationId xmlns:a16="http://schemas.microsoft.com/office/drawing/2014/main" id="{CDA7B506-79A6-4790-B18B-24C958964C30}"/>
              </a:ext>
            </a:extLst>
          </p:cNvPr>
          <p:cNvPicPr>
            <a:picLocks noChangeAspect="1"/>
          </p:cNvPicPr>
          <p:nvPr/>
        </p:nvPicPr>
        <p:blipFill>
          <a:blip r:embed="rId3"/>
          <a:stretch>
            <a:fillRect/>
          </a:stretch>
        </p:blipFill>
        <p:spPr>
          <a:xfrm>
            <a:off x="3107724" y="2863418"/>
            <a:ext cx="5745892" cy="3291875"/>
          </a:xfrm>
          <a:prstGeom prst="rect">
            <a:avLst/>
          </a:prstGeom>
        </p:spPr>
      </p:pic>
    </p:spTree>
    <p:extLst>
      <p:ext uri="{BB962C8B-B14F-4D97-AF65-F5344CB8AC3E}">
        <p14:creationId xmlns:p14="http://schemas.microsoft.com/office/powerpoint/2010/main" val="3007354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8C7F-1DBF-44D6-A81E-C3EEDA63B2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CD08E-98AB-4F2B-8644-4D94B6BD3D9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41965BB-BA51-4C68-B6C6-CCC2252739FB}"/>
              </a:ext>
            </a:extLst>
          </p:cNvPr>
          <p:cNvSpPr>
            <a:spLocks noGrp="1"/>
          </p:cNvSpPr>
          <p:nvPr>
            <p:ph type="dt" sz="half" idx="10"/>
          </p:nvPr>
        </p:nvSpPr>
        <p:spPr/>
        <p:txBody>
          <a:bodyPr/>
          <a:lstStyle/>
          <a:p>
            <a:fld id="{FA9BBB9C-B377-4CB8-87D9-1B3FE532B40F}" type="datetime1">
              <a:rPr lang="en-US" smtClean="0"/>
              <a:t>12/16/19</a:t>
            </a:fld>
            <a:endParaRPr lang="en-US"/>
          </a:p>
        </p:txBody>
      </p:sp>
      <p:sp>
        <p:nvSpPr>
          <p:cNvPr id="5" name="Footer Placeholder 4">
            <a:extLst>
              <a:ext uri="{FF2B5EF4-FFF2-40B4-BE49-F238E27FC236}">
                <a16:creationId xmlns:a16="http://schemas.microsoft.com/office/drawing/2014/main" id="{9AF2D118-9351-44B3-B28B-558BFBCE56BE}"/>
              </a:ext>
            </a:extLst>
          </p:cNvPr>
          <p:cNvSpPr>
            <a:spLocks noGrp="1"/>
          </p:cNvSpPr>
          <p:nvPr>
            <p:ph type="ftr" sz="quarter" idx="11"/>
          </p:nvPr>
        </p:nvSpPr>
        <p:spPr/>
        <p:txBody>
          <a:bodyPr/>
          <a:lstStyle/>
          <a:p>
            <a:r>
              <a:rPr lang="fi-FI"/>
              <a:t>https://www.softwaretestinghelp.com/software-test-metrics-and-measurements/; NeilPatel.com</a:t>
            </a:r>
            <a:endParaRPr lang="en-US"/>
          </a:p>
        </p:txBody>
      </p:sp>
      <p:sp>
        <p:nvSpPr>
          <p:cNvPr id="6" name="Slide Number Placeholder 5">
            <a:extLst>
              <a:ext uri="{FF2B5EF4-FFF2-40B4-BE49-F238E27FC236}">
                <a16:creationId xmlns:a16="http://schemas.microsoft.com/office/drawing/2014/main" id="{4A636E21-E593-4143-9645-38A80C3B342B}"/>
              </a:ext>
            </a:extLst>
          </p:cNvPr>
          <p:cNvSpPr>
            <a:spLocks noGrp="1"/>
          </p:cNvSpPr>
          <p:nvPr>
            <p:ph type="sldNum" sz="quarter" idx="12"/>
          </p:nvPr>
        </p:nvSpPr>
        <p:spPr/>
        <p:txBody>
          <a:bodyPr/>
          <a:lstStyle/>
          <a:p>
            <a:fld id="{A6C6712A-F174-45D7-9CDC-2C23AB7AD0C4}" type="slidenum">
              <a:rPr lang="en-US" smtClean="0"/>
              <a:t>34</a:t>
            </a:fld>
            <a:endParaRPr lang="en-US"/>
          </a:p>
        </p:txBody>
      </p:sp>
      <p:pic>
        <p:nvPicPr>
          <p:cNvPr id="7" name="Picture 6">
            <a:extLst>
              <a:ext uri="{FF2B5EF4-FFF2-40B4-BE49-F238E27FC236}">
                <a16:creationId xmlns:a16="http://schemas.microsoft.com/office/drawing/2014/main" id="{260B40E6-49FD-4E2F-BEB1-0071EFE8412C}"/>
              </a:ext>
            </a:extLst>
          </p:cNvPr>
          <p:cNvPicPr>
            <a:picLocks noChangeAspect="1"/>
          </p:cNvPicPr>
          <p:nvPr/>
        </p:nvPicPr>
        <p:blipFill>
          <a:blip r:embed="rId2"/>
          <a:stretch>
            <a:fillRect/>
          </a:stretch>
        </p:blipFill>
        <p:spPr>
          <a:xfrm>
            <a:off x="838200" y="0"/>
            <a:ext cx="11184467" cy="6858000"/>
          </a:xfrm>
          <a:prstGeom prst="rect">
            <a:avLst/>
          </a:prstGeom>
        </p:spPr>
      </p:pic>
    </p:spTree>
    <p:extLst>
      <p:ext uri="{BB962C8B-B14F-4D97-AF65-F5344CB8AC3E}">
        <p14:creationId xmlns:p14="http://schemas.microsoft.com/office/powerpoint/2010/main" val="291515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11197D-BD58-4DF1-A356-D83E878269A2}"/>
              </a:ext>
            </a:extLst>
          </p:cNvPr>
          <p:cNvSpPr>
            <a:spLocks noGrp="1"/>
          </p:cNvSpPr>
          <p:nvPr>
            <p:ph type="title"/>
          </p:nvPr>
        </p:nvSpPr>
        <p:spPr>
          <a:xfrm>
            <a:off x="640079" y="2053641"/>
            <a:ext cx="3669161" cy="2760098"/>
          </a:xfrm>
        </p:spPr>
        <p:txBody>
          <a:bodyPr>
            <a:normAutofit/>
          </a:bodyPr>
          <a:lstStyle/>
          <a:p>
            <a:r>
              <a:rPr lang="en-US">
                <a:solidFill>
                  <a:srgbClr val="FFFFFF"/>
                </a:solidFill>
              </a:rPr>
              <a:t>References</a:t>
            </a:r>
          </a:p>
        </p:txBody>
      </p:sp>
      <p:sp>
        <p:nvSpPr>
          <p:cNvPr id="4" name="Date Placeholder 3">
            <a:extLst>
              <a:ext uri="{FF2B5EF4-FFF2-40B4-BE49-F238E27FC236}">
                <a16:creationId xmlns:a16="http://schemas.microsoft.com/office/drawing/2014/main" id="{7A1342F6-830D-4A27-802D-EC12F8C88C3F}"/>
              </a:ext>
            </a:extLst>
          </p:cNvPr>
          <p:cNvSpPr>
            <a:spLocks noGrp="1"/>
          </p:cNvSpPr>
          <p:nvPr>
            <p:ph type="dt" sz="half" idx="10"/>
          </p:nvPr>
        </p:nvSpPr>
        <p:spPr>
          <a:xfrm>
            <a:off x="7717864" y="341916"/>
            <a:ext cx="3108065" cy="314067"/>
          </a:xfrm>
        </p:spPr>
        <p:txBody>
          <a:bodyPr>
            <a:normAutofit/>
          </a:bodyPr>
          <a:lstStyle/>
          <a:p>
            <a:pPr algn="r">
              <a:spcAft>
                <a:spcPts val="600"/>
              </a:spcAft>
            </a:pPr>
            <a:fld id="{FA9BBB9C-B377-4CB8-87D9-1B3FE532B40F}" type="datetime1">
              <a:rPr lang="en-US" sz="1000">
                <a:solidFill>
                  <a:srgbClr val="898989"/>
                </a:solidFill>
              </a:rPr>
              <a:pPr algn="r">
                <a:spcAft>
                  <a:spcPts val="600"/>
                </a:spcAft>
              </a:pPr>
              <a:t>12/16/19</a:t>
            </a:fld>
            <a:endParaRPr lang="en-US" sz="1000">
              <a:solidFill>
                <a:srgbClr val="898989"/>
              </a:solidFill>
            </a:endParaRPr>
          </a:p>
        </p:txBody>
      </p:sp>
      <p:sp>
        <p:nvSpPr>
          <p:cNvPr id="3" name="Content Placeholder 2">
            <a:extLst>
              <a:ext uri="{FF2B5EF4-FFF2-40B4-BE49-F238E27FC236}">
                <a16:creationId xmlns:a16="http://schemas.microsoft.com/office/drawing/2014/main" id="{07AFEA26-7E7A-4542-8894-F3D1402EE07A}"/>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hlinkClick r:id="rId3"/>
              </a:rPr>
              <a:t>https://www.softwaretestinghelp.com/software-test-metrics-and-measurements/</a:t>
            </a:r>
            <a:endParaRPr lang="en-US" sz="2400" dirty="0">
              <a:solidFill>
                <a:srgbClr val="000000"/>
              </a:solidFill>
            </a:endParaRPr>
          </a:p>
          <a:p>
            <a:r>
              <a:rPr lang="en-US" sz="2400" dirty="0">
                <a:solidFill>
                  <a:srgbClr val="000000"/>
                </a:solidFill>
              </a:rPr>
              <a:t>NeilPatel.com</a:t>
            </a:r>
          </a:p>
          <a:p>
            <a:r>
              <a:rPr lang="en-US" sz="2400" dirty="0">
                <a:solidFill>
                  <a:srgbClr val="000000"/>
                </a:solidFill>
              </a:rPr>
              <a:t>Guru99.com</a:t>
            </a:r>
          </a:p>
          <a:p>
            <a:r>
              <a:rPr lang="en-US" sz="2400" dirty="0">
                <a:hlinkClick r:id="rId4"/>
              </a:rPr>
              <a:t>https://www.softwaretestingmaterial.com/test-metrics/#ProcessMetrics</a:t>
            </a:r>
            <a:endParaRPr lang="en-US" sz="2400" dirty="0">
              <a:solidFill>
                <a:srgbClr val="000000"/>
              </a:solidFill>
            </a:endParaRPr>
          </a:p>
          <a:p>
            <a:endParaRPr lang="en-US" sz="2400" dirty="0">
              <a:solidFill>
                <a:srgbClr val="000000"/>
              </a:solidFill>
            </a:endParaRPr>
          </a:p>
        </p:txBody>
      </p:sp>
      <p:sp>
        <p:nvSpPr>
          <p:cNvPr id="5" name="Footer Placeholder 4">
            <a:extLst>
              <a:ext uri="{FF2B5EF4-FFF2-40B4-BE49-F238E27FC236}">
                <a16:creationId xmlns:a16="http://schemas.microsoft.com/office/drawing/2014/main" id="{834FB885-575C-4897-942A-560AB9BB497E}"/>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fi-FI" sz="1000">
                <a:solidFill>
                  <a:srgbClr val="898989"/>
                </a:solidFill>
              </a:rPr>
              <a:t>https://www.softwaretestinghelp.com/software-test-metrics-and-measurements/; NeilPatel.com</a:t>
            </a:r>
            <a:endParaRPr lang="en-US" sz="1000">
              <a:solidFill>
                <a:srgbClr val="898989"/>
              </a:solidFill>
            </a:endParaRPr>
          </a:p>
        </p:txBody>
      </p:sp>
      <p:sp>
        <p:nvSpPr>
          <p:cNvPr id="6" name="Slide Number Placeholder 5">
            <a:extLst>
              <a:ext uri="{FF2B5EF4-FFF2-40B4-BE49-F238E27FC236}">
                <a16:creationId xmlns:a16="http://schemas.microsoft.com/office/drawing/2014/main" id="{7AA7C41C-A924-41E9-BF60-8E790D6CCEE6}"/>
              </a:ext>
            </a:extLst>
          </p:cNvPr>
          <p:cNvSpPr>
            <a:spLocks noGrp="1"/>
          </p:cNvSpPr>
          <p:nvPr>
            <p:ph type="sldNum" sz="quarter" idx="12"/>
          </p:nvPr>
        </p:nvSpPr>
        <p:spPr>
          <a:xfrm>
            <a:off x="10825930" y="6223702"/>
            <a:ext cx="570728" cy="314067"/>
          </a:xfrm>
        </p:spPr>
        <p:txBody>
          <a:bodyPr>
            <a:normAutofit/>
          </a:bodyPr>
          <a:lstStyle/>
          <a:p>
            <a:pPr>
              <a:spcAft>
                <a:spcPts val="600"/>
              </a:spcAft>
            </a:pPr>
            <a:fld id="{A6C6712A-F174-45D7-9CDC-2C23AB7AD0C4}" type="slidenum">
              <a:rPr lang="en-US" sz="1000">
                <a:solidFill>
                  <a:srgbClr val="898989"/>
                </a:solidFill>
              </a:rPr>
              <a:pPr>
                <a:spcAft>
                  <a:spcPts val="600"/>
                </a:spcAft>
              </a:pPr>
              <a:t>35</a:t>
            </a:fld>
            <a:endParaRPr lang="en-US" sz="1000">
              <a:solidFill>
                <a:srgbClr val="898989"/>
              </a:solidFill>
            </a:endParaRPr>
          </a:p>
        </p:txBody>
      </p:sp>
    </p:spTree>
    <p:extLst>
      <p:ext uri="{BB962C8B-B14F-4D97-AF65-F5344CB8AC3E}">
        <p14:creationId xmlns:p14="http://schemas.microsoft.com/office/powerpoint/2010/main" val="427731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FF0C-02BA-462F-A454-81ABFE045790}"/>
              </a:ext>
            </a:extLst>
          </p:cNvPr>
          <p:cNvSpPr>
            <a:spLocks noGrp="1"/>
          </p:cNvSpPr>
          <p:nvPr>
            <p:ph type="title"/>
          </p:nvPr>
        </p:nvSpPr>
        <p:spPr>
          <a:xfrm>
            <a:off x="838200" y="365125"/>
            <a:ext cx="10515600" cy="1325563"/>
          </a:xfrm>
        </p:spPr>
        <p:txBody>
          <a:bodyPr>
            <a:normAutofit/>
          </a:bodyPr>
          <a:lstStyle/>
          <a:p>
            <a:r>
              <a:rPr lang="en-US"/>
              <a:t>What Are Software Test Metrics?</a:t>
            </a:r>
            <a:endParaRPr lang="en-US" dirty="0"/>
          </a:p>
        </p:txBody>
      </p:sp>
      <p:sp>
        <p:nvSpPr>
          <p:cNvPr id="5" name="Date Placeholder 4">
            <a:extLst>
              <a:ext uri="{FF2B5EF4-FFF2-40B4-BE49-F238E27FC236}">
                <a16:creationId xmlns:a16="http://schemas.microsoft.com/office/drawing/2014/main" id="{B9816593-7FE3-49BF-BD05-759F8B146743}"/>
              </a:ext>
            </a:extLst>
          </p:cNvPr>
          <p:cNvSpPr>
            <a:spLocks noGrp="1"/>
          </p:cNvSpPr>
          <p:nvPr>
            <p:ph type="dt" sz="half" idx="10"/>
          </p:nvPr>
        </p:nvSpPr>
        <p:spPr>
          <a:xfrm>
            <a:off x="838200" y="6356350"/>
            <a:ext cx="2743200" cy="365125"/>
          </a:xfrm>
        </p:spPr>
        <p:txBody>
          <a:bodyPr>
            <a:normAutofit/>
          </a:bodyPr>
          <a:lstStyle/>
          <a:p>
            <a:pPr>
              <a:spcAft>
                <a:spcPts val="600"/>
              </a:spcAft>
            </a:pPr>
            <a:fld id="{5C414687-2158-4961-A16B-C315C7CD60AA}" type="datetime1">
              <a:rPr lang="en-US" smtClean="0"/>
              <a:pPr>
                <a:spcAft>
                  <a:spcPts val="600"/>
                </a:spcAft>
              </a:pPr>
              <a:t>12/16/19</a:t>
            </a:fld>
            <a:endParaRPr lang="en-US"/>
          </a:p>
        </p:txBody>
      </p:sp>
      <p:sp>
        <p:nvSpPr>
          <p:cNvPr id="4" name="Footer Placeholder 3">
            <a:extLst>
              <a:ext uri="{FF2B5EF4-FFF2-40B4-BE49-F238E27FC236}">
                <a16:creationId xmlns:a16="http://schemas.microsoft.com/office/drawing/2014/main" id="{AEB78B6B-3274-4431-9045-E3D92A801D7C}"/>
              </a:ext>
            </a:extLst>
          </p:cNvPr>
          <p:cNvSpPr>
            <a:spLocks noGrp="1"/>
          </p:cNvSpPr>
          <p:nvPr>
            <p:ph type="ftr" sz="quarter" idx="11"/>
          </p:nvPr>
        </p:nvSpPr>
        <p:spPr>
          <a:xfrm>
            <a:off x="4038599" y="6356350"/>
            <a:ext cx="6174259" cy="365125"/>
          </a:xfrm>
        </p:spPr>
        <p:txBody>
          <a:bodyPr>
            <a:normAutofit/>
          </a:bodyPr>
          <a:lstStyle/>
          <a:p>
            <a:pPr>
              <a:lnSpc>
                <a:spcPct val="90000"/>
              </a:lnSpc>
              <a:spcAft>
                <a:spcPts val="600"/>
              </a:spcAft>
            </a:pPr>
            <a:r>
              <a:rPr lang="en-US" sz="900" b="1" dirty="0">
                <a:hlinkClick r:id="rId2"/>
              </a:rPr>
              <a:t>https://www.softwaretestinghelp.com/software-test-metrics-and-measurements/</a:t>
            </a:r>
            <a:r>
              <a:rPr lang="en-US" sz="900" b="1" dirty="0"/>
              <a:t>; NeilPatel.com</a:t>
            </a:r>
          </a:p>
        </p:txBody>
      </p:sp>
      <p:sp>
        <p:nvSpPr>
          <p:cNvPr id="6" name="Slide Number Placeholder 5">
            <a:extLst>
              <a:ext uri="{FF2B5EF4-FFF2-40B4-BE49-F238E27FC236}">
                <a16:creationId xmlns:a16="http://schemas.microsoft.com/office/drawing/2014/main" id="{1ACCD44F-6F41-47F9-A18D-5BA58BE84D11}"/>
              </a:ext>
            </a:extLst>
          </p:cNvPr>
          <p:cNvSpPr>
            <a:spLocks noGrp="1"/>
          </p:cNvSpPr>
          <p:nvPr>
            <p:ph type="sldNum" sz="quarter" idx="12"/>
          </p:nvPr>
        </p:nvSpPr>
        <p:spPr>
          <a:xfrm>
            <a:off x="8610600" y="6356350"/>
            <a:ext cx="2743200" cy="365125"/>
          </a:xfrm>
        </p:spPr>
        <p:txBody>
          <a:bodyPr>
            <a:normAutofit/>
          </a:bodyPr>
          <a:lstStyle/>
          <a:p>
            <a:pPr>
              <a:spcAft>
                <a:spcPts val="600"/>
              </a:spcAft>
            </a:pPr>
            <a:fld id="{A6C6712A-F174-45D7-9CDC-2C23AB7AD0C4}" type="slidenum">
              <a:rPr lang="en-US" smtClean="0"/>
              <a:pPr>
                <a:spcAft>
                  <a:spcPts val="600"/>
                </a:spcAft>
              </a:pPr>
              <a:t>4</a:t>
            </a:fld>
            <a:endParaRPr lang="en-US"/>
          </a:p>
        </p:txBody>
      </p:sp>
      <p:graphicFrame>
        <p:nvGraphicFramePr>
          <p:cNvPr id="8" name="Content Placeholder 2">
            <a:extLst>
              <a:ext uri="{FF2B5EF4-FFF2-40B4-BE49-F238E27FC236}">
                <a16:creationId xmlns:a16="http://schemas.microsoft.com/office/drawing/2014/main" id="{3FA0BACD-6C14-4DDA-B388-07199944EA76}"/>
              </a:ext>
            </a:extLst>
          </p:cNvPr>
          <p:cNvGraphicFramePr>
            <a:graphicFrameLocks noGrp="1"/>
          </p:cNvGraphicFramePr>
          <p:nvPr>
            <p:ph idx="1"/>
            <p:extLst>
              <p:ext uri="{D42A27DB-BD31-4B8C-83A1-F6EECF244321}">
                <p14:modId xmlns:p14="http://schemas.microsoft.com/office/powerpoint/2010/main" val="31593982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764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4316-C77D-4693-ABE3-5F6458DF988E}"/>
              </a:ext>
            </a:extLst>
          </p:cNvPr>
          <p:cNvSpPr>
            <a:spLocks noGrp="1"/>
          </p:cNvSpPr>
          <p:nvPr>
            <p:ph type="title"/>
          </p:nvPr>
        </p:nvSpPr>
        <p:spPr>
          <a:xfrm>
            <a:off x="676656" y="627564"/>
            <a:ext cx="7933944" cy="1325563"/>
          </a:xfrm>
        </p:spPr>
        <p:txBody>
          <a:bodyPr>
            <a:normAutofit/>
          </a:bodyPr>
          <a:lstStyle/>
          <a:p>
            <a:r>
              <a:rPr lang="en-US" dirty="0"/>
              <a:t>Key Performance Indicators</a:t>
            </a:r>
          </a:p>
        </p:txBody>
      </p:sp>
      <p:sp>
        <p:nvSpPr>
          <p:cNvPr id="3" name="Content Placeholder 2">
            <a:extLst>
              <a:ext uri="{FF2B5EF4-FFF2-40B4-BE49-F238E27FC236}">
                <a16:creationId xmlns:a16="http://schemas.microsoft.com/office/drawing/2014/main" id="{7B04B376-D176-495D-9B98-CCF33B77F096}"/>
              </a:ext>
            </a:extLst>
          </p:cNvPr>
          <p:cNvSpPr>
            <a:spLocks noGrp="1"/>
          </p:cNvSpPr>
          <p:nvPr>
            <p:ph idx="1"/>
          </p:nvPr>
        </p:nvSpPr>
        <p:spPr>
          <a:xfrm>
            <a:off x="602827" y="1896533"/>
            <a:ext cx="8263466" cy="4459817"/>
          </a:xfrm>
        </p:spPr>
        <p:txBody>
          <a:bodyPr anchor="ctr">
            <a:noAutofit/>
          </a:bodyPr>
          <a:lstStyle/>
          <a:p>
            <a:pPr marL="0" indent="0" algn="ctr">
              <a:buNone/>
            </a:pPr>
            <a:r>
              <a:rPr lang="en-US" sz="2000" b="1" dirty="0">
                <a:highlight>
                  <a:srgbClr val="FFFF00"/>
                </a:highlight>
              </a:rPr>
              <a:t>Key performance indicators (KPI) are the important metrics that are calculated by the software testing teams to ensure the project is moving in the right direction and is achieving the target effectively</a:t>
            </a:r>
          </a:p>
          <a:p>
            <a:pPr lvl="1"/>
            <a:r>
              <a:rPr lang="en-US" sz="2000" b="1" dirty="0"/>
              <a:t>Active Defects:</a:t>
            </a:r>
            <a:r>
              <a:rPr lang="en-US" sz="2000" dirty="0"/>
              <a:t> Identify the status of defects. Allows the team to resolve them.</a:t>
            </a:r>
          </a:p>
          <a:p>
            <a:pPr lvl="1"/>
            <a:r>
              <a:rPr lang="en-US" sz="2000" b="1" dirty="0"/>
              <a:t>Automated Tests: </a:t>
            </a:r>
            <a:r>
              <a:rPr lang="en-US" sz="2000" dirty="0"/>
              <a:t>Identify and track the number of the automated tests.</a:t>
            </a:r>
          </a:p>
          <a:p>
            <a:pPr lvl="1"/>
            <a:r>
              <a:rPr lang="en-US" sz="2000" b="1" dirty="0"/>
              <a:t>Covered Requirements:</a:t>
            </a:r>
            <a:r>
              <a:rPr lang="en-US" sz="2000" dirty="0"/>
              <a:t> Track the % of the requirements covered by at least one test.</a:t>
            </a:r>
          </a:p>
          <a:p>
            <a:pPr lvl="1"/>
            <a:r>
              <a:rPr lang="en-US" sz="2000" b="1" dirty="0"/>
              <a:t>Defects Fixed Per Day:</a:t>
            </a:r>
            <a:r>
              <a:rPr lang="en-US" sz="2000" dirty="0"/>
              <a:t> keep a track of the number of defects fixed on a daily basis </a:t>
            </a:r>
          </a:p>
          <a:p>
            <a:pPr lvl="1"/>
            <a:r>
              <a:rPr lang="en-US" sz="2000" b="1" dirty="0"/>
              <a:t>Percentage of Critical &amp; Escaped Defects:</a:t>
            </a:r>
            <a:r>
              <a:rPr lang="en-US" sz="2000" dirty="0"/>
              <a:t> The percentage of critical and escaped defects is an important KPI that needs the attention of software testers</a:t>
            </a:r>
          </a:p>
          <a:p>
            <a:pPr lvl="1"/>
            <a:r>
              <a:rPr lang="en-US" sz="2000" dirty="0"/>
              <a:t>And more….</a:t>
            </a:r>
          </a:p>
        </p:txBody>
      </p:sp>
      <p:sp>
        <p:nvSpPr>
          <p:cNvPr id="5" name="Footer Placeholder 4">
            <a:extLst>
              <a:ext uri="{FF2B5EF4-FFF2-40B4-BE49-F238E27FC236}">
                <a16:creationId xmlns:a16="http://schemas.microsoft.com/office/drawing/2014/main" id="{A1D8BBED-7D0E-49DB-A536-280DA90A30BE}"/>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fi-FI" sz="900">
                <a:solidFill>
                  <a:schemeClr val="tx1">
                    <a:lumMod val="75000"/>
                    <a:lumOff val="25000"/>
                  </a:schemeClr>
                </a:solidFill>
              </a:rPr>
              <a:t>https://www.softwaretestinghelp.com/software-test-metrics-and-measurements/; NeilPatel.com</a:t>
            </a:r>
            <a:endParaRPr lang="en-US" sz="900">
              <a:solidFill>
                <a:schemeClr val="tx1">
                  <a:lumMod val="75000"/>
                  <a:lumOff val="25000"/>
                </a:schemeClr>
              </a:solidFill>
            </a:endParaRPr>
          </a:p>
        </p:txBody>
      </p:sp>
      <p:sp>
        <p:nvSpPr>
          <p:cNvPr id="4" name="Date Placeholder 3">
            <a:extLst>
              <a:ext uri="{FF2B5EF4-FFF2-40B4-BE49-F238E27FC236}">
                <a16:creationId xmlns:a16="http://schemas.microsoft.com/office/drawing/2014/main" id="{2C710416-D105-4C06-8103-A347C5EBF07C}"/>
              </a:ext>
            </a:extLst>
          </p:cNvPr>
          <p:cNvSpPr>
            <a:spLocks noGrp="1"/>
          </p:cNvSpPr>
          <p:nvPr>
            <p:ph type="dt" sz="half" idx="10"/>
          </p:nvPr>
        </p:nvSpPr>
        <p:spPr>
          <a:xfrm>
            <a:off x="6973342" y="6356350"/>
            <a:ext cx="2743200" cy="365125"/>
          </a:xfrm>
        </p:spPr>
        <p:txBody>
          <a:bodyPr>
            <a:normAutofit/>
          </a:bodyPr>
          <a:lstStyle/>
          <a:p>
            <a:pPr algn="r">
              <a:spcAft>
                <a:spcPts val="600"/>
              </a:spcAft>
            </a:pPr>
            <a:fld id="{FA9BBB9C-B377-4CB8-87D9-1B3FE532B40F}" type="datetime1">
              <a:rPr lang="en-US" sz="1050">
                <a:solidFill>
                  <a:schemeClr val="tx1">
                    <a:lumMod val="75000"/>
                    <a:lumOff val="25000"/>
                  </a:schemeClr>
                </a:solidFill>
              </a:rPr>
              <a:pPr algn="r">
                <a:spcAft>
                  <a:spcPts val="600"/>
                </a:spcAft>
              </a:pPr>
              <a:t>12/16/19</a:t>
            </a:fld>
            <a:endParaRPr lang="en-US" sz="1050">
              <a:solidFill>
                <a:schemeClr val="tx1">
                  <a:lumMod val="75000"/>
                  <a:lumOff val="25000"/>
                </a:schemeClr>
              </a:solidFill>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Bullseye">
            <a:extLst>
              <a:ext uri="{FF2B5EF4-FFF2-40B4-BE49-F238E27FC236}">
                <a16:creationId xmlns:a16="http://schemas.microsoft.com/office/drawing/2014/main" id="{1FE14B0A-A11B-49F6-B9FC-478426D4C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F5D47431-1CB4-4FAE-AD44-D9BB5F83FB5A}"/>
              </a:ext>
            </a:extLst>
          </p:cNvPr>
          <p:cNvSpPr>
            <a:spLocks noGrp="1"/>
          </p:cNvSpPr>
          <p:nvPr>
            <p:ph type="sldNum" sz="quarter" idx="12"/>
          </p:nvPr>
        </p:nvSpPr>
        <p:spPr>
          <a:xfrm>
            <a:off x="10341428" y="6356350"/>
            <a:ext cx="1012371" cy="365125"/>
          </a:xfrm>
        </p:spPr>
        <p:txBody>
          <a:bodyPr>
            <a:normAutofit/>
          </a:bodyPr>
          <a:lstStyle/>
          <a:p>
            <a:pPr>
              <a:spcAft>
                <a:spcPts val="600"/>
              </a:spcAft>
            </a:pPr>
            <a:fld id="{A6C6712A-F174-45D7-9CDC-2C23AB7AD0C4}"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06056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174F16-F4B3-48DB-85FA-A5A769EC5CC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Test Metrics</a:t>
            </a:r>
          </a:p>
        </p:txBody>
      </p:sp>
      <p:sp>
        <p:nvSpPr>
          <p:cNvPr id="3" name="Content Placeholder 2">
            <a:extLst>
              <a:ext uri="{FF2B5EF4-FFF2-40B4-BE49-F238E27FC236}">
                <a16:creationId xmlns:a16="http://schemas.microsoft.com/office/drawing/2014/main" id="{29587789-7560-437A-8504-8E3213786FFD}"/>
              </a:ext>
            </a:extLst>
          </p:cNvPr>
          <p:cNvSpPr>
            <a:spLocks noGrp="1"/>
          </p:cNvSpPr>
          <p:nvPr>
            <p:ph idx="1"/>
          </p:nvPr>
        </p:nvSpPr>
        <p:spPr>
          <a:xfrm>
            <a:off x="460587" y="2580639"/>
            <a:ext cx="11135360" cy="3583093"/>
          </a:xfrm>
        </p:spPr>
        <p:txBody>
          <a:bodyPr>
            <a:noAutofit/>
          </a:bodyPr>
          <a:lstStyle/>
          <a:p>
            <a:pPr marL="0" indent="0">
              <a:buNone/>
            </a:pPr>
            <a:r>
              <a:rPr lang="en-US" sz="2400" b="1" dirty="0">
                <a:solidFill>
                  <a:srgbClr val="000000"/>
                </a:solidFill>
              </a:rPr>
              <a:t>Based on the metrics, the Test Lead will get the understanding of the following key points:</a:t>
            </a:r>
          </a:p>
          <a:p>
            <a:r>
              <a:rPr lang="en-US" sz="2400" dirty="0">
                <a:solidFill>
                  <a:srgbClr val="000000"/>
                </a:solidFill>
              </a:rPr>
              <a:t>% of work completed.</a:t>
            </a:r>
          </a:p>
          <a:p>
            <a:r>
              <a:rPr lang="en-US" sz="2400" dirty="0">
                <a:solidFill>
                  <a:srgbClr val="000000"/>
                </a:solidFill>
              </a:rPr>
              <a:t>% of work yet to be completed.</a:t>
            </a:r>
          </a:p>
          <a:p>
            <a:r>
              <a:rPr lang="en-US" sz="2400" dirty="0">
                <a:solidFill>
                  <a:srgbClr val="000000"/>
                </a:solidFill>
              </a:rPr>
              <a:t>When will the remaining work will be complete?</a:t>
            </a:r>
          </a:p>
          <a:p>
            <a:r>
              <a:rPr lang="en-US" sz="2400" dirty="0">
                <a:solidFill>
                  <a:srgbClr val="000000"/>
                </a:solidFill>
              </a:rPr>
              <a:t>Is the project going as per the schedule?</a:t>
            </a:r>
          </a:p>
          <a:p>
            <a:r>
              <a:rPr lang="en-US" sz="2400" dirty="0">
                <a:solidFill>
                  <a:srgbClr val="000000"/>
                </a:solidFill>
              </a:rPr>
              <a:t>Is the QA Testing in danger?</a:t>
            </a:r>
          </a:p>
          <a:p>
            <a:r>
              <a:rPr lang="en-US" sz="2400" dirty="0">
                <a:solidFill>
                  <a:srgbClr val="000000"/>
                </a:solidFill>
              </a:rPr>
              <a:t>Does the QA manager need to add more resources?</a:t>
            </a:r>
          </a:p>
        </p:txBody>
      </p:sp>
      <p:sp>
        <p:nvSpPr>
          <p:cNvPr id="5" name="Footer Placeholder 4">
            <a:extLst>
              <a:ext uri="{FF2B5EF4-FFF2-40B4-BE49-F238E27FC236}">
                <a16:creationId xmlns:a16="http://schemas.microsoft.com/office/drawing/2014/main" id="{AD78F20F-28C1-4AFF-BA87-42A5DA49DE94}"/>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fi-FI" sz="1000">
                <a:solidFill>
                  <a:srgbClr val="898989"/>
                </a:solidFill>
              </a:rPr>
              <a:t>https://www.softwaretestinghelp.com/software-test-metrics-and-measurements/; NeilPatel.com</a:t>
            </a:r>
            <a:endParaRPr lang="en-US" sz="1000">
              <a:solidFill>
                <a:srgbClr val="898989"/>
              </a:solidFill>
            </a:endParaRPr>
          </a:p>
        </p:txBody>
      </p:sp>
      <p:sp>
        <p:nvSpPr>
          <p:cNvPr id="4" name="Date Placeholder 3">
            <a:extLst>
              <a:ext uri="{FF2B5EF4-FFF2-40B4-BE49-F238E27FC236}">
                <a16:creationId xmlns:a16="http://schemas.microsoft.com/office/drawing/2014/main" id="{E9536B98-00A0-499C-8C22-A0AE03ED6CEA}"/>
              </a:ext>
            </a:extLst>
          </p:cNvPr>
          <p:cNvSpPr>
            <a:spLocks noGrp="1"/>
          </p:cNvSpPr>
          <p:nvPr>
            <p:ph type="dt" sz="half" idx="10"/>
          </p:nvPr>
        </p:nvSpPr>
        <p:spPr>
          <a:xfrm>
            <a:off x="7554138" y="6223702"/>
            <a:ext cx="3108065" cy="314067"/>
          </a:xfrm>
        </p:spPr>
        <p:txBody>
          <a:bodyPr>
            <a:normAutofit/>
          </a:bodyPr>
          <a:lstStyle/>
          <a:p>
            <a:pPr algn="r">
              <a:spcAft>
                <a:spcPts val="600"/>
              </a:spcAft>
            </a:pPr>
            <a:fld id="{C3FC5460-DB85-4CEB-A234-7B1833BB2DB9}" type="datetime1">
              <a:rPr lang="en-US" sz="1000" smtClean="0">
                <a:solidFill>
                  <a:srgbClr val="898989"/>
                </a:solidFill>
              </a:rPr>
              <a:pPr algn="r">
                <a:spcAft>
                  <a:spcPts val="600"/>
                </a:spcAft>
              </a:pPr>
              <a:t>12/16/19</a:t>
            </a:fld>
            <a:endParaRPr lang="en-US" sz="1000">
              <a:solidFill>
                <a:srgbClr val="898989"/>
              </a:solidFill>
            </a:endParaRPr>
          </a:p>
        </p:txBody>
      </p:sp>
      <p:sp>
        <p:nvSpPr>
          <p:cNvPr id="6" name="Slide Number Placeholder 5">
            <a:extLst>
              <a:ext uri="{FF2B5EF4-FFF2-40B4-BE49-F238E27FC236}">
                <a16:creationId xmlns:a16="http://schemas.microsoft.com/office/drawing/2014/main" id="{10A48451-A4D0-4E07-9628-0CF3B7039211}"/>
              </a:ext>
            </a:extLst>
          </p:cNvPr>
          <p:cNvSpPr>
            <a:spLocks noGrp="1"/>
          </p:cNvSpPr>
          <p:nvPr>
            <p:ph type="sldNum" sz="quarter" idx="12"/>
          </p:nvPr>
        </p:nvSpPr>
        <p:spPr>
          <a:xfrm>
            <a:off x="10825930" y="6223702"/>
            <a:ext cx="570728" cy="314067"/>
          </a:xfrm>
        </p:spPr>
        <p:txBody>
          <a:bodyPr>
            <a:normAutofit/>
          </a:bodyPr>
          <a:lstStyle/>
          <a:p>
            <a:pPr>
              <a:spcAft>
                <a:spcPts val="600"/>
              </a:spcAft>
            </a:pPr>
            <a:fld id="{A6C6712A-F174-45D7-9CDC-2C23AB7AD0C4}" type="slidenum">
              <a:rPr lang="en-US" sz="1000" smtClean="0">
                <a:solidFill>
                  <a:srgbClr val="898989"/>
                </a:solidFill>
              </a:rPr>
              <a:pPr>
                <a:spcAft>
                  <a:spcPts val="600"/>
                </a:spcAft>
              </a:pPr>
              <a:t>6</a:t>
            </a:fld>
            <a:endParaRPr lang="en-US" sz="1000">
              <a:solidFill>
                <a:srgbClr val="898989"/>
              </a:solidFill>
            </a:endParaRPr>
          </a:p>
        </p:txBody>
      </p:sp>
    </p:spTree>
    <p:extLst>
      <p:ext uri="{BB962C8B-B14F-4D97-AF65-F5344CB8AC3E}">
        <p14:creationId xmlns:p14="http://schemas.microsoft.com/office/powerpoint/2010/main" val="176326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73F9-1AA2-4EB9-86B3-71CD7B32C85F}"/>
              </a:ext>
            </a:extLst>
          </p:cNvPr>
          <p:cNvSpPr>
            <a:spLocks noGrp="1"/>
          </p:cNvSpPr>
          <p:nvPr>
            <p:ph type="title"/>
          </p:nvPr>
        </p:nvSpPr>
        <p:spPr>
          <a:xfrm>
            <a:off x="900853" y="183849"/>
            <a:ext cx="7709747" cy="1325563"/>
          </a:xfrm>
        </p:spPr>
        <p:txBody>
          <a:bodyPr>
            <a:normAutofit/>
          </a:bodyPr>
          <a:lstStyle/>
          <a:p>
            <a:r>
              <a:rPr lang="en-US" dirty="0"/>
              <a:t>Test Metrics Types	</a:t>
            </a:r>
          </a:p>
        </p:txBody>
      </p:sp>
      <p:sp>
        <p:nvSpPr>
          <p:cNvPr id="3" name="Content Placeholder 2">
            <a:extLst>
              <a:ext uri="{FF2B5EF4-FFF2-40B4-BE49-F238E27FC236}">
                <a16:creationId xmlns:a16="http://schemas.microsoft.com/office/drawing/2014/main" id="{518747F1-A441-4307-A3B7-04428EE8D733}"/>
              </a:ext>
            </a:extLst>
          </p:cNvPr>
          <p:cNvSpPr>
            <a:spLocks noGrp="1"/>
          </p:cNvSpPr>
          <p:nvPr>
            <p:ph idx="1"/>
          </p:nvPr>
        </p:nvSpPr>
        <p:spPr>
          <a:xfrm>
            <a:off x="900853" y="1625600"/>
            <a:ext cx="7931574" cy="4604835"/>
          </a:xfrm>
        </p:spPr>
        <p:txBody>
          <a:bodyPr anchor="ctr">
            <a:normAutofit/>
          </a:bodyPr>
          <a:lstStyle/>
          <a:p>
            <a:pPr marL="0" indent="0">
              <a:buNone/>
            </a:pPr>
            <a:r>
              <a:rPr lang="en-US" b="1" dirty="0"/>
              <a:t>Two Types of Test Metrics:</a:t>
            </a:r>
          </a:p>
          <a:p>
            <a:r>
              <a:rPr lang="en-US" b="1" dirty="0"/>
              <a:t>Base Metrics: </a:t>
            </a:r>
            <a:r>
              <a:rPr lang="en-US" dirty="0"/>
              <a:t>is the </a:t>
            </a:r>
            <a:r>
              <a:rPr lang="en-US" u="sng" dirty="0"/>
              <a:t>raw data </a:t>
            </a:r>
            <a:r>
              <a:rPr lang="en-US" dirty="0"/>
              <a:t>collected by Test Analyst during the test case development and execution </a:t>
            </a:r>
          </a:p>
          <a:p>
            <a:pPr lvl="1"/>
            <a:r>
              <a:rPr lang="en-US" b="1" dirty="0"/>
              <a:t>i.e. # of test cases executed, # of test cases</a:t>
            </a:r>
            <a:r>
              <a:rPr lang="en-US" dirty="0"/>
              <a:t>).</a:t>
            </a:r>
          </a:p>
          <a:p>
            <a:r>
              <a:rPr lang="en-US" b="1" dirty="0"/>
              <a:t>Calculated Metrics: </a:t>
            </a:r>
            <a:r>
              <a:rPr lang="en-US" dirty="0"/>
              <a:t>are </a:t>
            </a:r>
            <a:r>
              <a:rPr lang="en-US" u="sng" dirty="0"/>
              <a:t>derived from the data </a:t>
            </a:r>
            <a:r>
              <a:rPr lang="en-US" dirty="0"/>
              <a:t>collected in base metrics. Calculated metrics is usually followed by the test manager for test reporting purpose </a:t>
            </a:r>
          </a:p>
          <a:p>
            <a:pPr lvl="1"/>
            <a:r>
              <a:rPr lang="en-US" b="1" dirty="0"/>
              <a:t>% Complete, % Test Coverage</a:t>
            </a:r>
            <a:endParaRPr lang="en-US" dirty="0"/>
          </a:p>
        </p:txBody>
      </p:sp>
      <p:sp>
        <p:nvSpPr>
          <p:cNvPr id="5" name="Footer Placeholder 4">
            <a:extLst>
              <a:ext uri="{FF2B5EF4-FFF2-40B4-BE49-F238E27FC236}">
                <a16:creationId xmlns:a16="http://schemas.microsoft.com/office/drawing/2014/main" id="{FE5F5698-F2E5-4AB4-B3B1-BE3270765289}"/>
              </a:ext>
            </a:extLst>
          </p:cNvPr>
          <p:cNvSpPr>
            <a:spLocks noGrp="1"/>
          </p:cNvSpPr>
          <p:nvPr>
            <p:ph type="ftr" sz="quarter" idx="11"/>
          </p:nvPr>
        </p:nvSpPr>
        <p:spPr>
          <a:xfrm>
            <a:off x="1103859" y="6356350"/>
            <a:ext cx="6866249" cy="365125"/>
          </a:xfrm>
        </p:spPr>
        <p:txBody>
          <a:bodyPr>
            <a:normAutofit/>
          </a:bodyPr>
          <a:lstStyle/>
          <a:p>
            <a:pPr algn="l">
              <a:lnSpc>
                <a:spcPct val="90000"/>
              </a:lnSpc>
              <a:spcAft>
                <a:spcPts val="600"/>
              </a:spcAft>
            </a:pPr>
            <a:r>
              <a:rPr lang="fi-FI" sz="900" dirty="0">
                <a:solidFill>
                  <a:schemeClr val="tx1">
                    <a:lumMod val="75000"/>
                    <a:lumOff val="25000"/>
                  </a:schemeClr>
                </a:solidFill>
              </a:rPr>
              <a:t>https://www.softwaretestinghelp.com/software-test-metrics-and-measurements/; NeilPatel.com; Guru99.com</a:t>
            </a:r>
            <a:endParaRPr lang="en-US" sz="9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B6631FB2-A1BD-449E-820D-6B0CF7682A8F}"/>
              </a:ext>
            </a:extLst>
          </p:cNvPr>
          <p:cNvSpPr>
            <a:spLocks noGrp="1"/>
          </p:cNvSpPr>
          <p:nvPr>
            <p:ph type="dt" sz="half" idx="10"/>
          </p:nvPr>
        </p:nvSpPr>
        <p:spPr>
          <a:xfrm>
            <a:off x="6973342" y="6356350"/>
            <a:ext cx="2743200" cy="365125"/>
          </a:xfrm>
        </p:spPr>
        <p:txBody>
          <a:bodyPr>
            <a:normAutofit/>
          </a:bodyPr>
          <a:lstStyle/>
          <a:p>
            <a:pPr algn="r">
              <a:spcAft>
                <a:spcPts val="600"/>
              </a:spcAft>
            </a:pPr>
            <a:fld id="{FA9BBB9C-B377-4CB8-87D9-1B3FE532B40F}" type="datetime1">
              <a:rPr lang="en-US" sz="1050">
                <a:solidFill>
                  <a:schemeClr val="tx1">
                    <a:lumMod val="75000"/>
                    <a:lumOff val="25000"/>
                  </a:schemeClr>
                </a:solidFill>
              </a:rPr>
              <a:pPr algn="r">
                <a:spcAft>
                  <a:spcPts val="600"/>
                </a:spcAft>
              </a:pPr>
              <a:t>12/16/19</a:t>
            </a:fld>
            <a:endParaRPr lang="en-US" sz="1050">
              <a:solidFill>
                <a:schemeClr val="tx1">
                  <a:lumMod val="75000"/>
                  <a:lumOff val="25000"/>
                </a:schemeClr>
              </a:solidFill>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Bar chart">
            <a:extLst>
              <a:ext uri="{FF2B5EF4-FFF2-40B4-BE49-F238E27FC236}">
                <a16:creationId xmlns:a16="http://schemas.microsoft.com/office/drawing/2014/main" id="{9173DE76-A345-4357-8E0D-31E2A66EF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6F72E4A4-1BFE-4A4E-A0E7-A214A0B9FCD8}"/>
              </a:ext>
            </a:extLst>
          </p:cNvPr>
          <p:cNvSpPr>
            <a:spLocks noGrp="1"/>
          </p:cNvSpPr>
          <p:nvPr>
            <p:ph type="sldNum" sz="quarter" idx="12"/>
          </p:nvPr>
        </p:nvSpPr>
        <p:spPr>
          <a:xfrm>
            <a:off x="10341428" y="6356350"/>
            <a:ext cx="1012371" cy="365125"/>
          </a:xfrm>
        </p:spPr>
        <p:txBody>
          <a:bodyPr>
            <a:normAutofit/>
          </a:bodyPr>
          <a:lstStyle/>
          <a:p>
            <a:pPr>
              <a:spcAft>
                <a:spcPts val="600"/>
              </a:spcAft>
            </a:pPr>
            <a:fld id="{A6C6712A-F174-45D7-9CDC-2C23AB7AD0C4}"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13597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46807-9228-440E-953F-3E86D8797505}"/>
              </a:ext>
            </a:extLst>
          </p:cNvPr>
          <p:cNvSpPr>
            <a:spLocks noGrp="1"/>
          </p:cNvSpPr>
          <p:nvPr>
            <p:ph type="title"/>
          </p:nvPr>
        </p:nvSpPr>
        <p:spPr>
          <a:xfrm>
            <a:off x="682455" y="1022688"/>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Data From a Test Analyst Performing the Testing</a:t>
            </a: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5DE6219-72C9-4D2D-9ADB-D96BD20AE70F}"/>
              </a:ext>
            </a:extLst>
          </p:cNvPr>
          <p:cNvSpPr>
            <a:spLocks noGrp="1"/>
          </p:cNvSpPr>
          <p:nvPr>
            <p:ph type="dt" sz="half" idx="10"/>
          </p:nvPr>
        </p:nvSpPr>
        <p:spPr>
          <a:xfrm>
            <a:off x="674237" y="5789576"/>
            <a:ext cx="3657600" cy="333510"/>
          </a:xfrm>
        </p:spPr>
        <p:txBody>
          <a:bodyPr vert="horz" lIns="91440" tIns="45720" rIns="91440" bIns="45720" rtlCol="0" anchor="ctr">
            <a:normAutofit/>
          </a:bodyPr>
          <a:lstStyle/>
          <a:p>
            <a:pPr algn="ctr">
              <a:lnSpc>
                <a:spcPct val="90000"/>
              </a:lnSpc>
              <a:spcAft>
                <a:spcPts val="600"/>
              </a:spcAft>
            </a:pPr>
            <a:fld id="{FA9BBB9C-B377-4CB8-87D9-1B3FE532B40F}" type="datetime1">
              <a:rPr lang="en-US" sz="1600">
                <a:solidFill>
                  <a:srgbClr val="FFFFFF"/>
                </a:solidFill>
              </a:rPr>
              <a:pPr algn="ctr">
                <a:lnSpc>
                  <a:spcPct val="90000"/>
                </a:lnSpc>
                <a:spcAft>
                  <a:spcPts val="600"/>
                </a:spcAft>
              </a:pPr>
              <a:t>12/16/19</a:t>
            </a:fld>
            <a:endParaRPr lang="en-US" sz="1600">
              <a:solidFill>
                <a:srgbClr val="FFFFFF"/>
              </a:solidFill>
            </a:endParaRPr>
          </a:p>
        </p:txBody>
      </p:sp>
      <p:pic>
        <p:nvPicPr>
          <p:cNvPr id="10" name="Content Placeholder 6">
            <a:extLst>
              <a:ext uri="{FF2B5EF4-FFF2-40B4-BE49-F238E27FC236}">
                <a16:creationId xmlns:a16="http://schemas.microsoft.com/office/drawing/2014/main" id="{7605B0FF-3BBE-494A-A6D1-6C55A26EE716}"/>
              </a:ext>
            </a:extLst>
          </p:cNvPr>
          <p:cNvPicPr>
            <a:picLocks noGrp="1" noChangeAspect="1"/>
          </p:cNvPicPr>
          <p:nvPr>
            <p:ph idx="1"/>
          </p:nvPr>
        </p:nvPicPr>
        <p:blipFill>
          <a:blip r:embed="rId2"/>
          <a:stretch>
            <a:fillRect/>
          </a:stretch>
        </p:blipFill>
        <p:spPr>
          <a:xfrm>
            <a:off x="5351644" y="492573"/>
            <a:ext cx="6157901" cy="5880796"/>
          </a:xfrm>
          <a:prstGeom prst="rect">
            <a:avLst/>
          </a:prstGeom>
        </p:spPr>
      </p:pic>
      <p:sp>
        <p:nvSpPr>
          <p:cNvPr id="5" name="Footer Placeholder 4">
            <a:extLst>
              <a:ext uri="{FF2B5EF4-FFF2-40B4-BE49-F238E27FC236}">
                <a16:creationId xmlns:a16="http://schemas.microsoft.com/office/drawing/2014/main" id="{32598596-DCE8-46AD-B46E-E383C2EF4087}"/>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lnSpc>
                <a:spcPct val="90000"/>
              </a:lnSpc>
              <a:spcAft>
                <a:spcPts val="600"/>
              </a:spcAft>
            </a:pPr>
            <a:r>
              <a:rPr lang="en-US" sz="900" kern="1200">
                <a:solidFill>
                  <a:srgbClr val="595959"/>
                </a:solidFill>
                <a:latin typeface="+mn-lt"/>
                <a:ea typeface="+mn-ea"/>
                <a:cs typeface="+mn-cs"/>
              </a:rPr>
              <a:t>https://www.softwaretestinghelp.com/software-test-metrics-and-measurements/; NeilPatel.com</a:t>
            </a:r>
          </a:p>
        </p:txBody>
      </p:sp>
      <p:sp>
        <p:nvSpPr>
          <p:cNvPr id="6" name="Slide Number Placeholder 5">
            <a:extLst>
              <a:ext uri="{FF2B5EF4-FFF2-40B4-BE49-F238E27FC236}">
                <a16:creationId xmlns:a16="http://schemas.microsoft.com/office/drawing/2014/main" id="{F955CC49-7DAF-49D2-9DB1-C7EA95D78FEC}"/>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A6C6712A-F174-45D7-9CDC-2C23AB7AD0C4}" type="slidenum">
              <a:rPr lang="en-US">
                <a:solidFill>
                  <a:srgbClr val="595959"/>
                </a:solidFill>
              </a:rPr>
              <a:pPr>
                <a:spcAft>
                  <a:spcPts val="600"/>
                </a:spcAft>
              </a:pPr>
              <a:t>8</a:t>
            </a:fld>
            <a:endParaRPr lang="en-US">
              <a:solidFill>
                <a:srgbClr val="595959"/>
              </a:solidFill>
            </a:endParaRPr>
          </a:p>
        </p:txBody>
      </p:sp>
    </p:spTree>
    <p:extLst>
      <p:ext uri="{BB962C8B-B14F-4D97-AF65-F5344CB8AC3E}">
        <p14:creationId xmlns:p14="http://schemas.microsoft.com/office/powerpoint/2010/main" val="49163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0F9B-955B-43AF-9226-4BBD2BA91A9F}"/>
              </a:ext>
            </a:extLst>
          </p:cNvPr>
          <p:cNvSpPr>
            <a:spLocks noGrp="1"/>
          </p:cNvSpPr>
          <p:nvPr>
            <p:ph type="title"/>
          </p:nvPr>
        </p:nvSpPr>
        <p:spPr>
          <a:xfrm>
            <a:off x="838200" y="365125"/>
            <a:ext cx="10515600" cy="1325563"/>
          </a:xfrm>
        </p:spPr>
        <p:txBody>
          <a:bodyPr>
            <a:normAutofit/>
          </a:bodyPr>
          <a:lstStyle/>
          <a:p>
            <a:r>
              <a:rPr lang="en-US" dirty="0"/>
              <a:t>Base and Calculated QA Metrics</a:t>
            </a:r>
          </a:p>
        </p:txBody>
      </p:sp>
      <p:sp>
        <p:nvSpPr>
          <p:cNvPr id="3" name="Content Placeholder 2">
            <a:extLst>
              <a:ext uri="{FF2B5EF4-FFF2-40B4-BE49-F238E27FC236}">
                <a16:creationId xmlns:a16="http://schemas.microsoft.com/office/drawing/2014/main" id="{A1E2C373-5190-429B-968D-6223145784EF}"/>
              </a:ext>
            </a:extLst>
          </p:cNvPr>
          <p:cNvSpPr>
            <a:spLocks noGrp="1"/>
          </p:cNvSpPr>
          <p:nvPr>
            <p:ph idx="1"/>
          </p:nvPr>
        </p:nvSpPr>
        <p:spPr>
          <a:xfrm>
            <a:off x="838200" y="1825625"/>
            <a:ext cx="5852984" cy="4315683"/>
          </a:xfrm>
        </p:spPr>
        <p:txBody>
          <a:bodyPr>
            <a:normAutofit/>
          </a:bodyPr>
          <a:lstStyle/>
          <a:p>
            <a:r>
              <a:rPr lang="en-US" sz="2400" b="1" dirty="0"/>
              <a:t>Examples of Base Metrics:</a:t>
            </a:r>
          </a:p>
          <a:p>
            <a:pPr lvl="1"/>
            <a:r>
              <a:rPr lang="en-US" dirty="0"/>
              <a:t>No of Test Cases Executed</a:t>
            </a:r>
          </a:p>
          <a:p>
            <a:pPr lvl="1"/>
            <a:r>
              <a:rPr lang="en-US" dirty="0"/>
              <a:t>No of Test Cases Passed/Failed/Blocked</a:t>
            </a:r>
          </a:p>
          <a:p>
            <a:pPr lvl="1"/>
            <a:r>
              <a:rPr lang="en-US" dirty="0"/>
              <a:t>Not of Defects discovered</a:t>
            </a:r>
          </a:p>
          <a:p>
            <a:pPr lvl="1"/>
            <a:endParaRPr lang="en-US" dirty="0"/>
          </a:p>
          <a:p>
            <a:r>
              <a:rPr lang="en-US" sz="2400" b="1" dirty="0"/>
              <a:t>Examples of Calculated Metrics:</a:t>
            </a:r>
          </a:p>
          <a:p>
            <a:pPr lvl="1"/>
            <a:r>
              <a:rPr lang="en-US" dirty="0"/>
              <a:t>% of Test Cases Executed</a:t>
            </a:r>
          </a:p>
          <a:p>
            <a:pPr lvl="1"/>
            <a:r>
              <a:rPr lang="en-US" dirty="0"/>
              <a:t>% of Test Cases Passed/Failed/Blocked</a:t>
            </a:r>
          </a:p>
          <a:p>
            <a:pPr lvl="1"/>
            <a:r>
              <a:rPr lang="en-US" dirty="0"/>
              <a:t>% of Test cases Remaining</a:t>
            </a:r>
          </a:p>
          <a:p>
            <a:pPr lvl="1"/>
            <a:r>
              <a:rPr lang="en-US" dirty="0"/>
              <a:t>% of Defects Fixed</a:t>
            </a:r>
          </a:p>
        </p:txBody>
      </p:sp>
      <p:pic>
        <p:nvPicPr>
          <p:cNvPr id="7" name="Picture 6">
            <a:extLst>
              <a:ext uri="{FF2B5EF4-FFF2-40B4-BE49-F238E27FC236}">
                <a16:creationId xmlns:a16="http://schemas.microsoft.com/office/drawing/2014/main" id="{A3891007-F569-48A0-B07F-9C10CD7CE292}"/>
              </a:ext>
            </a:extLst>
          </p:cNvPr>
          <p:cNvPicPr>
            <a:picLocks noChangeAspect="1"/>
          </p:cNvPicPr>
          <p:nvPr/>
        </p:nvPicPr>
        <p:blipFill rotWithShape="1">
          <a:blip r:embed="rId2"/>
          <a:srcRect l="12400" r="8034" b="1"/>
          <a:stretch/>
        </p:blipFill>
        <p:spPr>
          <a:xfrm>
            <a:off x="6965997" y="1825625"/>
            <a:ext cx="4455538" cy="3751839"/>
          </a:xfrm>
          <a:prstGeom prst="rect">
            <a:avLst/>
          </a:prstGeom>
          <a:ln>
            <a:solidFill>
              <a:schemeClr val="bg2">
                <a:lumMod val="10000"/>
              </a:schemeClr>
            </a:solidFill>
          </a:ln>
        </p:spPr>
      </p:pic>
      <p:sp>
        <p:nvSpPr>
          <p:cNvPr id="4" name="Date Placeholder 3">
            <a:extLst>
              <a:ext uri="{FF2B5EF4-FFF2-40B4-BE49-F238E27FC236}">
                <a16:creationId xmlns:a16="http://schemas.microsoft.com/office/drawing/2014/main" id="{E62D7ABB-2713-4A6D-B2F3-32F98768A081}"/>
              </a:ext>
            </a:extLst>
          </p:cNvPr>
          <p:cNvSpPr>
            <a:spLocks noGrp="1"/>
          </p:cNvSpPr>
          <p:nvPr>
            <p:ph type="dt" sz="half" idx="10"/>
          </p:nvPr>
        </p:nvSpPr>
        <p:spPr>
          <a:xfrm>
            <a:off x="838200" y="6356350"/>
            <a:ext cx="2743200" cy="365125"/>
          </a:xfrm>
        </p:spPr>
        <p:txBody>
          <a:bodyPr>
            <a:normAutofit/>
          </a:bodyPr>
          <a:lstStyle/>
          <a:p>
            <a:pPr>
              <a:spcAft>
                <a:spcPts val="600"/>
              </a:spcAft>
            </a:pPr>
            <a:fld id="{FA9BBB9C-B377-4CB8-87D9-1B3FE532B40F}" type="datetime1">
              <a:rPr lang="en-US" smtClean="0"/>
              <a:pPr>
                <a:spcAft>
                  <a:spcPts val="600"/>
                </a:spcAft>
              </a:pPr>
              <a:t>12/16/19</a:t>
            </a:fld>
            <a:endParaRPr lang="en-US"/>
          </a:p>
        </p:txBody>
      </p:sp>
      <p:sp>
        <p:nvSpPr>
          <p:cNvPr id="5" name="Footer Placeholder 4">
            <a:extLst>
              <a:ext uri="{FF2B5EF4-FFF2-40B4-BE49-F238E27FC236}">
                <a16:creationId xmlns:a16="http://schemas.microsoft.com/office/drawing/2014/main" id="{A6830F1F-9B83-422A-8728-7F4F152CBA0A}"/>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fi-FI" sz="900"/>
              <a:t>https://www.softwaretestinghelp.com/software-test-metrics-and-measurements/; NeilPatel.com</a:t>
            </a:r>
            <a:endParaRPr lang="en-US" sz="900"/>
          </a:p>
        </p:txBody>
      </p:sp>
      <p:sp>
        <p:nvSpPr>
          <p:cNvPr id="6" name="Slide Number Placeholder 5">
            <a:extLst>
              <a:ext uri="{FF2B5EF4-FFF2-40B4-BE49-F238E27FC236}">
                <a16:creationId xmlns:a16="http://schemas.microsoft.com/office/drawing/2014/main" id="{EA7A8273-A59D-48E2-9889-D1AD961615B5}"/>
              </a:ext>
            </a:extLst>
          </p:cNvPr>
          <p:cNvSpPr>
            <a:spLocks noGrp="1"/>
          </p:cNvSpPr>
          <p:nvPr>
            <p:ph type="sldNum" sz="quarter" idx="12"/>
          </p:nvPr>
        </p:nvSpPr>
        <p:spPr>
          <a:xfrm>
            <a:off x="8610600" y="6356350"/>
            <a:ext cx="2743200" cy="365125"/>
          </a:xfrm>
        </p:spPr>
        <p:txBody>
          <a:bodyPr>
            <a:normAutofit/>
          </a:bodyPr>
          <a:lstStyle/>
          <a:p>
            <a:pPr>
              <a:spcAft>
                <a:spcPts val="600"/>
              </a:spcAft>
            </a:pPr>
            <a:fld id="{A6C6712A-F174-45D7-9CDC-2C23AB7AD0C4}" type="slidenum">
              <a:rPr lang="en-US" smtClean="0"/>
              <a:pPr>
                <a:spcAft>
                  <a:spcPts val="600"/>
                </a:spcAft>
              </a:pPr>
              <a:t>9</a:t>
            </a:fld>
            <a:endParaRPr lang="en-US"/>
          </a:p>
        </p:txBody>
      </p:sp>
    </p:spTree>
    <p:extLst>
      <p:ext uri="{BB962C8B-B14F-4D97-AF65-F5344CB8AC3E}">
        <p14:creationId xmlns:p14="http://schemas.microsoft.com/office/powerpoint/2010/main" val="1786448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2845</Words>
  <Application>Microsoft Macintosh PowerPoint</Application>
  <PresentationFormat>宽屏</PresentationFormat>
  <Paragraphs>349</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inherit</vt:lpstr>
      <vt:lpstr>Arial</vt:lpstr>
      <vt:lpstr>Arial Black</vt:lpstr>
      <vt:lpstr>Calibri</vt:lpstr>
      <vt:lpstr>Calibri Light</vt:lpstr>
      <vt:lpstr>Office Theme</vt:lpstr>
      <vt:lpstr>QA Artifacts</vt:lpstr>
      <vt:lpstr>Software Quality Questions</vt:lpstr>
      <vt:lpstr>Software Testing Metrics</vt:lpstr>
      <vt:lpstr>What Are Software Test Metrics?</vt:lpstr>
      <vt:lpstr>Key Performance Indicators</vt:lpstr>
      <vt:lpstr>Test Metrics</vt:lpstr>
      <vt:lpstr>Test Metrics Types </vt:lpstr>
      <vt:lpstr>Data From a Test Analyst Performing the Testing</vt:lpstr>
      <vt:lpstr>Base and Calculated QA Metrics</vt:lpstr>
      <vt:lpstr>Test Coverage Metrics</vt:lpstr>
      <vt:lpstr>Process Metrics </vt:lpstr>
      <vt:lpstr>Process Metrics </vt:lpstr>
      <vt:lpstr>Process Metrics </vt:lpstr>
      <vt:lpstr>Process Metrics </vt:lpstr>
      <vt:lpstr>Process Metrics </vt:lpstr>
      <vt:lpstr>Process Metrics </vt:lpstr>
      <vt:lpstr>Process Metrics </vt:lpstr>
      <vt:lpstr>Process Metrics</vt:lpstr>
      <vt:lpstr>Test Coverage Metrics</vt:lpstr>
      <vt:lpstr>Product Metrics </vt:lpstr>
      <vt:lpstr>Product Metrics </vt:lpstr>
      <vt:lpstr>Product Metrics </vt:lpstr>
      <vt:lpstr>Software Test Metrics – Product Metrics </vt:lpstr>
      <vt:lpstr>Product Metrics </vt:lpstr>
      <vt:lpstr>Product Metrics </vt:lpstr>
      <vt:lpstr>Test Execution Examples</vt:lpstr>
      <vt:lpstr>PowerPoint 演示文稿</vt:lpstr>
      <vt:lpstr>More Process and Product Metrics</vt:lpstr>
      <vt:lpstr>More Process and Product Metrics</vt:lpstr>
      <vt:lpstr>Agile Test Metrics</vt:lpstr>
      <vt:lpstr>4 Types of Burndown Charts</vt:lpstr>
      <vt:lpstr>Agile Test Metrics</vt:lpstr>
      <vt:lpstr>Agile Test Metrics</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Artifacts</dc:title>
  <dc:creator>Medi Servat</dc:creator>
  <cp:lastModifiedBy>Kaiyuan Zhao</cp:lastModifiedBy>
  <cp:revision>1</cp:revision>
  <dcterms:created xsi:type="dcterms:W3CDTF">2019-11-07T13:46:46Z</dcterms:created>
  <dcterms:modified xsi:type="dcterms:W3CDTF">2019-12-17T01:52:08Z</dcterms:modified>
</cp:coreProperties>
</file>