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528" r:id="rId6"/>
    <p:sldId id="521" r:id="rId7"/>
    <p:sldId id="522" r:id="rId8"/>
    <p:sldId id="523" r:id="rId9"/>
    <p:sldId id="525" r:id="rId10"/>
    <p:sldId id="524" r:id="rId11"/>
    <p:sldId id="526" r:id="rId12"/>
    <p:sldId id="527" r:id="rId13"/>
    <p:sldId id="635" r:id="rId14"/>
    <p:sldId id="638" r:id="rId15"/>
    <p:sldId id="639" r:id="rId16"/>
    <p:sldId id="6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D1DC2-A887-4625-B90A-BCC6D685EEFF}" v="23" dt="2019-10-21T13:41:36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3935-E351-460A-B637-180167389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8C5ED-26FE-45D0-A652-7DB3A0B4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C574-015C-44AE-96E2-D8789BDC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1C0D-9801-41A4-89BA-E78814B5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8EA4-EA8F-4767-A228-E21F7D0F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EA6D-998D-4FD0-949D-956271CF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7076F-5D1B-4169-B4D5-BFD4F36E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08FF-7E83-4845-BA84-F5C9D7A7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C0BF-66C0-4306-8998-24ADCB01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2342-4B2A-4560-9675-73F8A55D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D7186-88A1-4A47-8F8B-9E473483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2F10F-8EA2-4858-A373-1085AED66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0EDF-7E3B-4020-9F6C-DEE6D634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856D-3497-43D1-BE70-9030B2BB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50F1-2E43-42B8-97C8-D73F5D12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60E8-4D6F-4F9E-B96E-841B2529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E800-625A-4351-9456-31FA881F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0949-ACB6-4439-96C1-D75BC1E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C899-1F98-406B-A0C8-2313689D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88DF-2B4A-49AA-B89E-6A5E098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302F-4293-4E83-873E-EDCE7544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0A5A-CCF0-4BD3-A07B-2A327115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D6AA-3E29-4D24-92D6-76AE6192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A6A4-0E84-4B52-879B-6E1113F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8F67-C486-49C1-AE38-0969724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4A4A-3EC9-4D42-8555-ED40260F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1887-DD50-4152-AC18-E67BED39F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9DA2-E845-4228-8A0F-0CD03419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CD61-69AE-4E34-A21A-2D9F2948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7C5FE-DE19-417C-BD6A-44E9E407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B925-293C-471D-8412-18541820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3860-7F62-4C3D-9DF9-143B64A7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3719-42BA-4E5D-8CA0-7D50AA74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B7C8-154E-4DB2-A722-FBAF5EEC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C610E-67BB-4830-A1E6-4D787A96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B5991-6D5A-4E78-A8D1-22CBD6B5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BD16F-55DB-45A6-9CBC-AD48072E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7CE86-2107-4E61-8FAC-634640C2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DEC16-E3A9-455F-9C1B-910E5423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85A8-FFCB-412C-9035-9A57C07E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1629D-C723-4E28-8510-E09D8124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CC8DE-5D90-44B5-841D-7D6E0D8B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81BC2-8EBF-45DC-952B-1B68C7DA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F2A33-EA2D-4CE6-B226-6AFA2208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4863-567D-4FF1-A06B-DC6BF81F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8DCDF-B84F-4760-98C3-0F991D7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E7FC-CA00-40C2-901C-96D00C76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97AE-97AA-4D85-9B69-4B2B8E83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C415C-6898-45AD-80E9-7B86231EB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E7F9-D11D-42B1-8735-085F46B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2F5D-0879-4183-952D-EA0EB4EF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4FAF-686E-4555-9751-56F89EAF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8BD8-CDF5-4BFB-9278-45D5815F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BC0E4-1A32-4F78-8EEF-71891D021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40D8-1655-4FA4-BAE1-4E967EC6A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D713F-E7C1-4106-AC9A-1CDB9EE9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5149F-5949-445C-8FA1-7115A8AF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0AC07-B718-462C-B9DF-FB35581C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A1AD9-8863-417F-9C2D-AFE28DBA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20C4-B736-4DD8-AC60-98F57295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78AE-264B-4F82-A125-D74ADB2F3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E097-0707-4E94-9D08-9141DE02531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AA2C-EA47-457C-B99F-9AFFD668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5038-10EE-4B53-80D0-F83F7B44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F8D3-5DE0-4167-B8E3-CE9FE832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uru99.com/agile-vs-devop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ticles.microservices.com/monolithic-vs-microservices-architecture-5c4848858f5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ticles.microservices.com/monolithic-vs-microservices-architecture-5c4848858f5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cles.microservices.com/monolithic-vs-microservices-architecture-5c4848858f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-solutions.com/blog/microservices-vs-monolithic-real-business-exampl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ticles.microservices.com/monolithic-vs-microservices-architecture-5c4848858f5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igniti.com/blog/5-approaches-for-automating-microservices-test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igniti.com/blog/5-approaches-for-automating-microservices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A959-04B2-4E04-B29E-E91EF25D6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DevOps Methodology</a:t>
            </a:r>
            <a:br>
              <a:rPr lang="en-US" sz="3400"/>
            </a:br>
            <a:r>
              <a:rPr lang="en-US" sz="3400"/>
              <a:t>and </a:t>
            </a:r>
            <a:br>
              <a:rPr lang="en-US" sz="3400"/>
            </a:br>
            <a:r>
              <a:rPr lang="en-US" sz="3400"/>
              <a:t>Monolithic vs.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9239E-68EF-4555-8FCD-9066B566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3832746" cy="224903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Medi Servat</a:t>
            </a:r>
          </a:p>
          <a:p>
            <a:pPr algn="l"/>
            <a:r>
              <a:rPr lang="en-US" dirty="0"/>
              <a:t>INFO6255</a:t>
            </a:r>
          </a:p>
          <a:p>
            <a:pPr algn="l"/>
            <a:r>
              <a:rPr lang="en-US" dirty="0"/>
              <a:t>Fall 2019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BCEC235-D2DF-4911-8B54-F9E843AAF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DevOps Methodologies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B14510E-70ED-43AC-8D6E-2B9EDE551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en-US" b="1" dirty="0"/>
              <a:t>DevOps: </a:t>
            </a:r>
            <a:r>
              <a:rPr lang="en-US" altLang="en-US" sz="3200" dirty="0"/>
              <a:t>The DevOps methodology is the </a:t>
            </a:r>
            <a:r>
              <a:rPr lang="en-US" altLang="en-US" sz="3200" b="1" dirty="0"/>
              <a:t>newcomer</a:t>
            </a:r>
            <a:r>
              <a:rPr lang="en-US" altLang="en-US" sz="3200" dirty="0"/>
              <a:t> to the SDLC scene. </a:t>
            </a:r>
          </a:p>
          <a:p>
            <a:pPr eaLnBrk="1" hangingPunct="1">
              <a:defRPr/>
            </a:pPr>
            <a:r>
              <a:rPr lang="en-US" altLang="en-US" sz="3200" dirty="0"/>
              <a:t>It emerged from two trends: </a:t>
            </a:r>
          </a:p>
          <a:p>
            <a:pPr lvl="1" eaLnBrk="1" hangingPunct="1">
              <a:defRPr/>
            </a:pPr>
            <a:r>
              <a:rPr lang="en-US" altLang="en-US" sz="2800" dirty="0"/>
              <a:t>The </a:t>
            </a:r>
            <a:r>
              <a:rPr lang="en-US" altLang="en-US" sz="2800" b="1" dirty="0"/>
              <a:t>application of Agile and Lean practices to operations work</a:t>
            </a:r>
            <a:r>
              <a:rPr lang="en-US" altLang="en-US" sz="2800" dirty="0"/>
              <a:t> </a:t>
            </a:r>
          </a:p>
          <a:p>
            <a:pPr lvl="1" eaLnBrk="1" hangingPunct="1">
              <a:defRPr/>
            </a:pPr>
            <a:r>
              <a:rPr lang="en-US" altLang="en-US" sz="2800" dirty="0"/>
              <a:t>The </a:t>
            </a:r>
            <a:r>
              <a:rPr lang="en-US" altLang="en-US" sz="2800" b="1" dirty="0"/>
              <a:t>general shift in business toward seeing the value </a:t>
            </a:r>
            <a:r>
              <a:rPr lang="en-US" altLang="en-US" sz="2800" dirty="0"/>
              <a:t>of collaboration between development and operations staff at all stages of the SDLC process</a:t>
            </a:r>
          </a:p>
          <a:p>
            <a:pPr eaLnBrk="1" hangingPunct="1">
              <a:defRPr/>
            </a:pPr>
            <a:endParaRPr lang="en-US" altLang="en-US" sz="3200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4B93D2B-C34C-4FD7-9C1C-C4DE5F3D8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E2D135-33F1-4190-93F7-23E92658CE04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C39D840-A227-41CD-95F1-65898CAA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More on DevOps Model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01F062F-E8C3-44A4-8D83-6820A1137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6097" y="1690688"/>
            <a:ext cx="6359611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The high pace of code builds per day delivering stability and reliability. </a:t>
            </a:r>
          </a:p>
          <a:p>
            <a:pPr eaLnBrk="1" hangingPunct="1"/>
            <a:r>
              <a:rPr lang="en-US" altLang="en-US" b="1" dirty="0"/>
              <a:t>The DevOps model is to:</a:t>
            </a:r>
          </a:p>
          <a:p>
            <a:pPr marL="971550" lvl="1" indent="-514350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Development </a:t>
            </a:r>
            <a:r>
              <a:rPr lang="en-US" altLang="en-US" b="1" dirty="0"/>
              <a:t>writes</a:t>
            </a:r>
            <a:r>
              <a:rPr lang="en-US" altLang="en-US" dirty="0"/>
              <a:t> the code.</a:t>
            </a:r>
          </a:p>
          <a:p>
            <a:pPr marL="971550" lvl="1" indent="-514350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Development </a:t>
            </a:r>
            <a:r>
              <a:rPr lang="en-US" altLang="en-US" b="1" dirty="0"/>
              <a:t>Automatically deploys </a:t>
            </a:r>
            <a:r>
              <a:rPr lang="en-US" altLang="en-US" dirty="0"/>
              <a:t>the code into the Automated Test environment.</a:t>
            </a:r>
          </a:p>
          <a:p>
            <a:pPr marL="971550" lvl="1" indent="-514350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Test </a:t>
            </a:r>
            <a:r>
              <a:rPr lang="en-US" altLang="en-US" b="1" dirty="0"/>
              <a:t>team execute Automated </a:t>
            </a:r>
            <a:r>
              <a:rPr lang="en-US" altLang="en-US" dirty="0"/>
              <a:t>Tests.</a:t>
            </a:r>
          </a:p>
          <a:p>
            <a:pPr marL="971550" lvl="1" indent="-514350">
              <a:buFont typeface="Calibri Light" panose="020F0302020204030204" pitchFamily="34" charset="0"/>
              <a:buAutoNum type="arabicPeriod"/>
            </a:pPr>
            <a:r>
              <a:rPr lang="en-US" altLang="en-US" b="1" dirty="0"/>
              <a:t>Deploys into the production </a:t>
            </a:r>
            <a:r>
              <a:rPr lang="en-US" altLang="en-US" dirty="0"/>
              <a:t>environment.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4B241-626A-4856-AC62-FD49A121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84D25-8864-47B2-86D8-AF8A6670243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602EBE37-487E-44E2-B766-92DB77F2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47" y="2088291"/>
            <a:ext cx="4699000" cy="28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38A5-A499-4EAE-8696-567B3C2F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7086-9C09-40A2-BD51-ACF37BB6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32" y="1848707"/>
            <a:ext cx="513629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DevOps practices include:</a:t>
            </a:r>
            <a:endParaRPr lang="en-US" dirty="0"/>
          </a:p>
          <a:p>
            <a:pPr lvl="1"/>
            <a:r>
              <a:rPr lang="en-US" dirty="0"/>
              <a:t>Self-service configuration.</a:t>
            </a:r>
          </a:p>
          <a:p>
            <a:pPr lvl="1"/>
            <a:r>
              <a:rPr lang="en-US" dirty="0"/>
              <a:t>Automated provisioning.</a:t>
            </a:r>
          </a:p>
          <a:p>
            <a:pPr lvl="1"/>
            <a:r>
              <a:rPr lang="en-US" dirty="0"/>
              <a:t>Continuous build.</a:t>
            </a:r>
          </a:p>
          <a:p>
            <a:pPr lvl="1"/>
            <a:r>
              <a:rPr lang="en-US" dirty="0"/>
              <a:t>Continuous integration.</a:t>
            </a:r>
          </a:p>
          <a:p>
            <a:pPr lvl="1"/>
            <a:r>
              <a:rPr lang="en-US" dirty="0"/>
              <a:t>Continuous delivery.</a:t>
            </a:r>
          </a:p>
          <a:p>
            <a:pPr lvl="1"/>
            <a:r>
              <a:rPr lang="en-US" dirty="0"/>
              <a:t>Automated release management.</a:t>
            </a:r>
          </a:p>
          <a:p>
            <a:pPr lvl="1"/>
            <a:r>
              <a:rPr lang="en-US" dirty="0"/>
              <a:t>Incremental testing.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7D301-BF4A-497A-9C88-9D402BCE00A7}"/>
              </a:ext>
            </a:extLst>
          </p:cNvPr>
          <p:cNvSpPr/>
          <p:nvPr/>
        </p:nvSpPr>
        <p:spPr>
          <a:xfrm>
            <a:off x="3431060" y="6308209"/>
            <a:ext cx="49159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https://www.guru99.com/agile-vs-devops.html</a:t>
            </a:r>
            <a:endParaRPr lang="en-US" sz="105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D13C8F7-5A57-4B10-9F27-A9DD5DFB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57" y="1992756"/>
            <a:ext cx="5858210" cy="35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89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5835FA2-4DE6-4D0A-A57A-D8714251D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r="22828" b="1220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CDBDA-E83F-44C5-88F7-4859BF64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DevOps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C05AA3-B8E0-48A6-8759-2F1A157CE07F}"/>
              </a:ext>
            </a:extLst>
          </p:cNvPr>
          <p:cNvSpPr txBox="1">
            <a:spLocks/>
          </p:cNvSpPr>
          <p:nvPr/>
        </p:nvSpPr>
        <p:spPr>
          <a:xfrm>
            <a:off x="594109" y="2121763"/>
            <a:ext cx="6620505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 b="1"/>
              <a:t>DevOps Summary:</a:t>
            </a:r>
          </a:p>
          <a:p>
            <a:pPr lvl="1"/>
            <a:r>
              <a:rPr lang="en-US"/>
              <a:t>DevOps is a software development method which focuses on </a:t>
            </a:r>
            <a:r>
              <a:rPr lang="en-US" u="sng"/>
              <a:t>communication, integration, and collaboration </a:t>
            </a:r>
            <a:r>
              <a:rPr lang="en-US"/>
              <a:t>among IT professionals.</a:t>
            </a:r>
          </a:p>
          <a:p>
            <a:pPr lvl="1"/>
            <a:r>
              <a:rPr lang="en-US"/>
              <a:t>DevOps consider as a practice of bringing </a:t>
            </a:r>
            <a:r>
              <a:rPr lang="en-US" u="sng"/>
              <a:t>development and operations</a:t>
            </a:r>
            <a:r>
              <a:rPr lang="en-US"/>
              <a:t> teams together.</a:t>
            </a:r>
          </a:p>
          <a:p>
            <a:pPr lvl="1"/>
            <a:r>
              <a:rPr lang="en-US"/>
              <a:t>In the DevOps, process </a:t>
            </a:r>
            <a:r>
              <a:rPr lang="en-US" u="sng"/>
              <a:t>documentation is foremost </a:t>
            </a:r>
            <a:r>
              <a:rPr lang="en-US"/>
              <a:t>because it will send the software to the operational team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66175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C0C0-C288-4043-B4F0-8249CC39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D221-E044-4AB4-A737-B51FB4D6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Monolithic Architecture?</a:t>
            </a:r>
          </a:p>
          <a:p>
            <a:pPr lvl="1"/>
            <a:r>
              <a:rPr lang="en-US" dirty="0"/>
              <a:t>a single logical executable. To make any alterations to the system, a developer must build and deploy an updated version </a:t>
            </a:r>
            <a:r>
              <a:rPr lang="en-US" b="1" dirty="0"/>
              <a:t>of</a:t>
            </a:r>
            <a:r>
              <a:rPr lang="en-US" dirty="0"/>
              <a:t> the server-side application.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is a Microservice Architecture</a:t>
            </a:r>
          </a:p>
          <a:p>
            <a:pPr marL="457200" lvl="1" indent="0">
              <a:buNone/>
            </a:pPr>
            <a:r>
              <a:rPr lang="en-US" b="1" dirty="0"/>
              <a:t>It </a:t>
            </a:r>
            <a:r>
              <a:rPr lang="en-US" dirty="0"/>
              <a:t>structures an application as a collection of loosely coupled services. In a </a:t>
            </a:r>
            <a:r>
              <a:rPr lang="en-US" b="1" dirty="0"/>
              <a:t>microservices architecture</a:t>
            </a:r>
            <a:r>
              <a:rPr lang="en-US" dirty="0"/>
              <a:t>, services are fine-grained and the protocols are lightweight.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F32A-F854-4168-9765-AB610DD8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FD7D-562E-4738-8510-F6BA6DE1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4070" cy="4351338"/>
          </a:xfrm>
        </p:spPr>
        <p:txBody>
          <a:bodyPr/>
          <a:lstStyle/>
          <a:p>
            <a:r>
              <a:rPr lang="en-US" dirty="0"/>
              <a:t>A Layered Architecture consisting of:</a:t>
            </a:r>
          </a:p>
          <a:p>
            <a:pPr lvl="1"/>
            <a:r>
              <a:rPr lang="en-US" dirty="0"/>
              <a:t>Presentation layer – HTTP requests</a:t>
            </a:r>
          </a:p>
          <a:p>
            <a:pPr lvl="1"/>
            <a:r>
              <a:rPr lang="en-US" dirty="0"/>
              <a:t>Business Logic layer</a:t>
            </a:r>
          </a:p>
          <a:p>
            <a:pPr lvl="1"/>
            <a:r>
              <a:rPr lang="en-US" dirty="0"/>
              <a:t>Database layer</a:t>
            </a:r>
          </a:p>
          <a:p>
            <a:pPr lvl="1"/>
            <a:r>
              <a:rPr lang="en-US" dirty="0"/>
              <a:t>Integration Services – REST API</a:t>
            </a:r>
          </a:p>
          <a:p>
            <a:pPr lvl="1"/>
            <a:endParaRPr lang="en-US" dirty="0"/>
          </a:p>
          <a:p>
            <a:r>
              <a:rPr lang="en-US" dirty="0"/>
              <a:t>The application gets packaged and deployed as a Monolith.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6A83F-CFF0-4BAD-AE57-82985C1E4559}"/>
              </a:ext>
            </a:extLst>
          </p:cNvPr>
          <p:cNvSpPr/>
          <p:nvPr/>
        </p:nvSpPr>
        <p:spPr>
          <a:xfrm>
            <a:off x="1259840" y="6176963"/>
            <a:ext cx="10986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https://articles.microservices.com/monolithic-vs-microservices-architecture-5c4848858f59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7E02A-4DFE-401F-9193-138F7300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75" y="1690688"/>
            <a:ext cx="2920057" cy="39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C0EA-D184-4359-B82F-79B196B3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191F-6C08-41CF-A8A0-1CBC63BC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6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Development</a:t>
            </a:r>
          </a:p>
          <a:p>
            <a:pPr lvl="1"/>
            <a:r>
              <a:rPr lang="en-US" dirty="0"/>
              <a:t>Easy Testing</a:t>
            </a:r>
          </a:p>
          <a:p>
            <a:pPr lvl="1"/>
            <a:r>
              <a:rPr lang="en-US" dirty="0"/>
              <a:t>Easy Deployment</a:t>
            </a:r>
          </a:p>
          <a:p>
            <a:pPr lvl="1"/>
            <a:r>
              <a:rPr lang="en-US" dirty="0"/>
              <a:t>Simple to scale out</a:t>
            </a:r>
          </a:p>
          <a:p>
            <a:r>
              <a:rPr lang="en-US" dirty="0"/>
              <a:t>Dis-Advantages:</a:t>
            </a:r>
          </a:p>
          <a:p>
            <a:pPr lvl="1"/>
            <a:r>
              <a:rPr lang="en-US" dirty="0"/>
              <a:t>Limitation in size</a:t>
            </a:r>
          </a:p>
          <a:p>
            <a:pPr lvl="1"/>
            <a:r>
              <a:rPr lang="en-US" dirty="0"/>
              <a:t>The application is too large and complex</a:t>
            </a:r>
          </a:p>
          <a:p>
            <a:pPr lvl="1"/>
            <a:r>
              <a:rPr lang="en-US" dirty="0"/>
              <a:t>Impact of change is not easy to understand</a:t>
            </a:r>
          </a:p>
          <a:p>
            <a:pPr lvl="1"/>
            <a:r>
              <a:rPr lang="en-US" dirty="0"/>
              <a:t>Reliability may be an issue</a:t>
            </a:r>
          </a:p>
          <a:p>
            <a:pPr lvl="1"/>
            <a:r>
              <a:rPr lang="en-US" dirty="0"/>
              <a:t>Not easy to adopt new technologies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5FE19-D899-4FF9-9367-B85E632FB111}"/>
              </a:ext>
            </a:extLst>
          </p:cNvPr>
          <p:cNvSpPr/>
          <p:nvPr/>
        </p:nvSpPr>
        <p:spPr>
          <a:xfrm>
            <a:off x="1259840" y="6176963"/>
            <a:ext cx="10986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https://articles.microservices.com/monolithic-vs-microservices-architecture-5c4848858f59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EA6A-9F9E-4082-ACDC-EC854BDB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445" y="1307500"/>
            <a:ext cx="3286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5666-43E6-45BE-B678-86DD11CF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80B8-874F-4E20-97CF-0732FBC3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is split into a set of </a:t>
            </a:r>
            <a:r>
              <a:rPr lang="en-US" b="1" dirty="0"/>
              <a:t>smaller, interconnected </a:t>
            </a:r>
            <a:r>
              <a:rPr lang="en-US" dirty="0"/>
              <a:t>services.</a:t>
            </a:r>
          </a:p>
          <a:p>
            <a:r>
              <a:rPr lang="en-US" dirty="0"/>
              <a:t>Each microservice is a </a:t>
            </a:r>
            <a:r>
              <a:rPr lang="en-US" b="1" dirty="0"/>
              <a:t>small application </a:t>
            </a:r>
            <a:r>
              <a:rPr lang="en-US" dirty="0"/>
              <a:t>with its own architecture.</a:t>
            </a:r>
          </a:p>
          <a:p>
            <a:r>
              <a:rPr lang="en-US" dirty="0"/>
              <a:t>Each Microservice </a:t>
            </a:r>
            <a:r>
              <a:rPr lang="en-US" b="1" dirty="0"/>
              <a:t>may have its own database </a:t>
            </a:r>
            <a:r>
              <a:rPr lang="en-US" dirty="0"/>
              <a:t>of different types.</a:t>
            </a:r>
          </a:p>
          <a:p>
            <a:r>
              <a:rPr lang="en-US" dirty="0"/>
              <a:t>Communication of the microservices is mediated using an </a:t>
            </a:r>
            <a:r>
              <a:rPr lang="en-US" b="1" dirty="0"/>
              <a:t>API Gateway.</a:t>
            </a:r>
          </a:p>
          <a:p>
            <a:r>
              <a:rPr lang="en-US" b="1" dirty="0"/>
              <a:t>API Gateway: </a:t>
            </a:r>
            <a:r>
              <a:rPr lang="en-US" dirty="0"/>
              <a:t>Load Balancing, Caching, Access Control, API Metering, and Monitoring.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C4B2-35BE-4543-8052-DE1E4AB9F6C8}"/>
              </a:ext>
            </a:extLst>
          </p:cNvPr>
          <p:cNvSpPr/>
          <p:nvPr/>
        </p:nvSpPr>
        <p:spPr>
          <a:xfrm>
            <a:off x="1259840" y="6176963"/>
            <a:ext cx="10986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https://articles.microservices.com/monolithic-vs-microservices-architecture-5c4848858f59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824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39AF-F940-4771-967F-BD1A9D2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022E0-63E5-4B13-AAC4-A51C9990E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90" y="681037"/>
            <a:ext cx="10149410" cy="5436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0C81C2-0993-4ACE-91C2-9A546C6D2F6F}"/>
              </a:ext>
            </a:extLst>
          </p:cNvPr>
          <p:cNvSpPr/>
          <p:nvPr/>
        </p:nvSpPr>
        <p:spPr>
          <a:xfrm>
            <a:off x="1700106" y="6211669"/>
            <a:ext cx="9394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https://www.sam-solutions.com/blog/microservices-vs-monolithic-real-business-examples/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1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C0EA-D184-4359-B82F-79B196B3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191F-6C08-41CF-A8A0-1CBC63BC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566133"/>
            <a:ext cx="84293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Addresses the problem of </a:t>
            </a:r>
            <a:r>
              <a:rPr lang="en-US" b="1" dirty="0"/>
              <a:t>Complexity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Enables</a:t>
            </a:r>
            <a:r>
              <a:rPr lang="en-US" dirty="0"/>
              <a:t> the deployment each service independently.</a:t>
            </a:r>
          </a:p>
          <a:p>
            <a:pPr lvl="1"/>
            <a:r>
              <a:rPr lang="en-US" dirty="0"/>
              <a:t>It opens the development to </a:t>
            </a:r>
            <a:r>
              <a:rPr lang="en-US" b="1" dirty="0"/>
              <a:t>adopt</a:t>
            </a:r>
            <a:r>
              <a:rPr lang="en-US" dirty="0"/>
              <a:t> new technologies (not locked in).</a:t>
            </a:r>
          </a:p>
          <a:p>
            <a:pPr lvl="1"/>
            <a:r>
              <a:rPr lang="en-US" dirty="0"/>
              <a:t>It allows continuous </a:t>
            </a:r>
            <a:r>
              <a:rPr lang="en-US" b="1" dirty="0"/>
              <a:t>deployment</a:t>
            </a:r>
            <a:r>
              <a:rPr lang="en-US" dirty="0"/>
              <a:t> as each service is independent.</a:t>
            </a:r>
          </a:p>
          <a:p>
            <a:pPr lvl="1"/>
            <a:r>
              <a:rPr lang="en-US" dirty="0"/>
              <a:t>It allows </a:t>
            </a:r>
            <a:r>
              <a:rPr lang="en-US" b="1" dirty="0"/>
              <a:t>scaling</a:t>
            </a:r>
            <a:r>
              <a:rPr lang="en-US" dirty="0"/>
              <a:t> of the Microservices independently.</a:t>
            </a:r>
          </a:p>
          <a:p>
            <a:r>
              <a:rPr lang="en-US" dirty="0"/>
              <a:t>Dis-Advantages: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distributed</a:t>
            </a:r>
            <a:r>
              <a:rPr lang="en-US" dirty="0"/>
              <a:t> system. Distributed systems are harder to develop and test. </a:t>
            </a:r>
          </a:p>
          <a:p>
            <a:pPr lvl="1"/>
            <a:r>
              <a:rPr lang="en-US" b="1" dirty="0"/>
              <a:t>Partitioned</a:t>
            </a:r>
            <a:r>
              <a:rPr lang="en-US" dirty="0"/>
              <a:t> Databases. Multiple databases have to get updated.</a:t>
            </a:r>
          </a:p>
          <a:p>
            <a:pPr lvl="1"/>
            <a:r>
              <a:rPr lang="en-US" dirty="0"/>
              <a:t>Testing is more </a:t>
            </a:r>
            <a:r>
              <a:rPr lang="en-US" b="1" dirty="0"/>
              <a:t>complex</a:t>
            </a:r>
            <a:r>
              <a:rPr lang="en-US" dirty="0"/>
              <a:t>. Testing a service you would need to launch that service and any services that it depends on.</a:t>
            </a:r>
          </a:p>
          <a:p>
            <a:pPr lvl="1"/>
            <a:r>
              <a:rPr lang="en-US" b="1" dirty="0"/>
              <a:t>Deploying</a:t>
            </a:r>
            <a:r>
              <a:rPr lang="en-US" dirty="0"/>
              <a:t> a microservices-based application is also more complex.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5FE19-D899-4FF9-9367-B85E632FB111}"/>
              </a:ext>
            </a:extLst>
          </p:cNvPr>
          <p:cNvSpPr/>
          <p:nvPr/>
        </p:nvSpPr>
        <p:spPr>
          <a:xfrm>
            <a:off x="1259840" y="6176963"/>
            <a:ext cx="10986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https://articles.microservices.com/monolithic-vs-microservices-architecture-5c4848858f59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43B5C-C685-452C-8D8F-5B4F3BB7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68" y="1809900"/>
            <a:ext cx="2901553" cy="38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7E3D-2773-460F-B22D-53FB647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8A55-BED2-423F-A9BA-37B9253E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50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Unit Testing: </a:t>
            </a:r>
            <a:r>
              <a:rPr lang="en-US" dirty="0"/>
              <a:t>the testing is internal to the Service, and should be automated. </a:t>
            </a:r>
          </a:p>
          <a:p>
            <a:r>
              <a:rPr lang="en-US" b="1" dirty="0"/>
              <a:t>Contract Testing: </a:t>
            </a:r>
            <a:r>
              <a:rPr lang="en-US" dirty="0"/>
              <a:t>A “contract” is how a service call is referred to by the </a:t>
            </a:r>
            <a:r>
              <a:rPr lang="en-US" u="sng" dirty="0"/>
              <a:t>consumer-contract</a:t>
            </a:r>
            <a:r>
              <a:rPr lang="en-US" dirty="0"/>
              <a:t> testing. </a:t>
            </a:r>
          </a:p>
          <a:p>
            <a:pPr lvl="1"/>
            <a:r>
              <a:rPr lang="en-US" dirty="0"/>
              <a:t>Every “consumer” must receive the same results from a service.</a:t>
            </a:r>
          </a:p>
          <a:p>
            <a:r>
              <a:rPr lang="en-US" b="1" dirty="0"/>
              <a:t>Integration Testing: </a:t>
            </a:r>
            <a:r>
              <a:rPr lang="en-US" dirty="0"/>
              <a:t>Verification of the services that have been individually tested.</a:t>
            </a:r>
          </a:p>
          <a:p>
            <a:pPr lvl="1"/>
            <a:r>
              <a:rPr lang="en-US" dirty="0"/>
              <a:t>It validates that the system is </a:t>
            </a:r>
            <a:r>
              <a:rPr lang="en-US" u="sng" dirty="0"/>
              <a:t>working together seamlessly</a:t>
            </a:r>
            <a:r>
              <a:rPr lang="en-US" dirty="0"/>
              <a:t> and that the dependencies between the services are present as expected.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4F870-EDEC-4BAA-99ED-CE886F1B33F0}"/>
              </a:ext>
            </a:extLst>
          </p:cNvPr>
          <p:cNvSpPr/>
          <p:nvPr/>
        </p:nvSpPr>
        <p:spPr>
          <a:xfrm>
            <a:off x="1293707" y="6311900"/>
            <a:ext cx="10234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https://www.cigniti.com/blog/5-approaches-for-automating-microservices-testing/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0CD33-BE56-4B10-B948-6BEAE6D1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1" y="2222288"/>
            <a:ext cx="4461383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0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7E3D-2773-460F-B22D-53FB647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8A55-BED2-423F-A9BA-37B9253E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920" cy="4351338"/>
          </a:xfrm>
        </p:spPr>
        <p:txBody>
          <a:bodyPr>
            <a:normAutofit/>
          </a:bodyPr>
          <a:lstStyle/>
          <a:p>
            <a:r>
              <a:rPr lang="en-US" b="1" dirty="0"/>
              <a:t>End to End Testing : </a:t>
            </a:r>
            <a:r>
              <a:rPr lang="en-US" dirty="0"/>
              <a:t>verifies that the entire process flows work correctly, including all service and DB integration.</a:t>
            </a:r>
          </a:p>
          <a:p>
            <a:pPr lvl="1"/>
            <a:r>
              <a:rPr lang="en-US" dirty="0"/>
              <a:t>Includes testing multiple services to ensure that the system works well together.</a:t>
            </a:r>
          </a:p>
          <a:p>
            <a:r>
              <a:rPr lang="en-US" b="1" dirty="0"/>
              <a:t>Functional Testing (UI): </a:t>
            </a:r>
            <a:r>
              <a:rPr lang="en-US" dirty="0"/>
              <a:t>testing of the User Front End as it tests the system as an end-user would use it.</a:t>
            </a:r>
          </a:p>
          <a:p>
            <a:pPr lvl="1"/>
            <a:r>
              <a:rPr lang="en-US" dirty="0"/>
              <a:t>All the databases, interfaces, internal and third-party services must work together seamlessly to produce the expected results.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4F870-EDEC-4BAA-99ED-CE886F1B33F0}"/>
              </a:ext>
            </a:extLst>
          </p:cNvPr>
          <p:cNvSpPr/>
          <p:nvPr/>
        </p:nvSpPr>
        <p:spPr>
          <a:xfrm>
            <a:off x="1293707" y="6311900"/>
            <a:ext cx="10234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https://www.cigniti.com/blog/5-approaches-for-automating-microservices-testing/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CCA07-7880-414A-A0D4-BE7496E3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97" y="2222288"/>
            <a:ext cx="4268207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6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075D8467AAD489F987FC57E828B96" ma:contentTypeVersion="13" ma:contentTypeDescription="Create a new document." ma:contentTypeScope="" ma:versionID="b10f7c59c9f182e3c57e9ca1aba05a9e">
  <xsd:schema xmlns:xsd="http://www.w3.org/2001/XMLSchema" xmlns:xs="http://www.w3.org/2001/XMLSchema" xmlns:p="http://schemas.microsoft.com/office/2006/metadata/properties" xmlns:ns3="2a1d1423-1001-4e22-927c-cd2b2076853b" xmlns:ns4="dc49db8f-ea0a-4b1d-b3f0-77a098872658" targetNamespace="http://schemas.microsoft.com/office/2006/metadata/properties" ma:root="true" ma:fieldsID="e4b77307c6bf8571b17fa29dda2a0325" ns3:_="" ns4:_="">
    <xsd:import namespace="2a1d1423-1001-4e22-927c-cd2b2076853b"/>
    <xsd:import namespace="dc49db8f-ea0a-4b1d-b3f0-77a0988726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d1423-1001-4e22-927c-cd2b20768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9db8f-ea0a-4b1d-b3f0-77a098872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D1A22-6E4A-4370-99A3-F40C8F253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1d1423-1001-4e22-927c-cd2b2076853b"/>
    <ds:schemaRef ds:uri="dc49db8f-ea0a-4b1d-b3f0-77a098872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50F22F-5310-4AD4-A875-9F98229012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AC5056-7345-4B1D-BD9D-29DB2A518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Macintosh PowerPoint</Application>
  <PresentationFormat>宽屏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DevOps Methodology and  Monolithic vs. Microservices</vt:lpstr>
      <vt:lpstr>Monolithic vs Microservice</vt:lpstr>
      <vt:lpstr>Monolithic Architecture</vt:lpstr>
      <vt:lpstr>Monolithic Architecture</vt:lpstr>
      <vt:lpstr>Microservices Architecture</vt:lpstr>
      <vt:lpstr>PowerPoint 演示文稿</vt:lpstr>
      <vt:lpstr>Microservices Architecture</vt:lpstr>
      <vt:lpstr>Testing Microservices Architecture</vt:lpstr>
      <vt:lpstr>Testing Microservices Architecture</vt:lpstr>
      <vt:lpstr>DevOps Methodologies</vt:lpstr>
      <vt:lpstr>More on DevOps Model</vt:lpstr>
      <vt:lpstr>DevOps Principals</vt:lpstr>
      <vt:lpstr>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Methodology and  Monolithic vs. Microservices</dc:title>
  <dc:creator>Medi Servat</dc:creator>
  <cp:lastModifiedBy>Kaiyuan Zhao</cp:lastModifiedBy>
  <cp:revision>1</cp:revision>
  <dcterms:created xsi:type="dcterms:W3CDTF">2019-10-21T13:41:51Z</dcterms:created>
  <dcterms:modified xsi:type="dcterms:W3CDTF">2019-12-17T01:52:23Z</dcterms:modified>
</cp:coreProperties>
</file>