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1" r:id="rId3"/>
    <p:sldId id="275" r:id="rId4"/>
    <p:sldId id="279" r:id="rId5"/>
    <p:sldId id="270" r:id="rId6"/>
    <p:sldId id="272" r:id="rId7"/>
    <p:sldId id="276" r:id="rId8"/>
    <p:sldId id="295" r:id="rId9"/>
    <p:sldId id="277" r:id="rId10"/>
    <p:sldId id="278" r:id="rId11"/>
    <p:sldId id="280" r:id="rId12"/>
    <p:sldId id="281" r:id="rId13"/>
    <p:sldId id="282" r:id="rId14"/>
    <p:sldId id="283" r:id="rId15"/>
    <p:sldId id="273" r:id="rId16"/>
    <p:sldId id="301" r:id="rId17"/>
    <p:sldId id="285" r:id="rId18"/>
    <p:sldId id="287" r:id="rId19"/>
    <p:sldId id="286" r:id="rId20"/>
    <p:sldId id="302" r:id="rId21"/>
    <p:sldId id="308" r:id="rId22"/>
    <p:sldId id="303" r:id="rId23"/>
    <p:sldId id="289" r:id="rId24"/>
    <p:sldId id="290" r:id="rId25"/>
    <p:sldId id="288" r:id="rId26"/>
    <p:sldId id="291" r:id="rId27"/>
    <p:sldId id="292" r:id="rId28"/>
    <p:sldId id="296" r:id="rId29"/>
    <p:sldId id="311" r:id="rId30"/>
    <p:sldId id="312" r:id="rId31"/>
    <p:sldId id="297" r:id="rId32"/>
    <p:sldId id="310" r:id="rId33"/>
    <p:sldId id="298" r:id="rId34"/>
    <p:sldId id="294" r:id="rId35"/>
    <p:sldId id="284" r:id="rId36"/>
    <p:sldId id="305" r:id="rId37"/>
    <p:sldId id="306" r:id="rId38"/>
    <p:sldId id="307" r:id="rId39"/>
    <p:sldId id="309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9E7FD-185A-4F9E-A9F2-FF0F5A427D70}" v="37" dt="2019-10-07T20:07:09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ftware_testing_dictionary/security_testing.htm" TargetMode="External"/><Relationship Id="rId2" Type="http://schemas.openxmlformats.org/officeDocument/2006/relationships/hyperlink" Target="https://insights.sei.cmu.edu/sei_blog/2018/07/10-types-of-application-security-testing-tools-when-and-how-to-use-them.html" TargetMode="External"/><Relationship Id="rId1" Type="http://schemas.openxmlformats.org/officeDocument/2006/relationships/hyperlink" Target="https://www.guru99.com/what-is-security-testing.html" TargetMode="External"/><Relationship Id="rId4" Type="http://schemas.openxmlformats.org/officeDocument/2006/relationships/hyperlink" Target="https://www.softwaretestinghelp.com/how-to-test-application-security-web-and-desktop-application-security-testing-techniques/" TargetMode="Externa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file:///C:/Users/Mike/Dropbox%20(ABUV%20Media)/Work%20Stuff/LHTB%20Edits/Endpoint%20protection%20addresses%20security%20issues%20for%20endpoints%20such%20as%20PCs,%20mobile%20devices,%20network%20connected%20printers,%20servers%20and%20other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0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ftware_testing_dictionary/security_testing.htm" TargetMode="External"/><Relationship Id="rId2" Type="http://schemas.openxmlformats.org/officeDocument/2006/relationships/hyperlink" Target="https://insights.sei.cmu.edu/sei_blog/2018/07/10-types-of-application-security-testing-tools-when-and-how-to-use-them.html" TargetMode="External"/><Relationship Id="rId1" Type="http://schemas.openxmlformats.org/officeDocument/2006/relationships/hyperlink" Target="https://www.guru99.com/what-is-security-testing.html" TargetMode="External"/><Relationship Id="rId4" Type="http://schemas.openxmlformats.org/officeDocument/2006/relationships/hyperlink" Target="https://www.softwaretestinghelp.com/how-to-test-application-security-web-and-desktop-application-security-testing-techniques/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file:///C:/Users/Mike/Dropbox%20(ABUV%20Media)/Work%20Stuff/LHTB%20Edits/Endpoint%20protection%20addresses%20security%20issues%20for%20endpoints%20such%20as%20PCs,%20mobile%20devices,%20network%20connected%20printers,%20servers%20and%20othe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B5F51-1AF6-4D06-924F-C62B3A8B46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7E3073-D206-43F3-999A-8A6449159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Tiger Box</a:t>
          </a:r>
          <a:r>
            <a:rPr lang="en-US"/>
            <a:t>: This hacking is usually done </a:t>
          </a:r>
          <a:r>
            <a:rPr lang="en-US" b="1"/>
            <a:t>on a laptop</a:t>
          </a:r>
          <a:r>
            <a:rPr lang="en-US"/>
            <a:t> which has a collection of Operating Systems and hacking tools. </a:t>
          </a:r>
        </a:p>
      </dgm:t>
    </dgm:pt>
    <dgm:pt modelId="{E9352AB7-75DB-4C7D-89B6-53BDF76B87C3}" type="parTrans" cxnId="{1632A3D0-FEAB-4BBA-8618-91CB747708AE}">
      <dgm:prSet/>
      <dgm:spPr/>
      <dgm:t>
        <a:bodyPr/>
        <a:lstStyle/>
        <a:p>
          <a:endParaRPr lang="en-US" sz="2400"/>
        </a:p>
      </dgm:t>
    </dgm:pt>
    <dgm:pt modelId="{4D466789-72F7-4ADD-AD26-124C5588D629}" type="sibTrans" cxnId="{1632A3D0-FEAB-4BBA-8618-91CB747708AE}">
      <dgm:prSet/>
      <dgm:spPr/>
      <dgm:t>
        <a:bodyPr/>
        <a:lstStyle/>
        <a:p>
          <a:endParaRPr lang="en-US"/>
        </a:p>
      </dgm:t>
    </dgm:pt>
    <dgm:pt modelId="{EF9A0EF9-69F7-4A28-A0F2-0EC3BF969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This testing helps </a:t>
          </a:r>
          <a:r>
            <a:rPr lang="en-US" b="1"/>
            <a:t>penetration testers and security testers to conduct vulnerabilities assessment and attacks</a:t>
          </a:r>
          <a:r>
            <a:rPr lang="en-US"/>
            <a:t>.</a:t>
          </a:r>
        </a:p>
      </dgm:t>
    </dgm:pt>
    <dgm:pt modelId="{66E55707-4A27-4858-B762-F22D3F18EC31}" type="parTrans" cxnId="{68649613-D1A7-4A31-9290-C41EBC0932F7}">
      <dgm:prSet/>
      <dgm:spPr/>
      <dgm:t>
        <a:bodyPr/>
        <a:lstStyle/>
        <a:p>
          <a:endParaRPr lang="en-US" sz="2400"/>
        </a:p>
      </dgm:t>
    </dgm:pt>
    <dgm:pt modelId="{AACDFF29-E352-4F7A-9102-0DC141574DFF}" type="sibTrans" cxnId="{68649613-D1A7-4A31-9290-C41EBC0932F7}">
      <dgm:prSet/>
      <dgm:spPr/>
      <dgm:t>
        <a:bodyPr/>
        <a:lstStyle/>
        <a:p>
          <a:endParaRPr lang="en-US"/>
        </a:p>
      </dgm:t>
    </dgm:pt>
    <dgm:pt modelId="{FEB9797B-33A4-4D2D-B29B-5110B3727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Black Box: </a:t>
          </a:r>
          <a:r>
            <a:rPr lang="en-US"/>
            <a:t>Tester </a:t>
          </a:r>
          <a:r>
            <a:rPr lang="en-US" b="1"/>
            <a:t>is authorized to do testing </a:t>
          </a:r>
          <a:r>
            <a:rPr lang="en-US"/>
            <a:t>on everything about the network topology and the technology.</a:t>
          </a:r>
        </a:p>
      </dgm:t>
    </dgm:pt>
    <dgm:pt modelId="{6A9A0F69-6076-4DBF-96C7-F6D7721B7910}" type="parTrans" cxnId="{9B754491-B4D5-45BD-B8C6-5A0B850B11AA}">
      <dgm:prSet/>
      <dgm:spPr/>
      <dgm:t>
        <a:bodyPr/>
        <a:lstStyle/>
        <a:p>
          <a:endParaRPr lang="en-US" sz="2400"/>
        </a:p>
      </dgm:t>
    </dgm:pt>
    <dgm:pt modelId="{791D2385-F173-4FEA-8AD2-0A70ADB6449F}" type="sibTrans" cxnId="{9B754491-B4D5-45BD-B8C6-5A0B850B11AA}">
      <dgm:prSet/>
      <dgm:spPr/>
      <dgm:t>
        <a:bodyPr/>
        <a:lstStyle/>
        <a:p>
          <a:endParaRPr lang="en-US"/>
        </a:p>
      </dgm:t>
    </dgm:pt>
    <dgm:pt modelId="{79A0D460-4162-4022-8E05-2FE751C20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Grey Box</a:t>
          </a:r>
          <a:r>
            <a:rPr lang="en-US"/>
            <a:t>: </a:t>
          </a:r>
          <a:r>
            <a:rPr lang="en-US" b="1"/>
            <a:t>Partial information is given to the tester </a:t>
          </a:r>
          <a:r>
            <a:rPr lang="en-US"/>
            <a:t>about the system, and it is a hybrid of white and black box models.</a:t>
          </a:r>
        </a:p>
      </dgm:t>
    </dgm:pt>
    <dgm:pt modelId="{B3B79697-AB29-45B4-BD2F-364A1BAEACC9}" type="parTrans" cxnId="{7DD496E3-F583-4EF2-BAAC-D2E6889D0EE6}">
      <dgm:prSet/>
      <dgm:spPr/>
      <dgm:t>
        <a:bodyPr/>
        <a:lstStyle/>
        <a:p>
          <a:endParaRPr lang="en-US" sz="2400"/>
        </a:p>
      </dgm:t>
    </dgm:pt>
    <dgm:pt modelId="{78543F64-D02D-46E5-875F-E4FB64F69CFA}" type="sibTrans" cxnId="{7DD496E3-F583-4EF2-BAAC-D2E6889D0EE6}">
      <dgm:prSet/>
      <dgm:spPr/>
      <dgm:t>
        <a:bodyPr/>
        <a:lstStyle/>
        <a:p>
          <a:endParaRPr lang="en-US"/>
        </a:p>
      </dgm:t>
    </dgm:pt>
    <dgm:pt modelId="{931E5C02-0F29-44C4-B591-0A152985FF4D}" type="pres">
      <dgm:prSet presAssocID="{8A0B5F51-1AF6-4D06-924F-C62B3A8B46E9}" presName="root" presStyleCnt="0">
        <dgm:presLayoutVars>
          <dgm:dir/>
          <dgm:resizeHandles val="exact"/>
        </dgm:presLayoutVars>
      </dgm:prSet>
      <dgm:spPr/>
    </dgm:pt>
    <dgm:pt modelId="{8B01DF18-5544-40F9-A287-9D95D353859E}" type="pres">
      <dgm:prSet presAssocID="{907E3073-D206-43F3-999A-8A6449159C42}" presName="compNode" presStyleCnt="0"/>
      <dgm:spPr/>
    </dgm:pt>
    <dgm:pt modelId="{025CBFDB-4FAC-4291-A6D1-6EA774D5F716}" type="pres">
      <dgm:prSet presAssocID="{907E3073-D206-43F3-999A-8A6449159C42}" presName="bgRect" presStyleLbl="bgShp" presStyleIdx="0" presStyleCnt="4"/>
      <dgm:spPr/>
    </dgm:pt>
    <dgm:pt modelId="{CBF395C0-2913-4FF9-A643-124B362510BC}" type="pres">
      <dgm:prSet presAssocID="{907E3073-D206-43F3-999A-8A6449159C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0C70E8-02E8-4B0D-A5FC-F30509D84D83}" type="pres">
      <dgm:prSet presAssocID="{907E3073-D206-43F3-999A-8A6449159C42}" presName="spaceRect" presStyleCnt="0"/>
      <dgm:spPr/>
    </dgm:pt>
    <dgm:pt modelId="{858CB952-1E92-453F-B636-9AE2BF76CEB0}" type="pres">
      <dgm:prSet presAssocID="{907E3073-D206-43F3-999A-8A6449159C42}" presName="parTx" presStyleLbl="revTx" presStyleIdx="0" presStyleCnt="4">
        <dgm:presLayoutVars>
          <dgm:chMax val="0"/>
          <dgm:chPref val="0"/>
        </dgm:presLayoutVars>
      </dgm:prSet>
      <dgm:spPr/>
    </dgm:pt>
    <dgm:pt modelId="{22E2E819-CAC3-4A36-839B-60F5E8E5D639}" type="pres">
      <dgm:prSet presAssocID="{4D466789-72F7-4ADD-AD26-124C5588D629}" presName="sibTrans" presStyleCnt="0"/>
      <dgm:spPr/>
    </dgm:pt>
    <dgm:pt modelId="{49C21975-49BC-4C3F-A89F-AD04CC16C596}" type="pres">
      <dgm:prSet presAssocID="{EF9A0EF9-69F7-4A28-A0F2-0EC3BF96963A}" presName="compNode" presStyleCnt="0"/>
      <dgm:spPr/>
    </dgm:pt>
    <dgm:pt modelId="{858A1771-D09B-4AA6-BA50-9E52BA1DBF77}" type="pres">
      <dgm:prSet presAssocID="{EF9A0EF9-69F7-4A28-A0F2-0EC3BF96963A}" presName="bgRect" presStyleLbl="bgShp" presStyleIdx="1" presStyleCnt="4"/>
      <dgm:spPr/>
    </dgm:pt>
    <dgm:pt modelId="{2717D370-ED4A-4F4A-9478-4A87EC794EEF}" type="pres">
      <dgm:prSet presAssocID="{EF9A0EF9-69F7-4A28-A0F2-0EC3BF9696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07868C5-F2D6-428D-A8AE-6B0295D9C532}" type="pres">
      <dgm:prSet presAssocID="{EF9A0EF9-69F7-4A28-A0F2-0EC3BF96963A}" presName="spaceRect" presStyleCnt="0"/>
      <dgm:spPr/>
    </dgm:pt>
    <dgm:pt modelId="{5ECFC370-5335-4B76-9D5E-438E0B6A9BDC}" type="pres">
      <dgm:prSet presAssocID="{EF9A0EF9-69F7-4A28-A0F2-0EC3BF96963A}" presName="parTx" presStyleLbl="revTx" presStyleIdx="1" presStyleCnt="4">
        <dgm:presLayoutVars>
          <dgm:chMax val="0"/>
          <dgm:chPref val="0"/>
        </dgm:presLayoutVars>
      </dgm:prSet>
      <dgm:spPr/>
    </dgm:pt>
    <dgm:pt modelId="{B0B8AFBD-0A22-4710-A81D-EC5B221AC108}" type="pres">
      <dgm:prSet presAssocID="{AACDFF29-E352-4F7A-9102-0DC141574DFF}" presName="sibTrans" presStyleCnt="0"/>
      <dgm:spPr/>
    </dgm:pt>
    <dgm:pt modelId="{C314B90B-645F-4799-9308-CA90D8B11467}" type="pres">
      <dgm:prSet presAssocID="{FEB9797B-33A4-4D2D-B29B-5110B37270DE}" presName="compNode" presStyleCnt="0"/>
      <dgm:spPr/>
    </dgm:pt>
    <dgm:pt modelId="{71157F91-71D4-47F4-BFB3-2D5577C76EFB}" type="pres">
      <dgm:prSet presAssocID="{FEB9797B-33A4-4D2D-B29B-5110B37270DE}" presName="bgRect" presStyleLbl="bgShp" presStyleIdx="2" presStyleCnt="4"/>
      <dgm:spPr/>
    </dgm:pt>
    <dgm:pt modelId="{1F4148B7-7396-463C-9B51-C645023712E0}" type="pres">
      <dgm:prSet presAssocID="{FEB9797B-33A4-4D2D-B29B-5110B37270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D5B411-BFC2-4BAE-9EBE-AA5D7F00ADDC}" type="pres">
      <dgm:prSet presAssocID="{FEB9797B-33A4-4D2D-B29B-5110B37270DE}" presName="spaceRect" presStyleCnt="0"/>
      <dgm:spPr/>
    </dgm:pt>
    <dgm:pt modelId="{0E6917A1-1A6B-4143-8829-2286498B8776}" type="pres">
      <dgm:prSet presAssocID="{FEB9797B-33A4-4D2D-B29B-5110B37270DE}" presName="parTx" presStyleLbl="revTx" presStyleIdx="2" presStyleCnt="4">
        <dgm:presLayoutVars>
          <dgm:chMax val="0"/>
          <dgm:chPref val="0"/>
        </dgm:presLayoutVars>
      </dgm:prSet>
      <dgm:spPr/>
    </dgm:pt>
    <dgm:pt modelId="{035613E0-72AF-4BAE-BE2C-02923F11CD91}" type="pres">
      <dgm:prSet presAssocID="{791D2385-F173-4FEA-8AD2-0A70ADB6449F}" presName="sibTrans" presStyleCnt="0"/>
      <dgm:spPr/>
    </dgm:pt>
    <dgm:pt modelId="{5A2DCF17-FE98-4326-8897-CBA10A3F423E}" type="pres">
      <dgm:prSet presAssocID="{79A0D460-4162-4022-8E05-2FE751C201FB}" presName="compNode" presStyleCnt="0"/>
      <dgm:spPr/>
    </dgm:pt>
    <dgm:pt modelId="{BA13A9D4-18DA-416D-A2DD-3C5AB65CFB93}" type="pres">
      <dgm:prSet presAssocID="{79A0D460-4162-4022-8E05-2FE751C201FB}" presName="bgRect" presStyleLbl="bgShp" presStyleIdx="3" presStyleCnt="4"/>
      <dgm:spPr/>
    </dgm:pt>
    <dgm:pt modelId="{820F4880-5C1A-46B9-84F8-8618A670C366}" type="pres">
      <dgm:prSet presAssocID="{79A0D460-4162-4022-8E05-2FE751C201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8F8553-A990-48AC-A670-2B3C2C248371}" type="pres">
      <dgm:prSet presAssocID="{79A0D460-4162-4022-8E05-2FE751C201FB}" presName="spaceRect" presStyleCnt="0"/>
      <dgm:spPr/>
    </dgm:pt>
    <dgm:pt modelId="{7892BCDA-C1D4-478A-9ADE-ABC90929B9A1}" type="pres">
      <dgm:prSet presAssocID="{79A0D460-4162-4022-8E05-2FE751C201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02AF0B-C88A-4B5A-902E-0B16CC09B2F0}" type="presOf" srcId="{907E3073-D206-43F3-999A-8A6449159C42}" destId="{858CB952-1E92-453F-B636-9AE2BF76CEB0}" srcOrd="0" destOrd="0" presId="urn:microsoft.com/office/officeart/2018/2/layout/IconVerticalSolidList"/>
    <dgm:cxn modelId="{68649613-D1A7-4A31-9290-C41EBC0932F7}" srcId="{8A0B5F51-1AF6-4D06-924F-C62B3A8B46E9}" destId="{EF9A0EF9-69F7-4A28-A0F2-0EC3BF96963A}" srcOrd="1" destOrd="0" parTransId="{66E55707-4A27-4858-B762-F22D3F18EC31}" sibTransId="{AACDFF29-E352-4F7A-9102-0DC141574DFF}"/>
    <dgm:cxn modelId="{F33E2C17-68B2-4CF5-80B1-2170C86D21F8}" type="presOf" srcId="{79A0D460-4162-4022-8E05-2FE751C201FB}" destId="{7892BCDA-C1D4-478A-9ADE-ABC90929B9A1}" srcOrd="0" destOrd="0" presId="urn:microsoft.com/office/officeart/2018/2/layout/IconVerticalSolidList"/>
    <dgm:cxn modelId="{E15F075F-F637-4BF2-A4C9-2457DD13BA55}" type="presOf" srcId="{EF9A0EF9-69F7-4A28-A0F2-0EC3BF96963A}" destId="{5ECFC370-5335-4B76-9D5E-438E0B6A9BDC}" srcOrd="0" destOrd="0" presId="urn:microsoft.com/office/officeart/2018/2/layout/IconVerticalSolidList"/>
    <dgm:cxn modelId="{9B754491-B4D5-45BD-B8C6-5A0B850B11AA}" srcId="{8A0B5F51-1AF6-4D06-924F-C62B3A8B46E9}" destId="{FEB9797B-33A4-4D2D-B29B-5110B37270DE}" srcOrd="2" destOrd="0" parTransId="{6A9A0F69-6076-4DBF-96C7-F6D7721B7910}" sibTransId="{791D2385-F173-4FEA-8AD2-0A70ADB6449F}"/>
    <dgm:cxn modelId="{EE8ED895-193A-4CC1-9111-C7C107C6FA01}" type="presOf" srcId="{FEB9797B-33A4-4D2D-B29B-5110B37270DE}" destId="{0E6917A1-1A6B-4143-8829-2286498B8776}" srcOrd="0" destOrd="0" presId="urn:microsoft.com/office/officeart/2018/2/layout/IconVerticalSolidList"/>
    <dgm:cxn modelId="{4C35A2AC-031A-4E8E-B9C4-48035521B240}" type="presOf" srcId="{8A0B5F51-1AF6-4D06-924F-C62B3A8B46E9}" destId="{931E5C02-0F29-44C4-B591-0A152985FF4D}" srcOrd="0" destOrd="0" presId="urn:microsoft.com/office/officeart/2018/2/layout/IconVerticalSolidList"/>
    <dgm:cxn modelId="{1632A3D0-FEAB-4BBA-8618-91CB747708AE}" srcId="{8A0B5F51-1AF6-4D06-924F-C62B3A8B46E9}" destId="{907E3073-D206-43F3-999A-8A6449159C42}" srcOrd="0" destOrd="0" parTransId="{E9352AB7-75DB-4C7D-89B6-53BDF76B87C3}" sibTransId="{4D466789-72F7-4ADD-AD26-124C5588D629}"/>
    <dgm:cxn modelId="{7DD496E3-F583-4EF2-BAAC-D2E6889D0EE6}" srcId="{8A0B5F51-1AF6-4D06-924F-C62B3A8B46E9}" destId="{79A0D460-4162-4022-8E05-2FE751C201FB}" srcOrd="3" destOrd="0" parTransId="{B3B79697-AB29-45B4-BD2F-364A1BAEACC9}" sibTransId="{78543F64-D02D-46E5-875F-E4FB64F69CFA}"/>
    <dgm:cxn modelId="{59939BB5-6443-466C-9414-947851D2AA27}" type="presParOf" srcId="{931E5C02-0F29-44C4-B591-0A152985FF4D}" destId="{8B01DF18-5544-40F9-A287-9D95D353859E}" srcOrd="0" destOrd="0" presId="urn:microsoft.com/office/officeart/2018/2/layout/IconVerticalSolidList"/>
    <dgm:cxn modelId="{3A1A29DA-A0AE-4D99-A500-2BBEA1A8FD7B}" type="presParOf" srcId="{8B01DF18-5544-40F9-A287-9D95D353859E}" destId="{025CBFDB-4FAC-4291-A6D1-6EA774D5F716}" srcOrd="0" destOrd="0" presId="urn:microsoft.com/office/officeart/2018/2/layout/IconVerticalSolidList"/>
    <dgm:cxn modelId="{197E584F-4D6E-4F46-A2DF-5BAE0B3885C8}" type="presParOf" srcId="{8B01DF18-5544-40F9-A287-9D95D353859E}" destId="{CBF395C0-2913-4FF9-A643-124B362510BC}" srcOrd="1" destOrd="0" presId="urn:microsoft.com/office/officeart/2018/2/layout/IconVerticalSolidList"/>
    <dgm:cxn modelId="{D1BEBC2F-FE8B-4BF5-BC93-2975EBE0772B}" type="presParOf" srcId="{8B01DF18-5544-40F9-A287-9D95D353859E}" destId="{860C70E8-02E8-4B0D-A5FC-F30509D84D83}" srcOrd="2" destOrd="0" presId="urn:microsoft.com/office/officeart/2018/2/layout/IconVerticalSolidList"/>
    <dgm:cxn modelId="{26E6745C-E20A-4672-BE6D-0B1411341BBB}" type="presParOf" srcId="{8B01DF18-5544-40F9-A287-9D95D353859E}" destId="{858CB952-1E92-453F-B636-9AE2BF76CEB0}" srcOrd="3" destOrd="0" presId="urn:microsoft.com/office/officeart/2018/2/layout/IconVerticalSolidList"/>
    <dgm:cxn modelId="{3DD4FEF5-9050-4400-80A2-68630887F5EB}" type="presParOf" srcId="{931E5C02-0F29-44C4-B591-0A152985FF4D}" destId="{22E2E819-CAC3-4A36-839B-60F5E8E5D639}" srcOrd="1" destOrd="0" presId="urn:microsoft.com/office/officeart/2018/2/layout/IconVerticalSolidList"/>
    <dgm:cxn modelId="{174D86A6-B921-4CEB-858D-28805129B817}" type="presParOf" srcId="{931E5C02-0F29-44C4-B591-0A152985FF4D}" destId="{49C21975-49BC-4C3F-A89F-AD04CC16C596}" srcOrd="2" destOrd="0" presId="urn:microsoft.com/office/officeart/2018/2/layout/IconVerticalSolidList"/>
    <dgm:cxn modelId="{4C35DB25-FB95-4344-A1AA-8DC981FD96A7}" type="presParOf" srcId="{49C21975-49BC-4C3F-A89F-AD04CC16C596}" destId="{858A1771-D09B-4AA6-BA50-9E52BA1DBF77}" srcOrd="0" destOrd="0" presId="urn:microsoft.com/office/officeart/2018/2/layout/IconVerticalSolidList"/>
    <dgm:cxn modelId="{8E19DF73-C6CB-469B-B5C5-18F245DB0090}" type="presParOf" srcId="{49C21975-49BC-4C3F-A89F-AD04CC16C596}" destId="{2717D370-ED4A-4F4A-9478-4A87EC794EEF}" srcOrd="1" destOrd="0" presId="urn:microsoft.com/office/officeart/2018/2/layout/IconVerticalSolidList"/>
    <dgm:cxn modelId="{3067656D-D115-426E-865F-BDEBB137C1E1}" type="presParOf" srcId="{49C21975-49BC-4C3F-A89F-AD04CC16C596}" destId="{707868C5-F2D6-428D-A8AE-6B0295D9C532}" srcOrd="2" destOrd="0" presId="urn:microsoft.com/office/officeart/2018/2/layout/IconVerticalSolidList"/>
    <dgm:cxn modelId="{C0CC7CC8-532A-4287-83D7-7C38F7EE267A}" type="presParOf" srcId="{49C21975-49BC-4C3F-A89F-AD04CC16C596}" destId="{5ECFC370-5335-4B76-9D5E-438E0B6A9BDC}" srcOrd="3" destOrd="0" presId="urn:microsoft.com/office/officeart/2018/2/layout/IconVerticalSolidList"/>
    <dgm:cxn modelId="{1765F34A-3967-4F35-84A5-9F82B1E1AE74}" type="presParOf" srcId="{931E5C02-0F29-44C4-B591-0A152985FF4D}" destId="{B0B8AFBD-0A22-4710-A81D-EC5B221AC108}" srcOrd="3" destOrd="0" presId="urn:microsoft.com/office/officeart/2018/2/layout/IconVerticalSolidList"/>
    <dgm:cxn modelId="{E9E7BF5A-8F39-4C7B-9FDA-1E428B191BCB}" type="presParOf" srcId="{931E5C02-0F29-44C4-B591-0A152985FF4D}" destId="{C314B90B-645F-4799-9308-CA90D8B11467}" srcOrd="4" destOrd="0" presId="urn:microsoft.com/office/officeart/2018/2/layout/IconVerticalSolidList"/>
    <dgm:cxn modelId="{D4B1420B-A476-4AA8-99F8-8D96B0D28913}" type="presParOf" srcId="{C314B90B-645F-4799-9308-CA90D8B11467}" destId="{71157F91-71D4-47F4-BFB3-2D5577C76EFB}" srcOrd="0" destOrd="0" presId="urn:microsoft.com/office/officeart/2018/2/layout/IconVerticalSolidList"/>
    <dgm:cxn modelId="{AEEF1D79-D612-4137-A510-E69912168561}" type="presParOf" srcId="{C314B90B-645F-4799-9308-CA90D8B11467}" destId="{1F4148B7-7396-463C-9B51-C645023712E0}" srcOrd="1" destOrd="0" presId="urn:microsoft.com/office/officeart/2018/2/layout/IconVerticalSolidList"/>
    <dgm:cxn modelId="{41063902-9760-4C91-BC38-B180E3303199}" type="presParOf" srcId="{C314B90B-645F-4799-9308-CA90D8B11467}" destId="{D1D5B411-BFC2-4BAE-9EBE-AA5D7F00ADDC}" srcOrd="2" destOrd="0" presId="urn:microsoft.com/office/officeart/2018/2/layout/IconVerticalSolidList"/>
    <dgm:cxn modelId="{C0CF3FC4-41DB-4D2B-B78F-F31BC13A99EA}" type="presParOf" srcId="{C314B90B-645F-4799-9308-CA90D8B11467}" destId="{0E6917A1-1A6B-4143-8829-2286498B8776}" srcOrd="3" destOrd="0" presId="urn:microsoft.com/office/officeart/2018/2/layout/IconVerticalSolidList"/>
    <dgm:cxn modelId="{71469517-57BF-4BCE-B5E8-F184FDCADAAB}" type="presParOf" srcId="{931E5C02-0F29-44C4-B591-0A152985FF4D}" destId="{035613E0-72AF-4BAE-BE2C-02923F11CD91}" srcOrd="5" destOrd="0" presId="urn:microsoft.com/office/officeart/2018/2/layout/IconVerticalSolidList"/>
    <dgm:cxn modelId="{A64485CF-0741-4087-A3EB-11164064813B}" type="presParOf" srcId="{931E5C02-0F29-44C4-B591-0A152985FF4D}" destId="{5A2DCF17-FE98-4326-8897-CBA10A3F423E}" srcOrd="6" destOrd="0" presId="urn:microsoft.com/office/officeart/2018/2/layout/IconVerticalSolidList"/>
    <dgm:cxn modelId="{3F14963F-C5FA-4F98-AE1A-5301115F2DA3}" type="presParOf" srcId="{5A2DCF17-FE98-4326-8897-CBA10A3F423E}" destId="{BA13A9D4-18DA-416D-A2DD-3C5AB65CFB93}" srcOrd="0" destOrd="0" presId="urn:microsoft.com/office/officeart/2018/2/layout/IconVerticalSolidList"/>
    <dgm:cxn modelId="{E85D6145-63BF-495A-A940-38C7ED7DE5D7}" type="presParOf" srcId="{5A2DCF17-FE98-4326-8897-CBA10A3F423E}" destId="{820F4880-5C1A-46B9-84F8-8618A670C366}" srcOrd="1" destOrd="0" presId="urn:microsoft.com/office/officeart/2018/2/layout/IconVerticalSolidList"/>
    <dgm:cxn modelId="{AC95EB26-EDE8-4AD4-B007-2EC74508C250}" type="presParOf" srcId="{5A2DCF17-FE98-4326-8897-CBA10A3F423E}" destId="{FA8F8553-A990-48AC-A670-2B3C2C248371}" srcOrd="2" destOrd="0" presId="urn:microsoft.com/office/officeart/2018/2/layout/IconVerticalSolidList"/>
    <dgm:cxn modelId="{7F17268B-5B97-4431-88CD-30E96A29189B}" type="presParOf" srcId="{5A2DCF17-FE98-4326-8897-CBA10A3F423E}" destId="{7892BCDA-C1D4-478A-9ADE-ABC90929B9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A8E5E-822F-41DA-8F91-3B00839A1D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682152-8932-4AD3-8C47-DD3BCEA7A0F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https://www.guru99.com/what-is-security-testing.html</a:t>
          </a:r>
          <a:endParaRPr lang="en-US"/>
        </a:p>
      </dgm:t>
    </dgm:pt>
    <dgm:pt modelId="{B66B258D-7B8B-4DEE-BF7F-B5D4E7B37973}" type="parTrans" cxnId="{E25D3EF8-94D7-4523-B3ED-BEA1F625901D}">
      <dgm:prSet/>
      <dgm:spPr/>
      <dgm:t>
        <a:bodyPr/>
        <a:lstStyle/>
        <a:p>
          <a:endParaRPr lang="en-US"/>
        </a:p>
      </dgm:t>
    </dgm:pt>
    <dgm:pt modelId="{8203BDC9-FB16-424A-87E2-514B735191BA}" type="sibTrans" cxnId="{E25D3EF8-94D7-4523-B3ED-BEA1F625901D}">
      <dgm:prSet/>
      <dgm:spPr/>
      <dgm:t>
        <a:bodyPr/>
        <a:lstStyle/>
        <a:p>
          <a:endParaRPr lang="en-US"/>
        </a:p>
      </dgm:t>
    </dgm:pt>
    <dgm:pt modelId="{320808B9-937D-442B-99BF-1784C2A71AED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https://insights.sei.cmu.edu/sei_blog/2018/07/10-types-of-application-security-testing-tools-when-and-how-to-use-them.html</a:t>
          </a:r>
          <a:endParaRPr lang="en-US"/>
        </a:p>
      </dgm:t>
    </dgm:pt>
    <dgm:pt modelId="{7791DBE0-4A43-46AC-9188-CBA883B17CED}" type="parTrans" cxnId="{6390C33B-6E34-476F-B1A6-4668A8A04A38}">
      <dgm:prSet/>
      <dgm:spPr/>
      <dgm:t>
        <a:bodyPr/>
        <a:lstStyle/>
        <a:p>
          <a:endParaRPr lang="en-US"/>
        </a:p>
      </dgm:t>
    </dgm:pt>
    <dgm:pt modelId="{ED317944-ACC3-45D2-8A05-4BE50B4539B5}" type="sibTrans" cxnId="{6390C33B-6E34-476F-B1A6-4668A8A04A38}">
      <dgm:prSet/>
      <dgm:spPr/>
      <dgm:t>
        <a:bodyPr/>
        <a:lstStyle/>
        <a:p>
          <a:endParaRPr lang="en-US"/>
        </a:p>
      </dgm:t>
    </dgm:pt>
    <dgm:pt modelId="{FD691D1A-5ABF-438A-895D-F2799CE43A74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https://www.tutorialspoint.com/software_testing_dictionary/security_testing.htm</a:t>
          </a:r>
          <a:endParaRPr lang="en-US"/>
        </a:p>
      </dgm:t>
    </dgm:pt>
    <dgm:pt modelId="{56DC190D-C560-4FE4-802B-C933626FAA9F}" type="parTrans" cxnId="{7823CE00-1BBA-42CA-AABB-BF7F65613E7F}">
      <dgm:prSet/>
      <dgm:spPr/>
      <dgm:t>
        <a:bodyPr/>
        <a:lstStyle/>
        <a:p>
          <a:endParaRPr lang="en-US"/>
        </a:p>
      </dgm:t>
    </dgm:pt>
    <dgm:pt modelId="{DC2712E5-A21C-4B7E-976E-3EE3921872A4}" type="sibTrans" cxnId="{7823CE00-1BBA-42CA-AABB-BF7F65613E7F}">
      <dgm:prSet/>
      <dgm:spPr/>
      <dgm:t>
        <a:bodyPr/>
        <a:lstStyle/>
        <a:p>
          <a:endParaRPr lang="en-US"/>
        </a:p>
      </dgm:t>
    </dgm:pt>
    <dgm:pt modelId="{D8E6E063-1784-4D83-AC1E-13D945C9AAB8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https://www.softwaretestinghelp.com/how-to-test-application-security-web-and-desktop-application-security-testing-techniques/</a:t>
          </a:r>
          <a:endParaRPr lang="en-US"/>
        </a:p>
      </dgm:t>
    </dgm:pt>
    <dgm:pt modelId="{19F82D29-2EF4-4ECB-AE13-24D206DF1B8F}" type="parTrans" cxnId="{B58C8A17-2885-4591-BE01-F4D36B62FDF9}">
      <dgm:prSet/>
      <dgm:spPr/>
      <dgm:t>
        <a:bodyPr/>
        <a:lstStyle/>
        <a:p>
          <a:endParaRPr lang="en-US"/>
        </a:p>
      </dgm:t>
    </dgm:pt>
    <dgm:pt modelId="{A72DEF0B-0B14-43E3-8BE2-1D7D0C51DAA8}" type="sibTrans" cxnId="{B58C8A17-2885-4591-BE01-F4D36B62FDF9}">
      <dgm:prSet/>
      <dgm:spPr/>
      <dgm:t>
        <a:bodyPr/>
        <a:lstStyle/>
        <a:p>
          <a:endParaRPr lang="en-US"/>
        </a:p>
      </dgm:t>
    </dgm:pt>
    <dgm:pt modelId="{6D7F370D-1523-4271-961C-9ECB88D53817}" type="pres">
      <dgm:prSet presAssocID="{0FFA8E5E-822F-41DA-8F91-3B00839A1DA8}" presName="vert0" presStyleCnt="0">
        <dgm:presLayoutVars>
          <dgm:dir/>
          <dgm:animOne val="branch"/>
          <dgm:animLvl val="lvl"/>
        </dgm:presLayoutVars>
      </dgm:prSet>
      <dgm:spPr/>
    </dgm:pt>
    <dgm:pt modelId="{92420CA5-BA25-4B60-8310-36EEB17E5AB7}" type="pres">
      <dgm:prSet presAssocID="{27682152-8932-4AD3-8C47-DD3BCEA7A0F7}" presName="thickLine" presStyleLbl="alignNode1" presStyleIdx="0" presStyleCnt="4"/>
      <dgm:spPr/>
    </dgm:pt>
    <dgm:pt modelId="{85FEA40D-D841-47F7-828E-6750ADA33F3F}" type="pres">
      <dgm:prSet presAssocID="{27682152-8932-4AD3-8C47-DD3BCEA7A0F7}" presName="horz1" presStyleCnt="0"/>
      <dgm:spPr/>
    </dgm:pt>
    <dgm:pt modelId="{EA9D9B8F-17F7-478A-AB39-F030FC61B9DE}" type="pres">
      <dgm:prSet presAssocID="{27682152-8932-4AD3-8C47-DD3BCEA7A0F7}" presName="tx1" presStyleLbl="revTx" presStyleIdx="0" presStyleCnt="4"/>
      <dgm:spPr/>
    </dgm:pt>
    <dgm:pt modelId="{D2BD0D76-AE38-47BA-9A4C-0AC47FE9656E}" type="pres">
      <dgm:prSet presAssocID="{27682152-8932-4AD3-8C47-DD3BCEA7A0F7}" presName="vert1" presStyleCnt="0"/>
      <dgm:spPr/>
    </dgm:pt>
    <dgm:pt modelId="{A5304B11-69E5-411A-A141-2B0FA7A763B5}" type="pres">
      <dgm:prSet presAssocID="{320808B9-937D-442B-99BF-1784C2A71AED}" presName="thickLine" presStyleLbl="alignNode1" presStyleIdx="1" presStyleCnt="4"/>
      <dgm:spPr/>
    </dgm:pt>
    <dgm:pt modelId="{6AB1599D-484F-4F69-B0C4-D9374AA55568}" type="pres">
      <dgm:prSet presAssocID="{320808B9-937D-442B-99BF-1784C2A71AED}" presName="horz1" presStyleCnt="0"/>
      <dgm:spPr/>
    </dgm:pt>
    <dgm:pt modelId="{57D039DA-62F7-4607-9F85-A8AED77B4EBE}" type="pres">
      <dgm:prSet presAssocID="{320808B9-937D-442B-99BF-1784C2A71AED}" presName="tx1" presStyleLbl="revTx" presStyleIdx="1" presStyleCnt="4"/>
      <dgm:spPr/>
    </dgm:pt>
    <dgm:pt modelId="{3B244C9A-B89A-4C30-8A53-FB2E1DB5CB42}" type="pres">
      <dgm:prSet presAssocID="{320808B9-937D-442B-99BF-1784C2A71AED}" presName="vert1" presStyleCnt="0"/>
      <dgm:spPr/>
    </dgm:pt>
    <dgm:pt modelId="{A61A8193-E9E6-420E-B929-FF5EF8FBCBF2}" type="pres">
      <dgm:prSet presAssocID="{FD691D1A-5ABF-438A-895D-F2799CE43A74}" presName="thickLine" presStyleLbl="alignNode1" presStyleIdx="2" presStyleCnt="4"/>
      <dgm:spPr/>
    </dgm:pt>
    <dgm:pt modelId="{0B2B06BF-447C-4ED9-BE65-B95D5FD95224}" type="pres">
      <dgm:prSet presAssocID="{FD691D1A-5ABF-438A-895D-F2799CE43A74}" presName="horz1" presStyleCnt="0"/>
      <dgm:spPr/>
    </dgm:pt>
    <dgm:pt modelId="{AA925470-540B-4C17-BDF6-39A61EE3F35D}" type="pres">
      <dgm:prSet presAssocID="{FD691D1A-5ABF-438A-895D-F2799CE43A74}" presName="tx1" presStyleLbl="revTx" presStyleIdx="2" presStyleCnt="4"/>
      <dgm:spPr/>
    </dgm:pt>
    <dgm:pt modelId="{D68BECFF-5497-4BE2-845A-2121CE1466BC}" type="pres">
      <dgm:prSet presAssocID="{FD691D1A-5ABF-438A-895D-F2799CE43A74}" presName="vert1" presStyleCnt="0"/>
      <dgm:spPr/>
    </dgm:pt>
    <dgm:pt modelId="{40DD8488-1CF4-4272-8F13-327EB0B2AF94}" type="pres">
      <dgm:prSet presAssocID="{D8E6E063-1784-4D83-AC1E-13D945C9AAB8}" presName="thickLine" presStyleLbl="alignNode1" presStyleIdx="3" presStyleCnt="4"/>
      <dgm:spPr/>
    </dgm:pt>
    <dgm:pt modelId="{9CF1468A-AB41-4F6E-B744-82D6E5175035}" type="pres">
      <dgm:prSet presAssocID="{D8E6E063-1784-4D83-AC1E-13D945C9AAB8}" presName="horz1" presStyleCnt="0"/>
      <dgm:spPr/>
    </dgm:pt>
    <dgm:pt modelId="{B05DB6F8-3A55-4039-9E76-C1EA55CBCDC3}" type="pres">
      <dgm:prSet presAssocID="{D8E6E063-1784-4D83-AC1E-13D945C9AAB8}" presName="tx1" presStyleLbl="revTx" presStyleIdx="3" presStyleCnt="4"/>
      <dgm:spPr/>
    </dgm:pt>
    <dgm:pt modelId="{DAB65D0C-27BF-41FB-9DC0-DE3613DB621F}" type="pres">
      <dgm:prSet presAssocID="{D8E6E063-1784-4D83-AC1E-13D945C9AAB8}" presName="vert1" presStyleCnt="0"/>
      <dgm:spPr/>
    </dgm:pt>
  </dgm:ptLst>
  <dgm:cxnLst>
    <dgm:cxn modelId="{7823CE00-1BBA-42CA-AABB-BF7F65613E7F}" srcId="{0FFA8E5E-822F-41DA-8F91-3B00839A1DA8}" destId="{FD691D1A-5ABF-438A-895D-F2799CE43A74}" srcOrd="2" destOrd="0" parTransId="{56DC190D-C560-4FE4-802B-C933626FAA9F}" sibTransId="{DC2712E5-A21C-4B7E-976E-3EE3921872A4}"/>
    <dgm:cxn modelId="{B58C8A17-2885-4591-BE01-F4D36B62FDF9}" srcId="{0FFA8E5E-822F-41DA-8F91-3B00839A1DA8}" destId="{D8E6E063-1784-4D83-AC1E-13D945C9AAB8}" srcOrd="3" destOrd="0" parTransId="{19F82D29-2EF4-4ECB-AE13-24D206DF1B8F}" sibTransId="{A72DEF0B-0B14-43E3-8BE2-1D7D0C51DAA8}"/>
    <dgm:cxn modelId="{6390C33B-6E34-476F-B1A6-4668A8A04A38}" srcId="{0FFA8E5E-822F-41DA-8F91-3B00839A1DA8}" destId="{320808B9-937D-442B-99BF-1784C2A71AED}" srcOrd="1" destOrd="0" parTransId="{7791DBE0-4A43-46AC-9188-CBA883B17CED}" sibTransId="{ED317944-ACC3-45D2-8A05-4BE50B4539B5}"/>
    <dgm:cxn modelId="{3EE9D265-9630-4B2E-8857-02A0F8C58B7F}" type="presOf" srcId="{320808B9-937D-442B-99BF-1784C2A71AED}" destId="{57D039DA-62F7-4607-9F85-A8AED77B4EBE}" srcOrd="0" destOrd="0" presId="urn:microsoft.com/office/officeart/2008/layout/LinedList"/>
    <dgm:cxn modelId="{3A649F6E-4984-4336-A67B-00882ECB70C8}" type="presOf" srcId="{27682152-8932-4AD3-8C47-DD3BCEA7A0F7}" destId="{EA9D9B8F-17F7-478A-AB39-F030FC61B9DE}" srcOrd="0" destOrd="0" presId="urn:microsoft.com/office/officeart/2008/layout/LinedList"/>
    <dgm:cxn modelId="{7EDA5C93-23D2-482D-BFE8-7D31CC53D27D}" type="presOf" srcId="{D8E6E063-1784-4D83-AC1E-13D945C9AAB8}" destId="{B05DB6F8-3A55-4039-9E76-C1EA55CBCDC3}" srcOrd="0" destOrd="0" presId="urn:microsoft.com/office/officeart/2008/layout/LinedList"/>
    <dgm:cxn modelId="{FDF832AE-D367-429A-A6AC-ECC16BE438BE}" type="presOf" srcId="{0FFA8E5E-822F-41DA-8F91-3B00839A1DA8}" destId="{6D7F370D-1523-4271-961C-9ECB88D53817}" srcOrd="0" destOrd="0" presId="urn:microsoft.com/office/officeart/2008/layout/LinedList"/>
    <dgm:cxn modelId="{0F8112EC-BF04-42AB-9087-BD704FDC5B14}" type="presOf" srcId="{FD691D1A-5ABF-438A-895D-F2799CE43A74}" destId="{AA925470-540B-4C17-BDF6-39A61EE3F35D}" srcOrd="0" destOrd="0" presId="urn:microsoft.com/office/officeart/2008/layout/LinedList"/>
    <dgm:cxn modelId="{E25D3EF8-94D7-4523-B3ED-BEA1F625901D}" srcId="{0FFA8E5E-822F-41DA-8F91-3B00839A1DA8}" destId="{27682152-8932-4AD3-8C47-DD3BCEA7A0F7}" srcOrd="0" destOrd="0" parTransId="{B66B258D-7B8B-4DEE-BF7F-B5D4E7B37973}" sibTransId="{8203BDC9-FB16-424A-87E2-514B735191BA}"/>
    <dgm:cxn modelId="{69528CE2-790E-4739-B21B-EFC0966887E9}" type="presParOf" srcId="{6D7F370D-1523-4271-961C-9ECB88D53817}" destId="{92420CA5-BA25-4B60-8310-36EEB17E5AB7}" srcOrd="0" destOrd="0" presId="urn:microsoft.com/office/officeart/2008/layout/LinedList"/>
    <dgm:cxn modelId="{3F28E971-F84A-4150-BA01-0E2C2881FB7F}" type="presParOf" srcId="{6D7F370D-1523-4271-961C-9ECB88D53817}" destId="{85FEA40D-D841-47F7-828E-6750ADA33F3F}" srcOrd="1" destOrd="0" presId="urn:microsoft.com/office/officeart/2008/layout/LinedList"/>
    <dgm:cxn modelId="{C731B7F2-4D2C-44AC-9A60-B6544BEB7293}" type="presParOf" srcId="{85FEA40D-D841-47F7-828E-6750ADA33F3F}" destId="{EA9D9B8F-17F7-478A-AB39-F030FC61B9DE}" srcOrd="0" destOrd="0" presId="urn:microsoft.com/office/officeart/2008/layout/LinedList"/>
    <dgm:cxn modelId="{602F5935-A808-4334-AE6F-7379C21AD4F1}" type="presParOf" srcId="{85FEA40D-D841-47F7-828E-6750ADA33F3F}" destId="{D2BD0D76-AE38-47BA-9A4C-0AC47FE9656E}" srcOrd="1" destOrd="0" presId="urn:microsoft.com/office/officeart/2008/layout/LinedList"/>
    <dgm:cxn modelId="{39644B1E-92E4-4510-B239-DEBB943BF3D8}" type="presParOf" srcId="{6D7F370D-1523-4271-961C-9ECB88D53817}" destId="{A5304B11-69E5-411A-A141-2B0FA7A763B5}" srcOrd="2" destOrd="0" presId="urn:microsoft.com/office/officeart/2008/layout/LinedList"/>
    <dgm:cxn modelId="{AB07D051-A14C-4301-886C-BF7AEE6B7F99}" type="presParOf" srcId="{6D7F370D-1523-4271-961C-9ECB88D53817}" destId="{6AB1599D-484F-4F69-B0C4-D9374AA55568}" srcOrd="3" destOrd="0" presId="urn:microsoft.com/office/officeart/2008/layout/LinedList"/>
    <dgm:cxn modelId="{88E29F29-EA58-4B73-9CD7-846602624A30}" type="presParOf" srcId="{6AB1599D-484F-4F69-B0C4-D9374AA55568}" destId="{57D039DA-62F7-4607-9F85-A8AED77B4EBE}" srcOrd="0" destOrd="0" presId="urn:microsoft.com/office/officeart/2008/layout/LinedList"/>
    <dgm:cxn modelId="{FE226014-B7ED-4CE1-8949-72AECA3CD453}" type="presParOf" srcId="{6AB1599D-484F-4F69-B0C4-D9374AA55568}" destId="{3B244C9A-B89A-4C30-8A53-FB2E1DB5CB42}" srcOrd="1" destOrd="0" presId="urn:microsoft.com/office/officeart/2008/layout/LinedList"/>
    <dgm:cxn modelId="{CFEF145F-BA39-4125-BB29-79414DA92CD0}" type="presParOf" srcId="{6D7F370D-1523-4271-961C-9ECB88D53817}" destId="{A61A8193-E9E6-420E-B929-FF5EF8FBCBF2}" srcOrd="4" destOrd="0" presId="urn:microsoft.com/office/officeart/2008/layout/LinedList"/>
    <dgm:cxn modelId="{635B07ED-0819-4EC5-83C9-F718546CD7F8}" type="presParOf" srcId="{6D7F370D-1523-4271-961C-9ECB88D53817}" destId="{0B2B06BF-447C-4ED9-BE65-B95D5FD95224}" srcOrd="5" destOrd="0" presId="urn:microsoft.com/office/officeart/2008/layout/LinedList"/>
    <dgm:cxn modelId="{D5934D14-0AAC-4A84-A40A-745004EA8F9F}" type="presParOf" srcId="{0B2B06BF-447C-4ED9-BE65-B95D5FD95224}" destId="{AA925470-540B-4C17-BDF6-39A61EE3F35D}" srcOrd="0" destOrd="0" presId="urn:microsoft.com/office/officeart/2008/layout/LinedList"/>
    <dgm:cxn modelId="{AA94FF08-CA93-41DE-84F9-D0FAB31701FC}" type="presParOf" srcId="{0B2B06BF-447C-4ED9-BE65-B95D5FD95224}" destId="{D68BECFF-5497-4BE2-845A-2121CE1466BC}" srcOrd="1" destOrd="0" presId="urn:microsoft.com/office/officeart/2008/layout/LinedList"/>
    <dgm:cxn modelId="{40C8F014-7482-45C1-89CA-BA2B9CB4581B}" type="presParOf" srcId="{6D7F370D-1523-4271-961C-9ECB88D53817}" destId="{40DD8488-1CF4-4272-8F13-327EB0B2AF94}" srcOrd="6" destOrd="0" presId="urn:microsoft.com/office/officeart/2008/layout/LinedList"/>
    <dgm:cxn modelId="{E16019B3-34D4-4FE8-8C99-BDB30FD922E7}" type="presParOf" srcId="{6D7F370D-1523-4271-961C-9ECB88D53817}" destId="{9CF1468A-AB41-4F6E-B744-82D6E5175035}" srcOrd="7" destOrd="0" presId="urn:microsoft.com/office/officeart/2008/layout/LinedList"/>
    <dgm:cxn modelId="{5C0063E8-E024-4476-A976-AB3034AD9FD6}" type="presParOf" srcId="{9CF1468A-AB41-4F6E-B744-82D6E5175035}" destId="{B05DB6F8-3A55-4039-9E76-C1EA55CBCDC3}" srcOrd="0" destOrd="0" presId="urn:microsoft.com/office/officeart/2008/layout/LinedList"/>
    <dgm:cxn modelId="{5041C474-C124-4A11-951F-5E08966755CF}" type="presParOf" srcId="{9CF1468A-AB41-4F6E-B744-82D6E5175035}" destId="{DAB65D0C-27BF-41FB-9DC0-DE3613DB62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E00AE-91EC-4DC5-8B32-EA2BBC779F4F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3877089-4377-4156-89C1-0E1212E1B53E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Cybersecurity</a:t>
          </a:r>
          <a:r>
            <a:rPr lang="en-US" dirty="0"/>
            <a:t> refers to a set of techniques used to protect the integrity of </a:t>
          </a:r>
          <a:r>
            <a:rPr lang="en-US" b="1" dirty="0"/>
            <a:t>networks, programs and data from attack</a:t>
          </a:r>
          <a:r>
            <a:rPr lang="en-US" dirty="0"/>
            <a:t>, damage or unauthorized access.</a:t>
          </a:r>
        </a:p>
      </dgm:t>
    </dgm:pt>
    <dgm:pt modelId="{F96B1526-4599-49A1-AB14-5C63F25B8426}" type="parTrans" cxnId="{5C127F57-0CC1-4D8B-8F98-0E972658782D}">
      <dgm:prSet/>
      <dgm:spPr/>
      <dgm:t>
        <a:bodyPr/>
        <a:lstStyle/>
        <a:p>
          <a:endParaRPr lang="en-US"/>
        </a:p>
      </dgm:t>
    </dgm:pt>
    <dgm:pt modelId="{A17A5B90-D268-4CCB-9ECA-13F65DDC10E0}" type="sibTrans" cxnId="{5C127F57-0CC1-4D8B-8F98-0E972658782D}">
      <dgm:prSet/>
      <dgm:spPr/>
      <dgm:t>
        <a:bodyPr/>
        <a:lstStyle/>
        <a:p>
          <a:endParaRPr lang="en-US"/>
        </a:p>
      </dgm:t>
    </dgm:pt>
    <dgm:pt modelId="{328AA3D9-6141-4818-B785-BCA88DD5E9D5}">
      <dgm:prSet/>
      <dgm:spPr>
        <a:solidFill>
          <a:schemeClr val="tx2"/>
        </a:solidFill>
      </dgm:spPr>
      <dgm:t>
        <a:bodyPr/>
        <a:lstStyle/>
        <a:p>
          <a:r>
            <a:rPr lang="en-US"/>
            <a:t>According to Forbes, the global cybersecurity market is expected to </a:t>
          </a:r>
          <a:r>
            <a:rPr lang="en-US" b="1"/>
            <a:t>reach 170 billion by 2020</a:t>
          </a:r>
          <a:r>
            <a:rPr lang="en-US"/>
            <a:t>.</a:t>
          </a:r>
        </a:p>
      </dgm:t>
    </dgm:pt>
    <dgm:pt modelId="{0C5C4448-F2B6-436B-9D6A-A01223535764}" type="parTrans" cxnId="{AB7B6A8C-4FB5-4A14-B7E9-6EE57E4563A2}">
      <dgm:prSet/>
      <dgm:spPr/>
      <dgm:t>
        <a:bodyPr/>
        <a:lstStyle/>
        <a:p>
          <a:endParaRPr lang="en-US"/>
        </a:p>
      </dgm:t>
    </dgm:pt>
    <dgm:pt modelId="{6C07A548-B472-4D2F-8739-8539ABA65F0F}" type="sibTrans" cxnId="{AB7B6A8C-4FB5-4A14-B7E9-6EE57E4563A2}">
      <dgm:prSet/>
      <dgm:spPr/>
      <dgm:t>
        <a:bodyPr/>
        <a:lstStyle/>
        <a:p>
          <a:endParaRPr lang="en-US"/>
        </a:p>
      </dgm:t>
    </dgm:pt>
    <dgm:pt modelId="{F34CF7BF-6C24-4CFA-86E4-4154927922A9}">
      <dgm:prSet/>
      <dgm:spPr>
        <a:solidFill>
          <a:schemeClr val="tx2"/>
        </a:solidFill>
      </dgm:spPr>
      <dgm:t>
        <a:bodyPr/>
        <a:lstStyle/>
        <a:p>
          <a:r>
            <a:rPr lang="en-US"/>
            <a:t>The rapid market growth BYOD, IoT, The Cloud Based applications and Workloads.</a:t>
          </a:r>
        </a:p>
      </dgm:t>
    </dgm:pt>
    <dgm:pt modelId="{CD90B5F9-6AE4-480C-B710-6E1D1A3ED16D}" type="parTrans" cxnId="{69A5937C-2170-4DC9-9232-6A9038C07B71}">
      <dgm:prSet/>
      <dgm:spPr/>
      <dgm:t>
        <a:bodyPr/>
        <a:lstStyle/>
        <a:p>
          <a:endParaRPr lang="en-US"/>
        </a:p>
      </dgm:t>
    </dgm:pt>
    <dgm:pt modelId="{308BA6D8-C187-40AA-8B71-AB7BD5081248}" type="sibTrans" cxnId="{69A5937C-2170-4DC9-9232-6A9038C07B71}">
      <dgm:prSet/>
      <dgm:spPr/>
      <dgm:t>
        <a:bodyPr/>
        <a:lstStyle/>
        <a:p>
          <a:endParaRPr lang="en-US"/>
        </a:p>
      </dgm:t>
    </dgm:pt>
    <dgm:pt modelId="{FD8C1DE7-04CC-4C3F-B045-035BC88B0443}" type="pres">
      <dgm:prSet presAssocID="{069E00AE-91EC-4DC5-8B32-EA2BBC779F4F}" presName="linear" presStyleCnt="0">
        <dgm:presLayoutVars>
          <dgm:animLvl val="lvl"/>
          <dgm:resizeHandles val="exact"/>
        </dgm:presLayoutVars>
      </dgm:prSet>
      <dgm:spPr/>
    </dgm:pt>
    <dgm:pt modelId="{4BDF1352-AA35-46E6-ADEF-43DF78B15604}" type="pres">
      <dgm:prSet presAssocID="{73877089-4377-4156-89C1-0E1212E1B5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85AFE1-C836-4B3C-9392-9FBA772506D2}" type="pres">
      <dgm:prSet presAssocID="{A17A5B90-D268-4CCB-9ECA-13F65DDC10E0}" presName="spacer" presStyleCnt="0"/>
      <dgm:spPr/>
    </dgm:pt>
    <dgm:pt modelId="{DB170B1C-7A4A-4D55-9DF8-5060D3F31BCD}" type="pres">
      <dgm:prSet presAssocID="{328AA3D9-6141-4818-B785-BCA88DD5E9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18818C-4555-4A87-969F-BE25777545EA}" type="pres">
      <dgm:prSet presAssocID="{6C07A548-B472-4D2F-8739-8539ABA65F0F}" presName="spacer" presStyleCnt="0"/>
      <dgm:spPr/>
    </dgm:pt>
    <dgm:pt modelId="{BD4E9C8D-8093-4831-810E-C0DC25233717}" type="pres">
      <dgm:prSet presAssocID="{F34CF7BF-6C24-4CFA-86E4-4154927922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8A6E16-C424-4F68-A01B-9A4E1C6F9C81}" type="presOf" srcId="{F34CF7BF-6C24-4CFA-86E4-4154927922A9}" destId="{BD4E9C8D-8093-4831-810E-C0DC25233717}" srcOrd="0" destOrd="0" presId="urn:microsoft.com/office/officeart/2005/8/layout/vList2"/>
    <dgm:cxn modelId="{D630201F-C3B8-4C32-B3AF-D0AD643F9BEE}" type="presOf" srcId="{73877089-4377-4156-89C1-0E1212E1B53E}" destId="{4BDF1352-AA35-46E6-ADEF-43DF78B15604}" srcOrd="0" destOrd="0" presId="urn:microsoft.com/office/officeart/2005/8/layout/vList2"/>
    <dgm:cxn modelId="{5C127F57-0CC1-4D8B-8F98-0E972658782D}" srcId="{069E00AE-91EC-4DC5-8B32-EA2BBC779F4F}" destId="{73877089-4377-4156-89C1-0E1212E1B53E}" srcOrd="0" destOrd="0" parTransId="{F96B1526-4599-49A1-AB14-5C63F25B8426}" sibTransId="{A17A5B90-D268-4CCB-9ECA-13F65DDC10E0}"/>
    <dgm:cxn modelId="{69A5937C-2170-4DC9-9232-6A9038C07B71}" srcId="{069E00AE-91EC-4DC5-8B32-EA2BBC779F4F}" destId="{F34CF7BF-6C24-4CFA-86E4-4154927922A9}" srcOrd="2" destOrd="0" parTransId="{CD90B5F9-6AE4-480C-B710-6E1D1A3ED16D}" sibTransId="{308BA6D8-C187-40AA-8B71-AB7BD5081248}"/>
    <dgm:cxn modelId="{AB7B6A8C-4FB5-4A14-B7E9-6EE57E4563A2}" srcId="{069E00AE-91EC-4DC5-8B32-EA2BBC779F4F}" destId="{328AA3D9-6141-4818-B785-BCA88DD5E9D5}" srcOrd="1" destOrd="0" parTransId="{0C5C4448-F2B6-436B-9D6A-A01223535764}" sibTransId="{6C07A548-B472-4D2F-8739-8539ABA65F0F}"/>
    <dgm:cxn modelId="{52C9BAA9-B88F-4808-B9D7-FF7B7FCA4376}" type="presOf" srcId="{328AA3D9-6141-4818-B785-BCA88DD5E9D5}" destId="{DB170B1C-7A4A-4D55-9DF8-5060D3F31BCD}" srcOrd="0" destOrd="0" presId="urn:microsoft.com/office/officeart/2005/8/layout/vList2"/>
    <dgm:cxn modelId="{393F6BD6-2782-4CAB-BF83-E3ED84B5BE2F}" type="presOf" srcId="{069E00AE-91EC-4DC5-8B32-EA2BBC779F4F}" destId="{FD8C1DE7-04CC-4C3F-B045-035BC88B0443}" srcOrd="0" destOrd="0" presId="urn:microsoft.com/office/officeart/2005/8/layout/vList2"/>
    <dgm:cxn modelId="{6EECE6C7-D74A-4A8C-BE41-E73E9C2F6E37}" type="presParOf" srcId="{FD8C1DE7-04CC-4C3F-B045-035BC88B0443}" destId="{4BDF1352-AA35-46E6-ADEF-43DF78B15604}" srcOrd="0" destOrd="0" presId="urn:microsoft.com/office/officeart/2005/8/layout/vList2"/>
    <dgm:cxn modelId="{BEF118FA-E482-4A63-9970-27A0673C4244}" type="presParOf" srcId="{FD8C1DE7-04CC-4C3F-B045-035BC88B0443}" destId="{ED85AFE1-C836-4B3C-9392-9FBA772506D2}" srcOrd="1" destOrd="0" presId="urn:microsoft.com/office/officeart/2005/8/layout/vList2"/>
    <dgm:cxn modelId="{4E464B5B-905D-4420-B913-82ED853ACFC8}" type="presParOf" srcId="{FD8C1DE7-04CC-4C3F-B045-035BC88B0443}" destId="{DB170B1C-7A4A-4D55-9DF8-5060D3F31BCD}" srcOrd="2" destOrd="0" presId="urn:microsoft.com/office/officeart/2005/8/layout/vList2"/>
    <dgm:cxn modelId="{3CF8822A-D381-4A0D-AE9D-680A6609D031}" type="presParOf" srcId="{FD8C1DE7-04CC-4C3F-B045-035BC88B0443}" destId="{7E18818C-4555-4A87-969F-BE25777545EA}" srcOrd="3" destOrd="0" presId="urn:microsoft.com/office/officeart/2005/8/layout/vList2"/>
    <dgm:cxn modelId="{0AE2D778-20DE-4455-A214-FCE66C59CBF8}" type="presParOf" srcId="{FD8C1DE7-04CC-4C3F-B045-035BC88B0443}" destId="{BD4E9C8D-8093-4831-810E-C0DC252337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A58B54-01AF-4563-B967-15DAFC0BF00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A0723E-E475-481E-99FD-1659554DAC5A}">
      <dgm:prSet/>
      <dgm:spPr/>
      <dgm:t>
        <a:bodyPr/>
        <a:lstStyle/>
        <a:p>
          <a:r>
            <a:rPr lang="en-US"/>
            <a:t>Software Application Security refers to the </a:t>
          </a:r>
          <a:r>
            <a:rPr lang="en-US" b="1"/>
            <a:t>prevention of writing vulnerable code</a:t>
          </a:r>
          <a:r>
            <a:rPr lang="en-US"/>
            <a:t> and to create processes for </a:t>
          </a:r>
          <a:r>
            <a:rPr lang="en-US" b="1"/>
            <a:t>secure development</a:t>
          </a:r>
          <a:r>
            <a:rPr lang="en-US"/>
            <a:t>. </a:t>
          </a:r>
        </a:p>
      </dgm:t>
    </dgm:pt>
    <dgm:pt modelId="{1D7BB28E-4BBD-44E0-BE56-C74FD249C221}" type="parTrans" cxnId="{D09EC259-6BBD-4A01-9112-B3708A7BE6BB}">
      <dgm:prSet/>
      <dgm:spPr/>
      <dgm:t>
        <a:bodyPr/>
        <a:lstStyle/>
        <a:p>
          <a:endParaRPr lang="en-US"/>
        </a:p>
      </dgm:t>
    </dgm:pt>
    <dgm:pt modelId="{942CA253-333E-424C-BAC6-777899D30BB1}" type="sibTrans" cxnId="{D09EC259-6BBD-4A01-9112-B3708A7BE6BB}">
      <dgm:prSet/>
      <dgm:spPr/>
      <dgm:t>
        <a:bodyPr/>
        <a:lstStyle/>
        <a:p>
          <a:endParaRPr lang="en-US"/>
        </a:p>
      </dgm:t>
    </dgm:pt>
    <dgm:pt modelId="{6ABEE720-DA38-471A-AE6F-76F881B48B79}">
      <dgm:prSet/>
      <dgm:spPr/>
      <dgm:t>
        <a:bodyPr/>
        <a:lstStyle/>
        <a:p>
          <a:r>
            <a:rPr lang="en-US" dirty="0"/>
            <a:t>Cybersecurity is to protect more than just the software application. It refers to the entire infrastructure of a company:</a:t>
          </a:r>
        </a:p>
      </dgm:t>
    </dgm:pt>
    <dgm:pt modelId="{06B2CD91-6F1B-402F-B66F-D16BA5224BD8}" type="parTrans" cxnId="{1B6BADD8-DA48-4998-94A6-81200C6FA02B}">
      <dgm:prSet/>
      <dgm:spPr/>
      <dgm:t>
        <a:bodyPr/>
        <a:lstStyle/>
        <a:p>
          <a:endParaRPr lang="en-US"/>
        </a:p>
      </dgm:t>
    </dgm:pt>
    <dgm:pt modelId="{4325C823-B6C0-4DE3-A24D-B824540A6A13}" type="sibTrans" cxnId="{1B6BADD8-DA48-4998-94A6-81200C6FA02B}">
      <dgm:prSet/>
      <dgm:spPr/>
      <dgm:t>
        <a:bodyPr/>
        <a:lstStyle/>
        <a:p>
          <a:endParaRPr lang="en-US"/>
        </a:p>
      </dgm:t>
    </dgm:pt>
    <dgm:pt modelId="{134BAECA-9A23-46D6-B508-DA09777A486B}">
      <dgm:prSet/>
      <dgm:spPr/>
      <dgm:t>
        <a:bodyPr/>
        <a:lstStyle/>
        <a:p>
          <a:r>
            <a:rPr lang="en-US"/>
            <a:t>Hardware</a:t>
          </a:r>
        </a:p>
      </dgm:t>
    </dgm:pt>
    <dgm:pt modelId="{B1A8ACEE-F864-4008-80DF-69499BAEB714}" type="parTrans" cxnId="{05ECA89F-CFB4-4812-9689-FEE58EB892E9}">
      <dgm:prSet/>
      <dgm:spPr/>
      <dgm:t>
        <a:bodyPr/>
        <a:lstStyle/>
        <a:p>
          <a:endParaRPr lang="en-US"/>
        </a:p>
      </dgm:t>
    </dgm:pt>
    <dgm:pt modelId="{CC505EAA-5500-4B6A-9D75-103E0372D33B}" type="sibTrans" cxnId="{05ECA89F-CFB4-4812-9689-FEE58EB892E9}">
      <dgm:prSet/>
      <dgm:spPr/>
      <dgm:t>
        <a:bodyPr/>
        <a:lstStyle/>
        <a:p>
          <a:endParaRPr lang="en-US"/>
        </a:p>
      </dgm:t>
    </dgm:pt>
    <dgm:pt modelId="{6CF35C25-9B20-4B80-BCFA-18E6B652A4AF}">
      <dgm:prSet/>
      <dgm:spPr/>
      <dgm:t>
        <a:bodyPr/>
        <a:lstStyle/>
        <a:p>
          <a:r>
            <a:rPr lang="en-US"/>
            <a:t>Network Switches</a:t>
          </a:r>
        </a:p>
      </dgm:t>
    </dgm:pt>
    <dgm:pt modelId="{11B3DB19-B09B-4DA0-B144-0A6F4564BDB9}" type="parTrans" cxnId="{2358A72F-9B1E-4D45-9A08-53FEAD06FB55}">
      <dgm:prSet/>
      <dgm:spPr/>
      <dgm:t>
        <a:bodyPr/>
        <a:lstStyle/>
        <a:p>
          <a:endParaRPr lang="en-US"/>
        </a:p>
      </dgm:t>
    </dgm:pt>
    <dgm:pt modelId="{83CD9EF2-EE6C-4CA6-92EB-E9A27D0ECB09}" type="sibTrans" cxnId="{2358A72F-9B1E-4D45-9A08-53FEAD06FB55}">
      <dgm:prSet/>
      <dgm:spPr/>
      <dgm:t>
        <a:bodyPr/>
        <a:lstStyle/>
        <a:p>
          <a:endParaRPr lang="en-US"/>
        </a:p>
      </dgm:t>
    </dgm:pt>
    <dgm:pt modelId="{01BEF319-D3C2-468E-9CC7-FC0FB6DCFFCF}">
      <dgm:prSet/>
      <dgm:spPr/>
      <dgm:t>
        <a:bodyPr/>
        <a:lstStyle/>
        <a:p>
          <a:r>
            <a:rPr lang="en-US"/>
            <a:t>Wireless Devices</a:t>
          </a:r>
        </a:p>
      </dgm:t>
    </dgm:pt>
    <dgm:pt modelId="{E6A41ACC-DD97-491D-9FCA-541CDA3EEB8F}" type="parTrans" cxnId="{465D7AD1-C38D-432A-8531-11A9C68382BF}">
      <dgm:prSet/>
      <dgm:spPr/>
      <dgm:t>
        <a:bodyPr/>
        <a:lstStyle/>
        <a:p>
          <a:endParaRPr lang="en-US"/>
        </a:p>
      </dgm:t>
    </dgm:pt>
    <dgm:pt modelId="{2857E9E0-E1D9-4A85-A19F-D18245FC4319}" type="sibTrans" cxnId="{465D7AD1-C38D-432A-8531-11A9C68382BF}">
      <dgm:prSet/>
      <dgm:spPr/>
      <dgm:t>
        <a:bodyPr/>
        <a:lstStyle/>
        <a:p>
          <a:endParaRPr lang="en-US"/>
        </a:p>
      </dgm:t>
    </dgm:pt>
    <dgm:pt modelId="{589C2C1C-D70D-4D0C-AC30-D8917F9FC95C}">
      <dgm:prSet/>
      <dgm:spPr/>
      <dgm:t>
        <a:bodyPr/>
        <a:lstStyle/>
        <a:p>
          <a:r>
            <a:rPr lang="en-US"/>
            <a:t>Firewalls</a:t>
          </a:r>
        </a:p>
      </dgm:t>
    </dgm:pt>
    <dgm:pt modelId="{7567860F-9C7D-4EBB-BC1E-BE972B27B830}" type="parTrans" cxnId="{D501EA8A-482D-4CD6-9AE4-F89ED89268F2}">
      <dgm:prSet/>
      <dgm:spPr/>
      <dgm:t>
        <a:bodyPr/>
        <a:lstStyle/>
        <a:p>
          <a:endParaRPr lang="en-US"/>
        </a:p>
      </dgm:t>
    </dgm:pt>
    <dgm:pt modelId="{BC4C7338-2527-42F8-BC47-A44D2721730B}" type="sibTrans" cxnId="{D501EA8A-482D-4CD6-9AE4-F89ED89268F2}">
      <dgm:prSet/>
      <dgm:spPr/>
      <dgm:t>
        <a:bodyPr/>
        <a:lstStyle/>
        <a:p>
          <a:endParaRPr lang="en-US"/>
        </a:p>
      </dgm:t>
    </dgm:pt>
    <dgm:pt modelId="{7D0B3FC2-0E55-4522-86AB-BC1CC9AA826E}">
      <dgm:prSet/>
      <dgm:spPr/>
      <dgm:t>
        <a:bodyPr/>
        <a:lstStyle/>
        <a:p>
          <a:r>
            <a:rPr lang="en-US"/>
            <a:t>Databases</a:t>
          </a:r>
        </a:p>
      </dgm:t>
    </dgm:pt>
    <dgm:pt modelId="{88733C9C-30FA-43B8-806A-BD51AAD2CC76}" type="parTrans" cxnId="{75E83416-7E08-44AB-850B-98B778F32DCD}">
      <dgm:prSet/>
      <dgm:spPr/>
      <dgm:t>
        <a:bodyPr/>
        <a:lstStyle/>
        <a:p>
          <a:endParaRPr lang="en-US"/>
        </a:p>
      </dgm:t>
    </dgm:pt>
    <dgm:pt modelId="{8BAFBF58-C76D-466A-BDD3-6F8BECCECCA4}" type="sibTrans" cxnId="{75E83416-7E08-44AB-850B-98B778F32DCD}">
      <dgm:prSet/>
      <dgm:spPr/>
      <dgm:t>
        <a:bodyPr/>
        <a:lstStyle/>
        <a:p>
          <a:endParaRPr lang="en-US"/>
        </a:p>
      </dgm:t>
    </dgm:pt>
    <dgm:pt modelId="{7AB7395E-7A58-413F-A4CE-5039E1545BF7}" type="pres">
      <dgm:prSet presAssocID="{02A58B54-01AF-4563-B967-15DAFC0BF007}" presName="linear" presStyleCnt="0">
        <dgm:presLayoutVars>
          <dgm:animLvl val="lvl"/>
          <dgm:resizeHandles val="exact"/>
        </dgm:presLayoutVars>
      </dgm:prSet>
      <dgm:spPr/>
    </dgm:pt>
    <dgm:pt modelId="{CE218261-CE94-4755-8040-E304928B236A}" type="pres">
      <dgm:prSet presAssocID="{ACA0723E-E475-481E-99FD-1659554DAC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EBAB8E-75DD-4A47-9ECB-BDF6E500F69B}" type="pres">
      <dgm:prSet presAssocID="{942CA253-333E-424C-BAC6-777899D30BB1}" presName="spacer" presStyleCnt="0"/>
      <dgm:spPr/>
    </dgm:pt>
    <dgm:pt modelId="{2213048D-F2EB-4430-A8B7-8E5F69A61718}" type="pres">
      <dgm:prSet presAssocID="{6ABEE720-DA38-471A-AE6F-76F881B48B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683BD6A-AA8A-47CC-A2F7-ACB449FBADF2}" type="pres">
      <dgm:prSet presAssocID="{6ABEE720-DA38-471A-AE6F-76F881B48B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C4FAA00-AFCE-4CFF-8CAE-40F7A3735E2D}" type="presOf" srcId="{01BEF319-D3C2-468E-9CC7-FC0FB6DCFFCF}" destId="{4683BD6A-AA8A-47CC-A2F7-ACB449FBADF2}" srcOrd="0" destOrd="2" presId="urn:microsoft.com/office/officeart/2005/8/layout/vList2"/>
    <dgm:cxn modelId="{2F3C7C04-3FFF-485A-838D-AE516269E090}" type="presOf" srcId="{134BAECA-9A23-46D6-B508-DA09777A486B}" destId="{4683BD6A-AA8A-47CC-A2F7-ACB449FBADF2}" srcOrd="0" destOrd="0" presId="urn:microsoft.com/office/officeart/2005/8/layout/vList2"/>
    <dgm:cxn modelId="{9A5EF213-A378-4BC6-9D3D-34516BB58E8B}" type="presOf" srcId="{ACA0723E-E475-481E-99FD-1659554DAC5A}" destId="{CE218261-CE94-4755-8040-E304928B236A}" srcOrd="0" destOrd="0" presId="urn:microsoft.com/office/officeart/2005/8/layout/vList2"/>
    <dgm:cxn modelId="{75E83416-7E08-44AB-850B-98B778F32DCD}" srcId="{6ABEE720-DA38-471A-AE6F-76F881B48B79}" destId="{7D0B3FC2-0E55-4522-86AB-BC1CC9AA826E}" srcOrd="4" destOrd="0" parTransId="{88733C9C-30FA-43B8-806A-BD51AAD2CC76}" sibTransId="{8BAFBF58-C76D-466A-BDD3-6F8BECCECCA4}"/>
    <dgm:cxn modelId="{C713D816-74D8-43D4-98FD-91AD6AE8F094}" type="presOf" srcId="{02A58B54-01AF-4563-B967-15DAFC0BF007}" destId="{7AB7395E-7A58-413F-A4CE-5039E1545BF7}" srcOrd="0" destOrd="0" presId="urn:microsoft.com/office/officeart/2005/8/layout/vList2"/>
    <dgm:cxn modelId="{2358A72F-9B1E-4D45-9A08-53FEAD06FB55}" srcId="{6ABEE720-DA38-471A-AE6F-76F881B48B79}" destId="{6CF35C25-9B20-4B80-BCFA-18E6B652A4AF}" srcOrd="1" destOrd="0" parTransId="{11B3DB19-B09B-4DA0-B144-0A6F4564BDB9}" sibTransId="{83CD9EF2-EE6C-4CA6-92EB-E9A27D0ECB09}"/>
    <dgm:cxn modelId="{D09EC259-6BBD-4A01-9112-B3708A7BE6BB}" srcId="{02A58B54-01AF-4563-B967-15DAFC0BF007}" destId="{ACA0723E-E475-481E-99FD-1659554DAC5A}" srcOrd="0" destOrd="0" parTransId="{1D7BB28E-4BBD-44E0-BE56-C74FD249C221}" sibTransId="{942CA253-333E-424C-BAC6-777899D30BB1}"/>
    <dgm:cxn modelId="{B1378F82-594C-407B-8188-436206DE8585}" type="presOf" srcId="{589C2C1C-D70D-4D0C-AC30-D8917F9FC95C}" destId="{4683BD6A-AA8A-47CC-A2F7-ACB449FBADF2}" srcOrd="0" destOrd="3" presId="urn:microsoft.com/office/officeart/2005/8/layout/vList2"/>
    <dgm:cxn modelId="{506ADF85-5CB7-4549-915F-4F5E7332D3E5}" type="presOf" srcId="{7D0B3FC2-0E55-4522-86AB-BC1CC9AA826E}" destId="{4683BD6A-AA8A-47CC-A2F7-ACB449FBADF2}" srcOrd="0" destOrd="4" presId="urn:microsoft.com/office/officeart/2005/8/layout/vList2"/>
    <dgm:cxn modelId="{D501EA8A-482D-4CD6-9AE4-F89ED89268F2}" srcId="{6ABEE720-DA38-471A-AE6F-76F881B48B79}" destId="{589C2C1C-D70D-4D0C-AC30-D8917F9FC95C}" srcOrd="3" destOrd="0" parTransId="{7567860F-9C7D-4EBB-BC1E-BE972B27B830}" sibTransId="{BC4C7338-2527-42F8-BC47-A44D2721730B}"/>
    <dgm:cxn modelId="{C4C9598C-2A27-4638-BE6F-979A65F1B25C}" type="presOf" srcId="{6CF35C25-9B20-4B80-BCFA-18E6B652A4AF}" destId="{4683BD6A-AA8A-47CC-A2F7-ACB449FBADF2}" srcOrd="0" destOrd="1" presId="urn:microsoft.com/office/officeart/2005/8/layout/vList2"/>
    <dgm:cxn modelId="{05ECA89F-CFB4-4812-9689-FEE58EB892E9}" srcId="{6ABEE720-DA38-471A-AE6F-76F881B48B79}" destId="{134BAECA-9A23-46D6-B508-DA09777A486B}" srcOrd="0" destOrd="0" parTransId="{B1A8ACEE-F864-4008-80DF-69499BAEB714}" sibTransId="{CC505EAA-5500-4B6A-9D75-103E0372D33B}"/>
    <dgm:cxn modelId="{465D7AD1-C38D-432A-8531-11A9C68382BF}" srcId="{6ABEE720-DA38-471A-AE6F-76F881B48B79}" destId="{01BEF319-D3C2-468E-9CC7-FC0FB6DCFFCF}" srcOrd="2" destOrd="0" parTransId="{E6A41ACC-DD97-491D-9FCA-541CDA3EEB8F}" sibTransId="{2857E9E0-E1D9-4A85-A19F-D18245FC4319}"/>
    <dgm:cxn modelId="{1B6BADD8-DA48-4998-94A6-81200C6FA02B}" srcId="{02A58B54-01AF-4563-B967-15DAFC0BF007}" destId="{6ABEE720-DA38-471A-AE6F-76F881B48B79}" srcOrd="1" destOrd="0" parTransId="{06B2CD91-6F1B-402F-B66F-D16BA5224BD8}" sibTransId="{4325C823-B6C0-4DE3-A24D-B824540A6A13}"/>
    <dgm:cxn modelId="{AF0442F6-5625-42AF-94C3-DB901CCDFFD5}" type="presOf" srcId="{6ABEE720-DA38-471A-AE6F-76F881B48B79}" destId="{2213048D-F2EB-4430-A8B7-8E5F69A61718}" srcOrd="0" destOrd="0" presId="urn:microsoft.com/office/officeart/2005/8/layout/vList2"/>
    <dgm:cxn modelId="{2E733261-9823-45BF-8FA2-6C74C48CFF1F}" type="presParOf" srcId="{7AB7395E-7A58-413F-A4CE-5039E1545BF7}" destId="{CE218261-CE94-4755-8040-E304928B236A}" srcOrd="0" destOrd="0" presId="urn:microsoft.com/office/officeart/2005/8/layout/vList2"/>
    <dgm:cxn modelId="{3F9197A7-685B-46A3-8599-A5FC90DE97C8}" type="presParOf" srcId="{7AB7395E-7A58-413F-A4CE-5039E1545BF7}" destId="{6CEBAB8E-75DD-4A47-9ECB-BDF6E500F69B}" srcOrd="1" destOrd="0" presId="urn:microsoft.com/office/officeart/2005/8/layout/vList2"/>
    <dgm:cxn modelId="{85DCC441-C5EC-48C1-8529-469538DC0AF5}" type="presParOf" srcId="{7AB7395E-7A58-413F-A4CE-5039E1545BF7}" destId="{2213048D-F2EB-4430-A8B7-8E5F69A61718}" srcOrd="2" destOrd="0" presId="urn:microsoft.com/office/officeart/2005/8/layout/vList2"/>
    <dgm:cxn modelId="{03504A22-86C2-4755-9DF9-FB701C8D2CD9}" type="presParOf" srcId="{7AB7395E-7A58-413F-A4CE-5039E1545BF7}" destId="{4683BD6A-AA8A-47CC-A2F7-ACB449FBAD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B4970-73EF-4836-B716-519F9BFB2B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29679B-06E1-4436-8250-708DF21E6EAD}">
      <dgm:prSet/>
      <dgm:spPr>
        <a:solidFill>
          <a:schemeClr val="tx1"/>
        </a:solidFill>
      </dgm:spPr>
      <dgm:t>
        <a:bodyPr/>
        <a:lstStyle/>
        <a:p>
          <a:r>
            <a:rPr lang="en-US" b="1"/>
            <a:t>The Dark Web</a:t>
          </a:r>
          <a:r>
            <a:rPr lang="en-US"/>
            <a:t>, a seemingly </a:t>
          </a:r>
          <a:r>
            <a:rPr lang="en-US" b="1"/>
            <a:t>hidden world</a:t>
          </a:r>
          <a:r>
            <a:rPr lang="en-US"/>
            <a:t> a far-cry from the internet we know, love and have become accustomed too.</a:t>
          </a:r>
        </a:p>
      </dgm:t>
    </dgm:pt>
    <dgm:pt modelId="{BBE3B0B5-FD96-4C4E-9E9F-F0FC25924A7D}" type="parTrans" cxnId="{CFC773EC-1FE4-4044-B8D5-06C0EE54676D}">
      <dgm:prSet/>
      <dgm:spPr/>
      <dgm:t>
        <a:bodyPr/>
        <a:lstStyle/>
        <a:p>
          <a:endParaRPr lang="en-US"/>
        </a:p>
      </dgm:t>
    </dgm:pt>
    <dgm:pt modelId="{049F1DB1-8456-43D2-B04D-643793AFECEB}" type="sibTrans" cxnId="{CFC773EC-1FE4-4044-B8D5-06C0EE54676D}">
      <dgm:prSet/>
      <dgm:spPr/>
      <dgm:t>
        <a:bodyPr/>
        <a:lstStyle/>
        <a:p>
          <a:endParaRPr lang="en-US"/>
        </a:p>
      </dgm:t>
    </dgm:pt>
    <dgm:pt modelId="{3210438D-FC1B-4C29-BCA8-688F3A44527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A place </a:t>
          </a:r>
          <a:r>
            <a:rPr lang="en-US" u="sng"/>
            <a:t>shrouded in mystery </a:t>
          </a:r>
          <a:r>
            <a:rPr lang="en-US"/>
            <a:t>for some and wonder for others. </a:t>
          </a:r>
        </a:p>
      </dgm:t>
    </dgm:pt>
    <dgm:pt modelId="{8C07D1A1-E6F0-4FC2-B197-3CF5B52AE075}" type="parTrans" cxnId="{1890996C-0318-460F-9B87-FC9943D9F477}">
      <dgm:prSet/>
      <dgm:spPr/>
      <dgm:t>
        <a:bodyPr/>
        <a:lstStyle/>
        <a:p>
          <a:endParaRPr lang="en-US"/>
        </a:p>
      </dgm:t>
    </dgm:pt>
    <dgm:pt modelId="{183DDE07-4A24-401A-B520-09CD21E18CB4}" type="sibTrans" cxnId="{1890996C-0318-460F-9B87-FC9943D9F477}">
      <dgm:prSet/>
      <dgm:spPr/>
      <dgm:t>
        <a:bodyPr/>
        <a:lstStyle/>
        <a:p>
          <a:endParaRPr lang="en-US"/>
        </a:p>
      </dgm:t>
    </dgm:pt>
    <dgm:pt modelId="{62E06C67-A119-4DBD-8B0A-84D6C7DE3005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/>
            <a:t>All the criminal activity that takes place. The user is able to surf the </a:t>
          </a:r>
          <a:r>
            <a:rPr lang="en-US" b="1" u="sng"/>
            <a:t>internet anonymously</a:t>
          </a:r>
          <a:r>
            <a:rPr lang="en-US"/>
            <a:t>.</a:t>
          </a:r>
        </a:p>
      </dgm:t>
    </dgm:pt>
    <dgm:pt modelId="{B9121751-4D61-4928-A819-A679A74C278C}" type="parTrans" cxnId="{3C07A8F1-22A3-4176-A39A-0DD0E030C5C8}">
      <dgm:prSet/>
      <dgm:spPr/>
      <dgm:t>
        <a:bodyPr/>
        <a:lstStyle/>
        <a:p>
          <a:endParaRPr lang="en-US"/>
        </a:p>
      </dgm:t>
    </dgm:pt>
    <dgm:pt modelId="{374668BB-847E-480E-B396-955CC667F6E5}" type="sibTrans" cxnId="{3C07A8F1-22A3-4176-A39A-0DD0E030C5C8}">
      <dgm:prSet/>
      <dgm:spPr/>
      <dgm:t>
        <a:bodyPr/>
        <a:lstStyle/>
        <a:p>
          <a:endParaRPr lang="en-US"/>
        </a:p>
      </dgm:t>
    </dgm:pt>
    <dgm:pt modelId="{7EAA71E0-EDB9-4985-9C6B-1FD7168D258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This means hackers, governments, and even internet service providers and the websites you’re visiting </a:t>
          </a:r>
          <a:r>
            <a:rPr lang="en-US" b="1" u="sng"/>
            <a:t>won’t be able to tell who you are</a:t>
          </a:r>
          <a:r>
            <a:rPr lang="en-US"/>
            <a:t>.</a:t>
          </a:r>
        </a:p>
      </dgm:t>
    </dgm:pt>
    <dgm:pt modelId="{8B1C6BD1-3729-44DB-BEB6-BA25E72CA269}" type="parTrans" cxnId="{710713F5-2478-4FB6-A036-1467F4C83B43}">
      <dgm:prSet/>
      <dgm:spPr/>
      <dgm:t>
        <a:bodyPr/>
        <a:lstStyle/>
        <a:p>
          <a:endParaRPr lang="en-US"/>
        </a:p>
      </dgm:t>
    </dgm:pt>
    <dgm:pt modelId="{4B76A020-752C-478E-8BA5-563539A0BB01}" type="sibTrans" cxnId="{710713F5-2478-4FB6-A036-1467F4C83B43}">
      <dgm:prSet/>
      <dgm:spPr/>
      <dgm:t>
        <a:bodyPr/>
        <a:lstStyle/>
        <a:p>
          <a:endParaRPr lang="en-US"/>
        </a:p>
      </dgm:t>
    </dgm:pt>
    <dgm:pt modelId="{5556D454-766A-40B3-86D8-48AFCC4A5E51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/>
            <a:t>Explore 8 of the best Dark/Deep Web browsers available right now </a:t>
          </a:r>
        </a:p>
      </dgm:t>
    </dgm:pt>
    <dgm:pt modelId="{A8ADCB60-1FAC-4300-BE43-9CF1809C40B9}" type="parTrans" cxnId="{C871197E-DF81-4C06-AD95-9F66361DB250}">
      <dgm:prSet/>
      <dgm:spPr/>
      <dgm:t>
        <a:bodyPr/>
        <a:lstStyle/>
        <a:p>
          <a:endParaRPr lang="en-US"/>
        </a:p>
      </dgm:t>
    </dgm:pt>
    <dgm:pt modelId="{09D93507-ECA5-45BB-A139-2B0BC0D3FEBE}" type="sibTrans" cxnId="{C871197E-DF81-4C06-AD95-9F66361DB250}">
      <dgm:prSet/>
      <dgm:spPr/>
      <dgm:t>
        <a:bodyPr/>
        <a:lstStyle/>
        <a:p>
          <a:endParaRPr lang="en-US"/>
        </a:p>
      </dgm:t>
    </dgm:pt>
    <dgm:pt modelId="{E6FCB5EB-19BE-4F79-9D74-A178F5BAFE24}" type="pres">
      <dgm:prSet presAssocID="{313B4970-73EF-4836-B716-519F9BFB2BFA}" presName="linear" presStyleCnt="0">
        <dgm:presLayoutVars>
          <dgm:animLvl val="lvl"/>
          <dgm:resizeHandles val="exact"/>
        </dgm:presLayoutVars>
      </dgm:prSet>
      <dgm:spPr/>
    </dgm:pt>
    <dgm:pt modelId="{1CC8D7C3-5F78-42F6-8253-61139BC59BBB}" type="pres">
      <dgm:prSet presAssocID="{FE29679B-06E1-4436-8250-708DF21E6E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B1B919-46CE-444D-8ED8-777521559914}" type="pres">
      <dgm:prSet presAssocID="{049F1DB1-8456-43D2-B04D-643793AFECEB}" presName="spacer" presStyleCnt="0"/>
      <dgm:spPr/>
    </dgm:pt>
    <dgm:pt modelId="{598A5590-EB86-4030-9B6E-21A65F89F287}" type="pres">
      <dgm:prSet presAssocID="{3210438D-FC1B-4C29-BCA8-688F3A44527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AA3B20-2125-4DE3-BFD8-5EB7B6A806B9}" type="pres">
      <dgm:prSet presAssocID="{183DDE07-4A24-401A-B520-09CD21E18CB4}" presName="spacer" presStyleCnt="0"/>
      <dgm:spPr/>
    </dgm:pt>
    <dgm:pt modelId="{31DD469E-47A4-48B6-8D9E-AA5EEAF919D9}" type="pres">
      <dgm:prSet presAssocID="{62E06C67-A119-4DBD-8B0A-84D6C7DE30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EC0C96-863C-4C45-893F-06810AF915AC}" type="pres">
      <dgm:prSet presAssocID="{374668BB-847E-480E-B396-955CC667F6E5}" presName="spacer" presStyleCnt="0"/>
      <dgm:spPr/>
    </dgm:pt>
    <dgm:pt modelId="{D2DCD751-6522-465B-AE26-3A44531AD7A1}" type="pres">
      <dgm:prSet presAssocID="{7EAA71E0-EDB9-4985-9C6B-1FD7168D25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37A973-4501-4104-8E0D-D3ACBB43304C}" type="pres">
      <dgm:prSet presAssocID="{4B76A020-752C-478E-8BA5-563539A0BB01}" presName="spacer" presStyleCnt="0"/>
      <dgm:spPr/>
    </dgm:pt>
    <dgm:pt modelId="{6641ED29-CE21-45DF-ACE5-E077DDA7FD54}" type="pres">
      <dgm:prSet presAssocID="{5556D454-766A-40B3-86D8-48AFCC4A5E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64A8617-E423-4142-9772-B20A333EB371}" type="presOf" srcId="{62E06C67-A119-4DBD-8B0A-84D6C7DE3005}" destId="{31DD469E-47A4-48B6-8D9E-AA5EEAF919D9}" srcOrd="0" destOrd="0" presId="urn:microsoft.com/office/officeart/2005/8/layout/vList2"/>
    <dgm:cxn modelId="{0A359E33-CD1B-4A3F-A060-440FD30D08C1}" type="presOf" srcId="{7EAA71E0-EDB9-4985-9C6B-1FD7168D258C}" destId="{D2DCD751-6522-465B-AE26-3A44531AD7A1}" srcOrd="0" destOrd="0" presId="urn:microsoft.com/office/officeart/2005/8/layout/vList2"/>
    <dgm:cxn modelId="{DFB9196B-CA55-4023-88F4-43706A39EB33}" type="presOf" srcId="{FE29679B-06E1-4436-8250-708DF21E6EAD}" destId="{1CC8D7C3-5F78-42F6-8253-61139BC59BBB}" srcOrd="0" destOrd="0" presId="urn:microsoft.com/office/officeart/2005/8/layout/vList2"/>
    <dgm:cxn modelId="{1890996C-0318-460F-9B87-FC9943D9F477}" srcId="{313B4970-73EF-4836-B716-519F9BFB2BFA}" destId="{3210438D-FC1B-4C29-BCA8-688F3A44527E}" srcOrd="1" destOrd="0" parTransId="{8C07D1A1-E6F0-4FC2-B197-3CF5B52AE075}" sibTransId="{183DDE07-4A24-401A-B520-09CD21E18CB4}"/>
    <dgm:cxn modelId="{C2092C76-65BE-4C35-826E-CCCEA0AD9167}" type="presOf" srcId="{5556D454-766A-40B3-86D8-48AFCC4A5E51}" destId="{6641ED29-CE21-45DF-ACE5-E077DDA7FD54}" srcOrd="0" destOrd="0" presId="urn:microsoft.com/office/officeart/2005/8/layout/vList2"/>
    <dgm:cxn modelId="{C871197E-DF81-4C06-AD95-9F66361DB250}" srcId="{313B4970-73EF-4836-B716-519F9BFB2BFA}" destId="{5556D454-766A-40B3-86D8-48AFCC4A5E51}" srcOrd="4" destOrd="0" parTransId="{A8ADCB60-1FAC-4300-BE43-9CF1809C40B9}" sibTransId="{09D93507-ECA5-45BB-A139-2B0BC0D3FEBE}"/>
    <dgm:cxn modelId="{743E66D0-2C3D-4057-9FED-A61202237EE4}" type="presOf" srcId="{313B4970-73EF-4836-B716-519F9BFB2BFA}" destId="{E6FCB5EB-19BE-4F79-9D74-A178F5BAFE24}" srcOrd="0" destOrd="0" presId="urn:microsoft.com/office/officeart/2005/8/layout/vList2"/>
    <dgm:cxn modelId="{CFC773EC-1FE4-4044-B8D5-06C0EE54676D}" srcId="{313B4970-73EF-4836-B716-519F9BFB2BFA}" destId="{FE29679B-06E1-4436-8250-708DF21E6EAD}" srcOrd="0" destOrd="0" parTransId="{BBE3B0B5-FD96-4C4E-9E9F-F0FC25924A7D}" sibTransId="{049F1DB1-8456-43D2-B04D-643793AFECEB}"/>
    <dgm:cxn modelId="{3C07A8F1-22A3-4176-A39A-0DD0E030C5C8}" srcId="{313B4970-73EF-4836-B716-519F9BFB2BFA}" destId="{62E06C67-A119-4DBD-8B0A-84D6C7DE3005}" srcOrd="2" destOrd="0" parTransId="{B9121751-4D61-4928-A819-A679A74C278C}" sibTransId="{374668BB-847E-480E-B396-955CC667F6E5}"/>
    <dgm:cxn modelId="{710713F5-2478-4FB6-A036-1467F4C83B43}" srcId="{313B4970-73EF-4836-B716-519F9BFB2BFA}" destId="{7EAA71E0-EDB9-4985-9C6B-1FD7168D258C}" srcOrd="3" destOrd="0" parTransId="{8B1C6BD1-3729-44DB-BEB6-BA25E72CA269}" sibTransId="{4B76A020-752C-478E-8BA5-563539A0BB01}"/>
    <dgm:cxn modelId="{281CB4F7-9899-4858-A906-98464047DB89}" type="presOf" srcId="{3210438D-FC1B-4C29-BCA8-688F3A44527E}" destId="{598A5590-EB86-4030-9B6E-21A65F89F287}" srcOrd="0" destOrd="0" presId="urn:microsoft.com/office/officeart/2005/8/layout/vList2"/>
    <dgm:cxn modelId="{36A94949-0C98-4C1F-A24B-53F9A1676CED}" type="presParOf" srcId="{E6FCB5EB-19BE-4F79-9D74-A178F5BAFE24}" destId="{1CC8D7C3-5F78-42F6-8253-61139BC59BBB}" srcOrd="0" destOrd="0" presId="urn:microsoft.com/office/officeart/2005/8/layout/vList2"/>
    <dgm:cxn modelId="{93194A3A-E86C-4FCE-8B62-A9B423076B9E}" type="presParOf" srcId="{E6FCB5EB-19BE-4F79-9D74-A178F5BAFE24}" destId="{D3B1B919-46CE-444D-8ED8-777521559914}" srcOrd="1" destOrd="0" presId="urn:microsoft.com/office/officeart/2005/8/layout/vList2"/>
    <dgm:cxn modelId="{03A48D21-6333-4B80-AFA5-667EDA4A80E8}" type="presParOf" srcId="{E6FCB5EB-19BE-4F79-9D74-A178F5BAFE24}" destId="{598A5590-EB86-4030-9B6E-21A65F89F287}" srcOrd="2" destOrd="0" presId="urn:microsoft.com/office/officeart/2005/8/layout/vList2"/>
    <dgm:cxn modelId="{7113DEC8-3C26-421E-83CA-CC05C8EAF4AE}" type="presParOf" srcId="{E6FCB5EB-19BE-4F79-9D74-A178F5BAFE24}" destId="{88AA3B20-2125-4DE3-BFD8-5EB7B6A806B9}" srcOrd="3" destOrd="0" presId="urn:microsoft.com/office/officeart/2005/8/layout/vList2"/>
    <dgm:cxn modelId="{62D8C51D-7D97-4DF8-8CCA-EAA0BE942669}" type="presParOf" srcId="{E6FCB5EB-19BE-4F79-9D74-A178F5BAFE24}" destId="{31DD469E-47A4-48B6-8D9E-AA5EEAF919D9}" srcOrd="4" destOrd="0" presId="urn:microsoft.com/office/officeart/2005/8/layout/vList2"/>
    <dgm:cxn modelId="{9A254AAE-A0C2-4022-9BA1-5EF85D90E470}" type="presParOf" srcId="{E6FCB5EB-19BE-4F79-9D74-A178F5BAFE24}" destId="{69EC0C96-863C-4C45-893F-06810AF915AC}" srcOrd="5" destOrd="0" presId="urn:microsoft.com/office/officeart/2005/8/layout/vList2"/>
    <dgm:cxn modelId="{2484E6D9-C5EB-4C7A-B94B-5A86AA0F6508}" type="presParOf" srcId="{E6FCB5EB-19BE-4F79-9D74-A178F5BAFE24}" destId="{D2DCD751-6522-465B-AE26-3A44531AD7A1}" srcOrd="6" destOrd="0" presId="urn:microsoft.com/office/officeart/2005/8/layout/vList2"/>
    <dgm:cxn modelId="{6EF908B3-BAF2-4F82-A76A-03B5D2387200}" type="presParOf" srcId="{E6FCB5EB-19BE-4F79-9D74-A178F5BAFE24}" destId="{DB37A973-4501-4104-8E0D-D3ACBB43304C}" srcOrd="7" destOrd="0" presId="urn:microsoft.com/office/officeart/2005/8/layout/vList2"/>
    <dgm:cxn modelId="{FF45DCEA-87B9-428C-A7CB-DF19E4C6E7C7}" type="presParOf" srcId="{E6FCB5EB-19BE-4F79-9D74-A178F5BAFE24}" destId="{6641ED29-CE21-45DF-ACE5-E077DDA7FD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556BD-D73C-4468-B93C-8F31CCA462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89799D-6B12-4DA1-8502-2B6B139E7EC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/>
            <a:t>The Tor Browser</a:t>
          </a:r>
          <a:endParaRPr lang="en-US"/>
        </a:p>
      </dgm:t>
    </dgm:pt>
    <dgm:pt modelId="{2BC3DDAB-2C04-4372-BD4A-8A50D453B537}" type="parTrans" cxnId="{BD86D20D-F143-44A7-B727-05B66433F2BF}">
      <dgm:prSet/>
      <dgm:spPr/>
      <dgm:t>
        <a:bodyPr/>
        <a:lstStyle/>
        <a:p>
          <a:endParaRPr lang="en-US"/>
        </a:p>
      </dgm:t>
    </dgm:pt>
    <dgm:pt modelId="{C68A6C82-DF7F-4813-B735-E36B4B6F0F1D}" type="sibTrans" cxnId="{BD86D20D-F143-44A7-B727-05B66433F2BF}">
      <dgm:prSet/>
      <dgm:spPr/>
      <dgm:t>
        <a:bodyPr/>
        <a:lstStyle/>
        <a:p>
          <a:endParaRPr lang="en-US"/>
        </a:p>
      </dgm:t>
    </dgm:pt>
    <dgm:pt modelId="{66A99196-F801-4336-9949-620F55D48AE5}">
      <dgm:prSet/>
      <dgm:spPr/>
      <dgm:t>
        <a:bodyPr/>
        <a:lstStyle/>
        <a:p>
          <a:r>
            <a:rPr lang="en-US" b="1"/>
            <a:t>Subgraph OS</a:t>
          </a:r>
          <a:endParaRPr lang="en-US"/>
        </a:p>
      </dgm:t>
    </dgm:pt>
    <dgm:pt modelId="{C31DED4B-E2D3-4DBF-84EF-BAE9D5FC1CAE}" type="parTrans" cxnId="{F7BC7745-9DF2-4047-B987-89B937AC20F0}">
      <dgm:prSet/>
      <dgm:spPr/>
      <dgm:t>
        <a:bodyPr/>
        <a:lstStyle/>
        <a:p>
          <a:endParaRPr lang="en-US"/>
        </a:p>
      </dgm:t>
    </dgm:pt>
    <dgm:pt modelId="{5FA817BA-3DF3-4313-8AF7-EA0B151E1A1F}" type="sibTrans" cxnId="{F7BC7745-9DF2-4047-B987-89B937AC20F0}">
      <dgm:prSet/>
      <dgm:spPr/>
      <dgm:t>
        <a:bodyPr/>
        <a:lstStyle/>
        <a:p>
          <a:endParaRPr lang="en-US"/>
        </a:p>
      </dgm:t>
    </dgm:pt>
    <dgm:pt modelId="{3CEA14F3-6B91-46E6-A98C-39892856775A}">
      <dgm:prSet/>
      <dgm:spPr/>
      <dgm:t>
        <a:bodyPr/>
        <a:lstStyle/>
        <a:p>
          <a:r>
            <a:rPr lang="en-US" b="1"/>
            <a:t>Firefox</a:t>
          </a:r>
          <a:endParaRPr lang="en-US"/>
        </a:p>
      </dgm:t>
    </dgm:pt>
    <dgm:pt modelId="{203ABC69-1D48-4C38-9B87-301F85330158}" type="parTrans" cxnId="{2F1F3137-2257-491E-A2FA-EA51B8433916}">
      <dgm:prSet/>
      <dgm:spPr/>
      <dgm:t>
        <a:bodyPr/>
        <a:lstStyle/>
        <a:p>
          <a:endParaRPr lang="en-US"/>
        </a:p>
      </dgm:t>
    </dgm:pt>
    <dgm:pt modelId="{6280710A-1A06-4831-BA9D-8BD8068F0738}" type="sibTrans" cxnId="{2F1F3137-2257-491E-A2FA-EA51B8433916}">
      <dgm:prSet/>
      <dgm:spPr/>
      <dgm:t>
        <a:bodyPr/>
        <a:lstStyle/>
        <a:p>
          <a:endParaRPr lang="en-US"/>
        </a:p>
      </dgm:t>
    </dgm:pt>
    <dgm:pt modelId="{3FCDE559-3ECD-4974-845E-74EA2909C32F}">
      <dgm:prSet/>
      <dgm:spPr>
        <a:solidFill>
          <a:schemeClr val="tx2"/>
        </a:solidFill>
      </dgm:spPr>
      <dgm:t>
        <a:bodyPr/>
        <a:lstStyle/>
        <a:p>
          <a:r>
            <a:rPr lang="en-US" b="1" dirty="0" err="1"/>
            <a:t>Waterfox</a:t>
          </a:r>
          <a:endParaRPr lang="en-US" dirty="0"/>
        </a:p>
      </dgm:t>
    </dgm:pt>
    <dgm:pt modelId="{37DFE35E-85C2-48A9-B538-2ECA86001DB7}" type="parTrans" cxnId="{5648C3E5-0E11-46DC-8EE7-7F123F416BEE}">
      <dgm:prSet/>
      <dgm:spPr/>
      <dgm:t>
        <a:bodyPr/>
        <a:lstStyle/>
        <a:p>
          <a:endParaRPr lang="en-US"/>
        </a:p>
      </dgm:t>
    </dgm:pt>
    <dgm:pt modelId="{D91E8B63-7B6C-4CA0-89FC-4B323C764348}" type="sibTrans" cxnId="{5648C3E5-0E11-46DC-8EE7-7F123F416BEE}">
      <dgm:prSet/>
      <dgm:spPr/>
      <dgm:t>
        <a:bodyPr/>
        <a:lstStyle/>
        <a:p>
          <a:endParaRPr lang="en-US"/>
        </a:p>
      </dgm:t>
    </dgm:pt>
    <dgm:pt modelId="{D6BA4AF5-7C25-4F8D-9205-0754588A9A1F}">
      <dgm:prSet/>
      <dgm:spPr>
        <a:solidFill>
          <a:schemeClr val="accent1"/>
        </a:solidFill>
      </dgm:spPr>
      <dgm:t>
        <a:bodyPr/>
        <a:lstStyle/>
        <a:p>
          <a:r>
            <a:rPr lang="en-US" b="1"/>
            <a:t>ISP - Invisible Internet Project</a:t>
          </a:r>
          <a:endParaRPr lang="en-US"/>
        </a:p>
      </dgm:t>
    </dgm:pt>
    <dgm:pt modelId="{68E62094-CEA3-4744-B065-25BEAD5C8EF3}" type="parTrans" cxnId="{62705649-A707-4A89-921F-E603FBA115FF}">
      <dgm:prSet/>
      <dgm:spPr/>
      <dgm:t>
        <a:bodyPr/>
        <a:lstStyle/>
        <a:p>
          <a:endParaRPr lang="en-US"/>
        </a:p>
      </dgm:t>
    </dgm:pt>
    <dgm:pt modelId="{E353481D-87A3-4713-8854-2C3491618893}" type="sibTrans" cxnId="{62705649-A707-4A89-921F-E603FBA115FF}">
      <dgm:prSet/>
      <dgm:spPr/>
      <dgm:t>
        <a:bodyPr/>
        <a:lstStyle/>
        <a:p>
          <a:endParaRPr lang="en-US"/>
        </a:p>
      </dgm:t>
    </dgm:pt>
    <dgm:pt modelId="{6F150620-2850-47FB-9AE2-69EF86808002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b="1"/>
            <a:t>Tails - The Amnesic Incognito Live System</a:t>
          </a:r>
          <a:endParaRPr lang="en-US"/>
        </a:p>
      </dgm:t>
    </dgm:pt>
    <dgm:pt modelId="{63323679-7820-4BEF-ABB6-13792913697F}" type="parTrans" cxnId="{F33B121F-BC45-404C-AB78-045503D40221}">
      <dgm:prSet/>
      <dgm:spPr/>
      <dgm:t>
        <a:bodyPr/>
        <a:lstStyle/>
        <a:p>
          <a:endParaRPr lang="en-US"/>
        </a:p>
      </dgm:t>
    </dgm:pt>
    <dgm:pt modelId="{F37BE223-0EAB-492E-849A-89EA13DBE35E}" type="sibTrans" cxnId="{F33B121F-BC45-404C-AB78-045503D40221}">
      <dgm:prSet/>
      <dgm:spPr/>
      <dgm:t>
        <a:bodyPr/>
        <a:lstStyle/>
        <a:p>
          <a:endParaRPr lang="en-US"/>
        </a:p>
      </dgm:t>
    </dgm:pt>
    <dgm:pt modelId="{CD0D08B8-41B1-4DB5-A450-687E08EF38F3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/>
            <a:t>Opera</a:t>
          </a:r>
          <a:endParaRPr lang="en-US"/>
        </a:p>
      </dgm:t>
    </dgm:pt>
    <dgm:pt modelId="{0E7FE53F-8C3F-4FCA-83D1-B37D0814892F}" type="parTrans" cxnId="{F8A83801-9A33-444C-9C24-15AAF75C639D}">
      <dgm:prSet/>
      <dgm:spPr/>
      <dgm:t>
        <a:bodyPr/>
        <a:lstStyle/>
        <a:p>
          <a:endParaRPr lang="en-US"/>
        </a:p>
      </dgm:t>
    </dgm:pt>
    <dgm:pt modelId="{5B29A478-1147-43E1-AB33-E5AACC642931}" type="sibTrans" cxnId="{F8A83801-9A33-444C-9C24-15AAF75C639D}">
      <dgm:prSet/>
      <dgm:spPr/>
      <dgm:t>
        <a:bodyPr/>
        <a:lstStyle/>
        <a:p>
          <a:endParaRPr lang="en-US"/>
        </a:p>
      </dgm:t>
    </dgm:pt>
    <dgm:pt modelId="{53976531-5A35-4885-9478-B5902CCFB2A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Whonix</a:t>
          </a:r>
          <a:endParaRPr lang="en-US"/>
        </a:p>
      </dgm:t>
    </dgm:pt>
    <dgm:pt modelId="{5643E253-D5A2-4884-912A-E7E09E824B50}" type="parTrans" cxnId="{D48E24A1-FBE0-4D1D-8112-50B0313EA02E}">
      <dgm:prSet/>
      <dgm:spPr/>
      <dgm:t>
        <a:bodyPr/>
        <a:lstStyle/>
        <a:p>
          <a:endParaRPr lang="en-US"/>
        </a:p>
      </dgm:t>
    </dgm:pt>
    <dgm:pt modelId="{1BD06F45-6CED-4DA7-B761-DEC459885122}" type="sibTrans" cxnId="{D48E24A1-FBE0-4D1D-8112-50B0313EA02E}">
      <dgm:prSet/>
      <dgm:spPr/>
      <dgm:t>
        <a:bodyPr/>
        <a:lstStyle/>
        <a:p>
          <a:endParaRPr lang="en-US"/>
        </a:p>
      </dgm:t>
    </dgm:pt>
    <dgm:pt modelId="{DC570706-671B-446D-815A-1CA8511718E7}" type="pres">
      <dgm:prSet presAssocID="{92B556BD-D73C-4468-B93C-8F31CCA462C0}" presName="linear" presStyleCnt="0">
        <dgm:presLayoutVars>
          <dgm:animLvl val="lvl"/>
          <dgm:resizeHandles val="exact"/>
        </dgm:presLayoutVars>
      </dgm:prSet>
      <dgm:spPr/>
    </dgm:pt>
    <dgm:pt modelId="{29FFE586-BA51-4EBA-BCB9-30F686757156}" type="pres">
      <dgm:prSet presAssocID="{1789799D-6B12-4DA1-8502-2B6B139E7EC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7705064-5C08-4FDA-B2CD-73A394687365}" type="pres">
      <dgm:prSet presAssocID="{C68A6C82-DF7F-4813-B735-E36B4B6F0F1D}" presName="spacer" presStyleCnt="0"/>
      <dgm:spPr/>
    </dgm:pt>
    <dgm:pt modelId="{D4935A65-8F94-45D4-A54A-B76E8051A61C}" type="pres">
      <dgm:prSet presAssocID="{66A99196-F801-4336-9949-620F55D48AE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F5352FC-F181-4CBC-A5AA-B7BD4593EDE0}" type="pres">
      <dgm:prSet presAssocID="{5FA817BA-3DF3-4313-8AF7-EA0B151E1A1F}" presName="spacer" presStyleCnt="0"/>
      <dgm:spPr/>
    </dgm:pt>
    <dgm:pt modelId="{94293DD1-3D39-4F16-8BAD-40E7109D8B3F}" type="pres">
      <dgm:prSet presAssocID="{3CEA14F3-6B91-46E6-A98C-39892856775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555ED47-4972-4968-BF57-DD0FF11E0DC3}" type="pres">
      <dgm:prSet presAssocID="{6280710A-1A06-4831-BA9D-8BD8068F0738}" presName="spacer" presStyleCnt="0"/>
      <dgm:spPr/>
    </dgm:pt>
    <dgm:pt modelId="{DFE690EA-9724-4277-8B96-27F549915B5D}" type="pres">
      <dgm:prSet presAssocID="{3FCDE559-3ECD-4974-845E-74EA2909C32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7676982-105C-4862-92D4-4594D6450D47}" type="pres">
      <dgm:prSet presAssocID="{D91E8B63-7B6C-4CA0-89FC-4B323C764348}" presName="spacer" presStyleCnt="0"/>
      <dgm:spPr/>
    </dgm:pt>
    <dgm:pt modelId="{E39CF150-8858-4830-9373-FA5646DAF881}" type="pres">
      <dgm:prSet presAssocID="{D6BA4AF5-7C25-4F8D-9205-0754588A9A1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E33C824-E8A4-4647-82B7-C75BA2540C5C}" type="pres">
      <dgm:prSet presAssocID="{E353481D-87A3-4713-8854-2C3491618893}" presName="spacer" presStyleCnt="0"/>
      <dgm:spPr/>
    </dgm:pt>
    <dgm:pt modelId="{427C4098-45C5-4577-B1E6-8580CBF695AF}" type="pres">
      <dgm:prSet presAssocID="{6F150620-2850-47FB-9AE2-69EF8680800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BA66814-98D1-485F-8D04-3F97D97867C3}" type="pres">
      <dgm:prSet presAssocID="{F37BE223-0EAB-492E-849A-89EA13DBE35E}" presName="spacer" presStyleCnt="0"/>
      <dgm:spPr/>
    </dgm:pt>
    <dgm:pt modelId="{506BF1D3-ABE8-46DC-AFF2-A7BDC9D90016}" type="pres">
      <dgm:prSet presAssocID="{CD0D08B8-41B1-4DB5-A450-687E08EF38F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4B31338-43B5-4A03-86CE-7B65136E866F}" type="pres">
      <dgm:prSet presAssocID="{5B29A478-1147-43E1-AB33-E5AACC642931}" presName="spacer" presStyleCnt="0"/>
      <dgm:spPr/>
    </dgm:pt>
    <dgm:pt modelId="{390FD8D6-3D60-4F59-8D47-257706AF969B}" type="pres">
      <dgm:prSet presAssocID="{53976531-5A35-4885-9478-B5902CCFB2A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8A83801-9A33-444C-9C24-15AAF75C639D}" srcId="{92B556BD-D73C-4468-B93C-8F31CCA462C0}" destId="{CD0D08B8-41B1-4DB5-A450-687E08EF38F3}" srcOrd="6" destOrd="0" parTransId="{0E7FE53F-8C3F-4FCA-83D1-B37D0814892F}" sibTransId="{5B29A478-1147-43E1-AB33-E5AACC642931}"/>
    <dgm:cxn modelId="{BD86D20D-F143-44A7-B727-05B66433F2BF}" srcId="{92B556BD-D73C-4468-B93C-8F31CCA462C0}" destId="{1789799D-6B12-4DA1-8502-2B6B139E7EC2}" srcOrd="0" destOrd="0" parTransId="{2BC3DDAB-2C04-4372-BD4A-8A50D453B537}" sibTransId="{C68A6C82-DF7F-4813-B735-E36B4B6F0F1D}"/>
    <dgm:cxn modelId="{BD05F718-9BAC-48F8-AFD9-4883D6630CD4}" type="presOf" srcId="{CD0D08B8-41B1-4DB5-A450-687E08EF38F3}" destId="{506BF1D3-ABE8-46DC-AFF2-A7BDC9D90016}" srcOrd="0" destOrd="0" presId="urn:microsoft.com/office/officeart/2005/8/layout/vList2"/>
    <dgm:cxn modelId="{F33B121F-BC45-404C-AB78-045503D40221}" srcId="{92B556BD-D73C-4468-B93C-8F31CCA462C0}" destId="{6F150620-2850-47FB-9AE2-69EF86808002}" srcOrd="5" destOrd="0" parTransId="{63323679-7820-4BEF-ABB6-13792913697F}" sibTransId="{F37BE223-0EAB-492E-849A-89EA13DBE35E}"/>
    <dgm:cxn modelId="{2F1F3137-2257-491E-A2FA-EA51B8433916}" srcId="{92B556BD-D73C-4468-B93C-8F31CCA462C0}" destId="{3CEA14F3-6B91-46E6-A98C-39892856775A}" srcOrd="2" destOrd="0" parTransId="{203ABC69-1D48-4C38-9B87-301F85330158}" sibTransId="{6280710A-1A06-4831-BA9D-8BD8068F0738}"/>
    <dgm:cxn modelId="{F7BC7745-9DF2-4047-B987-89B937AC20F0}" srcId="{92B556BD-D73C-4468-B93C-8F31CCA462C0}" destId="{66A99196-F801-4336-9949-620F55D48AE5}" srcOrd="1" destOrd="0" parTransId="{C31DED4B-E2D3-4DBF-84EF-BAE9D5FC1CAE}" sibTransId="{5FA817BA-3DF3-4313-8AF7-EA0B151E1A1F}"/>
    <dgm:cxn modelId="{62705649-A707-4A89-921F-E603FBA115FF}" srcId="{92B556BD-D73C-4468-B93C-8F31CCA462C0}" destId="{D6BA4AF5-7C25-4F8D-9205-0754588A9A1F}" srcOrd="4" destOrd="0" parTransId="{68E62094-CEA3-4744-B065-25BEAD5C8EF3}" sibTransId="{E353481D-87A3-4713-8854-2C3491618893}"/>
    <dgm:cxn modelId="{BF9FE64D-80DF-485B-80A1-C6FD4B63539A}" type="presOf" srcId="{D6BA4AF5-7C25-4F8D-9205-0754588A9A1F}" destId="{E39CF150-8858-4830-9373-FA5646DAF881}" srcOrd="0" destOrd="0" presId="urn:microsoft.com/office/officeart/2005/8/layout/vList2"/>
    <dgm:cxn modelId="{7EE13357-9A3E-4FB0-BDC7-58C905B1C509}" type="presOf" srcId="{1789799D-6B12-4DA1-8502-2B6B139E7EC2}" destId="{29FFE586-BA51-4EBA-BCB9-30F686757156}" srcOrd="0" destOrd="0" presId="urn:microsoft.com/office/officeart/2005/8/layout/vList2"/>
    <dgm:cxn modelId="{3B0F767C-ABFF-40A6-8111-EE6AF59758DD}" type="presOf" srcId="{3CEA14F3-6B91-46E6-A98C-39892856775A}" destId="{94293DD1-3D39-4F16-8BAD-40E7109D8B3F}" srcOrd="0" destOrd="0" presId="urn:microsoft.com/office/officeart/2005/8/layout/vList2"/>
    <dgm:cxn modelId="{6F664A88-B51F-4889-9632-8B443B7855E3}" type="presOf" srcId="{53976531-5A35-4885-9478-B5902CCFB2AE}" destId="{390FD8D6-3D60-4F59-8D47-257706AF969B}" srcOrd="0" destOrd="0" presId="urn:microsoft.com/office/officeart/2005/8/layout/vList2"/>
    <dgm:cxn modelId="{D48E24A1-FBE0-4D1D-8112-50B0313EA02E}" srcId="{92B556BD-D73C-4468-B93C-8F31CCA462C0}" destId="{53976531-5A35-4885-9478-B5902CCFB2AE}" srcOrd="7" destOrd="0" parTransId="{5643E253-D5A2-4884-912A-E7E09E824B50}" sibTransId="{1BD06F45-6CED-4DA7-B761-DEC459885122}"/>
    <dgm:cxn modelId="{815DDABA-1E63-4D00-9A55-261B586ACBF2}" type="presOf" srcId="{66A99196-F801-4336-9949-620F55D48AE5}" destId="{D4935A65-8F94-45D4-A54A-B76E8051A61C}" srcOrd="0" destOrd="0" presId="urn:microsoft.com/office/officeart/2005/8/layout/vList2"/>
    <dgm:cxn modelId="{1EBDF4DF-AF23-4E8D-AEE4-25CDE4D8A986}" type="presOf" srcId="{92B556BD-D73C-4468-B93C-8F31CCA462C0}" destId="{DC570706-671B-446D-815A-1CA8511718E7}" srcOrd="0" destOrd="0" presId="urn:microsoft.com/office/officeart/2005/8/layout/vList2"/>
    <dgm:cxn modelId="{5648C3E5-0E11-46DC-8EE7-7F123F416BEE}" srcId="{92B556BD-D73C-4468-B93C-8F31CCA462C0}" destId="{3FCDE559-3ECD-4974-845E-74EA2909C32F}" srcOrd="3" destOrd="0" parTransId="{37DFE35E-85C2-48A9-B538-2ECA86001DB7}" sibTransId="{D91E8B63-7B6C-4CA0-89FC-4B323C764348}"/>
    <dgm:cxn modelId="{20469DEA-3918-4189-B387-65C3D23C6ECE}" type="presOf" srcId="{3FCDE559-3ECD-4974-845E-74EA2909C32F}" destId="{DFE690EA-9724-4277-8B96-27F549915B5D}" srcOrd="0" destOrd="0" presId="urn:microsoft.com/office/officeart/2005/8/layout/vList2"/>
    <dgm:cxn modelId="{81F341F5-5CFA-42F3-A8EC-7331845DD638}" type="presOf" srcId="{6F150620-2850-47FB-9AE2-69EF86808002}" destId="{427C4098-45C5-4577-B1E6-8580CBF695AF}" srcOrd="0" destOrd="0" presId="urn:microsoft.com/office/officeart/2005/8/layout/vList2"/>
    <dgm:cxn modelId="{F918533E-9F58-4C2D-BE95-7129AE759062}" type="presParOf" srcId="{DC570706-671B-446D-815A-1CA8511718E7}" destId="{29FFE586-BA51-4EBA-BCB9-30F686757156}" srcOrd="0" destOrd="0" presId="urn:microsoft.com/office/officeart/2005/8/layout/vList2"/>
    <dgm:cxn modelId="{411D128C-2C8D-40ED-A837-C7B82FF3360B}" type="presParOf" srcId="{DC570706-671B-446D-815A-1CA8511718E7}" destId="{A7705064-5C08-4FDA-B2CD-73A394687365}" srcOrd="1" destOrd="0" presId="urn:microsoft.com/office/officeart/2005/8/layout/vList2"/>
    <dgm:cxn modelId="{A96BA865-581F-4CCF-A480-002220B3105A}" type="presParOf" srcId="{DC570706-671B-446D-815A-1CA8511718E7}" destId="{D4935A65-8F94-45D4-A54A-B76E8051A61C}" srcOrd="2" destOrd="0" presId="urn:microsoft.com/office/officeart/2005/8/layout/vList2"/>
    <dgm:cxn modelId="{25816AF2-BABF-46EC-8E49-04DD5B1758FB}" type="presParOf" srcId="{DC570706-671B-446D-815A-1CA8511718E7}" destId="{DF5352FC-F181-4CBC-A5AA-B7BD4593EDE0}" srcOrd="3" destOrd="0" presId="urn:microsoft.com/office/officeart/2005/8/layout/vList2"/>
    <dgm:cxn modelId="{5175FCE8-4DEC-4F1D-A28B-F9C8D394BB69}" type="presParOf" srcId="{DC570706-671B-446D-815A-1CA8511718E7}" destId="{94293DD1-3D39-4F16-8BAD-40E7109D8B3F}" srcOrd="4" destOrd="0" presId="urn:microsoft.com/office/officeart/2005/8/layout/vList2"/>
    <dgm:cxn modelId="{5354755F-A45B-4F61-BA77-EB468001EECC}" type="presParOf" srcId="{DC570706-671B-446D-815A-1CA8511718E7}" destId="{D555ED47-4972-4968-BF57-DD0FF11E0DC3}" srcOrd="5" destOrd="0" presId="urn:microsoft.com/office/officeart/2005/8/layout/vList2"/>
    <dgm:cxn modelId="{48A73C7A-FB9B-47F9-A8F1-980E52FACCB2}" type="presParOf" srcId="{DC570706-671B-446D-815A-1CA8511718E7}" destId="{DFE690EA-9724-4277-8B96-27F549915B5D}" srcOrd="6" destOrd="0" presId="urn:microsoft.com/office/officeart/2005/8/layout/vList2"/>
    <dgm:cxn modelId="{9706087D-50B7-42BD-AB07-C2A357D1FF5D}" type="presParOf" srcId="{DC570706-671B-446D-815A-1CA8511718E7}" destId="{A7676982-105C-4862-92D4-4594D6450D47}" srcOrd="7" destOrd="0" presId="urn:microsoft.com/office/officeart/2005/8/layout/vList2"/>
    <dgm:cxn modelId="{133CE69E-847E-453B-8823-E3EE3846A78B}" type="presParOf" srcId="{DC570706-671B-446D-815A-1CA8511718E7}" destId="{E39CF150-8858-4830-9373-FA5646DAF881}" srcOrd="8" destOrd="0" presId="urn:microsoft.com/office/officeart/2005/8/layout/vList2"/>
    <dgm:cxn modelId="{ED5DFCF9-F080-4A4D-A080-C3BC39410CD9}" type="presParOf" srcId="{DC570706-671B-446D-815A-1CA8511718E7}" destId="{1E33C824-E8A4-4647-82B7-C75BA2540C5C}" srcOrd="9" destOrd="0" presId="urn:microsoft.com/office/officeart/2005/8/layout/vList2"/>
    <dgm:cxn modelId="{A62689D7-385D-4763-A649-C6234BC1056D}" type="presParOf" srcId="{DC570706-671B-446D-815A-1CA8511718E7}" destId="{427C4098-45C5-4577-B1E6-8580CBF695AF}" srcOrd="10" destOrd="0" presId="urn:microsoft.com/office/officeart/2005/8/layout/vList2"/>
    <dgm:cxn modelId="{1359EB39-7004-4F34-89D9-9CBC00C60D7D}" type="presParOf" srcId="{DC570706-671B-446D-815A-1CA8511718E7}" destId="{CBA66814-98D1-485F-8D04-3F97D97867C3}" srcOrd="11" destOrd="0" presId="urn:microsoft.com/office/officeart/2005/8/layout/vList2"/>
    <dgm:cxn modelId="{932897CC-6AA4-442F-8EB5-BF1F1E799464}" type="presParOf" srcId="{DC570706-671B-446D-815A-1CA8511718E7}" destId="{506BF1D3-ABE8-46DC-AFF2-A7BDC9D90016}" srcOrd="12" destOrd="0" presId="urn:microsoft.com/office/officeart/2005/8/layout/vList2"/>
    <dgm:cxn modelId="{A737D659-94AA-446F-8F64-7B1BE0526FC1}" type="presParOf" srcId="{DC570706-671B-446D-815A-1CA8511718E7}" destId="{84B31338-43B5-4A03-86CE-7B65136E866F}" srcOrd="13" destOrd="0" presId="urn:microsoft.com/office/officeart/2005/8/layout/vList2"/>
    <dgm:cxn modelId="{3FD3CB2F-4DA9-408D-A8AA-7DF84B18B35E}" type="presParOf" srcId="{DC570706-671B-446D-815A-1CA8511718E7}" destId="{390FD8D6-3D60-4F59-8D47-257706AF969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84BC7F-A337-4124-A5BD-D4EFF07E418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159754-C000-4766-BC9B-D64B92DCD553}">
      <dgm:prSet/>
      <dgm:spPr/>
      <dgm:t>
        <a:bodyPr/>
        <a:lstStyle/>
        <a:p>
          <a:r>
            <a:rPr lang="en-US"/>
            <a:t>Monitor</a:t>
          </a:r>
        </a:p>
      </dgm:t>
    </dgm:pt>
    <dgm:pt modelId="{91DE7CE2-DCBA-4C2B-97EB-411CA36CE86C}" type="parTrans" cxnId="{FFC97435-F47B-4F31-9130-66EE30D18B56}">
      <dgm:prSet/>
      <dgm:spPr/>
      <dgm:t>
        <a:bodyPr/>
        <a:lstStyle/>
        <a:p>
          <a:endParaRPr lang="en-US"/>
        </a:p>
      </dgm:t>
    </dgm:pt>
    <dgm:pt modelId="{EE7B67AC-2A7E-49B0-8120-6F05A630461D}" type="sibTrans" cxnId="{FFC97435-F47B-4F31-9130-66EE30D18B56}">
      <dgm:prSet/>
      <dgm:spPr/>
      <dgm:t>
        <a:bodyPr/>
        <a:lstStyle/>
        <a:p>
          <a:endParaRPr lang="en-US"/>
        </a:p>
      </dgm:t>
    </dgm:pt>
    <dgm:pt modelId="{AD70F83B-A543-4459-81FC-491F6F93E8E3}">
      <dgm:prSet custT="1"/>
      <dgm:spPr/>
      <dgm:t>
        <a:bodyPr/>
        <a:lstStyle/>
        <a:p>
          <a:r>
            <a:rPr lang="en-US" sz="1800"/>
            <a:t>Monitor your accounts and statements for any information that looks off</a:t>
          </a:r>
        </a:p>
      </dgm:t>
    </dgm:pt>
    <dgm:pt modelId="{36125DB9-2D13-4DD1-9E37-F860E6BE24F6}" type="parTrans" cxnId="{71C7D9D1-0606-43BD-8632-1052293208A6}">
      <dgm:prSet/>
      <dgm:spPr/>
      <dgm:t>
        <a:bodyPr/>
        <a:lstStyle/>
        <a:p>
          <a:endParaRPr lang="en-US"/>
        </a:p>
      </dgm:t>
    </dgm:pt>
    <dgm:pt modelId="{8A0A308B-275D-4B55-B314-6A41A6AD6E7F}" type="sibTrans" cxnId="{71C7D9D1-0606-43BD-8632-1052293208A6}">
      <dgm:prSet/>
      <dgm:spPr/>
      <dgm:t>
        <a:bodyPr/>
        <a:lstStyle/>
        <a:p>
          <a:endParaRPr lang="en-US"/>
        </a:p>
      </dgm:t>
    </dgm:pt>
    <dgm:pt modelId="{64010514-8B16-4EDB-AE6C-03CB91742146}">
      <dgm:prSet/>
      <dgm:spPr/>
      <dgm:t>
        <a:bodyPr/>
        <a:lstStyle/>
        <a:p>
          <a:r>
            <a:rPr lang="en-US"/>
            <a:t>Check</a:t>
          </a:r>
        </a:p>
      </dgm:t>
    </dgm:pt>
    <dgm:pt modelId="{B5C4C28E-D2D9-414E-9AFA-131E3C9129E0}" type="parTrans" cxnId="{A69679E7-4175-4699-A660-97D9275C8029}">
      <dgm:prSet/>
      <dgm:spPr/>
      <dgm:t>
        <a:bodyPr/>
        <a:lstStyle/>
        <a:p>
          <a:endParaRPr lang="en-US"/>
        </a:p>
      </dgm:t>
    </dgm:pt>
    <dgm:pt modelId="{013753D8-8E3F-48C6-817F-32FF972AC3EA}" type="sibTrans" cxnId="{A69679E7-4175-4699-A660-97D9275C8029}">
      <dgm:prSet/>
      <dgm:spPr/>
      <dgm:t>
        <a:bodyPr/>
        <a:lstStyle/>
        <a:p>
          <a:endParaRPr lang="en-US"/>
        </a:p>
      </dgm:t>
    </dgm:pt>
    <dgm:pt modelId="{4EC25A67-469F-4DC4-BC10-9F140E542C05}">
      <dgm:prSet custT="1"/>
      <dgm:spPr/>
      <dgm:t>
        <a:bodyPr/>
        <a:lstStyle/>
        <a:p>
          <a:r>
            <a:rPr lang="en-US" sz="1800" dirty="0"/>
            <a:t>Check your credit report regularly to see if inquiries or new accounts appear that you don't recognize</a:t>
          </a:r>
        </a:p>
      </dgm:t>
    </dgm:pt>
    <dgm:pt modelId="{162ADF95-A8CE-41F3-801D-F81D697CDF3E}" type="parTrans" cxnId="{8E8D2B77-72BA-48A9-AF17-804DEB22502B}">
      <dgm:prSet/>
      <dgm:spPr/>
      <dgm:t>
        <a:bodyPr/>
        <a:lstStyle/>
        <a:p>
          <a:endParaRPr lang="en-US"/>
        </a:p>
      </dgm:t>
    </dgm:pt>
    <dgm:pt modelId="{A266CCEE-4DD4-4976-BF0B-046F95047DAE}" type="sibTrans" cxnId="{8E8D2B77-72BA-48A9-AF17-804DEB22502B}">
      <dgm:prSet/>
      <dgm:spPr/>
      <dgm:t>
        <a:bodyPr/>
        <a:lstStyle/>
        <a:p>
          <a:endParaRPr lang="en-US"/>
        </a:p>
      </dgm:t>
    </dgm:pt>
    <dgm:pt modelId="{5570D1F3-D8BB-47A2-BDE1-2E118AD980BC}">
      <dgm:prSet/>
      <dgm:spPr/>
      <dgm:t>
        <a:bodyPr/>
        <a:lstStyle/>
        <a:p>
          <a:r>
            <a:rPr lang="en-US"/>
            <a:t>Use</a:t>
          </a:r>
        </a:p>
      </dgm:t>
    </dgm:pt>
    <dgm:pt modelId="{A0AD4481-29CB-48FA-A2B3-70809C6C64AF}" type="parTrans" cxnId="{26270954-3645-4B45-96C8-D813B0CFB9F9}">
      <dgm:prSet/>
      <dgm:spPr/>
      <dgm:t>
        <a:bodyPr/>
        <a:lstStyle/>
        <a:p>
          <a:endParaRPr lang="en-US"/>
        </a:p>
      </dgm:t>
    </dgm:pt>
    <dgm:pt modelId="{6DE43E28-23EB-420C-BAA2-BE83A94D9DE2}" type="sibTrans" cxnId="{26270954-3645-4B45-96C8-D813B0CFB9F9}">
      <dgm:prSet/>
      <dgm:spPr/>
      <dgm:t>
        <a:bodyPr/>
        <a:lstStyle/>
        <a:p>
          <a:endParaRPr lang="en-US"/>
        </a:p>
      </dgm:t>
    </dgm:pt>
    <dgm:pt modelId="{F388184B-791A-4882-ABE6-F1F727A9798F}">
      <dgm:prSet custT="1"/>
      <dgm:spPr/>
      <dgm:t>
        <a:bodyPr/>
        <a:lstStyle/>
        <a:p>
          <a:r>
            <a:rPr lang="en-US" sz="1800"/>
            <a:t>Use strong passwords, and change them often</a:t>
          </a:r>
        </a:p>
      </dgm:t>
    </dgm:pt>
    <dgm:pt modelId="{C6FD1C52-181F-4982-9D62-44F290C3FE15}" type="parTrans" cxnId="{872E7F45-1F06-4608-8F60-00B93BA074C6}">
      <dgm:prSet/>
      <dgm:spPr/>
      <dgm:t>
        <a:bodyPr/>
        <a:lstStyle/>
        <a:p>
          <a:endParaRPr lang="en-US"/>
        </a:p>
      </dgm:t>
    </dgm:pt>
    <dgm:pt modelId="{A7CAD48D-094F-4AC2-AF24-603CBD670A63}" type="sibTrans" cxnId="{872E7F45-1F06-4608-8F60-00B93BA074C6}">
      <dgm:prSet/>
      <dgm:spPr/>
      <dgm:t>
        <a:bodyPr/>
        <a:lstStyle/>
        <a:p>
          <a:endParaRPr lang="en-US"/>
        </a:p>
      </dgm:t>
    </dgm:pt>
    <dgm:pt modelId="{6F16F283-B127-405D-8DE8-048EA620E056}">
      <dgm:prSet/>
      <dgm:spPr/>
      <dgm:t>
        <a:bodyPr/>
        <a:lstStyle/>
        <a:p>
          <a:r>
            <a:rPr lang="en-US"/>
            <a:t>Consider</a:t>
          </a:r>
        </a:p>
      </dgm:t>
    </dgm:pt>
    <dgm:pt modelId="{B5D98511-97D2-4135-9FF0-BD753863D5B4}" type="parTrans" cxnId="{0A1E49D9-9C03-4264-BDA6-27CC5B6C6E3E}">
      <dgm:prSet/>
      <dgm:spPr/>
      <dgm:t>
        <a:bodyPr/>
        <a:lstStyle/>
        <a:p>
          <a:endParaRPr lang="en-US"/>
        </a:p>
      </dgm:t>
    </dgm:pt>
    <dgm:pt modelId="{0DF75A8E-8212-4069-BA32-1381511458FD}" type="sibTrans" cxnId="{0A1E49D9-9C03-4264-BDA6-27CC5B6C6E3E}">
      <dgm:prSet/>
      <dgm:spPr/>
      <dgm:t>
        <a:bodyPr/>
        <a:lstStyle/>
        <a:p>
          <a:endParaRPr lang="en-US"/>
        </a:p>
      </dgm:t>
    </dgm:pt>
    <dgm:pt modelId="{23AACF5D-040E-4AD6-A82E-DE779053A0C1}">
      <dgm:prSet custT="1"/>
      <dgm:spPr/>
      <dgm:t>
        <a:bodyPr/>
        <a:lstStyle/>
        <a:p>
          <a:r>
            <a:rPr lang="en-US" sz="1800"/>
            <a:t>Consider an online product to help you protect your identity and monitor your credit.</a:t>
          </a:r>
        </a:p>
      </dgm:t>
    </dgm:pt>
    <dgm:pt modelId="{0F434830-CCBA-44FE-AB72-77E9A8B02546}" type="parTrans" cxnId="{C312634F-D2F1-4C06-90B7-417CBD246106}">
      <dgm:prSet/>
      <dgm:spPr/>
      <dgm:t>
        <a:bodyPr/>
        <a:lstStyle/>
        <a:p>
          <a:endParaRPr lang="en-US"/>
        </a:p>
      </dgm:t>
    </dgm:pt>
    <dgm:pt modelId="{3985EEBE-6757-45A9-84C7-52B64654592C}" type="sibTrans" cxnId="{C312634F-D2F1-4C06-90B7-417CBD246106}">
      <dgm:prSet/>
      <dgm:spPr/>
      <dgm:t>
        <a:bodyPr/>
        <a:lstStyle/>
        <a:p>
          <a:endParaRPr lang="en-US"/>
        </a:p>
      </dgm:t>
    </dgm:pt>
    <dgm:pt modelId="{7E50AE09-B237-40DC-A482-E8454F0E901B}">
      <dgm:prSet/>
      <dgm:spPr/>
      <dgm:t>
        <a:bodyPr/>
        <a:lstStyle/>
        <a:p>
          <a:r>
            <a:rPr lang="en-US"/>
            <a:t>Know</a:t>
          </a:r>
        </a:p>
      </dgm:t>
    </dgm:pt>
    <dgm:pt modelId="{A8F70CE9-0C59-4CB4-928C-BA2E80387C95}" type="parTrans" cxnId="{B60070F6-3CC3-438E-BE32-2F9D4E8776B3}">
      <dgm:prSet/>
      <dgm:spPr/>
      <dgm:t>
        <a:bodyPr/>
        <a:lstStyle/>
        <a:p>
          <a:endParaRPr lang="en-US"/>
        </a:p>
      </dgm:t>
    </dgm:pt>
    <dgm:pt modelId="{6FBDBDF1-8FE3-47D4-AD8A-E688316F0651}" type="sibTrans" cxnId="{B60070F6-3CC3-438E-BE32-2F9D4E8776B3}">
      <dgm:prSet/>
      <dgm:spPr/>
      <dgm:t>
        <a:bodyPr/>
        <a:lstStyle/>
        <a:p>
          <a:endParaRPr lang="en-US"/>
        </a:p>
      </dgm:t>
    </dgm:pt>
    <dgm:pt modelId="{F510D41D-2E7B-4E7D-81E4-2F768EB14348}">
      <dgm:prSet custT="1"/>
      <dgm:spPr/>
      <dgm:t>
        <a:bodyPr/>
        <a:lstStyle/>
        <a:p>
          <a:r>
            <a:rPr lang="en-US" sz="1800"/>
            <a:t>Know how to respond immediately to suspicious activity</a:t>
          </a:r>
        </a:p>
      </dgm:t>
    </dgm:pt>
    <dgm:pt modelId="{6EBC2BA0-80EA-4721-8B27-FADA12F87644}" type="parTrans" cxnId="{D87E30BE-0D85-4975-8257-61C35B298D41}">
      <dgm:prSet/>
      <dgm:spPr/>
      <dgm:t>
        <a:bodyPr/>
        <a:lstStyle/>
        <a:p>
          <a:endParaRPr lang="en-US"/>
        </a:p>
      </dgm:t>
    </dgm:pt>
    <dgm:pt modelId="{BA286063-9B22-4CE4-9D2D-9248B327F8C7}" type="sibTrans" cxnId="{D87E30BE-0D85-4975-8257-61C35B298D41}">
      <dgm:prSet/>
      <dgm:spPr/>
      <dgm:t>
        <a:bodyPr/>
        <a:lstStyle/>
        <a:p>
          <a:endParaRPr lang="en-US"/>
        </a:p>
      </dgm:t>
    </dgm:pt>
    <dgm:pt modelId="{F517BC28-FDE7-4BA5-AFD9-7FA97B1EF62B}">
      <dgm:prSet/>
      <dgm:spPr/>
      <dgm:t>
        <a:bodyPr/>
        <a:lstStyle/>
        <a:p>
          <a:r>
            <a:rPr lang="en-US"/>
            <a:t>Use</a:t>
          </a:r>
        </a:p>
      </dgm:t>
    </dgm:pt>
    <dgm:pt modelId="{041F33BA-6A83-463D-8847-ECCE267CD69A}" type="parTrans" cxnId="{8CC455AF-3664-45E8-8DAD-4FC233BE6574}">
      <dgm:prSet/>
      <dgm:spPr/>
      <dgm:t>
        <a:bodyPr/>
        <a:lstStyle/>
        <a:p>
          <a:endParaRPr lang="en-US"/>
        </a:p>
      </dgm:t>
    </dgm:pt>
    <dgm:pt modelId="{DF04622E-CFB3-4804-9ECB-BC5875582891}" type="sibTrans" cxnId="{8CC455AF-3664-45E8-8DAD-4FC233BE6574}">
      <dgm:prSet/>
      <dgm:spPr/>
      <dgm:t>
        <a:bodyPr/>
        <a:lstStyle/>
        <a:p>
          <a:endParaRPr lang="en-US"/>
        </a:p>
      </dgm:t>
    </dgm:pt>
    <dgm:pt modelId="{5F78EEE0-C24A-4C61-B858-37AA581A22C8}">
      <dgm:prSet custT="1"/>
      <dgm:spPr/>
      <dgm:t>
        <a:bodyPr/>
        <a:lstStyle/>
        <a:p>
          <a:r>
            <a:rPr lang="en-US" sz="1800"/>
            <a:t>Use Experian's Free Dark Web Scan to see if your Social Security number, phone number, or email address is on the dark web.</a:t>
          </a:r>
        </a:p>
      </dgm:t>
    </dgm:pt>
    <dgm:pt modelId="{30E4210F-93A8-4986-8AF6-28C8846D5536}" type="parTrans" cxnId="{67FEB685-9959-44C9-9D35-F0ED691DEF8D}">
      <dgm:prSet/>
      <dgm:spPr/>
      <dgm:t>
        <a:bodyPr/>
        <a:lstStyle/>
        <a:p>
          <a:endParaRPr lang="en-US"/>
        </a:p>
      </dgm:t>
    </dgm:pt>
    <dgm:pt modelId="{D9D4396C-FE60-4FBF-AA39-C94F556D711D}" type="sibTrans" cxnId="{67FEB685-9959-44C9-9D35-F0ED691DEF8D}">
      <dgm:prSet/>
      <dgm:spPr/>
      <dgm:t>
        <a:bodyPr/>
        <a:lstStyle/>
        <a:p>
          <a:endParaRPr lang="en-US"/>
        </a:p>
      </dgm:t>
    </dgm:pt>
    <dgm:pt modelId="{AD1146D9-2C1E-46BC-8DCD-A0D8B990A20F}" type="pres">
      <dgm:prSet presAssocID="{9B84BC7F-A337-4124-A5BD-D4EFF07E4182}" presName="Name0" presStyleCnt="0">
        <dgm:presLayoutVars>
          <dgm:dir/>
          <dgm:animLvl val="lvl"/>
          <dgm:resizeHandles val="exact"/>
        </dgm:presLayoutVars>
      </dgm:prSet>
      <dgm:spPr/>
    </dgm:pt>
    <dgm:pt modelId="{CDCE7225-AB89-456A-B264-D08F3E6A4934}" type="pres">
      <dgm:prSet presAssocID="{F517BC28-FDE7-4BA5-AFD9-7FA97B1EF62B}" presName="boxAndChildren" presStyleCnt="0"/>
      <dgm:spPr/>
    </dgm:pt>
    <dgm:pt modelId="{5EBBCB7A-07D2-4BDE-A898-195B5F6A8532}" type="pres">
      <dgm:prSet presAssocID="{F517BC28-FDE7-4BA5-AFD9-7FA97B1EF62B}" presName="parentTextBox" presStyleLbl="alignNode1" presStyleIdx="0" presStyleCnt="6"/>
      <dgm:spPr/>
    </dgm:pt>
    <dgm:pt modelId="{EBE1B131-7338-4B65-9D05-80A988E54357}" type="pres">
      <dgm:prSet presAssocID="{F517BC28-FDE7-4BA5-AFD9-7FA97B1EF62B}" presName="descendantBox" presStyleLbl="bgAccFollowNode1" presStyleIdx="0" presStyleCnt="6"/>
      <dgm:spPr/>
    </dgm:pt>
    <dgm:pt modelId="{3ECB88C9-2DC0-4B9A-A43F-7C32B3C39ECF}" type="pres">
      <dgm:prSet presAssocID="{6FBDBDF1-8FE3-47D4-AD8A-E688316F0651}" presName="sp" presStyleCnt="0"/>
      <dgm:spPr/>
    </dgm:pt>
    <dgm:pt modelId="{9724B4E6-E790-441D-8336-27AAA59FFDFA}" type="pres">
      <dgm:prSet presAssocID="{7E50AE09-B237-40DC-A482-E8454F0E901B}" presName="arrowAndChildren" presStyleCnt="0"/>
      <dgm:spPr/>
    </dgm:pt>
    <dgm:pt modelId="{033E9FFF-EF1E-4A00-A3E1-ED0130255B6A}" type="pres">
      <dgm:prSet presAssocID="{7E50AE09-B237-40DC-A482-E8454F0E901B}" presName="parentTextArrow" presStyleLbl="node1" presStyleIdx="0" presStyleCnt="0"/>
      <dgm:spPr/>
    </dgm:pt>
    <dgm:pt modelId="{31C854FF-EBB8-4757-99B5-BC072AF70801}" type="pres">
      <dgm:prSet presAssocID="{7E50AE09-B237-40DC-A482-E8454F0E901B}" presName="arrow" presStyleLbl="alignNode1" presStyleIdx="1" presStyleCnt="6"/>
      <dgm:spPr/>
    </dgm:pt>
    <dgm:pt modelId="{64F7C5BA-3AB9-4E95-A332-DA80990403FF}" type="pres">
      <dgm:prSet presAssocID="{7E50AE09-B237-40DC-A482-E8454F0E901B}" presName="descendantArrow" presStyleLbl="bgAccFollowNode1" presStyleIdx="1" presStyleCnt="6"/>
      <dgm:spPr/>
    </dgm:pt>
    <dgm:pt modelId="{1A88C72C-2817-4673-BDC9-ECC1F7D0EBE5}" type="pres">
      <dgm:prSet presAssocID="{0DF75A8E-8212-4069-BA32-1381511458FD}" presName="sp" presStyleCnt="0"/>
      <dgm:spPr/>
    </dgm:pt>
    <dgm:pt modelId="{C4E57369-80EF-4137-BA5B-FB47B6230668}" type="pres">
      <dgm:prSet presAssocID="{6F16F283-B127-405D-8DE8-048EA620E056}" presName="arrowAndChildren" presStyleCnt="0"/>
      <dgm:spPr/>
    </dgm:pt>
    <dgm:pt modelId="{2D9CD980-3812-4775-969F-2BBC05D8A780}" type="pres">
      <dgm:prSet presAssocID="{6F16F283-B127-405D-8DE8-048EA620E056}" presName="parentTextArrow" presStyleLbl="node1" presStyleIdx="0" presStyleCnt="0"/>
      <dgm:spPr/>
    </dgm:pt>
    <dgm:pt modelId="{442ECFCB-75F9-40BA-B49E-5C2227A37185}" type="pres">
      <dgm:prSet presAssocID="{6F16F283-B127-405D-8DE8-048EA620E056}" presName="arrow" presStyleLbl="alignNode1" presStyleIdx="2" presStyleCnt="6"/>
      <dgm:spPr/>
    </dgm:pt>
    <dgm:pt modelId="{9770F199-66B6-47A0-A8DC-93B5F8631D64}" type="pres">
      <dgm:prSet presAssocID="{6F16F283-B127-405D-8DE8-048EA620E056}" presName="descendantArrow" presStyleLbl="bgAccFollowNode1" presStyleIdx="2" presStyleCnt="6"/>
      <dgm:spPr/>
    </dgm:pt>
    <dgm:pt modelId="{70CF9C29-DDE1-4370-BFFE-E94B249D3EDC}" type="pres">
      <dgm:prSet presAssocID="{6DE43E28-23EB-420C-BAA2-BE83A94D9DE2}" presName="sp" presStyleCnt="0"/>
      <dgm:spPr/>
    </dgm:pt>
    <dgm:pt modelId="{0709E7E5-50F9-4EF3-9E51-96C9372A0296}" type="pres">
      <dgm:prSet presAssocID="{5570D1F3-D8BB-47A2-BDE1-2E118AD980BC}" presName="arrowAndChildren" presStyleCnt="0"/>
      <dgm:spPr/>
    </dgm:pt>
    <dgm:pt modelId="{60276B63-EEC2-4539-8502-3C4EF832C4BC}" type="pres">
      <dgm:prSet presAssocID="{5570D1F3-D8BB-47A2-BDE1-2E118AD980BC}" presName="parentTextArrow" presStyleLbl="node1" presStyleIdx="0" presStyleCnt="0"/>
      <dgm:spPr/>
    </dgm:pt>
    <dgm:pt modelId="{EE100525-EA61-404A-8217-E0D6F5A7ED77}" type="pres">
      <dgm:prSet presAssocID="{5570D1F3-D8BB-47A2-BDE1-2E118AD980BC}" presName="arrow" presStyleLbl="alignNode1" presStyleIdx="3" presStyleCnt="6"/>
      <dgm:spPr/>
    </dgm:pt>
    <dgm:pt modelId="{4C1EDA88-1294-4A4B-A578-51D46783B292}" type="pres">
      <dgm:prSet presAssocID="{5570D1F3-D8BB-47A2-BDE1-2E118AD980BC}" presName="descendantArrow" presStyleLbl="bgAccFollowNode1" presStyleIdx="3" presStyleCnt="6"/>
      <dgm:spPr/>
    </dgm:pt>
    <dgm:pt modelId="{861C8A14-E532-4E3E-A66B-A411407BF9E0}" type="pres">
      <dgm:prSet presAssocID="{013753D8-8E3F-48C6-817F-32FF972AC3EA}" presName="sp" presStyleCnt="0"/>
      <dgm:spPr/>
    </dgm:pt>
    <dgm:pt modelId="{1F1EEF1D-10DB-40E7-BD51-D039A6B5002A}" type="pres">
      <dgm:prSet presAssocID="{64010514-8B16-4EDB-AE6C-03CB91742146}" presName="arrowAndChildren" presStyleCnt="0"/>
      <dgm:spPr/>
    </dgm:pt>
    <dgm:pt modelId="{BAAF0405-751A-44BB-B3EA-B6E9FBF5DAA7}" type="pres">
      <dgm:prSet presAssocID="{64010514-8B16-4EDB-AE6C-03CB91742146}" presName="parentTextArrow" presStyleLbl="node1" presStyleIdx="0" presStyleCnt="0"/>
      <dgm:spPr/>
    </dgm:pt>
    <dgm:pt modelId="{659B99EF-30C0-498F-ABF9-6AE3D4E2C403}" type="pres">
      <dgm:prSet presAssocID="{64010514-8B16-4EDB-AE6C-03CB91742146}" presName="arrow" presStyleLbl="alignNode1" presStyleIdx="4" presStyleCnt="6"/>
      <dgm:spPr/>
    </dgm:pt>
    <dgm:pt modelId="{4993DE04-1FC3-4533-9545-15C816C0DD7C}" type="pres">
      <dgm:prSet presAssocID="{64010514-8B16-4EDB-AE6C-03CB91742146}" presName="descendantArrow" presStyleLbl="bgAccFollowNode1" presStyleIdx="4" presStyleCnt="6"/>
      <dgm:spPr/>
    </dgm:pt>
    <dgm:pt modelId="{55BEB69C-3218-40C2-B722-6A717B56BFE9}" type="pres">
      <dgm:prSet presAssocID="{EE7B67AC-2A7E-49B0-8120-6F05A630461D}" presName="sp" presStyleCnt="0"/>
      <dgm:spPr/>
    </dgm:pt>
    <dgm:pt modelId="{783CF094-3F7C-4D9E-9065-5878BBDB16A7}" type="pres">
      <dgm:prSet presAssocID="{A9159754-C000-4766-BC9B-D64B92DCD553}" presName="arrowAndChildren" presStyleCnt="0"/>
      <dgm:spPr/>
    </dgm:pt>
    <dgm:pt modelId="{FABDC1F6-D4CA-41EC-B803-133FFF3CAC27}" type="pres">
      <dgm:prSet presAssocID="{A9159754-C000-4766-BC9B-D64B92DCD553}" presName="parentTextArrow" presStyleLbl="node1" presStyleIdx="0" presStyleCnt="0"/>
      <dgm:spPr/>
    </dgm:pt>
    <dgm:pt modelId="{43BF2E69-38FB-4123-8402-CA14CFD2355F}" type="pres">
      <dgm:prSet presAssocID="{A9159754-C000-4766-BC9B-D64B92DCD553}" presName="arrow" presStyleLbl="alignNode1" presStyleIdx="5" presStyleCnt="6"/>
      <dgm:spPr/>
    </dgm:pt>
    <dgm:pt modelId="{1E5352B4-B205-47F5-8CFF-A6D2EE1671FF}" type="pres">
      <dgm:prSet presAssocID="{A9159754-C000-4766-BC9B-D64B92DCD553}" presName="descendantArrow" presStyleLbl="bgAccFollowNode1" presStyleIdx="5" presStyleCnt="6"/>
      <dgm:spPr/>
    </dgm:pt>
  </dgm:ptLst>
  <dgm:cxnLst>
    <dgm:cxn modelId="{5D192C12-DA6D-4D98-8E56-C82BAFD69DB1}" type="presOf" srcId="{64010514-8B16-4EDB-AE6C-03CB91742146}" destId="{659B99EF-30C0-498F-ABF9-6AE3D4E2C403}" srcOrd="1" destOrd="0" presId="urn:microsoft.com/office/officeart/2016/7/layout/VerticalDownArrowProcess"/>
    <dgm:cxn modelId="{FFC97435-F47B-4F31-9130-66EE30D18B56}" srcId="{9B84BC7F-A337-4124-A5BD-D4EFF07E4182}" destId="{A9159754-C000-4766-BC9B-D64B92DCD553}" srcOrd="0" destOrd="0" parTransId="{91DE7CE2-DCBA-4C2B-97EB-411CA36CE86C}" sibTransId="{EE7B67AC-2A7E-49B0-8120-6F05A630461D}"/>
    <dgm:cxn modelId="{3683B435-B8A6-4955-9FDD-5A9798272EC9}" type="presOf" srcId="{A9159754-C000-4766-BC9B-D64B92DCD553}" destId="{43BF2E69-38FB-4123-8402-CA14CFD2355F}" srcOrd="1" destOrd="0" presId="urn:microsoft.com/office/officeart/2016/7/layout/VerticalDownArrowProcess"/>
    <dgm:cxn modelId="{770B5C40-F222-4A3D-8273-2961EDEBED63}" type="presOf" srcId="{64010514-8B16-4EDB-AE6C-03CB91742146}" destId="{BAAF0405-751A-44BB-B3EA-B6E9FBF5DAA7}" srcOrd="0" destOrd="0" presId="urn:microsoft.com/office/officeart/2016/7/layout/VerticalDownArrowProcess"/>
    <dgm:cxn modelId="{872E7F45-1F06-4608-8F60-00B93BA074C6}" srcId="{5570D1F3-D8BB-47A2-BDE1-2E118AD980BC}" destId="{F388184B-791A-4882-ABE6-F1F727A9798F}" srcOrd="0" destOrd="0" parTransId="{C6FD1C52-181F-4982-9D62-44F290C3FE15}" sibTransId="{A7CAD48D-094F-4AC2-AF24-603CBD670A63}"/>
    <dgm:cxn modelId="{4E3D1847-F898-4C33-9378-7C2DC3FDCB6C}" type="presOf" srcId="{F388184B-791A-4882-ABE6-F1F727A9798F}" destId="{4C1EDA88-1294-4A4B-A578-51D46783B292}" srcOrd="0" destOrd="0" presId="urn:microsoft.com/office/officeart/2016/7/layout/VerticalDownArrowProcess"/>
    <dgm:cxn modelId="{C312634F-D2F1-4C06-90B7-417CBD246106}" srcId="{6F16F283-B127-405D-8DE8-048EA620E056}" destId="{23AACF5D-040E-4AD6-A82E-DE779053A0C1}" srcOrd="0" destOrd="0" parTransId="{0F434830-CCBA-44FE-AB72-77E9A8B02546}" sibTransId="{3985EEBE-6757-45A9-84C7-52B64654592C}"/>
    <dgm:cxn modelId="{26270954-3645-4B45-96C8-D813B0CFB9F9}" srcId="{9B84BC7F-A337-4124-A5BD-D4EFF07E4182}" destId="{5570D1F3-D8BB-47A2-BDE1-2E118AD980BC}" srcOrd="2" destOrd="0" parTransId="{A0AD4481-29CB-48FA-A2B3-70809C6C64AF}" sibTransId="{6DE43E28-23EB-420C-BAA2-BE83A94D9DE2}"/>
    <dgm:cxn modelId="{EE426260-6D5E-42C4-BD98-9EE9B766A8C3}" type="presOf" srcId="{5570D1F3-D8BB-47A2-BDE1-2E118AD980BC}" destId="{EE100525-EA61-404A-8217-E0D6F5A7ED77}" srcOrd="1" destOrd="0" presId="urn:microsoft.com/office/officeart/2016/7/layout/VerticalDownArrowProcess"/>
    <dgm:cxn modelId="{5F6B1B6C-3239-4240-A02C-1B944DBE5913}" type="presOf" srcId="{7E50AE09-B237-40DC-A482-E8454F0E901B}" destId="{033E9FFF-EF1E-4A00-A3E1-ED0130255B6A}" srcOrd="0" destOrd="0" presId="urn:microsoft.com/office/officeart/2016/7/layout/VerticalDownArrowProcess"/>
    <dgm:cxn modelId="{8E8D2B77-72BA-48A9-AF17-804DEB22502B}" srcId="{64010514-8B16-4EDB-AE6C-03CB91742146}" destId="{4EC25A67-469F-4DC4-BC10-9F140E542C05}" srcOrd="0" destOrd="0" parTransId="{162ADF95-A8CE-41F3-801D-F81D697CDF3E}" sibTransId="{A266CCEE-4DD4-4976-BF0B-046F95047DAE}"/>
    <dgm:cxn modelId="{67FEB685-9959-44C9-9D35-F0ED691DEF8D}" srcId="{F517BC28-FDE7-4BA5-AFD9-7FA97B1EF62B}" destId="{5F78EEE0-C24A-4C61-B858-37AA581A22C8}" srcOrd="0" destOrd="0" parTransId="{30E4210F-93A8-4986-8AF6-28C8846D5536}" sibTransId="{D9D4396C-FE60-4FBF-AA39-C94F556D711D}"/>
    <dgm:cxn modelId="{89165B8F-ED3C-4F18-951B-88E506BB129F}" type="presOf" srcId="{4EC25A67-469F-4DC4-BC10-9F140E542C05}" destId="{4993DE04-1FC3-4533-9545-15C816C0DD7C}" srcOrd="0" destOrd="0" presId="urn:microsoft.com/office/officeart/2016/7/layout/VerticalDownArrowProcess"/>
    <dgm:cxn modelId="{701A75AE-E036-44FA-B8D0-84B0A4B107C2}" type="presOf" srcId="{AD70F83B-A543-4459-81FC-491F6F93E8E3}" destId="{1E5352B4-B205-47F5-8CFF-A6D2EE1671FF}" srcOrd="0" destOrd="0" presId="urn:microsoft.com/office/officeart/2016/7/layout/VerticalDownArrowProcess"/>
    <dgm:cxn modelId="{8CC455AF-3664-45E8-8DAD-4FC233BE6574}" srcId="{9B84BC7F-A337-4124-A5BD-D4EFF07E4182}" destId="{F517BC28-FDE7-4BA5-AFD9-7FA97B1EF62B}" srcOrd="5" destOrd="0" parTransId="{041F33BA-6A83-463D-8847-ECCE267CD69A}" sibTransId="{DF04622E-CFB3-4804-9ECB-BC5875582891}"/>
    <dgm:cxn modelId="{905E9BB4-363D-4E28-A2D7-4791D9DC559B}" type="presOf" srcId="{5570D1F3-D8BB-47A2-BDE1-2E118AD980BC}" destId="{60276B63-EEC2-4539-8502-3C4EF832C4BC}" srcOrd="0" destOrd="0" presId="urn:microsoft.com/office/officeart/2016/7/layout/VerticalDownArrowProcess"/>
    <dgm:cxn modelId="{D87E30BE-0D85-4975-8257-61C35B298D41}" srcId="{7E50AE09-B237-40DC-A482-E8454F0E901B}" destId="{F510D41D-2E7B-4E7D-81E4-2F768EB14348}" srcOrd="0" destOrd="0" parTransId="{6EBC2BA0-80EA-4721-8B27-FADA12F87644}" sibTransId="{BA286063-9B22-4CE4-9D2D-9248B327F8C7}"/>
    <dgm:cxn modelId="{71C7D9D1-0606-43BD-8632-1052293208A6}" srcId="{A9159754-C000-4766-BC9B-D64B92DCD553}" destId="{AD70F83B-A543-4459-81FC-491F6F93E8E3}" srcOrd="0" destOrd="0" parTransId="{36125DB9-2D13-4DD1-9E37-F860E6BE24F6}" sibTransId="{8A0A308B-275D-4B55-B314-6A41A6AD6E7F}"/>
    <dgm:cxn modelId="{B816FCD2-92E5-4A24-A7E2-E5296414EEBA}" type="presOf" srcId="{6F16F283-B127-405D-8DE8-048EA620E056}" destId="{2D9CD980-3812-4775-969F-2BBC05D8A780}" srcOrd="0" destOrd="0" presId="urn:microsoft.com/office/officeart/2016/7/layout/VerticalDownArrowProcess"/>
    <dgm:cxn modelId="{0A1E49D9-9C03-4264-BDA6-27CC5B6C6E3E}" srcId="{9B84BC7F-A337-4124-A5BD-D4EFF07E4182}" destId="{6F16F283-B127-405D-8DE8-048EA620E056}" srcOrd="3" destOrd="0" parTransId="{B5D98511-97D2-4135-9FF0-BD753863D5B4}" sibTransId="{0DF75A8E-8212-4069-BA32-1381511458FD}"/>
    <dgm:cxn modelId="{2F84DDDA-1C1D-4C22-A8FD-1818A599621D}" type="presOf" srcId="{5F78EEE0-C24A-4C61-B858-37AA581A22C8}" destId="{EBE1B131-7338-4B65-9D05-80A988E54357}" srcOrd="0" destOrd="0" presId="urn:microsoft.com/office/officeart/2016/7/layout/VerticalDownArrowProcess"/>
    <dgm:cxn modelId="{AA0F22DD-CB3B-486A-B763-798318139739}" type="presOf" srcId="{23AACF5D-040E-4AD6-A82E-DE779053A0C1}" destId="{9770F199-66B6-47A0-A8DC-93B5F8631D64}" srcOrd="0" destOrd="0" presId="urn:microsoft.com/office/officeart/2016/7/layout/VerticalDownArrowProcess"/>
    <dgm:cxn modelId="{A69679E7-4175-4699-A660-97D9275C8029}" srcId="{9B84BC7F-A337-4124-A5BD-D4EFF07E4182}" destId="{64010514-8B16-4EDB-AE6C-03CB91742146}" srcOrd="1" destOrd="0" parTransId="{B5C4C28E-D2D9-414E-9AFA-131E3C9129E0}" sibTransId="{013753D8-8E3F-48C6-817F-32FF972AC3EA}"/>
    <dgm:cxn modelId="{3DF8FAEE-E7A5-42C6-B55E-9CF5493382AD}" type="presOf" srcId="{A9159754-C000-4766-BC9B-D64B92DCD553}" destId="{FABDC1F6-D4CA-41EC-B803-133FFF3CAC27}" srcOrd="0" destOrd="0" presId="urn:microsoft.com/office/officeart/2016/7/layout/VerticalDownArrowProcess"/>
    <dgm:cxn modelId="{A2E15FF0-85F3-4D2F-A495-A1F23FD4484A}" type="presOf" srcId="{7E50AE09-B237-40DC-A482-E8454F0E901B}" destId="{31C854FF-EBB8-4757-99B5-BC072AF70801}" srcOrd="1" destOrd="0" presId="urn:microsoft.com/office/officeart/2016/7/layout/VerticalDownArrowProcess"/>
    <dgm:cxn modelId="{6C77D3F0-9D0A-4984-A6C2-A7D9B892B51C}" type="presOf" srcId="{F510D41D-2E7B-4E7D-81E4-2F768EB14348}" destId="{64F7C5BA-3AB9-4E95-A332-DA80990403FF}" srcOrd="0" destOrd="0" presId="urn:microsoft.com/office/officeart/2016/7/layout/VerticalDownArrowProcess"/>
    <dgm:cxn modelId="{268321F1-84FA-4E9C-B628-EBCB3505F360}" type="presOf" srcId="{F517BC28-FDE7-4BA5-AFD9-7FA97B1EF62B}" destId="{5EBBCB7A-07D2-4BDE-A898-195B5F6A8532}" srcOrd="0" destOrd="0" presId="urn:microsoft.com/office/officeart/2016/7/layout/VerticalDownArrowProcess"/>
    <dgm:cxn modelId="{C12F24F6-ED00-41A1-8BAA-C9B159134420}" type="presOf" srcId="{6F16F283-B127-405D-8DE8-048EA620E056}" destId="{442ECFCB-75F9-40BA-B49E-5C2227A37185}" srcOrd="1" destOrd="0" presId="urn:microsoft.com/office/officeart/2016/7/layout/VerticalDownArrowProcess"/>
    <dgm:cxn modelId="{B60070F6-3CC3-438E-BE32-2F9D4E8776B3}" srcId="{9B84BC7F-A337-4124-A5BD-D4EFF07E4182}" destId="{7E50AE09-B237-40DC-A482-E8454F0E901B}" srcOrd="4" destOrd="0" parTransId="{A8F70CE9-0C59-4CB4-928C-BA2E80387C95}" sibTransId="{6FBDBDF1-8FE3-47D4-AD8A-E688316F0651}"/>
    <dgm:cxn modelId="{0E8263FE-1318-4839-ADF8-5EFAFA0D24BD}" type="presOf" srcId="{9B84BC7F-A337-4124-A5BD-D4EFF07E4182}" destId="{AD1146D9-2C1E-46BC-8DCD-A0D8B990A20F}" srcOrd="0" destOrd="0" presId="urn:microsoft.com/office/officeart/2016/7/layout/VerticalDownArrowProcess"/>
    <dgm:cxn modelId="{426C0E37-96F9-4673-BB58-AF9B77781BEA}" type="presParOf" srcId="{AD1146D9-2C1E-46BC-8DCD-A0D8B990A20F}" destId="{CDCE7225-AB89-456A-B264-D08F3E6A4934}" srcOrd="0" destOrd="0" presId="urn:microsoft.com/office/officeart/2016/7/layout/VerticalDownArrowProcess"/>
    <dgm:cxn modelId="{AFEDC0DD-956C-4EA1-876C-A2AD44A51BAC}" type="presParOf" srcId="{CDCE7225-AB89-456A-B264-D08F3E6A4934}" destId="{5EBBCB7A-07D2-4BDE-A898-195B5F6A8532}" srcOrd="0" destOrd="0" presId="urn:microsoft.com/office/officeart/2016/7/layout/VerticalDownArrowProcess"/>
    <dgm:cxn modelId="{81E3335B-3044-40D9-B2EC-C9CDC8CDD0F8}" type="presParOf" srcId="{CDCE7225-AB89-456A-B264-D08F3E6A4934}" destId="{EBE1B131-7338-4B65-9D05-80A988E54357}" srcOrd="1" destOrd="0" presId="urn:microsoft.com/office/officeart/2016/7/layout/VerticalDownArrowProcess"/>
    <dgm:cxn modelId="{B2B3930C-6376-4490-B044-3C3EB141FC92}" type="presParOf" srcId="{AD1146D9-2C1E-46BC-8DCD-A0D8B990A20F}" destId="{3ECB88C9-2DC0-4B9A-A43F-7C32B3C39ECF}" srcOrd="1" destOrd="0" presId="urn:microsoft.com/office/officeart/2016/7/layout/VerticalDownArrowProcess"/>
    <dgm:cxn modelId="{546E4095-ED9A-450B-A8A4-50EDC24C04C0}" type="presParOf" srcId="{AD1146D9-2C1E-46BC-8DCD-A0D8B990A20F}" destId="{9724B4E6-E790-441D-8336-27AAA59FFDFA}" srcOrd="2" destOrd="0" presId="urn:microsoft.com/office/officeart/2016/7/layout/VerticalDownArrowProcess"/>
    <dgm:cxn modelId="{82F5A560-AB66-4C7D-956D-EF2113EDB54A}" type="presParOf" srcId="{9724B4E6-E790-441D-8336-27AAA59FFDFA}" destId="{033E9FFF-EF1E-4A00-A3E1-ED0130255B6A}" srcOrd="0" destOrd="0" presId="urn:microsoft.com/office/officeart/2016/7/layout/VerticalDownArrowProcess"/>
    <dgm:cxn modelId="{C5A0D604-EFB4-4049-827F-49B0964CC6CC}" type="presParOf" srcId="{9724B4E6-E790-441D-8336-27AAA59FFDFA}" destId="{31C854FF-EBB8-4757-99B5-BC072AF70801}" srcOrd="1" destOrd="0" presId="urn:microsoft.com/office/officeart/2016/7/layout/VerticalDownArrowProcess"/>
    <dgm:cxn modelId="{C44B9499-0DD4-44E8-BE2D-8ACD4E689E83}" type="presParOf" srcId="{9724B4E6-E790-441D-8336-27AAA59FFDFA}" destId="{64F7C5BA-3AB9-4E95-A332-DA80990403FF}" srcOrd="2" destOrd="0" presId="urn:microsoft.com/office/officeart/2016/7/layout/VerticalDownArrowProcess"/>
    <dgm:cxn modelId="{1A0441D1-B92E-45BA-8417-360EBA43228B}" type="presParOf" srcId="{AD1146D9-2C1E-46BC-8DCD-A0D8B990A20F}" destId="{1A88C72C-2817-4673-BDC9-ECC1F7D0EBE5}" srcOrd="3" destOrd="0" presId="urn:microsoft.com/office/officeart/2016/7/layout/VerticalDownArrowProcess"/>
    <dgm:cxn modelId="{3D6724C2-5DB3-470A-BDCC-067278C3AA5F}" type="presParOf" srcId="{AD1146D9-2C1E-46BC-8DCD-A0D8B990A20F}" destId="{C4E57369-80EF-4137-BA5B-FB47B6230668}" srcOrd="4" destOrd="0" presId="urn:microsoft.com/office/officeart/2016/7/layout/VerticalDownArrowProcess"/>
    <dgm:cxn modelId="{E3451280-D43A-437B-80A3-DDAF067CA5B4}" type="presParOf" srcId="{C4E57369-80EF-4137-BA5B-FB47B6230668}" destId="{2D9CD980-3812-4775-969F-2BBC05D8A780}" srcOrd="0" destOrd="0" presId="urn:microsoft.com/office/officeart/2016/7/layout/VerticalDownArrowProcess"/>
    <dgm:cxn modelId="{C497ABBF-AFC7-480B-A70E-BFC0AAA43FE9}" type="presParOf" srcId="{C4E57369-80EF-4137-BA5B-FB47B6230668}" destId="{442ECFCB-75F9-40BA-B49E-5C2227A37185}" srcOrd="1" destOrd="0" presId="urn:microsoft.com/office/officeart/2016/7/layout/VerticalDownArrowProcess"/>
    <dgm:cxn modelId="{D345E9F5-51E2-44CE-989F-1AC671D4D97B}" type="presParOf" srcId="{C4E57369-80EF-4137-BA5B-FB47B6230668}" destId="{9770F199-66B6-47A0-A8DC-93B5F8631D64}" srcOrd="2" destOrd="0" presId="urn:microsoft.com/office/officeart/2016/7/layout/VerticalDownArrowProcess"/>
    <dgm:cxn modelId="{9ABD889B-37FC-4C88-8C06-214525C8A6A7}" type="presParOf" srcId="{AD1146D9-2C1E-46BC-8DCD-A0D8B990A20F}" destId="{70CF9C29-DDE1-4370-BFFE-E94B249D3EDC}" srcOrd="5" destOrd="0" presId="urn:microsoft.com/office/officeart/2016/7/layout/VerticalDownArrowProcess"/>
    <dgm:cxn modelId="{3A846AE2-DAA3-4DBC-9678-4749E7380B51}" type="presParOf" srcId="{AD1146D9-2C1E-46BC-8DCD-A0D8B990A20F}" destId="{0709E7E5-50F9-4EF3-9E51-96C9372A0296}" srcOrd="6" destOrd="0" presId="urn:microsoft.com/office/officeart/2016/7/layout/VerticalDownArrowProcess"/>
    <dgm:cxn modelId="{E144EF5B-4A01-4E57-A8D5-EDB9B789A7FA}" type="presParOf" srcId="{0709E7E5-50F9-4EF3-9E51-96C9372A0296}" destId="{60276B63-EEC2-4539-8502-3C4EF832C4BC}" srcOrd="0" destOrd="0" presId="urn:microsoft.com/office/officeart/2016/7/layout/VerticalDownArrowProcess"/>
    <dgm:cxn modelId="{CA8A1634-27A4-4775-8091-F077E5290879}" type="presParOf" srcId="{0709E7E5-50F9-4EF3-9E51-96C9372A0296}" destId="{EE100525-EA61-404A-8217-E0D6F5A7ED77}" srcOrd="1" destOrd="0" presId="urn:microsoft.com/office/officeart/2016/7/layout/VerticalDownArrowProcess"/>
    <dgm:cxn modelId="{6F7E0CB9-7F99-4B3F-AD78-FDA3057ED96F}" type="presParOf" srcId="{0709E7E5-50F9-4EF3-9E51-96C9372A0296}" destId="{4C1EDA88-1294-4A4B-A578-51D46783B292}" srcOrd="2" destOrd="0" presId="urn:microsoft.com/office/officeart/2016/7/layout/VerticalDownArrowProcess"/>
    <dgm:cxn modelId="{878B50A1-05A1-40BD-B7B6-88891463DF42}" type="presParOf" srcId="{AD1146D9-2C1E-46BC-8DCD-A0D8B990A20F}" destId="{861C8A14-E532-4E3E-A66B-A411407BF9E0}" srcOrd="7" destOrd="0" presId="urn:microsoft.com/office/officeart/2016/7/layout/VerticalDownArrowProcess"/>
    <dgm:cxn modelId="{47A425ED-B576-48E2-9222-41037DB450CD}" type="presParOf" srcId="{AD1146D9-2C1E-46BC-8DCD-A0D8B990A20F}" destId="{1F1EEF1D-10DB-40E7-BD51-D039A6B5002A}" srcOrd="8" destOrd="0" presId="urn:microsoft.com/office/officeart/2016/7/layout/VerticalDownArrowProcess"/>
    <dgm:cxn modelId="{E3AF8AC9-487A-49F8-9F98-86B05752CAE7}" type="presParOf" srcId="{1F1EEF1D-10DB-40E7-BD51-D039A6B5002A}" destId="{BAAF0405-751A-44BB-B3EA-B6E9FBF5DAA7}" srcOrd="0" destOrd="0" presId="urn:microsoft.com/office/officeart/2016/7/layout/VerticalDownArrowProcess"/>
    <dgm:cxn modelId="{39FD4478-FCF1-4533-A3C9-06A1C2D2301D}" type="presParOf" srcId="{1F1EEF1D-10DB-40E7-BD51-D039A6B5002A}" destId="{659B99EF-30C0-498F-ABF9-6AE3D4E2C403}" srcOrd="1" destOrd="0" presId="urn:microsoft.com/office/officeart/2016/7/layout/VerticalDownArrowProcess"/>
    <dgm:cxn modelId="{5AB6581F-97D1-4C7D-B8CE-883B626670D8}" type="presParOf" srcId="{1F1EEF1D-10DB-40E7-BD51-D039A6B5002A}" destId="{4993DE04-1FC3-4533-9545-15C816C0DD7C}" srcOrd="2" destOrd="0" presId="urn:microsoft.com/office/officeart/2016/7/layout/VerticalDownArrowProcess"/>
    <dgm:cxn modelId="{5D15A46E-F340-4D4D-9574-87792946C490}" type="presParOf" srcId="{AD1146D9-2C1E-46BC-8DCD-A0D8B990A20F}" destId="{55BEB69C-3218-40C2-B722-6A717B56BFE9}" srcOrd="9" destOrd="0" presId="urn:microsoft.com/office/officeart/2016/7/layout/VerticalDownArrowProcess"/>
    <dgm:cxn modelId="{793A02C0-BDC8-4F3A-A43B-3988B4DAC8A8}" type="presParOf" srcId="{AD1146D9-2C1E-46BC-8DCD-A0D8B990A20F}" destId="{783CF094-3F7C-4D9E-9065-5878BBDB16A7}" srcOrd="10" destOrd="0" presId="urn:microsoft.com/office/officeart/2016/7/layout/VerticalDownArrowProcess"/>
    <dgm:cxn modelId="{36BDA068-AF1C-4E7C-8934-4BE44AB056F2}" type="presParOf" srcId="{783CF094-3F7C-4D9E-9065-5878BBDB16A7}" destId="{FABDC1F6-D4CA-41EC-B803-133FFF3CAC27}" srcOrd="0" destOrd="0" presId="urn:microsoft.com/office/officeart/2016/7/layout/VerticalDownArrowProcess"/>
    <dgm:cxn modelId="{48789603-E3FF-4428-B2D7-20F44ECA10BE}" type="presParOf" srcId="{783CF094-3F7C-4D9E-9065-5878BBDB16A7}" destId="{43BF2E69-38FB-4123-8402-CA14CFD2355F}" srcOrd="1" destOrd="0" presId="urn:microsoft.com/office/officeart/2016/7/layout/VerticalDownArrowProcess"/>
    <dgm:cxn modelId="{F9A7CA0C-0A84-483E-A9F9-59AD05391FFC}" type="presParOf" srcId="{783CF094-3F7C-4D9E-9065-5878BBDB16A7}" destId="{1E5352B4-B205-47F5-8CFF-A6D2EE1671F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D36A50-BD3D-48EE-9AF0-8D1EDFC580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AB090C-CC56-48EC-B4A4-F424A00B43A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According to Cisco Systems, Inc., there is a </a:t>
          </a:r>
          <a:r>
            <a:rPr lang="en-US" b="1">
              <a:solidFill>
                <a:schemeClr val="tx1"/>
              </a:solidFill>
            </a:rPr>
            <a:t>distinct shortage of cyber security professionals</a:t>
          </a:r>
          <a:r>
            <a:rPr lang="en-US">
              <a:solidFill>
                <a:schemeClr val="tx1"/>
              </a:solidFill>
            </a:rPr>
            <a:t>, particularly those with data science skills. As a result of this scarcity, many computer science workers, particularly those currently in the IT field, are eyeing employment in cyber security.</a:t>
          </a:r>
        </a:p>
      </dgm:t>
    </dgm:pt>
    <dgm:pt modelId="{2F13BC1B-C852-4F22-8D15-FDEBA5494383}" type="parTrans" cxnId="{881F5A9A-C3FB-42C5-BD7A-BCED6874AE4D}">
      <dgm:prSet/>
      <dgm:spPr/>
      <dgm:t>
        <a:bodyPr/>
        <a:lstStyle/>
        <a:p>
          <a:endParaRPr lang="en-US"/>
        </a:p>
      </dgm:t>
    </dgm:pt>
    <dgm:pt modelId="{14C588E7-2555-4DA3-8E49-0FA270F6CCD3}" type="sibTrans" cxnId="{881F5A9A-C3FB-42C5-BD7A-BCED6874AE4D}">
      <dgm:prSet/>
      <dgm:spPr/>
      <dgm:t>
        <a:bodyPr/>
        <a:lstStyle/>
        <a:p>
          <a:endParaRPr lang="en-US"/>
        </a:p>
      </dgm:t>
    </dgm:pt>
    <dgm:pt modelId="{D010CF19-C4B6-44AA-8A6C-D48D50E80EEC}">
      <dgm:prSet/>
      <dgm:spPr>
        <a:solidFill>
          <a:schemeClr val="accent5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Indeed, as job growth goes, it's hard to find a profession that outpaces cyber security. According to the </a:t>
          </a:r>
          <a:r>
            <a:rPr lang="en-US" u="sng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U.S. Bureau of Labor Statistics</a:t>
          </a:r>
          <a:r>
            <a:rPr lang="en-US" dirty="0">
              <a:solidFill>
                <a:schemeClr val="tx1"/>
              </a:solidFill>
            </a:rPr>
            <a:t>, for example, job growth from 2012 to 2022 for Information Security Analysts is projected to be </a:t>
          </a:r>
          <a:r>
            <a:rPr lang="en-US" b="1" dirty="0">
              <a:solidFill>
                <a:schemeClr val="tx1"/>
              </a:solidFill>
            </a:rPr>
            <a:t>37 percent compared with 18 percent for all computer occupations and 11 percent for all occupations.</a:t>
          </a:r>
          <a:endParaRPr lang="en-US" dirty="0">
            <a:solidFill>
              <a:schemeClr val="tx1"/>
            </a:solidFill>
          </a:endParaRPr>
        </a:p>
      </dgm:t>
    </dgm:pt>
    <dgm:pt modelId="{CFDE1217-6F5F-47E1-934F-B649672CF157}" type="parTrans" cxnId="{FB793EEF-194A-4C3D-83BB-7AE754A9F131}">
      <dgm:prSet/>
      <dgm:spPr/>
      <dgm:t>
        <a:bodyPr/>
        <a:lstStyle/>
        <a:p>
          <a:endParaRPr lang="en-US"/>
        </a:p>
      </dgm:t>
    </dgm:pt>
    <dgm:pt modelId="{E5AE08B8-52A2-464C-A477-E34900985703}" type="sibTrans" cxnId="{FB793EEF-194A-4C3D-83BB-7AE754A9F131}">
      <dgm:prSet/>
      <dgm:spPr/>
      <dgm:t>
        <a:bodyPr/>
        <a:lstStyle/>
        <a:p>
          <a:endParaRPr lang="en-US"/>
        </a:p>
      </dgm:t>
    </dgm:pt>
    <dgm:pt modelId="{CE92A8AF-4202-4BCF-AD66-26AE5BBE2282}" type="pres">
      <dgm:prSet presAssocID="{67D36A50-BD3D-48EE-9AF0-8D1EDFC58062}" presName="linear" presStyleCnt="0">
        <dgm:presLayoutVars>
          <dgm:animLvl val="lvl"/>
          <dgm:resizeHandles val="exact"/>
        </dgm:presLayoutVars>
      </dgm:prSet>
      <dgm:spPr/>
    </dgm:pt>
    <dgm:pt modelId="{C3C48580-8786-4264-8F5B-01AA990257EE}" type="pres">
      <dgm:prSet presAssocID="{C3AB090C-CC56-48EC-B4A4-F424A00B43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B6CC2B-8EA4-4E68-B1E4-F0BD7446D290}" type="pres">
      <dgm:prSet presAssocID="{14C588E7-2555-4DA3-8E49-0FA270F6CCD3}" presName="spacer" presStyleCnt="0"/>
      <dgm:spPr/>
    </dgm:pt>
    <dgm:pt modelId="{04DBBD8F-5AD7-4929-94FA-92B01EBBCA51}" type="pres">
      <dgm:prSet presAssocID="{D010CF19-C4B6-44AA-8A6C-D48D50E80EE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F7DB60-E565-4F8E-8636-4AF0BA48476D}" type="presOf" srcId="{C3AB090C-CC56-48EC-B4A4-F424A00B43AB}" destId="{C3C48580-8786-4264-8F5B-01AA990257EE}" srcOrd="0" destOrd="0" presId="urn:microsoft.com/office/officeart/2005/8/layout/vList2"/>
    <dgm:cxn modelId="{881F5A9A-C3FB-42C5-BD7A-BCED6874AE4D}" srcId="{67D36A50-BD3D-48EE-9AF0-8D1EDFC58062}" destId="{C3AB090C-CC56-48EC-B4A4-F424A00B43AB}" srcOrd="0" destOrd="0" parTransId="{2F13BC1B-C852-4F22-8D15-FDEBA5494383}" sibTransId="{14C588E7-2555-4DA3-8E49-0FA270F6CCD3}"/>
    <dgm:cxn modelId="{B5832CCD-BA80-464C-8DF0-BE3EDBD1B343}" type="presOf" srcId="{67D36A50-BD3D-48EE-9AF0-8D1EDFC58062}" destId="{CE92A8AF-4202-4BCF-AD66-26AE5BBE2282}" srcOrd="0" destOrd="0" presId="urn:microsoft.com/office/officeart/2005/8/layout/vList2"/>
    <dgm:cxn modelId="{D26753D4-4D35-468B-91BC-006707954195}" type="presOf" srcId="{D010CF19-C4B6-44AA-8A6C-D48D50E80EEC}" destId="{04DBBD8F-5AD7-4929-94FA-92B01EBBCA51}" srcOrd="0" destOrd="0" presId="urn:microsoft.com/office/officeart/2005/8/layout/vList2"/>
    <dgm:cxn modelId="{FB793EEF-194A-4C3D-83BB-7AE754A9F131}" srcId="{67D36A50-BD3D-48EE-9AF0-8D1EDFC58062}" destId="{D010CF19-C4B6-44AA-8A6C-D48D50E80EEC}" srcOrd="1" destOrd="0" parTransId="{CFDE1217-6F5F-47E1-934F-B649672CF157}" sibTransId="{E5AE08B8-52A2-464C-A477-E34900985703}"/>
    <dgm:cxn modelId="{D41CEE00-11BD-4D93-8B76-6C16DEB183DC}" type="presParOf" srcId="{CE92A8AF-4202-4BCF-AD66-26AE5BBE2282}" destId="{C3C48580-8786-4264-8F5B-01AA990257EE}" srcOrd="0" destOrd="0" presId="urn:microsoft.com/office/officeart/2005/8/layout/vList2"/>
    <dgm:cxn modelId="{27B5DBD8-320A-4932-8DDB-D7E5365E2B9F}" type="presParOf" srcId="{CE92A8AF-4202-4BCF-AD66-26AE5BBE2282}" destId="{61B6CC2B-8EA4-4E68-B1E4-F0BD7446D290}" srcOrd="1" destOrd="0" presId="urn:microsoft.com/office/officeart/2005/8/layout/vList2"/>
    <dgm:cxn modelId="{50F14C52-0C91-499C-B365-49E97F79D895}" type="presParOf" srcId="{CE92A8AF-4202-4BCF-AD66-26AE5BBE2282}" destId="{04DBBD8F-5AD7-4929-94FA-92B01EBBCA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CBFDB-4FAC-4291-A6D1-6EA774D5F71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95C0-2913-4FF9-A643-124B362510B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CB952-1E92-453F-B636-9AE2BF76CEB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Tiger Box</a:t>
          </a:r>
          <a:r>
            <a:rPr lang="en-US" sz="2200" kern="1200"/>
            <a:t>: This hacking is usually done </a:t>
          </a:r>
          <a:r>
            <a:rPr lang="en-US" sz="2200" b="1" kern="1200"/>
            <a:t>on a laptop</a:t>
          </a:r>
          <a:r>
            <a:rPr lang="en-US" sz="2200" kern="1200"/>
            <a:t> which has a collection of Operating Systems and hacking tools. </a:t>
          </a:r>
        </a:p>
      </dsp:txBody>
      <dsp:txXfrm>
        <a:off x="1057183" y="1805"/>
        <a:ext cx="9458416" cy="915310"/>
      </dsp:txXfrm>
    </dsp:sp>
    <dsp:sp modelId="{858A1771-D09B-4AA6-BA50-9E52BA1DBF7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7D370-ED4A-4F4A-9478-4A87EC794EE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C370-5335-4B76-9D5E-438E0B6A9BD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 This testing helps </a:t>
          </a:r>
          <a:r>
            <a:rPr lang="en-US" sz="2200" b="1" kern="1200"/>
            <a:t>penetration testers and security testers to conduct vulnerabilities assessment and attacks</a:t>
          </a:r>
          <a:r>
            <a:rPr lang="en-US" sz="2200" kern="1200"/>
            <a:t>.</a:t>
          </a:r>
        </a:p>
      </dsp:txBody>
      <dsp:txXfrm>
        <a:off x="1057183" y="1145944"/>
        <a:ext cx="9458416" cy="915310"/>
      </dsp:txXfrm>
    </dsp:sp>
    <dsp:sp modelId="{71157F91-71D4-47F4-BFB3-2D5577C76EF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148B7-7396-463C-9B51-C645023712E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917A1-1A6B-4143-8829-2286498B877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Black Box: </a:t>
          </a:r>
          <a:r>
            <a:rPr lang="en-US" sz="2200" kern="1200"/>
            <a:t>Tester </a:t>
          </a:r>
          <a:r>
            <a:rPr lang="en-US" sz="2200" b="1" kern="1200"/>
            <a:t>is authorized to do testing </a:t>
          </a:r>
          <a:r>
            <a:rPr lang="en-US" sz="2200" kern="1200"/>
            <a:t>on everything about the network topology and the technology.</a:t>
          </a:r>
        </a:p>
      </dsp:txBody>
      <dsp:txXfrm>
        <a:off x="1057183" y="2290082"/>
        <a:ext cx="9458416" cy="915310"/>
      </dsp:txXfrm>
    </dsp:sp>
    <dsp:sp modelId="{BA13A9D4-18DA-416D-A2DD-3C5AB65CFB9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F4880-5C1A-46B9-84F8-8618A670C36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2BCDA-C1D4-478A-9ADE-ABC90929B9A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Grey Box</a:t>
          </a:r>
          <a:r>
            <a:rPr lang="en-US" sz="2200" kern="1200"/>
            <a:t>: </a:t>
          </a:r>
          <a:r>
            <a:rPr lang="en-US" sz="2200" b="1" kern="1200"/>
            <a:t>Partial information is given to the tester </a:t>
          </a:r>
          <a:r>
            <a:rPr lang="en-US" sz="2200" kern="1200"/>
            <a:t>about the system, and it is a hybrid of white and black box models.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20CA5-BA25-4B60-8310-36EEB17E5AB7}">
      <dsp:nvSpPr>
        <dsp:cNvPr id="0" name=""/>
        <dsp:cNvSpPr/>
      </dsp:nvSpPr>
      <dsp:spPr>
        <a:xfrm>
          <a:off x="0" y="0"/>
          <a:ext cx="101193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D9B8F-17F7-478A-AB39-F030FC61B9DE}">
      <dsp:nvSpPr>
        <dsp:cNvPr id="0" name=""/>
        <dsp:cNvSpPr/>
      </dsp:nvSpPr>
      <dsp:spPr>
        <a:xfrm>
          <a:off x="0" y="0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https://www.guru99.com/what-is-security-testing.html</a:t>
          </a:r>
          <a:endParaRPr lang="en-US" sz="2200" kern="1200"/>
        </a:p>
      </dsp:txBody>
      <dsp:txXfrm>
        <a:off x="0" y="0"/>
        <a:ext cx="10119359" cy="782841"/>
      </dsp:txXfrm>
    </dsp:sp>
    <dsp:sp modelId="{A5304B11-69E5-411A-A141-2B0FA7A763B5}">
      <dsp:nvSpPr>
        <dsp:cNvPr id="0" name=""/>
        <dsp:cNvSpPr/>
      </dsp:nvSpPr>
      <dsp:spPr>
        <a:xfrm>
          <a:off x="0" y="782840"/>
          <a:ext cx="1011935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039DA-62F7-4607-9F85-A8AED77B4EBE}">
      <dsp:nvSpPr>
        <dsp:cNvPr id="0" name=""/>
        <dsp:cNvSpPr/>
      </dsp:nvSpPr>
      <dsp:spPr>
        <a:xfrm>
          <a:off x="0" y="782841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2"/>
            </a:rPr>
            <a:t>https://insights.sei.cmu.edu/sei_blog/2018/07/10-types-of-application-security-testing-tools-when-and-how-to-use-them.html</a:t>
          </a:r>
          <a:endParaRPr lang="en-US" sz="2200" kern="1200"/>
        </a:p>
      </dsp:txBody>
      <dsp:txXfrm>
        <a:off x="0" y="782841"/>
        <a:ext cx="10119359" cy="782841"/>
      </dsp:txXfrm>
    </dsp:sp>
    <dsp:sp modelId="{A61A8193-E9E6-420E-B929-FF5EF8FBCBF2}">
      <dsp:nvSpPr>
        <dsp:cNvPr id="0" name=""/>
        <dsp:cNvSpPr/>
      </dsp:nvSpPr>
      <dsp:spPr>
        <a:xfrm>
          <a:off x="0" y="1565681"/>
          <a:ext cx="1011935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25470-540B-4C17-BDF6-39A61EE3F35D}">
      <dsp:nvSpPr>
        <dsp:cNvPr id="0" name=""/>
        <dsp:cNvSpPr/>
      </dsp:nvSpPr>
      <dsp:spPr>
        <a:xfrm>
          <a:off x="0" y="1565682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3"/>
            </a:rPr>
            <a:t>https://www.tutorialspoint.com/software_testing_dictionary/security_testing.htm</a:t>
          </a:r>
          <a:endParaRPr lang="en-US" sz="2200" kern="1200"/>
        </a:p>
      </dsp:txBody>
      <dsp:txXfrm>
        <a:off x="0" y="1565682"/>
        <a:ext cx="10119359" cy="782841"/>
      </dsp:txXfrm>
    </dsp:sp>
    <dsp:sp modelId="{40DD8488-1CF4-4272-8F13-327EB0B2AF94}">
      <dsp:nvSpPr>
        <dsp:cNvPr id="0" name=""/>
        <dsp:cNvSpPr/>
      </dsp:nvSpPr>
      <dsp:spPr>
        <a:xfrm>
          <a:off x="0" y="2348523"/>
          <a:ext cx="1011935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B6F8-3A55-4039-9E76-C1EA55CBCDC3}">
      <dsp:nvSpPr>
        <dsp:cNvPr id="0" name=""/>
        <dsp:cNvSpPr/>
      </dsp:nvSpPr>
      <dsp:spPr>
        <a:xfrm>
          <a:off x="0" y="2348523"/>
          <a:ext cx="10119359" cy="78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4"/>
            </a:rPr>
            <a:t>https://www.softwaretestinghelp.com/how-to-test-application-security-web-and-desktop-application-security-testing-techniques/</a:t>
          </a:r>
          <a:endParaRPr lang="en-US" sz="2200" kern="1200"/>
        </a:p>
      </dsp:txBody>
      <dsp:txXfrm>
        <a:off x="0" y="2348523"/>
        <a:ext cx="10119359" cy="782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F1352-AA35-46E6-ADEF-43DF78B15604}">
      <dsp:nvSpPr>
        <dsp:cNvPr id="0" name=""/>
        <dsp:cNvSpPr/>
      </dsp:nvSpPr>
      <dsp:spPr>
        <a:xfrm>
          <a:off x="0" y="24674"/>
          <a:ext cx="10515600" cy="148473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Cybersecurity</a:t>
          </a:r>
          <a:r>
            <a:rPr lang="en-US" sz="2700" kern="1200" dirty="0"/>
            <a:t> refers to a set of techniques used to protect the integrity of </a:t>
          </a:r>
          <a:r>
            <a:rPr lang="en-US" sz="2700" b="1" kern="1200" dirty="0"/>
            <a:t>networks, programs and data from attack</a:t>
          </a:r>
          <a:r>
            <a:rPr lang="en-US" sz="2700" kern="1200" dirty="0"/>
            <a:t>, damage or unauthorized access.</a:t>
          </a:r>
        </a:p>
      </dsp:txBody>
      <dsp:txXfrm>
        <a:off x="72479" y="97153"/>
        <a:ext cx="10370642" cy="1339772"/>
      </dsp:txXfrm>
    </dsp:sp>
    <dsp:sp modelId="{DB170B1C-7A4A-4D55-9DF8-5060D3F31BCD}">
      <dsp:nvSpPr>
        <dsp:cNvPr id="0" name=""/>
        <dsp:cNvSpPr/>
      </dsp:nvSpPr>
      <dsp:spPr>
        <a:xfrm>
          <a:off x="0" y="1587164"/>
          <a:ext cx="10515600" cy="148473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According to Forbes, the global cybersecurity market is expected to </a:t>
          </a:r>
          <a:r>
            <a:rPr lang="en-US" sz="2700" b="1" kern="1200"/>
            <a:t>reach 170 billion by 2020</a:t>
          </a:r>
          <a:r>
            <a:rPr lang="en-US" sz="2700" kern="1200"/>
            <a:t>.</a:t>
          </a:r>
        </a:p>
      </dsp:txBody>
      <dsp:txXfrm>
        <a:off x="72479" y="1659643"/>
        <a:ext cx="10370642" cy="1339772"/>
      </dsp:txXfrm>
    </dsp:sp>
    <dsp:sp modelId="{BD4E9C8D-8093-4831-810E-C0DC25233717}">
      <dsp:nvSpPr>
        <dsp:cNvPr id="0" name=""/>
        <dsp:cNvSpPr/>
      </dsp:nvSpPr>
      <dsp:spPr>
        <a:xfrm>
          <a:off x="0" y="3149654"/>
          <a:ext cx="10515600" cy="148473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rapid market growth BYOD, IoT, The Cloud Based applications and Workloads.</a:t>
          </a:r>
        </a:p>
      </dsp:txBody>
      <dsp:txXfrm>
        <a:off x="72479" y="3222133"/>
        <a:ext cx="10370642" cy="1339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18261-CE94-4755-8040-E304928B236A}">
      <dsp:nvSpPr>
        <dsp:cNvPr id="0" name=""/>
        <dsp:cNvSpPr/>
      </dsp:nvSpPr>
      <dsp:spPr>
        <a:xfrm>
          <a:off x="0" y="54657"/>
          <a:ext cx="6513603" cy="19269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Software Application Security refers to the </a:t>
          </a:r>
          <a:r>
            <a:rPr lang="en-US" sz="2700" b="1" kern="1200"/>
            <a:t>prevention of writing vulnerable code</a:t>
          </a:r>
          <a:r>
            <a:rPr lang="en-US" sz="2700" kern="1200"/>
            <a:t> and to create processes for </a:t>
          </a:r>
          <a:r>
            <a:rPr lang="en-US" sz="2700" b="1" kern="1200"/>
            <a:t>secure development</a:t>
          </a:r>
          <a:r>
            <a:rPr lang="en-US" sz="2700" kern="1200"/>
            <a:t>. </a:t>
          </a:r>
        </a:p>
      </dsp:txBody>
      <dsp:txXfrm>
        <a:off x="94068" y="148725"/>
        <a:ext cx="6325467" cy="1738854"/>
      </dsp:txXfrm>
    </dsp:sp>
    <dsp:sp modelId="{2213048D-F2EB-4430-A8B7-8E5F69A61718}">
      <dsp:nvSpPr>
        <dsp:cNvPr id="0" name=""/>
        <dsp:cNvSpPr/>
      </dsp:nvSpPr>
      <dsp:spPr>
        <a:xfrm>
          <a:off x="0" y="2059408"/>
          <a:ext cx="6513603" cy="19269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Cybersecurity is to protect more than just the software application. It refers to the entire infrastructure of a company:</a:t>
          </a:r>
        </a:p>
      </dsp:txBody>
      <dsp:txXfrm>
        <a:off x="94068" y="2153476"/>
        <a:ext cx="6325467" cy="1738854"/>
      </dsp:txXfrm>
    </dsp:sp>
    <dsp:sp modelId="{4683BD6A-AA8A-47CC-A2F7-ACB449FBADF2}">
      <dsp:nvSpPr>
        <dsp:cNvPr id="0" name=""/>
        <dsp:cNvSpPr/>
      </dsp:nvSpPr>
      <dsp:spPr>
        <a:xfrm>
          <a:off x="0" y="3986398"/>
          <a:ext cx="6513603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Hardware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Network Switches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Wireless Devices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Firewalls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Databases</a:t>
          </a:r>
        </a:p>
      </dsp:txBody>
      <dsp:txXfrm>
        <a:off x="0" y="3986398"/>
        <a:ext cx="6513603" cy="184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D7C3-5F78-42F6-8253-61139BC59BBB}">
      <dsp:nvSpPr>
        <dsp:cNvPr id="0" name=""/>
        <dsp:cNvSpPr/>
      </dsp:nvSpPr>
      <dsp:spPr>
        <a:xfrm>
          <a:off x="0" y="30481"/>
          <a:ext cx="6513603" cy="1118812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The Dark Web</a:t>
          </a:r>
          <a:r>
            <a:rPr lang="en-US" sz="2000" kern="1200"/>
            <a:t>, a seemingly </a:t>
          </a:r>
          <a:r>
            <a:rPr lang="en-US" sz="2000" b="1" kern="1200"/>
            <a:t>hidden world</a:t>
          </a:r>
          <a:r>
            <a:rPr lang="en-US" sz="2000" kern="1200"/>
            <a:t> a far-cry from the internet we know, love and have become accustomed too.</a:t>
          </a:r>
        </a:p>
      </dsp:txBody>
      <dsp:txXfrm>
        <a:off x="54616" y="85097"/>
        <a:ext cx="6404371" cy="1009580"/>
      </dsp:txXfrm>
    </dsp:sp>
    <dsp:sp modelId="{598A5590-EB86-4030-9B6E-21A65F89F287}">
      <dsp:nvSpPr>
        <dsp:cNvPr id="0" name=""/>
        <dsp:cNvSpPr/>
      </dsp:nvSpPr>
      <dsp:spPr>
        <a:xfrm>
          <a:off x="0" y="1206894"/>
          <a:ext cx="6513603" cy="1118812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place </a:t>
          </a:r>
          <a:r>
            <a:rPr lang="en-US" sz="2000" u="sng" kern="1200"/>
            <a:t>shrouded in mystery </a:t>
          </a:r>
          <a:r>
            <a:rPr lang="en-US" sz="2000" kern="1200"/>
            <a:t>for some and wonder for others. </a:t>
          </a:r>
        </a:p>
      </dsp:txBody>
      <dsp:txXfrm>
        <a:off x="54616" y="1261510"/>
        <a:ext cx="6404371" cy="1009580"/>
      </dsp:txXfrm>
    </dsp:sp>
    <dsp:sp modelId="{31DD469E-47A4-48B6-8D9E-AA5EEAF919D9}">
      <dsp:nvSpPr>
        <dsp:cNvPr id="0" name=""/>
        <dsp:cNvSpPr/>
      </dsp:nvSpPr>
      <dsp:spPr>
        <a:xfrm>
          <a:off x="0" y="2383306"/>
          <a:ext cx="6513603" cy="1118812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the criminal activity that takes place. The user is able to surf the </a:t>
          </a:r>
          <a:r>
            <a:rPr lang="en-US" sz="2000" b="1" u="sng" kern="1200"/>
            <a:t>internet anonymously</a:t>
          </a:r>
          <a:r>
            <a:rPr lang="en-US" sz="2000" kern="1200"/>
            <a:t>.</a:t>
          </a:r>
        </a:p>
      </dsp:txBody>
      <dsp:txXfrm>
        <a:off x="54616" y="2437922"/>
        <a:ext cx="6404371" cy="1009580"/>
      </dsp:txXfrm>
    </dsp:sp>
    <dsp:sp modelId="{D2DCD751-6522-465B-AE26-3A44531AD7A1}">
      <dsp:nvSpPr>
        <dsp:cNvPr id="0" name=""/>
        <dsp:cNvSpPr/>
      </dsp:nvSpPr>
      <dsp:spPr>
        <a:xfrm>
          <a:off x="0" y="3559719"/>
          <a:ext cx="6513603" cy="1118812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means hackers, governments, and even internet service providers and the websites you’re visiting </a:t>
          </a:r>
          <a:r>
            <a:rPr lang="en-US" sz="2000" b="1" u="sng" kern="1200"/>
            <a:t>won’t be able to tell who you are</a:t>
          </a:r>
          <a:r>
            <a:rPr lang="en-US" sz="2000" kern="1200"/>
            <a:t>.</a:t>
          </a:r>
        </a:p>
      </dsp:txBody>
      <dsp:txXfrm>
        <a:off x="54616" y="3614335"/>
        <a:ext cx="6404371" cy="1009580"/>
      </dsp:txXfrm>
    </dsp:sp>
    <dsp:sp modelId="{6641ED29-CE21-45DF-ACE5-E077DDA7FD54}">
      <dsp:nvSpPr>
        <dsp:cNvPr id="0" name=""/>
        <dsp:cNvSpPr/>
      </dsp:nvSpPr>
      <dsp:spPr>
        <a:xfrm>
          <a:off x="0" y="4736131"/>
          <a:ext cx="6513603" cy="1118812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8 of the best Dark/Deep Web browsers available right now </a:t>
          </a:r>
        </a:p>
      </dsp:txBody>
      <dsp:txXfrm>
        <a:off x="54616" y="4790747"/>
        <a:ext cx="6404371" cy="1009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FE586-BA51-4EBA-BCB9-30F686757156}">
      <dsp:nvSpPr>
        <dsp:cNvPr id="0" name=""/>
        <dsp:cNvSpPr/>
      </dsp:nvSpPr>
      <dsp:spPr>
        <a:xfrm>
          <a:off x="0" y="80173"/>
          <a:ext cx="6513603" cy="647595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The Tor Browser</a:t>
          </a:r>
          <a:endParaRPr lang="en-US" sz="2700" kern="1200"/>
        </a:p>
      </dsp:txBody>
      <dsp:txXfrm>
        <a:off x="31613" y="111786"/>
        <a:ext cx="6450377" cy="584369"/>
      </dsp:txXfrm>
    </dsp:sp>
    <dsp:sp modelId="{D4935A65-8F94-45D4-A54A-B76E8051A61C}">
      <dsp:nvSpPr>
        <dsp:cNvPr id="0" name=""/>
        <dsp:cNvSpPr/>
      </dsp:nvSpPr>
      <dsp:spPr>
        <a:xfrm>
          <a:off x="0" y="805528"/>
          <a:ext cx="6513603" cy="64759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Subgraph OS</a:t>
          </a:r>
          <a:endParaRPr lang="en-US" sz="2700" kern="1200"/>
        </a:p>
      </dsp:txBody>
      <dsp:txXfrm>
        <a:off x="31613" y="837141"/>
        <a:ext cx="6450377" cy="584369"/>
      </dsp:txXfrm>
    </dsp:sp>
    <dsp:sp modelId="{94293DD1-3D39-4F16-8BAD-40E7109D8B3F}">
      <dsp:nvSpPr>
        <dsp:cNvPr id="0" name=""/>
        <dsp:cNvSpPr/>
      </dsp:nvSpPr>
      <dsp:spPr>
        <a:xfrm>
          <a:off x="0" y="1530883"/>
          <a:ext cx="6513603" cy="64759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Firefox</a:t>
          </a:r>
          <a:endParaRPr lang="en-US" sz="2700" kern="1200"/>
        </a:p>
      </dsp:txBody>
      <dsp:txXfrm>
        <a:off x="31613" y="1562496"/>
        <a:ext cx="6450377" cy="584369"/>
      </dsp:txXfrm>
    </dsp:sp>
    <dsp:sp modelId="{DFE690EA-9724-4277-8B96-27F549915B5D}">
      <dsp:nvSpPr>
        <dsp:cNvPr id="0" name=""/>
        <dsp:cNvSpPr/>
      </dsp:nvSpPr>
      <dsp:spPr>
        <a:xfrm>
          <a:off x="0" y="2256238"/>
          <a:ext cx="6513603" cy="64759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 err="1"/>
            <a:t>Waterfox</a:t>
          </a:r>
          <a:endParaRPr lang="en-US" sz="2700" kern="1200" dirty="0"/>
        </a:p>
      </dsp:txBody>
      <dsp:txXfrm>
        <a:off x="31613" y="2287851"/>
        <a:ext cx="6450377" cy="584369"/>
      </dsp:txXfrm>
    </dsp:sp>
    <dsp:sp modelId="{E39CF150-8858-4830-9373-FA5646DAF881}">
      <dsp:nvSpPr>
        <dsp:cNvPr id="0" name=""/>
        <dsp:cNvSpPr/>
      </dsp:nvSpPr>
      <dsp:spPr>
        <a:xfrm>
          <a:off x="0" y="2981593"/>
          <a:ext cx="6513603" cy="64759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ISP - Invisible Internet Project</a:t>
          </a:r>
          <a:endParaRPr lang="en-US" sz="2700" kern="1200"/>
        </a:p>
      </dsp:txBody>
      <dsp:txXfrm>
        <a:off x="31613" y="3013206"/>
        <a:ext cx="6450377" cy="584369"/>
      </dsp:txXfrm>
    </dsp:sp>
    <dsp:sp modelId="{427C4098-45C5-4577-B1E6-8580CBF695AF}">
      <dsp:nvSpPr>
        <dsp:cNvPr id="0" name=""/>
        <dsp:cNvSpPr/>
      </dsp:nvSpPr>
      <dsp:spPr>
        <a:xfrm>
          <a:off x="0" y="3706948"/>
          <a:ext cx="6513603" cy="647595"/>
        </a:xfrm>
        <a:prstGeom prst="roundRect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Tails - The Amnesic Incognito Live System</a:t>
          </a:r>
          <a:endParaRPr lang="en-US" sz="2700" kern="1200"/>
        </a:p>
      </dsp:txBody>
      <dsp:txXfrm>
        <a:off x="31613" y="3738561"/>
        <a:ext cx="6450377" cy="584369"/>
      </dsp:txXfrm>
    </dsp:sp>
    <dsp:sp modelId="{506BF1D3-ABE8-46DC-AFF2-A7BDC9D90016}">
      <dsp:nvSpPr>
        <dsp:cNvPr id="0" name=""/>
        <dsp:cNvSpPr/>
      </dsp:nvSpPr>
      <dsp:spPr>
        <a:xfrm>
          <a:off x="0" y="4432303"/>
          <a:ext cx="6513603" cy="647595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Opera</a:t>
          </a:r>
          <a:endParaRPr lang="en-US" sz="2700" kern="1200"/>
        </a:p>
      </dsp:txBody>
      <dsp:txXfrm>
        <a:off x="31613" y="4463916"/>
        <a:ext cx="6450377" cy="584369"/>
      </dsp:txXfrm>
    </dsp:sp>
    <dsp:sp modelId="{390FD8D6-3D60-4F59-8D47-257706AF969B}">
      <dsp:nvSpPr>
        <dsp:cNvPr id="0" name=""/>
        <dsp:cNvSpPr/>
      </dsp:nvSpPr>
      <dsp:spPr>
        <a:xfrm>
          <a:off x="0" y="5157658"/>
          <a:ext cx="6513603" cy="64759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Whonix</a:t>
          </a:r>
          <a:endParaRPr lang="en-US" sz="2700" kern="1200"/>
        </a:p>
      </dsp:txBody>
      <dsp:txXfrm>
        <a:off x="31613" y="5189271"/>
        <a:ext cx="6450377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BCB7A-07D2-4BDE-A898-195B5F6A8532}">
      <dsp:nvSpPr>
        <dsp:cNvPr id="0" name=""/>
        <dsp:cNvSpPr/>
      </dsp:nvSpPr>
      <dsp:spPr>
        <a:xfrm>
          <a:off x="0" y="5200128"/>
          <a:ext cx="1628400" cy="682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</a:t>
          </a:r>
        </a:p>
      </dsp:txBody>
      <dsp:txXfrm>
        <a:off x="0" y="5200128"/>
        <a:ext cx="1628400" cy="682514"/>
      </dsp:txXfrm>
    </dsp:sp>
    <dsp:sp modelId="{EBE1B131-7338-4B65-9D05-80A988E54357}">
      <dsp:nvSpPr>
        <dsp:cNvPr id="0" name=""/>
        <dsp:cNvSpPr/>
      </dsp:nvSpPr>
      <dsp:spPr>
        <a:xfrm>
          <a:off x="1628400" y="5200128"/>
          <a:ext cx="4885203" cy="6825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Experian's Free Dark Web Scan to see if your Social Security number, phone number, or email address is on the dark web.</a:t>
          </a:r>
        </a:p>
      </dsp:txBody>
      <dsp:txXfrm>
        <a:off x="1628400" y="5200128"/>
        <a:ext cx="4885203" cy="682514"/>
      </dsp:txXfrm>
    </dsp:sp>
    <dsp:sp modelId="{31C854FF-EBB8-4757-99B5-BC072AF70801}">
      <dsp:nvSpPr>
        <dsp:cNvPr id="0" name=""/>
        <dsp:cNvSpPr/>
      </dsp:nvSpPr>
      <dsp:spPr>
        <a:xfrm rot="10800000">
          <a:off x="0" y="4160659"/>
          <a:ext cx="1628400" cy="10497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Know</a:t>
          </a:r>
        </a:p>
      </dsp:txBody>
      <dsp:txXfrm rot="-10800000">
        <a:off x="0" y="4160659"/>
        <a:ext cx="1628400" cy="682309"/>
      </dsp:txXfrm>
    </dsp:sp>
    <dsp:sp modelId="{64F7C5BA-3AB9-4E95-A332-DA80990403FF}">
      <dsp:nvSpPr>
        <dsp:cNvPr id="0" name=""/>
        <dsp:cNvSpPr/>
      </dsp:nvSpPr>
      <dsp:spPr>
        <a:xfrm>
          <a:off x="1628400" y="4160659"/>
          <a:ext cx="4885203" cy="6823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Know how to respond immediately to suspicious activity</a:t>
          </a:r>
        </a:p>
      </dsp:txBody>
      <dsp:txXfrm>
        <a:off x="1628400" y="4160659"/>
        <a:ext cx="4885203" cy="682309"/>
      </dsp:txXfrm>
    </dsp:sp>
    <dsp:sp modelId="{442ECFCB-75F9-40BA-B49E-5C2227A37185}">
      <dsp:nvSpPr>
        <dsp:cNvPr id="0" name=""/>
        <dsp:cNvSpPr/>
      </dsp:nvSpPr>
      <dsp:spPr>
        <a:xfrm rot="10800000">
          <a:off x="0" y="3121190"/>
          <a:ext cx="1628400" cy="10497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</a:t>
          </a:r>
        </a:p>
      </dsp:txBody>
      <dsp:txXfrm rot="-10800000">
        <a:off x="0" y="3121190"/>
        <a:ext cx="1628400" cy="682309"/>
      </dsp:txXfrm>
    </dsp:sp>
    <dsp:sp modelId="{9770F199-66B6-47A0-A8DC-93B5F8631D64}">
      <dsp:nvSpPr>
        <dsp:cNvPr id="0" name=""/>
        <dsp:cNvSpPr/>
      </dsp:nvSpPr>
      <dsp:spPr>
        <a:xfrm>
          <a:off x="1628400" y="3121190"/>
          <a:ext cx="4885203" cy="6823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 an online product to help you protect your identity and monitor your credit.</a:t>
          </a:r>
        </a:p>
      </dsp:txBody>
      <dsp:txXfrm>
        <a:off x="1628400" y="3121190"/>
        <a:ext cx="4885203" cy="682309"/>
      </dsp:txXfrm>
    </dsp:sp>
    <dsp:sp modelId="{EE100525-EA61-404A-8217-E0D6F5A7ED77}">
      <dsp:nvSpPr>
        <dsp:cNvPr id="0" name=""/>
        <dsp:cNvSpPr/>
      </dsp:nvSpPr>
      <dsp:spPr>
        <a:xfrm rot="10800000">
          <a:off x="0" y="2081721"/>
          <a:ext cx="1628400" cy="10497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</a:t>
          </a:r>
        </a:p>
      </dsp:txBody>
      <dsp:txXfrm rot="-10800000">
        <a:off x="0" y="2081721"/>
        <a:ext cx="1628400" cy="682309"/>
      </dsp:txXfrm>
    </dsp:sp>
    <dsp:sp modelId="{4C1EDA88-1294-4A4B-A578-51D46783B292}">
      <dsp:nvSpPr>
        <dsp:cNvPr id="0" name=""/>
        <dsp:cNvSpPr/>
      </dsp:nvSpPr>
      <dsp:spPr>
        <a:xfrm>
          <a:off x="1628400" y="2081721"/>
          <a:ext cx="4885203" cy="6823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strong passwords, and change them often</a:t>
          </a:r>
        </a:p>
      </dsp:txBody>
      <dsp:txXfrm>
        <a:off x="1628400" y="2081721"/>
        <a:ext cx="4885203" cy="682309"/>
      </dsp:txXfrm>
    </dsp:sp>
    <dsp:sp modelId="{659B99EF-30C0-498F-ABF9-6AE3D4E2C403}">
      <dsp:nvSpPr>
        <dsp:cNvPr id="0" name=""/>
        <dsp:cNvSpPr/>
      </dsp:nvSpPr>
      <dsp:spPr>
        <a:xfrm rot="10800000">
          <a:off x="0" y="1042252"/>
          <a:ext cx="1628400" cy="10497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</a:t>
          </a:r>
        </a:p>
      </dsp:txBody>
      <dsp:txXfrm rot="-10800000">
        <a:off x="0" y="1042252"/>
        <a:ext cx="1628400" cy="682309"/>
      </dsp:txXfrm>
    </dsp:sp>
    <dsp:sp modelId="{4993DE04-1FC3-4533-9545-15C816C0DD7C}">
      <dsp:nvSpPr>
        <dsp:cNvPr id="0" name=""/>
        <dsp:cNvSpPr/>
      </dsp:nvSpPr>
      <dsp:spPr>
        <a:xfrm>
          <a:off x="1628400" y="1042252"/>
          <a:ext cx="4885203" cy="68230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your credit report regularly to see if inquiries or new accounts appear that you don't recognize</a:t>
          </a:r>
        </a:p>
      </dsp:txBody>
      <dsp:txXfrm>
        <a:off x="1628400" y="1042252"/>
        <a:ext cx="4885203" cy="682309"/>
      </dsp:txXfrm>
    </dsp:sp>
    <dsp:sp modelId="{43BF2E69-38FB-4123-8402-CA14CFD2355F}">
      <dsp:nvSpPr>
        <dsp:cNvPr id="0" name=""/>
        <dsp:cNvSpPr/>
      </dsp:nvSpPr>
      <dsp:spPr>
        <a:xfrm rot="10800000">
          <a:off x="0" y="2783"/>
          <a:ext cx="1628400" cy="10497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0688" rIns="11581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</a:t>
          </a:r>
        </a:p>
      </dsp:txBody>
      <dsp:txXfrm rot="-10800000">
        <a:off x="0" y="2783"/>
        <a:ext cx="1628400" cy="682309"/>
      </dsp:txXfrm>
    </dsp:sp>
    <dsp:sp modelId="{1E5352B4-B205-47F5-8CFF-A6D2EE1671FF}">
      <dsp:nvSpPr>
        <dsp:cNvPr id="0" name=""/>
        <dsp:cNvSpPr/>
      </dsp:nvSpPr>
      <dsp:spPr>
        <a:xfrm>
          <a:off x="1628400" y="2783"/>
          <a:ext cx="4885203" cy="6823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Monitor your accounts and statements for any information that looks off</a:t>
          </a:r>
        </a:p>
      </dsp:txBody>
      <dsp:txXfrm>
        <a:off x="1628400" y="2783"/>
        <a:ext cx="4885203" cy="682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48580-8786-4264-8F5B-01AA990257EE}">
      <dsp:nvSpPr>
        <dsp:cNvPr id="0" name=""/>
        <dsp:cNvSpPr/>
      </dsp:nvSpPr>
      <dsp:spPr>
        <a:xfrm>
          <a:off x="0" y="53892"/>
          <a:ext cx="6513603" cy="285714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According to Cisco Systems, Inc., there is a </a:t>
          </a:r>
          <a:r>
            <a:rPr lang="en-US" sz="2200" b="1" kern="1200">
              <a:solidFill>
                <a:schemeClr val="tx1"/>
              </a:solidFill>
            </a:rPr>
            <a:t>distinct shortage of cyber security professionals</a:t>
          </a:r>
          <a:r>
            <a:rPr lang="en-US" sz="2200" kern="1200">
              <a:solidFill>
                <a:schemeClr val="tx1"/>
              </a:solidFill>
            </a:rPr>
            <a:t>, particularly those with data science skills. As a result of this scarcity, many computer science workers, particularly those currently in the IT field, are eyeing employment in cyber security.</a:t>
          </a:r>
        </a:p>
      </dsp:txBody>
      <dsp:txXfrm>
        <a:off x="139474" y="193366"/>
        <a:ext cx="6234655" cy="2578192"/>
      </dsp:txXfrm>
    </dsp:sp>
    <dsp:sp modelId="{04DBBD8F-5AD7-4929-94FA-92B01EBBCA51}">
      <dsp:nvSpPr>
        <dsp:cNvPr id="0" name=""/>
        <dsp:cNvSpPr/>
      </dsp:nvSpPr>
      <dsp:spPr>
        <a:xfrm>
          <a:off x="0" y="2974393"/>
          <a:ext cx="6513603" cy="285714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Indeed, as job growth goes, it's hard to find a profession that outpaces cyber security. According to the </a:t>
          </a:r>
          <a:r>
            <a:rPr lang="en-US" sz="2200" u="sng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U.S. Bureau of Labor Statistics</a:t>
          </a:r>
          <a:r>
            <a:rPr lang="en-US" sz="2200" kern="1200" dirty="0">
              <a:solidFill>
                <a:schemeClr val="tx1"/>
              </a:solidFill>
            </a:rPr>
            <a:t>, for example, job growth from 2012 to 2022 for Information Security Analysts is projected to be </a:t>
          </a:r>
          <a:r>
            <a:rPr lang="en-US" sz="2200" b="1" kern="1200" dirty="0">
              <a:solidFill>
                <a:schemeClr val="tx1"/>
              </a:solidFill>
            </a:rPr>
            <a:t>37 percent compared with 18 percent for all computer occupations and 11 percent for all occupations.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39474" y="3113867"/>
        <a:ext cx="6234655" cy="257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B51-40D2-44DF-903F-5CB82D54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9FBF4-D8BA-4E86-B4FC-137D24BC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58A2-FA2C-4A64-A01D-5B5B1215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3004-59AA-4366-BCA9-A272FC0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AE71-B99F-4FC0-B1F4-62E369B0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ACC-6D43-4547-8BE8-7938B067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1D8EC-CC3E-4EE3-8BB7-8CAB1F12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DB1C-4C04-4940-B0DA-540C43E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2BD0-FB9C-465D-8879-586F4D5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F96E-B934-4CFC-B52E-7027F187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DCAF-2CA8-4BDE-BDF3-D0A7041F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37D7-BF1D-4952-91BF-23516EFB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E564-47BE-4AB9-982A-FE4C1595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1395-235F-4081-B6C1-F1E093FD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BA3D-B578-406F-B9B3-992CE071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9ED1-40CD-4371-BA75-6C13F9BF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6AF2-3B7A-42A5-AAC7-06F03324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E917-555F-406E-B943-5823A3A2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954B-3A83-404C-9276-8E385318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0293-E431-49E1-9564-6865BBC0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7A3A-B9AA-4630-84AE-A303FC50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52BA-FA40-47DE-9C50-6B773D59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150E-6454-452C-A855-C37A1CD7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D282-987E-40E8-A2E5-2DFEFB9E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B9CE-1E5A-41B4-A64E-4F692021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6F96-FE9E-4033-986C-3E3AABD4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F540-5191-46A6-8252-C92E70A4F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4FE2-3FCA-4505-8570-84F8C5F3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0AE66-BC70-4D0C-A9A6-B51CD38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8F17-0DF0-456A-A779-72EB8410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DB17-825E-4CDE-AC55-E8493DA6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5A9A-1ED6-48C9-A564-6628A1C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A0DF-F286-46CB-BD3D-C7220D20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F27E-6C1C-4542-B45A-C3F05B43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44CC-47D9-4D14-81B7-6F20E422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236D4-A859-43BA-AFEC-DF4051ED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9095B-0DBB-46AB-845D-641DB564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0AA2C-6D0C-4C2C-82B8-F7A58EC3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D276-6239-4DE6-B3AF-A7E730A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A692-F021-4B04-A6AB-01436CDE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394B-9A3C-49E0-92C9-68130A1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A0D6C-742E-4153-B941-592E060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ED1E-A6BB-4A3B-BB90-26A1FA55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3F10-2C92-4F8C-965B-54A4317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8A0B9-5A19-4432-8AF7-A69B601D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77A0-4D5B-480F-B6D7-1B45D5DA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33E3-EC03-4469-90BB-BBFE4540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1236-7A31-48E3-A8C1-3A8511E0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D634-A05A-4A18-AD6D-54D39E29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5646B-203B-4185-8252-FE78DAC8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846B-E409-4DD3-BF20-5B763E6A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C1CC-7232-4C98-83B1-93E57D5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84AC-6213-499C-BF1D-85A0F75E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37ED-C5BC-4C91-BCD3-CF36FBC0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A6C8-D3ED-407C-8555-8D006E90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C213-EE3B-4E31-B167-6F7FBA6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0FAA-B1AA-42B6-8F52-1CA6064E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9AA04-8E8E-4BE6-B98B-81F3B4B4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33945-0ADA-4BCB-BA16-705E5F90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91FE-A221-488A-AFD9-E1A4ED8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0164-24D5-4127-B335-22D5E4BBC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29D2-378B-4EAD-A99F-C733DB77089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F3B0-46B8-4E57-B1A5-72EA7D6C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604-9CCC-42F5-9699-1A6C4C0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7439-F380-467E-8D22-B9EC986D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Servattalab@northeaster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testinghelp.com/how-to-test-application-security-web-and-desktop-application-security-testing-techniques/#5_Service_Access_Points_Sealed_and_Secure_Open" TargetMode="External"/><Relationship Id="rId3" Type="http://schemas.openxmlformats.org/officeDocument/2006/relationships/hyperlink" Target="https://www.softwaretestinghelp.com/how-to-test-application-security-web-and-desktop-application-security-testing-techniques/#8_Top_Security_Testing_Techniques" TargetMode="External"/><Relationship Id="rId7" Type="http://schemas.openxmlformats.org/officeDocument/2006/relationships/hyperlink" Target="https://www.softwaretestinghelp.com/how-to-test-application-security-web-and-desktop-application-security-testing-techniques/#4_SQL_Injection_and_XSS_cross-site_scripting" TargetMode="External"/><Relationship Id="rId2" Type="http://schemas.openxmlformats.org/officeDocument/2006/relationships/hyperlink" Target="https://www.softwaretestinghelp.com/how-to-test-application-security-web-and-desktop-application-security-testing-techniques/#Examples_of_security_flaws_in_an_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ftwaretestinghelp.com/how-to-test-application-security-web-and-desktop-application-security-testing-techniques/#3_Brute-Force_Attack" TargetMode="External"/><Relationship Id="rId5" Type="http://schemas.openxmlformats.org/officeDocument/2006/relationships/hyperlink" Target="https://www.softwaretestinghelp.com/how-to-test-application-security-web-and-desktop-application-security-testing-techniques/#2_Data_Protection" TargetMode="External"/><Relationship Id="rId4" Type="http://schemas.openxmlformats.org/officeDocument/2006/relationships/hyperlink" Target="https://www.softwaretestinghelp.com/how-to-test-application-security-web-and-desktop-application-security-testing-techniques/#1Access_to_Applic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how-to-test-application-security-web-and-desktop-application-security-testing-techniques/#6_Session_Management" TargetMode="External"/><Relationship Id="rId2" Type="http://schemas.openxmlformats.org/officeDocument/2006/relationships/hyperlink" Target="https://www.softwaretestinghelp.com/how-to-test-application-security-web-and-desktop-application-security-testing-techniques/#Examples_of_security_flaws_in_an_appl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waretestinghelp.com/how-to-test-application-security-web-and-desktop-application-security-testing-techniques/#8_Specific_Risky_functionalities" TargetMode="External"/><Relationship Id="rId4" Type="http://schemas.openxmlformats.org/officeDocument/2006/relationships/hyperlink" Target="https://www.softwaretestinghelp.com/how-to-test-application-security-web-and-desktop-application-security-testing-techniques/#7_Error_handl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.Servattalab@northeastern.edu" TargetMode="External"/><Relationship Id="rId2" Type="http://schemas.openxmlformats.org/officeDocument/2006/relationships/hyperlink" Target="https://northeastern.blackboard.com/webapps/blackboard/execute/courseMain?course_id=_2586242_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oaltonetworks.com/cyberpedia/what-is-ransomware" TargetMode="External"/><Relationship Id="rId7" Type="http://schemas.openxmlformats.org/officeDocument/2006/relationships/image" Target="../media/image23.svg"/><Relationship Id="rId2" Type="http://schemas.openxmlformats.org/officeDocument/2006/relationships/hyperlink" Target="https://www.paloaltonetworks.com/cyberpedia/what-is-mal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www.paloaltonetworks.com/cyberpedia/what-is-an-exploit-kit" TargetMode="External"/><Relationship Id="rId4" Type="http://schemas.openxmlformats.org/officeDocument/2006/relationships/hyperlink" Target="https://www.paloaltonetworks.com/cyberpedia/what-is-a-phishing-att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iperresearch.com/home" TargetMode="External"/><Relationship Id="rId2" Type="http://schemas.openxmlformats.org/officeDocument/2006/relationships/hyperlink" Target="https://www.ibm.com/ibm/ginn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intsolutions.com/cyber-security-facts-stats/" TargetMode="External"/><Relationship Id="rId4" Type="http://schemas.openxmlformats.org/officeDocument/2006/relationships/hyperlink" Target="https://cybersecurityventures.com/cybercrime-diary-whos-hacked-list-of-q3-2018-data-breaches-and-cyberattack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.sidekickopen10.com/e1t/c/5/f18dQhb0S7lC8dDMPbW2n0x6l2B9nMJW7t5XX4643_Q8W5w05nb5vg2blW1pgBJ-56dFdPf7tRgn002?t=https://www.nexusguard.com/threat-report-q2-2018&amp;si=4526991739453440&amp;pi=2ee51cac-c430-43cf-aee1-a3265e0db520" TargetMode="External"/><Relationship Id="rId7" Type="http://schemas.openxmlformats.org/officeDocument/2006/relationships/hyperlink" Target="https://www.cybintsolutions.com/cyber-security-facts-stats/" TargetMode="External"/><Relationship Id="rId2" Type="http://schemas.openxmlformats.org/officeDocument/2006/relationships/hyperlink" Target="http://www.prnewswire.com/news-releases/report-reveals-healthcare-industry-lacking-in-basic-security-awareness-among-staff-putting-entire-medical-infrastructure-at-risk-30035248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hill.com/opinion/cybersecurity/365802-cyber-jobs-are-available-but-americans-dont-realize-they-are-qualified" TargetMode="External"/><Relationship Id="rId5" Type="http://schemas.openxmlformats.org/officeDocument/2006/relationships/hyperlink" Target="https://www.forbes.com/sites/forbestechcouncil/2018/11/09/how-not-to-waste-a-trillion-dollars-on-cybersecurity/#46bb9462df9a" TargetMode="External"/><Relationship Id="rId4" Type="http://schemas.openxmlformats.org/officeDocument/2006/relationships/hyperlink" Target="https://www.nexusguard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intsolutions.com/cyber-security-facts-stat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intsolutions.com/companies/" TargetMode="External"/><Relationship Id="rId2" Type="http://schemas.openxmlformats.org/officeDocument/2006/relationships/hyperlink" Target="https://www.symantec.com/security-center/threat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ybintsolutions.com/cyber-security-facts-stat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change.aspiration.com/" TargetMode="External"/><Relationship Id="rId2" Type="http://schemas.openxmlformats.org/officeDocument/2006/relationships/hyperlink" Target="https://www.experian.com/blogs/ask-experian/heres-how-much-your-personal-information-is-selling-for-on-the-dark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perian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thefinalhour.com/2018/10/dark-net-australia-october-2018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perian.com/" TargetMode="Externa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drfone.wondershare.com/dark-web/dark-web-browser.html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partner-content/nova/cybersecurity/cyber/v/cybersecurity-10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newsdaily.com/10708-information-security-certifications.html#CISM" TargetMode="External"/><Relationship Id="rId7" Type="http://schemas.openxmlformats.org/officeDocument/2006/relationships/hyperlink" Target="https://www.prepaway.com/certification/top-cyber-security-certifications-that-will-rule-the-it-world-in-2018/" TargetMode="External"/><Relationship Id="rId2" Type="http://schemas.openxmlformats.org/officeDocument/2006/relationships/hyperlink" Target="https://www.businessnewsdaily.com/10708-information-security-certifications.html#CE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newsdaily.com/10708-information-security-certifications.html#GSEC" TargetMode="External"/><Relationship Id="rId5" Type="http://schemas.openxmlformats.org/officeDocument/2006/relationships/hyperlink" Target="https://www.businessnewsdaily.com/10708-information-security-certifications.html#CISSP" TargetMode="External"/><Relationship Id="rId4" Type="http://schemas.openxmlformats.org/officeDocument/2006/relationships/hyperlink" Target="https://www.businessnewsdaily.com/10708-information-security-certifications.html#compti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learnhowtobecome.org/computer-careers/cyber-securit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howtobecome.org/computer-careers/cyber-securit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pwc.com/us/en/increasing-it-effectiveness/publications/assets/2015-us-cybercrime-surve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newsdaily.com/" TargetMode="External"/><Relationship Id="rId2" Type="http://schemas.openxmlformats.org/officeDocument/2006/relationships/hyperlink" Target="https://www.cybintsolutions.com/cyber-security-facts-sta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rnhowtobecome.org/computer-careers/cyber-security/" TargetMode="External"/><Relationship Id="rId4" Type="http://schemas.openxmlformats.org/officeDocument/2006/relationships/hyperlink" Target="https://www.khanacademy.org/partner-content/nova/cybersecurity/cyber/e/cybersecurity-101-qui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ethical-hacking-tutorial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0230-8C12-45CD-AF8B-F6A3C0F0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674"/>
          </a:xfrm>
        </p:spPr>
        <p:txBody>
          <a:bodyPr/>
          <a:lstStyle/>
          <a:p>
            <a:r>
              <a:rPr lang="en-US" b="1" dirty="0"/>
              <a:t>Security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F065-56E9-45F0-9013-7D8C3E6C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auto"/>
            <a:r>
              <a:rPr lang="en-US" b="1" dirty="0"/>
              <a:t>INFO6255 - Software Quality </a:t>
            </a:r>
            <a:r>
              <a:rPr lang="en-US" b="1" dirty="0" err="1"/>
              <a:t>Contrl</a:t>
            </a:r>
            <a:r>
              <a:rPr lang="en-US" b="1" dirty="0"/>
              <a:t> &amp; </a:t>
            </a:r>
            <a:r>
              <a:rPr lang="en-US" b="1" dirty="0" err="1"/>
              <a:t>Mgmt</a:t>
            </a:r>
            <a:endParaRPr lang="en-US" b="1" dirty="0"/>
          </a:p>
          <a:p>
            <a:r>
              <a:rPr lang="en-US" dirty="0"/>
              <a:t>Fall 2019</a:t>
            </a:r>
          </a:p>
          <a:p>
            <a:r>
              <a:rPr lang="en-US" dirty="0"/>
              <a:t>Medi Servattalab</a:t>
            </a:r>
          </a:p>
          <a:p>
            <a:r>
              <a:rPr lang="en-US" dirty="0">
                <a:hlinkClick r:id="rId2"/>
              </a:rPr>
              <a:t>M.Servattalab@northeastern.edu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7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75A13-F334-48DE-B7C2-05210AF6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Security Testing 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9AF0-CC5E-444B-83C2-3D57D89F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3200" b="1" dirty="0"/>
              <a:t>Hackers</a:t>
            </a:r>
            <a:r>
              <a:rPr lang="en-US" sz="3200" dirty="0"/>
              <a:t> - Access computer system or network </a:t>
            </a:r>
            <a:r>
              <a:rPr lang="en-US" sz="3200" u="sng" dirty="0"/>
              <a:t>without authorization.</a:t>
            </a:r>
          </a:p>
          <a:p>
            <a:r>
              <a:rPr lang="en-US" sz="3200" b="1" dirty="0"/>
              <a:t>Crackers </a:t>
            </a:r>
            <a:r>
              <a:rPr lang="en-US" sz="3200" dirty="0"/>
              <a:t>- Break into the systems to </a:t>
            </a:r>
            <a:r>
              <a:rPr lang="en-US" sz="3200" u="sng" dirty="0"/>
              <a:t>steal or destroy data</a:t>
            </a:r>
            <a:r>
              <a:rPr lang="en-US" sz="3200" dirty="0"/>
              <a:t>.</a:t>
            </a:r>
          </a:p>
          <a:p>
            <a:r>
              <a:rPr lang="en-US" sz="3200" b="1" dirty="0"/>
              <a:t>Ethical Hacker </a:t>
            </a:r>
            <a:r>
              <a:rPr lang="en-US" sz="3200" dirty="0"/>
              <a:t>- Performs most of the </a:t>
            </a:r>
            <a:r>
              <a:rPr lang="en-US" sz="3600" dirty="0"/>
              <a:t>breaking</a:t>
            </a:r>
            <a:r>
              <a:rPr lang="en-US" sz="3200" dirty="0"/>
              <a:t> activities but </a:t>
            </a:r>
            <a:r>
              <a:rPr lang="en-US" sz="3200" u="sng" dirty="0"/>
              <a:t>with permission </a:t>
            </a:r>
            <a:r>
              <a:rPr lang="en-US" sz="3200" dirty="0"/>
              <a:t>from the owner.</a:t>
            </a:r>
          </a:p>
          <a:p>
            <a:r>
              <a:rPr lang="en-US" sz="3200" b="1" dirty="0"/>
              <a:t>Script Kiddies or packet monkeys </a:t>
            </a:r>
            <a:r>
              <a:rPr lang="en-US" sz="3200" dirty="0"/>
              <a:t>- Inexperienced Hackers with programming language skill.</a:t>
            </a:r>
          </a:p>
        </p:txBody>
      </p:sp>
    </p:spTree>
    <p:extLst>
      <p:ext uri="{BB962C8B-B14F-4D97-AF65-F5344CB8AC3E}">
        <p14:creationId xmlns:p14="http://schemas.microsoft.com/office/powerpoint/2010/main" val="255587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D7B-F912-4490-A19E-336E79AA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Techniques for Security Testing</a:t>
            </a:r>
            <a:br>
              <a:rPr lang="en-US" b="1" dirty="0"/>
            </a:br>
            <a:r>
              <a:rPr lang="en-US" b="1" dirty="0"/>
              <a:t>(Methodologies)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74627FD-5E42-4DCC-8B2E-0AD8CCE91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73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7E9E9-DA15-440A-A247-B6693EF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4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Security Testing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98E0-5B48-49B5-9F37-6DE82580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960"/>
            <a:ext cx="8169322" cy="40482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A password should be in </a:t>
            </a:r>
            <a:r>
              <a:rPr lang="en-US" sz="2000" b="1" dirty="0"/>
              <a:t>encrypted</a:t>
            </a:r>
            <a:r>
              <a:rPr lang="en-US" sz="2000" dirty="0"/>
              <a:t> format.</a:t>
            </a:r>
          </a:p>
          <a:p>
            <a:r>
              <a:rPr lang="en-US" sz="2000" dirty="0"/>
              <a:t>Application or System should not allow </a:t>
            </a:r>
            <a:r>
              <a:rPr lang="en-US" sz="2000" b="1" dirty="0"/>
              <a:t>invalid</a:t>
            </a:r>
            <a:r>
              <a:rPr lang="en-US" sz="2000" dirty="0"/>
              <a:t> users.</a:t>
            </a:r>
          </a:p>
          <a:p>
            <a:r>
              <a:rPr lang="en-US" sz="2000" dirty="0"/>
              <a:t>Check </a:t>
            </a:r>
            <a:r>
              <a:rPr lang="en-US" sz="2000" b="1" dirty="0"/>
              <a:t>cookies</a:t>
            </a:r>
            <a:r>
              <a:rPr lang="en-US" sz="2000" dirty="0"/>
              <a:t> and </a:t>
            </a:r>
            <a:r>
              <a:rPr lang="en-US" sz="2000" b="1" dirty="0"/>
              <a:t>session time </a:t>
            </a:r>
            <a:r>
              <a:rPr lang="en-US" sz="2000" dirty="0"/>
              <a:t>for application.</a:t>
            </a:r>
          </a:p>
          <a:p>
            <a:r>
              <a:rPr lang="en-US" sz="2000" dirty="0"/>
              <a:t>For financial sites, the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back</a:t>
            </a:r>
            <a:r>
              <a:rPr lang="en-US" sz="2000" dirty="0"/>
              <a:t> button should not work.</a:t>
            </a:r>
          </a:p>
          <a:p>
            <a:r>
              <a:rPr lang="en-US" sz="2000" dirty="0"/>
              <a:t>A Student Management System is insecure if ‘Admission’ branch can edit the data of ‘Exam’ branch – </a:t>
            </a:r>
            <a:r>
              <a:rPr lang="en-US" sz="2000" b="1" dirty="0"/>
              <a:t>User Roles.</a:t>
            </a:r>
          </a:p>
          <a:p>
            <a:r>
              <a:rPr lang="en-US" sz="2000" dirty="0"/>
              <a:t>An ERP system is not secure if DEO (data entry operator) can generate ‘Reports’ – </a:t>
            </a:r>
            <a:r>
              <a:rPr lang="en-US" sz="2000" b="1" dirty="0"/>
              <a:t>User Roles.</a:t>
            </a:r>
          </a:p>
          <a:p>
            <a:r>
              <a:rPr lang="en-US" sz="2000" dirty="0"/>
              <a:t>An online Shopping Mall has no security if the customer’s Credit Card Detail is not </a:t>
            </a:r>
            <a:r>
              <a:rPr lang="en-US" sz="2000" b="1" dirty="0"/>
              <a:t>encrypted.</a:t>
            </a:r>
          </a:p>
          <a:p>
            <a:r>
              <a:rPr lang="en-US" sz="2000" dirty="0"/>
              <a:t>A custom software possess inadequate security if an SQL query retrieves actual </a:t>
            </a:r>
            <a:r>
              <a:rPr lang="en-US" sz="2000" b="1" dirty="0"/>
              <a:t>passwords</a:t>
            </a:r>
            <a:r>
              <a:rPr lang="en-US" sz="2000" dirty="0"/>
              <a:t> of its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BEF3B-EDD5-44E5-AA9B-F3B0CCC2082A}"/>
              </a:ext>
            </a:extLst>
          </p:cNvPr>
          <p:cNvSpPr txBox="1"/>
          <p:nvPr/>
        </p:nvSpPr>
        <p:spPr>
          <a:xfrm>
            <a:off x="3622002" y="5973204"/>
            <a:ext cx="5160332" cy="65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Guru99.com and SoftwareTestingHelp.com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79C7C-FAD9-4BD7-BF42-D1BFFFB6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334" y="2255582"/>
            <a:ext cx="2905050" cy="29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C6E12-59C7-491A-A1BD-E2F2E064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44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of Security Flaws in an Application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D3CF4-8499-43A3-9948-BD8A9B680A13}"/>
              </a:ext>
            </a:extLst>
          </p:cNvPr>
          <p:cNvSpPr txBox="1"/>
          <p:nvPr/>
        </p:nvSpPr>
        <p:spPr>
          <a:xfrm>
            <a:off x="2774587" y="6512142"/>
            <a:ext cx="3494358" cy="347736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lvl="1" algn="r">
              <a:spcAft>
                <a:spcPts val="600"/>
              </a:spcAft>
            </a:pPr>
            <a:r>
              <a:rPr lang="en-US" sz="2000" i="1" dirty="0"/>
              <a:t>Softwaretestinghelp.com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2924-A9DA-4EFE-9C12-2B0D5DB6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367" y="963877"/>
            <a:ext cx="6563434" cy="493024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Top Security Testing Techniques</a:t>
            </a:r>
            <a:endParaRPr lang="en-US" sz="3200" b="1" dirty="0"/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to Application</a:t>
            </a:r>
            <a:r>
              <a:rPr lang="en-US" b="1" dirty="0"/>
              <a:t> </a:t>
            </a:r>
            <a:r>
              <a:rPr lang="en-US" dirty="0"/>
              <a:t>– Roles and Rights Management.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Protection</a:t>
            </a:r>
            <a:r>
              <a:rPr lang="en-US" b="1" dirty="0"/>
              <a:t> </a:t>
            </a:r>
            <a:r>
              <a:rPr lang="en-US" dirty="0"/>
              <a:t>– The user can only view the data that he/she is entitled 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Brute-Force Attack</a:t>
            </a:r>
            <a:r>
              <a:rPr lang="en-US" b="1" dirty="0"/>
              <a:t> </a:t>
            </a:r>
            <a:r>
              <a:rPr lang="en-US" dirty="0"/>
              <a:t>– Software attempts to guess passwords and tries to login again &amp; again.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Injection and XSS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(cross-site scripting)</a:t>
            </a:r>
            <a:r>
              <a:rPr lang="en-US" dirty="0"/>
              <a:t> – Malicious script is used by hackers in order to manipulate a web site.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 Access Points (Sealed and Secure Open)</a:t>
            </a:r>
            <a:r>
              <a:rPr lang="en-US" b="1" dirty="0"/>
              <a:t> </a:t>
            </a:r>
            <a:r>
              <a:rPr lang="en-US" dirty="0"/>
              <a:t>– Application to Application Access points should be protected and sealed.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742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EE4508-1E24-43F5-8572-54EF57F3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of Security Flaws in an Application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A597F-428B-430B-98DF-667E11327A84}"/>
              </a:ext>
            </a:extLst>
          </p:cNvPr>
          <p:cNvSpPr txBox="1"/>
          <p:nvPr/>
        </p:nvSpPr>
        <p:spPr>
          <a:xfrm>
            <a:off x="3245435" y="6505319"/>
            <a:ext cx="3387325" cy="354559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 lvl="1" algn="r">
              <a:spcAft>
                <a:spcPts val="600"/>
              </a:spcAft>
            </a:pPr>
            <a:r>
              <a:rPr lang="en-US" sz="2000" i="1" dirty="0"/>
              <a:t>Softwaretestinghelp.com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0364-2E38-490B-A8BF-779EA176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63877"/>
            <a:ext cx="7157833" cy="4930246"/>
          </a:xfrm>
        </p:spPr>
        <p:txBody>
          <a:bodyPr anchor="ctr">
            <a:noAutofit/>
          </a:bodyPr>
          <a:lstStyle/>
          <a:p>
            <a:pPr marL="914400" lvl="1" indent="-457200">
              <a:buFont typeface="+mj-lt"/>
              <a:buAutoNum type="arabicPeriod" startAt="6"/>
            </a:pPr>
            <a:r>
              <a:rPr lang="en-US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Management</a:t>
            </a:r>
            <a:r>
              <a:rPr lang="en-US" sz="2000" b="1" dirty="0"/>
              <a:t> – </a:t>
            </a:r>
            <a:r>
              <a:rPr lang="en-US" sz="2000" dirty="0"/>
              <a:t>Test for</a:t>
            </a:r>
          </a:p>
          <a:p>
            <a:pPr lvl="2"/>
            <a:r>
              <a:rPr lang="en-US" dirty="0"/>
              <a:t>Session expiry after particular idle time </a:t>
            </a:r>
          </a:p>
          <a:p>
            <a:pPr lvl="2"/>
            <a:r>
              <a:rPr lang="en-US" dirty="0"/>
              <a:t>Session termination after maximum lifetime </a:t>
            </a:r>
          </a:p>
          <a:p>
            <a:pPr lvl="2"/>
            <a:r>
              <a:rPr lang="en-US" dirty="0"/>
              <a:t>Session termination after log out</a:t>
            </a:r>
          </a:p>
          <a:p>
            <a:pPr lvl="2"/>
            <a:r>
              <a:rPr lang="en-US" dirty="0"/>
              <a:t>Check for session cookie scope and duration </a:t>
            </a:r>
          </a:p>
          <a:p>
            <a:pPr lvl="2"/>
            <a:r>
              <a:rPr lang="en-US" dirty="0"/>
              <a:t>Testing if a single user can have multiple simultaneous sessions, etc.</a:t>
            </a:r>
            <a:endParaRPr lang="en-US" b="1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 handling</a:t>
            </a:r>
            <a:r>
              <a:rPr lang="en-US" sz="2000" b="1" dirty="0"/>
              <a:t> – </a:t>
            </a:r>
            <a:r>
              <a:rPr lang="en-US" sz="2000" dirty="0"/>
              <a:t>Test these by making certain requests to the page such that these error codes are returned</a:t>
            </a:r>
          </a:p>
          <a:p>
            <a:pPr lvl="2"/>
            <a:r>
              <a:rPr lang="en-US" dirty="0"/>
              <a:t>408 request time-out</a:t>
            </a:r>
          </a:p>
          <a:p>
            <a:pPr lvl="2"/>
            <a:r>
              <a:rPr lang="en-US" dirty="0"/>
              <a:t>400 bad requests</a:t>
            </a:r>
          </a:p>
          <a:p>
            <a:pPr lvl="2"/>
            <a:r>
              <a:rPr lang="en-US" dirty="0"/>
              <a:t>404 not found, etc..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20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 Risky functionalities</a:t>
            </a:r>
            <a:r>
              <a:rPr lang="en-US" sz="2000" b="1" dirty="0"/>
              <a:t> - </a:t>
            </a:r>
            <a:r>
              <a:rPr lang="en-US" sz="2000" dirty="0"/>
              <a:t>two risky functionalities are </a:t>
            </a:r>
          </a:p>
          <a:p>
            <a:pPr lvl="2"/>
            <a:r>
              <a:rPr lang="en-US" dirty="0"/>
              <a:t>Payments </a:t>
            </a:r>
          </a:p>
          <a:p>
            <a:pPr lvl="2"/>
            <a:r>
              <a:rPr lang="en-US" dirty="0"/>
              <a:t>File uploads – Test for any unwanted malicious file upload is restricted</a:t>
            </a:r>
          </a:p>
          <a:p>
            <a:pPr lvl="2"/>
            <a:r>
              <a:rPr lang="en-US" dirty="0"/>
              <a:t>These functionalities should be tested very well.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953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AF950-DC21-4410-A302-637AD55C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Security Testing References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F4E5EBC-E700-409A-A560-AA16240B8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30991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0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0230-8C12-45CD-AF8B-F6A3C0F0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674"/>
          </a:xfrm>
        </p:spPr>
        <p:txBody>
          <a:bodyPr/>
          <a:lstStyle/>
          <a:p>
            <a:r>
              <a:rPr lang="en-US" b="1"/>
              <a:t>CyberSecurity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F065-56E9-45F0-9013-7D8C3E6C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auto"/>
            <a:r>
              <a:rPr lang="en-US" b="1" dirty="0">
                <a:hlinkClick r:id="rId2" tooltip="INFO6255 52129 Software Quality Contrl &amp; Mgmt SEC 01 Summer Full 2019 [BOS-2-TR] INFO6255.52129.201950"/>
              </a:rPr>
              <a:t>INFO6255 Software Quality </a:t>
            </a:r>
            <a:r>
              <a:rPr lang="en-US" b="1" dirty="0" err="1">
                <a:hlinkClick r:id="rId2" tooltip="INFO6255 52129 Software Quality Contrl &amp; Mgmt SEC 01 Summer Full 2019 [BOS-2-TR] INFO6255.52129.201950"/>
              </a:rPr>
              <a:t>Contrl</a:t>
            </a:r>
            <a:r>
              <a:rPr lang="en-US" b="1" dirty="0">
                <a:hlinkClick r:id="rId2" tooltip="INFO6255 52129 Software Quality Contrl &amp; Mgmt SEC 01 Summer Full 2019 [BOS-2-TR] INFO6255.52129.201950"/>
              </a:rPr>
              <a:t> &amp; </a:t>
            </a:r>
            <a:r>
              <a:rPr lang="en-US" b="1" dirty="0" err="1">
                <a:hlinkClick r:id="rId2" tooltip="INFO6255 52129 Software Quality Contrl &amp; Mgmt SEC 01 Summer Full 2019 [BOS-2-TR] INFO6255.52129.201950"/>
              </a:rPr>
              <a:t>Mgmt</a:t>
            </a:r>
            <a:endParaRPr lang="en-US" b="1" dirty="0"/>
          </a:p>
          <a:p>
            <a:r>
              <a:rPr lang="en-US" dirty="0"/>
              <a:t>Fall 2019</a:t>
            </a:r>
          </a:p>
          <a:p>
            <a:r>
              <a:rPr lang="en-US" dirty="0"/>
              <a:t>Medi Servattalab</a:t>
            </a:r>
          </a:p>
          <a:p>
            <a:r>
              <a:rPr lang="en-US" dirty="0">
                <a:hlinkClick r:id="rId3"/>
              </a:rPr>
              <a:t>M.Servattalab@northeastern.edu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9C99-FE3F-4D03-AFE6-7067FAF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23"/>
          </a:xfrm>
        </p:spPr>
        <p:txBody>
          <a:bodyPr>
            <a:normAutofit/>
          </a:bodyPr>
          <a:lstStyle/>
          <a:p>
            <a:r>
              <a:rPr lang="en-US" b="1" dirty="0"/>
              <a:t>Cybersecurity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6C7327-6129-4FA5-8E96-4E321F1C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12841"/>
              </p:ext>
            </p:extLst>
          </p:nvPr>
        </p:nvGraphicFramePr>
        <p:xfrm>
          <a:off x="838200" y="1517904"/>
          <a:ext cx="10515600" cy="465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34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58D9-44C9-4869-BCC6-3CC84252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Cybersecurity Vs. Application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E7AAC5-B2E4-4407-B6C5-731519978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48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47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168-1800-4EE1-ABB2-894382AF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b="1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42C6-8A36-440B-979B-9322BA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2702258"/>
            <a:ext cx="7046750" cy="33918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Protecting Information and systems from </a:t>
            </a:r>
            <a:r>
              <a:rPr lang="en-US" sz="2000" b="1" dirty="0"/>
              <a:t>Major cyberattacks:</a:t>
            </a:r>
          </a:p>
          <a:p>
            <a:pPr lvl="1"/>
            <a:r>
              <a:rPr lang="en-US" sz="2000" u="sng" dirty="0"/>
              <a:t>Application attacks</a:t>
            </a:r>
            <a:endParaRPr lang="en-US" sz="2000" dirty="0"/>
          </a:p>
          <a:p>
            <a:pPr lvl="1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malware</a:t>
            </a:r>
            <a:r>
              <a:rPr lang="en-US" sz="2000" dirty="0"/>
              <a:t> </a:t>
            </a:r>
          </a:p>
          <a:p>
            <a:pPr lvl="1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n-US" sz="2000" dirty="0"/>
              <a:t> </a:t>
            </a:r>
          </a:p>
          <a:p>
            <a:pPr lvl="1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phishing</a:t>
            </a:r>
            <a:r>
              <a:rPr lang="en-US" sz="2000" dirty="0"/>
              <a:t> </a:t>
            </a:r>
          </a:p>
          <a:p>
            <a:pPr lvl="1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kits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Keeping pace with the </a:t>
            </a:r>
            <a:r>
              <a:rPr lang="en-US" sz="2000" b="1" dirty="0"/>
              <a:t>sophisticated attacks </a:t>
            </a:r>
            <a:r>
              <a:rPr lang="en-US" sz="2000" dirty="0"/>
              <a:t>has been becoming more challenging. 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Cyberthreats</a:t>
            </a:r>
            <a:r>
              <a:rPr lang="en-US" sz="2000" dirty="0"/>
              <a:t> are now taking aim at: </a:t>
            </a:r>
            <a:r>
              <a:rPr lang="en-US" sz="2000" b="1" dirty="0"/>
              <a:t>political, military, governments, infrastructures of nations.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DA2C9B3-0779-439C-BF9F-988702268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5219F-D82C-40ED-8E17-E996C77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is Security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04F0-48A5-4B93-B6D3-1E88127A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48" y="801866"/>
            <a:ext cx="6211824" cy="5230634"/>
          </a:xfrm>
        </p:spPr>
        <p:txBody>
          <a:bodyPr anchor="ctr">
            <a:noAutofit/>
          </a:bodyPr>
          <a:lstStyle/>
          <a:p>
            <a:r>
              <a:rPr lang="en-US" sz="2700" b="1" dirty="0">
                <a:solidFill>
                  <a:srgbClr val="000000"/>
                </a:solidFill>
              </a:rPr>
              <a:t>Security Testing </a:t>
            </a:r>
            <a:r>
              <a:rPr lang="en-US" sz="2700" dirty="0">
                <a:solidFill>
                  <a:srgbClr val="000000"/>
                </a:solidFill>
              </a:rPr>
              <a:t>is defined as a type of Software Testing that ensures software systems and applications are </a:t>
            </a:r>
            <a:r>
              <a:rPr lang="en-US" sz="2700" b="1" dirty="0">
                <a:solidFill>
                  <a:srgbClr val="000000"/>
                </a:solidFill>
              </a:rPr>
              <a:t>free</a:t>
            </a:r>
            <a:r>
              <a:rPr lang="en-US" sz="2700" dirty="0">
                <a:solidFill>
                  <a:srgbClr val="000000"/>
                </a:solidFill>
              </a:rPr>
              <a:t> from any </a:t>
            </a:r>
          </a:p>
          <a:p>
            <a:pPr lvl="2"/>
            <a:r>
              <a:rPr lang="en-US" sz="2700" dirty="0">
                <a:solidFill>
                  <a:srgbClr val="000000"/>
                </a:solidFill>
              </a:rPr>
              <a:t>Vulnerabilities</a:t>
            </a:r>
          </a:p>
          <a:p>
            <a:pPr lvl="2"/>
            <a:r>
              <a:rPr lang="en-US" sz="2700" dirty="0">
                <a:solidFill>
                  <a:srgbClr val="000000"/>
                </a:solidFill>
              </a:rPr>
              <a:t>Threats</a:t>
            </a:r>
          </a:p>
          <a:p>
            <a:pPr lvl="2"/>
            <a:r>
              <a:rPr lang="en-US" sz="2700" dirty="0">
                <a:solidFill>
                  <a:srgbClr val="000000"/>
                </a:solidFill>
              </a:rPr>
              <a:t>Risks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700" dirty="0">
                <a:solidFill>
                  <a:srgbClr val="000000"/>
                </a:solidFill>
              </a:rPr>
              <a:t>      </a:t>
            </a:r>
            <a:r>
              <a:rPr lang="en-US" sz="2700" u="sng" dirty="0">
                <a:solidFill>
                  <a:srgbClr val="000000"/>
                </a:solidFill>
              </a:rPr>
              <a:t>that may </a:t>
            </a:r>
            <a:r>
              <a:rPr lang="en-US" sz="2700" b="1" u="sng" dirty="0">
                <a:solidFill>
                  <a:srgbClr val="000000"/>
                </a:solidFill>
              </a:rPr>
              <a:t>cause a big loss</a:t>
            </a:r>
            <a:r>
              <a:rPr lang="en-US" sz="2700" u="sng" dirty="0">
                <a:solidFill>
                  <a:srgbClr val="000000"/>
                </a:solidFill>
              </a:rPr>
              <a:t>. </a:t>
            </a:r>
          </a:p>
          <a:p>
            <a:r>
              <a:rPr lang="en-US" sz="2700" b="1" dirty="0">
                <a:solidFill>
                  <a:srgbClr val="000000"/>
                </a:solidFill>
              </a:rPr>
              <a:t>Security testing </a:t>
            </a:r>
            <a:r>
              <a:rPr lang="en-US" sz="2700" dirty="0">
                <a:solidFill>
                  <a:srgbClr val="000000"/>
                </a:solidFill>
              </a:rPr>
              <a:t>of any system is about finding all possible </a:t>
            </a:r>
            <a:r>
              <a:rPr lang="en-US" sz="2700" b="1" u="sng" dirty="0">
                <a:solidFill>
                  <a:srgbClr val="000000"/>
                </a:solidFill>
              </a:rPr>
              <a:t>loopholes and weaknesses</a:t>
            </a:r>
            <a:r>
              <a:rPr lang="en-US" sz="2700" dirty="0">
                <a:solidFill>
                  <a:srgbClr val="000000"/>
                </a:solidFill>
              </a:rPr>
              <a:t> of the system which might result into </a:t>
            </a:r>
          </a:p>
          <a:p>
            <a:pPr lvl="1"/>
            <a:r>
              <a:rPr lang="en-US" sz="2700" dirty="0">
                <a:solidFill>
                  <a:srgbClr val="000000"/>
                </a:solidFill>
              </a:rPr>
              <a:t>Loss of information </a:t>
            </a:r>
          </a:p>
          <a:p>
            <a:pPr lvl="1"/>
            <a:r>
              <a:rPr lang="en-US" sz="2700" dirty="0">
                <a:solidFill>
                  <a:srgbClr val="000000"/>
                </a:solidFill>
              </a:rPr>
              <a:t>Loss of revenue </a:t>
            </a:r>
            <a:endParaRPr lang="en-US" sz="2700" i="1" u="sng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4ECDC-EB16-46DB-83FB-E3A8BD1C88E6}"/>
              </a:ext>
            </a:extLst>
          </p:cNvPr>
          <p:cNvSpPr/>
          <p:nvPr/>
        </p:nvSpPr>
        <p:spPr>
          <a:xfrm>
            <a:off x="3907536" y="6339840"/>
            <a:ext cx="4925568" cy="24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u="sng" dirty="0">
                <a:solidFill>
                  <a:srgbClr val="000000"/>
                </a:solidFill>
              </a:rPr>
              <a:t>Security testing – Guru99.com</a:t>
            </a:r>
          </a:p>
        </p:txBody>
      </p:sp>
    </p:spTree>
    <p:extLst>
      <p:ext uri="{BB962C8B-B14F-4D97-AF65-F5344CB8AC3E}">
        <p14:creationId xmlns:p14="http://schemas.microsoft.com/office/powerpoint/2010/main" val="397229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E74-8B64-4A3E-92C7-15776DB7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Cybersecurity glossary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89E9-B09D-474E-B381-F61FCB3F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21977"/>
            <a:ext cx="7778971" cy="4510584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Botnet</a:t>
            </a:r>
            <a:br>
              <a:rPr lang="en-US" sz="2400" dirty="0"/>
            </a:br>
            <a:r>
              <a:rPr lang="en-US" sz="2400" b="1" dirty="0"/>
              <a:t>Multiple computers </a:t>
            </a:r>
            <a:r>
              <a:rPr lang="en-US" sz="2400" dirty="0"/>
              <a:t>on a network that are infected with a program that can be controlled remotely. The infected computers are usually used to cause damage that couldn’t be achieved with a single computer.</a:t>
            </a:r>
          </a:p>
          <a:p>
            <a:r>
              <a:rPr lang="en-US" sz="2400" b="1" dirty="0"/>
              <a:t>DDoS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b="1" dirty="0"/>
              <a:t>distributed denial of service </a:t>
            </a:r>
            <a:r>
              <a:rPr lang="en-US" sz="2400" dirty="0"/>
              <a:t>attack attempts to make an online service, like a website, unavailable by overwhelming it with a </a:t>
            </a:r>
            <a:r>
              <a:rPr lang="en-US" sz="2400" b="1" dirty="0"/>
              <a:t>flood of traffic </a:t>
            </a:r>
            <a:r>
              <a:rPr lang="en-US" sz="2400" dirty="0"/>
              <a:t>from a team of computers.</a:t>
            </a:r>
          </a:p>
          <a:p>
            <a:r>
              <a:rPr lang="en-US" sz="2400" b="1" dirty="0"/>
              <a:t>Spam</a:t>
            </a:r>
            <a:br>
              <a:rPr lang="en-US" sz="2400" dirty="0"/>
            </a:br>
            <a:r>
              <a:rPr lang="en-US" sz="2400" b="1" dirty="0"/>
              <a:t>Unsolicited emails </a:t>
            </a:r>
            <a:r>
              <a:rPr lang="en-US" sz="2400" dirty="0"/>
              <a:t>sent to many addresses. The purpose of most spam is to make money through advertising or identity theft.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Secure">
            <a:extLst>
              <a:ext uri="{FF2B5EF4-FFF2-40B4-BE49-F238E27FC236}">
                <a16:creationId xmlns:a16="http://schemas.microsoft.com/office/drawing/2014/main" id="{C65B172D-F4B8-43D6-AFD1-086D225B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E74-8B64-4A3E-92C7-15776DB7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Cybersecurity glossary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89E9-B09D-474E-B381-F61FCB3F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4277309"/>
          </a:xfrm>
        </p:spPr>
        <p:txBody>
          <a:bodyPr anchor="ctr">
            <a:normAutofit/>
          </a:bodyPr>
          <a:lstStyle/>
          <a:p>
            <a:r>
              <a:rPr lang="en-US" b="1" dirty="0"/>
              <a:t>Hacktivist</a:t>
            </a:r>
            <a:br>
              <a:rPr lang="en-US" dirty="0"/>
            </a:br>
            <a:r>
              <a:rPr lang="en-US" dirty="0"/>
              <a:t>Someone who uses computers and computer networks to </a:t>
            </a:r>
            <a:r>
              <a:rPr lang="en-US" b="1" dirty="0"/>
              <a:t>disrupt services </a:t>
            </a:r>
            <a:r>
              <a:rPr lang="en-US" dirty="0"/>
              <a:t>or share secret information in an effort to draw attention to political or social issues.</a:t>
            </a:r>
          </a:p>
          <a:p>
            <a:r>
              <a:rPr lang="en-US" b="1" dirty="0"/>
              <a:t>Keylogger malware</a:t>
            </a:r>
            <a:br>
              <a:rPr lang="en-US" dirty="0"/>
            </a:br>
            <a:r>
              <a:rPr lang="en-US" dirty="0"/>
              <a:t>A program that </a:t>
            </a:r>
            <a:r>
              <a:rPr lang="en-US" b="1" dirty="0"/>
              <a:t>records every key struck </a:t>
            </a:r>
            <a:r>
              <a:rPr lang="en-US" dirty="0"/>
              <a:t>on a keyboard and sends that information to an attacker.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Secure">
            <a:extLst>
              <a:ext uri="{FF2B5EF4-FFF2-40B4-BE49-F238E27FC236}">
                <a16:creationId xmlns:a16="http://schemas.microsoft.com/office/drawing/2014/main" id="{C65B172D-F4B8-43D6-AFD1-086D225B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BEFF-9B73-4D7A-8335-4FFED2F0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40" y="29228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Cybersecurity glossary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18B3-F023-4400-AFBE-A0B639BE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67" y="1953127"/>
            <a:ext cx="7953233" cy="4017769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b="1" dirty="0"/>
              <a:t>Malware</a:t>
            </a:r>
            <a:br>
              <a:rPr lang="en-US" sz="2400" dirty="0"/>
            </a:br>
            <a:r>
              <a:rPr lang="en-US" sz="2400" dirty="0"/>
              <a:t>Software that harms </a:t>
            </a:r>
            <a:r>
              <a:rPr lang="en-US" sz="2400" b="1" dirty="0"/>
              <a:t>computers, networks, or people</a:t>
            </a:r>
            <a:r>
              <a:rPr lang="en-US" sz="2400" dirty="0"/>
              <a:t>. Includes </a:t>
            </a:r>
            <a:r>
              <a:rPr lang="en-US" sz="2400" b="1" dirty="0"/>
              <a:t>viruses, worms, ransomware</a:t>
            </a:r>
            <a:r>
              <a:rPr lang="en-US" sz="2400" dirty="0"/>
              <a:t>, and other computer programs.</a:t>
            </a:r>
          </a:p>
          <a:p>
            <a:pPr fontAlgn="base"/>
            <a:r>
              <a:rPr lang="en-US" sz="2400" b="1" dirty="0"/>
              <a:t>Phishing</a:t>
            </a:r>
            <a:br>
              <a:rPr lang="en-US" sz="2400" dirty="0"/>
            </a:br>
            <a:r>
              <a:rPr lang="en-US" sz="2400" dirty="0"/>
              <a:t>Attempting to </a:t>
            </a:r>
            <a:r>
              <a:rPr lang="en-US" sz="2400" b="1" dirty="0"/>
              <a:t>trick people into revealing sensitive information</a:t>
            </a:r>
            <a:r>
              <a:rPr lang="en-US" sz="2400" dirty="0"/>
              <a:t>, such as passwords and credit card numbers, often by using emails or fake websites that look like they are from trusted organizations.</a:t>
            </a:r>
          </a:p>
          <a:p>
            <a:pPr fontAlgn="base"/>
            <a:r>
              <a:rPr lang="en-US" sz="2400" b="1" dirty="0"/>
              <a:t>Ransomware</a:t>
            </a:r>
            <a:br>
              <a:rPr lang="en-US" sz="2400" dirty="0"/>
            </a:br>
            <a:r>
              <a:rPr lang="en-US" sz="2400" dirty="0"/>
              <a:t>A type of </a:t>
            </a:r>
            <a:r>
              <a:rPr lang="en-US" sz="2400" b="1" dirty="0"/>
              <a:t>malware that holds victims’ computer files hostage </a:t>
            </a:r>
            <a:r>
              <a:rPr lang="en-US" sz="2400" dirty="0"/>
              <a:t>by locking access to them or encrypting them. It then demands a ransom if the victim wants his or her files back.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F5779-A546-401A-B7F8-8EAA075BE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81C0-3C23-497E-B187-47187E17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635358"/>
            <a:ext cx="3128481" cy="270662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Cybersecurity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91C9-6F37-4DDF-A753-0AE2958E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738" y="1088137"/>
            <a:ext cx="8329612" cy="4984051"/>
          </a:xfrm>
        </p:spPr>
        <p:txBody>
          <a:bodyPr anchor="ctr">
            <a:noAutofit/>
          </a:bodyPr>
          <a:lstStyle/>
          <a:p>
            <a:r>
              <a:rPr lang="en-US" sz="2400" dirty="0"/>
              <a:t>Last year, </a:t>
            </a:r>
            <a:r>
              <a:rPr lang="en-US" sz="2400" dirty="0" err="1">
                <a:hlinkClick r:id="rId2"/>
              </a:rPr>
              <a:t>Ginni</a:t>
            </a:r>
            <a:r>
              <a:rPr lang="en-US" sz="2400" dirty="0">
                <a:hlinkClick r:id="rId2"/>
              </a:rPr>
              <a:t> Rometty</a:t>
            </a:r>
            <a:r>
              <a:rPr lang="en-US" sz="2400" dirty="0"/>
              <a:t>, IBM’s chairman, president and CEO, said: </a:t>
            </a:r>
            <a:r>
              <a:rPr lang="en-US" sz="2400" b="1" dirty="0"/>
              <a:t>“Cybercrime is the greatest threat to every company in the world.” </a:t>
            </a:r>
            <a:r>
              <a:rPr lang="en-US" sz="2400" dirty="0"/>
              <a:t>And she was right.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During the next five years, cybercrime might become the greatest threat to every person, place and thing in the world.</a:t>
            </a:r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sz="2400" b="1" dirty="0"/>
              <a:t>The average cost of a data breach in 2020 will exceed $150 million</a:t>
            </a:r>
          </a:p>
          <a:p>
            <a:pPr lvl="1"/>
            <a:r>
              <a:rPr lang="en-US" dirty="0"/>
              <a:t>As more business infrastructure gets connected, </a:t>
            </a:r>
            <a:r>
              <a:rPr lang="en-US" dirty="0">
                <a:hlinkClick r:id="rId3"/>
              </a:rPr>
              <a:t>Juniper Research</a:t>
            </a:r>
            <a:r>
              <a:rPr lang="en-US" dirty="0"/>
              <a:t> data suggests that cybercrime will cost businesses over $2 trillion total in 2019</a:t>
            </a:r>
          </a:p>
          <a:p>
            <a:r>
              <a:rPr lang="en-US" sz="2400" b="1" dirty="0"/>
              <a:t>Since 2013 there are 3,809,448 records stolen from breaches every day</a:t>
            </a:r>
          </a:p>
          <a:p>
            <a:pPr lvl="1"/>
            <a:r>
              <a:rPr lang="en-US" dirty="0"/>
              <a:t>158,727 per hour, 2,645 per minute and 44 every second of every day reports </a:t>
            </a:r>
            <a:r>
              <a:rPr lang="en-US" dirty="0">
                <a:hlinkClick r:id="rId4"/>
              </a:rPr>
              <a:t>Cybersecurity Ventures.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5635-ED9A-4321-AE63-B2D67B2CB97A}"/>
              </a:ext>
            </a:extLst>
          </p:cNvPr>
          <p:cNvSpPr txBox="1"/>
          <p:nvPr/>
        </p:nvSpPr>
        <p:spPr>
          <a:xfrm>
            <a:off x="4256690" y="6240978"/>
            <a:ext cx="5930297" cy="331272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https://www.cybintsolutions.com/cyber-security-facts-stats/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3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DE3C0-BCB5-456D-A407-68B57993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3102052" cy="296393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Cybersecurity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28E-111A-490E-8895-0750771C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831" y="389785"/>
            <a:ext cx="8143876" cy="58037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r>
              <a:rPr lang="en-US" sz="2000" b="1" dirty="0"/>
              <a:t>Over 75% of healthcare industry has been infected with malware over last year</a:t>
            </a:r>
          </a:p>
          <a:p>
            <a:pPr lvl="1" fontAlgn="base"/>
            <a:r>
              <a:rPr lang="en-US" sz="2000" dirty="0"/>
              <a:t>The 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examined</a:t>
            </a:r>
            <a:r>
              <a:rPr lang="en-US" sz="2000" dirty="0"/>
              <a:t> </a:t>
            </a:r>
            <a:r>
              <a:rPr lang="en-US" sz="2000" b="1" dirty="0"/>
              <a:t>700 healthcare organizations </a:t>
            </a:r>
            <a:r>
              <a:rPr lang="en-US" sz="2000" dirty="0"/>
              <a:t>including medical treatment facilities, health insurance agencies and healthcare manufacturing companies.</a:t>
            </a:r>
          </a:p>
          <a:p>
            <a:pPr fontAlgn="base"/>
            <a:r>
              <a:rPr lang="en-US" sz="2000" b="1" dirty="0"/>
              <a:t>Large-scale DDoS attacks increase in size by 500%</a:t>
            </a:r>
          </a:p>
          <a:p>
            <a:pPr lvl="1" fontAlgn="base"/>
            <a:r>
              <a:rPr lang="en-US" sz="2000" dirty="0"/>
              <a:t>According to the 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Q2 2018 Threat Report</a:t>
            </a:r>
            <a:r>
              <a:rPr lang="en-US" sz="2000" dirty="0"/>
              <a:t>, </a:t>
            </a:r>
            <a:r>
              <a:rPr lang="en-US" sz="2000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Nexusguard</a:t>
            </a:r>
            <a:r>
              <a:rPr lang="en-US" sz="2000" dirty="0" err="1"/>
              <a:t>’s</a:t>
            </a:r>
            <a:r>
              <a:rPr lang="en-US" sz="2000" dirty="0"/>
              <a:t> quarterly report, the average </a:t>
            </a:r>
            <a:r>
              <a:rPr lang="en-US" sz="2000" b="1" dirty="0"/>
              <a:t>distributed denial-of-service (DDoS)</a:t>
            </a:r>
            <a:r>
              <a:rPr lang="en-US" sz="2000" dirty="0"/>
              <a:t> attack grew to more than 26Gbps, increasing in size by 500%.</a:t>
            </a:r>
          </a:p>
          <a:p>
            <a:pPr fontAlgn="base"/>
            <a:r>
              <a:rPr lang="en-US" sz="2000" b="1" dirty="0"/>
              <a:t>Approximately $6 trillion is expected to be spent globally on cybersecurity by 2021</a:t>
            </a:r>
          </a:p>
          <a:p>
            <a:pPr lvl="1" fontAlgn="base"/>
            <a:r>
              <a:rPr lang="en-US" sz="2000" dirty="0"/>
              <a:t>Organizations </a:t>
            </a:r>
            <a:r>
              <a:rPr lang="en-US" sz="2000" dirty="0">
                <a:hlinkClick r:id="rId5"/>
              </a:rPr>
              <a:t>need to make a fundamental change in their approach to cybersecurity</a:t>
            </a:r>
            <a:r>
              <a:rPr lang="en-US" sz="2000" dirty="0"/>
              <a:t> and reprioritize budgets to align with this newly defined reality of our modern society.</a:t>
            </a:r>
          </a:p>
          <a:p>
            <a:pPr fontAlgn="base"/>
            <a:r>
              <a:rPr lang="en-US" sz="2000" b="1" dirty="0"/>
              <a:t>Unfilled cybersecurity jobs worldwide will reach $3.5 million by 2021</a:t>
            </a:r>
          </a:p>
          <a:p>
            <a:pPr lvl="1" fontAlgn="base"/>
            <a:r>
              <a:rPr lang="en-US" sz="2000" dirty="0"/>
              <a:t>More than </a:t>
            </a:r>
            <a:r>
              <a:rPr lang="en-US" sz="2000" dirty="0">
                <a:hlinkClick r:id="rId6"/>
              </a:rPr>
              <a:t>300,000 cybersecurity jobs in the U.S. are unfilled,</a:t>
            </a:r>
            <a:r>
              <a:rPr lang="en-US" sz="2000" dirty="0"/>
              <a:t> and postings are up 74% over the past five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7EE9-978A-4C71-8362-22BD18AEA9EB}"/>
              </a:ext>
            </a:extLst>
          </p:cNvPr>
          <p:cNvSpPr txBox="1"/>
          <p:nvPr/>
        </p:nvSpPr>
        <p:spPr>
          <a:xfrm>
            <a:off x="3976275" y="6274689"/>
            <a:ext cx="7201884" cy="4413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https://www.cybintsolutions.com/cyber-security-facts-stats/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E5AC57-3A7C-4D81-88A2-12659600CD76}"/>
              </a:ext>
            </a:extLst>
          </p:cNvPr>
          <p:cNvSpPr/>
          <p:nvPr/>
        </p:nvSpPr>
        <p:spPr>
          <a:xfrm>
            <a:off x="2639568" y="4673727"/>
            <a:ext cx="1243584" cy="120091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49215-5CE8-4566-A1F3-934A57E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Facts about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24E5-3FA8-4CCB-BE1E-50CC62FA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131" y="978955"/>
            <a:ext cx="8625369" cy="4998338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95% of breached records came from only three industries in 2016</a:t>
            </a:r>
          </a:p>
          <a:p>
            <a:pPr lvl="1"/>
            <a:r>
              <a:rPr lang="en-US" dirty="0"/>
              <a:t>Government, retail, and technology</a:t>
            </a:r>
          </a:p>
          <a:p>
            <a:pPr lvl="1"/>
            <a:r>
              <a:rPr lang="en-US" dirty="0"/>
              <a:t>Why? Because of popularity, high traffic with personal information</a:t>
            </a:r>
          </a:p>
          <a:p>
            <a:pPr marL="228600" lvl="1">
              <a:spcBef>
                <a:spcPts val="1000"/>
              </a:spcBef>
            </a:pPr>
            <a:r>
              <a:rPr lang="en-US" b="1" dirty="0"/>
              <a:t>There is a hacker attack every 39 seconds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From the Univ of Maryland: </a:t>
            </a:r>
            <a:r>
              <a:rPr lang="en-US" sz="2400" dirty="0"/>
              <a:t>affecting </a:t>
            </a:r>
            <a:r>
              <a:rPr lang="en-US" sz="2400" u="sng" dirty="0"/>
              <a:t>one in three Americans every year </a:t>
            </a:r>
            <a:r>
              <a:rPr lang="en-US" sz="2400" dirty="0"/>
              <a:t>—and the </a:t>
            </a:r>
            <a:r>
              <a:rPr lang="en-US" sz="2400" b="1" dirty="0"/>
              <a:t>non-secure usernames and passwords </a:t>
            </a:r>
            <a:r>
              <a:rPr lang="en-US" sz="2400" dirty="0"/>
              <a:t>we use that give attackers more chance of success</a:t>
            </a:r>
          </a:p>
          <a:p>
            <a:pPr marL="228600" lvl="1">
              <a:spcBef>
                <a:spcPts val="1000"/>
              </a:spcBef>
            </a:pPr>
            <a:r>
              <a:rPr lang="en-US" b="1" dirty="0"/>
              <a:t>43% of cyber attacks target small business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64% of companies have experienced web-based attacks.  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62% experienced </a:t>
            </a:r>
            <a:r>
              <a:rPr lang="en-US" sz="2400" b="1" dirty="0"/>
              <a:t>phishing &amp; social engineering </a:t>
            </a:r>
            <a:r>
              <a:rPr lang="en-US" sz="2400" dirty="0"/>
              <a:t>attacks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59% of companies experienced </a:t>
            </a:r>
            <a:r>
              <a:rPr lang="en-US" sz="2400" b="1" dirty="0"/>
              <a:t>malicious code and botnets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51% experienced </a:t>
            </a:r>
            <a:r>
              <a:rPr lang="en-US" sz="2400" b="1" dirty="0"/>
              <a:t>denial of service </a:t>
            </a:r>
            <a:r>
              <a:rPr lang="en-US" sz="2400" dirty="0"/>
              <a:t>attacks</a:t>
            </a:r>
            <a:endParaRPr lang="en-US" sz="2400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B2E6B-77BF-464A-8D51-52A26C47EBBC}"/>
              </a:ext>
            </a:extLst>
          </p:cNvPr>
          <p:cNvSpPr txBox="1"/>
          <p:nvPr/>
        </p:nvSpPr>
        <p:spPr>
          <a:xfrm>
            <a:off x="4256690" y="6269553"/>
            <a:ext cx="6016022" cy="45986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https://www.cybintsolutions.com/cyber-security-facts-stats/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4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08BF8-AA66-4C49-940F-27949A70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Cybersecurity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63AB-3ED7-4A94-BD23-BB895DC8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021" y="1088137"/>
            <a:ext cx="8109329" cy="5069776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b="1" dirty="0"/>
              <a:t>By 2020 there will be roughly 200 billion connected devices</a:t>
            </a:r>
          </a:p>
          <a:p>
            <a:pPr lvl="1" fontAlgn="base"/>
            <a:r>
              <a:rPr lang="en-US" dirty="0"/>
              <a:t>The risk is real with IoT and it is growing. According to figures compiled within a recent </a:t>
            </a:r>
            <a:r>
              <a:rPr lang="en-US" dirty="0">
                <a:hlinkClick r:id="rId2"/>
              </a:rPr>
              <a:t>Symantec Internet Security Threat Report</a:t>
            </a:r>
            <a:r>
              <a:rPr lang="en-US" dirty="0"/>
              <a:t>, there are 25 connected devices per 100 inhabitants in the US.</a:t>
            </a:r>
          </a:p>
          <a:p>
            <a:pPr fontAlgn="base"/>
            <a:r>
              <a:rPr lang="en-US" sz="2400" b="1" dirty="0"/>
              <a:t>95% of cybersecurity breaches are due to human error</a:t>
            </a:r>
          </a:p>
          <a:p>
            <a:pPr lvl="1" fontAlgn="base"/>
            <a:r>
              <a:rPr lang="en-US" dirty="0"/>
              <a:t>Cyber-criminals and hackers will infiltrate your company through your weakest link, </a:t>
            </a:r>
            <a:r>
              <a:rPr lang="en-US" dirty="0">
                <a:hlinkClick r:id="rId3"/>
              </a:rPr>
              <a:t>which is almost never in the IT department</a:t>
            </a:r>
            <a:r>
              <a:rPr lang="en-US" dirty="0"/>
              <a:t>.</a:t>
            </a:r>
          </a:p>
          <a:p>
            <a:pPr fontAlgn="base"/>
            <a:r>
              <a:rPr lang="en-US" sz="2400" b="1" dirty="0"/>
              <a:t>Only 38% of global organizations claim they are prepared to handle a sophisticated cyber attack</a:t>
            </a:r>
          </a:p>
          <a:p>
            <a:pPr lvl="1" fontAlgn="base"/>
            <a:r>
              <a:rPr lang="en-US" dirty="0"/>
              <a:t>What’s worse? An estimated 54 percent of companies say they have experienced one or more attacks in the last 12 months.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8E1C7-62A8-4B12-8B7F-3D130D75E76D}"/>
              </a:ext>
            </a:extLst>
          </p:cNvPr>
          <p:cNvSpPr txBox="1"/>
          <p:nvPr/>
        </p:nvSpPr>
        <p:spPr>
          <a:xfrm>
            <a:off x="4256690" y="6343651"/>
            <a:ext cx="6101747" cy="3698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https://www.cybintsolutions.com/cyber-security-facts-stats/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2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B5A56-4844-4BE0-ADDA-BFEC70E6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Cybersecurity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2C13-BAA9-45FF-8A06-5633C993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/>
              <a:t>Total cost for cybercrime committed globally has added up to over $1 trillion dollars in 2018</a:t>
            </a:r>
          </a:p>
          <a:p>
            <a:pPr lvl="1" fontAlgn="base"/>
            <a:r>
              <a:rPr lang="en-US" sz="3200" dirty="0"/>
              <a:t>Don’t think that all that money comes from hackers targeting corporations, banks or wealthy celebrities. </a:t>
            </a:r>
          </a:p>
          <a:p>
            <a:pPr lvl="1" fontAlgn="base"/>
            <a:r>
              <a:rPr lang="en-US" sz="3200" u="sng" dirty="0"/>
              <a:t>Individual users like you and me are also targets</a:t>
            </a:r>
            <a:r>
              <a:rPr lang="en-US" sz="3200" dirty="0"/>
              <a:t>. </a:t>
            </a:r>
          </a:p>
          <a:p>
            <a:pPr lvl="1" fontAlgn="base"/>
            <a:endParaRPr lang="en-US" sz="3200" b="1" u="sng" dirty="0"/>
          </a:p>
          <a:p>
            <a:pPr marL="457200" lvl="1" indent="0" algn="ctr" fontAlgn="base">
              <a:buNone/>
            </a:pPr>
            <a:r>
              <a:rPr lang="en-US" sz="3200" b="1" u="sng" dirty="0"/>
              <a:t>As long as you’re connected to the Internet, you can become a victim of cyber attacks.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33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D2A4D-7F97-4728-B04D-5B2C057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Dark Web (Hidden Network of Websites)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0755-4E5C-43FB-A279-3A1EE01A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13" y="627742"/>
            <a:ext cx="7287904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/>
              <a:t>Internet: </a:t>
            </a:r>
            <a:r>
              <a:rPr lang="en-US" sz="2400" dirty="0"/>
              <a:t>when you visit a website on the WWW, IP addresses trace online activity on your computer. </a:t>
            </a:r>
          </a:p>
          <a:p>
            <a:r>
              <a:rPr lang="en-US" sz="2400" b="1" dirty="0"/>
              <a:t>Dark Web: </a:t>
            </a:r>
            <a:r>
              <a:rPr lang="en-US" sz="2400" dirty="0"/>
              <a:t>with the </a:t>
            </a:r>
            <a:r>
              <a:rPr lang="en-US" sz="2400" b="1" dirty="0"/>
              <a:t>masking software activated</a:t>
            </a:r>
            <a:r>
              <a:rPr lang="en-US" sz="2400" dirty="0"/>
              <a:t>, a computer takes a randomized path to its file destination, bouncing around a number of encrypted connections to ultimately mask both </a:t>
            </a:r>
            <a:r>
              <a:rPr lang="en-US" sz="2400" b="1" dirty="0"/>
              <a:t>location and identity</a:t>
            </a:r>
            <a:r>
              <a:rPr lang="en-US" sz="2400" dirty="0"/>
              <a:t>.</a:t>
            </a:r>
          </a:p>
          <a:p>
            <a:r>
              <a:rPr lang="en-US" sz="2400" dirty="0"/>
              <a:t>In 2017, </a:t>
            </a:r>
            <a:r>
              <a:rPr lang="en-US" sz="2400" dirty="0">
                <a:hlinkClick r:id="rId2"/>
              </a:rPr>
              <a:t>Experian</a:t>
            </a:r>
            <a:r>
              <a:rPr lang="en-US" sz="2400" dirty="0"/>
              <a:t> found the going rates for some dark web sites:</a:t>
            </a:r>
          </a:p>
          <a:p>
            <a:pPr lvl="1"/>
            <a:r>
              <a:rPr lang="en-US" dirty="0"/>
              <a:t>Social Security number: $1</a:t>
            </a:r>
          </a:p>
          <a:p>
            <a:pPr lvl="1"/>
            <a:r>
              <a:rPr lang="en-US" dirty="0"/>
              <a:t>General login: $1</a:t>
            </a:r>
          </a:p>
          <a:p>
            <a:pPr lvl="1"/>
            <a:r>
              <a:rPr lang="en-US" dirty="0"/>
              <a:t>Credit card number with CV: $5</a:t>
            </a:r>
          </a:p>
          <a:p>
            <a:pPr lvl="1"/>
            <a:r>
              <a:rPr lang="en-US" dirty="0"/>
              <a:t>Debit card number with bank info: $15</a:t>
            </a:r>
          </a:p>
          <a:p>
            <a:pPr lvl="1"/>
            <a:r>
              <a:rPr lang="en-US" dirty="0"/>
              <a:t>Driver’s license: $20       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CD13B-CD49-4A34-8BC8-FDC72C531086}"/>
              </a:ext>
            </a:extLst>
          </p:cNvPr>
          <p:cNvSpPr txBox="1"/>
          <p:nvPr/>
        </p:nvSpPr>
        <p:spPr>
          <a:xfrm>
            <a:off x="4964601" y="6230203"/>
            <a:ext cx="3640312" cy="4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https://www.makechange.aspiration.com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https://www.experian.com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63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8F40A-4AEC-48A8-8369-CBCAB46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 Dark Web - Continued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DE34B-E47F-41EA-B2F5-1888C8DBD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92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6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C7CC-D2E4-4BC5-912C-E76B93AC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Security Testing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E7AA-FA59-4924-9080-9ED52A03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27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u="sng" dirty="0">
                <a:solidFill>
                  <a:srgbClr val="000000"/>
                </a:solidFill>
              </a:rPr>
              <a:t>identify the threats </a:t>
            </a:r>
            <a:r>
              <a:rPr lang="en-US" dirty="0">
                <a:solidFill>
                  <a:srgbClr val="000000"/>
                </a:solidFill>
              </a:rPr>
              <a:t>in the system and measure its potential vulnerabilities, so the system does not </a:t>
            </a:r>
            <a:r>
              <a:rPr lang="en-US" b="1" u="sng" dirty="0">
                <a:solidFill>
                  <a:srgbClr val="000000"/>
                </a:solidFill>
              </a:rPr>
              <a:t>stop functioning</a:t>
            </a:r>
            <a:r>
              <a:rPr lang="en-US" u="sng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b="1" u="sng" dirty="0">
                <a:solidFill>
                  <a:srgbClr val="000000"/>
                </a:solidFill>
              </a:rPr>
              <a:t>is exploited.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It also helps in </a:t>
            </a:r>
            <a:r>
              <a:rPr lang="en-US" b="1" u="sng" dirty="0">
                <a:solidFill>
                  <a:srgbClr val="000000"/>
                </a:solidFill>
              </a:rPr>
              <a:t>detecting</a:t>
            </a:r>
            <a:r>
              <a:rPr lang="en-US" dirty="0">
                <a:solidFill>
                  <a:srgbClr val="000000"/>
                </a:solidFill>
              </a:rPr>
              <a:t> all possible security risks in the system and help developers in </a:t>
            </a:r>
            <a:r>
              <a:rPr lang="en-US" b="1" u="sng" dirty="0">
                <a:solidFill>
                  <a:srgbClr val="000000"/>
                </a:solidFill>
              </a:rPr>
              <a:t>fixing these </a:t>
            </a:r>
            <a:r>
              <a:rPr lang="en-US" dirty="0">
                <a:solidFill>
                  <a:srgbClr val="000000"/>
                </a:solidFill>
              </a:rPr>
              <a:t>problems through coding.</a:t>
            </a:r>
          </a:p>
        </p:txBody>
      </p:sp>
    </p:spTree>
    <p:extLst>
      <p:ext uri="{BB962C8B-B14F-4D97-AF65-F5344CB8AC3E}">
        <p14:creationId xmlns:p14="http://schemas.microsoft.com/office/powerpoint/2010/main" val="3601527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3F721-260A-409C-A7CB-64BA170A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566" y="1190012"/>
            <a:ext cx="6830711" cy="4166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BA9511-8DF0-4A8A-8838-8398C6F42645}"/>
              </a:ext>
            </a:extLst>
          </p:cNvPr>
          <p:cNvSpPr/>
          <p:nvPr/>
        </p:nvSpPr>
        <p:spPr>
          <a:xfrm>
            <a:off x="1703695" y="6116330"/>
            <a:ext cx="92418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https://towardsthefinalhour.com/2018/10/dark-net-australia-october-2018/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352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C907-A4CF-489C-929E-FDCD78AD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Web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1CAF-1926-4F71-B65C-4CB9A3AB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b="1" dirty="0"/>
              <a:t>Public Web: </a:t>
            </a:r>
            <a:r>
              <a:rPr lang="en-US" sz="2400" dirty="0"/>
              <a:t>Information you </a:t>
            </a:r>
            <a:r>
              <a:rPr lang="en-US" sz="2400" b="1" dirty="0"/>
              <a:t>normally</a:t>
            </a:r>
            <a:r>
              <a:rPr lang="en-US" sz="2400" dirty="0"/>
              <a:t> find on the search engines.</a:t>
            </a:r>
          </a:p>
          <a:p>
            <a:pPr fontAlgn="auto"/>
            <a:r>
              <a:rPr lang="en-US" b="1" dirty="0"/>
              <a:t>Deep Web: </a:t>
            </a:r>
            <a:r>
              <a:rPr lang="en-US" sz="2400" dirty="0"/>
              <a:t>Information that is not indexed by the search engines and does not require Authentication (</a:t>
            </a:r>
            <a:r>
              <a:rPr lang="en-US" sz="2400" b="1" dirty="0"/>
              <a:t>School, Internal company sites</a:t>
            </a:r>
            <a:r>
              <a:rPr lang="en-US" sz="2400" dirty="0"/>
              <a:t>).</a:t>
            </a:r>
          </a:p>
          <a:p>
            <a:pPr fontAlgn="auto"/>
            <a:r>
              <a:rPr lang="en-US" b="1" dirty="0"/>
              <a:t>Dark Web: </a:t>
            </a:r>
            <a:r>
              <a:rPr lang="en-US" sz="2400" dirty="0"/>
              <a:t>Information that is not accessible by </a:t>
            </a:r>
            <a:r>
              <a:rPr lang="en-US" sz="2400" b="1" dirty="0"/>
              <a:t>normal internet </a:t>
            </a:r>
            <a:r>
              <a:rPr lang="en-US" sz="2400" dirty="0"/>
              <a:t>browsers.</a:t>
            </a:r>
          </a:p>
          <a:p>
            <a:pPr fontAlgn="auto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FDD9-9186-4B92-A0CC-D1778F6D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05" y="3623945"/>
            <a:ext cx="3442672" cy="2400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54E5B-B7FD-4D0B-A107-D4C44816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548" y="3623945"/>
            <a:ext cx="3516020" cy="2400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0DA50-8832-491C-9737-0D2E0BAD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539" y="3623945"/>
            <a:ext cx="3267541" cy="2395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0565F-445E-471E-B06D-CFF172956D3A}"/>
              </a:ext>
            </a:extLst>
          </p:cNvPr>
          <p:cNvSpPr txBox="1"/>
          <p:nvPr/>
        </p:nvSpPr>
        <p:spPr>
          <a:xfrm>
            <a:off x="3438144" y="6266688"/>
            <a:ext cx="549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https://www.experian.com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12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90664-E881-456A-8B36-E537E0FF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8 Best Dark / Deep Web Browsers in 2019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7FC17-E56F-4AB6-BBB3-448908519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7973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F7EED2-ED01-4B00-AEB5-58FA83779F73}"/>
              </a:ext>
            </a:extLst>
          </p:cNvPr>
          <p:cNvSpPr txBox="1"/>
          <p:nvPr/>
        </p:nvSpPr>
        <p:spPr>
          <a:xfrm>
            <a:off x="3493827" y="6428096"/>
            <a:ext cx="697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7"/>
              </a:rPr>
              <a:t>https://drfone.wondershare.com/dark-web/dark-web-browser.html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995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E44B-A82E-4E3F-B9B4-04F4B8A3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Can You Protect Yourself from the Dark Web?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4F93A-D660-45E2-BE50-037E48705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39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536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36C5-67E6-4796-B25D-B8031623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Cybersecurity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CFA0-EFB0-4E78-9DD1-E202CDB5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https://www.khanacademy.org/partner-content/nova/cybersecurity/cyber/v/cybersecurity-101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3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0900-71DB-4B37-97E3-AE4DF78A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9127-4C1F-48F6-BCD9-C8161A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1. CEH: Certified Ethical Hacker</a:t>
            </a:r>
            <a:endParaRPr lang="en-US" dirty="0"/>
          </a:p>
          <a:p>
            <a:r>
              <a:rPr lang="en-US" dirty="0">
                <a:hlinkClick r:id="rId3"/>
              </a:rPr>
              <a:t>2. CISM: Certified Information Security Manager</a:t>
            </a:r>
            <a:endParaRPr lang="en-US" dirty="0"/>
          </a:p>
          <a:p>
            <a:r>
              <a:rPr lang="en-US" dirty="0">
                <a:hlinkClick r:id="rId4"/>
              </a:rPr>
              <a:t>3. CompTIA Security+</a:t>
            </a:r>
            <a:endParaRPr lang="en-US" dirty="0"/>
          </a:p>
          <a:p>
            <a:r>
              <a:rPr lang="en-US" dirty="0">
                <a:hlinkClick r:id="rId5"/>
              </a:rPr>
              <a:t>4. CISSP: Certified Information Systems Security Professional</a:t>
            </a:r>
            <a:endParaRPr lang="en-US" dirty="0"/>
          </a:p>
          <a:p>
            <a:r>
              <a:rPr lang="en-US" dirty="0">
                <a:hlinkClick r:id="rId6"/>
              </a:rPr>
              <a:t>5. GSEC: GIAC Security Essentials</a:t>
            </a:r>
            <a:endParaRPr lang="en-US" dirty="0"/>
          </a:p>
          <a:p>
            <a:r>
              <a:rPr lang="en-US" dirty="0">
                <a:hlinkClick r:id="rId7"/>
              </a:rPr>
              <a:t>6. ECSA: EC-Council Certified Security Analyst</a:t>
            </a:r>
            <a:endParaRPr lang="en-US" dirty="0"/>
          </a:p>
          <a:p>
            <a:r>
              <a:rPr lang="en-US" dirty="0">
                <a:hlinkClick r:id="rId7"/>
              </a:rPr>
              <a:t>7. GPEN: GIAC Penetration Tester</a:t>
            </a:r>
            <a:endParaRPr lang="en-US" dirty="0"/>
          </a:p>
          <a:p>
            <a:r>
              <a:rPr lang="en-US" dirty="0">
                <a:hlinkClick r:id="rId7"/>
              </a:rPr>
              <a:t>8. SSCP: Systems Security Certified Practitioner</a:t>
            </a:r>
            <a:endParaRPr lang="en-US" dirty="0"/>
          </a:p>
          <a:p>
            <a:r>
              <a:rPr lang="en-US" dirty="0">
                <a:hlinkClick r:id="rId7"/>
              </a:rPr>
              <a:t>9. CRISC: Certified in Risk and Information System Control</a:t>
            </a:r>
            <a:endParaRPr lang="en-US" dirty="0"/>
          </a:p>
          <a:p>
            <a:r>
              <a:rPr lang="en-US" dirty="0">
                <a:hlinkClick r:id="rId7"/>
              </a:rPr>
              <a:t>10. CISA: Certified Information Systems Auditor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2B5F9-09E0-42E9-A88F-52121CC3E7C8}"/>
              </a:ext>
            </a:extLst>
          </p:cNvPr>
          <p:cNvSpPr txBox="1"/>
          <p:nvPr/>
        </p:nvSpPr>
        <p:spPr>
          <a:xfrm>
            <a:off x="2170176" y="6431280"/>
            <a:ext cx="94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https://www.businessnewsdaily.com/10708-information-security-certifications.html#CEH</a:t>
            </a:r>
          </a:p>
        </p:txBody>
      </p:sp>
    </p:spTree>
    <p:extLst>
      <p:ext uri="{BB962C8B-B14F-4D97-AF65-F5344CB8AC3E}">
        <p14:creationId xmlns:p14="http://schemas.microsoft.com/office/powerpoint/2010/main" val="314095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0288A-2A4A-475D-BA0B-850DD8BD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67" y="983699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Cyber SECURITY DEGREES &amp; CAREERS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22BA-CAD5-4720-8510-A1C2D027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5" y="2025600"/>
            <a:ext cx="7043076" cy="33757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Bachelor’s Degree in Cyber Security </a:t>
            </a:r>
          </a:p>
          <a:p>
            <a:r>
              <a:rPr lang="en-US" sz="1800" dirty="0"/>
              <a:t>Master’s Degree in Cyber Security</a:t>
            </a:r>
          </a:p>
          <a:p>
            <a:pPr lvl="1" fontAlgn="t"/>
            <a:r>
              <a:rPr lang="en-US" sz="1800" b="1" cap="all" dirty="0"/>
              <a:t>PENETRATION TESTING AND VULNERABILITY ANALYSIS - </a:t>
            </a:r>
            <a:r>
              <a:rPr lang="en-US" sz="1800" dirty="0"/>
              <a:t>Introduces </a:t>
            </a:r>
            <a:r>
              <a:rPr lang="en-US" sz="1800" b="1" dirty="0"/>
              <a:t>methodologies, techniques and tools</a:t>
            </a:r>
            <a:r>
              <a:rPr lang="en-US" sz="1800" dirty="0"/>
              <a:t> to analyze and identify vulnerabilities in stand-alone and networked applications.</a:t>
            </a:r>
          </a:p>
          <a:p>
            <a:pPr lvl="1" fontAlgn="t"/>
            <a:r>
              <a:rPr lang="en-US" sz="1800" b="1" cap="all" dirty="0"/>
              <a:t>APPLIED CRYPTOGRAPHY - </a:t>
            </a:r>
            <a:r>
              <a:rPr lang="en-US" sz="1800" dirty="0"/>
              <a:t>Examines </a:t>
            </a:r>
            <a:r>
              <a:rPr lang="en-US" sz="1800" b="1" dirty="0"/>
              <a:t>Modern Cryptography </a:t>
            </a:r>
            <a:r>
              <a:rPr lang="en-US" sz="1800" dirty="0"/>
              <a:t>from both a theoretical and applied perspective; emphasis is on provable security and application case studies.</a:t>
            </a:r>
          </a:p>
          <a:p>
            <a:pPr lvl="1" fontAlgn="t"/>
            <a:r>
              <a:rPr lang="en-US" sz="1800" b="1" cap="all" dirty="0"/>
              <a:t>DIGITAL FORENSICS - </a:t>
            </a:r>
            <a:r>
              <a:rPr lang="en-US" sz="1800" dirty="0"/>
              <a:t>Instruction in the application of forensic science principles and practices for </a:t>
            </a:r>
            <a:r>
              <a:rPr lang="en-US" sz="1800" b="1" dirty="0"/>
              <a:t>collecting, preserving, analyzing and presenting digital evidence; </a:t>
            </a:r>
            <a:r>
              <a:rPr lang="en-US" sz="1800" dirty="0"/>
              <a:t>covers topics from legal, forensic, and information-technology domains.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BEB5A-3C45-4EE5-AB83-543C96542D07}"/>
              </a:ext>
            </a:extLst>
          </p:cNvPr>
          <p:cNvSpPr txBox="1"/>
          <p:nvPr/>
        </p:nvSpPr>
        <p:spPr>
          <a:xfrm>
            <a:off x="3335399" y="5443730"/>
            <a:ext cx="6545579" cy="34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https://www.learnhowtobecome.org/computer-careers/cyber-security/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76941-7F63-4BFA-9B41-8AE3594F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14" y="2777319"/>
            <a:ext cx="2807779" cy="20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99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DE3F-12A1-4F62-BD49-E5AAA349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66" y="156129"/>
            <a:ext cx="356658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 Security Testing - Courses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901-BA6A-4A43-B727-8C02D261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767" y="341194"/>
            <a:ext cx="7110483" cy="59931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cap="all" dirty="0"/>
              <a:t>INTRODUCTION TO PENETRATION TESTING - </a:t>
            </a:r>
            <a:r>
              <a:rPr lang="en-US" sz="1800" dirty="0"/>
              <a:t>Lab-based course providing students with an understanding of the threat vectors and exploitation techniques used to penetrate systems and networks.</a:t>
            </a:r>
          </a:p>
          <a:p>
            <a:pPr lvl="1" fontAlgn="t"/>
            <a:r>
              <a:rPr lang="en-US" sz="1800" b="1" dirty="0"/>
              <a:t>Skills Gained:</a:t>
            </a:r>
          </a:p>
          <a:p>
            <a:pPr lvl="2" fontAlgn="t"/>
            <a:r>
              <a:rPr lang="en-US" sz="1800" dirty="0"/>
              <a:t>Assessment</a:t>
            </a:r>
          </a:p>
          <a:p>
            <a:pPr lvl="2" fontAlgn="t"/>
            <a:r>
              <a:rPr lang="en-US" sz="1800" dirty="0"/>
              <a:t>Exploitation</a:t>
            </a:r>
          </a:p>
          <a:p>
            <a:pPr lvl="2" fontAlgn="t"/>
            <a:r>
              <a:rPr lang="en-US" sz="1800" dirty="0"/>
              <a:t>Remediation techniques</a:t>
            </a:r>
          </a:p>
          <a:p>
            <a:r>
              <a:rPr lang="en-US" sz="1800" b="1" cap="all" dirty="0"/>
              <a:t>FULL SCOPE SECURITY TESTING - </a:t>
            </a:r>
            <a:r>
              <a:rPr lang="en-US" sz="1800" dirty="0"/>
              <a:t>Review of the tools, techniques, and sources of digital information and its role in attacking and defending software systems and network environments.</a:t>
            </a:r>
          </a:p>
          <a:p>
            <a:pPr lvl="1" fontAlgn="t"/>
            <a:r>
              <a:rPr lang="en-US" sz="1800" b="1" dirty="0"/>
              <a:t>Skills Gained:</a:t>
            </a:r>
          </a:p>
          <a:p>
            <a:pPr lvl="2" fontAlgn="t"/>
            <a:r>
              <a:rPr lang="en-US" sz="1800" dirty="0"/>
              <a:t>Penetration testing processes</a:t>
            </a:r>
          </a:p>
          <a:p>
            <a:pPr lvl="2" fontAlgn="t"/>
            <a:r>
              <a:rPr lang="en-US" sz="1800" dirty="0"/>
              <a:t>Exploitation</a:t>
            </a:r>
          </a:p>
          <a:p>
            <a:r>
              <a:rPr lang="en-US" sz="1800" b="1" cap="all" dirty="0"/>
              <a:t>ADVANCED MALWARE ANALYSIS - </a:t>
            </a:r>
            <a:r>
              <a:rPr lang="en-US" sz="1800" dirty="0"/>
              <a:t>Covers advanced techniques used in malware analysis; focuses heavily on static analysis of unknown binaries utilizing reverse engineering tools and procedures.</a:t>
            </a:r>
          </a:p>
          <a:p>
            <a:pPr lvl="1" fontAlgn="t"/>
            <a:r>
              <a:rPr lang="en-US" sz="1800" b="1" dirty="0"/>
              <a:t>Skills Gained:</a:t>
            </a:r>
          </a:p>
          <a:p>
            <a:pPr lvl="2" fontAlgn="t"/>
            <a:r>
              <a:rPr lang="en-US" sz="1800" dirty="0"/>
              <a:t>Anti-debugging processes</a:t>
            </a:r>
          </a:p>
          <a:p>
            <a:pPr lvl="2" fontAlgn="t"/>
            <a:r>
              <a:rPr lang="en-US" sz="1800" dirty="0"/>
              <a:t>x86 assembly language</a:t>
            </a:r>
          </a:p>
          <a:p>
            <a:pPr lvl="2" fontAlgn="t"/>
            <a:r>
              <a:rPr lang="en-US" sz="1800" dirty="0"/>
              <a:t>IDA pro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E5BBA-AA73-4865-950D-6114B2A5B44A}"/>
              </a:ext>
            </a:extLst>
          </p:cNvPr>
          <p:cNvSpPr txBox="1"/>
          <p:nvPr/>
        </p:nvSpPr>
        <p:spPr>
          <a:xfrm>
            <a:off x="1155454" y="6527124"/>
            <a:ext cx="4940545" cy="40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https://www.learnhowtobecome.org/computer-careers/cyber-security/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4143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1D4D-F223-4BC4-8D84-E2F264D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cap="all">
                <a:solidFill>
                  <a:srgbClr val="FFFFFF"/>
                </a:solidFill>
              </a:rPr>
              <a:t>CYBER SECURITY JOB GROWTH &amp; OUTLOOK</a:t>
            </a:r>
            <a:endParaRPr lang="en-US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A51FBF-B996-4F99-AFE4-9B830C746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3518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40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609E-56E8-4683-9B08-20F98055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100" b="1"/>
              <a:t>So why is job growth in cyber security expected to be so robust?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CB9D-D527-4BBD-B15C-60E698B4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383001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Cyber crime continues to be a significant and growing problem, both in the United States and around the world</a:t>
            </a:r>
            <a:r>
              <a:rPr lang="en-US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 example, a record 79 percent of respondents to a recent </a:t>
            </a:r>
            <a:r>
              <a:rPr lang="en-US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PricewaterhouseCooper's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study</a:t>
            </a:r>
            <a:r>
              <a:rPr lang="en-US" dirty="0">
                <a:solidFill>
                  <a:schemeClr val="tx1"/>
                </a:solidFill>
              </a:rPr>
              <a:t> reported that they had detected a security incident within the past 12 months.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D375D2A5-63C0-4329-93B4-995AC6BDD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AE2C-5B04-49BD-9C28-EDB576C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b="1"/>
              <a:t>It’s a nasty world out there!!!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25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1A61149D-021F-4B1C-970B-B4F431F8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347BA-87A2-4540-969E-1627070F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3886045"/>
            <a:ext cx="3026663" cy="1588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DB15-1E06-40A4-A503-B6BAC24B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135876"/>
            <a:ext cx="6422848" cy="4087944"/>
          </a:xfrm>
        </p:spPr>
        <p:txBody>
          <a:bodyPr>
            <a:normAutofit/>
          </a:bodyPr>
          <a:lstStyle/>
          <a:p>
            <a:r>
              <a:rPr lang="en-US" sz="2400" b="1" dirty="0"/>
              <a:t>Security testing </a:t>
            </a:r>
            <a:r>
              <a:rPr lang="en-US" sz="2400" dirty="0"/>
              <a:t>is the most important testing for an application and </a:t>
            </a:r>
            <a:r>
              <a:rPr lang="en-US" sz="2400" b="1" u="sng" dirty="0"/>
              <a:t>checks whether confidential data stays confidential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In this type of testing, tester plays a role of the </a:t>
            </a:r>
            <a:r>
              <a:rPr lang="en-US" sz="2400" b="1" dirty="0"/>
              <a:t>attacker</a:t>
            </a:r>
            <a:r>
              <a:rPr lang="en-US" sz="2400" dirty="0"/>
              <a:t> and plays around the system to find </a:t>
            </a:r>
            <a:r>
              <a:rPr lang="en-US" sz="2400" b="1" dirty="0"/>
              <a:t>security-related bugs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Security Testing </a:t>
            </a:r>
            <a:r>
              <a:rPr lang="en-US" sz="2400" dirty="0"/>
              <a:t>is very important in Software Engineering to </a:t>
            </a:r>
            <a:r>
              <a:rPr lang="en-US" sz="2400" b="1" dirty="0"/>
              <a:t>protect data</a:t>
            </a:r>
            <a:r>
              <a:rPr lang="en-US" sz="2400" dirty="0"/>
              <a:t> by all means. </a:t>
            </a:r>
          </a:p>
        </p:txBody>
      </p:sp>
    </p:spTree>
    <p:extLst>
      <p:ext uri="{BB962C8B-B14F-4D97-AF65-F5344CB8AC3E}">
        <p14:creationId xmlns:p14="http://schemas.microsoft.com/office/powerpoint/2010/main" val="189674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A7F-CA25-4887-B8B4-B01BF9AF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FB87-9AD2-47FE-B853-24F5BA9C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https://www.cybintsolutions.com/cyber-security-facts-stats/</a:t>
            </a:r>
            <a:endParaRPr lang="en-US" dirty="0"/>
          </a:p>
          <a:p>
            <a:r>
              <a:rPr lang="en-US" dirty="0">
                <a:hlinkClick r:id="rId3"/>
              </a:rPr>
              <a:t>https://www.businessnewsdaily.com/</a:t>
            </a:r>
            <a:endParaRPr lang="en-US" dirty="0"/>
          </a:p>
          <a:p>
            <a:r>
              <a:rPr lang="en-US" dirty="0">
                <a:hlinkClick r:id="rId4"/>
              </a:rPr>
              <a:t>https://www.khanacademy.org/partner-content/nova/cybersecurity/cyber/e/cybersecurity-101-quiz</a:t>
            </a:r>
            <a:endParaRPr lang="en-US" dirty="0"/>
          </a:p>
          <a:p>
            <a:r>
              <a:rPr lang="en-US" dirty="0">
                <a:hlinkClick r:id="rId5"/>
              </a:rPr>
              <a:t>https://www.learnhowtobecome.org/computer-careers/cyber-security/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4318-FB42-4B34-81D0-3ADB3957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Testing Types	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guru99.com/images/securityt2.png">
            <a:extLst>
              <a:ext uri="{FF2B5EF4-FFF2-40B4-BE49-F238E27FC236}">
                <a16:creationId xmlns:a16="http://schemas.microsoft.com/office/drawing/2014/main" id="{C50166E7-9EF8-4A32-A23E-D7A4A57D8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258" y="2516877"/>
            <a:ext cx="659781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B068E-0B3A-4D41-9E87-8E8571FC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93" y="2961565"/>
            <a:ext cx="4389068" cy="30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A287F-B86B-4E2A-9182-11A7A5FF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Testing Definitions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A87914-AF48-47BA-AFF0-CEB2F0C2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940"/>
            <a:ext cx="10632743" cy="397926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100" b="1" dirty="0"/>
              <a:t>1. Vulnerability Scanning</a:t>
            </a:r>
            <a:r>
              <a:rPr lang="en-US" sz="2100" dirty="0"/>
              <a:t> </a:t>
            </a:r>
          </a:p>
          <a:p>
            <a:pPr marL="0"/>
            <a:r>
              <a:rPr lang="en-US" sz="2100" dirty="0"/>
              <a:t>This is done through automated software to scan a system against known </a:t>
            </a:r>
            <a:r>
              <a:rPr lang="en-US" sz="2100" u="sng" dirty="0"/>
              <a:t>vulnerability signatures</a:t>
            </a:r>
            <a:r>
              <a:rPr lang="en-US" sz="2100" dirty="0"/>
              <a:t>.</a:t>
            </a:r>
          </a:p>
          <a:p>
            <a:pPr marL="0"/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2. Security Scanning </a:t>
            </a:r>
          </a:p>
          <a:p>
            <a:pPr marL="0"/>
            <a:r>
              <a:rPr lang="en-US" sz="2100" dirty="0"/>
              <a:t>It involves identifying </a:t>
            </a:r>
            <a:r>
              <a:rPr lang="en-US" sz="2100" u="sng" dirty="0"/>
              <a:t>network and system weaknesses</a:t>
            </a:r>
            <a:r>
              <a:rPr lang="en-US" sz="2100" dirty="0"/>
              <a:t>, and later provides solutions for reducing these risks. This scanning can be performed for both </a:t>
            </a:r>
            <a:r>
              <a:rPr lang="en-US" sz="2100" u="sng" dirty="0"/>
              <a:t>Manual and Automated </a:t>
            </a:r>
            <a:r>
              <a:rPr lang="en-US" sz="2100" dirty="0"/>
              <a:t>scanning.</a:t>
            </a:r>
          </a:p>
          <a:p>
            <a:pPr marL="0"/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3. Penetration testing</a:t>
            </a:r>
          </a:p>
          <a:p>
            <a:pPr marL="0"/>
            <a:r>
              <a:rPr lang="en-US" sz="2100" dirty="0"/>
              <a:t>This kind of testing simulates an attack from a </a:t>
            </a:r>
            <a:r>
              <a:rPr lang="en-US" sz="2100" u="sng" dirty="0"/>
              <a:t>malicious hacker</a:t>
            </a:r>
            <a:r>
              <a:rPr lang="en-US" sz="2100" dirty="0"/>
              <a:t>. This testing involves analysis of a particular system to check for potential vulnerabilities to an external hacking attempt.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55B93-8BD2-45E2-8E19-11C4642334CD}"/>
              </a:ext>
            </a:extLst>
          </p:cNvPr>
          <p:cNvSpPr txBox="1"/>
          <p:nvPr/>
        </p:nvSpPr>
        <p:spPr>
          <a:xfrm>
            <a:off x="3847190" y="6175880"/>
            <a:ext cx="5097780" cy="30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Guru99.com</a:t>
            </a:r>
          </a:p>
        </p:txBody>
      </p:sp>
    </p:spTree>
    <p:extLst>
      <p:ext uri="{BB962C8B-B14F-4D97-AF65-F5344CB8AC3E}">
        <p14:creationId xmlns:p14="http://schemas.microsoft.com/office/powerpoint/2010/main" val="26421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A287F-B86B-4E2A-9182-11A7A5FF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Security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7914-AF48-47BA-AFF0-CEB2F0C2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Risk Assessment </a:t>
            </a:r>
          </a:p>
          <a:p>
            <a:pPr marL="0" indent="0">
              <a:buNone/>
            </a:pPr>
            <a:r>
              <a:rPr lang="en-US" dirty="0"/>
              <a:t>This testing involves analysis of </a:t>
            </a:r>
            <a:r>
              <a:rPr lang="en-US" b="1" dirty="0"/>
              <a:t>security risks </a:t>
            </a:r>
            <a:r>
              <a:rPr lang="en-US" dirty="0"/>
              <a:t>observed in the organization. Risks are classified as </a:t>
            </a:r>
            <a:r>
              <a:rPr lang="en-US" u="sng" dirty="0"/>
              <a:t>Low, Medium and High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Security Auditing</a:t>
            </a:r>
          </a:p>
          <a:p>
            <a:pPr marL="0" indent="0">
              <a:buNone/>
            </a:pPr>
            <a:r>
              <a:rPr lang="en-US" dirty="0"/>
              <a:t>This is an internal inspection of Applications and Operating systems for </a:t>
            </a:r>
            <a:r>
              <a:rPr lang="en-US" u="sng" dirty="0"/>
              <a:t>security flaws</a:t>
            </a:r>
            <a:r>
              <a:rPr lang="en-US" dirty="0"/>
              <a:t>. Audit can also be done via </a:t>
            </a:r>
            <a:r>
              <a:rPr lang="en-US" b="1" dirty="0"/>
              <a:t>line by line inspection </a:t>
            </a:r>
            <a:r>
              <a:rPr lang="en-US" dirty="0"/>
              <a:t>of code</a:t>
            </a:r>
          </a:p>
        </p:txBody>
      </p:sp>
    </p:spTree>
    <p:extLst>
      <p:ext uri="{BB962C8B-B14F-4D97-AF65-F5344CB8AC3E}">
        <p14:creationId xmlns:p14="http://schemas.microsoft.com/office/powerpoint/2010/main" val="2105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8A0B-126F-4550-874C-C50D0CBC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Security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F648-DBEE-4301-BCE5-F041BEC6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Ethical hacking </a:t>
            </a:r>
          </a:p>
          <a:p>
            <a:pPr marL="0" indent="0">
              <a:buNone/>
            </a:pPr>
            <a:r>
              <a:rPr lang="en-US" dirty="0"/>
              <a:t>It's </a:t>
            </a:r>
            <a:r>
              <a:rPr lang="en-US" u="sng" dirty="0"/>
              <a:t>hacking an Organization Software systems</a:t>
            </a:r>
            <a:r>
              <a:rPr lang="en-US" dirty="0"/>
              <a:t>. Unlike malicious hackers, who steal for their own gains, the intent is to expose security flaws in the system.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7. Posture Assessment</a:t>
            </a:r>
          </a:p>
          <a:p>
            <a:pPr marL="0" indent="0">
              <a:buNone/>
            </a:pPr>
            <a:r>
              <a:rPr lang="en-US" dirty="0"/>
              <a:t>This combines </a:t>
            </a:r>
            <a:r>
              <a:rPr lang="en-US" u="sng" dirty="0"/>
              <a:t>Security scanning, 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Ethical Hacking </a:t>
            </a:r>
            <a:r>
              <a:rPr lang="en-US" u="sng" dirty="0"/>
              <a:t>and Risk Assessments </a:t>
            </a:r>
            <a:r>
              <a:rPr lang="en-US" dirty="0"/>
              <a:t>to show an overall </a:t>
            </a:r>
            <a:r>
              <a:rPr lang="en-US" b="1" dirty="0"/>
              <a:t>security posture </a:t>
            </a:r>
            <a:r>
              <a:rPr lang="en-US" dirty="0"/>
              <a:t>of an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D0652-80EE-4CCE-880E-4BE9D648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When to do Security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F58F5-3D69-4BD1-B571-779486CC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13298"/>
            <a:ext cx="7884845" cy="4501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F927-8540-48FD-9077-4D19035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25000" lnSpcReduction="20000"/>
          </a:bodyPr>
          <a:lstStyle/>
          <a:p>
            <a:r>
              <a:rPr lang="en-US" sz="500"/>
              <a:t>Involve Security Testing in the SDLC in the earlier phases</a:t>
            </a:r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endParaRPr lang="en-US" sz="500"/>
          </a:p>
          <a:p>
            <a:pPr marL="0" indent="0">
              <a:buNone/>
            </a:pPr>
            <a:endParaRPr lang="en-US" sz="500" i="1"/>
          </a:p>
          <a:p>
            <a:pPr marL="0" indent="0">
              <a:buNone/>
            </a:pPr>
            <a:endParaRPr lang="en-US" sz="500" i="1"/>
          </a:p>
          <a:p>
            <a:pPr marL="0" indent="0">
              <a:buNone/>
            </a:pPr>
            <a:endParaRPr lang="en-US" sz="500" i="1"/>
          </a:p>
          <a:p>
            <a:pPr marL="0" indent="0">
              <a:buNone/>
            </a:pPr>
            <a:endParaRPr lang="en-US" sz="500" i="1"/>
          </a:p>
          <a:p>
            <a:pPr marL="0" indent="0">
              <a:buNone/>
            </a:pPr>
            <a:r>
              <a:rPr lang="en-US" sz="500" i="1"/>
              <a:t>Guru99</a:t>
            </a:r>
          </a:p>
        </p:txBody>
      </p:sp>
    </p:spTree>
    <p:extLst>
      <p:ext uri="{BB962C8B-B14F-4D97-AF65-F5344CB8AC3E}">
        <p14:creationId xmlns:p14="http://schemas.microsoft.com/office/powerpoint/2010/main" val="11325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3030</Words>
  <Application>Microsoft Macintosh PowerPoint</Application>
  <PresentationFormat>宽屏</PresentationFormat>
  <Paragraphs>289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Security Testing</vt:lpstr>
      <vt:lpstr>What is Security Testing?</vt:lpstr>
      <vt:lpstr>Security Testing Goals</vt:lpstr>
      <vt:lpstr>It’s a nasty world out there!!!</vt:lpstr>
      <vt:lpstr>Security Testing Types </vt:lpstr>
      <vt:lpstr>Security Testing Definitions</vt:lpstr>
      <vt:lpstr>Security Testing Definitions</vt:lpstr>
      <vt:lpstr>Security Testing Definitions</vt:lpstr>
      <vt:lpstr>When to do Security Testing</vt:lpstr>
      <vt:lpstr>Security Testing Roles</vt:lpstr>
      <vt:lpstr>Techniques for Security Testing (Methodologies)</vt:lpstr>
      <vt:lpstr>Sample Security Testing Test Scenarios</vt:lpstr>
      <vt:lpstr>Examples of Security Flaws in an Application</vt:lpstr>
      <vt:lpstr>Examples of Security Flaws in an Application</vt:lpstr>
      <vt:lpstr>Security Testing References</vt:lpstr>
      <vt:lpstr>CyberSecurity</vt:lpstr>
      <vt:lpstr>Cybersecurity</vt:lpstr>
      <vt:lpstr>Cybersecurity Vs. Application Security</vt:lpstr>
      <vt:lpstr>Cybersecurity</vt:lpstr>
      <vt:lpstr>Cybersecurity glossary</vt:lpstr>
      <vt:lpstr>Cybersecurity glossary</vt:lpstr>
      <vt:lpstr>Cybersecurity glossary</vt:lpstr>
      <vt:lpstr>Cybersecurity Facts</vt:lpstr>
      <vt:lpstr>Cybersecurity Facts</vt:lpstr>
      <vt:lpstr>Facts about Cybersecurity</vt:lpstr>
      <vt:lpstr>Cybersecurity Facts</vt:lpstr>
      <vt:lpstr>Cybersecurity Facts</vt:lpstr>
      <vt:lpstr>The Dark Web (Hidden Network of Websites)</vt:lpstr>
      <vt:lpstr>The Dark Web - Continued</vt:lpstr>
      <vt:lpstr>PowerPoint 演示文稿</vt:lpstr>
      <vt:lpstr>What are the Web Types?</vt:lpstr>
      <vt:lpstr>8 Best Dark / Deep Web Browsers in 2019</vt:lpstr>
      <vt:lpstr>How Can You Protect Yourself from the Dark Web?</vt:lpstr>
      <vt:lpstr>The Cybersecurity video</vt:lpstr>
      <vt:lpstr>Cyber Security Certifications</vt:lpstr>
      <vt:lpstr>Cyber SECURITY DEGREES &amp; CAREERS</vt:lpstr>
      <vt:lpstr>Cyber Security Testing - Courses </vt:lpstr>
      <vt:lpstr>CYBER SECURITY JOB GROWTH &amp; OUTLOOK</vt:lpstr>
      <vt:lpstr>So why is job growth in cyber security expected to be so robust?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Testing</dc:title>
  <dc:creator>Medi Servat</dc:creator>
  <cp:lastModifiedBy>Kaiyuan Zhao</cp:lastModifiedBy>
  <cp:revision>1</cp:revision>
  <dcterms:created xsi:type="dcterms:W3CDTF">2019-10-07T20:00:32Z</dcterms:created>
  <dcterms:modified xsi:type="dcterms:W3CDTF">2019-12-17T00:22:49Z</dcterms:modified>
</cp:coreProperties>
</file>