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4"/>
    <p:sldMasterId id="2147483927" r:id="rId5"/>
  </p:sldMasterIdLst>
  <p:notesMasterIdLst>
    <p:notesMasterId r:id="rId64"/>
  </p:notesMasterIdLst>
  <p:sldIdLst>
    <p:sldId id="259" r:id="rId6"/>
    <p:sldId id="260" r:id="rId7"/>
    <p:sldId id="261" r:id="rId8"/>
    <p:sldId id="262" r:id="rId9"/>
    <p:sldId id="263" r:id="rId10"/>
    <p:sldId id="264" r:id="rId11"/>
    <p:sldId id="265" r:id="rId12"/>
    <p:sldId id="353" r:id="rId13"/>
    <p:sldId id="361" r:id="rId14"/>
    <p:sldId id="354" r:id="rId15"/>
    <p:sldId id="369" r:id="rId16"/>
    <p:sldId id="370" r:id="rId17"/>
    <p:sldId id="371" r:id="rId18"/>
    <p:sldId id="372" r:id="rId19"/>
    <p:sldId id="266" r:id="rId20"/>
    <p:sldId id="368" r:id="rId21"/>
    <p:sldId id="258" r:id="rId22"/>
    <p:sldId id="294" r:id="rId23"/>
    <p:sldId id="296" r:id="rId24"/>
    <p:sldId id="351" r:id="rId25"/>
    <p:sldId id="352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5" r:id="rId35"/>
    <p:sldId id="276" r:id="rId36"/>
    <p:sldId id="277" r:id="rId37"/>
    <p:sldId id="278" r:id="rId38"/>
    <p:sldId id="279" r:id="rId39"/>
    <p:sldId id="282" r:id="rId40"/>
    <p:sldId id="283" r:id="rId41"/>
    <p:sldId id="284" r:id="rId42"/>
    <p:sldId id="285" r:id="rId43"/>
    <p:sldId id="286" r:id="rId44"/>
    <p:sldId id="287" r:id="rId45"/>
    <p:sldId id="289" r:id="rId46"/>
    <p:sldId id="290" r:id="rId47"/>
    <p:sldId id="291" r:id="rId48"/>
    <p:sldId id="356" r:id="rId49"/>
    <p:sldId id="357" r:id="rId50"/>
    <p:sldId id="358" r:id="rId51"/>
    <p:sldId id="359" r:id="rId52"/>
    <p:sldId id="360" r:id="rId53"/>
    <p:sldId id="355" r:id="rId54"/>
    <p:sldId id="362" r:id="rId55"/>
    <p:sldId id="363" r:id="rId56"/>
    <p:sldId id="365" r:id="rId57"/>
    <p:sldId id="364" r:id="rId58"/>
    <p:sldId id="367" r:id="rId59"/>
    <p:sldId id="366" r:id="rId60"/>
    <p:sldId id="349" r:id="rId61"/>
    <p:sldId id="280" r:id="rId62"/>
    <p:sldId id="292" r:id="rId6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C66927-FB2F-4810-A4B4-E02FF99A6C0F}" v="81" dt="2019-10-17T21:46:15.57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1904" y="17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notesMaster" Target="notesMasters/notesMaster1.xml"/><Relationship Id="rId69" Type="http://schemas.microsoft.com/office/2015/10/relationships/revisionInfo" Target="revisionInfo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theme" Target="theme/theme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6.svg"/><Relationship Id="rId1" Type="http://schemas.openxmlformats.org/officeDocument/2006/relationships/image" Target="../media/image15.png"/><Relationship Id="rId6" Type="http://schemas.openxmlformats.org/officeDocument/2006/relationships/image" Target="../media/image10.svg"/><Relationship Id="rId5" Type="http://schemas.openxmlformats.org/officeDocument/2006/relationships/image" Target="../media/image17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29FAD7-A92A-47FB-9099-BE546DA1714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FAB08BD-B2FD-4FD0-A609-F76F8F2BD19F}">
      <dgm:prSet/>
      <dgm:spPr/>
      <dgm:t>
        <a:bodyPr/>
        <a:lstStyle/>
        <a:p>
          <a:r>
            <a:rPr lang="en-US" b="1" dirty="0"/>
            <a:t>Lloyds Bank’s ATMs </a:t>
          </a:r>
          <a:r>
            <a:rPr lang="en-US" dirty="0"/>
            <a:t>unable to do transactions for 3 hrs.</a:t>
          </a:r>
        </a:p>
      </dgm:t>
    </dgm:pt>
    <dgm:pt modelId="{E0924CF9-09F4-4A89-B792-F4E6138C693F}" type="parTrans" cxnId="{A6D6C65B-E267-4AFA-B293-D4800FC1F011}">
      <dgm:prSet/>
      <dgm:spPr/>
      <dgm:t>
        <a:bodyPr/>
        <a:lstStyle/>
        <a:p>
          <a:endParaRPr lang="en-US"/>
        </a:p>
      </dgm:t>
    </dgm:pt>
    <dgm:pt modelId="{74F4358C-BB92-4B81-BD4B-65792DE8436A}" type="sibTrans" cxnId="{A6D6C65B-E267-4AFA-B293-D4800FC1F011}">
      <dgm:prSet/>
      <dgm:spPr/>
      <dgm:t>
        <a:bodyPr/>
        <a:lstStyle/>
        <a:p>
          <a:endParaRPr lang="en-US"/>
        </a:p>
      </dgm:t>
    </dgm:pt>
    <dgm:pt modelId="{E9709FF1-2474-4A85-BB78-786AAE1B1CC3}">
      <dgm:prSet/>
      <dgm:spPr/>
      <dgm:t>
        <a:bodyPr/>
        <a:lstStyle/>
        <a:p>
          <a:r>
            <a:rPr lang="en-US" b="1" dirty="0"/>
            <a:t>RBS paid $175 </a:t>
          </a:r>
          <a:r>
            <a:rPr lang="en-US" dirty="0"/>
            <a:t>million to its customer for IT failures apart from fines.</a:t>
          </a:r>
        </a:p>
      </dgm:t>
    </dgm:pt>
    <dgm:pt modelId="{BEF0F282-6285-4977-B51E-3CC049D1D44E}" type="parTrans" cxnId="{E6285368-88CB-47A9-98A7-4C483A91C39A}">
      <dgm:prSet/>
      <dgm:spPr/>
      <dgm:t>
        <a:bodyPr/>
        <a:lstStyle/>
        <a:p>
          <a:endParaRPr lang="en-US"/>
        </a:p>
      </dgm:t>
    </dgm:pt>
    <dgm:pt modelId="{B3726107-14FB-4D7B-909B-BAA7612876B9}" type="sibTrans" cxnId="{E6285368-88CB-47A9-98A7-4C483A91C39A}">
      <dgm:prSet/>
      <dgm:spPr/>
      <dgm:t>
        <a:bodyPr/>
        <a:lstStyle/>
        <a:p>
          <a:endParaRPr lang="en-US"/>
        </a:p>
      </dgm:t>
    </dgm:pt>
    <dgm:pt modelId="{ECD903A4-306F-4725-9DEA-DCFF4D87D5C0}">
      <dgm:prSet/>
      <dgm:spPr/>
      <dgm:t>
        <a:bodyPr/>
        <a:lstStyle/>
        <a:p>
          <a:r>
            <a:rPr lang="en-US" b="1" dirty="0"/>
            <a:t>HealthCare.gov </a:t>
          </a:r>
          <a:r>
            <a:rPr lang="en-US" dirty="0"/>
            <a:t>couldn’t handle the traffic when rolled out.</a:t>
          </a:r>
        </a:p>
      </dgm:t>
    </dgm:pt>
    <dgm:pt modelId="{607CC810-C91F-4B1B-A768-8D4E629ECAC8}" type="parTrans" cxnId="{B37B602C-E913-48AB-9D69-3025EFB38C22}">
      <dgm:prSet/>
      <dgm:spPr/>
      <dgm:t>
        <a:bodyPr/>
        <a:lstStyle/>
        <a:p>
          <a:endParaRPr lang="en-US"/>
        </a:p>
      </dgm:t>
    </dgm:pt>
    <dgm:pt modelId="{B316252F-B299-42D2-87FA-0D76694496DE}" type="sibTrans" cxnId="{B37B602C-E913-48AB-9D69-3025EFB38C22}">
      <dgm:prSet/>
      <dgm:spPr/>
      <dgm:t>
        <a:bodyPr/>
        <a:lstStyle/>
        <a:p>
          <a:endParaRPr lang="en-US"/>
        </a:p>
      </dgm:t>
    </dgm:pt>
    <dgm:pt modelId="{EBF7D725-F976-4DB4-911F-593C6455AEAA}">
      <dgm:prSet/>
      <dgm:spPr/>
      <dgm:t>
        <a:bodyPr/>
        <a:lstStyle/>
        <a:p>
          <a:r>
            <a:rPr lang="en-US" b="1" dirty="0"/>
            <a:t>Facebook</a:t>
          </a:r>
          <a:r>
            <a:rPr lang="en-US" dirty="0"/>
            <a:t> unavailable for 15 mins because of infrastructure configuration issues.</a:t>
          </a:r>
        </a:p>
      </dgm:t>
    </dgm:pt>
    <dgm:pt modelId="{CB5264A2-8F81-48E5-8781-0766D0D965AE}" type="parTrans" cxnId="{B7997346-20EC-4EE2-A2F9-80515E6E8AF5}">
      <dgm:prSet/>
      <dgm:spPr/>
      <dgm:t>
        <a:bodyPr/>
        <a:lstStyle/>
        <a:p>
          <a:endParaRPr lang="en-US"/>
        </a:p>
      </dgm:t>
    </dgm:pt>
    <dgm:pt modelId="{F731BA2B-9005-497E-842F-3B59D6895976}" type="sibTrans" cxnId="{B7997346-20EC-4EE2-A2F9-80515E6E8AF5}">
      <dgm:prSet/>
      <dgm:spPr/>
      <dgm:t>
        <a:bodyPr/>
        <a:lstStyle/>
        <a:p>
          <a:endParaRPr lang="en-US"/>
        </a:p>
      </dgm:t>
    </dgm:pt>
    <dgm:pt modelId="{CEFFE2DA-A502-44F9-B7F6-8D672D718D96}">
      <dgm:prSet/>
      <dgm:spPr/>
      <dgm:t>
        <a:bodyPr/>
        <a:lstStyle/>
        <a:p>
          <a:r>
            <a:rPr lang="en-US" dirty="0"/>
            <a:t>LinkedIn, Apple iTunes Store, Mac App Store, and App Store cannot go down.</a:t>
          </a:r>
        </a:p>
      </dgm:t>
    </dgm:pt>
    <dgm:pt modelId="{91A634C5-A1D3-49B0-A2AE-69CBA83C83C3}" type="parTrans" cxnId="{134D73B3-9320-4306-B725-21977584BFA9}">
      <dgm:prSet/>
      <dgm:spPr/>
      <dgm:t>
        <a:bodyPr/>
        <a:lstStyle/>
        <a:p>
          <a:endParaRPr lang="en-US"/>
        </a:p>
      </dgm:t>
    </dgm:pt>
    <dgm:pt modelId="{8D25CF28-853F-471E-9A13-F7B211528C6B}" type="sibTrans" cxnId="{134D73B3-9320-4306-B725-21977584BFA9}">
      <dgm:prSet/>
      <dgm:spPr/>
      <dgm:t>
        <a:bodyPr/>
        <a:lstStyle/>
        <a:p>
          <a:endParaRPr lang="en-US"/>
        </a:p>
      </dgm:t>
    </dgm:pt>
    <dgm:pt modelId="{BBCD75DE-1189-4824-860B-90B846ADFE7C}" type="pres">
      <dgm:prSet presAssocID="{E729FAD7-A92A-47FB-9099-BE546DA17142}" presName="root" presStyleCnt="0">
        <dgm:presLayoutVars>
          <dgm:dir/>
          <dgm:resizeHandles val="exact"/>
        </dgm:presLayoutVars>
      </dgm:prSet>
      <dgm:spPr/>
    </dgm:pt>
    <dgm:pt modelId="{5BD9D144-EA44-4556-9B6D-8AC2730D2D5E}" type="pres">
      <dgm:prSet presAssocID="{0FAB08BD-B2FD-4FD0-A609-F76F8F2BD19F}" presName="compNode" presStyleCnt="0"/>
      <dgm:spPr/>
    </dgm:pt>
    <dgm:pt modelId="{8A44AB54-BC4C-4994-B769-4B78EEEDB93F}" type="pres">
      <dgm:prSet presAssocID="{0FAB08BD-B2FD-4FD0-A609-F76F8F2BD19F}" presName="bgRect" presStyleLbl="bgShp" presStyleIdx="0" presStyleCnt="5"/>
      <dgm:spPr/>
    </dgm:pt>
    <dgm:pt modelId="{51DF864C-ACDB-48C4-B694-14E2DA0BA18F}" type="pres">
      <dgm:prSet presAssocID="{0FAB08BD-B2FD-4FD0-A609-F76F8F2BD19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EDD4E400-E991-43D7-9131-010E81700198}" type="pres">
      <dgm:prSet presAssocID="{0FAB08BD-B2FD-4FD0-A609-F76F8F2BD19F}" presName="spaceRect" presStyleCnt="0"/>
      <dgm:spPr/>
    </dgm:pt>
    <dgm:pt modelId="{1A4BD6B5-1309-4B6D-8514-5D305F8B8224}" type="pres">
      <dgm:prSet presAssocID="{0FAB08BD-B2FD-4FD0-A609-F76F8F2BD19F}" presName="parTx" presStyleLbl="revTx" presStyleIdx="0" presStyleCnt="5">
        <dgm:presLayoutVars>
          <dgm:chMax val="0"/>
          <dgm:chPref val="0"/>
        </dgm:presLayoutVars>
      </dgm:prSet>
      <dgm:spPr/>
    </dgm:pt>
    <dgm:pt modelId="{A00D136E-8936-43E5-ACDC-0C6218B26040}" type="pres">
      <dgm:prSet presAssocID="{74F4358C-BB92-4B81-BD4B-65792DE8436A}" presName="sibTrans" presStyleCnt="0"/>
      <dgm:spPr/>
    </dgm:pt>
    <dgm:pt modelId="{C72C3318-8BEC-4BA3-BB22-C7838EA76B49}" type="pres">
      <dgm:prSet presAssocID="{E9709FF1-2474-4A85-BB78-786AAE1B1CC3}" presName="compNode" presStyleCnt="0"/>
      <dgm:spPr/>
    </dgm:pt>
    <dgm:pt modelId="{CD16CDFB-5F9F-476A-813C-09DAD41F27E5}" type="pres">
      <dgm:prSet presAssocID="{E9709FF1-2474-4A85-BB78-786AAE1B1CC3}" presName="bgRect" presStyleLbl="bgShp" presStyleIdx="1" presStyleCnt="5"/>
      <dgm:spPr/>
    </dgm:pt>
    <dgm:pt modelId="{146E30D0-ECEA-45F6-8087-4E91747CED07}" type="pres">
      <dgm:prSet presAssocID="{E9709FF1-2474-4A85-BB78-786AAE1B1CC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749C1BC1-252A-41D9-9C1E-4D807D4C2B5C}" type="pres">
      <dgm:prSet presAssocID="{E9709FF1-2474-4A85-BB78-786AAE1B1CC3}" presName="spaceRect" presStyleCnt="0"/>
      <dgm:spPr/>
    </dgm:pt>
    <dgm:pt modelId="{28850706-09CA-4719-835A-612B084A24F3}" type="pres">
      <dgm:prSet presAssocID="{E9709FF1-2474-4A85-BB78-786AAE1B1CC3}" presName="parTx" presStyleLbl="revTx" presStyleIdx="1" presStyleCnt="5">
        <dgm:presLayoutVars>
          <dgm:chMax val="0"/>
          <dgm:chPref val="0"/>
        </dgm:presLayoutVars>
      </dgm:prSet>
      <dgm:spPr/>
    </dgm:pt>
    <dgm:pt modelId="{03BEBC14-7D27-405A-8ED5-9DA17B3C2564}" type="pres">
      <dgm:prSet presAssocID="{B3726107-14FB-4D7B-909B-BAA7612876B9}" presName="sibTrans" presStyleCnt="0"/>
      <dgm:spPr/>
    </dgm:pt>
    <dgm:pt modelId="{523E2A3A-BDD4-4337-8F43-290BC74E6D7A}" type="pres">
      <dgm:prSet presAssocID="{ECD903A4-306F-4725-9DEA-DCFF4D87D5C0}" presName="compNode" presStyleCnt="0"/>
      <dgm:spPr/>
    </dgm:pt>
    <dgm:pt modelId="{D5DF6B90-D1E6-455D-B724-FA1E875DD839}" type="pres">
      <dgm:prSet presAssocID="{ECD903A4-306F-4725-9DEA-DCFF4D87D5C0}" presName="bgRect" presStyleLbl="bgShp" presStyleIdx="2" presStyleCnt="5"/>
      <dgm:spPr/>
    </dgm:pt>
    <dgm:pt modelId="{290B5164-38BB-4CF8-9FC1-2078C56B7B1A}" type="pres">
      <dgm:prSet presAssocID="{ECD903A4-306F-4725-9DEA-DCFF4D87D5C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F7730643-E833-4BB0-83A7-570DA80DE55E}" type="pres">
      <dgm:prSet presAssocID="{ECD903A4-306F-4725-9DEA-DCFF4D87D5C0}" presName="spaceRect" presStyleCnt="0"/>
      <dgm:spPr/>
    </dgm:pt>
    <dgm:pt modelId="{3837844A-CC83-4DE6-9FC0-4D8420CA036D}" type="pres">
      <dgm:prSet presAssocID="{ECD903A4-306F-4725-9DEA-DCFF4D87D5C0}" presName="parTx" presStyleLbl="revTx" presStyleIdx="2" presStyleCnt="5">
        <dgm:presLayoutVars>
          <dgm:chMax val="0"/>
          <dgm:chPref val="0"/>
        </dgm:presLayoutVars>
      </dgm:prSet>
      <dgm:spPr/>
    </dgm:pt>
    <dgm:pt modelId="{3EF8B6D4-7D9D-4A09-8FE7-F8F65FB240AB}" type="pres">
      <dgm:prSet presAssocID="{B316252F-B299-42D2-87FA-0D76694496DE}" presName="sibTrans" presStyleCnt="0"/>
      <dgm:spPr/>
    </dgm:pt>
    <dgm:pt modelId="{A1A18F43-75E2-4E36-9A32-9E3DDDD6E099}" type="pres">
      <dgm:prSet presAssocID="{EBF7D725-F976-4DB4-911F-593C6455AEAA}" presName="compNode" presStyleCnt="0"/>
      <dgm:spPr/>
    </dgm:pt>
    <dgm:pt modelId="{504D67A9-DF98-4F08-835F-77742CC4F929}" type="pres">
      <dgm:prSet presAssocID="{EBF7D725-F976-4DB4-911F-593C6455AEAA}" presName="bgRect" presStyleLbl="bgShp" presStyleIdx="3" presStyleCnt="5"/>
      <dgm:spPr/>
    </dgm:pt>
    <dgm:pt modelId="{1EC4D701-1D87-47D9-9133-262DF1E14ECA}" type="pres">
      <dgm:prSet presAssocID="{EBF7D725-F976-4DB4-911F-593C6455AEA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936CD70A-8967-4C98-A7D3-90ACF838E483}" type="pres">
      <dgm:prSet presAssocID="{EBF7D725-F976-4DB4-911F-593C6455AEAA}" presName="spaceRect" presStyleCnt="0"/>
      <dgm:spPr/>
    </dgm:pt>
    <dgm:pt modelId="{FE36B487-3F9E-418B-9B53-13C51D266A29}" type="pres">
      <dgm:prSet presAssocID="{EBF7D725-F976-4DB4-911F-593C6455AEAA}" presName="parTx" presStyleLbl="revTx" presStyleIdx="3" presStyleCnt="5">
        <dgm:presLayoutVars>
          <dgm:chMax val="0"/>
          <dgm:chPref val="0"/>
        </dgm:presLayoutVars>
      </dgm:prSet>
      <dgm:spPr/>
    </dgm:pt>
    <dgm:pt modelId="{AA2AAFD1-9111-4B13-BC78-F743CAF392A5}" type="pres">
      <dgm:prSet presAssocID="{F731BA2B-9005-497E-842F-3B59D6895976}" presName="sibTrans" presStyleCnt="0"/>
      <dgm:spPr/>
    </dgm:pt>
    <dgm:pt modelId="{E949BF35-19C4-4FBD-B3F9-158C46758485}" type="pres">
      <dgm:prSet presAssocID="{CEFFE2DA-A502-44F9-B7F6-8D672D718D96}" presName="compNode" presStyleCnt="0"/>
      <dgm:spPr/>
    </dgm:pt>
    <dgm:pt modelId="{E8C162DA-8598-41F6-AE31-5332AAE654D7}" type="pres">
      <dgm:prSet presAssocID="{CEFFE2DA-A502-44F9-B7F6-8D672D718D96}" presName="bgRect" presStyleLbl="bgShp" presStyleIdx="4" presStyleCnt="5" custLinFactNeighborY="2533"/>
      <dgm:spPr/>
    </dgm:pt>
    <dgm:pt modelId="{3C1C3BAA-D6ED-4E6C-A804-8B426A117DE3}" type="pres">
      <dgm:prSet presAssocID="{CEFFE2DA-A502-44F9-B7F6-8D672D718D9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90078849-EF47-4FB7-A1A8-84CBA563F6A4}" type="pres">
      <dgm:prSet presAssocID="{CEFFE2DA-A502-44F9-B7F6-8D672D718D96}" presName="spaceRect" presStyleCnt="0"/>
      <dgm:spPr/>
    </dgm:pt>
    <dgm:pt modelId="{439FDF2A-31FF-4E71-BF35-225E2FB9042B}" type="pres">
      <dgm:prSet presAssocID="{CEFFE2DA-A502-44F9-B7F6-8D672D718D9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37B602C-E913-48AB-9D69-3025EFB38C22}" srcId="{E729FAD7-A92A-47FB-9099-BE546DA17142}" destId="{ECD903A4-306F-4725-9DEA-DCFF4D87D5C0}" srcOrd="2" destOrd="0" parTransId="{607CC810-C91F-4B1B-A768-8D4E629ECAC8}" sibTransId="{B316252F-B299-42D2-87FA-0D76694496DE}"/>
    <dgm:cxn modelId="{46109B2F-911C-4014-AF73-CDAF9A044560}" type="presOf" srcId="{CEFFE2DA-A502-44F9-B7F6-8D672D718D96}" destId="{439FDF2A-31FF-4E71-BF35-225E2FB9042B}" srcOrd="0" destOrd="0" presId="urn:microsoft.com/office/officeart/2018/2/layout/IconVerticalSolidList"/>
    <dgm:cxn modelId="{B7997346-20EC-4EE2-A2F9-80515E6E8AF5}" srcId="{E729FAD7-A92A-47FB-9099-BE546DA17142}" destId="{EBF7D725-F976-4DB4-911F-593C6455AEAA}" srcOrd="3" destOrd="0" parTransId="{CB5264A2-8F81-48E5-8781-0766D0D965AE}" sibTransId="{F731BA2B-9005-497E-842F-3B59D6895976}"/>
    <dgm:cxn modelId="{A6D6C65B-E267-4AFA-B293-D4800FC1F011}" srcId="{E729FAD7-A92A-47FB-9099-BE546DA17142}" destId="{0FAB08BD-B2FD-4FD0-A609-F76F8F2BD19F}" srcOrd="0" destOrd="0" parTransId="{E0924CF9-09F4-4A89-B792-F4E6138C693F}" sibTransId="{74F4358C-BB92-4B81-BD4B-65792DE8436A}"/>
    <dgm:cxn modelId="{0BAA6567-0A8E-4202-901D-C4BC983E50A9}" type="presOf" srcId="{ECD903A4-306F-4725-9DEA-DCFF4D87D5C0}" destId="{3837844A-CC83-4DE6-9FC0-4D8420CA036D}" srcOrd="0" destOrd="0" presId="urn:microsoft.com/office/officeart/2018/2/layout/IconVerticalSolidList"/>
    <dgm:cxn modelId="{E6285368-88CB-47A9-98A7-4C483A91C39A}" srcId="{E729FAD7-A92A-47FB-9099-BE546DA17142}" destId="{E9709FF1-2474-4A85-BB78-786AAE1B1CC3}" srcOrd="1" destOrd="0" parTransId="{BEF0F282-6285-4977-B51E-3CC049D1D44E}" sibTransId="{B3726107-14FB-4D7B-909B-BAA7612876B9}"/>
    <dgm:cxn modelId="{1D5DED6A-3010-46F1-86DA-859E88E49D2F}" type="presOf" srcId="{E729FAD7-A92A-47FB-9099-BE546DA17142}" destId="{BBCD75DE-1189-4824-860B-90B846ADFE7C}" srcOrd="0" destOrd="0" presId="urn:microsoft.com/office/officeart/2018/2/layout/IconVerticalSolidList"/>
    <dgm:cxn modelId="{9563D16C-3648-4704-BEF9-FCD50CA0031B}" type="presOf" srcId="{0FAB08BD-B2FD-4FD0-A609-F76F8F2BD19F}" destId="{1A4BD6B5-1309-4B6D-8514-5D305F8B8224}" srcOrd="0" destOrd="0" presId="urn:microsoft.com/office/officeart/2018/2/layout/IconVerticalSolidList"/>
    <dgm:cxn modelId="{46757384-519E-48E3-B301-B131AFF228BA}" type="presOf" srcId="{E9709FF1-2474-4A85-BB78-786AAE1B1CC3}" destId="{28850706-09CA-4719-835A-612B084A24F3}" srcOrd="0" destOrd="0" presId="urn:microsoft.com/office/officeart/2018/2/layout/IconVerticalSolidList"/>
    <dgm:cxn modelId="{134D73B3-9320-4306-B725-21977584BFA9}" srcId="{E729FAD7-A92A-47FB-9099-BE546DA17142}" destId="{CEFFE2DA-A502-44F9-B7F6-8D672D718D96}" srcOrd="4" destOrd="0" parTransId="{91A634C5-A1D3-49B0-A2AE-69CBA83C83C3}" sibTransId="{8D25CF28-853F-471E-9A13-F7B211528C6B}"/>
    <dgm:cxn modelId="{F2E8BAD8-6D3F-41FE-80D5-F146464E7AFC}" type="presOf" srcId="{EBF7D725-F976-4DB4-911F-593C6455AEAA}" destId="{FE36B487-3F9E-418B-9B53-13C51D266A29}" srcOrd="0" destOrd="0" presId="urn:microsoft.com/office/officeart/2018/2/layout/IconVerticalSolidList"/>
    <dgm:cxn modelId="{B12D99B6-1129-4F8C-ACAF-466CBE3E69F8}" type="presParOf" srcId="{BBCD75DE-1189-4824-860B-90B846ADFE7C}" destId="{5BD9D144-EA44-4556-9B6D-8AC2730D2D5E}" srcOrd="0" destOrd="0" presId="urn:microsoft.com/office/officeart/2018/2/layout/IconVerticalSolidList"/>
    <dgm:cxn modelId="{888FFE44-F918-4E71-B17F-405CC23687DA}" type="presParOf" srcId="{5BD9D144-EA44-4556-9B6D-8AC2730D2D5E}" destId="{8A44AB54-BC4C-4994-B769-4B78EEEDB93F}" srcOrd="0" destOrd="0" presId="urn:microsoft.com/office/officeart/2018/2/layout/IconVerticalSolidList"/>
    <dgm:cxn modelId="{48BA936D-9701-45AA-8B50-232B472A98C1}" type="presParOf" srcId="{5BD9D144-EA44-4556-9B6D-8AC2730D2D5E}" destId="{51DF864C-ACDB-48C4-B694-14E2DA0BA18F}" srcOrd="1" destOrd="0" presId="urn:microsoft.com/office/officeart/2018/2/layout/IconVerticalSolidList"/>
    <dgm:cxn modelId="{435044FA-9AC0-4572-9205-4815F6CB5A61}" type="presParOf" srcId="{5BD9D144-EA44-4556-9B6D-8AC2730D2D5E}" destId="{EDD4E400-E991-43D7-9131-010E81700198}" srcOrd="2" destOrd="0" presId="urn:microsoft.com/office/officeart/2018/2/layout/IconVerticalSolidList"/>
    <dgm:cxn modelId="{60345B0D-1BFE-430E-9E95-5866529941B8}" type="presParOf" srcId="{5BD9D144-EA44-4556-9B6D-8AC2730D2D5E}" destId="{1A4BD6B5-1309-4B6D-8514-5D305F8B8224}" srcOrd="3" destOrd="0" presId="urn:microsoft.com/office/officeart/2018/2/layout/IconVerticalSolidList"/>
    <dgm:cxn modelId="{C9CD5867-BC9C-49D0-86AF-8AF0440D8734}" type="presParOf" srcId="{BBCD75DE-1189-4824-860B-90B846ADFE7C}" destId="{A00D136E-8936-43E5-ACDC-0C6218B26040}" srcOrd="1" destOrd="0" presId="urn:microsoft.com/office/officeart/2018/2/layout/IconVerticalSolidList"/>
    <dgm:cxn modelId="{03BB14CD-CEA7-4234-B079-F1F9E2E6B0A5}" type="presParOf" srcId="{BBCD75DE-1189-4824-860B-90B846ADFE7C}" destId="{C72C3318-8BEC-4BA3-BB22-C7838EA76B49}" srcOrd="2" destOrd="0" presId="urn:microsoft.com/office/officeart/2018/2/layout/IconVerticalSolidList"/>
    <dgm:cxn modelId="{6688F2C9-AB9F-4083-90FD-46A0693EDBC3}" type="presParOf" srcId="{C72C3318-8BEC-4BA3-BB22-C7838EA76B49}" destId="{CD16CDFB-5F9F-476A-813C-09DAD41F27E5}" srcOrd="0" destOrd="0" presId="urn:microsoft.com/office/officeart/2018/2/layout/IconVerticalSolidList"/>
    <dgm:cxn modelId="{979B2D79-548D-4967-A1A8-06C3ADB944B0}" type="presParOf" srcId="{C72C3318-8BEC-4BA3-BB22-C7838EA76B49}" destId="{146E30D0-ECEA-45F6-8087-4E91747CED07}" srcOrd="1" destOrd="0" presId="urn:microsoft.com/office/officeart/2018/2/layout/IconVerticalSolidList"/>
    <dgm:cxn modelId="{E14285B0-BE50-4169-A776-E6B2F0E91638}" type="presParOf" srcId="{C72C3318-8BEC-4BA3-BB22-C7838EA76B49}" destId="{749C1BC1-252A-41D9-9C1E-4D807D4C2B5C}" srcOrd="2" destOrd="0" presId="urn:microsoft.com/office/officeart/2018/2/layout/IconVerticalSolidList"/>
    <dgm:cxn modelId="{744396D6-C66C-4FC8-B4FD-3A8AF8316CC0}" type="presParOf" srcId="{C72C3318-8BEC-4BA3-BB22-C7838EA76B49}" destId="{28850706-09CA-4719-835A-612B084A24F3}" srcOrd="3" destOrd="0" presId="urn:microsoft.com/office/officeart/2018/2/layout/IconVerticalSolidList"/>
    <dgm:cxn modelId="{06FA4B5A-6DD6-43A3-820E-B67BC69B0A44}" type="presParOf" srcId="{BBCD75DE-1189-4824-860B-90B846ADFE7C}" destId="{03BEBC14-7D27-405A-8ED5-9DA17B3C2564}" srcOrd="3" destOrd="0" presId="urn:microsoft.com/office/officeart/2018/2/layout/IconVerticalSolidList"/>
    <dgm:cxn modelId="{480B3406-E641-4A7A-8EA2-2C74116153AB}" type="presParOf" srcId="{BBCD75DE-1189-4824-860B-90B846ADFE7C}" destId="{523E2A3A-BDD4-4337-8F43-290BC74E6D7A}" srcOrd="4" destOrd="0" presId="urn:microsoft.com/office/officeart/2018/2/layout/IconVerticalSolidList"/>
    <dgm:cxn modelId="{D7CC029C-F50D-4C7F-BB2B-5D3ED60D6F95}" type="presParOf" srcId="{523E2A3A-BDD4-4337-8F43-290BC74E6D7A}" destId="{D5DF6B90-D1E6-455D-B724-FA1E875DD839}" srcOrd="0" destOrd="0" presId="urn:microsoft.com/office/officeart/2018/2/layout/IconVerticalSolidList"/>
    <dgm:cxn modelId="{170709F5-0E2D-46DF-ADA2-5A5676D6ECEC}" type="presParOf" srcId="{523E2A3A-BDD4-4337-8F43-290BC74E6D7A}" destId="{290B5164-38BB-4CF8-9FC1-2078C56B7B1A}" srcOrd="1" destOrd="0" presId="urn:microsoft.com/office/officeart/2018/2/layout/IconVerticalSolidList"/>
    <dgm:cxn modelId="{D77932F0-215F-41FD-8942-BD5EE13E737B}" type="presParOf" srcId="{523E2A3A-BDD4-4337-8F43-290BC74E6D7A}" destId="{F7730643-E833-4BB0-83A7-570DA80DE55E}" srcOrd="2" destOrd="0" presId="urn:microsoft.com/office/officeart/2018/2/layout/IconVerticalSolidList"/>
    <dgm:cxn modelId="{1F81DA63-9CDC-42CA-AF77-0B571DAC6B6A}" type="presParOf" srcId="{523E2A3A-BDD4-4337-8F43-290BC74E6D7A}" destId="{3837844A-CC83-4DE6-9FC0-4D8420CA036D}" srcOrd="3" destOrd="0" presId="urn:microsoft.com/office/officeart/2018/2/layout/IconVerticalSolidList"/>
    <dgm:cxn modelId="{0671E22D-14E2-40F0-8890-7CB97C6128FD}" type="presParOf" srcId="{BBCD75DE-1189-4824-860B-90B846ADFE7C}" destId="{3EF8B6D4-7D9D-4A09-8FE7-F8F65FB240AB}" srcOrd="5" destOrd="0" presId="urn:microsoft.com/office/officeart/2018/2/layout/IconVerticalSolidList"/>
    <dgm:cxn modelId="{452B4B02-402C-48D8-8C2B-2F4F5381E38E}" type="presParOf" srcId="{BBCD75DE-1189-4824-860B-90B846ADFE7C}" destId="{A1A18F43-75E2-4E36-9A32-9E3DDDD6E099}" srcOrd="6" destOrd="0" presId="urn:microsoft.com/office/officeart/2018/2/layout/IconVerticalSolidList"/>
    <dgm:cxn modelId="{5826D77F-D994-4113-AC55-2C6AC74BE6C3}" type="presParOf" srcId="{A1A18F43-75E2-4E36-9A32-9E3DDDD6E099}" destId="{504D67A9-DF98-4F08-835F-77742CC4F929}" srcOrd="0" destOrd="0" presId="urn:microsoft.com/office/officeart/2018/2/layout/IconVerticalSolidList"/>
    <dgm:cxn modelId="{A6B96325-5FF3-4628-BA11-20E0346C8071}" type="presParOf" srcId="{A1A18F43-75E2-4E36-9A32-9E3DDDD6E099}" destId="{1EC4D701-1D87-47D9-9133-262DF1E14ECA}" srcOrd="1" destOrd="0" presId="urn:microsoft.com/office/officeart/2018/2/layout/IconVerticalSolidList"/>
    <dgm:cxn modelId="{8F1AB439-B681-46CC-B504-821A355EA5D8}" type="presParOf" srcId="{A1A18F43-75E2-4E36-9A32-9E3DDDD6E099}" destId="{936CD70A-8967-4C98-A7D3-90ACF838E483}" srcOrd="2" destOrd="0" presId="urn:microsoft.com/office/officeart/2018/2/layout/IconVerticalSolidList"/>
    <dgm:cxn modelId="{E4DD634D-11E8-4EEE-98DD-28E2CF070561}" type="presParOf" srcId="{A1A18F43-75E2-4E36-9A32-9E3DDDD6E099}" destId="{FE36B487-3F9E-418B-9B53-13C51D266A29}" srcOrd="3" destOrd="0" presId="urn:microsoft.com/office/officeart/2018/2/layout/IconVerticalSolidList"/>
    <dgm:cxn modelId="{CC59B95B-021D-411A-AFE9-F37DB821A21D}" type="presParOf" srcId="{BBCD75DE-1189-4824-860B-90B846ADFE7C}" destId="{AA2AAFD1-9111-4B13-BC78-F743CAF392A5}" srcOrd="7" destOrd="0" presId="urn:microsoft.com/office/officeart/2018/2/layout/IconVerticalSolidList"/>
    <dgm:cxn modelId="{CF2581D6-363B-4A36-B248-AAF3EE6A8E7F}" type="presParOf" srcId="{BBCD75DE-1189-4824-860B-90B846ADFE7C}" destId="{E949BF35-19C4-4FBD-B3F9-158C46758485}" srcOrd="8" destOrd="0" presId="urn:microsoft.com/office/officeart/2018/2/layout/IconVerticalSolidList"/>
    <dgm:cxn modelId="{74702D81-BF79-43DD-B536-100CB28063BF}" type="presParOf" srcId="{E949BF35-19C4-4FBD-B3F9-158C46758485}" destId="{E8C162DA-8598-41F6-AE31-5332AAE654D7}" srcOrd="0" destOrd="0" presId="urn:microsoft.com/office/officeart/2018/2/layout/IconVerticalSolidList"/>
    <dgm:cxn modelId="{0EF470ED-024B-4855-8FE6-06EADBA32566}" type="presParOf" srcId="{E949BF35-19C4-4FBD-B3F9-158C46758485}" destId="{3C1C3BAA-D6ED-4E6C-A804-8B426A117DE3}" srcOrd="1" destOrd="0" presId="urn:microsoft.com/office/officeart/2018/2/layout/IconVerticalSolidList"/>
    <dgm:cxn modelId="{B8D54FA1-1225-4F3A-AABD-14C7B0666A8C}" type="presParOf" srcId="{E949BF35-19C4-4FBD-B3F9-158C46758485}" destId="{90078849-EF47-4FB7-A1A8-84CBA563F6A4}" srcOrd="2" destOrd="0" presId="urn:microsoft.com/office/officeart/2018/2/layout/IconVerticalSolidList"/>
    <dgm:cxn modelId="{9FDEC283-603B-4ADB-8856-B24F59537597}" type="presParOf" srcId="{E949BF35-19C4-4FBD-B3F9-158C46758485}" destId="{439FDF2A-31FF-4E71-BF35-225E2FB9042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44AB54-BC4C-4994-B769-4B78EEEDB93F}">
      <dsp:nvSpPr>
        <dsp:cNvPr id="0" name=""/>
        <dsp:cNvSpPr/>
      </dsp:nvSpPr>
      <dsp:spPr>
        <a:xfrm>
          <a:off x="0" y="3399"/>
          <a:ext cx="7886700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DF864C-ACDB-48C4-B694-14E2DA0BA18F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4BD6B5-1309-4B6D-8514-5D305F8B8224}">
      <dsp:nvSpPr>
        <dsp:cNvPr id="0" name=""/>
        <dsp:cNvSpPr/>
      </dsp:nvSpPr>
      <dsp:spPr>
        <a:xfrm>
          <a:off x="836323" y="3399"/>
          <a:ext cx="70503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Lloyds Bank’s ATMs </a:t>
          </a:r>
          <a:r>
            <a:rPr lang="en-US" sz="1900" kern="1200" dirty="0"/>
            <a:t>unable to do transactions for 3 hrs.</a:t>
          </a:r>
        </a:p>
      </dsp:txBody>
      <dsp:txXfrm>
        <a:off x="836323" y="3399"/>
        <a:ext cx="7050376" cy="724089"/>
      </dsp:txXfrm>
    </dsp:sp>
    <dsp:sp modelId="{CD16CDFB-5F9F-476A-813C-09DAD41F27E5}">
      <dsp:nvSpPr>
        <dsp:cNvPr id="0" name=""/>
        <dsp:cNvSpPr/>
      </dsp:nvSpPr>
      <dsp:spPr>
        <a:xfrm>
          <a:off x="0" y="908511"/>
          <a:ext cx="7886700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6E30D0-ECEA-45F6-8087-4E91747CED07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850706-09CA-4719-835A-612B084A24F3}">
      <dsp:nvSpPr>
        <dsp:cNvPr id="0" name=""/>
        <dsp:cNvSpPr/>
      </dsp:nvSpPr>
      <dsp:spPr>
        <a:xfrm>
          <a:off x="836323" y="908511"/>
          <a:ext cx="70503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RBS paid $175 </a:t>
          </a:r>
          <a:r>
            <a:rPr lang="en-US" sz="1900" kern="1200" dirty="0"/>
            <a:t>million to its customer for IT failures apart from fines.</a:t>
          </a:r>
        </a:p>
      </dsp:txBody>
      <dsp:txXfrm>
        <a:off x="836323" y="908511"/>
        <a:ext cx="7050376" cy="724089"/>
      </dsp:txXfrm>
    </dsp:sp>
    <dsp:sp modelId="{D5DF6B90-D1E6-455D-B724-FA1E875DD839}">
      <dsp:nvSpPr>
        <dsp:cNvPr id="0" name=""/>
        <dsp:cNvSpPr/>
      </dsp:nvSpPr>
      <dsp:spPr>
        <a:xfrm>
          <a:off x="0" y="1813624"/>
          <a:ext cx="7886700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0B5164-38BB-4CF8-9FC1-2078C56B7B1A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37844A-CC83-4DE6-9FC0-4D8420CA036D}">
      <dsp:nvSpPr>
        <dsp:cNvPr id="0" name=""/>
        <dsp:cNvSpPr/>
      </dsp:nvSpPr>
      <dsp:spPr>
        <a:xfrm>
          <a:off x="836323" y="1813624"/>
          <a:ext cx="70503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HealthCare.gov </a:t>
          </a:r>
          <a:r>
            <a:rPr lang="en-US" sz="1900" kern="1200" dirty="0"/>
            <a:t>couldn’t handle the traffic when rolled out.</a:t>
          </a:r>
        </a:p>
      </dsp:txBody>
      <dsp:txXfrm>
        <a:off x="836323" y="1813624"/>
        <a:ext cx="7050376" cy="724089"/>
      </dsp:txXfrm>
    </dsp:sp>
    <dsp:sp modelId="{504D67A9-DF98-4F08-835F-77742CC4F929}">
      <dsp:nvSpPr>
        <dsp:cNvPr id="0" name=""/>
        <dsp:cNvSpPr/>
      </dsp:nvSpPr>
      <dsp:spPr>
        <a:xfrm>
          <a:off x="0" y="2718736"/>
          <a:ext cx="7886700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C4D701-1D87-47D9-9133-262DF1E14ECA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36B487-3F9E-418B-9B53-13C51D266A29}">
      <dsp:nvSpPr>
        <dsp:cNvPr id="0" name=""/>
        <dsp:cNvSpPr/>
      </dsp:nvSpPr>
      <dsp:spPr>
        <a:xfrm>
          <a:off x="836323" y="2718736"/>
          <a:ext cx="70503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Facebook</a:t>
          </a:r>
          <a:r>
            <a:rPr lang="en-US" sz="1900" kern="1200" dirty="0"/>
            <a:t> unavailable for 15 mins because of infrastructure configuration issues.</a:t>
          </a:r>
        </a:p>
      </dsp:txBody>
      <dsp:txXfrm>
        <a:off x="836323" y="2718736"/>
        <a:ext cx="7050376" cy="724089"/>
      </dsp:txXfrm>
    </dsp:sp>
    <dsp:sp modelId="{E8C162DA-8598-41F6-AE31-5332AAE654D7}">
      <dsp:nvSpPr>
        <dsp:cNvPr id="0" name=""/>
        <dsp:cNvSpPr/>
      </dsp:nvSpPr>
      <dsp:spPr>
        <a:xfrm>
          <a:off x="0" y="3627248"/>
          <a:ext cx="7886700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1C3BAA-D6ED-4E6C-A804-8B426A117DE3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9FDF2A-31FF-4E71-BF35-225E2FB9042B}">
      <dsp:nvSpPr>
        <dsp:cNvPr id="0" name=""/>
        <dsp:cNvSpPr/>
      </dsp:nvSpPr>
      <dsp:spPr>
        <a:xfrm>
          <a:off x="836323" y="3623848"/>
          <a:ext cx="70503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LinkedIn, Apple iTunes Store, Mac App Store, and App Store cannot go down.</a:t>
          </a:r>
        </a:p>
      </dsp:txBody>
      <dsp:txXfrm>
        <a:off x="836323" y="3623848"/>
        <a:ext cx="7050376" cy="724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F71004-A8C9-427D-A24C-5D90293CE2A7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690CA-AB0E-4DEE-ACC7-CE90F7FDB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8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b24df9fb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b24df9fb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b24df9fb1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b24df9fb1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b24df9fb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b24df9fb1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b24df9fb1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b24df9fb1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b24df9fb1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b24df9fb1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b24df9fb1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b24df9fb1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b24df9fb1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b24df9fb1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b24df9fb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b24df9fb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b24df9fb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b24df9fb1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b24df9fb1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b24df9fb1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b1a692891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b1a692891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b24df9fb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b24df9fb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b24df9fb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b24df9fb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1C6F6-41B9-42A4-A8DD-00B7FB754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34ADB9-9CB5-4A65-9FBA-94F8D3141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17F62-7325-46F3-B37F-D8A0D1A0A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12/16/19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DF4DB-CB3D-4323-AA96-864A357B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2DD1A-8B26-4419-AC6F-592364BB2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9265541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D6A52-5430-407E-A09D-BD1C6ACD0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DBAD16-C3A0-4E54-99B0-28C7E2B4D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03A66-2BC8-4471-9B00-DD8483EFB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12/16/19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12CB9-485F-4444-A9FE-70148115D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52EA3-5700-423A-8F9C-5F9B95F5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929139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A828ED-73CC-4606-AB83-94F7767E55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E41650-1701-47E1-A017-613D21D01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B7D10-E170-46AF-B8A9-2837F130A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12/16/19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463CC-24FC-49E4-BEA6-88D355D10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F2577-9141-47C0-B1B6-55F3064D2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6567723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64714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D13A-F41D-4CBB-8414-C94F712D8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591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AD15-D5A3-4552-B161-829D18F737CD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D13A-F41D-4CBB-8414-C94F712D8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7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D13A-F41D-4CBB-8414-C94F712D8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35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D13A-F41D-4CBB-8414-C94F712D8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92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D13A-F41D-4CBB-8414-C94F712D8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922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D13A-F41D-4CBB-8414-C94F712D8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813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D13A-F41D-4CBB-8414-C94F712D8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4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FE171-2664-4845-81FD-DC7C45613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02EBF-89C3-4EF6-8BF4-E9D030BDC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14332-DB0E-4E26-B95A-601D1AFEE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12/16/19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41708-AF84-439A-A9A6-A7B24E57C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DA670-90F2-4B0F-8FDE-6D9491E55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71208134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D13A-F41D-4CBB-8414-C94F712D8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014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D13A-F41D-4CBB-8414-C94F712D8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193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D13A-F41D-4CBB-8414-C94F712D8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266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D13A-F41D-4CBB-8414-C94F712D8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113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64517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66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74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BAE61-C31B-42BE-A237-4A38752F0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CF4AC-B658-47D5-8112-2FC987E7E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628F3-21DA-4703-937E-0C5D691AA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12/16/19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8A885-1CCC-4EB4-BB7E-B08D5B4E3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614A6-7336-4C78-9366-A29380F3C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2775665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E345F-6FC4-4BCE-BAED-F69052F3D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F152-E3E0-4DCE-B3A7-E924533C9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EEDCF-5D26-4F1A-A1B1-845AA5C36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B2D6B-E222-432C-BA15-800A8D63A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12/16/19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152DA-61EA-4868-B834-3ADDB145B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703DA-8D75-4AB5-B057-94B427C23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7727891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EC2E3-965F-480B-95F0-F4CA61AEC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DED8C-519B-43DA-BF50-02486099C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110CE-83C4-4C40-9354-8F56C627E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FF3F61-52E5-425D-804D-EAECB0F2F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CBBC78-5127-40A9-9AF5-EEAAFEF65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AE2AC8-2BD8-434D-A8D7-6551D66EF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12/16/19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739012-680C-42A9-AE8C-EC4572724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3D8F3-6CD4-4EA4-98AE-46678331F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0493596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6A1C5-35F5-4AEB-A53B-B30CE69F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F607CE-C8D5-4A00-8AF1-0D899FE33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12/16/19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59C652-5AD2-4CA8-A70F-248A87AAD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BBD59E-EB84-4875-B193-3BEEA739D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0806780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E4E51-ADD7-4E64-AD8E-761812818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12/16/19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4ED5F3-4441-4F91-9284-6979D8740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4ED05-7D03-44DB-A2D5-8A53ED816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34971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4F66-5988-480C-BFF4-AE387C929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2E54-4387-4949-BA8F-A0EA2FF0F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6BF518-7847-437A-B36B-3B64939D1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E1370-EA36-4FF4-8716-426BE28E4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12/16/19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89C56-4707-4FF7-AFA3-1A7845CB8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BF702-33FF-415E-9C07-317E87610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7149523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14ACB-F4AE-4947-942F-BE9392A5E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F75732-C0FC-43B0-85C1-BB3A44BD9E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65E9CF-F191-4669-8B3D-EA936AC8E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D03EE-4C50-448E-A34E-B10E0C5BA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12/16/19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5207E-2886-40A5-B698-C1D78EF83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CEADD-0449-486D-842B-413159DFA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486182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745A88-5E96-4B3C-BC6C-B70F38A21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A4E94-3882-40CF-BE91-A718DE319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BDA22-DB87-4459-8CBF-AE7074948A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12/16/19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07303-1A4B-414C-A70C-33E4D6C5F5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6B867-6835-4E51-B4CF-7AF64D3B1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2190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12/16/19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1829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  <p:sldLayoutId id="2147483939" r:id="rId12"/>
    <p:sldLayoutId id="2147483940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ftwaretestinghelp.com/performance-testing-tools-load-testing-tools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bb924356.aspx" TargetMode="External"/><Relationship Id="rId7" Type="http://schemas.openxmlformats.org/officeDocument/2006/relationships/hyperlink" Target="https://blog.kissmetrics.com/loading-time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blogs.akamai.com/2015/06/performance-matters-more-than-ever.html" TargetMode="External"/><Relationship Id="rId5" Type="http://schemas.openxmlformats.org/officeDocument/2006/relationships/hyperlink" Target="http://www.techrepublic.com/article/outages-on-facebook-linkedin-paypal-and-other-sites-might-point-to-bgp-failures/" TargetMode="External"/><Relationship Id="rId4" Type="http://schemas.openxmlformats.org/officeDocument/2006/relationships/hyperlink" Target="http://www.gallop.net/blog/2-classic-cases-where-performance-testing-failures-plague-large-organisations/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ynatrace.com/blog/key-performance-metrics-load-tests-beyond-response-time-part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s://www.imobdevtech.com/Blog/list-of-top-10-application-performance-monitoring-tools/" TargetMode="External"/><Relationship Id="rId1" Type="http://schemas.openxmlformats.org/officeDocument/2006/relationships/slideLayout" Target="../slideLayouts/slideLayout2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44500"/>
          </a:xfrm>
          <a:custGeom>
            <a:avLst/>
            <a:gdLst/>
            <a:ahLst/>
            <a:cxnLst/>
            <a:rect l="l" t="t" r="r" b="b"/>
            <a:pathLst>
              <a:path w="9144000" h="444500">
                <a:moveTo>
                  <a:pt x="0" y="444500"/>
                </a:moveTo>
                <a:lnTo>
                  <a:pt x="9144000" y="444500"/>
                </a:lnTo>
                <a:lnTo>
                  <a:pt x="9144000" y="0"/>
                </a:lnTo>
                <a:lnTo>
                  <a:pt x="0" y="0"/>
                </a:lnTo>
                <a:lnTo>
                  <a:pt x="0" y="44450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172" y="0"/>
            <a:ext cx="2346960" cy="1391285"/>
          </a:xfrm>
          <a:custGeom>
            <a:avLst/>
            <a:gdLst/>
            <a:ahLst/>
            <a:cxnLst/>
            <a:rect l="l" t="t" r="r" b="b"/>
            <a:pathLst>
              <a:path w="2346959" h="1391285">
                <a:moveTo>
                  <a:pt x="2346827" y="0"/>
                </a:moveTo>
                <a:lnTo>
                  <a:pt x="631516" y="0"/>
                </a:lnTo>
                <a:lnTo>
                  <a:pt x="0" y="1390943"/>
                </a:lnTo>
                <a:lnTo>
                  <a:pt x="2346827" y="1390943"/>
                </a:lnTo>
                <a:lnTo>
                  <a:pt x="2346827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64429" y="0"/>
            <a:ext cx="802640" cy="1409700"/>
          </a:xfrm>
          <a:custGeom>
            <a:avLst/>
            <a:gdLst/>
            <a:ahLst/>
            <a:cxnLst/>
            <a:rect l="l" t="t" r="r" b="b"/>
            <a:pathLst>
              <a:path w="802640" h="1409700">
                <a:moveTo>
                  <a:pt x="802286" y="0"/>
                </a:moveTo>
                <a:lnTo>
                  <a:pt x="625095" y="0"/>
                </a:lnTo>
                <a:lnTo>
                  <a:pt x="0" y="1409700"/>
                </a:lnTo>
                <a:lnTo>
                  <a:pt x="191159" y="1409700"/>
                </a:lnTo>
                <a:lnTo>
                  <a:pt x="802286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1993810"/>
            <a:ext cx="8227060" cy="33990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4400" spc="-415" dirty="0"/>
              <a:t>Introduction to Performance Engineering and Performance Center</a:t>
            </a:r>
            <a:br>
              <a:rPr lang="en-US" sz="4400" spc="-415" dirty="0"/>
            </a:br>
            <a:br>
              <a:rPr lang="en-US" sz="4400" spc="-415" dirty="0"/>
            </a:br>
            <a:r>
              <a:rPr lang="en-US" sz="4400" spc="-415" dirty="0"/>
              <a:t>Northeastern University</a:t>
            </a:r>
            <a:br>
              <a:rPr lang="en-US" sz="4400" spc="-415" dirty="0"/>
            </a:br>
            <a:r>
              <a:rPr lang="en-US" sz="4400" spc="-415" dirty="0"/>
              <a:t>INFO6255</a:t>
            </a:r>
            <a:endParaRPr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/>
          <p:nvPr/>
        </p:nvSpPr>
        <p:spPr>
          <a:xfrm>
            <a:off x="6758254" y="2148775"/>
            <a:ext cx="888600" cy="2831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ctr"/>
            <a:r>
              <a:rPr lang="en"/>
              <a:t>Typical Application Architecture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1108" y="3277975"/>
            <a:ext cx="5727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1"/>
          <p:cNvSpPr txBox="1"/>
          <p:nvPr/>
        </p:nvSpPr>
        <p:spPr>
          <a:xfrm>
            <a:off x="6732468" y="5083125"/>
            <a:ext cx="914387" cy="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/>
          </a:p>
        </p:txBody>
      </p:sp>
      <p:sp>
        <p:nvSpPr>
          <p:cNvPr id="105" name="Google Shape;105;p21"/>
          <p:cNvSpPr/>
          <p:nvPr/>
        </p:nvSpPr>
        <p:spPr>
          <a:xfrm>
            <a:off x="3407042" y="2148775"/>
            <a:ext cx="888600" cy="2831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3418" y="2365776"/>
            <a:ext cx="508875" cy="508875"/>
          </a:xfrm>
          <a:prstGeom prst="rect">
            <a:avLst/>
          </a:prstGeom>
          <a:noFill/>
          <a:ln w="19050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7" name="Google Shape;10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3418" y="3174564"/>
            <a:ext cx="508875" cy="508875"/>
          </a:xfrm>
          <a:prstGeom prst="rect">
            <a:avLst/>
          </a:prstGeom>
          <a:noFill/>
          <a:ln w="19050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8" name="Google Shape;1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3418" y="4045376"/>
            <a:ext cx="508875" cy="508875"/>
          </a:xfrm>
          <a:prstGeom prst="rect">
            <a:avLst/>
          </a:prstGeom>
          <a:noFill/>
          <a:ln w="19050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9" name="Google Shape;109;p21"/>
          <p:cNvSpPr txBox="1"/>
          <p:nvPr/>
        </p:nvSpPr>
        <p:spPr>
          <a:xfrm>
            <a:off x="5388267" y="5083125"/>
            <a:ext cx="5951400" cy="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/>
          </a:p>
        </p:txBody>
      </p:sp>
      <p:sp>
        <p:nvSpPr>
          <p:cNvPr id="110" name="Google Shape;110;p21"/>
          <p:cNvSpPr/>
          <p:nvPr/>
        </p:nvSpPr>
        <p:spPr>
          <a:xfrm>
            <a:off x="4499692" y="2148775"/>
            <a:ext cx="888600" cy="2831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6068" y="2365776"/>
            <a:ext cx="508875" cy="508875"/>
          </a:xfrm>
          <a:prstGeom prst="rect">
            <a:avLst/>
          </a:prstGeom>
          <a:noFill/>
          <a:ln w="19050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6068" y="3174564"/>
            <a:ext cx="508875" cy="508875"/>
          </a:xfrm>
          <a:prstGeom prst="rect">
            <a:avLst/>
          </a:prstGeom>
          <a:noFill/>
          <a:ln w="19050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6068" y="4045376"/>
            <a:ext cx="508875" cy="508875"/>
          </a:xfrm>
          <a:prstGeom prst="rect">
            <a:avLst/>
          </a:prstGeom>
          <a:noFill/>
          <a:ln w="19050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4" name="Google Shape;114;p21"/>
          <p:cNvSpPr txBox="1"/>
          <p:nvPr/>
        </p:nvSpPr>
        <p:spPr>
          <a:xfrm>
            <a:off x="3364542" y="5083125"/>
            <a:ext cx="888600" cy="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000"/>
              <a:t>App Servers</a:t>
            </a:r>
            <a:endParaRPr sz="1000"/>
          </a:p>
        </p:txBody>
      </p:sp>
      <p:sp>
        <p:nvSpPr>
          <p:cNvPr id="115" name="Google Shape;115;p21"/>
          <p:cNvSpPr txBox="1"/>
          <p:nvPr/>
        </p:nvSpPr>
        <p:spPr>
          <a:xfrm>
            <a:off x="4448042" y="5083124"/>
            <a:ext cx="1149300" cy="513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100" dirty="0"/>
              <a:t>Middleware/ </a:t>
            </a:r>
            <a:r>
              <a:rPr lang="en-US" sz="1100" dirty="0"/>
              <a:t>Mid Tier</a:t>
            </a:r>
            <a:endParaRPr sz="1100" dirty="0"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3530" y="2586390"/>
            <a:ext cx="632261" cy="7322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21"/>
          <p:cNvCxnSpPr>
            <a:cxnSpLocks/>
            <a:stCxn id="103" idx="3"/>
          </p:cNvCxnSpPr>
          <p:nvPr/>
        </p:nvCxnSpPr>
        <p:spPr>
          <a:xfrm>
            <a:off x="1773808" y="3564325"/>
            <a:ext cx="54409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9" name="Google Shape;119;p21"/>
          <p:cNvCxnSpPr/>
          <p:nvPr/>
        </p:nvCxnSpPr>
        <p:spPr>
          <a:xfrm>
            <a:off x="5388292" y="3564325"/>
            <a:ext cx="137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0" name="Google Shape;120;p21"/>
          <p:cNvSpPr txBox="1"/>
          <p:nvPr/>
        </p:nvSpPr>
        <p:spPr>
          <a:xfrm>
            <a:off x="6809892" y="5083125"/>
            <a:ext cx="1149300" cy="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/>
              <a:t>Database</a:t>
            </a:r>
            <a:endParaRPr sz="1100"/>
          </a:p>
        </p:txBody>
      </p:sp>
      <p:sp>
        <p:nvSpPr>
          <p:cNvPr id="121" name="Google Shape;121;p21"/>
          <p:cNvSpPr txBox="1"/>
          <p:nvPr/>
        </p:nvSpPr>
        <p:spPr>
          <a:xfrm>
            <a:off x="1156823" y="4045375"/>
            <a:ext cx="888600" cy="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100"/>
              <a:t>Browser</a:t>
            </a:r>
            <a:endParaRPr sz="1100"/>
          </a:p>
        </p:txBody>
      </p:sp>
      <p:sp>
        <p:nvSpPr>
          <p:cNvPr id="24" name="Google Shape;105;p21">
            <a:extLst>
              <a:ext uri="{FF2B5EF4-FFF2-40B4-BE49-F238E27FC236}">
                <a16:creationId xmlns:a16="http://schemas.microsoft.com/office/drawing/2014/main" id="{D5528CC4-9F84-4FFB-B488-BC0A579909A3}"/>
              </a:ext>
            </a:extLst>
          </p:cNvPr>
          <p:cNvSpPr/>
          <p:nvPr/>
        </p:nvSpPr>
        <p:spPr>
          <a:xfrm>
            <a:off x="2241130" y="2104732"/>
            <a:ext cx="888600" cy="2831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25" name="Google Shape;106;p21">
            <a:extLst>
              <a:ext uri="{FF2B5EF4-FFF2-40B4-BE49-F238E27FC236}">
                <a16:creationId xmlns:a16="http://schemas.microsoft.com/office/drawing/2014/main" id="{0C72E346-1477-4CA8-AADC-437FDF6FF6F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9347" y="3218218"/>
            <a:ext cx="508875" cy="508875"/>
          </a:xfrm>
          <a:prstGeom prst="rect">
            <a:avLst/>
          </a:prstGeom>
          <a:noFill/>
          <a:ln w="19050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6" name="Google Shape;114;p21">
            <a:extLst>
              <a:ext uri="{FF2B5EF4-FFF2-40B4-BE49-F238E27FC236}">
                <a16:creationId xmlns:a16="http://schemas.microsoft.com/office/drawing/2014/main" id="{0AA07C20-F243-4DFE-81FD-705356C6A506}"/>
              </a:ext>
            </a:extLst>
          </p:cNvPr>
          <p:cNvSpPr txBox="1"/>
          <p:nvPr/>
        </p:nvSpPr>
        <p:spPr>
          <a:xfrm>
            <a:off x="2143582" y="5062842"/>
            <a:ext cx="1016910" cy="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000"/>
              <a:t>Loa</a:t>
            </a:r>
            <a:r>
              <a:rPr lang="en-US" sz="1000"/>
              <a:t>d Balancer</a:t>
            </a:r>
            <a:endParaRPr sz="1000"/>
          </a:p>
        </p:txBody>
      </p:sp>
      <p:cxnSp>
        <p:nvCxnSpPr>
          <p:cNvPr id="27" name="Google Shape;119;p21">
            <a:extLst>
              <a:ext uri="{FF2B5EF4-FFF2-40B4-BE49-F238E27FC236}">
                <a16:creationId xmlns:a16="http://schemas.microsoft.com/office/drawing/2014/main" id="{5DEB3959-D893-49C6-A31F-00BA2FB39055}"/>
              </a:ext>
            </a:extLst>
          </p:cNvPr>
          <p:cNvCxnSpPr>
            <a:cxnSpLocks/>
            <a:endCxn id="105" idx="1"/>
          </p:cNvCxnSpPr>
          <p:nvPr/>
        </p:nvCxnSpPr>
        <p:spPr>
          <a:xfrm>
            <a:off x="3129730" y="3564325"/>
            <a:ext cx="27731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" name="Google Shape;119;p21">
            <a:extLst>
              <a:ext uri="{FF2B5EF4-FFF2-40B4-BE49-F238E27FC236}">
                <a16:creationId xmlns:a16="http://schemas.microsoft.com/office/drawing/2014/main" id="{16A9CD8C-F1CF-4465-846E-81A6FD7B7841}"/>
              </a:ext>
            </a:extLst>
          </p:cNvPr>
          <p:cNvCxnSpPr>
            <a:cxnSpLocks/>
          </p:cNvCxnSpPr>
          <p:nvPr/>
        </p:nvCxnSpPr>
        <p:spPr>
          <a:xfrm>
            <a:off x="3129730" y="2747361"/>
            <a:ext cx="27731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" name="Google Shape;119;p21">
            <a:extLst>
              <a:ext uri="{FF2B5EF4-FFF2-40B4-BE49-F238E27FC236}">
                <a16:creationId xmlns:a16="http://schemas.microsoft.com/office/drawing/2014/main" id="{92403542-4B94-4613-AD07-D8CB209F4060}"/>
              </a:ext>
            </a:extLst>
          </p:cNvPr>
          <p:cNvCxnSpPr>
            <a:cxnSpLocks/>
          </p:cNvCxnSpPr>
          <p:nvPr/>
        </p:nvCxnSpPr>
        <p:spPr>
          <a:xfrm>
            <a:off x="3129730" y="4323826"/>
            <a:ext cx="27731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" name="Google Shape;119;p21">
            <a:extLst>
              <a:ext uri="{FF2B5EF4-FFF2-40B4-BE49-F238E27FC236}">
                <a16:creationId xmlns:a16="http://schemas.microsoft.com/office/drawing/2014/main" id="{B95A9EC9-C90E-4E1C-8770-28D69E85B1DE}"/>
              </a:ext>
            </a:extLst>
          </p:cNvPr>
          <p:cNvCxnSpPr>
            <a:cxnSpLocks/>
            <a:endCxn id="110" idx="1"/>
          </p:cNvCxnSpPr>
          <p:nvPr/>
        </p:nvCxnSpPr>
        <p:spPr>
          <a:xfrm>
            <a:off x="4294688" y="3564325"/>
            <a:ext cx="20500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1" name="Google Shape;117;p21">
            <a:extLst>
              <a:ext uri="{FF2B5EF4-FFF2-40B4-BE49-F238E27FC236}">
                <a16:creationId xmlns:a16="http://schemas.microsoft.com/office/drawing/2014/main" id="{444D0E47-1596-45B5-9A0A-7513102F6FF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3530" y="3949532"/>
            <a:ext cx="632261" cy="732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14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628650" y="631825"/>
            <a:ext cx="7886700" cy="97648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Web Server Metrics</a:t>
            </a:r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628650" y="1718553"/>
            <a:ext cx="7886700" cy="4210609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indent="-228600" defTabSz="914400">
              <a:buFont typeface="Arial" panose="020B0604020202020204" pitchFamily="34" charset="0"/>
              <a:buChar char="•"/>
            </a:pPr>
            <a:r>
              <a:rPr lang="en-US" sz="2000" b="1" dirty="0"/>
              <a:t>Busy and Idle Threads</a:t>
            </a:r>
            <a:endParaRPr lang="en-US" sz="2000" dirty="0"/>
          </a:p>
          <a:p>
            <a:pPr indent="-228600" defTabSz="914400">
              <a:spcBef>
                <a:spcPts val="1600"/>
              </a:spcBef>
              <a:buSzPts val="1400"/>
              <a:buFont typeface="Arial" panose="020B0604020202020204" pitchFamily="34" charset="0"/>
              <a:buChar char="•"/>
            </a:pPr>
            <a:r>
              <a:rPr lang="en-US" sz="2000" dirty="0"/>
              <a:t>Worker threads per web server</a:t>
            </a:r>
          </a:p>
          <a:p>
            <a:pPr indent="-228600" defTabSz="914400">
              <a:buSzPts val="1400"/>
              <a:buFont typeface="Arial" panose="020B0604020202020204" pitchFamily="34" charset="0"/>
              <a:buChar char="•"/>
            </a:pPr>
            <a:r>
              <a:rPr lang="en-US" sz="2000" dirty="0"/>
              <a:t>Number of web servers</a:t>
            </a:r>
          </a:p>
          <a:p>
            <a:pPr indent="-228600" defTabSz="914400">
              <a:buSzPts val="1400"/>
              <a:buFont typeface="Arial" panose="020B0604020202020204" pitchFamily="34" charset="0"/>
              <a:buChar char="•"/>
            </a:pPr>
            <a:r>
              <a:rPr lang="en-US" sz="2000" dirty="0"/>
              <a:t>Long running threads because of application performance hotspots</a:t>
            </a:r>
          </a:p>
          <a:p>
            <a:pPr marL="0" indent="-228600" defTabSz="9144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2000" b="1" dirty="0"/>
              <a:t>Throughput</a:t>
            </a:r>
            <a:endParaRPr lang="en-US" sz="2000" dirty="0"/>
          </a:p>
          <a:p>
            <a:pPr indent="-228600" defTabSz="914400">
              <a:spcBef>
                <a:spcPts val="1600"/>
              </a:spcBef>
              <a:buSzPts val="1400"/>
              <a:buFont typeface="Arial" panose="020B0604020202020204" pitchFamily="34" charset="0"/>
              <a:buChar char="•"/>
            </a:pPr>
            <a:r>
              <a:rPr lang="en-US" sz="2000" dirty="0"/>
              <a:t>Number of transactions / minute</a:t>
            </a:r>
          </a:p>
          <a:p>
            <a:pPr indent="-228600" defTabSz="914400">
              <a:buSzPts val="1400"/>
              <a:buFont typeface="Arial" panose="020B0604020202020204" pitchFamily="34" charset="0"/>
              <a:buChar char="•"/>
            </a:pPr>
            <a:r>
              <a:rPr lang="en-US" sz="2000" dirty="0"/>
              <a:t>When do we need to scale out and add more web servers?</a:t>
            </a:r>
          </a:p>
          <a:p>
            <a:pPr marL="0" indent="-228600" defTabSz="9144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2000" b="1" dirty="0"/>
              <a:t>Bandwidth Requirements</a:t>
            </a:r>
            <a:endParaRPr lang="en-US" sz="2000" dirty="0"/>
          </a:p>
          <a:p>
            <a:pPr indent="-228600" defTabSz="914400">
              <a:spcBef>
                <a:spcPts val="1600"/>
              </a:spcBef>
              <a:buSzPts val="1400"/>
              <a:buFont typeface="Arial" panose="020B0604020202020204" pitchFamily="34" charset="0"/>
              <a:buChar char="•"/>
            </a:pPr>
            <a:r>
              <a:rPr lang="en-US" sz="2000" dirty="0"/>
              <a:t>Network bottlenecks</a:t>
            </a:r>
          </a:p>
          <a:p>
            <a:pPr indent="-228600" defTabSz="914400">
              <a:buSzPts val="1400"/>
              <a:buFont typeface="Arial" panose="020B0604020202020204" pitchFamily="34" charset="0"/>
              <a:buChar char="•"/>
            </a:pPr>
            <a:r>
              <a:rPr lang="en-US" sz="2000" dirty="0"/>
              <a:t>Average page size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628650" y="631825"/>
            <a:ext cx="7886700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 Server Metrics</a:t>
            </a:r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628650" y="2057400"/>
            <a:ext cx="7886700" cy="3871762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indent="-228600" defTabSz="914400">
              <a:buFont typeface="Arial" panose="020B0604020202020204" pitchFamily="34" charset="0"/>
              <a:buChar char="•"/>
            </a:pPr>
            <a:r>
              <a:rPr lang="en-US" sz="2400" b="1" dirty="0"/>
              <a:t>Load Distribution</a:t>
            </a:r>
            <a:endParaRPr lang="en-US" sz="2400" dirty="0"/>
          </a:p>
          <a:p>
            <a:pPr indent="-228600" defTabSz="914400">
              <a:spcBef>
                <a:spcPts val="1600"/>
              </a:spcBef>
              <a:buSzPts val="1400"/>
              <a:buFont typeface="Arial" panose="020B0604020202020204" pitchFamily="34" charset="0"/>
              <a:buChar char="•"/>
            </a:pPr>
            <a:r>
              <a:rPr lang="en-US" sz="2400" dirty="0"/>
              <a:t>Transactions are handled by each JVM engine</a:t>
            </a:r>
          </a:p>
          <a:p>
            <a:pPr indent="-228600" defTabSz="914400">
              <a:buSzPts val="1400"/>
              <a:buFont typeface="Arial" panose="020B0604020202020204" pitchFamily="34" charset="0"/>
              <a:buChar char="•"/>
            </a:pPr>
            <a:r>
              <a:rPr lang="en-US" sz="2400" dirty="0"/>
              <a:t>Load balancing</a:t>
            </a:r>
          </a:p>
          <a:p>
            <a:pPr indent="-228600" defTabSz="914400">
              <a:buSzPts val="1400"/>
              <a:buFont typeface="Arial" panose="020B0604020202020204" pitchFamily="34" charset="0"/>
              <a:buChar char="•"/>
            </a:pPr>
            <a:r>
              <a:rPr lang="en-US" sz="2400" dirty="0"/>
              <a:t>Number of </a:t>
            </a:r>
            <a:r>
              <a:rPr lang="en-US" sz="2400" b="1" dirty="0"/>
              <a:t>Application Servers </a:t>
            </a:r>
            <a:r>
              <a:rPr lang="en-US" sz="2400" dirty="0"/>
              <a:t>needed to handle the load</a:t>
            </a:r>
          </a:p>
          <a:p>
            <a:pPr marL="0" indent="-228600" defTabSz="9144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2400" b="1" dirty="0"/>
              <a:t>CPU Hotspots</a:t>
            </a:r>
            <a:endParaRPr lang="en-US" sz="2400" dirty="0"/>
          </a:p>
          <a:p>
            <a:pPr indent="-228600" defTabSz="914400">
              <a:spcBef>
                <a:spcPts val="1600"/>
              </a:spcBef>
              <a:buSzPts val="1400"/>
              <a:buFont typeface="Arial" panose="020B0604020202020204" pitchFamily="34" charset="0"/>
              <a:buChar char="•"/>
            </a:pPr>
            <a:r>
              <a:rPr lang="en-US" sz="2400" dirty="0"/>
              <a:t>CPU requirements</a:t>
            </a:r>
          </a:p>
          <a:p>
            <a:pPr indent="-228600" defTabSz="914400">
              <a:buSzPts val="1400"/>
              <a:buFont typeface="Arial" panose="020B0604020202020204" pitchFamily="34" charset="0"/>
              <a:buChar char="•"/>
            </a:pPr>
            <a:r>
              <a:rPr lang="en-US" sz="2400" dirty="0"/>
              <a:t>Parts of programming causing </a:t>
            </a:r>
            <a:r>
              <a:rPr lang="en-US" sz="2400" b="1" dirty="0"/>
              <a:t>high CPU</a:t>
            </a:r>
            <a:r>
              <a:rPr lang="en-US" sz="2400" dirty="0"/>
              <a:t> requirement</a:t>
            </a:r>
          </a:p>
          <a:p>
            <a:pPr indent="-228600" defTabSz="914400">
              <a:buSzPts val="1400"/>
              <a:buFont typeface="Arial" panose="020B0604020202020204" pitchFamily="34" charset="0"/>
              <a:buChar char="•"/>
            </a:pPr>
            <a:r>
              <a:rPr lang="en-US" sz="2400" dirty="0"/>
              <a:t>CPU power</a:t>
            </a:r>
            <a:br>
              <a:rPr lang="en-US" sz="2400" dirty="0"/>
            </a:b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43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628650" y="631825"/>
            <a:ext cx="7886700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 Server Metrics</a:t>
            </a:r>
          </a:p>
        </p:txBody>
      </p:sp>
      <p:sp>
        <p:nvSpPr>
          <p:cNvPr id="139" name="Google Shape;139;p24"/>
          <p:cNvSpPr txBox="1">
            <a:spLocks noGrp="1"/>
          </p:cNvSpPr>
          <p:nvPr>
            <p:ph type="body" idx="1"/>
          </p:nvPr>
        </p:nvSpPr>
        <p:spPr>
          <a:xfrm>
            <a:off x="628650" y="2057400"/>
            <a:ext cx="7886700" cy="3871762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indent="-228600" defTabSz="914400">
              <a:buFont typeface="Arial" panose="020B0604020202020204" pitchFamily="34" charset="0"/>
              <a:buChar char="•"/>
            </a:pPr>
            <a:r>
              <a:rPr lang="en-US" b="1" dirty="0"/>
              <a:t>Worker Threads</a:t>
            </a:r>
          </a:p>
          <a:p>
            <a:pPr indent="-228600" defTabSz="914400">
              <a:spcBef>
                <a:spcPts val="1600"/>
              </a:spcBef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Number of </a:t>
            </a:r>
            <a:r>
              <a:rPr lang="en-US" b="1" dirty="0"/>
              <a:t>worker threads </a:t>
            </a:r>
            <a:r>
              <a:rPr lang="en-US" dirty="0"/>
              <a:t>configured</a:t>
            </a:r>
          </a:p>
          <a:p>
            <a:pPr indent="-228600" defTabSz="914400"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Threads blocked by other modules</a:t>
            </a:r>
          </a:p>
          <a:p>
            <a:pPr marL="0" indent="-228600" defTabSz="9144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Memory Issues</a:t>
            </a:r>
            <a:endParaRPr lang="en-US" dirty="0"/>
          </a:p>
          <a:p>
            <a:pPr indent="-228600" defTabSz="914400">
              <a:spcBef>
                <a:spcPts val="1600"/>
              </a:spcBef>
              <a:buSzPts val="1400"/>
              <a:buFont typeface="Arial" panose="020B0604020202020204" pitchFamily="34" charset="0"/>
              <a:buChar char="•"/>
            </a:pPr>
            <a:r>
              <a:rPr lang="en-US" b="1" dirty="0"/>
              <a:t>Bad memory </a:t>
            </a:r>
            <a:r>
              <a:rPr lang="en-US" dirty="0"/>
              <a:t>patterns</a:t>
            </a:r>
          </a:p>
          <a:p>
            <a:pPr indent="-228600" defTabSz="914400"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Memory leaks</a:t>
            </a:r>
          </a:p>
          <a:p>
            <a:pPr indent="-228600" defTabSz="914400"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Impact of </a:t>
            </a:r>
            <a:r>
              <a:rPr lang="en-US" b="1" dirty="0"/>
              <a:t>Garbage Collection </a:t>
            </a:r>
            <a:r>
              <a:rPr lang="en-US" dirty="0"/>
              <a:t>on CPU and Transaction Throughput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Google Shape;144;p25"/>
          <p:cNvSpPr txBox="1">
            <a:spLocks noGrp="1"/>
          </p:cNvSpPr>
          <p:nvPr>
            <p:ph type="title"/>
          </p:nvPr>
        </p:nvSpPr>
        <p:spPr>
          <a:xfrm>
            <a:off x="628650" y="631825"/>
            <a:ext cx="7886700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Host Health Metrics</a:t>
            </a:r>
          </a:p>
        </p:txBody>
      </p:sp>
      <p:sp>
        <p:nvSpPr>
          <p:cNvPr id="145" name="Google Shape;145;p25"/>
          <p:cNvSpPr txBox="1">
            <a:spLocks noGrp="1"/>
          </p:cNvSpPr>
          <p:nvPr>
            <p:ph type="body" idx="1"/>
          </p:nvPr>
        </p:nvSpPr>
        <p:spPr>
          <a:xfrm>
            <a:off x="628650" y="2057400"/>
            <a:ext cx="7886700" cy="3871762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indent="-228600" defTabSz="914400">
              <a:buFont typeface="Arial" panose="020B0604020202020204" pitchFamily="34" charset="0"/>
              <a:buChar char="•"/>
            </a:pPr>
            <a:r>
              <a:rPr lang="en-US" b="1" dirty="0"/>
              <a:t>CPU, Memory, Disk, I/O</a:t>
            </a:r>
            <a:endParaRPr lang="en-US" dirty="0"/>
          </a:p>
          <a:p>
            <a:pPr indent="-228600" defTabSz="914400">
              <a:spcBef>
                <a:spcPts val="1600"/>
              </a:spcBef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Physical or virtual resources health</a:t>
            </a:r>
          </a:p>
          <a:p>
            <a:pPr indent="-228600" defTabSz="914400"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Log files</a:t>
            </a:r>
          </a:p>
          <a:p>
            <a:pPr indent="-228600" defTabSz="914400"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Network interfaces</a:t>
            </a:r>
          </a:p>
          <a:p>
            <a:pPr marL="0" indent="-228600" defTabSz="9144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Key Processes</a:t>
            </a:r>
            <a:endParaRPr lang="en-US" dirty="0"/>
          </a:p>
          <a:p>
            <a:pPr indent="-228600" defTabSz="914400">
              <a:spcBef>
                <a:spcPts val="1600"/>
              </a:spcBef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Processes run on the host</a:t>
            </a:r>
          </a:p>
          <a:p>
            <a:pPr indent="-228600" defTabSz="914400"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Resource hungry processes</a:t>
            </a:r>
          </a:p>
          <a:p>
            <a:pPr indent="-228600" defTabSz="914400"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Management of processes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44500"/>
          </a:xfrm>
          <a:custGeom>
            <a:avLst/>
            <a:gdLst/>
            <a:ahLst/>
            <a:cxnLst/>
            <a:rect l="l" t="t" r="r" b="b"/>
            <a:pathLst>
              <a:path w="9144000" h="444500">
                <a:moveTo>
                  <a:pt x="0" y="444500"/>
                </a:moveTo>
                <a:lnTo>
                  <a:pt x="9144000" y="444500"/>
                </a:lnTo>
                <a:lnTo>
                  <a:pt x="9144000" y="0"/>
                </a:lnTo>
                <a:lnTo>
                  <a:pt x="0" y="0"/>
                </a:lnTo>
                <a:lnTo>
                  <a:pt x="0" y="44450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172" y="0"/>
            <a:ext cx="2346960" cy="1391285"/>
          </a:xfrm>
          <a:custGeom>
            <a:avLst/>
            <a:gdLst/>
            <a:ahLst/>
            <a:cxnLst/>
            <a:rect l="l" t="t" r="r" b="b"/>
            <a:pathLst>
              <a:path w="2346959" h="1391285">
                <a:moveTo>
                  <a:pt x="2346827" y="0"/>
                </a:moveTo>
                <a:lnTo>
                  <a:pt x="631516" y="0"/>
                </a:lnTo>
                <a:lnTo>
                  <a:pt x="0" y="1390943"/>
                </a:lnTo>
                <a:lnTo>
                  <a:pt x="2346827" y="1390943"/>
                </a:lnTo>
                <a:lnTo>
                  <a:pt x="2346827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64429" y="0"/>
            <a:ext cx="802640" cy="1409700"/>
          </a:xfrm>
          <a:custGeom>
            <a:avLst/>
            <a:gdLst/>
            <a:ahLst/>
            <a:cxnLst/>
            <a:rect l="l" t="t" r="r" b="b"/>
            <a:pathLst>
              <a:path w="802640" h="1409700">
                <a:moveTo>
                  <a:pt x="802286" y="0"/>
                </a:moveTo>
                <a:lnTo>
                  <a:pt x="625095" y="0"/>
                </a:lnTo>
                <a:lnTo>
                  <a:pt x="0" y="1409700"/>
                </a:lnTo>
                <a:lnTo>
                  <a:pt x="191159" y="1409700"/>
                </a:lnTo>
                <a:lnTo>
                  <a:pt x="802286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583184"/>
            <a:ext cx="5232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90"/>
              <a:t>Performance</a:t>
            </a:r>
            <a:r>
              <a:rPr spc="-240"/>
              <a:t> </a:t>
            </a:r>
            <a:r>
              <a:rPr spc="-200"/>
              <a:t>Engineering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940" y="1166876"/>
            <a:ext cx="7684770" cy="53322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12700" marR="32384" indent="236220">
              <a:lnSpc>
                <a:spcPct val="100000"/>
              </a:lnSpc>
              <a:spcBef>
                <a:spcPts val="100"/>
              </a:spcBef>
              <a:defRPr sz="2400" spc="-125">
                <a:solidFill>
                  <a:srgbClr val="462107"/>
                </a:solidFill>
                <a:latin typeface="Arial"/>
                <a:cs typeface="Arial"/>
              </a:defRPr>
            </a:lvl1pPr>
          </a:lstStyle>
          <a:p>
            <a:r>
              <a:rPr dirty="0">
                <a:solidFill>
                  <a:srgbClr val="FF0000"/>
                </a:solidFill>
                <a:latin typeface="+mn-lt"/>
              </a:rPr>
              <a:t>Types of Test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s</a:t>
            </a:r>
            <a:endParaRPr dirty="0">
              <a:solidFill>
                <a:srgbClr val="FF0000"/>
              </a:solidFill>
              <a:latin typeface="+mn-lt"/>
            </a:endParaRPr>
          </a:p>
          <a:p>
            <a:endParaRPr lang="en-US" dirty="0">
              <a:solidFill>
                <a:schemeClr val="tx1"/>
              </a:solidFill>
              <a:latin typeface="+mn-lt"/>
            </a:endParaRPr>
          </a:p>
          <a:p>
            <a:pPr marL="3556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+mn-lt"/>
              </a:rPr>
              <a:t>Performance testing - 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Determines or </a:t>
            </a:r>
            <a:r>
              <a:rPr lang="en-US" b="1" u="sng" dirty="0">
                <a:solidFill>
                  <a:schemeClr val="tx1"/>
                </a:solidFill>
                <a:latin typeface="+mn-lt"/>
              </a:rPr>
              <a:t>validates the speed, scalability, and/or stability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characteristics of the system or application under test.  It is intended to determine the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+mn-lt"/>
              </a:rPr>
              <a:t>Responsiveness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+mn-lt"/>
              </a:rPr>
              <a:t>Throughput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+mn-lt"/>
              </a:rPr>
              <a:t>Reliability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+mn-lt"/>
              </a:rPr>
              <a:t>Scalability 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+mn-lt"/>
              </a:rPr>
              <a:t>of a system under a given workload</a:t>
            </a:r>
          </a:p>
          <a:p>
            <a:pPr lvl="1"/>
            <a:endParaRPr lang="en-US" sz="2400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sz="2400" b="1" dirty="0"/>
              <a:t>Load Testing </a:t>
            </a:r>
            <a:r>
              <a:rPr lang="en-US" sz="2400" dirty="0"/>
              <a:t>is asserting how the architecture </a:t>
            </a:r>
            <a:r>
              <a:rPr lang="en-US" sz="2400" u="sng" dirty="0"/>
              <a:t>performs under load </a:t>
            </a:r>
            <a:r>
              <a:rPr lang="en-US" sz="2400" dirty="0"/>
              <a:t>with a view to monitoring the </a:t>
            </a:r>
            <a:r>
              <a:rPr lang="en-US" sz="2400" u="sng" dirty="0"/>
              <a:t>response times  </a:t>
            </a:r>
            <a:r>
              <a:rPr lang="en-US" sz="2400" dirty="0"/>
              <a:t>for key transactions. (</a:t>
            </a:r>
            <a:r>
              <a:rPr lang="en-US" sz="2400" dirty="0">
                <a:highlight>
                  <a:srgbClr val="FFFF00"/>
                </a:highlight>
              </a:rPr>
              <a:t>Anticipated</a:t>
            </a:r>
            <a:r>
              <a:rPr lang="en-US" sz="2400" dirty="0"/>
              <a:t> volumes)</a:t>
            </a:r>
          </a:p>
          <a:p>
            <a:pPr lvl="1"/>
            <a:endParaRPr sz="240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44500"/>
          </a:xfrm>
          <a:custGeom>
            <a:avLst/>
            <a:gdLst/>
            <a:ahLst/>
            <a:cxnLst/>
            <a:rect l="l" t="t" r="r" b="b"/>
            <a:pathLst>
              <a:path w="9144000" h="444500">
                <a:moveTo>
                  <a:pt x="0" y="444500"/>
                </a:moveTo>
                <a:lnTo>
                  <a:pt x="9144000" y="444500"/>
                </a:lnTo>
                <a:lnTo>
                  <a:pt x="9144000" y="0"/>
                </a:lnTo>
                <a:lnTo>
                  <a:pt x="0" y="0"/>
                </a:lnTo>
                <a:lnTo>
                  <a:pt x="0" y="44450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172" y="0"/>
            <a:ext cx="2346960" cy="1391285"/>
          </a:xfrm>
          <a:custGeom>
            <a:avLst/>
            <a:gdLst/>
            <a:ahLst/>
            <a:cxnLst/>
            <a:rect l="l" t="t" r="r" b="b"/>
            <a:pathLst>
              <a:path w="2346959" h="1391285">
                <a:moveTo>
                  <a:pt x="2346827" y="0"/>
                </a:moveTo>
                <a:lnTo>
                  <a:pt x="631516" y="0"/>
                </a:lnTo>
                <a:lnTo>
                  <a:pt x="0" y="1390943"/>
                </a:lnTo>
                <a:lnTo>
                  <a:pt x="2346827" y="1390943"/>
                </a:lnTo>
                <a:lnTo>
                  <a:pt x="2346827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64429" y="0"/>
            <a:ext cx="802640" cy="1409700"/>
          </a:xfrm>
          <a:custGeom>
            <a:avLst/>
            <a:gdLst/>
            <a:ahLst/>
            <a:cxnLst/>
            <a:rect l="l" t="t" r="r" b="b"/>
            <a:pathLst>
              <a:path w="802640" h="1409700">
                <a:moveTo>
                  <a:pt x="802286" y="0"/>
                </a:moveTo>
                <a:lnTo>
                  <a:pt x="625095" y="0"/>
                </a:lnTo>
                <a:lnTo>
                  <a:pt x="0" y="1409700"/>
                </a:lnTo>
                <a:lnTo>
                  <a:pt x="191159" y="1409700"/>
                </a:lnTo>
                <a:lnTo>
                  <a:pt x="802286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583184"/>
            <a:ext cx="5232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90"/>
              <a:t>Performance</a:t>
            </a:r>
            <a:r>
              <a:rPr spc="-240"/>
              <a:t> </a:t>
            </a:r>
            <a:r>
              <a:rPr spc="-200"/>
              <a:t>Engineering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940" y="1529969"/>
            <a:ext cx="7684770" cy="43114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12700" marR="32384" indent="236220">
              <a:lnSpc>
                <a:spcPct val="100000"/>
              </a:lnSpc>
              <a:spcBef>
                <a:spcPts val="100"/>
              </a:spcBef>
              <a:defRPr sz="2400" spc="-125">
                <a:solidFill>
                  <a:srgbClr val="462107"/>
                </a:solidFill>
                <a:latin typeface="Arial"/>
                <a:cs typeface="Arial"/>
              </a:defRPr>
            </a:lvl1pPr>
          </a:lstStyle>
          <a:p>
            <a:r>
              <a:rPr dirty="0">
                <a:solidFill>
                  <a:srgbClr val="FF0000"/>
                </a:solidFill>
                <a:latin typeface="+mn-lt"/>
              </a:rPr>
              <a:t>Types of Test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s</a:t>
            </a:r>
            <a:endParaRPr dirty="0">
              <a:solidFill>
                <a:srgbClr val="FF0000"/>
              </a:solidFill>
              <a:latin typeface="+mn-lt"/>
            </a:endParaRPr>
          </a:p>
          <a:p>
            <a:pPr marL="355600" indent="-34290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  <a:latin typeface="+mn-lt"/>
            </a:endParaRPr>
          </a:p>
          <a:p>
            <a:pPr marL="355600" indent="-342900">
              <a:buFont typeface="Arial" panose="020B0604020202020204" pitchFamily="34" charset="0"/>
              <a:buChar char="•"/>
            </a:pPr>
            <a:r>
              <a:rPr b="1" dirty="0">
                <a:solidFill>
                  <a:schemeClr val="tx1"/>
                </a:solidFill>
                <a:latin typeface="+mn-lt"/>
              </a:rPr>
              <a:t>Stress Testing </a:t>
            </a:r>
            <a:r>
              <a:rPr dirty="0">
                <a:solidFill>
                  <a:schemeClr val="tx1"/>
                </a:solidFill>
                <a:latin typeface="+mn-lt"/>
              </a:rPr>
              <a:t>is asserting what the </a:t>
            </a:r>
            <a:r>
              <a:rPr u="sng" dirty="0">
                <a:solidFill>
                  <a:schemeClr val="tx1"/>
                </a:solidFill>
                <a:latin typeface="+mn-lt"/>
              </a:rPr>
              <a:t>upper bounds </a:t>
            </a:r>
            <a:r>
              <a:rPr dirty="0">
                <a:solidFill>
                  <a:schemeClr val="tx1"/>
                </a:solidFill>
                <a:latin typeface="+mn-lt"/>
              </a:rPr>
              <a:t>are for  the scalability of the architecture, understanding how it  reacts when </a:t>
            </a:r>
            <a:r>
              <a:rPr b="1" dirty="0">
                <a:solidFill>
                  <a:schemeClr val="tx1"/>
                </a:solidFill>
                <a:latin typeface="+mn-lt"/>
              </a:rPr>
              <a:t>stressed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. (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+mn-lt"/>
              </a:rPr>
              <a:t>Beyond Anticipated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volumes).</a:t>
            </a:r>
            <a:endParaRPr dirty="0">
              <a:solidFill>
                <a:schemeClr val="tx1"/>
              </a:solidFill>
              <a:latin typeface="+mn-lt"/>
            </a:endParaRPr>
          </a:p>
          <a:p>
            <a:pPr marL="355600" indent="-34290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  <a:latin typeface="+mn-lt"/>
            </a:endParaRPr>
          </a:p>
          <a:p>
            <a:pPr marL="3556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+mn-lt"/>
              </a:rPr>
              <a:t>Capacity Testing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is to determine how many users and/or </a:t>
            </a:r>
            <a:r>
              <a:rPr lang="en-US" u="sng" dirty="0">
                <a:solidFill>
                  <a:schemeClr val="tx1"/>
                </a:solidFill>
                <a:latin typeface="+mn-lt"/>
              </a:rPr>
              <a:t>transactions a given system will support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and still meet the performance goals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To identify </a:t>
            </a:r>
            <a:r>
              <a:rPr lang="en-US" sz="2000" u="sng" dirty="0">
                <a:solidFill>
                  <a:srgbClr val="000000"/>
                </a:solidFill>
                <a:highlight>
                  <a:srgbClr val="FFFF00"/>
                </a:highlight>
              </a:rPr>
              <a:t>a scaling strategy.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rgbClr val="000000"/>
              </a:solidFill>
              <a:highlight>
                <a:srgbClr val="FFFF00"/>
              </a:highlight>
              <a:latin typeface="+mn-lt"/>
            </a:endParaRPr>
          </a:p>
          <a:p>
            <a:pPr lvl="1"/>
            <a:endParaRPr lang="en-US" sz="2000" dirty="0">
              <a:solidFill>
                <a:schemeClr val="tx1"/>
              </a:solidFill>
              <a:highlight>
                <a:srgbClr val="FFFF00"/>
              </a:highligh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0890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7886700" cy="994173"/>
          </a:xfrm>
          <a:prstGeom prst="rect">
            <a:avLst/>
          </a:prstGeom>
        </p:spPr>
        <p:txBody>
          <a:bodyPr spcFirstLastPara="1" vert="horz" wrap="square" lIns="91440" tIns="45720" rIns="91440" bIns="45720" rtlCol="0" anchor="ctr" anchorCtr="0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4400" b="1" dirty="0"/>
              <a:t>Assess production readiness</a:t>
            </a:r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628650" y="1600200"/>
            <a:ext cx="7886700" cy="5157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defTabSz="914400">
              <a:lnSpc>
                <a:spcPct val="100000"/>
              </a:lnSpc>
              <a:spcBef>
                <a:spcPts val="100"/>
              </a:spcBef>
            </a:pPr>
            <a:r>
              <a:rPr lang="en-US" sz="2400" b="1" spc="-200" dirty="0">
                <a:cs typeface="Arial"/>
              </a:rPr>
              <a:t>Predict or estimate </a:t>
            </a:r>
            <a:r>
              <a:rPr lang="en-US" sz="2400" spc="-200" dirty="0">
                <a:cs typeface="Arial"/>
              </a:rPr>
              <a:t>the performance characteristics of an application in production and evaluate </a:t>
            </a:r>
            <a:r>
              <a:rPr lang="en-US" sz="2400" u="sng" spc="-200" dirty="0">
                <a:cs typeface="Arial"/>
              </a:rPr>
              <a:t>whether or not </a:t>
            </a:r>
            <a:r>
              <a:rPr lang="en-US" sz="2400" spc="-200" dirty="0">
                <a:cs typeface="Arial"/>
              </a:rPr>
              <a:t>to address performance concerns based on those predictions. </a:t>
            </a:r>
          </a:p>
          <a:p>
            <a:pPr marL="457200" lvl="1" defTabSz="914400"/>
            <a:r>
              <a:rPr lang="en-US" sz="1800" dirty="0"/>
              <a:t>These predictions are also valuable to the </a:t>
            </a:r>
            <a:r>
              <a:rPr lang="en-US" sz="1800" u="sng" dirty="0"/>
              <a:t>stakeholders</a:t>
            </a:r>
            <a:r>
              <a:rPr lang="en-US" sz="1800" dirty="0"/>
              <a:t> who make decisions about </a:t>
            </a:r>
          </a:p>
          <a:p>
            <a:pPr marL="914400" lvl="2"/>
            <a:r>
              <a:rPr lang="en-US" sz="1800" dirty="0"/>
              <a:t>application is </a:t>
            </a:r>
            <a:r>
              <a:rPr lang="en-US" sz="1800" u="sng" dirty="0"/>
              <a:t>ready for release or capable of handling future growth</a:t>
            </a:r>
          </a:p>
          <a:p>
            <a:pPr marL="914400" lvl="2"/>
            <a:r>
              <a:rPr lang="en-US" sz="1800" dirty="0"/>
              <a:t>it requires a </a:t>
            </a:r>
            <a:r>
              <a:rPr lang="en-US" sz="1800" u="sng" dirty="0"/>
              <a:t>performance improvement/hardware upgrade </a:t>
            </a:r>
            <a:r>
              <a:rPr lang="en-US" sz="1800" dirty="0"/>
              <a:t>prior to release</a:t>
            </a:r>
            <a:r>
              <a:rPr lang="en-US" sz="1400" dirty="0"/>
              <a:t>.</a:t>
            </a:r>
          </a:p>
          <a:p>
            <a:pPr marL="342900" defTabSz="914400">
              <a:lnSpc>
                <a:spcPct val="100000"/>
              </a:lnSpc>
              <a:spcBef>
                <a:spcPts val="100"/>
              </a:spcBef>
            </a:pPr>
            <a:r>
              <a:rPr lang="en-US" sz="2400" b="1" spc="-200" dirty="0">
                <a:cs typeface="Arial"/>
              </a:rPr>
              <a:t>Providing data </a:t>
            </a:r>
          </a:p>
          <a:p>
            <a:pPr marL="800100" lvl="1" defTabSz="914400">
              <a:lnSpc>
                <a:spcPct val="100000"/>
              </a:lnSpc>
              <a:spcBef>
                <a:spcPts val="100"/>
              </a:spcBef>
            </a:pPr>
            <a:r>
              <a:rPr lang="en-US" sz="2100" spc="-200" dirty="0">
                <a:cs typeface="Arial"/>
              </a:rPr>
              <a:t>Indicating the </a:t>
            </a:r>
            <a:r>
              <a:rPr lang="en-US" sz="2100" u="sng" spc="-200" dirty="0">
                <a:cs typeface="Arial"/>
              </a:rPr>
              <a:t>likelihood of user dissatisfaction</a:t>
            </a:r>
            <a:r>
              <a:rPr lang="en-US" sz="2100" spc="-200" dirty="0">
                <a:cs typeface="Arial"/>
              </a:rPr>
              <a:t> with the performance characteristics of the system.</a:t>
            </a:r>
          </a:p>
          <a:p>
            <a:pPr marL="800100" lvl="1" defTabSz="914400">
              <a:lnSpc>
                <a:spcPct val="100000"/>
              </a:lnSpc>
              <a:spcBef>
                <a:spcPts val="100"/>
              </a:spcBef>
            </a:pPr>
            <a:r>
              <a:rPr lang="en-US" sz="2400" spc="-200" dirty="0">
                <a:cs typeface="Arial"/>
              </a:rPr>
              <a:t>To aid in the prediction of </a:t>
            </a:r>
            <a:r>
              <a:rPr lang="en-US" sz="2400" u="sng" spc="-200" dirty="0">
                <a:cs typeface="Arial"/>
              </a:rPr>
              <a:t>revenue losses or damaged brand credibility</a:t>
            </a:r>
            <a:r>
              <a:rPr lang="en-US" sz="2400" spc="-200" dirty="0">
                <a:cs typeface="Arial"/>
              </a:rPr>
              <a:t> due to scalability or stability issues, or due to users being dissatisfied with application response time.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694860" y="430869"/>
            <a:ext cx="7375161" cy="994172"/>
          </a:xfrm>
          <a:prstGeom prst="rect">
            <a:avLst/>
          </a:prstGeom>
        </p:spPr>
        <p:txBody>
          <a:bodyPr spcFirstLastPara="1" vert="horz" wrap="square" lIns="91440" tIns="45720" rIns="91440" bIns="45720" rtlCol="0" anchor="ctr" anchorCtr="0">
            <a:normAutofit fontScale="90000"/>
          </a:bodyPr>
          <a:lstStyle/>
          <a:p>
            <a:pPr defTabSz="914400">
              <a:spcBef>
                <a:spcPct val="0"/>
              </a:spcBef>
            </a:pPr>
            <a:r>
              <a:rPr lang="en-US" sz="4400" b="1" dirty="0"/>
              <a:t>Assess infrastructure requirement</a:t>
            </a:r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911851" y="1497576"/>
            <a:ext cx="7375161" cy="4929555"/>
          </a:xfrm>
          <a:prstGeom prst="rect">
            <a:avLst/>
          </a:prstGeom>
        </p:spPr>
        <p:txBody>
          <a:bodyPr spcFirstLastPara="1" vert="horz" wrap="square" lIns="0" tIns="12700" rIns="0" bIns="0" rtlCol="0" anchor="t" anchorCtr="0">
            <a:spAutoFit/>
          </a:bodyPr>
          <a:lstStyle/>
          <a:p>
            <a:pPr marL="342900" defTabSz="914400">
              <a:lnSpc>
                <a:spcPct val="100000"/>
              </a:lnSpc>
              <a:spcBef>
                <a:spcPts val="100"/>
              </a:spcBef>
            </a:pPr>
            <a:r>
              <a:rPr lang="en-US" sz="2400" spc="-200" dirty="0">
                <a:cs typeface="Arial"/>
              </a:rPr>
              <a:t>Evaluating the </a:t>
            </a:r>
            <a:r>
              <a:rPr lang="en-US" sz="2400" u="sng" spc="-200" dirty="0">
                <a:cs typeface="Arial"/>
              </a:rPr>
              <a:t>adequacy of current capacity</a:t>
            </a:r>
            <a:r>
              <a:rPr lang="en-US" sz="2400" spc="-200" dirty="0">
                <a:cs typeface="Arial"/>
              </a:rPr>
              <a:t>.</a:t>
            </a:r>
          </a:p>
          <a:p>
            <a:pPr marL="342900" defTabSz="914400">
              <a:lnSpc>
                <a:spcPct val="100000"/>
              </a:lnSpc>
              <a:spcBef>
                <a:spcPts val="100"/>
              </a:spcBef>
            </a:pPr>
            <a:endParaRPr lang="en-US" sz="2400" spc="-200" dirty="0">
              <a:cs typeface="Arial"/>
            </a:endParaRPr>
          </a:p>
          <a:p>
            <a:pPr marL="342900" defTabSz="914400">
              <a:lnSpc>
                <a:spcPct val="100000"/>
              </a:lnSpc>
              <a:spcBef>
                <a:spcPts val="100"/>
              </a:spcBef>
            </a:pPr>
            <a:r>
              <a:rPr lang="en-US" sz="2400" spc="-200" dirty="0">
                <a:cs typeface="Arial"/>
              </a:rPr>
              <a:t>Determining the </a:t>
            </a:r>
            <a:r>
              <a:rPr lang="en-US" sz="2400" u="sng" spc="-200" dirty="0">
                <a:cs typeface="Arial"/>
              </a:rPr>
              <a:t>acceptability of stability</a:t>
            </a:r>
            <a:r>
              <a:rPr lang="en-US" sz="2400" spc="-200" dirty="0">
                <a:cs typeface="Arial"/>
              </a:rPr>
              <a:t>.</a:t>
            </a:r>
          </a:p>
          <a:p>
            <a:pPr marL="342900" defTabSz="914400">
              <a:lnSpc>
                <a:spcPct val="100000"/>
              </a:lnSpc>
              <a:spcBef>
                <a:spcPts val="100"/>
              </a:spcBef>
            </a:pPr>
            <a:endParaRPr lang="en-US" sz="2400" spc="-200" dirty="0">
              <a:cs typeface="Arial"/>
            </a:endParaRPr>
          </a:p>
          <a:p>
            <a:pPr marL="342900" defTabSz="914400">
              <a:lnSpc>
                <a:spcPct val="100000"/>
              </a:lnSpc>
              <a:spcBef>
                <a:spcPts val="100"/>
              </a:spcBef>
            </a:pPr>
            <a:r>
              <a:rPr lang="en-US" sz="2400" spc="-200" dirty="0">
                <a:cs typeface="Arial"/>
              </a:rPr>
              <a:t>Determining the </a:t>
            </a:r>
            <a:r>
              <a:rPr lang="en-US" sz="2400" u="sng" spc="-200" dirty="0">
                <a:cs typeface="Arial"/>
              </a:rPr>
              <a:t>capacity of the application’s infrastructure</a:t>
            </a:r>
            <a:r>
              <a:rPr lang="en-US" sz="2400" spc="-200" dirty="0">
                <a:cs typeface="Arial"/>
              </a:rPr>
              <a:t>, as well as determining the future resources required to deliver acceptable application performance.</a:t>
            </a:r>
          </a:p>
          <a:p>
            <a:pPr marL="342900" defTabSz="914400">
              <a:lnSpc>
                <a:spcPct val="100000"/>
              </a:lnSpc>
              <a:spcBef>
                <a:spcPts val="100"/>
              </a:spcBef>
            </a:pPr>
            <a:endParaRPr lang="en-US" sz="2400" spc="-200" dirty="0">
              <a:cs typeface="Arial"/>
            </a:endParaRPr>
          </a:p>
          <a:p>
            <a:pPr marL="342900" defTabSz="914400">
              <a:lnSpc>
                <a:spcPct val="100000"/>
              </a:lnSpc>
              <a:spcBef>
                <a:spcPts val="100"/>
              </a:spcBef>
            </a:pPr>
            <a:r>
              <a:rPr lang="en-US" sz="2400" spc="-200" dirty="0">
                <a:cs typeface="Arial"/>
              </a:rPr>
              <a:t>Comparing </a:t>
            </a:r>
            <a:r>
              <a:rPr lang="en-US" sz="2400" u="sng" spc="-200" dirty="0">
                <a:cs typeface="Arial"/>
              </a:rPr>
              <a:t>different system configurations </a:t>
            </a:r>
            <a:r>
              <a:rPr lang="en-US" sz="2400" spc="-200" dirty="0">
                <a:cs typeface="Arial"/>
              </a:rPr>
              <a:t>to determine which works best for both the application and the business.</a:t>
            </a:r>
          </a:p>
          <a:p>
            <a:pPr marL="342900" defTabSz="914400">
              <a:lnSpc>
                <a:spcPct val="100000"/>
              </a:lnSpc>
              <a:spcBef>
                <a:spcPts val="100"/>
              </a:spcBef>
            </a:pPr>
            <a:endParaRPr lang="en-US" sz="2400" spc="-200" dirty="0">
              <a:cs typeface="Arial"/>
            </a:endParaRPr>
          </a:p>
          <a:p>
            <a:pPr marL="342900" defTabSz="914400">
              <a:lnSpc>
                <a:spcPct val="100000"/>
              </a:lnSpc>
              <a:spcBef>
                <a:spcPts val="100"/>
              </a:spcBef>
            </a:pPr>
            <a:r>
              <a:rPr lang="en-US" sz="2400" spc="-200" dirty="0">
                <a:cs typeface="Arial"/>
              </a:rPr>
              <a:t>Verifying that the application </a:t>
            </a:r>
            <a:r>
              <a:rPr lang="en-US" sz="2400" u="sng" spc="-200" dirty="0">
                <a:cs typeface="Arial"/>
              </a:rPr>
              <a:t>exhibits the desired performance </a:t>
            </a:r>
            <a:r>
              <a:rPr lang="en-US" sz="2400" spc="-200" dirty="0">
                <a:cs typeface="Arial"/>
              </a:rPr>
              <a:t>characteristics, within budgeted resource utilization constraints.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642026" y="417315"/>
            <a:ext cx="7872919" cy="994172"/>
          </a:xfrm>
          <a:prstGeom prst="rect">
            <a:avLst/>
          </a:prstGeom>
        </p:spPr>
        <p:txBody>
          <a:bodyPr spcFirstLastPara="1" vert="horz" wrap="square" lIns="91440" tIns="45720" rIns="91440" bIns="45720" rtlCol="0" anchor="ctr" anchorCtr="0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200" b="1" dirty="0"/>
              <a:t>Improve the efficiency of performance tuning</a:t>
            </a:r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884420" y="1676400"/>
            <a:ext cx="7375161" cy="2662267"/>
          </a:xfrm>
          <a:prstGeom prst="rect">
            <a:avLst/>
          </a:prstGeom>
        </p:spPr>
        <p:txBody>
          <a:bodyPr spcFirstLastPara="1" vert="horz" wrap="square" lIns="0" tIns="12700" rIns="0" bIns="0" rtlCol="0" anchor="t" anchorCtr="0">
            <a:spAutoFit/>
          </a:bodyPr>
          <a:lstStyle/>
          <a:p>
            <a:pPr marL="342900" defTabSz="914400">
              <a:lnSpc>
                <a:spcPct val="100000"/>
              </a:lnSpc>
              <a:spcBef>
                <a:spcPts val="100"/>
              </a:spcBef>
            </a:pPr>
            <a:r>
              <a:rPr lang="en-US" sz="2400" spc="-185" dirty="0">
                <a:cs typeface="Arial"/>
              </a:rPr>
              <a:t>Analyzing </a:t>
            </a:r>
            <a:r>
              <a:rPr lang="en-US" sz="2400" u="sng" spc="-185" dirty="0">
                <a:cs typeface="Arial"/>
              </a:rPr>
              <a:t>the behavior of the application </a:t>
            </a:r>
            <a:r>
              <a:rPr lang="en-US" sz="2400" spc="-185" dirty="0">
                <a:cs typeface="Arial"/>
              </a:rPr>
              <a:t>at various load levels.</a:t>
            </a:r>
          </a:p>
          <a:p>
            <a:pPr marL="342900" defTabSz="914400">
              <a:lnSpc>
                <a:spcPct val="100000"/>
              </a:lnSpc>
              <a:spcBef>
                <a:spcPts val="100"/>
              </a:spcBef>
            </a:pPr>
            <a:endParaRPr lang="en-US" sz="2400" spc="-185" dirty="0">
              <a:cs typeface="Arial"/>
            </a:endParaRPr>
          </a:p>
          <a:p>
            <a:pPr marL="342900" defTabSz="914400">
              <a:lnSpc>
                <a:spcPct val="100000"/>
              </a:lnSpc>
              <a:spcBef>
                <a:spcPts val="100"/>
              </a:spcBef>
            </a:pPr>
            <a:r>
              <a:rPr lang="en-US" sz="2400" spc="-185" dirty="0">
                <a:cs typeface="Arial"/>
              </a:rPr>
              <a:t>Identifying </a:t>
            </a:r>
            <a:r>
              <a:rPr lang="en-US" sz="2400" u="sng" spc="-185" dirty="0">
                <a:cs typeface="Arial"/>
              </a:rPr>
              <a:t>bottlenecks</a:t>
            </a:r>
            <a:r>
              <a:rPr lang="en-US" sz="2400" spc="-185" dirty="0">
                <a:cs typeface="Arial"/>
              </a:rPr>
              <a:t> in the application.</a:t>
            </a:r>
          </a:p>
          <a:p>
            <a:pPr marL="342900" defTabSz="914400">
              <a:lnSpc>
                <a:spcPct val="100000"/>
              </a:lnSpc>
              <a:spcBef>
                <a:spcPts val="100"/>
              </a:spcBef>
            </a:pPr>
            <a:endParaRPr lang="en-US" sz="2400" spc="-185" dirty="0">
              <a:cs typeface="Arial"/>
            </a:endParaRPr>
          </a:p>
          <a:p>
            <a:pPr marL="342900" defTabSz="914400">
              <a:lnSpc>
                <a:spcPct val="100000"/>
              </a:lnSpc>
              <a:spcBef>
                <a:spcPts val="100"/>
              </a:spcBef>
            </a:pPr>
            <a:r>
              <a:rPr lang="en-US" sz="2400" spc="-185" dirty="0">
                <a:cs typeface="Arial"/>
              </a:rPr>
              <a:t>Providing information </a:t>
            </a:r>
            <a:r>
              <a:rPr lang="en-US" sz="2400" u="sng" spc="-185" dirty="0">
                <a:cs typeface="Arial"/>
              </a:rPr>
              <a:t>related to the speed, scalability, and stability of a product prior to production release</a:t>
            </a:r>
            <a:r>
              <a:rPr lang="en-US" sz="2400" spc="-185" dirty="0">
                <a:cs typeface="Arial"/>
              </a:rPr>
              <a:t>, thus enabling you to make informed decisions about whether and when to tune the system.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44500"/>
          </a:xfrm>
          <a:custGeom>
            <a:avLst/>
            <a:gdLst/>
            <a:ahLst/>
            <a:cxnLst/>
            <a:rect l="l" t="t" r="r" b="b"/>
            <a:pathLst>
              <a:path w="9144000" h="444500">
                <a:moveTo>
                  <a:pt x="0" y="444500"/>
                </a:moveTo>
                <a:lnTo>
                  <a:pt x="9144000" y="444500"/>
                </a:lnTo>
                <a:lnTo>
                  <a:pt x="9144000" y="0"/>
                </a:lnTo>
                <a:lnTo>
                  <a:pt x="0" y="0"/>
                </a:lnTo>
                <a:lnTo>
                  <a:pt x="0" y="44450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172" y="0"/>
            <a:ext cx="2346960" cy="1391285"/>
          </a:xfrm>
          <a:custGeom>
            <a:avLst/>
            <a:gdLst/>
            <a:ahLst/>
            <a:cxnLst/>
            <a:rect l="l" t="t" r="r" b="b"/>
            <a:pathLst>
              <a:path w="2346959" h="1391285">
                <a:moveTo>
                  <a:pt x="2346827" y="0"/>
                </a:moveTo>
                <a:lnTo>
                  <a:pt x="631516" y="0"/>
                </a:lnTo>
                <a:lnTo>
                  <a:pt x="0" y="1390943"/>
                </a:lnTo>
                <a:lnTo>
                  <a:pt x="2346827" y="1390943"/>
                </a:lnTo>
                <a:lnTo>
                  <a:pt x="2346827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64429" y="0"/>
            <a:ext cx="802640" cy="1409700"/>
          </a:xfrm>
          <a:custGeom>
            <a:avLst/>
            <a:gdLst/>
            <a:ahLst/>
            <a:cxnLst/>
            <a:rect l="l" t="t" r="r" b="b"/>
            <a:pathLst>
              <a:path w="802640" h="1409700">
                <a:moveTo>
                  <a:pt x="802286" y="0"/>
                </a:moveTo>
                <a:lnTo>
                  <a:pt x="625095" y="0"/>
                </a:lnTo>
                <a:lnTo>
                  <a:pt x="0" y="1409700"/>
                </a:lnTo>
                <a:lnTo>
                  <a:pt x="191159" y="1409700"/>
                </a:lnTo>
                <a:lnTo>
                  <a:pt x="802286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768172"/>
            <a:ext cx="57600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0"/>
              <a:t>Performance</a:t>
            </a:r>
            <a:r>
              <a:rPr sz="4400" spc="-330"/>
              <a:t> </a:t>
            </a:r>
            <a:r>
              <a:rPr sz="4400" spc="-215"/>
              <a:t>Engineering</a:t>
            </a:r>
            <a:endParaRPr sz="4400"/>
          </a:p>
        </p:txBody>
      </p:sp>
      <p:sp>
        <p:nvSpPr>
          <p:cNvPr id="6" name="object 6"/>
          <p:cNvSpPr txBox="1"/>
          <p:nvPr/>
        </p:nvSpPr>
        <p:spPr>
          <a:xfrm>
            <a:off x="316788" y="1566036"/>
            <a:ext cx="8235315" cy="4829527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17475">
              <a:lnSpc>
                <a:spcPct val="100000"/>
              </a:lnSpc>
              <a:spcBef>
                <a:spcPts val="400"/>
              </a:spcBef>
            </a:pPr>
            <a:endParaRPr lang="en-US" sz="1800" spc="-185" dirty="0">
              <a:cs typeface="Arial"/>
            </a:endParaRPr>
          </a:p>
          <a:p>
            <a:pPr marL="117475">
              <a:lnSpc>
                <a:spcPct val="100000"/>
              </a:lnSpc>
              <a:spcBef>
                <a:spcPts val="400"/>
              </a:spcBef>
            </a:pPr>
            <a:r>
              <a:rPr sz="1800" spc="-185" dirty="0">
                <a:cs typeface="Arial"/>
              </a:rPr>
              <a:t>Can </a:t>
            </a:r>
            <a:r>
              <a:rPr sz="1800" spc="-50" dirty="0">
                <a:cs typeface="Arial"/>
              </a:rPr>
              <a:t>I </a:t>
            </a:r>
            <a:r>
              <a:rPr sz="1800" spc="-65" dirty="0">
                <a:cs typeface="Arial"/>
              </a:rPr>
              <a:t>deploy </a:t>
            </a:r>
            <a:r>
              <a:rPr sz="1800" spc="-95" dirty="0">
                <a:cs typeface="Arial"/>
              </a:rPr>
              <a:t>my </a:t>
            </a:r>
            <a:r>
              <a:rPr sz="1800" spc="-55" dirty="0">
                <a:cs typeface="Arial"/>
              </a:rPr>
              <a:t>application </a:t>
            </a:r>
            <a:r>
              <a:rPr sz="1800" spc="15" dirty="0">
                <a:cs typeface="Arial"/>
              </a:rPr>
              <a:t>to </a:t>
            </a:r>
            <a:r>
              <a:rPr sz="1800" spc="-25" dirty="0">
                <a:cs typeface="Arial"/>
              </a:rPr>
              <a:t>other</a:t>
            </a:r>
            <a:r>
              <a:rPr sz="1800" spc="-190" dirty="0">
                <a:cs typeface="Arial"/>
              </a:rPr>
              <a:t> </a:t>
            </a:r>
            <a:r>
              <a:rPr sz="1800" spc="-95" dirty="0">
                <a:cs typeface="Arial"/>
              </a:rPr>
              <a:t>regions?</a:t>
            </a:r>
            <a:endParaRPr sz="1800" dirty="0">
              <a:cs typeface="Arial"/>
            </a:endParaRPr>
          </a:p>
          <a:p>
            <a:pPr marL="4871085">
              <a:lnSpc>
                <a:spcPct val="100000"/>
              </a:lnSpc>
              <a:spcBef>
                <a:spcPts val="305"/>
              </a:spcBef>
            </a:pPr>
            <a:r>
              <a:rPr sz="1800" spc="-90" dirty="0">
                <a:cs typeface="Arial"/>
              </a:rPr>
              <a:t>How </a:t>
            </a:r>
            <a:r>
              <a:rPr sz="1800" spc="-80" dirty="0">
                <a:cs typeface="Arial"/>
              </a:rPr>
              <a:t>much </a:t>
            </a:r>
            <a:r>
              <a:rPr sz="1800" spc="-70" dirty="0">
                <a:cs typeface="Arial"/>
              </a:rPr>
              <a:t>hardware </a:t>
            </a:r>
            <a:r>
              <a:rPr sz="1800" spc="-60" dirty="0">
                <a:cs typeface="Arial"/>
              </a:rPr>
              <a:t>do </a:t>
            </a:r>
            <a:r>
              <a:rPr sz="1800" spc="-50" dirty="0">
                <a:cs typeface="Arial"/>
              </a:rPr>
              <a:t>I</a:t>
            </a:r>
            <a:r>
              <a:rPr sz="1800" spc="-150" dirty="0">
                <a:cs typeface="Arial"/>
              </a:rPr>
              <a:t> </a:t>
            </a:r>
            <a:r>
              <a:rPr sz="1800" spc="-100" dirty="0">
                <a:cs typeface="Arial"/>
              </a:rPr>
              <a:t>need?</a:t>
            </a:r>
            <a:endParaRPr sz="1800" dirty="0">
              <a:cs typeface="Arial"/>
            </a:endParaRPr>
          </a:p>
          <a:p>
            <a:pPr marL="550545">
              <a:lnSpc>
                <a:spcPct val="100000"/>
              </a:lnSpc>
              <a:spcBef>
                <a:spcPts val="740"/>
              </a:spcBef>
            </a:pPr>
            <a:r>
              <a:rPr sz="2000" spc="-100" dirty="0">
                <a:cs typeface="Arial"/>
              </a:rPr>
              <a:t>Why </a:t>
            </a:r>
            <a:r>
              <a:rPr sz="2000" spc="-105" dirty="0">
                <a:cs typeface="Arial"/>
              </a:rPr>
              <a:t>is </a:t>
            </a:r>
            <a:r>
              <a:rPr sz="2000" spc="-100" dirty="0">
                <a:cs typeface="Arial"/>
              </a:rPr>
              <a:t>my </a:t>
            </a:r>
            <a:r>
              <a:rPr sz="2000" spc="-55" dirty="0">
                <a:cs typeface="Arial"/>
              </a:rPr>
              <a:t>application </a:t>
            </a:r>
            <a:r>
              <a:rPr sz="2000" spc="-75" dirty="0">
                <a:cs typeface="Arial"/>
              </a:rPr>
              <a:t>slow</a:t>
            </a:r>
            <a:r>
              <a:rPr sz="2000" spc="-210" dirty="0">
                <a:cs typeface="Arial"/>
              </a:rPr>
              <a:t> </a:t>
            </a:r>
            <a:r>
              <a:rPr sz="2000" spc="-100" dirty="0">
                <a:cs typeface="Arial"/>
              </a:rPr>
              <a:t>sometimes?</a:t>
            </a:r>
            <a:endParaRPr sz="2000" dirty="0">
              <a:cs typeface="Arial"/>
            </a:endParaRPr>
          </a:p>
          <a:p>
            <a:pPr marL="2908300">
              <a:lnSpc>
                <a:spcPct val="100000"/>
              </a:lnSpc>
              <a:spcBef>
                <a:spcPts val="1420"/>
              </a:spcBef>
            </a:pPr>
            <a:r>
              <a:rPr sz="1800" i="1" spc="-95" dirty="0">
                <a:cs typeface="Arial"/>
              </a:rPr>
              <a:t>Why is my </a:t>
            </a:r>
            <a:r>
              <a:rPr sz="1800" i="1" spc="-55" dirty="0">
                <a:cs typeface="Arial"/>
              </a:rPr>
              <a:t>application</a:t>
            </a:r>
            <a:r>
              <a:rPr lang="en-US" sz="1800" i="1" spc="-55" dirty="0">
                <a:cs typeface="Arial"/>
              </a:rPr>
              <a:t> </a:t>
            </a:r>
            <a:r>
              <a:rPr sz="1800" i="1" spc="-20" dirty="0">
                <a:cs typeface="Arial"/>
              </a:rPr>
              <a:t>intermittent?</a:t>
            </a:r>
            <a:endParaRPr sz="1800" i="1" dirty="0"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 dirty="0"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1600" spc="-80" dirty="0">
                <a:cs typeface="Arial"/>
              </a:rPr>
              <a:t>	</a:t>
            </a:r>
            <a:r>
              <a:rPr sz="2800" i="1" spc="-80" dirty="0">
                <a:cs typeface="Arial"/>
              </a:rPr>
              <a:t>How </a:t>
            </a:r>
            <a:r>
              <a:rPr sz="2800" i="1" spc="-85" dirty="0">
                <a:cs typeface="Arial"/>
              </a:rPr>
              <a:t>many </a:t>
            </a:r>
            <a:r>
              <a:rPr sz="2800" i="1" spc="-55" dirty="0">
                <a:cs typeface="Arial"/>
              </a:rPr>
              <a:t>more </a:t>
            </a:r>
            <a:r>
              <a:rPr sz="2800" i="1" spc="-105" dirty="0">
                <a:cs typeface="Arial"/>
              </a:rPr>
              <a:t>users </a:t>
            </a:r>
            <a:r>
              <a:rPr sz="2800" i="1" spc="-110" dirty="0">
                <a:cs typeface="Arial"/>
              </a:rPr>
              <a:t>can </a:t>
            </a:r>
            <a:r>
              <a:rPr sz="2800" i="1" spc="-45" dirty="0">
                <a:cs typeface="Arial"/>
              </a:rPr>
              <a:t>I</a:t>
            </a:r>
            <a:r>
              <a:rPr sz="2800" i="1" spc="-35" dirty="0">
                <a:cs typeface="Arial"/>
              </a:rPr>
              <a:t> </a:t>
            </a:r>
            <a:r>
              <a:rPr sz="2800" i="1" spc="-60" dirty="0">
                <a:cs typeface="Arial"/>
              </a:rPr>
              <a:t>support?</a:t>
            </a:r>
            <a:endParaRPr sz="2800" i="1" dirty="0"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 b="1" dirty="0">
              <a:cs typeface="Times New Roman"/>
            </a:endParaRPr>
          </a:p>
          <a:p>
            <a:pPr marL="1403350">
              <a:lnSpc>
                <a:spcPct val="100000"/>
              </a:lnSpc>
            </a:pPr>
            <a:r>
              <a:rPr sz="1600" b="1" spc="-165" dirty="0">
                <a:cs typeface="Arial"/>
              </a:rPr>
              <a:t>Can </a:t>
            </a:r>
            <a:r>
              <a:rPr sz="1600" b="1" spc="-85" dirty="0">
                <a:cs typeface="Arial"/>
              </a:rPr>
              <a:t>my </a:t>
            </a:r>
            <a:r>
              <a:rPr sz="1600" b="1" spc="-45" dirty="0">
                <a:cs typeface="Arial"/>
              </a:rPr>
              <a:t>application support </a:t>
            </a:r>
            <a:r>
              <a:rPr sz="1600" b="1" spc="-240" dirty="0">
                <a:cs typeface="Arial"/>
              </a:rPr>
              <a:t>X </a:t>
            </a:r>
            <a:r>
              <a:rPr lang="en-US" sz="1600" b="1" spc="-240" dirty="0">
                <a:cs typeface="Arial"/>
              </a:rPr>
              <a:t> </a:t>
            </a:r>
            <a:r>
              <a:rPr sz="1600" b="1" spc="-105" dirty="0">
                <a:cs typeface="Arial"/>
              </a:rPr>
              <a:t>users </a:t>
            </a:r>
            <a:r>
              <a:rPr sz="1600" b="1" spc="-80" dirty="0">
                <a:cs typeface="Arial"/>
              </a:rPr>
              <a:t>and </a:t>
            </a:r>
            <a:r>
              <a:rPr sz="1600" b="1" spc="-45" dirty="0">
                <a:cs typeface="Arial"/>
              </a:rPr>
              <a:t>maintain </a:t>
            </a:r>
            <a:r>
              <a:rPr sz="1600" b="1" spc="-130" dirty="0">
                <a:cs typeface="Arial"/>
              </a:rPr>
              <a:t>a </a:t>
            </a:r>
            <a:r>
              <a:rPr sz="1600" b="1" spc="-240" dirty="0">
                <a:cs typeface="Arial"/>
              </a:rPr>
              <a:t>X </a:t>
            </a:r>
            <a:r>
              <a:rPr lang="en-US" sz="1600" b="1" spc="-240" dirty="0">
                <a:cs typeface="Arial"/>
              </a:rPr>
              <a:t> </a:t>
            </a:r>
            <a:r>
              <a:rPr sz="1600" b="1" spc="-100" dirty="0">
                <a:cs typeface="Arial"/>
              </a:rPr>
              <a:t>second </a:t>
            </a:r>
            <a:r>
              <a:rPr sz="1600" b="1" spc="-90" dirty="0">
                <a:cs typeface="Arial"/>
              </a:rPr>
              <a:t>response</a:t>
            </a:r>
            <a:r>
              <a:rPr sz="1600" b="1" spc="-170" dirty="0">
                <a:cs typeface="Arial"/>
              </a:rPr>
              <a:t> </a:t>
            </a:r>
            <a:r>
              <a:rPr sz="1600" b="1" spc="-45" dirty="0">
                <a:cs typeface="Arial"/>
              </a:rPr>
              <a:t>time?</a:t>
            </a:r>
            <a:endParaRPr sz="1600" b="1" dirty="0"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 dirty="0">
              <a:cs typeface="Times New Roman"/>
            </a:endParaRPr>
          </a:p>
          <a:p>
            <a:pPr marL="2136775">
              <a:lnSpc>
                <a:spcPct val="100000"/>
              </a:lnSpc>
            </a:pPr>
            <a:r>
              <a:rPr sz="2400" spc="-5" dirty="0">
                <a:cs typeface="Arial"/>
              </a:rPr>
              <a:t>If </a:t>
            </a:r>
            <a:r>
              <a:rPr sz="2400" spc="-40" dirty="0">
                <a:cs typeface="Arial"/>
              </a:rPr>
              <a:t>I </a:t>
            </a:r>
            <a:r>
              <a:rPr sz="2400" spc="-55" dirty="0">
                <a:cs typeface="Arial"/>
              </a:rPr>
              <a:t>patch </a:t>
            </a:r>
            <a:r>
              <a:rPr sz="2400" spc="-5" dirty="0">
                <a:cs typeface="Arial"/>
              </a:rPr>
              <a:t>th</a:t>
            </a:r>
            <a:r>
              <a:rPr lang="en-US" sz="2400" spc="-5" dirty="0">
                <a:cs typeface="Arial"/>
              </a:rPr>
              <a:t>e OS, </a:t>
            </a:r>
            <a:r>
              <a:rPr sz="2400" spc="-80" dirty="0">
                <a:cs typeface="Arial"/>
              </a:rPr>
              <a:t>am </a:t>
            </a:r>
            <a:r>
              <a:rPr sz="2400" spc="-40" dirty="0">
                <a:cs typeface="Arial"/>
              </a:rPr>
              <a:t>I </a:t>
            </a:r>
            <a:r>
              <a:rPr sz="2400" spc="-50" dirty="0">
                <a:cs typeface="Arial"/>
              </a:rPr>
              <a:t>risking</a:t>
            </a:r>
            <a:r>
              <a:rPr sz="2400" spc="-190" dirty="0">
                <a:cs typeface="Arial"/>
              </a:rPr>
              <a:t> </a:t>
            </a:r>
            <a:r>
              <a:rPr sz="2400" spc="-55" dirty="0">
                <a:cs typeface="Arial"/>
              </a:rPr>
              <a:t>performance?</a:t>
            </a:r>
            <a:endParaRPr sz="2400" dirty="0"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cs typeface="Times New Roman"/>
            </a:endParaRPr>
          </a:p>
          <a:p>
            <a:pPr marL="117475">
              <a:lnSpc>
                <a:spcPct val="100000"/>
              </a:lnSpc>
              <a:spcBef>
                <a:spcPts val="5"/>
              </a:spcBef>
            </a:pPr>
            <a:r>
              <a:rPr sz="2000" spc="-25" dirty="0">
                <a:cs typeface="Arial"/>
              </a:rPr>
              <a:t>My</a:t>
            </a:r>
            <a:r>
              <a:rPr sz="2000" spc="-135" dirty="0">
                <a:cs typeface="Arial"/>
              </a:rPr>
              <a:t> </a:t>
            </a:r>
            <a:r>
              <a:rPr sz="2000" spc="-55" dirty="0">
                <a:cs typeface="Arial"/>
              </a:rPr>
              <a:t>application</a:t>
            </a:r>
            <a:r>
              <a:rPr sz="2000" spc="-105" dirty="0">
                <a:cs typeface="Arial"/>
              </a:rPr>
              <a:t> is</a:t>
            </a:r>
            <a:r>
              <a:rPr sz="2000" spc="-95" dirty="0">
                <a:cs typeface="Arial"/>
              </a:rPr>
              <a:t> </a:t>
            </a:r>
            <a:r>
              <a:rPr sz="2000" spc="-114" dirty="0">
                <a:cs typeface="Arial"/>
              </a:rPr>
              <a:t>fast…but</a:t>
            </a:r>
            <a:r>
              <a:rPr sz="2000" spc="-110" dirty="0">
                <a:cs typeface="Arial"/>
              </a:rPr>
              <a:t> </a:t>
            </a:r>
            <a:r>
              <a:rPr sz="2000" spc="-55" dirty="0">
                <a:cs typeface="Arial"/>
              </a:rPr>
              <a:t>I</a:t>
            </a:r>
            <a:r>
              <a:rPr sz="2000" spc="-110" dirty="0">
                <a:cs typeface="Arial"/>
              </a:rPr>
              <a:t> </a:t>
            </a:r>
            <a:r>
              <a:rPr sz="2000" spc="-125" dirty="0">
                <a:cs typeface="Arial"/>
              </a:rPr>
              <a:t>have</a:t>
            </a:r>
            <a:r>
              <a:rPr sz="2000" spc="-105" dirty="0">
                <a:cs typeface="Arial"/>
              </a:rPr>
              <a:t> </a:t>
            </a:r>
            <a:r>
              <a:rPr sz="2000" spc="15" dirty="0">
                <a:cs typeface="Arial"/>
              </a:rPr>
              <a:t>to</a:t>
            </a:r>
            <a:r>
              <a:rPr sz="2000" spc="-105" dirty="0">
                <a:cs typeface="Arial"/>
              </a:rPr>
              <a:t> </a:t>
            </a:r>
            <a:r>
              <a:rPr sz="2000" spc="-30" dirty="0">
                <a:cs typeface="Arial"/>
              </a:rPr>
              <a:t>reboot</a:t>
            </a:r>
            <a:r>
              <a:rPr sz="2000" spc="-110" dirty="0">
                <a:cs typeface="Arial"/>
              </a:rPr>
              <a:t> </a:t>
            </a:r>
            <a:r>
              <a:rPr sz="2000" spc="65" dirty="0">
                <a:cs typeface="Arial"/>
              </a:rPr>
              <a:t>it</a:t>
            </a:r>
            <a:r>
              <a:rPr sz="2000" spc="-105" dirty="0">
                <a:cs typeface="Arial"/>
              </a:rPr>
              <a:t> </a:t>
            </a:r>
            <a:r>
              <a:rPr sz="2000" spc="-45" dirty="0">
                <a:cs typeface="Arial"/>
              </a:rPr>
              <a:t>periodically!</a:t>
            </a:r>
            <a:endParaRPr sz="2000" dirty="0"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 dirty="0">
              <a:cs typeface="Times New Roman"/>
            </a:endParaRPr>
          </a:p>
          <a:p>
            <a:pPr marL="3176905">
              <a:lnSpc>
                <a:spcPct val="100000"/>
              </a:lnSpc>
            </a:pPr>
            <a:r>
              <a:rPr sz="1800" spc="-55" dirty="0">
                <a:cs typeface="Arial"/>
              </a:rPr>
              <a:t>What </a:t>
            </a:r>
            <a:r>
              <a:rPr sz="1800" spc="-95" dirty="0">
                <a:cs typeface="Arial"/>
              </a:rPr>
              <a:t>is </a:t>
            </a:r>
            <a:r>
              <a:rPr sz="1800" spc="-20" dirty="0">
                <a:cs typeface="Arial"/>
              </a:rPr>
              <a:t>the </a:t>
            </a:r>
            <a:r>
              <a:rPr sz="1800" spc="-85" dirty="0">
                <a:cs typeface="Arial"/>
              </a:rPr>
              <a:t>variance </a:t>
            </a:r>
            <a:r>
              <a:rPr sz="1800" spc="-5" dirty="0">
                <a:cs typeface="Arial"/>
              </a:rPr>
              <a:t>of </a:t>
            </a:r>
            <a:r>
              <a:rPr sz="1800" spc="-95" dirty="0">
                <a:cs typeface="Arial"/>
              </a:rPr>
              <a:t>my </a:t>
            </a:r>
            <a:r>
              <a:rPr sz="1800" spc="-65" dirty="0">
                <a:cs typeface="Arial"/>
              </a:rPr>
              <a:t>application’s</a:t>
            </a:r>
            <a:r>
              <a:rPr sz="1800" spc="-265" dirty="0">
                <a:cs typeface="Arial"/>
              </a:rPr>
              <a:t> </a:t>
            </a:r>
            <a:r>
              <a:rPr sz="1800" spc="-75" dirty="0">
                <a:cs typeface="Arial"/>
              </a:rPr>
              <a:t>performance?</a:t>
            </a:r>
            <a:endParaRPr sz="1800" dirty="0"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F142E-7669-4A6A-9820-D363BFFEE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7886700" cy="994173"/>
          </a:xfrm>
        </p:spPr>
        <p:txBody>
          <a:bodyPr spcFirstLastPara="1" vert="horz" wrap="square" lIns="91440" tIns="45720" rIns="91440" bIns="45720" rtlCol="0" anchor="ctr" anchorCtr="0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4400" b="1" dirty="0"/>
              <a:t>What is a Baseline?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67339-A505-4211-BB8E-B3F046990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3551"/>
            <a:ext cx="7886700" cy="5061386"/>
          </a:xfrm>
        </p:spPr>
        <p:txBody>
          <a:bodyPr spcFirstLastPara="1" vert="horz" wrap="square" lIns="0" tIns="12700" rIns="0" bIns="0" rtlCol="0" anchor="t" anchorCtr="0">
            <a:spAutoFit/>
          </a:bodyPr>
          <a:lstStyle/>
          <a:p>
            <a:pPr marL="0" indent="0" algn="ctr">
              <a:buNone/>
            </a:pPr>
            <a:r>
              <a:rPr lang="en-US" sz="2200" b="1" dirty="0"/>
              <a:t>A baseline </a:t>
            </a:r>
            <a:r>
              <a:rPr lang="en-US" sz="2200" dirty="0"/>
              <a:t>is a set of tests that capture the </a:t>
            </a:r>
            <a:r>
              <a:rPr lang="en-US" sz="2200" b="1" dirty="0"/>
              <a:t>Performance Metrics </a:t>
            </a:r>
            <a:r>
              <a:rPr lang="en-US" sz="2200" dirty="0"/>
              <a:t>for the purpose of evaluating the effectiveness of subsequent performance-improving changes to a system or an application.</a:t>
            </a:r>
          </a:p>
          <a:p>
            <a:pPr marL="457200" lvl="1" defTabSz="914400"/>
            <a:r>
              <a:rPr lang="en-US" sz="1800" dirty="0"/>
              <a:t>Baseline can set the </a:t>
            </a:r>
            <a:r>
              <a:rPr lang="en-US" sz="1800" u="sng" dirty="0"/>
              <a:t>standard for comparison </a:t>
            </a:r>
            <a:r>
              <a:rPr lang="en-US" sz="1800" dirty="0"/>
              <a:t>to track future optimization or regression.</a:t>
            </a:r>
          </a:p>
          <a:p>
            <a:pPr marL="457200" lvl="1" defTabSz="914400"/>
            <a:r>
              <a:rPr lang="en-US" sz="1800" dirty="0"/>
              <a:t>Baseline can help </a:t>
            </a:r>
            <a:r>
              <a:rPr lang="en-US" sz="1800" u="sng" dirty="0"/>
              <a:t>identify changes </a:t>
            </a:r>
            <a:r>
              <a:rPr lang="en-US" sz="1800" dirty="0"/>
              <a:t>in performance</a:t>
            </a:r>
          </a:p>
          <a:p>
            <a:pPr marL="457200" lvl="1" defTabSz="914400"/>
            <a:r>
              <a:rPr lang="en-US" sz="1800" dirty="0"/>
              <a:t>Baseline metrics are articulated by using a broad set of Key Performance Indicators, including </a:t>
            </a:r>
          </a:p>
          <a:p>
            <a:pPr marL="914400" lvl="2" defTabSz="914400"/>
            <a:r>
              <a:rPr lang="en-US" sz="1800" dirty="0"/>
              <a:t>Response time </a:t>
            </a:r>
          </a:p>
          <a:p>
            <a:pPr marL="914400" lvl="2" defTabSz="914400"/>
            <a:r>
              <a:rPr lang="en-US" sz="1800" dirty="0"/>
              <a:t>Processor Capacity</a:t>
            </a:r>
          </a:p>
          <a:p>
            <a:pPr marL="914400" lvl="2" defTabSz="914400"/>
            <a:r>
              <a:rPr lang="en-US" sz="1800" dirty="0"/>
              <a:t>Mem Usage</a:t>
            </a:r>
          </a:p>
          <a:p>
            <a:pPr marL="914400" lvl="2" defTabSz="914400"/>
            <a:r>
              <a:rPr lang="en-US" sz="1800" dirty="0"/>
              <a:t>Disk Capacity</a:t>
            </a:r>
          </a:p>
          <a:p>
            <a:pPr marL="914400" lvl="2" defTabSz="914400"/>
            <a:r>
              <a:rPr lang="en-US" sz="1800" dirty="0"/>
              <a:t>Network Bandwidth</a:t>
            </a:r>
          </a:p>
        </p:txBody>
      </p:sp>
    </p:spTree>
    <p:extLst>
      <p:ext uri="{BB962C8B-B14F-4D97-AF65-F5344CB8AC3E}">
        <p14:creationId xmlns:p14="http://schemas.microsoft.com/office/powerpoint/2010/main" val="1876996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BC49D-5D96-4D6F-9780-37E7D57B1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0"/>
            <a:ext cx="7886700" cy="994173"/>
          </a:xfrm>
        </p:spPr>
        <p:txBody>
          <a:bodyPr spcFirstLastPara="1" vert="horz" wrap="square" lIns="91440" tIns="45720" rIns="91440" bIns="45720" rtlCol="0" anchor="ctr" anchorCtr="0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4400" b="1" dirty="0"/>
              <a:t>What is a Benchmark?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D2B01-7490-4B0F-9AB0-12690F8F1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396899"/>
            <a:ext cx="7886700" cy="6378156"/>
          </a:xfrm>
        </p:spPr>
        <p:txBody>
          <a:bodyPr vert="horz" wrap="square" lIns="0" tIns="12700" rIns="0" bIns="0" rtlCol="0">
            <a:spAutoFit/>
          </a:bodyPr>
          <a:lstStyle/>
          <a:p>
            <a:pPr marL="0" indent="0" algn="ctr" defTabSz="91440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2200" b="1" dirty="0"/>
              <a:t>Benchmarking is the process of comparing your system’s performance against a baseline that you have created internally or against an industry standard endorsed by some other organization</a:t>
            </a:r>
          </a:p>
          <a:p>
            <a:pPr marL="457200" lvl="1" defTabSz="914400"/>
            <a:r>
              <a:rPr lang="en-US" dirty="0"/>
              <a:t>Benchmark is achieved by </a:t>
            </a:r>
            <a:r>
              <a:rPr lang="en-US" u="sng" dirty="0"/>
              <a:t>working with Industry Specifications </a:t>
            </a:r>
            <a:r>
              <a:rPr lang="en-US" dirty="0"/>
              <a:t>or by porting an existing implementation to meet the standards</a:t>
            </a:r>
          </a:p>
          <a:p>
            <a:pPr marL="457200" lvl="1" defTabSz="914400"/>
            <a:r>
              <a:rPr lang="en-US" dirty="0"/>
              <a:t>The Benchmarking results can be </a:t>
            </a:r>
            <a:r>
              <a:rPr lang="en-US" u="sng" dirty="0"/>
              <a:t>published to the outside world</a:t>
            </a:r>
            <a:r>
              <a:rPr lang="en-US" dirty="0"/>
              <a:t>. </a:t>
            </a:r>
          </a:p>
          <a:p>
            <a:pPr marL="457200" lvl="1" defTabSz="914400"/>
            <a:r>
              <a:rPr lang="en-US" dirty="0"/>
              <a:t>Many useful metrics can be shared or communicated: </a:t>
            </a:r>
          </a:p>
          <a:p>
            <a:pPr marL="914400" lvl="2" defTabSz="914400"/>
            <a:r>
              <a:rPr lang="en-US" sz="1800" dirty="0"/>
              <a:t>Load Time </a:t>
            </a:r>
          </a:p>
          <a:p>
            <a:pPr marL="914400" lvl="2" defTabSz="914400"/>
            <a:r>
              <a:rPr lang="en-US" sz="1800" dirty="0"/>
              <a:t># of transactions processed </a:t>
            </a:r>
          </a:p>
          <a:p>
            <a:pPr marL="914400" lvl="2" defTabSz="914400"/>
            <a:r>
              <a:rPr lang="en-US" sz="1800" dirty="0"/>
              <a:t>Web Pages accessed</a:t>
            </a:r>
          </a:p>
          <a:p>
            <a:pPr marL="914400" lvl="2" defTabSz="914400"/>
            <a:r>
              <a:rPr lang="en-US" sz="1800" dirty="0"/>
              <a:t>Processor Usage </a:t>
            </a:r>
          </a:p>
          <a:p>
            <a:pPr marL="914400" lvl="2" defTabSz="914400"/>
            <a:r>
              <a:rPr lang="en-US" sz="1800" dirty="0"/>
              <a:t>Memory Usage </a:t>
            </a:r>
          </a:p>
          <a:p>
            <a:pPr marL="914400" lvl="2" defTabSz="914400"/>
            <a:r>
              <a:rPr lang="en-US" sz="1800" dirty="0"/>
              <a:t>Search Times</a:t>
            </a:r>
          </a:p>
        </p:txBody>
      </p:sp>
    </p:spTree>
    <p:extLst>
      <p:ext uri="{BB962C8B-B14F-4D97-AF65-F5344CB8AC3E}">
        <p14:creationId xmlns:p14="http://schemas.microsoft.com/office/powerpoint/2010/main" val="2358432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44500"/>
          </a:xfrm>
          <a:custGeom>
            <a:avLst/>
            <a:gdLst/>
            <a:ahLst/>
            <a:cxnLst/>
            <a:rect l="l" t="t" r="r" b="b"/>
            <a:pathLst>
              <a:path w="9144000" h="444500">
                <a:moveTo>
                  <a:pt x="0" y="444500"/>
                </a:moveTo>
                <a:lnTo>
                  <a:pt x="9144000" y="444500"/>
                </a:lnTo>
                <a:lnTo>
                  <a:pt x="9144000" y="0"/>
                </a:lnTo>
                <a:lnTo>
                  <a:pt x="0" y="0"/>
                </a:lnTo>
                <a:lnTo>
                  <a:pt x="0" y="44450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172" y="0"/>
            <a:ext cx="2346960" cy="1391285"/>
          </a:xfrm>
          <a:custGeom>
            <a:avLst/>
            <a:gdLst/>
            <a:ahLst/>
            <a:cxnLst/>
            <a:rect l="l" t="t" r="r" b="b"/>
            <a:pathLst>
              <a:path w="2346959" h="1391285">
                <a:moveTo>
                  <a:pt x="2346827" y="0"/>
                </a:moveTo>
                <a:lnTo>
                  <a:pt x="631516" y="0"/>
                </a:lnTo>
                <a:lnTo>
                  <a:pt x="0" y="1390943"/>
                </a:lnTo>
                <a:lnTo>
                  <a:pt x="2346827" y="1390943"/>
                </a:lnTo>
                <a:lnTo>
                  <a:pt x="2346827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64429" y="0"/>
            <a:ext cx="802640" cy="1409700"/>
          </a:xfrm>
          <a:custGeom>
            <a:avLst/>
            <a:gdLst/>
            <a:ahLst/>
            <a:cxnLst/>
            <a:rect l="l" t="t" r="r" b="b"/>
            <a:pathLst>
              <a:path w="802640" h="1409700">
                <a:moveTo>
                  <a:pt x="802286" y="0"/>
                </a:moveTo>
                <a:lnTo>
                  <a:pt x="625095" y="0"/>
                </a:lnTo>
                <a:lnTo>
                  <a:pt x="0" y="1409700"/>
                </a:lnTo>
                <a:lnTo>
                  <a:pt x="191159" y="1409700"/>
                </a:lnTo>
                <a:lnTo>
                  <a:pt x="802286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583184"/>
            <a:ext cx="5232400" cy="975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4700"/>
              </a:lnSpc>
              <a:spcBef>
                <a:spcPts val="95"/>
              </a:spcBef>
            </a:pPr>
            <a:r>
              <a:rPr spc="-190"/>
              <a:t>Performance</a:t>
            </a:r>
            <a:r>
              <a:rPr spc="-240"/>
              <a:t> </a:t>
            </a:r>
            <a:r>
              <a:rPr spc="-200"/>
              <a:t>Engineering</a:t>
            </a:r>
          </a:p>
          <a:p>
            <a:pPr marL="12700">
              <a:lnSpc>
                <a:spcPts val="2780"/>
              </a:lnSpc>
            </a:pPr>
            <a:r>
              <a:rPr sz="2400" spc="-60"/>
              <a:t>Methodology</a:t>
            </a:r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1074419" y="1808226"/>
            <a:ext cx="6995159" cy="4192904"/>
          </a:xfrm>
          <a:custGeom>
            <a:avLst/>
            <a:gdLst/>
            <a:ahLst/>
            <a:cxnLst/>
            <a:rect l="l" t="t" r="r" b="b"/>
            <a:pathLst>
              <a:path w="6995159" h="4192904">
                <a:moveTo>
                  <a:pt x="4898898" y="0"/>
                </a:moveTo>
                <a:lnTo>
                  <a:pt x="4898898" y="1048131"/>
                </a:lnTo>
                <a:lnTo>
                  <a:pt x="0" y="1048131"/>
                </a:lnTo>
                <a:lnTo>
                  <a:pt x="0" y="3144393"/>
                </a:lnTo>
                <a:lnTo>
                  <a:pt x="4898898" y="3144393"/>
                </a:lnTo>
                <a:lnTo>
                  <a:pt x="4898898" y="4192524"/>
                </a:lnTo>
                <a:lnTo>
                  <a:pt x="6995159" y="2096262"/>
                </a:lnTo>
                <a:lnTo>
                  <a:pt x="4898898" y="0"/>
                </a:lnTo>
                <a:close/>
              </a:path>
            </a:pathLst>
          </a:custGeom>
          <a:solidFill>
            <a:srgbClr val="FBDD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6079" y="3065907"/>
            <a:ext cx="2469515" cy="1677035"/>
          </a:xfrm>
          <a:custGeom>
            <a:avLst/>
            <a:gdLst/>
            <a:ahLst/>
            <a:cxnLst/>
            <a:rect l="l" t="t" r="r" b="b"/>
            <a:pathLst>
              <a:path w="2469515" h="1677035">
                <a:moveTo>
                  <a:pt x="2189365" y="0"/>
                </a:moveTo>
                <a:lnTo>
                  <a:pt x="279501" y="0"/>
                </a:lnTo>
                <a:lnTo>
                  <a:pt x="234164" y="3660"/>
                </a:lnTo>
                <a:lnTo>
                  <a:pt x="191155" y="14257"/>
                </a:lnTo>
                <a:lnTo>
                  <a:pt x="151052" y="31214"/>
                </a:lnTo>
                <a:lnTo>
                  <a:pt x="114429" y="53953"/>
                </a:lnTo>
                <a:lnTo>
                  <a:pt x="81862" y="81899"/>
                </a:lnTo>
                <a:lnTo>
                  <a:pt x="53926" y="114473"/>
                </a:lnTo>
                <a:lnTo>
                  <a:pt x="31196" y="151100"/>
                </a:lnTo>
                <a:lnTo>
                  <a:pt x="14248" y="191203"/>
                </a:lnTo>
                <a:lnTo>
                  <a:pt x="3658" y="234204"/>
                </a:lnTo>
                <a:lnTo>
                  <a:pt x="0" y="279526"/>
                </a:lnTo>
                <a:lnTo>
                  <a:pt x="0" y="1397507"/>
                </a:lnTo>
                <a:lnTo>
                  <a:pt x="3658" y="1442861"/>
                </a:lnTo>
                <a:lnTo>
                  <a:pt x="14248" y="1485880"/>
                </a:lnTo>
                <a:lnTo>
                  <a:pt x="31196" y="1525990"/>
                </a:lnTo>
                <a:lnTo>
                  <a:pt x="53926" y="1562616"/>
                </a:lnTo>
                <a:lnTo>
                  <a:pt x="81862" y="1595183"/>
                </a:lnTo>
                <a:lnTo>
                  <a:pt x="114429" y="1623117"/>
                </a:lnTo>
                <a:lnTo>
                  <a:pt x="151052" y="1645844"/>
                </a:lnTo>
                <a:lnTo>
                  <a:pt x="191155" y="1662789"/>
                </a:lnTo>
                <a:lnTo>
                  <a:pt x="234164" y="1673377"/>
                </a:lnTo>
                <a:lnTo>
                  <a:pt x="279501" y="1677034"/>
                </a:lnTo>
                <a:lnTo>
                  <a:pt x="2189365" y="1677034"/>
                </a:lnTo>
                <a:lnTo>
                  <a:pt x="2234688" y="1673377"/>
                </a:lnTo>
                <a:lnTo>
                  <a:pt x="2277689" y="1662789"/>
                </a:lnTo>
                <a:lnTo>
                  <a:pt x="2317792" y="1645844"/>
                </a:lnTo>
                <a:lnTo>
                  <a:pt x="2354418" y="1623117"/>
                </a:lnTo>
                <a:lnTo>
                  <a:pt x="2386993" y="1595183"/>
                </a:lnTo>
                <a:lnTo>
                  <a:pt x="2414939" y="1562616"/>
                </a:lnTo>
                <a:lnTo>
                  <a:pt x="2437678" y="1525990"/>
                </a:lnTo>
                <a:lnTo>
                  <a:pt x="2454635" y="1485880"/>
                </a:lnTo>
                <a:lnTo>
                  <a:pt x="2465232" y="1442861"/>
                </a:lnTo>
                <a:lnTo>
                  <a:pt x="2468892" y="1397507"/>
                </a:lnTo>
                <a:lnTo>
                  <a:pt x="2468892" y="279526"/>
                </a:lnTo>
                <a:lnTo>
                  <a:pt x="2465232" y="234204"/>
                </a:lnTo>
                <a:lnTo>
                  <a:pt x="2454635" y="191203"/>
                </a:lnTo>
                <a:lnTo>
                  <a:pt x="2437678" y="151100"/>
                </a:lnTo>
                <a:lnTo>
                  <a:pt x="2414939" y="114473"/>
                </a:lnTo>
                <a:lnTo>
                  <a:pt x="2386993" y="81899"/>
                </a:lnTo>
                <a:lnTo>
                  <a:pt x="2354418" y="53953"/>
                </a:lnTo>
                <a:lnTo>
                  <a:pt x="2317792" y="31214"/>
                </a:lnTo>
                <a:lnTo>
                  <a:pt x="2277689" y="14257"/>
                </a:lnTo>
                <a:lnTo>
                  <a:pt x="2234688" y="3660"/>
                </a:lnTo>
                <a:lnTo>
                  <a:pt x="2189365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6079" y="3065907"/>
            <a:ext cx="2469515" cy="1677035"/>
          </a:xfrm>
          <a:custGeom>
            <a:avLst/>
            <a:gdLst/>
            <a:ahLst/>
            <a:cxnLst/>
            <a:rect l="l" t="t" r="r" b="b"/>
            <a:pathLst>
              <a:path w="2469515" h="1677035">
                <a:moveTo>
                  <a:pt x="0" y="279526"/>
                </a:moveTo>
                <a:lnTo>
                  <a:pt x="3658" y="234204"/>
                </a:lnTo>
                <a:lnTo>
                  <a:pt x="14248" y="191203"/>
                </a:lnTo>
                <a:lnTo>
                  <a:pt x="31196" y="151100"/>
                </a:lnTo>
                <a:lnTo>
                  <a:pt x="53926" y="114473"/>
                </a:lnTo>
                <a:lnTo>
                  <a:pt x="81862" y="81899"/>
                </a:lnTo>
                <a:lnTo>
                  <a:pt x="114429" y="53953"/>
                </a:lnTo>
                <a:lnTo>
                  <a:pt x="151052" y="31214"/>
                </a:lnTo>
                <a:lnTo>
                  <a:pt x="191155" y="14257"/>
                </a:lnTo>
                <a:lnTo>
                  <a:pt x="234164" y="3660"/>
                </a:lnTo>
                <a:lnTo>
                  <a:pt x="279501" y="0"/>
                </a:lnTo>
                <a:lnTo>
                  <a:pt x="2189365" y="0"/>
                </a:lnTo>
                <a:lnTo>
                  <a:pt x="2234688" y="3660"/>
                </a:lnTo>
                <a:lnTo>
                  <a:pt x="2277689" y="14257"/>
                </a:lnTo>
                <a:lnTo>
                  <a:pt x="2317792" y="31214"/>
                </a:lnTo>
                <a:lnTo>
                  <a:pt x="2354418" y="53953"/>
                </a:lnTo>
                <a:lnTo>
                  <a:pt x="2386993" y="81899"/>
                </a:lnTo>
                <a:lnTo>
                  <a:pt x="2414939" y="114473"/>
                </a:lnTo>
                <a:lnTo>
                  <a:pt x="2437678" y="151100"/>
                </a:lnTo>
                <a:lnTo>
                  <a:pt x="2454635" y="191203"/>
                </a:lnTo>
                <a:lnTo>
                  <a:pt x="2465232" y="234204"/>
                </a:lnTo>
                <a:lnTo>
                  <a:pt x="2468892" y="279526"/>
                </a:lnTo>
                <a:lnTo>
                  <a:pt x="2468892" y="1397507"/>
                </a:lnTo>
                <a:lnTo>
                  <a:pt x="2465232" y="1442861"/>
                </a:lnTo>
                <a:lnTo>
                  <a:pt x="2454635" y="1485880"/>
                </a:lnTo>
                <a:lnTo>
                  <a:pt x="2437678" y="1525990"/>
                </a:lnTo>
                <a:lnTo>
                  <a:pt x="2414939" y="1562616"/>
                </a:lnTo>
                <a:lnTo>
                  <a:pt x="2386993" y="1595183"/>
                </a:lnTo>
                <a:lnTo>
                  <a:pt x="2354418" y="1623117"/>
                </a:lnTo>
                <a:lnTo>
                  <a:pt x="2317792" y="1645844"/>
                </a:lnTo>
                <a:lnTo>
                  <a:pt x="2277689" y="1662789"/>
                </a:lnTo>
                <a:lnTo>
                  <a:pt x="2234688" y="1673377"/>
                </a:lnTo>
                <a:lnTo>
                  <a:pt x="2189365" y="1677034"/>
                </a:lnTo>
                <a:lnTo>
                  <a:pt x="279501" y="1677034"/>
                </a:lnTo>
                <a:lnTo>
                  <a:pt x="234164" y="1673377"/>
                </a:lnTo>
                <a:lnTo>
                  <a:pt x="191155" y="1662789"/>
                </a:lnTo>
                <a:lnTo>
                  <a:pt x="151052" y="1645844"/>
                </a:lnTo>
                <a:lnTo>
                  <a:pt x="114429" y="1623117"/>
                </a:lnTo>
                <a:lnTo>
                  <a:pt x="81862" y="1595183"/>
                </a:lnTo>
                <a:lnTo>
                  <a:pt x="53926" y="1562616"/>
                </a:lnTo>
                <a:lnTo>
                  <a:pt x="31196" y="1525990"/>
                </a:lnTo>
                <a:lnTo>
                  <a:pt x="14248" y="1485880"/>
                </a:lnTo>
                <a:lnTo>
                  <a:pt x="3658" y="1442861"/>
                </a:lnTo>
                <a:lnTo>
                  <a:pt x="0" y="1397507"/>
                </a:lnTo>
                <a:lnTo>
                  <a:pt x="0" y="279526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27303" y="3619245"/>
            <a:ext cx="20872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65">
                <a:solidFill>
                  <a:srgbClr val="FFFFFF"/>
                </a:solidFill>
                <a:latin typeface="Arial"/>
                <a:cs typeface="Arial"/>
              </a:rPr>
              <a:t>Prepare</a:t>
            </a:r>
            <a:r>
              <a:rPr sz="30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270">
                <a:solidFill>
                  <a:srgbClr val="FFFFFF"/>
                </a:solidFill>
                <a:latin typeface="Arial"/>
                <a:cs typeface="Arial"/>
              </a:rPr>
              <a:t>Tests</a:t>
            </a:r>
            <a:endParaRPr sz="3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37559" y="3065907"/>
            <a:ext cx="2468880" cy="1677035"/>
          </a:xfrm>
          <a:custGeom>
            <a:avLst/>
            <a:gdLst/>
            <a:ahLst/>
            <a:cxnLst/>
            <a:rect l="l" t="t" r="r" b="b"/>
            <a:pathLst>
              <a:path w="2468879" h="1677035">
                <a:moveTo>
                  <a:pt x="2189353" y="0"/>
                </a:moveTo>
                <a:lnTo>
                  <a:pt x="279526" y="0"/>
                </a:lnTo>
                <a:lnTo>
                  <a:pt x="234173" y="3660"/>
                </a:lnTo>
                <a:lnTo>
                  <a:pt x="191154" y="14257"/>
                </a:lnTo>
                <a:lnTo>
                  <a:pt x="151044" y="31214"/>
                </a:lnTo>
                <a:lnTo>
                  <a:pt x="114418" y="53953"/>
                </a:lnTo>
                <a:lnTo>
                  <a:pt x="81851" y="81899"/>
                </a:lnTo>
                <a:lnTo>
                  <a:pt x="53917" y="114473"/>
                </a:lnTo>
                <a:lnTo>
                  <a:pt x="31190" y="151100"/>
                </a:lnTo>
                <a:lnTo>
                  <a:pt x="14245" y="191203"/>
                </a:lnTo>
                <a:lnTo>
                  <a:pt x="3657" y="234204"/>
                </a:lnTo>
                <a:lnTo>
                  <a:pt x="0" y="279526"/>
                </a:lnTo>
                <a:lnTo>
                  <a:pt x="0" y="1397507"/>
                </a:lnTo>
                <a:lnTo>
                  <a:pt x="3657" y="1442861"/>
                </a:lnTo>
                <a:lnTo>
                  <a:pt x="14245" y="1485880"/>
                </a:lnTo>
                <a:lnTo>
                  <a:pt x="31190" y="1525990"/>
                </a:lnTo>
                <a:lnTo>
                  <a:pt x="53917" y="1562616"/>
                </a:lnTo>
                <a:lnTo>
                  <a:pt x="81851" y="1595183"/>
                </a:lnTo>
                <a:lnTo>
                  <a:pt x="114418" y="1623117"/>
                </a:lnTo>
                <a:lnTo>
                  <a:pt x="151044" y="1645844"/>
                </a:lnTo>
                <a:lnTo>
                  <a:pt x="191154" y="1662789"/>
                </a:lnTo>
                <a:lnTo>
                  <a:pt x="234173" y="1673377"/>
                </a:lnTo>
                <a:lnTo>
                  <a:pt x="279526" y="1677034"/>
                </a:lnTo>
                <a:lnTo>
                  <a:pt x="2189353" y="1677034"/>
                </a:lnTo>
                <a:lnTo>
                  <a:pt x="2234706" y="1673377"/>
                </a:lnTo>
                <a:lnTo>
                  <a:pt x="2277725" y="1662789"/>
                </a:lnTo>
                <a:lnTo>
                  <a:pt x="2317835" y="1645844"/>
                </a:lnTo>
                <a:lnTo>
                  <a:pt x="2354461" y="1623117"/>
                </a:lnTo>
                <a:lnTo>
                  <a:pt x="2387028" y="1595183"/>
                </a:lnTo>
                <a:lnTo>
                  <a:pt x="2414962" y="1562616"/>
                </a:lnTo>
                <a:lnTo>
                  <a:pt x="2437689" y="1525990"/>
                </a:lnTo>
                <a:lnTo>
                  <a:pt x="2454634" y="1485880"/>
                </a:lnTo>
                <a:lnTo>
                  <a:pt x="2465222" y="1442861"/>
                </a:lnTo>
                <a:lnTo>
                  <a:pt x="2468879" y="1397507"/>
                </a:lnTo>
                <a:lnTo>
                  <a:pt x="2468879" y="279526"/>
                </a:lnTo>
                <a:lnTo>
                  <a:pt x="2465222" y="234204"/>
                </a:lnTo>
                <a:lnTo>
                  <a:pt x="2454634" y="191203"/>
                </a:lnTo>
                <a:lnTo>
                  <a:pt x="2437689" y="151100"/>
                </a:lnTo>
                <a:lnTo>
                  <a:pt x="2414962" y="114473"/>
                </a:lnTo>
                <a:lnTo>
                  <a:pt x="2387028" y="81899"/>
                </a:lnTo>
                <a:lnTo>
                  <a:pt x="2354461" y="53953"/>
                </a:lnTo>
                <a:lnTo>
                  <a:pt x="2317835" y="31214"/>
                </a:lnTo>
                <a:lnTo>
                  <a:pt x="2277725" y="14257"/>
                </a:lnTo>
                <a:lnTo>
                  <a:pt x="2234706" y="3660"/>
                </a:lnTo>
                <a:lnTo>
                  <a:pt x="2189353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37559" y="3065907"/>
            <a:ext cx="2468880" cy="1677035"/>
          </a:xfrm>
          <a:custGeom>
            <a:avLst/>
            <a:gdLst/>
            <a:ahLst/>
            <a:cxnLst/>
            <a:rect l="l" t="t" r="r" b="b"/>
            <a:pathLst>
              <a:path w="2468879" h="1677035">
                <a:moveTo>
                  <a:pt x="0" y="279526"/>
                </a:moveTo>
                <a:lnTo>
                  <a:pt x="3657" y="234204"/>
                </a:lnTo>
                <a:lnTo>
                  <a:pt x="14245" y="191203"/>
                </a:lnTo>
                <a:lnTo>
                  <a:pt x="31190" y="151100"/>
                </a:lnTo>
                <a:lnTo>
                  <a:pt x="53917" y="114473"/>
                </a:lnTo>
                <a:lnTo>
                  <a:pt x="81851" y="81899"/>
                </a:lnTo>
                <a:lnTo>
                  <a:pt x="114418" y="53953"/>
                </a:lnTo>
                <a:lnTo>
                  <a:pt x="151044" y="31214"/>
                </a:lnTo>
                <a:lnTo>
                  <a:pt x="191154" y="14257"/>
                </a:lnTo>
                <a:lnTo>
                  <a:pt x="234173" y="3660"/>
                </a:lnTo>
                <a:lnTo>
                  <a:pt x="279526" y="0"/>
                </a:lnTo>
                <a:lnTo>
                  <a:pt x="2189353" y="0"/>
                </a:lnTo>
                <a:lnTo>
                  <a:pt x="2234706" y="3660"/>
                </a:lnTo>
                <a:lnTo>
                  <a:pt x="2277725" y="14257"/>
                </a:lnTo>
                <a:lnTo>
                  <a:pt x="2317835" y="31214"/>
                </a:lnTo>
                <a:lnTo>
                  <a:pt x="2354461" y="53953"/>
                </a:lnTo>
                <a:lnTo>
                  <a:pt x="2387028" y="81899"/>
                </a:lnTo>
                <a:lnTo>
                  <a:pt x="2414962" y="114473"/>
                </a:lnTo>
                <a:lnTo>
                  <a:pt x="2437689" y="151100"/>
                </a:lnTo>
                <a:lnTo>
                  <a:pt x="2454634" y="191203"/>
                </a:lnTo>
                <a:lnTo>
                  <a:pt x="2465222" y="234204"/>
                </a:lnTo>
                <a:lnTo>
                  <a:pt x="2468879" y="279526"/>
                </a:lnTo>
                <a:lnTo>
                  <a:pt x="2468879" y="1397507"/>
                </a:lnTo>
                <a:lnTo>
                  <a:pt x="2465222" y="1442861"/>
                </a:lnTo>
                <a:lnTo>
                  <a:pt x="2454634" y="1485880"/>
                </a:lnTo>
                <a:lnTo>
                  <a:pt x="2437689" y="1525990"/>
                </a:lnTo>
                <a:lnTo>
                  <a:pt x="2414962" y="1562616"/>
                </a:lnTo>
                <a:lnTo>
                  <a:pt x="2387028" y="1595183"/>
                </a:lnTo>
                <a:lnTo>
                  <a:pt x="2354461" y="1623117"/>
                </a:lnTo>
                <a:lnTo>
                  <a:pt x="2317835" y="1645844"/>
                </a:lnTo>
                <a:lnTo>
                  <a:pt x="2277725" y="1662789"/>
                </a:lnTo>
                <a:lnTo>
                  <a:pt x="2234706" y="1673377"/>
                </a:lnTo>
                <a:lnTo>
                  <a:pt x="2189353" y="1677034"/>
                </a:lnTo>
                <a:lnTo>
                  <a:pt x="279526" y="1677034"/>
                </a:lnTo>
                <a:lnTo>
                  <a:pt x="234173" y="1673377"/>
                </a:lnTo>
                <a:lnTo>
                  <a:pt x="191154" y="1662789"/>
                </a:lnTo>
                <a:lnTo>
                  <a:pt x="151044" y="1645844"/>
                </a:lnTo>
                <a:lnTo>
                  <a:pt x="114418" y="1623117"/>
                </a:lnTo>
                <a:lnTo>
                  <a:pt x="81851" y="1595183"/>
                </a:lnTo>
                <a:lnTo>
                  <a:pt x="53917" y="1562616"/>
                </a:lnTo>
                <a:lnTo>
                  <a:pt x="31190" y="1525990"/>
                </a:lnTo>
                <a:lnTo>
                  <a:pt x="14245" y="1485880"/>
                </a:lnTo>
                <a:lnTo>
                  <a:pt x="3657" y="1442861"/>
                </a:lnTo>
                <a:lnTo>
                  <a:pt x="0" y="1397507"/>
                </a:lnTo>
                <a:lnTo>
                  <a:pt x="0" y="279526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623564" y="3200527"/>
            <a:ext cx="1899920" cy="131953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065" marR="5080" algn="ctr">
              <a:lnSpc>
                <a:spcPct val="91500"/>
              </a:lnSpc>
              <a:spcBef>
                <a:spcPts val="405"/>
              </a:spcBef>
            </a:pPr>
            <a:r>
              <a:rPr sz="3000" spc="-200">
                <a:solidFill>
                  <a:srgbClr val="FFFFFF"/>
                </a:solidFill>
                <a:latin typeface="Arial"/>
                <a:cs typeface="Arial"/>
              </a:rPr>
              <a:t>Execute</a:t>
            </a:r>
            <a:r>
              <a:rPr sz="30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4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3000" spc="-130">
                <a:solidFill>
                  <a:srgbClr val="FFFFFF"/>
                </a:solidFill>
                <a:latin typeface="Arial"/>
                <a:cs typeface="Arial"/>
              </a:rPr>
              <a:t>Collect  </a:t>
            </a:r>
            <a:r>
              <a:rPr sz="3000" spc="-65">
                <a:solidFill>
                  <a:srgbClr val="FFFFFF"/>
                </a:solidFill>
                <a:latin typeface="Arial"/>
                <a:cs typeface="Arial"/>
              </a:rPr>
              <a:t>Metrics</a:t>
            </a:r>
            <a:endParaRPr sz="3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939028" y="3065907"/>
            <a:ext cx="2468880" cy="1677035"/>
          </a:xfrm>
          <a:custGeom>
            <a:avLst/>
            <a:gdLst/>
            <a:ahLst/>
            <a:cxnLst/>
            <a:rect l="l" t="t" r="r" b="b"/>
            <a:pathLst>
              <a:path w="2468879" h="1677035">
                <a:moveTo>
                  <a:pt x="2189353" y="0"/>
                </a:moveTo>
                <a:lnTo>
                  <a:pt x="279526" y="0"/>
                </a:lnTo>
                <a:lnTo>
                  <a:pt x="234173" y="3660"/>
                </a:lnTo>
                <a:lnTo>
                  <a:pt x="191154" y="14257"/>
                </a:lnTo>
                <a:lnTo>
                  <a:pt x="151044" y="31214"/>
                </a:lnTo>
                <a:lnTo>
                  <a:pt x="114418" y="53953"/>
                </a:lnTo>
                <a:lnTo>
                  <a:pt x="81851" y="81899"/>
                </a:lnTo>
                <a:lnTo>
                  <a:pt x="53917" y="114473"/>
                </a:lnTo>
                <a:lnTo>
                  <a:pt x="31190" y="151100"/>
                </a:lnTo>
                <a:lnTo>
                  <a:pt x="14245" y="191203"/>
                </a:lnTo>
                <a:lnTo>
                  <a:pt x="3657" y="234204"/>
                </a:lnTo>
                <a:lnTo>
                  <a:pt x="0" y="279526"/>
                </a:lnTo>
                <a:lnTo>
                  <a:pt x="0" y="1397507"/>
                </a:lnTo>
                <a:lnTo>
                  <a:pt x="3657" y="1442861"/>
                </a:lnTo>
                <a:lnTo>
                  <a:pt x="14245" y="1485880"/>
                </a:lnTo>
                <a:lnTo>
                  <a:pt x="31190" y="1525990"/>
                </a:lnTo>
                <a:lnTo>
                  <a:pt x="53917" y="1562616"/>
                </a:lnTo>
                <a:lnTo>
                  <a:pt x="81851" y="1595183"/>
                </a:lnTo>
                <a:lnTo>
                  <a:pt x="114418" y="1623117"/>
                </a:lnTo>
                <a:lnTo>
                  <a:pt x="151044" y="1645844"/>
                </a:lnTo>
                <a:lnTo>
                  <a:pt x="191154" y="1662789"/>
                </a:lnTo>
                <a:lnTo>
                  <a:pt x="234173" y="1673377"/>
                </a:lnTo>
                <a:lnTo>
                  <a:pt x="279526" y="1677034"/>
                </a:lnTo>
                <a:lnTo>
                  <a:pt x="2189353" y="1677034"/>
                </a:lnTo>
                <a:lnTo>
                  <a:pt x="2234706" y="1673377"/>
                </a:lnTo>
                <a:lnTo>
                  <a:pt x="2277725" y="1662789"/>
                </a:lnTo>
                <a:lnTo>
                  <a:pt x="2317835" y="1645844"/>
                </a:lnTo>
                <a:lnTo>
                  <a:pt x="2354461" y="1623117"/>
                </a:lnTo>
                <a:lnTo>
                  <a:pt x="2387028" y="1595183"/>
                </a:lnTo>
                <a:lnTo>
                  <a:pt x="2414962" y="1562616"/>
                </a:lnTo>
                <a:lnTo>
                  <a:pt x="2437689" y="1525990"/>
                </a:lnTo>
                <a:lnTo>
                  <a:pt x="2454634" y="1485880"/>
                </a:lnTo>
                <a:lnTo>
                  <a:pt x="2465222" y="1442861"/>
                </a:lnTo>
                <a:lnTo>
                  <a:pt x="2468879" y="1397507"/>
                </a:lnTo>
                <a:lnTo>
                  <a:pt x="2468879" y="279526"/>
                </a:lnTo>
                <a:lnTo>
                  <a:pt x="2465222" y="234204"/>
                </a:lnTo>
                <a:lnTo>
                  <a:pt x="2454634" y="191203"/>
                </a:lnTo>
                <a:lnTo>
                  <a:pt x="2437689" y="151100"/>
                </a:lnTo>
                <a:lnTo>
                  <a:pt x="2414962" y="114473"/>
                </a:lnTo>
                <a:lnTo>
                  <a:pt x="2387028" y="81899"/>
                </a:lnTo>
                <a:lnTo>
                  <a:pt x="2354461" y="53953"/>
                </a:lnTo>
                <a:lnTo>
                  <a:pt x="2317835" y="31214"/>
                </a:lnTo>
                <a:lnTo>
                  <a:pt x="2277725" y="14257"/>
                </a:lnTo>
                <a:lnTo>
                  <a:pt x="2234706" y="3660"/>
                </a:lnTo>
                <a:lnTo>
                  <a:pt x="2189353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39028" y="3065907"/>
            <a:ext cx="2468880" cy="1677035"/>
          </a:xfrm>
          <a:custGeom>
            <a:avLst/>
            <a:gdLst/>
            <a:ahLst/>
            <a:cxnLst/>
            <a:rect l="l" t="t" r="r" b="b"/>
            <a:pathLst>
              <a:path w="2468879" h="1677035">
                <a:moveTo>
                  <a:pt x="0" y="279526"/>
                </a:moveTo>
                <a:lnTo>
                  <a:pt x="3657" y="234204"/>
                </a:lnTo>
                <a:lnTo>
                  <a:pt x="14245" y="191203"/>
                </a:lnTo>
                <a:lnTo>
                  <a:pt x="31190" y="151100"/>
                </a:lnTo>
                <a:lnTo>
                  <a:pt x="53917" y="114473"/>
                </a:lnTo>
                <a:lnTo>
                  <a:pt x="81851" y="81899"/>
                </a:lnTo>
                <a:lnTo>
                  <a:pt x="114418" y="53953"/>
                </a:lnTo>
                <a:lnTo>
                  <a:pt x="151044" y="31214"/>
                </a:lnTo>
                <a:lnTo>
                  <a:pt x="191154" y="14257"/>
                </a:lnTo>
                <a:lnTo>
                  <a:pt x="234173" y="3660"/>
                </a:lnTo>
                <a:lnTo>
                  <a:pt x="279526" y="0"/>
                </a:lnTo>
                <a:lnTo>
                  <a:pt x="2189353" y="0"/>
                </a:lnTo>
                <a:lnTo>
                  <a:pt x="2234706" y="3660"/>
                </a:lnTo>
                <a:lnTo>
                  <a:pt x="2277725" y="14257"/>
                </a:lnTo>
                <a:lnTo>
                  <a:pt x="2317835" y="31214"/>
                </a:lnTo>
                <a:lnTo>
                  <a:pt x="2354461" y="53953"/>
                </a:lnTo>
                <a:lnTo>
                  <a:pt x="2387028" y="81899"/>
                </a:lnTo>
                <a:lnTo>
                  <a:pt x="2414962" y="114473"/>
                </a:lnTo>
                <a:lnTo>
                  <a:pt x="2437689" y="151100"/>
                </a:lnTo>
                <a:lnTo>
                  <a:pt x="2454634" y="191203"/>
                </a:lnTo>
                <a:lnTo>
                  <a:pt x="2465222" y="234204"/>
                </a:lnTo>
                <a:lnTo>
                  <a:pt x="2468879" y="279526"/>
                </a:lnTo>
                <a:lnTo>
                  <a:pt x="2468879" y="1397507"/>
                </a:lnTo>
                <a:lnTo>
                  <a:pt x="2465222" y="1442861"/>
                </a:lnTo>
                <a:lnTo>
                  <a:pt x="2454634" y="1485880"/>
                </a:lnTo>
                <a:lnTo>
                  <a:pt x="2437689" y="1525990"/>
                </a:lnTo>
                <a:lnTo>
                  <a:pt x="2414962" y="1562616"/>
                </a:lnTo>
                <a:lnTo>
                  <a:pt x="2387028" y="1595183"/>
                </a:lnTo>
                <a:lnTo>
                  <a:pt x="2354461" y="1623117"/>
                </a:lnTo>
                <a:lnTo>
                  <a:pt x="2317835" y="1645844"/>
                </a:lnTo>
                <a:lnTo>
                  <a:pt x="2277725" y="1662789"/>
                </a:lnTo>
                <a:lnTo>
                  <a:pt x="2234706" y="1673377"/>
                </a:lnTo>
                <a:lnTo>
                  <a:pt x="2189353" y="1677034"/>
                </a:lnTo>
                <a:lnTo>
                  <a:pt x="279526" y="1677034"/>
                </a:lnTo>
                <a:lnTo>
                  <a:pt x="234173" y="1673377"/>
                </a:lnTo>
                <a:lnTo>
                  <a:pt x="191154" y="1662789"/>
                </a:lnTo>
                <a:lnTo>
                  <a:pt x="151044" y="1645844"/>
                </a:lnTo>
                <a:lnTo>
                  <a:pt x="114418" y="1623117"/>
                </a:lnTo>
                <a:lnTo>
                  <a:pt x="81851" y="1595183"/>
                </a:lnTo>
                <a:lnTo>
                  <a:pt x="53917" y="1562616"/>
                </a:lnTo>
                <a:lnTo>
                  <a:pt x="31190" y="1525990"/>
                </a:lnTo>
                <a:lnTo>
                  <a:pt x="14245" y="1485880"/>
                </a:lnTo>
                <a:lnTo>
                  <a:pt x="3657" y="1442861"/>
                </a:lnTo>
                <a:lnTo>
                  <a:pt x="0" y="1397507"/>
                </a:lnTo>
                <a:lnTo>
                  <a:pt x="0" y="279526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567043" y="3409950"/>
            <a:ext cx="1216660" cy="90043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55244" marR="5080" indent="-43180">
              <a:lnSpc>
                <a:spcPts val="3290"/>
              </a:lnSpc>
              <a:spcBef>
                <a:spcPts val="465"/>
              </a:spcBef>
            </a:pPr>
            <a:r>
              <a:rPr sz="3000" spc="-145">
                <a:solidFill>
                  <a:srgbClr val="FFFFFF"/>
                </a:solidFill>
                <a:latin typeface="Arial"/>
                <a:cs typeface="Arial"/>
              </a:rPr>
              <a:t>Anal</a:t>
            </a:r>
            <a:r>
              <a:rPr sz="3000" spc="-175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3000" spc="-385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3000" spc="-120">
                <a:solidFill>
                  <a:srgbClr val="FFFFFF"/>
                </a:solidFill>
                <a:latin typeface="Arial"/>
                <a:cs typeface="Arial"/>
              </a:rPr>
              <a:t>e  </a:t>
            </a:r>
            <a:r>
              <a:rPr sz="3000" spc="-190">
                <a:solidFill>
                  <a:srgbClr val="FFFFFF"/>
                </a:solidFill>
                <a:latin typeface="Arial"/>
                <a:cs typeface="Arial"/>
              </a:rPr>
              <a:t>Results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44500"/>
          </a:xfrm>
          <a:custGeom>
            <a:avLst/>
            <a:gdLst/>
            <a:ahLst/>
            <a:cxnLst/>
            <a:rect l="l" t="t" r="r" b="b"/>
            <a:pathLst>
              <a:path w="9144000" h="444500">
                <a:moveTo>
                  <a:pt x="0" y="444500"/>
                </a:moveTo>
                <a:lnTo>
                  <a:pt x="9144000" y="444500"/>
                </a:lnTo>
                <a:lnTo>
                  <a:pt x="9144000" y="0"/>
                </a:lnTo>
                <a:lnTo>
                  <a:pt x="0" y="0"/>
                </a:lnTo>
                <a:lnTo>
                  <a:pt x="0" y="44450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172" y="0"/>
            <a:ext cx="2346960" cy="1391285"/>
          </a:xfrm>
          <a:custGeom>
            <a:avLst/>
            <a:gdLst/>
            <a:ahLst/>
            <a:cxnLst/>
            <a:rect l="l" t="t" r="r" b="b"/>
            <a:pathLst>
              <a:path w="2346959" h="1391285">
                <a:moveTo>
                  <a:pt x="2346827" y="0"/>
                </a:moveTo>
                <a:lnTo>
                  <a:pt x="631516" y="0"/>
                </a:lnTo>
                <a:lnTo>
                  <a:pt x="0" y="1390943"/>
                </a:lnTo>
                <a:lnTo>
                  <a:pt x="2346827" y="1390943"/>
                </a:lnTo>
                <a:lnTo>
                  <a:pt x="2346827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64429" y="0"/>
            <a:ext cx="802640" cy="1409700"/>
          </a:xfrm>
          <a:custGeom>
            <a:avLst/>
            <a:gdLst/>
            <a:ahLst/>
            <a:cxnLst/>
            <a:rect l="l" t="t" r="r" b="b"/>
            <a:pathLst>
              <a:path w="802640" h="1409700">
                <a:moveTo>
                  <a:pt x="802286" y="0"/>
                </a:moveTo>
                <a:lnTo>
                  <a:pt x="625095" y="0"/>
                </a:lnTo>
                <a:lnTo>
                  <a:pt x="0" y="1409700"/>
                </a:lnTo>
                <a:lnTo>
                  <a:pt x="191159" y="1409700"/>
                </a:lnTo>
                <a:lnTo>
                  <a:pt x="802286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583184"/>
            <a:ext cx="5232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90"/>
              <a:t>Performance</a:t>
            </a:r>
            <a:r>
              <a:rPr spc="-240"/>
              <a:t> </a:t>
            </a:r>
            <a:r>
              <a:rPr spc="-200"/>
              <a:t>Engineering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940" y="1377315"/>
            <a:ext cx="7799705" cy="37292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85" dirty="0">
                <a:cs typeface="Arial"/>
              </a:rPr>
              <a:t>Tools</a:t>
            </a:r>
            <a:endParaRPr sz="2400" dirty="0"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 dirty="0">
              <a:cs typeface="Times New Roman"/>
            </a:endParaRPr>
          </a:p>
          <a:p>
            <a:pPr marL="355600" marR="14541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500" spc="-270" dirty="0">
                <a:cs typeface="Arial"/>
              </a:rPr>
              <a:t>You </a:t>
            </a:r>
            <a:r>
              <a:rPr sz="2500" spc="5" dirty="0">
                <a:cs typeface="Arial"/>
              </a:rPr>
              <a:t>will </a:t>
            </a:r>
            <a:r>
              <a:rPr sz="2500" spc="-120" dirty="0">
                <a:cs typeface="Arial"/>
              </a:rPr>
              <a:t>need </a:t>
            </a:r>
            <a:r>
              <a:rPr sz="2500" spc="-60" dirty="0">
                <a:cs typeface="Arial"/>
              </a:rPr>
              <a:t>tools </a:t>
            </a:r>
            <a:r>
              <a:rPr sz="2500" spc="20" dirty="0">
                <a:cs typeface="Arial"/>
              </a:rPr>
              <a:t>to </a:t>
            </a:r>
            <a:r>
              <a:rPr sz="2500" spc="-75" dirty="0">
                <a:cs typeface="Arial"/>
              </a:rPr>
              <a:t>provide </a:t>
            </a:r>
            <a:r>
              <a:rPr sz="2500" spc="-195" dirty="0">
                <a:cs typeface="Arial"/>
              </a:rPr>
              <a:t>a </a:t>
            </a:r>
            <a:r>
              <a:rPr sz="2500" spc="-80" dirty="0">
                <a:cs typeface="Arial"/>
              </a:rPr>
              <a:t>meaningful</a:t>
            </a:r>
            <a:r>
              <a:rPr sz="2500" spc="-365" dirty="0">
                <a:cs typeface="Arial"/>
              </a:rPr>
              <a:t> </a:t>
            </a:r>
            <a:r>
              <a:rPr sz="2500" spc="-85" dirty="0">
                <a:cs typeface="Arial"/>
              </a:rPr>
              <a:t>performance  </a:t>
            </a:r>
            <a:r>
              <a:rPr sz="2500" spc="-160" dirty="0">
                <a:cs typeface="Arial"/>
              </a:rPr>
              <a:t>assessment.</a:t>
            </a:r>
            <a:endParaRPr sz="2500" dirty="0"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E350C"/>
              </a:buClr>
              <a:buFont typeface="Arial"/>
              <a:buChar char="•"/>
            </a:pPr>
            <a:endParaRPr sz="3650" dirty="0"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500" spc="-225" dirty="0">
                <a:cs typeface="Arial"/>
              </a:rPr>
              <a:t>Even </a:t>
            </a:r>
            <a:r>
              <a:rPr sz="2500" spc="-195" dirty="0">
                <a:cs typeface="Arial"/>
              </a:rPr>
              <a:t>a </a:t>
            </a:r>
            <a:r>
              <a:rPr sz="2500" spc="-100" dirty="0">
                <a:cs typeface="Arial"/>
              </a:rPr>
              <a:t>simple </a:t>
            </a:r>
            <a:r>
              <a:rPr sz="2500" spc="-90" dirty="0">
                <a:cs typeface="Arial"/>
              </a:rPr>
              <a:t>stopwatch </a:t>
            </a:r>
            <a:r>
              <a:rPr sz="2500" spc="-50" dirty="0">
                <a:cs typeface="Arial"/>
              </a:rPr>
              <a:t>test </a:t>
            </a:r>
            <a:r>
              <a:rPr sz="2500" spc="5" dirty="0">
                <a:cs typeface="Arial"/>
              </a:rPr>
              <a:t>will </a:t>
            </a:r>
            <a:r>
              <a:rPr sz="2500" spc="-65" dirty="0">
                <a:cs typeface="Arial"/>
              </a:rPr>
              <a:t>require </a:t>
            </a:r>
            <a:r>
              <a:rPr sz="2500" spc="-195" dirty="0">
                <a:cs typeface="Arial"/>
              </a:rPr>
              <a:t>a</a:t>
            </a:r>
            <a:r>
              <a:rPr sz="2500" spc="-300" dirty="0">
                <a:cs typeface="Arial"/>
              </a:rPr>
              <a:t> </a:t>
            </a:r>
            <a:r>
              <a:rPr sz="2500" spc="-85" dirty="0">
                <a:cs typeface="Arial"/>
              </a:rPr>
              <a:t>stopwatch.</a:t>
            </a:r>
            <a:endParaRPr sz="2500" dirty="0"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E350C"/>
              </a:buClr>
              <a:buFont typeface="Arial"/>
              <a:buChar char="•"/>
            </a:pPr>
            <a:endParaRPr sz="3650" dirty="0"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500" spc="-185" dirty="0">
                <a:cs typeface="Arial"/>
              </a:rPr>
              <a:t>The </a:t>
            </a:r>
            <a:r>
              <a:rPr sz="2500" spc="-80" dirty="0">
                <a:cs typeface="Arial"/>
              </a:rPr>
              <a:t>more </a:t>
            </a:r>
            <a:r>
              <a:rPr sz="2500" spc="-120" dirty="0">
                <a:cs typeface="Arial"/>
              </a:rPr>
              <a:t>complex </a:t>
            </a:r>
            <a:r>
              <a:rPr sz="2500" spc="-70" dirty="0">
                <a:cs typeface="Arial"/>
              </a:rPr>
              <a:t>your </a:t>
            </a:r>
            <a:r>
              <a:rPr sz="2500" spc="-95" dirty="0">
                <a:cs typeface="Arial"/>
              </a:rPr>
              <a:t>tests </a:t>
            </a:r>
            <a:r>
              <a:rPr sz="2500" spc="-85" dirty="0">
                <a:cs typeface="Arial"/>
              </a:rPr>
              <a:t>get, </a:t>
            </a:r>
            <a:r>
              <a:rPr sz="2500" spc="-30" dirty="0">
                <a:cs typeface="Arial"/>
              </a:rPr>
              <a:t>the </a:t>
            </a:r>
            <a:r>
              <a:rPr sz="2500" spc="-20" dirty="0">
                <a:cs typeface="Arial"/>
              </a:rPr>
              <a:t>better </a:t>
            </a:r>
            <a:r>
              <a:rPr sz="2500" spc="-60" dirty="0">
                <a:cs typeface="Arial"/>
              </a:rPr>
              <a:t>tools</a:t>
            </a:r>
            <a:r>
              <a:rPr sz="2500" spc="-520" dirty="0">
                <a:cs typeface="Arial"/>
              </a:rPr>
              <a:t> </a:t>
            </a:r>
            <a:r>
              <a:rPr lang="en-US" sz="2500" spc="-520" dirty="0">
                <a:cs typeface="Arial"/>
              </a:rPr>
              <a:t> </a:t>
            </a:r>
            <a:r>
              <a:rPr sz="2500" spc="-105" dirty="0">
                <a:cs typeface="Arial"/>
              </a:rPr>
              <a:t>you </a:t>
            </a:r>
            <a:r>
              <a:rPr sz="2500" spc="5" dirty="0">
                <a:cs typeface="Arial"/>
              </a:rPr>
              <a:t>will  </a:t>
            </a:r>
            <a:r>
              <a:rPr sz="2500" spc="-120" dirty="0">
                <a:cs typeface="Arial"/>
              </a:rPr>
              <a:t>need </a:t>
            </a:r>
            <a:r>
              <a:rPr sz="2500" spc="20" dirty="0">
                <a:cs typeface="Arial"/>
              </a:rPr>
              <a:t>to </a:t>
            </a:r>
            <a:r>
              <a:rPr sz="2500" spc="-65" dirty="0">
                <a:cs typeface="Arial"/>
              </a:rPr>
              <a:t>support</a:t>
            </a:r>
            <a:r>
              <a:rPr sz="2500" spc="-305" dirty="0">
                <a:cs typeface="Arial"/>
              </a:rPr>
              <a:t> </a:t>
            </a:r>
            <a:r>
              <a:rPr sz="2500" spc="-50" dirty="0">
                <a:cs typeface="Arial"/>
              </a:rPr>
              <a:t>them.</a:t>
            </a:r>
            <a:endParaRPr sz="2500" dirty="0"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44500"/>
          </a:xfrm>
          <a:custGeom>
            <a:avLst/>
            <a:gdLst/>
            <a:ahLst/>
            <a:cxnLst/>
            <a:rect l="l" t="t" r="r" b="b"/>
            <a:pathLst>
              <a:path w="9144000" h="444500">
                <a:moveTo>
                  <a:pt x="0" y="444500"/>
                </a:moveTo>
                <a:lnTo>
                  <a:pt x="9144000" y="444500"/>
                </a:lnTo>
                <a:lnTo>
                  <a:pt x="9144000" y="0"/>
                </a:lnTo>
                <a:lnTo>
                  <a:pt x="0" y="0"/>
                </a:lnTo>
                <a:lnTo>
                  <a:pt x="0" y="44450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172" y="0"/>
            <a:ext cx="2346960" cy="1391285"/>
          </a:xfrm>
          <a:custGeom>
            <a:avLst/>
            <a:gdLst/>
            <a:ahLst/>
            <a:cxnLst/>
            <a:rect l="l" t="t" r="r" b="b"/>
            <a:pathLst>
              <a:path w="2346959" h="1391285">
                <a:moveTo>
                  <a:pt x="2346827" y="0"/>
                </a:moveTo>
                <a:lnTo>
                  <a:pt x="631516" y="0"/>
                </a:lnTo>
                <a:lnTo>
                  <a:pt x="0" y="1390943"/>
                </a:lnTo>
                <a:lnTo>
                  <a:pt x="2346827" y="1390943"/>
                </a:lnTo>
                <a:lnTo>
                  <a:pt x="2346827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64429" y="0"/>
            <a:ext cx="802640" cy="1409700"/>
          </a:xfrm>
          <a:custGeom>
            <a:avLst/>
            <a:gdLst/>
            <a:ahLst/>
            <a:cxnLst/>
            <a:rect l="l" t="t" r="r" b="b"/>
            <a:pathLst>
              <a:path w="802640" h="1409700">
                <a:moveTo>
                  <a:pt x="802286" y="0"/>
                </a:moveTo>
                <a:lnTo>
                  <a:pt x="625095" y="0"/>
                </a:lnTo>
                <a:lnTo>
                  <a:pt x="0" y="1409700"/>
                </a:lnTo>
                <a:lnTo>
                  <a:pt x="191159" y="1409700"/>
                </a:lnTo>
                <a:lnTo>
                  <a:pt x="802286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583184"/>
            <a:ext cx="5232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90"/>
              <a:t>Performance</a:t>
            </a:r>
            <a:r>
              <a:rPr spc="-240"/>
              <a:t> </a:t>
            </a:r>
            <a:r>
              <a:rPr spc="-200"/>
              <a:t>Engineering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940" y="1358047"/>
            <a:ext cx="7767955" cy="24519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85">
                <a:solidFill>
                  <a:srgbClr val="FF6600"/>
                </a:solidFill>
                <a:latin typeface="Arial"/>
                <a:cs typeface="Arial"/>
              </a:rPr>
              <a:t>Tools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b="1" spc="-130">
                <a:solidFill>
                  <a:srgbClr val="6E350C"/>
                </a:solidFill>
                <a:latin typeface="Trebuchet MS"/>
                <a:cs typeface="Trebuchet MS"/>
              </a:rPr>
              <a:t>Open</a:t>
            </a:r>
            <a:r>
              <a:rPr sz="2500" b="1" spc="-220">
                <a:solidFill>
                  <a:srgbClr val="6E350C"/>
                </a:solidFill>
                <a:latin typeface="Trebuchet MS"/>
                <a:cs typeface="Trebuchet MS"/>
              </a:rPr>
              <a:t> </a:t>
            </a:r>
            <a:r>
              <a:rPr sz="2500" b="1" spc="-160">
                <a:solidFill>
                  <a:srgbClr val="6E350C"/>
                </a:solidFill>
                <a:latin typeface="Trebuchet MS"/>
                <a:cs typeface="Trebuchet MS"/>
              </a:rPr>
              <a:t>Source</a:t>
            </a:r>
            <a:endParaRPr sz="2500">
              <a:latin typeface="Trebuchet MS"/>
              <a:cs typeface="Trebuchet MS"/>
            </a:endParaRPr>
          </a:p>
          <a:p>
            <a:pPr marL="756285" lvl="1" indent="-286385">
              <a:lnSpc>
                <a:spcPct val="10000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sz="2500" spc="-120">
                <a:solidFill>
                  <a:srgbClr val="6E350C"/>
                </a:solidFill>
                <a:latin typeface="Arial"/>
                <a:cs typeface="Arial"/>
              </a:rPr>
              <a:t>JMeter, </a:t>
            </a:r>
            <a:r>
              <a:rPr sz="2500" spc="-110">
                <a:solidFill>
                  <a:srgbClr val="6E350C"/>
                </a:solidFill>
                <a:latin typeface="Arial"/>
                <a:cs typeface="Arial"/>
              </a:rPr>
              <a:t>Grinder, </a:t>
            </a:r>
            <a:r>
              <a:rPr sz="2500" spc="-215">
                <a:solidFill>
                  <a:srgbClr val="6E350C"/>
                </a:solidFill>
                <a:latin typeface="Arial"/>
                <a:cs typeface="Arial"/>
              </a:rPr>
              <a:t>openSTA,</a:t>
            </a:r>
            <a:r>
              <a:rPr sz="2500" spc="-170">
                <a:solidFill>
                  <a:srgbClr val="6E350C"/>
                </a:solidFill>
                <a:latin typeface="Arial"/>
                <a:cs typeface="Arial"/>
              </a:rPr>
              <a:t> </a:t>
            </a:r>
            <a:r>
              <a:rPr sz="2500" spc="-105">
                <a:solidFill>
                  <a:srgbClr val="6E350C"/>
                </a:solidFill>
                <a:latin typeface="Arial"/>
                <a:cs typeface="Arial"/>
              </a:rPr>
              <a:t>loadUI</a:t>
            </a:r>
            <a:endParaRPr sz="2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b="1" spc="-155">
                <a:solidFill>
                  <a:srgbClr val="6E350C"/>
                </a:solidFill>
                <a:latin typeface="Trebuchet MS"/>
                <a:cs typeface="Trebuchet MS"/>
              </a:rPr>
              <a:t>Commercial</a:t>
            </a:r>
            <a:endParaRPr sz="2500">
              <a:latin typeface="Trebuchet MS"/>
              <a:cs typeface="Trebuchet MS"/>
            </a:endParaRPr>
          </a:p>
          <a:p>
            <a:pPr marL="756285" lvl="1" indent="-286385">
              <a:lnSpc>
                <a:spcPct val="10000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sz="2500" spc="-155">
                <a:solidFill>
                  <a:srgbClr val="6E350C"/>
                </a:solidFill>
                <a:latin typeface="Arial"/>
                <a:cs typeface="Arial"/>
              </a:rPr>
              <a:t>Silk </a:t>
            </a:r>
            <a:r>
              <a:rPr sz="2500" spc="-105">
                <a:solidFill>
                  <a:srgbClr val="6E350C"/>
                </a:solidFill>
                <a:latin typeface="Arial"/>
                <a:cs typeface="Arial"/>
              </a:rPr>
              <a:t>Performer, </a:t>
            </a:r>
            <a:r>
              <a:rPr sz="2500" spc="-345">
                <a:solidFill>
                  <a:srgbClr val="6E350C"/>
                </a:solidFill>
                <a:latin typeface="Arial"/>
                <a:cs typeface="Arial"/>
              </a:rPr>
              <a:t>VSTS, </a:t>
            </a:r>
            <a:r>
              <a:rPr sz="2500" spc="-170">
                <a:solidFill>
                  <a:srgbClr val="6E350C"/>
                </a:solidFill>
                <a:latin typeface="Arial"/>
                <a:cs typeface="Arial"/>
              </a:rPr>
              <a:t>LoadRunner, </a:t>
            </a:r>
            <a:r>
              <a:rPr sz="2500" spc="-120">
                <a:solidFill>
                  <a:srgbClr val="6E350C"/>
                </a:solidFill>
                <a:latin typeface="Arial"/>
                <a:cs typeface="Arial"/>
              </a:rPr>
              <a:t>Performance</a:t>
            </a:r>
            <a:r>
              <a:rPr sz="2500" spc="-165">
                <a:solidFill>
                  <a:srgbClr val="6E350C"/>
                </a:solidFill>
                <a:latin typeface="Arial"/>
                <a:cs typeface="Arial"/>
              </a:rPr>
              <a:t> </a:t>
            </a:r>
            <a:r>
              <a:rPr sz="2500" spc="-125">
                <a:solidFill>
                  <a:srgbClr val="6E350C"/>
                </a:solidFill>
                <a:latin typeface="Arial"/>
                <a:cs typeface="Arial"/>
              </a:rPr>
              <a:t>Center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44500"/>
          </a:xfrm>
          <a:custGeom>
            <a:avLst/>
            <a:gdLst/>
            <a:ahLst/>
            <a:cxnLst/>
            <a:rect l="l" t="t" r="r" b="b"/>
            <a:pathLst>
              <a:path w="9144000" h="444500">
                <a:moveTo>
                  <a:pt x="0" y="444500"/>
                </a:moveTo>
                <a:lnTo>
                  <a:pt x="9144000" y="444500"/>
                </a:lnTo>
                <a:lnTo>
                  <a:pt x="9144000" y="0"/>
                </a:lnTo>
                <a:lnTo>
                  <a:pt x="0" y="0"/>
                </a:lnTo>
                <a:lnTo>
                  <a:pt x="0" y="44450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172" y="0"/>
            <a:ext cx="2346960" cy="1391285"/>
          </a:xfrm>
          <a:custGeom>
            <a:avLst/>
            <a:gdLst/>
            <a:ahLst/>
            <a:cxnLst/>
            <a:rect l="l" t="t" r="r" b="b"/>
            <a:pathLst>
              <a:path w="2346959" h="1391285">
                <a:moveTo>
                  <a:pt x="2346827" y="0"/>
                </a:moveTo>
                <a:lnTo>
                  <a:pt x="631516" y="0"/>
                </a:lnTo>
                <a:lnTo>
                  <a:pt x="0" y="1390943"/>
                </a:lnTo>
                <a:lnTo>
                  <a:pt x="2346827" y="1390943"/>
                </a:lnTo>
                <a:lnTo>
                  <a:pt x="2346827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64429" y="0"/>
            <a:ext cx="802640" cy="1409700"/>
          </a:xfrm>
          <a:custGeom>
            <a:avLst/>
            <a:gdLst/>
            <a:ahLst/>
            <a:cxnLst/>
            <a:rect l="l" t="t" r="r" b="b"/>
            <a:pathLst>
              <a:path w="802640" h="1409700">
                <a:moveTo>
                  <a:pt x="802286" y="0"/>
                </a:moveTo>
                <a:lnTo>
                  <a:pt x="625095" y="0"/>
                </a:lnTo>
                <a:lnTo>
                  <a:pt x="0" y="1409700"/>
                </a:lnTo>
                <a:lnTo>
                  <a:pt x="191159" y="1409700"/>
                </a:lnTo>
                <a:lnTo>
                  <a:pt x="802286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721868"/>
            <a:ext cx="45961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0"/>
              <a:t>Performance</a:t>
            </a:r>
            <a:r>
              <a:rPr sz="4400" spc="-305"/>
              <a:t> </a:t>
            </a:r>
            <a:r>
              <a:rPr sz="4400" spc="-210"/>
              <a:t>Center</a:t>
            </a:r>
            <a:endParaRPr sz="4400"/>
          </a:p>
        </p:txBody>
      </p:sp>
      <p:sp>
        <p:nvSpPr>
          <p:cNvPr id="6" name="object 6"/>
          <p:cNvSpPr txBox="1"/>
          <p:nvPr/>
        </p:nvSpPr>
        <p:spPr>
          <a:xfrm>
            <a:off x="654812" y="2656077"/>
            <a:ext cx="7948295" cy="249106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20650" indent="1905" algn="ctr">
              <a:lnSpc>
                <a:spcPct val="100000"/>
              </a:lnSpc>
              <a:spcBef>
                <a:spcPts val="105"/>
              </a:spcBef>
            </a:pPr>
            <a:r>
              <a:rPr sz="2000" spc="-15" dirty="0">
                <a:cs typeface="Arial"/>
              </a:rPr>
              <a:t>“</a:t>
            </a:r>
            <a:r>
              <a:rPr lang="en-US" sz="2000" b="1" spc="-15" dirty="0" err="1">
                <a:cs typeface="Arial"/>
              </a:rPr>
              <a:t>MicroFocus</a:t>
            </a:r>
            <a:r>
              <a:rPr sz="2000" b="1" spc="-15" dirty="0">
                <a:cs typeface="Trebuchet MS"/>
              </a:rPr>
              <a:t> </a:t>
            </a:r>
            <a:r>
              <a:rPr sz="2000" b="1" spc="-125" dirty="0">
                <a:cs typeface="Trebuchet MS"/>
              </a:rPr>
              <a:t>Performance </a:t>
            </a:r>
            <a:r>
              <a:rPr sz="2000" b="1" spc="-145" dirty="0">
                <a:cs typeface="Trebuchet MS"/>
              </a:rPr>
              <a:t>Center </a:t>
            </a:r>
            <a:r>
              <a:rPr sz="2000" spc="-105" dirty="0">
                <a:cs typeface="Arial"/>
              </a:rPr>
              <a:t>is </a:t>
            </a:r>
            <a:r>
              <a:rPr sz="2000" spc="-155" dirty="0">
                <a:cs typeface="Arial"/>
              </a:rPr>
              <a:t>a </a:t>
            </a:r>
            <a:r>
              <a:rPr sz="2000" spc="-65" dirty="0">
                <a:cs typeface="Arial"/>
              </a:rPr>
              <a:t>suite </a:t>
            </a:r>
            <a:r>
              <a:rPr sz="2000" spc="-5" dirty="0">
                <a:cs typeface="Arial"/>
              </a:rPr>
              <a:t>of </a:t>
            </a:r>
            <a:r>
              <a:rPr sz="2000" b="1" spc="-125" dirty="0">
                <a:cs typeface="Trebuchet MS"/>
              </a:rPr>
              <a:t>integrated </a:t>
            </a:r>
            <a:r>
              <a:rPr sz="2000" b="1" spc="-120" dirty="0">
                <a:cs typeface="Trebuchet MS"/>
              </a:rPr>
              <a:t>performance </a:t>
            </a:r>
            <a:r>
              <a:rPr sz="2000" b="1" spc="-105" dirty="0">
                <a:cs typeface="Trebuchet MS"/>
              </a:rPr>
              <a:t>testing  </a:t>
            </a:r>
            <a:r>
              <a:rPr sz="2000" spc="-65" dirty="0">
                <a:cs typeface="Arial"/>
              </a:rPr>
              <a:t>solutions </a:t>
            </a:r>
            <a:r>
              <a:rPr sz="2000" spc="-5" dirty="0">
                <a:cs typeface="Arial"/>
              </a:rPr>
              <a:t>that </a:t>
            </a:r>
            <a:r>
              <a:rPr sz="2000" spc="-125" dirty="0">
                <a:cs typeface="Arial"/>
              </a:rPr>
              <a:t>can </a:t>
            </a:r>
            <a:r>
              <a:rPr sz="2000" spc="-65" dirty="0">
                <a:cs typeface="Arial"/>
              </a:rPr>
              <a:t>emulate </a:t>
            </a:r>
            <a:r>
              <a:rPr sz="2000" spc="-80" dirty="0">
                <a:cs typeface="Arial"/>
              </a:rPr>
              <a:t>hundreds </a:t>
            </a:r>
            <a:r>
              <a:rPr sz="2000" spc="-15" dirty="0">
                <a:cs typeface="Arial"/>
              </a:rPr>
              <a:t>or </a:t>
            </a:r>
            <a:r>
              <a:rPr sz="2000" spc="-90" dirty="0">
                <a:cs typeface="Arial"/>
              </a:rPr>
              <a:t>thousands </a:t>
            </a:r>
            <a:r>
              <a:rPr sz="2000" spc="-5" dirty="0">
                <a:cs typeface="Arial"/>
              </a:rPr>
              <a:t>of </a:t>
            </a:r>
            <a:r>
              <a:rPr sz="2000" spc="-60" dirty="0">
                <a:cs typeface="Arial"/>
              </a:rPr>
              <a:t>concurrent </a:t>
            </a:r>
            <a:r>
              <a:rPr sz="2000" spc="-130" dirty="0">
                <a:cs typeface="Arial"/>
              </a:rPr>
              <a:t>users </a:t>
            </a:r>
            <a:r>
              <a:rPr sz="2000" spc="15" dirty="0">
                <a:cs typeface="Arial"/>
              </a:rPr>
              <a:t>to </a:t>
            </a:r>
            <a:r>
              <a:rPr sz="2000" spc="-70" dirty="0">
                <a:cs typeface="Arial"/>
              </a:rPr>
              <a:t>apply </a:t>
            </a:r>
            <a:r>
              <a:rPr sz="2000" spc="-40" dirty="0">
                <a:cs typeface="Arial"/>
              </a:rPr>
              <a:t>production </a:t>
            </a:r>
            <a:r>
              <a:rPr sz="2000" spc="-75" dirty="0">
                <a:cs typeface="Arial"/>
              </a:rPr>
              <a:t>workloads </a:t>
            </a:r>
            <a:r>
              <a:rPr sz="2000" spc="15" dirty="0">
                <a:cs typeface="Arial"/>
              </a:rPr>
              <a:t>to</a:t>
            </a:r>
            <a:r>
              <a:rPr sz="2000" spc="-415" dirty="0">
                <a:cs typeface="Arial"/>
              </a:rPr>
              <a:t> </a:t>
            </a:r>
            <a:r>
              <a:rPr sz="2000" spc="-25" dirty="0">
                <a:cs typeface="Arial"/>
              </a:rPr>
              <a:t>virtually </a:t>
            </a:r>
            <a:r>
              <a:rPr sz="2000" spc="-114" dirty="0">
                <a:cs typeface="Arial"/>
              </a:rPr>
              <a:t>any </a:t>
            </a:r>
            <a:r>
              <a:rPr sz="2000" spc="-55" dirty="0">
                <a:cs typeface="Arial"/>
              </a:rPr>
              <a:t>environment; </a:t>
            </a:r>
            <a:r>
              <a:rPr sz="2000" b="1" spc="-110" dirty="0">
                <a:cs typeface="Trebuchet MS"/>
              </a:rPr>
              <a:t>identify </a:t>
            </a:r>
            <a:r>
              <a:rPr sz="2000" b="1" spc="-105" dirty="0">
                <a:cs typeface="Trebuchet MS"/>
              </a:rPr>
              <a:t>potential  </a:t>
            </a:r>
            <a:r>
              <a:rPr sz="2000" b="1" spc="-120" dirty="0">
                <a:cs typeface="Trebuchet MS"/>
              </a:rPr>
              <a:t>performance </a:t>
            </a:r>
            <a:r>
              <a:rPr sz="2000" b="1" spc="-110" dirty="0">
                <a:cs typeface="Trebuchet MS"/>
              </a:rPr>
              <a:t>bottlenecks</a:t>
            </a:r>
            <a:r>
              <a:rPr sz="2000" spc="-110" dirty="0">
                <a:cs typeface="Arial"/>
              </a:rPr>
              <a:t>; </a:t>
            </a:r>
            <a:r>
              <a:rPr sz="2000" spc="-95" dirty="0">
                <a:cs typeface="Arial"/>
              </a:rPr>
              <a:t>and </a:t>
            </a:r>
            <a:r>
              <a:rPr sz="2000" spc="-60" dirty="0">
                <a:cs typeface="Arial"/>
              </a:rPr>
              <a:t>help </a:t>
            </a:r>
            <a:r>
              <a:rPr sz="2000" b="1" spc="-90" dirty="0">
                <a:cs typeface="Trebuchet MS"/>
              </a:rPr>
              <a:t>diagnose </a:t>
            </a:r>
            <a:r>
              <a:rPr sz="2000" b="1" spc="-95" dirty="0">
                <a:cs typeface="Trebuchet MS"/>
              </a:rPr>
              <a:t>and </a:t>
            </a:r>
            <a:r>
              <a:rPr sz="2000" b="1" spc="-135" dirty="0">
                <a:cs typeface="Trebuchet MS"/>
              </a:rPr>
              <a:t>fix </a:t>
            </a:r>
            <a:r>
              <a:rPr sz="2000" b="1" spc="-120" dirty="0">
                <a:cs typeface="Trebuchet MS"/>
              </a:rPr>
              <a:t>the </a:t>
            </a:r>
            <a:r>
              <a:rPr sz="2000" b="1" spc="-95" dirty="0">
                <a:cs typeface="Trebuchet MS"/>
              </a:rPr>
              <a:t>root </a:t>
            </a:r>
            <a:r>
              <a:rPr sz="2000" b="1" spc="-120" dirty="0">
                <a:cs typeface="Trebuchet MS"/>
              </a:rPr>
              <a:t>cause </a:t>
            </a:r>
            <a:r>
              <a:rPr sz="2000" b="1" spc="-80" dirty="0">
                <a:cs typeface="Trebuchet MS"/>
              </a:rPr>
              <a:t>of </a:t>
            </a:r>
            <a:r>
              <a:rPr sz="2000" b="1" spc="-120" dirty="0">
                <a:cs typeface="Trebuchet MS"/>
              </a:rPr>
              <a:t>the  </a:t>
            </a:r>
            <a:r>
              <a:rPr sz="2000" b="1" spc="-100" dirty="0">
                <a:cs typeface="Trebuchet MS"/>
              </a:rPr>
              <a:t>problems</a:t>
            </a:r>
            <a:r>
              <a:rPr sz="2000" spc="-100" dirty="0">
                <a:cs typeface="Arial"/>
              </a:rPr>
              <a:t>.”</a:t>
            </a:r>
            <a:endParaRPr sz="2000" dirty="0">
              <a:cs typeface="Arial"/>
            </a:endParaRPr>
          </a:p>
          <a:p>
            <a:pPr>
              <a:lnSpc>
                <a:spcPct val="100000"/>
              </a:lnSpc>
            </a:pPr>
            <a:endParaRPr sz="20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 dirty="0">
              <a:cs typeface="Times New Roman"/>
            </a:endParaRPr>
          </a:p>
          <a:p>
            <a:pPr marL="3056255">
              <a:lnSpc>
                <a:spcPct val="100000"/>
              </a:lnSpc>
            </a:pPr>
            <a:r>
              <a:rPr sz="2500" spc="-150" dirty="0">
                <a:cs typeface="Arial"/>
              </a:rPr>
              <a:t>Source: </a:t>
            </a:r>
            <a:r>
              <a:rPr sz="2500" spc="-120" dirty="0">
                <a:cs typeface="Arial"/>
              </a:rPr>
              <a:t>Performance Center</a:t>
            </a:r>
            <a:r>
              <a:rPr sz="2500" spc="-140" dirty="0">
                <a:cs typeface="Arial"/>
              </a:rPr>
              <a:t> </a:t>
            </a:r>
            <a:r>
              <a:rPr sz="2500" spc="-114" dirty="0">
                <a:cs typeface="Arial"/>
              </a:rPr>
              <a:t>Brochure</a:t>
            </a:r>
            <a:endParaRPr sz="2500" dirty="0"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44500"/>
          </a:xfrm>
          <a:custGeom>
            <a:avLst/>
            <a:gdLst/>
            <a:ahLst/>
            <a:cxnLst/>
            <a:rect l="l" t="t" r="r" b="b"/>
            <a:pathLst>
              <a:path w="9144000" h="444500">
                <a:moveTo>
                  <a:pt x="0" y="444500"/>
                </a:moveTo>
                <a:lnTo>
                  <a:pt x="9144000" y="444500"/>
                </a:lnTo>
                <a:lnTo>
                  <a:pt x="9144000" y="0"/>
                </a:lnTo>
                <a:lnTo>
                  <a:pt x="0" y="0"/>
                </a:lnTo>
                <a:lnTo>
                  <a:pt x="0" y="44450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172" y="0"/>
            <a:ext cx="2346960" cy="1391285"/>
          </a:xfrm>
          <a:custGeom>
            <a:avLst/>
            <a:gdLst/>
            <a:ahLst/>
            <a:cxnLst/>
            <a:rect l="l" t="t" r="r" b="b"/>
            <a:pathLst>
              <a:path w="2346959" h="1391285">
                <a:moveTo>
                  <a:pt x="2346827" y="0"/>
                </a:moveTo>
                <a:lnTo>
                  <a:pt x="631516" y="0"/>
                </a:lnTo>
                <a:lnTo>
                  <a:pt x="0" y="1390943"/>
                </a:lnTo>
                <a:lnTo>
                  <a:pt x="2346827" y="1390943"/>
                </a:lnTo>
                <a:lnTo>
                  <a:pt x="2346827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64429" y="0"/>
            <a:ext cx="802640" cy="1409700"/>
          </a:xfrm>
          <a:custGeom>
            <a:avLst/>
            <a:gdLst/>
            <a:ahLst/>
            <a:cxnLst/>
            <a:rect l="l" t="t" r="r" b="b"/>
            <a:pathLst>
              <a:path w="802640" h="1409700">
                <a:moveTo>
                  <a:pt x="802286" y="0"/>
                </a:moveTo>
                <a:lnTo>
                  <a:pt x="625095" y="0"/>
                </a:lnTo>
                <a:lnTo>
                  <a:pt x="0" y="1409700"/>
                </a:lnTo>
                <a:lnTo>
                  <a:pt x="191159" y="1409700"/>
                </a:lnTo>
                <a:lnTo>
                  <a:pt x="802286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721868"/>
            <a:ext cx="45961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0"/>
              <a:t>Performance</a:t>
            </a:r>
            <a:r>
              <a:rPr sz="4400" spc="-305"/>
              <a:t> </a:t>
            </a:r>
            <a:r>
              <a:rPr sz="4400" spc="-210"/>
              <a:t>Center</a:t>
            </a:r>
            <a:endParaRPr sz="4400"/>
          </a:p>
        </p:txBody>
      </p:sp>
      <p:sp>
        <p:nvSpPr>
          <p:cNvPr id="6" name="object 6"/>
          <p:cNvSpPr txBox="1"/>
          <p:nvPr/>
        </p:nvSpPr>
        <p:spPr>
          <a:xfrm>
            <a:off x="535940" y="1744497"/>
            <a:ext cx="7892415" cy="40646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b="1" spc="-155" dirty="0">
                <a:cs typeface="Trebuchet MS"/>
              </a:rPr>
              <a:t>LoadRunner</a:t>
            </a:r>
            <a:endParaRPr sz="2500" dirty="0">
              <a:cs typeface="Trebuchet MS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sz="2500" spc="-125" dirty="0">
                <a:cs typeface="Arial"/>
              </a:rPr>
              <a:t>Standalone </a:t>
            </a:r>
            <a:r>
              <a:rPr sz="2500" spc="-100" dirty="0">
                <a:cs typeface="Arial"/>
              </a:rPr>
              <a:t>set </a:t>
            </a:r>
            <a:r>
              <a:rPr sz="2500" spc="-5" dirty="0">
                <a:cs typeface="Arial"/>
              </a:rPr>
              <a:t>of </a:t>
            </a:r>
            <a:r>
              <a:rPr sz="2500" spc="-60" dirty="0">
                <a:cs typeface="Arial"/>
              </a:rPr>
              <a:t>tools </a:t>
            </a:r>
            <a:r>
              <a:rPr sz="2500" spc="20" dirty="0">
                <a:cs typeface="Arial"/>
              </a:rPr>
              <a:t>to</a:t>
            </a:r>
            <a:r>
              <a:rPr sz="2500" spc="-459" dirty="0">
                <a:cs typeface="Arial"/>
              </a:rPr>
              <a:t> </a:t>
            </a:r>
            <a:r>
              <a:rPr sz="2500" spc="-90" dirty="0">
                <a:cs typeface="Arial"/>
              </a:rPr>
              <a:t>prepare, </a:t>
            </a:r>
            <a:r>
              <a:rPr sz="2500" spc="-125" dirty="0">
                <a:cs typeface="Arial"/>
              </a:rPr>
              <a:t>execute </a:t>
            </a:r>
            <a:r>
              <a:rPr sz="2500" spc="-120" dirty="0">
                <a:cs typeface="Arial"/>
              </a:rPr>
              <a:t>and </a:t>
            </a:r>
            <a:r>
              <a:rPr sz="2500" spc="-155" dirty="0">
                <a:cs typeface="Arial"/>
              </a:rPr>
              <a:t>analyze  </a:t>
            </a:r>
            <a:r>
              <a:rPr sz="2500" spc="-85" dirty="0">
                <a:cs typeface="Arial"/>
              </a:rPr>
              <a:t>performance</a:t>
            </a:r>
            <a:r>
              <a:rPr sz="2500" spc="-120" dirty="0">
                <a:cs typeface="Arial"/>
              </a:rPr>
              <a:t> </a:t>
            </a:r>
            <a:r>
              <a:rPr sz="2500" spc="-95" dirty="0">
                <a:cs typeface="Arial"/>
              </a:rPr>
              <a:t>tests</a:t>
            </a:r>
            <a:endParaRPr sz="2500" dirty="0"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sz="2500" spc="-120" dirty="0">
                <a:cs typeface="Arial"/>
              </a:rPr>
              <a:t>Supports </a:t>
            </a:r>
            <a:r>
              <a:rPr sz="2500" spc="-195" dirty="0">
                <a:cs typeface="Arial"/>
              </a:rPr>
              <a:t>a </a:t>
            </a:r>
            <a:r>
              <a:rPr sz="2500" spc="-60" dirty="0">
                <a:cs typeface="Arial"/>
              </a:rPr>
              <a:t>wide </a:t>
            </a:r>
            <a:r>
              <a:rPr sz="2500" u="sng" spc="-60" dirty="0">
                <a:cs typeface="Arial"/>
              </a:rPr>
              <a:t>variety </a:t>
            </a:r>
            <a:r>
              <a:rPr sz="2500" u="sng" spc="-10" dirty="0">
                <a:cs typeface="Arial"/>
              </a:rPr>
              <a:t>of</a:t>
            </a:r>
            <a:r>
              <a:rPr sz="2500" u="sng" spc="-245" dirty="0">
                <a:cs typeface="Arial"/>
              </a:rPr>
              <a:t> </a:t>
            </a:r>
            <a:r>
              <a:rPr sz="2500" u="sng" spc="-80" dirty="0">
                <a:cs typeface="Arial"/>
              </a:rPr>
              <a:t>protocols</a:t>
            </a:r>
            <a:endParaRPr sz="2500" u="sng" dirty="0"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sz="2500" spc="-254" dirty="0">
                <a:cs typeface="Arial"/>
              </a:rPr>
              <a:t>Can </a:t>
            </a:r>
            <a:r>
              <a:rPr sz="2500" spc="-70" dirty="0">
                <a:cs typeface="Arial"/>
              </a:rPr>
              <a:t>collect </a:t>
            </a:r>
            <a:r>
              <a:rPr sz="2500" spc="-75" dirty="0">
                <a:cs typeface="Arial"/>
              </a:rPr>
              <a:t>metrics </a:t>
            </a:r>
            <a:r>
              <a:rPr sz="2500" spc="-30" dirty="0">
                <a:cs typeface="Arial"/>
              </a:rPr>
              <a:t>from </a:t>
            </a:r>
            <a:r>
              <a:rPr sz="2500" spc="-195" dirty="0">
                <a:cs typeface="Arial"/>
              </a:rPr>
              <a:t>a </a:t>
            </a:r>
            <a:r>
              <a:rPr sz="2500" spc="-60" dirty="0">
                <a:cs typeface="Arial"/>
              </a:rPr>
              <a:t>wide variety </a:t>
            </a:r>
            <a:r>
              <a:rPr sz="2500" spc="-10" dirty="0">
                <a:cs typeface="Arial"/>
              </a:rPr>
              <a:t>of</a:t>
            </a:r>
            <a:r>
              <a:rPr sz="2500" spc="-310" dirty="0">
                <a:cs typeface="Arial"/>
              </a:rPr>
              <a:t> </a:t>
            </a:r>
            <a:r>
              <a:rPr sz="2500" spc="-170" dirty="0">
                <a:cs typeface="Arial"/>
              </a:rPr>
              <a:t>systems</a:t>
            </a:r>
            <a:endParaRPr sz="25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b="1" spc="-160" dirty="0">
                <a:cs typeface="Trebuchet MS"/>
              </a:rPr>
              <a:t>Performance</a:t>
            </a:r>
            <a:r>
              <a:rPr sz="2500" b="1" spc="-200" dirty="0">
                <a:cs typeface="Trebuchet MS"/>
              </a:rPr>
              <a:t> </a:t>
            </a:r>
            <a:r>
              <a:rPr sz="2500" b="1" spc="-185" dirty="0">
                <a:cs typeface="Trebuchet MS"/>
              </a:rPr>
              <a:t>Center</a:t>
            </a:r>
            <a:endParaRPr sz="2500" dirty="0">
              <a:cs typeface="Trebuchet MS"/>
            </a:endParaRPr>
          </a:p>
          <a:p>
            <a:pPr marL="756285" lvl="1" indent="-286385">
              <a:lnSpc>
                <a:spcPct val="10000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sz="2500" spc="-120" dirty="0">
                <a:cs typeface="Arial"/>
              </a:rPr>
              <a:t>Centralized </a:t>
            </a:r>
            <a:r>
              <a:rPr sz="2500" spc="-50" dirty="0">
                <a:cs typeface="Arial"/>
              </a:rPr>
              <a:t>test</a:t>
            </a:r>
            <a:r>
              <a:rPr sz="2500" spc="-150" dirty="0">
                <a:cs typeface="Arial"/>
              </a:rPr>
              <a:t> </a:t>
            </a:r>
            <a:r>
              <a:rPr sz="2500" spc="-70" dirty="0">
                <a:cs typeface="Arial"/>
              </a:rPr>
              <a:t>environment</a:t>
            </a:r>
            <a:endParaRPr sz="2500" dirty="0"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sz="2500" spc="-160" dirty="0">
                <a:cs typeface="Arial"/>
              </a:rPr>
              <a:t>Web</a:t>
            </a:r>
            <a:r>
              <a:rPr sz="2500" spc="-135" dirty="0">
                <a:cs typeface="Arial"/>
              </a:rPr>
              <a:t> </a:t>
            </a:r>
            <a:r>
              <a:rPr sz="2500" spc="-70" dirty="0">
                <a:cs typeface="Arial"/>
              </a:rPr>
              <a:t>interface</a:t>
            </a:r>
            <a:endParaRPr sz="2500" dirty="0"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sz="2500" spc="-185" dirty="0">
                <a:cs typeface="Arial"/>
              </a:rPr>
              <a:t>Leverages </a:t>
            </a:r>
            <a:r>
              <a:rPr sz="2500" spc="-85" dirty="0">
                <a:cs typeface="Arial"/>
              </a:rPr>
              <a:t>capabilities </a:t>
            </a:r>
            <a:r>
              <a:rPr sz="2500" spc="-10" dirty="0">
                <a:cs typeface="Arial"/>
              </a:rPr>
              <a:t>of</a:t>
            </a:r>
            <a:r>
              <a:rPr sz="2500" spc="-120" dirty="0">
                <a:cs typeface="Arial"/>
              </a:rPr>
              <a:t> </a:t>
            </a:r>
            <a:r>
              <a:rPr sz="2500" spc="-155" dirty="0">
                <a:cs typeface="Arial"/>
              </a:rPr>
              <a:t>LoadRunner</a:t>
            </a:r>
            <a:endParaRPr sz="2500" dirty="0"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21868"/>
            <a:ext cx="45961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0"/>
              <a:t>Performance</a:t>
            </a:r>
            <a:r>
              <a:rPr sz="4400" spc="-305"/>
              <a:t> </a:t>
            </a:r>
            <a:r>
              <a:rPr sz="4400" spc="-210"/>
              <a:t>Center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066800" y="1789176"/>
            <a:ext cx="6858000" cy="4346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44500"/>
          </a:xfrm>
          <a:custGeom>
            <a:avLst/>
            <a:gdLst/>
            <a:ahLst/>
            <a:cxnLst/>
            <a:rect l="l" t="t" r="r" b="b"/>
            <a:pathLst>
              <a:path w="9144000" h="444500">
                <a:moveTo>
                  <a:pt x="0" y="444500"/>
                </a:moveTo>
                <a:lnTo>
                  <a:pt x="9144000" y="444500"/>
                </a:lnTo>
                <a:lnTo>
                  <a:pt x="9144000" y="0"/>
                </a:lnTo>
                <a:lnTo>
                  <a:pt x="0" y="0"/>
                </a:lnTo>
                <a:lnTo>
                  <a:pt x="0" y="44450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172" y="0"/>
            <a:ext cx="2346960" cy="1391285"/>
          </a:xfrm>
          <a:custGeom>
            <a:avLst/>
            <a:gdLst/>
            <a:ahLst/>
            <a:cxnLst/>
            <a:rect l="l" t="t" r="r" b="b"/>
            <a:pathLst>
              <a:path w="2346959" h="1391285">
                <a:moveTo>
                  <a:pt x="2346827" y="0"/>
                </a:moveTo>
                <a:lnTo>
                  <a:pt x="631516" y="0"/>
                </a:lnTo>
                <a:lnTo>
                  <a:pt x="0" y="1390943"/>
                </a:lnTo>
                <a:lnTo>
                  <a:pt x="2346827" y="1390943"/>
                </a:lnTo>
                <a:lnTo>
                  <a:pt x="2346827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64429" y="0"/>
            <a:ext cx="802640" cy="1409700"/>
          </a:xfrm>
          <a:custGeom>
            <a:avLst/>
            <a:gdLst/>
            <a:ahLst/>
            <a:cxnLst/>
            <a:rect l="l" t="t" r="r" b="b"/>
            <a:pathLst>
              <a:path w="802640" h="1409700">
                <a:moveTo>
                  <a:pt x="802286" y="0"/>
                </a:moveTo>
                <a:lnTo>
                  <a:pt x="625095" y="0"/>
                </a:lnTo>
                <a:lnTo>
                  <a:pt x="0" y="1409700"/>
                </a:lnTo>
                <a:lnTo>
                  <a:pt x="191159" y="1409700"/>
                </a:lnTo>
                <a:lnTo>
                  <a:pt x="802286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721868"/>
            <a:ext cx="45961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0"/>
              <a:t>Performance</a:t>
            </a:r>
            <a:r>
              <a:rPr sz="4400" spc="-305"/>
              <a:t> </a:t>
            </a:r>
            <a:r>
              <a:rPr sz="4400" spc="-210"/>
              <a:t>Center</a:t>
            </a:r>
            <a:endParaRPr sz="4400"/>
          </a:p>
        </p:txBody>
      </p:sp>
      <p:sp>
        <p:nvSpPr>
          <p:cNvPr id="6" name="object 6"/>
          <p:cNvSpPr txBox="1"/>
          <p:nvPr/>
        </p:nvSpPr>
        <p:spPr>
          <a:xfrm>
            <a:off x="535940" y="1744497"/>
            <a:ext cx="7596505" cy="41408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b="1" spc="-135" dirty="0">
                <a:cs typeface="Trebuchet MS"/>
              </a:rPr>
              <a:t>Protocols</a:t>
            </a:r>
            <a:endParaRPr sz="2500" dirty="0">
              <a:cs typeface="Trebuchet MS"/>
            </a:endParaRPr>
          </a:p>
          <a:p>
            <a:pPr marL="756285" lvl="1" indent="-286385">
              <a:lnSpc>
                <a:spcPct val="10000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sz="2500" spc="-330" dirty="0">
                <a:cs typeface="Arial"/>
              </a:rPr>
              <a:t>HTTP, </a:t>
            </a:r>
            <a:r>
              <a:rPr lang="en-US" sz="2500" spc="-330" dirty="0">
                <a:cs typeface="Arial"/>
              </a:rPr>
              <a:t> </a:t>
            </a:r>
            <a:r>
              <a:rPr sz="2500" spc="-145" dirty="0" err="1">
                <a:cs typeface="Arial"/>
              </a:rPr>
              <a:t>WebService</a:t>
            </a:r>
            <a:r>
              <a:rPr sz="2500" spc="-145" dirty="0">
                <a:cs typeface="Arial"/>
              </a:rPr>
              <a:t>, </a:t>
            </a:r>
            <a:r>
              <a:rPr sz="2500" spc="-370" dirty="0">
                <a:cs typeface="Arial"/>
              </a:rPr>
              <a:t>FTP, </a:t>
            </a:r>
            <a:r>
              <a:rPr lang="en-US" sz="2500" spc="-370" dirty="0">
                <a:cs typeface="Arial"/>
              </a:rPr>
              <a:t> </a:t>
            </a:r>
            <a:r>
              <a:rPr sz="2500" spc="-135" dirty="0">
                <a:cs typeface="Arial"/>
              </a:rPr>
              <a:t>RMI, </a:t>
            </a:r>
            <a:r>
              <a:rPr sz="2500" spc="-335" dirty="0">
                <a:cs typeface="Arial"/>
              </a:rPr>
              <a:t>LDAP, </a:t>
            </a:r>
            <a:r>
              <a:rPr sz="2500" spc="-75" dirty="0">
                <a:cs typeface="Arial"/>
              </a:rPr>
              <a:t>Citrix, </a:t>
            </a:r>
            <a:r>
              <a:rPr sz="2500" spc="-55" dirty="0">
                <a:cs typeface="Arial"/>
              </a:rPr>
              <a:t>MQ, </a:t>
            </a:r>
            <a:r>
              <a:rPr sz="2500" spc="-145" dirty="0">
                <a:cs typeface="Arial"/>
              </a:rPr>
              <a:t>Ajax</a:t>
            </a:r>
            <a:r>
              <a:rPr sz="2500" spc="-225" dirty="0">
                <a:cs typeface="Arial"/>
              </a:rPr>
              <a:t> </a:t>
            </a:r>
            <a:r>
              <a:rPr sz="2500" spc="-65" dirty="0">
                <a:cs typeface="Arial"/>
              </a:rPr>
              <a:t>...</a:t>
            </a:r>
            <a:endParaRPr sz="2500" dirty="0"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sz="2500" spc="-380" dirty="0">
                <a:cs typeface="Arial"/>
              </a:rPr>
              <a:t>SQL </a:t>
            </a:r>
            <a:r>
              <a:rPr sz="2500" spc="-165" dirty="0">
                <a:cs typeface="Arial"/>
              </a:rPr>
              <a:t>Server, </a:t>
            </a:r>
            <a:r>
              <a:rPr sz="2500" spc="-140" dirty="0">
                <a:cs typeface="Arial"/>
              </a:rPr>
              <a:t>Oracle</a:t>
            </a:r>
            <a:r>
              <a:rPr sz="2500" spc="-180" dirty="0">
                <a:cs typeface="Arial"/>
              </a:rPr>
              <a:t> </a:t>
            </a:r>
            <a:r>
              <a:rPr sz="2500" spc="-65" dirty="0">
                <a:cs typeface="Arial"/>
              </a:rPr>
              <a:t>...</a:t>
            </a:r>
            <a:endParaRPr sz="2500" dirty="0"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sz="2500" spc="-140" dirty="0">
                <a:cs typeface="Arial"/>
              </a:rPr>
              <a:t>Oracle </a:t>
            </a:r>
            <a:r>
              <a:rPr sz="2500" spc="-340" dirty="0">
                <a:cs typeface="Arial"/>
              </a:rPr>
              <a:t>EBS, </a:t>
            </a:r>
            <a:r>
              <a:rPr sz="2500" spc="-385" dirty="0">
                <a:cs typeface="Arial"/>
              </a:rPr>
              <a:t>SAP, </a:t>
            </a:r>
            <a:r>
              <a:rPr sz="2500" spc="-135" dirty="0">
                <a:cs typeface="Arial"/>
              </a:rPr>
              <a:t>Siebel, </a:t>
            </a:r>
            <a:r>
              <a:rPr sz="2500" spc="-130" dirty="0">
                <a:cs typeface="Arial"/>
              </a:rPr>
              <a:t>PeopleSoft</a:t>
            </a:r>
            <a:r>
              <a:rPr sz="2500" spc="-320" dirty="0">
                <a:cs typeface="Arial"/>
              </a:rPr>
              <a:t> </a:t>
            </a:r>
            <a:r>
              <a:rPr sz="2500" spc="-65" dirty="0">
                <a:cs typeface="Arial"/>
              </a:rPr>
              <a:t>...</a:t>
            </a:r>
            <a:endParaRPr sz="25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b="1" spc="-70" dirty="0">
                <a:cs typeface="Trebuchet MS"/>
              </a:rPr>
              <a:t>Monitors</a:t>
            </a:r>
            <a:endParaRPr sz="2500" dirty="0">
              <a:cs typeface="Trebuchet MS"/>
            </a:endParaRPr>
          </a:p>
          <a:p>
            <a:pPr marL="756285" lvl="1" indent="-286385">
              <a:lnSpc>
                <a:spcPct val="100000"/>
              </a:lnSpc>
              <a:spcBef>
                <a:spcPts val="605"/>
              </a:spcBef>
              <a:buChar char="–"/>
              <a:tabLst>
                <a:tab pos="756920" algn="l"/>
              </a:tabLst>
            </a:pPr>
            <a:r>
              <a:rPr sz="2500" spc="-100" dirty="0">
                <a:cs typeface="Arial"/>
              </a:rPr>
              <a:t>Windows, </a:t>
            </a:r>
            <a:r>
              <a:rPr sz="2500" spc="-114" dirty="0">
                <a:cs typeface="Arial"/>
              </a:rPr>
              <a:t>Unix</a:t>
            </a:r>
            <a:r>
              <a:rPr sz="2500" spc="-175" dirty="0">
                <a:cs typeface="Arial"/>
              </a:rPr>
              <a:t> </a:t>
            </a:r>
            <a:r>
              <a:rPr sz="2500" spc="-70" dirty="0">
                <a:cs typeface="Arial"/>
              </a:rPr>
              <a:t>...</a:t>
            </a:r>
            <a:endParaRPr sz="2500" dirty="0"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sz="2500" spc="-150" dirty="0">
                <a:cs typeface="Arial"/>
              </a:rPr>
              <a:t>WebLogic, </a:t>
            </a:r>
            <a:r>
              <a:rPr sz="2500" spc="-185" dirty="0">
                <a:cs typeface="Arial"/>
              </a:rPr>
              <a:t>IIS, </a:t>
            </a:r>
            <a:r>
              <a:rPr sz="2500" spc="-145" dirty="0">
                <a:cs typeface="Arial"/>
              </a:rPr>
              <a:t>Apache, </a:t>
            </a:r>
            <a:r>
              <a:rPr sz="2500" spc="-180" dirty="0">
                <a:cs typeface="Arial"/>
              </a:rPr>
              <a:t>SiteScope</a:t>
            </a:r>
            <a:r>
              <a:rPr sz="2500" spc="-15" dirty="0">
                <a:cs typeface="Arial"/>
              </a:rPr>
              <a:t> </a:t>
            </a:r>
            <a:r>
              <a:rPr sz="2500" spc="-65" dirty="0">
                <a:cs typeface="Arial"/>
              </a:rPr>
              <a:t>...</a:t>
            </a:r>
            <a:endParaRPr sz="25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b="1" spc="-140" dirty="0">
                <a:cs typeface="Trebuchet MS"/>
              </a:rPr>
              <a:t>Scripting</a:t>
            </a:r>
            <a:r>
              <a:rPr sz="2500" b="1" spc="-200" dirty="0">
                <a:cs typeface="Trebuchet MS"/>
              </a:rPr>
              <a:t> </a:t>
            </a:r>
            <a:r>
              <a:rPr sz="2500" b="1" spc="-145" dirty="0">
                <a:cs typeface="Trebuchet MS"/>
              </a:rPr>
              <a:t>Language</a:t>
            </a:r>
            <a:endParaRPr sz="2500" dirty="0">
              <a:cs typeface="Trebuchet MS"/>
            </a:endParaRPr>
          </a:p>
          <a:p>
            <a:pPr marL="756285" lvl="1" indent="-286385">
              <a:lnSpc>
                <a:spcPct val="10000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sz="2500" spc="-285" dirty="0">
                <a:cs typeface="Arial"/>
              </a:rPr>
              <a:t>C,</a:t>
            </a:r>
            <a:r>
              <a:rPr sz="2500" spc="-405" dirty="0">
                <a:cs typeface="Arial"/>
              </a:rPr>
              <a:t> </a:t>
            </a:r>
            <a:r>
              <a:rPr lang="en-US" sz="2500" spc="-405" dirty="0">
                <a:cs typeface="Arial"/>
              </a:rPr>
              <a:t>  </a:t>
            </a:r>
            <a:r>
              <a:rPr sz="2500" spc="-260" dirty="0">
                <a:cs typeface="Arial"/>
              </a:rPr>
              <a:t>Java</a:t>
            </a:r>
            <a:endParaRPr sz="2500" dirty="0"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44500"/>
          </a:xfrm>
          <a:custGeom>
            <a:avLst/>
            <a:gdLst/>
            <a:ahLst/>
            <a:cxnLst/>
            <a:rect l="l" t="t" r="r" b="b"/>
            <a:pathLst>
              <a:path w="9144000" h="444500">
                <a:moveTo>
                  <a:pt x="0" y="444500"/>
                </a:moveTo>
                <a:lnTo>
                  <a:pt x="9144000" y="444500"/>
                </a:lnTo>
                <a:lnTo>
                  <a:pt x="9144000" y="0"/>
                </a:lnTo>
                <a:lnTo>
                  <a:pt x="0" y="0"/>
                </a:lnTo>
                <a:lnTo>
                  <a:pt x="0" y="44450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172" y="0"/>
            <a:ext cx="2346960" cy="1391285"/>
          </a:xfrm>
          <a:custGeom>
            <a:avLst/>
            <a:gdLst/>
            <a:ahLst/>
            <a:cxnLst/>
            <a:rect l="l" t="t" r="r" b="b"/>
            <a:pathLst>
              <a:path w="2346959" h="1391285">
                <a:moveTo>
                  <a:pt x="2346827" y="0"/>
                </a:moveTo>
                <a:lnTo>
                  <a:pt x="631516" y="0"/>
                </a:lnTo>
                <a:lnTo>
                  <a:pt x="0" y="1390943"/>
                </a:lnTo>
                <a:lnTo>
                  <a:pt x="2346827" y="1390943"/>
                </a:lnTo>
                <a:lnTo>
                  <a:pt x="2346827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64429" y="0"/>
            <a:ext cx="802640" cy="1409700"/>
          </a:xfrm>
          <a:custGeom>
            <a:avLst/>
            <a:gdLst/>
            <a:ahLst/>
            <a:cxnLst/>
            <a:rect l="l" t="t" r="r" b="b"/>
            <a:pathLst>
              <a:path w="802640" h="1409700">
                <a:moveTo>
                  <a:pt x="802286" y="0"/>
                </a:moveTo>
                <a:lnTo>
                  <a:pt x="625095" y="0"/>
                </a:lnTo>
                <a:lnTo>
                  <a:pt x="0" y="1409700"/>
                </a:lnTo>
                <a:lnTo>
                  <a:pt x="191159" y="1409700"/>
                </a:lnTo>
                <a:lnTo>
                  <a:pt x="802286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721868"/>
            <a:ext cx="45961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0"/>
              <a:t>Performance</a:t>
            </a:r>
            <a:r>
              <a:rPr sz="4400" spc="-305"/>
              <a:t> </a:t>
            </a:r>
            <a:r>
              <a:rPr sz="4400" spc="-210"/>
              <a:t>Center</a:t>
            </a:r>
            <a:endParaRPr sz="4400"/>
          </a:p>
        </p:txBody>
      </p:sp>
      <p:sp>
        <p:nvSpPr>
          <p:cNvPr id="6" name="object 6"/>
          <p:cNvSpPr txBox="1"/>
          <p:nvPr/>
        </p:nvSpPr>
        <p:spPr>
          <a:xfrm>
            <a:off x="535940" y="1744497"/>
            <a:ext cx="6131560" cy="41408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b="1" spc="-180">
                <a:latin typeface="Trebuchet MS"/>
                <a:cs typeface="Trebuchet MS"/>
              </a:rPr>
              <a:t>Centralized</a:t>
            </a:r>
            <a:r>
              <a:rPr sz="2500" b="1" spc="-204">
                <a:latin typeface="Trebuchet MS"/>
                <a:cs typeface="Trebuchet MS"/>
              </a:rPr>
              <a:t> </a:t>
            </a:r>
            <a:r>
              <a:rPr sz="2500" b="1" spc="-135">
                <a:latin typeface="Trebuchet MS"/>
                <a:cs typeface="Trebuchet MS"/>
              </a:rPr>
              <a:t>repository</a:t>
            </a:r>
            <a:endParaRPr sz="2500">
              <a:latin typeface="Trebuchet MS"/>
              <a:cs typeface="Trebuchet MS"/>
            </a:endParaRPr>
          </a:p>
          <a:p>
            <a:pPr marL="756285" lvl="1" indent="-286385">
              <a:lnSpc>
                <a:spcPct val="10000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sz="2500" spc="-125">
                <a:latin typeface="Arial"/>
                <a:cs typeface="Arial"/>
              </a:rPr>
              <a:t>Scripts, </a:t>
            </a:r>
            <a:r>
              <a:rPr sz="2500" spc="-50">
                <a:latin typeface="Arial"/>
                <a:cs typeface="Arial"/>
              </a:rPr>
              <a:t>test </a:t>
            </a:r>
            <a:r>
              <a:rPr sz="2500" spc="-130">
                <a:latin typeface="Arial"/>
                <a:cs typeface="Arial"/>
              </a:rPr>
              <a:t>scenarios, </a:t>
            </a:r>
            <a:r>
              <a:rPr sz="2500" spc="-90">
                <a:latin typeface="Arial"/>
                <a:cs typeface="Arial"/>
              </a:rPr>
              <a:t>results </a:t>
            </a:r>
            <a:r>
              <a:rPr sz="2500" spc="-120">
                <a:latin typeface="Arial"/>
                <a:cs typeface="Arial"/>
              </a:rPr>
              <a:t>and</a:t>
            </a:r>
            <a:r>
              <a:rPr sz="2500" spc="-254">
                <a:latin typeface="Arial"/>
                <a:cs typeface="Arial"/>
              </a:rPr>
              <a:t> </a:t>
            </a:r>
            <a:r>
              <a:rPr sz="2500" spc="-55">
                <a:latin typeface="Arial"/>
                <a:cs typeface="Arial"/>
              </a:rPr>
              <a:t>reports</a:t>
            </a:r>
            <a:endParaRPr sz="25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sz="2500" spc="-125">
                <a:latin typeface="Arial"/>
                <a:cs typeface="Arial"/>
              </a:rPr>
              <a:t>Versioning </a:t>
            </a:r>
            <a:r>
              <a:rPr sz="2500" spc="-90">
                <a:latin typeface="Arial"/>
                <a:cs typeface="Arial"/>
              </a:rPr>
              <a:t>(new </a:t>
            </a:r>
            <a:r>
              <a:rPr sz="2500" spc="-80">
                <a:latin typeface="Arial"/>
                <a:cs typeface="Arial"/>
              </a:rPr>
              <a:t>on </a:t>
            </a:r>
            <a:r>
              <a:rPr sz="2500" spc="-430">
                <a:latin typeface="Arial"/>
                <a:cs typeface="Arial"/>
              </a:rPr>
              <a:t>PC</a:t>
            </a:r>
            <a:r>
              <a:rPr sz="2500" spc="-254">
                <a:latin typeface="Arial"/>
                <a:cs typeface="Arial"/>
              </a:rPr>
              <a:t> </a:t>
            </a:r>
            <a:r>
              <a:rPr sz="2500" spc="-110">
                <a:latin typeface="Arial"/>
                <a:cs typeface="Arial"/>
              </a:rPr>
              <a:t>11)</a:t>
            </a:r>
            <a:endParaRPr sz="2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b="1" spc="-145">
                <a:latin typeface="Trebuchet MS"/>
                <a:cs typeface="Trebuchet MS"/>
              </a:rPr>
              <a:t>Dedicated </a:t>
            </a:r>
            <a:r>
              <a:rPr sz="2500" b="1" spc="-170">
                <a:latin typeface="Trebuchet MS"/>
                <a:cs typeface="Trebuchet MS"/>
              </a:rPr>
              <a:t>resource</a:t>
            </a:r>
            <a:r>
              <a:rPr sz="2500" b="1" spc="-240">
                <a:latin typeface="Trebuchet MS"/>
                <a:cs typeface="Trebuchet MS"/>
              </a:rPr>
              <a:t> </a:t>
            </a:r>
            <a:r>
              <a:rPr sz="2500" b="1" spc="-95">
                <a:latin typeface="Trebuchet MS"/>
                <a:cs typeface="Trebuchet MS"/>
              </a:rPr>
              <a:t>pools</a:t>
            </a:r>
            <a:endParaRPr sz="2500">
              <a:latin typeface="Trebuchet MS"/>
              <a:cs typeface="Trebuchet MS"/>
            </a:endParaRPr>
          </a:p>
          <a:p>
            <a:pPr marL="756285" lvl="1" indent="-286385">
              <a:lnSpc>
                <a:spcPct val="10000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sz="2500" spc="-180">
                <a:latin typeface="Arial"/>
                <a:cs typeface="Arial"/>
              </a:rPr>
              <a:t>Load </a:t>
            </a:r>
            <a:r>
              <a:rPr sz="2500" spc="-110">
                <a:latin typeface="Arial"/>
                <a:cs typeface="Arial"/>
              </a:rPr>
              <a:t>generators </a:t>
            </a:r>
            <a:r>
              <a:rPr sz="2500" spc="-120">
                <a:latin typeface="Arial"/>
                <a:cs typeface="Arial"/>
              </a:rPr>
              <a:t>and</a:t>
            </a:r>
            <a:r>
              <a:rPr sz="2500" spc="-125">
                <a:latin typeface="Arial"/>
                <a:cs typeface="Arial"/>
              </a:rPr>
              <a:t> </a:t>
            </a:r>
            <a:r>
              <a:rPr sz="2500" spc="-70">
                <a:latin typeface="Arial"/>
                <a:cs typeface="Arial"/>
              </a:rPr>
              <a:t>controllers</a:t>
            </a:r>
            <a:endParaRPr sz="2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b="1" spc="-130">
                <a:latin typeface="Trebuchet MS"/>
                <a:cs typeface="Trebuchet MS"/>
              </a:rPr>
              <a:t>User</a:t>
            </a:r>
            <a:r>
              <a:rPr sz="2500" b="1" spc="-195">
                <a:latin typeface="Trebuchet MS"/>
                <a:cs typeface="Trebuchet MS"/>
              </a:rPr>
              <a:t> </a:t>
            </a:r>
            <a:r>
              <a:rPr sz="2500" b="1" spc="-135">
                <a:latin typeface="Trebuchet MS"/>
                <a:cs typeface="Trebuchet MS"/>
              </a:rPr>
              <a:t>management</a:t>
            </a:r>
            <a:endParaRPr sz="2500">
              <a:latin typeface="Trebuchet MS"/>
              <a:cs typeface="Trebuchet MS"/>
            </a:endParaRPr>
          </a:p>
          <a:p>
            <a:pPr marL="756285" lvl="1" indent="-286385">
              <a:lnSpc>
                <a:spcPct val="10000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sz="2500" spc="-75">
                <a:latin typeface="Arial"/>
                <a:cs typeface="Arial"/>
              </a:rPr>
              <a:t>Integrate </a:t>
            </a:r>
            <a:r>
              <a:rPr sz="2500" spc="15">
                <a:latin typeface="Arial"/>
                <a:cs typeface="Arial"/>
              </a:rPr>
              <a:t>with </a:t>
            </a:r>
            <a:r>
              <a:rPr sz="2500" spc="-254">
                <a:latin typeface="Arial"/>
                <a:cs typeface="Arial"/>
              </a:rPr>
              <a:t>AD </a:t>
            </a:r>
            <a:r>
              <a:rPr sz="2500" spc="-120">
                <a:latin typeface="Arial"/>
                <a:cs typeface="Arial"/>
              </a:rPr>
              <a:t>and</a:t>
            </a:r>
            <a:r>
              <a:rPr sz="2500" spc="-280">
                <a:latin typeface="Arial"/>
                <a:cs typeface="Arial"/>
              </a:rPr>
              <a:t> </a:t>
            </a:r>
            <a:r>
              <a:rPr sz="2500" spc="-320">
                <a:latin typeface="Arial"/>
                <a:cs typeface="Arial"/>
              </a:rPr>
              <a:t>LDAP</a:t>
            </a:r>
            <a:endParaRPr sz="2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b="1" spc="-160">
                <a:latin typeface="Trebuchet MS"/>
                <a:cs typeface="Trebuchet MS"/>
              </a:rPr>
              <a:t>Organized </a:t>
            </a:r>
            <a:r>
              <a:rPr sz="2500" b="1" spc="-140">
                <a:latin typeface="Trebuchet MS"/>
                <a:cs typeface="Trebuchet MS"/>
              </a:rPr>
              <a:t>by </a:t>
            </a:r>
            <a:r>
              <a:rPr sz="2500" b="1" spc="-114">
                <a:latin typeface="Trebuchet MS"/>
                <a:cs typeface="Trebuchet MS"/>
              </a:rPr>
              <a:t>domain </a:t>
            </a:r>
            <a:r>
              <a:rPr sz="2500" b="1" spc="-120">
                <a:latin typeface="Trebuchet MS"/>
                <a:cs typeface="Trebuchet MS"/>
              </a:rPr>
              <a:t>and</a:t>
            </a:r>
            <a:r>
              <a:rPr sz="2500" b="1" spc="-440">
                <a:latin typeface="Trebuchet MS"/>
                <a:cs typeface="Trebuchet MS"/>
              </a:rPr>
              <a:t> </a:t>
            </a:r>
            <a:r>
              <a:rPr sz="2500" b="1" spc="-175">
                <a:latin typeface="Trebuchet MS"/>
                <a:cs typeface="Trebuchet MS"/>
              </a:rPr>
              <a:t>project</a:t>
            </a:r>
            <a:endParaRPr sz="2500">
              <a:latin typeface="Trebuchet MS"/>
              <a:cs typeface="Trebuchet MS"/>
            </a:endParaRPr>
          </a:p>
          <a:p>
            <a:pPr marL="756285" lvl="1" indent="-286385">
              <a:lnSpc>
                <a:spcPct val="10000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sz="2500" spc="-215">
                <a:latin typeface="Arial"/>
                <a:cs typeface="Arial"/>
              </a:rPr>
              <a:t>Usage </a:t>
            </a:r>
            <a:r>
              <a:rPr sz="2500" spc="-30">
                <a:latin typeface="Arial"/>
                <a:cs typeface="Arial"/>
              </a:rPr>
              <a:t>limits </a:t>
            </a:r>
            <a:r>
              <a:rPr sz="2500" spc="-165">
                <a:latin typeface="Arial"/>
                <a:cs typeface="Arial"/>
              </a:rPr>
              <a:t>can </a:t>
            </a:r>
            <a:r>
              <a:rPr sz="2500" spc="-120">
                <a:latin typeface="Arial"/>
                <a:cs typeface="Arial"/>
              </a:rPr>
              <a:t>be </a:t>
            </a:r>
            <a:r>
              <a:rPr sz="2500" spc="-80">
                <a:latin typeface="Arial"/>
                <a:cs typeface="Arial"/>
              </a:rPr>
              <a:t>applied </a:t>
            </a:r>
            <a:r>
              <a:rPr sz="2500" spc="-70">
                <a:latin typeface="Arial"/>
                <a:cs typeface="Arial"/>
              </a:rPr>
              <a:t>per</a:t>
            </a:r>
            <a:r>
              <a:rPr sz="2500" spc="-150">
                <a:latin typeface="Arial"/>
                <a:cs typeface="Arial"/>
              </a:rPr>
              <a:t> </a:t>
            </a:r>
            <a:r>
              <a:rPr sz="2500" spc="-50">
                <a:latin typeface="Arial"/>
                <a:cs typeface="Arial"/>
              </a:rPr>
              <a:t>project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44500"/>
          </a:xfrm>
          <a:custGeom>
            <a:avLst/>
            <a:gdLst/>
            <a:ahLst/>
            <a:cxnLst/>
            <a:rect l="l" t="t" r="r" b="b"/>
            <a:pathLst>
              <a:path w="9144000" h="444500">
                <a:moveTo>
                  <a:pt x="0" y="444500"/>
                </a:moveTo>
                <a:lnTo>
                  <a:pt x="9144000" y="444500"/>
                </a:lnTo>
                <a:lnTo>
                  <a:pt x="9144000" y="0"/>
                </a:lnTo>
                <a:lnTo>
                  <a:pt x="0" y="0"/>
                </a:lnTo>
                <a:lnTo>
                  <a:pt x="0" y="44450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172" y="0"/>
            <a:ext cx="2346960" cy="1420427"/>
          </a:xfrm>
          <a:custGeom>
            <a:avLst/>
            <a:gdLst/>
            <a:ahLst/>
            <a:cxnLst/>
            <a:rect l="l" t="t" r="r" b="b"/>
            <a:pathLst>
              <a:path w="2346959" h="1391285">
                <a:moveTo>
                  <a:pt x="2346827" y="0"/>
                </a:moveTo>
                <a:lnTo>
                  <a:pt x="631516" y="0"/>
                </a:lnTo>
                <a:lnTo>
                  <a:pt x="0" y="1390943"/>
                </a:lnTo>
                <a:lnTo>
                  <a:pt x="2346827" y="1390943"/>
                </a:lnTo>
                <a:lnTo>
                  <a:pt x="2346827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64429" y="0"/>
            <a:ext cx="802640" cy="1409700"/>
          </a:xfrm>
          <a:custGeom>
            <a:avLst/>
            <a:gdLst/>
            <a:ahLst/>
            <a:cxnLst/>
            <a:rect l="l" t="t" r="r" b="b"/>
            <a:pathLst>
              <a:path w="802640" h="1409700">
                <a:moveTo>
                  <a:pt x="802286" y="0"/>
                </a:moveTo>
                <a:lnTo>
                  <a:pt x="625095" y="0"/>
                </a:lnTo>
                <a:lnTo>
                  <a:pt x="0" y="1409700"/>
                </a:lnTo>
                <a:lnTo>
                  <a:pt x="191159" y="1409700"/>
                </a:lnTo>
                <a:lnTo>
                  <a:pt x="802286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768172"/>
            <a:ext cx="57600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0"/>
              <a:t>Performance</a:t>
            </a:r>
            <a:r>
              <a:rPr sz="4400" spc="-330"/>
              <a:t> </a:t>
            </a:r>
            <a:r>
              <a:rPr sz="4400" spc="-215"/>
              <a:t>Engineering</a:t>
            </a:r>
            <a:endParaRPr sz="4400"/>
          </a:p>
        </p:txBody>
      </p:sp>
      <p:sp>
        <p:nvSpPr>
          <p:cNvPr id="6" name="object 6"/>
          <p:cNvSpPr txBox="1"/>
          <p:nvPr/>
        </p:nvSpPr>
        <p:spPr>
          <a:xfrm>
            <a:off x="1573149" y="3250514"/>
            <a:ext cx="600138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85">
                <a:solidFill>
                  <a:srgbClr val="462107"/>
                </a:solidFill>
                <a:latin typeface="Arial"/>
                <a:cs typeface="Arial"/>
              </a:rPr>
              <a:t>How </a:t>
            </a:r>
            <a:r>
              <a:rPr sz="4000" spc="-265">
                <a:solidFill>
                  <a:srgbClr val="462107"/>
                </a:solidFill>
                <a:latin typeface="Arial"/>
                <a:cs typeface="Arial"/>
              </a:rPr>
              <a:t>can </a:t>
            </a:r>
            <a:r>
              <a:rPr sz="4000" spc="-160">
                <a:solidFill>
                  <a:srgbClr val="462107"/>
                </a:solidFill>
                <a:latin typeface="Arial"/>
                <a:cs typeface="Arial"/>
              </a:rPr>
              <a:t>we </a:t>
            </a:r>
            <a:r>
              <a:rPr sz="4000" spc="-190">
                <a:solidFill>
                  <a:srgbClr val="462107"/>
                </a:solidFill>
                <a:latin typeface="Arial"/>
                <a:cs typeface="Arial"/>
              </a:rPr>
              <a:t>answer </a:t>
            </a:r>
            <a:r>
              <a:rPr sz="4000" spc="-85">
                <a:solidFill>
                  <a:srgbClr val="462107"/>
                </a:solidFill>
                <a:latin typeface="Arial"/>
                <a:cs typeface="Arial"/>
              </a:rPr>
              <a:t>all</a:t>
            </a:r>
            <a:r>
              <a:rPr sz="4000" spc="-330">
                <a:solidFill>
                  <a:srgbClr val="462107"/>
                </a:solidFill>
                <a:latin typeface="Arial"/>
                <a:cs typeface="Arial"/>
              </a:rPr>
              <a:t> </a:t>
            </a:r>
            <a:r>
              <a:rPr sz="4000" spc="-140">
                <a:solidFill>
                  <a:srgbClr val="462107"/>
                </a:solidFill>
                <a:latin typeface="Arial"/>
                <a:cs typeface="Arial"/>
              </a:rPr>
              <a:t>those</a:t>
            </a:r>
            <a:endParaRPr sz="4000">
              <a:latin typeface="Arial"/>
              <a:cs typeface="Arial"/>
            </a:endParaRPr>
          </a:p>
          <a:p>
            <a:pPr marL="2053589">
              <a:lnSpc>
                <a:spcPct val="100000"/>
              </a:lnSpc>
            </a:pPr>
            <a:r>
              <a:rPr sz="4000" spc="-180">
                <a:solidFill>
                  <a:srgbClr val="462107"/>
                </a:solidFill>
                <a:latin typeface="Arial"/>
                <a:cs typeface="Arial"/>
              </a:rPr>
              <a:t>questions?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44500"/>
          </a:xfrm>
          <a:custGeom>
            <a:avLst/>
            <a:gdLst/>
            <a:ahLst/>
            <a:cxnLst/>
            <a:rect l="l" t="t" r="r" b="b"/>
            <a:pathLst>
              <a:path w="9144000" h="444500">
                <a:moveTo>
                  <a:pt x="0" y="444500"/>
                </a:moveTo>
                <a:lnTo>
                  <a:pt x="9144000" y="444500"/>
                </a:lnTo>
                <a:lnTo>
                  <a:pt x="9144000" y="0"/>
                </a:lnTo>
                <a:lnTo>
                  <a:pt x="0" y="0"/>
                </a:lnTo>
                <a:lnTo>
                  <a:pt x="0" y="44450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172" y="0"/>
            <a:ext cx="2346960" cy="1391285"/>
          </a:xfrm>
          <a:custGeom>
            <a:avLst/>
            <a:gdLst/>
            <a:ahLst/>
            <a:cxnLst/>
            <a:rect l="l" t="t" r="r" b="b"/>
            <a:pathLst>
              <a:path w="2346959" h="1391285">
                <a:moveTo>
                  <a:pt x="2346827" y="0"/>
                </a:moveTo>
                <a:lnTo>
                  <a:pt x="631516" y="0"/>
                </a:lnTo>
                <a:lnTo>
                  <a:pt x="0" y="1390943"/>
                </a:lnTo>
                <a:lnTo>
                  <a:pt x="2346827" y="1390943"/>
                </a:lnTo>
                <a:lnTo>
                  <a:pt x="2346827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64429" y="0"/>
            <a:ext cx="802640" cy="1409700"/>
          </a:xfrm>
          <a:custGeom>
            <a:avLst/>
            <a:gdLst/>
            <a:ahLst/>
            <a:cxnLst/>
            <a:rect l="l" t="t" r="r" b="b"/>
            <a:pathLst>
              <a:path w="802640" h="1409700">
                <a:moveTo>
                  <a:pt x="802286" y="0"/>
                </a:moveTo>
                <a:lnTo>
                  <a:pt x="625095" y="0"/>
                </a:lnTo>
                <a:lnTo>
                  <a:pt x="0" y="1409700"/>
                </a:lnTo>
                <a:lnTo>
                  <a:pt x="191159" y="1409700"/>
                </a:lnTo>
                <a:lnTo>
                  <a:pt x="802286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721868"/>
            <a:ext cx="45961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0"/>
              <a:t>Performance</a:t>
            </a:r>
            <a:r>
              <a:rPr sz="4400" spc="-305"/>
              <a:t> </a:t>
            </a:r>
            <a:r>
              <a:rPr sz="4400" spc="-210"/>
              <a:t>Center</a:t>
            </a:r>
            <a:endParaRPr sz="4400"/>
          </a:p>
        </p:txBody>
      </p:sp>
      <p:sp>
        <p:nvSpPr>
          <p:cNvPr id="6" name="object 6"/>
          <p:cNvSpPr txBox="1"/>
          <p:nvPr/>
        </p:nvSpPr>
        <p:spPr>
          <a:xfrm>
            <a:off x="535940" y="1744497"/>
            <a:ext cx="5723255" cy="41408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b="1" spc="-110" dirty="0">
                <a:cs typeface="Trebuchet MS"/>
              </a:rPr>
              <a:t>Web</a:t>
            </a:r>
            <a:r>
              <a:rPr sz="2500" b="1" spc="-210" dirty="0">
                <a:cs typeface="Trebuchet MS"/>
              </a:rPr>
              <a:t> </a:t>
            </a:r>
            <a:r>
              <a:rPr sz="2500" b="1" spc="-170" dirty="0">
                <a:cs typeface="Trebuchet MS"/>
              </a:rPr>
              <a:t>interface</a:t>
            </a:r>
            <a:endParaRPr sz="2500" dirty="0">
              <a:cs typeface="Trebuchet MS"/>
            </a:endParaRPr>
          </a:p>
          <a:p>
            <a:pPr marL="756285" lvl="1" indent="-286385">
              <a:lnSpc>
                <a:spcPct val="10000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sz="2500" spc="-145" dirty="0">
                <a:cs typeface="Arial"/>
              </a:rPr>
              <a:t>Create </a:t>
            </a:r>
            <a:r>
              <a:rPr sz="2500" spc="-50" dirty="0">
                <a:cs typeface="Arial"/>
              </a:rPr>
              <a:t>test</a:t>
            </a:r>
            <a:r>
              <a:rPr sz="2500" spc="-195" dirty="0">
                <a:cs typeface="Arial"/>
              </a:rPr>
              <a:t> </a:t>
            </a:r>
            <a:r>
              <a:rPr sz="2500" spc="-135" dirty="0">
                <a:cs typeface="Arial"/>
              </a:rPr>
              <a:t>scenarios</a:t>
            </a:r>
            <a:endParaRPr sz="2500" dirty="0"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sz="2500" spc="-145" dirty="0">
                <a:cs typeface="Arial"/>
              </a:rPr>
              <a:t>Setup </a:t>
            </a:r>
            <a:r>
              <a:rPr sz="2500" spc="-150" dirty="0">
                <a:cs typeface="Arial"/>
              </a:rPr>
              <a:t>system</a:t>
            </a:r>
            <a:r>
              <a:rPr sz="2500" spc="-180" dirty="0">
                <a:cs typeface="Arial"/>
              </a:rPr>
              <a:t> </a:t>
            </a:r>
            <a:r>
              <a:rPr sz="2500" spc="-114" dirty="0">
                <a:cs typeface="Arial"/>
              </a:rPr>
              <a:t>probes</a:t>
            </a:r>
            <a:endParaRPr sz="2500" dirty="0"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sz="2500" spc="-165" dirty="0">
                <a:cs typeface="Arial"/>
              </a:rPr>
              <a:t>Execute </a:t>
            </a:r>
            <a:r>
              <a:rPr sz="2500" spc="-120" dirty="0">
                <a:cs typeface="Arial"/>
              </a:rPr>
              <a:t>and </a:t>
            </a:r>
            <a:r>
              <a:rPr sz="2500" spc="-25" dirty="0">
                <a:cs typeface="Arial"/>
              </a:rPr>
              <a:t>monitor</a:t>
            </a:r>
            <a:r>
              <a:rPr sz="2500" spc="-125" dirty="0">
                <a:cs typeface="Arial"/>
              </a:rPr>
              <a:t> </a:t>
            </a:r>
            <a:r>
              <a:rPr sz="2500" spc="-95" dirty="0">
                <a:cs typeface="Arial"/>
              </a:rPr>
              <a:t>tests</a:t>
            </a:r>
            <a:endParaRPr sz="2500" dirty="0"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sz="2500" spc="-105" dirty="0">
                <a:cs typeface="Arial"/>
              </a:rPr>
              <a:t>View</a:t>
            </a:r>
            <a:r>
              <a:rPr sz="2500" spc="-150" dirty="0">
                <a:cs typeface="Arial"/>
              </a:rPr>
              <a:t> </a:t>
            </a:r>
            <a:r>
              <a:rPr sz="2500" spc="-55" dirty="0">
                <a:cs typeface="Arial"/>
              </a:rPr>
              <a:t>reports</a:t>
            </a:r>
            <a:endParaRPr sz="25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b="1" spc="-120" dirty="0">
                <a:cs typeface="Trebuchet MS"/>
              </a:rPr>
              <a:t>Desktop</a:t>
            </a:r>
            <a:r>
              <a:rPr sz="2500" b="1" spc="-204" dirty="0">
                <a:cs typeface="Trebuchet MS"/>
              </a:rPr>
              <a:t> </a:t>
            </a:r>
            <a:r>
              <a:rPr sz="2500" b="1" spc="-155" dirty="0">
                <a:cs typeface="Trebuchet MS"/>
              </a:rPr>
              <a:t>clients</a:t>
            </a:r>
            <a:endParaRPr sz="2500" dirty="0">
              <a:cs typeface="Trebuchet MS"/>
            </a:endParaRPr>
          </a:p>
          <a:p>
            <a:pPr marL="756285" lvl="1" indent="-286385">
              <a:lnSpc>
                <a:spcPct val="10000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sz="2500" spc="-135" dirty="0">
                <a:cs typeface="Arial"/>
              </a:rPr>
              <a:t>Connect </a:t>
            </a:r>
            <a:r>
              <a:rPr sz="2500" spc="20" dirty="0">
                <a:cs typeface="Arial"/>
              </a:rPr>
              <a:t>to </a:t>
            </a:r>
            <a:r>
              <a:rPr sz="2500" spc="-120" dirty="0">
                <a:cs typeface="Arial"/>
              </a:rPr>
              <a:t>Performance </a:t>
            </a:r>
            <a:r>
              <a:rPr sz="2500" spc="-125" dirty="0">
                <a:cs typeface="Arial"/>
              </a:rPr>
              <a:t>Center</a:t>
            </a:r>
            <a:r>
              <a:rPr sz="2500" spc="-270" dirty="0">
                <a:cs typeface="Arial"/>
              </a:rPr>
              <a:t> </a:t>
            </a:r>
            <a:r>
              <a:rPr sz="2500" spc="-105" dirty="0">
                <a:cs typeface="Arial"/>
              </a:rPr>
              <a:t>server</a:t>
            </a:r>
            <a:endParaRPr sz="2500" dirty="0"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sz="2500" spc="-105" dirty="0">
                <a:cs typeface="Arial"/>
              </a:rPr>
              <a:t>Script </a:t>
            </a:r>
            <a:r>
              <a:rPr sz="2500" spc="-85" dirty="0">
                <a:cs typeface="Arial"/>
              </a:rPr>
              <a:t>development</a:t>
            </a:r>
            <a:r>
              <a:rPr sz="2500" spc="-160" dirty="0">
                <a:cs typeface="Arial"/>
              </a:rPr>
              <a:t> </a:t>
            </a:r>
            <a:r>
              <a:rPr sz="2500" spc="-170" dirty="0">
                <a:cs typeface="Arial"/>
              </a:rPr>
              <a:t>(</a:t>
            </a:r>
            <a:r>
              <a:rPr sz="2500" spc="-170" dirty="0" err="1">
                <a:cs typeface="Arial"/>
              </a:rPr>
              <a:t>VuGen</a:t>
            </a:r>
            <a:r>
              <a:rPr sz="2500" spc="-170" dirty="0">
                <a:cs typeface="Arial"/>
              </a:rPr>
              <a:t>)</a:t>
            </a:r>
            <a:endParaRPr sz="2500" dirty="0"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sz="2500" spc="-150" dirty="0">
                <a:cs typeface="Arial"/>
              </a:rPr>
              <a:t>Analysis</a:t>
            </a:r>
            <a:endParaRPr sz="2500" dirty="0"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21868"/>
            <a:ext cx="15468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55"/>
              <a:t>V</a:t>
            </a:r>
            <a:r>
              <a:rPr sz="4400" spc="-300"/>
              <a:t>uGen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314325" y="1988629"/>
            <a:ext cx="6054979" cy="4293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34051" y="1052449"/>
            <a:ext cx="2905125" cy="3019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21868"/>
            <a:ext cx="32289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60"/>
              <a:t>Web</a:t>
            </a:r>
            <a:r>
              <a:rPr sz="4400" spc="-325"/>
              <a:t> </a:t>
            </a:r>
            <a:r>
              <a:rPr sz="4400" spc="-130"/>
              <a:t>Interface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4767198" y="1100200"/>
            <a:ext cx="4156202" cy="2138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6638" y="1704975"/>
            <a:ext cx="3557536" cy="2381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43100" y="3695700"/>
            <a:ext cx="5402199" cy="22288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21868"/>
            <a:ext cx="185356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4"/>
              <a:t>Analysis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352425" y="2167102"/>
            <a:ext cx="5462651" cy="4090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05732" y="692150"/>
            <a:ext cx="3484117" cy="24615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30950" y="3336734"/>
            <a:ext cx="2451227" cy="25676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44000" cy="444500"/>
          </a:xfrm>
          <a:custGeom>
            <a:avLst/>
            <a:gdLst/>
            <a:ahLst/>
            <a:cxnLst/>
            <a:rect l="l" t="t" r="r" b="b"/>
            <a:pathLst>
              <a:path w="9144000" h="444500">
                <a:moveTo>
                  <a:pt x="0" y="444500"/>
                </a:moveTo>
                <a:lnTo>
                  <a:pt x="9144000" y="444500"/>
                </a:lnTo>
                <a:lnTo>
                  <a:pt x="9144000" y="0"/>
                </a:lnTo>
                <a:lnTo>
                  <a:pt x="0" y="0"/>
                </a:lnTo>
                <a:lnTo>
                  <a:pt x="0" y="44450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97172" y="0"/>
            <a:ext cx="2346960" cy="1391285"/>
          </a:xfrm>
          <a:custGeom>
            <a:avLst/>
            <a:gdLst/>
            <a:ahLst/>
            <a:cxnLst/>
            <a:rect l="l" t="t" r="r" b="b"/>
            <a:pathLst>
              <a:path w="2346959" h="1391285">
                <a:moveTo>
                  <a:pt x="2346827" y="0"/>
                </a:moveTo>
                <a:lnTo>
                  <a:pt x="631516" y="0"/>
                </a:lnTo>
                <a:lnTo>
                  <a:pt x="0" y="1390943"/>
                </a:lnTo>
                <a:lnTo>
                  <a:pt x="2346827" y="1390943"/>
                </a:lnTo>
                <a:lnTo>
                  <a:pt x="2346827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64429" y="0"/>
            <a:ext cx="802640" cy="1409700"/>
          </a:xfrm>
          <a:custGeom>
            <a:avLst/>
            <a:gdLst/>
            <a:ahLst/>
            <a:cxnLst/>
            <a:rect l="l" t="t" r="r" b="b"/>
            <a:pathLst>
              <a:path w="802640" h="1409700">
                <a:moveTo>
                  <a:pt x="802286" y="0"/>
                </a:moveTo>
                <a:lnTo>
                  <a:pt x="625095" y="0"/>
                </a:lnTo>
                <a:lnTo>
                  <a:pt x="0" y="1409700"/>
                </a:lnTo>
                <a:lnTo>
                  <a:pt x="191159" y="1409700"/>
                </a:lnTo>
                <a:lnTo>
                  <a:pt x="802286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5940" y="583184"/>
            <a:ext cx="776986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260" dirty="0"/>
              <a:t>Advantages of Performance Center</a:t>
            </a:r>
            <a:endParaRPr spc="-260" dirty="0"/>
          </a:p>
        </p:txBody>
      </p:sp>
      <p:sp>
        <p:nvSpPr>
          <p:cNvPr id="7" name="object 7"/>
          <p:cNvSpPr txBox="1"/>
          <p:nvPr/>
        </p:nvSpPr>
        <p:spPr>
          <a:xfrm>
            <a:off x="609600" y="2209800"/>
            <a:ext cx="6584950" cy="3347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95" dirty="0">
                <a:cs typeface="Arial"/>
              </a:rPr>
              <a:t>1. </a:t>
            </a:r>
            <a:r>
              <a:rPr lang="en-US" sz="2400" spc="-95" dirty="0">
                <a:solidFill>
                  <a:srgbClr val="FF0000"/>
                </a:solidFill>
                <a:cs typeface="Arial"/>
              </a:rPr>
              <a:t>Environments</a:t>
            </a:r>
            <a:endParaRPr lang="en-US" sz="2400" dirty="0">
              <a:solidFill>
                <a:srgbClr val="FF0000"/>
              </a:solidFill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 dirty="0"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500" spc="-10" dirty="0">
                <a:cs typeface="Arial"/>
              </a:rPr>
              <a:t>Multiple </a:t>
            </a:r>
            <a:r>
              <a:rPr sz="2500" spc="-110" dirty="0">
                <a:cs typeface="Arial"/>
              </a:rPr>
              <a:t>organizations </a:t>
            </a:r>
            <a:r>
              <a:rPr sz="2500" spc="-95" dirty="0">
                <a:cs typeface="Arial"/>
              </a:rPr>
              <a:t>inside </a:t>
            </a:r>
            <a:r>
              <a:rPr sz="2500" spc="-30" dirty="0">
                <a:cs typeface="Arial"/>
              </a:rPr>
              <a:t>the </a:t>
            </a:r>
            <a:r>
              <a:rPr sz="2500" spc="-185" dirty="0">
                <a:cs typeface="Arial"/>
              </a:rPr>
              <a:t>same</a:t>
            </a:r>
            <a:r>
              <a:rPr sz="2500" spc="-355" dirty="0">
                <a:cs typeface="Arial"/>
              </a:rPr>
              <a:t> </a:t>
            </a:r>
            <a:r>
              <a:rPr sz="2500" spc="-135" dirty="0">
                <a:cs typeface="Arial"/>
              </a:rPr>
              <a:t>company</a:t>
            </a:r>
            <a:endParaRPr sz="25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120" dirty="0">
                <a:cs typeface="Arial"/>
              </a:rPr>
              <a:t>Geographically </a:t>
            </a:r>
            <a:r>
              <a:rPr sz="2500" spc="-125" dirty="0">
                <a:cs typeface="Arial"/>
              </a:rPr>
              <a:t>dispersed </a:t>
            </a:r>
            <a:r>
              <a:rPr sz="2500" spc="-120" dirty="0">
                <a:cs typeface="Arial"/>
              </a:rPr>
              <a:t>teams </a:t>
            </a:r>
            <a:r>
              <a:rPr sz="1800" spc="-85" dirty="0">
                <a:cs typeface="Arial"/>
              </a:rPr>
              <a:t>(Global</a:t>
            </a:r>
            <a:r>
              <a:rPr sz="1800" spc="-60" dirty="0">
                <a:cs typeface="Arial"/>
              </a:rPr>
              <a:t> </a:t>
            </a:r>
            <a:r>
              <a:rPr sz="1800" spc="-55" dirty="0">
                <a:cs typeface="Arial"/>
              </a:rPr>
              <a:t>development)</a:t>
            </a:r>
            <a:endParaRPr sz="18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90" dirty="0">
                <a:cs typeface="Arial"/>
              </a:rPr>
              <a:t>Wide </a:t>
            </a:r>
            <a:r>
              <a:rPr sz="2500" spc="-60" dirty="0">
                <a:cs typeface="Arial"/>
              </a:rPr>
              <a:t>variety </a:t>
            </a:r>
            <a:r>
              <a:rPr sz="2500" spc="-10" dirty="0">
                <a:cs typeface="Arial"/>
              </a:rPr>
              <a:t>of</a:t>
            </a:r>
            <a:r>
              <a:rPr sz="2500" spc="-254" dirty="0">
                <a:cs typeface="Arial"/>
              </a:rPr>
              <a:t> </a:t>
            </a:r>
            <a:r>
              <a:rPr sz="2500" spc="-95" dirty="0">
                <a:cs typeface="Arial"/>
              </a:rPr>
              <a:t>technologies</a:t>
            </a:r>
            <a:endParaRPr sz="25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114" dirty="0">
                <a:cs typeface="Arial"/>
              </a:rPr>
              <a:t>Agile</a:t>
            </a:r>
            <a:r>
              <a:rPr sz="2500" spc="-135" dirty="0">
                <a:cs typeface="Arial"/>
              </a:rPr>
              <a:t> </a:t>
            </a:r>
            <a:r>
              <a:rPr sz="2500" spc="-85" dirty="0">
                <a:cs typeface="Arial"/>
              </a:rPr>
              <a:t>development</a:t>
            </a:r>
            <a:endParaRPr sz="25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110" dirty="0">
                <a:cs typeface="Arial"/>
              </a:rPr>
              <a:t>Continuous </a:t>
            </a:r>
            <a:r>
              <a:rPr sz="2500" spc="-75" dirty="0">
                <a:cs typeface="Arial"/>
              </a:rPr>
              <a:t>delivery </a:t>
            </a:r>
            <a:r>
              <a:rPr sz="1800" spc="-90" dirty="0">
                <a:cs typeface="Arial"/>
              </a:rPr>
              <a:t>(Weekly</a:t>
            </a:r>
            <a:r>
              <a:rPr sz="1800" spc="-160" dirty="0">
                <a:cs typeface="Arial"/>
              </a:rPr>
              <a:t> </a:t>
            </a:r>
            <a:r>
              <a:rPr sz="1800" spc="-100" dirty="0">
                <a:cs typeface="Arial"/>
              </a:rPr>
              <a:t>releases)</a:t>
            </a:r>
            <a:endParaRPr sz="18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165" dirty="0">
                <a:cs typeface="Arial"/>
              </a:rPr>
              <a:t>Pressure </a:t>
            </a:r>
            <a:r>
              <a:rPr sz="2500" spc="20" dirty="0">
                <a:cs typeface="Arial"/>
              </a:rPr>
              <a:t>to </a:t>
            </a:r>
            <a:r>
              <a:rPr sz="2500" spc="-110" dirty="0">
                <a:cs typeface="Arial"/>
              </a:rPr>
              <a:t>reduce</a:t>
            </a:r>
            <a:r>
              <a:rPr sz="2500" spc="-250" dirty="0">
                <a:cs typeface="Arial"/>
              </a:rPr>
              <a:t> </a:t>
            </a:r>
            <a:r>
              <a:rPr sz="2500" spc="-150" dirty="0">
                <a:cs typeface="Arial"/>
              </a:rPr>
              <a:t>costs</a:t>
            </a:r>
            <a:endParaRPr sz="2500" dirty="0"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44500"/>
          </a:xfrm>
          <a:custGeom>
            <a:avLst/>
            <a:gdLst/>
            <a:ahLst/>
            <a:cxnLst/>
            <a:rect l="l" t="t" r="r" b="b"/>
            <a:pathLst>
              <a:path w="9144000" h="444500">
                <a:moveTo>
                  <a:pt x="0" y="444500"/>
                </a:moveTo>
                <a:lnTo>
                  <a:pt x="9144000" y="444500"/>
                </a:lnTo>
                <a:lnTo>
                  <a:pt x="9144000" y="0"/>
                </a:lnTo>
                <a:lnTo>
                  <a:pt x="0" y="0"/>
                </a:lnTo>
                <a:lnTo>
                  <a:pt x="0" y="44450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172" y="0"/>
            <a:ext cx="2346960" cy="1391285"/>
          </a:xfrm>
          <a:custGeom>
            <a:avLst/>
            <a:gdLst/>
            <a:ahLst/>
            <a:cxnLst/>
            <a:rect l="l" t="t" r="r" b="b"/>
            <a:pathLst>
              <a:path w="2346959" h="1391285">
                <a:moveTo>
                  <a:pt x="2346827" y="0"/>
                </a:moveTo>
                <a:lnTo>
                  <a:pt x="631516" y="0"/>
                </a:lnTo>
                <a:lnTo>
                  <a:pt x="0" y="1390943"/>
                </a:lnTo>
                <a:lnTo>
                  <a:pt x="2346827" y="1390943"/>
                </a:lnTo>
                <a:lnTo>
                  <a:pt x="2346827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64429" y="0"/>
            <a:ext cx="802640" cy="1409700"/>
          </a:xfrm>
          <a:custGeom>
            <a:avLst/>
            <a:gdLst/>
            <a:ahLst/>
            <a:cxnLst/>
            <a:rect l="l" t="t" r="r" b="b"/>
            <a:pathLst>
              <a:path w="802640" h="1409700">
                <a:moveTo>
                  <a:pt x="802286" y="0"/>
                </a:moveTo>
                <a:lnTo>
                  <a:pt x="625095" y="0"/>
                </a:lnTo>
                <a:lnTo>
                  <a:pt x="0" y="1409700"/>
                </a:lnTo>
                <a:lnTo>
                  <a:pt x="191159" y="1409700"/>
                </a:lnTo>
                <a:lnTo>
                  <a:pt x="802286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5940" y="1060147"/>
            <a:ext cx="3718560" cy="1451679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2400" spc="-75" dirty="0">
                <a:solidFill>
                  <a:srgbClr val="FF6600"/>
                </a:solidFill>
                <a:latin typeface="Arial"/>
                <a:cs typeface="Arial"/>
              </a:rPr>
              <a:t>Efficient </a:t>
            </a:r>
            <a:r>
              <a:rPr sz="2400" spc="-204" dirty="0">
                <a:solidFill>
                  <a:srgbClr val="FF6600"/>
                </a:solidFill>
                <a:latin typeface="Arial"/>
                <a:cs typeface="Arial"/>
              </a:rPr>
              <a:t>Use </a:t>
            </a:r>
            <a:r>
              <a:rPr sz="2400" spc="-5" dirty="0">
                <a:solidFill>
                  <a:srgbClr val="FF6600"/>
                </a:solidFill>
                <a:latin typeface="Arial"/>
                <a:cs typeface="Arial"/>
              </a:rPr>
              <a:t>of</a:t>
            </a:r>
            <a:r>
              <a:rPr sz="2400" spc="-165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2400" spc="-180" dirty="0">
                <a:solidFill>
                  <a:srgbClr val="FF6600"/>
                </a:solidFill>
                <a:latin typeface="Arial"/>
                <a:cs typeface="Arial"/>
              </a:rPr>
              <a:t>Resources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2500" spc="-150" dirty="0">
                <a:solidFill>
                  <a:srgbClr val="6E350C"/>
                </a:solidFill>
                <a:latin typeface="Arial"/>
                <a:cs typeface="Arial"/>
              </a:rPr>
              <a:t>How?</a:t>
            </a:r>
            <a:endParaRPr sz="25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150" dirty="0">
                <a:solidFill>
                  <a:srgbClr val="6E350C"/>
                </a:solidFill>
                <a:latin typeface="Arial"/>
                <a:cs typeface="Arial"/>
              </a:rPr>
              <a:t>Sharing</a:t>
            </a:r>
            <a:r>
              <a:rPr sz="2500" spc="-145" dirty="0">
                <a:solidFill>
                  <a:srgbClr val="6E350C"/>
                </a:solidFill>
                <a:latin typeface="Arial"/>
                <a:cs typeface="Arial"/>
              </a:rPr>
              <a:t> </a:t>
            </a:r>
            <a:r>
              <a:rPr sz="2500" spc="-135" dirty="0">
                <a:solidFill>
                  <a:srgbClr val="6E350C"/>
                </a:solidFill>
                <a:latin typeface="Arial"/>
                <a:cs typeface="Arial"/>
              </a:rPr>
              <a:t>resources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48200" y="780287"/>
            <a:ext cx="3674999" cy="24254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200" y="2798317"/>
            <a:ext cx="3570986" cy="25251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254500" y="3631438"/>
            <a:ext cx="3695065" cy="2605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6135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1800" i="1" spc="-80" dirty="0">
                <a:cs typeface="Arial"/>
              </a:rPr>
              <a:t>Timeslot </a:t>
            </a:r>
            <a:r>
              <a:rPr sz="1800" i="1" spc="-65" dirty="0">
                <a:cs typeface="Arial"/>
              </a:rPr>
              <a:t>reservation </a:t>
            </a:r>
            <a:r>
              <a:rPr sz="1800" i="1" spc="-105" dirty="0">
                <a:cs typeface="Arial"/>
              </a:rPr>
              <a:t>enables  </a:t>
            </a:r>
            <a:r>
              <a:rPr sz="1800" i="1" spc="-110" dirty="0">
                <a:cs typeface="Arial"/>
              </a:rPr>
              <a:t>resources </a:t>
            </a:r>
            <a:r>
              <a:rPr sz="1800" i="1" spc="-5" dirty="0">
                <a:cs typeface="Arial"/>
              </a:rPr>
              <a:t>to </a:t>
            </a:r>
            <a:r>
              <a:rPr sz="1800" i="1" spc="-110" dirty="0">
                <a:cs typeface="Arial"/>
              </a:rPr>
              <a:t>be </a:t>
            </a:r>
            <a:r>
              <a:rPr sz="1800" i="1" spc="-100" dirty="0">
                <a:cs typeface="Arial"/>
              </a:rPr>
              <a:t>shared</a:t>
            </a:r>
            <a:r>
              <a:rPr sz="1800" i="1" spc="-175" dirty="0">
                <a:cs typeface="Arial"/>
              </a:rPr>
              <a:t> </a:t>
            </a:r>
            <a:r>
              <a:rPr sz="1800" i="1" spc="-10" dirty="0">
                <a:cs typeface="Arial"/>
              </a:rPr>
              <a:t>without  </a:t>
            </a:r>
            <a:r>
              <a:rPr sz="1800" i="1" spc="-55" dirty="0">
                <a:cs typeface="Arial"/>
              </a:rPr>
              <a:t>creating </a:t>
            </a:r>
            <a:r>
              <a:rPr sz="1800" i="1" spc="-80" dirty="0">
                <a:cs typeface="Arial"/>
              </a:rPr>
              <a:t>an </a:t>
            </a:r>
            <a:r>
              <a:rPr sz="1800" i="1" spc="-65" dirty="0">
                <a:cs typeface="Arial"/>
              </a:rPr>
              <a:t>environment  </a:t>
            </a:r>
            <a:r>
              <a:rPr sz="1800" i="1" spc="-75" dirty="0">
                <a:cs typeface="Arial"/>
              </a:rPr>
              <a:t>management</a:t>
            </a:r>
            <a:r>
              <a:rPr sz="1800" i="1" spc="-120" dirty="0">
                <a:cs typeface="Arial"/>
              </a:rPr>
              <a:t> </a:t>
            </a:r>
            <a:r>
              <a:rPr sz="1800" i="1" spc="-50" dirty="0">
                <a:cs typeface="Arial"/>
              </a:rPr>
              <a:t>nightmare.</a:t>
            </a:r>
            <a:endParaRPr sz="1800" dirty="0"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 dirty="0">
              <a:cs typeface="Times New Roman"/>
            </a:endParaRPr>
          </a:p>
          <a:p>
            <a:pPr marL="12700" marR="1260475" indent="-1905" algn="ctr">
              <a:lnSpc>
                <a:spcPct val="100000"/>
              </a:lnSpc>
              <a:spcBef>
                <a:spcPts val="5"/>
              </a:spcBef>
            </a:pPr>
            <a:r>
              <a:rPr sz="1800" i="1" spc="-150" dirty="0">
                <a:cs typeface="Arial"/>
              </a:rPr>
              <a:t>Resource </a:t>
            </a:r>
            <a:r>
              <a:rPr sz="1800" i="1" spc="-90" dirty="0">
                <a:cs typeface="Arial"/>
              </a:rPr>
              <a:t>pools </a:t>
            </a:r>
            <a:r>
              <a:rPr sz="1800" i="1" spc="-80" dirty="0">
                <a:cs typeface="Arial"/>
              </a:rPr>
              <a:t>and </a:t>
            </a:r>
            <a:r>
              <a:rPr sz="1800" i="1" spc="-75" dirty="0">
                <a:cs typeface="Arial"/>
              </a:rPr>
              <a:t>per  </a:t>
            </a:r>
            <a:r>
              <a:rPr sz="1800" i="1" spc="-50" dirty="0">
                <a:cs typeface="Arial"/>
              </a:rPr>
              <a:t>project </a:t>
            </a:r>
            <a:r>
              <a:rPr sz="1800" i="1" spc="-25" dirty="0">
                <a:cs typeface="Arial"/>
              </a:rPr>
              <a:t>limits </a:t>
            </a:r>
            <a:r>
              <a:rPr sz="1800" i="1" spc="-85" dirty="0">
                <a:cs typeface="Arial"/>
              </a:rPr>
              <a:t>enable </a:t>
            </a:r>
            <a:r>
              <a:rPr sz="1800" i="1" spc="-80" dirty="0">
                <a:cs typeface="Arial"/>
              </a:rPr>
              <a:t>a</a:t>
            </a:r>
            <a:r>
              <a:rPr sz="1800" i="1" spc="-254" dirty="0">
                <a:cs typeface="Arial"/>
              </a:rPr>
              <a:t> </a:t>
            </a:r>
            <a:r>
              <a:rPr sz="1800" i="1" spc="-10" dirty="0">
                <a:cs typeface="Arial"/>
              </a:rPr>
              <a:t>fair  </a:t>
            </a:r>
            <a:r>
              <a:rPr sz="1800" i="1" spc="-105" dirty="0">
                <a:cs typeface="Arial"/>
              </a:rPr>
              <a:t>share </a:t>
            </a:r>
            <a:r>
              <a:rPr sz="1800" i="1" spc="-15" dirty="0">
                <a:cs typeface="Arial"/>
              </a:rPr>
              <a:t>of </a:t>
            </a:r>
            <a:r>
              <a:rPr sz="1800" i="1" spc="-110" dirty="0">
                <a:cs typeface="Arial"/>
              </a:rPr>
              <a:t>resources </a:t>
            </a:r>
            <a:r>
              <a:rPr sz="1800" i="1" spc="-5" dirty="0">
                <a:cs typeface="Arial"/>
              </a:rPr>
              <a:t>to </a:t>
            </a:r>
            <a:r>
              <a:rPr sz="1800" i="1" spc="-114" dirty="0">
                <a:cs typeface="Arial"/>
              </a:rPr>
              <a:t>be  </a:t>
            </a:r>
            <a:r>
              <a:rPr sz="1800" i="1" spc="-45" dirty="0">
                <a:cs typeface="Arial"/>
              </a:rPr>
              <a:t>distributed </a:t>
            </a:r>
            <a:r>
              <a:rPr sz="1800" i="1" spc="-70" dirty="0">
                <a:cs typeface="Arial"/>
              </a:rPr>
              <a:t>per</a:t>
            </a:r>
            <a:r>
              <a:rPr sz="1800" i="1" spc="-145" dirty="0">
                <a:cs typeface="Arial"/>
              </a:rPr>
              <a:t> </a:t>
            </a:r>
            <a:r>
              <a:rPr sz="1800" i="1" spc="-55" dirty="0">
                <a:cs typeface="Arial"/>
              </a:rPr>
              <a:t>team.</a:t>
            </a:r>
            <a:endParaRPr sz="1800" dirty="0"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44500"/>
          </a:xfrm>
          <a:custGeom>
            <a:avLst/>
            <a:gdLst/>
            <a:ahLst/>
            <a:cxnLst/>
            <a:rect l="l" t="t" r="r" b="b"/>
            <a:pathLst>
              <a:path w="9144000" h="444500">
                <a:moveTo>
                  <a:pt x="0" y="444500"/>
                </a:moveTo>
                <a:lnTo>
                  <a:pt x="9144000" y="444500"/>
                </a:lnTo>
                <a:lnTo>
                  <a:pt x="9144000" y="0"/>
                </a:lnTo>
                <a:lnTo>
                  <a:pt x="0" y="0"/>
                </a:lnTo>
                <a:lnTo>
                  <a:pt x="0" y="44450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172" y="0"/>
            <a:ext cx="2346960" cy="1391285"/>
          </a:xfrm>
          <a:custGeom>
            <a:avLst/>
            <a:gdLst/>
            <a:ahLst/>
            <a:cxnLst/>
            <a:rect l="l" t="t" r="r" b="b"/>
            <a:pathLst>
              <a:path w="2346959" h="1391285">
                <a:moveTo>
                  <a:pt x="2346827" y="0"/>
                </a:moveTo>
                <a:lnTo>
                  <a:pt x="631516" y="0"/>
                </a:lnTo>
                <a:lnTo>
                  <a:pt x="0" y="1390943"/>
                </a:lnTo>
                <a:lnTo>
                  <a:pt x="2346827" y="1390943"/>
                </a:lnTo>
                <a:lnTo>
                  <a:pt x="2346827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64429" y="0"/>
            <a:ext cx="802640" cy="1409700"/>
          </a:xfrm>
          <a:custGeom>
            <a:avLst/>
            <a:gdLst/>
            <a:ahLst/>
            <a:cxnLst/>
            <a:rect l="l" t="t" r="r" b="b"/>
            <a:pathLst>
              <a:path w="802640" h="1409700">
                <a:moveTo>
                  <a:pt x="802286" y="0"/>
                </a:moveTo>
                <a:lnTo>
                  <a:pt x="625095" y="0"/>
                </a:lnTo>
                <a:lnTo>
                  <a:pt x="0" y="1409700"/>
                </a:lnTo>
                <a:lnTo>
                  <a:pt x="191159" y="1409700"/>
                </a:lnTo>
                <a:lnTo>
                  <a:pt x="802286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5940" y="1060147"/>
            <a:ext cx="3807460" cy="1451679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2400" spc="-75" dirty="0">
                <a:solidFill>
                  <a:srgbClr val="FF6600"/>
                </a:solidFill>
                <a:latin typeface="Arial"/>
                <a:cs typeface="Arial"/>
              </a:rPr>
              <a:t>Efficient </a:t>
            </a:r>
            <a:r>
              <a:rPr sz="2400" spc="-204" dirty="0">
                <a:solidFill>
                  <a:srgbClr val="FF6600"/>
                </a:solidFill>
                <a:latin typeface="Arial"/>
                <a:cs typeface="Arial"/>
              </a:rPr>
              <a:t>Use </a:t>
            </a:r>
            <a:r>
              <a:rPr sz="2400" spc="-5" dirty="0">
                <a:solidFill>
                  <a:srgbClr val="FF6600"/>
                </a:solidFill>
                <a:latin typeface="Arial"/>
                <a:cs typeface="Arial"/>
              </a:rPr>
              <a:t>of</a:t>
            </a:r>
            <a:r>
              <a:rPr sz="2400" spc="-165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2400" spc="-180" dirty="0">
                <a:solidFill>
                  <a:srgbClr val="FF6600"/>
                </a:solidFill>
                <a:latin typeface="Arial"/>
                <a:cs typeface="Arial"/>
              </a:rPr>
              <a:t>Resources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2500" spc="-150" dirty="0">
                <a:solidFill>
                  <a:srgbClr val="6E350C"/>
                </a:solidFill>
                <a:latin typeface="Arial"/>
                <a:cs typeface="Arial"/>
              </a:rPr>
              <a:t>How?</a:t>
            </a:r>
            <a:endParaRPr sz="25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215" dirty="0">
                <a:solidFill>
                  <a:srgbClr val="6E350C"/>
                </a:solidFill>
                <a:latin typeface="Arial"/>
                <a:cs typeface="Arial"/>
              </a:rPr>
              <a:t>Test</a:t>
            </a:r>
            <a:r>
              <a:rPr sz="2500" spc="-160" dirty="0">
                <a:solidFill>
                  <a:srgbClr val="6E350C"/>
                </a:solidFill>
                <a:latin typeface="Arial"/>
                <a:cs typeface="Arial"/>
              </a:rPr>
              <a:t> </a:t>
            </a:r>
            <a:r>
              <a:rPr sz="2500" spc="-120" dirty="0">
                <a:solidFill>
                  <a:srgbClr val="6E350C"/>
                </a:solidFill>
                <a:cs typeface="Arial"/>
              </a:rPr>
              <a:t>scheduling</a:t>
            </a:r>
            <a:endParaRPr sz="2500" dirty="0"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42276" y="2981325"/>
            <a:ext cx="4922520" cy="2771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64151" y="1648205"/>
            <a:ext cx="383476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800" i="1" spc="-150" dirty="0">
                <a:cs typeface="Arial"/>
              </a:rPr>
              <a:t>The </a:t>
            </a:r>
            <a:r>
              <a:rPr sz="1800" i="1" spc="-30" dirty="0">
                <a:cs typeface="Arial"/>
              </a:rPr>
              <a:t>ability </a:t>
            </a:r>
            <a:r>
              <a:rPr sz="1800" i="1" spc="-20" dirty="0">
                <a:cs typeface="Arial"/>
              </a:rPr>
              <a:t>of </a:t>
            </a:r>
            <a:r>
              <a:rPr sz="1800" i="1" spc="-90" dirty="0">
                <a:cs typeface="Arial"/>
              </a:rPr>
              <a:t>scheduling </a:t>
            </a:r>
            <a:r>
              <a:rPr sz="1800" i="1" spc="-80" dirty="0">
                <a:cs typeface="Arial"/>
              </a:rPr>
              <a:t>tests </a:t>
            </a:r>
            <a:r>
              <a:rPr sz="1800" i="1" spc="-5" dirty="0">
                <a:cs typeface="Arial"/>
              </a:rPr>
              <a:t>to </a:t>
            </a:r>
            <a:r>
              <a:rPr sz="1800" i="1" spc="-110" dirty="0">
                <a:cs typeface="Arial"/>
              </a:rPr>
              <a:t>execute </a:t>
            </a:r>
            <a:r>
              <a:rPr sz="1800" i="1" spc="-35" dirty="0">
                <a:cs typeface="Arial"/>
              </a:rPr>
              <a:t>in </a:t>
            </a:r>
            <a:r>
              <a:rPr sz="1800" i="1" spc="-40" dirty="0">
                <a:cs typeface="Arial"/>
              </a:rPr>
              <a:t>the </a:t>
            </a:r>
            <a:r>
              <a:rPr sz="1800" i="1" spc="-30" dirty="0">
                <a:cs typeface="Arial"/>
              </a:rPr>
              <a:t>future </a:t>
            </a:r>
            <a:r>
              <a:rPr sz="1800" i="1" spc="-90" dirty="0">
                <a:cs typeface="Arial"/>
              </a:rPr>
              <a:t>enable </a:t>
            </a:r>
            <a:r>
              <a:rPr sz="1800" i="1" spc="-85" dirty="0">
                <a:cs typeface="Arial"/>
              </a:rPr>
              <a:t>teams </a:t>
            </a:r>
            <a:r>
              <a:rPr sz="1800" i="1" spc="-5" dirty="0">
                <a:cs typeface="Arial"/>
              </a:rPr>
              <a:t>to</a:t>
            </a:r>
            <a:r>
              <a:rPr lang="en-US" sz="1800" i="1" spc="-5" dirty="0">
                <a:cs typeface="Arial"/>
              </a:rPr>
              <a:t> </a:t>
            </a:r>
            <a:r>
              <a:rPr sz="1800" i="1" spc="-145" dirty="0">
                <a:cs typeface="Arial"/>
              </a:rPr>
              <a:t>use </a:t>
            </a:r>
            <a:r>
              <a:rPr lang="en-US" sz="1800" i="1" spc="-145" dirty="0">
                <a:cs typeface="Arial"/>
              </a:rPr>
              <a:t>the </a:t>
            </a:r>
            <a:r>
              <a:rPr sz="1800" i="1" spc="-95" dirty="0">
                <a:cs typeface="Arial"/>
              </a:rPr>
              <a:t>precious </a:t>
            </a:r>
            <a:r>
              <a:rPr sz="1800" i="1" spc="-114" dirty="0">
                <a:cs typeface="Arial"/>
              </a:rPr>
              <a:t>resources </a:t>
            </a:r>
            <a:r>
              <a:rPr sz="1800" i="1" spc="-120" dirty="0">
                <a:cs typeface="Arial"/>
              </a:rPr>
              <a:t>even </a:t>
            </a:r>
            <a:r>
              <a:rPr sz="1800" i="1" spc="-80" dirty="0">
                <a:cs typeface="Arial"/>
              </a:rPr>
              <a:t>when no </a:t>
            </a:r>
            <a:r>
              <a:rPr sz="1800" i="1" spc="-105" dirty="0">
                <a:cs typeface="Arial"/>
              </a:rPr>
              <a:t>one </a:t>
            </a:r>
            <a:r>
              <a:rPr sz="1800" i="1" spc="-100" dirty="0">
                <a:cs typeface="Arial"/>
              </a:rPr>
              <a:t>is </a:t>
            </a:r>
            <a:r>
              <a:rPr sz="1800" i="1" spc="-70" dirty="0">
                <a:cs typeface="Arial"/>
              </a:rPr>
              <a:t>around</a:t>
            </a:r>
            <a:endParaRPr sz="1800" dirty="0"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44182" y="4758385"/>
            <a:ext cx="17538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20">
                <a:solidFill>
                  <a:srgbClr val="6E350C"/>
                </a:solidFill>
                <a:latin typeface="Arial"/>
                <a:cs typeface="Arial"/>
              </a:rPr>
              <a:t>24/7 </a:t>
            </a:r>
            <a:r>
              <a:rPr sz="1800" i="1" spc="-50">
                <a:solidFill>
                  <a:srgbClr val="6E350C"/>
                </a:solidFill>
                <a:latin typeface="Arial"/>
                <a:cs typeface="Arial"/>
              </a:rPr>
              <a:t>test</a:t>
            </a:r>
            <a:r>
              <a:rPr sz="1800" i="1" spc="-225">
                <a:solidFill>
                  <a:srgbClr val="6E350C"/>
                </a:solidFill>
                <a:latin typeface="Arial"/>
                <a:cs typeface="Arial"/>
              </a:rPr>
              <a:t> </a:t>
            </a:r>
            <a:r>
              <a:rPr sz="1800" i="1" spc="-100">
                <a:solidFill>
                  <a:srgbClr val="6E350C"/>
                </a:solidFill>
                <a:latin typeface="Arial"/>
                <a:cs typeface="Arial"/>
              </a:rPr>
              <a:t>coverage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44500"/>
          </a:xfrm>
          <a:custGeom>
            <a:avLst/>
            <a:gdLst/>
            <a:ahLst/>
            <a:cxnLst/>
            <a:rect l="l" t="t" r="r" b="b"/>
            <a:pathLst>
              <a:path w="9144000" h="444500">
                <a:moveTo>
                  <a:pt x="0" y="444500"/>
                </a:moveTo>
                <a:lnTo>
                  <a:pt x="9144000" y="444500"/>
                </a:lnTo>
                <a:lnTo>
                  <a:pt x="9144000" y="0"/>
                </a:lnTo>
                <a:lnTo>
                  <a:pt x="0" y="0"/>
                </a:lnTo>
                <a:lnTo>
                  <a:pt x="0" y="44450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172" y="0"/>
            <a:ext cx="2346960" cy="1391285"/>
          </a:xfrm>
          <a:custGeom>
            <a:avLst/>
            <a:gdLst/>
            <a:ahLst/>
            <a:cxnLst/>
            <a:rect l="l" t="t" r="r" b="b"/>
            <a:pathLst>
              <a:path w="2346959" h="1391285">
                <a:moveTo>
                  <a:pt x="2346827" y="0"/>
                </a:moveTo>
                <a:lnTo>
                  <a:pt x="631516" y="0"/>
                </a:lnTo>
                <a:lnTo>
                  <a:pt x="0" y="1390943"/>
                </a:lnTo>
                <a:lnTo>
                  <a:pt x="2346827" y="1390943"/>
                </a:lnTo>
                <a:lnTo>
                  <a:pt x="2346827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64429" y="0"/>
            <a:ext cx="802640" cy="1409700"/>
          </a:xfrm>
          <a:custGeom>
            <a:avLst/>
            <a:gdLst/>
            <a:ahLst/>
            <a:cxnLst/>
            <a:rect l="l" t="t" r="r" b="b"/>
            <a:pathLst>
              <a:path w="802640" h="1409700">
                <a:moveTo>
                  <a:pt x="802286" y="0"/>
                </a:moveTo>
                <a:lnTo>
                  <a:pt x="625095" y="0"/>
                </a:lnTo>
                <a:lnTo>
                  <a:pt x="0" y="1409700"/>
                </a:lnTo>
                <a:lnTo>
                  <a:pt x="191159" y="1409700"/>
                </a:lnTo>
                <a:lnTo>
                  <a:pt x="802286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27650" y="998474"/>
            <a:ext cx="3267075" cy="2524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5940" y="1060147"/>
            <a:ext cx="8133080" cy="5132174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2400" spc="-75" dirty="0">
                <a:solidFill>
                  <a:srgbClr val="FF6600"/>
                </a:solidFill>
                <a:cs typeface="Arial"/>
              </a:rPr>
              <a:t>Efficient </a:t>
            </a:r>
            <a:r>
              <a:rPr sz="2400" spc="-204" dirty="0">
                <a:solidFill>
                  <a:srgbClr val="FF6600"/>
                </a:solidFill>
                <a:cs typeface="Arial"/>
              </a:rPr>
              <a:t>Use </a:t>
            </a:r>
            <a:r>
              <a:rPr sz="2400" spc="-5" dirty="0">
                <a:solidFill>
                  <a:srgbClr val="FF6600"/>
                </a:solidFill>
                <a:cs typeface="Arial"/>
              </a:rPr>
              <a:t>of</a:t>
            </a:r>
            <a:r>
              <a:rPr sz="2400" spc="-125" dirty="0">
                <a:solidFill>
                  <a:srgbClr val="FF6600"/>
                </a:solidFill>
                <a:cs typeface="Arial"/>
              </a:rPr>
              <a:t> </a:t>
            </a:r>
            <a:r>
              <a:rPr sz="2400" spc="-180" dirty="0">
                <a:solidFill>
                  <a:srgbClr val="FF6600"/>
                </a:solidFill>
                <a:cs typeface="Arial"/>
              </a:rPr>
              <a:t>Resources</a:t>
            </a:r>
            <a:endParaRPr sz="2400" dirty="0"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2500" spc="-150" dirty="0">
                <a:solidFill>
                  <a:srgbClr val="6E350C"/>
                </a:solidFill>
                <a:cs typeface="Arial"/>
              </a:rPr>
              <a:t>How?</a:t>
            </a:r>
            <a:endParaRPr sz="25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150" dirty="0">
                <a:solidFill>
                  <a:srgbClr val="6E350C"/>
                </a:solidFill>
                <a:cs typeface="Arial"/>
              </a:rPr>
              <a:t>Leveraging </a:t>
            </a:r>
            <a:r>
              <a:rPr sz="2500" spc="-70" dirty="0">
                <a:solidFill>
                  <a:srgbClr val="6E350C"/>
                </a:solidFill>
                <a:cs typeface="Arial"/>
              </a:rPr>
              <a:t>software</a:t>
            </a:r>
            <a:r>
              <a:rPr sz="2500" spc="-120" dirty="0">
                <a:solidFill>
                  <a:srgbClr val="6E350C"/>
                </a:solidFill>
                <a:cs typeface="Arial"/>
              </a:rPr>
              <a:t> </a:t>
            </a:r>
            <a:r>
              <a:rPr sz="2500" spc="-135" dirty="0">
                <a:solidFill>
                  <a:srgbClr val="6E350C"/>
                </a:solidFill>
                <a:cs typeface="Arial"/>
              </a:rPr>
              <a:t>licenses</a:t>
            </a:r>
            <a:endParaRPr sz="2500" dirty="0"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50" dirty="0">
              <a:cs typeface="Times New Roman"/>
            </a:endParaRPr>
          </a:p>
          <a:p>
            <a:pPr marL="224790" marR="4506595" algn="ctr">
              <a:lnSpc>
                <a:spcPct val="100000"/>
              </a:lnSpc>
            </a:pPr>
            <a:r>
              <a:rPr sz="1800" i="1" spc="-140" dirty="0">
                <a:solidFill>
                  <a:srgbClr val="6E350C"/>
                </a:solidFill>
                <a:cs typeface="Arial"/>
              </a:rPr>
              <a:t>License </a:t>
            </a:r>
            <a:r>
              <a:rPr sz="1800" i="1" spc="-120" dirty="0">
                <a:solidFill>
                  <a:srgbClr val="6E350C"/>
                </a:solidFill>
                <a:cs typeface="Arial"/>
              </a:rPr>
              <a:t>costs </a:t>
            </a:r>
            <a:r>
              <a:rPr sz="1800" i="1" spc="-50" dirty="0">
                <a:solidFill>
                  <a:srgbClr val="6E350C"/>
                </a:solidFill>
                <a:cs typeface="Arial"/>
              </a:rPr>
              <a:t>would </a:t>
            </a:r>
            <a:r>
              <a:rPr sz="1800" i="1" spc="-114" dirty="0">
                <a:solidFill>
                  <a:srgbClr val="6E350C"/>
                </a:solidFill>
                <a:cs typeface="Arial"/>
              </a:rPr>
              <a:t>be </a:t>
            </a:r>
            <a:r>
              <a:rPr sz="1800" i="1" spc="-65" dirty="0">
                <a:solidFill>
                  <a:srgbClr val="6E350C"/>
                </a:solidFill>
                <a:cs typeface="Arial"/>
              </a:rPr>
              <a:t>higher </a:t>
            </a:r>
            <a:r>
              <a:rPr sz="1800" i="1" spc="25" dirty="0">
                <a:solidFill>
                  <a:srgbClr val="6E350C"/>
                </a:solidFill>
                <a:cs typeface="Arial"/>
              </a:rPr>
              <a:t>if</a:t>
            </a:r>
            <a:r>
              <a:rPr sz="1800" i="1" spc="-20" dirty="0">
                <a:solidFill>
                  <a:srgbClr val="6E350C"/>
                </a:solidFill>
                <a:cs typeface="Arial"/>
              </a:rPr>
              <a:t> </a:t>
            </a:r>
            <a:r>
              <a:rPr sz="1800" i="1" spc="-114" dirty="0">
                <a:solidFill>
                  <a:srgbClr val="6E350C"/>
                </a:solidFill>
                <a:cs typeface="Arial"/>
              </a:rPr>
              <a:t>each  </a:t>
            </a:r>
            <a:r>
              <a:rPr sz="1800" i="1" spc="-55" dirty="0">
                <a:solidFill>
                  <a:srgbClr val="6E350C"/>
                </a:solidFill>
                <a:cs typeface="Arial"/>
              </a:rPr>
              <a:t>team </a:t>
            </a:r>
            <a:r>
              <a:rPr sz="1800" i="1" spc="-80" dirty="0">
                <a:solidFill>
                  <a:srgbClr val="6E350C"/>
                </a:solidFill>
                <a:cs typeface="Arial"/>
              </a:rPr>
              <a:t>had </a:t>
            </a:r>
            <a:r>
              <a:rPr sz="1800" i="1" spc="-20" dirty="0">
                <a:solidFill>
                  <a:srgbClr val="6E350C"/>
                </a:solidFill>
                <a:cs typeface="Arial"/>
              </a:rPr>
              <a:t>their </a:t>
            </a:r>
            <a:r>
              <a:rPr sz="1800" i="1" spc="-65" dirty="0">
                <a:solidFill>
                  <a:srgbClr val="6E350C"/>
                </a:solidFill>
                <a:cs typeface="Arial"/>
              </a:rPr>
              <a:t>own </a:t>
            </a:r>
            <a:r>
              <a:rPr sz="1800" i="1" spc="-90" dirty="0">
                <a:solidFill>
                  <a:srgbClr val="6E350C"/>
                </a:solidFill>
                <a:cs typeface="Arial"/>
              </a:rPr>
              <a:t>set </a:t>
            </a:r>
            <a:r>
              <a:rPr sz="1800" i="1" spc="-20" dirty="0">
                <a:solidFill>
                  <a:srgbClr val="6E350C"/>
                </a:solidFill>
                <a:cs typeface="Arial"/>
              </a:rPr>
              <a:t>of </a:t>
            </a:r>
            <a:r>
              <a:rPr sz="1800" i="1" spc="-45" dirty="0">
                <a:solidFill>
                  <a:srgbClr val="6E350C"/>
                </a:solidFill>
                <a:cs typeface="Arial"/>
              </a:rPr>
              <a:t>controller  </a:t>
            </a:r>
            <a:r>
              <a:rPr sz="1800" i="1" spc="-80" dirty="0">
                <a:solidFill>
                  <a:srgbClr val="6E350C"/>
                </a:solidFill>
                <a:cs typeface="Arial"/>
              </a:rPr>
              <a:t>and </a:t>
            </a:r>
            <a:r>
              <a:rPr sz="1800" i="1" spc="-20" dirty="0">
                <a:solidFill>
                  <a:srgbClr val="6E350C"/>
                </a:solidFill>
                <a:cs typeface="Arial"/>
              </a:rPr>
              <a:t>virtual </a:t>
            </a:r>
            <a:r>
              <a:rPr sz="1800" i="1" spc="-105" dirty="0">
                <a:solidFill>
                  <a:srgbClr val="6E350C"/>
                </a:solidFill>
                <a:cs typeface="Arial"/>
              </a:rPr>
              <a:t>user</a:t>
            </a:r>
            <a:r>
              <a:rPr sz="1800" i="1" spc="-204" dirty="0">
                <a:solidFill>
                  <a:srgbClr val="6E350C"/>
                </a:solidFill>
                <a:cs typeface="Arial"/>
              </a:rPr>
              <a:t> </a:t>
            </a:r>
            <a:r>
              <a:rPr sz="1800" i="1" spc="-114" dirty="0">
                <a:solidFill>
                  <a:srgbClr val="6E350C"/>
                </a:solidFill>
                <a:cs typeface="Arial"/>
              </a:rPr>
              <a:t>licenses</a:t>
            </a:r>
            <a:endParaRPr sz="1800" dirty="0">
              <a:cs typeface="Arial"/>
            </a:endParaRPr>
          </a:p>
          <a:p>
            <a:pPr marL="3863340">
              <a:lnSpc>
                <a:spcPct val="100000"/>
              </a:lnSpc>
              <a:spcBef>
                <a:spcPts val="1305"/>
              </a:spcBef>
            </a:pPr>
            <a:r>
              <a:rPr sz="1800" i="1" spc="-120" dirty="0">
                <a:solidFill>
                  <a:srgbClr val="6E350C"/>
                </a:solidFill>
                <a:cs typeface="Arial"/>
              </a:rPr>
              <a:t>There </a:t>
            </a:r>
            <a:r>
              <a:rPr sz="1800" i="1" spc="-100" dirty="0">
                <a:solidFill>
                  <a:srgbClr val="6E350C"/>
                </a:solidFill>
                <a:cs typeface="Arial"/>
              </a:rPr>
              <a:t>is </a:t>
            </a:r>
            <a:r>
              <a:rPr sz="1800" i="1" spc="-65" dirty="0">
                <a:solidFill>
                  <a:srgbClr val="6E350C"/>
                </a:solidFill>
                <a:cs typeface="Arial"/>
              </a:rPr>
              <a:t>only </a:t>
            </a:r>
            <a:r>
              <a:rPr sz="1800" i="1" spc="-105" dirty="0">
                <a:solidFill>
                  <a:srgbClr val="6E350C"/>
                </a:solidFill>
                <a:cs typeface="Arial"/>
              </a:rPr>
              <a:t>one </a:t>
            </a:r>
            <a:r>
              <a:rPr sz="1800" i="1" spc="-55" dirty="0">
                <a:solidFill>
                  <a:srgbClr val="6E350C"/>
                </a:solidFill>
                <a:cs typeface="Arial"/>
              </a:rPr>
              <a:t>global </a:t>
            </a:r>
            <a:r>
              <a:rPr sz="1800" i="1" spc="5" dirty="0">
                <a:solidFill>
                  <a:srgbClr val="6E350C"/>
                </a:solidFill>
                <a:cs typeface="Arial"/>
              </a:rPr>
              <a:t>limit </a:t>
            </a:r>
            <a:r>
              <a:rPr sz="1800" i="1" spc="-15" dirty="0">
                <a:solidFill>
                  <a:srgbClr val="6E350C"/>
                </a:solidFill>
                <a:cs typeface="Arial"/>
              </a:rPr>
              <a:t>for </a:t>
            </a:r>
            <a:r>
              <a:rPr sz="1800" i="1" spc="-20" dirty="0">
                <a:solidFill>
                  <a:srgbClr val="6E350C"/>
                </a:solidFill>
                <a:cs typeface="Arial"/>
              </a:rPr>
              <a:t>virtual</a:t>
            </a:r>
            <a:r>
              <a:rPr sz="1800" i="1" spc="-315" dirty="0">
                <a:solidFill>
                  <a:srgbClr val="6E350C"/>
                </a:solidFill>
                <a:cs typeface="Arial"/>
              </a:rPr>
              <a:t> </a:t>
            </a:r>
            <a:r>
              <a:rPr sz="1800" i="1" spc="-114" dirty="0">
                <a:solidFill>
                  <a:srgbClr val="6E350C"/>
                </a:solidFill>
                <a:cs typeface="Arial"/>
              </a:rPr>
              <a:t>users.</a:t>
            </a:r>
            <a:endParaRPr sz="1800" dirty="0">
              <a:cs typeface="Arial"/>
            </a:endParaRPr>
          </a:p>
          <a:p>
            <a:pPr>
              <a:lnSpc>
                <a:spcPct val="100000"/>
              </a:lnSpc>
            </a:pPr>
            <a:endParaRPr sz="2500" dirty="0">
              <a:cs typeface="Times New Roman"/>
            </a:endParaRPr>
          </a:p>
          <a:p>
            <a:pPr marL="535940" marR="2408555" algn="ctr">
              <a:lnSpc>
                <a:spcPct val="100000"/>
              </a:lnSpc>
              <a:spcBef>
                <a:spcPts val="5"/>
              </a:spcBef>
            </a:pPr>
            <a:r>
              <a:rPr sz="1800" i="1" spc="-114" dirty="0">
                <a:solidFill>
                  <a:srgbClr val="6E350C"/>
                </a:solidFill>
                <a:cs typeface="Arial"/>
              </a:rPr>
              <a:t>Simple </a:t>
            </a:r>
            <a:r>
              <a:rPr sz="1800" i="1" spc="-40" dirty="0">
                <a:solidFill>
                  <a:srgbClr val="6E350C"/>
                </a:solidFill>
                <a:cs typeface="Arial"/>
              </a:rPr>
              <a:t>math, </a:t>
            </a:r>
            <a:r>
              <a:rPr sz="1800" i="1" spc="-90" dirty="0">
                <a:solidFill>
                  <a:srgbClr val="6E350C"/>
                </a:solidFill>
                <a:cs typeface="Arial"/>
              </a:rPr>
              <a:t>26 </a:t>
            </a:r>
            <a:r>
              <a:rPr sz="1800" i="1" spc="-75" dirty="0">
                <a:solidFill>
                  <a:srgbClr val="6E350C"/>
                </a:solidFill>
                <a:cs typeface="Arial"/>
              </a:rPr>
              <a:t>independent </a:t>
            </a:r>
            <a:r>
              <a:rPr sz="1800" i="1" spc="-85" dirty="0">
                <a:solidFill>
                  <a:srgbClr val="6E350C"/>
                </a:solidFill>
                <a:cs typeface="Arial"/>
              </a:rPr>
              <a:t>teams </a:t>
            </a:r>
            <a:r>
              <a:rPr sz="1800" i="1" spc="-50" dirty="0">
                <a:solidFill>
                  <a:srgbClr val="6E350C"/>
                </a:solidFill>
                <a:cs typeface="Arial"/>
              </a:rPr>
              <a:t>would </a:t>
            </a:r>
            <a:r>
              <a:rPr lang="en-US" sz="1800" i="1" spc="-50" dirty="0">
                <a:solidFill>
                  <a:srgbClr val="6E350C"/>
                </a:solidFill>
                <a:cs typeface="Arial"/>
              </a:rPr>
              <a:t>use </a:t>
            </a:r>
            <a:r>
              <a:rPr sz="1800" i="1" spc="-90" dirty="0">
                <a:solidFill>
                  <a:srgbClr val="6E350C"/>
                </a:solidFill>
                <a:cs typeface="Arial"/>
              </a:rPr>
              <a:t>26</a:t>
            </a:r>
            <a:r>
              <a:rPr sz="1800" i="1" spc="-210" dirty="0">
                <a:solidFill>
                  <a:srgbClr val="6E350C"/>
                </a:solidFill>
                <a:cs typeface="Arial"/>
              </a:rPr>
              <a:t> </a:t>
            </a:r>
            <a:r>
              <a:rPr sz="1800" i="1" spc="-45" dirty="0">
                <a:solidFill>
                  <a:srgbClr val="6E350C"/>
                </a:solidFill>
                <a:cs typeface="Arial"/>
              </a:rPr>
              <a:t>controller </a:t>
            </a:r>
            <a:r>
              <a:rPr sz="1800" i="1" spc="-110" dirty="0">
                <a:solidFill>
                  <a:srgbClr val="6E350C"/>
                </a:solidFill>
                <a:cs typeface="Arial"/>
              </a:rPr>
              <a:t>licenses.</a:t>
            </a:r>
            <a:endParaRPr sz="1800" dirty="0">
              <a:cs typeface="Arial"/>
            </a:endParaRPr>
          </a:p>
          <a:p>
            <a:pPr marL="328295" marR="2202180" algn="ctr">
              <a:lnSpc>
                <a:spcPct val="100000"/>
              </a:lnSpc>
            </a:pPr>
            <a:r>
              <a:rPr sz="1800" i="1" spc="-100" dirty="0">
                <a:solidFill>
                  <a:srgbClr val="6E350C"/>
                </a:solidFill>
                <a:cs typeface="Arial"/>
              </a:rPr>
              <a:t>Sharing </a:t>
            </a:r>
            <a:r>
              <a:rPr sz="1800" i="1" spc="-114" dirty="0">
                <a:solidFill>
                  <a:srgbClr val="6E350C"/>
                </a:solidFill>
                <a:cs typeface="Arial"/>
              </a:rPr>
              <a:t>resources </a:t>
            </a:r>
            <a:r>
              <a:rPr sz="1800" i="1" spc="-105" dirty="0">
                <a:solidFill>
                  <a:srgbClr val="6E350C"/>
                </a:solidFill>
                <a:cs typeface="Arial"/>
              </a:rPr>
              <a:t>enables </a:t>
            </a:r>
            <a:r>
              <a:rPr sz="1800" i="1" spc="-85" dirty="0">
                <a:solidFill>
                  <a:srgbClr val="6E350C"/>
                </a:solidFill>
                <a:cs typeface="Arial"/>
              </a:rPr>
              <a:t>teams </a:t>
            </a:r>
            <a:r>
              <a:rPr sz="1800" i="1" spc="-5" dirty="0">
                <a:solidFill>
                  <a:srgbClr val="6E350C"/>
                </a:solidFill>
                <a:cs typeface="Arial"/>
              </a:rPr>
              <a:t>to </a:t>
            </a:r>
            <a:r>
              <a:rPr sz="1800" i="1" spc="-80" dirty="0">
                <a:solidFill>
                  <a:srgbClr val="6E350C"/>
                </a:solidFill>
                <a:cs typeface="Arial"/>
              </a:rPr>
              <a:t>do </a:t>
            </a:r>
            <a:r>
              <a:rPr sz="1800" i="1" spc="-40" dirty="0">
                <a:solidFill>
                  <a:srgbClr val="6E350C"/>
                </a:solidFill>
                <a:cs typeface="Arial"/>
              </a:rPr>
              <a:t>the </a:t>
            </a:r>
            <a:r>
              <a:rPr sz="1800" i="1" spc="-130" dirty="0">
                <a:solidFill>
                  <a:srgbClr val="6E350C"/>
                </a:solidFill>
                <a:cs typeface="Arial"/>
              </a:rPr>
              <a:t>same </a:t>
            </a:r>
            <a:r>
              <a:rPr sz="1800" i="1" spc="-35" dirty="0">
                <a:solidFill>
                  <a:srgbClr val="6E350C"/>
                </a:solidFill>
                <a:cs typeface="Arial"/>
              </a:rPr>
              <a:t>thing, </a:t>
            </a:r>
            <a:r>
              <a:rPr sz="1800" i="1" spc="-90" dirty="0">
                <a:solidFill>
                  <a:srgbClr val="6E350C"/>
                </a:solidFill>
                <a:cs typeface="Arial"/>
              </a:rPr>
              <a:t>using  </a:t>
            </a:r>
            <a:r>
              <a:rPr sz="1800" i="1" spc="-135" dirty="0">
                <a:solidFill>
                  <a:srgbClr val="6E350C"/>
                </a:solidFill>
                <a:cs typeface="Arial"/>
              </a:rPr>
              <a:t>less </a:t>
            </a:r>
            <a:r>
              <a:rPr sz="1800" i="1" spc="-40" dirty="0">
                <a:solidFill>
                  <a:srgbClr val="6E350C"/>
                </a:solidFill>
                <a:cs typeface="Arial"/>
              </a:rPr>
              <a:t>than </a:t>
            </a:r>
            <a:r>
              <a:rPr sz="1800" i="1" spc="-30" dirty="0">
                <a:solidFill>
                  <a:srgbClr val="6E350C"/>
                </a:solidFill>
                <a:cs typeface="Arial"/>
              </a:rPr>
              <a:t>half </a:t>
            </a:r>
            <a:r>
              <a:rPr sz="1800" i="1" spc="-114" dirty="0">
                <a:solidFill>
                  <a:srgbClr val="6E350C"/>
                </a:solidFill>
                <a:cs typeface="Arial"/>
              </a:rPr>
              <a:t>licenses </a:t>
            </a:r>
            <a:r>
              <a:rPr sz="1800" i="1" spc="-15" dirty="0">
                <a:solidFill>
                  <a:srgbClr val="6E350C"/>
                </a:solidFill>
                <a:cs typeface="Arial"/>
              </a:rPr>
              <a:t>for </a:t>
            </a:r>
            <a:r>
              <a:rPr sz="1800" i="1" spc="-70" dirty="0">
                <a:solidFill>
                  <a:srgbClr val="6E350C"/>
                </a:solidFill>
                <a:cs typeface="Arial"/>
              </a:rPr>
              <a:t>concurrent </a:t>
            </a:r>
            <a:r>
              <a:rPr sz="1800" i="1" spc="-85" dirty="0">
                <a:solidFill>
                  <a:srgbClr val="6E350C"/>
                </a:solidFill>
                <a:cs typeface="Arial"/>
              </a:rPr>
              <a:t>runs, </a:t>
            </a:r>
            <a:r>
              <a:rPr sz="1800" i="1" spc="-50" dirty="0">
                <a:solidFill>
                  <a:srgbClr val="6E350C"/>
                </a:solidFill>
                <a:cs typeface="Arial"/>
              </a:rPr>
              <a:t>just </a:t>
            </a:r>
            <a:r>
              <a:rPr sz="1800" i="1" spc="-95" dirty="0">
                <a:solidFill>
                  <a:srgbClr val="6E350C"/>
                </a:solidFill>
                <a:cs typeface="Arial"/>
              </a:rPr>
              <a:t>by </a:t>
            </a:r>
            <a:r>
              <a:rPr sz="1800" i="1" spc="-75" dirty="0">
                <a:solidFill>
                  <a:srgbClr val="6E350C"/>
                </a:solidFill>
                <a:cs typeface="Arial"/>
              </a:rPr>
              <a:t>reducing </a:t>
            </a:r>
            <a:r>
              <a:rPr sz="1800" i="1" spc="-55" dirty="0">
                <a:solidFill>
                  <a:srgbClr val="6E350C"/>
                </a:solidFill>
                <a:cs typeface="Arial"/>
              </a:rPr>
              <a:t>idle </a:t>
            </a:r>
            <a:r>
              <a:rPr sz="1800" i="1" spc="-30" dirty="0">
                <a:solidFill>
                  <a:srgbClr val="6E350C"/>
                </a:solidFill>
                <a:cs typeface="Arial"/>
              </a:rPr>
              <a:t>time. </a:t>
            </a:r>
            <a:r>
              <a:rPr sz="1800" i="1" spc="-85" dirty="0">
                <a:solidFill>
                  <a:srgbClr val="6E350C"/>
                </a:solidFill>
                <a:cs typeface="Arial"/>
              </a:rPr>
              <a:t>That’s </a:t>
            </a:r>
            <a:r>
              <a:rPr sz="1800" i="1" spc="-110" dirty="0">
                <a:solidFill>
                  <a:srgbClr val="6E350C"/>
                </a:solidFill>
                <a:cs typeface="Arial"/>
              </a:rPr>
              <a:t>economy </a:t>
            </a:r>
            <a:r>
              <a:rPr sz="1800" i="1" spc="-20" dirty="0">
                <a:solidFill>
                  <a:srgbClr val="6E350C"/>
                </a:solidFill>
                <a:cs typeface="Arial"/>
              </a:rPr>
              <a:t>of</a:t>
            </a:r>
            <a:r>
              <a:rPr sz="1800" i="1" spc="-185" dirty="0">
                <a:solidFill>
                  <a:srgbClr val="6E350C"/>
                </a:solidFill>
                <a:cs typeface="Arial"/>
              </a:rPr>
              <a:t> </a:t>
            </a:r>
            <a:r>
              <a:rPr sz="1800" i="1" spc="-110" dirty="0">
                <a:solidFill>
                  <a:srgbClr val="6E350C"/>
                </a:solidFill>
                <a:cs typeface="Arial"/>
              </a:rPr>
              <a:t>scale.</a:t>
            </a:r>
            <a:endParaRPr sz="1800" dirty="0"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5940" y="1060147"/>
            <a:ext cx="3883660" cy="1451679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2400" spc="-75" dirty="0">
                <a:solidFill>
                  <a:srgbClr val="FF6600"/>
                </a:solidFill>
                <a:latin typeface="Arial"/>
                <a:cs typeface="Arial"/>
              </a:rPr>
              <a:t>Efficient </a:t>
            </a:r>
            <a:r>
              <a:rPr sz="2400" spc="-204" dirty="0">
                <a:solidFill>
                  <a:srgbClr val="FF6600"/>
                </a:solidFill>
                <a:latin typeface="Arial"/>
                <a:cs typeface="Arial"/>
              </a:rPr>
              <a:t>Use </a:t>
            </a:r>
            <a:r>
              <a:rPr sz="2400" spc="-5" dirty="0">
                <a:solidFill>
                  <a:srgbClr val="FF6600"/>
                </a:solidFill>
                <a:latin typeface="Arial"/>
                <a:cs typeface="Arial"/>
              </a:rPr>
              <a:t>of</a:t>
            </a:r>
            <a:r>
              <a:rPr sz="2400" spc="-14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2400" spc="-180" dirty="0">
                <a:solidFill>
                  <a:srgbClr val="FF6600"/>
                </a:solidFill>
                <a:latin typeface="Arial"/>
                <a:cs typeface="Arial"/>
              </a:rPr>
              <a:t>Resources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2500" spc="-150" dirty="0">
                <a:solidFill>
                  <a:srgbClr val="6E350C"/>
                </a:solidFill>
                <a:latin typeface="Arial"/>
                <a:cs typeface="Arial"/>
              </a:rPr>
              <a:t>How?</a:t>
            </a:r>
            <a:endParaRPr sz="25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60" dirty="0">
                <a:solidFill>
                  <a:srgbClr val="6E350C"/>
                </a:solidFill>
                <a:latin typeface="Arial"/>
                <a:cs typeface="Arial"/>
              </a:rPr>
              <a:t>Better </a:t>
            </a:r>
            <a:r>
              <a:rPr sz="2500" spc="-105" dirty="0">
                <a:solidFill>
                  <a:srgbClr val="6E350C"/>
                </a:solidFill>
                <a:latin typeface="Arial"/>
                <a:cs typeface="Arial"/>
              </a:rPr>
              <a:t>capacity</a:t>
            </a:r>
            <a:r>
              <a:rPr sz="2500" spc="-240" dirty="0">
                <a:solidFill>
                  <a:srgbClr val="6E350C"/>
                </a:solidFill>
                <a:latin typeface="Arial"/>
                <a:cs typeface="Arial"/>
              </a:rPr>
              <a:t> </a:t>
            </a:r>
            <a:r>
              <a:rPr sz="2500" spc="-95" dirty="0">
                <a:solidFill>
                  <a:srgbClr val="6E350C"/>
                </a:solidFill>
                <a:latin typeface="Arial"/>
                <a:cs typeface="Arial"/>
              </a:rPr>
              <a:t>planning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20717" y="2667127"/>
            <a:ext cx="4207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9605" marR="5080" indent="-637540">
              <a:lnSpc>
                <a:spcPct val="100000"/>
              </a:lnSpc>
              <a:spcBef>
                <a:spcPts val="100"/>
              </a:spcBef>
            </a:pPr>
            <a:r>
              <a:rPr sz="1800" i="1" spc="-95">
                <a:solidFill>
                  <a:srgbClr val="6E350C"/>
                </a:solidFill>
                <a:latin typeface="Arial"/>
                <a:cs typeface="Arial"/>
              </a:rPr>
              <a:t>Centralized </a:t>
            </a:r>
            <a:r>
              <a:rPr sz="1800" i="1" spc="-100">
                <a:solidFill>
                  <a:srgbClr val="6E350C"/>
                </a:solidFill>
                <a:latin typeface="Arial"/>
                <a:cs typeface="Arial"/>
              </a:rPr>
              <a:t>resource </a:t>
            </a:r>
            <a:r>
              <a:rPr sz="1800" i="1" spc="-120">
                <a:solidFill>
                  <a:srgbClr val="6E350C"/>
                </a:solidFill>
                <a:latin typeface="Arial"/>
                <a:cs typeface="Arial"/>
              </a:rPr>
              <a:t>usage </a:t>
            </a:r>
            <a:r>
              <a:rPr sz="1800" i="1" spc="-70">
                <a:solidFill>
                  <a:srgbClr val="6E350C"/>
                </a:solidFill>
                <a:latin typeface="Arial"/>
                <a:cs typeface="Arial"/>
              </a:rPr>
              <a:t>metrics </a:t>
            </a:r>
            <a:r>
              <a:rPr sz="1800" i="1" spc="-114">
                <a:solidFill>
                  <a:srgbClr val="6E350C"/>
                </a:solidFill>
                <a:latin typeface="Arial"/>
                <a:cs typeface="Arial"/>
              </a:rPr>
              <a:t>serve </a:t>
            </a:r>
            <a:r>
              <a:rPr sz="1800" i="1" spc="-145">
                <a:solidFill>
                  <a:srgbClr val="6E350C"/>
                </a:solidFill>
                <a:latin typeface="Arial"/>
                <a:cs typeface="Arial"/>
              </a:rPr>
              <a:t>as </a:t>
            </a:r>
            <a:r>
              <a:rPr sz="1800" i="1" spc="-80">
                <a:solidFill>
                  <a:srgbClr val="6E350C"/>
                </a:solidFill>
                <a:latin typeface="Arial"/>
                <a:cs typeface="Arial"/>
              </a:rPr>
              <a:t>a  </a:t>
            </a:r>
            <a:r>
              <a:rPr sz="1800" i="1" spc="-40">
                <a:solidFill>
                  <a:srgbClr val="6E350C"/>
                </a:solidFill>
                <a:latin typeface="Arial"/>
                <a:cs typeface="Arial"/>
              </a:rPr>
              <a:t>great </a:t>
            </a:r>
            <a:r>
              <a:rPr sz="1800" i="1" spc="-20">
                <a:solidFill>
                  <a:srgbClr val="6E350C"/>
                </a:solidFill>
                <a:latin typeface="Arial"/>
                <a:cs typeface="Arial"/>
              </a:rPr>
              <a:t>tool </a:t>
            </a:r>
            <a:r>
              <a:rPr sz="1800" i="1" spc="-15">
                <a:solidFill>
                  <a:srgbClr val="6E350C"/>
                </a:solidFill>
                <a:latin typeface="Arial"/>
                <a:cs typeface="Arial"/>
              </a:rPr>
              <a:t>for </a:t>
            </a:r>
            <a:r>
              <a:rPr sz="1800" i="1" spc="-70">
                <a:solidFill>
                  <a:srgbClr val="6E350C"/>
                </a:solidFill>
                <a:latin typeface="Arial"/>
                <a:cs typeface="Arial"/>
              </a:rPr>
              <a:t>capacity</a:t>
            </a:r>
            <a:r>
              <a:rPr sz="1800" i="1" spc="-300">
                <a:solidFill>
                  <a:srgbClr val="6E350C"/>
                </a:solidFill>
                <a:latin typeface="Arial"/>
                <a:cs typeface="Arial"/>
              </a:rPr>
              <a:t> </a:t>
            </a:r>
            <a:r>
              <a:rPr sz="1800" i="1" spc="-60">
                <a:solidFill>
                  <a:srgbClr val="6E350C"/>
                </a:solidFill>
                <a:latin typeface="Arial"/>
                <a:cs typeface="Arial"/>
              </a:rPr>
              <a:t>planning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7999" y="3544684"/>
            <a:ext cx="6818376" cy="24805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44000" cy="444500"/>
          </a:xfrm>
          <a:custGeom>
            <a:avLst/>
            <a:gdLst/>
            <a:ahLst/>
            <a:cxnLst/>
            <a:rect l="l" t="t" r="r" b="b"/>
            <a:pathLst>
              <a:path w="9144000" h="444500">
                <a:moveTo>
                  <a:pt x="0" y="444500"/>
                </a:moveTo>
                <a:lnTo>
                  <a:pt x="9144000" y="444500"/>
                </a:lnTo>
                <a:lnTo>
                  <a:pt x="9144000" y="0"/>
                </a:lnTo>
                <a:lnTo>
                  <a:pt x="0" y="0"/>
                </a:lnTo>
                <a:lnTo>
                  <a:pt x="0" y="44450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97172" y="0"/>
            <a:ext cx="2346960" cy="1391285"/>
          </a:xfrm>
          <a:custGeom>
            <a:avLst/>
            <a:gdLst/>
            <a:ahLst/>
            <a:cxnLst/>
            <a:rect l="l" t="t" r="r" b="b"/>
            <a:pathLst>
              <a:path w="2346959" h="1391285">
                <a:moveTo>
                  <a:pt x="2346827" y="0"/>
                </a:moveTo>
                <a:lnTo>
                  <a:pt x="631516" y="0"/>
                </a:lnTo>
                <a:lnTo>
                  <a:pt x="0" y="1390943"/>
                </a:lnTo>
                <a:lnTo>
                  <a:pt x="2346827" y="1390943"/>
                </a:lnTo>
                <a:lnTo>
                  <a:pt x="2346827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64429" y="0"/>
            <a:ext cx="802640" cy="1409700"/>
          </a:xfrm>
          <a:custGeom>
            <a:avLst/>
            <a:gdLst/>
            <a:ahLst/>
            <a:cxnLst/>
            <a:rect l="l" t="t" r="r" b="b"/>
            <a:pathLst>
              <a:path w="802640" h="1409700">
                <a:moveTo>
                  <a:pt x="802286" y="0"/>
                </a:moveTo>
                <a:lnTo>
                  <a:pt x="625095" y="0"/>
                </a:lnTo>
                <a:lnTo>
                  <a:pt x="0" y="1409700"/>
                </a:lnTo>
                <a:lnTo>
                  <a:pt x="191159" y="1409700"/>
                </a:lnTo>
                <a:lnTo>
                  <a:pt x="802286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5940" y="1166876"/>
            <a:ext cx="7188834" cy="3270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solidFill>
                  <a:srgbClr val="FF6600"/>
                </a:solidFill>
                <a:latin typeface="Arial"/>
                <a:cs typeface="Arial"/>
              </a:rPr>
              <a:t>Distributed </a:t>
            </a:r>
            <a:r>
              <a:rPr sz="2400" spc="-155" dirty="0">
                <a:solidFill>
                  <a:srgbClr val="FF6600"/>
                </a:solidFill>
                <a:latin typeface="Arial"/>
                <a:cs typeface="Arial"/>
              </a:rPr>
              <a:t>Testing</a:t>
            </a:r>
            <a:r>
              <a:rPr sz="2400" spc="-22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FF6600"/>
                </a:solidFill>
                <a:latin typeface="Arial"/>
                <a:cs typeface="Arial"/>
              </a:rPr>
              <a:t>Capabilities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500" spc="-160" dirty="0">
                <a:solidFill>
                  <a:srgbClr val="6E350C"/>
                </a:solidFill>
                <a:latin typeface="Arial"/>
                <a:cs typeface="Arial"/>
              </a:rPr>
              <a:t>Why?</a:t>
            </a:r>
            <a:endParaRPr sz="25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80" dirty="0">
                <a:solidFill>
                  <a:srgbClr val="6E350C"/>
                </a:solidFill>
                <a:latin typeface="Arial"/>
                <a:cs typeface="Arial"/>
              </a:rPr>
              <a:t>Limited number </a:t>
            </a:r>
            <a:r>
              <a:rPr sz="2500" spc="-10" dirty="0">
                <a:solidFill>
                  <a:srgbClr val="6E350C"/>
                </a:solidFill>
                <a:latin typeface="Arial"/>
                <a:cs typeface="Arial"/>
              </a:rPr>
              <a:t>of </a:t>
            </a:r>
            <a:r>
              <a:rPr sz="2500" spc="-85" dirty="0">
                <a:solidFill>
                  <a:srgbClr val="6E350C"/>
                </a:solidFill>
                <a:latin typeface="Arial"/>
                <a:cs typeface="Arial"/>
              </a:rPr>
              <a:t>performance</a:t>
            </a:r>
            <a:r>
              <a:rPr sz="2500" spc="-325" dirty="0">
                <a:solidFill>
                  <a:srgbClr val="6E350C"/>
                </a:solidFill>
                <a:latin typeface="Arial"/>
                <a:cs typeface="Arial"/>
              </a:rPr>
              <a:t> </a:t>
            </a:r>
            <a:r>
              <a:rPr sz="2500" spc="-120" dirty="0">
                <a:solidFill>
                  <a:srgbClr val="6E350C"/>
                </a:solidFill>
                <a:latin typeface="Arial"/>
                <a:cs typeface="Arial"/>
              </a:rPr>
              <a:t>engineers</a:t>
            </a:r>
            <a:endParaRPr sz="25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125" dirty="0">
                <a:solidFill>
                  <a:srgbClr val="6E350C"/>
                </a:solidFill>
                <a:latin typeface="Arial"/>
                <a:cs typeface="Arial"/>
              </a:rPr>
              <a:t>Increasing </a:t>
            </a:r>
            <a:r>
              <a:rPr sz="2500" spc="-80" dirty="0">
                <a:solidFill>
                  <a:srgbClr val="6E350C"/>
                </a:solidFill>
                <a:latin typeface="Arial"/>
                <a:cs typeface="Arial"/>
              </a:rPr>
              <a:t>number </a:t>
            </a:r>
            <a:r>
              <a:rPr sz="2500" spc="-10" dirty="0">
                <a:solidFill>
                  <a:srgbClr val="6E350C"/>
                </a:solidFill>
                <a:latin typeface="Arial"/>
                <a:cs typeface="Arial"/>
              </a:rPr>
              <a:t>of </a:t>
            </a:r>
            <a:r>
              <a:rPr sz="2500" spc="-114" dirty="0">
                <a:solidFill>
                  <a:srgbClr val="6E350C"/>
                </a:solidFill>
                <a:latin typeface="Arial"/>
                <a:cs typeface="Arial"/>
              </a:rPr>
              <a:t>requests </a:t>
            </a:r>
            <a:r>
              <a:rPr sz="2500" spc="-10" dirty="0">
                <a:solidFill>
                  <a:srgbClr val="6E350C"/>
                </a:solidFill>
                <a:latin typeface="Arial"/>
                <a:cs typeface="Arial"/>
              </a:rPr>
              <a:t>for </a:t>
            </a:r>
            <a:r>
              <a:rPr sz="2500" spc="-85" dirty="0">
                <a:solidFill>
                  <a:srgbClr val="6E350C"/>
                </a:solidFill>
                <a:latin typeface="Arial"/>
                <a:cs typeface="Arial"/>
              </a:rPr>
              <a:t>early </a:t>
            </a:r>
            <a:r>
              <a:rPr sz="2500" spc="-120" dirty="0">
                <a:solidFill>
                  <a:srgbClr val="6E350C"/>
                </a:solidFill>
                <a:latin typeface="Arial"/>
                <a:cs typeface="Arial"/>
              </a:rPr>
              <a:t>and</a:t>
            </a:r>
            <a:r>
              <a:rPr sz="2500" spc="-465" dirty="0">
                <a:solidFill>
                  <a:srgbClr val="6E350C"/>
                </a:solidFill>
                <a:latin typeface="Arial"/>
                <a:cs typeface="Arial"/>
              </a:rPr>
              <a:t> </a:t>
            </a:r>
            <a:r>
              <a:rPr lang="en-US" sz="2500" spc="-465" dirty="0">
                <a:solidFill>
                  <a:srgbClr val="6E350C"/>
                </a:solidFill>
                <a:latin typeface="Arial"/>
                <a:cs typeface="Arial"/>
              </a:rPr>
              <a:t> </a:t>
            </a:r>
            <a:r>
              <a:rPr sz="2500" spc="-45" dirty="0">
                <a:solidFill>
                  <a:srgbClr val="6E350C"/>
                </a:solidFill>
                <a:latin typeface="Arial"/>
                <a:cs typeface="Arial"/>
              </a:rPr>
              <a:t>frequent  </a:t>
            </a:r>
            <a:r>
              <a:rPr sz="2500" spc="-85" dirty="0">
                <a:solidFill>
                  <a:srgbClr val="6E350C"/>
                </a:solidFill>
                <a:latin typeface="Arial"/>
                <a:cs typeface="Arial"/>
              </a:rPr>
              <a:t>performance</a:t>
            </a:r>
            <a:r>
              <a:rPr sz="2500" spc="-110" dirty="0">
                <a:solidFill>
                  <a:srgbClr val="6E350C"/>
                </a:solidFill>
                <a:latin typeface="Arial"/>
                <a:cs typeface="Arial"/>
              </a:rPr>
              <a:t> </a:t>
            </a:r>
            <a:r>
              <a:rPr sz="2500" spc="-95" dirty="0">
                <a:solidFill>
                  <a:srgbClr val="6E350C"/>
                </a:solidFill>
                <a:latin typeface="Arial"/>
                <a:cs typeface="Arial"/>
              </a:rPr>
              <a:t>tests</a:t>
            </a:r>
            <a:endParaRPr sz="25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215" dirty="0">
                <a:solidFill>
                  <a:srgbClr val="6E350C"/>
                </a:solidFill>
                <a:latin typeface="Arial"/>
                <a:cs typeface="Arial"/>
              </a:rPr>
              <a:t>Test earlier</a:t>
            </a:r>
            <a:r>
              <a:rPr sz="2500" spc="-55" dirty="0">
                <a:solidFill>
                  <a:srgbClr val="6E350C"/>
                </a:solidFill>
                <a:latin typeface="Arial"/>
                <a:cs typeface="Arial"/>
              </a:rPr>
              <a:t> </a:t>
            </a:r>
            <a:r>
              <a:rPr sz="2500" spc="-35" dirty="0">
                <a:solidFill>
                  <a:srgbClr val="6E350C"/>
                </a:solidFill>
                <a:latin typeface="Arial"/>
                <a:cs typeface="Arial"/>
              </a:rPr>
              <a:t>in </a:t>
            </a:r>
            <a:r>
              <a:rPr sz="2500" spc="-30" dirty="0">
                <a:solidFill>
                  <a:srgbClr val="6E350C"/>
                </a:solidFill>
                <a:latin typeface="Arial"/>
                <a:cs typeface="Arial"/>
              </a:rPr>
              <a:t>the</a:t>
            </a:r>
            <a:r>
              <a:rPr sz="2500" spc="-229" dirty="0">
                <a:solidFill>
                  <a:srgbClr val="6E350C"/>
                </a:solidFill>
                <a:latin typeface="Arial"/>
                <a:cs typeface="Arial"/>
              </a:rPr>
              <a:t> </a:t>
            </a:r>
            <a:r>
              <a:rPr sz="2500" spc="-155" dirty="0">
                <a:solidFill>
                  <a:srgbClr val="6E350C"/>
                </a:solidFill>
                <a:latin typeface="Arial"/>
                <a:cs typeface="Arial"/>
              </a:rPr>
              <a:t>process</a:t>
            </a:r>
            <a:endParaRPr sz="25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165" dirty="0">
                <a:solidFill>
                  <a:srgbClr val="6E350C"/>
                </a:solidFill>
                <a:latin typeface="Arial"/>
                <a:cs typeface="Arial"/>
              </a:rPr>
              <a:t>Execute </a:t>
            </a:r>
            <a:r>
              <a:rPr sz="2500" spc="-110" dirty="0">
                <a:solidFill>
                  <a:srgbClr val="6E350C"/>
                </a:solidFill>
                <a:latin typeface="Arial"/>
                <a:cs typeface="Arial"/>
              </a:rPr>
              <a:t>small </a:t>
            </a:r>
            <a:r>
              <a:rPr sz="2500" spc="-120" dirty="0">
                <a:solidFill>
                  <a:srgbClr val="6E350C"/>
                </a:solidFill>
                <a:latin typeface="Arial"/>
                <a:cs typeface="Arial"/>
              </a:rPr>
              <a:t>and </a:t>
            </a:r>
            <a:r>
              <a:rPr sz="2500" spc="-80" dirty="0">
                <a:solidFill>
                  <a:srgbClr val="6E350C"/>
                </a:solidFill>
                <a:latin typeface="Arial"/>
                <a:cs typeface="Arial"/>
              </a:rPr>
              <a:t>more </a:t>
            </a:r>
            <a:r>
              <a:rPr sz="2500" spc="-130" dirty="0">
                <a:solidFill>
                  <a:srgbClr val="6E350C"/>
                </a:solidFill>
                <a:latin typeface="Arial"/>
                <a:cs typeface="Arial"/>
              </a:rPr>
              <a:t>specialized</a:t>
            </a:r>
            <a:r>
              <a:rPr sz="2500" spc="-145" dirty="0">
                <a:solidFill>
                  <a:srgbClr val="6E350C"/>
                </a:solidFill>
                <a:latin typeface="Arial"/>
                <a:cs typeface="Arial"/>
              </a:rPr>
              <a:t> </a:t>
            </a:r>
            <a:r>
              <a:rPr sz="2500" spc="-95" dirty="0">
                <a:solidFill>
                  <a:srgbClr val="6E350C"/>
                </a:solidFill>
                <a:latin typeface="Arial"/>
                <a:cs typeface="Arial"/>
              </a:rPr>
              <a:t>tests</a:t>
            </a:r>
            <a:endParaRPr sz="2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44500"/>
          </a:xfrm>
          <a:custGeom>
            <a:avLst/>
            <a:gdLst/>
            <a:ahLst/>
            <a:cxnLst/>
            <a:rect l="l" t="t" r="r" b="b"/>
            <a:pathLst>
              <a:path w="9144000" h="444500">
                <a:moveTo>
                  <a:pt x="0" y="444500"/>
                </a:moveTo>
                <a:lnTo>
                  <a:pt x="9144000" y="444500"/>
                </a:lnTo>
                <a:lnTo>
                  <a:pt x="9144000" y="0"/>
                </a:lnTo>
                <a:lnTo>
                  <a:pt x="0" y="0"/>
                </a:lnTo>
                <a:lnTo>
                  <a:pt x="0" y="44450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172" y="0"/>
            <a:ext cx="2346960" cy="1391285"/>
          </a:xfrm>
          <a:custGeom>
            <a:avLst/>
            <a:gdLst/>
            <a:ahLst/>
            <a:cxnLst/>
            <a:rect l="l" t="t" r="r" b="b"/>
            <a:pathLst>
              <a:path w="2346959" h="1391285">
                <a:moveTo>
                  <a:pt x="2346827" y="0"/>
                </a:moveTo>
                <a:lnTo>
                  <a:pt x="631516" y="0"/>
                </a:lnTo>
                <a:lnTo>
                  <a:pt x="0" y="1390943"/>
                </a:lnTo>
                <a:lnTo>
                  <a:pt x="2346827" y="1390943"/>
                </a:lnTo>
                <a:lnTo>
                  <a:pt x="2346827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64429" y="0"/>
            <a:ext cx="802640" cy="1409700"/>
          </a:xfrm>
          <a:custGeom>
            <a:avLst/>
            <a:gdLst/>
            <a:ahLst/>
            <a:cxnLst/>
            <a:rect l="l" t="t" r="r" b="b"/>
            <a:pathLst>
              <a:path w="802640" h="1409700">
                <a:moveTo>
                  <a:pt x="802286" y="0"/>
                </a:moveTo>
                <a:lnTo>
                  <a:pt x="625095" y="0"/>
                </a:lnTo>
                <a:lnTo>
                  <a:pt x="0" y="1409700"/>
                </a:lnTo>
                <a:lnTo>
                  <a:pt x="191159" y="1409700"/>
                </a:lnTo>
                <a:lnTo>
                  <a:pt x="802286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583184"/>
            <a:ext cx="5232400" cy="975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4700"/>
              </a:lnSpc>
              <a:spcBef>
                <a:spcPts val="95"/>
              </a:spcBef>
            </a:pPr>
            <a:r>
              <a:rPr spc="-190"/>
              <a:t>Performance</a:t>
            </a:r>
            <a:r>
              <a:rPr spc="-240"/>
              <a:t> </a:t>
            </a:r>
            <a:r>
              <a:rPr spc="-200"/>
              <a:t>Engineering</a:t>
            </a:r>
          </a:p>
          <a:p>
            <a:pPr marL="12700">
              <a:lnSpc>
                <a:spcPts val="2780"/>
              </a:lnSpc>
            </a:pPr>
            <a:r>
              <a:rPr sz="2400" spc="-45"/>
              <a:t>Definition</a:t>
            </a:r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907796" y="2153158"/>
            <a:ext cx="7698740" cy="31367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2384" indent="236220">
              <a:lnSpc>
                <a:spcPct val="100000"/>
              </a:lnSpc>
              <a:spcBef>
                <a:spcPts val="100"/>
              </a:spcBef>
            </a:pPr>
            <a:r>
              <a:rPr sz="2400" spc="-125" dirty="0">
                <a:cs typeface="Arial"/>
              </a:rPr>
              <a:t>“</a:t>
            </a:r>
            <a:r>
              <a:rPr sz="2400" b="1" spc="-125" dirty="0">
                <a:cs typeface="Trebuchet MS"/>
              </a:rPr>
              <a:t>Performance </a:t>
            </a:r>
            <a:r>
              <a:rPr sz="2400" b="1" spc="-140" dirty="0">
                <a:cs typeface="Trebuchet MS"/>
              </a:rPr>
              <a:t>engineering </a:t>
            </a:r>
            <a:r>
              <a:rPr sz="2400" dirty="0">
                <a:cs typeface="Arial"/>
              </a:rPr>
              <a:t>within </a:t>
            </a:r>
            <a:r>
              <a:rPr sz="2400" spc="-160" dirty="0">
                <a:cs typeface="Arial"/>
              </a:rPr>
              <a:t>systems </a:t>
            </a:r>
            <a:r>
              <a:rPr sz="2400" spc="-85" dirty="0">
                <a:cs typeface="Arial"/>
              </a:rPr>
              <a:t>engineering,  </a:t>
            </a:r>
            <a:r>
              <a:rPr sz="2400" spc="-165" dirty="0">
                <a:cs typeface="Arial"/>
              </a:rPr>
              <a:t>encompasses </a:t>
            </a:r>
            <a:r>
              <a:rPr sz="2400" spc="-30" dirty="0">
                <a:cs typeface="Arial"/>
              </a:rPr>
              <a:t>the </a:t>
            </a:r>
            <a:r>
              <a:rPr sz="2400" spc="-95" dirty="0">
                <a:cs typeface="Arial"/>
              </a:rPr>
              <a:t>set </a:t>
            </a:r>
            <a:r>
              <a:rPr sz="2400" spc="-10" dirty="0">
                <a:cs typeface="Arial"/>
              </a:rPr>
              <a:t>of </a:t>
            </a:r>
            <a:r>
              <a:rPr sz="2400" b="1" spc="-95" dirty="0">
                <a:cs typeface="Arial"/>
              </a:rPr>
              <a:t>roles, </a:t>
            </a:r>
            <a:r>
              <a:rPr sz="2400" b="1" spc="-100" dirty="0">
                <a:cs typeface="Arial"/>
              </a:rPr>
              <a:t>skills, </a:t>
            </a:r>
            <a:r>
              <a:rPr sz="2400" b="1" spc="-60" dirty="0">
                <a:cs typeface="Arial"/>
              </a:rPr>
              <a:t>activities, </a:t>
            </a:r>
            <a:r>
              <a:rPr sz="2400" b="1" spc="-100" dirty="0">
                <a:cs typeface="Arial"/>
              </a:rPr>
              <a:t>practices</a:t>
            </a:r>
            <a:r>
              <a:rPr sz="2400" spc="-100" dirty="0">
                <a:cs typeface="Arial"/>
              </a:rPr>
              <a:t>,</a:t>
            </a:r>
            <a:r>
              <a:rPr sz="2400" spc="-405" dirty="0">
                <a:cs typeface="Arial"/>
              </a:rPr>
              <a:t> </a:t>
            </a:r>
            <a:r>
              <a:rPr sz="2400" b="1" spc="-95" dirty="0">
                <a:cs typeface="Trebuchet MS"/>
              </a:rPr>
              <a:t>tools</a:t>
            </a:r>
            <a:r>
              <a:rPr sz="2400" spc="-95" dirty="0">
                <a:cs typeface="Arial"/>
              </a:rPr>
              <a:t>,</a:t>
            </a:r>
            <a:endParaRPr sz="2400" dirty="0">
              <a:cs typeface="Arial"/>
            </a:endParaRPr>
          </a:p>
          <a:p>
            <a:pPr marL="13970" marR="39370" indent="5080" algn="ctr">
              <a:lnSpc>
                <a:spcPct val="100000"/>
              </a:lnSpc>
            </a:pPr>
            <a:r>
              <a:rPr sz="2400" b="1" spc="-114" dirty="0">
                <a:cs typeface="Arial"/>
              </a:rPr>
              <a:t>and </a:t>
            </a:r>
            <a:r>
              <a:rPr sz="2400" b="1" spc="-95" dirty="0">
                <a:cs typeface="Arial"/>
              </a:rPr>
              <a:t>deliverables </a:t>
            </a:r>
            <a:r>
              <a:rPr sz="2400" spc="-75" dirty="0">
                <a:cs typeface="Arial"/>
              </a:rPr>
              <a:t>applied </a:t>
            </a:r>
            <a:r>
              <a:rPr sz="2400" spc="-40" dirty="0">
                <a:cs typeface="Arial"/>
              </a:rPr>
              <a:t>at </a:t>
            </a:r>
            <a:r>
              <a:rPr sz="2400" spc="-100" dirty="0">
                <a:cs typeface="Arial"/>
              </a:rPr>
              <a:t>every </a:t>
            </a:r>
            <a:r>
              <a:rPr sz="2400" spc="-155" dirty="0">
                <a:cs typeface="Arial"/>
              </a:rPr>
              <a:t>phase </a:t>
            </a:r>
            <a:r>
              <a:rPr sz="2400" spc="-10" dirty="0">
                <a:cs typeface="Arial"/>
              </a:rPr>
              <a:t>of </a:t>
            </a:r>
            <a:r>
              <a:rPr sz="2400" spc="-30" dirty="0">
                <a:cs typeface="Arial"/>
              </a:rPr>
              <a:t>the </a:t>
            </a:r>
            <a:r>
              <a:rPr lang="en-US" sz="2400" spc="-190" dirty="0">
                <a:cs typeface="Arial"/>
              </a:rPr>
              <a:t>SDLC</a:t>
            </a:r>
            <a:r>
              <a:rPr sz="2400" spc="-185" dirty="0">
                <a:cs typeface="Arial"/>
              </a:rPr>
              <a:t> </a:t>
            </a:r>
            <a:r>
              <a:rPr sz="2400" spc="-70" dirty="0">
                <a:cs typeface="Arial"/>
              </a:rPr>
              <a:t>which </a:t>
            </a:r>
            <a:r>
              <a:rPr sz="2400" spc="-135" dirty="0">
                <a:cs typeface="Arial"/>
              </a:rPr>
              <a:t>ensures </a:t>
            </a:r>
            <a:r>
              <a:rPr sz="2400" spc="-5" dirty="0">
                <a:cs typeface="Arial"/>
              </a:rPr>
              <a:t>that </a:t>
            </a:r>
            <a:r>
              <a:rPr sz="2400" spc="-185" dirty="0">
                <a:cs typeface="Arial"/>
              </a:rPr>
              <a:t>a </a:t>
            </a:r>
            <a:r>
              <a:rPr sz="2400" spc="-50" dirty="0">
                <a:cs typeface="Arial"/>
              </a:rPr>
              <a:t>solution </a:t>
            </a:r>
            <a:r>
              <a:rPr sz="2400" spc="5" dirty="0">
                <a:cs typeface="Arial"/>
              </a:rPr>
              <a:t>will </a:t>
            </a:r>
            <a:r>
              <a:rPr sz="2400" spc="-114" dirty="0">
                <a:cs typeface="Arial"/>
              </a:rPr>
              <a:t>be  </a:t>
            </a:r>
            <a:r>
              <a:rPr sz="2400" spc="-120" dirty="0">
                <a:cs typeface="Arial"/>
              </a:rPr>
              <a:t>designed, </a:t>
            </a:r>
            <a:r>
              <a:rPr sz="2400" spc="-65" dirty="0">
                <a:cs typeface="Arial"/>
              </a:rPr>
              <a:t>implemented, </a:t>
            </a:r>
            <a:r>
              <a:rPr sz="2400" spc="-114" dirty="0">
                <a:cs typeface="Arial"/>
              </a:rPr>
              <a:t>and </a:t>
            </a:r>
            <a:r>
              <a:rPr sz="2400" spc="-60" dirty="0">
                <a:cs typeface="Arial"/>
              </a:rPr>
              <a:t>operationally </a:t>
            </a:r>
            <a:r>
              <a:rPr sz="2400" spc="-75" dirty="0">
                <a:cs typeface="Arial"/>
              </a:rPr>
              <a:t>supported </a:t>
            </a:r>
            <a:r>
              <a:rPr sz="2400" spc="20" dirty="0">
                <a:cs typeface="Arial"/>
              </a:rPr>
              <a:t>to</a:t>
            </a:r>
            <a:r>
              <a:rPr sz="2400" spc="-340" dirty="0">
                <a:cs typeface="Arial"/>
              </a:rPr>
              <a:t> </a:t>
            </a:r>
            <a:r>
              <a:rPr sz="2400" spc="-60" dirty="0">
                <a:cs typeface="Arial"/>
              </a:rPr>
              <a:t>meet </a:t>
            </a:r>
            <a:r>
              <a:rPr sz="2400" spc="-30" dirty="0">
                <a:cs typeface="Arial"/>
              </a:rPr>
              <a:t>the </a:t>
            </a:r>
            <a:r>
              <a:rPr sz="2400" spc="-55" dirty="0">
                <a:cs typeface="Arial"/>
              </a:rPr>
              <a:t>non-functional </a:t>
            </a:r>
            <a:r>
              <a:rPr sz="2400" spc="-85" dirty="0">
                <a:cs typeface="Arial"/>
              </a:rPr>
              <a:t>performance </a:t>
            </a:r>
            <a:r>
              <a:rPr sz="2400" spc="-70" dirty="0">
                <a:cs typeface="Arial"/>
              </a:rPr>
              <a:t>requirements defined </a:t>
            </a:r>
            <a:r>
              <a:rPr sz="2400" spc="-10" dirty="0">
                <a:cs typeface="Arial"/>
              </a:rPr>
              <a:t>for</a:t>
            </a:r>
            <a:r>
              <a:rPr sz="2400" spc="-465" dirty="0">
                <a:cs typeface="Arial"/>
              </a:rPr>
              <a:t> </a:t>
            </a:r>
            <a:r>
              <a:rPr sz="2400" spc="-30" dirty="0">
                <a:cs typeface="Arial"/>
              </a:rPr>
              <a:t>the  </a:t>
            </a:r>
            <a:r>
              <a:rPr sz="2400" spc="-70" dirty="0">
                <a:cs typeface="Arial"/>
              </a:rPr>
              <a:t>solution.”</a:t>
            </a:r>
            <a:endParaRPr sz="2400" dirty="0"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 dirty="0"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2400" spc="-145" dirty="0">
                <a:cs typeface="Arial"/>
              </a:rPr>
              <a:t>Source:</a:t>
            </a:r>
            <a:r>
              <a:rPr sz="2400" spc="-235" dirty="0">
                <a:cs typeface="Arial"/>
              </a:rPr>
              <a:t> </a:t>
            </a:r>
            <a:r>
              <a:rPr sz="2400" spc="-75" dirty="0">
                <a:cs typeface="Arial"/>
              </a:rPr>
              <a:t>Wikipedia</a:t>
            </a:r>
            <a:endParaRPr sz="2400" dirty="0"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5940" y="1166876"/>
            <a:ext cx="4340860" cy="2298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solidFill>
                  <a:srgbClr val="FF6600"/>
                </a:solidFill>
                <a:latin typeface="Arial"/>
                <a:cs typeface="Arial"/>
              </a:rPr>
              <a:t>Distributed </a:t>
            </a:r>
            <a:r>
              <a:rPr sz="2400" spc="-155" dirty="0">
                <a:solidFill>
                  <a:srgbClr val="FF6600"/>
                </a:solidFill>
                <a:latin typeface="Arial"/>
                <a:cs typeface="Arial"/>
              </a:rPr>
              <a:t>Testing</a:t>
            </a:r>
            <a:r>
              <a:rPr sz="2400" spc="-245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FF6600"/>
                </a:solidFill>
                <a:latin typeface="Arial"/>
                <a:cs typeface="Arial"/>
              </a:rPr>
              <a:t>Capabilities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500" spc="-150" dirty="0">
                <a:solidFill>
                  <a:srgbClr val="6E350C"/>
                </a:solidFill>
                <a:latin typeface="Arial"/>
                <a:cs typeface="Arial"/>
              </a:rPr>
              <a:t>How?</a:t>
            </a:r>
            <a:endParaRPr sz="2500" dirty="0">
              <a:latin typeface="Arial"/>
              <a:cs typeface="Arial"/>
            </a:endParaRPr>
          </a:p>
          <a:p>
            <a:pPr marL="355600" marR="3429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140" dirty="0">
                <a:solidFill>
                  <a:srgbClr val="6E350C"/>
                </a:solidFill>
                <a:latin typeface="Arial"/>
                <a:cs typeface="Arial"/>
              </a:rPr>
              <a:t>Enabling </a:t>
            </a:r>
            <a:r>
              <a:rPr sz="2500" spc="-85" dirty="0">
                <a:solidFill>
                  <a:srgbClr val="6E350C"/>
                </a:solidFill>
                <a:latin typeface="Arial"/>
                <a:cs typeface="Arial"/>
              </a:rPr>
              <a:t>non-performance  </a:t>
            </a:r>
            <a:r>
              <a:rPr sz="2500" spc="-95" dirty="0">
                <a:solidFill>
                  <a:srgbClr val="6E350C"/>
                </a:solidFill>
                <a:latin typeface="Arial"/>
                <a:cs typeface="Arial"/>
              </a:rPr>
              <a:t>engineering </a:t>
            </a:r>
            <a:r>
              <a:rPr sz="2500" spc="-120" dirty="0">
                <a:solidFill>
                  <a:srgbClr val="6E350C"/>
                </a:solidFill>
                <a:latin typeface="Arial"/>
                <a:cs typeface="Arial"/>
              </a:rPr>
              <a:t>teams </a:t>
            </a:r>
            <a:r>
              <a:rPr sz="2500" spc="25" dirty="0">
                <a:solidFill>
                  <a:srgbClr val="6E350C"/>
                </a:solidFill>
                <a:latin typeface="Arial"/>
                <a:cs typeface="Arial"/>
              </a:rPr>
              <a:t>to  </a:t>
            </a:r>
            <a:r>
              <a:rPr sz="2500" spc="-55" dirty="0">
                <a:solidFill>
                  <a:srgbClr val="6E350C"/>
                </a:solidFill>
                <a:latin typeface="Arial"/>
                <a:cs typeface="Arial"/>
              </a:rPr>
              <a:t>participate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753" y="4572076"/>
            <a:ext cx="386461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i="1" spc="-160">
                <a:solidFill>
                  <a:srgbClr val="6E350C"/>
                </a:solidFill>
                <a:latin typeface="Arial"/>
                <a:cs typeface="Arial"/>
              </a:rPr>
              <a:t>A </a:t>
            </a:r>
            <a:r>
              <a:rPr sz="1800" i="1" spc="-85">
                <a:solidFill>
                  <a:srgbClr val="6E350C"/>
                </a:solidFill>
                <a:latin typeface="Arial"/>
                <a:cs typeface="Arial"/>
              </a:rPr>
              <a:t>simple </a:t>
            </a:r>
            <a:r>
              <a:rPr sz="1800" i="1" spc="-80">
                <a:solidFill>
                  <a:srgbClr val="6E350C"/>
                </a:solidFill>
                <a:latin typeface="Arial"/>
                <a:cs typeface="Arial"/>
              </a:rPr>
              <a:t>web </a:t>
            </a:r>
            <a:r>
              <a:rPr sz="1800" i="1" spc="-60">
                <a:solidFill>
                  <a:srgbClr val="6E350C"/>
                </a:solidFill>
                <a:latin typeface="Arial"/>
                <a:cs typeface="Arial"/>
              </a:rPr>
              <a:t>interface </a:t>
            </a:r>
            <a:r>
              <a:rPr sz="1800" i="1" spc="-100">
                <a:solidFill>
                  <a:srgbClr val="6E350C"/>
                </a:solidFill>
                <a:latin typeface="Arial"/>
                <a:cs typeface="Arial"/>
              </a:rPr>
              <a:t>enables </a:t>
            </a:r>
            <a:r>
              <a:rPr sz="1800" i="1" spc="-75">
                <a:solidFill>
                  <a:srgbClr val="6E350C"/>
                </a:solidFill>
                <a:latin typeface="Arial"/>
                <a:cs typeface="Arial"/>
              </a:rPr>
              <a:t>non-  performance egineering </a:t>
            </a:r>
            <a:r>
              <a:rPr sz="1800" i="1" spc="-85">
                <a:solidFill>
                  <a:srgbClr val="6E350C"/>
                </a:solidFill>
                <a:latin typeface="Arial"/>
                <a:cs typeface="Arial"/>
              </a:rPr>
              <a:t>teams </a:t>
            </a:r>
            <a:r>
              <a:rPr sz="1800" i="1" spc="-5">
                <a:solidFill>
                  <a:srgbClr val="6E350C"/>
                </a:solidFill>
                <a:latin typeface="Arial"/>
                <a:cs typeface="Arial"/>
              </a:rPr>
              <a:t>to</a:t>
            </a:r>
            <a:r>
              <a:rPr sz="1800" i="1" spc="-180">
                <a:solidFill>
                  <a:srgbClr val="6E350C"/>
                </a:solidFill>
                <a:latin typeface="Arial"/>
                <a:cs typeface="Arial"/>
              </a:rPr>
              <a:t> </a:t>
            </a:r>
            <a:r>
              <a:rPr sz="1800" i="1" spc="-110">
                <a:solidFill>
                  <a:srgbClr val="6E350C"/>
                </a:solidFill>
                <a:latin typeface="Arial"/>
                <a:cs typeface="Arial"/>
              </a:rPr>
              <a:t>execute  </a:t>
            </a:r>
            <a:r>
              <a:rPr sz="1800" i="1" spc="-80">
                <a:solidFill>
                  <a:srgbClr val="6E350C"/>
                </a:solidFill>
                <a:latin typeface="Arial"/>
                <a:cs typeface="Arial"/>
              </a:rPr>
              <a:t>and </a:t>
            </a:r>
            <a:r>
              <a:rPr sz="1800" i="1" spc="-100">
                <a:solidFill>
                  <a:srgbClr val="6E350C"/>
                </a:solidFill>
                <a:latin typeface="Arial"/>
                <a:cs typeface="Arial"/>
              </a:rPr>
              <a:t>analyze </a:t>
            </a:r>
            <a:r>
              <a:rPr sz="1800" i="1" spc="-85">
                <a:solidFill>
                  <a:srgbClr val="6E350C"/>
                </a:solidFill>
                <a:latin typeface="Arial"/>
                <a:cs typeface="Arial"/>
              </a:rPr>
              <a:t>simple</a:t>
            </a:r>
            <a:r>
              <a:rPr sz="1800" i="1" spc="-90">
                <a:solidFill>
                  <a:srgbClr val="6E350C"/>
                </a:solidFill>
                <a:latin typeface="Arial"/>
                <a:cs typeface="Arial"/>
              </a:rPr>
              <a:t> </a:t>
            </a:r>
            <a:r>
              <a:rPr sz="1800" i="1" spc="-80">
                <a:solidFill>
                  <a:srgbClr val="6E350C"/>
                </a:solidFill>
                <a:latin typeface="Arial"/>
                <a:cs typeface="Arial"/>
              </a:rPr>
              <a:t>tests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77485" y="1537538"/>
            <a:ext cx="382714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1905" algn="ctr">
              <a:lnSpc>
                <a:spcPct val="100000"/>
              </a:lnSpc>
              <a:spcBef>
                <a:spcPts val="100"/>
              </a:spcBef>
            </a:pPr>
            <a:r>
              <a:rPr sz="1800" i="1" spc="-90">
                <a:solidFill>
                  <a:srgbClr val="6E350C"/>
                </a:solidFill>
                <a:latin typeface="Arial"/>
                <a:cs typeface="Arial"/>
              </a:rPr>
              <a:t>Support </a:t>
            </a:r>
            <a:r>
              <a:rPr sz="1800" i="1" spc="-15">
                <a:solidFill>
                  <a:srgbClr val="6E350C"/>
                </a:solidFill>
                <a:latin typeface="Arial"/>
                <a:cs typeface="Arial"/>
              </a:rPr>
              <a:t>for </a:t>
            </a:r>
            <a:r>
              <a:rPr sz="1800" i="1" spc="-75">
                <a:solidFill>
                  <a:srgbClr val="6E350C"/>
                </a:solidFill>
                <a:latin typeface="Arial"/>
                <a:cs typeface="Arial"/>
              </a:rPr>
              <a:t>a </a:t>
            </a:r>
            <a:r>
              <a:rPr sz="1800" i="1" spc="-60">
                <a:solidFill>
                  <a:srgbClr val="6E350C"/>
                </a:solidFill>
                <a:latin typeface="Arial"/>
                <a:cs typeface="Arial"/>
              </a:rPr>
              <a:t>wide </a:t>
            </a:r>
            <a:r>
              <a:rPr sz="1800" i="1" spc="-45">
                <a:solidFill>
                  <a:srgbClr val="6E350C"/>
                </a:solidFill>
                <a:latin typeface="Arial"/>
                <a:cs typeface="Arial"/>
              </a:rPr>
              <a:t>variety </a:t>
            </a:r>
            <a:r>
              <a:rPr sz="1800" i="1" spc="-20">
                <a:solidFill>
                  <a:srgbClr val="6E350C"/>
                </a:solidFill>
                <a:latin typeface="Arial"/>
                <a:cs typeface="Arial"/>
              </a:rPr>
              <a:t>of </a:t>
            </a:r>
            <a:r>
              <a:rPr sz="1800" i="1" spc="-70">
                <a:solidFill>
                  <a:srgbClr val="6E350C"/>
                </a:solidFill>
                <a:latin typeface="Arial"/>
                <a:cs typeface="Arial"/>
              </a:rPr>
              <a:t>protocols  </a:t>
            </a:r>
            <a:r>
              <a:rPr sz="1800" i="1" spc="-85">
                <a:solidFill>
                  <a:srgbClr val="6E350C"/>
                </a:solidFill>
                <a:latin typeface="Arial"/>
                <a:cs typeface="Arial"/>
              </a:rPr>
              <a:t>enable </a:t>
            </a:r>
            <a:r>
              <a:rPr sz="1800" i="1" spc="-100">
                <a:solidFill>
                  <a:srgbClr val="6E350C"/>
                </a:solidFill>
                <a:latin typeface="Arial"/>
                <a:cs typeface="Arial"/>
              </a:rPr>
              <a:t>specialized </a:t>
            </a:r>
            <a:r>
              <a:rPr sz="1800" i="1" spc="-80">
                <a:solidFill>
                  <a:srgbClr val="6E350C"/>
                </a:solidFill>
                <a:latin typeface="Arial"/>
                <a:cs typeface="Arial"/>
              </a:rPr>
              <a:t>tests </a:t>
            </a:r>
            <a:r>
              <a:rPr sz="1800" i="1" spc="-130">
                <a:solidFill>
                  <a:srgbClr val="6E350C"/>
                </a:solidFill>
                <a:latin typeface="Arial"/>
                <a:cs typeface="Arial"/>
              </a:rPr>
              <a:t>such </a:t>
            </a:r>
            <a:r>
              <a:rPr sz="1800" i="1" spc="-145">
                <a:solidFill>
                  <a:srgbClr val="6E350C"/>
                </a:solidFill>
                <a:latin typeface="Arial"/>
                <a:cs typeface="Arial"/>
              </a:rPr>
              <a:t>as </a:t>
            </a:r>
            <a:r>
              <a:rPr sz="1800" i="1" spc="-90">
                <a:solidFill>
                  <a:srgbClr val="6E350C"/>
                </a:solidFill>
                <a:latin typeface="Arial"/>
                <a:cs typeface="Arial"/>
              </a:rPr>
              <a:t>database  </a:t>
            </a:r>
            <a:r>
              <a:rPr sz="1800" i="1" spc="-85">
                <a:solidFill>
                  <a:srgbClr val="6E350C"/>
                </a:solidFill>
                <a:latin typeface="Arial"/>
                <a:cs typeface="Arial"/>
              </a:rPr>
              <a:t>specific, </a:t>
            </a:r>
            <a:r>
              <a:rPr sz="1800" i="1" spc="-80">
                <a:solidFill>
                  <a:srgbClr val="6E350C"/>
                </a:solidFill>
                <a:latin typeface="Arial"/>
                <a:cs typeface="Arial"/>
              </a:rPr>
              <a:t>web </a:t>
            </a:r>
            <a:r>
              <a:rPr sz="1800" i="1" spc="-110">
                <a:solidFill>
                  <a:srgbClr val="6E350C"/>
                </a:solidFill>
                <a:latin typeface="Arial"/>
                <a:cs typeface="Arial"/>
              </a:rPr>
              <a:t>services,</a:t>
            </a:r>
            <a:r>
              <a:rPr sz="1800" i="1" spc="-80">
                <a:solidFill>
                  <a:srgbClr val="6E350C"/>
                </a:solidFill>
                <a:latin typeface="Arial"/>
                <a:cs typeface="Arial"/>
              </a:rPr>
              <a:t> etc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48632" y="2938145"/>
            <a:ext cx="4084954" cy="26244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44500"/>
          </a:xfrm>
          <a:custGeom>
            <a:avLst/>
            <a:gdLst/>
            <a:ahLst/>
            <a:cxnLst/>
            <a:rect l="l" t="t" r="r" b="b"/>
            <a:pathLst>
              <a:path w="9144000" h="444500">
                <a:moveTo>
                  <a:pt x="0" y="444500"/>
                </a:moveTo>
                <a:lnTo>
                  <a:pt x="9144000" y="444500"/>
                </a:lnTo>
                <a:lnTo>
                  <a:pt x="9144000" y="0"/>
                </a:lnTo>
                <a:lnTo>
                  <a:pt x="0" y="0"/>
                </a:lnTo>
                <a:lnTo>
                  <a:pt x="0" y="44450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172" y="0"/>
            <a:ext cx="2346960" cy="1391285"/>
          </a:xfrm>
          <a:custGeom>
            <a:avLst/>
            <a:gdLst/>
            <a:ahLst/>
            <a:cxnLst/>
            <a:rect l="l" t="t" r="r" b="b"/>
            <a:pathLst>
              <a:path w="2346959" h="1391285">
                <a:moveTo>
                  <a:pt x="2346827" y="0"/>
                </a:moveTo>
                <a:lnTo>
                  <a:pt x="631516" y="0"/>
                </a:lnTo>
                <a:lnTo>
                  <a:pt x="0" y="1390943"/>
                </a:lnTo>
                <a:lnTo>
                  <a:pt x="2346827" y="1390943"/>
                </a:lnTo>
                <a:lnTo>
                  <a:pt x="2346827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64429" y="0"/>
            <a:ext cx="802640" cy="1409700"/>
          </a:xfrm>
          <a:custGeom>
            <a:avLst/>
            <a:gdLst/>
            <a:ahLst/>
            <a:cxnLst/>
            <a:rect l="l" t="t" r="r" b="b"/>
            <a:pathLst>
              <a:path w="802640" h="1409700">
                <a:moveTo>
                  <a:pt x="802286" y="0"/>
                </a:moveTo>
                <a:lnTo>
                  <a:pt x="625095" y="0"/>
                </a:lnTo>
                <a:lnTo>
                  <a:pt x="0" y="1409700"/>
                </a:lnTo>
                <a:lnTo>
                  <a:pt x="191159" y="1409700"/>
                </a:lnTo>
                <a:lnTo>
                  <a:pt x="802286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98042" y="4076192"/>
            <a:ext cx="3996054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3810" algn="ctr">
              <a:lnSpc>
                <a:spcPct val="100000"/>
              </a:lnSpc>
              <a:spcBef>
                <a:spcPts val="100"/>
              </a:spcBef>
            </a:pPr>
            <a:r>
              <a:rPr sz="1800" i="1" spc="-60" dirty="0">
                <a:solidFill>
                  <a:srgbClr val="6E350C"/>
                </a:solidFill>
                <a:latin typeface="Arial"/>
                <a:cs typeface="Arial"/>
              </a:rPr>
              <a:t>Flexibility </a:t>
            </a:r>
            <a:r>
              <a:rPr sz="1800" i="1" spc="-80" dirty="0">
                <a:solidFill>
                  <a:srgbClr val="6E350C"/>
                </a:solidFill>
                <a:latin typeface="Arial"/>
                <a:cs typeface="Arial"/>
              </a:rPr>
              <a:t>and </a:t>
            </a:r>
            <a:r>
              <a:rPr sz="1800" i="1" spc="-65" dirty="0">
                <a:solidFill>
                  <a:srgbClr val="6E350C"/>
                </a:solidFill>
                <a:latin typeface="Arial"/>
                <a:cs typeface="Arial"/>
              </a:rPr>
              <a:t>support </a:t>
            </a:r>
            <a:r>
              <a:rPr sz="1800" i="1" spc="-15" dirty="0">
                <a:solidFill>
                  <a:srgbClr val="6E350C"/>
                </a:solidFill>
                <a:latin typeface="Arial"/>
                <a:cs typeface="Arial"/>
              </a:rPr>
              <a:t>for </a:t>
            </a:r>
            <a:r>
              <a:rPr sz="1800" i="1" spc="-80" dirty="0">
                <a:solidFill>
                  <a:srgbClr val="6E350C"/>
                </a:solidFill>
                <a:latin typeface="Arial"/>
                <a:cs typeface="Arial"/>
              </a:rPr>
              <a:t>a </a:t>
            </a:r>
            <a:r>
              <a:rPr sz="1800" i="1" spc="-60" dirty="0">
                <a:solidFill>
                  <a:srgbClr val="6E350C"/>
                </a:solidFill>
                <a:latin typeface="Arial"/>
                <a:cs typeface="Arial"/>
              </a:rPr>
              <a:t>wide </a:t>
            </a:r>
            <a:r>
              <a:rPr sz="1800" i="1" spc="-45" dirty="0">
                <a:solidFill>
                  <a:srgbClr val="6E350C"/>
                </a:solidFill>
                <a:latin typeface="Arial"/>
                <a:cs typeface="Arial"/>
              </a:rPr>
              <a:t>variety</a:t>
            </a:r>
            <a:r>
              <a:rPr sz="1800" i="1" spc="-260" dirty="0">
                <a:solidFill>
                  <a:srgbClr val="6E350C"/>
                </a:solidFill>
                <a:latin typeface="Arial"/>
                <a:cs typeface="Arial"/>
              </a:rPr>
              <a:t> </a:t>
            </a:r>
            <a:r>
              <a:rPr sz="1800" i="1" spc="-20" dirty="0">
                <a:solidFill>
                  <a:srgbClr val="6E350C"/>
                </a:solidFill>
                <a:latin typeface="Arial"/>
                <a:cs typeface="Arial"/>
              </a:rPr>
              <a:t>of  </a:t>
            </a:r>
            <a:r>
              <a:rPr sz="1800" i="1" spc="-70" dirty="0">
                <a:solidFill>
                  <a:srgbClr val="6E350C"/>
                </a:solidFill>
                <a:latin typeface="Arial"/>
                <a:cs typeface="Arial"/>
              </a:rPr>
              <a:t>protocols </a:t>
            </a:r>
            <a:r>
              <a:rPr sz="1800" i="1" spc="-80" dirty="0">
                <a:solidFill>
                  <a:srgbClr val="6E350C"/>
                </a:solidFill>
                <a:latin typeface="Arial"/>
                <a:cs typeface="Arial"/>
              </a:rPr>
              <a:t>and </a:t>
            </a:r>
            <a:r>
              <a:rPr sz="1800" i="1" spc="-80" dirty="0" err="1">
                <a:solidFill>
                  <a:srgbClr val="6E350C"/>
                </a:solidFill>
                <a:latin typeface="Arial"/>
                <a:cs typeface="Arial"/>
              </a:rPr>
              <a:t>and</a:t>
            </a:r>
            <a:r>
              <a:rPr sz="1800" i="1" spc="-80" dirty="0">
                <a:solidFill>
                  <a:srgbClr val="6E350C"/>
                </a:solidFill>
                <a:latin typeface="Arial"/>
                <a:cs typeface="Arial"/>
              </a:rPr>
              <a:t> </a:t>
            </a:r>
            <a:r>
              <a:rPr sz="1800" i="1" spc="-130" dirty="0">
                <a:solidFill>
                  <a:srgbClr val="6E350C"/>
                </a:solidFill>
                <a:latin typeface="Arial"/>
                <a:cs typeface="Arial"/>
              </a:rPr>
              <a:t>systems </a:t>
            </a:r>
            <a:r>
              <a:rPr sz="1800" i="1" spc="-85" dirty="0">
                <a:solidFill>
                  <a:srgbClr val="6E350C"/>
                </a:solidFill>
                <a:latin typeface="Arial"/>
                <a:cs typeface="Arial"/>
              </a:rPr>
              <a:t>enabled  </a:t>
            </a:r>
            <a:r>
              <a:rPr sz="1800" i="1" spc="-95" dirty="0">
                <a:solidFill>
                  <a:srgbClr val="6E350C"/>
                </a:solidFill>
                <a:latin typeface="Arial"/>
                <a:cs typeface="Arial"/>
              </a:rPr>
              <a:t>Performance </a:t>
            </a:r>
            <a:r>
              <a:rPr sz="1800" i="1" spc="-110" dirty="0">
                <a:solidFill>
                  <a:srgbClr val="6E350C"/>
                </a:solidFill>
                <a:latin typeface="Arial"/>
                <a:cs typeface="Arial"/>
              </a:rPr>
              <a:t>Center </a:t>
            </a:r>
            <a:r>
              <a:rPr sz="1800" i="1" spc="-5" dirty="0">
                <a:solidFill>
                  <a:srgbClr val="6E350C"/>
                </a:solidFill>
                <a:latin typeface="Arial"/>
                <a:cs typeface="Arial"/>
              </a:rPr>
              <a:t>to </a:t>
            </a:r>
            <a:r>
              <a:rPr sz="1800" i="1" spc="-114" dirty="0">
                <a:solidFill>
                  <a:srgbClr val="6E350C"/>
                </a:solidFill>
                <a:latin typeface="Arial"/>
                <a:cs typeface="Arial"/>
              </a:rPr>
              <a:t>be </a:t>
            </a:r>
            <a:r>
              <a:rPr sz="1800" i="1" spc="-80" dirty="0">
                <a:solidFill>
                  <a:srgbClr val="6E350C"/>
                </a:solidFill>
                <a:latin typeface="Arial"/>
                <a:cs typeface="Arial"/>
              </a:rPr>
              <a:t>a </a:t>
            </a:r>
            <a:r>
              <a:rPr sz="1800" i="1" spc="-85" dirty="0">
                <a:solidFill>
                  <a:srgbClr val="6E350C"/>
                </a:solidFill>
                <a:latin typeface="Arial"/>
                <a:cs typeface="Arial"/>
              </a:rPr>
              <a:t>single </a:t>
            </a:r>
            <a:r>
              <a:rPr sz="1800" i="1" spc="-55" dirty="0">
                <a:solidFill>
                  <a:srgbClr val="6E350C"/>
                </a:solidFill>
                <a:latin typeface="Arial"/>
                <a:cs typeface="Arial"/>
              </a:rPr>
              <a:t>solution  </a:t>
            </a:r>
            <a:r>
              <a:rPr sz="1800" i="1" spc="-95" dirty="0">
                <a:solidFill>
                  <a:srgbClr val="6E350C"/>
                </a:solidFill>
                <a:latin typeface="Arial"/>
                <a:cs typeface="Arial"/>
              </a:rPr>
              <a:t>capable </a:t>
            </a:r>
            <a:r>
              <a:rPr sz="1800" i="1" spc="-15" dirty="0">
                <a:solidFill>
                  <a:srgbClr val="6E350C"/>
                </a:solidFill>
                <a:latin typeface="Arial"/>
                <a:cs typeface="Arial"/>
              </a:rPr>
              <a:t>of </a:t>
            </a:r>
            <a:r>
              <a:rPr sz="1800" i="1" spc="-45" dirty="0">
                <a:solidFill>
                  <a:srgbClr val="6E350C"/>
                </a:solidFill>
                <a:latin typeface="Arial"/>
                <a:cs typeface="Arial"/>
              </a:rPr>
              <a:t>attending </a:t>
            </a:r>
            <a:r>
              <a:rPr sz="1800" i="1" spc="-70" dirty="0">
                <a:solidFill>
                  <a:srgbClr val="6E350C"/>
                </a:solidFill>
                <a:latin typeface="Arial"/>
                <a:cs typeface="Arial"/>
              </a:rPr>
              <a:t>requirements </a:t>
            </a:r>
            <a:r>
              <a:rPr sz="1800" i="1" spc="-30" dirty="0">
                <a:solidFill>
                  <a:srgbClr val="6E350C"/>
                </a:solidFill>
                <a:latin typeface="Arial"/>
                <a:cs typeface="Arial"/>
              </a:rPr>
              <a:t>from</a:t>
            </a:r>
            <a:r>
              <a:rPr sz="1800" i="1" spc="-200" dirty="0">
                <a:solidFill>
                  <a:srgbClr val="6E350C"/>
                </a:solidFill>
                <a:latin typeface="Arial"/>
                <a:cs typeface="Arial"/>
              </a:rPr>
              <a:t> </a:t>
            </a:r>
            <a:r>
              <a:rPr sz="1800" i="1" spc="-25" dirty="0">
                <a:solidFill>
                  <a:srgbClr val="6E350C"/>
                </a:solidFill>
                <a:latin typeface="Arial"/>
                <a:cs typeface="Arial"/>
              </a:rPr>
              <a:t>all  </a:t>
            </a:r>
            <a:r>
              <a:rPr sz="1800" i="1" spc="-80" dirty="0">
                <a:solidFill>
                  <a:srgbClr val="6E350C"/>
                </a:solidFill>
                <a:latin typeface="Arial"/>
                <a:cs typeface="Arial"/>
              </a:rPr>
              <a:t>teams.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1360" y="1166876"/>
            <a:ext cx="3681095" cy="2610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6695">
              <a:lnSpc>
                <a:spcPct val="100000"/>
              </a:lnSpc>
              <a:spcBef>
                <a:spcPts val="100"/>
              </a:spcBef>
            </a:pPr>
            <a:r>
              <a:rPr lang="en-US" sz="2400" spc="-150" dirty="0">
                <a:solidFill>
                  <a:srgbClr val="FF6600"/>
                </a:solidFill>
                <a:latin typeface="Arial"/>
                <a:cs typeface="Arial"/>
              </a:rPr>
              <a:t>Administration?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226695">
              <a:lnSpc>
                <a:spcPct val="100000"/>
              </a:lnSpc>
            </a:pPr>
            <a:r>
              <a:rPr sz="2500" spc="-150" dirty="0">
                <a:solidFill>
                  <a:srgbClr val="6E350C"/>
                </a:solidFill>
                <a:latin typeface="Arial"/>
                <a:cs typeface="Arial"/>
              </a:rPr>
              <a:t>How?</a:t>
            </a:r>
            <a:endParaRPr sz="2500" dirty="0">
              <a:latin typeface="Arial"/>
              <a:cs typeface="Arial"/>
            </a:endParaRPr>
          </a:p>
          <a:p>
            <a:pPr marL="569595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569595" algn="l"/>
                <a:tab pos="570230" algn="l"/>
              </a:tabLst>
            </a:pPr>
            <a:r>
              <a:rPr sz="2500" spc="-160" dirty="0">
                <a:solidFill>
                  <a:srgbClr val="6E350C"/>
                </a:solidFill>
                <a:latin typeface="Arial"/>
                <a:cs typeface="Arial"/>
              </a:rPr>
              <a:t>Single </a:t>
            </a:r>
            <a:r>
              <a:rPr sz="2500" spc="-85" dirty="0">
                <a:solidFill>
                  <a:srgbClr val="6E350C"/>
                </a:solidFill>
                <a:latin typeface="Arial"/>
                <a:cs typeface="Arial"/>
              </a:rPr>
              <a:t>load </a:t>
            </a:r>
            <a:r>
              <a:rPr sz="2500" spc="-50" dirty="0">
                <a:solidFill>
                  <a:srgbClr val="6E350C"/>
                </a:solidFill>
                <a:latin typeface="Arial"/>
                <a:cs typeface="Arial"/>
              </a:rPr>
              <a:t>test</a:t>
            </a:r>
            <a:r>
              <a:rPr sz="2500" spc="-175" dirty="0">
                <a:solidFill>
                  <a:srgbClr val="6E350C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6E350C"/>
                </a:solidFill>
                <a:latin typeface="Arial"/>
                <a:cs typeface="Arial"/>
              </a:rPr>
              <a:t>tool</a:t>
            </a:r>
            <a:endParaRPr sz="2500" dirty="0">
              <a:latin typeface="Arial"/>
              <a:cs typeface="Arial"/>
            </a:endParaRPr>
          </a:p>
          <a:p>
            <a:pPr marL="12065" marR="5080" indent="-1905" algn="ctr">
              <a:lnSpc>
                <a:spcPct val="100000"/>
              </a:lnSpc>
              <a:spcBef>
                <a:spcPts val="2125"/>
              </a:spcBef>
            </a:pPr>
            <a:r>
              <a:rPr sz="1800" i="1" spc="-80" dirty="0">
                <a:solidFill>
                  <a:srgbClr val="6E350C"/>
                </a:solidFill>
                <a:latin typeface="Arial"/>
                <a:cs typeface="Arial"/>
              </a:rPr>
              <a:t>Central </a:t>
            </a:r>
            <a:r>
              <a:rPr sz="1800" i="1" spc="-45" dirty="0">
                <a:solidFill>
                  <a:srgbClr val="6E350C"/>
                </a:solidFill>
                <a:latin typeface="Arial"/>
                <a:cs typeface="Arial"/>
              </a:rPr>
              <a:t>administration </a:t>
            </a:r>
            <a:r>
              <a:rPr sz="1800" i="1" spc="-130" dirty="0">
                <a:solidFill>
                  <a:srgbClr val="6E350C"/>
                </a:solidFill>
                <a:latin typeface="Arial"/>
                <a:cs typeface="Arial"/>
              </a:rPr>
              <a:t>makes </a:t>
            </a:r>
            <a:r>
              <a:rPr sz="1800" i="1" spc="55" dirty="0">
                <a:solidFill>
                  <a:srgbClr val="6E350C"/>
                </a:solidFill>
                <a:latin typeface="Arial"/>
                <a:cs typeface="Arial"/>
              </a:rPr>
              <a:t>it </a:t>
            </a:r>
            <a:r>
              <a:rPr sz="1800" i="1" spc="-140" dirty="0">
                <a:solidFill>
                  <a:srgbClr val="6E350C"/>
                </a:solidFill>
                <a:latin typeface="Arial"/>
                <a:cs typeface="Arial"/>
              </a:rPr>
              <a:t>easy </a:t>
            </a:r>
            <a:r>
              <a:rPr sz="1800" i="1" spc="-5" dirty="0">
                <a:solidFill>
                  <a:srgbClr val="6E350C"/>
                </a:solidFill>
                <a:latin typeface="Arial"/>
                <a:cs typeface="Arial"/>
              </a:rPr>
              <a:t>to  </a:t>
            </a:r>
            <a:r>
              <a:rPr sz="1800" i="1" spc="-80" dirty="0">
                <a:solidFill>
                  <a:srgbClr val="6E350C"/>
                </a:solidFill>
                <a:latin typeface="Arial"/>
                <a:cs typeface="Arial"/>
              </a:rPr>
              <a:t>add </a:t>
            </a:r>
            <a:r>
              <a:rPr sz="1800" i="1" spc="-85" dirty="0">
                <a:solidFill>
                  <a:srgbClr val="6E350C"/>
                </a:solidFill>
                <a:latin typeface="Arial"/>
                <a:cs typeface="Arial"/>
              </a:rPr>
              <a:t>new </a:t>
            </a:r>
            <a:r>
              <a:rPr sz="1800" i="1" spc="-114" dirty="0">
                <a:solidFill>
                  <a:srgbClr val="6E350C"/>
                </a:solidFill>
                <a:latin typeface="Arial"/>
                <a:cs typeface="Arial"/>
              </a:rPr>
              <a:t>users, </a:t>
            </a:r>
            <a:r>
              <a:rPr sz="1800" i="1" spc="-75" dirty="0">
                <a:solidFill>
                  <a:srgbClr val="6E350C"/>
                </a:solidFill>
                <a:latin typeface="Arial"/>
                <a:cs typeface="Arial"/>
              </a:rPr>
              <a:t>create </a:t>
            </a:r>
            <a:r>
              <a:rPr sz="1800" i="1" spc="-85" dirty="0">
                <a:solidFill>
                  <a:srgbClr val="6E350C"/>
                </a:solidFill>
                <a:latin typeface="Arial"/>
                <a:cs typeface="Arial"/>
              </a:rPr>
              <a:t>new </a:t>
            </a:r>
            <a:r>
              <a:rPr sz="1800" i="1" spc="-70" dirty="0">
                <a:solidFill>
                  <a:srgbClr val="6E350C"/>
                </a:solidFill>
                <a:latin typeface="Arial"/>
                <a:cs typeface="Arial"/>
              </a:rPr>
              <a:t>projects </a:t>
            </a:r>
            <a:r>
              <a:rPr sz="1800" i="1" spc="-85" dirty="0">
                <a:solidFill>
                  <a:srgbClr val="6E350C"/>
                </a:solidFill>
                <a:latin typeface="Arial"/>
                <a:cs typeface="Arial"/>
              </a:rPr>
              <a:t>and  </a:t>
            </a:r>
            <a:r>
              <a:rPr sz="1800" i="1" spc="-90" dirty="0">
                <a:solidFill>
                  <a:srgbClr val="6E350C"/>
                </a:solidFill>
                <a:latin typeface="Arial"/>
                <a:cs typeface="Arial"/>
              </a:rPr>
              <a:t>set </a:t>
            </a:r>
            <a:r>
              <a:rPr sz="1800" i="1" spc="-80" dirty="0">
                <a:solidFill>
                  <a:srgbClr val="6E350C"/>
                </a:solidFill>
                <a:latin typeface="Arial"/>
                <a:cs typeface="Arial"/>
              </a:rPr>
              <a:t>up </a:t>
            </a:r>
            <a:r>
              <a:rPr sz="1800" i="1" spc="-85" dirty="0">
                <a:solidFill>
                  <a:srgbClr val="6E350C"/>
                </a:solidFill>
                <a:latin typeface="Arial"/>
                <a:cs typeface="Arial"/>
              </a:rPr>
              <a:t>new </a:t>
            </a:r>
            <a:r>
              <a:rPr sz="1800" i="1" spc="-100" dirty="0">
                <a:solidFill>
                  <a:srgbClr val="6E350C"/>
                </a:solidFill>
                <a:latin typeface="Arial"/>
                <a:cs typeface="Arial"/>
              </a:rPr>
              <a:t>resource</a:t>
            </a:r>
            <a:r>
              <a:rPr sz="1800" i="1" spc="-114" dirty="0">
                <a:solidFill>
                  <a:srgbClr val="6E350C"/>
                </a:solidFill>
                <a:latin typeface="Arial"/>
                <a:cs typeface="Arial"/>
              </a:rPr>
              <a:t> </a:t>
            </a:r>
            <a:r>
              <a:rPr sz="1800" i="1" spc="-85" dirty="0">
                <a:solidFill>
                  <a:srgbClr val="6E350C"/>
                </a:solidFill>
                <a:latin typeface="Arial"/>
                <a:cs typeface="Arial"/>
              </a:rPr>
              <a:t>pools.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22723" y="5637377"/>
            <a:ext cx="3988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86889" marR="5080" indent="-1774189">
              <a:lnSpc>
                <a:spcPct val="100000"/>
              </a:lnSpc>
              <a:spcBef>
                <a:spcPts val="100"/>
              </a:spcBef>
            </a:pPr>
            <a:r>
              <a:rPr sz="1800" i="1" spc="-200" dirty="0">
                <a:solidFill>
                  <a:srgbClr val="6E350C"/>
                </a:solidFill>
                <a:latin typeface="Arial"/>
                <a:cs typeface="Arial"/>
              </a:rPr>
              <a:t>Less </a:t>
            </a:r>
            <a:r>
              <a:rPr sz="1800" i="1" spc="-40" dirty="0">
                <a:solidFill>
                  <a:srgbClr val="6E350C"/>
                </a:solidFill>
                <a:latin typeface="Arial"/>
                <a:cs typeface="Arial"/>
              </a:rPr>
              <a:t>than </a:t>
            </a:r>
            <a:r>
              <a:rPr sz="1800" i="1" spc="-295" dirty="0">
                <a:solidFill>
                  <a:srgbClr val="6E350C"/>
                </a:solidFill>
                <a:latin typeface="Arial"/>
                <a:cs typeface="Arial"/>
              </a:rPr>
              <a:t>½ </a:t>
            </a:r>
            <a:r>
              <a:rPr lang="en-US" sz="1800" i="1" spc="-295" dirty="0">
                <a:solidFill>
                  <a:srgbClr val="6E350C"/>
                </a:solidFill>
                <a:latin typeface="Arial"/>
                <a:cs typeface="Arial"/>
              </a:rPr>
              <a:t> </a:t>
            </a:r>
            <a:r>
              <a:rPr sz="1800" i="1" spc="-280" dirty="0">
                <a:solidFill>
                  <a:srgbClr val="6E350C"/>
                </a:solidFill>
                <a:latin typeface="Arial"/>
                <a:cs typeface="Arial"/>
              </a:rPr>
              <a:t>FTE </a:t>
            </a:r>
            <a:r>
              <a:rPr sz="1800" i="1" spc="-100" dirty="0">
                <a:solidFill>
                  <a:srgbClr val="6E350C"/>
                </a:solidFill>
                <a:latin typeface="Arial"/>
                <a:cs typeface="Arial"/>
              </a:rPr>
              <a:t>is </a:t>
            </a:r>
            <a:r>
              <a:rPr sz="1800" i="1" spc="-125" dirty="0">
                <a:solidFill>
                  <a:srgbClr val="6E350C"/>
                </a:solidFill>
                <a:latin typeface="Arial"/>
                <a:cs typeface="Arial"/>
              </a:rPr>
              <a:t>necessary </a:t>
            </a:r>
            <a:r>
              <a:rPr sz="1800" i="1" spc="-5" dirty="0">
                <a:solidFill>
                  <a:srgbClr val="6E350C"/>
                </a:solidFill>
                <a:latin typeface="Arial"/>
                <a:cs typeface="Arial"/>
              </a:rPr>
              <a:t>to</a:t>
            </a:r>
            <a:r>
              <a:rPr lang="en-US" sz="1800" i="1" spc="-5" dirty="0">
                <a:solidFill>
                  <a:srgbClr val="6E350C"/>
                </a:solidFill>
                <a:latin typeface="Arial"/>
                <a:cs typeface="Arial"/>
              </a:rPr>
              <a:t> </a:t>
            </a:r>
            <a:r>
              <a:rPr sz="1800" i="1" spc="-60" dirty="0">
                <a:solidFill>
                  <a:srgbClr val="6E350C"/>
                </a:solidFill>
                <a:latin typeface="Arial"/>
                <a:cs typeface="Arial"/>
              </a:rPr>
              <a:t>support </a:t>
            </a:r>
            <a:r>
              <a:rPr sz="1800" i="1" spc="-40" dirty="0">
                <a:solidFill>
                  <a:srgbClr val="6E350C"/>
                </a:solidFill>
                <a:latin typeface="Arial"/>
                <a:cs typeface="Arial"/>
              </a:rPr>
              <a:t>the  </a:t>
            </a:r>
            <a:r>
              <a:rPr sz="1800" i="1" spc="-30" dirty="0">
                <a:solidFill>
                  <a:srgbClr val="6E350C"/>
                </a:solidFill>
                <a:latin typeface="Arial"/>
                <a:cs typeface="Arial"/>
              </a:rPr>
              <a:t>tool.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60923" y="3757421"/>
            <a:ext cx="339788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i="1" spc="-40">
                <a:solidFill>
                  <a:srgbClr val="6E350C"/>
                </a:solidFill>
                <a:latin typeface="Arial"/>
                <a:cs typeface="Arial"/>
              </a:rPr>
              <a:t>Integration </a:t>
            </a:r>
            <a:r>
              <a:rPr sz="1800" i="1">
                <a:solidFill>
                  <a:srgbClr val="6E350C"/>
                </a:solidFill>
                <a:latin typeface="Arial"/>
                <a:cs typeface="Arial"/>
              </a:rPr>
              <a:t>with </a:t>
            </a:r>
            <a:r>
              <a:rPr sz="1800" i="1" spc="-180">
                <a:solidFill>
                  <a:srgbClr val="6E350C"/>
                </a:solidFill>
                <a:latin typeface="Arial"/>
                <a:cs typeface="Arial"/>
              </a:rPr>
              <a:t>LDAP/AD </a:t>
            </a:r>
            <a:r>
              <a:rPr sz="1800" i="1" spc="-95">
                <a:solidFill>
                  <a:srgbClr val="6E350C"/>
                </a:solidFill>
                <a:latin typeface="Arial"/>
                <a:cs typeface="Arial"/>
              </a:rPr>
              <a:t>avoids </a:t>
            </a:r>
            <a:r>
              <a:rPr sz="1800" i="1" spc="-40">
                <a:solidFill>
                  <a:srgbClr val="6E350C"/>
                </a:solidFill>
                <a:latin typeface="Arial"/>
                <a:cs typeface="Arial"/>
              </a:rPr>
              <a:t>the  </a:t>
            </a:r>
            <a:r>
              <a:rPr sz="1800" i="1" spc="-120">
                <a:solidFill>
                  <a:srgbClr val="6E350C"/>
                </a:solidFill>
                <a:latin typeface="Arial"/>
                <a:cs typeface="Arial"/>
              </a:rPr>
              <a:t>hassle </a:t>
            </a:r>
            <a:r>
              <a:rPr sz="1800" i="1" spc="-15">
                <a:solidFill>
                  <a:srgbClr val="6E350C"/>
                </a:solidFill>
                <a:latin typeface="Arial"/>
                <a:cs typeface="Arial"/>
              </a:rPr>
              <a:t>of </a:t>
            </a:r>
            <a:r>
              <a:rPr sz="1800" i="1" spc="-70">
                <a:solidFill>
                  <a:srgbClr val="6E350C"/>
                </a:solidFill>
                <a:latin typeface="Arial"/>
                <a:cs typeface="Arial"/>
              </a:rPr>
              <a:t>remembering </a:t>
            </a:r>
            <a:r>
              <a:rPr sz="1800" i="1" spc="-55">
                <a:solidFill>
                  <a:srgbClr val="6E350C"/>
                </a:solidFill>
                <a:latin typeface="Arial"/>
                <a:cs typeface="Arial"/>
              </a:rPr>
              <a:t>another  </a:t>
            </a:r>
            <a:r>
              <a:rPr sz="1800" i="1" spc="-90">
                <a:solidFill>
                  <a:srgbClr val="6E350C"/>
                </a:solidFill>
                <a:latin typeface="Arial"/>
                <a:cs typeface="Arial"/>
              </a:rPr>
              <a:t>password.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16400" y="976249"/>
            <a:ext cx="4756150" cy="22246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44500"/>
          </a:xfrm>
          <a:custGeom>
            <a:avLst/>
            <a:gdLst/>
            <a:ahLst/>
            <a:cxnLst/>
            <a:rect l="l" t="t" r="r" b="b"/>
            <a:pathLst>
              <a:path w="9144000" h="444500">
                <a:moveTo>
                  <a:pt x="0" y="444500"/>
                </a:moveTo>
                <a:lnTo>
                  <a:pt x="9144000" y="444500"/>
                </a:lnTo>
                <a:lnTo>
                  <a:pt x="9144000" y="0"/>
                </a:lnTo>
                <a:lnTo>
                  <a:pt x="0" y="0"/>
                </a:lnTo>
                <a:lnTo>
                  <a:pt x="0" y="44450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172" y="0"/>
            <a:ext cx="2346960" cy="1391285"/>
          </a:xfrm>
          <a:custGeom>
            <a:avLst/>
            <a:gdLst/>
            <a:ahLst/>
            <a:cxnLst/>
            <a:rect l="l" t="t" r="r" b="b"/>
            <a:pathLst>
              <a:path w="2346959" h="1391285">
                <a:moveTo>
                  <a:pt x="2346827" y="0"/>
                </a:moveTo>
                <a:lnTo>
                  <a:pt x="631516" y="0"/>
                </a:lnTo>
                <a:lnTo>
                  <a:pt x="0" y="1390943"/>
                </a:lnTo>
                <a:lnTo>
                  <a:pt x="2346827" y="1390943"/>
                </a:lnTo>
                <a:lnTo>
                  <a:pt x="2346827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64429" y="0"/>
            <a:ext cx="802640" cy="1409700"/>
          </a:xfrm>
          <a:custGeom>
            <a:avLst/>
            <a:gdLst/>
            <a:ahLst/>
            <a:cxnLst/>
            <a:rect l="l" t="t" r="r" b="b"/>
            <a:pathLst>
              <a:path w="802640" h="1409700">
                <a:moveTo>
                  <a:pt x="802286" y="0"/>
                </a:moveTo>
                <a:lnTo>
                  <a:pt x="625095" y="0"/>
                </a:lnTo>
                <a:lnTo>
                  <a:pt x="0" y="1409700"/>
                </a:lnTo>
                <a:lnTo>
                  <a:pt x="191159" y="1409700"/>
                </a:lnTo>
                <a:lnTo>
                  <a:pt x="802286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5940" y="1166876"/>
            <a:ext cx="6215056" cy="19902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15" dirty="0">
                <a:solidFill>
                  <a:srgbClr val="FF6600"/>
                </a:solidFill>
                <a:latin typeface="Arial"/>
                <a:cs typeface="Arial"/>
              </a:rPr>
              <a:t>Re-Use </a:t>
            </a:r>
            <a:r>
              <a:rPr sz="2400" spc="-204" dirty="0">
                <a:solidFill>
                  <a:srgbClr val="FF6600"/>
                </a:solidFill>
                <a:latin typeface="Arial"/>
                <a:cs typeface="Arial"/>
              </a:rPr>
              <a:t>Test</a:t>
            </a:r>
            <a:r>
              <a:rPr sz="2400" spc="-6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FF6600"/>
                </a:solidFill>
                <a:latin typeface="Arial"/>
                <a:cs typeface="Arial"/>
              </a:rPr>
              <a:t>Artifacts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500" spc="-160" dirty="0">
                <a:solidFill>
                  <a:srgbClr val="6E350C"/>
                </a:solidFill>
                <a:latin typeface="Arial"/>
                <a:cs typeface="Arial"/>
              </a:rPr>
              <a:t>Why?</a:t>
            </a:r>
            <a:endParaRPr sz="25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229" dirty="0">
                <a:solidFill>
                  <a:srgbClr val="6E350C"/>
                </a:solidFill>
                <a:latin typeface="Arial"/>
                <a:cs typeface="Arial"/>
              </a:rPr>
              <a:t>Be </a:t>
            </a:r>
            <a:r>
              <a:rPr sz="2500" spc="-80" dirty="0">
                <a:solidFill>
                  <a:srgbClr val="6E350C"/>
                </a:solidFill>
                <a:latin typeface="Arial"/>
                <a:cs typeface="Arial"/>
              </a:rPr>
              <a:t>more</a:t>
            </a:r>
            <a:r>
              <a:rPr sz="2500" spc="-30" dirty="0">
                <a:solidFill>
                  <a:srgbClr val="6E350C"/>
                </a:solidFill>
                <a:latin typeface="Arial"/>
                <a:cs typeface="Arial"/>
              </a:rPr>
              <a:t> </a:t>
            </a:r>
            <a:r>
              <a:rPr sz="2500" spc="-70" dirty="0">
                <a:solidFill>
                  <a:srgbClr val="6E350C"/>
                </a:solidFill>
                <a:latin typeface="Arial"/>
                <a:cs typeface="Arial"/>
              </a:rPr>
              <a:t>productive</a:t>
            </a:r>
            <a:endParaRPr sz="25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185" dirty="0">
                <a:solidFill>
                  <a:srgbClr val="6E350C"/>
                </a:solidFill>
                <a:latin typeface="Arial"/>
                <a:cs typeface="Arial"/>
              </a:rPr>
              <a:t>Spend </a:t>
            </a:r>
            <a:r>
              <a:rPr sz="2500" spc="-170" dirty="0">
                <a:solidFill>
                  <a:srgbClr val="6E350C"/>
                </a:solidFill>
                <a:latin typeface="Arial"/>
                <a:cs typeface="Arial"/>
              </a:rPr>
              <a:t>less </a:t>
            </a:r>
            <a:r>
              <a:rPr sz="2500" spc="-20" dirty="0">
                <a:solidFill>
                  <a:srgbClr val="6E350C"/>
                </a:solidFill>
                <a:latin typeface="Arial"/>
                <a:cs typeface="Arial"/>
              </a:rPr>
              <a:t>time </a:t>
            </a:r>
            <a:r>
              <a:rPr sz="2500" spc="-80" dirty="0">
                <a:solidFill>
                  <a:srgbClr val="6E350C"/>
                </a:solidFill>
                <a:latin typeface="Arial"/>
                <a:cs typeface="Arial"/>
              </a:rPr>
              <a:t>on</a:t>
            </a:r>
            <a:r>
              <a:rPr sz="2500" spc="-215" dirty="0">
                <a:solidFill>
                  <a:srgbClr val="6E350C"/>
                </a:solidFill>
                <a:latin typeface="Arial"/>
                <a:cs typeface="Arial"/>
              </a:rPr>
              <a:t> </a:t>
            </a:r>
            <a:r>
              <a:rPr sz="2500" spc="-70" dirty="0">
                <a:solidFill>
                  <a:srgbClr val="6E350C"/>
                </a:solidFill>
                <a:latin typeface="Arial"/>
                <a:cs typeface="Arial"/>
              </a:rPr>
              <a:t>recurring</a:t>
            </a:r>
            <a:r>
              <a:rPr lang="en-US" sz="2500" spc="-70" dirty="0">
                <a:solidFill>
                  <a:srgbClr val="6E350C"/>
                </a:solidFill>
                <a:latin typeface="Arial"/>
                <a:cs typeface="Arial"/>
              </a:rPr>
              <a:t> </a:t>
            </a:r>
            <a:r>
              <a:rPr sz="2500" spc="-155" dirty="0">
                <a:solidFill>
                  <a:srgbClr val="6E350C"/>
                </a:solidFill>
                <a:latin typeface="Arial"/>
                <a:cs typeface="Arial"/>
              </a:rPr>
              <a:t>tasks</a:t>
            </a:r>
            <a:endParaRPr sz="2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44500"/>
          </a:xfrm>
          <a:custGeom>
            <a:avLst/>
            <a:gdLst/>
            <a:ahLst/>
            <a:cxnLst/>
            <a:rect l="l" t="t" r="r" b="b"/>
            <a:pathLst>
              <a:path w="9144000" h="444500">
                <a:moveTo>
                  <a:pt x="0" y="444500"/>
                </a:moveTo>
                <a:lnTo>
                  <a:pt x="9144000" y="444500"/>
                </a:lnTo>
                <a:lnTo>
                  <a:pt x="9144000" y="0"/>
                </a:lnTo>
                <a:lnTo>
                  <a:pt x="0" y="0"/>
                </a:lnTo>
                <a:lnTo>
                  <a:pt x="0" y="44450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172" y="0"/>
            <a:ext cx="2346960" cy="1391285"/>
          </a:xfrm>
          <a:custGeom>
            <a:avLst/>
            <a:gdLst/>
            <a:ahLst/>
            <a:cxnLst/>
            <a:rect l="l" t="t" r="r" b="b"/>
            <a:pathLst>
              <a:path w="2346959" h="1391285">
                <a:moveTo>
                  <a:pt x="2346827" y="0"/>
                </a:moveTo>
                <a:lnTo>
                  <a:pt x="631516" y="0"/>
                </a:lnTo>
                <a:lnTo>
                  <a:pt x="0" y="1390943"/>
                </a:lnTo>
                <a:lnTo>
                  <a:pt x="2346827" y="1390943"/>
                </a:lnTo>
                <a:lnTo>
                  <a:pt x="2346827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64429" y="0"/>
            <a:ext cx="802640" cy="1409700"/>
          </a:xfrm>
          <a:custGeom>
            <a:avLst/>
            <a:gdLst/>
            <a:ahLst/>
            <a:cxnLst/>
            <a:rect l="l" t="t" r="r" b="b"/>
            <a:pathLst>
              <a:path w="802640" h="1409700">
                <a:moveTo>
                  <a:pt x="802286" y="0"/>
                </a:moveTo>
                <a:lnTo>
                  <a:pt x="625095" y="0"/>
                </a:lnTo>
                <a:lnTo>
                  <a:pt x="0" y="1409700"/>
                </a:lnTo>
                <a:lnTo>
                  <a:pt x="191159" y="1409700"/>
                </a:lnTo>
                <a:lnTo>
                  <a:pt x="802286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628650" y="1825625"/>
            <a:ext cx="7886700" cy="23827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>
                <a:solidFill>
                  <a:srgbClr val="FF0000"/>
                </a:solidFill>
              </a:rPr>
              <a:t>Re-Use </a:t>
            </a:r>
            <a:r>
              <a:rPr spc="-204" dirty="0">
                <a:solidFill>
                  <a:srgbClr val="FF0000"/>
                </a:solidFill>
              </a:rPr>
              <a:t>Test</a:t>
            </a:r>
            <a:r>
              <a:rPr spc="-55" dirty="0">
                <a:solidFill>
                  <a:srgbClr val="FF0000"/>
                </a:solidFill>
              </a:rPr>
              <a:t> Artifacts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 dirty="0"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500" spc="-150" dirty="0"/>
              <a:t>How?</a:t>
            </a:r>
            <a:endParaRPr sz="2500" dirty="0"/>
          </a:p>
          <a:p>
            <a:pPr marL="355600" marR="75946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225" dirty="0"/>
              <a:t>A </a:t>
            </a:r>
            <a:r>
              <a:rPr sz="2500" spc="-114" dirty="0"/>
              <a:t>Central </a:t>
            </a:r>
            <a:r>
              <a:rPr sz="2500" spc="-110" dirty="0"/>
              <a:t>Repository </a:t>
            </a:r>
            <a:r>
              <a:rPr sz="2500" spc="-10" dirty="0"/>
              <a:t>for</a:t>
            </a:r>
            <a:r>
              <a:rPr sz="2500" spc="-105" dirty="0"/>
              <a:t> </a:t>
            </a:r>
            <a:r>
              <a:rPr sz="2500" spc="-215" dirty="0"/>
              <a:t>Test  </a:t>
            </a:r>
            <a:r>
              <a:rPr sz="2500" spc="-60" dirty="0"/>
              <a:t>Artifacts</a:t>
            </a:r>
            <a:endParaRPr sz="2500" dirty="0"/>
          </a:p>
          <a:p>
            <a:pPr marL="593090" marR="5080" indent="-1905" algn="ctr">
              <a:lnSpc>
                <a:spcPct val="100000"/>
              </a:lnSpc>
              <a:spcBef>
                <a:spcPts val="1895"/>
              </a:spcBef>
            </a:pPr>
            <a:r>
              <a:rPr sz="1800" i="1" spc="-160" dirty="0">
                <a:cs typeface="Arial"/>
              </a:rPr>
              <a:t>A </a:t>
            </a:r>
            <a:r>
              <a:rPr sz="1800" i="1" spc="-55" dirty="0">
                <a:cs typeface="Arial"/>
              </a:rPr>
              <a:t>central </a:t>
            </a:r>
            <a:r>
              <a:rPr sz="1800" i="1" spc="-60" dirty="0">
                <a:cs typeface="Arial"/>
              </a:rPr>
              <a:t>repository </a:t>
            </a:r>
            <a:r>
              <a:rPr sz="1800" i="1" spc="-15" dirty="0">
                <a:cs typeface="Arial"/>
              </a:rPr>
              <a:t>for </a:t>
            </a:r>
            <a:r>
              <a:rPr sz="1800" i="1" spc="-80" dirty="0">
                <a:cs typeface="Arial"/>
              </a:rPr>
              <a:t>scripts and </a:t>
            </a:r>
            <a:r>
              <a:rPr sz="1800" i="1" spc="-105" dirty="0">
                <a:cs typeface="Arial"/>
              </a:rPr>
              <a:t>scenarios  </a:t>
            </a:r>
            <a:r>
              <a:rPr sz="1800" i="1" dirty="0">
                <a:cs typeface="Arial"/>
              </a:rPr>
              <a:t>with </a:t>
            </a:r>
            <a:r>
              <a:rPr sz="1800" i="1" spc="-85" dirty="0">
                <a:cs typeface="Arial"/>
              </a:rPr>
              <a:t>version </a:t>
            </a:r>
            <a:r>
              <a:rPr sz="1800" i="1" spc="-45" dirty="0">
                <a:cs typeface="Arial"/>
              </a:rPr>
              <a:t>control </a:t>
            </a:r>
            <a:r>
              <a:rPr sz="1800" i="1" spc="-130" dirty="0">
                <a:cs typeface="Arial"/>
              </a:rPr>
              <a:t>makes </a:t>
            </a:r>
            <a:r>
              <a:rPr sz="1800" i="1" spc="50" dirty="0">
                <a:cs typeface="Arial"/>
              </a:rPr>
              <a:t>it </a:t>
            </a:r>
            <a:r>
              <a:rPr sz="1800" i="1" spc="-140" dirty="0">
                <a:cs typeface="Arial"/>
              </a:rPr>
              <a:t>easy </a:t>
            </a:r>
            <a:r>
              <a:rPr sz="1800" i="1" spc="-5" dirty="0">
                <a:cs typeface="Arial"/>
              </a:rPr>
              <a:t>to </a:t>
            </a:r>
            <a:r>
              <a:rPr sz="1800" i="1" spc="-30" dirty="0">
                <a:cs typeface="Arial"/>
              </a:rPr>
              <a:t>find</a:t>
            </a:r>
            <a:r>
              <a:rPr sz="1800" i="1" spc="-375" dirty="0">
                <a:cs typeface="Arial"/>
              </a:rPr>
              <a:t> </a:t>
            </a:r>
            <a:r>
              <a:rPr sz="1800" i="1" spc="-80" dirty="0">
                <a:cs typeface="Arial"/>
              </a:rPr>
              <a:t>and  </a:t>
            </a:r>
            <a:r>
              <a:rPr sz="1800" i="1" spc="-114" dirty="0">
                <a:cs typeface="Arial"/>
              </a:rPr>
              <a:t>reuse </a:t>
            </a:r>
            <a:r>
              <a:rPr sz="1800" i="1" spc="-50" dirty="0">
                <a:cs typeface="Arial"/>
              </a:rPr>
              <a:t>test</a:t>
            </a:r>
            <a:r>
              <a:rPr sz="1800" i="1" spc="-70" dirty="0">
                <a:cs typeface="Arial"/>
              </a:rPr>
              <a:t> </a:t>
            </a:r>
            <a:r>
              <a:rPr sz="1800" i="1" spc="-35" dirty="0">
                <a:cs typeface="Arial"/>
              </a:rPr>
              <a:t>artifacts</a:t>
            </a:r>
            <a:endParaRPr sz="1800" dirty="0"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14854" y="5546242"/>
            <a:ext cx="41783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i="1" spc="-160">
                <a:solidFill>
                  <a:srgbClr val="6E350C"/>
                </a:solidFill>
                <a:latin typeface="Arial"/>
                <a:cs typeface="Arial"/>
              </a:rPr>
              <a:t>A </a:t>
            </a:r>
            <a:r>
              <a:rPr sz="1800" i="1" spc="-85">
                <a:solidFill>
                  <a:srgbClr val="6E350C"/>
                </a:solidFill>
                <a:latin typeface="Arial"/>
                <a:cs typeface="Arial"/>
              </a:rPr>
              <a:t>single </a:t>
            </a:r>
            <a:r>
              <a:rPr sz="1800" i="1" spc="-50">
                <a:solidFill>
                  <a:srgbClr val="6E350C"/>
                </a:solidFill>
                <a:latin typeface="Arial"/>
                <a:cs typeface="Arial"/>
              </a:rPr>
              <a:t>location </a:t>
            </a:r>
            <a:r>
              <a:rPr sz="1800" i="1" spc="-15">
                <a:solidFill>
                  <a:srgbClr val="6E350C"/>
                </a:solidFill>
                <a:latin typeface="Arial"/>
                <a:cs typeface="Arial"/>
              </a:rPr>
              <a:t>for </a:t>
            </a:r>
            <a:r>
              <a:rPr sz="1800" i="1" spc="-75">
                <a:solidFill>
                  <a:srgbClr val="6E350C"/>
                </a:solidFill>
                <a:latin typeface="Arial"/>
                <a:cs typeface="Arial"/>
              </a:rPr>
              <a:t>results </a:t>
            </a:r>
            <a:r>
              <a:rPr sz="1800" i="1" spc="-80">
                <a:solidFill>
                  <a:srgbClr val="6E350C"/>
                </a:solidFill>
                <a:latin typeface="Arial"/>
                <a:cs typeface="Arial"/>
              </a:rPr>
              <a:t>and </a:t>
            </a:r>
            <a:r>
              <a:rPr sz="1800" i="1" spc="-55">
                <a:solidFill>
                  <a:srgbClr val="6E350C"/>
                </a:solidFill>
                <a:latin typeface="Arial"/>
                <a:cs typeface="Arial"/>
              </a:rPr>
              <a:t>reports</a:t>
            </a:r>
            <a:r>
              <a:rPr sz="1800" i="1" spc="-180">
                <a:solidFill>
                  <a:srgbClr val="6E350C"/>
                </a:solidFill>
                <a:latin typeface="Arial"/>
                <a:cs typeface="Arial"/>
              </a:rPr>
              <a:t> </a:t>
            </a:r>
            <a:r>
              <a:rPr sz="1800" i="1" spc="-105">
                <a:solidFill>
                  <a:srgbClr val="6E350C"/>
                </a:solidFill>
                <a:latin typeface="Arial"/>
                <a:cs typeface="Arial"/>
              </a:rPr>
              <a:t>helps</a:t>
            </a:r>
            <a:endParaRPr sz="1800">
              <a:latin typeface="Arial"/>
              <a:cs typeface="Arial"/>
            </a:endParaRPr>
          </a:p>
          <a:p>
            <a:pPr marL="3175" algn="ctr">
              <a:lnSpc>
                <a:spcPct val="100000"/>
              </a:lnSpc>
            </a:pPr>
            <a:r>
              <a:rPr sz="1800" i="1" spc="-95">
                <a:solidFill>
                  <a:srgbClr val="6E350C"/>
                </a:solidFill>
                <a:latin typeface="Arial"/>
                <a:cs typeface="Arial"/>
              </a:rPr>
              <a:t>keeping </a:t>
            </a:r>
            <a:r>
              <a:rPr sz="1800" i="1" spc="-45">
                <a:solidFill>
                  <a:srgbClr val="6E350C"/>
                </a:solidFill>
                <a:latin typeface="Arial"/>
                <a:cs typeface="Arial"/>
              </a:rPr>
              <a:t>track </a:t>
            </a:r>
            <a:r>
              <a:rPr sz="1800" i="1" spc="-80">
                <a:solidFill>
                  <a:srgbClr val="6E350C"/>
                </a:solidFill>
                <a:latin typeface="Arial"/>
                <a:cs typeface="Arial"/>
              </a:rPr>
              <a:t>and </a:t>
            </a:r>
            <a:r>
              <a:rPr sz="1800" i="1" spc="-70">
                <a:solidFill>
                  <a:srgbClr val="6E350C"/>
                </a:solidFill>
                <a:latin typeface="Arial"/>
                <a:cs typeface="Arial"/>
              </a:rPr>
              <a:t>comparing</a:t>
            </a:r>
            <a:r>
              <a:rPr sz="1800" i="1" spc="-170">
                <a:solidFill>
                  <a:srgbClr val="6E350C"/>
                </a:solidFill>
                <a:latin typeface="Arial"/>
                <a:cs typeface="Arial"/>
              </a:rPr>
              <a:t> </a:t>
            </a:r>
            <a:r>
              <a:rPr sz="1800" i="1" spc="-100">
                <a:solidFill>
                  <a:srgbClr val="6E350C"/>
                </a:solidFill>
                <a:latin typeface="Arial"/>
                <a:cs typeface="Arial"/>
              </a:rPr>
              <a:t>executions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04307" y="919225"/>
            <a:ext cx="3334892" cy="4300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4325" y="4465916"/>
            <a:ext cx="3714750" cy="5343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CBC7D-43CC-476F-895F-596D69545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Typical Load Testing results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3E76624-0E63-4FAD-80C0-26DBF3C7AC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3349989"/>
            <a:ext cx="13500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defTabSz="914400">
              <a:lnSpc>
                <a:spcPct val="100000"/>
              </a:lnSpc>
              <a:buSzTx/>
              <a:buNone/>
            </a:pPr>
            <a:r>
              <a:rPr lang="en-US" altLang="en-US" sz="120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altLang="en-US" sz="160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1600" b="1" u="sng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r>
              <a:rPr lang="en-US" altLang="en-US" sz="120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altLang="en-US" sz="1100">
              <a:ea typeface="Calibri" panose="020F0502020204030204" pitchFamily="34" charset="0"/>
            </a:endParaRPr>
          </a:p>
          <a:p>
            <a:pPr marL="0" indent="0" defTabSz="914400">
              <a:lnSpc>
                <a:spcPct val="100000"/>
              </a:lnSpc>
              <a:buSzTx/>
              <a:buNone/>
            </a:pPr>
            <a:r>
              <a:rPr lang="en-US" altLang="en-US" sz="1200">
                <a:solidFill>
                  <a:srgbClr val="000000"/>
                </a:solidFill>
                <a:ea typeface="Times New Roman" panose="02020603050405020304" pitchFamily="18" charset="0"/>
              </a:rPr>
              <a:t> </a:t>
            </a:r>
            <a:endParaRPr lang="en-US" altLang="en-US" sz="180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C62A309-0326-4E59-9292-D3413D8BBAB0}"/>
              </a:ext>
            </a:extLst>
          </p:cNvPr>
          <p:cNvGraphicFramePr>
            <a:graphicFrameLocks noGrp="1"/>
          </p:cNvGraphicFramePr>
          <p:nvPr/>
        </p:nvGraphicFramePr>
        <p:xfrm>
          <a:off x="1382233" y="2009726"/>
          <a:ext cx="7017488" cy="3416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38241">
                  <a:extLst>
                    <a:ext uri="{9D8B030D-6E8A-4147-A177-3AD203B41FA5}">
                      <a16:colId xmlns:a16="http://schemas.microsoft.com/office/drawing/2014/main" val="4125149892"/>
                    </a:ext>
                  </a:extLst>
                </a:gridCol>
                <a:gridCol w="4479247">
                  <a:extLst>
                    <a:ext uri="{9D8B030D-6E8A-4147-A177-3AD203B41FA5}">
                      <a16:colId xmlns:a16="http://schemas.microsoft.com/office/drawing/2014/main" val="1452212439"/>
                    </a:ext>
                  </a:extLst>
                </a:gridCol>
              </a:tblGrid>
              <a:tr h="33858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Test Date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07/23/2018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0881653"/>
                  </a:ext>
                </a:extLst>
              </a:tr>
              <a:tr h="33858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Test Start Time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10:17:12 AM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8080981"/>
                  </a:ext>
                </a:extLst>
              </a:tr>
              <a:tr h="33858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Test End Time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10:46:45 AM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3218669"/>
                  </a:ext>
                </a:extLst>
              </a:tr>
              <a:tr h="33858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Test Duration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29 Minutes and 33 Seconds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5913425"/>
                  </a:ext>
                </a:extLst>
              </a:tr>
              <a:tr h="33858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Maximum Running Vusers: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300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6688063"/>
                  </a:ext>
                </a:extLst>
              </a:tr>
              <a:tr h="3679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Total Vusers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300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8278434"/>
                  </a:ext>
                </a:extLst>
              </a:tr>
              <a:tr h="33858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Total Throughput (bytes):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2,496,746,560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4947655"/>
                  </a:ext>
                </a:extLst>
              </a:tr>
              <a:tr h="45262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Total Hits: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54,984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7075553"/>
                  </a:ext>
                </a:extLst>
              </a:tr>
              <a:tr h="5643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Total Number of Transactions: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54,983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9900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31989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9CFD8-5C8A-42A5-B886-83B81D2C5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Concurrency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BDDD4-BF75-4985-A852-FCE3C949A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2009726"/>
            <a:ext cx="8520600" cy="378613"/>
          </a:xfrm>
        </p:spPr>
        <p:txBody>
          <a:bodyPr>
            <a:noAutofit/>
          </a:bodyPr>
          <a:lstStyle/>
          <a:p>
            <a:r>
              <a:rPr lang="en-US" sz="1600" b="1"/>
              <a:t>Concurrency: </a:t>
            </a:r>
            <a:r>
              <a:rPr lang="en-US" sz="1600"/>
              <a:t>in this test we achieved the maximum concurrency of 300 users.</a:t>
            </a:r>
          </a:p>
          <a:p>
            <a:pPr marL="114300" indent="0">
              <a:buNone/>
            </a:pPr>
            <a:r>
              <a:rPr lang="en-US" sz="1600"/>
              <a:t> </a:t>
            </a:r>
          </a:p>
          <a:p>
            <a:endParaRPr lang="en-US" sz="1600"/>
          </a:p>
        </p:txBody>
      </p:sp>
      <p:pic>
        <p:nvPicPr>
          <p:cNvPr id="2050" name="img656953" descr="bd916902-9304-4a86-a00b-301a949d069f">
            <a:extLst>
              <a:ext uri="{FF2B5EF4-FFF2-40B4-BE49-F238E27FC236}">
                <a16:creationId xmlns:a16="http://schemas.microsoft.com/office/drawing/2014/main" id="{1B2E7F04-B28E-46C2-9268-598CDEAE3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66" y="2712079"/>
            <a:ext cx="8070112" cy="2907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45692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8942D-B114-44F6-BB2E-406DE09B7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Transaction Summary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8F2A47-9909-4908-B272-F6CE9DF4F6FA}"/>
              </a:ext>
            </a:extLst>
          </p:cNvPr>
          <p:cNvGraphicFramePr>
            <a:graphicFrameLocks noGrp="1"/>
          </p:cNvGraphicFramePr>
          <p:nvPr/>
        </p:nvGraphicFramePr>
        <p:xfrm>
          <a:off x="487252" y="1994678"/>
          <a:ext cx="8345049" cy="37748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52198">
                  <a:extLst>
                    <a:ext uri="{9D8B030D-6E8A-4147-A177-3AD203B41FA5}">
                      <a16:colId xmlns:a16="http://schemas.microsoft.com/office/drawing/2014/main" val="2476838300"/>
                    </a:ext>
                  </a:extLst>
                </a:gridCol>
                <a:gridCol w="975574">
                  <a:extLst>
                    <a:ext uri="{9D8B030D-6E8A-4147-A177-3AD203B41FA5}">
                      <a16:colId xmlns:a16="http://schemas.microsoft.com/office/drawing/2014/main" val="234383902"/>
                    </a:ext>
                  </a:extLst>
                </a:gridCol>
                <a:gridCol w="1119818">
                  <a:extLst>
                    <a:ext uri="{9D8B030D-6E8A-4147-A177-3AD203B41FA5}">
                      <a16:colId xmlns:a16="http://schemas.microsoft.com/office/drawing/2014/main" val="824947790"/>
                    </a:ext>
                  </a:extLst>
                </a:gridCol>
                <a:gridCol w="900472">
                  <a:extLst>
                    <a:ext uri="{9D8B030D-6E8A-4147-A177-3AD203B41FA5}">
                      <a16:colId xmlns:a16="http://schemas.microsoft.com/office/drawing/2014/main" val="1825613098"/>
                    </a:ext>
                  </a:extLst>
                </a:gridCol>
                <a:gridCol w="565682">
                  <a:extLst>
                    <a:ext uri="{9D8B030D-6E8A-4147-A177-3AD203B41FA5}">
                      <a16:colId xmlns:a16="http://schemas.microsoft.com/office/drawing/2014/main" val="1566784166"/>
                    </a:ext>
                  </a:extLst>
                </a:gridCol>
                <a:gridCol w="631305">
                  <a:extLst>
                    <a:ext uri="{9D8B030D-6E8A-4147-A177-3AD203B41FA5}">
                      <a16:colId xmlns:a16="http://schemas.microsoft.com/office/drawing/2014/main" val="2281484825"/>
                    </a:ext>
                  </a:extLst>
                </a:gridCol>
              </a:tblGrid>
              <a:tr h="88610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0024" marR="10024" marT="0" marB="0"/>
                </a:tc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7/23/2018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 10:17:12 AM-10:46:45 AM 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29 min and 33 Sec 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300 Users   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0024" marR="1002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688684"/>
                  </a:ext>
                </a:extLst>
              </a:tr>
              <a:tr h="6202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Transaction Name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0024" marR="1002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Avg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0024" marR="1002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Std. Dev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0024" marR="1002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 90 Per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0024" marR="1002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 Pass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0024" marR="1002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 Fail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0024" marR="10024" marT="0" marB="0"/>
                </a:tc>
                <a:extLst>
                  <a:ext uri="{0D108BD9-81ED-4DB2-BD59-A6C34878D82A}">
                    <a16:rowId xmlns:a16="http://schemas.microsoft.com/office/drawing/2014/main" val="1521023275"/>
                  </a:ext>
                </a:extLst>
              </a:tr>
              <a:tr h="2835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CAPD_completed_FlowsheetSearch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0024" marR="1002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0.084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0024" marR="1002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0.038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0024" marR="1002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0.11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0024" marR="1002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7,410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0024" marR="1002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0024" marR="10024" marT="0" marB="0"/>
                </a:tc>
                <a:extLst>
                  <a:ext uri="{0D108BD9-81ED-4DB2-BD59-A6C34878D82A}">
                    <a16:rowId xmlns:a16="http://schemas.microsoft.com/office/drawing/2014/main" val="1342800171"/>
                  </a:ext>
                </a:extLst>
              </a:tr>
              <a:tr h="2835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CCPD_Completed_Flowsheet_Search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0024" marR="1002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0.079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0024" marR="1002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0.071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0024" marR="1002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0.1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0024" marR="1002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7,322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0024" marR="1002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0024" marR="10024" marT="0" marB="0"/>
                </a:tc>
                <a:extLst>
                  <a:ext uri="{0D108BD9-81ED-4DB2-BD59-A6C34878D82A}">
                    <a16:rowId xmlns:a16="http://schemas.microsoft.com/office/drawing/2014/main" val="2817262173"/>
                  </a:ext>
                </a:extLst>
              </a:tr>
              <a:tr h="2835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ClinicalServices_Encounter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0024" marR="1002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0.028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0024" marR="1002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0.014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0024" marR="1002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0.037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0024" marR="1002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7,439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0024" marR="1002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0024" marR="10024" marT="0" marB="0"/>
                </a:tc>
                <a:extLst>
                  <a:ext uri="{0D108BD9-81ED-4DB2-BD59-A6C34878D82A}">
                    <a16:rowId xmlns:a16="http://schemas.microsoft.com/office/drawing/2014/main" val="3425480504"/>
                  </a:ext>
                </a:extLst>
              </a:tr>
              <a:tr h="2835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Clinicalservices_LabResults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0024" marR="1002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0.18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0024" marR="1002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0.1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0024" marR="1002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0.244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0024" marR="1002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7,242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0024" marR="1002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0024" marR="10024" marT="0" marB="0"/>
                </a:tc>
                <a:extLst>
                  <a:ext uri="{0D108BD9-81ED-4DB2-BD59-A6C34878D82A}">
                    <a16:rowId xmlns:a16="http://schemas.microsoft.com/office/drawing/2014/main" val="2411217153"/>
                  </a:ext>
                </a:extLst>
              </a:tr>
              <a:tr h="2835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Clinicalservices_MedicationOrder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0024" marR="1002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0.019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0024" marR="1002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0.013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0024" marR="1002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0.029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0024" marR="1002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7,440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0024" marR="1002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0024" marR="10024" marT="0" marB="0"/>
                </a:tc>
                <a:extLst>
                  <a:ext uri="{0D108BD9-81ED-4DB2-BD59-A6C34878D82A}">
                    <a16:rowId xmlns:a16="http://schemas.microsoft.com/office/drawing/2014/main" val="215885250"/>
                  </a:ext>
                </a:extLst>
              </a:tr>
              <a:tr h="2835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Clinicalservices_MedicationStatement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0024" marR="1002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0.126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0024" marR="1002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0.079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0024" marR="1002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0.187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0024" marR="1002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7,347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0024" marR="1002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0024" marR="10024" marT="0" marB="0"/>
                </a:tc>
                <a:extLst>
                  <a:ext uri="{0D108BD9-81ED-4DB2-BD59-A6C34878D82A}">
                    <a16:rowId xmlns:a16="http://schemas.microsoft.com/office/drawing/2014/main" val="2823370705"/>
                  </a:ext>
                </a:extLst>
              </a:tr>
              <a:tr h="2835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ClinicalServices_PatientSearch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0024" marR="1002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0.017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0024" marR="1002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0.094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0024" marR="1002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0.011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0024" marR="1002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7,456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0024" marR="1002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0024" marR="10024" marT="0" marB="0"/>
                </a:tc>
                <a:extLst>
                  <a:ext uri="{0D108BD9-81ED-4DB2-BD59-A6C34878D82A}">
                    <a16:rowId xmlns:a16="http://schemas.microsoft.com/office/drawing/2014/main" val="3760170997"/>
                  </a:ext>
                </a:extLst>
              </a:tr>
              <a:tr h="2835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Clinicalservices_VitalStatement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0024" marR="1002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0.124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0024" marR="1002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0.098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0024" marR="1002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0.18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0024" marR="1002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3,327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0024" marR="1002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0024" marR="10024" marT="0" marB="0"/>
                </a:tc>
                <a:extLst>
                  <a:ext uri="{0D108BD9-81ED-4DB2-BD59-A6C34878D82A}">
                    <a16:rowId xmlns:a16="http://schemas.microsoft.com/office/drawing/2014/main" val="1971778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27485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20939-6227-4DAC-84D3-25A01A84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Transaction Summary</a:t>
            </a:r>
          </a:p>
        </p:txBody>
      </p:sp>
      <p:pic>
        <p:nvPicPr>
          <p:cNvPr id="4098" name="img404992" descr="d5240281-635f-4529-a987-795b1fd9c177">
            <a:extLst>
              <a:ext uri="{FF2B5EF4-FFF2-40B4-BE49-F238E27FC236}">
                <a16:creationId xmlns:a16="http://schemas.microsoft.com/office/drawing/2014/main" id="{9CB4CBC9-FEB9-458B-B23B-30609295C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53" y="2062162"/>
            <a:ext cx="8846289" cy="393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02711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E2BD1-AA45-4C64-98D7-B59B7EDEE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HTTP Response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E38B1-CA0F-477F-BEDA-1CB72124EA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img705262" descr="ddc702b0-209b-498a-a350-66fdcc9afd98">
            <a:extLst>
              <a:ext uri="{FF2B5EF4-FFF2-40B4-BE49-F238E27FC236}">
                <a16:creationId xmlns:a16="http://schemas.microsoft.com/office/drawing/2014/main" id="{2CBED8B5-9336-4184-BBB5-1EC6DCEA2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95" y="2009726"/>
            <a:ext cx="8520599" cy="3809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03002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sz="4000" b="1" dirty="0"/>
              <a:t>Top 15 BEST Performance Testing Tools</a:t>
            </a:r>
            <a:br>
              <a:rPr lang="en-US" sz="4000" b="1" dirty="0"/>
            </a:br>
            <a:endParaRPr sz="4000" b="1" dirty="0"/>
          </a:p>
        </p:txBody>
      </p:sp>
      <p:sp>
        <p:nvSpPr>
          <p:cNvPr id="163" name="Google Shape;163;p28"/>
          <p:cNvSpPr txBox="1">
            <a:spLocks noGrp="1"/>
          </p:cNvSpPr>
          <p:nvPr>
            <p:ph type="body" idx="1"/>
          </p:nvPr>
        </p:nvSpPr>
        <p:spPr>
          <a:xfrm>
            <a:off x="616085" y="1877247"/>
            <a:ext cx="4100812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sz="2400" dirty="0" err="1"/>
              <a:t>WebLOAD</a:t>
            </a:r>
            <a:endParaRPr lang="en-US" sz="2400" dirty="0"/>
          </a:p>
          <a:p>
            <a:r>
              <a:rPr lang="en-US" sz="2400" dirty="0" err="1"/>
              <a:t>LoadUI</a:t>
            </a:r>
            <a:r>
              <a:rPr lang="en-US" sz="2400" dirty="0"/>
              <a:t> NG Pro</a:t>
            </a:r>
          </a:p>
          <a:p>
            <a:r>
              <a:rPr lang="en-US" sz="2400" dirty="0"/>
              <a:t>SmartMeter.io</a:t>
            </a:r>
          </a:p>
          <a:p>
            <a:r>
              <a:rPr lang="en-US" sz="2400" dirty="0" err="1"/>
              <a:t>LoadView</a:t>
            </a:r>
            <a:endParaRPr lang="en-US" sz="2400" dirty="0"/>
          </a:p>
          <a:p>
            <a:r>
              <a:rPr lang="en-US" sz="2400" dirty="0"/>
              <a:t>Apache JMeter</a:t>
            </a:r>
          </a:p>
          <a:p>
            <a:r>
              <a:rPr lang="en-US" sz="2400" dirty="0"/>
              <a:t>LoadRunner (Performance Center)</a:t>
            </a:r>
          </a:p>
          <a:p>
            <a:r>
              <a:rPr lang="en-US" sz="2400" dirty="0" err="1"/>
              <a:t>Appvance</a:t>
            </a:r>
            <a:endParaRPr lang="en-US" sz="2400" dirty="0"/>
          </a:p>
          <a:p>
            <a:r>
              <a:rPr lang="en-US" sz="2400" dirty="0" err="1"/>
              <a:t>NeoLoad</a:t>
            </a:r>
            <a:endParaRPr lang="en-US" sz="2400" dirty="0"/>
          </a:p>
          <a:p>
            <a:r>
              <a:rPr lang="en-US" sz="2400" dirty="0" err="1"/>
              <a:t>LoadComplete</a:t>
            </a:r>
            <a:endParaRPr lang="en-US" sz="2400" dirty="0"/>
          </a:p>
        </p:txBody>
      </p:sp>
      <p:sp>
        <p:nvSpPr>
          <p:cNvPr id="4" name="Google Shape;163;p28">
            <a:extLst>
              <a:ext uri="{FF2B5EF4-FFF2-40B4-BE49-F238E27FC236}">
                <a16:creationId xmlns:a16="http://schemas.microsoft.com/office/drawing/2014/main" id="{1AF8D833-101D-43E0-A771-0F2E3947AFEA}"/>
              </a:ext>
            </a:extLst>
          </p:cNvPr>
          <p:cNvSpPr txBox="1">
            <a:spLocks/>
          </p:cNvSpPr>
          <p:nvPr/>
        </p:nvSpPr>
        <p:spPr>
          <a:xfrm>
            <a:off x="4716897" y="1877247"/>
            <a:ext cx="4321305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42900" defTabSz="685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400"/>
            </a:lvl1pPr>
            <a:lvl2pPr marL="914400" lvl="1" indent="-317500" defTabSz="68580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</a:lvl2pPr>
            <a:lvl3pPr marL="1371600" lvl="2" indent="-317500" defTabSz="68580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500"/>
            </a:lvl3pPr>
            <a:lvl4pPr marL="1828800" lvl="3" indent="-317500" defTabSz="68580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350"/>
            </a:lvl4pPr>
            <a:lvl5pPr marL="2286000" lvl="4" indent="-317500" defTabSz="68580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350"/>
            </a:lvl5pPr>
            <a:lvl6pPr marL="2743200" lvl="5" indent="-317500" defTabSz="68580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350"/>
            </a:lvl6pPr>
            <a:lvl7pPr marL="3200400" lvl="6" indent="-317500" defTabSz="68580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350"/>
            </a:lvl7pPr>
            <a:lvl8pPr marL="3657600" lvl="7" indent="-317500" defTabSz="68580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350"/>
            </a:lvl8pPr>
            <a:lvl9pPr marL="4114800" lvl="8" indent="-317500" defTabSz="68580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 panose="020B0604020202020204" pitchFamily="34" charset="0"/>
              <a:buChar char="■"/>
              <a:defRPr sz="1350"/>
            </a:lvl9pPr>
          </a:lstStyle>
          <a:p>
            <a:r>
              <a:rPr lang="en-US" dirty="0" err="1"/>
              <a:t>Loadster</a:t>
            </a:r>
            <a:endParaRPr lang="en-US" dirty="0"/>
          </a:p>
          <a:p>
            <a:r>
              <a:rPr lang="en-US" dirty="0" err="1"/>
              <a:t>LoadImpact</a:t>
            </a:r>
            <a:endParaRPr lang="en-US" dirty="0"/>
          </a:p>
          <a:p>
            <a:r>
              <a:rPr lang="en-US" dirty="0"/>
              <a:t>Rational Performance Tester</a:t>
            </a:r>
          </a:p>
          <a:p>
            <a:r>
              <a:rPr lang="en-US" dirty="0"/>
              <a:t>Testing Anywhere</a:t>
            </a:r>
          </a:p>
          <a:p>
            <a:r>
              <a:rPr lang="en-US" dirty="0" err="1"/>
              <a:t>OpenSTA</a:t>
            </a:r>
            <a:endParaRPr lang="en-US" dirty="0"/>
          </a:p>
          <a:p>
            <a:r>
              <a:rPr lang="en-US" dirty="0" err="1"/>
              <a:t>QEngine</a:t>
            </a:r>
            <a:r>
              <a:rPr lang="en-US" dirty="0"/>
              <a:t> (ManageEngine)</a:t>
            </a:r>
          </a:p>
          <a:p>
            <a:r>
              <a:rPr lang="en-US" dirty="0" err="1"/>
              <a:t>Loadstorm</a:t>
            </a:r>
            <a:endParaRPr lang="en-US" dirty="0"/>
          </a:p>
          <a:p>
            <a:r>
              <a:rPr lang="en-US" dirty="0"/>
              <a:t>CloudTest</a:t>
            </a:r>
          </a:p>
          <a:p>
            <a:r>
              <a:rPr lang="en-US" dirty="0" err="1"/>
              <a:t>Httperf</a:t>
            </a:r>
            <a:endParaRPr lang="en-US" dirty="0"/>
          </a:p>
          <a:p>
            <a:r>
              <a:rPr lang="en-US" dirty="0"/>
              <a:t>WAPT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F5AA46-B3A0-4ECD-9F06-9876546E60BA}"/>
              </a:ext>
            </a:extLst>
          </p:cNvPr>
          <p:cNvSpPr txBox="1"/>
          <p:nvPr/>
        </p:nvSpPr>
        <p:spPr>
          <a:xfrm>
            <a:off x="1813921" y="6126133"/>
            <a:ext cx="5516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hlinkClick r:id="rId3"/>
              </a:rPr>
              <a:t>https://www.softwaretestinghelp.com/performance-testing-tools-load-testing-tools/</a:t>
            </a:r>
            <a:endParaRPr lang="en-US"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44500"/>
          </a:xfrm>
          <a:custGeom>
            <a:avLst/>
            <a:gdLst/>
            <a:ahLst/>
            <a:cxnLst/>
            <a:rect l="l" t="t" r="r" b="b"/>
            <a:pathLst>
              <a:path w="9144000" h="444500">
                <a:moveTo>
                  <a:pt x="0" y="444500"/>
                </a:moveTo>
                <a:lnTo>
                  <a:pt x="9144000" y="444500"/>
                </a:lnTo>
                <a:lnTo>
                  <a:pt x="9144000" y="0"/>
                </a:lnTo>
                <a:lnTo>
                  <a:pt x="0" y="0"/>
                </a:lnTo>
                <a:lnTo>
                  <a:pt x="0" y="44450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172" y="0"/>
            <a:ext cx="2346960" cy="1391285"/>
          </a:xfrm>
          <a:custGeom>
            <a:avLst/>
            <a:gdLst/>
            <a:ahLst/>
            <a:cxnLst/>
            <a:rect l="l" t="t" r="r" b="b"/>
            <a:pathLst>
              <a:path w="2346959" h="1391285">
                <a:moveTo>
                  <a:pt x="2346827" y="0"/>
                </a:moveTo>
                <a:lnTo>
                  <a:pt x="631516" y="0"/>
                </a:lnTo>
                <a:lnTo>
                  <a:pt x="0" y="1390943"/>
                </a:lnTo>
                <a:lnTo>
                  <a:pt x="2346827" y="1390943"/>
                </a:lnTo>
                <a:lnTo>
                  <a:pt x="2346827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64429" y="0"/>
            <a:ext cx="802640" cy="1409700"/>
          </a:xfrm>
          <a:custGeom>
            <a:avLst/>
            <a:gdLst/>
            <a:ahLst/>
            <a:cxnLst/>
            <a:rect l="l" t="t" r="r" b="b"/>
            <a:pathLst>
              <a:path w="802640" h="1409700">
                <a:moveTo>
                  <a:pt x="802286" y="0"/>
                </a:moveTo>
                <a:lnTo>
                  <a:pt x="625095" y="0"/>
                </a:lnTo>
                <a:lnTo>
                  <a:pt x="0" y="1409700"/>
                </a:lnTo>
                <a:lnTo>
                  <a:pt x="191159" y="1409700"/>
                </a:lnTo>
                <a:lnTo>
                  <a:pt x="802286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640677"/>
            <a:ext cx="5232400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90" dirty="0">
                <a:solidFill>
                  <a:srgbClr val="FF0000"/>
                </a:solidFill>
              </a:rPr>
              <a:t>Performance</a:t>
            </a:r>
            <a:r>
              <a:rPr spc="-240" dirty="0">
                <a:solidFill>
                  <a:srgbClr val="FF0000"/>
                </a:solidFill>
              </a:rPr>
              <a:t> </a:t>
            </a:r>
            <a:r>
              <a:rPr spc="-200" dirty="0">
                <a:solidFill>
                  <a:srgbClr val="FF0000"/>
                </a:solidFill>
              </a:rPr>
              <a:t>Engineering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939" y="1166876"/>
            <a:ext cx="7790937" cy="47756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4" dirty="0">
                <a:latin typeface="Arial"/>
                <a:cs typeface="Arial"/>
              </a:rPr>
              <a:t>Questions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500" spc="-75" dirty="0">
                <a:latin typeface="Arial"/>
                <a:cs typeface="Arial"/>
              </a:rPr>
              <a:t>What</a:t>
            </a:r>
            <a:r>
              <a:rPr sz="2500" spc="-140" dirty="0">
                <a:latin typeface="Arial"/>
                <a:cs typeface="Arial"/>
              </a:rPr>
              <a:t> </a:t>
            </a:r>
            <a:r>
              <a:rPr sz="2500" spc="-80" dirty="0">
                <a:latin typeface="Arial"/>
                <a:cs typeface="Arial"/>
              </a:rPr>
              <a:t>do</a:t>
            </a:r>
            <a:r>
              <a:rPr sz="2500" spc="-135" dirty="0">
                <a:latin typeface="Arial"/>
                <a:cs typeface="Arial"/>
              </a:rPr>
              <a:t> </a:t>
            </a:r>
            <a:r>
              <a:rPr sz="2500" spc="-105" dirty="0">
                <a:latin typeface="Arial"/>
                <a:cs typeface="Arial"/>
              </a:rPr>
              <a:t>you</a:t>
            </a:r>
            <a:r>
              <a:rPr sz="2500" spc="-135" dirty="0">
                <a:latin typeface="Arial"/>
                <a:cs typeface="Arial"/>
              </a:rPr>
              <a:t> </a:t>
            </a:r>
            <a:r>
              <a:rPr sz="2500" spc="-50" dirty="0">
                <a:latin typeface="Arial"/>
                <a:cs typeface="Arial"/>
              </a:rPr>
              <a:t>want</a:t>
            </a:r>
            <a:r>
              <a:rPr sz="2500" spc="-140" dirty="0">
                <a:latin typeface="Arial"/>
                <a:cs typeface="Arial"/>
              </a:rPr>
              <a:t> </a:t>
            </a:r>
            <a:r>
              <a:rPr sz="2500" spc="20" dirty="0">
                <a:latin typeface="Arial"/>
                <a:cs typeface="Arial"/>
              </a:rPr>
              <a:t>to</a:t>
            </a:r>
            <a:r>
              <a:rPr sz="2500" spc="-140" dirty="0">
                <a:latin typeface="Arial"/>
                <a:cs typeface="Arial"/>
              </a:rPr>
              <a:t> </a:t>
            </a:r>
            <a:r>
              <a:rPr sz="2500" spc="-75" dirty="0">
                <a:latin typeface="Arial"/>
                <a:cs typeface="Arial"/>
              </a:rPr>
              <a:t>learn</a:t>
            </a:r>
            <a:r>
              <a:rPr sz="2500" spc="-130" dirty="0">
                <a:latin typeface="Arial"/>
                <a:cs typeface="Arial"/>
              </a:rPr>
              <a:t> </a:t>
            </a:r>
            <a:r>
              <a:rPr sz="2500" spc="-30" dirty="0">
                <a:latin typeface="Arial"/>
                <a:cs typeface="Arial"/>
              </a:rPr>
              <a:t>from</a:t>
            </a:r>
            <a:r>
              <a:rPr sz="2500" spc="-140" dirty="0">
                <a:latin typeface="Arial"/>
                <a:cs typeface="Arial"/>
              </a:rPr>
              <a:t> </a:t>
            </a:r>
            <a:r>
              <a:rPr sz="2500" spc="-70" dirty="0">
                <a:latin typeface="Arial"/>
                <a:cs typeface="Arial"/>
              </a:rPr>
              <a:t>your</a:t>
            </a:r>
            <a:r>
              <a:rPr sz="2500" spc="-135" dirty="0">
                <a:latin typeface="Arial"/>
                <a:cs typeface="Arial"/>
              </a:rPr>
              <a:t> </a:t>
            </a:r>
            <a:r>
              <a:rPr sz="2500" spc="-165" dirty="0">
                <a:latin typeface="Arial"/>
                <a:cs typeface="Arial"/>
              </a:rPr>
              <a:t>system?</a:t>
            </a:r>
            <a:endParaRPr sz="25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120" dirty="0">
                <a:latin typeface="Arial"/>
                <a:cs typeface="Arial"/>
              </a:rPr>
              <a:t>How </a:t>
            </a:r>
            <a:r>
              <a:rPr sz="2500" spc="-85" dirty="0">
                <a:latin typeface="Arial"/>
                <a:cs typeface="Arial"/>
              </a:rPr>
              <a:t>fast </a:t>
            </a:r>
            <a:r>
              <a:rPr sz="2500" spc="-130" dirty="0">
                <a:latin typeface="Arial"/>
                <a:cs typeface="Arial"/>
              </a:rPr>
              <a:t>is</a:t>
            </a:r>
            <a:r>
              <a:rPr sz="2500" spc="-210" dirty="0">
                <a:latin typeface="Arial"/>
                <a:cs typeface="Arial"/>
              </a:rPr>
              <a:t> </a:t>
            </a:r>
            <a:r>
              <a:rPr sz="2500" spc="-25" dirty="0">
                <a:latin typeface="Arial"/>
                <a:cs typeface="Arial"/>
              </a:rPr>
              <a:t>it?</a:t>
            </a:r>
            <a:endParaRPr sz="25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120" dirty="0">
                <a:latin typeface="Arial"/>
                <a:cs typeface="Arial"/>
              </a:rPr>
              <a:t>How </a:t>
            </a:r>
            <a:r>
              <a:rPr sz="2500" spc="-150" dirty="0">
                <a:latin typeface="Arial"/>
                <a:cs typeface="Arial"/>
              </a:rPr>
              <a:t>does </a:t>
            </a:r>
            <a:r>
              <a:rPr sz="2500" spc="75" dirty="0">
                <a:latin typeface="Arial"/>
                <a:cs typeface="Arial"/>
              </a:rPr>
              <a:t>it</a:t>
            </a:r>
            <a:r>
              <a:rPr sz="2500" spc="-150" dirty="0">
                <a:latin typeface="Arial"/>
                <a:cs typeface="Arial"/>
              </a:rPr>
              <a:t> </a:t>
            </a:r>
            <a:r>
              <a:rPr sz="2500" spc="-180" dirty="0">
                <a:latin typeface="Arial"/>
                <a:cs typeface="Arial"/>
              </a:rPr>
              <a:t>scale?</a:t>
            </a:r>
            <a:endParaRPr sz="25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105" dirty="0">
                <a:latin typeface="Arial"/>
                <a:cs typeface="Arial"/>
              </a:rPr>
              <a:t>Where </a:t>
            </a:r>
            <a:r>
              <a:rPr sz="2500" spc="-150" dirty="0">
                <a:latin typeface="Arial"/>
                <a:cs typeface="Arial"/>
              </a:rPr>
              <a:t>does </a:t>
            </a:r>
            <a:r>
              <a:rPr sz="2500" spc="75" dirty="0">
                <a:latin typeface="Arial"/>
                <a:cs typeface="Arial"/>
              </a:rPr>
              <a:t>it</a:t>
            </a:r>
            <a:r>
              <a:rPr sz="2500" spc="-145" dirty="0">
                <a:latin typeface="Arial"/>
                <a:cs typeface="Arial"/>
              </a:rPr>
              <a:t> </a:t>
            </a:r>
            <a:r>
              <a:rPr sz="2500" spc="-130" dirty="0">
                <a:latin typeface="Arial"/>
                <a:cs typeface="Arial"/>
              </a:rPr>
              <a:t>break?</a:t>
            </a:r>
            <a:endParaRPr sz="2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462107"/>
              </a:buClr>
              <a:buFont typeface="Arial"/>
              <a:buChar char="•"/>
            </a:pPr>
            <a:endParaRPr sz="3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500" spc="-75" dirty="0">
                <a:latin typeface="Arial"/>
                <a:cs typeface="Arial"/>
              </a:rPr>
              <a:t>What</a:t>
            </a:r>
            <a:r>
              <a:rPr sz="2500" spc="-130" dirty="0">
                <a:latin typeface="Arial"/>
                <a:cs typeface="Arial"/>
              </a:rPr>
              <a:t> </a:t>
            </a:r>
            <a:r>
              <a:rPr sz="2500" spc="-80" dirty="0">
                <a:latin typeface="Arial"/>
                <a:cs typeface="Arial"/>
              </a:rPr>
              <a:t>do</a:t>
            </a:r>
            <a:r>
              <a:rPr sz="2500" spc="-145" dirty="0">
                <a:latin typeface="Arial"/>
                <a:cs typeface="Arial"/>
              </a:rPr>
              <a:t> </a:t>
            </a:r>
            <a:r>
              <a:rPr sz="2500" spc="-105" dirty="0">
                <a:latin typeface="Arial"/>
                <a:cs typeface="Arial"/>
              </a:rPr>
              <a:t>you</a:t>
            </a:r>
            <a:r>
              <a:rPr sz="2500" spc="-135" dirty="0">
                <a:latin typeface="Arial"/>
                <a:cs typeface="Arial"/>
              </a:rPr>
              <a:t> </a:t>
            </a:r>
            <a:r>
              <a:rPr sz="2500" spc="-50" dirty="0">
                <a:latin typeface="Arial"/>
                <a:cs typeface="Arial"/>
              </a:rPr>
              <a:t>want</a:t>
            </a:r>
            <a:r>
              <a:rPr sz="2500" spc="-130" dirty="0">
                <a:latin typeface="Arial"/>
                <a:cs typeface="Arial"/>
              </a:rPr>
              <a:t> </a:t>
            </a:r>
            <a:r>
              <a:rPr sz="2500" spc="20" dirty="0">
                <a:latin typeface="Arial"/>
                <a:cs typeface="Arial"/>
              </a:rPr>
              <a:t>to</a:t>
            </a:r>
            <a:r>
              <a:rPr sz="2500" spc="-145" dirty="0">
                <a:latin typeface="Arial"/>
                <a:cs typeface="Arial"/>
              </a:rPr>
              <a:t> </a:t>
            </a:r>
            <a:r>
              <a:rPr sz="2500" spc="-95" dirty="0">
                <a:latin typeface="Arial"/>
                <a:cs typeface="Arial"/>
              </a:rPr>
              <a:t>prove</a:t>
            </a:r>
            <a:r>
              <a:rPr sz="2500" spc="-140" dirty="0">
                <a:latin typeface="Arial"/>
                <a:cs typeface="Arial"/>
              </a:rPr>
              <a:t> </a:t>
            </a:r>
            <a:r>
              <a:rPr sz="2500" spc="-60" dirty="0">
                <a:latin typeface="Arial"/>
                <a:cs typeface="Arial"/>
              </a:rPr>
              <a:t>about</a:t>
            </a:r>
            <a:r>
              <a:rPr sz="2500" spc="-130" dirty="0">
                <a:latin typeface="Arial"/>
                <a:cs typeface="Arial"/>
              </a:rPr>
              <a:t> </a:t>
            </a:r>
            <a:r>
              <a:rPr sz="2500" spc="-70" dirty="0">
                <a:latin typeface="Arial"/>
                <a:cs typeface="Arial"/>
              </a:rPr>
              <a:t>your</a:t>
            </a:r>
            <a:r>
              <a:rPr sz="2500" spc="-135" dirty="0">
                <a:latin typeface="Arial"/>
                <a:cs typeface="Arial"/>
              </a:rPr>
              <a:t> </a:t>
            </a:r>
            <a:r>
              <a:rPr sz="2500" spc="-165" dirty="0">
                <a:latin typeface="Arial"/>
                <a:cs typeface="Arial"/>
              </a:rPr>
              <a:t>system?</a:t>
            </a:r>
            <a:endParaRPr sz="25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b="1" spc="-200" dirty="0">
                <a:latin typeface="Arial"/>
                <a:cs typeface="Arial"/>
              </a:rPr>
              <a:t>Response</a:t>
            </a:r>
            <a:r>
              <a:rPr sz="2500" spc="-200" dirty="0">
                <a:latin typeface="Arial"/>
                <a:cs typeface="Arial"/>
              </a:rPr>
              <a:t> </a:t>
            </a:r>
            <a:r>
              <a:rPr sz="2500" spc="-70" dirty="0">
                <a:latin typeface="Arial"/>
                <a:cs typeface="Arial"/>
              </a:rPr>
              <a:t>times </a:t>
            </a:r>
            <a:r>
              <a:rPr sz="2500" spc="-114" dirty="0">
                <a:latin typeface="Arial"/>
                <a:cs typeface="Arial"/>
              </a:rPr>
              <a:t>are</a:t>
            </a:r>
            <a:r>
              <a:rPr sz="2500" spc="-105" dirty="0">
                <a:latin typeface="Arial"/>
                <a:cs typeface="Arial"/>
              </a:rPr>
              <a:t> </a:t>
            </a:r>
            <a:r>
              <a:rPr sz="2500" spc="-225" dirty="0">
                <a:latin typeface="Arial"/>
                <a:cs typeface="Arial"/>
              </a:rPr>
              <a:t>X.</a:t>
            </a:r>
            <a:endParaRPr sz="25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500" b="1" spc="-100" dirty="0">
                <a:latin typeface="Arial"/>
                <a:cs typeface="Arial"/>
              </a:rPr>
              <a:t>Throughput</a:t>
            </a:r>
            <a:r>
              <a:rPr sz="2500" spc="-100" dirty="0">
                <a:latin typeface="Arial"/>
                <a:cs typeface="Arial"/>
              </a:rPr>
              <a:t> </a:t>
            </a:r>
            <a:r>
              <a:rPr sz="2500" spc="-130" dirty="0">
                <a:latin typeface="Arial"/>
                <a:cs typeface="Arial"/>
              </a:rPr>
              <a:t>is</a:t>
            </a:r>
            <a:r>
              <a:rPr sz="2500" spc="-170" dirty="0">
                <a:latin typeface="Arial"/>
                <a:cs typeface="Arial"/>
              </a:rPr>
              <a:t> </a:t>
            </a:r>
            <a:r>
              <a:rPr sz="2500" spc="-409" dirty="0">
                <a:latin typeface="Arial"/>
                <a:cs typeface="Arial"/>
              </a:rPr>
              <a:t>Y.</a:t>
            </a:r>
            <a:endParaRPr sz="25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b="1" spc="-225" dirty="0">
                <a:latin typeface="Arial"/>
                <a:cs typeface="Arial"/>
              </a:rPr>
              <a:t>Scales</a:t>
            </a:r>
            <a:r>
              <a:rPr sz="2500" spc="-225" dirty="0">
                <a:latin typeface="Arial"/>
                <a:cs typeface="Arial"/>
              </a:rPr>
              <a:t> </a:t>
            </a:r>
            <a:r>
              <a:rPr lang="en-US" sz="2500" b="1" spc="-225" dirty="0">
                <a:latin typeface="Arial"/>
                <a:cs typeface="Arial"/>
              </a:rPr>
              <a:t>Up</a:t>
            </a:r>
            <a:r>
              <a:rPr lang="en-US" sz="2500" spc="-225" dirty="0">
                <a:latin typeface="Arial"/>
                <a:cs typeface="Arial"/>
              </a:rPr>
              <a:t> </a:t>
            </a:r>
            <a:r>
              <a:rPr sz="2500" spc="20" dirty="0">
                <a:latin typeface="Arial"/>
                <a:cs typeface="Arial"/>
              </a:rPr>
              <a:t>to </a:t>
            </a:r>
            <a:r>
              <a:rPr lang="en-US" sz="2500" spc="20" dirty="0">
                <a:latin typeface="Arial"/>
                <a:cs typeface="Arial"/>
              </a:rPr>
              <a:t># of </a:t>
            </a:r>
            <a:r>
              <a:rPr sz="2500" spc="-360" dirty="0">
                <a:latin typeface="Arial"/>
                <a:cs typeface="Arial"/>
              </a:rPr>
              <a:t>Z</a:t>
            </a:r>
            <a:r>
              <a:rPr lang="en-US" sz="2500" spc="-204" dirty="0">
                <a:latin typeface="Arial"/>
                <a:cs typeface="Arial"/>
              </a:rPr>
              <a:t> </a:t>
            </a:r>
            <a:r>
              <a:rPr sz="2500" spc="-150" dirty="0">
                <a:latin typeface="Arial"/>
                <a:cs typeface="Arial"/>
              </a:rPr>
              <a:t>users.</a:t>
            </a:r>
            <a:endParaRPr sz="2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/>
              <a:t>References:</a:t>
            </a:r>
            <a:endParaRPr/>
          </a:p>
        </p:txBody>
      </p:sp>
      <p:sp>
        <p:nvSpPr>
          <p:cNvPr id="169" name="Google Shape;169;p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https://msdn.microsoft.com/en-us/library/bb924356.aspx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http://www.gallop.net/blog/2-classic-cases-where-performance-testing-failures-plague-large-organisations/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http://www.techrepublic.com/article/outages-on-facebook-linkedin-paypal-and-other-sites-might-point-to-bgp-failures/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https://blogs.akamai.com/2015/06/performance-matters-more-than-ever.html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https://blog.kissmetrics.com/loading-time/</a:t>
            </a:r>
            <a:endParaRPr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/>
              <a:t>References:</a:t>
            </a:r>
            <a:endParaRPr/>
          </a:p>
        </p:txBody>
      </p:sp>
      <p:sp>
        <p:nvSpPr>
          <p:cNvPr id="175" name="Google Shape;175;p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https://www.dynatrace.com/blog/key-performance-metrics-load-tests-beyond-response-time-part/</a:t>
            </a:r>
            <a:endParaRPr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4205A-59E8-405B-8849-28DCB49E8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90" y="365125"/>
            <a:ext cx="4378825" cy="16927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4000" b="1" dirty="0"/>
              <a:t>Software Monitoring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97E3A-DBD9-4AC3-BCAA-1C9F445EC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1490" y="1978404"/>
            <a:ext cx="4579863" cy="3462228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 defTabSz="914400"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2400" dirty="0"/>
              <a:t>Software Monitoring Types: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2400" dirty="0"/>
              <a:t>Application Monitoring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2400" dirty="0"/>
              <a:t>Network Monitoring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2400" dirty="0"/>
              <a:t>Performance Monitoring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2400" dirty="0"/>
              <a:t>And more…(Performance Monitoring, DB Monitoring and etc..)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D82D3C-95D4-425E-9893-41FEB5070B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69" r="28296" b="-1"/>
          <a:stretch/>
        </p:blipFill>
        <p:spPr>
          <a:xfrm>
            <a:off x="4812427" y="10"/>
            <a:ext cx="4331572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836435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>
            <a:spLocks noGrp="1"/>
          </p:cNvSpPr>
          <p:nvPr>
            <p:ph type="title"/>
          </p:nvPr>
        </p:nvSpPr>
        <p:spPr>
          <a:xfrm>
            <a:off x="1411009" y="134213"/>
            <a:ext cx="7003915" cy="109053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400" b="1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What is Application Monitoring?	</a:t>
            </a:r>
          </a:p>
        </p:txBody>
      </p:sp>
      <p:sp>
        <p:nvSpPr>
          <p:cNvPr id="157" name="Google Shape;157;p27"/>
          <p:cNvSpPr txBox="1">
            <a:spLocks noGrp="1"/>
          </p:cNvSpPr>
          <p:nvPr>
            <p:ph type="body" idx="1"/>
          </p:nvPr>
        </p:nvSpPr>
        <p:spPr>
          <a:xfrm>
            <a:off x="4280171" y="1186286"/>
            <a:ext cx="4427344" cy="500050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</a:rPr>
              <a:t>Application monitoring</a:t>
            </a:r>
            <a:r>
              <a:rPr lang="en-US" sz="2400" dirty="0">
                <a:solidFill>
                  <a:srgbClr val="000000"/>
                </a:solidFill>
              </a:rPr>
              <a:t> is a process that ensures that a software </a:t>
            </a:r>
            <a:r>
              <a:rPr lang="en-US" sz="2400" b="1" dirty="0">
                <a:solidFill>
                  <a:srgbClr val="000000"/>
                </a:solidFill>
              </a:rPr>
              <a:t>application </a:t>
            </a:r>
            <a:r>
              <a:rPr lang="en-US" sz="2400" dirty="0">
                <a:solidFill>
                  <a:srgbClr val="000000"/>
                </a:solidFill>
              </a:rPr>
              <a:t>processes and performs in an expected manner and scope. </a:t>
            </a:r>
          </a:p>
          <a:p>
            <a:pPr marL="457200" lvl="1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Also known as Application Performance Monitoring (APM)</a:t>
            </a:r>
          </a:p>
          <a:p>
            <a:pPr marL="0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An ‘</a:t>
            </a:r>
            <a:r>
              <a:rPr lang="en-US" sz="2400" b="1" dirty="0">
                <a:solidFill>
                  <a:srgbClr val="000000"/>
                </a:solidFill>
              </a:rPr>
              <a:t>Alert</a:t>
            </a:r>
            <a:r>
              <a:rPr lang="en-US" sz="2400" dirty="0">
                <a:solidFill>
                  <a:srgbClr val="000000"/>
                </a:solidFill>
              </a:rPr>
              <a:t>’ is sent to the particular distribution groups upon detecting any unexpected errors or abnormalities.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1E1665-B898-4385-9453-B02AC4FB1E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21301" r="24717" b="-1"/>
          <a:stretch/>
        </p:blipFill>
        <p:spPr>
          <a:xfrm>
            <a:off x="20" y="1351210"/>
            <a:ext cx="4180350" cy="4375387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6BD9B-59A4-47E4-8412-B4A53B435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230" y="178210"/>
            <a:ext cx="7256834" cy="10905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400" b="1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What is Application Monitoring?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BF56F-18CE-4A4D-9124-724F9BC3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80370" y="1268748"/>
            <a:ext cx="4544721" cy="4721544"/>
          </a:xfr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457200" lvl="1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0000"/>
                </a:solidFill>
              </a:rPr>
              <a:t>This technique routinely </a:t>
            </a:r>
            <a:r>
              <a:rPr lang="en-US" sz="2600" b="1" dirty="0">
                <a:solidFill>
                  <a:srgbClr val="000000"/>
                </a:solidFill>
              </a:rPr>
              <a:t>identifies, measures and evaluates </a:t>
            </a:r>
            <a:r>
              <a:rPr lang="en-US" sz="2600" dirty="0">
                <a:solidFill>
                  <a:srgbClr val="000000"/>
                </a:solidFill>
              </a:rPr>
              <a:t>the performance of an </a:t>
            </a:r>
            <a:r>
              <a:rPr lang="en-US" sz="2600" b="1" dirty="0">
                <a:solidFill>
                  <a:srgbClr val="000000"/>
                </a:solidFill>
              </a:rPr>
              <a:t>application</a:t>
            </a:r>
            <a:r>
              <a:rPr lang="en-US" sz="2600" dirty="0">
                <a:solidFill>
                  <a:srgbClr val="000000"/>
                </a:solidFill>
              </a:rPr>
              <a:t> and provides the means to isolate and rectify any abnormalities.</a:t>
            </a:r>
          </a:p>
          <a:p>
            <a:pPr marL="457200" lvl="1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600" dirty="0">
              <a:solidFill>
                <a:srgbClr val="000000"/>
              </a:solidFill>
            </a:endParaRPr>
          </a:p>
          <a:p>
            <a:pPr marL="457200" lvl="1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000000"/>
                </a:solidFill>
              </a:rPr>
              <a:t>Dedicated teams </a:t>
            </a:r>
            <a:r>
              <a:rPr lang="en-US" sz="2600" dirty="0">
                <a:solidFill>
                  <a:srgbClr val="000000"/>
                </a:solidFill>
              </a:rPr>
              <a:t>monitor and receive alerts based on criteria set in the monitoring tool.  </a:t>
            </a:r>
          </a:p>
          <a:p>
            <a:pPr marL="457200" lvl="1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600" dirty="0">
              <a:solidFill>
                <a:srgbClr val="000000"/>
              </a:solidFill>
            </a:endParaRPr>
          </a:p>
          <a:p>
            <a:pPr marL="228600" lvl="1" indent="0" algn="ctr" defTabSz="914400">
              <a:spcAft>
                <a:spcPts val="600"/>
              </a:spcAft>
              <a:buNone/>
            </a:pPr>
            <a:r>
              <a:rPr lang="en-US" sz="2600" u="sng" dirty="0">
                <a:solidFill>
                  <a:srgbClr val="000000"/>
                </a:solidFill>
              </a:rPr>
              <a:t>Based on the alerts, processes are followed to address the issue and restore the services.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4B6F5E-6BA7-45E6-BF9F-846F098299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3296" r="-3" b="-3"/>
          <a:stretch/>
        </p:blipFill>
        <p:spPr>
          <a:xfrm>
            <a:off x="20" y="1351210"/>
            <a:ext cx="4180350" cy="4375387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5973021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8C27E-F93D-400B-9FB7-4C0112A83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419" y="387614"/>
            <a:ext cx="7375161" cy="994172"/>
          </a:xfrm>
        </p:spPr>
        <p:txBody>
          <a:bodyPr spcFirstLastPara="1" vert="horz" wrap="square" lIns="91440" tIns="45720" rIns="91440" bIns="45720" rtlCol="0" anchor="ctr" anchorCtr="0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000" b="1" dirty="0"/>
              <a:t>Application Monitoring 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64BC5-5510-435C-B722-68C7278CB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4420" y="1752600"/>
            <a:ext cx="7375161" cy="3716082"/>
          </a:xfrm>
        </p:spPr>
        <p:txBody>
          <a:bodyPr spcFirstLastPara="1" vert="horz" wrap="square" lIns="91440" tIns="45720" rIns="91440" bIns="45720" rtlCol="0" anchor="t" anchorCtr="0">
            <a:noAutofit/>
          </a:bodyPr>
          <a:lstStyle/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000000"/>
                </a:solidFill>
              </a:rPr>
              <a:t>App Dynamics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000000"/>
                </a:solidFill>
              </a:rPr>
              <a:t>Splunk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000000"/>
                </a:solidFill>
              </a:rPr>
              <a:t>Amazon CloudWatch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rgbClr val="000000"/>
                </a:solidFill>
              </a:rPr>
              <a:t>Solarwinds</a:t>
            </a:r>
            <a:endParaRPr lang="en-US" sz="2800">
              <a:solidFill>
                <a:srgbClr val="000000"/>
              </a:solidFill>
            </a:endParaRP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000000"/>
                </a:solidFill>
              </a:rPr>
              <a:t>New Relic APM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rgbClr val="000000"/>
                </a:solidFill>
              </a:rPr>
              <a:t>Coradiant</a:t>
            </a:r>
            <a:endParaRPr lang="en-US" sz="2800">
              <a:solidFill>
                <a:srgbClr val="000000"/>
              </a:solidFill>
            </a:endParaRP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000000"/>
                </a:solidFill>
              </a:rPr>
              <a:t>Riverbed </a:t>
            </a:r>
            <a:r>
              <a:rPr lang="en-US" sz="2800" err="1">
                <a:solidFill>
                  <a:srgbClr val="000000"/>
                </a:solidFill>
              </a:rPr>
              <a:t>SteelCentral</a:t>
            </a:r>
            <a:endParaRPr lang="en-US" sz="2800">
              <a:solidFill>
                <a:srgbClr val="000000"/>
              </a:solidFill>
            </a:endParaRP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000000"/>
                </a:solidFill>
              </a:rPr>
              <a:t>Dell </a:t>
            </a:r>
            <a:r>
              <a:rPr lang="en-US" sz="2800" err="1">
                <a:solidFill>
                  <a:srgbClr val="000000"/>
                </a:solidFill>
              </a:rPr>
              <a:t>Foglight</a:t>
            </a:r>
            <a:endParaRPr lang="en-US" sz="2800">
              <a:solidFill>
                <a:srgbClr val="000000"/>
              </a:solidFill>
            </a:endParaRP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000000"/>
                </a:solidFill>
              </a:rPr>
              <a:t>IDERA Precise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rgbClr val="000000"/>
                </a:solidFill>
              </a:rPr>
              <a:t>Nastel</a:t>
            </a:r>
            <a:endParaRPr lang="en-US" sz="2800">
              <a:solidFill>
                <a:srgbClr val="000000"/>
              </a:solidFill>
            </a:endParaRPr>
          </a:p>
          <a:p>
            <a:pPr marL="0" indent="-228600" defTabSz="91440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0E693C-EE09-4C8C-B3D2-346B90D53DEE}"/>
              </a:ext>
            </a:extLst>
          </p:cNvPr>
          <p:cNvSpPr txBox="1"/>
          <p:nvPr/>
        </p:nvSpPr>
        <p:spPr>
          <a:xfrm>
            <a:off x="1752600" y="6208776"/>
            <a:ext cx="59384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/>
            <a:r>
              <a:rPr lang="en-US" sz="110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https://www.imobdevtech.com/Blog/list-of-top-10-application-performance-monitoring-tools/</a:t>
            </a:r>
            <a:endParaRPr lang="en-US" sz="11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AF7C0C-6DB1-44C7-94FA-066ABDDDC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889" y="1679972"/>
            <a:ext cx="4001311" cy="377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9948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944B1-462D-4A79-AA36-985A90518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Solarwinds</a:t>
            </a:r>
            <a:r>
              <a:rPr lang="en-US"/>
              <a:t> 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C4CF89-E3C0-4CBD-89AD-C1D91BABA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4" y="1874975"/>
            <a:ext cx="8698187" cy="38846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A64EDE0-9E7B-44E6-B1E0-C7458594C417}"/>
              </a:ext>
            </a:extLst>
          </p:cNvPr>
          <p:cNvSpPr/>
          <p:nvPr/>
        </p:nvSpPr>
        <p:spPr bwMode="auto">
          <a:xfrm>
            <a:off x="197403" y="2569611"/>
            <a:ext cx="2071617" cy="8001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 err="1">
              <a:solidFill>
                <a:schemeClr val="bg1"/>
              </a:solidFill>
              <a:ea typeface="ＭＳ Ｐゴシック" pitchFamily="1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3BF003-9F43-4522-AD92-B26EFA23A48C}"/>
              </a:ext>
            </a:extLst>
          </p:cNvPr>
          <p:cNvSpPr/>
          <p:nvPr/>
        </p:nvSpPr>
        <p:spPr bwMode="auto">
          <a:xfrm>
            <a:off x="3314700" y="2012753"/>
            <a:ext cx="2514600" cy="2832494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50" err="1">
              <a:solidFill>
                <a:schemeClr val="bg1"/>
              </a:solidFill>
              <a:ea typeface="ＭＳ Ｐゴシック" pitchFamily="1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FE83BB-BF4E-4FED-B545-B64FA7EEA76D}"/>
              </a:ext>
            </a:extLst>
          </p:cNvPr>
          <p:cNvSpPr/>
          <p:nvPr/>
        </p:nvSpPr>
        <p:spPr bwMode="auto">
          <a:xfrm>
            <a:off x="5954457" y="2024838"/>
            <a:ext cx="1943100" cy="177165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50" err="1">
              <a:solidFill>
                <a:schemeClr val="bg1"/>
              </a:solidFill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13486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CAB3F-C3CE-4425-AD5C-D8611A831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Application Monitoring Process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40717-7427-47E6-BB49-0D1C74B962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163D70-73CE-44B5-BDB6-818EEF7FB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4975"/>
            <a:ext cx="9144000" cy="441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0944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72C86-A60B-4C31-B0D8-00E014A1B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420541"/>
            <a:ext cx="8610600" cy="1323439"/>
          </a:xfrm>
        </p:spPr>
        <p:txBody>
          <a:bodyPr>
            <a:normAutofit/>
          </a:bodyPr>
          <a:lstStyle/>
          <a:p>
            <a:pPr algn="ctr"/>
            <a:r>
              <a:rPr lang="en-US" sz="5400" spc="-215">
                <a:ea typeface="+mn-ea"/>
              </a:rPr>
              <a:t>Questions?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sz="3200" u="sng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600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44500"/>
          </a:xfrm>
          <a:custGeom>
            <a:avLst/>
            <a:gdLst/>
            <a:ahLst/>
            <a:cxnLst/>
            <a:rect l="l" t="t" r="r" b="b"/>
            <a:pathLst>
              <a:path w="9144000" h="444500">
                <a:moveTo>
                  <a:pt x="0" y="444500"/>
                </a:moveTo>
                <a:lnTo>
                  <a:pt x="9144000" y="444500"/>
                </a:lnTo>
                <a:lnTo>
                  <a:pt x="9144000" y="0"/>
                </a:lnTo>
                <a:lnTo>
                  <a:pt x="0" y="0"/>
                </a:lnTo>
                <a:lnTo>
                  <a:pt x="0" y="44450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172" y="0"/>
            <a:ext cx="2346960" cy="1391285"/>
          </a:xfrm>
          <a:custGeom>
            <a:avLst/>
            <a:gdLst/>
            <a:ahLst/>
            <a:cxnLst/>
            <a:rect l="l" t="t" r="r" b="b"/>
            <a:pathLst>
              <a:path w="2346959" h="1391285">
                <a:moveTo>
                  <a:pt x="2346827" y="0"/>
                </a:moveTo>
                <a:lnTo>
                  <a:pt x="631516" y="0"/>
                </a:lnTo>
                <a:lnTo>
                  <a:pt x="0" y="1390943"/>
                </a:lnTo>
                <a:lnTo>
                  <a:pt x="2346827" y="1390943"/>
                </a:lnTo>
                <a:lnTo>
                  <a:pt x="2346827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64429" y="0"/>
            <a:ext cx="802640" cy="1409700"/>
          </a:xfrm>
          <a:custGeom>
            <a:avLst/>
            <a:gdLst/>
            <a:ahLst/>
            <a:cxnLst/>
            <a:rect l="l" t="t" r="r" b="b"/>
            <a:pathLst>
              <a:path w="802640" h="1409700">
                <a:moveTo>
                  <a:pt x="802286" y="0"/>
                </a:moveTo>
                <a:lnTo>
                  <a:pt x="625095" y="0"/>
                </a:lnTo>
                <a:lnTo>
                  <a:pt x="0" y="1409700"/>
                </a:lnTo>
                <a:lnTo>
                  <a:pt x="191159" y="1409700"/>
                </a:lnTo>
                <a:lnTo>
                  <a:pt x="802286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583184"/>
            <a:ext cx="5232400" cy="975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4700"/>
              </a:lnSpc>
              <a:spcBef>
                <a:spcPts val="95"/>
              </a:spcBef>
            </a:pPr>
            <a:r>
              <a:rPr spc="-190"/>
              <a:t>Performance</a:t>
            </a:r>
            <a:r>
              <a:rPr spc="-240"/>
              <a:t> </a:t>
            </a:r>
            <a:r>
              <a:rPr spc="-200"/>
              <a:t>Engineering</a:t>
            </a:r>
          </a:p>
          <a:p>
            <a:pPr marL="12700">
              <a:lnSpc>
                <a:spcPts val="2780"/>
              </a:lnSpc>
            </a:pPr>
            <a:r>
              <a:rPr sz="2400" spc="-60"/>
              <a:t>Activities</a:t>
            </a:r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2025320" y="1440102"/>
            <a:ext cx="5093358" cy="49977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27372" y="3814953"/>
            <a:ext cx="889000" cy="40449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47625" marR="5080" indent="-35560">
              <a:lnSpc>
                <a:spcPts val="1430"/>
              </a:lnSpc>
              <a:spcBef>
                <a:spcPts val="250"/>
              </a:spcBef>
            </a:pPr>
            <a:r>
              <a:rPr sz="1300" spc="-22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300" spc="-4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spc="-2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300" spc="5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300" spc="-2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300" spc="-1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300" spc="-80">
                <a:solidFill>
                  <a:srgbClr val="FFFFFF"/>
                </a:solidFill>
                <a:latin typeface="Arial"/>
                <a:cs typeface="Arial"/>
              </a:rPr>
              <a:t>man</a:t>
            </a:r>
            <a:r>
              <a:rPr sz="1300" spc="-6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300" spc="-55">
                <a:solidFill>
                  <a:srgbClr val="FFFFFF"/>
                </a:solidFill>
                <a:latin typeface="Arial"/>
                <a:cs typeface="Arial"/>
              </a:rPr>
              <a:t>e  </a:t>
            </a:r>
            <a:r>
              <a:rPr sz="1300" spc="-65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60265" y="1791080"/>
            <a:ext cx="824865" cy="54356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-635" algn="ctr">
              <a:lnSpc>
                <a:spcPts val="1320"/>
              </a:lnSpc>
              <a:spcBef>
                <a:spcPts val="240"/>
              </a:spcBef>
            </a:pPr>
            <a:r>
              <a:rPr sz="1200" spc="-70">
                <a:solidFill>
                  <a:srgbClr val="FFFFFF"/>
                </a:solidFill>
                <a:latin typeface="Arial"/>
                <a:cs typeface="Arial"/>
              </a:rPr>
              <a:t>Capacity</a:t>
            </a:r>
            <a:r>
              <a:rPr sz="1200" spc="-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1200" spc="-204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spc="-10">
                <a:solidFill>
                  <a:srgbClr val="FFFFFF"/>
                </a:solidFill>
                <a:latin typeface="Arial"/>
                <a:cs typeface="Arial"/>
              </a:rPr>
              <a:t>er</a:t>
            </a:r>
            <a:r>
              <a:rPr sz="1200" spc="-2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200" spc="-3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-40">
                <a:solidFill>
                  <a:srgbClr val="FFFFFF"/>
                </a:solidFill>
                <a:latin typeface="Arial"/>
                <a:cs typeface="Arial"/>
              </a:rPr>
              <a:t>rman</a:t>
            </a:r>
            <a:r>
              <a:rPr sz="1200" spc="-10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spc="-50">
                <a:solidFill>
                  <a:srgbClr val="FFFFFF"/>
                </a:solidFill>
                <a:latin typeface="Arial"/>
                <a:cs typeface="Arial"/>
              </a:rPr>
              <a:t>e  </a:t>
            </a:r>
            <a:r>
              <a:rPr sz="1200" spc="-30">
                <a:solidFill>
                  <a:srgbClr val="FFFFFF"/>
                </a:solidFill>
                <a:latin typeface="Arial"/>
                <a:cs typeface="Arial"/>
              </a:rPr>
              <a:t>Modeling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60263" y="2610992"/>
            <a:ext cx="881380" cy="37655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33045" marR="5080" indent="-220979">
              <a:lnSpc>
                <a:spcPts val="1320"/>
              </a:lnSpc>
              <a:spcBef>
                <a:spcPts val="240"/>
              </a:spcBef>
            </a:pPr>
            <a:r>
              <a:rPr sz="1200" spc="-2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spc="-6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spc="3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200" spc="-1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-12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12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spc="6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-10">
                <a:solidFill>
                  <a:srgbClr val="FFFFFF"/>
                </a:solidFill>
                <a:latin typeface="Arial"/>
                <a:cs typeface="Arial"/>
              </a:rPr>
              <a:t>ru</a:t>
            </a:r>
            <a:r>
              <a:rPr sz="1200" spc="-10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spc="6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-4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-50">
                <a:solidFill>
                  <a:srgbClr val="FFFFFF"/>
                </a:solidFill>
                <a:latin typeface="Arial"/>
                <a:cs typeface="Arial"/>
              </a:rPr>
              <a:t>e  </a:t>
            </a:r>
            <a:r>
              <a:rPr sz="1200" spc="-70">
                <a:solidFill>
                  <a:srgbClr val="FFFFFF"/>
                </a:solidFill>
                <a:latin typeface="Arial"/>
                <a:cs typeface="Arial"/>
              </a:rPr>
              <a:t>Tuning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22594" y="4349622"/>
            <a:ext cx="9137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>
                <a:solidFill>
                  <a:srgbClr val="FFFFFF"/>
                </a:solidFill>
                <a:latin typeface="Arial"/>
                <a:cs typeface="Arial"/>
              </a:rPr>
              <a:t>Benchmarking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75097" y="5508752"/>
            <a:ext cx="890905" cy="54419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algn="ctr">
              <a:lnSpc>
                <a:spcPct val="91700"/>
              </a:lnSpc>
              <a:spcBef>
                <a:spcPts val="219"/>
              </a:spcBef>
            </a:pPr>
            <a:r>
              <a:rPr sz="1200" spc="-95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r>
              <a:rPr sz="1200" spc="-1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>
                <a:solidFill>
                  <a:srgbClr val="FFFFFF"/>
                </a:solidFill>
                <a:latin typeface="Arial"/>
                <a:cs typeface="Arial"/>
              </a:rPr>
              <a:t>Profiling  </a:t>
            </a:r>
            <a:r>
              <a:rPr sz="1200" spc="-55">
                <a:solidFill>
                  <a:srgbClr val="FFFFFF"/>
                </a:solidFill>
                <a:latin typeface="Arial"/>
                <a:cs typeface="Arial"/>
              </a:rPr>
              <a:t>and    </a:t>
            </a:r>
            <a:r>
              <a:rPr sz="1200" spc="-35">
                <a:solidFill>
                  <a:srgbClr val="FFFFFF"/>
                </a:solidFill>
                <a:latin typeface="Arial"/>
                <a:cs typeface="Arial"/>
              </a:rPr>
              <a:t>Optimization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11778" y="5425236"/>
            <a:ext cx="824865" cy="71120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-1905" algn="ctr">
              <a:lnSpc>
                <a:spcPts val="1320"/>
              </a:lnSpc>
              <a:spcBef>
                <a:spcPts val="240"/>
              </a:spcBef>
            </a:pPr>
            <a:r>
              <a:rPr sz="1200" spc="-15">
                <a:solidFill>
                  <a:srgbClr val="FFFFFF"/>
                </a:solidFill>
                <a:latin typeface="Arial"/>
                <a:cs typeface="Arial"/>
              </a:rPr>
              <a:t>Unit </a:t>
            </a:r>
            <a:r>
              <a:rPr sz="1200" spc="130">
                <a:solidFill>
                  <a:srgbClr val="FFFFFF"/>
                </a:solidFill>
                <a:latin typeface="Arial"/>
                <a:cs typeface="Arial"/>
              </a:rPr>
              <a:t>/  </a:t>
            </a:r>
            <a:r>
              <a:rPr sz="1200" spc="-55">
                <a:solidFill>
                  <a:srgbClr val="FFFFFF"/>
                </a:solidFill>
                <a:latin typeface="Arial"/>
                <a:cs typeface="Arial"/>
              </a:rPr>
              <a:t>Component  </a:t>
            </a:r>
            <a:r>
              <a:rPr sz="1200" spc="-204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spc="-10">
                <a:solidFill>
                  <a:srgbClr val="FFFFFF"/>
                </a:solidFill>
                <a:latin typeface="Arial"/>
                <a:cs typeface="Arial"/>
              </a:rPr>
              <a:t>er</a:t>
            </a:r>
            <a:r>
              <a:rPr sz="1200" spc="-2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200" spc="-3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-40">
                <a:solidFill>
                  <a:srgbClr val="FFFFFF"/>
                </a:solidFill>
                <a:latin typeface="Arial"/>
                <a:cs typeface="Arial"/>
              </a:rPr>
              <a:t>rman</a:t>
            </a:r>
            <a:r>
              <a:rPr sz="1200" spc="-10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spc="-50">
                <a:solidFill>
                  <a:srgbClr val="FFFFFF"/>
                </a:solidFill>
                <a:latin typeface="Arial"/>
                <a:cs typeface="Arial"/>
              </a:rPr>
              <a:t>e  </a:t>
            </a:r>
            <a:r>
              <a:rPr sz="1200" spc="-80">
                <a:solidFill>
                  <a:srgbClr val="FFFFFF"/>
                </a:solidFill>
                <a:latin typeface="Arial"/>
                <a:cs typeface="Arial"/>
              </a:rPr>
              <a:t>Testing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41879" y="4181982"/>
            <a:ext cx="646430" cy="54356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065" marR="5080" indent="635" algn="ctr">
              <a:lnSpc>
                <a:spcPts val="1320"/>
              </a:lnSpc>
              <a:spcBef>
                <a:spcPts val="240"/>
              </a:spcBef>
            </a:pPr>
            <a:r>
              <a:rPr sz="1200" spc="-90">
                <a:solidFill>
                  <a:srgbClr val="FFFFFF"/>
                </a:solidFill>
                <a:latin typeface="Arial"/>
                <a:cs typeface="Arial"/>
              </a:rPr>
              <a:t>System  </a:t>
            </a:r>
            <a:r>
              <a:rPr sz="1200" spc="-19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200" spc="-25">
                <a:solidFill>
                  <a:srgbClr val="FFFFFF"/>
                </a:solidFill>
                <a:latin typeface="Arial"/>
                <a:cs typeface="Arial"/>
              </a:rPr>
              <a:t>ali</a:t>
            </a:r>
            <a:r>
              <a:rPr sz="1200" spc="-35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200" spc="-1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6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-20">
                <a:solidFill>
                  <a:srgbClr val="FFFFFF"/>
                </a:solidFill>
                <a:latin typeface="Arial"/>
                <a:cs typeface="Arial"/>
              </a:rPr>
              <a:t>ion  </a:t>
            </a:r>
            <a:r>
              <a:rPr sz="1200" spc="-80">
                <a:solidFill>
                  <a:srgbClr val="FFFFFF"/>
                </a:solidFill>
                <a:latin typeface="Arial"/>
                <a:cs typeface="Arial"/>
              </a:rPr>
              <a:t>Testing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89098" y="2610992"/>
            <a:ext cx="708660" cy="37655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05410" marR="5080" indent="-93345">
              <a:lnSpc>
                <a:spcPts val="1320"/>
              </a:lnSpc>
              <a:spcBef>
                <a:spcPts val="240"/>
              </a:spcBef>
            </a:pPr>
            <a:r>
              <a:rPr sz="1200" spc="-11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spc="-7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-3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-40">
                <a:solidFill>
                  <a:srgbClr val="FFFFFF"/>
                </a:solidFill>
                <a:latin typeface="Arial"/>
                <a:cs typeface="Arial"/>
              </a:rPr>
              <a:t>du</a:t>
            </a:r>
            <a:r>
              <a:rPr sz="1200" spc="-10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spc="6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-20">
                <a:solidFill>
                  <a:srgbClr val="FFFFFF"/>
                </a:solidFill>
                <a:latin typeface="Arial"/>
                <a:cs typeface="Arial"/>
              </a:rPr>
              <a:t>ion  </a:t>
            </a:r>
            <a:r>
              <a:rPr sz="1200" spc="-45">
                <a:solidFill>
                  <a:srgbClr val="FFFFFF"/>
                </a:solidFill>
                <a:latin typeface="Arial"/>
                <a:cs typeface="Arial"/>
              </a:rPr>
              <a:t>Support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44500"/>
          </a:xfrm>
          <a:custGeom>
            <a:avLst/>
            <a:gdLst/>
            <a:ahLst/>
            <a:cxnLst/>
            <a:rect l="l" t="t" r="r" b="b"/>
            <a:pathLst>
              <a:path w="9144000" h="444500">
                <a:moveTo>
                  <a:pt x="0" y="444500"/>
                </a:moveTo>
                <a:lnTo>
                  <a:pt x="9144000" y="444500"/>
                </a:lnTo>
                <a:lnTo>
                  <a:pt x="9144000" y="0"/>
                </a:lnTo>
                <a:lnTo>
                  <a:pt x="0" y="0"/>
                </a:lnTo>
                <a:lnTo>
                  <a:pt x="0" y="44450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172" y="0"/>
            <a:ext cx="2346960" cy="1391285"/>
          </a:xfrm>
          <a:custGeom>
            <a:avLst/>
            <a:gdLst/>
            <a:ahLst/>
            <a:cxnLst/>
            <a:rect l="l" t="t" r="r" b="b"/>
            <a:pathLst>
              <a:path w="2346959" h="1391285">
                <a:moveTo>
                  <a:pt x="2346827" y="0"/>
                </a:moveTo>
                <a:lnTo>
                  <a:pt x="631516" y="0"/>
                </a:lnTo>
                <a:lnTo>
                  <a:pt x="0" y="1390943"/>
                </a:lnTo>
                <a:lnTo>
                  <a:pt x="2346827" y="1390943"/>
                </a:lnTo>
                <a:lnTo>
                  <a:pt x="2346827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64429" y="0"/>
            <a:ext cx="802640" cy="1409700"/>
          </a:xfrm>
          <a:custGeom>
            <a:avLst/>
            <a:gdLst/>
            <a:ahLst/>
            <a:cxnLst/>
            <a:rect l="l" t="t" r="r" b="b"/>
            <a:pathLst>
              <a:path w="802640" h="1409700">
                <a:moveTo>
                  <a:pt x="802286" y="0"/>
                </a:moveTo>
                <a:lnTo>
                  <a:pt x="625095" y="0"/>
                </a:lnTo>
                <a:lnTo>
                  <a:pt x="0" y="1409700"/>
                </a:lnTo>
                <a:lnTo>
                  <a:pt x="191159" y="1409700"/>
                </a:lnTo>
                <a:lnTo>
                  <a:pt x="802286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583184"/>
            <a:ext cx="5232400" cy="975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4700"/>
              </a:lnSpc>
              <a:spcBef>
                <a:spcPts val="95"/>
              </a:spcBef>
            </a:pPr>
            <a:r>
              <a:rPr spc="-190"/>
              <a:t>Performance</a:t>
            </a:r>
            <a:r>
              <a:rPr spc="-240"/>
              <a:t> </a:t>
            </a:r>
            <a:r>
              <a:rPr spc="-200"/>
              <a:t>Engineering</a:t>
            </a:r>
          </a:p>
          <a:p>
            <a:pPr marL="12700">
              <a:lnSpc>
                <a:spcPts val="2780"/>
              </a:lnSpc>
            </a:pPr>
            <a:r>
              <a:rPr sz="2400" spc="-220"/>
              <a:t>Key </a:t>
            </a:r>
            <a:r>
              <a:rPr sz="2400" spc="-114"/>
              <a:t>Performance</a:t>
            </a:r>
            <a:r>
              <a:rPr sz="2400" spc="-70"/>
              <a:t> </a:t>
            </a:r>
            <a:r>
              <a:rPr sz="2400" spc="-85"/>
              <a:t>Indicators</a:t>
            </a:r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4803775" y="1644206"/>
            <a:ext cx="2353310" cy="17818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spc="-125">
                <a:solidFill>
                  <a:srgbClr val="6E350C"/>
                </a:solidFill>
                <a:latin typeface="Trebuchet MS"/>
                <a:cs typeface="Trebuchet MS"/>
              </a:rPr>
              <a:t>Responsiveness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spc="-145">
                <a:solidFill>
                  <a:srgbClr val="6E350C"/>
                </a:solidFill>
                <a:latin typeface="Trebuchet MS"/>
                <a:cs typeface="Trebuchet MS"/>
              </a:rPr>
              <a:t>Throughput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spc="-125">
                <a:solidFill>
                  <a:srgbClr val="6E350C"/>
                </a:solidFill>
                <a:latin typeface="Trebuchet MS"/>
                <a:cs typeface="Trebuchet MS"/>
              </a:rPr>
              <a:t>Stability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spc="-130">
                <a:solidFill>
                  <a:srgbClr val="6E350C"/>
                </a:solidFill>
                <a:latin typeface="Trebuchet MS"/>
                <a:cs typeface="Trebuchet MS"/>
              </a:rPr>
              <a:t>Scalability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70343" y="1818132"/>
            <a:ext cx="3196463" cy="1602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9125" y="3645408"/>
            <a:ext cx="3068701" cy="15287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33850" y="4285450"/>
            <a:ext cx="3048000" cy="15271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Why Performance Testing?</a:t>
            </a:r>
            <a:b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Case Studies From 2014</a:t>
            </a:r>
          </a:p>
        </p:txBody>
      </p:sp>
      <p:graphicFrame>
        <p:nvGraphicFramePr>
          <p:cNvPr id="92" name="Google Shape;90;p19">
            <a:extLst>
              <a:ext uri="{FF2B5EF4-FFF2-40B4-BE49-F238E27FC236}">
                <a16:creationId xmlns:a16="http://schemas.microsoft.com/office/drawing/2014/main" id="{B602A35A-68B9-4CE3-BB1A-9C8BD88140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6961003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E8037-762C-4036-99B1-00A9B230B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System Performance Facts and Stats: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816399-0FCA-4A04-AB29-2C7B3F775F04}"/>
              </a:ext>
            </a:extLst>
          </p:cNvPr>
          <p:cNvSpPr/>
          <p:nvPr/>
        </p:nvSpPr>
        <p:spPr>
          <a:xfrm>
            <a:off x="583087" y="1533702"/>
            <a:ext cx="797782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73% </a:t>
            </a:r>
            <a:r>
              <a:rPr lang="en-US" sz="2400" dirty="0"/>
              <a:t>of mobile internet users say that they’ve encountered a website that was </a:t>
            </a:r>
            <a:r>
              <a:rPr lang="en-US" sz="2400" b="1" dirty="0"/>
              <a:t>too slow </a:t>
            </a:r>
            <a:r>
              <a:rPr lang="en-US" sz="2400" dirty="0"/>
              <a:t>to load.</a:t>
            </a:r>
          </a:p>
          <a:p>
            <a:pPr algn="ctr"/>
            <a:r>
              <a:rPr lang="en-US" sz="2400" b="1" dirty="0"/>
              <a:t>51% </a:t>
            </a:r>
            <a:r>
              <a:rPr lang="en-US" sz="2400" dirty="0"/>
              <a:t>of mobile internet users say that they’ve encountered a website that </a:t>
            </a:r>
            <a:r>
              <a:rPr lang="en-US" sz="2400" b="1" dirty="0"/>
              <a:t>crashed, froze, or received an error</a:t>
            </a:r>
            <a:r>
              <a:rPr lang="en-US" sz="2400" dirty="0"/>
              <a:t>.</a:t>
            </a:r>
          </a:p>
          <a:p>
            <a:pPr algn="ctr"/>
            <a:r>
              <a:rPr lang="en-US" sz="2400" b="1" dirty="0"/>
              <a:t>38% </a:t>
            </a:r>
            <a:r>
              <a:rPr lang="en-US" sz="2400" dirty="0"/>
              <a:t>of mobile internet users say that they’ve encountered a website that </a:t>
            </a:r>
            <a:r>
              <a:rPr lang="en-US" sz="2400" b="1" dirty="0"/>
              <a:t>wasn’t available</a:t>
            </a:r>
            <a:r>
              <a:rPr lang="en-US" sz="2400" dirty="0"/>
              <a:t>.</a:t>
            </a:r>
          </a:p>
          <a:p>
            <a:pPr algn="ctr"/>
            <a:r>
              <a:rPr lang="en-US" sz="2400" b="1" dirty="0"/>
              <a:t>47% </a:t>
            </a:r>
            <a:r>
              <a:rPr lang="en-US" sz="2400" dirty="0"/>
              <a:t>of consumers expect a web page to load in </a:t>
            </a:r>
            <a:r>
              <a:rPr lang="en-US" sz="2400" b="1" dirty="0"/>
              <a:t>2 seconds or less</a:t>
            </a:r>
            <a:r>
              <a:rPr lang="en-US" sz="2400" dirty="0"/>
              <a:t>. </a:t>
            </a:r>
          </a:p>
          <a:p>
            <a:pPr algn="ctr"/>
            <a:r>
              <a:rPr lang="en-US" sz="2400" b="1" dirty="0"/>
              <a:t>40% </a:t>
            </a:r>
            <a:r>
              <a:rPr lang="en-US" sz="2400" dirty="0"/>
              <a:t>of users </a:t>
            </a:r>
            <a:r>
              <a:rPr lang="en-US" sz="2400" b="1" dirty="0"/>
              <a:t>abandon</a:t>
            </a:r>
            <a:r>
              <a:rPr lang="en-US" sz="2400" dirty="0"/>
              <a:t> a website that takes more than </a:t>
            </a:r>
            <a:r>
              <a:rPr lang="en-US" sz="2400" b="1" dirty="0"/>
              <a:t>3 seconds </a:t>
            </a:r>
            <a:r>
              <a:rPr lang="en-US" sz="2400" dirty="0"/>
              <a:t>to load.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If an e-commerce site is making $100,000 per day, a </a:t>
            </a:r>
            <a:r>
              <a:rPr lang="en-US" sz="2400" b="1" dirty="0">
                <a:solidFill>
                  <a:srgbClr val="FF0000"/>
                </a:solidFill>
              </a:rPr>
              <a:t>1 second page delay </a:t>
            </a:r>
            <a:r>
              <a:rPr lang="en-US" sz="2400" dirty="0">
                <a:solidFill>
                  <a:srgbClr val="FF0000"/>
                </a:solidFill>
              </a:rPr>
              <a:t>could potentially cost you $2.5 million in lost sales every year.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5C91FE-AF33-487A-963A-759F640BD64B}"/>
              </a:ext>
            </a:extLst>
          </p:cNvPr>
          <p:cNvSpPr txBox="1"/>
          <p:nvPr/>
        </p:nvSpPr>
        <p:spPr>
          <a:xfrm>
            <a:off x="3969188" y="6604084"/>
            <a:ext cx="19594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NeilPatel.com</a:t>
            </a:r>
          </a:p>
        </p:txBody>
      </p:sp>
    </p:spTree>
    <p:extLst>
      <p:ext uri="{BB962C8B-B14F-4D97-AF65-F5344CB8AC3E}">
        <p14:creationId xmlns:p14="http://schemas.microsoft.com/office/powerpoint/2010/main" val="205158407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4075D8467AAD489F987FC57E828B96" ma:contentTypeVersion="13" ma:contentTypeDescription="Create a new document." ma:contentTypeScope="" ma:versionID="b10f7c59c9f182e3c57e9ca1aba05a9e">
  <xsd:schema xmlns:xsd="http://www.w3.org/2001/XMLSchema" xmlns:xs="http://www.w3.org/2001/XMLSchema" xmlns:p="http://schemas.microsoft.com/office/2006/metadata/properties" xmlns:ns3="2a1d1423-1001-4e22-927c-cd2b2076853b" xmlns:ns4="dc49db8f-ea0a-4b1d-b3f0-77a098872658" targetNamespace="http://schemas.microsoft.com/office/2006/metadata/properties" ma:root="true" ma:fieldsID="e4b77307c6bf8571b17fa29dda2a0325" ns3:_="" ns4:_="">
    <xsd:import namespace="2a1d1423-1001-4e22-927c-cd2b2076853b"/>
    <xsd:import namespace="dc49db8f-ea0a-4b1d-b3f0-77a09887265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d1423-1001-4e22-927c-cd2b207685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49db8f-ea0a-4b1d-b3f0-77a098872658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CC9F02D-F1EC-4A76-970B-7BDA1AF0EFA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C01CC97-C36D-488D-8EF6-14907D1ABF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a1d1423-1001-4e22-927c-cd2b2076853b"/>
    <ds:schemaRef ds:uri="dc49db8f-ea0a-4b1d-b3f0-77a0988726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94B3EBE-A23F-45C2-AB0C-53AEA8E79FC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2374</Words>
  <Application>Microsoft Macintosh PowerPoint</Application>
  <PresentationFormat>全屏显示(4:3)</PresentationFormat>
  <Paragraphs>458</Paragraphs>
  <Slides>58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58</vt:i4>
      </vt:variant>
    </vt:vector>
  </HeadingPairs>
  <TitlesOfParts>
    <vt:vector size="65" baseType="lpstr">
      <vt:lpstr>Arial</vt:lpstr>
      <vt:lpstr>Calibri</vt:lpstr>
      <vt:lpstr>Calibri Light</vt:lpstr>
      <vt:lpstr>Times New Roman</vt:lpstr>
      <vt:lpstr>Trebuchet MS</vt:lpstr>
      <vt:lpstr>1_Office Theme</vt:lpstr>
      <vt:lpstr>Office Theme</vt:lpstr>
      <vt:lpstr>Introduction to Performance Engineering and Performance Center  Northeastern University INFO6255</vt:lpstr>
      <vt:lpstr>Performance Engineering</vt:lpstr>
      <vt:lpstr>Performance Engineering</vt:lpstr>
      <vt:lpstr>Performance Engineering Definition</vt:lpstr>
      <vt:lpstr>Performance Engineering</vt:lpstr>
      <vt:lpstr>Performance Engineering Activities</vt:lpstr>
      <vt:lpstr>Performance Engineering Key Performance Indicators</vt:lpstr>
      <vt:lpstr>Why Performance Testing? Case Studies From 2014</vt:lpstr>
      <vt:lpstr>System Performance Facts and Stats: </vt:lpstr>
      <vt:lpstr>Typical Application Architecture</vt:lpstr>
      <vt:lpstr>Web Server Metrics</vt:lpstr>
      <vt:lpstr>App Server Metrics</vt:lpstr>
      <vt:lpstr>App Server Metrics</vt:lpstr>
      <vt:lpstr>Host Health Metrics</vt:lpstr>
      <vt:lpstr>Performance Engineering</vt:lpstr>
      <vt:lpstr>Performance Engineering</vt:lpstr>
      <vt:lpstr>Assess production readiness</vt:lpstr>
      <vt:lpstr>Assess infrastructure requirement</vt:lpstr>
      <vt:lpstr>Improve the efficiency of performance tuning</vt:lpstr>
      <vt:lpstr>What is a Baseline?</vt:lpstr>
      <vt:lpstr>What is a Benchmark?</vt:lpstr>
      <vt:lpstr>Performance Engineering Methodology</vt:lpstr>
      <vt:lpstr>Performance Engineering</vt:lpstr>
      <vt:lpstr>Performance Engineering</vt:lpstr>
      <vt:lpstr>Performance Center</vt:lpstr>
      <vt:lpstr>Performance Center</vt:lpstr>
      <vt:lpstr>Performance Center</vt:lpstr>
      <vt:lpstr>Performance Center</vt:lpstr>
      <vt:lpstr>Performance Center</vt:lpstr>
      <vt:lpstr>Performance Center</vt:lpstr>
      <vt:lpstr>VuGen</vt:lpstr>
      <vt:lpstr>Web Interface</vt:lpstr>
      <vt:lpstr>Analysis</vt:lpstr>
      <vt:lpstr>Advantages of Performance Center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Typical Load Testing results</vt:lpstr>
      <vt:lpstr>Concurrency</vt:lpstr>
      <vt:lpstr>Transaction Summary</vt:lpstr>
      <vt:lpstr>Transaction Summary</vt:lpstr>
      <vt:lpstr>HTTP Response</vt:lpstr>
      <vt:lpstr>Top 15 BEST Performance Testing Tools </vt:lpstr>
      <vt:lpstr>References:</vt:lpstr>
      <vt:lpstr>References:</vt:lpstr>
      <vt:lpstr>Software Monitoring</vt:lpstr>
      <vt:lpstr>What is Application Monitoring? </vt:lpstr>
      <vt:lpstr>What is Application Monitoring?</vt:lpstr>
      <vt:lpstr>Application Monitoring Tools</vt:lpstr>
      <vt:lpstr>Solarwinds Dashboard</vt:lpstr>
      <vt:lpstr>Application Monitoring Process Flow</vt:lpstr>
      <vt:lpstr>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Performance Engineering and Performance Center  Northeastern University INFO6255</dc:title>
  <dc:creator>Medi Servat</dc:creator>
  <cp:lastModifiedBy>Kaiyuan Zhao</cp:lastModifiedBy>
  <cp:revision>1</cp:revision>
  <dcterms:created xsi:type="dcterms:W3CDTF">2019-10-17T14:50:25Z</dcterms:created>
  <dcterms:modified xsi:type="dcterms:W3CDTF">2019-12-17T00:23:47Z</dcterms:modified>
</cp:coreProperties>
</file>