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1" r:id="rId4"/>
    <p:sldId id="302" r:id="rId5"/>
    <p:sldId id="306" r:id="rId6"/>
    <p:sldId id="307" r:id="rId7"/>
    <p:sldId id="304" r:id="rId8"/>
    <p:sldId id="285" r:id="rId9"/>
    <p:sldId id="286" r:id="rId10"/>
    <p:sldId id="287" r:id="rId11"/>
    <p:sldId id="288" r:id="rId12"/>
    <p:sldId id="294" r:id="rId13"/>
    <p:sldId id="289" r:id="rId14"/>
    <p:sldId id="290" r:id="rId15"/>
    <p:sldId id="291" r:id="rId16"/>
    <p:sldId id="292" r:id="rId17"/>
    <p:sldId id="295" r:id="rId18"/>
    <p:sldId id="296" r:id="rId19"/>
    <p:sldId id="293" r:id="rId20"/>
    <p:sldId id="297" r:id="rId21"/>
    <p:sldId id="299"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A10914-01C0-4746-AC90-CCD1155700DD}" v="11" dt="2019-10-23T18:35:18.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502E-A637-48EB-9A07-13B4F99CB9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CCCABA-D780-4D1D-A1A3-11E4016D1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87E0F9-01FB-4429-A2F3-EAB4A70CAA26}"/>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1DB2F2E7-B3F0-43D5-990F-B09EA8B75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E597D-6106-475F-8354-B7131499439F}"/>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324012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AD65-2ECD-4440-9AF0-D90EAC15A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4DD4BD-87A2-45D4-BBD8-3BE783219C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87FAC-29E4-4B5C-8649-EB398AE2762B}"/>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62176711-6066-41F8-88F6-6F3EA5EFC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5D220-442A-4F36-A7FF-80C3475CF3E7}"/>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179047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CB1AD-28EB-4C25-B67B-26E96C96B8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7D05C-0067-4AAE-91FC-5F731C6E66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D9AF6-A795-4084-A88D-DD6EB13ED5B6}"/>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15320037-51B9-45D0-AF4B-36BA85830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F2272-34A0-4D2A-9BB9-BF909E30D728}"/>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107144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A628-FABB-46FB-B009-54384FEE6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4835B0-CFD7-466A-BE42-67FDBE9EE0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D7A2D-4F67-48BD-B9B4-B44FE27B92DB}"/>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334AA91F-5046-4F81-BDA8-ABFBD001E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53FA4-C656-426B-A60D-7A5AD5BEFAF0}"/>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226892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98D1-98BC-45D2-BB60-49C00D0210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CFB7B-5273-4782-A8A4-9E6F58FAF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F7DF8F-024D-4249-B328-F75BD3ACBAC7}"/>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D8BA99A2-7500-4134-85F2-AB79F6273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9E01F-453A-4128-AD91-021F277437E1}"/>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229100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87C0-64CE-4C0A-AAAF-7282E6507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FE52E-EFCC-4BF1-88EF-B777E0B648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42BAA3-1D30-41EB-BDBD-C09CE964DC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AC11C-297E-4072-8A9F-6E2B26382598}"/>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6" name="Footer Placeholder 5">
            <a:extLst>
              <a:ext uri="{FF2B5EF4-FFF2-40B4-BE49-F238E27FC236}">
                <a16:creationId xmlns:a16="http://schemas.microsoft.com/office/drawing/2014/main" id="{C553B946-694B-4ADA-AFF7-6EA88904F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4DD06-4EEF-4A42-8531-612E230F844A}"/>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220727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C6EE-2026-4351-BFB1-351C1761F0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F0618-C4B4-416A-A3EB-B9685EDE4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09CE48-5560-4D00-A43B-4CD10998BC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D4E71-9EE5-42D0-A0EF-C3604B6E0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8D9CD7-0B53-4E9E-89B0-CBD388F10E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5556C-E7A6-42DA-9382-2FC7474B76FF}"/>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8" name="Footer Placeholder 7">
            <a:extLst>
              <a:ext uri="{FF2B5EF4-FFF2-40B4-BE49-F238E27FC236}">
                <a16:creationId xmlns:a16="http://schemas.microsoft.com/office/drawing/2014/main" id="{BC79E9F5-4911-4B34-B582-92C8ED260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4C71AE-8116-48E9-81DE-E741442C23B7}"/>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306710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09FA-8736-4877-A8FC-C48A1FBA5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8B9BA1-D5EC-48E8-8358-B56061251420}"/>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4" name="Footer Placeholder 3">
            <a:extLst>
              <a:ext uri="{FF2B5EF4-FFF2-40B4-BE49-F238E27FC236}">
                <a16:creationId xmlns:a16="http://schemas.microsoft.com/office/drawing/2014/main" id="{0679AD40-34A5-4912-8A91-E6CFC2F13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F121CE-0EEF-4845-8913-032E7924D546}"/>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33613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63583-98FD-4404-8062-B090DB8C0140}"/>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3" name="Footer Placeholder 2">
            <a:extLst>
              <a:ext uri="{FF2B5EF4-FFF2-40B4-BE49-F238E27FC236}">
                <a16:creationId xmlns:a16="http://schemas.microsoft.com/office/drawing/2014/main" id="{794104AD-18F9-4DD4-B8BB-B7FDA64F05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E328A5-9693-47F3-B0B5-F19A9C12A151}"/>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54556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137F-A59B-48A2-A12E-40471E723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02D5DB-DDD2-4A0E-A2A1-16E06130E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3F334E-205E-4073-B813-4AA9C53AF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F75F79-D28C-4851-908D-6052E44CE5C1}"/>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6" name="Footer Placeholder 5">
            <a:extLst>
              <a:ext uri="{FF2B5EF4-FFF2-40B4-BE49-F238E27FC236}">
                <a16:creationId xmlns:a16="http://schemas.microsoft.com/office/drawing/2014/main" id="{A20A9F47-0F10-40DF-8FED-5E49346D7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A510E-6666-4825-AAFE-D2057613140C}"/>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186215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D2E1-2B96-44D5-8E87-81EDF6ED6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FC4D72-D203-4C4E-BDEA-56CC90D37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98F6EA-3F61-4EDF-8A31-B6E496F5F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FD68C0-81E7-4E8C-8324-5A14EE61C370}"/>
              </a:ext>
            </a:extLst>
          </p:cNvPr>
          <p:cNvSpPr>
            <a:spLocks noGrp="1"/>
          </p:cNvSpPr>
          <p:nvPr>
            <p:ph type="dt" sz="half" idx="10"/>
          </p:nvPr>
        </p:nvSpPr>
        <p:spPr/>
        <p:txBody>
          <a:bodyPr/>
          <a:lstStyle/>
          <a:p>
            <a:fld id="{F997A7CB-C701-4B22-96B5-3C314051ADEC}" type="datetimeFigureOut">
              <a:rPr lang="en-US" smtClean="0"/>
              <a:t>12/16/19</a:t>
            </a:fld>
            <a:endParaRPr lang="en-US"/>
          </a:p>
        </p:txBody>
      </p:sp>
      <p:sp>
        <p:nvSpPr>
          <p:cNvPr id="6" name="Footer Placeholder 5">
            <a:extLst>
              <a:ext uri="{FF2B5EF4-FFF2-40B4-BE49-F238E27FC236}">
                <a16:creationId xmlns:a16="http://schemas.microsoft.com/office/drawing/2014/main" id="{8F9EBB06-32B2-4206-9E91-1878AF9A0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211CE-DB62-44A8-865C-A05C47C5C5FE}"/>
              </a:ext>
            </a:extLst>
          </p:cNvPr>
          <p:cNvSpPr>
            <a:spLocks noGrp="1"/>
          </p:cNvSpPr>
          <p:nvPr>
            <p:ph type="sldNum" sz="quarter" idx="12"/>
          </p:nvPr>
        </p:nvSpPr>
        <p:spPr/>
        <p:txBody>
          <a:bodyPr/>
          <a:lstStyle/>
          <a:p>
            <a:fld id="{1896A7D5-806B-4BCD-9173-9A97DEC5D13E}" type="slidenum">
              <a:rPr lang="en-US" smtClean="0"/>
              <a:t>‹#›</a:t>
            </a:fld>
            <a:endParaRPr lang="en-US"/>
          </a:p>
        </p:txBody>
      </p:sp>
    </p:spTree>
    <p:extLst>
      <p:ext uri="{BB962C8B-B14F-4D97-AF65-F5344CB8AC3E}">
        <p14:creationId xmlns:p14="http://schemas.microsoft.com/office/powerpoint/2010/main" val="217260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5F2DFC-3CB3-49ED-8425-590D4DB3B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491E01-D0F6-4006-ACDF-385229CAF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A3C67-E549-4F14-91B2-C148D253A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7A7CB-C701-4B22-96B5-3C314051ADEC}" type="datetimeFigureOut">
              <a:rPr lang="en-US" smtClean="0"/>
              <a:t>12/16/19</a:t>
            </a:fld>
            <a:endParaRPr lang="en-US"/>
          </a:p>
        </p:txBody>
      </p:sp>
      <p:sp>
        <p:nvSpPr>
          <p:cNvPr id="5" name="Footer Placeholder 4">
            <a:extLst>
              <a:ext uri="{FF2B5EF4-FFF2-40B4-BE49-F238E27FC236}">
                <a16:creationId xmlns:a16="http://schemas.microsoft.com/office/drawing/2014/main" id="{0DF98BA9-5740-473A-B640-48BB6F3F4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6DEAB0-09CB-4BF5-9EC4-2CD9E2D9C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6A7D5-806B-4BCD-9173-9A97DEC5D13E}" type="slidenum">
              <a:rPr lang="en-US" smtClean="0"/>
              <a:t>‹#›</a:t>
            </a:fld>
            <a:endParaRPr lang="en-US"/>
          </a:p>
        </p:txBody>
      </p:sp>
    </p:spTree>
    <p:extLst>
      <p:ext uri="{BB962C8B-B14F-4D97-AF65-F5344CB8AC3E}">
        <p14:creationId xmlns:p14="http://schemas.microsoft.com/office/powerpoint/2010/main" val="306408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techbeamers.com/qa-interview-questions-and-answers-top-20/" TargetMode="External"/><Relationship Id="rId2" Type="http://schemas.openxmlformats.org/officeDocument/2006/relationships/hyperlink" Target="https://careersidekick.com/what-to-say-in-a-job-interview-questions-and-answ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areersidekick.com/signs-interview-went-badl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quality-assurance-solutions.com/quality-assurance-job-description.html" TargetMode="External"/><Relationship Id="rId2" Type="http://schemas.openxmlformats.org/officeDocument/2006/relationships/hyperlink" Target="https://resources.workable.com/qa-engineer-job-descrip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qa-interview-questions-answers.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echbeamers.com/qa-interview-questions-and-answers-top-2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A179B4-2A67-4D41-8F38-775FFAA0D3FC}"/>
              </a:ext>
            </a:extLst>
          </p:cNvPr>
          <p:cNvSpPr>
            <a:spLocks noGrp="1"/>
          </p:cNvSpPr>
          <p:nvPr>
            <p:ph type="ctrTitle"/>
          </p:nvPr>
        </p:nvSpPr>
        <p:spPr>
          <a:xfrm>
            <a:off x="526073" y="466578"/>
            <a:ext cx="11139854" cy="930447"/>
          </a:xfrm>
        </p:spPr>
        <p:txBody>
          <a:bodyPr>
            <a:normAutofit/>
          </a:bodyPr>
          <a:lstStyle/>
          <a:p>
            <a:r>
              <a:rPr lang="en-US" sz="5400">
                <a:solidFill>
                  <a:srgbClr val="FFFFFF"/>
                </a:solidFill>
              </a:rPr>
              <a:t>Interviewing Questions and Answers</a:t>
            </a:r>
          </a:p>
        </p:txBody>
      </p:sp>
      <p:sp>
        <p:nvSpPr>
          <p:cNvPr id="3" name="Subtitle 2">
            <a:extLst>
              <a:ext uri="{FF2B5EF4-FFF2-40B4-BE49-F238E27FC236}">
                <a16:creationId xmlns:a16="http://schemas.microsoft.com/office/drawing/2014/main" id="{0E3C1CB2-9355-44CC-955F-27671E57CA87}"/>
              </a:ext>
            </a:extLst>
          </p:cNvPr>
          <p:cNvSpPr>
            <a:spLocks noGrp="1"/>
          </p:cNvSpPr>
          <p:nvPr>
            <p:ph type="subTitle" idx="1"/>
          </p:nvPr>
        </p:nvSpPr>
        <p:spPr>
          <a:xfrm>
            <a:off x="1524000" y="1525638"/>
            <a:ext cx="9144000" cy="420001"/>
          </a:xfrm>
        </p:spPr>
        <p:txBody>
          <a:bodyPr>
            <a:normAutofit fontScale="47500" lnSpcReduction="20000"/>
          </a:bodyPr>
          <a:lstStyle/>
          <a:p>
            <a:r>
              <a:rPr lang="en-US" sz="500">
                <a:solidFill>
                  <a:srgbClr val="E7E6E6"/>
                </a:solidFill>
              </a:rPr>
              <a:t>Medi Servat</a:t>
            </a:r>
          </a:p>
          <a:p>
            <a:r>
              <a:rPr lang="en-US" sz="500">
                <a:solidFill>
                  <a:srgbClr val="E7E6E6"/>
                </a:solidFill>
              </a:rPr>
              <a:t>INFO6255 – Northeastern University</a:t>
            </a:r>
          </a:p>
          <a:p>
            <a:r>
              <a:rPr lang="en-US" sz="500">
                <a:solidFill>
                  <a:srgbClr val="E7E6E6"/>
                </a:solidFill>
              </a:rPr>
              <a:t>2019</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Graphic 6" descr="Chat Bubble">
            <a:extLst>
              <a:ext uri="{FF2B5EF4-FFF2-40B4-BE49-F238E27FC236}">
                <a16:creationId xmlns:a16="http://schemas.microsoft.com/office/drawing/2014/main" id="{8D032D3A-8E7E-44B8-A3AC-E537E97976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9632" y="2509911"/>
            <a:ext cx="3997637" cy="3997637"/>
          </a:xfrm>
          <a:prstGeom prst="rect">
            <a:avLst/>
          </a:prstGeom>
        </p:spPr>
      </p:pic>
      <p:pic>
        <p:nvPicPr>
          <p:cNvPr id="4" name="Picture 3">
            <a:extLst>
              <a:ext uri="{FF2B5EF4-FFF2-40B4-BE49-F238E27FC236}">
                <a16:creationId xmlns:a16="http://schemas.microsoft.com/office/drawing/2014/main" id="{BC92944F-91FD-47A9-A0F4-70713E52ED90}"/>
              </a:ext>
            </a:extLst>
          </p:cNvPr>
          <p:cNvPicPr>
            <a:picLocks noChangeAspect="1"/>
          </p:cNvPicPr>
          <p:nvPr/>
        </p:nvPicPr>
        <p:blipFill>
          <a:blip r:embed="rId4"/>
          <a:stretch>
            <a:fillRect/>
          </a:stretch>
        </p:blipFill>
        <p:spPr>
          <a:xfrm>
            <a:off x="8328795" y="4193248"/>
            <a:ext cx="3159987" cy="2278228"/>
          </a:xfrm>
          <a:prstGeom prst="rect">
            <a:avLst/>
          </a:prstGeom>
        </p:spPr>
      </p:pic>
    </p:spTree>
    <p:extLst>
      <p:ext uri="{BB962C8B-B14F-4D97-AF65-F5344CB8AC3E}">
        <p14:creationId xmlns:p14="http://schemas.microsoft.com/office/powerpoint/2010/main" val="87990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30AB2-F9AD-4331-93AC-815BF5187079}"/>
              </a:ext>
            </a:extLst>
          </p:cNvPr>
          <p:cNvSpPr>
            <a:spLocks noGrp="1"/>
          </p:cNvSpPr>
          <p:nvPr>
            <p:ph type="title"/>
          </p:nvPr>
        </p:nvSpPr>
        <p:spPr>
          <a:xfrm>
            <a:off x="838199" y="631825"/>
            <a:ext cx="10644051" cy="1325563"/>
          </a:xfrm>
        </p:spPr>
        <p:txBody>
          <a:bodyPr>
            <a:normAutofit/>
          </a:bodyPr>
          <a:lstStyle/>
          <a:p>
            <a:r>
              <a:rPr lang="en-US" b="1" dirty="0"/>
              <a:t>Sample Job Interviewing Questions &amp; Answers</a:t>
            </a:r>
          </a:p>
        </p:txBody>
      </p:sp>
      <p:sp>
        <p:nvSpPr>
          <p:cNvPr id="3" name="Content Placeholder 2">
            <a:extLst>
              <a:ext uri="{FF2B5EF4-FFF2-40B4-BE49-F238E27FC236}">
                <a16:creationId xmlns:a16="http://schemas.microsoft.com/office/drawing/2014/main" id="{47D153C1-A451-4C33-A363-BA9D6BCB074F}"/>
              </a:ext>
            </a:extLst>
          </p:cNvPr>
          <p:cNvSpPr>
            <a:spLocks noGrp="1"/>
          </p:cNvSpPr>
          <p:nvPr>
            <p:ph idx="1"/>
          </p:nvPr>
        </p:nvSpPr>
        <p:spPr>
          <a:xfrm>
            <a:off x="838200" y="2057400"/>
            <a:ext cx="10515600" cy="3871762"/>
          </a:xfrm>
        </p:spPr>
        <p:txBody>
          <a:bodyPr>
            <a:normAutofit/>
          </a:bodyPr>
          <a:lstStyle/>
          <a:p>
            <a:r>
              <a:rPr lang="en-US" sz="2400" dirty="0">
                <a:hlinkClick r:id="rId2"/>
              </a:rPr>
              <a:t>https://careersidekick.com/what-to-say-in-a-job-interview-questions-and-answers/</a:t>
            </a:r>
            <a:endParaRPr lang="en-US" sz="2400" dirty="0"/>
          </a:p>
          <a:p>
            <a:r>
              <a:rPr lang="en-US" sz="2400" dirty="0">
                <a:hlinkClick r:id="rId3"/>
              </a:rPr>
              <a:t>https://www.techbeamers.com/qa-interview-questions-and-answers-top-20/</a:t>
            </a:r>
            <a:endParaRPr lang="en-US" sz="2400" dirty="0"/>
          </a:p>
          <a:p>
            <a:r>
              <a:rPr lang="en-US" sz="2400" b="1" dirty="0"/>
              <a:t> </a:t>
            </a:r>
            <a:r>
              <a:rPr lang="en-US" sz="2400" dirty="0">
                <a:hlinkClick r:id="rId3"/>
              </a:rPr>
              <a:t>https://www.techbeamers.com/qa-interview-questions-and-answers-top-20/</a:t>
            </a:r>
            <a:endParaRPr lang="en-US" sz="2400" dirty="0"/>
          </a:p>
          <a:p>
            <a:endParaRPr lang="en-US" sz="2400" dirty="0"/>
          </a:p>
        </p:txBody>
      </p:sp>
    </p:spTree>
    <p:extLst>
      <p:ext uri="{BB962C8B-B14F-4D97-AF65-F5344CB8AC3E}">
        <p14:creationId xmlns:p14="http://schemas.microsoft.com/office/powerpoint/2010/main" val="273067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A0C3734-686A-4C2F-B0DC-DD4C21FD53A9}"/>
              </a:ext>
            </a:extLst>
          </p:cNvPr>
          <p:cNvSpPr>
            <a:spLocks noGrp="1"/>
          </p:cNvSpPr>
          <p:nvPr>
            <p:ph type="title"/>
          </p:nvPr>
        </p:nvSpPr>
        <p:spPr>
          <a:xfrm>
            <a:off x="4702575" y="249212"/>
            <a:ext cx="6974651" cy="1454051"/>
          </a:xfrm>
        </p:spPr>
        <p:txBody>
          <a:bodyPr>
            <a:normAutofit/>
          </a:bodyPr>
          <a:lstStyle/>
          <a:p>
            <a:r>
              <a:rPr lang="en-US" sz="4400" b="1" dirty="0">
                <a:solidFill>
                  <a:srgbClr val="000000"/>
                </a:solidFill>
              </a:rPr>
              <a:t>Medi’s Questions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lp">
            <a:extLst>
              <a:ext uri="{FF2B5EF4-FFF2-40B4-BE49-F238E27FC236}">
                <a16:creationId xmlns:a16="http://schemas.microsoft.com/office/drawing/2014/main" id="{9DAC55F0-F1B6-4B3B-A2B8-265D2ED8DC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C80F479D-ABAF-4075-8C4A-03A2C81FF6DC}"/>
              </a:ext>
            </a:extLst>
          </p:cNvPr>
          <p:cNvSpPr>
            <a:spLocks noGrp="1"/>
          </p:cNvSpPr>
          <p:nvPr>
            <p:ph idx="1"/>
          </p:nvPr>
        </p:nvSpPr>
        <p:spPr>
          <a:xfrm>
            <a:off x="5215467" y="1544320"/>
            <a:ext cx="6177280" cy="4516651"/>
          </a:xfrm>
        </p:spPr>
        <p:txBody>
          <a:bodyPr anchor="ctr">
            <a:normAutofit fontScale="92500" lnSpcReduction="10000"/>
          </a:bodyPr>
          <a:lstStyle/>
          <a:p>
            <a:r>
              <a:rPr lang="en-US" sz="2400" dirty="0">
                <a:solidFill>
                  <a:srgbClr val="000000"/>
                </a:solidFill>
              </a:rPr>
              <a:t>Tell me about yourself</a:t>
            </a:r>
          </a:p>
          <a:p>
            <a:r>
              <a:rPr lang="en-US" sz="2400" dirty="0">
                <a:solidFill>
                  <a:srgbClr val="000000"/>
                </a:solidFill>
              </a:rPr>
              <a:t>What do you know about our company?</a:t>
            </a:r>
          </a:p>
          <a:p>
            <a:r>
              <a:rPr lang="en-US" sz="2400" b="1" dirty="0">
                <a:solidFill>
                  <a:srgbClr val="000000"/>
                </a:solidFill>
              </a:rPr>
              <a:t>Tell me about a challenge you’ve faced and how you handled it?</a:t>
            </a:r>
          </a:p>
          <a:p>
            <a:r>
              <a:rPr lang="en-US" sz="2400" dirty="0">
                <a:solidFill>
                  <a:srgbClr val="000000"/>
                </a:solidFill>
              </a:rPr>
              <a:t>Tell me about a success project and what was your role in it?</a:t>
            </a:r>
          </a:p>
          <a:p>
            <a:r>
              <a:rPr lang="en-US" sz="2400" dirty="0">
                <a:solidFill>
                  <a:srgbClr val="000000"/>
                </a:solidFill>
              </a:rPr>
              <a:t>Tell me why you like QA?</a:t>
            </a:r>
          </a:p>
          <a:p>
            <a:r>
              <a:rPr lang="en-US" sz="2400" dirty="0">
                <a:solidFill>
                  <a:srgbClr val="000000"/>
                </a:solidFill>
              </a:rPr>
              <a:t>How do you go about writing test cases for a project?</a:t>
            </a:r>
          </a:p>
          <a:p>
            <a:r>
              <a:rPr lang="en-US" sz="2400" dirty="0">
                <a:solidFill>
                  <a:srgbClr val="000000"/>
                </a:solidFill>
              </a:rPr>
              <a:t>What is your knowledge of QA methodologies?</a:t>
            </a:r>
          </a:p>
          <a:p>
            <a:r>
              <a:rPr lang="en-US" sz="2400" dirty="0">
                <a:solidFill>
                  <a:srgbClr val="000000"/>
                </a:solidFill>
              </a:rPr>
              <a:t>How many test cases have you written in your career?</a:t>
            </a:r>
          </a:p>
        </p:txBody>
      </p:sp>
    </p:spTree>
    <p:extLst>
      <p:ext uri="{BB962C8B-B14F-4D97-AF65-F5344CB8AC3E}">
        <p14:creationId xmlns:p14="http://schemas.microsoft.com/office/powerpoint/2010/main" val="62350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vert="horz" lIns="91440" tIns="45720" rIns="91440" bIns="45720" rtlCol="0" anchor="ctr">
            <a:normAutofit/>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426464"/>
            <a:ext cx="10515600" cy="5159865"/>
          </a:xfrm>
        </p:spPr>
        <p:txBody>
          <a:bodyPr>
            <a:noAutofit/>
          </a:bodyPr>
          <a:lstStyle/>
          <a:p>
            <a:pPr marL="0" indent="0">
              <a:buNone/>
            </a:pPr>
            <a:r>
              <a:rPr lang="en-US" sz="1600" b="1" dirty="0"/>
              <a:t>1</a:t>
            </a:r>
            <a:r>
              <a:rPr lang="en-US" sz="2000" b="1" dirty="0"/>
              <a:t>. </a:t>
            </a:r>
            <a:r>
              <a:rPr lang="en-US" sz="2400" b="1" dirty="0"/>
              <a:t>Tell me about yourself?</a:t>
            </a:r>
          </a:p>
          <a:p>
            <a:pPr marL="0" indent="0" algn="ctr">
              <a:buNone/>
            </a:pPr>
            <a:r>
              <a:rPr lang="en-US" sz="1600" b="1" u="sng" dirty="0">
                <a:highlight>
                  <a:srgbClr val="00FF00"/>
                </a:highlight>
              </a:rPr>
              <a:t>Keep it professional</a:t>
            </a:r>
            <a:r>
              <a:rPr lang="en-US" sz="1600" b="1" dirty="0">
                <a:highlight>
                  <a:srgbClr val="00FF00"/>
                </a:highlight>
              </a:rPr>
              <a:t>. </a:t>
            </a:r>
            <a:r>
              <a:rPr lang="en-US" sz="1600" u="sng" dirty="0">
                <a:highlight>
                  <a:srgbClr val="00FF00"/>
                </a:highlight>
              </a:rPr>
              <a:t>You don’t need to share personal details</a:t>
            </a:r>
            <a:r>
              <a:rPr lang="en-US" sz="1600" dirty="0">
                <a:highlight>
                  <a:srgbClr val="00FF00"/>
                </a:highlight>
              </a:rPr>
              <a:t>. Walk them </a:t>
            </a:r>
            <a:r>
              <a:rPr lang="en-US" sz="1600" u="sng" dirty="0">
                <a:highlight>
                  <a:srgbClr val="00FF00"/>
                </a:highlight>
              </a:rPr>
              <a:t>through your background</a:t>
            </a:r>
            <a:r>
              <a:rPr lang="en-US" sz="1600" dirty="0">
                <a:highlight>
                  <a:srgbClr val="00FF00"/>
                </a:highlight>
              </a:rPr>
              <a:t>, starting at how you began your career or your current line of work. Take them through </a:t>
            </a:r>
            <a:r>
              <a:rPr lang="en-US" sz="1600" u="sng" dirty="0">
                <a:highlight>
                  <a:srgbClr val="00FF00"/>
                </a:highlight>
              </a:rPr>
              <a:t>key accomplishments</a:t>
            </a:r>
            <a:r>
              <a:rPr lang="en-US" sz="1600" dirty="0">
                <a:highlight>
                  <a:srgbClr val="00FF00"/>
                </a:highlight>
              </a:rPr>
              <a:t>, key career moves you’ve made, and end by sharing what you’re looking to do next in your career and why you’re job hunting.</a:t>
            </a:r>
          </a:p>
          <a:p>
            <a:r>
              <a:rPr lang="en-US" sz="1600" b="1" u="sng" dirty="0"/>
              <a:t>Do:</a:t>
            </a:r>
          </a:p>
          <a:p>
            <a:pPr lvl="1"/>
            <a:r>
              <a:rPr lang="en-US" sz="1600" dirty="0"/>
              <a:t>Focus on sharing </a:t>
            </a:r>
            <a:r>
              <a:rPr lang="en-US" sz="1600" u="sng" dirty="0"/>
              <a:t>your professional story</a:t>
            </a:r>
            <a:r>
              <a:rPr lang="en-US" sz="1600" dirty="0"/>
              <a:t> only</a:t>
            </a:r>
          </a:p>
          <a:p>
            <a:pPr lvl="1"/>
            <a:r>
              <a:rPr lang="en-US" sz="1600" dirty="0"/>
              <a:t>Keep it </a:t>
            </a:r>
            <a:r>
              <a:rPr lang="en-US" sz="1600" u="sng" dirty="0"/>
              <a:t>under 2 minutes</a:t>
            </a:r>
          </a:p>
          <a:p>
            <a:pPr lvl="1"/>
            <a:r>
              <a:rPr lang="en-US" sz="1600" dirty="0"/>
              <a:t>Walk them through how </a:t>
            </a:r>
            <a:r>
              <a:rPr lang="en-US" sz="1600" u="sng" dirty="0"/>
              <a:t>you got started in your career</a:t>
            </a:r>
            <a:r>
              <a:rPr lang="en-US" sz="1600" dirty="0"/>
              <a:t>, key moves you’ve made, and then bring them up to speed on your current situation</a:t>
            </a:r>
          </a:p>
          <a:p>
            <a:r>
              <a:rPr lang="en-US" sz="1600" b="1" u="sng" dirty="0"/>
              <a:t>Don’t:</a:t>
            </a:r>
            <a:endParaRPr lang="en-US" sz="1600" dirty="0"/>
          </a:p>
          <a:p>
            <a:pPr lvl="1"/>
            <a:r>
              <a:rPr lang="en-US" sz="1600" dirty="0"/>
              <a:t>Share personal details</a:t>
            </a:r>
          </a:p>
          <a:p>
            <a:pPr lvl="1"/>
            <a:r>
              <a:rPr lang="en-US" sz="1600" dirty="0"/>
              <a:t>Talk for more than 2 minutes</a:t>
            </a:r>
          </a:p>
          <a:p>
            <a:pPr marL="0" indent="0">
              <a:buNone/>
            </a:pPr>
            <a:r>
              <a:rPr lang="en-US" sz="1800" b="1" dirty="0"/>
              <a:t>Good answer example:</a:t>
            </a:r>
          </a:p>
          <a:p>
            <a:r>
              <a:rPr lang="en-US" sz="2000" i="1" dirty="0"/>
              <a:t>“I started my career in Marketing after graduating with a Business degree in 2013. I’ve spent my entire career at Microsoft, receiving two promotions and three awards for outstanding performance. I’m looking to join a smaller company now, and take on more leadership and project management</a:t>
            </a:r>
            <a:endParaRPr lang="en-US" sz="2000" dirty="0"/>
          </a:p>
        </p:txBody>
      </p:sp>
    </p:spTree>
    <p:extLst>
      <p:ext uri="{BB962C8B-B14F-4D97-AF65-F5344CB8AC3E}">
        <p14:creationId xmlns:p14="http://schemas.microsoft.com/office/powerpoint/2010/main" val="288806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426464"/>
            <a:ext cx="10515600" cy="5066411"/>
          </a:xfrm>
        </p:spPr>
        <p:txBody>
          <a:bodyPr>
            <a:normAutofit fontScale="85000" lnSpcReduction="20000"/>
          </a:bodyPr>
          <a:lstStyle/>
          <a:p>
            <a:pPr marL="0" indent="0">
              <a:buNone/>
            </a:pPr>
            <a:r>
              <a:rPr lang="en-US" b="1" dirty="0"/>
              <a:t>2. </a:t>
            </a:r>
            <a:r>
              <a:rPr lang="en-US" sz="2900" b="1" dirty="0"/>
              <a:t>What do you know about our company?</a:t>
            </a:r>
          </a:p>
          <a:p>
            <a:pPr marL="0" indent="0" algn="ctr">
              <a:buNone/>
            </a:pPr>
            <a:r>
              <a:rPr lang="en-US" sz="2400" dirty="0">
                <a:highlight>
                  <a:srgbClr val="00FF00"/>
                </a:highlight>
              </a:rPr>
              <a:t>Your primary goal is to show you’ve done your research or knew about their company before applying.</a:t>
            </a:r>
          </a:p>
          <a:p>
            <a:r>
              <a:rPr lang="en-US" b="1" u="sng" dirty="0"/>
              <a:t>Do:</a:t>
            </a:r>
            <a:endParaRPr lang="en-US" dirty="0"/>
          </a:p>
          <a:p>
            <a:pPr lvl="1"/>
            <a:r>
              <a:rPr lang="en-US" sz="1800" dirty="0"/>
              <a:t>Make sure to </a:t>
            </a:r>
            <a:r>
              <a:rPr lang="en-US" sz="1800" u="sng" dirty="0"/>
              <a:t>research the company </a:t>
            </a:r>
            <a:r>
              <a:rPr lang="en-US" sz="1800" dirty="0"/>
              <a:t>before the interview (on their website, their LinkedIn page, and Google)</a:t>
            </a:r>
          </a:p>
          <a:p>
            <a:pPr lvl="1"/>
            <a:r>
              <a:rPr lang="en-US" sz="1800" dirty="0"/>
              <a:t>Understand </a:t>
            </a:r>
            <a:r>
              <a:rPr lang="en-US" sz="1800" u="sng" dirty="0"/>
              <a:t>what industry they’re in</a:t>
            </a:r>
            <a:r>
              <a:rPr lang="en-US" sz="1800" dirty="0"/>
              <a:t>, what they sell and how they make money</a:t>
            </a:r>
          </a:p>
          <a:p>
            <a:pPr lvl="1"/>
            <a:r>
              <a:rPr lang="en-US" sz="1800" dirty="0"/>
              <a:t>Try to have some sense of their </a:t>
            </a:r>
            <a:r>
              <a:rPr lang="en-US" sz="1800" u="sng" dirty="0"/>
              <a:t>company size</a:t>
            </a:r>
            <a:r>
              <a:rPr lang="en-US" sz="1800" dirty="0"/>
              <a:t>. Are they 100 employees? More than 10,000 employees?</a:t>
            </a:r>
          </a:p>
          <a:p>
            <a:pPr lvl="1"/>
            <a:r>
              <a:rPr lang="en-US" sz="1800" dirty="0"/>
              <a:t>In your answer, show you’ve done research and show that you’re </a:t>
            </a:r>
            <a:r>
              <a:rPr lang="en-US" sz="1800" u="sng" dirty="0"/>
              <a:t>excited about </a:t>
            </a:r>
            <a:r>
              <a:rPr lang="en-US" sz="1800" dirty="0"/>
              <a:t>interviewing with the company</a:t>
            </a:r>
          </a:p>
          <a:p>
            <a:r>
              <a:rPr lang="en-US" b="1" u="sng" dirty="0"/>
              <a:t>Don’t:</a:t>
            </a:r>
            <a:endParaRPr lang="en-US" sz="2000" dirty="0"/>
          </a:p>
          <a:p>
            <a:pPr lvl="1">
              <a:lnSpc>
                <a:spcPct val="100000"/>
              </a:lnSpc>
            </a:pPr>
            <a:r>
              <a:rPr lang="en-US" sz="1800" dirty="0"/>
              <a:t>Say you don’t know anything</a:t>
            </a:r>
          </a:p>
          <a:p>
            <a:pPr lvl="1">
              <a:lnSpc>
                <a:spcPct val="100000"/>
              </a:lnSpc>
            </a:pPr>
            <a:r>
              <a:rPr lang="en-US" sz="1800" dirty="0"/>
              <a:t>Say facts that </a:t>
            </a:r>
            <a:r>
              <a:rPr lang="en-US" sz="1800" u="sng" dirty="0"/>
              <a:t>are incorrect, or you aren’t sure </a:t>
            </a:r>
            <a:r>
              <a:rPr lang="en-US" sz="1800" dirty="0"/>
              <a:t>about (it’s better to know one or two facts that you can say accurately, than five facts you’re not sure of)</a:t>
            </a:r>
          </a:p>
          <a:p>
            <a:pPr marL="0" indent="0">
              <a:buNone/>
            </a:pPr>
            <a:r>
              <a:rPr lang="en-US" b="1" dirty="0"/>
              <a:t>Good answer examples:</a:t>
            </a:r>
          </a:p>
          <a:p>
            <a:r>
              <a:rPr lang="en-US" i="1" dirty="0"/>
              <a:t>“From what I read, your company is one of the leaders in providing security software to other businesses. I read the list of clients on your website. Do you mostly serve Fortune 500 clients? I saw a couple big Fortune 500 companies mentioned on the list, including ___ and ___.”</a:t>
            </a:r>
            <a:endParaRPr lang="en-US" dirty="0"/>
          </a:p>
        </p:txBody>
      </p:sp>
    </p:spTree>
    <p:extLst>
      <p:ext uri="{BB962C8B-B14F-4D97-AF65-F5344CB8AC3E}">
        <p14:creationId xmlns:p14="http://schemas.microsoft.com/office/powerpoint/2010/main" val="268042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vert="horz" lIns="91440" tIns="45720" rIns="91440" bIns="45720" rtlCol="0" anchor="ctr">
            <a:normAutofit/>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596348" y="1426464"/>
            <a:ext cx="10757452" cy="5260848"/>
          </a:xfrm>
        </p:spPr>
        <p:txBody>
          <a:bodyPr>
            <a:normAutofit fontScale="32500" lnSpcReduction="20000"/>
          </a:bodyPr>
          <a:lstStyle/>
          <a:p>
            <a:pPr marL="0" indent="0">
              <a:buNone/>
            </a:pPr>
            <a:r>
              <a:rPr lang="en-US" sz="5500" b="1" dirty="0"/>
              <a:t>3. </a:t>
            </a:r>
            <a:r>
              <a:rPr lang="en-US" sz="8600" b="1" dirty="0"/>
              <a:t>How did you hear about the position?</a:t>
            </a:r>
          </a:p>
          <a:p>
            <a:pPr marL="0" indent="0" algn="ctr">
              <a:buNone/>
            </a:pPr>
            <a:r>
              <a:rPr lang="en-US" sz="5500" dirty="0">
                <a:highlight>
                  <a:srgbClr val="00FF00"/>
                </a:highlight>
              </a:rPr>
              <a:t>The interviewer just wants to know if you’ve taken the time to research the company and if you have a genuine reason for wanting to talk with them.</a:t>
            </a:r>
          </a:p>
          <a:p>
            <a:r>
              <a:rPr lang="en-US" sz="6200" b="1" u="sng" dirty="0"/>
              <a:t>Do:</a:t>
            </a:r>
            <a:endParaRPr lang="en-US" sz="6200" dirty="0"/>
          </a:p>
          <a:p>
            <a:pPr lvl="1"/>
            <a:r>
              <a:rPr lang="en-US" sz="5500" dirty="0"/>
              <a:t>Be </a:t>
            </a:r>
            <a:r>
              <a:rPr lang="en-US" sz="5500" u="sng" dirty="0"/>
              <a:t>clear, direct </a:t>
            </a:r>
            <a:r>
              <a:rPr lang="en-US" sz="5500" dirty="0"/>
              <a:t>and upfront</a:t>
            </a:r>
          </a:p>
          <a:p>
            <a:pPr lvl="1"/>
            <a:r>
              <a:rPr lang="en-US" sz="5500" u="sng" dirty="0"/>
              <a:t>Tell the truth</a:t>
            </a:r>
            <a:r>
              <a:rPr lang="en-US" sz="5500" dirty="0"/>
              <a:t>. I told them a friend saw the job posting and mentioned it to me. A white-lie is okay but only when needed).</a:t>
            </a:r>
          </a:p>
          <a:p>
            <a:pPr lvl="1"/>
            <a:r>
              <a:rPr lang="en-US" sz="5500" dirty="0"/>
              <a:t>Explain </a:t>
            </a:r>
            <a:r>
              <a:rPr lang="en-US" sz="5500" u="sng" dirty="0"/>
              <a:t>why</a:t>
            </a:r>
            <a:r>
              <a:rPr lang="en-US" sz="5500" dirty="0"/>
              <a:t> the job interested you, if possible (e.g. “I was excited to apply because ___”)</a:t>
            </a:r>
          </a:p>
          <a:p>
            <a:pPr lvl="1"/>
            <a:r>
              <a:rPr lang="en-US" sz="5500" u="sng" dirty="0"/>
              <a:t>Compliment them</a:t>
            </a:r>
            <a:r>
              <a:rPr lang="en-US" sz="5500" dirty="0"/>
              <a:t> if possible (e.g. “My colleague said you’re one of the top software firms in Boston”)</a:t>
            </a:r>
          </a:p>
          <a:p>
            <a:r>
              <a:rPr lang="en-US" sz="5500" b="1" u="sng" dirty="0"/>
              <a:t>Don’t:</a:t>
            </a:r>
            <a:endParaRPr lang="en-US" sz="5500" dirty="0"/>
          </a:p>
          <a:p>
            <a:pPr lvl="1"/>
            <a:r>
              <a:rPr lang="en-US" sz="5500" dirty="0"/>
              <a:t>Say you don’t remember or don’t know</a:t>
            </a:r>
          </a:p>
          <a:p>
            <a:pPr lvl="1"/>
            <a:r>
              <a:rPr lang="en-US" sz="5500" dirty="0"/>
              <a:t>Sound unsure of yourself</a:t>
            </a:r>
          </a:p>
          <a:p>
            <a:pPr lvl="1"/>
            <a:r>
              <a:rPr lang="en-US" sz="5500" dirty="0"/>
              <a:t>Hesitate</a:t>
            </a:r>
          </a:p>
          <a:p>
            <a:r>
              <a:rPr lang="en-US" sz="5500" b="1" dirty="0"/>
              <a:t>Good answer examples:</a:t>
            </a:r>
          </a:p>
          <a:p>
            <a:r>
              <a:rPr lang="en-US" sz="4900" i="1" dirty="0"/>
              <a:t>“I found the position while looking for jobs online”</a:t>
            </a:r>
            <a:endParaRPr lang="en-US" sz="4900" dirty="0"/>
          </a:p>
          <a:p>
            <a:r>
              <a:rPr lang="en-US" sz="4900" i="1" dirty="0"/>
              <a:t>“I heard about it from a colleague/friend”</a:t>
            </a:r>
            <a:endParaRPr lang="en-US" sz="4900" dirty="0"/>
          </a:p>
          <a:p>
            <a:r>
              <a:rPr lang="en-US" sz="4900" i="1" dirty="0"/>
              <a:t>“Your company was recommended to me by somebody I worked with in a previous job and had heard good things about your organization”</a:t>
            </a:r>
            <a:endParaRPr lang="en-US" sz="4900" dirty="0"/>
          </a:p>
          <a:p>
            <a:r>
              <a:rPr lang="en-US" sz="4900" i="1" dirty="0"/>
              <a:t>“I saw the job posted on LinkedIn, and the position seemed interesting so I wanted to learn more”</a:t>
            </a:r>
            <a:endParaRPr lang="en-US" sz="4900" dirty="0"/>
          </a:p>
        </p:txBody>
      </p:sp>
    </p:spTree>
    <p:extLst>
      <p:ext uri="{BB962C8B-B14F-4D97-AF65-F5344CB8AC3E}">
        <p14:creationId xmlns:p14="http://schemas.microsoft.com/office/powerpoint/2010/main" val="2876399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426464"/>
            <a:ext cx="10515600" cy="5163312"/>
          </a:xfrm>
        </p:spPr>
        <p:txBody>
          <a:bodyPr>
            <a:normAutofit fontScale="32500" lnSpcReduction="20000"/>
          </a:bodyPr>
          <a:lstStyle/>
          <a:p>
            <a:pPr marL="0" indent="0">
              <a:buNone/>
            </a:pPr>
            <a:r>
              <a:rPr lang="en-US" sz="4500" b="1" dirty="0"/>
              <a:t>4</a:t>
            </a:r>
            <a:r>
              <a:rPr lang="en-US" sz="6200" b="1" dirty="0"/>
              <a:t>. Tell me about a challenge you’ve faced and how you handled it?</a:t>
            </a:r>
          </a:p>
          <a:p>
            <a:pPr marL="0" indent="0" algn="ctr">
              <a:buNone/>
            </a:pPr>
            <a:r>
              <a:rPr lang="en-US" sz="5500" dirty="0">
                <a:highlight>
                  <a:srgbClr val="00FF00"/>
                </a:highlight>
              </a:rPr>
              <a:t>Focus on a </a:t>
            </a:r>
            <a:r>
              <a:rPr lang="en-US" sz="5500" u="sng" dirty="0">
                <a:highlight>
                  <a:srgbClr val="00FF00"/>
                </a:highlight>
              </a:rPr>
              <a:t>specific work-related challenge </a:t>
            </a:r>
            <a:r>
              <a:rPr lang="en-US" sz="5500" dirty="0">
                <a:highlight>
                  <a:srgbClr val="00FF00"/>
                </a:highlight>
              </a:rPr>
              <a:t>and talk about how you overcame obstacles, used it as a learning experience, used the resources around you (including people/colleagues if applicable), and ended up with a positive result! That’s how to answer this interview question. </a:t>
            </a:r>
            <a:r>
              <a:rPr lang="en-US" sz="5500" b="1" u="sng" dirty="0">
                <a:highlight>
                  <a:srgbClr val="00FF00"/>
                </a:highlight>
              </a:rPr>
              <a:t>Keep it work related, not personal</a:t>
            </a:r>
            <a:r>
              <a:rPr lang="en-US" sz="5500" dirty="0">
                <a:highlight>
                  <a:srgbClr val="00FF00"/>
                </a:highlight>
              </a:rPr>
              <a:t>.</a:t>
            </a:r>
          </a:p>
          <a:p>
            <a:r>
              <a:rPr lang="en-US" sz="4900" b="1" u="sng" dirty="0"/>
              <a:t>Do:</a:t>
            </a:r>
            <a:endParaRPr lang="en-US" sz="4900" dirty="0"/>
          </a:p>
          <a:p>
            <a:pPr lvl="1"/>
            <a:r>
              <a:rPr lang="en-US" sz="4900" dirty="0"/>
              <a:t>Explain the situation, the </a:t>
            </a:r>
            <a:r>
              <a:rPr lang="en-US" sz="4900" u="sng" dirty="0"/>
              <a:t>task you needed to accomplish</a:t>
            </a:r>
            <a:r>
              <a:rPr lang="en-US" sz="4900" dirty="0"/>
              <a:t>, and what method you chose (and why)</a:t>
            </a:r>
          </a:p>
          <a:p>
            <a:pPr lvl="1"/>
            <a:r>
              <a:rPr lang="en-US" sz="4900" dirty="0"/>
              <a:t>Share the</a:t>
            </a:r>
            <a:r>
              <a:rPr lang="en-US" sz="4900" u="sng" dirty="0"/>
              <a:t> outcome</a:t>
            </a:r>
            <a:r>
              <a:rPr lang="en-US" sz="4900" dirty="0"/>
              <a:t>. What was the result?</a:t>
            </a:r>
          </a:p>
          <a:p>
            <a:pPr lvl="1"/>
            <a:r>
              <a:rPr lang="en-US" sz="4900" dirty="0"/>
              <a:t>Share what you </a:t>
            </a:r>
            <a:r>
              <a:rPr lang="en-US" sz="4900" u="sng" dirty="0"/>
              <a:t>learned </a:t>
            </a:r>
            <a:r>
              <a:rPr lang="en-US" sz="4900" dirty="0"/>
              <a:t>from the experience. Did you take away knowledge that has helped you in your career?</a:t>
            </a:r>
          </a:p>
          <a:p>
            <a:r>
              <a:rPr lang="en-US" sz="4900" b="1" u="sng" dirty="0"/>
              <a:t>Don’t:</a:t>
            </a:r>
            <a:endParaRPr lang="en-US" sz="4900" dirty="0"/>
          </a:p>
          <a:p>
            <a:pPr lvl="1"/>
            <a:r>
              <a:rPr lang="en-US" sz="4900" dirty="0"/>
              <a:t>Share any story that involves </a:t>
            </a:r>
            <a:r>
              <a:rPr lang="en-US" sz="4900" b="1" u="sng" dirty="0"/>
              <a:t>personal conflicts</a:t>
            </a:r>
            <a:r>
              <a:rPr lang="en-US" sz="4900" dirty="0"/>
              <a:t>, arguments or disagreements at work</a:t>
            </a:r>
          </a:p>
          <a:p>
            <a:pPr lvl="1"/>
            <a:r>
              <a:rPr lang="en-US" sz="4900" dirty="0"/>
              <a:t>Talk about an </a:t>
            </a:r>
            <a:r>
              <a:rPr lang="en-US" sz="4900" u="sng" dirty="0"/>
              <a:t>argument</a:t>
            </a:r>
            <a:r>
              <a:rPr lang="en-US" sz="4900" dirty="0"/>
              <a:t> you had</a:t>
            </a:r>
          </a:p>
          <a:p>
            <a:pPr lvl="1"/>
            <a:r>
              <a:rPr lang="en-US" sz="4900" dirty="0"/>
              <a:t>Talk about a challenge that you </a:t>
            </a:r>
            <a:r>
              <a:rPr lang="en-US" sz="4900" u="sng" dirty="0"/>
              <a:t>didn’t overcome</a:t>
            </a:r>
            <a:r>
              <a:rPr lang="en-US" sz="4900" dirty="0"/>
              <a:t>, or didn’t find a solution for</a:t>
            </a:r>
          </a:p>
          <a:p>
            <a:endParaRPr lang="en-US" b="1" dirty="0"/>
          </a:p>
          <a:p>
            <a:pPr marL="0" indent="0">
              <a:buNone/>
            </a:pPr>
            <a:r>
              <a:rPr lang="en-US" sz="6200" b="1" dirty="0"/>
              <a:t>Good answer example:</a:t>
            </a:r>
          </a:p>
          <a:p>
            <a:r>
              <a:rPr lang="en-US" sz="4900" i="1" dirty="0"/>
              <a:t>“In my last job, we were facing a tough deadline and my boss was out for the day. Our client was expecting a project to be delivered by 5PM, but we were far behind schedule. I took </a:t>
            </a:r>
            <a:r>
              <a:rPr lang="en-US" sz="4900" b="1" i="1" dirty="0"/>
              <a:t>the lead on the project, delegated tasks </a:t>
            </a:r>
            <a:r>
              <a:rPr lang="en-US" sz="4900" i="1" dirty="0"/>
              <a:t>to the four other team members in a way that I thought would utilize everyone’s strengths best. </a:t>
            </a:r>
          </a:p>
          <a:p>
            <a:r>
              <a:rPr lang="en-US" sz="4900" i="1" dirty="0"/>
              <a:t>“And then I re-organized my own personal tasks so I could dedicate my entire day to contributing to this project as well. The project was a success and we delivered the work on-time. I went on to lead more projects after that, and used what I learned to be a better project manager.</a:t>
            </a:r>
            <a:endParaRPr lang="en-US" sz="4900" dirty="0"/>
          </a:p>
        </p:txBody>
      </p:sp>
    </p:spTree>
    <p:extLst>
      <p:ext uri="{BB962C8B-B14F-4D97-AF65-F5344CB8AC3E}">
        <p14:creationId xmlns:p14="http://schemas.microsoft.com/office/powerpoint/2010/main" val="180925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365504"/>
            <a:ext cx="10515600" cy="5300339"/>
          </a:xfrm>
        </p:spPr>
        <p:txBody>
          <a:bodyPr>
            <a:normAutofit fontScale="62500" lnSpcReduction="20000"/>
          </a:bodyPr>
          <a:lstStyle/>
          <a:p>
            <a:pPr marL="0" indent="0">
              <a:buNone/>
            </a:pPr>
            <a:r>
              <a:rPr lang="en-US" b="1" dirty="0"/>
              <a:t>5</a:t>
            </a:r>
            <a:r>
              <a:rPr lang="en-US" sz="3400" b="1" dirty="0"/>
              <a:t>. How much money are you looking to earn?</a:t>
            </a:r>
          </a:p>
          <a:p>
            <a:pPr marL="0" indent="0" algn="ctr">
              <a:buNone/>
            </a:pPr>
            <a:r>
              <a:rPr lang="en-US" sz="2600" b="1" dirty="0">
                <a:highlight>
                  <a:srgbClr val="00FF00"/>
                </a:highlight>
              </a:rPr>
              <a:t>DON’T say a number. </a:t>
            </a:r>
            <a:r>
              <a:rPr lang="en-US" sz="2600" dirty="0">
                <a:highlight>
                  <a:srgbClr val="00FF00"/>
                </a:highlight>
              </a:rPr>
              <a:t> Why?  you have the least amount of leverage possible at this point, assuming you’re early in the interview process. </a:t>
            </a:r>
          </a:p>
          <a:p>
            <a:pPr marL="0" indent="0" algn="ctr">
              <a:buNone/>
            </a:pPr>
            <a:r>
              <a:rPr lang="en-US" sz="2600" u="sng" dirty="0">
                <a:highlight>
                  <a:srgbClr val="00FF00"/>
                </a:highlight>
              </a:rPr>
              <a:t>You haven’t finished interviewing with them</a:t>
            </a:r>
            <a:r>
              <a:rPr lang="en-US" sz="2600" dirty="0">
                <a:highlight>
                  <a:srgbClr val="00FF00"/>
                </a:highlight>
              </a:rPr>
              <a:t>, they don’t know if you’re any good or if they even want to hire you. So you can’t command a high salary right now. </a:t>
            </a:r>
          </a:p>
          <a:p>
            <a:pPr marL="0" indent="0" algn="ctr">
              <a:buNone/>
            </a:pPr>
            <a:r>
              <a:rPr lang="en-US" sz="2600" dirty="0">
                <a:highlight>
                  <a:srgbClr val="00FF00"/>
                </a:highlight>
              </a:rPr>
              <a:t>If you go too low with your price, they’ll hold you to it later. Go too high? You’ll scare them off before they even know what you’re worth!</a:t>
            </a:r>
          </a:p>
          <a:p>
            <a:r>
              <a:rPr lang="en-US" b="1" u="sng" dirty="0"/>
              <a:t>Do:</a:t>
            </a:r>
            <a:endParaRPr lang="en-US" dirty="0"/>
          </a:p>
          <a:p>
            <a:pPr lvl="1"/>
            <a:r>
              <a:rPr lang="en-US" dirty="0"/>
              <a:t>Stand your ground and tell them </a:t>
            </a:r>
            <a:r>
              <a:rPr lang="en-US" u="sng" dirty="0"/>
              <a:t>you don’t have a number </a:t>
            </a:r>
            <a:r>
              <a:rPr lang="en-US" dirty="0"/>
              <a:t>in mind yet.</a:t>
            </a:r>
          </a:p>
          <a:p>
            <a:pPr lvl="1"/>
            <a:r>
              <a:rPr lang="en-US" u="sng" dirty="0"/>
              <a:t>Repeat this multiple times </a:t>
            </a:r>
            <a:r>
              <a:rPr lang="en-US" dirty="0"/>
              <a:t>if needed (if they pressure you or “push back” after your first response).</a:t>
            </a:r>
          </a:p>
          <a:p>
            <a:pPr lvl="1"/>
            <a:endParaRPr lang="en-US" dirty="0"/>
          </a:p>
          <a:p>
            <a:r>
              <a:rPr lang="en-US" b="1" u="sng" dirty="0"/>
              <a:t>Don’t:</a:t>
            </a:r>
            <a:endParaRPr lang="en-US" sz="2000" dirty="0"/>
          </a:p>
          <a:p>
            <a:pPr lvl="1"/>
            <a:r>
              <a:rPr lang="en-US" dirty="0"/>
              <a:t>Tell them a </a:t>
            </a:r>
            <a:r>
              <a:rPr lang="en-US" b="1" dirty="0"/>
              <a:t>specific salary you’re hoping for.</a:t>
            </a:r>
          </a:p>
          <a:p>
            <a:pPr lvl="1"/>
            <a:r>
              <a:rPr lang="en-US" dirty="0"/>
              <a:t>Tell them a range you’re hoping for.</a:t>
            </a:r>
          </a:p>
          <a:p>
            <a:endParaRPr lang="en-US" b="1" dirty="0"/>
          </a:p>
          <a:p>
            <a:pPr marL="0" indent="0">
              <a:buNone/>
            </a:pPr>
            <a:r>
              <a:rPr lang="en-US" sz="3400" b="1" dirty="0"/>
              <a:t>Good answer example:</a:t>
            </a:r>
          </a:p>
          <a:p>
            <a:r>
              <a:rPr lang="en-US" sz="3600" i="1" dirty="0"/>
              <a:t>“Right now I’m </a:t>
            </a:r>
            <a:r>
              <a:rPr lang="en-US" sz="3600" i="1" u="sng" dirty="0"/>
              <a:t>focused on finding a job that’s the right fit for my career</a:t>
            </a:r>
            <a:r>
              <a:rPr lang="en-US" sz="3600" i="1" dirty="0"/>
              <a:t>. Once I’ve done that, I’m willing to consider an offer you feel is fair, but I do not have a specific number in mind yet, and my priority is to find a position that’s a great fit for me.”</a:t>
            </a:r>
            <a:endParaRPr lang="en-US" sz="3300" dirty="0"/>
          </a:p>
        </p:txBody>
      </p:sp>
    </p:spTree>
    <p:extLst>
      <p:ext uri="{BB962C8B-B14F-4D97-AF65-F5344CB8AC3E}">
        <p14:creationId xmlns:p14="http://schemas.microsoft.com/office/powerpoint/2010/main" val="308501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739346" y="15017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455691" y="1062962"/>
            <a:ext cx="11396869" cy="5664774"/>
          </a:xfrm>
        </p:spPr>
        <p:txBody>
          <a:bodyPr>
            <a:noAutofit/>
          </a:bodyPr>
          <a:lstStyle/>
          <a:p>
            <a:pPr marL="0" indent="0">
              <a:buNone/>
            </a:pPr>
            <a:r>
              <a:rPr lang="en-US" sz="2400" b="1" dirty="0"/>
              <a:t>7. What is your greatest weakness?</a:t>
            </a:r>
          </a:p>
          <a:p>
            <a:pPr marL="0" indent="0" algn="ctr">
              <a:buNone/>
            </a:pPr>
            <a:r>
              <a:rPr lang="en-US" sz="1800" dirty="0">
                <a:highlight>
                  <a:srgbClr val="00FF00"/>
                </a:highlight>
              </a:rPr>
              <a:t>You never want to say you </a:t>
            </a:r>
            <a:r>
              <a:rPr lang="en-US" sz="1800" u="sng" dirty="0">
                <a:highlight>
                  <a:srgbClr val="00FF00"/>
                </a:highlight>
              </a:rPr>
              <a:t>struggle working </a:t>
            </a:r>
            <a:r>
              <a:rPr lang="en-US" sz="1800" dirty="0">
                <a:highlight>
                  <a:srgbClr val="00FF00"/>
                </a:highlight>
              </a:rPr>
              <a:t>with others, or you’re bad at resolving disagreements, or taking direction from a manager, etc. Those things will get you </a:t>
            </a:r>
            <a:r>
              <a:rPr lang="en-US" sz="1800" dirty="0">
                <a:highlight>
                  <a:srgbClr val="00FF00"/>
                </a:highlight>
                <a:hlinkClick r:id="rId2"/>
              </a:rPr>
              <a:t>rejected in the interview</a:t>
            </a:r>
            <a:r>
              <a:rPr lang="en-US" sz="1800" dirty="0">
                <a:highlight>
                  <a:srgbClr val="00FF00"/>
                </a:highlight>
              </a:rPr>
              <a:t>. So pick a specific skill, but</a:t>
            </a:r>
            <a:r>
              <a:rPr lang="en-US" sz="1800" b="1" dirty="0">
                <a:highlight>
                  <a:srgbClr val="00FF00"/>
                </a:highlight>
              </a:rPr>
              <a:t> pick something that won’t severely impact your ability to do this job. </a:t>
            </a:r>
            <a:endParaRPr lang="en-US" sz="1800" dirty="0">
              <a:highlight>
                <a:srgbClr val="00FF00"/>
              </a:highlight>
            </a:endParaRPr>
          </a:p>
          <a:p>
            <a:r>
              <a:rPr lang="en-US" sz="1800" b="1" u="sng" dirty="0"/>
              <a:t>Do:</a:t>
            </a:r>
          </a:p>
          <a:p>
            <a:pPr lvl="1"/>
            <a:r>
              <a:rPr lang="en-US" sz="1800" dirty="0"/>
              <a:t>Name a </a:t>
            </a:r>
            <a:r>
              <a:rPr lang="en-US" sz="1800" u="sng" dirty="0"/>
              <a:t>real weakness,  </a:t>
            </a:r>
            <a:r>
              <a:rPr lang="en-US" sz="1800" dirty="0"/>
              <a:t>something that’s skill-based, not personality-based. For example, say, “I’m not particularly strong in Microsoft Excel…”, rather than, “My weakness is working on a team and following directions.”</a:t>
            </a:r>
          </a:p>
          <a:p>
            <a:pPr lvl="1"/>
            <a:r>
              <a:rPr lang="en-US" sz="1800" dirty="0"/>
              <a:t>Mention what you’ve done to overcome this weakness and improve recently</a:t>
            </a:r>
          </a:p>
          <a:p>
            <a:r>
              <a:rPr lang="en-US" sz="1800" b="1" u="sng" dirty="0"/>
              <a:t>Don’t:</a:t>
            </a:r>
            <a:endParaRPr lang="en-US" sz="1800" dirty="0"/>
          </a:p>
          <a:p>
            <a:pPr lvl="1"/>
            <a:r>
              <a:rPr lang="en-US" sz="1800" dirty="0"/>
              <a:t>Don’t give a fake weakness like, “</a:t>
            </a:r>
            <a:r>
              <a:rPr lang="en-US" sz="1800" u="sng" dirty="0"/>
              <a:t>I work too hard</a:t>
            </a:r>
            <a:r>
              <a:rPr lang="en-US" sz="1800" dirty="0"/>
              <a:t>”</a:t>
            </a:r>
          </a:p>
          <a:p>
            <a:pPr lvl="1"/>
            <a:r>
              <a:rPr lang="en-US" sz="1800" dirty="0"/>
              <a:t>Don’t tell them you have </a:t>
            </a:r>
            <a:r>
              <a:rPr lang="en-US" sz="1800" u="sng" dirty="0"/>
              <a:t>no weaknesses</a:t>
            </a:r>
          </a:p>
          <a:p>
            <a:pPr lvl="1"/>
            <a:r>
              <a:rPr lang="en-US" sz="1800" u="sng" dirty="0"/>
              <a:t>Don’t name a personality-based weakness </a:t>
            </a:r>
            <a:r>
              <a:rPr lang="en-US" sz="1800" dirty="0"/>
              <a:t>(like “I have trouble getting along with colleagues”)</a:t>
            </a:r>
          </a:p>
          <a:p>
            <a:pPr lvl="1"/>
            <a:r>
              <a:rPr lang="en-US" sz="1800" dirty="0"/>
              <a:t>Don’t name a </a:t>
            </a:r>
            <a:r>
              <a:rPr lang="en-US" sz="1800" u="sng" dirty="0"/>
              <a:t>weakness that will severely </a:t>
            </a:r>
            <a:r>
              <a:rPr lang="en-US" sz="1800" dirty="0"/>
              <a:t>impact your ability to succeed in their job</a:t>
            </a:r>
          </a:p>
          <a:p>
            <a:pPr marL="0" indent="0">
              <a:buNone/>
            </a:pPr>
            <a:r>
              <a:rPr lang="en-US" sz="1800" b="1" dirty="0"/>
              <a:t>Good answer example:</a:t>
            </a:r>
          </a:p>
          <a:p>
            <a:r>
              <a:rPr lang="en-US" sz="1600" i="1" dirty="0"/>
              <a:t>“I’m not particularly strong in social media marketing. For the first few years of my career, I focused entirely on email marketing. That’s still what I specialize in, which is why I applied for your Email Marketing Manager job. But I’ve realized it’s also helpful to understand the principles of social media marketing because some of the strategies that work there also work well in email. So I’ve started spending a couple hours a week of my own time studying and learning this new area, and it’s helped me a lot”.</a:t>
            </a:r>
            <a:endParaRPr lang="en-US" sz="1600" dirty="0"/>
          </a:p>
        </p:txBody>
      </p:sp>
    </p:spTree>
    <p:extLst>
      <p:ext uri="{BB962C8B-B14F-4D97-AF65-F5344CB8AC3E}">
        <p14:creationId xmlns:p14="http://schemas.microsoft.com/office/powerpoint/2010/main" val="28508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142703"/>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198688"/>
            <a:ext cx="10515600" cy="5379853"/>
          </a:xfrm>
        </p:spPr>
        <p:txBody>
          <a:bodyPr>
            <a:noAutofit/>
          </a:bodyPr>
          <a:lstStyle/>
          <a:p>
            <a:pPr marL="0" indent="0">
              <a:buNone/>
            </a:pPr>
            <a:r>
              <a:rPr lang="en-US" sz="1800" b="1" dirty="0"/>
              <a:t>8. </a:t>
            </a:r>
            <a:r>
              <a:rPr lang="en-US" sz="2400" b="1" dirty="0"/>
              <a:t>Where do you see yourself in 5 years?</a:t>
            </a:r>
          </a:p>
          <a:p>
            <a:pPr marL="0" indent="0" algn="ctr">
              <a:buNone/>
            </a:pPr>
            <a:r>
              <a:rPr lang="en-US" sz="1800" dirty="0">
                <a:highlight>
                  <a:srgbClr val="00FF00"/>
                </a:highlight>
              </a:rPr>
              <a:t>They want to see if you’ve thought about your professional future.  They want to make sure you’re ambitious and hard-working. They want to make sure the job they’re offering fits with your goals</a:t>
            </a:r>
          </a:p>
          <a:p>
            <a:r>
              <a:rPr lang="en-US" sz="1800" b="1" u="sng" dirty="0"/>
              <a:t>Do:</a:t>
            </a:r>
          </a:p>
          <a:p>
            <a:pPr lvl="1"/>
            <a:r>
              <a:rPr lang="en-US" sz="1800" dirty="0"/>
              <a:t>Show </a:t>
            </a:r>
            <a:r>
              <a:rPr lang="en-US" sz="1800" u="sng" dirty="0"/>
              <a:t>you’ve thought about </a:t>
            </a:r>
            <a:r>
              <a:rPr lang="en-US" sz="1800" dirty="0"/>
              <a:t>this topic and question</a:t>
            </a:r>
          </a:p>
          <a:p>
            <a:pPr lvl="1"/>
            <a:r>
              <a:rPr lang="en-US" sz="1800" dirty="0"/>
              <a:t>Sound </a:t>
            </a:r>
            <a:r>
              <a:rPr lang="en-US" sz="1800" u="sng" dirty="0"/>
              <a:t>ambitious and motivated</a:t>
            </a:r>
          </a:p>
          <a:p>
            <a:pPr lvl="1"/>
            <a:r>
              <a:rPr lang="en-US" sz="1800" u="sng" dirty="0"/>
              <a:t>Be realistic</a:t>
            </a:r>
            <a:r>
              <a:rPr lang="en-US" sz="1800" dirty="0"/>
              <a:t>. Don’t say you want to be CEO in 5 years if you’re entry-level</a:t>
            </a:r>
          </a:p>
          <a:p>
            <a:pPr lvl="1"/>
            <a:r>
              <a:rPr lang="en-US" sz="1800" dirty="0"/>
              <a:t>Make sure your </a:t>
            </a:r>
            <a:r>
              <a:rPr lang="en-US" sz="1800" u="sng" dirty="0"/>
              <a:t>answer is related </a:t>
            </a:r>
            <a:r>
              <a:rPr lang="en-US" sz="1800" dirty="0"/>
              <a:t>to this job. They won’t hire you for a job that has nothing to do with your 5-year goal</a:t>
            </a:r>
          </a:p>
          <a:p>
            <a:r>
              <a:rPr lang="en-US" sz="1800" b="1" u="sng" dirty="0"/>
              <a:t>Don’t:</a:t>
            </a:r>
            <a:endParaRPr lang="en-US" sz="1800" dirty="0"/>
          </a:p>
          <a:p>
            <a:pPr lvl="1"/>
            <a:r>
              <a:rPr lang="en-US" sz="1800" dirty="0"/>
              <a:t>Be</a:t>
            </a:r>
            <a:r>
              <a:rPr lang="en-US" sz="1800" b="1" dirty="0"/>
              <a:t> sarcastic </a:t>
            </a:r>
            <a:r>
              <a:rPr lang="en-US" sz="1800" dirty="0"/>
              <a:t>or give a joke answer like, “I plan on having your job”</a:t>
            </a:r>
          </a:p>
          <a:p>
            <a:pPr lvl="1"/>
            <a:r>
              <a:rPr lang="en-US" sz="1800" dirty="0"/>
              <a:t>Say you’re not sure, or say you’d be happy staying in the same role for 5 years (most companies do not want to hear this)</a:t>
            </a:r>
          </a:p>
          <a:p>
            <a:pPr marL="0" indent="0">
              <a:buNone/>
            </a:pPr>
            <a:r>
              <a:rPr lang="en-US" sz="1800" b="1" dirty="0"/>
              <a:t>Good answer example:</a:t>
            </a:r>
          </a:p>
          <a:p>
            <a:pPr marL="0" indent="0">
              <a:buNone/>
            </a:pPr>
            <a:r>
              <a:rPr lang="en-US" sz="1400" b="1" i="1" dirty="0"/>
              <a:t>“</a:t>
            </a:r>
            <a:r>
              <a:rPr lang="en-US" sz="1800" i="1" dirty="0"/>
              <a:t>I’m glad you asked. In 5 years I see myself taking on more responsibilities, either through management or higher level individual contributions. I’m not sure which path will make sense to pursue, but I know my goal right now is to build a strong foundation and gain valuable experience so that I’ll have a successful future in this industry.”</a:t>
            </a:r>
            <a:endParaRPr lang="en-US" sz="1800" dirty="0"/>
          </a:p>
        </p:txBody>
      </p:sp>
    </p:spTree>
    <p:extLst>
      <p:ext uri="{BB962C8B-B14F-4D97-AF65-F5344CB8AC3E}">
        <p14:creationId xmlns:p14="http://schemas.microsoft.com/office/powerpoint/2010/main" val="9953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4EE9-7872-4EBB-9ED5-B0735DD6476A}"/>
              </a:ext>
            </a:extLst>
          </p:cNvPr>
          <p:cNvSpPr>
            <a:spLocks noGrp="1"/>
          </p:cNvSpPr>
          <p:nvPr>
            <p:ph type="title"/>
          </p:nvPr>
        </p:nvSpPr>
        <p:spPr>
          <a:xfrm>
            <a:off x="838200" y="365125"/>
            <a:ext cx="10515600" cy="1000379"/>
          </a:xfrm>
        </p:spPr>
        <p:txBody>
          <a:bodyPr/>
          <a:lstStyle/>
          <a:p>
            <a:r>
              <a:rPr lang="en-US" b="1" dirty="0"/>
              <a:t>Common Interviewing Questions and Answers</a:t>
            </a:r>
          </a:p>
        </p:txBody>
      </p:sp>
      <p:sp>
        <p:nvSpPr>
          <p:cNvPr id="3" name="Content Placeholder 2">
            <a:extLst>
              <a:ext uri="{FF2B5EF4-FFF2-40B4-BE49-F238E27FC236}">
                <a16:creationId xmlns:a16="http://schemas.microsoft.com/office/drawing/2014/main" id="{A3A1A852-856F-4A3E-9A0B-16DCB3FDD551}"/>
              </a:ext>
            </a:extLst>
          </p:cNvPr>
          <p:cNvSpPr>
            <a:spLocks noGrp="1"/>
          </p:cNvSpPr>
          <p:nvPr>
            <p:ph idx="1"/>
          </p:nvPr>
        </p:nvSpPr>
        <p:spPr>
          <a:xfrm>
            <a:off x="838200" y="1426464"/>
            <a:ext cx="10515600" cy="4750499"/>
          </a:xfrm>
        </p:spPr>
        <p:txBody>
          <a:bodyPr>
            <a:normAutofit fontScale="62500" lnSpcReduction="20000"/>
          </a:bodyPr>
          <a:lstStyle/>
          <a:p>
            <a:pPr marL="0" indent="0">
              <a:buNone/>
            </a:pPr>
            <a:r>
              <a:rPr lang="en-US" sz="3800" b="1" dirty="0"/>
              <a:t>6. Do you have any questions for me?</a:t>
            </a:r>
          </a:p>
          <a:p>
            <a:pPr marL="0" indent="0" algn="ctr">
              <a:buNone/>
            </a:pPr>
            <a:r>
              <a:rPr lang="en-US" sz="2900" dirty="0">
                <a:highlight>
                  <a:srgbClr val="00FF00"/>
                </a:highlight>
              </a:rPr>
              <a:t>If you don’t ask good questions to each person you speak with, </a:t>
            </a:r>
            <a:r>
              <a:rPr lang="en-US" sz="2900" u="sng" dirty="0">
                <a:highlight>
                  <a:srgbClr val="00FF00"/>
                </a:highlight>
              </a:rPr>
              <a:t>you are very unlikely to get hired</a:t>
            </a:r>
            <a:r>
              <a:rPr lang="en-US" sz="2900" dirty="0">
                <a:highlight>
                  <a:srgbClr val="00FF00"/>
                </a:highlight>
              </a:rPr>
              <a:t>. You can ask  about the work, the training, the challenges you’d face, the overall direction of the company</a:t>
            </a:r>
          </a:p>
          <a:p>
            <a:r>
              <a:rPr lang="en-US" b="1" u="sng" dirty="0"/>
              <a:t>Do:</a:t>
            </a:r>
            <a:endParaRPr lang="en-US" dirty="0"/>
          </a:p>
          <a:p>
            <a:pPr lvl="1"/>
            <a:r>
              <a:rPr lang="en-US" dirty="0"/>
              <a:t>Be ready to ask </a:t>
            </a:r>
            <a:r>
              <a:rPr lang="en-US" u="sng" dirty="0"/>
              <a:t>questions to every single person you </a:t>
            </a:r>
            <a:r>
              <a:rPr lang="en-US" dirty="0"/>
              <a:t>meet with</a:t>
            </a:r>
          </a:p>
          <a:p>
            <a:pPr lvl="1"/>
            <a:r>
              <a:rPr lang="en-US" dirty="0"/>
              <a:t>Ask about the </a:t>
            </a:r>
            <a:r>
              <a:rPr lang="en-US" u="sng" dirty="0"/>
              <a:t>company, the team, and most importantly </a:t>
            </a:r>
            <a:r>
              <a:rPr lang="en-US" dirty="0"/>
              <a:t>– the specific job</a:t>
            </a:r>
          </a:p>
          <a:p>
            <a:pPr lvl="1"/>
            <a:r>
              <a:rPr lang="en-US" dirty="0"/>
              <a:t>Ask about things </a:t>
            </a:r>
            <a:r>
              <a:rPr lang="en-US" u="sng" dirty="0"/>
              <a:t>you heard during the interview </a:t>
            </a:r>
            <a:r>
              <a:rPr lang="en-US" dirty="0"/>
              <a:t>that you’d like more information about</a:t>
            </a:r>
          </a:p>
          <a:p>
            <a:pPr lvl="1"/>
            <a:r>
              <a:rPr lang="en-US" dirty="0"/>
              <a:t>Ask about </a:t>
            </a:r>
            <a:r>
              <a:rPr lang="en-US" u="sng" dirty="0"/>
              <a:t>the interview process: </a:t>
            </a:r>
            <a:r>
              <a:rPr lang="en-US" dirty="0"/>
              <a:t>(e.g. “when will I hear feedback, and who will be in touch after this?”)</a:t>
            </a:r>
          </a:p>
          <a:p>
            <a:pPr lvl="1"/>
            <a:endParaRPr lang="en-US" dirty="0"/>
          </a:p>
          <a:p>
            <a:r>
              <a:rPr lang="en-US" b="1" u="sng" dirty="0"/>
              <a:t>Don’t:</a:t>
            </a:r>
            <a:endParaRPr lang="en-US" sz="2000" dirty="0"/>
          </a:p>
          <a:p>
            <a:pPr lvl="1"/>
            <a:r>
              <a:rPr lang="en-US" u="sng" dirty="0"/>
              <a:t>Say you don’t have any questions</a:t>
            </a:r>
          </a:p>
          <a:p>
            <a:pPr lvl="1"/>
            <a:r>
              <a:rPr lang="en-US" u="sng" dirty="0"/>
              <a:t>Say “so-and-so answered all my questions already”</a:t>
            </a:r>
          </a:p>
          <a:p>
            <a:pPr lvl="1"/>
            <a:r>
              <a:rPr lang="en-US" u="sng" dirty="0"/>
              <a:t>Ask about salary, benefits, work hours, dress-code</a:t>
            </a:r>
            <a:r>
              <a:rPr lang="en-US" dirty="0"/>
              <a:t>, or anything else that isn’t related to the actual work you’ll be doing for them. Wait for them to bring this up in a second or third interview</a:t>
            </a:r>
          </a:p>
          <a:p>
            <a:r>
              <a:rPr lang="en-US" b="1" dirty="0"/>
              <a:t>Good answer example:</a:t>
            </a:r>
          </a:p>
          <a:p>
            <a:r>
              <a:rPr lang="en-US" sz="3600" i="1" dirty="0"/>
              <a:t>“Yes, I have a couple of questions actually. The first thing I wanted to ask: is this a newly-created position, or did somebody hold this role in the past? And if so, what did that person go on to do after this position?”.</a:t>
            </a:r>
            <a:endParaRPr lang="en-US" sz="3300" dirty="0"/>
          </a:p>
        </p:txBody>
      </p:sp>
    </p:spTree>
    <p:extLst>
      <p:ext uri="{BB962C8B-B14F-4D97-AF65-F5344CB8AC3E}">
        <p14:creationId xmlns:p14="http://schemas.microsoft.com/office/powerpoint/2010/main" val="331694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6ABB-11CF-450E-8F5A-D03B2BB2475B}"/>
              </a:ext>
            </a:extLst>
          </p:cNvPr>
          <p:cNvSpPr>
            <a:spLocks noGrp="1"/>
          </p:cNvSpPr>
          <p:nvPr>
            <p:ph type="title"/>
          </p:nvPr>
        </p:nvSpPr>
        <p:spPr/>
        <p:txBody>
          <a:bodyPr/>
          <a:lstStyle/>
          <a:p>
            <a:r>
              <a:rPr lang="en-US" b="1" dirty="0"/>
              <a:t>Interviewing Questions and Answers</a:t>
            </a:r>
          </a:p>
        </p:txBody>
      </p:sp>
      <p:sp>
        <p:nvSpPr>
          <p:cNvPr id="3" name="Content Placeholder 2">
            <a:extLst>
              <a:ext uri="{FF2B5EF4-FFF2-40B4-BE49-F238E27FC236}">
                <a16:creationId xmlns:a16="http://schemas.microsoft.com/office/drawing/2014/main" id="{B55A58F3-1B4F-4C19-AE06-384DFF966221}"/>
              </a:ext>
            </a:extLst>
          </p:cNvPr>
          <p:cNvSpPr>
            <a:spLocks noGrp="1"/>
          </p:cNvSpPr>
          <p:nvPr>
            <p:ph idx="1"/>
          </p:nvPr>
        </p:nvSpPr>
        <p:spPr>
          <a:xfrm>
            <a:off x="794436" y="2168611"/>
            <a:ext cx="10603127" cy="2774092"/>
          </a:xfr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2500"/>
          </a:bodyPr>
          <a:lstStyle/>
          <a:p>
            <a:pPr marL="0" indent="0" algn="ctr">
              <a:lnSpc>
                <a:spcPct val="200000"/>
              </a:lnSpc>
              <a:buNone/>
            </a:pPr>
            <a:r>
              <a:rPr lang="en-US" b="1" dirty="0">
                <a:solidFill>
                  <a:schemeClr val="accent1">
                    <a:lumMod val="50000"/>
                  </a:schemeClr>
                </a:solidFill>
              </a:rPr>
              <a:t>“</a:t>
            </a:r>
            <a:r>
              <a:rPr lang="en-US" b="1" dirty="0">
                <a:solidFill>
                  <a:schemeClr val="accent1">
                    <a:lumMod val="50000"/>
                  </a:schemeClr>
                </a:solidFill>
                <a:latin typeface="Cambria Math" panose="02040503050406030204" pitchFamily="18" charset="0"/>
                <a:ea typeface="Cambria Math" panose="02040503050406030204" pitchFamily="18" charset="0"/>
              </a:rPr>
              <a:t>To get the job that you are looking for </a:t>
            </a:r>
            <a:r>
              <a:rPr lang="en-US" b="1" u="sng" dirty="0">
                <a:solidFill>
                  <a:schemeClr val="accent1">
                    <a:lumMod val="50000"/>
                  </a:schemeClr>
                </a:solidFill>
                <a:latin typeface="Cambria Math" panose="02040503050406030204" pitchFamily="18" charset="0"/>
                <a:ea typeface="Cambria Math" panose="02040503050406030204" pitchFamily="18" charset="0"/>
              </a:rPr>
              <a:t>you must </a:t>
            </a:r>
            <a:r>
              <a:rPr lang="en-US" b="1" dirty="0">
                <a:solidFill>
                  <a:schemeClr val="accent1">
                    <a:lumMod val="50000"/>
                  </a:schemeClr>
                </a:solidFill>
                <a:latin typeface="Cambria Math" panose="02040503050406030204" pitchFamily="18" charset="0"/>
                <a:ea typeface="Cambria Math" panose="02040503050406030204" pitchFamily="18" charset="0"/>
              </a:rPr>
              <a:t>be able to interview well. </a:t>
            </a:r>
          </a:p>
          <a:p>
            <a:pPr marL="0" indent="0" algn="ctr">
              <a:lnSpc>
                <a:spcPct val="200000"/>
              </a:lnSpc>
              <a:buNone/>
            </a:pPr>
            <a:r>
              <a:rPr lang="en-US" b="1" dirty="0">
                <a:solidFill>
                  <a:schemeClr val="accent1">
                    <a:lumMod val="50000"/>
                  </a:schemeClr>
                </a:solidFill>
                <a:latin typeface="Cambria Math" panose="02040503050406030204" pitchFamily="18" charset="0"/>
                <a:ea typeface="Cambria Math" panose="02040503050406030204" pitchFamily="18" charset="0"/>
              </a:rPr>
              <a:t>To interview well, you need to show yourself as an ‘expert’ or someone who has the potential of becoming an ‘expert’ in this field</a:t>
            </a:r>
            <a:r>
              <a:rPr lang="en-US" b="1" dirty="0">
                <a:solidFill>
                  <a:schemeClr val="accent1">
                    <a:lumMod val="50000"/>
                  </a:schemeClr>
                </a:solidFill>
              </a:rPr>
              <a:t>” </a:t>
            </a:r>
          </a:p>
        </p:txBody>
      </p:sp>
    </p:spTree>
    <p:extLst>
      <p:ext uri="{BB962C8B-B14F-4D97-AF65-F5344CB8AC3E}">
        <p14:creationId xmlns:p14="http://schemas.microsoft.com/office/powerpoint/2010/main" val="195188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E55F-4E9B-412F-B61D-5828DF82F10D}"/>
              </a:ext>
            </a:extLst>
          </p:cNvPr>
          <p:cNvSpPr>
            <a:spLocks noGrp="1"/>
          </p:cNvSpPr>
          <p:nvPr>
            <p:ph type="title"/>
          </p:nvPr>
        </p:nvSpPr>
        <p:spPr>
          <a:xfrm>
            <a:off x="1913468" y="365125"/>
            <a:ext cx="9440332" cy="1325563"/>
          </a:xfrm>
        </p:spPr>
        <p:txBody>
          <a:bodyPr>
            <a:normAutofit/>
          </a:bodyPr>
          <a:lstStyle/>
          <a:p>
            <a:r>
              <a:rPr lang="en-US" b="1"/>
              <a:t>Best Questions to Ask The Interviewer (Question 6)</a:t>
            </a:r>
          </a:p>
        </p:txBody>
      </p:sp>
      <p:pic>
        <p:nvPicPr>
          <p:cNvPr id="14" name="Graphic 13" descr="Person with Idea">
            <a:extLst>
              <a:ext uri="{FF2B5EF4-FFF2-40B4-BE49-F238E27FC236}">
                <a16:creationId xmlns:a16="http://schemas.microsoft.com/office/drawing/2014/main" id="{6C5A8716-9DD8-4E1B-B38A-ACD43F8DA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BEB81EBF-C432-4358-9CC8-12FA625021F8}"/>
              </a:ext>
            </a:extLst>
          </p:cNvPr>
          <p:cNvSpPr>
            <a:spLocks noGrp="1"/>
          </p:cNvSpPr>
          <p:nvPr>
            <p:ph idx="1"/>
          </p:nvPr>
        </p:nvSpPr>
        <p:spPr>
          <a:xfrm>
            <a:off x="838200" y="1825625"/>
            <a:ext cx="10515600" cy="4351338"/>
          </a:xfrm>
        </p:spPr>
        <p:txBody>
          <a:bodyPr>
            <a:normAutofit/>
          </a:bodyPr>
          <a:lstStyle/>
          <a:p>
            <a:pPr marL="514350" indent="-514350" fontAlgn="base">
              <a:buFont typeface="+mj-lt"/>
              <a:buAutoNum type="arabicPeriod"/>
            </a:pPr>
            <a:r>
              <a:rPr lang="en-US" sz="2200" b="1" dirty="0"/>
              <a:t>Who would be my immediate manager or supervisor in this position?</a:t>
            </a:r>
          </a:p>
          <a:p>
            <a:pPr marL="514350" indent="-514350" fontAlgn="base">
              <a:buFont typeface="+mj-lt"/>
              <a:buAutoNum type="arabicPeriod"/>
            </a:pPr>
            <a:r>
              <a:rPr lang="en-US" sz="2200" b="1" dirty="0"/>
              <a:t>Can you give me an example of how I would collaborate with my manager or supervisor?</a:t>
            </a:r>
          </a:p>
          <a:p>
            <a:pPr marL="514350" indent="-514350" fontAlgn="base">
              <a:buFont typeface="+mj-lt"/>
              <a:buAutoNum type="arabicPeriod"/>
            </a:pPr>
            <a:r>
              <a:rPr lang="en-US" sz="2200" b="1" dirty="0"/>
              <a:t>Why is this position open right now?</a:t>
            </a:r>
          </a:p>
          <a:p>
            <a:pPr marL="514350" indent="-514350" fontAlgn="base">
              <a:buFont typeface="+mj-lt"/>
              <a:buAutoNum type="arabicPeriod"/>
            </a:pPr>
            <a:r>
              <a:rPr lang="en-US" sz="2200" b="1" dirty="0"/>
              <a:t>How long has this position been open for?</a:t>
            </a:r>
          </a:p>
          <a:p>
            <a:pPr marL="514350" indent="-514350" fontAlgn="base">
              <a:buFont typeface="+mj-lt"/>
              <a:buAutoNum type="arabicPeriod"/>
            </a:pPr>
            <a:r>
              <a:rPr lang="en-US" sz="2200" b="1" dirty="0"/>
              <a:t>How many people have held this job in the last two years?</a:t>
            </a:r>
          </a:p>
          <a:p>
            <a:pPr marL="514350" indent="-514350" fontAlgn="base">
              <a:buFont typeface="+mj-lt"/>
              <a:buAutoNum type="arabicPeriod"/>
            </a:pPr>
            <a:r>
              <a:rPr lang="en-US" sz="2200" b="1" dirty="0"/>
              <a:t>How long does someone typically stay in this job?</a:t>
            </a:r>
          </a:p>
          <a:p>
            <a:pPr marL="514350" indent="-514350" fontAlgn="base">
              <a:buFont typeface="+mj-lt"/>
              <a:buAutoNum type="arabicPeriod"/>
            </a:pPr>
            <a:r>
              <a:rPr lang="en-US" sz="2200" b="1" dirty="0"/>
              <a:t>What avenues are available within the company directly after this position?</a:t>
            </a:r>
          </a:p>
          <a:p>
            <a:pPr marL="514350" indent="-514350" fontAlgn="base">
              <a:buFont typeface="+mj-lt"/>
              <a:buAutoNum type="arabicPeriod"/>
            </a:pPr>
            <a:r>
              <a:rPr lang="en-US" sz="2200" b="1" dirty="0"/>
              <a:t>What can you tell me about the position that isn’t in the job description?</a:t>
            </a:r>
          </a:p>
          <a:p>
            <a:pPr marL="514350" indent="-514350" fontAlgn="base">
              <a:buFont typeface="+mj-lt"/>
              <a:buAutoNum type="arabicPeriod"/>
            </a:pPr>
            <a:r>
              <a:rPr lang="en-US" sz="2200" b="1" dirty="0"/>
              <a:t>What would be my #1 priority coming into this role?</a:t>
            </a:r>
          </a:p>
          <a:p>
            <a:endParaRPr lang="en-US" sz="2200" b="1" dirty="0"/>
          </a:p>
        </p:txBody>
      </p:sp>
    </p:spTree>
    <p:extLst>
      <p:ext uri="{BB962C8B-B14F-4D97-AF65-F5344CB8AC3E}">
        <p14:creationId xmlns:p14="http://schemas.microsoft.com/office/powerpoint/2010/main" val="198688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E55F-4E9B-412F-B61D-5828DF82F10D}"/>
              </a:ext>
            </a:extLst>
          </p:cNvPr>
          <p:cNvSpPr>
            <a:spLocks noGrp="1"/>
          </p:cNvSpPr>
          <p:nvPr>
            <p:ph type="title"/>
          </p:nvPr>
        </p:nvSpPr>
        <p:spPr>
          <a:xfrm>
            <a:off x="1913468" y="365125"/>
            <a:ext cx="9440332" cy="1325563"/>
          </a:xfrm>
        </p:spPr>
        <p:txBody>
          <a:bodyPr>
            <a:normAutofit/>
          </a:bodyPr>
          <a:lstStyle/>
          <a:p>
            <a:r>
              <a:rPr lang="en-US" b="1" dirty="0"/>
              <a:t>Best Questions to Ask The Interviewer (Question 6)</a:t>
            </a:r>
          </a:p>
        </p:txBody>
      </p:sp>
      <p:pic>
        <p:nvPicPr>
          <p:cNvPr id="14" name="Graphic 13" descr="Person with Idea">
            <a:extLst>
              <a:ext uri="{FF2B5EF4-FFF2-40B4-BE49-F238E27FC236}">
                <a16:creationId xmlns:a16="http://schemas.microsoft.com/office/drawing/2014/main" id="{6C5A8716-9DD8-4E1B-B38A-ACD43F8DAD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BEB81EBF-C432-4358-9CC8-12FA625021F8}"/>
              </a:ext>
            </a:extLst>
          </p:cNvPr>
          <p:cNvSpPr>
            <a:spLocks noGrp="1"/>
          </p:cNvSpPr>
          <p:nvPr>
            <p:ph idx="1"/>
          </p:nvPr>
        </p:nvSpPr>
        <p:spPr>
          <a:xfrm>
            <a:off x="838200" y="1825625"/>
            <a:ext cx="10515600" cy="4351338"/>
          </a:xfrm>
        </p:spPr>
        <p:txBody>
          <a:bodyPr>
            <a:normAutofit/>
          </a:bodyPr>
          <a:lstStyle/>
          <a:p>
            <a:pPr marL="514350" indent="-514350" fontAlgn="base">
              <a:buFont typeface="+mj-lt"/>
              <a:buAutoNum type="arabicPeriod" startAt="10"/>
            </a:pPr>
            <a:r>
              <a:rPr lang="en-US" sz="1800" b="1" dirty="0"/>
              <a:t>Can you show me examples of projects I would be working on?</a:t>
            </a:r>
          </a:p>
          <a:p>
            <a:pPr marL="514350" indent="-514350" fontAlgn="base">
              <a:buFont typeface="+mj-lt"/>
              <a:buAutoNum type="arabicPeriod" startAt="10"/>
            </a:pPr>
            <a:r>
              <a:rPr lang="en-US" sz="1800" b="1" dirty="0"/>
              <a:t>What are the most important skills to have to do well in this job?</a:t>
            </a:r>
          </a:p>
          <a:p>
            <a:pPr marL="514350" indent="-514350" fontAlgn="base">
              <a:buFont typeface="+mj-lt"/>
              <a:buAutoNum type="arabicPeriod" startAt="10"/>
            </a:pPr>
            <a:r>
              <a:rPr lang="en-US" sz="1800" b="1" dirty="0"/>
              <a:t>When and how is feedback given to me as an employee?</a:t>
            </a:r>
          </a:p>
          <a:p>
            <a:pPr marL="514350" indent="-514350" fontAlgn="base">
              <a:buFont typeface="+mj-lt"/>
              <a:buAutoNum type="arabicPeriod" startAt="10"/>
            </a:pPr>
            <a:r>
              <a:rPr lang="en-US" sz="1800" b="1" dirty="0"/>
              <a:t>How will I be trained?</a:t>
            </a:r>
          </a:p>
          <a:p>
            <a:pPr marL="514350" indent="-514350" fontAlgn="base">
              <a:buFont typeface="+mj-lt"/>
              <a:buAutoNum type="arabicPeriod" startAt="10"/>
            </a:pPr>
            <a:r>
              <a:rPr lang="en-US" sz="1800" b="1" dirty="0"/>
              <a:t>Will I have a mentor?</a:t>
            </a:r>
          </a:p>
          <a:p>
            <a:pPr marL="514350" indent="-514350" fontAlgn="base">
              <a:buFont typeface="+mj-lt"/>
              <a:buAutoNum type="arabicPeriod" startAt="10"/>
            </a:pPr>
            <a:r>
              <a:rPr lang="en-US" sz="1800" b="1" dirty="0"/>
              <a:t>Will I be leading or managing anyone? Can you tell me about their strengths and weaknesses?</a:t>
            </a:r>
          </a:p>
          <a:p>
            <a:pPr marL="514350" indent="-514350" fontAlgn="base">
              <a:buFont typeface="+mj-lt"/>
              <a:buAutoNum type="arabicPeriod" startAt="10"/>
            </a:pPr>
            <a:r>
              <a:rPr lang="en-US" sz="1800" b="1" dirty="0"/>
              <a:t>What is the last person who had this job doing right now?</a:t>
            </a:r>
          </a:p>
          <a:p>
            <a:pPr marL="514350" indent="-514350" fontAlgn="base">
              <a:buFont typeface="+mj-lt"/>
              <a:buAutoNum type="arabicPeriod" startAt="10"/>
            </a:pPr>
            <a:r>
              <a:rPr lang="en-US" sz="1800" b="1" dirty="0"/>
              <a:t>Where have successful employees in this position progressed to?</a:t>
            </a:r>
          </a:p>
          <a:p>
            <a:pPr marL="514350" indent="-514350" fontAlgn="base">
              <a:buFont typeface="+mj-lt"/>
              <a:buAutoNum type="arabicPeriod" startAt="10"/>
            </a:pPr>
            <a:r>
              <a:rPr lang="en-US" sz="1800" b="1" dirty="0"/>
              <a:t>What is the process for formal performance reviews- how often are they conducted and who contributes to them?</a:t>
            </a:r>
          </a:p>
          <a:p>
            <a:pPr marL="514350" indent="-514350" fontAlgn="base">
              <a:buFont typeface="+mj-lt"/>
              <a:buAutoNum type="arabicPeriod" startAt="10"/>
            </a:pPr>
            <a:r>
              <a:rPr lang="en-US" sz="1800" b="1" dirty="0"/>
              <a:t>Has anyone failed in this position, and why?</a:t>
            </a:r>
          </a:p>
          <a:p>
            <a:endParaRPr lang="en-US" sz="1800" b="1" dirty="0"/>
          </a:p>
        </p:txBody>
      </p:sp>
    </p:spTree>
    <p:extLst>
      <p:ext uri="{BB962C8B-B14F-4D97-AF65-F5344CB8AC3E}">
        <p14:creationId xmlns:p14="http://schemas.microsoft.com/office/powerpoint/2010/main" val="362205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A820-15FB-4D33-A2EB-A8537371E1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4A32B25-3D90-4ED4-A46D-3424298987C8}"/>
              </a:ext>
            </a:extLst>
          </p:cNvPr>
          <p:cNvSpPr>
            <a:spLocks noGrp="1"/>
          </p:cNvSpPr>
          <p:nvPr>
            <p:ph idx="1"/>
          </p:nvPr>
        </p:nvSpPr>
        <p:spPr/>
        <p:txBody>
          <a:bodyPr/>
          <a:lstStyle/>
          <a:p>
            <a:r>
              <a:rPr lang="en-US" dirty="0">
                <a:hlinkClick r:id="rId2"/>
              </a:rPr>
              <a:t>https://resources.workable.com/qa-engineer-job-description</a:t>
            </a:r>
            <a:endParaRPr lang="en-US" dirty="0"/>
          </a:p>
          <a:p>
            <a:r>
              <a:rPr lang="en-US" dirty="0">
                <a:hlinkClick r:id="rId3"/>
              </a:rPr>
              <a:t>https://www.quality-assurance-solutions.com/quality-assurance-job-description.html</a:t>
            </a:r>
            <a:endParaRPr lang="en-US" dirty="0"/>
          </a:p>
          <a:p>
            <a:endParaRPr lang="en-US" dirty="0"/>
          </a:p>
        </p:txBody>
      </p:sp>
    </p:spTree>
    <p:extLst>
      <p:ext uri="{BB962C8B-B14F-4D97-AF65-F5344CB8AC3E}">
        <p14:creationId xmlns:p14="http://schemas.microsoft.com/office/powerpoint/2010/main" val="310418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4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4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63B0D1-541F-4022-8B2F-8BB0C892910B}"/>
              </a:ext>
            </a:extLst>
          </p:cNvPr>
          <p:cNvSpPr>
            <a:spLocks noGrp="1"/>
          </p:cNvSpPr>
          <p:nvPr>
            <p:ph type="title"/>
          </p:nvPr>
        </p:nvSpPr>
        <p:spPr>
          <a:xfrm>
            <a:off x="4806235" y="389782"/>
            <a:ext cx="6525552" cy="1059711"/>
          </a:xfrm>
        </p:spPr>
        <p:txBody>
          <a:bodyPr>
            <a:normAutofit/>
          </a:bodyPr>
          <a:lstStyle/>
          <a:p>
            <a:r>
              <a:rPr lang="en-US" sz="4400" dirty="0">
                <a:solidFill>
                  <a:srgbClr val="000000"/>
                </a:solidFill>
              </a:rPr>
              <a:t>Interviewing Summary</a:t>
            </a:r>
          </a:p>
        </p:txBody>
      </p:sp>
      <p:sp>
        <p:nvSpPr>
          <p:cNvPr id="5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66BCFA3-8698-456C-B0EC-051AA7FE07E1}"/>
              </a:ext>
            </a:extLst>
          </p:cNvPr>
          <p:cNvPicPr>
            <a:picLocks noChangeAspect="1"/>
          </p:cNvPicPr>
          <p:nvPr/>
        </p:nvPicPr>
        <p:blipFill rotWithShape="1">
          <a:blip r:embed="rId3">
            <a:alphaModFix/>
          </a:blip>
          <a:srcRect l="18063" r="13145"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FE777B83-155A-49B0-9540-C0C19E729D41}"/>
              </a:ext>
            </a:extLst>
          </p:cNvPr>
          <p:cNvSpPr>
            <a:spLocks noGrp="1"/>
          </p:cNvSpPr>
          <p:nvPr>
            <p:ph idx="1"/>
          </p:nvPr>
        </p:nvSpPr>
        <p:spPr>
          <a:xfrm>
            <a:off x="5222240" y="1178560"/>
            <a:ext cx="6583680" cy="5208693"/>
          </a:xfrm>
        </p:spPr>
        <p:txBody>
          <a:bodyPr anchor="ctr">
            <a:normAutofit/>
          </a:bodyPr>
          <a:lstStyle/>
          <a:p>
            <a:r>
              <a:rPr lang="en-US" sz="2000" b="1" dirty="0">
                <a:solidFill>
                  <a:srgbClr val="000000"/>
                </a:solidFill>
              </a:rPr>
              <a:t>What is the interviewer looking for during the interview?</a:t>
            </a:r>
          </a:p>
          <a:p>
            <a:pPr lvl="1"/>
            <a:r>
              <a:rPr lang="en-US" sz="2000" dirty="0">
                <a:solidFill>
                  <a:srgbClr val="000000"/>
                </a:solidFill>
              </a:rPr>
              <a:t>Your domain knowledge (QA Methodology)</a:t>
            </a:r>
          </a:p>
          <a:p>
            <a:pPr lvl="1"/>
            <a:r>
              <a:rPr lang="en-US" sz="2000" dirty="0">
                <a:solidFill>
                  <a:srgbClr val="000000"/>
                </a:solidFill>
              </a:rPr>
              <a:t>Your job qualifications:</a:t>
            </a:r>
          </a:p>
          <a:p>
            <a:pPr lvl="2"/>
            <a:r>
              <a:rPr lang="en-US" dirty="0">
                <a:solidFill>
                  <a:srgbClr val="000000"/>
                </a:solidFill>
              </a:rPr>
              <a:t>Specific </a:t>
            </a:r>
            <a:r>
              <a:rPr lang="en-US" u="sng" dirty="0">
                <a:solidFill>
                  <a:srgbClr val="000000"/>
                </a:solidFill>
              </a:rPr>
              <a:t>QA tools knowledge</a:t>
            </a:r>
            <a:r>
              <a:rPr lang="en-US" dirty="0">
                <a:solidFill>
                  <a:srgbClr val="000000"/>
                </a:solidFill>
              </a:rPr>
              <a:t>, </a:t>
            </a:r>
            <a:r>
              <a:rPr lang="en-US" dirty="0" err="1">
                <a:solidFill>
                  <a:srgbClr val="000000"/>
                </a:solidFill>
              </a:rPr>
              <a:t>ie</a:t>
            </a:r>
            <a:r>
              <a:rPr lang="en-US" dirty="0">
                <a:solidFill>
                  <a:srgbClr val="000000"/>
                </a:solidFill>
              </a:rPr>
              <a:t>. UFT, Selenium, Performance Center, </a:t>
            </a:r>
            <a:r>
              <a:rPr lang="en-US" dirty="0" err="1">
                <a:solidFill>
                  <a:srgbClr val="000000"/>
                </a:solidFill>
              </a:rPr>
              <a:t>Jmeter</a:t>
            </a:r>
            <a:r>
              <a:rPr lang="en-US" dirty="0">
                <a:solidFill>
                  <a:srgbClr val="000000"/>
                </a:solidFill>
              </a:rPr>
              <a:t>, and etc.</a:t>
            </a:r>
          </a:p>
          <a:p>
            <a:pPr lvl="2"/>
            <a:r>
              <a:rPr lang="en-US" dirty="0">
                <a:solidFill>
                  <a:srgbClr val="000000"/>
                </a:solidFill>
              </a:rPr>
              <a:t>Specific </a:t>
            </a:r>
            <a:r>
              <a:rPr lang="en-US" u="sng" dirty="0">
                <a:solidFill>
                  <a:srgbClr val="000000"/>
                </a:solidFill>
              </a:rPr>
              <a:t>industry knowledge</a:t>
            </a:r>
            <a:r>
              <a:rPr lang="en-US" dirty="0">
                <a:solidFill>
                  <a:srgbClr val="000000"/>
                </a:solidFill>
              </a:rPr>
              <a:t>, </a:t>
            </a:r>
            <a:r>
              <a:rPr lang="en-US" dirty="0" err="1">
                <a:solidFill>
                  <a:srgbClr val="000000"/>
                </a:solidFill>
              </a:rPr>
              <a:t>ie</a:t>
            </a:r>
            <a:r>
              <a:rPr lang="en-US" dirty="0">
                <a:solidFill>
                  <a:srgbClr val="000000"/>
                </a:solidFill>
              </a:rPr>
              <a:t>. Financials, Clinicals, Internet, Social Networking, etc.</a:t>
            </a:r>
          </a:p>
          <a:p>
            <a:pPr lvl="2"/>
            <a:r>
              <a:rPr lang="en-US" dirty="0">
                <a:solidFill>
                  <a:srgbClr val="000000"/>
                </a:solidFill>
              </a:rPr>
              <a:t>Specific </a:t>
            </a:r>
            <a:r>
              <a:rPr lang="en-US" u="sng" dirty="0">
                <a:solidFill>
                  <a:srgbClr val="000000"/>
                </a:solidFill>
              </a:rPr>
              <a:t>QA Methodology knowledge</a:t>
            </a:r>
            <a:r>
              <a:rPr lang="en-US" dirty="0">
                <a:solidFill>
                  <a:srgbClr val="000000"/>
                </a:solidFill>
              </a:rPr>
              <a:t>, </a:t>
            </a:r>
            <a:r>
              <a:rPr lang="en-US" dirty="0" err="1">
                <a:solidFill>
                  <a:srgbClr val="000000"/>
                </a:solidFill>
              </a:rPr>
              <a:t>ie</a:t>
            </a:r>
            <a:r>
              <a:rPr lang="en-US" dirty="0">
                <a:solidFill>
                  <a:srgbClr val="000000"/>
                </a:solidFill>
              </a:rPr>
              <a:t>. Agile, Waterfall, DevOps, etc.</a:t>
            </a:r>
          </a:p>
          <a:p>
            <a:pPr lvl="1"/>
            <a:r>
              <a:rPr lang="en-US" sz="2000" dirty="0">
                <a:solidFill>
                  <a:srgbClr val="000000"/>
                </a:solidFill>
              </a:rPr>
              <a:t>Your enthusiasm!</a:t>
            </a:r>
          </a:p>
          <a:p>
            <a:pPr lvl="1"/>
            <a:r>
              <a:rPr lang="en-US" sz="2000" dirty="0">
                <a:solidFill>
                  <a:srgbClr val="000000"/>
                </a:solidFill>
              </a:rPr>
              <a:t>Your learning capacity!</a:t>
            </a:r>
          </a:p>
          <a:p>
            <a:pPr lvl="1"/>
            <a:r>
              <a:rPr lang="en-US" sz="2000" dirty="0">
                <a:solidFill>
                  <a:srgbClr val="000000"/>
                </a:solidFill>
              </a:rPr>
              <a:t>Your flexibility and your openness!</a:t>
            </a:r>
          </a:p>
          <a:p>
            <a:pPr lvl="1"/>
            <a:r>
              <a:rPr lang="en-US" sz="2000" dirty="0">
                <a:solidFill>
                  <a:srgbClr val="000000"/>
                </a:solidFill>
              </a:rPr>
              <a:t>Your team player abilities!</a:t>
            </a:r>
          </a:p>
          <a:p>
            <a:pPr lvl="1"/>
            <a:r>
              <a:rPr lang="en-US" sz="2000" dirty="0">
                <a:solidFill>
                  <a:srgbClr val="000000"/>
                </a:solidFill>
              </a:rPr>
              <a:t>What you can bring to the organization!</a:t>
            </a:r>
          </a:p>
          <a:p>
            <a:pPr lvl="1"/>
            <a:r>
              <a:rPr lang="en-US" sz="2000" dirty="0">
                <a:solidFill>
                  <a:srgbClr val="000000"/>
                </a:solidFill>
              </a:rPr>
              <a:t>Problem solving abilities?</a:t>
            </a:r>
          </a:p>
        </p:txBody>
      </p:sp>
    </p:spTree>
    <p:extLst>
      <p:ext uri="{BB962C8B-B14F-4D97-AF65-F5344CB8AC3E}">
        <p14:creationId xmlns:p14="http://schemas.microsoft.com/office/powerpoint/2010/main" val="377620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B4D7AE-9CE4-40C2-9C70-5680E7CCED5E}"/>
              </a:ext>
            </a:extLst>
          </p:cNvPr>
          <p:cNvSpPr>
            <a:spLocks noGrp="1"/>
          </p:cNvSpPr>
          <p:nvPr>
            <p:ph type="title"/>
          </p:nvPr>
        </p:nvSpPr>
        <p:spPr>
          <a:xfrm>
            <a:off x="838200" y="631825"/>
            <a:ext cx="10515600" cy="1325563"/>
          </a:xfrm>
        </p:spPr>
        <p:txBody>
          <a:bodyPr>
            <a:normAutofit/>
          </a:bodyPr>
          <a:lstStyle/>
          <a:p>
            <a:r>
              <a:rPr lang="en-US" b="1"/>
              <a:t>Types of Interviewing Questions</a:t>
            </a:r>
            <a:endParaRPr lang="en-US" b="1" dirty="0"/>
          </a:p>
        </p:txBody>
      </p:sp>
      <p:sp>
        <p:nvSpPr>
          <p:cNvPr id="3" name="Content Placeholder 2">
            <a:extLst>
              <a:ext uri="{FF2B5EF4-FFF2-40B4-BE49-F238E27FC236}">
                <a16:creationId xmlns:a16="http://schemas.microsoft.com/office/drawing/2014/main" id="{897DDC1A-31FF-4AD4-9680-3E95602FD3E4}"/>
              </a:ext>
            </a:extLst>
          </p:cNvPr>
          <p:cNvSpPr>
            <a:spLocks noGrp="1"/>
          </p:cNvSpPr>
          <p:nvPr>
            <p:ph idx="1"/>
          </p:nvPr>
        </p:nvSpPr>
        <p:spPr>
          <a:xfrm>
            <a:off x="838200" y="2057400"/>
            <a:ext cx="10515600" cy="3871762"/>
          </a:xfrm>
        </p:spPr>
        <p:txBody>
          <a:bodyPr>
            <a:normAutofit/>
          </a:bodyPr>
          <a:lstStyle/>
          <a:p>
            <a:r>
              <a:rPr lang="en-US" sz="2400" b="1" dirty="0"/>
              <a:t>3 categories of interviewing questions:</a:t>
            </a:r>
          </a:p>
          <a:p>
            <a:pPr marL="914400" lvl="1" indent="-457200">
              <a:buFont typeface="+mj-lt"/>
              <a:buAutoNum type="arabicPeriod"/>
            </a:pPr>
            <a:r>
              <a:rPr lang="en-US" sz="2200" dirty="0"/>
              <a:t>QA </a:t>
            </a:r>
            <a:r>
              <a:rPr lang="en-US" sz="2200" b="1" dirty="0"/>
              <a:t>domain specific </a:t>
            </a:r>
            <a:r>
              <a:rPr lang="en-US" sz="2200" dirty="0"/>
              <a:t>questions:</a:t>
            </a:r>
          </a:p>
          <a:p>
            <a:pPr lvl="2"/>
            <a:r>
              <a:rPr lang="en-US" sz="2200" dirty="0"/>
              <a:t>QA Tools</a:t>
            </a:r>
          </a:p>
          <a:p>
            <a:pPr lvl="2"/>
            <a:r>
              <a:rPr lang="en-US" sz="2200" dirty="0"/>
              <a:t>QA Methodology</a:t>
            </a:r>
          </a:p>
          <a:p>
            <a:pPr marL="914400" lvl="1" indent="-457200">
              <a:buFont typeface="+mj-lt"/>
              <a:buAutoNum type="arabicPeriod"/>
            </a:pPr>
            <a:r>
              <a:rPr lang="en-US" sz="2200" b="1" dirty="0"/>
              <a:t>General/Common </a:t>
            </a:r>
            <a:r>
              <a:rPr lang="en-US" sz="2200" dirty="0"/>
              <a:t>interviewing questions</a:t>
            </a:r>
          </a:p>
          <a:p>
            <a:pPr marL="914400" lvl="1" indent="-457200">
              <a:buFont typeface="+mj-lt"/>
              <a:buAutoNum type="arabicPeriod"/>
            </a:pPr>
            <a:r>
              <a:rPr lang="en-US" sz="2200" dirty="0"/>
              <a:t>HR specific questions:</a:t>
            </a:r>
          </a:p>
          <a:p>
            <a:pPr lvl="2"/>
            <a:r>
              <a:rPr lang="en-US" sz="2200" dirty="0"/>
              <a:t>Salary, Benefits, etc.</a:t>
            </a:r>
          </a:p>
          <a:p>
            <a:pPr lvl="1"/>
            <a:endParaRPr lang="en-US" sz="2200" dirty="0"/>
          </a:p>
          <a:p>
            <a:pPr marL="457200" lvl="1" indent="0">
              <a:buNone/>
            </a:pPr>
            <a:r>
              <a:rPr lang="en-US" sz="2200" dirty="0">
                <a:highlight>
                  <a:srgbClr val="00FF00"/>
                </a:highlight>
              </a:rPr>
              <a:t>How you answer the questions in the 1</a:t>
            </a:r>
            <a:r>
              <a:rPr lang="en-US" sz="2200" baseline="30000" dirty="0">
                <a:highlight>
                  <a:srgbClr val="00FF00"/>
                </a:highlight>
              </a:rPr>
              <a:t>st</a:t>
            </a:r>
            <a:r>
              <a:rPr lang="en-US" sz="2200" dirty="0">
                <a:highlight>
                  <a:srgbClr val="00FF00"/>
                </a:highlight>
              </a:rPr>
              <a:t> and the 2</a:t>
            </a:r>
            <a:r>
              <a:rPr lang="en-US" sz="2200" baseline="30000" dirty="0">
                <a:highlight>
                  <a:srgbClr val="00FF00"/>
                </a:highlight>
              </a:rPr>
              <a:t>nd</a:t>
            </a:r>
            <a:r>
              <a:rPr lang="en-US" sz="2200" dirty="0">
                <a:highlight>
                  <a:srgbClr val="00FF00"/>
                </a:highlight>
              </a:rPr>
              <a:t> categories depend on your level of preparedness and how comfortable you are during the interview.</a:t>
            </a:r>
          </a:p>
        </p:txBody>
      </p:sp>
      <p:pic>
        <p:nvPicPr>
          <p:cNvPr id="4" name="Picture 3">
            <a:extLst>
              <a:ext uri="{FF2B5EF4-FFF2-40B4-BE49-F238E27FC236}">
                <a16:creationId xmlns:a16="http://schemas.microsoft.com/office/drawing/2014/main" id="{1D0E3BA3-1F69-4B46-9204-5CA5FCB329CD}"/>
              </a:ext>
            </a:extLst>
          </p:cNvPr>
          <p:cNvPicPr>
            <a:picLocks noChangeAspect="1"/>
          </p:cNvPicPr>
          <p:nvPr/>
        </p:nvPicPr>
        <p:blipFill>
          <a:blip r:embed="rId2"/>
          <a:stretch>
            <a:fillRect/>
          </a:stretch>
        </p:blipFill>
        <p:spPr>
          <a:xfrm>
            <a:off x="7141437" y="1687907"/>
            <a:ext cx="3759518" cy="3087928"/>
          </a:xfrm>
          <a:prstGeom prst="rect">
            <a:avLst/>
          </a:prstGeom>
        </p:spPr>
      </p:pic>
    </p:spTree>
    <p:extLst>
      <p:ext uri="{BB962C8B-B14F-4D97-AF65-F5344CB8AC3E}">
        <p14:creationId xmlns:p14="http://schemas.microsoft.com/office/powerpoint/2010/main" val="374251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4D689-094D-4651-A9C6-8253774A1CB5}"/>
              </a:ext>
            </a:extLst>
          </p:cNvPr>
          <p:cNvSpPr>
            <a:spLocks noGrp="1"/>
          </p:cNvSpPr>
          <p:nvPr>
            <p:ph type="title"/>
          </p:nvPr>
        </p:nvSpPr>
        <p:spPr>
          <a:xfrm>
            <a:off x="838200" y="631825"/>
            <a:ext cx="10515600" cy="1325563"/>
          </a:xfrm>
        </p:spPr>
        <p:txBody>
          <a:bodyPr>
            <a:normAutofit/>
          </a:bodyPr>
          <a:lstStyle/>
          <a:p>
            <a:r>
              <a:rPr lang="en-US" dirty="0"/>
              <a:t>1. QA Domain Questions</a:t>
            </a:r>
          </a:p>
        </p:txBody>
      </p:sp>
      <p:sp>
        <p:nvSpPr>
          <p:cNvPr id="3" name="Content Placeholder 2">
            <a:extLst>
              <a:ext uri="{FF2B5EF4-FFF2-40B4-BE49-F238E27FC236}">
                <a16:creationId xmlns:a16="http://schemas.microsoft.com/office/drawing/2014/main" id="{1877CD6F-19DD-4F90-9AB5-EBD0EAC458AA}"/>
              </a:ext>
            </a:extLst>
          </p:cNvPr>
          <p:cNvSpPr>
            <a:spLocks noGrp="1"/>
          </p:cNvSpPr>
          <p:nvPr>
            <p:ph idx="1"/>
          </p:nvPr>
        </p:nvSpPr>
        <p:spPr>
          <a:xfrm>
            <a:off x="838200" y="2619102"/>
            <a:ext cx="7704909" cy="3310059"/>
          </a:xfrm>
        </p:spPr>
        <p:txBody>
          <a:bodyPr>
            <a:normAutofit/>
          </a:bodyPr>
          <a:lstStyle/>
          <a:p>
            <a:r>
              <a:rPr lang="en-US" sz="2400" b="1" dirty="0"/>
              <a:t>A few Sample questions:</a:t>
            </a:r>
          </a:p>
          <a:p>
            <a:pPr lvl="1"/>
            <a:r>
              <a:rPr lang="en-US" dirty="0"/>
              <a:t>What is the difference between the QA and software testing?</a:t>
            </a:r>
          </a:p>
          <a:p>
            <a:pPr lvl="1"/>
            <a:r>
              <a:rPr lang="en-US" dirty="0"/>
              <a:t>What is </a:t>
            </a:r>
            <a:r>
              <a:rPr lang="en-US" dirty="0" err="1"/>
              <a:t>Testware</a:t>
            </a:r>
            <a:r>
              <a:rPr lang="en-US" dirty="0"/>
              <a:t>? </a:t>
            </a:r>
            <a:r>
              <a:rPr lang="en-US" sz="1200" dirty="0"/>
              <a:t>(A: Test Plan, Test cases, etc.)</a:t>
            </a:r>
          </a:p>
          <a:p>
            <a:pPr lvl="1">
              <a:lnSpc>
                <a:spcPct val="100000"/>
              </a:lnSpc>
            </a:pPr>
            <a:r>
              <a:rPr lang="en-US" dirty="0"/>
              <a:t>What is the difference between a Build and a Release? </a:t>
            </a:r>
            <a:r>
              <a:rPr lang="en-US" sz="1200" dirty="0"/>
              <a:t>(A: Build-&gt; QA, Release-&gt;Prod)</a:t>
            </a:r>
          </a:p>
          <a:p>
            <a:pPr lvl="1"/>
            <a:r>
              <a:rPr lang="en-US" dirty="0"/>
              <a:t>What are the automation challenges that SQA team faces while testing?</a:t>
            </a:r>
          </a:p>
          <a:p>
            <a:pPr lvl="1"/>
            <a:r>
              <a:rPr lang="en-US" dirty="0"/>
              <a:t>What is bug leakage and bug release?</a:t>
            </a:r>
          </a:p>
        </p:txBody>
      </p:sp>
      <p:pic>
        <p:nvPicPr>
          <p:cNvPr id="5" name="Picture 4">
            <a:extLst>
              <a:ext uri="{FF2B5EF4-FFF2-40B4-BE49-F238E27FC236}">
                <a16:creationId xmlns:a16="http://schemas.microsoft.com/office/drawing/2014/main" id="{DC799AF0-A2DE-450F-BFB2-EE1F9FEE0548}"/>
              </a:ext>
            </a:extLst>
          </p:cNvPr>
          <p:cNvPicPr>
            <a:picLocks noChangeAspect="1"/>
          </p:cNvPicPr>
          <p:nvPr/>
        </p:nvPicPr>
        <p:blipFill>
          <a:blip r:embed="rId2"/>
          <a:stretch>
            <a:fillRect/>
          </a:stretch>
        </p:blipFill>
        <p:spPr>
          <a:xfrm>
            <a:off x="8307023" y="3185296"/>
            <a:ext cx="3288424" cy="2455681"/>
          </a:xfrm>
          <a:prstGeom prst="rect">
            <a:avLst/>
          </a:prstGeom>
        </p:spPr>
      </p:pic>
      <p:sp>
        <p:nvSpPr>
          <p:cNvPr id="7" name="Content Placeholder 2">
            <a:extLst>
              <a:ext uri="{FF2B5EF4-FFF2-40B4-BE49-F238E27FC236}">
                <a16:creationId xmlns:a16="http://schemas.microsoft.com/office/drawing/2014/main" id="{5715A3D2-0706-44E0-8300-1A0FB2C5E386}"/>
              </a:ext>
            </a:extLst>
          </p:cNvPr>
          <p:cNvSpPr txBox="1">
            <a:spLocks/>
          </p:cNvSpPr>
          <p:nvPr/>
        </p:nvSpPr>
        <p:spPr>
          <a:xfrm>
            <a:off x="944880" y="1794159"/>
            <a:ext cx="10515600" cy="921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highlight>
                  <a:srgbClr val="00FF00"/>
                </a:highlight>
              </a:rPr>
              <a:t>There are many questions/answers about the world of QA that you should know. If you do not show your knowledge in this area, you will not get hired.</a:t>
            </a:r>
          </a:p>
          <a:p>
            <a:endParaRPr lang="en-US" sz="2400" b="1" dirty="0"/>
          </a:p>
        </p:txBody>
      </p:sp>
    </p:spTree>
    <p:extLst>
      <p:ext uri="{BB962C8B-B14F-4D97-AF65-F5344CB8AC3E}">
        <p14:creationId xmlns:p14="http://schemas.microsoft.com/office/powerpoint/2010/main" val="159507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4D689-094D-4651-A9C6-8253774A1CB5}"/>
              </a:ext>
            </a:extLst>
          </p:cNvPr>
          <p:cNvSpPr>
            <a:spLocks noGrp="1"/>
          </p:cNvSpPr>
          <p:nvPr>
            <p:ph type="title"/>
          </p:nvPr>
        </p:nvSpPr>
        <p:spPr>
          <a:xfrm>
            <a:off x="838200" y="631825"/>
            <a:ext cx="10515600" cy="1325563"/>
          </a:xfrm>
        </p:spPr>
        <p:txBody>
          <a:bodyPr>
            <a:normAutofit/>
          </a:bodyPr>
          <a:lstStyle/>
          <a:p>
            <a:r>
              <a:rPr lang="en-US" b="1" dirty="0"/>
              <a:t>1. QA Domain Questions (Continued)</a:t>
            </a:r>
          </a:p>
        </p:txBody>
      </p:sp>
      <p:sp>
        <p:nvSpPr>
          <p:cNvPr id="3" name="Content Placeholder 2">
            <a:extLst>
              <a:ext uri="{FF2B5EF4-FFF2-40B4-BE49-F238E27FC236}">
                <a16:creationId xmlns:a16="http://schemas.microsoft.com/office/drawing/2014/main" id="{1877CD6F-19DD-4F90-9AB5-EBD0EAC458AA}"/>
              </a:ext>
            </a:extLst>
          </p:cNvPr>
          <p:cNvSpPr>
            <a:spLocks noGrp="1"/>
          </p:cNvSpPr>
          <p:nvPr>
            <p:ph idx="1"/>
          </p:nvPr>
        </p:nvSpPr>
        <p:spPr>
          <a:xfrm>
            <a:off x="838200" y="1890584"/>
            <a:ext cx="10515600" cy="4038578"/>
          </a:xfrm>
        </p:spPr>
        <p:txBody>
          <a:bodyPr>
            <a:normAutofit/>
          </a:bodyPr>
          <a:lstStyle/>
          <a:p>
            <a:r>
              <a:rPr lang="en-US" sz="2400" b="1" dirty="0"/>
              <a:t>More Sample QA questions:</a:t>
            </a:r>
            <a:endParaRPr lang="en-US" sz="2600" dirty="0"/>
          </a:p>
          <a:p>
            <a:pPr lvl="1"/>
            <a:r>
              <a:rPr lang="en-US" sz="2200" dirty="0"/>
              <a:t>What is data driven testing?</a:t>
            </a:r>
          </a:p>
          <a:p>
            <a:pPr lvl="1"/>
            <a:r>
              <a:rPr lang="en-US" sz="2200" dirty="0"/>
              <a:t>Explain the steps for Bug Cycle?</a:t>
            </a:r>
          </a:p>
          <a:p>
            <a:pPr lvl="1"/>
            <a:r>
              <a:rPr lang="en-US" sz="2200" dirty="0"/>
              <a:t>What does the test strategy include?</a:t>
            </a:r>
          </a:p>
          <a:p>
            <a:pPr lvl="1"/>
            <a:r>
              <a:rPr lang="en-US" sz="2200" dirty="0"/>
              <a:t>Mention the different types of software testing?</a:t>
            </a:r>
          </a:p>
          <a:p>
            <a:pPr lvl="1"/>
            <a:r>
              <a:rPr lang="en-US" sz="2200" dirty="0"/>
              <a:t>What is branch testing and what is boundary testing?</a:t>
            </a:r>
          </a:p>
          <a:p>
            <a:pPr lvl="1"/>
            <a:r>
              <a:rPr lang="en-US" sz="2200" dirty="0"/>
              <a:t>What are the contents of test plans and test cases?</a:t>
            </a:r>
          </a:p>
          <a:p>
            <a:pPr lvl="1"/>
            <a:r>
              <a:rPr lang="en-US" sz="2200" dirty="0"/>
              <a:t>What is Test case?</a:t>
            </a:r>
          </a:p>
          <a:p>
            <a:pPr lvl="1"/>
            <a:r>
              <a:rPr lang="en-US" sz="2200" dirty="0"/>
              <a:t>What is quality audit?</a:t>
            </a:r>
          </a:p>
          <a:p>
            <a:pPr lvl="1"/>
            <a:r>
              <a:rPr lang="en-US" sz="2200" dirty="0"/>
              <a:t>Explain what the Bug triage is?</a:t>
            </a:r>
          </a:p>
        </p:txBody>
      </p:sp>
      <p:pic>
        <p:nvPicPr>
          <p:cNvPr id="4" name="Picture 3">
            <a:extLst>
              <a:ext uri="{FF2B5EF4-FFF2-40B4-BE49-F238E27FC236}">
                <a16:creationId xmlns:a16="http://schemas.microsoft.com/office/drawing/2014/main" id="{F20405A7-03DE-4C0E-9960-F0385E4B2469}"/>
              </a:ext>
            </a:extLst>
          </p:cNvPr>
          <p:cNvPicPr>
            <a:picLocks noChangeAspect="1"/>
          </p:cNvPicPr>
          <p:nvPr/>
        </p:nvPicPr>
        <p:blipFill>
          <a:blip r:embed="rId2"/>
          <a:stretch>
            <a:fillRect/>
          </a:stretch>
        </p:blipFill>
        <p:spPr>
          <a:xfrm>
            <a:off x="7652139" y="2114920"/>
            <a:ext cx="3647234" cy="2931213"/>
          </a:xfrm>
          <a:prstGeom prst="rect">
            <a:avLst/>
          </a:prstGeom>
        </p:spPr>
      </p:pic>
      <p:sp>
        <p:nvSpPr>
          <p:cNvPr id="5" name="Rectangle 4">
            <a:extLst>
              <a:ext uri="{FF2B5EF4-FFF2-40B4-BE49-F238E27FC236}">
                <a16:creationId xmlns:a16="http://schemas.microsoft.com/office/drawing/2014/main" id="{18864245-077D-4CBE-B5A7-26CA82B5A144}"/>
              </a:ext>
            </a:extLst>
          </p:cNvPr>
          <p:cNvSpPr/>
          <p:nvPr/>
        </p:nvSpPr>
        <p:spPr>
          <a:xfrm>
            <a:off x="1591734" y="6031320"/>
            <a:ext cx="9326880" cy="276999"/>
          </a:xfrm>
          <a:prstGeom prst="rect">
            <a:avLst/>
          </a:prstGeom>
        </p:spPr>
        <p:txBody>
          <a:bodyPr wrap="square">
            <a:spAutoFit/>
          </a:bodyPr>
          <a:lstStyle/>
          <a:p>
            <a:pPr lvl="1"/>
            <a:r>
              <a:rPr lang="en-US" sz="1200" b="1" dirty="0"/>
              <a:t>Visit: </a:t>
            </a:r>
            <a:r>
              <a:rPr lang="en-US" sz="1200" dirty="0">
                <a:hlinkClick r:id="rId3"/>
              </a:rPr>
              <a:t>https://www.guru99.com/qa-interview-questions-answers.html</a:t>
            </a:r>
            <a:endParaRPr lang="en-US" sz="1200" dirty="0"/>
          </a:p>
        </p:txBody>
      </p:sp>
    </p:spTree>
    <p:extLst>
      <p:ext uri="{BB962C8B-B14F-4D97-AF65-F5344CB8AC3E}">
        <p14:creationId xmlns:p14="http://schemas.microsoft.com/office/powerpoint/2010/main" val="25169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BA37E-8D74-4822-89F0-89CF42BA9989}"/>
              </a:ext>
            </a:extLst>
          </p:cNvPr>
          <p:cNvSpPr>
            <a:spLocks noGrp="1"/>
          </p:cNvSpPr>
          <p:nvPr>
            <p:ph type="title"/>
          </p:nvPr>
        </p:nvSpPr>
        <p:spPr>
          <a:xfrm>
            <a:off x="838200" y="631825"/>
            <a:ext cx="10515600" cy="1325563"/>
          </a:xfrm>
        </p:spPr>
        <p:txBody>
          <a:bodyPr>
            <a:normAutofit/>
          </a:bodyPr>
          <a:lstStyle/>
          <a:p>
            <a:r>
              <a:rPr lang="en-US" b="1" dirty="0"/>
              <a:t>1. QA Domain Questions (Continued)</a:t>
            </a:r>
          </a:p>
        </p:txBody>
      </p:sp>
      <p:sp>
        <p:nvSpPr>
          <p:cNvPr id="3" name="Content Placeholder 2">
            <a:extLst>
              <a:ext uri="{FF2B5EF4-FFF2-40B4-BE49-F238E27FC236}">
                <a16:creationId xmlns:a16="http://schemas.microsoft.com/office/drawing/2014/main" id="{58D110FA-63CF-46E8-BA9B-7F6EF594B61B}"/>
              </a:ext>
            </a:extLst>
          </p:cNvPr>
          <p:cNvSpPr>
            <a:spLocks noGrp="1"/>
          </p:cNvSpPr>
          <p:nvPr>
            <p:ph idx="1"/>
          </p:nvPr>
        </p:nvSpPr>
        <p:spPr>
          <a:xfrm>
            <a:off x="838200" y="2057400"/>
            <a:ext cx="10515600" cy="3871762"/>
          </a:xfrm>
        </p:spPr>
        <p:txBody>
          <a:bodyPr>
            <a:normAutofit/>
          </a:bodyPr>
          <a:lstStyle/>
          <a:p>
            <a:pPr marL="0" indent="0">
              <a:buNone/>
            </a:pPr>
            <a:r>
              <a:rPr lang="en-US" sz="2400" b="1" dirty="0"/>
              <a:t>More Sample QA questions:</a:t>
            </a:r>
            <a:endParaRPr lang="en-US" sz="2400" dirty="0"/>
          </a:p>
          <a:p>
            <a:r>
              <a:rPr lang="en-US" sz="2400" dirty="0"/>
              <a:t>What are the main elements of a test plan and test cases?</a:t>
            </a:r>
          </a:p>
          <a:p>
            <a:r>
              <a:rPr lang="en-US" sz="2400" dirty="0"/>
              <a:t>What is the strategy for a successful Test automation plan?</a:t>
            </a:r>
          </a:p>
          <a:p>
            <a:r>
              <a:rPr lang="en-US" sz="2400" dirty="0"/>
              <a:t>What are the test stub and test driver? Why are they required?</a:t>
            </a:r>
          </a:p>
          <a:p>
            <a:r>
              <a:rPr lang="en-US" sz="2400" dirty="0"/>
              <a:t>What are the roles and responsibilities of a software quality assurance engineer?</a:t>
            </a:r>
          </a:p>
          <a:p>
            <a:r>
              <a:rPr lang="en-US" sz="2400" dirty="0"/>
              <a:t>To what extent should developers do their testing, or do you believe testing is the responsibility of the QA team?</a:t>
            </a:r>
          </a:p>
        </p:txBody>
      </p:sp>
      <p:sp>
        <p:nvSpPr>
          <p:cNvPr id="4" name="Rectangle 3">
            <a:extLst>
              <a:ext uri="{FF2B5EF4-FFF2-40B4-BE49-F238E27FC236}">
                <a16:creationId xmlns:a16="http://schemas.microsoft.com/office/drawing/2014/main" id="{B60CD548-54D1-4E5B-AE66-6E4A4588134F}"/>
              </a:ext>
            </a:extLst>
          </p:cNvPr>
          <p:cNvSpPr/>
          <p:nvPr/>
        </p:nvSpPr>
        <p:spPr>
          <a:xfrm>
            <a:off x="1429172" y="5949176"/>
            <a:ext cx="9035627" cy="276999"/>
          </a:xfrm>
          <a:prstGeom prst="rect">
            <a:avLst/>
          </a:prstGeom>
        </p:spPr>
        <p:txBody>
          <a:bodyPr wrap="square">
            <a:spAutoFit/>
          </a:bodyPr>
          <a:lstStyle/>
          <a:p>
            <a:r>
              <a:rPr lang="en-US" sz="1200" b="1" dirty="0"/>
              <a:t>Visit: </a:t>
            </a:r>
            <a:r>
              <a:rPr lang="en-US" sz="1200" dirty="0">
                <a:hlinkClick r:id="rId2"/>
              </a:rPr>
              <a:t>https://www.techbeamers.com/qa-interview-questions-and-answers-top-20/</a:t>
            </a:r>
            <a:endParaRPr lang="en-US" sz="1200" dirty="0"/>
          </a:p>
        </p:txBody>
      </p:sp>
      <p:pic>
        <p:nvPicPr>
          <p:cNvPr id="6" name="Picture 5">
            <a:extLst>
              <a:ext uri="{FF2B5EF4-FFF2-40B4-BE49-F238E27FC236}">
                <a16:creationId xmlns:a16="http://schemas.microsoft.com/office/drawing/2014/main" id="{40D4AF1B-4958-41B3-872B-B623F8857847}"/>
              </a:ext>
            </a:extLst>
          </p:cNvPr>
          <p:cNvPicPr>
            <a:picLocks noChangeAspect="1"/>
          </p:cNvPicPr>
          <p:nvPr/>
        </p:nvPicPr>
        <p:blipFill>
          <a:blip r:embed="rId3"/>
          <a:stretch>
            <a:fillRect/>
          </a:stretch>
        </p:blipFill>
        <p:spPr>
          <a:xfrm>
            <a:off x="8527626" y="1846703"/>
            <a:ext cx="3081867" cy="1582297"/>
          </a:xfrm>
          <a:prstGeom prst="rect">
            <a:avLst/>
          </a:prstGeom>
        </p:spPr>
      </p:pic>
    </p:spTree>
    <p:extLst>
      <p:ext uri="{BB962C8B-B14F-4D97-AF65-F5344CB8AC3E}">
        <p14:creationId xmlns:p14="http://schemas.microsoft.com/office/powerpoint/2010/main" val="1878268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B2DDC7-5E3F-4CD0-BFD3-0595DFFB1598}"/>
              </a:ext>
            </a:extLst>
          </p:cNvPr>
          <p:cNvSpPr>
            <a:spLocks noGrp="1"/>
          </p:cNvSpPr>
          <p:nvPr>
            <p:ph type="title"/>
          </p:nvPr>
        </p:nvSpPr>
        <p:spPr>
          <a:xfrm>
            <a:off x="4780077" y="342369"/>
            <a:ext cx="6910695" cy="1454051"/>
          </a:xfrm>
        </p:spPr>
        <p:txBody>
          <a:bodyPr>
            <a:normAutofit/>
          </a:bodyPr>
          <a:lstStyle/>
          <a:p>
            <a:r>
              <a:rPr lang="en-US" sz="4100" b="1" dirty="0">
                <a:solidFill>
                  <a:srgbClr val="000000"/>
                </a:solidFill>
              </a:rPr>
              <a:t>2. General Sample Interviewing Questions</a:t>
            </a:r>
          </a:p>
        </p:txBody>
      </p:sp>
      <p:sp>
        <p:nvSpPr>
          <p:cNvPr id="1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3350C48-AFF7-4698-8315-DF47E2B34BB5}"/>
              </a:ext>
            </a:extLst>
          </p:cNvPr>
          <p:cNvPicPr>
            <a:picLocks noChangeAspect="1"/>
          </p:cNvPicPr>
          <p:nvPr/>
        </p:nvPicPr>
        <p:blipFill>
          <a:blip r:embed="rId3"/>
          <a:stretch>
            <a:fillRect/>
          </a:stretch>
        </p:blipFill>
        <p:spPr>
          <a:xfrm>
            <a:off x="429349" y="2070490"/>
            <a:ext cx="3661831" cy="2737218"/>
          </a:xfrm>
          <a:prstGeom prst="rect">
            <a:avLst/>
          </a:prstGeom>
        </p:spPr>
      </p:pic>
      <p:sp>
        <p:nvSpPr>
          <p:cNvPr id="3" name="Content Placeholder 2">
            <a:extLst>
              <a:ext uri="{FF2B5EF4-FFF2-40B4-BE49-F238E27FC236}">
                <a16:creationId xmlns:a16="http://schemas.microsoft.com/office/drawing/2014/main" id="{E90096A9-5CF4-4F11-92A1-370C6F4E9698}"/>
              </a:ext>
            </a:extLst>
          </p:cNvPr>
          <p:cNvSpPr>
            <a:spLocks noGrp="1"/>
          </p:cNvSpPr>
          <p:nvPr>
            <p:ph idx="1"/>
          </p:nvPr>
        </p:nvSpPr>
        <p:spPr>
          <a:xfrm>
            <a:off x="5242559" y="1686560"/>
            <a:ext cx="6520091" cy="4558453"/>
          </a:xfrm>
        </p:spPr>
        <p:txBody>
          <a:bodyPr anchor="ctr">
            <a:normAutofit fontScale="92500" lnSpcReduction="10000"/>
          </a:bodyPr>
          <a:lstStyle/>
          <a:p>
            <a:r>
              <a:rPr lang="en-US" dirty="0">
                <a:solidFill>
                  <a:srgbClr val="000000"/>
                </a:solidFill>
              </a:rPr>
              <a:t>Can you tell me a little about yourself? ...</a:t>
            </a:r>
          </a:p>
          <a:p>
            <a:r>
              <a:rPr lang="en-US" dirty="0">
                <a:solidFill>
                  <a:srgbClr val="000000"/>
                </a:solidFill>
              </a:rPr>
              <a:t>How did you hear about the position? ...</a:t>
            </a:r>
          </a:p>
          <a:p>
            <a:r>
              <a:rPr lang="en-US" dirty="0">
                <a:solidFill>
                  <a:srgbClr val="000000"/>
                </a:solidFill>
              </a:rPr>
              <a:t>What do you know about the company? ...</a:t>
            </a:r>
          </a:p>
          <a:p>
            <a:r>
              <a:rPr lang="en-US" dirty="0">
                <a:solidFill>
                  <a:srgbClr val="000000"/>
                </a:solidFill>
              </a:rPr>
              <a:t>Why do you want this </a:t>
            </a:r>
            <a:r>
              <a:rPr lang="en-US" b="1" dirty="0">
                <a:solidFill>
                  <a:srgbClr val="000000"/>
                </a:solidFill>
              </a:rPr>
              <a:t>job</a:t>
            </a:r>
            <a:r>
              <a:rPr lang="en-US" dirty="0">
                <a:solidFill>
                  <a:srgbClr val="000000"/>
                </a:solidFill>
              </a:rPr>
              <a:t>? ...</a:t>
            </a:r>
          </a:p>
          <a:p>
            <a:r>
              <a:rPr lang="en-US" dirty="0">
                <a:solidFill>
                  <a:srgbClr val="000000"/>
                </a:solidFill>
              </a:rPr>
              <a:t>Why should I hire you? ...</a:t>
            </a:r>
          </a:p>
          <a:p>
            <a:r>
              <a:rPr lang="en-US" dirty="0">
                <a:solidFill>
                  <a:srgbClr val="000000"/>
                </a:solidFill>
              </a:rPr>
              <a:t>What are your greatest professional strengths? ...</a:t>
            </a:r>
          </a:p>
          <a:p>
            <a:r>
              <a:rPr lang="en-US" dirty="0">
                <a:solidFill>
                  <a:srgbClr val="000000"/>
                </a:solidFill>
              </a:rPr>
              <a:t>What do you consider to be your weaknesses? ...</a:t>
            </a:r>
          </a:p>
          <a:p>
            <a:r>
              <a:rPr lang="en-US" dirty="0">
                <a:solidFill>
                  <a:srgbClr val="000000"/>
                </a:solidFill>
              </a:rPr>
              <a:t>What is your greatest professional achievement?</a:t>
            </a:r>
          </a:p>
        </p:txBody>
      </p:sp>
    </p:spTree>
    <p:extLst>
      <p:ext uri="{BB962C8B-B14F-4D97-AF65-F5344CB8AC3E}">
        <p14:creationId xmlns:p14="http://schemas.microsoft.com/office/powerpoint/2010/main" val="302074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040E71-B79D-4729-A0E3-CCCD1170B0DA}"/>
              </a:ext>
            </a:extLst>
          </p:cNvPr>
          <p:cNvSpPr>
            <a:spLocks noGrp="1"/>
          </p:cNvSpPr>
          <p:nvPr>
            <p:ph type="title"/>
          </p:nvPr>
        </p:nvSpPr>
        <p:spPr>
          <a:xfrm>
            <a:off x="5111153" y="11593"/>
            <a:ext cx="6936419" cy="1454051"/>
          </a:xfrm>
        </p:spPr>
        <p:txBody>
          <a:bodyPr>
            <a:normAutofit/>
          </a:bodyPr>
          <a:lstStyle/>
          <a:p>
            <a:r>
              <a:rPr lang="en-US" sz="4100" b="1" dirty="0">
                <a:solidFill>
                  <a:srgbClr val="000000"/>
                </a:solidFill>
              </a:rPr>
              <a:t>Top 10 Interviewing Questions</a:t>
            </a:r>
          </a:p>
        </p:txBody>
      </p:sp>
      <p:sp>
        <p:nvSpPr>
          <p:cNvPr id="1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Graphic 11" descr="Fingerprint">
            <a:extLst>
              <a:ext uri="{FF2B5EF4-FFF2-40B4-BE49-F238E27FC236}">
                <a16:creationId xmlns:a16="http://schemas.microsoft.com/office/drawing/2014/main" id="{D120BAF0-29F5-4C9B-9F49-5E330F9EB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100B6A70-D00C-4303-91AA-8EDB01DB6339}"/>
              </a:ext>
            </a:extLst>
          </p:cNvPr>
          <p:cNvSpPr>
            <a:spLocks noGrp="1"/>
          </p:cNvSpPr>
          <p:nvPr>
            <p:ph idx="1"/>
          </p:nvPr>
        </p:nvSpPr>
        <p:spPr>
          <a:xfrm>
            <a:off x="5289973" y="1374988"/>
            <a:ext cx="6387254" cy="4985172"/>
          </a:xfrm>
        </p:spPr>
        <p:txBody>
          <a:bodyPr anchor="ctr">
            <a:normAutofit/>
          </a:bodyPr>
          <a:lstStyle/>
          <a:p>
            <a:r>
              <a:rPr lang="en-US" dirty="0">
                <a:solidFill>
                  <a:srgbClr val="000000"/>
                </a:solidFill>
              </a:rPr>
              <a:t>Tell me about yourself. ...</a:t>
            </a:r>
          </a:p>
          <a:p>
            <a:r>
              <a:rPr lang="en-US" dirty="0">
                <a:solidFill>
                  <a:srgbClr val="000000"/>
                </a:solidFill>
              </a:rPr>
              <a:t>What is your greatest strength? ...</a:t>
            </a:r>
          </a:p>
          <a:p>
            <a:r>
              <a:rPr lang="en-US" dirty="0">
                <a:solidFill>
                  <a:srgbClr val="000000"/>
                </a:solidFill>
              </a:rPr>
              <a:t>What is your greatest weakness? ...</a:t>
            </a:r>
          </a:p>
          <a:p>
            <a:r>
              <a:rPr lang="en-US" dirty="0">
                <a:solidFill>
                  <a:srgbClr val="000000"/>
                </a:solidFill>
              </a:rPr>
              <a:t>Why should we hire you? ...</a:t>
            </a:r>
          </a:p>
          <a:p>
            <a:r>
              <a:rPr lang="en-US" dirty="0">
                <a:solidFill>
                  <a:srgbClr val="000000"/>
                </a:solidFill>
              </a:rPr>
              <a:t>What are your salary expectations? ...</a:t>
            </a:r>
          </a:p>
          <a:p>
            <a:r>
              <a:rPr lang="en-US" dirty="0">
                <a:solidFill>
                  <a:srgbClr val="000000"/>
                </a:solidFill>
              </a:rPr>
              <a:t>Why are you leaving or why have you left your job? ...</a:t>
            </a:r>
          </a:p>
          <a:p>
            <a:r>
              <a:rPr lang="en-US" dirty="0">
                <a:solidFill>
                  <a:srgbClr val="000000"/>
                </a:solidFill>
              </a:rPr>
              <a:t>Why do you want this job? ...</a:t>
            </a:r>
          </a:p>
          <a:p>
            <a:r>
              <a:rPr lang="en-US" dirty="0">
                <a:solidFill>
                  <a:srgbClr val="000000"/>
                </a:solidFill>
              </a:rPr>
              <a:t>How do you handle stress and pressure?</a:t>
            </a:r>
          </a:p>
        </p:txBody>
      </p:sp>
    </p:spTree>
    <p:extLst>
      <p:ext uri="{BB962C8B-B14F-4D97-AF65-F5344CB8AC3E}">
        <p14:creationId xmlns:p14="http://schemas.microsoft.com/office/powerpoint/2010/main" val="2176961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2925</Words>
  <Application>Microsoft Macintosh PowerPoint</Application>
  <PresentationFormat>宽屏</PresentationFormat>
  <Paragraphs>226</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Arial</vt:lpstr>
      <vt:lpstr>Calibri</vt:lpstr>
      <vt:lpstr>Calibri Light</vt:lpstr>
      <vt:lpstr>Cambria Math</vt:lpstr>
      <vt:lpstr>Office Theme</vt:lpstr>
      <vt:lpstr>Interviewing Questions and Answers</vt:lpstr>
      <vt:lpstr>Interviewing Questions and Answers</vt:lpstr>
      <vt:lpstr>Interviewing Summary</vt:lpstr>
      <vt:lpstr>Types of Interviewing Questions</vt:lpstr>
      <vt:lpstr>1. QA Domain Questions</vt:lpstr>
      <vt:lpstr>1. QA Domain Questions (Continued)</vt:lpstr>
      <vt:lpstr>1. QA Domain Questions (Continued)</vt:lpstr>
      <vt:lpstr>2. General Sample Interviewing Questions</vt:lpstr>
      <vt:lpstr>Top 10 Interviewing Questions</vt:lpstr>
      <vt:lpstr>Sample Job Interviewing Questions &amp; Answers</vt:lpstr>
      <vt:lpstr>Medi’s Questions</vt:lpstr>
      <vt:lpstr>Common Interviewing Questions and Answers</vt:lpstr>
      <vt:lpstr>Common Interviewing Questions and Answers</vt:lpstr>
      <vt:lpstr>Common Interviewing Questions and Answers</vt:lpstr>
      <vt:lpstr>Common Interviewing Questions and Answers</vt:lpstr>
      <vt:lpstr>Common Interviewing Questions and Answers</vt:lpstr>
      <vt:lpstr>Common Interviewing Questions and Answers</vt:lpstr>
      <vt:lpstr>Common Interviewing Questions and Answers</vt:lpstr>
      <vt:lpstr>Common Interviewing Questions and Answers</vt:lpstr>
      <vt:lpstr>Best Questions to Ask The Interviewer (Question 6)</vt:lpstr>
      <vt:lpstr>Best Questions to Ask The Interviewer (Question 6)</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Interviewing Questions and Answers</dc:title>
  <dc:creator>Medi Servat</dc:creator>
  <cp:lastModifiedBy>Kaiyuan Zhao</cp:lastModifiedBy>
  <cp:revision>1</cp:revision>
  <dcterms:created xsi:type="dcterms:W3CDTF">2019-10-23T18:20:44Z</dcterms:created>
  <dcterms:modified xsi:type="dcterms:W3CDTF">2019-12-17T01:49:26Z</dcterms:modified>
</cp:coreProperties>
</file>