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4" r:id="rId25"/>
    <p:sldId id="282" r:id="rId26"/>
    <p:sldId id="28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6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1E7E-0D5A-F447-BE6C-BD76CB9A4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A595F-679D-1049-BDFD-456AE498D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19C1-26B9-3848-B14E-5F11D1AF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FA95-0E0C-E046-B82B-EDFAAC84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2D2C-B742-BA40-B106-8E33062D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0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7CDA-AC01-8B4D-8557-6FBD755B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1E691-B772-194F-9935-594A5EBF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2197-2CF6-5743-A853-5C5E4BCF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9A95-9107-D949-8745-072AF5A7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5DABD-0472-B942-B2F2-9F318194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6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6A684-0361-3E4F-9001-4DA55943C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23A6-60C7-CA4D-9A94-FEB311031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D8BE-CA54-1F4A-B2BF-F19C1DF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14F58-E431-D84B-A893-6F0EF5BF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9E78-91E0-2B43-A34D-A52B80D5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1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7733-EB06-4543-817C-9EF7E840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9DA9B-469D-6847-A2CA-625EC060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EAD5-CA0E-FD40-A7E4-4A6BB592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7994-BD59-3B41-8FE6-073C4577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D83C-3852-CB44-A064-1839AB3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6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FB1A-0BE2-344E-80A3-D76B48E2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07CE-0AB4-5C41-A5CC-4A738E0A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2972-3FA7-A145-B86F-BAD2DDDD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D890-EB17-2843-AE36-2DBDB97C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DFD9-4BD0-7B4D-BB4E-1F029581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8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56F-93DC-B04D-B06E-2C80CC39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C512-4B72-6243-8C04-D7338E2A3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984D-E94F-024B-81DF-FB0D7F16E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6C61-F8AA-2443-96A4-AD6105D4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3064E-A028-0441-AF81-617252E1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BC6B9-1B0C-D549-9936-283101DB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6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866F-84AB-D84A-B227-1395CD3C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7A10B-AD09-A24D-A12B-BAF167B6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7147C-5106-6C4C-BD78-F287DB496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8DB85-97C5-8B43-90A4-0D675E2B8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920B3-ADD1-B446-80AE-13A2A08C1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194C6-D291-F44F-9208-485A47B6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F883A-F0DA-8C43-A82F-80850253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EA4A6-3C2C-E543-AC7E-8033F9B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EAA-D24E-744E-AB59-C90D6960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386BA-5FED-FF41-976E-4A259CCB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1880A-84E8-7847-B388-B44CF1F6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7FA3A-52AE-EE46-B0AA-6FD6FC5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1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2DD83-FFF3-7E4E-A747-A99677E3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9D39A-FE90-6448-BD0A-83508BB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6922C-2BC4-234D-834F-1EC420DB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3233-0BD9-9441-8BDF-E2232F73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555A-2F16-B94C-9584-17EFDECA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37011-37F9-F44D-80F8-FB0F161C4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72AE-764D-B644-9D12-60D78C73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CB0D-29B9-E143-8049-DCA63B26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D62BF-FECC-894D-8A89-66276336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3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5D20-ABB2-E341-8A74-BB5E747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47B80-77D6-AC43-9B42-7B8FADAAD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49EA3-0F28-6A45-919A-17F077480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11093-78A6-9041-9C62-91366459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20FE-D4BC-3B43-94F6-99954E0B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66FE5-7579-694A-8719-402564C2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46FD3-66AB-5043-B5E9-302134ED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5FFC-D576-A143-8452-6E7B8A7C5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1E1B-3910-A54F-93AA-0ACD326A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42F6-7B48-F340-818D-6E9F366E8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03A9-8A9F-7142-AB27-01291FE77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8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junit-tutoria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l.bintray.com/testng-team/testng-eclipse-releas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maven-jenkins-with-selenium-complete-tutorial.html" TargetMode="External"/><Relationship Id="rId2" Type="http://schemas.openxmlformats.org/officeDocument/2006/relationships/hyperlink" Target="https://www.guru99.com/installing-selenium-webdriv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ftwaretestinghelp.com/selenium-junit-framework-selenium-tutorial-11/" TargetMode="External"/><Relationship Id="rId4" Type="http://schemas.openxmlformats.org/officeDocument/2006/relationships/hyperlink" Target="https://www.guru99.com/all-about-testng-and-seleniu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complete" TargetMode="External"/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0BB0-9B43-48BE-A6E3-82B7AEB45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243856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B09A-BBD5-4B0A-924F-D74EAF84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selenium WebDriver:</a:t>
            </a:r>
          </a:p>
        </p:txBody>
      </p:sp>
      <p:pic>
        <p:nvPicPr>
          <p:cNvPr id="1026" name="Picture 2" descr="Introduction to Selenium">
            <a:extLst>
              <a:ext uri="{FF2B5EF4-FFF2-40B4-BE49-F238E27FC236}">
                <a16:creationId xmlns:a16="http://schemas.microsoft.com/office/drawing/2014/main" id="{37EDC198-5E40-42F0-97BC-91A265B2A0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046" y="1280160"/>
            <a:ext cx="11268221" cy="547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4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3930-8A74-4856-9595-8B01585B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Selenium over UFT/QTP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D494E6-D541-41FE-972B-0D9902C60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957860"/>
              </p:ext>
            </p:extLst>
          </p:nvPr>
        </p:nvGraphicFramePr>
        <p:xfrm>
          <a:off x="717451" y="1423234"/>
          <a:ext cx="11197884" cy="5225070"/>
        </p:xfrm>
        <a:graphic>
          <a:graphicData uri="http://schemas.openxmlformats.org/drawingml/2006/table">
            <a:tbl>
              <a:tblPr/>
              <a:tblGrid>
                <a:gridCol w="5598942">
                  <a:extLst>
                    <a:ext uri="{9D8B030D-6E8A-4147-A177-3AD203B41FA5}">
                      <a16:colId xmlns:a16="http://schemas.microsoft.com/office/drawing/2014/main" val="1037879792"/>
                    </a:ext>
                  </a:extLst>
                </a:gridCol>
                <a:gridCol w="5598942">
                  <a:extLst>
                    <a:ext uri="{9D8B030D-6E8A-4147-A177-3AD203B41FA5}">
                      <a16:colId xmlns:a16="http://schemas.microsoft.com/office/drawing/2014/main" val="3711947896"/>
                    </a:ext>
                  </a:extLst>
                </a:gridCol>
              </a:tblGrid>
              <a:tr h="4421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Selenium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QTP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930344"/>
                  </a:ext>
                </a:extLst>
              </a:tr>
              <a:tr h="6832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Open source, free to use, and free of charge.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Commercial.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34459"/>
                  </a:ext>
                </a:extLst>
              </a:tr>
              <a:tr h="4421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Highly extensible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Limited add-ons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7457"/>
                  </a:ext>
                </a:extLst>
              </a:tr>
              <a:tr h="6832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Can run tests across different browsers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Can only run tests in Firefox, Internet Explorer and Chrome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143592"/>
                  </a:ext>
                </a:extLst>
              </a:tr>
              <a:tr h="4421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Supports various operating systems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Can only be used in Windows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11521"/>
                  </a:ext>
                </a:extLst>
              </a:tr>
              <a:tr h="9244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Supports mobile devices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QTP Supports Mobile app test automation (iOS &amp; Android) using HP solution called - HP Mobile Center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70374"/>
                  </a:ext>
                </a:extLst>
              </a:tr>
              <a:tr h="6832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Can execute tests while the browser is minimized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Needs to have the application under test to be visible on the desktop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64393"/>
                  </a:ext>
                </a:extLst>
              </a:tr>
              <a:tr h="9244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Can execute tests in parallel.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Can only execute in parallel but using Quality Center which is again a paid product.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15712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F18357CA-76F0-42C5-90CB-E91ED272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6029" y="-87599"/>
            <a:ext cx="175048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9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3AB5-F937-4BAD-AC45-BCBE60DF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Maven and why is it required?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18AE-61D1-409C-B0F3-D05149F5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 Maven is a project management tool which encompasses a project object model, a set of standards, a project life cycle, a dependency management system, and logic for executing plugin goals at defined phases in a life cycle.</a:t>
            </a:r>
            <a:endParaRPr lang="en-US" sz="3600" dirty="0"/>
          </a:p>
          <a:p>
            <a:r>
              <a:rPr lang="en-IN" sz="3600" dirty="0"/>
              <a:t>When you use Maven, you describe your project using a well-defined project object model, Maven can then apply cross-cutting logic from a set of shared (or custom) plugins.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3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DD30-97E6-466E-8E53-245F988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Mainly Maven helps in following ways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D1F20-568C-4549-80CC-61FE09A3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Managing and enforcing a complete project life-cycle i.e. in-short Code compilation&gt;Unit testing&gt;Build generation (jar and war files)</a:t>
            </a:r>
            <a:endParaRPr lang="en-US" sz="1800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sz="1800" dirty="0"/>
          </a:p>
          <a:p>
            <a:pPr lvl="1"/>
            <a:r>
              <a:rPr lang="en-IN" dirty="0"/>
              <a:t> So, here you can see a complete project management life cycle has been followed by Maven and if any of the one phase fails, Maven will not generate a build.</a:t>
            </a:r>
            <a:endParaRPr lang="en-US" sz="1600" dirty="0"/>
          </a:p>
          <a:p>
            <a:pPr lvl="0"/>
            <a:r>
              <a:rPr lang="en-IN" dirty="0"/>
              <a:t>Easily managing external dependencies for the Java based project and keep the Java project light-weight (pom.xml)</a:t>
            </a:r>
          </a:p>
          <a:p>
            <a:pPr marL="0" lvl="0" indent="0">
              <a:buNone/>
            </a:pPr>
            <a:endParaRPr lang="en-US" sz="1800" dirty="0"/>
          </a:p>
          <a:p>
            <a:pPr lvl="1"/>
            <a:r>
              <a:rPr lang="en-IN" dirty="0"/>
              <a:t>Easily managing external dependencies for the Java based project: Maven team has placed all the Java based libraries on cloud, which you can easily download and integrate with your project by adding dependencies under &lt;dependencies&gt; tag in pom.xml file. You can find all the dependencies at following website: </a:t>
            </a:r>
            <a:r>
              <a:rPr lang="en-IN" u="sng" dirty="0">
                <a:hlinkClick r:id="rId2"/>
              </a:rPr>
              <a:t>https://mvnrepository.com</a:t>
            </a:r>
            <a:endParaRPr lang="en-US" sz="1600" dirty="0"/>
          </a:p>
          <a:p>
            <a:r>
              <a:rPr lang="en-IN" dirty="0"/>
              <a:t>In maven, you don't have to manage jar files manually. Instead of jar files, we use jar's dependencies in one configuration file called </a:t>
            </a:r>
            <a:r>
              <a:rPr lang="en-IN" b="1" dirty="0"/>
              <a:t>pom.xml</a:t>
            </a:r>
            <a:r>
              <a:rPr lang="en-I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0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B393-5365-41F6-9939-2352283C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9CDB-21E4-4770-BCEA-DC2029BC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Project Object Model or POM is the fundamental unit of work in Maven.</a:t>
            </a:r>
          </a:p>
          <a:p>
            <a:r>
              <a:rPr lang="en-US" dirty="0"/>
              <a:t>It is an XML file that contains information about the project and configuration details used by Maven to build the project. </a:t>
            </a:r>
          </a:p>
          <a:p>
            <a:r>
              <a:rPr lang="en-US" dirty="0"/>
              <a:t>When executing a task or goal, Maven looks for the POM in the current directory.</a:t>
            </a:r>
          </a:p>
          <a:p>
            <a:r>
              <a:rPr lang="en-US" dirty="0"/>
              <a:t> It reads the POM, gets the needed configuration information, then executes the goal.</a:t>
            </a:r>
          </a:p>
        </p:txBody>
      </p:sp>
    </p:spTree>
    <p:extLst>
      <p:ext uri="{BB962C8B-B14F-4D97-AF65-F5344CB8AC3E}">
        <p14:creationId xmlns:p14="http://schemas.microsoft.com/office/powerpoint/2010/main" val="264793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03D9-9D5E-4029-8CDF-D008756D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dependencies in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CCCE-6D38-45E9-A1A6-E21946D20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897"/>
            <a:ext cx="9439935" cy="51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&lt;dependencies&gt;</a:t>
            </a:r>
          </a:p>
          <a:p>
            <a:pPr marL="0" indent="0">
              <a:buNone/>
            </a:pPr>
            <a:r>
              <a:rPr lang="en-US" sz="2000" dirty="0"/>
              <a:t> &lt;!-- https://mvnrepository.com/artifact/org.seleniumhq.selenium/selenium-java --&gt;</a:t>
            </a:r>
          </a:p>
          <a:p>
            <a:pPr marL="502920" lvl="1" indent="0">
              <a:buNone/>
            </a:pPr>
            <a:r>
              <a:rPr lang="en-US" sz="2000" dirty="0"/>
              <a:t>        &lt;dependency&gt;</a:t>
            </a:r>
          </a:p>
          <a:p>
            <a:pPr marL="502920" lvl="1" indent="0">
              <a:buNone/>
            </a:pPr>
            <a:r>
              <a:rPr lang="en-US" sz="2000" dirty="0"/>
              <a:t>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org.seleniumhq.selenium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marL="502920" lvl="1" indent="0">
              <a:buNone/>
            </a:pPr>
            <a:r>
              <a:rPr lang="en-US" sz="2000" dirty="0"/>
              <a:t>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u="sng" dirty="0"/>
              <a:t>selenium-java&lt;/</a:t>
            </a:r>
            <a:r>
              <a:rPr lang="en-US" sz="2000" u="sng" dirty="0" err="1"/>
              <a:t>artifactId</a:t>
            </a:r>
            <a:r>
              <a:rPr lang="en-US" sz="2000" u="sng" dirty="0"/>
              <a:t>&gt;</a:t>
            </a:r>
          </a:p>
          <a:p>
            <a:pPr marL="502920" lvl="1" indent="0">
              <a:buNone/>
            </a:pPr>
            <a:r>
              <a:rPr lang="en-US" sz="2000" dirty="0"/>
              <a:t>            &lt;version&gt;3.141.59&lt;/version&gt;</a:t>
            </a:r>
          </a:p>
          <a:p>
            <a:pPr marL="502920" lvl="1" indent="0">
              <a:buNone/>
            </a:pPr>
            <a:r>
              <a:rPr lang="en-US" sz="2000" dirty="0"/>
              <a:t>        &lt;/dependency&gt;</a:t>
            </a:r>
          </a:p>
          <a:p>
            <a:pPr marL="0" indent="0">
              <a:buNone/>
            </a:pPr>
            <a:r>
              <a:rPr lang="en-US" sz="2000" dirty="0"/>
              <a:t>&lt;!-- https://mvnrepository.com/artifact/junit/junit --&gt;</a:t>
            </a:r>
          </a:p>
          <a:p>
            <a:pPr marL="960120" lvl="2" indent="0">
              <a:buNone/>
            </a:pPr>
            <a:r>
              <a:rPr lang="en-US" dirty="0"/>
              <a:t>&lt;dependency&gt;</a:t>
            </a:r>
          </a:p>
          <a:p>
            <a:pPr marL="960120" lvl="2" indent="0">
              <a:buNone/>
            </a:pPr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u="sng" dirty="0" err="1"/>
              <a:t>junit</a:t>
            </a:r>
            <a:r>
              <a:rPr lang="en-US" u="sng" dirty="0"/>
              <a:t>&lt;/</a:t>
            </a:r>
            <a:r>
              <a:rPr lang="en-US" u="sng" dirty="0" err="1"/>
              <a:t>groupId</a:t>
            </a:r>
            <a:r>
              <a:rPr lang="en-US" u="sng" dirty="0"/>
              <a:t>&gt;</a:t>
            </a:r>
          </a:p>
          <a:p>
            <a:pPr marL="960120" lvl="2" indent="0">
              <a:buNone/>
            </a:pPr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 err="1"/>
              <a:t>junit</a:t>
            </a:r>
            <a:r>
              <a:rPr lang="en-US" u="sng" dirty="0"/>
              <a:t>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pPr marL="960120" lvl="2" indent="0">
              <a:buNone/>
            </a:pPr>
            <a:r>
              <a:rPr lang="en-US" dirty="0"/>
              <a:t>&lt;version&gt;4.12&lt;/version&gt;</a:t>
            </a:r>
          </a:p>
          <a:p>
            <a:pPr marL="960120" lvl="2" indent="0">
              <a:buNone/>
            </a:pPr>
            <a:r>
              <a:rPr lang="en-US" dirty="0"/>
              <a:t>&lt;scope&gt;test&lt;/scope&gt;s</a:t>
            </a:r>
          </a:p>
          <a:p>
            <a:pPr marL="960120" lvl="2" indent="0">
              <a:buNone/>
            </a:pPr>
            <a:r>
              <a:rPr lang="en-US" dirty="0"/>
              <a:t>&lt;/dependency&gt;</a:t>
            </a:r>
          </a:p>
          <a:p>
            <a:pPr marL="0" indent="0">
              <a:buNone/>
            </a:pPr>
            <a:r>
              <a:rPr lang="en-US" sz="2000" dirty="0"/>
              <a:t>&lt;/dependencies&gt;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4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95A5-FAEF-4116-9FDC-7AF4B7F2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4A8D-FFCC-4842-B41B-62DA8456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848" y="864108"/>
            <a:ext cx="8344234" cy="57899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Unit Testing is a level of software testing where individual units of software are tested. </a:t>
            </a:r>
          </a:p>
          <a:p>
            <a:r>
              <a:rPr lang="en-US" dirty="0"/>
              <a:t>A unit is the smallest testable part of software where usually few inputs are provided to test or verify a single functionality of a software system.</a:t>
            </a:r>
          </a:p>
          <a:p>
            <a:r>
              <a:rPr lang="en-US" dirty="0"/>
              <a:t> Unit testing confirms that whether the project is developing in right direction or not.</a:t>
            </a:r>
          </a:p>
          <a:p>
            <a:r>
              <a:rPr lang="en-US" b="1" dirty="0"/>
              <a:t>TestNG </a:t>
            </a:r>
            <a:r>
              <a:rPr lang="en-US" dirty="0"/>
              <a:t>is an automation testing framework in which NG stands for "Next Generation". TestNG is inspired from </a:t>
            </a:r>
            <a:r>
              <a:rPr lang="en-US" dirty="0">
                <a:hlinkClick r:id="rId2"/>
              </a:rPr>
              <a:t>JUnit </a:t>
            </a:r>
            <a:r>
              <a:rPr lang="en-US" dirty="0"/>
              <a:t>which uses the annotations(@).                                                                                                                 </a:t>
            </a:r>
          </a:p>
          <a:p>
            <a:r>
              <a:rPr lang="en-US" dirty="0"/>
              <a:t>  Using TestNG you can generate a proper report, and you can easily come to know how many test cases are passed, failed and skipped.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111C-2603-6F45-B11E-95CE3C90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to be Configured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E4CD-5E43-334D-8A69-CE426B8D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JDK 1.8 should be downloaded and configured</a:t>
            </a:r>
          </a:p>
          <a:p>
            <a:r>
              <a:rPr lang="en-US" dirty="0"/>
              <a:t>Eclipse IDE should be downloaded</a:t>
            </a:r>
          </a:p>
          <a:p>
            <a:r>
              <a:rPr lang="en-US" dirty="0"/>
              <a:t>Maven should be downloaded and configured</a:t>
            </a:r>
          </a:p>
          <a:p>
            <a:r>
              <a:rPr lang="en-US" dirty="0"/>
              <a:t>Configure Selenium</a:t>
            </a:r>
          </a:p>
          <a:p>
            <a:r>
              <a:rPr lang="en-US" dirty="0"/>
              <a:t>Configure </a:t>
            </a:r>
            <a:r>
              <a:rPr lang="en-US" dirty="0" err="1"/>
              <a:t>WebDriverManager</a:t>
            </a:r>
            <a:endParaRPr lang="en-US" dirty="0"/>
          </a:p>
          <a:p>
            <a:r>
              <a:rPr lang="en-US" dirty="0"/>
              <a:t>Purchase </a:t>
            </a:r>
            <a:r>
              <a:rPr lang="en-US" dirty="0" err="1"/>
              <a:t>testNG</a:t>
            </a:r>
            <a:r>
              <a:rPr lang="en-US" dirty="0"/>
              <a:t> in Eclipse using Help&gt;&gt;Install New Software&gt;&gt; </a:t>
            </a:r>
            <a:r>
              <a:rPr lang="en-US" dirty="0">
                <a:hlinkClick r:id="rId2"/>
              </a:rPr>
              <a:t>http://dl.bintray.com/testng-team/testng-eclipse-release/</a:t>
            </a:r>
            <a:r>
              <a:rPr lang="en-US" dirty="0"/>
              <a:t>&gt;&gt; click on TestNG</a:t>
            </a:r>
          </a:p>
        </p:txBody>
      </p:sp>
    </p:spTree>
    <p:extLst>
      <p:ext uri="{BB962C8B-B14F-4D97-AF65-F5344CB8AC3E}">
        <p14:creationId xmlns:p14="http://schemas.microsoft.com/office/powerpoint/2010/main" val="161873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AC7E-9DFE-9148-BAF2-5D059C1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 Class 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D917-A0E0-354F-9849-AE680A9E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u="sng" dirty="0"/>
              <a:t>Signup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WebDriver </a:t>
            </a:r>
            <a:r>
              <a:rPr lang="en-US" i="1" dirty="0"/>
              <a:t>driver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BeforeTest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doInitial</a:t>
            </a:r>
            <a:r>
              <a:rPr lang="en-US" dirty="0"/>
              <a:t>()  {</a:t>
            </a:r>
          </a:p>
          <a:p>
            <a:pPr marL="0" indent="0">
              <a:buNone/>
            </a:pPr>
            <a:r>
              <a:rPr lang="en-US" dirty="0" err="1"/>
              <a:t>WebDriverManager.</a:t>
            </a:r>
            <a:r>
              <a:rPr lang="en-US" i="1" dirty="0" err="1"/>
              <a:t>chromedriver</a:t>
            </a:r>
            <a:r>
              <a:rPr lang="en-US" dirty="0"/>
              <a:t>().setup();</a:t>
            </a:r>
          </a:p>
          <a:p>
            <a:pPr marL="0" indent="0">
              <a:buNone/>
            </a:pPr>
            <a:r>
              <a:rPr lang="en-US" i="1" dirty="0"/>
              <a:t>driver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ChromeDriver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i="1" dirty="0" err="1"/>
              <a:t>driver</a:t>
            </a:r>
            <a:r>
              <a:rPr lang="en-US" dirty="0" err="1"/>
              <a:t>.</a:t>
            </a:r>
            <a:r>
              <a:rPr lang="en-US" u="sng" dirty="0" err="1"/>
              <a:t>get</a:t>
            </a:r>
            <a:r>
              <a:rPr lang="en-US" dirty="0"/>
              <a:t>("https://</a:t>
            </a:r>
            <a:r>
              <a:rPr lang="en-US" dirty="0" err="1"/>
              <a:t>www.gmail.com</a:t>
            </a:r>
            <a:r>
              <a:rPr lang="en-US" dirty="0"/>
              <a:t>/");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i="1" dirty="0" err="1"/>
              <a:t>driver</a:t>
            </a:r>
            <a:r>
              <a:rPr lang="en-US" dirty="0" err="1"/>
              <a:t>.manage</a:t>
            </a:r>
            <a:r>
              <a:rPr lang="en-US" dirty="0"/>
              <a:t>().window().maximize();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i="1" dirty="0" err="1"/>
              <a:t>driver</a:t>
            </a:r>
            <a:r>
              <a:rPr lang="en-US" dirty="0" err="1"/>
              <a:t>.manage</a:t>
            </a:r>
            <a:r>
              <a:rPr lang="en-US" dirty="0"/>
              <a:t>().timeouts().</a:t>
            </a:r>
            <a:r>
              <a:rPr lang="en-US" dirty="0" err="1"/>
              <a:t>implicitlyWait</a:t>
            </a:r>
            <a:r>
              <a:rPr lang="en-US" dirty="0"/>
              <a:t>(10, </a:t>
            </a:r>
            <a:r>
              <a:rPr lang="en-US" u="sng" dirty="0" err="1"/>
              <a:t>TimeUnit</a:t>
            </a:r>
            <a:r>
              <a:rPr lang="en-US" dirty="0" err="1"/>
              <a:t>.SECONDS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6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0B2-0689-5042-BB42-618B9BF3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Locators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3AFF-3B75-974D-A9D5-70FF1FED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driver</a:t>
            </a:r>
            <a:r>
              <a:rPr lang="en-US" dirty="0" err="1"/>
              <a:t>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u="sng" dirty="0" err="1"/>
              <a:t>xpath</a:t>
            </a:r>
            <a:r>
              <a:rPr lang="en-US" dirty="0"/>
              <a:t>("//*[@id=\”</a:t>
            </a:r>
            <a:r>
              <a:rPr lang="en-US" dirty="0" err="1"/>
              <a:t>identifierId</a:t>
            </a:r>
            <a:r>
              <a:rPr lang="en-US" dirty="0"/>
              <a:t>\"])). </a:t>
            </a:r>
            <a:r>
              <a:rPr lang="en-US" dirty="0" err="1"/>
              <a:t>sendKeys</a:t>
            </a:r>
            <a:r>
              <a:rPr lang="en-US" dirty="0"/>
              <a:t>(r1s1);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driver</a:t>
            </a:r>
            <a:r>
              <a:rPr lang="en-US" dirty="0" err="1"/>
              <a:t>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u="sng" dirty="0" err="1"/>
              <a:t>id</a:t>
            </a:r>
            <a:r>
              <a:rPr lang="en-US" dirty="0"/>
              <a:t>("</a:t>
            </a:r>
            <a:r>
              <a:rPr lang="en-US" dirty="0" err="1"/>
              <a:t>createAccountSubmit</a:t>
            </a:r>
            <a:r>
              <a:rPr lang="en-US" dirty="0"/>
              <a:t>")).click();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926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E496-12A0-45C6-95AA-12361BBF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FC56-CF5A-44A1-B67F-6C0CAAED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free (open source) </a:t>
            </a:r>
            <a:r>
              <a:rPr lang="en-US" dirty="0"/>
              <a:t>automated testing suite for web applications across different browsers and platforms.</a:t>
            </a:r>
          </a:p>
          <a:p>
            <a:r>
              <a:rPr lang="en-US" dirty="0"/>
              <a:t>It focuses on automating testing on web-based applications.</a:t>
            </a:r>
          </a:p>
          <a:p>
            <a:r>
              <a:rPr lang="en-US" dirty="0"/>
              <a:t>Testing done using Selenium tool is usually referred as Selenium Testing.</a:t>
            </a:r>
          </a:p>
          <a:p>
            <a:r>
              <a:rPr lang="en-US" dirty="0"/>
              <a:t>Selenium is not just a single tool but a suite of software, each catering to different testing needs of an organization. </a:t>
            </a:r>
          </a:p>
        </p:txBody>
      </p:sp>
    </p:spTree>
    <p:extLst>
      <p:ext uri="{BB962C8B-B14F-4D97-AF65-F5344CB8AC3E}">
        <p14:creationId xmlns:p14="http://schemas.microsoft.com/office/powerpoint/2010/main" val="316531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8126-EC69-324F-A348-C4684779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dirty="0" err="1"/>
              <a:t>Excelsheet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5D84-C758-7946-9BD1-F56DDDCA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f = </a:t>
            </a:r>
            <a:r>
              <a:rPr lang="en-US" b="1" dirty="0"/>
              <a:t>new</a:t>
            </a:r>
            <a:r>
              <a:rPr lang="en-US" dirty="0"/>
              <a:t> File(”LOCATION");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FileInputStream</a:t>
            </a:r>
            <a:r>
              <a:rPr lang="en-US" dirty="0"/>
              <a:t> fi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FileInputStream</a:t>
            </a:r>
            <a:r>
              <a:rPr lang="en-US" dirty="0"/>
              <a:t>(f);</a:t>
            </a:r>
          </a:p>
          <a:p>
            <a:pPr marL="0" indent="0">
              <a:buNone/>
            </a:pPr>
            <a:r>
              <a:rPr lang="en-US" dirty="0"/>
              <a:t>        Workbook workbook = </a:t>
            </a:r>
            <a:r>
              <a:rPr lang="en-US" dirty="0" err="1"/>
              <a:t>WorkbookFactory.</a:t>
            </a:r>
            <a:r>
              <a:rPr lang="en-US" i="1" dirty="0" err="1"/>
              <a:t>create</a:t>
            </a:r>
            <a:r>
              <a:rPr lang="en-US" dirty="0"/>
              <a:t>(fi);</a:t>
            </a:r>
          </a:p>
          <a:p>
            <a:pPr marL="0" indent="0">
              <a:buNone/>
            </a:pPr>
            <a:r>
              <a:rPr lang="en-US" dirty="0"/>
              <a:t>        Sheet sheet1 = </a:t>
            </a:r>
            <a:r>
              <a:rPr lang="en-US" dirty="0" err="1"/>
              <a:t>workbook.getSheetAt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        Row l1row1 = sheet1.getRow(1);</a:t>
            </a:r>
          </a:p>
          <a:p>
            <a:pPr marL="0" indent="0">
              <a:buNone/>
            </a:pPr>
            <a:r>
              <a:rPr lang="en-US" dirty="0"/>
              <a:t>        Cell r1login1 = l1row1.getCell(0);</a:t>
            </a:r>
          </a:p>
          <a:p>
            <a:pPr marL="0" indent="0">
              <a:buNone/>
            </a:pPr>
            <a:r>
              <a:rPr lang="en-US" dirty="0"/>
              <a:t>        String r1l1 = r1login1.toString();</a:t>
            </a:r>
          </a:p>
        </p:txBody>
      </p:sp>
    </p:spTree>
    <p:extLst>
      <p:ext uri="{BB962C8B-B14F-4D97-AF65-F5344CB8AC3E}">
        <p14:creationId xmlns:p14="http://schemas.microsoft.com/office/powerpoint/2010/main" val="17024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6EA8-ECB6-3C42-A6EA-1EDFF2DF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Several Test In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DDC2-A685-1D48-96EA-F54D818A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BeforeTest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doInitial</a:t>
            </a:r>
            <a:r>
              <a:rPr lang="en-US" dirty="0"/>
              <a:t>() 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@Test(priority=1)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doSignup1() {.     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@Test(priority=2)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doSignup2() {.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2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D68C-3CFE-6348-8561-648111BE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declare a Negative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CA2-A6E5-5740-BE60-6F39AF14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SoftAssert</a:t>
            </a:r>
            <a:r>
              <a:rPr lang="en-US" dirty="0"/>
              <a:t> sa2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SoftAssert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sa2.assertAll();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8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0FEE-E692-7449-96B1-D7B8F0BE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5279"/>
            <a:ext cx="10515600" cy="1325563"/>
          </a:xfrm>
        </p:spPr>
        <p:txBody>
          <a:bodyPr/>
          <a:lstStyle/>
          <a:p>
            <a:r>
              <a:rPr lang="en-US" dirty="0"/>
              <a:t>Automatic Reports</a:t>
            </a:r>
          </a:p>
        </p:txBody>
      </p:sp>
    </p:spTree>
    <p:extLst>
      <p:ext uri="{BB962C8B-B14F-4D97-AF65-F5344CB8AC3E}">
        <p14:creationId xmlns:p14="http://schemas.microsoft.com/office/powerpoint/2010/main" val="295369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16DEC-263E-2F43-8B4F-FC9156C41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8" y="337625"/>
            <a:ext cx="11995052" cy="6414867"/>
          </a:xfrm>
        </p:spPr>
      </p:pic>
    </p:spTree>
    <p:extLst>
      <p:ext uri="{BB962C8B-B14F-4D97-AF65-F5344CB8AC3E}">
        <p14:creationId xmlns:p14="http://schemas.microsoft.com/office/powerpoint/2010/main" val="190503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3A6B-608F-CF48-AF84-3994FE14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18223"/>
          </a:xfrm>
        </p:spPr>
        <p:txBody>
          <a:bodyPr/>
          <a:lstStyle/>
          <a:p>
            <a:r>
              <a:rPr lang="en-US" dirty="0"/>
              <a:t>Expectation for Report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[</a:t>
            </a:r>
            <a:r>
              <a:rPr lang="en-US" sz="1800" b="1" dirty="0">
                <a:solidFill>
                  <a:srgbClr val="FF0000"/>
                </a:solidFill>
              </a:rPr>
              <a:t>NOTE : </a:t>
            </a:r>
            <a:r>
              <a:rPr lang="en-US" sz="1800" dirty="0"/>
              <a:t>Just for Reference with null test case run, Actual report would look different as per configuration ]</a:t>
            </a:r>
          </a:p>
        </p:txBody>
      </p:sp>
    </p:spTree>
    <p:extLst>
      <p:ext uri="{BB962C8B-B14F-4D97-AF65-F5344CB8AC3E}">
        <p14:creationId xmlns:p14="http://schemas.microsoft.com/office/powerpoint/2010/main" val="282657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C73D-294B-D641-B5AD-4A5D9203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1F18B-2F12-FE4A-B01A-36E2463E2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3" y="168812"/>
            <a:ext cx="11648049" cy="6324063"/>
          </a:xfrm>
        </p:spPr>
      </p:pic>
    </p:spTree>
    <p:extLst>
      <p:ext uri="{BB962C8B-B14F-4D97-AF65-F5344CB8AC3E}">
        <p14:creationId xmlns:p14="http://schemas.microsoft.com/office/powerpoint/2010/main" val="3403107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ED38-35FB-4260-871B-5493FFCE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Links..!!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A4CB-1229-4537-A172-E5DBCEC9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How to download and install Selenium </a:t>
            </a:r>
            <a:r>
              <a:rPr lang="en-US" b="1" dirty="0" err="1"/>
              <a:t>Webdriver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u="sng" dirty="0">
                <a:hlinkClick r:id="rId2"/>
              </a:rPr>
              <a:t>https://www.guru99.com/installing-selenium-webdriver.html</a:t>
            </a:r>
            <a:endParaRPr lang="en-US" dirty="0"/>
          </a:p>
          <a:p>
            <a:r>
              <a:rPr lang="en-US" b="1" dirty="0"/>
              <a:t>selenium with Jenkins, maven and </a:t>
            </a:r>
            <a:r>
              <a:rPr lang="en-US" b="1" dirty="0" err="1"/>
              <a:t>testng</a:t>
            </a:r>
            <a:r>
              <a:rPr lang="en-US" b="1" dirty="0"/>
              <a:t>:</a:t>
            </a:r>
            <a:endParaRPr lang="en-US" dirty="0"/>
          </a:p>
          <a:p>
            <a:r>
              <a:rPr lang="en-US" u="sng" dirty="0">
                <a:hlinkClick r:id="rId3"/>
              </a:rPr>
              <a:t>https://www.guru99.com/maven-jenkins-with-selenium-complete-tutorial.html</a:t>
            </a:r>
            <a:endParaRPr lang="en-US" dirty="0"/>
          </a:p>
          <a:p>
            <a:r>
              <a:rPr lang="en-US" b="1" dirty="0" err="1"/>
              <a:t>testng</a:t>
            </a:r>
            <a:r>
              <a:rPr lang="en-US" b="1" dirty="0"/>
              <a:t> tutorial: </a:t>
            </a:r>
            <a:r>
              <a:rPr lang="en-US" u="sng" dirty="0">
                <a:hlinkClick r:id="rId4"/>
              </a:rPr>
              <a:t>https://www.guru99.com/all-about-testng-and-selenium.html</a:t>
            </a:r>
            <a:endParaRPr lang="en-US" dirty="0"/>
          </a:p>
          <a:p>
            <a:r>
              <a:rPr lang="en-US" b="1" dirty="0"/>
              <a:t>selenium with </a:t>
            </a:r>
            <a:r>
              <a:rPr lang="en-US" b="1" dirty="0" err="1"/>
              <a:t>junit</a:t>
            </a:r>
            <a:r>
              <a:rPr lang="en-US" b="1" dirty="0"/>
              <a:t>: </a:t>
            </a:r>
            <a:r>
              <a:rPr lang="en-US" u="sng" dirty="0">
                <a:hlinkClick r:id="rId5"/>
              </a:rPr>
              <a:t>https://www.softwaretestinghelp.com/selenium-junit-framework-selenium-tutorial-11/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4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41AF-A862-40D3-A078-C9CC18D6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 has four components: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CF9F-0F47-482E-B4CA-AE30D709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Selenium Integrated Development Environment (IDE)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Selenium Remote Control (RC)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Selenium Grid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WebDriver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42A7-98A3-4504-BABB-9E080D44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Selenium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5C65-8AFB-4EC9-A3F1-EED69269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099" y="1372235"/>
            <a:ext cx="8050306" cy="512064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Selenium IDE </a:t>
            </a:r>
            <a:r>
              <a:rPr lang="en-US" dirty="0"/>
              <a:t>is a complete </a:t>
            </a:r>
            <a:r>
              <a:rPr lang="en-US" dirty="0">
                <a:hlinkClick r:id="rId2"/>
              </a:rPr>
              <a:t>integrated development environment</a:t>
            </a:r>
            <a:r>
              <a:rPr lang="en-US" dirty="0"/>
              <a:t> (IDE) for Selenium tests.                                                                                                                                         </a:t>
            </a:r>
          </a:p>
          <a:p>
            <a:r>
              <a:rPr lang="en-US" dirty="0"/>
              <a:t>It allows for recording, editing, and debugging of functional tests.                                                               </a:t>
            </a:r>
          </a:p>
          <a:p>
            <a:r>
              <a:rPr lang="en-US" dirty="0"/>
              <a:t>It was previously known as Selenium Recorder. Scripts may be automatically recorded and edited manually providing </a:t>
            </a:r>
            <a:r>
              <a:rPr lang="en-US" dirty="0">
                <a:hlinkClick r:id="rId3"/>
              </a:rPr>
              <a:t>autocompletion</a:t>
            </a:r>
            <a:r>
              <a:rPr lang="en-US" dirty="0"/>
              <a:t> support and the ability to move commands around quickly.                                               </a:t>
            </a:r>
          </a:p>
          <a:p>
            <a:r>
              <a:rPr lang="en-US" dirty="0"/>
              <a:t>Scripts are recorded in </a:t>
            </a:r>
            <a:r>
              <a:rPr lang="en-US" b="1" dirty="0" err="1"/>
              <a:t>Selenese</a:t>
            </a:r>
            <a:r>
              <a:rPr lang="en-US" dirty="0"/>
              <a:t>, a special test scripting language for Selenium. </a:t>
            </a:r>
            <a:r>
              <a:rPr lang="en-US" dirty="0" err="1"/>
              <a:t>Selenese</a:t>
            </a:r>
            <a:r>
              <a:rPr lang="en-US" dirty="0"/>
              <a:t> provides commands for performing actions in a browser (click a link, select an option), and for retrieving data from the resulting pages.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6D81-AC69-413C-B7F1-455F580E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Selenium 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7061-8B14-4BA4-93E5-C8932A4D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Selenium RC </a:t>
            </a:r>
            <a:r>
              <a:rPr lang="en-US" dirty="0"/>
              <a:t>is the first automated web testing tool that allowed users to use a programming language they prefer. </a:t>
            </a:r>
          </a:p>
          <a:p>
            <a:r>
              <a:rPr lang="en-US" dirty="0"/>
              <a:t>RC makes it possible to write automated tests for a web application in any programming language, which allows for better integration of Selenium in existing unit test frameworks.                                                                     </a:t>
            </a:r>
          </a:p>
          <a:p>
            <a:r>
              <a:rPr lang="en-US" dirty="0"/>
              <a:t> As of version 2.25.0, RC can support the following programming languages: Java, C#, PHP Python, Perl, Ruby.</a:t>
            </a:r>
          </a:p>
        </p:txBody>
      </p:sp>
    </p:spTree>
    <p:extLst>
      <p:ext uri="{BB962C8B-B14F-4D97-AF65-F5344CB8AC3E}">
        <p14:creationId xmlns:p14="http://schemas.microsoft.com/office/powerpoint/2010/main" val="116292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00C-027A-4D11-A27A-94925356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Selenium 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10D3-0846-4429-8177-B1ADD0973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Selenium Grid </a:t>
            </a:r>
            <a:r>
              <a:rPr lang="en-US" dirty="0"/>
              <a:t>is a tool used together with Selenium RC to run parallel tests across different machines and different browsers all at the same time. </a:t>
            </a:r>
          </a:p>
          <a:p>
            <a:r>
              <a:rPr lang="en-US" dirty="0"/>
              <a:t>Parallel execution means running multiple tests at once.                        </a:t>
            </a:r>
          </a:p>
          <a:p>
            <a:r>
              <a:rPr lang="en-US" dirty="0"/>
              <a:t>It is a server that allows tests to use web browser instances running on remote machines. </a:t>
            </a:r>
          </a:p>
          <a:p>
            <a:r>
              <a:rPr lang="en-US" dirty="0"/>
              <a:t>With Selenium Grid, one server acts as the hub. It utilizes the hub-and-nodes concept. The hub acts as a central source of Selenium commands to each node connected to it.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5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9001-1E15-41E5-A072-18EC0A43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DCD8-43B4-4159-B776-1E62029C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129" y="864108"/>
            <a:ext cx="8588189" cy="556358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WebDriver</a:t>
            </a:r>
            <a:r>
              <a:rPr lang="en-US" dirty="0"/>
              <a:t> is a web automation framework that allows you to execute your tests against different browsers, not just Firefox, Chrome. </a:t>
            </a:r>
          </a:p>
          <a:p>
            <a:r>
              <a:rPr lang="en-US" dirty="0"/>
              <a:t>WebDriver enables you to use a programming language in creating your test scripts.   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US" dirty="0"/>
              <a:t>WebDriver’s goal is to supply a well-designed object-oriented API that provides improved support for modern advanced web-app testing problems. </a:t>
            </a:r>
          </a:p>
          <a:p>
            <a:r>
              <a:rPr lang="en-US" dirty="0"/>
              <a:t>Selenium-WebDriver makes direct calls to the browser using each browser’s native support for automation</a:t>
            </a:r>
            <a:r>
              <a:rPr lang="en-US" b="1" dirty="0"/>
              <a:t>.</a:t>
            </a:r>
            <a:r>
              <a:rPr lang="en-US" dirty="0"/>
              <a:t> How these direct calls are made, and the features they support depends on the browser you are using.                                                                                                                                               </a:t>
            </a:r>
          </a:p>
          <a:p>
            <a:r>
              <a:rPr lang="en-US" dirty="0"/>
              <a:t>If your browser and tests will all run on the same machine, and your tests only use the WebDriver API, then you do not need to run the Selenium-Server; WebDriver will run the browser directly.</a:t>
            </a:r>
          </a:p>
          <a:p>
            <a:r>
              <a:rPr lang="en-US" dirty="0"/>
              <a:t> You can now use conditional</a:t>
            </a:r>
            <a:r>
              <a:rPr lang="en-US" b="1" dirty="0"/>
              <a:t> </a:t>
            </a:r>
            <a:r>
              <a:rPr lang="en-US" dirty="0"/>
              <a:t>operations like if-then-else or switch-case. You can also perform looping like do-while.             </a:t>
            </a:r>
          </a:p>
          <a:p>
            <a:r>
              <a:rPr lang="en-US" dirty="0"/>
              <a:t>Programming languages supported by WebDriver are: Java, </a:t>
            </a:r>
            <a:r>
              <a:rPr lang="en-US" dirty="0" err="1"/>
              <a:t>.Net</a:t>
            </a:r>
            <a:r>
              <a:rPr lang="en-US" dirty="0"/>
              <a:t>, PHP, Python, Perl and Ruby.</a:t>
            </a:r>
          </a:p>
        </p:txBody>
      </p:sp>
    </p:spTree>
    <p:extLst>
      <p:ext uri="{BB962C8B-B14F-4D97-AF65-F5344CB8AC3E}">
        <p14:creationId xmlns:p14="http://schemas.microsoft.com/office/powerpoint/2010/main" val="129354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CA2A-44C0-4A3C-9ACA-7680D505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318" y="4704734"/>
            <a:ext cx="7616950" cy="1394313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WebDriver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9C9CA-A73F-4B05-9941-01E5F032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318" y="239151"/>
            <a:ext cx="7616950" cy="49518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/>
              <a:t> </a:t>
            </a:r>
            <a:r>
              <a:rPr lang="en-US" sz="2000" dirty="0"/>
              <a:t>Selenium WebDriver works using client server communication. </a:t>
            </a:r>
          </a:p>
          <a:p>
            <a:pPr marL="0" indent="0">
              <a:buNone/>
            </a:pPr>
            <a:r>
              <a:rPr lang="en-US" sz="2000" dirty="0"/>
              <a:t>When a Selenium test is executed, a new session of the browser is created, and the browser window is launched.</a:t>
            </a:r>
          </a:p>
          <a:p>
            <a:pPr marL="0" indent="0">
              <a:buNone/>
            </a:pPr>
            <a:r>
              <a:rPr lang="en-US" sz="2000" dirty="0"/>
              <a:t> For each command in the test script a request is sent to the WebDriver API, which is a rest-based service.</a:t>
            </a:r>
          </a:p>
          <a:p>
            <a:pPr marL="0" indent="0">
              <a:buNone/>
            </a:pPr>
            <a:r>
              <a:rPr lang="en-US" sz="2000" dirty="0"/>
              <a:t> The WebDriver API interprets the request and the step is then executed in the browser.</a:t>
            </a:r>
          </a:p>
          <a:p>
            <a:pPr marL="0" indent="0">
              <a:buNone/>
            </a:pPr>
            <a:r>
              <a:rPr lang="en-US" sz="2000" dirty="0"/>
              <a:t>Once each step is complete, the response is sent back to the WebDriver API and then the test script. And this process continues until all steps are complete. </a:t>
            </a:r>
          </a:p>
          <a:p>
            <a:pPr marL="0" indent="0">
              <a:buNone/>
            </a:pPr>
            <a:r>
              <a:rPr lang="en-US" sz="2000" dirty="0"/>
              <a:t> It supports all major programming languages such as: C, Java, Ruby, Python, and JavaScript.</a:t>
            </a:r>
          </a:p>
          <a:p>
            <a:pPr marL="0" indent="0">
              <a:buNone/>
            </a:pPr>
            <a:r>
              <a:rPr lang="en-US" sz="2000" dirty="0"/>
              <a:t> Major platforms like macOS, Windows, and Linux. And also the browsers: Chrome, Firefox, and either Explorer or Edge, and Safari.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CBE66-B494-40B7-AC60-54623EEE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1" y="768096"/>
            <a:ext cx="3708400" cy="36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1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2D67-97DC-4E0F-B35B-6D56B7A9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1CF8-951C-45F8-A98A-F35D05FC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Selenium uses what is called </a:t>
            </a:r>
            <a:r>
              <a:rPr lang="en-US" b="1" dirty="0"/>
              <a:t>locators</a:t>
            </a:r>
            <a:r>
              <a:rPr lang="en-US" dirty="0"/>
              <a:t> to find and match the elements of your page that it needs to interact with. There are 8 locators strategies included in Selenium:</a:t>
            </a:r>
          </a:p>
          <a:p>
            <a:pPr fontAlgn="base"/>
            <a:r>
              <a:rPr lang="en-US" dirty="0"/>
              <a:t>Identifier</a:t>
            </a:r>
          </a:p>
          <a:p>
            <a:pPr fontAlgn="base"/>
            <a:r>
              <a:rPr lang="en-US" dirty="0"/>
              <a:t>Id</a:t>
            </a:r>
          </a:p>
          <a:p>
            <a:pPr fontAlgn="base"/>
            <a:r>
              <a:rPr lang="en-US" dirty="0"/>
              <a:t>Name</a:t>
            </a:r>
          </a:p>
          <a:p>
            <a:pPr fontAlgn="base"/>
            <a:r>
              <a:rPr lang="en-US" dirty="0"/>
              <a:t>Link</a:t>
            </a:r>
          </a:p>
          <a:p>
            <a:pPr fontAlgn="base"/>
            <a:r>
              <a:rPr lang="en-US" dirty="0"/>
              <a:t>DOM </a:t>
            </a:r>
          </a:p>
          <a:p>
            <a:pPr fontAlgn="base"/>
            <a:r>
              <a:rPr lang="en-US" dirty="0"/>
              <a:t>XPath</a:t>
            </a:r>
          </a:p>
          <a:p>
            <a:pPr fontAlgn="base"/>
            <a:r>
              <a:rPr lang="en-US" dirty="0"/>
              <a:t>CSS</a:t>
            </a:r>
          </a:p>
          <a:p>
            <a:pPr fontAlgn="base"/>
            <a:r>
              <a:rPr lang="en-US" dirty="0"/>
              <a:t>UI-element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7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1863</Words>
  <Application>Microsoft Macintosh PowerPoint</Application>
  <PresentationFormat>宽屏</PresentationFormat>
  <Paragraphs>171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Selenium</vt:lpstr>
      <vt:lpstr>Selenium</vt:lpstr>
      <vt:lpstr>It has four components:</vt:lpstr>
      <vt:lpstr>Selenium IDE</vt:lpstr>
      <vt:lpstr>Selenium RC</vt:lpstr>
      <vt:lpstr>Selenium Grid</vt:lpstr>
      <vt:lpstr>WebDriver</vt:lpstr>
      <vt:lpstr>WebDriver Architecture</vt:lpstr>
      <vt:lpstr>Selenium Locators</vt:lpstr>
      <vt:lpstr>Pros and cons of selenium WebDriver:</vt:lpstr>
      <vt:lpstr>Advantages of Selenium over UFT/QTP</vt:lpstr>
      <vt:lpstr>What is Maven and why is it required? </vt:lpstr>
      <vt:lpstr>Mainly Maven helps in following ways </vt:lpstr>
      <vt:lpstr>POM.xml</vt:lpstr>
      <vt:lpstr>Example of dependencies in POM.xml</vt:lpstr>
      <vt:lpstr>Unit testing</vt:lpstr>
      <vt:lpstr>Important things to be Configured</vt:lpstr>
      <vt:lpstr>WebDriver Class Initiation</vt:lpstr>
      <vt:lpstr>Locators Usage</vt:lpstr>
      <vt:lpstr>To Add Excelsheet</vt:lpstr>
      <vt:lpstr>TO Run Several Test In Sequence</vt:lpstr>
      <vt:lpstr>To declare a Negative Case</vt:lpstr>
      <vt:lpstr>Automatic Reports</vt:lpstr>
      <vt:lpstr>PowerPoint 演示文稿</vt:lpstr>
      <vt:lpstr>Expectation for Report  [NOTE : Just for Reference with null test case run, Actual report would look different as per configuration ]</vt:lpstr>
      <vt:lpstr>PowerPoint 演示文稿</vt:lpstr>
      <vt:lpstr>Useful Links..!!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 </dc:creator>
  <cp:lastModifiedBy>Kaiyuan Zhao</cp:lastModifiedBy>
  <cp:revision>23</cp:revision>
  <dcterms:created xsi:type="dcterms:W3CDTF">2019-10-24T20:44:57Z</dcterms:created>
  <dcterms:modified xsi:type="dcterms:W3CDTF">2019-12-17T01:51:42Z</dcterms:modified>
</cp:coreProperties>
</file>