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9" r:id="rId4"/>
    <p:sldId id="364" r:id="rId5"/>
    <p:sldId id="270" r:id="rId6"/>
    <p:sldId id="350" r:id="rId7"/>
    <p:sldId id="299" r:id="rId8"/>
    <p:sldId id="258" r:id="rId9"/>
    <p:sldId id="259" r:id="rId10"/>
    <p:sldId id="300" r:id="rId11"/>
    <p:sldId id="272" r:id="rId12"/>
    <p:sldId id="301" r:id="rId13"/>
    <p:sldId id="302" r:id="rId14"/>
    <p:sldId id="303" r:id="rId15"/>
    <p:sldId id="304" r:id="rId16"/>
    <p:sldId id="305" r:id="rId17"/>
    <p:sldId id="306" r:id="rId18"/>
    <p:sldId id="357" r:id="rId19"/>
    <p:sldId id="307" r:id="rId20"/>
    <p:sldId id="308" r:id="rId21"/>
    <p:sldId id="310" r:id="rId22"/>
    <p:sldId id="311" r:id="rId23"/>
    <p:sldId id="312" r:id="rId24"/>
    <p:sldId id="313" r:id="rId25"/>
    <p:sldId id="314" r:id="rId26"/>
    <p:sldId id="273" r:id="rId27"/>
    <p:sldId id="283" r:id="rId28"/>
    <p:sldId id="315" r:id="rId29"/>
    <p:sldId id="316" r:id="rId30"/>
    <p:sldId id="317" r:id="rId31"/>
    <p:sldId id="318" r:id="rId32"/>
    <p:sldId id="319" r:id="rId33"/>
    <p:sldId id="361" r:id="rId34"/>
    <p:sldId id="320" r:id="rId35"/>
    <p:sldId id="261" r:id="rId36"/>
    <p:sldId id="262" r:id="rId37"/>
    <p:sldId id="264" r:id="rId38"/>
    <p:sldId id="263" r:id="rId39"/>
    <p:sldId id="321" r:id="rId40"/>
    <p:sldId id="274" r:id="rId41"/>
    <p:sldId id="322" r:id="rId42"/>
    <p:sldId id="323" r:id="rId43"/>
    <p:sldId id="358" r:id="rId44"/>
    <p:sldId id="359" r:id="rId45"/>
    <p:sldId id="360" r:id="rId46"/>
    <p:sldId id="284" r:id="rId47"/>
    <p:sldId id="285" r:id="rId48"/>
    <p:sldId id="324" r:id="rId49"/>
    <p:sldId id="286" r:id="rId50"/>
    <p:sldId id="287" r:id="rId51"/>
    <p:sldId id="288" r:id="rId52"/>
    <p:sldId id="355" r:id="rId53"/>
    <p:sldId id="289" r:id="rId54"/>
    <p:sldId id="290" r:id="rId55"/>
    <p:sldId id="291" r:id="rId56"/>
    <p:sldId id="292" r:id="rId57"/>
    <p:sldId id="293" r:id="rId58"/>
    <p:sldId id="260" r:id="rId59"/>
    <p:sldId id="328" r:id="rId60"/>
    <p:sldId id="334" r:id="rId61"/>
    <p:sldId id="335" r:id="rId62"/>
    <p:sldId id="336" r:id="rId63"/>
    <p:sldId id="337" r:id="rId64"/>
    <p:sldId id="326" r:id="rId65"/>
    <p:sldId id="327" r:id="rId66"/>
    <p:sldId id="329" r:id="rId67"/>
    <p:sldId id="330" r:id="rId68"/>
    <p:sldId id="331" r:id="rId69"/>
    <p:sldId id="332" r:id="rId70"/>
    <p:sldId id="333" r:id="rId71"/>
    <p:sldId id="338" r:id="rId72"/>
    <p:sldId id="276" r:id="rId73"/>
    <p:sldId id="277" r:id="rId74"/>
    <p:sldId id="278" r:id="rId75"/>
    <p:sldId id="341" r:id="rId76"/>
    <p:sldId id="342" r:id="rId77"/>
    <p:sldId id="343" r:id="rId78"/>
    <p:sldId id="279" r:id="rId79"/>
    <p:sldId id="339" r:id="rId80"/>
    <p:sldId id="340" r:id="rId81"/>
    <p:sldId id="363" r:id="rId82"/>
    <p:sldId id="280" r:id="rId83"/>
    <p:sldId id="362" r:id="rId84"/>
    <p:sldId id="356" r:id="rId85"/>
    <p:sldId id="281" r:id="rId86"/>
    <p:sldId id="344" r:id="rId87"/>
    <p:sldId id="345" r:id="rId88"/>
    <p:sldId id="346" r:id="rId89"/>
    <p:sldId id="347" r:id="rId90"/>
    <p:sldId id="348" r:id="rId91"/>
    <p:sldId id="349" r:id="rId9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88" autoAdjust="0"/>
    <p:restoredTop sz="95699" autoAdjust="0"/>
  </p:normalViewPr>
  <p:slideViewPr>
    <p:cSldViewPr snapToGrid="0" snapToObjects="1">
      <p:cViewPr varScale="1">
        <p:scale>
          <a:sx n="105" d="100"/>
          <a:sy n="105" d="100"/>
        </p:scale>
        <p:origin x="1352"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9865CA2-A591-D845-A434-AF1FDEF223C5}" type="datetimeFigureOut">
              <a:rPr lang="en-US" smtClean="0"/>
              <a:pPr/>
              <a:t>11/3/18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21B0B-90BC-494B-89D1-00CEDAA81B4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865CA2-A591-D845-A434-AF1FDEF223C5}" type="datetimeFigureOut">
              <a:rPr lang="en-US" smtClean="0"/>
              <a:pPr/>
              <a:t>11/3/18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21B0B-90BC-494B-89D1-00CEDAA81B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865CA2-A591-D845-A434-AF1FDEF223C5}" type="datetimeFigureOut">
              <a:rPr lang="en-US" smtClean="0"/>
              <a:pPr/>
              <a:t>11/3/18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21B0B-90BC-494B-89D1-00CEDAA81B4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865CA2-A591-D845-A434-AF1FDEF223C5}" type="datetimeFigureOut">
              <a:rPr lang="en-US" smtClean="0"/>
              <a:pPr/>
              <a:t>11/3/18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21B0B-90BC-494B-89D1-00CEDAA81B4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865CA2-A591-D845-A434-AF1FDEF223C5}" type="datetimeFigureOut">
              <a:rPr lang="en-US" smtClean="0"/>
              <a:pPr/>
              <a:t>11/3/18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21B0B-90BC-494B-89D1-00CEDAA81B4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865CA2-A591-D845-A434-AF1FDEF223C5}" type="datetimeFigureOut">
              <a:rPr lang="en-US" smtClean="0"/>
              <a:pPr/>
              <a:t>11/3/18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21B0B-90BC-494B-89D1-00CEDAA81B4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865CA2-A591-D845-A434-AF1FDEF223C5}" type="datetimeFigureOut">
              <a:rPr lang="en-US" smtClean="0"/>
              <a:pPr/>
              <a:t>11/3/18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021B0B-90BC-494B-89D1-00CEDAA81B4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865CA2-A591-D845-A434-AF1FDEF223C5}" type="datetimeFigureOut">
              <a:rPr lang="en-US" smtClean="0"/>
              <a:pPr/>
              <a:t>11/3/18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021B0B-90BC-494B-89D1-00CEDAA81B4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865CA2-A591-D845-A434-AF1FDEF223C5}" type="datetimeFigureOut">
              <a:rPr lang="en-US" smtClean="0"/>
              <a:pPr/>
              <a:t>11/3/18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021B0B-90BC-494B-89D1-00CEDAA81B4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865CA2-A591-D845-A434-AF1FDEF223C5}" type="datetimeFigureOut">
              <a:rPr lang="en-US" smtClean="0"/>
              <a:pPr/>
              <a:t>11/3/18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21B0B-90BC-494B-89D1-00CEDAA81B4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865CA2-A591-D845-A434-AF1FDEF223C5}" type="datetimeFigureOut">
              <a:rPr lang="en-US" smtClean="0"/>
              <a:pPr/>
              <a:t>11/3/18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21B0B-90BC-494B-89D1-00CEDAA81B4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865CA2-A591-D845-A434-AF1FDEF223C5}" type="datetimeFigureOut">
              <a:rPr lang="en-US" smtClean="0"/>
              <a:pPr/>
              <a:t>11/3/18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021B0B-90BC-494B-89D1-00CEDAA81B4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iftdoc.org/v3.0/type/Optional" TargetMode="External"/><Relationship Id="rId2" Type="http://schemas.openxmlformats.org/officeDocument/2006/relationships/hyperlink" Target="http://swiftdoc.org/v3.0/type/Int" TargetMode="External"/><Relationship Id="rId1" Type="http://schemas.openxmlformats.org/officeDocument/2006/relationships/slideLayout" Target="../slideLayouts/slideLayout2.xml"/><Relationship Id="rId4" Type="http://schemas.openxmlformats.org/officeDocument/2006/relationships/hyperlink" Target="http://swiftdoc.org/v3.0/type/Optional/#som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Swift</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1800"/>
            <a:ext cx="8229600" cy="5880100"/>
          </a:xfrm>
        </p:spPr>
        <p:txBody>
          <a:bodyPr>
            <a:normAutofit lnSpcReduction="10000"/>
          </a:bodyPr>
          <a:lstStyle/>
          <a:p>
            <a:r>
              <a:rPr lang="en-US" dirty="0"/>
              <a:t>Constant and variable names cannot contain</a:t>
            </a:r>
          </a:p>
          <a:p>
            <a:pPr lvl="1"/>
            <a:r>
              <a:rPr lang="en-US" dirty="0"/>
              <a:t> whitespace characters </a:t>
            </a:r>
          </a:p>
          <a:p>
            <a:pPr lvl="1"/>
            <a:r>
              <a:rPr lang="en-US" dirty="0"/>
              <a:t>mathematical symbols </a:t>
            </a:r>
          </a:p>
          <a:p>
            <a:pPr lvl="1"/>
            <a:r>
              <a:rPr lang="en-US" dirty="0"/>
              <a:t>arrows </a:t>
            </a:r>
          </a:p>
          <a:p>
            <a:pPr lvl="1"/>
            <a:r>
              <a:rPr lang="en-US" dirty="0"/>
              <a:t>private-use (or invalid) Unicode code points, or line- and box-drawing characters. </a:t>
            </a:r>
          </a:p>
          <a:p>
            <a:pPr lvl="1"/>
            <a:r>
              <a:rPr lang="en-US" dirty="0"/>
              <a:t>Cannot begin with a number (numbers may be included elsewhere within the name)</a:t>
            </a:r>
          </a:p>
          <a:p>
            <a:r>
              <a:rPr lang="en-US" dirty="0"/>
              <a:t>Following are valid:</a:t>
            </a:r>
          </a:p>
          <a:p>
            <a:pPr lvl="1"/>
            <a:r>
              <a:rPr lang="en-US" dirty="0"/>
              <a:t>let </a:t>
            </a:r>
            <a:r>
              <a:rPr lang="en-US" dirty="0" err="1"/>
              <a:t>π</a:t>
            </a:r>
            <a:r>
              <a:rPr lang="en-US" dirty="0"/>
              <a:t> = 3.14159</a:t>
            </a:r>
          </a:p>
          <a:p>
            <a:pPr lvl="1"/>
            <a:r>
              <a:rPr lang="en-US" dirty="0"/>
              <a:t>let 你好 = "你好世界”</a:t>
            </a:r>
          </a:p>
          <a:p>
            <a:pPr lvl="1"/>
            <a:r>
              <a:rPr lang="en-US" dirty="0"/>
              <a:t>let </a:t>
            </a:r>
            <a:r>
              <a:rPr lang="en-US" dirty="0" err="1"/>
              <a:t>🐶🐮</a:t>
            </a:r>
            <a:r>
              <a:rPr lang="en-US" dirty="0"/>
              <a:t> = "</a:t>
            </a:r>
            <a:r>
              <a:rPr lang="en-US" dirty="0" err="1"/>
              <a:t>dogcow</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7700"/>
            <a:ext cx="8229600" cy="5478463"/>
          </a:xfrm>
        </p:spPr>
        <p:txBody>
          <a:bodyPr>
            <a:normAutofit/>
          </a:bodyPr>
          <a:lstStyle/>
          <a:p>
            <a:r>
              <a:rPr lang="en-US" dirty="0"/>
              <a:t>Conversion:</a:t>
            </a:r>
          </a:p>
          <a:p>
            <a:r>
              <a:rPr lang="en-US" dirty="0" err="1"/>
              <a:t>var</a:t>
            </a:r>
            <a:r>
              <a:rPr lang="en-US" dirty="0"/>
              <a:t> </a:t>
            </a:r>
            <a:r>
              <a:rPr lang="en-US" dirty="0" err="1"/>
              <a:t>myInt:Int</a:t>
            </a:r>
            <a:r>
              <a:rPr lang="en-US" dirty="0"/>
              <a:t> = 5</a:t>
            </a:r>
          </a:p>
          <a:p>
            <a:r>
              <a:rPr lang="en-US" dirty="0" err="1"/>
              <a:t>var</a:t>
            </a:r>
            <a:r>
              <a:rPr lang="en-US" dirty="0"/>
              <a:t> </a:t>
            </a:r>
            <a:r>
              <a:rPr lang="en-US" dirty="0" err="1"/>
              <a:t>myDouble</a:t>
            </a:r>
            <a:r>
              <a:rPr lang="en-US" dirty="0"/>
              <a:t>: Double = 5.2</a:t>
            </a:r>
          </a:p>
          <a:p>
            <a:pPr lvl="1"/>
            <a:r>
              <a:rPr lang="en-US" dirty="0" err="1"/>
              <a:t>myInt</a:t>
            </a:r>
            <a:r>
              <a:rPr lang="en-US" dirty="0"/>
              <a:t> + </a:t>
            </a:r>
            <a:r>
              <a:rPr lang="en-US" dirty="0" err="1"/>
              <a:t>myDouble</a:t>
            </a:r>
            <a:r>
              <a:rPr lang="en-US" dirty="0"/>
              <a:t> -</a:t>
            </a:r>
            <a:r>
              <a:rPr lang="en-US" dirty="0" err="1">
                <a:sym typeface="Wingdings"/>
              </a:rPr>
              <a:t></a:t>
            </a:r>
            <a:r>
              <a:rPr lang="en-US" dirty="0">
                <a:sym typeface="Wingdings"/>
              </a:rPr>
              <a:t> error</a:t>
            </a:r>
          </a:p>
          <a:p>
            <a:pPr lvl="1"/>
            <a:r>
              <a:rPr lang="en-US" dirty="0">
                <a:sym typeface="Wingdings"/>
              </a:rPr>
              <a:t>Double( </a:t>
            </a:r>
            <a:r>
              <a:rPr lang="en-US" dirty="0" err="1">
                <a:sym typeface="Wingdings"/>
              </a:rPr>
              <a:t>myInt</a:t>
            </a:r>
            <a:r>
              <a:rPr lang="en-US" dirty="0">
                <a:sym typeface="Wingdings"/>
              </a:rPr>
              <a:t>) + </a:t>
            </a:r>
            <a:r>
              <a:rPr lang="en-US" dirty="0" err="1">
                <a:sym typeface="Wingdings"/>
              </a:rPr>
              <a:t>myDouble</a:t>
            </a:r>
            <a:r>
              <a:rPr lang="en-US" dirty="0">
                <a:sym typeface="Wingdings"/>
              </a:rPr>
              <a:t> </a:t>
            </a:r>
            <a:r>
              <a:rPr lang="en-US" dirty="0" err="1">
                <a:sym typeface="Wingdings"/>
              </a:rPr>
              <a:t></a:t>
            </a:r>
            <a:r>
              <a:rPr lang="en-US" dirty="0">
                <a:sym typeface="Wingdings"/>
              </a:rPr>
              <a:t> no loss</a:t>
            </a:r>
          </a:p>
          <a:p>
            <a:pPr lvl="1"/>
            <a:r>
              <a:rPr lang="en-US" dirty="0" err="1">
                <a:sym typeface="Wingdings"/>
              </a:rPr>
              <a:t>myInt</a:t>
            </a:r>
            <a:r>
              <a:rPr lang="en-US" dirty="0">
                <a:sym typeface="Wingdings"/>
              </a:rPr>
              <a:t> + </a:t>
            </a:r>
            <a:r>
              <a:rPr lang="en-US" dirty="0" err="1">
                <a:sym typeface="Wingdings"/>
              </a:rPr>
              <a:t>Int(myDouble</a:t>
            </a:r>
            <a:r>
              <a:rPr lang="en-US" dirty="0">
                <a:sym typeface="Wingdings"/>
              </a:rPr>
              <a:t>) </a:t>
            </a:r>
            <a:r>
              <a:rPr lang="en-US" dirty="0" err="1">
                <a:sym typeface="Wingdings"/>
              </a:rPr>
              <a:t></a:t>
            </a:r>
            <a:r>
              <a:rPr lang="en-US" dirty="0">
                <a:sym typeface="Wingdings"/>
              </a:rPr>
              <a:t> with loss</a:t>
            </a:r>
          </a:p>
          <a:p>
            <a:r>
              <a:rPr lang="en-US" i="1" dirty="0"/>
              <a:t>Type aliases </a:t>
            </a:r>
            <a:r>
              <a:rPr lang="en-US" dirty="0"/>
              <a:t>are useful when you want to refer to an existing type by a name that is contextually more appropriate:</a:t>
            </a:r>
          </a:p>
          <a:p>
            <a:pPr lvl="1"/>
            <a:r>
              <a:rPr lang="en-US" dirty="0" err="1"/>
              <a:t>typealias</a:t>
            </a:r>
            <a:r>
              <a:rPr lang="en-US" dirty="0"/>
              <a:t> </a:t>
            </a:r>
            <a:r>
              <a:rPr lang="en-US" dirty="0" err="1"/>
              <a:t>AudioSample</a:t>
            </a:r>
            <a:r>
              <a:rPr lang="en-US" dirty="0"/>
              <a:t> = UInt16</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5900"/>
            <a:ext cx="8229600" cy="6489700"/>
          </a:xfrm>
        </p:spPr>
        <p:txBody>
          <a:bodyPr>
            <a:normAutofit lnSpcReduction="10000"/>
          </a:bodyPr>
          <a:lstStyle/>
          <a:p>
            <a:r>
              <a:rPr lang="en-US" dirty="0"/>
              <a:t>Print Constants and Variables</a:t>
            </a:r>
          </a:p>
          <a:p>
            <a:pPr lvl="1"/>
            <a:r>
              <a:rPr lang="en-US" i="1" dirty="0" err="1"/>
              <a:t>print(_:separator:terminator</a:t>
            </a:r>
            <a:r>
              <a:rPr lang="en-US" i="1" dirty="0"/>
              <a:t>)  </a:t>
            </a:r>
          </a:p>
          <a:p>
            <a:pPr lvl="1"/>
            <a:r>
              <a:rPr lang="en-US" dirty="0"/>
              <a:t>print( </a:t>
            </a:r>
            <a:r>
              <a:rPr lang="en-US" dirty="0" err="1"/>
              <a:t>myInt</a:t>
            </a:r>
            <a:r>
              <a:rPr lang="en-US" dirty="0"/>
              <a:t>)</a:t>
            </a:r>
          </a:p>
          <a:p>
            <a:pPr lvl="1"/>
            <a:r>
              <a:rPr lang="en-US" dirty="0"/>
              <a:t>:separator defaults to “ “</a:t>
            </a:r>
          </a:p>
          <a:p>
            <a:pPr lvl="1"/>
            <a:r>
              <a:rPr lang="en-US" dirty="0"/>
              <a:t>:terminator defaults to “\</a:t>
            </a:r>
            <a:r>
              <a:rPr lang="en-US" dirty="0" err="1"/>
              <a:t>n</a:t>
            </a:r>
            <a:r>
              <a:rPr lang="en-US" dirty="0"/>
              <a:t>”</a:t>
            </a:r>
          </a:p>
          <a:p>
            <a:r>
              <a:rPr lang="en-US" dirty="0"/>
              <a:t>Comments:</a:t>
            </a:r>
          </a:p>
          <a:p>
            <a:pPr lvl="1"/>
            <a:r>
              <a:rPr lang="en-US" dirty="0"/>
              <a:t>// one line comment</a:t>
            </a:r>
          </a:p>
          <a:p>
            <a:pPr lvl="1"/>
            <a:r>
              <a:rPr lang="en-US" dirty="0"/>
              <a:t>/* multiline comments */</a:t>
            </a:r>
          </a:p>
          <a:p>
            <a:pPr lvl="1"/>
            <a:r>
              <a:rPr lang="en-US" dirty="0"/>
              <a:t>/* comments /*can be*/ nested */</a:t>
            </a:r>
          </a:p>
          <a:p>
            <a:r>
              <a:rPr lang="en-US" dirty="0"/>
              <a:t>Semicolons:</a:t>
            </a:r>
          </a:p>
          <a:p>
            <a:pPr lvl="1"/>
            <a:r>
              <a:rPr lang="en-US" dirty="0"/>
              <a:t>Semicolon (;) is optional in swift</a:t>
            </a:r>
          </a:p>
          <a:p>
            <a:r>
              <a:rPr lang="en-US" dirty="0"/>
              <a:t>Integers: </a:t>
            </a:r>
            <a:r>
              <a:rPr lang="en-US" dirty="0" err="1"/>
              <a:t>Int</a:t>
            </a:r>
            <a:r>
              <a:rPr lang="en-US" dirty="0"/>
              <a:t> (Int32, Int64), </a:t>
            </a:r>
            <a:r>
              <a:rPr lang="en-US" dirty="0" err="1"/>
              <a:t>UInt</a:t>
            </a:r>
            <a:r>
              <a:rPr lang="en-US" dirty="0"/>
              <a:t> ( UInt32, UInt64)</a:t>
            </a:r>
          </a:p>
          <a:p>
            <a:endParaRPr lang="en-US" dirty="0"/>
          </a:p>
          <a:p>
            <a:endParaRPr lang="en-US" dirty="0"/>
          </a:p>
          <a:p>
            <a:pPr lvl="1"/>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86500"/>
          </a:xfrm>
        </p:spPr>
        <p:txBody>
          <a:bodyPr>
            <a:normAutofit fontScale="85000" lnSpcReduction="20000"/>
          </a:bodyPr>
          <a:lstStyle/>
          <a:p>
            <a:r>
              <a:rPr lang="en-US" dirty="0"/>
              <a:t>Floating-Point Numbers</a:t>
            </a:r>
          </a:p>
          <a:p>
            <a:pPr lvl="1"/>
            <a:r>
              <a:rPr lang="en-US" dirty="0"/>
              <a:t>Double ( 64-bit floating-point number)</a:t>
            </a:r>
          </a:p>
          <a:p>
            <a:pPr lvl="1"/>
            <a:r>
              <a:rPr lang="en-US" dirty="0"/>
              <a:t>Float (32-bit floating-point number)</a:t>
            </a:r>
          </a:p>
          <a:p>
            <a:r>
              <a:rPr lang="en-US" dirty="0"/>
              <a:t>Numeric Literals</a:t>
            </a:r>
          </a:p>
          <a:p>
            <a:pPr lvl="1"/>
            <a:r>
              <a:rPr lang="en-US" dirty="0"/>
              <a:t>Binary: 0b, octal: 0o, hex: 0x </a:t>
            </a:r>
          </a:p>
          <a:p>
            <a:pPr lvl="1"/>
            <a:r>
              <a:rPr lang="en-US" dirty="0"/>
              <a:t>1.25e2 means 1.25 </a:t>
            </a:r>
            <a:r>
              <a:rPr lang="en-US" dirty="0" err="1"/>
              <a:t>x</a:t>
            </a:r>
            <a:r>
              <a:rPr lang="en-US" dirty="0"/>
              <a:t> 10</a:t>
            </a:r>
            <a:r>
              <a:rPr lang="en-US" baseline="30000" dirty="0"/>
              <a:t>2</a:t>
            </a:r>
            <a:r>
              <a:rPr lang="en-US" dirty="0"/>
              <a:t>, or 125.0.</a:t>
            </a:r>
          </a:p>
          <a:p>
            <a:pPr lvl="1"/>
            <a:r>
              <a:rPr lang="en-US" dirty="0"/>
              <a:t>0xFp2 means 15 </a:t>
            </a:r>
            <a:r>
              <a:rPr lang="en-US" dirty="0" err="1"/>
              <a:t>x</a:t>
            </a:r>
            <a:r>
              <a:rPr lang="en-US" dirty="0"/>
              <a:t> 2</a:t>
            </a:r>
            <a:r>
              <a:rPr lang="en-US" baseline="30000" dirty="0"/>
              <a:t>2</a:t>
            </a:r>
            <a:r>
              <a:rPr lang="en-US" dirty="0"/>
              <a:t>, or 60.0.</a:t>
            </a:r>
          </a:p>
          <a:p>
            <a:pPr lvl="1"/>
            <a:r>
              <a:rPr lang="en-US" dirty="0"/>
              <a:t>Can add formatting character</a:t>
            </a:r>
          </a:p>
          <a:p>
            <a:pPr lvl="2"/>
            <a:r>
              <a:rPr lang="en-US" dirty="0"/>
              <a:t>let </a:t>
            </a:r>
            <a:r>
              <a:rPr lang="en-US" dirty="0" err="1"/>
              <a:t>paddedDouble</a:t>
            </a:r>
            <a:r>
              <a:rPr lang="en-US" dirty="0"/>
              <a:t> = 000123.456</a:t>
            </a:r>
          </a:p>
          <a:p>
            <a:pPr lvl="2"/>
            <a:r>
              <a:rPr lang="en-US" dirty="0"/>
              <a:t>let </a:t>
            </a:r>
            <a:r>
              <a:rPr lang="en-US" dirty="0" err="1"/>
              <a:t>oneMillion</a:t>
            </a:r>
            <a:r>
              <a:rPr lang="en-US" dirty="0"/>
              <a:t> = 1_000_000</a:t>
            </a:r>
          </a:p>
          <a:p>
            <a:r>
              <a:rPr lang="en-US" dirty="0"/>
              <a:t>Boolean:</a:t>
            </a:r>
          </a:p>
          <a:p>
            <a:pPr lvl="1"/>
            <a:r>
              <a:rPr lang="en-US" dirty="0" err="1"/>
              <a:t>Bool</a:t>
            </a:r>
            <a:r>
              <a:rPr lang="en-US" dirty="0"/>
              <a:t> : true/false</a:t>
            </a:r>
          </a:p>
          <a:p>
            <a:pPr lvl="1"/>
            <a:r>
              <a:rPr lang="en-US" dirty="0"/>
              <a:t>Swift’s type safety prevents non-Boolean values from being substituted for </a:t>
            </a:r>
            <a:r>
              <a:rPr lang="en-US" dirty="0" err="1"/>
              <a:t>Bool</a:t>
            </a:r>
            <a:r>
              <a:rPr lang="en-US" dirty="0"/>
              <a:t>.</a:t>
            </a:r>
          </a:p>
          <a:p>
            <a:pPr lvl="2"/>
            <a:r>
              <a:rPr lang="en-US" dirty="0"/>
              <a:t>Ex: let </a:t>
            </a:r>
            <a:r>
              <a:rPr lang="en-US" dirty="0" err="1"/>
              <a:t>i</a:t>
            </a:r>
            <a:r>
              <a:rPr lang="en-US" dirty="0"/>
              <a:t> = 1</a:t>
            </a:r>
          </a:p>
          <a:p>
            <a:pPr lvl="2"/>
            <a:r>
              <a:rPr lang="en-US" dirty="0"/>
              <a:t>if </a:t>
            </a:r>
            <a:r>
              <a:rPr lang="en-US" dirty="0" err="1"/>
              <a:t>i</a:t>
            </a:r>
            <a:r>
              <a:rPr lang="en-US" dirty="0"/>
              <a:t> {    // this example will not compile, and will report an error</a:t>
            </a:r>
          </a:p>
          <a:p>
            <a:pPr lvl="2"/>
            <a:r>
              <a:rPr lang="en-US" dirty="0"/>
              <a:t>}</a:t>
            </a:r>
          </a:p>
          <a:p>
            <a:pPr lvl="1"/>
            <a:endParaRPr lang="en-US" dirty="0"/>
          </a:p>
          <a:p>
            <a:pPr lvl="2"/>
            <a:endParaRPr lang="en-US" dirty="0"/>
          </a:p>
          <a:p>
            <a:pPr lvl="1"/>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17500"/>
            <a:ext cx="8229600" cy="6299200"/>
          </a:xfrm>
        </p:spPr>
        <p:txBody>
          <a:bodyPr/>
          <a:lstStyle/>
          <a:p>
            <a:r>
              <a:rPr lang="en-US" dirty="0" err="1"/>
              <a:t>Tuples</a:t>
            </a:r>
            <a:endParaRPr lang="en-US" dirty="0"/>
          </a:p>
          <a:p>
            <a:pPr lvl="1"/>
            <a:r>
              <a:rPr lang="en-US" dirty="0"/>
              <a:t>group multiple values into a single compound value.</a:t>
            </a:r>
          </a:p>
          <a:p>
            <a:pPr lvl="2"/>
            <a:r>
              <a:rPr lang="en-US" dirty="0"/>
              <a:t>let http404Error = (404, "Not Found")</a:t>
            </a:r>
          </a:p>
          <a:p>
            <a:pPr lvl="2"/>
            <a:r>
              <a:rPr lang="en-US" dirty="0"/>
              <a:t>// http404Error is of type (</a:t>
            </a:r>
            <a:r>
              <a:rPr lang="en-US" dirty="0" err="1"/>
              <a:t>Int</a:t>
            </a:r>
            <a:r>
              <a:rPr lang="en-US" dirty="0"/>
              <a:t>, String)</a:t>
            </a:r>
          </a:p>
          <a:p>
            <a:pPr lvl="1"/>
            <a:r>
              <a:rPr lang="en-US" dirty="0"/>
              <a:t>can name the individual elements in a </a:t>
            </a:r>
            <a:r>
              <a:rPr lang="en-US" dirty="0" err="1"/>
              <a:t>tuple</a:t>
            </a:r>
            <a:r>
              <a:rPr lang="en-US" dirty="0"/>
              <a:t> when the </a:t>
            </a:r>
            <a:r>
              <a:rPr lang="en-US" dirty="0" err="1"/>
              <a:t>tuple</a:t>
            </a:r>
            <a:r>
              <a:rPr lang="en-US" dirty="0"/>
              <a:t> is defined</a:t>
            </a:r>
          </a:p>
          <a:p>
            <a:pPr lvl="2"/>
            <a:r>
              <a:rPr lang="en-US" dirty="0"/>
              <a:t>let http200Status = (</a:t>
            </a:r>
            <a:r>
              <a:rPr lang="en-US" dirty="0" err="1"/>
              <a:t>statusCode</a:t>
            </a:r>
            <a:r>
              <a:rPr lang="en-US" dirty="0"/>
              <a:t>: 200, description: "OK")</a:t>
            </a:r>
          </a:p>
          <a:p>
            <a:pPr lvl="1"/>
            <a:r>
              <a:rPr lang="en-US" dirty="0"/>
              <a:t>Can be used for the return values of functions</a:t>
            </a:r>
          </a:p>
          <a:p>
            <a:pPr lvl="1"/>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 types</a:t>
            </a:r>
          </a:p>
        </p:txBody>
      </p:sp>
      <p:sp>
        <p:nvSpPr>
          <p:cNvPr id="3" name="Content Placeholder 2"/>
          <p:cNvSpPr>
            <a:spLocks noGrp="1"/>
          </p:cNvSpPr>
          <p:nvPr>
            <p:ph idx="1"/>
          </p:nvPr>
        </p:nvSpPr>
        <p:spPr/>
        <p:txBody>
          <a:bodyPr>
            <a:normAutofit lnSpcReduction="10000"/>
          </a:bodyPr>
          <a:lstStyle/>
          <a:p>
            <a:r>
              <a:rPr lang="en-US" dirty="0"/>
              <a:t>handles the absence of a value. </a:t>
            </a:r>
          </a:p>
          <a:p>
            <a:r>
              <a:rPr lang="en-US" dirty="0" err="1"/>
              <a:t>Optionals</a:t>
            </a:r>
            <a:r>
              <a:rPr lang="en-US" dirty="0"/>
              <a:t> say either "there is a value, and it equals </a:t>
            </a:r>
            <a:r>
              <a:rPr lang="en-US" dirty="0" err="1"/>
              <a:t>x</a:t>
            </a:r>
            <a:r>
              <a:rPr lang="en-US" dirty="0"/>
              <a:t>" or "there isn't a value at all".</a:t>
            </a:r>
          </a:p>
          <a:p>
            <a:r>
              <a:rPr lang="en-US" dirty="0"/>
              <a:t>An Optional is a type all of its own</a:t>
            </a:r>
          </a:p>
          <a:p>
            <a:r>
              <a:rPr lang="en-US" dirty="0"/>
              <a:t>Integer declaration:</a:t>
            </a:r>
          </a:p>
          <a:p>
            <a:pPr lvl="2"/>
            <a:r>
              <a:rPr lang="en-US" b="1" i="1" dirty="0" err="1"/>
              <a:t>var</a:t>
            </a:r>
            <a:r>
              <a:rPr lang="en-US" b="1" i="1" dirty="0"/>
              <a:t> </a:t>
            </a:r>
            <a:r>
              <a:rPr lang="en-US" b="1" i="1" dirty="0" err="1"/>
              <a:t>perhapsInt</a:t>
            </a:r>
            <a:r>
              <a:rPr lang="en-US" b="1" i="1" dirty="0"/>
              <a:t>: </a:t>
            </a:r>
            <a:r>
              <a:rPr lang="en-US" b="1" i="1" dirty="0" err="1"/>
              <a:t>Int</a:t>
            </a:r>
            <a:r>
              <a:rPr lang="en-US" b="1" i="1" dirty="0"/>
              <a:t>?</a:t>
            </a:r>
          </a:p>
          <a:p>
            <a:r>
              <a:rPr lang="en-US" dirty="0"/>
              <a:t>Here’s an optional String </a:t>
            </a:r>
          </a:p>
          <a:p>
            <a:pPr lvl="3"/>
            <a:r>
              <a:rPr lang="en-US" b="1" i="1" dirty="0" err="1"/>
              <a:t>var</a:t>
            </a:r>
            <a:r>
              <a:rPr lang="en-US" b="1" i="1" dirty="0"/>
              <a:t> </a:t>
            </a:r>
            <a:r>
              <a:rPr lang="en-US" b="1" i="1" dirty="0" err="1"/>
              <a:t>perhapsStr</a:t>
            </a:r>
            <a:r>
              <a:rPr lang="en-US" b="1" i="1" dirty="0"/>
              <a:t>: String?  </a:t>
            </a:r>
            <a:r>
              <a:rPr lang="en-US" sz="1600" dirty="0"/>
              <a:t>--</a:t>
            </a:r>
            <a:r>
              <a:rPr lang="en-US" sz="1600" dirty="0" err="1">
                <a:sym typeface="Wingdings"/>
              </a:rPr>
              <a:t></a:t>
            </a:r>
            <a:r>
              <a:rPr lang="en-US" sz="1600" dirty="0">
                <a:sym typeface="Wingdings"/>
              </a:rPr>
              <a:t> </a:t>
            </a:r>
            <a:r>
              <a:rPr lang="en-US" b="1" i="1" dirty="0"/>
              <a:t> </a:t>
            </a:r>
            <a:r>
              <a:rPr lang="en-US" dirty="0" err="1"/>
              <a:t>var</a:t>
            </a:r>
            <a:r>
              <a:rPr lang="en-US" dirty="0"/>
              <a:t> </a:t>
            </a:r>
            <a:r>
              <a:rPr lang="en-US" dirty="0" err="1"/>
              <a:t>perhapsStr</a:t>
            </a:r>
            <a:r>
              <a:rPr lang="en-US" dirty="0"/>
              <a:t>: String?  = nil</a:t>
            </a:r>
          </a:p>
          <a:p>
            <a:r>
              <a:rPr lang="en-US" sz="1730" dirty="0"/>
              <a:t>(no similar concept in </a:t>
            </a:r>
            <a:r>
              <a:rPr lang="en-US" sz="1730" dirty="0" err="1"/>
              <a:t>c/objective-c</a:t>
            </a:r>
            <a:r>
              <a:rPr lang="en-US" sz="1730" dirty="0"/>
              <a:t> as this works for objects, structures, </a:t>
            </a:r>
            <a:r>
              <a:rPr lang="en-US" sz="1730" dirty="0" err="1"/>
              <a:t>bascic</a:t>
            </a:r>
            <a:r>
              <a:rPr lang="en-US" sz="1730" dirty="0"/>
              <a:t> types and enumeration values)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25600" y="2006600"/>
            <a:ext cx="6921500" cy="2308324"/>
          </a:xfrm>
          <a:prstGeom prst="rect">
            <a:avLst/>
          </a:prstGeom>
        </p:spPr>
        <p:txBody>
          <a:bodyPr wrap="square">
            <a:spAutoFit/>
          </a:bodyPr>
          <a:lstStyle/>
          <a:p>
            <a:r>
              <a:rPr lang="en-US" dirty="0"/>
              <a:t>import Cocoa</a:t>
            </a:r>
          </a:p>
          <a:p>
            <a:endParaRPr lang="en-US" dirty="0"/>
          </a:p>
          <a:p>
            <a:r>
              <a:rPr lang="en-US" dirty="0" err="1"/>
              <a:t>var</a:t>
            </a:r>
            <a:r>
              <a:rPr lang="en-US" dirty="0"/>
              <a:t> </a:t>
            </a:r>
            <a:r>
              <a:rPr lang="en-US" dirty="0" err="1"/>
              <a:t>myString:String</a:t>
            </a:r>
            <a:r>
              <a:rPr lang="en-US" dirty="0"/>
              <a:t>? = nil          ------ this sets it to a valueless state</a:t>
            </a:r>
          </a:p>
          <a:p>
            <a:r>
              <a:rPr lang="en-US" dirty="0"/>
              <a:t>	if </a:t>
            </a:r>
            <a:r>
              <a:rPr lang="en-US" dirty="0" err="1"/>
              <a:t>myString</a:t>
            </a:r>
            <a:r>
              <a:rPr lang="en-US" dirty="0"/>
              <a:t> != nil {   </a:t>
            </a:r>
          </a:p>
          <a:p>
            <a:r>
              <a:rPr lang="en-US" dirty="0"/>
              <a:t>		</a:t>
            </a:r>
            <a:r>
              <a:rPr lang="en-US" dirty="0" err="1"/>
              <a:t>print(myString</a:t>
            </a:r>
            <a:r>
              <a:rPr lang="en-US" dirty="0"/>
              <a:t>!)</a:t>
            </a:r>
          </a:p>
          <a:p>
            <a:r>
              <a:rPr lang="en-US" dirty="0"/>
              <a:t>} else {   </a:t>
            </a:r>
          </a:p>
          <a:p>
            <a:r>
              <a:rPr lang="en-US" dirty="0"/>
              <a:t>		</a:t>
            </a:r>
            <a:r>
              <a:rPr lang="en-US" dirty="0" err="1"/>
              <a:t>print("myString</a:t>
            </a:r>
            <a:r>
              <a:rPr lang="en-US" dirty="0"/>
              <a:t> has nil value")</a:t>
            </a:r>
          </a:p>
          <a:p>
            <a:r>
              <a:rPr lang="en-US" dirty="0"/>
              <a:t>}</a:t>
            </a:r>
          </a:p>
        </p:txBody>
      </p:sp>
      <p:sp>
        <p:nvSpPr>
          <p:cNvPr id="3" name="Rectangle 2"/>
          <p:cNvSpPr/>
          <p:nvPr/>
        </p:nvSpPr>
        <p:spPr>
          <a:xfrm>
            <a:off x="1625600" y="4773136"/>
            <a:ext cx="6515100" cy="1200329"/>
          </a:xfrm>
          <a:prstGeom prst="rect">
            <a:avLst/>
          </a:prstGeom>
          <a:ln>
            <a:solidFill>
              <a:schemeClr val="tx2">
                <a:lumMod val="20000"/>
                <a:lumOff val="80000"/>
              </a:schemeClr>
            </a:solidFill>
          </a:ln>
        </p:spPr>
        <p:txBody>
          <a:bodyPr wrap="square">
            <a:spAutoFit/>
          </a:bodyPr>
          <a:lstStyle/>
          <a:p>
            <a:r>
              <a:rPr lang="en-US" dirty="0"/>
              <a:t>“nil” cannot be used with </a:t>
            </a:r>
            <a:r>
              <a:rPr lang="en-US" dirty="0" err="1"/>
              <a:t>nonoptional</a:t>
            </a:r>
            <a:r>
              <a:rPr lang="en-US" dirty="0"/>
              <a:t> constants and variables. </a:t>
            </a:r>
          </a:p>
          <a:p>
            <a:r>
              <a:rPr lang="en-US" dirty="0"/>
              <a:t>If a constant or variable needs to work with the absence of a value under certain conditions, always declare it as an optional value of the appropriate type.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254000"/>
            <a:ext cx="8229600" cy="6235700"/>
          </a:xfrm>
        </p:spPr>
        <p:txBody>
          <a:bodyPr>
            <a:normAutofit fontScale="70000" lnSpcReduction="20000"/>
          </a:bodyPr>
          <a:lstStyle/>
          <a:p>
            <a:r>
              <a:rPr lang="en-US" dirty="0"/>
              <a:t>Optional:</a:t>
            </a:r>
          </a:p>
          <a:p>
            <a:pPr lvl="1"/>
            <a:r>
              <a:rPr lang="en-US" dirty="0"/>
              <a:t>let </a:t>
            </a:r>
            <a:r>
              <a:rPr lang="en-US" dirty="0" err="1"/>
              <a:t>shortForm</a:t>
            </a:r>
            <a:r>
              <a:rPr lang="en-US" dirty="0"/>
              <a:t>: </a:t>
            </a:r>
            <a:r>
              <a:rPr lang="en-US" u="sng" dirty="0">
                <a:hlinkClick r:id="rId2"/>
              </a:rPr>
              <a:t>Int? = Int("42")  </a:t>
            </a:r>
          </a:p>
          <a:p>
            <a:pPr lvl="1"/>
            <a:r>
              <a:rPr lang="en-US" u="sng" dirty="0">
                <a:hlinkClick r:id="rId2"/>
              </a:rPr>
              <a:t>let longForm: </a:t>
            </a:r>
            <a:r>
              <a:rPr lang="en-US" u="sng" dirty="0">
                <a:hlinkClick r:id="rId3"/>
              </a:rPr>
              <a:t>Optional&lt;</a:t>
            </a:r>
            <a:r>
              <a:rPr lang="en-US" u="sng" dirty="0">
                <a:hlinkClick r:id="rId2"/>
              </a:rPr>
              <a:t>Int&gt; = Int("42")</a:t>
            </a:r>
            <a:r>
              <a:rPr lang="en-US" u="sng" dirty="0"/>
              <a:t> ------- </a:t>
            </a:r>
            <a:r>
              <a:rPr lang="en-US" u="sng" dirty="0">
                <a:hlinkClick r:id="rId4"/>
              </a:rPr>
              <a:t>Optional.some(42)</a:t>
            </a:r>
            <a:endParaRPr lang="en-US" dirty="0"/>
          </a:p>
          <a:p>
            <a:r>
              <a:rPr lang="en-US" dirty="0"/>
              <a:t>Forced unwrapping</a:t>
            </a:r>
          </a:p>
          <a:p>
            <a:pPr lvl="1"/>
            <a:r>
              <a:rPr lang="en-US" dirty="0"/>
              <a:t> print( </a:t>
            </a:r>
            <a:r>
              <a:rPr lang="en-US" dirty="0" err="1"/>
              <a:t>myString</a:t>
            </a:r>
            <a:r>
              <a:rPr lang="en-US" dirty="0"/>
              <a:t>! )   - </a:t>
            </a:r>
            <a:r>
              <a:rPr lang="en-US" sz="1806" dirty="0"/>
              <a:t>use ! When sure that it has a value otherwise it is a run time error</a:t>
            </a:r>
          </a:p>
          <a:p>
            <a:pPr lvl="2"/>
            <a:r>
              <a:rPr lang="en-US" dirty="0"/>
              <a:t>Output: Hello, Swift!</a:t>
            </a:r>
          </a:p>
          <a:p>
            <a:r>
              <a:rPr lang="en-US" dirty="0"/>
              <a:t>Automatic/Implicitly  </a:t>
            </a:r>
            <a:r>
              <a:rPr lang="en-US" dirty="0" err="1"/>
              <a:t>unwrapping(Unconditionally</a:t>
            </a:r>
            <a:r>
              <a:rPr lang="en-US" dirty="0"/>
              <a:t> unwrapping):</a:t>
            </a:r>
          </a:p>
          <a:p>
            <a:pPr lvl="1"/>
            <a:r>
              <a:rPr lang="en-US" dirty="0" err="1"/>
              <a:t>var</a:t>
            </a:r>
            <a:r>
              <a:rPr lang="en-US" dirty="0"/>
              <a:t> </a:t>
            </a:r>
            <a:r>
              <a:rPr lang="en-US" dirty="0" err="1"/>
              <a:t>myString:String</a:t>
            </a:r>
            <a:r>
              <a:rPr lang="en-US" dirty="0"/>
              <a:t>!</a:t>
            </a:r>
          </a:p>
          <a:p>
            <a:pPr lvl="2"/>
            <a:r>
              <a:rPr lang="en-US" dirty="0"/>
              <a:t>Output: Hello, Swift!</a:t>
            </a:r>
          </a:p>
          <a:p>
            <a:pPr lvl="2"/>
            <a:r>
              <a:rPr lang="en-US" dirty="0"/>
              <a:t>But still need to check for nil before using it</a:t>
            </a:r>
          </a:p>
          <a:p>
            <a:pPr lvl="2"/>
            <a:r>
              <a:rPr lang="en-US" dirty="0"/>
              <a:t>Unconditionally unwrapping a nil instance with ! triggers a runtime error.</a:t>
            </a:r>
          </a:p>
          <a:p>
            <a:r>
              <a:rPr lang="en-US" dirty="0"/>
              <a:t>Optional Binding:</a:t>
            </a:r>
          </a:p>
          <a:p>
            <a:pPr lvl="2"/>
            <a:r>
              <a:rPr lang="en-US" dirty="0"/>
              <a:t>To bind the wrapped value of an Optional instance to a new temporary constant or variable, </a:t>
            </a:r>
          </a:p>
          <a:p>
            <a:pPr lvl="2"/>
            <a:r>
              <a:rPr lang="en-US" dirty="0"/>
              <a:t>use one of the optional binding control structures, including </a:t>
            </a:r>
            <a:r>
              <a:rPr lang="en-US" b="1" dirty="0"/>
              <a:t>if let</a:t>
            </a:r>
            <a:r>
              <a:rPr lang="en-US" dirty="0"/>
              <a:t>, </a:t>
            </a:r>
            <a:r>
              <a:rPr lang="en-US" b="1" dirty="0"/>
              <a:t>guard let</a:t>
            </a:r>
            <a:r>
              <a:rPr lang="en-US" dirty="0"/>
              <a:t>, </a:t>
            </a:r>
            <a:r>
              <a:rPr lang="en-US" b="1" dirty="0"/>
              <a:t>switch </a:t>
            </a:r>
            <a:r>
              <a:rPr lang="en-US" dirty="0"/>
              <a:t>and </a:t>
            </a:r>
            <a:r>
              <a:rPr lang="en-US" b="1" dirty="0"/>
              <a:t>while</a:t>
            </a:r>
            <a:r>
              <a:rPr lang="en-US" dirty="0"/>
              <a:t>.</a:t>
            </a:r>
          </a:p>
          <a:p>
            <a:pPr lvl="3"/>
            <a:r>
              <a:rPr lang="en-US" i="1" dirty="0"/>
              <a:t>if let </a:t>
            </a:r>
            <a:r>
              <a:rPr lang="en-US" i="1" dirty="0" err="1"/>
              <a:t>constantName</a:t>
            </a:r>
            <a:r>
              <a:rPr lang="en-US" i="1" dirty="0"/>
              <a:t> = </a:t>
            </a:r>
            <a:r>
              <a:rPr lang="en-US" i="1" dirty="0" err="1"/>
              <a:t>someOptional</a:t>
            </a:r>
            <a:r>
              <a:rPr lang="en-US" i="1" dirty="0"/>
              <a:t> {   statements}</a:t>
            </a:r>
          </a:p>
          <a:p>
            <a:pPr lvl="3"/>
            <a:r>
              <a:rPr lang="en-US" i="1" dirty="0"/>
              <a:t>If </a:t>
            </a:r>
            <a:r>
              <a:rPr lang="en-US" i="1" dirty="0" err="1"/>
              <a:t>var</a:t>
            </a:r>
            <a:r>
              <a:rPr lang="en-US" i="1" dirty="0"/>
              <a:t> </a:t>
            </a:r>
            <a:r>
              <a:rPr lang="en-US" i="1" dirty="0" err="1"/>
              <a:t>variableName</a:t>
            </a:r>
            <a:r>
              <a:rPr lang="en-US" i="1" dirty="0"/>
              <a:t> = </a:t>
            </a:r>
            <a:r>
              <a:rPr lang="en-US" i="1" dirty="0" err="1"/>
              <a:t>someOptional</a:t>
            </a:r>
            <a:r>
              <a:rPr lang="en-US" i="1" dirty="0"/>
              <a:t> {   statements}</a:t>
            </a:r>
          </a:p>
          <a:p>
            <a:pPr lvl="2"/>
            <a:r>
              <a:rPr lang="en-US" dirty="0"/>
              <a:t>Constants and variables created with optional binding in an if statement are available only within the body of the if statement. </a:t>
            </a:r>
          </a:p>
          <a:p>
            <a:pPr lvl="2"/>
            <a:r>
              <a:rPr lang="en-US" dirty="0"/>
              <a:t>The constants and variables created with a guard statement are available in the lines of code that follow the guard statement,</a:t>
            </a:r>
            <a:endParaRPr lang="en-US" i="1" dirty="0"/>
          </a:p>
          <a:p>
            <a:pPr lvl="3"/>
            <a:endParaRPr lang="en-US" i="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20700"/>
            <a:ext cx="8229600" cy="5605463"/>
          </a:xfrm>
        </p:spPr>
        <p:txBody>
          <a:bodyPr>
            <a:normAutofit fontScale="70000" lnSpcReduction="20000"/>
          </a:bodyPr>
          <a:lstStyle/>
          <a:p>
            <a:r>
              <a:rPr lang="en-US" b="1" dirty="0"/>
              <a:t>Guard Statement</a:t>
            </a:r>
          </a:p>
          <a:p>
            <a:r>
              <a:rPr lang="en-US" dirty="0"/>
              <a:t>A guard statement is used to transfer program control out of a scope if one or more conditions aren’t met. </a:t>
            </a:r>
          </a:p>
          <a:p>
            <a:r>
              <a:rPr lang="en-US" dirty="0"/>
              <a:t>A guard statement has the following form: </a:t>
            </a:r>
          </a:p>
          <a:p>
            <a:pPr>
              <a:buNone/>
            </a:pPr>
            <a:r>
              <a:rPr lang="en-US" i="1" dirty="0"/>
              <a:t>					guard condition else {</a:t>
            </a:r>
          </a:p>
          <a:p>
            <a:pPr>
              <a:buNone/>
            </a:pPr>
            <a:r>
              <a:rPr lang="en-US" i="1" dirty="0"/>
              <a:t>						statements</a:t>
            </a:r>
          </a:p>
          <a:p>
            <a:pPr>
              <a:buNone/>
            </a:pPr>
            <a:r>
              <a:rPr lang="en-US" i="1" dirty="0"/>
              <a:t>					}</a:t>
            </a:r>
          </a:p>
          <a:p>
            <a:r>
              <a:rPr lang="en-US" dirty="0"/>
              <a:t>The value of any condition in a guard statement must be of type </a:t>
            </a:r>
            <a:r>
              <a:rPr lang="en-US" dirty="0" err="1"/>
              <a:t>Bool</a:t>
            </a:r>
            <a:r>
              <a:rPr lang="en-US" dirty="0"/>
              <a:t> or a type bridged to </a:t>
            </a:r>
            <a:r>
              <a:rPr lang="en-US" dirty="0" err="1"/>
              <a:t>Bool</a:t>
            </a:r>
            <a:r>
              <a:rPr lang="en-US" dirty="0"/>
              <a:t>.</a:t>
            </a:r>
          </a:p>
          <a:p>
            <a:r>
              <a:rPr lang="en-US" dirty="0"/>
              <a:t>The condition can also be an optional binding declaration.</a:t>
            </a:r>
          </a:p>
          <a:p>
            <a:r>
              <a:rPr lang="en-US" dirty="0"/>
              <a:t>Any constants or variables assigned a value from an optional binding declaration in a guard statement condition can be used for the rest of the guard statement’s enclosing scope. </a:t>
            </a:r>
          </a:p>
          <a:p>
            <a:r>
              <a:rPr lang="en-US" dirty="0"/>
              <a:t>The else clause of a guard statement is required, and must either call a function with the Never return type or transfer program control outside the guard statement’s enclosing scope using one of the following statements: </a:t>
            </a:r>
          </a:p>
          <a:p>
            <a:pPr lvl="1"/>
            <a:r>
              <a:rPr lang="en-US" dirty="0"/>
              <a:t>return , break, continue, throw </a:t>
            </a:r>
          </a:p>
          <a:p>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8000"/>
            <a:ext cx="8229600" cy="5618163"/>
          </a:xfrm>
        </p:spPr>
        <p:txBody>
          <a:bodyPr>
            <a:normAutofit lnSpcReduction="10000"/>
          </a:bodyPr>
          <a:lstStyle/>
          <a:p>
            <a:r>
              <a:rPr lang="en-US" b="1" dirty="0"/>
              <a:t>OPTIONAL CHAINING</a:t>
            </a:r>
          </a:p>
          <a:p>
            <a:pPr lvl="1"/>
            <a:r>
              <a:rPr lang="en-US" dirty="0"/>
              <a:t>To safely access the properties and methods of a wrapped instance, use the postfix optional chaining operator (?).</a:t>
            </a:r>
          </a:p>
          <a:p>
            <a:pPr lvl="1"/>
            <a:r>
              <a:rPr lang="en-US" sz="1600" dirty="0">
                <a:solidFill>
                  <a:srgbClr val="A71790"/>
                </a:solidFill>
                <a:latin typeface="Menlo-Regular"/>
              </a:rPr>
              <a:t>let</a:t>
            </a:r>
            <a:r>
              <a:rPr lang="en-US" sz="1600" dirty="0">
                <a:solidFill>
                  <a:srgbClr val="262626"/>
                </a:solidFill>
                <a:latin typeface="Menlo-Regular"/>
              </a:rPr>
              <a:t> </a:t>
            </a:r>
            <a:r>
              <a:rPr lang="en-US" sz="1600" dirty="0" err="1">
                <a:solidFill>
                  <a:srgbClr val="406E74"/>
                </a:solidFill>
                <a:latin typeface="Menlo-Regular"/>
              </a:rPr>
              <a:t>isPNG</a:t>
            </a:r>
            <a:r>
              <a:rPr lang="en-US" sz="1600" dirty="0">
                <a:solidFill>
                  <a:srgbClr val="262626"/>
                </a:solidFill>
                <a:latin typeface="Menlo-Regular"/>
              </a:rPr>
              <a:t> = </a:t>
            </a:r>
            <a:r>
              <a:rPr lang="en-US" sz="1600" dirty="0" err="1">
                <a:solidFill>
                  <a:srgbClr val="406E74"/>
                </a:solidFill>
                <a:latin typeface="Menlo-Regular"/>
              </a:rPr>
              <a:t>imagePaths</a:t>
            </a:r>
            <a:r>
              <a:rPr lang="en-US" sz="1600" dirty="0" err="1">
                <a:solidFill>
                  <a:srgbClr val="262626"/>
                </a:solidFill>
                <a:latin typeface="Menlo-Regular"/>
              </a:rPr>
              <a:t>[</a:t>
            </a:r>
            <a:r>
              <a:rPr lang="en-US" sz="1600" dirty="0" err="1">
                <a:solidFill>
                  <a:srgbClr val="B50013"/>
                </a:solidFill>
                <a:latin typeface="Menlo-Regular"/>
              </a:rPr>
              <a:t>"star"</a:t>
            </a:r>
            <a:r>
              <a:rPr lang="en-US" sz="1600" dirty="0" err="1">
                <a:solidFill>
                  <a:srgbClr val="262626"/>
                </a:solidFill>
                <a:latin typeface="Menlo-Regular"/>
              </a:rPr>
              <a:t>]?.</a:t>
            </a:r>
            <a:r>
              <a:rPr lang="en-US" sz="1600" dirty="0" err="1">
                <a:solidFill>
                  <a:srgbClr val="406E74"/>
                </a:solidFill>
                <a:latin typeface="Menlo-Regular"/>
              </a:rPr>
              <a:t>hasSuffix</a:t>
            </a:r>
            <a:r>
              <a:rPr lang="en-US" sz="1600" dirty="0" err="1">
                <a:solidFill>
                  <a:srgbClr val="262626"/>
                </a:solidFill>
                <a:latin typeface="Menlo-Regular"/>
              </a:rPr>
              <a:t>(</a:t>
            </a:r>
            <a:r>
              <a:rPr lang="en-US" sz="1600" dirty="0" err="1">
                <a:solidFill>
                  <a:srgbClr val="B50013"/>
                </a:solidFill>
                <a:latin typeface="Menlo-Regular"/>
              </a:rPr>
              <a:t>".png</a:t>
            </a:r>
            <a:r>
              <a:rPr lang="en-US" sz="1600" dirty="0">
                <a:solidFill>
                  <a:srgbClr val="B50013"/>
                </a:solidFill>
                <a:latin typeface="Menlo-Regular"/>
              </a:rPr>
              <a:t>"</a:t>
            </a:r>
            <a:r>
              <a:rPr lang="en-US" sz="1600" dirty="0">
                <a:solidFill>
                  <a:srgbClr val="262626"/>
                </a:solidFill>
                <a:latin typeface="Menlo-Regular"/>
              </a:rPr>
              <a:t>)</a:t>
            </a:r>
          </a:p>
          <a:p>
            <a:r>
              <a:rPr lang="en-US" sz="2000" b="1" dirty="0"/>
              <a:t>NIL-COALESCING OPERATOR</a:t>
            </a:r>
          </a:p>
          <a:p>
            <a:pPr lvl="1"/>
            <a:r>
              <a:rPr lang="en-US" sz="1600" dirty="0"/>
              <a:t>Use the nil-coalescing operator (??) to supply a default value in case the Optional instance is nil</a:t>
            </a:r>
          </a:p>
          <a:p>
            <a:pPr lvl="1"/>
            <a:r>
              <a:rPr lang="en-US" sz="1600" dirty="0">
                <a:solidFill>
                  <a:srgbClr val="A71790"/>
                </a:solidFill>
                <a:latin typeface="Menlo-Regular"/>
              </a:rPr>
              <a:t>let</a:t>
            </a:r>
            <a:r>
              <a:rPr lang="en-US" sz="1800" dirty="0">
                <a:solidFill>
                  <a:srgbClr val="262626"/>
                </a:solidFill>
                <a:latin typeface="Menlo-Regular"/>
              </a:rPr>
              <a:t> </a:t>
            </a:r>
            <a:r>
              <a:rPr lang="en-US" sz="1600" dirty="0" err="1">
                <a:solidFill>
                  <a:srgbClr val="406E74"/>
                </a:solidFill>
                <a:latin typeface="Menlo-Regular"/>
              </a:rPr>
              <a:t>defaultImagePath</a:t>
            </a:r>
            <a:r>
              <a:rPr lang="en-US" sz="1800" dirty="0">
                <a:solidFill>
                  <a:srgbClr val="262626"/>
                </a:solidFill>
                <a:latin typeface="Menlo-Regular"/>
              </a:rPr>
              <a:t> </a:t>
            </a:r>
            <a:r>
              <a:rPr lang="en-US" sz="1600" dirty="0">
                <a:solidFill>
                  <a:srgbClr val="262626"/>
                </a:solidFill>
                <a:latin typeface="Menlo-Regular"/>
              </a:rPr>
              <a:t>= </a:t>
            </a:r>
            <a:r>
              <a:rPr lang="en-US" sz="1600" dirty="0">
                <a:solidFill>
                  <a:srgbClr val="B50013"/>
                </a:solidFill>
                <a:latin typeface="Menlo-Regular"/>
              </a:rPr>
              <a:t>"/images/</a:t>
            </a:r>
            <a:r>
              <a:rPr lang="en-US" sz="1600" dirty="0" err="1">
                <a:solidFill>
                  <a:srgbClr val="B50013"/>
                </a:solidFill>
                <a:latin typeface="Menlo-Regular"/>
              </a:rPr>
              <a:t>default.png</a:t>
            </a:r>
            <a:r>
              <a:rPr lang="en-US" sz="1600" dirty="0">
                <a:solidFill>
                  <a:srgbClr val="B50013"/>
                </a:solidFill>
                <a:latin typeface="Menlo-Regular"/>
              </a:rPr>
              <a:t>”</a:t>
            </a:r>
          </a:p>
          <a:p>
            <a:pPr lvl="1"/>
            <a:r>
              <a:rPr lang="en-US" sz="1600" dirty="0">
                <a:solidFill>
                  <a:srgbClr val="A71790"/>
                </a:solidFill>
                <a:latin typeface="Menlo-Regular"/>
              </a:rPr>
              <a:t>Let</a:t>
            </a:r>
            <a:r>
              <a:rPr lang="en-US" sz="1800" dirty="0">
                <a:solidFill>
                  <a:srgbClr val="262626"/>
                </a:solidFill>
                <a:latin typeface="Menlo-Regular"/>
              </a:rPr>
              <a:t> </a:t>
            </a:r>
            <a:r>
              <a:rPr lang="en-US" sz="1600" dirty="0" err="1">
                <a:solidFill>
                  <a:srgbClr val="406E74"/>
                </a:solidFill>
                <a:latin typeface="Menlo-Regular"/>
              </a:rPr>
              <a:t>heartPath</a:t>
            </a:r>
            <a:r>
              <a:rPr lang="en-US" sz="1800" dirty="0">
                <a:solidFill>
                  <a:srgbClr val="262626"/>
                </a:solidFill>
                <a:latin typeface="Menlo-Regular"/>
              </a:rPr>
              <a:t> </a:t>
            </a:r>
            <a:r>
              <a:rPr lang="en-US" sz="1600" dirty="0">
                <a:solidFill>
                  <a:srgbClr val="262626"/>
                </a:solidFill>
                <a:latin typeface="Menlo-Regular"/>
              </a:rPr>
              <a:t>= </a:t>
            </a:r>
            <a:r>
              <a:rPr lang="en-US" sz="1600" dirty="0" err="1">
                <a:solidFill>
                  <a:srgbClr val="406E74"/>
                </a:solidFill>
                <a:latin typeface="Menlo-Regular"/>
              </a:rPr>
              <a:t>imagePaths</a:t>
            </a:r>
            <a:r>
              <a:rPr lang="en-US" sz="1600" dirty="0" err="1">
                <a:solidFill>
                  <a:srgbClr val="262626"/>
                </a:solidFill>
                <a:latin typeface="Menlo-Regular"/>
              </a:rPr>
              <a:t>[</a:t>
            </a:r>
            <a:r>
              <a:rPr lang="en-US" sz="1600" dirty="0" err="1">
                <a:solidFill>
                  <a:srgbClr val="B50013"/>
                </a:solidFill>
                <a:latin typeface="Menlo-Regular"/>
              </a:rPr>
              <a:t>"heart</a:t>
            </a:r>
            <a:r>
              <a:rPr lang="en-US" sz="1600" dirty="0">
                <a:solidFill>
                  <a:srgbClr val="B50013"/>
                </a:solidFill>
                <a:latin typeface="Menlo-Regular"/>
              </a:rPr>
              <a:t>"</a:t>
            </a:r>
            <a:r>
              <a:rPr lang="en-US" sz="1600" dirty="0">
                <a:solidFill>
                  <a:srgbClr val="262626"/>
                </a:solidFill>
                <a:latin typeface="Menlo-Regular"/>
              </a:rPr>
              <a:t>] ?? </a:t>
            </a:r>
            <a:r>
              <a:rPr lang="en-US" sz="1600" dirty="0" err="1">
                <a:solidFill>
                  <a:srgbClr val="406E74"/>
                </a:solidFill>
                <a:latin typeface="Menlo-Regular"/>
              </a:rPr>
              <a:t>defaultImagePath</a:t>
            </a:r>
            <a:endParaRPr lang="en-US" sz="1600" dirty="0">
              <a:solidFill>
                <a:srgbClr val="406E74"/>
              </a:solidFill>
              <a:latin typeface="Menlo-Regular"/>
            </a:endParaRPr>
          </a:p>
          <a:p>
            <a:pPr lvl="1"/>
            <a:r>
              <a:rPr lang="en-US" sz="1600" dirty="0">
                <a:solidFill>
                  <a:srgbClr val="A71790"/>
                </a:solidFill>
                <a:latin typeface="Menlo-Regular"/>
              </a:rPr>
              <a:t>Can chain: </a:t>
            </a:r>
          </a:p>
          <a:p>
            <a:pPr lvl="1"/>
            <a:r>
              <a:rPr lang="en-US" sz="1000" dirty="0">
                <a:solidFill>
                  <a:srgbClr val="A71790"/>
                </a:solidFill>
                <a:latin typeface="Menlo-Regular"/>
              </a:rPr>
              <a:t>let</a:t>
            </a:r>
            <a:r>
              <a:rPr lang="en-US" sz="1000" dirty="0">
                <a:solidFill>
                  <a:srgbClr val="262626"/>
                </a:solidFill>
                <a:latin typeface="Menlo-Regular"/>
              </a:rPr>
              <a:t> </a:t>
            </a:r>
            <a:r>
              <a:rPr lang="en-US" sz="1000" dirty="0" err="1">
                <a:solidFill>
                  <a:srgbClr val="406E74"/>
                </a:solidFill>
                <a:latin typeface="Menlo-Regular"/>
              </a:rPr>
              <a:t>shapePath</a:t>
            </a:r>
            <a:r>
              <a:rPr lang="en-US" sz="1000" dirty="0">
                <a:solidFill>
                  <a:srgbClr val="262626"/>
                </a:solidFill>
                <a:latin typeface="Menlo-Regular"/>
              </a:rPr>
              <a:t> = </a:t>
            </a:r>
            <a:r>
              <a:rPr lang="en-US" sz="1000" dirty="0" err="1">
                <a:solidFill>
                  <a:srgbClr val="406E74"/>
                </a:solidFill>
                <a:latin typeface="Menlo-Regular"/>
              </a:rPr>
              <a:t>imagePaths</a:t>
            </a:r>
            <a:r>
              <a:rPr lang="en-US" sz="1000" dirty="0" err="1">
                <a:solidFill>
                  <a:srgbClr val="262626"/>
                </a:solidFill>
                <a:latin typeface="Menlo-Regular"/>
              </a:rPr>
              <a:t>[</a:t>
            </a:r>
            <a:r>
              <a:rPr lang="en-US" sz="1000" dirty="0" err="1">
                <a:solidFill>
                  <a:srgbClr val="B50013"/>
                </a:solidFill>
                <a:latin typeface="Menlo-Regular"/>
              </a:rPr>
              <a:t>"cir</a:t>
            </a:r>
            <a:r>
              <a:rPr lang="en-US" sz="1000" dirty="0">
                <a:solidFill>
                  <a:srgbClr val="B50013"/>
                </a:solidFill>
                <a:latin typeface="Menlo-Regular"/>
              </a:rPr>
              <a:t>"</a:t>
            </a:r>
            <a:r>
              <a:rPr lang="en-US" sz="1000" dirty="0">
                <a:solidFill>
                  <a:srgbClr val="262626"/>
                </a:solidFill>
                <a:latin typeface="Menlo-Regular"/>
              </a:rPr>
              <a:t>] ?? </a:t>
            </a:r>
            <a:r>
              <a:rPr lang="en-US" sz="1000" dirty="0" err="1">
                <a:solidFill>
                  <a:srgbClr val="406E74"/>
                </a:solidFill>
                <a:latin typeface="Menlo-Regular"/>
              </a:rPr>
              <a:t>imagePaths</a:t>
            </a:r>
            <a:r>
              <a:rPr lang="en-US" sz="1000" dirty="0" err="1">
                <a:solidFill>
                  <a:srgbClr val="262626"/>
                </a:solidFill>
                <a:latin typeface="Menlo-Regular"/>
              </a:rPr>
              <a:t>[</a:t>
            </a:r>
            <a:r>
              <a:rPr lang="en-US" sz="1000" dirty="0" err="1">
                <a:solidFill>
                  <a:srgbClr val="B50013"/>
                </a:solidFill>
                <a:latin typeface="Menlo-Regular"/>
              </a:rPr>
              <a:t>"squ</a:t>
            </a:r>
            <a:r>
              <a:rPr lang="en-US" sz="1000" dirty="0">
                <a:solidFill>
                  <a:srgbClr val="B50013"/>
                </a:solidFill>
                <a:latin typeface="Menlo-Regular"/>
              </a:rPr>
              <a:t>"</a:t>
            </a:r>
            <a:r>
              <a:rPr lang="en-US" sz="1000" dirty="0">
                <a:solidFill>
                  <a:srgbClr val="262626"/>
                </a:solidFill>
                <a:latin typeface="Menlo-Regular"/>
              </a:rPr>
              <a:t>] ?? </a:t>
            </a:r>
            <a:r>
              <a:rPr lang="en-US" sz="1000" dirty="0" err="1">
                <a:solidFill>
                  <a:srgbClr val="406E74"/>
                </a:solidFill>
                <a:latin typeface="Menlo-Regular"/>
              </a:rPr>
              <a:t>defaultImagePath</a:t>
            </a:r>
            <a:endParaRPr lang="en-US" sz="1000" dirty="0">
              <a:solidFill>
                <a:srgbClr val="406E74"/>
              </a:solidFill>
              <a:latin typeface="Menlo-Regular"/>
            </a:endParaRPr>
          </a:p>
          <a:p>
            <a:pPr lvl="1"/>
            <a:endParaRPr lang="en-US" sz="1000" dirty="0">
              <a:solidFill>
                <a:srgbClr val="406E74"/>
              </a:solidFill>
              <a:latin typeface="Menlo-Regular"/>
            </a:endParaRPr>
          </a:p>
          <a:p>
            <a:r>
              <a:rPr lang="en-US" sz="1400" dirty="0"/>
              <a:t>Many optional bindings and Boolean conditions can be written in a single if statement , separated by commas.</a:t>
            </a:r>
          </a:p>
          <a:p>
            <a:r>
              <a:rPr lang="en-US" sz="1400" dirty="0"/>
              <a:t>if let </a:t>
            </a:r>
            <a:r>
              <a:rPr lang="en-US" sz="1400" dirty="0" err="1"/>
              <a:t>firstNumber</a:t>
            </a:r>
            <a:r>
              <a:rPr lang="en-US" sz="1400" dirty="0"/>
              <a:t> = Int("4"), let </a:t>
            </a:r>
            <a:r>
              <a:rPr lang="en-US" sz="1400" dirty="0" err="1"/>
              <a:t>secondNumber</a:t>
            </a:r>
            <a:r>
              <a:rPr lang="en-US" sz="1400" dirty="0"/>
              <a:t> = Int("42"), </a:t>
            </a:r>
            <a:r>
              <a:rPr lang="en-US" sz="1400" dirty="0" err="1"/>
              <a:t>firstNumber</a:t>
            </a:r>
            <a:r>
              <a:rPr lang="en-US" sz="1400" dirty="0"/>
              <a:t> &lt; </a:t>
            </a:r>
            <a:r>
              <a:rPr lang="en-US" sz="1400" dirty="0" err="1"/>
              <a:t>secondNumber</a:t>
            </a:r>
            <a:r>
              <a:rPr lang="en-US" sz="1400" dirty="0"/>
              <a:t> &amp;&amp; </a:t>
            </a:r>
            <a:r>
              <a:rPr lang="en-US" sz="1400" dirty="0" err="1"/>
              <a:t>secondNumber</a:t>
            </a:r>
            <a:r>
              <a:rPr lang="en-US" sz="1400" dirty="0"/>
              <a:t> &lt; 100 {    </a:t>
            </a:r>
          </a:p>
          <a:p>
            <a:pPr lvl="1">
              <a:buNone/>
            </a:pPr>
            <a:r>
              <a:rPr lang="en-US" sz="1000" dirty="0"/>
              <a:t>	print("\(</a:t>
            </a:r>
            <a:r>
              <a:rPr lang="en-US" sz="1000" dirty="0" err="1"/>
              <a:t>firstNumber</a:t>
            </a:r>
            <a:r>
              <a:rPr lang="en-US" sz="1000" dirty="0"/>
              <a:t>) &lt; \(</a:t>
            </a:r>
            <a:r>
              <a:rPr lang="en-US" sz="1000" dirty="0" err="1"/>
              <a:t>secondNumber</a:t>
            </a:r>
            <a:r>
              <a:rPr lang="en-US" sz="1000" dirty="0"/>
              <a:t>) &lt; 100")</a:t>
            </a:r>
          </a:p>
          <a:p>
            <a:pPr lvl="1">
              <a:buNone/>
            </a:pPr>
            <a:r>
              <a:rPr lang="en-US" sz="1000"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Swift?</a:t>
            </a:r>
          </a:p>
        </p:txBody>
      </p:sp>
      <p:sp>
        <p:nvSpPr>
          <p:cNvPr id="3" name="Content Placeholder 2"/>
          <p:cNvSpPr>
            <a:spLocks noGrp="1"/>
          </p:cNvSpPr>
          <p:nvPr>
            <p:ph idx="1"/>
          </p:nvPr>
        </p:nvSpPr>
        <p:spPr/>
        <p:txBody>
          <a:bodyPr>
            <a:normAutofit fontScale="77500" lnSpcReduction="20000"/>
          </a:bodyPr>
          <a:lstStyle/>
          <a:p>
            <a:r>
              <a:rPr lang="en-US" dirty="0"/>
              <a:t>Swift is Apple’s brand new programming language </a:t>
            </a:r>
          </a:p>
          <a:p>
            <a:pPr lvl="1"/>
            <a:r>
              <a:rPr lang="en-US" dirty="0"/>
              <a:t>Swift 1.1 was released on October 22, 2014</a:t>
            </a:r>
          </a:p>
          <a:p>
            <a:r>
              <a:rPr lang="en-US" dirty="0"/>
              <a:t>Swift is an innovative  programming language for Cocoa and Cocoa Touch ( </a:t>
            </a:r>
            <a:r>
              <a:rPr lang="en-US" dirty="0" err="1"/>
              <a:t>macOS</a:t>
            </a:r>
            <a:r>
              <a:rPr lang="en-US" dirty="0"/>
              <a:t>, </a:t>
            </a:r>
            <a:r>
              <a:rPr lang="en-US" dirty="0" err="1"/>
              <a:t>iOS</a:t>
            </a:r>
            <a:r>
              <a:rPr lang="en-US" dirty="0"/>
              <a:t>, </a:t>
            </a:r>
            <a:r>
              <a:rPr lang="en-US" dirty="0" err="1"/>
              <a:t>watchOS</a:t>
            </a:r>
            <a:r>
              <a:rPr lang="en-US" dirty="0"/>
              <a:t> and </a:t>
            </a:r>
            <a:r>
              <a:rPr lang="en-US" dirty="0" err="1"/>
              <a:t>tvOS</a:t>
            </a:r>
            <a:r>
              <a:rPr lang="en-US" dirty="0"/>
              <a:t> )</a:t>
            </a:r>
          </a:p>
          <a:p>
            <a:r>
              <a:rPr lang="en-US" dirty="0"/>
              <a:t>Swift is a successor to the C and Objective-C languages. It includes:</a:t>
            </a:r>
          </a:p>
          <a:p>
            <a:pPr lvl="1"/>
            <a:r>
              <a:rPr lang="en-US" dirty="0"/>
              <a:t> low-level primitives such as types, </a:t>
            </a:r>
          </a:p>
          <a:p>
            <a:pPr lvl="1"/>
            <a:r>
              <a:rPr lang="en-US" dirty="0"/>
              <a:t>flow control, and operators. </a:t>
            </a:r>
          </a:p>
          <a:p>
            <a:pPr lvl="1"/>
            <a:r>
              <a:rPr lang="en-US" dirty="0"/>
              <a:t>Provides object-oriented features such as classes, protocols, and generics.</a:t>
            </a:r>
          </a:p>
          <a:p>
            <a:r>
              <a:rPr lang="en-US" dirty="0"/>
              <a:t>A playground is a new type of file that allows you to test out Swift code, and see the results of each line in the sidebar.</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1859340"/>
            <a:ext cx="5092700" cy="3139321"/>
          </a:xfrm>
          <a:prstGeom prst="rect">
            <a:avLst/>
          </a:prstGeom>
        </p:spPr>
        <p:txBody>
          <a:bodyPr wrap="square">
            <a:spAutoFit/>
          </a:bodyPr>
          <a:lstStyle/>
          <a:p>
            <a:r>
              <a:rPr lang="en-US" dirty="0"/>
              <a:t>import Cocoa</a:t>
            </a:r>
          </a:p>
          <a:p>
            <a:endParaRPr lang="en-US" dirty="0"/>
          </a:p>
          <a:p>
            <a:r>
              <a:rPr lang="en-US" dirty="0" err="1"/>
              <a:t>var</a:t>
            </a:r>
            <a:r>
              <a:rPr lang="en-US" dirty="0"/>
              <a:t> </a:t>
            </a:r>
            <a:r>
              <a:rPr lang="en-US" dirty="0" err="1"/>
              <a:t>myString:String</a:t>
            </a:r>
            <a:r>
              <a:rPr lang="en-US" dirty="0"/>
              <a:t>?</a:t>
            </a:r>
          </a:p>
          <a:p>
            <a:endParaRPr lang="en-US" dirty="0"/>
          </a:p>
          <a:p>
            <a:r>
              <a:rPr lang="en-US" dirty="0" err="1"/>
              <a:t>myString</a:t>
            </a:r>
            <a:r>
              <a:rPr lang="en-US" dirty="0"/>
              <a:t> = "Hello, Swift!"</a:t>
            </a:r>
          </a:p>
          <a:p>
            <a:endParaRPr lang="en-US" dirty="0"/>
          </a:p>
          <a:p>
            <a:r>
              <a:rPr lang="en-US" dirty="0"/>
              <a:t>if let </a:t>
            </a:r>
            <a:r>
              <a:rPr lang="en-US" dirty="0" err="1"/>
              <a:t>yourString</a:t>
            </a:r>
            <a:r>
              <a:rPr lang="en-US" dirty="0"/>
              <a:t> = </a:t>
            </a:r>
            <a:r>
              <a:rPr lang="en-US" dirty="0" err="1"/>
              <a:t>myString</a:t>
            </a:r>
            <a:r>
              <a:rPr lang="en-US" dirty="0"/>
              <a:t> {</a:t>
            </a:r>
          </a:p>
          <a:p>
            <a:r>
              <a:rPr lang="en-US" dirty="0"/>
              <a:t>   </a:t>
            </a:r>
            <a:r>
              <a:rPr lang="en-US" dirty="0" err="1"/>
              <a:t>print("Your</a:t>
            </a:r>
            <a:r>
              <a:rPr lang="en-US" dirty="0"/>
              <a:t> string has - \(</a:t>
            </a:r>
            <a:r>
              <a:rPr lang="en-US" dirty="0" err="1"/>
              <a:t>yourString</a:t>
            </a:r>
            <a:r>
              <a:rPr lang="en-US" dirty="0"/>
              <a:t>)")</a:t>
            </a:r>
          </a:p>
          <a:p>
            <a:r>
              <a:rPr lang="en-US" dirty="0"/>
              <a:t>}else{</a:t>
            </a:r>
          </a:p>
          <a:p>
            <a:r>
              <a:rPr lang="en-US" dirty="0"/>
              <a:t>   </a:t>
            </a:r>
            <a:r>
              <a:rPr lang="en-US" dirty="0" err="1"/>
              <a:t>print("Your</a:t>
            </a:r>
            <a:r>
              <a:rPr lang="en-US" dirty="0"/>
              <a:t> string does not have a value")</a:t>
            </a:r>
          </a:p>
          <a:p>
            <a:r>
              <a:rPr lang="en-US"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a:t>
            </a:r>
          </a:p>
        </p:txBody>
      </p:sp>
      <p:sp>
        <p:nvSpPr>
          <p:cNvPr id="3" name="Content Placeholder 2"/>
          <p:cNvSpPr>
            <a:spLocks noGrp="1"/>
          </p:cNvSpPr>
          <p:nvPr>
            <p:ph idx="1"/>
          </p:nvPr>
        </p:nvSpPr>
        <p:spPr/>
        <p:txBody>
          <a:bodyPr>
            <a:normAutofit fontScale="47500" lnSpcReduction="20000"/>
          </a:bodyPr>
          <a:lstStyle/>
          <a:p>
            <a:r>
              <a:rPr lang="en-US" dirty="0"/>
              <a:t>Swift supports most standard C operators </a:t>
            </a:r>
          </a:p>
          <a:p>
            <a:r>
              <a:rPr lang="en-US" dirty="0"/>
              <a:t>improves several capabilities to eliminate common coding errors. </a:t>
            </a:r>
          </a:p>
          <a:p>
            <a:r>
              <a:rPr lang="en-US" dirty="0"/>
              <a:t>The assignment operator (=) doesn’t return a value, to prevent it from being mistakenly used when the equal to operator (==) is intended. </a:t>
            </a:r>
          </a:p>
          <a:p>
            <a:pPr lvl="2"/>
            <a:r>
              <a:rPr lang="en-US" dirty="0"/>
              <a:t>if </a:t>
            </a:r>
            <a:r>
              <a:rPr lang="en-US" dirty="0" err="1"/>
              <a:t>x</a:t>
            </a:r>
            <a:r>
              <a:rPr lang="en-US" dirty="0"/>
              <a:t> = </a:t>
            </a:r>
            <a:r>
              <a:rPr lang="en-US" dirty="0" err="1"/>
              <a:t>y</a:t>
            </a:r>
            <a:r>
              <a:rPr lang="en-US" dirty="0"/>
              <a:t> {    // This is not valid, because </a:t>
            </a:r>
            <a:r>
              <a:rPr lang="en-US" dirty="0" err="1"/>
              <a:t>x</a:t>
            </a:r>
            <a:r>
              <a:rPr lang="en-US" dirty="0"/>
              <a:t> = </a:t>
            </a:r>
            <a:r>
              <a:rPr lang="en-US" dirty="0" err="1"/>
              <a:t>y</a:t>
            </a:r>
            <a:r>
              <a:rPr lang="en-US" dirty="0"/>
              <a:t> does not return a value.}</a:t>
            </a:r>
          </a:p>
          <a:p>
            <a:pPr lvl="1">
              <a:buNone/>
            </a:pPr>
            <a:endParaRPr lang="en-US" dirty="0"/>
          </a:p>
          <a:p>
            <a:r>
              <a:rPr lang="en-US" dirty="0"/>
              <a:t>Arithmetic operators (+, -, *, /, % and so forth) detect and disallow value overflow, to avoid unexpected results when working with numbers that become larger or smaller than the allowed value range of the type that stores them. </a:t>
            </a:r>
          </a:p>
          <a:p>
            <a:r>
              <a:rPr lang="en-US" dirty="0"/>
              <a:t>You can opt in to value overflow behavior by using Swift’s overflow operators, (&amp;+) (&amp;-) (&amp;*) </a:t>
            </a:r>
          </a:p>
          <a:p>
            <a:r>
              <a:rPr lang="en-US" dirty="0"/>
              <a:t>Swift also provides range operators that aren’t found in C, such as a..&lt;b and a...b, as a shortcut for expressing a range of values.</a:t>
            </a:r>
          </a:p>
          <a:p>
            <a:r>
              <a:rPr lang="en-US" dirty="0"/>
              <a:t>Addition (+), Subtraction (-), Multiplication (*), Division (/), Remainder (a % </a:t>
            </a:r>
            <a:r>
              <a:rPr lang="en-US" dirty="0" err="1"/>
              <a:t>b</a:t>
            </a:r>
            <a:r>
              <a:rPr lang="en-US" dirty="0"/>
              <a:t>) </a:t>
            </a:r>
          </a:p>
          <a:p>
            <a:r>
              <a:rPr lang="en-US" dirty="0"/>
              <a:t>Compound assignment operators: a+=2</a:t>
            </a:r>
          </a:p>
          <a:p>
            <a:r>
              <a:rPr lang="en-US" dirty="0"/>
              <a:t>Comparison operators: a == </a:t>
            </a:r>
            <a:r>
              <a:rPr lang="en-US" dirty="0" err="1"/>
              <a:t>b</a:t>
            </a:r>
            <a:r>
              <a:rPr lang="en-US" dirty="0"/>
              <a:t>, a &lt;= </a:t>
            </a:r>
            <a:r>
              <a:rPr lang="en-US" dirty="0" err="1"/>
              <a:t>b</a:t>
            </a:r>
            <a:r>
              <a:rPr lang="en-US" dirty="0"/>
              <a:t>  ( equal to)</a:t>
            </a:r>
          </a:p>
          <a:p>
            <a:r>
              <a:rPr lang="en-US" dirty="0"/>
              <a:t>Identity operators ( ===) and (!==) references are to the same object instance (identical to)</a:t>
            </a:r>
          </a:p>
          <a:p>
            <a:r>
              <a:rPr lang="en-US" dirty="0"/>
              <a:t>Ternary operator: </a:t>
            </a:r>
            <a:r>
              <a:rPr lang="en-US" i="1" dirty="0"/>
              <a:t>question ? answer1 : answer2</a:t>
            </a:r>
          </a:p>
          <a:p>
            <a:r>
              <a:rPr lang="en-US" dirty="0">
                <a:highlight>
                  <a:srgbClr val="FFFF00"/>
                </a:highlight>
              </a:rPr>
              <a:t>Nil-coalescing operator: (a ?? </a:t>
            </a:r>
            <a:r>
              <a:rPr lang="en-US" dirty="0" err="1">
                <a:highlight>
                  <a:srgbClr val="FFFF00"/>
                </a:highlight>
              </a:rPr>
              <a:t>b</a:t>
            </a:r>
            <a:r>
              <a:rPr lang="en-US" dirty="0">
                <a:highlight>
                  <a:srgbClr val="FFFF00"/>
                </a:highlight>
              </a:rPr>
              <a:t>_) equivalent to : a != nil ? a! : </a:t>
            </a:r>
            <a:r>
              <a:rPr lang="en-US" dirty="0" err="1">
                <a:highlight>
                  <a:srgbClr val="FFFF00"/>
                </a:highlight>
              </a:rPr>
              <a:t>b</a:t>
            </a:r>
            <a:endParaRPr lang="en-US" dirty="0">
              <a:highlight>
                <a:srgbClr val="FFFF00"/>
              </a:highlight>
            </a:endParaRPr>
          </a:p>
          <a:p>
            <a:r>
              <a:rPr lang="en-US" dirty="0"/>
              <a:t>Range operators: closed range (</a:t>
            </a:r>
            <a:r>
              <a:rPr lang="en-US" dirty="0" err="1"/>
              <a:t>a..b</a:t>
            </a:r>
            <a:r>
              <a:rPr lang="en-US" dirty="0"/>
              <a:t>),  half open range: (a..&lt;</a:t>
            </a:r>
            <a:r>
              <a:rPr lang="en-US" dirty="0" err="1"/>
              <a:t>b</a:t>
            </a:r>
            <a:r>
              <a:rPr lang="en-US" dirty="0"/>
              <a:t>), One-sided (a...) or (...</a:t>
            </a:r>
            <a:r>
              <a:rPr lang="en-US" dirty="0" err="1"/>
              <a:t>b</a:t>
            </a:r>
            <a:r>
              <a:rPr lang="en-US" dirty="0"/>
              <a:t>)</a:t>
            </a:r>
          </a:p>
          <a:p>
            <a:r>
              <a:rPr lang="en-US" dirty="0"/>
              <a:t>Logical operators: AND, OR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String/Character</a:t>
            </a:r>
          </a:p>
        </p:txBody>
      </p:sp>
      <p:sp>
        <p:nvSpPr>
          <p:cNvPr id="3" name="Content Placeholder 2"/>
          <p:cNvSpPr>
            <a:spLocks noGrp="1"/>
          </p:cNvSpPr>
          <p:nvPr>
            <p:ph idx="1"/>
          </p:nvPr>
        </p:nvSpPr>
        <p:spPr>
          <a:xfrm>
            <a:off x="457200" y="1257300"/>
            <a:ext cx="8229600" cy="4868863"/>
          </a:xfrm>
        </p:spPr>
        <p:txBody>
          <a:bodyPr>
            <a:normAutofit fontScale="55000" lnSpcReduction="20000"/>
          </a:bodyPr>
          <a:lstStyle/>
          <a:p>
            <a:r>
              <a:rPr lang="en-US" dirty="0"/>
              <a:t>A </a:t>
            </a:r>
            <a:r>
              <a:rPr lang="en-US" i="1" dirty="0"/>
              <a:t>string is a series of characters, such as "hello, world” known as string literal. </a:t>
            </a:r>
          </a:p>
          <a:p>
            <a:r>
              <a:rPr lang="en-US" dirty="0"/>
              <a:t>Mutability by using constant/variable</a:t>
            </a:r>
          </a:p>
          <a:p>
            <a:r>
              <a:rPr lang="en-US" dirty="0"/>
              <a:t>Multiline String Literal: </a:t>
            </a:r>
          </a:p>
          <a:p>
            <a:pPr lvl="1"/>
            <a:r>
              <a:rPr lang="en-US" dirty="0"/>
              <a:t>sequence of characters surrounded by three double quotes:</a:t>
            </a:r>
          </a:p>
          <a:p>
            <a:r>
              <a:rPr lang="en-US" dirty="0"/>
              <a:t>Initializing an empty string:</a:t>
            </a:r>
          </a:p>
          <a:p>
            <a:pPr lvl="1" algn="just"/>
            <a:r>
              <a:rPr lang="en-US" i="1" dirty="0" err="1"/>
              <a:t>var</a:t>
            </a:r>
            <a:r>
              <a:rPr lang="en-US" i="1" dirty="0"/>
              <a:t> </a:t>
            </a:r>
            <a:r>
              <a:rPr lang="en-US" i="1" dirty="0" err="1"/>
              <a:t>emptyString</a:t>
            </a:r>
            <a:r>
              <a:rPr lang="en-US" i="1" dirty="0"/>
              <a:t> = ""       </a:t>
            </a:r>
            <a:r>
              <a:rPr lang="en-US" dirty="0"/>
              <a:t>// empty string </a:t>
            </a:r>
          </a:p>
          <a:p>
            <a:pPr lvl="1" algn="just"/>
            <a:r>
              <a:rPr lang="en-US" dirty="0" err="1"/>
              <a:t>literalvar</a:t>
            </a:r>
            <a:r>
              <a:rPr lang="en-US" dirty="0"/>
              <a:t> </a:t>
            </a:r>
            <a:r>
              <a:rPr lang="en-US" i="1" dirty="0" err="1"/>
              <a:t>anotherEmptyString</a:t>
            </a:r>
            <a:r>
              <a:rPr lang="en-US" i="1" dirty="0"/>
              <a:t> = String()  </a:t>
            </a:r>
            <a:r>
              <a:rPr lang="en-US" dirty="0"/>
              <a:t>// </a:t>
            </a:r>
            <a:r>
              <a:rPr lang="en-US" dirty="0" err="1"/>
              <a:t>initializer</a:t>
            </a:r>
            <a:r>
              <a:rPr lang="en-US" dirty="0"/>
              <a:t> syntax</a:t>
            </a:r>
          </a:p>
          <a:p>
            <a:pPr lvl="1" algn="just"/>
            <a:r>
              <a:rPr lang="en-US" dirty="0"/>
              <a:t>// these two strings are both empty, and are equivalent to each other</a:t>
            </a:r>
          </a:p>
          <a:p>
            <a:pPr algn="just"/>
            <a:r>
              <a:rPr lang="en-US" dirty="0"/>
              <a:t>Strings are value type</a:t>
            </a:r>
          </a:p>
          <a:p>
            <a:pPr lvl="1" algn="just"/>
            <a:r>
              <a:rPr lang="en-US" dirty="0"/>
              <a:t>Swift’s String type is a </a:t>
            </a:r>
            <a:r>
              <a:rPr lang="en-US" i="1" dirty="0"/>
              <a:t>value type. If you create a new String value, that String value is copied when it’s passed to a function or method, or when it’s assigned to a constant or variable.</a:t>
            </a:r>
          </a:p>
          <a:p>
            <a:pPr algn="just"/>
            <a:r>
              <a:rPr lang="en-US" i="1" dirty="0"/>
              <a:t>String access by iterating through its characters</a:t>
            </a:r>
          </a:p>
          <a:p>
            <a:pPr lvl="1" algn="just"/>
            <a:r>
              <a:rPr lang="en-US" i="1" dirty="0"/>
              <a:t>for character in "</a:t>
            </a:r>
            <a:r>
              <a:rPr lang="en-US" i="1" dirty="0" err="1"/>
              <a:t>Dog!🐶</a:t>
            </a:r>
            <a:r>
              <a:rPr lang="en-US" i="1" dirty="0"/>
              <a:t>" {    </a:t>
            </a:r>
            <a:r>
              <a:rPr lang="en-US" i="1" dirty="0" err="1"/>
              <a:t>print(character</a:t>
            </a:r>
            <a:r>
              <a:rPr lang="en-US" i="1" dirty="0"/>
              <a:t>)}</a:t>
            </a:r>
          </a:p>
          <a:p>
            <a:pPr algn="just"/>
            <a:r>
              <a:rPr lang="en-US" dirty="0"/>
              <a:t>Create a character:</a:t>
            </a:r>
          </a:p>
          <a:p>
            <a:pPr lvl="1" algn="just"/>
            <a:r>
              <a:rPr lang="en-US" i="1" dirty="0"/>
              <a:t>let char : Character  = “?”</a:t>
            </a:r>
          </a:p>
          <a:p>
            <a:pPr lvl="1" algn="just"/>
            <a:r>
              <a:rPr lang="en-US" dirty="0"/>
              <a:t>let </a:t>
            </a:r>
            <a:r>
              <a:rPr lang="en-US" dirty="0" err="1"/>
              <a:t>catCharacters</a:t>
            </a:r>
            <a:r>
              <a:rPr lang="en-US" dirty="0"/>
              <a:t>: [ Character ] = ["C", "a", "</a:t>
            </a:r>
            <a:r>
              <a:rPr lang="en-US" dirty="0" err="1"/>
              <a:t>t</a:t>
            </a:r>
            <a:r>
              <a:rPr lang="en-US" dirty="0"/>
              <a:t>", "!", "</a:t>
            </a:r>
            <a:r>
              <a:rPr lang="en-US" dirty="0" err="1"/>
              <a:t>🐱</a:t>
            </a:r>
            <a:r>
              <a:rPr lang="en-US" dirty="0"/>
              <a:t>"]</a:t>
            </a:r>
          </a:p>
          <a:p>
            <a:pPr lvl="1" algn="just"/>
            <a:r>
              <a:rPr lang="en-US" dirty="0">
                <a:highlight>
                  <a:srgbClr val="FFFF00"/>
                </a:highlight>
              </a:rPr>
              <a:t>let </a:t>
            </a:r>
            <a:r>
              <a:rPr lang="en-US" dirty="0" err="1">
                <a:highlight>
                  <a:srgbClr val="FFFF00"/>
                </a:highlight>
              </a:rPr>
              <a:t>catString</a:t>
            </a:r>
            <a:r>
              <a:rPr lang="en-US" dirty="0">
                <a:highlight>
                  <a:srgbClr val="FFFF00"/>
                </a:highlight>
              </a:rPr>
              <a:t> = String(</a:t>
            </a:r>
            <a:r>
              <a:rPr lang="en-US" dirty="0" err="1">
                <a:highlight>
                  <a:srgbClr val="FFFF00"/>
                </a:highlight>
              </a:rPr>
              <a:t>catCharacters</a:t>
            </a:r>
            <a:r>
              <a:rPr lang="en-US" dirty="0">
                <a:highlight>
                  <a:srgbClr val="FFFF00"/>
                </a:highlight>
              </a:rPr>
              <a:t>) </a:t>
            </a:r>
          </a:p>
          <a:p>
            <a:pPr lvl="1" algn="just"/>
            <a:r>
              <a:rPr lang="en-US" i="1" dirty="0">
                <a:highlight>
                  <a:srgbClr val="FFFF00"/>
                </a:highlight>
              </a:rPr>
              <a:t>Let String = String(</a:t>
            </a:r>
            <a:r>
              <a:rPr lang="en-US" i="1" dirty="0" err="1">
                <a:highlight>
                  <a:srgbClr val="FFFF00"/>
                </a:highlight>
              </a:rPr>
              <a:t>charArray</a:t>
            </a:r>
            <a:r>
              <a:rPr lang="en-US" i="1" dirty="0">
                <a:highlight>
                  <a:srgbClr val="FFFF00"/>
                </a:highlight>
              </a:rPr>
              <a:t>)</a:t>
            </a:r>
          </a:p>
          <a:p>
            <a:endParaRPr lang="en-US" dirty="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0000" lnSpcReduction="20000"/>
          </a:bodyPr>
          <a:lstStyle/>
          <a:p>
            <a:r>
              <a:rPr lang="en-US" dirty="0"/>
              <a:t>Unicode Scalars:</a:t>
            </a:r>
          </a:p>
          <a:p>
            <a:pPr lvl="1"/>
            <a:r>
              <a:rPr lang="en-US" dirty="0"/>
              <a:t>Swift’s native String type is built from </a:t>
            </a:r>
            <a:r>
              <a:rPr lang="en-US" i="1" dirty="0"/>
              <a:t>Unicode scalar values. </a:t>
            </a:r>
          </a:p>
          <a:p>
            <a:pPr lvl="1"/>
            <a:r>
              <a:rPr lang="en-US" i="1" dirty="0"/>
              <a:t>A Unicode scalar is a unique 21-bit number for a character or modifier, such as U+0061 for LATIN SMALL LETTER A ("a"), or U+1F425 for FRONT-FACING BABY CHICK ("</a:t>
            </a:r>
            <a:r>
              <a:rPr lang="en-US" i="1" dirty="0" err="1"/>
              <a:t>🐥</a:t>
            </a:r>
            <a:r>
              <a:rPr lang="en-US" i="1" dirty="0"/>
              <a:t>").</a:t>
            </a:r>
            <a:r>
              <a:rPr lang="en-US" dirty="0"/>
              <a:t> </a:t>
            </a:r>
          </a:p>
          <a:p>
            <a:r>
              <a:rPr lang="en-US" dirty="0"/>
              <a:t>Extended Grapheme Clusters</a:t>
            </a:r>
          </a:p>
          <a:p>
            <a:pPr lvl="1"/>
            <a:r>
              <a:rPr lang="en-US" dirty="0"/>
              <a:t>Every instance of Swift’s Character type represents a single </a:t>
            </a:r>
            <a:r>
              <a:rPr lang="en-US" i="1" dirty="0"/>
              <a:t>extended grapheme cluster. </a:t>
            </a:r>
          </a:p>
          <a:p>
            <a:pPr lvl="1"/>
            <a:r>
              <a:rPr lang="en-US" i="1" dirty="0"/>
              <a:t>An extended grapheme cluster is a sequence of one or more Unicode scalars that (when combined) produce a single human-readable character.</a:t>
            </a:r>
          </a:p>
          <a:p>
            <a:pPr lvl="2"/>
            <a:r>
              <a:rPr lang="en-US" dirty="0"/>
              <a:t>let </a:t>
            </a:r>
            <a:r>
              <a:rPr lang="en-US" dirty="0" err="1"/>
              <a:t>combinedEAcute</a:t>
            </a:r>
            <a:r>
              <a:rPr lang="en-US" dirty="0"/>
              <a:t>:  Character = "\u{65}\u{301}"  </a:t>
            </a:r>
          </a:p>
          <a:p>
            <a:pPr lvl="2">
              <a:buNone/>
            </a:pPr>
            <a:r>
              <a:rPr lang="en-US" dirty="0"/>
              <a:t>  // </a:t>
            </a:r>
            <a:r>
              <a:rPr lang="en-US" dirty="0" err="1"/>
              <a:t>e</a:t>
            </a:r>
            <a:r>
              <a:rPr lang="en-US" dirty="0"/>
              <a:t> followed by </a:t>
            </a:r>
            <a:r>
              <a:rPr lang="en-US" dirty="0" err="1"/>
              <a:t>́</a:t>
            </a:r>
            <a:endParaRPr lang="en-US" i="1" dirty="0"/>
          </a:p>
          <a:p>
            <a:r>
              <a:rPr lang="en-US" dirty="0"/>
              <a:t>Each String value has an associated </a:t>
            </a:r>
            <a:r>
              <a:rPr lang="en-US" i="1" dirty="0"/>
              <a:t>index type, </a:t>
            </a:r>
            <a:r>
              <a:rPr lang="en-US" i="1" dirty="0" err="1"/>
              <a:t>String.Index</a:t>
            </a:r>
            <a:r>
              <a:rPr lang="en-US" i="1" dirty="0"/>
              <a:t>, which corresponds to the position of each Character in the string.	</a:t>
            </a:r>
          </a:p>
          <a:p>
            <a:pPr lvl="2"/>
            <a:r>
              <a:rPr lang="en-US" i="1" dirty="0">
                <a:highlight>
                  <a:srgbClr val="FFFF00"/>
                </a:highlight>
              </a:rPr>
              <a:t>Also: </a:t>
            </a:r>
            <a:r>
              <a:rPr lang="en-US" i="1" dirty="0" err="1">
                <a:highlight>
                  <a:srgbClr val="FFFF00"/>
                </a:highlight>
              </a:rPr>
              <a:t>index(before</a:t>
            </a:r>
            <a:r>
              <a:rPr lang="en-US" i="1" dirty="0">
                <a:highlight>
                  <a:srgbClr val="FFFF00"/>
                </a:highlight>
              </a:rPr>
              <a:t>:) </a:t>
            </a:r>
            <a:r>
              <a:rPr lang="en-US" dirty="0">
                <a:highlight>
                  <a:srgbClr val="FFFF00"/>
                </a:highlight>
              </a:rPr>
              <a:t>and </a:t>
            </a:r>
            <a:r>
              <a:rPr lang="en-US" i="1" dirty="0" err="1">
                <a:highlight>
                  <a:srgbClr val="FFFF00"/>
                </a:highlight>
              </a:rPr>
              <a:t>index(after</a:t>
            </a:r>
            <a:r>
              <a:rPr lang="en-US" i="1" dirty="0">
                <a:highlight>
                  <a:srgbClr val="FFFF00"/>
                </a:highlight>
              </a:rPr>
              <a:t>:)</a:t>
            </a:r>
            <a:r>
              <a:rPr lang="en-US" dirty="0">
                <a:highlight>
                  <a:srgbClr val="FFFF00"/>
                </a:highlight>
              </a:rPr>
              <a:t> and </a:t>
            </a:r>
            <a:r>
              <a:rPr lang="en-US" i="1" dirty="0" err="1">
                <a:highlight>
                  <a:srgbClr val="FFFF00"/>
                </a:highlight>
              </a:rPr>
              <a:t>index(_:offsetBy</a:t>
            </a:r>
            <a:r>
              <a:rPr lang="en-US" i="1" dirty="0">
                <a:highlight>
                  <a:srgbClr val="FFFF00"/>
                </a:highlight>
              </a:rPr>
              <a:t>:)</a:t>
            </a:r>
            <a:endParaRPr lang="en-US" dirty="0">
              <a:highlight>
                <a:srgbClr val="FFFF00"/>
              </a:highlight>
            </a:endParaRPr>
          </a:p>
          <a:p>
            <a:r>
              <a:rPr lang="en-US" i="1" dirty="0"/>
              <a:t>Insertion and removal:</a:t>
            </a:r>
          </a:p>
          <a:p>
            <a:pPr lvl="1"/>
            <a:r>
              <a:rPr lang="en-US" i="1" dirty="0">
                <a:highlight>
                  <a:srgbClr val="FFFF00"/>
                </a:highlight>
              </a:rPr>
              <a:t>Use </a:t>
            </a:r>
            <a:r>
              <a:rPr lang="en-US" i="1" dirty="0" err="1">
                <a:highlight>
                  <a:srgbClr val="FFFF00"/>
                </a:highlight>
              </a:rPr>
              <a:t>insert(_:at</a:t>
            </a:r>
            <a:r>
              <a:rPr lang="en-US" i="1" dirty="0">
                <a:highlight>
                  <a:srgbClr val="FFFF00"/>
                </a:highlight>
              </a:rPr>
              <a:t>:)</a:t>
            </a:r>
            <a:r>
              <a:rPr lang="en-US" dirty="0">
                <a:highlight>
                  <a:srgbClr val="FFFF00"/>
                </a:highlight>
              </a:rPr>
              <a:t> </a:t>
            </a:r>
            <a:r>
              <a:rPr lang="en-US" i="1" dirty="0">
                <a:highlight>
                  <a:srgbClr val="FFFF00"/>
                </a:highlight>
              </a:rPr>
              <a:t> and  </a:t>
            </a:r>
            <a:r>
              <a:rPr lang="en-US" i="1" dirty="0" err="1">
                <a:highlight>
                  <a:srgbClr val="FFFF00"/>
                </a:highlight>
              </a:rPr>
              <a:t>insert(contentsOf:at</a:t>
            </a:r>
            <a:r>
              <a:rPr lang="en-US" i="1" dirty="0">
                <a:highlight>
                  <a:srgbClr val="FFFF00"/>
                </a:highlight>
              </a:rPr>
              <a:t>:)</a:t>
            </a:r>
          </a:p>
          <a:p>
            <a:pPr lvl="1"/>
            <a:r>
              <a:rPr lang="en-US" i="1" dirty="0" err="1">
                <a:highlight>
                  <a:srgbClr val="FFFF00"/>
                </a:highlight>
              </a:rPr>
              <a:t>remove(at</a:t>
            </a:r>
            <a:r>
              <a:rPr lang="en-US" i="1" dirty="0">
                <a:highlight>
                  <a:srgbClr val="FFFF00"/>
                </a:highlight>
              </a:rPr>
              <a:t>:)  </a:t>
            </a:r>
            <a:r>
              <a:rPr lang="en-US" dirty="0">
                <a:highlight>
                  <a:srgbClr val="FFFF00"/>
                </a:highlight>
              </a:rPr>
              <a:t>and </a:t>
            </a:r>
            <a:r>
              <a:rPr lang="en-US" i="1" dirty="0" err="1">
                <a:highlight>
                  <a:srgbClr val="FFFF00"/>
                </a:highlight>
              </a:rPr>
              <a:t>removeSubrange</a:t>
            </a:r>
            <a:r>
              <a:rPr lang="en-US" i="1" dirty="0">
                <a:highlight>
                  <a:srgbClr val="FFFF00"/>
                </a:highlight>
              </a:rPr>
              <a:t>(_:)</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82600"/>
            <a:ext cx="8229600" cy="6045200"/>
          </a:xfrm>
        </p:spPr>
        <p:txBody>
          <a:bodyPr/>
          <a:lstStyle/>
          <a:p>
            <a:r>
              <a:rPr lang="en-US" dirty="0"/>
              <a:t>Substrings</a:t>
            </a:r>
          </a:p>
          <a:p>
            <a:pPr lvl="1"/>
            <a:r>
              <a:rPr lang="en-US" dirty="0"/>
              <a:t>Are instances of Substrings, not string</a:t>
            </a:r>
          </a:p>
          <a:p>
            <a:pPr lvl="1"/>
            <a:r>
              <a:rPr lang="en-US" dirty="0"/>
              <a:t>Use for short period of time then convert to string </a:t>
            </a:r>
          </a:p>
          <a:p>
            <a:pPr lvl="1"/>
            <a:r>
              <a:rPr lang="en-US" dirty="0"/>
              <a:t>A substring can reuse part of the memory that’s used to store the original string, or part of the memory that’s used to store another substring. </a:t>
            </a:r>
          </a:p>
          <a:p>
            <a:r>
              <a:rPr lang="en-US" dirty="0"/>
              <a:t>String and Character Equality</a:t>
            </a:r>
          </a:p>
          <a:p>
            <a:pPr lvl="1"/>
            <a:r>
              <a:rPr lang="en-US" dirty="0"/>
              <a:t>Using operator (==) and the “not equal to” operator (!=)</a:t>
            </a:r>
          </a:p>
          <a:p>
            <a:pPr lvl="1"/>
            <a:r>
              <a:rPr lang="en-US" dirty="0"/>
              <a:t>Equal if their extended grapheme clusters are </a:t>
            </a:r>
            <a:r>
              <a:rPr lang="en-US" i="1" dirty="0"/>
              <a:t>canonically equivalent.</a:t>
            </a:r>
          </a:p>
          <a:p>
            <a:pPr lvl="1"/>
            <a:r>
              <a:rPr lang="en-US" i="1" dirty="0" err="1">
                <a:highlight>
                  <a:srgbClr val="FFFF00"/>
                </a:highlight>
              </a:rPr>
              <a:t>hasPrefix</a:t>
            </a:r>
            <a:r>
              <a:rPr lang="en-US" i="1" dirty="0">
                <a:highlight>
                  <a:srgbClr val="FFFF00"/>
                </a:highlight>
              </a:rPr>
              <a:t>(_:) </a:t>
            </a:r>
            <a:r>
              <a:rPr lang="en-US" dirty="0">
                <a:highlight>
                  <a:srgbClr val="FFFF00"/>
                </a:highlight>
              </a:rPr>
              <a:t>and </a:t>
            </a:r>
            <a:r>
              <a:rPr lang="en-US" i="1" dirty="0" err="1">
                <a:highlight>
                  <a:srgbClr val="FFFF00"/>
                </a:highlight>
              </a:rPr>
              <a:t>hasSuffix</a:t>
            </a:r>
            <a:r>
              <a:rPr lang="en-US" i="1" dirty="0">
                <a:highlight>
                  <a:srgbClr val="FFFF00"/>
                </a:highlight>
              </a:rPr>
              <a:t>(_:)</a:t>
            </a:r>
            <a:r>
              <a:rPr lang="en-US" dirty="0">
                <a:highlight>
                  <a:srgbClr val="FFFF00"/>
                </a:highlight>
              </a:rPr>
              <a:t> </a:t>
            </a:r>
            <a:r>
              <a:rPr lang="en-US" i="1" dirty="0">
                <a:highlight>
                  <a:srgbClr val="FFFF00"/>
                </a:highlight>
              </a:rPr>
              <a:t> </a:t>
            </a:r>
          </a:p>
          <a:p>
            <a:pPr lvl="1"/>
            <a:endParaRPr lang="en-US" dirty="0"/>
          </a:p>
          <a:p>
            <a:pPr lvl="1"/>
            <a:endParaRPr lang="en-US" dirty="0"/>
          </a:p>
          <a:p>
            <a:pPr lvl="1"/>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2300"/>
            <a:ext cx="8229600" cy="5503863"/>
          </a:xfrm>
        </p:spPr>
        <p:txBody>
          <a:bodyPr>
            <a:normAutofit fontScale="92500" lnSpcReduction="20000"/>
          </a:bodyPr>
          <a:lstStyle/>
          <a:p>
            <a:r>
              <a:rPr lang="en-US" dirty="0"/>
              <a:t>Swift provides several different ways to access Unicode representations of strings. </a:t>
            </a:r>
          </a:p>
          <a:p>
            <a:r>
              <a:rPr lang="en-US" dirty="0"/>
              <a:t>You can iterate over the string with a for-in statement, to access its individual Character values as Unicode extended grapheme clusters.</a:t>
            </a:r>
          </a:p>
          <a:p>
            <a:r>
              <a:rPr lang="en-US" dirty="0"/>
              <a:t>access a String value in one of three other Unicode-compliant representations:</a:t>
            </a:r>
          </a:p>
          <a:p>
            <a:pPr lvl="1"/>
            <a:r>
              <a:rPr lang="en-US" dirty="0"/>
              <a:t>A collection of UTF-8 code units (accessed with the string’s utf8 property) </a:t>
            </a:r>
          </a:p>
          <a:p>
            <a:pPr lvl="1"/>
            <a:r>
              <a:rPr lang="en-US" dirty="0"/>
              <a:t>A collection of UTF-16 code units (accessed with the string’s utf16 property) </a:t>
            </a:r>
          </a:p>
          <a:p>
            <a:pPr lvl="1"/>
            <a:r>
              <a:rPr lang="en-US" dirty="0"/>
              <a:t>A collection of 21-bit Unicode scalar values, equivalent to the string’s UTF-32 encoding form (accessed with the string’s </a:t>
            </a:r>
            <a:r>
              <a:rPr lang="en-US" dirty="0" err="1"/>
              <a:t>unicodeScalars</a:t>
            </a:r>
            <a:r>
              <a:rPr lang="en-US" dirty="0"/>
              <a:t> property)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44500"/>
            <a:ext cx="8229600" cy="5681663"/>
          </a:xfrm>
        </p:spPr>
        <p:txBody>
          <a:bodyPr/>
          <a:lstStyle/>
          <a:p>
            <a:r>
              <a:rPr lang="en-US" dirty="0"/>
              <a:t>Use </a:t>
            </a:r>
            <a:r>
              <a:rPr lang="en-US" dirty="0">
                <a:highlight>
                  <a:srgbClr val="FFFF00"/>
                </a:highlight>
              </a:rPr>
              <a:t>append() </a:t>
            </a:r>
            <a:r>
              <a:rPr lang="en-US" dirty="0"/>
              <a:t>to append a string to a string or a character to a string</a:t>
            </a:r>
          </a:p>
          <a:p>
            <a:r>
              <a:rPr lang="en-US" dirty="0"/>
              <a:t>Cannot append to a Character</a:t>
            </a:r>
          </a:p>
          <a:p>
            <a:r>
              <a:rPr lang="en-US" dirty="0"/>
              <a:t>Mutability: using either </a:t>
            </a:r>
            <a:r>
              <a:rPr lang="en-US" dirty="0" err="1"/>
              <a:t>var</a:t>
            </a:r>
            <a:r>
              <a:rPr lang="en-US" dirty="0"/>
              <a:t> or let</a:t>
            </a:r>
          </a:p>
          <a:p>
            <a:r>
              <a:rPr lang="en-US" dirty="0"/>
              <a:t>Strings are value type. Copied when passed around.</a:t>
            </a:r>
          </a:p>
          <a:p>
            <a:r>
              <a:rPr lang="en-US" dirty="0"/>
              <a:t>Use </a:t>
            </a:r>
            <a:r>
              <a:rPr lang="en-US" i="1" dirty="0"/>
              <a:t>count</a:t>
            </a:r>
            <a:r>
              <a:rPr lang="en-US" dirty="0"/>
              <a:t> to count characters</a:t>
            </a:r>
          </a:p>
          <a:p>
            <a:r>
              <a:rPr lang="en-US" i="1" dirty="0" err="1">
                <a:highlight>
                  <a:srgbClr val="FFFF00"/>
                </a:highlight>
              </a:rPr>
              <a:t>String.Index</a:t>
            </a:r>
            <a:r>
              <a:rPr lang="en-US" i="1" dirty="0">
                <a:highlight>
                  <a:srgbClr val="FFFF00"/>
                </a:highlight>
              </a:rPr>
              <a:t>  </a:t>
            </a:r>
            <a:r>
              <a:rPr lang="en-US" dirty="0">
                <a:highlight>
                  <a:srgbClr val="FFFF00"/>
                </a:highlight>
              </a:rPr>
              <a:t>is used to access character positions along with </a:t>
            </a:r>
            <a:r>
              <a:rPr lang="en-US" dirty="0" err="1">
                <a:highlight>
                  <a:srgbClr val="FFFF00"/>
                </a:highlight>
              </a:rPr>
              <a:t>startIndex</a:t>
            </a:r>
            <a:r>
              <a:rPr lang="en-US" dirty="0">
                <a:highlight>
                  <a:srgbClr val="FFFF00"/>
                </a:highlight>
              </a:rPr>
              <a:t>, and </a:t>
            </a:r>
            <a:r>
              <a:rPr lang="en-US" dirty="0" err="1">
                <a:highlight>
                  <a:srgbClr val="FFFF00"/>
                </a:highlight>
              </a:rPr>
              <a:t>endIndex</a:t>
            </a:r>
            <a:endParaRPr lang="en-US" i="1" dirty="0">
              <a:highlight>
                <a:srgbClr val="FFFF00"/>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0500" y="1333500"/>
            <a:ext cx="8953500" cy="3073400"/>
          </a:xfrm>
          <a:prstGeom prst="rect">
            <a:avLst/>
          </a:prstGeom>
        </p:spPr>
      </p:pic>
      <p:sp>
        <p:nvSpPr>
          <p:cNvPr id="5" name="Rectangle 4"/>
          <p:cNvSpPr/>
          <p:nvPr/>
        </p:nvSpPr>
        <p:spPr>
          <a:xfrm>
            <a:off x="3251200" y="508000"/>
            <a:ext cx="2171700" cy="369332"/>
          </a:xfrm>
          <a:prstGeom prst="rect">
            <a:avLst/>
          </a:prstGeom>
        </p:spPr>
        <p:txBody>
          <a:bodyPr wrap="square">
            <a:spAutoFit/>
          </a:bodyPr>
          <a:lstStyle/>
          <a:p>
            <a:r>
              <a:rPr lang="en-US" dirty="0"/>
              <a:t>Collection Types</a:t>
            </a:r>
          </a:p>
        </p:txBody>
      </p:sp>
      <p:sp>
        <p:nvSpPr>
          <p:cNvPr id="6" name="Rectangle 5"/>
          <p:cNvSpPr/>
          <p:nvPr/>
        </p:nvSpPr>
        <p:spPr>
          <a:xfrm>
            <a:off x="3079284" y="4914900"/>
            <a:ext cx="1492716" cy="369332"/>
          </a:xfrm>
          <a:prstGeom prst="rect">
            <a:avLst/>
          </a:prstGeom>
        </p:spPr>
        <p:txBody>
          <a:bodyPr wrap="square">
            <a:spAutoFit/>
          </a:bodyPr>
          <a:lstStyle/>
          <a:p>
            <a:r>
              <a:rPr lang="en-US" dirty="0"/>
              <a:t>Set&lt;Element&gt;</a:t>
            </a:r>
          </a:p>
        </p:txBody>
      </p:sp>
      <p:sp>
        <p:nvSpPr>
          <p:cNvPr id="7" name="Rectangle 6"/>
          <p:cNvSpPr/>
          <p:nvPr/>
        </p:nvSpPr>
        <p:spPr>
          <a:xfrm>
            <a:off x="420908" y="4914900"/>
            <a:ext cx="1748984" cy="369332"/>
          </a:xfrm>
          <a:prstGeom prst="rect">
            <a:avLst/>
          </a:prstGeom>
        </p:spPr>
        <p:txBody>
          <a:bodyPr wrap="none">
            <a:spAutoFit/>
          </a:bodyPr>
          <a:lstStyle/>
          <a:p>
            <a:r>
              <a:rPr lang="en-US" dirty="0"/>
              <a:t>Array&lt;Element&gt;,</a:t>
            </a:r>
          </a:p>
        </p:txBody>
      </p:sp>
      <p:sp>
        <p:nvSpPr>
          <p:cNvPr id="8" name="Rectangle 7"/>
          <p:cNvSpPr/>
          <p:nvPr/>
        </p:nvSpPr>
        <p:spPr>
          <a:xfrm>
            <a:off x="5953401" y="4914900"/>
            <a:ext cx="2377799" cy="369332"/>
          </a:xfrm>
          <a:prstGeom prst="rect">
            <a:avLst/>
          </a:prstGeom>
        </p:spPr>
        <p:txBody>
          <a:bodyPr wrap="none">
            <a:spAutoFit/>
          </a:bodyPr>
          <a:lstStyle/>
          <a:p>
            <a:r>
              <a:rPr lang="en-US" dirty="0"/>
              <a:t>Dictionary&lt;Key, Value&gt;,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p>
        </p:txBody>
      </p:sp>
      <p:sp>
        <p:nvSpPr>
          <p:cNvPr id="3" name="Content Placeholder 2"/>
          <p:cNvSpPr>
            <a:spLocks noGrp="1"/>
          </p:cNvSpPr>
          <p:nvPr>
            <p:ph idx="1"/>
          </p:nvPr>
        </p:nvSpPr>
        <p:spPr/>
        <p:txBody>
          <a:bodyPr>
            <a:normAutofit fontScale="55000" lnSpcReduction="20000"/>
          </a:bodyPr>
          <a:lstStyle/>
          <a:p>
            <a:r>
              <a:rPr lang="en-US" dirty="0"/>
              <a:t>stores values of the same type in an ordered list</a:t>
            </a:r>
          </a:p>
          <a:p>
            <a:r>
              <a:rPr lang="en-US" dirty="0">
                <a:highlight>
                  <a:srgbClr val="FFFF00"/>
                </a:highlight>
              </a:rPr>
              <a:t>Array&lt;Element&gt; or [Element]</a:t>
            </a:r>
          </a:p>
          <a:p>
            <a:r>
              <a:rPr lang="en-US" dirty="0" err="1">
                <a:highlight>
                  <a:srgbClr val="FFFF00"/>
                </a:highlight>
              </a:rPr>
              <a:t>var</a:t>
            </a:r>
            <a:r>
              <a:rPr lang="en-US" dirty="0">
                <a:highlight>
                  <a:srgbClr val="FFFF00"/>
                </a:highlight>
              </a:rPr>
              <a:t> </a:t>
            </a:r>
            <a:r>
              <a:rPr lang="en-US" dirty="0" err="1">
                <a:highlight>
                  <a:srgbClr val="FFFF00"/>
                </a:highlight>
              </a:rPr>
              <a:t>someInts</a:t>
            </a:r>
            <a:r>
              <a:rPr lang="en-US" dirty="0">
                <a:highlight>
                  <a:srgbClr val="FFFF00"/>
                </a:highlight>
              </a:rPr>
              <a:t> = [</a:t>
            </a:r>
            <a:r>
              <a:rPr lang="en-US" dirty="0" err="1">
                <a:highlight>
                  <a:srgbClr val="FFFF00"/>
                </a:highlight>
              </a:rPr>
              <a:t>Int</a:t>
            </a:r>
            <a:r>
              <a:rPr lang="en-US" dirty="0">
                <a:highlight>
                  <a:srgbClr val="FFFF00"/>
                </a:highlight>
              </a:rPr>
              <a:t>]()</a:t>
            </a:r>
          </a:p>
          <a:p>
            <a:r>
              <a:rPr lang="en-US" dirty="0" err="1">
                <a:highlight>
                  <a:srgbClr val="FFFF00"/>
                </a:highlight>
              </a:rPr>
              <a:t>var</a:t>
            </a:r>
            <a:r>
              <a:rPr lang="en-US" dirty="0">
                <a:highlight>
                  <a:srgbClr val="FFFF00"/>
                </a:highlight>
              </a:rPr>
              <a:t> </a:t>
            </a:r>
            <a:r>
              <a:rPr lang="en-US" dirty="0" err="1">
                <a:highlight>
                  <a:srgbClr val="FFFF00"/>
                </a:highlight>
              </a:rPr>
              <a:t>threeDoubles</a:t>
            </a:r>
            <a:r>
              <a:rPr lang="en-US" dirty="0">
                <a:highlight>
                  <a:srgbClr val="FFFF00"/>
                </a:highlight>
              </a:rPr>
              <a:t> = </a:t>
            </a:r>
            <a:r>
              <a:rPr lang="en-US" dirty="0" err="1">
                <a:highlight>
                  <a:srgbClr val="FFFF00"/>
                </a:highlight>
              </a:rPr>
              <a:t>Array(repeating</a:t>
            </a:r>
            <a:r>
              <a:rPr lang="en-US" dirty="0">
                <a:highlight>
                  <a:srgbClr val="FFFF00"/>
                </a:highlight>
              </a:rPr>
              <a:t>: 0.0, count: 3)</a:t>
            </a:r>
          </a:p>
          <a:p>
            <a:pPr lvl="1"/>
            <a:r>
              <a:rPr lang="en-US" dirty="0"/>
              <a:t>// </a:t>
            </a:r>
            <a:r>
              <a:rPr lang="en-US" dirty="0" err="1"/>
              <a:t>threeDoubles</a:t>
            </a:r>
            <a:r>
              <a:rPr lang="en-US" dirty="0"/>
              <a:t> is of type [Double], and equals [0.0, 0.0, 0.0]</a:t>
            </a:r>
          </a:p>
          <a:p>
            <a:r>
              <a:rPr lang="en-US" dirty="0" err="1"/>
              <a:t>var</a:t>
            </a:r>
            <a:r>
              <a:rPr lang="en-US" dirty="0"/>
              <a:t> </a:t>
            </a:r>
            <a:r>
              <a:rPr lang="en-US" dirty="0" err="1"/>
              <a:t>shoppingList</a:t>
            </a:r>
            <a:r>
              <a:rPr lang="en-US" dirty="0"/>
              <a:t>: [ String ] = ["Eggs", "Milk"]</a:t>
            </a:r>
          </a:p>
          <a:p>
            <a:pPr lvl="1"/>
            <a:r>
              <a:rPr lang="en-US" dirty="0"/>
              <a:t>// </a:t>
            </a:r>
            <a:r>
              <a:rPr lang="en-US" dirty="0" err="1"/>
              <a:t>shoppingList</a:t>
            </a:r>
            <a:r>
              <a:rPr lang="en-US" dirty="0"/>
              <a:t> has been initialized with two initial items</a:t>
            </a:r>
          </a:p>
          <a:p>
            <a:r>
              <a:rPr lang="en-US" dirty="0"/>
              <a:t>Use the Boolean </a:t>
            </a:r>
            <a:r>
              <a:rPr lang="en-US" i="1" dirty="0" err="1">
                <a:highlight>
                  <a:srgbClr val="FFFF00"/>
                </a:highlight>
              </a:rPr>
              <a:t>isEmpty</a:t>
            </a:r>
            <a:r>
              <a:rPr lang="en-US" dirty="0"/>
              <a:t> property as a shortcut for checking whether the count property is equal to 0:</a:t>
            </a:r>
          </a:p>
          <a:p>
            <a:r>
              <a:rPr lang="en-US" dirty="0"/>
              <a:t>Use </a:t>
            </a:r>
            <a:r>
              <a:rPr lang="en-US" i="1" dirty="0">
                <a:highlight>
                  <a:srgbClr val="FFFF00"/>
                </a:highlight>
              </a:rPr>
              <a:t>append(_:)</a:t>
            </a:r>
            <a:r>
              <a:rPr lang="en-US" dirty="0">
                <a:highlight>
                  <a:srgbClr val="FFFF00"/>
                </a:highlight>
              </a:rPr>
              <a:t> </a:t>
            </a:r>
            <a:r>
              <a:rPr lang="en-US" dirty="0"/>
              <a:t>to add an item or use addition assignment operator (+=):</a:t>
            </a:r>
          </a:p>
          <a:p>
            <a:r>
              <a:rPr lang="en-US" dirty="0" err="1"/>
              <a:t>var</a:t>
            </a:r>
            <a:r>
              <a:rPr lang="en-US" dirty="0"/>
              <a:t> </a:t>
            </a:r>
            <a:r>
              <a:rPr lang="en-US" dirty="0" err="1"/>
              <a:t>firstItem</a:t>
            </a:r>
            <a:r>
              <a:rPr lang="en-US" dirty="0"/>
              <a:t> = shoppingList[0] to retrieve an item</a:t>
            </a:r>
          </a:p>
          <a:p>
            <a:r>
              <a:rPr lang="en-US" dirty="0"/>
              <a:t>shoppingList[4...6] = ["Bananas", "Apples"] to change a range</a:t>
            </a:r>
          </a:p>
          <a:p>
            <a:r>
              <a:rPr lang="en-US" dirty="0">
                <a:highlight>
                  <a:srgbClr val="FFFF00"/>
                </a:highlight>
              </a:rPr>
              <a:t>Use </a:t>
            </a:r>
            <a:r>
              <a:rPr lang="en-US" i="1" dirty="0" err="1">
                <a:highlight>
                  <a:srgbClr val="FFFF00"/>
                </a:highlight>
              </a:rPr>
              <a:t>insert(_:at</a:t>
            </a:r>
            <a:r>
              <a:rPr lang="en-US" i="1" dirty="0">
                <a:highlight>
                  <a:srgbClr val="FFFF00"/>
                </a:highlight>
              </a:rPr>
              <a:t>:)  </a:t>
            </a:r>
            <a:r>
              <a:rPr lang="en-US" dirty="0">
                <a:highlight>
                  <a:srgbClr val="FFFF00"/>
                </a:highlight>
              </a:rPr>
              <a:t>to insert an item</a:t>
            </a:r>
          </a:p>
          <a:p>
            <a:r>
              <a:rPr lang="en-US" dirty="0">
                <a:highlight>
                  <a:srgbClr val="FFFF00"/>
                </a:highlight>
              </a:rPr>
              <a:t>And </a:t>
            </a:r>
            <a:r>
              <a:rPr lang="en-US" i="1" dirty="0" err="1">
                <a:highlight>
                  <a:srgbClr val="FFFF00"/>
                </a:highlight>
              </a:rPr>
              <a:t>remove(at</a:t>
            </a:r>
            <a:r>
              <a:rPr lang="en-US" i="1" dirty="0">
                <a:highlight>
                  <a:srgbClr val="FFFF00"/>
                </a:highlight>
              </a:rPr>
              <a:t>:) </a:t>
            </a:r>
            <a:r>
              <a:rPr lang="en-US" dirty="0">
                <a:highlight>
                  <a:srgbClr val="FFFF00"/>
                </a:highlight>
              </a:rPr>
              <a:t>to remove an item</a:t>
            </a:r>
          </a:p>
          <a:p>
            <a:r>
              <a:rPr lang="en-US" i="1" dirty="0"/>
              <a:t>for item in </a:t>
            </a:r>
            <a:r>
              <a:rPr lang="en-US" i="1" dirty="0" err="1"/>
              <a:t>shoppingList</a:t>
            </a:r>
            <a:r>
              <a:rPr lang="en-US" i="1" dirty="0"/>
              <a:t> </a:t>
            </a:r>
            <a:r>
              <a:rPr lang="en-US" dirty="0"/>
              <a:t>or  </a:t>
            </a:r>
            <a:r>
              <a:rPr lang="en-US" i="1" dirty="0"/>
              <a:t>for (index, value) in </a:t>
            </a:r>
            <a:r>
              <a:rPr lang="en-US" i="1" dirty="0" err="1"/>
              <a:t>shoppingList.enumerated</a:t>
            </a:r>
            <a:r>
              <a:rPr lang="en-US" i="1" dirty="0"/>
              <a:t>() </a:t>
            </a:r>
            <a:r>
              <a:rPr lang="en-US" dirty="0"/>
              <a:t>for iterating over the collection</a:t>
            </a:r>
          </a:p>
          <a:p>
            <a:endParaRPr lang="en-US" i="1" dirty="0"/>
          </a:p>
          <a:p>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Sets</a:t>
            </a:r>
          </a:p>
        </p:txBody>
      </p:sp>
      <p:sp>
        <p:nvSpPr>
          <p:cNvPr id="3" name="Content Placeholder 2"/>
          <p:cNvSpPr>
            <a:spLocks noGrp="1"/>
          </p:cNvSpPr>
          <p:nvPr>
            <p:ph idx="1"/>
          </p:nvPr>
        </p:nvSpPr>
        <p:spPr/>
        <p:txBody>
          <a:bodyPr>
            <a:normAutofit fontScale="70000" lnSpcReduction="20000"/>
          </a:bodyPr>
          <a:lstStyle/>
          <a:p>
            <a:r>
              <a:rPr lang="en-US" dirty="0"/>
              <a:t>Stores distinct values of the same type in a collection with no defined ordering.</a:t>
            </a:r>
          </a:p>
          <a:p>
            <a:r>
              <a:rPr lang="en-US" dirty="0"/>
              <a:t>Set&lt;Element&gt; </a:t>
            </a:r>
          </a:p>
          <a:p>
            <a:r>
              <a:rPr lang="en-US" dirty="0" err="1">
                <a:highlight>
                  <a:srgbClr val="FFFF00"/>
                </a:highlight>
              </a:rPr>
              <a:t>var</a:t>
            </a:r>
            <a:r>
              <a:rPr lang="en-US" dirty="0">
                <a:highlight>
                  <a:srgbClr val="FFFF00"/>
                </a:highlight>
              </a:rPr>
              <a:t> letters = Set&lt; Character &gt;()  --- empty set</a:t>
            </a:r>
          </a:p>
          <a:p>
            <a:r>
              <a:rPr lang="en-US" dirty="0" err="1"/>
              <a:t>letters.insert("a</a:t>
            </a:r>
            <a:r>
              <a:rPr lang="en-US" dirty="0"/>
              <a:t>")</a:t>
            </a:r>
          </a:p>
          <a:p>
            <a:r>
              <a:rPr lang="en-US" dirty="0" err="1">
                <a:highlight>
                  <a:srgbClr val="FFFF00"/>
                </a:highlight>
              </a:rPr>
              <a:t>var</a:t>
            </a:r>
            <a:r>
              <a:rPr lang="en-US" dirty="0">
                <a:highlight>
                  <a:srgbClr val="FFFF00"/>
                </a:highlight>
              </a:rPr>
              <a:t> </a:t>
            </a:r>
            <a:r>
              <a:rPr lang="en-US" dirty="0" err="1">
                <a:highlight>
                  <a:srgbClr val="FFFF00"/>
                </a:highlight>
              </a:rPr>
              <a:t>favoriteGenres</a:t>
            </a:r>
            <a:r>
              <a:rPr lang="en-US" dirty="0">
                <a:highlight>
                  <a:srgbClr val="FFFF00"/>
                </a:highlight>
              </a:rPr>
              <a:t>:  Set &lt; String &gt; = ["Rock", "Classical", "Hip hop"]</a:t>
            </a:r>
          </a:p>
          <a:p>
            <a:r>
              <a:rPr lang="en-US" dirty="0"/>
              <a:t>Properties: </a:t>
            </a:r>
            <a:r>
              <a:rPr lang="en-US" i="1" dirty="0">
                <a:highlight>
                  <a:srgbClr val="FFFF00"/>
                </a:highlight>
              </a:rPr>
              <a:t>count</a:t>
            </a:r>
            <a:r>
              <a:rPr lang="en-US" i="1" dirty="0"/>
              <a:t>, </a:t>
            </a:r>
            <a:r>
              <a:rPr lang="en-US" i="1" dirty="0" err="1"/>
              <a:t>isEmpty</a:t>
            </a:r>
            <a:endParaRPr lang="en-US" i="1" dirty="0"/>
          </a:p>
          <a:p>
            <a:r>
              <a:rPr lang="en-US" dirty="0"/>
              <a:t>insert(_:), remove(_:), </a:t>
            </a:r>
            <a:r>
              <a:rPr lang="en-US" dirty="0" err="1"/>
              <a:t>removeAll</a:t>
            </a:r>
            <a:r>
              <a:rPr lang="en-US" dirty="0"/>
              <a:t>()</a:t>
            </a:r>
          </a:p>
          <a:p>
            <a:r>
              <a:rPr lang="en-US" dirty="0">
                <a:highlight>
                  <a:srgbClr val="FFFF00"/>
                </a:highlight>
              </a:rPr>
              <a:t>contains(_:)</a:t>
            </a:r>
          </a:p>
          <a:p>
            <a:r>
              <a:rPr lang="en-US" i="1" dirty="0"/>
              <a:t>for genre in </a:t>
            </a:r>
            <a:r>
              <a:rPr lang="en-US" i="1" dirty="0" err="1"/>
              <a:t>favoriteGenres</a:t>
            </a:r>
            <a:endParaRPr lang="en-US" i="1" dirty="0"/>
          </a:p>
          <a:p>
            <a:r>
              <a:rPr lang="en-US" i="1" dirty="0"/>
              <a:t>for genre in </a:t>
            </a:r>
            <a:r>
              <a:rPr lang="en-US" i="1" dirty="0" err="1"/>
              <a:t>favoriteGenres.sorted</a:t>
            </a:r>
            <a:r>
              <a:rPr lang="en-US" i="1" dirty="0"/>
              <a:t>()</a:t>
            </a:r>
          </a:p>
          <a:p>
            <a:r>
              <a:rPr lang="en-US" dirty="0"/>
              <a:t>is equal” operator (==) , </a:t>
            </a:r>
            <a:r>
              <a:rPr lang="en-US" i="1" dirty="0" err="1"/>
              <a:t>isSubset(of</a:t>
            </a:r>
            <a:r>
              <a:rPr lang="en-US" i="1" dirty="0"/>
              <a:t>:), </a:t>
            </a:r>
            <a:r>
              <a:rPr lang="en-US" i="1" dirty="0" err="1"/>
              <a:t>isSuperset(of</a:t>
            </a:r>
            <a:r>
              <a:rPr lang="en-US" i="1" dirty="0"/>
              <a:t>:), </a:t>
            </a:r>
            <a:r>
              <a:rPr lang="en-US" i="1" dirty="0" err="1"/>
              <a:t>isStrictSubset(of</a:t>
            </a:r>
            <a:r>
              <a:rPr lang="en-US" i="1" dirty="0"/>
              <a:t>:) , </a:t>
            </a:r>
            <a:r>
              <a:rPr lang="en-US" i="1" dirty="0" err="1"/>
              <a:t>isStrictSuperset(of</a:t>
            </a:r>
            <a:r>
              <a:rPr lang="en-US" i="1" dirty="0"/>
              <a:t>:) , </a:t>
            </a:r>
            <a:r>
              <a:rPr lang="en-US" i="1" dirty="0" err="1"/>
              <a:t>isDisjoint(with</a:t>
            </a:r>
            <a:r>
              <a:rPr lang="en-US" i="1" dirty="0"/>
              <a: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Difference between Objective-c and Swift</a:t>
            </a:r>
          </a:p>
        </p:txBody>
      </p:sp>
      <p:sp>
        <p:nvSpPr>
          <p:cNvPr id="3" name="Content Placeholder 2"/>
          <p:cNvSpPr>
            <a:spLocks noGrp="1"/>
          </p:cNvSpPr>
          <p:nvPr>
            <p:ph idx="1"/>
          </p:nvPr>
        </p:nvSpPr>
        <p:spPr/>
        <p:txBody>
          <a:bodyPr>
            <a:normAutofit fontScale="92500" lnSpcReduction="20000"/>
          </a:bodyPr>
          <a:lstStyle/>
          <a:p>
            <a:r>
              <a:rPr lang="en-US" dirty="0"/>
              <a:t>Swift uses a single .swift file. No header file</a:t>
            </a:r>
          </a:p>
          <a:p>
            <a:r>
              <a:rPr lang="en-US" dirty="0"/>
              <a:t>Objective-C and Swift are both  compiled languages</a:t>
            </a:r>
          </a:p>
          <a:p>
            <a:r>
              <a:rPr lang="en-US" dirty="0"/>
              <a:t>Swift has an REPL (Read-</a:t>
            </a:r>
            <a:r>
              <a:rPr lang="en-US" dirty="0" err="1"/>
              <a:t>Eval</a:t>
            </a:r>
            <a:r>
              <a:rPr lang="en-US" dirty="0"/>
              <a:t>-Print Loop) for testing ( supports interpreted languages) both in command line and inside </a:t>
            </a:r>
            <a:r>
              <a:rPr lang="en-US" dirty="0" err="1"/>
              <a:t>Xcode</a:t>
            </a:r>
            <a:endParaRPr lang="en-US" dirty="0"/>
          </a:p>
          <a:p>
            <a:r>
              <a:rPr lang="en-US" dirty="0"/>
              <a:t>Inside </a:t>
            </a:r>
            <a:r>
              <a:rPr lang="en-US" dirty="0" err="1"/>
              <a:t>Xcode</a:t>
            </a:r>
            <a:r>
              <a:rPr lang="en-US" dirty="0"/>
              <a:t> it is called Playground</a:t>
            </a:r>
          </a:p>
          <a:p>
            <a:r>
              <a:rPr lang="en-US" dirty="0"/>
              <a:t>Both support strong typing, but Swift allow the compiler to automatically infer the type based on the objects assigned to a variable. (type inference)</a:t>
            </a:r>
          </a:p>
          <a:p>
            <a:endParaRPr lang="en-US" dirty="0"/>
          </a:p>
        </p:txBody>
      </p:sp>
    </p:spTree>
    <p:extLst>
      <p:ext uri="{BB962C8B-B14F-4D97-AF65-F5344CB8AC3E}">
        <p14:creationId xmlns:p14="http://schemas.microsoft.com/office/powerpoint/2010/main" val="4222843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a:t>
            </a:r>
          </a:p>
        </p:txBody>
      </p:sp>
      <p:sp>
        <p:nvSpPr>
          <p:cNvPr id="3" name="Content Placeholder 2"/>
          <p:cNvSpPr>
            <a:spLocks noGrp="1"/>
          </p:cNvSpPr>
          <p:nvPr>
            <p:ph idx="1"/>
          </p:nvPr>
        </p:nvSpPr>
        <p:spPr/>
        <p:txBody>
          <a:bodyPr>
            <a:normAutofit fontScale="70000" lnSpcReduction="20000"/>
          </a:bodyPr>
          <a:lstStyle/>
          <a:p>
            <a:r>
              <a:rPr lang="en-US" dirty="0"/>
              <a:t>Dictionary&lt;Key, Value&gt;</a:t>
            </a:r>
          </a:p>
          <a:p>
            <a:r>
              <a:rPr lang="en-US" dirty="0" err="1">
                <a:highlight>
                  <a:srgbClr val="FFFF00"/>
                </a:highlight>
              </a:rPr>
              <a:t>var</a:t>
            </a:r>
            <a:r>
              <a:rPr lang="en-US" dirty="0">
                <a:highlight>
                  <a:srgbClr val="FFFF00"/>
                </a:highlight>
              </a:rPr>
              <a:t> </a:t>
            </a:r>
            <a:r>
              <a:rPr lang="en-US" dirty="0" err="1">
                <a:highlight>
                  <a:srgbClr val="FFFF00"/>
                </a:highlight>
              </a:rPr>
              <a:t>namesOfIntegers</a:t>
            </a:r>
            <a:r>
              <a:rPr lang="en-US" dirty="0">
                <a:highlight>
                  <a:srgbClr val="FFFF00"/>
                </a:highlight>
              </a:rPr>
              <a:t> = [</a:t>
            </a:r>
            <a:r>
              <a:rPr lang="en-US" dirty="0" err="1">
                <a:highlight>
                  <a:srgbClr val="FFFF00"/>
                </a:highlight>
              </a:rPr>
              <a:t>Int</a:t>
            </a:r>
            <a:r>
              <a:rPr lang="en-US" dirty="0">
                <a:highlight>
                  <a:srgbClr val="FFFF00"/>
                </a:highlight>
              </a:rPr>
              <a:t>: String]() – empty</a:t>
            </a:r>
          </a:p>
          <a:p>
            <a:r>
              <a:rPr lang="en-US" dirty="0">
                <a:highlight>
                  <a:srgbClr val="FFFF00"/>
                </a:highlight>
              </a:rPr>
              <a:t>Or just </a:t>
            </a:r>
            <a:r>
              <a:rPr lang="en-US" dirty="0" err="1">
                <a:highlight>
                  <a:srgbClr val="FFFF00"/>
                </a:highlight>
              </a:rPr>
              <a:t>namesOfIntegers</a:t>
            </a:r>
            <a:r>
              <a:rPr lang="en-US" dirty="0">
                <a:highlight>
                  <a:srgbClr val="FFFF00"/>
                </a:highlight>
              </a:rPr>
              <a:t>  = [:]</a:t>
            </a:r>
          </a:p>
          <a:p>
            <a:r>
              <a:rPr lang="en-US" dirty="0"/>
              <a:t>With </a:t>
            </a:r>
            <a:r>
              <a:rPr lang="en-US" dirty="0" err="1"/>
              <a:t>dictionay</a:t>
            </a:r>
            <a:r>
              <a:rPr lang="en-US" dirty="0"/>
              <a:t> literal: </a:t>
            </a:r>
          </a:p>
          <a:p>
            <a:pPr lvl="2"/>
            <a:r>
              <a:rPr lang="en-US" dirty="0"/>
              <a:t>[key 1: value 1, key 2: value 2, key 3: value 3]	</a:t>
            </a:r>
          </a:p>
          <a:p>
            <a:pPr algn="just"/>
            <a:r>
              <a:rPr lang="en-US" dirty="0">
                <a:highlight>
                  <a:srgbClr val="FFFF00"/>
                </a:highlight>
              </a:rPr>
              <a:t>Properties: count, </a:t>
            </a:r>
            <a:r>
              <a:rPr lang="en-US" dirty="0" err="1">
                <a:highlight>
                  <a:srgbClr val="FFFF00"/>
                </a:highlight>
              </a:rPr>
              <a:t>isEmpty</a:t>
            </a:r>
            <a:endParaRPr lang="en-US" dirty="0">
              <a:highlight>
                <a:srgbClr val="FFFF00"/>
              </a:highlight>
            </a:endParaRPr>
          </a:p>
          <a:p>
            <a:r>
              <a:rPr lang="en-US" i="1" dirty="0" err="1">
                <a:highlight>
                  <a:srgbClr val="FFFF00"/>
                </a:highlight>
              </a:rPr>
              <a:t>updateValue(_:forKey</a:t>
            </a:r>
            <a:r>
              <a:rPr lang="en-US" i="1" dirty="0">
                <a:highlight>
                  <a:srgbClr val="FFFF00"/>
                </a:highlight>
              </a:rPr>
              <a:t>:)</a:t>
            </a:r>
          </a:p>
          <a:p>
            <a:pPr algn="just"/>
            <a:r>
              <a:rPr lang="en-US" dirty="0" err="1">
                <a:highlight>
                  <a:srgbClr val="FFFF00"/>
                </a:highlight>
              </a:rPr>
              <a:t>removeValue(forKey</a:t>
            </a:r>
            <a:r>
              <a:rPr lang="en-US" dirty="0">
                <a:highlight>
                  <a:srgbClr val="FFFF00"/>
                </a:highlight>
              </a:rPr>
              <a:t>:) equivalent to : </a:t>
            </a:r>
            <a:r>
              <a:rPr lang="en-US" dirty="0" err="1">
                <a:highlight>
                  <a:srgbClr val="FFFF00"/>
                </a:highlight>
              </a:rPr>
              <a:t>dict[key</a:t>
            </a:r>
            <a:r>
              <a:rPr lang="en-US" dirty="0">
                <a:highlight>
                  <a:srgbClr val="FFFF00"/>
                </a:highlight>
              </a:rPr>
              <a:t>] = nil</a:t>
            </a:r>
          </a:p>
          <a:p>
            <a:r>
              <a:rPr lang="en-US" i="1" dirty="0">
                <a:highlight>
                  <a:srgbClr val="FFFF00"/>
                </a:highlight>
              </a:rPr>
              <a:t>for (key, value) in dictionary</a:t>
            </a:r>
            <a:r>
              <a:rPr lang="en-US" dirty="0">
                <a:highlight>
                  <a:srgbClr val="FFFF00"/>
                </a:highlight>
              </a:rPr>
              <a:t> --- for iterating</a:t>
            </a:r>
          </a:p>
          <a:p>
            <a:r>
              <a:rPr lang="en-US" i="1" dirty="0">
                <a:highlight>
                  <a:srgbClr val="FFFF00"/>
                </a:highlight>
              </a:rPr>
              <a:t>for key in </a:t>
            </a:r>
            <a:r>
              <a:rPr lang="en-US" i="1" dirty="0" err="1">
                <a:highlight>
                  <a:srgbClr val="FFFF00"/>
                </a:highlight>
              </a:rPr>
              <a:t>dictionary.keys</a:t>
            </a:r>
            <a:endParaRPr lang="en-US" i="1" dirty="0">
              <a:highlight>
                <a:srgbClr val="FFFF00"/>
              </a:highlight>
            </a:endParaRPr>
          </a:p>
          <a:p>
            <a:r>
              <a:rPr lang="en-US" i="1" dirty="0">
                <a:highlight>
                  <a:srgbClr val="FFFF00"/>
                </a:highlight>
              </a:rPr>
              <a:t>for value in </a:t>
            </a:r>
            <a:r>
              <a:rPr lang="en-US" i="1" dirty="0" err="1">
                <a:highlight>
                  <a:srgbClr val="FFFF00"/>
                </a:highlight>
              </a:rPr>
              <a:t>dictionary.values</a:t>
            </a:r>
            <a:endParaRPr lang="en-US" i="1" dirty="0">
              <a:highlight>
                <a:srgbClr val="FFFF00"/>
              </a:highlight>
            </a:endParaRPr>
          </a:p>
          <a:p>
            <a:r>
              <a:rPr lang="en-US" dirty="0"/>
              <a:t>Dictionary has no order, but can use </a:t>
            </a:r>
            <a:r>
              <a:rPr lang="en-US" i="1" dirty="0"/>
              <a:t>sorted()</a:t>
            </a:r>
            <a:r>
              <a:rPr lang="en-US" dirty="0"/>
              <a:t> method on its keys or values property.</a:t>
            </a:r>
            <a:endParaRPr lang="en-US" i="1" dirty="0"/>
          </a:p>
          <a:p>
            <a:endParaRPr lang="en-US" dirty="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Looping</a:t>
            </a:r>
          </a:p>
        </p:txBody>
      </p:sp>
      <p:sp>
        <p:nvSpPr>
          <p:cNvPr id="3" name="Content Placeholder 2"/>
          <p:cNvSpPr>
            <a:spLocks noGrp="1"/>
          </p:cNvSpPr>
          <p:nvPr>
            <p:ph idx="1"/>
          </p:nvPr>
        </p:nvSpPr>
        <p:spPr>
          <a:xfrm>
            <a:off x="457200" y="1417638"/>
            <a:ext cx="8229600" cy="4708525"/>
          </a:xfrm>
        </p:spPr>
        <p:txBody>
          <a:bodyPr>
            <a:normAutofit fontScale="92500" lnSpcReduction="20000"/>
          </a:bodyPr>
          <a:lstStyle/>
          <a:p>
            <a:r>
              <a:rPr lang="en-US" dirty="0"/>
              <a:t>For-In loops used to iterate over a sequence, such as items in an array, ranges of numbers, or characters in a string.</a:t>
            </a:r>
          </a:p>
          <a:p>
            <a:pPr lvl="2"/>
            <a:r>
              <a:rPr lang="en-US" i="1" dirty="0"/>
              <a:t>for name in names { </a:t>
            </a:r>
            <a:r>
              <a:rPr lang="en-US" i="1" dirty="0" err="1"/>
              <a:t>print("Hello</a:t>
            </a:r>
            <a:r>
              <a:rPr lang="en-US" i="1" dirty="0"/>
              <a:t>, \(name)!") }</a:t>
            </a:r>
          </a:p>
          <a:p>
            <a:pPr lvl="2"/>
            <a:r>
              <a:rPr lang="en-US" i="1" dirty="0"/>
              <a:t>for index in 1...5 {…}</a:t>
            </a:r>
          </a:p>
          <a:p>
            <a:pPr lvl="2"/>
            <a:r>
              <a:rPr lang="en-US" dirty="0"/>
              <a:t>for _ in 1...power {…}  …. loop variable is not needed</a:t>
            </a:r>
          </a:p>
          <a:p>
            <a:pPr lvl="2"/>
            <a:r>
              <a:rPr lang="en-US" i="1" dirty="0"/>
              <a:t>for </a:t>
            </a:r>
            <a:r>
              <a:rPr lang="en-US" i="1" dirty="0" err="1"/>
              <a:t>x</a:t>
            </a:r>
            <a:r>
              <a:rPr lang="en-US" i="1" dirty="0"/>
              <a:t> in 0..&lt;</a:t>
            </a:r>
            <a:r>
              <a:rPr lang="en-US" i="1" dirty="0" err="1"/>
              <a:t>y</a:t>
            </a:r>
            <a:r>
              <a:rPr lang="en-US" i="1" dirty="0"/>
              <a:t>{                …. Using a range</a:t>
            </a:r>
          </a:p>
          <a:p>
            <a:pPr lvl="2"/>
            <a:r>
              <a:rPr lang="en-US" i="1" dirty="0">
                <a:highlight>
                  <a:srgbClr val="FFFF00"/>
                </a:highlight>
              </a:rPr>
              <a:t>for </a:t>
            </a:r>
            <a:r>
              <a:rPr lang="en-US" i="1" dirty="0" err="1">
                <a:highlight>
                  <a:srgbClr val="FFFF00"/>
                </a:highlight>
              </a:rPr>
              <a:t>x</a:t>
            </a:r>
            <a:r>
              <a:rPr lang="en-US" i="1" dirty="0">
                <a:highlight>
                  <a:srgbClr val="FFFF00"/>
                </a:highlight>
              </a:rPr>
              <a:t> in </a:t>
            </a:r>
            <a:r>
              <a:rPr lang="en-US" b="1" i="1" dirty="0" err="1">
                <a:highlight>
                  <a:srgbClr val="FFFF00"/>
                </a:highlight>
              </a:rPr>
              <a:t>stride</a:t>
            </a:r>
            <a:r>
              <a:rPr lang="en-US" i="1" dirty="0" err="1">
                <a:highlight>
                  <a:srgbClr val="FFFF00"/>
                </a:highlight>
              </a:rPr>
              <a:t>(</a:t>
            </a:r>
            <a:r>
              <a:rPr lang="en-US" b="1" i="1" dirty="0" err="1">
                <a:highlight>
                  <a:srgbClr val="FFFF00"/>
                </a:highlight>
              </a:rPr>
              <a:t>from</a:t>
            </a:r>
            <a:r>
              <a:rPr lang="en-US" i="1" dirty="0">
                <a:highlight>
                  <a:srgbClr val="FFFF00"/>
                </a:highlight>
              </a:rPr>
              <a:t>: 0, </a:t>
            </a:r>
            <a:r>
              <a:rPr lang="en-US" b="1" i="1" dirty="0">
                <a:highlight>
                  <a:srgbClr val="FFFF00"/>
                </a:highlight>
              </a:rPr>
              <a:t>to</a:t>
            </a:r>
            <a:r>
              <a:rPr lang="en-US" i="1" dirty="0">
                <a:highlight>
                  <a:srgbClr val="FFFF00"/>
                </a:highlight>
              </a:rPr>
              <a:t>: </a:t>
            </a:r>
            <a:r>
              <a:rPr lang="en-US" i="1" dirty="0" err="1">
                <a:highlight>
                  <a:srgbClr val="FFFF00"/>
                </a:highlight>
              </a:rPr>
              <a:t>y</a:t>
            </a:r>
            <a:r>
              <a:rPr lang="en-US" i="1" dirty="0">
                <a:highlight>
                  <a:srgbClr val="FFFF00"/>
                </a:highlight>
              </a:rPr>
              <a:t>, </a:t>
            </a:r>
            <a:r>
              <a:rPr lang="en-US" b="1" i="1" dirty="0">
                <a:highlight>
                  <a:srgbClr val="FFFF00"/>
                </a:highlight>
              </a:rPr>
              <a:t>by</a:t>
            </a:r>
            <a:r>
              <a:rPr lang="en-US" i="1" dirty="0">
                <a:highlight>
                  <a:srgbClr val="FFFF00"/>
                </a:highlight>
              </a:rPr>
              <a:t>: </a:t>
            </a:r>
            <a:r>
              <a:rPr lang="en-US" i="1" dirty="0" err="1">
                <a:highlight>
                  <a:srgbClr val="FFFF00"/>
                </a:highlight>
              </a:rPr>
              <a:t>myInterval</a:t>
            </a:r>
            <a:r>
              <a:rPr lang="en-US" i="1" dirty="0">
                <a:highlight>
                  <a:srgbClr val="FFFF00"/>
                </a:highlight>
              </a:rPr>
              <a:t>) {   //excludes </a:t>
            </a:r>
            <a:r>
              <a:rPr lang="en-US" i="1" dirty="0" err="1">
                <a:highlight>
                  <a:srgbClr val="FFFF00"/>
                </a:highlight>
              </a:rPr>
              <a:t>y</a:t>
            </a:r>
            <a:endParaRPr lang="en-US" i="1" dirty="0">
              <a:highlight>
                <a:srgbClr val="FFFF00"/>
              </a:highlight>
            </a:endParaRPr>
          </a:p>
          <a:p>
            <a:pPr lvl="2"/>
            <a:r>
              <a:rPr lang="en-US" i="1" dirty="0">
                <a:highlight>
                  <a:srgbClr val="FFFF00"/>
                </a:highlight>
              </a:rPr>
              <a:t>for </a:t>
            </a:r>
            <a:r>
              <a:rPr lang="en-US" i="1" dirty="0" err="1">
                <a:highlight>
                  <a:srgbClr val="FFFF00"/>
                </a:highlight>
              </a:rPr>
              <a:t>x</a:t>
            </a:r>
            <a:r>
              <a:rPr lang="en-US" i="1" dirty="0">
                <a:highlight>
                  <a:srgbClr val="FFFF00"/>
                </a:highlight>
              </a:rPr>
              <a:t> in </a:t>
            </a:r>
            <a:r>
              <a:rPr lang="en-US" b="1" i="1" dirty="0" err="1">
                <a:highlight>
                  <a:srgbClr val="FFFF00"/>
                </a:highlight>
              </a:rPr>
              <a:t>stride</a:t>
            </a:r>
            <a:r>
              <a:rPr lang="en-US" i="1" dirty="0" err="1">
                <a:highlight>
                  <a:srgbClr val="FFFF00"/>
                </a:highlight>
              </a:rPr>
              <a:t>(</a:t>
            </a:r>
            <a:r>
              <a:rPr lang="en-US" b="1" i="1" dirty="0" err="1">
                <a:highlight>
                  <a:srgbClr val="FFFF00"/>
                </a:highlight>
              </a:rPr>
              <a:t>from</a:t>
            </a:r>
            <a:r>
              <a:rPr lang="en-US" i="1" dirty="0">
                <a:highlight>
                  <a:srgbClr val="FFFF00"/>
                </a:highlight>
              </a:rPr>
              <a:t>: 0, </a:t>
            </a:r>
            <a:r>
              <a:rPr lang="en-US" b="1" i="1" dirty="0">
                <a:highlight>
                  <a:srgbClr val="FFFF00"/>
                </a:highlight>
              </a:rPr>
              <a:t>through</a:t>
            </a:r>
            <a:r>
              <a:rPr lang="en-US" i="1" dirty="0">
                <a:highlight>
                  <a:srgbClr val="FFFF00"/>
                </a:highlight>
              </a:rPr>
              <a:t>: </a:t>
            </a:r>
            <a:r>
              <a:rPr lang="en-US" i="1" dirty="0" err="1">
                <a:highlight>
                  <a:srgbClr val="FFFF00"/>
                </a:highlight>
              </a:rPr>
              <a:t>y</a:t>
            </a:r>
            <a:r>
              <a:rPr lang="en-US" i="1" dirty="0">
                <a:highlight>
                  <a:srgbClr val="FFFF00"/>
                </a:highlight>
              </a:rPr>
              <a:t>, </a:t>
            </a:r>
            <a:r>
              <a:rPr lang="en-US" b="1" i="1" dirty="0">
                <a:highlight>
                  <a:srgbClr val="FFFF00"/>
                </a:highlight>
              </a:rPr>
              <a:t>by</a:t>
            </a:r>
            <a:r>
              <a:rPr lang="en-US" i="1" dirty="0">
                <a:highlight>
                  <a:srgbClr val="FFFF00"/>
                </a:highlight>
              </a:rPr>
              <a:t>: </a:t>
            </a:r>
            <a:r>
              <a:rPr lang="en-US" i="1" dirty="0" err="1">
                <a:highlight>
                  <a:srgbClr val="FFFF00"/>
                </a:highlight>
              </a:rPr>
              <a:t>myInterval</a:t>
            </a:r>
            <a:r>
              <a:rPr lang="en-US" i="1" dirty="0">
                <a:highlight>
                  <a:srgbClr val="FFFF00"/>
                </a:highlight>
              </a:rPr>
              <a:t>) { //includes </a:t>
            </a:r>
            <a:r>
              <a:rPr lang="en-US" i="1" dirty="0" err="1">
                <a:highlight>
                  <a:srgbClr val="FFFF00"/>
                </a:highlight>
              </a:rPr>
              <a:t>y</a:t>
            </a:r>
            <a:r>
              <a:rPr lang="en-US" i="1" dirty="0">
                <a:highlight>
                  <a:srgbClr val="FFFF00"/>
                </a:highlight>
              </a:rPr>
              <a:t>	</a:t>
            </a:r>
          </a:p>
          <a:p>
            <a:r>
              <a:rPr lang="en-US" i="1" dirty="0"/>
              <a:t>while condition {    statements}</a:t>
            </a:r>
          </a:p>
          <a:p>
            <a:r>
              <a:rPr lang="en-US" i="1" dirty="0"/>
              <a:t>repeat {    statements} while condition</a:t>
            </a:r>
          </a:p>
          <a:p>
            <a:endParaRPr lang="en-US" i="1" dirty="0"/>
          </a:p>
          <a:p>
            <a:pPr lvl="2"/>
            <a:endParaRPr lang="en-US" i="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17500"/>
            <a:ext cx="8229600" cy="6311900"/>
          </a:xfrm>
        </p:spPr>
        <p:txBody>
          <a:bodyPr>
            <a:normAutofit fontScale="47500" lnSpcReduction="20000"/>
          </a:bodyPr>
          <a:lstStyle/>
          <a:p>
            <a:r>
              <a:rPr lang="en-US" i="1" dirty="0"/>
              <a:t>if </a:t>
            </a:r>
            <a:r>
              <a:rPr lang="en-US" dirty="0"/>
              <a:t>statement and the </a:t>
            </a:r>
            <a:r>
              <a:rPr lang="en-US" i="1" dirty="0"/>
              <a:t>switch </a:t>
            </a:r>
            <a:r>
              <a:rPr lang="en-US" dirty="0"/>
              <a:t>statement to implement conditional statements</a:t>
            </a:r>
          </a:p>
          <a:p>
            <a:pPr>
              <a:buNone/>
            </a:pPr>
            <a:r>
              <a:rPr lang="en-US" dirty="0"/>
              <a:t>	</a:t>
            </a:r>
          </a:p>
          <a:p>
            <a:pPr>
              <a:buNone/>
            </a:pPr>
            <a:r>
              <a:rPr lang="en-US" i="1" dirty="0"/>
              <a:t>    switch some value to consider {</a:t>
            </a:r>
          </a:p>
          <a:p>
            <a:pPr>
              <a:buNone/>
            </a:pPr>
            <a:r>
              <a:rPr lang="en-US" i="1" dirty="0"/>
              <a:t>      case value 1:    </a:t>
            </a:r>
          </a:p>
          <a:p>
            <a:pPr>
              <a:buNone/>
            </a:pPr>
            <a:r>
              <a:rPr lang="en-US" i="1" dirty="0"/>
              <a:t>			respond to value 1</a:t>
            </a:r>
          </a:p>
          <a:p>
            <a:pPr>
              <a:buNone/>
            </a:pPr>
            <a:r>
              <a:rPr lang="en-US" i="1" dirty="0"/>
              <a:t>	case value 2,     </a:t>
            </a:r>
          </a:p>
          <a:p>
            <a:pPr>
              <a:buNone/>
            </a:pPr>
            <a:r>
              <a:rPr lang="en-US" i="1" dirty="0"/>
              <a:t>		      value 3:    </a:t>
            </a:r>
          </a:p>
          <a:p>
            <a:pPr>
              <a:buNone/>
            </a:pPr>
            <a:r>
              <a:rPr lang="en-US" i="1" dirty="0"/>
              <a:t>			respond to value 2 or 3</a:t>
            </a:r>
          </a:p>
          <a:p>
            <a:pPr>
              <a:buNone/>
            </a:pPr>
            <a:r>
              <a:rPr lang="en-US" i="1" dirty="0"/>
              <a:t>	default:    </a:t>
            </a:r>
          </a:p>
          <a:p>
            <a:pPr>
              <a:buNone/>
            </a:pPr>
            <a:r>
              <a:rPr lang="en-US" i="1" dirty="0"/>
              <a:t>			otherwise, do something else</a:t>
            </a:r>
          </a:p>
          <a:p>
            <a:pPr>
              <a:buNone/>
            </a:pPr>
            <a:r>
              <a:rPr lang="en-US" i="1" dirty="0"/>
              <a:t>	}</a:t>
            </a:r>
          </a:p>
          <a:p>
            <a:pPr>
              <a:buFontTx/>
              <a:buChar char="-"/>
            </a:pPr>
            <a:r>
              <a:rPr lang="en-US" dirty="0"/>
              <a:t>No implicit </a:t>
            </a:r>
            <a:r>
              <a:rPr lang="en-US" dirty="0" err="1"/>
              <a:t>fallthrough</a:t>
            </a:r>
            <a:r>
              <a:rPr lang="en-US" dirty="0"/>
              <a:t> – ( break is optional)</a:t>
            </a:r>
          </a:p>
          <a:p>
            <a:pPr>
              <a:buFontTx/>
              <a:buChar char="-"/>
            </a:pPr>
            <a:r>
              <a:rPr lang="en-US" dirty="0"/>
              <a:t>The body must contain at least one executable statement</a:t>
            </a:r>
          </a:p>
          <a:p>
            <a:pPr>
              <a:buFontTx/>
              <a:buChar char="-"/>
            </a:pPr>
            <a:r>
              <a:rPr lang="en-US" dirty="0"/>
              <a:t>Use compound cases by separating values with commas</a:t>
            </a:r>
          </a:p>
          <a:p>
            <a:pPr>
              <a:buFontTx/>
              <a:buChar char="-"/>
            </a:pPr>
            <a:r>
              <a:rPr lang="en-US" dirty="0"/>
              <a:t>Can have intervals ( case 5..&lt;23</a:t>
            </a:r>
            <a:r>
              <a:rPr lang="en-US" dirty="0">
                <a:sym typeface="Wingdings"/>
              </a:rPr>
              <a:t> )</a:t>
            </a:r>
          </a:p>
          <a:p>
            <a:pPr>
              <a:buFontTx/>
              <a:buChar char="-"/>
            </a:pPr>
            <a:r>
              <a:rPr lang="en-US" dirty="0">
                <a:sym typeface="Wingdings"/>
              </a:rPr>
              <a:t>Can have </a:t>
            </a:r>
            <a:r>
              <a:rPr lang="en-US" dirty="0" err="1">
                <a:sym typeface="Wingdings"/>
              </a:rPr>
              <a:t>tuples</a:t>
            </a:r>
            <a:r>
              <a:rPr lang="en-US" dirty="0">
                <a:sym typeface="Wingdings"/>
              </a:rPr>
              <a:t> ( case (0,0) or case ( _ ,0 ) or case (-2…2, -2…2) )</a:t>
            </a:r>
          </a:p>
          <a:p>
            <a:pPr>
              <a:buFontTx/>
              <a:buChar char="-"/>
            </a:pPr>
            <a:r>
              <a:rPr lang="en-US" dirty="0">
                <a:sym typeface="Wingdings"/>
              </a:rPr>
              <a:t>Value binding – case ( let </a:t>
            </a:r>
            <a:r>
              <a:rPr lang="en-US" dirty="0" err="1">
                <a:sym typeface="Wingdings"/>
              </a:rPr>
              <a:t>x</a:t>
            </a:r>
            <a:r>
              <a:rPr lang="en-US" dirty="0">
                <a:sym typeface="Wingdings"/>
              </a:rPr>
              <a:t>, 0): </a:t>
            </a:r>
            <a:r>
              <a:rPr lang="en-US" dirty="0" err="1"/>
              <a:t>print("on</a:t>
            </a:r>
            <a:r>
              <a:rPr lang="en-US" dirty="0"/>
              <a:t> the x-axis with an </a:t>
            </a:r>
            <a:r>
              <a:rPr lang="en-US" dirty="0" err="1"/>
              <a:t>x</a:t>
            </a:r>
            <a:r>
              <a:rPr lang="en-US" dirty="0"/>
              <a:t> value of \(</a:t>
            </a:r>
            <a:r>
              <a:rPr lang="en-US" dirty="0" err="1"/>
              <a:t>x</a:t>
            </a:r>
            <a:r>
              <a:rPr lang="en-US" dirty="0"/>
              <a:t>)")</a:t>
            </a:r>
            <a:endParaRPr lang="en-US" dirty="0">
              <a:sym typeface="Wingdings"/>
            </a:endParaRPr>
          </a:p>
          <a:p>
            <a:pPr lvl="1">
              <a:buFontTx/>
              <a:buChar char="-"/>
            </a:pPr>
            <a:r>
              <a:rPr lang="en-US" dirty="0"/>
              <a:t>A switch case can name the value or values it matches to temporary constants or variables, for use in the body of the case</a:t>
            </a:r>
            <a:endParaRPr lang="en-US" dirty="0">
              <a:sym typeface="Wingdings"/>
            </a:endParaRPr>
          </a:p>
          <a:p>
            <a:pPr>
              <a:buFontTx/>
              <a:buChar char="-"/>
            </a:pPr>
            <a:r>
              <a:rPr lang="en-US" dirty="0">
                <a:sym typeface="Wingdings"/>
              </a:rPr>
              <a:t>The switch case can use a </a:t>
            </a:r>
            <a:r>
              <a:rPr lang="en-US" b="1" i="1" dirty="0">
                <a:sym typeface="Wingdings"/>
              </a:rPr>
              <a:t>where </a:t>
            </a:r>
            <a:r>
              <a:rPr lang="en-US" dirty="0">
                <a:sym typeface="Wingdings"/>
              </a:rPr>
              <a:t>to check for additional conditions</a:t>
            </a:r>
          </a:p>
          <a:p>
            <a:pPr lvl="1">
              <a:buFontTx/>
              <a:buChar char="-"/>
            </a:pPr>
            <a:r>
              <a:rPr lang="en-US" b="1" i="1" dirty="0">
                <a:sym typeface="Wingdings"/>
              </a:rPr>
              <a:t>Case let (</a:t>
            </a:r>
            <a:r>
              <a:rPr lang="en-US" b="1" i="1" dirty="0" err="1">
                <a:sym typeface="Wingdings"/>
              </a:rPr>
              <a:t>x,y</a:t>
            </a:r>
            <a:r>
              <a:rPr lang="en-US" b="1" i="1" dirty="0">
                <a:sym typeface="Wingdings"/>
              </a:rPr>
              <a:t>) where </a:t>
            </a:r>
            <a:r>
              <a:rPr lang="en-US" b="1" i="1" dirty="0" err="1">
                <a:sym typeface="Wingdings"/>
              </a:rPr>
              <a:t>x</a:t>
            </a:r>
            <a:r>
              <a:rPr lang="en-US" b="1" i="1" dirty="0">
                <a:sym typeface="Wingdings"/>
              </a:rPr>
              <a:t> == </a:t>
            </a:r>
            <a:r>
              <a:rPr lang="en-US" b="1" i="1" dirty="0" err="1">
                <a:sym typeface="Wingdings"/>
              </a:rPr>
              <a:t>y</a:t>
            </a:r>
            <a:r>
              <a:rPr lang="en-US" b="1" i="1" dirty="0">
                <a:sym typeface="Wingdings"/>
              </a:rPr>
              <a:t>: </a:t>
            </a:r>
            <a:r>
              <a:rPr lang="en-US" dirty="0"/>
              <a:t>print("(\(</a:t>
            </a:r>
            <a:r>
              <a:rPr lang="en-US" dirty="0" err="1"/>
              <a:t>x</a:t>
            </a:r>
            <a:r>
              <a:rPr lang="en-US" dirty="0"/>
              <a:t>), \(</a:t>
            </a:r>
            <a:r>
              <a:rPr lang="en-US" dirty="0" err="1"/>
              <a:t>y</a:t>
            </a:r>
            <a:r>
              <a:rPr lang="en-US" dirty="0"/>
              <a:t>)) is on the line </a:t>
            </a:r>
            <a:r>
              <a:rPr lang="en-US" dirty="0" err="1"/>
              <a:t>x</a:t>
            </a:r>
            <a:r>
              <a:rPr lang="en-US" dirty="0"/>
              <a:t> == </a:t>
            </a:r>
            <a:r>
              <a:rPr lang="en-US" dirty="0" err="1"/>
              <a:t>y</a:t>
            </a:r>
            <a:r>
              <a:rPr lang="en-US" dirty="0"/>
              <a:t>")</a:t>
            </a:r>
          </a:p>
          <a:p>
            <a:pPr>
              <a:buFontTx/>
              <a:buChar char="-"/>
            </a:pPr>
            <a:r>
              <a:rPr lang="en-US" i="1" dirty="0">
                <a:sym typeface="Wingdings"/>
              </a:rPr>
              <a:t>Compound cases</a:t>
            </a:r>
          </a:p>
          <a:p>
            <a:pPr lvl="1">
              <a:buFontTx/>
              <a:buChar char="-"/>
            </a:pPr>
            <a:r>
              <a:rPr lang="en-US" dirty="0"/>
              <a:t>case "a", "</a:t>
            </a:r>
            <a:r>
              <a:rPr lang="en-US" dirty="0" err="1"/>
              <a:t>e</a:t>
            </a:r>
            <a:r>
              <a:rPr lang="en-US" dirty="0"/>
              <a:t>", "</a:t>
            </a:r>
            <a:r>
              <a:rPr lang="en-US" dirty="0" err="1"/>
              <a:t>i</a:t>
            </a:r>
            <a:r>
              <a:rPr lang="en-US" dirty="0"/>
              <a:t>", "</a:t>
            </a:r>
            <a:r>
              <a:rPr lang="en-US" dirty="0" err="1"/>
              <a:t>o</a:t>
            </a:r>
            <a:r>
              <a:rPr lang="en-US" dirty="0"/>
              <a:t>", "</a:t>
            </a:r>
            <a:r>
              <a:rPr lang="en-US" dirty="0" err="1"/>
              <a:t>u</a:t>
            </a:r>
            <a:r>
              <a:rPr lang="en-US" dirty="0"/>
              <a:t>": print("\(</a:t>
            </a:r>
            <a:r>
              <a:rPr lang="en-US" dirty="0" err="1"/>
              <a:t>someCharacter</a:t>
            </a:r>
            <a:r>
              <a:rPr lang="en-US" dirty="0"/>
              <a:t>) is a vowel")</a:t>
            </a:r>
            <a:endParaRPr lang="en-US" i="1" dirty="0">
              <a:sym typeface="Wingdings"/>
            </a:endParaRPr>
          </a:p>
          <a:p>
            <a:pPr>
              <a:buFontTx/>
              <a:buChar char="-"/>
            </a:pPr>
            <a:r>
              <a:rPr lang="en-US" dirty="0">
                <a:sym typeface="Wingdings"/>
              </a:rPr>
              <a:t>Control  transfer statements: </a:t>
            </a:r>
            <a:r>
              <a:rPr lang="en-US" b="1" dirty="0">
                <a:sym typeface="Wingdings"/>
              </a:rPr>
              <a:t>continue, break, </a:t>
            </a:r>
            <a:r>
              <a:rPr lang="en-US" b="1" dirty="0" err="1">
                <a:sym typeface="Wingdings"/>
              </a:rPr>
              <a:t>fallthrough</a:t>
            </a:r>
            <a:r>
              <a:rPr lang="en-US" b="1" dirty="0">
                <a:sym typeface="Wingdings"/>
              </a:rPr>
              <a:t>, return, throw</a:t>
            </a:r>
          </a:p>
          <a:p>
            <a:pPr>
              <a:buFontTx/>
              <a:buChar char="-"/>
            </a:pPr>
            <a:r>
              <a:rPr lang="en-US" dirty="0"/>
              <a:t>Labeled statements ( using break or continue similar to the </a:t>
            </a:r>
            <a:r>
              <a:rPr lang="en-US" dirty="0" err="1"/>
              <a:t>goto</a:t>
            </a:r>
            <a:r>
              <a:rPr lang="en-US" dirty="0"/>
              <a:t> )</a:t>
            </a:r>
          </a:p>
          <a:p>
            <a:pPr>
              <a:buFontTx/>
              <a:buChar char="-"/>
            </a:pPr>
            <a:r>
              <a:rPr lang="en-US" dirty="0"/>
              <a:t>A guard statement, like an if statement but with an else clause.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8300"/>
            <a:ext cx="8229600" cy="5757863"/>
          </a:xfrm>
        </p:spPr>
        <p:txBody>
          <a:bodyPr/>
          <a:lstStyle/>
          <a:p>
            <a:r>
              <a:rPr lang="en-US" dirty="0"/>
              <a:t>Early Exit using </a:t>
            </a:r>
            <a:r>
              <a:rPr lang="en-US" b="1" dirty="0"/>
              <a:t>guard</a:t>
            </a:r>
          </a:p>
          <a:p>
            <a:pPr lvl="1"/>
            <a:r>
              <a:rPr lang="en-US" dirty="0"/>
              <a:t>A guard statement, like an if statement, executes statements depending on the Boolean value of an expression. </a:t>
            </a:r>
          </a:p>
          <a:p>
            <a:pPr lvl="2">
              <a:buNone/>
            </a:pPr>
            <a:r>
              <a:rPr lang="en-US" dirty="0"/>
              <a:t>  </a:t>
            </a:r>
            <a:r>
              <a:rPr lang="en-US" dirty="0" err="1"/>
              <a:t>func</a:t>
            </a:r>
            <a:r>
              <a:rPr lang="en-US" dirty="0"/>
              <a:t> </a:t>
            </a:r>
            <a:r>
              <a:rPr lang="en-US" dirty="0" err="1"/>
              <a:t>greet(person</a:t>
            </a:r>
            <a:r>
              <a:rPr lang="en-US" dirty="0"/>
              <a:t>: [String: String]) {</a:t>
            </a:r>
          </a:p>
          <a:p>
            <a:pPr lvl="2">
              <a:buNone/>
            </a:pPr>
            <a:r>
              <a:rPr lang="en-US" dirty="0"/>
              <a:t>   </a:t>
            </a:r>
            <a:r>
              <a:rPr lang="en-US" b="1" dirty="0">
                <a:highlight>
                  <a:srgbClr val="FFFF00"/>
                </a:highlight>
              </a:rPr>
              <a:t>guard </a:t>
            </a:r>
            <a:r>
              <a:rPr lang="en-US" dirty="0">
                <a:highlight>
                  <a:srgbClr val="FFFF00"/>
                </a:highlight>
              </a:rPr>
              <a:t>let name = </a:t>
            </a:r>
            <a:r>
              <a:rPr lang="en-US" dirty="0" err="1">
                <a:highlight>
                  <a:srgbClr val="FFFF00"/>
                </a:highlight>
              </a:rPr>
              <a:t>person["name</a:t>
            </a:r>
            <a:r>
              <a:rPr lang="en-US" dirty="0">
                <a:highlight>
                  <a:srgbClr val="FFFF00"/>
                </a:highlight>
              </a:rPr>
              <a:t>"] </a:t>
            </a:r>
            <a:r>
              <a:rPr lang="en-US" b="1" dirty="0">
                <a:highlight>
                  <a:srgbClr val="FFFF00"/>
                </a:highlight>
              </a:rPr>
              <a:t>else</a:t>
            </a:r>
            <a:r>
              <a:rPr lang="en-US" dirty="0">
                <a:highlight>
                  <a:srgbClr val="FFFF00"/>
                </a:highlight>
              </a:rPr>
              <a:t> { </a:t>
            </a:r>
          </a:p>
          <a:p>
            <a:pPr lvl="2">
              <a:buNone/>
            </a:pPr>
            <a:r>
              <a:rPr lang="en-US" dirty="0">
                <a:highlight>
                  <a:srgbClr val="FFFF00"/>
                </a:highlight>
              </a:rPr>
              <a:t>    	return </a:t>
            </a:r>
          </a:p>
          <a:p>
            <a:pPr lvl="2">
              <a:buNone/>
            </a:pPr>
            <a:r>
              <a:rPr lang="en-US" dirty="0">
                <a:highlight>
                  <a:srgbClr val="FFFF00"/>
                </a:highlight>
              </a:rPr>
              <a:t>}</a:t>
            </a:r>
          </a:p>
          <a:p>
            <a:pPr lvl="2">
              <a:buNone/>
            </a:pPr>
            <a:r>
              <a:rPr lang="en-US" dirty="0" err="1"/>
              <a:t>print("Hello</a:t>
            </a:r>
            <a:r>
              <a:rPr lang="en-US" dirty="0"/>
              <a:t> \(name)!”)</a:t>
            </a:r>
          </a:p>
          <a:p>
            <a:pPr lvl="1"/>
            <a:r>
              <a:rPr lang="en-US" dirty="0"/>
              <a:t>The else branch must transfer control to exit the code block in which the guard statement appears.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5900"/>
            <a:ext cx="8229600" cy="5910263"/>
          </a:xfrm>
        </p:spPr>
        <p:txBody>
          <a:bodyPr/>
          <a:lstStyle/>
          <a:p>
            <a:r>
              <a:rPr lang="en-US" dirty="0"/>
              <a:t>Swift has built-in support for checking API availability</a:t>
            </a:r>
          </a:p>
          <a:p>
            <a:endParaRPr lang="en-US" dirty="0"/>
          </a:p>
          <a:p>
            <a:r>
              <a:rPr lang="en-US" dirty="0"/>
              <a:t>If  #</a:t>
            </a:r>
            <a:r>
              <a:rPr lang="en-US" dirty="0" err="1"/>
              <a:t>available(iOS</a:t>
            </a:r>
            <a:r>
              <a:rPr lang="en-US" dirty="0"/>
              <a:t> 10, </a:t>
            </a:r>
            <a:r>
              <a:rPr lang="en-US" dirty="0" err="1"/>
              <a:t>macOS</a:t>
            </a:r>
            <a:r>
              <a:rPr lang="en-US" dirty="0"/>
              <a:t> 10.12, *) {   </a:t>
            </a:r>
          </a:p>
          <a:p>
            <a:pPr>
              <a:buNone/>
            </a:pPr>
            <a:r>
              <a:rPr lang="en-US" dirty="0"/>
              <a:t> 		 // Use </a:t>
            </a:r>
            <a:r>
              <a:rPr lang="en-US" dirty="0" err="1"/>
              <a:t>iOS</a:t>
            </a:r>
            <a:r>
              <a:rPr lang="en-US" dirty="0"/>
              <a:t> 10 APIs on </a:t>
            </a:r>
            <a:r>
              <a:rPr lang="en-US" dirty="0" err="1"/>
              <a:t>iOS</a:t>
            </a:r>
            <a:r>
              <a:rPr lang="en-US" dirty="0"/>
              <a:t>, and use </a:t>
            </a:r>
            <a:r>
              <a:rPr lang="en-US" dirty="0" err="1"/>
              <a:t>macOS</a:t>
            </a:r>
            <a:r>
              <a:rPr lang="en-US" dirty="0"/>
              <a:t> 10.12 APIs on </a:t>
            </a:r>
            <a:r>
              <a:rPr lang="en-US" dirty="0" err="1"/>
              <a:t>macOS</a:t>
            </a:r>
            <a:endParaRPr lang="en-US" dirty="0"/>
          </a:p>
          <a:p>
            <a:pPr>
              <a:buNone/>
            </a:pPr>
            <a:r>
              <a:rPr lang="en-US" dirty="0"/>
              <a:t>} else {   </a:t>
            </a:r>
          </a:p>
          <a:p>
            <a:pPr>
              <a:buNone/>
            </a:pPr>
            <a:r>
              <a:rPr lang="en-US" dirty="0"/>
              <a:t>     // Fall back to earlier </a:t>
            </a:r>
            <a:r>
              <a:rPr lang="en-US" dirty="0" err="1"/>
              <a:t>iOS</a:t>
            </a:r>
            <a:r>
              <a:rPr lang="en-US" dirty="0"/>
              <a:t> and </a:t>
            </a:r>
            <a:r>
              <a:rPr lang="en-US" dirty="0" err="1"/>
              <a:t>macOS</a:t>
            </a:r>
            <a:r>
              <a:rPr lang="en-US" dirty="0"/>
              <a:t> APIs</a:t>
            </a:r>
          </a:p>
          <a:p>
            <a:pPr>
              <a:buNone/>
            </a:pPr>
            <a:r>
              <a:rPr lang="en-US" dirty="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and For Loops</a:t>
            </a:r>
          </a:p>
        </p:txBody>
      </p:sp>
      <p:sp>
        <p:nvSpPr>
          <p:cNvPr id="3" name="Content Placeholder 2"/>
          <p:cNvSpPr>
            <a:spLocks noGrp="1"/>
          </p:cNvSpPr>
          <p:nvPr>
            <p:ph idx="1"/>
          </p:nvPr>
        </p:nvSpPr>
        <p:spPr/>
        <p:txBody>
          <a:bodyPr>
            <a:normAutofit fontScale="55000" lnSpcReduction="20000"/>
          </a:bodyPr>
          <a:lstStyle/>
          <a:p>
            <a:pPr marL="342900" lvl="1" indent="-342900">
              <a:buFont typeface="Arial"/>
              <a:buChar char="•"/>
            </a:pPr>
            <a:r>
              <a:rPr lang="en-US" dirty="0" err="1"/>
              <a:t>func</a:t>
            </a:r>
            <a:r>
              <a:rPr lang="en-US" dirty="0"/>
              <a:t> </a:t>
            </a:r>
            <a:r>
              <a:rPr lang="en-US" dirty="0" err="1"/>
              <a:t>printPossibleTips</a:t>
            </a:r>
            <a:r>
              <a:rPr lang="en-US" dirty="0"/>
              <a:t>() {    </a:t>
            </a:r>
          </a:p>
          <a:p>
            <a:pPr>
              <a:buNone/>
            </a:pPr>
            <a:r>
              <a:rPr lang="en-US" dirty="0"/>
              <a:t>		let </a:t>
            </a:r>
            <a:r>
              <a:rPr lang="en-US" dirty="0" err="1"/>
              <a:t>possibleTipsInferred</a:t>
            </a:r>
            <a:r>
              <a:rPr lang="en-US" dirty="0"/>
              <a:t> = [0.15, 0.18, 0.20]</a:t>
            </a:r>
          </a:p>
          <a:p>
            <a:pPr>
              <a:buNone/>
            </a:pPr>
            <a:r>
              <a:rPr lang="en-US" dirty="0"/>
              <a:t>		let </a:t>
            </a:r>
            <a:r>
              <a:rPr lang="en-US" dirty="0" err="1"/>
              <a:t>possibleTipsExplicit:[Double</a:t>
            </a:r>
            <a:r>
              <a:rPr lang="en-US" dirty="0"/>
              <a:t>] = [0.15, 0.18, 0.20] </a:t>
            </a:r>
          </a:p>
          <a:p>
            <a:pPr>
              <a:buNone/>
            </a:pPr>
            <a:r>
              <a:rPr lang="en-US" dirty="0"/>
              <a:t>	for </a:t>
            </a:r>
            <a:r>
              <a:rPr lang="en-US" dirty="0" err="1"/>
              <a:t>possibleTip</a:t>
            </a:r>
            <a:r>
              <a:rPr lang="en-US" dirty="0"/>
              <a:t> in </a:t>
            </a:r>
            <a:r>
              <a:rPr lang="en-US" dirty="0" err="1"/>
              <a:t>possibleTipsInferred</a:t>
            </a:r>
            <a:r>
              <a:rPr lang="en-US" dirty="0"/>
              <a:t> {</a:t>
            </a:r>
          </a:p>
          <a:p>
            <a:pPr>
              <a:buNone/>
            </a:pPr>
            <a:r>
              <a:rPr lang="en-US" dirty="0"/>
              <a:t>			  </a:t>
            </a:r>
            <a:r>
              <a:rPr lang="en-US" dirty="0" err="1"/>
              <a:t>println("\(possibleTip</a:t>
            </a:r>
            <a:r>
              <a:rPr lang="en-US" dirty="0"/>
              <a:t>*100)%: (</a:t>
            </a:r>
            <a:r>
              <a:rPr lang="en-US" dirty="0" err="1"/>
              <a:t>calcTipWithTipPct(possibleTip</a:t>
            </a:r>
            <a:r>
              <a:rPr lang="en-US" dirty="0"/>
              <a:t>))")</a:t>
            </a:r>
          </a:p>
          <a:p>
            <a:pPr>
              <a:buNone/>
            </a:pPr>
            <a:r>
              <a:rPr lang="en-US" dirty="0"/>
              <a:t>	}</a:t>
            </a:r>
          </a:p>
          <a:p>
            <a:pPr>
              <a:buNone/>
            </a:pPr>
            <a:r>
              <a:rPr lang="en-US" dirty="0"/>
              <a:t>Or this way too:</a:t>
            </a:r>
          </a:p>
          <a:p>
            <a:pPr>
              <a:buNone/>
            </a:pPr>
            <a:endParaRPr lang="en-US" dirty="0"/>
          </a:p>
          <a:p>
            <a:pPr>
              <a:buNone/>
            </a:pPr>
            <a:r>
              <a:rPr lang="en-US" dirty="0"/>
              <a:t>for </a:t>
            </a:r>
            <a:r>
              <a:rPr lang="en-US" dirty="0" err="1"/>
              <a:t>i</a:t>
            </a:r>
            <a:r>
              <a:rPr lang="en-US" dirty="0"/>
              <a:t> in 0..&lt;</a:t>
            </a:r>
            <a:r>
              <a:rPr lang="en-US" dirty="0" err="1"/>
              <a:t>possibleTipsInferred.count</a:t>
            </a:r>
            <a:r>
              <a:rPr lang="en-US" dirty="0"/>
              <a:t> {  </a:t>
            </a:r>
          </a:p>
          <a:p>
            <a:pPr>
              <a:buNone/>
            </a:pPr>
            <a:r>
              <a:rPr lang="en-US" dirty="0"/>
              <a:t>	let </a:t>
            </a:r>
            <a:r>
              <a:rPr lang="en-US" dirty="0" err="1"/>
              <a:t>possibleTip</a:t>
            </a:r>
            <a:r>
              <a:rPr lang="en-US" dirty="0"/>
              <a:t> = </a:t>
            </a:r>
            <a:r>
              <a:rPr lang="en-US" dirty="0" err="1"/>
              <a:t>possibleTipsInferred[i</a:t>
            </a:r>
            <a:r>
              <a:rPr lang="en-US" dirty="0"/>
              <a:t>]  </a:t>
            </a:r>
          </a:p>
          <a:p>
            <a:pPr>
              <a:buNone/>
            </a:pPr>
            <a:r>
              <a:rPr lang="en-US" dirty="0"/>
              <a:t>	</a:t>
            </a:r>
            <a:r>
              <a:rPr lang="en-US" dirty="0" err="1"/>
              <a:t>println("\(possibleTip</a:t>
            </a:r>
            <a:r>
              <a:rPr lang="en-US" dirty="0"/>
              <a:t>*100)%: \(</a:t>
            </a:r>
            <a:r>
              <a:rPr lang="en-US" dirty="0" err="1"/>
              <a:t>calcTipWithTipPct(possibleTip</a:t>
            </a:r>
            <a:r>
              <a:rPr lang="en-US" dirty="0"/>
              <a:t>))")</a:t>
            </a:r>
          </a:p>
          <a:p>
            <a:pPr>
              <a:buNone/>
            </a:pPr>
            <a:r>
              <a:rPr lang="en-US" dirty="0"/>
              <a:t>}</a:t>
            </a:r>
          </a:p>
          <a:p>
            <a:pPr>
              <a:buNone/>
            </a:pPr>
            <a:endParaRPr lang="en-US" dirty="0"/>
          </a:p>
          <a:p>
            <a:pPr>
              <a:buNone/>
            </a:pPr>
            <a:r>
              <a:rPr lang="en-US" dirty="0"/>
              <a:t>The ..&lt; operator is a non-inclusive range operator</a:t>
            </a:r>
          </a:p>
          <a:p>
            <a:pPr>
              <a:buNone/>
            </a:pPr>
            <a:r>
              <a:rPr lang="en-US" dirty="0"/>
              <a:t>a ... operator which is inclusive.</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Dictionaries</a:t>
            </a:r>
          </a:p>
        </p:txBody>
      </p:sp>
      <p:sp>
        <p:nvSpPr>
          <p:cNvPr id="3" name="Content Placeholder 2"/>
          <p:cNvSpPr>
            <a:spLocks noGrp="1"/>
          </p:cNvSpPr>
          <p:nvPr>
            <p:ph idx="1"/>
          </p:nvPr>
        </p:nvSpPr>
        <p:spPr>
          <a:xfrm>
            <a:off x="457200" y="1600200"/>
            <a:ext cx="8229600" cy="5054600"/>
          </a:xfrm>
        </p:spPr>
        <p:txBody>
          <a:bodyPr>
            <a:normAutofit fontScale="55000" lnSpcReduction="20000"/>
          </a:bodyPr>
          <a:lstStyle/>
          <a:p>
            <a:r>
              <a:rPr lang="en-US" i="1" dirty="0" err="1"/>
              <a:t>func</a:t>
            </a:r>
            <a:r>
              <a:rPr lang="en-US" i="1" dirty="0"/>
              <a:t> </a:t>
            </a:r>
            <a:r>
              <a:rPr lang="en-US" i="1" dirty="0" err="1"/>
              <a:t>returnPossibleTips</a:t>
            </a:r>
            <a:r>
              <a:rPr lang="en-US" i="1" dirty="0"/>
              <a:t>() -&gt; [</a:t>
            </a:r>
            <a:r>
              <a:rPr lang="en-US" i="1" dirty="0" err="1"/>
              <a:t>Int</a:t>
            </a:r>
            <a:r>
              <a:rPr lang="en-US" i="1" dirty="0"/>
              <a:t>: Double] {   </a:t>
            </a:r>
          </a:p>
          <a:p>
            <a:pPr>
              <a:buNone/>
            </a:pPr>
            <a:r>
              <a:rPr lang="en-US" i="1" dirty="0"/>
              <a:t>	let </a:t>
            </a:r>
            <a:r>
              <a:rPr lang="en-US" i="1" dirty="0" err="1"/>
              <a:t>possibleTipsInferred</a:t>
            </a:r>
            <a:r>
              <a:rPr lang="en-US" i="1" dirty="0"/>
              <a:t> = [0.15, 0.18, 0.20]  </a:t>
            </a:r>
          </a:p>
          <a:p>
            <a:pPr>
              <a:buNone/>
            </a:pPr>
            <a:r>
              <a:rPr lang="en-US" i="1" dirty="0"/>
              <a:t>	let </a:t>
            </a:r>
            <a:r>
              <a:rPr lang="en-US" i="1" dirty="0" err="1"/>
              <a:t>possibleTipsExplicit:[Double</a:t>
            </a:r>
            <a:r>
              <a:rPr lang="en-US" i="1" dirty="0"/>
              <a:t>] = [0.15, 0.18, 0.20]   </a:t>
            </a:r>
          </a:p>
          <a:p>
            <a:pPr>
              <a:buNone/>
            </a:pPr>
            <a:r>
              <a:rPr lang="en-US" i="1" dirty="0"/>
              <a:t>	</a:t>
            </a:r>
            <a:r>
              <a:rPr lang="en-US" i="1" dirty="0" err="1"/>
              <a:t>var</a:t>
            </a:r>
            <a:r>
              <a:rPr lang="en-US" i="1" dirty="0"/>
              <a:t> </a:t>
            </a:r>
            <a:r>
              <a:rPr lang="en-US" i="1" dirty="0" err="1"/>
              <a:t>retval</a:t>
            </a:r>
            <a:r>
              <a:rPr lang="en-US" i="1" dirty="0"/>
              <a:t> = [</a:t>
            </a:r>
            <a:r>
              <a:rPr lang="en-US" i="1" dirty="0" err="1"/>
              <a:t>Int</a:t>
            </a:r>
            <a:r>
              <a:rPr lang="en-US" i="1" dirty="0"/>
              <a:t>: Double]() </a:t>
            </a:r>
          </a:p>
          <a:p>
            <a:pPr>
              <a:buNone/>
            </a:pPr>
            <a:r>
              <a:rPr lang="en-US" i="1" dirty="0"/>
              <a:t>    for </a:t>
            </a:r>
            <a:r>
              <a:rPr lang="en-US" i="1" dirty="0" err="1"/>
              <a:t>possibleTip</a:t>
            </a:r>
            <a:r>
              <a:rPr lang="en-US" i="1" dirty="0"/>
              <a:t>  in  </a:t>
            </a:r>
            <a:r>
              <a:rPr lang="en-US" i="1" dirty="0" err="1"/>
              <a:t>possibleTipsInferred</a:t>
            </a:r>
            <a:r>
              <a:rPr lang="en-US" i="1" dirty="0"/>
              <a:t> {   </a:t>
            </a:r>
          </a:p>
          <a:p>
            <a:pPr>
              <a:buNone/>
            </a:pPr>
            <a:r>
              <a:rPr lang="en-US" i="1" dirty="0"/>
              <a:t>		 	let </a:t>
            </a:r>
            <a:r>
              <a:rPr lang="en-US" i="1" dirty="0" err="1"/>
              <a:t>intPct</a:t>
            </a:r>
            <a:r>
              <a:rPr lang="en-US" i="1" dirty="0"/>
              <a:t> = </a:t>
            </a:r>
            <a:r>
              <a:rPr lang="en-US" i="1" dirty="0" err="1"/>
              <a:t>Int(possibleTip</a:t>
            </a:r>
            <a:r>
              <a:rPr lang="en-US" i="1" dirty="0"/>
              <a:t>*100)    </a:t>
            </a:r>
          </a:p>
          <a:p>
            <a:pPr>
              <a:buNone/>
            </a:pPr>
            <a:r>
              <a:rPr lang="en-US" i="1" dirty="0"/>
              <a:t>			</a:t>
            </a:r>
            <a:r>
              <a:rPr lang="en-US" i="1" dirty="0" err="1"/>
              <a:t>retval[intPct</a:t>
            </a:r>
            <a:r>
              <a:rPr lang="en-US" i="1" dirty="0"/>
              <a:t>] = </a:t>
            </a:r>
            <a:r>
              <a:rPr lang="en-US" i="1" dirty="0" err="1"/>
              <a:t>calcTipWithTipPct(possibleTip</a:t>
            </a:r>
            <a:r>
              <a:rPr lang="en-US" i="1" dirty="0"/>
              <a:t>)  //set an item in a 												// dictionary</a:t>
            </a:r>
          </a:p>
          <a:p>
            <a:pPr>
              <a:buNone/>
            </a:pPr>
            <a:r>
              <a:rPr lang="en-US" i="1" dirty="0"/>
              <a:t>	}  </a:t>
            </a:r>
          </a:p>
          <a:p>
            <a:pPr>
              <a:buNone/>
            </a:pPr>
            <a:r>
              <a:rPr lang="en-US" i="1" dirty="0"/>
              <a:t>return </a:t>
            </a:r>
            <a:r>
              <a:rPr lang="en-US" i="1" dirty="0" err="1"/>
              <a:t>retval</a:t>
            </a:r>
            <a:r>
              <a:rPr lang="en-US" i="1" dirty="0"/>
              <a:t> </a:t>
            </a:r>
          </a:p>
          <a:p>
            <a:pPr>
              <a:buNone/>
            </a:pPr>
            <a:r>
              <a:rPr lang="en-US" i="1" dirty="0"/>
              <a:t>}</a:t>
            </a:r>
          </a:p>
          <a:p>
            <a:pPr>
              <a:buNone/>
            </a:pPr>
            <a:endParaRPr lang="en-US" i="1" dirty="0"/>
          </a:p>
          <a:p>
            <a:pPr>
              <a:buNone/>
            </a:pPr>
            <a:r>
              <a:rPr lang="en-US" dirty="0"/>
              <a:t>[</a:t>
            </a:r>
            <a:r>
              <a:rPr lang="en-US" dirty="0" err="1"/>
              <a:t>Int</a:t>
            </a:r>
            <a:r>
              <a:rPr lang="en-US" dirty="0"/>
              <a:t>: Double] is just a shortcut for Dictionary&lt;</a:t>
            </a:r>
            <a:r>
              <a:rPr lang="en-US" dirty="0" err="1"/>
              <a:t>Int</a:t>
            </a:r>
            <a:r>
              <a:rPr lang="en-US" dirty="0"/>
              <a:t>, Double&gt;</a:t>
            </a:r>
          </a:p>
          <a:p>
            <a:pPr>
              <a:buNone/>
            </a:pPr>
            <a:r>
              <a:rPr lang="en-US" dirty="0" err="1"/>
              <a:t>var</a:t>
            </a:r>
            <a:r>
              <a:rPr lang="en-US" dirty="0"/>
              <a:t> </a:t>
            </a:r>
            <a:r>
              <a:rPr lang="en-US" dirty="0" err="1"/>
              <a:t>retval</a:t>
            </a:r>
            <a:r>
              <a:rPr lang="en-US" dirty="0"/>
              <a:t> = [</a:t>
            </a:r>
            <a:r>
              <a:rPr lang="en-US" dirty="0" err="1"/>
              <a:t>Int</a:t>
            </a:r>
            <a:r>
              <a:rPr lang="en-US" dirty="0"/>
              <a:t>: Double]()  //creation of an empty dictionary</a:t>
            </a:r>
          </a:p>
          <a:p>
            <a:pPr>
              <a:buNone/>
            </a:pPr>
            <a:r>
              <a:rPr lang="en-US" dirty="0"/>
              <a:t>Call the function: 	</a:t>
            </a:r>
            <a:r>
              <a:rPr lang="en-US" dirty="0" err="1"/>
              <a:t>tipCalc.returnPossibleTips</a:t>
            </a:r>
            <a:r>
              <a:rPr lang="en-US" dirty="0"/>
              <a:t>()</a:t>
            </a:r>
          </a:p>
          <a:p>
            <a:pPr>
              <a:buNone/>
            </a:pPr>
            <a:endParaRPr lang="en-US" dirty="0"/>
          </a:p>
          <a:p>
            <a:pPr>
              <a:buNone/>
            </a:pPr>
            <a:r>
              <a:rPr lang="en-US" dirty="0"/>
              <a:t>let </a:t>
            </a:r>
            <a:r>
              <a:rPr lang="en-US" dirty="0" err="1"/>
              <a:t>emptyArray</a:t>
            </a:r>
            <a:r>
              <a:rPr lang="en-US" dirty="0"/>
              <a:t> = [String]()  ---------- equivalent to:  []</a:t>
            </a:r>
          </a:p>
          <a:p>
            <a:pPr>
              <a:buNone/>
            </a:pPr>
            <a:r>
              <a:rPr lang="en-US" dirty="0"/>
              <a:t>let </a:t>
            </a:r>
            <a:r>
              <a:rPr lang="en-US" dirty="0" err="1"/>
              <a:t>emptyDictionary</a:t>
            </a:r>
            <a:r>
              <a:rPr lang="en-US" dirty="0"/>
              <a:t> = [String: Float]() -------------------- equivalent to: [:]</a:t>
            </a:r>
          </a:p>
          <a:p>
            <a:pPr>
              <a:buNone/>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a:t>
            </a:r>
          </a:p>
        </p:txBody>
      </p:sp>
      <p:sp>
        <p:nvSpPr>
          <p:cNvPr id="3" name="Content Placeholder 2"/>
          <p:cNvSpPr>
            <a:spLocks noGrp="1"/>
          </p:cNvSpPr>
          <p:nvPr>
            <p:ph idx="1"/>
          </p:nvPr>
        </p:nvSpPr>
        <p:spPr/>
        <p:txBody>
          <a:bodyPr/>
          <a:lstStyle/>
          <a:p>
            <a:r>
              <a:rPr lang="en-US" dirty="0"/>
              <a:t>Use </a:t>
            </a:r>
            <a:r>
              <a:rPr lang="en-US" b="1" dirty="0"/>
              <a:t>if </a:t>
            </a:r>
            <a:r>
              <a:rPr lang="en-US" dirty="0"/>
              <a:t>and </a:t>
            </a:r>
            <a:r>
              <a:rPr lang="en-US" b="1" dirty="0"/>
              <a:t>switch</a:t>
            </a:r>
            <a:r>
              <a:rPr lang="en-US" dirty="0"/>
              <a:t> to make conditionals, and use </a:t>
            </a:r>
            <a:r>
              <a:rPr lang="en-US" b="1" dirty="0"/>
              <a:t>for-in</a:t>
            </a:r>
            <a:r>
              <a:rPr lang="en-US" dirty="0"/>
              <a:t>, </a:t>
            </a:r>
            <a:r>
              <a:rPr lang="en-US" b="1" dirty="0"/>
              <a:t>for</a:t>
            </a:r>
            <a:r>
              <a:rPr lang="en-US" dirty="0"/>
              <a:t>, </a:t>
            </a:r>
            <a:r>
              <a:rPr lang="en-US" b="1" dirty="0"/>
              <a:t>while</a:t>
            </a:r>
            <a:r>
              <a:rPr lang="en-US" dirty="0"/>
              <a:t>, and </a:t>
            </a:r>
            <a:r>
              <a:rPr lang="en-US" b="1" dirty="0"/>
              <a:t>repeat-while </a:t>
            </a:r>
            <a:r>
              <a:rPr lang="en-US" dirty="0"/>
              <a:t>to make loops. </a:t>
            </a:r>
          </a:p>
          <a:p>
            <a:r>
              <a:rPr lang="en-US" dirty="0"/>
              <a:t>Parentheses around the condition or loop variable are optional. </a:t>
            </a:r>
          </a:p>
          <a:p>
            <a:r>
              <a:rPr lang="en-US" dirty="0"/>
              <a:t>Braces around the body are required.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0000" lnSpcReduction="20000"/>
          </a:bodyPr>
          <a:lstStyle/>
          <a:p>
            <a:r>
              <a:rPr lang="en-US" dirty="0"/>
              <a:t>Use for-in to iterate over items in a dictionary by providing a pair of names to use for each key-value pair.</a:t>
            </a:r>
          </a:p>
          <a:p>
            <a:endParaRPr lang="en-US" dirty="0"/>
          </a:p>
          <a:p>
            <a:r>
              <a:rPr lang="en-US" dirty="0"/>
              <a:t>let </a:t>
            </a:r>
            <a:r>
              <a:rPr lang="en-US" dirty="0" err="1"/>
              <a:t>interestingNumbers</a:t>
            </a:r>
            <a:r>
              <a:rPr lang="en-US" dirty="0"/>
              <a:t> = [    </a:t>
            </a:r>
          </a:p>
          <a:p>
            <a:pPr>
              <a:buNone/>
            </a:pPr>
            <a:r>
              <a:rPr lang="en-US" dirty="0"/>
              <a:t>                       "Prime": [2, 3, 5, 7, 11, 13],    </a:t>
            </a:r>
          </a:p>
          <a:p>
            <a:pPr>
              <a:buNone/>
            </a:pPr>
            <a:r>
              <a:rPr lang="en-US" dirty="0"/>
              <a:t>                       "Fibonacci": [1, 1, 2, 3, 5, 8],    </a:t>
            </a:r>
          </a:p>
          <a:p>
            <a:pPr>
              <a:buNone/>
            </a:pPr>
            <a:r>
              <a:rPr lang="en-US" dirty="0"/>
              <a:t>                       "Square": [1, 4, 9, 16, 25],</a:t>
            </a:r>
          </a:p>
          <a:p>
            <a:pPr>
              <a:buNone/>
            </a:pPr>
            <a:r>
              <a:rPr lang="en-US" dirty="0"/>
              <a:t>      ]</a:t>
            </a:r>
          </a:p>
          <a:p>
            <a:pPr>
              <a:buNone/>
            </a:pPr>
            <a:r>
              <a:rPr lang="en-US" dirty="0"/>
              <a:t>    </a:t>
            </a:r>
            <a:r>
              <a:rPr lang="en-US" dirty="0" err="1"/>
              <a:t>var</a:t>
            </a:r>
            <a:r>
              <a:rPr lang="en-US" dirty="0"/>
              <a:t> largest = 0</a:t>
            </a:r>
          </a:p>
          <a:p>
            <a:pPr>
              <a:buNone/>
            </a:pPr>
            <a:r>
              <a:rPr lang="en-US" dirty="0"/>
              <a:t>    for (kind, numbers) in </a:t>
            </a:r>
            <a:r>
              <a:rPr lang="en-US" dirty="0" err="1"/>
              <a:t>interestingNumbers</a:t>
            </a:r>
            <a:r>
              <a:rPr lang="en-US" dirty="0"/>
              <a:t> {    </a:t>
            </a:r>
          </a:p>
          <a:p>
            <a:pPr>
              <a:buNone/>
            </a:pPr>
            <a:r>
              <a:rPr lang="en-US" dirty="0"/>
              <a:t>           for number in numbers {       </a:t>
            </a:r>
          </a:p>
          <a:p>
            <a:pPr>
              <a:buNone/>
            </a:pPr>
            <a:r>
              <a:rPr lang="en-US" dirty="0"/>
              <a:t>                if number &gt; largest {            </a:t>
            </a:r>
          </a:p>
          <a:p>
            <a:pPr>
              <a:buNone/>
            </a:pPr>
            <a:r>
              <a:rPr lang="en-US" dirty="0"/>
              <a:t>                      largest = number       </a:t>
            </a:r>
          </a:p>
          <a:p>
            <a:pPr>
              <a:buNone/>
            </a:pPr>
            <a:r>
              <a:rPr lang="en-US" dirty="0"/>
              <a:t>                }    </a:t>
            </a:r>
          </a:p>
          <a:p>
            <a:pPr>
              <a:buNone/>
            </a:pPr>
            <a:r>
              <a:rPr lang="en-US" dirty="0"/>
              <a:t>          }</a:t>
            </a:r>
          </a:p>
          <a:p>
            <a:pPr>
              <a:buNone/>
            </a:pPr>
            <a:r>
              <a:rPr lang="en-US" dirty="0"/>
              <a:t>    }</a:t>
            </a:r>
          </a:p>
          <a:p>
            <a:pPr>
              <a:buNone/>
            </a:pPr>
            <a:r>
              <a:rPr lang="en-US" dirty="0"/>
              <a:t>    </a:t>
            </a:r>
            <a:r>
              <a:rPr lang="en-US" dirty="0" err="1"/>
              <a:t>print(largest</a:t>
            </a:r>
            <a:r>
              <a:rPr lang="en-US" dirty="0"/>
              <a:t>)</a:t>
            </a:r>
          </a:p>
          <a:p>
            <a:pPr>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a:xfrm>
            <a:off x="457200" y="1417638"/>
            <a:ext cx="8229600" cy="4708525"/>
          </a:xfrm>
        </p:spPr>
        <p:txBody>
          <a:bodyPr>
            <a:normAutofit lnSpcReduction="10000"/>
          </a:bodyPr>
          <a:lstStyle/>
          <a:p>
            <a:r>
              <a:rPr lang="en-US" dirty="0" err="1">
                <a:solidFill>
                  <a:srgbClr val="981B7E"/>
                </a:solidFill>
                <a:latin typeface="Menlo-Regular"/>
              </a:rPr>
              <a:t>func</a:t>
            </a:r>
            <a:r>
              <a:rPr lang="en-US" dirty="0">
                <a:solidFill>
                  <a:srgbClr val="981B7E"/>
                </a:solidFill>
                <a:latin typeface="Menlo-Regular"/>
              </a:rPr>
              <a:t> </a:t>
            </a:r>
            <a:r>
              <a:rPr lang="en-US" dirty="0" err="1">
                <a:solidFill>
                  <a:srgbClr val="325B61"/>
                </a:solidFill>
                <a:latin typeface="Menlo-Regular"/>
              </a:rPr>
              <a:t>HelloWorld</a:t>
            </a:r>
            <a:r>
              <a:rPr lang="en-US" dirty="0">
                <a:solidFill>
                  <a:srgbClr val="325B61"/>
                </a:solidFill>
                <a:latin typeface="Menlo-Regular"/>
              </a:rPr>
              <a:t>() {</a:t>
            </a:r>
          </a:p>
          <a:p>
            <a:pPr>
              <a:buNone/>
            </a:pPr>
            <a:r>
              <a:rPr lang="en-US" dirty="0">
                <a:solidFill>
                  <a:srgbClr val="325B61"/>
                </a:solidFill>
                <a:latin typeface="Menlo-Regular"/>
              </a:rPr>
              <a:t>		print “</a:t>
            </a:r>
            <a:r>
              <a:rPr lang="en-US" dirty="0" err="1">
                <a:solidFill>
                  <a:srgbClr val="325B61"/>
                </a:solidFill>
                <a:latin typeface="Menlo-Regular"/>
              </a:rPr>
              <a:t>HelloWorld</a:t>
            </a:r>
            <a:r>
              <a:rPr lang="en-US" dirty="0">
                <a:solidFill>
                  <a:srgbClr val="325B61"/>
                </a:solidFill>
                <a:latin typeface="Menlo-Regular"/>
              </a:rPr>
              <a:t>!”</a:t>
            </a:r>
          </a:p>
          <a:p>
            <a:pPr>
              <a:buNone/>
            </a:pPr>
            <a:r>
              <a:rPr lang="en-US" dirty="0">
                <a:solidFill>
                  <a:srgbClr val="325B61"/>
                </a:solidFill>
                <a:latin typeface="Menlo-Regular"/>
              </a:rPr>
              <a:t>}</a:t>
            </a:r>
          </a:p>
          <a:p>
            <a:r>
              <a:rPr lang="en-US" sz="3027" dirty="0" err="1">
                <a:solidFill>
                  <a:srgbClr val="981B7E"/>
                </a:solidFill>
                <a:latin typeface="Menlo-Regular"/>
              </a:rPr>
              <a:t>func</a:t>
            </a:r>
            <a:r>
              <a:rPr lang="en-US" sz="3027" dirty="0">
                <a:solidFill>
                  <a:srgbClr val="981B7E"/>
                </a:solidFill>
                <a:latin typeface="Menlo-Regular"/>
              </a:rPr>
              <a:t> </a:t>
            </a:r>
            <a:r>
              <a:rPr lang="en-US" sz="3027" dirty="0" err="1">
                <a:solidFill>
                  <a:srgbClr val="325B61"/>
                </a:solidFill>
                <a:latin typeface="Menlo-Regular"/>
              </a:rPr>
              <a:t>greet(person:</a:t>
            </a:r>
            <a:r>
              <a:rPr lang="en-US" sz="3027" dirty="0" err="1">
                <a:solidFill>
                  <a:srgbClr val="491187"/>
                </a:solidFill>
                <a:latin typeface="Menlo-Regular"/>
              </a:rPr>
              <a:t>String</a:t>
            </a:r>
            <a:r>
              <a:rPr lang="en-US" sz="3027" dirty="0">
                <a:solidFill>
                  <a:srgbClr val="491187"/>
                </a:solidFill>
                <a:latin typeface="Menlo-Regular"/>
              </a:rPr>
              <a:t>) -&gt; String {</a:t>
            </a:r>
          </a:p>
          <a:p>
            <a:pPr>
              <a:buNone/>
            </a:pPr>
            <a:r>
              <a:rPr lang="en-US" dirty="0">
                <a:solidFill>
                  <a:srgbClr val="491187"/>
                </a:solidFill>
                <a:latin typeface="Menlo-Regular"/>
              </a:rPr>
              <a:t>			return “Hello ”+person+”!”</a:t>
            </a:r>
          </a:p>
          <a:p>
            <a:pPr>
              <a:buNone/>
            </a:pPr>
            <a:r>
              <a:rPr lang="en-US" dirty="0">
                <a:solidFill>
                  <a:srgbClr val="491187"/>
                </a:solidFill>
                <a:latin typeface="Menlo-Regular"/>
              </a:rPr>
              <a:t>	}</a:t>
            </a:r>
          </a:p>
          <a:p>
            <a:pPr>
              <a:buNone/>
            </a:pPr>
            <a:r>
              <a:rPr lang="en-US" dirty="0">
                <a:solidFill>
                  <a:srgbClr val="491187"/>
                </a:solidFill>
                <a:latin typeface="Menlo-Regular"/>
              </a:rPr>
              <a:t>Refer to the function as: </a:t>
            </a:r>
            <a:r>
              <a:rPr lang="en-US" dirty="0" err="1">
                <a:solidFill>
                  <a:srgbClr val="491187"/>
                </a:solidFill>
                <a:latin typeface="Menlo-Regular"/>
              </a:rPr>
              <a:t>greet(person</a:t>
            </a:r>
            <a:r>
              <a:rPr lang="en-US" dirty="0">
                <a:solidFill>
                  <a:srgbClr val="491187"/>
                </a:solidFill>
                <a:latin typeface="Menlo-Regular"/>
              </a:rPr>
              <a:t>: )</a:t>
            </a:r>
          </a:p>
          <a:p>
            <a:endParaRPr lang="en-US" dirty="0">
              <a:solidFill>
                <a:srgbClr val="491187"/>
              </a:solidFill>
              <a:latin typeface="Menlo-Regular"/>
            </a:endParaRPr>
          </a:p>
          <a:p>
            <a:endParaRPr lang="en-US" dirty="0">
              <a:solidFill>
                <a:srgbClr val="491187"/>
              </a:solidFill>
              <a:latin typeface="Menlo-Regul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bjective_c_vs_swift.png"/>
          <p:cNvPicPr>
            <a:picLocks noChangeAspect="1"/>
          </p:cNvPicPr>
          <p:nvPr/>
        </p:nvPicPr>
        <p:blipFill>
          <a:blip r:embed="rId2"/>
          <a:stretch>
            <a:fillRect/>
          </a:stretch>
        </p:blipFill>
        <p:spPr>
          <a:xfrm>
            <a:off x="0" y="571500"/>
            <a:ext cx="9144000" cy="57150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601662"/>
          </a:xfrm>
        </p:spPr>
        <p:txBody>
          <a:bodyPr>
            <a:normAutofit fontScale="90000"/>
          </a:bodyPr>
          <a:lstStyle/>
          <a:p>
            <a:r>
              <a:rPr lang="en-US" dirty="0"/>
              <a:t>Functions</a:t>
            </a:r>
          </a:p>
        </p:txBody>
      </p:sp>
      <p:sp>
        <p:nvSpPr>
          <p:cNvPr id="7" name="Content Placeholder 6"/>
          <p:cNvSpPr>
            <a:spLocks noGrp="1"/>
          </p:cNvSpPr>
          <p:nvPr>
            <p:ph idx="1"/>
          </p:nvPr>
        </p:nvSpPr>
        <p:spPr>
          <a:xfrm>
            <a:off x="457200" y="876300"/>
            <a:ext cx="8229600" cy="5791200"/>
          </a:xfrm>
        </p:spPr>
        <p:txBody>
          <a:bodyPr>
            <a:normAutofit fontScale="92500" lnSpcReduction="10000"/>
          </a:bodyPr>
          <a:lstStyle/>
          <a:p>
            <a:r>
              <a:rPr lang="en-US" sz="1600" dirty="0" err="1">
                <a:solidFill>
                  <a:srgbClr val="981B7E"/>
                </a:solidFill>
                <a:latin typeface="Menlo-Regular"/>
              </a:rPr>
              <a:t>func</a:t>
            </a:r>
            <a:r>
              <a:rPr lang="en-US" sz="1600" dirty="0">
                <a:solidFill>
                  <a:srgbClr val="981B7E"/>
                </a:solidFill>
                <a:latin typeface="Menlo-Regular"/>
              </a:rPr>
              <a:t> </a:t>
            </a:r>
            <a:r>
              <a:rPr lang="en-US" sz="1600" dirty="0" err="1">
                <a:solidFill>
                  <a:srgbClr val="325B61"/>
                </a:solidFill>
                <a:latin typeface="Menlo-Regular"/>
              </a:rPr>
              <a:t>greet(person:</a:t>
            </a:r>
            <a:r>
              <a:rPr lang="en-US" sz="1600" dirty="0" err="1">
                <a:solidFill>
                  <a:srgbClr val="491187"/>
                </a:solidFill>
                <a:latin typeface="Menlo-Regular"/>
              </a:rPr>
              <a:t>String</a:t>
            </a:r>
            <a:r>
              <a:rPr lang="en-US" sz="1600" dirty="0">
                <a:solidFill>
                  <a:srgbClr val="491187"/>
                </a:solidFill>
                <a:latin typeface="Menlo-Regular"/>
              </a:rPr>
              <a:t>, </a:t>
            </a:r>
            <a:r>
              <a:rPr lang="en-US" sz="1600" dirty="0" err="1">
                <a:solidFill>
                  <a:srgbClr val="325B61"/>
                </a:solidFill>
                <a:latin typeface="Menlo-Regular"/>
              </a:rPr>
              <a:t>day:</a:t>
            </a:r>
            <a:r>
              <a:rPr lang="en-US" sz="1600" dirty="0" err="1">
                <a:solidFill>
                  <a:srgbClr val="491187"/>
                </a:solidFill>
                <a:latin typeface="Menlo-Regular"/>
              </a:rPr>
              <a:t>String</a:t>
            </a:r>
            <a:r>
              <a:rPr lang="en-US" sz="1600" dirty="0">
                <a:solidFill>
                  <a:srgbClr val="491187"/>
                </a:solidFill>
                <a:latin typeface="Menlo-Regular"/>
              </a:rPr>
              <a:t>) -&gt; String</a:t>
            </a:r>
          </a:p>
          <a:p>
            <a:pPr lvl="1"/>
            <a:r>
              <a:rPr lang="en-US" sz="1200" dirty="0" err="1"/>
              <a:t>greet(person</a:t>
            </a:r>
            <a:r>
              <a:rPr lang="en-US" sz="1200" dirty="0"/>
              <a:t>: "Bob", day: "Tuesday")</a:t>
            </a:r>
          </a:p>
          <a:p>
            <a:r>
              <a:rPr lang="en-US" sz="1800" dirty="0" err="1">
                <a:highlight>
                  <a:srgbClr val="FFFF00"/>
                </a:highlight>
              </a:rPr>
              <a:t>func</a:t>
            </a:r>
            <a:r>
              <a:rPr lang="en-US" sz="1800" dirty="0">
                <a:highlight>
                  <a:srgbClr val="FFFF00"/>
                </a:highlight>
              </a:rPr>
              <a:t> greet(_ person:  String, day:  String) -&gt;  String    </a:t>
            </a:r>
          </a:p>
          <a:p>
            <a:pPr lvl="1"/>
            <a:r>
              <a:rPr lang="en-US" sz="1200" dirty="0" err="1"/>
              <a:t>greet("John</a:t>
            </a:r>
            <a:r>
              <a:rPr lang="en-US" sz="1200" dirty="0"/>
              <a:t>", day: "Wednesday")</a:t>
            </a:r>
          </a:p>
          <a:p>
            <a:endParaRPr lang="en-US" sz="1400" dirty="0"/>
          </a:p>
          <a:p>
            <a:r>
              <a:rPr lang="en-US" sz="1400" b="1" dirty="0"/>
              <a:t>Functions can take and return </a:t>
            </a:r>
            <a:r>
              <a:rPr lang="en-US" sz="1400" b="1" dirty="0" err="1"/>
              <a:t>tuples</a:t>
            </a:r>
            <a:r>
              <a:rPr lang="en-US" sz="1400" b="1" dirty="0"/>
              <a:t>:</a:t>
            </a:r>
          </a:p>
          <a:p>
            <a:pPr lvl="1"/>
            <a:r>
              <a:rPr lang="en-US" sz="1000" dirty="0" err="1">
                <a:solidFill>
                  <a:srgbClr val="981B7E"/>
                </a:solidFill>
                <a:highlight>
                  <a:srgbClr val="FFFF00"/>
                </a:highlight>
                <a:latin typeface="Menlo-Regular"/>
              </a:rPr>
              <a:t>func</a:t>
            </a:r>
            <a:r>
              <a:rPr lang="en-US" sz="1000" dirty="0">
                <a:solidFill>
                  <a:srgbClr val="981B7E"/>
                </a:solidFill>
                <a:highlight>
                  <a:srgbClr val="FFFF00"/>
                </a:highlight>
                <a:latin typeface="Menlo-Regular"/>
              </a:rPr>
              <a:t> </a:t>
            </a:r>
            <a:r>
              <a:rPr lang="en-US" sz="1000" dirty="0" err="1">
                <a:solidFill>
                  <a:srgbClr val="325B61"/>
                </a:solidFill>
                <a:highlight>
                  <a:srgbClr val="FFFF00"/>
                </a:highlight>
                <a:latin typeface="Menlo-Regular"/>
              </a:rPr>
              <a:t>calculateStatistics(scores</a:t>
            </a:r>
            <a:r>
              <a:rPr lang="en-US" sz="1000" dirty="0">
                <a:solidFill>
                  <a:srgbClr val="325B61"/>
                </a:solidFill>
                <a:highlight>
                  <a:srgbClr val="FFFF00"/>
                </a:highlight>
                <a:latin typeface="Menlo-Regular"/>
              </a:rPr>
              <a:t>: [</a:t>
            </a:r>
            <a:r>
              <a:rPr lang="en-US" sz="1000" dirty="0" err="1">
                <a:solidFill>
                  <a:srgbClr val="491187"/>
                </a:solidFill>
                <a:highlight>
                  <a:srgbClr val="FFFF00"/>
                </a:highlight>
                <a:latin typeface="Menlo-Regular"/>
              </a:rPr>
              <a:t>Int</a:t>
            </a:r>
            <a:r>
              <a:rPr lang="en-US" sz="1000" dirty="0">
                <a:solidFill>
                  <a:srgbClr val="491187"/>
                </a:solidFill>
                <a:highlight>
                  <a:srgbClr val="FFFF00"/>
                </a:highlight>
                <a:latin typeface="Menlo-Regular"/>
              </a:rPr>
              <a:t>]) -&gt; (</a:t>
            </a:r>
            <a:r>
              <a:rPr lang="en-US" sz="1000" dirty="0" err="1">
                <a:solidFill>
                  <a:srgbClr val="325B61"/>
                </a:solidFill>
                <a:highlight>
                  <a:srgbClr val="FFFF00"/>
                </a:highlight>
                <a:latin typeface="Menlo-Regular"/>
              </a:rPr>
              <a:t>min:</a:t>
            </a:r>
            <a:r>
              <a:rPr lang="en-US" sz="1000" dirty="0" err="1">
                <a:solidFill>
                  <a:srgbClr val="491187"/>
                </a:solidFill>
                <a:highlight>
                  <a:srgbClr val="FFFF00"/>
                </a:highlight>
                <a:latin typeface="Menlo-Regular"/>
              </a:rPr>
              <a:t>Int</a:t>
            </a:r>
            <a:r>
              <a:rPr lang="en-US" sz="1000" dirty="0">
                <a:solidFill>
                  <a:srgbClr val="491187"/>
                </a:solidFill>
                <a:highlight>
                  <a:srgbClr val="FFFF00"/>
                </a:highlight>
                <a:latin typeface="Menlo-Regular"/>
              </a:rPr>
              <a:t> , </a:t>
            </a:r>
            <a:r>
              <a:rPr lang="en-US" sz="1000" dirty="0" err="1">
                <a:solidFill>
                  <a:srgbClr val="325B61"/>
                </a:solidFill>
                <a:highlight>
                  <a:srgbClr val="FFFF00"/>
                </a:highlight>
                <a:latin typeface="Menlo-Regular"/>
              </a:rPr>
              <a:t>max:</a:t>
            </a:r>
            <a:r>
              <a:rPr lang="en-US" sz="1000" dirty="0" err="1">
                <a:solidFill>
                  <a:srgbClr val="491187"/>
                </a:solidFill>
                <a:highlight>
                  <a:srgbClr val="FFFF00"/>
                </a:highlight>
                <a:latin typeface="Menlo-Regular"/>
              </a:rPr>
              <a:t>Int</a:t>
            </a:r>
            <a:r>
              <a:rPr lang="en-US" sz="1000" dirty="0">
                <a:solidFill>
                  <a:srgbClr val="491187"/>
                </a:solidFill>
                <a:highlight>
                  <a:srgbClr val="FFFF00"/>
                </a:highlight>
                <a:latin typeface="Menlo-Regular"/>
              </a:rPr>
              <a:t>, </a:t>
            </a:r>
            <a:r>
              <a:rPr lang="en-US" sz="1000" dirty="0">
                <a:solidFill>
                  <a:srgbClr val="325B61"/>
                </a:solidFill>
                <a:highlight>
                  <a:srgbClr val="FFFF00"/>
                </a:highlight>
                <a:latin typeface="Menlo-Regular"/>
              </a:rPr>
              <a:t>sum: </a:t>
            </a:r>
            <a:r>
              <a:rPr lang="en-US" sz="1000" dirty="0">
                <a:solidFill>
                  <a:srgbClr val="491187"/>
                </a:solidFill>
                <a:highlight>
                  <a:srgbClr val="FFFF00"/>
                </a:highlight>
                <a:latin typeface="Menlo-Regular"/>
              </a:rPr>
              <a:t> </a:t>
            </a:r>
            <a:r>
              <a:rPr lang="en-US" sz="1000" dirty="0" err="1">
                <a:solidFill>
                  <a:srgbClr val="491187"/>
                </a:solidFill>
                <a:highlight>
                  <a:srgbClr val="FFFF00"/>
                </a:highlight>
                <a:latin typeface="Menlo-Regular"/>
              </a:rPr>
              <a:t>Int</a:t>
            </a:r>
            <a:r>
              <a:rPr lang="en-US" sz="1000" dirty="0">
                <a:solidFill>
                  <a:srgbClr val="491187"/>
                </a:solidFill>
                <a:highlight>
                  <a:srgbClr val="FFFF00"/>
                </a:highlight>
                <a:latin typeface="Menlo-Regular"/>
              </a:rPr>
              <a:t>) {</a:t>
            </a:r>
          </a:p>
          <a:p>
            <a:r>
              <a:rPr lang="en-US" sz="1400" b="1" dirty="0"/>
              <a:t>Functions can also take a variable number of arguments, collecting them into an array.</a:t>
            </a:r>
          </a:p>
          <a:p>
            <a:pPr lvl="1"/>
            <a:r>
              <a:rPr lang="en-US" sz="1200" dirty="0" err="1">
                <a:solidFill>
                  <a:srgbClr val="981B7E"/>
                </a:solidFill>
                <a:highlight>
                  <a:srgbClr val="FFFF00"/>
                </a:highlight>
                <a:latin typeface="Menlo-Regular"/>
              </a:rPr>
              <a:t>func</a:t>
            </a:r>
            <a:r>
              <a:rPr lang="en-US" sz="1200" dirty="0">
                <a:solidFill>
                  <a:srgbClr val="981B7E"/>
                </a:solidFill>
                <a:highlight>
                  <a:srgbClr val="FFFF00"/>
                </a:highlight>
                <a:latin typeface="Menlo-Regular"/>
              </a:rPr>
              <a:t> </a:t>
            </a:r>
            <a:r>
              <a:rPr lang="en-US" sz="1200" dirty="0" err="1">
                <a:solidFill>
                  <a:srgbClr val="325B61"/>
                </a:solidFill>
                <a:highlight>
                  <a:srgbClr val="FFFF00"/>
                </a:highlight>
                <a:latin typeface="Menlo-Regular"/>
              </a:rPr>
              <a:t>sumOf(numbers</a:t>
            </a:r>
            <a:r>
              <a:rPr lang="en-US" sz="1200" dirty="0">
                <a:solidFill>
                  <a:srgbClr val="325B61"/>
                </a:solidFill>
                <a:highlight>
                  <a:srgbClr val="FFFF00"/>
                </a:highlight>
                <a:latin typeface="Menlo-Regular"/>
              </a:rPr>
              <a:t>: </a:t>
            </a:r>
            <a:r>
              <a:rPr lang="en-US" sz="1200" dirty="0" err="1">
                <a:solidFill>
                  <a:srgbClr val="491187"/>
                </a:solidFill>
                <a:highlight>
                  <a:srgbClr val="FFFF00"/>
                </a:highlight>
                <a:latin typeface="Menlo-Regular"/>
              </a:rPr>
              <a:t>Int</a:t>
            </a:r>
            <a:r>
              <a:rPr lang="en-US" sz="1200" dirty="0">
                <a:solidFill>
                  <a:srgbClr val="491187"/>
                </a:solidFill>
                <a:highlight>
                  <a:srgbClr val="FFFF00"/>
                </a:highlight>
                <a:latin typeface="Menlo-Regular"/>
              </a:rPr>
              <a:t> ...) -&gt; </a:t>
            </a:r>
            <a:r>
              <a:rPr lang="en-US" sz="1200" dirty="0" err="1">
                <a:solidFill>
                  <a:srgbClr val="491187"/>
                </a:solidFill>
                <a:highlight>
                  <a:srgbClr val="FFFF00"/>
                </a:highlight>
                <a:latin typeface="Menlo-Regular"/>
              </a:rPr>
              <a:t>Int</a:t>
            </a:r>
            <a:r>
              <a:rPr lang="en-US" sz="1200" dirty="0">
                <a:solidFill>
                  <a:srgbClr val="491187"/>
                </a:solidFill>
                <a:highlight>
                  <a:srgbClr val="FFFF00"/>
                </a:highlight>
                <a:latin typeface="Menlo-Regular"/>
              </a:rPr>
              <a:t> {</a:t>
            </a:r>
          </a:p>
          <a:p>
            <a:r>
              <a:rPr lang="en-US" sz="2000" dirty="0"/>
              <a:t>Functions can be nested.</a:t>
            </a:r>
          </a:p>
          <a:p>
            <a:pPr lvl="1"/>
            <a:r>
              <a:rPr lang="en-US" sz="1600" dirty="0" err="1"/>
              <a:t>func</a:t>
            </a:r>
            <a:r>
              <a:rPr lang="en-US" sz="1600" dirty="0"/>
              <a:t> defined and called inside another function – serves to organize the code</a:t>
            </a:r>
          </a:p>
          <a:p>
            <a:r>
              <a:rPr lang="en-US" sz="2000" dirty="0"/>
              <a:t>A function can take another function as one of its arguments.</a:t>
            </a:r>
          </a:p>
          <a:p>
            <a:pPr lvl="1"/>
            <a:r>
              <a:rPr lang="en-US" sz="1600" dirty="0" err="1"/>
              <a:t>func</a:t>
            </a:r>
            <a:r>
              <a:rPr lang="en-US" sz="1600" dirty="0"/>
              <a:t> </a:t>
            </a:r>
            <a:r>
              <a:rPr lang="en-US" sz="1600" dirty="0" err="1"/>
              <a:t>makeIncrementer</a:t>
            </a:r>
            <a:r>
              <a:rPr lang="en-US" sz="1600" dirty="0"/>
              <a:t>() -&gt; ( (</a:t>
            </a:r>
            <a:r>
              <a:rPr lang="en-US" sz="1600" dirty="0" err="1"/>
              <a:t>Int</a:t>
            </a:r>
            <a:r>
              <a:rPr lang="en-US" sz="1600" dirty="0"/>
              <a:t>) -&gt;  </a:t>
            </a:r>
            <a:r>
              <a:rPr lang="en-US" sz="1600" dirty="0" err="1"/>
              <a:t>Int</a:t>
            </a:r>
            <a:r>
              <a:rPr lang="en-US" sz="1200" dirty="0"/>
              <a:t>)</a:t>
            </a:r>
          </a:p>
          <a:p>
            <a:r>
              <a:rPr lang="en-US" sz="2000" dirty="0"/>
              <a:t>Functions are a first-class type. This means that a function can return another function as its value.</a:t>
            </a:r>
          </a:p>
          <a:p>
            <a:pPr lvl="1"/>
            <a:r>
              <a:rPr lang="en-US" sz="1600" dirty="0" err="1"/>
              <a:t>func</a:t>
            </a:r>
            <a:r>
              <a:rPr lang="en-US" sz="1600" dirty="0"/>
              <a:t> </a:t>
            </a:r>
            <a:r>
              <a:rPr lang="en-US" sz="1600" dirty="0" err="1"/>
              <a:t>hasAnyMatches(list</a:t>
            </a:r>
            <a:r>
              <a:rPr lang="en-US" sz="1600" dirty="0"/>
              <a:t>: [</a:t>
            </a:r>
            <a:r>
              <a:rPr lang="en-US" sz="1600" dirty="0" err="1"/>
              <a:t>Int</a:t>
            </a:r>
            <a:r>
              <a:rPr lang="en-US" sz="1600" dirty="0"/>
              <a:t> ], condition: (</a:t>
            </a:r>
            <a:r>
              <a:rPr lang="en-US" sz="1600" dirty="0" err="1"/>
              <a:t>Int</a:t>
            </a:r>
            <a:r>
              <a:rPr lang="en-US" sz="1600" dirty="0"/>
              <a:t>) -&gt;  </a:t>
            </a:r>
            <a:r>
              <a:rPr lang="en-US" sz="1600" dirty="0" err="1"/>
              <a:t>Bool</a:t>
            </a:r>
            <a:r>
              <a:rPr lang="en-US" sz="1600" dirty="0"/>
              <a:t>) -&gt;  </a:t>
            </a:r>
            <a:r>
              <a:rPr lang="en-US" sz="1600" dirty="0" err="1"/>
              <a:t>Bool</a:t>
            </a:r>
            <a:r>
              <a:rPr lang="en-US" sz="1600" dirty="0"/>
              <a:t> {</a:t>
            </a:r>
          </a:p>
          <a:p>
            <a:r>
              <a:rPr lang="en-US" sz="2000" dirty="0"/>
              <a:t>Functions are actually a special case of closures: blocks of code that can be called later. </a:t>
            </a:r>
          </a:p>
          <a:p>
            <a:pPr lvl="1"/>
            <a:r>
              <a:rPr lang="en-US" sz="1600" dirty="0"/>
              <a:t>let </a:t>
            </a:r>
            <a:r>
              <a:rPr lang="en-US" sz="1600" dirty="0" err="1"/>
              <a:t>mappedNumbers</a:t>
            </a:r>
            <a:r>
              <a:rPr lang="en-US" sz="1600" dirty="0"/>
              <a:t> = </a:t>
            </a:r>
            <a:r>
              <a:rPr lang="en-US" sz="1600" dirty="0" err="1"/>
              <a:t>numbers.map</a:t>
            </a:r>
            <a:r>
              <a:rPr lang="en-US" sz="1600" dirty="0"/>
              <a:t>({ number in 3 * number })</a:t>
            </a:r>
          </a:p>
          <a:p>
            <a:r>
              <a:rPr lang="en-US" sz="2000" dirty="0"/>
              <a:t>You can refer to parameters by number instead of by name</a:t>
            </a:r>
          </a:p>
          <a:p>
            <a:pPr lvl="1"/>
            <a:r>
              <a:rPr lang="en-US" sz="1600" dirty="0"/>
              <a:t>let </a:t>
            </a:r>
            <a:r>
              <a:rPr lang="en-US" sz="1600" dirty="0" err="1"/>
              <a:t>sortedNumbers</a:t>
            </a:r>
            <a:r>
              <a:rPr lang="en-US" sz="1600" dirty="0"/>
              <a:t> = </a:t>
            </a:r>
            <a:r>
              <a:rPr lang="en-US" sz="1600" dirty="0" err="1"/>
              <a:t>numbers.sorted</a:t>
            </a:r>
            <a:r>
              <a:rPr lang="en-US" sz="1600" dirty="0"/>
              <a:t> { $0 &gt; $1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5900"/>
            <a:ext cx="8229600" cy="6286499"/>
          </a:xfrm>
        </p:spPr>
        <p:txBody>
          <a:bodyPr>
            <a:normAutofit fontScale="77500" lnSpcReduction="20000"/>
          </a:bodyPr>
          <a:lstStyle/>
          <a:p>
            <a:r>
              <a:rPr lang="en-US" dirty="0"/>
              <a:t>A function can return an </a:t>
            </a:r>
            <a:r>
              <a:rPr lang="en-US" b="1" i="1" dirty="0"/>
              <a:t>optional </a:t>
            </a:r>
            <a:r>
              <a:rPr lang="en-US" b="1" i="1" dirty="0" err="1"/>
              <a:t>tuple</a:t>
            </a:r>
            <a:r>
              <a:rPr lang="en-US" b="1" i="1" dirty="0"/>
              <a:t> </a:t>
            </a:r>
            <a:r>
              <a:rPr lang="en-US" dirty="0"/>
              <a:t>when the return type has the potential to have “no value”</a:t>
            </a:r>
          </a:p>
          <a:p>
            <a:pPr lvl="2"/>
            <a:r>
              <a:rPr lang="en-US" i="1" dirty="0"/>
              <a:t>optional </a:t>
            </a:r>
            <a:r>
              <a:rPr lang="en-US" i="1" dirty="0" err="1"/>
              <a:t>tuple</a:t>
            </a:r>
            <a:r>
              <a:rPr lang="en-US" i="1" dirty="0"/>
              <a:t> (</a:t>
            </a:r>
            <a:r>
              <a:rPr lang="en-US" i="1" dirty="0" err="1"/>
              <a:t>Int</a:t>
            </a:r>
            <a:r>
              <a:rPr lang="en-US" i="1" dirty="0"/>
              <a:t>, </a:t>
            </a:r>
            <a:r>
              <a:rPr lang="en-US" i="1" dirty="0" err="1"/>
              <a:t>Int</a:t>
            </a:r>
            <a:r>
              <a:rPr lang="en-US" i="1" dirty="0"/>
              <a:t>)</a:t>
            </a:r>
            <a:r>
              <a:rPr lang="en-US" b="1" i="1" dirty="0"/>
              <a:t>?	</a:t>
            </a:r>
          </a:p>
          <a:p>
            <a:r>
              <a:rPr lang="en-US" i="1" dirty="0"/>
              <a:t>Each parameter has:</a:t>
            </a:r>
          </a:p>
          <a:p>
            <a:pPr lvl="1"/>
            <a:r>
              <a:rPr lang="en-US" i="1" dirty="0"/>
              <a:t>Argument label: </a:t>
            </a:r>
          </a:p>
          <a:p>
            <a:pPr lvl="2"/>
            <a:r>
              <a:rPr lang="en-US" i="1" dirty="0"/>
              <a:t>used when calling the function</a:t>
            </a:r>
          </a:p>
          <a:p>
            <a:pPr lvl="2"/>
            <a:r>
              <a:rPr lang="en-US" i="1" dirty="0"/>
              <a:t>Can be explicit ( not present and therefore use parameter name by default)</a:t>
            </a:r>
          </a:p>
          <a:p>
            <a:pPr lvl="2"/>
            <a:r>
              <a:rPr lang="en-US" i="1" dirty="0"/>
              <a:t>Omitted by using an underscore (_)</a:t>
            </a:r>
          </a:p>
          <a:p>
            <a:pPr lvl="1"/>
            <a:r>
              <a:rPr lang="en-US" i="1" dirty="0"/>
              <a:t>Parameter name:</a:t>
            </a:r>
          </a:p>
          <a:p>
            <a:pPr lvl="2"/>
            <a:r>
              <a:rPr lang="en-US" i="1" dirty="0"/>
              <a:t> used inside the body. Must be unique</a:t>
            </a:r>
          </a:p>
          <a:p>
            <a:pPr lvl="2"/>
            <a:r>
              <a:rPr lang="en-US" i="1" dirty="0"/>
              <a:t>Used by default as the argument label </a:t>
            </a:r>
          </a:p>
          <a:p>
            <a:pPr lvl="1">
              <a:buNone/>
            </a:pPr>
            <a:endParaRPr lang="en-US" b="1" i="1" dirty="0"/>
          </a:p>
          <a:p>
            <a:pPr lvl="1">
              <a:buNone/>
            </a:pPr>
            <a:r>
              <a:rPr lang="en-US" b="1" i="1" dirty="0" err="1">
                <a:highlight>
                  <a:srgbClr val="FFFF00"/>
                </a:highlight>
              </a:rPr>
              <a:t>func</a:t>
            </a:r>
            <a:r>
              <a:rPr lang="en-US" b="1" i="1" dirty="0">
                <a:highlight>
                  <a:srgbClr val="FFFF00"/>
                </a:highlight>
              </a:rPr>
              <a:t> </a:t>
            </a:r>
            <a:r>
              <a:rPr lang="en-US" b="1" i="1" dirty="0" err="1">
                <a:highlight>
                  <a:srgbClr val="FFFF00"/>
                </a:highlight>
              </a:rPr>
              <a:t>someFunction(argumentLabel</a:t>
            </a:r>
            <a:r>
              <a:rPr lang="en-US" b="1" i="1" dirty="0">
                <a:highlight>
                  <a:srgbClr val="FFFF00"/>
                </a:highlight>
              </a:rPr>
              <a:t> </a:t>
            </a:r>
            <a:r>
              <a:rPr lang="en-US" b="1" i="1" dirty="0" err="1">
                <a:highlight>
                  <a:srgbClr val="FFFF00"/>
                </a:highlight>
              </a:rPr>
              <a:t>parameterName</a:t>
            </a:r>
            <a:r>
              <a:rPr lang="en-US" b="1" i="1" dirty="0">
                <a:highlight>
                  <a:srgbClr val="FFFF00"/>
                </a:highlight>
              </a:rPr>
              <a:t>:  </a:t>
            </a:r>
            <a:r>
              <a:rPr lang="en-US" b="1" i="1" dirty="0" err="1">
                <a:highlight>
                  <a:srgbClr val="FFFF00"/>
                </a:highlight>
              </a:rPr>
              <a:t>Int</a:t>
            </a:r>
            <a:r>
              <a:rPr lang="en-US" b="1" i="1" dirty="0">
                <a:highlight>
                  <a:srgbClr val="FFFF00"/>
                </a:highlight>
              </a:rPr>
              <a:t> ) {}</a:t>
            </a:r>
          </a:p>
          <a:p>
            <a:pPr lvl="1">
              <a:buNone/>
            </a:pPr>
            <a:endParaRPr lang="en-US" b="1" i="1" dirty="0"/>
          </a:p>
          <a:p>
            <a:r>
              <a:rPr lang="en-US" dirty="0"/>
              <a:t>If a parameter has an argument label, the argument </a:t>
            </a:r>
            <a:r>
              <a:rPr lang="en-US" i="1" dirty="0"/>
              <a:t>must be labeled when you call the function</a:t>
            </a:r>
          </a:p>
          <a:p>
            <a:r>
              <a:rPr lang="en-US" b="1" i="1" dirty="0"/>
              <a:t>Call: </a:t>
            </a:r>
          </a:p>
          <a:p>
            <a:pPr lvl="1"/>
            <a:r>
              <a:rPr lang="en-US" b="1" i="1" dirty="0" err="1"/>
              <a:t>someFunction</a:t>
            </a:r>
            <a:r>
              <a:rPr lang="en-US" b="1" i="1" dirty="0"/>
              <a:t> (</a:t>
            </a:r>
            <a:r>
              <a:rPr lang="en-US" b="1" i="1" dirty="0" err="1"/>
              <a:t>argumentLabel</a:t>
            </a:r>
            <a:r>
              <a:rPr lang="en-US" b="1" i="1" dirty="0"/>
              <a:t>:  2)</a:t>
            </a:r>
          </a:p>
          <a:p>
            <a:endParaRPr lang="en-US" b="1" i="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100" y="304800"/>
            <a:ext cx="8585200" cy="6286500"/>
          </a:xfrm>
        </p:spPr>
        <p:txBody>
          <a:bodyPr>
            <a:normAutofit fontScale="92500"/>
          </a:bodyPr>
          <a:lstStyle/>
          <a:p>
            <a:r>
              <a:rPr lang="en-US" dirty="0"/>
              <a:t>Default Parameter values:</a:t>
            </a:r>
          </a:p>
          <a:p>
            <a:pPr lvl="1"/>
            <a:r>
              <a:rPr lang="en-US" sz="2000" dirty="0" err="1">
                <a:solidFill>
                  <a:srgbClr val="981B7E"/>
                </a:solidFill>
                <a:latin typeface="Menlo-Regular"/>
              </a:rPr>
              <a:t>func</a:t>
            </a:r>
            <a:r>
              <a:rPr lang="en-US" sz="2000" dirty="0">
                <a:solidFill>
                  <a:srgbClr val="981B7E"/>
                </a:solidFill>
                <a:latin typeface="Menlo-Regular"/>
              </a:rPr>
              <a:t> </a:t>
            </a:r>
            <a:r>
              <a:rPr lang="en-US" sz="2000" dirty="0" err="1">
                <a:solidFill>
                  <a:srgbClr val="325B61"/>
                </a:solidFill>
                <a:latin typeface="Menlo-Regular"/>
              </a:rPr>
              <a:t>someFunction(parameterWithoutDefault:</a:t>
            </a:r>
            <a:r>
              <a:rPr lang="en-US" sz="2000" dirty="0" err="1">
                <a:solidFill>
                  <a:srgbClr val="491187"/>
                </a:solidFill>
                <a:latin typeface="Menlo-Regular"/>
              </a:rPr>
              <a:t>Int</a:t>
            </a:r>
            <a:r>
              <a:rPr lang="en-US" sz="2000" dirty="0">
                <a:solidFill>
                  <a:srgbClr val="491187"/>
                </a:solidFill>
                <a:latin typeface="Menlo-Regular"/>
              </a:rPr>
              <a:t> , </a:t>
            </a:r>
            <a:r>
              <a:rPr lang="en-US" sz="2000" dirty="0" err="1">
                <a:solidFill>
                  <a:srgbClr val="325B61"/>
                </a:solidFill>
                <a:latin typeface="Menlo-Regular"/>
              </a:rPr>
              <a:t>parameterWithDefault</a:t>
            </a:r>
            <a:r>
              <a:rPr lang="en-US" sz="2000" dirty="0">
                <a:solidFill>
                  <a:srgbClr val="325B61"/>
                </a:solidFill>
                <a:latin typeface="Menlo-Regular"/>
              </a:rPr>
              <a:t>: </a:t>
            </a:r>
            <a:r>
              <a:rPr lang="en-US" sz="2000" dirty="0">
                <a:solidFill>
                  <a:srgbClr val="491187"/>
                </a:solidFill>
                <a:latin typeface="Menlo-Regular"/>
              </a:rPr>
              <a:t> </a:t>
            </a:r>
            <a:r>
              <a:rPr lang="en-US" sz="2000" dirty="0" err="1">
                <a:solidFill>
                  <a:srgbClr val="491187"/>
                </a:solidFill>
                <a:latin typeface="Menlo-Regular"/>
              </a:rPr>
              <a:t>Int</a:t>
            </a:r>
            <a:r>
              <a:rPr lang="en-US" sz="2000" dirty="0">
                <a:solidFill>
                  <a:srgbClr val="491187"/>
                </a:solidFill>
                <a:latin typeface="Menlo-Regular"/>
              </a:rPr>
              <a:t>= </a:t>
            </a:r>
            <a:r>
              <a:rPr lang="en-US" sz="2000" dirty="0">
                <a:solidFill>
                  <a:srgbClr val="1400C4"/>
                </a:solidFill>
                <a:latin typeface="Menlo-Regular"/>
              </a:rPr>
              <a:t>12)</a:t>
            </a:r>
            <a:r>
              <a:rPr lang="en-US" sz="2000" dirty="0"/>
              <a:t>{}</a:t>
            </a:r>
          </a:p>
          <a:p>
            <a:r>
              <a:rPr lang="en-US" dirty="0"/>
              <a:t>In-Out Parameters:</a:t>
            </a:r>
          </a:p>
          <a:p>
            <a:pPr lvl="1"/>
            <a:r>
              <a:rPr lang="en-US" dirty="0"/>
              <a:t>Equivalent to by reference. </a:t>
            </a:r>
            <a:r>
              <a:rPr lang="en-US" dirty="0">
                <a:highlight>
                  <a:srgbClr val="FFFF00"/>
                </a:highlight>
              </a:rPr>
              <a:t>The value can be changed inside the function :</a:t>
            </a:r>
          </a:p>
          <a:p>
            <a:pPr lvl="2"/>
            <a:r>
              <a:rPr lang="en-US" sz="1800" dirty="0" err="1">
                <a:solidFill>
                  <a:srgbClr val="981B7E"/>
                </a:solidFill>
                <a:highlight>
                  <a:srgbClr val="FFFF00"/>
                </a:highlight>
                <a:latin typeface="Menlo-Regular"/>
              </a:rPr>
              <a:t>func</a:t>
            </a:r>
            <a:r>
              <a:rPr lang="en-US" sz="1800" dirty="0">
                <a:solidFill>
                  <a:srgbClr val="981B7E"/>
                </a:solidFill>
                <a:highlight>
                  <a:srgbClr val="FFFF00"/>
                </a:highlight>
                <a:latin typeface="Menlo-Regular"/>
              </a:rPr>
              <a:t> </a:t>
            </a:r>
            <a:r>
              <a:rPr lang="en-US" sz="1800" dirty="0" err="1">
                <a:solidFill>
                  <a:srgbClr val="325B61"/>
                </a:solidFill>
                <a:highlight>
                  <a:srgbClr val="FFFF00"/>
                </a:highlight>
                <a:latin typeface="Menlo-Regular"/>
              </a:rPr>
              <a:t>swapTwoInts</a:t>
            </a:r>
            <a:r>
              <a:rPr lang="en-US" sz="1800" dirty="0">
                <a:solidFill>
                  <a:srgbClr val="325B61"/>
                </a:solidFill>
                <a:highlight>
                  <a:srgbClr val="FFFF00"/>
                </a:highlight>
                <a:latin typeface="Menlo-Regular"/>
              </a:rPr>
              <a:t>(</a:t>
            </a:r>
            <a:r>
              <a:rPr lang="en-US" sz="1800" dirty="0">
                <a:solidFill>
                  <a:srgbClr val="981B7E"/>
                </a:solidFill>
                <a:highlight>
                  <a:srgbClr val="FFFF00"/>
                </a:highlight>
                <a:latin typeface="Menlo-Regular"/>
              </a:rPr>
              <a:t>_ </a:t>
            </a:r>
            <a:r>
              <a:rPr lang="en-US" sz="1800" dirty="0">
                <a:solidFill>
                  <a:srgbClr val="325B61"/>
                </a:solidFill>
                <a:highlight>
                  <a:srgbClr val="FFFF00"/>
                </a:highlight>
                <a:latin typeface="Menlo-Regular"/>
              </a:rPr>
              <a:t>a: </a:t>
            </a:r>
            <a:r>
              <a:rPr lang="en-US" sz="1800" dirty="0" err="1">
                <a:solidFill>
                  <a:srgbClr val="981B7E"/>
                </a:solidFill>
                <a:highlight>
                  <a:srgbClr val="FFFF00"/>
                </a:highlight>
                <a:latin typeface="Menlo-Regular"/>
              </a:rPr>
              <a:t>inout</a:t>
            </a:r>
            <a:r>
              <a:rPr lang="en-US" sz="1800" dirty="0">
                <a:solidFill>
                  <a:srgbClr val="491187"/>
                </a:solidFill>
                <a:highlight>
                  <a:srgbClr val="FFFF00"/>
                </a:highlight>
                <a:latin typeface="Menlo-Regular"/>
              </a:rPr>
              <a:t> </a:t>
            </a:r>
            <a:r>
              <a:rPr lang="en-US" sz="1800" dirty="0" err="1">
                <a:solidFill>
                  <a:srgbClr val="491187"/>
                </a:solidFill>
                <a:highlight>
                  <a:srgbClr val="FFFF00"/>
                </a:highlight>
                <a:latin typeface="Menlo-Regular"/>
              </a:rPr>
              <a:t>Int</a:t>
            </a:r>
            <a:r>
              <a:rPr lang="en-US" sz="1800" dirty="0">
                <a:solidFill>
                  <a:srgbClr val="491187"/>
                </a:solidFill>
                <a:highlight>
                  <a:srgbClr val="FFFF00"/>
                </a:highlight>
                <a:latin typeface="Menlo-Regular"/>
              </a:rPr>
              <a:t> , </a:t>
            </a:r>
            <a:r>
              <a:rPr lang="en-US" sz="1800" dirty="0">
                <a:solidFill>
                  <a:srgbClr val="981B7E"/>
                </a:solidFill>
                <a:highlight>
                  <a:srgbClr val="FFFF00"/>
                </a:highlight>
                <a:latin typeface="Menlo-Regular"/>
              </a:rPr>
              <a:t>_ </a:t>
            </a:r>
            <a:r>
              <a:rPr lang="en-US" sz="1800" dirty="0" err="1">
                <a:solidFill>
                  <a:srgbClr val="325B61"/>
                </a:solidFill>
                <a:highlight>
                  <a:srgbClr val="FFFF00"/>
                </a:highlight>
                <a:latin typeface="Menlo-Regular"/>
              </a:rPr>
              <a:t>b</a:t>
            </a:r>
            <a:r>
              <a:rPr lang="en-US" sz="1800" dirty="0">
                <a:solidFill>
                  <a:srgbClr val="325B61"/>
                </a:solidFill>
                <a:highlight>
                  <a:srgbClr val="FFFF00"/>
                </a:highlight>
                <a:latin typeface="Menlo-Regular"/>
              </a:rPr>
              <a:t>: </a:t>
            </a:r>
            <a:r>
              <a:rPr lang="en-US" sz="1800" dirty="0" err="1">
                <a:solidFill>
                  <a:srgbClr val="981B7E"/>
                </a:solidFill>
                <a:highlight>
                  <a:srgbClr val="FFFF00"/>
                </a:highlight>
                <a:latin typeface="Menlo-Regular"/>
              </a:rPr>
              <a:t>inout</a:t>
            </a:r>
            <a:r>
              <a:rPr lang="en-US" sz="1800" dirty="0">
                <a:solidFill>
                  <a:srgbClr val="491187"/>
                </a:solidFill>
                <a:highlight>
                  <a:srgbClr val="FFFF00"/>
                </a:highlight>
                <a:latin typeface="Menlo-Regular"/>
              </a:rPr>
              <a:t> </a:t>
            </a:r>
            <a:r>
              <a:rPr lang="en-US" sz="1800" dirty="0" err="1">
                <a:solidFill>
                  <a:srgbClr val="491187"/>
                </a:solidFill>
                <a:highlight>
                  <a:srgbClr val="FFFF00"/>
                </a:highlight>
                <a:latin typeface="Menlo-Regular"/>
              </a:rPr>
              <a:t>Int</a:t>
            </a:r>
            <a:r>
              <a:rPr lang="en-US" sz="1800" dirty="0">
                <a:solidFill>
                  <a:srgbClr val="491187"/>
                </a:solidFill>
                <a:highlight>
                  <a:srgbClr val="FFFF00"/>
                </a:highlight>
                <a:latin typeface="Menlo-Regular"/>
              </a:rPr>
              <a:t> )</a:t>
            </a:r>
            <a:r>
              <a:rPr lang="en-US" sz="1800" dirty="0">
                <a:highlight>
                  <a:srgbClr val="FFFF00"/>
                </a:highlight>
              </a:rPr>
              <a:t> {}</a:t>
            </a:r>
          </a:p>
          <a:p>
            <a:r>
              <a:rPr lang="en-US" dirty="0"/>
              <a:t>Function type: </a:t>
            </a:r>
          </a:p>
          <a:p>
            <a:pPr lvl="1"/>
            <a:r>
              <a:rPr lang="en-US" dirty="0"/>
              <a:t>Consists of the type of its parameters and its return type</a:t>
            </a:r>
          </a:p>
          <a:p>
            <a:pPr lvl="3"/>
            <a:r>
              <a:rPr lang="en-US" dirty="0"/>
              <a:t>Ex: </a:t>
            </a:r>
            <a:r>
              <a:rPr lang="en-US" dirty="0">
                <a:solidFill>
                  <a:srgbClr val="6D6D6D"/>
                </a:solidFill>
                <a:latin typeface="Menlo-Regular"/>
              </a:rPr>
              <a:t>(</a:t>
            </a:r>
            <a:r>
              <a:rPr lang="en-US" dirty="0" err="1">
                <a:solidFill>
                  <a:srgbClr val="6D6D6D"/>
                </a:solidFill>
                <a:latin typeface="Menlo-Regular"/>
              </a:rPr>
              <a:t>Int</a:t>
            </a:r>
            <a:r>
              <a:rPr lang="en-US" dirty="0">
                <a:solidFill>
                  <a:srgbClr val="6D6D6D"/>
                </a:solidFill>
                <a:latin typeface="Menlo-Regular"/>
              </a:rPr>
              <a:t>, </a:t>
            </a:r>
            <a:r>
              <a:rPr lang="en-US" dirty="0" err="1">
                <a:solidFill>
                  <a:srgbClr val="6D6D6D"/>
                </a:solidFill>
                <a:latin typeface="Menlo-Regular"/>
              </a:rPr>
              <a:t>Int</a:t>
            </a:r>
            <a:r>
              <a:rPr lang="en-US" dirty="0">
                <a:solidFill>
                  <a:srgbClr val="6D6D6D"/>
                </a:solidFill>
                <a:latin typeface="Menlo-Regular"/>
              </a:rPr>
              <a:t>) -&gt; </a:t>
            </a:r>
            <a:r>
              <a:rPr lang="en-US" dirty="0" err="1">
                <a:solidFill>
                  <a:srgbClr val="6D6D6D"/>
                </a:solidFill>
                <a:latin typeface="Menlo-Regular"/>
              </a:rPr>
              <a:t>Int</a:t>
            </a:r>
            <a:r>
              <a:rPr lang="en-US" sz="2400" dirty="0">
                <a:solidFill>
                  <a:srgbClr val="323232"/>
                </a:solidFill>
                <a:latin typeface="Helvetica"/>
              </a:rPr>
              <a:t> or  </a:t>
            </a:r>
            <a:r>
              <a:rPr lang="en-US" dirty="0">
                <a:solidFill>
                  <a:srgbClr val="6D6D6D"/>
                </a:solidFill>
                <a:latin typeface="Menlo-Regular"/>
              </a:rPr>
              <a:t>() -&gt; Void</a:t>
            </a:r>
            <a:endParaRPr lang="en-US" dirty="0"/>
          </a:p>
          <a:p>
            <a:r>
              <a:rPr lang="en-US" dirty="0"/>
              <a:t>Function type can be assigned to a variable:</a:t>
            </a:r>
          </a:p>
          <a:p>
            <a:pPr lvl="2"/>
            <a:r>
              <a:rPr lang="en-US" sz="2000" dirty="0" err="1">
                <a:solidFill>
                  <a:srgbClr val="981B7E"/>
                </a:solidFill>
                <a:latin typeface="Menlo-Regular"/>
              </a:rPr>
              <a:t>var</a:t>
            </a:r>
            <a:r>
              <a:rPr lang="en-US" sz="2000" dirty="0">
                <a:solidFill>
                  <a:srgbClr val="FFFFFF"/>
                </a:solidFill>
                <a:latin typeface="Menlo-Regular"/>
              </a:rPr>
              <a:t> </a:t>
            </a:r>
            <a:r>
              <a:rPr lang="en-US" sz="2000" dirty="0" err="1">
                <a:solidFill>
                  <a:srgbClr val="325B61"/>
                </a:solidFill>
                <a:latin typeface="Menlo-Regular"/>
              </a:rPr>
              <a:t>mathFunction</a:t>
            </a:r>
            <a:r>
              <a:rPr lang="en-US" sz="2000" dirty="0">
                <a:solidFill>
                  <a:srgbClr val="325B61"/>
                </a:solidFill>
                <a:latin typeface="Menlo-Regular"/>
              </a:rPr>
              <a:t>: (</a:t>
            </a:r>
            <a:r>
              <a:rPr lang="en-US" sz="2000" dirty="0" err="1">
                <a:solidFill>
                  <a:srgbClr val="491187"/>
                </a:solidFill>
                <a:latin typeface="Menlo-Regular"/>
              </a:rPr>
              <a:t>Int,Int</a:t>
            </a:r>
            <a:r>
              <a:rPr lang="en-US" sz="2000" dirty="0">
                <a:solidFill>
                  <a:srgbClr val="491187"/>
                </a:solidFill>
                <a:latin typeface="Menlo-Regular"/>
              </a:rPr>
              <a:t>) -&gt; </a:t>
            </a:r>
            <a:r>
              <a:rPr lang="en-US" sz="2000" dirty="0" err="1">
                <a:solidFill>
                  <a:srgbClr val="491187"/>
                </a:solidFill>
                <a:latin typeface="Menlo-Regular"/>
              </a:rPr>
              <a:t>Int</a:t>
            </a:r>
            <a:r>
              <a:rPr lang="en-US" sz="2000" dirty="0">
                <a:solidFill>
                  <a:srgbClr val="491187"/>
                </a:solidFill>
                <a:latin typeface="Menlo-Regular"/>
              </a:rPr>
              <a:t> = </a:t>
            </a:r>
            <a:r>
              <a:rPr lang="en-US" sz="2000" dirty="0" err="1">
                <a:solidFill>
                  <a:srgbClr val="325B61"/>
                </a:solidFill>
                <a:latin typeface="Menlo-Regular"/>
              </a:rPr>
              <a:t>addTwoInts</a:t>
            </a:r>
            <a:endParaRPr lang="en-US" dirty="0"/>
          </a:p>
          <a:p>
            <a:r>
              <a:rPr lang="en-US" dirty="0"/>
              <a:t>Function Type can be used as parameter type and as return type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7562"/>
          </a:xfrm>
        </p:spPr>
        <p:txBody>
          <a:bodyPr/>
          <a:lstStyle/>
          <a:p>
            <a:r>
              <a:rPr lang="en-US" dirty="0"/>
              <a:t>Closures</a:t>
            </a:r>
          </a:p>
        </p:txBody>
      </p:sp>
      <p:sp>
        <p:nvSpPr>
          <p:cNvPr id="3" name="Content Placeholder 2"/>
          <p:cNvSpPr>
            <a:spLocks noGrp="1"/>
          </p:cNvSpPr>
          <p:nvPr>
            <p:ph idx="1"/>
          </p:nvPr>
        </p:nvSpPr>
        <p:spPr>
          <a:xfrm>
            <a:off x="457200" y="1346200"/>
            <a:ext cx="8229600" cy="4779963"/>
          </a:xfrm>
        </p:spPr>
        <p:txBody>
          <a:bodyPr>
            <a:normAutofit fontScale="92500" lnSpcReduction="20000"/>
          </a:bodyPr>
          <a:lstStyle/>
          <a:p>
            <a:r>
              <a:rPr lang="en-US" i="1" dirty="0"/>
              <a:t>S</a:t>
            </a:r>
            <a:r>
              <a:rPr lang="en-US" dirty="0"/>
              <a:t>elf-contained blocks of functionality that can be passed around</a:t>
            </a:r>
          </a:p>
          <a:p>
            <a:r>
              <a:rPr lang="en-US" dirty="0"/>
              <a:t>Similar to blocks or lambdas</a:t>
            </a:r>
          </a:p>
          <a:p>
            <a:r>
              <a:rPr lang="en-US" dirty="0"/>
              <a:t>Capture and store references to any constants and variables from the context in which they are defined. </a:t>
            </a:r>
          </a:p>
          <a:p>
            <a:pPr lvl="1">
              <a:buNone/>
            </a:pPr>
            <a:r>
              <a:rPr lang="en-US" dirty="0"/>
              <a:t>				{  ( </a:t>
            </a:r>
            <a:r>
              <a:rPr lang="en-US" i="1" dirty="0"/>
              <a:t>parameters</a:t>
            </a:r>
            <a:r>
              <a:rPr lang="en-US" dirty="0"/>
              <a:t>) -&gt; </a:t>
            </a:r>
            <a:r>
              <a:rPr lang="en-US" i="1" dirty="0"/>
              <a:t>return type</a:t>
            </a:r>
            <a:r>
              <a:rPr lang="en-US" dirty="0"/>
              <a:t> </a:t>
            </a:r>
            <a:r>
              <a:rPr lang="en-US" b="1" i="1" dirty="0">
                <a:highlight>
                  <a:srgbClr val="FFFF00"/>
                </a:highlight>
              </a:rPr>
              <a:t>in</a:t>
            </a:r>
          </a:p>
          <a:p>
            <a:pPr lvl="1">
              <a:buNone/>
            </a:pPr>
            <a:r>
              <a:rPr lang="en-US" i="1" dirty="0"/>
              <a:t>				       statements</a:t>
            </a:r>
            <a:endParaRPr lang="en-US" dirty="0"/>
          </a:p>
          <a:p>
            <a:pPr>
              <a:buNone/>
            </a:pPr>
            <a:r>
              <a:rPr lang="en-US" dirty="0"/>
              <a:t>					}</a:t>
            </a:r>
          </a:p>
          <a:p>
            <a:pPr>
              <a:buNone/>
            </a:pPr>
            <a:endParaRPr lang="en-US" dirty="0"/>
          </a:p>
          <a:p>
            <a:pPr>
              <a:buNone/>
            </a:pPr>
            <a:r>
              <a:rPr lang="en-US" dirty="0"/>
              <a:t> </a:t>
            </a:r>
            <a:r>
              <a:rPr lang="en-US" b="1" i="1" dirty="0"/>
              <a:t>in: </a:t>
            </a:r>
            <a:r>
              <a:rPr lang="en-US" dirty="0"/>
              <a:t>introduces the start of the closure’s body</a:t>
            </a:r>
          </a:p>
          <a:p>
            <a:endParaRPr lang="en-US" dirty="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64300"/>
          </a:xfrm>
        </p:spPr>
        <p:txBody>
          <a:bodyPr>
            <a:normAutofit fontScale="77500" lnSpcReduction="20000"/>
          </a:bodyPr>
          <a:lstStyle/>
          <a:p>
            <a:r>
              <a:rPr lang="en-US" sz="2571" dirty="0" err="1"/>
              <a:t>reversedNames</a:t>
            </a:r>
            <a:r>
              <a:rPr lang="en-US" sz="2571" dirty="0"/>
              <a:t> = </a:t>
            </a:r>
            <a:r>
              <a:rPr lang="en-US" sz="2571" dirty="0" err="1"/>
              <a:t>names.sorted(by</a:t>
            </a:r>
            <a:r>
              <a:rPr lang="en-US" sz="2571" dirty="0"/>
              <a:t>: { (s1: String, s2: String) -&gt; </a:t>
            </a:r>
            <a:r>
              <a:rPr lang="en-US" sz="2571" dirty="0" err="1"/>
              <a:t>Bool</a:t>
            </a:r>
            <a:r>
              <a:rPr lang="en-US" sz="2571" dirty="0"/>
              <a:t> in </a:t>
            </a:r>
          </a:p>
          <a:p>
            <a:pPr>
              <a:buNone/>
            </a:pPr>
            <a:r>
              <a:rPr lang="en-US" sz="2571" dirty="0"/>
              <a:t>               return s1 &gt; s2 } )</a:t>
            </a:r>
          </a:p>
          <a:p>
            <a:r>
              <a:rPr lang="en-US" dirty="0"/>
              <a:t>Swift can infer the types of its parameters and the type of the value it returns</a:t>
            </a:r>
          </a:p>
          <a:p>
            <a:pPr lvl="2"/>
            <a:r>
              <a:rPr lang="en-US" sz="2000" dirty="0" err="1"/>
              <a:t>ReversedNames</a:t>
            </a:r>
            <a:r>
              <a:rPr lang="en-US" sz="2000" dirty="0"/>
              <a:t> = </a:t>
            </a:r>
            <a:r>
              <a:rPr lang="en-US" sz="2000" dirty="0" err="1"/>
              <a:t>names.sorted(by</a:t>
            </a:r>
            <a:r>
              <a:rPr lang="en-US" sz="2000" dirty="0"/>
              <a:t>: { s1, s2 in return s1 &gt; s2 } )</a:t>
            </a:r>
          </a:p>
          <a:p>
            <a:r>
              <a:rPr lang="en-US" dirty="0"/>
              <a:t>Single-expression closures can omit the </a:t>
            </a:r>
            <a:r>
              <a:rPr lang="en-US" i="1" dirty="0"/>
              <a:t>return</a:t>
            </a:r>
          </a:p>
          <a:p>
            <a:pPr lvl="2"/>
            <a:r>
              <a:rPr lang="en-US" dirty="0" err="1"/>
              <a:t>reversedNames</a:t>
            </a:r>
            <a:r>
              <a:rPr lang="en-US" dirty="0"/>
              <a:t> = </a:t>
            </a:r>
            <a:r>
              <a:rPr lang="en-US" dirty="0" err="1"/>
              <a:t>names.sorted(by</a:t>
            </a:r>
            <a:r>
              <a:rPr lang="en-US" dirty="0"/>
              <a:t>: { s1, s2 in s1 &gt; s2 } )</a:t>
            </a:r>
          </a:p>
          <a:p>
            <a:r>
              <a:rPr lang="en-US" dirty="0"/>
              <a:t>Swift automatically provides shorthand argument names to inline closures ( omit argument list and in keyword)</a:t>
            </a:r>
          </a:p>
          <a:p>
            <a:pPr lvl="2"/>
            <a:r>
              <a:rPr lang="en-US" dirty="0" err="1"/>
              <a:t>reversedNames</a:t>
            </a:r>
            <a:r>
              <a:rPr lang="en-US" dirty="0"/>
              <a:t> = </a:t>
            </a:r>
            <a:r>
              <a:rPr lang="en-US" dirty="0" err="1"/>
              <a:t>names.sorted(by</a:t>
            </a:r>
            <a:r>
              <a:rPr lang="en-US" dirty="0"/>
              <a:t>: { $0 &gt; $1 } )</a:t>
            </a:r>
          </a:p>
          <a:p>
            <a:r>
              <a:rPr lang="en-US" i="1" dirty="0"/>
              <a:t>Operator method: (String has (&gt;) operator)</a:t>
            </a:r>
          </a:p>
          <a:p>
            <a:pPr lvl="2"/>
            <a:r>
              <a:rPr lang="en-US" dirty="0" err="1"/>
              <a:t>reversedNames</a:t>
            </a:r>
            <a:r>
              <a:rPr lang="en-US" dirty="0"/>
              <a:t> = </a:t>
            </a:r>
            <a:r>
              <a:rPr lang="en-US" dirty="0" err="1"/>
              <a:t>names.sorted(by</a:t>
            </a:r>
            <a:r>
              <a:rPr lang="en-US" dirty="0"/>
              <a:t>: &gt;)</a:t>
            </a:r>
          </a:p>
          <a:p>
            <a:r>
              <a:rPr lang="en-US" i="1" dirty="0"/>
              <a:t>Trailing Closure</a:t>
            </a:r>
          </a:p>
          <a:p>
            <a:pPr lvl="1"/>
            <a:r>
              <a:rPr lang="en-US" i="1" dirty="0"/>
              <a:t>For long closures</a:t>
            </a:r>
          </a:p>
          <a:p>
            <a:pPr lvl="1"/>
            <a:r>
              <a:rPr lang="en-US" i="1" dirty="0"/>
              <a:t>Closure is the function final argument</a:t>
            </a:r>
          </a:p>
          <a:p>
            <a:pPr lvl="1"/>
            <a:r>
              <a:rPr lang="en-US" i="1" dirty="0"/>
              <a:t>Do not write the argument label as part of the function call</a:t>
            </a:r>
          </a:p>
          <a:p>
            <a:pPr lvl="2">
              <a:buNone/>
            </a:pPr>
            <a:r>
              <a:rPr lang="en-US" dirty="0"/>
              <a:t>     	</a:t>
            </a:r>
            <a:r>
              <a:rPr lang="en-US" dirty="0" err="1"/>
              <a:t>someFunctionThatTakesAClosure</a:t>
            </a:r>
            <a:r>
              <a:rPr lang="en-US" dirty="0"/>
              <a:t>() { </a:t>
            </a:r>
          </a:p>
          <a:p>
            <a:pPr lvl="2">
              <a:buNone/>
            </a:pPr>
            <a:r>
              <a:rPr lang="en-US" dirty="0"/>
              <a:t>			// trailing closure's body goes here </a:t>
            </a:r>
          </a:p>
          <a:p>
            <a:pPr lvl="2">
              <a:buNone/>
            </a:pPr>
            <a:r>
              <a:rPr lang="en-US" dirty="0"/>
              <a:t>		}</a:t>
            </a:r>
            <a:endParaRPr lang="en-US" i="1" dirty="0"/>
          </a:p>
          <a:p>
            <a:pPr lvl="1"/>
            <a:endParaRPr lang="en-US" i="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44500"/>
            <a:ext cx="8229600" cy="5681663"/>
          </a:xfrm>
        </p:spPr>
        <p:txBody>
          <a:bodyPr>
            <a:normAutofit fontScale="85000" lnSpcReduction="10000"/>
          </a:bodyPr>
          <a:lstStyle/>
          <a:p>
            <a:r>
              <a:rPr lang="en-US" dirty="0"/>
              <a:t>A closure can </a:t>
            </a:r>
            <a:r>
              <a:rPr lang="en-US" i="1" dirty="0"/>
              <a:t>capture</a:t>
            </a:r>
            <a:r>
              <a:rPr lang="en-US" dirty="0"/>
              <a:t> constants and variables from the surrounding context in which it is defined.</a:t>
            </a:r>
          </a:p>
          <a:p>
            <a:r>
              <a:rPr lang="en-US" dirty="0">
                <a:highlight>
                  <a:srgbClr val="FFFF00"/>
                </a:highlight>
              </a:rPr>
              <a:t>Closures Are Reference Types</a:t>
            </a:r>
          </a:p>
          <a:p>
            <a:pPr lvl="1"/>
            <a:r>
              <a:rPr lang="en-US" dirty="0"/>
              <a:t>Whenever you assign a function or a closure to a constant or a variable, you are actually setting that constant or variable to be a </a:t>
            </a:r>
            <a:r>
              <a:rPr lang="en-US" i="1" dirty="0"/>
              <a:t>reference</a:t>
            </a:r>
            <a:r>
              <a:rPr lang="en-US" dirty="0"/>
              <a:t> to the function or closure.</a:t>
            </a:r>
          </a:p>
          <a:p>
            <a:r>
              <a:rPr lang="en-US" dirty="0"/>
              <a:t>A closure is said to </a:t>
            </a:r>
            <a:r>
              <a:rPr lang="en-US" i="1" dirty="0"/>
              <a:t>escape</a:t>
            </a:r>
            <a:r>
              <a:rPr lang="en-US" dirty="0"/>
              <a:t> a function when the closure is passed as an argument to the function, but is called after the function returns.</a:t>
            </a:r>
          </a:p>
          <a:p>
            <a:pPr lvl="3"/>
            <a:r>
              <a:rPr lang="en-US" dirty="0" err="1"/>
              <a:t>func</a:t>
            </a:r>
            <a:r>
              <a:rPr lang="en-US" dirty="0"/>
              <a:t> </a:t>
            </a:r>
            <a:r>
              <a:rPr lang="en-US" dirty="0" err="1"/>
              <a:t>someFunctionWithEscapingClosure(completionHandler</a:t>
            </a:r>
            <a:r>
              <a:rPr lang="en-US" dirty="0"/>
              <a:t>: @escaping () -&gt; Void) {</a:t>
            </a:r>
          </a:p>
          <a:p>
            <a:r>
              <a:rPr lang="en-US" dirty="0"/>
              <a:t>An </a:t>
            </a:r>
            <a:r>
              <a:rPr lang="en-US" i="1" dirty="0" err="1"/>
              <a:t>autoclosure</a:t>
            </a:r>
            <a:r>
              <a:rPr lang="en-US" dirty="0"/>
              <a:t> is a closure that is automatically created to wrap an expression that’s being passed as an argument to a function.</a:t>
            </a:r>
          </a:p>
          <a:p>
            <a:pPr lvl="2"/>
            <a:r>
              <a:rPr lang="en-US" dirty="0" err="1"/>
              <a:t>func</a:t>
            </a:r>
            <a:r>
              <a:rPr lang="en-US" dirty="0"/>
              <a:t> </a:t>
            </a:r>
            <a:r>
              <a:rPr lang="en-US" dirty="0" err="1"/>
              <a:t>serve(customer</a:t>
            </a:r>
            <a:r>
              <a:rPr lang="en-US" dirty="0"/>
              <a:t> </a:t>
            </a:r>
            <a:r>
              <a:rPr lang="en-US" dirty="0" err="1"/>
              <a:t>customerProvider</a:t>
            </a:r>
            <a:r>
              <a:rPr lang="en-US" dirty="0"/>
              <a:t>: @</a:t>
            </a:r>
            <a:r>
              <a:rPr lang="en-US" dirty="0" err="1"/>
              <a:t>autoclosure</a:t>
            </a:r>
            <a:r>
              <a:rPr lang="en-US" dirty="0"/>
              <a:t> () -&gt; String)</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Enumerations</a:t>
            </a:r>
          </a:p>
        </p:txBody>
      </p:sp>
      <p:sp>
        <p:nvSpPr>
          <p:cNvPr id="3" name="Content Placeholder 2"/>
          <p:cNvSpPr>
            <a:spLocks noGrp="1"/>
          </p:cNvSpPr>
          <p:nvPr>
            <p:ph idx="1"/>
          </p:nvPr>
        </p:nvSpPr>
        <p:spPr/>
        <p:txBody>
          <a:bodyPr>
            <a:normAutofit fontScale="62500" lnSpcReduction="20000"/>
          </a:bodyPr>
          <a:lstStyle/>
          <a:p>
            <a:r>
              <a:rPr lang="en-US" dirty="0"/>
              <a:t>An </a:t>
            </a:r>
            <a:r>
              <a:rPr lang="en-US" i="1" dirty="0"/>
              <a:t>enumeration defines a common type for a group of related values and enables you to work with those values in a type-safe way within your code.</a:t>
            </a:r>
          </a:p>
          <a:p>
            <a:r>
              <a:rPr lang="en-US" dirty="0"/>
              <a:t>Alternatively, enumeration cases can specify associated values of </a:t>
            </a:r>
            <a:r>
              <a:rPr lang="en-US" i="1" dirty="0"/>
              <a:t>any type to be stored along with each different case value</a:t>
            </a:r>
          </a:p>
          <a:p>
            <a:r>
              <a:rPr lang="en-US" dirty="0"/>
              <a:t>Enumerations in Swift are first-class types in their own right. They adopt many features traditionally supported only by classes, such as</a:t>
            </a:r>
          </a:p>
          <a:p>
            <a:pPr lvl="1"/>
            <a:r>
              <a:rPr lang="en-US" dirty="0"/>
              <a:t> computed properties to provide additional information about the enumeration’s current value, </a:t>
            </a:r>
          </a:p>
          <a:p>
            <a:pPr lvl="1"/>
            <a:r>
              <a:rPr lang="en-US" dirty="0"/>
              <a:t> instance methods to provide functionality related to the values the enumeration represents. </a:t>
            </a:r>
          </a:p>
          <a:p>
            <a:r>
              <a:rPr lang="en-US" dirty="0"/>
              <a:t>Enumerations can also define </a:t>
            </a:r>
            <a:r>
              <a:rPr lang="en-US" dirty="0" err="1"/>
              <a:t>initializers</a:t>
            </a:r>
            <a:r>
              <a:rPr lang="en-US" dirty="0"/>
              <a:t> to provide an initial case value; </a:t>
            </a:r>
          </a:p>
          <a:p>
            <a:r>
              <a:rPr lang="en-US" dirty="0"/>
              <a:t>can be extended to expand their functionality beyond their original implementation; </a:t>
            </a:r>
          </a:p>
          <a:p>
            <a:r>
              <a:rPr lang="en-US" dirty="0"/>
              <a:t> can conform to protocols to provide standard functionality.</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1300" y="508000"/>
            <a:ext cx="3225800" cy="1754327"/>
          </a:xfrm>
          <a:prstGeom prst="rect">
            <a:avLst/>
          </a:prstGeom>
          <a:solidFill>
            <a:schemeClr val="accent6">
              <a:lumMod val="20000"/>
              <a:lumOff val="80000"/>
            </a:schemeClr>
          </a:solidFill>
        </p:spPr>
        <p:txBody>
          <a:bodyPr wrap="square">
            <a:spAutoFit/>
          </a:bodyPr>
          <a:lstStyle/>
          <a:p>
            <a:r>
              <a:rPr lang="en-US" dirty="0" err="1">
                <a:solidFill>
                  <a:srgbClr val="981B7E"/>
                </a:solidFill>
                <a:highlight>
                  <a:srgbClr val="FFFF00"/>
                </a:highlight>
                <a:latin typeface="Menlo-Regular"/>
              </a:rPr>
              <a:t>enum</a:t>
            </a:r>
            <a:r>
              <a:rPr lang="en-US" dirty="0">
                <a:solidFill>
                  <a:srgbClr val="981B7E"/>
                </a:solidFill>
                <a:highlight>
                  <a:srgbClr val="FFFF00"/>
                </a:highlight>
                <a:latin typeface="Menlo-Regular"/>
              </a:rPr>
              <a:t> </a:t>
            </a:r>
            <a:r>
              <a:rPr lang="en-US" dirty="0" err="1">
                <a:solidFill>
                  <a:srgbClr val="325B61"/>
                </a:solidFill>
                <a:highlight>
                  <a:srgbClr val="FFFF00"/>
                </a:highlight>
                <a:latin typeface="Menlo-Regular"/>
              </a:rPr>
              <a:t>CompassPoint</a:t>
            </a:r>
            <a:r>
              <a:rPr lang="en-US" dirty="0">
                <a:solidFill>
                  <a:srgbClr val="325B61"/>
                </a:solidFill>
                <a:highlight>
                  <a:srgbClr val="FFFF00"/>
                </a:highlight>
                <a:latin typeface="Menlo-Regular"/>
              </a:rPr>
              <a:t> {    </a:t>
            </a:r>
          </a:p>
          <a:p>
            <a:r>
              <a:rPr lang="en-US" dirty="0">
                <a:solidFill>
                  <a:srgbClr val="981B7E"/>
                </a:solidFill>
                <a:latin typeface="Menlo-Regular"/>
              </a:rPr>
              <a:t>	</a:t>
            </a:r>
            <a:r>
              <a:rPr lang="en-US" dirty="0">
                <a:solidFill>
                  <a:srgbClr val="981B7E"/>
                </a:solidFill>
                <a:highlight>
                  <a:srgbClr val="FFFF00"/>
                </a:highlight>
                <a:latin typeface="Menlo-Regular"/>
              </a:rPr>
              <a:t>case</a:t>
            </a:r>
            <a:r>
              <a:rPr lang="en-US" dirty="0">
                <a:solidFill>
                  <a:srgbClr val="981B7E"/>
                </a:solidFill>
                <a:latin typeface="Menlo-Regular"/>
              </a:rPr>
              <a:t> </a:t>
            </a:r>
            <a:r>
              <a:rPr lang="en-US" dirty="0">
                <a:solidFill>
                  <a:srgbClr val="325B61"/>
                </a:solidFill>
                <a:latin typeface="Menlo-Regular"/>
              </a:rPr>
              <a:t>north    </a:t>
            </a:r>
          </a:p>
          <a:p>
            <a:r>
              <a:rPr lang="en-US" dirty="0">
                <a:solidFill>
                  <a:srgbClr val="981B7E"/>
                </a:solidFill>
                <a:latin typeface="Menlo-Regular"/>
              </a:rPr>
              <a:t>	case </a:t>
            </a:r>
            <a:r>
              <a:rPr lang="en-US" dirty="0">
                <a:solidFill>
                  <a:srgbClr val="325B61"/>
                </a:solidFill>
                <a:latin typeface="Menlo-Regular"/>
              </a:rPr>
              <a:t>south    </a:t>
            </a:r>
          </a:p>
          <a:p>
            <a:r>
              <a:rPr lang="en-US" dirty="0">
                <a:solidFill>
                  <a:srgbClr val="981B7E"/>
                </a:solidFill>
                <a:latin typeface="Menlo-Regular"/>
              </a:rPr>
              <a:t>	case </a:t>
            </a:r>
            <a:r>
              <a:rPr lang="en-US" dirty="0">
                <a:solidFill>
                  <a:srgbClr val="325B61"/>
                </a:solidFill>
                <a:latin typeface="Menlo-Regular"/>
              </a:rPr>
              <a:t>east    </a:t>
            </a:r>
          </a:p>
          <a:p>
            <a:r>
              <a:rPr lang="en-US" dirty="0">
                <a:solidFill>
                  <a:srgbClr val="981B7E"/>
                </a:solidFill>
                <a:latin typeface="Menlo-Regular"/>
              </a:rPr>
              <a:t>	case </a:t>
            </a:r>
            <a:r>
              <a:rPr lang="en-US" dirty="0">
                <a:solidFill>
                  <a:srgbClr val="325B61"/>
                </a:solidFill>
                <a:latin typeface="Menlo-Regular"/>
              </a:rPr>
              <a:t>west</a:t>
            </a:r>
          </a:p>
          <a:p>
            <a:r>
              <a:rPr lang="en-US" dirty="0">
                <a:solidFill>
                  <a:srgbClr val="325B61"/>
                </a:solidFill>
                <a:latin typeface="Menlo-Regular"/>
              </a:rPr>
              <a:t>}</a:t>
            </a:r>
            <a:endParaRPr lang="en-US" dirty="0"/>
          </a:p>
        </p:txBody>
      </p:sp>
      <p:sp>
        <p:nvSpPr>
          <p:cNvPr id="7" name="Rectangle 6"/>
          <p:cNvSpPr/>
          <p:nvPr/>
        </p:nvSpPr>
        <p:spPr>
          <a:xfrm>
            <a:off x="3683000" y="508000"/>
            <a:ext cx="4572000" cy="1200329"/>
          </a:xfrm>
          <a:prstGeom prst="rect">
            <a:avLst/>
          </a:prstGeom>
          <a:solidFill>
            <a:schemeClr val="accent2">
              <a:lumMod val="20000"/>
              <a:lumOff val="80000"/>
            </a:schemeClr>
          </a:solidFill>
        </p:spPr>
        <p:txBody>
          <a:bodyPr wrap="square">
            <a:spAutoFit/>
          </a:bodyPr>
          <a:lstStyle/>
          <a:p>
            <a:r>
              <a:rPr lang="en-US" dirty="0" err="1">
                <a:solidFill>
                  <a:srgbClr val="981B7E"/>
                </a:solidFill>
                <a:latin typeface="Menlo-Regular"/>
              </a:rPr>
              <a:t>enum</a:t>
            </a:r>
            <a:r>
              <a:rPr lang="en-US" dirty="0">
                <a:solidFill>
                  <a:srgbClr val="981B7E"/>
                </a:solidFill>
                <a:latin typeface="Menlo-Regular"/>
              </a:rPr>
              <a:t> </a:t>
            </a:r>
            <a:r>
              <a:rPr lang="en-US" dirty="0">
                <a:solidFill>
                  <a:srgbClr val="325B61"/>
                </a:solidFill>
                <a:latin typeface="Menlo-Regular"/>
              </a:rPr>
              <a:t>Barcode {    </a:t>
            </a:r>
          </a:p>
          <a:p>
            <a:r>
              <a:rPr lang="en-US" dirty="0">
                <a:solidFill>
                  <a:srgbClr val="981B7E"/>
                </a:solidFill>
                <a:latin typeface="Menlo-Regular"/>
              </a:rPr>
              <a:t>	case </a:t>
            </a:r>
            <a:r>
              <a:rPr lang="en-US" dirty="0" err="1">
                <a:solidFill>
                  <a:srgbClr val="325B61"/>
                </a:solidFill>
                <a:latin typeface="Menlo-Regular"/>
              </a:rPr>
              <a:t>upc(Int</a:t>
            </a:r>
            <a:r>
              <a:rPr lang="en-US" dirty="0">
                <a:solidFill>
                  <a:srgbClr val="325B61"/>
                </a:solidFill>
                <a:latin typeface="Menlo-Regular"/>
              </a:rPr>
              <a:t>, </a:t>
            </a:r>
            <a:r>
              <a:rPr lang="en-US" dirty="0" err="1">
                <a:solidFill>
                  <a:srgbClr val="325B61"/>
                </a:solidFill>
                <a:latin typeface="Menlo-Regular"/>
              </a:rPr>
              <a:t>Int</a:t>
            </a:r>
            <a:r>
              <a:rPr lang="en-US" dirty="0">
                <a:solidFill>
                  <a:srgbClr val="325B61"/>
                </a:solidFill>
                <a:latin typeface="Menlo-Regular"/>
              </a:rPr>
              <a:t>, </a:t>
            </a:r>
            <a:r>
              <a:rPr lang="en-US" dirty="0" err="1">
                <a:solidFill>
                  <a:srgbClr val="325B61"/>
                </a:solidFill>
                <a:latin typeface="Menlo-Regular"/>
              </a:rPr>
              <a:t>Int</a:t>
            </a:r>
            <a:r>
              <a:rPr lang="en-US" dirty="0">
                <a:solidFill>
                  <a:srgbClr val="325B61"/>
                </a:solidFill>
                <a:latin typeface="Menlo-Regular"/>
              </a:rPr>
              <a:t>, </a:t>
            </a:r>
            <a:r>
              <a:rPr lang="en-US" dirty="0" err="1">
                <a:solidFill>
                  <a:srgbClr val="325B61"/>
                </a:solidFill>
                <a:latin typeface="Menlo-Regular"/>
              </a:rPr>
              <a:t>Int</a:t>
            </a:r>
            <a:r>
              <a:rPr lang="en-US" dirty="0">
                <a:solidFill>
                  <a:srgbClr val="325B61"/>
                </a:solidFill>
                <a:latin typeface="Menlo-Regular"/>
              </a:rPr>
              <a:t>)    	</a:t>
            </a:r>
            <a:r>
              <a:rPr lang="en-US" dirty="0">
                <a:solidFill>
                  <a:srgbClr val="981B7E"/>
                </a:solidFill>
                <a:latin typeface="Menlo-Regular"/>
              </a:rPr>
              <a:t>case </a:t>
            </a:r>
            <a:r>
              <a:rPr lang="en-US" dirty="0" err="1">
                <a:solidFill>
                  <a:srgbClr val="325B61"/>
                </a:solidFill>
                <a:latin typeface="Menlo-Regular"/>
              </a:rPr>
              <a:t>qrCode(String</a:t>
            </a:r>
            <a:r>
              <a:rPr lang="en-US" dirty="0">
                <a:solidFill>
                  <a:srgbClr val="325B61"/>
                </a:solidFill>
                <a:latin typeface="Menlo-Regular"/>
              </a:rPr>
              <a:t>)</a:t>
            </a:r>
          </a:p>
          <a:p>
            <a:r>
              <a:rPr lang="en-US" dirty="0">
                <a:solidFill>
                  <a:srgbClr val="325B61"/>
                </a:solidFill>
                <a:latin typeface="Menlo-Regular"/>
              </a:rPr>
              <a:t>}</a:t>
            </a:r>
            <a:endParaRPr lang="en-US" dirty="0"/>
          </a:p>
        </p:txBody>
      </p:sp>
      <p:sp>
        <p:nvSpPr>
          <p:cNvPr id="8" name="Rectangle 7"/>
          <p:cNvSpPr/>
          <p:nvPr/>
        </p:nvSpPr>
        <p:spPr>
          <a:xfrm>
            <a:off x="4944356" y="138668"/>
            <a:ext cx="2421644" cy="369332"/>
          </a:xfrm>
          <a:prstGeom prst="rect">
            <a:avLst/>
          </a:prstGeom>
        </p:spPr>
        <p:txBody>
          <a:bodyPr wrap="none">
            <a:spAutoFit/>
          </a:bodyPr>
          <a:lstStyle/>
          <a:p>
            <a:r>
              <a:rPr lang="en-US" dirty="0"/>
              <a:t>With Associated Values:</a:t>
            </a:r>
          </a:p>
        </p:txBody>
      </p:sp>
      <p:sp>
        <p:nvSpPr>
          <p:cNvPr id="9" name="Rectangle 8"/>
          <p:cNvSpPr/>
          <p:nvPr/>
        </p:nvSpPr>
        <p:spPr>
          <a:xfrm>
            <a:off x="3683000" y="2077661"/>
            <a:ext cx="5422900" cy="369332"/>
          </a:xfrm>
          <a:prstGeom prst="rect">
            <a:avLst/>
          </a:prstGeom>
        </p:spPr>
        <p:txBody>
          <a:bodyPr wrap="square">
            <a:spAutoFit/>
          </a:bodyPr>
          <a:lstStyle/>
          <a:p>
            <a:r>
              <a:rPr lang="en-US" dirty="0" err="1"/>
              <a:t>var</a:t>
            </a:r>
            <a:r>
              <a:rPr lang="en-US" dirty="0"/>
              <a:t> </a:t>
            </a:r>
            <a:r>
              <a:rPr lang="en-US" dirty="0" err="1"/>
              <a:t>productBarcode</a:t>
            </a:r>
            <a:r>
              <a:rPr lang="en-US" dirty="0"/>
              <a:t> = Barcode.upc(8, 85909, 51226, 3)</a:t>
            </a:r>
          </a:p>
        </p:txBody>
      </p:sp>
      <p:sp>
        <p:nvSpPr>
          <p:cNvPr id="10" name="Rectangle 9"/>
          <p:cNvSpPr/>
          <p:nvPr/>
        </p:nvSpPr>
        <p:spPr>
          <a:xfrm>
            <a:off x="4767762" y="2616200"/>
            <a:ext cx="4071438" cy="1754327"/>
          </a:xfrm>
          <a:prstGeom prst="rect">
            <a:avLst/>
          </a:prstGeom>
          <a:solidFill>
            <a:schemeClr val="accent6">
              <a:lumMod val="20000"/>
              <a:lumOff val="80000"/>
            </a:schemeClr>
          </a:solidFill>
        </p:spPr>
        <p:txBody>
          <a:bodyPr wrap="square">
            <a:spAutoFit/>
          </a:bodyPr>
          <a:lstStyle/>
          <a:p>
            <a:r>
              <a:rPr lang="en-US" dirty="0">
                <a:solidFill>
                  <a:srgbClr val="981B7E"/>
                </a:solidFill>
                <a:latin typeface="Menlo-Regular"/>
              </a:rPr>
              <a:t>switch </a:t>
            </a:r>
            <a:r>
              <a:rPr lang="en-US" dirty="0" err="1">
                <a:solidFill>
                  <a:srgbClr val="325B61"/>
                </a:solidFill>
                <a:latin typeface="Menlo-Regular"/>
              </a:rPr>
              <a:t>productBarcode</a:t>
            </a:r>
            <a:r>
              <a:rPr lang="en-US" dirty="0">
                <a:solidFill>
                  <a:srgbClr val="325B61"/>
                </a:solidFill>
                <a:latin typeface="Menlo-Regular"/>
              </a:rPr>
              <a:t> {</a:t>
            </a:r>
          </a:p>
          <a:p>
            <a:r>
              <a:rPr lang="en-US" dirty="0">
                <a:solidFill>
                  <a:srgbClr val="981B7E"/>
                </a:solidFill>
                <a:latin typeface="Menlo-Regular"/>
              </a:rPr>
              <a:t>	</a:t>
            </a:r>
            <a:r>
              <a:rPr lang="en-US" sz="1200" dirty="0">
                <a:solidFill>
                  <a:srgbClr val="981B7E"/>
                </a:solidFill>
                <a:latin typeface="Menlo-Regular"/>
              </a:rPr>
              <a:t>case .</a:t>
            </a:r>
            <a:r>
              <a:rPr lang="en-US" sz="1200" dirty="0" err="1">
                <a:solidFill>
                  <a:srgbClr val="325B61"/>
                </a:solidFill>
                <a:latin typeface="Menlo-Regular"/>
              </a:rPr>
              <a:t>upc(</a:t>
            </a:r>
            <a:r>
              <a:rPr lang="en-US" sz="1200" dirty="0" err="1">
                <a:solidFill>
                  <a:srgbClr val="981B7E"/>
                </a:solidFill>
                <a:latin typeface="Menlo-Regular"/>
              </a:rPr>
              <a:t>let</a:t>
            </a:r>
            <a:r>
              <a:rPr lang="en-US" sz="1200" dirty="0">
                <a:solidFill>
                  <a:srgbClr val="981B7E"/>
                </a:solidFill>
                <a:latin typeface="Menlo-Regular"/>
              </a:rPr>
              <a:t> </a:t>
            </a:r>
            <a:r>
              <a:rPr lang="en-US" sz="1200" dirty="0" err="1">
                <a:solidFill>
                  <a:srgbClr val="325B61"/>
                </a:solidFill>
                <a:latin typeface="Menlo-Regular"/>
              </a:rPr>
              <a:t>numberSystem</a:t>
            </a:r>
            <a:r>
              <a:rPr lang="en-US" sz="1200" dirty="0">
                <a:solidFill>
                  <a:srgbClr val="325B61"/>
                </a:solidFill>
                <a:latin typeface="Menlo-Regular"/>
              </a:rPr>
              <a:t>, </a:t>
            </a:r>
          </a:p>
          <a:p>
            <a:r>
              <a:rPr lang="en-US" sz="1200" dirty="0">
                <a:solidFill>
                  <a:srgbClr val="325B61"/>
                </a:solidFill>
                <a:latin typeface="Menlo-Regular"/>
              </a:rPr>
              <a:t>			</a:t>
            </a:r>
            <a:r>
              <a:rPr lang="en-US" sz="1200" dirty="0">
                <a:solidFill>
                  <a:srgbClr val="981B7E"/>
                </a:solidFill>
                <a:latin typeface="Menlo-Regular"/>
              </a:rPr>
              <a:t>let </a:t>
            </a:r>
            <a:r>
              <a:rPr lang="en-US" sz="1200" dirty="0">
                <a:solidFill>
                  <a:srgbClr val="325B61"/>
                </a:solidFill>
                <a:latin typeface="Menlo-Regular"/>
              </a:rPr>
              <a:t>manufacturer, </a:t>
            </a:r>
          </a:p>
          <a:p>
            <a:r>
              <a:rPr lang="en-US" sz="1200" dirty="0">
                <a:solidFill>
                  <a:srgbClr val="325B61"/>
                </a:solidFill>
                <a:latin typeface="Menlo-Regular"/>
              </a:rPr>
              <a:t>			</a:t>
            </a:r>
            <a:r>
              <a:rPr lang="en-US" sz="1200" dirty="0">
                <a:solidFill>
                  <a:srgbClr val="981B7E"/>
                </a:solidFill>
                <a:latin typeface="Menlo-Regular"/>
              </a:rPr>
              <a:t>let </a:t>
            </a:r>
            <a:r>
              <a:rPr lang="en-US" sz="1200" dirty="0">
                <a:solidFill>
                  <a:srgbClr val="325B61"/>
                </a:solidFill>
                <a:latin typeface="Menlo-Regular"/>
              </a:rPr>
              <a:t>product, </a:t>
            </a:r>
          </a:p>
          <a:p>
            <a:r>
              <a:rPr lang="en-US" sz="1200" dirty="0">
                <a:solidFill>
                  <a:srgbClr val="325B61"/>
                </a:solidFill>
                <a:latin typeface="Menlo-Regular"/>
              </a:rPr>
              <a:t>			</a:t>
            </a:r>
            <a:r>
              <a:rPr lang="en-US" sz="1200" dirty="0">
                <a:solidFill>
                  <a:srgbClr val="981B7E"/>
                </a:solidFill>
                <a:latin typeface="Menlo-Regular"/>
              </a:rPr>
              <a:t>let </a:t>
            </a:r>
            <a:r>
              <a:rPr lang="en-US" sz="1200" dirty="0">
                <a:solidFill>
                  <a:srgbClr val="325B61"/>
                </a:solidFill>
                <a:latin typeface="Menlo-Regular"/>
              </a:rPr>
              <a:t>check):    </a:t>
            </a:r>
          </a:p>
          <a:p>
            <a:r>
              <a:rPr lang="en-US" sz="1200" dirty="0">
                <a:solidFill>
                  <a:srgbClr val="325B61"/>
                </a:solidFill>
                <a:latin typeface="Menlo-Regular"/>
              </a:rPr>
              <a:t>		</a:t>
            </a:r>
            <a:r>
              <a:rPr lang="en-US" sz="1200" dirty="0" err="1">
                <a:solidFill>
                  <a:srgbClr val="325B61"/>
                </a:solidFill>
                <a:latin typeface="Menlo-Regular"/>
              </a:rPr>
              <a:t>print(</a:t>
            </a:r>
            <a:r>
              <a:rPr lang="en-US" sz="1200" dirty="0" err="1">
                <a:solidFill>
                  <a:srgbClr val="B50013"/>
                </a:solidFill>
                <a:latin typeface="Menlo-Regular"/>
              </a:rPr>
              <a:t>"UPC</a:t>
            </a:r>
            <a:r>
              <a:rPr lang="en-US" sz="1200" dirty="0">
                <a:solidFill>
                  <a:srgbClr val="B50013"/>
                </a:solidFill>
                <a:latin typeface="Menlo-Regular"/>
              </a:rPr>
              <a:t>: \(</a:t>
            </a:r>
            <a:r>
              <a:rPr lang="en-US" sz="1200" dirty="0" err="1">
                <a:solidFill>
                  <a:srgbClr val="325B61"/>
                </a:solidFill>
                <a:latin typeface="Menlo-Regular"/>
              </a:rPr>
              <a:t>numberSystem</a:t>
            </a:r>
            <a:r>
              <a:rPr lang="en-US" sz="1200" dirty="0">
                <a:solidFill>
                  <a:srgbClr val="325B61"/>
                </a:solidFill>
                <a:latin typeface="Menlo-Regular"/>
              </a:rPr>
              <a:t>)</a:t>
            </a:r>
            <a:r>
              <a:rPr lang="en-US" sz="1200" dirty="0">
                <a:solidFill>
                  <a:srgbClr val="B50013"/>
                </a:solidFill>
                <a:latin typeface="Menlo-Regular"/>
              </a:rPr>
              <a:t>, \(</a:t>
            </a:r>
            <a:r>
              <a:rPr lang="en-US" sz="1200" dirty="0">
                <a:solidFill>
                  <a:srgbClr val="325B61"/>
                </a:solidFill>
                <a:latin typeface="Menlo-Regular"/>
              </a:rPr>
              <a:t>manufacturer)</a:t>
            </a:r>
            <a:r>
              <a:rPr lang="en-US" sz="1200" dirty="0">
                <a:solidFill>
                  <a:srgbClr val="B50013"/>
                </a:solidFill>
                <a:latin typeface="Menlo-Regular"/>
              </a:rPr>
              <a:t>, \(</a:t>
            </a:r>
            <a:r>
              <a:rPr lang="en-US" sz="1200" dirty="0">
                <a:solidFill>
                  <a:srgbClr val="325B61"/>
                </a:solidFill>
                <a:latin typeface="Menlo-Regular"/>
              </a:rPr>
              <a:t>product)</a:t>
            </a:r>
            <a:r>
              <a:rPr lang="en-US" sz="1200" dirty="0">
                <a:solidFill>
                  <a:srgbClr val="B50013"/>
                </a:solidFill>
                <a:latin typeface="Menlo-Regular"/>
              </a:rPr>
              <a:t>, \(</a:t>
            </a:r>
            <a:r>
              <a:rPr lang="en-US" sz="1200" dirty="0">
                <a:solidFill>
                  <a:srgbClr val="325B61"/>
                </a:solidFill>
                <a:latin typeface="Menlo-Regular"/>
              </a:rPr>
              <a:t>check)</a:t>
            </a:r>
            <a:r>
              <a:rPr lang="en-US" sz="1200" dirty="0">
                <a:solidFill>
                  <a:srgbClr val="B50013"/>
                </a:solidFill>
                <a:latin typeface="Menlo-Regular"/>
              </a:rPr>
              <a:t>.")</a:t>
            </a:r>
          </a:p>
          <a:p>
            <a:r>
              <a:rPr lang="en-US" sz="1200" dirty="0">
                <a:solidFill>
                  <a:srgbClr val="B50013"/>
                </a:solidFill>
                <a:latin typeface="Menlo-Regular"/>
              </a:rPr>
              <a:t>…</a:t>
            </a:r>
            <a:endParaRPr lang="en-US" sz="1200" dirty="0"/>
          </a:p>
        </p:txBody>
      </p:sp>
      <p:sp>
        <p:nvSpPr>
          <p:cNvPr id="12" name="Rectangle 11"/>
          <p:cNvSpPr/>
          <p:nvPr/>
        </p:nvSpPr>
        <p:spPr>
          <a:xfrm>
            <a:off x="0" y="2616200"/>
            <a:ext cx="4526462" cy="1477328"/>
          </a:xfrm>
          <a:prstGeom prst="rect">
            <a:avLst/>
          </a:prstGeom>
          <a:solidFill>
            <a:schemeClr val="accent2">
              <a:lumMod val="20000"/>
              <a:lumOff val="80000"/>
            </a:schemeClr>
          </a:solidFill>
        </p:spPr>
        <p:txBody>
          <a:bodyPr wrap="square">
            <a:spAutoFit/>
          </a:bodyPr>
          <a:lstStyle/>
          <a:p>
            <a:r>
              <a:rPr lang="en-US" dirty="0" err="1">
                <a:solidFill>
                  <a:srgbClr val="981B7E"/>
                </a:solidFill>
                <a:latin typeface="Menlo-Regular"/>
              </a:rPr>
              <a:t>enum</a:t>
            </a:r>
            <a:r>
              <a:rPr lang="en-US" dirty="0">
                <a:solidFill>
                  <a:srgbClr val="981B7E"/>
                </a:solidFill>
                <a:latin typeface="Menlo-Regular"/>
              </a:rPr>
              <a:t> </a:t>
            </a:r>
            <a:r>
              <a:rPr lang="en-US" dirty="0" err="1">
                <a:solidFill>
                  <a:srgbClr val="325B61"/>
                </a:solidFill>
                <a:latin typeface="Menlo-Regular"/>
              </a:rPr>
              <a:t>ASCIIContChar</a:t>
            </a:r>
            <a:r>
              <a:rPr lang="en-US" dirty="0">
                <a:solidFill>
                  <a:srgbClr val="325B61"/>
                </a:solidFill>
                <a:latin typeface="Menlo-Regular"/>
              </a:rPr>
              <a:t>: </a:t>
            </a:r>
            <a:r>
              <a:rPr lang="en-US" dirty="0">
                <a:solidFill>
                  <a:srgbClr val="491187"/>
                </a:solidFill>
                <a:latin typeface="Menlo-Regular"/>
              </a:rPr>
              <a:t>Character {    </a:t>
            </a:r>
          </a:p>
          <a:p>
            <a:r>
              <a:rPr lang="en-US" dirty="0">
                <a:solidFill>
                  <a:srgbClr val="491187"/>
                </a:solidFill>
                <a:latin typeface="Menlo-Regular"/>
              </a:rPr>
              <a:t>	</a:t>
            </a:r>
            <a:r>
              <a:rPr lang="en-US" dirty="0">
                <a:solidFill>
                  <a:srgbClr val="981B7E"/>
                </a:solidFill>
                <a:latin typeface="Menlo-Regular"/>
              </a:rPr>
              <a:t>case </a:t>
            </a:r>
            <a:r>
              <a:rPr lang="en-US" dirty="0">
                <a:solidFill>
                  <a:srgbClr val="325B61"/>
                </a:solidFill>
                <a:latin typeface="Menlo-Regular"/>
              </a:rPr>
              <a:t>tab = </a:t>
            </a:r>
            <a:r>
              <a:rPr lang="en-US" dirty="0">
                <a:solidFill>
                  <a:srgbClr val="B50013"/>
                </a:solidFill>
                <a:latin typeface="Menlo-Regular"/>
              </a:rPr>
              <a:t>"\</a:t>
            </a:r>
            <a:r>
              <a:rPr lang="en-US" dirty="0" err="1">
                <a:solidFill>
                  <a:srgbClr val="B50013"/>
                </a:solidFill>
                <a:latin typeface="Menlo-Regular"/>
              </a:rPr>
              <a:t>t</a:t>
            </a:r>
            <a:r>
              <a:rPr lang="en-US" dirty="0">
                <a:solidFill>
                  <a:srgbClr val="B50013"/>
                </a:solidFill>
                <a:latin typeface="Menlo-Regular"/>
              </a:rPr>
              <a:t>"    </a:t>
            </a:r>
          </a:p>
          <a:p>
            <a:r>
              <a:rPr lang="en-US" dirty="0">
                <a:solidFill>
                  <a:srgbClr val="B50013"/>
                </a:solidFill>
                <a:latin typeface="Menlo-Regular"/>
              </a:rPr>
              <a:t>	</a:t>
            </a:r>
            <a:r>
              <a:rPr lang="en-US" dirty="0">
                <a:solidFill>
                  <a:srgbClr val="981B7E"/>
                </a:solidFill>
                <a:latin typeface="Menlo-Regular"/>
              </a:rPr>
              <a:t>case </a:t>
            </a:r>
            <a:r>
              <a:rPr lang="en-US" dirty="0" err="1">
                <a:solidFill>
                  <a:srgbClr val="325B61"/>
                </a:solidFill>
                <a:latin typeface="Menlo-Regular"/>
              </a:rPr>
              <a:t>lineFeed</a:t>
            </a:r>
            <a:r>
              <a:rPr lang="en-US" dirty="0">
                <a:solidFill>
                  <a:srgbClr val="325B61"/>
                </a:solidFill>
                <a:latin typeface="Menlo-Regular"/>
              </a:rPr>
              <a:t> = </a:t>
            </a:r>
            <a:r>
              <a:rPr lang="en-US" dirty="0">
                <a:solidFill>
                  <a:srgbClr val="B50013"/>
                </a:solidFill>
                <a:latin typeface="Menlo-Regular"/>
              </a:rPr>
              <a:t>"\</a:t>
            </a:r>
            <a:r>
              <a:rPr lang="en-US" dirty="0" err="1">
                <a:solidFill>
                  <a:srgbClr val="B50013"/>
                </a:solidFill>
                <a:latin typeface="Menlo-Regular"/>
              </a:rPr>
              <a:t>n</a:t>
            </a:r>
            <a:r>
              <a:rPr lang="en-US" dirty="0">
                <a:solidFill>
                  <a:srgbClr val="B50013"/>
                </a:solidFill>
                <a:latin typeface="Menlo-Regular"/>
              </a:rPr>
              <a:t>"    </a:t>
            </a:r>
          </a:p>
          <a:p>
            <a:r>
              <a:rPr lang="en-US" dirty="0">
                <a:solidFill>
                  <a:srgbClr val="B50013"/>
                </a:solidFill>
                <a:latin typeface="Menlo-Regular"/>
              </a:rPr>
              <a:t>	</a:t>
            </a:r>
            <a:r>
              <a:rPr lang="en-US" dirty="0">
                <a:solidFill>
                  <a:srgbClr val="981B7E"/>
                </a:solidFill>
                <a:latin typeface="Menlo-Regular"/>
              </a:rPr>
              <a:t>case </a:t>
            </a:r>
            <a:r>
              <a:rPr lang="en-US" dirty="0" err="1">
                <a:solidFill>
                  <a:srgbClr val="325B61"/>
                </a:solidFill>
                <a:latin typeface="Menlo-Regular"/>
              </a:rPr>
              <a:t>carriageReturn</a:t>
            </a:r>
            <a:r>
              <a:rPr lang="en-US" dirty="0">
                <a:solidFill>
                  <a:srgbClr val="325B61"/>
                </a:solidFill>
                <a:latin typeface="Menlo-Regular"/>
              </a:rPr>
              <a:t> = </a:t>
            </a:r>
            <a:r>
              <a:rPr lang="en-US" dirty="0">
                <a:solidFill>
                  <a:srgbClr val="B50013"/>
                </a:solidFill>
                <a:latin typeface="Menlo-Regular"/>
              </a:rPr>
              <a:t>"\</a:t>
            </a:r>
            <a:r>
              <a:rPr lang="en-US" dirty="0" err="1">
                <a:solidFill>
                  <a:srgbClr val="B50013"/>
                </a:solidFill>
                <a:latin typeface="Menlo-Regular"/>
              </a:rPr>
              <a:t>r</a:t>
            </a:r>
            <a:r>
              <a:rPr lang="en-US" dirty="0">
                <a:solidFill>
                  <a:srgbClr val="B50013"/>
                </a:solidFill>
                <a:latin typeface="Menlo-Regular"/>
              </a:rPr>
              <a:t>”</a:t>
            </a:r>
          </a:p>
          <a:p>
            <a:r>
              <a:rPr lang="en-US" dirty="0">
                <a:solidFill>
                  <a:srgbClr val="B50013"/>
                </a:solidFill>
                <a:latin typeface="Menlo-Regular"/>
              </a:rPr>
              <a:t>}</a:t>
            </a:r>
            <a:endParaRPr lang="en-US" dirty="0"/>
          </a:p>
        </p:txBody>
      </p:sp>
      <p:sp>
        <p:nvSpPr>
          <p:cNvPr id="13" name="Rectangle 12"/>
          <p:cNvSpPr/>
          <p:nvPr/>
        </p:nvSpPr>
        <p:spPr>
          <a:xfrm>
            <a:off x="1029655" y="2262327"/>
            <a:ext cx="1815145" cy="369332"/>
          </a:xfrm>
          <a:prstGeom prst="rect">
            <a:avLst/>
          </a:prstGeom>
        </p:spPr>
        <p:txBody>
          <a:bodyPr wrap="none">
            <a:spAutoFit/>
          </a:bodyPr>
          <a:lstStyle/>
          <a:p>
            <a:r>
              <a:rPr lang="en-US" dirty="0"/>
              <a:t>With Raw Values:</a:t>
            </a:r>
          </a:p>
        </p:txBody>
      </p:sp>
      <p:sp>
        <p:nvSpPr>
          <p:cNvPr id="15" name="Rectangle 14"/>
          <p:cNvSpPr/>
          <p:nvPr/>
        </p:nvSpPr>
        <p:spPr>
          <a:xfrm>
            <a:off x="94162" y="4549676"/>
            <a:ext cx="8864600" cy="1169551"/>
          </a:xfrm>
          <a:prstGeom prst="rect">
            <a:avLst/>
          </a:prstGeom>
          <a:solidFill>
            <a:schemeClr val="tx2">
              <a:lumMod val="20000"/>
              <a:lumOff val="80000"/>
            </a:schemeClr>
          </a:solidFill>
        </p:spPr>
        <p:txBody>
          <a:bodyPr wrap="square">
            <a:spAutoFit/>
          </a:bodyPr>
          <a:lstStyle/>
          <a:p>
            <a:r>
              <a:rPr lang="en-US" sz="1400" dirty="0" err="1">
                <a:solidFill>
                  <a:srgbClr val="981B7E"/>
                </a:solidFill>
                <a:latin typeface="Menlo-Regular"/>
              </a:rPr>
              <a:t>enum</a:t>
            </a:r>
            <a:r>
              <a:rPr lang="en-US" sz="1400" dirty="0">
                <a:solidFill>
                  <a:srgbClr val="981B7E"/>
                </a:solidFill>
                <a:latin typeface="Menlo-Regular"/>
              </a:rPr>
              <a:t> </a:t>
            </a:r>
            <a:r>
              <a:rPr lang="en-US" sz="1400" dirty="0" err="1">
                <a:solidFill>
                  <a:srgbClr val="325B61"/>
                </a:solidFill>
                <a:latin typeface="Menlo-Regular"/>
              </a:rPr>
              <a:t>ArithmeticExpression</a:t>
            </a:r>
            <a:r>
              <a:rPr lang="en-US" sz="1400" dirty="0">
                <a:solidFill>
                  <a:srgbClr val="325B61"/>
                </a:solidFill>
                <a:latin typeface="Menlo-Regular"/>
              </a:rPr>
              <a:t> {    </a:t>
            </a:r>
          </a:p>
          <a:p>
            <a:r>
              <a:rPr lang="en-US" sz="1400" dirty="0">
                <a:solidFill>
                  <a:srgbClr val="981B7E"/>
                </a:solidFill>
                <a:latin typeface="Menlo-Regular"/>
              </a:rPr>
              <a:t>			case </a:t>
            </a:r>
            <a:r>
              <a:rPr lang="en-US" sz="1400" dirty="0" err="1">
                <a:solidFill>
                  <a:srgbClr val="325B61"/>
                </a:solidFill>
                <a:latin typeface="Menlo-Regular"/>
              </a:rPr>
              <a:t>number(Int</a:t>
            </a:r>
            <a:r>
              <a:rPr lang="en-US" sz="1400" dirty="0">
                <a:solidFill>
                  <a:srgbClr val="325B61"/>
                </a:solidFill>
                <a:latin typeface="Menlo-Regular"/>
              </a:rPr>
              <a:t>)    </a:t>
            </a:r>
          </a:p>
          <a:p>
            <a:r>
              <a:rPr lang="en-US" sz="1400" dirty="0">
                <a:solidFill>
                  <a:srgbClr val="981B7E"/>
                </a:solidFill>
                <a:latin typeface="Menlo-Regular"/>
              </a:rPr>
              <a:t>	indirect case </a:t>
            </a:r>
            <a:r>
              <a:rPr lang="en-US" sz="1400" dirty="0" err="1">
                <a:solidFill>
                  <a:srgbClr val="325B61"/>
                </a:solidFill>
                <a:latin typeface="Menlo-Regular"/>
              </a:rPr>
              <a:t>addition(ArithmeticExpression</a:t>
            </a:r>
            <a:r>
              <a:rPr lang="en-US" sz="1400" dirty="0">
                <a:solidFill>
                  <a:srgbClr val="325B61"/>
                </a:solidFill>
                <a:latin typeface="Menlo-Regular"/>
              </a:rPr>
              <a:t>, </a:t>
            </a:r>
            <a:r>
              <a:rPr lang="en-US" sz="1400" dirty="0" err="1">
                <a:solidFill>
                  <a:srgbClr val="325B61"/>
                </a:solidFill>
                <a:latin typeface="Menlo-Regular"/>
              </a:rPr>
              <a:t>ArithmeticExpression</a:t>
            </a:r>
            <a:r>
              <a:rPr lang="en-US" sz="1400" dirty="0">
                <a:solidFill>
                  <a:srgbClr val="325B61"/>
                </a:solidFill>
                <a:latin typeface="Menlo-Regular"/>
              </a:rPr>
              <a:t>)    </a:t>
            </a:r>
          </a:p>
          <a:p>
            <a:r>
              <a:rPr lang="en-US" sz="1400" dirty="0">
                <a:solidFill>
                  <a:srgbClr val="981B7E"/>
                </a:solidFill>
                <a:latin typeface="Menlo-Regular"/>
              </a:rPr>
              <a:t>	indirect case </a:t>
            </a:r>
            <a:r>
              <a:rPr lang="en-US" sz="1400" dirty="0" err="1">
                <a:solidFill>
                  <a:srgbClr val="325B61"/>
                </a:solidFill>
                <a:latin typeface="Menlo-Regular"/>
              </a:rPr>
              <a:t>multiplication(ArithmeticExpression</a:t>
            </a:r>
            <a:r>
              <a:rPr lang="en-US" sz="1400" dirty="0">
                <a:solidFill>
                  <a:srgbClr val="325B61"/>
                </a:solidFill>
                <a:latin typeface="Menlo-Regular"/>
              </a:rPr>
              <a:t>, </a:t>
            </a:r>
            <a:r>
              <a:rPr lang="en-US" sz="1400" dirty="0" err="1">
                <a:solidFill>
                  <a:srgbClr val="325B61"/>
                </a:solidFill>
                <a:latin typeface="Menlo-Regular"/>
              </a:rPr>
              <a:t>ArithmeticExpression</a:t>
            </a:r>
            <a:r>
              <a:rPr lang="en-US" sz="1400" dirty="0">
                <a:solidFill>
                  <a:srgbClr val="325B61"/>
                </a:solidFill>
                <a:latin typeface="Menlo-Regular"/>
              </a:rPr>
              <a:t>)</a:t>
            </a:r>
          </a:p>
          <a:p>
            <a:r>
              <a:rPr lang="en-US" sz="1400" dirty="0">
                <a:solidFill>
                  <a:srgbClr val="325B61"/>
                </a:solidFill>
                <a:latin typeface="Menlo-Regular"/>
              </a:rPr>
              <a:t>}</a:t>
            </a:r>
            <a:endParaRPr lang="en-US" sz="1400" dirty="0"/>
          </a:p>
        </p:txBody>
      </p:sp>
      <p:sp>
        <p:nvSpPr>
          <p:cNvPr id="16" name="Rectangle 15"/>
          <p:cNvSpPr/>
          <p:nvPr/>
        </p:nvSpPr>
        <p:spPr>
          <a:xfrm>
            <a:off x="1035875" y="4180344"/>
            <a:ext cx="2431225" cy="369332"/>
          </a:xfrm>
          <a:prstGeom prst="rect">
            <a:avLst/>
          </a:prstGeom>
        </p:spPr>
        <p:txBody>
          <a:bodyPr wrap="none">
            <a:spAutoFit/>
          </a:bodyPr>
          <a:lstStyle/>
          <a:p>
            <a:r>
              <a:rPr lang="en-US" dirty="0"/>
              <a:t>Recursive Enumerations</a:t>
            </a:r>
          </a:p>
        </p:txBody>
      </p:sp>
      <p:sp>
        <p:nvSpPr>
          <p:cNvPr id="17" name="Rectangle 16"/>
          <p:cNvSpPr/>
          <p:nvPr/>
        </p:nvSpPr>
        <p:spPr>
          <a:xfrm>
            <a:off x="241300" y="5918200"/>
            <a:ext cx="6604000" cy="738664"/>
          </a:xfrm>
          <a:prstGeom prst="rect">
            <a:avLst/>
          </a:prstGeom>
        </p:spPr>
        <p:txBody>
          <a:bodyPr wrap="square">
            <a:spAutoFit/>
          </a:bodyPr>
          <a:lstStyle/>
          <a:p>
            <a:r>
              <a:rPr lang="en-US" sz="1400" dirty="0"/>
              <a:t>let five = ArithmeticExpression.number(5)</a:t>
            </a:r>
          </a:p>
          <a:p>
            <a:r>
              <a:rPr lang="en-US" sz="1400" dirty="0"/>
              <a:t>let four = ArithmeticExpression.number(4)</a:t>
            </a:r>
          </a:p>
          <a:p>
            <a:r>
              <a:rPr lang="en-US" sz="1400" dirty="0"/>
              <a:t>let sum = </a:t>
            </a:r>
            <a:r>
              <a:rPr lang="en-US" sz="1400" dirty="0" err="1"/>
              <a:t>ArithmeticExpression.addition(five</a:t>
            </a:r>
            <a:r>
              <a:rPr lang="en-US" sz="1400" dirty="0"/>
              <a:t>, four)</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8000"/>
            <a:ext cx="8229600" cy="5618163"/>
          </a:xfrm>
        </p:spPr>
        <p:txBody>
          <a:bodyPr/>
          <a:lstStyle/>
          <a:p>
            <a:r>
              <a:rPr lang="en-US" dirty="0"/>
              <a:t>Enumeration name should start with capital letter</a:t>
            </a:r>
          </a:p>
          <a:p>
            <a:r>
              <a:rPr lang="en-US" dirty="0"/>
              <a:t>Raw values can be strings, characters, or any of the integer or floating-point number types.</a:t>
            </a:r>
          </a:p>
          <a:p>
            <a:r>
              <a:rPr lang="en-US" dirty="0"/>
              <a:t>Each raw value must be unique within its enumeration declaration.</a:t>
            </a:r>
          </a:p>
          <a:p>
            <a:r>
              <a:rPr lang="en-US" dirty="0"/>
              <a:t>Raw values are implicitly assigned when they are integers or strings and not declared</a:t>
            </a:r>
          </a:p>
          <a:p>
            <a:endParaRPr lang="en-US" dirty="0"/>
          </a:p>
          <a:p>
            <a:endParaRPr lang="en-US" dirty="0"/>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200" y="76201"/>
            <a:ext cx="5549900" cy="2462213"/>
          </a:xfrm>
          <a:prstGeom prst="rect">
            <a:avLst/>
          </a:prstGeom>
          <a:solidFill>
            <a:schemeClr val="accent2">
              <a:lumMod val="20000"/>
              <a:lumOff val="80000"/>
            </a:schemeClr>
          </a:solidFill>
        </p:spPr>
        <p:txBody>
          <a:bodyPr wrap="square">
            <a:spAutoFit/>
          </a:bodyPr>
          <a:lstStyle/>
          <a:p>
            <a:r>
              <a:rPr lang="en-US" sz="1400" dirty="0">
                <a:solidFill>
                  <a:srgbClr val="981B7E"/>
                </a:solidFill>
                <a:latin typeface="Menlo-Regular"/>
              </a:rPr>
              <a:t>struct </a:t>
            </a:r>
            <a:r>
              <a:rPr lang="en-US" sz="1400" dirty="0">
                <a:solidFill>
                  <a:srgbClr val="325B61"/>
                </a:solidFill>
                <a:latin typeface="Menlo-Regular"/>
              </a:rPr>
              <a:t>Resolution {  </a:t>
            </a:r>
            <a:r>
              <a:rPr lang="zh-CN" altLang="en-US" sz="1400" dirty="0">
                <a:solidFill>
                  <a:srgbClr val="325B61"/>
                </a:solidFill>
                <a:highlight>
                  <a:srgbClr val="FFFF00"/>
                </a:highlight>
                <a:latin typeface="Menlo-Regular"/>
              </a:rPr>
              <a:t>值类型</a:t>
            </a:r>
            <a:r>
              <a:rPr lang="en-US" sz="1400" dirty="0">
                <a:solidFill>
                  <a:srgbClr val="325B61"/>
                </a:solidFill>
                <a:highlight>
                  <a:srgbClr val="FFFF00"/>
                </a:highlight>
                <a:latin typeface="Menlo-Regular"/>
              </a:rPr>
              <a:t> </a:t>
            </a:r>
          </a:p>
          <a:p>
            <a:r>
              <a:rPr lang="en-US" sz="1400" dirty="0">
                <a:solidFill>
                  <a:srgbClr val="325B61"/>
                </a:solidFill>
                <a:latin typeface="Menlo-Regular"/>
              </a:rPr>
              <a:t>	</a:t>
            </a:r>
            <a:r>
              <a:rPr lang="en-US" sz="1400" dirty="0" err="1">
                <a:solidFill>
                  <a:srgbClr val="981B7E"/>
                </a:solidFill>
                <a:latin typeface="Menlo-Regular"/>
              </a:rPr>
              <a:t>var</a:t>
            </a:r>
            <a:r>
              <a:rPr lang="en-US" sz="1400" dirty="0">
                <a:solidFill>
                  <a:srgbClr val="981B7E"/>
                </a:solidFill>
                <a:latin typeface="Menlo-Regular"/>
              </a:rPr>
              <a:t> </a:t>
            </a:r>
            <a:r>
              <a:rPr lang="en-US" sz="1400" dirty="0">
                <a:solidFill>
                  <a:srgbClr val="325B61"/>
                </a:solidFill>
                <a:latin typeface="Menlo-Regular"/>
              </a:rPr>
              <a:t>width = </a:t>
            </a:r>
            <a:r>
              <a:rPr lang="en-US" sz="1400" dirty="0">
                <a:solidFill>
                  <a:srgbClr val="1400C4"/>
                </a:solidFill>
                <a:latin typeface="Menlo-Regular"/>
              </a:rPr>
              <a:t>0    </a:t>
            </a:r>
          </a:p>
          <a:p>
            <a:r>
              <a:rPr lang="en-US" sz="1400" dirty="0">
                <a:solidFill>
                  <a:srgbClr val="1400C4"/>
                </a:solidFill>
                <a:latin typeface="Menlo-Regular"/>
              </a:rPr>
              <a:t>	</a:t>
            </a:r>
            <a:r>
              <a:rPr lang="en-US" sz="1400" dirty="0" err="1">
                <a:solidFill>
                  <a:srgbClr val="981B7E"/>
                </a:solidFill>
                <a:latin typeface="Menlo-Regular"/>
              </a:rPr>
              <a:t>var</a:t>
            </a:r>
            <a:r>
              <a:rPr lang="en-US" sz="1400" dirty="0">
                <a:solidFill>
                  <a:srgbClr val="981B7E"/>
                </a:solidFill>
                <a:latin typeface="Menlo-Regular"/>
              </a:rPr>
              <a:t> </a:t>
            </a:r>
            <a:r>
              <a:rPr lang="en-US" sz="1400" dirty="0">
                <a:solidFill>
                  <a:srgbClr val="325B61"/>
                </a:solidFill>
                <a:latin typeface="Menlo-Regular"/>
              </a:rPr>
              <a:t>height = </a:t>
            </a:r>
            <a:r>
              <a:rPr lang="en-US" sz="1400" dirty="0">
                <a:solidFill>
                  <a:srgbClr val="1400C4"/>
                </a:solidFill>
                <a:latin typeface="Menlo-Regular"/>
              </a:rPr>
              <a:t>0</a:t>
            </a:r>
          </a:p>
          <a:p>
            <a:r>
              <a:rPr lang="en-US" sz="1400" dirty="0">
                <a:solidFill>
                  <a:srgbClr val="1400C4"/>
                </a:solidFill>
                <a:latin typeface="Menlo-Regular"/>
              </a:rPr>
              <a:t>}</a:t>
            </a:r>
          </a:p>
          <a:p>
            <a:endParaRPr lang="en-US" sz="1400" dirty="0">
              <a:solidFill>
                <a:srgbClr val="1400C4"/>
              </a:solidFill>
              <a:latin typeface="Menlo-Regular"/>
            </a:endParaRPr>
          </a:p>
          <a:p>
            <a:r>
              <a:rPr lang="en-US" sz="1400" dirty="0">
                <a:solidFill>
                  <a:srgbClr val="981B7E"/>
                </a:solidFill>
                <a:latin typeface="Menlo-Regular"/>
              </a:rPr>
              <a:t>class </a:t>
            </a:r>
            <a:r>
              <a:rPr lang="en-US" sz="1400" dirty="0" err="1">
                <a:solidFill>
                  <a:srgbClr val="325B61"/>
                </a:solidFill>
                <a:latin typeface="Menlo-Regular"/>
              </a:rPr>
              <a:t>VideoMode</a:t>
            </a:r>
            <a:r>
              <a:rPr lang="en-US" sz="1400" dirty="0">
                <a:solidFill>
                  <a:srgbClr val="325B61"/>
                </a:solidFill>
                <a:latin typeface="Menlo-Regular"/>
              </a:rPr>
              <a:t> {    </a:t>
            </a:r>
          </a:p>
          <a:p>
            <a:r>
              <a:rPr lang="en-US" sz="1400" dirty="0">
                <a:solidFill>
                  <a:srgbClr val="325B61"/>
                </a:solidFill>
                <a:latin typeface="Menlo-Regular"/>
              </a:rPr>
              <a:t>	</a:t>
            </a:r>
            <a:r>
              <a:rPr lang="en-US" sz="1400" dirty="0" err="1">
                <a:solidFill>
                  <a:srgbClr val="981B7E"/>
                </a:solidFill>
                <a:latin typeface="Menlo-Regular"/>
              </a:rPr>
              <a:t>var</a:t>
            </a:r>
            <a:r>
              <a:rPr lang="en-US" sz="1400" dirty="0">
                <a:solidFill>
                  <a:srgbClr val="981B7E"/>
                </a:solidFill>
                <a:latin typeface="Menlo-Regular"/>
              </a:rPr>
              <a:t> </a:t>
            </a:r>
            <a:r>
              <a:rPr lang="en-US" sz="1400" dirty="0">
                <a:solidFill>
                  <a:srgbClr val="325B61"/>
                </a:solidFill>
                <a:latin typeface="Menlo-Regular"/>
              </a:rPr>
              <a:t>resolution = Resolution()    </a:t>
            </a:r>
          </a:p>
          <a:p>
            <a:r>
              <a:rPr lang="en-US" sz="1400" dirty="0">
                <a:solidFill>
                  <a:srgbClr val="325B61"/>
                </a:solidFill>
                <a:latin typeface="Menlo-Regular"/>
              </a:rPr>
              <a:t>	</a:t>
            </a:r>
            <a:r>
              <a:rPr lang="en-US" sz="1400" dirty="0" err="1">
                <a:solidFill>
                  <a:srgbClr val="981B7E"/>
                </a:solidFill>
                <a:latin typeface="Menlo-Regular"/>
              </a:rPr>
              <a:t>var</a:t>
            </a:r>
            <a:r>
              <a:rPr lang="en-US" sz="1400" dirty="0">
                <a:solidFill>
                  <a:srgbClr val="981B7E"/>
                </a:solidFill>
                <a:latin typeface="Menlo-Regular"/>
              </a:rPr>
              <a:t> </a:t>
            </a:r>
            <a:r>
              <a:rPr lang="en-US" sz="1400" dirty="0">
                <a:solidFill>
                  <a:srgbClr val="325B61"/>
                </a:solidFill>
                <a:latin typeface="Menlo-Regular"/>
              </a:rPr>
              <a:t>interlaced = </a:t>
            </a:r>
            <a:r>
              <a:rPr lang="en-US" sz="1400" dirty="0">
                <a:solidFill>
                  <a:srgbClr val="981B7E"/>
                </a:solidFill>
                <a:latin typeface="Menlo-Regular"/>
              </a:rPr>
              <a:t>false    </a:t>
            </a:r>
          </a:p>
          <a:p>
            <a:r>
              <a:rPr lang="en-US" sz="1400" dirty="0">
                <a:solidFill>
                  <a:srgbClr val="981B7E"/>
                </a:solidFill>
                <a:latin typeface="Menlo-Regular"/>
              </a:rPr>
              <a:t>	</a:t>
            </a:r>
            <a:r>
              <a:rPr lang="en-US" sz="1400" dirty="0" err="1">
                <a:solidFill>
                  <a:srgbClr val="981B7E"/>
                </a:solidFill>
                <a:latin typeface="Menlo-Regular"/>
              </a:rPr>
              <a:t>var</a:t>
            </a:r>
            <a:r>
              <a:rPr lang="en-US" sz="1400" dirty="0">
                <a:solidFill>
                  <a:srgbClr val="981B7E"/>
                </a:solidFill>
                <a:latin typeface="Menlo-Regular"/>
              </a:rPr>
              <a:t> </a:t>
            </a:r>
            <a:r>
              <a:rPr lang="en-US" sz="1400" dirty="0" err="1">
                <a:solidFill>
                  <a:srgbClr val="325B61"/>
                </a:solidFill>
                <a:latin typeface="Menlo-Regular"/>
              </a:rPr>
              <a:t>frameRate</a:t>
            </a:r>
            <a:r>
              <a:rPr lang="en-US" sz="1400" dirty="0">
                <a:solidFill>
                  <a:srgbClr val="325B61"/>
                </a:solidFill>
                <a:latin typeface="Menlo-Regular"/>
              </a:rPr>
              <a:t> = </a:t>
            </a:r>
            <a:r>
              <a:rPr lang="en-US" sz="1400" dirty="0">
                <a:solidFill>
                  <a:srgbClr val="1400C4"/>
                </a:solidFill>
                <a:latin typeface="Menlo-Regular"/>
              </a:rPr>
              <a:t>0.0    </a:t>
            </a:r>
          </a:p>
          <a:p>
            <a:r>
              <a:rPr lang="en-US" sz="1400" dirty="0">
                <a:solidFill>
                  <a:srgbClr val="1400C4"/>
                </a:solidFill>
                <a:latin typeface="Menlo-Regular"/>
              </a:rPr>
              <a:t>	</a:t>
            </a:r>
            <a:r>
              <a:rPr lang="en-US" sz="1400" dirty="0" err="1">
                <a:solidFill>
                  <a:srgbClr val="981B7E"/>
                </a:solidFill>
                <a:latin typeface="Menlo-Regular"/>
              </a:rPr>
              <a:t>var</a:t>
            </a:r>
            <a:r>
              <a:rPr lang="en-US" sz="1400" dirty="0">
                <a:solidFill>
                  <a:srgbClr val="981B7E"/>
                </a:solidFill>
                <a:latin typeface="Menlo-Regular"/>
              </a:rPr>
              <a:t> </a:t>
            </a:r>
            <a:r>
              <a:rPr lang="en-US" sz="1400" dirty="0">
                <a:solidFill>
                  <a:srgbClr val="325B61"/>
                </a:solidFill>
                <a:latin typeface="Menlo-Regular"/>
              </a:rPr>
              <a:t>name: </a:t>
            </a:r>
            <a:r>
              <a:rPr lang="en-US" sz="1400" dirty="0">
                <a:solidFill>
                  <a:srgbClr val="491187"/>
                </a:solidFill>
                <a:latin typeface="Menlo-Regular"/>
              </a:rPr>
              <a:t>String?</a:t>
            </a:r>
          </a:p>
          <a:p>
            <a:r>
              <a:rPr lang="en-US" sz="1400" dirty="0">
                <a:solidFill>
                  <a:srgbClr val="491187"/>
                </a:solidFill>
                <a:latin typeface="Menlo-Regular"/>
              </a:rPr>
              <a:t>}</a:t>
            </a:r>
            <a:endParaRPr lang="en-US" sz="1400" dirty="0"/>
          </a:p>
        </p:txBody>
      </p:sp>
      <p:sp>
        <p:nvSpPr>
          <p:cNvPr id="3" name="Rectangle 2"/>
          <p:cNvSpPr/>
          <p:nvPr/>
        </p:nvSpPr>
        <p:spPr>
          <a:xfrm>
            <a:off x="165100" y="2692400"/>
            <a:ext cx="8318500" cy="2031325"/>
          </a:xfrm>
          <a:prstGeom prst="rect">
            <a:avLst/>
          </a:prstGeom>
          <a:solidFill>
            <a:schemeClr val="accent1">
              <a:lumMod val="20000"/>
              <a:lumOff val="80000"/>
            </a:schemeClr>
          </a:solidFill>
        </p:spPr>
        <p:txBody>
          <a:bodyPr wrap="square">
            <a:spAutoFit/>
          </a:bodyPr>
          <a:lstStyle/>
          <a:p>
            <a:r>
              <a:rPr lang="en-US" dirty="0"/>
              <a:t>Classes and structures in Swift have many things in common. Both can:</a:t>
            </a:r>
          </a:p>
          <a:p>
            <a:pPr>
              <a:buFontTx/>
              <a:buChar char="-"/>
            </a:pPr>
            <a:r>
              <a:rPr lang="en-US" dirty="0"/>
              <a:t>Define properties to store values </a:t>
            </a:r>
          </a:p>
          <a:p>
            <a:pPr>
              <a:buFontTx/>
              <a:buChar char="-"/>
            </a:pPr>
            <a:r>
              <a:rPr lang="en-US" dirty="0"/>
              <a:t>Define methods to provide functionality </a:t>
            </a:r>
          </a:p>
          <a:p>
            <a:pPr>
              <a:buFontTx/>
              <a:buChar char="-"/>
            </a:pPr>
            <a:r>
              <a:rPr lang="en-US" dirty="0"/>
              <a:t>Define subscripts to provide access to their values using subscript syntax</a:t>
            </a:r>
          </a:p>
          <a:p>
            <a:pPr>
              <a:buFontTx/>
              <a:buChar char="-"/>
            </a:pPr>
            <a:r>
              <a:rPr lang="en-US" dirty="0"/>
              <a:t>Define </a:t>
            </a:r>
            <a:r>
              <a:rPr lang="en-US" dirty="0" err="1"/>
              <a:t>initializers</a:t>
            </a:r>
            <a:r>
              <a:rPr lang="en-US" dirty="0"/>
              <a:t> to set up their initial state </a:t>
            </a:r>
          </a:p>
          <a:p>
            <a:pPr>
              <a:buFontTx/>
              <a:buChar char="-"/>
            </a:pPr>
            <a:r>
              <a:rPr lang="en-US" dirty="0"/>
              <a:t>Be extended to expand their functionality beyond a default implementation</a:t>
            </a:r>
          </a:p>
          <a:p>
            <a:pPr>
              <a:buFontTx/>
              <a:buChar char="-"/>
            </a:pPr>
            <a:r>
              <a:rPr lang="en-US" dirty="0"/>
              <a:t>Conform to protocols to provide standard functionality of a certain kind</a:t>
            </a:r>
          </a:p>
        </p:txBody>
      </p:sp>
      <p:sp>
        <p:nvSpPr>
          <p:cNvPr id="4" name="Rectangle 3"/>
          <p:cNvSpPr/>
          <p:nvPr/>
        </p:nvSpPr>
        <p:spPr>
          <a:xfrm>
            <a:off x="165100" y="4788575"/>
            <a:ext cx="8318500" cy="2031325"/>
          </a:xfrm>
          <a:prstGeom prst="rect">
            <a:avLst/>
          </a:prstGeom>
          <a:solidFill>
            <a:schemeClr val="tx2">
              <a:lumMod val="20000"/>
              <a:lumOff val="80000"/>
            </a:schemeClr>
          </a:solidFill>
        </p:spPr>
        <p:txBody>
          <a:bodyPr wrap="square">
            <a:spAutoFit/>
          </a:bodyPr>
          <a:lstStyle/>
          <a:p>
            <a:r>
              <a:rPr lang="en-US" dirty="0"/>
              <a:t>Classes have additional capabilities that structures do not:</a:t>
            </a:r>
          </a:p>
          <a:p>
            <a:pPr>
              <a:buFontTx/>
              <a:buChar char="-"/>
            </a:pPr>
            <a:r>
              <a:rPr lang="en-US" dirty="0"/>
              <a:t>Inheritance enables one class to inherit the characteristics of another. </a:t>
            </a:r>
          </a:p>
          <a:p>
            <a:pPr>
              <a:buFontTx/>
              <a:buChar char="-"/>
            </a:pPr>
            <a:r>
              <a:rPr lang="en-US" dirty="0"/>
              <a:t>Type casting enables you to check and interpret the type of a class instance at runtime.</a:t>
            </a:r>
          </a:p>
          <a:p>
            <a:pPr>
              <a:buFontTx/>
              <a:buChar char="-"/>
            </a:pPr>
            <a:r>
              <a:rPr lang="en-US" dirty="0" err="1"/>
              <a:t>Deinitializers</a:t>
            </a:r>
            <a:r>
              <a:rPr lang="en-US" dirty="0"/>
              <a:t> enable an instance of a class to free up any resources it has assigned.</a:t>
            </a:r>
          </a:p>
          <a:p>
            <a:pPr>
              <a:buFontTx/>
              <a:buChar char="-"/>
            </a:pPr>
            <a:r>
              <a:rPr lang="en-US" dirty="0"/>
              <a:t>Reference counting allows more than one reference to a class instance.</a:t>
            </a:r>
          </a:p>
          <a:p>
            <a:pPr>
              <a:buFontTx/>
              <a:buChar char="-"/>
            </a:pPr>
            <a:r>
              <a:rPr lang="en-US" dirty="0"/>
              <a:t>Structures are always copied when they are passed around in your code, and do not use reference counting</a:t>
            </a:r>
          </a:p>
        </p:txBody>
      </p:sp>
      <p:sp>
        <p:nvSpPr>
          <p:cNvPr id="5" name="Rectangle 4"/>
          <p:cNvSpPr/>
          <p:nvPr/>
        </p:nvSpPr>
        <p:spPr>
          <a:xfrm>
            <a:off x="5753100" y="76201"/>
            <a:ext cx="3111500" cy="1384995"/>
          </a:xfrm>
          <a:prstGeom prst="rect">
            <a:avLst/>
          </a:prstGeom>
        </p:spPr>
        <p:txBody>
          <a:bodyPr wrap="square">
            <a:spAutoFit/>
          </a:bodyPr>
          <a:lstStyle/>
          <a:p>
            <a:pPr>
              <a:buFontTx/>
              <a:buChar char="-"/>
            </a:pPr>
            <a:r>
              <a:rPr lang="en-US" sz="1400" dirty="0">
                <a:solidFill>
                  <a:srgbClr val="981B7E"/>
                </a:solidFill>
                <a:latin typeface="Menlo-Regular"/>
              </a:rPr>
              <a:t> Create an instance: </a:t>
            </a:r>
          </a:p>
          <a:p>
            <a:endParaRPr lang="en-US" sz="1400" dirty="0">
              <a:solidFill>
                <a:srgbClr val="981B7E"/>
              </a:solidFill>
              <a:latin typeface="Menlo-Regular"/>
            </a:endParaRPr>
          </a:p>
          <a:p>
            <a:r>
              <a:rPr lang="en-US" sz="1400" dirty="0">
                <a:solidFill>
                  <a:srgbClr val="981B7E"/>
                </a:solidFill>
                <a:latin typeface="Menlo-Regular"/>
              </a:rPr>
              <a:t>let </a:t>
            </a:r>
            <a:r>
              <a:rPr lang="en-US" sz="1400" dirty="0" err="1">
                <a:solidFill>
                  <a:srgbClr val="325B61"/>
                </a:solidFill>
                <a:latin typeface="Menlo-Regular"/>
              </a:rPr>
              <a:t>someResolution</a:t>
            </a:r>
            <a:r>
              <a:rPr lang="en-US" sz="1400" dirty="0">
                <a:solidFill>
                  <a:srgbClr val="325B61"/>
                </a:solidFill>
                <a:latin typeface="Menlo-Regular"/>
              </a:rPr>
              <a:t> </a:t>
            </a:r>
          </a:p>
          <a:p>
            <a:r>
              <a:rPr lang="en-US" sz="1400" dirty="0">
                <a:solidFill>
                  <a:srgbClr val="325B61"/>
                </a:solidFill>
                <a:latin typeface="Menlo-Regular"/>
              </a:rPr>
              <a:t>			= Resolution()</a:t>
            </a:r>
          </a:p>
          <a:p>
            <a:r>
              <a:rPr lang="en-US" sz="1400" dirty="0">
                <a:solidFill>
                  <a:srgbClr val="981B7E"/>
                </a:solidFill>
                <a:latin typeface="Menlo-Regular"/>
              </a:rPr>
              <a:t>let </a:t>
            </a:r>
            <a:r>
              <a:rPr lang="en-US" sz="1400" dirty="0" err="1">
                <a:solidFill>
                  <a:srgbClr val="325B61"/>
                </a:solidFill>
                <a:latin typeface="Menlo-Regular"/>
              </a:rPr>
              <a:t>someVideoMode</a:t>
            </a:r>
            <a:r>
              <a:rPr lang="en-US" sz="1400" dirty="0">
                <a:solidFill>
                  <a:srgbClr val="325B61"/>
                </a:solidFill>
                <a:latin typeface="Menlo-Regular"/>
              </a:rPr>
              <a:t> </a:t>
            </a:r>
          </a:p>
          <a:p>
            <a:r>
              <a:rPr lang="en-US" sz="1400" dirty="0">
                <a:solidFill>
                  <a:srgbClr val="325B61"/>
                </a:solidFill>
                <a:latin typeface="Menlo-Regular"/>
              </a:rPr>
              <a:t>			= </a:t>
            </a:r>
            <a:r>
              <a:rPr lang="en-US" sz="1400" dirty="0" err="1">
                <a:solidFill>
                  <a:srgbClr val="325B61"/>
                </a:solidFill>
                <a:latin typeface="Menlo-Regular"/>
              </a:rPr>
              <a:t>VideoMode</a:t>
            </a:r>
            <a:r>
              <a:rPr lang="en-US" sz="1400" dirty="0">
                <a:solidFill>
                  <a:srgbClr val="325B61"/>
                </a:solidFill>
                <a:latin typeface="Menlo-Regular"/>
              </a:rPr>
              <a:t>()</a:t>
            </a:r>
            <a:endParaRPr lang="en-US" sz="1400" dirty="0"/>
          </a:p>
        </p:txBody>
      </p:sp>
      <p:sp>
        <p:nvSpPr>
          <p:cNvPr id="6" name="Rectangle 5"/>
          <p:cNvSpPr/>
          <p:nvPr/>
        </p:nvSpPr>
        <p:spPr>
          <a:xfrm>
            <a:off x="5753100" y="1612900"/>
            <a:ext cx="3162300" cy="646331"/>
          </a:xfrm>
          <a:prstGeom prst="rect">
            <a:avLst/>
          </a:prstGeom>
        </p:spPr>
        <p:txBody>
          <a:bodyPr wrap="square">
            <a:spAutoFit/>
          </a:bodyPr>
          <a:lstStyle/>
          <a:p>
            <a:r>
              <a:rPr lang="en-US" dirty="0"/>
              <a:t>- Access the properties of an instance using </a:t>
            </a:r>
            <a:r>
              <a:rPr lang="en-US" i="1" dirty="0"/>
              <a:t>dot syntax</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Swift 2.0</a:t>
            </a:r>
          </a:p>
        </p:txBody>
      </p:sp>
      <p:sp>
        <p:nvSpPr>
          <p:cNvPr id="3" name="Content Placeholder 2"/>
          <p:cNvSpPr>
            <a:spLocks noGrp="1"/>
          </p:cNvSpPr>
          <p:nvPr>
            <p:ph idx="1"/>
          </p:nvPr>
        </p:nvSpPr>
        <p:spPr>
          <a:xfrm>
            <a:off x="457200" y="1447800"/>
            <a:ext cx="8229600" cy="4678363"/>
          </a:xfrm>
        </p:spPr>
        <p:txBody>
          <a:bodyPr>
            <a:normAutofit fontScale="92500" lnSpcReduction="20000"/>
          </a:bodyPr>
          <a:lstStyle/>
          <a:p>
            <a:r>
              <a:rPr lang="en-US" dirty="0"/>
              <a:t>Swift is open source with a new Linux port available.</a:t>
            </a:r>
          </a:p>
          <a:p>
            <a:r>
              <a:rPr lang="en-US" dirty="0"/>
              <a:t>A new error handling model using try, throw, and catch keywords.</a:t>
            </a:r>
          </a:p>
          <a:p>
            <a:r>
              <a:rPr lang="en-US" dirty="0"/>
              <a:t>It targets older versions of iOS and OS X. </a:t>
            </a:r>
          </a:p>
          <a:p>
            <a:r>
              <a:rPr lang="en-US" dirty="0"/>
              <a:t>Made safer, with the #available block that lets you wrap lines of code that will be executed on systems where the framework is available.</a:t>
            </a:r>
          </a:p>
          <a:p>
            <a:r>
              <a:rPr lang="en-US" dirty="0"/>
              <a:t>Added generics and </a:t>
            </a:r>
            <a:r>
              <a:rPr lang="en-US" dirty="0" err="1"/>
              <a:t>nullability</a:t>
            </a:r>
            <a:r>
              <a:rPr lang="en-US" dirty="0"/>
              <a:t> to existing Objective-C frameworks to make them interface better with Swift code.</a:t>
            </a:r>
          </a:p>
          <a:p>
            <a:endParaRPr lang="en-US" dirty="0"/>
          </a:p>
        </p:txBody>
      </p:sp>
    </p:spTree>
    <p:extLst>
      <p:ext uri="{BB962C8B-B14F-4D97-AF65-F5344CB8AC3E}">
        <p14:creationId xmlns:p14="http://schemas.microsoft.com/office/powerpoint/2010/main" val="19897718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500" y="88900"/>
            <a:ext cx="8229600" cy="6769100"/>
          </a:xfrm>
        </p:spPr>
        <p:txBody>
          <a:bodyPr>
            <a:normAutofit fontScale="70000" lnSpcReduction="20000"/>
          </a:bodyPr>
          <a:lstStyle/>
          <a:p>
            <a:r>
              <a:rPr lang="en-US" dirty="0"/>
              <a:t>All structures have an automatically-generated </a:t>
            </a:r>
            <a:r>
              <a:rPr lang="en-US" i="1" dirty="0" err="1"/>
              <a:t>memberwise</a:t>
            </a:r>
            <a:r>
              <a:rPr lang="en-US" i="1" dirty="0"/>
              <a:t> </a:t>
            </a:r>
            <a:r>
              <a:rPr lang="en-US" i="1" dirty="0" err="1"/>
              <a:t>initializer</a:t>
            </a:r>
            <a:r>
              <a:rPr lang="en-US" i="1" dirty="0"/>
              <a:t>, which you can use to initialize the member properties of new structure instances.</a:t>
            </a:r>
          </a:p>
          <a:p>
            <a:pPr lvl="1"/>
            <a:r>
              <a:rPr lang="en-US" sz="2000" dirty="0">
                <a:solidFill>
                  <a:srgbClr val="981B7E"/>
                </a:solidFill>
                <a:latin typeface="Menlo-Regular"/>
              </a:rPr>
              <a:t>Let</a:t>
            </a:r>
            <a:r>
              <a:rPr lang="en-US" sz="2000" dirty="0">
                <a:solidFill>
                  <a:srgbClr val="FFFFFF"/>
                </a:solidFill>
                <a:latin typeface="Menlo-Regular"/>
              </a:rPr>
              <a:t> </a:t>
            </a:r>
            <a:r>
              <a:rPr lang="en-US" sz="2000" dirty="0" err="1">
                <a:solidFill>
                  <a:srgbClr val="325B61"/>
                </a:solidFill>
                <a:latin typeface="Menlo-Regular"/>
              </a:rPr>
              <a:t>vga</a:t>
            </a:r>
            <a:r>
              <a:rPr lang="en-US" sz="2000" dirty="0">
                <a:solidFill>
                  <a:srgbClr val="325B61"/>
                </a:solidFill>
                <a:latin typeface="Menlo-Regular"/>
              </a:rPr>
              <a:t> = Resolution(width:</a:t>
            </a:r>
            <a:r>
              <a:rPr lang="en-US" sz="2000" dirty="0">
                <a:solidFill>
                  <a:srgbClr val="1400C4"/>
                </a:solidFill>
                <a:latin typeface="Menlo-Regular"/>
              </a:rPr>
              <a:t>640, </a:t>
            </a:r>
            <a:r>
              <a:rPr lang="en-US" sz="2000" dirty="0">
                <a:solidFill>
                  <a:srgbClr val="325B61"/>
                </a:solidFill>
                <a:latin typeface="Menlo-Regular"/>
              </a:rPr>
              <a:t>height:</a:t>
            </a:r>
            <a:r>
              <a:rPr lang="en-US" sz="2000" dirty="0">
                <a:solidFill>
                  <a:srgbClr val="1400C4"/>
                </a:solidFill>
                <a:latin typeface="Menlo-Regular"/>
              </a:rPr>
              <a:t>480)</a:t>
            </a:r>
            <a:r>
              <a:rPr lang="en-US" dirty="0">
                <a:solidFill>
                  <a:srgbClr val="FFFFFF"/>
                </a:solidFill>
                <a:latin typeface="Menlo-Regular"/>
              </a:rPr>
              <a:t>)</a:t>
            </a:r>
          </a:p>
          <a:p>
            <a:r>
              <a:rPr lang="en-US" dirty="0"/>
              <a:t>class instances do not receive a default </a:t>
            </a:r>
            <a:r>
              <a:rPr lang="en-US" dirty="0" err="1"/>
              <a:t>memberwise</a:t>
            </a:r>
            <a:r>
              <a:rPr lang="en-US" dirty="0"/>
              <a:t> </a:t>
            </a:r>
            <a:r>
              <a:rPr lang="en-US" dirty="0" err="1"/>
              <a:t>initializer</a:t>
            </a:r>
            <a:endParaRPr lang="en-US" dirty="0"/>
          </a:p>
          <a:p>
            <a:r>
              <a:rPr lang="en-US" dirty="0"/>
              <a:t>Structures and Enumerations Are Value Types:</a:t>
            </a:r>
          </a:p>
          <a:p>
            <a:pPr lvl="2"/>
            <a:r>
              <a:rPr lang="en-US" dirty="0"/>
              <a:t>A </a:t>
            </a:r>
            <a:r>
              <a:rPr lang="en-US" i="1" dirty="0"/>
              <a:t>value type is a type whose value is copied when it is assigned to a variable or constant, or when it is passed to a function.</a:t>
            </a:r>
          </a:p>
          <a:p>
            <a:r>
              <a:rPr lang="en-US" dirty="0"/>
              <a:t>All of the basic types in Swift—</a:t>
            </a:r>
            <a:r>
              <a:rPr lang="en-US" b="1" dirty="0"/>
              <a:t>integers</a:t>
            </a:r>
            <a:r>
              <a:rPr lang="en-US" dirty="0"/>
              <a:t>, </a:t>
            </a:r>
            <a:r>
              <a:rPr lang="en-US" b="1" dirty="0"/>
              <a:t>floating-point</a:t>
            </a:r>
            <a:r>
              <a:rPr lang="en-US" dirty="0"/>
              <a:t> numbers, </a:t>
            </a:r>
            <a:r>
              <a:rPr lang="en-US" b="1" dirty="0"/>
              <a:t>Booleans</a:t>
            </a:r>
            <a:r>
              <a:rPr lang="en-US" dirty="0"/>
              <a:t>, </a:t>
            </a:r>
            <a:r>
              <a:rPr lang="en-US" b="1" dirty="0"/>
              <a:t>strings</a:t>
            </a:r>
            <a:r>
              <a:rPr lang="en-US" dirty="0"/>
              <a:t>, </a:t>
            </a:r>
            <a:r>
              <a:rPr lang="en-US" b="1" dirty="0"/>
              <a:t>arrays </a:t>
            </a:r>
            <a:r>
              <a:rPr lang="en-US" dirty="0"/>
              <a:t>and </a:t>
            </a:r>
            <a:r>
              <a:rPr lang="en-US" b="1" dirty="0"/>
              <a:t>dictionaries</a:t>
            </a:r>
            <a:r>
              <a:rPr lang="en-US" dirty="0"/>
              <a:t>—are value types, and are implemented as structures behind the scenes.	</a:t>
            </a:r>
          </a:p>
          <a:p>
            <a:r>
              <a:rPr lang="en-US" dirty="0"/>
              <a:t>Classes </a:t>
            </a:r>
            <a:r>
              <a:rPr lang="en-US" b="1" dirty="0"/>
              <a:t>Are Reference Types</a:t>
            </a:r>
            <a:endParaRPr lang="en-US" dirty="0"/>
          </a:p>
          <a:p>
            <a:pPr lvl="1"/>
            <a:r>
              <a:rPr lang="en-US" dirty="0"/>
              <a:t> </a:t>
            </a:r>
            <a:r>
              <a:rPr lang="en-US" i="1" dirty="0"/>
              <a:t>reference types are not copied when they are assigned to a variable or constant, or when they are passed to a function. Rather than a copy, a reference to the same existing instance is used instead.	</a:t>
            </a:r>
          </a:p>
          <a:p>
            <a:r>
              <a:rPr lang="en-US" dirty="0"/>
              <a:t>Identical to (===) and  Not identical to (!==) used to check if two references refer to the same instance.</a:t>
            </a:r>
          </a:p>
          <a:p>
            <a:r>
              <a:rPr lang="en-US" dirty="0"/>
              <a:t>“Identical to” means that two constants or variables of class type refer to exactly the same class instance.</a:t>
            </a:r>
          </a:p>
          <a:p>
            <a:r>
              <a:rPr lang="en-US" dirty="0"/>
              <a:t> “Equal to” (==)  means that two instances are considered “equal” or “equivalent” in value, for some appropriate meaning of “equal”, as defined by the type’s designer.</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0200"/>
            <a:ext cx="8229600" cy="5981700"/>
          </a:xfrm>
        </p:spPr>
        <p:txBody>
          <a:bodyPr>
            <a:normAutofit fontScale="85000" lnSpcReduction="10000"/>
          </a:bodyPr>
          <a:lstStyle/>
          <a:p>
            <a:r>
              <a:rPr lang="en-US" b="1" dirty="0"/>
              <a:t>Pointers</a:t>
            </a:r>
          </a:p>
          <a:p>
            <a:pPr lvl="1"/>
            <a:r>
              <a:rPr lang="en-US" dirty="0"/>
              <a:t>A Swift constant or variable that refers to an instance of some reference type is similar to a pointer in C, but is not a direct pointer to an address in memory, and does not require you to write an asterisk (*) to indicate that you are creating a reference</a:t>
            </a:r>
          </a:p>
          <a:p>
            <a:r>
              <a:rPr lang="en-US" dirty="0"/>
              <a:t>In Swift, many basic data types such as String, Array, and Dictionary are implemented as structures. </a:t>
            </a:r>
          </a:p>
          <a:p>
            <a:r>
              <a:rPr lang="en-US" dirty="0"/>
              <a:t>Foundation: </a:t>
            </a:r>
            <a:r>
              <a:rPr lang="en-US" dirty="0" err="1"/>
              <a:t>NSString</a:t>
            </a:r>
            <a:r>
              <a:rPr lang="en-US" dirty="0"/>
              <a:t>, </a:t>
            </a:r>
            <a:r>
              <a:rPr lang="en-US" dirty="0" err="1"/>
              <a:t>NSArray</a:t>
            </a:r>
            <a:r>
              <a:rPr lang="en-US" dirty="0"/>
              <a:t>, and </a:t>
            </a:r>
            <a:r>
              <a:rPr lang="en-US" dirty="0" err="1"/>
              <a:t>NSDictionary</a:t>
            </a:r>
            <a:r>
              <a:rPr lang="en-US" dirty="0"/>
              <a:t> are implemented as classes, not structures.</a:t>
            </a:r>
          </a:p>
          <a:p>
            <a:pPr lvl="1"/>
            <a:r>
              <a:rPr lang="en-US" dirty="0"/>
              <a:t>Strings, arrays, and dictionaries in Foundation are always assigned and passed around as a reference to an existing instance, rather than as a copy.</a:t>
            </a:r>
          </a:p>
          <a:p>
            <a:r>
              <a:rPr lang="en-US" dirty="0"/>
              <a:t>When an instance of a value type is marked as a constant, so are all of its properties.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52500"/>
            <a:ext cx="8229600" cy="5173663"/>
          </a:xfrm>
        </p:spPr>
        <p:txBody>
          <a:bodyPr/>
          <a:lstStyle/>
          <a:p>
            <a:r>
              <a:rPr lang="en-US" dirty="0"/>
              <a:t>When to use structures:</a:t>
            </a:r>
          </a:p>
          <a:p>
            <a:pPr lvl="1"/>
            <a:r>
              <a:rPr lang="en-US" dirty="0"/>
              <a:t>When encapsulating a few relatively simple data values</a:t>
            </a:r>
          </a:p>
          <a:p>
            <a:pPr lvl="1"/>
            <a:r>
              <a:rPr lang="en-US" dirty="0"/>
              <a:t>Expecting the encapsulated values to be copied when passed around</a:t>
            </a:r>
          </a:p>
          <a:p>
            <a:pPr lvl="1"/>
            <a:r>
              <a:rPr lang="en-US" dirty="0"/>
              <a:t>Properties stored by the structure are value types</a:t>
            </a:r>
          </a:p>
          <a:p>
            <a:pPr lvl="1"/>
            <a:r>
              <a:rPr lang="en-US" dirty="0"/>
              <a:t>The structure does not need to inherit properties or behavior from another existing type.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66762"/>
          </a:xfrm>
        </p:spPr>
        <p:txBody>
          <a:bodyPr/>
          <a:lstStyle/>
          <a:p>
            <a:r>
              <a:rPr lang="en-US" dirty="0"/>
              <a:t>Properties</a:t>
            </a:r>
          </a:p>
        </p:txBody>
      </p:sp>
      <p:sp>
        <p:nvSpPr>
          <p:cNvPr id="3" name="Content Placeholder 2"/>
          <p:cNvSpPr>
            <a:spLocks noGrp="1"/>
          </p:cNvSpPr>
          <p:nvPr>
            <p:ph idx="1"/>
          </p:nvPr>
        </p:nvSpPr>
        <p:spPr>
          <a:xfrm>
            <a:off x="457200" y="1041400"/>
            <a:ext cx="8229600" cy="5084763"/>
          </a:xfrm>
        </p:spPr>
        <p:txBody>
          <a:bodyPr>
            <a:normAutofit fontScale="70000" lnSpcReduction="20000"/>
          </a:bodyPr>
          <a:lstStyle/>
          <a:p>
            <a:r>
              <a:rPr lang="en-US" i="1" dirty="0"/>
              <a:t>Properties associate values with a particular class, structure, or enumeration.</a:t>
            </a:r>
          </a:p>
          <a:p>
            <a:r>
              <a:rPr lang="en-US" b="1" dirty="0">
                <a:highlight>
                  <a:srgbClr val="FFFF00"/>
                </a:highlight>
              </a:rPr>
              <a:t>Stored properties (instance) </a:t>
            </a:r>
            <a:r>
              <a:rPr lang="en-US" dirty="0"/>
              <a:t>store constant and variable values as part of an instance</a:t>
            </a:r>
          </a:p>
          <a:p>
            <a:pPr lvl="1"/>
            <a:r>
              <a:rPr lang="en-US" dirty="0"/>
              <a:t>Provided only by classes and structures.</a:t>
            </a:r>
          </a:p>
          <a:p>
            <a:r>
              <a:rPr lang="en-US" b="1" dirty="0">
                <a:highlight>
                  <a:srgbClr val="FFFF00"/>
                </a:highlight>
              </a:rPr>
              <a:t>Computed properties (instance) </a:t>
            </a:r>
            <a:r>
              <a:rPr lang="en-US" dirty="0"/>
              <a:t>calculate (rather than store) a value</a:t>
            </a:r>
          </a:p>
          <a:p>
            <a:pPr lvl="1"/>
            <a:r>
              <a:rPr lang="en-US" dirty="0"/>
              <a:t>Provided by classes, structures, and enumerations.</a:t>
            </a:r>
          </a:p>
          <a:p>
            <a:r>
              <a:rPr lang="en-US" b="1" dirty="0">
                <a:highlight>
                  <a:srgbClr val="FFFF00"/>
                </a:highlight>
              </a:rPr>
              <a:t>Type properties (class) </a:t>
            </a:r>
            <a:r>
              <a:rPr lang="en-US" b="1" dirty="0"/>
              <a:t>: </a:t>
            </a:r>
            <a:r>
              <a:rPr lang="en-US" dirty="0"/>
              <a:t>( like a static constant/variable in C)</a:t>
            </a:r>
          </a:p>
          <a:p>
            <a:pPr lvl="1"/>
            <a:r>
              <a:rPr lang="en-US" dirty="0"/>
              <a:t>Properties that are associated with the type itself</a:t>
            </a:r>
          </a:p>
          <a:p>
            <a:pPr lvl="1"/>
            <a:r>
              <a:rPr lang="en-US" dirty="0"/>
              <a:t>Stored and computed properties are usually associated with instances of a particular type</a:t>
            </a:r>
          </a:p>
          <a:p>
            <a:r>
              <a:rPr lang="en-US" dirty="0"/>
              <a:t>When an instance of a value type is marked as a constant, so are all of its properties.</a:t>
            </a:r>
          </a:p>
          <a:p>
            <a:r>
              <a:rPr lang="en-US" dirty="0"/>
              <a:t>If an instance of a reference type is assigned to a constant, you can still change that instance’s variable properties.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9100"/>
            <a:ext cx="8229600" cy="6261100"/>
          </a:xfrm>
        </p:spPr>
        <p:txBody>
          <a:bodyPr>
            <a:normAutofit fontScale="77500" lnSpcReduction="20000"/>
          </a:bodyPr>
          <a:lstStyle/>
          <a:p>
            <a:r>
              <a:rPr lang="en-US" b="1" dirty="0">
                <a:highlight>
                  <a:srgbClr val="FFFF00"/>
                </a:highlight>
              </a:rPr>
              <a:t>Lazy Stored Properties</a:t>
            </a:r>
          </a:p>
          <a:p>
            <a:pPr lvl="1"/>
            <a:r>
              <a:rPr lang="en-US" i="1" dirty="0"/>
              <a:t>A property whose initial value is not calculated until the first time it is used. </a:t>
            </a:r>
          </a:p>
          <a:p>
            <a:pPr lvl="1"/>
            <a:r>
              <a:rPr lang="en-US" i="1" dirty="0"/>
              <a:t>Indicate a lazy stored property by writing the lazy modifier before its declaration.</a:t>
            </a:r>
          </a:p>
          <a:p>
            <a:pPr lvl="1"/>
            <a:r>
              <a:rPr lang="en-US" dirty="0">
                <a:solidFill>
                  <a:srgbClr val="981B7E"/>
                </a:solidFill>
                <a:latin typeface="Menlo-Regular"/>
              </a:rPr>
              <a:t>lazy </a:t>
            </a:r>
            <a:r>
              <a:rPr lang="en-US" dirty="0" err="1">
                <a:solidFill>
                  <a:srgbClr val="981B7E"/>
                </a:solidFill>
                <a:latin typeface="Menlo-Regular"/>
              </a:rPr>
              <a:t>var</a:t>
            </a:r>
            <a:r>
              <a:rPr lang="en-US" dirty="0">
                <a:solidFill>
                  <a:srgbClr val="981B7E"/>
                </a:solidFill>
                <a:latin typeface="Menlo-Regular"/>
              </a:rPr>
              <a:t> </a:t>
            </a:r>
            <a:r>
              <a:rPr lang="en-US" dirty="0">
                <a:solidFill>
                  <a:srgbClr val="325B61"/>
                </a:solidFill>
                <a:latin typeface="Menlo-Regular"/>
              </a:rPr>
              <a:t>importer = </a:t>
            </a:r>
            <a:r>
              <a:rPr lang="en-US" dirty="0" err="1">
                <a:solidFill>
                  <a:srgbClr val="325B61"/>
                </a:solidFill>
                <a:latin typeface="Menlo-Regular"/>
              </a:rPr>
              <a:t>DataImporter</a:t>
            </a:r>
            <a:r>
              <a:rPr lang="en-US" dirty="0">
                <a:solidFill>
                  <a:srgbClr val="325B61"/>
                </a:solidFill>
                <a:latin typeface="Menlo-Regular"/>
              </a:rPr>
              <a:t>()</a:t>
            </a:r>
          </a:p>
          <a:p>
            <a:r>
              <a:rPr lang="en-US" dirty="0"/>
              <a:t>A Swift property does not have a corresponding instance variable, and the backing store for a property is not accessed directly. </a:t>
            </a:r>
          </a:p>
          <a:p>
            <a:r>
              <a:rPr lang="en-US" dirty="0"/>
              <a:t>All information about the property—including its name, type, and memory management characteristics—is defined in a single location as part of the type’s definition.</a:t>
            </a:r>
          </a:p>
          <a:p>
            <a:r>
              <a:rPr lang="en-US" i="1" dirty="0"/>
              <a:t>Computed properties do not actually store a value. they provide a getter and an optional setter to retrieve and set other properties and values indirectly.</a:t>
            </a:r>
          </a:p>
          <a:p>
            <a:r>
              <a:rPr lang="en-US" b="1" dirty="0"/>
              <a:t>Shorthand Setter Declaration</a:t>
            </a:r>
          </a:p>
          <a:p>
            <a:pPr lvl="1"/>
            <a:r>
              <a:rPr lang="en-US" dirty="0"/>
              <a:t>If a computed property’s setter does not define a name for the new value to be set, a default name of </a:t>
            </a:r>
            <a:r>
              <a:rPr lang="en-US" b="1" i="1" dirty="0" err="1"/>
              <a:t>newValue</a:t>
            </a:r>
            <a:r>
              <a:rPr lang="en-US" dirty="0"/>
              <a:t> is used. </a:t>
            </a:r>
            <a:endParaRPr lang="en-US"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8300"/>
            <a:ext cx="8229600" cy="5757863"/>
          </a:xfrm>
        </p:spPr>
        <p:txBody>
          <a:bodyPr>
            <a:normAutofit fontScale="92500" lnSpcReduction="10000"/>
          </a:bodyPr>
          <a:lstStyle/>
          <a:p>
            <a:r>
              <a:rPr lang="en-US" dirty="0"/>
              <a:t>Read-Only Computed Properties:</a:t>
            </a:r>
          </a:p>
          <a:p>
            <a:pPr lvl="1"/>
            <a:r>
              <a:rPr lang="en-US" dirty="0"/>
              <a:t>A computed property with a getter but no setter</a:t>
            </a:r>
          </a:p>
          <a:p>
            <a:pPr lvl="1"/>
            <a:r>
              <a:rPr lang="en-US" dirty="0"/>
              <a:t>known as a </a:t>
            </a:r>
            <a:r>
              <a:rPr lang="en-US" i="1" dirty="0"/>
              <a:t>read-only computed property. </a:t>
            </a:r>
          </a:p>
          <a:p>
            <a:pPr lvl="1"/>
            <a:r>
              <a:rPr lang="en-US" i="1" dirty="0"/>
              <a:t>always returns a value,</a:t>
            </a:r>
          </a:p>
          <a:p>
            <a:pPr lvl="1"/>
            <a:r>
              <a:rPr lang="en-US" i="1" dirty="0"/>
              <a:t>can be accessed through dot syntax, </a:t>
            </a:r>
          </a:p>
          <a:p>
            <a:pPr lvl="1"/>
            <a:r>
              <a:rPr lang="en-US" i="1" dirty="0"/>
              <a:t>cannot be set to a different value.</a:t>
            </a:r>
          </a:p>
          <a:p>
            <a:pPr lvl="1"/>
            <a:r>
              <a:rPr lang="en-US" dirty="0"/>
              <a:t>computed properties—including read-only computed properties— are declared as variable properties with the </a:t>
            </a:r>
            <a:r>
              <a:rPr lang="en-US" i="1" dirty="0" err="1"/>
              <a:t>var</a:t>
            </a:r>
            <a:r>
              <a:rPr lang="en-US" dirty="0"/>
              <a:t> keyword, because their value is not fixed. </a:t>
            </a:r>
          </a:p>
          <a:p>
            <a:pPr lvl="1"/>
            <a:r>
              <a:rPr lang="en-US" dirty="0"/>
              <a:t>the declaration of a read-only computed property can be simplified by removing the get keyword and its braces</a:t>
            </a:r>
          </a:p>
          <a:p>
            <a:pPr lvl="2"/>
            <a:r>
              <a:rPr lang="en-US" dirty="0" err="1"/>
              <a:t>var</a:t>
            </a:r>
            <a:r>
              <a:rPr lang="en-US" dirty="0"/>
              <a:t> volume: Double {    return width * height * depth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100"/>
            <a:ext cx="8229600" cy="5961063"/>
          </a:xfrm>
        </p:spPr>
        <p:txBody>
          <a:bodyPr>
            <a:normAutofit fontScale="70000" lnSpcReduction="20000"/>
          </a:bodyPr>
          <a:lstStyle/>
          <a:p>
            <a:r>
              <a:rPr lang="en-US" dirty="0"/>
              <a:t>Property Observers</a:t>
            </a:r>
          </a:p>
          <a:p>
            <a:pPr lvl="1"/>
            <a:r>
              <a:rPr lang="en-US" dirty="0"/>
              <a:t>Property observers observe and respond to changes in a property’s value. </a:t>
            </a:r>
          </a:p>
          <a:p>
            <a:pPr lvl="1"/>
            <a:r>
              <a:rPr lang="en-US" dirty="0"/>
              <a:t>Property observers are called every time a property’s value is set, even if the new value is the same as the property’s current value.</a:t>
            </a:r>
          </a:p>
          <a:p>
            <a:r>
              <a:rPr lang="en-US" dirty="0"/>
              <a:t>Two options:</a:t>
            </a:r>
          </a:p>
          <a:p>
            <a:pPr lvl="1"/>
            <a:r>
              <a:rPr lang="en-US" b="1" i="1" dirty="0" err="1"/>
              <a:t>willSet</a:t>
            </a:r>
            <a:r>
              <a:rPr lang="en-US" dirty="0"/>
              <a:t> is called just before the value is stored.</a:t>
            </a:r>
          </a:p>
          <a:p>
            <a:pPr lvl="1"/>
            <a:r>
              <a:rPr lang="en-US" dirty="0"/>
              <a:t> </a:t>
            </a:r>
            <a:r>
              <a:rPr lang="en-US" b="1" i="1" dirty="0" err="1"/>
              <a:t>didSet</a:t>
            </a:r>
            <a:r>
              <a:rPr lang="en-US" b="1" i="1" dirty="0"/>
              <a:t> </a:t>
            </a:r>
            <a:r>
              <a:rPr lang="en-US" dirty="0"/>
              <a:t>is called immediately after the new value is stored.</a:t>
            </a:r>
          </a:p>
          <a:p>
            <a:r>
              <a:rPr lang="en-US" b="1" dirty="0"/>
              <a:t>Global and Local Variables</a:t>
            </a:r>
          </a:p>
          <a:p>
            <a:pPr lvl="1"/>
            <a:r>
              <a:rPr lang="en-US" i="1" dirty="0"/>
              <a:t>Global variables are variables that are defined outside of any function, method, closure, or type context.</a:t>
            </a:r>
          </a:p>
          <a:p>
            <a:pPr lvl="1"/>
            <a:r>
              <a:rPr lang="en-US" i="1" dirty="0"/>
              <a:t> Local variables are variables that are defined within a function, method, or closure context.</a:t>
            </a:r>
          </a:p>
          <a:p>
            <a:r>
              <a:rPr lang="en-US" dirty="0"/>
              <a:t>Global constants and variables are always computed lazily, </a:t>
            </a:r>
          </a:p>
          <a:p>
            <a:r>
              <a:rPr lang="en-US" dirty="0"/>
              <a:t> Unlike lazy stored properties, global constants and variables do not need to be marked with the lazy modifier.</a:t>
            </a:r>
          </a:p>
          <a:p>
            <a:r>
              <a:rPr lang="en-US" dirty="0"/>
              <a:t>Local constants and variables are never computed lazily.</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Type Properties</a:t>
            </a:r>
          </a:p>
        </p:txBody>
      </p:sp>
      <p:sp>
        <p:nvSpPr>
          <p:cNvPr id="3" name="Content Placeholder 2"/>
          <p:cNvSpPr>
            <a:spLocks noGrp="1"/>
          </p:cNvSpPr>
          <p:nvPr>
            <p:ph idx="1"/>
          </p:nvPr>
        </p:nvSpPr>
        <p:spPr>
          <a:xfrm>
            <a:off x="457200" y="1054100"/>
            <a:ext cx="8229600" cy="5448300"/>
          </a:xfrm>
        </p:spPr>
        <p:txBody>
          <a:bodyPr>
            <a:normAutofit fontScale="55000" lnSpcReduction="20000"/>
          </a:bodyPr>
          <a:lstStyle/>
          <a:p>
            <a:r>
              <a:rPr lang="en-US" b="1" dirty="0"/>
              <a:t>Instance properties: </a:t>
            </a:r>
            <a:r>
              <a:rPr lang="en-US" dirty="0"/>
              <a:t>properties that belong to an instance of a particular type.</a:t>
            </a:r>
          </a:p>
          <a:p>
            <a:r>
              <a:rPr lang="en-US" b="1" dirty="0"/>
              <a:t>Type properties</a:t>
            </a:r>
            <a:r>
              <a:rPr lang="en-US" dirty="0"/>
              <a:t>: properties that belong to the type. There will only ever be one copy of these properties, no matter how many instances of that type you create.</a:t>
            </a:r>
          </a:p>
          <a:p>
            <a:r>
              <a:rPr lang="en-US" b="1" dirty="0"/>
              <a:t>Stored type properties </a:t>
            </a:r>
            <a:r>
              <a:rPr lang="en-US" dirty="0"/>
              <a:t>can be variables or constants. </a:t>
            </a:r>
          </a:p>
          <a:p>
            <a:r>
              <a:rPr lang="en-US" b="1" dirty="0"/>
              <a:t>Computed type properties </a:t>
            </a:r>
            <a:r>
              <a:rPr lang="en-US" dirty="0"/>
              <a:t>are always declared as variable properties, in the same way as computed instance properties</a:t>
            </a:r>
          </a:p>
          <a:p>
            <a:r>
              <a:rPr lang="en-US" dirty="0"/>
              <a:t>must always give stored type properties a default value because the type itself does not have an </a:t>
            </a:r>
            <a:r>
              <a:rPr lang="en-US" dirty="0" err="1"/>
              <a:t>initializer</a:t>
            </a:r>
            <a:r>
              <a:rPr lang="en-US" dirty="0"/>
              <a:t> that can assign a value to a stored type property at initialization time.</a:t>
            </a:r>
          </a:p>
          <a:p>
            <a:r>
              <a:rPr lang="en-US" dirty="0"/>
              <a:t>Stored type properties are lazily initialized on their first access. </a:t>
            </a:r>
          </a:p>
          <a:p>
            <a:r>
              <a:rPr lang="en-US" dirty="0"/>
              <a:t>They are guaranteed to be initialized only once, even when accessed by multiple threads simultaneously</a:t>
            </a:r>
          </a:p>
          <a:p>
            <a:r>
              <a:rPr lang="en-US" dirty="0"/>
              <a:t>They do not need to be marked with the lazy modifier.</a:t>
            </a:r>
          </a:p>
          <a:p>
            <a:r>
              <a:rPr lang="en-US" dirty="0"/>
              <a:t>define type properties with the static keyword, or class for computed type properties to allow subclasses to override them</a:t>
            </a:r>
          </a:p>
          <a:p>
            <a:pPr lvl="1"/>
            <a:r>
              <a:rPr lang="en-US" dirty="0"/>
              <a:t>static </a:t>
            </a:r>
            <a:r>
              <a:rPr lang="en-US" dirty="0" err="1"/>
              <a:t>var</a:t>
            </a:r>
            <a:r>
              <a:rPr lang="en-US" dirty="0"/>
              <a:t> </a:t>
            </a:r>
            <a:r>
              <a:rPr lang="en-US" dirty="0" err="1"/>
              <a:t>storedTypeProperty</a:t>
            </a:r>
            <a:r>
              <a:rPr lang="en-US" dirty="0"/>
              <a:t> = "Some value.”</a:t>
            </a:r>
          </a:p>
          <a:p>
            <a:pPr lvl="1"/>
            <a:r>
              <a:rPr lang="en-US" dirty="0"/>
              <a:t>static </a:t>
            </a:r>
            <a:r>
              <a:rPr lang="en-US" dirty="0" err="1"/>
              <a:t>var</a:t>
            </a:r>
            <a:r>
              <a:rPr lang="en-US" dirty="0"/>
              <a:t> </a:t>
            </a:r>
            <a:r>
              <a:rPr lang="en-US" dirty="0" err="1"/>
              <a:t>computedTypeProperty</a:t>
            </a:r>
            <a:r>
              <a:rPr lang="en-US" dirty="0"/>
              <a:t>: </a:t>
            </a:r>
            <a:r>
              <a:rPr lang="en-US" dirty="0" err="1"/>
              <a:t>Int</a:t>
            </a:r>
            <a:r>
              <a:rPr lang="en-US" dirty="0"/>
              <a:t>  {        return 1    }</a:t>
            </a:r>
          </a:p>
          <a:p>
            <a:pPr lvl="1"/>
            <a:r>
              <a:rPr lang="en-US" dirty="0"/>
              <a:t>class </a:t>
            </a:r>
            <a:r>
              <a:rPr lang="en-US" dirty="0" err="1"/>
              <a:t>var</a:t>
            </a:r>
            <a:r>
              <a:rPr lang="en-US" dirty="0"/>
              <a:t> </a:t>
            </a:r>
            <a:r>
              <a:rPr lang="en-US" dirty="0" err="1"/>
              <a:t>overrideableComputedTypeProperty</a:t>
            </a:r>
            <a:r>
              <a:rPr lang="en-US" dirty="0"/>
              <a:t> </a:t>
            </a:r>
            <a:r>
              <a:rPr lang="en-US" dirty="0" err="1"/>
              <a:t>Int</a:t>
            </a:r>
            <a:r>
              <a:rPr lang="en-US" dirty="0"/>
              <a:t> {        return 107    }</a:t>
            </a:r>
          </a:p>
          <a:p>
            <a:r>
              <a:rPr lang="en-US" dirty="0"/>
              <a:t>Type properties are queried and set with dot syntax set on the type</a:t>
            </a:r>
          </a:p>
          <a:p>
            <a:pPr lvl="1"/>
            <a:r>
              <a:rPr lang="en-US" dirty="0" err="1">
                <a:solidFill>
                  <a:srgbClr val="325B61"/>
                </a:solidFill>
                <a:latin typeface="Menlo-Regular"/>
              </a:rPr>
              <a:t>print(SomeStructure.storedTypeProperty</a:t>
            </a:r>
            <a:endParaRPr lang="en-US" dirty="0">
              <a:solidFill>
                <a:srgbClr val="325B61"/>
              </a:solidFill>
              <a:latin typeface="Menlo-Regular"/>
            </a:endParaRPr>
          </a:p>
          <a:p>
            <a:pPr lvl="1"/>
            <a:r>
              <a:rPr lang="en-US" dirty="0" err="1">
                <a:solidFill>
                  <a:srgbClr val="325B61"/>
                </a:solidFill>
                <a:latin typeface="Menlo-Regular"/>
              </a:rPr>
              <a:t>SomeStructure.storedTypeProperty</a:t>
            </a:r>
            <a:r>
              <a:rPr lang="en-US" dirty="0">
                <a:solidFill>
                  <a:srgbClr val="325B61"/>
                </a:solidFill>
                <a:latin typeface="Menlo-Regular"/>
              </a:rPr>
              <a:t> = </a:t>
            </a:r>
            <a:r>
              <a:rPr lang="en-US" dirty="0">
                <a:solidFill>
                  <a:srgbClr val="B50013"/>
                </a:solidFill>
                <a:latin typeface="Menlo-Regular"/>
              </a:rPr>
              <a:t>"Another value."</a:t>
            </a:r>
            <a:endParaRPr lang="en-US" dirty="0"/>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and Methods</a:t>
            </a:r>
          </a:p>
        </p:txBody>
      </p:sp>
      <p:sp>
        <p:nvSpPr>
          <p:cNvPr id="3" name="Content Placeholder 2"/>
          <p:cNvSpPr>
            <a:spLocks noGrp="1"/>
          </p:cNvSpPr>
          <p:nvPr>
            <p:ph idx="1"/>
          </p:nvPr>
        </p:nvSpPr>
        <p:spPr/>
        <p:txBody>
          <a:bodyPr>
            <a:normAutofit fontScale="40000" lnSpcReduction="20000"/>
          </a:bodyPr>
          <a:lstStyle/>
          <a:p>
            <a:r>
              <a:rPr lang="en-US" i="1" dirty="0"/>
              <a:t>class </a:t>
            </a:r>
            <a:r>
              <a:rPr lang="en-US" i="1" dirty="0" err="1"/>
              <a:t>myClass:parent</a:t>
            </a:r>
            <a:r>
              <a:rPr lang="en-US" i="1" dirty="0"/>
              <a:t> {</a:t>
            </a:r>
          </a:p>
          <a:p>
            <a:pPr lvl="1">
              <a:buNone/>
            </a:pPr>
            <a:r>
              <a:rPr lang="en-US" dirty="0"/>
              <a:t>   let total: Double   </a:t>
            </a:r>
            <a:r>
              <a:rPr lang="en-US" sz="1200" dirty="0"/>
              <a:t>/</a:t>
            </a:r>
            <a:r>
              <a:rPr lang="en-US" dirty="0"/>
              <a:t>//property must be set to an initial value when declared , or in an  </a:t>
            </a:r>
            <a:r>
              <a:rPr lang="en-US" dirty="0" err="1"/>
              <a:t>initializer</a:t>
            </a:r>
            <a:r>
              <a:rPr lang="en-US" dirty="0"/>
              <a:t> </a:t>
            </a:r>
          </a:p>
          <a:p>
            <a:pPr lvl="1">
              <a:buNone/>
            </a:pPr>
            <a:r>
              <a:rPr lang="en-US" dirty="0"/>
              <a:t>   let </a:t>
            </a:r>
            <a:r>
              <a:rPr lang="en-US" dirty="0" err="1"/>
              <a:t>taxPct</a:t>
            </a:r>
            <a:r>
              <a:rPr lang="en-US" dirty="0"/>
              <a:t>: Double</a:t>
            </a:r>
          </a:p>
          <a:p>
            <a:pPr lvl="1">
              <a:buNone/>
            </a:pPr>
            <a:r>
              <a:rPr lang="en-US" dirty="0"/>
              <a:t>   let subtotal: Double</a:t>
            </a:r>
          </a:p>
          <a:p>
            <a:pPr lvl="1">
              <a:buNone/>
            </a:pPr>
            <a:r>
              <a:rPr lang="en-US" dirty="0" err="1"/>
              <a:t>init(total</a:t>
            </a:r>
            <a:r>
              <a:rPr lang="en-US" dirty="0"/>
              <a:t>: Double, </a:t>
            </a:r>
            <a:r>
              <a:rPr lang="en-US" dirty="0" err="1"/>
              <a:t>taxPct</a:t>
            </a:r>
            <a:r>
              <a:rPr lang="en-US" dirty="0"/>
              <a:t>: Double) { </a:t>
            </a:r>
            <a:r>
              <a:rPr lang="en-US" sz="2526" dirty="0"/>
              <a:t>//</a:t>
            </a:r>
            <a:r>
              <a:rPr lang="en-US" sz="2526" dirty="0" err="1"/>
              <a:t>Initializers</a:t>
            </a:r>
            <a:r>
              <a:rPr lang="en-US" sz="2526" dirty="0"/>
              <a:t> are always named init in Swift </a:t>
            </a:r>
          </a:p>
          <a:p>
            <a:pPr lvl="1">
              <a:buNone/>
            </a:pPr>
            <a:r>
              <a:rPr lang="en-US" sz="1297" dirty="0"/>
              <a:t>						</a:t>
            </a:r>
            <a:r>
              <a:rPr lang="en-US" sz="2526" dirty="0"/>
              <a:t>//different init use different parameters</a:t>
            </a:r>
          </a:p>
          <a:p>
            <a:pPr lvl="1">
              <a:buNone/>
            </a:pPr>
            <a:r>
              <a:rPr lang="en-US" dirty="0"/>
              <a:t>       </a:t>
            </a:r>
            <a:r>
              <a:rPr lang="en-US" dirty="0" err="1"/>
              <a:t>self.total</a:t>
            </a:r>
            <a:r>
              <a:rPr lang="en-US" dirty="0"/>
              <a:t> = total    </a:t>
            </a:r>
          </a:p>
          <a:p>
            <a:pPr lvl="1">
              <a:buNone/>
            </a:pPr>
            <a:r>
              <a:rPr lang="en-US" dirty="0"/>
              <a:t>       </a:t>
            </a:r>
            <a:r>
              <a:rPr lang="en-US" dirty="0" err="1"/>
              <a:t>self.taxPct</a:t>
            </a:r>
            <a:r>
              <a:rPr lang="en-US" dirty="0"/>
              <a:t> = </a:t>
            </a:r>
            <a:r>
              <a:rPr lang="en-US" dirty="0" err="1"/>
              <a:t>taxPct</a:t>
            </a:r>
            <a:r>
              <a:rPr lang="en-US" dirty="0"/>
              <a:t>    </a:t>
            </a:r>
          </a:p>
          <a:p>
            <a:pPr lvl="1">
              <a:buNone/>
            </a:pPr>
            <a:r>
              <a:rPr lang="en-US" dirty="0"/>
              <a:t>       subtotal = total / (</a:t>
            </a:r>
            <a:r>
              <a:rPr lang="en-US" dirty="0" err="1"/>
              <a:t>taxPct</a:t>
            </a:r>
            <a:r>
              <a:rPr lang="en-US" dirty="0"/>
              <a:t> + 1) </a:t>
            </a:r>
          </a:p>
          <a:p>
            <a:pPr lvl="1">
              <a:buNone/>
            </a:pPr>
            <a:r>
              <a:rPr lang="en-US" dirty="0"/>
              <a:t>  }</a:t>
            </a:r>
          </a:p>
          <a:p>
            <a:pPr lvl="1">
              <a:buNone/>
            </a:pPr>
            <a:r>
              <a:rPr lang="en-US" i="1" dirty="0"/>
              <a:t>//A method</a:t>
            </a:r>
          </a:p>
          <a:p>
            <a:pPr lvl="1">
              <a:buNone/>
            </a:pPr>
            <a:r>
              <a:rPr lang="en-US" dirty="0" err="1"/>
              <a:t>func</a:t>
            </a:r>
            <a:r>
              <a:rPr lang="en-US" dirty="0"/>
              <a:t> </a:t>
            </a:r>
            <a:r>
              <a:rPr lang="en-US" dirty="0" err="1"/>
              <a:t>calcTipWithTipPct(tipPct</a:t>
            </a:r>
            <a:r>
              <a:rPr lang="en-US" dirty="0"/>
              <a:t>: Double) -&gt; Double {   </a:t>
            </a:r>
          </a:p>
          <a:p>
            <a:pPr lvl="1">
              <a:buNone/>
            </a:pPr>
            <a:r>
              <a:rPr lang="en-US" dirty="0"/>
              <a:t> 	return subtotal * </a:t>
            </a:r>
            <a:r>
              <a:rPr lang="en-US" dirty="0" err="1"/>
              <a:t>tipPct</a:t>
            </a:r>
            <a:r>
              <a:rPr lang="en-US" dirty="0"/>
              <a:t>  </a:t>
            </a:r>
          </a:p>
          <a:p>
            <a:pPr lvl="1">
              <a:buNone/>
            </a:pPr>
            <a:r>
              <a:rPr lang="en-US" dirty="0"/>
              <a:t>}</a:t>
            </a:r>
          </a:p>
          <a:p>
            <a:pPr lvl="1">
              <a:buNone/>
            </a:pPr>
            <a:endParaRPr lang="en-US" i="1" dirty="0"/>
          </a:p>
          <a:p>
            <a:pPr lvl="1">
              <a:buNone/>
            </a:pPr>
            <a:r>
              <a:rPr lang="en-US" dirty="0" err="1"/>
              <a:t>func</a:t>
            </a:r>
            <a:r>
              <a:rPr lang="en-US" dirty="0"/>
              <a:t> </a:t>
            </a:r>
            <a:r>
              <a:rPr lang="en-US" dirty="0" err="1"/>
              <a:t>printPossibleTips</a:t>
            </a:r>
            <a:r>
              <a:rPr lang="en-US" dirty="0"/>
              <a:t>() {    </a:t>
            </a:r>
          </a:p>
          <a:p>
            <a:pPr lvl="1">
              <a:buNone/>
            </a:pPr>
            <a:r>
              <a:rPr lang="en-US" dirty="0"/>
              <a:t>	println("15%: \(calcTipWithTipPct(0.15))")    // When calling a method on an instance of a class, the first 							//parameter does not need to be named (but the rest do).</a:t>
            </a:r>
          </a:p>
          <a:p>
            <a:pPr lvl="1">
              <a:buNone/>
            </a:pPr>
            <a:r>
              <a:rPr lang="en-US" dirty="0"/>
              <a:t>	 println("18%: \(calcTipWithTipPct(0.18))")    </a:t>
            </a:r>
          </a:p>
          <a:p>
            <a:pPr lvl="1">
              <a:buNone/>
            </a:pPr>
            <a:r>
              <a:rPr lang="en-US" dirty="0"/>
              <a:t>	println("20%: \(calcTipWithTipPct(0.20))")  }</a:t>
            </a:r>
            <a:endParaRPr lang="en-US" i="1" dirty="0"/>
          </a:p>
          <a:p>
            <a:r>
              <a:rPr lang="en-US" i="1" dirty="0"/>
              <a:t>}	</a:t>
            </a:r>
          </a:p>
          <a:p>
            <a:pPr>
              <a:buNone/>
            </a:pPr>
            <a:endParaRPr lang="en-US" i="1" dirty="0"/>
          </a:p>
          <a:p>
            <a:r>
              <a:rPr lang="en-US" dirty="0"/>
              <a:t>let </a:t>
            </a:r>
            <a:r>
              <a:rPr lang="en-US" dirty="0" err="1"/>
              <a:t>tipCalc</a:t>
            </a:r>
            <a:r>
              <a:rPr lang="en-US" dirty="0"/>
              <a:t> = </a:t>
            </a:r>
            <a:r>
              <a:rPr lang="en-US" dirty="0" err="1"/>
              <a:t>TipCalculator(total</a:t>
            </a:r>
            <a:r>
              <a:rPr lang="en-US" dirty="0"/>
              <a:t>: 33.25, </a:t>
            </a:r>
            <a:r>
              <a:rPr lang="en-US" dirty="0" err="1"/>
              <a:t>taxPct</a:t>
            </a:r>
            <a:r>
              <a:rPr lang="en-US" dirty="0"/>
              <a:t>: 0.06)</a:t>
            </a:r>
          </a:p>
          <a:p>
            <a:pPr>
              <a:buNone/>
            </a:pPr>
            <a:r>
              <a:rPr lang="en-US" dirty="0"/>
              <a:t>	</a:t>
            </a:r>
            <a:r>
              <a:rPr lang="en-US" dirty="0" err="1"/>
              <a:t>tipCalc.printPossibleTips</a:t>
            </a:r>
            <a:r>
              <a:rPr lang="en-US" dirty="0"/>
              <a:t>()</a:t>
            </a:r>
          </a:p>
          <a:p>
            <a:r>
              <a:rPr lang="en-US" dirty="0"/>
              <a:t>Use </a:t>
            </a:r>
            <a:r>
              <a:rPr lang="en-US" dirty="0" err="1"/>
              <a:t>deinit</a:t>
            </a:r>
            <a:r>
              <a:rPr lang="en-US" dirty="0"/>
              <a:t> to create a </a:t>
            </a:r>
            <a:r>
              <a:rPr lang="en-US" dirty="0" err="1"/>
              <a:t>deinitializer</a:t>
            </a:r>
            <a:r>
              <a:rPr lang="en-US" dirty="0"/>
              <a:t> if you need to perform some cleanup before the object is </a:t>
            </a:r>
            <a:r>
              <a:rPr lang="en-US" dirty="0" err="1"/>
              <a:t>deallocated</a:t>
            </a:r>
            <a:r>
              <a:rPr lang="en-US" dirty="0"/>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highlight>
                  <a:srgbClr val="FFFF00"/>
                </a:highlight>
              </a:rPr>
              <a:t>Initialization</a:t>
            </a:r>
          </a:p>
        </p:txBody>
      </p:sp>
      <p:pic>
        <p:nvPicPr>
          <p:cNvPr id="5" name="Picture 4"/>
          <p:cNvPicPr>
            <a:picLocks noChangeAspect="1"/>
          </p:cNvPicPr>
          <p:nvPr/>
        </p:nvPicPr>
        <p:blipFill>
          <a:blip r:embed="rId2"/>
          <a:stretch>
            <a:fillRect/>
          </a:stretch>
        </p:blipFill>
        <p:spPr>
          <a:xfrm>
            <a:off x="800100" y="1417638"/>
            <a:ext cx="7721600" cy="458169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3200"/>
            <a:ext cx="8229600" cy="5922963"/>
          </a:xfrm>
        </p:spPr>
        <p:txBody>
          <a:bodyPr>
            <a:normAutofit fontScale="77500" lnSpcReduction="20000"/>
          </a:bodyPr>
          <a:lstStyle/>
          <a:p>
            <a:r>
              <a:rPr lang="en-US" dirty="0"/>
              <a:t>Swift 3.0</a:t>
            </a:r>
          </a:p>
          <a:p>
            <a:pPr lvl="1"/>
            <a:r>
              <a:rPr lang="en-US" dirty="0"/>
              <a:t>Released on September 13, 2016</a:t>
            </a:r>
          </a:p>
          <a:p>
            <a:pPr lvl="1"/>
            <a:r>
              <a:rPr lang="en-US" dirty="0"/>
              <a:t>Huge release containing major improvements to the core language and standard library</a:t>
            </a:r>
          </a:p>
          <a:p>
            <a:pPr lvl="1"/>
            <a:r>
              <a:rPr lang="en-US" dirty="0"/>
              <a:t>Major addition to the </a:t>
            </a:r>
            <a:r>
              <a:rPr lang="en-US" dirty="0" err="1"/>
              <a:t>linux</a:t>
            </a:r>
            <a:r>
              <a:rPr lang="en-US" dirty="0"/>
              <a:t> port of Swift</a:t>
            </a:r>
          </a:p>
          <a:p>
            <a:pPr lvl="1"/>
            <a:r>
              <a:rPr lang="en-US" dirty="0"/>
              <a:t>First official release of the Swift Package Manager.</a:t>
            </a:r>
          </a:p>
          <a:p>
            <a:pPr lvl="1"/>
            <a:r>
              <a:rPr lang="en-US" dirty="0"/>
              <a:t>Not source-compatible with swift 2.2 and 2.3</a:t>
            </a:r>
          </a:p>
          <a:p>
            <a:r>
              <a:rPr lang="en-US" dirty="0"/>
              <a:t>Swift 4.0</a:t>
            </a:r>
          </a:p>
          <a:p>
            <a:pPr lvl="1"/>
            <a:r>
              <a:rPr lang="en-US" dirty="0"/>
              <a:t>Released in Fall 2017</a:t>
            </a:r>
          </a:p>
          <a:p>
            <a:pPr lvl="1"/>
            <a:r>
              <a:rPr lang="en-US" dirty="0"/>
              <a:t>No source-compatible with Swift 3. Will have a built-in </a:t>
            </a:r>
            <a:r>
              <a:rPr lang="en-US" dirty="0" err="1"/>
              <a:t>migrator</a:t>
            </a:r>
            <a:endParaRPr lang="en-US" dirty="0"/>
          </a:p>
          <a:p>
            <a:pPr lvl="1"/>
            <a:r>
              <a:rPr lang="en-US" dirty="0"/>
              <a:t>SDK changes such as moving global constants into static type properties</a:t>
            </a:r>
          </a:p>
          <a:p>
            <a:pPr lvl="1"/>
            <a:r>
              <a:rPr lang="en-US" dirty="0"/>
              <a:t>Adding new APIs to the String class</a:t>
            </a:r>
          </a:p>
          <a:p>
            <a:pPr lvl="1"/>
            <a:r>
              <a:rPr lang="en-US" dirty="0"/>
              <a:t>Distinction between </a:t>
            </a:r>
            <a:r>
              <a:rPr lang="en-US" dirty="0" err="1"/>
              <a:t>tuples</a:t>
            </a:r>
            <a:r>
              <a:rPr lang="en-US" dirty="0"/>
              <a:t> and multiple argument function types</a:t>
            </a:r>
          </a:p>
          <a:p>
            <a:pPr lvl="1"/>
            <a:r>
              <a:rPr lang="en-US" dirty="0"/>
              <a:t>Changes around default parameter values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355600"/>
            <a:ext cx="8229600" cy="6223000"/>
          </a:xfrm>
        </p:spPr>
        <p:txBody>
          <a:bodyPr>
            <a:normAutofit fontScale="70000" lnSpcReduction="20000"/>
          </a:bodyPr>
          <a:lstStyle/>
          <a:p>
            <a:r>
              <a:rPr lang="en-US" dirty="0"/>
              <a:t>Classes and structures </a:t>
            </a:r>
            <a:r>
              <a:rPr lang="en-US" i="1" dirty="0"/>
              <a:t>must set all of their stored properties to an appropriate initial value by the time an instance is created. </a:t>
            </a:r>
          </a:p>
          <a:p>
            <a:pPr lvl="2"/>
            <a:r>
              <a:rPr lang="en-US" i="1" dirty="0"/>
              <a:t>Using an </a:t>
            </a:r>
            <a:r>
              <a:rPr lang="en-US" i="1" dirty="0" err="1"/>
              <a:t>initializer</a:t>
            </a:r>
            <a:endParaRPr lang="en-US" i="1" dirty="0"/>
          </a:p>
          <a:p>
            <a:pPr lvl="2"/>
            <a:r>
              <a:rPr lang="en-US" i="1" dirty="0"/>
              <a:t>By assigning a default property value</a:t>
            </a:r>
          </a:p>
          <a:p>
            <a:r>
              <a:rPr lang="en-US" i="1" dirty="0"/>
              <a:t>Stored properties cannot be left in an indeterminate state.</a:t>
            </a:r>
          </a:p>
          <a:p>
            <a:r>
              <a:rPr lang="en-US" dirty="0"/>
              <a:t>Argument labels must always be used in an </a:t>
            </a:r>
            <a:r>
              <a:rPr lang="en-US" dirty="0" err="1"/>
              <a:t>initializer</a:t>
            </a:r>
            <a:r>
              <a:rPr lang="en-US" dirty="0"/>
              <a:t> if they are defined</a:t>
            </a:r>
          </a:p>
          <a:p>
            <a:r>
              <a:rPr lang="en-US" dirty="0"/>
              <a:t>write an underscore (_) instead of an explicit argument label for that parameter to override the default behavior</a:t>
            </a:r>
          </a:p>
          <a:p>
            <a:pPr lvl="2"/>
            <a:r>
              <a:rPr lang="en-US" dirty="0">
                <a:latin typeface="Menlo-Regular"/>
              </a:rPr>
              <a:t> </a:t>
            </a:r>
            <a:r>
              <a:rPr lang="en-US" dirty="0">
                <a:solidFill>
                  <a:srgbClr val="981B7E"/>
                </a:solidFill>
                <a:latin typeface="Menlo-Regular"/>
              </a:rPr>
              <a:t>init(_ </a:t>
            </a:r>
            <a:r>
              <a:rPr lang="en-US" dirty="0" err="1">
                <a:solidFill>
                  <a:srgbClr val="325B61"/>
                </a:solidFill>
                <a:latin typeface="Menlo-Regular"/>
              </a:rPr>
              <a:t>celsius:</a:t>
            </a:r>
            <a:r>
              <a:rPr lang="en-US" dirty="0" err="1">
                <a:solidFill>
                  <a:srgbClr val="491187"/>
                </a:solidFill>
                <a:latin typeface="Menlo-Regular"/>
              </a:rPr>
              <a:t>Double</a:t>
            </a:r>
            <a:r>
              <a:rPr lang="en-US" dirty="0">
                <a:solidFill>
                  <a:srgbClr val="491187"/>
                </a:solidFill>
                <a:latin typeface="Menlo-Regular"/>
              </a:rPr>
              <a:t>) </a:t>
            </a:r>
          </a:p>
          <a:p>
            <a:r>
              <a:rPr lang="en-US" dirty="0"/>
              <a:t>Optional Property Types</a:t>
            </a:r>
          </a:p>
          <a:p>
            <a:pPr lvl="2"/>
            <a:r>
              <a:rPr lang="en-US" dirty="0">
                <a:solidFill>
                  <a:srgbClr val="491187"/>
                </a:solidFill>
                <a:latin typeface="Menlo-Regular"/>
              </a:rPr>
              <a:t>Ex: </a:t>
            </a:r>
            <a:r>
              <a:rPr lang="en-US" dirty="0" err="1">
                <a:solidFill>
                  <a:srgbClr val="981B7E"/>
                </a:solidFill>
                <a:latin typeface="Menlo-Regular"/>
              </a:rPr>
              <a:t>var</a:t>
            </a:r>
            <a:r>
              <a:rPr lang="en-US" dirty="0">
                <a:solidFill>
                  <a:srgbClr val="981B7E"/>
                </a:solidFill>
                <a:latin typeface="Menlo-Regular"/>
              </a:rPr>
              <a:t> </a:t>
            </a:r>
            <a:r>
              <a:rPr lang="en-US" dirty="0">
                <a:solidFill>
                  <a:srgbClr val="325B61"/>
                </a:solidFill>
                <a:latin typeface="Menlo-Regular"/>
              </a:rPr>
              <a:t>response: </a:t>
            </a:r>
            <a:r>
              <a:rPr lang="en-US" dirty="0">
                <a:solidFill>
                  <a:srgbClr val="491187"/>
                </a:solidFill>
                <a:latin typeface="Menlo-Regular"/>
              </a:rPr>
              <a:t>String?</a:t>
            </a:r>
          </a:p>
          <a:p>
            <a:r>
              <a:rPr lang="en-US" dirty="0" err="1"/>
              <a:t>Initializer</a:t>
            </a:r>
            <a:r>
              <a:rPr lang="en-US" dirty="0"/>
              <a:t> Delegation for Value Types: </a:t>
            </a:r>
            <a:r>
              <a:rPr lang="en-US" dirty="0" err="1"/>
              <a:t>Initializers</a:t>
            </a:r>
            <a:r>
              <a:rPr lang="en-US" dirty="0"/>
              <a:t> can call other </a:t>
            </a:r>
            <a:r>
              <a:rPr lang="en-US" dirty="0" err="1"/>
              <a:t>initializers</a:t>
            </a:r>
            <a:r>
              <a:rPr lang="en-US" dirty="0"/>
              <a:t> to perform part of an instance’s initialization.</a:t>
            </a:r>
          </a:p>
          <a:p>
            <a:r>
              <a:rPr lang="en-US" dirty="0"/>
              <a:t>Swift provides a </a:t>
            </a:r>
            <a:r>
              <a:rPr lang="en-US" i="1" dirty="0"/>
              <a:t>default </a:t>
            </a:r>
            <a:r>
              <a:rPr lang="en-US" i="1" dirty="0" err="1"/>
              <a:t>initializer</a:t>
            </a:r>
            <a:r>
              <a:rPr lang="en-US" i="1" dirty="0"/>
              <a:t> for any structure or class that provides default values for all of its properties and does not provide at least one </a:t>
            </a:r>
            <a:r>
              <a:rPr lang="en-US" i="1" dirty="0" err="1"/>
              <a:t>initializer</a:t>
            </a:r>
            <a:r>
              <a:rPr lang="en-US" i="1" dirty="0"/>
              <a:t> itself.</a:t>
            </a:r>
          </a:p>
          <a:p>
            <a:pPr lvl="2"/>
            <a:r>
              <a:rPr lang="en-US" i="1" dirty="0">
                <a:solidFill>
                  <a:srgbClr val="491187"/>
                </a:solidFill>
                <a:latin typeface="Menlo-Regular"/>
              </a:rPr>
              <a:t>Init(){}</a:t>
            </a:r>
          </a:p>
          <a:p>
            <a:r>
              <a:rPr lang="en-US" dirty="0"/>
              <a:t>Structure types automatically receive a </a:t>
            </a:r>
            <a:r>
              <a:rPr lang="en-US" i="1" dirty="0" err="1"/>
              <a:t>memberwise</a:t>
            </a:r>
            <a:r>
              <a:rPr lang="en-US" i="1" dirty="0"/>
              <a:t> </a:t>
            </a:r>
            <a:r>
              <a:rPr lang="en-US" i="1" dirty="0" err="1"/>
              <a:t>initializer</a:t>
            </a:r>
            <a:r>
              <a:rPr lang="en-US" i="1" dirty="0"/>
              <a:t> </a:t>
            </a:r>
          </a:p>
          <a:p>
            <a:pPr lvl="1"/>
            <a:endParaRPr lang="en-US" dirty="0">
              <a:solidFill>
                <a:srgbClr val="491187"/>
              </a:solidFill>
              <a:latin typeface="Menlo-Regular"/>
            </a:endParaRPr>
          </a:p>
          <a:p>
            <a:pPr lvl="1"/>
            <a:endParaRPr lang="en-US" dirty="0"/>
          </a:p>
          <a:p>
            <a:endParaRPr lang="en-US" i="1" dirty="0"/>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17500"/>
            <a:ext cx="8229600" cy="5808663"/>
          </a:xfrm>
        </p:spPr>
        <p:txBody>
          <a:bodyPr>
            <a:normAutofit fontScale="70000" lnSpcReduction="20000"/>
          </a:bodyPr>
          <a:lstStyle/>
          <a:p>
            <a:r>
              <a:rPr lang="en-US" dirty="0"/>
              <a:t>Designated </a:t>
            </a:r>
            <a:r>
              <a:rPr lang="en-US" dirty="0" err="1"/>
              <a:t>Initializers</a:t>
            </a:r>
            <a:r>
              <a:rPr lang="en-US" dirty="0"/>
              <a:t>:</a:t>
            </a:r>
          </a:p>
          <a:p>
            <a:pPr lvl="1"/>
            <a:r>
              <a:rPr lang="en-US" dirty="0"/>
              <a:t>primary </a:t>
            </a:r>
            <a:r>
              <a:rPr lang="en-US" dirty="0" err="1"/>
              <a:t>initializers</a:t>
            </a:r>
            <a:r>
              <a:rPr lang="en-US" dirty="0"/>
              <a:t> for a class.</a:t>
            </a:r>
          </a:p>
          <a:p>
            <a:pPr lvl="1"/>
            <a:r>
              <a:rPr lang="en-US" dirty="0"/>
              <a:t>fully initializes all properties introduced by that class</a:t>
            </a:r>
          </a:p>
          <a:p>
            <a:pPr lvl="1"/>
            <a:r>
              <a:rPr lang="en-US" dirty="0"/>
              <a:t>calls an appropriate </a:t>
            </a:r>
            <a:r>
              <a:rPr lang="en-US" dirty="0" err="1"/>
              <a:t>superclass</a:t>
            </a:r>
            <a:r>
              <a:rPr lang="en-US" dirty="0"/>
              <a:t> </a:t>
            </a:r>
            <a:r>
              <a:rPr lang="en-US" dirty="0" err="1"/>
              <a:t>initializer</a:t>
            </a:r>
            <a:r>
              <a:rPr lang="en-US" dirty="0"/>
              <a:t> to continue the initialization process up the </a:t>
            </a:r>
            <a:r>
              <a:rPr lang="en-US" dirty="0" err="1"/>
              <a:t>superclass</a:t>
            </a:r>
            <a:r>
              <a:rPr lang="en-US" dirty="0"/>
              <a:t> chain.</a:t>
            </a:r>
          </a:p>
          <a:p>
            <a:pPr lvl="1"/>
            <a:r>
              <a:rPr lang="en-US" dirty="0"/>
              <a:t>must call a designated </a:t>
            </a:r>
            <a:r>
              <a:rPr lang="en-US" dirty="0" err="1"/>
              <a:t>initializer</a:t>
            </a:r>
            <a:r>
              <a:rPr lang="en-US" dirty="0"/>
              <a:t> from its immediate </a:t>
            </a:r>
            <a:r>
              <a:rPr lang="en-US" dirty="0" err="1"/>
              <a:t>superclass</a:t>
            </a:r>
            <a:r>
              <a:rPr lang="en-US" dirty="0"/>
              <a:t>.</a:t>
            </a:r>
          </a:p>
          <a:p>
            <a:pPr lvl="2"/>
            <a:r>
              <a:rPr lang="en-US" dirty="0" err="1">
                <a:solidFill>
                  <a:srgbClr val="981B7E"/>
                </a:solidFill>
                <a:latin typeface="Menlo-Regular"/>
              </a:rPr>
              <a:t>init(parameters</a:t>
            </a:r>
            <a:r>
              <a:rPr lang="en-US" dirty="0">
                <a:solidFill>
                  <a:srgbClr val="981B7E"/>
                </a:solidFill>
                <a:latin typeface="Menlo-Regular"/>
              </a:rPr>
              <a:t>) { statements}</a:t>
            </a:r>
            <a:endParaRPr lang="en-US" dirty="0"/>
          </a:p>
          <a:p>
            <a:r>
              <a:rPr lang="en-US" dirty="0"/>
              <a:t>Convenience </a:t>
            </a:r>
            <a:r>
              <a:rPr lang="en-US" dirty="0" err="1"/>
              <a:t>Initializers</a:t>
            </a:r>
            <a:r>
              <a:rPr lang="en-US" dirty="0"/>
              <a:t>:</a:t>
            </a:r>
          </a:p>
          <a:p>
            <a:pPr lvl="1"/>
            <a:r>
              <a:rPr lang="en-US" dirty="0"/>
              <a:t>secondary, supporting </a:t>
            </a:r>
            <a:r>
              <a:rPr lang="en-US" dirty="0" err="1"/>
              <a:t>initializers</a:t>
            </a:r>
            <a:r>
              <a:rPr lang="en-US" dirty="0"/>
              <a:t> for a class</a:t>
            </a:r>
          </a:p>
          <a:p>
            <a:pPr lvl="1"/>
            <a:r>
              <a:rPr lang="en-US" dirty="0"/>
              <a:t>Can  call a designated </a:t>
            </a:r>
            <a:r>
              <a:rPr lang="en-US" dirty="0" err="1"/>
              <a:t>initializer</a:t>
            </a:r>
            <a:endParaRPr lang="en-US" dirty="0"/>
          </a:p>
          <a:p>
            <a:pPr lvl="1"/>
            <a:r>
              <a:rPr lang="en-US" dirty="0"/>
              <a:t>must call another </a:t>
            </a:r>
            <a:r>
              <a:rPr lang="en-US" dirty="0" err="1"/>
              <a:t>initializer</a:t>
            </a:r>
            <a:r>
              <a:rPr lang="en-US" dirty="0"/>
              <a:t> from the </a:t>
            </a:r>
            <a:r>
              <a:rPr lang="en-US" i="1" dirty="0"/>
              <a:t>same class.</a:t>
            </a:r>
          </a:p>
          <a:p>
            <a:pPr lvl="1"/>
            <a:r>
              <a:rPr lang="en-US" dirty="0"/>
              <a:t>must ultimately call a designated </a:t>
            </a:r>
            <a:r>
              <a:rPr lang="en-US" dirty="0" err="1"/>
              <a:t>initializer</a:t>
            </a:r>
            <a:r>
              <a:rPr lang="en-US" dirty="0"/>
              <a:t>.</a:t>
            </a:r>
          </a:p>
          <a:p>
            <a:pPr lvl="2"/>
            <a:r>
              <a:rPr lang="en-US" sz="2162" dirty="0">
                <a:solidFill>
                  <a:srgbClr val="981B7E"/>
                </a:solidFill>
                <a:latin typeface="Menlo-Regular"/>
              </a:rPr>
              <a:t>convenience </a:t>
            </a:r>
            <a:r>
              <a:rPr lang="en-US" sz="2162" dirty="0" err="1">
                <a:solidFill>
                  <a:srgbClr val="981B7E"/>
                </a:solidFill>
                <a:latin typeface="Menlo-Regular"/>
              </a:rPr>
              <a:t>init(parameters</a:t>
            </a:r>
            <a:r>
              <a:rPr lang="en-US" sz="2162" dirty="0">
                <a:solidFill>
                  <a:srgbClr val="981B7E"/>
                </a:solidFill>
                <a:latin typeface="Menlo-Regular"/>
              </a:rPr>
              <a:t>) { statements}</a:t>
            </a:r>
          </a:p>
          <a:p>
            <a:r>
              <a:rPr lang="en-US" sz="2800" dirty="0"/>
              <a:t>Swift’s two-phase initialization process is similar to initialization in Objective-C. </a:t>
            </a:r>
          </a:p>
          <a:p>
            <a:r>
              <a:rPr lang="en-US" sz="2400" dirty="0"/>
              <a:t>Swift subclasses do not inherit their </a:t>
            </a:r>
            <a:r>
              <a:rPr lang="en-US" sz="2400" dirty="0" err="1"/>
              <a:t>superclass</a:t>
            </a:r>
            <a:r>
              <a:rPr lang="en-US" sz="2400" dirty="0"/>
              <a:t> </a:t>
            </a:r>
            <a:r>
              <a:rPr lang="en-US" sz="2400" dirty="0" err="1"/>
              <a:t>initializers</a:t>
            </a:r>
            <a:r>
              <a:rPr lang="en-US" sz="2400" dirty="0"/>
              <a:t> by default. You need to provide an override of the </a:t>
            </a:r>
            <a:r>
              <a:rPr lang="en-US" sz="2400" dirty="0" err="1"/>
              <a:t>superclass</a:t>
            </a:r>
            <a:r>
              <a:rPr lang="en-US" sz="2400" dirty="0"/>
              <a:t>  designated </a:t>
            </a:r>
            <a:r>
              <a:rPr lang="en-US" sz="2400" dirty="0" err="1"/>
              <a:t>initializer</a:t>
            </a:r>
            <a:r>
              <a:rPr lang="en-US" sz="2400" dirty="0"/>
              <a:t> using </a:t>
            </a:r>
            <a:r>
              <a:rPr lang="en-US" sz="2000" dirty="0">
                <a:solidFill>
                  <a:srgbClr val="6D6D6D"/>
                </a:solidFill>
                <a:latin typeface="Menlo-Regular"/>
              </a:rPr>
              <a:t>override</a:t>
            </a:r>
            <a:r>
              <a:rPr lang="en-US" sz="2400" dirty="0">
                <a:solidFill>
                  <a:srgbClr val="323232"/>
                </a:solidFill>
                <a:latin typeface="Helvetica"/>
              </a:rPr>
              <a:t> modifier, otherwise check the rules</a:t>
            </a:r>
          </a:p>
          <a:p>
            <a:r>
              <a:rPr lang="en-US" sz="2400" dirty="0"/>
              <a:t>Subclasses can modify inherited variable properties during initialization, but can not modify inherited constant properties</a:t>
            </a:r>
          </a:p>
          <a:p>
            <a:endParaRPr lang="en-US" sz="2962"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0200"/>
            <a:ext cx="8229600" cy="5795963"/>
          </a:xfrm>
        </p:spPr>
        <p:txBody>
          <a:bodyPr>
            <a:normAutofit fontScale="85000" lnSpcReduction="10000"/>
          </a:bodyPr>
          <a:lstStyle/>
          <a:p>
            <a:r>
              <a:rPr lang="en-US" dirty="0" err="1">
                <a:highlight>
                  <a:srgbClr val="FFFF00"/>
                </a:highlight>
              </a:rPr>
              <a:t>Failable</a:t>
            </a:r>
            <a:r>
              <a:rPr lang="en-US" dirty="0">
                <a:highlight>
                  <a:srgbClr val="FFFF00"/>
                </a:highlight>
              </a:rPr>
              <a:t> </a:t>
            </a:r>
            <a:r>
              <a:rPr lang="en-US" dirty="0" err="1">
                <a:highlight>
                  <a:srgbClr val="FFFF00"/>
                </a:highlight>
              </a:rPr>
              <a:t>Initializers</a:t>
            </a:r>
            <a:endParaRPr lang="en-US" dirty="0">
              <a:highlight>
                <a:srgbClr val="FFFF00"/>
              </a:highlight>
            </a:endParaRPr>
          </a:p>
          <a:p>
            <a:pPr lvl="1"/>
            <a:r>
              <a:rPr lang="en-US" dirty="0"/>
              <a:t>To cope with initialization conditions that can fail</a:t>
            </a:r>
            <a:endParaRPr lang="en-US" b="1" dirty="0"/>
          </a:p>
          <a:p>
            <a:r>
              <a:rPr lang="en-US" dirty="0">
                <a:solidFill>
                  <a:srgbClr val="323232"/>
                </a:solidFill>
                <a:latin typeface="Helvetica"/>
              </a:rPr>
              <a:t>You write a </a:t>
            </a:r>
            <a:r>
              <a:rPr lang="en-US" dirty="0" err="1">
                <a:solidFill>
                  <a:srgbClr val="323232"/>
                </a:solidFill>
                <a:latin typeface="Helvetica"/>
              </a:rPr>
              <a:t>failable</a:t>
            </a:r>
            <a:r>
              <a:rPr lang="en-US" dirty="0">
                <a:solidFill>
                  <a:srgbClr val="323232"/>
                </a:solidFill>
                <a:latin typeface="Helvetica"/>
              </a:rPr>
              <a:t> </a:t>
            </a:r>
            <a:r>
              <a:rPr lang="en-US" dirty="0" err="1">
                <a:solidFill>
                  <a:srgbClr val="323232"/>
                </a:solidFill>
                <a:latin typeface="Helvetica"/>
              </a:rPr>
              <a:t>initializer</a:t>
            </a:r>
            <a:r>
              <a:rPr lang="en-US" dirty="0">
                <a:solidFill>
                  <a:srgbClr val="323232"/>
                </a:solidFill>
                <a:latin typeface="Helvetica"/>
              </a:rPr>
              <a:t> by placing a question mark after the </a:t>
            </a:r>
            <a:r>
              <a:rPr lang="en-US" sz="2800" dirty="0">
                <a:solidFill>
                  <a:srgbClr val="6D6D6D"/>
                </a:solidFill>
                <a:latin typeface="Menlo-Regular"/>
              </a:rPr>
              <a:t>init</a:t>
            </a:r>
            <a:r>
              <a:rPr lang="en-US" dirty="0">
                <a:solidFill>
                  <a:srgbClr val="323232"/>
                </a:solidFill>
                <a:latin typeface="Helvetica"/>
              </a:rPr>
              <a:t> keyword (</a:t>
            </a:r>
            <a:r>
              <a:rPr lang="en-US" sz="2800" dirty="0">
                <a:solidFill>
                  <a:srgbClr val="6D6D6D"/>
                </a:solidFill>
                <a:highlight>
                  <a:srgbClr val="FFFF00"/>
                </a:highlight>
                <a:latin typeface="Menlo-Regular"/>
              </a:rPr>
              <a:t>init?</a:t>
            </a:r>
            <a:r>
              <a:rPr lang="en-US" dirty="0">
                <a:solidFill>
                  <a:srgbClr val="323232"/>
                </a:solidFill>
                <a:latin typeface="Helvetica"/>
              </a:rPr>
              <a:t>).</a:t>
            </a:r>
          </a:p>
          <a:p>
            <a:r>
              <a:rPr lang="en-US" dirty="0"/>
              <a:t>Returns a nil to trigger an initialization failure</a:t>
            </a:r>
          </a:p>
          <a:p>
            <a:r>
              <a:rPr lang="en-US" dirty="0"/>
              <a:t>Can override a </a:t>
            </a:r>
            <a:r>
              <a:rPr lang="en-US" dirty="0" err="1"/>
              <a:t>failable</a:t>
            </a:r>
            <a:r>
              <a:rPr lang="en-US" dirty="0"/>
              <a:t> </a:t>
            </a:r>
            <a:r>
              <a:rPr lang="en-US" dirty="0" err="1"/>
              <a:t>initializer</a:t>
            </a:r>
            <a:r>
              <a:rPr lang="en-US" dirty="0"/>
              <a:t> with a </a:t>
            </a:r>
            <a:r>
              <a:rPr lang="en-US" dirty="0" err="1"/>
              <a:t>nonfailable</a:t>
            </a:r>
            <a:r>
              <a:rPr lang="en-US" dirty="0"/>
              <a:t> </a:t>
            </a:r>
            <a:r>
              <a:rPr lang="en-US" dirty="0" err="1"/>
              <a:t>initializer</a:t>
            </a:r>
            <a:r>
              <a:rPr lang="en-US" dirty="0"/>
              <a:t> but not the other way around.</a:t>
            </a:r>
          </a:p>
          <a:p>
            <a:r>
              <a:rPr lang="en-US" dirty="0"/>
              <a:t>Required </a:t>
            </a:r>
            <a:r>
              <a:rPr lang="en-US" dirty="0" err="1"/>
              <a:t>Initializers</a:t>
            </a:r>
            <a:r>
              <a:rPr lang="en-US" dirty="0"/>
              <a:t>:</a:t>
            </a:r>
          </a:p>
          <a:p>
            <a:pPr lvl="1"/>
            <a:r>
              <a:rPr lang="en-US" dirty="0"/>
              <a:t>every subclass of the class must implement that </a:t>
            </a:r>
            <a:r>
              <a:rPr lang="en-US" dirty="0" err="1"/>
              <a:t>initializer</a:t>
            </a:r>
            <a:endParaRPr lang="en-US" dirty="0"/>
          </a:p>
          <a:p>
            <a:pPr lvl="2"/>
            <a:r>
              <a:rPr lang="en-US" dirty="0">
                <a:solidFill>
                  <a:srgbClr val="981B7E"/>
                </a:solidFill>
                <a:latin typeface="Menlo-Regular"/>
              </a:rPr>
              <a:t>required init() {}</a:t>
            </a:r>
          </a:p>
          <a:p>
            <a:r>
              <a:rPr lang="en-US" dirty="0"/>
              <a:t>Do not write the override modifier when overriding a required designated </a:t>
            </a:r>
            <a:r>
              <a:rPr lang="en-US" dirty="0" err="1"/>
              <a:t>initializer</a:t>
            </a:r>
            <a:endParaRPr lang="en-US" dirty="0"/>
          </a:p>
          <a:p>
            <a:endParaRPr lang="en-US" b="1"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Deinitialization</a:t>
            </a:r>
            <a:endParaRPr lang="en-US" dirty="0"/>
          </a:p>
        </p:txBody>
      </p:sp>
      <p:sp>
        <p:nvSpPr>
          <p:cNvPr id="3" name="Content Placeholder 2"/>
          <p:cNvSpPr>
            <a:spLocks noGrp="1"/>
          </p:cNvSpPr>
          <p:nvPr>
            <p:ph idx="1"/>
          </p:nvPr>
        </p:nvSpPr>
        <p:spPr>
          <a:xfrm>
            <a:off x="457200" y="1417638"/>
            <a:ext cx="8229600" cy="4708525"/>
          </a:xfrm>
        </p:spPr>
        <p:txBody>
          <a:bodyPr/>
          <a:lstStyle/>
          <a:p>
            <a:r>
              <a:rPr lang="en-US" dirty="0"/>
              <a:t>Called immediately before a class instance is </a:t>
            </a:r>
            <a:r>
              <a:rPr lang="en-US" dirty="0" err="1"/>
              <a:t>deallocated</a:t>
            </a:r>
            <a:endParaRPr lang="en-US" dirty="0"/>
          </a:p>
          <a:p>
            <a:r>
              <a:rPr lang="en-US" dirty="0"/>
              <a:t>Available on class types</a:t>
            </a:r>
          </a:p>
          <a:p>
            <a:r>
              <a:rPr lang="en-US" dirty="0"/>
              <a:t>Can be used to perform some additional cleanup</a:t>
            </a:r>
          </a:p>
          <a:p>
            <a:pPr lvl="2">
              <a:buNone/>
            </a:pPr>
            <a:r>
              <a:rPr lang="en-US" dirty="0" err="1">
                <a:solidFill>
                  <a:srgbClr val="981B7E"/>
                </a:solidFill>
                <a:highlight>
                  <a:srgbClr val="FFFF00"/>
                </a:highlight>
                <a:latin typeface="Menlo-Regular"/>
              </a:rPr>
              <a:t>deinit</a:t>
            </a:r>
            <a:r>
              <a:rPr lang="en-US" dirty="0">
                <a:solidFill>
                  <a:srgbClr val="981B7E"/>
                </a:solidFill>
                <a:highlight>
                  <a:srgbClr val="FFFF00"/>
                </a:highlight>
                <a:latin typeface="Menlo-Regular"/>
              </a:rPr>
              <a:t> {    </a:t>
            </a:r>
          </a:p>
          <a:p>
            <a:pPr lvl="2">
              <a:buNone/>
            </a:pPr>
            <a:r>
              <a:rPr lang="en-US" dirty="0">
                <a:solidFill>
                  <a:srgbClr val="0F730F"/>
                </a:solidFill>
                <a:highlight>
                  <a:srgbClr val="FFFF00"/>
                </a:highlight>
                <a:latin typeface="Menlo-Regular"/>
              </a:rPr>
              <a:t>// perform the </a:t>
            </a:r>
            <a:r>
              <a:rPr lang="en-US" dirty="0" err="1">
                <a:solidFill>
                  <a:srgbClr val="0F730F"/>
                </a:solidFill>
                <a:highlight>
                  <a:srgbClr val="FFFF00"/>
                </a:highlight>
                <a:latin typeface="Menlo-Regular"/>
              </a:rPr>
              <a:t>deinitialization</a:t>
            </a:r>
            <a:endParaRPr lang="en-US" dirty="0">
              <a:solidFill>
                <a:srgbClr val="0F730F"/>
              </a:solidFill>
              <a:highlight>
                <a:srgbClr val="FFFF00"/>
              </a:highlight>
              <a:latin typeface="Menlo-Regular"/>
            </a:endParaRPr>
          </a:p>
          <a:p>
            <a:pPr lvl="2">
              <a:buNone/>
            </a:pPr>
            <a:r>
              <a:rPr lang="en-US" dirty="0">
                <a:solidFill>
                  <a:srgbClr val="0F730F"/>
                </a:solidFill>
                <a:highlight>
                  <a:srgbClr val="FFFF00"/>
                </a:highlight>
                <a:latin typeface="Menlo-Regular"/>
              </a:rPr>
              <a:t>}</a:t>
            </a:r>
          </a:p>
          <a:p>
            <a:r>
              <a:rPr lang="en-US" dirty="0"/>
              <a:t> </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66762"/>
          </a:xfrm>
        </p:spPr>
        <p:txBody>
          <a:bodyPr/>
          <a:lstStyle/>
          <a:p>
            <a:r>
              <a:rPr lang="en-US" dirty="0"/>
              <a:t>Methods</a:t>
            </a:r>
          </a:p>
        </p:txBody>
      </p:sp>
      <p:sp>
        <p:nvSpPr>
          <p:cNvPr id="3" name="Content Placeholder 2"/>
          <p:cNvSpPr>
            <a:spLocks noGrp="1"/>
          </p:cNvSpPr>
          <p:nvPr>
            <p:ph idx="1"/>
          </p:nvPr>
        </p:nvSpPr>
        <p:spPr>
          <a:xfrm>
            <a:off x="457200" y="1041400"/>
            <a:ext cx="8229600" cy="5816600"/>
          </a:xfrm>
        </p:spPr>
        <p:txBody>
          <a:bodyPr>
            <a:normAutofit fontScale="77500" lnSpcReduction="20000"/>
          </a:bodyPr>
          <a:lstStyle/>
          <a:p>
            <a:r>
              <a:rPr lang="en-US" i="1" dirty="0"/>
              <a:t>Methods are functions that are associated with a particular type. </a:t>
            </a:r>
          </a:p>
          <a:p>
            <a:r>
              <a:rPr lang="en-US" b="1" i="1" dirty="0"/>
              <a:t>Instance method</a:t>
            </a:r>
            <a:r>
              <a:rPr lang="en-US" i="1" dirty="0"/>
              <a:t>s: defined by classes, structures, and enumerations to encapsulate specific tasks and functionality for working with an </a:t>
            </a:r>
            <a:r>
              <a:rPr lang="en-US" b="1" i="1" dirty="0"/>
              <a:t>instance</a:t>
            </a:r>
            <a:r>
              <a:rPr lang="en-US" i="1" dirty="0"/>
              <a:t> of a given type. </a:t>
            </a:r>
          </a:p>
          <a:p>
            <a:r>
              <a:rPr lang="en-US" b="1" i="1" dirty="0"/>
              <a:t>Type methods </a:t>
            </a:r>
            <a:r>
              <a:rPr lang="en-US" i="1" dirty="0"/>
              <a:t>are defined by classes, structures, and enumerations and are associated with the </a:t>
            </a:r>
            <a:r>
              <a:rPr lang="en-US" b="1" i="1" dirty="0"/>
              <a:t>type</a:t>
            </a:r>
            <a:r>
              <a:rPr lang="en-US" i="1" dirty="0"/>
              <a:t> itself. </a:t>
            </a:r>
          </a:p>
          <a:p>
            <a:r>
              <a:rPr lang="en-US" i="1" dirty="0"/>
              <a:t>Type methods are similar to class methods in Objective-C.</a:t>
            </a:r>
          </a:p>
          <a:p>
            <a:r>
              <a:rPr lang="en-US" dirty="0"/>
              <a:t>Call instance methods with the same dot syntax as properties</a:t>
            </a:r>
          </a:p>
          <a:p>
            <a:pPr lvl="2"/>
            <a:r>
              <a:rPr lang="en-US" sz="1882" dirty="0" err="1">
                <a:solidFill>
                  <a:srgbClr val="981B7E"/>
                </a:solidFill>
                <a:latin typeface="Menlo-Regular"/>
              </a:rPr>
              <a:t>func</a:t>
            </a:r>
            <a:r>
              <a:rPr lang="en-US" sz="1882" dirty="0">
                <a:solidFill>
                  <a:srgbClr val="981B7E"/>
                </a:solidFill>
                <a:latin typeface="Menlo-Regular"/>
              </a:rPr>
              <a:t> </a:t>
            </a:r>
            <a:r>
              <a:rPr lang="en-US" sz="1882" dirty="0" err="1">
                <a:solidFill>
                  <a:srgbClr val="325B61"/>
                </a:solidFill>
                <a:latin typeface="Menlo-Regular"/>
              </a:rPr>
              <a:t>someFunction(argumentLabel</a:t>
            </a:r>
            <a:r>
              <a:rPr lang="en-US" sz="1882" dirty="0">
                <a:solidFill>
                  <a:srgbClr val="325B61"/>
                </a:solidFill>
                <a:latin typeface="Menlo-Regular"/>
              </a:rPr>
              <a:t> </a:t>
            </a:r>
            <a:r>
              <a:rPr lang="en-US" sz="1882" dirty="0" err="1">
                <a:solidFill>
                  <a:srgbClr val="325B61"/>
                </a:solidFill>
                <a:latin typeface="Menlo-Regular"/>
              </a:rPr>
              <a:t>parameterName</a:t>
            </a:r>
            <a:r>
              <a:rPr lang="en-US" sz="1882" dirty="0">
                <a:solidFill>
                  <a:srgbClr val="325B61"/>
                </a:solidFill>
                <a:latin typeface="Menlo-Regular"/>
              </a:rPr>
              <a:t>: </a:t>
            </a:r>
            <a:r>
              <a:rPr lang="en-US" sz="1882" dirty="0" err="1">
                <a:solidFill>
                  <a:srgbClr val="491187"/>
                </a:solidFill>
                <a:latin typeface="Menlo-Regular"/>
              </a:rPr>
              <a:t>Int</a:t>
            </a:r>
            <a:r>
              <a:rPr lang="en-US" sz="1882" dirty="0">
                <a:solidFill>
                  <a:srgbClr val="491187"/>
                </a:solidFill>
                <a:latin typeface="Menlo-Regular"/>
              </a:rPr>
              <a:t>)</a:t>
            </a:r>
          </a:p>
          <a:p>
            <a:pPr lvl="3"/>
            <a:r>
              <a:rPr lang="en-US" dirty="0" err="1"/>
              <a:t>someFunction(argumentLabel</a:t>
            </a:r>
            <a:r>
              <a:rPr lang="en-US" dirty="0"/>
              <a:t> :2  )</a:t>
            </a:r>
            <a:r>
              <a:rPr lang="en-US" dirty="0">
                <a:solidFill>
                  <a:srgbClr val="491187"/>
                </a:solidFill>
                <a:latin typeface="Menlo-Regular"/>
              </a:rPr>
              <a:t> </a:t>
            </a:r>
          </a:p>
          <a:p>
            <a:pPr lvl="2"/>
            <a:r>
              <a:rPr lang="en-US" sz="2200" dirty="0"/>
              <a:t>label is used when calling the function; </a:t>
            </a:r>
          </a:p>
          <a:p>
            <a:pPr lvl="2"/>
            <a:r>
              <a:rPr lang="en-US" sz="1800" dirty="0"/>
              <a:t>each argument is written in the function call with its argument label before it. </a:t>
            </a:r>
          </a:p>
          <a:p>
            <a:pPr lvl="2"/>
            <a:r>
              <a:rPr lang="en-US" sz="1800" dirty="0"/>
              <a:t>The parameter name is used in the implementation of the function. </a:t>
            </a:r>
          </a:p>
          <a:p>
            <a:pPr lvl="2"/>
            <a:r>
              <a:rPr lang="en-US" sz="1800" dirty="0"/>
              <a:t>By default, parameters use their parameter name as their argument label.</a:t>
            </a:r>
            <a:r>
              <a:rPr lang="en-US" sz="1882" dirty="0">
                <a:solidFill>
                  <a:srgbClr val="491187"/>
                </a:solidFill>
                <a:latin typeface="Menlo-Regular"/>
              </a:rPr>
              <a:t> </a:t>
            </a:r>
          </a:p>
          <a:p>
            <a:pPr lvl="2"/>
            <a:r>
              <a:rPr lang="en-US" sz="1800" dirty="0"/>
              <a:t>write an underscore (_) instead of an explicit argument label for that parameter if you do not want to use an </a:t>
            </a:r>
            <a:r>
              <a:rPr lang="en-US" sz="1600" dirty="0"/>
              <a:t>argument label for a parameter</a:t>
            </a:r>
          </a:p>
          <a:p>
            <a:pPr lvl="3"/>
            <a:r>
              <a:rPr lang="en-US" dirty="0"/>
              <a:t> </a:t>
            </a:r>
            <a:r>
              <a:rPr lang="en-US" dirty="0" err="1"/>
              <a:t>func</a:t>
            </a:r>
            <a:r>
              <a:rPr lang="en-US" dirty="0"/>
              <a:t> </a:t>
            </a:r>
            <a:r>
              <a:rPr lang="en-US" dirty="0" err="1"/>
              <a:t>someFunction</a:t>
            </a:r>
            <a:r>
              <a:rPr lang="en-US" dirty="0"/>
              <a:t>(_ </a:t>
            </a:r>
            <a:r>
              <a:rPr lang="en-US" dirty="0" err="1"/>
              <a:t>firstParameterName</a:t>
            </a:r>
            <a:r>
              <a:rPr lang="en-US" dirty="0"/>
              <a:t>:  </a:t>
            </a:r>
            <a:r>
              <a:rPr lang="en-US" dirty="0" err="1"/>
              <a:t>Int</a:t>
            </a:r>
            <a:r>
              <a:rPr lang="en-US" dirty="0"/>
              <a:t> , </a:t>
            </a:r>
            <a:r>
              <a:rPr lang="en-US" dirty="0" err="1"/>
              <a:t>secondParameterName</a:t>
            </a:r>
            <a:r>
              <a:rPr lang="en-US" dirty="0"/>
              <a:t>: </a:t>
            </a:r>
            <a:r>
              <a:rPr lang="en-US" dirty="0" err="1"/>
              <a:t>Int</a:t>
            </a:r>
            <a:r>
              <a:rPr lang="en-US" dirty="0"/>
              <a:t>  </a:t>
            </a:r>
          </a:p>
          <a:p>
            <a:pPr lvl="3"/>
            <a:r>
              <a:rPr lang="en-US" dirty="0"/>
              <a:t>someFunction(1, </a:t>
            </a:r>
            <a:r>
              <a:rPr lang="en-US" dirty="0" err="1"/>
              <a:t>secondParameterName</a:t>
            </a:r>
            <a:r>
              <a:rPr lang="en-US" dirty="0"/>
              <a:t>: 2)</a:t>
            </a:r>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20700"/>
            <a:ext cx="8229600" cy="6057900"/>
          </a:xfrm>
        </p:spPr>
        <p:txBody>
          <a:bodyPr>
            <a:normAutofit fontScale="77500" lnSpcReduction="20000"/>
          </a:bodyPr>
          <a:lstStyle/>
          <a:p>
            <a:r>
              <a:rPr lang="en-US" dirty="0"/>
              <a:t>Structures and enumerations are </a:t>
            </a:r>
            <a:r>
              <a:rPr lang="en-US" i="1" dirty="0"/>
              <a:t>value types.</a:t>
            </a:r>
          </a:p>
          <a:p>
            <a:r>
              <a:rPr lang="en-US" i="1" dirty="0"/>
              <a:t>By default, the properties of a value type cannot be modified from within its instance methods.</a:t>
            </a:r>
          </a:p>
          <a:p>
            <a:r>
              <a:rPr lang="en-US" dirty="0"/>
              <a:t>Can opt in to </a:t>
            </a:r>
            <a:r>
              <a:rPr lang="en-US" i="1" dirty="0"/>
              <a:t>mutating behavior for that method</a:t>
            </a:r>
          </a:p>
          <a:p>
            <a:pPr lvl="3"/>
            <a:r>
              <a:rPr lang="en-US" sz="1400" dirty="0">
                <a:solidFill>
                  <a:srgbClr val="981B7E"/>
                </a:solidFill>
                <a:latin typeface="Menlo-Regular"/>
              </a:rPr>
              <a:t>mutating </a:t>
            </a:r>
            <a:r>
              <a:rPr lang="en-US" sz="1400" dirty="0" err="1">
                <a:solidFill>
                  <a:srgbClr val="981B7E"/>
                </a:solidFill>
                <a:latin typeface="Menlo-Regular"/>
              </a:rPr>
              <a:t>func</a:t>
            </a:r>
            <a:r>
              <a:rPr lang="en-US" sz="1400" dirty="0">
                <a:solidFill>
                  <a:srgbClr val="981B7E"/>
                </a:solidFill>
                <a:latin typeface="Menlo-Regular"/>
              </a:rPr>
              <a:t> </a:t>
            </a:r>
            <a:r>
              <a:rPr lang="en-US" sz="1400" dirty="0" err="1">
                <a:solidFill>
                  <a:srgbClr val="325B61"/>
                </a:solidFill>
                <a:latin typeface="Menlo-Regular"/>
              </a:rPr>
              <a:t>moveBy(x</a:t>
            </a:r>
            <a:r>
              <a:rPr lang="en-US" sz="1400" dirty="0">
                <a:solidFill>
                  <a:srgbClr val="325B61"/>
                </a:solidFill>
                <a:latin typeface="Menlo-Regular"/>
              </a:rPr>
              <a:t> </a:t>
            </a:r>
            <a:r>
              <a:rPr lang="en-US" sz="1400" dirty="0" err="1">
                <a:solidFill>
                  <a:srgbClr val="325B61"/>
                </a:solidFill>
                <a:latin typeface="Menlo-Regular"/>
              </a:rPr>
              <a:t>deltaX</a:t>
            </a:r>
            <a:r>
              <a:rPr lang="en-US" sz="1400" dirty="0">
                <a:solidFill>
                  <a:srgbClr val="325B61"/>
                </a:solidFill>
                <a:latin typeface="Menlo-Regular"/>
              </a:rPr>
              <a:t>: </a:t>
            </a:r>
            <a:r>
              <a:rPr lang="en-US" sz="1400" dirty="0">
                <a:solidFill>
                  <a:srgbClr val="491187"/>
                </a:solidFill>
                <a:latin typeface="Menlo-Regular"/>
              </a:rPr>
              <a:t> Double, </a:t>
            </a:r>
            <a:r>
              <a:rPr lang="en-US" sz="1400" dirty="0" err="1">
                <a:solidFill>
                  <a:srgbClr val="325B61"/>
                </a:solidFill>
                <a:latin typeface="Menlo-Regular"/>
              </a:rPr>
              <a:t>y</a:t>
            </a:r>
            <a:r>
              <a:rPr lang="en-US" sz="1400" dirty="0">
                <a:solidFill>
                  <a:srgbClr val="325B61"/>
                </a:solidFill>
                <a:latin typeface="Menlo-Regular"/>
              </a:rPr>
              <a:t> </a:t>
            </a:r>
            <a:r>
              <a:rPr lang="en-US" sz="1400" dirty="0" err="1">
                <a:solidFill>
                  <a:srgbClr val="325B61"/>
                </a:solidFill>
                <a:latin typeface="Menlo-Regular"/>
              </a:rPr>
              <a:t>deltaY</a:t>
            </a:r>
            <a:r>
              <a:rPr lang="en-US" sz="1400" dirty="0">
                <a:solidFill>
                  <a:srgbClr val="325B61"/>
                </a:solidFill>
                <a:latin typeface="Menlo-Regular"/>
              </a:rPr>
              <a:t>: </a:t>
            </a:r>
            <a:r>
              <a:rPr lang="en-US" sz="1400" dirty="0">
                <a:solidFill>
                  <a:srgbClr val="491187"/>
                </a:solidFill>
                <a:latin typeface="Menlo-Regular"/>
              </a:rPr>
              <a:t>Double) </a:t>
            </a:r>
          </a:p>
          <a:p>
            <a:r>
              <a:rPr lang="en-US" sz="2800" dirty="0"/>
              <a:t>Cannot call a mutating method on a constant of structure type, because its properties cannot be changed, even if they are variable properties</a:t>
            </a:r>
          </a:p>
          <a:p>
            <a:r>
              <a:rPr lang="en-US" sz="2800" dirty="0"/>
              <a:t>Mutating methods can assign an entirely new instance to the implicit self property. ( as opposed to change the individual properties as shown above)</a:t>
            </a:r>
          </a:p>
          <a:p>
            <a:r>
              <a:rPr lang="en-US" sz="2800" b="1" dirty="0"/>
              <a:t>Type Methods </a:t>
            </a:r>
          </a:p>
          <a:p>
            <a:pPr lvl="1"/>
            <a:r>
              <a:rPr lang="en-US" i="1" dirty="0"/>
              <a:t>Indicated by writing the static keyword before the method’s </a:t>
            </a:r>
            <a:r>
              <a:rPr lang="en-US" i="1" dirty="0" err="1"/>
              <a:t>func</a:t>
            </a:r>
            <a:r>
              <a:rPr lang="en-US" i="1" dirty="0"/>
              <a:t> keyword.</a:t>
            </a:r>
          </a:p>
          <a:p>
            <a:pPr lvl="2"/>
            <a:r>
              <a:rPr lang="en-US" dirty="0">
                <a:solidFill>
                  <a:srgbClr val="981B7E"/>
                </a:solidFill>
                <a:latin typeface="Menlo-Regular"/>
              </a:rPr>
              <a:t>static </a:t>
            </a:r>
            <a:r>
              <a:rPr lang="en-US" dirty="0" err="1">
                <a:solidFill>
                  <a:srgbClr val="981B7E"/>
                </a:solidFill>
                <a:latin typeface="Menlo-Regular"/>
              </a:rPr>
              <a:t>func</a:t>
            </a:r>
            <a:r>
              <a:rPr lang="en-US" dirty="0">
                <a:solidFill>
                  <a:srgbClr val="981B7E"/>
                </a:solidFill>
                <a:latin typeface="Menlo-Regular"/>
              </a:rPr>
              <a:t> </a:t>
            </a:r>
            <a:r>
              <a:rPr lang="en-US" dirty="0">
                <a:solidFill>
                  <a:srgbClr val="325B61"/>
                </a:solidFill>
                <a:latin typeface="Menlo-Regular"/>
              </a:rPr>
              <a:t>lock(</a:t>
            </a:r>
            <a:r>
              <a:rPr lang="en-US" dirty="0">
                <a:solidFill>
                  <a:srgbClr val="981B7E"/>
                </a:solidFill>
                <a:latin typeface="Menlo-Regular"/>
              </a:rPr>
              <a:t>_ </a:t>
            </a:r>
            <a:r>
              <a:rPr lang="en-US" dirty="0" err="1">
                <a:solidFill>
                  <a:srgbClr val="325B61"/>
                </a:solidFill>
                <a:latin typeface="Menlo-Regular"/>
              </a:rPr>
              <a:t>level:</a:t>
            </a:r>
            <a:r>
              <a:rPr lang="en-US" dirty="0" err="1">
                <a:solidFill>
                  <a:srgbClr val="491187"/>
                </a:solidFill>
                <a:latin typeface="Menlo-Regular"/>
              </a:rPr>
              <a:t>Int</a:t>
            </a:r>
            <a:r>
              <a:rPr lang="en-US" dirty="0">
                <a:solidFill>
                  <a:srgbClr val="491187"/>
                </a:solidFill>
                <a:latin typeface="Menlo-Regular"/>
              </a:rPr>
              <a:t> )</a:t>
            </a:r>
            <a:endParaRPr lang="en-US" i="1" dirty="0"/>
          </a:p>
          <a:p>
            <a:pPr lvl="1"/>
            <a:r>
              <a:rPr lang="en-US" sz="2800" i="1" dirty="0"/>
              <a:t>Classes may also use the class keyword to allow subclasses to override the </a:t>
            </a:r>
            <a:r>
              <a:rPr lang="en-US" sz="2800" i="1" dirty="0" err="1"/>
              <a:t>superclass’s</a:t>
            </a:r>
            <a:r>
              <a:rPr lang="en-US" sz="2800" i="1" dirty="0"/>
              <a:t> implementation of that method.</a:t>
            </a:r>
          </a:p>
          <a:p>
            <a:pPr lvl="2"/>
            <a:r>
              <a:rPr lang="en-US" sz="1800" dirty="0">
                <a:solidFill>
                  <a:srgbClr val="981B7E"/>
                </a:solidFill>
                <a:latin typeface="Menlo-Regular"/>
              </a:rPr>
              <a:t>class </a:t>
            </a:r>
            <a:r>
              <a:rPr lang="en-US" sz="1800" dirty="0" err="1">
                <a:solidFill>
                  <a:srgbClr val="981B7E"/>
                </a:solidFill>
                <a:latin typeface="Menlo-Regular"/>
              </a:rPr>
              <a:t>func</a:t>
            </a:r>
            <a:r>
              <a:rPr lang="en-US" sz="1800" dirty="0">
                <a:solidFill>
                  <a:srgbClr val="981B7E"/>
                </a:solidFill>
                <a:latin typeface="Menlo-Regular"/>
              </a:rPr>
              <a:t> </a:t>
            </a:r>
            <a:r>
              <a:rPr lang="en-US" sz="1800" dirty="0" err="1">
                <a:solidFill>
                  <a:srgbClr val="325B61"/>
                </a:solidFill>
                <a:latin typeface="Menlo-Regular"/>
              </a:rPr>
              <a:t>someTypeMethod</a:t>
            </a:r>
            <a:r>
              <a:rPr lang="en-US" sz="1800" dirty="0">
                <a:solidFill>
                  <a:srgbClr val="325B61"/>
                </a:solidFill>
                <a:latin typeface="Menlo-Regular"/>
              </a:rPr>
              <a:t>() {</a:t>
            </a:r>
            <a:r>
              <a:rPr lang="en-US" sz="1600" dirty="0"/>
              <a:t>// type method implementation </a:t>
            </a:r>
            <a:r>
              <a:rPr lang="en-US" sz="1800" dirty="0">
                <a:latin typeface="Menlo-Regular"/>
              </a:rPr>
              <a:t>}</a:t>
            </a:r>
            <a:endParaRPr lang="en-US" sz="22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9462"/>
          </a:xfrm>
        </p:spPr>
        <p:txBody>
          <a:bodyPr/>
          <a:lstStyle/>
          <a:p>
            <a:r>
              <a:rPr lang="en-US" dirty="0">
                <a:highlight>
                  <a:srgbClr val="FFFF00"/>
                </a:highlight>
              </a:rPr>
              <a:t>Subscripts</a:t>
            </a:r>
          </a:p>
        </p:txBody>
      </p:sp>
      <p:sp>
        <p:nvSpPr>
          <p:cNvPr id="3" name="Content Placeholder 2"/>
          <p:cNvSpPr>
            <a:spLocks noGrp="1"/>
          </p:cNvSpPr>
          <p:nvPr>
            <p:ph idx="1"/>
          </p:nvPr>
        </p:nvSpPr>
        <p:spPr>
          <a:xfrm>
            <a:off x="457200" y="1206500"/>
            <a:ext cx="8229600" cy="4919663"/>
          </a:xfrm>
        </p:spPr>
        <p:txBody>
          <a:bodyPr>
            <a:normAutofit lnSpcReduction="10000"/>
          </a:bodyPr>
          <a:lstStyle/>
          <a:p>
            <a:r>
              <a:rPr lang="en-US" dirty="0"/>
              <a:t>Shortcuts for accessing the member elements of a collection, list, or sequence.</a:t>
            </a:r>
          </a:p>
          <a:p>
            <a:r>
              <a:rPr lang="en-US" dirty="0"/>
              <a:t>Can be defined by Classes, structures, and enumerations</a:t>
            </a:r>
          </a:p>
          <a:p>
            <a:r>
              <a:rPr lang="en-US" dirty="0"/>
              <a:t>Use subscripts to set and retrieve values by index without needing separate methods for setting and retrieval. </a:t>
            </a:r>
          </a:p>
          <a:p>
            <a:r>
              <a:rPr lang="en-US" dirty="0"/>
              <a:t>Access elements in an Array instance as </a:t>
            </a:r>
            <a:r>
              <a:rPr lang="en-US" dirty="0" err="1"/>
              <a:t>someArray[index</a:t>
            </a:r>
            <a:r>
              <a:rPr lang="en-US" dirty="0"/>
              <a:t>] and elements in a Dictionary instance as </a:t>
            </a:r>
            <a:r>
              <a:rPr lang="en-US" dirty="0" err="1"/>
              <a:t>someDictionary[key</a:t>
            </a:r>
            <a:r>
              <a:rPr lang="en-US" dirty="0"/>
              <a:t>].</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55600"/>
            <a:ext cx="4572000" cy="2585323"/>
          </a:xfrm>
          <a:prstGeom prst="rect">
            <a:avLst/>
          </a:prstGeom>
          <a:solidFill>
            <a:schemeClr val="accent2">
              <a:lumMod val="20000"/>
              <a:lumOff val="80000"/>
            </a:schemeClr>
          </a:solidFill>
        </p:spPr>
        <p:txBody>
          <a:bodyPr wrap="square">
            <a:spAutoFit/>
          </a:bodyPr>
          <a:lstStyle/>
          <a:p>
            <a:r>
              <a:rPr lang="en-US" dirty="0"/>
              <a:t>subscript (</a:t>
            </a:r>
            <a:r>
              <a:rPr lang="en-US" dirty="0" err="1"/>
              <a:t>index</a:t>
            </a:r>
            <a:r>
              <a:rPr lang="en-US" dirty="0" err="1">
                <a:sym typeface="Wingdings"/>
              </a:rPr>
              <a:t>:Int</a:t>
            </a:r>
            <a:r>
              <a:rPr lang="en-US" dirty="0"/>
              <a:t>) -&gt;  </a:t>
            </a:r>
            <a:r>
              <a:rPr lang="en-US" dirty="0" err="1"/>
              <a:t>Int</a:t>
            </a:r>
            <a:r>
              <a:rPr lang="en-US" dirty="0"/>
              <a:t> {   </a:t>
            </a:r>
          </a:p>
          <a:p>
            <a:r>
              <a:rPr lang="en-US" dirty="0"/>
              <a:t> 	get {        </a:t>
            </a:r>
          </a:p>
          <a:p>
            <a:r>
              <a:rPr lang="en-US" dirty="0"/>
              <a:t>	// return an appropriate subscript value 	here    </a:t>
            </a:r>
          </a:p>
          <a:p>
            <a:r>
              <a:rPr lang="en-US" dirty="0"/>
              <a:t>	}   </a:t>
            </a:r>
          </a:p>
          <a:p>
            <a:r>
              <a:rPr lang="en-US" dirty="0"/>
              <a:t> 	</a:t>
            </a:r>
            <a:r>
              <a:rPr lang="en-US" dirty="0" err="1"/>
              <a:t>set(newValue</a:t>
            </a:r>
            <a:r>
              <a:rPr lang="en-US" dirty="0"/>
              <a:t>) {       </a:t>
            </a:r>
          </a:p>
          <a:p>
            <a:r>
              <a:rPr lang="en-US" dirty="0"/>
              <a:t> 	// perform a suitable setting action here   </a:t>
            </a:r>
          </a:p>
          <a:p>
            <a:r>
              <a:rPr lang="en-US" dirty="0"/>
              <a:t> 	}</a:t>
            </a:r>
          </a:p>
          <a:p>
            <a:r>
              <a:rPr lang="en-US" dirty="0"/>
              <a:t>}</a:t>
            </a:r>
          </a:p>
        </p:txBody>
      </p:sp>
      <p:sp>
        <p:nvSpPr>
          <p:cNvPr id="5" name="Rectangle 4"/>
          <p:cNvSpPr/>
          <p:nvPr/>
        </p:nvSpPr>
        <p:spPr>
          <a:xfrm>
            <a:off x="228600" y="3238500"/>
            <a:ext cx="8267700" cy="2585323"/>
          </a:xfrm>
          <a:prstGeom prst="rect">
            <a:avLst/>
          </a:prstGeom>
          <a:solidFill>
            <a:schemeClr val="accent6">
              <a:lumMod val="40000"/>
              <a:lumOff val="60000"/>
            </a:schemeClr>
          </a:solidFill>
        </p:spPr>
        <p:txBody>
          <a:bodyPr wrap="square">
            <a:spAutoFit/>
          </a:bodyPr>
          <a:lstStyle/>
          <a:p>
            <a:r>
              <a:rPr lang="en-US" dirty="0" err="1">
                <a:solidFill>
                  <a:srgbClr val="981B7E"/>
                </a:solidFill>
                <a:latin typeface="Menlo-Regular"/>
              </a:rPr>
              <a:t>struct</a:t>
            </a:r>
            <a:r>
              <a:rPr lang="en-US" dirty="0">
                <a:solidFill>
                  <a:srgbClr val="981B7E"/>
                </a:solidFill>
                <a:latin typeface="Menlo-Regular"/>
              </a:rPr>
              <a:t> </a:t>
            </a:r>
            <a:r>
              <a:rPr lang="en-US" dirty="0" err="1">
                <a:solidFill>
                  <a:srgbClr val="325B61"/>
                </a:solidFill>
                <a:latin typeface="Menlo-Regular"/>
              </a:rPr>
              <a:t>TimesTable</a:t>
            </a:r>
            <a:r>
              <a:rPr lang="en-US" dirty="0">
                <a:solidFill>
                  <a:srgbClr val="325B61"/>
                </a:solidFill>
                <a:latin typeface="Menlo-Regular"/>
              </a:rPr>
              <a:t> {    </a:t>
            </a:r>
          </a:p>
          <a:p>
            <a:r>
              <a:rPr lang="en-US" dirty="0">
                <a:solidFill>
                  <a:srgbClr val="325B61"/>
                </a:solidFill>
                <a:latin typeface="Menlo-Regular"/>
              </a:rPr>
              <a:t>	</a:t>
            </a:r>
            <a:r>
              <a:rPr lang="en-US" dirty="0">
                <a:solidFill>
                  <a:srgbClr val="981B7E"/>
                </a:solidFill>
                <a:latin typeface="Menlo-Regular"/>
              </a:rPr>
              <a:t>let </a:t>
            </a:r>
            <a:r>
              <a:rPr lang="en-US" dirty="0">
                <a:solidFill>
                  <a:srgbClr val="325B61"/>
                </a:solidFill>
                <a:latin typeface="Menlo-Regular"/>
              </a:rPr>
              <a:t>multiplier: </a:t>
            </a:r>
            <a:r>
              <a:rPr lang="en-US" dirty="0">
                <a:solidFill>
                  <a:srgbClr val="491187"/>
                </a:solidFill>
                <a:latin typeface="Menlo-Regular"/>
              </a:rPr>
              <a:t> </a:t>
            </a:r>
            <a:r>
              <a:rPr lang="en-US" dirty="0" err="1">
                <a:solidFill>
                  <a:srgbClr val="491187"/>
                </a:solidFill>
                <a:latin typeface="Menlo-Regular"/>
              </a:rPr>
              <a:t>Int</a:t>
            </a:r>
            <a:r>
              <a:rPr lang="en-US" dirty="0">
                <a:solidFill>
                  <a:srgbClr val="491187"/>
                </a:solidFill>
                <a:latin typeface="Menlo-Regular"/>
              </a:rPr>
              <a:t>      </a:t>
            </a:r>
          </a:p>
          <a:p>
            <a:r>
              <a:rPr lang="en-US" dirty="0">
                <a:solidFill>
                  <a:srgbClr val="491187"/>
                </a:solidFill>
                <a:latin typeface="Menlo-Regular"/>
              </a:rPr>
              <a:t>	</a:t>
            </a:r>
            <a:r>
              <a:rPr lang="en-US" dirty="0" err="1">
                <a:solidFill>
                  <a:srgbClr val="981B7E"/>
                </a:solidFill>
                <a:latin typeface="Menlo-Regular"/>
              </a:rPr>
              <a:t>subscript(</a:t>
            </a:r>
            <a:r>
              <a:rPr lang="en-US" dirty="0" err="1">
                <a:solidFill>
                  <a:srgbClr val="325B61"/>
                </a:solidFill>
                <a:latin typeface="Menlo-Regular"/>
              </a:rPr>
              <a:t>index</a:t>
            </a:r>
            <a:r>
              <a:rPr lang="en-US" dirty="0">
                <a:solidFill>
                  <a:srgbClr val="325B61"/>
                </a:solidFill>
                <a:latin typeface="Menlo-Regular"/>
              </a:rPr>
              <a:t>:</a:t>
            </a:r>
            <a:r>
              <a:rPr lang="en-US" dirty="0">
                <a:solidFill>
                  <a:srgbClr val="491187"/>
                </a:solidFill>
                <a:latin typeface="Menlo-Regular"/>
              </a:rPr>
              <a:t> </a:t>
            </a:r>
            <a:r>
              <a:rPr lang="en-US" dirty="0" err="1">
                <a:solidFill>
                  <a:srgbClr val="491187"/>
                </a:solidFill>
                <a:latin typeface="Menlo-Regular"/>
              </a:rPr>
              <a:t>Int</a:t>
            </a:r>
            <a:r>
              <a:rPr lang="en-US" dirty="0">
                <a:solidFill>
                  <a:srgbClr val="491187"/>
                </a:solidFill>
                <a:latin typeface="Menlo-Regular"/>
              </a:rPr>
              <a:t>) -&gt;</a:t>
            </a:r>
            <a:r>
              <a:rPr lang="en-US" dirty="0" err="1">
                <a:solidFill>
                  <a:srgbClr val="491187"/>
                </a:solidFill>
                <a:latin typeface="Menlo-Regular"/>
              </a:rPr>
              <a:t>Int</a:t>
            </a:r>
            <a:r>
              <a:rPr lang="en-US" dirty="0">
                <a:solidFill>
                  <a:srgbClr val="491187"/>
                </a:solidFill>
                <a:latin typeface="Menlo-Regular"/>
              </a:rPr>
              <a:t>  {        </a:t>
            </a:r>
          </a:p>
          <a:p>
            <a:r>
              <a:rPr lang="en-US" dirty="0">
                <a:solidFill>
                  <a:srgbClr val="491187"/>
                </a:solidFill>
                <a:latin typeface="Menlo-Regular"/>
              </a:rPr>
              <a:t>		</a:t>
            </a:r>
            <a:r>
              <a:rPr lang="en-US" dirty="0">
                <a:solidFill>
                  <a:srgbClr val="981B7E"/>
                </a:solidFill>
                <a:latin typeface="Menlo-Regular"/>
              </a:rPr>
              <a:t>return </a:t>
            </a:r>
            <a:r>
              <a:rPr lang="en-US" dirty="0">
                <a:solidFill>
                  <a:srgbClr val="325B61"/>
                </a:solidFill>
                <a:latin typeface="Menlo-Regular"/>
              </a:rPr>
              <a:t>multiplier * index    </a:t>
            </a:r>
          </a:p>
          <a:p>
            <a:r>
              <a:rPr lang="en-US" dirty="0">
                <a:solidFill>
                  <a:srgbClr val="325B61"/>
                </a:solidFill>
                <a:latin typeface="Menlo-Regular"/>
              </a:rPr>
              <a:t>	}</a:t>
            </a:r>
          </a:p>
          <a:p>
            <a:r>
              <a:rPr lang="en-US" dirty="0">
                <a:solidFill>
                  <a:srgbClr val="325B61"/>
                </a:solidFill>
                <a:latin typeface="Menlo-Regular"/>
              </a:rPr>
              <a:t>}</a:t>
            </a:r>
          </a:p>
          <a:p>
            <a:r>
              <a:rPr lang="en-US" dirty="0">
                <a:solidFill>
                  <a:srgbClr val="981B7E"/>
                </a:solidFill>
                <a:latin typeface="Menlo-Regular"/>
              </a:rPr>
              <a:t>let </a:t>
            </a:r>
            <a:r>
              <a:rPr lang="en-US" dirty="0" err="1">
                <a:solidFill>
                  <a:srgbClr val="325B61"/>
                </a:solidFill>
                <a:latin typeface="Menlo-Regular"/>
              </a:rPr>
              <a:t>threeTimesTable</a:t>
            </a:r>
            <a:r>
              <a:rPr lang="en-US" dirty="0">
                <a:solidFill>
                  <a:srgbClr val="325B61"/>
                </a:solidFill>
                <a:latin typeface="Menlo-Regular"/>
              </a:rPr>
              <a:t> = </a:t>
            </a:r>
            <a:r>
              <a:rPr lang="en-US" dirty="0" err="1">
                <a:solidFill>
                  <a:srgbClr val="325B61"/>
                </a:solidFill>
                <a:latin typeface="Menlo-Regular"/>
              </a:rPr>
              <a:t>TimesTable(multiplier</a:t>
            </a:r>
            <a:r>
              <a:rPr lang="en-US" dirty="0">
                <a:solidFill>
                  <a:srgbClr val="325B61"/>
                </a:solidFill>
                <a:latin typeface="Menlo-Regular"/>
              </a:rPr>
              <a:t>: </a:t>
            </a:r>
            <a:r>
              <a:rPr lang="en-US" dirty="0">
                <a:solidFill>
                  <a:srgbClr val="1400C4"/>
                </a:solidFill>
                <a:latin typeface="Menlo-Regular"/>
              </a:rPr>
              <a:t>3)</a:t>
            </a:r>
          </a:p>
          <a:p>
            <a:r>
              <a:rPr lang="en-US" dirty="0" err="1">
                <a:solidFill>
                  <a:srgbClr val="325B61"/>
                </a:solidFill>
                <a:latin typeface="Menlo-Regular"/>
              </a:rPr>
              <a:t>print(</a:t>
            </a:r>
            <a:r>
              <a:rPr lang="en-US" dirty="0" err="1">
                <a:solidFill>
                  <a:srgbClr val="B50013"/>
                </a:solidFill>
                <a:latin typeface="Menlo-Regular"/>
              </a:rPr>
              <a:t>"six</a:t>
            </a:r>
            <a:r>
              <a:rPr lang="en-US" dirty="0">
                <a:solidFill>
                  <a:srgbClr val="B50013"/>
                </a:solidFill>
                <a:latin typeface="Menlo-Regular"/>
              </a:rPr>
              <a:t> times three is \(</a:t>
            </a:r>
            <a:r>
              <a:rPr lang="en-US" dirty="0">
                <a:solidFill>
                  <a:srgbClr val="325B61"/>
                </a:solidFill>
                <a:latin typeface="Menlo-Regular"/>
              </a:rPr>
              <a:t>threeTimesTable[</a:t>
            </a:r>
            <a:r>
              <a:rPr lang="en-US" dirty="0">
                <a:solidFill>
                  <a:srgbClr val="1400C4"/>
                </a:solidFill>
                <a:latin typeface="Menlo-Regular"/>
              </a:rPr>
              <a:t>6])</a:t>
            </a:r>
            <a:r>
              <a:rPr lang="en-US" dirty="0">
                <a:solidFill>
                  <a:srgbClr val="B50013"/>
                </a:solidFill>
                <a:latin typeface="Menlo-Regular"/>
              </a:rPr>
              <a:t>")</a:t>
            </a:r>
          </a:p>
          <a:p>
            <a:r>
              <a:rPr lang="en-US" dirty="0">
                <a:solidFill>
                  <a:srgbClr val="0F730F"/>
                </a:solidFill>
                <a:latin typeface="Menlo-Regular"/>
              </a:rPr>
              <a:t>// Prints "six times three is 18"</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74700"/>
            <a:ext cx="8229600" cy="5351463"/>
          </a:xfrm>
        </p:spPr>
        <p:txBody>
          <a:bodyPr>
            <a:normAutofit fontScale="77500" lnSpcReduction="20000"/>
          </a:bodyPr>
          <a:lstStyle/>
          <a:p>
            <a:r>
              <a:rPr lang="en-US" dirty="0"/>
              <a:t>Subscripts can take any number of input parameters</a:t>
            </a:r>
          </a:p>
          <a:p>
            <a:pPr lvl="1"/>
            <a:r>
              <a:rPr lang="en-US" dirty="0"/>
              <a:t> The input parameters can be of any type. </a:t>
            </a:r>
          </a:p>
          <a:p>
            <a:r>
              <a:rPr lang="en-US" dirty="0"/>
              <a:t>Subscripts can also return any type. </a:t>
            </a:r>
          </a:p>
          <a:p>
            <a:r>
              <a:rPr lang="en-US" dirty="0"/>
              <a:t>Subscripts can use </a:t>
            </a:r>
            <a:r>
              <a:rPr lang="en-US" dirty="0" err="1"/>
              <a:t>variadic</a:t>
            </a:r>
            <a:r>
              <a:rPr lang="en-US" dirty="0"/>
              <a:t> parameters, but they can’t use in-out parameters or provide default parameter values.</a:t>
            </a:r>
          </a:p>
          <a:p>
            <a:r>
              <a:rPr lang="en-US" dirty="0"/>
              <a:t>A class or structure can provide as many subscript implementations as it needs</a:t>
            </a:r>
          </a:p>
          <a:p>
            <a:r>
              <a:rPr lang="en-US" dirty="0"/>
              <a:t> The appropriate subscript to be used will be inferred based on the types of the value or values that are contained within the subscript brackets at the point that the subscript is used. </a:t>
            </a:r>
          </a:p>
          <a:p>
            <a:pPr lvl="1"/>
            <a:r>
              <a:rPr lang="en-US" dirty="0"/>
              <a:t>This definition of multiple subscripts is known as </a:t>
            </a:r>
            <a:r>
              <a:rPr lang="en-US" i="1" dirty="0"/>
              <a:t>subscript overloading.</a:t>
            </a:r>
          </a:p>
          <a:p>
            <a:r>
              <a:rPr lang="en-US" dirty="0"/>
              <a:t>Subscripts can be defined with multiple parameters if it is appropriate for the type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a:xfrm>
            <a:off x="457200" y="1612900"/>
            <a:ext cx="8229600" cy="4876800"/>
          </a:xfrm>
        </p:spPr>
        <p:txBody>
          <a:bodyPr>
            <a:normAutofit/>
          </a:bodyPr>
          <a:lstStyle/>
          <a:p>
            <a:r>
              <a:rPr lang="en-US" dirty="0"/>
              <a:t>Swift classes do not inherit from a universal base class.</a:t>
            </a:r>
          </a:p>
          <a:p>
            <a:r>
              <a:rPr lang="en-US" b="1" dirty="0"/>
              <a:t>Base Class</a:t>
            </a:r>
            <a:r>
              <a:rPr lang="en-US" dirty="0"/>
              <a:t>: class without a </a:t>
            </a:r>
            <a:r>
              <a:rPr lang="en-US" dirty="0" err="1"/>
              <a:t>superclass</a:t>
            </a:r>
            <a:endParaRPr lang="en-US" dirty="0"/>
          </a:p>
          <a:p>
            <a:r>
              <a:rPr lang="en-US" dirty="0"/>
              <a:t>A class can </a:t>
            </a:r>
            <a:r>
              <a:rPr lang="en-US" i="1" dirty="0"/>
              <a:t>inherit methods, properties, and other characteristics from another class</a:t>
            </a:r>
          </a:p>
          <a:p>
            <a:r>
              <a:rPr lang="en-US" i="1" dirty="0" err="1"/>
              <a:t>Subclassing</a:t>
            </a:r>
            <a:r>
              <a:rPr lang="en-US" i="1" dirty="0"/>
              <a:t>:</a:t>
            </a:r>
          </a:p>
          <a:p>
            <a:pPr lvl="1">
              <a:buNone/>
            </a:pPr>
            <a:r>
              <a:rPr lang="en-US" sz="1800" dirty="0">
                <a:solidFill>
                  <a:srgbClr val="981B7E"/>
                </a:solidFill>
                <a:latin typeface="Menlo-Regular"/>
              </a:rPr>
              <a:t>				class </a:t>
            </a:r>
            <a:r>
              <a:rPr lang="en-US" sz="1800" dirty="0" err="1">
                <a:solidFill>
                  <a:srgbClr val="325B61"/>
                </a:solidFill>
                <a:latin typeface="Menlo-Regular"/>
              </a:rPr>
              <a:t>SomeSubclass:</a:t>
            </a:r>
            <a:r>
              <a:rPr lang="en-US" sz="1800" dirty="0" err="1">
                <a:solidFill>
                  <a:srgbClr val="491187"/>
                </a:solidFill>
                <a:latin typeface="Menlo-Regular"/>
              </a:rPr>
              <a:t>SomeSuperclass</a:t>
            </a:r>
            <a:r>
              <a:rPr lang="en-US" sz="1800" dirty="0">
                <a:solidFill>
                  <a:srgbClr val="491187"/>
                </a:solidFill>
                <a:latin typeface="Menlo-Regular"/>
              </a:rPr>
              <a:t> {   </a:t>
            </a:r>
            <a:endParaRPr lang="en-US" dirty="0">
              <a:solidFill>
                <a:srgbClr val="981B7E"/>
              </a:solidFill>
              <a:latin typeface="Menlo-Regular"/>
            </a:endParaRPr>
          </a:p>
          <a:p>
            <a:pPr lvl="1">
              <a:buNone/>
            </a:pPr>
            <a:r>
              <a:rPr lang="en-US" sz="1800" dirty="0">
                <a:solidFill>
                  <a:srgbClr val="491187"/>
                </a:solidFill>
                <a:latin typeface="Menlo-Regular"/>
              </a:rPr>
              <a:t> 						</a:t>
            </a:r>
            <a:r>
              <a:rPr lang="en-US" sz="1800" dirty="0">
                <a:solidFill>
                  <a:srgbClr val="0F730F"/>
                </a:solidFill>
                <a:latin typeface="Menlo-Regular"/>
              </a:rPr>
              <a:t>// subclass definition goes here</a:t>
            </a:r>
          </a:p>
          <a:p>
            <a:pPr lvl="1">
              <a:buNone/>
            </a:pPr>
            <a:r>
              <a:rPr lang="en-US" sz="1800" dirty="0">
                <a:solidFill>
                  <a:srgbClr val="0F730F"/>
                </a:solidFill>
                <a:latin typeface="Menlo-Regular"/>
              </a:rPr>
              <a:t>				}</a:t>
            </a:r>
          </a:p>
          <a:p>
            <a:pPr lvl="1">
              <a:buNone/>
            </a:pPr>
            <a:r>
              <a:rPr lang="en-US" sz="1800" dirty="0">
                <a:solidFill>
                  <a:srgbClr val="0F730F"/>
                </a:solidFill>
                <a:latin typeface="Menlo-Regular"/>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41362"/>
          </a:xfrm>
        </p:spPr>
        <p:txBody>
          <a:bodyPr>
            <a:normAutofit fontScale="90000"/>
          </a:bodyPr>
          <a:lstStyle/>
          <a:p>
            <a:r>
              <a:rPr lang="en-US" dirty="0"/>
              <a:t>Data Types</a:t>
            </a:r>
          </a:p>
        </p:txBody>
      </p:sp>
      <p:sp>
        <p:nvSpPr>
          <p:cNvPr id="3" name="Content Placeholder 2"/>
          <p:cNvSpPr>
            <a:spLocks noGrp="1"/>
          </p:cNvSpPr>
          <p:nvPr>
            <p:ph idx="1"/>
          </p:nvPr>
        </p:nvSpPr>
        <p:spPr>
          <a:xfrm>
            <a:off x="457200" y="1417638"/>
            <a:ext cx="8229600" cy="4708525"/>
          </a:xfrm>
        </p:spPr>
        <p:txBody>
          <a:bodyPr>
            <a:normAutofit fontScale="55000" lnSpcReduction="20000"/>
          </a:bodyPr>
          <a:lstStyle/>
          <a:p>
            <a:r>
              <a:rPr lang="en-US" dirty="0"/>
              <a:t>Swift provides its own versions of all fundamental C and Objective-C types:</a:t>
            </a:r>
          </a:p>
          <a:p>
            <a:pPr lvl="1"/>
            <a:r>
              <a:rPr lang="en-US" dirty="0" err="1"/>
              <a:t>Int</a:t>
            </a:r>
            <a:r>
              <a:rPr lang="en-US" dirty="0"/>
              <a:t>   ( Int32, Int64)</a:t>
            </a:r>
          </a:p>
          <a:p>
            <a:pPr lvl="1"/>
            <a:r>
              <a:rPr lang="en-US" dirty="0" err="1"/>
              <a:t>UInt</a:t>
            </a:r>
            <a:r>
              <a:rPr lang="en-US" dirty="0"/>
              <a:t> (UInt32, UInt64)</a:t>
            </a:r>
          </a:p>
          <a:p>
            <a:pPr lvl="1"/>
            <a:r>
              <a:rPr lang="en-US" dirty="0"/>
              <a:t>Double     ------- 64-bit floating-point</a:t>
            </a:r>
          </a:p>
          <a:p>
            <a:pPr lvl="1"/>
            <a:r>
              <a:rPr lang="en-US" dirty="0"/>
              <a:t>Float        -------- 32-bit floating-point number</a:t>
            </a:r>
          </a:p>
          <a:p>
            <a:pPr lvl="1"/>
            <a:r>
              <a:rPr lang="en-US" dirty="0" err="1"/>
              <a:t>Bool</a:t>
            </a:r>
            <a:endParaRPr lang="en-US" dirty="0"/>
          </a:p>
          <a:p>
            <a:r>
              <a:rPr lang="en-US" dirty="0"/>
              <a:t>Collection Types:</a:t>
            </a:r>
          </a:p>
          <a:p>
            <a:pPr lvl="1"/>
            <a:r>
              <a:rPr lang="en-US" dirty="0"/>
              <a:t>Array</a:t>
            </a:r>
          </a:p>
          <a:p>
            <a:pPr lvl="1"/>
            <a:r>
              <a:rPr lang="en-US" dirty="0"/>
              <a:t>Set</a:t>
            </a:r>
          </a:p>
          <a:p>
            <a:pPr lvl="1"/>
            <a:r>
              <a:rPr lang="en-US" dirty="0"/>
              <a:t>Dictionary</a:t>
            </a:r>
          </a:p>
          <a:p>
            <a:r>
              <a:rPr lang="en-US" dirty="0"/>
              <a:t>New types ( not in objective-</a:t>
            </a:r>
            <a:r>
              <a:rPr lang="en-US" dirty="0" err="1"/>
              <a:t>c</a:t>
            </a:r>
            <a:r>
              <a:rPr lang="en-US" dirty="0"/>
              <a:t>)</a:t>
            </a:r>
          </a:p>
          <a:p>
            <a:pPr lvl="1"/>
            <a:r>
              <a:rPr lang="en-US" dirty="0" err="1"/>
              <a:t>Tuples</a:t>
            </a:r>
            <a:endParaRPr lang="en-US" dirty="0"/>
          </a:p>
          <a:p>
            <a:r>
              <a:rPr lang="en-US" dirty="0"/>
              <a:t>Optional Types ( handles the absence of a value)</a:t>
            </a:r>
          </a:p>
          <a:p>
            <a:r>
              <a:rPr lang="en-US" dirty="0"/>
              <a:t>Swift is a type-safe language.</a:t>
            </a:r>
          </a:p>
          <a:p>
            <a:endParaRPr lang="en-US" dirty="0"/>
          </a:p>
          <a:p>
            <a:r>
              <a:rPr lang="en-US" dirty="0"/>
              <a:t>Special types to work with nonspecific types</a:t>
            </a:r>
          </a:p>
          <a:p>
            <a:pPr lvl="1"/>
            <a:r>
              <a:rPr lang="en-US" sz="2400" dirty="0">
                <a:solidFill>
                  <a:srgbClr val="6D6D6D"/>
                </a:solidFill>
                <a:latin typeface="Menlo-Regular"/>
              </a:rPr>
              <a:t>Any</a:t>
            </a:r>
            <a:r>
              <a:rPr lang="en-US" dirty="0">
                <a:solidFill>
                  <a:srgbClr val="323232"/>
                </a:solidFill>
                <a:latin typeface="Helvetica"/>
              </a:rPr>
              <a:t> can represent an instance of any type at all, including function types.</a:t>
            </a:r>
          </a:p>
          <a:p>
            <a:pPr lvl="1"/>
            <a:r>
              <a:rPr lang="en-US" sz="2400" dirty="0" err="1">
                <a:solidFill>
                  <a:srgbClr val="6D6D6D"/>
                </a:solidFill>
                <a:latin typeface="Menlo-Regular"/>
              </a:rPr>
              <a:t>AnyObject</a:t>
            </a:r>
            <a:r>
              <a:rPr lang="en-US" dirty="0">
                <a:solidFill>
                  <a:srgbClr val="323232"/>
                </a:solidFill>
                <a:latin typeface="Helvetica"/>
              </a:rPr>
              <a:t> can represent an instance of any class type.</a:t>
            </a:r>
            <a:endParaRPr lang="en-US" dirty="0"/>
          </a:p>
          <a:p>
            <a:pPr lvl="1"/>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42900"/>
            <a:ext cx="8229600" cy="6184900"/>
          </a:xfrm>
        </p:spPr>
        <p:txBody>
          <a:bodyPr>
            <a:normAutofit fontScale="62500" lnSpcReduction="20000"/>
          </a:bodyPr>
          <a:lstStyle/>
          <a:p>
            <a:r>
              <a:rPr lang="en-US" dirty="0"/>
              <a:t>Overriding: A subclass can:</a:t>
            </a:r>
          </a:p>
          <a:p>
            <a:pPr lvl="1"/>
            <a:r>
              <a:rPr lang="en-US" dirty="0"/>
              <a:t>provide its own custom implementation of:</a:t>
            </a:r>
          </a:p>
          <a:p>
            <a:pPr lvl="3"/>
            <a:r>
              <a:rPr lang="en-US" dirty="0"/>
              <a:t> an instance method</a:t>
            </a:r>
          </a:p>
          <a:p>
            <a:pPr lvl="3"/>
            <a:r>
              <a:rPr lang="en-US" dirty="0"/>
              <a:t>type method</a:t>
            </a:r>
          </a:p>
          <a:p>
            <a:pPr lvl="3"/>
            <a:r>
              <a:rPr lang="en-US" dirty="0"/>
              <a:t>instance property</a:t>
            </a:r>
          </a:p>
          <a:p>
            <a:pPr lvl="3"/>
            <a:r>
              <a:rPr lang="en-US" dirty="0"/>
              <a:t> type property </a:t>
            </a:r>
          </a:p>
          <a:p>
            <a:pPr lvl="3"/>
            <a:r>
              <a:rPr lang="en-US" dirty="0"/>
              <a:t>Subscript                 that are inherited from a </a:t>
            </a:r>
            <a:r>
              <a:rPr lang="en-US" dirty="0" err="1"/>
              <a:t>superclass</a:t>
            </a:r>
            <a:r>
              <a:rPr lang="en-US" dirty="0"/>
              <a:t>. </a:t>
            </a:r>
          </a:p>
          <a:p>
            <a:pPr lvl="1"/>
            <a:r>
              <a:rPr lang="en-US" dirty="0"/>
              <a:t>prefix the overriding definition with the </a:t>
            </a:r>
            <a:r>
              <a:rPr lang="en-US" dirty="0">
                <a:solidFill>
                  <a:srgbClr val="6D6D6D"/>
                </a:solidFill>
                <a:latin typeface="Menlo-Regular"/>
              </a:rPr>
              <a:t>override </a:t>
            </a:r>
            <a:r>
              <a:rPr lang="en-US" dirty="0"/>
              <a:t>keyword</a:t>
            </a:r>
          </a:p>
          <a:p>
            <a:r>
              <a:rPr lang="en-US" dirty="0"/>
              <a:t>Use </a:t>
            </a:r>
            <a:r>
              <a:rPr lang="en-US" sz="2800" dirty="0">
                <a:solidFill>
                  <a:srgbClr val="6D6D6D"/>
                </a:solidFill>
                <a:latin typeface="Menlo-Regular"/>
              </a:rPr>
              <a:t>super</a:t>
            </a:r>
            <a:r>
              <a:rPr lang="en-US" dirty="0">
                <a:solidFill>
                  <a:srgbClr val="323232"/>
                </a:solidFill>
                <a:latin typeface="Helvetica"/>
              </a:rPr>
              <a:t> prefix to access the </a:t>
            </a:r>
            <a:r>
              <a:rPr lang="en-US" dirty="0" err="1">
                <a:solidFill>
                  <a:srgbClr val="323232"/>
                </a:solidFill>
                <a:latin typeface="Helvetica"/>
              </a:rPr>
              <a:t>superclass</a:t>
            </a:r>
            <a:r>
              <a:rPr lang="en-US" dirty="0">
                <a:solidFill>
                  <a:srgbClr val="323232"/>
                </a:solidFill>
                <a:latin typeface="Helvetica"/>
              </a:rPr>
              <a:t> version:</a:t>
            </a:r>
          </a:p>
          <a:p>
            <a:pPr lvl="2"/>
            <a:r>
              <a:rPr lang="en-US" dirty="0" err="1">
                <a:solidFill>
                  <a:srgbClr val="6D6D6D"/>
                </a:solidFill>
                <a:latin typeface="Menlo-Regular"/>
              </a:rPr>
              <a:t>super.someMethod</a:t>
            </a:r>
            <a:r>
              <a:rPr lang="en-US" dirty="0">
                <a:solidFill>
                  <a:srgbClr val="6D6D6D"/>
                </a:solidFill>
                <a:latin typeface="Menlo-Regular"/>
              </a:rPr>
              <a:t>()</a:t>
            </a:r>
          </a:p>
          <a:p>
            <a:pPr lvl="2"/>
            <a:r>
              <a:rPr lang="en-US" dirty="0" err="1">
                <a:solidFill>
                  <a:srgbClr val="6D6D6D"/>
                </a:solidFill>
                <a:latin typeface="Menlo-Regular"/>
              </a:rPr>
              <a:t>super.someProperty</a:t>
            </a:r>
            <a:endParaRPr lang="en-US" dirty="0">
              <a:solidFill>
                <a:srgbClr val="6D6D6D"/>
              </a:solidFill>
              <a:latin typeface="Menlo-Regular"/>
            </a:endParaRPr>
          </a:p>
          <a:p>
            <a:pPr lvl="2"/>
            <a:r>
              <a:rPr lang="en-US" dirty="0" err="1">
                <a:solidFill>
                  <a:srgbClr val="6D6D6D"/>
                </a:solidFill>
                <a:latin typeface="Menlo-Regular"/>
              </a:rPr>
              <a:t>super[someIndex</a:t>
            </a:r>
            <a:r>
              <a:rPr lang="en-US" dirty="0">
                <a:solidFill>
                  <a:srgbClr val="6D6D6D"/>
                </a:solidFill>
                <a:latin typeface="Menlo-Regular"/>
              </a:rPr>
              <a:t>] </a:t>
            </a:r>
            <a:r>
              <a:rPr lang="en-US" dirty="0"/>
              <a:t>from within the overriding subscript implementation</a:t>
            </a:r>
            <a:endParaRPr lang="en-US" dirty="0">
              <a:solidFill>
                <a:srgbClr val="6D6D6D"/>
              </a:solidFill>
              <a:latin typeface="Menlo-Regular"/>
            </a:endParaRPr>
          </a:p>
          <a:p>
            <a:r>
              <a:rPr lang="en-US" dirty="0"/>
              <a:t>Overriding Methods:</a:t>
            </a:r>
          </a:p>
          <a:p>
            <a:pPr lvl="1"/>
            <a:r>
              <a:rPr lang="en-US" dirty="0">
                <a:solidFill>
                  <a:srgbClr val="981B7E"/>
                </a:solidFill>
                <a:latin typeface="Menlo-Regular"/>
              </a:rPr>
              <a:t>override </a:t>
            </a:r>
            <a:r>
              <a:rPr lang="en-US" dirty="0" err="1">
                <a:solidFill>
                  <a:srgbClr val="981B7E"/>
                </a:solidFill>
                <a:latin typeface="Menlo-Regular"/>
              </a:rPr>
              <a:t>func</a:t>
            </a:r>
            <a:r>
              <a:rPr lang="en-US" dirty="0">
                <a:solidFill>
                  <a:srgbClr val="981B7E"/>
                </a:solidFill>
                <a:latin typeface="Menlo-Regular"/>
              </a:rPr>
              <a:t> </a:t>
            </a:r>
            <a:r>
              <a:rPr lang="en-US" dirty="0" err="1">
                <a:solidFill>
                  <a:srgbClr val="325B61"/>
                </a:solidFill>
                <a:latin typeface="Menlo-Regular"/>
              </a:rPr>
              <a:t>foo</a:t>
            </a:r>
            <a:r>
              <a:rPr lang="en-US" dirty="0">
                <a:solidFill>
                  <a:srgbClr val="325B61"/>
                </a:solidFill>
                <a:latin typeface="Menlo-Regular"/>
              </a:rPr>
              <a:t>() {}</a:t>
            </a:r>
          </a:p>
          <a:p>
            <a:r>
              <a:rPr lang="en-US" dirty="0"/>
              <a:t>Overriding Properties</a:t>
            </a:r>
          </a:p>
          <a:p>
            <a:pPr lvl="1"/>
            <a:r>
              <a:rPr lang="en-US" dirty="0"/>
              <a:t>Provide own getter and setter</a:t>
            </a:r>
          </a:p>
          <a:p>
            <a:pPr lvl="1"/>
            <a:r>
              <a:rPr lang="en-US" dirty="0"/>
              <a:t>Present a </a:t>
            </a:r>
            <a:r>
              <a:rPr lang="en-US" dirty="0" err="1"/>
              <a:t>readOnly</a:t>
            </a:r>
            <a:r>
              <a:rPr lang="en-US" dirty="0"/>
              <a:t> property as read/write by providing a setter, but not the opposite</a:t>
            </a:r>
          </a:p>
          <a:p>
            <a:pPr lvl="1"/>
            <a:r>
              <a:rPr lang="en-US" dirty="0"/>
              <a:t>Add property observer</a:t>
            </a:r>
          </a:p>
          <a:p>
            <a:r>
              <a:rPr lang="en-US" dirty="0"/>
              <a:t>Preventing Overrides</a:t>
            </a:r>
          </a:p>
          <a:p>
            <a:pPr lvl="1"/>
            <a:r>
              <a:rPr lang="en-US" dirty="0">
                <a:solidFill>
                  <a:srgbClr val="6D6D6D"/>
                </a:solidFill>
                <a:latin typeface="Menlo-Regular"/>
              </a:rPr>
              <a:t>final </a:t>
            </a:r>
            <a:r>
              <a:rPr lang="en-US" dirty="0" err="1">
                <a:solidFill>
                  <a:srgbClr val="6D6D6D"/>
                </a:solidFill>
                <a:latin typeface="Menlo-Regular"/>
              </a:rPr>
              <a:t>var</a:t>
            </a:r>
            <a:r>
              <a:rPr lang="en-US" sz="3200" dirty="0">
                <a:solidFill>
                  <a:srgbClr val="323232"/>
                </a:solidFill>
                <a:latin typeface="Helvetica"/>
              </a:rPr>
              <a:t>, </a:t>
            </a:r>
            <a:r>
              <a:rPr lang="en-US" dirty="0">
                <a:solidFill>
                  <a:srgbClr val="6D6D6D"/>
                </a:solidFill>
                <a:latin typeface="Menlo-Regular"/>
              </a:rPr>
              <a:t>final </a:t>
            </a:r>
            <a:r>
              <a:rPr lang="en-US" dirty="0" err="1">
                <a:solidFill>
                  <a:srgbClr val="6D6D6D"/>
                </a:solidFill>
                <a:latin typeface="Menlo-Regular"/>
              </a:rPr>
              <a:t>func</a:t>
            </a:r>
            <a:r>
              <a:rPr lang="en-US" sz="3200" dirty="0">
                <a:solidFill>
                  <a:srgbClr val="323232"/>
                </a:solidFill>
                <a:latin typeface="Helvetica"/>
              </a:rPr>
              <a:t>, </a:t>
            </a:r>
            <a:r>
              <a:rPr lang="en-US" dirty="0">
                <a:solidFill>
                  <a:srgbClr val="6D6D6D"/>
                </a:solidFill>
                <a:latin typeface="Menlo-Regular"/>
              </a:rPr>
              <a:t>final class </a:t>
            </a:r>
            <a:r>
              <a:rPr lang="en-US" dirty="0" err="1">
                <a:solidFill>
                  <a:srgbClr val="6D6D6D"/>
                </a:solidFill>
                <a:latin typeface="Menlo-Regular"/>
              </a:rPr>
              <a:t>func</a:t>
            </a:r>
            <a:r>
              <a:rPr lang="en-US" sz="3200" dirty="0">
                <a:solidFill>
                  <a:srgbClr val="323232"/>
                </a:solidFill>
                <a:latin typeface="Helvetica"/>
              </a:rPr>
              <a:t>, and </a:t>
            </a:r>
            <a:r>
              <a:rPr lang="en-US" dirty="0">
                <a:solidFill>
                  <a:srgbClr val="6D6D6D"/>
                </a:solidFill>
                <a:latin typeface="Menlo-Regular"/>
              </a:rPr>
              <a:t>final subscript</a:t>
            </a:r>
            <a:endParaRPr lang="en-US" sz="3200" dirty="0">
              <a:solidFill>
                <a:srgbClr val="323232"/>
              </a:solidFill>
              <a:latin typeface="Helvetica"/>
            </a:endParaRPr>
          </a:p>
          <a:p>
            <a:pPr lvl="1"/>
            <a:r>
              <a:rPr lang="en-US" dirty="0">
                <a:solidFill>
                  <a:srgbClr val="6D6D6D"/>
                </a:solidFill>
                <a:latin typeface="Menlo-Regular"/>
              </a:rPr>
              <a:t>final class   --- cannot be </a:t>
            </a:r>
            <a:r>
              <a:rPr lang="en-US" dirty="0" err="1">
                <a:solidFill>
                  <a:srgbClr val="6D6D6D"/>
                </a:solidFill>
                <a:latin typeface="Menlo-Regular"/>
              </a:rPr>
              <a:t>subclassed</a:t>
            </a:r>
            <a:endParaRPr lang="en-US" dirty="0"/>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Type Casting</a:t>
            </a:r>
          </a:p>
        </p:txBody>
      </p:sp>
      <p:sp>
        <p:nvSpPr>
          <p:cNvPr id="3" name="Content Placeholder 2"/>
          <p:cNvSpPr>
            <a:spLocks noGrp="1"/>
          </p:cNvSpPr>
          <p:nvPr>
            <p:ph idx="1"/>
          </p:nvPr>
        </p:nvSpPr>
        <p:spPr>
          <a:xfrm>
            <a:off x="457200" y="1193800"/>
            <a:ext cx="8229600" cy="4932363"/>
          </a:xfrm>
        </p:spPr>
        <p:txBody>
          <a:bodyPr/>
          <a:lstStyle/>
          <a:p>
            <a:r>
              <a:rPr lang="en-US" dirty="0">
                <a:solidFill>
                  <a:srgbClr val="323232"/>
                </a:solidFill>
                <a:latin typeface="Helvetica"/>
              </a:rPr>
              <a:t>Type casting in Swift is implemented with the </a:t>
            </a:r>
            <a:r>
              <a:rPr lang="en-US" sz="2800" dirty="0">
                <a:solidFill>
                  <a:srgbClr val="6D6D6D"/>
                </a:solidFill>
                <a:latin typeface="Menlo-Regular"/>
              </a:rPr>
              <a:t>is</a:t>
            </a:r>
            <a:r>
              <a:rPr lang="en-US" dirty="0">
                <a:solidFill>
                  <a:srgbClr val="323232"/>
                </a:solidFill>
                <a:latin typeface="Helvetica"/>
              </a:rPr>
              <a:t> and </a:t>
            </a:r>
            <a:r>
              <a:rPr lang="en-US" sz="2800" dirty="0">
                <a:solidFill>
                  <a:srgbClr val="6D6D6D"/>
                </a:solidFill>
                <a:latin typeface="Menlo-Regular"/>
              </a:rPr>
              <a:t>as</a:t>
            </a:r>
            <a:r>
              <a:rPr lang="en-US" dirty="0">
                <a:solidFill>
                  <a:srgbClr val="323232"/>
                </a:solidFill>
                <a:latin typeface="Helvetica"/>
              </a:rPr>
              <a:t> operators</a:t>
            </a:r>
          </a:p>
          <a:p>
            <a:r>
              <a:rPr lang="en-US" dirty="0">
                <a:solidFill>
                  <a:srgbClr val="323232"/>
                </a:solidFill>
                <a:latin typeface="Helvetica"/>
              </a:rPr>
              <a:t>Can be used to </a:t>
            </a:r>
            <a:r>
              <a:rPr lang="en-US" dirty="0"/>
              <a:t>check whether a type conforms to a protocol</a:t>
            </a:r>
          </a:p>
          <a:p>
            <a:r>
              <a:rPr lang="en-US" dirty="0"/>
              <a:t>Checking Type using the </a:t>
            </a:r>
            <a:r>
              <a:rPr lang="en-US" i="1" dirty="0">
                <a:solidFill>
                  <a:srgbClr val="323232"/>
                </a:solidFill>
                <a:latin typeface="Helvetica"/>
              </a:rPr>
              <a:t>operator (</a:t>
            </a:r>
            <a:r>
              <a:rPr lang="en-US" sz="2800" i="1" dirty="0">
                <a:solidFill>
                  <a:srgbClr val="6D6D6D"/>
                </a:solidFill>
                <a:latin typeface="Menlo-Regular"/>
              </a:rPr>
              <a:t>is</a:t>
            </a:r>
            <a:r>
              <a:rPr lang="en-US" i="1" dirty="0">
                <a:solidFill>
                  <a:srgbClr val="323232"/>
                </a:solidFill>
                <a:latin typeface="Helvetica"/>
              </a:rPr>
              <a:t>) </a:t>
            </a:r>
          </a:p>
          <a:p>
            <a:pPr lvl="2"/>
            <a:r>
              <a:rPr lang="en-US" dirty="0">
                <a:solidFill>
                  <a:srgbClr val="981B7E"/>
                </a:solidFill>
                <a:highlight>
                  <a:srgbClr val="FFFF00"/>
                </a:highlight>
                <a:latin typeface="Menlo-Regular"/>
              </a:rPr>
              <a:t>if </a:t>
            </a:r>
            <a:r>
              <a:rPr lang="en-US" dirty="0">
                <a:solidFill>
                  <a:srgbClr val="325B61"/>
                </a:solidFill>
                <a:highlight>
                  <a:srgbClr val="FFFF00"/>
                </a:highlight>
                <a:latin typeface="Menlo-Regular"/>
              </a:rPr>
              <a:t>item </a:t>
            </a:r>
            <a:r>
              <a:rPr lang="en-US" dirty="0">
                <a:solidFill>
                  <a:srgbClr val="981B7E"/>
                </a:solidFill>
                <a:highlight>
                  <a:srgbClr val="FFFF00"/>
                </a:highlight>
                <a:latin typeface="Menlo-Regular"/>
              </a:rPr>
              <a:t>is </a:t>
            </a:r>
            <a:r>
              <a:rPr lang="en-US" dirty="0">
                <a:solidFill>
                  <a:srgbClr val="491187"/>
                </a:solidFill>
                <a:highlight>
                  <a:srgbClr val="FFFF00"/>
                </a:highlight>
                <a:latin typeface="Menlo-Regular"/>
              </a:rPr>
              <a:t>Movie {</a:t>
            </a:r>
          </a:p>
          <a:p>
            <a:r>
              <a:rPr lang="en-US" dirty="0" err="1"/>
              <a:t>Downcasting</a:t>
            </a:r>
            <a:endParaRPr lang="en-US" dirty="0"/>
          </a:p>
          <a:p>
            <a:pPr lvl="2"/>
            <a:r>
              <a:rPr lang="en-US" dirty="0"/>
              <a:t>Using the </a:t>
            </a:r>
            <a:r>
              <a:rPr lang="en-US" i="1" dirty="0">
                <a:solidFill>
                  <a:srgbClr val="323232"/>
                </a:solidFill>
                <a:latin typeface="Helvetica"/>
              </a:rPr>
              <a:t>operator (</a:t>
            </a:r>
            <a:r>
              <a:rPr lang="en-US" sz="2000" i="1" dirty="0">
                <a:solidFill>
                  <a:srgbClr val="6D6D6D"/>
                </a:solidFill>
                <a:latin typeface="Menlo-Regular"/>
              </a:rPr>
              <a:t>as?</a:t>
            </a:r>
            <a:r>
              <a:rPr lang="en-US" i="1" dirty="0">
                <a:solidFill>
                  <a:srgbClr val="323232"/>
                </a:solidFill>
                <a:latin typeface="Helvetica"/>
              </a:rPr>
              <a:t> or </a:t>
            </a:r>
            <a:r>
              <a:rPr lang="en-US" sz="2000" i="1" dirty="0">
                <a:solidFill>
                  <a:srgbClr val="6D6D6D"/>
                </a:solidFill>
                <a:latin typeface="Menlo-Regular"/>
              </a:rPr>
              <a:t>as!</a:t>
            </a:r>
            <a:r>
              <a:rPr lang="en-US" i="1" dirty="0">
                <a:solidFill>
                  <a:srgbClr val="323232"/>
                </a:solidFill>
                <a:latin typeface="Helvetica"/>
              </a:rPr>
              <a:t>)</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Protocols</a:t>
            </a:r>
          </a:p>
        </p:txBody>
      </p:sp>
      <p:sp>
        <p:nvSpPr>
          <p:cNvPr id="3" name="Content Placeholder 2"/>
          <p:cNvSpPr>
            <a:spLocks noGrp="1"/>
          </p:cNvSpPr>
          <p:nvPr>
            <p:ph idx="1"/>
          </p:nvPr>
        </p:nvSpPr>
        <p:spPr/>
        <p:txBody>
          <a:bodyPr>
            <a:normAutofit fontScale="85000" lnSpcReduction="10000"/>
          </a:bodyPr>
          <a:lstStyle/>
          <a:p>
            <a:r>
              <a:rPr lang="en-US" dirty="0"/>
              <a:t>Use protocol to declare a protocol.</a:t>
            </a:r>
          </a:p>
          <a:p>
            <a:r>
              <a:rPr lang="en-US" dirty="0"/>
              <a:t>Classes, enumerations, and </a:t>
            </a:r>
            <a:r>
              <a:rPr lang="en-US" dirty="0" err="1"/>
              <a:t>structs</a:t>
            </a:r>
            <a:r>
              <a:rPr lang="en-US" dirty="0"/>
              <a:t> can all adopt protocols.</a:t>
            </a:r>
          </a:p>
          <a:p>
            <a:r>
              <a:rPr lang="en-US" dirty="0"/>
              <a:t>Use </a:t>
            </a:r>
            <a:r>
              <a:rPr lang="en-US" b="1" dirty="0"/>
              <a:t>mutating</a:t>
            </a:r>
            <a:r>
              <a:rPr lang="en-US" dirty="0"/>
              <a:t> keyword in the declaration of </a:t>
            </a:r>
            <a:r>
              <a:rPr lang="en-US" dirty="0" err="1"/>
              <a:t>SimpleStructure</a:t>
            </a:r>
            <a:r>
              <a:rPr lang="en-US" dirty="0"/>
              <a:t> to mark a method that modifies the structure. The declaration of </a:t>
            </a:r>
            <a:r>
              <a:rPr lang="en-US" dirty="0" err="1"/>
              <a:t>SimpleClass</a:t>
            </a:r>
            <a:r>
              <a:rPr lang="en-US" dirty="0"/>
              <a:t> doesn’t need any of its methods marked as mutating because methods on a class can always modify the class.</a:t>
            </a:r>
          </a:p>
          <a:p>
            <a:r>
              <a:rPr lang="en-US" dirty="0"/>
              <a:t>When you work with values whose type is a protocol type, methods outside the protocol definition are not available.</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0900" y="3327400"/>
            <a:ext cx="7366000" cy="3354765"/>
          </a:xfrm>
          <a:prstGeom prst="rect">
            <a:avLst/>
          </a:prstGeom>
        </p:spPr>
        <p:txBody>
          <a:bodyPr wrap="square">
            <a:spAutoFit/>
          </a:bodyPr>
          <a:lstStyle/>
          <a:p>
            <a:r>
              <a:rPr lang="en-US" dirty="0">
                <a:solidFill>
                  <a:srgbClr val="981B7E"/>
                </a:solidFill>
                <a:latin typeface="Menlo-Regular"/>
              </a:rPr>
              <a:t>class </a:t>
            </a:r>
            <a:r>
              <a:rPr lang="en-US" dirty="0" err="1">
                <a:solidFill>
                  <a:srgbClr val="325B61"/>
                </a:solidFill>
                <a:latin typeface="Menlo-Regular"/>
              </a:rPr>
              <a:t>SimpleClass</a:t>
            </a:r>
            <a:r>
              <a:rPr lang="en-US" dirty="0">
                <a:solidFill>
                  <a:srgbClr val="325B61"/>
                </a:solidFill>
                <a:latin typeface="Menlo-Regular"/>
              </a:rPr>
              <a:t>: </a:t>
            </a:r>
            <a:r>
              <a:rPr lang="en-US" dirty="0">
                <a:solidFill>
                  <a:srgbClr val="491187"/>
                </a:solidFill>
                <a:latin typeface="Menlo-Regular"/>
              </a:rPr>
              <a:t> </a:t>
            </a:r>
            <a:r>
              <a:rPr lang="en-US" dirty="0" err="1">
                <a:solidFill>
                  <a:srgbClr val="491187"/>
                </a:solidFill>
                <a:latin typeface="Menlo-Regular"/>
              </a:rPr>
              <a:t>ExampleProtocol</a:t>
            </a:r>
            <a:r>
              <a:rPr lang="en-US" dirty="0">
                <a:solidFill>
                  <a:srgbClr val="491187"/>
                </a:solidFill>
                <a:latin typeface="Menlo-Regular"/>
              </a:rPr>
              <a:t> {	    </a:t>
            </a:r>
            <a:r>
              <a:rPr lang="en-US" sz="1400" dirty="0">
                <a:solidFill>
                  <a:srgbClr val="491187"/>
                </a:solidFill>
                <a:latin typeface="Menlo-Regular"/>
              </a:rPr>
              <a:t>	</a:t>
            </a:r>
          </a:p>
          <a:p>
            <a:r>
              <a:rPr lang="en-US" sz="1400" dirty="0">
                <a:solidFill>
                  <a:srgbClr val="491187"/>
                </a:solidFill>
                <a:latin typeface="Menlo-Regular"/>
              </a:rPr>
              <a:t>	</a:t>
            </a:r>
            <a:r>
              <a:rPr lang="en-US" sz="1400" dirty="0" err="1">
                <a:solidFill>
                  <a:srgbClr val="981B7E"/>
                </a:solidFill>
                <a:latin typeface="Menlo-Regular"/>
              </a:rPr>
              <a:t>var</a:t>
            </a:r>
            <a:r>
              <a:rPr lang="en-US" sz="1400" dirty="0">
                <a:solidFill>
                  <a:srgbClr val="981B7E"/>
                </a:solidFill>
                <a:latin typeface="Menlo-Regular"/>
              </a:rPr>
              <a:t> </a:t>
            </a:r>
            <a:r>
              <a:rPr lang="en-US" sz="1400" dirty="0" err="1">
                <a:solidFill>
                  <a:srgbClr val="325B61"/>
                </a:solidFill>
                <a:latin typeface="Menlo-Regular"/>
              </a:rPr>
              <a:t>simpleDescription</a:t>
            </a:r>
            <a:r>
              <a:rPr lang="en-US" sz="1400" dirty="0">
                <a:solidFill>
                  <a:srgbClr val="325B61"/>
                </a:solidFill>
                <a:latin typeface="Menlo-Regular"/>
              </a:rPr>
              <a:t>: </a:t>
            </a:r>
            <a:r>
              <a:rPr lang="en-US" sz="1400" dirty="0">
                <a:solidFill>
                  <a:srgbClr val="491187"/>
                </a:solidFill>
                <a:latin typeface="Menlo-Regular"/>
              </a:rPr>
              <a:t>String = </a:t>
            </a:r>
            <a:r>
              <a:rPr lang="en-US" sz="1400" dirty="0">
                <a:solidFill>
                  <a:srgbClr val="B50013"/>
                </a:solidFill>
                <a:latin typeface="Menlo-Regular"/>
              </a:rPr>
              <a:t>"A very simple class."    </a:t>
            </a:r>
          </a:p>
          <a:p>
            <a:r>
              <a:rPr lang="en-US" dirty="0">
                <a:solidFill>
                  <a:srgbClr val="981B7E"/>
                </a:solidFill>
                <a:latin typeface="Menlo-Regular"/>
              </a:rPr>
              <a:t>	</a:t>
            </a:r>
            <a:r>
              <a:rPr lang="en-US" dirty="0" err="1">
                <a:solidFill>
                  <a:srgbClr val="981B7E"/>
                </a:solidFill>
                <a:latin typeface="Menlo-Regular"/>
              </a:rPr>
              <a:t>var</a:t>
            </a:r>
            <a:r>
              <a:rPr lang="en-US" dirty="0">
                <a:solidFill>
                  <a:srgbClr val="981B7E"/>
                </a:solidFill>
                <a:latin typeface="Menlo-Regular"/>
              </a:rPr>
              <a:t> </a:t>
            </a:r>
            <a:r>
              <a:rPr lang="en-US" dirty="0" err="1">
                <a:solidFill>
                  <a:srgbClr val="325B61"/>
                </a:solidFill>
                <a:latin typeface="Menlo-Regular"/>
              </a:rPr>
              <a:t>anotherProperty</a:t>
            </a:r>
            <a:r>
              <a:rPr lang="en-US" dirty="0">
                <a:solidFill>
                  <a:srgbClr val="325B61"/>
                </a:solidFill>
                <a:latin typeface="Menlo-Regular"/>
              </a:rPr>
              <a:t>: </a:t>
            </a:r>
            <a:r>
              <a:rPr lang="en-US" dirty="0">
                <a:solidFill>
                  <a:srgbClr val="491187"/>
                </a:solidFill>
                <a:latin typeface="Menlo-Regular"/>
              </a:rPr>
              <a:t> </a:t>
            </a:r>
            <a:r>
              <a:rPr lang="en-US" dirty="0" err="1">
                <a:solidFill>
                  <a:srgbClr val="491187"/>
                </a:solidFill>
                <a:latin typeface="Menlo-Regular"/>
              </a:rPr>
              <a:t>Int</a:t>
            </a:r>
            <a:r>
              <a:rPr lang="en-US" dirty="0">
                <a:solidFill>
                  <a:srgbClr val="491187"/>
                </a:solidFill>
                <a:latin typeface="Menlo-Regular"/>
              </a:rPr>
              <a:t> = </a:t>
            </a:r>
            <a:r>
              <a:rPr lang="en-US" dirty="0">
                <a:solidFill>
                  <a:srgbClr val="1400C4"/>
                </a:solidFill>
                <a:latin typeface="Menlo-Regular"/>
              </a:rPr>
              <a:t>69105    </a:t>
            </a:r>
          </a:p>
          <a:p>
            <a:endParaRPr lang="en-US" dirty="0">
              <a:solidFill>
                <a:srgbClr val="1400C4"/>
              </a:solidFill>
              <a:latin typeface="Menlo-Regular"/>
            </a:endParaRPr>
          </a:p>
          <a:p>
            <a:r>
              <a:rPr lang="en-US" dirty="0">
                <a:solidFill>
                  <a:srgbClr val="981B7E"/>
                </a:solidFill>
                <a:latin typeface="Menlo-Regular"/>
              </a:rPr>
              <a:t>	</a:t>
            </a:r>
            <a:r>
              <a:rPr lang="en-US" dirty="0" err="1">
                <a:solidFill>
                  <a:srgbClr val="981B7E"/>
                </a:solidFill>
                <a:latin typeface="Menlo-Regular"/>
              </a:rPr>
              <a:t>func</a:t>
            </a:r>
            <a:r>
              <a:rPr lang="en-US" dirty="0">
                <a:solidFill>
                  <a:srgbClr val="981B7E"/>
                </a:solidFill>
                <a:latin typeface="Menlo-Regular"/>
              </a:rPr>
              <a:t> </a:t>
            </a:r>
            <a:r>
              <a:rPr lang="en-US" dirty="0">
                <a:solidFill>
                  <a:srgbClr val="325B61"/>
                </a:solidFill>
                <a:latin typeface="Menlo-Regular"/>
              </a:rPr>
              <a:t>adjust() {        </a:t>
            </a:r>
          </a:p>
          <a:p>
            <a:r>
              <a:rPr lang="en-US" dirty="0">
                <a:solidFill>
                  <a:srgbClr val="325B61"/>
                </a:solidFill>
                <a:latin typeface="Menlo-Regular"/>
              </a:rPr>
              <a:t>		</a:t>
            </a:r>
            <a:r>
              <a:rPr lang="en-US" dirty="0" err="1">
                <a:solidFill>
                  <a:srgbClr val="325B61"/>
                </a:solidFill>
                <a:latin typeface="Menlo-Regular"/>
              </a:rPr>
              <a:t>simpleDescription</a:t>
            </a:r>
            <a:r>
              <a:rPr lang="en-US" dirty="0">
                <a:solidFill>
                  <a:srgbClr val="325B61"/>
                </a:solidFill>
                <a:latin typeface="Menlo-Regular"/>
              </a:rPr>
              <a:t> += </a:t>
            </a:r>
            <a:r>
              <a:rPr lang="en-US" dirty="0">
                <a:solidFill>
                  <a:srgbClr val="B50013"/>
                </a:solidFill>
                <a:latin typeface="Menlo-Regular"/>
              </a:rPr>
              <a:t>"  Now 100% adjusted."    </a:t>
            </a:r>
          </a:p>
          <a:p>
            <a:r>
              <a:rPr lang="en-US" dirty="0">
                <a:solidFill>
                  <a:srgbClr val="B50013"/>
                </a:solidFill>
                <a:latin typeface="Menlo-Regular"/>
              </a:rPr>
              <a:t>	}</a:t>
            </a:r>
          </a:p>
          <a:p>
            <a:r>
              <a:rPr lang="en-US" dirty="0">
                <a:solidFill>
                  <a:srgbClr val="B50013"/>
                </a:solidFill>
                <a:latin typeface="Menlo-Regular"/>
              </a:rPr>
              <a:t>}</a:t>
            </a:r>
          </a:p>
          <a:p>
            <a:r>
              <a:rPr lang="en-US" dirty="0" err="1">
                <a:solidFill>
                  <a:srgbClr val="981B7E"/>
                </a:solidFill>
                <a:latin typeface="Menlo-Regular"/>
              </a:rPr>
              <a:t>var</a:t>
            </a:r>
            <a:r>
              <a:rPr lang="en-US" dirty="0">
                <a:solidFill>
                  <a:srgbClr val="981B7E"/>
                </a:solidFill>
                <a:latin typeface="Menlo-Regular"/>
              </a:rPr>
              <a:t> </a:t>
            </a:r>
            <a:r>
              <a:rPr lang="en-US" dirty="0">
                <a:solidFill>
                  <a:srgbClr val="325B61"/>
                </a:solidFill>
                <a:latin typeface="Menlo-Regular"/>
              </a:rPr>
              <a:t>a = </a:t>
            </a:r>
            <a:r>
              <a:rPr lang="en-US" dirty="0" err="1">
                <a:solidFill>
                  <a:srgbClr val="325B61"/>
                </a:solidFill>
                <a:latin typeface="Menlo-Regular"/>
              </a:rPr>
              <a:t>SimpleClass</a:t>
            </a:r>
            <a:r>
              <a:rPr lang="en-US" dirty="0">
                <a:solidFill>
                  <a:srgbClr val="325B61"/>
                </a:solidFill>
                <a:latin typeface="Menlo-Regular"/>
              </a:rPr>
              <a:t>()</a:t>
            </a:r>
          </a:p>
          <a:p>
            <a:r>
              <a:rPr lang="en-US" dirty="0" err="1">
                <a:solidFill>
                  <a:srgbClr val="325B61"/>
                </a:solidFill>
                <a:latin typeface="Menlo-Regular"/>
              </a:rPr>
              <a:t>a.adjust</a:t>
            </a:r>
            <a:r>
              <a:rPr lang="en-US" dirty="0">
                <a:solidFill>
                  <a:srgbClr val="325B61"/>
                </a:solidFill>
                <a:latin typeface="Menlo-Regular"/>
              </a:rPr>
              <a:t>()</a:t>
            </a:r>
          </a:p>
          <a:p>
            <a:r>
              <a:rPr lang="en-US" dirty="0">
                <a:solidFill>
                  <a:srgbClr val="981B7E"/>
                </a:solidFill>
                <a:latin typeface="Menlo-Regular"/>
              </a:rPr>
              <a:t>let </a:t>
            </a:r>
            <a:r>
              <a:rPr lang="en-US" dirty="0" err="1">
                <a:solidFill>
                  <a:srgbClr val="325B61"/>
                </a:solidFill>
                <a:latin typeface="Menlo-Regular"/>
              </a:rPr>
              <a:t>aDescription</a:t>
            </a:r>
            <a:r>
              <a:rPr lang="en-US" dirty="0">
                <a:solidFill>
                  <a:srgbClr val="325B61"/>
                </a:solidFill>
                <a:latin typeface="Menlo-Regular"/>
              </a:rPr>
              <a:t> = </a:t>
            </a:r>
            <a:r>
              <a:rPr lang="en-US" dirty="0" err="1">
                <a:solidFill>
                  <a:srgbClr val="325B61"/>
                </a:solidFill>
                <a:latin typeface="Menlo-Regular"/>
              </a:rPr>
              <a:t>a.simpleDescription</a:t>
            </a:r>
            <a:endParaRPr lang="en-US" dirty="0">
              <a:solidFill>
                <a:srgbClr val="325B61"/>
              </a:solidFill>
              <a:latin typeface="Menlo-Regular"/>
            </a:endParaRPr>
          </a:p>
          <a:p>
            <a:endParaRPr lang="en-US" dirty="0"/>
          </a:p>
        </p:txBody>
      </p:sp>
      <p:sp>
        <p:nvSpPr>
          <p:cNvPr id="5" name="Rectangle 4"/>
          <p:cNvSpPr/>
          <p:nvPr/>
        </p:nvSpPr>
        <p:spPr>
          <a:xfrm>
            <a:off x="850900" y="1612901"/>
            <a:ext cx="7124700" cy="1477328"/>
          </a:xfrm>
          <a:prstGeom prst="rect">
            <a:avLst/>
          </a:prstGeom>
        </p:spPr>
        <p:txBody>
          <a:bodyPr wrap="square">
            <a:spAutoFit/>
          </a:bodyPr>
          <a:lstStyle/>
          <a:p>
            <a:r>
              <a:rPr lang="en-US" dirty="0"/>
              <a:t>protocol </a:t>
            </a:r>
            <a:r>
              <a:rPr lang="en-US" dirty="0" err="1"/>
              <a:t>ExampleProtocol</a:t>
            </a:r>
            <a:r>
              <a:rPr lang="en-US" dirty="0"/>
              <a:t> {  </a:t>
            </a:r>
          </a:p>
          <a:p>
            <a:r>
              <a:rPr lang="en-US" dirty="0"/>
              <a:t>	  </a:t>
            </a:r>
            <a:r>
              <a:rPr lang="en-US" dirty="0" err="1"/>
              <a:t>var</a:t>
            </a:r>
            <a:r>
              <a:rPr lang="en-US" dirty="0"/>
              <a:t> </a:t>
            </a:r>
            <a:r>
              <a:rPr lang="en-US" dirty="0" err="1"/>
              <a:t>simpleDescription</a:t>
            </a:r>
            <a:r>
              <a:rPr lang="en-US" dirty="0"/>
              <a:t>:  String { get }   </a:t>
            </a:r>
          </a:p>
          <a:p>
            <a:endParaRPr lang="en-US" dirty="0"/>
          </a:p>
          <a:p>
            <a:r>
              <a:rPr lang="en-US" dirty="0"/>
              <a:t>	 mutating </a:t>
            </a:r>
            <a:r>
              <a:rPr lang="en-US" dirty="0" err="1"/>
              <a:t>func</a:t>
            </a:r>
            <a:r>
              <a:rPr lang="en-US" dirty="0"/>
              <a:t> adjust()</a:t>
            </a:r>
          </a:p>
          <a:p>
            <a:r>
              <a:rPr lang="en-US" dirty="0"/>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0" y="965200"/>
            <a:ext cx="7264400" cy="3139321"/>
          </a:xfrm>
          <a:prstGeom prst="rect">
            <a:avLst/>
          </a:prstGeom>
          <a:solidFill>
            <a:schemeClr val="accent2">
              <a:lumMod val="20000"/>
              <a:lumOff val="80000"/>
            </a:schemeClr>
          </a:solidFill>
        </p:spPr>
        <p:txBody>
          <a:bodyPr wrap="square">
            <a:spAutoFit/>
          </a:bodyPr>
          <a:lstStyle/>
          <a:p>
            <a:r>
              <a:rPr lang="en-US" dirty="0" err="1">
                <a:solidFill>
                  <a:srgbClr val="981B7E"/>
                </a:solidFill>
                <a:latin typeface="Menlo-Regular"/>
              </a:rPr>
              <a:t>struct</a:t>
            </a:r>
            <a:r>
              <a:rPr lang="en-US" dirty="0">
                <a:solidFill>
                  <a:srgbClr val="981B7E"/>
                </a:solidFill>
                <a:latin typeface="Menlo-Regular"/>
              </a:rPr>
              <a:t> </a:t>
            </a:r>
            <a:r>
              <a:rPr lang="en-US" dirty="0" err="1">
                <a:solidFill>
                  <a:srgbClr val="325B61"/>
                </a:solidFill>
                <a:latin typeface="Menlo-Regular"/>
              </a:rPr>
              <a:t>SimpleStructure</a:t>
            </a:r>
            <a:r>
              <a:rPr lang="en-US" dirty="0">
                <a:solidFill>
                  <a:srgbClr val="325B61"/>
                </a:solidFill>
                <a:latin typeface="Menlo-Regular"/>
              </a:rPr>
              <a:t>: </a:t>
            </a:r>
            <a:r>
              <a:rPr lang="en-US" dirty="0">
                <a:solidFill>
                  <a:srgbClr val="491187"/>
                </a:solidFill>
                <a:latin typeface="Menlo-Regular"/>
              </a:rPr>
              <a:t> </a:t>
            </a:r>
            <a:r>
              <a:rPr lang="en-US" dirty="0" err="1">
                <a:solidFill>
                  <a:srgbClr val="491187"/>
                </a:solidFill>
                <a:latin typeface="Menlo-Regular"/>
              </a:rPr>
              <a:t>ExampleProtocol</a:t>
            </a:r>
            <a:r>
              <a:rPr lang="en-US" dirty="0">
                <a:solidFill>
                  <a:srgbClr val="491187"/>
                </a:solidFill>
                <a:latin typeface="Menlo-Regular"/>
              </a:rPr>
              <a:t> {    </a:t>
            </a:r>
          </a:p>
          <a:p>
            <a:r>
              <a:rPr lang="en-US" dirty="0">
                <a:solidFill>
                  <a:srgbClr val="491187"/>
                </a:solidFill>
                <a:latin typeface="Menlo-Regular"/>
              </a:rPr>
              <a:t>	</a:t>
            </a:r>
            <a:r>
              <a:rPr lang="en-US" dirty="0" err="1">
                <a:solidFill>
                  <a:srgbClr val="981B7E"/>
                </a:solidFill>
                <a:latin typeface="Menlo-Regular"/>
              </a:rPr>
              <a:t>var</a:t>
            </a:r>
            <a:r>
              <a:rPr lang="en-US" dirty="0">
                <a:solidFill>
                  <a:srgbClr val="981B7E"/>
                </a:solidFill>
                <a:latin typeface="Menlo-Regular"/>
              </a:rPr>
              <a:t> </a:t>
            </a:r>
            <a:r>
              <a:rPr lang="en-US" dirty="0" err="1">
                <a:solidFill>
                  <a:srgbClr val="325B61"/>
                </a:solidFill>
                <a:latin typeface="Menlo-Regular"/>
              </a:rPr>
              <a:t>simpleDescription</a:t>
            </a:r>
            <a:r>
              <a:rPr lang="en-US" sz="1400" dirty="0">
                <a:solidFill>
                  <a:srgbClr val="325B61"/>
                </a:solidFill>
                <a:latin typeface="Menlo-Regular"/>
              </a:rPr>
              <a:t>: </a:t>
            </a:r>
            <a:r>
              <a:rPr lang="en-US" sz="1400" dirty="0">
                <a:solidFill>
                  <a:srgbClr val="491187"/>
                </a:solidFill>
                <a:latin typeface="Menlo-Regular"/>
              </a:rPr>
              <a:t> String = </a:t>
            </a:r>
            <a:r>
              <a:rPr lang="en-US" sz="1400" dirty="0">
                <a:solidFill>
                  <a:srgbClr val="B50013"/>
                </a:solidFill>
                <a:latin typeface="Menlo-Regular"/>
              </a:rPr>
              <a:t>"A simple structure"    </a:t>
            </a:r>
          </a:p>
          <a:p>
            <a:endParaRPr lang="en-US" dirty="0">
              <a:solidFill>
                <a:srgbClr val="B50013"/>
              </a:solidFill>
              <a:latin typeface="Menlo-Regular"/>
            </a:endParaRPr>
          </a:p>
          <a:p>
            <a:r>
              <a:rPr lang="en-US" dirty="0">
                <a:solidFill>
                  <a:srgbClr val="B50013"/>
                </a:solidFill>
                <a:latin typeface="Menlo-Regular"/>
              </a:rPr>
              <a:t>	</a:t>
            </a:r>
            <a:r>
              <a:rPr lang="en-US" dirty="0">
                <a:solidFill>
                  <a:srgbClr val="981B7E"/>
                </a:solidFill>
                <a:latin typeface="Menlo-Regular"/>
              </a:rPr>
              <a:t>mutating </a:t>
            </a:r>
            <a:r>
              <a:rPr lang="en-US" dirty="0" err="1">
                <a:solidFill>
                  <a:srgbClr val="981B7E"/>
                </a:solidFill>
                <a:latin typeface="Menlo-Regular"/>
              </a:rPr>
              <a:t>func</a:t>
            </a:r>
            <a:r>
              <a:rPr lang="en-US" dirty="0">
                <a:solidFill>
                  <a:srgbClr val="981B7E"/>
                </a:solidFill>
                <a:latin typeface="Menlo-Regular"/>
              </a:rPr>
              <a:t> </a:t>
            </a:r>
            <a:r>
              <a:rPr lang="en-US" dirty="0">
                <a:solidFill>
                  <a:srgbClr val="325B61"/>
                </a:solidFill>
                <a:latin typeface="Menlo-Regular"/>
              </a:rPr>
              <a:t>adjust() {       </a:t>
            </a:r>
          </a:p>
          <a:p>
            <a:r>
              <a:rPr lang="en-US" dirty="0">
                <a:solidFill>
                  <a:srgbClr val="325B61"/>
                </a:solidFill>
                <a:latin typeface="Menlo-Regular"/>
              </a:rPr>
              <a:t>	 </a:t>
            </a:r>
            <a:r>
              <a:rPr lang="en-US" dirty="0" err="1">
                <a:solidFill>
                  <a:srgbClr val="325B61"/>
                </a:solidFill>
                <a:latin typeface="Menlo-Regular"/>
              </a:rPr>
              <a:t>simpleDescription</a:t>
            </a:r>
            <a:r>
              <a:rPr lang="en-US" dirty="0">
                <a:solidFill>
                  <a:srgbClr val="325B61"/>
                </a:solidFill>
                <a:latin typeface="Menlo-Regular"/>
              </a:rPr>
              <a:t> += </a:t>
            </a:r>
            <a:r>
              <a:rPr lang="en-US" dirty="0">
                <a:solidFill>
                  <a:srgbClr val="B50013"/>
                </a:solidFill>
                <a:latin typeface="Menlo-Regular"/>
              </a:rPr>
              <a:t>" (adjusted)"    </a:t>
            </a:r>
          </a:p>
          <a:p>
            <a:r>
              <a:rPr lang="en-US" dirty="0">
                <a:solidFill>
                  <a:srgbClr val="B50013"/>
                </a:solidFill>
                <a:latin typeface="Menlo-Regular"/>
              </a:rPr>
              <a:t>	}</a:t>
            </a:r>
          </a:p>
          <a:p>
            <a:r>
              <a:rPr lang="en-US" dirty="0">
                <a:solidFill>
                  <a:srgbClr val="B50013"/>
                </a:solidFill>
                <a:latin typeface="Menlo-Regular"/>
              </a:rPr>
              <a:t>}</a:t>
            </a:r>
          </a:p>
          <a:p>
            <a:endParaRPr lang="en-US" dirty="0">
              <a:solidFill>
                <a:srgbClr val="B50013"/>
              </a:solidFill>
              <a:latin typeface="Menlo-Regular"/>
            </a:endParaRPr>
          </a:p>
          <a:p>
            <a:r>
              <a:rPr lang="en-US" dirty="0" err="1">
                <a:solidFill>
                  <a:srgbClr val="981B7E"/>
                </a:solidFill>
                <a:latin typeface="Menlo-Regular"/>
              </a:rPr>
              <a:t>var</a:t>
            </a:r>
            <a:r>
              <a:rPr lang="en-US" dirty="0">
                <a:solidFill>
                  <a:srgbClr val="981B7E"/>
                </a:solidFill>
                <a:latin typeface="Menlo-Regular"/>
              </a:rPr>
              <a:t> </a:t>
            </a:r>
            <a:r>
              <a:rPr lang="en-US" dirty="0" err="1">
                <a:solidFill>
                  <a:srgbClr val="325B61"/>
                </a:solidFill>
                <a:latin typeface="Menlo-Regular"/>
              </a:rPr>
              <a:t>b</a:t>
            </a:r>
            <a:r>
              <a:rPr lang="en-US" dirty="0">
                <a:solidFill>
                  <a:srgbClr val="325B61"/>
                </a:solidFill>
                <a:latin typeface="Menlo-Regular"/>
              </a:rPr>
              <a:t> = </a:t>
            </a:r>
            <a:r>
              <a:rPr lang="en-US" dirty="0" err="1">
                <a:solidFill>
                  <a:srgbClr val="325B61"/>
                </a:solidFill>
                <a:latin typeface="Menlo-Regular"/>
              </a:rPr>
              <a:t>SimpleStructure</a:t>
            </a:r>
            <a:r>
              <a:rPr lang="en-US" dirty="0">
                <a:solidFill>
                  <a:srgbClr val="325B61"/>
                </a:solidFill>
                <a:latin typeface="Menlo-Regular"/>
              </a:rPr>
              <a:t>()</a:t>
            </a:r>
          </a:p>
          <a:p>
            <a:r>
              <a:rPr lang="en-US" dirty="0" err="1">
                <a:solidFill>
                  <a:srgbClr val="325B61"/>
                </a:solidFill>
                <a:latin typeface="Menlo-Regular"/>
              </a:rPr>
              <a:t>b.adjust</a:t>
            </a:r>
            <a:r>
              <a:rPr lang="en-US" dirty="0">
                <a:solidFill>
                  <a:srgbClr val="325B61"/>
                </a:solidFill>
                <a:latin typeface="Menlo-Regular"/>
              </a:rPr>
              <a:t>()</a:t>
            </a:r>
          </a:p>
          <a:p>
            <a:r>
              <a:rPr lang="en-US" dirty="0">
                <a:solidFill>
                  <a:srgbClr val="981B7E"/>
                </a:solidFill>
                <a:latin typeface="Menlo-Regular"/>
              </a:rPr>
              <a:t>let </a:t>
            </a:r>
            <a:r>
              <a:rPr lang="en-US" dirty="0" err="1">
                <a:solidFill>
                  <a:srgbClr val="325B61"/>
                </a:solidFill>
                <a:latin typeface="Menlo-Regular"/>
              </a:rPr>
              <a:t>bDescription</a:t>
            </a:r>
            <a:r>
              <a:rPr lang="en-US" dirty="0">
                <a:solidFill>
                  <a:srgbClr val="325B61"/>
                </a:solidFill>
                <a:latin typeface="Menlo-Regular"/>
              </a:rPr>
              <a:t> = </a:t>
            </a:r>
            <a:r>
              <a:rPr lang="en-US" dirty="0" err="1">
                <a:solidFill>
                  <a:srgbClr val="325B61"/>
                </a:solidFill>
                <a:latin typeface="Menlo-Regular"/>
              </a:rPr>
              <a:t>b.simpleDescription</a:t>
            </a:r>
            <a:endParaRPr lang="en-US" dirty="0"/>
          </a:p>
        </p:txBody>
      </p:sp>
      <p:sp>
        <p:nvSpPr>
          <p:cNvPr id="5" name="Rectangle 4"/>
          <p:cNvSpPr/>
          <p:nvPr/>
        </p:nvSpPr>
        <p:spPr>
          <a:xfrm>
            <a:off x="1143000" y="4546600"/>
            <a:ext cx="7264400" cy="1200329"/>
          </a:xfrm>
          <a:prstGeom prst="rect">
            <a:avLst/>
          </a:prstGeom>
          <a:solidFill>
            <a:schemeClr val="tx2">
              <a:lumMod val="20000"/>
              <a:lumOff val="80000"/>
            </a:schemeClr>
          </a:solidFill>
        </p:spPr>
        <p:txBody>
          <a:bodyPr wrap="square">
            <a:spAutoFit/>
          </a:bodyPr>
          <a:lstStyle/>
          <a:p>
            <a:r>
              <a:rPr lang="en-US" dirty="0">
                <a:solidFill>
                  <a:srgbClr val="981B7E"/>
                </a:solidFill>
                <a:latin typeface="Menlo-Regular"/>
              </a:rPr>
              <a:t>class </a:t>
            </a:r>
            <a:r>
              <a:rPr lang="en-US" dirty="0" err="1">
                <a:solidFill>
                  <a:srgbClr val="325B61"/>
                </a:solidFill>
                <a:latin typeface="Menlo-Regular"/>
              </a:rPr>
              <a:t>SimpleClass</a:t>
            </a:r>
            <a:r>
              <a:rPr lang="en-US" dirty="0">
                <a:solidFill>
                  <a:srgbClr val="325B61"/>
                </a:solidFill>
                <a:latin typeface="Menlo-Regular"/>
              </a:rPr>
              <a:t>: </a:t>
            </a:r>
            <a:r>
              <a:rPr lang="en-US" dirty="0">
                <a:solidFill>
                  <a:srgbClr val="491187"/>
                </a:solidFill>
                <a:latin typeface="Menlo-Regular"/>
              </a:rPr>
              <a:t> </a:t>
            </a:r>
            <a:r>
              <a:rPr lang="en-US" dirty="0" err="1">
                <a:solidFill>
                  <a:srgbClr val="491187"/>
                </a:solidFill>
                <a:latin typeface="Menlo-Regular"/>
              </a:rPr>
              <a:t>SimpleSuperclass</a:t>
            </a:r>
            <a:r>
              <a:rPr lang="en-US" dirty="0">
                <a:solidFill>
                  <a:srgbClr val="491187"/>
                </a:solidFill>
                <a:latin typeface="Menlo-Regular"/>
              </a:rPr>
              <a:t>, </a:t>
            </a:r>
            <a:r>
              <a:rPr lang="en-US" dirty="0" err="1">
                <a:solidFill>
                  <a:srgbClr val="491187"/>
                </a:solidFill>
                <a:latin typeface="Menlo-Regular"/>
              </a:rPr>
              <a:t>FirstProtocol</a:t>
            </a:r>
            <a:r>
              <a:rPr lang="en-US" dirty="0">
                <a:solidFill>
                  <a:srgbClr val="491187"/>
                </a:solidFill>
                <a:latin typeface="Menlo-Regular"/>
              </a:rPr>
              <a:t>, </a:t>
            </a:r>
            <a:r>
              <a:rPr lang="en-US" dirty="0" err="1">
                <a:solidFill>
                  <a:srgbClr val="491187"/>
                </a:solidFill>
                <a:latin typeface="Menlo-Regular"/>
              </a:rPr>
              <a:t>AnotherProtocol</a:t>
            </a:r>
            <a:r>
              <a:rPr lang="en-US" dirty="0">
                <a:solidFill>
                  <a:srgbClr val="491187"/>
                </a:solidFill>
                <a:latin typeface="Menlo-Regular"/>
              </a:rPr>
              <a:t> {    </a:t>
            </a:r>
          </a:p>
          <a:p>
            <a:r>
              <a:rPr lang="en-US" dirty="0">
                <a:solidFill>
                  <a:srgbClr val="0F730F"/>
                </a:solidFill>
                <a:latin typeface="Menlo-Regular"/>
              </a:rPr>
              <a:t>// class definition goes here</a:t>
            </a:r>
          </a:p>
          <a:p>
            <a:r>
              <a:rPr lang="en-US" dirty="0">
                <a:solidFill>
                  <a:srgbClr val="0F730F"/>
                </a:solidFill>
                <a:latin typeface="Menlo-Regular"/>
              </a:rPr>
              <a:t>}</a:t>
            </a:r>
            <a:endParaRPr lang="en-US" dirty="0"/>
          </a:p>
        </p:txBody>
      </p:sp>
      <p:sp>
        <p:nvSpPr>
          <p:cNvPr id="6" name="Rectangle 5"/>
          <p:cNvSpPr/>
          <p:nvPr/>
        </p:nvSpPr>
        <p:spPr>
          <a:xfrm>
            <a:off x="1079500" y="4177268"/>
            <a:ext cx="3021605" cy="369332"/>
          </a:xfrm>
          <a:prstGeom prst="rect">
            <a:avLst/>
          </a:prstGeom>
        </p:spPr>
        <p:txBody>
          <a:bodyPr wrap="none">
            <a:spAutoFit/>
          </a:bodyPr>
          <a:lstStyle/>
          <a:p>
            <a:r>
              <a:rPr lang="en-US" dirty="0"/>
              <a:t>When a class has a </a:t>
            </a:r>
            <a:r>
              <a:rPr lang="en-US" dirty="0" err="1"/>
              <a:t>superclass</a:t>
            </a:r>
            <a:r>
              <a:rPr lang="en-US" dirty="0"/>
              <a: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9400"/>
            <a:ext cx="8229600" cy="6578600"/>
          </a:xfrm>
        </p:spPr>
        <p:txBody>
          <a:bodyPr>
            <a:normAutofit fontScale="55000" lnSpcReduction="20000"/>
          </a:bodyPr>
          <a:lstStyle/>
          <a:p>
            <a:r>
              <a:rPr lang="en-US" dirty="0"/>
              <a:t>A protocol can require any conforming type to provide an instance property or type property with a particular name and type. </a:t>
            </a:r>
          </a:p>
          <a:p>
            <a:r>
              <a:rPr lang="en-US" dirty="0"/>
              <a:t>The protocol doesn’t specify whether the property should be a stored property or a computed property—</a:t>
            </a:r>
          </a:p>
          <a:p>
            <a:r>
              <a:rPr lang="en-US" dirty="0"/>
              <a:t>The protocol also specifies whether each property must be gettable or gettable </a:t>
            </a:r>
            <a:r>
              <a:rPr lang="en-US" i="1" dirty="0"/>
              <a:t>and settable.</a:t>
            </a:r>
            <a:r>
              <a:rPr lang="en-US" dirty="0"/>
              <a:t> </a:t>
            </a:r>
          </a:p>
          <a:p>
            <a:r>
              <a:rPr lang="en-US" dirty="0"/>
              <a:t>Method Requirements</a:t>
            </a:r>
          </a:p>
          <a:p>
            <a:pPr lvl="2"/>
            <a:r>
              <a:rPr lang="en-US" dirty="0"/>
              <a:t>No curly braces or a method body</a:t>
            </a:r>
          </a:p>
          <a:p>
            <a:pPr lvl="2"/>
            <a:r>
              <a:rPr lang="en-US" dirty="0"/>
              <a:t>Type method requirements are prefixed with the static keyword</a:t>
            </a:r>
          </a:p>
          <a:p>
            <a:pPr lvl="2"/>
            <a:r>
              <a:rPr lang="en-US" dirty="0">
                <a:solidFill>
                  <a:srgbClr val="323232"/>
                </a:solidFill>
                <a:latin typeface="Helvetica"/>
              </a:rPr>
              <a:t>Use the </a:t>
            </a:r>
            <a:r>
              <a:rPr lang="en-US" sz="2000" dirty="0">
                <a:solidFill>
                  <a:srgbClr val="6D6D6D"/>
                </a:solidFill>
                <a:latin typeface="Menlo-Regular"/>
              </a:rPr>
              <a:t>mutating</a:t>
            </a:r>
            <a:r>
              <a:rPr lang="en-US" dirty="0">
                <a:solidFill>
                  <a:srgbClr val="323232"/>
                </a:solidFill>
                <a:latin typeface="Helvetica"/>
              </a:rPr>
              <a:t> keyword before a method’s </a:t>
            </a:r>
            <a:r>
              <a:rPr lang="en-US" sz="2000" dirty="0" err="1">
                <a:solidFill>
                  <a:srgbClr val="6D6D6D"/>
                </a:solidFill>
                <a:latin typeface="Menlo-Regular"/>
              </a:rPr>
              <a:t>func</a:t>
            </a:r>
            <a:r>
              <a:rPr lang="en-US" dirty="0">
                <a:solidFill>
                  <a:srgbClr val="323232"/>
                </a:solidFill>
                <a:latin typeface="Helvetica"/>
              </a:rPr>
              <a:t> keyword to indicate that the method is allowed to modify the instance it belongs to and any properties of that instance</a:t>
            </a:r>
          </a:p>
          <a:p>
            <a:r>
              <a:rPr lang="en-US" dirty="0" err="1"/>
              <a:t>Initializer</a:t>
            </a:r>
            <a:r>
              <a:rPr lang="en-US" dirty="0"/>
              <a:t> Requirements</a:t>
            </a:r>
            <a:endParaRPr lang="en-US" i="1" dirty="0"/>
          </a:p>
          <a:p>
            <a:pPr lvl="3"/>
            <a:r>
              <a:rPr lang="en-US" dirty="0">
                <a:solidFill>
                  <a:srgbClr val="981B7E"/>
                </a:solidFill>
                <a:latin typeface="Menlo-Regular"/>
              </a:rPr>
              <a:t>protocol </a:t>
            </a:r>
            <a:r>
              <a:rPr lang="en-US" dirty="0" err="1">
                <a:solidFill>
                  <a:srgbClr val="325B61"/>
                </a:solidFill>
                <a:latin typeface="Menlo-Regular"/>
              </a:rPr>
              <a:t>SimpleProtocol</a:t>
            </a:r>
            <a:r>
              <a:rPr lang="en-US" dirty="0">
                <a:solidFill>
                  <a:srgbClr val="325B61"/>
                </a:solidFill>
                <a:latin typeface="Menlo-Regular"/>
              </a:rPr>
              <a:t> {    </a:t>
            </a:r>
          </a:p>
          <a:p>
            <a:pPr lvl="4">
              <a:buNone/>
            </a:pPr>
            <a:r>
              <a:rPr lang="en-US" dirty="0" err="1">
                <a:solidFill>
                  <a:srgbClr val="981B7E"/>
                </a:solidFill>
                <a:latin typeface="Menlo-Regular"/>
              </a:rPr>
              <a:t>init(</a:t>
            </a:r>
            <a:r>
              <a:rPr lang="en-US" dirty="0" err="1">
                <a:solidFill>
                  <a:srgbClr val="325B61"/>
                </a:solidFill>
                <a:latin typeface="Menlo-Regular"/>
              </a:rPr>
              <a:t>someParameter</a:t>
            </a:r>
            <a:r>
              <a:rPr lang="en-US" dirty="0">
                <a:solidFill>
                  <a:srgbClr val="325B61"/>
                </a:solidFill>
                <a:latin typeface="Menlo-Regular"/>
              </a:rPr>
              <a:t>: </a:t>
            </a:r>
            <a:r>
              <a:rPr lang="en-US" dirty="0">
                <a:solidFill>
                  <a:srgbClr val="491187"/>
                </a:solidFill>
                <a:latin typeface="Menlo-Regular"/>
              </a:rPr>
              <a:t> </a:t>
            </a:r>
            <a:r>
              <a:rPr lang="en-US" dirty="0" err="1">
                <a:solidFill>
                  <a:srgbClr val="491187"/>
                </a:solidFill>
                <a:latin typeface="Menlo-Regular"/>
              </a:rPr>
              <a:t>Int</a:t>
            </a:r>
            <a:r>
              <a:rPr lang="en-US" dirty="0">
                <a:solidFill>
                  <a:srgbClr val="491187"/>
                </a:solidFill>
                <a:latin typeface="Menlo-Regular"/>
              </a:rPr>
              <a:t> )   </a:t>
            </a:r>
            <a:r>
              <a:rPr lang="en-US" sz="1294" dirty="0">
                <a:solidFill>
                  <a:srgbClr val="491187"/>
                </a:solidFill>
                <a:latin typeface="Menlo-Regular"/>
              </a:rPr>
              <a:t>--- no curly braces, or body</a:t>
            </a:r>
          </a:p>
          <a:p>
            <a:pPr lvl="3"/>
            <a:r>
              <a:rPr lang="en-US" dirty="0">
                <a:solidFill>
                  <a:srgbClr val="491187"/>
                </a:solidFill>
                <a:latin typeface="Menlo-Regular"/>
              </a:rPr>
              <a:t>}</a:t>
            </a:r>
          </a:p>
          <a:p>
            <a:pPr lvl="1"/>
            <a:r>
              <a:rPr lang="en-US" dirty="0"/>
              <a:t>Write the </a:t>
            </a:r>
            <a:r>
              <a:rPr lang="en-US" i="1" dirty="0"/>
              <a:t>required </a:t>
            </a:r>
            <a:r>
              <a:rPr lang="en-US" dirty="0"/>
              <a:t>modifier before every subclass implementation of an </a:t>
            </a:r>
            <a:r>
              <a:rPr lang="en-US" dirty="0" err="1"/>
              <a:t>initializer</a:t>
            </a:r>
            <a:r>
              <a:rPr lang="en-US" dirty="0"/>
              <a:t> ( except in the final classes.) </a:t>
            </a:r>
          </a:p>
          <a:p>
            <a:r>
              <a:rPr lang="en-US" dirty="0">
                <a:solidFill>
                  <a:srgbClr val="323232"/>
                </a:solidFill>
                <a:latin typeface="Helvetica"/>
              </a:rPr>
              <a:t>If a subclass overrides a designated </a:t>
            </a:r>
            <a:r>
              <a:rPr lang="en-US" dirty="0" err="1">
                <a:solidFill>
                  <a:srgbClr val="323232"/>
                </a:solidFill>
                <a:latin typeface="Helvetica"/>
              </a:rPr>
              <a:t>initializer</a:t>
            </a:r>
            <a:r>
              <a:rPr lang="en-US" dirty="0">
                <a:solidFill>
                  <a:srgbClr val="323232"/>
                </a:solidFill>
                <a:latin typeface="Helvetica"/>
              </a:rPr>
              <a:t> from a </a:t>
            </a:r>
            <a:r>
              <a:rPr lang="en-US" dirty="0" err="1">
                <a:solidFill>
                  <a:srgbClr val="323232"/>
                </a:solidFill>
                <a:latin typeface="Helvetica"/>
              </a:rPr>
              <a:t>superclass</a:t>
            </a:r>
            <a:r>
              <a:rPr lang="en-US" dirty="0">
                <a:solidFill>
                  <a:srgbClr val="323232"/>
                </a:solidFill>
                <a:latin typeface="Helvetica"/>
              </a:rPr>
              <a:t>, and also implements a matching </a:t>
            </a:r>
            <a:r>
              <a:rPr lang="en-US" dirty="0" err="1">
                <a:solidFill>
                  <a:srgbClr val="323232"/>
                </a:solidFill>
                <a:latin typeface="Helvetica"/>
              </a:rPr>
              <a:t>initializer</a:t>
            </a:r>
            <a:r>
              <a:rPr lang="en-US" dirty="0">
                <a:solidFill>
                  <a:srgbClr val="323232"/>
                </a:solidFill>
                <a:latin typeface="Helvetica"/>
              </a:rPr>
              <a:t> requirement from a protocol, mark the </a:t>
            </a:r>
            <a:r>
              <a:rPr lang="en-US" dirty="0" err="1">
                <a:solidFill>
                  <a:srgbClr val="323232"/>
                </a:solidFill>
                <a:latin typeface="Helvetica"/>
              </a:rPr>
              <a:t>initializer</a:t>
            </a:r>
            <a:r>
              <a:rPr lang="en-US" dirty="0">
                <a:solidFill>
                  <a:srgbClr val="323232"/>
                </a:solidFill>
                <a:latin typeface="Helvetica"/>
              </a:rPr>
              <a:t> implementation with both the </a:t>
            </a:r>
            <a:r>
              <a:rPr lang="en-US" sz="2800" dirty="0">
                <a:solidFill>
                  <a:srgbClr val="6D6D6D"/>
                </a:solidFill>
                <a:latin typeface="Menlo-Regular"/>
              </a:rPr>
              <a:t>required</a:t>
            </a:r>
            <a:r>
              <a:rPr lang="en-US" dirty="0">
                <a:solidFill>
                  <a:srgbClr val="323232"/>
                </a:solidFill>
                <a:latin typeface="Helvetica"/>
              </a:rPr>
              <a:t> and </a:t>
            </a:r>
            <a:r>
              <a:rPr lang="en-US" sz="2800" dirty="0">
                <a:solidFill>
                  <a:srgbClr val="6D6D6D"/>
                </a:solidFill>
                <a:latin typeface="Menlo-Regular"/>
              </a:rPr>
              <a:t>override</a:t>
            </a:r>
            <a:r>
              <a:rPr lang="en-US" dirty="0">
                <a:solidFill>
                  <a:srgbClr val="323232"/>
                </a:solidFill>
                <a:latin typeface="Helvetica"/>
              </a:rPr>
              <a:t> modifiers:</a:t>
            </a:r>
          </a:p>
          <a:p>
            <a:pPr lvl="3">
              <a:buNone/>
            </a:pPr>
            <a:r>
              <a:rPr lang="en-US" dirty="0">
                <a:solidFill>
                  <a:srgbClr val="981B7E"/>
                </a:solidFill>
                <a:latin typeface="Menlo-Regular"/>
              </a:rPr>
              <a:t> required override init() {        </a:t>
            </a:r>
          </a:p>
          <a:p>
            <a:pPr lvl="3">
              <a:buNone/>
            </a:pPr>
            <a:r>
              <a:rPr lang="en-US" dirty="0">
                <a:solidFill>
                  <a:srgbClr val="981B7E"/>
                </a:solidFill>
                <a:latin typeface="Menlo-Regular"/>
              </a:rPr>
              <a:t>    </a:t>
            </a:r>
            <a:r>
              <a:rPr lang="en-US" dirty="0">
                <a:solidFill>
                  <a:srgbClr val="0F730F"/>
                </a:solidFill>
                <a:latin typeface="Menlo-Regular"/>
              </a:rPr>
              <a:t>// </a:t>
            </a:r>
            <a:r>
              <a:rPr lang="en-US" dirty="0" err="1">
                <a:solidFill>
                  <a:srgbClr val="0F730F"/>
                </a:solidFill>
                <a:latin typeface="Menlo-Regular"/>
              </a:rPr>
              <a:t>initializer</a:t>
            </a:r>
            <a:r>
              <a:rPr lang="en-US" dirty="0">
                <a:solidFill>
                  <a:srgbClr val="0F730F"/>
                </a:solidFill>
                <a:latin typeface="Menlo-Regular"/>
              </a:rPr>
              <a:t> implementation goes here    </a:t>
            </a:r>
          </a:p>
          <a:p>
            <a:pPr lvl="3">
              <a:buNone/>
            </a:pPr>
            <a:r>
              <a:rPr lang="en-US" dirty="0">
                <a:solidFill>
                  <a:srgbClr val="0F730F"/>
                </a:solidFill>
                <a:latin typeface="Menlo-Regular"/>
              </a:rPr>
              <a:t> }</a:t>
            </a:r>
          </a:p>
          <a:p>
            <a:r>
              <a:rPr lang="en-US" dirty="0"/>
              <a:t>Protocols can define </a:t>
            </a:r>
            <a:r>
              <a:rPr lang="en-US" dirty="0" err="1"/>
              <a:t>failable</a:t>
            </a:r>
            <a:r>
              <a:rPr lang="en-US" dirty="0"/>
              <a:t> </a:t>
            </a:r>
            <a:r>
              <a:rPr lang="en-US" dirty="0" err="1"/>
              <a:t>initializer</a:t>
            </a:r>
            <a:r>
              <a:rPr lang="en-US" dirty="0"/>
              <a:t> requirements for conforming types</a:t>
            </a:r>
          </a:p>
          <a:p>
            <a:r>
              <a:rPr lang="en-US" dirty="0"/>
              <a:t>Protocols, as type, can be used in many places where other types are allowed, including:</a:t>
            </a:r>
          </a:p>
          <a:p>
            <a:pPr lvl="1"/>
            <a:r>
              <a:rPr lang="en-US" dirty="0"/>
              <a:t>As a parameter type or return type in a function, method, or </a:t>
            </a:r>
            <a:r>
              <a:rPr lang="en-US" dirty="0" err="1"/>
              <a:t>initializer</a:t>
            </a:r>
            <a:endParaRPr lang="en-US" dirty="0"/>
          </a:p>
          <a:p>
            <a:pPr lvl="1"/>
            <a:r>
              <a:rPr lang="en-US" dirty="0"/>
              <a:t> As the type of a constant, variable, or property </a:t>
            </a:r>
          </a:p>
          <a:p>
            <a:pPr lvl="1"/>
            <a:r>
              <a:rPr lang="en-US" dirty="0"/>
              <a:t>As the type of items in an array, dictionary, or other container</a:t>
            </a:r>
            <a:endParaRPr lang="en-US" dirty="0">
              <a:solidFill>
                <a:srgbClr val="0F730F"/>
              </a:solidFill>
              <a:latin typeface="Menlo-Regul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500"/>
            <a:ext cx="8229600" cy="6286500"/>
          </a:xfrm>
        </p:spPr>
        <p:txBody>
          <a:bodyPr>
            <a:normAutofit fontScale="55000" lnSpcReduction="20000"/>
          </a:bodyPr>
          <a:lstStyle/>
          <a:p>
            <a:r>
              <a:rPr lang="en-US" dirty="0"/>
              <a:t>Delegation use protocols by defining a protocol that encapsulates the delegated responsibilities, such that a conforming type (known as a delegate) is guaranteed to provide the functionality that has been delegated.</a:t>
            </a:r>
          </a:p>
          <a:p>
            <a:r>
              <a:rPr lang="en-US" dirty="0"/>
              <a:t>Can extend an existing type to adopt and conform to a new protocol, even if you don’t have access to the source code for the existing type by using Extensions</a:t>
            </a:r>
          </a:p>
          <a:p>
            <a:r>
              <a:rPr lang="en-US" dirty="0"/>
              <a:t>Types don’t automatically adopt a protocol just by satisfying its requirements. They must always explicitly declare their adoption of the protocol.</a:t>
            </a:r>
          </a:p>
          <a:p>
            <a:r>
              <a:rPr lang="en-US" dirty="0"/>
              <a:t>A protocol can be used as the type to be stored in a collection such as an array or a dictionary</a:t>
            </a:r>
          </a:p>
          <a:p>
            <a:r>
              <a:rPr lang="en-US" dirty="0"/>
              <a:t>A protocol can </a:t>
            </a:r>
            <a:r>
              <a:rPr lang="en-US" i="1" dirty="0"/>
              <a:t>inherit one or more other protocols and can add further requirements on top of the requirements it inherits. </a:t>
            </a:r>
          </a:p>
          <a:p>
            <a:r>
              <a:rPr lang="en-US" dirty="0">
                <a:solidFill>
                  <a:srgbClr val="323232"/>
                </a:solidFill>
                <a:latin typeface="Helvetica"/>
              </a:rPr>
              <a:t>limit protocol adoption to class types (and not structures or enumerations) by adding the </a:t>
            </a:r>
            <a:r>
              <a:rPr lang="en-US" sz="2800" dirty="0" err="1">
                <a:solidFill>
                  <a:srgbClr val="6D6D6D"/>
                </a:solidFill>
                <a:latin typeface="Menlo-Regular"/>
              </a:rPr>
              <a:t>AnyObject</a:t>
            </a:r>
            <a:r>
              <a:rPr lang="en-US" dirty="0">
                <a:solidFill>
                  <a:srgbClr val="323232"/>
                </a:solidFill>
                <a:latin typeface="Helvetica"/>
              </a:rPr>
              <a:t> protocol to a protocol’s inheritance list.</a:t>
            </a:r>
          </a:p>
          <a:p>
            <a:pPr lvl="2"/>
            <a:r>
              <a:rPr lang="en-US" dirty="0">
                <a:solidFill>
                  <a:srgbClr val="981B7E"/>
                </a:solidFill>
                <a:latin typeface="Menlo-Regular"/>
              </a:rPr>
              <a:t>protocol </a:t>
            </a:r>
            <a:r>
              <a:rPr lang="en-US" dirty="0" err="1">
                <a:solidFill>
                  <a:srgbClr val="325B61"/>
                </a:solidFill>
                <a:latin typeface="Menlo-Regular"/>
              </a:rPr>
              <a:t>SomeClassOnlyProtocol</a:t>
            </a:r>
            <a:r>
              <a:rPr lang="en-US" dirty="0">
                <a:solidFill>
                  <a:srgbClr val="325B61"/>
                </a:solidFill>
                <a:latin typeface="Menlo-Regular"/>
              </a:rPr>
              <a:t>: </a:t>
            </a:r>
            <a:r>
              <a:rPr lang="en-US" dirty="0">
                <a:solidFill>
                  <a:srgbClr val="491187"/>
                </a:solidFill>
                <a:latin typeface="Menlo-Regular"/>
              </a:rPr>
              <a:t> </a:t>
            </a:r>
            <a:r>
              <a:rPr lang="en-US" dirty="0" err="1">
                <a:solidFill>
                  <a:srgbClr val="491187"/>
                </a:solidFill>
                <a:latin typeface="Menlo-Regular"/>
              </a:rPr>
              <a:t>AnyObject</a:t>
            </a:r>
            <a:r>
              <a:rPr lang="en-US" dirty="0">
                <a:solidFill>
                  <a:srgbClr val="491187"/>
                </a:solidFill>
                <a:latin typeface="Menlo-Regular"/>
              </a:rPr>
              <a:t> , </a:t>
            </a:r>
            <a:r>
              <a:rPr lang="en-US" dirty="0" err="1">
                <a:solidFill>
                  <a:srgbClr val="491187"/>
                </a:solidFill>
                <a:latin typeface="Menlo-Regular"/>
              </a:rPr>
              <a:t>SomeInheritedProtocol</a:t>
            </a:r>
            <a:r>
              <a:rPr lang="en-US" dirty="0">
                <a:solidFill>
                  <a:srgbClr val="491187"/>
                </a:solidFill>
                <a:latin typeface="Menlo-Regular"/>
              </a:rPr>
              <a:t> { </a:t>
            </a:r>
          </a:p>
          <a:p>
            <a:pPr lvl="4">
              <a:buNone/>
            </a:pPr>
            <a:endParaRPr lang="en-US" dirty="0">
              <a:solidFill>
                <a:srgbClr val="491187"/>
              </a:solidFill>
              <a:latin typeface="Menlo-Regular"/>
            </a:endParaRPr>
          </a:p>
          <a:p>
            <a:pPr lvl="2">
              <a:buNone/>
            </a:pPr>
            <a:r>
              <a:rPr lang="en-US" dirty="0">
                <a:solidFill>
                  <a:srgbClr val="0F730F"/>
                </a:solidFill>
                <a:latin typeface="Menlo-Regular"/>
              </a:rPr>
              <a:t>  // class-only protocol definition goes here</a:t>
            </a:r>
          </a:p>
          <a:p>
            <a:pPr lvl="2"/>
            <a:r>
              <a:rPr lang="en-US" dirty="0">
                <a:solidFill>
                  <a:srgbClr val="0F730F"/>
                </a:solidFill>
                <a:latin typeface="Menlo-Regular"/>
              </a:rPr>
              <a:t>}</a:t>
            </a:r>
          </a:p>
          <a:p>
            <a:r>
              <a:rPr lang="en-US" dirty="0"/>
              <a:t>Protocol Composition</a:t>
            </a:r>
          </a:p>
          <a:p>
            <a:pPr lvl="1"/>
            <a:r>
              <a:rPr lang="en-US" dirty="0"/>
              <a:t>require a type to conform to multiple protocols at the same time</a:t>
            </a:r>
          </a:p>
          <a:p>
            <a:pPr lvl="1"/>
            <a:r>
              <a:rPr lang="en-US" dirty="0">
                <a:solidFill>
                  <a:srgbClr val="323232"/>
                </a:solidFill>
                <a:latin typeface="Helvetica"/>
              </a:rPr>
              <a:t>Protocol compositions have the form </a:t>
            </a:r>
            <a:r>
              <a:rPr lang="en-US" sz="2400" dirty="0" err="1">
                <a:solidFill>
                  <a:srgbClr val="6D6D6D"/>
                </a:solidFill>
                <a:latin typeface="Menlo-Regular"/>
              </a:rPr>
              <a:t>SomeProtocol</a:t>
            </a:r>
            <a:r>
              <a:rPr lang="en-US" sz="2400" dirty="0">
                <a:solidFill>
                  <a:srgbClr val="6D6D6D"/>
                </a:solidFill>
                <a:latin typeface="Menlo-Regular"/>
              </a:rPr>
              <a:t> &amp; </a:t>
            </a:r>
            <a:r>
              <a:rPr lang="en-US" sz="2400" dirty="0" err="1">
                <a:solidFill>
                  <a:srgbClr val="6D6D6D"/>
                </a:solidFill>
                <a:latin typeface="Menlo-Regular"/>
              </a:rPr>
              <a:t>AnotherProtocol</a:t>
            </a:r>
            <a:endParaRPr lang="en-US" sz="2400" dirty="0">
              <a:solidFill>
                <a:srgbClr val="6D6D6D"/>
              </a:solidFill>
              <a:latin typeface="Menlo-Regular"/>
            </a:endParaRPr>
          </a:p>
          <a:p>
            <a:r>
              <a:rPr lang="en-US" dirty="0"/>
              <a:t>Checking for and casting to a protocol follows exactly the same syntax as checking for and casting to a type:</a:t>
            </a:r>
          </a:p>
          <a:p>
            <a:pPr lvl="3"/>
            <a:r>
              <a:rPr lang="en-US" dirty="0">
                <a:solidFill>
                  <a:srgbClr val="323232"/>
                </a:solidFill>
                <a:latin typeface="Helvetica"/>
              </a:rPr>
              <a:t>The </a:t>
            </a:r>
            <a:r>
              <a:rPr lang="en-US" sz="1800" dirty="0">
                <a:solidFill>
                  <a:srgbClr val="6D6D6D"/>
                </a:solidFill>
                <a:latin typeface="Menlo-Regular"/>
              </a:rPr>
              <a:t>is</a:t>
            </a:r>
            <a:r>
              <a:rPr lang="en-US" dirty="0">
                <a:solidFill>
                  <a:srgbClr val="323232"/>
                </a:solidFill>
                <a:latin typeface="Helvetica"/>
              </a:rPr>
              <a:t> operator returns </a:t>
            </a:r>
            <a:r>
              <a:rPr lang="en-US" sz="1800" dirty="0">
                <a:solidFill>
                  <a:srgbClr val="6D6D6D"/>
                </a:solidFill>
                <a:latin typeface="Menlo-Regular"/>
              </a:rPr>
              <a:t>true</a:t>
            </a:r>
            <a:r>
              <a:rPr lang="en-US" dirty="0">
                <a:solidFill>
                  <a:srgbClr val="323232"/>
                </a:solidFill>
                <a:latin typeface="Helvetica"/>
              </a:rPr>
              <a:t> if an instance conforms to a protocol and returns </a:t>
            </a:r>
            <a:r>
              <a:rPr lang="en-US" sz="1800" dirty="0">
                <a:solidFill>
                  <a:srgbClr val="6D6D6D"/>
                </a:solidFill>
                <a:latin typeface="Menlo-Regular"/>
              </a:rPr>
              <a:t>false</a:t>
            </a:r>
            <a:r>
              <a:rPr lang="en-US" dirty="0">
                <a:solidFill>
                  <a:srgbClr val="323232"/>
                </a:solidFill>
                <a:latin typeface="Helvetica"/>
              </a:rPr>
              <a:t> if it doesn’t. </a:t>
            </a:r>
          </a:p>
          <a:p>
            <a:pPr lvl="3"/>
            <a:r>
              <a:rPr lang="en-US" dirty="0">
                <a:solidFill>
                  <a:srgbClr val="323232"/>
                </a:solidFill>
                <a:latin typeface="Helvetica"/>
              </a:rPr>
              <a:t>The </a:t>
            </a:r>
            <a:r>
              <a:rPr lang="en-US" sz="1800" dirty="0">
                <a:solidFill>
                  <a:srgbClr val="6D6D6D"/>
                </a:solidFill>
                <a:latin typeface="Menlo-Regular"/>
              </a:rPr>
              <a:t>as?</a:t>
            </a:r>
            <a:r>
              <a:rPr lang="en-US" dirty="0">
                <a:solidFill>
                  <a:srgbClr val="323232"/>
                </a:solidFill>
                <a:latin typeface="Helvetica"/>
              </a:rPr>
              <a:t> version of the downcast operator returns an optional value of the protocol’s type, and this value is </a:t>
            </a:r>
            <a:r>
              <a:rPr lang="en-US" sz="1800" dirty="0">
                <a:solidFill>
                  <a:srgbClr val="6D6D6D"/>
                </a:solidFill>
                <a:latin typeface="Menlo-Regular"/>
              </a:rPr>
              <a:t>nil</a:t>
            </a:r>
            <a:r>
              <a:rPr lang="en-US" dirty="0">
                <a:solidFill>
                  <a:srgbClr val="323232"/>
                </a:solidFill>
                <a:latin typeface="Helvetica"/>
              </a:rPr>
              <a:t> if the instance doesn’t conform to that protocol. </a:t>
            </a:r>
          </a:p>
          <a:p>
            <a:pPr lvl="3"/>
            <a:r>
              <a:rPr lang="en-US" dirty="0">
                <a:solidFill>
                  <a:srgbClr val="323232"/>
                </a:solidFill>
                <a:latin typeface="Helvetica"/>
              </a:rPr>
              <a:t>The </a:t>
            </a:r>
            <a:r>
              <a:rPr lang="en-US" sz="1800" dirty="0">
                <a:solidFill>
                  <a:srgbClr val="6D6D6D"/>
                </a:solidFill>
                <a:latin typeface="Menlo-Regular"/>
              </a:rPr>
              <a:t>as!</a:t>
            </a:r>
            <a:r>
              <a:rPr lang="en-US" dirty="0">
                <a:solidFill>
                  <a:srgbClr val="323232"/>
                </a:solidFill>
                <a:latin typeface="Helvetica"/>
              </a:rPr>
              <a:t> version of the downcast operator forces the downcast to the protocol type and triggers a runtime error if the downcast doesn’t succeed.</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52500"/>
            <a:ext cx="8229600" cy="5173663"/>
          </a:xfrm>
        </p:spPr>
        <p:txBody>
          <a:bodyPr>
            <a:normAutofit fontScale="92500" lnSpcReduction="10000"/>
          </a:bodyPr>
          <a:lstStyle/>
          <a:p>
            <a:r>
              <a:rPr lang="en-US" dirty="0"/>
              <a:t>Optional Protocol Requirements</a:t>
            </a:r>
          </a:p>
          <a:p>
            <a:pPr lvl="1"/>
            <a:r>
              <a:rPr lang="en-US" dirty="0">
                <a:solidFill>
                  <a:srgbClr val="323232"/>
                </a:solidFill>
                <a:latin typeface="Helvetica"/>
              </a:rPr>
              <a:t>are prefixed by the </a:t>
            </a:r>
            <a:r>
              <a:rPr lang="en-US" sz="2400" dirty="0">
                <a:solidFill>
                  <a:srgbClr val="6D6D6D"/>
                </a:solidFill>
                <a:latin typeface="Menlo-Regular"/>
              </a:rPr>
              <a:t>optional</a:t>
            </a:r>
            <a:r>
              <a:rPr lang="en-US" dirty="0">
                <a:solidFill>
                  <a:srgbClr val="323232"/>
                </a:solidFill>
                <a:latin typeface="Helvetica"/>
              </a:rPr>
              <a:t> modifier </a:t>
            </a:r>
          </a:p>
          <a:p>
            <a:pPr lvl="1">
              <a:buNone/>
            </a:pPr>
            <a:r>
              <a:rPr lang="en-US" sz="2400" dirty="0">
                <a:solidFill>
                  <a:srgbClr val="981B7E"/>
                </a:solidFill>
                <a:latin typeface="Menlo-Regular"/>
              </a:rPr>
              <a:t>  @</a:t>
            </a:r>
            <a:r>
              <a:rPr lang="en-US" sz="2400" dirty="0" err="1">
                <a:solidFill>
                  <a:srgbClr val="981B7E"/>
                </a:solidFill>
                <a:latin typeface="Menlo-Regular"/>
              </a:rPr>
              <a:t>objc</a:t>
            </a:r>
            <a:r>
              <a:rPr lang="en-US" sz="2400" dirty="0">
                <a:solidFill>
                  <a:srgbClr val="981B7E"/>
                </a:solidFill>
                <a:latin typeface="Menlo-Regular"/>
              </a:rPr>
              <a:t> protocol </a:t>
            </a:r>
            <a:r>
              <a:rPr lang="en-US" sz="2400" dirty="0" err="1">
                <a:solidFill>
                  <a:srgbClr val="325B61"/>
                </a:solidFill>
                <a:latin typeface="Menlo-Regular"/>
              </a:rPr>
              <a:t>CounterDataSource</a:t>
            </a:r>
            <a:r>
              <a:rPr lang="en-US" sz="2400" dirty="0">
                <a:solidFill>
                  <a:srgbClr val="325B61"/>
                </a:solidFill>
                <a:latin typeface="Menlo-Regular"/>
              </a:rPr>
              <a:t> {</a:t>
            </a:r>
            <a:r>
              <a:rPr lang="en-US" dirty="0">
                <a:solidFill>
                  <a:srgbClr val="325B61"/>
                </a:solidFill>
                <a:latin typeface="Menlo-Regular"/>
              </a:rPr>
              <a:t>    </a:t>
            </a:r>
          </a:p>
          <a:p>
            <a:pPr lvl="3">
              <a:buNone/>
            </a:pPr>
            <a:r>
              <a:rPr lang="en-US" sz="1400" dirty="0">
                <a:solidFill>
                  <a:srgbClr val="981B7E"/>
                </a:solidFill>
                <a:latin typeface="Menlo-Regular"/>
              </a:rPr>
              <a:t>@</a:t>
            </a:r>
            <a:r>
              <a:rPr lang="en-US" sz="1400" dirty="0" err="1">
                <a:solidFill>
                  <a:srgbClr val="981B7E"/>
                </a:solidFill>
                <a:latin typeface="Menlo-Regular"/>
              </a:rPr>
              <a:t>objc</a:t>
            </a:r>
            <a:r>
              <a:rPr lang="en-US" sz="1400" dirty="0">
                <a:solidFill>
                  <a:srgbClr val="981B7E"/>
                </a:solidFill>
                <a:latin typeface="Menlo-Regular"/>
              </a:rPr>
              <a:t> optional </a:t>
            </a:r>
            <a:r>
              <a:rPr lang="en-US" sz="1400" dirty="0" err="1">
                <a:solidFill>
                  <a:srgbClr val="981B7E"/>
                </a:solidFill>
                <a:latin typeface="Menlo-Regular"/>
              </a:rPr>
              <a:t>func</a:t>
            </a:r>
            <a:r>
              <a:rPr lang="en-US" sz="1400" dirty="0">
                <a:solidFill>
                  <a:srgbClr val="981B7E"/>
                </a:solidFill>
                <a:latin typeface="Menlo-Regular"/>
              </a:rPr>
              <a:t> </a:t>
            </a:r>
            <a:r>
              <a:rPr lang="en-US" sz="1400" dirty="0" err="1">
                <a:solidFill>
                  <a:srgbClr val="325B61"/>
                </a:solidFill>
                <a:latin typeface="Menlo-Regular"/>
              </a:rPr>
              <a:t>increment(forCount</a:t>
            </a:r>
            <a:r>
              <a:rPr lang="en-US" sz="1400" dirty="0">
                <a:solidFill>
                  <a:srgbClr val="325B61"/>
                </a:solidFill>
                <a:latin typeface="Menlo-Regular"/>
              </a:rPr>
              <a:t> count: </a:t>
            </a:r>
            <a:r>
              <a:rPr lang="en-US" sz="1400" dirty="0" err="1">
                <a:solidFill>
                  <a:srgbClr val="491187"/>
                </a:solidFill>
                <a:latin typeface="Menlo-Regular"/>
              </a:rPr>
              <a:t>Int</a:t>
            </a:r>
            <a:r>
              <a:rPr lang="en-US" sz="1400" dirty="0">
                <a:solidFill>
                  <a:srgbClr val="491187"/>
                </a:solidFill>
                <a:latin typeface="Menlo-Regular"/>
              </a:rPr>
              <a:t> ) -&gt;  </a:t>
            </a:r>
            <a:r>
              <a:rPr lang="en-US" sz="1400" dirty="0" err="1">
                <a:solidFill>
                  <a:srgbClr val="491187"/>
                </a:solidFill>
                <a:latin typeface="Menlo-Regular"/>
              </a:rPr>
              <a:t>Int</a:t>
            </a:r>
            <a:endParaRPr lang="en-US" sz="1400" dirty="0">
              <a:solidFill>
                <a:srgbClr val="491187"/>
              </a:solidFill>
              <a:latin typeface="Menlo-Regular"/>
            </a:endParaRPr>
          </a:p>
          <a:p>
            <a:pPr lvl="3">
              <a:buNone/>
            </a:pPr>
            <a:r>
              <a:rPr lang="en-US" sz="1400" dirty="0">
                <a:solidFill>
                  <a:srgbClr val="981B7E"/>
                </a:solidFill>
                <a:latin typeface="Menlo-Regular"/>
              </a:rPr>
              <a:t>@</a:t>
            </a:r>
            <a:r>
              <a:rPr lang="en-US" sz="1400" dirty="0" err="1">
                <a:solidFill>
                  <a:srgbClr val="981B7E"/>
                </a:solidFill>
                <a:latin typeface="Menlo-Regular"/>
              </a:rPr>
              <a:t>objc</a:t>
            </a:r>
            <a:r>
              <a:rPr lang="en-US" sz="1400" dirty="0">
                <a:solidFill>
                  <a:srgbClr val="981B7E"/>
                </a:solidFill>
                <a:latin typeface="Menlo-Regular"/>
              </a:rPr>
              <a:t> optional </a:t>
            </a:r>
            <a:r>
              <a:rPr lang="en-US" sz="1400" dirty="0" err="1">
                <a:solidFill>
                  <a:srgbClr val="981B7E"/>
                </a:solidFill>
                <a:latin typeface="Menlo-Regular"/>
              </a:rPr>
              <a:t>var</a:t>
            </a:r>
            <a:r>
              <a:rPr lang="en-US" sz="1400" dirty="0">
                <a:solidFill>
                  <a:srgbClr val="981B7E"/>
                </a:solidFill>
                <a:latin typeface="Menlo-Regular"/>
              </a:rPr>
              <a:t> </a:t>
            </a:r>
            <a:r>
              <a:rPr lang="en-US" sz="1400" dirty="0" err="1">
                <a:solidFill>
                  <a:srgbClr val="325B61"/>
                </a:solidFill>
                <a:latin typeface="Menlo-Regular"/>
              </a:rPr>
              <a:t>fixedIncrement</a:t>
            </a:r>
            <a:r>
              <a:rPr lang="en-US" sz="1400" dirty="0">
                <a:solidFill>
                  <a:srgbClr val="325B61"/>
                </a:solidFill>
                <a:latin typeface="Menlo-Regular"/>
              </a:rPr>
              <a:t>: </a:t>
            </a:r>
            <a:r>
              <a:rPr lang="en-US" sz="1400" dirty="0">
                <a:solidFill>
                  <a:srgbClr val="491187"/>
                </a:solidFill>
                <a:latin typeface="Menlo-Regular"/>
              </a:rPr>
              <a:t> </a:t>
            </a:r>
            <a:r>
              <a:rPr lang="en-US" sz="1400" dirty="0" err="1">
                <a:solidFill>
                  <a:srgbClr val="491187"/>
                </a:solidFill>
                <a:latin typeface="Menlo-Regular"/>
              </a:rPr>
              <a:t>Int</a:t>
            </a:r>
            <a:r>
              <a:rPr lang="en-US" sz="1400" dirty="0">
                <a:solidFill>
                  <a:srgbClr val="491187"/>
                </a:solidFill>
                <a:latin typeface="Menlo-Regular"/>
              </a:rPr>
              <a:t> { </a:t>
            </a:r>
            <a:r>
              <a:rPr lang="en-US" sz="1400" dirty="0">
                <a:solidFill>
                  <a:srgbClr val="981B7E"/>
                </a:solidFill>
                <a:latin typeface="Menlo-Regular"/>
              </a:rPr>
              <a:t>get }</a:t>
            </a:r>
          </a:p>
          <a:p>
            <a:pPr lvl="3">
              <a:buNone/>
            </a:pPr>
            <a:r>
              <a:rPr lang="en-US" dirty="0">
                <a:solidFill>
                  <a:srgbClr val="981B7E"/>
                </a:solidFill>
                <a:latin typeface="Menlo-Regular"/>
              </a:rPr>
              <a:t>}</a:t>
            </a:r>
          </a:p>
          <a:p>
            <a:pPr lvl="3">
              <a:buNone/>
            </a:pPr>
            <a:endParaRPr lang="en-US" dirty="0">
              <a:solidFill>
                <a:srgbClr val="981B7E"/>
              </a:solidFill>
              <a:latin typeface="Menlo-Regular"/>
            </a:endParaRPr>
          </a:p>
          <a:p>
            <a:pPr lvl="3">
              <a:buFontTx/>
              <a:buChar char="-"/>
            </a:pPr>
            <a:r>
              <a:rPr lang="en-US" dirty="0">
                <a:solidFill>
                  <a:srgbClr val="6D6D6D"/>
                </a:solidFill>
                <a:latin typeface="Helvetica-Light"/>
              </a:rPr>
              <a:t>Protocol Extensions</a:t>
            </a:r>
          </a:p>
          <a:p>
            <a:pPr lvl="3">
              <a:buFontTx/>
              <a:buChar char="-"/>
            </a:pPr>
            <a:r>
              <a:rPr lang="en-US" dirty="0"/>
              <a:t>Protocols can be extended to provide method and property implementations to conforming types. </a:t>
            </a:r>
          </a:p>
          <a:p>
            <a:pPr lvl="3">
              <a:buFontTx/>
              <a:buChar char="-"/>
            </a:pPr>
            <a:r>
              <a:rPr lang="en-US" dirty="0"/>
              <a:t>use protocol extensions to provide a default implementation to any method or computed property requirement of that protocol.</a:t>
            </a:r>
          </a:p>
          <a:p>
            <a:pPr lvl="3">
              <a:buFontTx/>
              <a:buChar char="-"/>
            </a:pPr>
            <a:r>
              <a:rPr lang="en-US" dirty="0"/>
              <a:t>can specify constraints that conforming types must satisfy before the methods and properties of the extension are available using </a:t>
            </a:r>
            <a:r>
              <a:rPr lang="en-US" dirty="0">
                <a:solidFill>
                  <a:srgbClr val="323232"/>
                </a:solidFill>
                <a:latin typeface="Helvetica"/>
              </a:rPr>
              <a:t>a generic </a:t>
            </a:r>
            <a:r>
              <a:rPr lang="en-US" sz="1800" dirty="0">
                <a:solidFill>
                  <a:srgbClr val="6D6D6D"/>
                </a:solidFill>
                <a:latin typeface="Menlo-Regular"/>
              </a:rPr>
              <a:t>where</a:t>
            </a:r>
            <a:r>
              <a:rPr lang="en-US" dirty="0">
                <a:solidFill>
                  <a:srgbClr val="323232"/>
                </a:solidFill>
                <a:latin typeface="Helvetica"/>
              </a:rPr>
              <a:t> clause</a:t>
            </a:r>
          </a:p>
          <a:p>
            <a:pPr lvl="3">
              <a:buFontTx/>
              <a:buChar char="-"/>
            </a:pPr>
            <a:endParaRPr lang="en-US" dirty="0">
              <a:solidFill>
                <a:srgbClr val="981B7E"/>
              </a:solidFill>
              <a:latin typeface="Menlo-Regul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a:t>
            </a:r>
          </a:p>
        </p:txBody>
      </p:sp>
      <p:sp>
        <p:nvSpPr>
          <p:cNvPr id="3" name="Content Placeholder 2"/>
          <p:cNvSpPr>
            <a:spLocks noGrp="1"/>
          </p:cNvSpPr>
          <p:nvPr>
            <p:ph idx="1"/>
          </p:nvPr>
        </p:nvSpPr>
        <p:spPr/>
        <p:txBody>
          <a:bodyPr>
            <a:normAutofit lnSpcReduction="10000"/>
          </a:bodyPr>
          <a:lstStyle/>
          <a:p>
            <a:r>
              <a:rPr lang="en-US" dirty="0"/>
              <a:t>Use extension to add functionality to an existing type, such as new methods and computed properties. You can use an extension to add protocol conformance to a type that is declared elsewhere, or even to a type that you imported from a library or framework.</a:t>
            </a:r>
          </a:p>
          <a:p>
            <a:r>
              <a:rPr lang="en-US" dirty="0"/>
              <a:t>Similar to categories in objective-C but do not have names</a:t>
            </a:r>
          </a:p>
          <a:p>
            <a:endParaRPr lang="en-US" dirty="0"/>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6400"/>
            <a:ext cx="8229600" cy="6032500"/>
          </a:xfrm>
        </p:spPr>
        <p:txBody>
          <a:bodyPr>
            <a:normAutofit fontScale="85000" lnSpcReduction="20000"/>
          </a:bodyPr>
          <a:lstStyle/>
          <a:p>
            <a:r>
              <a:rPr lang="en-US" dirty="0"/>
              <a:t>Extension can:</a:t>
            </a:r>
          </a:p>
          <a:p>
            <a:pPr lvl="1"/>
            <a:r>
              <a:rPr lang="en-US" dirty="0"/>
              <a:t>Add computed instance properties and computed type properties </a:t>
            </a:r>
          </a:p>
          <a:p>
            <a:pPr lvl="1"/>
            <a:r>
              <a:rPr lang="en-US" dirty="0"/>
              <a:t>Define instance methods and type methods</a:t>
            </a:r>
          </a:p>
          <a:p>
            <a:pPr lvl="1"/>
            <a:r>
              <a:rPr lang="en-US" dirty="0"/>
              <a:t>Provide new </a:t>
            </a:r>
            <a:r>
              <a:rPr lang="en-US" dirty="0" err="1"/>
              <a:t>initializers</a:t>
            </a:r>
            <a:r>
              <a:rPr lang="en-US" dirty="0"/>
              <a:t> </a:t>
            </a:r>
          </a:p>
          <a:p>
            <a:pPr lvl="1"/>
            <a:r>
              <a:rPr lang="en-US" dirty="0"/>
              <a:t>Define subscripts </a:t>
            </a:r>
          </a:p>
          <a:p>
            <a:pPr lvl="1"/>
            <a:r>
              <a:rPr lang="en-US" dirty="0"/>
              <a:t>Define and use new nested types </a:t>
            </a:r>
          </a:p>
          <a:p>
            <a:pPr lvl="1"/>
            <a:r>
              <a:rPr lang="en-US" dirty="0"/>
              <a:t>Make an existing type conform to a protocol</a:t>
            </a:r>
          </a:p>
          <a:p>
            <a:r>
              <a:rPr lang="en-US" dirty="0"/>
              <a:t>Extensions cannot override existing functionality.</a:t>
            </a:r>
          </a:p>
          <a:p>
            <a:r>
              <a:rPr lang="en-US" dirty="0"/>
              <a:t>Extensions cannot add stored properties</a:t>
            </a:r>
          </a:p>
          <a:p>
            <a:r>
              <a:rPr lang="en-US" dirty="0"/>
              <a:t>Cannot add property observers to existing properties.</a:t>
            </a:r>
          </a:p>
          <a:p>
            <a:pPr lvl="1">
              <a:buNone/>
            </a:pPr>
            <a:r>
              <a:rPr lang="en-US" dirty="0">
                <a:solidFill>
                  <a:srgbClr val="981B7E"/>
                </a:solidFill>
                <a:latin typeface="Menlo-Regular"/>
              </a:rPr>
              <a:t> extension</a:t>
            </a:r>
            <a:r>
              <a:rPr lang="en-US" dirty="0">
                <a:solidFill>
                  <a:srgbClr val="491187"/>
                </a:solidFill>
                <a:latin typeface="Menlo-Regular"/>
              </a:rPr>
              <a:t> </a:t>
            </a:r>
            <a:r>
              <a:rPr lang="en-US" dirty="0" err="1">
                <a:solidFill>
                  <a:srgbClr val="491187"/>
                </a:solidFill>
                <a:latin typeface="Menlo-Regular"/>
              </a:rPr>
              <a:t>SomeType</a:t>
            </a:r>
            <a:r>
              <a:rPr lang="en-US" dirty="0">
                <a:solidFill>
                  <a:srgbClr val="491187"/>
                </a:solidFill>
                <a:latin typeface="Menlo-Regular"/>
              </a:rPr>
              <a:t> {    </a:t>
            </a:r>
          </a:p>
          <a:p>
            <a:pPr lvl="1">
              <a:buNone/>
            </a:pPr>
            <a:r>
              <a:rPr lang="en-US" dirty="0">
                <a:solidFill>
                  <a:srgbClr val="491187"/>
                </a:solidFill>
                <a:latin typeface="Menlo-Regular"/>
              </a:rPr>
              <a:t>  </a:t>
            </a:r>
            <a:r>
              <a:rPr lang="en-US" dirty="0">
                <a:solidFill>
                  <a:srgbClr val="0F730F"/>
                </a:solidFill>
                <a:latin typeface="Menlo-Regular"/>
              </a:rPr>
              <a:t>// new functionality to add to </a:t>
            </a:r>
            <a:r>
              <a:rPr lang="en-US" dirty="0" err="1">
                <a:solidFill>
                  <a:srgbClr val="0F730F"/>
                </a:solidFill>
                <a:latin typeface="Menlo-Regular"/>
              </a:rPr>
              <a:t>SomeType</a:t>
            </a:r>
            <a:r>
              <a:rPr lang="en-US" dirty="0">
                <a:solidFill>
                  <a:srgbClr val="0F730F"/>
                </a:solidFill>
                <a:latin typeface="Menlo-Regular"/>
              </a:rPr>
              <a:t> goes here</a:t>
            </a:r>
          </a:p>
          <a:p>
            <a:pPr lvl="1">
              <a:buNone/>
            </a:pPr>
            <a:r>
              <a:rPr lang="en-US" dirty="0">
                <a:solidFill>
                  <a:srgbClr val="0F730F"/>
                </a:solidFill>
                <a:latin typeface="Menlo-Regular"/>
              </a:rPr>
              <a:t> }</a:t>
            </a:r>
          </a:p>
          <a:p>
            <a:pPr lvl="1">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vs. Constants in Swift</a:t>
            </a:r>
          </a:p>
        </p:txBody>
      </p:sp>
      <p:sp>
        <p:nvSpPr>
          <p:cNvPr id="3" name="Content Placeholder 2"/>
          <p:cNvSpPr>
            <a:spLocks noGrp="1"/>
          </p:cNvSpPr>
          <p:nvPr>
            <p:ph idx="1"/>
          </p:nvPr>
        </p:nvSpPr>
        <p:spPr/>
        <p:txBody>
          <a:bodyPr>
            <a:normAutofit fontScale="85000" lnSpcReduction="20000"/>
          </a:bodyPr>
          <a:lstStyle/>
          <a:p>
            <a:r>
              <a:rPr lang="en-US" dirty="0"/>
              <a:t>let </a:t>
            </a:r>
            <a:r>
              <a:rPr lang="en-US" dirty="0" err="1"/>
              <a:t>tutorialTeam</a:t>
            </a:r>
            <a:r>
              <a:rPr lang="en-US" dirty="0"/>
              <a:t> = 56 </a:t>
            </a:r>
          </a:p>
          <a:p>
            <a:pPr lvl="2"/>
            <a:r>
              <a:rPr lang="en-US" dirty="0"/>
              <a:t>Use let to declare a constant</a:t>
            </a:r>
          </a:p>
          <a:p>
            <a:r>
              <a:rPr lang="en-US" dirty="0" err="1"/>
              <a:t>var</a:t>
            </a:r>
            <a:r>
              <a:rPr lang="en-US" dirty="0"/>
              <a:t> </a:t>
            </a:r>
            <a:r>
              <a:rPr lang="en-US" dirty="0" err="1"/>
              <a:t>totalTeam</a:t>
            </a:r>
            <a:r>
              <a:rPr lang="en-US" dirty="0"/>
              <a:t> = </a:t>
            </a:r>
            <a:r>
              <a:rPr lang="en-US" dirty="0" err="1"/>
              <a:t>tutorialTeam</a:t>
            </a:r>
            <a:r>
              <a:rPr lang="en-US" dirty="0"/>
              <a:t> + </a:t>
            </a:r>
            <a:r>
              <a:rPr lang="en-US" dirty="0" err="1"/>
              <a:t>editorialTeam</a:t>
            </a:r>
            <a:endParaRPr lang="en-US" dirty="0"/>
          </a:p>
          <a:p>
            <a:pPr lvl="2"/>
            <a:r>
              <a:rPr lang="en-US" dirty="0"/>
              <a:t>Use </a:t>
            </a:r>
            <a:r>
              <a:rPr lang="en-US" dirty="0" err="1"/>
              <a:t>Var</a:t>
            </a:r>
            <a:r>
              <a:rPr lang="en-US" dirty="0"/>
              <a:t> to declare variables</a:t>
            </a:r>
          </a:p>
          <a:p>
            <a:pPr lvl="2"/>
            <a:endParaRPr lang="en-US" dirty="0"/>
          </a:p>
          <a:p>
            <a:pPr lvl="2"/>
            <a:r>
              <a:rPr lang="en-US" sz="3294" i="1" dirty="0">
                <a:solidFill>
                  <a:schemeClr val="tx2">
                    <a:lumMod val="60000"/>
                    <a:lumOff val="40000"/>
                  </a:schemeClr>
                </a:solidFill>
              </a:rPr>
              <a:t>let number: </a:t>
            </a:r>
            <a:r>
              <a:rPr lang="en-US" sz="3294" i="1" dirty="0" err="1">
                <a:solidFill>
                  <a:schemeClr val="tx2">
                    <a:lumMod val="60000"/>
                    <a:lumOff val="40000"/>
                  </a:schemeClr>
                </a:solidFill>
              </a:rPr>
              <a:t>Int</a:t>
            </a:r>
            <a:r>
              <a:rPr lang="en-US" sz="3294" i="1" dirty="0">
                <a:solidFill>
                  <a:schemeClr val="tx2">
                    <a:lumMod val="60000"/>
                    <a:lumOff val="40000"/>
                  </a:schemeClr>
                </a:solidFill>
              </a:rPr>
              <a:t> = 10          ( type annotation)</a:t>
            </a:r>
          </a:p>
          <a:p>
            <a:pPr lvl="2"/>
            <a:r>
              <a:rPr lang="en-US" sz="3294" i="1" dirty="0" err="1">
                <a:solidFill>
                  <a:schemeClr val="tx2">
                    <a:lumMod val="60000"/>
                    <a:lumOff val="40000"/>
                  </a:schemeClr>
                </a:solidFill>
              </a:rPr>
              <a:t>var</a:t>
            </a:r>
            <a:r>
              <a:rPr lang="en-US" sz="3294" i="1" dirty="0">
                <a:solidFill>
                  <a:schemeClr val="tx2">
                    <a:lumMod val="60000"/>
                    <a:lumOff val="40000"/>
                  </a:schemeClr>
                </a:solidFill>
              </a:rPr>
              <a:t> </a:t>
            </a:r>
            <a:r>
              <a:rPr lang="en-US" sz="3294" i="1" dirty="0" err="1">
                <a:solidFill>
                  <a:schemeClr val="tx2">
                    <a:lumMod val="60000"/>
                    <a:lumOff val="40000"/>
                  </a:schemeClr>
                </a:solidFill>
              </a:rPr>
              <a:t>variableNumber</a:t>
            </a:r>
            <a:r>
              <a:rPr lang="en-US" sz="3294" i="1" dirty="0">
                <a:solidFill>
                  <a:schemeClr val="tx2">
                    <a:lumMod val="60000"/>
                    <a:lumOff val="40000"/>
                  </a:schemeClr>
                </a:solidFill>
              </a:rPr>
              <a:t>: </a:t>
            </a:r>
            <a:r>
              <a:rPr lang="en-US" sz="3294" i="1" dirty="0" err="1">
                <a:solidFill>
                  <a:schemeClr val="tx2">
                    <a:lumMod val="60000"/>
                    <a:lumOff val="40000"/>
                  </a:schemeClr>
                </a:solidFill>
              </a:rPr>
              <a:t>Int</a:t>
            </a:r>
            <a:r>
              <a:rPr lang="en-US" sz="3294" i="1" dirty="0">
                <a:solidFill>
                  <a:schemeClr val="tx2">
                    <a:lumMod val="60000"/>
                    <a:lumOff val="40000"/>
                  </a:schemeClr>
                </a:solidFill>
              </a:rPr>
              <a:t> = 42</a:t>
            </a:r>
          </a:p>
          <a:p>
            <a:endParaRPr lang="en-US" dirty="0"/>
          </a:p>
          <a:p>
            <a:r>
              <a:rPr lang="en-US" dirty="0"/>
              <a:t>Inferred types make code cleaner and less prone to mistakes</a:t>
            </a:r>
          </a:p>
          <a:p>
            <a:pPr lvl="2"/>
            <a:r>
              <a:rPr lang="en-US" dirty="0"/>
              <a:t>Inferred: </a:t>
            </a:r>
            <a:r>
              <a:rPr lang="en-US" dirty="0" err="1"/>
              <a:t>tutorialTeam</a:t>
            </a:r>
            <a:r>
              <a:rPr lang="en-US" dirty="0"/>
              <a:t> is set to </a:t>
            </a:r>
            <a:r>
              <a:rPr lang="en-US" dirty="0" err="1"/>
              <a:t>Int</a:t>
            </a:r>
            <a:r>
              <a:rPr lang="en-US" dirty="0"/>
              <a:t> since 56 is an </a:t>
            </a:r>
            <a:r>
              <a:rPr lang="en-US" dirty="0" err="1"/>
              <a:t>Int</a:t>
            </a:r>
            <a:endParaRPr lang="en-US" dirty="0"/>
          </a:p>
          <a:p>
            <a:pPr lvl="2"/>
            <a:r>
              <a:rPr lang="en-US" dirty="0"/>
              <a:t>Explicit: let </a:t>
            </a:r>
            <a:r>
              <a:rPr lang="en-US" dirty="0" err="1"/>
              <a:t>tutorialTeam</a:t>
            </a:r>
            <a:r>
              <a:rPr lang="en-US" dirty="0"/>
              <a:t>: </a:t>
            </a:r>
            <a:r>
              <a:rPr lang="en-US" dirty="0" err="1"/>
              <a:t>Int</a:t>
            </a:r>
            <a:r>
              <a:rPr lang="en-US" dirty="0"/>
              <a:t> = 56 </a:t>
            </a:r>
          </a:p>
          <a:p>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6400"/>
            <a:ext cx="8229600" cy="5719763"/>
          </a:xfrm>
        </p:spPr>
        <p:txBody>
          <a:bodyPr>
            <a:normAutofit fontScale="92500" lnSpcReduction="10000"/>
          </a:bodyPr>
          <a:lstStyle/>
          <a:p>
            <a:r>
              <a:rPr lang="en-US" dirty="0"/>
              <a:t>Adopt a new protocol</a:t>
            </a:r>
          </a:p>
          <a:p>
            <a:pPr lvl="2">
              <a:buNone/>
            </a:pPr>
            <a:r>
              <a:rPr lang="en-US" sz="1600" dirty="0">
                <a:solidFill>
                  <a:srgbClr val="981B7E"/>
                </a:solidFill>
                <a:latin typeface="Menlo-Regular"/>
              </a:rPr>
              <a:t>	extension </a:t>
            </a:r>
            <a:r>
              <a:rPr lang="en-US" sz="1600" dirty="0">
                <a:solidFill>
                  <a:srgbClr val="491187"/>
                </a:solidFill>
                <a:latin typeface="Menlo-Regular"/>
              </a:rPr>
              <a:t> </a:t>
            </a:r>
            <a:r>
              <a:rPr lang="en-US" sz="1600" dirty="0" err="1">
                <a:solidFill>
                  <a:srgbClr val="491187"/>
                </a:solidFill>
                <a:latin typeface="Menlo-Regular"/>
              </a:rPr>
              <a:t>SomeType</a:t>
            </a:r>
            <a:r>
              <a:rPr lang="en-US" sz="1600" dirty="0">
                <a:solidFill>
                  <a:srgbClr val="491187"/>
                </a:solidFill>
                <a:latin typeface="Menlo-Regular"/>
              </a:rPr>
              <a:t>: </a:t>
            </a:r>
            <a:r>
              <a:rPr lang="en-US" sz="1600" dirty="0" err="1">
                <a:solidFill>
                  <a:srgbClr val="491187"/>
                </a:solidFill>
                <a:latin typeface="Menlo-Regular"/>
              </a:rPr>
              <a:t>SomeProtocol</a:t>
            </a:r>
            <a:r>
              <a:rPr lang="en-US" sz="1600" dirty="0">
                <a:solidFill>
                  <a:srgbClr val="491187"/>
                </a:solidFill>
                <a:latin typeface="Menlo-Regular"/>
              </a:rPr>
              <a:t>, </a:t>
            </a:r>
            <a:r>
              <a:rPr lang="en-US" sz="1600" dirty="0" err="1">
                <a:solidFill>
                  <a:srgbClr val="491187"/>
                </a:solidFill>
                <a:latin typeface="Menlo-Regular"/>
              </a:rPr>
              <a:t>AnotherProtocol</a:t>
            </a:r>
            <a:r>
              <a:rPr lang="en-US" sz="1600" dirty="0">
                <a:solidFill>
                  <a:srgbClr val="491187"/>
                </a:solidFill>
                <a:latin typeface="Menlo-Regular"/>
              </a:rPr>
              <a:t> {    </a:t>
            </a:r>
          </a:p>
          <a:p>
            <a:pPr lvl="1">
              <a:buNone/>
            </a:pPr>
            <a:r>
              <a:rPr lang="en-US" sz="2000" dirty="0">
                <a:solidFill>
                  <a:srgbClr val="491187"/>
                </a:solidFill>
                <a:latin typeface="Menlo-Regular"/>
              </a:rPr>
              <a:t> 			</a:t>
            </a:r>
            <a:r>
              <a:rPr lang="en-US" sz="2000" dirty="0">
                <a:solidFill>
                  <a:srgbClr val="0F730F"/>
                </a:solidFill>
                <a:latin typeface="Menlo-Regular"/>
              </a:rPr>
              <a:t>// implementation of protocol requirements 		goes here</a:t>
            </a:r>
          </a:p>
          <a:p>
            <a:pPr lvl="1">
              <a:buNone/>
            </a:pPr>
            <a:r>
              <a:rPr lang="en-US" sz="2000" dirty="0">
                <a:solidFill>
                  <a:srgbClr val="0F730F"/>
                </a:solidFill>
                <a:latin typeface="Menlo-Regular"/>
              </a:rPr>
              <a:t>		}</a:t>
            </a:r>
          </a:p>
          <a:p>
            <a:pPr lvl="1">
              <a:buNone/>
            </a:pPr>
            <a:r>
              <a:rPr lang="en-US" sz="2000" dirty="0">
                <a:solidFill>
                  <a:srgbClr val="0F730F"/>
                </a:solidFill>
                <a:latin typeface="Menlo-Regular"/>
              </a:rPr>
              <a:t>- </a:t>
            </a:r>
            <a:r>
              <a:rPr lang="en-US" sz="2000" dirty="0"/>
              <a:t>Extensions can add new </a:t>
            </a:r>
            <a:r>
              <a:rPr lang="en-US" sz="2000" dirty="0" err="1"/>
              <a:t>initializers</a:t>
            </a:r>
            <a:r>
              <a:rPr lang="en-US" sz="2000" dirty="0"/>
              <a:t> to existing types.</a:t>
            </a:r>
          </a:p>
          <a:p>
            <a:pPr lvl="1">
              <a:buFontTx/>
              <a:buChar char="-"/>
            </a:pPr>
            <a:r>
              <a:rPr lang="en-US" sz="2000" dirty="0"/>
              <a:t>Extensions can add computed instance properties and computed type properties to existing types.</a:t>
            </a:r>
          </a:p>
          <a:p>
            <a:pPr lvl="2">
              <a:buNone/>
            </a:pPr>
            <a:r>
              <a:rPr lang="en-US" sz="1600" dirty="0">
                <a:solidFill>
                  <a:srgbClr val="981B7E"/>
                </a:solidFill>
                <a:latin typeface="Menlo-Regular"/>
              </a:rPr>
              <a:t>	extension </a:t>
            </a:r>
            <a:r>
              <a:rPr lang="en-US" sz="1600" dirty="0">
                <a:solidFill>
                  <a:srgbClr val="491187"/>
                </a:solidFill>
                <a:latin typeface="Menlo-Regular"/>
              </a:rPr>
              <a:t>Double { </a:t>
            </a:r>
          </a:p>
          <a:p>
            <a:pPr lvl="2">
              <a:buNone/>
            </a:pPr>
            <a:r>
              <a:rPr lang="en-US" sz="1600" dirty="0">
                <a:solidFill>
                  <a:srgbClr val="981B7E"/>
                </a:solidFill>
                <a:latin typeface="Menlo-Regular"/>
              </a:rPr>
              <a:t>			</a:t>
            </a:r>
            <a:r>
              <a:rPr lang="en-US" sz="1600" dirty="0" err="1">
                <a:solidFill>
                  <a:srgbClr val="981B7E"/>
                </a:solidFill>
                <a:latin typeface="Menlo-Regular"/>
              </a:rPr>
              <a:t>var</a:t>
            </a:r>
            <a:r>
              <a:rPr lang="en-US" sz="1600" dirty="0">
                <a:solidFill>
                  <a:srgbClr val="981B7E"/>
                </a:solidFill>
                <a:latin typeface="Menlo-Regular"/>
              </a:rPr>
              <a:t> </a:t>
            </a:r>
            <a:r>
              <a:rPr lang="en-US" sz="1600" dirty="0">
                <a:solidFill>
                  <a:srgbClr val="325B61"/>
                </a:solidFill>
                <a:latin typeface="Menlo-Regular"/>
              </a:rPr>
              <a:t>km: </a:t>
            </a:r>
            <a:r>
              <a:rPr lang="en-US" sz="1600" dirty="0">
                <a:solidFill>
                  <a:srgbClr val="491187"/>
                </a:solidFill>
                <a:latin typeface="Menlo-Regular"/>
              </a:rPr>
              <a:t>Double { </a:t>
            </a:r>
            <a:r>
              <a:rPr lang="en-US" sz="1600" dirty="0">
                <a:solidFill>
                  <a:srgbClr val="981B7E"/>
                </a:solidFill>
                <a:latin typeface="Menlo-Regular"/>
              </a:rPr>
              <a:t>return self * </a:t>
            </a:r>
            <a:r>
              <a:rPr lang="en-US" sz="1600" dirty="0">
                <a:solidFill>
                  <a:srgbClr val="1400C4"/>
                </a:solidFill>
                <a:latin typeface="Menlo-Regular"/>
              </a:rPr>
              <a:t>1_000.0</a:t>
            </a:r>
          </a:p>
          <a:p>
            <a:pPr lvl="2">
              <a:buNone/>
            </a:pPr>
            <a:r>
              <a:rPr lang="en-US" sz="1600" dirty="0">
                <a:solidFill>
                  <a:srgbClr val="1400C4"/>
                </a:solidFill>
                <a:latin typeface="Menlo-Regular"/>
              </a:rPr>
              <a:t> 	}</a:t>
            </a:r>
          </a:p>
          <a:p>
            <a:pPr lvl="2">
              <a:buNone/>
            </a:pPr>
            <a:r>
              <a:rPr lang="en-US" sz="1600" dirty="0">
                <a:solidFill>
                  <a:srgbClr val="1400C4"/>
                </a:solidFill>
                <a:latin typeface="Menlo-Regular"/>
              </a:rPr>
              <a:t>- </a:t>
            </a:r>
            <a:r>
              <a:rPr lang="en-US" sz="1600" dirty="0"/>
              <a:t>Extensions can add new instance methods and type methods to existing types. </a:t>
            </a:r>
          </a:p>
          <a:p>
            <a:pPr lvl="2">
              <a:buFontTx/>
              <a:buChar char="-"/>
            </a:pPr>
            <a:r>
              <a:rPr lang="en-US" sz="1600" dirty="0"/>
              <a:t>Instance methods added with an extension can also modify (or </a:t>
            </a:r>
            <a:r>
              <a:rPr lang="en-US" sz="1600" i="1" dirty="0"/>
              <a:t>mutate) the instance itself</a:t>
            </a:r>
          </a:p>
          <a:p>
            <a:pPr lvl="3">
              <a:buNone/>
            </a:pPr>
            <a:r>
              <a:rPr lang="en-US" sz="1200" dirty="0">
                <a:solidFill>
                  <a:srgbClr val="981B7E"/>
                </a:solidFill>
                <a:latin typeface="Menlo-Regular"/>
              </a:rPr>
              <a:t>extension </a:t>
            </a:r>
            <a:r>
              <a:rPr lang="en-US" sz="1200" dirty="0" err="1">
                <a:solidFill>
                  <a:srgbClr val="491187"/>
                </a:solidFill>
                <a:latin typeface="Menlo-Regular"/>
              </a:rPr>
              <a:t>Int</a:t>
            </a:r>
            <a:r>
              <a:rPr lang="en-US" sz="1200" dirty="0">
                <a:solidFill>
                  <a:srgbClr val="491187"/>
                </a:solidFill>
                <a:latin typeface="Menlo-Regular"/>
              </a:rPr>
              <a:t> {    </a:t>
            </a:r>
          </a:p>
          <a:p>
            <a:pPr lvl="3">
              <a:buNone/>
            </a:pPr>
            <a:r>
              <a:rPr lang="en-US" sz="1200" dirty="0">
                <a:solidFill>
                  <a:srgbClr val="491187"/>
                </a:solidFill>
                <a:latin typeface="Menlo-Regular"/>
              </a:rPr>
              <a:t>	</a:t>
            </a:r>
            <a:r>
              <a:rPr lang="en-US" sz="1200" dirty="0">
                <a:solidFill>
                  <a:srgbClr val="981B7E"/>
                </a:solidFill>
                <a:latin typeface="Menlo-Regular"/>
              </a:rPr>
              <a:t>mutating </a:t>
            </a:r>
            <a:r>
              <a:rPr lang="en-US" sz="1200" dirty="0" err="1">
                <a:solidFill>
                  <a:srgbClr val="981B7E"/>
                </a:solidFill>
                <a:latin typeface="Menlo-Regular"/>
              </a:rPr>
              <a:t>func</a:t>
            </a:r>
            <a:r>
              <a:rPr lang="en-US" sz="1200" dirty="0">
                <a:solidFill>
                  <a:srgbClr val="981B7E"/>
                </a:solidFill>
                <a:latin typeface="Menlo-Regular"/>
              </a:rPr>
              <a:t> </a:t>
            </a:r>
            <a:r>
              <a:rPr lang="en-US" sz="1200" dirty="0">
                <a:solidFill>
                  <a:srgbClr val="325B61"/>
                </a:solidFill>
                <a:latin typeface="Menlo-Regular"/>
              </a:rPr>
              <a:t>square() { </a:t>
            </a:r>
          </a:p>
          <a:p>
            <a:pPr lvl="3">
              <a:buNone/>
            </a:pPr>
            <a:r>
              <a:rPr lang="en-US" sz="1200" dirty="0">
                <a:solidFill>
                  <a:srgbClr val="325B61"/>
                </a:solidFill>
                <a:latin typeface="Menlo-Regular"/>
              </a:rPr>
              <a:t>	       </a:t>
            </a:r>
            <a:r>
              <a:rPr lang="en-US" sz="1200" dirty="0">
                <a:solidFill>
                  <a:srgbClr val="981B7E"/>
                </a:solidFill>
                <a:latin typeface="Menlo-Regular"/>
              </a:rPr>
              <a:t>self = self * self    </a:t>
            </a:r>
          </a:p>
          <a:p>
            <a:pPr lvl="3">
              <a:buNone/>
            </a:pPr>
            <a:r>
              <a:rPr lang="en-US" sz="1200" dirty="0">
                <a:solidFill>
                  <a:srgbClr val="981B7E"/>
                </a:solidFill>
                <a:latin typeface="Menlo-Regular"/>
              </a:rPr>
              <a:t>	}</a:t>
            </a:r>
          </a:p>
          <a:p>
            <a:pPr lvl="3">
              <a:buNone/>
            </a:pPr>
            <a:r>
              <a:rPr lang="en-US" sz="1200" dirty="0">
                <a:solidFill>
                  <a:srgbClr val="981B7E"/>
                </a:solidFill>
                <a:latin typeface="Menlo-Regular"/>
              </a:rPr>
              <a:t>}	</a:t>
            </a:r>
            <a:endParaRPr lang="en-US" sz="1200" dirty="0">
              <a:solidFill>
                <a:srgbClr val="1400C4"/>
              </a:solidFill>
              <a:latin typeface="Menlo-Regular"/>
            </a:endParaRPr>
          </a:p>
          <a:p>
            <a:pPr lvl="1">
              <a:buFontTx/>
              <a:buChar char="-"/>
            </a:pPr>
            <a:r>
              <a:rPr lang="en-US" sz="2000" dirty="0"/>
              <a:t>Extensions can add new subscripts to an existing type.</a:t>
            </a:r>
          </a:p>
          <a:p>
            <a:pPr lvl="1">
              <a:buFontTx/>
              <a:buChar char="-"/>
            </a:pPr>
            <a:r>
              <a:rPr lang="en-US" sz="2000" dirty="0"/>
              <a:t>Extensions can add new nested types to existing classes, structures, and enumerations:</a:t>
            </a:r>
            <a:endParaRPr lang="en-US" sz="2000" dirty="0">
              <a:solidFill>
                <a:srgbClr val="981B7E"/>
              </a:solidFill>
              <a:latin typeface="Menlo-Regular"/>
            </a:endParaRPr>
          </a:p>
          <a:p>
            <a:pPr lvl="1">
              <a:buNone/>
            </a:pPr>
            <a:endParaRPr lang="en-US" sz="2000" dirty="0">
              <a:solidFill>
                <a:prstClr val="black"/>
              </a:solidFill>
            </a:endParaRPr>
          </a:p>
          <a:p>
            <a:pPr lvl="3">
              <a:buFontTx/>
              <a:buChar char="-"/>
            </a:pPr>
            <a:endParaRPr lang="en-US" sz="1200" dirty="0">
              <a:solidFill>
                <a:srgbClr val="1400C4"/>
              </a:solidFill>
              <a:latin typeface="Menlo-Regular"/>
            </a:endParaRPr>
          </a:p>
          <a:p>
            <a:pPr lvl="1">
              <a:buFontTx/>
              <a:buChar char="-"/>
            </a:pPr>
            <a:endParaRPr lang="en-US" sz="2000" dirty="0">
              <a:solidFill>
                <a:srgbClr val="0F730F"/>
              </a:solidFill>
              <a:latin typeface="Menlo-Regul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Handling come after </a:t>
            </a:r>
            <a:r>
              <a:rPr lang="en-US" dirty="0" err="1"/>
              <a:t>func</a:t>
            </a:r>
            <a:endParaRPr lang="en-US" dirty="0"/>
          </a:p>
        </p:txBody>
      </p:sp>
      <p:sp>
        <p:nvSpPr>
          <p:cNvPr id="3" name="Content Placeholder 2"/>
          <p:cNvSpPr>
            <a:spLocks noGrp="1"/>
          </p:cNvSpPr>
          <p:nvPr>
            <p:ph idx="1"/>
          </p:nvPr>
        </p:nvSpPr>
        <p:spPr/>
        <p:txBody>
          <a:bodyPr/>
          <a:lstStyle/>
          <a:p>
            <a:r>
              <a:rPr lang="en-US" dirty="0"/>
              <a:t>allows you to determine the underlying cause of failure, and, if necessary, propagate the error to another part of your program.</a:t>
            </a:r>
          </a:p>
          <a:p>
            <a:r>
              <a:rPr lang="en-US" dirty="0"/>
              <a:t>When a function encounters an error condition, it </a:t>
            </a:r>
            <a:r>
              <a:rPr lang="en-US" i="1" dirty="0"/>
              <a:t>throws an error. </a:t>
            </a:r>
          </a:p>
          <a:p>
            <a:r>
              <a:rPr lang="en-US" i="1" dirty="0"/>
              <a:t>That function’s caller can then catch the error and respond appropriately.</a:t>
            </a:r>
            <a:endParaRPr lang="en-US" dirty="0"/>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Errors</a:t>
            </a:r>
          </a:p>
        </p:txBody>
      </p:sp>
      <p:sp>
        <p:nvSpPr>
          <p:cNvPr id="3" name="Content Placeholder 2"/>
          <p:cNvSpPr>
            <a:spLocks noGrp="1"/>
          </p:cNvSpPr>
          <p:nvPr>
            <p:ph idx="1"/>
          </p:nvPr>
        </p:nvSpPr>
        <p:spPr>
          <a:xfrm>
            <a:off x="457200" y="1417638"/>
            <a:ext cx="8229600" cy="5072062"/>
          </a:xfrm>
        </p:spPr>
        <p:txBody>
          <a:bodyPr>
            <a:normAutofit fontScale="62500" lnSpcReduction="20000"/>
          </a:bodyPr>
          <a:lstStyle/>
          <a:p>
            <a:r>
              <a:rPr lang="en-US" dirty="0"/>
              <a:t>Use throw to throw an error and throws to mark a function that can throw an error. If you throw an error in a function, the function returns immediately and the code that called the function handles the error.</a:t>
            </a:r>
          </a:p>
          <a:p>
            <a:pPr lvl="2"/>
            <a:r>
              <a:rPr lang="en-US" dirty="0" err="1"/>
              <a:t>func</a:t>
            </a:r>
            <a:r>
              <a:rPr lang="en-US" dirty="0"/>
              <a:t> </a:t>
            </a:r>
            <a:r>
              <a:rPr lang="en-US" dirty="0" err="1"/>
              <a:t>send(job</a:t>
            </a:r>
            <a:r>
              <a:rPr lang="en-US" dirty="0"/>
              <a:t>:  </a:t>
            </a:r>
            <a:r>
              <a:rPr lang="en-US" dirty="0" err="1"/>
              <a:t>Int</a:t>
            </a:r>
            <a:r>
              <a:rPr lang="en-US" dirty="0"/>
              <a:t>, </a:t>
            </a:r>
            <a:r>
              <a:rPr lang="en-US" dirty="0" err="1"/>
              <a:t>toPrinter</a:t>
            </a:r>
            <a:r>
              <a:rPr lang="en-US" dirty="0"/>
              <a:t> </a:t>
            </a:r>
            <a:r>
              <a:rPr lang="en-US" dirty="0" err="1"/>
              <a:t>printerName</a:t>
            </a:r>
            <a:r>
              <a:rPr lang="en-US" dirty="0"/>
              <a:t>:  String) </a:t>
            </a:r>
            <a:r>
              <a:rPr lang="en-US" b="1" i="1" dirty="0"/>
              <a:t>throws -&gt;</a:t>
            </a:r>
            <a:r>
              <a:rPr lang="en-US" dirty="0"/>
              <a:t> String {</a:t>
            </a:r>
          </a:p>
          <a:p>
            <a:r>
              <a:rPr lang="en-US" dirty="0"/>
              <a:t>handle errors:</a:t>
            </a:r>
          </a:p>
          <a:p>
            <a:pPr lvl="1"/>
            <a:r>
              <a:rPr lang="en-US" dirty="0"/>
              <a:t>1) Use </a:t>
            </a:r>
            <a:r>
              <a:rPr lang="en-US" b="1" i="1" dirty="0"/>
              <a:t>do-catch</a:t>
            </a:r>
            <a:r>
              <a:rPr lang="en-US" dirty="0"/>
              <a:t>. Inside the do block, mark code that can throw an error by writing </a:t>
            </a:r>
            <a:r>
              <a:rPr lang="en-US" i="1" dirty="0"/>
              <a:t>try </a:t>
            </a:r>
            <a:r>
              <a:rPr lang="en-US" dirty="0"/>
              <a:t>in front of it. </a:t>
            </a:r>
          </a:p>
          <a:p>
            <a:pPr lvl="1"/>
            <a:r>
              <a:rPr lang="en-US" dirty="0"/>
              <a:t>Inside the </a:t>
            </a:r>
            <a:r>
              <a:rPr lang="en-US" i="1" dirty="0"/>
              <a:t>catch </a:t>
            </a:r>
            <a:r>
              <a:rPr lang="en-US" dirty="0"/>
              <a:t>block, the error is automatically given the name error unless you give it a different name.</a:t>
            </a:r>
          </a:p>
          <a:p>
            <a:r>
              <a:rPr lang="en-US" dirty="0"/>
              <a:t>Can provide multiple catch blocks that handle specific errors</a:t>
            </a:r>
          </a:p>
          <a:p>
            <a:pPr lvl="1"/>
            <a:r>
              <a:rPr lang="en-US" dirty="0"/>
              <a:t>2) use </a:t>
            </a:r>
            <a:r>
              <a:rPr lang="en-US" b="1" i="1" dirty="0"/>
              <a:t>try?</a:t>
            </a:r>
            <a:r>
              <a:rPr lang="en-US" dirty="0"/>
              <a:t> to convert the result to an optional. If the function throws an error, the specific error is discarded and the result is nil. Otherwise, the result is an optional containing the value that the function returned.</a:t>
            </a:r>
          </a:p>
          <a:p>
            <a:pPr lvl="2"/>
            <a:r>
              <a:rPr lang="en-US" dirty="0"/>
              <a:t>Ex: let </a:t>
            </a:r>
            <a:r>
              <a:rPr lang="en-US" dirty="0" err="1"/>
              <a:t>printerSuccess</a:t>
            </a:r>
            <a:r>
              <a:rPr lang="en-US" dirty="0"/>
              <a:t> = </a:t>
            </a:r>
            <a:r>
              <a:rPr lang="en-US" b="1" dirty="0"/>
              <a:t>try?</a:t>
            </a:r>
            <a:r>
              <a:rPr lang="en-US" dirty="0"/>
              <a:t> </a:t>
            </a:r>
            <a:r>
              <a:rPr lang="en-US" dirty="0" err="1"/>
              <a:t>send(job</a:t>
            </a:r>
            <a:r>
              <a:rPr lang="en-US" dirty="0"/>
              <a:t>: 1884, </a:t>
            </a:r>
            <a:r>
              <a:rPr lang="en-US" dirty="0" err="1"/>
              <a:t>toPrinter</a:t>
            </a:r>
            <a:r>
              <a:rPr lang="en-US" dirty="0"/>
              <a:t>: "Mergenthaler")	</a:t>
            </a:r>
          </a:p>
          <a:p>
            <a:r>
              <a:rPr lang="en-US" dirty="0"/>
              <a:t>Use defer to write a block of code that is executed after all other code in the function, just before the function returns. </a:t>
            </a:r>
          </a:p>
          <a:p>
            <a:pPr lvl="1"/>
            <a:r>
              <a:rPr lang="en-US" dirty="0"/>
              <a:t>The code is executed regardless of whether the function throws an error.</a:t>
            </a:r>
          </a:p>
          <a:p>
            <a:pPr lvl="1"/>
            <a:r>
              <a:rPr lang="en-US" dirty="0"/>
              <a:t> You can use defer to write setup and cleanup code next to each other, even though they need to be executed at different times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90900"/>
            <a:ext cx="8229600" cy="3149600"/>
          </a:xfrm>
        </p:spPr>
        <p:txBody>
          <a:bodyPr>
            <a:normAutofit fontScale="70000" lnSpcReduction="20000"/>
          </a:bodyPr>
          <a:lstStyle/>
          <a:p>
            <a:r>
              <a:rPr lang="en-US" dirty="0"/>
              <a:t>Use a </a:t>
            </a:r>
            <a:r>
              <a:rPr lang="en-US" i="1" dirty="0"/>
              <a:t>do-catch </a:t>
            </a:r>
            <a:r>
              <a:rPr lang="en-US" dirty="0"/>
              <a:t>statement to handle errors by running a block of code. </a:t>
            </a:r>
          </a:p>
          <a:p>
            <a:r>
              <a:rPr lang="en-US" dirty="0"/>
              <a:t>A </a:t>
            </a:r>
            <a:r>
              <a:rPr lang="en-US" b="1" i="1" dirty="0"/>
              <a:t>defer</a:t>
            </a:r>
            <a:r>
              <a:rPr lang="en-US" dirty="0"/>
              <a:t> statement defers execution until the current scope is exited:</a:t>
            </a:r>
          </a:p>
          <a:p>
            <a:pPr>
              <a:buNone/>
            </a:pPr>
            <a:r>
              <a:rPr lang="en-US" dirty="0"/>
              <a:t>				…</a:t>
            </a:r>
          </a:p>
          <a:p>
            <a:pPr lvl="2">
              <a:buNone/>
            </a:pPr>
            <a:r>
              <a:rPr lang="en-US" dirty="0"/>
              <a:t>	let file = </a:t>
            </a:r>
            <a:r>
              <a:rPr lang="en-US" dirty="0" err="1"/>
              <a:t>open(filename</a:t>
            </a:r>
            <a:r>
              <a:rPr lang="en-US" dirty="0"/>
              <a:t>) </a:t>
            </a:r>
          </a:p>
          <a:p>
            <a:pPr lvl="2">
              <a:buNone/>
            </a:pPr>
            <a:r>
              <a:rPr lang="en-US" dirty="0"/>
              <a:t>	defer { </a:t>
            </a:r>
          </a:p>
          <a:p>
            <a:pPr lvl="2">
              <a:buNone/>
            </a:pPr>
            <a:r>
              <a:rPr lang="en-US" dirty="0"/>
              <a:t>		</a:t>
            </a:r>
            <a:r>
              <a:rPr lang="en-US" dirty="0" err="1"/>
              <a:t>close(file</a:t>
            </a:r>
            <a:r>
              <a:rPr lang="en-US" dirty="0"/>
              <a:t>) </a:t>
            </a:r>
          </a:p>
          <a:p>
            <a:pPr lvl="2">
              <a:buNone/>
            </a:pPr>
            <a:r>
              <a:rPr lang="en-US" dirty="0"/>
              <a:t>	}</a:t>
            </a:r>
          </a:p>
          <a:p>
            <a:pPr lvl="2">
              <a:buNone/>
            </a:pPr>
            <a:r>
              <a:rPr lang="en-US" dirty="0"/>
              <a:t>		…</a:t>
            </a:r>
          </a:p>
        </p:txBody>
      </p:sp>
      <p:sp>
        <p:nvSpPr>
          <p:cNvPr id="4" name="Rectangle 3"/>
          <p:cNvSpPr/>
          <p:nvPr/>
        </p:nvSpPr>
        <p:spPr>
          <a:xfrm>
            <a:off x="1244600" y="203200"/>
            <a:ext cx="6591300" cy="2862323"/>
          </a:xfrm>
          <a:prstGeom prst="rect">
            <a:avLst/>
          </a:prstGeom>
          <a:solidFill>
            <a:schemeClr val="tx2">
              <a:lumMod val="20000"/>
              <a:lumOff val="80000"/>
            </a:schemeClr>
          </a:solidFill>
        </p:spPr>
        <p:txBody>
          <a:bodyPr wrap="square">
            <a:spAutoFit/>
          </a:bodyPr>
          <a:lstStyle/>
          <a:p>
            <a:r>
              <a:rPr lang="en-US" dirty="0"/>
              <a:t>do {</a:t>
            </a:r>
          </a:p>
          <a:p>
            <a:r>
              <a:rPr lang="en-US" dirty="0"/>
              <a:t>        try expression</a:t>
            </a:r>
          </a:p>
          <a:p>
            <a:r>
              <a:rPr lang="en-US" dirty="0"/>
              <a:t>        statements</a:t>
            </a:r>
          </a:p>
          <a:p>
            <a:endParaRPr lang="en-US" dirty="0"/>
          </a:p>
          <a:p>
            <a:r>
              <a:rPr lang="en-US" dirty="0"/>
              <a:t>    } catch pattern 1 {</a:t>
            </a:r>
          </a:p>
          <a:p>
            <a:r>
              <a:rPr lang="en-US" dirty="0"/>
              <a:t>        statements</a:t>
            </a:r>
          </a:p>
          <a:p>
            <a:r>
              <a:rPr lang="en-US" dirty="0"/>
              <a:t>    } catch pattern 2 where condition {</a:t>
            </a:r>
          </a:p>
          <a:p>
            <a:r>
              <a:rPr lang="en-US" dirty="0"/>
              <a:t>        statements</a:t>
            </a:r>
          </a:p>
          <a:p>
            <a:r>
              <a:rPr lang="en-US" dirty="0"/>
              <a:t>    }</a:t>
            </a:r>
          </a:p>
          <a:p>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381000"/>
            <a:ext cx="4572000" cy="923330"/>
          </a:xfrm>
          <a:prstGeom prst="rect">
            <a:avLst/>
          </a:prstGeom>
          <a:solidFill>
            <a:schemeClr val="tx2">
              <a:lumMod val="20000"/>
              <a:lumOff val="80000"/>
            </a:schemeClr>
          </a:solidFill>
        </p:spPr>
        <p:txBody>
          <a:bodyPr>
            <a:spAutoFit/>
          </a:bodyPr>
          <a:lstStyle/>
          <a:p>
            <a:r>
              <a:rPr lang="en-US" dirty="0" err="1"/>
              <a:t>func</a:t>
            </a:r>
            <a:r>
              <a:rPr lang="en-US" dirty="0"/>
              <a:t> </a:t>
            </a:r>
            <a:r>
              <a:rPr lang="en-US" dirty="0" err="1"/>
              <a:t>canThrowErrors</a:t>
            </a:r>
            <a:r>
              <a:rPr lang="en-US" dirty="0"/>
              <a:t>() throws -&gt; String</a:t>
            </a:r>
          </a:p>
          <a:p>
            <a:r>
              <a:rPr lang="en-US" dirty="0"/>
              <a:t> </a:t>
            </a:r>
          </a:p>
          <a:p>
            <a:r>
              <a:rPr lang="en-US" dirty="0" err="1"/>
              <a:t>func</a:t>
            </a:r>
            <a:r>
              <a:rPr lang="en-US" dirty="0"/>
              <a:t> </a:t>
            </a:r>
            <a:r>
              <a:rPr lang="en-US" dirty="0" err="1"/>
              <a:t>cannotThrowErrors</a:t>
            </a:r>
            <a:r>
              <a:rPr lang="en-US" dirty="0"/>
              <a:t>() -&gt; String</a:t>
            </a:r>
          </a:p>
        </p:txBody>
      </p:sp>
      <p:sp>
        <p:nvSpPr>
          <p:cNvPr id="6" name="Rectangle 5"/>
          <p:cNvSpPr/>
          <p:nvPr/>
        </p:nvSpPr>
        <p:spPr>
          <a:xfrm>
            <a:off x="5715000" y="381000"/>
            <a:ext cx="1863160" cy="369332"/>
          </a:xfrm>
          <a:prstGeom prst="rect">
            <a:avLst/>
          </a:prstGeom>
        </p:spPr>
        <p:txBody>
          <a:bodyPr wrap="none">
            <a:spAutoFit/>
          </a:bodyPr>
          <a:lstStyle/>
          <a:p>
            <a:r>
              <a:rPr lang="en-US" dirty="0"/>
              <a:t>throwing function</a:t>
            </a:r>
          </a:p>
        </p:txBody>
      </p:sp>
      <p:sp>
        <p:nvSpPr>
          <p:cNvPr id="8" name="Content Placeholder 7"/>
          <p:cNvSpPr>
            <a:spLocks noGrp="1"/>
          </p:cNvSpPr>
          <p:nvPr>
            <p:ph idx="1"/>
          </p:nvPr>
        </p:nvSpPr>
        <p:spPr>
          <a:xfrm>
            <a:off x="457200" y="1600200"/>
            <a:ext cx="8229600" cy="5041900"/>
          </a:xfrm>
        </p:spPr>
        <p:txBody>
          <a:bodyPr>
            <a:normAutofit fontScale="85000" lnSpcReduction="20000"/>
          </a:bodyPr>
          <a:lstStyle/>
          <a:p>
            <a:pPr>
              <a:buNone/>
            </a:pPr>
            <a:r>
              <a:rPr lang="en-US" dirty="0"/>
              <a:t>. Error handling in Swift does not involve unwinding the call stack</a:t>
            </a:r>
          </a:p>
          <a:p>
            <a:r>
              <a:rPr lang="en-US" dirty="0"/>
              <a:t>The performance characteristics of a throw statement are comparable to those of a return statement. </a:t>
            </a:r>
          </a:p>
          <a:p>
            <a:r>
              <a:rPr lang="en-US" dirty="0"/>
              <a:t>Use the </a:t>
            </a:r>
            <a:r>
              <a:rPr lang="en-US" i="1" dirty="0"/>
              <a:t>try</a:t>
            </a:r>
            <a:r>
              <a:rPr lang="en-US" dirty="0"/>
              <a:t> keyword—or the </a:t>
            </a:r>
            <a:r>
              <a:rPr lang="en-US" i="1" dirty="0"/>
              <a:t>try? or try! </a:t>
            </a:r>
            <a:r>
              <a:rPr lang="en-US" dirty="0"/>
              <a:t>variation—before a piece of code that calls a function, method, or </a:t>
            </a:r>
            <a:r>
              <a:rPr lang="en-US" dirty="0" err="1"/>
              <a:t>initializer</a:t>
            </a:r>
            <a:r>
              <a:rPr lang="en-US" dirty="0"/>
              <a:t> that can throw an error.</a:t>
            </a:r>
          </a:p>
          <a:p>
            <a:r>
              <a:rPr lang="en-US" dirty="0"/>
              <a:t>Use </a:t>
            </a:r>
            <a:r>
              <a:rPr lang="en-US" i="1" dirty="0"/>
              <a:t>try?</a:t>
            </a:r>
            <a:r>
              <a:rPr lang="en-US" dirty="0"/>
              <a:t> to handle an error by converting it to an optional value. </a:t>
            </a:r>
          </a:p>
          <a:p>
            <a:pPr lvl="2"/>
            <a:r>
              <a:rPr lang="en-US" dirty="0"/>
              <a:t>let </a:t>
            </a:r>
            <a:r>
              <a:rPr lang="en-US" dirty="0" err="1"/>
              <a:t>x</a:t>
            </a:r>
            <a:r>
              <a:rPr lang="en-US" dirty="0"/>
              <a:t> = try? </a:t>
            </a:r>
            <a:r>
              <a:rPr lang="en-US" dirty="0" err="1"/>
              <a:t>someThrowingFunction</a:t>
            </a:r>
            <a:r>
              <a:rPr lang="en-US" dirty="0"/>
              <a:t>()  </a:t>
            </a:r>
          </a:p>
          <a:p>
            <a:pPr lvl="2"/>
            <a:r>
              <a:rPr lang="en-US" dirty="0"/>
              <a:t>If an error is thrown while evaluating the try? expression, the value of the expression is nil. </a:t>
            </a:r>
          </a:p>
          <a:p>
            <a:r>
              <a:rPr lang="en-US" dirty="0"/>
              <a:t>If you know a throwing function or method won’t, in fact, throw an error at runtime, you can use </a:t>
            </a:r>
            <a:r>
              <a:rPr lang="en-US" i="1" dirty="0"/>
              <a:t>try!</a:t>
            </a:r>
            <a:r>
              <a:rPr lang="en-US" dirty="0"/>
              <a:t> </a:t>
            </a:r>
          </a:p>
          <a:p>
            <a:endParaRPr lang="en-US" dirty="0"/>
          </a:p>
          <a:p>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54100" y="1778000"/>
            <a:ext cx="7543800" cy="3908763"/>
          </a:xfrm>
          <a:prstGeom prst="rect">
            <a:avLst/>
          </a:prstGeom>
        </p:spPr>
        <p:txBody>
          <a:bodyPr wrap="square">
            <a:spAutoFit/>
          </a:bodyPr>
          <a:lstStyle/>
          <a:p>
            <a:r>
              <a:rPr lang="en-US" dirty="0">
                <a:solidFill>
                  <a:srgbClr val="981B7E"/>
                </a:solidFill>
                <a:latin typeface="Menlo-Regular"/>
              </a:rPr>
              <a:t>do {    </a:t>
            </a:r>
          </a:p>
          <a:p>
            <a:r>
              <a:rPr lang="en-US" dirty="0">
                <a:solidFill>
                  <a:srgbClr val="981B7E"/>
                </a:solidFill>
                <a:latin typeface="Menlo-Regular"/>
              </a:rPr>
              <a:t>	let </a:t>
            </a:r>
            <a:r>
              <a:rPr lang="en-US" dirty="0" err="1">
                <a:solidFill>
                  <a:srgbClr val="325B61"/>
                </a:solidFill>
                <a:latin typeface="Menlo-Regular"/>
              </a:rPr>
              <a:t>printerResponse</a:t>
            </a:r>
            <a:r>
              <a:rPr lang="en-US" dirty="0">
                <a:solidFill>
                  <a:srgbClr val="325B61"/>
                </a:solidFill>
                <a:latin typeface="Menlo-Regular"/>
              </a:rPr>
              <a:t> = </a:t>
            </a:r>
            <a:r>
              <a:rPr lang="en-US" dirty="0">
                <a:solidFill>
                  <a:srgbClr val="981B7E"/>
                </a:solidFill>
                <a:latin typeface="Menlo-Regular"/>
              </a:rPr>
              <a:t>try </a:t>
            </a:r>
          </a:p>
          <a:p>
            <a:r>
              <a:rPr lang="en-US" dirty="0">
                <a:solidFill>
                  <a:srgbClr val="981B7E"/>
                </a:solidFill>
                <a:latin typeface="Menlo-Regular"/>
              </a:rPr>
              <a:t>	</a:t>
            </a:r>
            <a:r>
              <a:rPr lang="en-US" dirty="0" err="1">
                <a:solidFill>
                  <a:srgbClr val="325B61"/>
                </a:solidFill>
                <a:latin typeface="Menlo-Regular"/>
              </a:rPr>
              <a:t>send(job</a:t>
            </a:r>
            <a:r>
              <a:rPr lang="en-US" dirty="0">
                <a:solidFill>
                  <a:srgbClr val="325B61"/>
                </a:solidFill>
                <a:latin typeface="Menlo-Regular"/>
              </a:rPr>
              <a:t>: </a:t>
            </a:r>
            <a:r>
              <a:rPr lang="en-US" dirty="0">
                <a:solidFill>
                  <a:srgbClr val="1400C4"/>
                </a:solidFill>
                <a:latin typeface="Menlo-Regular"/>
              </a:rPr>
              <a:t>1440, </a:t>
            </a:r>
            <a:r>
              <a:rPr lang="en-US" dirty="0" err="1">
                <a:solidFill>
                  <a:srgbClr val="325B61"/>
                </a:solidFill>
                <a:latin typeface="Menlo-Regular"/>
              </a:rPr>
              <a:t>toPrinter</a:t>
            </a:r>
            <a:r>
              <a:rPr lang="en-US" dirty="0">
                <a:solidFill>
                  <a:srgbClr val="325B61"/>
                </a:solidFill>
                <a:latin typeface="Menlo-Regular"/>
              </a:rPr>
              <a:t>: </a:t>
            </a:r>
            <a:r>
              <a:rPr lang="en-US" dirty="0">
                <a:solidFill>
                  <a:srgbClr val="B50013"/>
                </a:solidFill>
                <a:latin typeface="Menlo-Regular"/>
              </a:rPr>
              <a:t>"Gutenberg")    	</a:t>
            </a:r>
            <a:r>
              <a:rPr lang="en-US" dirty="0" err="1">
                <a:solidFill>
                  <a:srgbClr val="325B61"/>
                </a:solidFill>
                <a:latin typeface="Menlo-Regular"/>
              </a:rPr>
              <a:t>print(printerResponse</a:t>
            </a:r>
            <a:r>
              <a:rPr lang="en-US" dirty="0">
                <a:solidFill>
                  <a:srgbClr val="325B61"/>
                </a:solidFill>
                <a:latin typeface="Menlo-Regular"/>
              </a:rPr>
              <a:t>)</a:t>
            </a:r>
          </a:p>
          <a:p>
            <a:endParaRPr lang="en-US" dirty="0">
              <a:solidFill>
                <a:srgbClr val="325B61"/>
              </a:solidFill>
              <a:latin typeface="Menlo-Regular"/>
            </a:endParaRPr>
          </a:p>
          <a:p>
            <a:r>
              <a:rPr lang="en-US" dirty="0">
                <a:solidFill>
                  <a:srgbClr val="325B61"/>
                </a:solidFill>
                <a:latin typeface="Menlo-Regular"/>
              </a:rPr>
              <a:t>} </a:t>
            </a:r>
            <a:r>
              <a:rPr lang="en-US" dirty="0">
                <a:solidFill>
                  <a:srgbClr val="981B7E"/>
                </a:solidFill>
                <a:latin typeface="Menlo-Regular"/>
              </a:rPr>
              <a:t>catch </a:t>
            </a:r>
            <a:r>
              <a:rPr lang="en-US" dirty="0" err="1">
                <a:solidFill>
                  <a:srgbClr val="325B61"/>
                </a:solidFill>
                <a:latin typeface="Menlo-Regular"/>
              </a:rPr>
              <a:t>PrinterError.onFire</a:t>
            </a:r>
            <a:r>
              <a:rPr lang="en-US" dirty="0">
                <a:solidFill>
                  <a:srgbClr val="325B61"/>
                </a:solidFill>
                <a:latin typeface="Menlo-Regular"/>
              </a:rPr>
              <a:t> {    </a:t>
            </a:r>
          </a:p>
          <a:p>
            <a:r>
              <a:rPr lang="en-US" sz="1400" dirty="0">
                <a:solidFill>
                  <a:srgbClr val="325B61"/>
                </a:solidFill>
                <a:latin typeface="Menlo-Regular"/>
              </a:rPr>
              <a:t>   </a:t>
            </a:r>
            <a:r>
              <a:rPr lang="en-US" sz="1400" dirty="0" err="1">
                <a:solidFill>
                  <a:srgbClr val="325B61"/>
                </a:solidFill>
                <a:latin typeface="Menlo-Regular"/>
              </a:rPr>
              <a:t>print(</a:t>
            </a:r>
            <a:r>
              <a:rPr lang="en-US" sz="1400" dirty="0" err="1">
                <a:solidFill>
                  <a:srgbClr val="B50013"/>
                </a:solidFill>
                <a:latin typeface="Menlo-Regular"/>
              </a:rPr>
              <a:t>"I'll</a:t>
            </a:r>
            <a:r>
              <a:rPr lang="en-US" sz="1400" dirty="0">
                <a:solidFill>
                  <a:srgbClr val="B50013"/>
                </a:solidFill>
                <a:latin typeface="Menlo-Regular"/>
              </a:rPr>
              <a:t> just put this over here, with the rest of the fire.")</a:t>
            </a:r>
          </a:p>
          <a:p>
            <a:endParaRPr lang="en-US" dirty="0">
              <a:solidFill>
                <a:srgbClr val="B50013"/>
              </a:solidFill>
              <a:latin typeface="Menlo-Regular"/>
            </a:endParaRPr>
          </a:p>
          <a:p>
            <a:r>
              <a:rPr lang="en-US" dirty="0">
                <a:solidFill>
                  <a:srgbClr val="B50013"/>
                </a:solidFill>
                <a:latin typeface="Menlo-Regular"/>
              </a:rPr>
              <a:t>} </a:t>
            </a:r>
            <a:r>
              <a:rPr lang="en-US" dirty="0">
                <a:solidFill>
                  <a:srgbClr val="981B7E"/>
                </a:solidFill>
                <a:latin typeface="Menlo-Regular"/>
              </a:rPr>
              <a:t>catch let </a:t>
            </a:r>
            <a:r>
              <a:rPr lang="en-US" dirty="0" err="1">
                <a:solidFill>
                  <a:srgbClr val="325B61"/>
                </a:solidFill>
                <a:latin typeface="Menlo-Regular"/>
              </a:rPr>
              <a:t>printerError</a:t>
            </a:r>
            <a:r>
              <a:rPr lang="en-US" dirty="0">
                <a:solidFill>
                  <a:srgbClr val="325B61"/>
                </a:solidFill>
                <a:latin typeface="Menlo-Regular"/>
              </a:rPr>
              <a:t> </a:t>
            </a:r>
            <a:r>
              <a:rPr lang="en-US" dirty="0">
                <a:solidFill>
                  <a:srgbClr val="981B7E"/>
                </a:solidFill>
                <a:latin typeface="Menlo-Regular"/>
              </a:rPr>
              <a:t>as </a:t>
            </a:r>
            <a:r>
              <a:rPr lang="en-US" dirty="0">
                <a:solidFill>
                  <a:srgbClr val="491187"/>
                </a:solidFill>
                <a:latin typeface="Menlo-Regular"/>
              </a:rPr>
              <a:t> </a:t>
            </a:r>
            <a:r>
              <a:rPr lang="en-US" dirty="0" err="1">
                <a:solidFill>
                  <a:srgbClr val="491187"/>
                </a:solidFill>
                <a:latin typeface="Menlo-Regular"/>
              </a:rPr>
              <a:t>PrinterError</a:t>
            </a:r>
            <a:r>
              <a:rPr lang="en-US" dirty="0">
                <a:solidFill>
                  <a:srgbClr val="491187"/>
                </a:solidFill>
                <a:latin typeface="Menlo-Regular"/>
              </a:rPr>
              <a:t> {    </a:t>
            </a:r>
          </a:p>
          <a:p>
            <a:r>
              <a:rPr lang="en-US" dirty="0">
                <a:solidFill>
                  <a:srgbClr val="325B61"/>
                </a:solidFill>
                <a:latin typeface="Menlo-Regular"/>
              </a:rPr>
              <a:t>	</a:t>
            </a:r>
            <a:r>
              <a:rPr lang="en-US" dirty="0" err="1">
                <a:solidFill>
                  <a:srgbClr val="325B61"/>
                </a:solidFill>
                <a:latin typeface="Menlo-Regular"/>
              </a:rPr>
              <a:t>print(</a:t>
            </a:r>
            <a:r>
              <a:rPr lang="en-US" dirty="0" err="1">
                <a:solidFill>
                  <a:srgbClr val="B50013"/>
                </a:solidFill>
                <a:latin typeface="Menlo-Regular"/>
              </a:rPr>
              <a:t>"Printer</a:t>
            </a:r>
            <a:r>
              <a:rPr lang="en-US" dirty="0">
                <a:solidFill>
                  <a:srgbClr val="B50013"/>
                </a:solidFill>
                <a:latin typeface="Menlo-Regular"/>
              </a:rPr>
              <a:t> error: \(</a:t>
            </a:r>
            <a:r>
              <a:rPr lang="en-US" dirty="0" err="1">
                <a:solidFill>
                  <a:srgbClr val="325B61"/>
                </a:solidFill>
                <a:latin typeface="Menlo-Regular"/>
              </a:rPr>
              <a:t>printerError</a:t>
            </a:r>
            <a:r>
              <a:rPr lang="en-US" dirty="0">
                <a:solidFill>
                  <a:srgbClr val="325B61"/>
                </a:solidFill>
                <a:latin typeface="Menlo-Regular"/>
              </a:rPr>
              <a:t>)</a:t>
            </a:r>
            <a:r>
              <a:rPr lang="en-US" dirty="0">
                <a:solidFill>
                  <a:srgbClr val="B50013"/>
                </a:solidFill>
                <a:latin typeface="Menlo-Regular"/>
              </a:rPr>
              <a:t>.")</a:t>
            </a:r>
          </a:p>
          <a:p>
            <a:endParaRPr lang="en-US" dirty="0">
              <a:solidFill>
                <a:srgbClr val="B50013"/>
              </a:solidFill>
              <a:latin typeface="Menlo-Regular"/>
            </a:endParaRPr>
          </a:p>
          <a:p>
            <a:r>
              <a:rPr lang="en-US" dirty="0">
                <a:solidFill>
                  <a:srgbClr val="B50013"/>
                </a:solidFill>
                <a:latin typeface="Menlo-Regular"/>
              </a:rPr>
              <a:t>} </a:t>
            </a:r>
            <a:r>
              <a:rPr lang="en-US" dirty="0">
                <a:solidFill>
                  <a:srgbClr val="981B7E"/>
                </a:solidFill>
                <a:latin typeface="Menlo-Regular"/>
              </a:rPr>
              <a:t>catch {    </a:t>
            </a:r>
          </a:p>
          <a:p>
            <a:r>
              <a:rPr lang="en-US" dirty="0">
                <a:solidFill>
                  <a:srgbClr val="325B61"/>
                </a:solidFill>
                <a:latin typeface="Menlo-Regular"/>
              </a:rPr>
              <a:t>	</a:t>
            </a:r>
            <a:r>
              <a:rPr lang="en-US" dirty="0" err="1">
                <a:solidFill>
                  <a:srgbClr val="325B61"/>
                </a:solidFill>
                <a:latin typeface="Menlo-Regular"/>
              </a:rPr>
              <a:t>print(error</a:t>
            </a:r>
            <a:r>
              <a:rPr lang="en-US" dirty="0">
                <a:solidFill>
                  <a:srgbClr val="325B61"/>
                </a:solidFill>
                <a:latin typeface="Menlo-Regular"/>
              </a:rPr>
              <a:t>)</a:t>
            </a:r>
          </a:p>
          <a:p>
            <a:r>
              <a:rPr lang="en-US" dirty="0">
                <a:solidFill>
                  <a:srgbClr val="325B61"/>
                </a:solidFill>
                <a:latin typeface="Menlo-Regular"/>
              </a:rPr>
              <a:t>}</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12900" y="0"/>
            <a:ext cx="5867400" cy="1143000"/>
          </a:xfrm>
        </p:spPr>
        <p:txBody>
          <a:bodyPr/>
          <a:lstStyle/>
          <a:p>
            <a:r>
              <a:rPr lang="en-US" dirty="0"/>
              <a:t>Generics</a:t>
            </a:r>
          </a:p>
        </p:txBody>
      </p:sp>
      <p:sp>
        <p:nvSpPr>
          <p:cNvPr id="4" name="Rectangle 3"/>
          <p:cNvSpPr/>
          <p:nvPr/>
        </p:nvSpPr>
        <p:spPr>
          <a:xfrm>
            <a:off x="520701" y="1417638"/>
            <a:ext cx="7962900" cy="1477328"/>
          </a:xfrm>
          <a:prstGeom prst="rect">
            <a:avLst/>
          </a:prstGeom>
        </p:spPr>
        <p:txBody>
          <a:bodyPr wrap="square">
            <a:spAutoFit/>
          </a:bodyPr>
          <a:lstStyle/>
          <a:p>
            <a:r>
              <a:rPr lang="en-US" dirty="0" err="1">
                <a:solidFill>
                  <a:srgbClr val="981B7E"/>
                </a:solidFill>
                <a:latin typeface="Menlo-Regular"/>
              </a:rPr>
              <a:t>func</a:t>
            </a:r>
            <a:r>
              <a:rPr lang="en-US" dirty="0">
                <a:solidFill>
                  <a:srgbClr val="981B7E"/>
                </a:solidFill>
                <a:latin typeface="Menlo-Regular"/>
              </a:rPr>
              <a:t> </a:t>
            </a:r>
            <a:r>
              <a:rPr lang="en-US" dirty="0" err="1">
                <a:solidFill>
                  <a:srgbClr val="325B61"/>
                </a:solidFill>
                <a:latin typeface="Menlo-Regular"/>
              </a:rPr>
              <a:t>swapTwoValues</a:t>
            </a:r>
            <a:r>
              <a:rPr lang="en-US" dirty="0">
                <a:solidFill>
                  <a:srgbClr val="325B61"/>
                </a:solidFill>
                <a:latin typeface="Menlo-Regular"/>
              </a:rPr>
              <a:t>&lt;T&gt;(</a:t>
            </a:r>
            <a:r>
              <a:rPr lang="en-US" dirty="0">
                <a:solidFill>
                  <a:srgbClr val="981B7E"/>
                </a:solidFill>
                <a:latin typeface="Menlo-Regular"/>
              </a:rPr>
              <a:t>_ </a:t>
            </a:r>
            <a:r>
              <a:rPr lang="en-US" dirty="0">
                <a:solidFill>
                  <a:srgbClr val="325B61"/>
                </a:solidFill>
                <a:latin typeface="Menlo-Regular"/>
              </a:rPr>
              <a:t>a: </a:t>
            </a:r>
            <a:r>
              <a:rPr lang="en-US" dirty="0" err="1">
                <a:solidFill>
                  <a:srgbClr val="981B7E"/>
                </a:solidFill>
                <a:latin typeface="Menlo-Regular"/>
              </a:rPr>
              <a:t>inout</a:t>
            </a:r>
            <a:r>
              <a:rPr lang="en-US" dirty="0">
                <a:solidFill>
                  <a:srgbClr val="981B7E"/>
                </a:solidFill>
                <a:latin typeface="Menlo-Regular"/>
              </a:rPr>
              <a:t> </a:t>
            </a:r>
            <a:r>
              <a:rPr lang="en-US" dirty="0">
                <a:solidFill>
                  <a:srgbClr val="491187"/>
                </a:solidFill>
                <a:latin typeface="Menlo-Regular"/>
              </a:rPr>
              <a:t>T , </a:t>
            </a:r>
            <a:r>
              <a:rPr lang="en-US" dirty="0">
                <a:solidFill>
                  <a:srgbClr val="981B7E"/>
                </a:solidFill>
                <a:latin typeface="Menlo-Regular"/>
              </a:rPr>
              <a:t>_ </a:t>
            </a:r>
            <a:r>
              <a:rPr lang="en-US" dirty="0" err="1">
                <a:solidFill>
                  <a:srgbClr val="325B61"/>
                </a:solidFill>
                <a:latin typeface="Menlo-Regular"/>
              </a:rPr>
              <a:t>b</a:t>
            </a:r>
            <a:r>
              <a:rPr lang="en-US" dirty="0">
                <a:solidFill>
                  <a:srgbClr val="325B61"/>
                </a:solidFill>
                <a:latin typeface="Menlo-Regular"/>
              </a:rPr>
              <a:t>: </a:t>
            </a:r>
            <a:r>
              <a:rPr lang="en-US" dirty="0" err="1">
                <a:solidFill>
                  <a:srgbClr val="981B7E"/>
                </a:solidFill>
                <a:latin typeface="Menlo-Regular"/>
              </a:rPr>
              <a:t>inout</a:t>
            </a:r>
            <a:r>
              <a:rPr lang="en-US" dirty="0">
                <a:solidFill>
                  <a:srgbClr val="981B7E"/>
                </a:solidFill>
                <a:latin typeface="Menlo-Regular"/>
              </a:rPr>
              <a:t> </a:t>
            </a:r>
            <a:r>
              <a:rPr lang="en-US" dirty="0">
                <a:solidFill>
                  <a:srgbClr val="491187"/>
                </a:solidFill>
                <a:latin typeface="Menlo-Regular"/>
              </a:rPr>
              <a:t>a T ) {    </a:t>
            </a:r>
          </a:p>
          <a:p>
            <a:r>
              <a:rPr lang="en-US" dirty="0">
                <a:solidFill>
                  <a:srgbClr val="981B7E"/>
                </a:solidFill>
                <a:latin typeface="Menlo-Regular"/>
              </a:rPr>
              <a:t>	let </a:t>
            </a:r>
            <a:r>
              <a:rPr lang="en-US" dirty="0" err="1">
                <a:solidFill>
                  <a:srgbClr val="325B61"/>
                </a:solidFill>
                <a:latin typeface="Menlo-Regular"/>
              </a:rPr>
              <a:t>temporaryA</a:t>
            </a:r>
            <a:r>
              <a:rPr lang="en-US" dirty="0">
                <a:solidFill>
                  <a:srgbClr val="325B61"/>
                </a:solidFill>
                <a:latin typeface="Menlo-Regular"/>
              </a:rPr>
              <a:t> = a    </a:t>
            </a:r>
          </a:p>
          <a:p>
            <a:r>
              <a:rPr lang="en-US" dirty="0">
                <a:solidFill>
                  <a:srgbClr val="325B61"/>
                </a:solidFill>
                <a:latin typeface="Menlo-Regular"/>
              </a:rPr>
              <a:t>	a = </a:t>
            </a:r>
            <a:r>
              <a:rPr lang="en-US" dirty="0" err="1">
                <a:solidFill>
                  <a:srgbClr val="325B61"/>
                </a:solidFill>
                <a:latin typeface="Menlo-Regular"/>
              </a:rPr>
              <a:t>b</a:t>
            </a:r>
            <a:r>
              <a:rPr lang="en-US" dirty="0">
                <a:solidFill>
                  <a:srgbClr val="325B61"/>
                </a:solidFill>
                <a:latin typeface="Menlo-Regular"/>
              </a:rPr>
              <a:t>    </a:t>
            </a:r>
          </a:p>
          <a:p>
            <a:r>
              <a:rPr lang="en-US" dirty="0">
                <a:solidFill>
                  <a:srgbClr val="325B61"/>
                </a:solidFill>
                <a:latin typeface="Menlo-Regular"/>
              </a:rPr>
              <a:t>	</a:t>
            </a:r>
            <a:r>
              <a:rPr lang="en-US" dirty="0" err="1">
                <a:solidFill>
                  <a:srgbClr val="325B61"/>
                </a:solidFill>
                <a:latin typeface="Menlo-Regular"/>
              </a:rPr>
              <a:t>b</a:t>
            </a:r>
            <a:r>
              <a:rPr lang="en-US" dirty="0">
                <a:solidFill>
                  <a:srgbClr val="325B61"/>
                </a:solidFill>
                <a:latin typeface="Menlo-Regular"/>
              </a:rPr>
              <a:t> = </a:t>
            </a:r>
            <a:r>
              <a:rPr lang="en-US" dirty="0" err="1">
                <a:solidFill>
                  <a:srgbClr val="325B61"/>
                </a:solidFill>
                <a:latin typeface="Menlo-Regular"/>
              </a:rPr>
              <a:t>temporaryA</a:t>
            </a:r>
            <a:endParaRPr lang="en-US" dirty="0">
              <a:solidFill>
                <a:srgbClr val="325B61"/>
              </a:solidFill>
              <a:latin typeface="Menlo-Regular"/>
            </a:endParaRPr>
          </a:p>
          <a:p>
            <a:r>
              <a:rPr lang="en-US" dirty="0">
                <a:solidFill>
                  <a:srgbClr val="325B61"/>
                </a:solidFill>
                <a:latin typeface="Menlo-Regular"/>
              </a:rPr>
              <a:t>}</a:t>
            </a:r>
            <a:endParaRPr lang="en-US" dirty="0"/>
          </a:p>
        </p:txBody>
      </p:sp>
      <p:sp>
        <p:nvSpPr>
          <p:cNvPr id="5" name="Rectangle 4"/>
          <p:cNvSpPr/>
          <p:nvPr/>
        </p:nvSpPr>
        <p:spPr>
          <a:xfrm>
            <a:off x="520700" y="1048306"/>
            <a:ext cx="1877437" cy="369332"/>
          </a:xfrm>
          <a:prstGeom prst="rect">
            <a:avLst/>
          </a:prstGeom>
        </p:spPr>
        <p:txBody>
          <a:bodyPr wrap="none">
            <a:spAutoFit/>
          </a:bodyPr>
          <a:lstStyle/>
          <a:p>
            <a:r>
              <a:rPr lang="en-US" dirty="0"/>
              <a:t>Generic Functions</a:t>
            </a:r>
          </a:p>
        </p:txBody>
      </p:sp>
      <p:sp>
        <p:nvSpPr>
          <p:cNvPr id="6" name="Rectangle 5"/>
          <p:cNvSpPr/>
          <p:nvPr/>
        </p:nvSpPr>
        <p:spPr>
          <a:xfrm>
            <a:off x="520701" y="3244334"/>
            <a:ext cx="7962900" cy="1477328"/>
          </a:xfrm>
          <a:prstGeom prst="rect">
            <a:avLst/>
          </a:prstGeom>
        </p:spPr>
        <p:txBody>
          <a:bodyPr wrap="square">
            <a:spAutoFit/>
          </a:bodyPr>
          <a:lstStyle/>
          <a:p>
            <a:pPr>
              <a:buFontTx/>
              <a:buChar char="-"/>
            </a:pPr>
            <a:r>
              <a:rPr lang="en-US" dirty="0"/>
              <a:t>T is an example of a </a:t>
            </a:r>
            <a:r>
              <a:rPr lang="en-US" i="1" dirty="0"/>
              <a:t>type parameter</a:t>
            </a:r>
          </a:p>
          <a:p>
            <a:pPr>
              <a:buFontTx/>
              <a:buChar char="-"/>
            </a:pPr>
            <a:r>
              <a:rPr lang="en-US" dirty="0"/>
              <a:t>Swift enables you to define your own </a:t>
            </a:r>
            <a:r>
              <a:rPr lang="en-US" i="1" dirty="0"/>
              <a:t>generic types</a:t>
            </a:r>
          </a:p>
          <a:p>
            <a:pPr>
              <a:buFontTx/>
              <a:buChar char="-"/>
            </a:pPr>
            <a:r>
              <a:rPr lang="en-US" i="1" dirty="0"/>
              <a:t> Generic types can be extended </a:t>
            </a:r>
          </a:p>
          <a:p>
            <a:pPr>
              <a:buFontTx/>
              <a:buChar char="-"/>
            </a:pPr>
            <a:r>
              <a:rPr lang="en-US" i="1" dirty="0"/>
              <a:t> Custom generic types can be constrained using a class or protocol constraints after the type parameter’s name separated by column</a:t>
            </a:r>
            <a:endParaRPr lang="en-US" dirty="0"/>
          </a:p>
        </p:txBody>
      </p:sp>
      <p:sp>
        <p:nvSpPr>
          <p:cNvPr id="7" name="Rectangle 6"/>
          <p:cNvSpPr/>
          <p:nvPr/>
        </p:nvSpPr>
        <p:spPr>
          <a:xfrm>
            <a:off x="520701" y="4875263"/>
            <a:ext cx="7962899" cy="646331"/>
          </a:xfrm>
          <a:prstGeom prst="rect">
            <a:avLst/>
          </a:prstGeom>
        </p:spPr>
        <p:txBody>
          <a:bodyPr wrap="square">
            <a:spAutoFit/>
          </a:bodyPr>
          <a:lstStyle/>
          <a:p>
            <a:r>
              <a:rPr lang="en-US" dirty="0" err="1">
                <a:solidFill>
                  <a:srgbClr val="981B7E"/>
                </a:solidFill>
                <a:latin typeface="Menlo-Regular"/>
              </a:rPr>
              <a:t>func</a:t>
            </a:r>
            <a:r>
              <a:rPr lang="en-US" dirty="0">
                <a:solidFill>
                  <a:srgbClr val="981B7E"/>
                </a:solidFill>
                <a:latin typeface="Menlo-Regular"/>
              </a:rPr>
              <a:t> </a:t>
            </a:r>
            <a:r>
              <a:rPr lang="en-US" dirty="0" err="1">
                <a:solidFill>
                  <a:srgbClr val="325B61"/>
                </a:solidFill>
                <a:latin typeface="Menlo-Regular"/>
              </a:rPr>
              <a:t>someFunction</a:t>
            </a:r>
            <a:r>
              <a:rPr lang="en-US" dirty="0">
                <a:solidFill>
                  <a:srgbClr val="325B61"/>
                </a:solidFill>
                <a:latin typeface="Menlo-Regular"/>
              </a:rPr>
              <a:t>&lt;</a:t>
            </a:r>
            <a:r>
              <a:rPr lang="en-US" dirty="0" err="1">
                <a:solidFill>
                  <a:srgbClr val="325B61"/>
                </a:solidFill>
                <a:latin typeface="Menlo-Regular"/>
              </a:rPr>
              <a:t>T:</a:t>
            </a:r>
            <a:r>
              <a:rPr lang="en-US" dirty="0" err="1">
                <a:solidFill>
                  <a:srgbClr val="491187"/>
                </a:solidFill>
                <a:latin typeface="Menlo-Regular"/>
              </a:rPr>
              <a:t>SomeClass</a:t>
            </a:r>
            <a:r>
              <a:rPr lang="en-US" dirty="0">
                <a:solidFill>
                  <a:srgbClr val="491187"/>
                </a:solidFill>
                <a:latin typeface="Menlo-Regular"/>
              </a:rPr>
              <a:t> ,</a:t>
            </a:r>
            <a:r>
              <a:rPr lang="en-US" dirty="0" err="1">
                <a:solidFill>
                  <a:srgbClr val="325B61"/>
                </a:solidFill>
                <a:latin typeface="Menlo-Regular"/>
              </a:rPr>
              <a:t>U:</a:t>
            </a:r>
            <a:r>
              <a:rPr lang="en-US" dirty="0" err="1">
                <a:solidFill>
                  <a:srgbClr val="491187"/>
                </a:solidFill>
                <a:latin typeface="Menlo-Regular"/>
              </a:rPr>
              <a:t>SomeProtocol</a:t>
            </a:r>
            <a:r>
              <a:rPr lang="en-US" dirty="0">
                <a:solidFill>
                  <a:srgbClr val="491187"/>
                </a:solidFill>
                <a:latin typeface="Menlo-Regular"/>
              </a:rPr>
              <a:t>&gt;(</a:t>
            </a:r>
            <a:r>
              <a:rPr lang="en-US" dirty="0" err="1">
                <a:solidFill>
                  <a:srgbClr val="325B61"/>
                </a:solidFill>
                <a:latin typeface="Menlo-Regular"/>
              </a:rPr>
              <a:t>someT</a:t>
            </a:r>
            <a:r>
              <a:rPr lang="en-US" dirty="0">
                <a:solidFill>
                  <a:srgbClr val="325B61"/>
                </a:solidFill>
                <a:latin typeface="Menlo-Regular"/>
              </a:rPr>
              <a:t>: </a:t>
            </a:r>
            <a:r>
              <a:rPr lang="en-US" dirty="0">
                <a:solidFill>
                  <a:srgbClr val="491187"/>
                </a:solidFill>
                <a:latin typeface="Menlo-Regular"/>
              </a:rPr>
              <a:t> T , </a:t>
            </a:r>
            <a:r>
              <a:rPr lang="en-US" dirty="0" err="1">
                <a:solidFill>
                  <a:srgbClr val="325B61"/>
                </a:solidFill>
                <a:latin typeface="Menlo-Regular"/>
              </a:rPr>
              <a:t>someU</a:t>
            </a:r>
            <a:r>
              <a:rPr lang="en-US" dirty="0">
                <a:solidFill>
                  <a:srgbClr val="325B61"/>
                </a:solidFill>
                <a:latin typeface="Menlo-Regular"/>
              </a:rPr>
              <a:t>: </a:t>
            </a:r>
            <a:r>
              <a:rPr lang="en-US" dirty="0">
                <a:solidFill>
                  <a:srgbClr val="491187"/>
                </a:solidFill>
                <a:latin typeface="Menlo-Regular"/>
              </a:rPr>
              <a:t>) { </a:t>
            </a:r>
            <a:r>
              <a:rPr lang="en-US" dirty="0">
                <a:solidFill>
                  <a:srgbClr val="0F730F"/>
                </a:solidFill>
                <a:latin typeface="Menlo-Regular"/>
              </a:rPr>
              <a:t>}</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44500"/>
            <a:ext cx="8229600" cy="5681663"/>
          </a:xfrm>
        </p:spPr>
        <p:txBody>
          <a:bodyPr>
            <a:normAutofit fontScale="77500" lnSpcReduction="20000"/>
          </a:bodyPr>
          <a:lstStyle/>
          <a:p>
            <a:r>
              <a:rPr lang="en-US" dirty="0"/>
              <a:t>Associated Types</a:t>
            </a:r>
          </a:p>
          <a:p>
            <a:pPr lvl="2"/>
            <a:r>
              <a:rPr lang="en-US" dirty="0"/>
              <a:t>An </a:t>
            </a:r>
            <a:r>
              <a:rPr lang="en-US" i="1" dirty="0"/>
              <a:t>associated type gives a placeholder name to a type that is used as part of the protocol</a:t>
            </a:r>
          </a:p>
          <a:p>
            <a:pPr lvl="2"/>
            <a:r>
              <a:rPr lang="en-US" i="1" dirty="0"/>
              <a:t>In a protocol use : </a:t>
            </a:r>
            <a:r>
              <a:rPr lang="en-US" dirty="0" err="1">
                <a:solidFill>
                  <a:srgbClr val="981B7E"/>
                </a:solidFill>
                <a:latin typeface="Menlo-Regular"/>
              </a:rPr>
              <a:t>associatedtype</a:t>
            </a:r>
            <a:r>
              <a:rPr lang="en-US" dirty="0">
                <a:solidFill>
                  <a:srgbClr val="981B7E"/>
                </a:solidFill>
                <a:latin typeface="Menlo-Regular"/>
              </a:rPr>
              <a:t> </a:t>
            </a:r>
            <a:r>
              <a:rPr lang="en-US" dirty="0">
                <a:solidFill>
                  <a:srgbClr val="325B61"/>
                </a:solidFill>
                <a:latin typeface="Menlo-Regular"/>
              </a:rPr>
              <a:t>Item</a:t>
            </a:r>
          </a:p>
          <a:p>
            <a:r>
              <a:rPr lang="en-US" dirty="0"/>
              <a:t>Extending an Existing Type to Specify an Associated Type</a:t>
            </a:r>
          </a:p>
          <a:p>
            <a:r>
              <a:rPr lang="en-US" dirty="0"/>
              <a:t>Can add a type annotation to an associated type in a protocol, to require that conforming types satisfy the constraints described by the type annotation.</a:t>
            </a:r>
          </a:p>
          <a:p>
            <a:pPr lvl="6"/>
            <a:r>
              <a:rPr lang="en-US" dirty="0"/>
              <a:t> </a:t>
            </a:r>
            <a:r>
              <a:rPr lang="en-US" dirty="0" err="1">
                <a:solidFill>
                  <a:srgbClr val="981B7E"/>
                </a:solidFill>
                <a:latin typeface="Menlo-Regular"/>
              </a:rPr>
              <a:t>associatedtype</a:t>
            </a:r>
            <a:r>
              <a:rPr lang="en-US" dirty="0">
                <a:solidFill>
                  <a:srgbClr val="981B7E"/>
                </a:solidFill>
                <a:latin typeface="Menlo-Regular"/>
              </a:rPr>
              <a:t> </a:t>
            </a:r>
            <a:r>
              <a:rPr lang="en-US" dirty="0">
                <a:solidFill>
                  <a:srgbClr val="325B61"/>
                </a:solidFill>
                <a:latin typeface="Menlo-Regular"/>
              </a:rPr>
              <a:t>Item: </a:t>
            </a:r>
            <a:r>
              <a:rPr lang="en-US" dirty="0" err="1">
                <a:solidFill>
                  <a:srgbClr val="491187"/>
                </a:solidFill>
                <a:latin typeface="Menlo-Regular"/>
              </a:rPr>
              <a:t>Equatable</a:t>
            </a:r>
            <a:endParaRPr lang="en-US" dirty="0">
              <a:solidFill>
                <a:srgbClr val="491187"/>
              </a:solidFill>
              <a:latin typeface="Menlo-Regular"/>
            </a:endParaRPr>
          </a:p>
          <a:p>
            <a:r>
              <a:rPr lang="en-US" dirty="0"/>
              <a:t>Type Annotations can be used to constrain an Associated Type</a:t>
            </a:r>
          </a:p>
          <a:p>
            <a:r>
              <a:rPr lang="en-US" dirty="0"/>
              <a:t>Can also define requirements for associated types using the </a:t>
            </a:r>
            <a:r>
              <a:rPr lang="en-US" dirty="0">
                <a:solidFill>
                  <a:srgbClr val="6D6D6D"/>
                </a:solidFill>
                <a:latin typeface="Helvetica-Light"/>
              </a:rPr>
              <a:t>Generic Where Clause</a:t>
            </a:r>
            <a:endParaRPr lang="en-US" dirty="0"/>
          </a:p>
          <a:p>
            <a:r>
              <a:rPr lang="en-US" dirty="0">
                <a:solidFill>
                  <a:srgbClr val="323232"/>
                </a:solidFill>
                <a:latin typeface="Helvetica"/>
              </a:rPr>
              <a:t>Can also use a generic </a:t>
            </a:r>
            <a:r>
              <a:rPr lang="en-US" sz="2800" dirty="0">
                <a:solidFill>
                  <a:srgbClr val="6D6D6D"/>
                </a:solidFill>
                <a:latin typeface="Menlo-Regular"/>
              </a:rPr>
              <a:t>where</a:t>
            </a:r>
            <a:r>
              <a:rPr lang="en-US" dirty="0">
                <a:solidFill>
                  <a:srgbClr val="323232"/>
                </a:solidFill>
                <a:latin typeface="Helvetica"/>
              </a:rPr>
              <a:t> clause as part of an extension</a:t>
            </a:r>
          </a:p>
          <a:p>
            <a:r>
              <a:rPr lang="en-US" dirty="0">
                <a:solidFill>
                  <a:srgbClr val="323232"/>
                </a:solidFill>
                <a:latin typeface="Helvetica"/>
              </a:rPr>
              <a:t>Subscripts can be generic, and can include generic </a:t>
            </a:r>
            <a:r>
              <a:rPr lang="en-US" sz="2800" dirty="0">
                <a:solidFill>
                  <a:srgbClr val="6D6D6D"/>
                </a:solidFill>
                <a:latin typeface="Menlo-Regular"/>
              </a:rPr>
              <a:t>where</a:t>
            </a:r>
            <a:r>
              <a:rPr lang="en-US" dirty="0">
                <a:solidFill>
                  <a:srgbClr val="323232"/>
                </a:solidFill>
                <a:latin typeface="Helvetica"/>
              </a:rPr>
              <a:t> clauses.</a:t>
            </a:r>
            <a:endParaRPr lang="en-US" dirty="0"/>
          </a:p>
          <a:p>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9462"/>
          </a:xfrm>
        </p:spPr>
        <p:txBody>
          <a:bodyPr/>
          <a:lstStyle/>
          <a:p>
            <a:r>
              <a:rPr lang="en-US" dirty="0"/>
              <a:t>Access Control</a:t>
            </a:r>
          </a:p>
        </p:txBody>
      </p:sp>
      <p:sp>
        <p:nvSpPr>
          <p:cNvPr id="3" name="Content Placeholder 2"/>
          <p:cNvSpPr>
            <a:spLocks noGrp="1"/>
          </p:cNvSpPr>
          <p:nvPr>
            <p:ph idx="1"/>
          </p:nvPr>
        </p:nvSpPr>
        <p:spPr>
          <a:xfrm>
            <a:off x="457200" y="1054100"/>
            <a:ext cx="8229600" cy="5588000"/>
          </a:xfrm>
        </p:spPr>
        <p:txBody>
          <a:bodyPr>
            <a:normAutofit fontScale="77500" lnSpcReduction="20000"/>
          </a:bodyPr>
          <a:lstStyle/>
          <a:p>
            <a:r>
              <a:rPr lang="en-US" dirty="0"/>
              <a:t>Module:</a:t>
            </a:r>
          </a:p>
          <a:p>
            <a:pPr lvl="1"/>
            <a:r>
              <a:rPr lang="en-US" dirty="0"/>
              <a:t>unit of code distribution – framework, application</a:t>
            </a:r>
          </a:p>
          <a:p>
            <a:pPr lvl="1"/>
            <a:r>
              <a:rPr lang="en-US" dirty="0"/>
              <a:t>Can be imported using the </a:t>
            </a:r>
            <a:r>
              <a:rPr lang="en-US" sz="2400" dirty="0">
                <a:solidFill>
                  <a:srgbClr val="6D6D6D"/>
                </a:solidFill>
                <a:latin typeface="Menlo-Regular"/>
              </a:rPr>
              <a:t>import</a:t>
            </a:r>
            <a:r>
              <a:rPr lang="en-US" dirty="0">
                <a:solidFill>
                  <a:srgbClr val="323232"/>
                </a:solidFill>
                <a:latin typeface="Helvetica"/>
              </a:rPr>
              <a:t> keyword</a:t>
            </a:r>
          </a:p>
          <a:p>
            <a:r>
              <a:rPr lang="en-US" dirty="0">
                <a:solidFill>
                  <a:srgbClr val="323232"/>
                </a:solidFill>
                <a:latin typeface="Helvetica"/>
              </a:rPr>
              <a:t>Source file:</a:t>
            </a:r>
          </a:p>
          <a:p>
            <a:pPr lvl="1"/>
            <a:r>
              <a:rPr lang="en-US" dirty="0">
                <a:solidFill>
                  <a:srgbClr val="323232"/>
                </a:solidFill>
                <a:latin typeface="Helvetica"/>
              </a:rPr>
              <a:t>Single swift source code within the module</a:t>
            </a:r>
          </a:p>
          <a:p>
            <a:r>
              <a:rPr lang="en-US" dirty="0">
                <a:solidFill>
                  <a:srgbClr val="323232"/>
                </a:solidFill>
                <a:latin typeface="Helvetica"/>
              </a:rPr>
              <a:t>Access Levels: 5 levels</a:t>
            </a:r>
          </a:p>
          <a:p>
            <a:pPr lvl="1"/>
            <a:r>
              <a:rPr lang="en-US" b="1" i="1" dirty="0">
                <a:solidFill>
                  <a:srgbClr val="323232"/>
                </a:solidFill>
                <a:latin typeface="Helvetica"/>
              </a:rPr>
              <a:t>Open access</a:t>
            </a:r>
            <a:r>
              <a:rPr lang="en-US" i="1" dirty="0">
                <a:solidFill>
                  <a:srgbClr val="323232"/>
                </a:solidFill>
                <a:latin typeface="Helvetica"/>
              </a:rPr>
              <a:t> and </a:t>
            </a:r>
            <a:r>
              <a:rPr lang="en-US" b="1" i="1" dirty="0">
                <a:solidFill>
                  <a:srgbClr val="323232"/>
                </a:solidFill>
                <a:latin typeface="Helvetica"/>
              </a:rPr>
              <a:t>public access</a:t>
            </a:r>
          </a:p>
          <a:p>
            <a:pPr lvl="2"/>
            <a:r>
              <a:rPr lang="en-US" i="1" dirty="0">
                <a:solidFill>
                  <a:srgbClr val="323232"/>
                </a:solidFill>
                <a:latin typeface="Helvetica"/>
              </a:rPr>
              <a:t> Entities (</a:t>
            </a:r>
            <a:r>
              <a:rPr lang="en-US" dirty="0"/>
              <a:t>properties, types, functions, etc…)</a:t>
            </a:r>
            <a:r>
              <a:rPr lang="en-US" i="1" dirty="0">
                <a:solidFill>
                  <a:srgbClr val="323232"/>
                </a:solidFill>
                <a:latin typeface="Helvetica"/>
              </a:rPr>
              <a:t> can be used within any source file from their defining module, </a:t>
            </a:r>
          </a:p>
          <a:p>
            <a:pPr lvl="2"/>
            <a:r>
              <a:rPr lang="en-US" i="1" dirty="0">
                <a:solidFill>
                  <a:srgbClr val="323232"/>
                </a:solidFill>
                <a:latin typeface="Helvetica"/>
              </a:rPr>
              <a:t>Can be used  in a source file from another module that imports the defining module. </a:t>
            </a:r>
          </a:p>
          <a:p>
            <a:pPr lvl="2"/>
            <a:r>
              <a:rPr lang="en-US" dirty="0"/>
              <a:t>Open access applies only to classes and class members,</a:t>
            </a:r>
            <a:endParaRPr lang="en-US" i="1" dirty="0">
              <a:solidFill>
                <a:srgbClr val="323232"/>
              </a:solidFill>
              <a:latin typeface="Helvetica"/>
            </a:endParaRPr>
          </a:p>
          <a:p>
            <a:pPr lvl="1"/>
            <a:r>
              <a:rPr lang="en-US" b="1" i="1" dirty="0">
                <a:solidFill>
                  <a:srgbClr val="323232"/>
                </a:solidFill>
                <a:latin typeface="Helvetica"/>
              </a:rPr>
              <a:t>Internal access </a:t>
            </a:r>
          </a:p>
          <a:p>
            <a:pPr lvl="2"/>
            <a:r>
              <a:rPr lang="en-US" i="1" dirty="0">
                <a:solidFill>
                  <a:srgbClr val="323232"/>
                </a:solidFill>
                <a:latin typeface="Helvetica"/>
              </a:rPr>
              <a:t>Entities can  be used within any source file from their defining module, </a:t>
            </a:r>
          </a:p>
          <a:p>
            <a:pPr lvl="2"/>
            <a:r>
              <a:rPr lang="en-US" i="1" dirty="0">
                <a:solidFill>
                  <a:srgbClr val="323232"/>
                </a:solidFill>
                <a:latin typeface="Helvetica"/>
              </a:rPr>
              <a:t>Not in any source file outside of that module. You </a:t>
            </a:r>
          </a:p>
          <a:p>
            <a:pPr lvl="2"/>
            <a:r>
              <a:rPr lang="en-US" i="1" dirty="0">
                <a:solidFill>
                  <a:srgbClr val="323232"/>
                </a:solidFill>
                <a:latin typeface="Helvetica"/>
              </a:rPr>
              <a:t>typically used when defining an app’s or a framework’s internal structure.</a:t>
            </a:r>
            <a:endParaRPr lang="en-US" dirty="0">
              <a:solidFill>
                <a:srgbClr val="323232"/>
              </a:solidFill>
              <a:latin typeface="Helvetica"/>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8000"/>
            <a:ext cx="8229600" cy="6083300"/>
          </a:xfrm>
        </p:spPr>
        <p:txBody>
          <a:bodyPr>
            <a:normAutofit fontScale="62500" lnSpcReduction="20000"/>
          </a:bodyPr>
          <a:lstStyle/>
          <a:p>
            <a:r>
              <a:rPr lang="en-US" b="1" i="1" dirty="0"/>
              <a:t>File-private access </a:t>
            </a:r>
          </a:p>
          <a:p>
            <a:pPr lvl="1"/>
            <a:r>
              <a:rPr lang="en-US" i="1" dirty="0"/>
              <a:t>restricts the use of an entity to its own defining source file.</a:t>
            </a:r>
          </a:p>
          <a:p>
            <a:r>
              <a:rPr lang="en-US" b="1" i="1" dirty="0"/>
              <a:t>Private access </a:t>
            </a:r>
          </a:p>
          <a:p>
            <a:pPr lvl="1"/>
            <a:r>
              <a:rPr lang="en-US" i="1" dirty="0"/>
              <a:t>restricts the use of an entity to the enclosing declaration, </a:t>
            </a:r>
          </a:p>
          <a:p>
            <a:pPr lvl="1"/>
            <a:r>
              <a:rPr lang="en-US" i="1" dirty="0"/>
              <a:t>and to extensions of that declaration that are in the same file.</a:t>
            </a:r>
          </a:p>
          <a:p>
            <a:r>
              <a:rPr lang="en-US" i="1" dirty="0"/>
              <a:t>Public/Open access:</a:t>
            </a:r>
          </a:p>
          <a:p>
            <a:pPr lvl="1"/>
            <a:r>
              <a:rPr lang="en-US" i="1" dirty="0"/>
              <a:t>Public: classes can be </a:t>
            </a:r>
            <a:r>
              <a:rPr lang="en-US" i="1" dirty="0" err="1"/>
              <a:t>subclassed</a:t>
            </a:r>
            <a:r>
              <a:rPr lang="en-US" i="1" dirty="0"/>
              <a:t> only </a:t>
            </a:r>
            <a:r>
              <a:rPr lang="en-US" dirty="0"/>
              <a:t>within the module where they’re defined</a:t>
            </a:r>
            <a:endParaRPr lang="en-US" i="1" dirty="0"/>
          </a:p>
          <a:p>
            <a:pPr lvl="1"/>
            <a:r>
              <a:rPr lang="en-US" i="1" dirty="0"/>
              <a:t>Class members can be overridden by subclasses only within its module</a:t>
            </a:r>
          </a:p>
          <a:p>
            <a:pPr lvl="1"/>
            <a:r>
              <a:rPr lang="en-US" i="1" dirty="0"/>
              <a:t>Open: classes like public + modules that import its module</a:t>
            </a:r>
          </a:p>
          <a:p>
            <a:pPr lvl="1"/>
            <a:r>
              <a:rPr lang="en-US" dirty="0"/>
              <a:t>Open class members can be overridden by subclasses within their modules and within any module that imports the module where they’re defined. </a:t>
            </a:r>
            <a:endParaRPr lang="en-US" i="1" dirty="0"/>
          </a:p>
          <a:p>
            <a:r>
              <a:rPr lang="en-US" i="1" dirty="0"/>
              <a:t>Default</a:t>
            </a:r>
            <a:r>
              <a:rPr lang="en-US" b="1" i="1" dirty="0"/>
              <a:t>: Internal access </a:t>
            </a:r>
          </a:p>
          <a:p>
            <a:r>
              <a:rPr lang="en-US" i="1" dirty="0"/>
              <a:t>Syntax: </a:t>
            </a:r>
          </a:p>
          <a:p>
            <a:pPr lvl="1"/>
            <a:r>
              <a:rPr lang="en-US" sz="2400" dirty="0">
                <a:solidFill>
                  <a:srgbClr val="6D6D6D"/>
                </a:solidFill>
                <a:latin typeface="Menlo-Regular"/>
              </a:rPr>
              <a:t>open</a:t>
            </a:r>
            <a:r>
              <a:rPr lang="en-US" dirty="0">
                <a:solidFill>
                  <a:srgbClr val="323232"/>
                </a:solidFill>
                <a:latin typeface="Helvetica"/>
              </a:rPr>
              <a:t>, </a:t>
            </a:r>
            <a:r>
              <a:rPr lang="en-US" sz="2400" dirty="0">
                <a:solidFill>
                  <a:srgbClr val="6D6D6D"/>
                </a:solidFill>
                <a:latin typeface="Menlo-Regular"/>
              </a:rPr>
              <a:t>public</a:t>
            </a:r>
            <a:r>
              <a:rPr lang="en-US" dirty="0">
                <a:solidFill>
                  <a:srgbClr val="323232"/>
                </a:solidFill>
                <a:latin typeface="Helvetica"/>
              </a:rPr>
              <a:t>, </a:t>
            </a:r>
            <a:r>
              <a:rPr lang="en-US" sz="2400" dirty="0">
                <a:solidFill>
                  <a:srgbClr val="6D6D6D"/>
                </a:solidFill>
                <a:latin typeface="Menlo-Regular"/>
              </a:rPr>
              <a:t>internal</a:t>
            </a:r>
            <a:r>
              <a:rPr lang="en-US" dirty="0">
                <a:solidFill>
                  <a:srgbClr val="323232"/>
                </a:solidFill>
                <a:latin typeface="Helvetica"/>
              </a:rPr>
              <a:t>, </a:t>
            </a:r>
            <a:r>
              <a:rPr lang="en-US" sz="2400" dirty="0" err="1">
                <a:solidFill>
                  <a:srgbClr val="6D6D6D"/>
                </a:solidFill>
                <a:latin typeface="Menlo-Regular"/>
              </a:rPr>
              <a:t>fileprivate</a:t>
            </a:r>
            <a:r>
              <a:rPr lang="en-US" dirty="0">
                <a:solidFill>
                  <a:srgbClr val="323232"/>
                </a:solidFill>
                <a:latin typeface="Helvetica"/>
              </a:rPr>
              <a:t>, </a:t>
            </a:r>
            <a:r>
              <a:rPr lang="en-US" sz="2400" dirty="0">
                <a:solidFill>
                  <a:srgbClr val="6D6D6D"/>
                </a:solidFill>
                <a:latin typeface="Menlo-Regular"/>
              </a:rPr>
              <a:t>private</a:t>
            </a:r>
            <a:r>
              <a:rPr lang="en-US" dirty="0">
                <a:solidFill>
                  <a:srgbClr val="323232"/>
                </a:solidFill>
                <a:latin typeface="Helvetica"/>
              </a:rPr>
              <a:t> </a:t>
            </a:r>
          </a:p>
          <a:p>
            <a:pPr lvl="1"/>
            <a:r>
              <a:rPr lang="en-US" dirty="0">
                <a:solidFill>
                  <a:srgbClr val="981B7E"/>
                </a:solidFill>
                <a:latin typeface="Menlo-Regular"/>
              </a:rPr>
              <a:t>public class </a:t>
            </a:r>
            <a:r>
              <a:rPr lang="en-US" dirty="0" err="1">
                <a:solidFill>
                  <a:srgbClr val="325B61"/>
                </a:solidFill>
                <a:latin typeface="Menlo-Regular"/>
              </a:rPr>
              <a:t>SomePublicClass</a:t>
            </a:r>
            <a:r>
              <a:rPr lang="en-US" dirty="0">
                <a:solidFill>
                  <a:srgbClr val="325B61"/>
                </a:solidFill>
                <a:latin typeface="Menlo-Regular"/>
              </a:rPr>
              <a:t> {}</a:t>
            </a:r>
          </a:p>
          <a:p>
            <a:pPr lvl="1"/>
            <a:r>
              <a:rPr lang="en-US" dirty="0">
                <a:solidFill>
                  <a:srgbClr val="981B7E"/>
                </a:solidFill>
                <a:latin typeface="Menlo-Regular"/>
              </a:rPr>
              <a:t>internal class </a:t>
            </a:r>
            <a:r>
              <a:rPr lang="en-US" dirty="0" err="1">
                <a:solidFill>
                  <a:srgbClr val="325B61"/>
                </a:solidFill>
                <a:latin typeface="Menlo-Regular"/>
              </a:rPr>
              <a:t>SomeInternalClass</a:t>
            </a:r>
            <a:r>
              <a:rPr lang="en-US" dirty="0">
                <a:solidFill>
                  <a:srgbClr val="325B61"/>
                </a:solidFill>
                <a:latin typeface="Menlo-Regular"/>
              </a:rPr>
              <a:t> {}</a:t>
            </a:r>
          </a:p>
          <a:p>
            <a:pPr lvl="1"/>
            <a:r>
              <a:rPr lang="en-US" dirty="0" err="1">
                <a:solidFill>
                  <a:srgbClr val="981B7E"/>
                </a:solidFill>
                <a:latin typeface="Menlo-Regular"/>
              </a:rPr>
              <a:t>fileprivate</a:t>
            </a:r>
            <a:r>
              <a:rPr lang="en-US" dirty="0">
                <a:solidFill>
                  <a:srgbClr val="981B7E"/>
                </a:solidFill>
                <a:latin typeface="Menlo-Regular"/>
              </a:rPr>
              <a:t> class </a:t>
            </a:r>
            <a:r>
              <a:rPr lang="en-US" dirty="0" err="1">
                <a:solidFill>
                  <a:srgbClr val="325B61"/>
                </a:solidFill>
                <a:latin typeface="Menlo-Regular"/>
              </a:rPr>
              <a:t>SomeFilePrivateClass</a:t>
            </a:r>
            <a:r>
              <a:rPr lang="en-US" dirty="0">
                <a:solidFill>
                  <a:srgbClr val="325B61"/>
                </a:solidFill>
                <a:latin typeface="Menlo-Regular"/>
              </a:rPr>
              <a:t> {}</a:t>
            </a:r>
          </a:p>
          <a:p>
            <a:pPr lvl="1"/>
            <a:r>
              <a:rPr lang="en-US" dirty="0">
                <a:solidFill>
                  <a:srgbClr val="981B7E"/>
                </a:solidFill>
                <a:latin typeface="Menlo-Regular"/>
              </a:rPr>
              <a:t>private class </a:t>
            </a:r>
            <a:r>
              <a:rPr lang="en-US" dirty="0" err="1">
                <a:solidFill>
                  <a:srgbClr val="325B61"/>
                </a:solidFill>
                <a:latin typeface="Menlo-Regular"/>
              </a:rPr>
              <a:t>SomePrivateClass</a:t>
            </a:r>
            <a:r>
              <a:rPr lang="en-US" dirty="0">
                <a:solidFill>
                  <a:srgbClr val="325B61"/>
                </a:solidFill>
                <a:latin typeface="Menlo-Regular"/>
              </a:rPr>
              <a:t> {} </a:t>
            </a:r>
          </a:p>
          <a:p>
            <a:pPr lvl="1"/>
            <a:r>
              <a:rPr lang="en-US" dirty="0">
                <a:solidFill>
                  <a:srgbClr val="981B7E"/>
                </a:solidFill>
                <a:latin typeface="Menlo-Regular"/>
              </a:rPr>
              <a:t>public </a:t>
            </a:r>
            <a:r>
              <a:rPr lang="en-US" dirty="0" err="1">
                <a:solidFill>
                  <a:srgbClr val="981B7E"/>
                </a:solidFill>
                <a:latin typeface="Menlo-Regular"/>
              </a:rPr>
              <a:t>var</a:t>
            </a:r>
            <a:r>
              <a:rPr lang="en-US" dirty="0">
                <a:solidFill>
                  <a:srgbClr val="981B7E"/>
                </a:solidFill>
                <a:latin typeface="Menlo-Regular"/>
              </a:rPr>
              <a:t> </a:t>
            </a:r>
            <a:r>
              <a:rPr lang="en-US" dirty="0" err="1">
                <a:solidFill>
                  <a:srgbClr val="325B61"/>
                </a:solidFill>
                <a:latin typeface="Menlo-Regular"/>
              </a:rPr>
              <a:t>somePublicVariable</a:t>
            </a:r>
            <a:r>
              <a:rPr lang="en-US" dirty="0">
                <a:solidFill>
                  <a:srgbClr val="325B61"/>
                </a:solidFill>
                <a:latin typeface="Menlo-Regular"/>
              </a:rPr>
              <a:t> = </a:t>
            </a:r>
            <a:r>
              <a:rPr lang="en-US" dirty="0">
                <a:solidFill>
                  <a:srgbClr val="1400C4"/>
                </a:solidFill>
                <a:latin typeface="Menlo-Regular"/>
              </a:rPr>
              <a:t>0</a:t>
            </a:r>
          </a:p>
          <a:p>
            <a:pPr lvl="1"/>
            <a:r>
              <a:rPr lang="en-US" dirty="0">
                <a:solidFill>
                  <a:srgbClr val="981B7E"/>
                </a:solidFill>
                <a:latin typeface="Menlo-Regular"/>
              </a:rPr>
              <a:t>internal let </a:t>
            </a:r>
            <a:r>
              <a:rPr lang="en-US" dirty="0" err="1">
                <a:solidFill>
                  <a:srgbClr val="325B61"/>
                </a:solidFill>
                <a:latin typeface="Menlo-Regular"/>
              </a:rPr>
              <a:t>someInternalConstant</a:t>
            </a:r>
            <a:r>
              <a:rPr lang="en-US" dirty="0">
                <a:solidFill>
                  <a:srgbClr val="325B61"/>
                </a:solidFill>
                <a:latin typeface="Menlo-Regular"/>
              </a:rPr>
              <a:t> = </a:t>
            </a:r>
            <a:r>
              <a:rPr lang="en-US" dirty="0">
                <a:solidFill>
                  <a:srgbClr val="1400C4"/>
                </a:solidFill>
                <a:latin typeface="Menlo-Regular"/>
              </a:rPr>
              <a:t>0</a:t>
            </a:r>
            <a:endParaRPr lang="en-US"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9920"/>
            <a:ext cx="8229600" cy="5836243"/>
          </a:xfrm>
        </p:spPr>
        <p:txBody>
          <a:bodyPr>
            <a:normAutofit fontScale="70000" lnSpcReduction="20000"/>
          </a:bodyPr>
          <a:lstStyle/>
          <a:p>
            <a:r>
              <a:rPr lang="en-US" dirty="0"/>
              <a:t>Floats and </a:t>
            </a:r>
            <a:r>
              <a:rPr lang="en-US" b="1" dirty="0"/>
              <a:t>Doubles</a:t>
            </a:r>
          </a:p>
          <a:p>
            <a:pPr lvl="1"/>
            <a:r>
              <a:rPr lang="en-US" dirty="0"/>
              <a:t>let </a:t>
            </a:r>
            <a:r>
              <a:rPr lang="en-US" dirty="0" err="1"/>
              <a:t>priceInferred</a:t>
            </a:r>
            <a:r>
              <a:rPr lang="en-US" dirty="0"/>
              <a:t> = 19.99</a:t>
            </a:r>
          </a:p>
          <a:p>
            <a:pPr lvl="1"/>
            <a:r>
              <a:rPr lang="en-US" dirty="0"/>
              <a:t> let </a:t>
            </a:r>
            <a:r>
              <a:rPr lang="en-US" dirty="0" err="1"/>
              <a:t>priceExplicit</a:t>
            </a:r>
            <a:r>
              <a:rPr lang="en-US" dirty="0"/>
              <a:t>: Double = 19.99</a:t>
            </a:r>
          </a:p>
          <a:p>
            <a:r>
              <a:rPr lang="en-US" b="1" dirty="0" err="1"/>
              <a:t>Bools</a:t>
            </a:r>
            <a:endParaRPr lang="en-US" b="1" dirty="0"/>
          </a:p>
          <a:p>
            <a:pPr lvl="1"/>
            <a:r>
              <a:rPr lang="en-US" dirty="0"/>
              <a:t>let </a:t>
            </a:r>
            <a:r>
              <a:rPr lang="en-US" dirty="0" err="1"/>
              <a:t>onSaleInferred</a:t>
            </a:r>
            <a:r>
              <a:rPr lang="en-US" dirty="0"/>
              <a:t> = true</a:t>
            </a:r>
          </a:p>
          <a:p>
            <a:pPr lvl="1"/>
            <a:r>
              <a:rPr lang="en-US" dirty="0"/>
              <a:t>let </a:t>
            </a:r>
            <a:r>
              <a:rPr lang="en-US" dirty="0" err="1"/>
              <a:t>onSaleExplicit</a:t>
            </a:r>
            <a:r>
              <a:rPr lang="en-US" dirty="0"/>
              <a:t>: </a:t>
            </a:r>
            <a:r>
              <a:rPr lang="en-US" dirty="0" err="1"/>
              <a:t>Bool</a:t>
            </a:r>
            <a:r>
              <a:rPr lang="en-US" dirty="0"/>
              <a:t> = false</a:t>
            </a:r>
          </a:p>
          <a:p>
            <a:r>
              <a:rPr lang="en-US" b="1" dirty="0"/>
              <a:t>Strings</a:t>
            </a:r>
          </a:p>
          <a:p>
            <a:pPr lvl="1"/>
            <a:r>
              <a:rPr lang="en-US" dirty="0"/>
              <a:t>let </a:t>
            </a:r>
            <a:r>
              <a:rPr lang="en-US" dirty="0" err="1"/>
              <a:t>nameInferred</a:t>
            </a:r>
            <a:r>
              <a:rPr lang="en-US" dirty="0"/>
              <a:t> = "</a:t>
            </a:r>
            <a:r>
              <a:rPr lang="en-US" dirty="0" err="1"/>
              <a:t>Whoopie</a:t>
            </a:r>
            <a:r>
              <a:rPr lang="en-US" dirty="0"/>
              <a:t> Cushion”</a:t>
            </a:r>
          </a:p>
          <a:p>
            <a:pPr lvl="1"/>
            <a:r>
              <a:rPr lang="en-US" dirty="0"/>
              <a:t>let </a:t>
            </a:r>
            <a:r>
              <a:rPr lang="en-US" dirty="0" err="1"/>
              <a:t>nameExplicit</a:t>
            </a:r>
            <a:r>
              <a:rPr lang="en-US" dirty="0"/>
              <a:t>: String = "</a:t>
            </a:r>
            <a:r>
              <a:rPr lang="en-US" dirty="0" err="1"/>
              <a:t>Whoopie</a:t>
            </a:r>
            <a:r>
              <a:rPr lang="en-US" dirty="0"/>
              <a:t> Cushion”</a:t>
            </a:r>
          </a:p>
          <a:p>
            <a:pPr lvl="1"/>
            <a:r>
              <a:rPr lang="en-US" dirty="0" err="1"/>
              <a:t>var</a:t>
            </a:r>
            <a:r>
              <a:rPr lang="en-US" dirty="0"/>
              <a:t> </a:t>
            </a:r>
            <a:r>
              <a:rPr lang="en-US" dirty="0" err="1"/>
              <a:t>optionalString</a:t>
            </a:r>
            <a:r>
              <a:rPr lang="en-US" dirty="0"/>
              <a:t>:  String? = "Hello”  ---</a:t>
            </a:r>
            <a:r>
              <a:rPr lang="en-US" sz="1714" dirty="0"/>
              <a:t> </a:t>
            </a:r>
            <a:r>
              <a:rPr lang="en-US" sz="2286" dirty="0"/>
              <a:t>either contains a value or contains nil to indicate that a value is missing</a:t>
            </a:r>
          </a:p>
          <a:p>
            <a:r>
              <a:rPr lang="en-US" dirty="0"/>
              <a:t>If statements and string interpolation</a:t>
            </a:r>
          </a:p>
          <a:p>
            <a:pPr lvl="1"/>
            <a:r>
              <a:rPr lang="en-US" dirty="0"/>
              <a:t>Whenever you want to substitute something in a string in Swift, simply use this syntax: \(your expression).</a:t>
            </a:r>
          </a:p>
          <a:p>
            <a:pPr lvl="1"/>
            <a:r>
              <a:rPr lang="en-US" dirty="0"/>
              <a:t>if </a:t>
            </a:r>
            <a:r>
              <a:rPr lang="en-US" dirty="0" err="1"/>
              <a:t>onSaleInferred</a:t>
            </a:r>
            <a:r>
              <a:rPr lang="en-US" dirty="0"/>
              <a:t> { </a:t>
            </a:r>
          </a:p>
          <a:p>
            <a:pPr lvl="2">
              <a:buNone/>
            </a:pPr>
            <a:r>
              <a:rPr lang="en-US" dirty="0"/>
              <a:t>    print("\(</a:t>
            </a:r>
            <a:r>
              <a:rPr lang="en-US" dirty="0" err="1"/>
              <a:t>nameInferred</a:t>
            </a:r>
            <a:r>
              <a:rPr lang="en-US" dirty="0"/>
              <a:t>) on sale for \(</a:t>
            </a:r>
            <a:r>
              <a:rPr lang="en-US" dirty="0" err="1"/>
              <a:t>priceInferred</a:t>
            </a:r>
            <a:r>
              <a:rPr lang="en-US" dirty="0"/>
              <a:t>)!")</a:t>
            </a:r>
          </a:p>
          <a:p>
            <a:pPr lvl="2">
              <a:buNone/>
            </a:pPr>
            <a:r>
              <a:rPr lang="en-US" dirty="0"/>
              <a:t>} else { </a:t>
            </a:r>
          </a:p>
          <a:p>
            <a:pPr lvl="2">
              <a:buNone/>
            </a:pPr>
            <a:r>
              <a:rPr lang="en-US" dirty="0"/>
              <a:t>      print("\(</a:t>
            </a:r>
            <a:r>
              <a:rPr lang="en-US" dirty="0" err="1"/>
              <a:t>nameInferred</a:t>
            </a:r>
            <a:r>
              <a:rPr lang="en-US" dirty="0"/>
              <a:t>) at regular price: \(</a:t>
            </a:r>
            <a:r>
              <a:rPr lang="en-US" dirty="0" err="1"/>
              <a:t>priceInferred</a:t>
            </a:r>
            <a:r>
              <a:rPr lang="en-US" dirty="0"/>
              <a:t>)!")</a:t>
            </a:r>
          </a:p>
          <a:p>
            <a:pPr lvl="2">
              <a:buNone/>
            </a:pPr>
            <a:r>
              <a:rPr lang="en-US" dirty="0"/>
              <a: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5600"/>
            <a:ext cx="8229600" cy="6197600"/>
          </a:xfrm>
        </p:spPr>
        <p:txBody>
          <a:bodyPr>
            <a:normAutofit fontScale="47500" lnSpcReduction="20000"/>
          </a:bodyPr>
          <a:lstStyle/>
          <a:p>
            <a:r>
              <a:rPr lang="en-US" dirty="0" err="1"/>
              <a:t>Tuple</a:t>
            </a:r>
            <a:r>
              <a:rPr lang="en-US" dirty="0"/>
              <a:t> Types</a:t>
            </a:r>
          </a:p>
          <a:p>
            <a:pPr lvl="1"/>
            <a:r>
              <a:rPr lang="en-US" dirty="0"/>
              <a:t>the most restrictive access level of all types used in that </a:t>
            </a:r>
            <a:r>
              <a:rPr lang="en-US" dirty="0" err="1"/>
              <a:t>tuple</a:t>
            </a:r>
            <a:endParaRPr lang="en-US" dirty="0"/>
          </a:p>
          <a:p>
            <a:pPr lvl="1"/>
            <a:r>
              <a:rPr lang="en-US" dirty="0"/>
              <a:t>For a </a:t>
            </a:r>
            <a:r>
              <a:rPr lang="en-US" dirty="0" err="1"/>
              <a:t>tuple</a:t>
            </a:r>
            <a:r>
              <a:rPr lang="en-US" dirty="0"/>
              <a:t> from two different types, one with internal access and one with private access, the access level for that compound </a:t>
            </a:r>
            <a:r>
              <a:rPr lang="en-US" dirty="0" err="1"/>
              <a:t>tuple</a:t>
            </a:r>
            <a:r>
              <a:rPr lang="en-US" dirty="0"/>
              <a:t> type will be private. </a:t>
            </a:r>
          </a:p>
          <a:p>
            <a:r>
              <a:rPr lang="en-US" dirty="0"/>
              <a:t>Function Types</a:t>
            </a:r>
          </a:p>
          <a:p>
            <a:pPr lvl="1"/>
            <a:r>
              <a:rPr lang="en-US" dirty="0"/>
              <a:t>the most restrictive access level of the function’s parameter types and return type</a:t>
            </a:r>
          </a:p>
          <a:p>
            <a:r>
              <a:rPr lang="en-US" dirty="0"/>
              <a:t>Enumeration Types</a:t>
            </a:r>
          </a:p>
          <a:p>
            <a:pPr lvl="1"/>
            <a:r>
              <a:rPr lang="en-US" dirty="0"/>
              <a:t>The individual cases of an enumeration automatically receive the same access level as the enumeration they belong to</a:t>
            </a:r>
          </a:p>
          <a:p>
            <a:pPr lvl="1"/>
            <a:r>
              <a:rPr lang="en-US" dirty="0"/>
              <a:t>Same for raw values and associated values</a:t>
            </a:r>
          </a:p>
          <a:p>
            <a:r>
              <a:rPr lang="en-US" dirty="0"/>
              <a:t>Nested Types</a:t>
            </a:r>
          </a:p>
          <a:p>
            <a:pPr lvl="1"/>
            <a:r>
              <a:rPr lang="en-US" dirty="0"/>
              <a:t>Automatically takes the access of its containing type</a:t>
            </a:r>
          </a:p>
          <a:p>
            <a:r>
              <a:rPr lang="en-US" dirty="0"/>
              <a:t>Subclasses</a:t>
            </a:r>
          </a:p>
          <a:p>
            <a:pPr lvl="1"/>
            <a:r>
              <a:rPr lang="en-US" dirty="0"/>
              <a:t>A subclass cannot have a higher access than its </a:t>
            </a:r>
            <a:r>
              <a:rPr lang="en-US" dirty="0" err="1"/>
              <a:t>superclas</a:t>
            </a:r>
            <a:endParaRPr lang="en-US" dirty="0"/>
          </a:p>
          <a:p>
            <a:pPr lvl="1"/>
            <a:r>
              <a:rPr lang="en-US" dirty="0"/>
              <a:t>An override can make an inherited class member more accessible than its </a:t>
            </a:r>
            <a:r>
              <a:rPr lang="en-US" dirty="0" err="1"/>
              <a:t>superclass</a:t>
            </a:r>
            <a:r>
              <a:rPr lang="en-US" dirty="0"/>
              <a:t> version</a:t>
            </a:r>
          </a:p>
          <a:p>
            <a:r>
              <a:rPr lang="en-US" dirty="0"/>
              <a:t>Constants, Variables, Properties, and Subscripts</a:t>
            </a:r>
          </a:p>
          <a:p>
            <a:pPr lvl="1"/>
            <a:r>
              <a:rPr lang="en-US" dirty="0"/>
              <a:t>A constant, variable, or property can’t be more public than its type</a:t>
            </a:r>
          </a:p>
          <a:p>
            <a:r>
              <a:rPr lang="en-US" dirty="0"/>
              <a:t>Getters and Setters</a:t>
            </a:r>
          </a:p>
          <a:p>
            <a:pPr lvl="1"/>
            <a:r>
              <a:rPr lang="en-US" dirty="0"/>
              <a:t>Getters and setters for constants, variables, properties, and subscripts automatically receive the same access level as the constant, variable, property, or subscript they belong to.</a:t>
            </a:r>
          </a:p>
          <a:p>
            <a:r>
              <a:rPr lang="en-US" dirty="0" err="1"/>
              <a:t>Initializers</a:t>
            </a:r>
            <a:r>
              <a:rPr lang="en-US" dirty="0"/>
              <a:t>	</a:t>
            </a:r>
          </a:p>
          <a:p>
            <a:pPr lvl="1"/>
            <a:r>
              <a:rPr lang="en-US" dirty="0"/>
              <a:t>Custom </a:t>
            </a:r>
            <a:r>
              <a:rPr lang="en-US" dirty="0" err="1"/>
              <a:t>initializer</a:t>
            </a:r>
            <a:r>
              <a:rPr lang="en-US" dirty="0"/>
              <a:t> can be assigned an access level less than or equal to the type that they initialize</a:t>
            </a:r>
          </a:p>
          <a:p>
            <a:pPr lvl="1"/>
            <a:r>
              <a:rPr lang="en-US" dirty="0"/>
              <a:t>A required </a:t>
            </a:r>
            <a:r>
              <a:rPr lang="en-US" dirty="0" err="1"/>
              <a:t>initializer</a:t>
            </a:r>
            <a:r>
              <a:rPr lang="en-US" dirty="0"/>
              <a:t> must have the same access level as the class it belongs to.</a:t>
            </a:r>
          </a:p>
          <a:p>
            <a:pPr lvl="1"/>
            <a:r>
              <a:rPr lang="en-US" dirty="0"/>
              <a:t>Default </a:t>
            </a:r>
            <a:r>
              <a:rPr lang="en-US" dirty="0" err="1"/>
              <a:t>initializer</a:t>
            </a:r>
            <a:r>
              <a:rPr lang="en-US" dirty="0"/>
              <a:t> ( provided by Swift – no arguments) has the same access level as the type it initializes. If type is public then the </a:t>
            </a:r>
            <a:r>
              <a:rPr lang="en-US" dirty="0" err="1"/>
              <a:t>initializer</a:t>
            </a:r>
            <a:r>
              <a:rPr lang="en-US" dirty="0"/>
              <a:t> access is internal</a:t>
            </a:r>
          </a:p>
          <a:p>
            <a:pPr lvl="1"/>
            <a:r>
              <a:rPr lang="en-US" dirty="0"/>
              <a:t>The default </a:t>
            </a:r>
            <a:r>
              <a:rPr lang="en-US" dirty="0" err="1"/>
              <a:t>memberwise</a:t>
            </a:r>
            <a:r>
              <a:rPr lang="en-US" dirty="0"/>
              <a:t> </a:t>
            </a:r>
            <a:r>
              <a:rPr lang="en-US" dirty="0" err="1"/>
              <a:t>initializer</a:t>
            </a:r>
            <a:r>
              <a:rPr lang="en-US" dirty="0"/>
              <a:t> for a structure type is considered private, file private  if any of the structure’s stored properties are private, file private. Otherwise it has internal access.</a:t>
            </a:r>
          </a:p>
          <a:p>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42900"/>
            <a:ext cx="8229600" cy="5783263"/>
          </a:xfrm>
        </p:spPr>
        <p:txBody>
          <a:bodyPr>
            <a:normAutofit fontScale="55000" lnSpcReduction="20000"/>
          </a:bodyPr>
          <a:lstStyle/>
          <a:p>
            <a:r>
              <a:rPr lang="en-US" dirty="0"/>
              <a:t>Protocols</a:t>
            </a:r>
          </a:p>
          <a:p>
            <a:pPr lvl="1"/>
            <a:r>
              <a:rPr lang="en-US" dirty="0"/>
              <a:t>The access level of each requirement within a protocol definition is automatically set to the same access level as the protocol.	</a:t>
            </a:r>
          </a:p>
          <a:p>
            <a:pPr lvl="2"/>
            <a:r>
              <a:rPr lang="en-US" dirty="0"/>
              <a:t>For a public protocol, the protocol’s requirements require a public access level for those requirements when they are implemented.</a:t>
            </a:r>
          </a:p>
          <a:p>
            <a:r>
              <a:rPr lang="en-US" dirty="0"/>
              <a:t>Protocol Inheritance</a:t>
            </a:r>
          </a:p>
          <a:p>
            <a:pPr lvl="1"/>
            <a:r>
              <a:rPr lang="en-US" dirty="0"/>
              <a:t>The inherited protocol can have at most the same access level as the protocol it inherits from</a:t>
            </a:r>
          </a:p>
          <a:p>
            <a:r>
              <a:rPr lang="en-US" dirty="0"/>
              <a:t>Protocol Conformance</a:t>
            </a:r>
          </a:p>
          <a:p>
            <a:pPr lvl="1"/>
            <a:r>
              <a:rPr lang="en-US" dirty="0"/>
              <a:t>A type can conform to a protocol with a lower access level than the type itself.</a:t>
            </a:r>
          </a:p>
          <a:p>
            <a:pPr lvl="1"/>
            <a:r>
              <a:rPr lang="en-US" dirty="0"/>
              <a:t>The context in which a type conforms to a particular protocol is the minimum of the type’s access level and the protocol’s access level.</a:t>
            </a:r>
          </a:p>
          <a:p>
            <a:r>
              <a:rPr lang="en-US" dirty="0"/>
              <a:t>Extensions</a:t>
            </a:r>
          </a:p>
          <a:p>
            <a:pPr lvl="1"/>
            <a:r>
              <a:rPr lang="en-US" dirty="0"/>
              <a:t>Any type members added in an extension have the same default access level as type members declared in the original type being extended.</a:t>
            </a:r>
          </a:p>
          <a:p>
            <a:pPr lvl="1"/>
            <a:r>
              <a:rPr lang="en-US" dirty="0"/>
              <a:t>If the extension is used to add protocol conformance, The protocol’s own access level is used to provide the default access level for each protocol requirement implementation within the extension.</a:t>
            </a:r>
          </a:p>
          <a:p>
            <a:r>
              <a:rPr lang="en-US" dirty="0"/>
              <a:t>Generics</a:t>
            </a:r>
          </a:p>
          <a:p>
            <a:pPr lvl="1"/>
            <a:r>
              <a:rPr lang="en-US" dirty="0"/>
              <a:t>The access level for a generic type or generic function is the minimum of the access level of the generic type or function itself and the access level of any type constraints on its type parameters.</a:t>
            </a:r>
          </a:p>
          <a:p>
            <a:r>
              <a:rPr lang="en-US" dirty="0"/>
              <a:t>Type Aliases</a:t>
            </a:r>
          </a:p>
          <a:p>
            <a:pPr lvl="1"/>
            <a:r>
              <a:rPr lang="en-US" dirty="0"/>
              <a:t>A type alias can have an access level less than or equal to the access level of the type it aliases.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122720</TotalTime>
  <Words>8392</Words>
  <Application>Microsoft Macintosh PowerPoint</Application>
  <PresentationFormat>On-screen Show (4:3)</PresentationFormat>
  <Paragraphs>1115</Paragraphs>
  <Slides>91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91</vt:i4>
      </vt:variant>
    </vt:vector>
  </HeadingPairs>
  <TitlesOfParts>
    <vt:vector size="99" baseType="lpstr">
      <vt:lpstr>宋体</vt:lpstr>
      <vt:lpstr>Arial</vt:lpstr>
      <vt:lpstr>Calibri</vt:lpstr>
      <vt:lpstr>Helvetica</vt:lpstr>
      <vt:lpstr>Helvetica-Light</vt:lpstr>
      <vt:lpstr>Menlo-Regular</vt:lpstr>
      <vt:lpstr>Wingdings</vt:lpstr>
      <vt:lpstr>Office Theme</vt:lpstr>
      <vt:lpstr>Introduction to  Swift</vt:lpstr>
      <vt:lpstr>What is Swift?</vt:lpstr>
      <vt:lpstr>Difference between Objective-c and Swift</vt:lpstr>
      <vt:lpstr>PowerPoint Presentation</vt:lpstr>
      <vt:lpstr>Swift 2.0</vt:lpstr>
      <vt:lpstr>PowerPoint Presentation</vt:lpstr>
      <vt:lpstr>Data Types</vt:lpstr>
      <vt:lpstr>Variables vs. Constants in Swift</vt:lpstr>
      <vt:lpstr>PowerPoint Presentation</vt:lpstr>
      <vt:lpstr>PowerPoint Presentation</vt:lpstr>
      <vt:lpstr>PowerPoint Presentation</vt:lpstr>
      <vt:lpstr>PowerPoint Presentation</vt:lpstr>
      <vt:lpstr>PowerPoint Presentation</vt:lpstr>
      <vt:lpstr>PowerPoint Presentation</vt:lpstr>
      <vt:lpstr>Optional types</vt:lpstr>
      <vt:lpstr>PowerPoint Presentation</vt:lpstr>
      <vt:lpstr>PowerPoint Presentation</vt:lpstr>
      <vt:lpstr>PowerPoint Presentation</vt:lpstr>
      <vt:lpstr>PowerPoint Presentation</vt:lpstr>
      <vt:lpstr>PowerPoint Presentation</vt:lpstr>
      <vt:lpstr>Operations</vt:lpstr>
      <vt:lpstr>String/Character</vt:lpstr>
      <vt:lpstr>PowerPoint Presentation</vt:lpstr>
      <vt:lpstr>PowerPoint Presentation</vt:lpstr>
      <vt:lpstr>PowerPoint Presentation</vt:lpstr>
      <vt:lpstr>PowerPoint Presentation</vt:lpstr>
      <vt:lpstr>PowerPoint Presentation</vt:lpstr>
      <vt:lpstr>Arrays</vt:lpstr>
      <vt:lpstr>Sets</vt:lpstr>
      <vt:lpstr>Dictionary</vt:lpstr>
      <vt:lpstr>Looping</vt:lpstr>
      <vt:lpstr>PowerPoint Presentation</vt:lpstr>
      <vt:lpstr>PowerPoint Presentation</vt:lpstr>
      <vt:lpstr>PowerPoint Presentation</vt:lpstr>
      <vt:lpstr>Arrays and For Loops</vt:lpstr>
      <vt:lpstr>Dictionaries</vt:lpstr>
      <vt:lpstr>Control Flow</vt:lpstr>
      <vt:lpstr>PowerPoint Presentation</vt:lpstr>
      <vt:lpstr>Functions</vt:lpstr>
      <vt:lpstr>Functions</vt:lpstr>
      <vt:lpstr>PowerPoint Presentation</vt:lpstr>
      <vt:lpstr>PowerPoint Presentation</vt:lpstr>
      <vt:lpstr>Closures</vt:lpstr>
      <vt:lpstr>PowerPoint Presentation</vt:lpstr>
      <vt:lpstr>PowerPoint Presentation</vt:lpstr>
      <vt:lpstr>Enumerations</vt:lpstr>
      <vt:lpstr>PowerPoint Presentation</vt:lpstr>
      <vt:lpstr>PowerPoint Presentation</vt:lpstr>
      <vt:lpstr>PowerPoint Presentation</vt:lpstr>
      <vt:lpstr>PowerPoint Presentation</vt:lpstr>
      <vt:lpstr>PowerPoint Presentation</vt:lpstr>
      <vt:lpstr>PowerPoint Presentation</vt:lpstr>
      <vt:lpstr>Properties</vt:lpstr>
      <vt:lpstr>PowerPoint Presentation</vt:lpstr>
      <vt:lpstr>PowerPoint Presentation</vt:lpstr>
      <vt:lpstr>PowerPoint Presentation</vt:lpstr>
      <vt:lpstr>Type Properties</vt:lpstr>
      <vt:lpstr>Classes and Methods</vt:lpstr>
      <vt:lpstr>Initialization</vt:lpstr>
      <vt:lpstr>PowerPoint Presentation</vt:lpstr>
      <vt:lpstr>PowerPoint Presentation</vt:lpstr>
      <vt:lpstr>PowerPoint Presentation</vt:lpstr>
      <vt:lpstr>Deinitialization</vt:lpstr>
      <vt:lpstr>Methods</vt:lpstr>
      <vt:lpstr>PowerPoint Presentation</vt:lpstr>
      <vt:lpstr>Subscripts</vt:lpstr>
      <vt:lpstr>PowerPoint Presentation</vt:lpstr>
      <vt:lpstr>PowerPoint Presentation</vt:lpstr>
      <vt:lpstr>Inheritance</vt:lpstr>
      <vt:lpstr>PowerPoint Presentation</vt:lpstr>
      <vt:lpstr>Type Casting</vt:lpstr>
      <vt:lpstr>Protocols</vt:lpstr>
      <vt:lpstr>PowerPoint Presentation</vt:lpstr>
      <vt:lpstr>PowerPoint Presentation</vt:lpstr>
      <vt:lpstr>PowerPoint Presentation</vt:lpstr>
      <vt:lpstr>PowerPoint Presentation</vt:lpstr>
      <vt:lpstr>PowerPoint Presentation</vt:lpstr>
      <vt:lpstr>Extensions</vt:lpstr>
      <vt:lpstr>PowerPoint Presentation</vt:lpstr>
      <vt:lpstr>PowerPoint Presentation</vt:lpstr>
      <vt:lpstr>Error Handling come after func</vt:lpstr>
      <vt:lpstr>Handling Errors</vt:lpstr>
      <vt:lpstr>PowerPoint Presentation</vt:lpstr>
      <vt:lpstr>PowerPoint Presentation</vt:lpstr>
      <vt:lpstr>PowerPoint Presentation</vt:lpstr>
      <vt:lpstr>Generics</vt:lpstr>
      <vt:lpstr>PowerPoint Presentation</vt:lpstr>
      <vt:lpstr>Access Control</vt:lpstr>
      <vt:lpstr>PowerPoint Presentation</vt:lpstr>
      <vt:lpstr>PowerPoint Presentation</vt:lpstr>
      <vt:lpstr>PowerPoint Presentation</vt:lpstr>
    </vt:vector>
  </TitlesOfParts>
  <Company>none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Swift</dc:title>
  <dc:creator>Fatima-Zohra Mataoui</dc:creator>
  <cp:lastModifiedBy>office</cp:lastModifiedBy>
  <cp:revision>65</cp:revision>
  <dcterms:created xsi:type="dcterms:W3CDTF">2018-09-22T16:09:28Z</dcterms:created>
  <dcterms:modified xsi:type="dcterms:W3CDTF">2018-11-04T01:07:46Z</dcterms:modified>
</cp:coreProperties>
</file>