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notesSlides/notesSlide22.xml" ContentType="application/vnd.openxmlformats-officedocument.presentationml.notesSlide+xml"/>
  <Override PartName="/ppt/tags/tag20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21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2.xml" ContentType="application/vnd.openxmlformats-officedocument.presentationml.tags+xml"/>
  <Override PartName="/ppt/notesSlides/notesSlide27.xml" ContentType="application/vnd.openxmlformats-officedocument.presentationml.notesSlide+xml"/>
  <Override PartName="/ppt/tags/tag23.xml" ContentType="application/vnd.openxmlformats-officedocument.presentationml.tags+xml"/>
  <Override PartName="/ppt/notesSlides/notesSlide28.xml" ContentType="application/vnd.openxmlformats-officedocument.presentationml.notesSlide+xml"/>
  <Override PartName="/ppt/tags/tag24.xml" ContentType="application/vnd.openxmlformats-officedocument.presentationml.tags+xml"/>
  <Override PartName="/ppt/notesSlides/notesSlide29.xml" ContentType="application/vnd.openxmlformats-officedocument.presentationml.notesSlide+xml"/>
  <Override PartName="/ppt/tags/tag25.xml" ContentType="application/vnd.openxmlformats-officedocument.presentationml.tags+xml"/>
  <Override PartName="/ppt/notesSlides/notesSlide30.xml" ContentType="application/vnd.openxmlformats-officedocument.presentationml.notesSlide+xml"/>
  <Override PartName="/ppt/tags/tag26.xml" ContentType="application/vnd.openxmlformats-officedocument.presentationml.tags+xml"/>
  <Override PartName="/ppt/notesSlides/notesSlide31.xml" ContentType="application/vnd.openxmlformats-officedocument.presentationml.notesSlide+xml"/>
  <Override PartName="/ppt/tags/tag27.xml" ContentType="application/vnd.openxmlformats-officedocument.presentationml.tags+xml"/>
  <Override PartName="/ppt/notesSlides/notesSlide32.xml" ContentType="application/vnd.openxmlformats-officedocument.presentationml.notesSlide+xml"/>
  <Override PartName="/ppt/tags/tag28.xml" ContentType="application/vnd.openxmlformats-officedocument.presentationml.tags+xml"/>
  <Override PartName="/ppt/notesSlides/notesSlide33.xml" ContentType="application/vnd.openxmlformats-officedocument.presentationml.notesSlide+xml"/>
  <Override PartName="/ppt/tags/tag29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295" r:id="rId4"/>
    <p:sldId id="302" r:id="rId5"/>
    <p:sldId id="301" r:id="rId6"/>
    <p:sldId id="303" r:id="rId7"/>
    <p:sldId id="305" r:id="rId8"/>
    <p:sldId id="304" r:id="rId9"/>
    <p:sldId id="306" r:id="rId10"/>
    <p:sldId id="307" r:id="rId11"/>
    <p:sldId id="309" r:id="rId12"/>
    <p:sldId id="281" r:id="rId13"/>
    <p:sldId id="310" r:id="rId14"/>
    <p:sldId id="311" r:id="rId15"/>
    <p:sldId id="312" r:id="rId16"/>
    <p:sldId id="313" r:id="rId17"/>
    <p:sldId id="314" r:id="rId18"/>
    <p:sldId id="317" r:id="rId19"/>
    <p:sldId id="316" r:id="rId20"/>
    <p:sldId id="315" r:id="rId21"/>
    <p:sldId id="284" r:id="rId22"/>
    <p:sldId id="318" r:id="rId23"/>
    <p:sldId id="285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1" r:id="rId33"/>
    <p:sldId id="332" r:id="rId34"/>
    <p:sldId id="294" r:id="rId35"/>
    <p:sldId id="279" r:id="rId36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uwen" initials="x" lastIdx="1" clrIdx="0">
    <p:extLst>
      <p:ext uri="{19B8F6BF-5375-455C-9EA6-DF929625EA0E}">
        <p15:presenceInfo xmlns:p15="http://schemas.microsoft.com/office/powerpoint/2012/main" userId="xiuwen" providerId="None"/>
      </p:ext>
    </p:extLst>
  </p:cmAuthor>
  <p:cmAuthor id="2" name="侯开宇" initials="侯开宇" lastIdx="3" clrIdx="1">
    <p:extLst>
      <p:ext uri="{19B8F6BF-5375-455C-9EA6-DF929625EA0E}">
        <p15:presenceInfo xmlns:p15="http://schemas.microsoft.com/office/powerpoint/2012/main" userId="329299489fd084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66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2145" autoAdjust="0"/>
  </p:normalViewPr>
  <p:slideViewPr>
    <p:cSldViewPr snapToGrid="0">
      <p:cViewPr varScale="1">
        <p:scale>
          <a:sx n="88" d="100"/>
          <a:sy n="88" d="100"/>
        </p:scale>
        <p:origin x="17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7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侯开宇" userId="329299489fd08415" providerId="LiveId" clId="{09A88565-5B8F-429F-8A58-4B50ACF8C964}"/>
    <pc:docChg chg="modSld">
      <pc:chgData name="侯开宇" userId="329299489fd08415" providerId="LiveId" clId="{09A88565-5B8F-429F-8A58-4B50ACF8C964}" dt="2018-03-29T02:39:43.812" v="1"/>
      <pc:docMkLst>
        <pc:docMk/>
      </pc:docMkLst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2963860428" sldId="256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2963860428" sldId="256"/>
            <ac:picMk id="12" creationId="{8047FF36-13CF-459B-B5EE-D8D77103F997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3120041259" sldId="258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3120041259" sldId="258"/>
            <ac:picMk id="11" creationId="{1A5CEAC4-6C0B-4097-B782-CFA3D77C74E5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1423135579" sldId="279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1423135579" sldId="279"/>
            <ac:picMk id="6" creationId="{4E6D5C88-F479-4035-8FC4-0933ECDF5701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3542012584" sldId="281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3542012584" sldId="281"/>
            <ac:picMk id="7" creationId="{8CA8F303-29E4-4D54-9DBA-4A84D2ADE1CC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2062836658" sldId="284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2062836658" sldId="284"/>
            <ac:picMk id="9" creationId="{6268AA06-0594-4DC6-967D-650F1A7B2445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3982580299" sldId="285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3982580299" sldId="285"/>
            <ac:picMk id="5" creationId="{FE150F0F-EBD8-436A-9D0C-C33417B4BB2A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3771456888" sldId="294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3771456888" sldId="294"/>
            <ac:picMk id="5" creationId="{705648C5-F632-42D5-94E2-798724153FCD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1975491168" sldId="295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1975491168" sldId="295"/>
            <ac:picMk id="7" creationId="{3920FED5-3D07-469E-881F-562F225983DC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839767275" sldId="301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839767275" sldId="301"/>
            <ac:picMk id="16" creationId="{557BF022-BE1D-470A-8B3A-76B7B0037A99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3403706508" sldId="302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3403706508" sldId="302"/>
            <ac:picMk id="10" creationId="{825CF08F-3E9E-4ABF-BB3E-F391E23D77BE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682699807" sldId="303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682699807" sldId="303"/>
            <ac:picMk id="4" creationId="{30F0C961-3DC8-4E7B-8949-18070E407FB1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2555466206" sldId="304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2555466206" sldId="304"/>
            <ac:picMk id="5" creationId="{127DEB36-620A-423A-A356-4BC3E9D7097E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2314215684" sldId="305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2314215684" sldId="305"/>
            <ac:picMk id="6" creationId="{C58CA777-E3B7-47A2-B5DE-DAF668E6330A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3825939014" sldId="306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3825939014" sldId="306"/>
            <ac:picMk id="11" creationId="{724198BE-5E81-4ED2-806A-D27EF3211949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2311748966" sldId="307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2311748966" sldId="307"/>
            <ac:picMk id="5" creationId="{77631D6E-CE67-4A79-ABB4-F390F3400810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4184074" sldId="309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4184074" sldId="309"/>
            <ac:picMk id="5" creationId="{DFEBAA0D-106C-44DF-97C6-293FB9E46B28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2335380457" sldId="310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2335380457" sldId="310"/>
            <ac:picMk id="9" creationId="{0D9D8FFF-FFE7-454A-B301-5782C89349A3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2006098031" sldId="311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2006098031" sldId="311"/>
            <ac:picMk id="4" creationId="{93E307D9-0F4C-47AB-86D0-004AD8726F19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3731373486" sldId="312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3731373486" sldId="312"/>
            <ac:picMk id="4" creationId="{D055294A-9A80-426F-AC16-C2B91E771C72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3129670915" sldId="313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3129670915" sldId="313"/>
            <ac:picMk id="6" creationId="{478BD8DC-548E-419D-8FF2-38BA4F762CE7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10500425" sldId="314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10500425" sldId="314"/>
            <ac:picMk id="5" creationId="{9B13E85C-6A39-48DE-91A6-CAE2CEB35AA0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348242331" sldId="315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348242331" sldId="315"/>
            <ac:picMk id="13" creationId="{05B3B592-4783-46E4-A5A2-5FD014506939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2301280483" sldId="316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2301280483" sldId="316"/>
            <ac:picMk id="13" creationId="{CEDD0317-E02A-4983-9C1E-D30481A061E0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3189475597" sldId="317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3189475597" sldId="317"/>
            <ac:picMk id="12" creationId="{EC292B18-0F08-4303-B13F-6DFF41849C9C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1124738864" sldId="318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1124738864" sldId="318"/>
            <ac:picMk id="9" creationId="{994BFFF4-1143-4149-ACD5-932507E497B5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3579424740" sldId="322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3579424740" sldId="322"/>
            <ac:picMk id="3" creationId="{380D88BA-B4CC-46CB-AFE7-190D2EBBFF8A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711677038" sldId="323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711677038" sldId="323"/>
            <ac:picMk id="7" creationId="{68C5A619-468A-4340-9F2A-1FB0BF622B2B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2809165215" sldId="324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2809165215" sldId="324"/>
            <ac:picMk id="7" creationId="{C053973B-381E-4DF3-A4E4-1E170243DDB8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2248177502" sldId="325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2248177502" sldId="325"/>
            <ac:picMk id="5" creationId="{76030916-9DFD-4029-A3B1-49654B76615A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2790677521" sldId="326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2790677521" sldId="326"/>
            <ac:picMk id="3" creationId="{59AF9F17-59F4-4284-AD4C-13A0716E7BA9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4138303112" sldId="327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4138303112" sldId="327"/>
            <ac:picMk id="3" creationId="{824E6645-D850-4555-A2FA-7F606F6652CA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2743131036" sldId="328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2743131036" sldId="328"/>
            <ac:picMk id="6" creationId="{0DA87AF9-781C-4812-A52E-B563CE7D2B46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3258973168" sldId="329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3258973168" sldId="329"/>
            <ac:picMk id="6" creationId="{CA9D652F-84BB-4129-9B60-974D60CA5F54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2108616111" sldId="331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2108616111" sldId="331"/>
            <ac:picMk id="15" creationId="{F2575450-8636-4102-BFA8-B43538D8392F}"/>
          </ac:picMkLst>
        </pc:picChg>
      </pc:sldChg>
      <pc:sldChg chg="delSp modTransition modAnim">
        <pc:chgData name="侯开宇" userId="329299489fd08415" providerId="LiveId" clId="{09A88565-5B8F-429F-8A58-4B50ACF8C964}" dt="2018-03-29T02:39:43.812" v="1"/>
        <pc:sldMkLst>
          <pc:docMk/>
          <pc:sldMk cId="3938427151" sldId="332"/>
        </pc:sldMkLst>
        <pc:picChg chg="del">
          <ac:chgData name="侯开宇" userId="329299489fd08415" providerId="LiveId" clId="{09A88565-5B8F-429F-8A58-4B50ACF8C964}" dt="2018-03-29T02:39:39.862" v="0"/>
          <ac:picMkLst>
            <pc:docMk/>
            <pc:sldMk cId="3938427151" sldId="332"/>
            <ac:picMk id="5" creationId="{1CF322E6-A03B-4582-8621-B1148077E73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FD780-2702-47BC-A768-BD5A754F075F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4794-90B0-41F9-B599-13FEC8A1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4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17-10-12T01:49:35.09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22263 6108 0</inkml:trace>
  <inkml:trace contextRef="#ctx0" brushRef="#br0" timeOffset="957">21563 8405 0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DEF60-A8DD-40DA-A99D-D4921DEC1CE3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FCE9C-3912-4639-A005-E115BF11B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3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CE9C-3912-4639-A005-E115BF11BE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777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Generally, we believe the reactive model should coexist with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proactive model as a complement,</a:t>
            </a:r>
            <a:r>
              <a:rPr lang="en-US" dirty="0"/>
              <a:t> </a:t>
            </a:r>
            <a:br>
              <a:rPr lang="en-US" dirty="0"/>
            </a:b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CE9C-3912-4639-A005-E115BF11BED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91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CE9C-3912-4639-A005-E115BF11BED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355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CE9C-3912-4639-A005-E115BF11BED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067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Generally, we believe the reactive model should coexist with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proactive model as a complement,</a:t>
            </a:r>
            <a:r>
              <a:rPr lang="en-US" dirty="0"/>
              <a:t> </a:t>
            </a:r>
            <a:br>
              <a:rPr lang="en-US" dirty="0"/>
            </a:b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CE9C-3912-4639-A005-E115BF11BED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910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CE9C-3912-4639-A005-E115BF11BED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034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 partition: calculation simultaneously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shuffle: increase loop diversity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CE9C-3912-4639-A005-E115BF11BED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15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 partition: calculation simultaneously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shuffle: increase loop diversity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CE9C-3912-4639-A005-E115BF11BED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881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CE9C-3912-4639-A005-E115BF11BED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3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CE9C-3912-4639-A005-E115BF11BED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805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CE9C-3912-4639-A005-E115BF11BED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3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push the flow rules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CE9C-3912-4639-A005-E115BF11BED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956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CE9C-3912-4639-A005-E115BF11BED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449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CE9C-3912-4639-A005-E115BF11BED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505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CE9C-3912-4639-A005-E115BF11BED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2862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CE9C-3912-4639-A005-E115BF11BED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194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CE9C-3912-4639-A005-E115BF11BED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614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CE9C-3912-4639-A005-E115BF11BED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328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CE9C-3912-4639-A005-E115BF11BED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868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CE9C-3912-4639-A005-E115BF11BED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787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CE9C-3912-4639-A005-E115BF11BED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5580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CE9C-3912-4639-A005-E115BF11BED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903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we believe the Proactive model should work together with reactive model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CE9C-3912-4639-A005-E115BF11BED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8863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CE9C-3912-4639-A005-E115BF11BED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9381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CE9C-3912-4639-A005-E115BF11BED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1873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CE9C-3912-4639-A005-E115BF11BED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7846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CE9C-3912-4639-A005-E115BF11BED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92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Generally, we believe the reactive model should coexist with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proactive model as a complement,</a:t>
            </a:r>
            <a:r>
              <a:rPr lang="en-US" dirty="0"/>
              <a:t> </a:t>
            </a:r>
            <a:br>
              <a:rPr lang="en-US" dirty="0"/>
            </a:b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CE9C-3912-4639-A005-E115BF11BED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05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Generally, we believe the reactive model should coexist with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proactive model as a complement,</a:t>
            </a:r>
            <a:r>
              <a:rPr lang="en-US" dirty="0"/>
              <a:t> </a:t>
            </a:r>
            <a:br>
              <a:rPr lang="en-US" dirty="0"/>
            </a:b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CE9C-3912-4639-A005-E115BF11BED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786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CE9C-3912-4639-A005-E115BF11BED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724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too many new flow arrived on a short period of time, 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finally affect the performance of whole network systems.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CE9C-3912-4639-A005-E115BF11BED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835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Generally, we believe the reactive model should coexist with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proactive model as a complement,</a:t>
            </a:r>
            <a:r>
              <a:rPr lang="en-US" dirty="0"/>
              <a:t> </a:t>
            </a:r>
            <a:br>
              <a:rPr lang="en-US" dirty="0"/>
            </a:b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CE9C-3912-4639-A005-E115BF11BE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507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Generally, we believe the reactive model should coexist with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proactive model as a complement,</a:t>
            </a:r>
            <a:r>
              <a:rPr lang="en-US" dirty="0"/>
              <a:t> </a:t>
            </a:r>
            <a:br>
              <a:rPr lang="en-US" dirty="0"/>
            </a:b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CE9C-3912-4639-A005-E115BF11BED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50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90581" y="6451236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fld id="{B82A61FD-7B96-45CE-B9ED-50189371998C}" type="datetime1">
              <a:rPr lang="zh-CN" altLang="en-US" smtClean="0"/>
              <a:t>2018/3/28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4479" y="6451237"/>
            <a:ext cx="2057400" cy="365125"/>
          </a:xfrm>
        </p:spPr>
        <p:txBody>
          <a:bodyPr/>
          <a:lstStyle>
            <a:lvl1pPr algn="l">
              <a:defRPr sz="1400">
                <a:latin typeface="+mn-lt"/>
                <a:cs typeface="Times New Roman" panose="02020603050405020304" pitchFamily="18" charset="0"/>
              </a:defRPr>
            </a:lvl1pPr>
          </a:lstStyle>
          <a:p>
            <a:fld id="{D994C4EE-C6A3-4547-993F-9ABB08F9092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58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26E9-4440-46E7-90C6-897D972D793A}" type="datetime1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DCD1FC3F-3026-4BE7-AC9F-FB42692264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98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E9B5-3692-4B9A-9CBB-AD31A3EAECD3}" type="datetime1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DCD1FC3F-3026-4BE7-AC9F-FB42692264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52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6AD6D-F9C4-4A2B-AEB9-525297F4D2CD}" type="datetime1">
              <a:rPr lang="zh-CN" altLang="en-US" smtClean="0"/>
              <a:t>2018/3/28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6273" y="6356351"/>
            <a:ext cx="2057400" cy="365125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pPr algn="l"/>
            <a:fld id="{8D71C454-76B9-4AEF-9760-01F3C15744C0}" type="slidenum">
              <a:rPr lang="zh-CN" altLang="en-US" smtClean="0"/>
              <a:pPr algn="l"/>
              <a:t>‹#›</a:t>
            </a:fld>
            <a:endParaRPr lang="zh-CN" altLang="en-US" dirty="0"/>
          </a:p>
        </p:txBody>
      </p:sp>
      <p:pic>
        <p:nvPicPr>
          <p:cNvPr id="7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37" r="52902" b="38006"/>
          <a:stretch/>
        </p:blipFill>
        <p:spPr>
          <a:xfrm>
            <a:off x="6805604" y="6119909"/>
            <a:ext cx="2130280" cy="596479"/>
          </a:xfrm>
          <a:prstGeom prst="rect">
            <a:avLst/>
          </a:prstGeom>
        </p:spPr>
      </p:pic>
      <p:cxnSp>
        <p:nvCxnSpPr>
          <p:cNvPr id="8" name="直接连接符 7"/>
          <p:cNvCxnSpPr>
            <a:cxnSpLocks/>
          </p:cNvCxnSpPr>
          <p:nvPr userDrawn="1"/>
        </p:nvCxnSpPr>
        <p:spPr bwMode="auto">
          <a:xfrm flipH="1">
            <a:off x="284672" y="1047479"/>
            <a:ext cx="8609162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60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84EC-63F7-4004-9FAF-1C7B00AA1B06}" type="datetime1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56D5D16-A1B2-4A56-942C-64777A9129E3}" type="slidenum">
              <a:rPr lang="zh-CN" altLang="en-US" smtClean="0"/>
              <a:pPr algn="l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6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0D67-82E0-4C7E-AFC3-A3E90D49D02B}" type="datetime1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DCD1FC3F-3026-4BE7-AC9F-FB426922642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86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C380-458A-400B-8CEC-E8F76666617E}" type="datetime1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DCD1FC3F-3026-4BE7-AC9F-FB426922642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06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5DF8-315F-457B-ADBB-B45DE6672585}" type="datetime1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DCD1FC3F-3026-4BE7-AC9F-FB426922642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55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A8E1-1F72-4F33-827C-E267C92335C9}" type="datetime1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DCD1FC3F-3026-4BE7-AC9F-FB42692264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5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AF05-5607-4280-ABDA-236891901560}" type="datetime1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DCD1FC3F-3026-4BE7-AC9F-FB42692264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34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B305-20FB-4084-867B-6A3915DF166C}" type="datetime1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DCD1FC3F-3026-4BE7-AC9F-FB42692264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7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5471" y="64557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1274F-6CDD-466D-9D09-FA42C55AA6A5}" type="datetime1">
              <a:rPr lang="zh-CN" altLang="en-US" smtClean="0"/>
              <a:t>2018/3/28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5123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319" y="64512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03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3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8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9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3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4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4.tm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7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18.tm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854680"/>
            <a:ext cx="9144000" cy="14814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854680"/>
            <a:ext cx="9144000" cy="1481498"/>
          </a:xfrm>
        </p:spPr>
        <p:txBody>
          <a:bodyPr lIns="0" r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SoftRing: Taming the Reactive Model for Software Defined Networks</a:t>
            </a:r>
            <a:endParaRPr lang="zh-CN" altLang="en-US" sz="4000" dirty="0">
              <a:solidFill>
                <a:schemeClr val="bg1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3951993"/>
            <a:ext cx="9144000" cy="199160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Chengchen Hu,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Kaiyu Hou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Hao Li,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Ruilong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Wang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Peng Zheng, Peng Zhang,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Huanzhao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Wang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MOE KLINNS Lab</a:t>
            </a:r>
          </a:p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Xi’an </a:t>
            </a: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Jiaotong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University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37" r="52902" b="38006"/>
          <a:stretch/>
        </p:blipFill>
        <p:spPr>
          <a:xfrm>
            <a:off x="6806688" y="6119356"/>
            <a:ext cx="2130280" cy="59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6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02" y="321995"/>
            <a:ext cx="8249524" cy="72548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600" dirty="0">
                <a:latin typeface="Century" panose="02040604050505020304" pitchFamily="18" charset="0"/>
                <a:cs typeface="Consolas" panose="020B0609020204030204" pitchFamily="49" charset="0"/>
              </a:rPr>
              <a:t>Where to buffer the Table-miss packet?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3937" y="1146586"/>
            <a:ext cx="9416163" cy="517642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in Switch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altLang="zh-C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altLang="zh-C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zh-CN" sz="11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Buffer overflow: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flow exceeds 0.26%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of switch capacity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to Controller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Only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0.06% of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consume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all the control bandwidth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10</a:t>
            </a:fld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3B70BCE-B9D8-42A6-A6F5-96CFAFF0E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26001"/>
              </p:ext>
            </p:extLst>
          </p:nvPr>
        </p:nvGraphicFramePr>
        <p:xfrm>
          <a:off x="769121" y="1701800"/>
          <a:ext cx="7603083" cy="2349500"/>
        </p:xfrm>
        <a:graphic>
          <a:graphicData uri="http://schemas.openxmlformats.org/drawingml/2006/table">
            <a:tbl>
              <a:tblPr firstRow="1" firstCol="1" bandRow="1"/>
              <a:tblGrid>
                <a:gridCol w="1145023">
                  <a:extLst>
                    <a:ext uri="{9D8B030D-6E8A-4147-A177-3AD203B41FA5}">
                      <a16:colId xmlns:a16="http://schemas.microsoft.com/office/drawing/2014/main" val="1969050973"/>
                    </a:ext>
                  </a:extLst>
                </a:gridCol>
                <a:gridCol w="1788245">
                  <a:extLst>
                    <a:ext uri="{9D8B030D-6E8A-4147-A177-3AD203B41FA5}">
                      <a16:colId xmlns:a16="http://schemas.microsoft.com/office/drawing/2014/main" val="2498070193"/>
                    </a:ext>
                  </a:extLst>
                </a:gridCol>
                <a:gridCol w="1687885">
                  <a:extLst>
                    <a:ext uri="{9D8B030D-6E8A-4147-A177-3AD203B41FA5}">
                      <a16:colId xmlns:a16="http://schemas.microsoft.com/office/drawing/2014/main" val="1736336099"/>
                    </a:ext>
                  </a:extLst>
                </a:gridCol>
                <a:gridCol w="1589045">
                  <a:extLst>
                    <a:ext uri="{9D8B030D-6E8A-4147-A177-3AD203B41FA5}">
                      <a16:colId xmlns:a16="http://schemas.microsoft.com/office/drawing/2014/main" val="1020623026"/>
                    </a:ext>
                  </a:extLst>
                </a:gridCol>
                <a:gridCol w="1392885">
                  <a:extLst>
                    <a:ext uri="{9D8B030D-6E8A-4147-A177-3AD203B41FA5}">
                      <a16:colId xmlns:a16="http://schemas.microsoft.com/office/drawing/2014/main" val="2363672135"/>
                    </a:ext>
                  </a:extLst>
                </a:gridCol>
              </a:tblGrid>
              <a:tr h="390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marL="0"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</a:rPr>
                        <a:t>Brand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marL="0"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</a:rPr>
                        <a:t>Model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</a:rPr>
                        <a:t>Port</a:t>
                      </a:r>
                      <a:endParaRPr lang="zh-CN" altLang="en-US" sz="1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</a:rPr>
                        <a:t>Buffer</a:t>
                      </a:r>
                      <a:endParaRPr lang="zh-CN" altLang="en-US" sz="1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</a:rPr>
                        <a:t>Control BW</a:t>
                      </a:r>
                      <a:endParaRPr lang="zh-CN" altLang="en-US" sz="1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530518"/>
                  </a:ext>
                </a:extLst>
              </a:tr>
              <a:tr h="3918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Pica8</a:t>
                      </a:r>
                      <a:endParaRPr lang="zh-CN" altLang="en-US" sz="1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marL="0"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AS7712-32X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100GbE*32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16MB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1000Mbps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250308"/>
                  </a:ext>
                </a:extLst>
              </a:tr>
              <a:tr h="3918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Brocade</a:t>
                      </a:r>
                      <a:endParaRPr lang="zh-CN" altLang="en-US" sz="1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ICX7750-26Q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40GbE*26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12.2MB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1000Mbps</a:t>
                      </a:r>
                      <a:endParaRPr lang="zh-CN" altLang="en-US" sz="18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916319"/>
                  </a:ext>
                </a:extLst>
              </a:tr>
              <a:tr h="3918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Dell</a:t>
                      </a:r>
                      <a:endParaRPr lang="zh-CN" altLang="en-US" sz="1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Z9100-ON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100GbE*32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16MB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1000Mbps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251338"/>
                  </a:ext>
                </a:extLst>
              </a:tr>
              <a:tr h="3918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Huawei</a:t>
                      </a:r>
                      <a:endParaRPr lang="zh-CN" altLang="en-US" sz="1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CE8860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100GbE*32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16MB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N/A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263623"/>
                  </a:ext>
                </a:extLst>
              </a:tr>
              <a:tr h="3918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Netgear</a:t>
                      </a:r>
                      <a:endParaRPr lang="zh-CN" altLang="en-US" sz="1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M5300-52G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48+10GbE*4</a:t>
                      </a:r>
                      <a:endParaRPr lang="zh-CN" altLang="en-US" sz="18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4MB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10Gbps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437506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9E7139EA-A894-4259-8F6A-7AA114E4F01D}"/>
              </a:ext>
            </a:extLst>
          </p:cNvPr>
          <p:cNvSpPr/>
          <p:nvPr/>
        </p:nvSpPr>
        <p:spPr bwMode="auto">
          <a:xfrm>
            <a:off x="3786188" y="1600199"/>
            <a:ext cx="2830512" cy="255270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n>
                <a:solidFill>
                  <a:schemeClr val="tx1"/>
                </a:solidFill>
                <a:prstDash val="dash"/>
              </a:ln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174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F394B9C-2FEE-4C6F-91A4-61FADE48E4A0}"/>
              </a:ext>
            </a:extLst>
          </p:cNvPr>
          <p:cNvSpPr/>
          <p:nvPr/>
        </p:nvSpPr>
        <p:spPr>
          <a:xfrm>
            <a:off x="1467992" y="1939417"/>
            <a:ext cx="767600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Reduce Buffer                 Reduce Bandwidth</a:t>
            </a:r>
          </a:p>
          <a:p>
            <a:pPr>
              <a:lnSpc>
                <a:spcPct val="250000"/>
              </a:lnSpc>
              <a:defRPr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Less Packet Drop             Compatibility</a:t>
            </a:r>
          </a:p>
          <a:p>
            <a:pPr algn="ctr">
              <a:lnSpc>
                <a:spcPct val="200000"/>
              </a:lnSpc>
              <a:defRPr/>
            </a:pP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02" y="321995"/>
            <a:ext cx="8249524" cy="7254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>
                <a:latin typeface="Century" panose="02040604050505020304" pitchFamily="18" charset="0"/>
                <a:cs typeface="Consolas" panose="020B0609020204030204" pitchFamily="49" charset="0"/>
              </a:rPr>
              <a:t>Goal of SoftRing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11</a:t>
            </a:fld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B312E00-2CE2-4243-B5E4-6F10A18754D9}"/>
              </a:ext>
            </a:extLst>
          </p:cNvPr>
          <p:cNvSpPr>
            <a:spLocks noChangeAspect="1"/>
          </p:cNvSpPr>
          <p:nvPr/>
        </p:nvSpPr>
        <p:spPr>
          <a:xfrm>
            <a:off x="964756" y="2401888"/>
            <a:ext cx="503237" cy="501650"/>
          </a:xfrm>
          <a:prstGeom prst="ellipse">
            <a:avLst/>
          </a:prstGeom>
          <a:solidFill>
            <a:srgbClr val="D0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/>
              <a:t>1</a:t>
            </a:r>
            <a:endParaRPr lang="en-US" b="1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A1FD063-68DC-40A9-A445-67FE0B21A4D6}"/>
              </a:ext>
            </a:extLst>
          </p:cNvPr>
          <p:cNvSpPr>
            <a:spLocks noChangeAspect="1"/>
          </p:cNvSpPr>
          <p:nvPr/>
        </p:nvSpPr>
        <p:spPr>
          <a:xfrm>
            <a:off x="5041900" y="2401888"/>
            <a:ext cx="503238" cy="5016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/>
              <a:t>2</a:t>
            </a:r>
            <a:endParaRPr lang="en-US" b="1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DB286A7-B2BC-44F9-9F72-F246D6CCB94B}"/>
              </a:ext>
            </a:extLst>
          </p:cNvPr>
          <p:cNvSpPr>
            <a:spLocks noChangeAspect="1"/>
          </p:cNvSpPr>
          <p:nvPr/>
        </p:nvSpPr>
        <p:spPr>
          <a:xfrm>
            <a:off x="964756" y="3476435"/>
            <a:ext cx="503237" cy="5032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/>
              <a:t>3</a:t>
            </a:r>
            <a:endParaRPr lang="en-US" b="1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393DCB3-D715-441D-844B-278BCA53731A}"/>
              </a:ext>
            </a:extLst>
          </p:cNvPr>
          <p:cNvSpPr>
            <a:spLocks noChangeAspect="1"/>
          </p:cNvSpPr>
          <p:nvPr/>
        </p:nvSpPr>
        <p:spPr>
          <a:xfrm>
            <a:off x="5041900" y="3476435"/>
            <a:ext cx="503238" cy="5032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4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02" y="321995"/>
            <a:ext cx="8249524" cy="7254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Century" panose="02040604050505020304" pitchFamily="18" charset="0"/>
                <a:cs typeface="Consolas" panose="020B0609020204030204" pitchFamily="49" charset="0"/>
              </a:rPr>
              <a:t>Popular Restaurant Policy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12</a:t>
            </a:fld>
            <a:endParaRPr lang="zh-CN" altLang="en-US" dirty="0"/>
          </a:p>
        </p:txBody>
      </p:sp>
      <p:pic>
        <p:nvPicPr>
          <p:cNvPr id="6" name="图片 7">
            <a:extLst>
              <a:ext uri="{FF2B5EF4-FFF2-40B4-BE49-F238E27FC236}">
                <a16:creationId xmlns:a16="http://schemas.microsoft.com/office/drawing/2014/main" id="{A8D337E9-C8E4-42E4-82FB-ABC59D2267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51"/>
          <a:stretch/>
        </p:blipFill>
        <p:spPr bwMode="auto">
          <a:xfrm>
            <a:off x="445902" y="1760284"/>
            <a:ext cx="3475918" cy="330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4">
            <a:extLst>
              <a:ext uri="{FF2B5EF4-FFF2-40B4-BE49-F238E27FC236}">
                <a16:creationId xmlns:a16="http://schemas.microsoft.com/office/drawing/2014/main" id="{EC5F81B2-BD41-4060-AA54-B7C0FD0EC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104" y="1195197"/>
            <a:ext cx="4882896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None/>
            </a:pP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Popular restaurant </a:t>
            </a:r>
            <a:r>
              <a:rPr lang="en-US" altLang="zh-CN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cannot have enough tables to serve everyone (“table-miss”) </a:t>
            </a:r>
            <a:endParaRPr lang="en-US" altLang="zh-CN" sz="16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None/>
            </a:pP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Waiters</a:t>
            </a:r>
            <a:r>
              <a:rPr lang="en-US" altLang="zh-CN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record the customer</a:t>
            </a:r>
            <a:r>
              <a:rPr lang="zh-CN" alt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arrange a waiting number</a:t>
            </a:r>
            <a:endParaRPr lang="en-US" altLang="zh-CN" sz="16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None/>
            </a:pP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Customers</a:t>
            </a:r>
            <a:r>
              <a:rPr lang="en-US" altLang="zh-CN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walk away and back later when the seat availability.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201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02" y="321995"/>
            <a:ext cx="8249524" cy="7254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Century" panose="02040604050505020304" pitchFamily="18" charset="0"/>
                <a:cs typeface="Consolas" panose="020B0609020204030204" pitchFamily="49" charset="0"/>
              </a:rPr>
              <a:t>Basic Idea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60466" y="1158190"/>
            <a:ext cx="4023278" cy="48113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 loops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 network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Remaining bandwidth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and memory in dataplane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Internet: &gt; 50%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Data Center: &gt; 75%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 control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of packet forwarding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13</a:t>
            </a:fld>
            <a:endParaRPr lang="zh-CN" altLang="en-US" dirty="0"/>
          </a:p>
        </p:txBody>
      </p:sp>
      <p:pic>
        <p:nvPicPr>
          <p:cNvPr id="5" name="图片 4" descr="屏幕剪辑">
            <a:extLst>
              <a:ext uri="{FF2B5EF4-FFF2-40B4-BE49-F238E27FC236}">
                <a16:creationId xmlns:a16="http://schemas.microsoft.com/office/drawing/2014/main" id="{71E20ABA-D483-4289-91E5-69747670D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2" y="1158190"/>
            <a:ext cx="4782004" cy="39315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538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02" y="321995"/>
            <a:ext cx="8249524" cy="7254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Century" panose="02040604050505020304" pitchFamily="18" charset="0"/>
                <a:cs typeface="Consolas" panose="020B0609020204030204" pitchFamily="49" charset="0"/>
              </a:rPr>
              <a:t>Three Challenges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15459" y="1682844"/>
            <a:ext cx="8969609" cy="554155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Seek and Select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waiting-loops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Enforce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waiting-loop policy in switches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Dynamically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adjust waiting-loops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14</a:t>
            </a:fld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3C6FA4E-B927-4F27-8168-18126A55FA28}"/>
              </a:ext>
            </a:extLst>
          </p:cNvPr>
          <p:cNvSpPr>
            <a:spLocks noChangeAspect="1"/>
          </p:cNvSpPr>
          <p:nvPr/>
        </p:nvSpPr>
        <p:spPr>
          <a:xfrm>
            <a:off x="1612222" y="2036128"/>
            <a:ext cx="503237" cy="501650"/>
          </a:xfrm>
          <a:prstGeom prst="ellipse">
            <a:avLst/>
          </a:prstGeom>
          <a:solidFill>
            <a:srgbClr val="D0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/>
              <a:t>1</a:t>
            </a:r>
            <a:endParaRPr lang="en-US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1B10B9E-7CE5-406B-9788-C68A4AF93D91}"/>
              </a:ext>
            </a:extLst>
          </p:cNvPr>
          <p:cNvSpPr>
            <a:spLocks noChangeAspect="1"/>
          </p:cNvSpPr>
          <p:nvPr/>
        </p:nvSpPr>
        <p:spPr>
          <a:xfrm>
            <a:off x="1612221" y="2999438"/>
            <a:ext cx="503238" cy="5016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/>
              <a:t>2</a:t>
            </a:r>
            <a:endParaRPr lang="en-US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42A686F-8546-41E0-944E-2F92769EB6AA}"/>
              </a:ext>
            </a:extLst>
          </p:cNvPr>
          <p:cNvSpPr>
            <a:spLocks noChangeAspect="1"/>
          </p:cNvSpPr>
          <p:nvPr/>
        </p:nvSpPr>
        <p:spPr>
          <a:xfrm>
            <a:off x="1612221" y="3986500"/>
            <a:ext cx="503237" cy="5032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609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02" y="321995"/>
            <a:ext cx="8249524" cy="7254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Century" panose="02040604050505020304" pitchFamily="18" charset="0"/>
                <a:cs typeface="Consolas" panose="020B0609020204030204" pitchFamily="49" charset="0"/>
              </a:rPr>
              <a:t>Seek and Select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291" y="1545049"/>
            <a:ext cx="8593453" cy="481130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Seeking Algorithm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(collect enough loops as waiting-loop candidate)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Selection Algorithm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(select a loop subset to cover all the switches)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15</a:t>
            </a:fld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F92B75-88AF-4D28-9CCD-F19C59F60433}"/>
              </a:ext>
            </a:extLst>
          </p:cNvPr>
          <p:cNvSpPr>
            <a:spLocks noChangeAspect="1"/>
          </p:cNvSpPr>
          <p:nvPr/>
        </p:nvSpPr>
        <p:spPr>
          <a:xfrm>
            <a:off x="2180436" y="433912"/>
            <a:ext cx="503237" cy="501650"/>
          </a:xfrm>
          <a:prstGeom prst="ellipse">
            <a:avLst/>
          </a:prstGeom>
          <a:solidFill>
            <a:srgbClr val="D0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/>
              <a:t>1</a:t>
            </a:r>
            <a:endParaRPr lang="en-US" b="1" dirty="0"/>
          </a:p>
        </p:txBody>
      </p:sp>
      <p:sp>
        <p:nvSpPr>
          <p:cNvPr id="6" name="箭头: 下 15">
            <a:extLst>
              <a:ext uri="{FF2B5EF4-FFF2-40B4-BE49-F238E27FC236}">
                <a16:creationId xmlns:a16="http://schemas.microsoft.com/office/drawing/2014/main" id="{172D8B1A-C9E7-4988-B015-915F2A437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104" y="3054096"/>
            <a:ext cx="596982" cy="612489"/>
          </a:xfrm>
          <a:prstGeom prst="downArrow">
            <a:avLst>
              <a:gd name="adj1" fmla="val 50000"/>
              <a:gd name="adj2" fmla="val 4997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137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02" y="321995"/>
            <a:ext cx="8249524" cy="7254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Century" panose="02040604050505020304" pitchFamily="18" charset="0"/>
                <a:cs typeface="Consolas" panose="020B0609020204030204" pitchFamily="49" charset="0"/>
              </a:rPr>
              <a:t>Loop Seeking Algorithm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291" y="1545049"/>
            <a:ext cx="8593453" cy="4811301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Johnson’s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loop searching algorithm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Directed graph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Accelerate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Graph partition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Loop length and scale control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Random shuffle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Loop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𝑣</a:t>
            </a:r>
            <a:r>
              <a:rPr lang="en-US" altLang="zh-CN" dirty="0"/>
              <a:t>1</a:t>
            </a:r>
            <a:r>
              <a:rPr lang="zh-CN" altLang="en-US" dirty="0"/>
              <a:t>→𝑣</a:t>
            </a:r>
            <a:r>
              <a:rPr lang="en-US" altLang="zh-CN" dirty="0"/>
              <a:t>2</a:t>
            </a:r>
            <a:r>
              <a:rPr lang="zh-CN" altLang="en-US" dirty="0"/>
              <a:t>→</a:t>
            </a:r>
            <a:r>
              <a:rPr lang="en-US" altLang="zh-CN" dirty="0"/>
              <a:t>…</a:t>
            </a:r>
            <a:r>
              <a:rPr lang="zh-CN" altLang="en-US" dirty="0"/>
              <a:t>→𝑣</a:t>
            </a:r>
            <a:r>
              <a:rPr lang="en-US" altLang="zh-CN" dirty="0"/>
              <a:t>2</a:t>
            </a:r>
            <a:r>
              <a:rPr lang="zh-CN" altLang="en-US" dirty="0"/>
              <a:t>→𝑣</a:t>
            </a:r>
            <a:r>
              <a:rPr lang="en-US" altLang="zh-CN" dirty="0"/>
              <a:t>1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16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7D3315-FCA5-45BA-8145-FF428FF49B09}"/>
              </a:ext>
            </a:extLst>
          </p:cNvPr>
          <p:cNvSpPr/>
          <p:nvPr/>
        </p:nvSpPr>
        <p:spPr>
          <a:xfrm>
            <a:off x="5458968" y="3416046"/>
            <a:ext cx="3172450" cy="20196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0800">
            <a:solidFill>
              <a:schemeClr val="tx1">
                <a:alpha val="96000"/>
              </a:schemeClr>
            </a:solidFill>
            <a:prstDash val="dash"/>
          </a:ln>
        </p:spPr>
        <p:txBody>
          <a:bodyPr wrap="square" lIns="540000" tIns="360000" rIns="90000" b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latin typeface="+mj-ea"/>
                <a:ea typeface="+mj-ea"/>
              </a:rPr>
              <a:t> Waiting-loop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latin typeface="+mj-ea"/>
                <a:ea typeface="+mj-ea"/>
              </a:rPr>
              <a:t>Candidate</a:t>
            </a: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Set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967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02" y="321995"/>
            <a:ext cx="8249524" cy="7254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Century" panose="02040604050505020304" pitchFamily="18" charset="0"/>
                <a:cs typeface="Consolas" panose="020B0609020204030204" pitchFamily="49" charset="0"/>
              </a:rPr>
              <a:t>Loop Selection Algorithm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147" y="1296264"/>
            <a:ext cx="8593453" cy="481130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 loop subset to meet the requirements: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Cover all the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Minimize the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delay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Bandwidth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in Data Plane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Minimize the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flow entries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altLang="zh-C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Map to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 set cover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17</a:t>
            </a:fld>
            <a:endParaRPr lang="zh-CN" altLang="en-US" dirty="0"/>
          </a:p>
        </p:txBody>
      </p:sp>
      <p:pic>
        <p:nvPicPr>
          <p:cNvPr id="6" name="图片 4" descr="屏幕剪辑">
            <a:extLst>
              <a:ext uri="{FF2B5EF4-FFF2-40B4-BE49-F238E27FC236}">
                <a16:creationId xmlns:a16="http://schemas.microsoft.com/office/drawing/2014/main" id="{D2513AD5-9E71-4F1B-B451-819D11648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28" y="1950593"/>
            <a:ext cx="13239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6" descr="屏幕剪辑">
            <a:extLst>
              <a:ext uri="{FF2B5EF4-FFF2-40B4-BE49-F238E27FC236}">
                <a16:creationId xmlns:a16="http://schemas.microsoft.com/office/drawing/2014/main" id="{C0A7A33B-1CC0-4473-9965-DC944A738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28" y="2616377"/>
            <a:ext cx="20097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屏幕剪辑">
            <a:extLst>
              <a:ext uri="{FF2B5EF4-FFF2-40B4-BE49-F238E27FC236}">
                <a16:creationId xmlns:a16="http://schemas.microsoft.com/office/drawing/2014/main" id="{D2B5B5EC-8FC5-4ACF-93BC-B13939BE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248" y="3147847"/>
            <a:ext cx="146685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10" descr="屏幕剪辑">
            <a:extLst>
              <a:ext uri="{FF2B5EF4-FFF2-40B4-BE49-F238E27FC236}">
                <a16:creationId xmlns:a16="http://schemas.microsoft.com/office/drawing/2014/main" id="{233A354A-2F79-42B7-B250-E56CA1835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248" y="3711058"/>
            <a:ext cx="12192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0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02" y="321995"/>
            <a:ext cx="8249524" cy="7254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Century" panose="02040604050505020304" pitchFamily="18" charset="0"/>
                <a:cs typeface="Consolas" panose="020B0609020204030204" pitchFamily="49" charset="0"/>
              </a:rPr>
              <a:t>Switch Enforcement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18</a:t>
            </a:fld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462354A-938A-43E4-85FF-0BFF7F10342A}"/>
              </a:ext>
            </a:extLst>
          </p:cNvPr>
          <p:cNvSpPr>
            <a:spLocks noChangeAspect="1"/>
          </p:cNvSpPr>
          <p:nvPr/>
        </p:nvSpPr>
        <p:spPr>
          <a:xfrm>
            <a:off x="1731093" y="433912"/>
            <a:ext cx="503238" cy="5016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/>
              <a:t>2</a:t>
            </a:r>
            <a:endParaRPr lang="en-US" b="1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002CB21-7CCA-4DCD-A5B7-03257C893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250990"/>
              </p:ext>
            </p:extLst>
          </p:nvPr>
        </p:nvGraphicFramePr>
        <p:xfrm>
          <a:off x="329184" y="1296416"/>
          <a:ext cx="8485630" cy="3619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736">
                  <a:extLst>
                    <a:ext uri="{9D8B030D-6E8A-4147-A177-3AD203B41FA5}">
                      <a16:colId xmlns:a16="http://schemas.microsoft.com/office/drawing/2014/main" val="45222294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58757544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613776587"/>
                    </a:ext>
                  </a:extLst>
                </a:gridCol>
                <a:gridCol w="3694176">
                  <a:extLst>
                    <a:ext uri="{9D8B030D-6E8A-4147-A177-3AD203B41FA5}">
                      <a16:colId xmlns:a16="http://schemas.microsoft.com/office/drawing/2014/main" val="328430794"/>
                    </a:ext>
                  </a:extLst>
                </a:gridCol>
                <a:gridCol w="1097278">
                  <a:extLst>
                    <a:ext uri="{9D8B030D-6E8A-4147-A177-3AD203B41FA5}">
                      <a16:colId xmlns:a16="http://schemas.microsoft.com/office/drawing/2014/main" val="515723816"/>
                    </a:ext>
                  </a:extLst>
                </a:gridCol>
              </a:tblGrid>
              <a:tr h="4651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 b="1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Priority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Match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Action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Timeout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404522"/>
                  </a:ext>
                </a:extLst>
              </a:tr>
              <a:tr h="6498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OpenFlow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0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*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①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Buffer </a:t>
                      </a:r>
                      <a:r>
                        <a:rPr lang="en-US" altLang="zh-CN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Table-miss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packet in switch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②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Send </a:t>
                      </a:r>
                      <a:r>
                        <a:rPr lang="en-US" altLang="zh-CN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Packet-in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with 128 Bytes</a:t>
                      </a:r>
                      <a:endParaRPr 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0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560664"/>
                  </a:ext>
                </a:extLst>
              </a:tr>
              <a:tr h="11850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ES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(Entry Switch)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0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*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①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Send Packet-in with 128 Bytes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②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Push VLAN = 1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③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Set TTL = β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④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Send to next switch by queue</a:t>
                      </a:r>
                      <a:endParaRPr 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0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527383"/>
                  </a:ext>
                </a:extLst>
              </a:tr>
              <a:tr h="9174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LS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(Loop Switch)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VLAN = 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in-port =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pre-switch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①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Set TTL = TTL -1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②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Send to next Switch by queue</a:t>
                      </a:r>
                      <a:endParaRPr 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0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72070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9E283BC6-BDB1-403D-8EB5-B533853F458B}"/>
              </a:ext>
            </a:extLst>
          </p:cNvPr>
          <p:cNvSpPr/>
          <p:nvPr/>
        </p:nvSpPr>
        <p:spPr bwMode="auto">
          <a:xfrm>
            <a:off x="329184" y="2574735"/>
            <a:ext cx="8626475" cy="27019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76097F-678A-4D62-AD17-BF23B93E2C1B}"/>
              </a:ext>
            </a:extLst>
          </p:cNvPr>
          <p:cNvSpPr/>
          <p:nvPr/>
        </p:nvSpPr>
        <p:spPr bwMode="auto">
          <a:xfrm>
            <a:off x="1815211" y="1874519"/>
            <a:ext cx="433388" cy="4916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n>
                <a:solidFill>
                  <a:schemeClr val="tx1"/>
                </a:solidFill>
                <a:prstDash val="dash"/>
              </a:ln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565D41-05E5-467F-924C-3ADD69B117A2}"/>
              </a:ext>
            </a:extLst>
          </p:cNvPr>
          <p:cNvSpPr/>
          <p:nvPr/>
        </p:nvSpPr>
        <p:spPr bwMode="auto">
          <a:xfrm>
            <a:off x="2994787" y="1874518"/>
            <a:ext cx="433388" cy="4916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n>
                <a:solidFill>
                  <a:schemeClr val="tx1"/>
                </a:solidFill>
                <a:prstDash val="dash"/>
              </a:ln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947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02" y="321995"/>
            <a:ext cx="8249524" cy="7254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Century" panose="02040604050505020304" pitchFamily="18" charset="0"/>
                <a:cs typeface="Consolas" panose="020B0609020204030204" pitchFamily="49" charset="0"/>
              </a:rPr>
              <a:t>Switch Enforcement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19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05077" y="4933038"/>
            <a:ext cx="8931171" cy="210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36036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tag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 distinguish waiting-loop packet</a:t>
            </a:r>
          </a:p>
          <a:p>
            <a:pPr marL="358775" indent="360363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462354A-938A-43E4-85FF-0BFF7F10342A}"/>
              </a:ext>
            </a:extLst>
          </p:cNvPr>
          <p:cNvSpPr>
            <a:spLocks noChangeAspect="1"/>
          </p:cNvSpPr>
          <p:nvPr/>
        </p:nvSpPr>
        <p:spPr>
          <a:xfrm>
            <a:off x="1731093" y="433912"/>
            <a:ext cx="503238" cy="5016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/>
              <a:t>2</a:t>
            </a:r>
            <a:endParaRPr lang="en-US" b="1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002CB21-7CCA-4DCD-A5B7-03257C893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513593"/>
              </p:ext>
            </p:extLst>
          </p:nvPr>
        </p:nvGraphicFramePr>
        <p:xfrm>
          <a:off x="329184" y="1296416"/>
          <a:ext cx="8485630" cy="3619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736">
                  <a:extLst>
                    <a:ext uri="{9D8B030D-6E8A-4147-A177-3AD203B41FA5}">
                      <a16:colId xmlns:a16="http://schemas.microsoft.com/office/drawing/2014/main" val="45222294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58757544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613776587"/>
                    </a:ext>
                  </a:extLst>
                </a:gridCol>
                <a:gridCol w="3694176">
                  <a:extLst>
                    <a:ext uri="{9D8B030D-6E8A-4147-A177-3AD203B41FA5}">
                      <a16:colId xmlns:a16="http://schemas.microsoft.com/office/drawing/2014/main" val="328430794"/>
                    </a:ext>
                  </a:extLst>
                </a:gridCol>
                <a:gridCol w="1097278">
                  <a:extLst>
                    <a:ext uri="{9D8B030D-6E8A-4147-A177-3AD203B41FA5}">
                      <a16:colId xmlns:a16="http://schemas.microsoft.com/office/drawing/2014/main" val="515723816"/>
                    </a:ext>
                  </a:extLst>
                </a:gridCol>
              </a:tblGrid>
              <a:tr h="4651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 b="1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Priority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Match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Action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Timeout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404522"/>
                  </a:ext>
                </a:extLst>
              </a:tr>
              <a:tr h="6498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OpenFlow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0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*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①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Buffer </a:t>
                      </a:r>
                      <a:r>
                        <a:rPr lang="en-US" altLang="zh-CN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Table-miss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packet in switch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②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Send </a:t>
                      </a:r>
                      <a:r>
                        <a:rPr lang="en-US" altLang="zh-CN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Packet-in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with 128 Bytes</a:t>
                      </a:r>
                      <a:endParaRPr 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0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560664"/>
                  </a:ext>
                </a:extLst>
              </a:tr>
              <a:tr h="11850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ES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(Entry Switch)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0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*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①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Send </a:t>
                      </a:r>
                      <a:r>
                        <a:rPr lang="en-US" altLang="zh-CN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Packet-in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with 128 Bytes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②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Push VLAN = 1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③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Set TTL = β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④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Send to next switch by queue</a:t>
                      </a:r>
                      <a:endParaRPr 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0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527383"/>
                  </a:ext>
                </a:extLst>
              </a:tr>
              <a:tr h="9174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LS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(Loop Switch)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VLAN = 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in-port =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pre-switch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①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Set TTL = TTL -1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②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Send to next Switch by queue</a:t>
                      </a:r>
                      <a:endParaRPr 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0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72070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DFA7D619-9458-4309-8F19-E0325015BCC1}"/>
              </a:ext>
            </a:extLst>
          </p:cNvPr>
          <p:cNvSpPr/>
          <p:nvPr/>
        </p:nvSpPr>
        <p:spPr bwMode="auto">
          <a:xfrm>
            <a:off x="329184" y="3950208"/>
            <a:ext cx="8626475" cy="10058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矩形 3">
            <a:extLst>
              <a:ext uri="{FF2B5EF4-FFF2-40B4-BE49-F238E27FC236}">
                <a16:creationId xmlns:a16="http://schemas.microsoft.com/office/drawing/2014/main" id="{B021BDB8-C5C6-4FC9-88BC-8A4D74F97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158" y="3230955"/>
            <a:ext cx="1873250" cy="3238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60CE55-A4FE-440A-8E72-AF36D3927F36}"/>
              </a:ext>
            </a:extLst>
          </p:cNvPr>
          <p:cNvSpPr/>
          <p:nvPr/>
        </p:nvSpPr>
        <p:spPr bwMode="auto">
          <a:xfrm>
            <a:off x="4058159" y="2898373"/>
            <a:ext cx="2882138" cy="94210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n>
                <a:solidFill>
                  <a:schemeClr val="tx1"/>
                </a:solidFill>
                <a:prstDash val="dash"/>
              </a:ln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128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02" y="321995"/>
            <a:ext cx="8249524" cy="7254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Century" panose="02040604050505020304" pitchFamily="18" charset="0"/>
                <a:cs typeface="Consolas" panose="020B0609020204030204" pitchFamily="49" charset="0"/>
              </a:rPr>
              <a:t>Match-Action Abstraction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291" y="1545049"/>
            <a:ext cx="8593453" cy="481130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Defined Networking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(SDN) employs a </a:t>
            </a:r>
            <a:r>
              <a:rPr lang="en-US" altLang="zh-CN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Match-Action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model as processing abstraction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packet: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match a rule in switches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execute the related actions </a:t>
            </a:r>
          </a:p>
          <a:p>
            <a:pPr lvl="5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Forward,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Drop,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Modify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entry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stored in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Flow Table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2</a:t>
            </a:fld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60B87DCF-3FA4-4C23-B5D0-42109E722565}"/>
                  </a:ext>
                </a:extLst>
              </p14:cNvPr>
              <p14:cNvContentPartPr/>
              <p14:nvPr/>
            </p14:nvContentPartPr>
            <p14:xfrm>
              <a:off x="7762680" y="2198880"/>
              <a:ext cx="252360" cy="82728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60B87DCF-3FA4-4C23-B5D0-42109E7225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53320" y="2189520"/>
                <a:ext cx="271080" cy="846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2004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02" y="321995"/>
            <a:ext cx="8249524" cy="7254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Century" panose="02040604050505020304" pitchFamily="18" charset="0"/>
                <a:cs typeface="Consolas" panose="020B0609020204030204" pitchFamily="49" charset="0"/>
              </a:rPr>
              <a:t>Switch Enforcement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20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05077" y="4933038"/>
            <a:ext cx="8931171" cy="210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36036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tag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 distinguish waiting-loop packet</a:t>
            </a:r>
          </a:p>
          <a:p>
            <a:pPr marL="358775" indent="36036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 never affect normal traffic</a:t>
            </a:r>
          </a:p>
          <a:p>
            <a:pPr marL="358775" indent="360363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462354A-938A-43E4-85FF-0BFF7F10342A}"/>
              </a:ext>
            </a:extLst>
          </p:cNvPr>
          <p:cNvSpPr>
            <a:spLocks noChangeAspect="1"/>
          </p:cNvSpPr>
          <p:nvPr/>
        </p:nvSpPr>
        <p:spPr>
          <a:xfrm>
            <a:off x="1731093" y="433912"/>
            <a:ext cx="503238" cy="5016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/>
              <a:t>2</a:t>
            </a:r>
            <a:endParaRPr lang="en-US" b="1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002CB21-7CCA-4DCD-A5B7-03257C893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55296"/>
              </p:ext>
            </p:extLst>
          </p:nvPr>
        </p:nvGraphicFramePr>
        <p:xfrm>
          <a:off x="329184" y="1296416"/>
          <a:ext cx="8485630" cy="3619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736">
                  <a:extLst>
                    <a:ext uri="{9D8B030D-6E8A-4147-A177-3AD203B41FA5}">
                      <a16:colId xmlns:a16="http://schemas.microsoft.com/office/drawing/2014/main" val="45222294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58757544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613776587"/>
                    </a:ext>
                  </a:extLst>
                </a:gridCol>
                <a:gridCol w="3694176">
                  <a:extLst>
                    <a:ext uri="{9D8B030D-6E8A-4147-A177-3AD203B41FA5}">
                      <a16:colId xmlns:a16="http://schemas.microsoft.com/office/drawing/2014/main" val="328430794"/>
                    </a:ext>
                  </a:extLst>
                </a:gridCol>
                <a:gridCol w="1097278">
                  <a:extLst>
                    <a:ext uri="{9D8B030D-6E8A-4147-A177-3AD203B41FA5}">
                      <a16:colId xmlns:a16="http://schemas.microsoft.com/office/drawing/2014/main" val="515723816"/>
                    </a:ext>
                  </a:extLst>
                </a:gridCol>
              </a:tblGrid>
              <a:tr h="4651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 b="1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Priority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Match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Action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Timeout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404522"/>
                  </a:ext>
                </a:extLst>
              </a:tr>
              <a:tr h="6498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OpenFlow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0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*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①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Buffer </a:t>
                      </a:r>
                      <a:r>
                        <a:rPr lang="en-US" altLang="zh-CN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Table-miss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packet in switch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②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Send </a:t>
                      </a:r>
                      <a:r>
                        <a:rPr lang="en-US" altLang="zh-CN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Packet-in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with 128 Bytes</a:t>
                      </a:r>
                      <a:endParaRPr 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0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560664"/>
                  </a:ext>
                </a:extLst>
              </a:tr>
              <a:tr h="11850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ES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(Entry Switch)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0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*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①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Send </a:t>
                      </a:r>
                      <a:r>
                        <a:rPr lang="en-US" altLang="zh-CN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Packet-in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with 128 Bytes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②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Push VLAN = 1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③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Set TTL = β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④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Send to next switch by queue</a:t>
                      </a:r>
                      <a:endParaRPr 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0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527383"/>
                  </a:ext>
                </a:extLst>
              </a:tr>
              <a:tr h="9174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LS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(Loop Switch)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VLAN = 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in-port =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pre-switch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①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Set TTL = TTL -1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②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Send to next Switch by queue</a:t>
                      </a:r>
                      <a:endParaRPr 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0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72070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0E02C823-E0D6-45F1-A538-1E6D664D961E}"/>
              </a:ext>
            </a:extLst>
          </p:cNvPr>
          <p:cNvSpPr/>
          <p:nvPr/>
        </p:nvSpPr>
        <p:spPr bwMode="auto">
          <a:xfrm>
            <a:off x="2526729" y="3888232"/>
            <a:ext cx="1322895" cy="102797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n>
                <a:solidFill>
                  <a:schemeClr val="tx1"/>
                </a:solidFill>
                <a:prstDash val="dash"/>
              </a:ln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3">
            <a:extLst>
              <a:ext uri="{FF2B5EF4-FFF2-40B4-BE49-F238E27FC236}">
                <a16:creationId xmlns:a16="http://schemas.microsoft.com/office/drawing/2014/main" id="{90A09C38-6C28-407E-9A22-DC40B3D97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150" y="3211322"/>
            <a:ext cx="1873250" cy="3238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1" name="矩形 3">
            <a:extLst>
              <a:ext uri="{FF2B5EF4-FFF2-40B4-BE49-F238E27FC236}">
                <a16:creationId xmlns:a16="http://schemas.microsoft.com/office/drawing/2014/main" id="{BB4DA012-44A6-4071-9A1C-CDEA39F18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150" y="4063765"/>
            <a:ext cx="1873250" cy="3238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24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02" y="321995"/>
            <a:ext cx="8249524" cy="7254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Century" panose="02040604050505020304" pitchFamily="18" charset="0"/>
                <a:cs typeface="Consolas" panose="020B0609020204030204" pitchFamily="49" charset="0"/>
              </a:rPr>
              <a:t>Switch Enforcement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21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05077" y="4933038"/>
            <a:ext cx="8931171" cy="210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36036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tag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 distinguish waiting-loop packet</a:t>
            </a:r>
          </a:p>
          <a:p>
            <a:pPr marL="358775" indent="36036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 never affect normal traffic</a:t>
            </a:r>
          </a:p>
          <a:p>
            <a:pPr marL="358775" indent="36036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 avoid endless loop</a:t>
            </a:r>
          </a:p>
          <a:p>
            <a:pPr marL="358775" indent="360363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462354A-938A-43E4-85FF-0BFF7F10342A}"/>
              </a:ext>
            </a:extLst>
          </p:cNvPr>
          <p:cNvSpPr>
            <a:spLocks noChangeAspect="1"/>
          </p:cNvSpPr>
          <p:nvPr/>
        </p:nvSpPr>
        <p:spPr>
          <a:xfrm>
            <a:off x="1731093" y="433912"/>
            <a:ext cx="503238" cy="5016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/>
              <a:t>2</a:t>
            </a:r>
            <a:endParaRPr lang="en-US" b="1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002CB21-7CCA-4DCD-A5B7-03257C893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068254"/>
              </p:ext>
            </p:extLst>
          </p:nvPr>
        </p:nvGraphicFramePr>
        <p:xfrm>
          <a:off x="329184" y="1296416"/>
          <a:ext cx="8485630" cy="3619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736">
                  <a:extLst>
                    <a:ext uri="{9D8B030D-6E8A-4147-A177-3AD203B41FA5}">
                      <a16:colId xmlns:a16="http://schemas.microsoft.com/office/drawing/2014/main" val="45222294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58757544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613776587"/>
                    </a:ext>
                  </a:extLst>
                </a:gridCol>
                <a:gridCol w="3694176">
                  <a:extLst>
                    <a:ext uri="{9D8B030D-6E8A-4147-A177-3AD203B41FA5}">
                      <a16:colId xmlns:a16="http://schemas.microsoft.com/office/drawing/2014/main" val="328430794"/>
                    </a:ext>
                  </a:extLst>
                </a:gridCol>
                <a:gridCol w="1097278">
                  <a:extLst>
                    <a:ext uri="{9D8B030D-6E8A-4147-A177-3AD203B41FA5}">
                      <a16:colId xmlns:a16="http://schemas.microsoft.com/office/drawing/2014/main" val="515723816"/>
                    </a:ext>
                  </a:extLst>
                </a:gridCol>
              </a:tblGrid>
              <a:tr h="4651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 b="1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Priority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Match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Action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Timeout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404522"/>
                  </a:ext>
                </a:extLst>
              </a:tr>
              <a:tr h="6498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OpenFlow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0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*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①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Buffer </a:t>
                      </a:r>
                      <a:r>
                        <a:rPr lang="en-US" altLang="zh-CN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Table-miss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packet in switch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②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Send </a:t>
                      </a:r>
                      <a:r>
                        <a:rPr lang="en-US" altLang="zh-CN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Packet-in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with 128 Bytes</a:t>
                      </a:r>
                      <a:endParaRPr 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0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560664"/>
                  </a:ext>
                </a:extLst>
              </a:tr>
              <a:tr h="11850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ES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(Entry Switch)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0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*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①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Send </a:t>
                      </a:r>
                      <a:r>
                        <a:rPr lang="en-US" altLang="zh-CN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Packet-in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with 128 Bytes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②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Push VLAN = 1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③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Set TTL = β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④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Send to next switch by queue</a:t>
                      </a:r>
                      <a:endParaRPr 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0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527383"/>
                  </a:ext>
                </a:extLst>
              </a:tr>
              <a:tr h="9174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LS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(Loop Switch)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VLAN = 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in-port =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pre-switch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①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Set TTL = TTL -1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②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Send to next Switch by queue</a:t>
                      </a:r>
                      <a:endParaRPr 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0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720704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5503241-275C-41C0-BEDA-7FC79945B004}"/>
              </a:ext>
            </a:extLst>
          </p:cNvPr>
          <p:cNvSpPr/>
          <p:nvPr/>
        </p:nvSpPr>
        <p:spPr bwMode="auto">
          <a:xfrm>
            <a:off x="4053777" y="3147568"/>
            <a:ext cx="1780095" cy="3545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n>
                <a:solidFill>
                  <a:schemeClr val="tx1"/>
                </a:solidFill>
                <a:prstDash val="dash"/>
              </a:ln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249C85-7FAC-4DB7-B6D2-A58A0C1F6C16}"/>
              </a:ext>
            </a:extLst>
          </p:cNvPr>
          <p:cNvSpPr/>
          <p:nvPr/>
        </p:nvSpPr>
        <p:spPr bwMode="auto">
          <a:xfrm>
            <a:off x="4053776" y="3977501"/>
            <a:ext cx="1780096" cy="3545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n>
                <a:solidFill>
                  <a:schemeClr val="tx1"/>
                </a:solidFill>
                <a:prstDash val="dash"/>
              </a:ln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2836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02" y="321995"/>
            <a:ext cx="8249524" cy="7254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Century" panose="02040604050505020304" pitchFamily="18" charset="0"/>
                <a:cs typeface="Consolas" panose="020B0609020204030204" pitchFamily="49" charset="0"/>
              </a:rPr>
              <a:t>Switch Enforcement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22</a:t>
            </a:fld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462354A-938A-43E4-85FF-0BFF7F10342A}"/>
              </a:ext>
            </a:extLst>
          </p:cNvPr>
          <p:cNvSpPr>
            <a:spLocks noChangeAspect="1"/>
          </p:cNvSpPr>
          <p:nvPr/>
        </p:nvSpPr>
        <p:spPr>
          <a:xfrm>
            <a:off x="1731093" y="433912"/>
            <a:ext cx="503238" cy="5016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/>
              <a:t>2</a:t>
            </a:r>
            <a:endParaRPr lang="en-US" b="1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002CB21-7CCA-4DCD-A5B7-03257C893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897676"/>
              </p:ext>
            </p:extLst>
          </p:nvPr>
        </p:nvGraphicFramePr>
        <p:xfrm>
          <a:off x="329184" y="1634745"/>
          <a:ext cx="8485630" cy="1858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736">
                  <a:extLst>
                    <a:ext uri="{9D8B030D-6E8A-4147-A177-3AD203B41FA5}">
                      <a16:colId xmlns:a16="http://schemas.microsoft.com/office/drawing/2014/main" val="45222294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587575448"/>
                    </a:ext>
                  </a:extLst>
                </a:gridCol>
                <a:gridCol w="3337560">
                  <a:extLst>
                    <a:ext uri="{9D8B030D-6E8A-4147-A177-3AD203B41FA5}">
                      <a16:colId xmlns:a16="http://schemas.microsoft.com/office/drawing/2014/main" val="1613776587"/>
                    </a:ext>
                  </a:extLst>
                </a:gridCol>
                <a:gridCol w="1956816">
                  <a:extLst>
                    <a:ext uri="{9D8B030D-6E8A-4147-A177-3AD203B41FA5}">
                      <a16:colId xmlns:a16="http://schemas.microsoft.com/office/drawing/2014/main" val="328430794"/>
                    </a:ext>
                  </a:extLst>
                </a:gridCol>
                <a:gridCol w="1097278">
                  <a:extLst>
                    <a:ext uri="{9D8B030D-6E8A-4147-A177-3AD203B41FA5}">
                      <a16:colId xmlns:a16="http://schemas.microsoft.com/office/drawing/2014/main" val="515723816"/>
                    </a:ext>
                  </a:extLst>
                </a:gridCol>
              </a:tblGrid>
              <a:tr h="3429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Type</a:t>
                      </a:r>
                      <a:endParaRPr lang="en-US" sz="1400" b="1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Priority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Match/Data Field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Action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Timeout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404522"/>
                  </a:ext>
                </a:extLst>
              </a:tr>
              <a:tr h="635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Packet-out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/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Buffer ID or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Entire Packet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Forwarding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/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560664"/>
                  </a:ext>
                </a:extLst>
              </a:tr>
              <a:tr h="7152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Flow-add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&gt;2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i="1" dirty="0" err="1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ip_src</a:t>
                      </a:r>
                      <a:r>
                        <a:rPr lang="en-US" sz="1400" i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</a:t>
                      </a:r>
                      <a:r>
                        <a:rPr lang="en-US" sz="1400" i="1" dirty="0" err="1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ip_dst</a:t>
                      </a: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etc.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Forwarding</a:t>
                      </a:r>
                      <a:endParaRPr 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normal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527383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EF9B9FB1-887A-4EF2-95E2-B5FEB4AE29A6}"/>
              </a:ext>
            </a:extLst>
          </p:cNvPr>
          <p:cNvSpPr/>
          <p:nvPr/>
        </p:nvSpPr>
        <p:spPr>
          <a:xfrm>
            <a:off x="1670671" y="1159396"/>
            <a:ext cx="5799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Controller-to-Switch Message: OpenFlow</a:t>
            </a:r>
            <a:endParaRPr 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8466A6E-813C-443C-9B8E-141F979D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47182"/>
              </p:ext>
            </p:extLst>
          </p:nvPr>
        </p:nvGraphicFramePr>
        <p:xfrm>
          <a:off x="329184" y="3996993"/>
          <a:ext cx="848563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736">
                  <a:extLst>
                    <a:ext uri="{9D8B030D-6E8A-4147-A177-3AD203B41FA5}">
                      <a16:colId xmlns:a16="http://schemas.microsoft.com/office/drawing/2014/main" val="45222294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587575448"/>
                    </a:ext>
                  </a:extLst>
                </a:gridCol>
                <a:gridCol w="3337560">
                  <a:extLst>
                    <a:ext uri="{9D8B030D-6E8A-4147-A177-3AD203B41FA5}">
                      <a16:colId xmlns:a16="http://schemas.microsoft.com/office/drawing/2014/main" val="1613776587"/>
                    </a:ext>
                  </a:extLst>
                </a:gridCol>
                <a:gridCol w="1956816">
                  <a:extLst>
                    <a:ext uri="{9D8B030D-6E8A-4147-A177-3AD203B41FA5}">
                      <a16:colId xmlns:a16="http://schemas.microsoft.com/office/drawing/2014/main" val="328430794"/>
                    </a:ext>
                  </a:extLst>
                </a:gridCol>
                <a:gridCol w="1097278">
                  <a:extLst>
                    <a:ext uri="{9D8B030D-6E8A-4147-A177-3AD203B41FA5}">
                      <a16:colId xmlns:a16="http://schemas.microsoft.com/office/drawing/2014/main" val="515723816"/>
                    </a:ext>
                  </a:extLst>
                </a:gridCol>
              </a:tblGrid>
              <a:tr h="3429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Type</a:t>
                      </a:r>
                      <a:endParaRPr lang="en-US" sz="1400" b="1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Priority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Match/Data Field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Action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Timeout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404522"/>
                  </a:ext>
                </a:extLst>
              </a:tr>
              <a:tr h="635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Flow-add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&gt;2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VLAN = None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ip_src</a:t>
                      </a:r>
                      <a:r>
                        <a:rPr lang="en-US" sz="1400" i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</a:t>
                      </a:r>
                      <a:r>
                        <a:rPr lang="en-US" sz="1400" i="1" dirty="0" err="1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ip_dst</a:t>
                      </a: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etc.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Forwarding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normal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560664"/>
                  </a:ext>
                </a:extLst>
              </a:tr>
              <a:tr h="7152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Flow-add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&gt;2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i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VLAN = 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ip_src</a:t>
                      </a:r>
                      <a:r>
                        <a:rPr lang="en-US" sz="1400" i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</a:t>
                      </a:r>
                      <a:r>
                        <a:rPr lang="en-US" sz="1400" i="1" dirty="0" err="1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ip_dst</a:t>
                      </a:r>
                      <a:r>
                        <a:rPr 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etc.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   ①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Pop VLAN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   ②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Reset TTL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   ③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Forwarding</a:t>
                      </a:r>
                      <a:endParaRPr 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short</a:t>
                      </a:r>
                      <a:endParaRPr 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527383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7BAB162B-A2C3-4921-AC7F-91D9B1A41374}"/>
              </a:ext>
            </a:extLst>
          </p:cNvPr>
          <p:cNvSpPr/>
          <p:nvPr/>
        </p:nvSpPr>
        <p:spPr>
          <a:xfrm>
            <a:off x="1670671" y="3521644"/>
            <a:ext cx="5577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Controller-to-Switch Message: SoftRing</a:t>
            </a:r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000C50-C8E3-4769-B776-F3A18AA452BB}"/>
              </a:ext>
            </a:extLst>
          </p:cNvPr>
          <p:cNvSpPr/>
          <p:nvPr/>
        </p:nvSpPr>
        <p:spPr bwMode="auto">
          <a:xfrm>
            <a:off x="3311906" y="5263960"/>
            <a:ext cx="1525270" cy="39846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n>
                <a:solidFill>
                  <a:schemeClr val="tx1"/>
                </a:solidFill>
                <a:prstDash val="dash"/>
              </a:ln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A35968-73FD-4BBB-B192-DAAE66D94FA1}"/>
              </a:ext>
            </a:extLst>
          </p:cNvPr>
          <p:cNvSpPr/>
          <p:nvPr/>
        </p:nvSpPr>
        <p:spPr bwMode="auto">
          <a:xfrm>
            <a:off x="5849820" y="5181410"/>
            <a:ext cx="1620837" cy="9376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n>
                <a:solidFill>
                  <a:schemeClr val="tx1"/>
                </a:solidFill>
                <a:prstDash val="dash"/>
              </a:ln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473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02" y="321995"/>
            <a:ext cx="8249524" cy="7254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Century" panose="02040604050505020304" pitchFamily="18" charset="0"/>
                <a:cs typeface="Consolas" panose="020B0609020204030204" pitchFamily="49" charset="0"/>
              </a:rPr>
              <a:t>Handling the Dynamic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23</a:t>
            </a:fld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9000B7A-7711-4968-824F-2C1EACFB4663}"/>
              </a:ext>
            </a:extLst>
          </p:cNvPr>
          <p:cNvSpPr>
            <a:spLocks noChangeAspect="1"/>
          </p:cNvSpPr>
          <p:nvPr/>
        </p:nvSpPr>
        <p:spPr>
          <a:xfrm>
            <a:off x="1529925" y="433118"/>
            <a:ext cx="503237" cy="5032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/>
              <a:t>3</a:t>
            </a:r>
            <a:endParaRPr lang="en-US" b="1" dirty="0"/>
          </a:p>
        </p:txBody>
      </p:sp>
      <p:pic>
        <p:nvPicPr>
          <p:cNvPr id="8" name="图片 7" descr="屏幕剪辑">
            <a:extLst>
              <a:ext uri="{FF2B5EF4-FFF2-40B4-BE49-F238E27FC236}">
                <a16:creationId xmlns:a16="http://schemas.microsoft.com/office/drawing/2014/main" id="{7F77B8C9-8994-47EE-997A-19C8B5AFE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74" y="1317184"/>
            <a:ext cx="8074152" cy="267629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A3EFD0C-6C0B-47BB-8B53-CD6C3185DF1B}"/>
              </a:ext>
            </a:extLst>
          </p:cNvPr>
          <p:cNvSpPr/>
          <p:nvPr/>
        </p:nvSpPr>
        <p:spPr>
          <a:xfrm>
            <a:off x="761248" y="3993480"/>
            <a:ext cx="7169414" cy="1140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Forbidden Link: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overloaded or failed links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Re-execute: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Only Loop Selection Algorithm (&lt; 1s)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258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02" y="321995"/>
            <a:ext cx="8249524" cy="7254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Century" panose="02040604050505020304" pitchFamily="18" charset="0"/>
                <a:cs typeface="Consolas" panose="020B0609020204030204" pitchFamily="49" charset="0"/>
              </a:rPr>
              <a:t>Handling the Dynamic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24</a:t>
            </a:fld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9000B7A-7711-4968-824F-2C1EACFB4663}"/>
              </a:ext>
            </a:extLst>
          </p:cNvPr>
          <p:cNvSpPr>
            <a:spLocks noChangeAspect="1"/>
          </p:cNvSpPr>
          <p:nvPr/>
        </p:nvSpPr>
        <p:spPr>
          <a:xfrm>
            <a:off x="1529925" y="433118"/>
            <a:ext cx="503237" cy="5032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/>
              <a:t>3</a:t>
            </a:r>
            <a:endParaRPr lang="en-US" b="1" dirty="0"/>
          </a:p>
        </p:txBody>
      </p:sp>
      <p:pic>
        <p:nvPicPr>
          <p:cNvPr id="7" name="图片 6" descr="屏幕剪辑">
            <a:extLst>
              <a:ext uri="{FF2B5EF4-FFF2-40B4-BE49-F238E27FC236}">
                <a16:creationId xmlns:a16="http://schemas.microsoft.com/office/drawing/2014/main" id="{ABFEE4C7-76B0-4697-B16D-8E7B18010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53" y="1336107"/>
            <a:ext cx="7400636" cy="426916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886327C-881A-4B46-87CF-B93E01E48223}"/>
              </a:ext>
            </a:extLst>
          </p:cNvPr>
          <p:cNvSpPr/>
          <p:nvPr/>
        </p:nvSpPr>
        <p:spPr bwMode="auto">
          <a:xfrm>
            <a:off x="3657600" y="1441939"/>
            <a:ext cx="5298059" cy="41633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942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02" y="321995"/>
            <a:ext cx="8249524" cy="7254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Century" panose="02040604050505020304" pitchFamily="18" charset="0"/>
                <a:cs typeface="Consolas" panose="020B0609020204030204" pitchFamily="49" charset="0"/>
              </a:rPr>
              <a:t>SoftRing: Implementation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25</a:t>
            </a:fld>
            <a:endParaRPr lang="zh-CN" altLang="en-US" dirty="0"/>
          </a:p>
        </p:txBody>
      </p:sp>
      <p:pic>
        <p:nvPicPr>
          <p:cNvPr id="8" name="图片 7" descr="屏幕剪辑">
            <a:extLst>
              <a:ext uri="{FF2B5EF4-FFF2-40B4-BE49-F238E27FC236}">
                <a16:creationId xmlns:a16="http://schemas.microsoft.com/office/drawing/2014/main" id="{C85F88D1-1202-4AA6-B0FC-EFAB1182C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72" y="1301280"/>
            <a:ext cx="7078063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77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02" y="321995"/>
            <a:ext cx="8249524" cy="7254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Century" panose="02040604050505020304" pitchFamily="18" charset="0"/>
                <a:cs typeface="Consolas" panose="020B0609020204030204" pitchFamily="49" charset="0"/>
              </a:rPr>
              <a:t>SoftRing: Implementation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26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739098-0E56-4A35-8AAF-0A22BEC3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695" y="2211324"/>
            <a:ext cx="441483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D3AE410-D61F-4317-BCF5-B0A6FE42EB19}"/>
              </a:ext>
            </a:extLst>
          </p:cNvPr>
          <p:cNvSpPr/>
          <p:nvPr/>
        </p:nvSpPr>
        <p:spPr>
          <a:xfrm>
            <a:off x="445902" y="2273303"/>
            <a:ext cx="71694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Controller: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Floodlight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Switch: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Open vSwitch: Software Switch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ONetSwitch 30: Hardware Switch</a:t>
            </a:r>
            <a:endParaRPr 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02F791-F3EE-45CA-BB12-35263246E602}"/>
              </a:ext>
            </a:extLst>
          </p:cNvPr>
          <p:cNvSpPr/>
          <p:nvPr/>
        </p:nvSpPr>
        <p:spPr>
          <a:xfrm>
            <a:off x="3555279" y="1330522"/>
            <a:ext cx="47692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Fattree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(4) with 20 ONetSwitch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916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02" y="321995"/>
            <a:ext cx="8249524" cy="7254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Century" panose="02040604050505020304" pitchFamily="18" charset="0"/>
                <a:cs typeface="Consolas" panose="020B0609020204030204" pitchFamily="49" charset="0"/>
              </a:rPr>
              <a:t>SoftRing: Implementation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27</a:t>
            </a:fld>
            <a:endParaRPr lang="zh-CN" altLang="en-US" dirty="0"/>
          </a:p>
        </p:txBody>
      </p:sp>
      <p:pic>
        <p:nvPicPr>
          <p:cNvPr id="7" name="图片 8">
            <a:extLst>
              <a:ext uri="{FF2B5EF4-FFF2-40B4-BE49-F238E27FC236}">
                <a16:creationId xmlns:a16="http://schemas.microsoft.com/office/drawing/2014/main" id="{374FB2F4-6220-4E35-97C0-607BC6FD8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287" y="1372807"/>
            <a:ext cx="6033072" cy="280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1F2B8BB-4F17-4740-90B0-5D33D4C4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34817"/>
              </p:ext>
            </p:extLst>
          </p:nvPr>
        </p:nvGraphicFramePr>
        <p:xfrm>
          <a:off x="1009077" y="4312697"/>
          <a:ext cx="5766863" cy="2057400"/>
        </p:xfrm>
        <a:graphic>
          <a:graphicData uri="http://schemas.openxmlformats.org/drawingml/2006/table">
            <a:tbl>
              <a:tblPr/>
              <a:tblGrid>
                <a:gridCol w="910717">
                  <a:extLst>
                    <a:ext uri="{9D8B030D-6E8A-4147-A177-3AD203B41FA5}">
                      <a16:colId xmlns:a16="http://schemas.microsoft.com/office/drawing/2014/main" val="2275915241"/>
                    </a:ext>
                  </a:extLst>
                </a:gridCol>
                <a:gridCol w="582436">
                  <a:extLst>
                    <a:ext uri="{9D8B030D-6E8A-4147-A177-3AD203B41FA5}">
                      <a16:colId xmlns:a16="http://schemas.microsoft.com/office/drawing/2014/main" val="1670657070"/>
                    </a:ext>
                  </a:extLst>
                </a:gridCol>
                <a:gridCol w="462922">
                  <a:extLst>
                    <a:ext uri="{9D8B030D-6E8A-4147-A177-3AD203B41FA5}">
                      <a16:colId xmlns:a16="http://schemas.microsoft.com/office/drawing/2014/main" val="1067661204"/>
                    </a:ext>
                  </a:extLst>
                </a:gridCol>
                <a:gridCol w="462922">
                  <a:extLst>
                    <a:ext uri="{9D8B030D-6E8A-4147-A177-3AD203B41FA5}">
                      <a16:colId xmlns:a16="http://schemas.microsoft.com/office/drawing/2014/main" val="1240939633"/>
                    </a:ext>
                  </a:extLst>
                </a:gridCol>
                <a:gridCol w="461410">
                  <a:extLst>
                    <a:ext uri="{9D8B030D-6E8A-4147-A177-3AD203B41FA5}">
                      <a16:colId xmlns:a16="http://schemas.microsoft.com/office/drawing/2014/main" val="2638905013"/>
                    </a:ext>
                  </a:extLst>
                </a:gridCol>
                <a:gridCol w="496204">
                  <a:extLst>
                    <a:ext uri="{9D8B030D-6E8A-4147-A177-3AD203B41FA5}">
                      <a16:colId xmlns:a16="http://schemas.microsoft.com/office/drawing/2014/main" val="43679355"/>
                    </a:ext>
                  </a:extLst>
                </a:gridCol>
                <a:gridCol w="455358">
                  <a:extLst>
                    <a:ext uri="{9D8B030D-6E8A-4147-A177-3AD203B41FA5}">
                      <a16:colId xmlns:a16="http://schemas.microsoft.com/office/drawing/2014/main" val="2163811969"/>
                    </a:ext>
                  </a:extLst>
                </a:gridCol>
                <a:gridCol w="456871">
                  <a:extLst>
                    <a:ext uri="{9D8B030D-6E8A-4147-A177-3AD203B41FA5}">
                      <a16:colId xmlns:a16="http://schemas.microsoft.com/office/drawing/2014/main" val="1891330821"/>
                    </a:ext>
                  </a:extLst>
                </a:gridCol>
                <a:gridCol w="547640">
                  <a:extLst>
                    <a:ext uri="{9D8B030D-6E8A-4147-A177-3AD203B41FA5}">
                      <a16:colId xmlns:a16="http://schemas.microsoft.com/office/drawing/2014/main" val="735698804"/>
                    </a:ext>
                  </a:extLst>
                </a:gridCol>
                <a:gridCol w="930383">
                  <a:extLst>
                    <a:ext uri="{9D8B030D-6E8A-4147-A177-3AD203B41FA5}">
                      <a16:colId xmlns:a16="http://schemas.microsoft.com/office/drawing/2014/main" val="329072868"/>
                    </a:ext>
                  </a:extLst>
                </a:gridCol>
              </a:tblGrid>
              <a:tr h="575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Loop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ID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Switch ID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Loop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Length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527496"/>
                  </a:ext>
                </a:extLst>
              </a:tr>
              <a:tr h="2876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14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6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17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9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8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242355"/>
                  </a:ext>
                </a:extLst>
              </a:tr>
              <a:tr h="2876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9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17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5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14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19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8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959035"/>
                  </a:ext>
                </a:extLst>
              </a:tr>
              <a:tr h="2876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19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16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8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15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18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8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389261"/>
                  </a:ext>
                </a:extLst>
              </a:tr>
              <a:tr h="2876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4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18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15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7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16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8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44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177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屏幕剪辑">
            <a:extLst>
              <a:ext uri="{FF2B5EF4-FFF2-40B4-BE49-F238E27FC236}">
                <a16:creationId xmlns:a16="http://schemas.microsoft.com/office/drawing/2014/main" id="{0A120CBB-D363-4B0E-B3A2-FECA3C744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55" y="1341766"/>
            <a:ext cx="5396617" cy="47202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02" y="321995"/>
            <a:ext cx="8249524" cy="7254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Century" panose="02040604050505020304" pitchFamily="18" charset="0"/>
                <a:cs typeface="Consolas" panose="020B0609020204030204" pitchFamily="49" charset="0"/>
              </a:rPr>
              <a:t>Evaluation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28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B5A977-A71E-4D02-BAA1-04BA35B764F9}"/>
              </a:ext>
            </a:extLst>
          </p:cNvPr>
          <p:cNvSpPr/>
          <p:nvPr/>
        </p:nvSpPr>
        <p:spPr bwMode="auto">
          <a:xfrm>
            <a:off x="5064252" y="1243585"/>
            <a:ext cx="973138" cy="49194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n>
                <a:solidFill>
                  <a:schemeClr val="tx1"/>
                </a:solidFill>
                <a:prstDash val="dash"/>
              </a:ln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06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02" y="321995"/>
            <a:ext cx="8249524" cy="7254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Century" panose="02040604050505020304" pitchFamily="18" charset="0"/>
                <a:cs typeface="Consolas" panose="020B0609020204030204" pitchFamily="49" charset="0"/>
              </a:rPr>
              <a:t>Evaluation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29</a:t>
            </a:fld>
            <a:endParaRPr lang="zh-CN" altLang="en-US" dirty="0"/>
          </a:p>
        </p:txBody>
      </p:sp>
      <p:pic>
        <p:nvPicPr>
          <p:cNvPr id="8" name="图片 7" descr="屏幕剪辑">
            <a:extLst>
              <a:ext uri="{FF2B5EF4-FFF2-40B4-BE49-F238E27FC236}">
                <a16:creationId xmlns:a16="http://schemas.microsoft.com/office/drawing/2014/main" id="{03FC5729-DD07-48D3-AD4D-5CD743B116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9"/>
          <a:stretch/>
        </p:blipFill>
        <p:spPr>
          <a:xfrm>
            <a:off x="1589533" y="1118781"/>
            <a:ext cx="5579364" cy="460083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DB5A977-A71E-4D02-BAA1-04BA35B764F9}"/>
              </a:ext>
            </a:extLst>
          </p:cNvPr>
          <p:cNvSpPr/>
          <p:nvPr/>
        </p:nvSpPr>
        <p:spPr bwMode="auto">
          <a:xfrm>
            <a:off x="1703741" y="4755515"/>
            <a:ext cx="979932" cy="9641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n>
                <a:solidFill>
                  <a:schemeClr val="tx1"/>
                </a:solidFill>
                <a:prstDash val="dash"/>
              </a:ln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48CD4B-F96E-4A39-A049-0D6E6ED64CAD}"/>
              </a:ext>
            </a:extLst>
          </p:cNvPr>
          <p:cNvSpPr/>
          <p:nvPr/>
        </p:nvSpPr>
        <p:spPr>
          <a:xfrm>
            <a:off x="1589532" y="5791773"/>
            <a:ext cx="87675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100% Coverage,</a:t>
            </a:r>
          </a:p>
          <a:p>
            <a:pPr marL="742950" lvl="1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Virtual Loop used in last three topology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830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02" y="321995"/>
            <a:ext cx="8249524" cy="7254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Century" panose="02040604050505020304" pitchFamily="18" charset="0"/>
                <a:cs typeface="Consolas" panose="020B0609020204030204" pitchFamily="49" charset="0"/>
              </a:rPr>
              <a:t>Proactive vs. Reactive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5902" y="1186501"/>
            <a:ext cx="8575550" cy="441221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Proactive</a:t>
            </a:r>
          </a:p>
          <a:p>
            <a:pPr marL="815975" indent="-457200">
              <a:lnSpc>
                <a:spcPct val="12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Pre-install flow entry in switches</a:t>
            </a:r>
          </a:p>
          <a:p>
            <a:pPr marL="815975" indent="-457200">
              <a:lnSpc>
                <a:spcPct val="12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Anticipate the network issues in advance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Reactive</a:t>
            </a:r>
          </a:p>
          <a:p>
            <a:pPr marL="817200" indent="-45720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Switches invoke the controller on network event</a:t>
            </a:r>
          </a:p>
          <a:p>
            <a:pPr marL="817200" indent="-45720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Controller pushes corresponding flow entry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549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02" y="321995"/>
            <a:ext cx="8249524" cy="7254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Century" panose="02040604050505020304" pitchFamily="18" charset="0"/>
                <a:cs typeface="Consolas" panose="020B0609020204030204" pitchFamily="49" charset="0"/>
              </a:rPr>
              <a:t>Evaluation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30</a:t>
            </a:fld>
            <a:endParaRPr lang="zh-CN" altLang="en-US" dirty="0"/>
          </a:p>
        </p:txBody>
      </p:sp>
      <p:pic>
        <p:nvPicPr>
          <p:cNvPr id="8" name="图片 7" descr="屏幕剪辑">
            <a:extLst>
              <a:ext uri="{FF2B5EF4-FFF2-40B4-BE49-F238E27FC236}">
                <a16:creationId xmlns:a16="http://schemas.microsoft.com/office/drawing/2014/main" id="{03FC5729-DD07-48D3-AD4D-5CD743B116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99"/>
          <a:stretch/>
        </p:blipFill>
        <p:spPr>
          <a:xfrm>
            <a:off x="1589533" y="1118781"/>
            <a:ext cx="5625084" cy="460083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DB5A977-A71E-4D02-BAA1-04BA35B764F9}"/>
              </a:ext>
            </a:extLst>
          </p:cNvPr>
          <p:cNvSpPr/>
          <p:nvPr/>
        </p:nvSpPr>
        <p:spPr bwMode="auto">
          <a:xfrm>
            <a:off x="1654972" y="1820291"/>
            <a:ext cx="3355939" cy="5571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n>
                <a:solidFill>
                  <a:schemeClr val="tx1"/>
                </a:solidFill>
                <a:prstDash val="dash"/>
              </a:ln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6C1284-577E-497C-B599-5E925C3782D5}"/>
              </a:ext>
            </a:extLst>
          </p:cNvPr>
          <p:cNvSpPr/>
          <p:nvPr/>
        </p:nvSpPr>
        <p:spPr bwMode="auto">
          <a:xfrm>
            <a:off x="1654971" y="2735601"/>
            <a:ext cx="3355939" cy="5571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n>
                <a:solidFill>
                  <a:schemeClr val="tx1"/>
                </a:solidFill>
                <a:prstDash val="dash"/>
              </a:ln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EE5DF6-3B2D-47FA-B936-7A7B9A29C274}"/>
              </a:ext>
            </a:extLst>
          </p:cNvPr>
          <p:cNvSpPr/>
          <p:nvPr/>
        </p:nvSpPr>
        <p:spPr bwMode="auto">
          <a:xfrm>
            <a:off x="1654970" y="3650911"/>
            <a:ext cx="3355939" cy="5571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n>
                <a:solidFill>
                  <a:schemeClr val="tx1"/>
                </a:solidFill>
                <a:prstDash val="dash"/>
              </a:ln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E1F54E-712A-4812-ABF5-D99B77C147A5}"/>
              </a:ext>
            </a:extLst>
          </p:cNvPr>
          <p:cNvSpPr/>
          <p:nvPr/>
        </p:nvSpPr>
        <p:spPr bwMode="auto">
          <a:xfrm>
            <a:off x="1654970" y="4537866"/>
            <a:ext cx="3355939" cy="83871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n>
                <a:solidFill>
                  <a:schemeClr val="tx1"/>
                </a:solidFill>
                <a:prstDash val="dash"/>
              </a:ln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313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02" y="321995"/>
            <a:ext cx="8249524" cy="7254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Century" panose="02040604050505020304" pitchFamily="18" charset="0"/>
                <a:cs typeface="Consolas" panose="020B0609020204030204" pitchFamily="49" charset="0"/>
              </a:rPr>
              <a:t>Benefit of SoftRing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31</a:t>
            </a:fld>
            <a:endParaRPr lang="zh-CN" altLang="en-US" dirty="0"/>
          </a:p>
        </p:txBody>
      </p:sp>
      <p:pic>
        <p:nvPicPr>
          <p:cNvPr id="10" name="图片 9" descr="屏幕剪辑">
            <a:extLst>
              <a:ext uri="{FF2B5EF4-FFF2-40B4-BE49-F238E27FC236}">
                <a16:creationId xmlns:a16="http://schemas.microsoft.com/office/drawing/2014/main" id="{34E603DA-FE83-4B4D-8B13-BF4AA1F1A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9" y="1924512"/>
            <a:ext cx="4329330" cy="3265552"/>
          </a:xfrm>
          <a:prstGeom prst="rect">
            <a:avLst/>
          </a:prstGeom>
        </p:spPr>
      </p:pic>
      <p:pic>
        <p:nvPicPr>
          <p:cNvPr id="5" name="图片 4" descr="屏幕剪辑">
            <a:extLst>
              <a:ext uri="{FF2B5EF4-FFF2-40B4-BE49-F238E27FC236}">
                <a16:creationId xmlns:a16="http://schemas.microsoft.com/office/drawing/2014/main" id="{CB18A842-4551-4E5E-A9E5-53AA05C898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179" y="1924512"/>
            <a:ext cx="4157095" cy="31241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897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02" y="321995"/>
            <a:ext cx="8249524" cy="7254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Century" panose="02040604050505020304" pitchFamily="18" charset="0"/>
                <a:cs typeface="Consolas" panose="020B0609020204030204" pitchFamily="49" charset="0"/>
              </a:rPr>
              <a:t>Cost of SoftRing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32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E173E6-D7C0-4157-9D76-C32DE7FE0252}"/>
              </a:ext>
            </a:extLst>
          </p:cNvPr>
          <p:cNvSpPr/>
          <p:nvPr/>
        </p:nvSpPr>
        <p:spPr>
          <a:xfrm>
            <a:off x="-116300" y="925176"/>
            <a:ext cx="9144000" cy="71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200000"/>
              </a:lnSpc>
              <a:buClr>
                <a:schemeClr val="tx2"/>
              </a:buClr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Average Packet Delay in Different Reactive Packet Rate</a:t>
            </a:r>
          </a:p>
        </p:txBody>
      </p:sp>
      <p:pic>
        <p:nvPicPr>
          <p:cNvPr id="8" name="图片 7" descr="屏幕剪辑">
            <a:extLst>
              <a:ext uri="{FF2B5EF4-FFF2-40B4-BE49-F238E27FC236}">
                <a16:creationId xmlns:a16="http://schemas.microsoft.com/office/drawing/2014/main" id="{18CBCCDC-F506-4874-9327-86CDA833B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717159"/>
            <a:ext cx="4372708" cy="335070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FEA0AAD-65C7-44F2-BD43-878CCF105DF3}"/>
              </a:ext>
            </a:extLst>
          </p:cNvPr>
          <p:cNvSpPr/>
          <p:nvPr/>
        </p:nvSpPr>
        <p:spPr bwMode="auto">
          <a:xfrm>
            <a:off x="3565925" y="3481753"/>
            <a:ext cx="537151" cy="127781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n>
                <a:solidFill>
                  <a:schemeClr val="tx1"/>
                </a:solidFill>
                <a:prstDash val="dash"/>
              </a:ln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D5904C-47F9-4717-84AC-245D06CB8BEA}"/>
              </a:ext>
            </a:extLst>
          </p:cNvPr>
          <p:cNvSpPr/>
          <p:nvPr/>
        </p:nvSpPr>
        <p:spPr bwMode="auto">
          <a:xfrm>
            <a:off x="4975735" y="3481753"/>
            <a:ext cx="537151" cy="127781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n>
                <a:solidFill>
                  <a:schemeClr val="tx1"/>
                </a:solidFill>
                <a:prstDash val="dash"/>
              </a:ln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61FFE8-06F6-4B8A-B669-3ECF2C433A47}"/>
              </a:ext>
            </a:extLst>
          </p:cNvPr>
          <p:cNvSpPr txBox="1"/>
          <p:nvPr/>
        </p:nvSpPr>
        <p:spPr>
          <a:xfrm>
            <a:off x="3565925" y="3036788"/>
            <a:ext cx="81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0.2%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3C9451-F788-4A56-929E-1633ED9A3878}"/>
              </a:ext>
            </a:extLst>
          </p:cNvPr>
          <p:cNvSpPr txBox="1"/>
          <p:nvPr/>
        </p:nvSpPr>
        <p:spPr>
          <a:xfrm>
            <a:off x="4975735" y="3023181"/>
            <a:ext cx="81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2.9%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861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  <p:bldP spid="9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02" y="321995"/>
            <a:ext cx="8249524" cy="7254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Century" panose="02040604050505020304" pitchFamily="18" charset="0"/>
                <a:cs typeface="Consolas" panose="020B0609020204030204" pitchFamily="49" charset="0"/>
              </a:rPr>
              <a:t>Cost of SoftRing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26273" y="4269641"/>
            <a:ext cx="2057400" cy="365125"/>
          </a:xfrm>
        </p:spPr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33</a:t>
            </a:fld>
            <a:endParaRPr lang="zh-CN" altLang="en-US" dirty="0"/>
          </a:p>
        </p:txBody>
      </p:sp>
      <p:pic>
        <p:nvPicPr>
          <p:cNvPr id="8" name="图片 7" descr="屏幕剪辑">
            <a:extLst>
              <a:ext uri="{FF2B5EF4-FFF2-40B4-BE49-F238E27FC236}">
                <a16:creationId xmlns:a16="http://schemas.microsoft.com/office/drawing/2014/main" id="{720234D7-FEB2-4036-846D-240ACDE9E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74" y="1789549"/>
            <a:ext cx="6096851" cy="298174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0789DAF-5D90-4FDD-B019-16EB13FD7F62}"/>
              </a:ext>
            </a:extLst>
          </p:cNvPr>
          <p:cNvSpPr/>
          <p:nvPr/>
        </p:nvSpPr>
        <p:spPr>
          <a:xfrm>
            <a:off x="-1336" y="1056967"/>
            <a:ext cx="9144000" cy="71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200000"/>
              </a:lnSpc>
              <a:buClr>
                <a:schemeClr val="tx2"/>
              </a:buClr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Static Flow Entries Used in One Switch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2561C7-082C-4B1D-863B-9F40F643566A}"/>
              </a:ext>
            </a:extLst>
          </p:cNvPr>
          <p:cNvSpPr/>
          <p:nvPr/>
        </p:nvSpPr>
        <p:spPr bwMode="auto">
          <a:xfrm>
            <a:off x="1330470" y="1789549"/>
            <a:ext cx="4538142" cy="28452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n>
                <a:solidFill>
                  <a:schemeClr val="tx1"/>
                </a:solidFill>
                <a:prstDash val="dash"/>
              </a:ln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305211-A747-4EE8-8C22-1333826F92F3}"/>
              </a:ext>
            </a:extLst>
          </p:cNvPr>
          <p:cNvSpPr/>
          <p:nvPr/>
        </p:nvSpPr>
        <p:spPr bwMode="auto">
          <a:xfrm>
            <a:off x="5769864" y="1799037"/>
            <a:ext cx="1693242" cy="28357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n>
                <a:solidFill>
                  <a:schemeClr val="tx1"/>
                </a:solidFill>
                <a:prstDash val="dash"/>
              </a:ln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842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0" grpId="1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02" y="321995"/>
            <a:ext cx="8249524" cy="7254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Century" panose="02040604050505020304" pitchFamily="18" charset="0"/>
                <a:cs typeface="Consolas" panose="020B0609020204030204" pitchFamily="49" charset="0"/>
              </a:rPr>
              <a:t>Conclusion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804135" y="2570928"/>
            <a:ext cx="7493507" cy="130175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</a:endParaRP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967773" y="2703672"/>
            <a:ext cx="1216943" cy="1064809"/>
            <a:chOff x="999" y="1167"/>
            <a:chExt cx="647" cy="746"/>
          </a:xfrm>
        </p:grpSpPr>
        <p:sp>
          <p:nvSpPr>
            <p:cNvPr id="12" name="AutoShape 6"/>
            <p:cNvSpPr>
              <a:spLocks noChangeArrowheads="1"/>
            </p:cNvSpPr>
            <p:nvPr/>
          </p:nvSpPr>
          <p:spPr bwMode="gray">
            <a:xfrm>
              <a:off x="999" y="1167"/>
              <a:ext cx="647" cy="746"/>
            </a:xfrm>
            <a:prstGeom prst="roundRect">
              <a:avLst>
                <a:gd name="adj" fmla="val 11921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3810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gray">
            <a:xfrm>
              <a:off x="1015" y="1379"/>
              <a:ext cx="626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200" b="1" kern="0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</a:rPr>
                <a:t>SoftRing</a:t>
              </a:r>
            </a:p>
          </p:txBody>
        </p:sp>
      </p:grpSp>
      <p:sp>
        <p:nvSpPr>
          <p:cNvPr id="11" name="Text Box 9"/>
          <p:cNvSpPr txBox="1">
            <a:spLocks noChangeArrowheads="1"/>
          </p:cNvSpPr>
          <p:nvPr/>
        </p:nvSpPr>
        <p:spPr bwMode="gray">
          <a:xfrm>
            <a:off x="2396997" y="2881200"/>
            <a:ext cx="60734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hangingPunct="0"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reactive packet goes through a pre-computed waiting-loop before get related rules from controller. </a:t>
            </a: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gray">
          <a:xfrm>
            <a:off x="815420" y="1159468"/>
            <a:ext cx="7493507" cy="130175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48627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</a:endParaRPr>
          </a:p>
        </p:txBody>
      </p:sp>
      <p:grpSp>
        <p:nvGrpSpPr>
          <p:cNvPr id="17" name="Group 19"/>
          <p:cNvGrpSpPr>
            <a:grpSpLocks/>
          </p:cNvGrpSpPr>
          <p:nvPr/>
        </p:nvGrpSpPr>
        <p:grpSpPr bwMode="auto">
          <a:xfrm>
            <a:off x="979058" y="1279366"/>
            <a:ext cx="1216943" cy="1064809"/>
            <a:chOff x="999" y="3120"/>
            <a:chExt cx="647" cy="746"/>
          </a:xfrm>
          <a:effectLst/>
        </p:grpSpPr>
        <p:sp>
          <p:nvSpPr>
            <p:cNvPr id="19" name="AutoShape 20"/>
            <p:cNvSpPr>
              <a:spLocks noChangeArrowheads="1"/>
            </p:cNvSpPr>
            <p:nvPr/>
          </p:nvSpPr>
          <p:spPr bwMode="gray">
            <a:xfrm>
              <a:off x="999" y="3120"/>
              <a:ext cx="647" cy="746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gray">
            <a:xfrm>
              <a:off x="1079" y="3305"/>
              <a:ext cx="483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600" b="1" kern="0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</a:rPr>
                <a:t>Claim</a:t>
              </a:r>
              <a:endParaRPr kumimoji="0" lang="en-US" altLang="zh-CN" sz="26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endParaRPr>
            </a:p>
          </p:txBody>
        </p:sp>
      </p:grpSp>
      <p:sp>
        <p:nvSpPr>
          <p:cNvPr id="18" name="Text Box 23"/>
          <p:cNvSpPr txBox="1">
            <a:spLocks noChangeArrowheads="1"/>
          </p:cNvSpPr>
          <p:nvPr/>
        </p:nvSpPr>
        <p:spPr bwMode="gray">
          <a:xfrm>
            <a:off x="2384091" y="1456358"/>
            <a:ext cx="5734865" cy="70788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defTabSz="914400" eaLnBrk="0" hangingPunct="0"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advocate the coexistence of proactive model and reactive model.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34</a:t>
            </a:fld>
            <a:endParaRPr lang="zh-CN" altLang="en-US" dirty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gray">
          <a:xfrm>
            <a:off x="815420" y="3971877"/>
            <a:ext cx="7493507" cy="130175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</a:endParaRPr>
          </a:p>
        </p:txBody>
      </p:sp>
      <p:grpSp>
        <p:nvGrpSpPr>
          <p:cNvPr id="25" name="Group 5"/>
          <p:cNvGrpSpPr>
            <a:grpSpLocks/>
          </p:cNvGrpSpPr>
          <p:nvPr/>
        </p:nvGrpSpPr>
        <p:grpSpPr bwMode="auto">
          <a:xfrm>
            <a:off x="979059" y="4091775"/>
            <a:ext cx="1216943" cy="1064809"/>
            <a:chOff x="999" y="1092"/>
            <a:chExt cx="647" cy="746"/>
          </a:xfrm>
          <a:effectLst/>
        </p:grpSpPr>
        <p:sp>
          <p:nvSpPr>
            <p:cNvPr id="27" name="AutoShape 6"/>
            <p:cNvSpPr>
              <a:spLocks noChangeArrowheads="1"/>
            </p:cNvSpPr>
            <p:nvPr/>
          </p:nvSpPr>
          <p:spPr bwMode="gray">
            <a:xfrm>
              <a:off x="999" y="1092"/>
              <a:ext cx="647" cy="746"/>
            </a:xfrm>
            <a:prstGeom prst="roundRect">
              <a:avLst>
                <a:gd name="adj" fmla="val 11921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9" name="Text Box 8"/>
            <p:cNvSpPr txBox="1">
              <a:spLocks noChangeArrowheads="1"/>
            </p:cNvSpPr>
            <p:nvPr/>
          </p:nvSpPr>
          <p:spPr bwMode="gray">
            <a:xfrm>
              <a:off x="1006" y="1334"/>
              <a:ext cx="620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>
              <a:spAutoFit/>
            </a:bodyPr>
            <a:lstStyle/>
            <a:p>
              <a:pPr lvl="0" algn="ctr" defTabSz="914400" eaLnBrk="0" hangingPunct="0">
                <a:defRPr/>
              </a:pPr>
              <a:r>
                <a:rPr lang="en-US" altLang="zh-CN" b="1" kern="0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</a:rPr>
                <a:t>Evaluation</a:t>
              </a:r>
            </a:p>
          </p:txBody>
        </p:sp>
      </p:grpSp>
      <p:sp>
        <p:nvSpPr>
          <p:cNvPr id="26" name="Text Box 9"/>
          <p:cNvSpPr txBox="1">
            <a:spLocks noChangeArrowheads="1"/>
          </p:cNvSpPr>
          <p:nvPr/>
        </p:nvSpPr>
        <p:spPr bwMode="gray">
          <a:xfrm>
            <a:off x="2359641" y="4272865"/>
            <a:ext cx="5909789" cy="70788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eaLnBrk="0" hangingPunct="0"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Reduce the control channel bandwidth up to 80%.</a:t>
            </a:r>
          </a:p>
          <a:p>
            <a:pPr defTabSz="914400" eaLnBrk="0" hangingPunct="0"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With the cost of 3 flow entries, minor latency.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145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24" grpId="0" animBg="1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4850" y="2742567"/>
            <a:ext cx="7886700" cy="986154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Questions</a:t>
            </a:r>
            <a:r>
              <a:rPr lang="en-US" altLang="zh-CN" dirty="0"/>
              <a:t> ?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45902" y="321995"/>
            <a:ext cx="8249524" cy="725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>
                <a:latin typeface="Century" panose="02040604050505020304" pitchFamily="18" charset="0"/>
                <a:cs typeface="Consolas" panose="020B0609020204030204" pitchFamily="49" charset="0"/>
              </a:rPr>
              <a:t>Thank You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35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313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02" y="321995"/>
            <a:ext cx="8249524" cy="7254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Century" panose="02040604050505020304" pitchFamily="18" charset="0"/>
                <a:cs typeface="Consolas" panose="020B0609020204030204" pitchFamily="49" charset="0"/>
              </a:rPr>
              <a:t>Proactive Model Only?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291" y="1545049"/>
            <a:ext cx="8593453" cy="517642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flow entry memory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switch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TCAM, up to 5000~ flow entries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Limited flexibility, finer-grained control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Unawareness of data plane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Controller cannot be aware of failures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Flow entry removed: bugs, attacks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Continuously drop packets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4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370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02" y="321995"/>
            <a:ext cx="8249524" cy="7254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Century" panose="02040604050505020304" pitchFamily="18" charset="0"/>
                <a:cs typeface="Consolas" panose="020B0609020204030204" pitchFamily="49" charset="0"/>
              </a:rPr>
              <a:t>Overhead in Reactive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291" y="1545049"/>
            <a:ext cx="5170073" cy="517642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Reactive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introduces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communicate overhead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between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 and switches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(South-Bound Interface)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Table-miss event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One common trigger of reactive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OpenFlow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5</a:t>
            </a:fld>
            <a:endParaRPr lang="zh-CN" altLang="en-US" dirty="0"/>
          </a:p>
        </p:txBody>
      </p:sp>
      <p:grpSp>
        <p:nvGrpSpPr>
          <p:cNvPr id="5" name="组合 6">
            <a:extLst>
              <a:ext uri="{FF2B5EF4-FFF2-40B4-BE49-F238E27FC236}">
                <a16:creationId xmlns:a16="http://schemas.microsoft.com/office/drawing/2014/main" id="{D83BB42A-EA18-40CB-BF6F-974B2D5097B9}"/>
              </a:ext>
            </a:extLst>
          </p:cNvPr>
          <p:cNvGrpSpPr>
            <a:grpSpLocks/>
          </p:cNvGrpSpPr>
          <p:nvPr/>
        </p:nvGrpSpPr>
        <p:grpSpPr bwMode="auto">
          <a:xfrm>
            <a:off x="6443301" y="1634764"/>
            <a:ext cx="1620837" cy="647700"/>
            <a:chOff x="5760561" y="2747806"/>
            <a:chExt cx="1620765" cy="648306"/>
          </a:xfrm>
          <a:solidFill>
            <a:srgbClr val="92D050"/>
          </a:solidFill>
        </p:grpSpPr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68EB8F92-3D44-45A4-84A8-3E6F8C2D8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561" y="2747806"/>
              <a:ext cx="1620765" cy="648306"/>
            </a:xfrm>
            <a:prstGeom prst="rect">
              <a:avLst/>
            </a:prstGeom>
            <a:grpFill/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" name="文本框 2">
              <a:extLst>
                <a:ext uri="{FF2B5EF4-FFF2-40B4-BE49-F238E27FC236}">
                  <a16:creationId xmlns:a16="http://schemas.microsoft.com/office/drawing/2014/main" id="{92E93B6A-0C6C-40E3-8061-BA789EA74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9981" y="2870133"/>
              <a:ext cx="1410991" cy="40048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Controller</a:t>
              </a:r>
              <a:endPara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9" name="组合 5">
            <a:extLst>
              <a:ext uri="{FF2B5EF4-FFF2-40B4-BE49-F238E27FC236}">
                <a16:creationId xmlns:a16="http://schemas.microsoft.com/office/drawing/2014/main" id="{E99449AE-DF67-4DF3-AE7D-4762996121E3}"/>
              </a:ext>
            </a:extLst>
          </p:cNvPr>
          <p:cNvGrpSpPr>
            <a:grpSpLocks/>
          </p:cNvGrpSpPr>
          <p:nvPr/>
        </p:nvGrpSpPr>
        <p:grpSpPr bwMode="auto">
          <a:xfrm>
            <a:off x="6596063" y="3688989"/>
            <a:ext cx="1295400" cy="539750"/>
            <a:chOff x="5998760" y="4511553"/>
            <a:chExt cx="1296612" cy="540255"/>
          </a:xfrm>
          <a:solidFill>
            <a:schemeClr val="accent3">
              <a:lumMod val="75000"/>
            </a:schemeClr>
          </a:solidFill>
        </p:grpSpPr>
        <p:sp>
          <p:nvSpPr>
            <p:cNvPr id="10" name="椭圆 3">
              <a:extLst>
                <a:ext uri="{FF2B5EF4-FFF2-40B4-BE49-F238E27FC236}">
                  <a16:creationId xmlns:a16="http://schemas.microsoft.com/office/drawing/2014/main" id="{006F81DF-DA96-4CC1-B49A-9F315C509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8760" y="4511553"/>
              <a:ext cx="1296612" cy="540255"/>
            </a:xfrm>
            <a:prstGeom prst="ellipse">
              <a:avLst/>
            </a:prstGeom>
            <a:grpFill/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文本框 4">
              <a:extLst>
                <a:ext uri="{FF2B5EF4-FFF2-40B4-BE49-F238E27FC236}">
                  <a16:creationId xmlns:a16="http://schemas.microsoft.com/office/drawing/2014/main" id="{9E2569A5-585D-4828-B840-FD3635113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4861" y="4597014"/>
              <a:ext cx="874780" cy="3696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Switch</a:t>
              </a:r>
            </a:p>
          </p:txBody>
        </p:sp>
      </p:grpSp>
      <p:cxnSp>
        <p:nvCxnSpPr>
          <p:cNvPr id="12" name="直接箭头连接符 8">
            <a:extLst>
              <a:ext uri="{FF2B5EF4-FFF2-40B4-BE49-F238E27FC236}">
                <a16:creationId xmlns:a16="http://schemas.microsoft.com/office/drawing/2014/main" id="{AFDC26C6-36AE-4016-A68C-145041D8A2F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29438" y="2282464"/>
            <a:ext cx="0" cy="140652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0">
            <a:extLst>
              <a:ext uri="{FF2B5EF4-FFF2-40B4-BE49-F238E27FC236}">
                <a16:creationId xmlns:a16="http://schemas.microsoft.com/office/drawing/2014/main" id="{3A65BA0A-F809-4C3C-8E8B-14C9F702DF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69188" y="2282464"/>
            <a:ext cx="0" cy="140652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2">
            <a:extLst>
              <a:ext uri="{FF2B5EF4-FFF2-40B4-BE49-F238E27FC236}">
                <a16:creationId xmlns:a16="http://schemas.microsoft.com/office/drawing/2014/main" id="{C0CD4EE9-0AA8-4BD1-BBB7-014221616164}"/>
              </a:ext>
            </a:extLst>
          </p:cNvPr>
          <p:cNvCxnSpPr>
            <a:cxnSpLocks noChangeShapeType="1"/>
            <a:endCxn id="10" idx="2"/>
          </p:cNvCxnSpPr>
          <p:nvPr/>
        </p:nvCxnSpPr>
        <p:spPr bwMode="auto">
          <a:xfrm>
            <a:off x="5524904" y="3958864"/>
            <a:ext cx="1071159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28">
            <a:extLst>
              <a:ext uri="{FF2B5EF4-FFF2-40B4-BE49-F238E27FC236}">
                <a16:creationId xmlns:a16="http://schemas.microsoft.com/office/drawing/2014/main" id="{FABFDCD6-B4AE-427E-921F-6C2BC60899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04163" y="3958864"/>
            <a:ext cx="75422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83976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02" y="321995"/>
            <a:ext cx="8249524" cy="7254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Century" panose="02040604050505020304" pitchFamily="18" charset="0"/>
                <a:cs typeface="Consolas" panose="020B0609020204030204" pitchFamily="49" charset="0"/>
              </a:rPr>
              <a:t>Table-miss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291" y="1545049"/>
            <a:ext cx="5170073" cy="517642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incoming packet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doesn’t match any flow entry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Raise a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Table-miss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event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6</a:t>
            </a:fld>
            <a:endParaRPr lang="zh-CN" altLang="en-US" dirty="0"/>
          </a:p>
        </p:txBody>
      </p:sp>
      <p:grpSp>
        <p:nvGrpSpPr>
          <p:cNvPr id="5" name="组合 6">
            <a:extLst>
              <a:ext uri="{FF2B5EF4-FFF2-40B4-BE49-F238E27FC236}">
                <a16:creationId xmlns:a16="http://schemas.microsoft.com/office/drawing/2014/main" id="{D83BB42A-EA18-40CB-BF6F-974B2D5097B9}"/>
              </a:ext>
            </a:extLst>
          </p:cNvPr>
          <p:cNvGrpSpPr>
            <a:grpSpLocks/>
          </p:cNvGrpSpPr>
          <p:nvPr/>
        </p:nvGrpSpPr>
        <p:grpSpPr bwMode="auto">
          <a:xfrm>
            <a:off x="6443301" y="1636717"/>
            <a:ext cx="1620837" cy="647700"/>
            <a:chOff x="5760561" y="2747806"/>
            <a:chExt cx="1620765" cy="648306"/>
          </a:xfrm>
          <a:solidFill>
            <a:srgbClr val="92D050"/>
          </a:solidFill>
        </p:grpSpPr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68EB8F92-3D44-45A4-84A8-3E6F8C2D8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561" y="2747806"/>
              <a:ext cx="1620765" cy="648306"/>
            </a:xfrm>
            <a:prstGeom prst="rect">
              <a:avLst/>
            </a:prstGeom>
            <a:grpFill/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" name="文本框 2">
              <a:extLst>
                <a:ext uri="{FF2B5EF4-FFF2-40B4-BE49-F238E27FC236}">
                  <a16:creationId xmlns:a16="http://schemas.microsoft.com/office/drawing/2014/main" id="{92E93B6A-0C6C-40E3-8061-BA789EA74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9981" y="2870133"/>
              <a:ext cx="1410991" cy="40048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Controller</a:t>
              </a:r>
              <a:endPara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9" name="组合 5">
            <a:extLst>
              <a:ext uri="{FF2B5EF4-FFF2-40B4-BE49-F238E27FC236}">
                <a16:creationId xmlns:a16="http://schemas.microsoft.com/office/drawing/2014/main" id="{E99449AE-DF67-4DF3-AE7D-4762996121E3}"/>
              </a:ext>
            </a:extLst>
          </p:cNvPr>
          <p:cNvGrpSpPr>
            <a:grpSpLocks/>
          </p:cNvGrpSpPr>
          <p:nvPr/>
        </p:nvGrpSpPr>
        <p:grpSpPr bwMode="auto">
          <a:xfrm>
            <a:off x="6596063" y="3690942"/>
            <a:ext cx="1295400" cy="539750"/>
            <a:chOff x="5998760" y="4511553"/>
            <a:chExt cx="1296612" cy="540255"/>
          </a:xfrm>
          <a:solidFill>
            <a:schemeClr val="accent3">
              <a:lumMod val="75000"/>
            </a:schemeClr>
          </a:solidFill>
        </p:grpSpPr>
        <p:sp>
          <p:nvSpPr>
            <p:cNvPr id="10" name="椭圆 3">
              <a:extLst>
                <a:ext uri="{FF2B5EF4-FFF2-40B4-BE49-F238E27FC236}">
                  <a16:creationId xmlns:a16="http://schemas.microsoft.com/office/drawing/2014/main" id="{006F81DF-DA96-4CC1-B49A-9F315C509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8760" y="4511553"/>
              <a:ext cx="1296612" cy="540255"/>
            </a:xfrm>
            <a:prstGeom prst="ellipse">
              <a:avLst/>
            </a:prstGeom>
            <a:grpFill/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文本框 4">
              <a:extLst>
                <a:ext uri="{FF2B5EF4-FFF2-40B4-BE49-F238E27FC236}">
                  <a16:creationId xmlns:a16="http://schemas.microsoft.com/office/drawing/2014/main" id="{9E2569A5-585D-4828-B840-FD3635113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4861" y="4597014"/>
              <a:ext cx="874780" cy="3696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Switch</a:t>
              </a:r>
            </a:p>
          </p:txBody>
        </p:sp>
      </p:grpSp>
      <p:cxnSp>
        <p:nvCxnSpPr>
          <p:cNvPr id="12" name="直接箭头连接符 8">
            <a:extLst>
              <a:ext uri="{FF2B5EF4-FFF2-40B4-BE49-F238E27FC236}">
                <a16:creationId xmlns:a16="http://schemas.microsoft.com/office/drawing/2014/main" id="{AFDC26C6-36AE-4016-A68C-145041D8A2F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29438" y="2284417"/>
            <a:ext cx="0" cy="140652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0">
            <a:extLst>
              <a:ext uri="{FF2B5EF4-FFF2-40B4-BE49-F238E27FC236}">
                <a16:creationId xmlns:a16="http://schemas.microsoft.com/office/drawing/2014/main" id="{3A65BA0A-F809-4C3C-8E8B-14C9F702DF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69188" y="2284417"/>
            <a:ext cx="0" cy="140652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2">
            <a:extLst>
              <a:ext uri="{FF2B5EF4-FFF2-40B4-BE49-F238E27FC236}">
                <a16:creationId xmlns:a16="http://schemas.microsoft.com/office/drawing/2014/main" id="{C0CD4EE9-0AA8-4BD1-BBB7-014221616164}"/>
              </a:ext>
            </a:extLst>
          </p:cNvPr>
          <p:cNvCxnSpPr>
            <a:cxnSpLocks noChangeShapeType="1"/>
            <a:endCxn id="10" idx="2"/>
          </p:cNvCxnSpPr>
          <p:nvPr/>
        </p:nvCxnSpPr>
        <p:spPr bwMode="auto">
          <a:xfrm>
            <a:off x="5524904" y="3960817"/>
            <a:ext cx="1071159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28">
            <a:extLst>
              <a:ext uri="{FF2B5EF4-FFF2-40B4-BE49-F238E27FC236}">
                <a16:creationId xmlns:a16="http://schemas.microsoft.com/office/drawing/2014/main" id="{FABFDCD6-B4AE-427E-921F-6C2BC60899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04163" y="3960817"/>
            <a:ext cx="75422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" name="组合 17">
            <a:extLst>
              <a:ext uri="{FF2B5EF4-FFF2-40B4-BE49-F238E27FC236}">
                <a16:creationId xmlns:a16="http://schemas.microsoft.com/office/drawing/2014/main" id="{3EE6E439-7C26-450E-9108-959FDD73D877}"/>
              </a:ext>
            </a:extLst>
          </p:cNvPr>
          <p:cNvGrpSpPr>
            <a:grpSpLocks/>
          </p:cNvGrpSpPr>
          <p:nvPr/>
        </p:nvGrpSpPr>
        <p:grpSpPr bwMode="auto">
          <a:xfrm>
            <a:off x="5888470" y="3324229"/>
            <a:ext cx="1365250" cy="400050"/>
            <a:chOff x="5155094" y="4327131"/>
            <a:chExt cx="1365461" cy="400309"/>
          </a:xfrm>
        </p:grpSpPr>
        <p:sp>
          <p:nvSpPr>
            <p:cNvPr id="17" name="剪去单角的矩形 13">
              <a:extLst>
                <a:ext uri="{FF2B5EF4-FFF2-40B4-BE49-F238E27FC236}">
                  <a16:creationId xmlns:a16="http://schemas.microsoft.com/office/drawing/2014/main" id="{5DDD3571-B1DE-47C3-97C4-A72800823550}"/>
                </a:ext>
              </a:extLst>
            </p:cNvPr>
            <p:cNvSpPr/>
            <p:nvPr/>
          </p:nvSpPr>
          <p:spPr bwMode="auto">
            <a:xfrm>
              <a:off x="5205902" y="4327131"/>
              <a:ext cx="755767" cy="400309"/>
            </a:xfrm>
            <a:prstGeom prst="snip1Rect">
              <a:avLst/>
            </a:prstGeom>
            <a:solidFill>
              <a:schemeClr val="accent1">
                <a:alpha val="57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8" name="文本框 16">
              <a:extLst>
                <a:ext uri="{FF2B5EF4-FFF2-40B4-BE49-F238E27FC236}">
                  <a16:creationId xmlns:a16="http://schemas.microsoft.com/office/drawing/2014/main" id="{58D3BC34-09E1-411E-BABA-2DA3EF0E0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5094" y="4332462"/>
              <a:ext cx="1365461" cy="369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Packet</a:t>
              </a:r>
            </a:p>
          </p:txBody>
        </p:sp>
      </p:grpSp>
      <p:sp>
        <p:nvSpPr>
          <p:cNvPr id="19" name="右箭头 19">
            <a:extLst>
              <a:ext uri="{FF2B5EF4-FFF2-40B4-BE49-F238E27FC236}">
                <a16:creationId xmlns:a16="http://schemas.microsoft.com/office/drawing/2014/main" id="{D5694D30-3345-467A-AFB5-6FC5E25C7393}"/>
              </a:ext>
            </a:extLst>
          </p:cNvPr>
          <p:cNvSpPr/>
          <p:nvPr/>
        </p:nvSpPr>
        <p:spPr bwMode="auto">
          <a:xfrm rot="3306431">
            <a:off x="5591579" y="2708125"/>
            <a:ext cx="716255" cy="51752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269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02" y="321995"/>
            <a:ext cx="8249524" cy="7254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Century" panose="02040604050505020304" pitchFamily="18" charset="0"/>
                <a:cs typeface="Consolas" panose="020B0609020204030204" pitchFamily="49" charset="0"/>
              </a:rPr>
              <a:t>Table-miss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291" y="1545049"/>
            <a:ext cx="5312761" cy="517642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Switch </a:t>
            </a: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the packet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Packet-in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message to controller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128 bytes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of the packet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7</a:t>
            </a:fld>
            <a:endParaRPr lang="zh-CN" altLang="en-US" dirty="0"/>
          </a:p>
        </p:txBody>
      </p:sp>
      <p:sp>
        <p:nvSpPr>
          <p:cNvPr id="44" name="矩形 7">
            <a:extLst>
              <a:ext uri="{FF2B5EF4-FFF2-40B4-BE49-F238E27FC236}">
                <a16:creationId xmlns:a16="http://schemas.microsoft.com/office/drawing/2014/main" id="{61A90A5C-5B40-4F78-B122-0746478F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688" y="4180137"/>
            <a:ext cx="1958975" cy="46196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矩形 9">
            <a:extLst>
              <a:ext uri="{FF2B5EF4-FFF2-40B4-BE49-F238E27FC236}">
                <a16:creationId xmlns:a16="http://schemas.microsoft.com/office/drawing/2014/main" id="{98B6C5BD-9DEF-4485-A4D3-BF0BAAB83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813" y="4121399"/>
            <a:ext cx="339725" cy="757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6" name="组合 17">
            <a:extLst>
              <a:ext uri="{FF2B5EF4-FFF2-40B4-BE49-F238E27FC236}">
                <a16:creationId xmlns:a16="http://schemas.microsoft.com/office/drawing/2014/main" id="{6A6E521C-781D-4C68-BECD-2AFA052841D7}"/>
              </a:ext>
            </a:extLst>
          </p:cNvPr>
          <p:cNvGrpSpPr>
            <a:grpSpLocks/>
          </p:cNvGrpSpPr>
          <p:nvPr/>
        </p:nvGrpSpPr>
        <p:grpSpPr bwMode="auto">
          <a:xfrm>
            <a:off x="7103466" y="4211483"/>
            <a:ext cx="1365250" cy="401638"/>
            <a:chOff x="5155094" y="4327131"/>
            <a:chExt cx="1365461" cy="400309"/>
          </a:xfrm>
        </p:grpSpPr>
        <p:sp>
          <p:nvSpPr>
            <p:cNvPr id="47" name="剪去单角的矩形 13">
              <a:extLst>
                <a:ext uri="{FF2B5EF4-FFF2-40B4-BE49-F238E27FC236}">
                  <a16:creationId xmlns:a16="http://schemas.microsoft.com/office/drawing/2014/main" id="{281ADCC7-7AD3-4FC4-8D01-AF3EEF2D6F91}"/>
                </a:ext>
              </a:extLst>
            </p:cNvPr>
            <p:cNvSpPr/>
            <p:nvPr/>
          </p:nvSpPr>
          <p:spPr bwMode="auto">
            <a:xfrm>
              <a:off x="5205902" y="4327131"/>
              <a:ext cx="755767" cy="400309"/>
            </a:xfrm>
            <a:prstGeom prst="snip1Rect">
              <a:avLst/>
            </a:prstGeom>
            <a:solidFill>
              <a:schemeClr val="accent1">
                <a:alpha val="57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8" name="文本框 16">
              <a:extLst>
                <a:ext uri="{FF2B5EF4-FFF2-40B4-BE49-F238E27FC236}">
                  <a16:creationId xmlns:a16="http://schemas.microsoft.com/office/drawing/2014/main" id="{B84CA6CD-BDA6-42EF-B483-25B4E2E42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5094" y="4332458"/>
              <a:ext cx="13654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Packet</a:t>
              </a:r>
              <a:endPara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9" name="矩形 11">
            <a:extLst>
              <a:ext uri="{FF2B5EF4-FFF2-40B4-BE49-F238E27FC236}">
                <a16:creationId xmlns:a16="http://schemas.microsoft.com/office/drawing/2014/main" id="{418D901F-0D7F-4B0F-9001-9AA8083CA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51" y="4467068"/>
            <a:ext cx="2520883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90000"/>
              </a:lnSpc>
              <a:spcBef>
                <a:spcPct val="0"/>
              </a:spcBef>
              <a:buClr>
                <a:schemeClr val="tx2"/>
              </a:buClr>
              <a:buNone/>
            </a:pPr>
            <a:r>
              <a:rPr lang="en-US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Buffer Packet 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 Switch</a:t>
            </a:r>
          </a:p>
        </p:txBody>
      </p:sp>
      <p:grpSp>
        <p:nvGrpSpPr>
          <p:cNvPr id="50" name="组合 32">
            <a:extLst>
              <a:ext uri="{FF2B5EF4-FFF2-40B4-BE49-F238E27FC236}">
                <a16:creationId xmlns:a16="http://schemas.microsoft.com/office/drawing/2014/main" id="{15287B20-B001-48E3-AF02-05048CA09355}"/>
              </a:ext>
            </a:extLst>
          </p:cNvPr>
          <p:cNvGrpSpPr>
            <a:grpSpLocks/>
          </p:cNvGrpSpPr>
          <p:nvPr/>
        </p:nvGrpSpPr>
        <p:grpSpPr bwMode="auto">
          <a:xfrm>
            <a:off x="6048375" y="2423142"/>
            <a:ext cx="1365250" cy="468312"/>
            <a:chOff x="5155094" y="4327131"/>
            <a:chExt cx="1365461" cy="466996"/>
          </a:xfrm>
        </p:grpSpPr>
        <p:sp>
          <p:nvSpPr>
            <p:cNvPr id="51" name="剪去单角的矩形 34">
              <a:extLst>
                <a:ext uri="{FF2B5EF4-FFF2-40B4-BE49-F238E27FC236}">
                  <a16:creationId xmlns:a16="http://schemas.microsoft.com/office/drawing/2014/main" id="{86DB397A-04A9-4AF4-8DE9-6AC54611DBA4}"/>
                </a:ext>
              </a:extLst>
            </p:cNvPr>
            <p:cNvSpPr/>
            <p:nvPr/>
          </p:nvSpPr>
          <p:spPr bwMode="auto">
            <a:xfrm>
              <a:off x="5205902" y="4327131"/>
              <a:ext cx="755767" cy="400508"/>
            </a:xfrm>
            <a:prstGeom prst="snip1Rect">
              <a:avLst/>
            </a:prstGeom>
            <a:solidFill>
              <a:schemeClr val="accent1">
                <a:alpha val="57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2" name="文本框 35">
              <a:extLst>
                <a:ext uri="{FF2B5EF4-FFF2-40B4-BE49-F238E27FC236}">
                  <a16:creationId xmlns:a16="http://schemas.microsoft.com/office/drawing/2014/main" id="{E34C36E3-0BBE-4771-94E6-AFA2CCEB1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5094" y="4332462"/>
              <a:ext cx="136546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2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Packet-in</a:t>
              </a:r>
            </a:p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2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128 Byte</a:t>
              </a:r>
              <a:endPara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3" name="右箭头 36">
            <a:extLst>
              <a:ext uri="{FF2B5EF4-FFF2-40B4-BE49-F238E27FC236}">
                <a16:creationId xmlns:a16="http://schemas.microsoft.com/office/drawing/2014/main" id="{56E0E2EE-1C67-4122-8043-D194B42E087F}"/>
              </a:ext>
            </a:extLst>
          </p:cNvPr>
          <p:cNvSpPr/>
          <p:nvPr/>
        </p:nvSpPr>
        <p:spPr bwMode="auto">
          <a:xfrm rot="8729201">
            <a:off x="8345789" y="2301856"/>
            <a:ext cx="603562" cy="51593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4" name="右箭头 37">
            <a:extLst>
              <a:ext uri="{FF2B5EF4-FFF2-40B4-BE49-F238E27FC236}">
                <a16:creationId xmlns:a16="http://schemas.microsoft.com/office/drawing/2014/main" id="{DCC8D227-2985-40F3-B364-838ED26EF31D}"/>
              </a:ext>
            </a:extLst>
          </p:cNvPr>
          <p:cNvSpPr/>
          <p:nvPr/>
        </p:nvSpPr>
        <p:spPr bwMode="auto">
          <a:xfrm rot="2496085">
            <a:off x="5501560" y="1913830"/>
            <a:ext cx="561832" cy="51593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5" name="组合 6">
            <a:extLst>
              <a:ext uri="{FF2B5EF4-FFF2-40B4-BE49-F238E27FC236}">
                <a16:creationId xmlns:a16="http://schemas.microsoft.com/office/drawing/2014/main" id="{FC7A0CD4-B254-4DF7-997E-EFE3E59B2454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505725"/>
            <a:ext cx="1620837" cy="647700"/>
            <a:chOff x="5760561" y="2747806"/>
            <a:chExt cx="1620765" cy="648306"/>
          </a:xfrm>
          <a:solidFill>
            <a:srgbClr val="92D050"/>
          </a:solidFill>
        </p:grpSpPr>
        <p:sp>
          <p:nvSpPr>
            <p:cNvPr id="56" name="矩形 1">
              <a:extLst>
                <a:ext uri="{FF2B5EF4-FFF2-40B4-BE49-F238E27FC236}">
                  <a16:creationId xmlns:a16="http://schemas.microsoft.com/office/drawing/2014/main" id="{4A5367AB-DAC1-4ED2-830E-14B243BB1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561" y="2747806"/>
              <a:ext cx="1620765" cy="648306"/>
            </a:xfrm>
            <a:prstGeom prst="rect">
              <a:avLst/>
            </a:prstGeom>
            <a:grpFill/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7" name="文本框 2">
              <a:extLst>
                <a:ext uri="{FF2B5EF4-FFF2-40B4-BE49-F238E27FC236}">
                  <a16:creationId xmlns:a16="http://schemas.microsoft.com/office/drawing/2014/main" id="{73D360A4-D496-4E7A-9272-95D4DD9D6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9981" y="2870133"/>
              <a:ext cx="1410991" cy="40048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Controller</a:t>
              </a:r>
              <a:endPara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8" name="组合 5">
            <a:extLst>
              <a:ext uri="{FF2B5EF4-FFF2-40B4-BE49-F238E27FC236}">
                <a16:creationId xmlns:a16="http://schemas.microsoft.com/office/drawing/2014/main" id="{4F62D0A6-60FD-4A5C-9678-0C86511FAA1E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3548312"/>
            <a:ext cx="1295400" cy="539750"/>
            <a:chOff x="5998760" y="4511553"/>
            <a:chExt cx="1296612" cy="540255"/>
          </a:xfrm>
          <a:solidFill>
            <a:schemeClr val="accent3">
              <a:lumMod val="75000"/>
            </a:schemeClr>
          </a:solidFill>
        </p:grpSpPr>
        <p:sp>
          <p:nvSpPr>
            <p:cNvPr id="59" name="椭圆 3">
              <a:extLst>
                <a:ext uri="{FF2B5EF4-FFF2-40B4-BE49-F238E27FC236}">
                  <a16:creationId xmlns:a16="http://schemas.microsoft.com/office/drawing/2014/main" id="{ECAF5E76-DD30-473F-8B86-2D78A5A5E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8760" y="4511553"/>
              <a:ext cx="1296612" cy="540255"/>
            </a:xfrm>
            <a:prstGeom prst="ellipse">
              <a:avLst/>
            </a:prstGeom>
            <a:grpFill/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0" name="文本框 4">
              <a:extLst>
                <a:ext uri="{FF2B5EF4-FFF2-40B4-BE49-F238E27FC236}">
                  <a16:creationId xmlns:a16="http://schemas.microsoft.com/office/drawing/2014/main" id="{B17BC7C1-3578-4DFC-9E1D-D2FD5197D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4861" y="4597014"/>
              <a:ext cx="874780" cy="3696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Switch</a:t>
              </a:r>
            </a:p>
          </p:txBody>
        </p:sp>
      </p:grpSp>
      <p:cxnSp>
        <p:nvCxnSpPr>
          <p:cNvPr id="61" name="直接箭头连接符 8">
            <a:extLst>
              <a:ext uri="{FF2B5EF4-FFF2-40B4-BE49-F238E27FC236}">
                <a16:creationId xmlns:a16="http://schemas.microsoft.com/office/drawing/2014/main" id="{980E344E-C0D4-4AD9-88D9-A0D0A37533C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92938" y="2141787"/>
            <a:ext cx="0" cy="140652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箭头连接符 10">
            <a:extLst>
              <a:ext uri="{FF2B5EF4-FFF2-40B4-BE49-F238E27FC236}">
                <a16:creationId xmlns:a16="http://schemas.microsoft.com/office/drawing/2014/main" id="{CBA96354-EA7A-4A6F-BA51-4BA78C28EE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32688" y="2141787"/>
            <a:ext cx="0" cy="140652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箭头连接符 12">
            <a:extLst>
              <a:ext uri="{FF2B5EF4-FFF2-40B4-BE49-F238E27FC236}">
                <a16:creationId xmlns:a16="http://schemas.microsoft.com/office/drawing/2014/main" id="{8F20AB7F-34D9-44D9-B4C1-84078706EF03}"/>
              </a:ext>
            </a:extLst>
          </p:cNvPr>
          <p:cNvCxnSpPr>
            <a:cxnSpLocks noChangeShapeType="1"/>
            <a:endCxn id="59" idx="2"/>
          </p:cNvCxnSpPr>
          <p:nvPr/>
        </p:nvCxnSpPr>
        <p:spPr bwMode="auto">
          <a:xfrm>
            <a:off x="6008688" y="3818187"/>
            <a:ext cx="65087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箭头连接符 28">
            <a:extLst>
              <a:ext uri="{FF2B5EF4-FFF2-40B4-BE49-F238E27FC236}">
                <a16:creationId xmlns:a16="http://schemas.microsoft.com/office/drawing/2014/main" id="{2820695A-44E2-4586-96F8-A314AB05C62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67663" y="3818187"/>
            <a:ext cx="646169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5" name="组合 32">
            <a:extLst>
              <a:ext uri="{FF2B5EF4-FFF2-40B4-BE49-F238E27FC236}">
                <a16:creationId xmlns:a16="http://schemas.microsoft.com/office/drawing/2014/main" id="{073572B3-0388-421D-9B3B-475B84987106}"/>
              </a:ext>
            </a:extLst>
          </p:cNvPr>
          <p:cNvGrpSpPr>
            <a:grpSpLocks/>
          </p:cNvGrpSpPr>
          <p:nvPr/>
        </p:nvGrpSpPr>
        <p:grpSpPr bwMode="auto">
          <a:xfrm>
            <a:off x="7787049" y="2902077"/>
            <a:ext cx="1570801" cy="468312"/>
            <a:chOff x="5155094" y="4327131"/>
            <a:chExt cx="1365461" cy="466996"/>
          </a:xfrm>
        </p:grpSpPr>
        <p:sp>
          <p:nvSpPr>
            <p:cNvPr id="66" name="剪去单角的矩形 34">
              <a:extLst>
                <a:ext uri="{FF2B5EF4-FFF2-40B4-BE49-F238E27FC236}">
                  <a16:creationId xmlns:a16="http://schemas.microsoft.com/office/drawing/2014/main" id="{D497107F-6EED-4014-B077-1EE998627586}"/>
                </a:ext>
              </a:extLst>
            </p:cNvPr>
            <p:cNvSpPr/>
            <p:nvPr/>
          </p:nvSpPr>
          <p:spPr bwMode="auto">
            <a:xfrm>
              <a:off x="5205902" y="4327131"/>
              <a:ext cx="755767" cy="400508"/>
            </a:xfrm>
            <a:prstGeom prst="snip1Rect">
              <a:avLst/>
            </a:prstGeom>
            <a:solidFill>
              <a:schemeClr val="accent1">
                <a:alpha val="57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7" name="文本框 35">
              <a:extLst>
                <a:ext uri="{FF2B5EF4-FFF2-40B4-BE49-F238E27FC236}">
                  <a16:creationId xmlns:a16="http://schemas.microsoft.com/office/drawing/2014/main" id="{DA7D7F94-22E6-480C-888A-6447845A9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5094" y="4332462"/>
              <a:ext cx="136546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2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Packet-out</a:t>
              </a:r>
            </a:p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2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Buffer Id</a:t>
              </a:r>
              <a:endPara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9" name="右箭头 36">
            <a:extLst>
              <a:ext uri="{FF2B5EF4-FFF2-40B4-BE49-F238E27FC236}">
                <a16:creationId xmlns:a16="http://schemas.microsoft.com/office/drawing/2014/main" id="{F748B9B4-5494-4CAB-BAAE-7D5B34206FED}"/>
              </a:ext>
            </a:extLst>
          </p:cNvPr>
          <p:cNvSpPr/>
          <p:nvPr/>
        </p:nvSpPr>
        <p:spPr bwMode="auto">
          <a:xfrm rot="8729201">
            <a:off x="8230140" y="4212899"/>
            <a:ext cx="603562" cy="51593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421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02" y="321995"/>
            <a:ext cx="8249524" cy="7254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Century" panose="02040604050505020304" pitchFamily="18" charset="0"/>
                <a:cs typeface="Consolas" panose="020B0609020204030204" pitchFamily="49" charset="0"/>
              </a:rPr>
              <a:t>Table-miss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291" y="1545049"/>
            <a:ext cx="5237830" cy="517642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buffer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overflows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Switch has to send the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entire packet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through the </a:t>
            </a:r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Packet-in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message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8</a:t>
            </a:fld>
            <a:endParaRPr lang="zh-CN" altLang="en-US" dirty="0"/>
          </a:p>
        </p:txBody>
      </p:sp>
      <p:sp>
        <p:nvSpPr>
          <p:cNvPr id="106" name="矩形 7">
            <a:extLst>
              <a:ext uri="{FF2B5EF4-FFF2-40B4-BE49-F238E27FC236}">
                <a16:creationId xmlns:a16="http://schemas.microsoft.com/office/drawing/2014/main" id="{ABB089A5-CC75-4B6F-9EBE-0DF94D4A4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1522" y="4319999"/>
            <a:ext cx="1958975" cy="46196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7" name="矩形 9">
            <a:extLst>
              <a:ext uri="{FF2B5EF4-FFF2-40B4-BE49-F238E27FC236}">
                <a16:creationId xmlns:a16="http://schemas.microsoft.com/office/drawing/2014/main" id="{D1AD92EE-62BC-4CB3-ACBF-AD517EF9B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1647" y="4172361"/>
            <a:ext cx="339725" cy="757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08" name="组合 17">
            <a:extLst>
              <a:ext uri="{FF2B5EF4-FFF2-40B4-BE49-F238E27FC236}">
                <a16:creationId xmlns:a16="http://schemas.microsoft.com/office/drawing/2014/main" id="{8DA857DF-7EBB-493D-8617-04F23A7AA1B6}"/>
              </a:ext>
            </a:extLst>
          </p:cNvPr>
          <p:cNvGrpSpPr>
            <a:grpSpLocks/>
          </p:cNvGrpSpPr>
          <p:nvPr/>
        </p:nvGrpSpPr>
        <p:grpSpPr bwMode="auto">
          <a:xfrm>
            <a:off x="7173247" y="4350161"/>
            <a:ext cx="1365250" cy="401638"/>
            <a:chOff x="5155094" y="4327131"/>
            <a:chExt cx="1365461" cy="400309"/>
          </a:xfrm>
        </p:grpSpPr>
        <p:sp>
          <p:nvSpPr>
            <p:cNvPr id="109" name="剪去单角的矩形 13">
              <a:extLst>
                <a:ext uri="{FF2B5EF4-FFF2-40B4-BE49-F238E27FC236}">
                  <a16:creationId xmlns:a16="http://schemas.microsoft.com/office/drawing/2014/main" id="{B6A8C326-D5FF-4709-AC33-EAEC91C04323}"/>
                </a:ext>
              </a:extLst>
            </p:cNvPr>
            <p:cNvSpPr/>
            <p:nvPr/>
          </p:nvSpPr>
          <p:spPr bwMode="auto">
            <a:xfrm>
              <a:off x="5205902" y="4327131"/>
              <a:ext cx="755767" cy="400309"/>
            </a:xfrm>
            <a:prstGeom prst="snip1Rect">
              <a:avLst/>
            </a:prstGeom>
            <a:solidFill>
              <a:schemeClr val="accent1">
                <a:alpha val="57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0" name="文本框 16">
              <a:extLst>
                <a:ext uri="{FF2B5EF4-FFF2-40B4-BE49-F238E27FC236}">
                  <a16:creationId xmlns:a16="http://schemas.microsoft.com/office/drawing/2014/main" id="{80311459-0C65-4AFC-8B92-B887405DF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5094" y="4332462"/>
              <a:ext cx="13654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Packet</a:t>
              </a:r>
              <a:endPara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11" name="组合 32">
            <a:extLst>
              <a:ext uri="{FF2B5EF4-FFF2-40B4-BE49-F238E27FC236}">
                <a16:creationId xmlns:a16="http://schemas.microsoft.com/office/drawing/2014/main" id="{8BFFB4A5-61B6-4F00-8C8F-3C5894C8FC8C}"/>
              </a:ext>
            </a:extLst>
          </p:cNvPr>
          <p:cNvGrpSpPr>
            <a:grpSpLocks/>
          </p:cNvGrpSpPr>
          <p:nvPr/>
        </p:nvGrpSpPr>
        <p:grpSpPr bwMode="auto">
          <a:xfrm>
            <a:off x="6091835" y="2431801"/>
            <a:ext cx="1365250" cy="466725"/>
            <a:chOff x="5155094" y="4327131"/>
            <a:chExt cx="1365461" cy="466996"/>
          </a:xfrm>
        </p:grpSpPr>
        <p:sp>
          <p:nvSpPr>
            <p:cNvPr id="112" name="剪去单角的矩形 34">
              <a:extLst>
                <a:ext uri="{FF2B5EF4-FFF2-40B4-BE49-F238E27FC236}">
                  <a16:creationId xmlns:a16="http://schemas.microsoft.com/office/drawing/2014/main" id="{0AAEC279-E089-434E-AF83-B584FF232757}"/>
                </a:ext>
              </a:extLst>
            </p:cNvPr>
            <p:cNvSpPr/>
            <p:nvPr/>
          </p:nvSpPr>
          <p:spPr bwMode="auto">
            <a:xfrm>
              <a:off x="5205902" y="4327131"/>
              <a:ext cx="755767" cy="400282"/>
            </a:xfrm>
            <a:prstGeom prst="snip1Rect">
              <a:avLst/>
            </a:prstGeom>
            <a:solidFill>
              <a:schemeClr val="accent1">
                <a:alpha val="57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3" name="文本框 35">
              <a:extLst>
                <a:ext uri="{FF2B5EF4-FFF2-40B4-BE49-F238E27FC236}">
                  <a16:creationId xmlns:a16="http://schemas.microsoft.com/office/drawing/2014/main" id="{A05DB337-65F0-48B5-83E0-3E350F499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5094" y="4332462"/>
              <a:ext cx="136546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Packet-in</a:t>
              </a:r>
            </a:p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1500 Byte</a:t>
              </a:r>
              <a:endPara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14" name="组合 47">
            <a:extLst>
              <a:ext uri="{FF2B5EF4-FFF2-40B4-BE49-F238E27FC236}">
                <a16:creationId xmlns:a16="http://schemas.microsoft.com/office/drawing/2014/main" id="{E59794B9-FF5B-48D7-9DED-9EECDCB76C8E}"/>
              </a:ext>
            </a:extLst>
          </p:cNvPr>
          <p:cNvGrpSpPr>
            <a:grpSpLocks/>
          </p:cNvGrpSpPr>
          <p:nvPr/>
        </p:nvGrpSpPr>
        <p:grpSpPr bwMode="auto">
          <a:xfrm>
            <a:off x="6933370" y="4361529"/>
            <a:ext cx="1365250" cy="400050"/>
            <a:chOff x="5155094" y="4327131"/>
            <a:chExt cx="1365461" cy="400309"/>
          </a:xfrm>
        </p:grpSpPr>
        <p:sp>
          <p:nvSpPr>
            <p:cNvPr id="115" name="剪去单角的矩形 48">
              <a:extLst>
                <a:ext uri="{FF2B5EF4-FFF2-40B4-BE49-F238E27FC236}">
                  <a16:creationId xmlns:a16="http://schemas.microsoft.com/office/drawing/2014/main" id="{9663B9C3-79F2-4535-B53C-509A957F433D}"/>
                </a:ext>
              </a:extLst>
            </p:cNvPr>
            <p:cNvSpPr/>
            <p:nvPr/>
          </p:nvSpPr>
          <p:spPr bwMode="auto">
            <a:xfrm>
              <a:off x="5205902" y="4327131"/>
              <a:ext cx="755767" cy="400309"/>
            </a:xfrm>
            <a:prstGeom prst="snip1Rect">
              <a:avLst/>
            </a:prstGeom>
            <a:solidFill>
              <a:schemeClr val="accent1">
                <a:alpha val="57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6" name="文本框 49">
              <a:extLst>
                <a:ext uri="{FF2B5EF4-FFF2-40B4-BE49-F238E27FC236}">
                  <a16:creationId xmlns:a16="http://schemas.microsoft.com/office/drawing/2014/main" id="{33B09882-6550-4062-9F0D-92BDE9D1F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5094" y="4332462"/>
              <a:ext cx="13654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Packet</a:t>
              </a:r>
              <a:endPara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17" name="组合 50">
            <a:extLst>
              <a:ext uri="{FF2B5EF4-FFF2-40B4-BE49-F238E27FC236}">
                <a16:creationId xmlns:a16="http://schemas.microsoft.com/office/drawing/2014/main" id="{FF180536-3823-4012-8A93-0564AE3F6ACD}"/>
              </a:ext>
            </a:extLst>
          </p:cNvPr>
          <p:cNvGrpSpPr>
            <a:grpSpLocks/>
          </p:cNvGrpSpPr>
          <p:nvPr/>
        </p:nvGrpSpPr>
        <p:grpSpPr bwMode="auto">
          <a:xfrm>
            <a:off x="6640752" y="4364564"/>
            <a:ext cx="1365250" cy="400050"/>
            <a:chOff x="5155094" y="4327131"/>
            <a:chExt cx="1365461" cy="400309"/>
          </a:xfrm>
        </p:grpSpPr>
        <p:sp>
          <p:nvSpPr>
            <p:cNvPr id="118" name="剪去单角的矩形 51">
              <a:extLst>
                <a:ext uri="{FF2B5EF4-FFF2-40B4-BE49-F238E27FC236}">
                  <a16:creationId xmlns:a16="http://schemas.microsoft.com/office/drawing/2014/main" id="{DC47A548-A61B-42FA-ABD6-F9D9BB462E8E}"/>
                </a:ext>
              </a:extLst>
            </p:cNvPr>
            <p:cNvSpPr/>
            <p:nvPr/>
          </p:nvSpPr>
          <p:spPr bwMode="auto">
            <a:xfrm>
              <a:off x="5205902" y="4327131"/>
              <a:ext cx="755767" cy="400309"/>
            </a:xfrm>
            <a:prstGeom prst="snip1Rect">
              <a:avLst/>
            </a:prstGeom>
            <a:solidFill>
              <a:schemeClr val="accent1">
                <a:alpha val="57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9" name="文本框 52">
              <a:extLst>
                <a:ext uri="{FF2B5EF4-FFF2-40B4-BE49-F238E27FC236}">
                  <a16:creationId xmlns:a16="http://schemas.microsoft.com/office/drawing/2014/main" id="{14675135-5B41-4518-99F7-47062802C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5094" y="4332462"/>
              <a:ext cx="13654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Packe</a:t>
              </a:r>
              <a:endPara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20" name="组合 6">
            <a:extLst>
              <a:ext uri="{FF2B5EF4-FFF2-40B4-BE49-F238E27FC236}">
                <a16:creationId xmlns:a16="http://schemas.microsoft.com/office/drawing/2014/main" id="{331EC7B1-5CBD-4499-856F-CF3769C8CBD9}"/>
              </a:ext>
            </a:extLst>
          </p:cNvPr>
          <p:cNvGrpSpPr>
            <a:grpSpLocks/>
          </p:cNvGrpSpPr>
          <p:nvPr/>
        </p:nvGrpSpPr>
        <p:grpSpPr bwMode="auto">
          <a:xfrm>
            <a:off x="6569635" y="1545049"/>
            <a:ext cx="1620837" cy="647700"/>
            <a:chOff x="5760561" y="2747806"/>
            <a:chExt cx="1620765" cy="648306"/>
          </a:xfrm>
          <a:solidFill>
            <a:srgbClr val="92D050"/>
          </a:solidFill>
        </p:grpSpPr>
        <p:sp>
          <p:nvSpPr>
            <p:cNvPr id="121" name="矩形 1">
              <a:extLst>
                <a:ext uri="{FF2B5EF4-FFF2-40B4-BE49-F238E27FC236}">
                  <a16:creationId xmlns:a16="http://schemas.microsoft.com/office/drawing/2014/main" id="{11BED780-D23B-4192-A35B-96F95436B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561" y="2747806"/>
              <a:ext cx="1620765" cy="648306"/>
            </a:xfrm>
            <a:prstGeom prst="rect">
              <a:avLst/>
            </a:prstGeom>
            <a:grpFill/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2" name="文本框 2">
              <a:extLst>
                <a:ext uri="{FF2B5EF4-FFF2-40B4-BE49-F238E27FC236}">
                  <a16:creationId xmlns:a16="http://schemas.microsoft.com/office/drawing/2014/main" id="{25B12C31-65B8-4821-9313-3E243B503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9981" y="2870133"/>
              <a:ext cx="1410991" cy="40048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Controller</a:t>
              </a:r>
              <a:endPara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23" name="组合 5">
            <a:extLst>
              <a:ext uri="{FF2B5EF4-FFF2-40B4-BE49-F238E27FC236}">
                <a16:creationId xmlns:a16="http://schemas.microsoft.com/office/drawing/2014/main" id="{0B999E14-C970-4605-B1A7-60FC1DCFF616}"/>
              </a:ext>
            </a:extLst>
          </p:cNvPr>
          <p:cNvGrpSpPr>
            <a:grpSpLocks/>
          </p:cNvGrpSpPr>
          <p:nvPr/>
        </p:nvGrpSpPr>
        <p:grpSpPr bwMode="auto">
          <a:xfrm>
            <a:off x="6722397" y="3599274"/>
            <a:ext cx="1295400" cy="539750"/>
            <a:chOff x="5998760" y="4511553"/>
            <a:chExt cx="1296612" cy="540255"/>
          </a:xfrm>
          <a:solidFill>
            <a:schemeClr val="accent3">
              <a:lumMod val="75000"/>
            </a:schemeClr>
          </a:solidFill>
        </p:grpSpPr>
        <p:sp>
          <p:nvSpPr>
            <p:cNvPr id="124" name="椭圆 3">
              <a:extLst>
                <a:ext uri="{FF2B5EF4-FFF2-40B4-BE49-F238E27FC236}">
                  <a16:creationId xmlns:a16="http://schemas.microsoft.com/office/drawing/2014/main" id="{0500AB72-EC24-4DC5-962D-8CEBBE661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8760" y="4511553"/>
              <a:ext cx="1296612" cy="540255"/>
            </a:xfrm>
            <a:prstGeom prst="ellipse">
              <a:avLst/>
            </a:prstGeom>
            <a:grpFill/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5" name="文本框 4">
              <a:extLst>
                <a:ext uri="{FF2B5EF4-FFF2-40B4-BE49-F238E27FC236}">
                  <a16:creationId xmlns:a16="http://schemas.microsoft.com/office/drawing/2014/main" id="{343A4DE0-396E-4C50-837E-17AEFF489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4861" y="4597014"/>
              <a:ext cx="874780" cy="3696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Switch</a:t>
              </a:r>
            </a:p>
          </p:txBody>
        </p:sp>
      </p:grpSp>
      <p:cxnSp>
        <p:nvCxnSpPr>
          <p:cNvPr id="126" name="直接箭头连接符 8">
            <a:extLst>
              <a:ext uri="{FF2B5EF4-FFF2-40B4-BE49-F238E27FC236}">
                <a16:creationId xmlns:a16="http://schemas.microsoft.com/office/drawing/2014/main" id="{878A237F-C7DE-403C-AE18-9CE38AC48CF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055772" y="2192749"/>
            <a:ext cx="0" cy="140652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接箭头连接符 10">
            <a:extLst>
              <a:ext uri="{FF2B5EF4-FFF2-40B4-BE49-F238E27FC236}">
                <a16:creationId xmlns:a16="http://schemas.microsoft.com/office/drawing/2014/main" id="{BB7A271F-059A-4229-91F1-939F35E12A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95522" y="2192749"/>
            <a:ext cx="0" cy="140652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接箭头连接符 12">
            <a:extLst>
              <a:ext uri="{FF2B5EF4-FFF2-40B4-BE49-F238E27FC236}">
                <a16:creationId xmlns:a16="http://schemas.microsoft.com/office/drawing/2014/main" id="{FC76EC7B-EA32-41E0-88B5-F56E84A34108}"/>
              </a:ext>
            </a:extLst>
          </p:cNvPr>
          <p:cNvCxnSpPr>
            <a:cxnSpLocks noChangeShapeType="1"/>
            <a:endCxn id="124" idx="2"/>
          </p:cNvCxnSpPr>
          <p:nvPr/>
        </p:nvCxnSpPr>
        <p:spPr bwMode="auto">
          <a:xfrm>
            <a:off x="5651238" y="3869149"/>
            <a:ext cx="1071159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直接箭头连接符 28">
            <a:extLst>
              <a:ext uri="{FF2B5EF4-FFF2-40B4-BE49-F238E27FC236}">
                <a16:creationId xmlns:a16="http://schemas.microsoft.com/office/drawing/2014/main" id="{13963F7F-9492-4496-992F-480B5CC5A6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30497" y="3869149"/>
            <a:ext cx="75422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0" name="组合 17">
            <a:extLst>
              <a:ext uri="{FF2B5EF4-FFF2-40B4-BE49-F238E27FC236}">
                <a16:creationId xmlns:a16="http://schemas.microsoft.com/office/drawing/2014/main" id="{42F67AEB-EEF0-4F22-A27B-30C4A05AE38F}"/>
              </a:ext>
            </a:extLst>
          </p:cNvPr>
          <p:cNvGrpSpPr>
            <a:grpSpLocks/>
          </p:cNvGrpSpPr>
          <p:nvPr/>
        </p:nvGrpSpPr>
        <p:grpSpPr bwMode="auto">
          <a:xfrm>
            <a:off x="6014804" y="3232561"/>
            <a:ext cx="1365250" cy="400050"/>
            <a:chOff x="5155094" y="4327131"/>
            <a:chExt cx="1365461" cy="400309"/>
          </a:xfrm>
        </p:grpSpPr>
        <p:sp>
          <p:nvSpPr>
            <p:cNvPr id="131" name="剪去单角的矩形 13">
              <a:extLst>
                <a:ext uri="{FF2B5EF4-FFF2-40B4-BE49-F238E27FC236}">
                  <a16:creationId xmlns:a16="http://schemas.microsoft.com/office/drawing/2014/main" id="{9B8F18A7-50B0-46AA-A7A7-B6B14482E1FA}"/>
                </a:ext>
              </a:extLst>
            </p:cNvPr>
            <p:cNvSpPr/>
            <p:nvPr/>
          </p:nvSpPr>
          <p:spPr bwMode="auto">
            <a:xfrm>
              <a:off x="5205902" y="4327131"/>
              <a:ext cx="755767" cy="400309"/>
            </a:xfrm>
            <a:prstGeom prst="snip1Rect">
              <a:avLst/>
            </a:prstGeom>
            <a:solidFill>
              <a:schemeClr val="accent1">
                <a:alpha val="57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2" name="文本框 16">
              <a:extLst>
                <a:ext uri="{FF2B5EF4-FFF2-40B4-BE49-F238E27FC236}">
                  <a16:creationId xmlns:a16="http://schemas.microsoft.com/office/drawing/2014/main" id="{034241B1-C35F-439F-B2AB-B50DB23ED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5094" y="4332462"/>
              <a:ext cx="1365461" cy="369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Packet</a:t>
              </a:r>
            </a:p>
          </p:txBody>
        </p:sp>
      </p:grpSp>
      <p:grpSp>
        <p:nvGrpSpPr>
          <p:cNvPr id="133" name="组合 17">
            <a:extLst>
              <a:ext uri="{FF2B5EF4-FFF2-40B4-BE49-F238E27FC236}">
                <a16:creationId xmlns:a16="http://schemas.microsoft.com/office/drawing/2014/main" id="{E18833C5-CF13-4B41-A5EF-9FFA55B064E2}"/>
              </a:ext>
            </a:extLst>
          </p:cNvPr>
          <p:cNvGrpSpPr>
            <a:grpSpLocks/>
          </p:cNvGrpSpPr>
          <p:nvPr/>
        </p:nvGrpSpPr>
        <p:grpSpPr bwMode="auto">
          <a:xfrm>
            <a:off x="5807997" y="3080515"/>
            <a:ext cx="1365250" cy="400050"/>
            <a:chOff x="5155094" y="4327131"/>
            <a:chExt cx="1365461" cy="400309"/>
          </a:xfrm>
        </p:grpSpPr>
        <p:sp>
          <p:nvSpPr>
            <p:cNvPr id="134" name="剪去单角的矩形 13">
              <a:extLst>
                <a:ext uri="{FF2B5EF4-FFF2-40B4-BE49-F238E27FC236}">
                  <a16:creationId xmlns:a16="http://schemas.microsoft.com/office/drawing/2014/main" id="{76D0624B-7B40-4C63-B2D6-718BF4DDAA56}"/>
                </a:ext>
              </a:extLst>
            </p:cNvPr>
            <p:cNvSpPr/>
            <p:nvPr/>
          </p:nvSpPr>
          <p:spPr bwMode="auto">
            <a:xfrm>
              <a:off x="5205902" y="4327131"/>
              <a:ext cx="755767" cy="400309"/>
            </a:xfrm>
            <a:prstGeom prst="snip1Rect">
              <a:avLst/>
            </a:prstGeom>
            <a:solidFill>
              <a:schemeClr val="accent1">
                <a:alpha val="57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5" name="文本框 16">
              <a:extLst>
                <a:ext uri="{FF2B5EF4-FFF2-40B4-BE49-F238E27FC236}">
                  <a16:creationId xmlns:a16="http://schemas.microsoft.com/office/drawing/2014/main" id="{637EBDB1-321E-4224-A0B6-5F1A86C28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5094" y="4332462"/>
              <a:ext cx="1365461" cy="369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Packet</a:t>
              </a:r>
            </a:p>
          </p:txBody>
        </p:sp>
      </p:grpSp>
      <p:grpSp>
        <p:nvGrpSpPr>
          <p:cNvPr id="136" name="组合 17">
            <a:extLst>
              <a:ext uri="{FF2B5EF4-FFF2-40B4-BE49-F238E27FC236}">
                <a16:creationId xmlns:a16="http://schemas.microsoft.com/office/drawing/2014/main" id="{597130C2-D4B5-49A5-8784-F96D28B0FA1E}"/>
              </a:ext>
            </a:extLst>
          </p:cNvPr>
          <p:cNvGrpSpPr>
            <a:grpSpLocks/>
          </p:cNvGrpSpPr>
          <p:nvPr/>
        </p:nvGrpSpPr>
        <p:grpSpPr bwMode="auto">
          <a:xfrm>
            <a:off x="6167204" y="3384961"/>
            <a:ext cx="1365250" cy="400050"/>
            <a:chOff x="5155094" y="4327131"/>
            <a:chExt cx="1365461" cy="400309"/>
          </a:xfrm>
        </p:grpSpPr>
        <p:sp>
          <p:nvSpPr>
            <p:cNvPr id="137" name="剪去单角的矩形 13">
              <a:extLst>
                <a:ext uri="{FF2B5EF4-FFF2-40B4-BE49-F238E27FC236}">
                  <a16:creationId xmlns:a16="http://schemas.microsoft.com/office/drawing/2014/main" id="{0D8EB8CE-DF0E-4487-BB9F-169A0C543BF7}"/>
                </a:ext>
              </a:extLst>
            </p:cNvPr>
            <p:cNvSpPr/>
            <p:nvPr/>
          </p:nvSpPr>
          <p:spPr bwMode="auto">
            <a:xfrm>
              <a:off x="5205902" y="4327131"/>
              <a:ext cx="755767" cy="400309"/>
            </a:xfrm>
            <a:prstGeom prst="snip1Rect">
              <a:avLst/>
            </a:prstGeom>
            <a:solidFill>
              <a:schemeClr val="accent1">
                <a:alpha val="57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8" name="文本框 16">
              <a:extLst>
                <a:ext uri="{FF2B5EF4-FFF2-40B4-BE49-F238E27FC236}">
                  <a16:creationId xmlns:a16="http://schemas.microsoft.com/office/drawing/2014/main" id="{2B254B51-4AEE-4DC3-9067-560E4F0BE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5094" y="4332462"/>
              <a:ext cx="1365461" cy="369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Packet</a:t>
              </a:r>
            </a:p>
          </p:txBody>
        </p:sp>
      </p:grpSp>
      <p:sp>
        <p:nvSpPr>
          <p:cNvPr id="139" name="右箭头 19">
            <a:extLst>
              <a:ext uri="{FF2B5EF4-FFF2-40B4-BE49-F238E27FC236}">
                <a16:creationId xmlns:a16="http://schemas.microsoft.com/office/drawing/2014/main" id="{855240F9-360C-44AD-B250-1B70B3A56583}"/>
              </a:ext>
            </a:extLst>
          </p:cNvPr>
          <p:cNvSpPr/>
          <p:nvPr/>
        </p:nvSpPr>
        <p:spPr bwMode="auto">
          <a:xfrm rot="2212979">
            <a:off x="5590622" y="1953873"/>
            <a:ext cx="580152" cy="51752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0" name="右箭头 19">
            <a:extLst>
              <a:ext uri="{FF2B5EF4-FFF2-40B4-BE49-F238E27FC236}">
                <a16:creationId xmlns:a16="http://schemas.microsoft.com/office/drawing/2014/main" id="{A5C04B90-AA58-496F-AA7A-8C1BDF52BEF2}"/>
              </a:ext>
            </a:extLst>
          </p:cNvPr>
          <p:cNvSpPr/>
          <p:nvPr/>
        </p:nvSpPr>
        <p:spPr bwMode="auto">
          <a:xfrm rot="8624654">
            <a:off x="8062112" y="3935858"/>
            <a:ext cx="580152" cy="51752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41" name="组合 32">
            <a:extLst>
              <a:ext uri="{FF2B5EF4-FFF2-40B4-BE49-F238E27FC236}">
                <a16:creationId xmlns:a16="http://schemas.microsoft.com/office/drawing/2014/main" id="{F9DAD2C5-97D0-45C3-8DA2-03203990C482}"/>
              </a:ext>
            </a:extLst>
          </p:cNvPr>
          <p:cNvGrpSpPr>
            <a:grpSpLocks/>
          </p:cNvGrpSpPr>
          <p:nvPr/>
        </p:nvGrpSpPr>
        <p:grpSpPr bwMode="auto">
          <a:xfrm>
            <a:off x="7840034" y="2566686"/>
            <a:ext cx="1192636" cy="466725"/>
            <a:chOff x="5155094" y="4327131"/>
            <a:chExt cx="1085980" cy="466996"/>
          </a:xfrm>
        </p:grpSpPr>
        <p:sp>
          <p:nvSpPr>
            <p:cNvPr id="142" name="剪去单角的矩形 34">
              <a:extLst>
                <a:ext uri="{FF2B5EF4-FFF2-40B4-BE49-F238E27FC236}">
                  <a16:creationId xmlns:a16="http://schemas.microsoft.com/office/drawing/2014/main" id="{A8811AB3-B8E8-4D13-9ED1-6742DB1A09E4}"/>
                </a:ext>
              </a:extLst>
            </p:cNvPr>
            <p:cNvSpPr/>
            <p:nvPr/>
          </p:nvSpPr>
          <p:spPr bwMode="auto">
            <a:xfrm>
              <a:off x="5205902" y="4327131"/>
              <a:ext cx="755767" cy="400282"/>
            </a:xfrm>
            <a:prstGeom prst="snip1Rect">
              <a:avLst/>
            </a:prstGeom>
            <a:solidFill>
              <a:schemeClr val="accent1">
                <a:alpha val="57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3" name="文本框 35">
              <a:extLst>
                <a:ext uri="{FF2B5EF4-FFF2-40B4-BE49-F238E27FC236}">
                  <a16:creationId xmlns:a16="http://schemas.microsoft.com/office/drawing/2014/main" id="{7BC9EAA2-42A6-4C72-AC3D-8B413F388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5094" y="4332462"/>
              <a:ext cx="10859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Packet-out</a:t>
              </a:r>
            </a:p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1500 Byte</a:t>
              </a:r>
              <a:endPara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46" name="矩形 145">
            <a:extLst>
              <a:ext uri="{FF2B5EF4-FFF2-40B4-BE49-F238E27FC236}">
                <a16:creationId xmlns:a16="http://schemas.microsoft.com/office/drawing/2014/main" id="{21D71179-B687-43D9-ADEE-82F6E9A24685}"/>
              </a:ext>
            </a:extLst>
          </p:cNvPr>
          <p:cNvSpPr/>
          <p:nvPr/>
        </p:nvSpPr>
        <p:spPr>
          <a:xfrm>
            <a:off x="1308857" y="2700007"/>
            <a:ext cx="6989763" cy="2666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0800">
            <a:solidFill>
              <a:schemeClr val="tx1">
                <a:alpha val="96000"/>
              </a:schemeClr>
            </a:solidFill>
            <a:prstDash val="dash"/>
          </a:ln>
        </p:spPr>
        <p:txBody>
          <a:bodyPr wrap="square" lIns="540000" tIns="360000" rIns="90000" bIns="36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j-ea"/>
                <a:ea typeface="+mj-ea"/>
              </a:rPr>
              <a:t>SBI bandwidth</a:t>
            </a:r>
            <a:r>
              <a:rPr lang="en-US" altLang="zh-CN" sz="2800" dirty="0">
                <a:latin typeface="+mj-ea"/>
                <a:ea typeface="+mj-ea"/>
              </a:rPr>
              <a:t> overhead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increases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j-ea"/>
                <a:ea typeface="+mj-ea"/>
              </a:rPr>
              <a:t>Latency to install the new entry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increases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(5ms to 100ms)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546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39" grpId="0" animBg="1"/>
      <p:bldP spid="140" grpId="0" animBg="1"/>
      <p:bldP spid="1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02" y="321995"/>
            <a:ext cx="8249524" cy="7254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Century" panose="02040604050505020304" pitchFamily="18" charset="0"/>
                <a:cs typeface="Consolas" panose="020B0609020204030204" pitchFamily="49" charset="0"/>
              </a:rPr>
              <a:t>When Does Reactive Happen?</a:t>
            </a:r>
            <a:endParaRPr lang="zh-CN" altLang="en-US" sz="3600" dirty="0">
              <a:latin typeface="Century" panose="02040604050505020304" pitchFamily="18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4418" y="1179924"/>
            <a:ext cx="8969609" cy="55415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flows</a:t>
            </a:r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</a:t>
            </a:r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successively.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20% traffic occupies 80% of total flows.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flow entry memory, replacement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E.g., LRU Policy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Subsequent packets of TCP can trigger Table-miss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Subsequent packets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also trigger Table-miss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Before related new rule installed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D71C454-76B9-4AEF-9760-01F3C15744C0}" type="slidenum">
              <a:rPr lang="zh-CN" altLang="en-US" smtClean="0"/>
              <a:pPr algn="l"/>
              <a:t>9</a:t>
            </a:fld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6D93B4D-BB5E-4EAF-B6F4-B0775559E511}"/>
              </a:ext>
            </a:extLst>
          </p:cNvPr>
          <p:cNvSpPr>
            <a:spLocks noChangeAspect="1"/>
          </p:cNvSpPr>
          <p:nvPr/>
        </p:nvSpPr>
        <p:spPr>
          <a:xfrm>
            <a:off x="374654" y="1179924"/>
            <a:ext cx="503237" cy="501650"/>
          </a:xfrm>
          <a:prstGeom prst="ellipse">
            <a:avLst/>
          </a:prstGeom>
          <a:solidFill>
            <a:srgbClr val="D0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/>
              <a:t>1</a:t>
            </a:r>
            <a:endParaRPr lang="en-US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9BE2960-DB97-4728-A295-F409D57219C7}"/>
              </a:ext>
            </a:extLst>
          </p:cNvPr>
          <p:cNvSpPr>
            <a:spLocks noChangeAspect="1"/>
          </p:cNvSpPr>
          <p:nvPr/>
        </p:nvSpPr>
        <p:spPr>
          <a:xfrm>
            <a:off x="391605" y="2943641"/>
            <a:ext cx="503238" cy="5016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/>
              <a:t>2</a:t>
            </a:r>
            <a:endParaRPr lang="en-US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6526229-7B88-4593-BABA-0276DF7EF4E8}"/>
              </a:ext>
            </a:extLst>
          </p:cNvPr>
          <p:cNvSpPr>
            <a:spLocks noChangeAspect="1"/>
          </p:cNvSpPr>
          <p:nvPr/>
        </p:nvSpPr>
        <p:spPr>
          <a:xfrm>
            <a:off x="391605" y="5125003"/>
            <a:ext cx="503237" cy="5032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/>
              <a:t>3</a:t>
            </a: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59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1.4|5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4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5|4.5|8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3.7|14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2.8|7.2|6.1|10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5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2.1|7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13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5.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1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15.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1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2.5|25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11.4|21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4.3|6.1|1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5530</TotalTime>
  <Words>1432</Words>
  <Application>Microsoft Office PowerPoint</Application>
  <PresentationFormat>全屏显示(4:3)</PresentationFormat>
  <Paragraphs>509</Paragraphs>
  <Slides>35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9" baseType="lpstr">
      <vt:lpstr>Microsoft YaHei Light</vt:lpstr>
      <vt:lpstr>宋体</vt:lpstr>
      <vt:lpstr>微软雅黑</vt:lpstr>
      <vt:lpstr>微软雅黑 Light</vt:lpstr>
      <vt:lpstr>等线</vt:lpstr>
      <vt:lpstr>等线 Light</vt:lpstr>
      <vt:lpstr>Arial</vt:lpstr>
      <vt:lpstr>Calibri</vt:lpstr>
      <vt:lpstr>Calibri Light</vt:lpstr>
      <vt:lpstr>Century</vt:lpstr>
      <vt:lpstr>Consolas</vt:lpstr>
      <vt:lpstr>Times New Roman</vt:lpstr>
      <vt:lpstr>Wingdings</vt:lpstr>
      <vt:lpstr>Office 主题​​</vt:lpstr>
      <vt:lpstr>SoftRing: Taming the Reactive Model for Software Defined Networks</vt:lpstr>
      <vt:lpstr>Match-Action Abstraction</vt:lpstr>
      <vt:lpstr>Proactive vs. Reactive</vt:lpstr>
      <vt:lpstr>Proactive Model Only?</vt:lpstr>
      <vt:lpstr>Overhead in Reactive</vt:lpstr>
      <vt:lpstr>Table-miss</vt:lpstr>
      <vt:lpstr>Table-miss</vt:lpstr>
      <vt:lpstr>Table-miss</vt:lpstr>
      <vt:lpstr>When Does Reactive Happen?</vt:lpstr>
      <vt:lpstr>Where to buffer the Table-miss packet?</vt:lpstr>
      <vt:lpstr>Goal of SoftRing</vt:lpstr>
      <vt:lpstr>Popular Restaurant Policy</vt:lpstr>
      <vt:lpstr>Basic Idea</vt:lpstr>
      <vt:lpstr>Three Challenges</vt:lpstr>
      <vt:lpstr>Seek and Select</vt:lpstr>
      <vt:lpstr>Loop Seeking Algorithm</vt:lpstr>
      <vt:lpstr>Loop Selection Algorithm</vt:lpstr>
      <vt:lpstr>Switch Enforcement</vt:lpstr>
      <vt:lpstr>Switch Enforcement</vt:lpstr>
      <vt:lpstr>Switch Enforcement</vt:lpstr>
      <vt:lpstr>Switch Enforcement</vt:lpstr>
      <vt:lpstr>Switch Enforcement</vt:lpstr>
      <vt:lpstr>Handling the Dynamic</vt:lpstr>
      <vt:lpstr>Handling the Dynamic</vt:lpstr>
      <vt:lpstr>SoftRing: Implementation</vt:lpstr>
      <vt:lpstr>SoftRing: Implementation</vt:lpstr>
      <vt:lpstr>SoftRing: Implementation</vt:lpstr>
      <vt:lpstr>Evaluation</vt:lpstr>
      <vt:lpstr>Evaluation</vt:lpstr>
      <vt:lpstr>Evaluation</vt:lpstr>
      <vt:lpstr>Benefit of SoftRing</vt:lpstr>
      <vt:lpstr>Cost of SoftRing</vt:lpstr>
      <vt:lpstr>Cost of SoftRing</vt:lpstr>
      <vt:lpstr>Conclusion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 Fast Packet Inspection over Compressed HTTP Traffic</dc:title>
  <dc:creator>silvin</dc:creator>
  <cp:lastModifiedBy>侯开宇</cp:lastModifiedBy>
  <cp:revision>414</cp:revision>
  <cp:lastPrinted>2016-09-23T03:58:22Z</cp:lastPrinted>
  <dcterms:created xsi:type="dcterms:W3CDTF">2016-09-18T00:37:20Z</dcterms:created>
  <dcterms:modified xsi:type="dcterms:W3CDTF">2018-03-29T02:39:50Z</dcterms:modified>
</cp:coreProperties>
</file>