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6" r:id="rId10"/>
    <p:sldId id="267"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8" d="100"/>
          <a:sy n="98" d="100"/>
        </p:scale>
        <p:origin x="11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11/25/2022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7AAF6-93C1-485D-B261-133E2D68927A}"/>
              </a:ext>
            </a:extLst>
          </p:cNvPr>
          <p:cNvSpPr>
            <a:spLocks noGrp="1"/>
          </p:cNvSpPr>
          <p:nvPr>
            <p:ph type="ctrTitle"/>
          </p:nvPr>
        </p:nvSpPr>
        <p:spPr>
          <a:xfrm>
            <a:off x="3145804" y="3429000"/>
            <a:ext cx="8915399" cy="1126283"/>
          </a:xfrm>
        </p:spPr>
        <p:txBody>
          <a:bodyPr/>
          <a:lstStyle/>
          <a:p>
            <a:r>
              <a:rPr lang="en-US" b="1" dirty="0">
                <a:latin typeface="BellCent BdList BT" panose="020B0806030509030204" pitchFamily="34" charset="0"/>
              </a:rPr>
              <a:t>House Price Prediction</a:t>
            </a:r>
          </a:p>
        </p:txBody>
      </p:sp>
    </p:spTree>
    <p:extLst>
      <p:ext uri="{BB962C8B-B14F-4D97-AF65-F5344CB8AC3E}">
        <p14:creationId xmlns:p14="http://schemas.microsoft.com/office/powerpoint/2010/main" val="2668784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B539A-84E2-C0B7-D554-064F216C667E}"/>
              </a:ext>
            </a:extLst>
          </p:cNvPr>
          <p:cNvSpPr>
            <a:spLocks noGrp="1"/>
          </p:cNvSpPr>
          <p:nvPr>
            <p:ph type="title"/>
          </p:nvPr>
        </p:nvSpPr>
        <p:spPr/>
        <p:txBody>
          <a:bodyPr/>
          <a:lstStyle/>
          <a:p>
            <a:r>
              <a:rPr lang="en-US" u="sng" dirty="0"/>
              <a:t>Output</a:t>
            </a:r>
            <a:r>
              <a:rPr lang="en-US" dirty="0"/>
              <a:t> :</a:t>
            </a:r>
          </a:p>
        </p:txBody>
      </p:sp>
      <p:pic>
        <p:nvPicPr>
          <p:cNvPr id="5" name="Picture 4">
            <a:extLst>
              <a:ext uri="{FF2B5EF4-FFF2-40B4-BE49-F238E27FC236}">
                <a16:creationId xmlns:a16="http://schemas.microsoft.com/office/drawing/2014/main" id="{C247B9E4-31C5-A163-598B-F18ADFCFB113}"/>
              </a:ext>
            </a:extLst>
          </p:cNvPr>
          <p:cNvPicPr>
            <a:picLocks noChangeAspect="1"/>
          </p:cNvPicPr>
          <p:nvPr/>
        </p:nvPicPr>
        <p:blipFill>
          <a:blip r:embed="rId2"/>
          <a:stretch>
            <a:fillRect/>
          </a:stretch>
        </p:blipFill>
        <p:spPr>
          <a:xfrm>
            <a:off x="4397624" y="2489874"/>
            <a:ext cx="6916792" cy="32366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568750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BED4F-91A7-4079-AFAC-2A22A47E3D35}"/>
              </a:ext>
            </a:extLst>
          </p:cNvPr>
          <p:cNvSpPr>
            <a:spLocks noGrp="1"/>
          </p:cNvSpPr>
          <p:nvPr>
            <p:ph type="ctrTitle"/>
          </p:nvPr>
        </p:nvSpPr>
        <p:spPr>
          <a:xfrm>
            <a:off x="892934" y="391196"/>
            <a:ext cx="8915399" cy="1126283"/>
          </a:xfrm>
        </p:spPr>
        <p:txBody>
          <a:bodyPr/>
          <a:lstStyle/>
          <a:p>
            <a:r>
              <a:rPr lang="en-US" b="1" dirty="0"/>
              <a:t>Conclusion</a:t>
            </a:r>
          </a:p>
        </p:txBody>
      </p:sp>
      <p:sp>
        <p:nvSpPr>
          <p:cNvPr id="3" name="Subtitle 2">
            <a:extLst>
              <a:ext uri="{FF2B5EF4-FFF2-40B4-BE49-F238E27FC236}">
                <a16:creationId xmlns:a16="http://schemas.microsoft.com/office/drawing/2014/main" id="{5977A1D6-1850-4640-B961-30C1F60F97FF}"/>
              </a:ext>
            </a:extLst>
          </p:cNvPr>
          <p:cNvSpPr>
            <a:spLocks noGrp="1"/>
          </p:cNvSpPr>
          <p:nvPr>
            <p:ph type="subTitle" idx="1"/>
          </p:nvPr>
        </p:nvSpPr>
        <p:spPr>
          <a:xfrm>
            <a:off x="1638300" y="1868556"/>
            <a:ext cx="9877839" cy="1994271"/>
          </a:xfrm>
        </p:spPr>
        <p:txBody>
          <a:bodyPr>
            <a:normAutofit/>
          </a:bodyPr>
          <a:lstStyle/>
          <a:p>
            <a:pPr algn="just"/>
            <a:r>
              <a:rPr lang="en-US" sz="2400" dirty="0">
                <a:latin typeface="Calibri" panose="020F0502020204030204" pitchFamily="34" charset="0"/>
              </a:rPr>
              <a:t>So, Our Aim Is Achieved As We Have Successfully Ticked All Our Parameters As Mentioned In Our Aim Column. It Is Seen That Our Prediction Is Too Accurate When Our Total Count Is Greater Than 10. Else Accuracy Is Reduced.</a:t>
            </a:r>
          </a:p>
        </p:txBody>
      </p:sp>
    </p:spTree>
    <p:extLst>
      <p:ext uri="{BB962C8B-B14F-4D97-AF65-F5344CB8AC3E}">
        <p14:creationId xmlns:p14="http://schemas.microsoft.com/office/powerpoint/2010/main" val="4092499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1373B-6C7F-FD6D-16DC-F69230D85C7E}"/>
              </a:ext>
            </a:extLst>
          </p:cNvPr>
          <p:cNvSpPr>
            <a:spLocks noGrp="1"/>
          </p:cNvSpPr>
          <p:nvPr>
            <p:ph type="title"/>
          </p:nvPr>
        </p:nvSpPr>
        <p:spPr/>
        <p:txBody>
          <a:bodyPr/>
          <a:lstStyle/>
          <a:p>
            <a:r>
              <a:rPr lang="en-US" dirty="0"/>
              <a:t>A Project BY:-</a:t>
            </a:r>
          </a:p>
        </p:txBody>
      </p:sp>
      <p:sp>
        <p:nvSpPr>
          <p:cNvPr id="3" name="Text Placeholder 2">
            <a:extLst>
              <a:ext uri="{FF2B5EF4-FFF2-40B4-BE49-F238E27FC236}">
                <a16:creationId xmlns:a16="http://schemas.microsoft.com/office/drawing/2014/main" id="{4B42A97A-DC2D-6F9A-F26D-B5CF448F10A3}"/>
              </a:ext>
            </a:extLst>
          </p:cNvPr>
          <p:cNvSpPr>
            <a:spLocks noGrp="1"/>
          </p:cNvSpPr>
          <p:nvPr>
            <p:ph type="body" idx="1"/>
          </p:nvPr>
        </p:nvSpPr>
        <p:spPr>
          <a:xfrm>
            <a:off x="5668474" y="3733329"/>
            <a:ext cx="4593126" cy="860400"/>
          </a:xfrm>
        </p:spPr>
        <p:txBody>
          <a:bodyPr/>
          <a:lstStyle/>
          <a:p>
            <a:pPr marL="342900" indent="-342900">
              <a:buFont typeface="Arial" panose="020B0604020202020204" pitchFamily="34" charset="0"/>
              <a:buChar char="•"/>
            </a:pPr>
            <a:r>
              <a:rPr lang="en-US" dirty="0"/>
              <a:t>Kaiyur Maheshwari</a:t>
            </a:r>
          </a:p>
          <a:p>
            <a:pPr marL="342900" indent="-342900">
              <a:buFont typeface="Arial" panose="020B0604020202020204" pitchFamily="34" charset="0"/>
              <a:buChar char="•"/>
            </a:pPr>
            <a:r>
              <a:rPr lang="en-US" dirty="0"/>
              <a:t>Nisharth Chauhan</a:t>
            </a:r>
          </a:p>
        </p:txBody>
      </p:sp>
    </p:spTree>
    <p:extLst>
      <p:ext uri="{BB962C8B-B14F-4D97-AF65-F5344CB8AC3E}">
        <p14:creationId xmlns:p14="http://schemas.microsoft.com/office/powerpoint/2010/main" val="3571160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95A2D-A771-4523-B7D6-A95CE86B1FE4}"/>
              </a:ext>
            </a:extLst>
          </p:cNvPr>
          <p:cNvSpPr>
            <a:spLocks noGrp="1"/>
          </p:cNvSpPr>
          <p:nvPr>
            <p:ph type="ctrTitle"/>
          </p:nvPr>
        </p:nvSpPr>
        <p:spPr>
          <a:xfrm>
            <a:off x="1078466" y="463826"/>
            <a:ext cx="3387518" cy="801729"/>
          </a:xfrm>
        </p:spPr>
        <p:txBody>
          <a:bodyPr/>
          <a:lstStyle/>
          <a:p>
            <a:r>
              <a:rPr lang="en-US" sz="4400" b="1" dirty="0"/>
              <a:t>Abstract</a:t>
            </a:r>
            <a:endParaRPr lang="en-US" b="1" dirty="0"/>
          </a:p>
        </p:txBody>
      </p:sp>
      <p:sp>
        <p:nvSpPr>
          <p:cNvPr id="3" name="Subtitle 2">
            <a:extLst>
              <a:ext uri="{FF2B5EF4-FFF2-40B4-BE49-F238E27FC236}">
                <a16:creationId xmlns:a16="http://schemas.microsoft.com/office/drawing/2014/main" id="{C6642F0C-4400-49BF-B61F-0DD1DF3A2A38}"/>
              </a:ext>
            </a:extLst>
          </p:cNvPr>
          <p:cNvSpPr>
            <a:spLocks noGrp="1"/>
          </p:cNvSpPr>
          <p:nvPr>
            <p:ph type="subTitle" idx="1"/>
          </p:nvPr>
        </p:nvSpPr>
        <p:spPr>
          <a:xfrm>
            <a:off x="1807335" y="1608096"/>
            <a:ext cx="9695552" cy="3215695"/>
          </a:xfrm>
        </p:spPr>
        <p:txBody>
          <a:bodyPr>
            <a:normAutofit/>
          </a:bodyPr>
          <a:lstStyle/>
          <a:p>
            <a:pPr algn="just"/>
            <a:r>
              <a:rPr lang="en-US" sz="2400" dirty="0">
                <a:latin typeface="Calibri" panose="020F0502020204030204" pitchFamily="34" charset="0"/>
              </a:rPr>
              <a:t>House Price Forecasting Is An Important Topic Of Real Estate. The Literature Attempts To Derive Useful Knowledge From Historical Data Of Property Markets. We Tried To Analyze House Prices Of The City Named Pune. In This Experiment We Have Performed Analysis On Only One Dataset. This Experiments Tries To Give The Expected Price Of The House Based On Site Location Entered By User And Also Number Of BHK’s. This Full Experiment Is Performed By Using Libraries: Numpy ,Pandas ,Babel , Statistics &amp; Matplotlib. </a:t>
            </a:r>
            <a:endParaRPr lang="en-US" dirty="0">
              <a:latin typeface="Calibri" panose="020F0502020204030204" pitchFamily="34" charset="0"/>
            </a:endParaRPr>
          </a:p>
        </p:txBody>
      </p:sp>
    </p:spTree>
    <p:extLst>
      <p:ext uri="{BB962C8B-B14F-4D97-AF65-F5344CB8AC3E}">
        <p14:creationId xmlns:p14="http://schemas.microsoft.com/office/powerpoint/2010/main" val="4135585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A5DDB-29D3-48F9-AF6A-2E0005BE4B1A}"/>
              </a:ext>
            </a:extLst>
          </p:cNvPr>
          <p:cNvSpPr>
            <a:spLocks noGrp="1"/>
          </p:cNvSpPr>
          <p:nvPr>
            <p:ph type="ctrTitle"/>
          </p:nvPr>
        </p:nvSpPr>
        <p:spPr>
          <a:xfrm>
            <a:off x="1445420" y="440830"/>
            <a:ext cx="1996038" cy="1027016"/>
          </a:xfrm>
        </p:spPr>
        <p:txBody>
          <a:bodyPr/>
          <a:lstStyle/>
          <a:p>
            <a:r>
              <a:rPr lang="en-US" b="1" dirty="0"/>
              <a:t>Aim</a:t>
            </a:r>
          </a:p>
        </p:txBody>
      </p:sp>
      <p:sp>
        <p:nvSpPr>
          <p:cNvPr id="3" name="Subtitle 2">
            <a:extLst>
              <a:ext uri="{FF2B5EF4-FFF2-40B4-BE49-F238E27FC236}">
                <a16:creationId xmlns:a16="http://schemas.microsoft.com/office/drawing/2014/main" id="{07458CEC-F3B3-4FC5-9A00-8902827A8EB2}"/>
              </a:ext>
            </a:extLst>
          </p:cNvPr>
          <p:cNvSpPr>
            <a:spLocks noGrp="1"/>
          </p:cNvSpPr>
          <p:nvPr>
            <p:ph type="subTitle" idx="1"/>
          </p:nvPr>
        </p:nvSpPr>
        <p:spPr>
          <a:xfrm>
            <a:off x="1445420" y="1802295"/>
            <a:ext cx="9350996" cy="3048000"/>
          </a:xfrm>
        </p:spPr>
        <p:txBody>
          <a:bodyPr>
            <a:normAutofit/>
          </a:bodyPr>
          <a:lstStyle/>
          <a:p>
            <a:r>
              <a:rPr lang="en-US" sz="2400" b="1" dirty="0">
                <a:latin typeface="Calibri" panose="020F0502020204030204" pitchFamily="34" charset="0"/>
              </a:rPr>
              <a:t>These Are The Parameters On Which We Will Evaluate Ourselves-</a:t>
            </a:r>
          </a:p>
          <a:p>
            <a:endParaRPr lang="en-US" sz="2400" dirty="0">
              <a:latin typeface="Calibri" panose="020F0502020204030204" pitchFamily="34" charset="0"/>
            </a:endParaRPr>
          </a:p>
          <a:p>
            <a:pPr marL="342900" indent="-342900">
              <a:buFont typeface="Arial" panose="020B0604020202020204" pitchFamily="34" charset="0"/>
              <a:buChar char="•"/>
            </a:pPr>
            <a:r>
              <a:rPr lang="en-US" sz="2400" dirty="0">
                <a:latin typeface="Calibri" panose="020F0502020204030204" pitchFamily="34" charset="0"/>
              </a:rPr>
              <a:t>Created An Effective Price Prediction Software.</a:t>
            </a:r>
          </a:p>
          <a:p>
            <a:pPr marL="342900" indent="-342900">
              <a:buFont typeface="Arial" panose="020B0604020202020204" pitchFamily="34" charset="0"/>
              <a:buChar char="•"/>
            </a:pPr>
            <a:r>
              <a:rPr lang="en-US" sz="2400" dirty="0">
                <a:latin typeface="Calibri" panose="020F0502020204030204" pitchFamily="34" charset="0"/>
              </a:rPr>
              <a:t>Identified The Important Home Price Attributes Which Feed The Software’s Predictive Power. </a:t>
            </a:r>
          </a:p>
        </p:txBody>
      </p:sp>
    </p:spTree>
    <p:extLst>
      <p:ext uri="{BB962C8B-B14F-4D97-AF65-F5344CB8AC3E}">
        <p14:creationId xmlns:p14="http://schemas.microsoft.com/office/powerpoint/2010/main" val="1432066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0E0FC-38EA-442C-BCBB-E886141B5770}"/>
              </a:ext>
            </a:extLst>
          </p:cNvPr>
          <p:cNvSpPr>
            <a:spLocks noGrp="1"/>
          </p:cNvSpPr>
          <p:nvPr>
            <p:ph type="ctrTitle"/>
          </p:nvPr>
        </p:nvSpPr>
        <p:spPr>
          <a:xfrm>
            <a:off x="1091718" y="404314"/>
            <a:ext cx="8915399" cy="1126283"/>
          </a:xfrm>
        </p:spPr>
        <p:txBody>
          <a:bodyPr/>
          <a:lstStyle/>
          <a:p>
            <a:r>
              <a:rPr lang="en-US" b="1" dirty="0"/>
              <a:t>Description</a:t>
            </a:r>
          </a:p>
        </p:txBody>
      </p:sp>
      <p:sp>
        <p:nvSpPr>
          <p:cNvPr id="3" name="Subtitle 2">
            <a:extLst>
              <a:ext uri="{FF2B5EF4-FFF2-40B4-BE49-F238E27FC236}">
                <a16:creationId xmlns:a16="http://schemas.microsoft.com/office/drawing/2014/main" id="{999EF55F-2FF0-41EA-B463-614AF803B414}"/>
              </a:ext>
            </a:extLst>
          </p:cNvPr>
          <p:cNvSpPr>
            <a:spLocks noGrp="1"/>
          </p:cNvSpPr>
          <p:nvPr>
            <p:ph type="subTitle" idx="1"/>
          </p:nvPr>
        </p:nvSpPr>
        <p:spPr>
          <a:xfrm>
            <a:off x="1953109" y="1934694"/>
            <a:ext cx="9125709" cy="4638261"/>
          </a:xfrm>
        </p:spPr>
        <p:txBody>
          <a:bodyPr>
            <a:normAutofit fontScale="92500" lnSpcReduction="10000"/>
          </a:bodyPr>
          <a:lstStyle/>
          <a:p>
            <a:pPr marL="342900" indent="-342900" algn="just">
              <a:buFont typeface="Arial" panose="020B0604020202020204" pitchFamily="34" charset="0"/>
              <a:buChar char="•"/>
            </a:pPr>
            <a:r>
              <a:rPr lang="en-US" sz="2400" dirty="0">
                <a:latin typeface="Calibri" panose="020F0502020204030204" pitchFamily="34" charset="0"/>
              </a:rPr>
              <a:t>Predicting House Prices Can Help To Determine The Selling The Right Price Of A House Of A Particular Region And Can Help People To Find The Right Time To Buy A Home.</a:t>
            </a:r>
          </a:p>
          <a:p>
            <a:pPr marL="342900" indent="-342900" algn="just">
              <a:buFont typeface="Arial" panose="020B0604020202020204" pitchFamily="34" charset="0"/>
              <a:buChar char="•"/>
            </a:pPr>
            <a:r>
              <a:rPr lang="en-US" sz="2400" dirty="0">
                <a:latin typeface="Calibri" panose="020F0502020204030204" pitchFamily="34" charset="0"/>
              </a:rPr>
              <a:t>In This Project On House Price Prediction, Our Task Is To Use Data From The Dataset To Predict House Prices In The City. The Data Includes Features Such As BHK, Sq. Ft, Site Location , Etc.</a:t>
            </a:r>
          </a:p>
          <a:p>
            <a:pPr marL="342900" indent="-342900" algn="just">
              <a:buFont typeface="Arial" panose="020B0604020202020204" pitchFamily="34" charset="0"/>
              <a:buChar char="•"/>
            </a:pPr>
            <a:r>
              <a:rPr lang="en-US" sz="2400" dirty="0">
                <a:latin typeface="Calibri" panose="020F0502020204030204" pitchFamily="34" charset="0"/>
              </a:rPr>
              <a:t>We Use The Following Python Library For Our Project:-</a:t>
            </a:r>
          </a:p>
          <a:p>
            <a:pPr marL="914400" lvl="1" indent="-457200" algn="just">
              <a:buFont typeface="+mj-lt"/>
              <a:buAutoNum type="arabicPeriod"/>
            </a:pPr>
            <a:r>
              <a:rPr lang="en-US" sz="2200" dirty="0">
                <a:latin typeface="Calibri" panose="020F0502020204030204" pitchFamily="34" charset="0"/>
              </a:rPr>
              <a:t>Numpy</a:t>
            </a:r>
          </a:p>
          <a:p>
            <a:pPr marL="914400" lvl="1" indent="-457200" algn="just">
              <a:buFont typeface="+mj-lt"/>
              <a:buAutoNum type="arabicPeriod"/>
            </a:pPr>
            <a:r>
              <a:rPr lang="en-US" sz="2200" dirty="0">
                <a:latin typeface="Calibri" panose="020F0502020204030204" pitchFamily="34" charset="0"/>
              </a:rPr>
              <a:t>Pandas</a:t>
            </a:r>
          </a:p>
          <a:p>
            <a:pPr marL="914400" lvl="1" indent="-457200" algn="just">
              <a:buFont typeface="+mj-lt"/>
              <a:buAutoNum type="arabicPeriod"/>
            </a:pPr>
            <a:r>
              <a:rPr lang="en-US" sz="2200" dirty="0">
                <a:latin typeface="Calibri" panose="020F0502020204030204" pitchFamily="34" charset="0"/>
              </a:rPr>
              <a:t>Matplotlib</a:t>
            </a:r>
          </a:p>
          <a:p>
            <a:pPr marL="914400" lvl="1" indent="-457200" algn="just">
              <a:buFont typeface="+mj-lt"/>
              <a:buAutoNum type="arabicPeriod"/>
            </a:pPr>
            <a:r>
              <a:rPr lang="en-US" sz="2200" dirty="0">
                <a:latin typeface="Calibri" panose="020F0502020204030204" pitchFamily="34" charset="0"/>
              </a:rPr>
              <a:t>Babel</a:t>
            </a:r>
          </a:p>
          <a:p>
            <a:pPr marL="914400" lvl="1" indent="-457200" algn="just">
              <a:buFont typeface="+mj-lt"/>
              <a:buAutoNum type="arabicPeriod"/>
            </a:pPr>
            <a:r>
              <a:rPr lang="en-US" sz="2200" dirty="0">
                <a:latin typeface="Calibri" panose="020F0502020204030204" pitchFamily="34" charset="0"/>
              </a:rPr>
              <a:t>Statistics </a:t>
            </a:r>
          </a:p>
        </p:txBody>
      </p:sp>
    </p:spTree>
    <p:extLst>
      <p:ext uri="{BB962C8B-B14F-4D97-AF65-F5344CB8AC3E}">
        <p14:creationId xmlns:p14="http://schemas.microsoft.com/office/powerpoint/2010/main" val="1807792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35B1B-B19E-4E79-A6DB-47F2FCA931D0}"/>
              </a:ext>
            </a:extLst>
          </p:cNvPr>
          <p:cNvSpPr>
            <a:spLocks noGrp="1"/>
          </p:cNvSpPr>
          <p:nvPr>
            <p:ph type="ctrTitle"/>
          </p:nvPr>
        </p:nvSpPr>
        <p:spPr>
          <a:xfrm>
            <a:off x="1144729" y="404448"/>
            <a:ext cx="8915398" cy="1126283"/>
          </a:xfrm>
        </p:spPr>
        <p:txBody>
          <a:bodyPr/>
          <a:lstStyle/>
          <a:p>
            <a:r>
              <a:rPr lang="en-US" b="1" dirty="0"/>
              <a:t>Prerequisites</a:t>
            </a:r>
          </a:p>
        </p:txBody>
      </p:sp>
      <p:sp>
        <p:nvSpPr>
          <p:cNvPr id="3" name="Subtitle 2">
            <a:extLst>
              <a:ext uri="{FF2B5EF4-FFF2-40B4-BE49-F238E27FC236}">
                <a16:creationId xmlns:a16="http://schemas.microsoft.com/office/drawing/2014/main" id="{9A2383D0-9BED-4294-B0A7-A78EBCFDE191}"/>
              </a:ext>
            </a:extLst>
          </p:cNvPr>
          <p:cNvSpPr>
            <a:spLocks noGrp="1"/>
          </p:cNvSpPr>
          <p:nvPr>
            <p:ph type="subTitle" idx="1"/>
          </p:nvPr>
        </p:nvSpPr>
        <p:spPr>
          <a:xfrm>
            <a:off x="2378537" y="1954818"/>
            <a:ext cx="8915399" cy="2733545"/>
          </a:xfrm>
        </p:spPr>
        <p:txBody>
          <a:bodyPr>
            <a:normAutofit/>
          </a:bodyPr>
          <a:lstStyle/>
          <a:p>
            <a:pPr marL="914400" lvl="1" indent="-457200" algn="just">
              <a:buFont typeface="+mj-lt"/>
              <a:buAutoNum type="arabicPeriod"/>
            </a:pPr>
            <a:r>
              <a:rPr lang="en-US" sz="2000" dirty="0">
                <a:latin typeface="Calibri" panose="020F0502020204030204" pitchFamily="34" charset="0"/>
              </a:rPr>
              <a:t>Numpy</a:t>
            </a:r>
          </a:p>
          <a:p>
            <a:pPr marL="914400" lvl="1" indent="-457200" algn="just">
              <a:buFont typeface="+mj-lt"/>
              <a:buAutoNum type="arabicPeriod"/>
            </a:pPr>
            <a:r>
              <a:rPr lang="en-US" sz="2000" dirty="0">
                <a:latin typeface="Calibri" panose="020F0502020204030204" pitchFamily="34" charset="0"/>
              </a:rPr>
              <a:t>Pandas</a:t>
            </a:r>
          </a:p>
          <a:p>
            <a:pPr marL="914400" lvl="1" indent="-457200" algn="just">
              <a:buFont typeface="+mj-lt"/>
              <a:buAutoNum type="arabicPeriod"/>
            </a:pPr>
            <a:r>
              <a:rPr lang="en-US" sz="2000" dirty="0">
                <a:latin typeface="Calibri" panose="020F0502020204030204" pitchFamily="34" charset="0"/>
              </a:rPr>
              <a:t>Matplotlib</a:t>
            </a:r>
          </a:p>
          <a:p>
            <a:pPr marL="914400" lvl="1" indent="-457200" algn="just">
              <a:buFont typeface="+mj-lt"/>
              <a:buAutoNum type="arabicPeriod"/>
            </a:pPr>
            <a:r>
              <a:rPr lang="en-US" sz="2000" dirty="0">
                <a:latin typeface="Calibri" panose="020F0502020204030204" pitchFamily="34" charset="0"/>
              </a:rPr>
              <a:t>Excel</a:t>
            </a:r>
          </a:p>
          <a:p>
            <a:pPr marL="914400" lvl="1" indent="-457200" algn="just">
              <a:buFont typeface="+mj-lt"/>
              <a:buAutoNum type="arabicPeriod"/>
            </a:pPr>
            <a:endParaRPr lang="en-US" sz="2000" dirty="0">
              <a:latin typeface="Calibri" panose="020F0502020204030204" pitchFamily="34" charset="0"/>
            </a:endParaRPr>
          </a:p>
        </p:txBody>
      </p:sp>
    </p:spTree>
    <p:extLst>
      <p:ext uri="{BB962C8B-B14F-4D97-AF65-F5344CB8AC3E}">
        <p14:creationId xmlns:p14="http://schemas.microsoft.com/office/powerpoint/2010/main" val="2617898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74DEF-EA0A-4838-AE91-6F9CB03C18F7}"/>
              </a:ext>
            </a:extLst>
          </p:cNvPr>
          <p:cNvSpPr>
            <a:spLocks noGrp="1"/>
          </p:cNvSpPr>
          <p:nvPr>
            <p:ph type="ctrTitle"/>
          </p:nvPr>
        </p:nvSpPr>
        <p:spPr>
          <a:xfrm>
            <a:off x="1131474" y="369573"/>
            <a:ext cx="8915399" cy="1139686"/>
          </a:xfrm>
        </p:spPr>
        <p:txBody>
          <a:bodyPr/>
          <a:lstStyle/>
          <a:p>
            <a:r>
              <a:rPr lang="en-US" b="1" dirty="0"/>
              <a:t>Dataset</a:t>
            </a:r>
          </a:p>
        </p:txBody>
      </p:sp>
      <p:sp>
        <p:nvSpPr>
          <p:cNvPr id="3" name="Subtitle 2">
            <a:extLst>
              <a:ext uri="{FF2B5EF4-FFF2-40B4-BE49-F238E27FC236}">
                <a16:creationId xmlns:a16="http://schemas.microsoft.com/office/drawing/2014/main" id="{FBA3CCED-572A-4481-9268-62EE3C8FCDFA}"/>
              </a:ext>
            </a:extLst>
          </p:cNvPr>
          <p:cNvSpPr>
            <a:spLocks noGrp="1"/>
          </p:cNvSpPr>
          <p:nvPr>
            <p:ph type="subTitle" idx="1"/>
          </p:nvPr>
        </p:nvSpPr>
        <p:spPr>
          <a:xfrm>
            <a:off x="1895062" y="1683027"/>
            <a:ext cx="9859616" cy="874643"/>
          </a:xfrm>
        </p:spPr>
        <p:txBody>
          <a:bodyPr>
            <a:normAutofit/>
          </a:bodyPr>
          <a:lstStyle/>
          <a:p>
            <a:pPr marL="342900" indent="-342900" algn="just">
              <a:buFont typeface="Arial" panose="020B0604020202020204" pitchFamily="34" charset="0"/>
              <a:buChar char="•"/>
            </a:pPr>
            <a:r>
              <a:rPr lang="en-US" sz="2400" dirty="0">
                <a:latin typeface="Calibri" panose="020F0502020204030204" pitchFamily="34" charset="0"/>
              </a:rPr>
              <a:t>Our Data Contains Pune Houses Only &amp; The Dataset Contains Approx. 12,000 Houses.</a:t>
            </a:r>
          </a:p>
        </p:txBody>
      </p:sp>
      <p:sp>
        <p:nvSpPr>
          <p:cNvPr id="4" name="Subtitle 2">
            <a:extLst>
              <a:ext uri="{FF2B5EF4-FFF2-40B4-BE49-F238E27FC236}">
                <a16:creationId xmlns:a16="http://schemas.microsoft.com/office/drawing/2014/main" id="{A1EAEB63-C382-4E42-90E9-BCE0872BC8CF}"/>
              </a:ext>
            </a:extLst>
          </p:cNvPr>
          <p:cNvSpPr txBox="1">
            <a:spLocks/>
          </p:cNvSpPr>
          <p:nvPr/>
        </p:nvSpPr>
        <p:spPr>
          <a:xfrm>
            <a:off x="5021249" y="2744645"/>
            <a:ext cx="3597964" cy="595243"/>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just"/>
            <a:r>
              <a:rPr lang="en-US" sz="2400" b="1" dirty="0">
                <a:latin typeface="Calibri" panose="020F0502020204030204" pitchFamily="34" charset="0"/>
              </a:rPr>
              <a:t>Dataset looks as follows-</a:t>
            </a:r>
          </a:p>
        </p:txBody>
      </p:sp>
      <p:pic>
        <p:nvPicPr>
          <p:cNvPr id="6" name="Picture 5">
            <a:extLst>
              <a:ext uri="{FF2B5EF4-FFF2-40B4-BE49-F238E27FC236}">
                <a16:creationId xmlns:a16="http://schemas.microsoft.com/office/drawing/2014/main" id="{CCC1E5FA-EADD-421F-BC3E-B07458402DD4}"/>
              </a:ext>
            </a:extLst>
          </p:cNvPr>
          <p:cNvPicPr>
            <a:picLocks noChangeAspect="1"/>
          </p:cNvPicPr>
          <p:nvPr/>
        </p:nvPicPr>
        <p:blipFill>
          <a:blip r:embed="rId2"/>
          <a:stretch>
            <a:fillRect/>
          </a:stretch>
        </p:blipFill>
        <p:spPr>
          <a:xfrm>
            <a:off x="2578315" y="3429000"/>
            <a:ext cx="8483832" cy="226943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304334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2C39321-7666-47FE-897E-A84506DACADD}"/>
              </a:ext>
            </a:extLst>
          </p:cNvPr>
          <p:cNvSpPr>
            <a:spLocks noGrp="1"/>
          </p:cNvSpPr>
          <p:nvPr>
            <p:ph type="ctrTitle"/>
          </p:nvPr>
        </p:nvSpPr>
        <p:spPr>
          <a:xfrm>
            <a:off x="1131474" y="369573"/>
            <a:ext cx="8915399" cy="1139686"/>
          </a:xfrm>
        </p:spPr>
        <p:txBody>
          <a:bodyPr/>
          <a:lstStyle/>
          <a:p>
            <a:pPr algn="just"/>
            <a:r>
              <a:rPr lang="en-US" b="1" dirty="0"/>
              <a:t>Dataset</a:t>
            </a:r>
            <a:endParaRPr lang="en-US" dirty="0"/>
          </a:p>
        </p:txBody>
      </p:sp>
      <p:pic>
        <p:nvPicPr>
          <p:cNvPr id="9" name="Picture 8">
            <a:extLst>
              <a:ext uri="{FF2B5EF4-FFF2-40B4-BE49-F238E27FC236}">
                <a16:creationId xmlns:a16="http://schemas.microsoft.com/office/drawing/2014/main" id="{629F8DB1-B48E-40F8-847F-5C89FE5DFBB4}"/>
              </a:ext>
            </a:extLst>
          </p:cNvPr>
          <p:cNvPicPr>
            <a:picLocks noChangeAspect="1"/>
          </p:cNvPicPr>
          <p:nvPr/>
        </p:nvPicPr>
        <p:blipFill>
          <a:blip r:embed="rId2"/>
          <a:stretch>
            <a:fillRect/>
          </a:stretch>
        </p:blipFill>
        <p:spPr>
          <a:xfrm>
            <a:off x="2920386" y="2157889"/>
            <a:ext cx="6351228" cy="301045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365516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E019C-534F-4969-83E8-8EA08687534C}"/>
              </a:ext>
            </a:extLst>
          </p:cNvPr>
          <p:cNvSpPr>
            <a:spLocks noGrp="1"/>
          </p:cNvSpPr>
          <p:nvPr>
            <p:ph type="ctrTitle"/>
          </p:nvPr>
        </p:nvSpPr>
        <p:spPr>
          <a:xfrm>
            <a:off x="839926" y="391196"/>
            <a:ext cx="8915399" cy="1126283"/>
          </a:xfrm>
        </p:spPr>
        <p:txBody>
          <a:bodyPr/>
          <a:lstStyle/>
          <a:p>
            <a:r>
              <a:rPr lang="en-US" b="1" dirty="0"/>
              <a:t>How it Works?</a:t>
            </a:r>
          </a:p>
        </p:txBody>
      </p:sp>
      <p:sp>
        <p:nvSpPr>
          <p:cNvPr id="3" name="Subtitle 2">
            <a:extLst>
              <a:ext uri="{FF2B5EF4-FFF2-40B4-BE49-F238E27FC236}">
                <a16:creationId xmlns:a16="http://schemas.microsoft.com/office/drawing/2014/main" id="{F5214273-17B1-4741-83DD-DFCE00330D39}"/>
              </a:ext>
            </a:extLst>
          </p:cNvPr>
          <p:cNvSpPr>
            <a:spLocks noGrp="1"/>
          </p:cNvSpPr>
          <p:nvPr>
            <p:ph type="subTitle" idx="1"/>
          </p:nvPr>
        </p:nvSpPr>
        <p:spPr>
          <a:xfrm>
            <a:off x="1953109" y="1696278"/>
            <a:ext cx="9324491" cy="5049079"/>
          </a:xfrm>
        </p:spPr>
        <p:txBody>
          <a:bodyPr>
            <a:normAutofit fontScale="92500" lnSpcReduction="10000"/>
          </a:bodyPr>
          <a:lstStyle/>
          <a:p>
            <a:pPr marL="800100" lvl="1" indent="-342900" algn="just">
              <a:buFont typeface="Arial" panose="020B0604020202020204" pitchFamily="34" charset="0"/>
              <a:buChar char="•"/>
            </a:pPr>
            <a:r>
              <a:rPr lang="en-US" sz="2200" dirty="0">
                <a:latin typeface="Calibri" panose="020F0502020204030204" pitchFamily="34" charset="0"/>
              </a:rPr>
              <a:t>First Step We Have Performed Is To Collect The Site Location, BHK And </a:t>
            </a:r>
          </a:p>
          <a:p>
            <a:pPr lvl="1" algn="just"/>
            <a:r>
              <a:rPr lang="en-US" sz="2200" dirty="0">
                <a:latin typeface="Calibri" panose="020F0502020204030204" pitchFamily="34" charset="0"/>
              </a:rPr>
              <a:t>     Sq. Ft From User.</a:t>
            </a:r>
          </a:p>
          <a:p>
            <a:pPr marL="800100" lvl="1" indent="-342900" algn="just">
              <a:buFont typeface="Arial" panose="020B0604020202020204" pitchFamily="34" charset="0"/>
              <a:buChar char="•"/>
            </a:pPr>
            <a:r>
              <a:rPr lang="en-US" sz="2200" dirty="0">
                <a:latin typeface="Calibri" panose="020F0502020204030204" pitchFamily="34" charset="0"/>
              </a:rPr>
              <a:t> After Collecting This, We Compare Site &amp; BHK To Our Data And Then From That Fetched Data We Try To Compare Total Counts To 10.</a:t>
            </a:r>
          </a:p>
          <a:p>
            <a:pPr marL="800100" lvl="1" indent="-342900" algn="just">
              <a:buFont typeface="Arial" panose="020B0604020202020204" pitchFamily="34" charset="0"/>
              <a:buChar char="•"/>
            </a:pPr>
            <a:r>
              <a:rPr lang="en-US" sz="2200" dirty="0">
                <a:latin typeface="Calibri" panose="020F0502020204030204" pitchFamily="34" charset="0"/>
              </a:rPr>
              <a:t>If Count &lt; 10, Then We Directly Find Mean Of Price Per Sq. Ft Of The Fetched Data. And Then Predicts Its Price That Way.</a:t>
            </a:r>
          </a:p>
          <a:p>
            <a:pPr marL="800100" lvl="1" indent="-342900" algn="just">
              <a:buFont typeface="Arial" panose="020B0604020202020204" pitchFamily="34" charset="0"/>
              <a:buChar char="•"/>
            </a:pPr>
            <a:r>
              <a:rPr lang="en-US" sz="2200" dirty="0">
                <a:latin typeface="Calibri" panose="020F0502020204030204" pitchFamily="34" charset="0"/>
              </a:rPr>
              <a:t>If Count &gt;= 10, Then We Plot The Scatter Plot Between ‘Price Per Sq. Ft’ And ‘Sq. Ft’ And From That Plot We Try To Remove Outliers For Getting Exact Predicted Price By Applying Following Formula:-</a:t>
            </a:r>
            <a:endParaRPr lang="en-US" sz="2400" dirty="0">
              <a:latin typeface="Calibri" panose="020F0502020204030204" pitchFamily="34" charset="0"/>
            </a:endParaRPr>
          </a:p>
          <a:p>
            <a:pPr lvl="1" algn="just"/>
            <a:r>
              <a:rPr lang="en-US" sz="2400" b="0" dirty="0">
                <a:solidFill>
                  <a:srgbClr val="9CDCFE"/>
                </a:solidFill>
                <a:effectLst/>
                <a:latin typeface="Calibri" panose="020F0502020204030204" pitchFamily="34" charset="0"/>
              </a:rPr>
              <a:t>                  </a:t>
            </a:r>
            <a:r>
              <a:rPr lang="en-US" sz="2100" b="0" dirty="0">
                <a:solidFill>
                  <a:srgbClr val="9CDCFE"/>
                </a:solidFill>
                <a:effectLst/>
                <a:latin typeface="Consolas" panose="020B0609020204030204" pitchFamily="49" charset="0"/>
              </a:rPr>
              <a:t>q1_perfeet</a:t>
            </a:r>
            <a:r>
              <a:rPr lang="en-US" sz="2100" b="0" dirty="0">
                <a:solidFill>
                  <a:srgbClr val="B4B4B4"/>
                </a:solidFill>
                <a:effectLst/>
                <a:latin typeface="Consolas" panose="020B0609020204030204" pitchFamily="49" charset="0"/>
              </a:rPr>
              <a:t>=</a:t>
            </a:r>
            <a:r>
              <a:rPr lang="en-US" sz="2100" b="0" dirty="0">
                <a:solidFill>
                  <a:srgbClr val="9CDCFE"/>
                </a:solidFill>
                <a:effectLst/>
                <a:latin typeface="Consolas" panose="020B0609020204030204" pitchFamily="49" charset="0"/>
              </a:rPr>
              <a:t>reqrows</a:t>
            </a:r>
            <a:r>
              <a:rPr lang="en-US" sz="2100" b="0" dirty="0">
                <a:solidFill>
                  <a:srgbClr val="B4B4B4"/>
                </a:solidFill>
                <a:effectLst/>
                <a:latin typeface="Consolas" panose="020B0609020204030204" pitchFamily="49" charset="0"/>
              </a:rPr>
              <a:t>.</a:t>
            </a:r>
            <a:r>
              <a:rPr lang="en-US" sz="2100" b="0" dirty="0">
                <a:solidFill>
                  <a:srgbClr val="DADADA"/>
                </a:solidFill>
                <a:effectLst/>
                <a:latin typeface="Consolas" panose="020B0609020204030204" pitchFamily="49" charset="0"/>
              </a:rPr>
              <a:t>perfeet</a:t>
            </a:r>
            <a:r>
              <a:rPr lang="en-US" sz="2100" b="0" dirty="0">
                <a:solidFill>
                  <a:srgbClr val="B4B4B4"/>
                </a:solidFill>
                <a:effectLst/>
                <a:latin typeface="Consolas" panose="020B0609020204030204" pitchFamily="49" charset="0"/>
              </a:rPr>
              <a:t>.</a:t>
            </a:r>
            <a:r>
              <a:rPr lang="en-US" sz="2100" b="0" dirty="0">
                <a:solidFill>
                  <a:srgbClr val="DCDCAA"/>
                </a:solidFill>
                <a:effectLst/>
                <a:latin typeface="Consolas" panose="020B0609020204030204" pitchFamily="49" charset="0"/>
              </a:rPr>
              <a:t>quantile</a:t>
            </a:r>
            <a:r>
              <a:rPr lang="en-US" sz="2100" b="0" dirty="0">
                <a:solidFill>
                  <a:srgbClr val="B4B4B4"/>
                </a:solidFill>
                <a:effectLst/>
                <a:latin typeface="Consolas" panose="020B0609020204030204" pitchFamily="49" charset="0"/>
              </a:rPr>
              <a:t>(</a:t>
            </a:r>
            <a:r>
              <a:rPr lang="en-US" sz="2100" b="0" dirty="0">
                <a:solidFill>
                  <a:srgbClr val="B5CEA8"/>
                </a:solidFill>
                <a:effectLst/>
                <a:latin typeface="Consolas" panose="020B0609020204030204" pitchFamily="49" charset="0"/>
              </a:rPr>
              <a:t>0.25</a:t>
            </a:r>
            <a:r>
              <a:rPr lang="en-US" sz="2100" b="0" dirty="0">
                <a:solidFill>
                  <a:srgbClr val="B4B4B4"/>
                </a:solidFill>
                <a:effectLst/>
                <a:latin typeface="Consolas" panose="020B0609020204030204" pitchFamily="49" charset="0"/>
              </a:rPr>
              <a:t>)</a:t>
            </a:r>
            <a:endParaRPr lang="en-US" sz="2100" b="0" dirty="0">
              <a:solidFill>
                <a:srgbClr val="DADADA"/>
              </a:solidFill>
              <a:effectLst/>
              <a:latin typeface="Consolas" panose="020B0609020204030204" pitchFamily="49" charset="0"/>
            </a:endParaRPr>
          </a:p>
          <a:p>
            <a:pPr algn="just"/>
            <a:r>
              <a:rPr lang="en-US" sz="2100" b="0" dirty="0">
                <a:solidFill>
                  <a:srgbClr val="DADADA"/>
                </a:solidFill>
                <a:effectLst/>
                <a:latin typeface="Consolas" panose="020B0609020204030204" pitchFamily="49" charset="0"/>
              </a:rPr>
              <a:t>            </a:t>
            </a:r>
            <a:r>
              <a:rPr lang="en-US" sz="2100" b="0" dirty="0">
                <a:solidFill>
                  <a:srgbClr val="9CDCFE"/>
                </a:solidFill>
                <a:effectLst/>
                <a:latin typeface="Consolas" panose="020B0609020204030204" pitchFamily="49" charset="0"/>
              </a:rPr>
              <a:t>q3_perfeet</a:t>
            </a:r>
            <a:r>
              <a:rPr lang="en-US" sz="2100" b="0" dirty="0">
                <a:solidFill>
                  <a:srgbClr val="B4B4B4"/>
                </a:solidFill>
                <a:effectLst/>
                <a:latin typeface="Consolas" panose="020B0609020204030204" pitchFamily="49" charset="0"/>
              </a:rPr>
              <a:t>=</a:t>
            </a:r>
            <a:r>
              <a:rPr lang="en-US" sz="2100" b="0" dirty="0">
                <a:solidFill>
                  <a:srgbClr val="9CDCFE"/>
                </a:solidFill>
                <a:effectLst/>
                <a:latin typeface="Consolas" panose="020B0609020204030204" pitchFamily="49" charset="0"/>
              </a:rPr>
              <a:t>reqrows</a:t>
            </a:r>
            <a:r>
              <a:rPr lang="en-US" sz="2100" b="0" dirty="0">
                <a:solidFill>
                  <a:srgbClr val="B4B4B4"/>
                </a:solidFill>
                <a:effectLst/>
                <a:latin typeface="Consolas" panose="020B0609020204030204" pitchFamily="49" charset="0"/>
              </a:rPr>
              <a:t>.</a:t>
            </a:r>
            <a:r>
              <a:rPr lang="en-US" sz="2100" b="0" dirty="0">
                <a:solidFill>
                  <a:srgbClr val="DADADA"/>
                </a:solidFill>
                <a:effectLst/>
                <a:latin typeface="Consolas" panose="020B0609020204030204" pitchFamily="49" charset="0"/>
              </a:rPr>
              <a:t>perfeet</a:t>
            </a:r>
            <a:r>
              <a:rPr lang="en-US" sz="2100" b="0" dirty="0">
                <a:solidFill>
                  <a:srgbClr val="B4B4B4"/>
                </a:solidFill>
                <a:effectLst/>
                <a:latin typeface="Consolas" panose="020B0609020204030204" pitchFamily="49" charset="0"/>
              </a:rPr>
              <a:t>.</a:t>
            </a:r>
            <a:r>
              <a:rPr lang="en-US" sz="2100" b="0" dirty="0">
                <a:solidFill>
                  <a:srgbClr val="DCDCAA"/>
                </a:solidFill>
                <a:effectLst/>
                <a:latin typeface="Consolas" panose="020B0609020204030204" pitchFamily="49" charset="0"/>
              </a:rPr>
              <a:t>quantile</a:t>
            </a:r>
            <a:r>
              <a:rPr lang="en-US" sz="2100" b="0" dirty="0">
                <a:solidFill>
                  <a:srgbClr val="B4B4B4"/>
                </a:solidFill>
                <a:effectLst/>
                <a:latin typeface="Consolas" panose="020B0609020204030204" pitchFamily="49" charset="0"/>
              </a:rPr>
              <a:t>(</a:t>
            </a:r>
            <a:r>
              <a:rPr lang="en-US" sz="2100" b="0" dirty="0">
                <a:solidFill>
                  <a:srgbClr val="B5CEA8"/>
                </a:solidFill>
                <a:effectLst/>
                <a:latin typeface="Consolas" panose="020B0609020204030204" pitchFamily="49" charset="0"/>
              </a:rPr>
              <a:t>0.75</a:t>
            </a:r>
            <a:r>
              <a:rPr lang="en-US" sz="2100" b="0" dirty="0">
                <a:solidFill>
                  <a:srgbClr val="B4B4B4"/>
                </a:solidFill>
                <a:effectLst/>
                <a:latin typeface="Consolas" panose="020B0609020204030204" pitchFamily="49" charset="0"/>
              </a:rPr>
              <a:t>)</a:t>
            </a:r>
            <a:endParaRPr lang="en-US" sz="2100" b="0" dirty="0">
              <a:solidFill>
                <a:srgbClr val="DADADA"/>
              </a:solidFill>
              <a:effectLst/>
              <a:latin typeface="Consolas" panose="020B0609020204030204" pitchFamily="49" charset="0"/>
            </a:endParaRPr>
          </a:p>
          <a:p>
            <a:pPr algn="just"/>
            <a:r>
              <a:rPr lang="en-US" sz="2100" b="0" dirty="0">
                <a:solidFill>
                  <a:srgbClr val="DADADA"/>
                </a:solidFill>
                <a:effectLst/>
                <a:latin typeface="Consolas" panose="020B0609020204030204" pitchFamily="49" charset="0"/>
              </a:rPr>
              <a:t>            </a:t>
            </a:r>
            <a:r>
              <a:rPr lang="en-US" sz="2100" b="0" dirty="0">
                <a:solidFill>
                  <a:srgbClr val="9CDCFE"/>
                </a:solidFill>
                <a:effectLst/>
                <a:latin typeface="Consolas" panose="020B0609020204030204" pitchFamily="49" charset="0"/>
              </a:rPr>
              <a:t>iqr</a:t>
            </a:r>
            <a:r>
              <a:rPr lang="en-US" sz="2100" b="0" dirty="0">
                <a:solidFill>
                  <a:srgbClr val="B4B4B4"/>
                </a:solidFill>
                <a:effectLst/>
                <a:latin typeface="Consolas" panose="020B0609020204030204" pitchFamily="49" charset="0"/>
              </a:rPr>
              <a:t>=</a:t>
            </a:r>
            <a:r>
              <a:rPr lang="en-US" sz="2100" b="0" dirty="0">
                <a:solidFill>
                  <a:srgbClr val="9CDCFE"/>
                </a:solidFill>
                <a:effectLst/>
                <a:latin typeface="Consolas" panose="020B0609020204030204" pitchFamily="49" charset="0"/>
              </a:rPr>
              <a:t>q3_perfeet</a:t>
            </a:r>
            <a:r>
              <a:rPr lang="en-US" sz="2100" b="0" dirty="0">
                <a:solidFill>
                  <a:srgbClr val="B4B4B4"/>
                </a:solidFill>
                <a:effectLst/>
                <a:latin typeface="Consolas" panose="020B0609020204030204" pitchFamily="49" charset="0"/>
              </a:rPr>
              <a:t>-</a:t>
            </a:r>
            <a:r>
              <a:rPr lang="en-US" sz="2100" b="0" dirty="0">
                <a:solidFill>
                  <a:srgbClr val="9CDCFE"/>
                </a:solidFill>
                <a:effectLst/>
                <a:latin typeface="Consolas" panose="020B0609020204030204" pitchFamily="49" charset="0"/>
              </a:rPr>
              <a:t>q1_perfeet</a:t>
            </a:r>
            <a:endParaRPr lang="en-US" sz="2100" b="0" dirty="0">
              <a:solidFill>
                <a:srgbClr val="DADADA"/>
              </a:solidFill>
              <a:effectLst/>
              <a:latin typeface="Consolas" panose="020B0609020204030204" pitchFamily="49" charset="0"/>
            </a:endParaRPr>
          </a:p>
          <a:p>
            <a:pPr algn="just"/>
            <a:r>
              <a:rPr lang="en-US" sz="2100" b="0" dirty="0">
                <a:solidFill>
                  <a:srgbClr val="DADADA"/>
                </a:solidFill>
                <a:effectLst/>
                <a:latin typeface="Consolas" panose="020B0609020204030204" pitchFamily="49" charset="0"/>
              </a:rPr>
              <a:t>            </a:t>
            </a:r>
            <a:r>
              <a:rPr lang="en-US" sz="2100" b="0" dirty="0">
                <a:solidFill>
                  <a:srgbClr val="9CDCFE"/>
                </a:solidFill>
                <a:effectLst/>
                <a:latin typeface="Consolas" panose="020B0609020204030204" pitchFamily="49" charset="0"/>
              </a:rPr>
              <a:t>lowerlimit</a:t>
            </a:r>
            <a:r>
              <a:rPr lang="en-US" sz="2100" b="0" dirty="0">
                <a:solidFill>
                  <a:srgbClr val="B4B4B4"/>
                </a:solidFill>
                <a:effectLst/>
                <a:latin typeface="Consolas" panose="020B0609020204030204" pitchFamily="49" charset="0"/>
              </a:rPr>
              <a:t>=</a:t>
            </a:r>
            <a:r>
              <a:rPr lang="en-US" sz="2100" b="0" dirty="0">
                <a:solidFill>
                  <a:srgbClr val="9CDCFE"/>
                </a:solidFill>
                <a:effectLst/>
                <a:latin typeface="Consolas" panose="020B0609020204030204" pitchFamily="49" charset="0"/>
              </a:rPr>
              <a:t>q1_perfeet</a:t>
            </a:r>
            <a:r>
              <a:rPr lang="en-US" sz="2100" b="0" dirty="0">
                <a:solidFill>
                  <a:srgbClr val="B4B4B4"/>
                </a:solidFill>
                <a:effectLst/>
                <a:latin typeface="Consolas" panose="020B0609020204030204" pitchFamily="49" charset="0"/>
              </a:rPr>
              <a:t>-</a:t>
            </a:r>
            <a:r>
              <a:rPr lang="en-US" sz="2100" b="0" dirty="0">
                <a:solidFill>
                  <a:srgbClr val="B5CEA8"/>
                </a:solidFill>
                <a:effectLst/>
                <a:latin typeface="Consolas" panose="020B0609020204030204" pitchFamily="49" charset="0"/>
              </a:rPr>
              <a:t>1.5</a:t>
            </a:r>
            <a:r>
              <a:rPr lang="en-US" sz="2100" b="0" dirty="0">
                <a:solidFill>
                  <a:srgbClr val="B4B4B4"/>
                </a:solidFill>
                <a:effectLst/>
                <a:latin typeface="Consolas" panose="020B0609020204030204" pitchFamily="49" charset="0"/>
              </a:rPr>
              <a:t>*</a:t>
            </a:r>
            <a:r>
              <a:rPr lang="en-US" sz="2100" b="0" dirty="0">
                <a:solidFill>
                  <a:srgbClr val="9CDCFE"/>
                </a:solidFill>
                <a:effectLst/>
                <a:latin typeface="Consolas" panose="020B0609020204030204" pitchFamily="49" charset="0"/>
              </a:rPr>
              <a:t>iqr</a:t>
            </a:r>
            <a:endParaRPr lang="en-US" sz="2100" b="0" dirty="0">
              <a:solidFill>
                <a:srgbClr val="DADADA"/>
              </a:solidFill>
              <a:effectLst/>
              <a:latin typeface="Consolas" panose="020B0609020204030204" pitchFamily="49" charset="0"/>
            </a:endParaRPr>
          </a:p>
          <a:p>
            <a:pPr algn="just"/>
            <a:r>
              <a:rPr lang="en-US" sz="2100" b="0" dirty="0">
                <a:solidFill>
                  <a:srgbClr val="DADADA"/>
                </a:solidFill>
                <a:effectLst/>
                <a:latin typeface="Consolas" panose="020B0609020204030204" pitchFamily="49" charset="0"/>
              </a:rPr>
              <a:t>            </a:t>
            </a:r>
            <a:r>
              <a:rPr lang="en-US" sz="2100" b="0" dirty="0">
                <a:solidFill>
                  <a:srgbClr val="9CDCFE"/>
                </a:solidFill>
                <a:effectLst/>
                <a:latin typeface="Consolas" panose="020B0609020204030204" pitchFamily="49" charset="0"/>
              </a:rPr>
              <a:t>upperlimit</a:t>
            </a:r>
            <a:r>
              <a:rPr lang="en-US" sz="2100" b="0" dirty="0">
                <a:solidFill>
                  <a:srgbClr val="B4B4B4"/>
                </a:solidFill>
                <a:effectLst/>
                <a:latin typeface="Consolas" panose="020B0609020204030204" pitchFamily="49" charset="0"/>
              </a:rPr>
              <a:t>=</a:t>
            </a:r>
            <a:r>
              <a:rPr lang="en-US" sz="2100" b="0" dirty="0">
                <a:solidFill>
                  <a:srgbClr val="9CDCFE"/>
                </a:solidFill>
                <a:effectLst/>
                <a:latin typeface="Consolas" panose="020B0609020204030204" pitchFamily="49" charset="0"/>
              </a:rPr>
              <a:t>q3_perfeet</a:t>
            </a:r>
            <a:r>
              <a:rPr lang="en-US" sz="2100" b="0" dirty="0">
                <a:solidFill>
                  <a:srgbClr val="B4B4B4"/>
                </a:solidFill>
                <a:effectLst/>
                <a:latin typeface="Consolas" panose="020B0609020204030204" pitchFamily="49" charset="0"/>
              </a:rPr>
              <a:t>+</a:t>
            </a:r>
            <a:r>
              <a:rPr lang="en-US" sz="2100" b="0" dirty="0">
                <a:solidFill>
                  <a:srgbClr val="B5CEA8"/>
                </a:solidFill>
                <a:effectLst/>
                <a:latin typeface="Consolas" panose="020B0609020204030204" pitchFamily="49" charset="0"/>
              </a:rPr>
              <a:t>1.5</a:t>
            </a:r>
            <a:r>
              <a:rPr lang="en-US" sz="2100" b="0" dirty="0">
                <a:solidFill>
                  <a:srgbClr val="B4B4B4"/>
                </a:solidFill>
                <a:effectLst/>
                <a:latin typeface="Consolas" panose="020B0609020204030204" pitchFamily="49" charset="0"/>
              </a:rPr>
              <a:t>*</a:t>
            </a:r>
            <a:r>
              <a:rPr lang="en-US" sz="2100" b="0" dirty="0">
                <a:solidFill>
                  <a:srgbClr val="9CDCFE"/>
                </a:solidFill>
                <a:effectLst/>
                <a:latin typeface="Consolas" panose="020B0609020204030204" pitchFamily="49" charset="0"/>
              </a:rPr>
              <a:t>iqr</a:t>
            </a:r>
            <a:endParaRPr lang="en-US" sz="2100" b="0" dirty="0">
              <a:solidFill>
                <a:srgbClr val="DADADA"/>
              </a:solidFill>
              <a:effectLst/>
              <a:latin typeface="Consolas" panose="020B0609020204030204" pitchFamily="49" charset="0"/>
            </a:endParaRPr>
          </a:p>
          <a:p>
            <a:pPr lvl="1" algn="just"/>
            <a:endParaRPr lang="en-US" sz="2200" dirty="0">
              <a:latin typeface="Calibri" panose="020F0502020204030204" pitchFamily="34" charset="0"/>
            </a:endParaRPr>
          </a:p>
        </p:txBody>
      </p:sp>
    </p:spTree>
    <p:extLst>
      <p:ext uri="{BB962C8B-B14F-4D97-AF65-F5344CB8AC3E}">
        <p14:creationId xmlns:p14="http://schemas.microsoft.com/office/powerpoint/2010/main" val="4282964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76F47-BBCE-53FE-5A5D-004FD978D356}"/>
              </a:ext>
            </a:extLst>
          </p:cNvPr>
          <p:cNvSpPr>
            <a:spLocks noGrp="1"/>
          </p:cNvSpPr>
          <p:nvPr>
            <p:ph type="title"/>
          </p:nvPr>
        </p:nvSpPr>
        <p:spPr/>
        <p:txBody>
          <a:bodyPr/>
          <a:lstStyle/>
          <a:p>
            <a:r>
              <a:rPr lang="en-US" u="sng" dirty="0"/>
              <a:t>Input</a:t>
            </a:r>
            <a:r>
              <a:rPr lang="en-US" dirty="0"/>
              <a:t> :</a:t>
            </a:r>
          </a:p>
        </p:txBody>
      </p:sp>
      <p:pic>
        <p:nvPicPr>
          <p:cNvPr id="5" name="Picture 4">
            <a:extLst>
              <a:ext uri="{FF2B5EF4-FFF2-40B4-BE49-F238E27FC236}">
                <a16:creationId xmlns:a16="http://schemas.microsoft.com/office/drawing/2014/main" id="{4C2E2407-D406-014F-9B01-A486CA5D4BF2}"/>
              </a:ext>
            </a:extLst>
          </p:cNvPr>
          <p:cNvPicPr>
            <a:picLocks noChangeAspect="1"/>
          </p:cNvPicPr>
          <p:nvPr/>
        </p:nvPicPr>
        <p:blipFill>
          <a:blip r:embed="rId2"/>
          <a:stretch>
            <a:fillRect/>
          </a:stretch>
        </p:blipFill>
        <p:spPr>
          <a:xfrm>
            <a:off x="4021124" y="1600041"/>
            <a:ext cx="7483488" cy="365791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75537680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239</TotalTime>
  <Words>479</Words>
  <Application>Microsoft Office PowerPoint</Application>
  <PresentationFormat>Widescreen</PresentationFormat>
  <Paragraphs>44</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BellCent BdList BT</vt:lpstr>
      <vt:lpstr>Calibri</vt:lpstr>
      <vt:lpstr>Century Gothic</vt:lpstr>
      <vt:lpstr>Consolas</vt:lpstr>
      <vt:lpstr>Wingdings 3</vt:lpstr>
      <vt:lpstr>Wisp</vt:lpstr>
      <vt:lpstr>House Price Prediction</vt:lpstr>
      <vt:lpstr>Abstract</vt:lpstr>
      <vt:lpstr>Aim</vt:lpstr>
      <vt:lpstr>Description</vt:lpstr>
      <vt:lpstr>Prerequisites</vt:lpstr>
      <vt:lpstr>Dataset</vt:lpstr>
      <vt:lpstr>Dataset</vt:lpstr>
      <vt:lpstr>How it Works?</vt:lpstr>
      <vt:lpstr>Input :</vt:lpstr>
      <vt:lpstr>Output :</vt:lpstr>
      <vt:lpstr>Conclusion</vt:lpstr>
      <vt:lpstr>A Project BY:-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Prediction</dc:title>
  <dc:creator>SIC</dc:creator>
  <cp:lastModifiedBy>Maheshwari Kaiyur</cp:lastModifiedBy>
  <cp:revision>29</cp:revision>
  <dcterms:created xsi:type="dcterms:W3CDTF">2022-11-24T16:13:06Z</dcterms:created>
  <dcterms:modified xsi:type="dcterms:W3CDTF">2022-11-25T05:21:24Z</dcterms:modified>
</cp:coreProperties>
</file>