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3"/>
    <p:sldId id="1191" r:id="rId4"/>
    <p:sldId id="1189" r:id="rId5"/>
    <p:sldId id="1194" r:id="rId6"/>
    <p:sldId id="2007" r:id="rId7"/>
    <p:sldId id="2008" r:id="rId8"/>
    <p:sldId id="2012" r:id="rId9"/>
    <p:sldId id="1195" r:id="rId10"/>
    <p:sldId id="1190" r:id="rId11"/>
    <p:sldId id="2013" r:id="rId12"/>
    <p:sldId id="1196" r:id="rId13"/>
  </p:sldIdLst>
  <p:sldSz cx="12192000" cy="6858000"/>
  <p:notesSz cx="6858000" cy="9144000"/>
  <p:embeddedFontLst>
    <p:embeddedFont>
      <p:font typeface="微软雅黑" panose="020B0503020204020204" charset="-122"/>
      <p:regular r:id="rId18"/>
    </p:embeddedFont>
    <p:embeddedFont>
      <p:font typeface="等线" panose="02010600030101010101" charset="-122"/>
      <p:regular r:id="rId19"/>
    </p:embeddedFont>
    <p:embeddedFont>
      <p:font typeface="Segoe UI" panose="020B0502040204020203" charset="0"/>
      <p:regular r:id="rId20"/>
      <p:bold r:id="rId21"/>
      <p:italic r:id="rId22"/>
      <p:boldItalic r:id="rId23"/>
    </p:embeddedFont>
    <p:embeddedFont>
      <p:font typeface="SentyBrush" panose="03000600000000000000" charset="0"/>
      <p:regular r:id="rId24"/>
    </p:embeddedFont>
    <p:embeddedFont>
      <p:font typeface="Malgun Gothic" panose="020B0503020000020004" charset="-127"/>
      <p:regular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B2"/>
    <a:srgbClr val="FF92C8"/>
    <a:srgbClr val="393A6D"/>
    <a:srgbClr val="494A8B"/>
    <a:srgbClr val="6E6DA5"/>
    <a:srgbClr val="A39AC5"/>
    <a:srgbClr val="DAD1E3"/>
    <a:srgbClr val="8497B0"/>
    <a:srgbClr val="B1BDCD"/>
    <a:srgbClr val="847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A4FE9-A1D3-4A01-AEC5-A2D17F5F42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96CEE-4DE2-4F2B-BE14-FD68F59D13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850-B77C-4BCB-BB7F-E8534E8964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7D6-D08F-4206-9328-5508223A2F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850-B77C-4BCB-BB7F-E8534E8964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7D6-D08F-4206-9328-5508223A2F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850-B77C-4BCB-BB7F-E8534E8964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7D6-D08F-4206-9328-5508223A2F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850-B77C-4BCB-BB7F-E8534E8964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7D6-D08F-4206-9328-5508223A2F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850-B77C-4BCB-BB7F-E8534E8964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7D6-D08F-4206-9328-5508223A2F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850-B77C-4BCB-BB7F-E8534E8964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7D6-D08F-4206-9328-5508223A2F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850-B77C-4BCB-BB7F-E8534E8964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7D6-D08F-4206-9328-5508223A2F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850-B77C-4BCB-BB7F-E8534E8964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7D6-D08F-4206-9328-5508223A2F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850-B77C-4BCB-BB7F-E8534E8964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7D6-D08F-4206-9328-5508223A2F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850-B77C-4BCB-BB7F-E8534E8964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7D6-D08F-4206-9328-5508223A2F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3850-B77C-4BCB-BB7F-E8534E8964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17D6-D08F-4206-9328-5508223A2F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63850-B77C-4BCB-BB7F-E8534E8964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117D6-D08F-4206-9328-5508223A2F2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335840" y="-9526"/>
            <a:ext cx="11909501" cy="6867526"/>
            <a:chOff x="554280" y="-1"/>
            <a:chExt cx="11909501" cy="6867526"/>
          </a:xfrm>
        </p:grpSpPr>
        <p:sp>
          <p:nvSpPr>
            <p:cNvPr id="5" name="流程图: 手动输入 4"/>
            <p:cNvSpPr/>
            <p:nvPr/>
          </p:nvSpPr>
          <p:spPr>
            <a:xfrm rot="16200000">
              <a:off x="2081411" y="-1527132"/>
              <a:ext cx="6858000" cy="9912263"/>
            </a:xfrm>
            <a:prstGeom prst="flowChartManualInput">
              <a:avLst/>
            </a:prstGeom>
            <a:solidFill>
              <a:srgbClr val="DAD1E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流程图: 手动输入 5"/>
            <p:cNvSpPr/>
            <p:nvPr/>
          </p:nvSpPr>
          <p:spPr>
            <a:xfrm rot="16200000">
              <a:off x="2629259" y="-1527132"/>
              <a:ext cx="6858000" cy="9912263"/>
            </a:xfrm>
            <a:prstGeom prst="flowChartManualInput">
              <a:avLst/>
            </a:prstGeom>
            <a:solidFill>
              <a:srgbClr val="A39AC5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流程图: 手动输入 6"/>
            <p:cNvSpPr/>
            <p:nvPr/>
          </p:nvSpPr>
          <p:spPr>
            <a:xfrm rot="16200000">
              <a:off x="3231717" y="-1527132"/>
              <a:ext cx="6858000" cy="9912263"/>
            </a:xfrm>
            <a:prstGeom prst="flowChartManualInput">
              <a:avLst/>
            </a:prstGeom>
            <a:solidFill>
              <a:srgbClr val="847BA6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流程图: 手动输入 3"/>
            <p:cNvSpPr/>
            <p:nvPr/>
          </p:nvSpPr>
          <p:spPr>
            <a:xfrm rot="16200000">
              <a:off x="4078649" y="-1517607"/>
              <a:ext cx="6858000" cy="9912263"/>
            </a:xfrm>
            <a:prstGeom prst="flowChartManualInput">
              <a:avLst/>
            </a:prstGeom>
            <a:solidFill>
              <a:srgbClr val="494A8B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文本框 6"/>
          <p:cNvSpPr txBox="1"/>
          <p:nvPr/>
        </p:nvSpPr>
        <p:spPr>
          <a:xfrm>
            <a:off x="8727732" y="5964452"/>
            <a:ext cx="30064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  • </a:t>
            </a:r>
            <a:r>
              <a:rPr lang="en-US" altLang="zh-CN" sz="2400" b="1" dirty="0">
                <a:solidFill>
                  <a:schemeClr val="bg1"/>
                </a:solidFill>
                <a:latin typeface="SentyBrush" panose="03000600000000000000" charset="0"/>
                <a:cs typeface="SentyBrush" panose="03000600000000000000" charset="0"/>
                <a:sym typeface="+mn-lt"/>
              </a:rPr>
              <a:t>Kaiyu WANG</a:t>
            </a:r>
            <a:endParaRPr lang="zh-CN" altLang="en-US" sz="2400" b="1" dirty="0">
              <a:solidFill>
                <a:schemeClr val="bg1"/>
              </a:solidFill>
              <a:latin typeface="SentyBrush" panose="03000600000000000000" charset="0"/>
              <a:cs typeface="SentyBrush" panose="03000600000000000000" charset="0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818130" y="1652905"/>
            <a:ext cx="977773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4000" b="1">
                <a:solidFill>
                  <a:schemeClr val="bg1"/>
                </a:solidFill>
                <a:latin typeface="Segoe UI" panose="020B0502040204020203" charset="0"/>
              </a:rPr>
              <a:t>Relationships between </a:t>
            </a:r>
            <a:endParaRPr lang="en-US" sz="4000" b="1">
              <a:solidFill>
                <a:schemeClr val="bg1"/>
              </a:solidFill>
              <a:latin typeface="Segoe UI" panose="020B0502040204020203" charset="0"/>
            </a:endParaRPr>
          </a:p>
          <a:p>
            <a:pPr indent="0" algn="ctr"/>
            <a:r>
              <a:rPr lang="en-US" sz="4000" b="1">
                <a:solidFill>
                  <a:schemeClr val="bg1"/>
                </a:solidFill>
                <a:latin typeface="Segoe UI" panose="020B0502040204020203" charset="0"/>
              </a:rPr>
              <a:t>Toronto apartment</a:t>
            </a:r>
            <a:r>
              <a:rPr lang="en-US" sz="4000" b="1">
                <a:solidFill>
                  <a:schemeClr val="bg1"/>
                </a:solidFill>
                <a:latin typeface="Segoe UI" panose="020B0502040204020203" charset="0"/>
                <a:ea typeface="宋体" panose="02010600030101010101" pitchFamily="2" charset="-122"/>
              </a:rPr>
              <a:t>’</a:t>
            </a:r>
            <a:r>
              <a:rPr lang="en-US" sz="4000" b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s</a:t>
            </a:r>
            <a:r>
              <a:rPr lang="en-US" sz="4000" b="1">
                <a:solidFill>
                  <a:schemeClr val="bg1"/>
                </a:solidFill>
                <a:latin typeface="Segoe UI" panose="020B0502040204020203" charset="0"/>
              </a:rPr>
              <a:t> rental price</a:t>
            </a:r>
            <a:r>
              <a:rPr lang="en-US" sz="4000" b="1">
                <a:solidFill>
                  <a:schemeClr val="bg1"/>
                </a:solidFill>
                <a:latin typeface="Segoe UI" panose="020B0502040204020203" charset="0"/>
                <a:cs typeface="Segoe UI" panose="020B0502040204020203" charset="0"/>
              </a:rPr>
              <a:t> and safety issue</a:t>
            </a:r>
            <a:endParaRPr lang="en-US" altLang="en-US" sz="4000" b="1">
              <a:solidFill>
                <a:schemeClr val="bg1"/>
              </a:solidFill>
              <a:latin typeface="Segoe UI" panose="020B0502040204020203" charset="0"/>
              <a:cs typeface="Segoe UI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H="1">
            <a:off x="-168216" y="660946"/>
            <a:ext cx="1619863" cy="1396433"/>
          </a:xfrm>
          <a:prstGeom prst="triangle">
            <a:avLst/>
          </a:prstGeom>
          <a:solidFill>
            <a:srgbClr val="6E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流程图: 手动输入 13"/>
          <p:cNvSpPr/>
          <p:nvPr/>
        </p:nvSpPr>
        <p:spPr>
          <a:xfrm rot="16200000">
            <a:off x="2743200" y="-2616835"/>
            <a:ext cx="6858000" cy="12091035"/>
          </a:xfrm>
          <a:prstGeom prst="flowChartManualInput">
            <a:avLst/>
          </a:prstGeom>
          <a:solidFill>
            <a:srgbClr val="393A6D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-73102" y="277663"/>
            <a:ext cx="7624768" cy="1086278"/>
          </a:xfrm>
          <a:prstGeom prst="parallelogram">
            <a:avLst/>
          </a:prstGeom>
          <a:solidFill>
            <a:srgbClr val="DAD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solidFill>
                  <a:srgbClr val="494A8B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7.Result</a:t>
            </a:r>
            <a:endParaRPr lang="en-US" altLang="zh-CN" sz="3600" b="1" dirty="0">
              <a:solidFill>
                <a:srgbClr val="494A8B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7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5230" y="2256790"/>
            <a:ext cx="8971280" cy="16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475230" y="4063365"/>
            <a:ext cx="9098280" cy="2583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students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Considering low income and good physical condition, we recommend students considering </a:t>
            </a:r>
            <a:r>
              <a:rPr lang="zh-CN" altLang="en-US" b="1" i="1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Scarborough and North York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district for their cheap rental price.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b.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people at work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their are having a high demand of social activities, and with abundant income, we recommend </a:t>
            </a:r>
            <a:r>
              <a:rPr lang="zh-CN" altLang="en-US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Toronto East York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district.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retired people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safety comes first for they are becoming weak dealing with all sorts of accidents, and they have lower frequency of social activities, </a:t>
            </a:r>
            <a:r>
              <a:rPr lang="zh-CN" altLang="en-US" b="1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Etobicoke York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district is recommended for them.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75230" y="1647190"/>
            <a:ext cx="76974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Make recommendations to different people:</a:t>
            </a:r>
            <a:endParaRPr lang="en-US" alt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554280" y="-1"/>
            <a:ext cx="11637721" cy="6858000"/>
            <a:chOff x="554280" y="-1"/>
            <a:chExt cx="11637721" cy="6858000"/>
          </a:xfrm>
        </p:grpSpPr>
        <p:sp>
          <p:nvSpPr>
            <p:cNvPr id="5" name="流程图: 手动输入 4"/>
            <p:cNvSpPr/>
            <p:nvPr/>
          </p:nvSpPr>
          <p:spPr>
            <a:xfrm rot="16200000">
              <a:off x="2081411" y="-1527132"/>
              <a:ext cx="6858000" cy="9912263"/>
            </a:xfrm>
            <a:prstGeom prst="flowChartManualInput">
              <a:avLst/>
            </a:prstGeom>
            <a:solidFill>
              <a:srgbClr val="DAD1E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流程图: 手动输入 5"/>
            <p:cNvSpPr/>
            <p:nvPr/>
          </p:nvSpPr>
          <p:spPr>
            <a:xfrm rot="16200000">
              <a:off x="2656564" y="-1527132"/>
              <a:ext cx="6858000" cy="9912263"/>
            </a:xfrm>
            <a:prstGeom prst="flowChartManualInput">
              <a:avLst/>
            </a:prstGeom>
            <a:solidFill>
              <a:srgbClr val="A39AC5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流程图: 手动输入 6"/>
            <p:cNvSpPr/>
            <p:nvPr/>
          </p:nvSpPr>
          <p:spPr>
            <a:xfrm rot="16200000">
              <a:off x="3231717" y="-1527132"/>
              <a:ext cx="6858000" cy="9912263"/>
            </a:xfrm>
            <a:prstGeom prst="flowChartManualInput">
              <a:avLst/>
            </a:prstGeom>
            <a:solidFill>
              <a:srgbClr val="847BA6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流程图: 手动输入 3"/>
            <p:cNvSpPr/>
            <p:nvPr/>
          </p:nvSpPr>
          <p:spPr>
            <a:xfrm rot="16200000">
              <a:off x="3806869" y="-1527132"/>
              <a:ext cx="6858000" cy="9912263"/>
            </a:xfrm>
            <a:prstGeom prst="flowChartManualInpu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830443" y="2905557"/>
            <a:ext cx="58238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THANK YOU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文本框 6"/>
          <p:cNvSpPr txBox="1"/>
          <p:nvPr/>
        </p:nvSpPr>
        <p:spPr>
          <a:xfrm>
            <a:off x="8727732" y="5964452"/>
            <a:ext cx="30064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  • </a:t>
            </a:r>
            <a:r>
              <a:rPr lang="en-US" altLang="zh-CN" sz="2400" b="1" dirty="0">
                <a:solidFill>
                  <a:schemeClr val="bg1"/>
                </a:solidFill>
                <a:latin typeface="SentyBrush" panose="03000600000000000000" charset="0"/>
                <a:cs typeface="SentyBrush" panose="03000600000000000000" charset="0"/>
                <a:sym typeface="+mn-lt"/>
              </a:rPr>
              <a:t>Kaiyu WANG</a:t>
            </a:r>
            <a:endParaRPr lang="zh-CN" altLang="en-US" sz="2400" b="1" dirty="0">
              <a:solidFill>
                <a:schemeClr val="bg1"/>
              </a:solidFill>
              <a:latin typeface="SentyBrush" panose="03000600000000000000" charset="0"/>
              <a:cs typeface="SentyBrush" panose="03000600000000000000" charset="0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82855" y="-77520"/>
            <a:ext cx="11637721" cy="6858000"/>
            <a:chOff x="554280" y="-1"/>
            <a:chExt cx="11637721" cy="6858000"/>
          </a:xfrm>
        </p:grpSpPr>
        <p:sp>
          <p:nvSpPr>
            <p:cNvPr id="4" name="流程图: 手动输入 3"/>
            <p:cNvSpPr/>
            <p:nvPr/>
          </p:nvSpPr>
          <p:spPr>
            <a:xfrm rot="16200000">
              <a:off x="2081411" y="-1527132"/>
              <a:ext cx="6858000" cy="9912263"/>
            </a:xfrm>
            <a:prstGeom prst="flowChartManualInput">
              <a:avLst/>
            </a:prstGeom>
            <a:solidFill>
              <a:srgbClr val="DAD1E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" name="流程图: 手动输入 6"/>
            <p:cNvSpPr/>
            <p:nvPr/>
          </p:nvSpPr>
          <p:spPr>
            <a:xfrm rot="16200000">
              <a:off x="2656564" y="-1527132"/>
              <a:ext cx="6858000" cy="9912263"/>
            </a:xfrm>
            <a:prstGeom prst="flowChartManualInput">
              <a:avLst/>
            </a:prstGeom>
            <a:solidFill>
              <a:srgbClr val="A39AC5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流程图: 手动输入 9"/>
            <p:cNvSpPr/>
            <p:nvPr/>
          </p:nvSpPr>
          <p:spPr>
            <a:xfrm rot="16200000">
              <a:off x="3231717" y="-1527132"/>
              <a:ext cx="6858000" cy="9912263"/>
            </a:xfrm>
            <a:prstGeom prst="flowChartManualInput">
              <a:avLst/>
            </a:prstGeom>
            <a:solidFill>
              <a:srgbClr val="847BA6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2" name="流程图: 手动输入 11"/>
            <p:cNvSpPr/>
            <p:nvPr/>
          </p:nvSpPr>
          <p:spPr>
            <a:xfrm rot="16200000">
              <a:off x="3806869" y="-1527132"/>
              <a:ext cx="6858000" cy="9912263"/>
            </a:xfrm>
            <a:prstGeom prst="flowChartManualInput">
              <a:avLst/>
            </a:prstGeom>
            <a:solidFill>
              <a:srgbClr val="494A8B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22265" y="854037"/>
            <a:ext cx="795001" cy="772929"/>
            <a:chOff x="4817165" y="2763078"/>
            <a:chExt cx="3370168" cy="3276600"/>
          </a:xfrm>
          <a:solidFill>
            <a:srgbClr val="A39AC5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5" name="任意多边形: 形状 34"/>
            <p:cNvSpPr/>
            <p:nvPr/>
          </p:nvSpPr>
          <p:spPr>
            <a:xfrm>
              <a:off x="4831219" y="2777164"/>
              <a:ext cx="1678057" cy="1633331"/>
            </a:xfrm>
            <a:custGeom>
              <a:avLst/>
              <a:gdLst>
                <a:gd name="connsiteX0" fmla="*/ 967409 w 1678057"/>
                <a:gd name="connsiteY0" fmla="*/ 0 h 1633331"/>
                <a:gd name="connsiteX1" fmla="*/ 1651470 w 1678057"/>
                <a:gd name="connsiteY1" fmla="*/ 283348 h 1633331"/>
                <a:gd name="connsiteX2" fmla="*/ 1678057 w 1678057"/>
                <a:gd name="connsiteY2" fmla="*/ 315571 h 1633331"/>
                <a:gd name="connsiteX3" fmla="*/ 1586514 w 1678057"/>
                <a:gd name="connsiteY3" fmla="*/ 426522 h 1633331"/>
                <a:gd name="connsiteX4" fmla="*/ 1421296 w 1678057"/>
                <a:gd name="connsiteY4" fmla="*/ 967409 h 1633331"/>
                <a:gd name="connsiteX5" fmla="*/ 1586514 w 1678057"/>
                <a:gd name="connsiteY5" fmla="*/ 1508296 h 1633331"/>
                <a:gd name="connsiteX6" fmla="*/ 1678057 w 1678057"/>
                <a:gd name="connsiteY6" fmla="*/ 1619247 h 1633331"/>
                <a:gd name="connsiteX7" fmla="*/ 1666436 w 1678057"/>
                <a:gd name="connsiteY7" fmla="*/ 1633331 h 1633331"/>
                <a:gd name="connsiteX8" fmla="*/ 1651470 w 1678057"/>
                <a:gd name="connsiteY8" fmla="*/ 1615192 h 1633331"/>
                <a:gd name="connsiteX9" fmla="*/ 967409 w 1678057"/>
                <a:gd name="connsiteY9" fmla="*/ 1331844 h 1633331"/>
                <a:gd name="connsiteX10" fmla="*/ 283348 w 1678057"/>
                <a:gd name="connsiteY10" fmla="*/ 1615192 h 1633331"/>
                <a:gd name="connsiteX11" fmla="*/ 268382 w 1678057"/>
                <a:gd name="connsiteY11" fmla="*/ 1633331 h 1633331"/>
                <a:gd name="connsiteX12" fmla="*/ 165218 w 1678057"/>
                <a:gd name="connsiteY12" fmla="*/ 1508296 h 1633331"/>
                <a:gd name="connsiteX13" fmla="*/ 0 w 1678057"/>
                <a:gd name="connsiteY13" fmla="*/ 967409 h 1633331"/>
                <a:gd name="connsiteX14" fmla="*/ 967409 w 1678057"/>
                <a:gd name="connsiteY14" fmla="*/ 0 h 163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78057" h="1633331">
                  <a:moveTo>
                    <a:pt x="967409" y="0"/>
                  </a:moveTo>
                  <a:cubicBezTo>
                    <a:pt x="1234551" y="0"/>
                    <a:pt x="1476404" y="108281"/>
                    <a:pt x="1651470" y="283348"/>
                  </a:cubicBezTo>
                  <a:lnTo>
                    <a:pt x="1678057" y="315571"/>
                  </a:lnTo>
                  <a:lnTo>
                    <a:pt x="1586514" y="426522"/>
                  </a:lnTo>
                  <a:cubicBezTo>
                    <a:pt x="1482204" y="580921"/>
                    <a:pt x="1421296" y="767052"/>
                    <a:pt x="1421296" y="967409"/>
                  </a:cubicBezTo>
                  <a:cubicBezTo>
                    <a:pt x="1421296" y="1167766"/>
                    <a:pt x="1482204" y="1353897"/>
                    <a:pt x="1586514" y="1508296"/>
                  </a:cubicBezTo>
                  <a:lnTo>
                    <a:pt x="1678057" y="1619247"/>
                  </a:lnTo>
                  <a:lnTo>
                    <a:pt x="1666436" y="1633331"/>
                  </a:lnTo>
                  <a:lnTo>
                    <a:pt x="1651470" y="1615192"/>
                  </a:lnTo>
                  <a:cubicBezTo>
                    <a:pt x="1476404" y="1440125"/>
                    <a:pt x="1234551" y="1331844"/>
                    <a:pt x="967409" y="1331844"/>
                  </a:cubicBezTo>
                  <a:cubicBezTo>
                    <a:pt x="700266" y="1331844"/>
                    <a:pt x="458414" y="1440125"/>
                    <a:pt x="283348" y="1615192"/>
                  </a:cubicBezTo>
                  <a:lnTo>
                    <a:pt x="268382" y="1633331"/>
                  </a:lnTo>
                  <a:lnTo>
                    <a:pt x="165218" y="1508296"/>
                  </a:lnTo>
                  <a:cubicBezTo>
                    <a:pt x="60908" y="1353897"/>
                    <a:pt x="0" y="1167766"/>
                    <a:pt x="0" y="967409"/>
                  </a:cubicBezTo>
                  <a:cubicBezTo>
                    <a:pt x="0" y="433124"/>
                    <a:pt x="433124" y="0"/>
                    <a:pt x="967409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6509276" y="2763078"/>
              <a:ext cx="1678057" cy="1633331"/>
            </a:xfrm>
            <a:custGeom>
              <a:avLst/>
              <a:gdLst>
                <a:gd name="connsiteX0" fmla="*/ 710648 w 1678057"/>
                <a:gd name="connsiteY0" fmla="*/ 0 h 1633331"/>
                <a:gd name="connsiteX1" fmla="*/ 1678057 w 1678057"/>
                <a:gd name="connsiteY1" fmla="*/ 967409 h 1633331"/>
                <a:gd name="connsiteX2" fmla="*/ 1512839 w 1678057"/>
                <a:gd name="connsiteY2" fmla="*/ 1508296 h 1633331"/>
                <a:gd name="connsiteX3" fmla="*/ 1409675 w 1678057"/>
                <a:gd name="connsiteY3" fmla="*/ 1633331 h 1633331"/>
                <a:gd name="connsiteX4" fmla="*/ 1394709 w 1678057"/>
                <a:gd name="connsiteY4" fmla="*/ 1615192 h 1633331"/>
                <a:gd name="connsiteX5" fmla="*/ 710648 w 1678057"/>
                <a:gd name="connsiteY5" fmla="*/ 1331844 h 1633331"/>
                <a:gd name="connsiteX6" fmla="*/ 26587 w 1678057"/>
                <a:gd name="connsiteY6" fmla="*/ 1615192 h 1633331"/>
                <a:gd name="connsiteX7" fmla="*/ 11621 w 1678057"/>
                <a:gd name="connsiteY7" fmla="*/ 1633331 h 1633331"/>
                <a:gd name="connsiteX8" fmla="*/ 0 w 1678057"/>
                <a:gd name="connsiteY8" fmla="*/ 1619247 h 1633331"/>
                <a:gd name="connsiteX9" fmla="*/ 91543 w 1678057"/>
                <a:gd name="connsiteY9" fmla="*/ 1508296 h 1633331"/>
                <a:gd name="connsiteX10" fmla="*/ 256761 w 1678057"/>
                <a:gd name="connsiteY10" fmla="*/ 967409 h 1633331"/>
                <a:gd name="connsiteX11" fmla="*/ 91543 w 1678057"/>
                <a:gd name="connsiteY11" fmla="*/ 426522 h 1633331"/>
                <a:gd name="connsiteX12" fmla="*/ 0 w 1678057"/>
                <a:gd name="connsiteY12" fmla="*/ 315571 h 1633331"/>
                <a:gd name="connsiteX13" fmla="*/ 26587 w 1678057"/>
                <a:gd name="connsiteY13" fmla="*/ 283348 h 1633331"/>
                <a:gd name="connsiteX14" fmla="*/ 710648 w 1678057"/>
                <a:gd name="connsiteY14" fmla="*/ 0 h 163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78057" h="1633331">
                  <a:moveTo>
                    <a:pt x="710648" y="0"/>
                  </a:moveTo>
                  <a:cubicBezTo>
                    <a:pt x="1244933" y="0"/>
                    <a:pt x="1678057" y="433124"/>
                    <a:pt x="1678057" y="967409"/>
                  </a:cubicBezTo>
                  <a:cubicBezTo>
                    <a:pt x="1678057" y="1167766"/>
                    <a:pt x="1617149" y="1353897"/>
                    <a:pt x="1512839" y="1508296"/>
                  </a:cubicBezTo>
                  <a:lnTo>
                    <a:pt x="1409675" y="1633331"/>
                  </a:lnTo>
                  <a:lnTo>
                    <a:pt x="1394709" y="1615192"/>
                  </a:lnTo>
                  <a:cubicBezTo>
                    <a:pt x="1219643" y="1440125"/>
                    <a:pt x="977791" y="1331844"/>
                    <a:pt x="710648" y="1331844"/>
                  </a:cubicBezTo>
                  <a:cubicBezTo>
                    <a:pt x="443506" y="1331844"/>
                    <a:pt x="201653" y="1440125"/>
                    <a:pt x="26587" y="1615192"/>
                  </a:cubicBezTo>
                  <a:lnTo>
                    <a:pt x="11621" y="1633331"/>
                  </a:lnTo>
                  <a:lnTo>
                    <a:pt x="0" y="1619247"/>
                  </a:lnTo>
                  <a:lnTo>
                    <a:pt x="91543" y="1508296"/>
                  </a:lnTo>
                  <a:cubicBezTo>
                    <a:pt x="195853" y="1353897"/>
                    <a:pt x="256761" y="1167766"/>
                    <a:pt x="256761" y="967409"/>
                  </a:cubicBezTo>
                  <a:cubicBezTo>
                    <a:pt x="256761" y="767052"/>
                    <a:pt x="195853" y="580921"/>
                    <a:pt x="91543" y="426522"/>
                  </a:cubicBezTo>
                  <a:lnTo>
                    <a:pt x="0" y="315571"/>
                  </a:lnTo>
                  <a:lnTo>
                    <a:pt x="26587" y="283348"/>
                  </a:lnTo>
                  <a:cubicBezTo>
                    <a:pt x="201653" y="108281"/>
                    <a:pt x="443506" y="0"/>
                    <a:pt x="710648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4817165" y="4406347"/>
              <a:ext cx="1678057" cy="1633331"/>
            </a:xfrm>
            <a:custGeom>
              <a:avLst/>
              <a:gdLst>
                <a:gd name="connsiteX0" fmla="*/ 268382 w 1678057"/>
                <a:gd name="connsiteY0" fmla="*/ 0 h 1633331"/>
                <a:gd name="connsiteX1" fmla="*/ 283348 w 1678057"/>
                <a:gd name="connsiteY1" fmla="*/ 18139 h 1633331"/>
                <a:gd name="connsiteX2" fmla="*/ 967409 w 1678057"/>
                <a:gd name="connsiteY2" fmla="*/ 301487 h 1633331"/>
                <a:gd name="connsiteX3" fmla="*/ 1651470 w 1678057"/>
                <a:gd name="connsiteY3" fmla="*/ 18139 h 1633331"/>
                <a:gd name="connsiteX4" fmla="*/ 1666436 w 1678057"/>
                <a:gd name="connsiteY4" fmla="*/ 0 h 1633331"/>
                <a:gd name="connsiteX5" fmla="*/ 1678057 w 1678057"/>
                <a:gd name="connsiteY5" fmla="*/ 14085 h 1633331"/>
                <a:gd name="connsiteX6" fmla="*/ 1586514 w 1678057"/>
                <a:gd name="connsiteY6" fmla="*/ 125035 h 1633331"/>
                <a:gd name="connsiteX7" fmla="*/ 1421296 w 1678057"/>
                <a:gd name="connsiteY7" fmla="*/ 665922 h 1633331"/>
                <a:gd name="connsiteX8" fmla="*/ 1586514 w 1678057"/>
                <a:gd name="connsiteY8" fmla="*/ 1206809 h 1633331"/>
                <a:gd name="connsiteX9" fmla="*/ 1678057 w 1678057"/>
                <a:gd name="connsiteY9" fmla="*/ 1317760 h 1633331"/>
                <a:gd name="connsiteX10" fmla="*/ 1651470 w 1678057"/>
                <a:gd name="connsiteY10" fmla="*/ 1349983 h 1633331"/>
                <a:gd name="connsiteX11" fmla="*/ 967409 w 1678057"/>
                <a:gd name="connsiteY11" fmla="*/ 1633331 h 1633331"/>
                <a:gd name="connsiteX12" fmla="*/ 0 w 1678057"/>
                <a:gd name="connsiteY12" fmla="*/ 665922 h 1633331"/>
                <a:gd name="connsiteX13" fmla="*/ 165218 w 1678057"/>
                <a:gd name="connsiteY13" fmla="*/ 125035 h 1633331"/>
                <a:gd name="connsiteX14" fmla="*/ 268382 w 1678057"/>
                <a:gd name="connsiteY14" fmla="*/ 0 h 163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78057" h="1633331">
                  <a:moveTo>
                    <a:pt x="268382" y="0"/>
                  </a:moveTo>
                  <a:lnTo>
                    <a:pt x="283348" y="18139"/>
                  </a:lnTo>
                  <a:cubicBezTo>
                    <a:pt x="458414" y="193206"/>
                    <a:pt x="700266" y="301487"/>
                    <a:pt x="967409" y="301487"/>
                  </a:cubicBezTo>
                  <a:cubicBezTo>
                    <a:pt x="1234551" y="301487"/>
                    <a:pt x="1476404" y="193206"/>
                    <a:pt x="1651470" y="18139"/>
                  </a:cubicBezTo>
                  <a:lnTo>
                    <a:pt x="1666436" y="0"/>
                  </a:lnTo>
                  <a:lnTo>
                    <a:pt x="1678057" y="14085"/>
                  </a:lnTo>
                  <a:lnTo>
                    <a:pt x="1586514" y="125035"/>
                  </a:lnTo>
                  <a:cubicBezTo>
                    <a:pt x="1482204" y="279434"/>
                    <a:pt x="1421296" y="465565"/>
                    <a:pt x="1421296" y="665922"/>
                  </a:cubicBezTo>
                  <a:cubicBezTo>
                    <a:pt x="1421296" y="866279"/>
                    <a:pt x="1482204" y="1052410"/>
                    <a:pt x="1586514" y="1206809"/>
                  </a:cubicBezTo>
                  <a:lnTo>
                    <a:pt x="1678057" y="1317760"/>
                  </a:lnTo>
                  <a:lnTo>
                    <a:pt x="1651470" y="1349983"/>
                  </a:lnTo>
                  <a:cubicBezTo>
                    <a:pt x="1476404" y="1525050"/>
                    <a:pt x="1234551" y="1633331"/>
                    <a:pt x="967409" y="1633331"/>
                  </a:cubicBezTo>
                  <a:cubicBezTo>
                    <a:pt x="433124" y="1633331"/>
                    <a:pt x="0" y="1200207"/>
                    <a:pt x="0" y="665922"/>
                  </a:cubicBezTo>
                  <a:cubicBezTo>
                    <a:pt x="0" y="465565"/>
                    <a:pt x="60908" y="279434"/>
                    <a:pt x="165218" y="125035"/>
                  </a:cubicBezTo>
                  <a:lnTo>
                    <a:pt x="268382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6495222" y="4406346"/>
              <a:ext cx="1678057" cy="1633331"/>
            </a:xfrm>
            <a:custGeom>
              <a:avLst/>
              <a:gdLst>
                <a:gd name="connsiteX0" fmla="*/ 11621 w 1678057"/>
                <a:gd name="connsiteY0" fmla="*/ 0 h 1633331"/>
                <a:gd name="connsiteX1" fmla="*/ 26587 w 1678057"/>
                <a:gd name="connsiteY1" fmla="*/ 18139 h 1633331"/>
                <a:gd name="connsiteX2" fmla="*/ 710648 w 1678057"/>
                <a:gd name="connsiteY2" fmla="*/ 301487 h 1633331"/>
                <a:gd name="connsiteX3" fmla="*/ 1394709 w 1678057"/>
                <a:gd name="connsiteY3" fmla="*/ 18139 h 1633331"/>
                <a:gd name="connsiteX4" fmla="*/ 1409675 w 1678057"/>
                <a:gd name="connsiteY4" fmla="*/ 0 h 1633331"/>
                <a:gd name="connsiteX5" fmla="*/ 1512839 w 1678057"/>
                <a:gd name="connsiteY5" fmla="*/ 125035 h 1633331"/>
                <a:gd name="connsiteX6" fmla="*/ 1678057 w 1678057"/>
                <a:gd name="connsiteY6" fmla="*/ 665922 h 1633331"/>
                <a:gd name="connsiteX7" fmla="*/ 710648 w 1678057"/>
                <a:gd name="connsiteY7" fmla="*/ 1633331 h 1633331"/>
                <a:gd name="connsiteX8" fmla="*/ 26587 w 1678057"/>
                <a:gd name="connsiteY8" fmla="*/ 1349983 h 1633331"/>
                <a:gd name="connsiteX9" fmla="*/ 0 w 1678057"/>
                <a:gd name="connsiteY9" fmla="*/ 1317760 h 1633331"/>
                <a:gd name="connsiteX10" fmla="*/ 91543 w 1678057"/>
                <a:gd name="connsiteY10" fmla="*/ 1206809 h 1633331"/>
                <a:gd name="connsiteX11" fmla="*/ 256761 w 1678057"/>
                <a:gd name="connsiteY11" fmla="*/ 665922 h 1633331"/>
                <a:gd name="connsiteX12" fmla="*/ 91543 w 1678057"/>
                <a:gd name="connsiteY12" fmla="*/ 125035 h 1633331"/>
                <a:gd name="connsiteX13" fmla="*/ 0 w 1678057"/>
                <a:gd name="connsiteY13" fmla="*/ 14085 h 1633331"/>
                <a:gd name="connsiteX14" fmla="*/ 11621 w 1678057"/>
                <a:gd name="connsiteY14" fmla="*/ 0 h 163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78057" h="1633331">
                  <a:moveTo>
                    <a:pt x="11621" y="0"/>
                  </a:moveTo>
                  <a:lnTo>
                    <a:pt x="26587" y="18139"/>
                  </a:lnTo>
                  <a:cubicBezTo>
                    <a:pt x="201653" y="193206"/>
                    <a:pt x="443506" y="301487"/>
                    <a:pt x="710648" y="301487"/>
                  </a:cubicBezTo>
                  <a:cubicBezTo>
                    <a:pt x="977791" y="301487"/>
                    <a:pt x="1219643" y="193206"/>
                    <a:pt x="1394709" y="18139"/>
                  </a:cubicBezTo>
                  <a:lnTo>
                    <a:pt x="1409675" y="0"/>
                  </a:lnTo>
                  <a:lnTo>
                    <a:pt x="1512839" y="125035"/>
                  </a:lnTo>
                  <a:cubicBezTo>
                    <a:pt x="1617149" y="279434"/>
                    <a:pt x="1678057" y="465565"/>
                    <a:pt x="1678057" y="665922"/>
                  </a:cubicBezTo>
                  <a:cubicBezTo>
                    <a:pt x="1678057" y="1200207"/>
                    <a:pt x="1244933" y="1633331"/>
                    <a:pt x="710648" y="1633331"/>
                  </a:cubicBezTo>
                  <a:cubicBezTo>
                    <a:pt x="443506" y="1633331"/>
                    <a:pt x="201653" y="1525050"/>
                    <a:pt x="26587" y="1349983"/>
                  </a:cubicBezTo>
                  <a:lnTo>
                    <a:pt x="0" y="1317760"/>
                  </a:lnTo>
                  <a:lnTo>
                    <a:pt x="91543" y="1206809"/>
                  </a:lnTo>
                  <a:cubicBezTo>
                    <a:pt x="195853" y="1052410"/>
                    <a:pt x="256761" y="866279"/>
                    <a:pt x="256761" y="665922"/>
                  </a:cubicBezTo>
                  <a:cubicBezTo>
                    <a:pt x="256761" y="465565"/>
                    <a:pt x="195853" y="279434"/>
                    <a:pt x="91543" y="125035"/>
                  </a:cubicBezTo>
                  <a:lnTo>
                    <a:pt x="0" y="14085"/>
                  </a:lnTo>
                  <a:lnTo>
                    <a:pt x="11621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688965" y="886460"/>
            <a:ext cx="2379345" cy="70675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Content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5931369" y="1824006"/>
            <a:ext cx="4016288" cy="5019976"/>
            <a:chOff x="5931369" y="1824006"/>
            <a:chExt cx="4016288" cy="5019976"/>
          </a:xfrm>
        </p:grpSpPr>
        <p:sp>
          <p:nvSpPr>
            <p:cNvPr id="57" name="等腰三角形 56"/>
            <p:cNvSpPr/>
            <p:nvPr/>
          </p:nvSpPr>
          <p:spPr>
            <a:xfrm rot="16200000" flipH="1">
              <a:off x="5887416" y="3290269"/>
              <a:ext cx="853251" cy="735560"/>
            </a:xfrm>
            <a:prstGeom prst="triangle">
              <a:avLst/>
            </a:prstGeom>
            <a:solidFill>
              <a:srgbClr val="6E6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0" name="等腰三角形 59"/>
            <p:cNvSpPr/>
            <p:nvPr/>
          </p:nvSpPr>
          <p:spPr>
            <a:xfrm rot="16200000" flipH="1">
              <a:off x="5887416" y="4336027"/>
              <a:ext cx="853251" cy="735560"/>
            </a:xfrm>
            <a:prstGeom prst="triangle">
              <a:avLst/>
            </a:prstGeom>
            <a:solidFill>
              <a:srgbClr val="6E6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6200000" flipH="1">
              <a:off x="5887416" y="5381784"/>
              <a:ext cx="853251" cy="735560"/>
            </a:xfrm>
            <a:prstGeom prst="triangle">
              <a:avLst/>
            </a:prstGeom>
            <a:solidFill>
              <a:srgbClr val="6E6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6" name="等腰三角形 65"/>
            <p:cNvSpPr/>
            <p:nvPr/>
          </p:nvSpPr>
          <p:spPr>
            <a:xfrm rot="16200000" flipH="1">
              <a:off x="5887416" y="2244511"/>
              <a:ext cx="853251" cy="735560"/>
            </a:xfrm>
            <a:prstGeom prst="triangle">
              <a:avLst/>
            </a:prstGeom>
            <a:solidFill>
              <a:srgbClr val="6E6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506570" y="1824006"/>
              <a:ext cx="743647" cy="5019976"/>
            </a:xfrm>
            <a:prstGeom prst="rect">
              <a:avLst/>
            </a:prstGeom>
            <a:solidFill>
              <a:srgbClr val="494A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8" name="平行四边形 57"/>
            <p:cNvSpPr/>
            <p:nvPr/>
          </p:nvSpPr>
          <p:spPr>
            <a:xfrm>
              <a:off x="5931369" y="3094428"/>
              <a:ext cx="4016288" cy="572189"/>
            </a:xfrm>
            <a:prstGeom prst="parallelogram">
              <a:avLst/>
            </a:prstGeom>
            <a:solidFill>
              <a:srgbClr val="847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5931369" y="4140186"/>
              <a:ext cx="4016288" cy="572189"/>
            </a:xfrm>
            <a:prstGeom prst="parallelogram">
              <a:avLst/>
            </a:prstGeom>
            <a:solidFill>
              <a:srgbClr val="847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4" name="平行四边形 63"/>
            <p:cNvSpPr/>
            <p:nvPr/>
          </p:nvSpPr>
          <p:spPr>
            <a:xfrm>
              <a:off x="5931369" y="5185943"/>
              <a:ext cx="4016288" cy="572189"/>
            </a:xfrm>
            <a:prstGeom prst="parallelogram">
              <a:avLst/>
            </a:prstGeom>
            <a:solidFill>
              <a:srgbClr val="847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67" name="平行四边形 66"/>
            <p:cNvSpPr/>
            <p:nvPr/>
          </p:nvSpPr>
          <p:spPr>
            <a:xfrm>
              <a:off x="5931369" y="2048670"/>
              <a:ext cx="4016288" cy="572189"/>
            </a:xfrm>
            <a:prstGeom prst="parallelogram">
              <a:avLst/>
            </a:prstGeom>
            <a:solidFill>
              <a:srgbClr val="847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084062" y="3059260"/>
            <a:ext cx="3689985" cy="584775"/>
            <a:chOff x="9819535" y="3698664"/>
            <a:chExt cx="3689985" cy="584775"/>
          </a:xfrm>
        </p:grpSpPr>
        <p:sp>
          <p:nvSpPr>
            <p:cNvPr id="44" name="文本框 43"/>
            <p:cNvSpPr txBox="1"/>
            <p:nvPr/>
          </p:nvSpPr>
          <p:spPr>
            <a:xfrm>
              <a:off x="9819535" y="3698664"/>
              <a:ext cx="6820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2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501525" y="3791374"/>
              <a:ext cx="300799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Pre-processing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084062" y="4115601"/>
            <a:ext cx="3888740" cy="584775"/>
            <a:chOff x="9827673" y="4672767"/>
            <a:chExt cx="3888740" cy="584775"/>
          </a:xfrm>
        </p:grpSpPr>
        <p:sp>
          <p:nvSpPr>
            <p:cNvPr id="47" name="文本框 46"/>
            <p:cNvSpPr txBox="1"/>
            <p:nvPr/>
          </p:nvSpPr>
          <p:spPr>
            <a:xfrm>
              <a:off x="9827673" y="4672767"/>
              <a:ext cx="6820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3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509663" y="4784527"/>
              <a:ext cx="32067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Methodology &amp; Result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084062" y="5171941"/>
            <a:ext cx="3928745" cy="584775"/>
            <a:chOff x="9827673" y="5646871"/>
            <a:chExt cx="3928745" cy="584775"/>
          </a:xfrm>
        </p:grpSpPr>
        <p:sp>
          <p:nvSpPr>
            <p:cNvPr id="50" name="文本框 49"/>
            <p:cNvSpPr txBox="1"/>
            <p:nvPr/>
          </p:nvSpPr>
          <p:spPr>
            <a:xfrm>
              <a:off x="9827673" y="5646871"/>
              <a:ext cx="6820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4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509663" y="5762441"/>
              <a:ext cx="32467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Discussion &amp; Conclusion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084062" y="2002919"/>
            <a:ext cx="3518573" cy="584775"/>
            <a:chOff x="9827673" y="2724561"/>
            <a:chExt cx="3897776" cy="584775"/>
          </a:xfrm>
        </p:grpSpPr>
        <p:sp>
          <p:nvSpPr>
            <p:cNvPr id="41" name="文本框 40"/>
            <p:cNvSpPr txBox="1"/>
            <p:nvPr/>
          </p:nvSpPr>
          <p:spPr>
            <a:xfrm>
              <a:off x="9827673" y="2724561"/>
              <a:ext cx="7667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1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0593941" y="2857276"/>
              <a:ext cx="313150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Introduction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 flipH="1">
            <a:off x="2127944" y="1651546"/>
            <a:ext cx="1619863" cy="1396433"/>
          </a:xfrm>
          <a:prstGeom prst="triangle">
            <a:avLst/>
          </a:prstGeom>
          <a:solidFill>
            <a:srgbClr val="6E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2223058" y="1268263"/>
            <a:ext cx="7624768" cy="1086278"/>
          </a:xfrm>
          <a:prstGeom prst="parallelogram">
            <a:avLst/>
          </a:prstGeom>
          <a:solidFill>
            <a:srgbClr val="A39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cs typeface="+mn-ea"/>
                <a:sym typeface="+mn-lt"/>
              </a:rPr>
              <a:t>一、部门情况介绍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32964" y="2818356"/>
            <a:ext cx="3970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94A8B"/>
                </a:solidFill>
                <a:cs typeface="+mn-ea"/>
                <a:sym typeface="+mn-lt"/>
              </a:rPr>
              <a:t>1</a:t>
            </a:r>
            <a:r>
              <a:rPr lang="zh-CN" altLang="en-US" sz="2800" b="1" dirty="0">
                <a:solidFill>
                  <a:srgbClr val="494A8B"/>
                </a:solidFill>
                <a:cs typeface="+mn-ea"/>
                <a:sym typeface="+mn-lt"/>
              </a:rPr>
              <a:t>、部门结构介绍</a:t>
            </a:r>
            <a:endParaRPr lang="zh-CN" altLang="en-US" sz="2800" b="1" dirty="0">
              <a:solidFill>
                <a:srgbClr val="494A8B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61353" y="3806001"/>
            <a:ext cx="3970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94A8B"/>
                </a:solidFill>
                <a:cs typeface="+mn-ea"/>
                <a:sym typeface="+mn-lt"/>
              </a:rPr>
              <a:t>2</a:t>
            </a:r>
            <a:r>
              <a:rPr lang="zh-CN" altLang="en-US" sz="2800" b="1" dirty="0">
                <a:solidFill>
                  <a:srgbClr val="494A8B"/>
                </a:solidFill>
                <a:cs typeface="+mn-ea"/>
                <a:sym typeface="+mn-lt"/>
              </a:rPr>
              <a:t>、人员岗位职责</a:t>
            </a:r>
            <a:endParaRPr lang="zh-CN" altLang="en-US" sz="2800" b="1" dirty="0">
              <a:solidFill>
                <a:srgbClr val="494A8B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9742" y="4793646"/>
            <a:ext cx="3970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94A8B"/>
                </a:solidFill>
                <a:cs typeface="+mn-ea"/>
                <a:sym typeface="+mn-lt"/>
              </a:rPr>
              <a:t>3</a:t>
            </a:r>
            <a:r>
              <a:rPr lang="zh-CN" altLang="en-US" sz="2800" b="1" dirty="0">
                <a:solidFill>
                  <a:srgbClr val="494A8B"/>
                </a:solidFill>
                <a:cs typeface="+mn-ea"/>
                <a:sym typeface="+mn-lt"/>
              </a:rPr>
              <a:t>、部门工作职能</a:t>
            </a:r>
            <a:endParaRPr lang="zh-CN" altLang="en-US" sz="2800" b="1" dirty="0">
              <a:solidFill>
                <a:srgbClr val="494A8B"/>
              </a:solidFill>
              <a:cs typeface="+mn-ea"/>
              <a:sym typeface="+mn-lt"/>
            </a:endParaRPr>
          </a:p>
        </p:txBody>
      </p:sp>
      <p:sp>
        <p:nvSpPr>
          <p:cNvPr id="2" name="等腰三角形 1"/>
          <p:cNvSpPr/>
          <p:nvPr/>
        </p:nvSpPr>
        <p:spPr>
          <a:xfrm rot="16200000" flipH="1">
            <a:off x="-96461" y="678091"/>
            <a:ext cx="1619863" cy="1396433"/>
          </a:xfrm>
          <a:prstGeom prst="triangle">
            <a:avLst/>
          </a:prstGeom>
          <a:solidFill>
            <a:srgbClr val="6E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流程图: 手动输入 2"/>
          <p:cNvSpPr/>
          <p:nvPr/>
        </p:nvSpPr>
        <p:spPr>
          <a:xfrm rot="16200000">
            <a:off x="3017520" y="-2711450"/>
            <a:ext cx="6858000" cy="12280265"/>
          </a:xfrm>
          <a:prstGeom prst="flowChartManualInput">
            <a:avLst/>
          </a:prstGeom>
          <a:solidFill>
            <a:srgbClr val="DAD1E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-1347" y="294808"/>
            <a:ext cx="7624768" cy="1086278"/>
          </a:xfrm>
          <a:prstGeom prst="parallelogram">
            <a:avLst/>
          </a:prstGeom>
          <a:solidFill>
            <a:srgbClr val="A39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1.Background and Introduction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54200" y="2475865"/>
            <a:ext cx="8892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Toronto population is expected to grown to 3,560,000 by 2031, with an annual average growth of 41,000. 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 1 bedroom average apartment rent is around $1,270 in 2019, which has increased 23% comparing with 2013. 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60220" y="1894205"/>
            <a:ext cx="45332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What's going on in Toronto?</a:t>
            </a:r>
            <a:endParaRPr lang="en-US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49270" y="4674870"/>
            <a:ext cx="901128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Which part of the Toronto is safer?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Does higher rental price representing being safer and vice versa?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Recommendations to student, people at work and a retired man when renting apartment in Toronto.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9270" y="4059555"/>
            <a:ext cx="4574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What we are trying to solve:</a:t>
            </a:r>
            <a:endParaRPr lang="en-US" altLang="zh-CN" sz="240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 flipH="1">
            <a:off x="2127944" y="1651546"/>
            <a:ext cx="1619863" cy="1396433"/>
          </a:xfrm>
          <a:prstGeom prst="triangle">
            <a:avLst/>
          </a:prstGeom>
          <a:solidFill>
            <a:srgbClr val="6E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2223058" y="1268263"/>
            <a:ext cx="7624768" cy="1086278"/>
          </a:xfrm>
          <a:prstGeom prst="parallelogram">
            <a:avLst/>
          </a:prstGeom>
          <a:solidFill>
            <a:srgbClr val="847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cs typeface="+mn-ea"/>
                <a:sym typeface="+mn-lt"/>
              </a:rPr>
              <a:t>二、财务数据汇报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32964" y="2818356"/>
            <a:ext cx="3970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、资产负债情况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61353" y="3806001"/>
            <a:ext cx="3970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、项目盈利情况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9742" y="4793646"/>
            <a:ext cx="3970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、资金流量情况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等腰三角形 1"/>
          <p:cNvSpPr/>
          <p:nvPr/>
        </p:nvSpPr>
        <p:spPr>
          <a:xfrm rot="16200000" flipH="1">
            <a:off x="-118051" y="846366"/>
            <a:ext cx="1619863" cy="1396433"/>
          </a:xfrm>
          <a:prstGeom prst="triangle">
            <a:avLst/>
          </a:prstGeom>
          <a:solidFill>
            <a:srgbClr val="6E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流程图: 手动输入 2"/>
          <p:cNvSpPr/>
          <p:nvPr/>
        </p:nvSpPr>
        <p:spPr>
          <a:xfrm rot="16200000">
            <a:off x="3103245" y="-2872740"/>
            <a:ext cx="6858000" cy="12602845"/>
          </a:xfrm>
          <a:prstGeom prst="flowChartManualInput">
            <a:avLst/>
          </a:prstGeom>
          <a:solidFill>
            <a:srgbClr val="A39AC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-6427" y="453558"/>
            <a:ext cx="7624768" cy="1086278"/>
          </a:xfrm>
          <a:prstGeom prst="parallelogram">
            <a:avLst/>
          </a:prstGeom>
          <a:solidFill>
            <a:srgbClr val="847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3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2.KSI Data</a:t>
            </a:r>
            <a:endParaRPr lang="en-US" altLang="zh-CN" sz="3600" b="1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15" y="1622425"/>
            <a:ext cx="558482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572770" y="4675505"/>
            <a:ext cx="47294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X-axis is year from 2007-2017, Y-axis is numbers of accidents per year. The chart is showing a decreasing trend of crime frequency in Toronto from 2007-2017, which is an overall positive public security sign.</a:t>
            </a:r>
            <a:endParaRPr lang="zh-CN" altLang="en-US" sz="20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3" name="表格 12"/>
          <p:cNvGraphicFramePr/>
          <p:nvPr/>
        </p:nvGraphicFramePr>
        <p:xfrm>
          <a:off x="5947410" y="1583690"/>
          <a:ext cx="5935980" cy="2999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635"/>
                <a:gridCol w="1001395"/>
                <a:gridCol w="927100"/>
                <a:gridCol w="918210"/>
                <a:gridCol w="703580"/>
                <a:gridCol w="861060"/>
              </a:tblGrid>
              <a:tr h="1017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District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District Code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Number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Proportion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Fatal Number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Fatal Ratio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75B5"/>
                    </a:solidFill>
                  </a:tcPr>
                </a:tc>
              </a:tr>
              <a:tr h="4959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Scarborough</a:t>
                      </a:r>
                      <a:endParaRPr lang="en-US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2940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0.23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503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0.17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</a:tr>
              <a:tr h="495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Toronto East York</a:t>
                      </a:r>
                      <a:endParaRPr lang="en-US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4200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0.33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451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0.11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  <a:tr h="495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Etobicoke York</a:t>
                      </a:r>
                      <a:endParaRPr lang="en-US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3004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0.23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379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0.13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North York</a:t>
                      </a:r>
                      <a:endParaRPr lang="en-US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2399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0.19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382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Malgun Gothic" panose="020B0503020000020004" charset="-127"/>
                        </a:rPr>
                        <a:t>0.16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Malgun Gothic" panose="020B0503020000020004" charset="-127"/>
                      </a:endParaRPr>
                    </a:p>
                  </a:txBody>
                  <a:tcPr marL="9525" marR="9525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7EE"/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130290" y="4793615"/>
            <a:ext cx="57531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Among four districts Toronto East York has the largest accidents number, while fatal injuries happens most likely in district Scarborough, with 17% possibilities dead. </a:t>
            </a:r>
            <a:endParaRPr lang="zh-CN" altLang="en-US" sz="200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 flipH="1">
            <a:off x="2127944" y="1651546"/>
            <a:ext cx="1619863" cy="1396433"/>
          </a:xfrm>
          <a:prstGeom prst="triangle">
            <a:avLst/>
          </a:prstGeom>
          <a:solidFill>
            <a:srgbClr val="6E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2223058" y="1268263"/>
            <a:ext cx="7624768" cy="1086278"/>
          </a:xfrm>
          <a:prstGeom prst="parallelogram">
            <a:avLst/>
          </a:prstGeom>
          <a:solidFill>
            <a:srgbClr val="847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cs typeface="+mn-ea"/>
                <a:sym typeface="+mn-lt"/>
              </a:rPr>
              <a:t>二、财务数据汇报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32964" y="2818356"/>
            <a:ext cx="3970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、资产负债情况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61353" y="3806001"/>
            <a:ext cx="3970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、项目盈利情况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9742" y="4793646"/>
            <a:ext cx="3970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、资金流量情况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等腰三角形 1"/>
          <p:cNvSpPr/>
          <p:nvPr/>
        </p:nvSpPr>
        <p:spPr>
          <a:xfrm rot="16200000" flipH="1">
            <a:off x="-40581" y="766356"/>
            <a:ext cx="1619863" cy="1396433"/>
          </a:xfrm>
          <a:prstGeom prst="triangle">
            <a:avLst/>
          </a:prstGeom>
          <a:solidFill>
            <a:srgbClr val="6E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流程图: 手动输入 2"/>
          <p:cNvSpPr/>
          <p:nvPr/>
        </p:nvSpPr>
        <p:spPr>
          <a:xfrm rot="16200000">
            <a:off x="2705735" y="-2607310"/>
            <a:ext cx="6858000" cy="12126595"/>
          </a:xfrm>
          <a:prstGeom prst="flowChartManualInput">
            <a:avLst/>
          </a:prstGeom>
          <a:solidFill>
            <a:srgbClr val="A39AC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-97867" y="453558"/>
            <a:ext cx="7624768" cy="1086278"/>
          </a:xfrm>
          <a:prstGeom prst="parallelogram">
            <a:avLst/>
          </a:prstGeom>
          <a:solidFill>
            <a:srgbClr val="847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3. House Rental Price Data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0180" y="1173480"/>
            <a:ext cx="2907030" cy="21678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625" y="4050030"/>
            <a:ext cx="2924810" cy="2196465"/>
          </a:xfrm>
          <a:prstGeom prst="rect">
            <a:avLst/>
          </a:prstGeom>
        </p:spPr>
      </p:pic>
      <p:pic>
        <p:nvPicPr>
          <p:cNvPr id="1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790" y="1671320"/>
            <a:ext cx="5711825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2383790" y="5316855"/>
            <a:ext cx="66763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66.64% of the whole data are 1 bedroom, left with 29.72% 2 bedrooms and only 3.65% 3 bedrooms.1 Bathroom takes the biggest part of the whole, with proportion of 75.53%. To standardize data, data will be filted with 1 Bedroom with 1 bathroom and 0 living room, 712 rows.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 flipH="1">
            <a:off x="2127944" y="1651546"/>
            <a:ext cx="1619863" cy="1396433"/>
          </a:xfrm>
          <a:prstGeom prst="triangle">
            <a:avLst/>
          </a:prstGeom>
          <a:solidFill>
            <a:srgbClr val="6E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2223058" y="1268263"/>
            <a:ext cx="7624768" cy="1086278"/>
          </a:xfrm>
          <a:prstGeom prst="parallelogram">
            <a:avLst/>
          </a:prstGeom>
          <a:solidFill>
            <a:srgbClr val="847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cs typeface="+mn-ea"/>
                <a:sym typeface="+mn-lt"/>
              </a:rPr>
              <a:t>二、财务数据汇报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32964" y="2818356"/>
            <a:ext cx="3970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、资产负债情况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61353" y="3806001"/>
            <a:ext cx="3970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、项目盈利情况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9742" y="4793646"/>
            <a:ext cx="3970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、资金流量情况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等腰三角形 1"/>
          <p:cNvSpPr/>
          <p:nvPr/>
        </p:nvSpPr>
        <p:spPr>
          <a:xfrm rot="16200000" flipH="1">
            <a:off x="-107891" y="565061"/>
            <a:ext cx="1619863" cy="1396433"/>
          </a:xfrm>
          <a:prstGeom prst="triangle">
            <a:avLst/>
          </a:prstGeom>
          <a:solidFill>
            <a:srgbClr val="6E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流程图: 手动输入 2"/>
          <p:cNvSpPr/>
          <p:nvPr/>
        </p:nvSpPr>
        <p:spPr>
          <a:xfrm rot="16200000">
            <a:off x="2653665" y="-2670810"/>
            <a:ext cx="6884670" cy="12168505"/>
          </a:xfrm>
          <a:prstGeom prst="flowChartManualInput">
            <a:avLst/>
          </a:prstGeom>
          <a:solidFill>
            <a:srgbClr val="A39AC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-12777" y="181778"/>
            <a:ext cx="7624768" cy="1086278"/>
          </a:xfrm>
          <a:prstGeom prst="parallelogram">
            <a:avLst/>
          </a:prstGeom>
          <a:solidFill>
            <a:srgbClr val="847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4. Data Clustering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1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7645" y="1539875"/>
            <a:ext cx="539559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2473960" y="5316855"/>
            <a:ext cx="9479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The dataset is clustered evetually into 5 clusters, using K-Means algorithm, and cluster representing ranges from 1500-2500. The map show how different clusters are distributed.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20" y="1539875"/>
            <a:ext cx="5000625" cy="3455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 flipH="1">
            <a:off x="2127944" y="1651546"/>
            <a:ext cx="1619863" cy="1396433"/>
          </a:xfrm>
          <a:prstGeom prst="triangle">
            <a:avLst/>
          </a:prstGeom>
          <a:solidFill>
            <a:srgbClr val="6E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2223058" y="1268263"/>
            <a:ext cx="7624768" cy="1086278"/>
          </a:xfrm>
          <a:prstGeom prst="parallelogram">
            <a:avLst/>
          </a:prstGeom>
          <a:solidFill>
            <a:srgbClr val="847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cs typeface="+mn-ea"/>
                <a:sym typeface="+mn-lt"/>
              </a:rPr>
              <a:t>二、财务数据汇报</a:t>
            </a:r>
            <a:endParaRPr lang="zh-CN" altLang="en-US" sz="3600" b="1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32964" y="2818356"/>
            <a:ext cx="3970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、资产负债情况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61353" y="3806001"/>
            <a:ext cx="3970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、项目盈利情况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9742" y="4793646"/>
            <a:ext cx="3970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、资金流量情况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等腰三角形 1"/>
          <p:cNvSpPr/>
          <p:nvPr/>
        </p:nvSpPr>
        <p:spPr>
          <a:xfrm rot="16200000" flipH="1">
            <a:off x="-107891" y="565061"/>
            <a:ext cx="1619863" cy="1396433"/>
          </a:xfrm>
          <a:prstGeom prst="triangle">
            <a:avLst/>
          </a:prstGeom>
          <a:solidFill>
            <a:srgbClr val="6E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流程图: 手动输入 2"/>
          <p:cNvSpPr/>
          <p:nvPr/>
        </p:nvSpPr>
        <p:spPr>
          <a:xfrm rot="16200000">
            <a:off x="2675255" y="-2672080"/>
            <a:ext cx="6859270" cy="12202795"/>
          </a:xfrm>
          <a:prstGeom prst="flowChartManualInput">
            <a:avLst/>
          </a:prstGeom>
          <a:solidFill>
            <a:srgbClr val="A39AC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-12777" y="181778"/>
            <a:ext cx="7624768" cy="1086278"/>
          </a:xfrm>
          <a:prstGeom prst="parallelogram">
            <a:avLst/>
          </a:prstGeom>
          <a:solidFill>
            <a:srgbClr val="847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5. Data Classification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10960" y="1760855"/>
            <a:ext cx="54978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To connect these to tables and explore what's the relationship between price and location, SVM classification algorithm is used to make models based on KSI data, with accuracy of 94%.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095" y="1539875"/>
            <a:ext cx="4318000" cy="274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05" y="4535170"/>
            <a:ext cx="4251325" cy="22504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315075" y="5060950"/>
            <a:ext cx="54978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Then use this model to make predictions on house rental price data, to empower futher analysis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6200000" flipH="1">
            <a:off x="-102870" y="459105"/>
            <a:ext cx="1619885" cy="1724025"/>
          </a:xfrm>
          <a:prstGeom prst="triangle">
            <a:avLst/>
          </a:prstGeom>
          <a:solidFill>
            <a:srgbClr val="6E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流程图: 手动输入 3"/>
          <p:cNvSpPr/>
          <p:nvPr/>
        </p:nvSpPr>
        <p:spPr>
          <a:xfrm rot="16200000">
            <a:off x="2667000" y="-2692400"/>
            <a:ext cx="6858000" cy="12242800"/>
          </a:xfrm>
          <a:prstGeom prst="flowChartManualInput">
            <a:avLst/>
          </a:prstGeom>
          <a:solidFill>
            <a:srgbClr val="847BA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-154940" y="226695"/>
            <a:ext cx="9417685" cy="1086485"/>
          </a:xfrm>
          <a:prstGeom prst="parallelogram">
            <a:avLst/>
          </a:prstGeom>
          <a:solidFill>
            <a:srgbClr val="494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5. Data Analysis</a:t>
            </a:r>
            <a:endParaRPr lang="en-US" altLang="zh-CN" sz="3600" b="1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810" y="3419475"/>
            <a:ext cx="5702935" cy="335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210310" y="1313180"/>
            <a:ext cx="61652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As can see in the map, light color circles are district labels, while color spots are price labels. Though price labels are mixed, we could still find some patterns: blue and yellow labels(expensive ones) are mostly around light brown area, while when away from downtown, green and purple spots(relative cheaper) are spreading all over.</a:t>
            </a:r>
            <a:endParaRPr lang="zh-CN" altLang="en-US" b="1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610" y="1440180"/>
            <a:ext cx="3903980" cy="30365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887845" y="4589780"/>
            <a:ext cx="563181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700" b="1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District 0 Scarborough has rental prices around 1300 and 1800-2000, while no more than 2000. Similar to Scarborough, District 3 North York is also around 2000 and below. District 2 Etobicoke York has more house resources, and house price ranges from 1300-2300. District 1 Toronto East York has the largest resources, also contains highest rental price up to 2500 and above. </a:t>
            </a:r>
            <a:endParaRPr lang="zh-CN" altLang="en-US" sz="1700" b="1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H="1">
            <a:off x="-168216" y="660946"/>
            <a:ext cx="1619863" cy="1396433"/>
          </a:xfrm>
          <a:prstGeom prst="triangle">
            <a:avLst/>
          </a:prstGeom>
          <a:solidFill>
            <a:srgbClr val="6E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流程图: 手动输入 13"/>
          <p:cNvSpPr/>
          <p:nvPr/>
        </p:nvSpPr>
        <p:spPr>
          <a:xfrm rot="16200000">
            <a:off x="2746375" y="-2616835"/>
            <a:ext cx="6858000" cy="12091035"/>
          </a:xfrm>
          <a:prstGeom prst="flowChartManualInput">
            <a:avLst/>
          </a:prstGeom>
          <a:solidFill>
            <a:srgbClr val="494A8B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-73102" y="277663"/>
            <a:ext cx="7624768" cy="1086278"/>
          </a:xfrm>
          <a:prstGeom prst="parallelogram">
            <a:avLst/>
          </a:prstGeom>
          <a:solidFill>
            <a:srgbClr val="DAD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solidFill>
                  <a:srgbClr val="494A8B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6.Discussion</a:t>
            </a:r>
            <a:endParaRPr lang="en-US" altLang="zh-CN" sz="3600" b="1" dirty="0">
              <a:solidFill>
                <a:srgbClr val="494A8B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6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550" y="1955165"/>
            <a:ext cx="9598660" cy="14363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274570" y="3720465"/>
            <a:ext cx="90576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1.Lower rental price is always with less safety (see Scarborough and North York)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2.Highest price is expected to be a safer area (Toronto East York)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3.Relative safer district doesn’t has to have the highest rental price (Etobicoke York). 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0abyyaq">
      <a:majorFont>
        <a:latin typeface="思源黑体 CN Light"/>
        <a:ea typeface="思源黑体 CN Light"/>
        <a:cs typeface=""/>
      </a:majorFont>
      <a:minorFont>
        <a:latin typeface="思源黑体 CN Light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3726</Words>
  <Application>WPS 演示</Application>
  <PresentationFormat>宽屏</PresentationFormat>
  <Paragraphs>181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思源黑体 CN Bold</vt:lpstr>
      <vt:lpstr>黑体</vt:lpstr>
      <vt:lpstr>思源黑体 CN Light</vt:lpstr>
      <vt:lpstr>微软雅黑</vt:lpstr>
      <vt:lpstr>Arial Unicode MS</vt:lpstr>
      <vt:lpstr>等线</vt:lpstr>
      <vt:lpstr>Segoe UI</vt:lpstr>
      <vt:lpstr>SentyBrush</vt:lpstr>
      <vt:lpstr>Wingdings</vt:lpstr>
      <vt:lpstr>Malgun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慧娟</dc:creator>
  <cp:lastModifiedBy>566</cp:lastModifiedBy>
  <cp:revision>24</cp:revision>
  <dcterms:created xsi:type="dcterms:W3CDTF">2019-06-19T08:21:00Z</dcterms:created>
  <dcterms:modified xsi:type="dcterms:W3CDTF">2019-06-20T09:13:05Z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