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lus Jakarta Sans"/>
      <p:regular r:id="rId32"/>
      <p:bold r:id="rId33"/>
      <p:italic r:id="rId34"/>
      <p:boldItalic r:id="rId35"/>
    </p:embeddedFont>
    <p:embeddedFont>
      <p:font typeface="Montserrat"/>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40" roundtripDataSignature="AMtx7mhIX7ySATRLySFyl/VZWfG6JiXls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lusJakartaSans-bold.fntdata"/><Relationship Id="rId10" Type="http://schemas.openxmlformats.org/officeDocument/2006/relationships/slide" Target="slides/slide5.xml"/><Relationship Id="rId32" Type="http://schemas.openxmlformats.org/officeDocument/2006/relationships/font" Target="fonts/PlusJakartaSans-regular.fntdata"/><Relationship Id="rId13" Type="http://schemas.openxmlformats.org/officeDocument/2006/relationships/slide" Target="slides/slide8.xml"/><Relationship Id="rId35" Type="http://schemas.openxmlformats.org/officeDocument/2006/relationships/font" Target="fonts/PlusJakartaSans-boldItalic.fntdata"/><Relationship Id="rId12" Type="http://schemas.openxmlformats.org/officeDocument/2006/relationships/slide" Target="slides/slide7.xml"/><Relationship Id="rId34" Type="http://schemas.openxmlformats.org/officeDocument/2006/relationships/font" Target="fonts/PlusJakartaSans-italic.fntdata"/><Relationship Id="rId15" Type="http://schemas.openxmlformats.org/officeDocument/2006/relationships/slide" Target="slides/slide10.xml"/><Relationship Id="rId37" Type="http://schemas.openxmlformats.org/officeDocument/2006/relationships/font" Target="fonts/Montserrat-bold.fntdata"/><Relationship Id="rId14" Type="http://schemas.openxmlformats.org/officeDocument/2006/relationships/slide" Target="slides/slide9.xml"/><Relationship Id="rId36" Type="http://schemas.openxmlformats.org/officeDocument/2006/relationships/font" Target="fonts/Montserrat-regular.fntdata"/><Relationship Id="rId17" Type="http://schemas.openxmlformats.org/officeDocument/2006/relationships/slide" Target="slides/slide12.xml"/><Relationship Id="rId39" Type="http://schemas.openxmlformats.org/officeDocument/2006/relationships/font" Target="fonts/Montserrat-boldItalic.fntdata"/><Relationship Id="rId16" Type="http://schemas.openxmlformats.org/officeDocument/2006/relationships/slide" Target="slides/slide11.xml"/><Relationship Id="rId38" Type="http://schemas.openxmlformats.org/officeDocument/2006/relationships/font" Target="fonts/Montserrat-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unsplash.com/@markkoenig?utm_source=unsplash&amp;utm_medium=referral&amp;utm_content=creditCopyText" TargetMode="External"/><Relationship Id="rId3" Type="http://schemas.openxmlformats.org/officeDocument/2006/relationships/hyperlink" Target="https://unsplash.com/@markkoenig?utm_source=unsplash&amp;utm_medium=referral&amp;utm_content=creditCopyText" TargetMode="External"/><Relationship Id="rId4" Type="http://schemas.openxmlformats.org/officeDocument/2006/relationships/hyperlink" Target="https://unsplash.com/photos/ECGv8s2IPG0?utm_source=unsplash&amp;utm_medium=referral&amp;utm_content=creditCopyText" TargetMode="External"/><Relationship Id="rId5" Type="http://schemas.openxmlformats.org/officeDocument/2006/relationships/hyperlink" Target="https://unsplash.com/photos/ECGv8s2IPG0?utm_source=unsplash&amp;utm_medium=referral&amp;utm_content=creditCopyText"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 name="Google Shape;4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Photo by</a:t>
            </a:r>
            <a:r>
              <a:rPr lang="en-GB">
                <a:solidFill>
                  <a:schemeClr val="hlink"/>
                </a:solidFill>
                <a:uFill>
                  <a:noFill/>
                </a:uFill>
                <a:hlinkClick r:id="rId2"/>
              </a:rPr>
              <a:t> </a:t>
            </a:r>
            <a:r>
              <a:rPr lang="en-GB" u="sng">
                <a:solidFill>
                  <a:schemeClr val="hlink"/>
                </a:solidFill>
                <a:hlinkClick r:id="rId3"/>
              </a:rPr>
              <a:t>Mark König</a:t>
            </a:r>
            <a:r>
              <a:rPr lang="en-GB">
                <a:solidFill>
                  <a:schemeClr val="dk1"/>
                </a:solidFill>
              </a:rPr>
              <a:t> on</a:t>
            </a:r>
            <a:r>
              <a:rPr lang="en-GB">
                <a:solidFill>
                  <a:schemeClr val="hlink"/>
                </a:solidFill>
                <a:uFill>
                  <a:noFill/>
                </a:uFill>
                <a:hlinkClick r:id="rId4"/>
              </a:rPr>
              <a:t> </a:t>
            </a:r>
            <a:r>
              <a:rPr lang="en-GB" u="sng">
                <a:solidFill>
                  <a:schemeClr val="hlink"/>
                </a:solidFill>
                <a:hlinkClick r:id="rId5"/>
              </a:rPr>
              <a:t>Unsplash</a:t>
            </a:r>
            <a:endParaRPr sz="1000">
              <a:solidFill>
                <a:schemeClr val="dk1"/>
              </a:solidFill>
              <a:latin typeface="Plus Jakarta Sans"/>
              <a:ea typeface="Plus Jakarta Sans"/>
              <a:cs typeface="Plus Jakarta Sans"/>
              <a:sym typeface="Plus Jakarta Sans"/>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b59ea464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4b59ea4641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4b59ea464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4b59ea4641_0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b59ea464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4b59ea4641_0_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b59ea4641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24b59ea4641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b59ea4641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4b59ea4641_0_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4b62cf844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3" name="Google Shape;133;g24b62cf844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b62cf844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24b62cf844a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4b59ea4641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24b59ea4641_0_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4b59ea4641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g24b59ea4641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b59ea464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24b59ea4641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4b59ea464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24b59ea4641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4b59ea4641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24b59ea4641_0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4b59ea4641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 name="Google Shape;71;g24b59ea4641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4b59ea464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g24b59ea4641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4b59ea4641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4b59ea4641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b59ea464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4b59ea4641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11" name="Shape 11"/>
        <p:cNvGrpSpPr/>
        <p:nvPr/>
      </p:nvGrpSpPr>
      <p:grpSpPr>
        <a:xfrm>
          <a:off x="0" y="0"/>
          <a:ext cx="0" cy="0"/>
          <a:chOff x="0" y="0"/>
          <a:chExt cx="0" cy="0"/>
        </a:xfrm>
      </p:grpSpPr>
      <p:sp>
        <p:nvSpPr>
          <p:cNvPr id="12" name="Google Shape;12;p43"/>
          <p:cNvSpPr txBox="1"/>
          <p:nvPr>
            <p:ph type="ctrTitle"/>
          </p:nvPr>
        </p:nvSpPr>
        <p:spPr>
          <a:xfrm>
            <a:off x="586588" y="1633350"/>
            <a:ext cx="3773700" cy="1724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3" name="Google Shape;13;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14" name="Google Shape;14;p43"/>
          <p:cNvPicPr preferRelativeResize="0"/>
          <p:nvPr/>
        </p:nvPicPr>
        <p:blipFill rotWithShape="1">
          <a:blip r:embed="rId2">
            <a:alphaModFix/>
          </a:blip>
          <a:srcRect b="2711" l="79965" r="3230" t="91862"/>
          <a:stretch/>
        </p:blipFill>
        <p:spPr>
          <a:xfrm>
            <a:off x="683350" y="1230125"/>
            <a:ext cx="1222300" cy="27890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by Side">
  <p:cSld name="CUSTOM_3">
    <p:spTree>
      <p:nvGrpSpPr>
        <p:cNvPr id="40" name="Shape 40"/>
        <p:cNvGrpSpPr/>
        <p:nvPr/>
      </p:nvGrpSpPr>
      <p:grpSpPr>
        <a:xfrm>
          <a:off x="0" y="0"/>
          <a:ext cx="0" cy="0"/>
          <a:chOff x="0" y="0"/>
          <a:chExt cx="0" cy="0"/>
        </a:xfrm>
      </p:grpSpPr>
      <p:sp>
        <p:nvSpPr>
          <p:cNvPr id="41" name="Google Shape;41;p53"/>
          <p:cNvSpPr txBox="1"/>
          <p:nvPr>
            <p:ph idx="1" type="subTitle"/>
          </p:nvPr>
        </p:nvSpPr>
        <p:spPr>
          <a:xfrm>
            <a:off x="1117275" y="580700"/>
            <a:ext cx="2881500" cy="485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800"/>
              <a:buNone/>
              <a:defRPr>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
        <p:nvSpPr>
          <p:cNvPr id="42" name="Google Shape;42;p53"/>
          <p:cNvSpPr txBox="1"/>
          <p:nvPr>
            <p:ph idx="2" type="subTitle"/>
          </p:nvPr>
        </p:nvSpPr>
        <p:spPr>
          <a:xfrm>
            <a:off x="5003725" y="580700"/>
            <a:ext cx="2881500" cy="485100"/>
          </a:xfrm>
          <a:prstGeom prst="rect">
            <a:avLst/>
          </a:prstGeom>
          <a:noFill/>
          <a:ln>
            <a:noFill/>
          </a:ln>
        </p:spPr>
        <p:txBody>
          <a:bodyPr anchorCtr="0" anchor="t" bIns="91425" lIns="91425" spcFirstLastPara="1" rIns="91425" wrap="square" tIns="91425">
            <a:noAutofit/>
          </a:bodyPr>
          <a:lstStyle>
            <a:lvl1pPr lvl="0" algn="ctr">
              <a:lnSpc>
                <a:spcPct val="115000"/>
              </a:lnSpc>
              <a:spcBef>
                <a:spcPts val="0"/>
              </a:spcBef>
              <a:spcAft>
                <a:spcPts val="0"/>
              </a:spcAft>
              <a:buClr>
                <a:schemeClr val="dk1"/>
              </a:buClr>
              <a:buSzPts val="1800"/>
              <a:buNone/>
              <a:defRPr>
                <a:solidFill>
                  <a:schemeClr val="dk1"/>
                </a:solidFill>
              </a:defRPr>
            </a:lvl1pPr>
            <a:lvl2pPr lvl="1" algn="l">
              <a:lnSpc>
                <a:spcPct val="115000"/>
              </a:lnSpc>
              <a:spcBef>
                <a:spcPts val="0"/>
              </a:spcBef>
              <a:spcAft>
                <a:spcPts val="0"/>
              </a:spcAft>
              <a:buSzPts val="1400"/>
              <a:buNone/>
              <a:defRPr/>
            </a:lvl2pPr>
            <a:lvl3pPr lvl="2" algn="l">
              <a:lnSpc>
                <a:spcPct val="115000"/>
              </a:lnSpc>
              <a:spcBef>
                <a:spcPts val="0"/>
              </a:spcBef>
              <a:spcAft>
                <a:spcPts val="0"/>
              </a:spcAft>
              <a:buSzPts val="1400"/>
              <a:buNone/>
              <a:defRPr/>
            </a:lvl3pPr>
            <a:lvl4pPr lvl="3" algn="l">
              <a:lnSpc>
                <a:spcPct val="115000"/>
              </a:lnSpc>
              <a:spcBef>
                <a:spcPts val="0"/>
              </a:spcBef>
              <a:spcAft>
                <a:spcPts val="0"/>
              </a:spcAft>
              <a:buSzPts val="1400"/>
              <a:buNone/>
              <a:defRPr/>
            </a:lvl4pPr>
            <a:lvl5pPr lvl="4" algn="l">
              <a:lnSpc>
                <a:spcPct val="115000"/>
              </a:lnSpc>
              <a:spcBef>
                <a:spcPts val="0"/>
              </a:spcBef>
              <a:spcAft>
                <a:spcPts val="0"/>
              </a:spcAft>
              <a:buSzPts val="1400"/>
              <a:buNone/>
              <a:defRPr/>
            </a:lvl5pPr>
            <a:lvl6pPr lvl="5" algn="l">
              <a:lnSpc>
                <a:spcPct val="115000"/>
              </a:lnSpc>
              <a:spcBef>
                <a:spcPts val="0"/>
              </a:spcBef>
              <a:spcAft>
                <a:spcPts val="0"/>
              </a:spcAft>
              <a:buSzPts val="1400"/>
              <a:buNone/>
              <a:defRPr/>
            </a:lvl6pPr>
            <a:lvl7pPr lvl="6" algn="l">
              <a:lnSpc>
                <a:spcPct val="115000"/>
              </a:lnSpc>
              <a:spcBef>
                <a:spcPts val="0"/>
              </a:spcBef>
              <a:spcAft>
                <a:spcPts val="0"/>
              </a:spcAft>
              <a:buSzPts val="1400"/>
              <a:buNone/>
              <a:defRPr/>
            </a:lvl7pPr>
            <a:lvl8pPr lvl="7" algn="l">
              <a:lnSpc>
                <a:spcPct val="115000"/>
              </a:lnSpc>
              <a:spcBef>
                <a:spcPts val="0"/>
              </a:spcBef>
              <a:spcAft>
                <a:spcPts val="0"/>
              </a:spcAft>
              <a:buSzPts val="1400"/>
              <a:buNone/>
              <a:defRPr/>
            </a:lvl8pPr>
            <a:lvl9pPr lvl="8" algn="l">
              <a:lnSpc>
                <a:spcPct val="115000"/>
              </a:lnSpc>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ttom">
  <p:cSld name="CUSTOM_4_1">
    <p:spTree>
      <p:nvGrpSpPr>
        <p:cNvPr id="43" name="Shape 43"/>
        <p:cNvGrpSpPr/>
        <p:nvPr/>
      </p:nvGrpSpPr>
      <p:grpSpPr>
        <a:xfrm>
          <a:off x="0" y="0"/>
          <a:ext cx="0" cy="0"/>
          <a:chOff x="0" y="0"/>
          <a:chExt cx="0" cy="0"/>
        </a:xfrm>
      </p:grpSpPr>
      <p:sp>
        <p:nvSpPr>
          <p:cNvPr id="44" name="Google Shape;44;p54"/>
          <p:cNvSpPr txBox="1"/>
          <p:nvPr>
            <p:ph idx="1" type="body"/>
          </p:nvPr>
        </p:nvSpPr>
        <p:spPr>
          <a:xfrm>
            <a:off x="894775" y="4040800"/>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amp; Body w/ Image">
  <p:cSld name="CUSTOM">
    <p:spTree>
      <p:nvGrpSpPr>
        <p:cNvPr id="15" name="Shape 15"/>
        <p:cNvGrpSpPr/>
        <p:nvPr/>
      </p:nvGrpSpPr>
      <p:grpSpPr>
        <a:xfrm>
          <a:off x="0" y="0"/>
          <a:ext cx="0" cy="0"/>
          <a:chOff x="0" y="0"/>
          <a:chExt cx="0" cy="0"/>
        </a:xfrm>
      </p:grpSpPr>
      <p:sp>
        <p:nvSpPr>
          <p:cNvPr id="16" name="Google Shape;16;p44"/>
          <p:cNvSpPr txBox="1"/>
          <p:nvPr>
            <p:ph type="title"/>
          </p:nvPr>
        </p:nvSpPr>
        <p:spPr>
          <a:xfrm>
            <a:off x="793325" y="551900"/>
            <a:ext cx="4076700" cy="9012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7" name="Google Shape;17;p44"/>
          <p:cNvSpPr txBox="1"/>
          <p:nvPr>
            <p:ph idx="2" type="title"/>
          </p:nvPr>
        </p:nvSpPr>
        <p:spPr>
          <a:xfrm>
            <a:off x="793325" y="1548200"/>
            <a:ext cx="4076700" cy="2767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p:cSld name="CUSTOM_2_1">
    <p:spTree>
      <p:nvGrpSpPr>
        <p:cNvPr id="18" name="Shape 18"/>
        <p:cNvGrpSpPr/>
        <p:nvPr/>
      </p:nvGrpSpPr>
      <p:grpSpPr>
        <a:xfrm>
          <a:off x="0" y="0"/>
          <a:ext cx="0" cy="0"/>
          <a:chOff x="0" y="0"/>
          <a:chExt cx="0" cy="0"/>
        </a:xfrm>
      </p:grpSpPr>
      <p:pic>
        <p:nvPicPr>
          <p:cNvPr id="19" name="Google Shape;19;p45"/>
          <p:cNvPicPr preferRelativeResize="0"/>
          <p:nvPr/>
        </p:nvPicPr>
        <p:blipFill rotWithShape="1">
          <a:blip r:embed="rId2">
            <a:alphaModFix/>
          </a:blip>
          <a:srcRect b="52981" l="0" r="80571" t="35157"/>
          <a:stretch/>
        </p:blipFill>
        <p:spPr>
          <a:xfrm>
            <a:off x="0" y="0"/>
            <a:ext cx="2128750" cy="918800"/>
          </a:xfrm>
          <a:prstGeom prst="rect">
            <a:avLst/>
          </a:prstGeom>
          <a:noFill/>
          <a:ln>
            <a:noFill/>
          </a:ln>
        </p:spPr>
      </p:pic>
      <p:sp>
        <p:nvSpPr>
          <p:cNvPr id="20" name="Google Shape;20;p45"/>
          <p:cNvSpPr txBox="1"/>
          <p:nvPr>
            <p:ph type="title"/>
          </p:nvPr>
        </p:nvSpPr>
        <p:spPr>
          <a:xfrm>
            <a:off x="793325" y="551900"/>
            <a:ext cx="6352800" cy="4974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w/ Picture">
  <p:cSld name="CUSTOM_1">
    <p:spTree>
      <p:nvGrpSpPr>
        <p:cNvPr id="21" name="Shape 21"/>
        <p:cNvGrpSpPr/>
        <p:nvPr/>
      </p:nvGrpSpPr>
      <p:grpSpPr>
        <a:xfrm>
          <a:off x="0" y="0"/>
          <a:ext cx="0" cy="0"/>
          <a:chOff x="0" y="0"/>
          <a:chExt cx="0" cy="0"/>
        </a:xfrm>
      </p:grpSpPr>
      <p:sp>
        <p:nvSpPr>
          <p:cNvPr id="22" name="Google Shape;22;p46"/>
          <p:cNvSpPr txBox="1"/>
          <p:nvPr>
            <p:ph type="title"/>
          </p:nvPr>
        </p:nvSpPr>
        <p:spPr>
          <a:xfrm>
            <a:off x="793325" y="2106000"/>
            <a:ext cx="4076700" cy="931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heading w/ Picture">
  <p:cSld name="CUSTOM_1_1">
    <p:spTree>
      <p:nvGrpSpPr>
        <p:cNvPr id="23" name="Shape 23"/>
        <p:cNvGrpSpPr/>
        <p:nvPr/>
      </p:nvGrpSpPr>
      <p:grpSpPr>
        <a:xfrm>
          <a:off x="0" y="0"/>
          <a:ext cx="0" cy="0"/>
          <a:chOff x="0" y="0"/>
          <a:chExt cx="0" cy="0"/>
        </a:xfrm>
      </p:grpSpPr>
      <p:sp>
        <p:nvSpPr>
          <p:cNvPr id="24" name="Google Shape;24;p47"/>
          <p:cNvSpPr txBox="1"/>
          <p:nvPr>
            <p:ph type="title"/>
          </p:nvPr>
        </p:nvSpPr>
        <p:spPr>
          <a:xfrm>
            <a:off x="793325" y="2106000"/>
            <a:ext cx="4076700" cy="9315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800"/>
              <a:buNone/>
              <a:defRPr sz="18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 and Bottom">
  <p:cSld name="CUSTOM_4">
    <p:spTree>
      <p:nvGrpSpPr>
        <p:cNvPr id="25" name="Shape 25"/>
        <p:cNvGrpSpPr/>
        <p:nvPr/>
      </p:nvGrpSpPr>
      <p:grpSpPr>
        <a:xfrm>
          <a:off x="0" y="0"/>
          <a:ext cx="0" cy="0"/>
          <a:chOff x="0" y="0"/>
          <a:chExt cx="0" cy="0"/>
        </a:xfrm>
      </p:grpSpPr>
      <p:sp>
        <p:nvSpPr>
          <p:cNvPr id="26" name="Google Shape;26;p48"/>
          <p:cNvSpPr txBox="1"/>
          <p:nvPr>
            <p:ph idx="1" type="body"/>
          </p:nvPr>
        </p:nvSpPr>
        <p:spPr>
          <a:xfrm>
            <a:off x="933500" y="374875"/>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
        <p:nvSpPr>
          <p:cNvPr id="27" name="Google Shape;27;p48"/>
          <p:cNvSpPr txBox="1"/>
          <p:nvPr>
            <p:ph idx="2" type="body"/>
          </p:nvPr>
        </p:nvSpPr>
        <p:spPr>
          <a:xfrm>
            <a:off x="894775" y="4040800"/>
            <a:ext cx="6659400" cy="477900"/>
          </a:xfrm>
          <a:prstGeom prst="rect">
            <a:avLst/>
          </a:prstGeom>
          <a:noFill/>
          <a:ln>
            <a:noFill/>
          </a:ln>
        </p:spPr>
        <p:txBody>
          <a:bodyPr anchorCtr="0" anchor="t" bIns="91425" lIns="91425" spcFirstLastPara="1" rIns="91425" wrap="square" tIns="91425">
            <a:spAutoFit/>
          </a:bodyPr>
          <a:lstStyle>
            <a:lvl1pPr indent="-317500" lvl="0" marL="457200" algn="l">
              <a:lnSpc>
                <a:spcPct val="115000"/>
              </a:lnSpc>
              <a:spcBef>
                <a:spcPts val="0"/>
              </a:spcBef>
              <a:spcAft>
                <a:spcPts val="0"/>
              </a:spcAft>
              <a:buClr>
                <a:schemeClr val="dk1"/>
              </a:buClr>
              <a:buSzPts val="1400"/>
              <a:buChar char="●"/>
              <a:defRPr sz="1400">
                <a:solidFill>
                  <a:schemeClr val="dk1"/>
                </a:solidFill>
              </a:defRPr>
            </a:lvl1pPr>
            <a:lvl2pPr indent="-317500" lvl="1" marL="914400" algn="l">
              <a:lnSpc>
                <a:spcPct val="115000"/>
              </a:lnSpc>
              <a:spcBef>
                <a:spcPts val="0"/>
              </a:spcBef>
              <a:spcAft>
                <a:spcPts val="0"/>
              </a:spcAft>
              <a:buClr>
                <a:schemeClr val="dk1"/>
              </a:buClr>
              <a:buSzPts val="1400"/>
              <a:buChar char="○"/>
              <a:defRPr>
                <a:solidFill>
                  <a:schemeClr val="dk1"/>
                </a:solidFill>
              </a:defRPr>
            </a:lvl2pPr>
            <a:lvl3pPr indent="-317500" lvl="2" marL="1371600" algn="l">
              <a:lnSpc>
                <a:spcPct val="115000"/>
              </a:lnSpc>
              <a:spcBef>
                <a:spcPts val="0"/>
              </a:spcBef>
              <a:spcAft>
                <a:spcPts val="0"/>
              </a:spcAft>
              <a:buClr>
                <a:schemeClr val="dk1"/>
              </a:buClr>
              <a:buSzPts val="1400"/>
              <a:buChar char="■"/>
              <a:defRPr>
                <a:solidFill>
                  <a:schemeClr val="dk1"/>
                </a:solidFill>
              </a:defRPr>
            </a:lvl3pPr>
            <a:lvl4pPr indent="-317500" lvl="3" marL="1828800" algn="l">
              <a:lnSpc>
                <a:spcPct val="115000"/>
              </a:lnSpc>
              <a:spcBef>
                <a:spcPts val="0"/>
              </a:spcBef>
              <a:spcAft>
                <a:spcPts val="0"/>
              </a:spcAft>
              <a:buClr>
                <a:schemeClr val="dk1"/>
              </a:buClr>
              <a:buSzPts val="1400"/>
              <a:buChar char="●"/>
              <a:defRPr>
                <a:solidFill>
                  <a:schemeClr val="dk1"/>
                </a:solidFill>
              </a:defRPr>
            </a:lvl4pPr>
            <a:lvl5pPr indent="-317500" lvl="4" marL="2286000" algn="l">
              <a:lnSpc>
                <a:spcPct val="115000"/>
              </a:lnSpc>
              <a:spcBef>
                <a:spcPts val="0"/>
              </a:spcBef>
              <a:spcAft>
                <a:spcPts val="0"/>
              </a:spcAft>
              <a:buClr>
                <a:schemeClr val="dk1"/>
              </a:buClr>
              <a:buSzPts val="1400"/>
              <a:buChar char="○"/>
              <a:defRPr>
                <a:solidFill>
                  <a:schemeClr val="dk1"/>
                </a:solidFill>
              </a:defRPr>
            </a:lvl5pPr>
            <a:lvl6pPr indent="-317500" lvl="5" marL="2743200" algn="l">
              <a:lnSpc>
                <a:spcPct val="115000"/>
              </a:lnSpc>
              <a:spcBef>
                <a:spcPts val="0"/>
              </a:spcBef>
              <a:spcAft>
                <a:spcPts val="0"/>
              </a:spcAft>
              <a:buClr>
                <a:schemeClr val="dk1"/>
              </a:buClr>
              <a:buSzPts val="1400"/>
              <a:buChar char="■"/>
              <a:defRPr>
                <a:solidFill>
                  <a:schemeClr val="dk1"/>
                </a:solidFill>
              </a:defRPr>
            </a:lvl6pPr>
            <a:lvl7pPr indent="-317500" lvl="6" marL="3200400" algn="l">
              <a:lnSpc>
                <a:spcPct val="115000"/>
              </a:lnSpc>
              <a:spcBef>
                <a:spcPts val="0"/>
              </a:spcBef>
              <a:spcAft>
                <a:spcPts val="0"/>
              </a:spcAft>
              <a:buClr>
                <a:schemeClr val="dk1"/>
              </a:buClr>
              <a:buSzPts val="1400"/>
              <a:buChar char="●"/>
              <a:defRPr>
                <a:solidFill>
                  <a:schemeClr val="dk1"/>
                </a:solidFill>
              </a:defRPr>
            </a:lvl7pPr>
            <a:lvl8pPr indent="-317500" lvl="7" marL="3657600" algn="l">
              <a:lnSpc>
                <a:spcPct val="115000"/>
              </a:lnSpc>
              <a:spcBef>
                <a:spcPts val="0"/>
              </a:spcBef>
              <a:spcAft>
                <a:spcPts val="0"/>
              </a:spcAft>
              <a:buClr>
                <a:schemeClr val="dk1"/>
              </a:buClr>
              <a:buSzPts val="1400"/>
              <a:buChar char="○"/>
              <a:defRPr>
                <a:solidFill>
                  <a:schemeClr val="dk1"/>
                </a:solidFill>
              </a:defRPr>
            </a:lvl8pPr>
            <a:lvl9pPr indent="-317500" lvl="8" marL="4114800" algn="l">
              <a:lnSpc>
                <a:spcPct val="115000"/>
              </a:lnSpc>
              <a:spcBef>
                <a:spcPts val="0"/>
              </a:spcBef>
              <a:spcAft>
                <a:spcPts val="0"/>
              </a:spcAft>
              <a:buClr>
                <a:schemeClr val="dk1"/>
              </a:buClr>
              <a:buSzPts val="1400"/>
              <a:buChar char="■"/>
              <a:defRPr>
                <a:solidFill>
                  <a:schemeClr val="dk1"/>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8" name="Shape 28"/>
        <p:cNvGrpSpPr/>
        <p:nvPr/>
      </p:nvGrpSpPr>
      <p:grpSpPr>
        <a:xfrm>
          <a:off x="0" y="0"/>
          <a:ext cx="0" cy="0"/>
          <a:chOff x="0" y="0"/>
          <a:chExt cx="0" cy="0"/>
        </a:xfrm>
      </p:grpSpPr>
      <p:sp>
        <p:nvSpPr>
          <p:cNvPr id="29" name="Google Shape;29;p49"/>
          <p:cNvSpPr txBox="1"/>
          <p:nvPr>
            <p:ph type="ctrTitle"/>
          </p:nvPr>
        </p:nvSpPr>
        <p:spPr>
          <a:xfrm>
            <a:off x="793300" y="1884875"/>
            <a:ext cx="8520600" cy="643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30" name="Google Shape;30;p49"/>
          <p:cNvSpPr txBox="1"/>
          <p:nvPr>
            <p:ph idx="1" type="subTitle"/>
          </p:nvPr>
        </p:nvSpPr>
        <p:spPr>
          <a:xfrm>
            <a:off x="793300" y="2633000"/>
            <a:ext cx="5072400" cy="6438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Clr>
                <a:srgbClr val="F8FAFF"/>
              </a:buClr>
              <a:buSzPts val="2000"/>
              <a:buNone/>
              <a:defRPr sz="2000">
                <a:solidFill>
                  <a:srgbClr val="F8FAFF"/>
                </a:solidFill>
              </a:defRPr>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31" name="Google Shape;31;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50"/>
          <p:cNvSpPr txBox="1"/>
          <p:nvPr>
            <p:ph type="title"/>
          </p:nvPr>
        </p:nvSpPr>
        <p:spPr>
          <a:xfrm>
            <a:off x="793300" y="2150850"/>
            <a:ext cx="79545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000"/>
              <a:buNone/>
              <a:defRPr b="1" sz="4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34" name="Google Shape;34;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Title &amp; Body">
  <p:cSld name="CUSTOM_2">
    <p:spTree>
      <p:nvGrpSpPr>
        <p:cNvPr id="35" name="Shape 35"/>
        <p:cNvGrpSpPr/>
        <p:nvPr/>
      </p:nvGrpSpPr>
      <p:grpSpPr>
        <a:xfrm>
          <a:off x="0" y="0"/>
          <a:ext cx="0" cy="0"/>
          <a:chOff x="0" y="0"/>
          <a:chExt cx="0" cy="0"/>
        </a:xfrm>
      </p:grpSpPr>
      <p:sp>
        <p:nvSpPr>
          <p:cNvPr id="36" name="Google Shape;36;p51"/>
          <p:cNvSpPr txBox="1"/>
          <p:nvPr>
            <p:ph type="title"/>
          </p:nvPr>
        </p:nvSpPr>
        <p:spPr>
          <a:xfrm>
            <a:off x="793325" y="551900"/>
            <a:ext cx="7645500" cy="5343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2400"/>
              <a:buNone/>
              <a:defRPr b="1" sz="2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7" name="Google Shape;37;p51"/>
          <p:cNvSpPr txBox="1"/>
          <p:nvPr>
            <p:ph idx="2" type="title"/>
          </p:nvPr>
        </p:nvSpPr>
        <p:spPr>
          <a:xfrm>
            <a:off x="793325" y="1232375"/>
            <a:ext cx="7645500" cy="2767200"/>
          </a:xfrm>
          <a:prstGeom prst="rect">
            <a:avLst/>
          </a:prstGeom>
          <a:noFill/>
          <a:ln>
            <a:noFill/>
          </a:ln>
        </p:spPr>
        <p:txBody>
          <a:bodyPr anchorCtr="0" anchor="t" bIns="91425" lIns="91425" spcFirstLastPara="1" rIns="91425" wrap="square" tIns="91425">
            <a:sp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rgbClr val="15155B"/>
        </a:solidFill>
      </p:bgPr>
    </p:bg>
    <p:spTree>
      <p:nvGrpSpPr>
        <p:cNvPr id="5" name="Shape 5"/>
        <p:cNvGrpSpPr/>
        <p:nvPr/>
      </p:nvGrpSpPr>
      <p:grpSpPr>
        <a:xfrm>
          <a:off x="0" y="0"/>
          <a:ext cx="0" cy="0"/>
          <a:chOff x="0" y="0"/>
          <a:chExt cx="0" cy="0"/>
        </a:xfrm>
      </p:grpSpPr>
      <p:pic>
        <p:nvPicPr>
          <p:cNvPr id="6" name="Google Shape;6;p42"/>
          <p:cNvPicPr preferRelativeResize="0"/>
          <p:nvPr/>
        </p:nvPicPr>
        <p:blipFill rotWithShape="1">
          <a:blip r:embed="rId1">
            <a:alphaModFix/>
          </a:blip>
          <a:srcRect b="0" l="75154" r="0" t="0"/>
          <a:stretch/>
        </p:blipFill>
        <p:spPr>
          <a:xfrm>
            <a:off x="7336475" y="0"/>
            <a:ext cx="1807525" cy="5143499"/>
          </a:xfrm>
          <a:prstGeom prst="rect">
            <a:avLst/>
          </a:prstGeom>
          <a:noFill/>
          <a:ln>
            <a:noFill/>
          </a:ln>
        </p:spPr>
      </p:pic>
      <p:pic>
        <p:nvPicPr>
          <p:cNvPr id="7" name="Google Shape;7;p42"/>
          <p:cNvPicPr preferRelativeResize="0"/>
          <p:nvPr/>
        </p:nvPicPr>
        <p:blipFill rotWithShape="1">
          <a:blip r:embed="rId1">
            <a:alphaModFix/>
          </a:blip>
          <a:srcRect b="0" l="0" r="80571" t="0"/>
          <a:stretch/>
        </p:blipFill>
        <p:spPr>
          <a:xfrm>
            <a:off x="-2" y="0"/>
            <a:ext cx="1413475" cy="5143499"/>
          </a:xfrm>
          <a:prstGeom prst="rect">
            <a:avLst/>
          </a:prstGeom>
          <a:noFill/>
          <a:ln>
            <a:noFill/>
          </a:ln>
        </p:spPr>
      </p:pic>
      <p:sp>
        <p:nvSpPr>
          <p:cNvPr id="8" name="Google Shape;8;p4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spAutoFit/>
          </a:bodyPr>
          <a:lstStyle>
            <a:lvl1pPr lvl="0" marR="0" rtl="0" algn="l">
              <a:lnSpc>
                <a:spcPct val="100000"/>
              </a:lnSpc>
              <a:spcBef>
                <a:spcPts val="0"/>
              </a:spcBef>
              <a:spcAft>
                <a:spcPts val="0"/>
              </a:spcAft>
              <a:buClr>
                <a:schemeClr val="dk1"/>
              </a:buClr>
              <a:buSzPts val="2800"/>
              <a:buFont typeface="Plus Jakarta Sans"/>
              <a:buNone/>
              <a:defRPr b="0" i="0" sz="28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800"/>
              <a:buFont typeface="Montserrat"/>
              <a:buNone/>
              <a:defRPr b="0" i="0" sz="2800" u="none" cap="none" strike="noStrike">
                <a:solidFill>
                  <a:schemeClr val="dk1"/>
                </a:solidFill>
                <a:latin typeface="Montserrat"/>
                <a:ea typeface="Montserrat"/>
                <a:cs typeface="Montserrat"/>
                <a:sym typeface="Montserrat"/>
              </a:defRPr>
            </a:lvl9pPr>
          </a:lstStyle>
          <a:p/>
        </p:txBody>
      </p:sp>
      <p:sp>
        <p:nvSpPr>
          <p:cNvPr id="9" name="Google Shape;9;p4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spAutoFit/>
          </a:bodyPr>
          <a:lstStyle>
            <a:lvl1pPr indent="-342900" lvl="0" marL="457200" marR="0" rtl="0" algn="l">
              <a:lnSpc>
                <a:spcPct val="115000"/>
              </a:lnSpc>
              <a:spcBef>
                <a:spcPts val="0"/>
              </a:spcBef>
              <a:spcAft>
                <a:spcPts val="0"/>
              </a:spcAft>
              <a:buClr>
                <a:schemeClr val="dk1"/>
              </a:buClr>
              <a:buSzPts val="1800"/>
              <a:buFont typeface="Plus Jakarta Sans"/>
              <a:buChar char="●"/>
              <a:defRPr b="0" i="0" sz="1800" u="none" cap="none" strike="noStrike">
                <a:solidFill>
                  <a:schemeClr val="dk1"/>
                </a:solidFill>
                <a:latin typeface="Plus Jakarta Sans"/>
                <a:ea typeface="Plus Jakarta Sans"/>
                <a:cs typeface="Plus Jakarta Sans"/>
                <a:sym typeface="Plus Jakarta Sans"/>
              </a:defRPr>
            </a:lvl1pPr>
            <a:lvl2pPr indent="-317500" lvl="1" marL="9144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2pPr>
            <a:lvl3pPr indent="-317500" lvl="2" marL="13716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3pPr>
            <a:lvl4pPr indent="-317500" lvl="3" marL="18288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4pPr>
            <a:lvl5pPr indent="-317500" lvl="4" marL="22860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5pPr>
            <a:lvl6pPr indent="-317500" lvl="5" marL="27432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6pPr>
            <a:lvl7pPr indent="-317500" lvl="6" marL="32004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7pPr>
            <a:lvl8pPr indent="-317500" lvl="7" marL="36576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8pPr>
            <a:lvl9pPr indent="-317500" lvl="8" marL="4114800" marR="0" rtl="0" algn="l">
              <a:lnSpc>
                <a:spcPct val="115000"/>
              </a:lnSpc>
              <a:spcBef>
                <a:spcPts val="0"/>
              </a:spcBef>
              <a:spcAft>
                <a:spcPts val="0"/>
              </a:spcAft>
              <a:buClr>
                <a:schemeClr val="dk1"/>
              </a:buClr>
              <a:buSzPts val="1400"/>
              <a:buFont typeface="Plus Jakarta Sans"/>
              <a:buChar char="■"/>
              <a:defRPr b="0" i="0" sz="1400" u="none" cap="none" strike="noStrike">
                <a:solidFill>
                  <a:schemeClr val="dk1"/>
                </a:solidFill>
                <a:latin typeface="Plus Jakarta Sans"/>
                <a:ea typeface="Plus Jakarta Sans"/>
                <a:cs typeface="Plus Jakarta Sans"/>
                <a:sym typeface="Plus Jakarta Sans"/>
              </a:defRPr>
            </a:lvl9pPr>
          </a:lstStyle>
          <a:p/>
        </p:txBody>
      </p:sp>
      <p:sp>
        <p:nvSpPr>
          <p:cNvPr id="10" name="Google Shape;10;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mongodb.com/docs/compass/current/instal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app.sigmaschool.co/posts/csdp-backend-development-level-2b-what-is-a-nosql-databas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app.sigmaschool.co/posts/csdp-backend-development-level-2b-module-capstone-project-bookingapp"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www.tutorialspoint.com/mongodb/mongodb_datatype.htm" TargetMode="External"/><Relationship Id="rId4" Type="http://schemas.openxmlformats.org/officeDocument/2006/relationships/hyperlink" Target="https://lennilobel.wordpress.com/2015/06/01/relational-databases-vs-nosql-document-databas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ph type="ctrTitle"/>
          </p:nvPr>
        </p:nvSpPr>
        <p:spPr>
          <a:xfrm>
            <a:off x="586600" y="1633350"/>
            <a:ext cx="7804500" cy="209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GB"/>
              <a:t>Introduction to NoSQL Databases</a:t>
            </a:r>
            <a:endParaRPr/>
          </a:p>
          <a:p>
            <a:pPr indent="0" lvl="0" marL="0" rtl="0" algn="l">
              <a:lnSpc>
                <a:spcPct val="100000"/>
              </a:lnSpc>
              <a:spcBef>
                <a:spcPts val="0"/>
              </a:spcBef>
              <a:spcAft>
                <a:spcPts val="0"/>
              </a:spcAft>
              <a:buSzPts val="4000"/>
              <a:buNone/>
            </a:pPr>
            <a:r>
              <a:rPr b="0" lang="en-GB" sz="2000"/>
              <a:t>Introduction to NoSQL databases and MongoDB (Day 3)</a:t>
            </a:r>
            <a:endParaRPr b="0"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4b59ea4641_0_31"/>
          <p:cNvSpPr txBox="1"/>
          <p:nvPr>
            <p:ph type="title"/>
          </p:nvPr>
        </p:nvSpPr>
        <p:spPr>
          <a:xfrm>
            <a:off x="793325" y="551900"/>
            <a:ext cx="7767600" cy="831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Examples of NoSQL databases</a:t>
            </a:r>
            <a:endParaRPr/>
          </a:p>
          <a:p>
            <a:pPr indent="0" lvl="0" marL="0" rtl="0" algn="l">
              <a:lnSpc>
                <a:spcPct val="100000"/>
              </a:lnSpc>
              <a:spcBef>
                <a:spcPts val="0"/>
              </a:spcBef>
              <a:spcAft>
                <a:spcPts val="0"/>
              </a:spcAft>
              <a:buSzPts val="1800"/>
              <a:buNone/>
            </a:pPr>
            <a:r>
              <a:t/>
            </a:r>
            <a:endParaRPr b="0" sz="1800"/>
          </a:p>
        </p:txBody>
      </p:sp>
      <p:sp>
        <p:nvSpPr>
          <p:cNvPr id="106" name="Google Shape;106;g24b59ea4641_0_31"/>
          <p:cNvSpPr txBox="1"/>
          <p:nvPr>
            <p:ph idx="2" type="title"/>
          </p:nvPr>
        </p:nvSpPr>
        <p:spPr>
          <a:xfrm>
            <a:off x="793325" y="1566800"/>
            <a:ext cx="7058400" cy="32637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MongoDB</a:t>
            </a:r>
            <a:endParaRPr/>
          </a:p>
          <a:p>
            <a:pPr indent="-317500" lvl="0" marL="457200" rtl="0" algn="l">
              <a:lnSpc>
                <a:spcPct val="100000"/>
              </a:lnSpc>
              <a:spcBef>
                <a:spcPts val="0"/>
              </a:spcBef>
              <a:spcAft>
                <a:spcPts val="0"/>
              </a:spcAft>
              <a:buSzPts val="1400"/>
              <a:buChar char="●"/>
            </a:pPr>
            <a:r>
              <a:rPr lang="en-GB"/>
              <a:t>CouchDB</a:t>
            </a:r>
            <a:endParaRPr/>
          </a:p>
          <a:p>
            <a:pPr indent="-317500" lvl="0" marL="457200" rtl="0" algn="l">
              <a:lnSpc>
                <a:spcPct val="100000"/>
              </a:lnSpc>
              <a:spcBef>
                <a:spcPts val="0"/>
              </a:spcBef>
              <a:spcAft>
                <a:spcPts val="0"/>
              </a:spcAft>
              <a:buSzPts val="1400"/>
              <a:buChar char="●"/>
            </a:pPr>
            <a:r>
              <a:rPr lang="en-GB"/>
              <a:t>RavenDB</a:t>
            </a:r>
            <a:endParaRPr/>
          </a:p>
          <a:p>
            <a:pPr indent="-317500" lvl="0" marL="457200" rtl="0" algn="l">
              <a:lnSpc>
                <a:spcPct val="100000"/>
              </a:lnSpc>
              <a:spcBef>
                <a:spcPts val="0"/>
              </a:spcBef>
              <a:spcAft>
                <a:spcPts val="0"/>
              </a:spcAft>
              <a:buSzPts val="1400"/>
              <a:buChar char="●"/>
            </a:pPr>
            <a:r>
              <a:rPr lang="en-GB"/>
              <a:t>Cassandra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4b59ea4641_0_38"/>
          <p:cNvSpPr txBox="1"/>
          <p:nvPr>
            <p:ph type="title"/>
          </p:nvPr>
        </p:nvSpPr>
        <p:spPr>
          <a:xfrm>
            <a:off x="793325" y="551900"/>
            <a:ext cx="7767600" cy="831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What is MongoDB?</a:t>
            </a:r>
            <a:endParaRPr/>
          </a:p>
          <a:p>
            <a:pPr indent="0" lvl="0" marL="0" rtl="0" algn="l">
              <a:lnSpc>
                <a:spcPct val="100000"/>
              </a:lnSpc>
              <a:spcBef>
                <a:spcPts val="0"/>
              </a:spcBef>
              <a:spcAft>
                <a:spcPts val="0"/>
              </a:spcAft>
              <a:buSzPts val="1800"/>
              <a:buNone/>
            </a:pPr>
            <a:r>
              <a:t/>
            </a:r>
            <a:endParaRPr b="0" sz="1800"/>
          </a:p>
        </p:txBody>
      </p:sp>
      <p:sp>
        <p:nvSpPr>
          <p:cNvPr id="112" name="Google Shape;112;g24b59ea4641_0_38"/>
          <p:cNvSpPr txBox="1"/>
          <p:nvPr>
            <p:ph idx="2" type="title"/>
          </p:nvPr>
        </p:nvSpPr>
        <p:spPr>
          <a:xfrm>
            <a:off x="793325" y="1566800"/>
            <a:ext cx="7058400" cy="326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MongoDB is a document-oriented NoSQL database. It stores data in JSON-like documents with dynamic schemas, meaning that you can create records without first defining the structure, such as the fields or the types of their values. This makes MongoDB very flexible and adaptable to change.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4b59ea4641_0_46"/>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Creating a MongoDB database</a:t>
            </a:r>
            <a:endParaRPr b="0" sz="1800"/>
          </a:p>
        </p:txBody>
      </p:sp>
      <p:sp>
        <p:nvSpPr>
          <p:cNvPr id="118" name="Google Shape;118;g24b59ea4641_0_46"/>
          <p:cNvSpPr txBox="1"/>
          <p:nvPr>
            <p:ph idx="2" type="title"/>
          </p:nvPr>
        </p:nvSpPr>
        <p:spPr>
          <a:xfrm>
            <a:off x="924025" y="1106000"/>
            <a:ext cx="7058400" cy="3835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GB"/>
              <a:t>Make sure Docker is installed on your machine.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GB"/>
              <a:t>Open your terminal or command prompt and run the following command to create a MongoDB database locally:</a:t>
            </a:r>
            <a:endParaRPr/>
          </a:p>
          <a:p>
            <a:pPr indent="0" lvl="0" marL="0" rtl="0" algn="l">
              <a:spcBef>
                <a:spcPts val="0"/>
              </a:spcBef>
              <a:spcAft>
                <a:spcPts val="0"/>
              </a:spcAft>
              <a:buNone/>
            </a:pPr>
            <a:r>
              <a:rPr lang="en-GB"/>
              <a:t>	</a:t>
            </a:r>
            <a:r>
              <a:rPr lang="en-GB">
                <a:highlight>
                  <a:schemeClr val="lt1"/>
                </a:highlight>
              </a:rPr>
              <a:t>docker run --name mongodb-local-server -p 27017:27017 -d mongo:latest</a:t>
            </a:r>
            <a:endParaRPr>
              <a:highlight>
                <a:schemeClr val="lt1"/>
              </a:highlight>
            </a:endParaRPr>
          </a:p>
          <a:p>
            <a:pPr indent="0" lvl="0" marL="0" rtl="0" algn="l">
              <a:spcBef>
                <a:spcPts val="0"/>
              </a:spcBef>
              <a:spcAft>
                <a:spcPts val="0"/>
              </a:spcAft>
              <a:buNone/>
            </a:pPr>
            <a:r>
              <a:rPr lang="en-GB"/>
              <a:t>	(If you encounter any permissions error, use sudo before the command (only for Linux and Mac).</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GB"/>
              <a:t>To check if the MongoDB server is running, run the following command:</a:t>
            </a:r>
            <a:endParaRPr/>
          </a:p>
          <a:p>
            <a:pPr indent="0" lvl="0" marL="0" rtl="0" algn="l">
              <a:spcBef>
                <a:spcPts val="0"/>
              </a:spcBef>
              <a:spcAft>
                <a:spcPts val="0"/>
              </a:spcAft>
              <a:buNone/>
            </a:pPr>
            <a:r>
              <a:rPr lang="en-GB"/>
              <a:t>	</a:t>
            </a:r>
            <a:r>
              <a:rPr lang="en-GB">
                <a:highlight>
                  <a:schemeClr val="lt1"/>
                </a:highlight>
              </a:rPr>
              <a:t>docker ps</a:t>
            </a:r>
            <a:endParaRPr>
              <a:highlight>
                <a:schemeClr val="lt1"/>
              </a:highlight>
            </a:endParaRPr>
          </a:p>
          <a:p>
            <a:pPr indent="0" lvl="0" marL="0" rtl="0" algn="l">
              <a:spcBef>
                <a:spcPts val="0"/>
              </a:spcBef>
              <a:spcAft>
                <a:spcPts val="0"/>
              </a:spcAft>
              <a:buNone/>
            </a:pPr>
            <a:r>
              <a:rPr lang="en-GB"/>
              <a:t>	This will display a list of running Docker containers. Make sure you see the container named mongodb-local-server with the status Up.</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AutoNum type="arabicPeriod"/>
            </a:pPr>
            <a:r>
              <a:rPr lang="en-GB"/>
              <a:t>Additionally, you can install </a:t>
            </a:r>
            <a:r>
              <a:rPr lang="en-GB" u="sng">
                <a:solidFill>
                  <a:schemeClr val="accent5"/>
                </a:solidFill>
                <a:hlinkClick r:id="rId3">
                  <a:extLst>
                    <a:ext uri="{A12FA001-AC4F-418D-AE19-62706E023703}">
                      <ahyp:hlinkClr val="tx"/>
                    </a:ext>
                  </a:extLst>
                </a:hlinkClick>
              </a:rPr>
              <a:t>MongoDB Compass</a:t>
            </a:r>
            <a:r>
              <a:rPr lang="en-GB"/>
              <a:t>, which is a GUI tool for MongoDB. MongoDB Compass allows you to connect to your MongoDB database and view the data in it.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4b59ea4641_0_63"/>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Creating a MongoDB database</a:t>
            </a:r>
            <a:endParaRPr b="0" sz="1800"/>
          </a:p>
        </p:txBody>
      </p:sp>
      <p:pic>
        <p:nvPicPr>
          <p:cNvPr id="124" name="Google Shape;124;g24b59ea4641_0_63"/>
          <p:cNvPicPr preferRelativeResize="0"/>
          <p:nvPr/>
        </p:nvPicPr>
        <p:blipFill>
          <a:blip r:embed="rId3">
            <a:alphaModFix/>
          </a:blip>
          <a:stretch>
            <a:fillRect/>
          </a:stretch>
        </p:blipFill>
        <p:spPr>
          <a:xfrm>
            <a:off x="896525" y="1106000"/>
            <a:ext cx="6635909" cy="3732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24b59ea4641_0_68"/>
          <p:cNvSpPr txBox="1"/>
          <p:nvPr>
            <p:ph type="title"/>
          </p:nvPr>
        </p:nvSpPr>
        <p:spPr>
          <a:xfrm>
            <a:off x="793325" y="551900"/>
            <a:ext cx="7767600" cy="923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Connecting to a MongoDB database using MongoDB Compass</a:t>
            </a:r>
            <a:endParaRPr b="0" sz="1800"/>
          </a:p>
        </p:txBody>
      </p:sp>
      <p:sp>
        <p:nvSpPr>
          <p:cNvPr id="130" name="Google Shape;130;g24b59ea4641_0_68"/>
          <p:cNvSpPr txBox="1"/>
          <p:nvPr>
            <p:ph idx="2" type="title"/>
          </p:nvPr>
        </p:nvSpPr>
        <p:spPr>
          <a:xfrm>
            <a:off x="970700" y="1516725"/>
            <a:ext cx="7058400" cy="33498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GB"/>
              <a:t>Open MongoDB Compass and click "New Connection."</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Enter this in the URI field: mongodb://localhost:27017</a:t>
            </a:r>
            <a:endParaRPr/>
          </a:p>
          <a:p>
            <a:pPr indent="0" lvl="0" marL="45720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AutoNum type="arabicPeriod"/>
            </a:pPr>
            <a:r>
              <a:rPr lang="en-GB"/>
              <a:t>Click "Connect."</a:t>
            </a:r>
            <a:endParaRPr/>
          </a:p>
          <a:p>
            <a:pPr indent="0" lvl="0" marL="457200" rtl="0" algn="l">
              <a:lnSpc>
                <a:spcPct val="100000"/>
              </a:lnSpc>
              <a:spcBef>
                <a:spcPts val="0"/>
              </a:spcBef>
              <a:spcAft>
                <a:spcPts val="0"/>
              </a:spcAft>
              <a:buNone/>
            </a:pPr>
            <a:r>
              <a:rPr lang="en-GB"/>
              <a:t>MongoDB Compass will connect to your database. Explore and manage your data using the GUI.</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g24b62cf844a_0_6"/>
          <p:cNvSpPr txBox="1"/>
          <p:nvPr>
            <p:ph type="title"/>
          </p:nvPr>
        </p:nvSpPr>
        <p:spPr>
          <a:xfrm>
            <a:off x="793325" y="551900"/>
            <a:ext cx="7767600" cy="923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Connecting to a MongoDB database using MongoDB Compass</a:t>
            </a:r>
            <a:endParaRPr b="0" sz="1800"/>
          </a:p>
        </p:txBody>
      </p:sp>
      <p:pic>
        <p:nvPicPr>
          <p:cNvPr id="136" name="Google Shape;136;g24b62cf844a_0_6"/>
          <p:cNvPicPr preferRelativeResize="0"/>
          <p:nvPr/>
        </p:nvPicPr>
        <p:blipFill>
          <a:blip r:embed="rId3">
            <a:alphaModFix/>
          </a:blip>
          <a:stretch>
            <a:fillRect/>
          </a:stretch>
        </p:blipFill>
        <p:spPr>
          <a:xfrm>
            <a:off x="886350" y="1475300"/>
            <a:ext cx="6150216" cy="3363399"/>
          </a:xfrm>
          <a:prstGeom prst="rect">
            <a:avLst/>
          </a:prstGeom>
          <a:noFill/>
          <a:ln>
            <a:noFill/>
          </a:ln>
        </p:spPr>
      </p:pic>
      <p:sp>
        <p:nvSpPr>
          <p:cNvPr id="137" name="Google Shape;137;g24b62cf844a_0_6"/>
          <p:cNvSpPr/>
          <p:nvPr/>
        </p:nvSpPr>
        <p:spPr>
          <a:xfrm>
            <a:off x="4680025" y="3100400"/>
            <a:ext cx="325500" cy="232500"/>
          </a:xfrm>
          <a:prstGeom prst="rect">
            <a:avLst/>
          </a:prstGeom>
          <a:solidFill>
            <a:srgbClr val="F8FAFF">
              <a:alpha val="26000"/>
            </a:srgbClr>
          </a:solid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4b62cf844a_0_11"/>
          <p:cNvSpPr txBox="1"/>
          <p:nvPr>
            <p:ph type="title"/>
          </p:nvPr>
        </p:nvSpPr>
        <p:spPr>
          <a:xfrm>
            <a:off x="793325" y="551900"/>
            <a:ext cx="7767600" cy="9234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Connecting to a MongoDB database using MongoDB Compass</a:t>
            </a:r>
            <a:endParaRPr b="0" sz="1800"/>
          </a:p>
        </p:txBody>
      </p:sp>
      <p:pic>
        <p:nvPicPr>
          <p:cNvPr id="143" name="Google Shape;143;g24b62cf844a_0_11"/>
          <p:cNvPicPr preferRelativeResize="0"/>
          <p:nvPr/>
        </p:nvPicPr>
        <p:blipFill>
          <a:blip r:embed="rId3">
            <a:alphaModFix/>
          </a:blip>
          <a:stretch>
            <a:fillRect/>
          </a:stretch>
        </p:blipFill>
        <p:spPr>
          <a:xfrm>
            <a:off x="858450" y="1475300"/>
            <a:ext cx="6150216" cy="3363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4b59ea4641_0_78"/>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Connection String</a:t>
            </a:r>
            <a:endParaRPr/>
          </a:p>
        </p:txBody>
      </p:sp>
      <p:sp>
        <p:nvSpPr>
          <p:cNvPr id="149" name="Google Shape;149;g24b59ea4641_0_78"/>
          <p:cNvSpPr txBox="1"/>
          <p:nvPr>
            <p:ph idx="2" type="title"/>
          </p:nvPr>
        </p:nvSpPr>
        <p:spPr>
          <a:xfrm>
            <a:off x="952050" y="1106000"/>
            <a:ext cx="7058400" cy="3349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A connection string is a string that specifies information about a data source and the means of connecting to it. It is passed in code to an underlying driver or provider in order to initiate the connection. For example, the connection string template for MongoDB is </a:t>
            </a:r>
            <a:endParaRPr/>
          </a:p>
          <a:p>
            <a:pPr indent="0" lvl="0" marL="0" rtl="0" algn="l">
              <a:lnSpc>
                <a:spcPct val="100000"/>
              </a:lnSpc>
              <a:spcBef>
                <a:spcPts val="0"/>
              </a:spcBef>
              <a:spcAft>
                <a:spcPts val="0"/>
              </a:spcAft>
              <a:buNone/>
            </a:pPr>
            <a:r>
              <a:t/>
            </a:r>
            <a:endParaRPr>
              <a:highlight>
                <a:schemeClr val="lt1"/>
              </a:highlight>
            </a:endParaRPr>
          </a:p>
          <a:p>
            <a:pPr indent="0" lvl="0" marL="0" rtl="0" algn="l">
              <a:lnSpc>
                <a:spcPct val="100000"/>
              </a:lnSpc>
              <a:spcBef>
                <a:spcPts val="0"/>
              </a:spcBef>
              <a:spcAft>
                <a:spcPts val="0"/>
              </a:spcAft>
              <a:buNone/>
            </a:pPr>
            <a:r>
              <a:rPr lang="en-GB">
                <a:highlight>
                  <a:schemeClr val="lt1"/>
                </a:highlight>
              </a:rPr>
              <a:t>mongodb://&lt;username&gt;:&lt;password&gt;@&lt;host&gt;:&lt;port&gt;/&lt;defaultauthdb&gt;</a:t>
            </a:r>
            <a:endParaRPr>
              <a:highlight>
                <a:schemeClr val="lt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4b59ea4641_0_85"/>
          <p:cNvSpPr txBox="1"/>
          <p:nvPr>
            <p:ph type="title"/>
          </p:nvPr>
        </p:nvSpPr>
        <p:spPr>
          <a:xfrm>
            <a:off x="793325" y="551900"/>
            <a:ext cx="77676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Connection String: Breaking it down</a:t>
            </a:r>
            <a:endParaRPr/>
          </a:p>
        </p:txBody>
      </p:sp>
      <p:sp>
        <p:nvSpPr>
          <p:cNvPr id="155" name="Google Shape;155;g24b59ea4641_0_85"/>
          <p:cNvSpPr txBox="1"/>
          <p:nvPr>
            <p:ph idx="2" type="title"/>
          </p:nvPr>
        </p:nvSpPr>
        <p:spPr>
          <a:xfrm>
            <a:off x="952050" y="1106000"/>
            <a:ext cx="7058400" cy="40917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mongodb:// is the protocol prefix that indicates that the connection string is for MongoDB.</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&lt;username&gt;:&lt;password&gt; is the username and password for the database. If you don't have a username and password, you can omit this part.</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&lt;host&gt; is the host name or IP address of the server hosting the database.</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&lt;port&gt; is the port number on which the database is listening for connections.</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&lt;defaultauthdb&gt; is the name of the database to authenticate if the connection string includes authentication credentials in the form of username:password@. If you don't have a default authentication database, you can omit this part.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So our connection string is mongodb://localhost:27017. We omitted the username, password, and default authentication database because we don't have them.</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4b59ea4641_0_92"/>
          <p:cNvSpPr txBox="1"/>
          <p:nvPr>
            <p:ph type="title"/>
          </p:nvPr>
        </p:nvSpPr>
        <p:spPr>
          <a:xfrm>
            <a:off x="793325" y="551900"/>
            <a:ext cx="7767600" cy="2031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Case Study: eWallet App</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61" name="Google Shape;161;g24b59ea4641_0_92"/>
          <p:cNvSpPr txBox="1"/>
          <p:nvPr>
            <p:ph idx="2" type="title"/>
          </p:nvPr>
        </p:nvSpPr>
        <p:spPr>
          <a:xfrm>
            <a:off x="952050" y="1031325"/>
            <a:ext cx="7058400" cy="380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In this Code Along, we're going to build a database structure for the eWallet system using MongoDB. Here's the brief overview of the system:</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Users can register and login.</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Users can reload/pay through their wallet.</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Users can view their transaction history.</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Merchants can register and login.</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Merchants can view their transaction history.</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Merchants can receive money from users.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Since this is a just a first version, we don't need to worry about security and scalability. We just need to build the core features.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2"/>
          <p:cNvSpPr txBox="1"/>
          <p:nvPr>
            <p:ph type="title"/>
          </p:nvPr>
        </p:nvSpPr>
        <p:spPr>
          <a:xfrm>
            <a:off x="793325" y="551900"/>
            <a:ext cx="7131000" cy="76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Lesson Outcome</a:t>
            </a:r>
            <a:endParaRPr/>
          </a:p>
          <a:p>
            <a:pPr indent="0" lvl="0" marL="0" rtl="0" algn="l">
              <a:lnSpc>
                <a:spcPct val="100000"/>
              </a:lnSpc>
              <a:spcBef>
                <a:spcPts val="0"/>
              </a:spcBef>
              <a:spcAft>
                <a:spcPts val="0"/>
              </a:spcAft>
              <a:buSzPts val="2400"/>
              <a:buNone/>
            </a:pPr>
            <a:r>
              <a:rPr b="0" lang="en-GB" sz="1400"/>
              <a:t>By the end of today, you should be able to:</a:t>
            </a:r>
            <a:endParaRPr b="0" sz="1400"/>
          </a:p>
        </p:txBody>
      </p:sp>
      <p:sp>
        <p:nvSpPr>
          <p:cNvPr id="55" name="Google Shape;55;p2"/>
          <p:cNvSpPr txBox="1"/>
          <p:nvPr>
            <p:ph idx="2" type="title"/>
          </p:nvPr>
        </p:nvSpPr>
        <p:spPr>
          <a:xfrm>
            <a:off x="793325" y="1548200"/>
            <a:ext cx="7919100" cy="27672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AutoNum type="arabicPeriod"/>
            </a:pPr>
            <a:r>
              <a:rPr lang="en-GB"/>
              <a:t>Understand the basics of NoSQL databases and their role in backend development</a:t>
            </a:r>
            <a:br>
              <a:rPr lang="en-GB"/>
            </a:br>
            <a:endParaRPr/>
          </a:p>
          <a:p>
            <a:pPr indent="-317500" lvl="0" marL="457200" rtl="0" algn="l">
              <a:lnSpc>
                <a:spcPct val="100000"/>
              </a:lnSpc>
              <a:spcBef>
                <a:spcPts val="0"/>
              </a:spcBef>
              <a:spcAft>
                <a:spcPts val="0"/>
              </a:spcAft>
              <a:buSzPts val="1400"/>
              <a:buAutoNum type="arabicPeriod"/>
            </a:pPr>
            <a:r>
              <a:rPr lang="en-GB"/>
              <a:t>Explain what NoSQL is and its importance in data management</a:t>
            </a:r>
            <a:br>
              <a:rPr lang="en-GB"/>
            </a:br>
            <a:endParaRPr/>
          </a:p>
          <a:p>
            <a:pPr indent="-317500" lvl="0" marL="457200" rtl="0" algn="l">
              <a:lnSpc>
                <a:spcPct val="100000"/>
              </a:lnSpc>
              <a:spcBef>
                <a:spcPts val="0"/>
              </a:spcBef>
              <a:spcAft>
                <a:spcPts val="0"/>
              </a:spcAft>
              <a:buSzPts val="1400"/>
              <a:buAutoNum type="arabicPeriod"/>
            </a:pPr>
            <a:r>
              <a:rPr lang="en-GB"/>
              <a:t>Create and query MongoDB using MongoDB Compass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4b59ea4641_0_99"/>
          <p:cNvSpPr txBox="1"/>
          <p:nvPr>
            <p:ph type="title"/>
          </p:nvPr>
        </p:nvSpPr>
        <p:spPr>
          <a:xfrm>
            <a:off x="793325" y="551900"/>
            <a:ext cx="7767600" cy="2401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Q: Let's start by identifying the entities in our system.</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67" name="Google Shape;167;g24b59ea4641_0_99"/>
          <p:cNvSpPr txBox="1"/>
          <p:nvPr>
            <p:ph idx="2" type="title"/>
          </p:nvPr>
        </p:nvSpPr>
        <p:spPr>
          <a:xfrm>
            <a:off x="952050" y="1526075"/>
            <a:ext cx="7058400" cy="299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How many entities do you see? What are they? What are their attributes?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24b59ea4641_0_106"/>
          <p:cNvSpPr txBox="1"/>
          <p:nvPr>
            <p:ph type="title"/>
          </p:nvPr>
        </p:nvSpPr>
        <p:spPr>
          <a:xfrm>
            <a:off x="793325" y="551900"/>
            <a:ext cx="7767600" cy="2401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Q: Let's start by identifying the entities in our system.</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73" name="Google Shape;173;g24b59ea4641_0_106"/>
          <p:cNvSpPr txBox="1"/>
          <p:nvPr>
            <p:ph idx="2" type="title"/>
          </p:nvPr>
        </p:nvSpPr>
        <p:spPr>
          <a:xfrm>
            <a:off x="952050" y="1526075"/>
            <a:ext cx="7058400" cy="493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How many entities do you see? What are they? What are their attributes?</a:t>
            </a:r>
            <a:endParaRPr/>
          </a:p>
          <a:p>
            <a:pPr indent="0" lvl="0" marL="0" rtl="0" algn="l">
              <a:lnSpc>
                <a:spcPct val="100000"/>
              </a:lnSpc>
              <a:spcBef>
                <a:spcPts val="0"/>
              </a:spcBef>
              <a:spcAft>
                <a:spcPts val="0"/>
              </a:spcAft>
              <a:buNone/>
            </a:pPr>
            <a:r>
              <a:t/>
            </a:r>
            <a:endParaRPr/>
          </a:p>
        </p:txBody>
      </p:sp>
      <p:sp>
        <p:nvSpPr>
          <p:cNvPr id="174" name="Google Shape;174;g24b59ea4641_0_106"/>
          <p:cNvSpPr txBox="1"/>
          <p:nvPr>
            <p:ph idx="2" type="title"/>
          </p:nvPr>
        </p:nvSpPr>
        <p:spPr>
          <a:xfrm>
            <a:off x="1042800" y="2070550"/>
            <a:ext cx="1955100" cy="131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a:t>Users</a:t>
            </a:r>
            <a:endParaRPr b="1"/>
          </a:p>
          <a:p>
            <a:pPr indent="-317500" lvl="0" marL="457200" rtl="0" algn="l">
              <a:lnSpc>
                <a:spcPct val="100000"/>
              </a:lnSpc>
              <a:spcBef>
                <a:spcPts val="0"/>
              </a:spcBef>
              <a:spcAft>
                <a:spcPts val="0"/>
              </a:spcAft>
              <a:buSzPts val="1400"/>
              <a:buChar char="●"/>
            </a:pPr>
            <a:r>
              <a:rPr lang="en-GB"/>
              <a:t>Object ID</a:t>
            </a:r>
            <a:endParaRPr/>
          </a:p>
          <a:p>
            <a:pPr indent="-317500" lvl="0" marL="457200" rtl="0" algn="l">
              <a:lnSpc>
                <a:spcPct val="100000"/>
              </a:lnSpc>
              <a:spcBef>
                <a:spcPts val="0"/>
              </a:spcBef>
              <a:spcAft>
                <a:spcPts val="0"/>
              </a:spcAft>
              <a:buSzPts val="1400"/>
              <a:buChar char="●"/>
            </a:pPr>
            <a:r>
              <a:rPr lang="en-GB"/>
              <a:t>Name</a:t>
            </a:r>
            <a:endParaRPr/>
          </a:p>
          <a:p>
            <a:pPr indent="-317500" lvl="0" marL="457200" rtl="0" algn="l">
              <a:lnSpc>
                <a:spcPct val="100000"/>
              </a:lnSpc>
              <a:spcBef>
                <a:spcPts val="0"/>
              </a:spcBef>
              <a:spcAft>
                <a:spcPts val="0"/>
              </a:spcAft>
              <a:buSzPts val="1400"/>
              <a:buChar char="●"/>
            </a:pPr>
            <a:r>
              <a:rPr lang="en-GB"/>
              <a:t>Email</a:t>
            </a:r>
            <a:endParaRPr/>
          </a:p>
          <a:p>
            <a:pPr indent="-317500" lvl="0" marL="457200" rtl="0" algn="l">
              <a:lnSpc>
                <a:spcPct val="100000"/>
              </a:lnSpc>
              <a:spcBef>
                <a:spcPts val="0"/>
              </a:spcBef>
              <a:spcAft>
                <a:spcPts val="0"/>
              </a:spcAft>
              <a:buSzPts val="1400"/>
              <a:buChar char="●"/>
            </a:pPr>
            <a:r>
              <a:rPr lang="en-GB"/>
              <a:t>Phone Number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75" name="Google Shape;175;g24b59ea4641_0_106"/>
          <p:cNvSpPr txBox="1"/>
          <p:nvPr>
            <p:ph idx="2" type="title"/>
          </p:nvPr>
        </p:nvSpPr>
        <p:spPr>
          <a:xfrm>
            <a:off x="3164850" y="2070550"/>
            <a:ext cx="2997600" cy="131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a:t>Merchants</a:t>
            </a:r>
            <a:endParaRPr b="1"/>
          </a:p>
          <a:p>
            <a:pPr indent="-317500" lvl="0" marL="457200" rtl="0" algn="l">
              <a:lnSpc>
                <a:spcPct val="100000"/>
              </a:lnSpc>
              <a:spcBef>
                <a:spcPts val="0"/>
              </a:spcBef>
              <a:spcAft>
                <a:spcPts val="0"/>
              </a:spcAft>
              <a:buSzPts val="1400"/>
              <a:buChar char="●"/>
            </a:pPr>
            <a:r>
              <a:rPr lang="en-GB"/>
              <a:t>Object ID</a:t>
            </a:r>
            <a:endParaRPr/>
          </a:p>
          <a:p>
            <a:pPr indent="-317500" lvl="0" marL="457200" rtl="0" algn="l">
              <a:lnSpc>
                <a:spcPct val="100000"/>
              </a:lnSpc>
              <a:spcBef>
                <a:spcPts val="0"/>
              </a:spcBef>
              <a:spcAft>
                <a:spcPts val="0"/>
              </a:spcAft>
              <a:buSzPts val="1400"/>
              <a:buChar char="●"/>
            </a:pPr>
            <a:r>
              <a:rPr lang="en-GB"/>
              <a:t>Company Name</a:t>
            </a:r>
            <a:endParaRPr/>
          </a:p>
          <a:p>
            <a:pPr indent="-317500" lvl="0" marL="457200" rtl="0" algn="l">
              <a:lnSpc>
                <a:spcPct val="100000"/>
              </a:lnSpc>
              <a:spcBef>
                <a:spcPts val="0"/>
              </a:spcBef>
              <a:spcAft>
                <a:spcPts val="0"/>
              </a:spcAft>
              <a:buSzPts val="1400"/>
              <a:buChar char="●"/>
            </a:pPr>
            <a:r>
              <a:rPr lang="en-GB"/>
              <a:t>Company Email</a:t>
            </a:r>
            <a:endParaRPr/>
          </a:p>
          <a:p>
            <a:pPr indent="-317500" lvl="0" marL="457200" rtl="0" algn="l">
              <a:lnSpc>
                <a:spcPct val="100000"/>
              </a:lnSpc>
              <a:spcBef>
                <a:spcPts val="0"/>
              </a:spcBef>
              <a:spcAft>
                <a:spcPts val="0"/>
              </a:spcAft>
              <a:buSzPts val="1400"/>
              <a:buChar char="●"/>
            </a:pPr>
            <a:r>
              <a:rPr lang="en-GB"/>
              <a:t>Phone Number</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76" name="Google Shape;176;g24b59ea4641_0_106"/>
          <p:cNvSpPr txBox="1"/>
          <p:nvPr>
            <p:ph idx="2" type="title"/>
          </p:nvPr>
        </p:nvSpPr>
        <p:spPr>
          <a:xfrm>
            <a:off x="1092525" y="3539175"/>
            <a:ext cx="3109800" cy="131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a:t>Users Transactions</a:t>
            </a:r>
            <a:endParaRPr b="1"/>
          </a:p>
          <a:p>
            <a:pPr indent="-317500" lvl="0" marL="457200" rtl="0" algn="l">
              <a:lnSpc>
                <a:spcPct val="100000"/>
              </a:lnSpc>
              <a:spcBef>
                <a:spcPts val="0"/>
              </a:spcBef>
              <a:spcAft>
                <a:spcPts val="0"/>
              </a:spcAft>
              <a:buSzPts val="1400"/>
              <a:buChar char="●"/>
            </a:pPr>
            <a:r>
              <a:rPr lang="en-GB"/>
              <a:t>Object ID</a:t>
            </a:r>
            <a:endParaRPr/>
          </a:p>
          <a:p>
            <a:pPr indent="-317500" lvl="0" marL="457200" rtl="0" algn="l">
              <a:lnSpc>
                <a:spcPct val="100000"/>
              </a:lnSpc>
              <a:spcBef>
                <a:spcPts val="0"/>
              </a:spcBef>
              <a:spcAft>
                <a:spcPts val="0"/>
              </a:spcAft>
              <a:buSzPts val="1400"/>
              <a:buChar char="●"/>
            </a:pPr>
            <a:r>
              <a:rPr lang="en-GB"/>
              <a:t>User Object ID</a:t>
            </a:r>
            <a:endParaRPr/>
          </a:p>
          <a:p>
            <a:pPr indent="-317500" lvl="0" marL="457200" rtl="0" algn="l">
              <a:lnSpc>
                <a:spcPct val="100000"/>
              </a:lnSpc>
              <a:spcBef>
                <a:spcPts val="0"/>
              </a:spcBef>
              <a:spcAft>
                <a:spcPts val="0"/>
              </a:spcAft>
              <a:buSzPts val="1400"/>
              <a:buChar char="●"/>
            </a:pPr>
            <a:r>
              <a:rPr lang="en-GB"/>
              <a:t>Type (Add/Deduct)</a:t>
            </a:r>
            <a:endParaRPr/>
          </a:p>
          <a:p>
            <a:pPr indent="-317500" lvl="0" marL="457200" rtl="0" algn="l">
              <a:lnSpc>
                <a:spcPct val="100000"/>
              </a:lnSpc>
              <a:spcBef>
                <a:spcPts val="0"/>
              </a:spcBef>
              <a:spcAft>
                <a:spcPts val="0"/>
              </a:spcAft>
              <a:buSzPts val="1400"/>
              <a:buChar char="●"/>
            </a:pPr>
            <a:r>
              <a:rPr lang="en-GB"/>
              <a:t>Timestamp</a:t>
            </a:r>
            <a:endParaRPr/>
          </a:p>
          <a:p>
            <a:pPr indent="-317500" lvl="0" marL="457200" rtl="0" algn="l">
              <a:lnSpc>
                <a:spcPct val="100000"/>
              </a:lnSpc>
              <a:spcBef>
                <a:spcPts val="0"/>
              </a:spcBef>
              <a:spcAft>
                <a:spcPts val="0"/>
              </a:spcAft>
              <a:buSzPts val="1400"/>
              <a:buChar char="●"/>
            </a:pPr>
            <a:r>
              <a:rPr lang="en-GB"/>
              <a:t>Amount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
        <p:nvSpPr>
          <p:cNvPr id="177" name="Google Shape;177;g24b59ea4641_0_106"/>
          <p:cNvSpPr txBox="1"/>
          <p:nvPr>
            <p:ph idx="2" type="title"/>
          </p:nvPr>
        </p:nvSpPr>
        <p:spPr>
          <a:xfrm>
            <a:off x="3214575" y="3539175"/>
            <a:ext cx="3778800" cy="1319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GB"/>
              <a:t>Merchant Transactions</a:t>
            </a:r>
            <a:endParaRPr b="1"/>
          </a:p>
          <a:p>
            <a:pPr indent="-317500" lvl="0" marL="457200" rtl="0" algn="l">
              <a:lnSpc>
                <a:spcPct val="100000"/>
              </a:lnSpc>
              <a:spcBef>
                <a:spcPts val="0"/>
              </a:spcBef>
              <a:spcAft>
                <a:spcPts val="0"/>
              </a:spcAft>
              <a:buSzPts val="1400"/>
              <a:buChar char="●"/>
            </a:pPr>
            <a:r>
              <a:rPr lang="en-GB"/>
              <a:t>Object ID</a:t>
            </a:r>
            <a:endParaRPr/>
          </a:p>
          <a:p>
            <a:pPr indent="-317500" lvl="0" marL="457200" rtl="0" algn="l">
              <a:lnSpc>
                <a:spcPct val="100000"/>
              </a:lnSpc>
              <a:spcBef>
                <a:spcPts val="0"/>
              </a:spcBef>
              <a:spcAft>
                <a:spcPts val="0"/>
              </a:spcAft>
              <a:buSzPts val="1400"/>
              <a:buChar char="●"/>
            </a:pPr>
            <a:r>
              <a:rPr lang="en-GB"/>
              <a:t>Merchant Object ID</a:t>
            </a:r>
            <a:endParaRPr/>
          </a:p>
          <a:p>
            <a:pPr indent="-317500" lvl="0" marL="457200" rtl="0" algn="l">
              <a:lnSpc>
                <a:spcPct val="100000"/>
              </a:lnSpc>
              <a:spcBef>
                <a:spcPts val="0"/>
              </a:spcBef>
              <a:spcAft>
                <a:spcPts val="0"/>
              </a:spcAft>
              <a:buSzPts val="1400"/>
              <a:buChar char="●"/>
            </a:pPr>
            <a:r>
              <a:rPr lang="en-GB"/>
              <a:t>Timestamp</a:t>
            </a:r>
            <a:endParaRPr/>
          </a:p>
          <a:p>
            <a:pPr indent="-317500" lvl="0" marL="457200" rtl="0" algn="l">
              <a:lnSpc>
                <a:spcPct val="100000"/>
              </a:lnSpc>
              <a:spcBef>
                <a:spcPts val="0"/>
              </a:spcBef>
              <a:spcAft>
                <a:spcPts val="0"/>
              </a:spcAft>
              <a:buSzPts val="1400"/>
              <a:buChar char="●"/>
            </a:pPr>
            <a:r>
              <a:rPr lang="en-GB"/>
              <a:t>Amount</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7"/>
          <p:cNvSpPr txBox="1"/>
          <p:nvPr>
            <p:ph type="title"/>
          </p:nvPr>
        </p:nvSpPr>
        <p:spPr>
          <a:xfrm>
            <a:off x="708900" y="2187000"/>
            <a:ext cx="7726200" cy="76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Self Cover: </a:t>
            </a:r>
            <a:r>
              <a:rPr lang="en-GB" u="sng">
                <a:solidFill>
                  <a:schemeClr val="hlink"/>
                </a:solidFill>
                <a:hlinkClick r:id="rId3"/>
              </a:rPr>
              <a:t>NoSQL Databases</a:t>
            </a:r>
            <a:br>
              <a:rPr lang="en-GB"/>
            </a:br>
            <a:r>
              <a:rPr b="0" lang="en-GB" sz="1400"/>
              <a:t>Up until Assignment 3</a:t>
            </a:r>
            <a:endParaRPr b="0" sz="1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8"/>
          <p:cNvSpPr txBox="1"/>
          <p:nvPr>
            <p:ph type="title"/>
          </p:nvPr>
        </p:nvSpPr>
        <p:spPr>
          <a:xfrm>
            <a:off x="708900" y="898800"/>
            <a:ext cx="7726200" cy="3355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Task of the day</a:t>
            </a:r>
            <a:br>
              <a:rPr lang="en-GB"/>
            </a:br>
            <a:r>
              <a:rPr b="0" lang="en-GB" sz="1400"/>
              <a:t>Your task for today is to create a database for  a social media app in MongoDB. Here's the brief overview of the app:</a:t>
            </a:r>
            <a:endParaRPr b="0" sz="1400"/>
          </a:p>
          <a:p>
            <a:pPr indent="0" lvl="0" marL="0" rtl="0" algn="l">
              <a:lnSpc>
                <a:spcPct val="100000"/>
              </a:lnSpc>
              <a:spcBef>
                <a:spcPts val="0"/>
              </a:spcBef>
              <a:spcAft>
                <a:spcPts val="0"/>
              </a:spcAft>
              <a:buSzPts val="2400"/>
              <a:buNone/>
            </a:pPr>
            <a:r>
              <a:t/>
            </a:r>
            <a:endParaRPr b="0" sz="1400"/>
          </a:p>
          <a:p>
            <a:pPr indent="-317500" lvl="0" marL="457200" rtl="0" algn="l">
              <a:lnSpc>
                <a:spcPct val="100000"/>
              </a:lnSpc>
              <a:spcBef>
                <a:spcPts val="0"/>
              </a:spcBef>
              <a:spcAft>
                <a:spcPts val="0"/>
              </a:spcAft>
              <a:buSzPts val="1400"/>
              <a:buChar char="●"/>
            </a:pPr>
            <a:r>
              <a:rPr b="0" lang="en-GB" sz="1400"/>
              <a:t>Users information should contain their profile information such as their name, email, phone number, tags and so on. Tags should be an array of strings. Tags should contain/tell the user's preference.</a:t>
            </a:r>
            <a:endParaRPr b="0" sz="1400"/>
          </a:p>
          <a:p>
            <a:pPr indent="0" lvl="0" marL="0" rtl="0" algn="l">
              <a:lnSpc>
                <a:spcPct val="100000"/>
              </a:lnSpc>
              <a:spcBef>
                <a:spcPts val="0"/>
              </a:spcBef>
              <a:spcAft>
                <a:spcPts val="0"/>
              </a:spcAft>
              <a:buNone/>
            </a:pPr>
            <a:r>
              <a:t/>
            </a:r>
            <a:endParaRPr b="0" sz="1400"/>
          </a:p>
          <a:p>
            <a:pPr indent="-317500" lvl="0" marL="457200" rtl="0" algn="l">
              <a:lnSpc>
                <a:spcPct val="100000"/>
              </a:lnSpc>
              <a:spcBef>
                <a:spcPts val="0"/>
              </a:spcBef>
              <a:spcAft>
                <a:spcPts val="0"/>
              </a:spcAft>
              <a:buSzPts val="1400"/>
              <a:buChar char="●"/>
            </a:pPr>
            <a:r>
              <a:rPr b="0" lang="en-GB" sz="1400"/>
              <a:t>Users can create/view/update/delete posts.</a:t>
            </a:r>
            <a:endParaRPr b="0" sz="1400"/>
          </a:p>
          <a:p>
            <a:pPr indent="0" lvl="0" marL="0" rtl="0" algn="l">
              <a:lnSpc>
                <a:spcPct val="100000"/>
              </a:lnSpc>
              <a:spcBef>
                <a:spcPts val="0"/>
              </a:spcBef>
              <a:spcAft>
                <a:spcPts val="0"/>
              </a:spcAft>
              <a:buNone/>
            </a:pPr>
            <a:r>
              <a:t/>
            </a:r>
            <a:endParaRPr b="0" sz="1400"/>
          </a:p>
          <a:p>
            <a:pPr indent="-317500" lvl="0" marL="457200" rtl="0" algn="l">
              <a:lnSpc>
                <a:spcPct val="100000"/>
              </a:lnSpc>
              <a:spcBef>
                <a:spcPts val="0"/>
              </a:spcBef>
              <a:spcAft>
                <a:spcPts val="0"/>
              </a:spcAft>
              <a:buSzPts val="1400"/>
              <a:buChar char="●"/>
            </a:pPr>
            <a:r>
              <a:rPr b="0" lang="en-GB" sz="1400"/>
              <a:t>Users can follow other users.</a:t>
            </a:r>
            <a:endParaRPr b="0" sz="1400"/>
          </a:p>
          <a:p>
            <a:pPr indent="0" lvl="0" marL="0" rtl="0" algn="l">
              <a:lnSpc>
                <a:spcPct val="100000"/>
              </a:lnSpc>
              <a:spcBef>
                <a:spcPts val="0"/>
              </a:spcBef>
              <a:spcAft>
                <a:spcPts val="0"/>
              </a:spcAft>
              <a:buNone/>
            </a:pPr>
            <a:r>
              <a:t/>
            </a:r>
            <a:endParaRPr b="0" sz="1400"/>
          </a:p>
          <a:p>
            <a:pPr indent="-317500" lvl="0" marL="457200" rtl="0" algn="l">
              <a:lnSpc>
                <a:spcPct val="100000"/>
              </a:lnSpc>
              <a:spcBef>
                <a:spcPts val="0"/>
              </a:spcBef>
              <a:spcAft>
                <a:spcPts val="0"/>
              </a:spcAft>
              <a:buSzPts val="1400"/>
              <a:buChar char="●"/>
            </a:pPr>
            <a:r>
              <a:rPr b="0" lang="en-GB" sz="1400"/>
              <a:t>Posts can be liked and commented by different users.</a:t>
            </a:r>
            <a:endParaRPr b="0" sz="1400"/>
          </a:p>
          <a:p>
            <a:pPr indent="0" lvl="0" marL="0" rtl="0" algn="l">
              <a:lnSpc>
                <a:spcPct val="100000"/>
              </a:lnSpc>
              <a:spcBef>
                <a:spcPts val="0"/>
              </a:spcBef>
              <a:spcAft>
                <a:spcPts val="0"/>
              </a:spcAft>
              <a:buSzPts val="2400"/>
              <a:buNone/>
            </a:pPr>
            <a:r>
              <a:t/>
            </a:r>
            <a:endParaRPr b="0" sz="1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9"/>
          <p:cNvSpPr txBox="1"/>
          <p:nvPr>
            <p:ph type="title"/>
          </p:nvPr>
        </p:nvSpPr>
        <p:spPr>
          <a:xfrm>
            <a:off x="708900" y="21870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Take home tasks</a:t>
            </a:r>
            <a:endParaRPr b="0" sz="1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0"/>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Some homework </a:t>
            </a:r>
            <a:r>
              <a:rPr lang="en-GB" sz="1800">
                <a:latin typeface="Montserrat"/>
                <a:ea typeface="Montserrat"/>
                <a:cs typeface="Montserrat"/>
                <a:sym typeface="Montserrat"/>
              </a:rPr>
              <a:t>📚</a:t>
            </a:r>
            <a:endParaRPr b="0" sz="1400"/>
          </a:p>
        </p:txBody>
      </p:sp>
      <p:sp>
        <p:nvSpPr>
          <p:cNvPr id="198" name="Google Shape;198;p40"/>
          <p:cNvSpPr txBox="1"/>
          <p:nvPr>
            <p:ph idx="2" type="title"/>
          </p:nvPr>
        </p:nvSpPr>
        <p:spPr>
          <a:xfrm>
            <a:off x="793325" y="1548200"/>
            <a:ext cx="8012400" cy="2092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u="sng">
                <a:solidFill>
                  <a:schemeClr val="hlink"/>
                </a:solidFill>
                <a:hlinkClick r:id="rId3"/>
              </a:rPr>
              <a:t>Module Capstone Project ~ BookingApp</a:t>
            </a:r>
            <a:endParaRPr sz="1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1"/>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2400"/>
              <a:buNone/>
            </a:pPr>
            <a:r>
              <a:rPr lang="en-GB"/>
              <a:t>References</a:t>
            </a:r>
            <a:endParaRPr b="0" sz="1400"/>
          </a:p>
        </p:txBody>
      </p:sp>
      <p:sp>
        <p:nvSpPr>
          <p:cNvPr id="204" name="Google Shape;204;p41"/>
          <p:cNvSpPr txBox="1"/>
          <p:nvPr>
            <p:ph idx="2" type="title"/>
          </p:nvPr>
        </p:nvSpPr>
        <p:spPr>
          <a:xfrm>
            <a:off x="793325" y="1548200"/>
            <a:ext cx="8012400" cy="2092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u="sng">
                <a:solidFill>
                  <a:schemeClr val="hlink"/>
                </a:solidFill>
                <a:hlinkClick r:id="rId3"/>
              </a:rPr>
              <a:t>MongoDB Datatypes</a:t>
            </a:r>
            <a:endParaRPr/>
          </a:p>
          <a:p>
            <a:pPr indent="-317500" lvl="0" marL="457200" rtl="0" algn="l">
              <a:lnSpc>
                <a:spcPct val="100000"/>
              </a:lnSpc>
              <a:spcBef>
                <a:spcPts val="0"/>
              </a:spcBef>
              <a:spcAft>
                <a:spcPts val="0"/>
              </a:spcAft>
              <a:buSzPts val="1400"/>
              <a:buChar char="●"/>
            </a:pPr>
            <a:r>
              <a:rPr lang="en-GB" u="sng">
                <a:solidFill>
                  <a:schemeClr val="hlink"/>
                </a:solidFill>
                <a:hlinkClick r:id="rId4"/>
              </a:rPr>
              <a:t>Relational Databases vs. NoSQL Document Databases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3"/>
          <p:cNvSpPr txBox="1"/>
          <p:nvPr>
            <p:ph type="title"/>
          </p:nvPr>
        </p:nvSpPr>
        <p:spPr>
          <a:xfrm>
            <a:off x="793325" y="551900"/>
            <a:ext cx="7767600" cy="831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Recap: What is a SQL database?</a:t>
            </a:r>
            <a:endParaRPr/>
          </a:p>
          <a:p>
            <a:pPr indent="0" lvl="0" marL="0" rtl="0" algn="l">
              <a:lnSpc>
                <a:spcPct val="100000"/>
              </a:lnSpc>
              <a:spcBef>
                <a:spcPts val="0"/>
              </a:spcBef>
              <a:spcAft>
                <a:spcPts val="0"/>
              </a:spcAft>
              <a:buSzPts val="1800"/>
              <a:buNone/>
            </a:pPr>
            <a:r>
              <a:t/>
            </a:r>
            <a:endParaRPr b="0" sz="1800"/>
          </a:p>
        </p:txBody>
      </p:sp>
      <p:sp>
        <p:nvSpPr>
          <p:cNvPr id="61" name="Google Shape;61;p3"/>
          <p:cNvSpPr txBox="1"/>
          <p:nvPr>
            <p:ph idx="2" type="title"/>
          </p:nvPr>
        </p:nvSpPr>
        <p:spPr>
          <a:xfrm>
            <a:off x="793325" y="1548200"/>
            <a:ext cx="7058400" cy="276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A SQL database is a relational database that stores data in tables and rows. It's a highly structured database and rule-based, allowing precise and efficient data management.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4"/>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Recap: Introduction to SQL</a:t>
            </a:r>
            <a:endParaRPr/>
          </a:p>
        </p:txBody>
      </p:sp>
      <p:sp>
        <p:nvSpPr>
          <p:cNvPr id="67" name="Google Shape;67;p4"/>
          <p:cNvSpPr txBox="1"/>
          <p:nvPr>
            <p:ph idx="2" type="title"/>
          </p:nvPr>
        </p:nvSpPr>
        <p:spPr>
          <a:xfrm>
            <a:off x="793325" y="1548200"/>
            <a:ext cx="4076700" cy="2092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SzPts val="1400"/>
              <a:buChar char="●"/>
            </a:pPr>
            <a:r>
              <a:rPr lang="en-GB"/>
              <a:t>SQL (Structured Query Language): A standard language for interacting with databases.</a:t>
            </a:r>
            <a:br>
              <a:rPr lang="en-GB"/>
            </a:br>
            <a:endParaRPr/>
          </a:p>
          <a:p>
            <a:pPr indent="-317500" lvl="0" marL="457200" rtl="0" algn="l">
              <a:lnSpc>
                <a:spcPct val="100000"/>
              </a:lnSpc>
              <a:spcBef>
                <a:spcPts val="0"/>
              </a:spcBef>
              <a:spcAft>
                <a:spcPts val="0"/>
              </a:spcAft>
              <a:buSzPts val="1400"/>
              <a:buChar char="●"/>
            </a:pPr>
            <a:r>
              <a:rPr lang="en-GB"/>
              <a:t>Purpose: Retrieve, insert, update, and delete data stored in a database.</a:t>
            </a:r>
            <a:br>
              <a:rPr lang="en-GB"/>
            </a:br>
            <a:endParaRPr/>
          </a:p>
          <a:p>
            <a:pPr indent="-317500" lvl="0" marL="457200" rtl="0" algn="l">
              <a:lnSpc>
                <a:spcPct val="100000"/>
              </a:lnSpc>
              <a:spcBef>
                <a:spcPts val="0"/>
              </a:spcBef>
              <a:spcAft>
                <a:spcPts val="0"/>
              </a:spcAft>
              <a:buSzPts val="1400"/>
              <a:buChar char="●"/>
            </a:pPr>
            <a:r>
              <a:rPr lang="en-GB"/>
              <a:t>Universality: Used across various database systems (MySQL, PostgreSQL, SQLite, etc.).</a:t>
            </a:r>
            <a:br>
              <a:rPr lang="en-GB"/>
            </a:br>
            <a:endParaRPr/>
          </a:p>
          <a:p>
            <a:pPr indent="-317500" lvl="0" marL="457200" rtl="0" algn="l">
              <a:lnSpc>
                <a:spcPct val="100000"/>
              </a:lnSpc>
              <a:spcBef>
                <a:spcPts val="0"/>
              </a:spcBef>
              <a:spcAft>
                <a:spcPts val="0"/>
              </a:spcAft>
              <a:buSzPts val="1400"/>
              <a:buChar char="●"/>
            </a:pPr>
            <a:r>
              <a:rPr lang="en-GB"/>
              <a:t>Design: Highly structured and rule-based, allowing precise and efficient data management.</a:t>
            </a:r>
            <a:endParaRPr/>
          </a:p>
        </p:txBody>
      </p:sp>
      <p:pic>
        <p:nvPicPr>
          <p:cNvPr id="68" name="Google Shape;68;p4"/>
          <p:cNvPicPr preferRelativeResize="0"/>
          <p:nvPr/>
        </p:nvPicPr>
        <p:blipFill rotWithShape="1">
          <a:blip r:embed="rId3">
            <a:alphaModFix/>
          </a:blip>
          <a:srcRect b="0" l="0" r="0" t="0"/>
          <a:stretch/>
        </p:blipFill>
        <p:spPr>
          <a:xfrm>
            <a:off x="5098625" y="1548200"/>
            <a:ext cx="3420900" cy="2280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g24b59ea4641_0_4"/>
          <p:cNvSpPr txBox="1"/>
          <p:nvPr>
            <p:ph type="title"/>
          </p:nvPr>
        </p:nvSpPr>
        <p:spPr>
          <a:xfrm>
            <a:off x="793325" y="551900"/>
            <a:ext cx="7767600" cy="831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What is a NoSQL database?</a:t>
            </a:r>
            <a:endParaRPr/>
          </a:p>
          <a:p>
            <a:pPr indent="0" lvl="0" marL="0" rtl="0" algn="l">
              <a:lnSpc>
                <a:spcPct val="100000"/>
              </a:lnSpc>
              <a:spcBef>
                <a:spcPts val="0"/>
              </a:spcBef>
              <a:spcAft>
                <a:spcPts val="0"/>
              </a:spcAft>
              <a:buSzPts val="1800"/>
              <a:buNone/>
            </a:pPr>
            <a:r>
              <a:t/>
            </a:r>
            <a:endParaRPr b="0" sz="1800"/>
          </a:p>
        </p:txBody>
      </p:sp>
      <p:sp>
        <p:nvSpPr>
          <p:cNvPr id="74" name="Google Shape;74;g24b59ea4641_0_4"/>
          <p:cNvSpPr txBox="1"/>
          <p:nvPr>
            <p:ph idx="2" type="title"/>
          </p:nvPr>
        </p:nvSpPr>
        <p:spPr>
          <a:xfrm>
            <a:off x="793325" y="1548200"/>
            <a:ext cx="3924900" cy="2767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N</a:t>
            </a:r>
            <a:r>
              <a:rPr lang="en-GB"/>
              <a:t>ot only SQL (NoSQL) database is a non-relational database that stores data in documents, key-value pairs, or graphs. It's a flexible database and schema-less, allowing for quick and iterative development.</a:t>
            </a:r>
            <a:endParaRPr/>
          </a:p>
        </p:txBody>
      </p:sp>
      <p:pic>
        <p:nvPicPr>
          <p:cNvPr id="75" name="Google Shape;75;g24b59ea4641_0_4"/>
          <p:cNvPicPr preferRelativeResize="0"/>
          <p:nvPr/>
        </p:nvPicPr>
        <p:blipFill>
          <a:blip r:embed="rId3">
            <a:alphaModFix/>
          </a:blip>
          <a:stretch>
            <a:fillRect/>
          </a:stretch>
        </p:blipFill>
        <p:spPr>
          <a:xfrm>
            <a:off x="4890375" y="1620739"/>
            <a:ext cx="4105079" cy="165643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4b59ea4641_0_12"/>
          <p:cNvSpPr txBox="1"/>
          <p:nvPr>
            <p:ph type="title"/>
          </p:nvPr>
        </p:nvSpPr>
        <p:spPr>
          <a:xfrm>
            <a:off x="793325" y="551900"/>
            <a:ext cx="7767600" cy="1200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What is the difference between SQL and NoSQL databases?</a:t>
            </a:r>
            <a:endParaRPr/>
          </a:p>
          <a:p>
            <a:pPr indent="0" lvl="0" marL="0" rtl="0" algn="l">
              <a:lnSpc>
                <a:spcPct val="100000"/>
              </a:lnSpc>
              <a:spcBef>
                <a:spcPts val="0"/>
              </a:spcBef>
              <a:spcAft>
                <a:spcPts val="0"/>
              </a:spcAft>
              <a:buSzPts val="1800"/>
              <a:buNone/>
            </a:pPr>
            <a:r>
              <a:t/>
            </a:r>
            <a:endParaRPr b="0" sz="1800"/>
          </a:p>
        </p:txBody>
      </p:sp>
      <p:sp>
        <p:nvSpPr>
          <p:cNvPr id="81" name="Google Shape;81;g24b59ea4641_0_12"/>
          <p:cNvSpPr txBox="1"/>
          <p:nvPr>
            <p:ph idx="2" type="title"/>
          </p:nvPr>
        </p:nvSpPr>
        <p:spPr>
          <a:xfrm>
            <a:off x="793325" y="1566800"/>
            <a:ext cx="7058400" cy="326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SQL databases are relational, NoSQL databases are non-relational. </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GB"/>
              <a:t>Let's use an example to illustrate this difference. Imagine we have a database of users and their addresses. </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In a SQL database, we would have two tables: one for users and one for addresses. The users table would have a unique ID for each user, and the addresses table would have a unique ID for each address. The addresses table would also have a column for the user ID, so that we can link each address to a user. </a:t>
            </a:r>
            <a:endParaRPr/>
          </a:p>
          <a:p>
            <a:pPr indent="-317500" lvl="0" marL="457200" rtl="0" algn="l">
              <a:lnSpc>
                <a:spcPct val="100000"/>
              </a:lnSpc>
              <a:spcBef>
                <a:spcPts val="0"/>
              </a:spcBef>
              <a:spcAft>
                <a:spcPts val="0"/>
              </a:spcAft>
              <a:buSzPts val="1400"/>
              <a:buChar char="-"/>
            </a:pPr>
            <a:r>
              <a:rPr lang="en-GB"/>
              <a:t>In a NoSQL database, we would have one collection of users, and each user would have an array of addresses. The addresses would be embedded in the user document.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g24b59ea4641_0_135"/>
          <p:cNvSpPr txBox="1"/>
          <p:nvPr>
            <p:ph type="title"/>
          </p:nvPr>
        </p:nvSpPr>
        <p:spPr>
          <a:xfrm>
            <a:off x="793325" y="551900"/>
            <a:ext cx="7767600" cy="1939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a:t>What is the difference between SQL and NoSQL databases?</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SzPts val="1800"/>
              <a:buNone/>
            </a:pPr>
            <a:r>
              <a:t/>
            </a:r>
            <a:endParaRPr/>
          </a:p>
          <a:p>
            <a:pPr indent="0" lvl="0" marL="0" rtl="0" algn="l">
              <a:lnSpc>
                <a:spcPct val="100000"/>
              </a:lnSpc>
              <a:spcBef>
                <a:spcPts val="0"/>
              </a:spcBef>
              <a:spcAft>
                <a:spcPts val="0"/>
              </a:spcAft>
              <a:buSzPts val="1800"/>
              <a:buNone/>
            </a:pPr>
            <a:r>
              <a:t/>
            </a:r>
            <a:endParaRPr b="0" sz="1800"/>
          </a:p>
        </p:txBody>
      </p:sp>
      <p:pic>
        <p:nvPicPr>
          <p:cNvPr id="87" name="Google Shape;87;g24b59ea4641_0_135"/>
          <p:cNvPicPr preferRelativeResize="0"/>
          <p:nvPr/>
        </p:nvPicPr>
        <p:blipFill>
          <a:blip r:embed="rId3">
            <a:alphaModFix/>
          </a:blip>
          <a:stretch>
            <a:fillRect/>
          </a:stretch>
        </p:blipFill>
        <p:spPr>
          <a:xfrm>
            <a:off x="860425" y="1831650"/>
            <a:ext cx="8012116" cy="2347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5"/>
          <p:cNvSpPr txBox="1"/>
          <p:nvPr>
            <p:ph type="title"/>
          </p:nvPr>
        </p:nvSpPr>
        <p:spPr>
          <a:xfrm>
            <a:off x="793325" y="551900"/>
            <a:ext cx="7726200" cy="554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SQL Terms vs NoSQL Terms</a:t>
            </a:r>
            <a:endParaRPr/>
          </a:p>
        </p:txBody>
      </p:sp>
      <p:sp>
        <p:nvSpPr>
          <p:cNvPr id="93" name="Google Shape;93;p5"/>
          <p:cNvSpPr txBox="1"/>
          <p:nvPr>
            <p:ph idx="2" type="title"/>
          </p:nvPr>
        </p:nvSpPr>
        <p:spPr>
          <a:xfrm>
            <a:off x="793325" y="1548200"/>
            <a:ext cx="2807700" cy="190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SQL</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Database</a:t>
            </a:r>
            <a:endParaRPr/>
          </a:p>
          <a:p>
            <a:pPr indent="-317500" lvl="0" marL="457200" rtl="0" algn="l">
              <a:lnSpc>
                <a:spcPct val="100000"/>
              </a:lnSpc>
              <a:spcBef>
                <a:spcPts val="0"/>
              </a:spcBef>
              <a:spcAft>
                <a:spcPts val="0"/>
              </a:spcAft>
              <a:buSzPts val="1400"/>
              <a:buChar char="●"/>
            </a:pPr>
            <a:r>
              <a:rPr lang="en-GB"/>
              <a:t>Table/Entity</a:t>
            </a:r>
            <a:endParaRPr/>
          </a:p>
          <a:p>
            <a:pPr indent="-317500" lvl="0" marL="457200" rtl="0" algn="l">
              <a:lnSpc>
                <a:spcPct val="100000"/>
              </a:lnSpc>
              <a:spcBef>
                <a:spcPts val="0"/>
              </a:spcBef>
              <a:spcAft>
                <a:spcPts val="0"/>
              </a:spcAft>
              <a:buSzPts val="1400"/>
              <a:buChar char="●"/>
            </a:pPr>
            <a:r>
              <a:rPr lang="en-GB"/>
              <a:t>Row/Tuple/Record</a:t>
            </a:r>
            <a:endParaRPr/>
          </a:p>
          <a:p>
            <a:pPr indent="-317500" lvl="0" marL="457200" rtl="0" algn="l">
              <a:lnSpc>
                <a:spcPct val="100000"/>
              </a:lnSpc>
              <a:spcBef>
                <a:spcPts val="0"/>
              </a:spcBef>
              <a:spcAft>
                <a:spcPts val="0"/>
              </a:spcAft>
              <a:buSzPts val="1400"/>
              <a:buChar char="●"/>
            </a:pPr>
            <a:r>
              <a:rPr lang="en-GB"/>
              <a:t>Column/Field/Attribute</a:t>
            </a:r>
            <a:endParaRPr/>
          </a:p>
          <a:p>
            <a:pPr indent="-317500" lvl="0" marL="457200" rtl="0" algn="l">
              <a:lnSpc>
                <a:spcPct val="100000"/>
              </a:lnSpc>
              <a:spcBef>
                <a:spcPts val="0"/>
              </a:spcBef>
              <a:spcAft>
                <a:spcPts val="0"/>
              </a:spcAft>
              <a:buSzPts val="1400"/>
              <a:buChar char="●"/>
            </a:pPr>
            <a:r>
              <a:rPr lang="en-GB"/>
              <a:t>Primary Key (PK)</a:t>
            </a:r>
            <a:endParaRPr/>
          </a:p>
          <a:p>
            <a:pPr indent="0" lvl="0" marL="0" rtl="0" algn="l">
              <a:lnSpc>
                <a:spcPct val="100000"/>
              </a:lnSpc>
              <a:spcBef>
                <a:spcPts val="0"/>
              </a:spcBef>
              <a:spcAft>
                <a:spcPts val="0"/>
              </a:spcAft>
              <a:buNone/>
            </a:pPr>
            <a:r>
              <a:t/>
            </a:r>
            <a:endParaRPr/>
          </a:p>
        </p:txBody>
      </p:sp>
      <p:sp>
        <p:nvSpPr>
          <p:cNvPr id="94" name="Google Shape;94;p5"/>
          <p:cNvSpPr txBox="1"/>
          <p:nvPr>
            <p:ph idx="2" type="title"/>
          </p:nvPr>
        </p:nvSpPr>
        <p:spPr>
          <a:xfrm>
            <a:off x="3791850" y="1548200"/>
            <a:ext cx="2807700" cy="1905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No</a:t>
            </a:r>
            <a:r>
              <a:rPr lang="en-GB"/>
              <a:t>SQL</a:t>
            </a:r>
            <a:endParaRPr/>
          </a:p>
          <a:p>
            <a:pPr indent="0" lvl="0" marL="0" rtl="0" algn="l">
              <a:lnSpc>
                <a:spcPct val="100000"/>
              </a:lnSpc>
              <a:spcBef>
                <a:spcPts val="0"/>
              </a:spcBef>
              <a:spcAft>
                <a:spcPts val="0"/>
              </a:spcAft>
              <a:buNone/>
            </a:pPr>
            <a:r>
              <a:t/>
            </a:r>
            <a:endParaRPr/>
          </a:p>
          <a:p>
            <a:pPr indent="-317500" lvl="0" marL="457200" rtl="0" algn="l">
              <a:lnSpc>
                <a:spcPct val="100000"/>
              </a:lnSpc>
              <a:spcBef>
                <a:spcPts val="0"/>
              </a:spcBef>
              <a:spcAft>
                <a:spcPts val="0"/>
              </a:spcAft>
              <a:buSzPts val="1400"/>
              <a:buChar char="●"/>
            </a:pPr>
            <a:r>
              <a:rPr lang="en-GB"/>
              <a:t>Database</a:t>
            </a:r>
            <a:endParaRPr/>
          </a:p>
          <a:p>
            <a:pPr indent="-317500" lvl="0" marL="457200" rtl="0" algn="l">
              <a:lnSpc>
                <a:spcPct val="100000"/>
              </a:lnSpc>
              <a:spcBef>
                <a:spcPts val="0"/>
              </a:spcBef>
              <a:spcAft>
                <a:spcPts val="0"/>
              </a:spcAft>
              <a:buSzPts val="1400"/>
              <a:buChar char="●"/>
            </a:pPr>
            <a:r>
              <a:rPr lang="en-GB"/>
              <a:t>Collection</a:t>
            </a:r>
            <a:endParaRPr/>
          </a:p>
          <a:p>
            <a:pPr indent="-317500" lvl="0" marL="457200" rtl="0" algn="l">
              <a:lnSpc>
                <a:spcPct val="100000"/>
              </a:lnSpc>
              <a:spcBef>
                <a:spcPts val="0"/>
              </a:spcBef>
              <a:spcAft>
                <a:spcPts val="0"/>
              </a:spcAft>
              <a:buSzPts val="1400"/>
              <a:buChar char="●"/>
            </a:pPr>
            <a:r>
              <a:rPr lang="en-GB"/>
              <a:t>Document</a:t>
            </a:r>
            <a:endParaRPr/>
          </a:p>
          <a:p>
            <a:pPr indent="-317500" lvl="0" marL="457200" rtl="0" algn="l">
              <a:lnSpc>
                <a:spcPct val="100000"/>
              </a:lnSpc>
              <a:spcBef>
                <a:spcPts val="0"/>
              </a:spcBef>
              <a:spcAft>
                <a:spcPts val="0"/>
              </a:spcAft>
              <a:buSzPts val="1400"/>
              <a:buChar char="●"/>
            </a:pPr>
            <a:r>
              <a:rPr lang="en-GB"/>
              <a:t>Field</a:t>
            </a:r>
            <a:endParaRPr/>
          </a:p>
          <a:p>
            <a:pPr indent="-317500" lvl="0" marL="457200" rtl="0" algn="l">
              <a:lnSpc>
                <a:spcPct val="100000"/>
              </a:lnSpc>
              <a:spcBef>
                <a:spcPts val="0"/>
              </a:spcBef>
              <a:spcAft>
                <a:spcPts val="0"/>
              </a:spcAft>
              <a:buSzPts val="1400"/>
              <a:buChar char="●"/>
            </a:pPr>
            <a:r>
              <a:rPr lang="en-GB"/>
              <a:t>Object ID (OID)</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24b59ea4641_0_24"/>
          <p:cNvSpPr txBox="1"/>
          <p:nvPr>
            <p:ph type="title"/>
          </p:nvPr>
        </p:nvSpPr>
        <p:spPr>
          <a:xfrm>
            <a:off x="793325" y="551900"/>
            <a:ext cx="7767600" cy="831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1800"/>
              <a:buNone/>
            </a:pPr>
            <a:r>
              <a:rPr lang="en-GB"/>
              <a:t>Then which one should I use?</a:t>
            </a:r>
            <a:endParaRPr/>
          </a:p>
          <a:p>
            <a:pPr indent="0" lvl="0" marL="0" rtl="0" algn="l">
              <a:lnSpc>
                <a:spcPct val="100000"/>
              </a:lnSpc>
              <a:spcBef>
                <a:spcPts val="0"/>
              </a:spcBef>
              <a:spcAft>
                <a:spcPts val="0"/>
              </a:spcAft>
              <a:buSzPts val="1800"/>
              <a:buNone/>
            </a:pPr>
            <a:r>
              <a:t/>
            </a:r>
            <a:endParaRPr b="0" sz="1800"/>
          </a:p>
        </p:txBody>
      </p:sp>
      <p:sp>
        <p:nvSpPr>
          <p:cNvPr id="100" name="Google Shape;100;g24b59ea4641_0_24"/>
          <p:cNvSpPr txBox="1"/>
          <p:nvPr>
            <p:ph idx="2" type="title"/>
          </p:nvPr>
        </p:nvSpPr>
        <p:spPr>
          <a:xfrm>
            <a:off x="793325" y="1566800"/>
            <a:ext cx="7058400" cy="3263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GB"/>
              <a:t>There is no right answer for this. It obviously depends on your use case. If you have a highly structured data, and you need to perform complex queries, then SQL is the way to go. If you have a flexible data structure, and you need to perform simple queries, then NoSQL is the way to go. Also keep in mind that SQL has been around for a long time, and it's a mature technology meaning that there are a lot of tools and resources available. NoSQL is a relatively new technology, and it's still evolving. It's also worth mentioning that SQL is a standard language used for relational databases, and it is consistent across SQL database management systems. NoSQL databases, on the other hand, encompass various non-relational databases, and their query languages or APIs may vary.</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gma Theme v1">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