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Plus Jakarta Sans"/>
      <p:regular r:id="rId78"/>
      <p:bold r:id="rId79"/>
      <p:italic r:id="rId80"/>
      <p:boldItalic r:id="rId81"/>
    </p:embeddedFont>
    <p:embeddedFont>
      <p:font typeface="Montserrat"/>
      <p:regular r:id="rId82"/>
      <p:bold r:id="rId83"/>
      <p:italic r:id="rId84"/>
      <p:boldItalic r:id="rId85"/>
    </p:embeddedFont>
    <p:embeddedFont>
      <p:font typeface="Source Code Pro SemiBold"/>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90" roundtripDataSignature="AMtx7mgalI7DnYzll+5FiVd9x2vrUahc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Montserrat-italic.fntdata"/><Relationship Id="rId83" Type="http://schemas.openxmlformats.org/officeDocument/2006/relationships/font" Target="fonts/Montserrat-bold.fntdata"/><Relationship Id="rId42" Type="http://schemas.openxmlformats.org/officeDocument/2006/relationships/slide" Target="slides/slide37.xml"/><Relationship Id="rId86" Type="http://schemas.openxmlformats.org/officeDocument/2006/relationships/font" Target="fonts/SourceCodeProSemiBold-regular.fntdata"/><Relationship Id="rId41" Type="http://schemas.openxmlformats.org/officeDocument/2006/relationships/slide" Target="slides/slide36.xml"/><Relationship Id="rId85" Type="http://schemas.openxmlformats.org/officeDocument/2006/relationships/font" Target="fonts/Montserrat-boldItalic.fntdata"/><Relationship Id="rId44" Type="http://schemas.openxmlformats.org/officeDocument/2006/relationships/slide" Target="slides/slide39.xml"/><Relationship Id="rId88" Type="http://schemas.openxmlformats.org/officeDocument/2006/relationships/font" Target="fonts/SourceCodeProSemiBold-italic.fntdata"/><Relationship Id="rId43" Type="http://schemas.openxmlformats.org/officeDocument/2006/relationships/slide" Target="slides/slide38.xml"/><Relationship Id="rId87" Type="http://schemas.openxmlformats.org/officeDocument/2006/relationships/font" Target="fonts/SourceCodeProSemiBold-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SourceCodeProSemiBold-boldItalic.fntdata"/><Relationship Id="rId80" Type="http://schemas.openxmlformats.org/officeDocument/2006/relationships/font" Target="fonts/PlusJakartaSans-italic.fntdata"/><Relationship Id="rId82" Type="http://schemas.openxmlformats.org/officeDocument/2006/relationships/font" Target="fonts/Montserrat-regular.fntdata"/><Relationship Id="rId81" Type="http://schemas.openxmlformats.org/officeDocument/2006/relationships/font" Target="fonts/PlusJakarta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PlusJakartaSans-bold.fntdata"/><Relationship Id="rId34" Type="http://schemas.openxmlformats.org/officeDocument/2006/relationships/slide" Target="slides/slide29.xml"/><Relationship Id="rId78" Type="http://schemas.openxmlformats.org/officeDocument/2006/relationships/font" Target="fonts/PlusJakartaSans-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customschemas.google.com/relationships/presentationmetadata" Target="meta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markkoenig?utm_source=unsplash&amp;utm_medium=referral&amp;utm_content=creditCopyText" TargetMode="External"/><Relationship Id="rId3" Type="http://schemas.openxmlformats.org/officeDocument/2006/relationships/hyperlink" Target="https://unsplash.com/@markkoenig?utm_source=unsplash&amp;utm_medium=referral&amp;utm_content=creditCopyText" TargetMode="External"/><Relationship Id="rId4" Type="http://schemas.openxmlformats.org/officeDocument/2006/relationships/hyperlink" Target="https://unsplash.com/photos/ECGv8s2IPG0?utm_source=unsplash&amp;utm_medium=referral&amp;utm_content=creditCopyText" TargetMode="External"/><Relationship Id="rId5" Type="http://schemas.openxmlformats.org/officeDocument/2006/relationships/hyperlink" Target="https://unsplash.com/photos/ECGv8s2IPG0?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Photo by</a:t>
            </a:r>
            <a:r>
              <a:rPr lang="en-GB">
                <a:solidFill>
                  <a:schemeClr val="hlink"/>
                </a:solidFill>
                <a:uFill>
                  <a:noFill/>
                </a:uFill>
                <a:hlinkClick r:id="rId2"/>
              </a:rPr>
              <a:t> </a:t>
            </a:r>
            <a:r>
              <a:rPr lang="en-GB" u="sng">
                <a:solidFill>
                  <a:schemeClr val="hlink"/>
                </a:solidFill>
                <a:hlinkClick r:id="rId3"/>
              </a:rPr>
              <a:t>Mark König</a:t>
            </a:r>
            <a:r>
              <a:rPr lang="en-GB">
                <a:solidFill>
                  <a:schemeClr val="dk1"/>
                </a:solidFill>
              </a:rPr>
              <a:t> on</a:t>
            </a:r>
            <a:r>
              <a:rPr lang="en-GB">
                <a:solidFill>
                  <a:schemeClr val="hlink"/>
                </a:solidFill>
                <a:uFill>
                  <a:noFill/>
                </a:uFill>
                <a:hlinkClick r:id="rId4"/>
              </a:rPr>
              <a:t> </a:t>
            </a:r>
            <a:r>
              <a:rPr lang="en-GB" u="sng">
                <a:solidFill>
                  <a:schemeClr val="hlink"/>
                </a:solidFill>
                <a:hlinkClick r:id="rId5"/>
              </a:rPr>
              <a:t>Unsplash</a:t>
            </a:r>
            <a:endParaRPr sz="1000">
              <a:solidFill>
                <a:schemeClr val="dk1"/>
              </a:solidFill>
              <a:latin typeface="Plus Jakarta Sans"/>
              <a:ea typeface="Plus Jakarta Sans"/>
              <a:cs typeface="Plus Jakarta Sans"/>
              <a:sym typeface="Plus Jakarta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b82d337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4b82d337b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5db79a0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25db79a03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5db79a03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25db79a03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5db79a03c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25db79a03c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5db79a03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25db79a03c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b82d337b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4b82d337b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b82d337b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4b82d337b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5db79a03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25db79a03c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5db79a03c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25db79a03c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b82d337b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4b82d337b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5db79a0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25db79a03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5db79a03c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25db79a03c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5db79a03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25db79a03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b82d337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4b82d337b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5db79a03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25db79a03c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5db79a0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25db79a03c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5db79a03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25db79a03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b82d337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4b82d337bd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b82d337b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4b82d337bd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5db79a03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25db79a03c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b82d337b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4b82d337b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5db79a0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25db79a03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5db79a0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25db79a03c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5db79a03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25db79a03c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5db79a03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25db79a03c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5db79a03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25db79a03c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5db79a03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25db79a03c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5db79a03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25db79a03c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5db79a03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25db79a03c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5db79a03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25db79a03c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5db79a0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25db79a03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5db79a03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25db79a03c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5db79a03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25db79a03c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5db79a03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25db79a03c_1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5db79a03c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25db79a03c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5db79a03c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25db79a03c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5db79a03c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25db79a03c_1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5db79a03c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25db79a03c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5db79a03c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25db79a03c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5db79a03c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25db79a03c_1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5db79a03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25db79a03c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5db79a03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25db79a03c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5db79a03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25db79a03c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5db79a03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25db79a03c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5db79a03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25db79a03c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5db79a03c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25db79a03c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5db79a03c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25db79a03c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5db79a03c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25db79a03c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5db79a03c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225db79a03c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5db79a03c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25db79a03c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5db79a03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25db79a03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5db79a03c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25db79a03c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5db79a03c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25db79a03c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25db79a03c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25db79a03c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25db79a03c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25db79a03c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25db79a03c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25db79a03c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5db79a03c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25db79a03c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25db79a03c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25db79a03c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5db79a03c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225db79a03c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5db79a03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25db79a03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5db79a0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25db79a03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5db79a03c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25db79a03c_2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27"/>
          <p:cNvSpPr txBox="1"/>
          <p:nvPr>
            <p:ph type="ctrTitle"/>
          </p:nvPr>
        </p:nvSpPr>
        <p:spPr>
          <a:xfrm>
            <a:off x="586588" y="1633350"/>
            <a:ext cx="3773700" cy="17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7"/>
          <p:cNvPicPr preferRelativeResize="0"/>
          <p:nvPr/>
        </p:nvPicPr>
        <p:blipFill rotWithShape="1">
          <a:blip r:embed="rId2">
            <a:alphaModFix/>
          </a:blip>
          <a:srcRect b="2711" l="79965" r="3230" t="91862"/>
          <a:stretch/>
        </p:blipFill>
        <p:spPr>
          <a:xfrm>
            <a:off x="683350" y="1230125"/>
            <a:ext cx="1222300" cy="278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CUSTOM_3">
    <p:spTree>
      <p:nvGrpSpPr>
        <p:cNvPr id="40" name="Shape 40"/>
        <p:cNvGrpSpPr/>
        <p:nvPr/>
      </p:nvGrpSpPr>
      <p:grpSpPr>
        <a:xfrm>
          <a:off x="0" y="0"/>
          <a:ext cx="0" cy="0"/>
          <a:chOff x="0" y="0"/>
          <a:chExt cx="0" cy="0"/>
        </a:xfrm>
      </p:grpSpPr>
      <p:sp>
        <p:nvSpPr>
          <p:cNvPr id="41" name="Google Shape;41;p37"/>
          <p:cNvSpPr txBox="1"/>
          <p:nvPr>
            <p:ph idx="1" type="subTitle"/>
          </p:nvPr>
        </p:nvSpPr>
        <p:spPr>
          <a:xfrm>
            <a:off x="111727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37"/>
          <p:cNvSpPr txBox="1"/>
          <p:nvPr>
            <p:ph idx="2" type="subTitle"/>
          </p:nvPr>
        </p:nvSpPr>
        <p:spPr>
          <a:xfrm>
            <a:off x="500372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cSld name="CUSTOM_4_1">
    <p:spTree>
      <p:nvGrpSpPr>
        <p:cNvPr id="43" name="Shape 43"/>
        <p:cNvGrpSpPr/>
        <p:nvPr/>
      </p:nvGrpSpPr>
      <p:grpSpPr>
        <a:xfrm>
          <a:off x="0" y="0"/>
          <a:ext cx="0" cy="0"/>
          <a:chOff x="0" y="0"/>
          <a:chExt cx="0" cy="0"/>
        </a:xfrm>
      </p:grpSpPr>
      <p:sp>
        <p:nvSpPr>
          <p:cNvPr id="44" name="Google Shape;44;p38"/>
          <p:cNvSpPr txBox="1"/>
          <p:nvPr>
            <p:ph idx="1"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w/ Image">
  <p:cSld name="CUSTOM">
    <p:spTree>
      <p:nvGrpSpPr>
        <p:cNvPr id="15" name="Shape 15"/>
        <p:cNvGrpSpPr/>
        <p:nvPr/>
      </p:nvGrpSpPr>
      <p:grpSpPr>
        <a:xfrm>
          <a:off x="0" y="0"/>
          <a:ext cx="0" cy="0"/>
          <a:chOff x="0" y="0"/>
          <a:chExt cx="0" cy="0"/>
        </a:xfrm>
      </p:grpSpPr>
      <p:sp>
        <p:nvSpPr>
          <p:cNvPr id="16" name="Google Shape;16;p28"/>
          <p:cNvSpPr txBox="1"/>
          <p:nvPr>
            <p:ph type="title"/>
          </p:nvPr>
        </p:nvSpPr>
        <p:spPr>
          <a:xfrm>
            <a:off x="793325" y="551900"/>
            <a:ext cx="4076700" cy="901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8"/>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w/ Picture">
  <p:cSld name="CUSTOM_1">
    <p:spTree>
      <p:nvGrpSpPr>
        <p:cNvPr id="18" name="Shape 18"/>
        <p:cNvGrpSpPr/>
        <p:nvPr/>
      </p:nvGrpSpPr>
      <p:grpSpPr>
        <a:xfrm>
          <a:off x="0" y="0"/>
          <a:ext cx="0" cy="0"/>
          <a:chOff x="0" y="0"/>
          <a:chExt cx="0" cy="0"/>
        </a:xfrm>
      </p:grpSpPr>
      <p:sp>
        <p:nvSpPr>
          <p:cNvPr id="19" name="Google Shape;19;p29"/>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p:cSld name="CUSTOM_2_1">
    <p:spTree>
      <p:nvGrpSpPr>
        <p:cNvPr id="20" name="Shape 20"/>
        <p:cNvGrpSpPr/>
        <p:nvPr/>
      </p:nvGrpSpPr>
      <p:grpSpPr>
        <a:xfrm>
          <a:off x="0" y="0"/>
          <a:ext cx="0" cy="0"/>
          <a:chOff x="0" y="0"/>
          <a:chExt cx="0" cy="0"/>
        </a:xfrm>
      </p:grpSpPr>
      <p:pic>
        <p:nvPicPr>
          <p:cNvPr id="21" name="Google Shape;21;p30"/>
          <p:cNvPicPr preferRelativeResize="0"/>
          <p:nvPr/>
        </p:nvPicPr>
        <p:blipFill rotWithShape="1">
          <a:blip r:embed="rId2">
            <a:alphaModFix/>
          </a:blip>
          <a:srcRect b="52981" l="0" r="80571" t="35157"/>
          <a:stretch/>
        </p:blipFill>
        <p:spPr>
          <a:xfrm>
            <a:off x="0" y="0"/>
            <a:ext cx="2128750" cy="918800"/>
          </a:xfrm>
          <a:prstGeom prst="rect">
            <a:avLst/>
          </a:prstGeom>
          <a:noFill/>
          <a:ln>
            <a:noFill/>
          </a:ln>
        </p:spPr>
      </p:pic>
      <p:sp>
        <p:nvSpPr>
          <p:cNvPr id="22" name="Google Shape;22;p30"/>
          <p:cNvSpPr txBox="1"/>
          <p:nvPr>
            <p:ph type="title"/>
          </p:nvPr>
        </p:nvSpPr>
        <p:spPr>
          <a:xfrm>
            <a:off x="793325" y="551900"/>
            <a:ext cx="6352800" cy="497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ing w/ Picture">
  <p:cSld name="CUSTOM_1_1">
    <p:spTree>
      <p:nvGrpSpPr>
        <p:cNvPr id="23" name="Shape 23"/>
        <p:cNvGrpSpPr/>
        <p:nvPr/>
      </p:nvGrpSpPr>
      <p:grpSpPr>
        <a:xfrm>
          <a:off x="0" y="0"/>
          <a:ext cx="0" cy="0"/>
          <a:chOff x="0" y="0"/>
          <a:chExt cx="0" cy="0"/>
        </a:xfrm>
      </p:grpSpPr>
      <p:sp>
        <p:nvSpPr>
          <p:cNvPr id="24" name="Google Shape;24;p31"/>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and Bottom">
  <p:cSld name="CUSTOM_4">
    <p:spTree>
      <p:nvGrpSpPr>
        <p:cNvPr id="25" name="Shape 25"/>
        <p:cNvGrpSpPr/>
        <p:nvPr/>
      </p:nvGrpSpPr>
      <p:grpSpPr>
        <a:xfrm>
          <a:off x="0" y="0"/>
          <a:ext cx="0" cy="0"/>
          <a:chOff x="0" y="0"/>
          <a:chExt cx="0" cy="0"/>
        </a:xfrm>
      </p:grpSpPr>
      <p:sp>
        <p:nvSpPr>
          <p:cNvPr id="26" name="Google Shape;26;p32"/>
          <p:cNvSpPr txBox="1"/>
          <p:nvPr>
            <p:ph idx="1" type="body"/>
          </p:nvPr>
        </p:nvSpPr>
        <p:spPr>
          <a:xfrm>
            <a:off x="933500" y="374875"/>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7" name="Google Shape;27;p32"/>
          <p:cNvSpPr txBox="1"/>
          <p:nvPr>
            <p:ph idx="2"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33"/>
          <p:cNvSpPr txBox="1"/>
          <p:nvPr>
            <p:ph type="ctrTitle"/>
          </p:nvPr>
        </p:nvSpPr>
        <p:spPr>
          <a:xfrm>
            <a:off x="793300" y="1884875"/>
            <a:ext cx="8520600" cy="6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33"/>
          <p:cNvSpPr txBox="1"/>
          <p:nvPr>
            <p:ph idx="1" type="subTitle"/>
          </p:nvPr>
        </p:nvSpPr>
        <p:spPr>
          <a:xfrm>
            <a:off x="793300" y="2633000"/>
            <a:ext cx="5072400" cy="6438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F8FAFF"/>
              </a:buClr>
              <a:buSzPts val="2000"/>
              <a:buNone/>
              <a:defRPr sz="2000">
                <a:solidFill>
                  <a:srgbClr val="F8FAFF"/>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4"/>
          <p:cNvSpPr txBox="1"/>
          <p:nvPr>
            <p:ph type="title"/>
          </p:nvPr>
        </p:nvSpPr>
        <p:spPr>
          <a:xfrm>
            <a:off x="793300" y="2150850"/>
            <a:ext cx="795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p:cSld name="CUSTOM_2">
    <p:spTree>
      <p:nvGrpSpPr>
        <p:cNvPr id="35" name="Shape 35"/>
        <p:cNvGrpSpPr/>
        <p:nvPr/>
      </p:nvGrpSpPr>
      <p:grpSpPr>
        <a:xfrm>
          <a:off x="0" y="0"/>
          <a:ext cx="0" cy="0"/>
          <a:chOff x="0" y="0"/>
          <a:chExt cx="0" cy="0"/>
        </a:xfrm>
      </p:grpSpPr>
      <p:sp>
        <p:nvSpPr>
          <p:cNvPr id="36" name="Google Shape;36;p35"/>
          <p:cNvSpPr txBox="1"/>
          <p:nvPr>
            <p:ph type="title"/>
          </p:nvPr>
        </p:nvSpPr>
        <p:spPr>
          <a:xfrm>
            <a:off x="793325" y="551900"/>
            <a:ext cx="7645500" cy="5343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5"/>
          <p:cNvSpPr txBox="1"/>
          <p:nvPr>
            <p:ph idx="2" type="title"/>
          </p:nvPr>
        </p:nvSpPr>
        <p:spPr>
          <a:xfrm>
            <a:off x="793325" y="1232375"/>
            <a:ext cx="7645500" cy="2767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5155B"/>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75154" r="0" t="0"/>
          <a:stretch/>
        </p:blipFill>
        <p:spPr>
          <a:xfrm>
            <a:off x="7336475" y="0"/>
            <a:ext cx="1807525" cy="5143499"/>
          </a:xfrm>
          <a:prstGeom prst="rect">
            <a:avLst/>
          </a:prstGeom>
          <a:noFill/>
          <a:ln>
            <a:noFill/>
          </a:ln>
        </p:spPr>
      </p:pic>
      <p:pic>
        <p:nvPicPr>
          <p:cNvPr id="7" name="Google Shape;7;p26"/>
          <p:cNvPicPr preferRelativeResize="0"/>
          <p:nvPr/>
        </p:nvPicPr>
        <p:blipFill rotWithShape="1">
          <a:blip r:embed="rId1">
            <a:alphaModFix/>
          </a:blip>
          <a:srcRect b="0" l="0" r="80571" t="0"/>
          <a:stretch/>
        </p:blipFill>
        <p:spPr>
          <a:xfrm>
            <a:off x="-2" y="0"/>
            <a:ext cx="1413475" cy="5143499"/>
          </a:xfrm>
          <a:prstGeom prst="rect">
            <a:avLst/>
          </a:prstGeom>
          <a:noFill/>
          <a:ln>
            <a:noFill/>
          </a:ln>
        </p:spPr>
      </p:pic>
      <p:sp>
        <p:nvSpPr>
          <p:cNvPr id="8" name="Google Shape;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chemeClr val="dk1"/>
              </a:buClr>
              <a:buSzPts val="2800"/>
              <a:buFont typeface="Plus Jakarta Sans"/>
              <a:buNone/>
              <a:defRPr b="0" i="0" sz="28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9" name="Google Shape;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marR="0" rtl="0" algn="l">
              <a:lnSpc>
                <a:spcPct val="115000"/>
              </a:lnSpc>
              <a:spcBef>
                <a:spcPts val="0"/>
              </a:spcBef>
              <a:spcAft>
                <a:spcPts val="0"/>
              </a:spcAft>
              <a:buClr>
                <a:schemeClr val="dk1"/>
              </a:buClr>
              <a:buSzPts val="1800"/>
              <a:buFont typeface="Plus Jakarta Sans"/>
              <a:buChar char="●"/>
              <a:defRPr b="0" i="0" sz="1800" u="none" cap="none" strike="noStrike">
                <a:solidFill>
                  <a:schemeClr val="dk1"/>
                </a:solidFill>
                <a:latin typeface="Plus Jakarta Sans"/>
                <a:ea typeface="Plus Jakarta Sans"/>
                <a:cs typeface="Plus Jakarta Sans"/>
                <a:sym typeface="Plus Jakarta Sans"/>
              </a:defRPr>
            </a:lvl1pPr>
            <a:lvl2pPr indent="-317500" lvl="1" marL="914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2pPr>
            <a:lvl3pPr indent="-317500" lvl="2" marL="1371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3pPr>
            <a:lvl4pPr indent="-317500" lvl="3" marL="1828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4pPr>
            <a:lvl5pPr indent="-317500" lvl="4" marL="22860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5pPr>
            <a:lvl6pPr indent="-317500" lvl="5" marL="27432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6pPr>
            <a:lvl7pPr indent="-317500" lvl="6" marL="3200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7pPr>
            <a:lvl8pPr indent="-317500" lvl="7" marL="3657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8pPr>
            <a:lvl9pPr indent="-317500" lvl="8" marL="4114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9pPr>
          </a:lstStyle>
          <a:p/>
        </p:txBody>
      </p:sp>
      <p:sp>
        <p:nvSpPr>
          <p:cNvPr id="10" name="Google Shape;1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expressjs.com/en/4x/api.html#req"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hyperlink" Target="https://expressjs.com/en/4x/api.html#r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insomnia.rest/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app.sigmaschool.co/posts/csdp-backend-development-level-2b-intro-to-expressj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expressjs.com/en/guide/routing.html" TargetMode="External"/><Relationship Id="rId4" Type="http://schemas.openxmlformats.org/officeDocument/2006/relationships/hyperlink" Target="https://www.freecodecamp.org/news/rest-api-design-best-practices-build-a-rest-api/" TargetMode="External"/><Relationship Id="rId5" Type="http://schemas.openxmlformats.org/officeDocument/2006/relationships/hyperlink" Target="https://devdocs.io/http-methods/" TargetMode="External"/><Relationship Id="rId6" Type="http://schemas.openxmlformats.org/officeDocument/2006/relationships/hyperlink" Target="https://expressjs.com/en/guide/error-handling.html" TargetMode="External"/><Relationship Id="rId7" Type="http://schemas.openxmlformats.org/officeDocument/2006/relationships/hyperlink" Target="https://expressjs.com/en/guide/using-middlewar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669750" y="1857150"/>
            <a:ext cx="7804500" cy="14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a:t>Introduction to REST APIs 🤖</a:t>
            </a:r>
            <a:endParaRPr/>
          </a:p>
          <a:p>
            <a:pPr indent="0" lvl="0" marL="0" rtl="0" algn="l">
              <a:lnSpc>
                <a:spcPct val="100000"/>
              </a:lnSpc>
              <a:spcBef>
                <a:spcPts val="0"/>
              </a:spcBef>
              <a:spcAft>
                <a:spcPts val="0"/>
              </a:spcAft>
              <a:buSzPts val="4000"/>
              <a:buNone/>
            </a:pPr>
            <a:r>
              <a:rPr b="0" lang="en-GB" sz="2000"/>
              <a:t>Introduction to REST APIs and CRUD Operations with Express JS </a:t>
            </a:r>
            <a:r>
              <a:rPr b="0" lang="en-GB" sz="2000"/>
              <a:t>(Day 4)</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4b82d337bd_0_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an Express App</a:t>
            </a:r>
            <a:endParaRPr/>
          </a:p>
        </p:txBody>
      </p:sp>
      <p:sp>
        <p:nvSpPr>
          <p:cNvPr id="105" name="Google Shape;105;g24b82d337bd_0_4"/>
          <p:cNvSpPr txBox="1"/>
          <p:nvPr>
            <p:ph idx="2" type="title"/>
          </p:nvPr>
        </p:nvSpPr>
        <p:spPr>
          <a:xfrm>
            <a:off x="793325" y="1106000"/>
            <a:ext cx="7784400" cy="370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Since Express is a Node.js framework, we need to set up a Node.js application before we can use Express. To create a Node.js app, follow these steps: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Create a new directory called my-first-express-app and navigate to it.</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m</a:t>
            </a:r>
            <a:r>
              <a:rPr lang="en-GB" sz="1200">
                <a:latin typeface="Source Code Pro SemiBold"/>
                <a:ea typeface="Source Code Pro SemiBold"/>
                <a:cs typeface="Source Code Pro SemiBold"/>
                <a:sym typeface="Source Code Pro SemiBold"/>
              </a:rPr>
              <a:t>kdir my-first-express-app</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a:t>
            </a:r>
            <a:r>
              <a:rPr lang="en-GB" sz="1200">
                <a:latin typeface="Source Code Pro SemiBold"/>
                <a:ea typeface="Source Code Pro SemiBold"/>
                <a:cs typeface="Source Code Pro SemiBold"/>
                <a:sym typeface="Source Code Pro SemiBold"/>
              </a:rPr>
              <a:t>c</a:t>
            </a:r>
            <a:r>
              <a:rPr lang="en-GB" sz="1200">
                <a:latin typeface="Source Code Pro SemiBold"/>
                <a:ea typeface="Source Code Pro SemiBold"/>
                <a:cs typeface="Source Code Pro SemiBold"/>
                <a:sym typeface="Source Code Pro SemiBold"/>
              </a:rPr>
              <a:t>d my-first-express-app</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Open a terminal or command prompt and initialize a new Node.js project by running the command npm init -y.</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n</a:t>
            </a:r>
            <a:r>
              <a:rPr lang="en-GB" sz="1200">
                <a:latin typeface="Source Code Pro SemiBold"/>
                <a:ea typeface="Source Code Pro SemiBold"/>
                <a:cs typeface="Source Code Pro SemiBold"/>
                <a:sym typeface="Source Code Pro SemiBold"/>
              </a:rPr>
              <a:t>pm init -y</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Once that is done, you can install the Express.js, by running the command npm install express.</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n</a:t>
            </a:r>
            <a:r>
              <a:rPr lang="en-GB" sz="1200">
                <a:latin typeface="Source Code Pro SemiBold"/>
                <a:ea typeface="Source Code Pro SemiBold"/>
                <a:cs typeface="Source Code Pro SemiBold"/>
                <a:sym typeface="Source Code Pro SemiBold"/>
              </a:rPr>
              <a:t>pm install express</a:t>
            </a:r>
            <a:endParaRPr sz="1200">
              <a:latin typeface="Source Code Pro SemiBold"/>
              <a:ea typeface="Source Code Pro SemiBold"/>
              <a:cs typeface="Source Code Pro SemiBold"/>
              <a:sym typeface="Source Code Pr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225db79a03c_0_56"/>
          <p:cNvPicPr preferRelativeResize="0"/>
          <p:nvPr/>
        </p:nvPicPr>
        <p:blipFill>
          <a:blip r:embed="rId3">
            <a:alphaModFix/>
          </a:blip>
          <a:stretch>
            <a:fillRect/>
          </a:stretch>
        </p:blipFill>
        <p:spPr>
          <a:xfrm>
            <a:off x="934874" y="582700"/>
            <a:ext cx="7274251" cy="3978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25db79a03c_0_6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Initializing an Express.js App</a:t>
            </a:r>
            <a:endParaRPr/>
          </a:p>
        </p:txBody>
      </p:sp>
      <p:sp>
        <p:nvSpPr>
          <p:cNvPr id="116" name="Google Shape;116;g225db79a03c_0_62"/>
          <p:cNvSpPr txBox="1"/>
          <p:nvPr>
            <p:ph idx="2" type="title"/>
          </p:nvPr>
        </p:nvSpPr>
        <p:spPr>
          <a:xfrm>
            <a:off x="793325" y="2112000"/>
            <a:ext cx="7784400" cy="55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To create an Express.js app, create a new file called index.js and copy-paste the code in the next slide:</a:t>
            </a:r>
            <a:endParaRPr sz="1200">
              <a:latin typeface="Source Code Pro SemiBold"/>
              <a:ea typeface="Source Code Pro SemiBold"/>
              <a:cs typeface="Source Code Pro SemiBold"/>
              <a:sym typeface="Source Code Pr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25db79a03c_2_162"/>
          <p:cNvSpPr txBox="1"/>
          <p:nvPr>
            <p:ph idx="2" type="title"/>
          </p:nvPr>
        </p:nvSpPr>
        <p:spPr>
          <a:xfrm>
            <a:off x="679800" y="489000"/>
            <a:ext cx="7784400" cy="416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express = require("express");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app = express();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pets =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1, name: "Max", type: "dog"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2, name: "Angel", type: "cat"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3, name: "Buddy", type: "dog"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4, name: "Daisy", type: "cat"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app.get("/",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res.send("Hello World!");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app.get("/pets",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res.send(pets);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app.listen(3000, ()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console.log("Server started on port 3000");</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5db79a03c_0_7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Initializing an Express.js App - Explanation</a:t>
            </a:r>
            <a:endParaRPr/>
          </a:p>
        </p:txBody>
      </p:sp>
      <p:sp>
        <p:nvSpPr>
          <p:cNvPr id="127" name="Google Shape;127;g225db79a03c_0_74"/>
          <p:cNvSpPr txBox="1"/>
          <p:nvPr>
            <p:ph idx="2" type="title"/>
          </p:nvPr>
        </p:nvSpPr>
        <p:spPr>
          <a:xfrm>
            <a:off x="679800" y="1106000"/>
            <a:ext cx="7784400" cy="3761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const express = require("express")</a:t>
            </a:r>
            <a:r>
              <a:rPr lang="en-GB"/>
              <a:t> - Import the Express.js module.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const app = express()</a:t>
            </a:r>
            <a:r>
              <a:rPr lang="en-GB"/>
              <a:t> - Create an instance of the Express.js application.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const pets = [...]</a:t>
            </a:r>
            <a:r>
              <a:rPr lang="en-GB"/>
              <a:t> - Create an array of pets. This will be used as a data source for our API. In a real-world application, this data would be stored in a database.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app.get("/", ...)</a:t>
            </a:r>
            <a:r>
              <a:rPr lang="en-GB"/>
              <a:t> - Define a route handler for the GET / route. This is known as a root route handler. When a request is made to this route, the handler sends the response "Hello World!".</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app.get("/pets", ...) </a:t>
            </a:r>
            <a:r>
              <a:rPr lang="en-GB"/>
              <a:t>- Define a route handler for the GET /pets route. When a request is made to this route, the handler sends the response pets.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sz="1200">
                <a:latin typeface="Source Code Pro SemiBold"/>
                <a:ea typeface="Source Code Pro SemiBold"/>
                <a:cs typeface="Source Code Pro SemiBold"/>
                <a:sym typeface="Source Code Pro SemiBold"/>
              </a:rPr>
              <a:t>app.listen(3000, ...)</a:t>
            </a:r>
            <a:r>
              <a:rPr lang="en-GB"/>
              <a:t> - Start the server on port 3000 and log a message to the console when the server starts. This method should always be called last.</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4b82d337bd_0_1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Running the server</a:t>
            </a:r>
            <a:endParaRPr/>
          </a:p>
        </p:txBody>
      </p:sp>
      <p:sp>
        <p:nvSpPr>
          <p:cNvPr id="133" name="Google Shape;133;g24b82d337bd_0_10"/>
          <p:cNvSpPr txBox="1"/>
          <p:nvPr>
            <p:ph idx="2" type="title"/>
          </p:nvPr>
        </p:nvSpPr>
        <p:spPr>
          <a:xfrm>
            <a:off x="793325" y="1353600"/>
            <a:ext cx="4076700" cy="243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run the server and test the routes that we created. To run the server, open your terminal and run the command node index.js. This will start the server on port 3000.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Now, open your browser and navigate to `http://localhost:3000`. You should see the message "Hello World!" displayed on the page. Try navigating to `http://localhost:3000/pets` to see the list of pets displayed on the page.</a:t>
            </a:r>
            <a:endParaRPr/>
          </a:p>
        </p:txBody>
      </p:sp>
      <p:pic>
        <p:nvPicPr>
          <p:cNvPr id="134" name="Google Shape;134;g24b82d337bd_0_10"/>
          <p:cNvPicPr preferRelativeResize="0"/>
          <p:nvPr/>
        </p:nvPicPr>
        <p:blipFill rotWithShape="1">
          <a:blip r:embed="rId3">
            <a:alphaModFix/>
          </a:blip>
          <a:srcRect b="0" l="0" r="0" t="0"/>
          <a:stretch/>
        </p:blipFill>
        <p:spPr>
          <a:xfrm>
            <a:off x="5098625" y="1104504"/>
            <a:ext cx="3420901" cy="29344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4b82d337bd_0_1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Optional - Installing Nodemon for Hot-Reloading</a:t>
            </a:r>
            <a:endParaRPr/>
          </a:p>
        </p:txBody>
      </p:sp>
      <p:sp>
        <p:nvSpPr>
          <p:cNvPr id="140" name="Google Shape;140;g24b82d337bd_0_16"/>
          <p:cNvSpPr txBox="1"/>
          <p:nvPr>
            <p:ph idx="2" type="title"/>
          </p:nvPr>
        </p:nvSpPr>
        <p:spPr>
          <a:xfrm>
            <a:off x="876900" y="1344000"/>
            <a:ext cx="7390200" cy="245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Every time we make changes to our code, we need to stop the server and restart it again to see the changes reflected in the browser. This can be a annoying process, especially when we are making frequent changes to our code.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To solve this, we can use a tool called Nodemon. This is very similar to the live-server extension that we used when we were working with HTML, CSS, and JavaScript but for node applications.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Nodemon is a tool that helps in development by automatically restarting the server whenever changes are made to the source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25db79a03c_0_8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Optional - Installing Nodemon for Hot-Reloading</a:t>
            </a:r>
            <a:endParaRPr/>
          </a:p>
        </p:txBody>
      </p:sp>
      <p:sp>
        <p:nvSpPr>
          <p:cNvPr id="146" name="Google Shape;146;g225db79a03c_0_85"/>
          <p:cNvSpPr txBox="1"/>
          <p:nvPr>
            <p:ph idx="2" type="title"/>
          </p:nvPr>
        </p:nvSpPr>
        <p:spPr>
          <a:xfrm>
            <a:off x="788700" y="1255950"/>
            <a:ext cx="7566600" cy="26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To install Nodemon, follow these steps: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Open your terminal.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Install Nodemon globally by running the command </a:t>
            </a:r>
            <a:r>
              <a:rPr lang="en-GB" sz="1200">
                <a:latin typeface="Source Code Pro SemiBold"/>
                <a:ea typeface="Source Code Pro SemiBold"/>
                <a:cs typeface="Source Code Pro SemiBold"/>
                <a:sym typeface="Source Code Pro SemiBold"/>
              </a:rPr>
              <a:t>npm install -g nodemon</a:t>
            </a:r>
            <a:r>
              <a:rPr lang="en-GB"/>
              <a:t>.</a:t>
            </a:r>
            <a:endParaRPr/>
          </a:p>
          <a:p>
            <a:pPr indent="0" lvl="0" marL="457200" rtl="0" algn="l">
              <a:lnSpc>
                <a:spcPct val="100000"/>
              </a:lnSpc>
              <a:spcBef>
                <a:spcPts val="0"/>
              </a:spcBef>
              <a:spcAft>
                <a:spcPts val="0"/>
              </a:spcAft>
              <a:buNone/>
            </a:pPr>
            <a:r>
              <a:rPr lang="en-GB"/>
              <a:t>Note: you might need to use sudo depending on your platform.</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Once it's installed, start the server again using the command </a:t>
            </a:r>
            <a:r>
              <a:rPr lang="en-GB" sz="1200">
                <a:latin typeface="Source Code Pro SemiBold"/>
                <a:ea typeface="Source Code Pro SemiBold"/>
                <a:cs typeface="Source Code Pro SemiBold"/>
                <a:sym typeface="Source Code Pro SemiBold"/>
              </a:rPr>
              <a:t>nodemon index.js</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We can now make changes to our code and see the changes reflected in the browser without having to restart the server.</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25db79a03c_2_167"/>
          <p:cNvPicPr preferRelativeResize="0"/>
          <p:nvPr/>
        </p:nvPicPr>
        <p:blipFill>
          <a:blip r:embed="rId3">
            <a:alphaModFix/>
          </a:blip>
          <a:stretch>
            <a:fillRect/>
          </a:stretch>
        </p:blipFill>
        <p:spPr>
          <a:xfrm>
            <a:off x="1780152" y="392307"/>
            <a:ext cx="5583696" cy="43588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4b82d337bd_0_2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What are Routes?</a:t>
            </a:r>
            <a:endParaRPr/>
          </a:p>
        </p:txBody>
      </p:sp>
      <p:sp>
        <p:nvSpPr>
          <p:cNvPr id="157" name="Google Shape;157;g24b82d337bd_0_22"/>
          <p:cNvSpPr txBox="1"/>
          <p:nvPr>
            <p:ph idx="2" type="title"/>
          </p:nvPr>
        </p:nvSpPr>
        <p:spPr>
          <a:xfrm>
            <a:off x="793325" y="1036800"/>
            <a:ext cx="4076700" cy="306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Express.js, you can define routes using the </a:t>
            </a:r>
            <a:r>
              <a:rPr lang="en-GB">
                <a:latin typeface="Source Code Pro SemiBold"/>
                <a:ea typeface="Source Code Pro SemiBold"/>
                <a:cs typeface="Source Code Pro SemiBold"/>
                <a:sym typeface="Source Code Pro SemiBold"/>
              </a:rPr>
              <a:t>app.METHOD()</a:t>
            </a:r>
            <a:r>
              <a:rPr lang="en-GB"/>
              <a:t> functions, where METHOD corresponds to the HTTP method (e.g., </a:t>
            </a:r>
            <a:r>
              <a:rPr lang="en-GB">
                <a:latin typeface="Source Code Pro SemiBold"/>
                <a:ea typeface="Source Code Pro SemiBold"/>
                <a:cs typeface="Source Code Pro SemiBold"/>
                <a:sym typeface="Source Code Pro SemiBold"/>
              </a:rPr>
              <a:t>app.get(), app.post()</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 Routes handle specific URLs and define the functionality to be executed when a request is made to that URL.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To define a route, use the appropriate method function and specify the URL pattern and the function to handle the request.</a:t>
            </a:r>
            <a:endParaRPr/>
          </a:p>
        </p:txBody>
      </p:sp>
      <p:pic>
        <p:nvPicPr>
          <p:cNvPr id="158" name="Google Shape;158;g24b82d337bd_0_22"/>
          <p:cNvPicPr preferRelativeResize="0"/>
          <p:nvPr/>
        </p:nvPicPr>
        <p:blipFill rotWithShape="1">
          <a:blip r:embed="rId3">
            <a:alphaModFix/>
          </a:blip>
          <a:srcRect b="0" l="8186" r="8186" t="0"/>
          <a:stretch/>
        </p:blipFill>
        <p:spPr>
          <a:xfrm>
            <a:off x="4946225" y="1338712"/>
            <a:ext cx="3945725" cy="246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93325" y="551900"/>
            <a:ext cx="71310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Lesson Outcome</a:t>
            </a:r>
            <a:endParaRPr/>
          </a:p>
          <a:p>
            <a:pPr indent="0" lvl="0" marL="0" rtl="0" algn="l">
              <a:lnSpc>
                <a:spcPct val="100000"/>
              </a:lnSpc>
              <a:spcBef>
                <a:spcPts val="0"/>
              </a:spcBef>
              <a:spcAft>
                <a:spcPts val="0"/>
              </a:spcAft>
              <a:buSzPts val="2400"/>
              <a:buNone/>
            </a:pPr>
            <a:r>
              <a:rPr b="0" lang="en-GB" sz="1400"/>
              <a:t>By the end of today, you should be able to:</a:t>
            </a:r>
            <a:endParaRPr b="0" sz="1400"/>
          </a:p>
        </p:txBody>
      </p:sp>
      <p:sp>
        <p:nvSpPr>
          <p:cNvPr id="55" name="Google Shape;55;p2"/>
          <p:cNvSpPr txBox="1"/>
          <p:nvPr>
            <p:ph idx="2" type="title"/>
          </p:nvPr>
        </p:nvSpPr>
        <p:spPr>
          <a:xfrm>
            <a:off x="793325" y="1548200"/>
            <a:ext cx="7919100" cy="2520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Understand the concept of REST APIs and their role in web development.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Learn about the advantages of using RESTful architecture for building APIs.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Understand the common HTTP methods used in RESTful APIs. (GET, POST, PUT, DELETE)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Understand the principles of CRUD operations (Create, Read, Update, Delete) in RESTful APIs.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Learn how to use Express.js as a framework for building RESTful APIs.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25db79a03c_0_9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Handling Requests and Responses</a:t>
            </a:r>
            <a:endParaRPr/>
          </a:p>
        </p:txBody>
      </p:sp>
      <p:sp>
        <p:nvSpPr>
          <p:cNvPr id="164" name="Google Shape;164;g225db79a03c_0_99"/>
          <p:cNvSpPr txBox="1"/>
          <p:nvPr>
            <p:ph idx="2" type="title"/>
          </p:nvPr>
        </p:nvSpPr>
        <p:spPr>
          <a:xfrm>
            <a:off x="793325" y="1254150"/>
            <a:ext cx="7141500" cy="26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Express.js, request data can be accessed through the req object, which represents the incoming request, and response data can be sent through the res object, which represents the outgoing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To handle requests and send responses, we use the route handler function, which takes the req and res objects as function parameters.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Within the handler function, you can perform operations such as accessing request headers, query parameters, and body data. You can also perform operations such as throwing errors, redirecting to other URLs, reading and writing to the database, and so on. Finally, you can send a response to the client using the res object.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225db79a03c_2_175"/>
          <p:cNvPicPr preferRelativeResize="0"/>
          <p:nvPr/>
        </p:nvPicPr>
        <p:blipFill>
          <a:blip r:embed="rId3">
            <a:alphaModFix/>
          </a:blip>
          <a:stretch>
            <a:fillRect/>
          </a:stretch>
        </p:blipFill>
        <p:spPr>
          <a:xfrm>
            <a:off x="1213817" y="705399"/>
            <a:ext cx="6716365" cy="3732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25db79a03c_0_10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Handling Requests and Responses: Note</a:t>
            </a:r>
            <a:endParaRPr/>
          </a:p>
        </p:txBody>
      </p:sp>
      <p:sp>
        <p:nvSpPr>
          <p:cNvPr id="175" name="Google Shape;175;g225db79a03c_0_107"/>
          <p:cNvSpPr txBox="1"/>
          <p:nvPr>
            <p:ph idx="2" type="title"/>
          </p:nvPr>
        </p:nvSpPr>
        <p:spPr>
          <a:xfrm>
            <a:off x="835350" y="1622250"/>
            <a:ext cx="7473300" cy="189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The req and res objects can be named anything you want as long as they are in the same order.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The first parameter is always the request object and the second parameter is always the response object.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So you can name them request and response, req and res, reqObj and resObj, or anything else you want.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4b82d337bd_0_2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Request Object</a:t>
            </a:r>
            <a:endParaRPr/>
          </a:p>
        </p:txBody>
      </p:sp>
      <p:sp>
        <p:nvSpPr>
          <p:cNvPr id="181" name="Google Shape;181;g24b82d337bd_0_28"/>
          <p:cNvSpPr txBox="1"/>
          <p:nvPr>
            <p:ph idx="2" type="title"/>
          </p:nvPr>
        </p:nvSpPr>
        <p:spPr>
          <a:xfrm>
            <a:off x="793325" y="1264500"/>
            <a:ext cx="7857000" cy="26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Whenever a request is received by the server, Express.js creates a request object and passes it to the route handler function. This object contains information about the request, such as the request method, URL, headers, query parameters, and body data. The most commonly used properties of the request object are: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req.method</a:t>
            </a:r>
            <a:r>
              <a:rPr lang="en-GB"/>
              <a:t>: The HTTP method used to make the request (e.g., GET, POST, PUT, DELETE).</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req.url</a:t>
            </a:r>
            <a:r>
              <a:rPr lang="en-GB"/>
              <a:t>: The URL of the request.</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req.headers</a:t>
            </a:r>
            <a:r>
              <a:rPr lang="en-GB"/>
              <a:t>: The request headers.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25db79a03c_0_119"/>
          <p:cNvSpPr txBox="1"/>
          <p:nvPr>
            <p:ph idx="2" type="title"/>
          </p:nvPr>
        </p:nvSpPr>
        <p:spPr>
          <a:xfrm>
            <a:off x="643500" y="566850"/>
            <a:ext cx="7857000" cy="4009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req.query</a:t>
            </a:r>
            <a:r>
              <a:rPr lang="en-GB"/>
              <a:t>: The query parameters. </a:t>
            </a:r>
            <a:endParaRPr/>
          </a:p>
          <a:p>
            <a:pPr indent="0" lvl="0" marL="457200" rtl="0" algn="l">
              <a:lnSpc>
                <a:spcPct val="100000"/>
              </a:lnSpc>
              <a:spcBef>
                <a:spcPts val="0"/>
              </a:spcBef>
              <a:spcAft>
                <a:spcPts val="0"/>
              </a:spcAft>
              <a:buNone/>
            </a:pPr>
            <a:r>
              <a:rPr lang="en-GB"/>
              <a:t>This is an object containing key-value pairs of the query parameters. For example, if the URL is </a:t>
            </a:r>
            <a:r>
              <a:rPr lang="en-GB">
                <a:latin typeface="Source Code Pro SemiBold"/>
                <a:ea typeface="Source Code Pro SemiBold"/>
                <a:cs typeface="Source Code Pro SemiBold"/>
                <a:sym typeface="Source Code Pro SemiBold"/>
              </a:rPr>
              <a:t>/pets?type=dog&amp;age=3</a:t>
            </a:r>
            <a:r>
              <a:rPr lang="en-GB"/>
              <a:t>, then </a:t>
            </a:r>
            <a:r>
              <a:rPr lang="en-GB">
                <a:latin typeface="Source Code Pro SemiBold"/>
                <a:ea typeface="Source Code Pro SemiBold"/>
                <a:cs typeface="Source Code Pro SemiBold"/>
                <a:sym typeface="Source Code Pro SemiBold"/>
              </a:rPr>
              <a:t>req.query</a:t>
            </a:r>
            <a:r>
              <a:rPr lang="en-GB"/>
              <a:t> will be </a:t>
            </a:r>
            <a:r>
              <a:rPr lang="en-GB">
                <a:latin typeface="Source Code Pro SemiBold"/>
                <a:ea typeface="Source Code Pro SemiBold"/>
                <a:cs typeface="Source Code Pro SemiBold"/>
                <a:sym typeface="Source Code Pro SemiBold"/>
              </a:rPr>
              <a:t>{ type: "dog", age: 3 }</a:t>
            </a:r>
            <a:r>
              <a:rPr lang="en-GB"/>
              <a: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req.body</a:t>
            </a:r>
            <a:r>
              <a:rPr lang="en-GB"/>
              <a:t>: The body data. </a:t>
            </a:r>
            <a:endParaRPr/>
          </a:p>
          <a:p>
            <a:pPr indent="0" lvl="0" marL="457200" rtl="0" algn="l">
              <a:lnSpc>
                <a:spcPct val="100000"/>
              </a:lnSpc>
              <a:spcBef>
                <a:spcPts val="0"/>
              </a:spcBef>
              <a:spcAft>
                <a:spcPts val="0"/>
              </a:spcAft>
              <a:buNone/>
            </a:pPr>
            <a:r>
              <a:rPr lang="en-GB"/>
              <a:t>This is an object containing key-value pairs of the body data. For example, if the body data is </a:t>
            </a:r>
            <a:r>
              <a:rPr lang="en-GB">
                <a:latin typeface="Source Code Pro SemiBold"/>
                <a:ea typeface="Source Code Pro SemiBold"/>
                <a:cs typeface="Source Code Pro SemiBold"/>
                <a:sym typeface="Source Code Pro SemiBold"/>
              </a:rPr>
              <a:t>{ name: "Butter" type: "cat", age: 2 }</a:t>
            </a:r>
            <a:r>
              <a:rPr lang="en-GB"/>
              <a:t>, then </a:t>
            </a:r>
            <a:r>
              <a:rPr lang="en-GB">
                <a:latin typeface="Source Code Pro SemiBold"/>
                <a:ea typeface="Source Code Pro SemiBold"/>
                <a:cs typeface="Source Code Pro SemiBold"/>
                <a:sym typeface="Source Code Pro SemiBold"/>
              </a:rPr>
              <a:t>req.body</a:t>
            </a:r>
            <a:r>
              <a:rPr lang="en-GB"/>
              <a:t> will be </a:t>
            </a:r>
            <a:r>
              <a:rPr lang="en-GB">
                <a:latin typeface="Source Code Pro SemiBold"/>
                <a:ea typeface="Source Code Pro SemiBold"/>
                <a:cs typeface="Source Code Pro SemiBold"/>
                <a:sym typeface="Source Code Pro SemiBold"/>
              </a:rPr>
              <a:t>{ name: "Butter" type: "cat", age: 2 }</a:t>
            </a:r>
            <a:r>
              <a:rPr lang="en-GB"/>
              <a: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req.params</a:t>
            </a:r>
            <a:r>
              <a:rPr lang="en-GB"/>
              <a:t>: The route parameters. </a:t>
            </a:r>
            <a:endParaRPr/>
          </a:p>
          <a:p>
            <a:pPr indent="0" lvl="0" marL="457200" rtl="0" algn="l">
              <a:lnSpc>
                <a:spcPct val="100000"/>
              </a:lnSpc>
              <a:spcBef>
                <a:spcPts val="0"/>
              </a:spcBef>
              <a:spcAft>
                <a:spcPts val="0"/>
              </a:spcAft>
              <a:buNone/>
            </a:pPr>
            <a:r>
              <a:rPr lang="en-GB"/>
              <a:t>This is an object containing key-value pairs of the route parameters. For example, if you have a route such as </a:t>
            </a:r>
            <a:r>
              <a:rPr lang="en-GB">
                <a:latin typeface="Source Code Pro SemiBold"/>
                <a:ea typeface="Source Code Pro SemiBold"/>
                <a:cs typeface="Source Code Pro SemiBold"/>
                <a:sym typeface="Source Code Pro SemiBold"/>
              </a:rPr>
              <a:t>/pets/:id</a:t>
            </a:r>
            <a:r>
              <a:rPr lang="en-GB"/>
              <a:t>, then </a:t>
            </a:r>
            <a:r>
              <a:rPr lang="en-GB">
                <a:latin typeface="Source Code Pro SemiBold"/>
                <a:ea typeface="Source Code Pro SemiBold"/>
                <a:cs typeface="Source Code Pro SemiBold"/>
                <a:sym typeface="Source Code Pro SemiBold"/>
              </a:rPr>
              <a:t>req.params</a:t>
            </a:r>
            <a:r>
              <a:rPr lang="en-GB"/>
              <a:t> will be </a:t>
            </a:r>
            <a:r>
              <a:rPr lang="en-GB">
                <a:latin typeface="Source Code Pro SemiBold"/>
                <a:ea typeface="Source Code Pro SemiBold"/>
                <a:cs typeface="Source Code Pro SemiBold"/>
                <a:sym typeface="Source Code Pro SemiBold"/>
              </a:rPr>
              <a:t>{ id: 1 }</a:t>
            </a:r>
            <a:r>
              <a:rPr lang="en-GB"/>
              <a:t> for the URL </a:t>
            </a:r>
            <a:r>
              <a:rPr lang="en-GB">
                <a:latin typeface="Source Code Pro SemiBold"/>
                <a:ea typeface="Source Code Pro SemiBold"/>
                <a:cs typeface="Source Code Pro SemiBold"/>
                <a:sym typeface="Source Code Pro SemiBold"/>
              </a:rPr>
              <a:t>/pets/1</a:t>
            </a:r>
            <a:r>
              <a:rPr lang="en-GB"/>
              <a:t>. Similarly, if you have a route such as</a:t>
            </a:r>
            <a:r>
              <a:rPr lang="en-GB">
                <a:latin typeface="Source Code Pro SemiBold"/>
                <a:ea typeface="Source Code Pro SemiBold"/>
                <a:cs typeface="Source Code Pro SemiBold"/>
                <a:sym typeface="Source Code Pro SemiBold"/>
              </a:rPr>
              <a:t> /pets/:id/:type</a:t>
            </a:r>
            <a:r>
              <a:rPr lang="en-GB"/>
              <a:t>, then </a:t>
            </a:r>
            <a:r>
              <a:rPr lang="en-GB">
                <a:latin typeface="Source Code Pro SemiBold"/>
                <a:ea typeface="Source Code Pro SemiBold"/>
                <a:cs typeface="Source Code Pro SemiBold"/>
                <a:sym typeface="Source Code Pro SemiBold"/>
              </a:rPr>
              <a:t>req.params</a:t>
            </a:r>
            <a:r>
              <a:rPr lang="en-GB"/>
              <a:t> will be </a:t>
            </a:r>
            <a:r>
              <a:rPr lang="en-GB">
                <a:latin typeface="Source Code Pro SemiBold"/>
                <a:ea typeface="Source Code Pro SemiBold"/>
                <a:cs typeface="Source Code Pro SemiBold"/>
                <a:sym typeface="Source Code Pro SemiBold"/>
              </a:rPr>
              <a:t>{ id: 1, type: "cat" } </a:t>
            </a:r>
            <a:r>
              <a:rPr lang="en-GB"/>
              <a:t>for the URL </a:t>
            </a:r>
            <a:r>
              <a:rPr lang="en-GB">
                <a:latin typeface="Source Code Pro SemiBold"/>
                <a:ea typeface="Source Code Pro SemiBold"/>
                <a:cs typeface="Source Code Pro SemiBold"/>
                <a:sym typeface="Source Code Pro SemiBold"/>
              </a:rPr>
              <a:t>/pets/1/cat</a:t>
            </a:r>
            <a:r>
              <a:rPr lang="en-GB"/>
              <a:t>, you can access the route parameters individually using </a:t>
            </a:r>
            <a:r>
              <a:rPr lang="en-GB">
                <a:latin typeface="Source Code Pro SemiBold"/>
                <a:ea typeface="Source Code Pro SemiBold"/>
                <a:cs typeface="Source Code Pro SemiBold"/>
                <a:sym typeface="Source Code Pro SemiBold"/>
              </a:rPr>
              <a:t>req.params.id</a:t>
            </a:r>
            <a:r>
              <a:rPr lang="en-GB"/>
              <a:t> and </a:t>
            </a:r>
            <a:r>
              <a:rPr lang="en-GB">
                <a:latin typeface="Source Code Pro SemiBold"/>
                <a:ea typeface="Source Code Pro SemiBold"/>
                <a:cs typeface="Source Code Pro SemiBold"/>
                <a:sym typeface="Source Code Pro SemiBold"/>
              </a:rPr>
              <a:t>req.params.type</a:t>
            </a:r>
            <a:endParaRPr>
              <a:latin typeface="Source Code Pro SemiBold"/>
              <a:ea typeface="Source Code Pro SemiBold"/>
              <a:cs typeface="Source Code Pro SemiBold"/>
              <a:sym typeface="Source Code Pro SemiBold"/>
            </a:endParaRPr>
          </a:p>
          <a:p>
            <a:pPr indent="0" lvl="0" marL="45720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a:t>You can find the complete list of properties of the request object in the </a:t>
            </a:r>
            <a:r>
              <a:rPr lang="en-GB" u="sng">
                <a:solidFill>
                  <a:schemeClr val="hlink"/>
                </a:solidFill>
                <a:hlinkClick r:id="rId3"/>
              </a:rPr>
              <a:t>Express.js documentation</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25db79a03c_0_12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Response</a:t>
            </a:r>
            <a:r>
              <a:rPr lang="en-GB"/>
              <a:t> Object</a:t>
            </a:r>
            <a:endParaRPr/>
          </a:p>
        </p:txBody>
      </p:sp>
      <p:sp>
        <p:nvSpPr>
          <p:cNvPr id="192" name="Google Shape;192;g225db79a03c_0_129"/>
          <p:cNvSpPr txBox="1"/>
          <p:nvPr>
            <p:ph idx="2" type="title"/>
          </p:nvPr>
        </p:nvSpPr>
        <p:spPr>
          <a:xfrm>
            <a:off x="793325" y="1091000"/>
            <a:ext cx="7857000" cy="389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 response object is created when a request is received by the server. A response object can be used to send a response to the client. For example, you can send a JSON response, redirect to another URL, or send an error response. The most commonly used methods of the response object are: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res.json()</a:t>
            </a:r>
            <a:r>
              <a:rPr lang="en-GB"/>
              <a:t>: Sends a JSON response. This method takes an object as an argument and converts it to JSON before sending it to the client.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res.send()</a:t>
            </a:r>
            <a:r>
              <a:rPr lang="en-GB"/>
              <a:t>: Sends a response. This method can take any type of data as an argument and sends it to the client. If the data is an object, it is converted to JSON before sending it to the client.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res.redirect()</a:t>
            </a:r>
            <a:r>
              <a:rPr lang="en-GB"/>
              <a:t>: Redirects to another URL. This method takes a URL as an argument and redirects to that URL.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res.status()</a:t>
            </a:r>
            <a:r>
              <a:rPr lang="en-GB"/>
              <a:t>: Sets the status code of the response. This method takes a status code as an argument and sets the status code of the response.</a:t>
            </a:r>
            <a:endParaRPr/>
          </a:p>
          <a:p>
            <a:pPr indent="0" lvl="0" marL="45720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25db79a03c_0_134"/>
          <p:cNvSpPr txBox="1"/>
          <p:nvPr>
            <p:ph idx="2" type="title"/>
          </p:nvPr>
        </p:nvSpPr>
        <p:spPr>
          <a:xfrm>
            <a:off x="639113" y="543538"/>
            <a:ext cx="7857000" cy="63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Of course, you can chain these methods together to send a response. For example, you can set the status code and send a JSON response using the following code: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198" name="Google Shape;198;g225db79a03c_0_134"/>
          <p:cNvPicPr preferRelativeResize="0"/>
          <p:nvPr/>
        </p:nvPicPr>
        <p:blipFill>
          <a:blip r:embed="rId3">
            <a:alphaModFix/>
          </a:blip>
          <a:stretch>
            <a:fillRect/>
          </a:stretch>
        </p:blipFill>
        <p:spPr>
          <a:xfrm>
            <a:off x="1878219" y="1177438"/>
            <a:ext cx="5079137" cy="2653282"/>
          </a:xfrm>
          <a:prstGeom prst="rect">
            <a:avLst/>
          </a:prstGeom>
          <a:noFill/>
          <a:ln>
            <a:noFill/>
          </a:ln>
        </p:spPr>
      </p:pic>
      <p:sp>
        <p:nvSpPr>
          <p:cNvPr id="199" name="Google Shape;199;g225db79a03c_0_134"/>
          <p:cNvSpPr txBox="1"/>
          <p:nvPr>
            <p:ph idx="2" type="title"/>
          </p:nvPr>
        </p:nvSpPr>
        <p:spPr>
          <a:xfrm>
            <a:off x="647888" y="3966063"/>
            <a:ext cx="7857000" cy="63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You can find the complete list of properties of the response object in the </a:t>
            </a:r>
            <a:r>
              <a:rPr lang="en-GB" u="sng">
                <a:solidFill>
                  <a:schemeClr val="hlink"/>
                </a:solidFill>
                <a:hlinkClick r:id="rId4"/>
              </a:rPr>
              <a:t>Express.js documentation</a:t>
            </a:r>
            <a:r>
              <a:rPr lang="en-GB"/>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4b82d337bd_0_3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Request and Response Flow: WIP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4b82d337bd_0_4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Practice Project: Pets API - Overview</a:t>
            </a:r>
            <a:endParaRPr/>
          </a:p>
        </p:txBody>
      </p:sp>
      <p:sp>
        <p:nvSpPr>
          <p:cNvPr id="210" name="Google Shape;210;g24b82d337bd_0_46"/>
          <p:cNvSpPr txBox="1"/>
          <p:nvPr>
            <p:ph idx="2" type="title"/>
          </p:nvPr>
        </p:nvSpPr>
        <p:spPr>
          <a:xfrm>
            <a:off x="793325" y="2059950"/>
            <a:ext cx="7348800" cy="102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create a simple pets API using Express.js. The API will allow users to create, read, update, and delete pets.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Q: What are the routes that we need to create?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25db79a03c_0_15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Practice Project: Pets API - Overview</a:t>
            </a:r>
            <a:endParaRPr/>
          </a:p>
        </p:txBody>
      </p:sp>
      <p:sp>
        <p:nvSpPr>
          <p:cNvPr id="216" name="Google Shape;216;g225db79a03c_0_157"/>
          <p:cNvSpPr txBox="1"/>
          <p:nvPr>
            <p:ph idx="2" type="title"/>
          </p:nvPr>
        </p:nvSpPr>
        <p:spPr>
          <a:xfrm>
            <a:off x="793325" y="1083450"/>
            <a:ext cx="7348800" cy="297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create a simple pets API using Express.js. The API will allow users to create, read, update, and delete pets.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Q: What are the routes that we need to create?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GET /pets: Returns a list of pets.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GET /pets/:id: Returns a pet with the specified ID.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POST /pets: Creates a new pet.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PUT /pets/:id: Updates a pet with the specified ID.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HTTP and REST</a:t>
            </a:r>
            <a:endParaRPr b="0" sz="1800"/>
          </a:p>
        </p:txBody>
      </p:sp>
      <p:sp>
        <p:nvSpPr>
          <p:cNvPr id="61" name="Google Shape;61;p3"/>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HTTP (Hypertext Transfer Protocol) is the foundation of communication on the World Wide Web. It is a protocol that enables clients (such as web browsers) to send requests to servers and receive responses. Understanding HTTP is essential when working with RESTful APIs.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REST (Representational State Transfer) is an architectural style for designing server-side applications. They are resource-oriented, meaning that they expose resources that clients can interact with. Resources can represent entities such as users, products, or documents. Each resource is identified by a unique URL, also known as an API endpoint.</a:t>
            </a:r>
            <a:endParaRPr/>
          </a:p>
          <a:p>
            <a:pPr indent="0" lvl="2" marL="0" rtl="0" algn="l">
              <a:lnSpc>
                <a:spcPct val="100000"/>
              </a:lnSpc>
              <a:spcBef>
                <a:spcPts val="0"/>
              </a:spcBef>
              <a:spcAft>
                <a:spcPts val="0"/>
              </a:spcAft>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4b82d337bd_0_4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Setup</a:t>
            </a:r>
            <a:endParaRPr/>
          </a:p>
        </p:txBody>
      </p:sp>
      <p:sp>
        <p:nvSpPr>
          <p:cNvPr id="222" name="Google Shape;222;g24b82d337bd_0_40"/>
          <p:cNvSpPr txBox="1"/>
          <p:nvPr>
            <p:ph idx="2" type="title"/>
          </p:nvPr>
        </p:nvSpPr>
        <p:spPr>
          <a:xfrm>
            <a:off x="871650" y="1319600"/>
            <a:ext cx="7400700" cy="3371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In order to create the API, go back to the terminal and create a new directory called pets-api and navigate into it.</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mkdir pets-api</a:t>
            </a:r>
            <a:endParaRPr sz="1200">
              <a:latin typeface="Source Code Pro SemiBold"/>
              <a:ea typeface="Source Code Pro SemiBold"/>
              <a:cs typeface="Source Code Pro SemiBold"/>
              <a:sym typeface="Source Code Pro SemiBold"/>
            </a:endParaRPr>
          </a:p>
          <a:p>
            <a:pPr indent="45720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cd pets-api</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Next, initialize a new Node.js project using the npm init command. You can use the default values for the prompts.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npm init -y</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Finally, install Express.js as a dependency using the npm install express command.</a:t>
            </a:r>
            <a:endParaRPr/>
          </a:p>
          <a:p>
            <a:pPr indent="0" lvl="0" marL="0" rtl="0" algn="l">
              <a:lnSpc>
                <a:spcPct val="100000"/>
              </a:lnSpc>
              <a:spcBef>
                <a:spcPts val="0"/>
              </a:spcBef>
              <a:spcAft>
                <a:spcPts val="0"/>
              </a:spcAft>
              <a:buNone/>
            </a:pPr>
            <a:r>
              <a:rPr lang="en-GB"/>
              <a:t>	</a:t>
            </a:r>
            <a:endParaRPr/>
          </a:p>
          <a:p>
            <a:pPr indent="0" lvl="0" marL="0" rtl="0" algn="l">
              <a:lnSpc>
                <a:spcPct val="100000"/>
              </a:lnSpc>
              <a:spcBef>
                <a:spcPts val="0"/>
              </a:spcBef>
              <a:spcAft>
                <a:spcPts val="0"/>
              </a:spcAft>
              <a:buNone/>
            </a:pPr>
            <a:r>
              <a:rPr lang="en-GB"/>
              <a:t>	</a:t>
            </a:r>
            <a:r>
              <a:rPr lang="en-GB" sz="1200">
                <a:latin typeface="Source Code Pro SemiBold"/>
                <a:ea typeface="Source Code Pro SemiBold"/>
                <a:cs typeface="Source Code Pro SemiBold"/>
                <a:sym typeface="Source Code Pro SemiBold"/>
              </a:rPr>
              <a:t>npm install express</a:t>
            </a:r>
            <a:endParaRPr sz="1200">
              <a:latin typeface="Source Code Pro SemiBold"/>
              <a:ea typeface="Source Code Pro SemiBold"/>
              <a:cs typeface="Source Code Pro SemiBold"/>
              <a:sym typeface="Source Code Pro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225db79a03c_1_0"/>
          <p:cNvPicPr preferRelativeResize="0"/>
          <p:nvPr/>
        </p:nvPicPr>
        <p:blipFill>
          <a:blip r:embed="rId3">
            <a:alphaModFix/>
          </a:blip>
          <a:stretch>
            <a:fillRect/>
          </a:stretch>
        </p:blipFill>
        <p:spPr>
          <a:xfrm>
            <a:off x="960814" y="596888"/>
            <a:ext cx="7222373" cy="3949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25db79a03c_1_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Create the Server</a:t>
            </a:r>
            <a:endParaRPr/>
          </a:p>
        </p:txBody>
      </p:sp>
      <p:sp>
        <p:nvSpPr>
          <p:cNvPr id="233" name="Google Shape;233;g225db79a03c_1_6"/>
          <p:cNvSpPr txBox="1"/>
          <p:nvPr>
            <p:ph idx="2" type="title"/>
          </p:nvPr>
        </p:nvSpPr>
        <p:spPr>
          <a:xfrm>
            <a:off x="793325" y="1228350"/>
            <a:ext cx="7400700" cy="268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Create a new file called index.js and copy-paste the following code into it.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express = require("express");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app = express();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app.use(express.json());</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PORT = 3000;</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We'll define the routes here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app.listen(PORT, ()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console.log(`Server listening on port ${PORT}`);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g225db79a03c_1_11"/>
          <p:cNvPicPr preferRelativeResize="0"/>
          <p:nvPr/>
        </p:nvPicPr>
        <p:blipFill rotWithShape="1">
          <a:blip r:embed="rId3">
            <a:alphaModFix/>
          </a:blip>
          <a:srcRect b="2759" l="0" r="0" t="2749"/>
          <a:stretch/>
        </p:blipFill>
        <p:spPr>
          <a:xfrm>
            <a:off x="1159246" y="705400"/>
            <a:ext cx="6825508" cy="3732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25db79a03c_1_1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Explanation</a:t>
            </a:r>
            <a:endParaRPr/>
          </a:p>
        </p:txBody>
      </p:sp>
      <p:sp>
        <p:nvSpPr>
          <p:cNvPr id="244" name="Google Shape;244;g225db79a03c_1_19"/>
          <p:cNvSpPr txBox="1"/>
          <p:nvPr>
            <p:ph idx="2" type="title"/>
          </p:nvPr>
        </p:nvSpPr>
        <p:spPr>
          <a:xfrm>
            <a:off x="640925" y="938600"/>
            <a:ext cx="7117500" cy="3713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const express = require("express")</a:t>
            </a:r>
            <a:r>
              <a:rPr lang="en-GB"/>
              <a:t>: Import the Express.js module.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const app = express()</a:t>
            </a:r>
            <a:r>
              <a:rPr lang="en-GB"/>
              <a:t>: Create an Express instance.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app.use(express.json())</a:t>
            </a:r>
            <a:r>
              <a:rPr lang="en-GB"/>
              <a:t>: Enable parsing of JSON data in the request body. This is a middleware function that parses the body data as JSON. We'll talk more about middleware functions later.</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const PORT = 3000</a:t>
            </a:r>
            <a:r>
              <a:rPr lang="en-GB"/>
              <a:t>: Define the port number. This is the port number that the server will listen on. We made it a constant so that we can easily change it later if needed.</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latin typeface="Source Code Pro SemiBold"/>
                <a:ea typeface="Source Code Pro SemiBold"/>
                <a:cs typeface="Source Code Pro SemiBold"/>
                <a:sym typeface="Source Code Pro SemiBold"/>
              </a:rPr>
              <a:t>app.listen(PORT, ...);</a:t>
            </a:r>
            <a:r>
              <a:rPr lang="en-GB"/>
              <a:t>: Starts the server. This method takes a port number and a callback function as arguments. The callback function is called when the server starts listening on the specified port. In this case, we're logging a message to the console.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25db79a03c_1_2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GET /pets Route</a:t>
            </a:r>
            <a:endParaRPr/>
          </a:p>
        </p:txBody>
      </p:sp>
      <p:sp>
        <p:nvSpPr>
          <p:cNvPr id="250" name="Google Shape;250;g225db79a03c_1_26"/>
          <p:cNvSpPr txBox="1"/>
          <p:nvPr>
            <p:ph idx="2" type="title"/>
          </p:nvPr>
        </p:nvSpPr>
        <p:spPr>
          <a:xfrm>
            <a:off x="793325" y="1124700"/>
            <a:ext cx="7400700" cy="289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Let's start by creating the GET /pets route. This route returns a list of pets. To do this, we'll use a list of pets and then send the list as a JSON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In an actual application, this list of pets will be stored in a database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const pets =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1, name: "Butter", type: "cat", age: 2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2, name: "Peanut", type: "dog", age: 3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id: 3, name: "Jelly", type: "cat", age: 1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app.get("/pets",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res.json(pets);</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225db79a03c_1_31"/>
          <p:cNvPicPr preferRelativeResize="0"/>
          <p:nvPr/>
        </p:nvPicPr>
        <p:blipFill>
          <a:blip r:embed="rId3">
            <a:alphaModFix/>
          </a:blip>
          <a:stretch>
            <a:fillRect/>
          </a:stretch>
        </p:blipFill>
        <p:spPr>
          <a:xfrm>
            <a:off x="771225" y="948712"/>
            <a:ext cx="7601550" cy="3246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25db79a03c_1_41"/>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GET /pets/:id Route</a:t>
            </a:r>
            <a:endParaRPr/>
          </a:p>
        </p:txBody>
      </p:sp>
      <p:sp>
        <p:nvSpPr>
          <p:cNvPr id="261" name="Google Shape;261;g225db79a03c_1_41"/>
          <p:cNvSpPr txBox="1"/>
          <p:nvPr>
            <p:ph idx="2" type="title"/>
          </p:nvPr>
        </p:nvSpPr>
        <p:spPr>
          <a:xfrm>
            <a:off x="793325" y="1319600"/>
            <a:ext cx="7400700" cy="313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Next, create the GET /pets/:id route. This route returns a pet with the specified ID. To do this, get the ID from the route parameters and then find the pet with the specific  ID. If the pet is found, we'll send it as a JSON response. Otherwise, we'll send a 404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app.get("/pets/:id",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id = parseInt(req.params.id);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pet = pets.find((pet) =&gt; pet.id === 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if (pet)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else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res.status(404).send("Not found");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225db79a03c_1_46"/>
          <p:cNvPicPr preferRelativeResize="0"/>
          <p:nvPr/>
        </p:nvPicPr>
        <p:blipFill>
          <a:blip r:embed="rId3">
            <a:alphaModFix/>
          </a:blip>
          <a:stretch>
            <a:fillRect/>
          </a:stretch>
        </p:blipFill>
        <p:spPr>
          <a:xfrm>
            <a:off x="1102605" y="505280"/>
            <a:ext cx="6938789" cy="41329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25db79a03c_1_55"/>
          <p:cNvSpPr txBox="1"/>
          <p:nvPr/>
        </p:nvSpPr>
        <p:spPr>
          <a:xfrm>
            <a:off x="807750" y="1617450"/>
            <a:ext cx="752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we're using the </a:t>
            </a:r>
            <a:r>
              <a:rPr lang="en-GB">
                <a:solidFill>
                  <a:schemeClr val="dk1"/>
                </a:solidFill>
                <a:latin typeface="Source Code Pro SemiBold"/>
                <a:ea typeface="Source Code Pro SemiBold"/>
                <a:cs typeface="Source Code Pro SemiBold"/>
                <a:sym typeface="Source Code Pro SemiBold"/>
              </a:rPr>
              <a:t>parseInt()</a:t>
            </a:r>
            <a:r>
              <a:rPr lang="en-GB">
                <a:solidFill>
                  <a:schemeClr val="dk1"/>
                </a:solidFill>
                <a:latin typeface="Plus Jakarta Sans"/>
                <a:ea typeface="Plus Jakarta Sans"/>
                <a:cs typeface="Plus Jakarta Sans"/>
                <a:sym typeface="Plus Jakarta Sans"/>
              </a:rPr>
              <a:t> function to convert the ID from a string to a number.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We need to do this because any value in the route parameters is always a string.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Then, we use the </a:t>
            </a:r>
            <a:r>
              <a:rPr lang="en-GB">
                <a:solidFill>
                  <a:schemeClr val="dk1"/>
                </a:solidFill>
                <a:latin typeface="Source Code Pro SemiBold"/>
                <a:ea typeface="Source Code Pro SemiBold"/>
                <a:cs typeface="Source Code Pro SemiBold"/>
                <a:sym typeface="Source Code Pro SemiBold"/>
              </a:rPr>
              <a:t>find()</a:t>
            </a:r>
            <a:r>
              <a:rPr lang="en-GB">
                <a:solidFill>
                  <a:schemeClr val="dk1"/>
                </a:solidFill>
                <a:latin typeface="Plus Jakarta Sans"/>
                <a:ea typeface="Plus Jakarta Sans"/>
                <a:cs typeface="Plus Jakarta Sans"/>
                <a:sym typeface="Plus Jakarta Sans"/>
              </a:rPr>
              <a:t> method to find the pet with the specified ID.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If the pet is found, we send it as a JSON response. Otherwise, we send a 404 response.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25db79a03c_0_8"/>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HTTP Methods</a:t>
            </a:r>
            <a:endParaRPr b="0" sz="1800"/>
          </a:p>
        </p:txBody>
      </p:sp>
      <p:sp>
        <p:nvSpPr>
          <p:cNvPr id="67" name="Google Shape;67;g225db79a03c_0_8"/>
          <p:cNvSpPr txBox="1"/>
          <p:nvPr>
            <p:ph idx="2" type="title"/>
          </p:nvPr>
        </p:nvSpPr>
        <p:spPr>
          <a:xfrm>
            <a:off x="793325" y="982450"/>
            <a:ext cx="4030500" cy="39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To interact with resources, clients use HTTP methods, also known as verbs. The most commonly used methods are:</a:t>
            </a:r>
            <a:endParaRPr/>
          </a:p>
          <a:p>
            <a:pPr indent="-317500" lvl="0" marL="457200" rtl="0" algn="l">
              <a:lnSpc>
                <a:spcPct val="100000"/>
              </a:lnSpc>
              <a:spcBef>
                <a:spcPts val="0"/>
              </a:spcBef>
              <a:spcAft>
                <a:spcPts val="0"/>
              </a:spcAft>
              <a:buSzPts val="1400"/>
              <a:buChar char="●"/>
            </a:pPr>
            <a:r>
              <a:rPr lang="en-GB"/>
              <a:t>GET: Get resource or a collection of resources.</a:t>
            </a:r>
            <a:endParaRPr/>
          </a:p>
          <a:p>
            <a:pPr indent="-317500" lvl="0" marL="457200" rtl="0" algn="l">
              <a:lnSpc>
                <a:spcPct val="100000"/>
              </a:lnSpc>
              <a:spcBef>
                <a:spcPts val="0"/>
              </a:spcBef>
              <a:spcAft>
                <a:spcPts val="0"/>
              </a:spcAft>
              <a:buSzPts val="1400"/>
              <a:buChar char="●"/>
            </a:pPr>
            <a:r>
              <a:rPr lang="en-GB"/>
              <a:t>POST: Create a new resource.</a:t>
            </a:r>
            <a:endParaRPr/>
          </a:p>
          <a:p>
            <a:pPr indent="-317500" lvl="0" marL="457200" rtl="0" algn="l">
              <a:lnSpc>
                <a:spcPct val="100000"/>
              </a:lnSpc>
              <a:spcBef>
                <a:spcPts val="0"/>
              </a:spcBef>
              <a:spcAft>
                <a:spcPts val="0"/>
              </a:spcAft>
              <a:buSzPts val="1400"/>
              <a:buChar char="●"/>
            </a:pPr>
            <a:r>
              <a:rPr lang="en-GB"/>
              <a:t>PUT: Update an existing resource.</a:t>
            </a:r>
            <a:endParaRPr/>
          </a:p>
          <a:p>
            <a:pPr indent="-317500" lvl="0" marL="457200" rtl="0" algn="l">
              <a:lnSpc>
                <a:spcPct val="100000"/>
              </a:lnSpc>
              <a:spcBef>
                <a:spcPts val="0"/>
              </a:spcBef>
              <a:spcAft>
                <a:spcPts val="0"/>
              </a:spcAft>
              <a:buSzPts val="1400"/>
              <a:buChar char="●"/>
            </a:pPr>
            <a:r>
              <a:rPr lang="en-GB"/>
              <a:t>DELETE: Delete a resource.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There's an easier way to remember these methods. Think of them as the CRUD operations (Create, Read, Update, Delete) on resources.</a:t>
            </a:r>
            <a:endParaRPr/>
          </a:p>
          <a:p>
            <a:pPr indent="0" lvl="0" marL="0" rtl="0" algn="l">
              <a:lnSpc>
                <a:spcPct val="100000"/>
              </a:lnSpc>
              <a:spcBef>
                <a:spcPts val="0"/>
              </a:spcBef>
              <a:spcAft>
                <a:spcPts val="0"/>
              </a:spcAft>
              <a:buNone/>
            </a:pPr>
            <a:r>
              <a:t/>
            </a:r>
            <a:endParaRPr/>
          </a:p>
        </p:txBody>
      </p:sp>
      <p:pic>
        <p:nvPicPr>
          <p:cNvPr id="68" name="Google Shape;68;g225db79a03c_0_8"/>
          <p:cNvPicPr preferRelativeResize="0"/>
          <p:nvPr/>
        </p:nvPicPr>
        <p:blipFill>
          <a:blip r:embed="rId3">
            <a:alphaModFix/>
          </a:blip>
          <a:stretch>
            <a:fillRect/>
          </a:stretch>
        </p:blipFill>
        <p:spPr>
          <a:xfrm>
            <a:off x="4894563" y="1474173"/>
            <a:ext cx="4030447" cy="219515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25db79a03c_1_7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POST /pets Route</a:t>
            </a:r>
            <a:endParaRPr/>
          </a:p>
        </p:txBody>
      </p:sp>
      <p:sp>
        <p:nvSpPr>
          <p:cNvPr id="277" name="Google Shape;277;g225db79a03c_1_74"/>
          <p:cNvSpPr txBox="1"/>
          <p:nvPr>
            <p:ph idx="2" type="title"/>
          </p:nvPr>
        </p:nvSpPr>
        <p:spPr>
          <a:xfrm>
            <a:off x="793325" y="1088400"/>
            <a:ext cx="7400700" cy="29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Next, create the POST /pets route. This route creates a new pet. To do this, first get the pet data from the request body and then add the pet to the list of pets. Finally, we'll send the newly created pet as a JSON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app.post("/pets",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name = req.body.name;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type = req.body.type;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age = req.body.age;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pet = { id: pets.length + 1, name, type, age }; // We're generating the ID here. In an actual application, the ID should be generated automatically by the database.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pets.push(pet);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g225db79a03c_1_79"/>
          <p:cNvPicPr preferRelativeResize="0"/>
          <p:nvPr/>
        </p:nvPicPr>
        <p:blipFill rotWithShape="1">
          <a:blip r:embed="rId3">
            <a:alphaModFix/>
          </a:blip>
          <a:srcRect b="6308" l="0" r="0" t="6317"/>
          <a:stretch/>
        </p:blipFill>
        <p:spPr>
          <a:xfrm>
            <a:off x="1159246" y="1114412"/>
            <a:ext cx="6825509" cy="29146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25db79a03c_1_84"/>
          <p:cNvSpPr txBox="1"/>
          <p:nvPr/>
        </p:nvSpPr>
        <p:spPr>
          <a:xfrm>
            <a:off x="807750" y="1509750"/>
            <a:ext cx="752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we're using the </a:t>
            </a:r>
            <a:r>
              <a:rPr lang="en-GB">
                <a:solidFill>
                  <a:schemeClr val="dk1"/>
                </a:solidFill>
                <a:latin typeface="Source Code Pro SemiBold"/>
                <a:ea typeface="Source Code Pro SemiBold"/>
                <a:cs typeface="Source Code Pro SemiBold"/>
                <a:sym typeface="Source Code Pro SemiBold"/>
              </a:rPr>
              <a:t>req.body</a:t>
            </a:r>
            <a:r>
              <a:rPr lang="en-GB">
                <a:solidFill>
                  <a:schemeClr val="dk1"/>
                </a:solidFill>
                <a:latin typeface="Plus Jakarta Sans"/>
                <a:ea typeface="Plus Jakarta Sans"/>
                <a:cs typeface="Plus Jakarta Sans"/>
                <a:sym typeface="Plus Jakarta Sans"/>
              </a:rPr>
              <a:t> object to get the pet data from the request body.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reason we can do this is because we enabled parsing of JSON data in the request body using the </a:t>
            </a:r>
            <a:r>
              <a:rPr lang="en-GB">
                <a:solidFill>
                  <a:schemeClr val="dk1"/>
                </a:solidFill>
                <a:latin typeface="Source Code Pro SemiBold"/>
                <a:ea typeface="Source Code Pro SemiBold"/>
                <a:cs typeface="Source Code Pro SemiBold"/>
                <a:sym typeface="Source Code Pro SemiBold"/>
              </a:rPr>
              <a:t>app.use(express.json())</a:t>
            </a:r>
            <a:r>
              <a:rPr lang="en-GB">
                <a:solidFill>
                  <a:schemeClr val="dk1"/>
                </a:solidFill>
                <a:latin typeface="Plus Jakarta Sans"/>
                <a:ea typeface="Plus Jakarta Sans"/>
                <a:cs typeface="Plus Jakarta Sans"/>
                <a:sym typeface="Plus Jakarta Sans"/>
              </a:rPr>
              <a:t> statement.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Then, we're generating the ID for the pet and adding the pet to the list of pets.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Finally, we're sending the newly created pet as a JSON response.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25db79a03c_1_95"/>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PUT /pets/:id Route</a:t>
            </a:r>
            <a:endParaRPr/>
          </a:p>
        </p:txBody>
      </p:sp>
      <p:sp>
        <p:nvSpPr>
          <p:cNvPr id="293" name="Google Shape;293;g225db79a03c_1_95"/>
          <p:cNvSpPr txBox="1"/>
          <p:nvPr>
            <p:ph idx="2" type="title"/>
          </p:nvPr>
        </p:nvSpPr>
        <p:spPr>
          <a:xfrm>
            <a:off x="793325" y="1319600"/>
            <a:ext cx="7400700" cy="36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Next, create the PUT /pets/:id route. This route updates a pet with the specified ID. To do this, first get the ID from the route parameters and then find the pet with the specific ID. If the pet is found, we'll update it and send it as a JSON response. Otherwise, we'll send a 404 response.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app.put("/pets/:id",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id = parseInt(req.params.id);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pet = pets.find((pet) =&gt; pet.id === 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if (pet)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pet.name = req.body.name;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pet.type = req.body.type;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pet.age = req.body.age;</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else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res.status(404).send("Not found");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g225db79a03c_1_100"/>
          <p:cNvPicPr preferRelativeResize="0"/>
          <p:nvPr/>
        </p:nvPicPr>
        <p:blipFill>
          <a:blip r:embed="rId3">
            <a:alphaModFix/>
          </a:blip>
          <a:stretch>
            <a:fillRect/>
          </a:stretch>
        </p:blipFill>
        <p:spPr>
          <a:xfrm>
            <a:off x="1427505" y="397557"/>
            <a:ext cx="6288991" cy="43483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25db79a03c_1_105"/>
          <p:cNvSpPr txBox="1"/>
          <p:nvPr/>
        </p:nvSpPr>
        <p:spPr>
          <a:xfrm>
            <a:off x="807750" y="1833000"/>
            <a:ext cx="752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the logic is similar to the GET /pets/:id route.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only difference is that we're updating the pet here.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 If a pet with the specified ID is found, we're updating it and sending it as a JSON response. Otherwise, we're sending a 404 response.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25db79a03c_1_113"/>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Pets API - The DELETE /pets/:id Route</a:t>
            </a:r>
            <a:endParaRPr/>
          </a:p>
        </p:txBody>
      </p:sp>
      <p:sp>
        <p:nvSpPr>
          <p:cNvPr id="309" name="Google Shape;309;g225db79a03c_1_113"/>
          <p:cNvSpPr txBox="1"/>
          <p:nvPr>
            <p:ph idx="2" type="title"/>
          </p:nvPr>
        </p:nvSpPr>
        <p:spPr>
          <a:xfrm>
            <a:off x="793325" y="1124850"/>
            <a:ext cx="7400700" cy="289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Finally</a:t>
            </a:r>
            <a:r>
              <a:rPr lang="en-GB"/>
              <a:t>, create the DELETE /pets/:id route: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app.delete("/pets/:id", (req, res) =&gt;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id = parseInt(req.params.id);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pet = pets.find((pet) =&gt; pet.id === id);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if (pet)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const index = pets.indexOf(pet);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pets.splice(index, 1);</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res.json(pet);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 else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res.status(404).send("Not found");</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  }</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rPr lang="en-GB" sz="1200">
                <a:latin typeface="Source Code Pro SemiBold"/>
                <a:ea typeface="Source Code Pro SemiBold"/>
                <a:cs typeface="Source Code Pro SemiBold"/>
                <a:sym typeface="Source Code Pro SemiBold"/>
              </a:rPr>
              <a:t>});</a:t>
            </a:r>
            <a:endParaRPr sz="1200">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a:p>
            <a:pPr indent="0" lvl="0" marL="0" rtl="0" algn="l">
              <a:lnSpc>
                <a:spcPct val="100000"/>
              </a:lnSpc>
              <a:spcBef>
                <a:spcPts val="0"/>
              </a:spcBef>
              <a:spcAft>
                <a:spcPts val="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g225db79a03c_1_118"/>
          <p:cNvPicPr preferRelativeResize="0"/>
          <p:nvPr/>
        </p:nvPicPr>
        <p:blipFill>
          <a:blip r:embed="rId3">
            <a:alphaModFix/>
          </a:blip>
          <a:stretch>
            <a:fillRect/>
          </a:stretch>
        </p:blipFill>
        <p:spPr>
          <a:xfrm>
            <a:off x="1274771" y="391615"/>
            <a:ext cx="6594459" cy="436027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25db79a03c_1_123"/>
          <p:cNvSpPr txBox="1"/>
          <p:nvPr/>
        </p:nvSpPr>
        <p:spPr>
          <a:xfrm>
            <a:off x="807750" y="1833000"/>
            <a:ext cx="752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the logic is similar to PUT /pets/:id route.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only difference is that we're deleting the pet instead of updating it.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If a pet with the specified ID is found, we delete it and send the deleted pet as a JSON response. Otherwise, we're sending a 404 response.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Practice Project: Pets API - Test the API</a:t>
            </a:r>
            <a:endParaRPr/>
          </a:p>
        </p:txBody>
      </p:sp>
      <p:sp>
        <p:nvSpPr>
          <p:cNvPr id="325" name="Google Shape;325;p5"/>
          <p:cNvSpPr txBox="1"/>
          <p:nvPr/>
        </p:nvSpPr>
        <p:spPr>
          <a:xfrm>
            <a:off x="815975" y="1067850"/>
            <a:ext cx="7528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So far, we've created the following routes:</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GET /pets: Returns a list of pets</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GET /pets/:id: Returns a pet with the specified ID</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POST /pets: Creates a new pet</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PUT /pets/:id: Updates a pet with the specified ID</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DELETE /pets/:id: Deletes a pet with the specified ID</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But how do we test these routes? Well, we can build a frontend from scratch but it's gonna take a lot of time.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Instead, we should use a tool like Insomnia or Postman to test our API. Both of these tools are popular tools for testing APIs. Tools like Insomnia or Postman allow  you to send HTTP requests to your API and inspect the responses without having to build full frontend applications.</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We’ll use Insomnia to test the API but you can also use Postman if you’re more familiar with it. Download insomnia </a:t>
            </a:r>
            <a:r>
              <a:rPr lang="en-GB" u="sng">
                <a:solidFill>
                  <a:schemeClr val="hlink"/>
                </a:solidFill>
                <a:latin typeface="Plus Jakarta Sans"/>
                <a:ea typeface="Plus Jakarta Sans"/>
                <a:cs typeface="Plus Jakarta Sans"/>
                <a:sym typeface="Plus Jakarta Sans"/>
                <a:hlinkClick r:id="rId3"/>
              </a:rPr>
              <a:t>here</a:t>
            </a:r>
            <a:r>
              <a:rPr lang="en-GB">
                <a:solidFill>
                  <a:schemeClr val="dk1"/>
                </a:solidFill>
                <a:latin typeface="Plus Jakarta Sans"/>
                <a:ea typeface="Plus Jakarta Sans"/>
                <a:cs typeface="Plus Jakarta Sans"/>
                <a:sym typeface="Plus Jakarta Sans"/>
              </a:rPr>
              <a: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API Endpoints</a:t>
            </a:r>
            <a:endParaRPr/>
          </a:p>
        </p:txBody>
      </p:sp>
      <p:sp>
        <p:nvSpPr>
          <p:cNvPr id="74" name="Google Shape;74;p4"/>
          <p:cNvSpPr txBox="1"/>
          <p:nvPr>
            <p:ph idx="2" type="title"/>
          </p:nvPr>
        </p:nvSpPr>
        <p:spPr>
          <a:xfrm>
            <a:off x="825000" y="1778250"/>
            <a:ext cx="7494000" cy="158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API endpoints are specific URLs that clients can use to access and manipulate resources through a RESTful API. Endpoints define the operations that can be performed on resources and the expected response format.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Endpoints typically follow a precise structure, where the base URL represents the API root, followed by entities in the URL representing different resources or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25db79a03c_2_5"/>
          <p:cNvSpPr txBox="1"/>
          <p:nvPr>
            <p:ph type="title"/>
          </p:nvPr>
        </p:nvSpPr>
        <p:spPr>
          <a:xfrm>
            <a:off x="708900" y="211005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Practice Project: Pets API - Testing the API with Insomnia</a:t>
            </a:r>
            <a:endParaRPr/>
          </a:p>
        </p:txBody>
      </p:sp>
      <p:sp>
        <p:nvSpPr>
          <p:cNvPr id="331" name="Google Shape;331;g225db79a03c_2_5"/>
          <p:cNvSpPr txBox="1"/>
          <p:nvPr/>
        </p:nvSpPr>
        <p:spPr>
          <a:xfrm>
            <a:off x="815975" y="1067850"/>
            <a:ext cx="75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25db79a03c_2_1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Pagination - How it works</a:t>
            </a:r>
            <a:endParaRPr/>
          </a:p>
        </p:txBody>
      </p:sp>
      <p:sp>
        <p:nvSpPr>
          <p:cNvPr id="337" name="Google Shape;337;g225db79a03c_2_15"/>
          <p:cNvSpPr txBox="1"/>
          <p:nvPr/>
        </p:nvSpPr>
        <p:spPr>
          <a:xfrm>
            <a:off x="815975" y="1509750"/>
            <a:ext cx="752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https://example.com/todos?offset=1&amp;limit=10</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Most APIs that implement pagination use query parameters to specify the offset (page) number and the limit (number of items per page).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For example, the URL above specifies that we want to fetch the first page of todos with 10 items per page. The API can then use these parameters to fetch the limited data from the database.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25db79a03c_2_23"/>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Pagination - How it works</a:t>
            </a:r>
            <a:endParaRPr/>
          </a:p>
        </p:txBody>
      </p:sp>
      <p:sp>
        <p:nvSpPr>
          <p:cNvPr id="343" name="Google Shape;343;g225db79a03c_2_23"/>
          <p:cNvSpPr txBox="1"/>
          <p:nvPr/>
        </p:nvSpPr>
        <p:spPr>
          <a:xfrm>
            <a:off x="815975" y="986400"/>
            <a:ext cx="75285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https://example.com/todos?offset=1&amp;limit=10</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Suppose we have 100 todos. If we want to fetch the first page of todos with 10 items per page, then the offset number will be 1 and the limit will be 10.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Let's translate this into code: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let offset = parseInt(req.query.offset); // 1</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let limit = parseInt(req.query.limit); // 10</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Calculate the start index of the first page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const start = (offset - 1) * limit;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Fetch the first page of todos</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todos.slice(start, start + limit);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g225db79a03c_2_31"/>
          <p:cNvPicPr preferRelativeResize="0"/>
          <p:nvPr/>
        </p:nvPicPr>
        <p:blipFill>
          <a:blip r:embed="rId3">
            <a:alphaModFix/>
          </a:blip>
          <a:stretch>
            <a:fillRect/>
          </a:stretch>
        </p:blipFill>
        <p:spPr>
          <a:xfrm>
            <a:off x="1542001" y="886425"/>
            <a:ext cx="6059999" cy="3370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25db79a03c_2_3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Pagination - The Formula</a:t>
            </a:r>
            <a:endParaRPr/>
          </a:p>
        </p:txBody>
      </p:sp>
      <p:sp>
        <p:nvSpPr>
          <p:cNvPr id="354" name="Google Shape;354;g225db79a03c_2_37"/>
          <p:cNvSpPr txBox="1"/>
          <p:nvPr/>
        </p:nvSpPr>
        <p:spPr>
          <a:xfrm>
            <a:off x="807750" y="1067850"/>
            <a:ext cx="7528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formula to calculate the start value is </a:t>
            </a:r>
            <a:r>
              <a:rPr lang="en-GB" sz="1200">
                <a:solidFill>
                  <a:schemeClr val="dk1"/>
                </a:solidFill>
                <a:latin typeface="Source Code Pro SemiBold"/>
                <a:ea typeface="Source Code Pro SemiBold"/>
                <a:cs typeface="Source Code Pro SemiBold"/>
                <a:sym typeface="Source Code Pro SemiBold"/>
              </a:rPr>
              <a:t>(offset - 1) * limit</a:t>
            </a:r>
            <a:r>
              <a:rPr lang="en-GB">
                <a:solidFill>
                  <a:schemeClr val="dk1"/>
                </a:solidFill>
                <a:latin typeface="Plus Jakarta Sans"/>
                <a:ea typeface="Plus Jakarta Sans"/>
                <a:cs typeface="Plus Jakarta Sans"/>
                <a:sym typeface="Plus Jakarta Sans"/>
              </a:rPr>
              <a:t>. This is known as offset-based pagination.</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offset: The page number. First page is 1, second page is 2, and so on.</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limit: The number of items per page. For example, 10 items per page.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Let's see how this works with a few examples:</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sz="1200">
                <a:solidFill>
                  <a:schemeClr val="dk1"/>
                </a:solidFill>
                <a:latin typeface="Source Code Pro SemiBold"/>
                <a:ea typeface="Source Code Pro SemiBold"/>
                <a:cs typeface="Source Code Pro SemiBold"/>
                <a:sym typeface="Source Code Pro SemiBold"/>
              </a:rPr>
              <a:t>offset = 1</a:t>
            </a:r>
            <a:r>
              <a:rPr lang="en-GB">
                <a:solidFill>
                  <a:schemeClr val="dk1"/>
                </a:solidFill>
                <a:latin typeface="Plus Jakarta Sans"/>
                <a:ea typeface="Plus Jakarta Sans"/>
                <a:cs typeface="Plus Jakarta Sans"/>
                <a:sym typeface="Plus Jakarta Sans"/>
              </a:rPr>
              <a:t>, </a:t>
            </a:r>
            <a:r>
              <a:rPr lang="en-GB" sz="1200">
                <a:solidFill>
                  <a:schemeClr val="dk1"/>
                </a:solidFill>
                <a:latin typeface="Source Code Pro SemiBold"/>
                <a:ea typeface="Source Code Pro SemiBold"/>
                <a:cs typeface="Source Code Pro SemiBold"/>
                <a:sym typeface="Source Code Pro SemiBold"/>
              </a:rPr>
              <a:t>limit = 10: (1 - 1) * 10 = 0</a:t>
            </a:r>
            <a:r>
              <a:rPr lang="en-GB">
                <a:solidFill>
                  <a:schemeClr val="dk1"/>
                </a:solidFill>
                <a:latin typeface="Plus Jakarta Sans"/>
                <a:ea typeface="Plus Jakarta Sans"/>
                <a:cs typeface="Plus Jakarta Sans"/>
                <a:sym typeface="Plus Jakarta Sans"/>
              </a:rPr>
              <a:t>. The start value is 0. This means we're fetching the first page with 10 items per page.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sz="1200">
                <a:solidFill>
                  <a:schemeClr val="dk1"/>
                </a:solidFill>
                <a:latin typeface="Source Code Pro SemiBold"/>
                <a:ea typeface="Source Code Pro SemiBold"/>
                <a:cs typeface="Source Code Pro SemiBold"/>
                <a:sym typeface="Source Code Pro SemiBold"/>
              </a:rPr>
              <a:t>offset = 2</a:t>
            </a:r>
            <a:r>
              <a:rPr lang="en-GB">
                <a:solidFill>
                  <a:schemeClr val="dk1"/>
                </a:solidFill>
                <a:latin typeface="Plus Jakarta Sans"/>
                <a:ea typeface="Plus Jakarta Sans"/>
                <a:cs typeface="Plus Jakarta Sans"/>
                <a:sym typeface="Plus Jakarta Sans"/>
              </a:rPr>
              <a:t>, </a:t>
            </a:r>
            <a:r>
              <a:rPr lang="en-GB" sz="1200">
                <a:solidFill>
                  <a:schemeClr val="dk1"/>
                </a:solidFill>
                <a:latin typeface="Source Code Pro SemiBold"/>
                <a:ea typeface="Source Code Pro SemiBold"/>
                <a:cs typeface="Source Code Pro SemiBold"/>
                <a:sym typeface="Source Code Pro SemiBold"/>
              </a:rPr>
              <a:t>limit = 10: (2 - 1) * 10 = 10</a:t>
            </a:r>
            <a:r>
              <a:rPr lang="en-GB">
                <a:solidFill>
                  <a:schemeClr val="dk1"/>
                </a:solidFill>
                <a:latin typeface="Plus Jakarta Sans"/>
                <a:ea typeface="Plus Jakarta Sans"/>
                <a:cs typeface="Plus Jakarta Sans"/>
                <a:sym typeface="Plus Jakarta Sans"/>
              </a:rPr>
              <a:t>. The start value is 10. This means we're fetching the second page with 10 items per page.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sz="1200">
                <a:solidFill>
                  <a:schemeClr val="dk1"/>
                </a:solidFill>
                <a:latin typeface="Source Code Pro SemiBold"/>
                <a:ea typeface="Source Code Pro SemiBold"/>
                <a:cs typeface="Source Code Pro SemiBold"/>
                <a:sym typeface="Source Code Pro SemiBold"/>
              </a:rPr>
              <a:t>offset = 3</a:t>
            </a:r>
            <a:r>
              <a:rPr lang="en-GB">
                <a:solidFill>
                  <a:schemeClr val="dk1"/>
                </a:solidFill>
                <a:latin typeface="Plus Jakarta Sans"/>
                <a:ea typeface="Plus Jakarta Sans"/>
                <a:cs typeface="Plus Jakarta Sans"/>
                <a:sym typeface="Plus Jakarta Sans"/>
              </a:rPr>
              <a:t>, </a:t>
            </a:r>
            <a:r>
              <a:rPr lang="en-GB" sz="1200">
                <a:solidFill>
                  <a:schemeClr val="dk1"/>
                </a:solidFill>
                <a:latin typeface="Source Code Pro SemiBold"/>
                <a:ea typeface="Source Code Pro SemiBold"/>
                <a:cs typeface="Source Code Pro SemiBold"/>
                <a:sym typeface="Source Code Pro SemiBold"/>
              </a:rPr>
              <a:t>limit = 10: (3 - 1) * 10 = 20</a:t>
            </a:r>
            <a:r>
              <a:rPr lang="en-GB">
                <a:solidFill>
                  <a:schemeClr val="dk1"/>
                </a:solidFill>
                <a:latin typeface="Plus Jakarta Sans"/>
                <a:ea typeface="Plus Jakarta Sans"/>
                <a:cs typeface="Plus Jakarta Sans"/>
                <a:sym typeface="Plus Jakarta Sans"/>
              </a:rPr>
              <a:t>. The start value is 20. This means we're fetching the third page with 10 items per page.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25db79a03c_2_5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Sorting</a:t>
            </a:r>
            <a:r>
              <a:rPr lang="en-GB"/>
              <a:t> - How it works</a:t>
            </a:r>
            <a:endParaRPr/>
          </a:p>
        </p:txBody>
      </p:sp>
      <p:sp>
        <p:nvSpPr>
          <p:cNvPr id="360" name="Google Shape;360;g225db79a03c_2_57"/>
          <p:cNvSpPr txBox="1"/>
          <p:nvPr/>
        </p:nvSpPr>
        <p:spPr>
          <a:xfrm>
            <a:off x="807750" y="991650"/>
            <a:ext cx="75285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Code Pro SemiBold"/>
                <a:ea typeface="Source Code Pro SemiBold"/>
                <a:cs typeface="Source Code Pro SemiBold"/>
                <a:sym typeface="Source Code Pro SemiBold"/>
              </a:rPr>
              <a:t>https://example.com/todos?sortBy=createdAt&amp;sortOrder=desc</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In addition to pagination, sorting is another common technique used in APIs to order the data. Sorting and Pagination are often used together. Even though they're used together, they're independent of each other. You can implement pagination without sorting and vice versa.</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Let's see it with example: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const sortBy = req.query.sortBy; // createdAt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const sortOrder = req.query.sortOrder; // desc</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Sort the todos by createdAt in descending order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todos.sort((a, b)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if (sortOrder === "desc")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return new Date(b[sortBy]) - new Date(a[sortBy]);</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else if (sortOrder === "asc")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return new Date(a[sortBy]) - new Date(b[sortBy]);</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sz="1200">
              <a:solidFill>
                <a:schemeClr val="dk1"/>
              </a:solidFill>
              <a:latin typeface="Source Code Pro SemiBold"/>
              <a:ea typeface="Source Code Pro SemiBold"/>
              <a:cs typeface="Source Code Pro SemiBold"/>
              <a:sym typeface="Source Code Pro SemiBo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g225db79a03c_2_62"/>
          <p:cNvPicPr preferRelativeResize="0"/>
          <p:nvPr/>
        </p:nvPicPr>
        <p:blipFill rotWithShape="1">
          <a:blip r:embed="rId3">
            <a:alphaModFix/>
          </a:blip>
          <a:srcRect b="2480" l="0" r="0" t="2480"/>
          <a:stretch/>
        </p:blipFill>
        <p:spPr>
          <a:xfrm>
            <a:off x="1542001" y="886425"/>
            <a:ext cx="6059998" cy="33706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25db79a03c_2_68"/>
          <p:cNvSpPr txBox="1"/>
          <p:nvPr/>
        </p:nvSpPr>
        <p:spPr>
          <a:xfrm>
            <a:off x="807750" y="1509750"/>
            <a:ext cx="752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From the previous slide,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code sorts the todos by the `createdAt` field in descending order.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The `sortOrder` variable specifies the order of sorting.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If it's `desc`, then we're sorting the todos in descending order. Otherwise, we're sorting them in ascending order.</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25db79a03c_2_8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Middlewares in Express.js</a:t>
            </a:r>
            <a:endParaRPr/>
          </a:p>
        </p:txBody>
      </p:sp>
      <p:sp>
        <p:nvSpPr>
          <p:cNvPr id="376" name="Google Shape;376;g225db79a03c_2_81"/>
          <p:cNvSpPr txBox="1"/>
          <p:nvPr/>
        </p:nvSpPr>
        <p:spPr>
          <a:xfrm>
            <a:off x="807750" y="1186500"/>
            <a:ext cx="7528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Middleware functions in Express.js are functions that have access to the req and res objects and the next function in the application's request-response cycle. They can perform additional operations, modify the request or response objects, and pass control to the next middleware function.</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Basically, middleware as the name suggests is a function that lives in the middle of the request-response cycle. It can be used to perform additional operations before sending the response to the client.</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Middleware functions are commonly used to add functionality such as logging, authentication, request parsing, error handling, and more. They can be defined globally to be applied to all routes or selectively to specific routes.</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25db79a03c_2_8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Middlewares in Express.js: Example</a:t>
            </a:r>
            <a:endParaRPr/>
          </a:p>
        </p:txBody>
      </p:sp>
      <p:sp>
        <p:nvSpPr>
          <p:cNvPr id="382" name="Google Shape;382;g225db79a03c_2_88"/>
          <p:cNvSpPr txBox="1"/>
          <p:nvPr/>
        </p:nvSpPr>
        <p:spPr>
          <a:xfrm>
            <a:off x="807750" y="1067850"/>
            <a:ext cx="75285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To use middleware in Express.js, use the app.use() method. This method takes a middleware function as a parameter and adds it to the application's middleware stack.</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Example:</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Logger middleware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app.use((req, res, next)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console.log(`${req.method} ${req.url}`);</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next();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Authentication middleware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app.use((req, res, next)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Perform authentication logic here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next();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5db79a03c_0_24"/>
          <p:cNvSpPr txBox="1"/>
          <p:nvPr>
            <p:ph idx="2" type="title"/>
          </p:nvPr>
        </p:nvSpPr>
        <p:spPr>
          <a:xfrm>
            <a:off x="825000" y="3085324"/>
            <a:ext cx="7494000" cy="14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the example above, the base URL is /api/pets. The /api part is the API root, and the /pets part represents the pets resource. You might notice that the last three endpoints have a path parameter (:id) at the end. This is known as a path parameter, and it is used to identify a specific resource. For example, the endpoint GET /api/pets/1 will return the pet with ID 1. Path parameters are dynamic and can be used to retrieve a specific resource by ID.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80" name="Google Shape;80;g225db79a03c_0_24"/>
          <p:cNvPicPr preferRelativeResize="0"/>
          <p:nvPr/>
        </p:nvPicPr>
        <p:blipFill>
          <a:blip r:embed="rId3">
            <a:alphaModFix/>
          </a:blip>
          <a:stretch>
            <a:fillRect/>
          </a:stretch>
        </p:blipFill>
        <p:spPr>
          <a:xfrm>
            <a:off x="1707078" y="648800"/>
            <a:ext cx="5729844" cy="2326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g225db79a03c_2_96"/>
          <p:cNvPicPr preferRelativeResize="0"/>
          <p:nvPr/>
        </p:nvPicPr>
        <p:blipFill>
          <a:blip r:embed="rId3">
            <a:alphaModFix/>
          </a:blip>
          <a:stretch>
            <a:fillRect/>
          </a:stretch>
        </p:blipFill>
        <p:spPr>
          <a:xfrm>
            <a:off x="1859347" y="705400"/>
            <a:ext cx="5425306" cy="3732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25db79a03c_2_10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You've used middleware before</a:t>
            </a:r>
            <a:endParaRPr/>
          </a:p>
        </p:txBody>
      </p:sp>
      <p:sp>
        <p:nvSpPr>
          <p:cNvPr id="393" name="Google Shape;393;g225db79a03c_2_102"/>
          <p:cNvSpPr txBox="1"/>
          <p:nvPr/>
        </p:nvSpPr>
        <p:spPr>
          <a:xfrm>
            <a:off x="807750" y="1725150"/>
            <a:ext cx="7528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Remember the code? </a:t>
            </a:r>
            <a:r>
              <a:rPr lang="en-GB">
                <a:solidFill>
                  <a:schemeClr val="dk1"/>
                </a:solidFill>
                <a:latin typeface="Source Code Pro SemiBold"/>
                <a:ea typeface="Source Code Pro SemiBold"/>
                <a:cs typeface="Source Code Pro SemiBold"/>
                <a:sym typeface="Source Code Pro SemiBold"/>
              </a:rPr>
              <a:t>app.use(express.json())</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This is a middleware function that parses the request body and adds it to the req object. This allows us to access the request body in the route handler. Because middleware lives in the middle of the request-response cycle, it can modify the request object and add additional properties to it. This is how the </a:t>
            </a:r>
            <a:r>
              <a:rPr lang="en-GB">
                <a:solidFill>
                  <a:schemeClr val="dk1"/>
                </a:solidFill>
                <a:latin typeface="Source Code Pro SemiBold"/>
                <a:ea typeface="Source Code Pro SemiBold"/>
                <a:cs typeface="Source Code Pro SemiBold"/>
                <a:sym typeface="Source Code Pro SemiBold"/>
              </a:rPr>
              <a:t>req.body</a:t>
            </a:r>
            <a:r>
              <a:rPr lang="en-GB">
                <a:solidFill>
                  <a:schemeClr val="dk1"/>
                </a:solidFill>
                <a:latin typeface="Plus Jakarta Sans"/>
                <a:ea typeface="Plus Jakarta Sans"/>
                <a:cs typeface="Plus Jakarta Sans"/>
                <a:sym typeface="Plus Jakarta Sans"/>
              </a:rPr>
              <a:t> property is added to the request object.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25db79a03c_2_10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Error Handling and Response Codes</a:t>
            </a:r>
            <a:endParaRPr/>
          </a:p>
        </p:txBody>
      </p:sp>
      <p:sp>
        <p:nvSpPr>
          <p:cNvPr id="399" name="Google Shape;399;g225db79a03c_2_109"/>
          <p:cNvSpPr txBox="1"/>
          <p:nvPr/>
        </p:nvSpPr>
        <p:spPr>
          <a:xfrm>
            <a:off x="807750" y="1617450"/>
            <a:ext cx="752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Error handling is an essential aspect of building robust APIs. In Express.js, we can handle errors using middleware functions and send appropriate response codes to indicate the status of the request.</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To handle errors, we can create custom middleware functions that catch errors and pass them to the Express error handling middleware. The error handling middleware can then send an appropriate error response to the client, along with the corresponding HTTP status code.</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25db79a03c_2_11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Error Handling and Response Codes: Example</a:t>
            </a:r>
            <a:endParaRPr/>
          </a:p>
        </p:txBody>
      </p:sp>
      <p:sp>
        <p:nvSpPr>
          <p:cNvPr id="405" name="Google Shape;405;g225db79a03c_2_118"/>
          <p:cNvSpPr txBox="1"/>
          <p:nvPr/>
        </p:nvSpPr>
        <p:spPr>
          <a:xfrm>
            <a:off x="807750" y="1001700"/>
            <a:ext cx="7528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app.get("/todos", (req, res, next)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An error occurs</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const error = new Error("Internal Server Error");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error.status = 500;</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next(error);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Error handling middleware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app.use((err, req, res, next)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res.status(err.status || 500);</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res.json({</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error: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message: err.message,</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g225db79a03c_2_124"/>
          <p:cNvPicPr preferRelativeResize="0"/>
          <p:nvPr/>
        </p:nvPicPr>
        <p:blipFill>
          <a:blip r:embed="rId3">
            <a:alphaModFix/>
          </a:blip>
          <a:stretch>
            <a:fillRect/>
          </a:stretch>
        </p:blipFill>
        <p:spPr>
          <a:xfrm>
            <a:off x="1686143" y="389321"/>
            <a:ext cx="5771713" cy="436485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25db79a03c_2_13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Validating User Input</a:t>
            </a:r>
            <a:endParaRPr/>
          </a:p>
        </p:txBody>
      </p:sp>
      <p:sp>
        <p:nvSpPr>
          <p:cNvPr id="416" name="Google Shape;416;g225db79a03c_2_130"/>
          <p:cNvSpPr txBox="1"/>
          <p:nvPr/>
        </p:nvSpPr>
        <p:spPr>
          <a:xfrm>
            <a:off x="807750" y="1617450"/>
            <a:ext cx="752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Validating user input is crucial for ensuring data integrity and security in an API. Express.js provides middleware functions that can be used to validate and sanitize user input before processing it.</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rPr lang="en-GB">
                <a:solidFill>
                  <a:schemeClr val="dk1"/>
                </a:solidFill>
                <a:latin typeface="Plus Jakarta Sans"/>
                <a:ea typeface="Plus Jakarta Sans"/>
                <a:cs typeface="Plus Jakarta Sans"/>
                <a:sym typeface="Plus Jakarta Sans"/>
              </a:rPr>
              <a:t>To perform input validation, you can use middleware libraries like `express-validator` or create custom middleware functions. These middleware functions can check the validity of request parameters, body data, or query strings. They can validate data types, enforce required fields, and apply custom validation rules.</a:t>
            </a:r>
            <a:endParaRPr>
              <a:solidFill>
                <a:schemeClr val="dk1"/>
              </a:solidFill>
              <a:latin typeface="Plus Jakarta Sans"/>
              <a:ea typeface="Plus Jakarta Sans"/>
              <a:cs typeface="Plus Jakarta Sans"/>
              <a:sym typeface="Plus Jakarta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25db79a03c_2_13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Error Handling and Response Codes: Example</a:t>
            </a:r>
            <a:endParaRPr/>
          </a:p>
        </p:txBody>
      </p:sp>
      <p:sp>
        <p:nvSpPr>
          <p:cNvPr id="422" name="Google Shape;422;g225db79a03c_2_135"/>
          <p:cNvSpPr txBox="1"/>
          <p:nvPr/>
        </p:nvSpPr>
        <p:spPr>
          <a:xfrm>
            <a:off x="807750" y="1067850"/>
            <a:ext cx="7528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Example using express-validator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const { body, validationResult } = require("express-validator");</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app.use(express.json());</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app.post(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"/todos",</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Validate and sanitize input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body("title").trim().isLength({ min: 5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body("dueDate").isISO8601(),</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(req, res) =&gt;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Handle the validated input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const errors = validationResult(req);</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if (!errors.isEmpty())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return res.status(400).json({ errors: errors.array()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Process the valid input</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  }</a:t>
            </a:r>
            <a:endParaRPr sz="1200">
              <a:solidFill>
                <a:schemeClr val="dk1"/>
              </a:solidFill>
              <a:latin typeface="Source Code Pro SemiBold"/>
              <a:ea typeface="Source Code Pro SemiBold"/>
              <a:cs typeface="Source Code Pro SemiBold"/>
              <a:sym typeface="Source Code Pro SemiBold"/>
            </a:endParaRPr>
          </a:p>
          <a:p>
            <a:pPr indent="0" lvl="0" marL="0" rtl="0" algn="l">
              <a:spcBef>
                <a:spcPts val="0"/>
              </a:spcBef>
              <a:spcAft>
                <a:spcPts val="0"/>
              </a:spcAft>
              <a:buNone/>
            </a:pPr>
            <a:r>
              <a:rPr lang="en-GB" sz="1200">
                <a:solidFill>
                  <a:schemeClr val="dk1"/>
                </a:solidFill>
                <a:latin typeface="Source Code Pro SemiBold"/>
                <a:ea typeface="Source Code Pro SemiBold"/>
                <a:cs typeface="Source Code Pro SemiBold"/>
                <a:sym typeface="Source Code Pro SemiBold"/>
              </a:rPr>
              <a:t>);</a:t>
            </a:r>
            <a:endParaRPr sz="1200">
              <a:solidFill>
                <a:schemeClr val="dk1"/>
              </a:solidFill>
              <a:latin typeface="Source Code Pro SemiBold"/>
              <a:ea typeface="Source Code Pro SemiBold"/>
              <a:cs typeface="Source Code Pro SemiBold"/>
              <a:sym typeface="Source Code Pro SemiBo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g225db79a03c_2_140"/>
          <p:cNvPicPr preferRelativeResize="0"/>
          <p:nvPr/>
        </p:nvPicPr>
        <p:blipFill rotWithShape="1">
          <a:blip r:embed="rId3">
            <a:alphaModFix/>
          </a:blip>
          <a:srcRect b="1634" l="0" r="0" t="1634"/>
          <a:stretch/>
        </p:blipFill>
        <p:spPr>
          <a:xfrm>
            <a:off x="1345355" y="152400"/>
            <a:ext cx="6300890" cy="483869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1"/>
          <p:cNvSpPr txBox="1"/>
          <p:nvPr>
            <p:ph type="title"/>
          </p:nvPr>
        </p:nvSpPr>
        <p:spPr>
          <a:xfrm>
            <a:off x="708900" y="21870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Self Cover: </a:t>
            </a:r>
            <a:r>
              <a:rPr lang="en-GB" u="sng">
                <a:solidFill>
                  <a:schemeClr val="hlink"/>
                </a:solidFill>
                <a:hlinkClick r:id="rId3"/>
              </a:rPr>
              <a:t>Intro to ExpressJS</a:t>
            </a:r>
            <a:br>
              <a:rPr lang="en-GB"/>
            </a:br>
            <a:r>
              <a:rPr b="0" lang="en-GB" sz="1400"/>
              <a:t>Up until </a:t>
            </a:r>
            <a:r>
              <a:rPr b="0" lang="en-GB" sz="1400"/>
              <a:t>Debugging App with VS Code</a:t>
            </a:r>
            <a:endParaRPr b="0" sz="1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2"/>
          <p:cNvSpPr txBox="1"/>
          <p:nvPr>
            <p:ph type="title"/>
          </p:nvPr>
        </p:nvSpPr>
        <p:spPr>
          <a:xfrm>
            <a:off x="708900" y="144825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a:t>
            </a:r>
            <a:br>
              <a:rPr lang="en-GB"/>
            </a:br>
            <a:r>
              <a:rPr b="0" lang="en-GB" sz="1400"/>
              <a:t>Task of the Day: Build a simple REST API that performs CRUD operations for a todolist</a:t>
            </a:r>
            <a:endParaRPr b="0" sz="1400"/>
          </a:p>
        </p:txBody>
      </p:sp>
      <p:sp>
        <p:nvSpPr>
          <p:cNvPr id="438" name="Google Shape;438;p22"/>
          <p:cNvSpPr txBox="1"/>
          <p:nvPr/>
        </p:nvSpPr>
        <p:spPr>
          <a:xfrm>
            <a:off x="758750" y="2217750"/>
            <a:ext cx="7217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Retrieve a list of all todos</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Retrieve a single todo</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Create a new todo</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Update an existing todo</a:t>
            </a:r>
            <a:endParaRPr>
              <a:solidFill>
                <a:schemeClr val="dk1"/>
              </a:solidFill>
              <a:latin typeface="Plus Jakarta Sans"/>
              <a:ea typeface="Plus Jakarta Sans"/>
              <a:cs typeface="Plus Jakarta Sans"/>
              <a:sym typeface="Plus Jakarta Sans"/>
            </a:endParaRPr>
          </a:p>
          <a:p>
            <a:pPr indent="-317500" lvl="0" marL="457200" rtl="0" algn="l">
              <a:spcBef>
                <a:spcPts val="0"/>
              </a:spcBef>
              <a:spcAft>
                <a:spcPts val="0"/>
              </a:spcAft>
              <a:buClr>
                <a:schemeClr val="dk1"/>
              </a:buClr>
              <a:buSzPts val="1400"/>
              <a:buFont typeface="Plus Jakarta Sans"/>
              <a:buChar char="●"/>
            </a:pPr>
            <a:r>
              <a:rPr lang="en-GB">
                <a:solidFill>
                  <a:schemeClr val="dk1"/>
                </a:solidFill>
                <a:latin typeface="Plus Jakarta Sans"/>
                <a:ea typeface="Plus Jakarta Sans"/>
                <a:cs typeface="Plus Jakarta Sans"/>
                <a:sym typeface="Plus Jakarta Sans"/>
              </a:rPr>
              <a:t>Delete a todo</a:t>
            </a:r>
            <a:endParaRPr>
              <a:solidFill>
                <a:schemeClr val="dk1"/>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latin typeface="Plus Jakarta Sans"/>
              <a:ea typeface="Plus Jakarta Sans"/>
              <a:cs typeface="Plus Jakarta Sans"/>
              <a:sym typeface="Plus Jakart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25db79a03c_0_34"/>
          <p:cNvSpPr txBox="1"/>
          <p:nvPr>
            <p:ph idx="2" type="title"/>
          </p:nvPr>
        </p:nvSpPr>
        <p:spPr>
          <a:xfrm>
            <a:off x="825000" y="639148"/>
            <a:ext cx="7494000" cy="8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Other than path parameters, query parameters are also commonly used in API endpoints. Commonly used to filter, sort, or paginate results. For example, GET /api/pets?limit=10&amp;sort=asc will return the first 10 pets sorted in ascending order.</a:t>
            </a:r>
            <a:endParaRPr/>
          </a:p>
        </p:txBody>
      </p:sp>
      <p:pic>
        <p:nvPicPr>
          <p:cNvPr id="86" name="Google Shape;86;g225db79a03c_0_34"/>
          <p:cNvPicPr preferRelativeResize="0"/>
          <p:nvPr/>
        </p:nvPicPr>
        <p:blipFill>
          <a:blip r:embed="rId3">
            <a:alphaModFix/>
          </a:blip>
          <a:stretch>
            <a:fillRect/>
          </a:stretch>
        </p:blipFill>
        <p:spPr>
          <a:xfrm>
            <a:off x="1191438" y="1526075"/>
            <a:ext cx="6761123" cy="1710075"/>
          </a:xfrm>
          <a:prstGeom prst="rect">
            <a:avLst/>
          </a:prstGeom>
          <a:noFill/>
          <a:ln>
            <a:noFill/>
          </a:ln>
        </p:spPr>
      </p:pic>
      <p:sp>
        <p:nvSpPr>
          <p:cNvPr id="87" name="Google Shape;87;g225db79a03c_0_34"/>
          <p:cNvSpPr txBox="1"/>
          <p:nvPr>
            <p:ph idx="2" type="title"/>
          </p:nvPr>
        </p:nvSpPr>
        <p:spPr>
          <a:xfrm>
            <a:off x="825000" y="3448673"/>
            <a:ext cx="7494000" cy="82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API endpoints play a critical role in defining the available resources and actions in a RESTful API. They provide a structured and predictable way for clients to interact with the API and perform various operations on the resources.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3"/>
          <p:cNvSpPr txBox="1"/>
          <p:nvPr>
            <p:ph type="title"/>
          </p:nvPr>
        </p:nvSpPr>
        <p:spPr>
          <a:xfrm>
            <a:off x="708900" y="22947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Take home tasks</a:t>
            </a:r>
            <a:endParaRPr b="0" sz="1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Some homework </a:t>
            </a:r>
            <a:r>
              <a:rPr lang="en-GB" sz="1800">
                <a:latin typeface="Montserrat"/>
                <a:ea typeface="Montserrat"/>
                <a:cs typeface="Montserrat"/>
                <a:sym typeface="Montserrat"/>
              </a:rPr>
              <a:t>📚</a:t>
            </a:r>
            <a:endParaRPr b="0" sz="1400"/>
          </a:p>
        </p:txBody>
      </p:sp>
      <p:sp>
        <p:nvSpPr>
          <p:cNvPr id="449" name="Google Shape;449;p24"/>
          <p:cNvSpPr txBox="1"/>
          <p:nvPr>
            <p:ph idx="2" type="title"/>
          </p:nvPr>
        </p:nvSpPr>
        <p:spPr>
          <a:xfrm>
            <a:off x="565800" y="2114250"/>
            <a:ext cx="8012400" cy="915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Create a new route that retrieves the total count of todos and sends it as a response.</a:t>
            </a:r>
            <a:endParaRPr/>
          </a:p>
          <a:p>
            <a:pPr indent="-317500" lvl="0" marL="457200" rtl="0" algn="l">
              <a:lnSpc>
                <a:spcPct val="100000"/>
              </a:lnSpc>
              <a:spcBef>
                <a:spcPts val="0"/>
              </a:spcBef>
              <a:spcAft>
                <a:spcPts val="0"/>
              </a:spcAft>
              <a:buSzPts val="1400"/>
              <a:buChar char="●"/>
            </a:pPr>
            <a:r>
              <a:rPr lang="en-GB"/>
              <a:t>Create a route that filters the todos based on their status (e.g., pending) and returns the filtered list.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References</a:t>
            </a:r>
            <a:endParaRPr b="0" sz="1400"/>
          </a:p>
        </p:txBody>
      </p:sp>
      <p:sp>
        <p:nvSpPr>
          <p:cNvPr id="455" name="Google Shape;455;p25"/>
          <p:cNvSpPr txBox="1"/>
          <p:nvPr>
            <p:ph idx="2" type="title"/>
          </p:nvPr>
        </p:nvSpPr>
        <p:spPr>
          <a:xfrm>
            <a:off x="565800" y="2083200"/>
            <a:ext cx="8012400" cy="1280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Express.js Guide</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RESTful API Design Best Practices</a:t>
            </a:r>
            <a:endParaRPr/>
          </a:p>
          <a:p>
            <a:pPr indent="-317500" lvl="0" marL="457200" rtl="0" algn="l">
              <a:lnSpc>
                <a:spcPct val="100000"/>
              </a:lnSpc>
              <a:spcBef>
                <a:spcPts val="0"/>
              </a:spcBef>
              <a:spcAft>
                <a:spcPts val="0"/>
              </a:spcAft>
              <a:buSzPts val="1400"/>
              <a:buChar char="●"/>
            </a:pPr>
            <a:r>
              <a:rPr lang="en-GB" u="sng">
                <a:solidFill>
                  <a:schemeClr val="hlink"/>
                </a:solidFill>
                <a:hlinkClick r:id="rId5"/>
              </a:rPr>
              <a:t>Devdocs HTTP Methods(GET, POST, PUT, DELETE)</a:t>
            </a:r>
            <a:endParaRPr/>
          </a:p>
          <a:p>
            <a:pPr indent="-317500" lvl="0" marL="457200" rtl="0" algn="l">
              <a:lnSpc>
                <a:spcPct val="100000"/>
              </a:lnSpc>
              <a:spcBef>
                <a:spcPts val="0"/>
              </a:spcBef>
              <a:spcAft>
                <a:spcPts val="0"/>
              </a:spcAft>
              <a:buSzPts val="1400"/>
              <a:buChar char="●"/>
            </a:pPr>
            <a:r>
              <a:rPr lang="en-GB" u="sng">
                <a:solidFill>
                  <a:schemeClr val="hlink"/>
                </a:solidFill>
                <a:hlinkClick r:id="rId6"/>
              </a:rPr>
              <a:t>Handling Errors in RESTful APIs</a:t>
            </a:r>
            <a:endParaRPr/>
          </a:p>
          <a:p>
            <a:pPr indent="-317500" lvl="0" marL="457200" rtl="0" algn="l">
              <a:lnSpc>
                <a:spcPct val="100000"/>
              </a:lnSpc>
              <a:spcBef>
                <a:spcPts val="0"/>
              </a:spcBef>
              <a:spcAft>
                <a:spcPts val="0"/>
              </a:spcAft>
              <a:buSzPts val="1400"/>
              <a:buChar char="●"/>
            </a:pPr>
            <a:r>
              <a:rPr lang="en-GB" u="sng">
                <a:solidFill>
                  <a:schemeClr val="hlink"/>
                </a:solidFill>
                <a:hlinkClick r:id="rId7"/>
              </a:rPr>
              <a:t>Express.js Middleware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25db79a03c_0_1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 is Express?</a:t>
            </a:r>
            <a:endParaRPr/>
          </a:p>
        </p:txBody>
      </p:sp>
      <p:sp>
        <p:nvSpPr>
          <p:cNvPr id="93" name="Google Shape;93;g225db79a03c_0_14"/>
          <p:cNvSpPr txBox="1"/>
          <p:nvPr>
            <p:ph idx="2" type="title"/>
          </p:nvPr>
        </p:nvSpPr>
        <p:spPr>
          <a:xfrm>
            <a:off x="793325" y="2167050"/>
            <a:ext cx="8033400" cy="8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Express.js is a popular web application framework for Node.js. Commonly used for building RESTful APIs and server-side applications. It provides a good set of features and tools for building robust and scalable applications making it a popular choice among developers.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25db79a03c_2_190"/>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Here are some reasons why developers choose Express</a:t>
            </a:r>
            <a:endParaRPr/>
          </a:p>
        </p:txBody>
      </p:sp>
      <p:sp>
        <p:nvSpPr>
          <p:cNvPr id="99" name="Google Shape;99;g225db79a03c_2_190"/>
          <p:cNvSpPr txBox="1"/>
          <p:nvPr>
            <p:ph idx="2" type="title"/>
          </p:nvPr>
        </p:nvSpPr>
        <p:spPr>
          <a:xfrm>
            <a:off x="793325" y="1475300"/>
            <a:ext cx="8033400" cy="3142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Shortened Development in Server Side: The frameworks provides features of node.js along with ready made libraries without the need to reinvent the wheels every time.</a:t>
            </a:r>
            <a:endParaRPr/>
          </a:p>
          <a:p>
            <a:pPr indent="-317500" lvl="0" marL="457200" rtl="0" algn="l">
              <a:lnSpc>
                <a:spcPct val="100000"/>
              </a:lnSpc>
              <a:spcBef>
                <a:spcPts val="0"/>
              </a:spcBef>
              <a:spcAft>
                <a:spcPts val="0"/>
              </a:spcAft>
              <a:buSzPts val="1400"/>
              <a:buAutoNum type="arabicPeriod"/>
            </a:pPr>
            <a:r>
              <a:rPr lang="en-GB"/>
              <a:t>Templating Engine: ExpressJS supports multiple template engine that allows you to serve static template files. It also supports application generator tools that creates an application skeleton for you automatically.</a:t>
            </a:r>
            <a:endParaRPr/>
          </a:p>
          <a:p>
            <a:pPr indent="-317500" lvl="0" marL="457200" rtl="0" algn="l">
              <a:lnSpc>
                <a:spcPct val="100000"/>
              </a:lnSpc>
              <a:spcBef>
                <a:spcPts val="0"/>
              </a:spcBef>
              <a:spcAft>
                <a:spcPts val="0"/>
              </a:spcAft>
              <a:buSzPts val="1400"/>
              <a:buAutoNum type="arabicPeriod"/>
            </a:pPr>
            <a:r>
              <a:rPr lang="en-GB"/>
              <a:t>Routing: ExpressJS supports route configuration that let you specify your own endpoint to serve your data.</a:t>
            </a:r>
            <a:endParaRPr/>
          </a:p>
          <a:p>
            <a:pPr indent="-317500" lvl="0" marL="457200" rtl="0" algn="l">
              <a:lnSpc>
                <a:spcPct val="100000"/>
              </a:lnSpc>
              <a:spcBef>
                <a:spcPts val="0"/>
              </a:spcBef>
              <a:spcAft>
                <a:spcPts val="0"/>
              </a:spcAft>
              <a:buSzPts val="1400"/>
              <a:buAutoNum type="arabicPeriod"/>
            </a:pPr>
            <a:r>
              <a:rPr lang="en-GB"/>
              <a:t>Middleware: On top of the routing feature, it lets you inserts middleware before the request reach their respective route. This makes it easier to implementing authentication or authorization checks and enables logging. You can even chain multiple business logics together with this feature.</a:t>
            </a:r>
            <a:endParaRPr/>
          </a:p>
          <a:p>
            <a:pPr indent="-317500" lvl="0" marL="457200" rtl="0" algn="l">
              <a:lnSpc>
                <a:spcPct val="100000"/>
              </a:lnSpc>
              <a:spcBef>
                <a:spcPts val="0"/>
              </a:spcBef>
              <a:spcAft>
                <a:spcPts val="0"/>
              </a:spcAft>
              <a:buSzPts val="1400"/>
              <a:buAutoNum type="arabicPeriod"/>
            </a:pPr>
            <a:r>
              <a:rPr lang="en-GB"/>
              <a:t>Debug module: ExpressJS also comes with a debug module to log information regarding matching routes, middleware functions, application mode and the whole flow from request until response. It also comes with their own default error handler.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gma Theme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