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Plus Jakarta Sans"/>
      <p:regular r:id="rId31"/>
      <p:bold r:id="rId32"/>
      <p:italic r:id="rId33"/>
      <p:boldItalic r:id="rId34"/>
    </p:embeddedFont>
    <p:embeddedFont>
      <p:font typeface="Montserrat"/>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9" roundtripDataSignature="AMtx7mgf5zt/yqZkpaGD/7xsPU5xtkV2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usJakartaSans-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usJakartaSans-italic.fntdata"/><Relationship Id="rId10" Type="http://schemas.openxmlformats.org/officeDocument/2006/relationships/slide" Target="slides/slide5.xml"/><Relationship Id="rId32" Type="http://schemas.openxmlformats.org/officeDocument/2006/relationships/font" Target="fonts/PlusJakartaSans-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PlusJakartaSans-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markkoenig?utm_source=unsplash&amp;utm_medium=referral&amp;utm_content=creditCopyText" TargetMode="External"/><Relationship Id="rId3" Type="http://schemas.openxmlformats.org/officeDocument/2006/relationships/hyperlink" Target="https://unsplash.com/@markkoenig?utm_source=unsplash&amp;utm_medium=referral&amp;utm_content=creditCopyText" TargetMode="External"/><Relationship Id="rId4" Type="http://schemas.openxmlformats.org/officeDocument/2006/relationships/hyperlink" Target="https://unsplash.com/photos/ECGv8s2IPG0?utm_source=unsplash&amp;utm_medium=referral&amp;utm_content=creditCopyText" TargetMode="External"/><Relationship Id="rId5" Type="http://schemas.openxmlformats.org/officeDocument/2006/relationships/hyperlink" Target="https://unsplash.com/photos/ECGv8s2IPG0?utm_source=unsplash&amp;utm_medium=referral&amp;utm_content=creditCopyTex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Photo by</a:t>
            </a:r>
            <a:r>
              <a:rPr lang="en-GB">
                <a:solidFill>
                  <a:schemeClr val="hlink"/>
                </a:solidFill>
                <a:uFill>
                  <a:noFill/>
                </a:uFill>
                <a:hlinkClick r:id="rId2"/>
              </a:rPr>
              <a:t> </a:t>
            </a:r>
            <a:r>
              <a:rPr lang="en-GB" u="sng">
                <a:solidFill>
                  <a:schemeClr val="hlink"/>
                </a:solidFill>
                <a:hlinkClick r:id="rId3"/>
              </a:rPr>
              <a:t>Mark König</a:t>
            </a:r>
            <a:r>
              <a:rPr lang="en-GB">
                <a:solidFill>
                  <a:schemeClr val="dk1"/>
                </a:solidFill>
              </a:rPr>
              <a:t> on</a:t>
            </a:r>
            <a:r>
              <a:rPr lang="en-GB">
                <a:solidFill>
                  <a:schemeClr val="hlink"/>
                </a:solidFill>
                <a:uFill>
                  <a:noFill/>
                </a:uFill>
                <a:hlinkClick r:id="rId4"/>
              </a:rPr>
              <a:t> </a:t>
            </a:r>
            <a:r>
              <a:rPr lang="en-GB" u="sng">
                <a:solidFill>
                  <a:schemeClr val="hlink"/>
                </a:solidFill>
                <a:hlinkClick r:id="rId5"/>
              </a:rPr>
              <a:t>Unsplash</a:t>
            </a:r>
            <a:endParaRPr sz="1000">
              <a:solidFill>
                <a:schemeClr val="dk1"/>
              </a:solidFill>
              <a:latin typeface="Plus Jakarta Sans"/>
              <a:ea typeface="Plus Jakarta Sans"/>
              <a:cs typeface="Plus Jakarta Sans"/>
              <a:sym typeface="Plus Jakarta Sans"/>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1" name="Shape 11"/>
        <p:cNvGrpSpPr/>
        <p:nvPr/>
      </p:nvGrpSpPr>
      <p:grpSpPr>
        <a:xfrm>
          <a:off x="0" y="0"/>
          <a:ext cx="0" cy="0"/>
          <a:chOff x="0" y="0"/>
          <a:chExt cx="0" cy="0"/>
        </a:xfrm>
      </p:grpSpPr>
      <p:sp>
        <p:nvSpPr>
          <p:cNvPr id="12" name="Google Shape;12;p27"/>
          <p:cNvSpPr txBox="1"/>
          <p:nvPr>
            <p:ph type="ctrTitle"/>
          </p:nvPr>
        </p:nvSpPr>
        <p:spPr>
          <a:xfrm>
            <a:off x="586588" y="1633350"/>
            <a:ext cx="3773700" cy="172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4" name="Google Shape;14;p27"/>
          <p:cNvPicPr preferRelativeResize="0"/>
          <p:nvPr/>
        </p:nvPicPr>
        <p:blipFill rotWithShape="1">
          <a:blip r:embed="rId2">
            <a:alphaModFix/>
          </a:blip>
          <a:srcRect b="2712" l="79965" r="3231" t="91862"/>
          <a:stretch/>
        </p:blipFill>
        <p:spPr>
          <a:xfrm>
            <a:off x="683350" y="1230125"/>
            <a:ext cx="1222300" cy="2789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p:cSld name="CUSTOM_3">
    <p:spTree>
      <p:nvGrpSpPr>
        <p:cNvPr id="40" name="Shape 40"/>
        <p:cNvGrpSpPr/>
        <p:nvPr/>
      </p:nvGrpSpPr>
      <p:grpSpPr>
        <a:xfrm>
          <a:off x="0" y="0"/>
          <a:ext cx="0" cy="0"/>
          <a:chOff x="0" y="0"/>
          <a:chExt cx="0" cy="0"/>
        </a:xfrm>
      </p:grpSpPr>
      <p:sp>
        <p:nvSpPr>
          <p:cNvPr id="41" name="Google Shape;41;p37"/>
          <p:cNvSpPr txBox="1"/>
          <p:nvPr>
            <p:ph idx="1" type="subTitle"/>
          </p:nvPr>
        </p:nvSpPr>
        <p:spPr>
          <a:xfrm>
            <a:off x="1117275" y="580700"/>
            <a:ext cx="2881500" cy="48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800"/>
              <a:buNone/>
              <a:defRPr>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2" name="Google Shape;42;p37"/>
          <p:cNvSpPr txBox="1"/>
          <p:nvPr>
            <p:ph idx="2" type="subTitle"/>
          </p:nvPr>
        </p:nvSpPr>
        <p:spPr>
          <a:xfrm>
            <a:off x="5003725" y="580700"/>
            <a:ext cx="2881500" cy="48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800"/>
              <a:buNone/>
              <a:defRPr>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p:cSld name="CUSTOM_4_1">
    <p:spTree>
      <p:nvGrpSpPr>
        <p:cNvPr id="43" name="Shape 43"/>
        <p:cNvGrpSpPr/>
        <p:nvPr/>
      </p:nvGrpSpPr>
      <p:grpSpPr>
        <a:xfrm>
          <a:off x="0" y="0"/>
          <a:ext cx="0" cy="0"/>
          <a:chOff x="0" y="0"/>
          <a:chExt cx="0" cy="0"/>
        </a:xfrm>
      </p:grpSpPr>
      <p:sp>
        <p:nvSpPr>
          <p:cNvPr id="44" name="Google Shape;44;p38"/>
          <p:cNvSpPr txBox="1"/>
          <p:nvPr>
            <p:ph idx="1" type="body"/>
          </p:nvPr>
        </p:nvSpPr>
        <p:spPr>
          <a:xfrm>
            <a:off x="894775" y="4040800"/>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amp; Body w/ Image">
  <p:cSld name="CUSTOM">
    <p:spTree>
      <p:nvGrpSpPr>
        <p:cNvPr id="15" name="Shape 15"/>
        <p:cNvGrpSpPr/>
        <p:nvPr/>
      </p:nvGrpSpPr>
      <p:grpSpPr>
        <a:xfrm>
          <a:off x="0" y="0"/>
          <a:ext cx="0" cy="0"/>
          <a:chOff x="0" y="0"/>
          <a:chExt cx="0" cy="0"/>
        </a:xfrm>
      </p:grpSpPr>
      <p:sp>
        <p:nvSpPr>
          <p:cNvPr id="16" name="Google Shape;16;p28"/>
          <p:cNvSpPr txBox="1"/>
          <p:nvPr>
            <p:ph type="title"/>
          </p:nvPr>
        </p:nvSpPr>
        <p:spPr>
          <a:xfrm>
            <a:off x="793325" y="551900"/>
            <a:ext cx="4076700" cy="9012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28"/>
          <p:cNvSpPr txBox="1"/>
          <p:nvPr>
            <p:ph idx="2" type="title"/>
          </p:nvPr>
        </p:nvSpPr>
        <p:spPr>
          <a:xfrm>
            <a:off x="793325" y="1548200"/>
            <a:ext cx="4076700" cy="276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w/ Picture">
  <p:cSld name="CUSTOM_1">
    <p:spTree>
      <p:nvGrpSpPr>
        <p:cNvPr id="18" name="Shape 18"/>
        <p:cNvGrpSpPr/>
        <p:nvPr/>
      </p:nvGrpSpPr>
      <p:grpSpPr>
        <a:xfrm>
          <a:off x="0" y="0"/>
          <a:ext cx="0" cy="0"/>
          <a:chOff x="0" y="0"/>
          <a:chExt cx="0" cy="0"/>
        </a:xfrm>
      </p:grpSpPr>
      <p:sp>
        <p:nvSpPr>
          <p:cNvPr id="19" name="Google Shape;19;p29"/>
          <p:cNvSpPr txBox="1"/>
          <p:nvPr>
            <p:ph type="title"/>
          </p:nvPr>
        </p:nvSpPr>
        <p:spPr>
          <a:xfrm>
            <a:off x="793325" y="2106000"/>
            <a:ext cx="4076700" cy="93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p:cSld name="CUSTOM_2_1">
    <p:spTree>
      <p:nvGrpSpPr>
        <p:cNvPr id="20" name="Shape 20"/>
        <p:cNvGrpSpPr/>
        <p:nvPr/>
      </p:nvGrpSpPr>
      <p:grpSpPr>
        <a:xfrm>
          <a:off x="0" y="0"/>
          <a:ext cx="0" cy="0"/>
          <a:chOff x="0" y="0"/>
          <a:chExt cx="0" cy="0"/>
        </a:xfrm>
      </p:grpSpPr>
      <p:pic>
        <p:nvPicPr>
          <p:cNvPr id="21" name="Google Shape;21;p30"/>
          <p:cNvPicPr preferRelativeResize="0"/>
          <p:nvPr/>
        </p:nvPicPr>
        <p:blipFill rotWithShape="1">
          <a:blip r:embed="rId2">
            <a:alphaModFix/>
          </a:blip>
          <a:srcRect b="52981" l="0" r="80571" t="35157"/>
          <a:stretch/>
        </p:blipFill>
        <p:spPr>
          <a:xfrm>
            <a:off x="0" y="0"/>
            <a:ext cx="2128750" cy="918800"/>
          </a:xfrm>
          <a:prstGeom prst="rect">
            <a:avLst/>
          </a:prstGeom>
          <a:noFill/>
          <a:ln>
            <a:noFill/>
          </a:ln>
        </p:spPr>
      </p:pic>
      <p:sp>
        <p:nvSpPr>
          <p:cNvPr id="22" name="Google Shape;22;p30"/>
          <p:cNvSpPr txBox="1"/>
          <p:nvPr>
            <p:ph type="title"/>
          </p:nvPr>
        </p:nvSpPr>
        <p:spPr>
          <a:xfrm>
            <a:off x="793325" y="551900"/>
            <a:ext cx="6352800" cy="4974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ing w/ Picture">
  <p:cSld name="CUSTOM_1_1">
    <p:spTree>
      <p:nvGrpSpPr>
        <p:cNvPr id="23" name="Shape 23"/>
        <p:cNvGrpSpPr/>
        <p:nvPr/>
      </p:nvGrpSpPr>
      <p:grpSpPr>
        <a:xfrm>
          <a:off x="0" y="0"/>
          <a:ext cx="0" cy="0"/>
          <a:chOff x="0" y="0"/>
          <a:chExt cx="0" cy="0"/>
        </a:xfrm>
      </p:grpSpPr>
      <p:sp>
        <p:nvSpPr>
          <p:cNvPr id="24" name="Google Shape;24;p31"/>
          <p:cNvSpPr txBox="1"/>
          <p:nvPr>
            <p:ph type="title"/>
          </p:nvPr>
        </p:nvSpPr>
        <p:spPr>
          <a:xfrm>
            <a:off x="793325" y="2106000"/>
            <a:ext cx="4076700" cy="9315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and Bottom">
  <p:cSld name="CUSTOM_4">
    <p:spTree>
      <p:nvGrpSpPr>
        <p:cNvPr id="25" name="Shape 25"/>
        <p:cNvGrpSpPr/>
        <p:nvPr/>
      </p:nvGrpSpPr>
      <p:grpSpPr>
        <a:xfrm>
          <a:off x="0" y="0"/>
          <a:ext cx="0" cy="0"/>
          <a:chOff x="0" y="0"/>
          <a:chExt cx="0" cy="0"/>
        </a:xfrm>
      </p:grpSpPr>
      <p:sp>
        <p:nvSpPr>
          <p:cNvPr id="26" name="Google Shape;26;p32"/>
          <p:cNvSpPr txBox="1"/>
          <p:nvPr>
            <p:ph idx="1" type="body"/>
          </p:nvPr>
        </p:nvSpPr>
        <p:spPr>
          <a:xfrm>
            <a:off x="933500" y="374875"/>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27" name="Google Shape;27;p32"/>
          <p:cNvSpPr txBox="1"/>
          <p:nvPr>
            <p:ph idx="2" type="body"/>
          </p:nvPr>
        </p:nvSpPr>
        <p:spPr>
          <a:xfrm>
            <a:off x="894775" y="4040800"/>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33"/>
          <p:cNvSpPr txBox="1"/>
          <p:nvPr>
            <p:ph type="ctrTitle"/>
          </p:nvPr>
        </p:nvSpPr>
        <p:spPr>
          <a:xfrm>
            <a:off x="793300" y="1884875"/>
            <a:ext cx="8520600" cy="64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0" name="Google Shape;30;p33"/>
          <p:cNvSpPr txBox="1"/>
          <p:nvPr>
            <p:ph idx="1" type="subTitle"/>
          </p:nvPr>
        </p:nvSpPr>
        <p:spPr>
          <a:xfrm>
            <a:off x="793300" y="2633000"/>
            <a:ext cx="5072400" cy="6438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Clr>
                <a:srgbClr val="F8FAFF"/>
              </a:buClr>
              <a:buSzPts val="2000"/>
              <a:buNone/>
              <a:defRPr sz="2000">
                <a:solidFill>
                  <a:srgbClr val="F8FAFF"/>
                </a:solidFil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31" name="Google Shape;31;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4"/>
          <p:cNvSpPr txBox="1"/>
          <p:nvPr>
            <p:ph type="title"/>
          </p:nvPr>
        </p:nvSpPr>
        <p:spPr>
          <a:xfrm>
            <a:off x="793300" y="2150850"/>
            <a:ext cx="79545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amp; Body">
  <p:cSld name="CUSTOM_2">
    <p:spTree>
      <p:nvGrpSpPr>
        <p:cNvPr id="35" name="Shape 35"/>
        <p:cNvGrpSpPr/>
        <p:nvPr/>
      </p:nvGrpSpPr>
      <p:grpSpPr>
        <a:xfrm>
          <a:off x="0" y="0"/>
          <a:ext cx="0" cy="0"/>
          <a:chOff x="0" y="0"/>
          <a:chExt cx="0" cy="0"/>
        </a:xfrm>
      </p:grpSpPr>
      <p:sp>
        <p:nvSpPr>
          <p:cNvPr id="36" name="Google Shape;36;p35"/>
          <p:cNvSpPr txBox="1"/>
          <p:nvPr>
            <p:ph type="title"/>
          </p:nvPr>
        </p:nvSpPr>
        <p:spPr>
          <a:xfrm>
            <a:off x="793325" y="551900"/>
            <a:ext cx="7645500" cy="5343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35"/>
          <p:cNvSpPr txBox="1"/>
          <p:nvPr>
            <p:ph idx="2" type="title"/>
          </p:nvPr>
        </p:nvSpPr>
        <p:spPr>
          <a:xfrm>
            <a:off x="793325" y="1232375"/>
            <a:ext cx="7645500" cy="27672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15155B"/>
        </a:solidFill>
      </p:bgPr>
    </p:bg>
    <p:spTree>
      <p:nvGrpSpPr>
        <p:cNvPr id="5" name="Shape 5"/>
        <p:cNvGrpSpPr/>
        <p:nvPr/>
      </p:nvGrpSpPr>
      <p:grpSpPr>
        <a:xfrm>
          <a:off x="0" y="0"/>
          <a:ext cx="0" cy="0"/>
          <a:chOff x="0" y="0"/>
          <a:chExt cx="0" cy="0"/>
        </a:xfrm>
      </p:grpSpPr>
      <p:pic>
        <p:nvPicPr>
          <p:cNvPr id="6" name="Google Shape;6;p26"/>
          <p:cNvPicPr preferRelativeResize="0"/>
          <p:nvPr/>
        </p:nvPicPr>
        <p:blipFill rotWithShape="1">
          <a:blip r:embed="rId1">
            <a:alphaModFix/>
          </a:blip>
          <a:srcRect b="0" l="75154" r="0" t="0"/>
          <a:stretch/>
        </p:blipFill>
        <p:spPr>
          <a:xfrm>
            <a:off x="7336475" y="0"/>
            <a:ext cx="1807525" cy="5143499"/>
          </a:xfrm>
          <a:prstGeom prst="rect">
            <a:avLst/>
          </a:prstGeom>
          <a:noFill/>
          <a:ln>
            <a:noFill/>
          </a:ln>
        </p:spPr>
      </p:pic>
      <p:pic>
        <p:nvPicPr>
          <p:cNvPr id="7" name="Google Shape;7;p26"/>
          <p:cNvPicPr preferRelativeResize="0"/>
          <p:nvPr/>
        </p:nvPicPr>
        <p:blipFill rotWithShape="1">
          <a:blip r:embed="rId1">
            <a:alphaModFix/>
          </a:blip>
          <a:srcRect b="0" l="0" r="80571" t="0"/>
          <a:stretch/>
        </p:blipFill>
        <p:spPr>
          <a:xfrm>
            <a:off x="-2" y="0"/>
            <a:ext cx="1413475" cy="5143499"/>
          </a:xfrm>
          <a:prstGeom prst="rect">
            <a:avLst/>
          </a:prstGeom>
          <a:noFill/>
          <a:ln>
            <a:noFill/>
          </a:ln>
        </p:spPr>
      </p:pic>
      <p:sp>
        <p:nvSpPr>
          <p:cNvPr id="8" name="Google Shape;8;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marR="0" rtl="0" algn="l">
              <a:lnSpc>
                <a:spcPct val="100000"/>
              </a:lnSpc>
              <a:spcBef>
                <a:spcPts val="0"/>
              </a:spcBef>
              <a:spcAft>
                <a:spcPts val="0"/>
              </a:spcAft>
              <a:buClr>
                <a:schemeClr val="dk1"/>
              </a:buClr>
              <a:buSzPts val="2800"/>
              <a:buFont typeface="Plus Jakarta Sans"/>
              <a:buNone/>
              <a:defRPr b="0" i="0" sz="28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9pPr>
          </a:lstStyle>
          <a:p/>
        </p:txBody>
      </p:sp>
      <p:sp>
        <p:nvSpPr>
          <p:cNvPr id="9" name="Google Shape;9;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42900" lvl="0" marL="457200" marR="0" rtl="0" algn="l">
              <a:lnSpc>
                <a:spcPct val="115000"/>
              </a:lnSpc>
              <a:spcBef>
                <a:spcPts val="0"/>
              </a:spcBef>
              <a:spcAft>
                <a:spcPts val="0"/>
              </a:spcAft>
              <a:buClr>
                <a:schemeClr val="dk1"/>
              </a:buClr>
              <a:buSzPts val="1800"/>
              <a:buFont typeface="Plus Jakarta Sans"/>
              <a:buChar char="●"/>
              <a:defRPr b="0" i="0" sz="1800" u="none" cap="none" strike="noStrike">
                <a:solidFill>
                  <a:schemeClr val="dk1"/>
                </a:solidFill>
                <a:latin typeface="Plus Jakarta Sans"/>
                <a:ea typeface="Plus Jakarta Sans"/>
                <a:cs typeface="Plus Jakarta Sans"/>
                <a:sym typeface="Plus Jakarta Sans"/>
              </a:defRPr>
            </a:lvl1pPr>
            <a:lvl2pPr indent="-317500" lvl="1" marL="9144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2pPr>
            <a:lvl3pPr indent="-317500" lvl="2" marL="13716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3pPr>
            <a:lvl4pPr indent="-317500" lvl="3" marL="18288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4pPr>
            <a:lvl5pPr indent="-317500" lvl="4" marL="22860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5pPr>
            <a:lvl6pPr indent="-317500" lvl="5" marL="27432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6pPr>
            <a:lvl7pPr indent="-317500" lvl="6" marL="32004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7pPr>
            <a:lvl8pPr indent="-317500" lvl="7" marL="36576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8pPr>
            <a:lvl9pPr indent="-317500" lvl="8" marL="41148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9pPr>
          </a:lstStyle>
          <a:p/>
        </p:txBody>
      </p:sp>
      <p:sp>
        <p:nvSpPr>
          <p:cNvPr id="10" name="Google Shape;10;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app.sigmaschool.co/posts/csdp-backend-development-level-2b-introduction-to-nodej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s://app.sigmaschool.co/posts/csdp-backend-development-level-2b-code-along-project-3-using-packages" TargetMode="External"/><Relationship Id="rId4" Type="http://schemas.openxmlformats.org/officeDocument/2006/relationships/hyperlink" Target="https://app.sigmaschool.co/posts/csdp-backend-development-level-2b-assignment-3-instructions" TargetMode="External"/><Relationship Id="rId5" Type="http://schemas.openxmlformats.org/officeDocument/2006/relationships/hyperlink" Target="https://app.sigmaschool.co/posts/csdp-backend-development-level-2b-module-capstone-project-sorting-algo-terminal-ap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w3schools.com/nodejs/nodejs_http.asp" TargetMode="External"/><Relationship Id="rId4" Type="http://schemas.openxmlformats.org/officeDocument/2006/relationships/hyperlink" Target="https://developer.mozilla.org/en-US/docs/Web/HTTP/Status" TargetMode="External"/><Relationship Id="rId5" Type="http://schemas.openxmlformats.org/officeDocument/2006/relationships/hyperlink" Target="https://nodejs.org/en/docs/guides/anatomy-of-an-http-transac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type="ctrTitle"/>
          </p:nvPr>
        </p:nvSpPr>
        <p:spPr>
          <a:xfrm>
            <a:off x="586600" y="1633350"/>
            <a:ext cx="7804500" cy="209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GB"/>
              <a:t>Introduction to Backend 🤖</a:t>
            </a:r>
            <a:endParaRPr/>
          </a:p>
          <a:p>
            <a:pPr indent="0" lvl="0" marL="0" rtl="0" algn="l">
              <a:lnSpc>
                <a:spcPct val="100000"/>
              </a:lnSpc>
              <a:spcBef>
                <a:spcPts val="0"/>
              </a:spcBef>
              <a:spcAft>
                <a:spcPts val="0"/>
              </a:spcAft>
              <a:buSzPts val="4000"/>
              <a:buNone/>
            </a:pPr>
            <a:r>
              <a:rPr b="0" lang="en-GB" sz="2000"/>
              <a:t>Introduction to backend web development, including client-server architecture and the role of the backend (Day 1)</a:t>
            </a:r>
            <a:endParaRPr b="0"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0"/>
          <p:cNvSpPr txBox="1"/>
          <p:nvPr>
            <p:ph type="title"/>
          </p:nvPr>
        </p:nvSpPr>
        <p:spPr>
          <a:xfrm>
            <a:off x="691650" y="446825"/>
            <a:ext cx="7719300" cy="88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GB"/>
              <a:t>API Development &amp; Integration 🤖</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rPr b="0" lang="en-GB" sz="1400"/>
              <a:t>Create and manage APIs for data exchange with other system.</a:t>
            </a:r>
            <a:endParaRPr b="0" sz="1400"/>
          </a:p>
          <a:p>
            <a:pPr indent="0" lvl="0" marL="0" rtl="0" algn="l">
              <a:lnSpc>
                <a:spcPct val="100000"/>
              </a:lnSpc>
              <a:spcBef>
                <a:spcPts val="0"/>
              </a:spcBef>
              <a:spcAft>
                <a:spcPts val="0"/>
              </a:spcAft>
              <a:buSzPts val="2400"/>
              <a:buNone/>
            </a:pPr>
            <a:r>
              <a:t/>
            </a:r>
            <a:endParaRPr b="0" sz="1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1"/>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Introduction to Node.js</a:t>
            </a:r>
            <a:endParaRPr/>
          </a:p>
        </p:txBody>
      </p:sp>
      <p:sp>
        <p:nvSpPr>
          <p:cNvPr id="106" name="Google Shape;106;p11"/>
          <p:cNvSpPr txBox="1"/>
          <p:nvPr>
            <p:ph idx="2" type="title"/>
          </p:nvPr>
        </p:nvSpPr>
        <p:spPr>
          <a:xfrm>
            <a:off x="793325" y="1548200"/>
            <a:ext cx="40767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JavaScript runtime: Allows developers to use JavaScript on the server-side</a:t>
            </a:r>
            <a:br>
              <a:rPr lang="en-GB"/>
            </a:br>
            <a:endParaRPr/>
          </a:p>
          <a:p>
            <a:pPr indent="-317500" lvl="0" marL="457200" rtl="0" algn="l">
              <a:lnSpc>
                <a:spcPct val="100000"/>
              </a:lnSpc>
              <a:spcBef>
                <a:spcPts val="0"/>
              </a:spcBef>
              <a:spcAft>
                <a:spcPts val="0"/>
              </a:spcAft>
              <a:buSzPts val="1400"/>
              <a:buChar char="●"/>
            </a:pPr>
            <a:r>
              <a:rPr lang="en-GB"/>
              <a:t>Event-driven, non-blocking I/O model: Enables high scalability and performance</a:t>
            </a:r>
            <a:br>
              <a:rPr lang="en-GB"/>
            </a:br>
            <a:endParaRPr/>
          </a:p>
          <a:p>
            <a:pPr indent="-317500" lvl="0" marL="457200" rtl="0" algn="l">
              <a:lnSpc>
                <a:spcPct val="100000"/>
              </a:lnSpc>
              <a:spcBef>
                <a:spcPts val="0"/>
              </a:spcBef>
              <a:spcAft>
                <a:spcPts val="0"/>
              </a:spcAft>
              <a:buSzPts val="1400"/>
              <a:buChar char="●"/>
            </a:pPr>
            <a:r>
              <a:rPr lang="en-GB"/>
              <a:t>Large ecosystem of packages: Provides a wide range of tools and libraries for building web applications.</a:t>
            </a:r>
            <a:endParaRPr/>
          </a:p>
        </p:txBody>
      </p:sp>
      <p:pic>
        <p:nvPicPr>
          <p:cNvPr id="107" name="Google Shape;107;p11"/>
          <p:cNvPicPr preferRelativeResize="0"/>
          <p:nvPr/>
        </p:nvPicPr>
        <p:blipFill rotWithShape="1">
          <a:blip r:embed="rId3">
            <a:alphaModFix/>
          </a:blip>
          <a:srcRect b="0" l="4295" r="4296" t="0"/>
          <a:stretch/>
        </p:blipFill>
        <p:spPr>
          <a:xfrm>
            <a:off x="5150400" y="1677594"/>
            <a:ext cx="3420902" cy="21380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2"/>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Installation and Setup</a:t>
            </a:r>
            <a:endParaRPr/>
          </a:p>
        </p:txBody>
      </p:sp>
      <p:sp>
        <p:nvSpPr>
          <p:cNvPr id="113" name="Google Shape;113;p12"/>
          <p:cNvSpPr txBox="1"/>
          <p:nvPr>
            <p:ph idx="2" type="title"/>
          </p:nvPr>
        </p:nvSpPr>
        <p:spPr>
          <a:xfrm>
            <a:off x="793325" y="1548200"/>
            <a:ext cx="40767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Download the Node.js installer from the official website.</a:t>
            </a:r>
            <a:br>
              <a:rPr lang="en-GB"/>
            </a:br>
            <a:endParaRPr/>
          </a:p>
          <a:p>
            <a:pPr indent="-317500" lvl="0" marL="457200" rtl="0" algn="l">
              <a:lnSpc>
                <a:spcPct val="100000"/>
              </a:lnSpc>
              <a:spcBef>
                <a:spcPts val="0"/>
              </a:spcBef>
              <a:spcAft>
                <a:spcPts val="0"/>
              </a:spcAft>
              <a:buSzPts val="1400"/>
              <a:buChar char="●"/>
            </a:pPr>
            <a:r>
              <a:rPr lang="en-GB"/>
              <a:t>Run the installer and follow the prompts to install Node.js.</a:t>
            </a:r>
            <a:br>
              <a:rPr lang="en-GB"/>
            </a:br>
            <a:endParaRPr/>
          </a:p>
          <a:p>
            <a:pPr indent="-317500" lvl="0" marL="457200" rtl="0" algn="l">
              <a:lnSpc>
                <a:spcPct val="100000"/>
              </a:lnSpc>
              <a:spcBef>
                <a:spcPts val="0"/>
              </a:spcBef>
              <a:spcAft>
                <a:spcPts val="0"/>
              </a:spcAft>
              <a:buSzPts val="1400"/>
              <a:buChar char="●"/>
            </a:pPr>
            <a:r>
              <a:rPr lang="en-GB"/>
              <a:t>Verify the installation by running node -v in the terminal.</a:t>
            </a:r>
            <a:endParaRPr/>
          </a:p>
        </p:txBody>
      </p:sp>
      <p:pic>
        <p:nvPicPr>
          <p:cNvPr id="114" name="Google Shape;114;p12"/>
          <p:cNvPicPr preferRelativeResize="0"/>
          <p:nvPr/>
        </p:nvPicPr>
        <p:blipFill rotWithShape="1">
          <a:blip r:embed="rId3">
            <a:alphaModFix/>
          </a:blip>
          <a:srcRect b="0" l="0" r="0" t="0"/>
          <a:stretch/>
        </p:blipFill>
        <p:spPr>
          <a:xfrm>
            <a:off x="5129675" y="1609621"/>
            <a:ext cx="3420902" cy="192425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3"/>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Using NPM to Manage Packages</a:t>
            </a:r>
            <a:endParaRPr/>
          </a:p>
        </p:txBody>
      </p:sp>
      <p:sp>
        <p:nvSpPr>
          <p:cNvPr id="120" name="Google Shape;120;p13"/>
          <p:cNvSpPr txBox="1"/>
          <p:nvPr>
            <p:ph idx="2" type="title"/>
          </p:nvPr>
        </p:nvSpPr>
        <p:spPr>
          <a:xfrm>
            <a:off x="793325" y="1548200"/>
            <a:ext cx="4076700" cy="2854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Initialize a new Node.js project using npm init -y (Note: if you omit -y, it will ask you to confirm each step)</a:t>
            </a:r>
            <a:br>
              <a:rPr lang="en-GB"/>
            </a:br>
            <a:endParaRPr/>
          </a:p>
          <a:p>
            <a:pPr indent="-317500" lvl="0" marL="457200" rtl="0" algn="l">
              <a:lnSpc>
                <a:spcPct val="100000"/>
              </a:lnSpc>
              <a:spcBef>
                <a:spcPts val="0"/>
              </a:spcBef>
              <a:spcAft>
                <a:spcPts val="0"/>
              </a:spcAft>
              <a:buSzPts val="1400"/>
              <a:buChar char="●"/>
            </a:pPr>
            <a:r>
              <a:rPr lang="en-GB"/>
              <a:t>Install packages using npm install package-name</a:t>
            </a:r>
            <a:br>
              <a:rPr lang="en-GB"/>
            </a:br>
            <a:endParaRPr/>
          </a:p>
          <a:p>
            <a:pPr indent="-317500" lvl="0" marL="457200" rtl="0" algn="l">
              <a:lnSpc>
                <a:spcPct val="100000"/>
              </a:lnSpc>
              <a:spcBef>
                <a:spcPts val="0"/>
              </a:spcBef>
              <a:spcAft>
                <a:spcPts val="0"/>
              </a:spcAft>
              <a:buSzPts val="1400"/>
              <a:buChar char="●"/>
            </a:pPr>
            <a:r>
              <a:rPr lang="en-GB"/>
              <a:t>Save packages as dependencies using npm install package-name --save</a:t>
            </a:r>
            <a:br>
              <a:rPr lang="en-GB"/>
            </a:br>
            <a:endParaRPr/>
          </a:p>
          <a:p>
            <a:pPr indent="-317500" lvl="0" marL="457200" rtl="0" algn="l">
              <a:lnSpc>
                <a:spcPct val="100000"/>
              </a:lnSpc>
              <a:spcBef>
                <a:spcPts val="0"/>
              </a:spcBef>
              <a:spcAft>
                <a:spcPts val="0"/>
              </a:spcAft>
              <a:buSzPts val="1400"/>
              <a:buChar char="●"/>
            </a:pPr>
            <a:r>
              <a:rPr lang="en-GB"/>
              <a:t>Now, try it again but this time don’t use -y when initializing a new project.</a:t>
            </a:r>
            <a:endParaRPr/>
          </a:p>
        </p:txBody>
      </p:sp>
      <p:pic>
        <p:nvPicPr>
          <p:cNvPr id="121" name="Google Shape;121;p13"/>
          <p:cNvPicPr preferRelativeResize="0"/>
          <p:nvPr/>
        </p:nvPicPr>
        <p:blipFill rotWithShape="1">
          <a:blip r:embed="rId3">
            <a:alphaModFix/>
          </a:blip>
          <a:srcRect b="0" l="0" r="0" t="0"/>
          <a:stretch/>
        </p:blipFill>
        <p:spPr>
          <a:xfrm>
            <a:off x="4787075" y="1548200"/>
            <a:ext cx="4273973" cy="240410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Building a "Hello World" Server</a:t>
            </a:r>
            <a:endParaRPr/>
          </a:p>
        </p:txBody>
      </p:sp>
      <p:sp>
        <p:nvSpPr>
          <p:cNvPr id="127" name="Google Shape;127;p14"/>
          <p:cNvSpPr txBox="1"/>
          <p:nvPr>
            <p:ph idx="2" type="title"/>
          </p:nvPr>
        </p:nvSpPr>
        <p:spPr>
          <a:xfrm>
            <a:off x="793325" y="1548200"/>
            <a:ext cx="80124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Create a new folder on your local machine. Name it hello-world-server.</a:t>
            </a:r>
            <a:br>
              <a:rPr lang="en-GB"/>
            </a:br>
            <a:endParaRPr/>
          </a:p>
          <a:p>
            <a:pPr indent="-317500" lvl="0" marL="457200" rtl="0" algn="l">
              <a:lnSpc>
                <a:spcPct val="100000"/>
              </a:lnSpc>
              <a:spcBef>
                <a:spcPts val="0"/>
              </a:spcBef>
              <a:spcAft>
                <a:spcPts val="0"/>
              </a:spcAft>
              <a:buSzPts val="1400"/>
              <a:buChar char="●"/>
            </a:pPr>
            <a:r>
              <a:rPr lang="en-GB"/>
              <a:t>Open a terminal/cmd inside this new folder and initialize a new Node.js project using npm init -y</a:t>
            </a:r>
            <a:br>
              <a:rPr lang="en-GB"/>
            </a:br>
            <a:endParaRPr/>
          </a:p>
          <a:p>
            <a:pPr indent="-317500" lvl="0" marL="457200" rtl="0" algn="l">
              <a:lnSpc>
                <a:spcPct val="100000"/>
              </a:lnSpc>
              <a:spcBef>
                <a:spcPts val="0"/>
              </a:spcBef>
              <a:spcAft>
                <a:spcPts val="0"/>
              </a:spcAft>
              <a:buSzPts val="1400"/>
              <a:buChar char="●"/>
            </a:pPr>
            <a:r>
              <a:rPr lang="en-GB"/>
              <a:t>Create a new file called server.js</a:t>
            </a:r>
            <a:br>
              <a:rPr lang="en-GB"/>
            </a:br>
            <a:endParaRPr/>
          </a:p>
          <a:p>
            <a:pPr indent="-317500" lvl="0" marL="457200" rtl="0" algn="l">
              <a:lnSpc>
                <a:spcPct val="100000"/>
              </a:lnSpc>
              <a:spcBef>
                <a:spcPts val="0"/>
              </a:spcBef>
              <a:spcAft>
                <a:spcPts val="0"/>
              </a:spcAft>
              <a:buSzPts val="1400"/>
              <a:buChar char="●"/>
            </a:pPr>
            <a:r>
              <a:rPr lang="en-GB"/>
              <a:t>Import the http module and create a new server using http.createServer()</a:t>
            </a:r>
            <a:br>
              <a:rPr lang="en-GB"/>
            </a:br>
            <a:endParaRPr/>
          </a:p>
          <a:p>
            <a:pPr indent="-317500" lvl="0" marL="457200" rtl="0" algn="l">
              <a:lnSpc>
                <a:spcPct val="100000"/>
              </a:lnSpc>
              <a:spcBef>
                <a:spcPts val="0"/>
              </a:spcBef>
              <a:spcAft>
                <a:spcPts val="0"/>
              </a:spcAft>
              <a:buSzPts val="1400"/>
              <a:buChar char="●"/>
            </a:pPr>
            <a:r>
              <a:rPr lang="en-GB"/>
              <a:t>Listen for incoming requests using server.listen()</a:t>
            </a:r>
            <a:br>
              <a:rPr lang="en-GB"/>
            </a:br>
            <a:endParaRPr/>
          </a:p>
          <a:p>
            <a:pPr indent="-317500" lvl="0" marL="457200" rtl="0" algn="l">
              <a:lnSpc>
                <a:spcPct val="100000"/>
              </a:lnSpc>
              <a:spcBef>
                <a:spcPts val="0"/>
              </a:spcBef>
              <a:spcAft>
                <a:spcPts val="0"/>
              </a:spcAft>
              <a:buSzPts val="1400"/>
              <a:buChar char="●"/>
            </a:pPr>
            <a:r>
              <a:rPr lang="en-GB"/>
              <a:t>Print a message to the console when the server starts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Building a "Hello World" Server</a:t>
            </a:r>
            <a:endParaRPr/>
          </a:p>
        </p:txBody>
      </p:sp>
      <p:pic>
        <p:nvPicPr>
          <p:cNvPr id="133" name="Google Shape;133;p15"/>
          <p:cNvPicPr preferRelativeResize="0"/>
          <p:nvPr/>
        </p:nvPicPr>
        <p:blipFill rotWithShape="1">
          <a:blip r:embed="rId3">
            <a:alphaModFix/>
          </a:blip>
          <a:srcRect b="0" l="0" r="0" t="0"/>
          <a:stretch/>
        </p:blipFill>
        <p:spPr>
          <a:xfrm>
            <a:off x="911005" y="1028375"/>
            <a:ext cx="7937926" cy="35479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Let’s run the server…</a:t>
            </a:r>
            <a:endParaRPr/>
          </a:p>
        </p:txBody>
      </p:sp>
      <p:pic>
        <p:nvPicPr>
          <p:cNvPr id="139" name="Google Shape;139;p16"/>
          <p:cNvPicPr preferRelativeResize="0"/>
          <p:nvPr/>
        </p:nvPicPr>
        <p:blipFill rotWithShape="1">
          <a:blip r:embed="rId3">
            <a:alphaModFix/>
          </a:blip>
          <a:srcRect b="10266" l="0" r="0" t="10274"/>
          <a:stretch/>
        </p:blipFill>
        <p:spPr>
          <a:xfrm>
            <a:off x="911005" y="1028375"/>
            <a:ext cx="7937928" cy="3547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7"/>
          <p:cNvSpPr txBox="1"/>
          <p:nvPr>
            <p:ph type="title"/>
          </p:nvPr>
        </p:nvSpPr>
        <p:spPr>
          <a:xfrm>
            <a:off x="793325" y="551900"/>
            <a:ext cx="7726200" cy="193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Nothing’s happening? 🤔</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rPr b="0" lang="en-GB" sz="1400"/>
              <a:t>That’s because the server has started but we aren’t receiving any requests yet. To receive requests, you need to send them. Our server is running on port 8080, open up your browser and go to  http://localhost:8080.</a:t>
            </a:r>
            <a:endParaRPr b="0"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8"/>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Voila! We can see the requests coming in!</a:t>
            </a:r>
            <a:endParaRPr/>
          </a:p>
        </p:txBody>
      </p:sp>
      <p:pic>
        <p:nvPicPr>
          <p:cNvPr id="150" name="Google Shape;150;p18"/>
          <p:cNvPicPr preferRelativeResize="0"/>
          <p:nvPr/>
        </p:nvPicPr>
        <p:blipFill rotWithShape="1">
          <a:blip r:embed="rId3">
            <a:alphaModFix/>
          </a:blip>
          <a:srcRect b="0" l="0" r="0" t="0"/>
          <a:stretch/>
        </p:blipFill>
        <p:spPr>
          <a:xfrm>
            <a:off x="877900" y="1106000"/>
            <a:ext cx="7756406" cy="217579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type="title"/>
          </p:nvPr>
        </p:nvSpPr>
        <p:spPr>
          <a:xfrm>
            <a:off x="793325" y="551900"/>
            <a:ext cx="7726200" cy="92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Congrats! You just built your first server! Here’s to many stable servers 🥳</a:t>
            </a:r>
            <a:endParaRPr b="0"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793325" y="551900"/>
            <a:ext cx="71310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Lesson Outcome</a:t>
            </a:r>
            <a:endParaRPr/>
          </a:p>
          <a:p>
            <a:pPr indent="0" lvl="0" marL="0" rtl="0" algn="l">
              <a:lnSpc>
                <a:spcPct val="100000"/>
              </a:lnSpc>
              <a:spcBef>
                <a:spcPts val="0"/>
              </a:spcBef>
              <a:spcAft>
                <a:spcPts val="0"/>
              </a:spcAft>
              <a:buSzPts val="2400"/>
              <a:buNone/>
            </a:pPr>
            <a:r>
              <a:rPr b="0" lang="en-GB" sz="1400"/>
              <a:t>By the end of today, you should be able to:</a:t>
            </a:r>
            <a:endParaRPr b="0" sz="1400"/>
          </a:p>
        </p:txBody>
      </p:sp>
      <p:sp>
        <p:nvSpPr>
          <p:cNvPr id="55" name="Google Shape;55;p2"/>
          <p:cNvSpPr txBox="1"/>
          <p:nvPr>
            <p:ph idx="2" type="title"/>
          </p:nvPr>
        </p:nvSpPr>
        <p:spPr>
          <a:xfrm>
            <a:off x="793325" y="1548200"/>
            <a:ext cx="7919100" cy="2767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GB"/>
              <a:t>Understand the basics of backend web development</a:t>
            </a:r>
            <a:br>
              <a:rPr lang="en-GB"/>
            </a:br>
            <a:endParaRPr/>
          </a:p>
          <a:p>
            <a:pPr indent="-317500" lvl="0" marL="457200" rtl="0" algn="l">
              <a:lnSpc>
                <a:spcPct val="100000"/>
              </a:lnSpc>
              <a:spcBef>
                <a:spcPts val="0"/>
              </a:spcBef>
              <a:spcAft>
                <a:spcPts val="0"/>
              </a:spcAft>
              <a:buSzPts val="1400"/>
              <a:buAutoNum type="arabicPeriod"/>
            </a:pPr>
            <a:r>
              <a:rPr lang="en-GB"/>
              <a:t>Describe the client-server architecture and the role of the backend</a:t>
            </a:r>
            <a:br>
              <a:rPr lang="en-GB"/>
            </a:br>
            <a:endParaRPr/>
          </a:p>
          <a:p>
            <a:pPr indent="-317500" lvl="0" marL="457200" rtl="0" algn="l">
              <a:lnSpc>
                <a:spcPct val="100000"/>
              </a:lnSpc>
              <a:spcBef>
                <a:spcPts val="0"/>
              </a:spcBef>
              <a:spcAft>
                <a:spcPts val="0"/>
              </a:spcAft>
              <a:buSzPts val="1400"/>
              <a:buAutoNum type="arabicPeriod"/>
            </a:pPr>
            <a:r>
              <a:rPr lang="en-GB"/>
              <a:t>Explain what Node.js is and its advantages</a:t>
            </a:r>
            <a:br>
              <a:rPr lang="en-GB"/>
            </a:br>
            <a:endParaRPr/>
          </a:p>
          <a:p>
            <a:pPr indent="-317500" lvl="0" marL="457200" rtl="0" algn="l">
              <a:lnSpc>
                <a:spcPct val="100000"/>
              </a:lnSpc>
              <a:spcBef>
                <a:spcPts val="0"/>
              </a:spcBef>
              <a:spcAft>
                <a:spcPts val="0"/>
              </a:spcAft>
              <a:buSzPts val="1400"/>
              <a:buAutoNum type="arabicPeriod"/>
            </a:pPr>
            <a:r>
              <a:rPr lang="en-GB"/>
              <a:t>Install Node.js and set up the development environment</a:t>
            </a:r>
            <a:br>
              <a:rPr lang="en-GB"/>
            </a:br>
            <a:endParaRPr/>
          </a:p>
          <a:p>
            <a:pPr indent="-317500" lvl="0" marL="457200" rtl="0" algn="l">
              <a:lnSpc>
                <a:spcPct val="100000"/>
              </a:lnSpc>
              <a:spcBef>
                <a:spcPts val="0"/>
              </a:spcBef>
              <a:spcAft>
                <a:spcPts val="0"/>
              </a:spcAft>
              <a:buSzPts val="1400"/>
              <a:buAutoNum type="arabicPeriod"/>
            </a:pPr>
            <a:r>
              <a:rPr lang="en-GB"/>
              <a:t>Use NPM to manage packages in a Node.js project</a:t>
            </a:r>
            <a:endParaRPr/>
          </a:p>
          <a:p>
            <a:pPr indent="0" lvl="0" marL="0" rtl="0" algn="l">
              <a:lnSpc>
                <a:spcPct val="100000"/>
              </a:lnSpc>
              <a:spcBef>
                <a:spcPts val="0"/>
              </a:spcBef>
              <a:spcAft>
                <a:spcPts val="0"/>
              </a:spcAft>
              <a:buSzPts val="1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793325" y="551900"/>
            <a:ext cx="77262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HTTP Server</a:t>
            </a:r>
            <a:br>
              <a:rPr lang="en-GB"/>
            </a:br>
            <a:r>
              <a:rPr b="0" lang="en-GB" sz="1400"/>
              <a:t>Basics of an HTTP Server</a:t>
            </a:r>
            <a:endParaRPr b="0" sz="1400"/>
          </a:p>
        </p:txBody>
      </p:sp>
      <p:sp>
        <p:nvSpPr>
          <p:cNvPr id="161" name="Google Shape;161;p20"/>
          <p:cNvSpPr txBox="1"/>
          <p:nvPr>
            <p:ph idx="2" type="title"/>
          </p:nvPr>
        </p:nvSpPr>
        <p:spPr>
          <a:xfrm>
            <a:off x="793325" y="1548200"/>
            <a:ext cx="80124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HTTP: Hypertext Transfer Protocol</a:t>
            </a:r>
            <a:endParaRPr/>
          </a:p>
          <a:p>
            <a:pPr indent="-317500" lvl="1" marL="914400" rtl="0" algn="l">
              <a:lnSpc>
                <a:spcPct val="100000"/>
              </a:lnSpc>
              <a:spcBef>
                <a:spcPts val="0"/>
              </a:spcBef>
              <a:spcAft>
                <a:spcPts val="0"/>
              </a:spcAft>
              <a:buSzPts val="1400"/>
              <a:buChar char="○"/>
            </a:pPr>
            <a:r>
              <a:rPr lang="en-GB" sz="1400"/>
              <a:t>Used for transmitting data over the internet</a:t>
            </a:r>
            <a:endParaRPr sz="1400"/>
          </a:p>
          <a:p>
            <a:pPr indent="-317500" lvl="1" marL="914400" rtl="0" algn="l">
              <a:lnSpc>
                <a:spcPct val="100000"/>
              </a:lnSpc>
              <a:spcBef>
                <a:spcPts val="0"/>
              </a:spcBef>
              <a:spcAft>
                <a:spcPts val="0"/>
              </a:spcAft>
              <a:buSzPts val="1400"/>
              <a:buChar char="○"/>
            </a:pPr>
            <a:r>
              <a:rPr lang="en-GB" sz="1400"/>
              <a:t>Consists of a request and a response</a:t>
            </a:r>
            <a:endParaRPr sz="1400"/>
          </a:p>
          <a:p>
            <a:pPr indent="-317500" lvl="0" marL="457200" rtl="0" algn="l">
              <a:lnSpc>
                <a:spcPct val="100000"/>
              </a:lnSpc>
              <a:spcBef>
                <a:spcPts val="0"/>
              </a:spcBef>
              <a:spcAft>
                <a:spcPts val="0"/>
              </a:spcAft>
              <a:buSzPts val="1400"/>
              <a:buChar char="●"/>
            </a:pPr>
            <a:r>
              <a:rPr lang="en-GB"/>
              <a:t>HTTP Server: A server that handles incoming HTTP requests and sends back HTTP responses</a:t>
            </a:r>
            <a:endParaRPr/>
          </a:p>
          <a:p>
            <a:pPr indent="-317500" lvl="1" marL="914400" rtl="0" algn="l">
              <a:lnSpc>
                <a:spcPct val="100000"/>
              </a:lnSpc>
              <a:spcBef>
                <a:spcPts val="0"/>
              </a:spcBef>
              <a:spcAft>
                <a:spcPts val="0"/>
              </a:spcAft>
              <a:buSzPts val="1400"/>
              <a:buChar char="○"/>
            </a:pPr>
            <a:r>
              <a:rPr lang="en-GB" sz="1400"/>
              <a:t>Can be used to serve web pages, APIs, and more</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1"/>
          <p:cNvSpPr txBox="1"/>
          <p:nvPr>
            <p:ph type="title"/>
          </p:nvPr>
        </p:nvSpPr>
        <p:spPr>
          <a:xfrm>
            <a:off x="708900" y="2187000"/>
            <a:ext cx="77262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Self Cover: </a:t>
            </a:r>
            <a:r>
              <a:rPr lang="en-GB" u="sng">
                <a:solidFill>
                  <a:schemeClr val="hlink"/>
                </a:solidFill>
                <a:hlinkClick r:id="rId3"/>
              </a:rPr>
              <a:t>Intro to Node.js</a:t>
            </a:r>
            <a:br>
              <a:rPr lang="en-GB"/>
            </a:br>
            <a:r>
              <a:rPr b="0" lang="en-GB" sz="1400"/>
              <a:t>Up until .lock file assignment</a:t>
            </a:r>
            <a:endParaRPr b="0"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708900" y="2187000"/>
            <a:ext cx="77262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Task of the day</a:t>
            </a:r>
            <a:br>
              <a:rPr lang="en-GB"/>
            </a:br>
            <a:r>
              <a:rPr b="0" lang="en-GB" sz="1400"/>
              <a:t>Build a server that generates random quotes using HTTP server.</a:t>
            </a:r>
            <a:endParaRPr b="0"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708900" y="21870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Take home tasks</a:t>
            </a:r>
            <a:endParaRPr b="0"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Some homework </a:t>
            </a:r>
            <a:r>
              <a:rPr lang="en-GB" sz="1800">
                <a:latin typeface="Montserrat"/>
                <a:ea typeface="Montserrat"/>
                <a:cs typeface="Montserrat"/>
                <a:sym typeface="Montserrat"/>
              </a:rPr>
              <a:t>📚</a:t>
            </a:r>
            <a:endParaRPr b="0" sz="1400"/>
          </a:p>
        </p:txBody>
      </p:sp>
      <p:sp>
        <p:nvSpPr>
          <p:cNvPr id="182" name="Google Shape;182;p24"/>
          <p:cNvSpPr txBox="1"/>
          <p:nvPr>
            <p:ph idx="2" type="title"/>
          </p:nvPr>
        </p:nvSpPr>
        <p:spPr>
          <a:xfrm>
            <a:off x="793325" y="1548200"/>
            <a:ext cx="80124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u="sng">
                <a:solidFill>
                  <a:schemeClr val="hlink"/>
                </a:solidFill>
                <a:hlinkClick r:id="rId3"/>
              </a:rPr>
              <a:t>Code Along Project 3</a:t>
            </a:r>
            <a:endParaRPr/>
          </a:p>
          <a:p>
            <a:pPr indent="-317500" lvl="0" marL="457200" rtl="0" algn="l">
              <a:lnSpc>
                <a:spcPct val="100000"/>
              </a:lnSpc>
              <a:spcBef>
                <a:spcPts val="0"/>
              </a:spcBef>
              <a:spcAft>
                <a:spcPts val="0"/>
              </a:spcAft>
              <a:buSzPts val="1400"/>
              <a:buChar char="●"/>
            </a:pPr>
            <a:r>
              <a:rPr lang="en-GB" u="sng">
                <a:solidFill>
                  <a:schemeClr val="hlink"/>
                </a:solidFill>
                <a:hlinkClick r:id="rId4"/>
              </a:rPr>
              <a:t>Assignment 3</a:t>
            </a:r>
            <a:endParaRPr/>
          </a:p>
          <a:p>
            <a:pPr indent="-317500" lvl="0" marL="457200" rtl="0" algn="l">
              <a:lnSpc>
                <a:spcPct val="100000"/>
              </a:lnSpc>
              <a:spcBef>
                <a:spcPts val="0"/>
              </a:spcBef>
              <a:spcAft>
                <a:spcPts val="0"/>
              </a:spcAft>
              <a:buSzPts val="1400"/>
              <a:buChar char="●"/>
            </a:pPr>
            <a:r>
              <a:rPr lang="en-GB" u="sng">
                <a:solidFill>
                  <a:schemeClr val="hlink"/>
                </a:solidFill>
                <a:hlinkClick r:id="rId5"/>
              </a:rPr>
              <a:t>Capstone Project: Sorting Algo </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References</a:t>
            </a:r>
            <a:endParaRPr b="0" sz="1400"/>
          </a:p>
        </p:txBody>
      </p:sp>
      <p:sp>
        <p:nvSpPr>
          <p:cNvPr id="188" name="Google Shape;188;p25"/>
          <p:cNvSpPr txBox="1"/>
          <p:nvPr>
            <p:ph idx="2" type="title"/>
          </p:nvPr>
        </p:nvSpPr>
        <p:spPr>
          <a:xfrm>
            <a:off x="728225" y="1525500"/>
            <a:ext cx="80124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u="sng">
                <a:solidFill>
                  <a:schemeClr val="hlink"/>
                </a:solidFill>
                <a:hlinkClick r:id="rId3"/>
              </a:rPr>
              <a:t>Node HTTP Module</a:t>
            </a:r>
            <a:endParaRPr/>
          </a:p>
          <a:p>
            <a:pPr indent="-317500" lvl="0" marL="457200" rtl="0" algn="l">
              <a:lnSpc>
                <a:spcPct val="100000"/>
              </a:lnSpc>
              <a:spcBef>
                <a:spcPts val="0"/>
              </a:spcBef>
              <a:spcAft>
                <a:spcPts val="0"/>
              </a:spcAft>
              <a:buSzPts val="1400"/>
              <a:buChar char="●"/>
            </a:pPr>
            <a:r>
              <a:rPr lang="en-GB" u="sng">
                <a:solidFill>
                  <a:schemeClr val="hlink"/>
                </a:solidFill>
                <a:hlinkClick r:id="rId4"/>
              </a:rPr>
              <a:t>HTTP Status Codes</a:t>
            </a:r>
            <a:endParaRPr/>
          </a:p>
          <a:p>
            <a:pPr indent="-317500" lvl="0" marL="457200" rtl="0" algn="l">
              <a:lnSpc>
                <a:spcPct val="100000"/>
              </a:lnSpc>
              <a:spcBef>
                <a:spcPts val="0"/>
              </a:spcBef>
              <a:spcAft>
                <a:spcPts val="0"/>
              </a:spcAft>
              <a:buSzPts val="1400"/>
              <a:buChar char="●"/>
            </a:pPr>
            <a:r>
              <a:rPr lang="en-GB" u="sng">
                <a:solidFill>
                  <a:schemeClr val="hlink"/>
                </a:solidFill>
                <a:hlinkClick r:id="rId5"/>
              </a:rPr>
              <a:t>Anatomy of HTTP Request and Response</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Introduction to Backend: Restaurant</a:t>
            </a:r>
            <a:endParaRPr b="0" sz="1800"/>
          </a:p>
        </p:txBody>
      </p:sp>
      <p:sp>
        <p:nvSpPr>
          <p:cNvPr id="61" name="Google Shape;61;p3"/>
          <p:cNvSpPr txBox="1"/>
          <p:nvPr>
            <p:ph idx="2" type="title"/>
          </p:nvPr>
        </p:nvSpPr>
        <p:spPr>
          <a:xfrm>
            <a:off x="793325" y="1548200"/>
            <a:ext cx="4076700" cy="2767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Think of a restaurant. In this analogy, the frontend is the dining room where clients interact with the menu and make their orders, whilst the backend is the kitchen where the actual food preparation happens.</a:t>
            </a:r>
            <a:br>
              <a:rPr lang="en-GB"/>
            </a:br>
            <a:endParaRPr/>
          </a:p>
          <a:p>
            <a:pPr indent="-317500" lvl="0" marL="457200" rtl="0" algn="l">
              <a:lnSpc>
                <a:spcPct val="100000"/>
              </a:lnSpc>
              <a:spcBef>
                <a:spcPts val="0"/>
              </a:spcBef>
              <a:spcAft>
                <a:spcPts val="0"/>
              </a:spcAft>
              <a:buSzPts val="1400"/>
              <a:buChar char="●"/>
            </a:pPr>
            <a:r>
              <a:rPr lang="en-GB"/>
              <a:t>The "order" a customer places is comparable to a user request made from the frontend. This request is received by the backend, which processes it and sends the necessary data (the "meal") back to the frontend for the user to see.</a:t>
            </a:r>
            <a:endParaRPr/>
          </a:p>
        </p:txBody>
      </p:sp>
      <p:pic>
        <p:nvPicPr>
          <p:cNvPr id="62" name="Google Shape;62;p3"/>
          <p:cNvPicPr preferRelativeResize="0"/>
          <p:nvPr/>
        </p:nvPicPr>
        <p:blipFill rotWithShape="1">
          <a:blip r:embed="rId3">
            <a:alphaModFix/>
          </a:blip>
          <a:srcRect b="0" l="0" r="0" t="0"/>
          <a:stretch/>
        </p:blipFill>
        <p:spPr>
          <a:xfrm>
            <a:off x="5140025" y="1862769"/>
            <a:ext cx="3420900" cy="21380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Introduction to Backend: Restaurant</a:t>
            </a:r>
            <a:endParaRPr/>
          </a:p>
        </p:txBody>
      </p:sp>
      <p:sp>
        <p:nvSpPr>
          <p:cNvPr id="68" name="Google Shape;68;p4"/>
          <p:cNvSpPr txBox="1"/>
          <p:nvPr>
            <p:ph idx="2" type="title"/>
          </p:nvPr>
        </p:nvSpPr>
        <p:spPr>
          <a:xfrm>
            <a:off x="793325" y="1548200"/>
            <a:ext cx="40767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In summary, the backend plays a crucial role in ensuring that the web application functions smoothly and efficiently, just like a well-run kitchen is essential for a successful restaurant experience.</a:t>
            </a:r>
            <a:br>
              <a:rPr lang="en-GB"/>
            </a:br>
            <a:endParaRPr/>
          </a:p>
          <a:p>
            <a:pPr indent="-317500" lvl="0" marL="457200" rtl="0" algn="l">
              <a:lnSpc>
                <a:spcPct val="100000"/>
              </a:lnSpc>
              <a:spcBef>
                <a:spcPts val="0"/>
              </a:spcBef>
              <a:spcAft>
                <a:spcPts val="0"/>
              </a:spcAft>
              <a:buSzPts val="1400"/>
              <a:buChar char="●"/>
            </a:pPr>
            <a:r>
              <a:rPr lang="en-GB"/>
              <a:t>This is a quite important concept so be sure to grasp this concept firmly before moving on. Any questions?</a:t>
            </a:r>
            <a:endParaRPr/>
          </a:p>
        </p:txBody>
      </p:sp>
      <p:pic>
        <p:nvPicPr>
          <p:cNvPr id="69" name="Google Shape;69;p4"/>
          <p:cNvPicPr preferRelativeResize="0"/>
          <p:nvPr/>
        </p:nvPicPr>
        <p:blipFill rotWithShape="1">
          <a:blip r:embed="rId3">
            <a:alphaModFix/>
          </a:blip>
          <a:srcRect b="0" l="0" r="0" t="0"/>
          <a:stretch/>
        </p:blipFill>
        <p:spPr>
          <a:xfrm>
            <a:off x="5098625" y="1525419"/>
            <a:ext cx="3420900" cy="21380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Roles of the backend</a:t>
            </a:r>
            <a:endParaRPr/>
          </a:p>
        </p:txBody>
      </p:sp>
      <p:pic>
        <p:nvPicPr>
          <p:cNvPr id="75" name="Google Shape;75;p5"/>
          <p:cNvPicPr preferRelativeResize="0"/>
          <p:nvPr/>
        </p:nvPicPr>
        <p:blipFill rotWithShape="1">
          <a:blip r:embed="rId3">
            <a:alphaModFix/>
          </a:blip>
          <a:srcRect b="0" l="0" r="0" t="0"/>
          <a:stretch/>
        </p:blipFill>
        <p:spPr>
          <a:xfrm>
            <a:off x="793325" y="1240100"/>
            <a:ext cx="7729574" cy="2827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6"/>
          <p:cNvSpPr txBox="1"/>
          <p:nvPr>
            <p:ph type="title"/>
          </p:nvPr>
        </p:nvSpPr>
        <p:spPr>
          <a:xfrm>
            <a:off x="691650" y="446825"/>
            <a:ext cx="7719300" cy="88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GB"/>
              <a:t>Processing User Input ✅</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1800"/>
              <a:buNone/>
            </a:pPr>
            <a:r>
              <a:rPr b="0" lang="en-GB" sz="1400"/>
              <a:t>Handle forms, user actions, and validate input data. </a:t>
            </a:r>
            <a:endParaRPr b="0" sz="1400"/>
          </a:p>
          <a:p>
            <a:pPr indent="0" lvl="0" marL="0" rtl="0" algn="l">
              <a:lnSpc>
                <a:spcPct val="100000"/>
              </a:lnSpc>
              <a:spcBef>
                <a:spcPts val="0"/>
              </a:spcBef>
              <a:spcAft>
                <a:spcPts val="0"/>
              </a:spcAft>
              <a:buSzPts val="2400"/>
              <a:buNone/>
            </a:pPr>
            <a:r>
              <a:t/>
            </a:r>
            <a:endParaRPr b="0"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7"/>
          <p:cNvSpPr txBox="1"/>
          <p:nvPr>
            <p:ph type="title"/>
          </p:nvPr>
        </p:nvSpPr>
        <p:spPr>
          <a:xfrm>
            <a:off x="691650" y="446825"/>
            <a:ext cx="7719300" cy="88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GB"/>
              <a:t>Data Storage &amp; Retrieval 📝</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Clr>
                <a:srgbClr val="000000"/>
              </a:buClr>
              <a:buSzPts val="1800"/>
              <a:buFont typeface="Arial"/>
              <a:buNone/>
            </a:pPr>
            <a:r>
              <a:rPr b="0" lang="en-GB" sz="1400"/>
              <a:t>Manage databases, store and fetch data as needed</a:t>
            </a:r>
            <a:endParaRPr b="0" sz="1400"/>
          </a:p>
          <a:p>
            <a:pPr indent="0" lvl="0" marL="0" rtl="0" algn="l">
              <a:lnSpc>
                <a:spcPct val="100000"/>
              </a:lnSpc>
              <a:spcBef>
                <a:spcPts val="0"/>
              </a:spcBef>
              <a:spcAft>
                <a:spcPts val="0"/>
              </a:spcAft>
              <a:buSzPts val="2400"/>
              <a:buNone/>
            </a:pPr>
            <a:r>
              <a:t/>
            </a:r>
            <a:endParaRPr b="0" sz="1400"/>
          </a:p>
          <a:p>
            <a:pPr indent="0" lvl="0" marL="0" rtl="0" algn="l">
              <a:lnSpc>
                <a:spcPct val="100000"/>
              </a:lnSpc>
              <a:spcBef>
                <a:spcPts val="0"/>
              </a:spcBef>
              <a:spcAft>
                <a:spcPts val="0"/>
              </a:spcAft>
              <a:buSzPts val="2400"/>
              <a:buNone/>
            </a:pPr>
            <a:r>
              <a:t/>
            </a:r>
            <a:endParaRPr b="0"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8"/>
          <p:cNvSpPr txBox="1"/>
          <p:nvPr>
            <p:ph type="title"/>
          </p:nvPr>
        </p:nvSpPr>
        <p:spPr>
          <a:xfrm>
            <a:off x="691650" y="446825"/>
            <a:ext cx="7719300" cy="88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GB"/>
              <a:t>User Authentication &amp; Authorization 🔐</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1800"/>
              <a:buNone/>
            </a:pPr>
            <a:r>
              <a:rPr b="0" lang="en-GB" sz="1400"/>
              <a:t>Verify user identity and control access to resources.</a:t>
            </a:r>
            <a:endParaRPr b="0" sz="1400"/>
          </a:p>
          <a:p>
            <a:pPr indent="0" lvl="0" marL="0" rtl="0" algn="l">
              <a:lnSpc>
                <a:spcPct val="100000"/>
              </a:lnSpc>
              <a:spcBef>
                <a:spcPts val="0"/>
              </a:spcBef>
              <a:spcAft>
                <a:spcPts val="0"/>
              </a:spcAft>
              <a:buSzPts val="2400"/>
              <a:buNone/>
            </a:pPr>
            <a:r>
              <a:t/>
            </a:r>
            <a:endParaRPr b="0"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9"/>
          <p:cNvSpPr txBox="1"/>
          <p:nvPr>
            <p:ph type="title"/>
          </p:nvPr>
        </p:nvSpPr>
        <p:spPr>
          <a:xfrm>
            <a:off x="691650" y="446825"/>
            <a:ext cx="7719300" cy="88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GB"/>
              <a:t>Server-Side Rendering 🌐</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t/>
            </a:r>
            <a:endParaRPr/>
          </a:p>
          <a:p>
            <a:pPr indent="0" lvl="0" marL="0" rtl="0" algn="l">
              <a:lnSpc>
                <a:spcPct val="100000"/>
              </a:lnSpc>
              <a:spcBef>
                <a:spcPts val="0"/>
              </a:spcBef>
              <a:spcAft>
                <a:spcPts val="0"/>
              </a:spcAft>
              <a:buSzPts val="2400"/>
              <a:buNone/>
            </a:pPr>
            <a:r>
              <a:rPr b="0" lang="en-GB" sz="1400"/>
              <a:t>Generate HTML pages dynamically before sending to the client.</a:t>
            </a:r>
            <a:endParaRPr b="0" sz="1400"/>
          </a:p>
          <a:p>
            <a:pPr indent="0" lvl="0" marL="0" rtl="0" algn="l">
              <a:lnSpc>
                <a:spcPct val="100000"/>
              </a:lnSpc>
              <a:spcBef>
                <a:spcPts val="0"/>
              </a:spcBef>
              <a:spcAft>
                <a:spcPts val="0"/>
              </a:spcAft>
              <a:buSzPts val="2400"/>
              <a:buNone/>
            </a:pPr>
            <a:r>
              <a:t/>
            </a:r>
            <a:endParaRPr b="0" sz="1400"/>
          </a:p>
        </p:txBody>
      </p:sp>
    </p:spTree>
  </p:cSld>
  <p:clrMapOvr>
    <a:masterClrMapping/>
  </p:clrMapOvr>
</p:sld>
</file>

<file path=ppt/theme/theme1.xml><?xml version="1.0" encoding="utf-8"?>
<a:theme xmlns:a="http://schemas.openxmlformats.org/drawingml/2006/main" xmlns:r="http://schemas.openxmlformats.org/officeDocument/2006/relationships" name="Sigma Theme v1">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