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Plus Jakarta Sans"/>
      <p:regular r:id="rId48"/>
      <p:bold r:id="rId49"/>
      <p:italic r:id="rId50"/>
      <p:boldItalic r:id="rId51"/>
    </p:embeddedFont>
    <p:embeddedFont>
      <p:font typeface="Montserrat"/>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6" roundtripDataSignature="AMtx7mjWjTXcASpNifssBeZbrXu7fy3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lusJakartaSans-regular.fntdata"/><Relationship Id="rId47" Type="http://schemas.openxmlformats.org/officeDocument/2006/relationships/slide" Target="slides/slide42.xml"/><Relationship Id="rId49" Type="http://schemas.openxmlformats.org/officeDocument/2006/relationships/font" Target="fonts/PlusJakarta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PlusJakartaSans-boldItalic.fntdata"/><Relationship Id="rId50" Type="http://schemas.openxmlformats.org/officeDocument/2006/relationships/font" Target="fonts/PlusJakartaSans-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6.xml"/><Relationship Id="rId55" Type="http://schemas.openxmlformats.org/officeDocument/2006/relationships/font" Target="fonts/Montserrat-boldItalic.fntdata"/><Relationship Id="rId10" Type="http://schemas.openxmlformats.org/officeDocument/2006/relationships/slide" Target="slides/slide5.xml"/><Relationship Id="rId54"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markkoenig?utm_source=unsplash&amp;utm_medium=referral&amp;utm_content=creditCopyText" TargetMode="External"/><Relationship Id="rId3" Type="http://schemas.openxmlformats.org/officeDocument/2006/relationships/hyperlink" Target="https://unsplash.com/@markkoenig?utm_source=unsplash&amp;utm_medium=referral&amp;utm_content=creditCopyText" TargetMode="External"/><Relationship Id="rId4" Type="http://schemas.openxmlformats.org/officeDocument/2006/relationships/hyperlink" Target="https://unsplash.com/photos/ECGv8s2IPG0?utm_source=unsplash&amp;utm_medium=referral&amp;utm_content=creditCopyText" TargetMode="External"/><Relationship Id="rId5" Type="http://schemas.openxmlformats.org/officeDocument/2006/relationships/hyperlink" Target="https://unsplash.com/photos/ECGv8s2IPG0?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Photo by</a:t>
            </a:r>
            <a:r>
              <a:rPr lang="en-GB">
                <a:solidFill>
                  <a:schemeClr val="hlink"/>
                </a:solidFill>
                <a:uFill>
                  <a:noFill/>
                </a:uFill>
                <a:hlinkClick r:id="rId2"/>
              </a:rPr>
              <a:t> </a:t>
            </a:r>
            <a:r>
              <a:rPr lang="en-GB" u="sng">
                <a:solidFill>
                  <a:schemeClr val="hlink"/>
                </a:solidFill>
                <a:hlinkClick r:id="rId3"/>
              </a:rPr>
              <a:t>Mark König</a:t>
            </a:r>
            <a:r>
              <a:rPr lang="en-GB">
                <a:solidFill>
                  <a:schemeClr val="dk1"/>
                </a:solidFill>
              </a:rPr>
              <a:t> on</a:t>
            </a:r>
            <a:r>
              <a:rPr lang="en-GB">
                <a:solidFill>
                  <a:schemeClr val="hlink"/>
                </a:solidFill>
                <a:uFill>
                  <a:noFill/>
                </a:uFill>
                <a:hlinkClick r:id="rId4"/>
              </a:rPr>
              <a:t> </a:t>
            </a:r>
            <a:r>
              <a:rPr lang="en-GB" u="sng">
                <a:solidFill>
                  <a:schemeClr val="hlink"/>
                </a:solidFill>
                <a:hlinkClick r:id="rId5"/>
              </a:rPr>
              <a:t>Unsplash</a:t>
            </a:r>
            <a:endParaRPr sz="1000">
              <a:solidFill>
                <a:schemeClr val="dk1"/>
              </a:solidFill>
              <a:latin typeface="Plus Jakarta Sans"/>
              <a:ea typeface="Plus Jakarta Sans"/>
              <a:cs typeface="Plus Jakarta Sans"/>
              <a:sym typeface="Plus Jakarta Sans"/>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4a7cd8e93b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24a7cd8e93b_2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1" name="Shape 11"/>
        <p:cNvGrpSpPr/>
        <p:nvPr/>
      </p:nvGrpSpPr>
      <p:grpSpPr>
        <a:xfrm>
          <a:off x="0" y="0"/>
          <a:ext cx="0" cy="0"/>
          <a:chOff x="0" y="0"/>
          <a:chExt cx="0" cy="0"/>
        </a:xfrm>
      </p:grpSpPr>
      <p:sp>
        <p:nvSpPr>
          <p:cNvPr id="12" name="Google Shape;12;p43"/>
          <p:cNvSpPr txBox="1"/>
          <p:nvPr>
            <p:ph type="ctrTitle"/>
          </p:nvPr>
        </p:nvSpPr>
        <p:spPr>
          <a:xfrm>
            <a:off x="586588" y="1633350"/>
            <a:ext cx="3773700" cy="172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4" name="Google Shape;14;p43"/>
          <p:cNvPicPr preferRelativeResize="0"/>
          <p:nvPr/>
        </p:nvPicPr>
        <p:blipFill rotWithShape="1">
          <a:blip r:embed="rId2">
            <a:alphaModFix/>
          </a:blip>
          <a:srcRect b="2712" l="79965" r="3231" t="91862"/>
          <a:stretch/>
        </p:blipFill>
        <p:spPr>
          <a:xfrm>
            <a:off x="683350" y="1230125"/>
            <a:ext cx="1222300" cy="2789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p:cSld name="CUSTOM_3">
    <p:spTree>
      <p:nvGrpSpPr>
        <p:cNvPr id="40" name="Shape 40"/>
        <p:cNvGrpSpPr/>
        <p:nvPr/>
      </p:nvGrpSpPr>
      <p:grpSpPr>
        <a:xfrm>
          <a:off x="0" y="0"/>
          <a:ext cx="0" cy="0"/>
          <a:chOff x="0" y="0"/>
          <a:chExt cx="0" cy="0"/>
        </a:xfrm>
      </p:grpSpPr>
      <p:sp>
        <p:nvSpPr>
          <p:cNvPr id="41" name="Google Shape;41;p53"/>
          <p:cNvSpPr txBox="1"/>
          <p:nvPr>
            <p:ph idx="1" type="subTitle"/>
          </p:nvPr>
        </p:nvSpPr>
        <p:spPr>
          <a:xfrm>
            <a:off x="1117275" y="580700"/>
            <a:ext cx="2881500" cy="48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800"/>
              <a:buNone/>
              <a:defRPr>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2" name="Google Shape;42;p53"/>
          <p:cNvSpPr txBox="1"/>
          <p:nvPr>
            <p:ph idx="2" type="subTitle"/>
          </p:nvPr>
        </p:nvSpPr>
        <p:spPr>
          <a:xfrm>
            <a:off x="5003725" y="580700"/>
            <a:ext cx="2881500" cy="48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800"/>
              <a:buNone/>
              <a:defRPr>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p:cSld name="CUSTOM_4_1">
    <p:spTree>
      <p:nvGrpSpPr>
        <p:cNvPr id="43" name="Shape 43"/>
        <p:cNvGrpSpPr/>
        <p:nvPr/>
      </p:nvGrpSpPr>
      <p:grpSpPr>
        <a:xfrm>
          <a:off x="0" y="0"/>
          <a:ext cx="0" cy="0"/>
          <a:chOff x="0" y="0"/>
          <a:chExt cx="0" cy="0"/>
        </a:xfrm>
      </p:grpSpPr>
      <p:sp>
        <p:nvSpPr>
          <p:cNvPr id="44" name="Google Shape;44;p54"/>
          <p:cNvSpPr txBox="1"/>
          <p:nvPr>
            <p:ph idx="1" type="body"/>
          </p:nvPr>
        </p:nvSpPr>
        <p:spPr>
          <a:xfrm>
            <a:off x="894775" y="4040800"/>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amp; Body w/ Image">
  <p:cSld name="CUSTOM">
    <p:spTree>
      <p:nvGrpSpPr>
        <p:cNvPr id="15" name="Shape 15"/>
        <p:cNvGrpSpPr/>
        <p:nvPr/>
      </p:nvGrpSpPr>
      <p:grpSpPr>
        <a:xfrm>
          <a:off x="0" y="0"/>
          <a:ext cx="0" cy="0"/>
          <a:chOff x="0" y="0"/>
          <a:chExt cx="0" cy="0"/>
        </a:xfrm>
      </p:grpSpPr>
      <p:sp>
        <p:nvSpPr>
          <p:cNvPr id="16" name="Google Shape;16;p44"/>
          <p:cNvSpPr txBox="1"/>
          <p:nvPr>
            <p:ph type="title"/>
          </p:nvPr>
        </p:nvSpPr>
        <p:spPr>
          <a:xfrm>
            <a:off x="793325" y="551900"/>
            <a:ext cx="4076700" cy="9012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44"/>
          <p:cNvSpPr txBox="1"/>
          <p:nvPr>
            <p:ph idx="2" type="title"/>
          </p:nvPr>
        </p:nvSpPr>
        <p:spPr>
          <a:xfrm>
            <a:off x="793325" y="1548200"/>
            <a:ext cx="4076700" cy="276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p:cSld name="CUSTOM_2_1">
    <p:spTree>
      <p:nvGrpSpPr>
        <p:cNvPr id="18" name="Shape 18"/>
        <p:cNvGrpSpPr/>
        <p:nvPr/>
      </p:nvGrpSpPr>
      <p:grpSpPr>
        <a:xfrm>
          <a:off x="0" y="0"/>
          <a:ext cx="0" cy="0"/>
          <a:chOff x="0" y="0"/>
          <a:chExt cx="0" cy="0"/>
        </a:xfrm>
      </p:grpSpPr>
      <p:pic>
        <p:nvPicPr>
          <p:cNvPr id="19" name="Google Shape;19;p45"/>
          <p:cNvPicPr preferRelativeResize="0"/>
          <p:nvPr/>
        </p:nvPicPr>
        <p:blipFill rotWithShape="1">
          <a:blip r:embed="rId2">
            <a:alphaModFix/>
          </a:blip>
          <a:srcRect b="52981" l="0" r="80571" t="35157"/>
          <a:stretch/>
        </p:blipFill>
        <p:spPr>
          <a:xfrm>
            <a:off x="0" y="0"/>
            <a:ext cx="2128750" cy="918800"/>
          </a:xfrm>
          <a:prstGeom prst="rect">
            <a:avLst/>
          </a:prstGeom>
          <a:noFill/>
          <a:ln>
            <a:noFill/>
          </a:ln>
        </p:spPr>
      </p:pic>
      <p:sp>
        <p:nvSpPr>
          <p:cNvPr id="20" name="Google Shape;20;p45"/>
          <p:cNvSpPr txBox="1"/>
          <p:nvPr>
            <p:ph type="title"/>
          </p:nvPr>
        </p:nvSpPr>
        <p:spPr>
          <a:xfrm>
            <a:off x="793325" y="551900"/>
            <a:ext cx="6352800" cy="4974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w/ Picture">
  <p:cSld name="CUSTOM_1">
    <p:spTree>
      <p:nvGrpSpPr>
        <p:cNvPr id="21" name="Shape 21"/>
        <p:cNvGrpSpPr/>
        <p:nvPr/>
      </p:nvGrpSpPr>
      <p:grpSpPr>
        <a:xfrm>
          <a:off x="0" y="0"/>
          <a:ext cx="0" cy="0"/>
          <a:chOff x="0" y="0"/>
          <a:chExt cx="0" cy="0"/>
        </a:xfrm>
      </p:grpSpPr>
      <p:sp>
        <p:nvSpPr>
          <p:cNvPr id="22" name="Google Shape;22;p46"/>
          <p:cNvSpPr txBox="1"/>
          <p:nvPr>
            <p:ph type="title"/>
          </p:nvPr>
        </p:nvSpPr>
        <p:spPr>
          <a:xfrm>
            <a:off x="793325" y="2106000"/>
            <a:ext cx="4076700" cy="93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ing w/ Picture">
  <p:cSld name="CUSTOM_1_1">
    <p:spTree>
      <p:nvGrpSpPr>
        <p:cNvPr id="23" name="Shape 23"/>
        <p:cNvGrpSpPr/>
        <p:nvPr/>
      </p:nvGrpSpPr>
      <p:grpSpPr>
        <a:xfrm>
          <a:off x="0" y="0"/>
          <a:ext cx="0" cy="0"/>
          <a:chOff x="0" y="0"/>
          <a:chExt cx="0" cy="0"/>
        </a:xfrm>
      </p:grpSpPr>
      <p:sp>
        <p:nvSpPr>
          <p:cNvPr id="24" name="Google Shape;24;p47"/>
          <p:cNvSpPr txBox="1"/>
          <p:nvPr>
            <p:ph type="title"/>
          </p:nvPr>
        </p:nvSpPr>
        <p:spPr>
          <a:xfrm>
            <a:off x="793325" y="2106000"/>
            <a:ext cx="4076700" cy="9315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and Bottom">
  <p:cSld name="CUSTOM_4">
    <p:spTree>
      <p:nvGrpSpPr>
        <p:cNvPr id="25" name="Shape 25"/>
        <p:cNvGrpSpPr/>
        <p:nvPr/>
      </p:nvGrpSpPr>
      <p:grpSpPr>
        <a:xfrm>
          <a:off x="0" y="0"/>
          <a:ext cx="0" cy="0"/>
          <a:chOff x="0" y="0"/>
          <a:chExt cx="0" cy="0"/>
        </a:xfrm>
      </p:grpSpPr>
      <p:sp>
        <p:nvSpPr>
          <p:cNvPr id="26" name="Google Shape;26;p48"/>
          <p:cNvSpPr txBox="1"/>
          <p:nvPr>
            <p:ph idx="1" type="body"/>
          </p:nvPr>
        </p:nvSpPr>
        <p:spPr>
          <a:xfrm>
            <a:off x="933500" y="374875"/>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27" name="Google Shape;27;p48"/>
          <p:cNvSpPr txBox="1"/>
          <p:nvPr>
            <p:ph idx="2" type="body"/>
          </p:nvPr>
        </p:nvSpPr>
        <p:spPr>
          <a:xfrm>
            <a:off x="894775" y="4040800"/>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49"/>
          <p:cNvSpPr txBox="1"/>
          <p:nvPr>
            <p:ph type="ctrTitle"/>
          </p:nvPr>
        </p:nvSpPr>
        <p:spPr>
          <a:xfrm>
            <a:off x="793300" y="1884875"/>
            <a:ext cx="8520600" cy="64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0" name="Google Shape;30;p49"/>
          <p:cNvSpPr txBox="1"/>
          <p:nvPr>
            <p:ph idx="1" type="subTitle"/>
          </p:nvPr>
        </p:nvSpPr>
        <p:spPr>
          <a:xfrm>
            <a:off x="793300" y="2633000"/>
            <a:ext cx="5072400" cy="6438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Clr>
                <a:srgbClr val="F8FAFF"/>
              </a:buClr>
              <a:buSzPts val="2000"/>
              <a:buNone/>
              <a:defRPr sz="2000">
                <a:solidFill>
                  <a:srgbClr val="F8FAFF"/>
                </a:solidFil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31" name="Google Shape;3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0"/>
          <p:cNvSpPr txBox="1"/>
          <p:nvPr>
            <p:ph type="title"/>
          </p:nvPr>
        </p:nvSpPr>
        <p:spPr>
          <a:xfrm>
            <a:off x="793300" y="2150850"/>
            <a:ext cx="79545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amp; Body">
  <p:cSld name="CUSTOM_2">
    <p:spTree>
      <p:nvGrpSpPr>
        <p:cNvPr id="35" name="Shape 35"/>
        <p:cNvGrpSpPr/>
        <p:nvPr/>
      </p:nvGrpSpPr>
      <p:grpSpPr>
        <a:xfrm>
          <a:off x="0" y="0"/>
          <a:ext cx="0" cy="0"/>
          <a:chOff x="0" y="0"/>
          <a:chExt cx="0" cy="0"/>
        </a:xfrm>
      </p:grpSpPr>
      <p:sp>
        <p:nvSpPr>
          <p:cNvPr id="36" name="Google Shape;36;p51"/>
          <p:cNvSpPr txBox="1"/>
          <p:nvPr>
            <p:ph type="title"/>
          </p:nvPr>
        </p:nvSpPr>
        <p:spPr>
          <a:xfrm>
            <a:off x="793325" y="551900"/>
            <a:ext cx="7645500" cy="5343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51"/>
          <p:cNvSpPr txBox="1"/>
          <p:nvPr>
            <p:ph idx="2" type="title"/>
          </p:nvPr>
        </p:nvSpPr>
        <p:spPr>
          <a:xfrm>
            <a:off x="793325" y="1232375"/>
            <a:ext cx="7645500" cy="27672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15155B"/>
        </a:solidFill>
      </p:bgPr>
    </p:bg>
    <p:spTree>
      <p:nvGrpSpPr>
        <p:cNvPr id="5" name="Shape 5"/>
        <p:cNvGrpSpPr/>
        <p:nvPr/>
      </p:nvGrpSpPr>
      <p:grpSpPr>
        <a:xfrm>
          <a:off x="0" y="0"/>
          <a:ext cx="0" cy="0"/>
          <a:chOff x="0" y="0"/>
          <a:chExt cx="0" cy="0"/>
        </a:xfrm>
      </p:grpSpPr>
      <p:pic>
        <p:nvPicPr>
          <p:cNvPr id="6" name="Google Shape;6;p42"/>
          <p:cNvPicPr preferRelativeResize="0"/>
          <p:nvPr/>
        </p:nvPicPr>
        <p:blipFill rotWithShape="1">
          <a:blip r:embed="rId1">
            <a:alphaModFix/>
          </a:blip>
          <a:srcRect b="0" l="75154" r="0" t="0"/>
          <a:stretch/>
        </p:blipFill>
        <p:spPr>
          <a:xfrm>
            <a:off x="7336475" y="0"/>
            <a:ext cx="1807525" cy="5143499"/>
          </a:xfrm>
          <a:prstGeom prst="rect">
            <a:avLst/>
          </a:prstGeom>
          <a:noFill/>
          <a:ln>
            <a:noFill/>
          </a:ln>
        </p:spPr>
      </p:pic>
      <p:pic>
        <p:nvPicPr>
          <p:cNvPr id="7" name="Google Shape;7;p42"/>
          <p:cNvPicPr preferRelativeResize="0"/>
          <p:nvPr/>
        </p:nvPicPr>
        <p:blipFill rotWithShape="1">
          <a:blip r:embed="rId1">
            <a:alphaModFix/>
          </a:blip>
          <a:srcRect b="0" l="0" r="80571" t="0"/>
          <a:stretch/>
        </p:blipFill>
        <p:spPr>
          <a:xfrm>
            <a:off x="-2" y="0"/>
            <a:ext cx="1413475" cy="5143499"/>
          </a:xfrm>
          <a:prstGeom prst="rect">
            <a:avLst/>
          </a:prstGeom>
          <a:noFill/>
          <a:ln>
            <a:noFill/>
          </a:ln>
        </p:spPr>
      </p:pic>
      <p:sp>
        <p:nvSpPr>
          <p:cNvPr id="8" name="Google Shape;8;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marR="0" rtl="0" algn="l">
              <a:lnSpc>
                <a:spcPct val="100000"/>
              </a:lnSpc>
              <a:spcBef>
                <a:spcPts val="0"/>
              </a:spcBef>
              <a:spcAft>
                <a:spcPts val="0"/>
              </a:spcAft>
              <a:buClr>
                <a:schemeClr val="dk1"/>
              </a:buClr>
              <a:buSzPts val="2800"/>
              <a:buFont typeface="Plus Jakarta Sans"/>
              <a:buNone/>
              <a:defRPr b="0" i="0" sz="28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9pPr>
          </a:lstStyle>
          <a:p/>
        </p:txBody>
      </p:sp>
      <p:sp>
        <p:nvSpPr>
          <p:cNvPr id="9" name="Google Shape;9;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marR="0" rtl="0" algn="l">
              <a:lnSpc>
                <a:spcPct val="115000"/>
              </a:lnSpc>
              <a:spcBef>
                <a:spcPts val="0"/>
              </a:spcBef>
              <a:spcAft>
                <a:spcPts val="0"/>
              </a:spcAft>
              <a:buClr>
                <a:schemeClr val="dk1"/>
              </a:buClr>
              <a:buSzPts val="1800"/>
              <a:buFont typeface="Plus Jakarta Sans"/>
              <a:buChar char="●"/>
              <a:defRPr b="0" i="0" sz="1800" u="none" cap="none" strike="noStrike">
                <a:solidFill>
                  <a:schemeClr val="dk1"/>
                </a:solidFill>
                <a:latin typeface="Plus Jakarta Sans"/>
                <a:ea typeface="Plus Jakarta Sans"/>
                <a:cs typeface="Plus Jakarta Sans"/>
                <a:sym typeface="Plus Jakarta Sans"/>
              </a:defRPr>
            </a:lvl1pPr>
            <a:lvl2pPr indent="-317500" lvl="1" marL="9144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2pPr>
            <a:lvl3pPr indent="-317500" lvl="2" marL="13716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3pPr>
            <a:lvl4pPr indent="-317500" lvl="3" marL="18288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4pPr>
            <a:lvl5pPr indent="-317500" lvl="4" marL="22860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5pPr>
            <a:lvl6pPr indent="-317500" lvl="5" marL="27432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6pPr>
            <a:lvl7pPr indent="-317500" lvl="6" marL="32004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7pPr>
            <a:lvl8pPr indent="-317500" lvl="7" marL="36576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8pPr>
            <a:lvl9pPr indent="-317500" lvl="8" marL="41148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9pPr>
          </a:lstStyle>
          <a:p/>
        </p:txBody>
      </p:sp>
      <p:sp>
        <p:nvSpPr>
          <p:cNvPr id="10" name="Google Shape;1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app.sigmaschool.co/posts/csdp-backend-development-level-2b-applications-to-install" TargetMode="External"/><Relationship Id="rId4" Type="http://schemas.openxmlformats.org/officeDocument/2006/relationships/hyperlink" Target="https://app.sigmaschool.co/posts/csdp-backend-development-level-2b-setting-up-mysql-server" TargetMode="External"/><Relationship Id="rId5" Type="http://schemas.openxmlformats.org/officeDocument/2006/relationships/hyperlink" Target="https://www.beekeeperstudio.io/ge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mailto:elon@spacex.com" TargetMode="Externa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mailto:bezos@amazon.com" TargetMode="Externa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app.sigmaschool.co/posts/csdp-backend-development-level-2b-intro-to-databases"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www.lucidchart.com/" TargetMode="External"/><Relationship Id="rId4" Type="http://schemas.openxmlformats.org/officeDocument/2006/relationships/hyperlink" Target="https://miro.com/"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s://app.sigmaschool.co/posts/csdp-backend-development-level-2b-code-along-project-2-creating-carapp-database" TargetMode="External"/><Relationship Id="rId4" Type="http://schemas.openxmlformats.org/officeDocument/2006/relationships/hyperlink" Target="https://app.sigmaschool.co/posts/csdp-backend-development-level-2b-assignment-2-creating-shopapp-databas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www.freecodecamp.org/news/what-is-docker-used-for-a-docker-container-tutorial-for-beginners/" TargetMode="External"/><Relationship Id="rId4" Type="http://schemas.openxmlformats.org/officeDocument/2006/relationships/hyperlink" Target="https://www.freecodecamp.org/news/basic-sql-commands/" TargetMode="External"/><Relationship Id="rId5" Type="http://schemas.openxmlformats.org/officeDocument/2006/relationships/hyperlink" Target="https://www.gliffy.com/blog/how-to-draw-an-entity-relationship-diagra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ctrTitle"/>
          </p:nvPr>
        </p:nvSpPr>
        <p:spPr>
          <a:xfrm>
            <a:off x="586600" y="1633350"/>
            <a:ext cx="7804500" cy="209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GB"/>
              <a:t>Introduction to SQL Databases</a:t>
            </a:r>
            <a:endParaRPr/>
          </a:p>
          <a:p>
            <a:pPr indent="0" lvl="0" marL="0" rtl="0" algn="l">
              <a:lnSpc>
                <a:spcPct val="100000"/>
              </a:lnSpc>
              <a:spcBef>
                <a:spcPts val="0"/>
              </a:spcBef>
              <a:spcAft>
                <a:spcPts val="0"/>
              </a:spcAft>
              <a:buSzPts val="4000"/>
              <a:buNone/>
            </a:pPr>
            <a:r>
              <a:rPr b="0" lang="en-GB" sz="2000"/>
              <a:t>Introduction to Databases and SQL (Day 2)</a:t>
            </a:r>
            <a:endParaRPr b="0"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Applications to Install</a:t>
            </a:r>
            <a:endParaRPr/>
          </a:p>
        </p:txBody>
      </p:sp>
      <p:sp>
        <p:nvSpPr>
          <p:cNvPr id="107" name="Google Shape;107;p10"/>
          <p:cNvSpPr txBox="1"/>
          <p:nvPr>
            <p:ph idx="2" type="title"/>
          </p:nvPr>
        </p:nvSpPr>
        <p:spPr>
          <a:xfrm>
            <a:off x="793325" y="1548200"/>
            <a:ext cx="7659900" cy="3403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We're going to use Docker to create a separate MySQL database. This way, our development process is independent from our main system. If we make mistakes, we can just delete the Docker container and start over.</a:t>
            </a:r>
            <a:br>
              <a:rPr lang="en-GB"/>
            </a:br>
            <a:endParaRPr/>
          </a:p>
          <a:p>
            <a:pPr indent="-317500" lvl="0" marL="457200" rtl="0" algn="l">
              <a:lnSpc>
                <a:spcPct val="100000"/>
              </a:lnSpc>
              <a:spcBef>
                <a:spcPts val="0"/>
              </a:spcBef>
              <a:spcAft>
                <a:spcPts val="0"/>
              </a:spcAft>
              <a:buSzPts val="1400"/>
              <a:buChar char="●"/>
            </a:pPr>
            <a:r>
              <a:rPr lang="en-GB"/>
              <a:t>Follow </a:t>
            </a:r>
            <a:r>
              <a:rPr lang="en-GB" u="sng">
                <a:solidFill>
                  <a:schemeClr val="hlink"/>
                </a:solidFill>
                <a:hlinkClick r:id="rId3"/>
              </a:rPr>
              <a:t>this</a:t>
            </a:r>
            <a:r>
              <a:rPr lang="en-GB"/>
              <a:t> link to install Docker.</a:t>
            </a:r>
            <a:br>
              <a:rPr lang="en-GB"/>
            </a:br>
            <a:endParaRPr/>
          </a:p>
          <a:p>
            <a:pPr indent="-317500" lvl="0" marL="457200" rtl="0" algn="l">
              <a:lnSpc>
                <a:spcPct val="100000"/>
              </a:lnSpc>
              <a:spcBef>
                <a:spcPts val="0"/>
              </a:spcBef>
              <a:spcAft>
                <a:spcPts val="0"/>
              </a:spcAft>
              <a:buSzPts val="1400"/>
              <a:buChar char="●"/>
            </a:pPr>
            <a:r>
              <a:rPr lang="en-GB"/>
              <a:t>Follow </a:t>
            </a:r>
            <a:r>
              <a:rPr lang="en-GB" u="sng">
                <a:solidFill>
                  <a:schemeClr val="hlink"/>
                </a:solidFill>
                <a:hlinkClick r:id="rId4"/>
              </a:rPr>
              <a:t>this</a:t>
            </a:r>
            <a:r>
              <a:rPr lang="en-GB"/>
              <a:t> link to spin up a MySQL server with Docker.</a:t>
            </a:r>
            <a:br>
              <a:rPr lang="en-GB"/>
            </a:br>
            <a:endParaRPr/>
          </a:p>
          <a:p>
            <a:pPr indent="-317500" lvl="0" marL="457200" rtl="0" algn="l">
              <a:lnSpc>
                <a:spcPct val="100000"/>
              </a:lnSpc>
              <a:spcBef>
                <a:spcPts val="0"/>
              </a:spcBef>
              <a:spcAft>
                <a:spcPts val="0"/>
              </a:spcAft>
              <a:buSzPts val="1400"/>
              <a:buChar char="●"/>
            </a:pPr>
            <a:r>
              <a:rPr lang="en-GB"/>
              <a:t>You should also install </a:t>
            </a:r>
            <a:r>
              <a:rPr lang="en-GB" u="sng">
                <a:solidFill>
                  <a:schemeClr val="hlink"/>
                </a:solidFill>
                <a:hlinkClick r:id="rId5"/>
              </a:rPr>
              <a:t>Beekeeper Studio</a:t>
            </a:r>
            <a:r>
              <a:rPr lang="en-GB"/>
              <a:t>. This tool will allow us to conveniently connect to our database and interact with it through a user-friendly graphical interface.</a:t>
            </a:r>
            <a:br>
              <a:rPr lang="en-GB"/>
            </a:br>
            <a:br>
              <a:rPr lang="en-GB"/>
            </a:br>
            <a:r>
              <a:rPr lang="en-GB"/>
              <a:t>We use Beekeeper Studio because it offers a user-friendly graphical interface (GUI), simplifies creating, reading, updating, and deleting (CRUD) tables or databases, and allows you to visualize your data easily.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1"/>
          <p:cNvSpPr txBox="1"/>
          <p:nvPr>
            <p:ph idx="2" type="title"/>
          </p:nvPr>
        </p:nvSpPr>
        <p:spPr>
          <a:xfrm>
            <a:off x="793325" y="1222650"/>
            <a:ext cx="7960500" cy="38166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Open Beekeeper Studio</a:t>
            </a:r>
            <a:endParaRPr/>
          </a:p>
          <a:p>
            <a:pPr indent="-317500" lvl="0" marL="457200" rtl="0" algn="l">
              <a:lnSpc>
                <a:spcPct val="100000"/>
              </a:lnSpc>
              <a:spcBef>
                <a:spcPts val="0"/>
              </a:spcBef>
              <a:spcAft>
                <a:spcPts val="0"/>
              </a:spcAft>
              <a:buSzPts val="1400"/>
              <a:buChar char="●"/>
            </a:pPr>
            <a:r>
              <a:rPr lang="en-GB"/>
              <a:t>Create a New Connection: On the welcome screen, click on the "Connect" button to start setting up a new connection.</a:t>
            </a:r>
            <a:endParaRPr/>
          </a:p>
          <a:p>
            <a:pPr indent="-317500" lvl="0" marL="457200" rtl="0" algn="l">
              <a:lnSpc>
                <a:spcPct val="100000"/>
              </a:lnSpc>
              <a:spcBef>
                <a:spcPts val="0"/>
              </a:spcBef>
              <a:spcAft>
                <a:spcPts val="0"/>
              </a:spcAft>
              <a:buSzPts val="1400"/>
              <a:buChar char="●"/>
            </a:pPr>
            <a:r>
              <a:rPr lang="en-GB"/>
              <a:t>Select MySQL as Database Type</a:t>
            </a:r>
            <a:endParaRPr/>
          </a:p>
          <a:p>
            <a:pPr indent="-317500" lvl="0" marL="457200" rtl="0" algn="l">
              <a:lnSpc>
                <a:spcPct val="100000"/>
              </a:lnSpc>
              <a:spcBef>
                <a:spcPts val="0"/>
              </a:spcBef>
              <a:spcAft>
                <a:spcPts val="0"/>
              </a:spcAft>
              <a:buSzPts val="1400"/>
              <a:buChar char="●"/>
            </a:pPr>
            <a:r>
              <a:rPr lang="en-GB"/>
              <a:t>Input Connection Settings: Enter the following details:</a:t>
            </a:r>
            <a:endParaRPr/>
          </a:p>
          <a:p>
            <a:pPr indent="-317500" lvl="1" marL="914400" rtl="0" algn="l">
              <a:lnSpc>
                <a:spcPct val="100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Host: Since you are running the MySQL server on your local machine, use localhost or 127.0.0.1 as your host.</a:t>
            </a:r>
            <a:endParaRPr sz="1400">
              <a:latin typeface="Plus Jakarta Sans"/>
              <a:ea typeface="Plus Jakarta Sans"/>
              <a:cs typeface="Plus Jakarta Sans"/>
              <a:sym typeface="Plus Jakarta Sans"/>
            </a:endParaRPr>
          </a:p>
          <a:p>
            <a:pPr indent="-317500" lvl="1" marL="914400" rtl="0" algn="l">
              <a:lnSpc>
                <a:spcPct val="100000"/>
              </a:lnSpc>
              <a:spcBef>
                <a:spcPts val="0"/>
              </a:spcBef>
              <a:spcAft>
                <a:spcPts val="0"/>
              </a:spcAft>
              <a:buSzPts val="1400"/>
              <a:buChar char="○"/>
            </a:pPr>
            <a:r>
              <a:rPr lang="en-GB" sz="1400">
                <a:latin typeface="Plus Jakarta Sans"/>
                <a:ea typeface="Plus Jakarta Sans"/>
                <a:cs typeface="Plus Jakarta Sans"/>
                <a:sym typeface="Plus Jakarta Sans"/>
              </a:rPr>
              <a:t>Port: You have mapped your Docker MySQL container's 3306 port to 3306 on your host machine. Therefore, enter 3306 as the port.</a:t>
            </a:r>
            <a:endParaRPr sz="1400">
              <a:latin typeface="Plus Jakarta Sans"/>
              <a:ea typeface="Plus Jakarta Sans"/>
              <a:cs typeface="Plus Jakarta Sans"/>
              <a:sym typeface="Plus Jakarta Sans"/>
            </a:endParaRPr>
          </a:p>
          <a:p>
            <a:pPr indent="-317500" lvl="1" marL="914400" rtl="0" algn="l">
              <a:lnSpc>
                <a:spcPct val="100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Username: You are using the root user to connect, so enter root as the username.</a:t>
            </a:r>
            <a:endParaRPr sz="1400">
              <a:latin typeface="Plus Jakarta Sans"/>
              <a:ea typeface="Plus Jakarta Sans"/>
              <a:cs typeface="Plus Jakarta Sans"/>
              <a:sym typeface="Plus Jakarta Sans"/>
            </a:endParaRPr>
          </a:p>
          <a:p>
            <a:pPr indent="-317500" lvl="1" marL="914400" rtl="0" algn="l">
              <a:lnSpc>
                <a:spcPct val="100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Password: The password you have set is sigma12345. Enter this as the password.</a:t>
            </a:r>
            <a:endParaRPr sz="1400">
              <a:latin typeface="Plus Jakarta Sans"/>
              <a:ea typeface="Plus Jakarta Sans"/>
              <a:cs typeface="Plus Jakarta Sans"/>
              <a:sym typeface="Plus Jakarta Sans"/>
            </a:endParaRPr>
          </a:p>
          <a:p>
            <a:pPr indent="-317500" lvl="1" marL="914400" rtl="0" algn="l">
              <a:lnSpc>
                <a:spcPct val="100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Database: If you have a specific database you want to connect to, enter its name here. You can leave it blank if you just want to connect to the server.</a:t>
            </a:r>
            <a:endParaRPr sz="1400">
              <a:latin typeface="Plus Jakarta Sans"/>
              <a:ea typeface="Plus Jakarta Sans"/>
              <a:cs typeface="Plus Jakarta Sans"/>
              <a:sym typeface="Plus Jakarta Sans"/>
            </a:endParaRPr>
          </a:p>
          <a:p>
            <a:pPr indent="-317500" lvl="1" marL="914400" rtl="0" algn="l">
              <a:lnSpc>
                <a:spcPct val="100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Test and Save the Connection: You can click on "Test Connection" to ensure the details are correct. If the connection is successful, save it for quick access in the future.</a:t>
            </a:r>
            <a:endParaRPr sz="1400">
              <a:latin typeface="Plus Jakarta Sans"/>
              <a:ea typeface="Plus Jakarta Sans"/>
              <a:cs typeface="Plus Jakarta Sans"/>
              <a:sym typeface="Plus Jakarta Sans"/>
            </a:endParaRPr>
          </a:p>
          <a:p>
            <a:pPr indent="-317500" lvl="1" marL="914400" rtl="0" algn="l">
              <a:lnSpc>
                <a:spcPct val="100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Connect: Finally, click on the "Connect" button.</a:t>
            </a:r>
            <a:endParaRPr/>
          </a:p>
        </p:txBody>
      </p:sp>
      <p:sp>
        <p:nvSpPr>
          <p:cNvPr id="113" name="Google Shape;113;p11"/>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Connecting to MySQL Database Using Beekeeper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2"/>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Connecting to MySQL Database Using Beekeeper</a:t>
            </a:r>
            <a:endParaRPr/>
          </a:p>
        </p:txBody>
      </p:sp>
      <p:pic>
        <p:nvPicPr>
          <p:cNvPr id="119" name="Google Shape;119;p12"/>
          <p:cNvPicPr preferRelativeResize="0"/>
          <p:nvPr/>
        </p:nvPicPr>
        <p:blipFill rotWithShape="1">
          <a:blip r:embed="rId3">
            <a:alphaModFix/>
          </a:blip>
          <a:srcRect b="0" l="0" r="0" t="0"/>
          <a:stretch/>
        </p:blipFill>
        <p:spPr>
          <a:xfrm>
            <a:off x="2500213" y="1105990"/>
            <a:ext cx="4143569" cy="356707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3"/>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You should see something similar to this…</a:t>
            </a:r>
            <a:endParaRPr/>
          </a:p>
        </p:txBody>
      </p:sp>
      <p:pic>
        <p:nvPicPr>
          <p:cNvPr id="125" name="Google Shape;125;p13"/>
          <p:cNvPicPr preferRelativeResize="0"/>
          <p:nvPr/>
        </p:nvPicPr>
        <p:blipFill rotWithShape="1">
          <a:blip r:embed="rId3">
            <a:alphaModFix/>
          </a:blip>
          <a:srcRect b="0" l="0" r="0" t="0"/>
          <a:stretch/>
        </p:blipFill>
        <p:spPr>
          <a:xfrm>
            <a:off x="948376" y="1106011"/>
            <a:ext cx="6131093" cy="34622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Creating a database in MySQL</a:t>
            </a:r>
            <a:endParaRPr/>
          </a:p>
        </p:txBody>
      </p:sp>
      <p:sp>
        <p:nvSpPr>
          <p:cNvPr id="131" name="Google Shape;131;p14"/>
          <p:cNvSpPr txBox="1"/>
          <p:nvPr>
            <p:ph idx="2" type="title"/>
          </p:nvPr>
        </p:nvSpPr>
        <p:spPr>
          <a:xfrm>
            <a:off x="793325" y="1548200"/>
            <a:ext cx="40767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The first step in working with SQL is to create a database. The command is simple: CREATE DATABASE myDatabase;. Replace "myDatabase" with the name you choose for your database.</a:t>
            </a:r>
            <a:br>
              <a:rPr lang="en-GB"/>
            </a:br>
            <a:endParaRPr/>
          </a:p>
          <a:p>
            <a:pPr indent="-317500" lvl="0" marL="457200" rtl="0" algn="l">
              <a:lnSpc>
                <a:spcPct val="100000"/>
              </a:lnSpc>
              <a:spcBef>
                <a:spcPts val="0"/>
              </a:spcBef>
              <a:spcAft>
                <a:spcPts val="0"/>
              </a:spcAft>
              <a:buSzPts val="1400"/>
              <a:buChar char="●"/>
            </a:pPr>
            <a:r>
              <a:rPr lang="en-GB"/>
              <a:t>In Beekeeper Studio, to execute a command you can either hit CTRL + Enter or click run at the middle right.</a:t>
            </a:r>
            <a:endParaRPr/>
          </a:p>
        </p:txBody>
      </p:sp>
      <p:pic>
        <p:nvPicPr>
          <p:cNvPr id="132" name="Google Shape;132;p14"/>
          <p:cNvPicPr preferRelativeResize="0"/>
          <p:nvPr/>
        </p:nvPicPr>
        <p:blipFill rotWithShape="1">
          <a:blip r:embed="rId3">
            <a:alphaModFix/>
          </a:blip>
          <a:srcRect b="0" l="0" r="0" t="0"/>
          <a:stretch/>
        </p:blipFill>
        <p:spPr>
          <a:xfrm>
            <a:off x="4870025" y="1642169"/>
            <a:ext cx="4105080" cy="1642033"/>
          </a:xfrm>
          <a:prstGeom prst="rect">
            <a:avLst/>
          </a:prstGeom>
          <a:noFill/>
          <a:ln>
            <a:noFill/>
          </a:ln>
        </p:spPr>
      </p:pic>
      <p:sp>
        <p:nvSpPr>
          <p:cNvPr id="133" name="Google Shape;133;p14"/>
          <p:cNvSpPr/>
          <p:nvPr/>
        </p:nvSpPr>
        <p:spPr>
          <a:xfrm>
            <a:off x="8474850" y="3044600"/>
            <a:ext cx="500400" cy="239700"/>
          </a:xfrm>
          <a:prstGeom prst="rect">
            <a:avLst/>
          </a:prstGeom>
          <a:solidFill>
            <a:srgbClr val="FFFFFF">
              <a:alpha val="26274"/>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Commands?</a:t>
            </a:r>
            <a:endParaRPr/>
          </a:p>
        </p:txBody>
      </p:sp>
      <p:sp>
        <p:nvSpPr>
          <p:cNvPr id="139" name="Google Shape;139;p15"/>
          <p:cNvSpPr txBox="1"/>
          <p:nvPr>
            <p:ph idx="2" type="title"/>
          </p:nvPr>
        </p:nvSpPr>
        <p:spPr>
          <a:xfrm>
            <a:off x="793325" y="1548200"/>
            <a:ext cx="40767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What you just did was, you executed a command. In SQL, a command ends with semicolon (“;”). You can use SQL commands to do pretty much everything with the database.</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lang="en-GB"/>
              <a:t>In previous example, we wrote a command to create a new database but we haven’t run (executed) it. To run it, you can either hit CTRL + Enter or click run button at the middle right.</a:t>
            </a:r>
            <a:endParaRPr/>
          </a:p>
        </p:txBody>
      </p:sp>
      <p:pic>
        <p:nvPicPr>
          <p:cNvPr id="140" name="Google Shape;140;p15"/>
          <p:cNvPicPr preferRelativeResize="0"/>
          <p:nvPr/>
        </p:nvPicPr>
        <p:blipFill rotWithShape="1">
          <a:blip r:embed="rId3">
            <a:alphaModFix/>
          </a:blip>
          <a:srcRect b="0" l="0" r="0" t="0"/>
          <a:stretch/>
        </p:blipFill>
        <p:spPr>
          <a:xfrm>
            <a:off x="4870025" y="1642169"/>
            <a:ext cx="4105080" cy="1642033"/>
          </a:xfrm>
          <a:prstGeom prst="rect">
            <a:avLst/>
          </a:prstGeom>
          <a:noFill/>
          <a:ln>
            <a:noFill/>
          </a:ln>
        </p:spPr>
      </p:pic>
      <p:sp>
        <p:nvSpPr>
          <p:cNvPr id="141" name="Google Shape;141;p15"/>
          <p:cNvSpPr/>
          <p:nvPr/>
        </p:nvSpPr>
        <p:spPr>
          <a:xfrm>
            <a:off x="8474850" y="3044600"/>
            <a:ext cx="500400" cy="239700"/>
          </a:xfrm>
          <a:prstGeom prst="rect">
            <a:avLst/>
          </a:prstGeom>
          <a:solidFill>
            <a:srgbClr val="FFFFFF">
              <a:alpha val="26274"/>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After running a command…</a:t>
            </a:r>
            <a:endParaRPr/>
          </a:p>
        </p:txBody>
      </p:sp>
      <p:sp>
        <p:nvSpPr>
          <p:cNvPr id="147" name="Google Shape;147;p16"/>
          <p:cNvSpPr txBox="1"/>
          <p:nvPr>
            <p:ph idx="2" type="title"/>
          </p:nvPr>
        </p:nvSpPr>
        <p:spPr>
          <a:xfrm>
            <a:off x="793325" y="1101748"/>
            <a:ext cx="7653600" cy="389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The result is successful. If you see anything that’s red, that means an error occurred.</a:t>
            </a:r>
            <a:endParaRPr/>
          </a:p>
        </p:txBody>
      </p:sp>
      <p:pic>
        <p:nvPicPr>
          <p:cNvPr id="148" name="Google Shape;148;p16"/>
          <p:cNvPicPr preferRelativeResize="0"/>
          <p:nvPr/>
        </p:nvPicPr>
        <p:blipFill rotWithShape="1">
          <a:blip r:embed="rId3">
            <a:alphaModFix/>
          </a:blip>
          <a:srcRect b="475" l="0" r="0" t="465"/>
          <a:stretch/>
        </p:blipFill>
        <p:spPr>
          <a:xfrm>
            <a:off x="903825" y="1584470"/>
            <a:ext cx="5049244" cy="320523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Switch to the newly created database</a:t>
            </a:r>
            <a:endParaRPr/>
          </a:p>
        </p:txBody>
      </p:sp>
      <p:sp>
        <p:nvSpPr>
          <p:cNvPr id="154" name="Google Shape;154;p17"/>
          <p:cNvSpPr txBox="1"/>
          <p:nvPr>
            <p:ph idx="2" type="title"/>
          </p:nvPr>
        </p:nvSpPr>
        <p:spPr>
          <a:xfrm>
            <a:off x="793325" y="1548200"/>
            <a:ext cx="40767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In SQL, you can have multiple databases.</a:t>
            </a:r>
            <a:br>
              <a:rPr lang="en-GB"/>
            </a:br>
            <a:endParaRPr/>
          </a:p>
          <a:p>
            <a:pPr indent="-317500" lvl="0" marL="457200" rtl="0" algn="l">
              <a:lnSpc>
                <a:spcPct val="100000"/>
              </a:lnSpc>
              <a:spcBef>
                <a:spcPts val="0"/>
              </a:spcBef>
              <a:spcAft>
                <a:spcPts val="0"/>
              </a:spcAft>
              <a:buSzPts val="1400"/>
              <a:buChar char="●"/>
            </a:pPr>
            <a:r>
              <a:rPr lang="en-GB"/>
              <a:t>Each database contains tables.</a:t>
            </a:r>
            <a:br>
              <a:rPr lang="en-GB"/>
            </a:br>
            <a:endParaRPr/>
          </a:p>
          <a:p>
            <a:pPr indent="-317500" lvl="0" marL="457200" rtl="0" algn="l">
              <a:lnSpc>
                <a:spcPct val="100000"/>
              </a:lnSpc>
              <a:spcBef>
                <a:spcPts val="0"/>
              </a:spcBef>
              <a:spcAft>
                <a:spcPts val="0"/>
              </a:spcAft>
              <a:buSzPts val="1400"/>
              <a:buChar char="●"/>
            </a:pPr>
            <a:r>
              <a:rPr lang="en-GB"/>
              <a:t>Let’s select the database we just created by selecting it in the dropdown at the top left.</a:t>
            </a:r>
            <a:endParaRPr/>
          </a:p>
        </p:txBody>
      </p:sp>
      <p:pic>
        <p:nvPicPr>
          <p:cNvPr id="155" name="Google Shape;155;p17"/>
          <p:cNvPicPr preferRelativeResize="0"/>
          <p:nvPr/>
        </p:nvPicPr>
        <p:blipFill rotWithShape="1">
          <a:blip r:embed="rId3">
            <a:alphaModFix/>
          </a:blip>
          <a:srcRect b="0" l="922" r="932" t="0"/>
          <a:stretch/>
        </p:blipFill>
        <p:spPr>
          <a:xfrm>
            <a:off x="5098625" y="1465245"/>
            <a:ext cx="3420898" cy="2258411"/>
          </a:xfrm>
          <a:prstGeom prst="rect">
            <a:avLst/>
          </a:prstGeom>
          <a:noFill/>
          <a:ln>
            <a:noFill/>
          </a:ln>
        </p:spPr>
      </p:pic>
      <p:sp>
        <p:nvSpPr>
          <p:cNvPr id="156" name="Google Shape;156;p17"/>
          <p:cNvSpPr/>
          <p:nvPr/>
        </p:nvSpPr>
        <p:spPr>
          <a:xfrm>
            <a:off x="5173025" y="2253999"/>
            <a:ext cx="1143900" cy="186000"/>
          </a:xfrm>
          <a:prstGeom prst="rect">
            <a:avLst/>
          </a:prstGeom>
          <a:solidFill>
            <a:srgbClr val="FFFFFF">
              <a:alpha val="26274"/>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Creating a table in MySQL</a:t>
            </a:r>
            <a:endParaRPr/>
          </a:p>
        </p:txBody>
      </p:sp>
      <p:sp>
        <p:nvSpPr>
          <p:cNvPr id="162" name="Google Shape;162;p18"/>
          <p:cNvSpPr txBox="1"/>
          <p:nvPr>
            <p:ph idx="2" type="title"/>
          </p:nvPr>
        </p:nvSpPr>
        <p:spPr>
          <a:xfrm>
            <a:off x="793325" y="1548200"/>
            <a:ext cx="79047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So we have a database, let’s create some tables to build a simple todo database.</a:t>
            </a:r>
            <a:br>
              <a:rPr lang="en-GB"/>
            </a:br>
            <a:endParaRPr/>
          </a:p>
          <a:p>
            <a:pPr indent="-317500" lvl="0" marL="457200" rtl="0" algn="l">
              <a:lnSpc>
                <a:spcPct val="100000"/>
              </a:lnSpc>
              <a:spcBef>
                <a:spcPts val="0"/>
              </a:spcBef>
              <a:spcAft>
                <a:spcPts val="0"/>
              </a:spcAft>
              <a:buSzPts val="1400"/>
              <a:buChar char="●"/>
            </a:pPr>
            <a:r>
              <a:rPr lang="en-GB"/>
              <a:t>Before we write commands, it’s important to translate the schema (table structure) into real-world. </a:t>
            </a:r>
            <a:br>
              <a:rPr lang="en-GB"/>
            </a:br>
            <a:endParaRPr/>
          </a:p>
          <a:p>
            <a:pPr indent="-317500" lvl="0" marL="457200" rtl="0" algn="l">
              <a:lnSpc>
                <a:spcPct val="100000"/>
              </a:lnSpc>
              <a:spcBef>
                <a:spcPts val="0"/>
              </a:spcBef>
              <a:spcAft>
                <a:spcPts val="0"/>
              </a:spcAft>
              <a:buSzPts val="1400"/>
              <a:buChar char="●"/>
            </a:pPr>
            <a:r>
              <a:rPr lang="en-GB"/>
              <a:t>For a simple todo app, how many tables do we need? What are the fields/column should each table have?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Creating a table in MySQL</a:t>
            </a:r>
            <a:endParaRPr/>
          </a:p>
        </p:txBody>
      </p:sp>
      <p:sp>
        <p:nvSpPr>
          <p:cNvPr id="168" name="Google Shape;168;p19"/>
          <p:cNvSpPr txBox="1"/>
          <p:nvPr>
            <p:ph idx="2" type="title"/>
          </p:nvPr>
        </p:nvSpPr>
        <p:spPr>
          <a:xfrm>
            <a:off x="793325" y="1548200"/>
            <a:ext cx="7904700" cy="3021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So we have a database, let’s create some tables to build a simple todo database.</a:t>
            </a:r>
            <a:br>
              <a:rPr lang="en-GB"/>
            </a:br>
            <a:endParaRPr/>
          </a:p>
          <a:p>
            <a:pPr indent="-317500" lvl="0" marL="457200" rtl="0" algn="l">
              <a:lnSpc>
                <a:spcPct val="100000"/>
              </a:lnSpc>
              <a:spcBef>
                <a:spcPts val="0"/>
              </a:spcBef>
              <a:spcAft>
                <a:spcPts val="0"/>
              </a:spcAft>
              <a:buSzPts val="1400"/>
              <a:buChar char="●"/>
            </a:pPr>
            <a:r>
              <a:rPr lang="en-GB"/>
              <a:t>Before we write commands, it’s important to translate the schema (table structure) into real-world. </a:t>
            </a:r>
            <a:br>
              <a:rPr lang="en-GB"/>
            </a:br>
            <a:endParaRPr/>
          </a:p>
          <a:p>
            <a:pPr indent="-317500" lvl="0" marL="457200" rtl="0" algn="l">
              <a:lnSpc>
                <a:spcPct val="100000"/>
              </a:lnSpc>
              <a:spcBef>
                <a:spcPts val="0"/>
              </a:spcBef>
              <a:spcAft>
                <a:spcPts val="0"/>
              </a:spcAft>
              <a:buSzPts val="1400"/>
              <a:buChar char="●"/>
            </a:pPr>
            <a:r>
              <a:rPr lang="en-GB"/>
              <a:t>For a simple todo app, how many tables do we need? What are the fields/column should each table have?</a:t>
            </a:r>
            <a:br>
              <a:rPr lang="en-GB"/>
            </a:br>
            <a:endParaRPr/>
          </a:p>
          <a:p>
            <a:pPr indent="-317500" lvl="1" marL="914400" rtl="0" algn="l">
              <a:lnSpc>
                <a:spcPct val="100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todos: we obviously need todos table to store the todos. Todos can have title, optional description, whether the todo has completed or not &amp; who created it.</a:t>
            </a:r>
            <a:br>
              <a:rPr lang="en-GB" sz="1400">
                <a:latin typeface="Plus Jakarta Sans"/>
                <a:ea typeface="Plus Jakarta Sans"/>
                <a:cs typeface="Plus Jakarta Sans"/>
                <a:sym typeface="Plus Jakarta Sans"/>
              </a:rPr>
            </a:br>
            <a:endParaRPr sz="1400">
              <a:latin typeface="Plus Jakarta Sans"/>
              <a:ea typeface="Plus Jakarta Sans"/>
              <a:cs typeface="Plus Jakarta Sans"/>
              <a:sym typeface="Plus Jakarta Sans"/>
            </a:endParaRPr>
          </a:p>
          <a:p>
            <a:pPr indent="-317500" lvl="1" marL="914400" rtl="0" algn="l">
              <a:lnSpc>
                <a:spcPct val="100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users: since we want to know who created the todos, we also need users table to store the users. Users can have name &amp; email for now (we can add more later).</a:t>
            </a:r>
            <a:endParaRPr sz="1400">
              <a:latin typeface="Plus Jakarta Sans"/>
              <a:ea typeface="Plus Jakarta Sans"/>
              <a:cs typeface="Plus Jakarta Sans"/>
              <a:sym typeface="Plus Jakart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793325" y="551900"/>
            <a:ext cx="71310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Lesson Outcome</a:t>
            </a:r>
            <a:endParaRPr/>
          </a:p>
          <a:p>
            <a:pPr indent="0" lvl="0" marL="0" rtl="0" algn="l">
              <a:lnSpc>
                <a:spcPct val="100000"/>
              </a:lnSpc>
              <a:spcBef>
                <a:spcPts val="0"/>
              </a:spcBef>
              <a:spcAft>
                <a:spcPts val="0"/>
              </a:spcAft>
              <a:buSzPts val="2400"/>
              <a:buNone/>
            </a:pPr>
            <a:r>
              <a:rPr b="0" lang="en-GB" sz="1400"/>
              <a:t>By the end of today, you should be able to:</a:t>
            </a:r>
            <a:endParaRPr b="0" sz="1400"/>
          </a:p>
        </p:txBody>
      </p:sp>
      <p:sp>
        <p:nvSpPr>
          <p:cNvPr id="55" name="Google Shape;55;p2"/>
          <p:cNvSpPr txBox="1"/>
          <p:nvPr>
            <p:ph idx="2" type="title"/>
          </p:nvPr>
        </p:nvSpPr>
        <p:spPr>
          <a:xfrm>
            <a:off x="793325" y="1548200"/>
            <a:ext cx="7919100" cy="2767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a:t>Understand the basics of databases and their role in backend development</a:t>
            </a:r>
            <a:br>
              <a:rPr lang="en-GB"/>
            </a:br>
            <a:endParaRPr/>
          </a:p>
          <a:p>
            <a:pPr indent="-317500" lvl="0" marL="457200" rtl="0" algn="l">
              <a:lnSpc>
                <a:spcPct val="100000"/>
              </a:lnSpc>
              <a:spcBef>
                <a:spcPts val="0"/>
              </a:spcBef>
              <a:spcAft>
                <a:spcPts val="0"/>
              </a:spcAft>
              <a:buSzPts val="1400"/>
              <a:buAutoNum type="arabicPeriod"/>
            </a:pPr>
            <a:r>
              <a:rPr lang="en-GB"/>
              <a:t>Explain what SQL is and its importance in data management</a:t>
            </a:r>
            <a:br>
              <a:rPr lang="en-GB"/>
            </a:br>
            <a:endParaRPr/>
          </a:p>
          <a:p>
            <a:pPr indent="-317500" lvl="0" marL="457200" rtl="0" algn="l">
              <a:lnSpc>
                <a:spcPct val="100000"/>
              </a:lnSpc>
              <a:spcBef>
                <a:spcPts val="0"/>
              </a:spcBef>
              <a:spcAft>
                <a:spcPts val="0"/>
              </a:spcAft>
              <a:buSzPts val="1400"/>
              <a:buAutoNum type="arabicPeriod"/>
            </a:pPr>
            <a:r>
              <a:rPr lang="en-GB"/>
              <a:t>Create and query a database using SQL</a:t>
            </a:r>
            <a:br>
              <a:rPr lang="en-GB"/>
            </a:br>
            <a:endParaRPr/>
          </a:p>
          <a:p>
            <a:pPr indent="-317500" lvl="0" marL="457200" rtl="0" algn="l">
              <a:lnSpc>
                <a:spcPct val="100000"/>
              </a:lnSpc>
              <a:spcBef>
                <a:spcPts val="0"/>
              </a:spcBef>
              <a:spcAft>
                <a:spcPts val="0"/>
              </a:spcAft>
              <a:buSzPts val="1400"/>
              <a:buAutoNum type="arabicPeriod"/>
            </a:pPr>
            <a:r>
              <a:rPr lang="en-GB"/>
              <a:t>Understand the principles of database design and entity-relationship diagrams</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0"/>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Creating Users Table</a:t>
            </a:r>
            <a:endParaRPr/>
          </a:p>
        </p:txBody>
      </p:sp>
      <p:sp>
        <p:nvSpPr>
          <p:cNvPr id="174" name="Google Shape;174;p20"/>
          <p:cNvSpPr txBox="1"/>
          <p:nvPr>
            <p:ph idx="2" type="title"/>
          </p:nvPr>
        </p:nvSpPr>
        <p:spPr>
          <a:xfrm>
            <a:off x="793325" y="1548200"/>
            <a:ext cx="4076700" cy="2510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Let’s create the users table first.</a:t>
            </a:r>
            <a:br>
              <a:rPr lang="en-GB"/>
            </a:br>
            <a:endParaRPr/>
          </a:p>
          <a:p>
            <a:pPr indent="-317500" lvl="0" marL="457200" rtl="0" algn="l">
              <a:lnSpc>
                <a:spcPct val="115000"/>
              </a:lnSpc>
              <a:spcBef>
                <a:spcPts val="0"/>
              </a:spcBef>
              <a:spcAft>
                <a:spcPts val="0"/>
              </a:spcAft>
              <a:buSzPts val="1400"/>
              <a:buChar char="●"/>
            </a:pPr>
            <a:r>
              <a:rPr lang="en-GB"/>
              <a:t>Each user will have the following fields(columns):</a:t>
            </a:r>
            <a:endParaRPr/>
          </a:p>
          <a:p>
            <a:pPr indent="-317500" lvl="1" marL="914400" rtl="0" algn="l">
              <a:lnSpc>
                <a:spcPct val="115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name: The name of the user</a:t>
            </a:r>
            <a:endParaRPr sz="1400">
              <a:latin typeface="Plus Jakarta Sans"/>
              <a:ea typeface="Plus Jakarta Sans"/>
              <a:cs typeface="Plus Jakarta Sans"/>
              <a:sym typeface="Plus Jakarta Sans"/>
            </a:endParaRPr>
          </a:p>
          <a:p>
            <a:pPr indent="-317500" lvl="1" marL="914400" rtl="0" algn="l">
              <a:lnSpc>
                <a:spcPct val="115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email:  The email of the user</a:t>
            </a:r>
            <a:br>
              <a:rPr lang="en-GB" sz="1400">
                <a:latin typeface="Plus Jakarta Sans"/>
                <a:ea typeface="Plus Jakarta Sans"/>
                <a:cs typeface="Plus Jakarta Sans"/>
                <a:sym typeface="Plus Jakarta Sans"/>
              </a:rPr>
            </a:br>
            <a:endParaRPr sz="1400">
              <a:latin typeface="Plus Jakarta Sans"/>
              <a:ea typeface="Plus Jakarta Sans"/>
              <a:cs typeface="Plus Jakarta Sans"/>
              <a:sym typeface="Plus Jakarta Sans"/>
            </a:endParaRPr>
          </a:p>
          <a:p>
            <a:pPr indent="-317500" lvl="0" marL="457200" rtl="0" algn="l">
              <a:lnSpc>
                <a:spcPct val="115000"/>
              </a:lnSpc>
              <a:spcBef>
                <a:spcPts val="0"/>
              </a:spcBef>
              <a:spcAft>
                <a:spcPts val="0"/>
              </a:spcAft>
              <a:buSzPts val="1400"/>
              <a:buFont typeface="Plus Jakarta Sans"/>
              <a:buChar char="●"/>
            </a:pPr>
            <a:r>
              <a:rPr lang="en-GB"/>
              <a:t>Tips: whenever working with a database, always start with the users table first, this way you can visualize the relationship to other entities easily. (eg: users can create many books, recipes, etc)</a:t>
            </a:r>
            <a:endParaRPr sz="1400">
              <a:latin typeface="Plus Jakarta Sans"/>
              <a:ea typeface="Plus Jakarta Sans"/>
              <a:cs typeface="Plus Jakarta Sans"/>
              <a:sym typeface="Plus Jakarta Sans"/>
            </a:endParaRPr>
          </a:p>
        </p:txBody>
      </p:sp>
      <p:pic>
        <p:nvPicPr>
          <p:cNvPr id="175" name="Google Shape;175;p20"/>
          <p:cNvPicPr preferRelativeResize="0"/>
          <p:nvPr/>
        </p:nvPicPr>
        <p:blipFill rotWithShape="1">
          <a:blip r:embed="rId3">
            <a:alphaModFix/>
          </a:blip>
          <a:srcRect b="0" l="1783" r="1792" t="0"/>
          <a:stretch/>
        </p:blipFill>
        <p:spPr>
          <a:xfrm>
            <a:off x="5098625" y="1479708"/>
            <a:ext cx="3420902" cy="2229484"/>
          </a:xfrm>
          <a:prstGeom prst="rect">
            <a:avLst/>
          </a:prstGeom>
          <a:noFill/>
          <a:ln>
            <a:noFill/>
          </a:ln>
        </p:spPr>
      </p:pic>
      <p:sp>
        <p:nvSpPr>
          <p:cNvPr id="176" name="Google Shape;176;p20"/>
          <p:cNvSpPr/>
          <p:nvPr/>
        </p:nvSpPr>
        <p:spPr>
          <a:xfrm>
            <a:off x="5653125" y="2267225"/>
            <a:ext cx="2246400" cy="304500"/>
          </a:xfrm>
          <a:prstGeom prst="rect">
            <a:avLst/>
          </a:prstGeom>
          <a:solidFill>
            <a:srgbClr val="FFFFFF">
              <a:alpha val="26274"/>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Execute the command…</a:t>
            </a:r>
            <a:endParaRPr/>
          </a:p>
        </p:txBody>
      </p:sp>
      <p:sp>
        <p:nvSpPr>
          <p:cNvPr id="182" name="Google Shape;182;p21"/>
          <p:cNvSpPr txBox="1"/>
          <p:nvPr>
            <p:ph idx="2" type="title"/>
          </p:nvPr>
        </p:nvSpPr>
        <p:spPr>
          <a:xfrm>
            <a:off x="793325" y="1548200"/>
            <a:ext cx="4076700" cy="2510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GB"/>
              <a:t>Hit CTRL + Enter on your keyboard or click run at the middle right to execute the command. You will notice it a new list labeled users appear at the left section.</a:t>
            </a:r>
            <a:endParaRPr sz="1400">
              <a:latin typeface="Plus Jakarta Sans"/>
              <a:ea typeface="Plus Jakarta Sans"/>
              <a:cs typeface="Plus Jakarta Sans"/>
              <a:sym typeface="Plus Jakarta Sans"/>
            </a:endParaRPr>
          </a:p>
        </p:txBody>
      </p:sp>
      <p:pic>
        <p:nvPicPr>
          <p:cNvPr id="183" name="Google Shape;183;p21"/>
          <p:cNvPicPr preferRelativeResize="0"/>
          <p:nvPr/>
        </p:nvPicPr>
        <p:blipFill rotWithShape="1">
          <a:blip r:embed="rId3">
            <a:alphaModFix/>
          </a:blip>
          <a:srcRect b="0" l="0" r="0" t="0"/>
          <a:stretch/>
        </p:blipFill>
        <p:spPr>
          <a:xfrm>
            <a:off x="5098625" y="1522821"/>
            <a:ext cx="3420903" cy="2143258"/>
          </a:xfrm>
          <a:prstGeom prst="rect">
            <a:avLst/>
          </a:prstGeom>
          <a:noFill/>
          <a:ln>
            <a:noFill/>
          </a:ln>
        </p:spPr>
      </p:pic>
      <p:sp>
        <p:nvSpPr>
          <p:cNvPr id="184" name="Google Shape;184;p21"/>
          <p:cNvSpPr/>
          <p:nvPr/>
        </p:nvSpPr>
        <p:spPr>
          <a:xfrm>
            <a:off x="5163675" y="2142375"/>
            <a:ext cx="1283700" cy="158100"/>
          </a:xfrm>
          <a:prstGeom prst="rect">
            <a:avLst/>
          </a:prstGeom>
          <a:solidFill>
            <a:srgbClr val="FFFFFF">
              <a:alpha val="26274"/>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Let’s understand what previous command did</a:t>
            </a:r>
            <a:endParaRPr/>
          </a:p>
        </p:txBody>
      </p:sp>
      <p:sp>
        <p:nvSpPr>
          <p:cNvPr id="190" name="Google Shape;190;p22"/>
          <p:cNvSpPr txBox="1"/>
          <p:nvPr>
            <p:ph idx="2" type="title"/>
          </p:nvPr>
        </p:nvSpPr>
        <p:spPr>
          <a:xfrm>
            <a:off x="820325" y="1250575"/>
            <a:ext cx="7672200" cy="357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lang="en-GB"/>
              <a:t>CREATE TABLE users</a:t>
            </a:r>
            <a:r>
              <a:rPr lang="en-GB"/>
              <a:t>: create a new table in the database named "users".</a:t>
            </a:r>
            <a:br>
              <a:rPr lang="en-GB"/>
            </a:br>
            <a:endParaRPr/>
          </a:p>
          <a:p>
            <a:pPr indent="-317500" lvl="0" marL="457200" rtl="0" algn="l">
              <a:lnSpc>
                <a:spcPct val="100000"/>
              </a:lnSpc>
              <a:spcBef>
                <a:spcPts val="0"/>
              </a:spcBef>
              <a:spcAft>
                <a:spcPts val="0"/>
              </a:spcAft>
              <a:buSzPts val="1400"/>
              <a:buChar char="●"/>
            </a:pPr>
            <a:r>
              <a:rPr b="1" lang="en-GB"/>
              <a:t>id INT</a:t>
            </a:r>
            <a:r>
              <a:rPr lang="en-GB"/>
              <a:t>: creates a column in the table named id with the type of integer.</a:t>
            </a:r>
            <a:br>
              <a:rPr lang="en-GB"/>
            </a:br>
            <a:endParaRPr/>
          </a:p>
          <a:p>
            <a:pPr indent="-317500" lvl="0" marL="457200" rtl="0" algn="l">
              <a:lnSpc>
                <a:spcPct val="100000"/>
              </a:lnSpc>
              <a:spcBef>
                <a:spcPts val="0"/>
              </a:spcBef>
              <a:spcAft>
                <a:spcPts val="0"/>
              </a:spcAft>
              <a:buSzPts val="1400"/>
              <a:buChar char="●"/>
            </a:pPr>
            <a:r>
              <a:rPr b="1" lang="en-GB"/>
              <a:t>name VARCHAR(255)</a:t>
            </a:r>
            <a:r>
              <a:rPr lang="en-GB"/>
              <a:t> and </a:t>
            </a:r>
            <a:r>
              <a:rPr b="1" lang="en-GB"/>
              <a:t>email VARCHAR(255)</a:t>
            </a:r>
            <a:r>
              <a:rPr lang="en-GB"/>
              <a:t>: creates a column in the table named “name” and “email” with the type of string. The 255 means that you can store up to 255 characters.</a:t>
            </a:r>
            <a:br>
              <a:rPr lang="en-GB"/>
            </a:br>
            <a:endParaRPr/>
          </a:p>
          <a:p>
            <a:pPr indent="-317500" lvl="0" marL="457200" rtl="0" algn="l">
              <a:lnSpc>
                <a:spcPct val="100000"/>
              </a:lnSpc>
              <a:spcBef>
                <a:spcPts val="0"/>
              </a:spcBef>
              <a:spcAft>
                <a:spcPts val="0"/>
              </a:spcAft>
              <a:buSzPts val="1400"/>
              <a:buChar char="●"/>
            </a:pPr>
            <a:r>
              <a:rPr b="1" lang="en-GB"/>
              <a:t>NOT NULL</a:t>
            </a:r>
            <a:r>
              <a:rPr lang="en-GB"/>
              <a:t>:  means a column must always have a value - it can't be left empty.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Let’s understand what previous command did</a:t>
            </a:r>
            <a:endParaRPr/>
          </a:p>
        </p:txBody>
      </p:sp>
      <p:sp>
        <p:nvSpPr>
          <p:cNvPr id="196" name="Google Shape;196;p23"/>
          <p:cNvSpPr txBox="1"/>
          <p:nvPr>
            <p:ph idx="2" type="title"/>
          </p:nvPr>
        </p:nvSpPr>
        <p:spPr>
          <a:xfrm>
            <a:off x="820325" y="1250575"/>
            <a:ext cx="7672200" cy="357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lang="en-GB"/>
              <a:t>AUTO_INCREMENT</a:t>
            </a:r>
            <a:r>
              <a:rPr lang="en-GB"/>
              <a:t>: means that the value in this column will automatically increase by 1 for each new record. This is commonly used for primary keys.</a:t>
            </a:r>
            <a:br>
              <a:rPr lang="en-GB"/>
            </a:br>
            <a:endParaRPr/>
          </a:p>
          <a:p>
            <a:pPr indent="-317500" lvl="0" marL="457200" rtl="0" algn="l">
              <a:lnSpc>
                <a:spcPct val="100000"/>
              </a:lnSpc>
              <a:spcBef>
                <a:spcPts val="0"/>
              </a:spcBef>
              <a:spcAft>
                <a:spcPts val="0"/>
              </a:spcAft>
              <a:buSzPts val="1400"/>
              <a:buChar char="●"/>
            </a:pPr>
            <a:r>
              <a:rPr b="1" lang="en-GB"/>
              <a:t>PRIMARY KEY (id)</a:t>
            </a:r>
            <a:r>
              <a:rPr lang="en-GB"/>
              <a:t>: This defines "id" as the primary key of the table. A primary key is a special relational database table column (or combination of columns) designated to uniquely identify all table records. Here, it means that no two "users" can have the same "id".</a:t>
            </a:r>
            <a:br>
              <a:rPr lang="en-GB"/>
            </a:br>
            <a:endParaRPr/>
          </a:p>
          <a:p>
            <a:pPr indent="-317500" lvl="0" marL="457200" rtl="0" algn="l">
              <a:lnSpc>
                <a:spcPct val="100000"/>
              </a:lnSpc>
              <a:spcBef>
                <a:spcPts val="0"/>
              </a:spcBef>
              <a:spcAft>
                <a:spcPts val="0"/>
              </a:spcAft>
              <a:buSzPts val="1400"/>
              <a:buChar char="●"/>
            </a:pPr>
            <a:r>
              <a:rPr lang="en-GB"/>
              <a:t>When creating a table, first specify its name, then define its columns with their names and data types.</a:t>
            </a:r>
            <a:br>
              <a:rPr lang="en-GB"/>
            </a:br>
            <a:endParaRPr/>
          </a:p>
          <a:p>
            <a:pPr indent="-317500" lvl="0" marL="457200" rtl="0" algn="l">
              <a:lnSpc>
                <a:spcPct val="100000"/>
              </a:lnSpc>
              <a:spcBef>
                <a:spcPts val="0"/>
              </a:spcBef>
              <a:spcAft>
                <a:spcPts val="0"/>
              </a:spcAft>
              <a:buSzPts val="1400"/>
              <a:buChar char="●"/>
            </a:pPr>
            <a:r>
              <a:rPr lang="en-GB"/>
              <a:t>When creating a column in a table, the column name must start first then followed by the data type.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Creating Todos Table</a:t>
            </a:r>
            <a:endParaRPr/>
          </a:p>
        </p:txBody>
      </p:sp>
      <p:sp>
        <p:nvSpPr>
          <p:cNvPr id="202" name="Google Shape;202;p24"/>
          <p:cNvSpPr txBox="1"/>
          <p:nvPr>
            <p:ph idx="2" type="title"/>
          </p:nvPr>
        </p:nvSpPr>
        <p:spPr>
          <a:xfrm>
            <a:off x="793325" y="1548200"/>
            <a:ext cx="4076700" cy="2510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Let’s create the todos table now.</a:t>
            </a:r>
            <a:br>
              <a:rPr lang="en-GB"/>
            </a:br>
            <a:endParaRPr/>
          </a:p>
          <a:p>
            <a:pPr indent="-317500" lvl="0" marL="457200" rtl="0" algn="l">
              <a:lnSpc>
                <a:spcPct val="100000"/>
              </a:lnSpc>
              <a:spcBef>
                <a:spcPts val="0"/>
              </a:spcBef>
              <a:spcAft>
                <a:spcPts val="0"/>
              </a:spcAft>
              <a:buSzPts val="1400"/>
              <a:buChar char="●"/>
            </a:pPr>
            <a:r>
              <a:rPr lang="en-GB"/>
              <a:t>Each todo will have the following fields(columns):</a:t>
            </a:r>
            <a:br>
              <a:rPr lang="en-GB"/>
            </a:br>
            <a:endParaRPr/>
          </a:p>
          <a:p>
            <a:pPr indent="-317500" lvl="1" marL="914400" rtl="0" algn="l">
              <a:lnSpc>
                <a:spcPct val="100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title: The title of the todo</a:t>
            </a:r>
            <a:br>
              <a:rPr lang="en-GB" sz="1400">
                <a:latin typeface="Plus Jakarta Sans"/>
                <a:ea typeface="Plus Jakarta Sans"/>
                <a:cs typeface="Plus Jakarta Sans"/>
                <a:sym typeface="Plus Jakarta Sans"/>
              </a:rPr>
            </a:br>
            <a:endParaRPr sz="1400">
              <a:latin typeface="Plus Jakarta Sans"/>
              <a:ea typeface="Plus Jakarta Sans"/>
              <a:cs typeface="Plus Jakarta Sans"/>
              <a:sym typeface="Plus Jakarta Sans"/>
            </a:endParaRPr>
          </a:p>
          <a:p>
            <a:pPr indent="-317500" lvl="1" marL="914400" rtl="0" algn="l">
              <a:lnSpc>
                <a:spcPct val="100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is_completed: Whether the todo has completed or not</a:t>
            </a:r>
            <a:br>
              <a:rPr lang="en-GB" sz="1400">
                <a:latin typeface="Plus Jakarta Sans"/>
                <a:ea typeface="Plus Jakarta Sans"/>
                <a:cs typeface="Plus Jakarta Sans"/>
                <a:sym typeface="Plus Jakarta Sans"/>
              </a:rPr>
            </a:br>
            <a:endParaRPr sz="1400">
              <a:latin typeface="Plus Jakarta Sans"/>
              <a:ea typeface="Plus Jakarta Sans"/>
              <a:cs typeface="Plus Jakarta Sans"/>
              <a:sym typeface="Plus Jakarta Sans"/>
            </a:endParaRPr>
          </a:p>
          <a:p>
            <a:pPr indent="-317500" lvl="1" marL="914400" rtl="0" algn="l">
              <a:lnSpc>
                <a:spcPct val="100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user_id: The id of the user who created it. It has a foreign key relation to the users table that will associate the todo row to the user</a:t>
            </a:r>
            <a:endParaRPr sz="1400">
              <a:latin typeface="Plus Jakarta Sans"/>
              <a:ea typeface="Plus Jakarta Sans"/>
              <a:cs typeface="Plus Jakarta Sans"/>
              <a:sym typeface="Plus Jakarta Sans"/>
            </a:endParaRPr>
          </a:p>
        </p:txBody>
      </p:sp>
      <p:pic>
        <p:nvPicPr>
          <p:cNvPr id="203" name="Google Shape;203;p24"/>
          <p:cNvPicPr preferRelativeResize="0"/>
          <p:nvPr/>
        </p:nvPicPr>
        <p:blipFill rotWithShape="1">
          <a:blip r:embed="rId3">
            <a:alphaModFix/>
          </a:blip>
          <a:srcRect b="10517" l="0" r="0" t="10524"/>
          <a:stretch/>
        </p:blipFill>
        <p:spPr>
          <a:xfrm>
            <a:off x="5098625" y="1610873"/>
            <a:ext cx="3420901" cy="1967154"/>
          </a:xfrm>
          <a:prstGeom prst="rect">
            <a:avLst/>
          </a:prstGeom>
          <a:noFill/>
          <a:ln>
            <a:noFill/>
          </a:ln>
        </p:spPr>
      </p:pic>
      <p:sp>
        <p:nvSpPr>
          <p:cNvPr id="204" name="Google Shape;204;p24"/>
          <p:cNvSpPr/>
          <p:nvPr/>
        </p:nvSpPr>
        <p:spPr>
          <a:xfrm>
            <a:off x="5439200" y="2025375"/>
            <a:ext cx="3017100" cy="823800"/>
          </a:xfrm>
          <a:prstGeom prst="rect">
            <a:avLst/>
          </a:prstGeom>
          <a:solidFill>
            <a:srgbClr val="FFFFFF">
              <a:alpha val="26274"/>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Execute the command…</a:t>
            </a:r>
            <a:endParaRPr/>
          </a:p>
        </p:txBody>
      </p:sp>
      <p:sp>
        <p:nvSpPr>
          <p:cNvPr id="210" name="Google Shape;210;p25"/>
          <p:cNvSpPr txBox="1"/>
          <p:nvPr>
            <p:ph idx="2" type="title"/>
          </p:nvPr>
        </p:nvSpPr>
        <p:spPr>
          <a:xfrm>
            <a:off x="793325" y="1548200"/>
            <a:ext cx="4076700" cy="2510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Hit CTRL + Enter on your keyboard or click run at the middle right to execute the command. You will notice it a new list labeled todos appear at the left section.</a:t>
            </a:r>
            <a:endParaRPr/>
          </a:p>
        </p:txBody>
      </p:sp>
      <p:pic>
        <p:nvPicPr>
          <p:cNvPr id="211" name="Google Shape;211;p25"/>
          <p:cNvPicPr preferRelativeResize="0"/>
          <p:nvPr/>
        </p:nvPicPr>
        <p:blipFill rotWithShape="1">
          <a:blip r:embed="rId3">
            <a:alphaModFix/>
          </a:blip>
          <a:srcRect b="0" l="0" r="0" t="0"/>
          <a:stretch/>
        </p:blipFill>
        <p:spPr>
          <a:xfrm>
            <a:off x="5098625" y="1727202"/>
            <a:ext cx="3420901" cy="1734496"/>
          </a:xfrm>
          <a:prstGeom prst="rect">
            <a:avLst/>
          </a:prstGeom>
          <a:noFill/>
          <a:ln>
            <a:noFill/>
          </a:ln>
        </p:spPr>
      </p:pic>
      <p:sp>
        <p:nvSpPr>
          <p:cNvPr id="212" name="Google Shape;212;p25"/>
          <p:cNvSpPr/>
          <p:nvPr/>
        </p:nvSpPr>
        <p:spPr>
          <a:xfrm>
            <a:off x="5150875" y="2295125"/>
            <a:ext cx="1249800" cy="154200"/>
          </a:xfrm>
          <a:prstGeom prst="rect">
            <a:avLst/>
          </a:prstGeom>
          <a:solidFill>
            <a:srgbClr val="FFFFFF">
              <a:alpha val="26274"/>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Let’s understand what previous command did</a:t>
            </a:r>
            <a:endParaRPr/>
          </a:p>
        </p:txBody>
      </p:sp>
      <p:sp>
        <p:nvSpPr>
          <p:cNvPr id="218" name="Google Shape;218;p26"/>
          <p:cNvSpPr txBox="1"/>
          <p:nvPr>
            <p:ph idx="2" type="title"/>
          </p:nvPr>
        </p:nvSpPr>
        <p:spPr>
          <a:xfrm>
            <a:off x="820325" y="1250575"/>
            <a:ext cx="7672200" cy="357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lang="en-GB"/>
              <a:t>CREATE TABLE users</a:t>
            </a:r>
            <a:r>
              <a:rPr lang="en-GB"/>
              <a:t>: create a new table in the database named "todos".</a:t>
            </a:r>
            <a:br>
              <a:rPr lang="en-GB"/>
            </a:br>
            <a:endParaRPr/>
          </a:p>
          <a:p>
            <a:pPr indent="-317500" lvl="0" marL="457200" rtl="0" algn="l">
              <a:lnSpc>
                <a:spcPct val="100000"/>
              </a:lnSpc>
              <a:spcBef>
                <a:spcPts val="0"/>
              </a:spcBef>
              <a:spcAft>
                <a:spcPts val="0"/>
              </a:spcAft>
              <a:buSzPts val="1400"/>
              <a:buChar char="●"/>
            </a:pPr>
            <a:r>
              <a:rPr b="1" lang="en-GB"/>
              <a:t>id INT</a:t>
            </a:r>
            <a:r>
              <a:rPr lang="en-GB"/>
              <a:t>: creates a column in the table named id with the type of integer.</a:t>
            </a:r>
            <a:br>
              <a:rPr lang="en-GB"/>
            </a:br>
            <a:endParaRPr/>
          </a:p>
          <a:p>
            <a:pPr indent="-317500" lvl="0" marL="457200" rtl="0" algn="l">
              <a:lnSpc>
                <a:spcPct val="100000"/>
              </a:lnSpc>
              <a:spcBef>
                <a:spcPts val="0"/>
              </a:spcBef>
              <a:spcAft>
                <a:spcPts val="0"/>
              </a:spcAft>
              <a:buSzPts val="1400"/>
              <a:buChar char="●"/>
            </a:pPr>
            <a:r>
              <a:rPr b="1" lang="en-GB"/>
              <a:t>title VARCHAR(255)</a:t>
            </a:r>
            <a:r>
              <a:rPr lang="en-GB"/>
              <a:t> </a:t>
            </a:r>
            <a:r>
              <a:rPr b="1" lang="en-GB"/>
              <a:t>NOT NULL</a:t>
            </a:r>
            <a:r>
              <a:rPr lang="en-GB"/>
              <a:t>: creates a non-nullable column in the table named “title” with the type of string. The 255 means that you can store up to 255 characters.</a:t>
            </a:r>
            <a:br>
              <a:rPr lang="en-GB"/>
            </a:br>
            <a:endParaRPr/>
          </a:p>
          <a:p>
            <a:pPr indent="-317500" lvl="0" marL="457200" rtl="0" algn="l">
              <a:lnSpc>
                <a:spcPct val="100000"/>
              </a:lnSpc>
              <a:spcBef>
                <a:spcPts val="0"/>
              </a:spcBef>
              <a:spcAft>
                <a:spcPts val="0"/>
              </a:spcAft>
              <a:buSzPts val="1400"/>
              <a:buChar char="●"/>
            </a:pPr>
            <a:r>
              <a:rPr b="1" lang="en-GB"/>
              <a:t>description  VARCHAR(255)</a:t>
            </a:r>
            <a:r>
              <a:rPr lang="en-GB"/>
              <a:t>: creates a column in the table named “description” with the type of string. You’ll notice that we left out </a:t>
            </a:r>
            <a:r>
              <a:rPr b="1" lang="en-GB"/>
              <a:t>NOT NULL </a:t>
            </a:r>
            <a:r>
              <a:rPr lang="en-GB"/>
              <a:t>keyword. Hence, this column can be nullable.</a:t>
            </a:r>
            <a:br>
              <a:rPr lang="en-GB"/>
            </a:br>
            <a:endParaRPr/>
          </a:p>
          <a:p>
            <a:pPr indent="-317500" lvl="0" marL="457200" rtl="0" algn="l">
              <a:lnSpc>
                <a:spcPct val="100000"/>
              </a:lnSpc>
              <a:spcBef>
                <a:spcPts val="0"/>
              </a:spcBef>
              <a:spcAft>
                <a:spcPts val="0"/>
              </a:spcAft>
              <a:buSzPts val="1400"/>
              <a:buChar char="●"/>
            </a:pPr>
            <a:r>
              <a:rPr b="1" lang="en-GB"/>
              <a:t>user_id VARCHAR(255)</a:t>
            </a:r>
            <a:r>
              <a:rPr lang="en-GB"/>
              <a:t>: creates a column in the table named “user_id” with the type of integer. This column will store the id of the user who created the todo.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Let’s understand what previous command did</a:t>
            </a:r>
            <a:endParaRPr/>
          </a:p>
        </p:txBody>
      </p:sp>
      <p:sp>
        <p:nvSpPr>
          <p:cNvPr id="224" name="Google Shape;224;p27"/>
          <p:cNvSpPr txBox="1"/>
          <p:nvPr>
            <p:ph idx="2" type="title"/>
          </p:nvPr>
        </p:nvSpPr>
        <p:spPr>
          <a:xfrm>
            <a:off x="820325" y="1250575"/>
            <a:ext cx="7672200" cy="357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lang="en-GB"/>
              <a:t>AUTO_INCREMENT</a:t>
            </a:r>
            <a:r>
              <a:rPr lang="en-GB"/>
              <a:t>: means that the value in this column will automatically increase by 1 for each new record. This is commonly used for primary keys.</a:t>
            </a:r>
            <a:br>
              <a:rPr lang="en-GB"/>
            </a:br>
            <a:endParaRPr/>
          </a:p>
          <a:p>
            <a:pPr indent="-317500" lvl="0" marL="457200" rtl="0" algn="l">
              <a:lnSpc>
                <a:spcPct val="100000"/>
              </a:lnSpc>
              <a:spcBef>
                <a:spcPts val="0"/>
              </a:spcBef>
              <a:spcAft>
                <a:spcPts val="0"/>
              </a:spcAft>
              <a:buSzPts val="1400"/>
              <a:buChar char="●"/>
            </a:pPr>
            <a:r>
              <a:rPr b="1" lang="en-GB"/>
              <a:t>PRIMARY KEY (id)</a:t>
            </a:r>
            <a:r>
              <a:rPr lang="en-GB"/>
              <a:t>: This defines "id" as the primary key of the table. A primary key is a special relational database table column (or combination of columns) designated to uniquely identify all table records. Here, it means that no two "todos" can have the same "id".</a:t>
            </a:r>
            <a:br>
              <a:rPr lang="en-GB"/>
            </a:br>
            <a:endParaRPr/>
          </a:p>
          <a:p>
            <a:pPr indent="-317500" lvl="0" marL="457200" rtl="0" algn="l">
              <a:lnSpc>
                <a:spcPct val="100000"/>
              </a:lnSpc>
              <a:spcBef>
                <a:spcPts val="0"/>
              </a:spcBef>
              <a:spcAft>
                <a:spcPts val="0"/>
              </a:spcAft>
              <a:buSzPts val="1400"/>
              <a:buChar char="●"/>
            </a:pPr>
            <a:r>
              <a:rPr b="1" lang="en-GB"/>
              <a:t>FOREIGN KEY (user_id) REFERENCES users(id)</a:t>
            </a:r>
            <a:r>
              <a:rPr lang="en-GB"/>
              <a:t>: This defines a foreign key relationship to users table through the “user_id” column.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What’s a foreign key?</a:t>
            </a:r>
            <a:endParaRPr/>
          </a:p>
        </p:txBody>
      </p:sp>
      <p:sp>
        <p:nvSpPr>
          <p:cNvPr id="230" name="Google Shape;230;p28"/>
          <p:cNvSpPr txBox="1"/>
          <p:nvPr>
            <p:ph idx="2" type="title"/>
          </p:nvPr>
        </p:nvSpPr>
        <p:spPr>
          <a:xfrm>
            <a:off x="820325" y="1250575"/>
            <a:ext cx="3952800" cy="247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A "foreign key" is a field in a table that links to the primary key in another table. It's a way to ensure that the data in the table is consistent and that there are valid links between tables.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In this case, each "todo" is associated with a user in the "users" table through the "user_id". The foreign key ensures that for every "todo", the "user_id" corresponds to a valid "id" in the "users" table.</a:t>
            </a:r>
            <a:endParaRPr/>
          </a:p>
        </p:txBody>
      </p:sp>
      <p:pic>
        <p:nvPicPr>
          <p:cNvPr id="231" name="Google Shape;231;p28"/>
          <p:cNvPicPr preferRelativeResize="0"/>
          <p:nvPr/>
        </p:nvPicPr>
        <p:blipFill rotWithShape="1">
          <a:blip r:embed="rId3">
            <a:alphaModFix/>
          </a:blip>
          <a:srcRect b="10517" l="0" r="0" t="10524"/>
          <a:stretch/>
        </p:blipFill>
        <p:spPr>
          <a:xfrm>
            <a:off x="4959100" y="1378348"/>
            <a:ext cx="3420901" cy="1967154"/>
          </a:xfrm>
          <a:prstGeom prst="rect">
            <a:avLst/>
          </a:prstGeom>
          <a:noFill/>
          <a:ln>
            <a:noFill/>
          </a:ln>
        </p:spPr>
      </p:pic>
      <p:sp>
        <p:nvSpPr>
          <p:cNvPr id="232" name="Google Shape;232;p28"/>
          <p:cNvSpPr/>
          <p:nvPr/>
        </p:nvSpPr>
        <p:spPr>
          <a:xfrm>
            <a:off x="5331100" y="2477225"/>
            <a:ext cx="2715900" cy="148800"/>
          </a:xfrm>
          <a:prstGeom prst="rect">
            <a:avLst/>
          </a:prstGeom>
          <a:solidFill>
            <a:srgbClr val="FFFFFF">
              <a:alpha val="26274"/>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Foreign Keys/References/Relationships</a:t>
            </a:r>
            <a:endParaRPr/>
          </a:p>
        </p:txBody>
      </p:sp>
      <p:pic>
        <p:nvPicPr>
          <p:cNvPr id="238" name="Google Shape;238;p29"/>
          <p:cNvPicPr preferRelativeResize="0"/>
          <p:nvPr/>
        </p:nvPicPr>
        <p:blipFill rotWithShape="1">
          <a:blip r:embed="rId3">
            <a:alphaModFix/>
          </a:blip>
          <a:srcRect b="0" l="0" r="0" t="0"/>
          <a:stretch/>
        </p:blipFill>
        <p:spPr>
          <a:xfrm>
            <a:off x="943025" y="1106002"/>
            <a:ext cx="4323091" cy="40197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793325" y="551900"/>
            <a:ext cx="7767600" cy="83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Introduction to Databases</a:t>
            </a:r>
            <a:endParaRPr/>
          </a:p>
          <a:p>
            <a:pPr indent="0" lvl="0" marL="0" rtl="0" algn="l">
              <a:lnSpc>
                <a:spcPct val="100000"/>
              </a:lnSpc>
              <a:spcBef>
                <a:spcPts val="0"/>
              </a:spcBef>
              <a:spcAft>
                <a:spcPts val="0"/>
              </a:spcAft>
              <a:buSzPts val="1800"/>
              <a:buNone/>
            </a:pPr>
            <a:r>
              <a:t/>
            </a:r>
            <a:endParaRPr b="0" sz="1800"/>
          </a:p>
        </p:txBody>
      </p:sp>
      <p:sp>
        <p:nvSpPr>
          <p:cNvPr id="61" name="Google Shape;61;p3"/>
          <p:cNvSpPr txBox="1"/>
          <p:nvPr>
            <p:ph idx="2" type="title"/>
          </p:nvPr>
        </p:nvSpPr>
        <p:spPr>
          <a:xfrm>
            <a:off x="793325" y="1548200"/>
            <a:ext cx="4076700" cy="2767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Think of a library. In this analogy, the library is filled with numerous books, newspapers, magazines, and DVDs. A database is like the library - a structured set of data.</a:t>
            </a:r>
            <a:br>
              <a:rPr lang="en-GB"/>
            </a:br>
            <a:endParaRPr/>
          </a:p>
          <a:p>
            <a:pPr indent="-317500" lvl="0" marL="457200" rtl="0" algn="l">
              <a:lnSpc>
                <a:spcPct val="100000"/>
              </a:lnSpc>
              <a:spcBef>
                <a:spcPts val="0"/>
              </a:spcBef>
              <a:spcAft>
                <a:spcPts val="0"/>
              </a:spcAft>
              <a:buSzPts val="1400"/>
              <a:buChar char="●"/>
            </a:pPr>
            <a:r>
              <a:rPr lang="en-GB"/>
              <a:t>The different types of data (books, newspapers, etc.) can be compared to different types of data stored in a database, such as text, numbers, dates, and more.</a:t>
            </a:r>
            <a:endParaRPr/>
          </a:p>
        </p:txBody>
      </p:sp>
      <p:pic>
        <p:nvPicPr>
          <p:cNvPr id="62" name="Google Shape;62;p3"/>
          <p:cNvPicPr preferRelativeResize="0"/>
          <p:nvPr/>
        </p:nvPicPr>
        <p:blipFill rotWithShape="1">
          <a:blip r:embed="rId3">
            <a:alphaModFix/>
          </a:blip>
          <a:srcRect b="3166" l="0" r="0" t="3156"/>
          <a:stretch/>
        </p:blipFill>
        <p:spPr>
          <a:xfrm>
            <a:off x="5140025" y="1548194"/>
            <a:ext cx="3420901" cy="213806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Using Basic SQL commands: INSERT</a:t>
            </a:r>
            <a:endParaRPr/>
          </a:p>
        </p:txBody>
      </p:sp>
      <p:sp>
        <p:nvSpPr>
          <p:cNvPr id="244" name="Google Shape;244;p30"/>
          <p:cNvSpPr txBox="1"/>
          <p:nvPr>
            <p:ph idx="2" type="title"/>
          </p:nvPr>
        </p:nvSpPr>
        <p:spPr>
          <a:xfrm>
            <a:off x="820325" y="1250575"/>
            <a:ext cx="3952800" cy="381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So far we have two tables but we haven’t inserted any data to these tables yet. Let’s try inserting some. To insert/create a new row, we use a command called “INSERT INTO table_name”, followed by the values.</a:t>
            </a:r>
            <a:br>
              <a:rPr lang="en-GB"/>
            </a:br>
            <a:br>
              <a:rPr lang="en-GB"/>
            </a:br>
            <a:r>
              <a:rPr lang="en-GB"/>
              <a:t>Let’s create some users first.</a:t>
            </a:r>
            <a:br>
              <a:rPr lang="en-GB"/>
            </a:br>
            <a:br>
              <a:rPr lang="en-GB"/>
            </a:br>
            <a:r>
              <a:rPr i="1" lang="en-GB"/>
              <a:t>INSERT INTO users(name, email)</a:t>
            </a:r>
            <a:endParaRPr i="1"/>
          </a:p>
          <a:p>
            <a:pPr indent="0" lvl="0" marL="0" rtl="0" algn="l">
              <a:lnSpc>
                <a:spcPct val="100000"/>
              </a:lnSpc>
              <a:spcBef>
                <a:spcPts val="0"/>
              </a:spcBef>
              <a:spcAft>
                <a:spcPts val="0"/>
              </a:spcAft>
              <a:buSzPts val="1400"/>
              <a:buNone/>
            </a:pPr>
            <a:r>
              <a:rPr i="1" lang="en-GB"/>
              <a:t>VALUES ('Elon Musk', 'elon@spacex.com');</a:t>
            </a:r>
            <a:endParaRPr i="1"/>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i="1" lang="en-GB"/>
              <a:t>INSERT INTO users(name, email)</a:t>
            </a:r>
            <a:endParaRPr i="1"/>
          </a:p>
          <a:p>
            <a:pPr indent="0" lvl="0" marL="0" rtl="0" algn="l">
              <a:lnSpc>
                <a:spcPct val="100000"/>
              </a:lnSpc>
              <a:spcBef>
                <a:spcPts val="0"/>
              </a:spcBef>
              <a:spcAft>
                <a:spcPts val="0"/>
              </a:spcAft>
              <a:buSzPts val="1400"/>
              <a:buNone/>
            </a:pPr>
            <a:r>
              <a:rPr i="1" lang="en-GB"/>
              <a:t>VALUES ('Jeff Bezos', 'jeff@amazon.com');</a:t>
            </a:r>
            <a:endParaRPr i="1"/>
          </a:p>
          <a:p>
            <a:pPr indent="0" lvl="0" marL="0" rtl="0" algn="l">
              <a:lnSpc>
                <a:spcPct val="100000"/>
              </a:lnSpc>
              <a:spcBef>
                <a:spcPts val="0"/>
              </a:spcBef>
              <a:spcAft>
                <a:spcPts val="0"/>
              </a:spcAft>
              <a:buSzPts val="1400"/>
              <a:buNone/>
            </a:pPr>
            <a:br>
              <a:rPr lang="en-GB"/>
            </a:br>
            <a:r>
              <a:rPr lang="en-GB"/>
              <a:t>This will create two users in the users table.</a:t>
            </a:r>
            <a:endParaRPr/>
          </a:p>
        </p:txBody>
      </p:sp>
      <p:pic>
        <p:nvPicPr>
          <p:cNvPr id="245" name="Google Shape;245;p30"/>
          <p:cNvPicPr preferRelativeResize="0"/>
          <p:nvPr/>
        </p:nvPicPr>
        <p:blipFill rotWithShape="1">
          <a:blip r:embed="rId3">
            <a:alphaModFix/>
          </a:blip>
          <a:srcRect b="0" l="0" r="0" t="0"/>
          <a:stretch/>
        </p:blipFill>
        <p:spPr>
          <a:xfrm>
            <a:off x="4931200" y="1250571"/>
            <a:ext cx="4105080" cy="33425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Using Basic SQL commands: INSERT</a:t>
            </a:r>
            <a:endParaRPr/>
          </a:p>
        </p:txBody>
      </p:sp>
      <p:sp>
        <p:nvSpPr>
          <p:cNvPr id="251" name="Google Shape;251;p31"/>
          <p:cNvSpPr txBox="1"/>
          <p:nvPr>
            <p:ph idx="2" type="title"/>
          </p:nvPr>
        </p:nvSpPr>
        <p:spPr>
          <a:xfrm>
            <a:off x="820325" y="1250575"/>
            <a:ext cx="3952800" cy="381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We can also combine these commands into one as follow:</a:t>
            </a:r>
            <a:br>
              <a:rPr lang="en-GB"/>
            </a:br>
            <a:br>
              <a:rPr lang="en-GB"/>
            </a:br>
            <a:r>
              <a:rPr i="1" lang="en-GB"/>
              <a:t>INSERT INTO users(name, email)</a:t>
            </a:r>
            <a:endParaRPr i="1"/>
          </a:p>
          <a:p>
            <a:pPr indent="0" lvl="0" marL="0" rtl="0" algn="l">
              <a:lnSpc>
                <a:spcPct val="100000"/>
              </a:lnSpc>
              <a:spcBef>
                <a:spcPts val="0"/>
              </a:spcBef>
              <a:spcAft>
                <a:spcPts val="0"/>
              </a:spcAft>
              <a:buSzPts val="1400"/>
              <a:buNone/>
            </a:pPr>
            <a:r>
              <a:rPr i="1" lang="en-GB"/>
              <a:t>VALUES </a:t>
            </a:r>
            <a:endParaRPr i="1"/>
          </a:p>
          <a:p>
            <a:pPr indent="457200" lvl="0" marL="0" rtl="0" algn="l">
              <a:lnSpc>
                <a:spcPct val="100000"/>
              </a:lnSpc>
              <a:spcBef>
                <a:spcPts val="0"/>
              </a:spcBef>
              <a:spcAft>
                <a:spcPts val="0"/>
              </a:spcAft>
              <a:buSzPts val="1400"/>
              <a:buNone/>
            </a:pPr>
            <a:r>
              <a:rPr i="1" lang="en-GB"/>
              <a:t>('Elon Musk', '</a:t>
            </a:r>
            <a:r>
              <a:rPr i="1" lang="en-GB" u="sng">
                <a:solidFill>
                  <a:schemeClr val="hlink"/>
                </a:solidFill>
                <a:hlinkClick r:id="rId3"/>
              </a:rPr>
              <a:t>elon@spacex.com</a:t>
            </a:r>
            <a:r>
              <a:rPr i="1" lang="en-GB"/>
              <a:t>'),</a:t>
            </a:r>
            <a:endParaRPr i="1"/>
          </a:p>
          <a:p>
            <a:pPr indent="457200" lvl="0" marL="0" rtl="0" algn="l">
              <a:lnSpc>
                <a:spcPct val="100000"/>
              </a:lnSpc>
              <a:spcBef>
                <a:spcPts val="0"/>
              </a:spcBef>
              <a:spcAft>
                <a:spcPts val="0"/>
              </a:spcAft>
              <a:buSzPts val="1400"/>
              <a:buNone/>
            </a:pPr>
            <a:r>
              <a:rPr i="1" lang="en-GB"/>
              <a:t>('Jeff Bezos', 'jeff@amazon.com');</a:t>
            </a:r>
            <a:endParaRPr i="1"/>
          </a:p>
          <a:p>
            <a:pPr indent="0" lvl="0" marL="0" rtl="0" algn="l">
              <a:lnSpc>
                <a:spcPct val="100000"/>
              </a:lnSpc>
              <a:spcBef>
                <a:spcPts val="0"/>
              </a:spcBef>
              <a:spcAft>
                <a:spcPts val="0"/>
              </a:spcAft>
              <a:buSzPts val="1400"/>
              <a:buNone/>
            </a:pPr>
            <a:br>
              <a:rPr lang="en-GB"/>
            </a:br>
            <a:r>
              <a:rPr lang="en-GB"/>
              <a:t>Same as before, it will create two users.</a:t>
            </a:r>
            <a:endParaRPr/>
          </a:p>
        </p:txBody>
      </p:sp>
      <p:pic>
        <p:nvPicPr>
          <p:cNvPr id="252" name="Google Shape;252;p31"/>
          <p:cNvPicPr preferRelativeResize="0"/>
          <p:nvPr/>
        </p:nvPicPr>
        <p:blipFill rotWithShape="1">
          <a:blip r:embed="rId4">
            <a:alphaModFix/>
          </a:blip>
          <a:srcRect b="0" l="0" r="0" t="0"/>
          <a:stretch/>
        </p:blipFill>
        <p:spPr>
          <a:xfrm>
            <a:off x="4838175" y="1303255"/>
            <a:ext cx="4105079" cy="31796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Let’s check the users table now</a:t>
            </a:r>
            <a:endParaRPr/>
          </a:p>
        </p:txBody>
      </p:sp>
      <p:sp>
        <p:nvSpPr>
          <p:cNvPr id="258" name="Google Shape;258;p32"/>
          <p:cNvSpPr txBox="1"/>
          <p:nvPr>
            <p:ph idx="2" type="title"/>
          </p:nvPr>
        </p:nvSpPr>
        <p:spPr>
          <a:xfrm>
            <a:off x="820325" y="1250575"/>
            <a:ext cx="3952800" cy="381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You can double click on the icon labeled users in the left section. We have two users now.</a:t>
            </a:r>
            <a:endParaRPr/>
          </a:p>
        </p:txBody>
      </p:sp>
      <p:pic>
        <p:nvPicPr>
          <p:cNvPr id="259" name="Google Shape;259;p32"/>
          <p:cNvPicPr preferRelativeResize="0"/>
          <p:nvPr/>
        </p:nvPicPr>
        <p:blipFill rotWithShape="1">
          <a:blip r:embed="rId3">
            <a:alphaModFix/>
          </a:blip>
          <a:srcRect b="0" l="0" r="0" t="0"/>
          <a:stretch/>
        </p:blipFill>
        <p:spPr>
          <a:xfrm>
            <a:off x="4838175" y="1277042"/>
            <a:ext cx="4105079" cy="323208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Using Basic SQL commands: SELECT</a:t>
            </a:r>
            <a:endParaRPr/>
          </a:p>
        </p:txBody>
      </p:sp>
      <p:sp>
        <p:nvSpPr>
          <p:cNvPr id="265" name="Google Shape;265;p33"/>
          <p:cNvSpPr txBox="1"/>
          <p:nvPr>
            <p:ph idx="2" type="title"/>
          </p:nvPr>
        </p:nvSpPr>
        <p:spPr>
          <a:xfrm>
            <a:off x="820325" y="1250575"/>
            <a:ext cx="3952800" cy="381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You can also use SELECT command to read from a table.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i="1" lang="en-GB"/>
              <a:t>SELECT * FROM users;</a:t>
            </a:r>
            <a:endParaRPr i="1"/>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GB"/>
              <a:t>This will select all users. (Be careful! Do not use this command a lot. It’s fine if you have a few rows in the table but with large amount of rows, this can slow down the database. Use 'LIMIT' for efficiency and to control the number of returned rows)</a:t>
            </a:r>
            <a:endParaRPr/>
          </a:p>
        </p:txBody>
      </p:sp>
      <p:pic>
        <p:nvPicPr>
          <p:cNvPr id="266" name="Google Shape;266;p33"/>
          <p:cNvPicPr preferRelativeResize="0"/>
          <p:nvPr/>
        </p:nvPicPr>
        <p:blipFill rotWithShape="1">
          <a:blip r:embed="rId3">
            <a:alphaModFix/>
          </a:blip>
          <a:srcRect b="806" l="0" r="0" t="806"/>
          <a:stretch/>
        </p:blipFill>
        <p:spPr>
          <a:xfrm>
            <a:off x="4838175" y="1277042"/>
            <a:ext cx="4105080" cy="323208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Using Basic SQL commands: UPDATE</a:t>
            </a:r>
            <a:endParaRPr/>
          </a:p>
        </p:txBody>
      </p:sp>
      <p:sp>
        <p:nvSpPr>
          <p:cNvPr id="272" name="Google Shape;272;p34"/>
          <p:cNvSpPr txBox="1"/>
          <p:nvPr>
            <p:ph idx="2" type="title"/>
          </p:nvPr>
        </p:nvSpPr>
        <p:spPr>
          <a:xfrm>
            <a:off x="820325" y="1250575"/>
            <a:ext cx="3952800" cy="381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Uh oh! Looks like Jeff gave us the wrong email! We need to update his email. How can we do that? Well, you can use UPDATE and update the column(s) you want. In this case, we just want to update the email of this user:</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i="1" lang="en-GB"/>
              <a:t>UPDATE users</a:t>
            </a:r>
            <a:endParaRPr i="1"/>
          </a:p>
          <a:p>
            <a:pPr indent="0" lvl="0" marL="0" rtl="0" algn="l">
              <a:lnSpc>
                <a:spcPct val="100000"/>
              </a:lnSpc>
              <a:spcBef>
                <a:spcPts val="0"/>
              </a:spcBef>
              <a:spcAft>
                <a:spcPts val="0"/>
              </a:spcAft>
              <a:buSzPts val="1400"/>
              <a:buNone/>
            </a:pPr>
            <a:r>
              <a:rPr i="1" lang="en-GB"/>
              <a:t>SET email = ‘</a:t>
            </a:r>
            <a:r>
              <a:rPr i="1" lang="en-GB" u="sng">
                <a:solidFill>
                  <a:schemeClr val="hlink"/>
                </a:solidFill>
                <a:hlinkClick r:id="rId3"/>
              </a:rPr>
              <a:t>bezos@amazon.com</a:t>
            </a:r>
            <a:r>
              <a:rPr i="1" lang="en-GB"/>
              <a:t>’</a:t>
            </a:r>
            <a:endParaRPr i="1"/>
          </a:p>
          <a:p>
            <a:pPr indent="0" lvl="0" marL="0" rtl="0" algn="l">
              <a:lnSpc>
                <a:spcPct val="100000"/>
              </a:lnSpc>
              <a:spcBef>
                <a:spcPts val="0"/>
              </a:spcBef>
              <a:spcAft>
                <a:spcPts val="0"/>
              </a:spcAft>
              <a:buSzPts val="1400"/>
              <a:buNone/>
            </a:pPr>
            <a:r>
              <a:rPr i="1" lang="en-GB"/>
              <a:t>WHERE id = 2;</a:t>
            </a:r>
            <a:endParaRPr i="1"/>
          </a:p>
          <a:p>
            <a:pPr indent="0" lvl="0" marL="0" rtl="0" algn="l">
              <a:lnSpc>
                <a:spcPct val="100000"/>
              </a:lnSpc>
              <a:spcBef>
                <a:spcPts val="0"/>
              </a:spcBef>
              <a:spcAft>
                <a:spcPts val="0"/>
              </a:spcAft>
              <a:buSzPts val="1400"/>
              <a:buNone/>
            </a:pPr>
            <a:br>
              <a:rPr lang="en-GB"/>
            </a:br>
            <a:r>
              <a:rPr lang="en-GB"/>
              <a:t>This will select the user with an id of 2 and update the email. Be careful! If you omit </a:t>
            </a:r>
            <a:r>
              <a:rPr i="1" lang="en-GB"/>
              <a:t>WHERE </a:t>
            </a:r>
            <a:r>
              <a:rPr lang="en-GB"/>
              <a:t>clause, this command will update every single row in the table. Do not forget </a:t>
            </a:r>
            <a:r>
              <a:rPr i="1" lang="en-GB"/>
              <a:t>WHERE </a:t>
            </a:r>
            <a:r>
              <a:rPr lang="en-GB"/>
              <a:t>clause when updating row(s).</a:t>
            </a:r>
            <a:endParaRPr/>
          </a:p>
        </p:txBody>
      </p:sp>
      <p:pic>
        <p:nvPicPr>
          <p:cNvPr id="273" name="Google Shape;273;p34"/>
          <p:cNvPicPr preferRelativeResize="0"/>
          <p:nvPr/>
        </p:nvPicPr>
        <p:blipFill rotWithShape="1">
          <a:blip r:embed="rId4">
            <a:alphaModFix/>
          </a:blip>
          <a:srcRect b="0" l="3625" r="3617" t="0"/>
          <a:stretch/>
        </p:blipFill>
        <p:spPr>
          <a:xfrm>
            <a:off x="4838175" y="1277042"/>
            <a:ext cx="4105080" cy="323208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Using Basic SQL commands: DELETE</a:t>
            </a:r>
            <a:endParaRPr/>
          </a:p>
        </p:txBody>
      </p:sp>
      <p:sp>
        <p:nvSpPr>
          <p:cNvPr id="279" name="Google Shape;279;p35"/>
          <p:cNvSpPr txBox="1"/>
          <p:nvPr>
            <p:ph idx="2" type="title"/>
          </p:nvPr>
        </p:nvSpPr>
        <p:spPr>
          <a:xfrm>
            <a:off x="820325" y="1250575"/>
            <a:ext cx="3952800" cy="381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GB"/>
              <a:t>We can delete the row(s) with the DELETE command as follow:</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i="1" lang="en-GB"/>
              <a:t>DELETE FROM users WHERE id = 2;</a:t>
            </a:r>
            <a:endParaRPr i="1"/>
          </a:p>
          <a:p>
            <a:pPr indent="0" lvl="0" marL="0" rtl="0" algn="l">
              <a:lnSpc>
                <a:spcPct val="100000"/>
              </a:lnSpc>
              <a:spcBef>
                <a:spcPts val="0"/>
              </a:spcBef>
              <a:spcAft>
                <a:spcPts val="0"/>
              </a:spcAft>
              <a:buSzPts val="1400"/>
              <a:buNone/>
            </a:pPr>
            <a:br>
              <a:rPr lang="en-GB"/>
            </a:br>
            <a:r>
              <a:rPr lang="en-GB"/>
              <a:t>This will delete the user with an id of 2l. Be careful! If you omit </a:t>
            </a:r>
            <a:r>
              <a:rPr i="1" lang="en-GB"/>
              <a:t>WHERE </a:t>
            </a:r>
            <a:r>
              <a:rPr lang="en-GB"/>
              <a:t>clause, this command will delete all rows in the table. Do not forget </a:t>
            </a:r>
            <a:r>
              <a:rPr i="1" lang="en-GB"/>
              <a:t>WHERE </a:t>
            </a:r>
            <a:r>
              <a:rPr lang="en-GB"/>
              <a:t>clause when deleting row(s).</a:t>
            </a:r>
            <a:endParaRPr/>
          </a:p>
        </p:txBody>
      </p:sp>
      <p:pic>
        <p:nvPicPr>
          <p:cNvPr id="280" name="Google Shape;280;p35"/>
          <p:cNvPicPr preferRelativeResize="0"/>
          <p:nvPr/>
        </p:nvPicPr>
        <p:blipFill rotWithShape="1">
          <a:blip r:embed="rId3">
            <a:alphaModFix/>
          </a:blip>
          <a:srcRect b="0" l="3625" r="3617" t="0"/>
          <a:stretch/>
        </p:blipFill>
        <p:spPr>
          <a:xfrm>
            <a:off x="4838175" y="1277042"/>
            <a:ext cx="4105080" cy="323208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Your turn…</a:t>
            </a:r>
            <a:endParaRPr/>
          </a:p>
        </p:txBody>
      </p:sp>
      <p:sp>
        <p:nvSpPr>
          <p:cNvPr id="286" name="Google Shape;286;p36"/>
          <p:cNvSpPr txBox="1"/>
          <p:nvPr>
            <p:ph idx="2" type="title"/>
          </p:nvPr>
        </p:nvSpPr>
        <p:spPr>
          <a:xfrm>
            <a:off x="820325" y="1250575"/>
            <a:ext cx="3952800" cy="3812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Delete all users from the users table.</a:t>
            </a:r>
            <a:endParaRPr/>
          </a:p>
          <a:p>
            <a:pPr indent="-317500" lvl="0" marL="457200" rtl="0" algn="l">
              <a:lnSpc>
                <a:spcPct val="100000"/>
              </a:lnSpc>
              <a:spcBef>
                <a:spcPts val="0"/>
              </a:spcBef>
              <a:spcAft>
                <a:spcPts val="0"/>
              </a:spcAft>
              <a:buSzPts val="1400"/>
              <a:buChar char="●"/>
            </a:pPr>
            <a:r>
              <a:rPr lang="en-GB"/>
              <a:t>Create two new users.</a:t>
            </a:r>
            <a:endParaRPr/>
          </a:p>
          <a:p>
            <a:pPr indent="-317500" lvl="0" marL="457200" rtl="0" algn="l">
              <a:lnSpc>
                <a:spcPct val="100000"/>
              </a:lnSpc>
              <a:spcBef>
                <a:spcPts val="0"/>
              </a:spcBef>
              <a:spcAft>
                <a:spcPts val="0"/>
              </a:spcAft>
              <a:buSzPts val="1400"/>
              <a:buChar char="●"/>
            </a:pPr>
            <a:r>
              <a:rPr lang="en-GB"/>
              <a:t>Create two todos for each user.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708900" y="2187000"/>
            <a:ext cx="77262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Self Cover: </a:t>
            </a:r>
            <a:r>
              <a:rPr lang="en-GB" u="sng">
                <a:solidFill>
                  <a:schemeClr val="hlink"/>
                </a:solidFill>
                <a:hlinkClick r:id="rId3"/>
              </a:rPr>
              <a:t>Intro to Databases</a:t>
            </a:r>
            <a:br>
              <a:rPr lang="en-GB"/>
            </a:br>
            <a:r>
              <a:rPr b="0" lang="en-GB" sz="1400"/>
              <a:t>Up until SQL Query ~ GROUP BY &amp; HAVING queries</a:t>
            </a:r>
            <a:endParaRPr b="0" sz="1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708900" y="2187000"/>
            <a:ext cx="77262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Task of the day</a:t>
            </a:r>
            <a:br>
              <a:rPr lang="en-GB"/>
            </a:br>
            <a:r>
              <a:rPr b="0" lang="en-GB" sz="1400"/>
              <a:t>Create ERD diagram for the todoapp with </a:t>
            </a:r>
            <a:r>
              <a:rPr b="0" lang="en-GB" sz="1400" u="sng">
                <a:solidFill>
                  <a:schemeClr val="hlink"/>
                </a:solidFill>
                <a:hlinkClick r:id="rId3"/>
              </a:rPr>
              <a:t>lucidchart</a:t>
            </a:r>
            <a:r>
              <a:rPr b="0" lang="en-GB" sz="1400"/>
              <a:t> or </a:t>
            </a:r>
            <a:r>
              <a:rPr b="0" lang="en-GB" sz="1400" u="sng">
                <a:solidFill>
                  <a:schemeClr val="hlink"/>
                </a:solidFill>
                <a:hlinkClick r:id="rId4"/>
              </a:rPr>
              <a:t>miro</a:t>
            </a:r>
            <a:r>
              <a:rPr b="0" lang="en-GB" sz="1400"/>
              <a:t> or on whiteboard.</a:t>
            </a:r>
            <a:endParaRPr b="0" sz="1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24a7cd8e93b_2_93"/>
          <p:cNvSpPr txBox="1"/>
          <p:nvPr/>
        </p:nvSpPr>
        <p:spPr>
          <a:xfrm>
            <a:off x="708900" y="989175"/>
            <a:ext cx="7726200" cy="335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solidFill>
                  <a:srgbClr val="FFFFFF"/>
                </a:solidFill>
                <a:latin typeface="Plus Jakarta Sans"/>
                <a:ea typeface="Plus Jakarta Sans"/>
                <a:cs typeface="Plus Jakarta Sans"/>
                <a:sym typeface="Plus Jakarta Sans"/>
              </a:rPr>
              <a:t>Task of the day 2</a:t>
            </a:r>
            <a:br>
              <a:rPr b="1" lang="en-GB" sz="2400">
                <a:solidFill>
                  <a:srgbClr val="FFFFFF"/>
                </a:solidFill>
                <a:latin typeface="Plus Jakarta Sans"/>
                <a:ea typeface="Plus Jakarta Sans"/>
                <a:cs typeface="Plus Jakarta Sans"/>
                <a:sym typeface="Plus Jakarta Sans"/>
              </a:rPr>
            </a:br>
            <a:r>
              <a:rPr lang="en-GB">
                <a:solidFill>
                  <a:srgbClr val="FFFFFF"/>
                </a:solidFill>
                <a:latin typeface="Plus Jakarta Sans"/>
                <a:ea typeface="Plus Jakarta Sans"/>
                <a:cs typeface="Plus Jakarta Sans"/>
                <a:sym typeface="Plus Jakarta Sans"/>
              </a:rPr>
              <a:t>Create the required entities and attributes for the following application:</a:t>
            </a:r>
            <a:endParaRPr>
              <a:solidFill>
                <a:srgbClr val="FFFFFF"/>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rgbClr val="FFFFFF"/>
              </a:solidFill>
              <a:latin typeface="Plus Jakarta Sans"/>
              <a:ea typeface="Plus Jakarta Sans"/>
              <a:cs typeface="Plus Jakarta Sans"/>
              <a:sym typeface="Plus Jakarta Sans"/>
            </a:endParaRPr>
          </a:p>
          <a:p>
            <a:pPr indent="-317500" lvl="0" marL="457200" rtl="0" algn="l">
              <a:spcBef>
                <a:spcPts val="0"/>
              </a:spcBef>
              <a:spcAft>
                <a:spcPts val="0"/>
              </a:spcAft>
              <a:buClr>
                <a:srgbClr val="FFFFFF"/>
              </a:buClr>
              <a:buSzPts val="1400"/>
              <a:buFont typeface="Plus Jakarta Sans"/>
              <a:buChar char="●"/>
            </a:pPr>
            <a:r>
              <a:rPr lang="en-GB">
                <a:solidFill>
                  <a:srgbClr val="FFFFFF"/>
                </a:solidFill>
                <a:latin typeface="Plus Jakarta Sans"/>
                <a:ea typeface="Plus Jakarta Sans"/>
                <a:cs typeface="Plus Jakarta Sans"/>
                <a:sym typeface="Plus Jakarta Sans"/>
              </a:rPr>
              <a:t>You are asked to build a database for the car application</a:t>
            </a:r>
            <a:endParaRPr>
              <a:solidFill>
                <a:srgbClr val="FFFFFF"/>
              </a:solidFill>
              <a:latin typeface="Plus Jakarta Sans"/>
              <a:ea typeface="Plus Jakarta Sans"/>
              <a:cs typeface="Plus Jakarta Sans"/>
              <a:sym typeface="Plus Jakarta Sans"/>
            </a:endParaRPr>
          </a:p>
          <a:p>
            <a:pPr indent="0" lvl="0" marL="0" rtl="0" algn="l">
              <a:spcBef>
                <a:spcPts val="0"/>
              </a:spcBef>
              <a:spcAft>
                <a:spcPts val="0"/>
              </a:spcAft>
              <a:buNone/>
            </a:pPr>
            <a:r>
              <a:t/>
            </a:r>
            <a:endParaRPr>
              <a:solidFill>
                <a:srgbClr val="FFFFFF"/>
              </a:solidFill>
              <a:latin typeface="Plus Jakarta Sans"/>
              <a:ea typeface="Plus Jakarta Sans"/>
              <a:cs typeface="Plus Jakarta Sans"/>
              <a:sym typeface="Plus Jakarta Sans"/>
            </a:endParaRPr>
          </a:p>
          <a:p>
            <a:pPr indent="-317500" lvl="1" marL="914400" rtl="0" algn="l">
              <a:spcBef>
                <a:spcPts val="0"/>
              </a:spcBef>
              <a:spcAft>
                <a:spcPts val="0"/>
              </a:spcAft>
              <a:buClr>
                <a:srgbClr val="FFFFFF"/>
              </a:buClr>
              <a:buSzPts val="1400"/>
              <a:buFont typeface="Montserrat"/>
              <a:buChar char="○"/>
            </a:pPr>
            <a:r>
              <a:rPr lang="en-GB">
                <a:solidFill>
                  <a:srgbClr val="FFFFFF"/>
                </a:solidFill>
                <a:latin typeface="Montserrat"/>
                <a:ea typeface="Montserrat"/>
                <a:cs typeface="Montserrat"/>
                <a:sym typeface="Montserrat"/>
              </a:rPr>
              <a:t>There are two users type in this app. Sellers and buyers. Sellers can sell their cars and buyers can buy cars.</a:t>
            </a:r>
            <a:endParaRPr>
              <a:solidFill>
                <a:srgbClr val="FFFFFF"/>
              </a:solidFill>
              <a:latin typeface="Montserrat"/>
              <a:ea typeface="Montserrat"/>
              <a:cs typeface="Montserrat"/>
              <a:sym typeface="Montserrat"/>
            </a:endParaRPr>
          </a:p>
          <a:p>
            <a:pPr indent="-317500" lvl="1" marL="914400" rtl="0" algn="l">
              <a:spcBef>
                <a:spcPts val="0"/>
              </a:spcBef>
              <a:spcAft>
                <a:spcPts val="0"/>
              </a:spcAft>
              <a:buClr>
                <a:srgbClr val="FFFFFF"/>
              </a:buClr>
              <a:buSzPts val="1400"/>
              <a:buFont typeface="Montserrat"/>
              <a:buChar char="○"/>
            </a:pPr>
            <a:r>
              <a:rPr lang="en-GB">
                <a:solidFill>
                  <a:srgbClr val="FFFFFF"/>
                </a:solidFill>
                <a:latin typeface="Montserrat"/>
                <a:ea typeface="Montserrat"/>
                <a:cs typeface="Montserrat"/>
                <a:sym typeface="Montserrat"/>
              </a:rPr>
              <a:t>Sellers are able to create/update/delete cars</a:t>
            </a:r>
            <a:endParaRPr>
              <a:solidFill>
                <a:srgbClr val="FFFFFF"/>
              </a:solidFill>
              <a:latin typeface="Montserrat"/>
              <a:ea typeface="Montserrat"/>
              <a:cs typeface="Montserrat"/>
              <a:sym typeface="Montserrat"/>
            </a:endParaRPr>
          </a:p>
          <a:p>
            <a:pPr indent="-317500" lvl="1" marL="914400" rtl="0" algn="l">
              <a:spcBef>
                <a:spcPts val="0"/>
              </a:spcBef>
              <a:spcAft>
                <a:spcPts val="0"/>
              </a:spcAft>
              <a:buClr>
                <a:srgbClr val="FFFFFF"/>
              </a:buClr>
              <a:buSzPts val="1400"/>
              <a:buFont typeface="Montserrat"/>
              <a:buChar char="○"/>
            </a:pPr>
            <a:r>
              <a:rPr lang="en-GB">
                <a:solidFill>
                  <a:srgbClr val="FFFFFF"/>
                </a:solidFill>
                <a:latin typeface="Montserrat"/>
                <a:ea typeface="Montserrat"/>
                <a:cs typeface="Montserrat"/>
                <a:sym typeface="Montserrat"/>
              </a:rPr>
              <a:t>Each car should have the basic information about the car such as brand, model, make, name, vehicle number, whether the vehicle has been sold or not.</a:t>
            </a:r>
            <a:endParaRPr>
              <a:solidFill>
                <a:srgbClr val="FFFFFF"/>
              </a:solidFill>
              <a:latin typeface="Montserrat"/>
              <a:ea typeface="Montserrat"/>
              <a:cs typeface="Montserrat"/>
              <a:sym typeface="Montserrat"/>
            </a:endParaRPr>
          </a:p>
          <a:p>
            <a:pPr indent="-317500" lvl="1" marL="914400" rtl="0" algn="l">
              <a:spcBef>
                <a:spcPts val="0"/>
              </a:spcBef>
              <a:spcAft>
                <a:spcPts val="0"/>
              </a:spcAft>
              <a:buClr>
                <a:srgbClr val="FFFFFF"/>
              </a:buClr>
              <a:buSzPts val="1400"/>
              <a:buFont typeface="Montserrat"/>
              <a:buChar char="○"/>
            </a:pPr>
            <a:r>
              <a:rPr lang="en-GB">
                <a:solidFill>
                  <a:srgbClr val="FFFFFF"/>
                </a:solidFill>
                <a:latin typeface="Montserrat"/>
                <a:ea typeface="Montserrat"/>
                <a:cs typeface="Montserrat"/>
                <a:sym typeface="Montserrat"/>
              </a:rPr>
              <a:t>A vehicle can be sold to one unique buyer. No two users can buy the same vehicle.</a:t>
            </a:r>
            <a:endParaRPr>
              <a:solidFill>
                <a:srgbClr val="FFFFFF"/>
              </a:solidFill>
              <a:latin typeface="Montserrat"/>
              <a:ea typeface="Montserrat"/>
              <a:cs typeface="Montserrat"/>
              <a:sym typeface="Montserrat"/>
            </a:endParaRPr>
          </a:p>
          <a:p>
            <a:pPr indent="-317500" lvl="1" marL="914400" rtl="0" algn="l">
              <a:spcBef>
                <a:spcPts val="0"/>
              </a:spcBef>
              <a:spcAft>
                <a:spcPts val="0"/>
              </a:spcAft>
              <a:buClr>
                <a:srgbClr val="FFFFFF"/>
              </a:buClr>
              <a:buSzPts val="1400"/>
              <a:buFont typeface="Montserrat"/>
              <a:buChar char="○"/>
            </a:pPr>
            <a:r>
              <a:rPr lang="en-GB">
                <a:solidFill>
                  <a:srgbClr val="FFFFFF"/>
                </a:solidFill>
                <a:latin typeface="Montserrat"/>
                <a:ea typeface="Montserrat"/>
                <a:cs typeface="Montserrat"/>
                <a:sym typeface="Montserrat"/>
              </a:rPr>
              <a:t>Once a vehicle is sold, a transaction record should be available.</a:t>
            </a:r>
            <a:endParaRPr>
              <a:solidFill>
                <a:srgbClr val="FFFFFF"/>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Introduction to SQL</a:t>
            </a:r>
            <a:endParaRPr/>
          </a:p>
        </p:txBody>
      </p:sp>
      <p:sp>
        <p:nvSpPr>
          <p:cNvPr id="68" name="Google Shape;68;p4"/>
          <p:cNvSpPr txBox="1"/>
          <p:nvPr>
            <p:ph idx="2" type="title"/>
          </p:nvPr>
        </p:nvSpPr>
        <p:spPr>
          <a:xfrm>
            <a:off x="793325" y="1548200"/>
            <a:ext cx="40767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SQL (Structured Query Language): A standard language for interacting with databases.</a:t>
            </a:r>
            <a:br>
              <a:rPr lang="en-GB"/>
            </a:br>
            <a:endParaRPr/>
          </a:p>
          <a:p>
            <a:pPr indent="-317500" lvl="0" marL="457200" rtl="0" algn="l">
              <a:lnSpc>
                <a:spcPct val="100000"/>
              </a:lnSpc>
              <a:spcBef>
                <a:spcPts val="0"/>
              </a:spcBef>
              <a:spcAft>
                <a:spcPts val="0"/>
              </a:spcAft>
              <a:buSzPts val="1400"/>
              <a:buChar char="●"/>
            </a:pPr>
            <a:r>
              <a:rPr lang="en-GB"/>
              <a:t>Purpose: Retrieve, insert, update, and delete data stored in a database.</a:t>
            </a:r>
            <a:br>
              <a:rPr lang="en-GB"/>
            </a:br>
            <a:endParaRPr/>
          </a:p>
          <a:p>
            <a:pPr indent="-317500" lvl="0" marL="457200" rtl="0" algn="l">
              <a:lnSpc>
                <a:spcPct val="100000"/>
              </a:lnSpc>
              <a:spcBef>
                <a:spcPts val="0"/>
              </a:spcBef>
              <a:spcAft>
                <a:spcPts val="0"/>
              </a:spcAft>
              <a:buSzPts val="1400"/>
              <a:buChar char="●"/>
            </a:pPr>
            <a:r>
              <a:rPr lang="en-GB"/>
              <a:t>Universality: Used across various database systems (MySQL, PostgreSQL, SQLite, etc.).</a:t>
            </a:r>
            <a:br>
              <a:rPr lang="en-GB"/>
            </a:br>
            <a:endParaRPr/>
          </a:p>
          <a:p>
            <a:pPr indent="-317500" lvl="0" marL="457200" rtl="0" algn="l">
              <a:lnSpc>
                <a:spcPct val="100000"/>
              </a:lnSpc>
              <a:spcBef>
                <a:spcPts val="0"/>
              </a:spcBef>
              <a:spcAft>
                <a:spcPts val="0"/>
              </a:spcAft>
              <a:buSzPts val="1400"/>
              <a:buChar char="●"/>
            </a:pPr>
            <a:r>
              <a:rPr lang="en-GB"/>
              <a:t>Design: Highly structured and rule-based, allowing precise and efficient data management.</a:t>
            </a:r>
            <a:endParaRPr/>
          </a:p>
        </p:txBody>
      </p:sp>
      <p:pic>
        <p:nvPicPr>
          <p:cNvPr id="69" name="Google Shape;69;p4"/>
          <p:cNvPicPr preferRelativeResize="0"/>
          <p:nvPr/>
        </p:nvPicPr>
        <p:blipFill rotWithShape="1">
          <a:blip r:embed="rId3">
            <a:alphaModFix/>
          </a:blip>
          <a:srcRect b="0" l="0" r="0" t="0"/>
          <a:stretch/>
        </p:blipFill>
        <p:spPr>
          <a:xfrm>
            <a:off x="5098625" y="1548200"/>
            <a:ext cx="3420900" cy="2280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708900" y="21870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Take home tasks</a:t>
            </a:r>
            <a:endParaRPr b="0" sz="1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0"/>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Some homework </a:t>
            </a:r>
            <a:r>
              <a:rPr lang="en-GB" sz="1800">
                <a:latin typeface="Montserrat"/>
                <a:ea typeface="Montserrat"/>
                <a:cs typeface="Montserrat"/>
                <a:sym typeface="Montserrat"/>
              </a:rPr>
              <a:t>📚</a:t>
            </a:r>
            <a:endParaRPr b="0" sz="1400"/>
          </a:p>
        </p:txBody>
      </p:sp>
      <p:sp>
        <p:nvSpPr>
          <p:cNvPr id="312" name="Google Shape;312;p40"/>
          <p:cNvSpPr txBox="1"/>
          <p:nvPr>
            <p:ph idx="2" type="title"/>
          </p:nvPr>
        </p:nvSpPr>
        <p:spPr>
          <a:xfrm>
            <a:off x="793325" y="1548200"/>
            <a:ext cx="80124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u="sng">
                <a:solidFill>
                  <a:schemeClr val="hlink"/>
                </a:solidFill>
                <a:hlinkClick r:id="rId3"/>
              </a:rPr>
              <a:t>Code Along Project 2</a:t>
            </a:r>
            <a:endParaRPr/>
          </a:p>
          <a:p>
            <a:pPr indent="-317500" lvl="0" marL="457200" rtl="0" algn="l">
              <a:lnSpc>
                <a:spcPct val="100000"/>
              </a:lnSpc>
              <a:spcBef>
                <a:spcPts val="0"/>
              </a:spcBef>
              <a:spcAft>
                <a:spcPts val="0"/>
              </a:spcAft>
              <a:buSzPts val="1400"/>
              <a:buChar char="●"/>
            </a:pPr>
            <a:r>
              <a:rPr lang="en-GB" u="sng">
                <a:solidFill>
                  <a:schemeClr val="hlink"/>
                </a:solidFill>
                <a:hlinkClick r:id="rId4"/>
              </a:rPr>
              <a:t>Assignment 2</a:t>
            </a:r>
            <a:endParaRPr sz="1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References</a:t>
            </a:r>
            <a:endParaRPr b="0" sz="1400"/>
          </a:p>
        </p:txBody>
      </p:sp>
      <p:sp>
        <p:nvSpPr>
          <p:cNvPr id="318" name="Google Shape;318;p41"/>
          <p:cNvSpPr txBox="1"/>
          <p:nvPr>
            <p:ph idx="2" type="title"/>
          </p:nvPr>
        </p:nvSpPr>
        <p:spPr>
          <a:xfrm>
            <a:off x="793325" y="1548200"/>
            <a:ext cx="80124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u="sng">
                <a:solidFill>
                  <a:schemeClr val="hlink"/>
                </a:solidFill>
                <a:hlinkClick r:id="rId3"/>
              </a:rPr>
              <a:t>What is Docker and how to use it?</a:t>
            </a:r>
            <a:endParaRPr/>
          </a:p>
          <a:p>
            <a:pPr indent="-317500" lvl="0" marL="457200" rtl="0" algn="l">
              <a:lnSpc>
                <a:spcPct val="100000"/>
              </a:lnSpc>
              <a:spcBef>
                <a:spcPts val="0"/>
              </a:spcBef>
              <a:spcAft>
                <a:spcPts val="0"/>
              </a:spcAft>
              <a:buSzPts val="1400"/>
              <a:buChar char="●"/>
            </a:pPr>
            <a:r>
              <a:rPr lang="en-GB" u="sng">
                <a:solidFill>
                  <a:schemeClr val="hlink"/>
                </a:solidFill>
                <a:hlinkClick r:id="rId4"/>
              </a:rPr>
              <a:t>SQL Commands Cheatsheet</a:t>
            </a:r>
            <a:endParaRPr/>
          </a:p>
          <a:p>
            <a:pPr indent="-317500" lvl="0" marL="457200" rtl="0" algn="l">
              <a:lnSpc>
                <a:spcPct val="100000"/>
              </a:lnSpc>
              <a:spcBef>
                <a:spcPts val="0"/>
              </a:spcBef>
              <a:spcAft>
                <a:spcPts val="0"/>
              </a:spcAft>
              <a:buSzPts val="1400"/>
              <a:buChar char="●"/>
            </a:pPr>
            <a:r>
              <a:rPr lang="en-GB" u="sng">
                <a:solidFill>
                  <a:schemeClr val="hlink"/>
                </a:solidFill>
                <a:hlinkClick r:id="rId5"/>
              </a:rPr>
              <a:t>How to draw ERD?</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Tables, Rows, and Columns in SQL</a:t>
            </a:r>
            <a:endParaRPr/>
          </a:p>
        </p:txBody>
      </p:sp>
      <p:sp>
        <p:nvSpPr>
          <p:cNvPr id="75" name="Google Shape;75;p5"/>
          <p:cNvSpPr txBox="1"/>
          <p:nvPr>
            <p:ph idx="2" type="title"/>
          </p:nvPr>
        </p:nvSpPr>
        <p:spPr>
          <a:xfrm>
            <a:off x="793325" y="1548200"/>
            <a:ext cx="7597800" cy="3496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In SQL, data is organized into tables, with each table representing a specific entity (like 'Users', 'Orders', etc.). Each table consists of rows and columns.</a:t>
            </a:r>
            <a:br>
              <a:rPr lang="en-GB"/>
            </a:br>
            <a:endParaRPr/>
          </a:p>
          <a:p>
            <a:pPr indent="-317500" lvl="0" marL="457200" rtl="0" algn="l">
              <a:lnSpc>
                <a:spcPct val="100000"/>
              </a:lnSpc>
              <a:spcBef>
                <a:spcPts val="0"/>
              </a:spcBef>
              <a:spcAft>
                <a:spcPts val="0"/>
              </a:spcAft>
              <a:buSzPts val="1400"/>
              <a:buChar char="●"/>
            </a:pPr>
            <a:r>
              <a:rPr lang="en-GB"/>
              <a:t>Imagine a school register:</a:t>
            </a:r>
            <a:br>
              <a:rPr lang="en-GB"/>
            </a:br>
            <a:endParaRPr/>
          </a:p>
          <a:p>
            <a:pPr indent="-317500" lvl="1" marL="914400" rtl="0" algn="l">
              <a:lnSpc>
                <a:spcPct val="100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Columns are things like ‘Name’, ‘Class’, ‘Roll Number’, ‘Attendance’, etc.</a:t>
            </a:r>
            <a:br>
              <a:rPr lang="en-GB" sz="1400">
                <a:latin typeface="Plus Jakarta Sans"/>
                <a:ea typeface="Plus Jakarta Sans"/>
                <a:cs typeface="Plus Jakarta Sans"/>
                <a:sym typeface="Plus Jakarta Sans"/>
              </a:rPr>
            </a:br>
            <a:endParaRPr sz="1400">
              <a:latin typeface="Plus Jakarta Sans"/>
              <a:ea typeface="Plus Jakarta Sans"/>
              <a:cs typeface="Plus Jakarta Sans"/>
              <a:sym typeface="Plus Jakarta Sans"/>
            </a:endParaRPr>
          </a:p>
          <a:p>
            <a:pPr indent="-317500" lvl="1" marL="914400" rtl="0" algn="l">
              <a:lnSpc>
                <a:spcPct val="100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Each row is a single entry of a student registration record. The columns of that row contain the specific details of that student.</a:t>
            </a:r>
            <a:br>
              <a:rPr lang="en-GB" sz="1400">
                <a:latin typeface="Plus Jakarta Sans"/>
                <a:ea typeface="Plus Jakarta Sans"/>
                <a:cs typeface="Plus Jakarta Sans"/>
                <a:sym typeface="Plus Jakarta Sans"/>
              </a:rPr>
            </a:br>
            <a:endParaRPr sz="1400">
              <a:latin typeface="Plus Jakarta Sans"/>
              <a:ea typeface="Plus Jakarta Sans"/>
              <a:cs typeface="Plus Jakarta Sans"/>
              <a:sym typeface="Plus Jakarta Sans"/>
            </a:endParaRPr>
          </a:p>
          <a:p>
            <a:pPr indent="-317500" lvl="0" marL="457200" rtl="0" algn="l">
              <a:lnSpc>
                <a:spcPct val="100000"/>
              </a:lnSpc>
              <a:spcBef>
                <a:spcPts val="0"/>
              </a:spcBef>
              <a:spcAft>
                <a:spcPts val="0"/>
              </a:spcAft>
              <a:buSzPts val="1400"/>
              <a:buFont typeface="Plus Jakarta Sans"/>
              <a:buChar char="●"/>
            </a:pPr>
            <a:r>
              <a:rPr lang="en-GB"/>
              <a:t>SQL allows you to efficiently store, manage and retrieve data in a database.</a:t>
            </a:r>
            <a:endParaRPr sz="1400">
              <a:latin typeface="Plus Jakarta Sans"/>
              <a:ea typeface="Plus Jakarta Sans"/>
              <a:cs typeface="Plus Jakarta Sans"/>
              <a:sym typeface="Plus Jakart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6"/>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Tables, Rows, and Columns in SQL: Users Table</a:t>
            </a:r>
            <a:endParaRPr/>
          </a:p>
        </p:txBody>
      </p:sp>
      <p:pic>
        <p:nvPicPr>
          <p:cNvPr id="81" name="Google Shape;81;p6"/>
          <p:cNvPicPr preferRelativeResize="0"/>
          <p:nvPr/>
        </p:nvPicPr>
        <p:blipFill rotWithShape="1">
          <a:blip r:embed="rId3">
            <a:alphaModFix/>
          </a:blip>
          <a:srcRect b="268" l="0" r="0" t="278"/>
          <a:stretch/>
        </p:blipFill>
        <p:spPr>
          <a:xfrm>
            <a:off x="940138" y="1252420"/>
            <a:ext cx="6167477" cy="3354241"/>
          </a:xfrm>
          <a:prstGeom prst="rect">
            <a:avLst/>
          </a:prstGeom>
          <a:noFill/>
          <a:ln>
            <a:noFill/>
          </a:ln>
        </p:spPr>
      </p:pic>
      <p:sp>
        <p:nvSpPr>
          <p:cNvPr id="82" name="Google Shape;82;p6"/>
          <p:cNvSpPr/>
          <p:nvPr/>
        </p:nvSpPr>
        <p:spPr>
          <a:xfrm>
            <a:off x="2782600" y="2086575"/>
            <a:ext cx="4306500" cy="399900"/>
          </a:xfrm>
          <a:prstGeom prst="rect">
            <a:avLst/>
          </a:prstGeom>
          <a:solidFill>
            <a:srgbClr val="FFFFFF">
              <a:alpha val="26274"/>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Tables, Rows, and Columns in SQL: Todos Table</a:t>
            </a:r>
            <a:endParaRPr/>
          </a:p>
        </p:txBody>
      </p:sp>
      <p:pic>
        <p:nvPicPr>
          <p:cNvPr id="88" name="Google Shape;88;p7"/>
          <p:cNvPicPr preferRelativeResize="0"/>
          <p:nvPr/>
        </p:nvPicPr>
        <p:blipFill rotWithShape="1">
          <a:blip r:embed="rId3">
            <a:alphaModFix/>
          </a:blip>
          <a:srcRect b="0" l="0" r="0" t="0"/>
          <a:stretch/>
        </p:blipFill>
        <p:spPr>
          <a:xfrm>
            <a:off x="940138" y="1252420"/>
            <a:ext cx="6167477" cy="3354241"/>
          </a:xfrm>
          <a:prstGeom prst="rect">
            <a:avLst/>
          </a:prstGeom>
          <a:noFill/>
          <a:ln>
            <a:noFill/>
          </a:ln>
        </p:spPr>
      </p:pic>
      <p:sp>
        <p:nvSpPr>
          <p:cNvPr id="89" name="Google Shape;89;p7"/>
          <p:cNvSpPr/>
          <p:nvPr/>
        </p:nvSpPr>
        <p:spPr>
          <a:xfrm>
            <a:off x="2810500" y="2086575"/>
            <a:ext cx="4297200" cy="427800"/>
          </a:xfrm>
          <a:prstGeom prst="rect">
            <a:avLst/>
          </a:prstGeom>
          <a:solidFill>
            <a:srgbClr val="FFFFFF">
              <a:alpha val="26274"/>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Tables, Rows, and Columns in SQL</a:t>
            </a:r>
            <a:endParaRPr/>
          </a:p>
        </p:txBody>
      </p:sp>
      <p:sp>
        <p:nvSpPr>
          <p:cNvPr id="95" name="Google Shape;95;p8"/>
          <p:cNvSpPr txBox="1"/>
          <p:nvPr>
            <p:ph idx="2" type="title"/>
          </p:nvPr>
        </p:nvSpPr>
        <p:spPr>
          <a:xfrm>
            <a:off x="793325" y="1548200"/>
            <a:ext cx="7597800" cy="3496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Plus Jakarta Sans"/>
              <a:buChar char="●"/>
            </a:pPr>
            <a:r>
              <a:rPr lang="en-GB"/>
              <a:t>From the previous diagrams: </a:t>
            </a:r>
            <a:br>
              <a:rPr lang="en-GB"/>
            </a:br>
            <a:endParaRPr/>
          </a:p>
          <a:p>
            <a:pPr indent="-317500" lvl="1" marL="914400" rtl="0" algn="l">
              <a:lnSpc>
                <a:spcPct val="100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The users table represent users in the database. Each user is a row. Each row contains an information of that user.</a:t>
            </a:r>
            <a:br>
              <a:rPr lang="en-GB" sz="1400">
                <a:latin typeface="Plus Jakarta Sans"/>
                <a:ea typeface="Plus Jakarta Sans"/>
                <a:cs typeface="Plus Jakarta Sans"/>
                <a:sym typeface="Plus Jakarta Sans"/>
              </a:rPr>
            </a:br>
            <a:endParaRPr sz="1400">
              <a:latin typeface="Plus Jakarta Sans"/>
              <a:ea typeface="Plus Jakarta Sans"/>
              <a:cs typeface="Plus Jakarta Sans"/>
              <a:sym typeface="Plus Jakarta Sans"/>
            </a:endParaRPr>
          </a:p>
          <a:p>
            <a:pPr indent="-317500" lvl="1" marL="914400" rtl="0" algn="l">
              <a:lnSpc>
                <a:spcPct val="100000"/>
              </a:lnSpc>
              <a:spcBef>
                <a:spcPts val="0"/>
              </a:spcBef>
              <a:spcAft>
                <a:spcPts val="0"/>
              </a:spcAft>
              <a:buSzPts val="1400"/>
              <a:buFont typeface="Plus Jakarta Sans"/>
              <a:buChar char="○"/>
            </a:pPr>
            <a:r>
              <a:rPr lang="en-GB" sz="1400">
                <a:latin typeface="Plus Jakarta Sans"/>
                <a:ea typeface="Plus Jakarta Sans"/>
                <a:cs typeface="Plus Jakarta Sans"/>
                <a:sym typeface="Plus Jakarta Sans"/>
              </a:rPr>
              <a:t>The todos table represent todos that belong to the specific user. You will notice that we have a user_id column in the todo row so that we can associate a todo to a single user. This will create what known as one-to-many relationship entity in database. One to many relationship is when an entity has a relationship to other entities. In this case, a user can have multiple todos and a todo must have one user. More on this later</a:t>
            </a:r>
            <a:endParaRPr sz="1400">
              <a:latin typeface="Plus Jakarta Sans"/>
              <a:ea typeface="Plus Jakarta Sans"/>
              <a:cs typeface="Plus Jakarta Sans"/>
              <a:sym typeface="Plus Jakart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Basic SQL commands</a:t>
            </a:r>
            <a:endParaRPr/>
          </a:p>
        </p:txBody>
      </p:sp>
      <p:sp>
        <p:nvSpPr>
          <p:cNvPr id="101" name="Google Shape;101;p9"/>
          <p:cNvSpPr txBox="1"/>
          <p:nvPr>
            <p:ph idx="2" type="title"/>
          </p:nvPr>
        </p:nvSpPr>
        <p:spPr>
          <a:xfrm>
            <a:off x="793325" y="1548200"/>
            <a:ext cx="4076700" cy="3069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SELECT: get row(s) from a table</a:t>
            </a:r>
            <a:br>
              <a:rPr lang="en-GB"/>
            </a:br>
            <a:endParaRPr/>
          </a:p>
          <a:p>
            <a:pPr indent="-317500" lvl="0" marL="457200" rtl="0" algn="l">
              <a:lnSpc>
                <a:spcPct val="100000"/>
              </a:lnSpc>
              <a:spcBef>
                <a:spcPts val="0"/>
              </a:spcBef>
              <a:spcAft>
                <a:spcPts val="0"/>
              </a:spcAft>
              <a:buSzPts val="1400"/>
              <a:buChar char="●"/>
            </a:pPr>
            <a:r>
              <a:rPr lang="en-GB"/>
              <a:t>INSERT: add new row(s) to a table</a:t>
            </a:r>
            <a:br>
              <a:rPr lang="en-GB"/>
            </a:br>
            <a:endParaRPr/>
          </a:p>
          <a:p>
            <a:pPr indent="-317500" lvl="0" marL="457200" rtl="0" algn="l">
              <a:lnSpc>
                <a:spcPct val="100000"/>
              </a:lnSpc>
              <a:spcBef>
                <a:spcPts val="0"/>
              </a:spcBef>
              <a:spcAft>
                <a:spcPts val="0"/>
              </a:spcAft>
              <a:buSzPts val="1400"/>
              <a:buChar char="●"/>
            </a:pPr>
            <a:r>
              <a:rPr lang="en-GB"/>
              <a:t>UPDATE: change existing row(s) in a table</a:t>
            </a:r>
            <a:br>
              <a:rPr lang="en-GB"/>
            </a:br>
            <a:endParaRPr/>
          </a:p>
          <a:p>
            <a:pPr indent="-317500" lvl="0" marL="457200" rtl="0" algn="l">
              <a:lnSpc>
                <a:spcPct val="100000"/>
              </a:lnSpc>
              <a:spcBef>
                <a:spcPts val="0"/>
              </a:spcBef>
              <a:spcAft>
                <a:spcPts val="0"/>
              </a:spcAft>
              <a:buSzPts val="1400"/>
              <a:buChar char="●"/>
            </a:pPr>
            <a:r>
              <a:rPr lang="en-GB"/>
              <a:t>DELETE: remove row(s) from a table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gma Theme v1">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