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us Jakarta Sans"/>
      <p:regular r:id="rId30"/>
      <p:bold r:id="rId31"/>
      <p:italic r:id="rId32"/>
      <p:boldItalic r:id="rId33"/>
    </p:embeddedFon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g/0HHb2QNuQeNOwW4d0QWBXoQf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bold.fntdata"/><Relationship Id="rId30" Type="http://schemas.openxmlformats.org/officeDocument/2006/relationships/font" Target="fonts/PlusJakartaSans-regular.fntdata"/><Relationship Id="rId11" Type="http://schemas.openxmlformats.org/officeDocument/2006/relationships/slide" Target="slides/slide6.xml"/><Relationship Id="rId33" Type="http://schemas.openxmlformats.org/officeDocument/2006/relationships/font" Target="fonts/PlusJakartaSans-boldItalic.fntdata"/><Relationship Id="rId10" Type="http://schemas.openxmlformats.org/officeDocument/2006/relationships/slide" Target="slides/slide5.xml"/><Relationship Id="rId32" Type="http://schemas.openxmlformats.org/officeDocument/2006/relationships/font" Target="fonts/PlusJakartaSans-italic.fntdata"/><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59ea46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4b59ea464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b59ea46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4b59ea464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b59ea46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4b59ea464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b59ea46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4b59ea464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b59ea46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4b59ea4641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59ea46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4b59ea464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b59ea46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4b59ea4641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b59ea464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4b59ea464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b59ea464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4b59ea4641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b59ea46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4b59ea4641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59ea46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4b59ea464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b59ea46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4b59ea464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b59ea464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4b59ea4641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b59ea46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4b59ea464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43"/>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43"/>
          <p:cNvPicPr preferRelativeResize="0"/>
          <p:nvPr/>
        </p:nvPicPr>
        <p:blipFill rotWithShape="1">
          <a:blip r:embed="rId2">
            <a:alphaModFix/>
          </a:blip>
          <a:srcRect b="2711" l="79965" r="3230"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53"/>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53"/>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54"/>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44"/>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4"/>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18" name="Shape 18"/>
        <p:cNvGrpSpPr/>
        <p:nvPr/>
      </p:nvGrpSpPr>
      <p:grpSpPr>
        <a:xfrm>
          <a:off x="0" y="0"/>
          <a:ext cx="0" cy="0"/>
          <a:chOff x="0" y="0"/>
          <a:chExt cx="0" cy="0"/>
        </a:xfrm>
      </p:grpSpPr>
      <p:pic>
        <p:nvPicPr>
          <p:cNvPr id="19" name="Google Shape;19;p45"/>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0" name="Google Shape;20;p45"/>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21" name="Shape 21"/>
        <p:cNvGrpSpPr/>
        <p:nvPr/>
      </p:nvGrpSpPr>
      <p:grpSpPr>
        <a:xfrm>
          <a:off x="0" y="0"/>
          <a:ext cx="0" cy="0"/>
          <a:chOff x="0" y="0"/>
          <a:chExt cx="0" cy="0"/>
        </a:xfrm>
      </p:grpSpPr>
      <p:sp>
        <p:nvSpPr>
          <p:cNvPr id="22" name="Google Shape;22;p46"/>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47"/>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48"/>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48"/>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9"/>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49"/>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0"/>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51"/>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51"/>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42"/>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42"/>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mongodb.com/docs/compass/current/insta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mongodb.com/docs/compass/current/inst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pp.sigmaschool.co/posts/csdp-backend-development-level-2b-what-is-a-nosql-databa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pp.sigmaschool.co/posts/csdp-backend-development-level-2b-module-capstone-project-bookingap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tutorialspoint.com/mongodb/mongodb_datatype.htm" TargetMode="External"/><Relationship Id="rId4" Type="http://schemas.openxmlformats.org/officeDocument/2006/relationships/hyperlink" Target="https://lennilobel.wordpress.com/2015/06/01/relational-databases-vs-nosql-document-databa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586600" y="1633350"/>
            <a:ext cx="7804500" cy="20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NoSQL Databases</a:t>
            </a:r>
            <a:endParaRPr/>
          </a:p>
          <a:p>
            <a:pPr indent="0" lvl="0" marL="0" rtl="0" algn="l">
              <a:lnSpc>
                <a:spcPct val="100000"/>
              </a:lnSpc>
              <a:spcBef>
                <a:spcPts val="0"/>
              </a:spcBef>
              <a:spcAft>
                <a:spcPts val="0"/>
              </a:spcAft>
              <a:buSzPts val="4000"/>
              <a:buNone/>
            </a:pPr>
            <a:r>
              <a:rPr b="0" lang="en-GB" sz="2000"/>
              <a:t>Introduction to NoSQL databases and MongoDB (Day 3)</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4b59ea4641_0_31"/>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Examples of NoSQL databases</a:t>
            </a:r>
            <a:endParaRPr/>
          </a:p>
          <a:p>
            <a:pPr indent="0" lvl="0" marL="0" rtl="0" algn="l">
              <a:lnSpc>
                <a:spcPct val="100000"/>
              </a:lnSpc>
              <a:spcBef>
                <a:spcPts val="0"/>
              </a:spcBef>
              <a:spcAft>
                <a:spcPts val="0"/>
              </a:spcAft>
              <a:buSzPts val="1800"/>
              <a:buNone/>
            </a:pPr>
            <a:r>
              <a:t/>
            </a:r>
            <a:endParaRPr b="0" sz="1800"/>
          </a:p>
        </p:txBody>
      </p:sp>
      <p:sp>
        <p:nvSpPr>
          <p:cNvPr id="106" name="Google Shape;106;g24b59ea4641_0_31"/>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MongoDB</a:t>
            </a:r>
            <a:endParaRPr/>
          </a:p>
          <a:p>
            <a:pPr indent="-317500" lvl="0" marL="457200" rtl="0" algn="l">
              <a:lnSpc>
                <a:spcPct val="100000"/>
              </a:lnSpc>
              <a:spcBef>
                <a:spcPts val="0"/>
              </a:spcBef>
              <a:spcAft>
                <a:spcPts val="0"/>
              </a:spcAft>
              <a:buSzPts val="1400"/>
              <a:buChar char="●"/>
            </a:pPr>
            <a:r>
              <a:rPr lang="en-GB"/>
              <a:t>CouchDB</a:t>
            </a:r>
            <a:endParaRPr/>
          </a:p>
          <a:p>
            <a:pPr indent="-317500" lvl="0" marL="457200" rtl="0" algn="l">
              <a:lnSpc>
                <a:spcPct val="100000"/>
              </a:lnSpc>
              <a:spcBef>
                <a:spcPts val="0"/>
              </a:spcBef>
              <a:spcAft>
                <a:spcPts val="0"/>
              </a:spcAft>
              <a:buSzPts val="1400"/>
              <a:buChar char="●"/>
            </a:pPr>
            <a:r>
              <a:rPr lang="en-GB"/>
              <a:t>RavenDB</a:t>
            </a:r>
            <a:endParaRPr/>
          </a:p>
          <a:p>
            <a:pPr indent="-317500" lvl="0" marL="457200" rtl="0" algn="l">
              <a:lnSpc>
                <a:spcPct val="100000"/>
              </a:lnSpc>
              <a:spcBef>
                <a:spcPts val="0"/>
              </a:spcBef>
              <a:spcAft>
                <a:spcPts val="0"/>
              </a:spcAft>
              <a:buSzPts val="1400"/>
              <a:buChar char="●"/>
            </a:pPr>
            <a:r>
              <a:rPr lang="en-GB"/>
              <a:t>Cassandra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4b59ea4641_0_38"/>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MongoDB?</a:t>
            </a:r>
            <a:endParaRPr/>
          </a:p>
          <a:p>
            <a:pPr indent="0" lvl="0" marL="0" rtl="0" algn="l">
              <a:lnSpc>
                <a:spcPct val="100000"/>
              </a:lnSpc>
              <a:spcBef>
                <a:spcPts val="0"/>
              </a:spcBef>
              <a:spcAft>
                <a:spcPts val="0"/>
              </a:spcAft>
              <a:buSzPts val="1800"/>
              <a:buNone/>
            </a:pPr>
            <a:r>
              <a:t/>
            </a:r>
            <a:endParaRPr b="0" sz="1800"/>
          </a:p>
        </p:txBody>
      </p:sp>
      <p:sp>
        <p:nvSpPr>
          <p:cNvPr id="112" name="Google Shape;112;g24b59ea4641_0_38"/>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MongoDB is a document-oriented NoSQL database. It stores data in JSON-like documents with dynamic schemas, meaning that you can create records without first defining the structure, such as the fields or the types of their values. This makes MongoDB very flexible and adaptable to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4b59ea4641_0_46"/>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MongoDB database</a:t>
            </a:r>
            <a:endParaRPr b="0" sz="1800"/>
          </a:p>
        </p:txBody>
      </p:sp>
      <p:sp>
        <p:nvSpPr>
          <p:cNvPr id="118" name="Google Shape;118;g24b59ea4641_0_46"/>
          <p:cNvSpPr txBox="1"/>
          <p:nvPr>
            <p:ph idx="2" type="title"/>
          </p:nvPr>
        </p:nvSpPr>
        <p:spPr>
          <a:xfrm>
            <a:off x="924025" y="1106000"/>
            <a:ext cx="7058400" cy="3835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Make sure Docker is installed on your machine.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Open your terminal or command prompt and run the following command to create a MongoDB database locally: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highlight>
                  <a:schemeClr val="lt1"/>
                </a:highlight>
              </a:rPr>
              <a:t>docker run --name mongodb-local-server -p 27017:27017 -d mongo:latest</a:t>
            </a:r>
            <a:endParaRPr>
              <a:highlight>
                <a:schemeClr val="lt1"/>
              </a:highlight>
            </a:endParaRPr>
          </a:p>
          <a:p>
            <a:pPr indent="0" lvl="0" marL="0" rtl="0" algn="l">
              <a:lnSpc>
                <a:spcPct val="100000"/>
              </a:lnSpc>
              <a:spcBef>
                <a:spcPts val="0"/>
              </a:spcBef>
              <a:spcAft>
                <a:spcPts val="0"/>
              </a:spcAft>
              <a:buNone/>
            </a:pPr>
            <a:r>
              <a:rPr lang="en-GB"/>
              <a:t>	(</a:t>
            </a:r>
            <a:r>
              <a:rPr lang="en-GB"/>
              <a:t>If you encounter any permissions error, use sudo before the command (only for Linux and Mac).</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To check if the MongoDB server is running, run the following command:</a:t>
            </a:r>
            <a:endParaRPr/>
          </a:p>
          <a:p>
            <a:pPr indent="0" lvl="0" marL="0" rtl="0" algn="l">
              <a:lnSpc>
                <a:spcPct val="100000"/>
              </a:lnSpc>
              <a:spcBef>
                <a:spcPts val="0"/>
              </a:spcBef>
              <a:spcAft>
                <a:spcPts val="0"/>
              </a:spcAft>
              <a:buNone/>
            </a:pPr>
            <a:r>
              <a:rPr lang="en-GB"/>
              <a:t>	</a:t>
            </a:r>
            <a:r>
              <a:rPr lang="en-GB">
                <a:highlight>
                  <a:schemeClr val="lt1"/>
                </a:highlight>
              </a:rPr>
              <a:t>docker ps</a:t>
            </a:r>
            <a:endParaRPr>
              <a:highlight>
                <a:schemeClr val="lt1"/>
              </a:highlight>
            </a:endParaRPr>
          </a:p>
          <a:p>
            <a:pPr indent="0" lvl="0" marL="0" rtl="0" algn="l">
              <a:lnSpc>
                <a:spcPct val="100000"/>
              </a:lnSpc>
              <a:spcBef>
                <a:spcPts val="0"/>
              </a:spcBef>
              <a:spcAft>
                <a:spcPts val="0"/>
              </a:spcAft>
              <a:buNone/>
            </a:pPr>
            <a:r>
              <a:rPr lang="en-GB"/>
              <a:t>	This will display a list of running Docker containers. Make sure you see the container named mongodb-local-server with the status Up.</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Additionally, you can install </a:t>
            </a:r>
            <a:r>
              <a:rPr lang="en-GB" u="sng">
                <a:solidFill>
                  <a:schemeClr val="hlink"/>
                </a:solidFill>
                <a:hlinkClick r:id="rId3"/>
              </a:rPr>
              <a:t>MongoDB Compass</a:t>
            </a:r>
            <a:r>
              <a:rPr lang="en-GB"/>
              <a:t>, which is a GUI tool for MongoDB. MongoDB Compass allows you to connect to your MongoDB database and view the data in it.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b59ea4641_0_6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MongoDB database</a:t>
            </a:r>
            <a:endParaRPr b="0" sz="1800"/>
          </a:p>
        </p:txBody>
      </p:sp>
      <p:sp>
        <p:nvSpPr>
          <p:cNvPr id="124" name="Google Shape;124;g24b59ea4641_0_63"/>
          <p:cNvSpPr txBox="1"/>
          <p:nvPr>
            <p:ph idx="2" type="title"/>
          </p:nvPr>
        </p:nvSpPr>
        <p:spPr>
          <a:xfrm>
            <a:off x="924025" y="1106000"/>
            <a:ext cx="7058400" cy="3835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Make sure Docker is installed on your machine.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Open your terminal or command prompt and run the following command to create a MongoDB database locally: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highlight>
                  <a:schemeClr val="lt1"/>
                </a:highlight>
              </a:rPr>
              <a:t>docker run --name mongodb-local-server -p 27017:27017 -d mongo:latest</a:t>
            </a:r>
            <a:endParaRPr>
              <a:highlight>
                <a:schemeClr val="lt1"/>
              </a:highlight>
            </a:endParaRPr>
          </a:p>
          <a:p>
            <a:pPr indent="0" lvl="0" marL="0" rtl="0" algn="l">
              <a:lnSpc>
                <a:spcPct val="100000"/>
              </a:lnSpc>
              <a:spcBef>
                <a:spcPts val="0"/>
              </a:spcBef>
              <a:spcAft>
                <a:spcPts val="0"/>
              </a:spcAft>
              <a:buNone/>
            </a:pPr>
            <a:r>
              <a:rPr lang="en-GB"/>
              <a:t>	(If you encounter any permissions error, use sudo before the command (only for Linux and Mac).</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To check if the MongoDB server is running, run the following command:</a:t>
            </a:r>
            <a:endParaRPr/>
          </a:p>
          <a:p>
            <a:pPr indent="0" lvl="0" marL="0" rtl="0" algn="l">
              <a:lnSpc>
                <a:spcPct val="100000"/>
              </a:lnSpc>
              <a:spcBef>
                <a:spcPts val="0"/>
              </a:spcBef>
              <a:spcAft>
                <a:spcPts val="0"/>
              </a:spcAft>
              <a:buNone/>
            </a:pPr>
            <a:r>
              <a:rPr lang="en-GB"/>
              <a:t>	</a:t>
            </a:r>
            <a:r>
              <a:rPr lang="en-GB">
                <a:highlight>
                  <a:schemeClr val="lt1"/>
                </a:highlight>
              </a:rPr>
              <a:t>docker ps</a:t>
            </a:r>
            <a:endParaRPr>
              <a:highlight>
                <a:schemeClr val="lt1"/>
              </a:highlight>
            </a:endParaRPr>
          </a:p>
          <a:p>
            <a:pPr indent="0" lvl="0" marL="0" rtl="0" algn="l">
              <a:lnSpc>
                <a:spcPct val="100000"/>
              </a:lnSpc>
              <a:spcBef>
                <a:spcPts val="0"/>
              </a:spcBef>
              <a:spcAft>
                <a:spcPts val="0"/>
              </a:spcAft>
              <a:buNone/>
            </a:pPr>
            <a:r>
              <a:rPr lang="en-GB"/>
              <a:t>	This will display a list of running Docker containers. Make sure you see the container named mongodb-local-server with the status Up.</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Additionally, you can install </a:t>
            </a:r>
            <a:r>
              <a:rPr lang="en-GB" u="sng">
                <a:solidFill>
                  <a:schemeClr val="hlink"/>
                </a:solidFill>
                <a:hlinkClick r:id="rId3"/>
              </a:rPr>
              <a:t>MongoDB Compass</a:t>
            </a:r>
            <a:r>
              <a:rPr lang="en-GB"/>
              <a:t>, which is a GUI tool for MongoDB. MongoDB Compass allows you to connect to your MongoDB database and view the data in it.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4b59ea4641_0_68"/>
          <p:cNvSpPr txBox="1"/>
          <p:nvPr>
            <p:ph type="title"/>
          </p:nvPr>
        </p:nvSpPr>
        <p:spPr>
          <a:xfrm>
            <a:off x="793325" y="551900"/>
            <a:ext cx="77676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Connecting to a MongoDB database using MongoDB Compass</a:t>
            </a:r>
            <a:endParaRPr b="0" sz="1800"/>
          </a:p>
        </p:txBody>
      </p:sp>
      <p:sp>
        <p:nvSpPr>
          <p:cNvPr id="130" name="Google Shape;130;g24b59ea4641_0_68"/>
          <p:cNvSpPr txBox="1"/>
          <p:nvPr>
            <p:ph idx="2" type="title"/>
          </p:nvPr>
        </p:nvSpPr>
        <p:spPr>
          <a:xfrm>
            <a:off x="970700" y="1516725"/>
            <a:ext cx="7058400" cy="334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Open MongoDB Compass and click "New Connection."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Enter this in the URI field: mongodb://localhost:27017</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Click "Connect."</a:t>
            </a:r>
            <a:endParaRPr/>
          </a:p>
          <a:p>
            <a:pPr indent="0" lvl="0" marL="457200" rtl="0" algn="l">
              <a:lnSpc>
                <a:spcPct val="100000"/>
              </a:lnSpc>
              <a:spcBef>
                <a:spcPts val="0"/>
              </a:spcBef>
              <a:spcAft>
                <a:spcPts val="0"/>
              </a:spcAft>
              <a:buNone/>
            </a:pPr>
            <a:r>
              <a:rPr lang="en-GB"/>
              <a:t>MongoDB Compass will connect to your database. Explore and manage your data using the GUI.</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4b59ea4641_0_7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Connection String</a:t>
            </a:r>
            <a:endParaRPr/>
          </a:p>
        </p:txBody>
      </p:sp>
      <p:sp>
        <p:nvSpPr>
          <p:cNvPr id="136" name="Google Shape;136;g24b59ea4641_0_78"/>
          <p:cNvSpPr txBox="1"/>
          <p:nvPr>
            <p:ph idx="2" type="title"/>
          </p:nvPr>
        </p:nvSpPr>
        <p:spPr>
          <a:xfrm>
            <a:off x="952050" y="1106000"/>
            <a:ext cx="7058400" cy="334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connection string is a string that specifies information about a data source and the means of connecting to it. It is passed in code to an underlying driver or provider in order to initiate the connection. For example, the connection string template for MongoDB is </a:t>
            </a:r>
            <a:endParaRPr/>
          </a:p>
          <a:p>
            <a:pPr indent="0" lvl="0" marL="0" rtl="0" algn="l">
              <a:lnSpc>
                <a:spcPct val="100000"/>
              </a:lnSpc>
              <a:spcBef>
                <a:spcPts val="0"/>
              </a:spcBef>
              <a:spcAft>
                <a:spcPts val="0"/>
              </a:spcAft>
              <a:buNone/>
            </a:pPr>
            <a:r>
              <a:t/>
            </a:r>
            <a:endParaRPr>
              <a:highlight>
                <a:schemeClr val="lt1"/>
              </a:highlight>
            </a:endParaRPr>
          </a:p>
          <a:p>
            <a:pPr indent="0" lvl="0" marL="0" rtl="0" algn="l">
              <a:lnSpc>
                <a:spcPct val="100000"/>
              </a:lnSpc>
              <a:spcBef>
                <a:spcPts val="0"/>
              </a:spcBef>
              <a:spcAft>
                <a:spcPts val="0"/>
              </a:spcAft>
              <a:buNone/>
            </a:pPr>
            <a:r>
              <a:rPr lang="en-GB">
                <a:highlight>
                  <a:schemeClr val="lt1"/>
                </a:highlight>
              </a:rPr>
              <a:t>mongodb://&lt;username&gt;:&lt;password&gt;@&lt;host&gt;:&lt;port&gt;/&lt;defaultauthdb&gt;</a:t>
            </a:r>
            <a:endParaRPr>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4b59ea4641_0_8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Connection String: Breaking it down</a:t>
            </a:r>
            <a:endParaRPr/>
          </a:p>
        </p:txBody>
      </p:sp>
      <p:sp>
        <p:nvSpPr>
          <p:cNvPr id="142" name="Google Shape;142;g24b59ea4641_0_85"/>
          <p:cNvSpPr txBox="1"/>
          <p:nvPr>
            <p:ph idx="2" type="title"/>
          </p:nvPr>
        </p:nvSpPr>
        <p:spPr>
          <a:xfrm>
            <a:off x="952050" y="1106000"/>
            <a:ext cx="7058400" cy="4091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mongodb:// is the protocol prefix that indicates that the connection string is for MongoDB.</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&lt;username&gt;:&lt;password&gt; is the username and password for the database. If you don't have a username and password, you can omit this part.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&lt;host&gt; is the host name or IP address of the server hosting the database.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&lt;port&gt; is the port number on which the database is listening for connections.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&lt;defaultauthdb&gt; is the name of the database to authenticate if the connection string includes authentication credentials in the form of username:password@. If you don't have a default authentication database, you can omit this part.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So our connection string is mongodb://localhost:27017. We omitted the username, password, and default authentication database because we don't have them.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4b59ea4641_0_92"/>
          <p:cNvSpPr txBox="1"/>
          <p:nvPr>
            <p:ph type="title"/>
          </p:nvPr>
        </p:nvSpPr>
        <p:spPr>
          <a:xfrm>
            <a:off x="793325" y="551900"/>
            <a:ext cx="77676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Case Study: eWallet App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48" name="Google Shape;148;g24b59ea4641_0_92"/>
          <p:cNvSpPr txBox="1"/>
          <p:nvPr>
            <p:ph idx="2" type="title"/>
          </p:nvPr>
        </p:nvSpPr>
        <p:spPr>
          <a:xfrm>
            <a:off x="952050" y="1031325"/>
            <a:ext cx="7058400" cy="380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a:t>
            </a:r>
            <a:r>
              <a:rPr lang="en-GB"/>
              <a:t>omeone asked us to build a Touch'n Go system. Here are the feature breakdown: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register and login.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add money to their wallet.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pay using their wallet.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view their transaction history.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register and login.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view their transaction history.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receive money from users.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Since this is a just a first version, we don't need to worry about security and scalability. We just need to build the core features.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4b59ea4641_0_99"/>
          <p:cNvSpPr txBox="1"/>
          <p:nvPr>
            <p:ph type="title"/>
          </p:nvPr>
        </p:nvSpPr>
        <p:spPr>
          <a:xfrm>
            <a:off x="793325" y="551900"/>
            <a:ext cx="77676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Q: Let's start by identifying the entities in our system.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54" name="Google Shape;154;g24b59ea4641_0_99"/>
          <p:cNvSpPr txBox="1"/>
          <p:nvPr>
            <p:ph idx="2" type="title"/>
          </p:nvPr>
        </p:nvSpPr>
        <p:spPr>
          <a:xfrm>
            <a:off x="952050" y="1526075"/>
            <a:ext cx="7058400" cy="29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How many entities do you see? What are they? What are their attributes?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4b59ea4641_0_106"/>
          <p:cNvSpPr txBox="1"/>
          <p:nvPr>
            <p:ph type="title"/>
          </p:nvPr>
        </p:nvSpPr>
        <p:spPr>
          <a:xfrm>
            <a:off x="793325" y="551900"/>
            <a:ext cx="77676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Q: Let's start by identifying the entities in our system.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0" name="Google Shape;160;g24b59ea4641_0_106"/>
          <p:cNvSpPr txBox="1"/>
          <p:nvPr>
            <p:ph idx="2" type="title"/>
          </p:nvPr>
        </p:nvSpPr>
        <p:spPr>
          <a:xfrm>
            <a:off x="952050" y="1526075"/>
            <a:ext cx="7058400" cy="49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How many entities do you see? What are they? What are their attributes?</a:t>
            </a:r>
            <a:endParaRPr/>
          </a:p>
          <a:p>
            <a:pPr indent="0" lvl="0" marL="0" rtl="0" algn="l">
              <a:lnSpc>
                <a:spcPct val="100000"/>
              </a:lnSpc>
              <a:spcBef>
                <a:spcPts val="0"/>
              </a:spcBef>
              <a:spcAft>
                <a:spcPts val="0"/>
              </a:spcAft>
              <a:buNone/>
            </a:pPr>
            <a:r>
              <a:t/>
            </a:r>
            <a:endParaRPr/>
          </a:p>
        </p:txBody>
      </p:sp>
      <p:sp>
        <p:nvSpPr>
          <p:cNvPr id="161" name="Google Shape;161;g24b59ea4641_0_106"/>
          <p:cNvSpPr txBox="1"/>
          <p:nvPr>
            <p:ph idx="2" type="title"/>
          </p:nvPr>
        </p:nvSpPr>
        <p:spPr>
          <a:xfrm>
            <a:off x="1042800" y="2070550"/>
            <a:ext cx="19551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Users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Name</a:t>
            </a:r>
            <a:endParaRPr/>
          </a:p>
          <a:p>
            <a:pPr indent="-317500" lvl="0" marL="457200" rtl="0" algn="l">
              <a:lnSpc>
                <a:spcPct val="100000"/>
              </a:lnSpc>
              <a:spcBef>
                <a:spcPts val="0"/>
              </a:spcBef>
              <a:spcAft>
                <a:spcPts val="0"/>
              </a:spcAft>
              <a:buSzPts val="1400"/>
              <a:buChar char="●"/>
            </a:pPr>
            <a:r>
              <a:rPr lang="en-GB"/>
              <a:t>Email</a:t>
            </a:r>
            <a:endParaRPr/>
          </a:p>
          <a:p>
            <a:pPr indent="-317500" lvl="0" marL="457200" rtl="0" algn="l">
              <a:lnSpc>
                <a:spcPct val="100000"/>
              </a:lnSpc>
              <a:spcBef>
                <a:spcPts val="0"/>
              </a:spcBef>
              <a:spcAft>
                <a:spcPts val="0"/>
              </a:spcAft>
              <a:buSzPts val="1400"/>
              <a:buChar char="●"/>
            </a:pPr>
            <a:r>
              <a:rPr lang="en-GB"/>
              <a:t>Phone Number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2" name="Google Shape;162;g24b59ea4641_0_106"/>
          <p:cNvSpPr txBox="1"/>
          <p:nvPr>
            <p:ph idx="2" type="title"/>
          </p:nvPr>
        </p:nvSpPr>
        <p:spPr>
          <a:xfrm>
            <a:off x="3164850" y="2070550"/>
            <a:ext cx="29976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Merchants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Company Name</a:t>
            </a:r>
            <a:endParaRPr/>
          </a:p>
          <a:p>
            <a:pPr indent="-317500" lvl="0" marL="457200" rtl="0" algn="l">
              <a:lnSpc>
                <a:spcPct val="100000"/>
              </a:lnSpc>
              <a:spcBef>
                <a:spcPts val="0"/>
              </a:spcBef>
              <a:spcAft>
                <a:spcPts val="0"/>
              </a:spcAft>
              <a:buSzPts val="1400"/>
              <a:buChar char="●"/>
            </a:pPr>
            <a:r>
              <a:rPr lang="en-GB"/>
              <a:t>Company Email</a:t>
            </a:r>
            <a:endParaRPr/>
          </a:p>
          <a:p>
            <a:pPr indent="-317500" lvl="0" marL="457200" rtl="0" algn="l">
              <a:lnSpc>
                <a:spcPct val="100000"/>
              </a:lnSpc>
              <a:spcBef>
                <a:spcPts val="0"/>
              </a:spcBef>
              <a:spcAft>
                <a:spcPts val="0"/>
              </a:spcAft>
              <a:buSzPts val="1400"/>
              <a:buChar char="●"/>
            </a:pPr>
            <a:r>
              <a:rPr lang="en-GB"/>
              <a:t>Phone Number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3" name="Google Shape;163;g24b59ea4641_0_106"/>
          <p:cNvSpPr txBox="1"/>
          <p:nvPr>
            <p:ph idx="2" type="title"/>
          </p:nvPr>
        </p:nvSpPr>
        <p:spPr>
          <a:xfrm>
            <a:off x="1092525" y="3539175"/>
            <a:ext cx="31098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Users Transactions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User Object ID</a:t>
            </a:r>
            <a:endParaRPr/>
          </a:p>
          <a:p>
            <a:pPr indent="-317500" lvl="0" marL="457200" rtl="0" algn="l">
              <a:lnSpc>
                <a:spcPct val="100000"/>
              </a:lnSpc>
              <a:spcBef>
                <a:spcPts val="0"/>
              </a:spcBef>
              <a:spcAft>
                <a:spcPts val="0"/>
              </a:spcAft>
              <a:buSzPts val="1400"/>
              <a:buChar char="●"/>
            </a:pPr>
            <a:r>
              <a:rPr lang="en-GB"/>
              <a:t>Type (Add/Deduct)</a:t>
            </a:r>
            <a:endParaRPr/>
          </a:p>
          <a:p>
            <a:pPr indent="-317500" lvl="0" marL="457200" rtl="0" algn="l">
              <a:lnSpc>
                <a:spcPct val="100000"/>
              </a:lnSpc>
              <a:spcBef>
                <a:spcPts val="0"/>
              </a:spcBef>
              <a:spcAft>
                <a:spcPts val="0"/>
              </a:spcAft>
              <a:buSzPts val="1400"/>
              <a:buChar char="●"/>
            </a:pPr>
            <a:r>
              <a:rPr lang="en-GB"/>
              <a:t>Timestamp</a:t>
            </a:r>
            <a:endParaRPr/>
          </a:p>
          <a:p>
            <a:pPr indent="-317500" lvl="0" marL="457200" rtl="0" algn="l">
              <a:lnSpc>
                <a:spcPct val="100000"/>
              </a:lnSpc>
              <a:spcBef>
                <a:spcPts val="0"/>
              </a:spcBef>
              <a:spcAft>
                <a:spcPts val="0"/>
              </a:spcAft>
              <a:buSzPts val="1400"/>
              <a:buChar char="●"/>
            </a:pPr>
            <a:r>
              <a:rPr lang="en-GB"/>
              <a:t>Amount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4" name="Google Shape;164;g24b59ea4641_0_106"/>
          <p:cNvSpPr txBox="1"/>
          <p:nvPr>
            <p:ph idx="2" type="title"/>
          </p:nvPr>
        </p:nvSpPr>
        <p:spPr>
          <a:xfrm>
            <a:off x="3214575" y="3539175"/>
            <a:ext cx="37788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Merchant Transactions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Merchant Object ID</a:t>
            </a:r>
            <a:endParaRPr/>
          </a:p>
          <a:p>
            <a:pPr indent="-317500" lvl="0" marL="457200" rtl="0" algn="l">
              <a:lnSpc>
                <a:spcPct val="100000"/>
              </a:lnSpc>
              <a:spcBef>
                <a:spcPts val="0"/>
              </a:spcBef>
              <a:spcAft>
                <a:spcPts val="0"/>
              </a:spcAft>
              <a:buSzPts val="1400"/>
              <a:buChar char="●"/>
            </a:pPr>
            <a:r>
              <a:rPr lang="en-GB"/>
              <a:t>Timestamp</a:t>
            </a:r>
            <a:endParaRPr/>
          </a:p>
          <a:p>
            <a:pPr indent="-317500" lvl="0" marL="457200" rtl="0" algn="l">
              <a:lnSpc>
                <a:spcPct val="100000"/>
              </a:lnSpc>
              <a:spcBef>
                <a:spcPts val="0"/>
              </a:spcBef>
              <a:spcAft>
                <a:spcPts val="0"/>
              </a:spcAft>
              <a:buSzPts val="1400"/>
              <a:buChar char="●"/>
            </a:pPr>
            <a:r>
              <a:rPr lang="en-GB"/>
              <a:t>Amount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basics of NoSQL databases and their role in backend development</a:t>
            </a:r>
            <a:br>
              <a:rPr lang="en-GB"/>
            </a:br>
            <a:endParaRPr/>
          </a:p>
          <a:p>
            <a:pPr indent="-317500" lvl="0" marL="457200" rtl="0" algn="l">
              <a:lnSpc>
                <a:spcPct val="100000"/>
              </a:lnSpc>
              <a:spcBef>
                <a:spcPts val="0"/>
              </a:spcBef>
              <a:spcAft>
                <a:spcPts val="0"/>
              </a:spcAft>
              <a:buSzPts val="1400"/>
              <a:buAutoNum type="arabicPeriod"/>
            </a:pPr>
            <a:r>
              <a:rPr lang="en-GB"/>
              <a:t>Explain what NoSQL is and its importance in data management</a:t>
            </a:r>
            <a:br>
              <a:rPr lang="en-GB"/>
            </a:br>
            <a:endParaRPr/>
          </a:p>
          <a:p>
            <a:pPr indent="-317500" lvl="0" marL="457200" rtl="0" algn="l">
              <a:lnSpc>
                <a:spcPct val="100000"/>
              </a:lnSpc>
              <a:spcBef>
                <a:spcPts val="0"/>
              </a:spcBef>
              <a:spcAft>
                <a:spcPts val="0"/>
              </a:spcAft>
              <a:buSzPts val="1400"/>
              <a:buAutoNum type="arabicPeriod"/>
            </a:pPr>
            <a:r>
              <a:rPr lang="en-GB"/>
              <a:t>Create and query MongoDB using MongoDB Compass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7"/>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NoSQL Databases</a:t>
            </a:r>
            <a:br>
              <a:rPr lang="en-GB"/>
            </a:br>
            <a:r>
              <a:rPr b="0" lang="en-GB" sz="1400"/>
              <a:t>Up until Assignment 3</a:t>
            </a:r>
            <a:endParaRPr b="0"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8"/>
          <p:cNvSpPr txBox="1"/>
          <p:nvPr>
            <p:ph type="title"/>
          </p:nvPr>
        </p:nvSpPr>
        <p:spPr>
          <a:xfrm>
            <a:off x="708900" y="898800"/>
            <a:ext cx="7726200" cy="335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Your task for today is to create a database for  a social media app in MongoDB. Here's the brief overview of the app:</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Users information should contain their profile information such as their name, email, phone number, tags and so on. Tags should be an array of strings. Tags should contain/tell the user's preference.</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Users can create/view/update/delete posts.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Users can follow other users.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Posts can be liked and commented by different users.</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9"/>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185" name="Google Shape;185;p40"/>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Module Capstone Project ~ BookingApp</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191" name="Google Shape;191;p41"/>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MongoDB Datatypes</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Relational Databases vs. NoSQL Document Databases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Recap: What is a SQL database?</a:t>
            </a:r>
            <a:endParaRPr/>
          </a:p>
          <a:p>
            <a:pPr indent="0" lvl="0" marL="0" rtl="0" algn="l">
              <a:lnSpc>
                <a:spcPct val="100000"/>
              </a:lnSpc>
              <a:spcBef>
                <a:spcPts val="0"/>
              </a:spcBef>
              <a:spcAft>
                <a:spcPts val="0"/>
              </a:spcAft>
              <a:buSzPts val="1800"/>
              <a:buNone/>
            </a:pPr>
            <a:r>
              <a:t/>
            </a:r>
            <a:endParaRPr b="0" sz="1800"/>
          </a:p>
        </p:txBody>
      </p:sp>
      <p:sp>
        <p:nvSpPr>
          <p:cNvPr id="61" name="Google Shape;61;p3"/>
          <p:cNvSpPr txBox="1"/>
          <p:nvPr>
            <p:ph idx="2" type="title"/>
          </p:nvPr>
        </p:nvSpPr>
        <p:spPr>
          <a:xfrm>
            <a:off x="793325" y="1548200"/>
            <a:ext cx="7058400" cy="276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SQL database is a relational database that stores data in tables and rows. It's a highly structured database and rule-based, allowing precise and efficient data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Recap: Introduction to SQL</a:t>
            </a:r>
            <a:endParaRPr/>
          </a:p>
        </p:txBody>
      </p:sp>
      <p:sp>
        <p:nvSpPr>
          <p:cNvPr id="67" name="Google Shape;67;p4"/>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SQL (Structured Query Language): A standard language for interacting with databases.</a:t>
            </a:r>
            <a:br>
              <a:rPr lang="en-GB"/>
            </a:br>
            <a:endParaRPr/>
          </a:p>
          <a:p>
            <a:pPr indent="-317500" lvl="0" marL="457200" rtl="0" algn="l">
              <a:lnSpc>
                <a:spcPct val="100000"/>
              </a:lnSpc>
              <a:spcBef>
                <a:spcPts val="0"/>
              </a:spcBef>
              <a:spcAft>
                <a:spcPts val="0"/>
              </a:spcAft>
              <a:buSzPts val="1400"/>
              <a:buChar char="●"/>
            </a:pPr>
            <a:r>
              <a:rPr lang="en-GB"/>
              <a:t>Purpose: Retrieve, insert, update, and delete data stored in a database.</a:t>
            </a:r>
            <a:br>
              <a:rPr lang="en-GB"/>
            </a:br>
            <a:endParaRPr/>
          </a:p>
          <a:p>
            <a:pPr indent="-317500" lvl="0" marL="457200" rtl="0" algn="l">
              <a:lnSpc>
                <a:spcPct val="100000"/>
              </a:lnSpc>
              <a:spcBef>
                <a:spcPts val="0"/>
              </a:spcBef>
              <a:spcAft>
                <a:spcPts val="0"/>
              </a:spcAft>
              <a:buSzPts val="1400"/>
              <a:buChar char="●"/>
            </a:pPr>
            <a:r>
              <a:rPr lang="en-GB"/>
              <a:t>Universality: Used across various database systems (MySQL, PostgreSQL, SQLite, etc.).</a:t>
            </a:r>
            <a:br>
              <a:rPr lang="en-GB"/>
            </a:br>
            <a:endParaRPr/>
          </a:p>
          <a:p>
            <a:pPr indent="-317500" lvl="0" marL="457200" rtl="0" algn="l">
              <a:lnSpc>
                <a:spcPct val="100000"/>
              </a:lnSpc>
              <a:spcBef>
                <a:spcPts val="0"/>
              </a:spcBef>
              <a:spcAft>
                <a:spcPts val="0"/>
              </a:spcAft>
              <a:buSzPts val="1400"/>
              <a:buChar char="●"/>
            </a:pPr>
            <a:r>
              <a:rPr lang="en-GB"/>
              <a:t>Design: Highly structured and rule-based, allowing precise and efficient data management.</a:t>
            </a:r>
            <a:endParaRPr/>
          </a:p>
        </p:txBody>
      </p:sp>
      <p:pic>
        <p:nvPicPr>
          <p:cNvPr id="68" name="Google Shape;68;p4"/>
          <p:cNvPicPr preferRelativeResize="0"/>
          <p:nvPr/>
        </p:nvPicPr>
        <p:blipFill rotWithShape="1">
          <a:blip r:embed="rId3">
            <a:alphaModFix/>
          </a:blip>
          <a:srcRect b="0" l="0" r="0" t="0"/>
          <a:stretch/>
        </p:blipFill>
        <p:spPr>
          <a:xfrm>
            <a:off x="5098625" y="1548200"/>
            <a:ext cx="3420900" cy="228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b59ea4641_0_4"/>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a NoSQL database?</a:t>
            </a:r>
            <a:endParaRPr/>
          </a:p>
          <a:p>
            <a:pPr indent="0" lvl="0" marL="0" rtl="0" algn="l">
              <a:lnSpc>
                <a:spcPct val="100000"/>
              </a:lnSpc>
              <a:spcBef>
                <a:spcPts val="0"/>
              </a:spcBef>
              <a:spcAft>
                <a:spcPts val="0"/>
              </a:spcAft>
              <a:buSzPts val="1800"/>
              <a:buNone/>
            </a:pPr>
            <a:r>
              <a:t/>
            </a:r>
            <a:endParaRPr b="0" sz="1800"/>
          </a:p>
        </p:txBody>
      </p:sp>
      <p:sp>
        <p:nvSpPr>
          <p:cNvPr id="74" name="Google Shape;74;g24b59ea4641_0_4"/>
          <p:cNvSpPr txBox="1"/>
          <p:nvPr>
            <p:ph idx="2" type="title"/>
          </p:nvPr>
        </p:nvSpPr>
        <p:spPr>
          <a:xfrm>
            <a:off x="793325" y="1548200"/>
            <a:ext cx="3924900" cy="276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a:t>
            </a:r>
            <a:r>
              <a:rPr lang="en-GB"/>
              <a:t>ot only SQL (NoSQL) database is a non-relational database that stores data in documents, key-value pairs, or graphs. It's a flexible database and schema-less, allowing for quick and iterative development.</a:t>
            </a:r>
            <a:endParaRPr/>
          </a:p>
        </p:txBody>
      </p:sp>
      <p:pic>
        <p:nvPicPr>
          <p:cNvPr id="75" name="Google Shape;75;g24b59ea4641_0_4"/>
          <p:cNvPicPr preferRelativeResize="0"/>
          <p:nvPr/>
        </p:nvPicPr>
        <p:blipFill>
          <a:blip r:embed="rId3">
            <a:alphaModFix/>
          </a:blip>
          <a:stretch>
            <a:fillRect/>
          </a:stretch>
        </p:blipFill>
        <p:spPr>
          <a:xfrm>
            <a:off x="4890375" y="1620739"/>
            <a:ext cx="4105079" cy="1656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4b59ea4641_0_12"/>
          <p:cNvSpPr txBox="1"/>
          <p:nvPr>
            <p:ph type="title"/>
          </p:nvPr>
        </p:nvSpPr>
        <p:spPr>
          <a:xfrm>
            <a:off x="793325" y="551900"/>
            <a:ext cx="7767600" cy="120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the difference between SQL and NoSQL databases?</a:t>
            </a:r>
            <a:endParaRPr/>
          </a:p>
          <a:p>
            <a:pPr indent="0" lvl="0" marL="0" rtl="0" algn="l">
              <a:lnSpc>
                <a:spcPct val="100000"/>
              </a:lnSpc>
              <a:spcBef>
                <a:spcPts val="0"/>
              </a:spcBef>
              <a:spcAft>
                <a:spcPts val="0"/>
              </a:spcAft>
              <a:buSzPts val="1800"/>
              <a:buNone/>
            </a:pPr>
            <a:r>
              <a:t/>
            </a:r>
            <a:endParaRPr b="0" sz="1800"/>
          </a:p>
        </p:txBody>
      </p:sp>
      <p:sp>
        <p:nvSpPr>
          <p:cNvPr id="81" name="Google Shape;81;g24b59ea4641_0_12"/>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SQL databases are relational, NoSQL databases are non-relational.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Let's use an example to illustrate this difference. Imagine we have a database of users and their addresses. </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In a SQL database, we would have two tables: one for users and one for addresses. The users table would have a unique ID for each user, and the addresses table would have a unique ID for each address. The addresses table would also have a column for the user ID, so that we can link each address to a user. </a:t>
            </a:r>
            <a:endParaRPr/>
          </a:p>
          <a:p>
            <a:pPr indent="-317500" lvl="0" marL="457200" rtl="0" algn="l">
              <a:lnSpc>
                <a:spcPct val="100000"/>
              </a:lnSpc>
              <a:spcBef>
                <a:spcPts val="0"/>
              </a:spcBef>
              <a:spcAft>
                <a:spcPts val="0"/>
              </a:spcAft>
              <a:buSzPts val="1400"/>
              <a:buChar char="-"/>
            </a:pPr>
            <a:r>
              <a:rPr lang="en-GB"/>
              <a:t>In a NoSQL database, we would have one collection of users, and each user would have an array of addresses. The addresses would be embedded in the user document.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4b59ea4641_0_135"/>
          <p:cNvSpPr txBox="1"/>
          <p:nvPr>
            <p:ph type="title"/>
          </p:nvPr>
        </p:nvSpPr>
        <p:spPr>
          <a:xfrm>
            <a:off x="793325" y="551900"/>
            <a:ext cx="7767600" cy="193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is the difference between SQL and NoSQL databases?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b="0" sz="1800"/>
          </a:p>
        </p:txBody>
      </p:sp>
      <p:pic>
        <p:nvPicPr>
          <p:cNvPr id="87" name="Google Shape;87;g24b59ea4641_0_135"/>
          <p:cNvPicPr preferRelativeResize="0"/>
          <p:nvPr/>
        </p:nvPicPr>
        <p:blipFill>
          <a:blip r:embed="rId3">
            <a:alphaModFix/>
          </a:blip>
          <a:stretch>
            <a:fillRect/>
          </a:stretch>
        </p:blipFill>
        <p:spPr>
          <a:xfrm>
            <a:off x="860425" y="1831650"/>
            <a:ext cx="8012116" cy="234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SQL Terms vs NoSQL Terms</a:t>
            </a:r>
            <a:endParaRPr/>
          </a:p>
        </p:txBody>
      </p:sp>
      <p:sp>
        <p:nvSpPr>
          <p:cNvPr id="93" name="Google Shape;93;p5"/>
          <p:cNvSpPr txBox="1"/>
          <p:nvPr>
            <p:ph idx="2" type="title"/>
          </p:nvPr>
        </p:nvSpPr>
        <p:spPr>
          <a:xfrm>
            <a:off x="793325" y="1548200"/>
            <a:ext cx="2807700" cy="19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SQL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Database</a:t>
            </a:r>
            <a:endParaRPr/>
          </a:p>
          <a:p>
            <a:pPr indent="-317500" lvl="0" marL="457200" rtl="0" algn="l">
              <a:lnSpc>
                <a:spcPct val="100000"/>
              </a:lnSpc>
              <a:spcBef>
                <a:spcPts val="0"/>
              </a:spcBef>
              <a:spcAft>
                <a:spcPts val="0"/>
              </a:spcAft>
              <a:buSzPts val="1400"/>
              <a:buChar char="●"/>
            </a:pPr>
            <a:r>
              <a:rPr lang="en-GB"/>
              <a:t>Table/Entity</a:t>
            </a:r>
            <a:endParaRPr/>
          </a:p>
          <a:p>
            <a:pPr indent="-317500" lvl="0" marL="457200" rtl="0" algn="l">
              <a:lnSpc>
                <a:spcPct val="100000"/>
              </a:lnSpc>
              <a:spcBef>
                <a:spcPts val="0"/>
              </a:spcBef>
              <a:spcAft>
                <a:spcPts val="0"/>
              </a:spcAft>
              <a:buSzPts val="1400"/>
              <a:buChar char="●"/>
            </a:pPr>
            <a:r>
              <a:rPr lang="en-GB"/>
              <a:t>Row/Tuple/Record</a:t>
            </a:r>
            <a:endParaRPr/>
          </a:p>
          <a:p>
            <a:pPr indent="-317500" lvl="0" marL="457200" rtl="0" algn="l">
              <a:lnSpc>
                <a:spcPct val="100000"/>
              </a:lnSpc>
              <a:spcBef>
                <a:spcPts val="0"/>
              </a:spcBef>
              <a:spcAft>
                <a:spcPts val="0"/>
              </a:spcAft>
              <a:buSzPts val="1400"/>
              <a:buChar char="●"/>
            </a:pPr>
            <a:r>
              <a:rPr lang="en-GB"/>
              <a:t>Column/Field/Attribute</a:t>
            </a:r>
            <a:endParaRPr/>
          </a:p>
          <a:p>
            <a:pPr indent="-317500" lvl="0" marL="457200" rtl="0" algn="l">
              <a:lnSpc>
                <a:spcPct val="100000"/>
              </a:lnSpc>
              <a:spcBef>
                <a:spcPts val="0"/>
              </a:spcBef>
              <a:spcAft>
                <a:spcPts val="0"/>
              </a:spcAft>
              <a:buSzPts val="1400"/>
              <a:buChar char="●"/>
            </a:pPr>
            <a:r>
              <a:rPr lang="en-GB"/>
              <a:t>Primary Key (PK)</a:t>
            </a:r>
            <a:endParaRPr/>
          </a:p>
          <a:p>
            <a:pPr indent="0" lvl="0" marL="0" rtl="0" algn="l">
              <a:lnSpc>
                <a:spcPct val="100000"/>
              </a:lnSpc>
              <a:spcBef>
                <a:spcPts val="0"/>
              </a:spcBef>
              <a:spcAft>
                <a:spcPts val="0"/>
              </a:spcAft>
              <a:buNone/>
            </a:pPr>
            <a:r>
              <a:t/>
            </a:r>
            <a:endParaRPr/>
          </a:p>
        </p:txBody>
      </p:sp>
      <p:sp>
        <p:nvSpPr>
          <p:cNvPr id="94" name="Google Shape;94;p5"/>
          <p:cNvSpPr txBox="1"/>
          <p:nvPr>
            <p:ph idx="2" type="title"/>
          </p:nvPr>
        </p:nvSpPr>
        <p:spPr>
          <a:xfrm>
            <a:off x="3791850" y="1548200"/>
            <a:ext cx="2807700" cy="19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No</a:t>
            </a:r>
            <a:r>
              <a:rPr lang="en-GB"/>
              <a:t>SQL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Database</a:t>
            </a:r>
            <a:endParaRPr/>
          </a:p>
          <a:p>
            <a:pPr indent="-317500" lvl="0" marL="457200" rtl="0" algn="l">
              <a:lnSpc>
                <a:spcPct val="100000"/>
              </a:lnSpc>
              <a:spcBef>
                <a:spcPts val="0"/>
              </a:spcBef>
              <a:spcAft>
                <a:spcPts val="0"/>
              </a:spcAft>
              <a:buSzPts val="1400"/>
              <a:buChar char="●"/>
            </a:pPr>
            <a:r>
              <a:rPr lang="en-GB"/>
              <a:t>Collection</a:t>
            </a:r>
            <a:endParaRPr/>
          </a:p>
          <a:p>
            <a:pPr indent="-317500" lvl="0" marL="457200" rtl="0" algn="l">
              <a:lnSpc>
                <a:spcPct val="100000"/>
              </a:lnSpc>
              <a:spcBef>
                <a:spcPts val="0"/>
              </a:spcBef>
              <a:spcAft>
                <a:spcPts val="0"/>
              </a:spcAft>
              <a:buSzPts val="1400"/>
              <a:buChar char="●"/>
            </a:pPr>
            <a:r>
              <a:rPr lang="en-GB"/>
              <a:t>Document</a:t>
            </a:r>
            <a:endParaRPr/>
          </a:p>
          <a:p>
            <a:pPr indent="-317500" lvl="0" marL="457200" rtl="0" algn="l">
              <a:lnSpc>
                <a:spcPct val="100000"/>
              </a:lnSpc>
              <a:spcBef>
                <a:spcPts val="0"/>
              </a:spcBef>
              <a:spcAft>
                <a:spcPts val="0"/>
              </a:spcAft>
              <a:buSzPts val="1400"/>
              <a:buChar char="●"/>
            </a:pPr>
            <a:r>
              <a:rPr lang="en-GB"/>
              <a:t>Field</a:t>
            </a:r>
            <a:endParaRPr/>
          </a:p>
          <a:p>
            <a:pPr indent="-317500" lvl="0" marL="457200" rtl="0" algn="l">
              <a:lnSpc>
                <a:spcPct val="100000"/>
              </a:lnSpc>
              <a:spcBef>
                <a:spcPts val="0"/>
              </a:spcBef>
              <a:spcAft>
                <a:spcPts val="0"/>
              </a:spcAft>
              <a:buSzPts val="1400"/>
              <a:buChar char="●"/>
            </a:pPr>
            <a:r>
              <a:rPr lang="en-GB"/>
              <a:t>Object ID (OID)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4b59ea4641_0_24"/>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Then which one should I use?</a:t>
            </a:r>
            <a:endParaRPr/>
          </a:p>
          <a:p>
            <a:pPr indent="0" lvl="0" marL="0" rtl="0" algn="l">
              <a:lnSpc>
                <a:spcPct val="100000"/>
              </a:lnSpc>
              <a:spcBef>
                <a:spcPts val="0"/>
              </a:spcBef>
              <a:spcAft>
                <a:spcPts val="0"/>
              </a:spcAft>
              <a:buSzPts val="1800"/>
              <a:buNone/>
            </a:pPr>
            <a:r>
              <a:t/>
            </a:r>
            <a:endParaRPr b="0" sz="1800"/>
          </a:p>
        </p:txBody>
      </p:sp>
      <p:sp>
        <p:nvSpPr>
          <p:cNvPr id="100" name="Google Shape;100;g24b59ea4641_0_24"/>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There is no right answer for this. It obviously depends on your use case. If you have a highly structured data, and you need to perform complex queries, then SQL is the way to go. If you have a flexible data structure, and you need to perform simple queries, then NoSQL is the way to go. Also keep in mind that SQL has been around for a long time, and it's a mature technology meaning that there are a lot of tools and resources available. NoSQL is a relatively new technology, and it's still evolving. It's also worth mentioning that SQL is a standard language used for relational databases, and it is consistent across SQL database management systems. NoSQL databases, on the other hand, encompass various non-relational databases, and their query languages or APIs may vary.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