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embeddedFontLst>
    <p:embeddedFont>
      <p:font typeface="Plus Jakarta Sans"/>
      <p:regular r:id="rId56"/>
      <p:bold r:id="rId57"/>
      <p:italic r:id="rId58"/>
      <p:boldItalic r:id="rId59"/>
    </p:embeddedFont>
    <p:embeddedFont>
      <p:font typeface="Montserrat"/>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64" roundtripDataSignature="AMtx7mhIT7NSZ/ejzdAMOJywljB8nOzw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Montserrat-italic.fntdata"/><Relationship Id="rId61" Type="http://schemas.openxmlformats.org/officeDocument/2006/relationships/font" Target="fonts/Montserrat-bold.fntdata"/><Relationship Id="rId20" Type="http://schemas.openxmlformats.org/officeDocument/2006/relationships/slide" Target="slides/slide15.xml"/><Relationship Id="rId64" Type="http://customschemas.google.com/relationships/presentationmetadata" Target="metadata"/><Relationship Id="rId63" Type="http://schemas.openxmlformats.org/officeDocument/2006/relationships/font" Target="fonts/Montserrat-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Montserrat-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PlusJakartaSans-bold.fntdata"/><Relationship Id="rId12" Type="http://schemas.openxmlformats.org/officeDocument/2006/relationships/slide" Target="slides/slide7.xml"/><Relationship Id="rId56" Type="http://schemas.openxmlformats.org/officeDocument/2006/relationships/font" Target="fonts/PlusJakartaSans-regular.fntdata"/><Relationship Id="rId15" Type="http://schemas.openxmlformats.org/officeDocument/2006/relationships/slide" Target="slides/slide10.xml"/><Relationship Id="rId59" Type="http://schemas.openxmlformats.org/officeDocument/2006/relationships/font" Target="fonts/PlusJakartaSans-boldItalic.fntdata"/><Relationship Id="rId14" Type="http://schemas.openxmlformats.org/officeDocument/2006/relationships/slide" Target="slides/slide9.xml"/><Relationship Id="rId58" Type="http://schemas.openxmlformats.org/officeDocument/2006/relationships/font" Target="fonts/PlusJakarta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markkoenig?utm_source=unsplash&amp;utm_medium=referral&amp;utm_content=creditCopyText" TargetMode="External"/><Relationship Id="rId3" Type="http://schemas.openxmlformats.org/officeDocument/2006/relationships/hyperlink" Target="https://unsplash.com/@markkoenig?utm_source=unsplash&amp;utm_medium=referral&amp;utm_content=creditCopyText" TargetMode="External"/><Relationship Id="rId4" Type="http://schemas.openxmlformats.org/officeDocument/2006/relationships/hyperlink" Target="https://unsplash.com/photos/ECGv8s2IPG0?utm_source=unsplash&amp;utm_medium=referral&amp;utm_content=creditCopyText" TargetMode="External"/><Relationship Id="rId5" Type="http://schemas.openxmlformats.org/officeDocument/2006/relationships/hyperlink" Target="https://unsplash.com/photos/ECGv8s2IPG0?utm_source=unsplash&amp;utm_medium=referral&amp;utm_content=creditCopyText"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 name="Google Shape;4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Photo by</a:t>
            </a:r>
            <a:r>
              <a:rPr lang="en-GB">
                <a:solidFill>
                  <a:schemeClr val="hlink"/>
                </a:solidFill>
                <a:uFill>
                  <a:noFill/>
                </a:uFill>
                <a:hlinkClick r:id="rId2"/>
              </a:rPr>
              <a:t> </a:t>
            </a:r>
            <a:r>
              <a:rPr lang="en-GB" u="sng">
                <a:solidFill>
                  <a:schemeClr val="hlink"/>
                </a:solidFill>
                <a:hlinkClick r:id="rId3"/>
              </a:rPr>
              <a:t>Mark König</a:t>
            </a:r>
            <a:r>
              <a:rPr lang="en-GB">
                <a:solidFill>
                  <a:schemeClr val="dk1"/>
                </a:solidFill>
              </a:rPr>
              <a:t> on</a:t>
            </a:r>
            <a:r>
              <a:rPr lang="en-GB">
                <a:solidFill>
                  <a:schemeClr val="hlink"/>
                </a:solidFill>
                <a:uFill>
                  <a:noFill/>
                </a:uFill>
                <a:hlinkClick r:id="rId4"/>
              </a:rPr>
              <a:t> </a:t>
            </a:r>
            <a:r>
              <a:rPr lang="en-GB" u="sng">
                <a:solidFill>
                  <a:schemeClr val="hlink"/>
                </a:solidFill>
                <a:hlinkClick r:id="rId5"/>
              </a:rPr>
              <a:t>Unsplash</a:t>
            </a:r>
            <a:endParaRPr sz="1000">
              <a:solidFill>
                <a:schemeClr val="dk1"/>
              </a:solidFill>
              <a:latin typeface="Plus Jakarta Sans"/>
              <a:ea typeface="Plus Jakarta Sans"/>
              <a:cs typeface="Plus Jakarta Sans"/>
              <a:sym typeface="Plus Jakarta Sans"/>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70597ee9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270597ee9e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70597ee9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2270597ee9e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70597ee9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2270597ee9e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70597ee9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270597ee9e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70597ee9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2270597ee9e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70597ee9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2270597ee9e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70597ee9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2270597ee9e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70597ee9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2270597ee9e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70597ee9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2270597ee9e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70597ee9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2270597ee9e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70597ee9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2270597ee9e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70597ee9e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2270597ee9e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70597ee9e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2270597ee9e_0_1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70597ee9e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2270597ee9e_0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70597ee9e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2270597ee9e_0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4f3363a85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24f3363a852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70597ee9e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2270597ee9e_0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270597ee9e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270597ee9e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270597ee9e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2270597ee9e_1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270597ee9e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2270597ee9e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270597ee9e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2270597ee9e_1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270597ee9e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2270597ee9e_1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270597ee9e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2270597ee9e_1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270597ee9e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2270597ee9e_1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270597ee9e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2270597ee9e_1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270597ee9e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2270597ee9e_1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270597ee9e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2270597ee9e_1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270597ee9e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2270597ee9e_1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270597ee9e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2270597ee9e_1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270597ee9e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2270597ee9e_1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70597ee9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2270597ee9e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270597ee9e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g2270597ee9e_1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270597ee9e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2270597ee9e_1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270597ee9e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2270597ee9e_1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270597ee9e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2270597ee9e_1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270597ee9e_1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2270597ee9e_1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270597ee9e_1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2270597ee9e_1_2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70597ee9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2270597ee9e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70597ee9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2270597ee9e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270597ee9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2270597ee9e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70597ee9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2270597ee9e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70597ee9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2270597ee9e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1" name="Shape 11"/>
        <p:cNvGrpSpPr/>
        <p:nvPr/>
      </p:nvGrpSpPr>
      <p:grpSpPr>
        <a:xfrm>
          <a:off x="0" y="0"/>
          <a:ext cx="0" cy="0"/>
          <a:chOff x="0" y="0"/>
          <a:chExt cx="0" cy="0"/>
        </a:xfrm>
      </p:grpSpPr>
      <p:sp>
        <p:nvSpPr>
          <p:cNvPr id="12" name="Google Shape;12;p27"/>
          <p:cNvSpPr txBox="1"/>
          <p:nvPr>
            <p:ph type="ctrTitle"/>
          </p:nvPr>
        </p:nvSpPr>
        <p:spPr>
          <a:xfrm>
            <a:off x="586588" y="1633350"/>
            <a:ext cx="3773700" cy="172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b="1" sz="4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14" name="Google Shape;14;p27"/>
          <p:cNvPicPr preferRelativeResize="0"/>
          <p:nvPr/>
        </p:nvPicPr>
        <p:blipFill rotWithShape="1">
          <a:blip r:embed="rId2">
            <a:alphaModFix/>
          </a:blip>
          <a:srcRect b="2710" l="79964" r="3229" t="91862"/>
          <a:stretch/>
        </p:blipFill>
        <p:spPr>
          <a:xfrm>
            <a:off x="683350" y="1230125"/>
            <a:ext cx="1222300" cy="2789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
        <p:nvSpPr>
          <p:cNvPr id="39" name="Google Shape;3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de by Side">
  <p:cSld name="CUSTOM_3">
    <p:spTree>
      <p:nvGrpSpPr>
        <p:cNvPr id="40" name="Shape 40"/>
        <p:cNvGrpSpPr/>
        <p:nvPr/>
      </p:nvGrpSpPr>
      <p:grpSpPr>
        <a:xfrm>
          <a:off x="0" y="0"/>
          <a:ext cx="0" cy="0"/>
          <a:chOff x="0" y="0"/>
          <a:chExt cx="0" cy="0"/>
        </a:xfrm>
      </p:grpSpPr>
      <p:sp>
        <p:nvSpPr>
          <p:cNvPr id="41" name="Google Shape;41;p37"/>
          <p:cNvSpPr txBox="1"/>
          <p:nvPr>
            <p:ph idx="1" type="subTitle"/>
          </p:nvPr>
        </p:nvSpPr>
        <p:spPr>
          <a:xfrm>
            <a:off x="1117275" y="580700"/>
            <a:ext cx="2881500" cy="485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1800"/>
              <a:buNone/>
              <a:defRPr>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2" name="Google Shape;42;p37"/>
          <p:cNvSpPr txBox="1"/>
          <p:nvPr>
            <p:ph idx="2" type="subTitle"/>
          </p:nvPr>
        </p:nvSpPr>
        <p:spPr>
          <a:xfrm>
            <a:off x="5003725" y="580700"/>
            <a:ext cx="2881500" cy="485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1800"/>
              <a:buNone/>
              <a:defRPr>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ttom">
  <p:cSld name="CUSTOM_4_1">
    <p:spTree>
      <p:nvGrpSpPr>
        <p:cNvPr id="43" name="Shape 43"/>
        <p:cNvGrpSpPr/>
        <p:nvPr/>
      </p:nvGrpSpPr>
      <p:grpSpPr>
        <a:xfrm>
          <a:off x="0" y="0"/>
          <a:ext cx="0" cy="0"/>
          <a:chOff x="0" y="0"/>
          <a:chExt cx="0" cy="0"/>
        </a:xfrm>
      </p:grpSpPr>
      <p:sp>
        <p:nvSpPr>
          <p:cNvPr id="44" name="Google Shape;44;p38"/>
          <p:cNvSpPr txBox="1"/>
          <p:nvPr>
            <p:ph idx="1" type="body"/>
          </p:nvPr>
        </p:nvSpPr>
        <p:spPr>
          <a:xfrm>
            <a:off x="894775" y="4040800"/>
            <a:ext cx="6659400" cy="477900"/>
          </a:xfrm>
          <a:prstGeom prst="rect">
            <a:avLst/>
          </a:prstGeom>
          <a:noFill/>
          <a:ln>
            <a:noFill/>
          </a:ln>
        </p:spPr>
        <p:txBody>
          <a:bodyPr anchorCtr="0" anchor="t" bIns="91425" lIns="91425" spcFirstLastPara="1" rIns="91425" wrap="square" tIns="91425">
            <a:spAutoFit/>
          </a:bodyPr>
          <a:lstStyle>
            <a:lvl1pPr indent="-317500" lvl="0" marL="457200" algn="l">
              <a:lnSpc>
                <a:spcPct val="115000"/>
              </a:lnSpc>
              <a:spcBef>
                <a:spcPts val="0"/>
              </a:spcBef>
              <a:spcAft>
                <a:spcPts val="0"/>
              </a:spcAft>
              <a:buClr>
                <a:schemeClr val="dk1"/>
              </a:buClr>
              <a:buSzPts val="1400"/>
              <a:buChar char="●"/>
              <a:defRPr sz="1400">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Title &amp; Body w/ Image">
  <p:cSld name="CUSTOM">
    <p:spTree>
      <p:nvGrpSpPr>
        <p:cNvPr id="15" name="Shape 15"/>
        <p:cNvGrpSpPr/>
        <p:nvPr/>
      </p:nvGrpSpPr>
      <p:grpSpPr>
        <a:xfrm>
          <a:off x="0" y="0"/>
          <a:ext cx="0" cy="0"/>
          <a:chOff x="0" y="0"/>
          <a:chExt cx="0" cy="0"/>
        </a:xfrm>
      </p:grpSpPr>
      <p:sp>
        <p:nvSpPr>
          <p:cNvPr id="16" name="Google Shape;16;p28"/>
          <p:cNvSpPr txBox="1"/>
          <p:nvPr>
            <p:ph type="title"/>
          </p:nvPr>
        </p:nvSpPr>
        <p:spPr>
          <a:xfrm>
            <a:off x="793325" y="551900"/>
            <a:ext cx="4076700" cy="9012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24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28"/>
          <p:cNvSpPr txBox="1"/>
          <p:nvPr>
            <p:ph idx="2" type="title"/>
          </p:nvPr>
        </p:nvSpPr>
        <p:spPr>
          <a:xfrm>
            <a:off x="793325" y="1548200"/>
            <a:ext cx="4076700" cy="276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w/ Picture">
  <p:cSld name="CUSTOM_1">
    <p:spTree>
      <p:nvGrpSpPr>
        <p:cNvPr id="18" name="Shape 18"/>
        <p:cNvGrpSpPr/>
        <p:nvPr/>
      </p:nvGrpSpPr>
      <p:grpSpPr>
        <a:xfrm>
          <a:off x="0" y="0"/>
          <a:ext cx="0" cy="0"/>
          <a:chOff x="0" y="0"/>
          <a:chExt cx="0" cy="0"/>
        </a:xfrm>
      </p:grpSpPr>
      <p:sp>
        <p:nvSpPr>
          <p:cNvPr id="19" name="Google Shape;19;p29"/>
          <p:cNvSpPr txBox="1"/>
          <p:nvPr>
            <p:ph type="title"/>
          </p:nvPr>
        </p:nvSpPr>
        <p:spPr>
          <a:xfrm>
            <a:off x="793325" y="2106000"/>
            <a:ext cx="4076700" cy="93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Title">
  <p:cSld name="CUSTOM_2_1">
    <p:spTree>
      <p:nvGrpSpPr>
        <p:cNvPr id="20" name="Shape 20"/>
        <p:cNvGrpSpPr/>
        <p:nvPr/>
      </p:nvGrpSpPr>
      <p:grpSpPr>
        <a:xfrm>
          <a:off x="0" y="0"/>
          <a:ext cx="0" cy="0"/>
          <a:chOff x="0" y="0"/>
          <a:chExt cx="0" cy="0"/>
        </a:xfrm>
      </p:grpSpPr>
      <p:pic>
        <p:nvPicPr>
          <p:cNvPr id="21" name="Google Shape;21;p30"/>
          <p:cNvPicPr preferRelativeResize="0"/>
          <p:nvPr/>
        </p:nvPicPr>
        <p:blipFill rotWithShape="1">
          <a:blip r:embed="rId2">
            <a:alphaModFix/>
          </a:blip>
          <a:srcRect b="52981" l="0" r="80571" t="35157"/>
          <a:stretch/>
        </p:blipFill>
        <p:spPr>
          <a:xfrm>
            <a:off x="0" y="0"/>
            <a:ext cx="2128750" cy="918800"/>
          </a:xfrm>
          <a:prstGeom prst="rect">
            <a:avLst/>
          </a:prstGeom>
          <a:noFill/>
          <a:ln>
            <a:noFill/>
          </a:ln>
        </p:spPr>
      </p:pic>
      <p:sp>
        <p:nvSpPr>
          <p:cNvPr id="22" name="Google Shape;22;p30"/>
          <p:cNvSpPr txBox="1"/>
          <p:nvPr>
            <p:ph type="title"/>
          </p:nvPr>
        </p:nvSpPr>
        <p:spPr>
          <a:xfrm>
            <a:off x="793325" y="551900"/>
            <a:ext cx="6352800" cy="4974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heading w/ Picture">
  <p:cSld name="CUSTOM_1_1">
    <p:spTree>
      <p:nvGrpSpPr>
        <p:cNvPr id="23" name="Shape 23"/>
        <p:cNvGrpSpPr/>
        <p:nvPr/>
      </p:nvGrpSpPr>
      <p:grpSpPr>
        <a:xfrm>
          <a:off x="0" y="0"/>
          <a:ext cx="0" cy="0"/>
          <a:chOff x="0" y="0"/>
          <a:chExt cx="0" cy="0"/>
        </a:xfrm>
      </p:grpSpPr>
      <p:sp>
        <p:nvSpPr>
          <p:cNvPr id="24" name="Google Shape;24;p31"/>
          <p:cNvSpPr txBox="1"/>
          <p:nvPr>
            <p:ph type="title"/>
          </p:nvPr>
        </p:nvSpPr>
        <p:spPr>
          <a:xfrm>
            <a:off x="793325" y="2106000"/>
            <a:ext cx="4076700" cy="9315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 and Bottom">
  <p:cSld name="CUSTOM_4">
    <p:spTree>
      <p:nvGrpSpPr>
        <p:cNvPr id="25" name="Shape 25"/>
        <p:cNvGrpSpPr/>
        <p:nvPr/>
      </p:nvGrpSpPr>
      <p:grpSpPr>
        <a:xfrm>
          <a:off x="0" y="0"/>
          <a:ext cx="0" cy="0"/>
          <a:chOff x="0" y="0"/>
          <a:chExt cx="0" cy="0"/>
        </a:xfrm>
      </p:grpSpPr>
      <p:sp>
        <p:nvSpPr>
          <p:cNvPr id="26" name="Google Shape;26;p32"/>
          <p:cNvSpPr txBox="1"/>
          <p:nvPr>
            <p:ph idx="1" type="body"/>
          </p:nvPr>
        </p:nvSpPr>
        <p:spPr>
          <a:xfrm>
            <a:off x="933500" y="374875"/>
            <a:ext cx="6659400" cy="477900"/>
          </a:xfrm>
          <a:prstGeom prst="rect">
            <a:avLst/>
          </a:prstGeom>
          <a:noFill/>
          <a:ln>
            <a:noFill/>
          </a:ln>
        </p:spPr>
        <p:txBody>
          <a:bodyPr anchorCtr="0" anchor="t" bIns="91425" lIns="91425" spcFirstLastPara="1" rIns="91425" wrap="square" tIns="91425">
            <a:spAutoFit/>
          </a:bodyPr>
          <a:lstStyle>
            <a:lvl1pPr indent="-317500" lvl="0" marL="457200" algn="l">
              <a:lnSpc>
                <a:spcPct val="115000"/>
              </a:lnSpc>
              <a:spcBef>
                <a:spcPts val="0"/>
              </a:spcBef>
              <a:spcAft>
                <a:spcPts val="0"/>
              </a:spcAft>
              <a:buClr>
                <a:schemeClr val="dk1"/>
              </a:buClr>
              <a:buSzPts val="1400"/>
              <a:buChar char="●"/>
              <a:defRPr sz="1400">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27" name="Google Shape;27;p32"/>
          <p:cNvSpPr txBox="1"/>
          <p:nvPr>
            <p:ph idx="2" type="body"/>
          </p:nvPr>
        </p:nvSpPr>
        <p:spPr>
          <a:xfrm>
            <a:off x="894775" y="4040800"/>
            <a:ext cx="6659400" cy="477900"/>
          </a:xfrm>
          <a:prstGeom prst="rect">
            <a:avLst/>
          </a:prstGeom>
          <a:noFill/>
          <a:ln>
            <a:noFill/>
          </a:ln>
        </p:spPr>
        <p:txBody>
          <a:bodyPr anchorCtr="0" anchor="t" bIns="91425" lIns="91425" spcFirstLastPara="1" rIns="91425" wrap="square" tIns="91425">
            <a:spAutoFit/>
          </a:bodyPr>
          <a:lstStyle>
            <a:lvl1pPr indent="-317500" lvl="0" marL="457200" algn="l">
              <a:lnSpc>
                <a:spcPct val="115000"/>
              </a:lnSpc>
              <a:spcBef>
                <a:spcPts val="0"/>
              </a:spcBef>
              <a:spcAft>
                <a:spcPts val="0"/>
              </a:spcAft>
              <a:buClr>
                <a:schemeClr val="dk1"/>
              </a:buClr>
              <a:buSzPts val="1400"/>
              <a:buChar char="●"/>
              <a:defRPr sz="1400">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33"/>
          <p:cNvSpPr txBox="1"/>
          <p:nvPr>
            <p:ph type="ctrTitle"/>
          </p:nvPr>
        </p:nvSpPr>
        <p:spPr>
          <a:xfrm>
            <a:off x="793300" y="1884875"/>
            <a:ext cx="8520600" cy="643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b="1" sz="4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0" name="Google Shape;30;p33"/>
          <p:cNvSpPr txBox="1"/>
          <p:nvPr>
            <p:ph idx="1" type="subTitle"/>
          </p:nvPr>
        </p:nvSpPr>
        <p:spPr>
          <a:xfrm>
            <a:off x="793300" y="2633000"/>
            <a:ext cx="5072400" cy="6438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Clr>
                <a:srgbClr val="F8FAFF"/>
              </a:buClr>
              <a:buSzPts val="2000"/>
              <a:buNone/>
              <a:defRPr sz="2000">
                <a:solidFill>
                  <a:srgbClr val="F8FAFF"/>
                </a:solidFill>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31" name="Google Shape;3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34"/>
          <p:cNvSpPr txBox="1"/>
          <p:nvPr>
            <p:ph type="title"/>
          </p:nvPr>
        </p:nvSpPr>
        <p:spPr>
          <a:xfrm>
            <a:off x="793300" y="2150850"/>
            <a:ext cx="79545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b="1"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4" name="Google Shape;3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Title &amp; Body">
  <p:cSld name="CUSTOM_2">
    <p:spTree>
      <p:nvGrpSpPr>
        <p:cNvPr id="35" name="Shape 35"/>
        <p:cNvGrpSpPr/>
        <p:nvPr/>
      </p:nvGrpSpPr>
      <p:grpSpPr>
        <a:xfrm>
          <a:off x="0" y="0"/>
          <a:ext cx="0" cy="0"/>
          <a:chOff x="0" y="0"/>
          <a:chExt cx="0" cy="0"/>
        </a:xfrm>
      </p:grpSpPr>
      <p:sp>
        <p:nvSpPr>
          <p:cNvPr id="36" name="Google Shape;36;p35"/>
          <p:cNvSpPr txBox="1"/>
          <p:nvPr>
            <p:ph type="title"/>
          </p:nvPr>
        </p:nvSpPr>
        <p:spPr>
          <a:xfrm>
            <a:off x="793325" y="551900"/>
            <a:ext cx="7645500" cy="5343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24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35"/>
          <p:cNvSpPr txBox="1"/>
          <p:nvPr>
            <p:ph idx="2" type="title"/>
          </p:nvPr>
        </p:nvSpPr>
        <p:spPr>
          <a:xfrm>
            <a:off x="793325" y="1232375"/>
            <a:ext cx="7645500" cy="27672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15155B"/>
        </a:solidFill>
      </p:bgPr>
    </p:bg>
    <p:spTree>
      <p:nvGrpSpPr>
        <p:cNvPr id="5" name="Shape 5"/>
        <p:cNvGrpSpPr/>
        <p:nvPr/>
      </p:nvGrpSpPr>
      <p:grpSpPr>
        <a:xfrm>
          <a:off x="0" y="0"/>
          <a:ext cx="0" cy="0"/>
          <a:chOff x="0" y="0"/>
          <a:chExt cx="0" cy="0"/>
        </a:xfrm>
      </p:grpSpPr>
      <p:pic>
        <p:nvPicPr>
          <p:cNvPr id="6" name="Google Shape;6;p26"/>
          <p:cNvPicPr preferRelativeResize="0"/>
          <p:nvPr/>
        </p:nvPicPr>
        <p:blipFill rotWithShape="1">
          <a:blip r:embed="rId1">
            <a:alphaModFix/>
          </a:blip>
          <a:srcRect b="0" l="75154" r="0" t="0"/>
          <a:stretch/>
        </p:blipFill>
        <p:spPr>
          <a:xfrm>
            <a:off x="7336475" y="0"/>
            <a:ext cx="1807525" cy="5143499"/>
          </a:xfrm>
          <a:prstGeom prst="rect">
            <a:avLst/>
          </a:prstGeom>
          <a:noFill/>
          <a:ln>
            <a:noFill/>
          </a:ln>
        </p:spPr>
      </p:pic>
      <p:pic>
        <p:nvPicPr>
          <p:cNvPr id="7" name="Google Shape;7;p26"/>
          <p:cNvPicPr preferRelativeResize="0"/>
          <p:nvPr/>
        </p:nvPicPr>
        <p:blipFill rotWithShape="1">
          <a:blip r:embed="rId1">
            <a:alphaModFix/>
          </a:blip>
          <a:srcRect b="0" l="0" r="80571" t="0"/>
          <a:stretch/>
        </p:blipFill>
        <p:spPr>
          <a:xfrm>
            <a:off x="-2" y="0"/>
            <a:ext cx="1413475" cy="5143499"/>
          </a:xfrm>
          <a:prstGeom prst="rect">
            <a:avLst/>
          </a:prstGeom>
          <a:noFill/>
          <a:ln>
            <a:noFill/>
          </a:ln>
        </p:spPr>
      </p:pic>
      <p:sp>
        <p:nvSpPr>
          <p:cNvPr id="8" name="Google Shape;8;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spAutoFit/>
          </a:bodyPr>
          <a:lstStyle>
            <a:lvl1pPr lvl="0" marR="0" rtl="0" algn="l">
              <a:lnSpc>
                <a:spcPct val="100000"/>
              </a:lnSpc>
              <a:spcBef>
                <a:spcPts val="0"/>
              </a:spcBef>
              <a:spcAft>
                <a:spcPts val="0"/>
              </a:spcAft>
              <a:buClr>
                <a:schemeClr val="dk1"/>
              </a:buClr>
              <a:buSzPts val="2800"/>
              <a:buFont typeface="Plus Jakarta Sans"/>
              <a:buNone/>
              <a:defRPr b="0" i="0" sz="2800" u="none" cap="none" strike="noStrike">
                <a:solidFill>
                  <a:schemeClr val="dk1"/>
                </a:solidFill>
                <a:latin typeface="Plus Jakarta Sans"/>
                <a:ea typeface="Plus Jakarta Sans"/>
                <a:cs typeface="Plus Jakarta Sans"/>
                <a:sym typeface="Plus Jakarta Sans"/>
              </a:defRPr>
            </a:lvl1pPr>
            <a:lvl2pPr lvl="1"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9pPr>
          </a:lstStyle>
          <a:p/>
        </p:txBody>
      </p:sp>
      <p:sp>
        <p:nvSpPr>
          <p:cNvPr id="9" name="Google Shape;9;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spAutoFit/>
          </a:bodyPr>
          <a:lstStyle>
            <a:lvl1pPr indent="-342900" lvl="0" marL="457200" marR="0" rtl="0" algn="l">
              <a:lnSpc>
                <a:spcPct val="115000"/>
              </a:lnSpc>
              <a:spcBef>
                <a:spcPts val="0"/>
              </a:spcBef>
              <a:spcAft>
                <a:spcPts val="0"/>
              </a:spcAft>
              <a:buClr>
                <a:schemeClr val="dk1"/>
              </a:buClr>
              <a:buSzPts val="1800"/>
              <a:buFont typeface="Plus Jakarta Sans"/>
              <a:buChar char="●"/>
              <a:defRPr b="0" i="0" sz="1800" u="none" cap="none" strike="noStrike">
                <a:solidFill>
                  <a:schemeClr val="dk1"/>
                </a:solidFill>
                <a:latin typeface="Plus Jakarta Sans"/>
                <a:ea typeface="Plus Jakarta Sans"/>
                <a:cs typeface="Plus Jakarta Sans"/>
                <a:sym typeface="Plus Jakarta Sans"/>
              </a:defRPr>
            </a:lvl1pPr>
            <a:lvl2pPr indent="-317500" lvl="1" marL="9144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2pPr>
            <a:lvl3pPr indent="-317500" lvl="2" marL="13716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3pPr>
            <a:lvl4pPr indent="-317500" lvl="3" marL="18288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4pPr>
            <a:lvl5pPr indent="-317500" lvl="4" marL="22860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5pPr>
            <a:lvl6pPr indent="-317500" lvl="5" marL="27432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6pPr>
            <a:lvl7pPr indent="-317500" lvl="6" marL="32004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7pPr>
            <a:lvl8pPr indent="-317500" lvl="7" marL="36576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8pPr>
            <a:lvl9pPr indent="-317500" lvl="8" marL="41148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9pPr>
          </a:lstStyle>
          <a:p/>
        </p:txBody>
      </p:sp>
      <p:sp>
        <p:nvSpPr>
          <p:cNvPr id="10" name="Google Shape;10;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docs.google.com/presentation/d/1qDhxYoi6bt6YP7RcaaLrsh6sO0RlaSKT/edit?usp=sharing&amp;ouid=109782457486090270210&amp;rtpof=true&amp;sd=tru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docs.google.com/presentation/d/1l87PtMEQgufpCxkxR7yJ-sQsarpgpkp3/edit?usp=sharing&amp;ouid=109782457486090270210&amp;rtpof=true&amp;sd=tru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docs.sentry.io/platforms/node/guides/expres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https://app.sigmaschool.co/posts/csdp-backend-development-level-2b-express-js-mvc-pattern"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hyperlink" Target="https://developer.mozilla.org/en-US/docs/Glossary/MVC" TargetMode="External"/><Relationship Id="rId4" Type="http://schemas.openxmlformats.org/officeDocument/2006/relationships/hyperlink" Target="https://sequelize.org/docs/v6/other-topics/other-data-types" TargetMode="External"/><Relationship Id="rId5" Type="http://schemas.openxmlformats.org/officeDocument/2006/relationships/hyperlink" Target="https://sequelize.org/docs/v6/core-concepts/raw-queries" TargetMode="External"/><Relationship Id="rId6" Type="http://schemas.openxmlformats.org/officeDocument/2006/relationships/hyperlink" Target="https://sequelize.org/docs/v6/core-concepts/validations-and-constraints" TargetMode="External"/><Relationship Id="rId7" Type="http://schemas.openxmlformats.org/officeDocument/2006/relationships/hyperlink" Target="https://www.npmjs.com/package/morgan" TargetMode="External"/><Relationship Id="rId8" Type="http://schemas.openxmlformats.org/officeDocument/2006/relationships/hyperlink" Target="https://www.npmjs.com/package/dotenv#-documenta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ocs.google.com/presentation/d/1Eylw1zAm3KIBGB7_3SuEKd66azy0bdLK/edit?usp=sharing&amp;ouid=109782457486090270210&amp;rtpof=true&amp;sd=tru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
          <p:cNvSpPr txBox="1"/>
          <p:nvPr>
            <p:ph type="ctrTitle"/>
          </p:nvPr>
        </p:nvSpPr>
        <p:spPr>
          <a:xfrm>
            <a:off x="669750" y="1857150"/>
            <a:ext cx="7804500" cy="142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GB"/>
              <a:t>Advanced ExpressJS</a:t>
            </a:r>
            <a:endParaRPr/>
          </a:p>
          <a:p>
            <a:pPr indent="0" lvl="0" marL="0" rtl="0" algn="l">
              <a:lnSpc>
                <a:spcPct val="100000"/>
              </a:lnSpc>
              <a:spcBef>
                <a:spcPts val="0"/>
              </a:spcBef>
              <a:spcAft>
                <a:spcPts val="0"/>
              </a:spcAft>
              <a:buSzPts val="4000"/>
              <a:buNone/>
            </a:pPr>
            <a:r>
              <a:rPr b="0" lang="en-GB" sz="2000"/>
              <a:t>CORS, Environment Variables, Logging</a:t>
            </a:r>
            <a:r>
              <a:rPr b="0" lang="en-GB" sz="2000"/>
              <a:t> (Day 6)</a:t>
            </a:r>
            <a:endParaRPr b="0"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270597ee9e_0_52"/>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The Flow</a:t>
            </a:r>
            <a:endParaRPr/>
          </a:p>
        </p:txBody>
      </p:sp>
      <p:sp>
        <p:nvSpPr>
          <p:cNvPr id="103" name="Google Shape;103;g2270597ee9e_0_52"/>
          <p:cNvSpPr txBox="1"/>
          <p:nvPr>
            <p:ph idx="2" type="title"/>
          </p:nvPr>
        </p:nvSpPr>
        <p:spPr>
          <a:xfrm>
            <a:off x="793325" y="1580550"/>
            <a:ext cx="8193000" cy="198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Request -&gt; Middleware (optional) -&gt; Middleware (optional) -&gt; Route Handler -&gt; Do something -&gt; Response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270597ee9e_0_59"/>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Routes</a:t>
            </a:r>
            <a:endParaRPr/>
          </a:p>
        </p:txBody>
      </p:sp>
      <p:sp>
        <p:nvSpPr>
          <p:cNvPr id="109" name="Google Shape;109;g2270597ee9e_0_59"/>
          <p:cNvSpPr txBox="1"/>
          <p:nvPr>
            <p:ph idx="2" type="title"/>
          </p:nvPr>
        </p:nvSpPr>
        <p:spPr>
          <a:xfrm>
            <a:off x="793325" y="1580550"/>
            <a:ext cx="8193000" cy="198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Routes also known as endpoints are the URLs that the client makes a request to.</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In a nutshell, routes are used to define the behaviour of the application when a client makes a request to the server.</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app.</a:t>
            </a:r>
            <a:r>
              <a:rPr lang="en-GB">
                <a:solidFill>
                  <a:srgbClr val="DCDCDC"/>
                </a:solidFill>
                <a:latin typeface="Courier New"/>
                <a:ea typeface="Courier New"/>
                <a:cs typeface="Courier New"/>
                <a:sym typeface="Courier New"/>
              </a:rPr>
              <a:t>get</a:t>
            </a:r>
            <a:r>
              <a:rPr lang="en-GB">
                <a:solidFill>
                  <a:srgbClr val="ABB2BF"/>
                </a:solidFill>
                <a:latin typeface="Courier New"/>
                <a:ea typeface="Courier New"/>
                <a:cs typeface="Courier New"/>
                <a:sym typeface="Courier New"/>
              </a:rPr>
              <a:t>(</a:t>
            </a:r>
            <a:r>
              <a:rPr lang="en-GB">
                <a:solidFill>
                  <a:srgbClr val="D69D85"/>
                </a:solidFill>
                <a:latin typeface="Courier New"/>
                <a:ea typeface="Courier New"/>
                <a:cs typeface="Courier New"/>
                <a:sym typeface="Courier New"/>
              </a:rPr>
              <a:t>"/say-hello-world"</a:t>
            </a:r>
            <a:r>
              <a:rPr lang="en-GB">
                <a:solidFill>
                  <a:srgbClr val="ABB2BF"/>
                </a:solidFill>
                <a:latin typeface="Courier New"/>
                <a:ea typeface="Courier New"/>
                <a:cs typeface="Courier New"/>
                <a:sym typeface="Courier New"/>
              </a:rPr>
              <a:t>, </a:t>
            </a:r>
            <a:r>
              <a:rPr lang="en-GB">
                <a:solidFill>
                  <a:srgbClr val="DCDCDC"/>
                </a:solidFill>
                <a:latin typeface="Courier New"/>
                <a:ea typeface="Courier New"/>
                <a:cs typeface="Courier New"/>
                <a:sym typeface="Courier New"/>
              </a:rPr>
              <a:t>(req, res) =&gt;</a:t>
            </a:r>
            <a:r>
              <a:rPr lang="en-GB">
                <a:solidFill>
                  <a:srgbClr val="ABB2BF"/>
                </a:solidFill>
                <a:latin typeface="Courier New"/>
                <a:ea typeface="Courier New"/>
                <a:cs typeface="Courier New"/>
                <a:sym typeface="Courier New"/>
              </a:rPr>
              <a:t> {</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  res.</a:t>
            </a:r>
            <a:r>
              <a:rPr lang="en-GB">
                <a:solidFill>
                  <a:srgbClr val="DCDCDC"/>
                </a:solidFill>
                <a:latin typeface="Courier New"/>
                <a:ea typeface="Courier New"/>
                <a:cs typeface="Courier New"/>
                <a:sym typeface="Courier New"/>
              </a:rPr>
              <a:t>send</a:t>
            </a:r>
            <a:r>
              <a:rPr lang="en-GB">
                <a:solidFill>
                  <a:srgbClr val="ABB2BF"/>
                </a:solidFill>
                <a:latin typeface="Courier New"/>
                <a:ea typeface="Courier New"/>
                <a:cs typeface="Courier New"/>
                <a:sym typeface="Courier New"/>
              </a:rPr>
              <a:t>(</a:t>
            </a:r>
            <a:r>
              <a:rPr lang="en-GB">
                <a:solidFill>
                  <a:srgbClr val="D69D85"/>
                </a:solidFill>
                <a:latin typeface="Courier New"/>
                <a:ea typeface="Courier New"/>
                <a:cs typeface="Courier New"/>
                <a:sym typeface="Courier New"/>
              </a:rPr>
              <a:t>"Hello World!"</a:t>
            </a:r>
            <a:r>
              <a:rPr lang="en-GB">
                <a:solidFill>
                  <a:srgbClr val="ABB2BF"/>
                </a:solidFill>
                <a:latin typeface="Courier New"/>
                <a:ea typeface="Courier New"/>
                <a:cs typeface="Courier New"/>
                <a:sym typeface="Courier New"/>
              </a:rPr>
              <a:t>);</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2270597ee9e_0_67"/>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Path Parameters</a:t>
            </a:r>
            <a:endParaRPr/>
          </a:p>
        </p:txBody>
      </p:sp>
      <p:sp>
        <p:nvSpPr>
          <p:cNvPr id="115" name="Google Shape;115;g2270597ee9e_0_67"/>
          <p:cNvSpPr txBox="1"/>
          <p:nvPr>
            <p:ph idx="2" type="title"/>
          </p:nvPr>
        </p:nvSpPr>
        <p:spPr>
          <a:xfrm>
            <a:off x="793325" y="1580550"/>
            <a:ext cx="8193000" cy="198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Path parameters are used to pass data to the server. They are defined in the route URL. The data passed can be accessed in the route handler using req.params.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app.</a:t>
            </a:r>
            <a:r>
              <a:rPr lang="en-GB">
                <a:solidFill>
                  <a:srgbClr val="DCDCDC"/>
                </a:solidFill>
                <a:latin typeface="Courier New"/>
                <a:ea typeface="Courier New"/>
                <a:cs typeface="Courier New"/>
                <a:sym typeface="Courier New"/>
              </a:rPr>
              <a:t>get</a:t>
            </a:r>
            <a:r>
              <a:rPr lang="en-GB">
                <a:solidFill>
                  <a:srgbClr val="ABB2BF"/>
                </a:solidFill>
                <a:latin typeface="Courier New"/>
                <a:ea typeface="Courier New"/>
                <a:cs typeface="Courier New"/>
                <a:sym typeface="Courier New"/>
              </a:rPr>
              <a:t>(</a:t>
            </a:r>
            <a:r>
              <a:rPr lang="en-GB">
                <a:solidFill>
                  <a:srgbClr val="D69D85"/>
                </a:solidFill>
                <a:latin typeface="Courier New"/>
                <a:ea typeface="Courier New"/>
                <a:cs typeface="Courier New"/>
                <a:sym typeface="Courier New"/>
              </a:rPr>
              <a:t>"/users/:id"</a:t>
            </a:r>
            <a:r>
              <a:rPr lang="en-GB">
                <a:solidFill>
                  <a:srgbClr val="ABB2BF"/>
                </a:solidFill>
                <a:latin typeface="Courier New"/>
                <a:ea typeface="Courier New"/>
                <a:cs typeface="Courier New"/>
                <a:sym typeface="Courier New"/>
              </a:rPr>
              <a:t>, </a:t>
            </a:r>
            <a:r>
              <a:rPr lang="en-GB">
                <a:solidFill>
                  <a:srgbClr val="DCDCDC"/>
                </a:solidFill>
                <a:latin typeface="Courier New"/>
                <a:ea typeface="Courier New"/>
                <a:cs typeface="Courier New"/>
                <a:sym typeface="Courier New"/>
              </a:rPr>
              <a:t>(req, res) =&gt;</a:t>
            </a:r>
            <a:r>
              <a:rPr lang="en-GB">
                <a:solidFill>
                  <a:srgbClr val="ABB2BF"/>
                </a:solidFill>
                <a:latin typeface="Courier New"/>
                <a:ea typeface="Courier New"/>
                <a:cs typeface="Courier New"/>
                <a:sym typeface="Courier New"/>
              </a:rPr>
              <a:t> {</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  </a:t>
            </a:r>
            <a:r>
              <a:rPr lang="en-GB">
                <a:solidFill>
                  <a:srgbClr val="569CD6"/>
                </a:solidFill>
                <a:latin typeface="Courier New"/>
                <a:ea typeface="Courier New"/>
                <a:cs typeface="Courier New"/>
                <a:sym typeface="Courier New"/>
              </a:rPr>
              <a:t>const</a:t>
            </a:r>
            <a:r>
              <a:rPr lang="en-GB">
                <a:solidFill>
                  <a:srgbClr val="ABB2BF"/>
                </a:solidFill>
                <a:latin typeface="Courier New"/>
                <a:ea typeface="Courier New"/>
                <a:cs typeface="Courier New"/>
                <a:sym typeface="Courier New"/>
              </a:rPr>
              <a:t> id = req.params.id;</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  res.</a:t>
            </a:r>
            <a:r>
              <a:rPr lang="en-GB">
                <a:solidFill>
                  <a:srgbClr val="DCDCDC"/>
                </a:solidFill>
                <a:latin typeface="Courier New"/>
                <a:ea typeface="Courier New"/>
                <a:cs typeface="Courier New"/>
                <a:sym typeface="Courier New"/>
              </a:rPr>
              <a:t>send</a:t>
            </a:r>
            <a:r>
              <a:rPr lang="en-GB">
                <a:solidFill>
                  <a:srgbClr val="ABB2BF"/>
                </a:solidFill>
                <a:latin typeface="Courier New"/>
                <a:ea typeface="Courier New"/>
                <a:cs typeface="Courier New"/>
                <a:sym typeface="Courier New"/>
              </a:rPr>
              <a:t>(</a:t>
            </a:r>
            <a:r>
              <a:rPr lang="en-GB">
                <a:solidFill>
                  <a:srgbClr val="D69D85"/>
                </a:solidFill>
                <a:latin typeface="Courier New"/>
                <a:ea typeface="Courier New"/>
                <a:cs typeface="Courier New"/>
                <a:sym typeface="Courier New"/>
              </a:rPr>
              <a:t>`User ID: </a:t>
            </a:r>
            <a:r>
              <a:rPr lang="en-GB">
                <a:solidFill>
                  <a:srgbClr val="DCDCDC"/>
                </a:solidFill>
                <a:latin typeface="Courier New"/>
                <a:ea typeface="Courier New"/>
                <a:cs typeface="Courier New"/>
                <a:sym typeface="Courier New"/>
              </a:rPr>
              <a:t>${id}</a:t>
            </a:r>
            <a:r>
              <a:rPr lang="en-GB">
                <a:solidFill>
                  <a:srgbClr val="D69D85"/>
                </a:solidFill>
                <a:latin typeface="Courier New"/>
                <a:ea typeface="Courier New"/>
                <a:cs typeface="Courier New"/>
                <a:sym typeface="Courier New"/>
              </a:rPr>
              <a:t>`</a:t>
            </a:r>
            <a:r>
              <a:rPr lang="en-GB">
                <a:solidFill>
                  <a:srgbClr val="ABB2BF"/>
                </a:solidFill>
                <a:latin typeface="Courier New"/>
                <a:ea typeface="Courier New"/>
                <a:cs typeface="Courier New"/>
                <a:sym typeface="Courier New"/>
              </a:rPr>
              <a:t>);</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a:t>
            </a:r>
            <a:endParaRPr>
              <a:solidFill>
                <a:srgbClr val="ABB2BF"/>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270597ee9e_0_76"/>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Query Parameters</a:t>
            </a:r>
            <a:endParaRPr/>
          </a:p>
        </p:txBody>
      </p:sp>
      <p:sp>
        <p:nvSpPr>
          <p:cNvPr id="121" name="Google Shape;121;g2270597ee9e_0_76"/>
          <p:cNvSpPr txBox="1"/>
          <p:nvPr>
            <p:ph idx="2" type="title"/>
          </p:nvPr>
        </p:nvSpPr>
        <p:spPr>
          <a:xfrm>
            <a:off x="793325" y="1580550"/>
            <a:ext cx="8193000" cy="198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Similar to path parameters, query parameters are used to pass data to the server. They can be passed in the URL after a ? and separated by &amp;. The data passed can be accessed in the route handler using req.query.</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app.</a:t>
            </a:r>
            <a:r>
              <a:rPr lang="en-GB">
                <a:solidFill>
                  <a:srgbClr val="DCDCDC"/>
                </a:solidFill>
                <a:latin typeface="Courier New"/>
                <a:ea typeface="Courier New"/>
                <a:cs typeface="Courier New"/>
                <a:sym typeface="Courier New"/>
              </a:rPr>
              <a:t>get</a:t>
            </a:r>
            <a:r>
              <a:rPr lang="en-GB">
                <a:solidFill>
                  <a:srgbClr val="ABB2BF"/>
                </a:solidFill>
                <a:latin typeface="Courier New"/>
                <a:ea typeface="Courier New"/>
                <a:cs typeface="Courier New"/>
                <a:sym typeface="Courier New"/>
              </a:rPr>
              <a:t>(</a:t>
            </a:r>
            <a:r>
              <a:rPr lang="en-GB">
                <a:solidFill>
                  <a:srgbClr val="D69D85"/>
                </a:solidFill>
                <a:latin typeface="Courier New"/>
                <a:ea typeface="Courier New"/>
                <a:cs typeface="Courier New"/>
                <a:sym typeface="Courier New"/>
              </a:rPr>
              <a:t>"/users"</a:t>
            </a:r>
            <a:r>
              <a:rPr lang="en-GB">
                <a:solidFill>
                  <a:srgbClr val="ABB2BF"/>
                </a:solidFill>
                <a:latin typeface="Courier New"/>
                <a:ea typeface="Courier New"/>
                <a:cs typeface="Courier New"/>
                <a:sym typeface="Courier New"/>
              </a:rPr>
              <a:t>, </a:t>
            </a:r>
            <a:r>
              <a:rPr lang="en-GB">
                <a:solidFill>
                  <a:srgbClr val="DCDCDC"/>
                </a:solidFill>
                <a:latin typeface="Courier New"/>
                <a:ea typeface="Courier New"/>
                <a:cs typeface="Courier New"/>
                <a:sym typeface="Courier New"/>
              </a:rPr>
              <a:t>(req, res) =&gt;</a:t>
            </a:r>
            <a:r>
              <a:rPr lang="en-GB">
                <a:solidFill>
                  <a:srgbClr val="ABB2BF"/>
                </a:solidFill>
                <a:latin typeface="Courier New"/>
                <a:ea typeface="Courier New"/>
                <a:cs typeface="Courier New"/>
                <a:sym typeface="Courier New"/>
              </a:rPr>
              <a:t> {</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  </a:t>
            </a:r>
            <a:r>
              <a:rPr lang="en-GB">
                <a:solidFill>
                  <a:srgbClr val="569CD6"/>
                </a:solidFill>
                <a:latin typeface="Courier New"/>
                <a:ea typeface="Courier New"/>
                <a:cs typeface="Courier New"/>
                <a:sym typeface="Courier New"/>
              </a:rPr>
              <a:t>const</a:t>
            </a:r>
            <a:r>
              <a:rPr lang="en-GB">
                <a:solidFill>
                  <a:srgbClr val="ABB2BF"/>
                </a:solidFill>
                <a:latin typeface="Courier New"/>
                <a:ea typeface="Courier New"/>
                <a:cs typeface="Courier New"/>
                <a:sym typeface="Courier New"/>
              </a:rPr>
              <a:t> limit = </a:t>
            </a:r>
            <a:r>
              <a:rPr lang="en-GB">
                <a:solidFill>
                  <a:srgbClr val="4EC9B0"/>
                </a:solidFill>
                <a:latin typeface="Courier New"/>
                <a:ea typeface="Courier New"/>
                <a:cs typeface="Courier New"/>
                <a:sym typeface="Courier New"/>
              </a:rPr>
              <a:t>parseInt</a:t>
            </a:r>
            <a:r>
              <a:rPr lang="en-GB">
                <a:solidFill>
                  <a:srgbClr val="ABB2BF"/>
                </a:solidFill>
                <a:latin typeface="Courier New"/>
                <a:ea typeface="Courier New"/>
                <a:cs typeface="Courier New"/>
                <a:sym typeface="Courier New"/>
              </a:rPr>
              <a:t>(req.query.limit);</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  </a:t>
            </a:r>
            <a:r>
              <a:rPr lang="en-GB">
                <a:solidFill>
                  <a:srgbClr val="569CD6"/>
                </a:solidFill>
                <a:latin typeface="Courier New"/>
                <a:ea typeface="Courier New"/>
                <a:cs typeface="Courier New"/>
                <a:sym typeface="Courier New"/>
              </a:rPr>
              <a:t>const</a:t>
            </a:r>
            <a:r>
              <a:rPr lang="en-GB">
                <a:solidFill>
                  <a:srgbClr val="ABB2BF"/>
                </a:solidFill>
                <a:latin typeface="Courier New"/>
                <a:ea typeface="Courier New"/>
                <a:cs typeface="Courier New"/>
                <a:sym typeface="Courier New"/>
              </a:rPr>
              <a:t> offset = </a:t>
            </a:r>
            <a:r>
              <a:rPr lang="en-GB">
                <a:solidFill>
                  <a:srgbClr val="4EC9B0"/>
                </a:solidFill>
                <a:latin typeface="Courier New"/>
                <a:ea typeface="Courier New"/>
                <a:cs typeface="Courier New"/>
                <a:sym typeface="Courier New"/>
              </a:rPr>
              <a:t>parseInt</a:t>
            </a:r>
            <a:r>
              <a:rPr lang="en-GB">
                <a:solidFill>
                  <a:srgbClr val="ABB2BF"/>
                </a:solidFill>
                <a:latin typeface="Courier New"/>
                <a:ea typeface="Courier New"/>
                <a:cs typeface="Courier New"/>
                <a:sym typeface="Courier New"/>
              </a:rPr>
              <a:t>(req.query.offset);</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  </a:t>
            </a:r>
            <a:r>
              <a:rPr i="1" lang="en-GB">
                <a:solidFill>
                  <a:srgbClr val="57A64A"/>
                </a:solidFill>
                <a:latin typeface="Courier New"/>
                <a:ea typeface="Courier New"/>
                <a:cs typeface="Courier New"/>
                <a:sym typeface="Courier New"/>
              </a:rPr>
              <a:t>// Do something with the data</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  res.</a:t>
            </a:r>
            <a:r>
              <a:rPr lang="en-GB">
                <a:solidFill>
                  <a:srgbClr val="DCDCDC"/>
                </a:solidFill>
                <a:latin typeface="Courier New"/>
                <a:ea typeface="Courier New"/>
                <a:cs typeface="Courier New"/>
                <a:sym typeface="Courier New"/>
              </a:rPr>
              <a:t>send</a:t>
            </a:r>
            <a:r>
              <a:rPr lang="en-GB">
                <a:solidFill>
                  <a:srgbClr val="ABB2BF"/>
                </a:solidFill>
                <a:latin typeface="Courier New"/>
                <a:ea typeface="Courier New"/>
                <a:cs typeface="Courier New"/>
                <a:sym typeface="Courier New"/>
              </a:rPr>
              <a:t>(</a:t>
            </a:r>
            <a:r>
              <a:rPr lang="en-GB">
                <a:solidFill>
                  <a:srgbClr val="D69D85"/>
                </a:solidFill>
                <a:latin typeface="Courier New"/>
                <a:ea typeface="Courier New"/>
                <a:cs typeface="Courier New"/>
                <a:sym typeface="Courier New"/>
              </a:rPr>
              <a:t>`I got </a:t>
            </a:r>
            <a:r>
              <a:rPr lang="en-GB">
                <a:solidFill>
                  <a:srgbClr val="DCDCDC"/>
                </a:solidFill>
                <a:latin typeface="Courier New"/>
                <a:ea typeface="Courier New"/>
                <a:cs typeface="Courier New"/>
                <a:sym typeface="Courier New"/>
              </a:rPr>
              <a:t>${limit}</a:t>
            </a:r>
            <a:r>
              <a:rPr lang="en-GB">
                <a:solidFill>
                  <a:srgbClr val="D69D85"/>
                </a:solidFill>
                <a:latin typeface="Courier New"/>
                <a:ea typeface="Courier New"/>
                <a:cs typeface="Courier New"/>
                <a:sym typeface="Courier New"/>
              </a:rPr>
              <a:t> users starting from </a:t>
            </a:r>
            <a:r>
              <a:rPr lang="en-GB">
                <a:solidFill>
                  <a:srgbClr val="DCDCDC"/>
                </a:solidFill>
                <a:latin typeface="Courier New"/>
                <a:ea typeface="Courier New"/>
                <a:cs typeface="Courier New"/>
                <a:sym typeface="Courier New"/>
              </a:rPr>
              <a:t>${offset}</a:t>
            </a:r>
            <a:r>
              <a:rPr lang="en-GB">
                <a:solidFill>
                  <a:srgbClr val="D69D85"/>
                </a:solidFill>
                <a:latin typeface="Courier New"/>
                <a:ea typeface="Courier New"/>
                <a:cs typeface="Courier New"/>
                <a:sym typeface="Courier New"/>
              </a:rPr>
              <a:t>`</a:t>
            </a:r>
            <a:r>
              <a:rPr lang="en-GB">
                <a:solidFill>
                  <a:srgbClr val="ABB2BF"/>
                </a:solidFill>
                <a:latin typeface="Courier New"/>
                <a:ea typeface="Courier New"/>
                <a:cs typeface="Courier New"/>
                <a:sym typeface="Courier New"/>
              </a:rPr>
              <a:t>);</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a:t>
            </a:r>
            <a:endParaRPr>
              <a:solidFill>
                <a:srgbClr val="ABB2BF"/>
              </a:solidFill>
              <a:latin typeface="Courier New"/>
              <a:ea typeface="Courier New"/>
              <a:cs typeface="Courier New"/>
              <a:sym typeface="Courier New"/>
            </a:endParaRPr>
          </a:p>
          <a:p>
            <a:pPr indent="0" lvl="0" marL="152400" marR="152400" rtl="0" algn="l">
              <a:lnSpc>
                <a:spcPct val="115000"/>
              </a:lnSpc>
              <a:spcBef>
                <a:spcPts val="0"/>
              </a:spcBef>
              <a:spcAft>
                <a:spcPts val="0"/>
              </a:spcAft>
              <a:buNone/>
            </a:pPr>
            <a:r>
              <a:t/>
            </a:r>
            <a:endParaRPr sz="1050">
              <a:solidFill>
                <a:srgbClr val="ABB2BF"/>
              </a:solidFill>
              <a:latin typeface="Arial"/>
              <a:ea typeface="Arial"/>
              <a:cs typeface="Arial"/>
              <a:sym typeface="Arial"/>
            </a:endParaRPr>
          </a:p>
          <a:p>
            <a:pPr indent="0" lvl="0" marL="0" rtl="0" algn="l">
              <a:lnSpc>
                <a:spcPct val="135700"/>
              </a:lnSpc>
              <a:spcBef>
                <a:spcPts val="0"/>
              </a:spcBef>
              <a:spcAft>
                <a:spcPts val="0"/>
              </a:spcAft>
              <a:buNone/>
            </a:pPr>
            <a:r>
              <a:t/>
            </a:r>
            <a:endParaRPr sz="1100">
              <a:solidFill>
                <a:srgbClr val="188038"/>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ABB2BF"/>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270597ee9e_0_85"/>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Don't forget the data types!</a:t>
            </a:r>
            <a:endParaRPr/>
          </a:p>
        </p:txBody>
      </p:sp>
      <p:sp>
        <p:nvSpPr>
          <p:cNvPr id="127" name="Google Shape;127;g2270597ee9e_0_85"/>
          <p:cNvSpPr txBox="1"/>
          <p:nvPr>
            <p:ph idx="2" type="title"/>
          </p:nvPr>
        </p:nvSpPr>
        <p:spPr>
          <a:xfrm>
            <a:off x="793325" y="1580550"/>
            <a:ext cx="8193000" cy="198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Any key-value pair from the req.params and req.query will be of type string by default. It is important to convert them to the appropriate data type before using them.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270597ee9e_0_92"/>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You can chain the response methods!</a:t>
            </a:r>
            <a:endParaRPr/>
          </a:p>
        </p:txBody>
      </p:sp>
      <p:sp>
        <p:nvSpPr>
          <p:cNvPr id="133" name="Google Shape;133;g2270597ee9e_0_92"/>
          <p:cNvSpPr txBox="1"/>
          <p:nvPr>
            <p:ph idx="2" type="title"/>
          </p:nvPr>
        </p:nvSpPr>
        <p:spPr>
          <a:xfrm>
            <a:off x="793325" y="1580550"/>
            <a:ext cx="8193000" cy="198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en-GB">
                <a:solidFill>
                  <a:srgbClr val="57A64A"/>
                </a:solidFill>
                <a:latin typeface="Arial"/>
                <a:ea typeface="Arial"/>
                <a:cs typeface="Arial"/>
                <a:sym typeface="Arial"/>
              </a:rPr>
              <a:t>// Sets the status code to 200 and sends the response</a:t>
            </a:r>
            <a:endParaRPr>
              <a:solidFill>
                <a:srgbClr val="ABB2BF"/>
              </a:solidFill>
              <a:latin typeface="Arial"/>
              <a:ea typeface="Arial"/>
              <a:cs typeface="Arial"/>
              <a:sym typeface="Arial"/>
            </a:endParaRPr>
          </a:p>
          <a:p>
            <a:pPr indent="0" lvl="0" marL="0" rtl="0" algn="l">
              <a:lnSpc>
                <a:spcPct val="100000"/>
              </a:lnSpc>
              <a:spcBef>
                <a:spcPts val="0"/>
              </a:spcBef>
              <a:spcAft>
                <a:spcPts val="0"/>
              </a:spcAft>
              <a:buNone/>
            </a:pPr>
            <a:r>
              <a:rPr lang="en-GB">
                <a:solidFill>
                  <a:srgbClr val="ABB2BF"/>
                </a:solidFill>
                <a:latin typeface="Arial"/>
                <a:ea typeface="Arial"/>
                <a:cs typeface="Arial"/>
                <a:sym typeface="Arial"/>
              </a:rPr>
              <a:t>res.</a:t>
            </a:r>
            <a:r>
              <a:rPr lang="en-GB">
                <a:solidFill>
                  <a:srgbClr val="DCDCDC"/>
                </a:solidFill>
                <a:latin typeface="Arial"/>
                <a:ea typeface="Arial"/>
                <a:cs typeface="Arial"/>
                <a:sym typeface="Arial"/>
              </a:rPr>
              <a:t>status</a:t>
            </a:r>
            <a:r>
              <a:rPr lang="en-GB">
                <a:solidFill>
                  <a:srgbClr val="ABB2BF"/>
                </a:solidFill>
                <a:latin typeface="Arial"/>
                <a:ea typeface="Arial"/>
                <a:cs typeface="Arial"/>
                <a:sym typeface="Arial"/>
              </a:rPr>
              <a:t>(</a:t>
            </a:r>
            <a:r>
              <a:rPr lang="en-GB">
                <a:solidFill>
                  <a:srgbClr val="B8D7A3"/>
                </a:solidFill>
                <a:latin typeface="Arial"/>
                <a:ea typeface="Arial"/>
                <a:cs typeface="Arial"/>
                <a:sym typeface="Arial"/>
              </a:rPr>
              <a:t>200</a:t>
            </a:r>
            <a:r>
              <a:rPr lang="en-GB">
                <a:solidFill>
                  <a:srgbClr val="ABB2BF"/>
                </a:solidFill>
                <a:latin typeface="Arial"/>
                <a:ea typeface="Arial"/>
                <a:cs typeface="Arial"/>
                <a:sym typeface="Arial"/>
              </a:rPr>
              <a:t>).</a:t>
            </a:r>
            <a:r>
              <a:rPr lang="en-GB">
                <a:solidFill>
                  <a:srgbClr val="DCDCDC"/>
                </a:solidFill>
                <a:latin typeface="Arial"/>
                <a:ea typeface="Arial"/>
                <a:cs typeface="Arial"/>
                <a:sym typeface="Arial"/>
              </a:rPr>
              <a:t>send</a:t>
            </a:r>
            <a:r>
              <a:rPr lang="en-GB">
                <a:solidFill>
                  <a:srgbClr val="ABB2BF"/>
                </a:solidFill>
                <a:latin typeface="Arial"/>
                <a:ea typeface="Arial"/>
                <a:cs typeface="Arial"/>
                <a:sym typeface="Arial"/>
              </a:rPr>
              <a:t>(</a:t>
            </a:r>
            <a:r>
              <a:rPr lang="en-GB">
                <a:solidFill>
                  <a:srgbClr val="D69D85"/>
                </a:solidFill>
                <a:latin typeface="Arial"/>
                <a:ea typeface="Arial"/>
                <a:cs typeface="Arial"/>
                <a:sym typeface="Arial"/>
              </a:rPr>
              <a:t>"Hello World!"</a:t>
            </a:r>
            <a:r>
              <a:rPr lang="en-GB">
                <a:solidFill>
                  <a:srgbClr val="ABB2BF"/>
                </a:solidFill>
                <a:latin typeface="Arial"/>
                <a:ea typeface="Arial"/>
                <a:cs typeface="Arial"/>
                <a:sym typeface="Arial"/>
              </a:rPr>
              <a:t>);</a:t>
            </a:r>
            <a:endParaRPr>
              <a:solidFill>
                <a:srgbClr val="ABB2BF"/>
              </a:solidFill>
              <a:latin typeface="Arial"/>
              <a:ea typeface="Arial"/>
              <a:cs typeface="Arial"/>
              <a:sym typeface="Arial"/>
            </a:endParaRPr>
          </a:p>
          <a:p>
            <a:pPr indent="0" lvl="0" marL="0" rtl="0" algn="l">
              <a:lnSpc>
                <a:spcPct val="100000"/>
              </a:lnSpc>
              <a:spcBef>
                <a:spcPts val="0"/>
              </a:spcBef>
              <a:spcAft>
                <a:spcPts val="0"/>
              </a:spcAft>
              <a:buNone/>
            </a:pPr>
            <a:r>
              <a:rPr i="1" lang="en-GB">
                <a:solidFill>
                  <a:srgbClr val="57A64A"/>
                </a:solidFill>
                <a:latin typeface="Arial"/>
                <a:ea typeface="Arial"/>
                <a:cs typeface="Arial"/>
                <a:sym typeface="Arial"/>
              </a:rPr>
              <a:t>// Sets the status code to 301 and redirects the client to the specified URL</a:t>
            </a:r>
            <a:endParaRPr>
              <a:solidFill>
                <a:srgbClr val="ABB2BF"/>
              </a:solidFill>
              <a:latin typeface="Arial"/>
              <a:ea typeface="Arial"/>
              <a:cs typeface="Arial"/>
              <a:sym typeface="Arial"/>
            </a:endParaRPr>
          </a:p>
          <a:p>
            <a:pPr indent="0" lvl="0" marL="0" rtl="0" algn="l">
              <a:lnSpc>
                <a:spcPct val="100000"/>
              </a:lnSpc>
              <a:spcBef>
                <a:spcPts val="0"/>
              </a:spcBef>
              <a:spcAft>
                <a:spcPts val="0"/>
              </a:spcAft>
              <a:buNone/>
            </a:pPr>
            <a:r>
              <a:rPr lang="en-GB">
                <a:solidFill>
                  <a:srgbClr val="ABB2BF"/>
                </a:solidFill>
                <a:latin typeface="Arial"/>
                <a:ea typeface="Arial"/>
                <a:cs typeface="Arial"/>
                <a:sym typeface="Arial"/>
              </a:rPr>
              <a:t>res.</a:t>
            </a:r>
            <a:r>
              <a:rPr lang="en-GB">
                <a:solidFill>
                  <a:srgbClr val="DCDCDC"/>
                </a:solidFill>
                <a:latin typeface="Arial"/>
                <a:ea typeface="Arial"/>
                <a:cs typeface="Arial"/>
                <a:sym typeface="Arial"/>
              </a:rPr>
              <a:t>status</a:t>
            </a:r>
            <a:r>
              <a:rPr lang="en-GB">
                <a:solidFill>
                  <a:srgbClr val="ABB2BF"/>
                </a:solidFill>
                <a:latin typeface="Arial"/>
                <a:ea typeface="Arial"/>
                <a:cs typeface="Arial"/>
                <a:sym typeface="Arial"/>
              </a:rPr>
              <a:t>(</a:t>
            </a:r>
            <a:r>
              <a:rPr lang="en-GB">
                <a:solidFill>
                  <a:srgbClr val="B8D7A3"/>
                </a:solidFill>
                <a:latin typeface="Arial"/>
                <a:ea typeface="Arial"/>
                <a:cs typeface="Arial"/>
                <a:sym typeface="Arial"/>
              </a:rPr>
              <a:t>301</a:t>
            </a:r>
            <a:r>
              <a:rPr lang="en-GB">
                <a:solidFill>
                  <a:srgbClr val="ABB2BF"/>
                </a:solidFill>
                <a:latin typeface="Arial"/>
                <a:ea typeface="Arial"/>
                <a:cs typeface="Arial"/>
                <a:sym typeface="Arial"/>
              </a:rPr>
              <a:t>).</a:t>
            </a:r>
            <a:r>
              <a:rPr lang="en-GB">
                <a:solidFill>
                  <a:srgbClr val="DCDCDC"/>
                </a:solidFill>
                <a:latin typeface="Arial"/>
                <a:ea typeface="Arial"/>
                <a:cs typeface="Arial"/>
                <a:sym typeface="Arial"/>
              </a:rPr>
              <a:t>redirect</a:t>
            </a:r>
            <a:r>
              <a:rPr lang="en-GB">
                <a:solidFill>
                  <a:srgbClr val="ABB2BF"/>
                </a:solidFill>
                <a:latin typeface="Arial"/>
                <a:ea typeface="Arial"/>
                <a:cs typeface="Arial"/>
                <a:sym typeface="Arial"/>
              </a:rPr>
              <a:t>(</a:t>
            </a:r>
            <a:r>
              <a:rPr lang="en-GB">
                <a:solidFill>
                  <a:srgbClr val="D69D85"/>
                </a:solidFill>
                <a:latin typeface="Arial"/>
                <a:ea typeface="Arial"/>
                <a:cs typeface="Arial"/>
                <a:sym typeface="Arial"/>
              </a:rPr>
              <a:t>"https://google.com"</a:t>
            </a:r>
            <a:r>
              <a:rPr lang="en-GB">
                <a:solidFill>
                  <a:srgbClr val="ABB2BF"/>
                </a:solidFill>
                <a:latin typeface="Arial"/>
                <a:ea typeface="Arial"/>
                <a:cs typeface="Arial"/>
                <a:sym typeface="Arial"/>
              </a:rP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270597ee9e_0_99"/>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Pagination and Sorting</a:t>
            </a:r>
            <a:endParaRPr/>
          </a:p>
        </p:txBody>
      </p:sp>
      <p:sp>
        <p:nvSpPr>
          <p:cNvPr id="139" name="Google Shape;139;g2270597ee9e_0_99"/>
          <p:cNvSpPr txBox="1"/>
          <p:nvPr>
            <p:ph idx="2" type="title"/>
          </p:nvPr>
        </p:nvSpPr>
        <p:spPr>
          <a:xfrm>
            <a:off x="793325" y="1580550"/>
            <a:ext cx="8193000" cy="322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Pagination and sorting are common features integrated in RESTful APIs. They are used to limit the number of results returned from the database and sort them in a particular order.</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Eg: GET /users?limit=10&amp;offset=10&amp;sortBy=name&amp;sortOrder=desc</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This can be translated to (in SQL):</a:t>
            </a:r>
            <a:endParaRPr/>
          </a:p>
          <a:p>
            <a:pPr indent="0" lvl="0" marL="0" rtl="0" algn="l">
              <a:lnSpc>
                <a:spcPct val="100000"/>
              </a:lnSpc>
              <a:spcBef>
                <a:spcPts val="0"/>
              </a:spcBef>
              <a:spcAft>
                <a:spcPts val="0"/>
              </a:spcAft>
              <a:buNone/>
            </a:pPr>
            <a:r>
              <a:rPr lang="en-GB">
                <a:solidFill>
                  <a:srgbClr val="569CD6"/>
                </a:solidFill>
                <a:latin typeface="Courier New"/>
                <a:ea typeface="Courier New"/>
                <a:cs typeface="Courier New"/>
                <a:sym typeface="Courier New"/>
              </a:rPr>
              <a:t>SELECT</a:t>
            </a:r>
            <a:r>
              <a:rPr lang="en-GB">
                <a:solidFill>
                  <a:srgbClr val="ABB2BF"/>
                </a:solidFill>
                <a:latin typeface="Courier New"/>
                <a:ea typeface="Courier New"/>
                <a:cs typeface="Courier New"/>
                <a:sym typeface="Courier New"/>
              </a:rPr>
              <a:t> * </a:t>
            </a:r>
            <a:r>
              <a:rPr lang="en-GB">
                <a:solidFill>
                  <a:srgbClr val="569CD6"/>
                </a:solidFill>
                <a:latin typeface="Courier New"/>
                <a:ea typeface="Courier New"/>
                <a:cs typeface="Courier New"/>
                <a:sym typeface="Courier New"/>
              </a:rPr>
              <a:t>FROM</a:t>
            </a:r>
            <a:r>
              <a:rPr lang="en-GB">
                <a:solidFill>
                  <a:srgbClr val="ABB2BF"/>
                </a:solidFill>
                <a:latin typeface="Courier New"/>
                <a:ea typeface="Courier New"/>
                <a:cs typeface="Courier New"/>
                <a:sym typeface="Courier New"/>
              </a:rPr>
              <a:t> users </a:t>
            </a:r>
            <a:r>
              <a:rPr lang="en-GB">
                <a:solidFill>
                  <a:srgbClr val="569CD6"/>
                </a:solidFill>
                <a:latin typeface="Courier New"/>
                <a:ea typeface="Courier New"/>
                <a:cs typeface="Courier New"/>
                <a:sym typeface="Courier New"/>
              </a:rPr>
              <a:t>ORDER</a:t>
            </a:r>
            <a:r>
              <a:rPr lang="en-GB">
                <a:solidFill>
                  <a:srgbClr val="ABB2BF"/>
                </a:solidFill>
                <a:latin typeface="Courier New"/>
                <a:ea typeface="Courier New"/>
                <a:cs typeface="Courier New"/>
                <a:sym typeface="Courier New"/>
              </a:rPr>
              <a:t> </a:t>
            </a:r>
            <a:r>
              <a:rPr lang="en-GB">
                <a:solidFill>
                  <a:srgbClr val="569CD6"/>
                </a:solidFill>
                <a:latin typeface="Courier New"/>
                <a:ea typeface="Courier New"/>
                <a:cs typeface="Courier New"/>
                <a:sym typeface="Courier New"/>
              </a:rPr>
              <a:t>BY</a:t>
            </a:r>
            <a:r>
              <a:rPr lang="en-GB">
                <a:solidFill>
                  <a:srgbClr val="ABB2BF"/>
                </a:solidFill>
                <a:latin typeface="Courier New"/>
                <a:ea typeface="Courier New"/>
                <a:cs typeface="Courier New"/>
                <a:sym typeface="Courier New"/>
              </a:rPr>
              <a:t> name </a:t>
            </a:r>
            <a:r>
              <a:rPr lang="en-GB">
                <a:solidFill>
                  <a:srgbClr val="569CD6"/>
                </a:solidFill>
                <a:latin typeface="Courier New"/>
                <a:ea typeface="Courier New"/>
                <a:cs typeface="Courier New"/>
                <a:sym typeface="Courier New"/>
              </a:rPr>
              <a:t>DESC</a:t>
            </a:r>
            <a:r>
              <a:rPr lang="en-GB">
                <a:solidFill>
                  <a:srgbClr val="ABB2BF"/>
                </a:solidFill>
                <a:latin typeface="Courier New"/>
                <a:ea typeface="Courier New"/>
                <a:cs typeface="Courier New"/>
                <a:sym typeface="Courier New"/>
              </a:rPr>
              <a:t> LIMIT </a:t>
            </a:r>
            <a:r>
              <a:rPr lang="en-GB">
                <a:solidFill>
                  <a:srgbClr val="B8D7A3"/>
                </a:solidFill>
                <a:latin typeface="Courier New"/>
                <a:ea typeface="Courier New"/>
                <a:cs typeface="Courier New"/>
                <a:sym typeface="Courier New"/>
              </a:rPr>
              <a:t>10</a:t>
            </a:r>
            <a:r>
              <a:rPr lang="en-GB">
                <a:solidFill>
                  <a:srgbClr val="ABB2BF"/>
                </a:solidFill>
                <a:latin typeface="Courier New"/>
                <a:ea typeface="Courier New"/>
                <a:cs typeface="Courier New"/>
                <a:sym typeface="Courier New"/>
              </a:rPr>
              <a:t> </a:t>
            </a:r>
            <a:r>
              <a:rPr lang="en-GB">
                <a:solidFill>
                  <a:srgbClr val="569CD6"/>
                </a:solidFill>
                <a:latin typeface="Courier New"/>
                <a:ea typeface="Courier New"/>
                <a:cs typeface="Courier New"/>
                <a:sym typeface="Courier New"/>
              </a:rPr>
              <a:t>OFFSET</a:t>
            </a:r>
            <a:r>
              <a:rPr lang="en-GB">
                <a:solidFill>
                  <a:srgbClr val="ABB2BF"/>
                </a:solidFill>
                <a:latin typeface="Courier New"/>
                <a:ea typeface="Courier New"/>
                <a:cs typeface="Courier New"/>
                <a:sym typeface="Courier New"/>
              </a:rPr>
              <a:t> </a:t>
            </a:r>
            <a:r>
              <a:rPr lang="en-GB">
                <a:solidFill>
                  <a:srgbClr val="B8D7A3"/>
                </a:solidFill>
                <a:latin typeface="Courier New"/>
                <a:ea typeface="Courier New"/>
                <a:cs typeface="Courier New"/>
                <a:sym typeface="Courier New"/>
              </a:rPr>
              <a:t>10</a:t>
            </a:r>
            <a:endParaRPr>
              <a:solidFill>
                <a:srgbClr val="ABB2BF"/>
              </a:solidFill>
              <a:latin typeface="Courier New"/>
              <a:ea typeface="Courier New"/>
              <a:cs typeface="Courier New"/>
              <a:sym typeface="Courier New"/>
            </a:endParaRPr>
          </a:p>
          <a:p>
            <a:pPr indent="0" lvl="0" marL="152400" marR="152400" rtl="0" algn="l">
              <a:lnSpc>
                <a:spcPct val="115000"/>
              </a:lnSpc>
              <a:spcBef>
                <a:spcPts val="0"/>
              </a:spcBef>
              <a:spcAft>
                <a:spcPts val="0"/>
              </a:spcAft>
              <a:buNone/>
            </a:pPr>
            <a:r>
              <a:t/>
            </a:r>
            <a:endParaRPr sz="1050">
              <a:solidFill>
                <a:srgbClr val="ABB2BF"/>
              </a:solidFill>
              <a:latin typeface="Arial"/>
              <a:ea typeface="Arial"/>
              <a:cs typeface="Arial"/>
              <a:sym typeface="Arial"/>
            </a:endParaRPr>
          </a:p>
          <a:p>
            <a:pPr indent="0" lvl="0" marL="0" rtl="0" algn="l">
              <a:lnSpc>
                <a:spcPct val="135700"/>
              </a:lnSpc>
              <a:spcBef>
                <a:spcPts val="0"/>
              </a:spcBef>
              <a:spcAft>
                <a:spcPts val="0"/>
              </a:spcAft>
              <a:buNone/>
            </a:pPr>
            <a:r>
              <a:t/>
            </a:r>
            <a:endParaRPr sz="1100">
              <a:solidFill>
                <a:srgbClr val="B8D7A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t>Similarly, if using NoSQL databases such as MongoDB, the query will be:</a:t>
            </a:r>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db.users.</a:t>
            </a:r>
            <a:r>
              <a:rPr lang="en-GB">
                <a:solidFill>
                  <a:srgbClr val="DCDCDC"/>
                </a:solidFill>
                <a:latin typeface="Courier New"/>
                <a:ea typeface="Courier New"/>
                <a:cs typeface="Courier New"/>
                <a:sym typeface="Courier New"/>
              </a:rPr>
              <a:t>find</a:t>
            </a:r>
            <a:r>
              <a:rPr lang="en-GB">
                <a:solidFill>
                  <a:srgbClr val="ABB2BF"/>
                </a:solidFill>
                <a:latin typeface="Courier New"/>
                <a:ea typeface="Courier New"/>
                <a:cs typeface="Courier New"/>
                <a:sym typeface="Courier New"/>
              </a:rPr>
              <a:t>().</a:t>
            </a:r>
            <a:r>
              <a:rPr lang="en-GB">
                <a:solidFill>
                  <a:srgbClr val="DCDCDC"/>
                </a:solidFill>
                <a:latin typeface="Courier New"/>
                <a:ea typeface="Courier New"/>
                <a:cs typeface="Courier New"/>
                <a:sym typeface="Courier New"/>
              </a:rPr>
              <a:t>sort</a:t>
            </a:r>
            <a:r>
              <a:rPr lang="en-GB">
                <a:solidFill>
                  <a:srgbClr val="ABB2BF"/>
                </a:solidFill>
                <a:latin typeface="Courier New"/>
                <a:ea typeface="Courier New"/>
                <a:cs typeface="Courier New"/>
                <a:sym typeface="Courier New"/>
              </a:rPr>
              <a:t>({ </a:t>
            </a:r>
            <a:r>
              <a:rPr lang="en-GB">
                <a:solidFill>
                  <a:srgbClr val="9CDCFE"/>
                </a:solidFill>
                <a:latin typeface="Courier New"/>
                <a:ea typeface="Courier New"/>
                <a:cs typeface="Courier New"/>
                <a:sym typeface="Courier New"/>
              </a:rPr>
              <a:t>name</a:t>
            </a:r>
            <a:r>
              <a:rPr lang="en-GB">
                <a:solidFill>
                  <a:srgbClr val="ABB2BF"/>
                </a:solidFill>
                <a:latin typeface="Courier New"/>
                <a:ea typeface="Courier New"/>
                <a:cs typeface="Courier New"/>
                <a:sym typeface="Courier New"/>
              </a:rPr>
              <a:t>: -</a:t>
            </a:r>
            <a:r>
              <a:rPr lang="en-GB">
                <a:solidFill>
                  <a:srgbClr val="B8D7A3"/>
                </a:solidFill>
                <a:latin typeface="Courier New"/>
                <a:ea typeface="Courier New"/>
                <a:cs typeface="Courier New"/>
                <a:sym typeface="Courier New"/>
              </a:rPr>
              <a:t>1</a:t>
            </a:r>
            <a:r>
              <a:rPr lang="en-GB">
                <a:solidFill>
                  <a:srgbClr val="ABB2BF"/>
                </a:solidFill>
                <a:latin typeface="Courier New"/>
                <a:ea typeface="Courier New"/>
                <a:cs typeface="Courier New"/>
                <a:sym typeface="Courier New"/>
              </a:rPr>
              <a:t> }).</a:t>
            </a:r>
            <a:r>
              <a:rPr lang="en-GB">
                <a:solidFill>
                  <a:srgbClr val="DCDCDC"/>
                </a:solidFill>
                <a:latin typeface="Courier New"/>
                <a:ea typeface="Courier New"/>
                <a:cs typeface="Courier New"/>
                <a:sym typeface="Courier New"/>
              </a:rPr>
              <a:t>limit</a:t>
            </a:r>
            <a:r>
              <a:rPr lang="en-GB">
                <a:solidFill>
                  <a:srgbClr val="ABB2BF"/>
                </a:solidFill>
                <a:latin typeface="Courier New"/>
                <a:ea typeface="Courier New"/>
                <a:cs typeface="Courier New"/>
                <a:sym typeface="Courier New"/>
              </a:rPr>
              <a:t>(</a:t>
            </a:r>
            <a:r>
              <a:rPr lang="en-GB">
                <a:solidFill>
                  <a:srgbClr val="B8D7A3"/>
                </a:solidFill>
                <a:latin typeface="Courier New"/>
                <a:ea typeface="Courier New"/>
                <a:cs typeface="Courier New"/>
                <a:sym typeface="Courier New"/>
              </a:rPr>
              <a:t>10</a:t>
            </a:r>
            <a:r>
              <a:rPr lang="en-GB">
                <a:solidFill>
                  <a:srgbClr val="ABB2BF"/>
                </a:solidFill>
                <a:latin typeface="Courier New"/>
                <a:ea typeface="Courier New"/>
                <a:cs typeface="Courier New"/>
                <a:sym typeface="Courier New"/>
              </a:rPr>
              <a:t>).</a:t>
            </a:r>
            <a:r>
              <a:rPr lang="en-GB">
                <a:solidFill>
                  <a:srgbClr val="DCDCDC"/>
                </a:solidFill>
                <a:latin typeface="Courier New"/>
                <a:ea typeface="Courier New"/>
                <a:cs typeface="Courier New"/>
                <a:sym typeface="Courier New"/>
              </a:rPr>
              <a:t>skip</a:t>
            </a:r>
            <a:r>
              <a:rPr lang="en-GB">
                <a:solidFill>
                  <a:srgbClr val="ABB2BF"/>
                </a:solidFill>
                <a:latin typeface="Courier New"/>
                <a:ea typeface="Courier New"/>
                <a:cs typeface="Courier New"/>
                <a:sym typeface="Courier New"/>
              </a:rPr>
              <a:t>(</a:t>
            </a:r>
            <a:r>
              <a:rPr lang="en-GB">
                <a:solidFill>
                  <a:srgbClr val="B8D7A3"/>
                </a:solidFill>
                <a:latin typeface="Courier New"/>
                <a:ea typeface="Courier New"/>
                <a:cs typeface="Courier New"/>
                <a:sym typeface="Courier New"/>
              </a:rPr>
              <a:t>10</a:t>
            </a:r>
            <a:r>
              <a:rPr lang="en-GB">
                <a:solidFill>
                  <a:srgbClr val="ABB2BF"/>
                </a:solidFill>
                <a:latin typeface="Courier New"/>
                <a:ea typeface="Courier New"/>
                <a:cs typeface="Courier New"/>
                <a:sym typeface="Courier New"/>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270597ee9e_0_116"/>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What are Middlewares?</a:t>
            </a:r>
            <a:endParaRPr/>
          </a:p>
        </p:txBody>
      </p:sp>
      <p:sp>
        <p:nvSpPr>
          <p:cNvPr id="145" name="Google Shape;145;g2270597ee9e_0_116"/>
          <p:cNvSpPr txBox="1"/>
          <p:nvPr>
            <p:ph idx="2" type="title"/>
          </p:nvPr>
        </p:nvSpPr>
        <p:spPr>
          <a:xfrm>
            <a:off x="793325" y="1580550"/>
            <a:ext cx="8193000" cy="322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Middleware are functions that have access to the req and res objects and the next function in the application's request-response cycle. They can perform additional operations, modify the request or response objects, and pass control to the next middleware function.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Middlewares can be a custom function or a third-party package. Popular packages include express-validator, passport, compression, cors, etc.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270597ee9e_0_125"/>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Recap: MVC Pattern, ORMs, and Sequelize</a:t>
            </a:r>
            <a:endParaRPr/>
          </a:p>
        </p:txBody>
      </p:sp>
      <p:sp>
        <p:nvSpPr>
          <p:cNvPr id="151" name="Google Shape;151;g2270597ee9e_0_125"/>
          <p:cNvSpPr txBox="1"/>
          <p:nvPr>
            <p:ph idx="2" type="title"/>
          </p:nvPr>
        </p:nvSpPr>
        <p:spPr>
          <a:xfrm>
            <a:off x="793325" y="1580550"/>
            <a:ext cx="8193000" cy="322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Having a good project structure is important for building scalable applications. MVC (Model-View-Controller) is a popular design pattern used to structure applications. It separates the application into three main components: Model, View, and Controller.</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In the MVC pattern, the application is divided into three components or layers:</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Model: Responsible for managing data layer.</a:t>
            </a:r>
            <a:endParaRPr/>
          </a:p>
          <a:p>
            <a:pPr indent="-317500" lvl="0" marL="457200" rtl="0" algn="l">
              <a:lnSpc>
                <a:spcPct val="100000"/>
              </a:lnSpc>
              <a:spcBef>
                <a:spcPts val="0"/>
              </a:spcBef>
              <a:spcAft>
                <a:spcPts val="0"/>
              </a:spcAft>
              <a:buSzPts val="1400"/>
              <a:buChar char="●"/>
            </a:pPr>
            <a:r>
              <a:rPr lang="en-GB"/>
              <a:t>View: Responsible for rendering data and presenting it to the user. aka the Frontend.</a:t>
            </a:r>
            <a:endParaRPr/>
          </a:p>
          <a:p>
            <a:pPr indent="-317500" lvl="0" marL="457200" rtl="0" algn="l">
              <a:lnSpc>
                <a:spcPct val="100000"/>
              </a:lnSpc>
              <a:spcBef>
                <a:spcPts val="0"/>
              </a:spcBef>
              <a:spcAft>
                <a:spcPts val="0"/>
              </a:spcAft>
              <a:buSzPts val="1400"/>
              <a:buChar char="●"/>
            </a:pPr>
            <a:r>
              <a:rPr lang="en-GB"/>
              <a:t>Controller: Responsible for handling user requests, interacting with the Model, and updating the View.</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Revision: </a:t>
            </a:r>
            <a:r>
              <a:rPr lang="en-GB" u="sng">
                <a:solidFill>
                  <a:schemeClr val="hlink"/>
                </a:solidFill>
                <a:hlinkClick r:id="rId3"/>
              </a:rPr>
              <a:t>Integrating a SQL Database to the REST API</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270597ee9e_0_132"/>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ORM</a:t>
            </a:r>
            <a:endParaRPr/>
          </a:p>
        </p:txBody>
      </p:sp>
      <p:sp>
        <p:nvSpPr>
          <p:cNvPr id="157" name="Google Shape;157;g2270597ee9e_0_132"/>
          <p:cNvSpPr txBox="1"/>
          <p:nvPr>
            <p:ph idx="2" type="title"/>
          </p:nvPr>
        </p:nvSpPr>
        <p:spPr>
          <a:xfrm>
            <a:off x="793325" y="1123350"/>
            <a:ext cx="8193000" cy="322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ORM is an acronym for Object Relational Mapping. ORM act as a bridge between databases and object oriented programming model code. Traditionally, to access data in a database, one needs to write stored procedure or SQL query to do so. With ORM, it eliminates the complexity of writing a query for every task you need to do.</a:t>
            </a:r>
            <a:endParaRPr/>
          </a:p>
        </p:txBody>
      </p:sp>
      <p:pic>
        <p:nvPicPr>
          <p:cNvPr id="158" name="Google Shape;158;g2270597ee9e_0_132"/>
          <p:cNvPicPr preferRelativeResize="0"/>
          <p:nvPr/>
        </p:nvPicPr>
        <p:blipFill rotWithShape="1">
          <a:blip r:embed="rId3">
            <a:alphaModFix/>
          </a:blip>
          <a:srcRect b="0" l="0" r="0" t="0"/>
          <a:stretch/>
        </p:blipFill>
        <p:spPr>
          <a:xfrm>
            <a:off x="2153050" y="2215175"/>
            <a:ext cx="4837899" cy="224478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2"/>
          <p:cNvSpPr txBox="1"/>
          <p:nvPr>
            <p:ph type="title"/>
          </p:nvPr>
        </p:nvSpPr>
        <p:spPr>
          <a:xfrm>
            <a:off x="793325" y="551900"/>
            <a:ext cx="7131000" cy="769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Lesson Outcome</a:t>
            </a:r>
            <a:endParaRPr/>
          </a:p>
          <a:p>
            <a:pPr indent="0" lvl="0" marL="0" rtl="0" algn="l">
              <a:lnSpc>
                <a:spcPct val="100000"/>
              </a:lnSpc>
              <a:spcBef>
                <a:spcPts val="0"/>
              </a:spcBef>
              <a:spcAft>
                <a:spcPts val="0"/>
              </a:spcAft>
              <a:buSzPts val="2400"/>
              <a:buNone/>
            </a:pPr>
            <a:r>
              <a:rPr b="0" lang="en-GB" sz="1400"/>
              <a:t>By the end of today, you should be able to:</a:t>
            </a:r>
            <a:endParaRPr b="0" sz="1400"/>
          </a:p>
        </p:txBody>
      </p:sp>
      <p:sp>
        <p:nvSpPr>
          <p:cNvPr id="55" name="Google Shape;55;p2"/>
          <p:cNvSpPr txBox="1"/>
          <p:nvPr>
            <p:ph idx="2" type="title"/>
          </p:nvPr>
        </p:nvSpPr>
        <p:spPr>
          <a:xfrm>
            <a:off x="793325" y="1548200"/>
            <a:ext cx="7919100" cy="25203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a:pPr>
            <a:r>
              <a:rPr lang="en-GB"/>
              <a:t>Understand CORS and how to enable it in ExpressJS.</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GB"/>
              <a:t>Understand environment variables and how to use them in ExpressJS.</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GB"/>
              <a:t>Understand the importance of logging in RESTful APIs.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270597ee9e_0_138"/>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Sequelize</a:t>
            </a:r>
            <a:endParaRPr/>
          </a:p>
        </p:txBody>
      </p:sp>
      <p:sp>
        <p:nvSpPr>
          <p:cNvPr id="164" name="Google Shape;164;g2270597ee9e_0_138"/>
          <p:cNvSpPr txBox="1"/>
          <p:nvPr>
            <p:ph idx="2" type="title"/>
          </p:nvPr>
        </p:nvSpPr>
        <p:spPr>
          <a:xfrm>
            <a:off x="793325" y="1154400"/>
            <a:ext cx="8193000" cy="283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Sequelize is an ORM (Object Relational Mapping) library for Node.js. It supports multiple SQL dialects, including MySQL, PostgreSQL, SQLite, and MSSQL.</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Say we have a database with a table called users. To retrieve all the users from the database, we'd have to write a SQL query like this: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solidFill>
                  <a:srgbClr val="569CD6"/>
                </a:solidFill>
                <a:latin typeface="Arial"/>
                <a:ea typeface="Arial"/>
                <a:cs typeface="Arial"/>
                <a:sym typeface="Arial"/>
              </a:rPr>
              <a:t>SELECT</a:t>
            </a:r>
            <a:r>
              <a:rPr lang="en-GB">
                <a:solidFill>
                  <a:srgbClr val="ABB2BF"/>
                </a:solidFill>
                <a:latin typeface="Arial"/>
                <a:ea typeface="Arial"/>
                <a:cs typeface="Arial"/>
                <a:sym typeface="Arial"/>
              </a:rPr>
              <a:t> * </a:t>
            </a:r>
            <a:r>
              <a:rPr lang="en-GB">
                <a:solidFill>
                  <a:srgbClr val="569CD6"/>
                </a:solidFill>
                <a:latin typeface="Arial"/>
                <a:ea typeface="Arial"/>
                <a:cs typeface="Arial"/>
                <a:sym typeface="Arial"/>
              </a:rPr>
              <a:t>FROM</a:t>
            </a:r>
            <a:r>
              <a:rPr lang="en-GB">
                <a:solidFill>
                  <a:srgbClr val="ABB2BF"/>
                </a:solidFill>
                <a:latin typeface="Arial"/>
                <a:ea typeface="Arial"/>
                <a:cs typeface="Arial"/>
                <a:sym typeface="Arial"/>
              </a:rPr>
              <a:t> users;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This works only if you're in a supported SQL database. In Node.js, there is no built-in way to interact with a database. You would have to use a driver to interact with the database. This is where Sequelize comes in. It acts as a bridge (driver) between your Node.js application and the database.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270597ee9e_0_147"/>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Models</a:t>
            </a:r>
            <a:endParaRPr/>
          </a:p>
        </p:txBody>
      </p:sp>
      <p:sp>
        <p:nvSpPr>
          <p:cNvPr id="170" name="Google Shape;170;g2270597ee9e_0_147"/>
          <p:cNvSpPr txBox="1"/>
          <p:nvPr>
            <p:ph idx="2" type="title"/>
          </p:nvPr>
        </p:nvSpPr>
        <p:spPr>
          <a:xfrm>
            <a:off x="793325" y="1580550"/>
            <a:ext cx="8193000" cy="147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Since models are the data layer of the application, it is important to define the schema of the data. This is where models come in. Models are used to define the schema of the data. It is a representation of a table in the database.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Example of a model using Sequelize (in next slide):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270597ee9e_0_174"/>
          <p:cNvSpPr txBox="1"/>
          <p:nvPr>
            <p:ph idx="2" type="title"/>
          </p:nvPr>
        </p:nvSpPr>
        <p:spPr>
          <a:xfrm>
            <a:off x="1174325" y="208950"/>
            <a:ext cx="5585100" cy="474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solidFill>
                  <a:srgbClr val="569CD6"/>
                </a:solidFill>
                <a:latin typeface="Courier New"/>
                <a:ea typeface="Courier New"/>
                <a:cs typeface="Courier New"/>
                <a:sym typeface="Courier New"/>
              </a:rPr>
              <a:t>const</a:t>
            </a:r>
            <a:r>
              <a:rPr lang="en-GB">
                <a:solidFill>
                  <a:srgbClr val="ABB2BF"/>
                </a:solidFill>
                <a:latin typeface="Courier New"/>
                <a:ea typeface="Courier New"/>
                <a:cs typeface="Courier New"/>
                <a:sym typeface="Courier New"/>
              </a:rPr>
              <a:t> </a:t>
            </a:r>
            <a:r>
              <a:rPr lang="en-GB">
                <a:solidFill>
                  <a:srgbClr val="DCDCDC"/>
                </a:solidFill>
                <a:latin typeface="Courier New"/>
                <a:ea typeface="Courier New"/>
                <a:cs typeface="Courier New"/>
                <a:sym typeface="Courier New"/>
              </a:rPr>
              <a:t>Blog</a:t>
            </a:r>
            <a:r>
              <a:rPr lang="en-GB">
                <a:solidFill>
                  <a:srgbClr val="ABB2BF"/>
                </a:solidFill>
                <a:latin typeface="Courier New"/>
                <a:ea typeface="Courier New"/>
                <a:cs typeface="Courier New"/>
                <a:sym typeface="Courier New"/>
              </a:rPr>
              <a:t> = sequelize.</a:t>
            </a:r>
            <a:r>
              <a:rPr lang="en-GB">
                <a:solidFill>
                  <a:srgbClr val="DCDCDC"/>
                </a:solidFill>
                <a:latin typeface="Courier New"/>
                <a:ea typeface="Courier New"/>
                <a:cs typeface="Courier New"/>
                <a:sym typeface="Courier New"/>
              </a:rPr>
              <a:t>define</a:t>
            </a:r>
            <a:r>
              <a:rPr lang="en-GB">
                <a:solidFill>
                  <a:srgbClr val="ABB2BF"/>
                </a:solidFill>
                <a:latin typeface="Courier New"/>
                <a:ea typeface="Courier New"/>
                <a:cs typeface="Courier New"/>
                <a:sym typeface="Courier New"/>
              </a:rPr>
              <a:t>(</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   </a:t>
            </a:r>
            <a:r>
              <a:rPr lang="en-GB">
                <a:solidFill>
                  <a:srgbClr val="D69D85"/>
                </a:solidFill>
                <a:latin typeface="Courier New"/>
                <a:ea typeface="Courier New"/>
                <a:cs typeface="Courier New"/>
                <a:sym typeface="Courier New"/>
              </a:rPr>
              <a:t>"Blog"</a:t>
            </a:r>
            <a:r>
              <a:rPr lang="en-GB">
                <a:solidFill>
                  <a:srgbClr val="ABB2BF"/>
                </a:solidFill>
                <a:latin typeface="Courier New"/>
                <a:ea typeface="Courier New"/>
                <a:cs typeface="Courier New"/>
                <a:sym typeface="Courier New"/>
              </a:rPr>
              <a:t>,</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   {</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     </a:t>
            </a:r>
            <a:r>
              <a:rPr lang="en-GB">
                <a:solidFill>
                  <a:srgbClr val="9CDCFE"/>
                </a:solidFill>
                <a:latin typeface="Courier New"/>
                <a:ea typeface="Courier New"/>
                <a:cs typeface="Courier New"/>
                <a:sym typeface="Courier New"/>
              </a:rPr>
              <a:t>id</a:t>
            </a:r>
            <a:r>
              <a:rPr lang="en-GB">
                <a:solidFill>
                  <a:srgbClr val="ABB2BF"/>
                </a:solidFill>
                <a:latin typeface="Courier New"/>
                <a:ea typeface="Courier New"/>
                <a:cs typeface="Courier New"/>
                <a:sym typeface="Courier New"/>
              </a:rPr>
              <a:t>: {</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       </a:t>
            </a:r>
            <a:r>
              <a:rPr lang="en-GB">
                <a:solidFill>
                  <a:srgbClr val="9CDCFE"/>
                </a:solidFill>
                <a:latin typeface="Courier New"/>
                <a:ea typeface="Courier New"/>
                <a:cs typeface="Courier New"/>
                <a:sym typeface="Courier New"/>
              </a:rPr>
              <a:t>type</a:t>
            </a:r>
            <a:r>
              <a:rPr lang="en-GB">
                <a:solidFill>
                  <a:srgbClr val="ABB2BF"/>
                </a:solidFill>
                <a:latin typeface="Courier New"/>
                <a:ea typeface="Courier New"/>
                <a:cs typeface="Courier New"/>
                <a:sym typeface="Courier New"/>
              </a:rPr>
              <a:t>: </a:t>
            </a:r>
            <a:r>
              <a:rPr lang="en-GB">
                <a:solidFill>
                  <a:srgbClr val="DCDCDC"/>
                </a:solidFill>
                <a:latin typeface="Courier New"/>
                <a:ea typeface="Courier New"/>
                <a:cs typeface="Courier New"/>
                <a:sym typeface="Courier New"/>
              </a:rPr>
              <a:t>DataTypes</a:t>
            </a:r>
            <a:r>
              <a:rPr lang="en-GB">
                <a:solidFill>
                  <a:srgbClr val="ABB2BF"/>
                </a:solidFill>
                <a:latin typeface="Courier New"/>
                <a:ea typeface="Courier New"/>
                <a:cs typeface="Courier New"/>
                <a:sym typeface="Courier New"/>
              </a:rPr>
              <a:t>.INTEGER,</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       </a:t>
            </a:r>
            <a:r>
              <a:rPr lang="en-GB">
                <a:solidFill>
                  <a:srgbClr val="9CDCFE"/>
                </a:solidFill>
                <a:latin typeface="Courier New"/>
                <a:ea typeface="Courier New"/>
                <a:cs typeface="Courier New"/>
                <a:sym typeface="Courier New"/>
              </a:rPr>
              <a:t>primaryKey</a:t>
            </a:r>
            <a:r>
              <a:rPr lang="en-GB">
                <a:solidFill>
                  <a:srgbClr val="ABB2BF"/>
                </a:solidFill>
                <a:latin typeface="Courier New"/>
                <a:ea typeface="Courier New"/>
                <a:cs typeface="Courier New"/>
                <a:sym typeface="Courier New"/>
              </a:rPr>
              <a:t>: </a:t>
            </a:r>
            <a:r>
              <a:rPr lang="en-GB">
                <a:solidFill>
                  <a:srgbClr val="569CD6"/>
                </a:solidFill>
                <a:latin typeface="Courier New"/>
                <a:ea typeface="Courier New"/>
                <a:cs typeface="Courier New"/>
                <a:sym typeface="Courier New"/>
              </a:rPr>
              <a:t>true</a:t>
            </a:r>
            <a:r>
              <a:rPr lang="en-GB">
                <a:solidFill>
                  <a:srgbClr val="ABB2BF"/>
                </a:solidFill>
                <a:latin typeface="Courier New"/>
                <a:ea typeface="Courier New"/>
                <a:cs typeface="Courier New"/>
                <a:sym typeface="Courier New"/>
              </a:rPr>
              <a:t>,</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       </a:t>
            </a:r>
            <a:r>
              <a:rPr lang="en-GB">
                <a:solidFill>
                  <a:srgbClr val="9CDCFE"/>
                </a:solidFill>
                <a:latin typeface="Courier New"/>
                <a:ea typeface="Courier New"/>
                <a:cs typeface="Courier New"/>
                <a:sym typeface="Courier New"/>
              </a:rPr>
              <a:t>autoIncrement</a:t>
            </a:r>
            <a:r>
              <a:rPr lang="en-GB">
                <a:solidFill>
                  <a:srgbClr val="ABB2BF"/>
                </a:solidFill>
                <a:latin typeface="Courier New"/>
                <a:ea typeface="Courier New"/>
                <a:cs typeface="Courier New"/>
                <a:sym typeface="Courier New"/>
              </a:rPr>
              <a:t>: </a:t>
            </a:r>
            <a:r>
              <a:rPr lang="en-GB">
                <a:solidFill>
                  <a:srgbClr val="569CD6"/>
                </a:solidFill>
                <a:latin typeface="Courier New"/>
                <a:ea typeface="Courier New"/>
                <a:cs typeface="Courier New"/>
                <a:sym typeface="Courier New"/>
              </a:rPr>
              <a:t>true</a:t>
            </a:r>
            <a:r>
              <a:rPr lang="en-GB">
                <a:solidFill>
                  <a:srgbClr val="ABB2BF"/>
                </a:solidFill>
                <a:latin typeface="Courier New"/>
                <a:ea typeface="Courier New"/>
                <a:cs typeface="Courier New"/>
                <a:sym typeface="Courier New"/>
              </a:rPr>
              <a:t>,</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       </a:t>
            </a:r>
            <a:r>
              <a:rPr lang="en-GB">
                <a:solidFill>
                  <a:srgbClr val="9CDCFE"/>
                </a:solidFill>
                <a:latin typeface="Courier New"/>
                <a:ea typeface="Courier New"/>
                <a:cs typeface="Courier New"/>
                <a:sym typeface="Courier New"/>
              </a:rPr>
              <a:t>field</a:t>
            </a:r>
            <a:r>
              <a:rPr lang="en-GB">
                <a:solidFill>
                  <a:srgbClr val="ABB2BF"/>
                </a:solidFill>
                <a:latin typeface="Courier New"/>
                <a:ea typeface="Courier New"/>
                <a:cs typeface="Courier New"/>
                <a:sym typeface="Courier New"/>
              </a:rPr>
              <a:t>: </a:t>
            </a:r>
            <a:r>
              <a:rPr lang="en-GB">
                <a:solidFill>
                  <a:srgbClr val="D69D85"/>
                </a:solidFill>
                <a:latin typeface="Courier New"/>
                <a:ea typeface="Courier New"/>
                <a:cs typeface="Courier New"/>
                <a:sym typeface="Courier New"/>
              </a:rPr>
              <a:t>"id"</a:t>
            </a:r>
            <a:r>
              <a:rPr lang="en-GB">
                <a:solidFill>
                  <a:srgbClr val="ABB2BF"/>
                </a:solidFill>
                <a:latin typeface="Courier New"/>
                <a:ea typeface="Courier New"/>
                <a:cs typeface="Courier New"/>
                <a:sym typeface="Courier New"/>
              </a:rPr>
              <a:t>,</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     },</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     </a:t>
            </a:r>
            <a:r>
              <a:rPr lang="en-GB">
                <a:solidFill>
                  <a:srgbClr val="9CDCFE"/>
                </a:solidFill>
                <a:latin typeface="Courier New"/>
                <a:ea typeface="Courier New"/>
                <a:cs typeface="Courier New"/>
                <a:sym typeface="Courier New"/>
              </a:rPr>
              <a:t>title</a:t>
            </a:r>
            <a:r>
              <a:rPr lang="en-GB">
                <a:solidFill>
                  <a:srgbClr val="ABB2BF"/>
                </a:solidFill>
                <a:latin typeface="Courier New"/>
                <a:ea typeface="Courier New"/>
                <a:cs typeface="Courier New"/>
                <a:sym typeface="Courier New"/>
              </a:rPr>
              <a:t>: {</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       </a:t>
            </a:r>
            <a:r>
              <a:rPr lang="en-GB">
                <a:solidFill>
                  <a:srgbClr val="9CDCFE"/>
                </a:solidFill>
                <a:latin typeface="Courier New"/>
                <a:ea typeface="Courier New"/>
                <a:cs typeface="Courier New"/>
                <a:sym typeface="Courier New"/>
              </a:rPr>
              <a:t>type</a:t>
            </a:r>
            <a:r>
              <a:rPr lang="en-GB">
                <a:solidFill>
                  <a:srgbClr val="ABB2BF"/>
                </a:solidFill>
                <a:latin typeface="Courier New"/>
                <a:ea typeface="Courier New"/>
                <a:cs typeface="Courier New"/>
                <a:sym typeface="Courier New"/>
              </a:rPr>
              <a:t>: </a:t>
            </a:r>
            <a:r>
              <a:rPr lang="en-GB">
                <a:solidFill>
                  <a:srgbClr val="DCDCDC"/>
                </a:solidFill>
                <a:latin typeface="Courier New"/>
                <a:ea typeface="Courier New"/>
                <a:cs typeface="Courier New"/>
                <a:sym typeface="Courier New"/>
              </a:rPr>
              <a:t>DataTypes</a:t>
            </a:r>
            <a:r>
              <a:rPr lang="en-GB">
                <a:solidFill>
                  <a:srgbClr val="ABB2BF"/>
                </a:solidFill>
                <a:latin typeface="Courier New"/>
                <a:ea typeface="Courier New"/>
                <a:cs typeface="Courier New"/>
                <a:sym typeface="Courier New"/>
              </a:rPr>
              <a:t>.STRING,</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       </a:t>
            </a:r>
            <a:r>
              <a:rPr lang="en-GB">
                <a:solidFill>
                  <a:srgbClr val="9CDCFE"/>
                </a:solidFill>
                <a:latin typeface="Courier New"/>
                <a:ea typeface="Courier New"/>
                <a:cs typeface="Courier New"/>
                <a:sym typeface="Courier New"/>
              </a:rPr>
              <a:t>allowNull</a:t>
            </a:r>
            <a:r>
              <a:rPr lang="en-GB">
                <a:solidFill>
                  <a:srgbClr val="ABB2BF"/>
                </a:solidFill>
                <a:latin typeface="Courier New"/>
                <a:ea typeface="Courier New"/>
                <a:cs typeface="Courier New"/>
                <a:sym typeface="Courier New"/>
              </a:rPr>
              <a:t>: </a:t>
            </a:r>
            <a:r>
              <a:rPr lang="en-GB">
                <a:solidFill>
                  <a:srgbClr val="569CD6"/>
                </a:solidFill>
                <a:latin typeface="Courier New"/>
                <a:ea typeface="Courier New"/>
                <a:cs typeface="Courier New"/>
                <a:sym typeface="Courier New"/>
              </a:rPr>
              <a:t>false</a:t>
            </a:r>
            <a:r>
              <a:rPr lang="en-GB">
                <a:solidFill>
                  <a:srgbClr val="ABB2BF"/>
                </a:solidFill>
                <a:latin typeface="Courier New"/>
                <a:ea typeface="Courier New"/>
                <a:cs typeface="Courier New"/>
                <a:sym typeface="Courier New"/>
              </a:rPr>
              <a:t>,</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       </a:t>
            </a:r>
            <a:r>
              <a:rPr lang="en-GB">
                <a:solidFill>
                  <a:srgbClr val="9CDCFE"/>
                </a:solidFill>
                <a:latin typeface="Courier New"/>
                <a:ea typeface="Courier New"/>
                <a:cs typeface="Courier New"/>
                <a:sym typeface="Courier New"/>
              </a:rPr>
              <a:t>field</a:t>
            </a:r>
            <a:r>
              <a:rPr lang="en-GB">
                <a:solidFill>
                  <a:srgbClr val="ABB2BF"/>
                </a:solidFill>
                <a:latin typeface="Courier New"/>
                <a:ea typeface="Courier New"/>
                <a:cs typeface="Courier New"/>
                <a:sym typeface="Courier New"/>
              </a:rPr>
              <a:t>: </a:t>
            </a:r>
            <a:r>
              <a:rPr lang="en-GB">
                <a:solidFill>
                  <a:srgbClr val="D69D85"/>
                </a:solidFill>
                <a:latin typeface="Courier New"/>
                <a:ea typeface="Courier New"/>
                <a:cs typeface="Courier New"/>
                <a:sym typeface="Courier New"/>
              </a:rPr>
              <a:t>"title"</a:t>
            </a:r>
            <a:r>
              <a:rPr lang="en-GB">
                <a:solidFill>
                  <a:srgbClr val="ABB2BF"/>
                </a:solidFill>
                <a:latin typeface="Courier New"/>
                <a:ea typeface="Courier New"/>
                <a:cs typeface="Courier New"/>
                <a:sym typeface="Courier New"/>
              </a:rPr>
              <a:t>,</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     },</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     ...</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   },</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   {</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     </a:t>
            </a:r>
            <a:r>
              <a:rPr lang="en-GB">
                <a:solidFill>
                  <a:srgbClr val="9CDCFE"/>
                </a:solidFill>
                <a:latin typeface="Courier New"/>
                <a:ea typeface="Courier New"/>
                <a:cs typeface="Courier New"/>
                <a:sym typeface="Courier New"/>
              </a:rPr>
              <a:t>tableName</a:t>
            </a:r>
            <a:r>
              <a:rPr lang="en-GB">
                <a:solidFill>
                  <a:srgbClr val="ABB2BF"/>
                </a:solidFill>
                <a:latin typeface="Courier New"/>
                <a:ea typeface="Courier New"/>
                <a:cs typeface="Courier New"/>
                <a:sym typeface="Courier New"/>
              </a:rPr>
              <a:t>: </a:t>
            </a:r>
            <a:r>
              <a:rPr lang="en-GB">
                <a:solidFill>
                  <a:srgbClr val="D69D85"/>
                </a:solidFill>
                <a:latin typeface="Courier New"/>
                <a:ea typeface="Courier New"/>
                <a:cs typeface="Courier New"/>
                <a:sym typeface="Courier New"/>
              </a:rPr>
              <a:t>"blogs"</a:t>
            </a:r>
            <a:r>
              <a:rPr lang="en-GB">
                <a:solidFill>
                  <a:srgbClr val="ABB2BF"/>
                </a:solidFill>
                <a:latin typeface="Courier New"/>
                <a:ea typeface="Courier New"/>
                <a:cs typeface="Courier New"/>
                <a:sym typeface="Courier New"/>
              </a:rPr>
              <a:t>,</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     </a:t>
            </a:r>
            <a:r>
              <a:rPr lang="en-GB">
                <a:solidFill>
                  <a:srgbClr val="9CDCFE"/>
                </a:solidFill>
                <a:latin typeface="Courier New"/>
                <a:ea typeface="Courier New"/>
                <a:cs typeface="Courier New"/>
                <a:sym typeface="Courier New"/>
              </a:rPr>
              <a:t>timestamps</a:t>
            </a:r>
            <a:r>
              <a:rPr lang="en-GB">
                <a:solidFill>
                  <a:srgbClr val="ABB2BF"/>
                </a:solidFill>
                <a:latin typeface="Courier New"/>
                <a:ea typeface="Courier New"/>
                <a:cs typeface="Courier New"/>
                <a:sym typeface="Courier New"/>
              </a:rPr>
              <a:t>: </a:t>
            </a:r>
            <a:r>
              <a:rPr lang="en-GB">
                <a:solidFill>
                  <a:srgbClr val="569CD6"/>
                </a:solidFill>
                <a:latin typeface="Courier New"/>
                <a:ea typeface="Courier New"/>
                <a:cs typeface="Courier New"/>
                <a:sym typeface="Courier New"/>
              </a:rPr>
              <a:t>false</a:t>
            </a:r>
            <a:r>
              <a:rPr lang="en-GB">
                <a:solidFill>
                  <a:srgbClr val="ABB2BF"/>
                </a:solidFill>
                <a:latin typeface="Courier New"/>
                <a:ea typeface="Courier New"/>
                <a:cs typeface="Courier New"/>
                <a:sym typeface="Courier New"/>
              </a:rPr>
              <a:t>,</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   }</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270597ee9e_0_153"/>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Controllers</a:t>
            </a:r>
            <a:endParaRPr/>
          </a:p>
        </p:txBody>
      </p:sp>
      <p:sp>
        <p:nvSpPr>
          <p:cNvPr id="181" name="Google Shape;181;g2270597ee9e_0_153"/>
          <p:cNvSpPr txBox="1"/>
          <p:nvPr>
            <p:ph idx="2" type="title"/>
          </p:nvPr>
        </p:nvSpPr>
        <p:spPr>
          <a:xfrm>
            <a:off x="793325" y="1199550"/>
            <a:ext cx="8193000" cy="322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Controllers are simply functions that handle user requests, interact with the Model, as a result, the controller always updates the View (response). For example, if a client makes a POST request to /blogs, the controller will create a new blog post and send a response back to the client.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Example of a controller:</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solidFill>
                  <a:srgbClr val="569CD6"/>
                </a:solidFill>
                <a:latin typeface="Courier New"/>
                <a:ea typeface="Courier New"/>
                <a:cs typeface="Courier New"/>
                <a:sym typeface="Courier New"/>
              </a:rPr>
              <a:t>const</a:t>
            </a:r>
            <a:r>
              <a:rPr lang="en-GB">
                <a:solidFill>
                  <a:srgbClr val="ABB2BF"/>
                </a:solidFill>
                <a:latin typeface="Courier New"/>
                <a:ea typeface="Courier New"/>
                <a:cs typeface="Courier New"/>
                <a:sym typeface="Courier New"/>
              </a:rPr>
              <a:t> </a:t>
            </a:r>
            <a:r>
              <a:rPr lang="en-GB">
                <a:solidFill>
                  <a:srgbClr val="DCDCDC"/>
                </a:solidFill>
                <a:latin typeface="Courier New"/>
                <a:ea typeface="Courier New"/>
                <a:cs typeface="Courier New"/>
                <a:sym typeface="Courier New"/>
              </a:rPr>
              <a:t>getBlogs</a:t>
            </a:r>
            <a:r>
              <a:rPr lang="en-GB">
                <a:solidFill>
                  <a:srgbClr val="ABB2BF"/>
                </a:solidFill>
                <a:latin typeface="Courier New"/>
                <a:ea typeface="Courier New"/>
                <a:cs typeface="Courier New"/>
                <a:sym typeface="Courier New"/>
              </a:rPr>
              <a:t> = </a:t>
            </a:r>
            <a:r>
              <a:rPr lang="en-GB">
                <a:solidFill>
                  <a:srgbClr val="569CD6"/>
                </a:solidFill>
                <a:latin typeface="Courier New"/>
                <a:ea typeface="Courier New"/>
                <a:cs typeface="Courier New"/>
                <a:sym typeface="Courier New"/>
              </a:rPr>
              <a:t>async</a:t>
            </a:r>
            <a:r>
              <a:rPr lang="en-GB">
                <a:solidFill>
                  <a:srgbClr val="ABB2BF"/>
                </a:solidFill>
                <a:latin typeface="Courier New"/>
                <a:ea typeface="Courier New"/>
                <a:cs typeface="Courier New"/>
                <a:sym typeface="Courier New"/>
              </a:rPr>
              <a:t> (</a:t>
            </a:r>
            <a:r>
              <a:rPr lang="en-GB">
                <a:solidFill>
                  <a:srgbClr val="DCDCDC"/>
                </a:solidFill>
                <a:latin typeface="Courier New"/>
                <a:ea typeface="Courier New"/>
                <a:cs typeface="Courier New"/>
                <a:sym typeface="Courier New"/>
              </a:rPr>
              <a:t>req, res</a:t>
            </a:r>
            <a:r>
              <a:rPr lang="en-GB">
                <a:solidFill>
                  <a:srgbClr val="ABB2BF"/>
                </a:solidFill>
                <a:latin typeface="Courier New"/>
                <a:ea typeface="Courier New"/>
                <a:cs typeface="Courier New"/>
                <a:sym typeface="Courier New"/>
              </a:rPr>
              <a:t>) =&gt; {</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  </a:t>
            </a:r>
            <a:r>
              <a:rPr lang="en-GB">
                <a:solidFill>
                  <a:srgbClr val="569CD6"/>
                </a:solidFill>
                <a:latin typeface="Courier New"/>
                <a:ea typeface="Courier New"/>
                <a:cs typeface="Courier New"/>
                <a:sym typeface="Courier New"/>
              </a:rPr>
              <a:t>try</a:t>
            </a:r>
            <a:r>
              <a:rPr lang="en-GB">
                <a:solidFill>
                  <a:srgbClr val="ABB2BF"/>
                </a:solidFill>
                <a:latin typeface="Courier New"/>
                <a:ea typeface="Courier New"/>
                <a:cs typeface="Courier New"/>
                <a:sym typeface="Courier New"/>
              </a:rPr>
              <a:t> {</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    </a:t>
            </a:r>
            <a:r>
              <a:rPr lang="en-GB">
                <a:solidFill>
                  <a:srgbClr val="569CD6"/>
                </a:solidFill>
                <a:latin typeface="Courier New"/>
                <a:ea typeface="Courier New"/>
                <a:cs typeface="Courier New"/>
                <a:sym typeface="Courier New"/>
              </a:rPr>
              <a:t>const</a:t>
            </a:r>
            <a:r>
              <a:rPr lang="en-GB">
                <a:solidFill>
                  <a:srgbClr val="ABB2BF"/>
                </a:solidFill>
                <a:latin typeface="Courier New"/>
                <a:ea typeface="Courier New"/>
                <a:cs typeface="Courier New"/>
                <a:sym typeface="Courier New"/>
              </a:rPr>
              <a:t> blogs = </a:t>
            </a:r>
            <a:r>
              <a:rPr lang="en-GB">
                <a:solidFill>
                  <a:srgbClr val="569CD6"/>
                </a:solidFill>
                <a:latin typeface="Courier New"/>
                <a:ea typeface="Courier New"/>
                <a:cs typeface="Courier New"/>
                <a:sym typeface="Courier New"/>
              </a:rPr>
              <a:t>await</a:t>
            </a:r>
            <a:r>
              <a:rPr lang="en-GB">
                <a:solidFill>
                  <a:srgbClr val="ABB2BF"/>
                </a:solidFill>
                <a:latin typeface="Courier New"/>
                <a:ea typeface="Courier New"/>
                <a:cs typeface="Courier New"/>
                <a:sym typeface="Courier New"/>
              </a:rPr>
              <a:t> </a:t>
            </a:r>
            <a:r>
              <a:rPr lang="en-GB">
                <a:solidFill>
                  <a:srgbClr val="DCDCDC"/>
                </a:solidFill>
                <a:latin typeface="Courier New"/>
                <a:ea typeface="Courier New"/>
                <a:cs typeface="Courier New"/>
                <a:sym typeface="Courier New"/>
              </a:rPr>
              <a:t>Blog</a:t>
            </a:r>
            <a:r>
              <a:rPr lang="en-GB">
                <a:solidFill>
                  <a:srgbClr val="ABB2BF"/>
                </a:solidFill>
                <a:latin typeface="Courier New"/>
                <a:ea typeface="Courier New"/>
                <a:cs typeface="Courier New"/>
                <a:sym typeface="Courier New"/>
              </a:rPr>
              <a:t>.</a:t>
            </a:r>
            <a:r>
              <a:rPr lang="en-GB">
                <a:solidFill>
                  <a:srgbClr val="DCDCDC"/>
                </a:solidFill>
                <a:latin typeface="Courier New"/>
                <a:ea typeface="Courier New"/>
                <a:cs typeface="Courier New"/>
                <a:sym typeface="Courier New"/>
              </a:rPr>
              <a:t>findAll</a:t>
            </a:r>
            <a:r>
              <a:rPr lang="en-GB">
                <a:solidFill>
                  <a:srgbClr val="ABB2BF"/>
                </a:solidFill>
                <a:latin typeface="Courier New"/>
                <a:ea typeface="Courier New"/>
                <a:cs typeface="Courier New"/>
                <a:sym typeface="Courier New"/>
              </a:rPr>
              <a:t>();</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    res.</a:t>
            </a:r>
            <a:r>
              <a:rPr lang="en-GB">
                <a:solidFill>
                  <a:srgbClr val="DCDCDC"/>
                </a:solidFill>
                <a:latin typeface="Courier New"/>
                <a:ea typeface="Courier New"/>
                <a:cs typeface="Courier New"/>
                <a:sym typeface="Courier New"/>
              </a:rPr>
              <a:t>status</a:t>
            </a:r>
            <a:r>
              <a:rPr lang="en-GB">
                <a:solidFill>
                  <a:srgbClr val="ABB2BF"/>
                </a:solidFill>
                <a:latin typeface="Courier New"/>
                <a:ea typeface="Courier New"/>
                <a:cs typeface="Courier New"/>
                <a:sym typeface="Courier New"/>
              </a:rPr>
              <a:t>(</a:t>
            </a:r>
            <a:r>
              <a:rPr lang="en-GB">
                <a:solidFill>
                  <a:srgbClr val="B8D7A3"/>
                </a:solidFill>
                <a:latin typeface="Courier New"/>
                <a:ea typeface="Courier New"/>
                <a:cs typeface="Courier New"/>
                <a:sym typeface="Courier New"/>
              </a:rPr>
              <a:t>200</a:t>
            </a:r>
            <a:r>
              <a:rPr lang="en-GB">
                <a:solidFill>
                  <a:srgbClr val="ABB2BF"/>
                </a:solidFill>
                <a:latin typeface="Courier New"/>
                <a:ea typeface="Courier New"/>
                <a:cs typeface="Courier New"/>
                <a:sym typeface="Courier New"/>
              </a:rPr>
              <a:t>).</a:t>
            </a:r>
            <a:r>
              <a:rPr lang="en-GB">
                <a:solidFill>
                  <a:srgbClr val="DCDCDC"/>
                </a:solidFill>
                <a:latin typeface="Courier New"/>
                <a:ea typeface="Courier New"/>
                <a:cs typeface="Courier New"/>
                <a:sym typeface="Courier New"/>
              </a:rPr>
              <a:t>json</a:t>
            </a:r>
            <a:r>
              <a:rPr lang="en-GB">
                <a:solidFill>
                  <a:srgbClr val="ABB2BF"/>
                </a:solidFill>
                <a:latin typeface="Courier New"/>
                <a:ea typeface="Courier New"/>
                <a:cs typeface="Courier New"/>
                <a:sym typeface="Courier New"/>
              </a:rPr>
              <a:t>(blogs);</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  } </a:t>
            </a:r>
            <a:r>
              <a:rPr lang="en-GB">
                <a:solidFill>
                  <a:srgbClr val="569CD6"/>
                </a:solidFill>
                <a:latin typeface="Courier New"/>
                <a:ea typeface="Courier New"/>
                <a:cs typeface="Courier New"/>
                <a:sym typeface="Courier New"/>
              </a:rPr>
              <a:t>catch</a:t>
            </a:r>
            <a:r>
              <a:rPr lang="en-GB">
                <a:solidFill>
                  <a:srgbClr val="ABB2BF"/>
                </a:solidFill>
                <a:latin typeface="Courier New"/>
                <a:ea typeface="Courier New"/>
                <a:cs typeface="Courier New"/>
                <a:sym typeface="Courier New"/>
              </a:rPr>
              <a:t> (error) {</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    res.</a:t>
            </a:r>
            <a:r>
              <a:rPr lang="en-GB">
                <a:solidFill>
                  <a:srgbClr val="DCDCDC"/>
                </a:solidFill>
                <a:latin typeface="Courier New"/>
                <a:ea typeface="Courier New"/>
                <a:cs typeface="Courier New"/>
                <a:sym typeface="Courier New"/>
              </a:rPr>
              <a:t>status</a:t>
            </a:r>
            <a:r>
              <a:rPr lang="en-GB">
                <a:solidFill>
                  <a:srgbClr val="ABB2BF"/>
                </a:solidFill>
                <a:latin typeface="Courier New"/>
                <a:ea typeface="Courier New"/>
                <a:cs typeface="Courier New"/>
                <a:sym typeface="Courier New"/>
              </a:rPr>
              <a:t>(</a:t>
            </a:r>
            <a:r>
              <a:rPr lang="en-GB">
                <a:solidFill>
                  <a:srgbClr val="B8D7A3"/>
                </a:solidFill>
                <a:latin typeface="Courier New"/>
                <a:ea typeface="Courier New"/>
                <a:cs typeface="Courier New"/>
                <a:sym typeface="Courier New"/>
              </a:rPr>
              <a:t>500</a:t>
            </a:r>
            <a:r>
              <a:rPr lang="en-GB">
                <a:solidFill>
                  <a:srgbClr val="ABB2BF"/>
                </a:solidFill>
                <a:latin typeface="Courier New"/>
                <a:ea typeface="Courier New"/>
                <a:cs typeface="Courier New"/>
                <a:sym typeface="Courier New"/>
              </a:rPr>
              <a:t>).</a:t>
            </a:r>
            <a:r>
              <a:rPr lang="en-GB">
                <a:solidFill>
                  <a:srgbClr val="DCDCDC"/>
                </a:solidFill>
                <a:latin typeface="Courier New"/>
                <a:ea typeface="Courier New"/>
                <a:cs typeface="Courier New"/>
                <a:sym typeface="Courier New"/>
              </a:rPr>
              <a:t>json</a:t>
            </a:r>
            <a:r>
              <a:rPr lang="en-GB">
                <a:solidFill>
                  <a:srgbClr val="ABB2BF"/>
                </a:solidFill>
                <a:latin typeface="Courier New"/>
                <a:ea typeface="Courier New"/>
                <a:cs typeface="Courier New"/>
                <a:sym typeface="Courier New"/>
              </a:rPr>
              <a:t>({ </a:t>
            </a:r>
            <a:r>
              <a:rPr lang="en-GB">
                <a:solidFill>
                  <a:srgbClr val="9CDCFE"/>
                </a:solidFill>
                <a:latin typeface="Courier New"/>
                <a:ea typeface="Courier New"/>
                <a:cs typeface="Courier New"/>
                <a:sym typeface="Courier New"/>
              </a:rPr>
              <a:t>error</a:t>
            </a:r>
            <a:r>
              <a:rPr lang="en-GB">
                <a:solidFill>
                  <a:srgbClr val="ABB2BF"/>
                </a:solidFill>
                <a:latin typeface="Courier New"/>
                <a:ea typeface="Courier New"/>
                <a:cs typeface="Courier New"/>
                <a:sym typeface="Courier New"/>
              </a:rPr>
              <a:t>: error.message });</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  }</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a:t>
            </a:r>
            <a:endParaRPr>
              <a:solidFill>
                <a:srgbClr val="ABB2BF"/>
              </a:solidFill>
              <a:latin typeface="Courier New"/>
              <a:ea typeface="Courier New"/>
              <a:cs typeface="Courier New"/>
              <a:sym typeface="Courier New"/>
            </a:endParaRPr>
          </a:p>
          <a:p>
            <a:pPr indent="0" lvl="0" marL="152400" marR="152400" rtl="0" algn="l">
              <a:lnSpc>
                <a:spcPct val="115000"/>
              </a:lnSpc>
              <a:spcBef>
                <a:spcPts val="0"/>
              </a:spcBef>
              <a:spcAft>
                <a:spcPts val="0"/>
              </a:spcAft>
              <a:buNone/>
            </a:pPr>
            <a:r>
              <a:t/>
            </a:r>
            <a:endParaRPr sz="1050">
              <a:solidFill>
                <a:srgbClr val="ABB2BF"/>
              </a:solidFill>
              <a:latin typeface="Arial"/>
              <a:ea typeface="Arial"/>
              <a:cs typeface="Arial"/>
              <a:sym typeface="Arial"/>
            </a:endParaRPr>
          </a:p>
          <a:p>
            <a:pPr indent="0" lvl="0" marL="0" rtl="0" algn="l">
              <a:lnSpc>
                <a:spcPct val="135700"/>
              </a:lnSpc>
              <a:spcBef>
                <a:spcPts val="0"/>
              </a:spcBef>
              <a:spcAft>
                <a:spcPts val="0"/>
              </a:spcAft>
              <a:buNone/>
            </a:pPr>
            <a:r>
              <a:t/>
            </a:r>
            <a:endParaRPr sz="1100">
              <a:solidFill>
                <a:srgbClr val="188038"/>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270597ee9e_0_159"/>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Routes</a:t>
            </a:r>
            <a:endParaRPr/>
          </a:p>
        </p:txBody>
      </p:sp>
      <p:sp>
        <p:nvSpPr>
          <p:cNvPr id="187" name="Google Shape;187;g2270597ee9e_0_159"/>
          <p:cNvSpPr txBox="1"/>
          <p:nvPr>
            <p:ph idx="2" type="title"/>
          </p:nvPr>
        </p:nvSpPr>
        <p:spPr>
          <a:xfrm>
            <a:off x="793325" y="1580550"/>
            <a:ext cx="8193000" cy="322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Routes are used to define the behaviour of the application when a client makes a request to the server. It is also known as endpoints. In MVC pattern, controllers are mapped to routes.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Example of a route: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app.</a:t>
            </a:r>
            <a:r>
              <a:rPr lang="en-GB">
                <a:solidFill>
                  <a:srgbClr val="DCDCDC"/>
                </a:solidFill>
                <a:latin typeface="Courier New"/>
                <a:ea typeface="Courier New"/>
                <a:cs typeface="Courier New"/>
                <a:sym typeface="Courier New"/>
              </a:rPr>
              <a:t>get</a:t>
            </a:r>
            <a:r>
              <a:rPr lang="en-GB">
                <a:solidFill>
                  <a:srgbClr val="ABB2BF"/>
                </a:solidFill>
                <a:latin typeface="Courier New"/>
                <a:ea typeface="Courier New"/>
                <a:cs typeface="Courier New"/>
                <a:sym typeface="Courier New"/>
              </a:rPr>
              <a:t>(</a:t>
            </a:r>
            <a:r>
              <a:rPr lang="en-GB">
                <a:solidFill>
                  <a:srgbClr val="D69D85"/>
                </a:solidFill>
                <a:latin typeface="Courier New"/>
                <a:ea typeface="Courier New"/>
                <a:cs typeface="Courier New"/>
                <a:sym typeface="Courier New"/>
              </a:rPr>
              <a:t>"/blogs"</a:t>
            </a:r>
            <a:r>
              <a:rPr lang="en-GB">
                <a:solidFill>
                  <a:srgbClr val="ABB2BF"/>
                </a:solidFill>
                <a:latin typeface="Courier New"/>
                <a:ea typeface="Courier New"/>
                <a:cs typeface="Courier New"/>
                <a:sym typeface="Courier New"/>
              </a:rPr>
              <a:t>, getBlogs);</a:t>
            </a:r>
            <a:endParaRPr sz="1050">
              <a:solidFill>
                <a:srgbClr val="ABB2BF"/>
              </a:solidFill>
              <a:latin typeface="Arial"/>
              <a:ea typeface="Arial"/>
              <a:cs typeface="Arial"/>
              <a:sym typeface="Arial"/>
            </a:endParaRPr>
          </a:p>
          <a:p>
            <a:pPr indent="0" lvl="0" marL="0" rtl="0" algn="l">
              <a:lnSpc>
                <a:spcPct val="135700"/>
              </a:lnSpc>
              <a:spcBef>
                <a:spcPts val="0"/>
              </a:spcBef>
              <a:spcAft>
                <a:spcPts val="0"/>
              </a:spcAft>
              <a:buNone/>
            </a:pPr>
            <a:r>
              <a:t/>
            </a:r>
            <a:endParaRPr sz="1100">
              <a:solidFill>
                <a:srgbClr val="188038"/>
              </a:solidFill>
              <a:latin typeface="Courier New"/>
              <a:ea typeface="Courier New"/>
              <a:cs typeface="Courier New"/>
              <a:sym typeface="Courier New"/>
            </a:endParaRPr>
          </a:p>
          <a:p>
            <a:pPr indent="0" lvl="0" marL="0" rtl="0" algn="l">
              <a:lnSpc>
                <a:spcPct val="135700"/>
              </a:lnSpc>
              <a:spcBef>
                <a:spcPts val="0"/>
              </a:spcBef>
              <a:spcAft>
                <a:spcPts val="0"/>
              </a:spcAft>
              <a:buNone/>
            </a:pPr>
            <a:r>
              <a:rPr lang="en-GB"/>
              <a:t>In this case, getBlogs refers to the controller function that will be executed when a client makes a GET request to /blogs.</a:t>
            </a:r>
            <a:endParaRPr/>
          </a:p>
          <a:p>
            <a:pPr indent="0" lvl="0" marL="0" rtl="0" algn="l">
              <a:lnSpc>
                <a:spcPct val="135700"/>
              </a:lnSpc>
              <a:spcBef>
                <a:spcPts val="0"/>
              </a:spcBef>
              <a:spcAft>
                <a:spcPts val="0"/>
              </a:spcAft>
              <a:buNone/>
            </a:pPr>
            <a:r>
              <a:t/>
            </a:r>
            <a:endParaRPr sz="1100">
              <a:solidFill>
                <a:srgbClr val="188038"/>
              </a:solidFill>
              <a:latin typeface="Courier New"/>
              <a:ea typeface="Courier New"/>
              <a:cs typeface="Courier New"/>
              <a:sym typeface="Courier New"/>
            </a:endParaRPr>
          </a:p>
          <a:p>
            <a:pPr indent="0" lvl="0" marL="0" rtl="0" algn="l">
              <a:lnSpc>
                <a:spcPct val="135700"/>
              </a:lnSpc>
              <a:spcBef>
                <a:spcPts val="0"/>
              </a:spcBef>
              <a:spcAft>
                <a:spcPts val="0"/>
              </a:spcAft>
              <a:buNone/>
            </a:pPr>
            <a:r>
              <a:t/>
            </a:r>
            <a:endParaRPr sz="1100">
              <a:solidFill>
                <a:srgbClr val="188038"/>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4f3363a852_0_82"/>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MVC Diagram</a:t>
            </a:r>
            <a:endParaRPr/>
          </a:p>
        </p:txBody>
      </p:sp>
      <p:pic>
        <p:nvPicPr>
          <p:cNvPr id="193" name="Google Shape;193;g24f3363a852_0_82"/>
          <p:cNvPicPr preferRelativeResize="0"/>
          <p:nvPr/>
        </p:nvPicPr>
        <p:blipFill rotWithShape="1">
          <a:blip r:embed="rId3">
            <a:alphaModFix/>
          </a:blip>
          <a:srcRect b="0" l="0" r="0" t="0"/>
          <a:stretch/>
        </p:blipFill>
        <p:spPr>
          <a:xfrm>
            <a:off x="2423440" y="1106000"/>
            <a:ext cx="4297120" cy="3732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270597ee9e_0_165"/>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Implementing MVC Pattern</a:t>
            </a:r>
            <a:endParaRPr/>
          </a:p>
        </p:txBody>
      </p:sp>
      <p:sp>
        <p:nvSpPr>
          <p:cNvPr id="199" name="Google Shape;199;g2270597ee9e_0_165"/>
          <p:cNvSpPr txBox="1"/>
          <p:nvPr>
            <p:ph idx="2" type="title"/>
          </p:nvPr>
        </p:nvSpPr>
        <p:spPr>
          <a:xfrm>
            <a:off x="793325" y="1580550"/>
            <a:ext cx="4439100" cy="322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The usual way of implementing MVC pattern is to create a folder for each component (Model, View, Controller) and put the files in their respective folders. For example, if you have a Blog model, you would create a Blog.js file in the models folder. Similarly, if you have a getBlogs controller, you would create a getBlogs.js file in the controllers folder.</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pic>
        <p:nvPicPr>
          <p:cNvPr id="200" name="Google Shape;200;g2270597ee9e_0_165"/>
          <p:cNvPicPr preferRelativeResize="0"/>
          <p:nvPr/>
        </p:nvPicPr>
        <p:blipFill rotWithShape="1">
          <a:blip r:embed="rId3">
            <a:alphaModFix/>
          </a:blip>
          <a:srcRect b="0" l="7382" r="7373" t="0"/>
          <a:stretch/>
        </p:blipFill>
        <p:spPr>
          <a:xfrm>
            <a:off x="5537050" y="810013"/>
            <a:ext cx="2768434" cy="352346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270597ee9e_1_19"/>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Advanced Express - CORS</a:t>
            </a:r>
            <a:endParaRPr/>
          </a:p>
        </p:txBody>
      </p:sp>
      <p:sp>
        <p:nvSpPr>
          <p:cNvPr id="206" name="Google Shape;206;g2270597ee9e_1_19"/>
          <p:cNvSpPr txBox="1"/>
          <p:nvPr>
            <p:ph idx="2" type="title"/>
          </p:nvPr>
        </p:nvSpPr>
        <p:spPr>
          <a:xfrm>
            <a:off x="793325" y="1580550"/>
            <a:ext cx="8193000" cy="322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When it comes to building an API, CORS is one of the most important things to consider. CORS stands for Cross-Origin Resource Sharing.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It is a mechanism that allows a web application running at one origin (domain) to access the resources from a server at a different origin. It's a security feature built into browsers to prevent malicious scripts from accessing resources from a different origin.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Different origins mean different domain, protocol, or port. Eg. http://localhost:3000 and http://localhost:8080 are different origins.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270597ee9e_1_38"/>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Why do we need CORS?</a:t>
            </a:r>
            <a:endParaRPr/>
          </a:p>
        </p:txBody>
      </p:sp>
      <p:sp>
        <p:nvSpPr>
          <p:cNvPr id="212" name="Google Shape;212;g2270597ee9e_1_38"/>
          <p:cNvSpPr txBox="1"/>
          <p:nvPr>
            <p:ph idx="2" type="title"/>
          </p:nvPr>
        </p:nvSpPr>
        <p:spPr>
          <a:xfrm>
            <a:off x="793325" y="1580550"/>
            <a:ext cx="8193000" cy="84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Let's say you have an API running on http://localhost:3000 and a frontend application running on http://localhost:8080. When you make a request to your API from the frontend application, you will get an error saying that the request has been blocked by CORS policy.</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pic>
        <p:nvPicPr>
          <p:cNvPr id="213" name="Google Shape;213;g2270597ee9e_1_38"/>
          <p:cNvPicPr preferRelativeResize="0"/>
          <p:nvPr/>
        </p:nvPicPr>
        <p:blipFill>
          <a:blip r:embed="rId3">
            <a:alphaModFix/>
          </a:blip>
          <a:stretch>
            <a:fillRect/>
          </a:stretch>
        </p:blipFill>
        <p:spPr>
          <a:xfrm>
            <a:off x="851725" y="2571750"/>
            <a:ext cx="7955280" cy="104390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2270597ee9e_1_46"/>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What about Insomnia/Postman?</a:t>
            </a:r>
            <a:endParaRPr/>
          </a:p>
        </p:txBody>
      </p:sp>
      <p:sp>
        <p:nvSpPr>
          <p:cNvPr id="219" name="Google Shape;219;g2270597ee9e_1_46"/>
          <p:cNvSpPr txBox="1"/>
          <p:nvPr>
            <p:ph idx="2" type="title"/>
          </p:nvPr>
        </p:nvSpPr>
        <p:spPr>
          <a:xfrm>
            <a:off x="793325" y="1580550"/>
            <a:ext cx="8193000" cy="84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Insomnia and Postman are tools for testing APIs. They are not browsers. They do not have the same security features as browsers. That's why you can make requests to your API from Insomnia/Postman without any issues.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3"/>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Recap: SQL Databases</a:t>
            </a:r>
            <a:endParaRPr/>
          </a:p>
        </p:txBody>
      </p:sp>
      <p:sp>
        <p:nvSpPr>
          <p:cNvPr id="61" name="Google Shape;61;p3"/>
          <p:cNvSpPr txBox="1"/>
          <p:nvPr>
            <p:ph idx="2" type="title"/>
          </p:nvPr>
        </p:nvSpPr>
        <p:spPr>
          <a:xfrm>
            <a:off x="793325" y="1580550"/>
            <a:ext cx="8193000" cy="198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SQL (Structured Query Language) is a standard language for interacting with databases. It is used across various database systems such as MySQL, PostgreSQL, SQLite, MariaDB, etc. The language design is highly structured and rule-based.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None/>
            </a:pPr>
            <a:r>
              <a:rPr lang="en-GB"/>
              <a:t>Revision: </a:t>
            </a:r>
            <a:r>
              <a:rPr lang="en-GB" u="sng">
                <a:solidFill>
                  <a:schemeClr val="hlink"/>
                </a:solidFill>
                <a:hlinkClick r:id="rId3"/>
              </a:rPr>
              <a:t>Intro to Databases (SQL)</a:t>
            </a:r>
            <a:endParaRPr/>
          </a:p>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270597ee9e_1_54"/>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But why? </a:t>
            </a:r>
            <a:endParaRPr/>
          </a:p>
        </p:txBody>
      </p:sp>
      <p:sp>
        <p:nvSpPr>
          <p:cNvPr id="225" name="Google Shape;225;g2270597ee9e_1_54"/>
          <p:cNvSpPr txBox="1"/>
          <p:nvPr>
            <p:ph idx="2" type="title"/>
          </p:nvPr>
        </p:nvSpPr>
        <p:spPr>
          <a:xfrm>
            <a:off x="793325" y="1580550"/>
            <a:ext cx="8193000" cy="157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Think of an API as your house. You probably don't want to allow everyone to enter your house. You only want to allow specific people to enter your house. Similarly, CORS is disabled by default in Express because it is not recommended to allow all origins to access your API. It is a security risk. You should only allow specific origins to access your API. For example, if your frontend is hosted at https://my-frontend.com, you should only allow that origin to access your API.</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270597ee9e_1_61"/>
          <p:cNvSpPr txBox="1"/>
          <p:nvPr>
            <p:ph type="title"/>
          </p:nvPr>
        </p:nvSpPr>
        <p:spPr>
          <a:xfrm>
            <a:off x="793325" y="3233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How do we allow CORS?</a:t>
            </a:r>
            <a:endParaRPr/>
          </a:p>
        </p:txBody>
      </p:sp>
      <p:sp>
        <p:nvSpPr>
          <p:cNvPr id="231" name="Google Shape;231;g2270597ee9e_1_61"/>
          <p:cNvSpPr txBox="1"/>
          <p:nvPr>
            <p:ph idx="2" type="title"/>
          </p:nvPr>
        </p:nvSpPr>
        <p:spPr>
          <a:xfrm>
            <a:off x="793325" y="742350"/>
            <a:ext cx="8193000" cy="4292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Well it's quite straightforward. You just need to add a middleware to your Express application.</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GB"/>
              <a:t>Install the cors package.</a:t>
            </a:r>
            <a:endParaRPr/>
          </a:p>
          <a:p>
            <a:pPr indent="0" lvl="0" marL="457200" rtl="0" algn="l">
              <a:lnSpc>
                <a:spcPct val="100000"/>
              </a:lnSpc>
              <a:spcBef>
                <a:spcPts val="0"/>
              </a:spcBef>
              <a:spcAft>
                <a:spcPts val="0"/>
              </a:spcAft>
              <a:buNone/>
            </a:pPr>
            <a:r>
              <a:rPr lang="en-GB">
                <a:solidFill>
                  <a:srgbClr val="188038"/>
                </a:solidFill>
                <a:latin typeface="Courier New"/>
                <a:ea typeface="Courier New"/>
                <a:cs typeface="Courier New"/>
                <a:sym typeface="Courier New"/>
              </a:rPr>
              <a:t>npm install cors</a:t>
            </a:r>
            <a:endParaRPr>
              <a:solidFill>
                <a:srgbClr val="188038"/>
              </a:solidFill>
              <a:latin typeface="Courier New"/>
              <a:ea typeface="Courier New"/>
              <a:cs typeface="Courier New"/>
              <a:sym typeface="Courier New"/>
            </a:endParaRPr>
          </a:p>
          <a:p>
            <a:pPr indent="0" lvl="0" marL="457200" rtl="0" algn="l">
              <a:lnSpc>
                <a:spcPct val="100000"/>
              </a:lnSpc>
              <a:spcBef>
                <a:spcPts val="0"/>
              </a:spcBef>
              <a:spcAft>
                <a:spcPts val="0"/>
              </a:spcAft>
              <a:buNone/>
            </a:pPr>
            <a:r>
              <a:t/>
            </a:r>
            <a:endParaRPr>
              <a:solidFill>
                <a:srgbClr val="188038"/>
              </a:solidFill>
              <a:latin typeface="Courier New"/>
              <a:ea typeface="Courier New"/>
              <a:cs typeface="Courier New"/>
              <a:sym typeface="Courier New"/>
            </a:endParaRPr>
          </a:p>
          <a:p>
            <a:pPr indent="-317500" lvl="0" marL="457200" rtl="0" algn="l">
              <a:lnSpc>
                <a:spcPct val="100000"/>
              </a:lnSpc>
              <a:spcBef>
                <a:spcPts val="0"/>
              </a:spcBef>
              <a:spcAft>
                <a:spcPts val="0"/>
              </a:spcAft>
              <a:buSzPts val="1400"/>
              <a:buAutoNum type="arabicPeriod"/>
            </a:pPr>
            <a:r>
              <a:rPr lang="en-GB"/>
              <a:t>Import the cors package.</a:t>
            </a:r>
            <a:endParaRPr/>
          </a:p>
          <a:p>
            <a:pPr indent="0" lvl="0" marL="457200" rtl="0" algn="l">
              <a:lnSpc>
                <a:spcPct val="100000"/>
              </a:lnSpc>
              <a:spcBef>
                <a:spcPts val="0"/>
              </a:spcBef>
              <a:spcAft>
                <a:spcPts val="0"/>
              </a:spcAft>
              <a:buNone/>
            </a:pPr>
            <a:r>
              <a:rPr lang="en-GB">
                <a:solidFill>
                  <a:srgbClr val="569CD6"/>
                </a:solidFill>
                <a:latin typeface="Courier New"/>
                <a:ea typeface="Courier New"/>
                <a:cs typeface="Courier New"/>
                <a:sym typeface="Courier New"/>
              </a:rPr>
              <a:t>const</a:t>
            </a:r>
            <a:r>
              <a:rPr lang="en-GB">
                <a:solidFill>
                  <a:srgbClr val="ABB2BF"/>
                </a:solidFill>
                <a:latin typeface="Courier New"/>
                <a:ea typeface="Courier New"/>
                <a:cs typeface="Courier New"/>
                <a:sym typeface="Courier New"/>
              </a:rPr>
              <a:t> cors = </a:t>
            </a:r>
            <a:r>
              <a:rPr lang="en-GB">
                <a:solidFill>
                  <a:srgbClr val="4EC9B0"/>
                </a:solidFill>
                <a:latin typeface="Courier New"/>
                <a:ea typeface="Courier New"/>
                <a:cs typeface="Courier New"/>
                <a:sym typeface="Courier New"/>
              </a:rPr>
              <a:t>require</a:t>
            </a:r>
            <a:r>
              <a:rPr lang="en-GB">
                <a:solidFill>
                  <a:srgbClr val="ABB2BF"/>
                </a:solidFill>
                <a:latin typeface="Courier New"/>
                <a:ea typeface="Courier New"/>
                <a:cs typeface="Courier New"/>
                <a:sym typeface="Courier New"/>
              </a:rPr>
              <a:t>(</a:t>
            </a:r>
            <a:r>
              <a:rPr lang="en-GB">
                <a:solidFill>
                  <a:srgbClr val="D69D85"/>
                </a:solidFill>
                <a:latin typeface="Courier New"/>
                <a:ea typeface="Courier New"/>
                <a:cs typeface="Courier New"/>
                <a:sym typeface="Courier New"/>
              </a:rPr>
              <a:t>"cors"</a:t>
            </a:r>
            <a:r>
              <a:rPr lang="en-GB">
                <a:solidFill>
                  <a:srgbClr val="ABB2BF"/>
                </a:solidFill>
                <a:latin typeface="Courier New"/>
                <a:ea typeface="Courier New"/>
                <a:cs typeface="Courier New"/>
                <a:sym typeface="Courier New"/>
              </a:rPr>
              <a:t>);</a:t>
            </a:r>
            <a:endParaRPr>
              <a:solidFill>
                <a:srgbClr val="188038"/>
              </a:solidFill>
              <a:latin typeface="Courier New"/>
              <a:ea typeface="Courier New"/>
              <a:cs typeface="Courier New"/>
              <a:sym typeface="Courier New"/>
            </a:endParaRPr>
          </a:p>
          <a:p>
            <a:pPr indent="0" lvl="0" marL="45720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GB"/>
              <a:t>Add the middleware to your Express application.</a:t>
            </a:r>
            <a:endParaRPr/>
          </a:p>
          <a:p>
            <a:pPr indent="0" lvl="0" marL="45720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app.</a:t>
            </a:r>
            <a:r>
              <a:rPr lang="en-GB">
                <a:solidFill>
                  <a:srgbClr val="DCDCDC"/>
                </a:solidFill>
                <a:latin typeface="Courier New"/>
                <a:ea typeface="Courier New"/>
                <a:cs typeface="Courier New"/>
                <a:sym typeface="Courier New"/>
              </a:rPr>
              <a:t>use</a:t>
            </a:r>
            <a:r>
              <a:rPr lang="en-GB">
                <a:solidFill>
                  <a:srgbClr val="ABB2BF"/>
                </a:solidFill>
                <a:latin typeface="Courier New"/>
                <a:ea typeface="Courier New"/>
                <a:cs typeface="Courier New"/>
                <a:sym typeface="Courier New"/>
              </a:rPr>
              <a:t>(</a:t>
            </a:r>
            <a:r>
              <a:rPr lang="en-GB">
                <a:solidFill>
                  <a:srgbClr val="DCDCDC"/>
                </a:solidFill>
                <a:latin typeface="Courier New"/>
                <a:ea typeface="Courier New"/>
                <a:cs typeface="Courier New"/>
                <a:sym typeface="Courier New"/>
              </a:rPr>
              <a:t>cors</a:t>
            </a:r>
            <a:r>
              <a:rPr lang="en-GB">
                <a:solidFill>
                  <a:srgbClr val="ABB2BF"/>
                </a:solidFill>
                <a:latin typeface="Courier New"/>
                <a:ea typeface="Courier New"/>
                <a:cs typeface="Courier New"/>
                <a:sym typeface="Courier New"/>
              </a:rPr>
              <a:t>());</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This will allow all origins to access your API. If you want to allow only specific origins, you can do so by passing in an options object to the cors function.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solidFill>
                  <a:srgbClr val="569CD6"/>
                </a:solidFill>
                <a:latin typeface="Courier New"/>
                <a:ea typeface="Courier New"/>
                <a:cs typeface="Courier New"/>
                <a:sym typeface="Courier New"/>
              </a:rPr>
              <a:t>const</a:t>
            </a:r>
            <a:r>
              <a:rPr lang="en-GB">
                <a:solidFill>
                  <a:srgbClr val="ABB2BF"/>
                </a:solidFill>
                <a:latin typeface="Courier New"/>
                <a:ea typeface="Courier New"/>
                <a:cs typeface="Courier New"/>
                <a:sym typeface="Courier New"/>
              </a:rPr>
              <a:t> corsOptions = {</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  </a:t>
            </a:r>
            <a:r>
              <a:rPr lang="en-GB">
                <a:solidFill>
                  <a:srgbClr val="9CDCFE"/>
                </a:solidFill>
                <a:latin typeface="Courier New"/>
                <a:ea typeface="Courier New"/>
                <a:cs typeface="Courier New"/>
                <a:sym typeface="Courier New"/>
              </a:rPr>
              <a:t>origin</a:t>
            </a:r>
            <a:r>
              <a:rPr lang="en-GB">
                <a:solidFill>
                  <a:srgbClr val="ABB2BF"/>
                </a:solidFill>
                <a:latin typeface="Courier New"/>
                <a:ea typeface="Courier New"/>
                <a:cs typeface="Courier New"/>
                <a:sym typeface="Courier New"/>
              </a:rPr>
              <a:t>: </a:t>
            </a:r>
            <a:r>
              <a:rPr lang="en-GB">
                <a:solidFill>
                  <a:srgbClr val="D69D85"/>
                </a:solidFill>
                <a:latin typeface="Courier New"/>
                <a:ea typeface="Courier New"/>
                <a:cs typeface="Courier New"/>
                <a:sym typeface="Courier New"/>
              </a:rPr>
              <a:t>"http://localhost:8080"</a:t>
            </a:r>
            <a:r>
              <a:rPr lang="en-GB">
                <a:solidFill>
                  <a:srgbClr val="ABB2BF"/>
                </a:solidFill>
                <a:latin typeface="Courier New"/>
                <a:ea typeface="Courier New"/>
                <a:cs typeface="Courier New"/>
                <a:sym typeface="Courier New"/>
              </a:rPr>
              <a:t>,</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app.</a:t>
            </a:r>
            <a:r>
              <a:rPr lang="en-GB">
                <a:solidFill>
                  <a:srgbClr val="DCDCDC"/>
                </a:solidFill>
                <a:latin typeface="Courier New"/>
                <a:ea typeface="Courier New"/>
                <a:cs typeface="Courier New"/>
                <a:sym typeface="Courier New"/>
              </a:rPr>
              <a:t>use</a:t>
            </a:r>
            <a:r>
              <a:rPr lang="en-GB">
                <a:solidFill>
                  <a:srgbClr val="ABB2BF"/>
                </a:solidFill>
                <a:latin typeface="Courier New"/>
                <a:ea typeface="Courier New"/>
                <a:cs typeface="Courier New"/>
                <a:sym typeface="Courier New"/>
              </a:rPr>
              <a:t>(</a:t>
            </a:r>
            <a:r>
              <a:rPr lang="en-GB">
                <a:solidFill>
                  <a:srgbClr val="DCDCDC"/>
                </a:solidFill>
                <a:latin typeface="Courier New"/>
                <a:ea typeface="Courier New"/>
                <a:cs typeface="Courier New"/>
                <a:sym typeface="Courier New"/>
              </a:rPr>
              <a:t>cors</a:t>
            </a:r>
            <a:r>
              <a:rPr lang="en-GB">
                <a:solidFill>
                  <a:srgbClr val="ABB2BF"/>
                </a:solidFill>
                <a:latin typeface="Courier New"/>
                <a:ea typeface="Courier New"/>
                <a:cs typeface="Courier New"/>
                <a:sym typeface="Courier New"/>
              </a:rPr>
              <a:t>(corsOptions));</a:t>
            </a:r>
            <a:endParaRPr>
              <a:solidFill>
                <a:srgbClr val="ABB2BF"/>
              </a:solidFill>
              <a:latin typeface="Courier New"/>
              <a:ea typeface="Courier New"/>
              <a:cs typeface="Courier New"/>
              <a:sym typeface="Courier New"/>
            </a:endParaRPr>
          </a:p>
          <a:p>
            <a:pPr indent="0" lvl="0" marL="152400" marR="152400" rtl="0" algn="l">
              <a:lnSpc>
                <a:spcPct val="115000"/>
              </a:lnSpc>
              <a:spcBef>
                <a:spcPts val="0"/>
              </a:spcBef>
              <a:spcAft>
                <a:spcPts val="0"/>
              </a:spcAft>
              <a:buNone/>
            </a:pPr>
            <a:r>
              <a:t/>
            </a:r>
            <a:endParaRPr sz="1050">
              <a:solidFill>
                <a:srgbClr val="ABB2BF"/>
              </a:solidFill>
              <a:latin typeface="Arial"/>
              <a:ea typeface="Arial"/>
              <a:cs typeface="Arial"/>
              <a:sym typeface="Arial"/>
            </a:endParaRPr>
          </a:p>
          <a:p>
            <a:pPr indent="0" lvl="0" marL="0" rtl="0" algn="l">
              <a:lnSpc>
                <a:spcPct val="135700"/>
              </a:lnSpc>
              <a:spcBef>
                <a:spcPts val="0"/>
              </a:spcBef>
              <a:spcAft>
                <a:spcPts val="0"/>
              </a:spcAft>
              <a:buNone/>
            </a:pPr>
            <a:r>
              <a:t/>
            </a:r>
            <a:endParaRPr sz="1100">
              <a:solidFill>
                <a:srgbClr val="188038"/>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270597ee9e_1_84"/>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Advanced Express - Environment Variables</a:t>
            </a:r>
            <a:endParaRPr/>
          </a:p>
        </p:txBody>
      </p:sp>
      <p:sp>
        <p:nvSpPr>
          <p:cNvPr id="237" name="Google Shape;237;g2270597ee9e_1_84"/>
          <p:cNvSpPr txBox="1"/>
          <p:nvPr>
            <p:ph idx="2" type="title"/>
          </p:nvPr>
        </p:nvSpPr>
        <p:spPr>
          <a:xfrm>
            <a:off x="793325" y="1580550"/>
            <a:ext cx="8193000" cy="157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Environment variables are key-value pairs that are set in the environment in which the application is running. They are used to store sensitive information such as API keys, database credentials, etc. They are also used to store configuration values such as the port number the application should listen on. Environment variables are usually set in a .env file.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Let's say you have an API that connects to a database. You probably don't want to hardcode the database credentials in your code. You want to store them in a safe place. That's where environment variables come in. You can store the database credentials in a .env file and access them in your code. Environment files are usually not committed to version control. They are usually ignored by .gitignore.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270597ee9e_1_25"/>
          <p:cNvSpPr txBox="1"/>
          <p:nvPr>
            <p:ph type="title"/>
          </p:nvPr>
        </p:nvSpPr>
        <p:spPr>
          <a:xfrm>
            <a:off x="793325" y="551900"/>
            <a:ext cx="7767600" cy="923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Staging, Production and Development Environments</a:t>
            </a:r>
            <a:endParaRPr/>
          </a:p>
        </p:txBody>
      </p:sp>
      <p:sp>
        <p:nvSpPr>
          <p:cNvPr id="243" name="Google Shape;243;g2270597ee9e_1_25"/>
          <p:cNvSpPr txBox="1"/>
          <p:nvPr>
            <p:ph idx="2" type="title"/>
          </p:nvPr>
        </p:nvSpPr>
        <p:spPr>
          <a:xfrm>
            <a:off x="793325" y="1580550"/>
            <a:ext cx="8193000" cy="322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When you're developing an application, you usually have a development environment and a production environment. The development environment is where you develop the application. The production environment is where the application is deployed. You might also have a staging environment where you test the application before deploying it to production.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Based on the environment, you might have different database credentials, API keys, etc. If we hard-code these values in our code, we would have to change them manually for each environment. In coding terms, this is called hardcoding. It's not a good practice.</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270597ee9e_1_102"/>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Real World Example - Explanation</a:t>
            </a:r>
            <a:endParaRPr/>
          </a:p>
        </p:txBody>
      </p:sp>
      <p:sp>
        <p:nvSpPr>
          <p:cNvPr id="249" name="Google Shape;249;g2270597ee9e_1_102"/>
          <p:cNvSpPr txBox="1"/>
          <p:nvPr>
            <p:ph idx="2" type="title"/>
          </p:nvPr>
        </p:nvSpPr>
        <p:spPr>
          <a:xfrm>
            <a:off x="793325" y="1106000"/>
            <a:ext cx="5637900" cy="322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The following is an actual application that has three environments: development, staging and production.</a:t>
            </a:r>
            <a:br>
              <a:rPr lang="en-GB"/>
            </a:br>
            <a:br>
              <a:rPr lang="en-GB"/>
            </a:br>
            <a:r>
              <a:rPr lang="en-GB"/>
              <a:t>There are three env files: .env.development, .env.staging and .env.production. The values in these files are different for each environment.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These files are not committed to version control. They are ignored by .gitignore.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pic>
        <p:nvPicPr>
          <p:cNvPr id="250" name="Google Shape;250;g2270597ee9e_1_102"/>
          <p:cNvPicPr preferRelativeResize="0"/>
          <p:nvPr/>
        </p:nvPicPr>
        <p:blipFill>
          <a:blip r:embed="rId3">
            <a:alphaModFix/>
          </a:blip>
          <a:stretch>
            <a:fillRect/>
          </a:stretch>
        </p:blipFill>
        <p:spPr>
          <a:xfrm>
            <a:off x="6557724" y="1179349"/>
            <a:ext cx="2264825" cy="1660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2270597ee9e_1_110"/>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How do we use environment variables?</a:t>
            </a:r>
            <a:endParaRPr/>
          </a:p>
        </p:txBody>
      </p:sp>
      <p:sp>
        <p:nvSpPr>
          <p:cNvPr id="256" name="Google Shape;256;g2270597ee9e_1_110"/>
          <p:cNvSpPr txBox="1"/>
          <p:nvPr>
            <p:ph idx="2" type="title"/>
          </p:nvPr>
        </p:nvSpPr>
        <p:spPr>
          <a:xfrm>
            <a:off x="793325" y="1106000"/>
            <a:ext cx="7767600" cy="32256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a:pPr>
            <a:r>
              <a:rPr lang="en-GB"/>
              <a:t>Install the dotenv package.</a:t>
            </a:r>
            <a:endParaRPr/>
          </a:p>
          <a:p>
            <a:pPr indent="0" lvl="0" marL="0" rtl="0" algn="l">
              <a:lnSpc>
                <a:spcPct val="100000"/>
              </a:lnSpc>
              <a:spcBef>
                <a:spcPts val="0"/>
              </a:spcBef>
              <a:spcAft>
                <a:spcPts val="0"/>
              </a:spcAft>
              <a:buNone/>
            </a:pPr>
            <a:r>
              <a:rPr lang="en-GB"/>
              <a:t>	</a:t>
            </a:r>
            <a:r>
              <a:rPr lang="en-GB">
                <a:solidFill>
                  <a:srgbClr val="188038"/>
                </a:solidFill>
                <a:latin typeface="Courier New"/>
                <a:ea typeface="Courier New"/>
                <a:cs typeface="Courier New"/>
                <a:sym typeface="Courier New"/>
              </a:rPr>
              <a:t>npm install dotenv</a:t>
            </a:r>
            <a:endParaRPr>
              <a:solidFill>
                <a:srgbClr val="188038"/>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GB"/>
              <a:t>Create a .env file in the root directory of your project.</a:t>
            </a:r>
            <a:endParaRPr/>
          </a:p>
          <a:p>
            <a:pPr indent="0" lvl="0" marL="457200" rtl="0" algn="l">
              <a:lnSpc>
                <a:spcPct val="100000"/>
              </a:lnSpc>
              <a:spcBef>
                <a:spcPts val="0"/>
              </a:spcBef>
              <a:spcAft>
                <a:spcPts val="0"/>
              </a:spcAft>
              <a:buNone/>
            </a:pPr>
            <a:r>
              <a:rPr lang="en-GB">
                <a:solidFill>
                  <a:srgbClr val="ABB2BF"/>
                </a:solidFill>
                <a:latin typeface="Arial"/>
                <a:ea typeface="Arial"/>
                <a:cs typeface="Arial"/>
                <a:sym typeface="Arial"/>
              </a:rPr>
              <a:t>PORT=3000</a:t>
            </a:r>
            <a:endParaRPr>
              <a:solidFill>
                <a:srgbClr val="ABB2BF"/>
              </a:solidFill>
              <a:latin typeface="Arial"/>
              <a:ea typeface="Arial"/>
              <a:cs typeface="Arial"/>
              <a:sym typeface="Arial"/>
            </a:endParaRPr>
          </a:p>
          <a:p>
            <a:pPr indent="0" lvl="0" marL="457200" rtl="0" algn="l">
              <a:lnSpc>
                <a:spcPct val="100000"/>
              </a:lnSpc>
              <a:spcBef>
                <a:spcPts val="0"/>
              </a:spcBef>
              <a:spcAft>
                <a:spcPts val="0"/>
              </a:spcAft>
              <a:buNone/>
            </a:pPr>
            <a:r>
              <a:rPr lang="en-GB">
                <a:solidFill>
                  <a:srgbClr val="ABB2BF"/>
                </a:solidFill>
                <a:latin typeface="Arial"/>
                <a:ea typeface="Arial"/>
                <a:cs typeface="Arial"/>
                <a:sym typeface="Arial"/>
              </a:rPr>
              <a:t>SOME_API_KEY=123456789</a:t>
            </a:r>
            <a:endParaRPr>
              <a:solidFill>
                <a:srgbClr val="ABB2BF"/>
              </a:solidFill>
              <a:latin typeface="Arial"/>
              <a:ea typeface="Arial"/>
              <a:cs typeface="Arial"/>
              <a:sym typeface="Arial"/>
            </a:endParaRPr>
          </a:p>
          <a:p>
            <a:pPr indent="0" lvl="0" marL="457200" rtl="0" algn="l">
              <a:lnSpc>
                <a:spcPct val="100000"/>
              </a:lnSpc>
              <a:spcBef>
                <a:spcPts val="0"/>
              </a:spcBef>
              <a:spcAft>
                <a:spcPts val="0"/>
              </a:spcAft>
              <a:buNone/>
            </a:pPr>
            <a:r>
              <a:t/>
            </a:r>
            <a:endParaRPr sz="1050">
              <a:solidFill>
                <a:srgbClr val="ABB2BF"/>
              </a:solidFill>
              <a:latin typeface="Arial"/>
              <a:ea typeface="Arial"/>
              <a:cs typeface="Arial"/>
              <a:sym typeface="Arial"/>
            </a:endParaRPr>
          </a:p>
          <a:p>
            <a:pPr indent="-317500" lvl="0" marL="457200" rtl="0" algn="l">
              <a:lnSpc>
                <a:spcPct val="100000"/>
              </a:lnSpc>
              <a:spcBef>
                <a:spcPts val="0"/>
              </a:spcBef>
              <a:spcAft>
                <a:spcPts val="0"/>
              </a:spcAft>
              <a:buSzPts val="1400"/>
              <a:buAutoNum type="arabicPeriod"/>
            </a:pPr>
            <a:r>
              <a:rPr lang="en-GB"/>
              <a:t>Import the dotenv package.</a:t>
            </a:r>
            <a:endParaRPr/>
          </a:p>
          <a:p>
            <a:pPr indent="0" lvl="0" marL="457200" rtl="0" algn="l">
              <a:lnSpc>
                <a:spcPct val="100000"/>
              </a:lnSpc>
              <a:spcBef>
                <a:spcPts val="0"/>
              </a:spcBef>
              <a:spcAft>
                <a:spcPts val="0"/>
              </a:spcAft>
              <a:buNone/>
            </a:pPr>
            <a:r>
              <a:rPr lang="en-GB">
                <a:solidFill>
                  <a:srgbClr val="4EC9B0"/>
                </a:solidFill>
                <a:latin typeface="Courier New"/>
                <a:ea typeface="Courier New"/>
                <a:cs typeface="Courier New"/>
                <a:sym typeface="Courier New"/>
              </a:rPr>
              <a:t>require</a:t>
            </a:r>
            <a:r>
              <a:rPr lang="en-GB">
                <a:solidFill>
                  <a:srgbClr val="ABB2BF"/>
                </a:solidFill>
                <a:latin typeface="Courier New"/>
                <a:ea typeface="Courier New"/>
                <a:cs typeface="Courier New"/>
                <a:sym typeface="Courier New"/>
              </a:rPr>
              <a:t>(</a:t>
            </a:r>
            <a:r>
              <a:rPr lang="en-GB">
                <a:solidFill>
                  <a:srgbClr val="D69D85"/>
                </a:solidFill>
                <a:latin typeface="Courier New"/>
                <a:ea typeface="Courier New"/>
                <a:cs typeface="Courier New"/>
                <a:sym typeface="Courier New"/>
              </a:rPr>
              <a:t>"dotenv"</a:t>
            </a:r>
            <a:r>
              <a:rPr lang="en-GB">
                <a:solidFill>
                  <a:srgbClr val="ABB2BF"/>
                </a:solidFill>
                <a:latin typeface="Courier New"/>
                <a:ea typeface="Courier New"/>
                <a:cs typeface="Courier New"/>
                <a:sym typeface="Courier New"/>
              </a:rPr>
              <a:t>).</a:t>
            </a:r>
            <a:r>
              <a:rPr lang="en-GB">
                <a:solidFill>
                  <a:srgbClr val="DCDCDC"/>
                </a:solidFill>
                <a:latin typeface="Courier New"/>
                <a:ea typeface="Courier New"/>
                <a:cs typeface="Courier New"/>
                <a:sym typeface="Courier New"/>
              </a:rPr>
              <a:t>config</a:t>
            </a:r>
            <a:r>
              <a:rPr lang="en-GB">
                <a:solidFill>
                  <a:srgbClr val="ABB2BF"/>
                </a:solidFill>
                <a:latin typeface="Courier New"/>
                <a:ea typeface="Courier New"/>
                <a:cs typeface="Courier New"/>
                <a:sym typeface="Courier New"/>
              </a:rPr>
              <a:t>();</a:t>
            </a:r>
            <a:endParaRPr>
              <a:solidFill>
                <a:srgbClr val="ABB2BF"/>
              </a:solidFill>
              <a:latin typeface="Courier New"/>
              <a:ea typeface="Courier New"/>
              <a:cs typeface="Courier New"/>
              <a:sym typeface="Courier New"/>
            </a:endParaRPr>
          </a:p>
          <a:p>
            <a:pPr indent="0" lvl="0" marL="152400" marR="152400" rtl="0" algn="l">
              <a:lnSpc>
                <a:spcPct val="115000"/>
              </a:lnSpc>
              <a:spcBef>
                <a:spcPts val="0"/>
              </a:spcBef>
              <a:spcAft>
                <a:spcPts val="0"/>
              </a:spcAft>
              <a:buNone/>
            </a:pPr>
            <a:r>
              <a:t/>
            </a:r>
            <a:endParaRPr sz="1050">
              <a:solidFill>
                <a:srgbClr val="ABB2BF"/>
              </a:solidFill>
              <a:latin typeface="Arial"/>
              <a:ea typeface="Arial"/>
              <a:cs typeface="Arial"/>
              <a:sym typeface="Arial"/>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GB"/>
              <a:t>Access the environment variables.</a:t>
            </a:r>
            <a:endParaRPr/>
          </a:p>
          <a:p>
            <a:pPr indent="0" lvl="0" marL="457200" rtl="0" algn="l">
              <a:lnSpc>
                <a:spcPct val="100000"/>
              </a:lnSpc>
              <a:spcBef>
                <a:spcPts val="0"/>
              </a:spcBef>
              <a:spcAft>
                <a:spcPts val="0"/>
              </a:spcAft>
              <a:buNone/>
            </a:pPr>
            <a:r>
              <a:rPr lang="en-GB">
                <a:solidFill>
                  <a:srgbClr val="569CD6"/>
                </a:solidFill>
                <a:latin typeface="Courier New"/>
                <a:ea typeface="Courier New"/>
                <a:cs typeface="Courier New"/>
                <a:sym typeface="Courier New"/>
              </a:rPr>
              <a:t>const</a:t>
            </a:r>
            <a:r>
              <a:rPr lang="en-GB">
                <a:solidFill>
                  <a:srgbClr val="ABB2BF"/>
                </a:solidFill>
                <a:latin typeface="Courier New"/>
                <a:ea typeface="Courier New"/>
                <a:cs typeface="Courier New"/>
                <a:sym typeface="Courier New"/>
              </a:rPr>
              <a:t> port = process.env.PORT;</a:t>
            </a:r>
            <a:endParaRPr>
              <a:solidFill>
                <a:srgbClr val="ABB2BF"/>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lang="en-GB">
                <a:solidFill>
                  <a:srgbClr val="569CD6"/>
                </a:solidFill>
                <a:latin typeface="Courier New"/>
                <a:ea typeface="Courier New"/>
                <a:cs typeface="Courier New"/>
                <a:sym typeface="Courier New"/>
              </a:rPr>
              <a:t>const</a:t>
            </a:r>
            <a:r>
              <a:rPr lang="en-GB">
                <a:solidFill>
                  <a:srgbClr val="ABB2BF"/>
                </a:solidFill>
                <a:latin typeface="Courier New"/>
                <a:ea typeface="Courier New"/>
                <a:cs typeface="Courier New"/>
                <a:sym typeface="Courier New"/>
              </a:rPr>
              <a:t> someApiKey = process.env.SOME_API_KEY;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2270597ee9e_1_127"/>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Using Different Env Files</a:t>
            </a:r>
            <a:endParaRPr/>
          </a:p>
        </p:txBody>
      </p:sp>
      <p:sp>
        <p:nvSpPr>
          <p:cNvPr id="262" name="Google Shape;262;g2270597ee9e_1_127"/>
          <p:cNvSpPr txBox="1"/>
          <p:nvPr>
            <p:ph idx="2" type="title"/>
          </p:nvPr>
        </p:nvSpPr>
        <p:spPr>
          <a:xfrm>
            <a:off x="793325" y="1106000"/>
            <a:ext cx="7767600" cy="383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If you have multiple stages (development, production), you can use different env files for each stage. For example, you can have a .env.development file for the development stage and a .env.production file for the production stage. You can then use the NODE_ENV environment variable to determine which env file to use.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solidFill>
                  <a:srgbClr val="569CD6"/>
                </a:solidFill>
                <a:latin typeface="Arial"/>
                <a:ea typeface="Arial"/>
                <a:cs typeface="Arial"/>
                <a:sym typeface="Arial"/>
              </a:rPr>
              <a:t>if</a:t>
            </a:r>
            <a:r>
              <a:rPr lang="en-GB">
                <a:solidFill>
                  <a:srgbClr val="ABB2BF"/>
                </a:solidFill>
                <a:latin typeface="Arial"/>
                <a:ea typeface="Arial"/>
                <a:cs typeface="Arial"/>
                <a:sym typeface="Arial"/>
              </a:rPr>
              <a:t> (process.env.NODE_ENV === </a:t>
            </a:r>
            <a:r>
              <a:rPr lang="en-GB">
                <a:solidFill>
                  <a:srgbClr val="D69D85"/>
                </a:solidFill>
                <a:latin typeface="Arial"/>
                <a:ea typeface="Arial"/>
                <a:cs typeface="Arial"/>
                <a:sym typeface="Arial"/>
              </a:rPr>
              <a:t>"production"</a:t>
            </a:r>
            <a:r>
              <a:rPr lang="en-GB">
                <a:solidFill>
                  <a:srgbClr val="ABB2BF"/>
                </a:solidFill>
                <a:latin typeface="Arial"/>
                <a:ea typeface="Arial"/>
                <a:cs typeface="Arial"/>
                <a:sym typeface="Arial"/>
              </a:rPr>
              <a:t>) {</a:t>
            </a:r>
            <a:endParaRPr>
              <a:solidFill>
                <a:srgbClr val="ABB2BF"/>
              </a:solidFill>
              <a:latin typeface="Arial"/>
              <a:ea typeface="Arial"/>
              <a:cs typeface="Arial"/>
              <a:sym typeface="Arial"/>
            </a:endParaRPr>
          </a:p>
          <a:p>
            <a:pPr indent="0" lvl="0" marL="0" rtl="0" algn="l">
              <a:lnSpc>
                <a:spcPct val="100000"/>
              </a:lnSpc>
              <a:spcBef>
                <a:spcPts val="0"/>
              </a:spcBef>
              <a:spcAft>
                <a:spcPts val="0"/>
              </a:spcAft>
              <a:buNone/>
            </a:pPr>
            <a:r>
              <a:rPr lang="en-GB">
                <a:solidFill>
                  <a:srgbClr val="ABB2BF"/>
                </a:solidFill>
                <a:latin typeface="Arial"/>
                <a:ea typeface="Arial"/>
                <a:cs typeface="Arial"/>
                <a:sym typeface="Arial"/>
              </a:rPr>
              <a:t>  </a:t>
            </a:r>
            <a:r>
              <a:rPr lang="en-GB">
                <a:solidFill>
                  <a:srgbClr val="4EC9B0"/>
                </a:solidFill>
                <a:latin typeface="Arial"/>
                <a:ea typeface="Arial"/>
                <a:cs typeface="Arial"/>
                <a:sym typeface="Arial"/>
              </a:rPr>
              <a:t>require</a:t>
            </a:r>
            <a:r>
              <a:rPr lang="en-GB">
                <a:solidFill>
                  <a:srgbClr val="ABB2BF"/>
                </a:solidFill>
                <a:latin typeface="Arial"/>
                <a:ea typeface="Arial"/>
                <a:cs typeface="Arial"/>
                <a:sym typeface="Arial"/>
              </a:rPr>
              <a:t>(</a:t>
            </a:r>
            <a:r>
              <a:rPr lang="en-GB">
                <a:solidFill>
                  <a:srgbClr val="D69D85"/>
                </a:solidFill>
                <a:latin typeface="Arial"/>
                <a:ea typeface="Arial"/>
                <a:cs typeface="Arial"/>
                <a:sym typeface="Arial"/>
              </a:rPr>
              <a:t>"dotenv"</a:t>
            </a:r>
            <a:r>
              <a:rPr lang="en-GB">
                <a:solidFill>
                  <a:srgbClr val="ABB2BF"/>
                </a:solidFill>
                <a:latin typeface="Arial"/>
                <a:ea typeface="Arial"/>
                <a:cs typeface="Arial"/>
                <a:sym typeface="Arial"/>
              </a:rPr>
              <a:t>).</a:t>
            </a:r>
            <a:r>
              <a:rPr lang="en-GB">
                <a:solidFill>
                  <a:srgbClr val="DCDCDC"/>
                </a:solidFill>
                <a:latin typeface="Arial"/>
                <a:ea typeface="Arial"/>
                <a:cs typeface="Arial"/>
                <a:sym typeface="Arial"/>
              </a:rPr>
              <a:t>config</a:t>
            </a:r>
            <a:r>
              <a:rPr lang="en-GB">
                <a:solidFill>
                  <a:srgbClr val="ABB2BF"/>
                </a:solidFill>
                <a:latin typeface="Arial"/>
                <a:ea typeface="Arial"/>
                <a:cs typeface="Arial"/>
                <a:sym typeface="Arial"/>
              </a:rPr>
              <a:t>({ </a:t>
            </a:r>
            <a:r>
              <a:rPr lang="en-GB">
                <a:solidFill>
                  <a:srgbClr val="9CDCFE"/>
                </a:solidFill>
                <a:latin typeface="Arial"/>
                <a:ea typeface="Arial"/>
                <a:cs typeface="Arial"/>
                <a:sym typeface="Arial"/>
              </a:rPr>
              <a:t>path</a:t>
            </a:r>
            <a:r>
              <a:rPr lang="en-GB">
                <a:solidFill>
                  <a:srgbClr val="ABB2BF"/>
                </a:solidFill>
                <a:latin typeface="Arial"/>
                <a:ea typeface="Arial"/>
                <a:cs typeface="Arial"/>
                <a:sym typeface="Arial"/>
              </a:rPr>
              <a:t>: </a:t>
            </a:r>
            <a:r>
              <a:rPr lang="en-GB">
                <a:solidFill>
                  <a:srgbClr val="D69D85"/>
                </a:solidFill>
                <a:latin typeface="Arial"/>
                <a:ea typeface="Arial"/>
                <a:cs typeface="Arial"/>
                <a:sym typeface="Arial"/>
              </a:rPr>
              <a:t>".env.production"</a:t>
            </a:r>
            <a:r>
              <a:rPr lang="en-GB">
                <a:solidFill>
                  <a:srgbClr val="ABB2BF"/>
                </a:solidFill>
                <a:latin typeface="Arial"/>
                <a:ea typeface="Arial"/>
                <a:cs typeface="Arial"/>
                <a:sym typeface="Arial"/>
              </a:rPr>
              <a:t> });</a:t>
            </a:r>
            <a:endParaRPr>
              <a:solidFill>
                <a:srgbClr val="ABB2BF"/>
              </a:solidFill>
              <a:latin typeface="Arial"/>
              <a:ea typeface="Arial"/>
              <a:cs typeface="Arial"/>
              <a:sym typeface="Arial"/>
            </a:endParaRPr>
          </a:p>
          <a:p>
            <a:pPr indent="0" lvl="0" marL="0" rtl="0" algn="l">
              <a:lnSpc>
                <a:spcPct val="100000"/>
              </a:lnSpc>
              <a:spcBef>
                <a:spcPts val="0"/>
              </a:spcBef>
              <a:spcAft>
                <a:spcPts val="0"/>
              </a:spcAft>
              <a:buNone/>
            </a:pPr>
            <a:r>
              <a:rPr lang="en-GB">
                <a:solidFill>
                  <a:srgbClr val="ABB2BF"/>
                </a:solidFill>
                <a:latin typeface="Arial"/>
                <a:ea typeface="Arial"/>
                <a:cs typeface="Arial"/>
                <a:sym typeface="Arial"/>
              </a:rPr>
              <a:t>} </a:t>
            </a:r>
            <a:r>
              <a:rPr lang="en-GB">
                <a:solidFill>
                  <a:srgbClr val="569CD6"/>
                </a:solidFill>
                <a:latin typeface="Arial"/>
                <a:ea typeface="Arial"/>
                <a:cs typeface="Arial"/>
                <a:sym typeface="Arial"/>
              </a:rPr>
              <a:t>else</a:t>
            </a:r>
            <a:r>
              <a:rPr lang="en-GB">
                <a:solidFill>
                  <a:srgbClr val="ABB2BF"/>
                </a:solidFill>
                <a:latin typeface="Arial"/>
                <a:ea typeface="Arial"/>
                <a:cs typeface="Arial"/>
                <a:sym typeface="Arial"/>
              </a:rPr>
              <a:t> {</a:t>
            </a:r>
            <a:endParaRPr>
              <a:solidFill>
                <a:srgbClr val="ABB2BF"/>
              </a:solidFill>
              <a:latin typeface="Arial"/>
              <a:ea typeface="Arial"/>
              <a:cs typeface="Arial"/>
              <a:sym typeface="Arial"/>
            </a:endParaRPr>
          </a:p>
          <a:p>
            <a:pPr indent="0" lvl="0" marL="0" rtl="0" algn="l">
              <a:lnSpc>
                <a:spcPct val="100000"/>
              </a:lnSpc>
              <a:spcBef>
                <a:spcPts val="0"/>
              </a:spcBef>
              <a:spcAft>
                <a:spcPts val="0"/>
              </a:spcAft>
              <a:buNone/>
            </a:pPr>
            <a:r>
              <a:rPr lang="en-GB">
                <a:solidFill>
                  <a:srgbClr val="ABB2BF"/>
                </a:solidFill>
                <a:latin typeface="Arial"/>
                <a:ea typeface="Arial"/>
                <a:cs typeface="Arial"/>
                <a:sym typeface="Arial"/>
              </a:rPr>
              <a:t>  </a:t>
            </a:r>
            <a:r>
              <a:rPr lang="en-GB">
                <a:solidFill>
                  <a:srgbClr val="4EC9B0"/>
                </a:solidFill>
                <a:latin typeface="Arial"/>
                <a:ea typeface="Arial"/>
                <a:cs typeface="Arial"/>
                <a:sym typeface="Arial"/>
              </a:rPr>
              <a:t>require</a:t>
            </a:r>
            <a:r>
              <a:rPr lang="en-GB">
                <a:solidFill>
                  <a:srgbClr val="ABB2BF"/>
                </a:solidFill>
                <a:latin typeface="Arial"/>
                <a:ea typeface="Arial"/>
                <a:cs typeface="Arial"/>
                <a:sym typeface="Arial"/>
              </a:rPr>
              <a:t>(</a:t>
            </a:r>
            <a:r>
              <a:rPr lang="en-GB">
                <a:solidFill>
                  <a:srgbClr val="D69D85"/>
                </a:solidFill>
                <a:latin typeface="Arial"/>
                <a:ea typeface="Arial"/>
                <a:cs typeface="Arial"/>
                <a:sym typeface="Arial"/>
              </a:rPr>
              <a:t>"dotenv"</a:t>
            </a:r>
            <a:r>
              <a:rPr lang="en-GB">
                <a:solidFill>
                  <a:srgbClr val="ABB2BF"/>
                </a:solidFill>
                <a:latin typeface="Arial"/>
                <a:ea typeface="Arial"/>
                <a:cs typeface="Arial"/>
                <a:sym typeface="Arial"/>
              </a:rPr>
              <a:t>).</a:t>
            </a:r>
            <a:r>
              <a:rPr lang="en-GB">
                <a:solidFill>
                  <a:srgbClr val="DCDCDC"/>
                </a:solidFill>
                <a:latin typeface="Arial"/>
                <a:ea typeface="Arial"/>
                <a:cs typeface="Arial"/>
                <a:sym typeface="Arial"/>
              </a:rPr>
              <a:t>config</a:t>
            </a:r>
            <a:r>
              <a:rPr lang="en-GB">
                <a:solidFill>
                  <a:srgbClr val="ABB2BF"/>
                </a:solidFill>
                <a:latin typeface="Arial"/>
                <a:ea typeface="Arial"/>
                <a:cs typeface="Arial"/>
                <a:sym typeface="Arial"/>
              </a:rPr>
              <a:t>({ </a:t>
            </a:r>
            <a:r>
              <a:rPr lang="en-GB">
                <a:solidFill>
                  <a:srgbClr val="9CDCFE"/>
                </a:solidFill>
                <a:latin typeface="Arial"/>
                <a:ea typeface="Arial"/>
                <a:cs typeface="Arial"/>
                <a:sym typeface="Arial"/>
              </a:rPr>
              <a:t>path</a:t>
            </a:r>
            <a:r>
              <a:rPr lang="en-GB">
                <a:solidFill>
                  <a:srgbClr val="ABB2BF"/>
                </a:solidFill>
                <a:latin typeface="Arial"/>
                <a:ea typeface="Arial"/>
                <a:cs typeface="Arial"/>
                <a:sym typeface="Arial"/>
              </a:rPr>
              <a:t>: </a:t>
            </a:r>
            <a:r>
              <a:rPr lang="en-GB">
                <a:solidFill>
                  <a:srgbClr val="D69D85"/>
                </a:solidFill>
                <a:latin typeface="Arial"/>
                <a:ea typeface="Arial"/>
                <a:cs typeface="Arial"/>
                <a:sym typeface="Arial"/>
              </a:rPr>
              <a:t>".env.development"</a:t>
            </a:r>
            <a:r>
              <a:rPr lang="en-GB">
                <a:solidFill>
                  <a:srgbClr val="ABB2BF"/>
                </a:solidFill>
                <a:latin typeface="Arial"/>
                <a:ea typeface="Arial"/>
                <a:cs typeface="Arial"/>
                <a:sym typeface="Arial"/>
              </a:rPr>
              <a:t> });</a:t>
            </a:r>
            <a:endParaRPr>
              <a:solidFill>
                <a:srgbClr val="ABB2BF"/>
              </a:solidFill>
              <a:latin typeface="Arial"/>
              <a:ea typeface="Arial"/>
              <a:cs typeface="Arial"/>
              <a:sym typeface="Arial"/>
            </a:endParaRPr>
          </a:p>
          <a:p>
            <a:pPr indent="0" lvl="0" marL="0" rtl="0" algn="l">
              <a:lnSpc>
                <a:spcPct val="100000"/>
              </a:lnSpc>
              <a:spcBef>
                <a:spcPts val="0"/>
              </a:spcBef>
              <a:spcAft>
                <a:spcPts val="0"/>
              </a:spcAft>
              <a:buNone/>
            </a:pPr>
            <a:r>
              <a:rPr lang="en-GB">
                <a:solidFill>
                  <a:srgbClr val="ABB2BF"/>
                </a:solidFill>
                <a:latin typeface="Arial"/>
                <a:ea typeface="Arial"/>
                <a:cs typeface="Arial"/>
                <a:sym typeface="Arial"/>
              </a:rPr>
              <a:t>}</a:t>
            </a:r>
            <a:endParaRPr>
              <a:solidFill>
                <a:srgbClr val="ABB2BF"/>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ABB2BF"/>
              </a:solidFill>
              <a:latin typeface="Arial"/>
              <a:ea typeface="Arial"/>
              <a:cs typeface="Arial"/>
              <a:sym typeface="Arial"/>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solidFill>
                <a:srgbClr val="ABB2BF"/>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ABB2BF"/>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270597ee9e_1_137"/>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Using Different Env Files (cont.)</a:t>
            </a:r>
            <a:endParaRPr/>
          </a:p>
        </p:txBody>
      </p:sp>
      <p:sp>
        <p:nvSpPr>
          <p:cNvPr id="268" name="Google Shape;268;g2270597ee9e_1_137"/>
          <p:cNvSpPr txBox="1"/>
          <p:nvPr>
            <p:ph idx="2" type="title"/>
          </p:nvPr>
        </p:nvSpPr>
        <p:spPr>
          <a:xfrm>
            <a:off x="793325" y="1106000"/>
            <a:ext cx="7767600" cy="383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In your package.json file, you can set the NODE_ENV environment variable to production or development by using npm scripts.</a:t>
            </a:r>
            <a:endParaRPr>
              <a:solidFill>
                <a:srgbClr val="ABB2BF"/>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ABB2BF"/>
              </a:solidFill>
              <a:latin typeface="Arial"/>
              <a:ea typeface="Arial"/>
              <a:cs typeface="Arial"/>
              <a:sym typeface="Arial"/>
            </a:endParaRPr>
          </a:p>
          <a:p>
            <a:pPr indent="0" lvl="0" marL="0" rtl="0" algn="l">
              <a:lnSpc>
                <a:spcPct val="100000"/>
              </a:lnSpc>
              <a:spcBef>
                <a:spcPts val="0"/>
              </a:spcBef>
              <a:spcAft>
                <a:spcPts val="0"/>
              </a:spcAft>
              <a:buNone/>
            </a:pPr>
            <a:r>
              <a:rPr lang="en-GB">
                <a:solidFill>
                  <a:srgbClr val="ABB2BF"/>
                </a:solidFill>
                <a:latin typeface="Arial"/>
                <a:ea typeface="Arial"/>
                <a:cs typeface="Arial"/>
                <a:sym typeface="Arial"/>
              </a:rPr>
              <a:t>{</a:t>
            </a:r>
            <a:endParaRPr>
              <a:solidFill>
                <a:srgbClr val="ABB2BF"/>
              </a:solidFill>
              <a:latin typeface="Arial"/>
              <a:ea typeface="Arial"/>
              <a:cs typeface="Arial"/>
              <a:sym typeface="Arial"/>
            </a:endParaRPr>
          </a:p>
          <a:p>
            <a:pPr indent="0" lvl="0" marL="0" rtl="0" algn="l">
              <a:lnSpc>
                <a:spcPct val="100000"/>
              </a:lnSpc>
              <a:spcBef>
                <a:spcPts val="0"/>
              </a:spcBef>
              <a:spcAft>
                <a:spcPts val="0"/>
              </a:spcAft>
              <a:buNone/>
            </a:pPr>
            <a:r>
              <a:rPr lang="en-GB">
                <a:solidFill>
                  <a:srgbClr val="ABB2BF"/>
                </a:solidFill>
                <a:latin typeface="Arial"/>
                <a:ea typeface="Arial"/>
                <a:cs typeface="Arial"/>
                <a:sym typeface="Arial"/>
              </a:rPr>
              <a:t>  </a:t>
            </a:r>
            <a:r>
              <a:rPr lang="en-GB">
                <a:solidFill>
                  <a:srgbClr val="9CDCFE"/>
                </a:solidFill>
                <a:latin typeface="Arial"/>
                <a:ea typeface="Arial"/>
                <a:cs typeface="Arial"/>
                <a:sym typeface="Arial"/>
              </a:rPr>
              <a:t>"scripts"</a:t>
            </a:r>
            <a:r>
              <a:rPr lang="en-GB">
                <a:solidFill>
                  <a:srgbClr val="ABB2BF"/>
                </a:solidFill>
                <a:latin typeface="Arial"/>
                <a:ea typeface="Arial"/>
                <a:cs typeface="Arial"/>
                <a:sym typeface="Arial"/>
              </a:rPr>
              <a:t>: {</a:t>
            </a:r>
            <a:endParaRPr>
              <a:solidFill>
                <a:srgbClr val="ABB2BF"/>
              </a:solidFill>
              <a:latin typeface="Arial"/>
              <a:ea typeface="Arial"/>
              <a:cs typeface="Arial"/>
              <a:sym typeface="Arial"/>
            </a:endParaRPr>
          </a:p>
          <a:p>
            <a:pPr indent="0" lvl="0" marL="0" rtl="0" algn="l">
              <a:lnSpc>
                <a:spcPct val="100000"/>
              </a:lnSpc>
              <a:spcBef>
                <a:spcPts val="0"/>
              </a:spcBef>
              <a:spcAft>
                <a:spcPts val="0"/>
              </a:spcAft>
              <a:buNone/>
            </a:pPr>
            <a:r>
              <a:rPr lang="en-GB">
                <a:solidFill>
                  <a:srgbClr val="ABB2BF"/>
                </a:solidFill>
                <a:latin typeface="Arial"/>
                <a:ea typeface="Arial"/>
                <a:cs typeface="Arial"/>
                <a:sym typeface="Arial"/>
              </a:rPr>
              <a:t>    </a:t>
            </a:r>
            <a:r>
              <a:rPr lang="en-GB">
                <a:solidFill>
                  <a:srgbClr val="9CDCFE"/>
                </a:solidFill>
                <a:latin typeface="Arial"/>
                <a:ea typeface="Arial"/>
                <a:cs typeface="Arial"/>
                <a:sym typeface="Arial"/>
              </a:rPr>
              <a:t>"prod"</a:t>
            </a:r>
            <a:r>
              <a:rPr lang="en-GB">
                <a:solidFill>
                  <a:srgbClr val="ABB2BF"/>
                </a:solidFill>
                <a:latin typeface="Arial"/>
                <a:ea typeface="Arial"/>
                <a:cs typeface="Arial"/>
                <a:sym typeface="Arial"/>
              </a:rPr>
              <a:t>: </a:t>
            </a:r>
            <a:r>
              <a:rPr lang="en-GB">
                <a:solidFill>
                  <a:srgbClr val="D69D85"/>
                </a:solidFill>
                <a:latin typeface="Arial"/>
                <a:ea typeface="Arial"/>
                <a:cs typeface="Arial"/>
                <a:sym typeface="Arial"/>
              </a:rPr>
              <a:t>"NODE_ENV=production node index.js"</a:t>
            </a:r>
            <a:r>
              <a:rPr lang="en-GB">
                <a:solidFill>
                  <a:srgbClr val="ABB2BF"/>
                </a:solidFill>
                <a:latin typeface="Arial"/>
                <a:ea typeface="Arial"/>
                <a:cs typeface="Arial"/>
                <a:sym typeface="Arial"/>
              </a:rPr>
              <a:t>,</a:t>
            </a:r>
            <a:endParaRPr>
              <a:solidFill>
                <a:srgbClr val="ABB2BF"/>
              </a:solidFill>
              <a:latin typeface="Arial"/>
              <a:ea typeface="Arial"/>
              <a:cs typeface="Arial"/>
              <a:sym typeface="Arial"/>
            </a:endParaRPr>
          </a:p>
          <a:p>
            <a:pPr indent="0" lvl="0" marL="0" rtl="0" algn="l">
              <a:lnSpc>
                <a:spcPct val="100000"/>
              </a:lnSpc>
              <a:spcBef>
                <a:spcPts val="0"/>
              </a:spcBef>
              <a:spcAft>
                <a:spcPts val="0"/>
              </a:spcAft>
              <a:buNone/>
            </a:pPr>
            <a:r>
              <a:rPr lang="en-GB">
                <a:solidFill>
                  <a:srgbClr val="ABB2BF"/>
                </a:solidFill>
                <a:latin typeface="Arial"/>
                <a:ea typeface="Arial"/>
                <a:cs typeface="Arial"/>
                <a:sym typeface="Arial"/>
              </a:rPr>
              <a:t>    </a:t>
            </a:r>
            <a:r>
              <a:rPr lang="en-GB">
                <a:solidFill>
                  <a:srgbClr val="9CDCFE"/>
                </a:solidFill>
                <a:latin typeface="Arial"/>
                <a:ea typeface="Arial"/>
                <a:cs typeface="Arial"/>
                <a:sym typeface="Arial"/>
              </a:rPr>
              <a:t>"dev"</a:t>
            </a:r>
            <a:r>
              <a:rPr lang="en-GB">
                <a:solidFill>
                  <a:srgbClr val="ABB2BF"/>
                </a:solidFill>
                <a:latin typeface="Arial"/>
                <a:ea typeface="Arial"/>
                <a:cs typeface="Arial"/>
                <a:sym typeface="Arial"/>
              </a:rPr>
              <a:t>: </a:t>
            </a:r>
            <a:r>
              <a:rPr lang="en-GB">
                <a:solidFill>
                  <a:srgbClr val="D69D85"/>
                </a:solidFill>
                <a:latin typeface="Arial"/>
                <a:ea typeface="Arial"/>
                <a:cs typeface="Arial"/>
                <a:sym typeface="Arial"/>
              </a:rPr>
              <a:t>"NODE_ENV=development nodemon index.js"</a:t>
            </a:r>
            <a:endParaRPr>
              <a:solidFill>
                <a:srgbClr val="ABB2BF"/>
              </a:solidFill>
              <a:latin typeface="Arial"/>
              <a:ea typeface="Arial"/>
              <a:cs typeface="Arial"/>
              <a:sym typeface="Arial"/>
            </a:endParaRPr>
          </a:p>
          <a:p>
            <a:pPr indent="0" lvl="0" marL="0" rtl="0" algn="l">
              <a:lnSpc>
                <a:spcPct val="100000"/>
              </a:lnSpc>
              <a:spcBef>
                <a:spcPts val="0"/>
              </a:spcBef>
              <a:spcAft>
                <a:spcPts val="0"/>
              </a:spcAft>
              <a:buNone/>
            </a:pPr>
            <a:r>
              <a:rPr lang="en-GB">
                <a:solidFill>
                  <a:srgbClr val="ABB2BF"/>
                </a:solidFill>
                <a:latin typeface="Arial"/>
                <a:ea typeface="Arial"/>
                <a:cs typeface="Arial"/>
                <a:sym typeface="Arial"/>
              </a:rPr>
              <a:t>  }</a:t>
            </a:r>
            <a:endParaRPr>
              <a:solidFill>
                <a:srgbClr val="ABB2BF"/>
              </a:solidFill>
              <a:latin typeface="Arial"/>
              <a:ea typeface="Arial"/>
              <a:cs typeface="Arial"/>
              <a:sym typeface="Arial"/>
            </a:endParaRPr>
          </a:p>
          <a:p>
            <a:pPr indent="0" lvl="0" marL="0" rtl="0" algn="l">
              <a:lnSpc>
                <a:spcPct val="100000"/>
              </a:lnSpc>
              <a:spcBef>
                <a:spcPts val="0"/>
              </a:spcBef>
              <a:spcAft>
                <a:spcPts val="0"/>
              </a:spcAft>
              <a:buNone/>
            </a:pPr>
            <a:r>
              <a:rPr lang="en-GB">
                <a:solidFill>
                  <a:srgbClr val="ABB2BF"/>
                </a:solidFill>
                <a:latin typeface="Arial"/>
                <a:ea typeface="Arial"/>
                <a:cs typeface="Arial"/>
                <a:sym typeface="Arial"/>
              </a:rPr>
              <a:t>}</a:t>
            </a:r>
            <a:endParaRPr>
              <a:solidFill>
                <a:srgbClr val="ABB2BF"/>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ABB2BF"/>
              </a:solidFill>
              <a:latin typeface="Arial"/>
              <a:ea typeface="Arial"/>
              <a:cs typeface="Arial"/>
              <a:sym typeface="Arial"/>
            </a:endParaRPr>
          </a:p>
          <a:p>
            <a:pPr indent="0" lvl="0" marL="0" rtl="0" algn="l">
              <a:lnSpc>
                <a:spcPct val="100000"/>
              </a:lnSpc>
              <a:spcBef>
                <a:spcPts val="0"/>
              </a:spcBef>
              <a:spcAft>
                <a:spcPts val="0"/>
              </a:spcAft>
              <a:buNone/>
            </a:pPr>
            <a:r>
              <a:rPr lang="en-GB"/>
              <a:t>Running npm run prod will set the NODE_ENV environment variable to production and run the application. Running npm run dev will set the NODE_ENV environment variable to development and run the application using nodemon.</a:t>
            </a:r>
            <a:endParaRPr/>
          </a:p>
          <a:p>
            <a:pPr indent="0" lvl="0" marL="0" rtl="0" algn="l">
              <a:lnSpc>
                <a:spcPct val="100000"/>
              </a:lnSpc>
              <a:spcBef>
                <a:spcPts val="0"/>
              </a:spcBef>
              <a:spcAft>
                <a:spcPts val="0"/>
              </a:spcAft>
              <a:buNone/>
            </a:pPr>
            <a:r>
              <a:t/>
            </a:r>
            <a:endParaRPr>
              <a:solidFill>
                <a:srgbClr val="ABB2BF"/>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ABB2BF"/>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270597ee9e_1_30"/>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Advanced Express - Logging</a:t>
            </a:r>
            <a:endParaRPr/>
          </a:p>
        </p:txBody>
      </p:sp>
      <p:sp>
        <p:nvSpPr>
          <p:cNvPr id="274" name="Google Shape;274;g2270597ee9e_1_30"/>
          <p:cNvSpPr txBox="1"/>
          <p:nvPr>
            <p:ph idx="2" type="title"/>
          </p:nvPr>
        </p:nvSpPr>
        <p:spPr>
          <a:xfrm>
            <a:off x="793325" y="1580550"/>
            <a:ext cx="8193000" cy="322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Logging is the process of recording events that occur in an application. It is used to monitor the application and troubleshoot problems. It is also used to keep track of user activity. For example, if a user logs in to your application, you might want to log that event so that you can see who logged in and when they logged in.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270597ee9e_1_147"/>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Morgan (Not Morgan Freeman)</a:t>
            </a:r>
            <a:endParaRPr/>
          </a:p>
        </p:txBody>
      </p:sp>
      <p:sp>
        <p:nvSpPr>
          <p:cNvPr id="280" name="Google Shape;280;g2270597ee9e_1_147"/>
          <p:cNvSpPr txBox="1"/>
          <p:nvPr>
            <p:ph idx="2" type="title"/>
          </p:nvPr>
        </p:nvSpPr>
        <p:spPr>
          <a:xfrm>
            <a:off x="793325" y="1580550"/>
            <a:ext cx="8193000" cy="322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Morgan is a popular logging middleware for Express. It is used to log HTTP requests. It can log requests in different formats such as Apache, Common, Combined, Dev, Short, Tiny, etc. It can also log requests in JSON format.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2270597ee9e_0_7"/>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SQL Terms</a:t>
            </a:r>
            <a:endParaRPr/>
          </a:p>
        </p:txBody>
      </p:sp>
      <p:sp>
        <p:nvSpPr>
          <p:cNvPr id="67" name="Google Shape;67;g2270597ee9e_0_7"/>
          <p:cNvSpPr txBox="1"/>
          <p:nvPr>
            <p:ph idx="2" type="title"/>
          </p:nvPr>
        </p:nvSpPr>
        <p:spPr>
          <a:xfrm>
            <a:off x="793325" y="1580550"/>
            <a:ext cx="8193000" cy="1982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t>Database</a:t>
            </a:r>
            <a:endParaRPr/>
          </a:p>
          <a:p>
            <a:pPr indent="-317500" lvl="0" marL="457200" rtl="0" algn="l">
              <a:lnSpc>
                <a:spcPct val="100000"/>
              </a:lnSpc>
              <a:spcBef>
                <a:spcPts val="0"/>
              </a:spcBef>
              <a:spcAft>
                <a:spcPts val="0"/>
              </a:spcAft>
              <a:buSzPts val="1400"/>
              <a:buChar char="●"/>
            </a:pPr>
            <a:r>
              <a:rPr lang="en-GB"/>
              <a:t>Entities/Tables</a:t>
            </a:r>
            <a:endParaRPr/>
          </a:p>
          <a:p>
            <a:pPr indent="-317500" lvl="0" marL="457200" rtl="0" algn="l">
              <a:lnSpc>
                <a:spcPct val="100000"/>
              </a:lnSpc>
              <a:spcBef>
                <a:spcPts val="0"/>
              </a:spcBef>
              <a:spcAft>
                <a:spcPts val="0"/>
              </a:spcAft>
              <a:buSzPts val="1400"/>
              <a:buChar char="●"/>
            </a:pPr>
            <a:r>
              <a:rPr lang="en-GB"/>
              <a:t>Rows/Records/Tuples</a:t>
            </a:r>
            <a:endParaRPr/>
          </a:p>
          <a:p>
            <a:pPr indent="-317500" lvl="0" marL="457200" rtl="0" algn="l">
              <a:lnSpc>
                <a:spcPct val="100000"/>
              </a:lnSpc>
              <a:spcBef>
                <a:spcPts val="0"/>
              </a:spcBef>
              <a:spcAft>
                <a:spcPts val="0"/>
              </a:spcAft>
              <a:buSzPts val="1400"/>
              <a:buChar char="●"/>
            </a:pPr>
            <a:r>
              <a:rPr lang="en-GB"/>
              <a:t>Columns/Attribute/Fields</a:t>
            </a:r>
            <a:endParaRPr/>
          </a:p>
          <a:p>
            <a:pPr indent="-317500" lvl="0" marL="457200" rtl="0" algn="l">
              <a:lnSpc>
                <a:spcPct val="100000"/>
              </a:lnSpc>
              <a:spcBef>
                <a:spcPts val="0"/>
              </a:spcBef>
              <a:spcAft>
                <a:spcPts val="0"/>
              </a:spcAft>
              <a:buSzPts val="1400"/>
              <a:buChar char="●"/>
            </a:pPr>
            <a:r>
              <a:rPr lang="en-GB"/>
              <a:t>PK (Primary Key)</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2270597ee9e_1_154"/>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Using Morgan</a:t>
            </a:r>
            <a:endParaRPr/>
          </a:p>
        </p:txBody>
      </p:sp>
      <p:sp>
        <p:nvSpPr>
          <p:cNvPr id="286" name="Google Shape;286;g2270597ee9e_1_154"/>
          <p:cNvSpPr txBox="1"/>
          <p:nvPr>
            <p:ph idx="2" type="title"/>
          </p:nvPr>
        </p:nvSpPr>
        <p:spPr>
          <a:xfrm>
            <a:off x="793325" y="1580550"/>
            <a:ext cx="8193000" cy="32256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a:pPr>
            <a:r>
              <a:rPr lang="en-GB"/>
              <a:t>Install the morgan package.</a:t>
            </a:r>
            <a:endParaRPr/>
          </a:p>
          <a:p>
            <a:pPr indent="0" lvl="0" marL="457200" rtl="0" algn="l">
              <a:lnSpc>
                <a:spcPct val="100000"/>
              </a:lnSpc>
              <a:spcBef>
                <a:spcPts val="0"/>
              </a:spcBef>
              <a:spcAft>
                <a:spcPts val="0"/>
              </a:spcAft>
              <a:buNone/>
            </a:pPr>
            <a:r>
              <a:rPr lang="en-GB">
                <a:solidFill>
                  <a:srgbClr val="188038"/>
                </a:solidFill>
                <a:latin typeface="Courier New"/>
                <a:ea typeface="Courier New"/>
                <a:cs typeface="Courier New"/>
                <a:sym typeface="Courier New"/>
              </a:rPr>
              <a:t>npm install morgan</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GB"/>
              <a:t>Import the morgan package.</a:t>
            </a:r>
            <a:endParaRPr/>
          </a:p>
          <a:p>
            <a:pPr indent="0" lvl="0" marL="457200" rtl="0" algn="l">
              <a:lnSpc>
                <a:spcPct val="100000"/>
              </a:lnSpc>
              <a:spcBef>
                <a:spcPts val="0"/>
              </a:spcBef>
              <a:spcAft>
                <a:spcPts val="0"/>
              </a:spcAft>
              <a:buNone/>
            </a:pPr>
            <a:r>
              <a:rPr lang="en-GB">
                <a:solidFill>
                  <a:srgbClr val="569CD6"/>
                </a:solidFill>
                <a:latin typeface="Courier New"/>
                <a:ea typeface="Courier New"/>
                <a:cs typeface="Courier New"/>
                <a:sym typeface="Courier New"/>
              </a:rPr>
              <a:t>const</a:t>
            </a:r>
            <a:r>
              <a:rPr lang="en-GB">
                <a:solidFill>
                  <a:srgbClr val="ABB2BF"/>
                </a:solidFill>
                <a:latin typeface="Courier New"/>
                <a:ea typeface="Courier New"/>
                <a:cs typeface="Courier New"/>
                <a:sym typeface="Courier New"/>
              </a:rPr>
              <a:t> morgan = </a:t>
            </a:r>
            <a:r>
              <a:rPr lang="en-GB">
                <a:solidFill>
                  <a:srgbClr val="4EC9B0"/>
                </a:solidFill>
                <a:latin typeface="Courier New"/>
                <a:ea typeface="Courier New"/>
                <a:cs typeface="Courier New"/>
                <a:sym typeface="Courier New"/>
              </a:rPr>
              <a:t>require</a:t>
            </a:r>
            <a:r>
              <a:rPr lang="en-GB">
                <a:solidFill>
                  <a:srgbClr val="ABB2BF"/>
                </a:solidFill>
                <a:latin typeface="Courier New"/>
                <a:ea typeface="Courier New"/>
                <a:cs typeface="Courier New"/>
                <a:sym typeface="Courier New"/>
              </a:rPr>
              <a:t>(</a:t>
            </a:r>
            <a:r>
              <a:rPr lang="en-GB">
                <a:solidFill>
                  <a:srgbClr val="D69D85"/>
                </a:solidFill>
                <a:latin typeface="Courier New"/>
                <a:ea typeface="Courier New"/>
                <a:cs typeface="Courier New"/>
                <a:sym typeface="Courier New"/>
              </a:rPr>
              <a:t>"morgan"</a:t>
            </a:r>
            <a:r>
              <a:rPr lang="en-GB">
                <a:solidFill>
                  <a:srgbClr val="ABB2BF"/>
                </a:solidFill>
                <a:latin typeface="Courier New"/>
                <a:ea typeface="Courier New"/>
                <a:cs typeface="Courier New"/>
                <a:sym typeface="Courier New"/>
              </a:rPr>
              <a:t>);</a:t>
            </a:r>
            <a:endParaRPr>
              <a:solidFill>
                <a:srgbClr val="ABB2BF"/>
              </a:solidFill>
              <a:latin typeface="Courier New"/>
              <a:ea typeface="Courier New"/>
              <a:cs typeface="Courier New"/>
              <a:sym typeface="Courier New"/>
            </a:endParaRPr>
          </a:p>
          <a:p>
            <a:pPr indent="0" lvl="0" marL="0" marR="152400" rtl="0" algn="l">
              <a:lnSpc>
                <a:spcPct val="115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GB"/>
              <a:t>Add the middleware to your Express application.</a:t>
            </a:r>
            <a:endParaRPr/>
          </a:p>
          <a:p>
            <a:pPr indent="0" lvl="0" marL="457200" rtl="0" algn="l">
              <a:lnSpc>
                <a:spcPct val="100000"/>
              </a:lnSpc>
              <a:spcBef>
                <a:spcPts val="0"/>
              </a:spcBef>
              <a:spcAft>
                <a:spcPts val="0"/>
              </a:spcAft>
              <a:buNone/>
            </a:pPr>
            <a:r>
              <a:rPr lang="en-GB">
                <a:solidFill>
                  <a:srgbClr val="ABB2BF"/>
                </a:solidFill>
                <a:latin typeface="Courier New"/>
                <a:ea typeface="Courier New"/>
                <a:cs typeface="Courier New"/>
                <a:sym typeface="Courier New"/>
              </a:rPr>
              <a:t>app.</a:t>
            </a:r>
            <a:r>
              <a:rPr lang="en-GB">
                <a:solidFill>
                  <a:srgbClr val="DCDCDC"/>
                </a:solidFill>
                <a:latin typeface="Courier New"/>
                <a:ea typeface="Courier New"/>
                <a:cs typeface="Courier New"/>
                <a:sym typeface="Courier New"/>
              </a:rPr>
              <a:t>use</a:t>
            </a:r>
            <a:r>
              <a:rPr lang="en-GB">
                <a:solidFill>
                  <a:srgbClr val="ABB2BF"/>
                </a:solidFill>
                <a:latin typeface="Courier New"/>
                <a:ea typeface="Courier New"/>
                <a:cs typeface="Courier New"/>
                <a:sym typeface="Courier New"/>
              </a:rPr>
              <a:t>(</a:t>
            </a:r>
            <a:r>
              <a:rPr lang="en-GB">
                <a:solidFill>
                  <a:srgbClr val="DCDCDC"/>
                </a:solidFill>
                <a:latin typeface="Courier New"/>
                <a:ea typeface="Courier New"/>
                <a:cs typeface="Courier New"/>
                <a:sym typeface="Courier New"/>
              </a:rPr>
              <a:t>morgan</a:t>
            </a:r>
            <a:r>
              <a:rPr lang="en-GB">
                <a:solidFill>
                  <a:srgbClr val="ABB2BF"/>
                </a:solidFill>
                <a:latin typeface="Courier New"/>
                <a:ea typeface="Courier New"/>
                <a:cs typeface="Courier New"/>
                <a:sym typeface="Courier New"/>
              </a:rPr>
              <a:t>(</a:t>
            </a:r>
            <a:r>
              <a:rPr lang="en-GB">
                <a:solidFill>
                  <a:srgbClr val="D69D85"/>
                </a:solidFill>
                <a:latin typeface="Courier New"/>
                <a:ea typeface="Courier New"/>
                <a:cs typeface="Courier New"/>
                <a:sym typeface="Courier New"/>
              </a:rPr>
              <a:t>"dev"</a:t>
            </a:r>
            <a:r>
              <a:rPr lang="en-GB">
                <a:solidFill>
                  <a:srgbClr val="ABB2BF"/>
                </a:solidFill>
                <a:latin typeface="Courier New"/>
                <a:ea typeface="Courier New"/>
                <a:cs typeface="Courier New"/>
                <a:sym typeface="Courier New"/>
              </a:rPr>
              <a: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2270597ee9e_1_170"/>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Advanced Express - Other Third-Party Loggers</a:t>
            </a:r>
            <a:endParaRPr/>
          </a:p>
        </p:txBody>
      </p:sp>
      <p:sp>
        <p:nvSpPr>
          <p:cNvPr id="292" name="Google Shape;292;g2270597ee9e_1_170"/>
          <p:cNvSpPr txBox="1"/>
          <p:nvPr>
            <p:ph idx="2" type="title"/>
          </p:nvPr>
        </p:nvSpPr>
        <p:spPr>
          <a:xfrm>
            <a:off x="793325" y="1580550"/>
            <a:ext cx="8193000" cy="322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Other than Morgan, there are other third-party loggers such as Sentry. Sentry is more than just a logger. It is a platform for monitoring applications. It can be used to log errors, performance issues, etc. It can also be used to send alerts when something goes wrong.</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Using Sentry will make your life easier because you won't have to worry about logging errors yourself. You can just use Sentry to log errors and send alerts when something goes wrong.</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Explore Sentry </a:t>
            </a:r>
            <a:r>
              <a:rPr lang="en-GB" u="sng">
                <a:solidFill>
                  <a:schemeClr val="hlink"/>
                </a:solidFill>
                <a:hlinkClick r:id="rId3"/>
              </a:rPr>
              <a:t>here</a:t>
            </a:r>
            <a:r>
              <a:rPr lang="en-GB"/>
              <a:t>.</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1"/>
          <p:cNvSpPr txBox="1"/>
          <p:nvPr>
            <p:ph type="title"/>
          </p:nvPr>
        </p:nvSpPr>
        <p:spPr>
          <a:xfrm>
            <a:off x="708900" y="21870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Self Cover: </a:t>
            </a:r>
            <a:r>
              <a:rPr lang="en-GB" u="sng">
                <a:solidFill>
                  <a:schemeClr val="hlink"/>
                </a:solidFill>
                <a:hlinkClick r:id="rId3"/>
              </a:rPr>
              <a:t>Revision MVC Pattern Module</a:t>
            </a:r>
            <a:endParaRPr b="0" sz="1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2"/>
          <p:cNvSpPr txBox="1"/>
          <p:nvPr>
            <p:ph type="title"/>
          </p:nvPr>
        </p:nvSpPr>
        <p:spPr>
          <a:xfrm>
            <a:off x="708900" y="2079150"/>
            <a:ext cx="7726200" cy="985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Task of the day</a:t>
            </a:r>
            <a:br>
              <a:rPr lang="en-GB"/>
            </a:br>
            <a:r>
              <a:rPr b="0" lang="en-GB" sz="1400"/>
              <a:t>Task of the Day: </a:t>
            </a:r>
            <a:r>
              <a:rPr b="0" lang="en-GB" sz="1400"/>
              <a:t>Build a Task Management System</a:t>
            </a:r>
            <a:endParaRPr b="0" sz="1400"/>
          </a:p>
          <a:p>
            <a:pPr indent="0" lvl="0" marL="0" rtl="0" algn="l">
              <a:lnSpc>
                <a:spcPct val="100000"/>
              </a:lnSpc>
              <a:spcBef>
                <a:spcPts val="0"/>
              </a:spcBef>
              <a:spcAft>
                <a:spcPts val="0"/>
              </a:spcAft>
              <a:buSzPts val="2400"/>
              <a:buNone/>
            </a:pPr>
            <a:r>
              <a:t/>
            </a:r>
            <a:endParaRPr b="0" sz="14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2270597ee9e_1_188"/>
          <p:cNvSpPr txBox="1"/>
          <p:nvPr>
            <p:ph type="title"/>
          </p:nvPr>
        </p:nvSpPr>
        <p:spPr>
          <a:xfrm>
            <a:off x="708900" y="786300"/>
            <a:ext cx="7726200" cy="3570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Task of the day - Overview</a:t>
            </a:r>
            <a:br>
              <a:rPr lang="en-GB"/>
            </a:br>
            <a:r>
              <a:rPr b="0" lang="en-GB" sz="1400"/>
              <a:t>Task of the Day: Build a Task Management System</a:t>
            </a:r>
            <a:endParaRPr b="0" sz="1400"/>
          </a:p>
          <a:p>
            <a:pPr indent="0" lvl="0" marL="0" rtl="0" algn="l">
              <a:lnSpc>
                <a:spcPct val="100000"/>
              </a:lnSpc>
              <a:spcBef>
                <a:spcPts val="0"/>
              </a:spcBef>
              <a:spcAft>
                <a:spcPts val="0"/>
              </a:spcAft>
              <a:buSzPts val="2400"/>
              <a:buNone/>
            </a:pPr>
            <a:r>
              <a:t/>
            </a:r>
            <a:endParaRPr b="0" sz="1400"/>
          </a:p>
          <a:p>
            <a:pPr indent="-317500" lvl="0" marL="457200" rtl="0" algn="l">
              <a:lnSpc>
                <a:spcPct val="100000"/>
              </a:lnSpc>
              <a:spcBef>
                <a:spcPts val="0"/>
              </a:spcBef>
              <a:spcAft>
                <a:spcPts val="0"/>
              </a:spcAft>
              <a:buSzPts val="1400"/>
              <a:buChar char="●"/>
            </a:pPr>
            <a:r>
              <a:rPr b="0" lang="en-GB" sz="1400"/>
              <a:t>There are three user roles in the system: admin, manager, and employee.</a:t>
            </a:r>
            <a:endParaRPr b="0" sz="1400"/>
          </a:p>
          <a:p>
            <a:pPr indent="0" lvl="0" marL="0" rtl="0" algn="l">
              <a:lnSpc>
                <a:spcPct val="100000"/>
              </a:lnSpc>
              <a:spcBef>
                <a:spcPts val="0"/>
              </a:spcBef>
              <a:spcAft>
                <a:spcPts val="0"/>
              </a:spcAft>
              <a:buNone/>
            </a:pPr>
            <a:r>
              <a:t/>
            </a:r>
            <a:endParaRPr b="0" sz="1400"/>
          </a:p>
          <a:p>
            <a:pPr indent="-317500" lvl="0" marL="457200" rtl="0" algn="l">
              <a:lnSpc>
                <a:spcPct val="100000"/>
              </a:lnSpc>
              <a:spcBef>
                <a:spcPts val="0"/>
              </a:spcBef>
              <a:spcAft>
                <a:spcPts val="0"/>
              </a:spcAft>
              <a:buSzPts val="1400"/>
              <a:buChar char="●"/>
            </a:pPr>
            <a:r>
              <a:rPr b="0" lang="en-GB" sz="1400"/>
              <a:t>Projects have a name, description, start and expected end dates.</a:t>
            </a:r>
            <a:endParaRPr b="0" sz="1400"/>
          </a:p>
          <a:p>
            <a:pPr indent="0" lvl="0" marL="0" rtl="0" algn="l">
              <a:lnSpc>
                <a:spcPct val="100000"/>
              </a:lnSpc>
              <a:spcBef>
                <a:spcPts val="0"/>
              </a:spcBef>
              <a:spcAft>
                <a:spcPts val="0"/>
              </a:spcAft>
              <a:buNone/>
            </a:pPr>
            <a:r>
              <a:t/>
            </a:r>
            <a:endParaRPr b="0" sz="1400"/>
          </a:p>
          <a:p>
            <a:pPr indent="-317500" lvl="0" marL="457200" rtl="0" algn="l">
              <a:lnSpc>
                <a:spcPct val="100000"/>
              </a:lnSpc>
              <a:spcBef>
                <a:spcPts val="0"/>
              </a:spcBef>
              <a:spcAft>
                <a:spcPts val="0"/>
              </a:spcAft>
              <a:buSzPts val="1400"/>
              <a:buChar char="●"/>
            </a:pPr>
            <a:r>
              <a:rPr b="0" lang="en-GB" sz="1400"/>
              <a:t>Tasks belong to a project. Tasks have a name, description, status, and due date.</a:t>
            </a:r>
            <a:endParaRPr b="0" sz="1400"/>
          </a:p>
          <a:p>
            <a:pPr indent="0" lvl="0" marL="0" rtl="0" algn="l">
              <a:lnSpc>
                <a:spcPct val="100000"/>
              </a:lnSpc>
              <a:spcBef>
                <a:spcPts val="0"/>
              </a:spcBef>
              <a:spcAft>
                <a:spcPts val="0"/>
              </a:spcAft>
              <a:buNone/>
            </a:pPr>
            <a:r>
              <a:t/>
            </a:r>
            <a:endParaRPr b="0" sz="1400"/>
          </a:p>
          <a:p>
            <a:pPr indent="-317500" lvl="0" marL="457200" rtl="0" algn="l">
              <a:lnSpc>
                <a:spcPct val="100000"/>
              </a:lnSpc>
              <a:spcBef>
                <a:spcPts val="0"/>
              </a:spcBef>
              <a:spcAft>
                <a:spcPts val="0"/>
              </a:spcAft>
              <a:buSzPts val="1400"/>
              <a:buChar char="●"/>
            </a:pPr>
            <a:r>
              <a:rPr b="0" lang="en-GB" sz="1400"/>
              <a:t>Projects are assigned to managers by admins.</a:t>
            </a:r>
            <a:endParaRPr b="0" sz="1400"/>
          </a:p>
          <a:p>
            <a:pPr indent="0" lvl="0" marL="0" rtl="0" algn="l">
              <a:lnSpc>
                <a:spcPct val="100000"/>
              </a:lnSpc>
              <a:spcBef>
                <a:spcPts val="0"/>
              </a:spcBef>
              <a:spcAft>
                <a:spcPts val="0"/>
              </a:spcAft>
              <a:buNone/>
            </a:pPr>
            <a:r>
              <a:t/>
            </a:r>
            <a:endParaRPr b="0" sz="1400"/>
          </a:p>
          <a:p>
            <a:pPr indent="-317500" lvl="0" marL="457200" rtl="0" algn="l">
              <a:lnSpc>
                <a:spcPct val="100000"/>
              </a:lnSpc>
              <a:spcBef>
                <a:spcPts val="0"/>
              </a:spcBef>
              <a:spcAft>
                <a:spcPts val="0"/>
              </a:spcAft>
              <a:buSzPts val="1400"/>
              <a:buChar char="●"/>
            </a:pPr>
            <a:r>
              <a:rPr b="0" lang="en-GB" sz="1400"/>
              <a:t>Tasks can be assigned to employees by managers.</a:t>
            </a:r>
            <a:endParaRPr b="0" sz="1400"/>
          </a:p>
          <a:p>
            <a:pPr indent="0" lvl="0" marL="0" rtl="0" algn="l">
              <a:lnSpc>
                <a:spcPct val="100000"/>
              </a:lnSpc>
              <a:spcBef>
                <a:spcPts val="0"/>
              </a:spcBef>
              <a:spcAft>
                <a:spcPts val="0"/>
              </a:spcAft>
              <a:buNone/>
            </a:pPr>
            <a:r>
              <a:t/>
            </a:r>
            <a:endParaRPr b="0" sz="1400"/>
          </a:p>
          <a:p>
            <a:pPr indent="0" lvl="0" marL="0" rtl="0" algn="l">
              <a:lnSpc>
                <a:spcPct val="100000"/>
              </a:lnSpc>
              <a:spcBef>
                <a:spcPts val="0"/>
              </a:spcBef>
              <a:spcAft>
                <a:spcPts val="0"/>
              </a:spcAft>
              <a:buSzPts val="2400"/>
              <a:buNone/>
            </a:pPr>
            <a:r>
              <a:t/>
            </a:r>
            <a:endParaRPr b="0" sz="1400"/>
          </a:p>
          <a:p>
            <a:pPr indent="0" lvl="0" marL="0" rtl="0" algn="l">
              <a:lnSpc>
                <a:spcPct val="100000"/>
              </a:lnSpc>
              <a:spcBef>
                <a:spcPts val="0"/>
              </a:spcBef>
              <a:spcAft>
                <a:spcPts val="0"/>
              </a:spcAft>
              <a:buSzPts val="2400"/>
              <a:buNone/>
            </a:pPr>
            <a:r>
              <a:t/>
            </a:r>
            <a:endParaRPr b="0" sz="1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2270597ee9e_1_193"/>
          <p:cNvSpPr txBox="1"/>
          <p:nvPr>
            <p:ph type="title"/>
          </p:nvPr>
        </p:nvSpPr>
        <p:spPr>
          <a:xfrm>
            <a:off x="708900" y="894000"/>
            <a:ext cx="7726200" cy="3355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Task of the day - </a:t>
            </a:r>
            <a:r>
              <a:rPr lang="en-GB"/>
              <a:t>Database Schema</a:t>
            </a:r>
            <a:br>
              <a:rPr lang="en-GB"/>
            </a:br>
            <a:r>
              <a:rPr lang="en-GB" sz="1400"/>
              <a:t>Goal</a:t>
            </a:r>
            <a:r>
              <a:rPr b="0" lang="en-GB" sz="1400"/>
              <a:t>: Using Beekeeper Studio, come up with the database schema for a task management system.</a:t>
            </a:r>
            <a:endParaRPr b="0" sz="1400"/>
          </a:p>
          <a:p>
            <a:pPr indent="0" lvl="0" marL="0" rtl="0" algn="l">
              <a:lnSpc>
                <a:spcPct val="100000"/>
              </a:lnSpc>
              <a:spcBef>
                <a:spcPts val="0"/>
              </a:spcBef>
              <a:spcAft>
                <a:spcPts val="0"/>
              </a:spcAft>
              <a:buSzPts val="2400"/>
              <a:buNone/>
            </a:pPr>
            <a:r>
              <a:t/>
            </a:r>
            <a:endParaRPr b="0" sz="1400"/>
          </a:p>
          <a:p>
            <a:pPr indent="-317500" lvl="0" marL="457200" rtl="0" algn="l">
              <a:lnSpc>
                <a:spcPct val="100000"/>
              </a:lnSpc>
              <a:spcBef>
                <a:spcPts val="0"/>
              </a:spcBef>
              <a:spcAft>
                <a:spcPts val="0"/>
              </a:spcAft>
              <a:buSzPts val="1400"/>
              <a:buChar char="●"/>
            </a:pPr>
            <a:r>
              <a:rPr b="0" lang="en-GB" sz="1400"/>
              <a:t>Figure out the entities involved in the System. Eg: users, tasks, projects, and user roles.</a:t>
            </a:r>
            <a:endParaRPr b="0" sz="1400"/>
          </a:p>
          <a:p>
            <a:pPr indent="0" lvl="0" marL="0" rtl="0" algn="l">
              <a:lnSpc>
                <a:spcPct val="100000"/>
              </a:lnSpc>
              <a:spcBef>
                <a:spcPts val="0"/>
              </a:spcBef>
              <a:spcAft>
                <a:spcPts val="0"/>
              </a:spcAft>
              <a:buNone/>
            </a:pPr>
            <a:r>
              <a:t/>
            </a:r>
            <a:endParaRPr b="0" sz="1400"/>
          </a:p>
          <a:p>
            <a:pPr indent="-317500" lvl="0" marL="457200" rtl="0" algn="l">
              <a:lnSpc>
                <a:spcPct val="100000"/>
              </a:lnSpc>
              <a:spcBef>
                <a:spcPts val="0"/>
              </a:spcBef>
              <a:spcAft>
                <a:spcPts val="0"/>
              </a:spcAft>
              <a:buSzPts val="1400"/>
              <a:buChar char="●"/>
            </a:pPr>
            <a:r>
              <a:rPr b="0" lang="en-GB" sz="1400"/>
              <a:t>Figure out the relationships between the entities. For instance, a user can have multiple tasks assigned to them, and a project can have multiple tasks associated with it.</a:t>
            </a:r>
            <a:endParaRPr b="0" sz="1400"/>
          </a:p>
          <a:p>
            <a:pPr indent="0" lvl="0" marL="0" rtl="0" algn="l">
              <a:lnSpc>
                <a:spcPct val="100000"/>
              </a:lnSpc>
              <a:spcBef>
                <a:spcPts val="0"/>
              </a:spcBef>
              <a:spcAft>
                <a:spcPts val="0"/>
              </a:spcAft>
              <a:buNone/>
            </a:pPr>
            <a:r>
              <a:t/>
            </a:r>
            <a:endParaRPr b="0" sz="1400"/>
          </a:p>
          <a:p>
            <a:pPr indent="-317500" lvl="0" marL="457200" rtl="0" algn="l">
              <a:lnSpc>
                <a:spcPct val="100000"/>
              </a:lnSpc>
              <a:spcBef>
                <a:spcPts val="0"/>
              </a:spcBef>
              <a:spcAft>
                <a:spcPts val="0"/>
              </a:spcAft>
              <a:buSzPts val="1400"/>
              <a:buChar char="●"/>
            </a:pPr>
            <a:r>
              <a:rPr b="0" lang="en-GB" sz="1400"/>
              <a:t>Define the attributes and data types for each entity.</a:t>
            </a:r>
            <a:endParaRPr b="0" sz="1400"/>
          </a:p>
          <a:p>
            <a:pPr indent="0" lvl="0" marL="0" rtl="0" algn="l">
              <a:lnSpc>
                <a:spcPct val="100000"/>
              </a:lnSpc>
              <a:spcBef>
                <a:spcPts val="0"/>
              </a:spcBef>
              <a:spcAft>
                <a:spcPts val="0"/>
              </a:spcAft>
              <a:buNone/>
            </a:pPr>
            <a:r>
              <a:t/>
            </a:r>
            <a:endParaRPr b="0" sz="1400"/>
          </a:p>
          <a:p>
            <a:pPr indent="-317500" lvl="0" marL="457200" rtl="0" algn="l">
              <a:lnSpc>
                <a:spcPct val="100000"/>
              </a:lnSpc>
              <a:spcBef>
                <a:spcPts val="0"/>
              </a:spcBef>
              <a:spcAft>
                <a:spcPts val="0"/>
              </a:spcAft>
              <a:buSzPts val="1400"/>
              <a:buChar char="●"/>
            </a:pPr>
            <a:r>
              <a:rPr b="0" lang="en-GB" sz="1400"/>
              <a:t>Hint: Draw out the ERD diagram first and then create the schema.</a:t>
            </a:r>
            <a:endParaRPr b="0" sz="1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2270597ee9e_1_200"/>
          <p:cNvSpPr txBox="1"/>
          <p:nvPr>
            <p:ph type="title"/>
          </p:nvPr>
        </p:nvSpPr>
        <p:spPr>
          <a:xfrm>
            <a:off x="708900" y="894000"/>
            <a:ext cx="7726200" cy="1847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Task of the day - </a:t>
            </a:r>
            <a:r>
              <a:rPr lang="en-GB"/>
              <a:t>Models</a:t>
            </a:r>
            <a:br>
              <a:rPr lang="en-GB"/>
            </a:br>
            <a:r>
              <a:rPr lang="en-GB" sz="1400"/>
              <a:t>Goal</a:t>
            </a:r>
            <a:r>
              <a:rPr b="0" lang="en-GB" sz="1400"/>
              <a:t>: </a:t>
            </a:r>
            <a:r>
              <a:rPr b="0" lang="en-GB" sz="1400"/>
              <a:t>Create the Sequelize models for all entities in the database.</a:t>
            </a:r>
            <a:endParaRPr b="0" sz="1400"/>
          </a:p>
          <a:p>
            <a:pPr indent="0" lvl="0" marL="0" rtl="0" algn="l">
              <a:lnSpc>
                <a:spcPct val="100000"/>
              </a:lnSpc>
              <a:spcBef>
                <a:spcPts val="0"/>
              </a:spcBef>
              <a:spcAft>
                <a:spcPts val="0"/>
              </a:spcAft>
              <a:buSzPts val="2400"/>
              <a:buNone/>
            </a:pPr>
            <a:r>
              <a:t/>
            </a:r>
            <a:endParaRPr b="0" sz="1400"/>
          </a:p>
          <a:p>
            <a:pPr indent="-317500" lvl="0" marL="457200" rtl="0" algn="l">
              <a:lnSpc>
                <a:spcPct val="100000"/>
              </a:lnSpc>
              <a:spcBef>
                <a:spcPts val="0"/>
              </a:spcBef>
              <a:spcAft>
                <a:spcPts val="0"/>
              </a:spcAft>
              <a:buSzPts val="1400"/>
              <a:buChar char="●"/>
            </a:pPr>
            <a:r>
              <a:rPr b="0" lang="en-GB" sz="1400"/>
              <a:t>Create a separate model file for each entity in the system, following the MVC pattern.</a:t>
            </a:r>
            <a:endParaRPr b="0" sz="1400"/>
          </a:p>
          <a:p>
            <a:pPr indent="0" lvl="0" marL="0" rtl="0" algn="l">
              <a:lnSpc>
                <a:spcPct val="100000"/>
              </a:lnSpc>
              <a:spcBef>
                <a:spcPts val="0"/>
              </a:spcBef>
              <a:spcAft>
                <a:spcPts val="0"/>
              </a:spcAft>
              <a:buNone/>
            </a:pPr>
            <a:r>
              <a:t/>
            </a:r>
            <a:endParaRPr b="0" sz="1400"/>
          </a:p>
          <a:p>
            <a:pPr indent="-317500" lvl="0" marL="457200" rtl="0" algn="l">
              <a:lnSpc>
                <a:spcPct val="100000"/>
              </a:lnSpc>
              <a:spcBef>
                <a:spcPts val="0"/>
              </a:spcBef>
              <a:spcAft>
                <a:spcPts val="0"/>
              </a:spcAft>
              <a:buSzPts val="1400"/>
              <a:buChar char="●"/>
            </a:pPr>
            <a:r>
              <a:rPr b="0" lang="en-GB" sz="1400"/>
              <a:t>Show the relationships between the models. For example, a user may have a foreign key to reference their assigned tasks.</a:t>
            </a:r>
            <a:endParaRPr b="0" sz="14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2270597ee9e_1_207"/>
          <p:cNvSpPr txBox="1"/>
          <p:nvPr>
            <p:ph type="title"/>
          </p:nvPr>
        </p:nvSpPr>
        <p:spPr>
          <a:xfrm>
            <a:off x="708900" y="894000"/>
            <a:ext cx="7726200" cy="3570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Task of the day - </a:t>
            </a:r>
            <a:r>
              <a:rPr lang="en-GB"/>
              <a:t>MVC Pattern</a:t>
            </a:r>
            <a:br>
              <a:rPr lang="en-GB"/>
            </a:br>
            <a:r>
              <a:rPr lang="en-GB" sz="1400"/>
              <a:t>Goal</a:t>
            </a:r>
            <a:r>
              <a:rPr b="0" lang="en-GB" sz="1400"/>
              <a:t>: Implement proper MVC pattern</a:t>
            </a:r>
            <a:endParaRPr b="0" sz="1400"/>
          </a:p>
          <a:p>
            <a:pPr indent="0" lvl="0" marL="0" rtl="0" algn="l">
              <a:lnSpc>
                <a:spcPct val="100000"/>
              </a:lnSpc>
              <a:spcBef>
                <a:spcPts val="0"/>
              </a:spcBef>
              <a:spcAft>
                <a:spcPts val="0"/>
              </a:spcAft>
              <a:buSzPts val="2400"/>
              <a:buNone/>
            </a:pPr>
            <a:r>
              <a:t/>
            </a:r>
            <a:endParaRPr b="0" sz="1400"/>
          </a:p>
          <a:p>
            <a:pPr indent="-317500" lvl="0" marL="457200" rtl="0" algn="l">
              <a:lnSpc>
                <a:spcPct val="100000"/>
              </a:lnSpc>
              <a:spcBef>
                <a:spcPts val="0"/>
              </a:spcBef>
              <a:spcAft>
                <a:spcPts val="0"/>
              </a:spcAft>
              <a:buSzPts val="1400"/>
              <a:buChar char="●"/>
            </a:pPr>
            <a:r>
              <a:rPr b="0" lang="en-GB" sz="1400"/>
              <a:t>Keep in mind the Model-View-Controller (MVC) pattern while designing the database schema and models.</a:t>
            </a:r>
            <a:endParaRPr b="0" sz="1400"/>
          </a:p>
          <a:p>
            <a:pPr indent="0" lvl="0" marL="0" rtl="0" algn="l">
              <a:lnSpc>
                <a:spcPct val="100000"/>
              </a:lnSpc>
              <a:spcBef>
                <a:spcPts val="0"/>
              </a:spcBef>
              <a:spcAft>
                <a:spcPts val="0"/>
              </a:spcAft>
              <a:buNone/>
            </a:pPr>
            <a:r>
              <a:t/>
            </a:r>
            <a:endParaRPr b="0" sz="1400"/>
          </a:p>
          <a:p>
            <a:pPr indent="-317500" lvl="0" marL="457200" rtl="0" algn="l">
              <a:lnSpc>
                <a:spcPct val="100000"/>
              </a:lnSpc>
              <a:spcBef>
                <a:spcPts val="0"/>
              </a:spcBef>
              <a:spcAft>
                <a:spcPts val="0"/>
              </a:spcAft>
              <a:buSzPts val="1400"/>
              <a:buChar char="●"/>
            </a:pPr>
            <a:r>
              <a:rPr b="0" lang="en-GB" sz="1400"/>
              <a:t>The models should exactly represent the entities in the database schema.</a:t>
            </a:r>
            <a:endParaRPr b="0" sz="1400"/>
          </a:p>
          <a:p>
            <a:pPr indent="0" lvl="0" marL="0" rtl="0" algn="l">
              <a:lnSpc>
                <a:spcPct val="100000"/>
              </a:lnSpc>
              <a:spcBef>
                <a:spcPts val="0"/>
              </a:spcBef>
              <a:spcAft>
                <a:spcPts val="0"/>
              </a:spcAft>
              <a:buNone/>
            </a:pPr>
            <a:r>
              <a:t/>
            </a:r>
            <a:endParaRPr b="0" sz="1400"/>
          </a:p>
          <a:p>
            <a:pPr indent="-317500" lvl="0" marL="457200" rtl="0" algn="l">
              <a:lnSpc>
                <a:spcPct val="100000"/>
              </a:lnSpc>
              <a:spcBef>
                <a:spcPts val="0"/>
              </a:spcBef>
              <a:spcAft>
                <a:spcPts val="0"/>
              </a:spcAft>
              <a:buSzPts val="1400"/>
              <a:buChar char="●"/>
            </a:pPr>
            <a:r>
              <a:rPr b="0" lang="en-GB" sz="1400"/>
              <a:t>The views and controllers are not required for this task.</a:t>
            </a:r>
            <a:endParaRPr b="0" sz="1400"/>
          </a:p>
          <a:p>
            <a:pPr indent="0" lvl="0" marL="0" rtl="0" algn="l">
              <a:lnSpc>
                <a:spcPct val="100000"/>
              </a:lnSpc>
              <a:spcBef>
                <a:spcPts val="0"/>
              </a:spcBef>
              <a:spcAft>
                <a:spcPts val="0"/>
              </a:spcAft>
              <a:buNone/>
            </a:pPr>
            <a:r>
              <a:t/>
            </a:r>
            <a:endParaRPr b="0" sz="1400"/>
          </a:p>
          <a:p>
            <a:pPr indent="-317500" lvl="0" marL="457200" rtl="0" algn="l">
              <a:lnSpc>
                <a:spcPct val="100000"/>
              </a:lnSpc>
              <a:spcBef>
                <a:spcPts val="0"/>
              </a:spcBef>
              <a:spcAft>
                <a:spcPts val="0"/>
              </a:spcAft>
              <a:buSzPts val="1400"/>
              <a:buChar char="●"/>
            </a:pPr>
            <a:r>
              <a:rPr b="0" lang="en-GB" sz="1400"/>
              <a:t>Use environment variables to store the database credentials.</a:t>
            </a:r>
            <a:endParaRPr b="0" sz="1400"/>
          </a:p>
          <a:p>
            <a:pPr indent="0" lvl="0" marL="0" rtl="0" algn="l">
              <a:lnSpc>
                <a:spcPct val="100000"/>
              </a:lnSpc>
              <a:spcBef>
                <a:spcPts val="0"/>
              </a:spcBef>
              <a:spcAft>
                <a:spcPts val="0"/>
              </a:spcAft>
              <a:buNone/>
            </a:pPr>
            <a:r>
              <a:t/>
            </a:r>
            <a:endParaRPr b="0" sz="1400"/>
          </a:p>
          <a:p>
            <a:pPr indent="-317500" lvl="0" marL="457200" rtl="0" algn="l">
              <a:lnSpc>
                <a:spcPct val="100000"/>
              </a:lnSpc>
              <a:spcBef>
                <a:spcPts val="0"/>
              </a:spcBef>
              <a:spcAft>
                <a:spcPts val="0"/>
              </a:spcAft>
              <a:buSzPts val="1400"/>
              <a:buChar char="●"/>
            </a:pPr>
            <a:r>
              <a:rPr b="0" lang="en-GB" sz="1400"/>
              <a:t>Add logging using Morgan middleware to log all requests to the console. The log should include the request body, path params, query params, time of the request, and user-agent string (browser’s information).</a:t>
            </a:r>
            <a:endParaRPr b="0" sz="14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3"/>
          <p:cNvSpPr txBox="1"/>
          <p:nvPr>
            <p:ph type="title"/>
          </p:nvPr>
        </p:nvSpPr>
        <p:spPr>
          <a:xfrm>
            <a:off x="708900" y="22947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Take home tasks</a:t>
            </a:r>
            <a:endParaRPr b="0" sz="14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4"/>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Some homework </a:t>
            </a:r>
            <a:r>
              <a:rPr lang="en-GB" sz="1800">
                <a:latin typeface="Montserrat"/>
                <a:ea typeface="Montserrat"/>
                <a:cs typeface="Montserrat"/>
                <a:sym typeface="Montserrat"/>
              </a:rPr>
              <a:t>📚</a:t>
            </a:r>
            <a:endParaRPr b="0" sz="1400"/>
          </a:p>
        </p:txBody>
      </p:sp>
      <p:sp>
        <p:nvSpPr>
          <p:cNvPr id="333" name="Google Shape;333;p24"/>
          <p:cNvSpPr txBox="1"/>
          <p:nvPr>
            <p:ph idx="2" type="title"/>
          </p:nvPr>
        </p:nvSpPr>
        <p:spPr>
          <a:xfrm>
            <a:off x="565800" y="1580850"/>
            <a:ext cx="8012400" cy="9909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t>Implement the controllers and routes for the Task Management System.</a:t>
            </a:r>
            <a:endParaRPr/>
          </a:p>
          <a:p>
            <a:pPr indent="0" lvl="0" marL="45720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Implement validations where appropriate.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2270597ee9e_0_14"/>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Basic SQL Commands</a:t>
            </a:r>
            <a:endParaRPr/>
          </a:p>
        </p:txBody>
      </p:sp>
      <p:sp>
        <p:nvSpPr>
          <p:cNvPr id="73" name="Google Shape;73;g2270597ee9e_0_14"/>
          <p:cNvSpPr txBox="1"/>
          <p:nvPr>
            <p:ph idx="2" type="title"/>
          </p:nvPr>
        </p:nvSpPr>
        <p:spPr>
          <a:xfrm>
            <a:off x="793325" y="1580550"/>
            <a:ext cx="8193000" cy="1982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t>SELECT: get row(s) from a table</a:t>
            </a:r>
            <a:endParaRPr/>
          </a:p>
          <a:p>
            <a:pPr indent="-317500" lvl="0" marL="457200" rtl="0" algn="l">
              <a:lnSpc>
                <a:spcPct val="100000"/>
              </a:lnSpc>
              <a:spcBef>
                <a:spcPts val="0"/>
              </a:spcBef>
              <a:spcAft>
                <a:spcPts val="0"/>
              </a:spcAft>
              <a:buSzPts val="1400"/>
              <a:buChar char="●"/>
            </a:pPr>
            <a:r>
              <a:rPr lang="en-GB"/>
              <a:t>INSERT: add new row(s) to a table</a:t>
            </a:r>
            <a:endParaRPr/>
          </a:p>
          <a:p>
            <a:pPr indent="-317500" lvl="0" marL="457200" rtl="0" algn="l">
              <a:lnSpc>
                <a:spcPct val="100000"/>
              </a:lnSpc>
              <a:spcBef>
                <a:spcPts val="0"/>
              </a:spcBef>
              <a:spcAft>
                <a:spcPts val="0"/>
              </a:spcAft>
              <a:buSzPts val="1400"/>
              <a:buChar char="●"/>
            </a:pPr>
            <a:r>
              <a:rPr lang="en-GB"/>
              <a:t>UPDATE: change existing row(s) in a table</a:t>
            </a:r>
            <a:endParaRPr/>
          </a:p>
          <a:p>
            <a:pPr indent="-317500" lvl="0" marL="457200" rtl="0" algn="l">
              <a:lnSpc>
                <a:spcPct val="100000"/>
              </a:lnSpc>
              <a:spcBef>
                <a:spcPts val="0"/>
              </a:spcBef>
              <a:spcAft>
                <a:spcPts val="0"/>
              </a:spcAft>
              <a:buSzPts val="1400"/>
              <a:buChar char="●"/>
            </a:pPr>
            <a:r>
              <a:rPr lang="en-GB"/>
              <a:t>DELETE: remove row(s) from a table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5"/>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References</a:t>
            </a:r>
            <a:endParaRPr b="0" sz="1400"/>
          </a:p>
        </p:txBody>
      </p:sp>
      <p:sp>
        <p:nvSpPr>
          <p:cNvPr id="339" name="Google Shape;339;p25"/>
          <p:cNvSpPr txBox="1"/>
          <p:nvPr>
            <p:ph idx="2" type="title"/>
          </p:nvPr>
        </p:nvSpPr>
        <p:spPr>
          <a:xfrm>
            <a:off x="565800" y="2083200"/>
            <a:ext cx="8012400" cy="1597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u="sng">
                <a:solidFill>
                  <a:schemeClr val="hlink"/>
                </a:solidFill>
                <a:hlinkClick r:id="rId3"/>
              </a:rPr>
              <a:t>MVC Pattern</a:t>
            </a:r>
            <a:endParaRPr/>
          </a:p>
          <a:p>
            <a:pPr indent="-317500" lvl="0" marL="457200" rtl="0" algn="l">
              <a:lnSpc>
                <a:spcPct val="100000"/>
              </a:lnSpc>
              <a:spcBef>
                <a:spcPts val="0"/>
              </a:spcBef>
              <a:spcAft>
                <a:spcPts val="0"/>
              </a:spcAft>
              <a:buSzPts val="1400"/>
              <a:buChar char="●"/>
            </a:pPr>
            <a:r>
              <a:rPr lang="en-GB" u="sng">
                <a:solidFill>
                  <a:schemeClr val="hlink"/>
                </a:solidFill>
                <a:hlinkClick r:id="rId4"/>
              </a:rPr>
              <a:t>Sequelize Data Types</a:t>
            </a:r>
            <a:endParaRPr/>
          </a:p>
          <a:p>
            <a:pPr indent="-317500" lvl="0" marL="457200" rtl="0" algn="l">
              <a:lnSpc>
                <a:spcPct val="100000"/>
              </a:lnSpc>
              <a:spcBef>
                <a:spcPts val="0"/>
              </a:spcBef>
              <a:spcAft>
                <a:spcPts val="0"/>
              </a:spcAft>
              <a:buSzPts val="1400"/>
              <a:buChar char="●"/>
            </a:pPr>
            <a:r>
              <a:rPr lang="en-GB" u="sng">
                <a:solidFill>
                  <a:schemeClr val="hlink"/>
                </a:solidFill>
                <a:hlinkClick r:id="rId5"/>
              </a:rPr>
              <a:t>Sequelize Raw Queries</a:t>
            </a:r>
            <a:endParaRPr/>
          </a:p>
          <a:p>
            <a:pPr indent="-317500" lvl="0" marL="457200" rtl="0" algn="l">
              <a:lnSpc>
                <a:spcPct val="100000"/>
              </a:lnSpc>
              <a:spcBef>
                <a:spcPts val="0"/>
              </a:spcBef>
              <a:spcAft>
                <a:spcPts val="0"/>
              </a:spcAft>
              <a:buSzPts val="1400"/>
              <a:buChar char="●"/>
            </a:pPr>
            <a:r>
              <a:rPr lang="en-GB" u="sng">
                <a:solidFill>
                  <a:schemeClr val="hlink"/>
                </a:solidFill>
                <a:hlinkClick r:id="rId6"/>
              </a:rPr>
              <a:t>Sequelize Validations</a:t>
            </a:r>
            <a:endParaRPr/>
          </a:p>
          <a:p>
            <a:pPr indent="-317500" lvl="0" marL="457200" rtl="0" algn="l">
              <a:lnSpc>
                <a:spcPct val="100000"/>
              </a:lnSpc>
              <a:spcBef>
                <a:spcPts val="0"/>
              </a:spcBef>
              <a:spcAft>
                <a:spcPts val="0"/>
              </a:spcAft>
              <a:buSzPts val="1400"/>
              <a:buChar char="●"/>
            </a:pPr>
            <a:r>
              <a:rPr lang="en-GB" u="sng">
                <a:solidFill>
                  <a:schemeClr val="hlink"/>
                </a:solidFill>
                <a:hlinkClick r:id="rId7"/>
              </a:rPr>
              <a:t>Morgan Documentation</a:t>
            </a:r>
            <a:endParaRPr/>
          </a:p>
          <a:p>
            <a:pPr indent="-317500" lvl="0" marL="457200" rtl="0" algn="l">
              <a:lnSpc>
                <a:spcPct val="100000"/>
              </a:lnSpc>
              <a:spcBef>
                <a:spcPts val="0"/>
              </a:spcBef>
              <a:spcAft>
                <a:spcPts val="0"/>
              </a:spcAft>
              <a:buSzPts val="1400"/>
              <a:buChar char="●"/>
            </a:pPr>
            <a:r>
              <a:rPr lang="en-GB" u="sng">
                <a:solidFill>
                  <a:schemeClr val="hlink"/>
                </a:solidFill>
                <a:hlinkClick r:id="rId8"/>
              </a:rPr>
              <a:t>Dotenv Documentation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2270597ee9e_0_21"/>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SQL Clauses</a:t>
            </a:r>
            <a:endParaRPr/>
          </a:p>
        </p:txBody>
      </p:sp>
      <p:sp>
        <p:nvSpPr>
          <p:cNvPr id="79" name="Google Shape;79;g2270597ee9e_0_21"/>
          <p:cNvSpPr txBox="1"/>
          <p:nvPr>
            <p:ph idx="2" type="title"/>
          </p:nvPr>
        </p:nvSpPr>
        <p:spPr>
          <a:xfrm>
            <a:off x="793325" y="1106000"/>
            <a:ext cx="8193000" cy="38496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t>LIMIT: Limit the number of rows returned. Used with SELECT command. (Eg. SELECT * FROM users LIMIT 10)</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OFFSET: Skip a number of rows. Used with SELECT command. (Eg. SELECT * FROM users LIMIT 10 OFFSET 10)</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ORDER BY: Sort the rows returned. Used with SELECT command. (Eg. SELECT * FROM users ORDER BY name ASC LIMIT 10 OFFSET 10)</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WHERE: Filter the rows returned. Used with SELECT, UPDATE, DELETE commands. (Eg: UPDATE users SET name = 'John' WHERE id = 1)</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JOIN: Combine rows from two or more tables. Used with SELECT command. (Eg. SELECT * FROM users JOIN posts ON users.id = posts.user_id)</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GROUP BY: Group rows that have the same values into summary rows. Used with SELECT command. (Eg. SELECT COUNT(*) FROM users GROUP BY type)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2270597ee9e_0_29"/>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Recap: Express JS</a:t>
            </a:r>
            <a:endParaRPr/>
          </a:p>
        </p:txBody>
      </p:sp>
      <p:sp>
        <p:nvSpPr>
          <p:cNvPr id="85" name="Google Shape;85;g2270597ee9e_0_29"/>
          <p:cNvSpPr txBox="1"/>
          <p:nvPr>
            <p:ph idx="2" type="title"/>
          </p:nvPr>
        </p:nvSpPr>
        <p:spPr>
          <a:xfrm>
            <a:off x="793325" y="1580550"/>
            <a:ext cx="8193000" cy="198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Express.js is a popular web application framework for Node.js. Commonly used for building RESTful APIs and server-side applications. It provides a good set of features and tools for building robust and scalable applications making it a popular choice among developers.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Revision: </a:t>
            </a:r>
            <a:r>
              <a:rPr lang="en-GB" u="sng">
                <a:solidFill>
                  <a:schemeClr val="hlink"/>
                </a:solidFill>
                <a:hlinkClick r:id="rId3"/>
              </a:rPr>
              <a:t>Introduction to REST APIs and CRUD</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2270597ee9e_0_37"/>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Express Terms</a:t>
            </a:r>
            <a:endParaRPr/>
          </a:p>
        </p:txBody>
      </p:sp>
      <p:sp>
        <p:nvSpPr>
          <p:cNvPr id="91" name="Google Shape;91;g2270597ee9e_0_37"/>
          <p:cNvSpPr txBox="1"/>
          <p:nvPr>
            <p:ph idx="2" type="title"/>
          </p:nvPr>
        </p:nvSpPr>
        <p:spPr>
          <a:xfrm>
            <a:off x="793325" y="1275750"/>
            <a:ext cx="8193000" cy="30591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t>Request: The request object represents the HTTP request and has properties for the request query string, parameters, body, HTTP headers, etc.</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Response: The response object represents the HTTP response that an Express app sends when it gets an HTTP request.</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Middleware: Middleware are functions that have access to the req and res objects and the next function in the application's request-response cycle. They can perform additional operations, modify the request or response objects, and pass control to the next middleware function.</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Routes/Endpoints: A route is a section of Express code that associates an HTTP verb (GET, POST, PUT, DELETE, etc.), a URL path/pattern, and a function that is called to handle that pattern.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2270597ee9e_0_45"/>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What is Request-Response Cycle?</a:t>
            </a:r>
            <a:endParaRPr/>
          </a:p>
        </p:txBody>
      </p:sp>
      <p:sp>
        <p:nvSpPr>
          <p:cNvPr id="97" name="Google Shape;97;g2270597ee9e_0_45"/>
          <p:cNvSpPr txBox="1"/>
          <p:nvPr>
            <p:ph idx="2" type="title"/>
          </p:nvPr>
        </p:nvSpPr>
        <p:spPr>
          <a:xfrm>
            <a:off x="793325" y="1580550"/>
            <a:ext cx="8193000" cy="198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Request-Response Cycle is the flow of communication between the client and the server. The client makes a request to the server and the server responds to the request. The request can be of any type such as GET, POST, PUT, DELETE, etc.</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gma Theme v1">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