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lus Jakarta Sans"/>
      <p:regular r:id="rId24"/>
      <p:bold r:id="rId25"/>
      <p:italic r:id="rId26"/>
      <p:boldItalic r:id="rId27"/>
    </p:embeddedFont>
    <p:embeddedFont>
      <p:font typeface="Montserra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2" roundtripDataSignature="AMtx7mhm2jiAkqNXTL4zId4D+Zw3xCyC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usJakartaSans-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usJakartaSans-italic.fntdata"/><Relationship Id="rId25" Type="http://schemas.openxmlformats.org/officeDocument/2006/relationships/font" Target="fonts/PlusJakartaSans-bold.fntdata"/><Relationship Id="rId28" Type="http://schemas.openxmlformats.org/officeDocument/2006/relationships/font" Target="fonts/Montserrat-regular.fntdata"/><Relationship Id="rId27" Type="http://schemas.openxmlformats.org/officeDocument/2006/relationships/font" Target="fonts/PlusJakartaSa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markkoenig?utm_source=unsplash&amp;utm_medium=referral&amp;utm_content=creditCopyText" TargetMode="External"/><Relationship Id="rId3" Type="http://schemas.openxmlformats.org/officeDocument/2006/relationships/hyperlink" Target="https://unsplash.com/@markkoenig?utm_source=unsplash&amp;utm_medium=referral&amp;utm_content=creditCopyText" TargetMode="External"/><Relationship Id="rId4" Type="http://schemas.openxmlformats.org/officeDocument/2006/relationships/hyperlink" Target="https://unsplash.com/photos/ECGv8s2IPG0?utm_source=unsplash&amp;utm_medium=referral&amp;utm_content=creditCopyText" TargetMode="External"/><Relationship Id="rId5" Type="http://schemas.openxmlformats.org/officeDocument/2006/relationships/hyperlink" Target="https://unsplash.com/photos/ECGv8s2IPG0?utm_source=unsplash&amp;utm_medium=referral&amp;utm_content=creditCopyTex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Photo by</a:t>
            </a:r>
            <a:r>
              <a:rPr lang="en-GB">
                <a:solidFill>
                  <a:schemeClr val="hlink"/>
                </a:solidFill>
                <a:uFill>
                  <a:noFill/>
                </a:uFill>
                <a:hlinkClick r:id="rId2"/>
              </a:rPr>
              <a:t> </a:t>
            </a:r>
            <a:r>
              <a:rPr lang="en-GB" u="sng">
                <a:solidFill>
                  <a:schemeClr val="hlink"/>
                </a:solidFill>
                <a:hlinkClick r:id="rId3"/>
              </a:rPr>
              <a:t>Mark König</a:t>
            </a:r>
            <a:r>
              <a:rPr lang="en-GB">
                <a:solidFill>
                  <a:schemeClr val="dk1"/>
                </a:solidFill>
              </a:rPr>
              <a:t> on</a:t>
            </a:r>
            <a:r>
              <a:rPr lang="en-GB">
                <a:solidFill>
                  <a:schemeClr val="hlink"/>
                </a:solidFill>
                <a:uFill>
                  <a:noFill/>
                </a:uFill>
                <a:hlinkClick r:id="rId4"/>
              </a:rPr>
              <a:t> </a:t>
            </a:r>
            <a:r>
              <a:rPr lang="en-GB" u="sng">
                <a:solidFill>
                  <a:schemeClr val="hlink"/>
                </a:solidFill>
                <a:hlinkClick r:id="rId5"/>
              </a:rPr>
              <a:t>Unsplash</a:t>
            </a:r>
            <a:endParaRPr sz="1000">
              <a:solidFill>
                <a:schemeClr val="dk1"/>
              </a:solidFill>
              <a:latin typeface="Plus Jakarta Sans"/>
              <a:ea typeface="Plus Jakarta Sans"/>
              <a:cs typeface="Plus Jakarta Sans"/>
              <a:sym typeface="Plus Jakarta Sans"/>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f3363a85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4f3363a85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f3363a85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24f3363a852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f3363a85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24f3363a852_0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f3363a85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4f3363a852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f3363a8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24f3363a85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f3363a85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24f3363a852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f3363a85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4f3363a852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4f3363a85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24f3363a852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f3363a85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24f3363a852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1" name="Shape 11"/>
        <p:cNvGrpSpPr/>
        <p:nvPr/>
      </p:nvGrpSpPr>
      <p:grpSpPr>
        <a:xfrm>
          <a:off x="0" y="0"/>
          <a:ext cx="0" cy="0"/>
          <a:chOff x="0" y="0"/>
          <a:chExt cx="0" cy="0"/>
        </a:xfrm>
      </p:grpSpPr>
      <p:sp>
        <p:nvSpPr>
          <p:cNvPr id="12" name="Google Shape;12;p27"/>
          <p:cNvSpPr txBox="1"/>
          <p:nvPr>
            <p:ph type="ctrTitle"/>
          </p:nvPr>
        </p:nvSpPr>
        <p:spPr>
          <a:xfrm>
            <a:off x="586588" y="1633350"/>
            <a:ext cx="3773700" cy="172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4" name="Google Shape;14;p27"/>
          <p:cNvPicPr preferRelativeResize="0"/>
          <p:nvPr/>
        </p:nvPicPr>
        <p:blipFill rotWithShape="1">
          <a:blip r:embed="rId2">
            <a:alphaModFix/>
          </a:blip>
          <a:srcRect b="2710" l="79964" r="3230" t="91862"/>
          <a:stretch/>
        </p:blipFill>
        <p:spPr>
          <a:xfrm>
            <a:off x="683350" y="1230125"/>
            <a:ext cx="1222300" cy="2789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by Side">
  <p:cSld name="CUSTOM_3">
    <p:spTree>
      <p:nvGrpSpPr>
        <p:cNvPr id="40" name="Shape 40"/>
        <p:cNvGrpSpPr/>
        <p:nvPr/>
      </p:nvGrpSpPr>
      <p:grpSpPr>
        <a:xfrm>
          <a:off x="0" y="0"/>
          <a:ext cx="0" cy="0"/>
          <a:chOff x="0" y="0"/>
          <a:chExt cx="0" cy="0"/>
        </a:xfrm>
      </p:grpSpPr>
      <p:sp>
        <p:nvSpPr>
          <p:cNvPr id="41" name="Google Shape;41;p37"/>
          <p:cNvSpPr txBox="1"/>
          <p:nvPr>
            <p:ph idx="1" type="subTitle"/>
          </p:nvPr>
        </p:nvSpPr>
        <p:spPr>
          <a:xfrm>
            <a:off x="1117275" y="580700"/>
            <a:ext cx="2881500" cy="48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800"/>
              <a:buNone/>
              <a:defRPr>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2" name="Google Shape;42;p37"/>
          <p:cNvSpPr txBox="1"/>
          <p:nvPr>
            <p:ph idx="2" type="subTitle"/>
          </p:nvPr>
        </p:nvSpPr>
        <p:spPr>
          <a:xfrm>
            <a:off x="5003725" y="580700"/>
            <a:ext cx="2881500" cy="48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800"/>
              <a:buNone/>
              <a:defRPr>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p:cSld name="CUSTOM_4_1">
    <p:spTree>
      <p:nvGrpSpPr>
        <p:cNvPr id="43" name="Shape 43"/>
        <p:cNvGrpSpPr/>
        <p:nvPr/>
      </p:nvGrpSpPr>
      <p:grpSpPr>
        <a:xfrm>
          <a:off x="0" y="0"/>
          <a:ext cx="0" cy="0"/>
          <a:chOff x="0" y="0"/>
          <a:chExt cx="0" cy="0"/>
        </a:xfrm>
      </p:grpSpPr>
      <p:sp>
        <p:nvSpPr>
          <p:cNvPr id="44" name="Google Shape;44;p38"/>
          <p:cNvSpPr txBox="1"/>
          <p:nvPr>
            <p:ph idx="1" type="body"/>
          </p:nvPr>
        </p:nvSpPr>
        <p:spPr>
          <a:xfrm>
            <a:off x="894775" y="4040800"/>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amp; Body w/ Image">
  <p:cSld name="CUSTOM">
    <p:spTree>
      <p:nvGrpSpPr>
        <p:cNvPr id="15" name="Shape 15"/>
        <p:cNvGrpSpPr/>
        <p:nvPr/>
      </p:nvGrpSpPr>
      <p:grpSpPr>
        <a:xfrm>
          <a:off x="0" y="0"/>
          <a:ext cx="0" cy="0"/>
          <a:chOff x="0" y="0"/>
          <a:chExt cx="0" cy="0"/>
        </a:xfrm>
      </p:grpSpPr>
      <p:sp>
        <p:nvSpPr>
          <p:cNvPr id="16" name="Google Shape;16;p28"/>
          <p:cNvSpPr txBox="1"/>
          <p:nvPr>
            <p:ph type="title"/>
          </p:nvPr>
        </p:nvSpPr>
        <p:spPr>
          <a:xfrm>
            <a:off x="793325" y="551900"/>
            <a:ext cx="4076700" cy="9012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28"/>
          <p:cNvSpPr txBox="1"/>
          <p:nvPr>
            <p:ph idx="2" type="title"/>
          </p:nvPr>
        </p:nvSpPr>
        <p:spPr>
          <a:xfrm>
            <a:off x="793325" y="1548200"/>
            <a:ext cx="4076700" cy="276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w/ Picture">
  <p:cSld name="CUSTOM_1">
    <p:spTree>
      <p:nvGrpSpPr>
        <p:cNvPr id="18" name="Shape 18"/>
        <p:cNvGrpSpPr/>
        <p:nvPr/>
      </p:nvGrpSpPr>
      <p:grpSpPr>
        <a:xfrm>
          <a:off x="0" y="0"/>
          <a:ext cx="0" cy="0"/>
          <a:chOff x="0" y="0"/>
          <a:chExt cx="0" cy="0"/>
        </a:xfrm>
      </p:grpSpPr>
      <p:sp>
        <p:nvSpPr>
          <p:cNvPr id="19" name="Google Shape;19;p29"/>
          <p:cNvSpPr txBox="1"/>
          <p:nvPr>
            <p:ph type="title"/>
          </p:nvPr>
        </p:nvSpPr>
        <p:spPr>
          <a:xfrm>
            <a:off x="793325" y="2106000"/>
            <a:ext cx="4076700" cy="93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p:cSld name="CUSTOM_2_1">
    <p:spTree>
      <p:nvGrpSpPr>
        <p:cNvPr id="20" name="Shape 20"/>
        <p:cNvGrpSpPr/>
        <p:nvPr/>
      </p:nvGrpSpPr>
      <p:grpSpPr>
        <a:xfrm>
          <a:off x="0" y="0"/>
          <a:ext cx="0" cy="0"/>
          <a:chOff x="0" y="0"/>
          <a:chExt cx="0" cy="0"/>
        </a:xfrm>
      </p:grpSpPr>
      <p:pic>
        <p:nvPicPr>
          <p:cNvPr id="21" name="Google Shape;21;p30"/>
          <p:cNvPicPr preferRelativeResize="0"/>
          <p:nvPr/>
        </p:nvPicPr>
        <p:blipFill rotWithShape="1">
          <a:blip r:embed="rId2">
            <a:alphaModFix/>
          </a:blip>
          <a:srcRect b="52981" l="0" r="80571" t="35157"/>
          <a:stretch/>
        </p:blipFill>
        <p:spPr>
          <a:xfrm>
            <a:off x="0" y="0"/>
            <a:ext cx="2128750" cy="918800"/>
          </a:xfrm>
          <a:prstGeom prst="rect">
            <a:avLst/>
          </a:prstGeom>
          <a:noFill/>
          <a:ln>
            <a:noFill/>
          </a:ln>
        </p:spPr>
      </p:pic>
      <p:sp>
        <p:nvSpPr>
          <p:cNvPr id="22" name="Google Shape;22;p30"/>
          <p:cNvSpPr txBox="1"/>
          <p:nvPr>
            <p:ph type="title"/>
          </p:nvPr>
        </p:nvSpPr>
        <p:spPr>
          <a:xfrm>
            <a:off x="793325" y="551900"/>
            <a:ext cx="6352800" cy="4974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ing w/ Picture">
  <p:cSld name="CUSTOM_1_1">
    <p:spTree>
      <p:nvGrpSpPr>
        <p:cNvPr id="23" name="Shape 23"/>
        <p:cNvGrpSpPr/>
        <p:nvPr/>
      </p:nvGrpSpPr>
      <p:grpSpPr>
        <a:xfrm>
          <a:off x="0" y="0"/>
          <a:ext cx="0" cy="0"/>
          <a:chOff x="0" y="0"/>
          <a:chExt cx="0" cy="0"/>
        </a:xfrm>
      </p:grpSpPr>
      <p:sp>
        <p:nvSpPr>
          <p:cNvPr id="24" name="Google Shape;24;p31"/>
          <p:cNvSpPr txBox="1"/>
          <p:nvPr>
            <p:ph type="title"/>
          </p:nvPr>
        </p:nvSpPr>
        <p:spPr>
          <a:xfrm>
            <a:off x="793325" y="2106000"/>
            <a:ext cx="4076700" cy="9315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and Bottom">
  <p:cSld name="CUSTOM_4">
    <p:spTree>
      <p:nvGrpSpPr>
        <p:cNvPr id="25" name="Shape 25"/>
        <p:cNvGrpSpPr/>
        <p:nvPr/>
      </p:nvGrpSpPr>
      <p:grpSpPr>
        <a:xfrm>
          <a:off x="0" y="0"/>
          <a:ext cx="0" cy="0"/>
          <a:chOff x="0" y="0"/>
          <a:chExt cx="0" cy="0"/>
        </a:xfrm>
      </p:grpSpPr>
      <p:sp>
        <p:nvSpPr>
          <p:cNvPr id="26" name="Google Shape;26;p32"/>
          <p:cNvSpPr txBox="1"/>
          <p:nvPr>
            <p:ph idx="1" type="body"/>
          </p:nvPr>
        </p:nvSpPr>
        <p:spPr>
          <a:xfrm>
            <a:off x="933500" y="374875"/>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27" name="Google Shape;27;p32"/>
          <p:cNvSpPr txBox="1"/>
          <p:nvPr>
            <p:ph idx="2" type="body"/>
          </p:nvPr>
        </p:nvSpPr>
        <p:spPr>
          <a:xfrm>
            <a:off x="894775" y="4040800"/>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33"/>
          <p:cNvSpPr txBox="1"/>
          <p:nvPr>
            <p:ph type="ctrTitle"/>
          </p:nvPr>
        </p:nvSpPr>
        <p:spPr>
          <a:xfrm>
            <a:off x="793300" y="1884875"/>
            <a:ext cx="8520600" cy="64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0" name="Google Shape;30;p33"/>
          <p:cNvSpPr txBox="1"/>
          <p:nvPr>
            <p:ph idx="1" type="subTitle"/>
          </p:nvPr>
        </p:nvSpPr>
        <p:spPr>
          <a:xfrm>
            <a:off x="793300" y="2633000"/>
            <a:ext cx="5072400" cy="6438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Clr>
                <a:srgbClr val="F8FAFF"/>
              </a:buClr>
              <a:buSzPts val="2000"/>
              <a:buNone/>
              <a:defRPr sz="2000">
                <a:solidFill>
                  <a:srgbClr val="F8FAFF"/>
                </a:solidFill>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31" name="Google Shape;3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4"/>
          <p:cNvSpPr txBox="1"/>
          <p:nvPr>
            <p:ph type="title"/>
          </p:nvPr>
        </p:nvSpPr>
        <p:spPr>
          <a:xfrm>
            <a:off x="793300" y="2150850"/>
            <a:ext cx="79545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amp; Body">
  <p:cSld name="CUSTOM_2">
    <p:spTree>
      <p:nvGrpSpPr>
        <p:cNvPr id="35" name="Shape 35"/>
        <p:cNvGrpSpPr/>
        <p:nvPr/>
      </p:nvGrpSpPr>
      <p:grpSpPr>
        <a:xfrm>
          <a:off x="0" y="0"/>
          <a:ext cx="0" cy="0"/>
          <a:chOff x="0" y="0"/>
          <a:chExt cx="0" cy="0"/>
        </a:xfrm>
      </p:grpSpPr>
      <p:sp>
        <p:nvSpPr>
          <p:cNvPr id="36" name="Google Shape;36;p35"/>
          <p:cNvSpPr txBox="1"/>
          <p:nvPr>
            <p:ph type="title"/>
          </p:nvPr>
        </p:nvSpPr>
        <p:spPr>
          <a:xfrm>
            <a:off x="793325" y="551900"/>
            <a:ext cx="7645500" cy="5343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35"/>
          <p:cNvSpPr txBox="1"/>
          <p:nvPr>
            <p:ph idx="2" type="title"/>
          </p:nvPr>
        </p:nvSpPr>
        <p:spPr>
          <a:xfrm>
            <a:off x="793325" y="1232375"/>
            <a:ext cx="7645500" cy="27672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15155B"/>
        </a:solidFill>
      </p:bgPr>
    </p:bg>
    <p:spTree>
      <p:nvGrpSpPr>
        <p:cNvPr id="5" name="Shape 5"/>
        <p:cNvGrpSpPr/>
        <p:nvPr/>
      </p:nvGrpSpPr>
      <p:grpSpPr>
        <a:xfrm>
          <a:off x="0" y="0"/>
          <a:ext cx="0" cy="0"/>
          <a:chOff x="0" y="0"/>
          <a:chExt cx="0" cy="0"/>
        </a:xfrm>
      </p:grpSpPr>
      <p:pic>
        <p:nvPicPr>
          <p:cNvPr id="6" name="Google Shape;6;p26"/>
          <p:cNvPicPr preferRelativeResize="0"/>
          <p:nvPr/>
        </p:nvPicPr>
        <p:blipFill rotWithShape="1">
          <a:blip r:embed="rId1">
            <a:alphaModFix/>
          </a:blip>
          <a:srcRect b="0" l="75154" r="0" t="0"/>
          <a:stretch/>
        </p:blipFill>
        <p:spPr>
          <a:xfrm>
            <a:off x="7336475" y="0"/>
            <a:ext cx="1807525" cy="5143499"/>
          </a:xfrm>
          <a:prstGeom prst="rect">
            <a:avLst/>
          </a:prstGeom>
          <a:noFill/>
          <a:ln>
            <a:noFill/>
          </a:ln>
        </p:spPr>
      </p:pic>
      <p:pic>
        <p:nvPicPr>
          <p:cNvPr id="7" name="Google Shape;7;p26"/>
          <p:cNvPicPr preferRelativeResize="0"/>
          <p:nvPr/>
        </p:nvPicPr>
        <p:blipFill rotWithShape="1">
          <a:blip r:embed="rId1">
            <a:alphaModFix/>
          </a:blip>
          <a:srcRect b="0" l="0" r="80571" t="0"/>
          <a:stretch/>
        </p:blipFill>
        <p:spPr>
          <a:xfrm>
            <a:off x="-2" y="0"/>
            <a:ext cx="1413475" cy="5143499"/>
          </a:xfrm>
          <a:prstGeom prst="rect">
            <a:avLst/>
          </a:prstGeom>
          <a:noFill/>
          <a:ln>
            <a:noFill/>
          </a:ln>
        </p:spPr>
      </p:pic>
      <p:sp>
        <p:nvSpPr>
          <p:cNvPr id="8" name="Google Shape;8;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spAutoFit/>
          </a:bodyPr>
          <a:lstStyle>
            <a:lvl1pPr lvl="0" marR="0" rtl="0" algn="l">
              <a:lnSpc>
                <a:spcPct val="100000"/>
              </a:lnSpc>
              <a:spcBef>
                <a:spcPts val="0"/>
              </a:spcBef>
              <a:spcAft>
                <a:spcPts val="0"/>
              </a:spcAft>
              <a:buClr>
                <a:schemeClr val="dk1"/>
              </a:buClr>
              <a:buSzPts val="2800"/>
              <a:buFont typeface="Plus Jakarta Sans"/>
              <a:buNone/>
              <a:defRPr b="0" i="0" sz="28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9pPr>
          </a:lstStyle>
          <a:p/>
        </p:txBody>
      </p:sp>
      <p:sp>
        <p:nvSpPr>
          <p:cNvPr id="9" name="Google Shape;9;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42900" lvl="0" marL="457200" marR="0" rtl="0" algn="l">
              <a:lnSpc>
                <a:spcPct val="115000"/>
              </a:lnSpc>
              <a:spcBef>
                <a:spcPts val="0"/>
              </a:spcBef>
              <a:spcAft>
                <a:spcPts val="0"/>
              </a:spcAft>
              <a:buClr>
                <a:schemeClr val="dk1"/>
              </a:buClr>
              <a:buSzPts val="1800"/>
              <a:buFont typeface="Plus Jakarta Sans"/>
              <a:buChar char="●"/>
              <a:defRPr b="0" i="0" sz="1800" u="none" cap="none" strike="noStrike">
                <a:solidFill>
                  <a:schemeClr val="dk1"/>
                </a:solidFill>
                <a:latin typeface="Plus Jakarta Sans"/>
                <a:ea typeface="Plus Jakarta Sans"/>
                <a:cs typeface="Plus Jakarta Sans"/>
                <a:sym typeface="Plus Jakarta Sans"/>
              </a:defRPr>
            </a:lvl1pPr>
            <a:lvl2pPr indent="-317500" lvl="1" marL="9144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2pPr>
            <a:lvl3pPr indent="-317500" lvl="2" marL="13716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3pPr>
            <a:lvl4pPr indent="-317500" lvl="3" marL="18288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4pPr>
            <a:lvl5pPr indent="-317500" lvl="4" marL="22860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5pPr>
            <a:lvl6pPr indent="-317500" lvl="5" marL="27432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6pPr>
            <a:lvl7pPr indent="-317500" lvl="6" marL="32004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7pPr>
            <a:lvl8pPr indent="-317500" lvl="7" marL="36576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8pPr>
            <a:lvl9pPr indent="-317500" lvl="8" marL="41148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9pPr>
          </a:lstStyle>
          <a:p/>
        </p:txBody>
      </p:sp>
      <p:sp>
        <p:nvSpPr>
          <p:cNvPr id="10" name="Google Shape;1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app.sigmaschool.co/posts/csdp-backend-development-level-2b-practice-project-blog-platform-api-3741005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app.sigmaschool.co/posts/csdp-backend-development-level-2b-express-js-mvc-patter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app.sigmaschool.co/posts/csdp-backend-development-level-2b-data-validation" TargetMode="External"/><Relationship Id="rId4" Type="http://schemas.openxmlformats.org/officeDocument/2006/relationships/hyperlink" Target="https://app.sigmaschool.co/posts/csdp-backend-development-level-2b-module-capstone-project-create-bookingap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developer.mozilla.org/en-US/docs/Glossary/MVC" TargetMode="External"/><Relationship Id="rId4" Type="http://schemas.openxmlformats.org/officeDocument/2006/relationships/hyperlink" Target="https://sequelize.org/docs/v6/other-topics/other-data-types" TargetMode="External"/><Relationship Id="rId5" Type="http://schemas.openxmlformats.org/officeDocument/2006/relationships/hyperlink" Target="https://sequelize.org/docs/v6/core-concepts/raw-queries" TargetMode="External"/><Relationship Id="rId6" Type="http://schemas.openxmlformats.org/officeDocument/2006/relationships/hyperlink" Target="https://sequelize.org/docs/v6/core-concepts/validations-and-constrain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type="ctrTitle"/>
          </p:nvPr>
        </p:nvSpPr>
        <p:spPr>
          <a:xfrm>
            <a:off x="669750" y="1857150"/>
            <a:ext cx="7804500" cy="142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Integrating a SQL Database to the REST API 💾</a:t>
            </a:r>
            <a:endParaRPr/>
          </a:p>
          <a:p>
            <a:pPr indent="0" lvl="0" marL="0" rtl="0" algn="l">
              <a:lnSpc>
                <a:spcPct val="100000"/>
              </a:lnSpc>
              <a:spcBef>
                <a:spcPts val="0"/>
              </a:spcBef>
              <a:spcAft>
                <a:spcPts val="0"/>
              </a:spcAft>
              <a:buNone/>
            </a:pPr>
            <a:r>
              <a:rPr b="0" lang="en-GB" sz="2000"/>
              <a:t>Implementing ORM in Express app, implementing MVC pattern, using Sequelize (Day 5)</a:t>
            </a:r>
            <a:endParaRPr b="0"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4f3363a852_0_7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Controller: Application Logic</a:t>
            </a:r>
            <a:endParaRPr/>
          </a:p>
        </p:txBody>
      </p:sp>
      <p:sp>
        <p:nvSpPr>
          <p:cNvPr id="102" name="Google Shape;102;g24f3363a852_0_75"/>
          <p:cNvSpPr txBox="1"/>
          <p:nvPr>
            <p:ph idx="2" type="title"/>
          </p:nvPr>
        </p:nvSpPr>
        <p:spPr>
          <a:xfrm>
            <a:off x="825000" y="1321500"/>
            <a:ext cx="7494000" cy="98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Controllers as the name suggests, are responsible for controlling the flow of data in the application. They are responsible for handling user requests and interacting with the Model including creating, reading, updating, and deleting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24f3363a852_0_82"/>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MVC Diagram</a:t>
            </a:r>
            <a:endParaRPr/>
          </a:p>
        </p:txBody>
      </p:sp>
      <p:pic>
        <p:nvPicPr>
          <p:cNvPr id="108" name="Google Shape;108;g24f3363a852_0_82"/>
          <p:cNvPicPr preferRelativeResize="0"/>
          <p:nvPr/>
        </p:nvPicPr>
        <p:blipFill>
          <a:blip r:embed="rId3">
            <a:alphaModFix/>
          </a:blip>
          <a:stretch>
            <a:fillRect/>
          </a:stretch>
        </p:blipFill>
        <p:spPr>
          <a:xfrm>
            <a:off x="2423440" y="1258400"/>
            <a:ext cx="4297120" cy="373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4f3363a852_0_88"/>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Benefits of the MVC Pattern</a:t>
            </a:r>
            <a:endParaRPr/>
          </a:p>
        </p:txBody>
      </p:sp>
      <p:sp>
        <p:nvSpPr>
          <p:cNvPr id="114" name="Google Shape;114;g24f3363a852_0_88"/>
          <p:cNvSpPr txBox="1"/>
          <p:nvPr>
            <p:ph idx="2" type="title"/>
          </p:nvPr>
        </p:nvSpPr>
        <p:spPr>
          <a:xfrm>
            <a:off x="825000" y="1321500"/>
            <a:ext cx="7494000" cy="335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Other than code organization, the MVC pattern has many other benefits:</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b="1" lang="en-GB"/>
              <a:t>Modularity</a:t>
            </a:r>
            <a:r>
              <a:rPr lang="en-GB"/>
              <a:t>: The MVC pattern promotes modularity. Each layer is responsible for a specific task. This makes it easier to maintain and scale the application.</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b="1" lang="en-GB"/>
              <a:t>Reusability</a:t>
            </a:r>
            <a:r>
              <a:rPr lang="en-GB"/>
              <a:t>: The MVC pattern promotes reusability. For example, you can reuse the same Model in different applications.</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b="1" lang="en-GB"/>
              <a:t>Separation of Concerns</a:t>
            </a:r>
            <a:r>
              <a:rPr lang="en-GB"/>
              <a:t>: The MVC pattern promotes separation of concerns. This makes it easier to maintain and scale the application.</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b="1" lang="en-GB"/>
              <a:t>Parallel Development</a:t>
            </a:r>
            <a:r>
              <a:rPr lang="en-GB"/>
              <a:t>: The MVC pattern promotes parallel development. Each layer can be developed independently. Eg. You can have one person working on the Model and another working on the controller.</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4f3363a852_0_96"/>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Practice Project: Blog Platform API</a:t>
            </a:r>
            <a:endParaRPr/>
          </a:p>
        </p:txBody>
      </p:sp>
      <p:sp>
        <p:nvSpPr>
          <p:cNvPr id="120" name="Google Shape;120;g24f3363a852_0_96"/>
          <p:cNvSpPr txBox="1"/>
          <p:nvPr>
            <p:ph idx="2" type="title"/>
          </p:nvPr>
        </p:nvSpPr>
        <p:spPr>
          <a:xfrm>
            <a:off x="825000" y="1321500"/>
            <a:ext cx="7494000" cy="260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Now that we've learned the basics of Sequelize and MVC pattern, let's put our knowledge into practice by building an Blog Platform API.</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Code Along: </a:t>
            </a:r>
            <a:r>
              <a:rPr lang="en-GB" u="sng">
                <a:solidFill>
                  <a:schemeClr val="hlink"/>
                </a:solidFill>
                <a:hlinkClick r:id="rId3"/>
              </a:rPr>
              <a:t>Blog Platform API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708900" y="21870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Self Cover: </a:t>
            </a:r>
            <a:r>
              <a:rPr lang="en-GB" u="sng">
                <a:solidFill>
                  <a:schemeClr val="hlink"/>
                </a:solidFill>
                <a:hlinkClick r:id="rId3"/>
              </a:rPr>
              <a:t>Express JS: MVC Pattern (all)</a:t>
            </a:r>
            <a:endParaRPr b="0"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708900" y="1448250"/>
            <a:ext cx="7726200" cy="1200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Task of the day</a:t>
            </a:r>
            <a:br>
              <a:rPr lang="en-GB"/>
            </a:br>
            <a:r>
              <a:rPr b="0" lang="en-GB" sz="1400"/>
              <a:t>Task of the Day: </a:t>
            </a:r>
            <a:r>
              <a:rPr b="0" lang="en-GB" sz="1400"/>
              <a:t>Present an Insomnia Demo of the Practice Project.</a:t>
            </a:r>
            <a:endParaRPr b="0" sz="1400"/>
          </a:p>
          <a:p>
            <a:pPr indent="0" lvl="0" marL="0" rtl="0" algn="l">
              <a:lnSpc>
                <a:spcPct val="100000"/>
              </a:lnSpc>
              <a:spcBef>
                <a:spcPts val="0"/>
              </a:spcBef>
              <a:spcAft>
                <a:spcPts val="0"/>
              </a:spcAft>
              <a:buNone/>
            </a:pPr>
            <a:r>
              <a:t/>
            </a:r>
            <a:endParaRPr b="0" sz="1400"/>
          </a:p>
          <a:p>
            <a:pPr indent="0" lvl="0" marL="0" rtl="0" algn="l">
              <a:lnSpc>
                <a:spcPct val="100000"/>
              </a:lnSpc>
              <a:spcBef>
                <a:spcPts val="0"/>
              </a:spcBef>
              <a:spcAft>
                <a:spcPts val="0"/>
              </a:spcAft>
              <a:buSzPts val="2400"/>
              <a:buNone/>
            </a:pPr>
            <a:r>
              <a:t/>
            </a:r>
            <a:endParaRPr b="0"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708900" y="22947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Take home tasks</a:t>
            </a:r>
            <a:endParaRPr b="0"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Some homework </a:t>
            </a:r>
            <a:r>
              <a:rPr lang="en-GB" sz="1800">
                <a:latin typeface="Montserrat"/>
                <a:ea typeface="Montserrat"/>
                <a:cs typeface="Montserrat"/>
                <a:sym typeface="Montserrat"/>
              </a:rPr>
              <a:t>📚</a:t>
            </a:r>
            <a:endParaRPr b="0" sz="1400"/>
          </a:p>
        </p:txBody>
      </p:sp>
      <p:sp>
        <p:nvSpPr>
          <p:cNvPr id="141" name="Google Shape;141;p24"/>
          <p:cNvSpPr txBox="1"/>
          <p:nvPr>
            <p:ph idx="2" type="title"/>
          </p:nvPr>
        </p:nvSpPr>
        <p:spPr>
          <a:xfrm>
            <a:off x="565800" y="1580850"/>
            <a:ext cx="8012400" cy="1590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Self cover: </a:t>
            </a:r>
            <a:r>
              <a:rPr lang="en-GB" u="sng">
                <a:solidFill>
                  <a:schemeClr val="hlink"/>
                </a:solidFill>
                <a:hlinkClick r:id="rId3"/>
              </a:rPr>
              <a:t>Data Validation</a:t>
            </a:r>
            <a:endParaRPr/>
          </a:p>
          <a:p>
            <a:pPr indent="0" lvl="0" marL="457200" rtl="0" algn="l">
              <a:lnSpc>
                <a:spcPct val="100000"/>
              </a:lnSpc>
              <a:spcBef>
                <a:spcPts val="0"/>
              </a:spcBef>
              <a:spcAft>
                <a:spcPts val="0"/>
              </a:spcAft>
              <a:buNone/>
            </a:pPr>
            <a:r>
              <a:rPr lang="en-GB"/>
              <a:t>Up until the Capstone Project</a:t>
            </a:r>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u="sng">
                <a:solidFill>
                  <a:schemeClr val="hlink"/>
                </a:solidFill>
                <a:hlinkClick r:id="rId4"/>
              </a:rPr>
              <a:t>Module Capstone Project ~ Create BookingApp</a:t>
            </a:r>
            <a:endParaRPr/>
          </a:p>
          <a:p>
            <a:pPr indent="0" lvl="0" marL="457200" rtl="0" algn="l">
              <a:lnSpc>
                <a:spcPct val="100000"/>
              </a:lnSpc>
              <a:spcBef>
                <a:spcPts val="0"/>
              </a:spcBef>
              <a:spcAft>
                <a:spcPts val="0"/>
              </a:spcAft>
              <a:buNone/>
            </a:pPr>
            <a:r>
              <a:rPr lang="en-GB"/>
              <a:t>Use the Model-View-Controller (MVC) pattern when creating the BookingApp project.</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References</a:t>
            </a:r>
            <a:endParaRPr b="0" sz="1400"/>
          </a:p>
        </p:txBody>
      </p:sp>
      <p:sp>
        <p:nvSpPr>
          <p:cNvPr id="147" name="Google Shape;147;p25"/>
          <p:cNvSpPr txBox="1"/>
          <p:nvPr>
            <p:ph idx="2" type="title"/>
          </p:nvPr>
        </p:nvSpPr>
        <p:spPr>
          <a:xfrm>
            <a:off x="565800" y="2083200"/>
            <a:ext cx="8012400" cy="1280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u="sng">
                <a:solidFill>
                  <a:schemeClr val="hlink"/>
                </a:solidFill>
                <a:hlinkClick r:id="rId3"/>
              </a:rPr>
              <a:t>MVC Pattern</a:t>
            </a:r>
            <a:endParaRPr/>
          </a:p>
          <a:p>
            <a:pPr indent="-317500" lvl="0" marL="457200" rtl="0" algn="l">
              <a:lnSpc>
                <a:spcPct val="100000"/>
              </a:lnSpc>
              <a:spcBef>
                <a:spcPts val="0"/>
              </a:spcBef>
              <a:spcAft>
                <a:spcPts val="0"/>
              </a:spcAft>
              <a:buSzPts val="1400"/>
              <a:buChar char="●"/>
            </a:pPr>
            <a:r>
              <a:rPr lang="en-GB" u="sng">
                <a:solidFill>
                  <a:schemeClr val="hlink"/>
                </a:solidFill>
                <a:hlinkClick r:id="rId4"/>
              </a:rPr>
              <a:t>Sequelize Data Types</a:t>
            </a:r>
            <a:endParaRPr/>
          </a:p>
          <a:p>
            <a:pPr indent="-317500" lvl="0" marL="457200" rtl="0" algn="l">
              <a:lnSpc>
                <a:spcPct val="100000"/>
              </a:lnSpc>
              <a:spcBef>
                <a:spcPts val="0"/>
              </a:spcBef>
              <a:spcAft>
                <a:spcPts val="0"/>
              </a:spcAft>
              <a:buSzPts val="1400"/>
              <a:buChar char="●"/>
            </a:pPr>
            <a:r>
              <a:rPr lang="en-GB" u="sng">
                <a:solidFill>
                  <a:schemeClr val="hlink"/>
                </a:solidFill>
                <a:hlinkClick r:id="rId5"/>
              </a:rPr>
              <a:t>Sequelize Raw Queries</a:t>
            </a:r>
            <a:endParaRPr/>
          </a:p>
          <a:p>
            <a:pPr indent="-317500" lvl="0" marL="457200" rtl="0" algn="l">
              <a:lnSpc>
                <a:spcPct val="100000"/>
              </a:lnSpc>
              <a:spcBef>
                <a:spcPts val="0"/>
              </a:spcBef>
              <a:spcAft>
                <a:spcPts val="0"/>
              </a:spcAft>
              <a:buSzPts val="1400"/>
              <a:buChar char="●"/>
            </a:pPr>
            <a:r>
              <a:rPr lang="en-GB" u="sng">
                <a:solidFill>
                  <a:schemeClr val="hlink"/>
                </a:solidFill>
                <a:hlinkClick r:id="rId6"/>
              </a:rPr>
              <a:t>Sequelize Validations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793325" y="551900"/>
            <a:ext cx="7131000" cy="76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Lesson Outcome</a:t>
            </a:r>
            <a:endParaRPr/>
          </a:p>
          <a:p>
            <a:pPr indent="0" lvl="0" marL="0" rtl="0" algn="l">
              <a:lnSpc>
                <a:spcPct val="100000"/>
              </a:lnSpc>
              <a:spcBef>
                <a:spcPts val="0"/>
              </a:spcBef>
              <a:spcAft>
                <a:spcPts val="0"/>
              </a:spcAft>
              <a:buSzPts val="2400"/>
              <a:buNone/>
            </a:pPr>
            <a:r>
              <a:rPr b="0" lang="en-GB" sz="1400"/>
              <a:t>By the end of today, you should be able to:</a:t>
            </a:r>
            <a:endParaRPr b="0" sz="1400"/>
          </a:p>
        </p:txBody>
      </p:sp>
      <p:sp>
        <p:nvSpPr>
          <p:cNvPr id="55" name="Google Shape;55;p2"/>
          <p:cNvSpPr txBox="1"/>
          <p:nvPr>
            <p:ph idx="2" type="title"/>
          </p:nvPr>
        </p:nvSpPr>
        <p:spPr>
          <a:xfrm>
            <a:off x="793325" y="1548200"/>
            <a:ext cx="7919100" cy="25203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GB"/>
              <a:t>Learn the process of integrating a SQL database into a RESTful API.</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Learn how to implement the MVC (Model-View-Controller) pattern and its role in organizing code and reducing complexity.</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Learn how to use Sequelize ORM to perform CRUD operations on a SQL database.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Build a Blog Platform REST API with CRUD operations, integrated with a SQL database.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What is ORM?</a:t>
            </a:r>
            <a:endParaRPr/>
          </a:p>
        </p:txBody>
      </p:sp>
      <p:sp>
        <p:nvSpPr>
          <p:cNvPr id="61" name="Google Shape;61;p3"/>
          <p:cNvSpPr txBox="1"/>
          <p:nvPr>
            <p:ph idx="2" type="title"/>
          </p:nvPr>
        </p:nvSpPr>
        <p:spPr>
          <a:xfrm>
            <a:off x="793325" y="1580550"/>
            <a:ext cx="8193000" cy="1982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ORM is an acronym for Object Relational Mapping. ORM act as a bridge between databases and object oriented programming model code. Traditionally, to access data in a database, one needs to write stored procedure or SQL query to do so. With ORM, it eliminates the complexity of writing a query for every task you need to do.</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There are ORM libraries that lets you access and manipulate the database by using your desired programming language. There are quite a number of ORMs for NodeJS, but in this course, we are going to use Sequelize.</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g24f3363a852_0_5"/>
          <p:cNvPicPr preferRelativeResize="0"/>
          <p:nvPr/>
        </p:nvPicPr>
        <p:blipFill>
          <a:blip r:embed="rId3">
            <a:alphaModFix/>
          </a:blip>
          <a:stretch>
            <a:fillRect/>
          </a:stretch>
        </p:blipFill>
        <p:spPr>
          <a:xfrm>
            <a:off x="540418" y="705400"/>
            <a:ext cx="8063163" cy="373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The MVC Pattern in Express.js</a:t>
            </a:r>
            <a:endParaRPr/>
          </a:p>
        </p:txBody>
      </p:sp>
      <p:sp>
        <p:nvSpPr>
          <p:cNvPr id="72" name="Google Shape;72;p4"/>
          <p:cNvSpPr txBox="1"/>
          <p:nvPr>
            <p:ph idx="2" type="title"/>
          </p:nvPr>
        </p:nvSpPr>
        <p:spPr>
          <a:xfrm>
            <a:off x="825000" y="1394850"/>
            <a:ext cx="7494000" cy="2353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Applications can get very complex very quickly. At some point, you will find yourself in a situation where you have to deal with a lot of code. This can make it difficult to understand, maintain, and scale your application.</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When it comes to structuring your applications, regardless of the programming language or framework, there are many different ways to do it.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It's important to implement a structure that is easy to understand, maintain, and scale. One of the most popular patterns for structuring applications is the Model-View-Controller (MVC) pattern.</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24f3363a852_0_48"/>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The MVC Pattern in Express.js</a:t>
            </a:r>
            <a:endParaRPr/>
          </a:p>
        </p:txBody>
      </p:sp>
      <p:sp>
        <p:nvSpPr>
          <p:cNvPr id="78" name="Google Shape;78;g24f3363a852_0_48"/>
          <p:cNvSpPr txBox="1"/>
          <p:nvPr>
            <p:ph idx="2" type="title"/>
          </p:nvPr>
        </p:nvSpPr>
        <p:spPr>
          <a:xfrm>
            <a:off x="825000" y="1157850"/>
            <a:ext cx="7494000" cy="282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In the MVC pattern, the application is divided into three components or layers:</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Model: Responsible for managing data layer.</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View: Responsible for rendering data and presenting it to the user.</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Controller: Responsible for handling user requests, interacting with the Model, and updating the View.</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Of course, you can have other components or layers in your application, but MVC pattern provides a good starting point. It helps you organize your code and reduce complexity.</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4f3363a852_0_5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The MVC Pattern in Express.js</a:t>
            </a:r>
            <a:endParaRPr/>
          </a:p>
        </p:txBody>
      </p:sp>
      <p:pic>
        <p:nvPicPr>
          <p:cNvPr id="84" name="Google Shape;84;g24f3363a852_0_54"/>
          <p:cNvPicPr preferRelativeResize="0"/>
          <p:nvPr/>
        </p:nvPicPr>
        <p:blipFill>
          <a:blip r:embed="rId3">
            <a:alphaModFix/>
          </a:blip>
          <a:stretch>
            <a:fillRect/>
          </a:stretch>
        </p:blipFill>
        <p:spPr>
          <a:xfrm>
            <a:off x="3414451" y="1258400"/>
            <a:ext cx="2315098" cy="373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24f3363a852_0_60"/>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Model: Data Logic</a:t>
            </a:r>
            <a:endParaRPr/>
          </a:p>
        </p:txBody>
      </p:sp>
      <p:sp>
        <p:nvSpPr>
          <p:cNvPr id="90" name="Google Shape;90;g24f3363a852_0_60"/>
          <p:cNvSpPr txBox="1"/>
          <p:nvPr>
            <p:ph idx="2" type="title"/>
          </p:nvPr>
        </p:nvSpPr>
        <p:spPr>
          <a:xfrm>
            <a:off x="825000" y="1321500"/>
            <a:ext cx="7494000" cy="250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Model is responsible for managing data layer.</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Represents the data in the application.</a:t>
            </a:r>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Defines the rules that govern access to and updates of this data.</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For example, if you are building a blog application, the Model would represent the data in the application such as the blog posts and comments. It would also define the rules that govern access to and updates of this data. For example, it would define the rules for creating, reading, updating, and deleting blog posts and comments.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4f3363a852_0_68"/>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View: Presentation Layer</a:t>
            </a:r>
            <a:endParaRPr/>
          </a:p>
        </p:txBody>
      </p:sp>
      <p:sp>
        <p:nvSpPr>
          <p:cNvPr id="96" name="Google Shape;96;g24f3363a852_0_68"/>
          <p:cNvSpPr txBox="1"/>
          <p:nvPr>
            <p:ph idx="2" type="title"/>
          </p:nvPr>
        </p:nvSpPr>
        <p:spPr>
          <a:xfrm>
            <a:off x="825000" y="1321500"/>
            <a:ext cx="7494000" cy="250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Views are the presentation layer of the application. Simply put, they are what the user sees. You don't have to create a views unless you're building a server-side rendered application. In some cases, we might want to keep the frontend and backend separate.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When building an API, the common practice is keeping the frontend and backend separate. Not only it makes the development process easier and faster, but it also eliminates the need to create server-side views.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By separating the frontend and backend, developers can employ different technologies and frameworks, allowing for independent development and enhanced scalability. For example, a popular real-world scenario is building a frontend application using React or Vue that consumes the REST API endpoints provided by the backend, handling the presentation and user interaction on the client-side.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gma Theme v1">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