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71" r:id="rId7"/>
    <p:sldId id="259" r:id="rId8"/>
    <p:sldId id="264" r:id="rId9"/>
    <p:sldId id="262" r:id="rId10"/>
    <p:sldId id="268" r:id="rId11"/>
    <p:sldId id="269" r:id="rId12"/>
    <p:sldId id="270" r:id="rId13"/>
    <p:sldId id="261" r:id="rId14"/>
    <p:sldId id="26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  <a:srgbClr val="73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A5C6B-9DDE-4359-A89F-BE73DF11F10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F65FD-2BE1-4A5C-AF03-2D6E365A1A25}">
      <dgm:prSet phldrT="[Text]"/>
      <dgm:spPr/>
      <dgm:t>
        <a:bodyPr/>
        <a:lstStyle/>
        <a:p>
          <a:r>
            <a:rPr lang="en-US" dirty="0" smtClean="0"/>
            <a:t>Designing of circuit</a:t>
          </a:r>
          <a:endParaRPr lang="en-US" dirty="0"/>
        </a:p>
      </dgm:t>
    </dgm:pt>
    <dgm:pt modelId="{4EDD3FD0-BBD7-4B05-9035-BE6B02529753}" type="parTrans" cxnId="{45CC7D16-86D9-4C82-9158-B07373F27539}">
      <dgm:prSet/>
      <dgm:spPr/>
      <dgm:t>
        <a:bodyPr/>
        <a:lstStyle/>
        <a:p>
          <a:endParaRPr lang="en-US"/>
        </a:p>
      </dgm:t>
    </dgm:pt>
    <dgm:pt modelId="{E73F7D17-0480-4018-827B-D374EC4930A6}" type="sibTrans" cxnId="{45CC7D16-86D9-4C82-9158-B07373F27539}">
      <dgm:prSet/>
      <dgm:spPr/>
      <dgm:t>
        <a:bodyPr/>
        <a:lstStyle/>
        <a:p>
          <a:endParaRPr lang="en-US"/>
        </a:p>
      </dgm:t>
    </dgm:pt>
    <dgm:pt modelId="{BF930BAD-054B-487F-9365-3DC8EBB88E17}">
      <dgm:prSet phldrT="[Text]"/>
      <dgm:spPr/>
      <dgm:t>
        <a:bodyPr/>
        <a:lstStyle/>
        <a:p>
          <a:r>
            <a:rPr lang="en-US" dirty="0" smtClean="0"/>
            <a:t>Circuit Analysis</a:t>
          </a:r>
          <a:endParaRPr lang="en-US" dirty="0"/>
        </a:p>
      </dgm:t>
    </dgm:pt>
    <dgm:pt modelId="{C2989982-2664-496E-BDCA-6413E1A4D6C4}" type="parTrans" cxnId="{D39AFC7E-99A7-41B9-9FE8-D1CA7F877815}">
      <dgm:prSet/>
      <dgm:spPr/>
      <dgm:t>
        <a:bodyPr/>
        <a:lstStyle/>
        <a:p>
          <a:endParaRPr lang="en-US"/>
        </a:p>
      </dgm:t>
    </dgm:pt>
    <dgm:pt modelId="{309605CE-61D8-4D1A-979C-78686BAFC654}" type="sibTrans" cxnId="{D39AFC7E-99A7-41B9-9FE8-D1CA7F877815}">
      <dgm:prSet/>
      <dgm:spPr/>
      <dgm:t>
        <a:bodyPr/>
        <a:lstStyle/>
        <a:p>
          <a:endParaRPr lang="en-US"/>
        </a:p>
      </dgm:t>
    </dgm:pt>
    <dgm:pt modelId="{BDEFA64E-1D75-43A5-B1BC-BAAD14CB28E8}">
      <dgm:prSet phldrT="[Text]"/>
      <dgm:spPr/>
      <dgm:t>
        <a:bodyPr/>
        <a:lstStyle/>
        <a:p>
          <a:r>
            <a:rPr lang="en-US" dirty="0" smtClean="0"/>
            <a:t>Implementation of circuit</a:t>
          </a:r>
          <a:endParaRPr lang="en-US" dirty="0"/>
        </a:p>
      </dgm:t>
    </dgm:pt>
    <dgm:pt modelId="{8A35A647-4CA1-4A32-9A84-9A9547C82186}" type="parTrans" cxnId="{8EBC89C5-C321-4E75-96C2-E9DAF585E37E}">
      <dgm:prSet/>
      <dgm:spPr/>
      <dgm:t>
        <a:bodyPr/>
        <a:lstStyle/>
        <a:p>
          <a:endParaRPr lang="en-US"/>
        </a:p>
      </dgm:t>
    </dgm:pt>
    <dgm:pt modelId="{FAF43F98-30F6-4AEB-A389-4BFA7BB975BB}" type="sibTrans" cxnId="{8EBC89C5-C321-4E75-96C2-E9DAF585E37E}">
      <dgm:prSet/>
      <dgm:spPr/>
      <dgm:t>
        <a:bodyPr/>
        <a:lstStyle/>
        <a:p>
          <a:endParaRPr lang="en-US"/>
        </a:p>
      </dgm:t>
    </dgm:pt>
    <dgm:pt modelId="{56B4A5BD-02EC-4E01-97BB-253952B7C91D}" type="pres">
      <dgm:prSet presAssocID="{4FDA5C6B-9DDE-4359-A89F-BE73DF11F10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766D48A-B252-4BC7-9F62-16D7E5538395}" type="pres">
      <dgm:prSet presAssocID="{DF3F65FD-2BE1-4A5C-AF03-2D6E365A1A25}" presName="Accent1" presStyleCnt="0"/>
      <dgm:spPr/>
    </dgm:pt>
    <dgm:pt modelId="{D15D57FC-E098-49D6-A335-C528192190D5}" type="pres">
      <dgm:prSet presAssocID="{DF3F65FD-2BE1-4A5C-AF03-2D6E365A1A25}" presName="Accent" presStyleLbl="node1" presStyleIdx="0" presStyleCnt="3"/>
      <dgm:spPr>
        <a:solidFill>
          <a:schemeClr val="accent1">
            <a:lumMod val="50000"/>
          </a:schemeClr>
        </a:solidFill>
      </dgm:spPr>
    </dgm:pt>
    <dgm:pt modelId="{A8784619-A456-4004-815C-EADCABBC5873}" type="pres">
      <dgm:prSet presAssocID="{DF3F65FD-2BE1-4A5C-AF03-2D6E365A1A2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DAF6F-DB65-463E-BD3C-CF5C163D357F}" type="pres">
      <dgm:prSet presAssocID="{BF930BAD-054B-487F-9365-3DC8EBB88E17}" presName="Accent2" presStyleCnt="0"/>
      <dgm:spPr/>
    </dgm:pt>
    <dgm:pt modelId="{C840425C-BDCC-46A9-B210-607F32E740F4}" type="pres">
      <dgm:prSet presAssocID="{BF930BAD-054B-487F-9365-3DC8EBB88E17}" presName="Accent" presStyleLbl="node1" presStyleIdx="1" presStyleCnt="3"/>
      <dgm:spPr>
        <a:solidFill>
          <a:schemeClr val="accent1">
            <a:lumMod val="50000"/>
          </a:schemeClr>
        </a:solidFill>
      </dgm:spPr>
    </dgm:pt>
    <dgm:pt modelId="{F6B0D5E1-E043-4148-9A9E-F3F6F3644B2F}" type="pres">
      <dgm:prSet presAssocID="{BF930BAD-054B-487F-9365-3DC8EBB88E1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9E3B8-2552-4C22-BF02-3000694BAA0F}" type="pres">
      <dgm:prSet presAssocID="{BDEFA64E-1D75-43A5-B1BC-BAAD14CB28E8}" presName="Accent3" presStyleCnt="0"/>
      <dgm:spPr/>
    </dgm:pt>
    <dgm:pt modelId="{FF40E8AA-39FE-44E3-A47E-F79F68242B80}" type="pres">
      <dgm:prSet presAssocID="{BDEFA64E-1D75-43A5-B1BC-BAAD14CB28E8}" presName="Accent" presStyleLbl="node1" presStyleIdx="2" presStyleCnt="3"/>
      <dgm:spPr>
        <a:solidFill>
          <a:schemeClr val="accent1">
            <a:lumMod val="50000"/>
          </a:schemeClr>
        </a:solidFill>
      </dgm:spPr>
    </dgm:pt>
    <dgm:pt modelId="{1736B9A8-F2B8-4544-A323-1225079EE9FC}" type="pres">
      <dgm:prSet presAssocID="{BDEFA64E-1D75-43A5-B1BC-BAAD14CB28E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0A0F03-2CBE-4666-919B-B7BA5E069213}" type="presOf" srcId="{4FDA5C6B-9DDE-4359-A89F-BE73DF11F105}" destId="{56B4A5BD-02EC-4E01-97BB-253952B7C91D}" srcOrd="0" destOrd="0" presId="urn:microsoft.com/office/officeart/2009/layout/CircleArrowProcess"/>
    <dgm:cxn modelId="{D39AFC7E-99A7-41B9-9FE8-D1CA7F877815}" srcId="{4FDA5C6B-9DDE-4359-A89F-BE73DF11F105}" destId="{BF930BAD-054B-487F-9365-3DC8EBB88E17}" srcOrd="1" destOrd="0" parTransId="{C2989982-2664-496E-BDCA-6413E1A4D6C4}" sibTransId="{309605CE-61D8-4D1A-979C-78686BAFC654}"/>
    <dgm:cxn modelId="{8EBC89C5-C321-4E75-96C2-E9DAF585E37E}" srcId="{4FDA5C6B-9DDE-4359-A89F-BE73DF11F105}" destId="{BDEFA64E-1D75-43A5-B1BC-BAAD14CB28E8}" srcOrd="2" destOrd="0" parTransId="{8A35A647-4CA1-4A32-9A84-9A9547C82186}" sibTransId="{FAF43F98-30F6-4AEB-A389-4BFA7BB975BB}"/>
    <dgm:cxn modelId="{37BCE99C-68F8-4339-8378-70C119ECCE2A}" type="presOf" srcId="{BF930BAD-054B-487F-9365-3DC8EBB88E17}" destId="{F6B0D5E1-E043-4148-9A9E-F3F6F3644B2F}" srcOrd="0" destOrd="0" presId="urn:microsoft.com/office/officeart/2009/layout/CircleArrowProcess"/>
    <dgm:cxn modelId="{14A176D5-92F3-4914-8507-A23ECDB2E13E}" type="presOf" srcId="{DF3F65FD-2BE1-4A5C-AF03-2D6E365A1A25}" destId="{A8784619-A456-4004-815C-EADCABBC5873}" srcOrd="0" destOrd="0" presId="urn:microsoft.com/office/officeart/2009/layout/CircleArrowProcess"/>
    <dgm:cxn modelId="{332E5EE8-C222-48EF-8927-1A8FE0DF1524}" type="presOf" srcId="{BDEFA64E-1D75-43A5-B1BC-BAAD14CB28E8}" destId="{1736B9A8-F2B8-4544-A323-1225079EE9FC}" srcOrd="0" destOrd="0" presId="urn:microsoft.com/office/officeart/2009/layout/CircleArrowProcess"/>
    <dgm:cxn modelId="{45CC7D16-86D9-4C82-9158-B07373F27539}" srcId="{4FDA5C6B-9DDE-4359-A89F-BE73DF11F105}" destId="{DF3F65FD-2BE1-4A5C-AF03-2D6E365A1A25}" srcOrd="0" destOrd="0" parTransId="{4EDD3FD0-BBD7-4B05-9035-BE6B02529753}" sibTransId="{E73F7D17-0480-4018-827B-D374EC4930A6}"/>
    <dgm:cxn modelId="{21484C53-DAD7-4A5A-8953-92F72DBF7545}" type="presParOf" srcId="{56B4A5BD-02EC-4E01-97BB-253952B7C91D}" destId="{A766D48A-B252-4BC7-9F62-16D7E5538395}" srcOrd="0" destOrd="0" presId="urn:microsoft.com/office/officeart/2009/layout/CircleArrowProcess"/>
    <dgm:cxn modelId="{4F07CC2C-62CF-4D93-A65B-71F5AD149382}" type="presParOf" srcId="{A766D48A-B252-4BC7-9F62-16D7E5538395}" destId="{D15D57FC-E098-49D6-A335-C528192190D5}" srcOrd="0" destOrd="0" presId="urn:microsoft.com/office/officeart/2009/layout/CircleArrowProcess"/>
    <dgm:cxn modelId="{2F53F78B-4D19-45EE-9BDB-AB469893F89E}" type="presParOf" srcId="{56B4A5BD-02EC-4E01-97BB-253952B7C91D}" destId="{A8784619-A456-4004-815C-EADCABBC5873}" srcOrd="1" destOrd="0" presId="urn:microsoft.com/office/officeart/2009/layout/CircleArrowProcess"/>
    <dgm:cxn modelId="{B12069DB-F3FF-4BF5-BCFF-8855E3D68F8B}" type="presParOf" srcId="{56B4A5BD-02EC-4E01-97BB-253952B7C91D}" destId="{7BADAF6F-DB65-463E-BD3C-CF5C163D357F}" srcOrd="2" destOrd="0" presId="urn:microsoft.com/office/officeart/2009/layout/CircleArrowProcess"/>
    <dgm:cxn modelId="{F7928BC6-0107-4F0C-AE57-1019E4BCF707}" type="presParOf" srcId="{7BADAF6F-DB65-463E-BD3C-CF5C163D357F}" destId="{C840425C-BDCC-46A9-B210-607F32E740F4}" srcOrd="0" destOrd="0" presId="urn:microsoft.com/office/officeart/2009/layout/CircleArrowProcess"/>
    <dgm:cxn modelId="{CE4F1A74-C97D-4B9E-8D61-174F65431317}" type="presParOf" srcId="{56B4A5BD-02EC-4E01-97BB-253952B7C91D}" destId="{F6B0D5E1-E043-4148-9A9E-F3F6F3644B2F}" srcOrd="3" destOrd="0" presId="urn:microsoft.com/office/officeart/2009/layout/CircleArrowProcess"/>
    <dgm:cxn modelId="{D7A7121C-9858-43D0-BCD3-E7797ED3315B}" type="presParOf" srcId="{56B4A5BD-02EC-4E01-97BB-253952B7C91D}" destId="{D469E3B8-2552-4C22-BF02-3000694BAA0F}" srcOrd="4" destOrd="0" presId="urn:microsoft.com/office/officeart/2009/layout/CircleArrowProcess"/>
    <dgm:cxn modelId="{EDD894F9-808E-423E-B877-12E703A04533}" type="presParOf" srcId="{D469E3B8-2552-4C22-BF02-3000694BAA0F}" destId="{FF40E8AA-39FE-44E3-A47E-F79F68242B80}" srcOrd="0" destOrd="0" presId="urn:microsoft.com/office/officeart/2009/layout/CircleArrowProcess"/>
    <dgm:cxn modelId="{8951D89D-B4DD-4517-81F7-A472C88E55D4}" type="presParOf" srcId="{56B4A5BD-02EC-4E01-97BB-253952B7C91D}" destId="{1736B9A8-F2B8-4544-A323-1225079EE9F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D57FC-E098-49D6-A335-C528192190D5}">
      <dsp:nvSpPr>
        <dsp:cNvPr id="0" name=""/>
        <dsp:cNvSpPr/>
      </dsp:nvSpPr>
      <dsp:spPr>
        <a:xfrm>
          <a:off x="2131404" y="0"/>
          <a:ext cx="2356362" cy="23567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84619-A456-4004-815C-EADCABBC5873}">
      <dsp:nvSpPr>
        <dsp:cNvPr id="0" name=""/>
        <dsp:cNvSpPr/>
      </dsp:nvSpPr>
      <dsp:spPr>
        <a:xfrm>
          <a:off x="2652238" y="850847"/>
          <a:ext cx="1309385" cy="65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Designing of circuit</a:t>
          </a:r>
          <a:endParaRPr lang="en-US" sz="1500" kern="1200" dirty="0"/>
        </a:p>
      </dsp:txBody>
      <dsp:txXfrm>
        <a:off x="2652238" y="850847"/>
        <a:ext cx="1309385" cy="654535"/>
      </dsp:txXfrm>
    </dsp:sp>
    <dsp:sp modelId="{C840425C-BDCC-46A9-B210-607F32E740F4}">
      <dsp:nvSpPr>
        <dsp:cNvPr id="0" name=""/>
        <dsp:cNvSpPr/>
      </dsp:nvSpPr>
      <dsp:spPr>
        <a:xfrm>
          <a:off x="1476933" y="1354111"/>
          <a:ext cx="2356362" cy="23567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0D5E1-E043-4148-9A9E-F3F6F3644B2F}">
      <dsp:nvSpPr>
        <dsp:cNvPr id="0" name=""/>
        <dsp:cNvSpPr/>
      </dsp:nvSpPr>
      <dsp:spPr>
        <a:xfrm>
          <a:off x="2000422" y="2212791"/>
          <a:ext cx="1309385" cy="65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Circuit Analysis</a:t>
          </a:r>
          <a:endParaRPr lang="en-US" sz="1500" kern="1200" dirty="0"/>
        </a:p>
      </dsp:txBody>
      <dsp:txXfrm>
        <a:off x="2000422" y="2212791"/>
        <a:ext cx="1309385" cy="654535"/>
      </dsp:txXfrm>
    </dsp:sp>
    <dsp:sp modelId="{FF40E8AA-39FE-44E3-A47E-F79F68242B80}">
      <dsp:nvSpPr>
        <dsp:cNvPr id="0" name=""/>
        <dsp:cNvSpPr/>
      </dsp:nvSpPr>
      <dsp:spPr>
        <a:xfrm>
          <a:off x="2299115" y="2870265"/>
          <a:ext cx="2024480" cy="20252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6B9A8-F2B8-4544-A323-1225079EE9FC}">
      <dsp:nvSpPr>
        <dsp:cNvPr id="0" name=""/>
        <dsp:cNvSpPr/>
      </dsp:nvSpPr>
      <dsp:spPr>
        <a:xfrm>
          <a:off x="2655336" y="3576693"/>
          <a:ext cx="1309385" cy="65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Implementation of circuit</a:t>
          </a:r>
          <a:endParaRPr lang="en-US" sz="1500" kern="1200" dirty="0"/>
        </a:p>
      </dsp:txBody>
      <dsp:txXfrm>
        <a:off x="2655336" y="3576693"/>
        <a:ext cx="1309385" cy="654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7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3E3A-85F8-41D8-944C-CC97A113167C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21BF6-908E-4C0D-9276-4A841FDC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239" y="3953814"/>
            <a:ext cx="8070761" cy="188031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DESIGN OF NOVEL TERNERY TO BINARY</a:t>
            </a:r>
            <a:endParaRPr lang="en-US" sz="4000" b="1" dirty="0">
              <a:solidFill>
                <a:schemeClr val="bg1">
                  <a:lumMod val="9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84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3699" y="422031"/>
            <a:ext cx="4867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ADVANTAGES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188817"/>
                  </p:ext>
                </p:extLst>
              </p:nvPr>
            </p:nvGraphicFramePr>
            <p:xfrm>
              <a:off x="2415395" y="2342924"/>
              <a:ext cx="6788442" cy="4286145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262814"/>
                    <a:gridCol w="2262814"/>
                    <a:gridCol w="2262814"/>
                  </a:tblGrid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Decimal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Binary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Ternary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22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dirty="0" smtClean="0"/>
                            <a:t>=243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11110011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100000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dirty="0" smtClean="0"/>
                            <a:t>=729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1011011001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100000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dirty="0" smtClean="0"/>
                            <a:t>=2187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100010001011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10000000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188817"/>
                  </p:ext>
                </p:extLst>
              </p:nvPr>
            </p:nvGraphicFramePr>
            <p:xfrm>
              <a:off x="2415395" y="2342924"/>
              <a:ext cx="6788442" cy="4286145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262814"/>
                    <a:gridCol w="2262814"/>
                    <a:gridCol w="2262814"/>
                  </a:tblGrid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Decimal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Binary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Ternary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22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200000" r="-200539" b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11110011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100000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300000" r="-20053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1011011001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100000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857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400000" r="-200539" b="-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100010001011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10000000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712890" y="1129917"/>
            <a:ext cx="870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Higher density of information per bit can lead to more compact data </a:t>
            </a:r>
            <a:r>
              <a:rPr lang="en-US" sz="2400" dirty="0" smtClean="0"/>
              <a:t>representation.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It has particular advantages in DSP application (Convolution, FFT).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84581" y="1008514"/>
            <a:ext cx="2926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33737" y="1078854"/>
            <a:ext cx="256032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4227" y="703384"/>
            <a:ext cx="9566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ROAD MAP TO THE NEXT WORK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4569494"/>
              </p:ext>
            </p:extLst>
          </p:nvPr>
        </p:nvGraphicFramePr>
        <p:xfrm>
          <a:off x="6696221" y="1748895"/>
          <a:ext cx="5964701" cy="489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4227" y="1702191"/>
            <a:ext cx="63445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Step- 1:</a:t>
            </a:r>
          </a:p>
          <a:p>
            <a:pPr algn="just"/>
            <a:r>
              <a:rPr lang="en-US" sz="2400" dirty="0" smtClean="0"/>
              <a:t>Designing of circuit using Tanner S Edit Application Software.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Step- 2:</a:t>
            </a:r>
          </a:p>
          <a:p>
            <a:pPr algn="just"/>
            <a:r>
              <a:rPr lang="en-US" sz="2400" dirty="0" smtClean="0"/>
              <a:t>Circuit Analysis will be done. Observation will be taken from the input-output characteristic curve to find out the Rise Time, Fall Time and delay in the circuit.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Step- 3:</a:t>
            </a:r>
          </a:p>
          <a:p>
            <a:pPr algn="just"/>
            <a:r>
              <a:rPr lang="en-US" sz="2400" dirty="0" smtClean="0"/>
              <a:t>Implementation of the circuit for some major operation 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61846" y="1266092"/>
            <a:ext cx="72167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49639" y="1336432"/>
            <a:ext cx="724486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5243" y="534572"/>
            <a:ext cx="9312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WHAT MODIFICATIONS THIS CIRCUIT HAVE..?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8634" y="2124227"/>
            <a:ext cx="9073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Earlier Ternary circuits uses active and passive components but this one is only based on passive components (CMOS).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Using this circuit is advantageous as threshold voltage of the CMOS is kept fixed.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Circuit based on the concept of ternary logic was hard to implement as the systems are based on binary logic hence this ternary to binary converter will be helpful.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48213" y="1150181"/>
            <a:ext cx="72167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36006" y="1220521"/>
            <a:ext cx="724486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1081" y="1729735"/>
            <a:ext cx="182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48874" y="1800075"/>
            <a:ext cx="173736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077025" y="1335315"/>
            <a:ext cx="5760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098799" y="1589313"/>
            <a:ext cx="5760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098799" y="1821544"/>
            <a:ext cx="5760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98799" y="2068287"/>
            <a:ext cx="5760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98799" y="2329543"/>
            <a:ext cx="5760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98799" y="2605313"/>
            <a:ext cx="5760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98799" y="2881084"/>
            <a:ext cx="5760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98799" y="3127832"/>
            <a:ext cx="5760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98799" y="3389089"/>
            <a:ext cx="5760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oon 21"/>
          <p:cNvSpPr/>
          <p:nvPr/>
        </p:nvSpPr>
        <p:spPr>
          <a:xfrm rot="16200000">
            <a:off x="4412343" y="4498069"/>
            <a:ext cx="762000" cy="914400"/>
          </a:xfrm>
          <a:prstGeom prst="moon">
            <a:avLst>
              <a:gd name="adj" fmla="val 7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/>
          <p:cNvSpPr/>
          <p:nvPr/>
        </p:nvSpPr>
        <p:spPr>
          <a:xfrm rot="16200000">
            <a:off x="6055359" y="4498069"/>
            <a:ext cx="762000" cy="914400"/>
          </a:xfrm>
          <a:prstGeom prst="moon">
            <a:avLst>
              <a:gd name="adj" fmla="val 7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/>
        </p:nvSpPr>
        <p:spPr>
          <a:xfrm rot="16200000">
            <a:off x="7698375" y="4507594"/>
            <a:ext cx="762000" cy="914400"/>
          </a:xfrm>
          <a:prstGeom prst="moon">
            <a:avLst>
              <a:gd name="adj" fmla="val 7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8389257" y="1589313"/>
            <a:ext cx="0" cy="3130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178802" y="2075539"/>
            <a:ext cx="0" cy="2658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975602" y="2598049"/>
            <a:ext cx="0" cy="2148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757887" y="3120569"/>
            <a:ext cx="0" cy="155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56396" y="1828797"/>
            <a:ext cx="0" cy="2834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538686" y="2075539"/>
            <a:ext cx="0" cy="2651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320973" y="2888338"/>
            <a:ext cx="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103257" y="3135081"/>
            <a:ext cx="0" cy="155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116286" y="2307770"/>
            <a:ext cx="0" cy="2377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913083" y="2612571"/>
            <a:ext cx="0" cy="2103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680857" y="2888339"/>
            <a:ext cx="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34115" y="3120569"/>
            <a:ext cx="0" cy="155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418111" y="3396339"/>
            <a:ext cx="0" cy="2468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062686" y="5341255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415314" y="5348515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75202" y="5334001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3367311" y="3352801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5072745" y="228599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5032" y="2547257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4622800" y="2837544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4405084" y="308428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6277431" y="2823031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6045200" y="308428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6495144" y="2024745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6698346" y="1792513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8338461" y="1531257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8135261" y="2024745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7714349" y="3084285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7932061" y="2547259"/>
            <a:ext cx="87086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85659" y="115064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200" dirty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78405" y="137561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92915" y="163687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92916" y="18981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07430" y="214487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200" dirty="0" smtClean="0"/>
              <a:t>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07429" y="240613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707430" y="265287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21947" y="292865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200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721947" y="317539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200" dirty="0" smtClean="0"/>
              <a:t>8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08173" y="588230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sz="1200" dirty="0"/>
              <a:t>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579773" y="590408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34403" y="590408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874516" y="58895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sz="12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3" y="37737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71" b="87806"/>
          <a:stretch/>
        </p:blipFill>
        <p:spPr>
          <a:xfrm rot="5400000">
            <a:off x="1264424" y="1138827"/>
            <a:ext cx="584416" cy="534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71" b="87806"/>
          <a:stretch/>
        </p:blipFill>
        <p:spPr>
          <a:xfrm rot="5400000">
            <a:off x="2258653" y="1138828"/>
            <a:ext cx="584416" cy="534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71" b="87806"/>
          <a:stretch/>
        </p:blipFill>
        <p:spPr>
          <a:xfrm rot="5400000">
            <a:off x="2258652" y="1839359"/>
            <a:ext cx="584416" cy="534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" r="85909" b="85197"/>
          <a:stretch/>
        </p:blipFill>
        <p:spPr>
          <a:xfrm rot="5400000">
            <a:off x="1791886" y="2505613"/>
            <a:ext cx="482625" cy="501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71" b="87806"/>
          <a:stretch/>
        </p:blipFill>
        <p:spPr>
          <a:xfrm rot="5400000">
            <a:off x="3252883" y="1138827"/>
            <a:ext cx="584416" cy="534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71" b="87806"/>
          <a:stretch/>
        </p:blipFill>
        <p:spPr>
          <a:xfrm rot="5400000">
            <a:off x="4247112" y="1138826"/>
            <a:ext cx="584416" cy="534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71" b="87806"/>
          <a:stretch/>
        </p:blipFill>
        <p:spPr>
          <a:xfrm rot="5400000">
            <a:off x="4247112" y="1810331"/>
            <a:ext cx="584416" cy="534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" r="85909" b="85197"/>
          <a:stretch/>
        </p:blipFill>
        <p:spPr>
          <a:xfrm rot="5400000">
            <a:off x="3780346" y="2447559"/>
            <a:ext cx="482625" cy="5010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1" b="84534"/>
          <a:stretch/>
        </p:blipFill>
        <p:spPr>
          <a:xfrm>
            <a:off x="7260998" y="2939393"/>
            <a:ext cx="591230" cy="364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1" b="84534"/>
          <a:stretch/>
        </p:blipFill>
        <p:spPr>
          <a:xfrm>
            <a:off x="7260998" y="3303830"/>
            <a:ext cx="591230" cy="364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1" b="84534"/>
          <a:stretch/>
        </p:blipFill>
        <p:spPr>
          <a:xfrm>
            <a:off x="7260998" y="3668267"/>
            <a:ext cx="591230" cy="364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1" b="84534"/>
          <a:stretch/>
        </p:blipFill>
        <p:spPr>
          <a:xfrm>
            <a:off x="7260998" y="4032704"/>
            <a:ext cx="591230" cy="3644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1" b="84534"/>
          <a:stretch/>
        </p:blipFill>
        <p:spPr>
          <a:xfrm>
            <a:off x="7260998" y="4397141"/>
            <a:ext cx="591230" cy="364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1" b="84534"/>
          <a:stretch/>
        </p:blipFill>
        <p:spPr>
          <a:xfrm>
            <a:off x="7260998" y="4761578"/>
            <a:ext cx="591230" cy="3644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1" b="84534"/>
          <a:stretch/>
        </p:blipFill>
        <p:spPr>
          <a:xfrm>
            <a:off x="7260998" y="5126015"/>
            <a:ext cx="591230" cy="364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1" b="84534"/>
          <a:stretch/>
        </p:blipFill>
        <p:spPr>
          <a:xfrm>
            <a:off x="7260998" y="5490452"/>
            <a:ext cx="591230" cy="364437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1556632" y="1698174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002972" y="2982932"/>
            <a:ext cx="1199" cy="356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6" idx="1"/>
          </p:cNvCxnSpPr>
          <p:nvPr/>
        </p:nvCxnSpPr>
        <p:spPr>
          <a:xfrm flipH="1">
            <a:off x="2550860" y="1698176"/>
            <a:ext cx="1" cy="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</p:cNvCxnSpPr>
          <p:nvPr/>
        </p:nvCxnSpPr>
        <p:spPr>
          <a:xfrm>
            <a:off x="2550860" y="2398707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56632" y="2398707"/>
            <a:ext cx="365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10856" y="2398707"/>
            <a:ext cx="0" cy="11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19084" y="239870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19084" y="2384193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52346" y="1698173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002469" y="2913635"/>
            <a:ext cx="1319" cy="356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49159" y="2295344"/>
            <a:ext cx="1199" cy="420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546571" y="1690922"/>
            <a:ext cx="1" cy="11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52343" y="2362421"/>
            <a:ext cx="354232" cy="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06575" y="2376937"/>
            <a:ext cx="0" cy="11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14798" y="234790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00284" y="2347911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556632" y="3053868"/>
            <a:ext cx="5704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52343" y="3195024"/>
            <a:ext cx="3744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549378" y="3423978"/>
            <a:ext cx="5704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002469" y="3557883"/>
            <a:ext cx="32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549376" y="3773963"/>
            <a:ext cx="5704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546571" y="3920741"/>
            <a:ext cx="273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002972" y="4136821"/>
            <a:ext cx="527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552343" y="4283593"/>
            <a:ext cx="3730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002972" y="4512552"/>
            <a:ext cx="529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002469" y="4644819"/>
            <a:ext cx="329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002972" y="4875408"/>
            <a:ext cx="5265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546571" y="5020549"/>
            <a:ext cx="2736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1" b="84534"/>
          <a:stretch/>
        </p:blipFill>
        <p:spPr>
          <a:xfrm>
            <a:off x="7253742" y="5855307"/>
            <a:ext cx="591230" cy="364437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 flipH="1">
            <a:off x="2550860" y="5225393"/>
            <a:ext cx="4717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552343" y="5385045"/>
            <a:ext cx="3730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576284" y="5601122"/>
            <a:ext cx="4721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005943" y="5746272"/>
            <a:ext cx="329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550860" y="5978496"/>
            <a:ext cx="4717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546571" y="6123644"/>
            <a:ext cx="270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7808686" y="3125350"/>
            <a:ext cx="3686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7786912" y="3495463"/>
            <a:ext cx="3686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7801429" y="3845444"/>
            <a:ext cx="3686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786915" y="4208300"/>
            <a:ext cx="3686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786913" y="4584034"/>
            <a:ext cx="3686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801430" y="4946896"/>
            <a:ext cx="3686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801431" y="5309752"/>
            <a:ext cx="3686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801429" y="5685487"/>
            <a:ext cx="3686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7786918" y="6037097"/>
            <a:ext cx="3686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571146" y="841828"/>
            <a:ext cx="0" cy="28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550857" y="863598"/>
            <a:ext cx="0" cy="28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552344" y="907144"/>
            <a:ext cx="0" cy="28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539317" y="892630"/>
            <a:ext cx="0" cy="28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1567542" y="856342"/>
            <a:ext cx="983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3548746" y="907144"/>
            <a:ext cx="983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075542" y="420914"/>
            <a:ext cx="0" cy="43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085771" y="471716"/>
            <a:ext cx="0" cy="43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10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11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127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137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137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5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89969" y="1238458"/>
            <a:ext cx="4107766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u="sng" dirty="0" smtClean="0"/>
              <a:t>PRESENTED BY: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1842" y="2099545"/>
            <a:ext cx="39108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ABHINANDAN SHARMA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ABHINAV KUMAR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ARINJOY PODDAR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MRINAL BHARDWAJ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SHASHWAT KUMAR</a:t>
            </a:r>
          </a:p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SHUBHAM KUMAR SINHA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9957" y="5005356"/>
            <a:ext cx="607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rush Script MT" panose="03060802040406070304" pitchFamily="66" charset="0"/>
              </a:rPr>
              <a:t>Under the guidance of :</a:t>
            </a:r>
            <a:endParaRPr lang="en-US" sz="4800" dirty="0">
              <a:latin typeface="Brush Script MT" panose="030608020404060703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0369" y="5554998"/>
            <a:ext cx="524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</a:rPr>
              <a:t>Dr. </a:t>
            </a:r>
            <a:r>
              <a:rPr lang="en-US" sz="5400" b="1" dirty="0" err="1" smtClean="0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</a:rPr>
              <a:t>Aloke</a:t>
            </a:r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sz="5400" b="1" dirty="0" err="1" smtClean="0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</a:rPr>
              <a:t>Saha</a:t>
            </a:r>
            <a:endParaRPr lang="en-US" sz="5400" b="1" dirty="0">
              <a:solidFill>
                <a:schemeClr val="bg1">
                  <a:lumMod val="95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886" y="6241143"/>
            <a:ext cx="10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Department of Electronics &amp; Communication Engineering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434" y="435465"/>
            <a:ext cx="3437586" cy="1325563"/>
          </a:xfrm>
        </p:spPr>
        <p:txBody>
          <a:bodyPr/>
          <a:lstStyle/>
          <a:p>
            <a:pPr algn="ctr"/>
            <a:r>
              <a:rPr lang="en-US" u="sng" dirty="0" smtClean="0">
                <a:latin typeface="Bodoni MT Black" panose="02070A03080606020203" pitchFamily="18" charset="0"/>
              </a:rPr>
              <a:t>CONTENT</a:t>
            </a:r>
            <a:endParaRPr lang="en-US" u="sng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525" y="1679188"/>
            <a:ext cx="5632939" cy="4351338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Purpose to work</a:t>
            </a:r>
          </a:p>
          <a:p>
            <a:r>
              <a:rPr lang="en-US" dirty="0" smtClean="0"/>
              <a:t>Road map of next work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564" y="773723"/>
            <a:ext cx="41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4564" y="1716258"/>
            <a:ext cx="8932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Ternary number system (also called base 3) has three as its base. Analogous to bit, a ternary digit is a </a:t>
            </a:r>
            <a:r>
              <a:rPr lang="en-US" sz="2400" b="1" dirty="0" err="1"/>
              <a:t>T</a:t>
            </a:r>
            <a:r>
              <a:rPr lang="en-US" sz="2400" b="1" dirty="0" err="1" smtClean="0"/>
              <a:t>rit</a:t>
            </a:r>
            <a:r>
              <a:rPr lang="en-US" sz="2400" b="1" dirty="0" smtClean="0"/>
              <a:t>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1 </a:t>
            </a:r>
            <a:r>
              <a:rPr lang="en-US" sz="2400" b="1" dirty="0" err="1" smtClean="0"/>
              <a:t>trit</a:t>
            </a:r>
            <a:r>
              <a:rPr lang="en-US" sz="2400" b="1" dirty="0" smtClean="0"/>
              <a:t> = log</a:t>
            </a:r>
            <a:r>
              <a:rPr lang="en-US" sz="1200" b="1" dirty="0" smtClean="0"/>
              <a:t>2</a:t>
            </a:r>
            <a:r>
              <a:rPr lang="en-US" sz="2400" b="1" dirty="0" smtClean="0"/>
              <a:t>3 = 1.585 bit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1 </a:t>
            </a:r>
            <a:r>
              <a:rPr lang="en-US" sz="2400" b="1" dirty="0" err="1" smtClean="0"/>
              <a:t>tryte</a:t>
            </a:r>
            <a:r>
              <a:rPr lang="en-US" sz="2400" b="1" dirty="0" smtClean="0"/>
              <a:t> = 6 </a:t>
            </a:r>
            <a:r>
              <a:rPr lang="en-US" sz="2400" b="1" dirty="0" err="1" smtClean="0"/>
              <a:t>trits</a:t>
            </a:r>
            <a:r>
              <a:rPr lang="en-US" sz="2400" b="1" dirty="0" smtClean="0"/>
              <a:t> = 9.5 bits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As in binary there are only 0 and 1 in recognition, Ternary have 0,1 and 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 Ternary, there are two voltage levels and one ground.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 0, Voltage = 0 V (grounded)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 1, Voltage = 0.9 V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 2, Voltage = 1.8 V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Base 3 is more efficient in terms of the actual number of characters needed to express any given number on </a:t>
            </a:r>
            <a:r>
              <a:rPr lang="en-US" sz="2400" dirty="0" smtClean="0"/>
              <a:t>average.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25474" y="1356245"/>
            <a:ext cx="365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13267" y="1426585"/>
            <a:ext cx="36576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7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0400" y="841829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MOTIVATION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5668" y="1799772"/>
            <a:ext cx="871913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800" dirty="0" smtClean="0"/>
              <a:t>To decrease the complexity of the Circuit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800" dirty="0" smtClean="0"/>
              <a:t>The fabrication cost will be less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800" dirty="0" smtClean="0"/>
              <a:t>There is less chances of IC getting damaged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800" dirty="0" smtClean="0"/>
              <a:t>Power consumption will be less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800" dirty="0" smtClean="0"/>
              <a:t>Less number of bits will be required to store large data.</a:t>
            </a:r>
          </a:p>
          <a:p>
            <a:pPr marL="457200" indent="-457200">
              <a:buBlip>
                <a:blip r:embed="rId3"/>
              </a:buBlip>
            </a:pPr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01993" y="1472156"/>
            <a:ext cx="3383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89786" y="1542496"/>
            <a:ext cx="347472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806" y="745588"/>
            <a:ext cx="6977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LITERATURE REVIEW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806" y="1688123"/>
            <a:ext cx="107477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1960, The first ternary computer, SETUN &amp; SETUN 70 was developed in Moscow state university in Russia.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1964, Alexander shows the natural base (e=2.71828) is the most efficient radix for implementation of switching circuit and it seems that the most efficient radix for implementation of digital system is 3 than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1965, </a:t>
            </a:r>
            <a:r>
              <a:rPr lang="en-US" sz="2400" dirty="0" err="1" smtClean="0"/>
              <a:t>Eichelberger</a:t>
            </a:r>
            <a:r>
              <a:rPr lang="en-US" sz="2400" dirty="0" smtClean="0"/>
              <a:t> proposed the use of ternary simulation for the analysis of races in asynchronous</a:t>
            </a:r>
            <a:r>
              <a:rPr lang="en-US" sz="2400" dirty="0"/>
              <a:t> </a:t>
            </a:r>
            <a:r>
              <a:rPr lang="en-US" sz="2400" dirty="0" smtClean="0"/>
              <a:t>sequential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dirty="0" smtClean="0"/>
              <a:t>USA</a:t>
            </a:r>
            <a:r>
              <a:rPr lang="en-US" sz="2400" dirty="0"/>
              <a:t>, the ternary computing emulator </a:t>
            </a:r>
            <a:r>
              <a:rPr lang="en-US" sz="2400" b="1" dirty="0" err="1" smtClean="0"/>
              <a:t>Ternac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/>
              <a:t>working </a:t>
            </a:r>
            <a:r>
              <a:rPr lang="en-US" sz="2400" dirty="0"/>
              <a:t>on a binary machine was developed in </a:t>
            </a:r>
            <a:r>
              <a:rPr lang="en-US" sz="2400" dirty="0" smtClean="0"/>
              <a:t>1973.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Conjoiners, in Alastair Reynolds' </a:t>
            </a:r>
            <a:r>
              <a:rPr lang="en-US" sz="2400" i="1" dirty="0"/>
              <a:t>Revelation </a:t>
            </a:r>
            <a:r>
              <a:rPr lang="en-US" sz="2400" i="1" dirty="0" smtClean="0"/>
              <a:t>Space</a:t>
            </a:r>
            <a:r>
              <a:rPr lang="en-US" sz="2400" dirty="0"/>
              <a:t> </a:t>
            </a:r>
            <a:r>
              <a:rPr lang="en-US" sz="2400" dirty="0" smtClean="0"/>
              <a:t>series</a:t>
            </a:r>
            <a:r>
              <a:rPr lang="en-US" sz="2400" dirty="0"/>
              <a:t>, use ternary logic to program their computers and nanotechnology devices</a:t>
            </a:r>
            <a:r>
              <a:rPr lang="en-US" sz="2000" dirty="0"/>
              <a:t>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90619" y="1317608"/>
            <a:ext cx="43891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8412" y="1387948"/>
            <a:ext cx="448056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17957" r="12122" b="18935"/>
          <a:stretch/>
        </p:blipFill>
        <p:spPr>
          <a:xfrm>
            <a:off x="5892800" y="3555999"/>
            <a:ext cx="5950856" cy="3033486"/>
          </a:xfrm>
          <a:prstGeom prst="round2DiagRect">
            <a:avLst>
              <a:gd name="adj1" fmla="val 16667"/>
              <a:gd name="adj2" fmla="val 0"/>
            </a:avLst>
          </a:prstGeom>
          <a:ln w="76200" cap="sq">
            <a:solidFill>
              <a:srgbClr val="0070C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r="6721"/>
          <a:stretch/>
        </p:blipFill>
        <p:spPr>
          <a:xfrm>
            <a:off x="638629" y="-188686"/>
            <a:ext cx="10421258" cy="7518401"/>
          </a:xfrm>
          <a:prstGeom prst="rect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6891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9" r="16314"/>
          <a:stretch/>
        </p:blipFill>
        <p:spPr>
          <a:xfrm>
            <a:off x="5776686" y="2090056"/>
            <a:ext cx="6691086" cy="4978400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1481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432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Bauhaus 93</vt:lpstr>
      <vt:lpstr>Bodoni MT Black</vt:lpstr>
      <vt:lpstr>Brush Script MT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sinha</dc:creator>
  <cp:lastModifiedBy>shubham sinha</cp:lastModifiedBy>
  <cp:revision>57</cp:revision>
  <dcterms:created xsi:type="dcterms:W3CDTF">2017-01-04T11:29:52Z</dcterms:created>
  <dcterms:modified xsi:type="dcterms:W3CDTF">2017-01-05T09:32:58Z</dcterms:modified>
</cp:coreProperties>
</file>